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Lst>
  <p:notesMasterIdLst>
    <p:notesMasterId r:id="rId52"/>
  </p:notesMasterIdLst>
  <p:sldIdLst>
    <p:sldId id="256" r:id="rId6"/>
    <p:sldId id="297" r:id="rId7"/>
    <p:sldId id="298" r:id="rId8"/>
    <p:sldId id="299" r:id="rId9"/>
    <p:sldId id="281" r:id="rId10"/>
    <p:sldId id="301" r:id="rId11"/>
    <p:sldId id="302" r:id="rId12"/>
    <p:sldId id="309" r:id="rId13"/>
    <p:sldId id="303" r:id="rId14"/>
    <p:sldId id="305" r:id="rId15"/>
    <p:sldId id="307" r:id="rId16"/>
    <p:sldId id="304" r:id="rId17"/>
    <p:sldId id="323" r:id="rId18"/>
    <p:sldId id="306" r:id="rId19"/>
    <p:sldId id="310" r:id="rId20"/>
    <p:sldId id="294" r:id="rId21"/>
    <p:sldId id="312" r:id="rId22"/>
    <p:sldId id="308" r:id="rId23"/>
    <p:sldId id="279" r:id="rId24"/>
    <p:sldId id="300" r:id="rId25"/>
    <p:sldId id="265" r:id="rId26"/>
    <p:sldId id="288" r:id="rId27"/>
    <p:sldId id="295" r:id="rId28"/>
    <p:sldId id="291" r:id="rId29"/>
    <p:sldId id="292" r:id="rId30"/>
    <p:sldId id="322" r:id="rId31"/>
    <p:sldId id="293" r:id="rId32"/>
    <p:sldId id="296" r:id="rId33"/>
    <p:sldId id="326" r:id="rId34"/>
    <p:sldId id="315" r:id="rId35"/>
    <p:sldId id="327" r:id="rId36"/>
    <p:sldId id="286" r:id="rId37"/>
    <p:sldId id="317" r:id="rId38"/>
    <p:sldId id="324" r:id="rId39"/>
    <p:sldId id="283" r:id="rId40"/>
    <p:sldId id="282" r:id="rId41"/>
    <p:sldId id="318" r:id="rId42"/>
    <p:sldId id="284" r:id="rId43"/>
    <p:sldId id="319" r:id="rId44"/>
    <p:sldId id="320" r:id="rId45"/>
    <p:sldId id="325" r:id="rId46"/>
    <p:sldId id="328" r:id="rId47"/>
    <p:sldId id="270" r:id="rId48"/>
    <p:sldId id="272" r:id="rId49"/>
    <p:sldId id="271" r:id="rId50"/>
    <p:sldId id="31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27363-96E6-4628-AE5C-9AF719271FAF}" type="datetimeFigureOut">
              <a:rPr lang="en-AU" smtClean="0"/>
              <a:t>14/10/2014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34E816-298F-49B6-A79D-16922CC04784}" type="slidenum">
              <a:rPr lang="en-AU" smtClean="0"/>
              <a:t>‹#›</a:t>
            </a:fld>
            <a:endParaRPr lang="en-AU"/>
          </a:p>
        </p:txBody>
      </p:sp>
    </p:spTree>
    <p:extLst>
      <p:ext uri="{BB962C8B-B14F-4D97-AF65-F5344CB8AC3E}">
        <p14:creationId xmlns:p14="http://schemas.microsoft.com/office/powerpoint/2010/main" val="4255975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634E816-298F-49B6-A79D-16922CC04784}" type="slidenum">
              <a:rPr lang="en-AU" smtClean="0"/>
              <a:t>2</a:t>
            </a:fld>
            <a:endParaRPr lang="en-AU"/>
          </a:p>
        </p:txBody>
      </p:sp>
    </p:spTree>
    <p:extLst>
      <p:ext uri="{BB962C8B-B14F-4D97-AF65-F5344CB8AC3E}">
        <p14:creationId xmlns:p14="http://schemas.microsoft.com/office/powerpoint/2010/main" val="749178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Bald Eagle Recovery</a:t>
            </a:r>
          </a:p>
          <a:p>
            <a:r>
              <a:rPr lang="en-AU" sz="1200" b="0" i="0" kern="1200" dirty="0" smtClean="0">
                <a:solidFill>
                  <a:schemeClr val="tx1"/>
                </a:solidFill>
                <a:effectLst/>
                <a:latin typeface="+mn-lt"/>
                <a:ea typeface="+mn-ea"/>
                <a:cs typeface="+mn-cs"/>
              </a:rPr>
              <a:t>The most accurate data on the recovery of the bald eagle population in the United States are taken from sightings of nesting pairs</a:t>
            </a:r>
          </a:p>
          <a:p>
            <a:r>
              <a:rPr lang="en-AU" dirty="0" smtClean="0"/>
              <a:t>http://www.eagles.org/vu-study/recovery/status.php</a:t>
            </a:r>
          </a:p>
          <a:p>
            <a:endParaRPr lang="en-AU" dirty="0" smtClean="0"/>
          </a:p>
          <a:p>
            <a:r>
              <a:rPr lang="en-AU" sz="1200" b="0" i="0" kern="1200" dirty="0" smtClean="0">
                <a:solidFill>
                  <a:schemeClr val="tx1"/>
                </a:solidFill>
                <a:effectLst/>
                <a:latin typeface="+mn-lt"/>
                <a:ea typeface="+mn-ea"/>
                <a:cs typeface="+mn-cs"/>
              </a:rPr>
              <a:t>Between the early 1980s and 2000, most States conducted annual bald eagle surveys. Since then, many states recognized that annual surveys were no longer necessary. That is why you will not see annual data after 2000.</a:t>
            </a:r>
            <a:endParaRPr lang="en-AU" dirty="0"/>
          </a:p>
        </p:txBody>
      </p:sp>
      <p:sp>
        <p:nvSpPr>
          <p:cNvPr id="4" name="Slide Number Placeholder 3"/>
          <p:cNvSpPr>
            <a:spLocks noGrp="1"/>
          </p:cNvSpPr>
          <p:nvPr>
            <p:ph type="sldNum" sz="quarter" idx="10"/>
          </p:nvPr>
        </p:nvSpPr>
        <p:spPr/>
        <p:txBody>
          <a:bodyPr/>
          <a:lstStyle/>
          <a:p>
            <a:fld id="{8634E816-298F-49B6-A79D-16922CC04784}" type="slidenum">
              <a:rPr lang="en-AU" smtClean="0"/>
              <a:t>36</a:t>
            </a:fld>
            <a:endParaRPr lang="en-AU"/>
          </a:p>
        </p:txBody>
      </p:sp>
    </p:spTree>
    <p:extLst>
      <p:ext uri="{BB962C8B-B14F-4D97-AF65-F5344CB8AC3E}">
        <p14:creationId xmlns:p14="http://schemas.microsoft.com/office/powerpoint/2010/main" val="22503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In the 1940s and 1950s, a pesticide called DDT (</a:t>
            </a:r>
            <a:r>
              <a:rPr lang="en-AU" sz="1200" kern="1200" dirty="0" err="1" smtClean="0">
                <a:solidFill>
                  <a:schemeClr val="tx1"/>
                </a:solidFill>
                <a:effectLst/>
                <a:latin typeface="+mn-lt"/>
                <a:ea typeface="+mn-ea"/>
                <a:cs typeface="+mn-cs"/>
              </a:rPr>
              <a:t>dichloro-diphenyl-trichloroethane</a:t>
            </a:r>
            <a:r>
              <a:rPr lang="en-AU" sz="1200" kern="1200" dirty="0" smtClean="0">
                <a:solidFill>
                  <a:schemeClr val="tx1"/>
                </a:solidFill>
                <a:effectLst/>
                <a:latin typeface="+mn-lt"/>
                <a:ea typeface="+mn-ea"/>
                <a:cs typeface="+mn-cs"/>
              </a:rPr>
              <a:t>) was widely used to kill insects that spread diseases such as the mosquitos that transmit the parasite responsible for malaria.  Unfortunately, DDT accumulates in soil and water and it taken up into grasses and algae and passed onto consumers in a food chain.  Through bioaccumulation along food chains the DDT level in some top order consumers are dangerously high. Some forms of DDT may not decompose for 20 years. Apex predators, such as eagles, had highest amounts of DDT in their bodies, accumulated from the fish and small mammals they prey on.  Birds with high amounts of DDT in their bodies lay eggs with extremely thin shells. These shells would often break before the baby birds were ready to hatch. Thin shells also made it easier for predators such as snakes and other birds to consume the eggs and embryos inside. DDT was a major reason for the decline of the bald eagle, an apex predator that feeds primarily on fish and small rodents. Today, the use of DDT has been restricted. The food webs of which it is a part have recovered in most parts of the country.</a:t>
            </a:r>
          </a:p>
          <a:p>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8634E816-298F-49B6-A79D-16922CC04784}" type="slidenum">
              <a:rPr lang="en-AU" smtClean="0"/>
              <a:t>37</a:t>
            </a:fld>
            <a:endParaRPr lang="en-AU"/>
          </a:p>
        </p:txBody>
      </p:sp>
    </p:spTree>
    <p:extLst>
      <p:ext uri="{BB962C8B-B14F-4D97-AF65-F5344CB8AC3E}">
        <p14:creationId xmlns:p14="http://schemas.microsoft.com/office/powerpoint/2010/main" val="24120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http://www.angelfire.com/anime5/ans123/HgInFish.htm</a:t>
            </a:r>
            <a:endParaRPr lang="en-AU" dirty="0"/>
          </a:p>
        </p:txBody>
      </p:sp>
      <p:sp>
        <p:nvSpPr>
          <p:cNvPr id="4" name="Slide Number Placeholder 3"/>
          <p:cNvSpPr>
            <a:spLocks noGrp="1"/>
          </p:cNvSpPr>
          <p:nvPr>
            <p:ph type="sldNum" sz="quarter" idx="10"/>
          </p:nvPr>
        </p:nvSpPr>
        <p:spPr/>
        <p:txBody>
          <a:bodyPr/>
          <a:lstStyle/>
          <a:p>
            <a:fld id="{8634E816-298F-49B6-A79D-16922CC04784}" type="slidenum">
              <a:rPr lang="en-AU" smtClean="0"/>
              <a:t>38</a:t>
            </a:fld>
            <a:endParaRPr lang="en-AU"/>
          </a:p>
        </p:txBody>
      </p:sp>
    </p:spTree>
    <p:extLst>
      <p:ext uri="{BB962C8B-B14F-4D97-AF65-F5344CB8AC3E}">
        <p14:creationId xmlns:p14="http://schemas.microsoft.com/office/powerpoint/2010/main" val="573966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http://www2.epa.gov/international-cooperation/persistent-organic-pollutants-global-issue-global-response#thedirtydozen</a:t>
            </a:r>
          </a:p>
          <a:p>
            <a:r>
              <a:rPr lang="en-AU" sz="1200" b="0" i="0" kern="1200" dirty="0" smtClean="0">
                <a:solidFill>
                  <a:schemeClr val="tx1"/>
                </a:solidFill>
                <a:effectLst/>
                <a:latin typeface="+mn-lt"/>
                <a:ea typeface="+mn-ea"/>
                <a:cs typeface="+mn-cs"/>
              </a:rPr>
              <a:t>Because they can be transported by wind and water, most POPs generated in one country can and do affect people and wildlife far from where they are used and released. </a:t>
            </a:r>
            <a:endParaRPr lang="en-AU" dirty="0"/>
          </a:p>
        </p:txBody>
      </p:sp>
      <p:sp>
        <p:nvSpPr>
          <p:cNvPr id="4" name="Slide Number Placeholder 3"/>
          <p:cNvSpPr>
            <a:spLocks noGrp="1"/>
          </p:cNvSpPr>
          <p:nvPr>
            <p:ph type="sldNum" sz="quarter" idx="10"/>
          </p:nvPr>
        </p:nvSpPr>
        <p:spPr/>
        <p:txBody>
          <a:bodyPr/>
          <a:lstStyle/>
          <a:p>
            <a:fld id="{8634E816-298F-49B6-A79D-16922CC04784}" type="slidenum">
              <a:rPr lang="en-AU" smtClean="0"/>
              <a:t>39</a:t>
            </a:fld>
            <a:endParaRPr lang="en-AU"/>
          </a:p>
        </p:txBody>
      </p:sp>
    </p:spTree>
    <p:extLst>
      <p:ext uri="{BB962C8B-B14F-4D97-AF65-F5344CB8AC3E}">
        <p14:creationId xmlns:p14="http://schemas.microsoft.com/office/powerpoint/2010/main" val="3072691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 the early 1950s, the Dayak people in Borneo suffered from malaria. The World Health Organization had a solution: they sprayed large amounts of DDT to kill the mosquitoes which carried the malaria. The mosquitoes died the malaria declined; so far, so good. But there were side-effects. Among the first was that the roofs of people’s houses began to fall down on their heads. It seemed that the DDT was also killing a parasitic wasp which had previously controlled thatch-eating caterpillars. Worse, the DDT-poisoned insects were eaten by geckoes, which were eaten by cats. The cats started to die, the rats flourished, and the people were threatened by outbreaks of sylvatic plague and typhus. To cope with these problems, which it had itself created, the World Health Organization was obliged to parachute live cats into Borneo. (</a:t>
            </a:r>
            <a:r>
              <a:rPr lang="en-AU" dirty="0" err="1" smtClean="0"/>
              <a:t>McShaffrey</a:t>
            </a:r>
            <a:r>
              <a:rPr lang="en-AU" dirty="0" smtClean="0"/>
              <a:t>, 1999)</a:t>
            </a:r>
          </a:p>
          <a:p>
            <a:endParaRPr lang="en-AU" dirty="0"/>
          </a:p>
        </p:txBody>
      </p:sp>
      <p:sp>
        <p:nvSpPr>
          <p:cNvPr id="4" name="Slide Number Placeholder 3"/>
          <p:cNvSpPr>
            <a:spLocks noGrp="1"/>
          </p:cNvSpPr>
          <p:nvPr>
            <p:ph type="sldNum" sz="quarter" idx="10"/>
          </p:nvPr>
        </p:nvSpPr>
        <p:spPr/>
        <p:txBody>
          <a:bodyPr/>
          <a:lstStyle/>
          <a:p>
            <a:fld id="{8634E816-298F-49B6-A79D-16922CC04784}" type="slidenum">
              <a:rPr lang="en-AU" smtClean="0"/>
              <a:t>40</a:t>
            </a:fld>
            <a:endParaRPr lang="en-AU"/>
          </a:p>
        </p:txBody>
      </p:sp>
    </p:spTree>
    <p:extLst>
      <p:ext uri="{BB962C8B-B14F-4D97-AF65-F5344CB8AC3E}">
        <p14:creationId xmlns:p14="http://schemas.microsoft.com/office/powerpoint/2010/main" val="2276252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 the early 1950s, the Dayak people in Borneo suffered from malaria. The World Health Organization had a solution: they sprayed large amounts of DDT to kill the mosquitoes which carried the malaria. The mosquitoes died the malaria declined; so far, so good. But there were side-effects. Among the first was that the roofs of people’s houses began to fall down on their heads. It seemed that the DDT was also killing a parasitic wasp which had previously controlled thatch-eating caterpillars. Worse, the DDT-poisoned insects were eaten by geckoes, which were eaten by cats. The cats started to die, the rats flourished, and the people were threatened by outbreaks of sylvatic plague and typhus. To cope with these problems, which it had itself created, the World Health Organization was obliged to parachute live cats into Borneo. (</a:t>
            </a:r>
            <a:r>
              <a:rPr lang="en-AU" dirty="0" err="1" smtClean="0"/>
              <a:t>McShaffrey</a:t>
            </a:r>
            <a:r>
              <a:rPr lang="en-AU" dirty="0" smtClean="0"/>
              <a:t>, 1999)</a:t>
            </a:r>
          </a:p>
          <a:p>
            <a:endParaRPr lang="en-AU" dirty="0"/>
          </a:p>
        </p:txBody>
      </p:sp>
      <p:sp>
        <p:nvSpPr>
          <p:cNvPr id="4" name="Slide Number Placeholder 3"/>
          <p:cNvSpPr>
            <a:spLocks noGrp="1"/>
          </p:cNvSpPr>
          <p:nvPr>
            <p:ph type="sldNum" sz="quarter" idx="10"/>
          </p:nvPr>
        </p:nvSpPr>
        <p:spPr/>
        <p:txBody>
          <a:bodyPr/>
          <a:lstStyle/>
          <a:p>
            <a:fld id="{8634E816-298F-49B6-A79D-16922CC04784}" type="slidenum">
              <a:rPr lang="en-AU" smtClean="0"/>
              <a:t>41</a:t>
            </a:fld>
            <a:endParaRPr lang="en-AU"/>
          </a:p>
        </p:txBody>
      </p:sp>
    </p:spTree>
    <p:extLst>
      <p:ext uri="{BB962C8B-B14F-4D97-AF65-F5344CB8AC3E}">
        <p14:creationId xmlns:p14="http://schemas.microsoft.com/office/powerpoint/2010/main" val="2276252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There may </a:t>
            </a:r>
            <a:r>
              <a:rPr lang="en-AU" u="sng" dirty="0" smtClean="0"/>
              <a:t>not be enough </a:t>
            </a:r>
            <a:r>
              <a:rPr lang="en-AU" dirty="0" smtClean="0"/>
              <a:t>of the resource for any given individual to survive or to reproduce as well as when more resources are present.</a:t>
            </a:r>
          </a:p>
          <a:p>
            <a:endParaRPr lang="en-AU" dirty="0"/>
          </a:p>
        </p:txBody>
      </p:sp>
      <p:sp>
        <p:nvSpPr>
          <p:cNvPr id="4" name="Slide Number Placeholder 3"/>
          <p:cNvSpPr>
            <a:spLocks noGrp="1"/>
          </p:cNvSpPr>
          <p:nvPr>
            <p:ph type="sldNum" sz="quarter" idx="10"/>
          </p:nvPr>
        </p:nvSpPr>
        <p:spPr/>
        <p:txBody>
          <a:bodyPr/>
          <a:lstStyle/>
          <a:p>
            <a:fld id="{57C82C4C-DD21-49F8-95B5-7758A3978D1D}" type="slidenum">
              <a:rPr lang="en-AU">
                <a:solidFill>
                  <a:prstClr val="black"/>
                </a:solidFill>
              </a:rPr>
              <a:pPr/>
              <a:t>43</a:t>
            </a:fld>
            <a:endParaRPr lang="en-AU">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err="1" smtClean="0"/>
              <a:t>i.e</a:t>
            </a:r>
            <a:r>
              <a:rPr lang="en-AU" dirty="0" smtClean="0"/>
              <a:t> – water, light or territory</a:t>
            </a:r>
          </a:p>
          <a:p>
            <a:endParaRPr lang="en-AU" dirty="0"/>
          </a:p>
        </p:txBody>
      </p:sp>
      <p:sp>
        <p:nvSpPr>
          <p:cNvPr id="4" name="Slide Number Placeholder 3"/>
          <p:cNvSpPr>
            <a:spLocks noGrp="1"/>
          </p:cNvSpPr>
          <p:nvPr>
            <p:ph type="sldNum" sz="quarter" idx="10"/>
          </p:nvPr>
        </p:nvSpPr>
        <p:spPr/>
        <p:txBody>
          <a:bodyPr/>
          <a:lstStyle/>
          <a:p>
            <a:fld id="{57C82C4C-DD21-49F8-95B5-7758A3978D1D}" type="slidenum">
              <a:rPr lang="en-AU">
                <a:solidFill>
                  <a:prstClr val="black"/>
                </a:solidFill>
              </a:rPr>
              <a:pPr/>
              <a:t>45</a:t>
            </a:fld>
            <a:endParaRPr lang="en-A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634E816-298F-49B6-A79D-16922CC04784}" type="slidenum">
              <a:rPr lang="en-AU" smtClean="0"/>
              <a:t>16</a:t>
            </a:fld>
            <a:endParaRPr lang="en-AU"/>
          </a:p>
        </p:txBody>
      </p:sp>
    </p:spTree>
    <p:extLst>
      <p:ext uri="{BB962C8B-B14F-4D97-AF65-F5344CB8AC3E}">
        <p14:creationId xmlns:p14="http://schemas.microsoft.com/office/powerpoint/2010/main" val="331428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C3DE3EB-8B5A-433C-A5AB-BC021B231CA0}" type="slidenum">
              <a:rPr lang="en-AU">
                <a:solidFill>
                  <a:prstClr val="black"/>
                </a:solidFill>
              </a:rPr>
              <a:pPr/>
              <a:t>19</a:t>
            </a:fld>
            <a:endParaRPr lang="en-A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C3DE3EB-8B5A-433C-A5AB-BC021B231CA0}" type="slidenum">
              <a:rPr lang="en-AU">
                <a:solidFill>
                  <a:prstClr val="black"/>
                </a:solidFill>
              </a:rPr>
              <a:pPr/>
              <a:t>21</a:t>
            </a:fld>
            <a:endParaRPr lang="en-A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634E816-298F-49B6-A79D-16922CC04784}" type="slidenum">
              <a:rPr lang="en-AU" smtClean="0"/>
              <a:t>27</a:t>
            </a:fld>
            <a:endParaRPr lang="en-AU"/>
          </a:p>
        </p:txBody>
      </p:sp>
    </p:spTree>
    <p:extLst>
      <p:ext uri="{BB962C8B-B14F-4D97-AF65-F5344CB8AC3E}">
        <p14:creationId xmlns:p14="http://schemas.microsoft.com/office/powerpoint/2010/main" val="334606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634E816-298F-49B6-A79D-16922CC04784}" type="slidenum">
              <a:rPr lang="en-AU" smtClean="0"/>
              <a:t>28</a:t>
            </a:fld>
            <a:endParaRPr lang="en-AU"/>
          </a:p>
        </p:txBody>
      </p:sp>
    </p:spTree>
    <p:extLst>
      <p:ext uri="{BB962C8B-B14F-4D97-AF65-F5344CB8AC3E}">
        <p14:creationId xmlns:p14="http://schemas.microsoft.com/office/powerpoint/2010/main" val="17223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was widely used to kill insects that spread diseases such as the mosquitos that transmit the parasite responsible for malaria</a:t>
            </a:r>
            <a:endParaRPr lang="en-AU" dirty="0"/>
          </a:p>
        </p:txBody>
      </p:sp>
      <p:sp>
        <p:nvSpPr>
          <p:cNvPr id="4" name="Slide Number Placeholder 3"/>
          <p:cNvSpPr>
            <a:spLocks noGrp="1"/>
          </p:cNvSpPr>
          <p:nvPr>
            <p:ph type="sldNum" sz="quarter" idx="10"/>
          </p:nvPr>
        </p:nvSpPr>
        <p:spPr/>
        <p:txBody>
          <a:bodyPr/>
          <a:lstStyle/>
          <a:p>
            <a:fld id="{8634E816-298F-49B6-A79D-16922CC04784}" type="slidenum">
              <a:rPr lang="en-AU" smtClean="0"/>
              <a:t>32</a:t>
            </a:fld>
            <a:endParaRPr lang="en-AU"/>
          </a:p>
        </p:txBody>
      </p:sp>
    </p:spTree>
    <p:extLst>
      <p:ext uri="{BB962C8B-B14F-4D97-AF65-F5344CB8AC3E}">
        <p14:creationId xmlns:p14="http://schemas.microsoft.com/office/powerpoint/2010/main" val="410986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smtClean="0">
                <a:solidFill>
                  <a:schemeClr val="tx1"/>
                </a:solidFill>
                <a:effectLst/>
                <a:latin typeface="+mn-lt"/>
                <a:ea typeface="+mn-ea"/>
                <a:cs typeface="+mn-cs"/>
              </a:rPr>
              <a:t>was widely used to kill insects that spread diseases such as the mosquitos that transmit the parasite responsible for malaria</a:t>
            </a:r>
            <a:endParaRPr lang="en-AU"/>
          </a:p>
        </p:txBody>
      </p:sp>
      <p:sp>
        <p:nvSpPr>
          <p:cNvPr id="4" name="Slide Number Placeholder 3"/>
          <p:cNvSpPr>
            <a:spLocks noGrp="1"/>
          </p:cNvSpPr>
          <p:nvPr>
            <p:ph type="sldNum" sz="quarter" idx="10"/>
          </p:nvPr>
        </p:nvSpPr>
        <p:spPr/>
        <p:txBody>
          <a:bodyPr/>
          <a:lstStyle/>
          <a:p>
            <a:fld id="{8634E816-298F-49B6-A79D-16922CC04784}" type="slidenum">
              <a:rPr lang="en-AU" smtClean="0"/>
              <a:t>33</a:t>
            </a:fld>
            <a:endParaRPr lang="en-AU"/>
          </a:p>
        </p:txBody>
      </p:sp>
    </p:spTree>
    <p:extLst>
      <p:ext uri="{BB962C8B-B14F-4D97-AF65-F5344CB8AC3E}">
        <p14:creationId xmlns:p14="http://schemas.microsoft.com/office/powerpoint/2010/main" val="410986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Prior to DDT use</a:t>
            </a:r>
            <a:r>
              <a:rPr lang="en-AU" baseline="0" dirty="0" smtClean="0"/>
              <a:t> as an insecticide eagle population were in recovery and steadily growing. (prior they were at risk </a:t>
            </a:r>
            <a:r>
              <a:rPr lang="en-AU" sz="1200" b="0" i="0" kern="1200" dirty="0" smtClean="0">
                <a:solidFill>
                  <a:schemeClr val="tx1"/>
                </a:solidFill>
                <a:effectLst/>
                <a:latin typeface="+mn-lt"/>
                <a:ea typeface="+mn-ea"/>
                <a:cs typeface="+mn-cs"/>
              </a:rPr>
              <a:t>The decline of the bald eagle throughout the late 1800s was noted on the western plains and experts speculate that this drop in population could have been due to the decimation of the bison and the complete extinction of the passenger pigeon. Both herds of </a:t>
            </a:r>
            <a:r>
              <a:rPr lang="en-AU" sz="1200" b="0" i="0" kern="1200" dirty="0" err="1" smtClean="0">
                <a:solidFill>
                  <a:schemeClr val="tx1"/>
                </a:solidFill>
                <a:effectLst/>
                <a:latin typeface="+mn-lt"/>
                <a:ea typeface="+mn-ea"/>
                <a:cs typeface="+mn-cs"/>
              </a:rPr>
              <a:t>bisons</a:t>
            </a:r>
            <a:r>
              <a:rPr lang="en-AU" sz="1200" b="0" i="0" kern="1200" dirty="0" smtClean="0">
                <a:solidFill>
                  <a:schemeClr val="tx1"/>
                </a:solidFill>
                <a:effectLst/>
                <a:latin typeface="+mn-lt"/>
                <a:ea typeface="+mn-ea"/>
                <a:cs typeface="+mn-cs"/>
              </a:rPr>
              <a:t> and flocks of pigeons must have supplied a plentiful food source for the bald eagle at one time.</a:t>
            </a:r>
            <a:endParaRPr lang="en-AU" dirty="0" smtClean="0"/>
          </a:p>
          <a:p>
            <a:r>
              <a:rPr lang="en-AU" dirty="0" smtClean="0"/>
              <a:t>http://www.eagles.org/vu-study/recovery/status.php</a:t>
            </a:r>
          </a:p>
          <a:p>
            <a:r>
              <a:rPr lang="en-AU" dirty="0" smtClean="0"/>
              <a:t>This </a:t>
            </a:r>
            <a:r>
              <a:rPr lang="en-AU" dirty="0" smtClean="0"/>
              <a:t>is number of</a:t>
            </a:r>
            <a:r>
              <a:rPr lang="en-AU" baseline="0" dirty="0" smtClean="0"/>
              <a:t> eagles(not pairs). Following graph is the number of nesting pairs.</a:t>
            </a:r>
          </a:p>
          <a:p>
            <a:endParaRPr lang="en-AU" dirty="0"/>
          </a:p>
        </p:txBody>
      </p:sp>
      <p:sp>
        <p:nvSpPr>
          <p:cNvPr id="4" name="Slide Number Placeholder 3"/>
          <p:cNvSpPr>
            <a:spLocks noGrp="1"/>
          </p:cNvSpPr>
          <p:nvPr>
            <p:ph type="sldNum" sz="quarter" idx="10"/>
          </p:nvPr>
        </p:nvSpPr>
        <p:spPr/>
        <p:txBody>
          <a:bodyPr/>
          <a:lstStyle/>
          <a:p>
            <a:fld id="{8634E816-298F-49B6-A79D-16922CC04784}" type="slidenum">
              <a:rPr lang="en-AU" smtClean="0"/>
              <a:t>35</a:t>
            </a:fld>
            <a:endParaRPr lang="en-AU"/>
          </a:p>
        </p:txBody>
      </p:sp>
    </p:spTree>
    <p:extLst>
      <p:ext uri="{BB962C8B-B14F-4D97-AF65-F5344CB8AC3E}">
        <p14:creationId xmlns:p14="http://schemas.microsoft.com/office/powerpoint/2010/main" val="4141579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A8D763E-BA78-4F68-A6F0-484F36C12A9D}" type="datetimeFigureOut">
              <a:rPr lang="en-AU" smtClean="0"/>
              <a:t>14/10/2014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13117-6EA9-4D88-B9B0-19AFF85E7FBB}" type="slidenum">
              <a:rPr lang="en-AU" smtClean="0"/>
              <a:t>‹#›</a:t>
            </a:fld>
            <a:endParaRPr lang="en-AU"/>
          </a:p>
        </p:txBody>
      </p:sp>
    </p:spTree>
    <p:extLst>
      <p:ext uri="{BB962C8B-B14F-4D97-AF65-F5344CB8AC3E}">
        <p14:creationId xmlns:p14="http://schemas.microsoft.com/office/powerpoint/2010/main" val="2474588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8D763E-BA78-4F68-A6F0-484F36C12A9D}" type="datetimeFigureOut">
              <a:rPr lang="en-AU" smtClean="0"/>
              <a:t>14/10/2014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13117-6EA9-4D88-B9B0-19AFF85E7FBB}" type="slidenum">
              <a:rPr lang="en-AU" smtClean="0"/>
              <a:t>‹#›</a:t>
            </a:fld>
            <a:endParaRPr lang="en-AU"/>
          </a:p>
        </p:txBody>
      </p:sp>
    </p:spTree>
    <p:extLst>
      <p:ext uri="{BB962C8B-B14F-4D97-AF65-F5344CB8AC3E}">
        <p14:creationId xmlns:p14="http://schemas.microsoft.com/office/powerpoint/2010/main" val="293031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8D763E-BA78-4F68-A6F0-484F36C12A9D}" type="datetimeFigureOut">
              <a:rPr lang="en-AU" smtClean="0"/>
              <a:t>14/10/2014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13117-6EA9-4D88-B9B0-19AFF85E7FBB}" type="slidenum">
              <a:rPr lang="en-AU" smtClean="0"/>
              <a:t>‹#›</a:t>
            </a:fld>
            <a:endParaRPr lang="en-AU"/>
          </a:p>
        </p:txBody>
      </p:sp>
    </p:spTree>
    <p:extLst>
      <p:ext uri="{BB962C8B-B14F-4D97-AF65-F5344CB8AC3E}">
        <p14:creationId xmlns:p14="http://schemas.microsoft.com/office/powerpoint/2010/main" val="2909274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5E3DE6-CE71-4C0F-BC5C-21B96F25E8DC}" type="datetimeFigureOut">
              <a:rPr lang="en-US" smtClean="0">
                <a:solidFill>
                  <a:prstClr val="black">
                    <a:tint val="75000"/>
                  </a:prstClr>
                </a:solidFill>
              </a: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B714BD-EDCD-4A0D-9942-4BD86370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185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E3DE6-CE71-4C0F-BC5C-21B96F25E8DC}" type="datetimeFigureOut">
              <a:rPr lang="en-US" smtClean="0">
                <a:solidFill>
                  <a:prstClr val="black">
                    <a:tint val="75000"/>
                  </a:prstClr>
                </a:solidFill>
              </a: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B714BD-EDCD-4A0D-9942-4BD86370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874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E3DE6-CE71-4C0F-BC5C-21B96F25E8DC}" type="datetimeFigureOut">
              <a:rPr lang="en-US" smtClean="0">
                <a:solidFill>
                  <a:prstClr val="black">
                    <a:tint val="75000"/>
                  </a:prstClr>
                </a:solidFill>
              </a: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B714BD-EDCD-4A0D-9942-4BD86370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497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5E3DE6-CE71-4C0F-BC5C-21B96F25E8DC}" type="datetimeFigureOut">
              <a:rPr lang="en-US" smtClean="0">
                <a:solidFill>
                  <a:prstClr val="black">
                    <a:tint val="75000"/>
                  </a:prstClr>
                </a:solidFill>
              </a:rPr>
              <a:pPr/>
              <a:t>10/14/2014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B714BD-EDCD-4A0D-9942-4BD86370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787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5E3DE6-CE71-4C0F-BC5C-21B96F25E8DC}" type="datetimeFigureOut">
              <a:rPr lang="en-US" smtClean="0">
                <a:solidFill>
                  <a:prstClr val="black">
                    <a:tint val="75000"/>
                  </a:prstClr>
                </a:solidFill>
              </a:rPr>
              <a:pPr/>
              <a:t>10/14/2014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B714BD-EDCD-4A0D-9942-4BD86370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928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5E3DE6-CE71-4C0F-BC5C-21B96F25E8DC}" type="datetimeFigureOut">
              <a:rPr lang="en-US" smtClean="0">
                <a:solidFill>
                  <a:prstClr val="black">
                    <a:tint val="75000"/>
                  </a:prstClr>
                </a:solidFill>
              </a:rPr>
              <a:pPr/>
              <a:t>10/14/2014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B714BD-EDCD-4A0D-9942-4BD86370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64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E3DE6-CE71-4C0F-BC5C-21B96F25E8DC}" type="datetimeFigureOut">
              <a:rPr lang="en-US" smtClean="0">
                <a:solidFill>
                  <a:prstClr val="black">
                    <a:tint val="75000"/>
                  </a:prstClr>
                </a:solidFill>
              </a:rPr>
              <a:pPr/>
              <a:t>10/14/2014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B714BD-EDCD-4A0D-9942-4BD86370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92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E3DE6-CE71-4C0F-BC5C-21B96F25E8DC}" type="datetimeFigureOut">
              <a:rPr lang="en-US" smtClean="0">
                <a:solidFill>
                  <a:prstClr val="black">
                    <a:tint val="75000"/>
                  </a:prstClr>
                </a:solidFill>
              </a:rPr>
              <a:pPr/>
              <a:t>10/14/2014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B714BD-EDCD-4A0D-9942-4BD86370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98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8D763E-BA78-4F68-A6F0-484F36C12A9D}" type="datetimeFigureOut">
              <a:rPr lang="en-AU" smtClean="0"/>
              <a:t>14/10/2014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13117-6EA9-4D88-B9B0-19AFF85E7FBB}" type="slidenum">
              <a:rPr lang="en-AU" smtClean="0"/>
              <a:t>‹#›</a:t>
            </a:fld>
            <a:endParaRPr lang="en-AU"/>
          </a:p>
        </p:txBody>
      </p:sp>
    </p:spTree>
    <p:extLst>
      <p:ext uri="{BB962C8B-B14F-4D97-AF65-F5344CB8AC3E}">
        <p14:creationId xmlns:p14="http://schemas.microsoft.com/office/powerpoint/2010/main" val="88936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E3DE6-CE71-4C0F-BC5C-21B96F25E8DC}" type="datetimeFigureOut">
              <a:rPr lang="en-US" smtClean="0">
                <a:solidFill>
                  <a:prstClr val="black">
                    <a:tint val="75000"/>
                  </a:prstClr>
                </a:solidFill>
              </a:rPr>
              <a:pPr/>
              <a:t>10/14/2014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B714BD-EDCD-4A0D-9942-4BD86370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095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E3DE6-CE71-4C0F-BC5C-21B96F25E8DC}" type="datetimeFigureOut">
              <a:rPr lang="en-US" smtClean="0">
                <a:solidFill>
                  <a:prstClr val="black">
                    <a:tint val="75000"/>
                  </a:prstClr>
                </a:solidFill>
              </a: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B714BD-EDCD-4A0D-9942-4BD86370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140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E3DE6-CE71-4C0F-BC5C-21B96F25E8DC}" type="datetimeFigureOut">
              <a:rPr lang="en-US" smtClean="0">
                <a:solidFill>
                  <a:prstClr val="black">
                    <a:tint val="75000"/>
                  </a:prstClr>
                </a:solidFill>
              </a:rPr>
              <a:pPr/>
              <a:t>10/14/2014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B714BD-EDCD-4A0D-9942-4BD86370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88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268EA78-7754-4F4C-9109-62B01A1D18F1}" type="datetimeFigureOut">
              <a:rPr lang="en-US" smtClean="0"/>
              <a:pPr/>
              <a:t>10/14/2014</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BCBE338-C5CD-4324-A3E8-870F88715A6B}" type="slidenum">
              <a:rPr lang="en-AU" smtClean="0"/>
              <a:pPr/>
              <a:t>‹#›</a:t>
            </a:fld>
            <a:endParaRPr lang="en-AU"/>
          </a:p>
        </p:txBody>
      </p:sp>
    </p:spTree>
    <p:extLst>
      <p:ext uri="{BB962C8B-B14F-4D97-AF65-F5344CB8AC3E}">
        <p14:creationId xmlns:p14="http://schemas.microsoft.com/office/powerpoint/2010/main" val="3449269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68EA78-7754-4F4C-9109-62B01A1D18F1}" type="datetimeFigureOut">
              <a:rPr lang="en-US" smtClean="0">
                <a:solidFill>
                  <a:prstClr val="black"/>
                </a:solidFill>
              </a:rPr>
              <a:pPr/>
              <a:t>10/14/2014</a:t>
            </a:fld>
            <a:endParaRPr lang="en-AU">
              <a:solidFill>
                <a:prstClr val="black"/>
              </a:solidFill>
            </a:endParaRPr>
          </a:p>
        </p:txBody>
      </p:sp>
      <p:sp>
        <p:nvSpPr>
          <p:cNvPr id="5" name="Footer Placeholder 4"/>
          <p:cNvSpPr>
            <a:spLocks noGrp="1"/>
          </p:cNvSpPr>
          <p:nvPr>
            <p:ph type="ftr" sz="quarter" idx="11"/>
          </p:nvPr>
        </p:nvSpPr>
        <p:spPr/>
        <p:txBody>
          <a:bodyPr/>
          <a:lstStyle>
            <a:extLst/>
          </a:lstStyle>
          <a:p>
            <a:endParaRPr lang="en-AU">
              <a:solidFill>
                <a:prstClr val="black"/>
              </a:solidFill>
            </a:endParaRPr>
          </a:p>
        </p:txBody>
      </p:sp>
      <p:sp>
        <p:nvSpPr>
          <p:cNvPr id="6" name="Slide Number Placeholder 5"/>
          <p:cNvSpPr>
            <a:spLocks noGrp="1"/>
          </p:cNvSpPr>
          <p:nvPr>
            <p:ph type="sldNum" sz="quarter" idx="12"/>
          </p:nvPr>
        </p:nvSpPr>
        <p:spPr/>
        <p:txBody>
          <a:bodyPr/>
          <a:lstStyle>
            <a:extLst/>
          </a:lstStyle>
          <a:p>
            <a:fld id="{EBCBE338-C5CD-4324-A3E8-870F88715A6B}" type="slidenum">
              <a:rPr lang="en-AU" smtClean="0">
                <a:solidFill>
                  <a:prstClr val="black"/>
                </a:solidFill>
              </a:rPr>
              <a:pPr/>
              <a:t>‹#›</a:t>
            </a:fld>
            <a:endParaRPr lang="en-AU">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524664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268EA78-7754-4F4C-9109-62B01A1D18F1}" type="datetimeFigureOut">
              <a:rPr lang="en-US" smtClean="0">
                <a:solidFill>
                  <a:prstClr val="white"/>
                </a:solidFill>
              </a:rPr>
              <a:pPr/>
              <a:t>10/14/2014</a:t>
            </a:fld>
            <a:endParaRPr lang="en-AU">
              <a:solidFill>
                <a:prstClr val="white"/>
              </a:solidFill>
            </a:endParaRPr>
          </a:p>
        </p:txBody>
      </p:sp>
      <p:sp>
        <p:nvSpPr>
          <p:cNvPr id="5" name="Footer Placeholder 4"/>
          <p:cNvSpPr>
            <a:spLocks noGrp="1"/>
          </p:cNvSpPr>
          <p:nvPr>
            <p:ph type="ftr" sz="quarter" idx="11"/>
          </p:nvPr>
        </p:nvSpPr>
        <p:spPr/>
        <p:txBody>
          <a:bodyPr/>
          <a:lstStyle>
            <a:extLst/>
          </a:lstStyle>
          <a:p>
            <a:endParaRPr lang="en-AU">
              <a:solidFill>
                <a:prstClr val="white"/>
              </a:solidFill>
            </a:endParaRPr>
          </a:p>
        </p:txBody>
      </p:sp>
      <p:sp>
        <p:nvSpPr>
          <p:cNvPr id="6" name="Slide Number Placeholder 5"/>
          <p:cNvSpPr>
            <a:spLocks noGrp="1"/>
          </p:cNvSpPr>
          <p:nvPr>
            <p:ph type="sldNum" sz="quarter" idx="12"/>
          </p:nvPr>
        </p:nvSpPr>
        <p:spPr/>
        <p:txBody>
          <a:bodyPr/>
          <a:lstStyle>
            <a:extLst/>
          </a:lstStyle>
          <a:p>
            <a:fld id="{EBCBE338-C5CD-4324-A3E8-870F88715A6B}" type="slidenum">
              <a:rPr lang="en-AU" smtClean="0">
                <a:solidFill>
                  <a:prstClr val="white"/>
                </a:solidFill>
              </a:rPr>
              <a:pPr/>
              <a:t>‹#›</a:t>
            </a:fld>
            <a:endParaRPr lang="en-AU">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29474640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268EA78-7754-4F4C-9109-62B01A1D18F1}" type="datetimeFigureOut">
              <a:rPr lang="en-US" smtClean="0">
                <a:solidFill>
                  <a:prstClr val="white"/>
                </a:solidFill>
              </a:rPr>
              <a:pPr/>
              <a:t>10/14/2014</a:t>
            </a:fld>
            <a:endParaRPr lang="en-AU">
              <a:solidFill>
                <a:prstClr val="white"/>
              </a:solidFill>
            </a:endParaRPr>
          </a:p>
        </p:txBody>
      </p:sp>
      <p:sp>
        <p:nvSpPr>
          <p:cNvPr id="6" name="Footer Placeholder 5"/>
          <p:cNvSpPr>
            <a:spLocks noGrp="1"/>
          </p:cNvSpPr>
          <p:nvPr>
            <p:ph type="ftr" sz="quarter" idx="11"/>
          </p:nvPr>
        </p:nvSpPr>
        <p:spPr/>
        <p:txBody>
          <a:bodyPr/>
          <a:lstStyle>
            <a:extLst/>
          </a:lstStyle>
          <a:p>
            <a:endParaRPr lang="en-AU">
              <a:solidFill>
                <a:prstClr val="white"/>
              </a:solidFill>
            </a:endParaRPr>
          </a:p>
        </p:txBody>
      </p:sp>
      <p:sp>
        <p:nvSpPr>
          <p:cNvPr id="7" name="Slide Number Placeholder 6"/>
          <p:cNvSpPr>
            <a:spLocks noGrp="1"/>
          </p:cNvSpPr>
          <p:nvPr>
            <p:ph type="sldNum" sz="quarter" idx="12"/>
          </p:nvPr>
        </p:nvSpPr>
        <p:spPr/>
        <p:txBody>
          <a:bodyPr/>
          <a:lstStyle>
            <a:extLst/>
          </a:lstStyle>
          <a:p>
            <a:fld id="{EBCBE338-C5CD-4324-A3E8-870F88715A6B}" type="slidenum">
              <a:rPr lang="en-AU" smtClean="0">
                <a:solidFill>
                  <a:prstClr val="white"/>
                </a:solidFill>
              </a:rPr>
              <a:pPr/>
              <a:t>‹#›</a:t>
            </a:fld>
            <a:endParaRPr lang="en-AU">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3626414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268EA78-7754-4F4C-9109-62B01A1D18F1}" type="datetimeFigureOut">
              <a:rPr lang="en-US" smtClean="0">
                <a:solidFill>
                  <a:prstClr val="black"/>
                </a:solidFill>
              </a:rPr>
              <a:pPr/>
              <a:t>10/14/2014</a:t>
            </a:fld>
            <a:endParaRPr lang="en-AU">
              <a:solidFill>
                <a:prstClr val="black"/>
              </a:solidFill>
            </a:endParaRPr>
          </a:p>
        </p:txBody>
      </p:sp>
      <p:sp>
        <p:nvSpPr>
          <p:cNvPr id="8" name="Footer Placeholder 7"/>
          <p:cNvSpPr>
            <a:spLocks noGrp="1"/>
          </p:cNvSpPr>
          <p:nvPr>
            <p:ph type="ftr" sz="quarter" idx="11"/>
          </p:nvPr>
        </p:nvSpPr>
        <p:spPr/>
        <p:txBody>
          <a:bodyPr/>
          <a:lstStyle>
            <a:extLst/>
          </a:lstStyle>
          <a:p>
            <a:endParaRPr lang="en-AU">
              <a:solidFill>
                <a:prstClr val="black"/>
              </a:solidFill>
            </a:endParaRPr>
          </a:p>
        </p:txBody>
      </p:sp>
      <p:sp>
        <p:nvSpPr>
          <p:cNvPr id="9" name="Slide Number Placeholder 8"/>
          <p:cNvSpPr>
            <a:spLocks noGrp="1"/>
          </p:cNvSpPr>
          <p:nvPr>
            <p:ph type="sldNum" sz="quarter" idx="12"/>
          </p:nvPr>
        </p:nvSpPr>
        <p:spPr/>
        <p:txBody>
          <a:bodyPr/>
          <a:lstStyle>
            <a:extLst/>
          </a:lstStyle>
          <a:p>
            <a:fld id="{EBCBE338-C5CD-4324-A3E8-870F88715A6B}"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46722882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268EA78-7754-4F4C-9109-62B01A1D18F1}" type="datetimeFigureOut">
              <a:rPr lang="en-US" smtClean="0">
                <a:solidFill>
                  <a:prstClr val="white"/>
                </a:solidFill>
              </a:rPr>
              <a:pPr/>
              <a:t>10/14/2014</a:t>
            </a:fld>
            <a:endParaRPr lang="en-AU">
              <a:solidFill>
                <a:prstClr val="white"/>
              </a:solidFill>
            </a:endParaRPr>
          </a:p>
        </p:txBody>
      </p:sp>
      <p:sp>
        <p:nvSpPr>
          <p:cNvPr id="4" name="Footer Placeholder 3"/>
          <p:cNvSpPr>
            <a:spLocks noGrp="1"/>
          </p:cNvSpPr>
          <p:nvPr>
            <p:ph type="ftr" sz="quarter" idx="11"/>
          </p:nvPr>
        </p:nvSpPr>
        <p:spPr/>
        <p:txBody>
          <a:bodyPr/>
          <a:lstStyle>
            <a:extLst/>
          </a:lstStyle>
          <a:p>
            <a:endParaRPr lang="en-AU">
              <a:solidFill>
                <a:prstClr val="white"/>
              </a:solidFill>
            </a:endParaRPr>
          </a:p>
        </p:txBody>
      </p:sp>
      <p:sp>
        <p:nvSpPr>
          <p:cNvPr id="5" name="Slide Number Placeholder 4"/>
          <p:cNvSpPr>
            <a:spLocks noGrp="1"/>
          </p:cNvSpPr>
          <p:nvPr>
            <p:ph type="sldNum" sz="quarter" idx="12"/>
          </p:nvPr>
        </p:nvSpPr>
        <p:spPr/>
        <p:txBody>
          <a:bodyPr/>
          <a:lstStyle>
            <a:extLst/>
          </a:lstStyle>
          <a:p>
            <a:fld id="{EBCBE338-C5CD-4324-A3E8-870F88715A6B}" type="slidenum">
              <a:rPr lang="en-AU" smtClean="0">
                <a:solidFill>
                  <a:prstClr val="white"/>
                </a:solidFill>
              </a:rPr>
              <a:pPr/>
              <a:t>‹#›</a:t>
            </a:fld>
            <a:endParaRPr lang="en-AU">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3372997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268EA78-7754-4F4C-9109-62B01A1D18F1}" type="datetimeFigureOut">
              <a:rPr lang="en-US" smtClean="0">
                <a:solidFill>
                  <a:prstClr val="black"/>
                </a:solidFill>
              </a:rPr>
              <a:pPr/>
              <a:t>10/14/2014</a:t>
            </a:fld>
            <a:endParaRPr lang="en-AU">
              <a:solidFill>
                <a:prstClr val="black"/>
              </a:solidFill>
            </a:endParaRPr>
          </a:p>
        </p:txBody>
      </p:sp>
      <p:sp>
        <p:nvSpPr>
          <p:cNvPr id="3" name="Footer Placeholder 2"/>
          <p:cNvSpPr>
            <a:spLocks noGrp="1"/>
          </p:cNvSpPr>
          <p:nvPr>
            <p:ph type="ftr" sz="quarter" idx="11"/>
          </p:nvPr>
        </p:nvSpPr>
        <p:spPr/>
        <p:txBody>
          <a:bodyPr/>
          <a:lstStyle>
            <a:extLst/>
          </a:lstStyle>
          <a:p>
            <a:endParaRPr lang="en-AU">
              <a:solidFill>
                <a:prstClr val="black"/>
              </a:solidFill>
            </a:endParaRPr>
          </a:p>
        </p:txBody>
      </p:sp>
      <p:sp>
        <p:nvSpPr>
          <p:cNvPr id="4" name="Slide Number Placeholder 3"/>
          <p:cNvSpPr>
            <a:spLocks noGrp="1"/>
          </p:cNvSpPr>
          <p:nvPr>
            <p:ph type="sldNum" sz="quarter" idx="12"/>
          </p:nvPr>
        </p:nvSpPr>
        <p:spPr/>
        <p:txBody>
          <a:bodyPr/>
          <a:lstStyle>
            <a:extLst/>
          </a:lstStyle>
          <a:p>
            <a:fld id="{EBCBE338-C5CD-4324-A3E8-870F88715A6B}"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93064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D763E-BA78-4F68-A6F0-484F36C12A9D}" type="datetimeFigureOut">
              <a:rPr lang="en-AU" smtClean="0"/>
              <a:t>14/10/2014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13117-6EA9-4D88-B9B0-19AFF85E7FBB}" type="slidenum">
              <a:rPr lang="en-AU" smtClean="0"/>
              <a:t>‹#›</a:t>
            </a:fld>
            <a:endParaRPr lang="en-AU"/>
          </a:p>
        </p:txBody>
      </p:sp>
    </p:spTree>
    <p:extLst>
      <p:ext uri="{BB962C8B-B14F-4D97-AF65-F5344CB8AC3E}">
        <p14:creationId xmlns:p14="http://schemas.microsoft.com/office/powerpoint/2010/main" val="3143390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268EA78-7754-4F4C-9109-62B01A1D18F1}" type="datetimeFigureOut">
              <a:rPr lang="en-US" smtClean="0">
                <a:solidFill>
                  <a:prstClr val="black"/>
                </a:solidFill>
              </a:rPr>
              <a:pPr/>
              <a:t>10/14/2014</a:t>
            </a:fld>
            <a:endParaRPr lang="en-AU">
              <a:solidFill>
                <a:prstClr val="black"/>
              </a:solidFill>
            </a:endParaRPr>
          </a:p>
        </p:txBody>
      </p:sp>
      <p:sp>
        <p:nvSpPr>
          <p:cNvPr id="6" name="Footer Placeholder 5"/>
          <p:cNvSpPr>
            <a:spLocks noGrp="1"/>
          </p:cNvSpPr>
          <p:nvPr>
            <p:ph type="ftr" sz="quarter" idx="11"/>
          </p:nvPr>
        </p:nvSpPr>
        <p:spPr/>
        <p:txBody>
          <a:bodyPr/>
          <a:lstStyle>
            <a:extLst/>
          </a:lstStyle>
          <a:p>
            <a:endParaRPr lang="en-AU">
              <a:solidFill>
                <a:prstClr val="black"/>
              </a:solidFill>
            </a:endParaRPr>
          </a:p>
        </p:txBody>
      </p:sp>
      <p:sp>
        <p:nvSpPr>
          <p:cNvPr id="7" name="Slide Number Placeholder 6"/>
          <p:cNvSpPr>
            <a:spLocks noGrp="1"/>
          </p:cNvSpPr>
          <p:nvPr>
            <p:ph type="sldNum" sz="quarter" idx="12"/>
          </p:nvPr>
        </p:nvSpPr>
        <p:spPr/>
        <p:txBody>
          <a:bodyPr/>
          <a:lstStyle>
            <a:extLst/>
          </a:lstStyle>
          <a:p>
            <a:fld id="{EBCBE338-C5CD-4324-A3E8-870F88715A6B}"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213125761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268EA78-7754-4F4C-9109-62B01A1D18F1}" type="datetimeFigureOut">
              <a:rPr lang="en-US" smtClean="0">
                <a:solidFill>
                  <a:prstClr val="white"/>
                </a:solidFill>
              </a:rPr>
              <a:pPr/>
              <a:t>10/14/2014</a:t>
            </a:fld>
            <a:endParaRPr lang="en-AU">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BCBE338-C5CD-4324-A3E8-870F88715A6B}" type="slidenum">
              <a:rPr lang="en-AU" smtClean="0">
                <a:solidFill>
                  <a:prstClr val="white"/>
                </a:solidFill>
              </a:rPr>
              <a:pPr/>
              <a:t>‹#›</a:t>
            </a:fld>
            <a:endParaRPr lang="en-AU">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03968013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68EA78-7754-4F4C-9109-62B01A1D18F1}" type="datetimeFigureOut">
              <a:rPr lang="en-US" smtClean="0">
                <a:solidFill>
                  <a:prstClr val="black"/>
                </a:solidFill>
              </a:rPr>
              <a:pPr/>
              <a:t>10/14/2014</a:t>
            </a:fld>
            <a:endParaRPr lang="en-AU">
              <a:solidFill>
                <a:prstClr val="black"/>
              </a:solidFill>
            </a:endParaRPr>
          </a:p>
        </p:txBody>
      </p:sp>
      <p:sp>
        <p:nvSpPr>
          <p:cNvPr id="5" name="Footer Placeholder 4"/>
          <p:cNvSpPr>
            <a:spLocks noGrp="1"/>
          </p:cNvSpPr>
          <p:nvPr>
            <p:ph type="ftr" sz="quarter" idx="11"/>
          </p:nvPr>
        </p:nvSpPr>
        <p:spPr/>
        <p:txBody>
          <a:bodyPr/>
          <a:lstStyle>
            <a:extLst/>
          </a:lstStyle>
          <a:p>
            <a:endParaRPr lang="en-AU">
              <a:solidFill>
                <a:prstClr val="black"/>
              </a:solidFill>
            </a:endParaRPr>
          </a:p>
        </p:txBody>
      </p:sp>
      <p:sp>
        <p:nvSpPr>
          <p:cNvPr id="6" name="Slide Number Placeholder 5"/>
          <p:cNvSpPr>
            <a:spLocks noGrp="1"/>
          </p:cNvSpPr>
          <p:nvPr>
            <p:ph type="sldNum" sz="quarter" idx="12"/>
          </p:nvPr>
        </p:nvSpPr>
        <p:spPr/>
        <p:txBody>
          <a:bodyPr/>
          <a:lstStyle>
            <a:extLst/>
          </a:lstStyle>
          <a:p>
            <a:fld id="{EBCBE338-C5CD-4324-A3E8-870F88715A6B}"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434579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68EA78-7754-4F4C-9109-62B01A1D18F1}" type="datetimeFigureOut">
              <a:rPr lang="en-US" smtClean="0">
                <a:solidFill>
                  <a:prstClr val="black"/>
                </a:solidFill>
              </a:rPr>
              <a:pPr/>
              <a:t>10/14/2014</a:t>
            </a:fld>
            <a:endParaRPr lang="en-AU">
              <a:solidFill>
                <a:prstClr val="black"/>
              </a:solidFill>
            </a:endParaRPr>
          </a:p>
        </p:txBody>
      </p:sp>
      <p:sp>
        <p:nvSpPr>
          <p:cNvPr id="5" name="Footer Placeholder 4"/>
          <p:cNvSpPr>
            <a:spLocks noGrp="1"/>
          </p:cNvSpPr>
          <p:nvPr>
            <p:ph type="ftr" sz="quarter" idx="11"/>
          </p:nvPr>
        </p:nvSpPr>
        <p:spPr/>
        <p:txBody>
          <a:bodyPr/>
          <a:lstStyle>
            <a:extLst/>
          </a:lstStyle>
          <a:p>
            <a:endParaRPr lang="en-AU">
              <a:solidFill>
                <a:prstClr val="black"/>
              </a:solidFill>
            </a:endParaRPr>
          </a:p>
        </p:txBody>
      </p:sp>
      <p:sp>
        <p:nvSpPr>
          <p:cNvPr id="6" name="Slide Number Placeholder 5"/>
          <p:cNvSpPr>
            <a:spLocks noGrp="1"/>
          </p:cNvSpPr>
          <p:nvPr>
            <p:ph type="sldNum" sz="quarter" idx="12"/>
          </p:nvPr>
        </p:nvSpPr>
        <p:spPr/>
        <p:txBody>
          <a:bodyPr/>
          <a:lstStyle>
            <a:extLst/>
          </a:lstStyle>
          <a:p>
            <a:fld id="{EBCBE338-C5CD-4324-A3E8-870F88715A6B}"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295355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5EDECE4-7105-46C3-8AAD-0D6B269122D6}" type="datetimeFigureOut">
              <a:rPr lang="en-US" smtClean="0">
                <a:solidFill>
                  <a:prstClr val="white">
                    <a:tint val="95000"/>
                  </a:prstClr>
                </a:solidFill>
              </a:rPr>
              <a:pPr/>
              <a:t>10/14/2014</a:t>
            </a:fld>
            <a:endParaRPr lang="en-AU">
              <a:solidFill>
                <a:prstClr val="white">
                  <a:tint val="95000"/>
                </a:prstClr>
              </a:solidFill>
            </a:endParaRPr>
          </a:p>
        </p:txBody>
      </p:sp>
      <p:sp>
        <p:nvSpPr>
          <p:cNvPr id="5" name="Footer Placeholder 4"/>
          <p:cNvSpPr>
            <a:spLocks noGrp="1"/>
          </p:cNvSpPr>
          <p:nvPr>
            <p:ph type="ftr" sz="quarter" idx="11"/>
          </p:nvPr>
        </p:nvSpPr>
        <p:spPr/>
        <p:txBody>
          <a:bodyPr/>
          <a:lstStyle/>
          <a:p>
            <a:endParaRPr lang="en-AU">
              <a:solidFill>
                <a:prstClr val="white">
                  <a:tint val="95000"/>
                </a:prstClr>
              </a:solidFill>
            </a:endParaRPr>
          </a:p>
        </p:txBody>
      </p:sp>
      <p:sp>
        <p:nvSpPr>
          <p:cNvPr id="6" name="Slide Number Placeholder 5"/>
          <p:cNvSpPr>
            <a:spLocks noGrp="1"/>
          </p:cNvSpPr>
          <p:nvPr>
            <p:ph type="sldNum" sz="quarter" idx="12"/>
          </p:nvPr>
        </p:nvSpPr>
        <p:spPr/>
        <p:txBody>
          <a:bodyPr/>
          <a:lstStyle/>
          <a:p>
            <a:fld id="{D0D23723-4EE3-4A2A-8724-D4235413755E}" type="slidenum">
              <a:rPr lang="en-AU" smtClean="0">
                <a:solidFill>
                  <a:prstClr val="white">
                    <a:tint val="95000"/>
                  </a:prstClr>
                </a:solidFill>
              </a:rPr>
              <a:pPr/>
              <a:t>‹#›</a:t>
            </a:fld>
            <a:endParaRPr lang="en-AU">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419688635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EDECE4-7105-46C3-8AAD-0D6B269122D6}" type="datetimeFigureOut">
              <a:rPr lang="en-US" smtClean="0">
                <a:solidFill>
                  <a:prstClr val="black">
                    <a:tint val="95000"/>
                  </a:prstClr>
                </a:solidFill>
              </a:rPr>
              <a:pPr/>
              <a:t>10/14/2014</a:t>
            </a:fld>
            <a:endParaRPr lang="en-AU">
              <a:solidFill>
                <a:prstClr val="black">
                  <a:tint val="95000"/>
                </a:prstClr>
              </a:solidFill>
            </a:endParaRPr>
          </a:p>
        </p:txBody>
      </p:sp>
      <p:sp>
        <p:nvSpPr>
          <p:cNvPr id="5" name="Footer Placeholder 4"/>
          <p:cNvSpPr>
            <a:spLocks noGrp="1"/>
          </p:cNvSpPr>
          <p:nvPr>
            <p:ph type="ftr" sz="quarter" idx="11"/>
          </p:nvPr>
        </p:nvSpPr>
        <p:spPr/>
        <p:txBody>
          <a:bodyPr/>
          <a:lstStyle/>
          <a:p>
            <a:endParaRPr lang="en-AU">
              <a:solidFill>
                <a:prstClr val="black">
                  <a:tint val="95000"/>
                </a:prstClr>
              </a:solidFill>
            </a:endParaRPr>
          </a:p>
        </p:txBody>
      </p:sp>
      <p:sp>
        <p:nvSpPr>
          <p:cNvPr id="6" name="Slide Number Placeholder 5"/>
          <p:cNvSpPr>
            <a:spLocks noGrp="1"/>
          </p:cNvSpPr>
          <p:nvPr>
            <p:ph type="sldNum" sz="quarter" idx="12"/>
          </p:nvPr>
        </p:nvSpPr>
        <p:spPr/>
        <p:txBody>
          <a:bodyPr/>
          <a:lstStyle/>
          <a:p>
            <a:fld id="{D0D23723-4EE3-4A2A-8724-D4235413755E}" type="slidenum">
              <a:rPr lang="en-AU" smtClean="0">
                <a:solidFill>
                  <a:prstClr val="black">
                    <a:tint val="95000"/>
                  </a:prstClr>
                </a:solidFill>
              </a:rPr>
              <a:pPr/>
              <a:t>‹#›</a:t>
            </a:fld>
            <a:endParaRPr lang="en-AU">
              <a:solidFill>
                <a:prstClr val="black">
                  <a:tint val="95000"/>
                </a:prstClr>
              </a:solidFill>
            </a:endParaRPr>
          </a:p>
        </p:txBody>
      </p:sp>
    </p:spTree>
    <p:extLst>
      <p:ext uri="{BB962C8B-B14F-4D97-AF65-F5344CB8AC3E}">
        <p14:creationId xmlns:p14="http://schemas.microsoft.com/office/powerpoint/2010/main" val="1323876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5EDECE4-7105-46C3-8AAD-0D6B269122D6}" type="datetimeFigureOut">
              <a:rPr lang="en-US" smtClean="0">
                <a:solidFill>
                  <a:prstClr val="white">
                    <a:tint val="95000"/>
                  </a:prstClr>
                </a:solidFill>
              </a:rPr>
              <a:pPr/>
              <a:t>10/14/2014</a:t>
            </a:fld>
            <a:endParaRPr lang="en-AU">
              <a:solidFill>
                <a:prstClr val="white">
                  <a:tint val="95000"/>
                </a:prstClr>
              </a:solidFill>
            </a:endParaRPr>
          </a:p>
        </p:txBody>
      </p:sp>
      <p:sp>
        <p:nvSpPr>
          <p:cNvPr id="5" name="Footer Placeholder 4"/>
          <p:cNvSpPr>
            <a:spLocks noGrp="1"/>
          </p:cNvSpPr>
          <p:nvPr>
            <p:ph type="ftr" sz="quarter" idx="11"/>
          </p:nvPr>
        </p:nvSpPr>
        <p:spPr/>
        <p:txBody>
          <a:bodyPr/>
          <a:lstStyle/>
          <a:p>
            <a:endParaRPr lang="en-AU">
              <a:solidFill>
                <a:prstClr val="white">
                  <a:tint val="95000"/>
                </a:prstClr>
              </a:solidFill>
            </a:endParaRPr>
          </a:p>
        </p:txBody>
      </p:sp>
      <p:sp>
        <p:nvSpPr>
          <p:cNvPr id="6" name="Slide Number Placeholder 5"/>
          <p:cNvSpPr>
            <a:spLocks noGrp="1"/>
          </p:cNvSpPr>
          <p:nvPr>
            <p:ph type="sldNum" sz="quarter" idx="12"/>
          </p:nvPr>
        </p:nvSpPr>
        <p:spPr/>
        <p:txBody>
          <a:bodyPr/>
          <a:lstStyle/>
          <a:p>
            <a:fld id="{D0D23723-4EE3-4A2A-8724-D4235413755E}" type="slidenum">
              <a:rPr lang="en-AU" smtClean="0">
                <a:solidFill>
                  <a:prstClr val="white">
                    <a:tint val="95000"/>
                  </a:prstClr>
                </a:solidFill>
              </a:rPr>
              <a:pPr/>
              <a:t>‹#›</a:t>
            </a:fld>
            <a:endParaRPr lang="en-AU">
              <a:solidFill>
                <a:prstClr val="white">
                  <a:tint val="95000"/>
                </a:prstClr>
              </a:solidFill>
            </a:endParaRPr>
          </a:p>
        </p:txBody>
      </p:sp>
    </p:spTree>
    <p:extLst>
      <p:ext uri="{BB962C8B-B14F-4D97-AF65-F5344CB8AC3E}">
        <p14:creationId xmlns:p14="http://schemas.microsoft.com/office/powerpoint/2010/main" val="196015513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EDECE4-7105-46C3-8AAD-0D6B269122D6}" type="datetimeFigureOut">
              <a:rPr lang="en-US" smtClean="0">
                <a:solidFill>
                  <a:prstClr val="black">
                    <a:tint val="95000"/>
                  </a:prstClr>
                </a:solidFill>
              </a:rPr>
              <a:pPr/>
              <a:t>10/14/2014</a:t>
            </a:fld>
            <a:endParaRPr lang="en-AU">
              <a:solidFill>
                <a:prstClr val="black">
                  <a:tint val="95000"/>
                </a:prstClr>
              </a:solidFill>
            </a:endParaRPr>
          </a:p>
        </p:txBody>
      </p:sp>
      <p:sp>
        <p:nvSpPr>
          <p:cNvPr id="6" name="Footer Placeholder 5"/>
          <p:cNvSpPr>
            <a:spLocks noGrp="1"/>
          </p:cNvSpPr>
          <p:nvPr>
            <p:ph type="ftr" sz="quarter" idx="11"/>
          </p:nvPr>
        </p:nvSpPr>
        <p:spPr/>
        <p:txBody>
          <a:bodyPr/>
          <a:lstStyle/>
          <a:p>
            <a:endParaRPr lang="en-AU">
              <a:solidFill>
                <a:prstClr val="black">
                  <a:tint val="95000"/>
                </a:prstClr>
              </a:solidFill>
            </a:endParaRPr>
          </a:p>
        </p:txBody>
      </p:sp>
      <p:sp>
        <p:nvSpPr>
          <p:cNvPr id="7" name="Slide Number Placeholder 6"/>
          <p:cNvSpPr>
            <a:spLocks noGrp="1"/>
          </p:cNvSpPr>
          <p:nvPr>
            <p:ph type="sldNum" sz="quarter" idx="12"/>
          </p:nvPr>
        </p:nvSpPr>
        <p:spPr/>
        <p:txBody>
          <a:bodyPr/>
          <a:lstStyle/>
          <a:p>
            <a:fld id="{D0D23723-4EE3-4A2A-8724-D4235413755E}" type="slidenum">
              <a:rPr lang="en-AU" smtClean="0">
                <a:solidFill>
                  <a:prstClr val="black">
                    <a:tint val="95000"/>
                  </a:prstClr>
                </a:solidFill>
              </a:rPr>
              <a:pPr/>
              <a:t>‹#›</a:t>
            </a:fld>
            <a:endParaRPr lang="en-AU">
              <a:solidFill>
                <a:prstClr val="black">
                  <a:tint val="95000"/>
                </a:prstClr>
              </a:solidFill>
            </a:endParaRPr>
          </a:p>
        </p:txBody>
      </p:sp>
    </p:spTree>
    <p:extLst>
      <p:ext uri="{BB962C8B-B14F-4D97-AF65-F5344CB8AC3E}">
        <p14:creationId xmlns:p14="http://schemas.microsoft.com/office/powerpoint/2010/main" val="2954526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5EDECE4-7105-46C3-8AAD-0D6B269122D6}" type="datetimeFigureOut">
              <a:rPr lang="en-US" smtClean="0">
                <a:solidFill>
                  <a:prstClr val="black">
                    <a:tint val="95000"/>
                  </a:prstClr>
                </a:solidFill>
              </a:rPr>
              <a:pPr/>
              <a:t>10/14/2014</a:t>
            </a:fld>
            <a:endParaRPr lang="en-AU">
              <a:solidFill>
                <a:prstClr val="black">
                  <a:tint val="95000"/>
                </a:prstClr>
              </a:solidFill>
            </a:endParaRPr>
          </a:p>
        </p:txBody>
      </p:sp>
      <p:sp>
        <p:nvSpPr>
          <p:cNvPr id="8" name="Footer Placeholder 7"/>
          <p:cNvSpPr>
            <a:spLocks noGrp="1"/>
          </p:cNvSpPr>
          <p:nvPr>
            <p:ph type="ftr" sz="quarter" idx="11"/>
          </p:nvPr>
        </p:nvSpPr>
        <p:spPr/>
        <p:txBody>
          <a:bodyPr/>
          <a:lstStyle/>
          <a:p>
            <a:endParaRPr lang="en-AU">
              <a:solidFill>
                <a:prstClr val="black">
                  <a:tint val="95000"/>
                </a:prstClr>
              </a:solidFill>
            </a:endParaRPr>
          </a:p>
        </p:txBody>
      </p:sp>
      <p:sp>
        <p:nvSpPr>
          <p:cNvPr id="9" name="Slide Number Placeholder 8"/>
          <p:cNvSpPr>
            <a:spLocks noGrp="1"/>
          </p:cNvSpPr>
          <p:nvPr>
            <p:ph type="sldNum" sz="quarter" idx="12"/>
          </p:nvPr>
        </p:nvSpPr>
        <p:spPr/>
        <p:txBody>
          <a:bodyPr/>
          <a:lstStyle/>
          <a:p>
            <a:fld id="{D0D23723-4EE3-4A2A-8724-D4235413755E}" type="slidenum">
              <a:rPr lang="en-AU" smtClean="0">
                <a:solidFill>
                  <a:prstClr val="black">
                    <a:tint val="95000"/>
                  </a:prstClr>
                </a:solidFill>
              </a:rPr>
              <a:pPr/>
              <a:t>‹#›</a:t>
            </a:fld>
            <a:endParaRPr lang="en-AU">
              <a:solidFill>
                <a:prstClr val="black">
                  <a:tint val="95000"/>
                </a:prstClr>
              </a:solidFill>
            </a:endParaRPr>
          </a:p>
        </p:txBody>
      </p:sp>
    </p:spTree>
    <p:extLst>
      <p:ext uri="{BB962C8B-B14F-4D97-AF65-F5344CB8AC3E}">
        <p14:creationId xmlns:p14="http://schemas.microsoft.com/office/powerpoint/2010/main" val="671998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5EDECE4-7105-46C3-8AAD-0D6B269122D6}" type="datetimeFigureOut">
              <a:rPr lang="en-US" smtClean="0">
                <a:solidFill>
                  <a:prstClr val="black">
                    <a:tint val="95000"/>
                  </a:prstClr>
                </a:solidFill>
              </a:rPr>
              <a:pPr/>
              <a:t>10/14/2014</a:t>
            </a:fld>
            <a:endParaRPr lang="en-AU">
              <a:solidFill>
                <a:prstClr val="black">
                  <a:tint val="95000"/>
                </a:prstClr>
              </a:solidFill>
            </a:endParaRPr>
          </a:p>
        </p:txBody>
      </p:sp>
      <p:sp>
        <p:nvSpPr>
          <p:cNvPr id="4" name="Footer Placeholder 3"/>
          <p:cNvSpPr>
            <a:spLocks noGrp="1"/>
          </p:cNvSpPr>
          <p:nvPr>
            <p:ph type="ftr" sz="quarter" idx="11"/>
          </p:nvPr>
        </p:nvSpPr>
        <p:spPr/>
        <p:txBody>
          <a:bodyPr/>
          <a:lstStyle/>
          <a:p>
            <a:endParaRPr lang="en-AU">
              <a:solidFill>
                <a:prstClr val="black">
                  <a:tint val="95000"/>
                </a:prstClr>
              </a:solidFill>
            </a:endParaRPr>
          </a:p>
        </p:txBody>
      </p:sp>
      <p:sp>
        <p:nvSpPr>
          <p:cNvPr id="5" name="Slide Number Placeholder 4"/>
          <p:cNvSpPr>
            <a:spLocks noGrp="1"/>
          </p:cNvSpPr>
          <p:nvPr>
            <p:ph type="sldNum" sz="quarter" idx="12"/>
          </p:nvPr>
        </p:nvSpPr>
        <p:spPr/>
        <p:txBody>
          <a:bodyPr/>
          <a:lstStyle/>
          <a:p>
            <a:fld id="{D0D23723-4EE3-4A2A-8724-D4235413755E}" type="slidenum">
              <a:rPr lang="en-AU" smtClean="0">
                <a:solidFill>
                  <a:prstClr val="black">
                    <a:tint val="95000"/>
                  </a:prstClr>
                </a:solidFill>
              </a:rPr>
              <a:pPr/>
              <a:t>‹#›</a:t>
            </a:fld>
            <a:endParaRPr lang="en-AU">
              <a:solidFill>
                <a:prstClr val="black">
                  <a:tint val="95000"/>
                </a:prstClr>
              </a:solidFill>
            </a:endParaRPr>
          </a:p>
        </p:txBody>
      </p:sp>
    </p:spTree>
    <p:extLst>
      <p:ext uri="{BB962C8B-B14F-4D97-AF65-F5344CB8AC3E}">
        <p14:creationId xmlns:p14="http://schemas.microsoft.com/office/powerpoint/2010/main" val="421840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A8D763E-BA78-4F68-A6F0-484F36C12A9D}" type="datetimeFigureOut">
              <a:rPr lang="en-AU" smtClean="0"/>
              <a:t>14/10/2014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013117-6EA9-4D88-B9B0-19AFF85E7FBB}" type="slidenum">
              <a:rPr lang="en-AU" smtClean="0"/>
              <a:t>‹#›</a:t>
            </a:fld>
            <a:endParaRPr lang="en-AU"/>
          </a:p>
        </p:txBody>
      </p:sp>
    </p:spTree>
    <p:extLst>
      <p:ext uri="{BB962C8B-B14F-4D97-AF65-F5344CB8AC3E}">
        <p14:creationId xmlns:p14="http://schemas.microsoft.com/office/powerpoint/2010/main" val="3992843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DECE4-7105-46C3-8AAD-0D6B269122D6}" type="datetimeFigureOut">
              <a:rPr lang="en-US" smtClean="0">
                <a:solidFill>
                  <a:prstClr val="black">
                    <a:tint val="95000"/>
                  </a:prstClr>
                </a:solidFill>
              </a:rPr>
              <a:pPr/>
              <a:t>10/14/2014</a:t>
            </a:fld>
            <a:endParaRPr lang="en-AU">
              <a:solidFill>
                <a:prstClr val="black">
                  <a:tint val="95000"/>
                </a:prstClr>
              </a:solidFill>
            </a:endParaRPr>
          </a:p>
        </p:txBody>
      </p:sp>
      <p:sp>
        <p:nvSpPr>
          <p:cNvPr id="3" name="Footer Placeholder 2"/>
          <p:cNvSpPr>
            <a:spLocks noGrp="1"/>
          </p:cNvSpPr>
          <p:nvPr>
            <p:ph type="ftr" sz="quarter" idx="11"/>
          </p:nvPr>
        </p:nvSpPr>
        <p:spPr/>
        <p:txBody>
          <a:bodyPr/>
          <a:lstStyle/>
          <a:p>
            <a:endParaRPr lang="en-AU">
              <a:solidFill>
                <a:prstClr val="black">
                  <a:tint val="95000"/>
                </a:prstClr>
              </a:solidFill>
            </a:endParaRPr>
          </a:p>
        </p:txBody>
      </p:sp>
      <p:sp>
        <p:nvSpPr>
          <p:cNvPr id="4" name="Slide Number Placeholder 3"/>
          <p:cNvSpPr>
            <a:spLocks noGrp="1"/>
          </p:cNvSpPr>
          <p:nvPr>
            <p:ph type="sldNum" sz="quarter" idx="12"/>
          </p:nvPr>
        </p:nvSpPr>
        <p:spPr/>
        <p:txBody>
          <a:bodyPr/>
          <a:lstStyle/>
          <a:p>
            <a:fld id="{D0D23723-4EE3-4A2A-8724-D4235413755E}" type="slidenum">
              <a:rPr lang="en-AU" smtClean="0">
                <a:solidFill>
                  <a:prstClr val="black">
                    <a:tint val="95000"/>
                  </a:prstClr>
                </a:solidFill>
              </a:rPr>
              <a:pPr/>
              <a:t>‹#›</a:t>
            </a:fld>
            <a:endParaRPr lang="en-AU">
              <a:solidFill>
                <a:prstClr val="black">
                  <a:tint val="95000"/>
                </a:prstClr>
              </a:solidFill>
            </a:endParaRPr>
          </a:p>
        </p:txBody>
      </p:sp>
    </p:spTree>
    <p:extLst>
      <p:ext uri="{BB962C8B-B14F-4D97-AF65-F5344CB8AC3E}">
        <p14:creationId xmlns:p14="http://schemas.microsoft.com/office/powerpoint/2010/main" val="3663355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5EDECE4-7105-46C3-8AAD-0D6B269122D6}" type="datetimeFigureOut">
              <a:rPr lang="en-US" smtClean="0">
                <a:solidFill>
                  <a:prstClr val="black">
                    <a:tint val="95000"/>
                  </a:prstClr>
                </a:solidFill>
              </a:rPr>
              <a:pPr/>
              <a:t>10/14/2014</a:t>
            </a:fld>
            <a:endParaRPr lang="en-AU">
              <a:solidFill>
                <a:prstClr val="black">
                  <a:tint val="95000"/>
                </a:prstClr>
              </a:solidFill>
            </a:endParaRPr>
          </a:p>
        </p:txBody>
      </p:sp>
      <p:sp>
        <p:nvSpPr>
          <p:cNvPr id="6" name="Footer Placeholder 5"/>
          <p:cNvSpPr>
            <a:spLocks noGrp="1"/>
          </p:cNvSpPr>
          <p:nvPr>
            <p:ph type="ftr" sz="quarter" idx="11"/>
          </p:nvPr>
        </p:nvSpPr>
        <p:spPr/>
        <p:txBody>
          <a:bodyPr/>
          <a:lstStyle/>
          <a:p>
            <a:endParaRPr lang="en-AU">
              <a:solidFill>
                <a:prstClr val="black">
                  <a:tint val="95000"/>
                </a:prstClr>
              </a:solidFill>
            </a:endParaRPr>
          </a:p>
        </p:txBody>
      </p:sp>
      <p:sp>
        <p:nvSpPr>
          <p:cNvPr id="7" name="Slide Number Placeholder 6"/>
          <p:cNvSpPr>
            <a:spLocks noGrp="1"/>
          </p:cNvSpPr>
          <p:nvPr>
            <p:ph type="sldNum" sz="quarter" idx="12"/>
          </p:nvPr>
        </p:nvSpPr>
        <p:spPr/>
        <p:txBody>
          <a:bodyPr/>
          <a:lstStyle/>
          <a:p>
            <a:fld id="{D0D23723-4EE3-4A2A-8724-D4235413755E}" type="slidenum">
              <a:rPr lang="en-AU" smtClean="0">
                <a:solidFill>
                  <a:prstClr val="black">
                    <a:tint val="95000"/>
                  </a:prstClr>
                </a:solidFill>
              </a:rPr>
              <a:pPr/>
              <a:t>‹#›</a:t>
            </a:fld>
            <a:endParaRPr lang="en-AU">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1588891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5EDECE4-7105-46C3-8AAD-0D6B269122D6}" type="datetimeFigureOut">
              <a:rPr lang="en-US" smtClean="0">
                <a:solidFill>
                  <a:prstClr val="black">
                    <a:tint val="95000"/>
                  </a:prstClr>
                </a:solidFill>
              </a:rPr>
              <a:pPr/>
              <a:t>10/14/2014</a:t>
            </a:fld>
            <a:endParaRPr lang="en-AU">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AU">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D0D23723-4EE3-4A2A-8724-D4235413755E}" type="slidenum">
              <a:rPr lang="en-AU" smtClean="0">
                <a:solidFill>
                  <a:prstClr val="black">
                    <a:tint val="95000"/>
                  </a:prstClr>
                </a:solidFill>
              </a:rPr>
              <a:pPr/>
              <a:t>‹#›</a:t>
            </a:fld>
            <a:endParaRPr lang="en-AU">
              <a:solidFill>
                <a:prstClr val="black">
                  <a:tint val="95000"/>
                </a:prstClr>
              </a:solidFill>
            </a:endParaRPr>
          </a:p>
        </p:txBody>
      </p:sp>
    </p:spTree>
    <p:extLst>
      <p:ext uri="{BB962C8B-B14F-4D97-AF65-F5344CB8AC3E}">
        <p14:creationId xmlns:p14="http://schemas.microsoft.com/office/powerpoint/2010/main" val="25084149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EDECE4-7105-46C3-8AAD-0D6B269122D6}" type="datetimeFigureOut">
              <a:rPr lang="en-US" smtClean="0">
                <a:solidFill>
                  <a:prstClr val="black">
                    <a:tint val="95000"/>
                  </a:prstClr>
                </a:solidFill>
              </a:rPr>
              <a:pPr/>
              <a:t>10/14/2014</a:t>
            </a:fld>
            <a:endParaRPr lang="en-AU">
              <a:solidFill>
                <a:prstClr val="black">
                  <a:tint val="95000"/>
                </a:prstClr>
              </a:solidFill>
            </a:endParaRPr>
          </a:p>
        </p:txBody>
      </p:sp>
      <p:sp>
        <p:nvSpPr>
          <p:cNvPr id="5" name="Footer Placeholder 4"/>
          <p:cNvSpPr>
            <a:spLocks noGrp="1"/>
          </p:cNvSpPr>
          <p:nvPr>
            <p:ph type="ftr" sz="quarter" idx="11"/>
          </p:nvPr>
        </p:nvSpPr>
        <p:spPr/>
        <p:txBody>
          <a:bodyPr/>
          <a:lstStyle/>
          <a:p>
            <a:endParaRPr lang="en-AU">
              <a:solidFill>
                <a:prstClr val="black">
                  <a:tint val="95000"/>
                </a:prstClr>
              </a:solidFill>
            </a:endParaRPr>
          </a:p>
        </p:txBody>
      </p:sp>
      <p:sp>
        <p:nvSpPr>
          <p:cNvPr id="6" name="Slide Number Placeholder 5"/>
          <p:cNvSpPr>
            <a:spLocks noGrp="1"/>
          </p:cNvSpPr>
          <p:nvPr>
            <p:ph type="sldNum" sz="quarter" idx="12"/>
          </p:nvPr>
        </p:nvSpPr>
        <p:spPr/>
        <p:txBody>
          <a:bodyPr/>
          <a:lstStyle/>
          <a:p>
            <a:fld id="{D0D23723-4EE3-4A2A-8724-D4235413755E}" type="slidenum">
              <a:rPr lang="en-AU" smtClean="0">
                <a:solidFill>
                  <a:prstClr val="black">
                    <a:tint val="95000"/>
                  </a:prstClr>
                </a:solidFill>
              </a:rPr>
              <a:pPr/>
              <a:t>‹#›</a:t>
            </a:fld>
            <a:endParaRPr lang="en-AU">
              <a:solidFill>
                <a:prstClr val="black">
                  <a:tint val="95000"/>
                </a:prstClr>
              </a:solidFill>
            </a:endParaRPr>
          </a:p>
        </p:txBody>
      </p:sp>
    </p:spTree>
    <p:extLst>
      <p:ext uri="{BB962C8B-B14F-4D97-AF65-F5344CB8AC3E}">
        <p14:creationId xmlns:p14="http://schemas.microsoft.com/office/powerpoint/2010/main" val="2279210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EDECE4-7105-46C3-8AAD-0D6B269122D6}" type="datetimeFigureOut">
              <a:rPr lang="en-US" smtClean="0">
                <a:solidFill>
                  <a:prstClr val="black">
                    <a:tint val="95000"/>
                  </a:prstClr>
                </a:solidFill>
              </a:rPr>
              <a:pPr/>
              <a:t>10/14/2014</a:t>
            </a:fld>
            <a:endParaRPr lang="en-AU">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AU">
              <a:solidFill>
                <a:prstClr val="black">
                  <a:tint val="95000"/>
                </a:prstClr>
              </a:solidFill>
            </a:endParaRPr>
          </a:p>
        </p:txBody>
      </p:sp>
      <p:sp>
        <p:nvSpPr>
          <p:cNvPr id="6" name="Slide Number Placeholder 5"/>
          <p:cNvSpPr>
            <a:spLocks noGrp="1"/>
          </p:cNvSpPr>
          <p:nvPr>
            <p:ph type="sldNum" sz="quarter" idx="12"/>
          </p:nvPr>
        </p:nvSpPr>
        <p:spPr/>
        <p:txBody>
          <a:bodyPr/>
          <a:lstStyle/>
          <a:p>
            <a:fld id="{D0D23723-4EE3-4A2A-8724-D4235413755E}" type="slidenum">
              <a:rPr lang="en-AU" smtClean="0">
                <a:solidFill>
                  <a:prstClr val="black">
                    <a:tint val="95000"/>
                  </a:prstClr>
                </a:solidFill>
              </a:rPr>
              <a:pPr/>
              <a:t>‹#›</a:t>
            </a:fld>
            <a:endParaRPr lang="en-AU">
              <a:solidFill>
                <a:prstClr val="black">
                  <a:tint val="95000"/>
                </a:prstClr>
              </a:solidFill>
            </a:endParaRPr>
          </a:p>
        </p:txBody>
      </p:sp>
    </p:spTree>
    <p:extLst>
      <p:ext uri="{BB962C8B-B14F-4D97-AF65-F5344CB8AC3E}">
        <p14:creationId xmlns:p14="http://schemas.microsoft.com/office/powerpoint/2010/main" val="34484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mboo"/>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ctrTitle"/>
          </p:nvPr>
        </p:nvSpPr>
        <p:spPr>
          <a:xfrm>
            <a:off x="304800" y="1158875"/>
            <a:ext cx="6248400" cy="1431925"/>
          </a:xfrm>
        </p:spPr>
        <p:txBody>
          <a:bodyPr/>
          <a:lstStyle>
            <a:lvl1pPr>
              <a:defRPr/>
            </a:lvl1pPr>
          </a:lstStyle>
          <a:p>
            <a:r>
              <a:rPr lang="en-US"/>
              <a:t>Click to edit Master title style</a:t>
            </a:r>
          </a:p>
        </p:txBody>
      </p:sp>
      <p:sp>
        <p:nvSpPr>
          <p:cNvPr id="135172" name="Rectangle 4"/>
          <p:cNvSpPr>
            <a:spLocks noGrp="1" noChangeArrowheads="1"/>
          </p:cNvSpPr>
          <p:nvPr>
            <p:ph type="subTitle" idx="1"/>
          </p:nvPr>
        </p:nvSpPr>
        <p:spPr>
          <a:xfrm>
            <a:off x="304800" y="3429000"/>
            <a:ext cx="6019800" cy="1752600"/>
          </a:xfrm>
        </p:spPr>
        <p:txBody>
          <a:bodyPr/>
          <a:lstStyle>
            <a:lvl1pPr marL="0" indent="0" algn="ctr">
              <a:buFont typeface="Wingding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a:xfrm>
            <a:off x="257175" y="6248400"/>
            <a:ext cx="1622425" cy="457200"/>
          </a:xfr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ftr" sz="quarter" idx="11"/>
          </p:nvPr>
        </p:nvSpPr>
        <p:spPr>
          <a:xfrm>
            <a:off x="2108200" y="6248400"/>
            <a:ext cx="2997200" cy="457200"/>
          </a:xfrm>
        </p:spPr>
        <p:txBody>
          <a:bodyPr/>
          <a:lstStyle>
            <a:lvl1pPr>
              <a:defRPr/>
            </a:lvl1pPr>
          </a:lstStyle>
          <a:p>
            <a:endParaRPr lang="en-US" altLang="en-US">
              <a:solidFill>
                <a:srgbClr val="000000"/>
              </a:solidFill>
            </a:endParaRPr>
          </a:p>
        </p:txBody>
      </p:sp>
      <p:sp>
        <p:nvSpPr>
          <p:cNvPr id="7" name="Rectangle 7"/>
          <p:cNvSpPr>
            <a:spLocks noGrp="1" noChangeArrowheads="1"/>
          </p:cNvSpPr>
          <p:nvPr>
            <p:ph type="sldNum" sz="quarter" idx="12"/>
          </p:nvPr>
        </p:nvSpPr>
        <p:spPr>
          <a:xfrm>
            <a:off x="5486400" y="6248400"/>
            <a:ext cx="1371600" cy="457200"/>
          </a:xfrm>
        </p:spPr>
        <p:txBody>
          <a:bodyPr/>
          <a:lstStyle>
            <a:lvl1pPr>
              <a:defRPr/>
            </a:lvl1pPr>
          </a:lstStyle>
          <a:p>
            <a:fld id="{39688AE3-029F-4733-83FE-C9C52E6AC3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367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029"/>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fld id="{05E640B6-9DFB-406F-A361-15DB2B48BB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071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fld id="{1CAF11E1-D464-4AFA-B763-D282B26A64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458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286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0767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1029"/>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fld id="{5D88B0EB-3FB6-4251-B9D5-F020532C0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98897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1029"/>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1031"/>
          <p:cNvSpPr>
            <a:spLocks noGrp="1" noChangeArrowheads="1"/>
          </p:cNvSpPr>
          <p:nvPr>
            <p:ph type="sldNum" sz="quarter" idx="12"/>
          </p:nvPr>
        </p:nvSpPr>
        <p:spPr>
          <a:ln/>
        </p:spPr>
        <p:txBody>
          <a:bodyPr/>
          <a:lstStyle>
            <a:lvl1pPr>
              <a:defRPr/>
            </a:lvl1pPr>
          </a:lstStyle>
          <a:p>
            <a:fld id="{DE316487-5C42-431C-82BE-A4860C787B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540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A8D763E-BA78-4F68-A6F0-484F36C12A9D}" type="datetimeFigureOut">
              <a:rPr lang="en-AU" smtClean="0"/>
              <a:t>14/10/2014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9013117-6EA9-4D88-B9B0-19AFF85E7FBB}" type="slidenum">
              <a:rPr lang="en-AU" smtClean="0"/>
              <a:t>‹#›</a:t>
            </a:fld>
            <a:endParaRPr lang="en-AU"/>
          </a:p>
        </p:txBody>
      </p:sp>
    </p:spTree>
    <p:extLst>
      <p:ext uri="{BB962C8B-B14F-4D97-AF65-F5344CB8AC3E}">
        <p14:creationId xmlns:p14="http://schemas.microsoft.com/office/powerpoint/2010/main" val="2302638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1029"/>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1031"/>
          <p:cNvSpPr>
            <a:spLocks noGrp="1" noChangeArrowheads="1"/>
          </p:cNvSpPr>
          <p:nvPr>
            <p:ph type="sldNum" sz="quarter" idx="12"/>
          </p:nvPr>
        </p:nvSpPr>
        <p:spPr>
          <a:ln/>
        </p:spPr>
        <p:txBody>
          <a:bodyPr/>
          <a:lstStyle>
            <a:lvl1pPr>
              <a:defRPr/>
            </a:lvl1pPr>
          </a:lstStyle>
          <a:p>
            <a:fld id="{1C9B78E3-7630-4C00-9000-BFCCE65A7D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97639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1031"/>
          <p:cNvSpPr>
            <a:spLocks noGrp="1" noChangeArrowheads="1"/>
          </p:cNvSpPr>
          <p:nvPr>
            <p:ph type="sldNum" sz="quarter" idx="12"/>
          </p:nvPr>
        </p:nvSpPr>
        <p:spPr>
          <a:ln/>
        </p:spPr>
        <p:txBody>
          <a:bodyPr/>
          <a:lstStyle>
            <a:lvl1pPr>
              <a:defRPr/>
            </a:lvl1pPr>
          </a:lstStyle>
          <a:p>
            <a:fld id="{F3575DE6-8109-4D0E-B8F9-18DE8BD375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23226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fld id="{4BE68416-F2B6-4EA0-B862-7866B40A8B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07038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fld id="{A8C142E7-498D-40C2-8122-9C6E66601B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03857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029"/>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fld id="{ED8D7413-1C75-4522-A1A8-05EB02DB6E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9915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029"/>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fld id="{A6C5C5DB-6192-437C-890B-A699DC74A2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22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A8D763E-BA78-4F68-A6F0-484F36C12A9D}" type="datetimeFigureOut">
              <a:rPr lang="en-AU" smtClean="0"/>
              <a:t>14/10/2014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9013117-6EA9-4D88-B9B0-19AFF85E7FBB}" type="slidenum">
              <a:rPr lang="en-AU" smtClean="0"/>
              <a:t>‹#›</a:t>
            </a:fld>
            <a:endParaRPr lang="en-AU"/>
          </a:p>
        </p:txBody>
      </p:sp>
    </p:spTree>
    <p:extLst>
      <p:ext uri="{BB962C8B-B14F-4D97-AF65-F5344CB8AC3E}">
        <p14:creationId xmlns:p14="http://schemas.microsoft.com/office/powerpoint/2010/main" val="46542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D763E-BA78-4F68-A6F0-484F36C12A9D}" type="datetimeFigureOut">
              <a:rPr lang="en-AU" smtClean="0"/>
              <a:t>14/10/2014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9013117-6EA9-4D88-B9B0-19AFF85E7FBB}" type="slidenum">
              <a:rPr lang="en-AU" smtClean="0"/>
              <a:t>‹#›</a:t>
            </a:fld>
            <a:endParaRPr lang="en-AU"/>
          </a:p>
        </p:txBody>
      </p:sp>
    </p:spTree>
    <p:extLst>
      <p:ext uri="{BB962C8B-B14F-4D97-AF65-F5344CB8AC3E}">
        <p14:creationId xmlns:p14="http://schemas.microsoft.com/office/powerpoint/2010/main" val="311213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D763E-BA78-4F68-A6F0-484F36C12A9D}" type="datetimeFigureOut">
              <a:rPr lang="en-AU" smtClean="0"/>
              <a:t>14/10/2014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013117-6EA9-4D88-B9B0-19AFF85E7FBB}" type="slidenum">
              <a:rPr lang="en-AU" smtClean="0"/>
              <a:t>‹#›</a:t>
            </a:fld>
            <a:endParaRPr lang="en-AU"/>
          </a:p>
        </p:txBody>
      </p:sp>
    </p:spTree>
    <p:extLst>
      <p:ext uri="{BB962C8B-B14F-4D97-AF65-F5344CB8AC3E}">
        <p14:creationId xmlns:p14="http://schemas.microsoft.com/office/powerpoint/2010/main" val="99853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D763E-BA78-4F68-A6F0-484F36C12A9D}" type="datetimeFigureOut">
              <a:rPr lang="en-AU" smtClean="0"/>
              <a:t>14/10/2014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013117-6EA9-4D88-B9B0-19AFF85E7FBB}" type="slidenum">
              <a:rPr lang="en-AU" smtClean="0"/>
              <a:t>‹#›</a:t>
            </a:fld>
            <a:endParaRPr lang="en-AU"/>
          </a:p>
        </p:txBody>
      </p:sp>
    </p:spTree>
    <p:extLst>
      <p:ext uri="{BB962C8B-B14F-4D97-AF65-F5344CB8AC3E}">
        <p14:creationId xmlns:p14="http://schemas.microsoft.com/office/powerpoint/2010/main" val="389793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D763E-BA78-4F68-A6F0-484F36C12A9D}" type="datetimeFigureOut">
              <a:rPr lang="en-AU" smtClean="0"/>
              <a:t>14/10/2014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13117-6EA9-4D88-B9B0-19AFF85E7FBB}" type="slidenum">
              <a:rPr lang="en-AU" smtClean="0"/>
              <a:t>‹#›</a:t>
            </a:fld>
            <a:endParaRPr lang="en-AU"/>
          </a:p>
        </p:txBody>
      </p:sp>
    </p:spTree>
    <p:extLst>
      <p:ext uri="{BB962C8B-B14F-4D97-AF65-F5344CB8AC3E}">
        <p14:creationId xmlns:p14="http://schemas.microsoft.com/office/powerpoint/2010/main" val="62143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E3DE6-CE71-4C0F-BC5C-21B96F25E8DC}" type="datetimeFigureOut">
              <a:rPr lang="en-US" smtClean="0">
                <a:solidFill>
                  <a:prstClr val="black">
                    <a:tint val="75000"/>
                  </a:prstClr>
                </a:solidFill>
              </a:rPr>
              <a:pPr/>
              <a:t>10/14/2014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714BD-EDCD-4A0D-9942-4BD86370A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574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268EA78-7754-4F4C-9109-62B01A1D18F1}" type="datetimeFigureOut">
              <a:rPr lang="en-US" smtClean="0">
                <a:solidFill>
                  <a:prstClr val="black"/>
                </a:solidFill>
              </a:rPr>
              <a:pPr/>
              <a:t>10/14/2014</a:t>
            </a:fld>
            <a:endParaRPr lang="en-AU">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BCBE338-C5CD-4324-A3E8-870F88715A6B}"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3731354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5EDECE4-7105-46C3-8AAD-0D6B269122D6}" type="datetimeFigureOut">
              <a:rPr lang="en-US" smtClean="0">
                <a:solidFill>
                  <a:prstClr val="black">
                    <a:tint val="95000"/>
                  </a:prstClr>
                </a:solidFill>
              </a:rPr>
              <a:pPr/>
              <a:t>10/14/2014</a:t>
            </a:fld>
            <a:endParaRPr lang="en-AU">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AU">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0D23723-4EE3-4A2A-8724-D4235413755E}" type="slidenum">
              <a:rPr lang="en-AU" smtClean="0">
                <a:solidFill>
                  <a:prstClr val="black">
                    <a:tint val="95000"/>
                  </a:prstClr>
                </a:solidFill>
              </a:rPr>
              <a:pPr/>
              <a:t>‹#›</a:t>
            </a:fld>
            <a:endParaRPr lang="en-AU">
              <a:solidFill>
                <a:prstClr val="black">
                  <a:tint val="95000"/>
                </a:prstClr>
              </a:solidFill>
            </a:endParaRPr>
          </a:p>
        </p:txBody>
      </p:sp>
    </p:spTree>
    <p:extLst>
      <p:ext uri="{BB962C8B-B14F-4D97-AF65-F5344CB8AC3E}">
        <p14:creationId xmlns:p14="http://schemas.microsoft.com/office/powerpoint/2010/main" val="22107802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26" descr="bamboo"/>
          <p:cNvPicPr>
            <a:picLocks noChangeAspect="1" noChangeArrowheads="1"/>
          </p:cNvPicPr>
          <p:nvPr/>
        </p:nvPicPr>
        <p:blipFill>
          <a:blip r:embed="rId13">
            <a:extLst>
              <a:ext uri="{28A0092B-C50C-407E-A947-70E740481C1C}">
                <a14:useLocalDpi xmlns:a14="http://schemas.microsoft.com/office/drawing/2010/main" val="0"/>
              </a:ext>
            </a:extLst>
          </a:blip>
          <a:srcRect r="45976"/>
          <a:stretch>
            <a:fillRect/>
          </a:stretch>
        </p:blipFill>
        <p:spPr bwMode="ltGray">
          <a:xfrm>
            <a:off x="7353300" y="0"/>
            <a:ext cx="179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27"/>
          <p:cNvSpPr>
            <a:spLocks noGrp="1" noChangeArrowheads="1"/>
          </p:cNvSpPr>
          <p:nvPr>
            <p:ph type="title"/>
          </p:nvPr>
        </p:nvSpPr>
        <p:spPr bwMode="auto">
          <a:xfrm>
            <a:off x="228600" y="320675"/>
            <a:ext cx="7467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smtClean="0"/>
              <a:t>Click to edit Master title style</a:t>
            </a:r>
          </a:p>
        </p:txBody>
      </p:sp>
      <p:sp>
        <p:nvSpPr>
          <p:cNvPr id="1028" name="Rectangle 1028"/>
          <p:cNvSpPr>
            <a:spLocks noGrp="1" noChangeArrowheads="1"/>
          </p:cNvSpPr>
          <p:nvPr>
            <p:ph type="body" idx="1"/>
          </p:nvPr>
        </p:nvSpPr>
        <p:spPr bwMode="auto">
          <a:xfrm>
            <a:off x="228600" y="19812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4149" name="Rectangle 1029"/>
          <p:cNvSpPr>
            <a:spLocks noGrp="1" noChangeArrowheads="1"/>
          </p:cNvSpPr>
          <p:nvPr>
            <p:ph type="dt" sz="half" idx="2"/>
          </p:nvPr>
        </p:nvSpPr>
        <p:spPr bwMode="auto">
          <a:xfrm>
            <a:off x="228600" y="62484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latin typeface="Times New Roman" pitchFamily="18" charset="0"/>
            </a:endParaRPr>
          </a:p>
        </p:txBody>
      </p:sp>
      <p:sp>
        <p:nvSpPr>
          <p:cNvPr id="134150" name="Rectangle 1030"/>
          <p:cNvSpPr>
            <a:spLocks noGrp="1" noChangeArrowheads="1"/>
          </p:cNvSpPr>
          <p:nvPr>
            <p:ph type="ftr" sz="quarter" idx="3"/>
          </p:nvPr>
        </p:nvSpPr>
        <p:spPr bwMode="auto">
          <a:xfrm>
            <a:off x="22098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latin typeface="Times New Roman" pitchFamily="18" charset="0"/>
            </a:endParaRPr>
          </a:p>
        </p:txBody>
      </p:sp>
      <p:sp>
        <p:nvSpPr>
          <p:cNvPr id="134151" name="Rectangle 1031"/>
          <p:cNvSpPr>
            <a:spLocks noGrp="1" noChangeArrowheads="1"/>
          </p:cNvSpPr>
          <p:nvPr>
            <p:ph type="sldNum" sz="quarter" idx="4"/>
          </p:nvPr>
        </p:nvSpPr>
        <p:spPr bwMode="auto">
          <a:xfrm>
            <a:off x="62484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326ECAA-8745-4C16-9FA8-475267804CC4}" type="slidenum">
              <a:rPr lang="en-US" altLang="en-US" smtClean="0">
                <a:solidFill>
                  <a:srgbClr val="000000"/>
                </a:solidFill>
                <a:latin typeface="Times New Roman" pitchFamily="18" charset="0"/>
              </a:rPr>
              <a:pPr fontAlgn="base">
                <a:spcBef>
                  <a:spcPct val="0"/>
                </a:spcBef>
                <a:spcAft>
                  <a:spcPct val="0"/>
                </a:spcAft>
              </a:pPr>
              <a:t>‹#›</a:t>
            </a:fld>
            <a:endParaRPr lang="en-US" altLang="en-US" smtClean="0">
              <a:solidFill>
                <a:srgbClr val="000000"/>
              </a:solidFill>
              <a:latin typeface="Times New Roman" pitchFamily="18" charset="0"/>
            </a:endParaRPr>
          </a:p>
        </p:txBody>
      </p:sp>
    </p:spTree>
    <p:extLst>
      <p:ext uri="{BB962C8B-B14F-4D97-AF65-F5344CB8AC3E}">
        <p14:creationId xmlns:p14="http://schemas.microsoft.com/office/powerpoint/2010/main" val="13375439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RwJ3CRdmbaI"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hyperlink" Target="https://www.youtube.com/watch?v=17BP9n6g1F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Food Chains and Food Webs</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4078860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AU" altLang="en-US" b="1" dirty="0">
                <a:latin typeface="Calibri" pitchFamily="34" charset="0"/>
                <a:ea typeface="SimSun" pitchFamily="2" charset="-122"/>
                <a:cs typeface="Times New Roman" pitchFamily="18" charset="0"/>
              </a:rPr>
              <a:t>Food WEB</a:t>
            </a:r>
            <a:r>
              <a:rPr lang="en-AU" altLang="en-US" sz="2800" dirty="0">
                <a:latin typeface="Arial" pitchFamily="34" charset="0"/>
                <a:cs typeface="Arial" pitchFamily="34" charset="0"/>
              </a:rPr>
              <a:t/>
            </a:r>
            <a:br>
              <a:rPr lang="en-AU" altLang="en-US" sz="2800" dirty="0">
                <a:latin typeface="Arial" pitchFamily="34" charset="0"/>
                <a:cs typeface="Arial" pitchFamily="34" charset="0"/>
              </a:rPr>
            </a:br>
            <a:endParaRPr lang="en-AU" dirty="0"/>
          </a:p>
        </p:txBody>
      </p:sp>
      <p:sp>
        <p:nvSpPr>
          <p:cNvPr id="3" name="Content Placeholder 2"/>
          <p:cNvSpPr>
            <a:spLocks noGrp="1"/>
          </p:cNvSpPr>
          <p:nvPr>
            <p:ph idx="1"/>
          </p:nvPr>
        </p:nvSpPr>
        <p:spPr/>
        <p:txBody>
          <a:bodyPr>
            <a:normAutofit fontScale="85000" lnSpcReduction="20000"/>
          </a:bodyPr>
          <a:lstStyle/>
          <a:p>
            <a:pPr marL="0" lvl="0" indent="0" fontAlgn="base">
              <a:spcBef>
                <a:spcPct val="0"/>
              </a:spcBef>
              <a:spcAft>
                <a:spcPct val="0"/>
              </a:spcAft>
              <a:buNone/>
            </a:pPr>
            <a:r>
              <a:rPr lang="en-AU" altLang="en-US" sz="4000" dirty="0" smtClean="0">
                <a:latin typeface="Calibri" pitchFamily="34" charset="0"/>
                <a:ea typeface="SimSun" pitchFamily="2" charset="-122"/>
                <a:cs typeface="Times New Roman" pitchFamily="18" charset="0"/>
              </a:rPr>
              <a:t>A diagram showing some or all of the food chains in an ecosystem is called a food web(also called a feeding cycle).  </a:t>
            </a:r>
          </a:p>
          <a:p>
            <a:pPr marL="0" lvl="0" indent="0" fontAlgn="base">
              <a:spcBef>
                <a:spcPct val="0"/>
              </a:spcBef>
              <a:spcAft>
                <a:spcPct val="0"/>
              </a:spcAft>
              <a:buNone/>
            </a:pPr>
            <a:endParaRPr lang="en-AU" altLang="en-US" sz="4000" dirty="0" smtClean="0">
              <a:latin typeface="Calibri" pitchFamily="34" charset="0"/>
              <a:ea typeface="SimSun" pitchFamily="2" charset="-122"/>
              <a:cs typeface="Times New Roman" pitchFamily="18" charset="0"/>
            </a:endParaRPr>
          </a:p>
          <a:p>
            <a:pPr marL="0" lvl="0" indent="0" fontAlgn="base">
              <a:spcBef>
                <a:spcPct val="0"/>
              </a:spcBef>
              <a:spcAft>
                <a:spcPct val="0"/>
              </a:spcAft>
              <a:buNone/>
            </a:pPr>
            <a:r>
              <a:rPr lang="en-AU" altLang="en-US" sz="4000" dirty="0" smtClean="0">
                <a:latin typeface="Calibri" pitchFamily="34" charset="0"/>
                <a:ea typeface="SimSun" pitchFamily="2" charset="-122"/>
                <a:cs typeface="Times New Roman" pitchFamily="18" charset="0"/>
              </a:rPr>
              <a:t>A </a:t>
            </a:r>
            <a:r>
              <a:rPr lang="en-AU" altLang="en-US" sz="4000" dirty="0">
                <a:latin typeface="Calibri" pitchFamily="34" charset="0"/>
                <a:ea typeface="SimSun" pitchFamily="2" charset="-122"/>
                <a:cs typeface="Times New Roman" pitchFamily="18" charset="0"/>
              </a:rPr>
              <a:t>particular organism can be at multiple trophic levels within a food web as it can have a different role in each food chain that it is a part of</a:t>
            </a:r>
            <a:r>
              <a:rPr lang="en-AU" altLang="en-US" sz="4000" dirty="0" smtClean="0">
                <a:latin typeface="Calibri" pitchFamily="34" charset="0"/>
                <a:ea typeface="SimSun" pitchFamily="2" charset="-122"/>
                <a:cs typeface="Times New Roman" pitchFamily="18" charset="0"/>
              </a:rPr>
              <a:t>.</a:t>
            </a:r>
          </a:p>
          <a:p>
            <a:pPr marL="0" lvl="0" indent="0" fontAlgn="base">
              <a:spcBef>
                <a:spcPct val="0"/>
              </a:spcBef>
              <a:spcAft>
                <a:spcPct val="0"/>
              </a:spcAft>
              <a:buNone/>
            </a:pPr>
            <a:endParaRPr lang="en-AU" altLang="en-US" sz="2400" dirty="0">
              <a:latin typeface="Arial" pitchFamily="34" charset="0"/>
              <a:cs typeface="Arial" pitchFamily="34" charset="0"/>
            </a:endParaRPr>
          </a:p>
          <a:p>
            <a:pPr marL="0" lvl="0" indent="0" eaLnBrk="0" fontAlgn="base" hangingPunct="0">
              <a:spcBef>
                <a:spcPct val="0"/>
              </a:spcBef>
              <a:spcAft>
                <a:spcPct val="0"/>
              </a:spcAft>
              <a:buNone/>
            </a:pPr>
            <a:r>
              <a:rPr lang="en-AU" altLang="en-US" sz="4000" dirty="0">
                <a:latin typeface="Calibri" pitchFamily="34" charset="0"/>
                <a:ea typeface="SimSun" pitchFamily="2" charset="-122"/>
                <a:cs typeface="Times New Roman" pitchFamily="18" charset="0"/>
              </a:rPr>
              <a:t>Ecology is full of different terms that mean almost the same thing.  </a:t>
            </a:r>
            <a:endParaRPr lang="en-AU" altLang="en-US" sz="2400" dirty="0">
              <a:latin typeface="Arial" pitchFamily="34" charset="0"/>
              <a:cs typeface="Arial" pitchFamily="34" charset="0"/>
            </a:endParaRPr>
          </a:p>
          <a:p>
            <a:endParaRPr lang="en-AU" dirty="0"/>
          </a:p>
        </p:txBody>
      </p:sp>
    </p:spTree>
    <p:extLst>
      <p:ext uri="{BB962C8B-B14F-4D97-AF65-F5344CB8AC3E}">
        <p14:creationId xmlns:p14="http://schemas.microsoft.com/office/powerpoint/2010/main" val="813791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3048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altLang="en-US" sz="4000" u="sng" smtClean="0">
                <a:solidFill>
                  <a:srgbClr val="000000"/>
                </a:solidFill>
                <a:latin typeface="Arial" charset="0"/>
              </a:rPr>
              <a:t>Food Webs </a:t>
            </a:r>
          </a:p>
        </p:txBody>
      </p:sp>
      <p:sp>
        <p:nvSpPr>
          <p:cNvPr id="32771" name="Text Box 4"/>
          <p:cNvSpPr txBox="1">
            <a:spLocks noChangeArrowheads="1"/>
          </p:cNvSpPr>
          <p:nvPr/>
        </p:nvSpPr>
        <p:spPr bwMode="auto">
          <a:xfrm>
            <a:off x="876300" y="9144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altLang="en-US" sz="2200" dirty="0" smtClean="0">
                <a:solidFill>
                  <a:srgbClr val="000000"/>
                </a:solidFill>
                <a:latin typeface="Arial" charset="0"/>
              </a:rPr>
              <a:t>Food webs are multiple food chains that are interconnected.  More complex than food chains.</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311" t="28361" r="19575" b="9947"/>
          <a:stretch/>
        </p:blipFill>
        <p:spPr bwMode="auto">
          <a:xfrm>
            <a:off x="467544" y="2132856"/>
            <a:ext cx="7187718" cy="4289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262522"/>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3509133"/>
              </p:ext>
            </p:extLst>
          </p:nvPr>
        </p:nvGraphicFramePr>
        <p:xfrm>
          <a:off x="1115616" y="260648"/>
          <a:ext cx="7632848" cy="6409268"/>
        </p:xfrm>
        <a:graphic>
          <a:graphicData uri="http://schemas.openxmlformats.org/drawingml/2006/table">
            <a:tbl>
              <a:tblPr firstRow="1" firstCol="1" bandRow="1">
                <a:tableStyleId>{5C22544A-7EE6-4342-B048-85BDC9FD1C3A}</a:tableStyleId>
              </a:tblPr>
              <a:tblGrid>
                <a:gridCol w="1152128"/>
                <a:gridCol w="1008112"/>
                <a:gridCol w="1656184"/>
                <a:gridCol w="936104"/>
                <a:gridCol w="1008112"/>
                <a:gridCol w="1008112"/>
                <a:gridCol w="864096"/>
              </a:tblGrid>
              <a:tr h="565727">
                <a:tc rowSpan="2" gridSpan="3">
                  <a:txBody>
                    <a:bodyPr/>
                    <a:lstStyle/>
                    <a:p>
                      <a:pPr>
                        <a:lnSpc>
                          <a:spcPct val="115000"/>
                        </a:lnSpc>
                        <a:spcAft>
                          <a:spcPts val="0"/>
                        </a:spcAft>
                      </a:pPr>
                      <a:r>
                        <a:rPr lang="en-AU" sz="1600" dirty="0">
                          <a:effectLst/>
                        </a:rPr>
                        <a:t>Feeders LINGO</a:t>
                      </a:r>
                      <a:endParaRPr lang="en-AU" sz="1600" dirty="0">
                        <a:effectLst/>
                        <a:latin typeface="Calibri"/>
                        <a:ea typeface="SimSun"/>
                        <a:cs typeface="Times New Roman"/>
                      </a:endParaRPr>
                    </a:p>
                  </a:txBody>
                  <a:tcPr marL="68580" marR="68580" marT="0" marB="0"/>
                </a:tc>
                <a:tc rowSpan="2" hMerge="1">
                  <a:txBody>
                    <a:bodyPr/>
                    <a:lstStyle/>
                    <a:p>
                      <a:endParaRPr lang="en-AU"/>
                    </a:p>
                  </a:txBody>
                  <a:tcPr/>
                </a:tc>
                <a:tc rowSpan="2" hMerge="1">
                  <a:txBody>
                    <a:bodyPr/>
                    <a:lstStyle/>
                    <a:p>
                      <a:endParaRPr lang="en-AU"/>
                    </a:p>
                  </a:txBody>
                  <a:tcPr/>
                </a:tc>
                <a:tc rowSpan="2">
                  <a:txBody>
                    <a:bodyPr/>
                    <a:lstStyle/>
                    <a:p>
                      <a:pPr>
                        <a:lnSpc>
                          <a:spcPct val="115000"/>
                        </a:lnSpc>
                        <a:spcAft>
                          <a:spcPts val="0"/>
                        </a:spcAft>
                      </a:pPr>
                      <a:r>
                        <a:rPr lang="en-AU" sz="1600">
                          <a:effectLst/>
                        </a:rPr>
                        <a:t>Topic levels</a:t>
                      </a:r>
                      <a:endParaRPr lang="en-AU" sz="1600">
                        <a:effectLst/>
                        <a:latin typeface="Calibri"/>
                        <a:ea typeface="SimSun"/>
                        <a:cs typeface="Times New Roman"/>
                      </a:endParaRPr>
                    </a:p>
                  </a:txBody>
                  <a:tcPr marL="68580" marR="68580" marT="0" marB="0"/>
                </a:tc>
                <a:tc gridSpan="3">
                  <a:txBody>
                    <a:bodyPr/>
                    <a:lstStyle/>
                    <a:p>
                      <a:pPr algn="ctr">
                        <a:lnSpc>
                          <a:spcPct val="115000"/>
                        </a:lnSpc>
                        <a:spcAft>
                          <a:spcPts val="0"/>
                        </a:spcAft>
                      </a:pPr>
                      <a:r>
                        <a:rPr lang="en-AU" sz="1600">
                          <a:effectLst/>
                        </a:rPr>
                        <a:t>Example food Chain</a:t>
                      </a:r>
                    </a:p>
                    <a:p>
                      <a:pPr algn="ctr">
                        <a:lnSpc>
                          <a:spcPct val="115000"/>
                        </a:lnSpc>
                        <a:spcAft>
                          <a:spcPts val="0"/>
                        </a:spcAft>
                      </a:pPr>
                      <a:r>
                        <a:rPr lang="en-AU" sz="1600">
                          <a:effectLst/>
                        </a:rPr>
                        <a:t> </a:t>
                      </a:r>
                      <a:endParaRPr lang="en-AU" sz="1600">
                        <a:effectLst/>
                        <a:latin typeface="Calibri"/>
                        <a:ea typeface="SimSun"/>
                        <a:cs typeface="Times New Roman"/>
                      </a:endParaRPr>
                    </a:p>
                  </a:txBody>
                  <a:tcPr marL="68580" marR="68580" marT="0" marB="0"/>
                </a:tc>
                <a:tc hMerge="1">
                  <a:txBody>
                    <a:bodyPr/>
                    <a:lstStyle/>
                    <a:p>
                      <a:endParaRPr lang="en-AU"/>
                    </a:p>
                  </a:txBody>
                  <a:tcPr/>
                </a:tc>
                <a:tc hMerge="1">
                  <a:txBody>
                    <a:bodyPr/>
                    <a:lstStyle/>
                    <a:p>
                      <a:endParaRPr lang="en-AU"/>
                    </a:p>
                  </a:txBody>
                  <a:tcPr/>
                </a:tc>
              </a:tr>
              <a:tr h="831937">
                <a:tc gridSpan="3" vMerge="1">
                  <a:txBody>
                    <a:bodyPr/>
                    <a:lstStyle/>
                    <a:p>
                      <a:endParaRPr lang="en-AU"/>
                    </a:p>
                  </a:txBody>
                  <a:tcPr/>
                </a:tc>
                <a:tc hMerge="1" vMerge="1">
                  <a:txBody>
                    <a:bodyPr/>
                    <a:lstStyle/>
                    <a:p>
                      <a:endParaRPr lang="en-AU"/>
                    </a:p>
                  </a:txBody>
                  <a:tcPr/>
                </a:tc>
                <a:tc hMerge="1" vMerge="1">
                  <a:txBody>
                    <a:bodyPr/>
                    <a:lstStyle/>
                    <a:p>
                      <a:endParaRPr lang="en-AU"/>
                    </a:p>
                  </a:txBody>
                  <a:tcPr/>
                </a:tc>
                <a:tc vMerge="1">
                  <a:txBody>
                    <a:bodyPr/>
                    <a:lstStyle/>
                    <a:p>
                      <a:endParaRPr lang="en-AU"/>
                    </a:p>
                  </a:txBody>
                  <a:tcPr/>
                </a:tc>
                <a:tc>
                  <a:txBody>
                    <a:bodyPr/>
                    <a:lstStyle/>
                    <a:p>
                      <a:pPr>
                        <a:lnSpc>
                          <a:spcPct val="115000"/>
                        </a:lnSpc>
                        <a:spcAft>
                          <a:spcPts val="0"/>
                        </a:spcAft>
                      </a:pPr>
                      <a:r>
                        <a:rPr lang="en-AU" sz="1600">
                          <a:effectLst/>
                        </a:rPr>
                        <a:t>Grassland</a:t>
                      </a:r>
                    </a:p>
                    <a:p>
                      <a:pPr>
                        <a:lnSpc>
                          <a:spcPct val="115000"/>
                        </a:lnSpc>
                        <a:spcAft>
                          <a:spcPts val="0"/>
                        </a:spcAft>
                      </a:pPr>
                      <a:r>
                        <a:rPr lang="en-AU" sz="1600">
                          <a:effectLst/>
                        </a:rPr>
                        <a:t>Biome</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Pond</a:t>
                      </a:r>
                    </a:p>
                    <a:p>
                      <a:pPr>
                        <a:lnSpc>
                          <a:spcPct val="115000"/>
                        </a:lnSpc>
                        <a:spcAft>
                          <a:spcPts val="0"/>
                        </a:spcAft>
                      </a:pPr>
                      <a:r>
                        <a:rPr lang="en-AU" sz="1600">
                          <a:effectLst/>
                        </a:rPr>
                        <a:t>Biome</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Ocean</a:t>
                      </a:r>
                    </a:p>
                    <a:p>
                      <a:pPr>
                        <a:lnSpc>
                          <a:spcPct val="115000"/>
                        </a:lnSpc>
                        <a:spcAft>
                          <a:spcPts val="0"/>
                        </a:spcAft>
                      </a:pPr>
                      <a:r>
                        <a:rPr lang="en-AU" sz="1600">
                          <a:effectLst/>
                        </a:rPr>
                        <a:t>Biome</a:t>
                      </a:r>
                      <a:endParaRPr lang="en-AU" sz="1600">
                        <a:effectLst/>
                        <a:latin typeface="Calibri"/>
                        <a:ea typeface="SimSun"/>
                        <a:cs typeface="Times New Roman"/>
                      </a:endParaRPr>
                    </a:p>
                  </a:txBody>
                  <a:tcPr marL="68580" marR="68580" marT="0" marB="0"/>
                </a:tc>
              </a:tr>
              <a:tr h="553183">
                <a:tc>
                  <a:txBody>
                    <a:bodyPr/>
                    <a:lstStyle/>
                    <a:p>
                      <a:pPr>
                        <a:lnSpc>
                          <a:spcPct val="115000"/>
                        </a:lnSpc>
                        <a:spcAft>
                          <a:spcPts val="0"/>
                        </a:spcAft>
                      </a:pPr>
                      <a:r>
                        <a:rPr lang="en-AU" sz="1600">
                          <a:effectLst/>
                        </a:rPr>
                        <a:t>Producer</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Producer</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Autotroph</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1</a:t>
                      </a:r>
                      <a:r>
                        <a:rPr lang="en-AU" sz="1600" baseline="30000">
                          <a:effectLst/>
                        </a:rPr>
                        <a:t>st</a:t>
                      </a:r>
                      <a:r>
                        <a:rPr lang="en-AU" sz="1600">
                          <a:effectLst/>
                        </a:rPr>
                        <a:t> </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Grass</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Algae</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Phytoplankton</a:t>
                      </a:r>
                      <a:endParaRPr lang="en-AU" sz="1600">
                        <a:effectLst/>
                        <a:latin typeface="Calibri"/>
                        <a:ea typeface="SimSun"/>
                        <a:cs typeface="Times New Roman"/>
                      </a:endParaRPr>
                    </a:p>
                  </a:txBody>
                  <a:tcPr marL="68580" marR="68580" marT="0" marB="0"/>
                </a:tc>
              </a:tr>
              <a:tr h="1114802">
                <a:tc>
                  <a:txBody>
                    <a:bodyPr/>
                    <a:lstStyle/>
                    <a:p>
                      <a:pPr>
                        <a:lnSpc>
                          <a:spcPct val="115000"/>
                        </a:lnSpc>
                        <a:spcAft>
                          <a:spcPts val="0"/>
                        </a:spcAft>
                      </a:pPr>
                      <a:r>
                        <a:rPr lang="en-AU" sz="1600">
                          <a:effectLst/>
                        </a:rPr>
                        <a:t>Primary consumer</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First order consumer</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herbivore</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2</a:t>
                      </a:r>
                      <a:r>
                        <a:rPr lang="en-AU" sz="1600" baseline="30000">
                          <a:effectLst/>
                        </a:rPr>
                        <a:t>nd</a:t>
                      </a:r>
                      <a:r>
                        <a:rPr lang="en-AU" sz="1600">
                          <a:effectLst/>
                        </a:rPr>
                        <a:t> </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Grasshopper</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Mosquito larvae</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dirty="0">
                          <a:effectLst/>
                        </a:rPr>
                        <a:t>zooplankton</a:t>
                      </a:r>
                      <a:endParaRPr lang="en-AU" sz="1600" dirty="0">
                        <a:effectLst/>
                        <a:latin typeface="Calibri"/>
                        <a:ea typeface="SimSun"/>
                        <a:cs typeface="Times New Roman"/>
                      </a:endParaRPr>
                    </a:p>
                  </a:txBody>
                  <a:tcPr marL="68580" marR="68580" marT="0" marB="0"/>
                </a:tc>
              </a:tr>
              <a:tr h="1114802">
                <a:tc>
                  <a:txBody>
                    <a:bodyPr/>
                    <a:lstStyle/>
                    <a:p>
                      <a:pPr>
                        <a:lnSpc>
                          <a:spcPct val="115000"/>
                        </a:lnSpc>
                        <a:spcAft>
                          <a:spcPts val="0"/>
                        </a:spcAft>
                      </a:pPr>
                      <a:r>
                        <a:rPr lang="en-AU" sz="1600">
                          <a:effectLst/>
                        </a:rPr>
                        <a:t>Secondary consumer</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Second order consumer</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Carnivore or omnivore</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3</a:t>
                      </a:r>
                      <a:r>
                        <a:rPr lang="en-AU" sz="1600" baseline="30000">
                          <a:effectLst/>
                        </a:rPr>
                        <a:t>rd</a:t>
                      </a:r>
                      <a:endParaRPr lang="en-AU" sz="1600">
                        <a:effectLst/>
                      </a:endParaRPr>
                    </a:p>
                    <a:p>
                      <a:pPr>
                        <a:lnSpc>
                          <a:spcPct val="115000"/>
                        </a:lnSpc>
                        <a:spcAft>
                          <a:spcPts val="0"/>
                        </a:spcAft>
                      </a:pPr>
                      <a:r>
                        <a:rPr lang="en-AU" sz="1600">
                          <a:effectLst/>
                        </a:rPr>
                        <a:t> </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Rat</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dirty="0">
                          <a:effectLst/>
                        </a:rPr>
                        <a:t>Dragon fly larvae</a:t>
                      </a:r>
                      <a:endParaRPr lang="en-AU" sz="1600" dirty="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fish</a:t>
                      </a:r>
                      <a:endParaRPr lang="en-AU" sz="1600">
                        <a:effectLst/>
                        <a:latin typeface="Calibri"/>
                        <a:ea typeface="SimSun"/>
                        <a:cs typeface="Times New Roman"/>
                      </a:endParaRPr>
                    </a:p>
                  </a:txBody>
                  <a:tcPr marL="68580" marR="68580" marT="0" marB="0"/>
                </a:tc>
              </a:tr>
              <a:tr h="1114802">
                <a:tc>
                  <a:txBody>
                    <a:bodyPr/>
                    <a:lstStyle/>
                    <a:p>
                      <a:pPr>
                        <a:lnSpc>
                          <a:spcPct val="115000"/>
                        </a:lnSpc>
                        <a:spcAft>
                          <a:spcPts val="0"/>
                        </a:spcAft>
                      </a:pPr>
                      <a:r>
                        <a:rPr lang="en-AU" sz="1600">
                          <a:effectLst/>
                        </a:rPr>
                        <a:t>Tertiary consumer</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Third order consumer</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Carnivore</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4</a:t>
                      </a:r>
                      <a:r>
                        <a:rPr lang="en-AU" sz="1600" baseline="30000">
                          <a:effectLst/>
                        </a:rPr>
                        <a:t>th</a:t>
                      </a:r>
                      <a:r>
                        <a:rPr lang="en-AU" sz="1600">
                          <a:effectLst/>
                        </a:rPr>
                        <a:t> </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Snake</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fish</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dirty="0">
                          <a:effectLst/>
                        </a:rPr>
                        <a:t>Seal</a:t>
                      </a:r>
                      <a:endParaRPr lang="en-AU" sz="1600" dirty="0">
                        <a:effectLst/>
                        <a:latin typeface="Calibri"/>
                        <a:ea typeface="SimSun"/>
                        <a:cs typeface="Times New Roman"/>
                      </a:endParaRPr>
                    </a:p>
                  </a:txBody>
                  <a:tcPr marL="68580" marR="68580" marT="0" marB="0"/>
                </a:tc>
              </a:tr>
              <a:tr h="1106366">
                <a:tc>
                  <a:txBody>
                    <a:bodyPr/>
                    <a:lstStyle/>
                    <a:p>
                      <a:pPr>
                        <a:lnSpc>
                          <a:spcPct val="115000"/>
                        </a:lnSpc>
                        <a:spcAft>
                          <a:spcPts val="0"/>
                        </a:spcAft>
                      </a:pPr>
                      <a:r>
                        <a:rPr lang="en-AU" sz="1600">
                          <a:effectLst/>
                        </a:rPr>
                        <a:t>Quaternary consumer</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Fourth order consumer</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dirty="0">
                          <a:effectLst/>
                        </a:rPr>
                        <a:t>Carnivore</a:t>
                      </a:r>
                      <a:endParaRPr lang="en-AU" sz="1600" dirty="0">
                        <a:effectLst/>
                        <a:latin typeface="Calibri"/>
                        <a:ea typeface="SimSun"/>
                        <a:cs typeface="Times New Roman"/>
                      </a:endParaRPr>
                    </a:p>
                  </a:txBody>
                  <a:tcPr marL="68580" marR="68580" marT="0" marB="0"/>
                </a:tc>
                <a:tc>
                  <a:txBody>
                    <a:bodyPr/>
                    <a:lstStyle/>
                    <a:p>
                      <a:pPr>
                        <a:lnSpc>
                          <a:spcPct val="115000"/>
                        </a:lnSpc>
                        <a:spcAft>
                          <a:spcPts val="0"/>
                        </a:spcAft>
                      </a:pPr>
                      <a:r>
                        <a:rPr lang="en-AU" sz="1600" dirty="0">
                          <a:effectLst/>
                        </a:rPr>
                        <a:t>5</a:t>
                      </a:r>
                      <a:r>
                        <a:rPr lang="en-AU" sz="1600" baseline="30000" dirty="0">
                          <a:effectLst/>
                        </a:rPr>
                        <a:t>th</a:t>
                      </a:r>
                      <a:r>
                        <a:rPr lang="en-AU" sz="1600" dirty="0">
                          <a:effectLst/>
                        </a:rPr>
                        <a:t> </a:t>
                      </a:r>
                      <a:endParaRPr lang="en-AU" sz="1600" dirty="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hawk</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dirty="0">
                          <a:effectLst/>
                        </a:rPr>
                        <a:t>racoon</a:t>
                      </a:r>
                      <a:endParaRPr lang="en-AU" sz="1600" dirty="0">
                        <a:effectLst/>
                        <a:latin typeface="Calibri"/>
                        <a:ea typeface="SimSun"/>
                        <a:cs typeface="Times New Roman"/>
                      </a:endParaRPr>
                    </a:p>
                  </a:txBody>
                  <a:tcPr marL="68580" marR="68580" marT="0" marB="0"/>
                </a:tc>
                <a:tc>
                  <a:txBody>
                    <a:bodyPr/>
                    <a:lstStyle/>
                    <a:p>
                      <a:pPr>
                        <a:lnSpc>
                          <a:spcPct val="115000"/>
                        </a:lnSpc>
                        <a:spcAft>
                          <a:spcPts val="0"/>
                        </a:spcAft>
                      </a:pPr>
                      <a:r>
                        <a:rPr lang="en-AU" sz="1600" dirty="0">
                          <a:effectLst/>
                        </a:rPr>
                        <a:t>Shark</a:t>
                      </a:r>
                      <a:endParaRPr lang="en-AU" sz="1600" dirty="0">
                        <a:effectLst/>
                        <a:latin typeface="Calibri"/>
                        <a:ea typeface="SimSun"/>
                        <a:cs typeface="Times New Roman"/>
                      </a:endParaRPr>
                    </a:p>
                  </a:txBody>
                  <a:tcPr marL="68580" marR="68580" marT="0" marB="0"/>
                </a:tc>
              </a:tr>
            </a:tbl>
          </a:graphicData>
        </a:graphic>
      </p:graphicFrame>
      <p:sp>
        <p:nvSpPr>
          <p:cNvPr id="8" name="Title 7"/>
          <p:cNvSpPr>
            <a:spLocks noGrp="1"/>
          </p:cNvSpPr>
          <p:nvPr>
            <p:ph type="title"/>
          </p:nvPr>
        </p:nvSpPr>
        <p:spPr/>
        <p:txBody>
          <a:bodyPr/>
          <a:lstStyle/>
          <a:p>
            <a:endParaRPr lang="en-AU"/>
          </a:p>
        </p:txBody>
      </p:sp>
    </p:spTree>
    <p:extLst>
      <p:ext uri="{BB962C8B-B14F-4D97-AF65-F5344CB8AC3E}">
        <p14:creationId xmlns:p14="http://schemas.microsoft.com/office/powerpoint/2010/main" val="3589458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1026" name="Picture 2" descr="http://www.sciencelearn.org.nz/var/sciencelearn/storage/images/contexts/life-in-the-sea/sci-media/images/marine-trophic-pyramid/169349-7-eng-NZ/Marine-trophic-pyram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93" y="344932"/>
            <a:ext cx="8901858" cy="593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118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2776"/>
            <a:ext cx="8229600" cy="1143000"/>
          </a:xfrm>
        </p:spPr>
        <p:txBody>
          <a:bodyPr>
            <a:noAutofit/>
          </a:bodyPr>
          <a:lstStyle/>
          <a:p>
            <a:pPr lvl="0"/>
            <a:r>
              <a:rPr lang="en-AU" altLang="en-US" sz="2400" dirty="0">
                <a:solidFill>
                  <a:srgbClr val="444444"/>
                </a:solidFill>
                <a:latin typeface="Helvetica" charset="0"/>
                <a:ea typeface="Helvetica" charset="0"/>
                <a:cs typeface="Times New Roman" pitchFamily="18" charset="0"/>
              </a:rPr>
              <a:t>Top level consumer/top carnivore/top predator in a food chain/web is the consumer that no other organism feeds off. (it is prey for no other organism). The </a:t>
            </a:r>
            <a:r>
              <a:rPr lang="en-AU" altLang="en-US" sz="2400" b="1" dirty="0">
                <a:solidFill>
                  <a:srgbClr val="444444"/>
                </a:solidFill>
                <a:latin typeface="Helvetica" charset="0"/>
                <a:ea typeface="Helvetica" charset="0"/>
                <a:cs typeface="Times New Roman" pitchFamily="18" charset="0"/>
              </a:rPr>
              <a:t>top level consumer</a:t>
            </a:r>
            <a:r>
              <a:rPr lang="en-AU" altLang="en-US" sz="2400" dirty="0">
                <a:solidFill>
                  <a:srgbClr val="444444"/>
                </a:solidFill>
                <a:latin typeface="Helvetica" charset="0"/>
                <a:ea typeface="Helvetica" charset="0"/>
                <a:cs typeface="Times New Roman" pitchFamily="18" charset="0"/>
              </a:rPr>
              <a:t> may be at a different tropic level in one food chain within a web, compared to another.(it may be  at the 3rd ,4th or 5th trophic level depending of the food chain they are a part of)</a:t>
            </a:r>
            <a:r>
              <a:rPr lang="en-AU" altLang="en-US" sz="2400" dirty="0">
                <a:latin typeface="Arial" pitchFamily="34" charset="0"/>
                <a:cs typeface="Arial" pitchFamily="34" charset="0"/>
              </a:rPr>
              <a:t/>
            </a:r>
            <a:br>
              <a:rPr lang="en-AU" altLang="en-US" sz="2400" dirty="0">
                <a:latin typeface="Arial" pitchFamily="34" charset="0"/>
                <a:cs typeface="Arial" pitchFamily="34" charset="0"/>
              </a:rPr>
            </a:br>
            <a:endParaRPr lang="en-AU" sz="2400" dirty="0"/>
          </a:p>
        </p:txBody>
      </p:sp>
    </p:spTree>
    <p:extLst>
      <p:ext uri="{BB962C8B-B14F-4D97-AF65-F5344CB8AC3E}">
        <p14:creationId xmlns:p14="http://schemas.microsoft.com/office/powerpoint/2010/main" val="28080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76671"/>
            <a:ext cx="4608512" cy="612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884870"/>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311" t="28361" r="19575" b="9947"/>
          <a:stretch/>
        </p:blipFill>
        <p:spPr bwMode="auto">
          <a:xfrm>
            <a:off x="0" y="764704"/>
            <a:ext cx="880739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450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huge web"/>
          <p:cNvPicPr>
            <a:picLocks noChangeAspect="1" noChangeArrowheads="1"/>
          </p:cNvPicPr>
          <p:nvPr/>
        </p:nvPicPr>
        <p:blipFill>
          <a:blip r:embed="rId2">
            <a:extLst>
              <a:ext uri="{28A0092B-C50C-407E-A947-70E740481C1C}">
                <a14:useLocalDpi xmlns:a14="http://schemas.microsoft.com/office/drawing/2010/main" val="0"/>
              </a:ext>
            </a:extLst>
          </a:blip>
          <a:srcRect l="2353" t="3548" r="899" b="11404"/>
          <a:stretch>
            <a:fillRect/>
          </a:stretch>
        </p:blipFill>
        <p:spPr bwMode="auto">
          <a:xfrm>
            <a:off x="0" y="76200"/>
            <a:ext cx="5638800" cy="6781800"/>
          </a:xfrm>
          <a:prstGeom prst="rect">
            <a:avLst/>
          </a:prstGeom>
          <a:noFill/>
          <a:extLst>
            <a:ext uri="{909E8E84-426E-40DD-AFC4-6F175D3DCCD1}">
              <a14:hiddenFill xmlns:a14="http://schemas.microsoft.com/office/drawing/2010/main">
                <a:solidFill>
                  <a:srgbClr val="FFFFFF"/>
                </a:solidFill>
              </a14:hiddenFill>
            </a:ext>
          </a:extLst>
        </p:spPr>
      </p:pic>
      <p:sp>
        <p:nvSpPr>
          <p:cNvPr id="27652" name="Text Box 4"/>
          <p:cNvSpPr txBox="1">
            <a:spLocks noChangeArrowheads="1"/>
          </p:cNvSpPr>
          <p:nvPr/>
        </p:nvSpPr>
        <p:spPr bwMode="auto">
          <a:xfrm>
            <a:off x="3886200" y="6096000"/>
            <a:ext cx="1676400" cy="336550"/>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1600" b="1" dirty="0"/>
              <a:t>phytoplankton</a:t>
            </a:r>
          </a:p>
        </p:txBody>
      </p:sp>
      <p:sp>
        <p:nvSpPr>
          <p:cNvPr id="27653" name="Text Box 5"/>
          <p:cNvSpPr txBox="1">
            <a:spLocks noChangeArrowheads="1"/>
          </p:cNvSpPr>
          <p:nvPr/>
        </p:nvSpPr>
        <p:spPr bwMode="auto">
          <a:xfrm>
            <a:off x="3581400" y="5353050"/>
            <a:ext cx="1752600" cy="336550"/>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a:t>Antarctic Krill</a:t>
            </a:r>
          </a:p>
        </p:txBody>
      </p:sp>
      <p:sp>
        <p:nvSpPr>
          <p:cNvPr id="27654" name="Text Box 6"/>
          <p:cNvSpPr txBox="1">
            <a:spLocks noChangeArrowheads="1"/>
          </p:cNvSpPr>
          <p:nvPr/>
        </p:nvSpPr>
        <p:spPr bwMode="auto">
          <a:xfrm>
            <a:off x="0" y="6140450"/>
            <a:ext cx="1295400" cy="336550"/>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1600" b="1"/>
              <a:t>Fin Whale</a:t>
            </a:r>
          </a:p>
        </p:txBody>
      </p:sp>
      <p:sp>
        <p:nvSpPr>
          <p:cNvPr id="27655" name="Text Box 7"/>
          <p:cNvSpPr txBox="1">
            <a:spLocks noChangeArrowheads="1"/>
          </p:cNvSpPr>
          <p:nvPr/>
        </p:nvSpPr>
        <p:spPr bwMode="auto">
          <a:xfrm>
            <a:off x="0" y="5410200"/>
            <a:ext cx="1333500" cy="336550"/>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1600" b="1"/>
              <a:t>Mink Whale</a:t>
            </a:r>
          </a:p>
        </p:txBody>
      </p:sp>
      <p:sp>
        <p:nvSpPr>
          <p:cNvPr id="27656" name="Text Box 8"/>
          <p:cNvSpPr txBox="1">
            <a:spLocks noChangeArrowheads="1"/>
          </p:cNvSpPr>
          <p:nvPr/>
        </p:nvSpPr>
        <p:spPr bwMode="auto">
          <a:xfrm>
            <a:off x="0" y="4648200"/>
            <a:ext cx="1333500" cy="336550"/>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1600" b="1"/>
              <a:t>Blue Whale</a:t>
            </a:r>
          </a:p>
        </p:txBody>
      </p:sp>
      <p:sp>
        <p:nvSpPr>
          <p:cNvPr id="27657" name="Text Box 9"/>
          <p:cNvSpPr txBox="1">
            <a:spLocks noChangeArrowheads="1"/>
          </p:cNvSpPr>
          <p:nvPr/>
        </p:nvSpPr>
        <p:spPr bwMode="auto">
          <a:xfrm>
            <a:off x="-19050" y="3981450"/>
            <a:ext cx="2038350" cy="338554"/>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1600" b="1" dirty="0" smtClean="0"/>
              <a:t>Humpback Whale</a:t>
            </a:r>
            <a:endParaRPr lang="en-AU" altLang="en-US" sz="1600" b="1" dirty="0"/>
          </a:p>
        </p:txBody>
      </p:sp>
      <p:sp>
        <p:nvSpPr>
          <p:cNvPr id="27658" name="Text Box 10"/>
          <p:cNvSpPr txBox="1">
            <a:spLocks noChangeArrowheads="1"/>
          </p:cNvSpPr>
          <p:nvPr/>
        </p:nvSpPr>
        <p:spPr bwMode="auto">
          <a:xfrm>
            <a:off x="0" y="3276600"/>
            <a:ext cx="1219200" cy="338554"/>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1600" b="1" dirty="0" err="1"/>
              <a:t>Sei</a:t>
            </a:r>
            <a:r>
              <a:rPr lang="en-AU" altLang="en-US" sz="1600" b="1" dirty="0"/>
              <a:t> </a:t>
            </a:r>
            <a:r>
              <a:rPr lang="en-AU" altLang="en-US" sz="1600" b="1" dirty="0" smtClean="0"/>
              <a:t>Whale</a:t>
            </a:r>
            <a:endParaRPr lang="en-AU" altLang="en-US" sz="1600" b="1" dirty="0"/>
          </a:p>
        </p:txBody>
      </p:sp>
      <p:sp>
        <p:nvSpPr>
          <p:cNvPr id="27659" name="Text Box 11"/>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7660" name="Text Box 12"/>
          <p:cNvSpPr txBox="1">
            <a:spLocks noChangeArrowheads="1"/>
          </p:cNvSpPr>
          <p:nvPr/>
        </p:nvSpPr>
        <p:spPr bwMode="auto">
          <a:xfrm>
            <a:off x="4495800" y="2514600"/>
            <a:ext cx="1517650" cy="336550"/>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1600" b="1" dirty="0"/>
              <a:t>Elephant seal</a:t>
            </a:r>
          </a:p>
        </p:txBody>
      </p:sp>
      <p:sp>
        <p:nvSpPr>
          <p:cNvPr id="27661" name="Text Box 13"/>
          <p:cNvSpPr txBox="1">
            <a:spLocks noChangeArrowheads="1"/>
          </p:cNvSpPr>
          <p:nvPr/>
        </p:nvSpPr>
        <p:spPr bwMode="auto">
          <a:xfrm>
            <a:off x="3505200" y="2514600"/>
            <a:ext cx="838200" cy="336550"/>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a:t>Squid</a:t>
            </a:r>
          </a:p>
        </p:txBody>
      </p:sp>
      <p:sp>
        <p:nvSpPr>
          <p:cNvPr id="27662" name="Text Box 14"/>
          <p:cNvSpPr txBox="1">
            <a:spLocks noChangeArrowheads="1"/>
          </p:cNvSpPr>
          <p:nvPr/>
        </p:nvSpPr>
        <p:spPr bwMode="auto">
          <a:xfrm>
            <a:off x="2819400" y="2514600"/>
            <a:ext cx="609600" cy="336550"/>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a:t>Fish</a:t>
            </a:r>
          </a:p>
        </p:txBody>
      </p:sp>
      <p:sp>
        <p:nvSpPr>
          <p:cNvPr id="27663" name="Text Box 15"/>
          <p:cNvSpPr txBox="1">
            <a:spLocks noChangeArrowheads="1"/>
          </p:cNvSpPr>
          <p:nvPr/>
        </p:nvSpPr>
        <p:spPr bwMode="auto">
          <a:xfrm>
            <a:off x="1781200" y="2514600"/>
            <a:ext cx="990600" cy="581025"/>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1600" b="1" dirty="0"/>
              <a:t>Adelie penguin</a:t>
            </a:r>
          </a:p>
        </p:txBody>
      </p:sp>
      <p:sp>
        <p:nvSpPr>
          <p:cNvPr id="27664" name="Text Box 16"/>
          <p:cNvSpPr txBox="1">
            <a:spLocks noChangeArrowheads="1"/>
          </p:cNvSpPr>
          <p:nvPr/>
        </p:nvSpPr>
        <p:spPr bwMode="auto">
          <a:xfrm>
            <a:off x="0" y="2590800"/>
            <a:ext cx="1752600" cy="336550"/>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1600" b="1" dirty="0"/>
              <a:t>Crab eater seal</a:t>
            </a:r>
          </a:p>
        </p:txBody>
      </p:sp>
      <p:sp>
        <p:nvSpPr>
          <p:cNvPr id="27665" name="Text Box 17"/>
          <p:cNvSpPr txBox="1">
            <a:spLocks noChangeArrowheads="1"/>
          </p:cNvSpPr>
          <p:nvPr/>
        </p:nvSpPr>
        <p:spPr bwMode="auto">
          <a:xfrm>
            <a:off x="0" y="0"/>
            <a:ext cx="1143000" cy="581025"/>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a:t>Toothes whale</a:t>
            </a:r>
          </a:p>
        </p:txBody>
      </p:sp>
      <p:sp>
        <p:nvSpPr>
          <p:cNvPr id="27666" name="Text Box 18"/>
          <p:cNvSpPr txBox="1">
            <a:spLocks noChangeArrowheads="1"/>
          </p:cNvSpPr>
          <p:nvPr/>
        </p:nvSpPr>
        <p:spPr bwMode="auto">
          <a:xfrm>
            <a:off x="1600200" y="0"/>
            <a:ext cx="1143000" cy="581025"/>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a:t>Leopard seal</a:t>
            </a:r>
          </a:p>
        </p:txBody>
      </p:sp>
      <p:sp>
        <p:nvSpPr>
          <p:cNvPr id="27667" name="Text Box 19"/>
          <p:cNvSpPr txBox="1">
            <a:spLocks noChangeArrowheads="1"/>
          </p:cNvSpPr>
          <p:nvPr/>
        </p:nvSpPr>
        <p:spPr bwMode="auto">
          <a:xfrm>
            <a:off x="2152650" y="1171575"/>
            <a:ext cx="952500" cy="581025"/>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a:t>Weddel seal</a:t>
            </a:r>
          </a:p>
        </p:txBody>
      </p:sp>
      <p:sp>
        <p:nvSpPr>
          <p:cNvPr id="27668" name="Text Box 20"/>
          <p:cNvSpPr txBox="1">
            <a:spLocks noChangeArrowheads="1"/>
          </p:cNvSpPr>
          <p:nvPr/>
        </p:nvSpPr>
        <p:spPr bwMode="auto">
          <a:xfrm>
            <a:off x="2743200" y="609600"/>
            <a:ext cx="762000" cy="581025"/>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a:t>Ross seal</a:t>
            </a:r>
          </a:p>
        </p:txBody>
      </p:sp>
      <p:sp>
        <p:nvSpPr>
          <p:cNvPr id="27669" name="Text Box 21"/>
          <p:cNvSpPr txBox="1">
            <a:spLocks noChangeArrowheads="1"/>
          </p:cNvSpPr>
          <p:nvPr/>
        </p:nvSpPr>
        <p:spPr bwMode="auto">
          <a:xfrm>
            <a:off x="3048000" y="0"/>
            <a:ext cx="1085850" cy="581025"/>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1600" b="1" dirty="0"/>
              <a:t>Emperor penguin</a:t>
            </a:r>
          </a:p>
        </p:txBody>
      </p:sp>
      <p:sp>
        <p:nvSpPr>
          <p:cNvPr id="27670" name="Text Box 22"/>
          <p:cNvSpPr txBox="1">
            <a:spLocks noChangeArrowheads="1"/>
          </p:cNvSpPr>
          <p:nvPr/>
        </p:nvSpPr>
        <p:spPr bwMode="auto">
          <a:xfrm>
            <a:off x="4133850" y="41275"/>
            <a:ext cx="1219200" cy="336550"/>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a:t>Fur seal</a:t>
            </a:r>
          </a:p>
        </p:txBody>
      </p:sp>
      <p:sp>
        <p:nvSpPr>
          <p:cNvPr id="27671" name="Text Box 23"/>
          <p:cNvSpPr txBox="1">
            <a:spLocks noChangeArrowheads="1"/>
          </p:cNvSpPr>
          <p:nvPr/>
        </p:nvSpPr>
        <p:spPr bwMode="auto">
          <a:xfrm>
            <a:off x="4495799" y="609600"/>
            <a:ext cx="1590675" cy="336550"/>
          </a:xfrm>
          <a:prstGeom prst="rect">
            <a:avLst/>
          </a:prstGeom>
          <a:solidFill>
            <a:srgbClr val="73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1600" b="1"/>
              <a:t>Sperm whale</a:t>
            </a:r>
          </a:p>
        </p:txBody>
      </p:sp>
      <p:sp>
        <p:nvSpPr>
          <p:cNvPr id="27672" name="Line 24"/>
          <p:cNvSpPr>
            <a:spLocks noChangeShapeType="1"/>
          </p:cNvSpPr>
          <p:nvPr/>
        </p:nvSpPr>
        <p:spPr bwMode="auto">
          <a:xfrm flipH="1">
            <a:off x="1143000" y="5695950"/>
            <a:ext cx="2590800" cy="59055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73" name="Line 25"/>
          <p:cNvSpPr>
            <a:spLocks noChangeShapeType="1"/>
          </p:cNvSpPr>
          <p:nvPr/>
        </p:nvSpPr>
        <p:spPr bwMode="auto">
          <a:xfrm flipH="1" flipV="1">
            <a:off x="1295400" y="5562600"/>
            <a:ext cx="2286000" cy="1905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74" name="Line 26"/>
          <p:cNvSpPr>
            <a:spLocks noChangeShapeType="1"/>
          </p:cNvSpPr>
          <p:nvPr/>
        </p:nvSpPr>
        <p:spPr bwMode="auto">
          <a:xfrm flipH="1" flipV="1">
            <a:off x="4857750" y="5657850"/>
            <a:ext cx="0" cy="3810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75" name="Line 27"/>
          <p:cNvSpPr>
            <a:spLocks noChangeShapeType="1"/>
          </p:cNvSpPr>
          <p:nvPr/>
        </p:nvSpPr>
        <p:spPr bwMode="auto">
          <a:xfrm flipH="1" flipV="1">
            <a:off x="1219200" y="4953000"/>
            <a:ext cx="2362200" cy="47625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76" name="Line 28"/>
          <p:cNvSpPr>
            <a:spLocks noChangeShapeType="1"/>
          </p:cNvSpPr>
          <p:nvPr/>
        </p:nvSpPr>
        <p:spPr bwMode="auto">
          <a:xfrm flipH="1" flipV="1">
            <a:off x="1524000" y="4343400"/>
            <a:ext cx="2362200" cy="9906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77" name="Line 29"/>
          <p:cNvSpPr>
            <a:spLocks noChangeShapeType="1"/>
          </p:cNvSpPr>
          <p:nvPr/>
        </p:nvSpPr>
        <p:spPr bwMode="auto">
          <a:xfrm flipH="1" flipV="1">
            <a:off x="1143000" y="3581400"/>
            <a:ext cx="2895600" cy="16764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78" name="Line 30"/>
          <p:cNvSpPr>
            <a:spLocks noChangeShapeType="1"/>
          </p:cNvSpPr>
          <p:nvPr/>
        </p:nvSpPr>
        <p:spPr bwMode="auto">
          <a:xfrm flipH="1" flipV="1">
            <a:off x="1219200" y="2971800"/>
            <a:ext cx="3200400" cy="23622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79" name="Line 31"/>
          <p:cNvSpPr>
            <a:spLocks noChangeShapeType="1"/>
          </p:cNvSpPr>
          <p:nvPr/>
        </p:nvSpPr>
        <p:spPr bwMode="auto">
          <a:xfrm flipH="1" flipV="1">
            <a:off x="2438400" y="3105150"/>
            <a:ext cx="2286000" cy="22098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80" name="Line 32"/>
          <p:cNvSpPr>
            <a:spLocks noChangeShapeType="1"/>
          </p:cNvSpPr>
          <p:nvPr/>
        </p:nvSpPr>
        <p:spPr bwMode="auto">
          <a:xfrm flipH="1" flipV="1">
            <a:off x="3124200" y="2819400"/>
            <a:ext cx="1676400" cy="24384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81" name="Line 33"/>
          <p:cNvSpPr>
            <a:spLocks noChangeShapeType="1"/>
          </p:cNvSpPr>
          <p:nvPr/>
        </p:nvSpPr>
        <p:spPr bwMode="auto">
          <a:xfrm flipH="1" flipV="1">
            <a:off x="3810000" y="2819400"/>
            <a:ext cx="1238250" cy="25146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82" name="Line 34"/>
          <p:cNvSpPr>
            <a:spLocks noChangeShapeType="1"/>
          </p:cNvSpPr>
          <p:nvPr/>
        </p:nvSpPr>
        <p:spPr bwMode="auto">
          <a:xfrm flipH="1" flipV="1">
            <a:off x="4906108" y="2781300"/>
            <a:ext cx="304800" cy="24765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83" name="Line 35"/>
          <p:cNvSpPr>
            <a:spLocks noChangeShapeType="1"/>
          </p:cNvSpPr>
          <p:nvPr/>
        </p:nvSpPr>
        <p:spPr bwMode="auto">
          <a:xfrm flipH="1" flipV="1">
            <a:off x="533400" y="457200"/>
            <a:ext cx="304800" cy="21336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84" name="Line 36"/>
          <p:cNvSpPr>
            <a:spLocks noChangeShapeType="1"/>
          </p:cNvSpPr>
          <p:nvPr/>
        </p:nvSpPr>
        <p:spPr bwMode="auto">
          <a:xfrm flipV="1">
            <a:off x="1295400" y="533400"/>
            <a:ext cx="457200" cy="20574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85" name="Line 37"/>
          <p:cNvSpPr>
            <a:spLocks noChangeShapeType="1"/>
          </p:cNvSpPr>
          <p:nvPr/>
        </p:nvSpPr>
        <p:spPr bwMode="auto">
          <a:xfrm flipH="1" flipV="1">
            <a:off x="2019300" y="552450"/>
            <a:ext cx="38100" cy="196215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86" name="Line 38"/>
          <p:cNvSpPr>
            <a:spLocks noChangeShapeType="1"/>
          </p:cNvSpPr>
          <p:nvPr/>
        </p:nvSpPr>
        <p:spPr bwMode="auto">
          <a:xfrm flipH="1" flipV="1">
            <a:off x="2286000" y="457200"/>
            <a:ext cx="228600" cy="7620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87" name="Line 39"/>
          <p:cNvSpPr>
            <a:spLocks noChangeShapeType="1"/>
          </p:cNvSpPr>
          <p:nvPr/>
        </p:nvSpPr>
        <p:spPr bwMode="auto">
          <a:xfrm flipH="1" flipV="1">
            <a:off x="1066800" y="228600"/>
            <a:ext cx="533400" cy="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88" name="Line 40"/>
          <p:cNvSpPr>
            <a:spLocks noChangeShapeType="1"/>
          </p:cNvSpPr>
          <p:nvPr/>
        </p:nvSpPr>
        <p:spPr bwMode="auto">
          <a:xfrm flipH="1">
            <a:off x="2667000" y="209550"/>
            <a:ext cx="381000" cy="1905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89" name="Line 41"/>
          <p:cNvSpPr>
            <a:spLocks noChangeShapeType="1"/>
          </p:cNvSpPr>
          <p:nvPr/>
        </p:nvSpPr>
        <p:spPr bwMode="auto">
          <a:xfrm flipH="1" flipV="1">
            <a:off x="2705100" y="1752600"/>
            <a:ext cx="228600" cy="7620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90" name="Line 42"/>
          <p:cNvSpPr>
            <a:spLocks noChangeShapeType="1"/>
          </p:cNvSpPr>
          <p:nvPr/>
        </p:nvSpPr>
        <p:spPr bwMode="auto">
          <a:xfrm flipV="1">
            <a:off x="3143250" y="1200150"/>
            <a:ext cx="114300" cy="123825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91" name="Line 43"/>
          <p:cNvSpPr>
            <a:spLocks noChangeShapeType="1"/>
          </p:cNvSpPr>
          <p:nvPr/>
        </p:nvSpPr>
        <p:spPr bwMode="auto">
          <a:xfrm flipV="1">
            <a:off x="3352800" y="609600"/>
            <a:ext cx="381000" cy="19050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92" name="Line 44"/>
          <p:cNvSpPr>
            <a:spLocks noChangeShapeType="1"/>
          </p:cNvSpPr>
          <p:nvPr/>
        </p:nvSpPr>
        <p:spPr bwMode="auto">
          <a:xfrm flipV="1">
            <a:off x="3733800" y="304800"/>
            <a:ext cx="609600" cy="22098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93" name="Line 45"/>
          <p:cNvSpPr>
            <a:spLocks noChangeShapeType="1"/>
          </p:cNvSpPr>
          <p:nvPr/>
        </p:nvSpPr>
        <p:spPr bwMode="auto">
          <a:xfrm flipV="1">
            <a:off x="3962400" y="952500"/>
            <a:ext cx="685800" cy="15240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94" name="Line 46"/>
          <p:cNvSpPr>
            <a:spLocks noChangeShapeType="1"/>
          </p:cNvSpPr>
          <p:nvPr/>
        </p:nvSpPr>
        <p:spPr bwMode="auto">
          <a:xfrm flipH="1" flipV="1">
            <a:off x="2590800" y="457200"/>
            <a:ext cx="228600" cy="3048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95" name="Line 47"/>
          <p:cNvSpPr>
            <a:spLocks noChangeShapeType="1"/>
          </p:cNvSpPr>
          <p:nvPr/>
        </p:nvSpPr>
        <p:spPr bwMode="auto">
          <a:xfrm flipV="1">
            <a:off x="4267200" y="2667000"/>
            <a:ext cx="304800" cy="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699" name="AutoShape 51"/>
          <p:cNvSpPr>
            <a:spLocks noChangeArrowheads="1"/>
          </p:cNvSpPr>
          <p:nvPr/>
        </p:nvSpPr>
        <p:spPr bwMode="auto">
          <a:xfrm>
            <a:off x="5784850" y="76200"/>
            <a:ext cx="3352800" cy="28956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700" name="Text Box 52"/>
          <p:cNvSpPr txBox="1">
            <a:spLocks noChangeArrowheads="1"/>
          </p:cNvSpPr>
          <p:nvPr/>
        </p:nvSpPr>
        <p:spPr bwMode="auto">
          <a:xfrm>
            <a:off x="6775450" y="2590800"/>
            <a:ext cx="1704262" cy="336550"/>
          </a:xfrm>
          <a:prstGeom prst="rect">
            <a:avLst/>
          </a:prstGeom>
          <a:noFill/>
          <a:ln>
            <a:noFill/>
          </a:ln>
          <a:effectLst/>
          <a:extLst>
            <a:ext uri="{909E8E84-426E-40DD-AFC4-6F175D3DCCD1}">
              <a14:hiddenFill xmlns:a14="http://schemas.microsoft.com/office/drawing/2010/main">
                <a:solidFill>
                  <a:srgbClr val="73EA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1600" b="1" dirty="0"/>
              <a:t>phytoplankton</a:t>
            </a:r>
          </a:p>
        </p:txBody>
      </p:sp>
      <p:sp>
        <p:nvSpPr>
          <p:cNvPr id="27701" name="Text Box 53"/>
          <p:cNvSpPr txBox="1">
            <a:spLocks noChangeArrowheads="1"/>
          </p:cNvSpPr>
          <p:nvPr/>
        </p:nvSpPr>
        <p:spPr bwMode="auto">
          <a:xfrm>
            <a:off x="6851650" y="2133600"/>
            <a:ext cx="1752600" cy="336550"/>
          </a:xfrm>
          <a:prstGeom prst="rect">
            <a:avLst/>
          </a:prstGeom>
          <a:noFill/>
          <a:ln>
            <a:noFill/>
          </a:ln>
          <a:effectLst/>
          <a:extLst>
            <a:ext uri="{909E8E84-426E-40DD-AFC4-6F175D3DCCD1}">
              <a14:hiddenFill xmlns:a14="http://schemas.microsoft.com/office/drawing/2010/main">
                <a:solidFill>
                  <a:srgbClr val="73EA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a:t>Antarctic Krill</a:t>
            </a:r>
          </a:p>
        </p:txBody>
      </p:sp>
      <p:sp>
        <p:nvSpPr>
          <p:cNvPr id="27702" name="Text Box 54"/>
          <p:cNvSpPr txBox="1">
            <a:spLocks noChangeArrowheads="1"/>
          </p:cNvSpPr>
          <p:nvPr/>
        </p:nvSpPr>
        <p:spPr bwMode="auto">
          <a:xfrm>
            <a:off x="6775450" y="1600200"/>
            <a:ext cx="1981200" cy="336550"/>
          </a:xfrm>
          <a:prstGeom prst="rect">
            <a:avLst/>
          </a:prstGeom>
          <a:noFill/>
          <a:ln>
            <a:noFill/>
          </a:ln>
          <a:effectLst/>
          <a:extLst>
            <a:ext uri="{909E8E84-426E-40DD-AFC4-6F175D3DCCD1}">
              <a14:hiddenFill xmlns:a14="http://schemas.microsoft.com/office/drawing/2010/main">
                <a:solidFill>
                  <a:srgbClr val="73EA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a:t>Adelie penguin</a:t>
            </a:r>
          </a:p>
        </p:txBody>
      </p:sp>
      <p:sp>
        <p:nvSpPr>
          <p:cNvPr id="27703" name="Text Box 55"/>
          <p:cNvSpPr txBox="1">
            <a:spLocks noChangeArrowheads="1"/>
          </p:cNvSpPr>
          <p:nvPr/>
        </p:nvSpPr>
        <p:spPr bwMode="auto">
          <a:xfrm>
            <a:off x="6851650" y="990600"/>
            <a:ext cx="1524000" cy="336550"/>
          </a:xfrm>
          <a:prstGeom prst="rect">
            <a:avLst/>
          </a:prstGeom>
          <a:noFill/>
          <a:ln>
            <a:noFill/>
          </a:ln>
          <a:effectLst/>
          <a:extLst>
            <a:ext uri="{909E8E84-426E-40DD-AFC4-6F175D3DCCD1}">
              <a14:hiddenFill xmlns:a14="http://schemas.microsoft.com/office/drawing/2010/main">
                <a:solidFill>
                  <a:srgbClr val="73EA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a:t>Leopard seal</a:t>
            </a:r>
          </a:p>
        </p:txBody>
      </p:sp>
      <p:sp>
        <p:nvSpPr>
          <p:cNvPr id="27704" name="Text Box 56"/>
          <p:cNvSpPr txBox="1">
            <a:spLocks noChangeArrowheads="1"/>
          </p:cNvSpPr>
          <p:nvPr/>
        </p:nvSpPr>
        <p:spPr bwMode="auto">
          <a:xfrm>
            <a:off x="7067550" y="404664"/>
            <a:ext cx="1143000" cy="584775"/>
          </a:xfrm>
          <a:prstGeom prst="rect">
            <a:avLst/>
          </a:prstGeom>
          <a:noFill/>
          <a:ln>
            <a:noFill/>
          </a:ln>
          <a:effectLst/>
          <a:extLst>
            <a:ext uri="{909E8E84-426E-40DD-AFC4-6F175D3DCCD1}">
              <a14:hiddenFill xmlns:a14="http://schemas.microsoft.com/office/drawing/2010/main">
                <a:solidFill>
                  <a:srgbClr val="73EA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dirty="0" err="1" smtClean="0"/>
              <a:t>Toothes</a:t>
            </a:r>
            <a:r>
              <a:rPr lang="en-AU" altLang="en-US" sz="1600" b="1" dirty="0" smtClean="0"/>
              <a:t> whale</a:t>
            </a:r>
            <a:endParaRPr lang="en-AU" altLang="en-US" sz="1600" b="1" dirty="0"/>
          </a:p>
        </p:txBody>
      </p:sp>
      <p:sp>
        <p:nvSpPr>
          <p:cNvPr id="27705" name="Line 57"/>
          <p:cNvSpPr>
            <a:spLocks noChangeShapeType="1"/>
          </p:cNvSpPr>
          <p:nvPr/>
        </p:nvSpPr>
        <p:spPr bwMode="auto">
          <a:xfrm>
            <a:off x="6013450" y="2498725"/>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706" name="Line 58"/>
          <p:cNvSpPr>
            <a:spLocks noChangeShapeType="1"/>
          </p:cNvSpPr>
          <p:nvPr/>
        </p:nvSpPr>
        <p:spPr bwMode="auto">
          <a:xfrm>
            <a:off x="6318250" y="1981200"/>
            <a:ext cx="2289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707" name="Line 59"/>
          <p:cNvSpPr>
            <a:spLocks noChangeShapeType="1"/>
          </p:cNvSpPr>
          <p:nvPr/>
        </p:nvSpPr>
        <p:spPr bwMode="auto">
          <a:xfrm>
            <a:off x="6699250" y="14478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708" name="Line 60"/>
          <p:cNvSpPr>
            <a:spLocks noChangeShapeType="1"/>
          </p:cNvSpPr>
          <p:nvPr/>
        </p:nvSpPr>
        <p:spPr bwMode="auto">
          <a:xfrm>
            <a:off x="7004050" y="9144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709" name="Text Box 61"/>
          <p:cNvSpPr txBox="1">
            <a:spLocks noChangeArrowheads="1"/>
          </p:cNvSpPr>
          <p:nvPr/>
        </p:nvSpPr>
        <p:spPr bwMode="auto">
          <a:xfrm>
            <a:off x="5946775" y="2517531"/>
            <a:ext cx="75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T-1</a:t>
            </a:r>
          </a:p>
        </p:txBody>
      </p:sp>
      <p:sp>
        <p:nvSpPr>
          <p:cNvPr id="27710" name="Text Box 62"/>
          <p:cNvSpPr txBox="1">
            <a:spLocks noChangeArrowheads="1"/>
          </p:cNvSpPr>
          <p:nvPr/>
        </p:nvSpPr>
        <p:spPr bwMode="auto">
          <a:xfrm>
            <a:off x="6251575" y="2043967"/>
            <a:ext cx="75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T-2</a:t>
            </a:r>
          </a:p>
        </p:txBody>
      </p:sp>
      <p:sp>
        <p:nvSpPr>
          <p:cNvPr id="27711" name="Text Box 63"/>
          <p:cNvSpPr txBox="1">
            <a:spLocks noChangeArrowheads="1"/>
          </p:cNvSpPr>
          <p:nvPr/>
        </p:nvSpPr>
        <p:spPr bwMode="auto">
          <a:xfrm>
            <a:off x="6068462" y="1447800"/>
            <a:ext cx="75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T-3</a:t>
            </a:r>
          </a:p>
        </p:txBody>
      </p:sp>
      <p:sp>
        <p:nvSpPr>
          <p:cNvPr id="27712" name="Text Box 64"/>
          <p:cNvSpPr txBox="1">
            <a:spLocks noChangeArrowheads="1"/>
          </p:cNvSpPr>
          <p:nvPr/>
        </p:nvSpPr>
        <p:spPr bwMode="auto">
          <a:xfrm>
            <a:off x="6331742" y="899258"/>
            <a:ext cx="75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T-4</a:t>
            </a:r>
          </a:p>
        </p:txBody>
      </p:sp>
      <p:sp>
        <p:nvSpPr>
          <p:cNvPr id="27713" name="Text Box 65"/>
          <p:cNvSpPr txBox="1">
            <a:spLocks noChangeArrowheads="1"/>
          </p:cNvSpPr>
          <p:nvPr/>
        </p:nvSpPr>
        <p:spPr bwMode="auto">
          <a:xfrm>
            <a:off x="6481762" y="314813"/>
            <a:ext cx="75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T-5</a:t>
            </a:r>
          </a:p>
        </p:txBody>
      </p:sp>
      <p:sp>
        <p:nvSpPr>
          <p:cNvPr id="27714" name="AutoShape 66"/>
          <p:cNvSpPr>
            <a:spLocks noChangeArrowheads="1"/>
          </p:cNvSpPr>
          <p:nvPr/>
        </p:nvSpPr>
        <p:spPr bwMode="auto">
          <a:xfrm>
            <a:off x="5708650" y="3200400"/>
            <a:ext cx="3352800" cy="28956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715" name="Text Box 67"/>
          <p:cNvSpPr txBox="1">
            <a:spLocks noChangeArrowheads="1"/>
          </p:cNvSpPr>
          <p:nvPr/>
        </p:nvSpPr>
        <p:spPr bwMode="auto">
          <a:xfrm>
            <a:off x="6699250" y="5715000"/>
            <a:ext cx="1676400" cy="336550"/>
          </a:xfrm>
          <a:prstGeom prst="rect">
            <a:avLst/>
          </a:prstGeom>
          <a:noFill/>
          <a:ln>
            <a:noFill/>
          </a:ln>
          <a:effectLst/>
          <a:extLst>
            <a:ext uri="{909E8E84-426E-40DD-AFC4-6F175D3DCCD1}">
              <a14:hiddenFill xmlns:a14="http://schemas.microsoft.com/office/drawing/2010/main">
                <a:solidFill>
                  <a:srgbClr val="73EA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en-US" sz="1600" b="1" dirty="0"/>
              <a:t>phytoplankton</a:t>
            </a:r>
          </a:p>
        </p:txBody>
      </p:sp>
      <p:sp>
        <p:nvSpPr>
          <p:cNvPr id="27718" name="Text Box 70"/>
          <p:cNvSpPr txBox="1">
            <a:spLocks noChangeArrowheads="1"/>
          </p:cNvSpPr>
          <p:nvPr/>
        </p:nvSpPr>
        <p:spPr bwMode="auto">
          <a:xfrm>
            <a:off x="6955712" y="3501008"/>
            <a:ext cx="1524000" cy="707886"/>
          </a:xfrm>
          <a:prstGeom prst="rect">
            <a:avLst/>
          </a:prstGeom>
          <a:noFill/>
          <a:ln>
            <a:noFill/>
          </a:ln>
          <a:effectLst/>
          <a:extLst>
            <a:ext uri="{909E8E84-426E-40DD-AFC4-6F175D3DCCD1}">
              <a14:hiddenFill xmlns:a14="http://schemas.microsoft.com/office/drawing/2010/main">
                <a:solidFill>
                  <a:srgbClr val="73EA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dirty="0" err="1" smtClean="0"/>
              <a:t>Toothes</a:t>
            </a:r>
            <a:r>
              <a:rPr lang="en-AU" altLang="en-US" sz="1600" b="1" dirty="0" smtClean="0"/>
              <a:t> </a:t>
            </a:r>
          </a:p>
          <a:p>
            <a:pPr>
              <a:spcBef>
                <a:spcPct val="50000"/>
              </a:spcBef>
            </a:pPr>
            <a:r>
              <a:rPr lang="en-AU" altLang="en-US" sz="1600" b="1" dirty="0" smtClean="0"/>
              <a:t>whale</a:t>
            </a:r>
            <a:endParaRPr lang="en-AU" altLang="en-US" sz="1600" b="1" dirty="0"/>
          </a:p>
        </p:txBody>
      </p:sp>
      <p:sp>
        <p:nvSpPr>
          <p:cNvPr id="27720" name="Line 72"/>
          <p:cNvSpPr>
            <a:spLocks noChangeShapeType="1"/>
          </p:cNvSpPr>
          <p:nvPr/>
        </p:nvSpPr>
        <p:spPr bwMode="auto">
          <a:xfrm>
            <a:off x="6127750" y="5410200"/>
            <a:ext cx="2514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721" name="Line 73"/>
          <p:cNvSpPr>
            <a:spLocks noChangeShapeType="1"/>
          </p:cNvSpPr>
          <p:nvPr/>
        </p:nvSpPr>
        <p:spPr bwMode="auto">
          <a:xfrm>
            <a:off x="6546850" y="4803775"/>
            <a:ext cx="1682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723" name="Line 75"/>
          <p:cNvSpPr>
            <a:spLocks noChangeShapeType="1"/>
          </p:cNvSpPr>
          <p:nvPr/>
        </p:nvSpPr>
        <p:spPr bwMode="auto">
          <a:xfrm>
            <a:off x="6858000" y="4175125"/>
            <a:ext cx="1066800" cy="15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7724" name="Text Box 76"/>
          <p:cNvSpPr txBox="1">
            <a:spLocks noChangeArrowheads="1"/>
          </p:cNvSpPr>
          <p:nvPr/>
        </p:nvSpPr>
        <p:spPr bwMode="auto">
          <a:xfrm>
            <a:off x="5334000" y="5594350"/>
            <a:ext cx="75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T-1</a:t>
            </a:r>
          </a:p>
        </p:txBody>
      </p:sp>
      <p:sp>
        <p:nvSpPr>
          <p:cNvPr id="27725" name="Text Box 77"/>
          <p:cNvSpPr txBox="1">
            <a:spLocks noChangeArrowheads="1"/>
          </p:cNvSpPr>
          <p:nvPr/>
        </p:nvSpPr>
        <p:spPr bwMode="auto">
          <a:xfrm>
            <a:off x="5638800" y="4800600"/>
            <a:ext cx="75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T-2</a:t>
            </a:r>
          </a:p>
        </p:txBody>
      </p:sp>
      <p:sp>
        <p:nvSpPr>
          <p:cNvPr id="27726" name="Text Box 78"/>
          <p:cNvSpPr txBox="1">
            <a:spLocks noChangeArrowheads="1"/>
          </p:cNvSpPr>
          <p:nvPr/>
        </p:nvSpPr>
        <p:spPr bwMode="auto">
          <a:xfrm>
            <a:off x="6019800" y="4114800"/>
            <a:ext cx="75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T-3</a:t>
            </a:r>
          </a:p>
        </p:txBody>
      </p:sp>
      <p:sp>
        <p:nvSpPr>
          <p:cNvPr id="27728" name="Text Box 80"/>
          <p:cNvSpPr txBox="1">
            <a:spLocks noChangeArrowheads="1"/>
          </p:cNvSpPr>
          <p:nvPr/>
        </p:nvSpPr>
        <p:spPr bwMode="auto">
          <a:xfrm>
            <a:off x="6403975" y="3352800"/>
            <a:ext cx="75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T-4</a:t>
            </a:r>
          </a:p>
        </p:txBody>
      </p:sp>
      <p:sp>
        <p:nvSpPr>
          <p:cNvPr id="73" name="Text Box 70"/>
          <p:cNvSpPr txBox="1">
            <a:spLocks noChangeArrowheads="1"/>
          </p:cNvSpPr>
          <p:nvPr/>
        </p:nvSpPr>
        <p:spPr bwMode="auto">
          <a:xfrm>
            <a:off x="6820937" y="4221088"/>
            <a:ext cx="1524000" cy="584775"/>
          </a:xfrm>
          <a:prstGeom prst="rect">
            <a:avLst/>
          </a:prstGeom>
          <a:noFill/>
          <a:ln>
            <a:noFill/>
          </a:ln>
          <a:effectLst/>
          <a:extLst>
            <a:ext uri="{909E8E84-426E-40DD-AFC4-6F175D3DCCD1}">
              <a14:hiddenFill xmlns:a14="http://schemas.microsoft.com/office/drawing/2010/main">
                <a:solidFill>
                  <a:srgbClr val="73EA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dirty="0" smtClean="0"/>
              <a:t>Crab eater seal</a:t>
            </a:r>
            <a:endParaRPr lang="en-AU" altLang="en-US" sz="1600" b="1" dirty="0"/>
          </a:p>
        </p:txBody>
      </p:sp>
      <p:sp>
        <p:nvSpPr>
          <p:cNvPr id="74" name="Text Box 70"/>
          <p:cNvSpPr txBox="1">
            <a:spLocks noChangeArrowheads="1"/>
          </p:cNvSpPr>
          <p:nvPr/>
        </p:nvSpPr>
        <p:spPr bwMode="auto">
          <a:xfrm>
            <a:off x="6688235" y="5014496"/>
            <a:ext cx="1524000" cy="338554"/>
          </a:xfrm>
          <a:prstGeom prst="rect">
            <a:avLst/>
          </a:prstGeom>
          <a:noFill/>
          <a:ln>
            <a:noFill/>
          </a:ln>
          <a:effectLst/>
          <a:extLst>
            <a:ext uri="{909E8E84-426E-40DD-AFC4-6F175D3DCCD1}">
              <a14:hiddenFill xmlns:a14="http://schemas.microsoft.com/office/drawing/2010/main">
                <a:solidFill>
                  <a:srgbClr val="73EA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600" b="1" dirty="0" smtClean="0"/>
              <a:t>Antarctic Krill</a:t>
            </a:r>
            <a:endParaRPr lang="en-AU" altLang="en-US" sz="1600" b="1" dirty="0"/>
          </a:p>
        </p:txBody>
      </p:sp>
    </p:spTree>
    <p:extLst>
      <p:ext uri="{BB962C8B-B14F-4D97-AF65-F5344CB8AC3E}">
        <p14:creationId xmlns:p14="http://schemas.microsoft.com/office/powerpoint/2010/main" val="4251464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ride2.org/NewPrideSite/Asia/Lesson7/FoodWebs.JPG"/>
          <p:cNvPicPr>
            <a:picLocks noChangeAspect="1" noChangeArrowheads="1"/>
          </p:cNvPicPr>
          <p:nvPr/>
        </p:nvPicPr>
        <p:blipFill>
          <a:blip r:embed="rId2" cstate="print"/>
          <a:srcRect/>
          <a:stretch>
            <a:fillRect/>
          </a:stretch>
        </p:blipFill>
        <p:spPr bwMode="auto">
          <a:xfrm>
            <a:off x="0" y="0"/>
            <a:ext cx="9110175" cy="6858000"/>
          </a:xfrm>
          <a:prstGeom prst="rect">
            <a:avLst/>
          </a:prstGeom>
          <a:noFill/>
        </p:spPr>
      </p:pic>
    </p:spTree>
    <p:extLst>
      <p:ext uri="{BB962C8B-B14F-4D97-AF65-F5344CB8AC3E}">
        <p14:creationId xmlns:p14="http://schemas.microsoft.com/office/powerpoint/2010/main" val="1204855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0034" y="4143380"/>
            <a:ext cx="8001056" cy="830997"/>
          </a:xfrm>
          <a:prstGeom prst="rect">
            <a:avLst/>
          </a:prstGeom>
        </p:spPr>
        <p:txBody>
          <a:bodyPr wrap="square">
            <a:spAutoFit/>
          </a:bodyPr>
          <a:lstStyle/>
          <a:p>
            <a:pPr>
              <a:buClr>
                <a:srgbClr val="4F81BD"/>
              </a:buClr>
            </a:pPr>
            <a:endParaRPr lang="en-AU" sz="2400" dirty="0" smtClean="0">
              <a:solidFill>
                <a:prstClr val="black"/>
              </a:solidFill>
              <a:latin typeface="Tw Cen MT" pitchFamily="34" charset="0"/>
            </a:endParaRPr>
          </a:p>
          <a:p>
            <a:pPr marL="354013" indent="-354013">
              <a:buClr>
                <a:srgbClr val="4F81BD"/>
              </a:buClr>
              <a:buFont typeface="Arial" pitchFamily="34" charset="0"/>
              <a:buChar char="•"/>
            </a:pPr>
            <a:r>
              <a:rPr lang="en-AU" sz="2400" dirty="0" smtClean="0">
                <a:solidFill>
                  <a:prstClr val="black"/>
                </a:solidFill>
                <a:latin typeface="Tw Cen MT" pitchFamily="34" charset="0"/>
              </a:rPr>
              <a:t>Why are the arrows getting smaller?</a:t>
            </a:r>
            <a:endParaRPr lang="en-AU" sz="2300" dirty="0">
              <a:solidFill>
                <a:prstClr val="black"/>
              </a:solidFill>
              <a:latin typeface="Tw Cen MT"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54" y="1052736"/>
            <a:ext cx="82962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500562" y="2132856"/>
            <a:ext cx="1727622" cy="576064"/>
          </a:xfrm>
          <a:prstGeom prst="rightArrow">
            <a:avLst/>
          </a:prstGeom>
          <a:solidFill>
            <a:schemeClr val="accent6">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4067944" y="5327630"/>
            <a:ext cx="5400600" cy="523220"/>
          </a:xfrm>
          <a:prstGeom prst="rect">
            <a:avLst/>
          </a:prstGeom>
          <a:noFill/>
        </p:spPr>
        <p:txBody>
          <a:bodyPr wrap="square" rtlCol="0">
            <a:spAutoFit/>
          </a:bodyPr>
          <a:lstStyle/>
          <a:p>
            <a:r>
              <a:rPr lang="en-AU" sz="2800" dirty="0" smtClean="0">
                <a:solidFill>
                  <a:schemeClr val="accent2">
                    <a:lumMod val="75000"/>
                  </a:schemeClr>
                </a:solidFill>
              </a:rPr>
              <a:t>Less energy being passed on</a:t>
            </a:r>
            <a:endParaRPr lang="en-AU" sz="2800" dirty="0">
              <a:solidFill>
                <a:schemeClr val="accent2">
                  <a:lumMod val="75000"/>
                </a:schemeClr>
              </a:solidFill>
            </a:endParaRPr>
          </a:p>
        </p:txBody>
      </p:sp>
      <p:sp>
        <p:nvSpPr>
          <p:cNvPr id="10" name="Title 1"/>
          <p:cNvSpPr txBox="1">
            <a:spLocks/>
          </p:cNvSpPr>
          <p:nvPr/>
        </p:nvSpPr>
        <p:spPr>
          <a:xfrm>
            <a:off x="776808" y="-171400"/>
            <a:ext cx="7467600" cy="14319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t>Energy Transfer In a food chain</a:t>
            </a:r>
            <a:endParaRPr lang="en-AU" dirty="0"/>
          </a:p>
        </p:txBody>
      </p:sp>
    </p:spTree>
    <p:extLst>
      <p:ext uri="{BB962C8B-B14F-4D97-AF65-F5344CB8AC3E}">
        <p14:creationId xmlns:p14="http://schemas.microsoft.com/office/powerpoint/2010/main" val="319410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AU" dirty="0" smtClean="0"/>
              <a:t>Autotrophs=Producers</a:t>
            </a:r>
            <a:endParaRPr lang="en-AU" dirty="0"/>
          </a:p>
        </p:txBody>
      </p:sp>
      <p:sp>
        <p:nvSpPr>
          <p:cNvPr id="3" name="Content Placeholder 2"/>
          <p:cNvSpPr>
            <a:spLocks noGrp="1"/>
          </p:cNvSpPr>
          <p:nvPr>
            <p:ph idx="1"/>
          </p:nvPr>
        </p:nvSpPr>
        <p:spPr>
          <a:xfrm>
            <a:off x="395536" y="1278607"/>
            <a:ext cx="6131024" cy="4525963"/>
          </a:xfrm>
        </p:spPr>
        <p:txBody>
          <a:bodyPr>
            <a:normAutofit fontScale="77500" lnSpcReduction="20000"/>
          </a:bodyPr>
          <a:lstStyle/>
          <a:p>
            <a:r>
              <a:rPr lang="en-AU" dirty="0" smtClean="0"/>
              <a:t>Organisms </a:t>
            </a:r>
            <a:r>
              <a:rPr lang="en-AU" dirty="0"/>
              <a:t>that can make their own organic compounds from inorganic compounds are called </a:t>
            </a:r>
            <a:r>
              <a:rPr lang="en-AU" b="1" i="1" dirty="0"/>
              <a:t>producers</a:t>
            </a:r>
            <a:r>
              <a:rPr lang="en-AU" dirty="0"/>
              <a:t>. Producers are all </a:t>
            </a:r>
            <a:r>
              <a:rPr lang="en-AU" b="1" dirty="0"/>
              <a:t>autotrophs</a:t>
            </a:r>
            <a:r>
              <a:rPr lang="en-AU" dirty="0"/>
              <a:t>.</a:t>
            </a:r>
          </a:p>
          <a:p>
            <a:pPr lvl="0"/>
            <a:r>
              <a:rPr lang="en-AU" dirty="0"/>
              <a:t>Some are photosynthetic autotrophs; they use light energy provided mainly by the sun to convert inorganic compounds (</a:t>
            </a:r>
            <a:r>
              <a:rPr lang="en-AU" dirty="0" err="1"/>
              <a:t>eg</a:t>
            </a:r>
            <a:r>
              <a:rPr lang="en-AU" dirty="0"/>
              <a:t>. carbon dioxide and water) into organic compounds (</a:t>
            </a:r>
            <a:r>
              <a:rPr lang="en-AU" dirty="0" err="1"/>
              <a:t>eg</a:t>
            </a:r>
            <a:r>
              <a:rPr lang="en-AU" dirty="0"/>
              <a:t>. glucose). </a:t>
            </a:r>
          </a:p>
          <a:p>
            <a:pPr lvl="0"/>
            <a:r>
              <a:rPr lang="en-AU" dirty="0"/>
              <a:t>A few are chemosynthetic autotrophs; they use energy from chemicals to convert inorganic compounds into organic compounds. (</a:t>
            </a:r>
            <a:r>
              <a:rPr lang="en-AU" dirty="0" err="1"/>
              <a:t>e.g</a:t>
            </a:r>
            <a:r>
              <a:rPr lang="en-AU" dirty="0"/>
              <a:t> sulphur bacteria)</a:t>
            </a:r>
          </a:p>
          <a:p>
            <a:endParaRPr lang="en-AU" dirty="0"/>
          </a:p>
        </p:txBody>
      </p:sp>
      <p:pic>
        <p:nvPicPr>
          <p:cNvPr id="11266" name="Picture 2" descr="http://bioweb.uwlax.edu/bio203/2010/emmerth_leia/plant-Fern-Maidenhai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5790" y="2780928"/>
            <a:ext cx="2270629" cy="152132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teara.govt.nz/files/di-8960-en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838481"/>
            <a:ext cx="6402262" cy="590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29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228600" y="0"/>
            <a:ext cx="7391400" cy="1143000"/>
          </a:xfrm>
        </p:spPr>
        <p:txBody>
          <a:bodyPr/>
          <a:lstStyle/>
          <a:p>
            <a:r>
              <a:rPr lang="en-AU" altLang="en-US"/>
              <a:t>Energy ‘Loss’ from a mammal</a:t>
            </a:r>
          </a:p>
        </p:txBody>
      </p:sp>
      <p:sp>
        <p:nvSpPr>
          <p:cNvPr id="1027" name="Text Box 3"/>
          <p:cNvSpPr txBox="1">
            <a:spLocks noChangeArrowheads="1"/>
          </p:cNvSpPr>
          <p:nvPr/>
        </p:nvSpPr>
        <p:spPr bwMode="auto">
          <a:xfrm>
            <a:off x="1143000" y="23622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1028" name="Picture 4" descr="energy in out"/>
          <p:cNvPicPr>
            <a:picLocks noChangeAspect="1" noChangeArrowheads="1"/>
          </p:cNvPicPr>
          <p:nvPr/>
        </p:nvPicPr>
        <p:blipFill>
          <a:blip r:embed="rId2">
            <a:extLst>
              <a:ext uri="{28A0092B-C50C-407E-A947-70E740481C1C}">
                <a14:useLocalDpi xmlns:a14="http://schemas.microsoft.com/office/drawing/2010/main" val="0"/>
              </a:ext>
            </a:extLst>
          </a:blip>
          <a:srcRect l="47012" t="3925" r="9593" b="11693"/>
          <a:stretch>
            <a:fillRect/>
          </a:stretch>
        </p:blipFill>
        <p:spPr bwMode="auto">
          <a:xfrm>
            <a:off x="1487488" y="933450"/>
            <a:ext cx="4913312" cy="5867400"/>
          </a:xfrm>
          <a:prstGeom prst="rect">
            <a:avLst/>
          </a:prstGeom>
          <a:noFill/>
          <a:extLst>
            <a:ext uri="{909E8E84-426E-40DD-AFC4-6F175D3DCCD1}">
              <a14:hiddenFill xmlns:a14="http://schemas.microsoft.com/office/drawing/2010/main">
                <a:solidFill>
                  <a:srgbClr val="FFFFFF"/>
                </a:solidFill>
              </a14:hiddenFill>
            </a:ext>
          </a:extLst>
        </p:spPr>
      </p:pic>
      <p:sp>
        <p:nvSpPr>
          <p:cNvPr id="1029" name="Text Box 5"/>
          <p:cNvSpPr txBox="1">
            <a:spLocks noChangeArrowheads="1"/>
          </p:cNvSpPr>
          <p:nvPr/>
        </p:nvSpPr>
        <p:spPr bwMode="auto">
          <a:xfrm>
            <a:off x="0" y="1219200"/>
            <a:ext cx="152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b="1"/>
              <a:t>Energy  in food eaten</a:t>
            </a:r>
          </a:p>
        </p:txBody>
      </p:sp>
      <p:sp>
        <p:nvSpPr>
          <p:cNvPr id="1030" name="Text Box 6"/>
          <p:cNvSpPr txBox="1">
            <a:spLocks noChangeArrowheads="1"/>
          </p:cNvSpPr>
          <p:nvPr/>
        </p:nvSpPr>
        <p:spPr bwMode="auto">
          <a:xfrm>
            <a:off x="6553200" y="2971800"/>
            <a:ext cx="1752600"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b="1"/>
              <a:t>Energy  used in metabolism</a:t>
            </a:r>
          </a:p>
        </p:txBody>
      </p:sp>
      <p:sp>
        <p:nvSpPr>
          <p:cNvPr id="1031" name="Text Box 7"/>
          <p:cNvSpPr txBox="1">
            <a:spLocks noChangeArrowheads="1"/>
          </p:cNvSpPr>
          <p:nvPr/>
        </p:nvSpPr>
        <p:spPr bwMode="auto">
          <a:xfrm>
            <a:off x="6362700" y="4133850"/>
            <a:ext cx="16764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b="1"/>
              <a:t>‘lost’ when converted to heat energy OR</a:t>
            </a:r>
          </a:p>
          <a:p>
            <a:pPr>
              <a:spcBef>
                <a:spcPct val="50000"/>
              </a:spcBef>
            </a:pPr>
            <a:r>
              <a:rPr lang="en-AU" altLang="en-US" b="1"/>
              <a:t>Kinetic energy </a:t>
            </a:r>
          </a:p>
        </p:txBody>
      </p:sp>
      <p:sp>
        <p:nvSpPr>
          <p:cNvPr id="1032" name="Text Box 8"/>
          <p:cNvSpPr txBox="1">
            <a:spLocks noChangeArrowheads="1"/>
          </p:cNvSpPr>
          <p:nvPr/>
        </p:nvSpPr>
        <p:spPr bwMode="auto">
          <a:xfrm>
            <a:off x="1752600" y="3962400"/>
            <a:ext cx="2209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b="1"/>
              <a:t>Energy in organic matter in new tissue</a:t>
            </a:r>
          </a:p>
        </p:txBody>
      </p:sp>
      <p:sp>
        <p:nvSpPr>
          <p:cNvPr id="1033" name="AutoShape 9"/>
          <p:cNvSpPr>
            <a:spLocks noChangeArrowheads="1"/>
          </p:cNvSpPr>
          <p:nvPr/>
        </p:nvSpPr>
        <p:spPr bwMode="auto">
          <a:xfrm>
            <a:off x="1219200" y="990600"/>
            <a:ext cx="1981200" cy="1600200"/>
          </a:xfrm>
          <a:prstGeom prst="rightArrow">
            <a:avLst>
              <a:gd name="adj1" fmla="val 58824"/>
              <a:gd name="adj2" fmla="val 69236"/>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34" name="Text Box 10"/>
          <p:cNvSpPr txBox="1">
            <a:spLocks noChangeArrowheads="1"/>
          </p:cNvSpPr>
          <p:nvPr/>
        </p:nvSpPr>
        <p:spPr bwMode="auto">
          <a:xfrm>
            <a:off x="1371600" y="1524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b="1">
                <a:solidFill>
                  <a:schemeClr val="accent1"/>
                </a:solidFill>
              </a:rPr>
              <a:t>100units</a:t>
            </a:r>
          </a:p>
        </p:txBody>
      </p:sp>
      <p:sp>
        <p:nvSpPr>
          <p:cNvPr id="1036" name="AutoShape 12"/>
          <p:cNvSpPr>
            <a:spLocks noChangeArrowheads="1"/>
          </p:cNvSpPr>
          <p:nvPr/>
        </p:nvSpPr>
        <p:spPr bwMode="auto">
          <a:xfrm>
            <a:off x="5181600" y="2819400"/>
            <a:ext cx="1447800" cy="1143000"/>
          </a:xfrm>
          <a:prstGeom prst="rightArrow">
            <a:avLst>
              <a:gd name="adj1" fmla="val 58824"/>
              <a:gd name="adj2" fmla="val 70834"/>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37" name="AutoShape 13"/>
          <p:cNvSpPr>
            <a:spLocks noChangeArrowheads="1"/>
          </p:cNvSpPr>
          <p:nvPr/>
        </p:nvSpPr>
        <p:spPr bwMode="auto">
          <a:xfrm rot="19696856" flipH="1">
            <a:off x="3619500" y="3276600"/>
            <a:ext cx="1295400" cy="1600200"/>
          </a:xfrm>
          <a:prstGeom prst="rightArrow">
            <a:avLst>
              <a:gd name="adj1" fmla="val 35722"/>
              <a:gd name="adj2" fmla="val 51968"/>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38" name="AutoShape 14"/>
          <p:cNvSpPr>
            <a:spLocks noChangeArrowheads="1"/>
          </p:cNvSpPr>
          <p:nvPr/>
        </p:nvSpPr>
        <p:spPr bwMode="auto">
          <a:xfrm rot="5097998">
            <a:off x="4733925" y="5405438"/>
            <a:ext cx="1676400" cy="1219200"/>
          </a:xfrm>
          <a:prstGeom prst="rightArrow">
            <a:avLst>
              <a:gd name="adj1" fmla="val 51435"/>
              <a:gd name="adj2" fmla="val 45770"/>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39" name="Text Box 15"/>
          <p:cNvSpPr txBox="1">
            <a:spLocks noChangeArrowheads="1"/>
          </p:cNvSpPr>
          <p:nvPr/>
        </p:nvSpPr>
        <p:spPr bwMode="auto">
          <a:xfrm>
            <a:off x="5257800" y="314325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b="1">
                <a:solidFill>
                  <a:schemeClr val="accent1"/>
                </a:solidFill>
              </a:rPr>
              <a:t>39 units</a:t>
            </a:r>
          </a:p>
        </p:txBody>
      </p:sp>
      <p:sp>
        <p:nvSpPr>
          <p:cNvPr id="1040" name="Text Box 16"/>
          <p:cNvSpPr txBox="1">
            <a:spLocks noChangeArrowheads="1"/>
          </p:cNvSpPr>
          <p:nvPr/>
        </p:nvSpPr>
        <p:spPr bwMode="auto">
          <a:xfrm>
            <a:off x="3708400" y="3886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b="1">
                <a:solidFill>
                  <a:schemeClr val="accent1"/>
                </a:solidFill>
              </a:rPr>
              <a:t>1 unit</a:t>
            </a:r>
          </a:p>
        </p:txBody>
      </p:sp>
      <p:sp>
        <p:nvSpPr>
          <p:cNvPr id="1041" name="Text Box 17"/>
          <p:cNvSpPr txBox="1">
            <a:spLocks noChangeArrowheads="1"/>
          </p:cNvSpPr>
          <p:nvPr/>
        </p:nvSpPr>
        <p:spPr bwMode="auto">
          <a:xfrm>
            <a:off x="5162550" y="53340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b="1">
                <a:solidFill>
                  <a:schemeClr val="accent1"/>
                </a:solidFill>
              </a:rPr>
              <a:t> 60 units</a:t>
            </a:r>
          </a:p>
        </p:txBody>
      </p:sp>
      <p:sp>
        <p:nvSpPr>
          <p:cNvPr id="1049" name="Text Box 25"/>
          <p:cNvSpPr txBox="1">
            <a:spLocks noChangeArrowheads="1"/>
          </p:cNvSpPr>
          <p:nvPr/>
        </p:nvSpPr>
        <p:spPr bwMode="auto">
          <a:xfrm>
            <a:off x="3108325" y="712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050" name="Text Box 26"/>
          <p:cNvSpPr txBox="1">
            <a:spLocks noChangeArrowheads="1"/>
          </p:cNvSpPr>
          <p:nvPr/>
        </p:nvSpPr>
        <p:spPr bwMode="auto">
          <a:xfrm>
            <a:off x="2514600" y="6092825"/>
            <a:ext cx="3124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b="1"/>
              <a:t>Energy in matter egested or excreted</a:t>
            </a:r>
          </a:p>
        </p:txBody>
      </p:sp>
    </p:spTree>
    <p:extLst>
      <p:ext uri="{BB962C8B-B14F-4D97-AF65-F5344CB8AC3E}">
        <p14:creationId xmlns:p14="http://schemas.microsoft.com/office/powerpoint/2010/main" val="3725705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dissolve">
                                      <p:cBhvr>
                                        <p:cTn id="7" dur="500"/>
                                        <p:tgtEl>
                                          <p:spTgt spid="1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dissolve">
                                      <p:cBhvr>
                                        <p:cTn id="12" dur="500"/>
                                        <p:tgtEl>
                                          <p:spTgt spid="10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dissolve">
                                      <p:cBhvr>
                                        <p:cTn id="17" dur="500"/>
                                        <p:tgtEl>
                                          <p:spTgt spid="10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dissolve">
                                      <p:cBhvr>
                                        <p:cTn id="22" dur="500"/>
                                        <p:tgtEl>
                                          <p:spTgt spid="10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39"/>
                                        </p:tgtEl>
                                        <p:attrNameLst>
                                          <p:attrName>style.visibility</p:attrName>
                                        </p:attrNameLst>
                                      </p:cBhvr>
                                      <p:to>
                                        <p:strVal val="visible"/>
                                      </p:to>
                                    </p:set>
                                    <p:animEffect transition="in" filter="dissolve">
                                      <p:cBhvr>
                                        <p:cTn id="27" dur="500"/>
                                        <p:tgtEl>
                                          <p:spTgt spid="10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dissolve">
                                      <p:cBhvr>
                                        <p:cTn id="32" dur="500"/>
                                        <p:tgtEl>
                                          <p:spTgt spid="10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40"/>
                                        </p:tgtEl>
                                        <p:attrNameLst>
                                          <p:attrName>style.visibility</p:attrName>
                                        </p:attrNameLst>
                                      </p:cBhvr>
                                      <p:to>
                                        <p:strVal val="visible"/>
                                      </p:to>
                                    </p:set>
                                    <p:animEffect transition="in" filter="dissolve">
                                      <p:cBhvr>
                                        <p:cTn id="37" dur="500"/>
                                        <p:tgtEl>
                                          <p:spTgt spid="10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50"/>
                                        </p:tgtEl>
                                        <p:attrNameLst>
                                          <p:attrName>style.visibility</p:attrName>
                                        </p:attrNameLst>
                                      </p:cBhvr>
                                      <p:to>
                                        <p:strVal val="visible"/>
                                      </p:to>
                                    </p:set>
                                    <p:animEffect transition="in" filter="dissolve">
                                      <p:cBhvr>
                                        <p:cTn id="42" dur="500"/>
                                        <p:tgtEl>
                                          <p:spTgt spid="105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41"/>
                                        </p:tgtEl>
                                        <p:attrNameLst>
                                          <p:attrName>style.visibility</p:attrName>
                                        </p:attrNameLst>
                                      </p:cBhvr>
                                      <p:to>
                                        <p:strVal val="visible"/>
                                      </p:to>
                                    </p:set>
                                    <p:animEffect transition="in" filter="dissolve">
                                      <p:cBhvr>
                                        <p:cTn id="47" dur="50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animBg="1" autoUpdateAnimBg="0"/>
      <p:bldP spid="1031" grpId="0" autoUpdateAnimBg="0"/>
      <p:bldP spid="1032" grpId="0" autoUpdateAnimBg="0"/>
      <p:bldP spid="1034" grpId="0" autoUpdateAnimBg="0"/>
      <p:bldP spid="1039" grpId="0" autoUpdateAnimBg="0"/>
      <p:bldP spid="1040" grpId="0" autoUpdateAnimBg="0"/>
      <p:bldP spid="1041" grpId="0" autoUpdateAnimBg="0"/>
      <p:bldP spid="105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643998" cy="642942"/>
          </a:xfrm>
          <a:ln>
            <a:noFill/>
          </a:ln>
        </p:spPr>
        <p:txBody>
          <a:bodyPr>
            <a:normAutofit/>
          </a:bodyPr>
          <a:lstStyle/>
          <a:p>
            <a:pPr algn="ctr"/>
            <a:r>
              <a:rPr lang="en-AU" sz="33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Angsana New" pitchFamily="18" charset="-34"/>
              </a:rPr>
              <a:t>Energy flows through an ecosystem</a:t>
            </a:r>
            <a:endParaRPr lang="en-AU" sz="33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pic>
        <p:nvPicPr>
          <p:cNvPr id="6146" name="Picture 2"/>
          <p:cNvPicPr>
            <a:picLocks noChangeAspect="1" noChangeArrowheads="1"/>
          </p:cNvPicPr>
          <p:nvPr/>
        </p:nvPicPr>
        <p:blipFill>
          <a:blip r:embed="rId3" cstate="print"/>
          <a:srcRect/>
          <a:stretch>
            <a:fillRect/>
          </a:stretch>
        </p:blipFill>
        <p:spPr bwMode="auto">
          <a:xfrm>
            <a:off x="928662" y="1071546"/>
            <a:ext cx="7254048" cy="3986373"/>
          </a:xfrm>
          <a:prstGeom prst="rect">
            <a:avLst/>
          </a:prstGeom>
          <a:noFill/>
          <a:ln w="9525">
            <a:noFill/>
            <a:miter lim="800000"/>
            <a:headEnd/>
            <a:tailEnd/>
          </a:ln>
          <a:effectLst/>
        </p:spPr>
      </p:pic>
      <p:sp>
        <p:nvSpPr>
          <p:cNvPr id="6" name="Rectangle 5"/>
          <p:cNvSpPr/>
          <p:nvPr/>
        </p:nvSpPr>
        <p:spPr>
          <a:xfrm>
            <a:off x="4500562" y="1071546"/>
            <a:ext cx="3571900" cy="9286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solidFill>
                <a:prstClr val="black"/>
              </a:solidFill>
            </a:endParaRPr>
          </a:p>
        </p:txBody>
      </p:sp>
      <p:sp>
        <p:nvSpPr>
          <p:cNvPr id="7" name="Rectangle 6"/>
          <p:cNvSpPr/>
          <p:nvPr/>
        </p:nvSpPr>
        <p:spPr>
          <a:xfrm>
            <a:off x="428596" y="5143512"/>
            <a:ext cx="8215370" cy="1107996"/>
          </a:xfrm>
          <a:prstGeom prst="rect">
            <a:avLst/>
          </a:prstGeom>
        </p:spPr>
        <p:txBody>
          <a:bodyPr wrap="square">
            <a:spAutoFit/>
          </a:bodyPr>
          <a:lstStyle/>
          <a:p>
            <a:pPr marL="265113" indent="-265113">
              <a:buClr>
                <a:srgbClr val="4F81BD"/>
              </a:buClr>
              <a:buFont typeface="Arial" pitchFamily="34" charset="0"/>
              <a:buChar char="•"/>
            </a:pPr>
            <a:r>
              <a:rPr lang="en-AU" sz="2200" dirty="0" smtClean="0">
                <a:solidFill>
                  <a:prstClr val="black"/>
                </a:solidFill>
                <a:latin typeface="Tw Cen MT" pitchFamily="34" charset="0"/>
              </a:rPr>
              <a:t>Organisms use </a:t>
            </a:r>
            <a:r>
              <a:rPr lang="en-AU" sz="2200" dirty="0">
                <a:solidFill>
                  <a:prstClr val="black"/>
                </a:solidFill>
                <a:latin typeface="Tw Cen MT" pitchFamily="34" charset="0"/>
              </a:rPr>
              <a:t>energy from the food they ingest for many purposes.</a:t>
            </a:r>
          </a:p>
          <a:p>
            <a:pPr marL="265113" indent="-265113">
              <a:buClr>
                <a:srgbClr val="4F81BD"/>
              </a:buClr>
              <a:buFont typeface="Arial" pitchFamily="34" charset="0"/>
              <a:buChar char="•"/>
            </a:pPr>
            <a:r>
              <a:rPr lang="en-AU" sz="2200" dirty="0" smtClean="0">
                <a:solidFill>
                  <a:prstClr val="black"/>
                </a:solidFill>
                <a:latin typeface="Tw Cen MT" pitchFamily="34" charset="0"/>
              </a:rPr>
              <a:t>A large proportion of energy is also lost as heat</a:t>
            </a:r>
          </a:p>
          <a:p>
            <a:pPr marL="265113" indent="-265113">
              <a:buClr>
                <a:srgbClr val="4F81BD"/>
              </a:buClr>
              <a:buFont typeface="Arial" pitchFamily="34" charset="0"/>
              <a:buChar char="•"/>
            </a:pPr>
            <a:r>
              <a:rPr lang="en-AU" sz="2200" dirty="0" smtClean="0">
                <a:solidFill>
                  <a:prstClr val="black"/>
                </a:solidFill>
                <a:latin typeface="Tw Cen MT" pitchFamily="34" charset="0"/>
              </a:rPr>
              <a:t>Because of this, not all the energy consumed is able to be passed on</a:t>
            </a:r>
            <a:endParaRPr lang="en-AU" sz="2200" dirty="0">
              <a:solidFill>
                <a:prstClr val="black"/>
              </a:solidFill>
              <a:latin typeface="Tw Cen MT" pitchFamily="34" charset="0"/>
            </a:endParaRPr>
          </a:p>
        </p:txBody>
      </p:sp>
    </p:spTree>
    <p:extLst>
      <p:ext uri="{BB962C8B-B14F-4D97-AF65-F5344CB8AC3E}">
        <p14:creationId xmlns:p14="http://schemas.microsoft.com/office/powerpoint/2010/main" val="2372712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AU" sz="3000" dirty="0" smtClean="0"/>
              <a:t>Proportion of Chemical energy passes on to next tropic level  isn’t the same for all organisms</a:t>
            </a:r>
            <a:endParaRPr lang="en-AU" sz="3000" dirty="0"/>
          </a:p>
        </p:txBody>
      </p:sp>
      <p:sp>
        <p:nvSpPr>
          <p:cNvPr id="3" name="Content Placeholder 2"/>
          <p:cNvSpPr>
            <a:spLocks noGrp="1"/>
          </p:cNvSpPr>
          <p:nvPr>
            <p:ph idx="1"/>
          </p:nvPr>
        </p:nvSpPr>
        <p:spPr/>
        <p:txBody>
          <a:bodyPr/>
          <a:lstStyle/>
          <a:p>
            <a:endParaRPr lang="en-AU"/>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748" t="23458" r="17302" b="15764"/>
          <a:stretch/>
        </p:blipFill>
        <p:spPr bwMode="auto">
          <a:xfrm>
            <a:off x="323528" y="1556792"/>
            <a:ext cx="8355343"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678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r>
              <a:rPr lang="en-AU" dirty="0" smtClean="0"/>
              <a:t>10% Rule of thumb for energy transfer</a:t>
            </a:r>
            <a:endParaRPr lang="en-AU" dirty="0"/>
          </a:p>
        </p:txBody>
      </p:sp>
      <p:pic>
        <p:nvPicPr>
          <p:cNvPr id="4" name="Content Placeholder 3"/>
          <p:cNvPicPr>
            <a:picLocks noGrp="1"/>
          </p:cNvPicPr>
          <p:nvPr>
            <p:ph idx="1"/>
          </p:nvPr>
        </p:nvPicPr>
        <p:blipFill rotWithShape="1">
          <a:blip r:embed="rId2"/>
          <a:srcRect l="40599" t="42308" r="19135" b="26911"/>
          <a:stretch/>
        </p:blipFill>
        <p:spPr bwMode="auto">
          <a:xfrm>
            <a:off x="1115616" y="1628800"/>
            <a:ext cx="6624736" cy="3024336"/>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187624" y="4981818"/>
            <a:ext cx="2160240" cy="369332"/>
          </a:xfrm>
          <a:prstGeom prst="rect">
            <a:avLst/>
          </a:prstGeom>
          <a:noFill/>
        </p:spPr>
        <p:txBody>
          <a:bodyPr wrap="square" rtlCol="0">
            <a:spAutoFit/>
          </a:bodyPr>
          <a:lstStyle/>
          <a:p>
            <a:r>
              <a:rPr lang="en-AU" dirty="0" smtClean="0"/>
              <a:t>100 grams leaf tissue</a:t>
            </a:r>
            <a:endParaRPr lang="en-AU" dirty="0"/>
          </a:p>
        </p:txBody>
      </p:sp>
      <p:sp>
        <p:nvSpPr>
          <p:cNvPr id="6" name="TextBox 5"/>
          <p:cNvSpPr txBox="1"/>
          <p:nvPr/>
        </p:nvSpPr>
        <p:spPr>
          <a:xfrm>
            <a:off x="3779912" y="4992978"/>
            <a:ext cx="2160240" cy="646331"/>
          </a:xfrm>
          <a:prstGeom prst="rect">
            <a:avLst/>
          </a:prstGeom>
          <a:noFill/>
        </p:spPr>
        <p:txBody>
          <a:bodyPr wrap="square" rtlCol="0">
            <a:spAutoFit/>
          </a:bodyPr>
          <a:lstStyle/>
          <a:p>
            <a:r>
              <a:rPr lang="en-AU" dirty="0" smtClean="0"/>
              <a:t>10 grams caterpillar tissue</a:t>
            </a:r>
            <a:endParaRPr lang="en-AU" dirty="0"/>
          </a:p>
        </p:txBody>
      </p:sp>
      <p:sp>
        <p:nvSpPr>
          <p:cNvPr id="7" name="TextBox 6"/>
          <p:cNvSpPr txBox="1"/>
          <p:nvPr/>
        </p:nvSpPr>
        <p:spPr>
          <a:xfrm>
            <a:off x="5940152" y="4992978"/>
            <a:ext cx="2160240" cy="369332"/>
          </a:xfrm>
          <a:prstGeom prst="rect">
            <a:avLst/>
          </a:prstGeom>
          <a:noFill/>
        </p:spPr>
        <p:txBody>
          <a:bodyPr wrap="square" rtlCol="0">
            <a:spAutoFit/>
          </a:bodyPr>
          <a:lstStyle/>
          <a:p>
            <a:r>
              <a:rPr lang="en-AU" dirty="0" smtClean="0"/>
              <a:t>1 gram spider tissue</a:t>
            </a:r>
            <a:endParaRPr lang="en-AU" dirty="0"/>
          </a:p>
        </p:txBody>
      </p:sp>
    </p:spTree>
    <p:extLst>
      <p:ext uri="{BB962C8B-B14F-4D97-AF65-F5344CB8AC3E}">
        <p14:creationId xmlns:p14="http://schemas.microsoft.com/office/powerpoint/2010/main" val="11099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Number Pyramid</a:t>
            </a:r>
            <a:endParaRPr lang="en-AU" dirty="0"/>
          </a:p>
        </p:txBody>
      </p:sp>
      <p:pic>
        <p:nvPicPr>
          <p:cNvPr id="4" name="Content Placeholder 3" descr="C:\WINNT\Profiles\Jlowman\Desktop\images yr 9 ecology\pyramids1.jpg"/>
          <p:cNvPicPr>
            <a:picLocks noGrp="1"/>
          </p:cNvPicPr>
          <p:nvPr>
            <p:ph idx="1"/>
          </p:nvPr>
        </p:nvPicPr>
        <p:blipFill>
          <a:blip r:embed="rId2">
            <a:extLst>
              <a:ext uri="{28A0092B-C50C-407E-A947-70E740481C1C}">
                <a14:useLocalDpi xmlns:a14="http://schemas.microsoft.com/office/drawing/2010/main" val="0"/>
              </a:ext>
            </a:extLst>
          </a:blip>
          <a:srcRect l="32741"/>
          <a:stretch>
            <a:fillRect/>
          </a:stretch>
        </p:blipFill>
        <p:spPr bwMode="auto">
          <a:xfrm>
            <a:off x="611560" y="2677509"/>
            <a:ext cx="5604585" cy="4065164"/>
          </a:xfrm>
          <a:prstGeom prst="rect">
            <a:avLst/>
          </a:prstGeom>
          <a:noFill/>
          <a:ln>
            <a:noFill/>
          </a:ln>
        </p:spPr>
      </p:pic>
      <p:sp>
        <p:nvSpPr>
          <p:cNvPr id="3" name="Rectangle 2"/>
          <p:cNvSpPr/>
          <p:nvPr/>
        </p:nvSpPr>
        <p:spPr>
          <a:xfrm>
            <a:off x="467544" y="1484784"/>
            <a:ext cx="8352928" cy="1200329"/>
          </a:xfrm>
          <a:prstGeom prst="rect">
            <a:avLst/>
          </a:prstGeom>
        </p:spPr>
        <p:txBody>
          <a:bodyPr wrap="square">
            <a:spAutoFit/>
          </a:bodyPr>
          <a:lstStyle/>
          <a:p>
            <a:pPr marL="285750" lvl="0" indent="-285750">
              <a:buFont typeface="Arial" panose="020B0604020202020204" pitchFamily="34" charset="0"/>
              <a:buChar char="•"/>
            </a:pPr>
            <a:r>
              <a:rPr lang="en-AU" dirty="0"/>
              <a:t>Shows the number of organisms at each tropic level per unit area at a certain time. </a:t>
            </a:r>
          </a:p>
          <a:p>
            <a:pPr marL="285750" lvl="0" indent="-285750">
              <a:buFont typeface="Arial" panose="020B0604020202020204" pitchFamily="34" charset="0"/>
              <a:buChar char="•"/>
            </a:pPr>
            <a:r>
              <a:rPr lang="en-AU" dirty="0"/>
              <a:t>Most of the time a healthy food web has an abundance of producers, many herbivores, and few carnivores and omnivores. </a:t>
            </a:r>
          </a:p>
          <a:p>
            <a:pPr marL="285750" lvl="0" indent="-285750">
              <a:buFont typeface="Arial" panose="020B0604020202020204" pitchFamily="34" charset="0"/>
              <a:buChar char="•"/>
            </a:pPr>
            <a:r>
              <a:rPr lang="en-AU" dirty="0"/>
              <a:t>This will however depend on the size of the organisms at each level.</a:t>
            </a:r>
          </a:p>
        </p:txBody>
      </p:sp>
      <p:sp>
        <p:nvSpPr>
          <p:cNvPr id="6" name="TextBox 5"/>
          <p:cNvSpPr txBox="1"/>
          <p:nvPr/>
        </p:nvSpPr>
        <p:spPr>
          <a:xfrm>
            <a:off x="6470866" y="2972934"/>
            <a:ext cx="1224136" cy="1077218"/>
          </a:xfrm>
          <a:prstGeom prst="rect">
            <a:avLst/>
          </a:prstGeom>
          <a:noFill/>
        </p:spPr>
        <p:txBody>
          <a:bodyPr wrap="square" rtlCol="0">
            <a:spAutoFit/>
          </a:bodyPr>
          <a:lstStyle/>
          <a:p>
            <a:r>
              <a:rPr lang="en-AU" sz="1600" b="1" dirty="0">
                <a:solidFill>
                  <a:srgbClr val="FF0000"/>
                </a:solidFill>
              </a:rPr>
              <a:t>Pyramid of numbers for </a:t>
            </a:r>
            <a:r>
              <a:rPr lang="en-AU" sz="1600" b="1" dirty="0" smtClean="0">
                <a:solidFill>
                  <a:srgbClr val="FF0000"/>
                </a:solidFill>
              </a:rPr>
              <a:t>a forest ecosystem</a:t>
            </a:r>
            <a:endParaRPr lang="en-AU" sz="1600" b="1" dirty="0">
              <a:solidFill>
                <a:srgbClr val="FF0000"/>
              </a:solidFill>
            </a:endParaRPr>
          </a:p>
        </p:txBody>
      </p:sp>
      <p:sp>
        <p:nvSpPr>
          <p:cNvPr id="8" name="TextBox 7"/>
          <p:cNvSpPr txBox="1"/>
          <p:nvPr/>
        </p:nvSpPr>
        <p:spPr>
          <a:xfrm>
            <a:off x="7695002" y="2972934"/>
            <a:ext cx="1575792" cy="1077218"/>
          </a:xfrm>
          <a:prstGeom prst="rect">
            <a:avLst/>
          </a:prstGeom>
          <a:noFill/>
        </p:spPr>
        <p:txBody>
          <a:bodyPr wrap="square" rtlCol="0">
            <a:spAutoFit/>
          </a:bodyPr>
          <a:lstStyle/>
          <a:p>
            <a:r>
              <a:rPr lang="en-AU" sz="1600" b="1" dirty="0">
                <a:solidFill>
                  <a:srgbClr val="FF0000"/>
                </a:solidFill>
              </a:rPr>
              <a:t>Pyramid of numbers for a Grassland ecosystem</a:t>
            </a:r>
          </a:p>
        </p:txBody>
      </p:sp>
      <p:sp>
        <p:nvSpPr>
          <p:cNvPr id="9" name="TextBox 8"/>
          <p:cNvSpPr txBox="1"/>
          <p:nvPr/>
        </p:nvSpPr>
        <p:spPr>
          <a:xfrm>
            <a:off x="6860939" y="2630027"/>
            <a:ext cx="1948136" cy="338554"/>
          </a:xfrm>
          <a:prstGeom prst="rect">
            <a:avLst/>
          </a:prstGeom>
          <a:noFill/>
        </p:spPr>
        <p:txBody>
          <a:bodyPr wrap="square" rtlCol="0">
            <a:spAutoFit/>
          </a:bodyPr>
          <a:lstStyle/>
          <a:p>
            <a:r>
              <a:rPr lang="en-AU" sz="1600" b="1" dirty="0" smtClean="0">
                <a:solidFill>
                  <a:srgbClr val="FF0000"/>
                </a:solidFill>
              </a:rPr>
              <a:t>Which is Which?</a:t>
            </a:r>
            <a:endParaRPr lang="en-AU" sz="1600" b="1" dirty="0">
              <a:solidFill>
                <a:srgbClr val="FF0000"/>
              </a:solidFill>
            </a:endParaRPr>
          </a:p>
        </p:txBody>
      </p:sp>
      <p:sp>
        <p:nvSpPr>
          <p:cNvPr id="10" name="Rectangle 9"/>
          <p:cNvSpPr/>
          <p:nvPr/>
        </p:nvSpPr>
        <p:spPr>
          <a:xfrm>
            <a:off x="6084168" y="2630027"/>
            <a:ext cx="3059832" cy="1519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2469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0" nodeType="clickEffect">
                                  <p:stCondLst>
                                    <p:cond delay="0"/>
                                  </p:stCondLst>
                                  <p:childTnLst>
                                    <p:animMotion origin="layout" path="M 2.22222E-6 3.45051E-6 C -0.02969 0.00254 -0.05938 0.00555 -0.08924 0.0074 C -0.11198 0.0111 -0.1349 0.01457 -0.15764 0.01827 C -0.19445 0.02405 -0.23021 0.03862 -0.26719 0.04371 C -0.28698 0.05042 -0.30556 0.05134 -0.32622 0.05296 C -0.35157 0.05735 -0.375 0.06267 -0.4 0.06938 C -0.40799 0.07377 -0.41736 0.08048 -0.42604 0.0821 C -0.43733 0.08418 -0.46042 0.08765 -0.46042 0.08765 C -0.47691 0.09644 -0.4941 0.10037 -0.51094 0.10777 C -0.5467 0.12373 -0.5158 0.11309 -0.53282 0.11864 C -0.5441 0.12766 -0.55556 0.1376 -0.56702 0.14593 C -0.57205 0.14963 -0.57483 0.14894 -0.57934 0.15333 C -0.58525 0.15911 -0.59028 0.16721 -0.59584 0.17345 C -0.60417 0.1827 -0.59566 0.16906 -0.60538 0.18432 C -0.61025 0.19195 -0.61563 0.20074 -0.62188 0.20629 C -0.62483 0.21762 -0.62101 0.20537 -0.62865 0.21901 C -0.63438 0.22919 -0.63889 0.24006 -0.64514 0.25 C -0.65469 0.26526 -0.66337 0.28168 -0.67257 0.29741 C -0.67587 0.31036 -0.67136 0.29602 -0.67795 0.30666 C -0.68247 0.31383 -0.68195 0.32123 -0.68768 0.3284 L -0.69861 0.3395 " pathEditMode="relative" ptsTypes="fffffffffffffffffffAA">
                                      <p:cBhvr>
                                        <p:cTn id="23" dur="2000" fill="hold"/>
                                        <p:tgtEl>
                                          <p:spTgt spid="6"/>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0" nodeType="clickEffect">
                                  <p:stCondLst>
                                    <p:cond delay="0"/>
                                  </p:stCondLst>
                                  <p:childTnLst>
                                    <p:animMotion origin="layout" path="M -4.16667E-6 -0.00208 C -0.0177 -0.00069 -0.03507 0.00232 -0.0526 0.00393 C -0.06388 0.00509 -0.08645 0.00717 -0.08645 0.0074 C -0.11788 0.00625 -0.14947 0.00625 -0.1809 0.00393 C -0.18611 0.0037 -0.19062 0.00047 -0.19583 -0.00046 C -0.20642 -0.00231 -0.2309 -0.00416 -0.24305 -0.00508 C -0.27447 -0.01249 -0.30312 -0.00277 -0.33333 -0.00046 C -0.41666 0.00602 -0.49982 0.00208 -0.58316 0.00255 C -0.6059 0.00902 -0.68072 0.00139 -0.68993 0.00116 C -0.71093 -0.003 -0.7302 -0.00138 -0.75173 -0.00046 C -0.80451 -0.003 -0.77361 -0.00208 -0.84496 -0.00208 " pathEditMode="relative" rAng="0" ptsTypes="ffffffffffA">
                                      <p:cBhvr>
                                        <p:cTn id="27" dur="2000" fill="hold"/>
                                        <p:tgtEl>
                                          <p:spTgt spid="8"/>
                                        </p:tgtEl>
                                        <p:attrNameLst>
                                          <p:attrName>ppt_x</p:attrName>
                                          <p:attrName>ppt_y</p:attrName>
                                        </p:attrNameLst>
                                      </p:cBhvr>
                                      <p:rCtr x="-4225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Biomass Pyramid</a:t>
            </a:r>
            <a:endParaRPr lang="en-AU" dirty="0"/>
          </a:p>
        </p:txBody>
      </p:sp>
      <p:sp>
        <p:nvSpPr>
          <p:cNvPr id="3" name="Rectangle 2"/>
          <p:cNvSpPr/>
          <p:nvPr/>
        </p:nvSpPr>
        <p:spPr>
          <a:xfrm>
            <a:off x="395536" y="1844824"/>
            <a:ext cx="8208912" cy="3416320"/>
          </a:xfrm>
          <a:prstGeom prst="rect">
            <a:avLst/>
          </a:prstGeom>
        </p:spPr>
        <p:txBody>
          <a:bodyPr wrap="square">
            <a:spAutoFit/>
          </a:bodyPr>
          <a:lstStyle/>
          <a:p>
            <a:pPr marL="285750" indent="-285750">
              <a:buFont typeface="Arial" panose="020B0604020202020204" pitchFamily="34" charset="0"/>
              <a:buChar char="•"/>
            </a:pPr>
            <a:r>
              <a:rPr lang="en-AU" dirty="0"/>
              <a:t>Biomass is the dry weight of a given species/trophic level at a particular time</a:t>
            </a:r>
            <a:r>
              <a:rPr lang="en-AU" dirty="0" smtClean="0"/>
              <a:t>.</a:t>
            </a:r>
          </a:p>
          <a:p>
            <a:endParaRPr lang="en-AU" dirty="0"/>
          </a:p>
          <a:p>
            <a:pPr marL="285750" indent="-285750">
              <a:buFont typeface="Arial" panose="020B0604020202020204" pitchFamily="34" charset="0"/>
              <a:buChar char="•"/>
            </a:pPr>
            <a:r>
              <a:rPr lang="en-AU" dirty="0"/>
              <a:t>Autotrophs, the producers in a food web, convert the suns energy into biomass. </a:t>
            </a:r>
            <a:endParaRPr lang="en-AU" dirty="0" smtClean="0"/>
          </a:p>
          <a:p>
            <a:endParaRPr lang="en-AU" dirty="0"/>
          </a:p>
          <a:p>
            <a:pPr marL="285750" indent="-285750">
              <a:buFont typeface="Arial" panose="020B0604020202020204" pitchFamily="34" charset="0"/>
              <a:buChar char="•"/>
            </a:pPr>
            <a:r>
              <a:rPr lang="en-AU" dirty="0"/>
              <a:t>Biomass usually decreases with each trophic level </a:t>
            </a:r>
            <a:r>
              <a:rPr lang="en-AU" b="1" dirty="0"/>
              <a:t>unless </a:t>
            </a:r>
            <a:r>
              <a:rPr lang="en-AU" b="1" dirty="0" smtClean="0"/>
              <a:t>producers reproduce quickly and </a:t>
            </a:r>
            <a:r>
              <a:rPr lang="en-AU" b="1" dirty="0"/>
              <a:t>are very productive</a:t>
            </a:r>
            <a:r>
              <a:rPr lang="en-AU" dirty="0"/>
              <a:t>. There is usually more biomass in lower trophic levels than in higher ones. </a:t>
            </a:r>
            <a:endParaRPr lang="en-AU" dirty="0" smtClean="0"/>
          </a:p>
          <a:p>
            <a:endParaRPr lang="en-AU" dirty="0"/>
          </a:p>
          <a:p>
            <a:pPr marL="285750" indent="-285750">
              <a:buFont typeface="Arial" panose="020B0604020202020204" pitchFamily="34" charset="0"/>
              <a:buChar char="•"/>
            </a:pPr>
            <a:r>
              <a:rPr lang="en-AU" dirty="0"/>
              <a:t>Because biomass usually decreases with each trophic level, there is more biomass in producers than in first order consumers/herbivores in a healthy food web. There will be more biomass in second order consumers than tertiary consumers and so on.  This balance helps the ecosystem maintain and recycle biomass. </a:t>
            </a:r>
          </a:p>
        </p:txBody>
      </p:sp>
    </p:spTree>
    <p:extLst>
      <p:ext uri="{BB962C8B-B14F-4D97-AF65-F5344CB8AC3E}">
        <p14:creationId xmlns:p14="http://schemas.microsoft.com/office/powerpoint/2010/main" val="3255456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descr="C:\WINNT\Profiles\Jlowman\Desktop\images yr 9 ecology\pyramids2.jpg"/>
          <p:cNvPicPr>
            <a:picLocks/>
          </p:cNvPicPr>
          <p:nvPr/>
        </p:nvPicPr>
        <p:blipFill rotWithShape="1">
          <a:blip r:embed="rId2">
            <a:extLst>
              <a:ext uri="{28A0092B-C50C-407E-A947-70E740481C1C}">
                <a14:useLocalDpi xmlns:a14="http://schemas.microsoft.com/office/drawing/2010/main" val="0"/>
              </a:ext>
            </a:extLst>
          </a:blip>
          <a:srcRect l="41565" r="6243"/>
          <a:stretch/>
        </p:blipFill>
        <p:spPr bwMode="auto">
          <a:xfrm>
            <a:off x="1703481" y="2276872"/>
            <a:ext cx="5388799" cy="4239611"/>
          </a:xfrm>
          <a:prstGeom prst="rect">
            <a:avLst/>
          </a:prstGeom>
          <a:noFill/>
          <a:ln>
            <a:noFill/>
          </a:ln>
        </p:spPr>
      </p:pic>
      <p:sp>
        <p:nvSpPr>
          <p:cNvPr id="6" name="TextBox 5"/>
          <p:cNvSpPr txBox="1"/>
          <p:nvPr/>
        </p:nvSpPr>
        <p:spPr>
          <a:xfrm>
            <a:off x="7380312" y="3611847"/>
            <a:ext cx="1224136" cy="1569660"/>
          </a:xfrm>
          <a:prstGeom prst="rect">
            <a:avLst/>
          </a:prstGeom>
          <a:noFill/>
        </p:spPr>
        <p:txBody>
          <a:bodyPr wrap="square" rtlCol="0">
            <a:spAutoFit/>
          </a:bodyPr>
          <a:lstStyle/>
          <a:p>
            <a:r>
              <a:rPr lang="en-AU" sz="1600" b="1" dirty="0" smtClean="0">
                <a:solidFill>
                  <a:srgbClr val="FF0000"/>
                </a:solidFill>
              </a:rPr>
              <a:t>Biomass Pyramid  for </a:t>
            </a:r>
            <a:r>
              <a:rPr lang="en-AU" sz="1600" b="1" dirty="0">
                <a:solidFill>
                  <a:srgbClr val="FF0000"/>
                </a:solidFill>
              </a:rPr>
              <a:t>an open ocean ecosystem</a:t>
            </a:r>
          </a:p>
          <a:p>
            <a:r>
              <a:rPr lang="en-AU" sz="1600" b="1" dirty="0" smtClean="0">
                <a:solidFill>
                  <a:srgbClr val="FF0000"/>
                </a:solidFill>
              </a:rPr>
              <a:t> </a:t>
            </a:r>
            <a:endParaRPr lang="en-AU" sz="1600" b="1" dirty="0">
              <a:solidFill>
                <a:srgbClr val="FF0000"/>
              </a:solidFill>
            </a:endParaRPr>
          </a:p>
        </p:txBody>
      </p:sp>
      <p:sp>
        <p:nvSpPr>
          <p:cNvPr id="8" name="TextBox 7"/>
          <p:cNvSpPr txBox="1"/>
          <p:nvPr/>
        </p:nvSpPr>
        <p:spPr>
          <a:xfrm>
            <a:off x="7380312" y="2680546"/>
            <a:ext cx="1791816" cy="1077218"/>
          </a:xfrm>
          <a:prstGeom prst="rect">
            <a:avLst/>
          </a:prstGeom>
          <a:noFill/>
        </p:spPr>
        <p:txBody>
          <a:bodyPr wrap="square" rtlCol="0">
            <a:spAutoFit/>
          </a:bodyPr>
          <a:lstStyle/>
          <a:p>
            <a:r>
              <a:rPr lang="en-AU" sz="1600" b="1" dirty="0" err="1" smtClean="0">
                <a:solidFill>
                  <a:srgbClr val="FF0000"/>
                </a:solidFill>
              </a:rPr>
              <a:t>BiomassPyramid</a:t>
            </a:r>
            <a:r>
              <a:rPr lang="en-AU" sz="1600" b="1" dirty="0" smtClean="0">
                <a:solidFill>
                  <a:srgbClr val="FF0000"/>
                </a:solidFill>
              </a:rPr>
              <a:t> of for </a:t>
            </a:r>
            <a:r>
              <a:rPr lang="en-AU" sz="1600" b="1" dirty="0">
                <a:solidFill>
                  <a:srgbClr val="FF0000"/>
                </a:solidFill>
              </a:rPr>
              <a:t>a forest ecosystem</a:t>
            </a:r>
          </a:p>
          <a:p>
            <a:endParaRPr lang="en-AU" sz="1600" b="1" dirty="0">
              <a:solidFill>
                <a:srgbClr val="FF0000"/>
              </a:solidFill>
            </a:endParaRPr>
          </a:p>
        </p:txBody>
      </p:sp>
      <p:sp>
        <p:nvSpPr>
          <p:cNvPr id="9" name="TextBox 8"/>
          <p:cNvSpPr txBox="1"/>
          <p:nvPr/>
        </p:nvSpPr>
        <p:spPr>
          <a:xfrm>
            <a:off x="7223992" y="2107595"/>
            <a:ext cx="1948136" cy="338554"/>
          </a:xfrm>
          <a:prstGeom prst="rect">
            <a:avLst/>
          </a:prstGeom>
          <a:noFill/>
        </p:spPr>
        <p:txBody>
          <a:bodyPr wrap="square" rtlCol="0">
            <a:spAutoFit/>
          </a:bodyPr>
          <a:lstStyle/>
          <a:p>
            <a:r>
              <a:rPr lang="en-AU" sz="1600" b="1" dirty="0" smtClean="0">
                <a:solidFill>
                  <a:srgbClr val="FF0000"/>
                </a:solidFill>
              </a:rPr>
              <a:t>Which is Which?</a:t>
            </a:r>
            <a:endParaRPr lang="en-AU" sz="1600" b="1" dirty="0">
              <a:solidFill>
                <a:srgbClr val="FF0000"/>
              </a:solidFill>
            </a:endParaRPr>
          </a:p>
        </p:txBody>
      </p:sp>
      <p:sp>
        <p:nvSpPr>
          <p:cNvPr id="10" name="Rectangle 9"/>
          <p:cNvSpPr/>
          <p:nvPr/>
        </p:nvSpPr>
        <p:spPr>
          <a:xfrm>
            <a:off x="7092280" y="1517345"/>
            <a:ext cx="2430016" cy="3495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
          <p:cNvSpPr>
            <a:spLocks noGrp="1"/>
          </p:cNvSpPr>
          <p:nvPr>
            <p:ph type="title"/>
          </p:nvPr>
        </p:nvSpPr>
        <p:spPr>
          <a:xfrm>
            <a:off x="457200" y="155448"/>
            <a:ext cx="8229600" cy="1252728"/>
          </a:xfrm>
        </p:spPr>
        <p:txBody>
          <a:bodyPr/>
          <a:lstStyle/>
          <a:p>
            <a:r>
              <a:rPr lang="en-AU" dirty="0" smtClean="0"/>
              <a:t>Biomass Pyramids</a:t>
            </a:r>
            <a:endParaRPr lang="en-AU" dirty="0"/>
          </a:p>
        </p:txBody>
      </p:sp>
      <p:sp>
        <p:nvSpPr>
          <p:cNvPr id="12" name="Content Placeholder 11"/>
          <p:cNvSpPr>
            <a:spLocks noGrp="1"/>
          </p:cNvSpPr>
          <p:nvPr>
            <p:ph idx="1"/>
          </p:nvPr>
        </p:nvSpPr>
        <p:spPr>
          <a:xfrm>
            <a:off x="457201" y="1775191"/>
            <a:ext cx="6013666" cy="4625609"/>
          </a:xfrm>
        </p:spPr>
        <p:txBody>
          <a:bodyPr/>
          <a:lstStyle/>
          <a:p>
            <a:pPr marL="118872" indent="0">
              <a:buNone/>
            </a:pPr>
            <a:endParaRPr lang="en-AU" dirty="0"/>
          </a:p>
        </p:txBody>
      </p:sp>
    </p:spTree>
    <p:extLst>
      <p:ext uri="{BB962C8B-B14F-4D97-AF65-F5344CB8AC3E}">
        <p14:creationId xmlns:p14="http://schemas.microsoft.com/office/powerpoint/2010/main" val="375516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1701 0.08742 C -0.01424 0.0821 -0.04583 0.07701 -0.07726 0.07123 C -0.10139 0.06869 -0.12639 0.06591 -0.15035 0.06337 C -0.18976 0.05943 -0.22899 0.0636 -0.2684 0.05874 C -0.28993 0.0599 -0.30938 0.05597 -0.33125 0.05227 C -0.35833 0.04972 -0.38368 0.0488 -0.41077 0.04833 C -0.41979 0.05042 -0.43021 0.05412 -0.43976 0.05342 C -0.45174 0.05227 -0.47639 0.04972 -0.47656 0.04995 C -0.49462 0.05342 -0.5132 0.05296 -0.53177 0.0555 C -0.57136 0.06082 -0.53768 0.05897 -0.55608 0.05967 C -0.56927 0.06522 -0.58247 0.07169 -0.59549 0.07632 C -0.60122 0.0784 -0.60399 0.07701 -0.60938 0.08002 C -0.61632 0.08395 -0.62257 0.09019 -0.62917 0.09436 C -0.63924 0.10083 -0.62847 0.09042 -0.6408 0.10222 C -0.64653 0.108 -0.65347 0.11471 -0.66059 0.11795 C -0.66528 0.12789 -0.65972 0.11771 -0.66945 0.12812 C -0.67656 0.13622 -0.68264 0.14524 -0.69063 0.15287 C -0.70278 0.16443 -0.71389 0.17738 -0.72552 0.18964 C -0.73056 0.20074 -0.72396 0.18894 -0.73247 0.19681 C -0.73785 0.20259 -0.73837 0.20953 -0.74514 0.21438 L -0.75816 0.22225 " pathEditMode="relative" rAng="630852" ptsTypes="fffffffffffffffffffAA">
                                      <p:cBhvr>
                                        <p:cTn id="11" dur="2000" fill="hold"/>
                                        <p:tgtEl>
                                          <p:spTgt spid="6"/>
                                        </p:tgtEl>
                                        <p:attrNameLst>
                                          <p:attrName>ppt_x</p:attrName>
                                          <p:attrName>ppt_y</p:attrName>
                                        </p:attrNameLst>
                                      </p:cBhvr>
                                      <p:rCtr x="-38750" y="6730"/>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4.72222E-6 -0.01758 C -0.01736 -0.01388 -0.03402 -0.00648 -0.05086 -0.00278 C -0.06163 0.00046 -0.0835 0.00532 -0.0835 0.00601 C -0.11371 0.00278 -0.14427 0.00278 -0.17465 -0.00278 C -0.17968 -0.00347 -0.18402 -0.01156 -0.18906 -0.01341 C -0.19947 -0.01827 -0.22274 -0.02266 -0.23437 -0.02521 C -0.26475 -0.04302 -0.29236 -0.01943 -0.32152 -0.01341 C -0.40173 0.00231 -0.48211 -0.00717 -0.56232 -0.00578 C -0.5842 0.01041 -0.65642 -0.00902 -0.66527 -0.00948 C -0.68559 -0.02012 -0.70399 -0.01573 -0.72482 -0.01341 C -0.77569 -0.02012 -0.74583 -0.01758 -0.81458 -0.01758 " pathEditMode="relative" rAng="0" ptsTypes="ffffffffffA">
                                      <p:cBhvr>
                                        <p:cTn id="15" dur="2000" fill="hold"/>
                                        <p:tgtEl>
                                          <p:spTgt spid="8"/>
                                        </p:tgtEl>
                                        <p:attrNameLst>
                                          <p:attrName>ppt_x</p:attrName>
                                          <p:attrName>ppt_y</p:attrName>
                                        </p:attrNameLst>
                                      </p:cBhvr>
                                      <p:rCtr x="-4072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Energy Pyramid</a:t>
            </a:r>
            <a:endParaRPr lang="en-AU" dirty="0"/>
          </a:p>
        </p:txBody>
      </p:sp>
      <p:sp>
        <p:nvSpPr>
          <p:cNvPr id="3" name="Content Placeholder 2"/>
          <p:cNvSpPr>
            <a:spLocks noGrp="1"/>
          </p:cNvSpPr>
          <p:nvPr>
            <p:ph idx="1"/>
          </p:nvPr>
        </p:nvSpPr>
        <p:spPr/>
        <p:txBody>
          <a:bodyPr/>
          <a:lstStyle/>
          <a:p>
            <a:r>
              <a:rPr lang="en-AU" dirty="0" smtClean="0"/>
              <a:t>River Ecosystem</a:t>
            </a:r>
            <a:endParaRPr lang="en-AU"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657" t="50859" r="21941" b="31473"/>
          <a:stretch/>
        </p:blipFill>
        <p:spPr bwMode="auto">
          <a:xfrm>
            <a:off x="117837" y="3326524"/>
            <a:ext cx="9026163" cy="233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226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Quick Check</a:t>
            </a:r>
            <a:endParaRPr lang="en-AU"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793" t="54240" r="22820" b="30095"/>
          <a:stretch/>
        </p:blipFill>
        <p:spPr bwMode="auto">
          <a:xfrm>
            <a:off x="899592" y="1844824"/>
            <a:ext cx="7490165" cy="191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2793" t="69354" r="22820" b="21652"/>
          <a:stretch/>
        </p:blipFill>
        <p:spPr bwMode="auto">
          <a:xfrm>
            <a:off x="899592" y="4077072"/>
            <a:ext cx="7834677"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232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3 conclusions</a:t>
            </a:r>
            <a:endParaRPr lang="en-AU" dirty="0"/>
          </a:p>
        </p:txBody>
      </p:sp>
      <p:sp>
        <p:nvSpPr>
          <p:cNvPr id="2" name="Content Placeholder 1"/>
          <p:cNvSpPr>
            <a:spLocks noGrp="1"/>
          </p:cNvSpPr>
          <p:nvPr>
            <p:ph idx="1"/>
          </p:nvPr>
        </p:nvSpPr>
        <p:spPr/>
        <p:txBody>
          <a:bodyPr>
            <a:normAutofit fontScale="92500" lnSpcReduction="20000"/>
          </a:bodyPr>
          <a:lstStyle/>
          <a:p>
            <a:pPr marL="624078" indent="-514350">
              <a:buFont typeface="+mj-lt"/>
              <a:buAutoNum type="arabicPeriod"/>
            </a:pPr>
            <a:r>
              <a:rPr lang="en-AU" dirty="0" smtClean="0"/>
              <a:t>The number of </a:t>
            </a:r>
            <a:r>
              <a:rPr lang="en-AU" dirty="0" err="1" smtClean="0"/>
              <a:t>trophic</a:t>
            </a:r>
            <a:r>
              <a:rPr lang="en-AU" dirty="0" smtClean="0"/>
              <a:t> levels in ecosystems is limited, with many ecosystems having only 3 levels</a:t>
            </a:r>
          </a:p>
          <a:p>
            <a:pPr marL="624078" indent="-514350">
              <a:buFont typeface="+mj-lt"/>
              <a:buAutoNum type="arabicPeriod"/>
            </a:pPr>
            <a:endParaRPr lang="en-AU" dirty="0" smtClean="0"/>
          </a:p>
          <a:p>
            <a:pPr marL="624078" indent="-514350">
              <a:buFont typeface="+mj-lt"/>
              <a:buAutoNum type="arabicPeriod"/>
            </a:pPr>
            <a:r>
              <a:rPr lang="en-AU" dirty="0" smtClean="0"/>
              <a:t>The higher the </a:t>
            </a:r>
            <a:r>
              <a:rPr lang="en-AU" dirty="0" err="1" smtClean="0"/>
              <a:t>trophic</a:t>
            </a:r>
            <a:r>
              <a:rPr lang="en-AU" dirty="0" smtClean="0"/>
              <a:t> level of organisms, the greater the energy cost of production of their organic matter</a:t>
            </a:r>
          </a:p>
          <a:p>
            <a:pPr marL="624078" indent="-514350">
              <a:buFont typeface="+mj-lt"/>
              <a:buAutoNum type="arabicPeriod"/>
            </a:pPr>
            <a:endParaRPr lang="en-AU" dirty="0" smtClean="0"/>
          </a:p>
          <a:p>
            <a:pPr marL="624078" indent="-514350">
              <a:buFont typeface="+mj-lt"/>
              <a:buAutoNum type="arabicPeriod"/>
            </a:pPr>
            <a:r>
              <a:rPr lang="en-AU" dirty="0" smtClean="0"/>
              <a:t>Energy must be continually supplied to an ecosystem, because it flows in a one way direction and is not recycled.</a:t>
            </a:r>
            <a:endParaRPr lang="en-AU" dirty="0"/>
          </a:p>
        </p:txBody>
      </p:sp>
    </p:spTree>
    <p:extLst>
      <p:ext uri="{BB962C8B-B14F-4D97-AF65-F5344CB8AC3E}">
        <p14:creationId xmlns:p14="http://schemas.microsoft.com/office/powerpoint/2010/main" val="4120209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Consumers</a:t>
            </a:r>
            <a:endParaRPr lang="en-AU" dirty="0"/>
          </a:p>
        </p:txBody>
      </p:sp>
      <p:sp>
        <p:nvSpPr>
          <p:cNvPr id="3" name="Content Placeholder 2"/>
          <p:cNvSpPr>
            <a:spLocks noGrp="1"/>
          </p:cNvSpPr>
          <p:nvPr>
            <p:ph idx="1"/>
          </p:nvPr>
        </p:nvSpPr>
        <p:spPr/>
        <p:txBody>
          <a:bodyPr/>
          <a:lstStyle/>
          <a:p>
            <a:r>
              <a:rPr lang="en-AU" dirty="0"/>
              <a:t>Organisms that don’t make their own food are call </a:t>
            </a:r>
            <a:r>
              <a:rPr lang="en-AU" b="1" dirty="0"/>
              <a:t>consumers.</a:t>
            </a:r>
            <a:r>
              <a:rPr lang="en-AU" dirty="0"/>
              <a:t> There are many categories of consumers. These include herbivores, omnivores, carnivores, scavengers, </a:t>
            </a:r>
            <a:r>
              <a:rPr lang="en-AU" dirty="0" err="1"/>
              <a:t>detritivores</a:t>
            </a:r>
            <a:r>
              <a:rPr lang="en-AU" dirty="0"/>
              <a:t> and decomposers. </a:t>
            </a:r>
            <a:endParaRPr lang="en-AU" dirty="0" smtClean="0"/>
          </a:p>
          <a:p>
            <a:r>
              <a:rPr lang="en-AU" dirty="0" smtClean="0"/>
              <a:t>A </a:t>
            </a:r>
            <a:r>
              <a:rPr lang="en-AU" dirty="0"/>
              <a:t>variety of terms can be used to describe consumers. </a:t>
            </a:r>
          </a:p>
          <a:p>
            <a:endParaRPr lang="en-AU" dirty="0"/>
          </a:p>
        </p:txBody>
      </p:sp>
    </p:spTree>
    <p:extLst>
      <p:ext uri="{BB962C8B-B14F-4D97-AF65-F5344CB8AC3E}">
        <p14:creationId xmlns:p14="http://schemas.microsoft.com/office/powerpoint/2010/main" val="34613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Bioaccumulation vs Biomagnification</a:t>
            </a:r>
            <a:endParaRPr lang="en-AU" dirty="0"/>
          </a:p>
        </p:txBody>
      </p:sp>
      <p:sp>
        <p:nvSpPr>
          <p:cNvPr id="3" name="Content Placeholder 2"/>
          <p:cNvSpPr>
            <a:spLocks noGrp="1"/>
          </p:cNvSpPr>
          <p:nvPr>
            <p:ph idx="1"/>
          </p:nvPr>
        </p:nvSpPr>
        <p:spPr>
          <a:xfrm>
            <a:off x="457200" y="1556792"/>
            <a:ext cx="8229600" cy="4625609"/>
          </a:xfrm>
        </p:spPr>
        <p:txBody>
          <a:bodyPr>
            <a:normAutofit/>
          </a:bodyPr>
          <a:lstStyle/>
          <a:p>
            <a:pPr marL="0" lvl="0" indent="0" eaLnBrk="0" fontAlgn="base" hangingPunct="0">
              <a:spcBef>
                <a:spcPct val="0"/>
              </a:spcBef>
              <a:spcAft>
                <a:spcPct val="0"/>
              </a:spcAft>
              <a:buClrTx/>
              <a:buSzTx/>
              <a:buNone/>
            </a:pPr>
            <a:r>
              <a:rPr lang="en-US" altLang="en-US" sz="1800" b="1" dirty="0" smtClean="0">
                <a:solidFill>
                  <a:srgbClr val="000000"/>
                </a:solidFill>
                <a:latin typeface="+mj-lt"/>
                <a:cs typeface="Times New Roman" pitchFamily="18" charset="0"/>
              </a:rPr>
              <a:t>Bioaccumulation: </a:t>
            </a:r>
            <a:r>
              <a:rPr lang="en-US" altLang="en-US" sz="1800" dirty="0" smtClean="0">
                <a:solidFill>
                  <a:srgbClr val="000000"/>
                </a:solidFill>
                <a:latin typeface="+mj-lt"/>
                <a:cs typeface="Times New Roman" pitchFamily="18" charset="0"/>
              </a:rPr>
              <a:t>increase </a:t>
            </a:r>
            <a:r>
              <a:rPr lang="en-US" altLang="en-US" sz="1800" dirty="0">
                <a:solidFill>
                  <a:srgbClr val="000000"/>
                </a:solidFill>
                <a:latin typeface="+mj-lt"/>
                <a:cs typeface="Times New Roman" pitchFamily="18" charset="0"/>
              </a:rPr>
              <a:t>in concentration </a:t>
            </a:r>
            <a:r>
              <a:rPr lang="en-US" altLang="en-US" sz="1800" dirty="0" smtClean="0">
                <a:solidFill>
                  <a:srgbClr val="000000"/>
                </a:solidFill>
                <a:latin typeface="+mj-lt"/>
                <a:cs typeface="Times New Roman" pitchFamily="18" charset="0"/>
              </a:rPr>
              <a:t>of</a:t>
            </a:r>
            <a:r>
              <a:rPr lang="en-AU" sz="1800" dirty="0" smtClean="0"/>
              <a:t> </a:t>
            </a:r>
            <a:r>
              <a:rPr lang="en-AU" sz="1800" dirty="0"/>
              <a:t>a substance(s</a:t>
            </a:r>
            <a:r>
              <a:rPr lang="en-AU" sz="1800" dirty="0" smtClean="0"/>
              <a:t>)(pollutants/toxins) </a:t>
            </a:r>
            <a:r>
              <a:rPr lang="en-AU" sz="1800" dirty="0"/>
              <a:t>in an organism or a part of that </a:t>
            </a:r>
            <a:r>
              <a:rPr lang="en-AU" sz="1800" dirty="0" smtClean="0"/>
              <a:t>organism. </a:t>
            </a:r>
            <a:r>
              <a:rPr lang="en-AU" sz="1800" dirty="0"/>
              <a:t>The affected organism has a higher concentration of the substance than the concentration in the organism's surrounding environment</a:t>
            </a:r>
            <a:endParaRPr lang="en-US" altLang="en-US" sz="1800" dirty="0" smtClean="0">
              <a:solidFill>
                <a:srgbClr val="000000"/>
              </a:solidFill>
              <a:latin typeface="+mj-lt"/>
              <a:cs typeface="Times New Roman" pitchFamily="18" charset="0"/>
            </a:endParaRPr>
          </a:p>
          <a:p>
            <a:pPr marL="0" lvl="0" indent="0" eaLnBrk="0" fontAlgn="base" hangingPunct="0">
              <a:spcBef>
                <a:spcPct val="0"/>
              </a:spcBef>
              <a:spcAft>
                <a:spcPct val="0"/>
              </a:spcAft>
              <a:buClrTx/>
              <a:buSzTx/>
              <a:buNone/>
            </a:pPr>
            <a:endParaRPr lang="en-US" altLang="en-US" sz="1800" dirty="0">
              <a:solidFill>
                <a:srgbClr val="000000"/>
              </a:solidFill>
              <a:latin typeface="+mj-lt"/>
              <a:cs typeface="Times New Roman" pitchFamily="18" charset="0"/>
            </a:endParaRPr>
          </a:p>
          <a:p>
            <a:pPr marL="0" lvl="0" indent="0" eaLnBrk="0" fontAlgn="base" hangingPunct="0">
              <a:spcBef>
                <a:spcPct val="0"/>
              </a:spcBef>
              <a:spcAft>
                <a:spcPct val="0"/>
              </a:spcAft>
              <a:buClrTx/>
              <a:buSzTx/>
              <a:buNone/>
            </a:pPr>
            <a:endParaRPr lang="en-US" altLang="en-US" sz="1800" dirty="0" smtClean="0">
              <a:solidFill>
                <a:srgbClr val="000000"/>
              </a:solidFill>
              <a:latin typeface="+mj-lt"/>
              <a:cs typeface="Times New Roman" pitchFamily="18" charset="0"/>
            </a:endParaRPr>
          </a:p>
          <a:p>
            <a:pPr marL="0" lvl="0" indent="0" eaLnBrk="0" fontAlgn="base" hangingPunct="0">
              <a:spcBef>
                <a:spcPct val="0"/>
              </a:spcBef>
              <a:spcAft>
                <a:spcPct val="0"/>
              </a:spcAft>
              <a:buClrTx/>
              <a:buSzTx/>
              <a:buNone/>
            </a:pPr>
            <a:endParaRPr lang="en-US" altLang="en-US" sz="1800" dirty="0">
              <a:solidFill>
                <a:srgbClr val="000000"/>
              </a:solidFill>
              <a:latin typeface="+mj-lt"/>
              <a:cs typeface="Times New Roman" pitchFamily="18" charset="0"/>
            </a:endParaRPr>
          </a:p>
          <a:p>
            <a:pPr marL="0" lvl="0" indent="0" eaLnBrk="0" fontAlgn="base" hangingPunct="0">
              <a:spcBef>
                <a:spcPct val="0"/>
              </a:spcBef>
              <a:spcAft>
                <a:spcPct val="0"/>
              </a:spcAft>
              <a:buClrTx/>
              <a:buSzTx/>
              <a:buNone/>
            </a:pPr>
            <a:endParaRPr lang="en-US" altLang="en-US" sz="1800" dirty="0" smtClean="0">
              <a:solidFill>
                <a:srgbClr val="000000"/>
              </a:solidFill>
              <a:latin typeface="+mj-lt"/>
              <a:cs typeface="Times New Roman" pitchFamily="18" charset="0"/>
            </a:endParaRPr>
          </a:p>
          <a:p>
            <a:pPr marL="0" lvl="0" indent="0" eaLnBrk="0" fontAlgn="base" hangingPunct="0">
              <a:spcBef>
                <a:spcPct val="0"/>
              </a:spcBef>
              <a:spcAft>
                <a:spcPct val="0"/>
              </a:spcAft>
              <a:buClrTx/>
              <a:buSzTx/>
              <a:buNone/>
            </a:pPr>
            <a:endParaRPr lang="en-US" altLang="en-US" sz="1800" dirty="0" smtClean="0">
              <a:solidFill>
                <a:srgbClr val="000000"/>
              </a:solidFill>
              <a:latin typeface="+mj-lt"/>
              <a:cs typeface="Times New Roman" pitchFamily="18" charset="0"/>
            </a:endParaRPr>
          </a:p>
          <a:p>
            <a:pPr marL="0" lvl="0" indent="0" eaLnBrk="0" fontAlgn="base" hangingPunct="0">
              <a:spcBef>
                <a:spcPct val="0"/>
              </a:spcBef>
              <a:spcAft>
                <a:spcPct val="0"/>
              </a:spcAft>
              <a:buClrTx/>
              <a:buSzTx/>
              <a:buNone/>
            </a:pPr>
            <a:endParaRPr lang="en-US" altLang="en-US" sz="1800" b="1" dirty="0" smtClean="0">
              <a:solidFill>
                <a:srgbClr val="000000"/>
              </a:solidFill>
              <a:latin typeface="+mj-lt"/>
              <a:cs typeface="Times New Roman" pitchFamily="18" charset="0"/>
            </a:endParaRPr>
          </a:p>
          <a:p>
            <a:pPr marL="0" lvl="0" indent="0" eaLnBrk="0" fontAlgn="base" hangingPunct="0">
              <a:spcBef>
                <a:spcPct val="0"/>
              </a:spcBef>
              <a:spcAft>
                <a:spcPct val="0"/>
              </a:spcAft>
              <a:buClrTx/>
              <a:buSzTx/>
              <a:buNone/>
            </a:pPr>
            <a:endParaRPr lang="en-US" altLang="en-US" sz="1800" b="1" dirty="0" smtClean="0">
              <a:solidFill>
                <a:srgbClr val="000000"/>
              </a:solidFill>
              <a:latin typeface="+mj-lt"/>
              <a:cs typeface="Times New Roman" pitchFamily="18" charset="0"/>
            </a:endParaRPr>
          </a:p>
          <a:p>
            <a:pPr marL="0" lvl="0" indent="0" eaLnBrk="0" fontAlgn="base" hangingPunct="0">
              <a:spcBef>
                <a:spcPct val="0"/>
              </a:spcBef>
              <a:spcAft>
                <a:spcPct val="0"/>
              </a:spcAft>
              <a:buClrTx/>
              <a:buSzTx/>
              <a:buNone/>
            </a:pPr>
            <a:r>
              <a:rPr lang="en-US" altLang="en-US" sz="1800" b="1" dirty="0" err="1" smtClean="0">
                <a:solidFill>
                  <a:srgbClr val="000000"/>
                </a:solidFill>
                <a:latin typeface="+mj-lt"/>
                <a:cs typeface="Times New Roman" pitchFamily="18" charset="0"/>
              </a:rPr>
              <a:t>Biomagnification</a:t>
            </a:r>
            <a:r>
              <a:rPr lang="en-US" altLang="en-US" sz="1800" b="1" dirty="0" smtClean="0">
                <a:solidFill>
                  <a:srgbClr val="000000"/>
                </a:solidFill>
                <a:latin typeface="+mj-lt"/>
                <a:cs typeface="Times New Roman" pitchFamily="18" charset="0"/>
              </a:rPr>
              <a:t>: </a:t>
            </a:r>
            <a:r>
              <a:rPr lang="en-US" altLang="en-US" sz="1800" dirty="0" smtClean="0">
                <a:solidFill>
                  <a:srgbClr val="000000"/>
                </a:solidFill>
                <a:latin typeface="+mj-lt"/>
                <a:cs typeface="Times New Roman" pitchFamily="18" charset="0"/>
              </a:rPr>
              <a:t>increase </a:t>
            </a:r>
            <a:r>
              <a:rPr lang="en-US" altLang="en-US" sz="1800" dirty="0">
                <a:solidFill>
                  <a:srgbClr val="000000"/>
                </a:solidFill>
                <a:latin typeface="+mj-lt"/>
                <a:cs typeface="Times New Roman" pitchFamily="18" charset="0"/>
              </a:rPr>
              <a:t>in concentration of a pollutant </a:t>
            </a:r>
            <a:r>
              <a:rPr lang="en-US" altLang="en-US" sz="1800" b="1" dirty="0">
                <a:solidFill>
                  <a:srgbClr val="FF0000"/>
                </a:solidFill>
                <a:latin typeface="+mj-lt"/>
                <a:cs typeface="Times New Roman" pitchFamily="18" charset="0"/>
              </a:rPr>
              <a:t>from one link </a:t>
            </a:r>
            <a:r>
              <a:rPr lang="en-US" altLang="en-US" sz="1800" dirty="0">
                <a:solidFill>
                  <a:srgbClr val="000000"/>
                </a:solidFill>
                <a:latin typeface="+mj-lt"/>
                <a:cs typeface="Times New Roman" pitchFamily="18" charset="0"/>
              </a:rPr>
              <a:t>in a food chain </a:t>
            </a:r>
            <a:r>
              <a:rPr lang="en-US" altLang="en-US" sz="1800" b="1" dirty="0">
                <a:solidFill>
                  <a:srgbClr val="FF0000"/>
                </a:solidFill>
                <a:latin typeface="+mj-lt"/>
                <a:cs typeface="Times New Roman" pitchFamily="18" charset="0"/>
              </a:rPr>
              <a:t>to </a:t>
            </a:r>
            <a:r>
              <a:rPr lang="en-US" altLang="en-US" sz="1800" b="1" dirty="0" smtClean="0">
                <a:solidFill>
                  <a:srgbClr val="FF0000"/>
                </a:solidFill>
                <a:latin typeface="+mj-lt"/>
                <a:cs typeface="Times New Roman" pitchFamily="18" charset="0"/>
              </a:rPr>
              <a:t>another</a:t>
            </a:r>
          </a:p>
          <a:p>
            <a:pPr marL="118872" indent="0">
              <a:buNone/>
            </a:pPr>
            <a:endParaRPr lang="en-AU" dirty="0">
              <a:latin typeface="+mj-lt"/>
            </a:endParaRPr>
          </a:p>
        </p:txBody>
      </p:sp>
      <p:pic>
        <p:nvPicPr>
          <p:cNvPr id="4098" name="Picture 2" descr="http://mercurypolicy.scripts.mit.edu/blog/wp-content/uploads/2013/01/bioaccumulation_graphic.jpg"/>
          <p:cNvPicPr>
            <a:picLocks noChangeAspect="1" noChangeArrowheads="1"/>
          </p:cNvPicPr>
          <p:nvPr/>
        </p:nvPicPr>
        <p:blipFill rotWithShape="1">
          <a:blip r:embed="rId2">
            <a:extLst>
              <a:ext uri="{28A0092B-C50C-407E-A947-70E740481C1C}">
                <a14:useLocalDpi xmlns:a14="http://schemas.microsoft.com/office/drawing/2010/main" val="0"/>
              </a:ext>
            </a:extLst>
          </a:blip>
          <a:srcRect t="64698"/>
          <a:stretch/>
        </p:blipFill>
        <p:spPr bwMode="auto">
          <a:xfrm>
            <a:off x="1619672" y="5201816"/>
            <a:ext cx="6878133" cy="1656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mercurypolicy.scripts.mit.edu/blog/wp-content/uploads/2013/01/bioaccumulation_graphic.jpg"/>
          <p:cNvPicPr>
            <a:picLocks noChangeAspect="1" noChangeArrowheads="1"/>
          </p:cNvPicPr>
          <p:nvPr/>
        </p:nvPicPr>
        <p:blipFill rotWithShape="1">
          <a:blip r:embed="rId2">
            <a:extLst>
              <a:ext uri="{28A0092B-C50C-407E-A947-70E740481C1C}">
                <a14:useLocalDpi xmlns:a14="http://schemas.microsoft.com/office/drawing/2010/main" val="0"/>
              </a:ext>
            </a:extLst>
          </a:blip>
          <a:srcRect t="2603" b="38000"/>
          <a:stretch/>
        </p:blipFill>
        <p:spPr bwMode="auto">
          <a:xfrm>
            <a:off x="2411760" y="2503570"/>
            <a:ext cx="4536504" cy="18379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11760" y="2501345"/>
            <a:ext cx="2081554" cy="27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5796136" y="6309320"/>
            <a:ext cx="25116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40961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AU" dirty="0"/>
              <a:t>Together they mean that even small concentrations of chemicals in the environment can find their way into organisms in high enough dosages to cause problems</a:t>
            </a:r>
            <a:r>
              <a:rPr lang="en-AU" dirty="0" smtClean="0"/>
              <a:t>.</a:t>
            </a:r>
          </a:p>
          <a:p>
            <a:r>
              <a:rPr lang="en-AU" dirty="0" smtClean="0"/>
              <a:t>In </a:t>
            </a:r>
            <a:r>
              <a:rPr lang="en-AU" dirty="0"/>
              <a:t>order for </a:t>
            </a:r>
            <a:r>
              <a:rPr lang="en-AU" smtClean="0"/>
              <a:t>these processes </a:t>
            </a:r>
            <a:r>
              <a:rPr lang="en-AU" dirty="0"/>
              <a:t>to occur, the pollutant must </a:t>
            </a:r>
            <a:r>
              <a:rPr lang="en-AU" dirty="0" smtClean="0"/>
              <a:t>be:</a:t>
            </a:r>
          </a:p>
          <a:p>
            <a:pPr lvl="1"/>
            <a:r>
              <a:rPr lang="en-AU" dirty="0" smtClean="0"/>
              <a:t>long-lived,</a:t>
            </a:r>
          </a:p>
          <a:p>
            <a:pPr lvl="1"/>
            <a:r>
              <a:rPr lang="en-AU" dirty="0" smtClean="0"/>
              <a:t>Mobile</a:t>
            </a:r>
          </a:p>
          <a:p>
            <a:pPr lvl="1"/>
            <a:r>
              <a:rPr lang="en-AU" dirty="0" smtClean="0"/>
              <a:t>soluble </a:t>
            </a:r>
            <a:r>
              <a:rPr lang="en-AU" dirty="0"/>
              <a:t>in fats </a:t>
            </a:r>
            <a:endParaRPr lang="en-AU" dirty="0" smtClean="0"/>
          </a:p>
          <a:p>
            <a:pPr lvl="1"/>
            <a:r>
              <a:rPr lang="en-AU" dirty="0" smtClean="0"/>
              <a:t>and </a:t>
            </a:r>
            <a:r>
              <a:rPr lang="en-AU" dirty="0"/>
              <a:t>biologically active</a:t>
            </a:r>
          </a:p>
          <a:p>
            <a:endParaRPr lang="en-AU" dirty="0"/>
          </a:p>
        </p:txBody>
      </p:sp>
      <p:sp>
        <p:nvSpPr>
          <p:cNvPr id="4" name="Title 1"/>
          <p:cNvSpPr>
            <a:spLocks noGrp="1"/>
          </p:cNvSpPr>
          <p:nvPr>
            <p:ph type="title"/>
          </p:nvPr>
        </p:nvSpPr>
        <p:spPr/>
        <p:txBody>
          <a:bodyPr>
            <a:normAutofit fontScale="90000"/>
          </a:bodyPr>
          <a:lstStyle/>
          <a:p>
            <a:r>
              <a:rPr lang="en-AU" dirty="0" smtClean="0"/>
              <a:t>Bioaccumulation vs Biomagnification</a:t>
            </a:r>
            <a:endParaRPr lang="en-AU" dirty="0"/>
          </a:p>
        </p:txBody>
      </p:sp>
    </p:spTree>
    <p:extLst>
      <p:ext uri="{BB962C8B-B14F-4D97-AF65-F5344CB8AC3E}">
        <p14:creationId xmlns:p14="http://schemas.microsoft.com/office/powerpoint/2010/main" val="3251676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Case Study DDT</a:t>
            </a:r>
            <a:endParaRPr lang="en-AU" dirty="0"/>
          </a:p>
        </p:txBody>
      </p:sp>
      <p:sp>
        <p:nvSpPr>
          <p:cNvPr id="3" name="Content Placeholder 2"/>
          <p:cNvSpPr>
            <a:spLocks noGrp="1"/>
          </p:cNvSpPr>
          <p:nvPr>
            <p:ph idx="1"/>
          </p:nvPr>
        </p:nvSpPr>
        <p:spPr>
          <a:xfrm>
            <a:off x="457200" y="1484784"/>
            <a:ext cx="8229600" cy="4625609"/>
          </a:xfrm>
        </p:spPr>
        <p:txBody>
          <a:bodyPr>
            <a:normAutofit fontScale="85000" lnSpcReduction="20000"/>
          </a:bodyPr>
          <a:lstStyle/>
          <a:p>
            <a:r>
              <a:rPr lang="en-AU" dirty="0" smtClean="0"/>
              <a:t>DDT=</a:t>
            </a:r>
            <a:r>
              <a:rPr lang="en-AU" dirty="0" err="1" smtClean="0"/>
              <a:t>dichloro-diphenyl-trichloroethane</a:t>
            </a:r>
            <a:endParaRPr lang="en-AU" dirty="0"/>
          </a:p>
          <a:p>
            <a:r>
              <a:rPr lang="en-AU" dirty="0"/>
              <a:t>P</a:t>
            </a:r>
            <a:r>
              <a:rPr lang="en-AU" dirty="0" smtClean="0"/>
              <a:t>esticide  </a:t>
            </a:r>
            <a:r>
              <a:rPr lang="en-AU" dirty="0"/>
              <a:t>u</a:t>
            </a:r>
            <a:r>
              <a:rPr lang="en-AU" dirty="0" smtClean="0"/>
              <a:t>sed in </a:t>
            </a:r>
            <a:r>
              <a:rPr lang="en-AU" dirty="0"/>
              <a:t>the 1940s and 1950s, </a:t>
            </a:r>
            <a:r>
              <a:rPr lang="en-AU" dirty="0" smtClean="0"/>
              <a:t>to </a:t>
            </a:r>
            <a:r>
              <a:rPr lang="en-AU" dirty="0"/>
              <a:t>kill insects that spread diseases </a:t>
            </a:r>
            <a:r>
              <a:rPr lang="en-AU" dirty="0" smtClean="0"/>
              <a:t>.</a:t>
            </a:r>
          </a:p>
          <a:p>
            <a:pPr lvl="2"/>
            <a:r>
              <a:rPr lang="en-AU" dirty="0" err="1" smtClean="0"/>
              <a:t>eg</a:t>
            </a:r>
            <a:r>
              <a:rPr lang="en-AU" dirty="0" smtClean="0"/>
              <a:t>. mosquitos </a:t>
            </a:r>
            <a:r>
              <a:rPr lang="en-AU" dirty="0"/>
              <a:t>that transmit the parasite responsible for malaria.  </a:t>
            </a:r>
            <a:endParaRPr lang="en-AU" dirty="0" smtClean="0"/>
          </a:p>
          <a:p>
            <a:r>
              <a:rPr lang="en-AU" dirty="0" smtClean="0"/>
              <a:t> </a:t>
            </a:r>
            <a:r>
              <a:rPr lang="en-AU" dirty="0"/>
              <a:t>DDT accumulates in soil and </a:t>
            </a:r>
            <a:r>
              <a:rPr lang="en-AU" dirty="0" smtClean="0"/>
              <a:t>water</a:t>
            </a:r>
          </a:p>
          <a:p>
            <a:r>
              <a:rPr lang="en-AU" dirty="0" smtClean="0"/>
              <a:t> </a:t>
            </a:r>
            <a:r>
              <a:rPr lang="en-AU" dirty="0"/>
              <a:t>I</a:t>
            </a:r>
            <a:r>
              <a:rPr lang="en-AU" dirty="0" smtClean="0"/>
              <a:t>t is </a:t>
            </a:r>
            <a:r>
              <a:rPr lang="en-AU" dirty="0"/>
              <a:t>taken up </a:t>
            </a:r>
            <a:r>
              <a:rPr lang="en-AU" dirty="0" smtClean="0"/>
              <a:t>by grasses </a:t>
            </a:r>
            <a:r>
              <a:rPr lang="en-AU" dirty="0"/>
              <a:t>and </a:t>
            </a:r>
            <a:r>
              <a:rPr lang="en-AU" dirty="0" smtClean="0"/>
              <a:t>algae and accumulates in their tissues</a:t>
            </a:r>
          </a:p>
          <a:p>
            <a:r>
              <a:rPr lang="en-AU" dirty="0" smtClean="0"/>
              <a:t>It is passed </a:t>
            </a:r>
            <a:r>
              <a:rPr lang="en-AU" dirty="0"/>
              <a:t>onto consumers in a food chain.  </a:t>
            </a:r>
            <a:endParaRPr lang="en-AU" dirty="0" smtClean="0"/>
          </a:p>
          <a:p>
            <a:r>
              <a:rPr lang="en-AU" dirty="0" smtClean="0"/>
              <a:t>Through biomagnification </a:t>
            </a:r>
            <a:r>
              <a:rPr lang="en-AU" dirty="0"/>
              <a:t>along food chains the DDT level in some top order consumers are dangerously high. </a:t>
            </a:r>
            <a:endParaRPr lang="en-AU" dirty="0" smtClean="0"/>
          </a:p>
          <a:p>
            <a:r>
              <a:rPr lang="en-AU" dirty="0" smtClean="0"/>
              <a:t>DDT break down very slowly. Its half life </a:t>
            </a:r>
            <a:r>
              <a:rPr lang="en-AU" dirty="0"/>
              <a:t>i</a:t>
            </a:r>
            <a:r>
              <a:rPr lang="en-AU" dirty="0" smtClean="0"/>
              <a:t>s about 15 years. </a:t>
            </a:r>
            <a:r>
              <a:rPr lang="en-AU" dirty="0"/>
              <a:t> </a:t>
            </a:r>
          </a:p>
          <a:p>
            <a:endParaRPr lang="en-AU" b="1" dirty="0"/>
          </a:p>
        </p:txBody>
      </p:sp>
    </p:spTree>
    <p:extLst>
      <p:ext uri="{BB962C8B-B14F-4D97-AF65-F5344CB8AC3E}">
        <p14:creationId xmlns:p14="http://schemas.microsoft.com/office/powerpoint/2010/main" val="1898687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Case Study DDT</a:t>
            </a:r>
            <a:endParaRPr lang="en-AU" dirty="0"/>
          </a:p>
        </p:txBody>
      </p:sp>
      <p:sp>
        <p:nvSpPr>
          <p:cNvPr id="3" name="Content Placeholder 2"/>
          <p:cNvSpPr>
            <a:spLocks noGrp="1"/>
          </p:cNvSpPr>
          <p:nvPr>
            <p:ph idx="1"/>
          </p:nvPr>
        </p:nvSpPr>
        <p:spPr>
          <a:xfrm>
            <a:off x="457200" y="1484784"/>
            <a:ext cx="8229600" cy="4625609"/>
          </a:xfrm>
        </p:spPr>
        <p:txBody>
          <a:bodyPr>
            <a:normAutofit/>
          </a:bodyPr>
          <a:lstStyle/>
          <a:p>
            <a:r>
              <a:rPr lang="en-US" altLang="en-US" dirty="0" smtClean="0">
                <a:solidFill>
                  <a:srgbClr val="000000"/>
                </a:solidFill>
                <a:latin typeface="Times New Roman" pitchFamily="18" charset="0"/>
                <a:cs typeface="Times New Roman" pitchFamily="18" charset="0"/>
              </a:rPr>
              <a:t>So if </a:t>
            </a:r>
            <a:r>
              <a:rPr lang="en-US" altLang="en-US" dirty="0">
                <a:solidFill>
                  <a:srgbClr val="000000"/>
                </a:solidFill>
                <a:latin typeface="Times New Roman" pitchFamily="18" charset="0"/>
                <a:cs typeface="Times New Roman" pitchFamily="18" charset="0"/>
              </a:rPr>
              <a:t>you use 100 kg of DDT, it will break down as </a:t>
            </a:r>
            <a:r>
              <a:rPr lang="en-US" altLang="en-US" dirty="0" smtClean="0">
                <a:solidFill>
                  <a:srgbClr val="000000"/>
                </a:solidFill>
                <a:latin typeface="Times New Roman" pitchFamily="18" charset="0"/>
                <a:cs typeface="Times New Roman" pitchFamily="18" charset="0"/>
              </a:rPr>
              <a:t>follows</a:t>
            </a:r>
          </a:p>
          <a:p>
            <a:endParaRPr lang="en-AU" b="1" dirty="0"/>
          </a:p>
        </p:txBody>
      </p:sp>
      <p:graphicFrame>
        <p:nvGraphicFramePr>
          <p:cNvPr id="6" name="Content Placeholder 3"/>
          <p:cNvGraphicFramePr>
            <a:graphicFrameLocks/>
          </p:cNvGraphicFramePr>
          <p:nvPr>
            <p:extLst>
              <p:ext uri="{D42A27DB-BD31-4B8C-83A1-F6EECF244321}">
                <p14:modId xmlns:p14="http://schemas.microsoft.com/office/powerpoint/2010/main" val="818643888"/>
              </p:ext>
            </p:extLst>
          </p:nvPr>
        </p:nvGraphicFramePr>
        <p:xfrm>
          <a:off x="467544" y="2780928"/>
          <a:ext cx="8229600" cy="3124200"/>
        </p:xfrm>
        <a:graphic>
          <a:graphicData uri="http://schemas.openxmlformats.org/drawingml/2006/table">
            <a:tbl>
              <a:tblPr/>
              <a:tblGrid>
                <a:gridCol w="4114800"/>
                <a:gridCol w="4114800"/>
              </a:tblGrid>
              <a:tr h="0">
                <a:tc>
                  <a:txBody>
                    <a:bodyPr/>
                    <a:lstStyle/>
                    <a:p>
                      <a:pPr algn="ctr"/>
                      <a:r>
                        <a:rPr lang="en-AU" dirty="0"/>
                        <a:t>Year</a:t>
                      </a:r>
                    </a:p>
                  </a:txBody>
                  <a:tcPr marL="19050" marR="19050" marT="19050" marB="19050" anchor="ctr">
                    <a:lnL>
                      <a:noFill/>
                    </a:lnL>
                    <a:lnR>
                      <a:noFill/>
                    </a:lnR>
                    <a:lnT>
                      <a:noFill/>
                    </a:lnT>
                    <a:lnB>
                      <a:noFill/>
                    </a:lnB>
                  </a:tcPr>
                </a:tc>
                <a:tc>
                  <a:txBody>
                    <a:bodyPr/>
                    <a:lstStyle/>
                    <a:p>
                      <a:pPr algn="ctr"/>
                      <a:r>
                        <a:rPr lang="en-AU"/>
                        <a:t>Amount Remaining</a:t>
                      </a:r>
                    </a:p>
                  </a:txBody>
                  <a:tcPr marL="19050" marR="19050" marT="19050" marB="19050" anchor="ctr">
                    <a:lnL>
                      <a:noFill/>
                    </a:lnL>
                    <a:lnR>
                      <a:noFill/>
                    </a:lnR>
                    <a:lnT>
                      <a:noFill/>
                    </a:lnT>
                    <a:lnB>
                      <a:noFill/>
                    </a:lnB>
                  </a:tcPr>
                </a:tc>
              </a:tr>
              <a:tr h="0">
                <a:tc>
                  <a:txBody>
                    <a:bodyPr/>
                    <a:lstStyle/>
                    <a:p>
                      <a:pPr algn="ctr"/>
                      <a:r>
                        <a:rPr lang="en-AU"/>
                        <a:t>0</a:t>
                      </a:r>
                    </a:p>
                  </a:txBody>
                  <a:tcPr marL="19050" marR="19050" marT="19050" marB="19050" anchor="ctr">
                    <a:lnL>
                      <a:noFill/>
                    </a:lnL>
                    <a:lnR>
                      <a:noFill/>
                    </a:lnR>
                    <a:lnT>
                      <a:noFill/>
                    </a:lnT>
                    <a:lnB>
                      <a:noFill/>
                    </a:lnB>
                  </a:tcPr>
                </a:tc>
                <a:tc>
                  <a:txBody>
                    <a:bodyPr/>
                    <a:lstStyle/>
                    <a:p>
                      <a:pPr algn="ctr"/>
                      <a:r>
                        <a:rPr lang="en-AU"/>
                        <a:t>100 kg</a:t>
                      </a:r>
                    </a:p>
                  </a:txBody>
                  <a:tcPr marL="19050" marR="19050" marT="19050" marB="19050" anchor="ctr">
                    <a:lnL>
                      <a:noFill/>
                    </a:lnL>
                    <a:lnR>
                      <a:noFill/>
                    </a:lnR>
                    <a:lnT>
                      <a:noFill/>
                    </a:lnT>
                    <a:lnB>
                      <a:noFill/>
                    </a:lnB>
                  </a:tcPr>
                </a:tc>
              </a:tr>
              <a:tr h="0">
                <a:tc>
                  <a:txBody>
                    <a:bodyPr/>
                    <a:lstStyle/>
                    <a:p>
                      <a:pPr algn="ctr"/>
                      <a:r>
                        <a:rPr lang="en-AU" dirty="0"/>
                        <a:t>15</a:t>
                      </a:r>
                    </a:p>
                  </a:txBody>
                  <a:tcPr marL="19050" marR="19050" marT="19050" marB="19050" anchor="ctr">
                    <a:lnL>
                      <a:noFill/>
                    </a:lnL>
                    <a:lnR>
                      <a:noFill/>
                    </a:lnR>
                    <a:lnT>
                      <a:noFill/>
                    </a:lnT>
                    <a:lnB>
                      <a:noFill/>
                    </a:lnB>
                  </a:tcPr>
                </a:tc>
                <a:tc>
                  <a:txBody>
                    <a:bodyPr/>
                    <a:lstStyle/>
                    <a:p>
                      <a:pPr algn="ctr"/>
                      <a:r>
                        <a:rPr lang="en-AU"/>
                        <a:t>50 kg</a:t>
                      </a:r>
                    </a:p>
                  </a:txBody>
                  <a:tcPr marL="19050" marR="19050" marT="19050" marB="19050" anchor="ctr">
                    <a:lnL>
                      <a:noFill/>
                    </a:lnL>
                    <a:lnR>
                      <a:noFill/>
                    </a:lnR>
                    <a:lnT>
                      <a:noFill/>
                    </a:lnT>
                    <a:lnB>
                      <a:noFill/>
                    </a:lnB>
                  </a:tcPr>
                </a:tc>
              </a:tr>
              <a:tr h="0">
                <a:tc>
                  <a:txBody>
                    <a:bodyPr/>
                    <a:lstStyle/>
                    <a:p>
                      <a:pPr algn="ctr"/>
                      <a:r>
                        <a:rPr lang="en-AU"/>
                        <a:t>30</a:t>
                      </a:r>
                    </a:p>
                  </a:txBody>
                  <a:tcPr marL="19050" marR="19050" marT="19050" marB="19050" anchor="ctr">
                    <a:lnL>
                      <a:noFill/>
                    </a:lnL>
                    <a:lnR>
                      <a:noFill/>
                    </a:lnR>
                    <a:lnT>
                      <a:noFill/>
                    </a:lnT>
                    <a:lnB>
                      <a:noFill/>
                    </a:lnB>
                  </a:tcPr>
                </a:tc>
                <a:tc>
                  <a:txBody>
                    <a:bodyPr/>
                    <a:lstStyle/>
                    <a:p>
                      <a:pPr algn="ctr"/>
                      <a:r>
                        <a:rPr lang="en-AU"/>
                        <a:t>25 kg</a:t>
                      </a:r>
                    </a:p>
                  </a:txBody>
                  <a:tcPr marL="19050" marR="19050" marT="19050" marB="19050" anchor="ctr">
                    <a:lnL>
                      <a:noFill/>
                    </a:lnL>
                    <a:lnR>
                      <a:noFill/>
                    </a:lnR>
                    <a:lnT>
                      <a:noFill/>
                    </a:lnT>
                    <a:lnB>
                      <a:noFill/>
                    </a:lnB>
                  </a:tcPr>
                </a:tc>
              </a:tr>
              <a:tr h="0">
                <a:tc>
                  <a:txBody>
                    <a:bodyPr/>
                    <a:lstStyle/>
                    <a:p>
                      <a:pPr algn="ctr"/>
                      <a:r>
                        <a:rPr lang="en-AU"/>
                        <a:t>45</a:t>
                      </a:r>
                    </a:p>
                  </a:txBody>
                  <a:tcPr marL="19050" marR="19050" marT="19050" marB="19050" anchor="ctr">
                    <a:lnL>
                      <a:noFill/>
                    </a:lnL>
                    <a:lnR>
                      <a:noFill/>
                    </a:lnR>
                    <a:lnT>
                      <a:noFill/>
                    </a:lnT>
                    <a:lnB>
                      <a:noFill/>
                    </a:lnB>
                  </a:tcPr>
                </a:tc>
                <a:tc>
                  <a:txBody>
                    <a:bodyPr/>
                    <a:lstStyle/>
                    <a:p>
                      <a:pPr algn="ctr"/>
                      <a:r>
                        <a:rPr lang="en-AU"/>
                        <a:t>12.5 kg</a:t>
                      </a:r>
                    </a:p>
                  </a:txBody>
                  <a:tcPr marL="19050" marR="19050" marT="19050" marB="19050" anchor="ctr">
                    <a:lnL>
                      <a:noFill/>
                    </a:lnL>
                    <a:lnR>
                      <a:noFill/>
                    </a:lnR>
                    <a:lnT>
                      <a:noFill/>
                    </a:lnT>
                    <a:lnB>
                      <a:noFill/>
                    </a:lnB>
                  </a:tcPr>
                </a:tc>
              </a:tr>
              <a:tr h="0">
                <a:tc>
                  <a:txBody>
                    <a:bodyPr/>
                    <a:lstStyle/>
                    <a:p>
                      <a:pPr algn="ctr"/>
                      <a:r>
                        <a:rPr lang="en-AU"/>
                        <a:t>60</a:t>
                      </a:r>
                    </a:p>
                  </a:txBody>
                  <a:tcPr marL="19050" marR="19050" marT="19050" marB="19050" anchor="ctr">
                    <a:lnL>
                      <a:noFill/>
                    </a:lnL>
                    <a:lnR>
                      <a:noFill/>
                    </a:lnR>
                    <a:lnT>
                      <a:noFill/>
                    </a:lnT>
                    <a:lnB>
                      <a:noFill/>
                    </a:lnB>
                  </a:tcPr>
                </a:tc>
                <a:tc>
                  <a:txBody>
                    <a:bodyPr/>
                    <a:lstStyle/>
                    <a:p>
                      <a:pPr algn="ctr"/>
                      <a:r>
                        <a:rPr lang="en-AU"/>
                        <a:t>6.25 kg</a:t>
                      </a:r>
                    </a:p>
                  </a:txBody>
                  <a:tcPr marL="19050" marR="19050" marT="19050" marB="19050" anchor="ctr">
                    <a:lnL>
                      <a:noFill/>
                    </a:lnL>
                    <a:lnR>
                      <a:noFill/>
                    </a:lnR>
                    <a:lnT>
                      <a:noFill/>
                    </a:lnT>
                    <a:lnB>
                      <a:noFill/>
                    </a:lnB>
                  </a:tcPr>
                </a:tc>
              </a:tr>
              <a:tr h="0">
                <a:tc>
                  <a:txBody>
                    <a:bodyPr/>
                    <a:lstStyle/>
                    <a:p>
                      <a:pPr algn="ctr"/>
                      <a:r>
                        <a:rPr lang="en-AU"/>
                        <a:t>75</a:t>
                      </a:r>
                    </a:p>
                  </a:txBody>
                  <a:tcPr marL="19050" marR="19050" marT="19050" marB="19050" anchor="ctr">
                    <a:lnL>
                      <a:noFill/>
                    </a:lnL>
                    <a:lnR>
                      <a:noFill/>
                    </a:lnR>
                    <a:lnT>
                      <a:noFill/>
                    </a:lnT>
                    <a:lnB>
                      <a:noFill/>
                    </a:lnB>
                  </a:tcPr>
                </a:tc>
                <a:tc>
                  <a:txBody>
                    <a:bodyPr/>
                    <a:lstStyle/>
                    <a:p>
                      <a:pPr algn="ctr"/>
                      <a:r>
                        <a:rPr lang="en-AU"/>
                        <a:t>3.13 kg</a:t>
                      </a:r>
                    </a:p>
                  </a:txBody>
                  <a:tcPr marL="19050" marR="19050" marT="19050" marB="19050" anchor="ctr">
                    <a:lnL>
                      <a:noFill/>
                    </a:lnL>
                    <a:lnR>
                      <a:noFill/>
                    </a:lnR>
                    <a:lnT>
                      <a:noFill/>
                    </a:lnT>
                    <a:lnB>
                      <a:noFill/>
                    </a:lnB>
                  </a:tcPr>
                </a:tc>
              </a:tr>
              <a:tr h="0">
                <a:tc>
                  <a:txBody>
                    <a:bodyPr/>
                    <a:lstStyle/>
                    <a:p>
                      <a:pPr algn="ctr"/>
                      <a:r>
                        <a:rPr lang="en-AU"/>
                        <a:t>90</a:t>
                      </a:r>
                    </a:p>
                  </a:txBody>
                  <a:tcPr marL="19050" marR="19050" marT="19050" marB="19050" anchor="ctr">
                    <a:lnL>
                      <a:noFill/>
                    </a:lnL>
                    <a:lnR>
                      <a:noFill/>
                    </a:lnR>
                    <a:lnT>
                      <a:noFill/>
                    </a:lnT>
                    <a:lnB>
                      <a:noFill/>
                    </a:lnB>
                  </a:tcPr>
                </a:tc>
                <a:tc>
                  <a:txBody>
                    <a:bodyPr/>
                    <a:lstStyle/>
                    <a:p>
                      <a:pPr algn="ctr"/>
                      <a:r>
                        <a:rPr lang="en-AU"/>
                        <a:t>1.56 kg</a:t>
                      </a:r>
                    </a:p>
                  </a:txBody>
                  <a:tcPr marL="19050" marR="19050" marT="19050" marB="19050" anchor="ctr">
                    <a:lnL>
                      <a:noFill/>
                    </a:lnL>
                    <a:lnR>
                      <a:noFill/>
                    </a:lnR>
                    <a:lnT>
                      <a:noFill/>
                    </a:lnT>
                    <a:lnB>
                      <a:noFill/>
                    </a:lnB>
                  </a:tcPr>
                </a:tc>
              </a:tr>
              <a:tr h="0">
                <a:tc>
                  <a:txBody>
                    <a:bodyPr/>
                    <a:lstStyle/>
                    <a:p>
                      <a:pPr algn="ctr"/>
                      <a:r>
                        <a:rPr lang="en-AU"/>
                        <a:t>105</a:t>
                      </a:r>
                    </a:p>
                  </a:txBody>
                  <a:tcPr marL="19050" marR="19050" marT="19050" marB="19050" anchor="ctr">
                    <a:lnL>
                      <a:noFill/>
                    </a:lnL>
                    <a:lnR>
                      <a:noFill/>
                    </a:lnR>
                    <a:lnT>
                      <a:noFill/>
                    </a:lnT>
                    <a:lnB>
                      <a:noFill/>
                    </a:lnB>
                  </a:tcPr>
                </a:tc>
                <a:tc>
                  <a:txBody>
                    <a:bodyPr/>
                    <a:lstStyle/>
                    <a:p>
                      <a:pPr algn="ctr"/>
                      <a:r>
                        <a:rPr lang="en-AU" dirty="0"/>
                        <a:t>0.78 kg</a:t>
                      </a:r>
                    </a:p>
                  </a:txBody>
                  <a:tcPr marL="19050" marR="19050" marT="19050" marB="19050" anchor="ctr">
                    <a:lnL>
                      <a:noFill/>
                    </a:lnL>
                    <a:lnR>
                      <a:noFill/>
                    </a:lnR>
                    <a:lnT>
                      <a:noFill/>
                    </a:lnT>
                    <a:lnB>
                      <a:noFill/>
                    </a:lnB>
                  </a:tcPr>
                </a:tc>
              </a:tr>
              <a:tr h="0">
                <a:tc>
                  <a:txBody>
                    <a:bodyPr/>
                    <a:lstStyle/>
                    <a:p>
                      <a:pPr algn="ctr"/>
                      <a:r>
                        <a:rPr lang="en-AU" dirty="0"/>
                        <a:t>120</a:t>
                      </a:r>
                    </a:p>
                  </a:txBody>
                  <a:tcPr marL="19050" marR="19050" marT="19050" marB="19050" anchor="ctr">
                    <a:lnL>
                      <a:noFill/>
                    </a:lnL>
                    <a:lnR>
                      <a:noFill/>
                    </a:lnR>
                    <a:lnT>
                      <a:noFill/>
                    </a:lnT>
                    <a:lnB>
                      <a:noFill/>
                    </a:lnB>
                  </a:tcPr>
                </a:tc>
                <a:tc>
                  <a:txBody>
                    <a:bodyPr/>
                    <a:lstStyle/>
                    <a:p>
                      <a:pPr algn="ctr"/>
                      <a:r>
                        <a:rPr lang="en-AU" dirty="0"/>
                        <a:t>0.39 kg</a:t>
                      </a:r>
                    </a:p>
                  </a:txBody>
                  <a:tcPr marL="19050" marR="19050" marT="19050" marB="19050" anchor="ctr">
                    <a:lnL>
                      <a:noFill/>
                    </a:lnL>
                    <a:lnR>
                      <a:noFill/>
                    </a:lnR>
                    <a:lnT>
                      <a:noFill/>
                    </a:lnT>
                    <a:lnB>
                      <a:noFill/>
                    </a:lnB>
                  </a:tcPr>
                </a:tc>
              </a:tr>
            </a:tbl>
          </a:graphicData>
        </a:graphic>
      </p:graphicFrame>
    </p:spTree>
    <p:extLst>
      <p:ext uri="{BB962C8B-B14F-4D97-AF65-F5344CB8AC3E}">
        <p14:creationId xmlns:p14="http://schemas.microsoft.com/office/powerpoint/2010/main" val="3801328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Effects of DDT in humans</a:t>
            </a:r>
            <a:endParaRPr lang="en-AU" dirty="0"/>
          </a:p>
        </p:txBody>
      </p:sp>
      <p:sp>
        <p:nvSpPr>
          <p:cNvPr id="3" name="Content Placeholder 2"/>
          <p:cNvSpPr>
            <a:spLocks noGrp="1"/>
          </p:cNvSpPr>
          <p:nvPr>
            <p:ph idx="1"/>
          </p:nvPr>
        </p:nvSpPr>
        <p:spPr/>
        <p:txBody>
          <a:bodyPr/>
          <a:lstStyle/>
          <a:p>
            <a:r>
              <a:rPr lang="en-AU" dirty="0"/>
              <a:t> DDT at concentration of 6-10 mg/kg leads to such symptoms as headache, nausea, vomiting, confusion, and </a:t>
            </a:r>
            <a:r>
              <a:rPr lang="en-AU" dirty="0" smtClean="0"/>
              <a:t>tremors</a:t>
            </a:r>
          </a:p>
          <a:p>
            <a:r>
              <a:rPr lang="en-AU" dirty="0"/>
              <a:t>A</a:t>
            </a:r>
            <a:r>
              <a:rPr lang="en-AU" dirty="0" smtClean="0"/>
              <a:t>bove </a:t>
            </a:r>
            <a:r>
              <a:rPr lang="en-AU" dirty="0"/>
              <a:t>236 mg per kg of body </a:t>
            </a:r>
            <a:r>
              <a:rPr lang="en-AU" dirty="0" smtClean="0"/>
              <a:t>weight it can </a:t>
            </a:r>
            <a:r>
              <a:rPr lang="en-AU" dirty="0"/>
              <a:t>cause </a:t>
            </a:r>
            <a:r>
              <a:rPr lang="en-AU" dirty="0" smtClean="0"/>
              <a:t>death</a:t>
            </a:r>
            <a:endParaRPr lang="en-AU" dirty="0"/>
          </a:p>
        </p:txBody>
      </p:sp>
    </p:spTree>
    <p:extLst>
      <p:ext uri="{BB962C8B-B14F-4D97-AF65-F5344CB8AC3E}">
        <p14:creationId xmlns:p14="http://schemas.microsoft.com/office/powerpoint/2010/main" val="1704486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Decline in Bald Eagle Population</a:t>
            </a:r>
            <a:endParaRPr lang="en-AU" dirty="0"/>
          </a:p>
        </p:txBody>
      </p:sp>
      <p:sp>
        <p:nvSpPr>
          <p:cNvPr id="3" name="Content Placeholder 2"/>
          <p:cNvSpPr>
            <a:spLocks noGrp="1"/>
          </p:cNvSpPr>
          <p:nvPr>
            <p:ph idx="1"/>
          </p:nvPr>
        </p:nvSpPr>
        <p:spPr/>
        <p:txBody>
          <a:bodyPr/>
          <a:lstStyle/>
          <a:p>
            <a:endParaRPr lang="en-AU" dirty="0"/>
          </a:p>
        </p:txBody>
      </p:sp>
      <p:pic>
        <p:nvPicPr>
          <p:cNvPr id="2050" name="Picture 2" descr="Decline of the Bald Ea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66892"/>
            <a:ext cx="5400600" cy="48567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a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780928"/>
            <a:ext cx="2403562"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62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Bald Eagle </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descr="2006 Eagle Population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9738"/>
            <a:ext cx="8179780" cy="495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717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0" y="1775191"/>
            <a:ext cx="9144000" cy="4625609"/>
          </a:xfrm>
        </p:spPr>
        <p:txBody>
          <a:bodyPr>
            <a:normAutofit fontScale="92500" lnSpcReduction="20000"/>
          </a:bodyPr>
          <a:lstStyle/>
          <a:p>
            <a:r>
              <a:rPr lang="en-AU" dirty="0"/>
              <a:t>Top </a:t>
            </a:r>
            <a:r>
              <a:rPr lang="en-AU" dirty="0" smtClean="0"/>
              <a:t>predators have </a:t>
            </a:r>
            <a:r>
              <a:rPr lang="en-AU" dirty="0"/>
              <a:t>highest amounts of DDT in their </a:t>
            </a:r>
            <a:r>
              <a:rPr lang="en-AU" dirty="0" smtClean="0"/>
              <a:t>bodies</a:t>
            </a:r>
          </a:p>
          <a:p>
            <a:r>
              <a:rPr lang="en-AU" dirty="0" err="1"/>
              <a:t>e</a:t>
            </a:r>
            <a:r>
              <a:rPr lang="en-AU" dirty="0" err="1" smtClean="0"/>
              <a:t>g</a:t>
            </a:r>
            <a:r>
              <a:rPr lang="en-AU" dirty="0" smtClean="0"/>
              <a:t>. Eagle</a:t>
            </a:r>
          </a:p>
          <a:p>
            <a:r>
              <a:rPr lang="en-AU" dirty="0" smtClean="0"/>
              <a:t>Birds </a:t>
            </a:r>
            <a:r>
              <a:rPr lang="en-AU" dirty="0"/>
              <a:t>with high amounts of DDT in their bodies lay eggs with extremely thin shells. </a:t>
            </a:r>
            <a:endParaRPr lang="en-AU" dirty="0" smtClean="0"/>
          </a:p>
          <a:p>
            <a:r>
              <a:rPr lang="en-AU" dirty="0" smtClean="0"/>
              <a:t>Thin shells: often </a:t>
            </a:r>
            <a:r>
              <a:rPr lang="en-AU" dirty="0"/>
              <a:t>break before the baby birds were ready to hatch. </a:t>
            </a:r>
            <a:endParaRPr lang="en-AU" dirty="0" smtClean="0"/>
          </a:p>
          <a:p>
            <a:r>
              <a:rPr lang="en-AU" dirty="0" smtClean="0"/>
              <a:t>Thin </a:t>
            </a:r>
            <a:r>
              <a:rPr lang="en-AU" dirty="0"/>
              <a:t>shells also made it easier for predators such as snakes and other birds to consume the eggs and embryos inside. </a:t>
            </a:r>
            <a:endParaRPr lang="en-AU" dirty="0" smtClean="0"/>
          </a:p>
          <a:p>
            <a:r>
              <a:rPr lang="en-AU" dirty="0" smtClean="0"/>
              <a:t>DDT </a:t>
            </a:r>
            <a:r>
              <a:rPr lang="en-AU" dirty="0"/>
              <a:t>was a major reason for the decline of the bald </a:t>
            </a:r>
            <a:r>
              <a:rPr lang="en-AU" dirty="0" smtClean="0"/>
              <a:t>eagle.</a:t>
            </a:r>
            <a:endParaRPr lang="en-AU" dirty="0"/>
          </a:p>
          <a:p>
            <a:endParaRPr lang="en-AU" dirty="0"/>
          </a:p>
        </p:txBody>
      </p:sp>
    </p:spTree>
    <p:extLst>
      <p:ext uri="{BB962C8B-B14F-4D97-AF65-F5344CB8AC3E}">
        <p14:creationId xmlns:p14="http://schemas.microsoft.com/office/powerpoint/2010/main" val="1291209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Risk of </a:t>
            </a:r>
            <a:r>
              <a:rPr lang="en-AU" dirty="0"/>
              <a:t>b</a:t>
            </a:r>
            <a:r>
              <a:rPr lang="en-AU" dirty="0" smtClean="0"/>
              <a:t>ioaccumulation of heavy metals  for humans</a:t>
            </a:r>
            <a:endParaRPr lang="en-AU" dirty="0"/>
          </a:p>
        </p:txBody>
      </p:sp>
      <p:sp>
        <p:nvSpPr>
          <p:cNvPr id="3" name="Content Placeholder 2"/>
          <p:cNvSpPr>
            <a:spLocks noGrp="1"/>
          </p:cNvSpPr>
          <p:nvPr>
            <p:ph idx="1"/>
          </p:nvPr>
        </p:nvSpPr>
        <p:spPr>
          <a:xfrm>
            <a:off x="457200" y="1775191"/>
            <a:ext cx="4690864" cy="4625609"/>
          </a:xfrm>
        </p:spPr>
        <p:txBody>
          <a:bodyPr/>
          <a:lstStyle/>
          <a:p>
            <a:r>
              <a:rPr lang="en-AU" dirty="0"/>
              <a:t>High concentrations </a:t>
            </a:r>
            <a:r>
              <a:rPr lang="en-AU" dirty="0" smtClean="0"/>
              <a:t>of:</a:t>
            </a:r>
          </a:p>
          <a:p>
            <a:pPr lvl="1"/>
            <a:r>
              <a:rPr lang="en-AU" dirty="0" smtClean="0"/>
              <a:t>lead </a:t>
            </a:r>
            <a:r>
              <a:rPr lang="en-AU" dirty="0"/>
              <a:t>in pregnant mothers can cause miscarriages and stillbirths. </a:t>
            </a:r>
            <a:endParaRPr lang="en-AU" dirty="0" smtClean="0"/>
          </a:p>
          <a:p>
            <a:pPr lvl="1"/>
            <a:r>
              <a:rPr lang="en-AU" dirty="0" smtClean="0"/>
              <a:t>Mercury can </a:t>
            </a:r>
            <a:r>
              <a:rPr lang="en-AU" dirty="0"/>
              <a:t>cause paralysis.</a:t>
            </a:r>
          </a:p>
        </p:txBody>
      </p:sp>
      <p:pic>
        <p:nvPicPr>
          <p:cNvPr id="3074" name="Picture 2" descr="http://www.angelfire.com/anime5/ans123/bioaccumul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517" y="3068960"/>
            <a:ext cx="4067593" cy="324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061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being done now?</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The Stockholm Convention is </a:t>
            </a:r>
            <a:r>
              <a:rPr lang="en-AU" dirty="0"/>
              <a:t>a legally binding international agreement finalized in 2001. </a:t>
            </a:r>
            <a:endParaRPr lang="en-AU" dirty="0" smtClean="0"/>
          </a:p>
          <a:p>
            <a:r>
              <a:rPr lang="en-AU" dirty="0"/>
              <a:t>p</a:t>
            </a:r>
            <a:r>
              <a:rPr lang="en-AU" dirty="0" smtClean="0"/>
              <a:t>articipating </a:t>
            </a:r>
            <a:r>
              <a:rPr lang="en-AU" dirty="0"/>
              <a:t>governments agreed to take actions to reduce or eliminate the production, use, and/or release of </a:t>
            </a:r>
            <a:r>
              <a:rPr lang="en-AU" dirty="0" smtClean="0"/>
              <a:t>certain pollutants</a:t>
            </a:r>
          </a:p>
          <a:p>
            <a:r>
              <a:rPr lang="en-AU" dirty="0"/>
              <a:t>Persistent organic pollutants (POPs) are toxic chemicals that adversely affect human health and the environment around the world</a:t>
            </a:r>
            <a:r>
              <a:rPr lang="en-AU" dirty="0" smtClean="0"/>
              <a:t>.</a:t>
            </a:r>
          </a:p>
          <a:p>
            <a:r>
              <a:rPr lang="en-AU" dirty="0"/>
              <a:t>Many of these chemicals proved beneficial in pest and disease control, crop production, and </a:t>
            </a:r>
            <a:r>
              <a:rPr lang="en-AU" dirty="0" smtClean="0"/>
              <a:t>industry</a:t>
            </a:r>
            <a:r>
              <a:rPr lang="en-AU" dirty="0"/>
              <a:t> </a:t>
            </a:r>
            <a:r>
              <a:rPr lang="en-AU" dirty="0" smtClean="0"/>
              <a:t>and so were extensively used</a:t>
            </a:r>
            <a:endParaRPr lang="en-AU" b="1" dirty="0"/>
          </a:p>
        </p:txBody>
      </p:sp>
    </p:spTree>
    <p:extLst>
      <p:ext uri="{BB962C8B-B14F-4D97-AF65-F5344CB8AC3E}">
        <p14:creationId xmlns:p14="http://schemas.microsoft.com/office/powerpoint/2010/main" val="217544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An order to dining!</a:t>
            </a:r>
            <a:r>
              <a:rPr lang="en-AU" dirty="0"/>
              <a:t/>
            </a:r>
            <a:br>
              <a:rPr lang="en-AU" dirty="0"/>
            </a:br>
            <a:endParaRPr lang="en-AU" dirty="0"/>
          </a:p>
        </p:txBody>
      </p:sp>
      <p:sp>
        <p:nvSpPr>
          <p:cNvPr id="3" name="Content Placeholder 2"/>
          <p:cNvSpPr>
            <a:spLocks noGrp="1"/>
          </p:cNvSpPr>
          <p:nvPr>
            <p:ph idx="1"/>
          </p:nvPr>
        </p:nvSpPr>
        <p:spPr>
          <a:xfrm>
            <a:off x="395536" y="1052736"/>
            <a:ext cx="8229600" cy="5805264"/>
          </a:xfrm>
        </p:spPr>
        <p:txBody>
          <a:bodyPr>
            <a:normAutofit fontScale="92500" lnSpcReduction="20000"/>
          </a:bodyPr>
          <a:lstStyle/>
          <a:p>
            <a:r>
              <a:rPr lang="en-AU" dirty="0" smtClean="0"/>
              <a:t>A </a:t>
            </a:r>
            <a:r>
              <a:rPr lang="en-AU" dirty="0"/>
              <a:t>food chain is a linear sequence showing the passage of energy from producer organisms to the top consumer. It is a sequential “who eats who” diagram.  </a:t>
            </a:r>
            <a:r>
              <a:rPr lang="en-AU" b="1" dirty="0"/>
              <a:t>Arrows</a:t>
            </a:r>
            <a:r>
              <a:rPr lang="en-AU" dirty="0"/>
              <a:t> connect the organisms within a food chain and show the direction of </a:t>
            </a:r>
            <a:r>
              <a:rPr lang="en-AU" b="1" dirty="0"/>
              <a:t>energy</a:t>
            </a:r>
            <a:r>
              <a:rPr lang="en-AU" dirty="0"/>
              <a:t> flow.  The position of an organism in a food chain/web  is called the </a:t>
            </a:r>
            <a:r>
              <a:rPr lang="en-AU" b="1" dirty="0"/>
              <a:t>trophic level.</a:t>
            </a:r>
            <a:r>
              <a:rPr lang="en-AU" dirty="0"/>
              <a:t>  Producers form the first tropic level in a food chain</a:t>
            </a:r>
            <a:r>
              <a:rPr lang="en-AU" dirty="0" smtClean="0"/>
              <a:t>.</a:t>
            </a:r>
          </a:p>
          <a:p>
            <a:endParaRPr lang="en-AU" dirty="0"/>
          </a:p>
          <a:p>
            <a:endParaRPr lang="en-AU" dirty="0" smtClean="0"/>
          </a:p>
          <a:p>
            <a:endParaRPr lang="en-AU" dirty="0"/>
          </a:p>
          <a:p>
            <a:r>
              <a:rPr lang="en-AU" dirty="0"/>
              <a:t> Each living thing in an ecosystem is likely to be part of a many </a:t>
            </a:r>
            <a:r>
              <a:rPr lang="en-AU" b="1" dirty="0"/>
              <a:t>different</a:t>
            </a:r>
            <a:r>
              <a:rPr lang="en-AU" dirty="0"/>
              <a:t> food chains.</a:t>
            </a:r>
          </a:p>
          <a:p>
            <a:endParaRPr lang="en-AU" dirty="0"/>
          </a:p>
        </p:txBody>
      </p:sp>
      <p:pic>
        <p:nvPicPr>
          <p:cNvPr id="14338" name="Picture 2" descr="http://www.sheppardsoftware.com/content/animals/kidscorner/images/foodchain/simplechai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468164"/>
            <a:ext cx="5977363"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105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Operation Cat drop</a:t>
            </a:r>
            <a:endParaRPr lang="en-AU" dirty="0"/>
          </a:p>
        </p:txBody>
      </p:sp>
      <p:sp>
        <p:nvSpPr>
          <p:cNvPr id="3" name="Content Placeholder 2"/>
          <p:cNvSpPr>
            <a:spLocks noGrp="1"/>
          </p:cNvSpPr>
          <p:nvPr>
            <p:ph idx="1"/>
          </p:nvPr>
        </p:nvSpPr>
        <p:spPr/>
        <p:txBody>
          <a:bodyPr/>
          <a:lstStyle/>
          <a:p>
            <a:r>
              <a:rPr lang="en-AU" dirty="0">
                <a:hlinkClick r:id="rId3"/>
              </a:rPr>
              <a:t>https://</a:t>
            </a:r>
            <a:r>
              <a:rPr lang="en-AU" dirty="0" smtClean="0">
                <a:hlinkClick r:id="rId3"/>
              </a:rPr>
              <a:t>www.youtube.com/watch?v=RwJ3CRdmbaI</a:t>
            </a:r>
            <a:endParaRPr lang="en-AU" dirty="0" smtClean="0"/>
          </a:p>
          <a:p>
            <a:r>
              <a:rPr lang="en-AU" dirty="0">
                <a:hlinkClick r:id="rId4"/>
              </a:rPr>
              <a:t>https://</a:t>
            </a:r>
            <a:r>
              <a:rPr lang="en-AU" dirty="0" smtClean="0">
                <a:hlinkClick r:id="rId4"/>
              </a:rPr>
              <a:t>www.youtube.com/watch?v=17BP9n6g1F0</a:t>
            </a:r>
            <a:endParaRPr lang="en-AU" dirty="0" smtClean="0"/>
          </a:p>
          <a:p>
            <a:endParaRPr lang="en-AU" dirty="0" smtClean="0"/>
          </a:p>
          <a:p>
            <a:endParaRPr lang="en-AU" dirty="0"/>
          </a:p>
        </p:txBody>
      </p:sp>
    </p:spTree>
    <p:extLst>
      <p:ext uri="{BB962C8B-B14F-4D97-AF65-F5344CB8AC3E}">
        <p14:creationId xmlns:p14="http://schemas.microsoft.com/office/powerpoint/2010/main" val="4241345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Operation Cat drop</a:t>
            </a:r>
            <a:endParaRPr lang="en-AU" dirty="0"/>
          </a:p>
        </p:txBody>
      </p:sp>
      <p:pic>
        <p:nvPicPr>
          <p:cNvPr id="2050" name="Picture 2" descr="http://actionoutdoors.org/wp-content/uploads/2013/04/DDT.jpg"/>
          <p:cNvPicPr>
            <a:picLocks noChangeAspect="1" noChangeArrowheads="1"/>
          </p:cNvPicPr>
          <p:nvPr/>
        </p:nvPicPr>
        <p:blipFill rotWithShape="1">
          <a:blip r:embed="rId3">
            <a:extLst>
              <a:ext uri="{28A0092B-C50C-407E-A947-70E740481C1C}">
                <a14:useLocalDpi xmlns:a14="http://schemas.microsoft.com/office/drawing/2010/main" val="0"/>
              </a:ext>
            </a:extLst>
          </a:blip>
          <a:srcRect b="13158"/>
          <a:stretch/>
        </p:blipFill>
        <p:spPr bwMode="auto">
          <a:xfrm>
            <a:off x="1385083" y="1484784"/>
            <a:ext cx="6192688" cy="537786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AU" dirty="0"/>
          </a:p>
        </p:txBody>
      </p:sp>
    </p:spTree>
    <p:extLst>
      <p:ext uri="{BB962C8B-B14F-4D97-AF65-F5344CB8AC3E}">
        <p14:creationId xmlns:p14="http://schemas.microsoft.com/office/powerpoint/2010/main" val="118985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Factors affecting the abundance and distribution of organisms</a:t>
            </a:r>
            <a:endParaRPr lang="en-AU" dirty="0"/>
          </a:p>
        </p:txBody>
      </p:sp>
      <p:sp>
        <p:nvSpPr>
          <p:cNvPr id="3" name="Content Placeholder 2"/>
          <p:cNvSpPr>
            <a:spLocks noGrp="1"/>
          </p:cNvSpPr>
          <p:nvPr>
            <p:ph idx="1"/>
          </p:nvPr>
        </p:nvSpPr>
        <p:spPr/>
        <p:txBody>
          <a:bodyPr/>
          <a:lstStyle/>
          <a:p>
            <a:r>
              <a:rPr lang="en-AU" dirty="0" smtClean="0"/>
              <a:t>Abiotic characteristic of environment</a:t>
            </a:r>
          </a:p>
          <a:p>
            <a:endParaRPr lang="en-AU" dirty="0"/>
          </a:p>
          <a:p>
            <a:pPr marL="118872" indent="0">
              <a:buNone/>
            </a:pPr>
            <a:endParaRPr lang="en-AU" dirty="0" smtClean="0"/>
          </a:p>
          <a:p>
            <a:r>
              <a:rPr lang="en-AU" dirty="0" smtClean="0"/>
              <a:t>Biotic characteristics of organisms</a:t>
            </a:r>
          </a:p>
          <a:p>
            <a:endParaRPr lang="en-AU" dirty="0"/>
          </a:p>
          <a:p>
            <a:endParaRPr lang="en-AU" dirty="0" smtClean="0"/>
          </a:p>
          <a:p>
            <a:r>
              <a:rPr lang="en-AU" dirty="0" smtClean="0"/>
              <a:t>Biotic Interactions between organism</a:t>
            </a:r>
            <a:endParaRPr lang="en-AU" dirty="0"/>
          </a:p>
        </p:txBody>
      </p:sp>
    </p:spTree>
    <p:extLst>
      <p:ext uri="{BB962C8B-B14F-4D97-AF65-F5344CB8AC3E}">
        <p14:creationId xmlns:p14="http://schemas.microsoft.com/office/powerpoint/2010/main" val="584947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smtClean="0"/>
              <a:t>Occurs when individuals use a </a:t>
            </a:r>
            <a:r>
              <a:rPr lang="en-AU" b="1" dirty="0" smtClean="0"/>
              <a:t>shared resource</a:t>
            </a:r>
            <a:r>
              <a:rPr lang="en-AU" dirty="0" smtClean="0"/>
              <a:t> in </a:t>
            </a:r>
            <a:r>
              <a:rPr lang="en-AU" b="1" dirty="0" smtClean="0"/>
              <a:t>short supply</a:t>
            </a:r>
            <a:r>
              <a:rPr lang="en-AU" dirty="0" smtClean="0"/>
              <a:t>.</a:t>
            </a:r>
          </a:p>
          <a:p>
            <a:r>
              <a:rPr lang="en-AU" dirty="0" smtClean="0"/>
              <a:t>Results of competition:</a:t>
            </a:r>
          </a:p>
          <a:p>
            <a:pPr lvl="1"/>
            <a:r>
              <a:rPr lang="en-AU" dirty="0" smtClean="0"/>
              <a:t>Birth rates lower, death rates higher, or both</a:t>
            </a:r>
            <a:r>
              <a:rPr lang="en-AU" dirty="0" smtClean="0"/>
              <a:t>.</a:t>
            </a:r>
          </a:p>
          <a:p>
            <a:pPr lvl="1"/>
            <a:r>
              <a:rPr lang="en-AU" dirty="0" smtClean="0"/>
              <a:t>Maximum growth/size achieved by organisms can be lowered</a:t>
            </a:r>
            <a:endParaRPr lang="en-AU" dirty="0" smtClean="0"/>
          </a:p>
          <a:p>
            <a:pPr lvl="1"/>
            <a:r>
              <a:rPr lang="en-AU" dirty="0" smtClean="0"/>
              <a:t>In ecological terms, population growth rates decrease and population size is lower at equilibrium</a:t>
            </a:r>
          </a:p>
          <a:p>
            <a:pPr lvl="1"/>
            <a:r>
              <a:rPr lang="en-AU" dirty="0" smtClean="0"/>
              <a:t>In evolutionary terms, an individuals fitness is lower.</a:t>
            </a:r>
            <a:endParaRPr lang="en-AU" dirty="0"/>
          </a:p>
        </p:txBody>
      </p:sp>
      <p:sp>
        <p:nvSpPr>
          <p:cNvPr id="2" name="Title 1"/>
          <p:cNvSpPr>
            <a:spLocks noGrp="1"/>
          </p:cNvSpPr>
          <p:nvPr>
            <p:ph type="title"/>
          </p:nvPr>
        </p:nvSpPr>
        <p:spPr/>
        <p:txBody>
          <a:bodyPr/>
          <a:lstStyle/>
          <a:p>
            <a:r>
              <a:rPr lang="en-AU" dirty="0" smtClean="0"/>
              <a:t>What is Competition??</a:t>
            </a:r>
            <a:endParaRPr lang="en-AU" dirty="0"/>
          </a:p>
        </p:txBody>
      </p:sp>
    </p:spTree>
    <p:extLst>
      <p:ext uri="{BB962C8B-B14F-4D97-AF65-F5344CB8AC3E}">
        <p14:creationId xmlns:p14="http://schemas.microsoft.com/office/powerpoint/2010/main" val="4987875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smtClean="0"/>
          </a:p>
          <a:p>
            <a:r>
              <a:rPr lang="en-AU" dirty="0" smtClean="0"/>
              <a:t>Competition for resources between members of the same species</a:t>
            </a:r>
            <a:endParaRPr lang="en-AU" u="sng" dirty="0"/>
          </a:p>
          <a:p>
            <a:pPr marL="109728" indent="0">
              <a:buNone/>
            </a:pPr>
            <a:r>
              <a:rPr lang="en-AU" dirty="0" smtClean="0"/>
              <a:t> </a:t>
            </a:r>
          </a:p>
          <a:p>
            <a:r>
              <a:rPr lang="en-AU" dirty="0" smtClean="0"/>
              <a:t>i.e. – parrots of the same species compete for suitable hollows in old trees for nesting sites</a:t>
            </a:r>
            <a:r>
              <a:rPr lang="en-AU" dirty="0" smtClean="0"/>
              <a:t>.</a:t>
            </a:r>
          </a:p>
          <a:p>
            <a:r>
              <a:rPr lang="en-AU" dirty="0" smtClean="0"/>
              <a:t>Competition can be for food, shelter </a:t>
            </a:r>
            <a:r>
              <a:rPr lang="en-AU" smtClean="0"/>
              <a:t>etc</a:t>
            </a:r>
            <a:endParaRPr lang="en-AU" dirty="0"/>
          </a:p>
        </p:txBody>
      </p:sp>
      <p:sp>
        <p:nvSpPr>
          <p:cNvPr id="2" name="Title 1"/>
          <p:cNvSpPr>
            <a:spLocks noGrp="1"/>
          </p:cNvSpPr>
          <p:nvPr>
            <p:ph type="title"/>
          </p:nvPr>
        </p:nvSpPr>
        <p:spPr/>
        <p:txBody>
          <a:bodyPr/>
          <a:lstStyle/>
          <a:p>
            <a:r>
              <a:rPr lang="en-AU" dirty="0" smtClean="0"/>
              <a:t>Intra-Specific Competition</a:t>
            </a:r>
            <a:endParaRPr lang="en-AU" dirty="0"/>
          </a:p>
        </p:txBody>
      </p:sp>
    </p:spTree>
    <p:extLst>
      <p:ext uri="{BB962C8B-B14F-4D97-AF65-F5344CB8AC3E}">
        <p14:creationId xmlns:p14="http://schemas.microsoft.com/office/powerpoint/2010/main" val="26135033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Competition </a:t>
            </a:r>
            <a:r>
              <a:rPr lang="en-AU" u="sng" dirty="0" smtClean="0"/>
              <a:t>in a ecosystem between individuals of different species.</a:t>
            </a:r>
          </a:p>
          <a:p>
            <a:r>
              <a:rPr lang="en-AU" dirty="0"/>
              <a:t>O</a:t>
            </a:r>
            <a:r>
              <a:rPr lang="en-AU" dirty="0" smtClean="0"/>
              <a:t>ne species will be more efficient than another at gaining access to a limited resource. </a:t>
            </a:r>
          </a:p>
        </p:txBody>
      </p:sp>
      <p:sp>
        <p:nvSpPr>
          <p:cNvPr id="2" name="Title 1"/>
          <p:cNvSpPr>
            <a:spLocks noGrp="1"/>
          </p:cNvSpPr>
          <p:nvPr>
            <p:ph type="title"/>
          </p:nvPr>
        </p:nvSpPr>
        <p:spPr/>
        <p:txBody>
          <a:bodyPr/>
          <a:lstStyle/>
          <a:p>
            <a:r>
              <a:rPr lang="en-AU" u="sng" dirty="0" smtClean="0"/>
              <a:t>Inter-specific</a:t>
            </a:r>
            <a:r>
              <a:rPr lang="en-AU" dirty="0" smtClean="0"/>
              <a:t> Competition</a:t>
            </a:r>
            <a:endParaRPr lang="en-AU" dirty="0"/>
          </a:p>
        </p:txBody>
      </p:sp>
    </p:spTree>
    <p:extLst>
      <p:ext uri="{BB962C8B-B14F-4D97-AF65-F5344CB8AC3E}">
        <p14:creationId xmlns:p14="http://schemas.microsoft.com/office/powerpoint/2010/main" val="6312472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
        <p:nvSpPr>
          <p:cNvPr id="3" name="Title 2"/>
          <p:cNvSpPr>
            <a:spLocks noGrp="1"/>
          </p:cNvSpPr>
          <p:nvPr>
            <p:ph type="title"/>
          </p:nvPr>
        </p:nvSpPr>
        <p:spPr/>
        <p:txBody>
          <a:bodyPr/>
          <a:lstStyle/>
          <a:p>
            <a:r>
              <a:rPr lang="en-AU" dirty="0" smtClean="0"/>
              <a:t>Predation</a:t>
            </a:r>
            <a:endParaRPr lang="en-AU" dirty="0"/>
          </a:p>
        </p:txBody>
      </p:sp>
    </p:spTree>
    <p:extLst>
      <p:ext uri="{BB962C8B-B14F-4D97-AF65-F5344CB8AC3E}">
        <p14:creationId xmlns:p14="http://schemas.microsoft.com/office/powerpoint/2010/main" val="2833455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381000"/>
            <a:ext cx="7772400" cy="685800"/>
          </a:xfrm>
          <a:prstGeom prst="rect">
            <a:avLst/>
          </a:prstGeom>
          <a:noFill/>
          <a:ln w="9525">
            <a:noFill/>
            <a:miter lim="800000"/>
            <a:headEnd/>
            <a:tailEnd/>
          </a:ln>
          <a:effectLst/>
        </p:spPr>
        <p:txBody>
          <a:bodyPr anchor="ctr"/>
          <a:lstStyle/>
          <a:p>
            <a:pPr algn="ctr" eaLnBrk="0" fontAlgn="base" hangingPunct="0">
              <a:spcBef>
                <a:spcPct val="0"/>
              </a:spcBef>
              <a:spcAft>
                <a:spcPct val="0"/>
              </a:spcAft>
              <a:defRPr/>
            </a:pPr>
            <a:r>
              <a:rPr lang="en-US" sz="4000" u="sng" dirty="0" smtClean="0">
                <a:solidFill>
                  <a:srgbClr val="000000"/>
                </a:solidFill>
                <a:effectLst>
                  <a:outerShdw blurRad="38100" dist="38100" dir="2700000" algn="tl">
                    <a:srgbClr val="C0C0C0"/>
                  </a:outerShdw>
                </a:effectLst>
              </a:rPr>
              <a:t>Trophic level</a:t>
            </a:r>
            <a:endParaRPr lang="en-US" sz="4000" u="sng" dirty="0">
              <a:solidFill>
                <a:srgbClr val="000000"/>
              </a:solidFill>
              <a:effectLst>
                <a:outerShdw blurRad="38100" dist="38100" dir="2700000" algn="tl">
                  <a:srgbClr val="C0C0C0"/>
                </a:outerShdw>
              </a:effectLst>
            </a:endParaRPr>
          </a:p>
        </p:txBody>
      </p:sp>
      <p:sp>
        <p:nvSpPr>
          <p:cNvPr id="31748" name="Text Box 5"/>
          <p:cNvSpPr txBox="1">
            <a:spLocks noChangeArrowheads="1"/>
          </p:cNvSpPr>
          <p:nvPr/>
        </p:nvSpPr>
        <p:spPr bwMode="auto">
          <a:xfrm>
            <a:off x="0" y="6400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altLang="en-US" smtClean="0">
                <a:solidFill>
                  <a:srgbClr val="000000"/>
                </a:solidFill>
                <a:latin typeface="Arial" charset="0"/>
              </a:rPr>
              <a:t>Fig. 4–18</a:t>
            </a:r>
          </a:p>
        </p:txBody>
      </p:sp>
      <p:pic>
        <p:nvPicPr>
          <p:cNvPr id="31749" name="Picture 6" descr="M04_16"/>
          <p:cNvPicPr>
            <a:picLocks noChangeAspect="1" noChangeArrowheads="1"/>
          </p:cNvPicPr>
          <p:nvPr/>
        </p:nvPicPr>
        <p:blipFill rotWithShape="1">
          <a:blip r:embed="rId2">
            <a:extLst>
              <a:ext uri="{28A0092B-C50C-407E-A947-70E740481C1C}">
                <a14:useLocalDpi xmlns:a14="http://schemas.microsoft.com/office/drawing/2010/main" val="0"/>
              </a:ext>
            </a:extLst>
          </a:blip>
          <a:srcRect b="44138"/>
          <a:stretch/>
        </p:blipFill>
        <p:spPr bwMode="auto">
          <a:xfrm>
            <a:off x="1447800" y="2133600"/>
            <a:ext cx="6553200" cy="242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251520" y="1253952"/>
            <a:ext cx="6148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w Cen MT" pitchFamily="34" charset="0"/>
                <a:ea typeface="Times New Roman" pitchFamily="18" charset="0"/>
                <a:cs typeface="Times New Roman" pitchFamily="18" charset="0"/>
              </a:rPr>
              <a:t>The trophic level of an organism is the position it </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415636" y="1642043"/>
            <a:ext cx="28886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w Cen MT" pitchFamily="34" charset="0"/>
                <a:ea typeface="Times New Roman" pitchFamily="18" charset="0"/>
                <a:cs typeface="Times New Roman" pitchFamily="18" charset="0"/>
              </a:rPr>
              <a:t>holds in a food chain. </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val 3"/>
          <p:cNvSpPr/>
          <p:nvPr/>
        </p:nvSpPr>
        <p:spPr>
          <a:xfrm>
            <a:off x="2627784" y="2133600"/>
            <a:ext cx="1296144" cy="791344"/>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3863930" y="2133600"/>
            <a:ext cx="1296144" cy="791344"/>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5103534" y="2149089"/>
            <a:ext cx="1296144" cy="791344"/>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6399678" y="2149089"/>
            <a:ext cx="1296144" cy="791344"/>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251520" y="5085184"/>
            <a:ext cx="8712968" cy="830997"/>
          </a:xfrm>
          <a:prstGeom prst="rect">
            <a:avLst/>
          </a:prstGeom>
          <a:noFill/>
        </p:spPr>
        <p:txBody>
          <a:bodyPr wrap="square" rtlCol="0">
            <a:spAutoFit/>
          </a:bodyPr>
          <a:lstStyle/>
          <a:p>
            <a:r>
              <a:rPr lang="en-AU" sz="2400" dirty="0" smtClean="0"/>
              <a:t>However, food chains are not able to reflect the complexity of energy transfer that occurs in an ecosystem</a:t>
            </a:r>
            <a:endParaRPr lang="en-AU" sz="2400" dirty="0"/>
          </a:p>
        </p:txBody>
      </p:sp>
    </p:spTree>
    <p:extLst>
      <p:ext uri="{BB962C8B-B14F-4D97-AF65-F5344CB8AC3E}">
        <p14:creationId xmlns:p14="http://schemas.microsoft.com/office/powerpoint/2010/main" val="42918656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AU" altLang="en-US" b="1" dirty="0">
                <a:latin typeface="Calibri" pitchFamily="34" charset="0"/>
                <a:ea typeface="SimSun" pitchFamily="2" charset="-122"/>
                <a:cs typeface="Times New Roman" pitchFamily="18" charset="0"/>
              </a:rPr>
              <a:t>Components of food chains</a:t>
            </a:r>
            <a:r>
              <a:rPr lang="en-AU" altLang="en-US" sz="6600" dirty="0">
                <a:latin typeface="Arial" pitchFamily="34" charset="0"/>
                <a:cs typeface="Arial" pitchFamily="34" charset="0"/>
              </a:rPr>
              <a:t/>
            </a:r>
            <a:br>
              <a:rPr lang="en-AU" altLang="en-US" sz="6600" dirty="0">
                <a:latin typeface="Arial" pitchFamily="34" charset="0"/>
                <a:cs typeface="Arial" pitchFamily="34" charset="0"/>
              </a:rPr>
            </a:b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2921723"/>
              </p:ext>
            </p:extLst>
          </p:nvPr>
        </p:nvGraphicFramePr>
        <p:xfrm>
          <a:off x="251520" y="908720"/>
          <a:ext cx="8640958" cy="5949280"/>
        </p:xfrm>
        <a:graphic>
          <a:graphicData uri="http://schemas.openxmlformats.org/drawingml/2006/table">
            <a:tbl>
              <a:tblPr firstRow="1" firstCol="1" bandRow="1">
                <a:tableStyleId>{5C22544A-7EE6-4342-B048-85BDC9FD1C3A}</a:tableStyleId>
              </a:tblPr>
              <a:tblGrid>
                <a:gridCol w="2770576"/>
                <a:gridCol w="2771475"/>
                <a:gridCol w="3098907"/>
              </a:tblGrid>
              <a:tr h="321613">
                <a:tc>
                  <a:txBody>
                    <a:bodyPr/>
                    <a:lstStyle/>
                    <a:p>
                      <a:pPr>
                        <a:lnSpc>
                          <a:spcPct val="115000"/>
                        </a:lnSpc>
                        <a:spcAft>
                          <a:spcPts val="0"/>
                        </a:spcAft>
                      </a:pPr>
                      <a:r>
                        <a:rPr lang="en-AU" sz="1100" dirty="0">
                          <a:effectLst/>
                        </a:rPr>
                        <a:t>Type</a:t>
                      </a:r>
                      <a:endParaRPr lang="en-AU" sz="1100" dirty="0">
                        <a:effectLst/>
                        <a:latin typeface="Calibri"/>
                        <a:ea typeface="SimSun"/>
                        <a:cs typeface="Times New Roman"/>
                      </a:endParaRPr>
                    </a:p>
                  </a:txBody>
                  <a:tcPr marL="68580" marR="68580" marT="0" marB="0"/>
                </a:tc>
                <a:tc>
                  <a:txBody>
                    <a:bodyPr/>
                    <a:lstStyle/>
                    <a:p>
                      <a:pPr>
                        <a:lnSpc>
                          <a:spcPct val="115000"/>
                        </a:lnSpc>
                        <a:spcAft>
                          <a:spcPts val="0"/>
                        </a:spcAft>
                      </a:pPr>
                      <a:r>
                        <a:rPr lang="en-AU" sz="1100">
                          <a:effectLst/>
                        </a:rPr>
                        <a:t>Acquires energy through</a:t>
                      </a:r>
                      <a:endParaRPr lang="en-AU" sz="1100">
                        <a:effectLst/>
                        <a:latin typeface="Calibri"/>
                        <a:ea typeface="SimSun"/>
                        <a:cs typeface="Times New Roman"/>
                      </a:endParaRPr>
                    </a:p>
                  </a:txBody>
                  <a:tcPr marL="68580" marR="68580" marT="0" marB="0"/>
                </a:tc>
                <a:tc>
                  <a:txBody>
                    <a:bodyPr/>
                    <a:lstStyle/>
                    <a:p>
                      <a:pPr>
                        <a:lnSpc>
                          <a:spcPct val="115000"/>
                        </a:lnSpc>
                        <a:spcAft>
                          <a:spcPts val="0"/>
                        </a:spcAft>
                      </a:pPr>
                      <a:r>
                        <a:rPr lang="en-AU" sz="1100" dirty="0">
                          <a:effectLst/>
                        </a:rPr>
                        <a:t>Example</a:t>
                      </a:r>
                      <a:endParaRPr lang="en-AU" sz="1100" dirty="0">
                        <a:effectLst/>
                        <a:latin typeface="Calibri"/>
                        <a:ea typeface="SimSun"/>
                        <a:cs typeface="Times New Roman"/>
                      </a:endParaRPr>
                    </a:p>
                  </a:txBody>
                  <a:tcPr marL="68580" marR="68580" marT="0" marB="0"/>
                </a:tc>
              </a:tr>
              <a:tr h="663256">
                <a:tc>
                  <a:txBody>
                    <a:bodyPr/>
                    <a:lstStyle/>
                    <a:p>
                      <a:pPr>
                        <a:lnSpc>
                          <a:spcPct val="115000"/>
                        </a:lnSpc>
                        <a:spcAft>
                          <a:spcPts val="0"/>
                        </a:spcAft>
                      </a:pPr>
                      <a:r>
                        <a:rPr lang="en-AU" sz="1600">
                          <a:effectLst/>
                        </a:rPr>
                        <a:t>Producer/autotroph</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Photosynthesis or chemosynthesis</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Green plants and algae</a:t>
                      </a:r>
                    </a:p>
                    <a:p>
                      <a:pPr>
                        <a:lnSpc>
                          <a:spcPct val="115000"/>
                        </a:lnSpc>
                        <a:spcAft>
                          <a:spcPts val="0"/>
                        </a:spcAft>
                      </a:pPr>
                      <a:r>
                        <a:rPr lang="en-AU" sz="1600">
                          <a:effectLst/>
                        </a:rPr>
                        <a:t>Chemosynthetic bacteria</a:t>
                      </a:r>
                      <a:endParaRPr lang="en-AU" sz="1600">
                        <a:effectLst/>
                        <a:latin typeface="Calibri"/>
                        <a:ea typeface="SimSun"/>
                        <a:cs typeface="Times New Roman"/>
                      </a:endParaRPr>
                    </a:p>
                  </a:txBody>
                  <a:tcPr marL="68580" marR="68580" marT="0" marB="0"/>
                </a:tc>
              </a:tr>
              <a:tr h="321613">
                <a:tc>
                  <a:txBody>
                    <a:bodyPr/>
                    <a:lstStyle/>
                    <a:p>
                      <a:pPr>
                        <a:lnSpc>
                          <a:spcPct val="115000"/>
                        </a:lnSpc>
                        <a:spcAft>
                          <a:spcPts val="0"/>
                        </a:spcAft>
                      </a:pPr>
                      <a:r>
                        <a:rPr lang="en-AU" sz="1600">
                          <a:effectLst/>
                        </a:rPr>
                        <a:t>Consumer/heterotroph</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Feeds off other organisms</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All animals, all fungi</a:t>
                      </a:r>
                      <a:endParaRPr lang="en-AU" sz="1600">
                        <a:effectLst/>
                        <a:latin typeface="Calibri"/>
                        <a:ea typeface="SimSun"/>
                        <a:cs typeface="Times New Roman"/>
                      </a:endParaRPr>
                    </a:p>
                  </a:txBody>
                  <a:tcPr marL="68580" marR="68580" marT="0" marB="0"/>
                </a:tc>
              </a:tr>
              <a:tr h="321613">
                <a:tc>
                  <a:txBody>
                    <a:bodyPr/>
                    <a:lstStyle/>
                    <a:p>
                      <a:pPr marL="342900" lvl="0" indent="-342900">
                        <a:lnSpc>
                          <a:spcPct val="115000"/>
                        </a:lnSpc>
                        <a:spcAft>
                          <a:spcPts val="0"/>
                        </a:spcAft>
                        <a:buFont typeface="Symbol"/>
                        <a:buChar char=""/>
                      </a:pPr>
                      <a:r>
                        <a:rPr lang="en-AU" sz="1600">
                          <a:effectLst/>
                        </a:rPr>
                        <a:t>Herbivore</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dirty="0">
                          <a:effectLst/>
                        </a:rPr>
                        <a:t>Feeds of autotrophs</a:t>
                      </a:r>
                      <a:endParaRPr lang="en-AU" sz="1600" dirty="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Cow,  grasshopper, zooplankton</a:t>
                      </a:r>
                      <a:endParaRPr lang="en-AU" sz="1600">
                        <a:effectLst/>
                        <a:latin typeface="Calibri"/>
                        <a:ea typeface="SimSun"/>
                        <a:cs typeface="Times New Roman"/>
                      </a:endParaRPr>
                    </a:p>
                  </a:txBody>
                  <a:tcPr marL="68580" marR="68580" marT="0" marB="0"/>
                </a:tc>
              </a:tr>
              <a:tr h="663256">
                <a:tc>
                  <a:txBody>
                    <a:bodyPr/>
                    <a:lstStyle/>
                    <a:p>
                      <a:pPr marL="342900" lvl="0" indent="-342900">
                        <a:lnSpc>
                          <a:spcPct val="115000"/>
                        </a:lnSpc>
                        <a:spcAft>
                          <a:spcPts val="0"/>
                        </a:spcAft>
                        <a:buFont typeface="Symbol"/>
                        <a:buChar char=""/>
                      </a:pPr>
                      <a:r>
                        <a:rPr lang="en-AU" sz="1600" dirty="0">
                          <a:effectLst/>
                        </a:rPr>
                        <a:t>Omnivore</a:t>
                      </a:r>
                      <a:endParaRPr lang="en-AU" sz="1600" dirty="0">
                        <a:effectLst/>
                        <a:latin typeface="Calibri"/>
                        <a:ea typeface="SimSun"/>
                        <a:cs typeface="Times New Roman"/>
                      </a:endParaRPr>
                    </a:p>
                  </a:txBody>
                  <a:tcPr marL="68580" marR="68580" marT="0" marB="0"/>
                </a:tc>
                <a:tc>
                  <a:txBody>
                    <a:bodyPr/>
                    <a:lstStyle/>
                    <a:p>
                      <a:pPr>
                        <a:lnSpc>
                          <a:spcPct val="115000"/>
                        </a:lnSpc>
                        <a:spcAft>
                          <a:spcPts val="0"/>
                        </a:spcAft>
                      </a:pPr>
                      <a:r>
                        <a:rPr lang="en-AU" sz="1600" dirty="0">
                          <a:effectLst/>
                        </a:rPr>
                        <a:t>Feeds of both autotrophs and heterotrophs</a:t>
                      </a:r>
                      <a:endParaRPr lang="en-AU" sz="1600" dirty="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Bear, pig</a:t>
                      </a:r>
                      <a:endParaRPr lang="en-AU" sz="1600">
                        <a:effectLst/>
                        <a:latin typeface="Calibri"/>
                        <a:ea typeface="SimSun"/>
                        <a:cs typeface="Times New Roman"/>
                      </a:endParaRPr>
                    </a:p>
                  </a:txBody>
                  <a:tcPr marL="68580" marR="68580" marT="0" marB="0"/>
                </a:tc>
              </a:tr>
              <a:tr h="321613">
                <a:tc>
                  <a:txBody>
                    <a:bodyPr/>
                    <a:lstStyle/>
                    <a:p>
                      <a:pPr marL="342900" lvl="0" indent="-342900">
                        <a:lnSpc>
                          <a:spcPct val="115000"/>
                        </a:lnSpc>
                        <a:spcAft>
                          <a:spcPts val="0"/>
                        </a:spcAft>
                        <a:buFont typeface="Symbol"/>
                        <a:buChar char=""/>
                      </a:pPr>
                      <a:r>
                        <a:rPr lang="en-AU" sz="1600">
                          <a:effectLst/>
                        </a:rPr>
                        <a:t>Carnivore</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Feeds of other animals</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Lion, spiders</a:t>
                      </a:r>
                      <a:endParaRPr lang="en-AU" sz="1600">
                        <a:effectLst/>
                        <a:latin typeface="Calibri"/>
                        <a:ea typeface="SimSun"/>
                        <a:cs typeface="Times New Roman"/>
                      </a:endParaRPr>
                    </a:p>
                  </a:txBody>
                  <a:tcPr marL="68580" marR="68580" marT="0" marB="0"/>
                </a:tc>
              </a:tr>
              <a:tr h="663256">
                <a:tc>
                  <a:txBody>
                    <a:bodyPr/>
                    <a:lstStyle/>
                    <a:p>
                      <a:pPr marL="342900" lvl="0" indent="-342900">
                        <a:lnSpc>
                          <a:spcPct val="115000"/>
                        </a:lnSpc>
                        <a:spcAft>
                          <a:spcPts val="0"/>
                        </a:spcAft>
                        <a:buFont typeface="Symbol"/>
                        <a:buChar char=""/>
                      </a:pPr>
                      <a:r>
                        <a:rPr lang="en-AU" sz="1600">
                          <a:effectLst/>
                        </a:rPr>
                        <a:t>Scavenger</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Feed off dead animals/remains they haven’t killed themself</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Tasmanian devil</a:t>
                      </a:r>
                      <a:endParaRPr lang="en-AU" sz="1600">
                        <a:effectLst/>
                        <a:latin typeface="Calibri"/>
                        <a:ea typeface="SimSun"/>
                        <a:cs typeface="Times New Roman"/>
                      </a:endParaRPr>
                    </a:p>
                  </a:txBody>
                  <a:tcPr marL="68580" marR="68580" marT="0" marB="0"/>
                </a:tc>
              </a:tr>
              <a:tr h="1004902">
                <a:tc>
                  <a:txBody>
                    <a:bodyPr/>
                    <a:lstStyle/>
                    <a:p>
                      <a:pPr marL="342900" lvl="0" indent="-342900">
                        <a:lnSpc>
                          <a:spcPct val="115000"/>
                        </a:lnSpc>
                        <a:spcAft>
                          <a:spcPts val="0"/>
                        </a:spcAft>
                        <a:buFont typeface="Symbol"/>
                        <a:buChar char=""/>
                      </a:pPr>
                      <a:r>
                        <a:rPr lang="en-AU" sz="1600">
                          <a:effectLst/>
                        </a:rPr>
                        <a:t>Detritivore</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Feeds off detritius (decomposing plant or animal remains or waste matter)</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Worms, woodlice, dung flies, fiddler crabs</a:t>
                      </a:r>
                      <a:endParaRPr lang="en-AU" sz="1600">
                        <a:effectLst/>
                        <a:latin typeface="Calibri"/>
                        <a:ea typeface="SimSun"/>
                        <a:cs typeface="Times New Roman"/>
                      </a:endParaRPr>
                    </a:p>
                  </a:txBody>
                  <a:tcPr marL="68580" marR="68580" marT="0" marB="0"/>
                </a:tc>
              </a:tr>
              <a:tr h="1004902">
                <a:tc>
                  <a:txBody>
                    <a:bodyPr/>
                    <a:lstStyle/>
                    <a:p>
                      <a:pPr>
                        <a:lnSpc>
                          <a:spcPct val="115000"/>
                        </a:lnSpc>
                        <a:spcAft>
                          <a:spcPts val="0"/>
                        </a:spcAft>
                      </a:pPr>
                      <a:r>
                        <a:rPr lang="en-AU" sz="1600">
                          <a:effectLst/>
                        </a:rPr>
                        <a:t>Parasite</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Obtains nutrients from another organism to their detriment</a:t>
                      </a:r>
                      <a:endParaRPr lang="en-AU" sz="1600">
                        <a:effectLst/>
                        <a:latin typeface="Calibri"/>
                        <a:ea typeface="SimSun"/>
                        <a:cs typeface="Times New Roman"/>
                      </a:endParaRPr>
                    </a:p>
                  </a:txBody>
                  <a:tcPr marL="68580" marR="68580" marT="0" marB="0"/>
                </a:tc>
                <a:tc>
                  <a:txBody>
                    <a:bodyPr/>
                    <a:lstStyle/>
                    <a:p>
                      <a:pPr>
                        <a:lnSpc>
                          <a:spcPct val="115000"/>
                        </a:lnSpc>
                        <a:spcAft>
                          <a:spcPts val="0"/>
                        </a:spcAft>
                      </a:pPr>
                      <a:r>
                        <a:rPr lang="en-AU" sz="1600">
                          <a:effectLst/>
                        </a:rPr>
                        <a:t>Tape worm(endo-parasite)</a:t>
                      </a:r>
                    </a:p>
                    <a:p>
                      <a:pPr>
                        <a:lnSpc>
                          <a:spcPct val="115000"/>
                        </a:lnSpc>
                        <a:spcAft>
                          <a:spcPts val="0"/>
                        </a:spcAft>
                      </a:pPr>
                      <a:r>
                        <a:rPr lang="en-AU" sz="1600">
                          <a:effectLst/>
                        </a:rPr>
                        <a:t>Flea(ecto-parasite)</a:t>
                      </a:r>
                    </a:p>
                    <a:p>
                      <a:pPr>
                        <a:lnSpc>
                          <a:spcPct val="115000"/>
                        </a:lnSpc>
                        <a:spcAft>
                          <a:spcPts val="0"/>
                        </a:spcAft>
                      </a:pPr>
                      <a:r>
                        <a:rPr lang="en-AU" sz="1600">
                          <a:effectLst/>
                        </a:rPr>
                        <a:t>Mistletoe(parasitic plant)</a:t>
                      </a:r>
                      <a:endParaRPr lang="en-AU" sz="1600">
                        <a:effectLst/>
                        <a:latin typeface="Calibri"/>
                        <a:ea typeface="SimSun"/>
                        <a:cs typeface="Times New Roman"/>
                      </a:endParaRPr>
                    </a:p>
                  </a:txBody>
                  <a:tcPr marL="68580" marR="68580" marT="0" marB="0"/>
                </a:tc>
              </a:tr>
              <a:tr h="663256">
                <a:tc>
                  <a:txBody>
                    <a:bodyPr/>
                    <a:lstStyle/>
                    <a:p>
                      <a:pPr>
                        <a:lnSpc>
                          <a:spcPct val="115000"/>
                        </a:lnSpc>
                        <a:spcAft>
                          <a:spcPts val="0"/>
                        </a:spcAft>
                      </a:pPr>
                      <a:r>
                        <a:rPr lang="en-AU" sz="1600" dirty="0">
                          <a:effectLst/>
                        </a:rPr>
                        <a:t>Decomposer</a:t>
                      </a:r>
                      <a:endParaRPr lang="en-AU" sz="1600" dirty="0">
                        <a:effectLst/>
                        <a:latin typeface="Calibri"/>
                        <a:ea typeface="SimSun"/>
                        <a:cs typeface="Times New Roman"/>
                      </a:endParaRPr>
                    </a:p>
                  </a:txBody>
                  <a:tcPr marL="68580" marR="68580" marT="0" marB="0"/>
                </a:tc>
                <a:tc>
                  <a:txBody>
                    <a:bodyPr/>
                    <a:lstStyle/>
                    <a:p>
                      <a:pPr>
                        <a:lnSpc>
                          <a:spcPct val="115000"/>
                        </a:lnSpc>
                        <a:spcAft>
                          <a:spcPts val="0"/>
                        </a:spcAft>
                      </a:pPr>
                      <a:r>
                        <a:rPr lang="en-AU" sz="1600" dirty="0">
                          <a:effectLst/>
                        </a:rPr>
                        <a:t>Breaks down dead matter</a:t>
                      </a:r>
                      <a:endParaRPr lang="en-AU" sz="1600" dirty="0">
                        <a:effectLst/>
                        <a:latin typeface="Calibri"/>
                        <a:ea typeface="SimSun"/>
                        <a:cs typeface="Times New Roman"/>
                      </a:endParaRPr>
                    </a:p>
                  </a:txBody>
                  <a:tcPr marL="68580" marR="68580" marT="0" marB="0"/>
                </a:tc>
                <a:tc>
                  <a:txBody>
                    <a:bodyPr/>
                    <a:lstStyle/>
                    <a:p>
                      <a:pPr>
                        <a:lnSpc>
                          <a:spcPct val="115000"/>
                        </a:lnSpc>
                        <a:spcAft>
                          <a:spcPts val="0"/>
                        </a:spcAft>
                      </a:pPr>
                      <a:r>
                        <a:rPr lang="en-AU" sz="1600" dirty="0">
                          <a:effectLst/>
                        </a:rPr>
                        <a:t>Bacteria</a:t>
                      </a:r>
                    </a:p>
                    <a:p>
                      <a:pPr>
                        <a:lnSpc>
                          <a:spcPct val="115000"/>
                        </a:lnSpc>
                        <a:spcAft>
                          <a:spcPts val="0"/>
                        </a:spcAft>
                      </a:pPr>
                      <a:r>
                        <a:rPr lang="en-AU" sz="1600" dirty="0">
                          <a:effectLst/>
                        </a:rPr>
                        <a:t> </a:t>
                      </a:r>
                      <a:endParaRPr lang="en-AU" sz="1600" dirty="0">
                        <a:effectLst/>
                        <a:latin typeface="Calibri"/>
                        <a:ea typeface="SimSun"/>
                        <a:cs typeface="Times New Roman"/>
                      </a:endParaRPr>
                    </a:p>
                  </a:txBody>
                  <a:tcPr marL="68580" marR="68580" marT="0" marB="0"/>
                </a:tc>
              </a:tr>
            </a:tbl>
          </a:graphicData>
        </a:graphic>
      </p:graphicFrame>
    </p:spTree>
    <p:extLst>
      <p:ext uri="{BB962C8B-B14F-4D97-AF65-F5344CB8AC3E}">
        <p14:creationId xmlns:p14="http://schemas.microsoft.com/office/powerpoint/2010/main" val="3494507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Decomposers</a:t>
            </a:r>
            <a:r>
              <a:rPr lang="en-AU" dirty="0"/>
              <a:t/>
            </a:r>
            <a:br>
              <a:rPr lang="en-AU" dirty="0"/>
            </a:br>
            <a:endParaRPr lang="en-AU" dirty="0"/>
          </a:p>
        </p:txBody>
      </p:sp>
      <p:sp>
        <p:nvSpPr>
          <p:cNvPr id="3" name="Content Placeholder 2"/>
          <p:cNvSpPr>
            <a:spLocks noGrp="1"/>
          </p:cNvSpPr>
          <p:nvPr>
            <p:ph idx="1"/>
          </p:nvPr>
        </p:nvSpPr>
        <p:spPr>
          <a:xfrm>
            <a:off x="457200" y="980728"/>
            <a:ext cx="8229600" cy="5688632"/>
          </a:xfrm>
        </p:spPr>
        <p:txBody>
          <a:bodyPr>
            <a:normAutofit fontScale="92500" lnSpcReduction="10000"/>
          </a:bodyPr>
          <a:lstStyle/>
          <a:p>
            <a:r>
              <a:rPr lang="en-AU" dirty="0" smtClean="0"/>
              <a:t>Decomposers</a:t>
            </a:r>
            <a:r>
              <a:rPr lang="en-AU" dirty="0"/>
              <a:t>, like fungi and bacteria, complete the food chain. </a:t>
            </a:r>
          </a:p>
          <a:p>
            <a:endParaRPr lang="en-AU" dirty="0" smtClean="0"/>
          </a:p>
          <a:p>
            <a:endParaRPr lang="en-AU" dirty="0"/>
          </a:p>
          <a:p>
            <a:endParaRPr lang="en-AU" dirty="0"/>
          </a:p>
          <a:p>
            <a:endParaRPr lang="en-AU" dirty="0" smtClean="0"/>
          </a:p>
          <a:p>
            <a:endParaRPr lang="en-AU" dirty="0"/>
          </a:p>
          <a:p>
            <a:r>
              <a:rPr lang="en-AU" dirty="0"/>
              <a:t>Decomposers turn organic waste, such as decaying organisms, into inorganic materials, such as nutrient-rich soil. They complete the cycle of life, returning nutrients to the soil or oceans for use by autotrophs. </a:t>
            </a:r>
          </a:p>
          <a:p>
            <a:endParaRPr lang="en-AU" dirty="0"/>
          </a:p>
        </p:txBody>
      </p:sp>
      <p:pic>
        <p:nvPicPr>
          <p:cNvPr id="17410" name="Picture 2" descr="http://www.sheppardsoftware.com/content/animals/kidscorner/images/foodchain/fullch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010362"/>
            <a:ext cx="571500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527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43608" y="2132598"/>
            <a:ext cx="7395509" cy="3528392"/>
          </a:xfrm>
          <a:prstGeom prst="rect">
            <a:avLst/>
          </a:prstGeom>
          <a:noFill/>
          <a:ln w="9525">
            <a:noFill/>
            <a:miter lim="800000"/>
            <a:headEnd/>
            <a:tailEnd/>
          </a:ln>
          <a:effectLst/>
        </p:spPr>
      </p:pic>
      <p:sp>
        <p:nvSpPr>
          <p:cNvPr id="3" name="Title 2"/>
          <p:cNvSpPr>
            <a:spLocks noGrp="1"/>
          </p:cNvSpPr>
          <p:nvPr>
            <p:ph type="title"/>
          </p:nvPr>
        </p:nvSpPr>
        <p:spPr>
          <a:xfrm>
            <a:off x="368798" y="692696"/>
            <a:ext cx="8229600" cy="1143000"/>
          </a:xfrm>
        </p:spPr>
        <p:txBody>
          <a:bodyPr>
            <a:normAutofit fontScale="90000"/>
          </a:bodyPr>
          <a:lstStyle/>
          <a:p>
            <a:r>
              <a:rPr lang="en-AU" dirty="0">
                <a:solidFill>
                  <a:prstClr val="black"/>
                </a:solidFill>
                <a:latin typeface="Tw Cen MT" pitchFamily="34" charset="0"/>
              </a:rPr>
              <a:t>Why is it difficult to include decomposers in this table?</a:t>
            </a:r>
            <a:br>
              <a:rPr lang="en-AU" dirty="0">
                <a:solidFill>
                  <a:prstClr val="black"/>
                </a:solidFill>
                <a:latin typeface="Tw Cen MT" pitchFamily="34" charset="0"/>
              </a:rPr>
            </a:br>
            <a:endParaRPr lang="en-AU" dirty="0"/>
          </a:p>
        </p:txBody>
      </p:sp>
    </p:spTree>
    <p:extLst>
      <p:ext uri="{BB962C8B-B14F-4D97-AF65-F5344CB8AC3E}">
        <p14:creationId xmlns:p14="http://schemas.microsoft.com/office/powerpoint/2010/main" val="1054746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Decomposers</a:t>
            </a:r>
            <a:endParaRPr lang="en-AU" dirty="0"/>
          </a:p>
        </p:txBody>
      </p:sp>
      <p:sp>
        <p:nvSpPr>
          <p:cNvPr id="3" name="Content Placeholder 2"/>
          <p:cNvSpPr>
            <a:spLocks noGrp="1"/>
          </p:cNvSpPr>
          <p:nvPr>
            <p:ph idx="1"/>
          </p:nvPr>
        </p:nvSpPr>
        <p:spPr/>
        <p:txBody>
          <a:bodyPr>
            <a:normAutofit fontScale="85000" lnSpcReduction="20000"/>
          </a:bodyPr>
          <a:lstStyle/>
          <a:p>
            <a:pPr marL="0" indent="0">
              <a:buNone/>
            </a:pPr>
            <a:endParaRPr lang="en-AU" dirty="0"/>
          </a:p>
          <a:p>
            <a:r>
              <a:rPr lang="en-AU" dirty="0"/>
              <a:t>Decomposers are often left off food chains and webs.  If included they would be best placed at the end of a food chain or the top of a food web arranged in trophic levels. </a:t>
            </a:r>
          </a:p>
          <a:p>
            <a:pPr marL="0" indent="0">
              <a:buNone/>
            </a:pPr>
            <a:endParaRPr lang="en-AU" dirty="0"/>
          </a:p>
          <a:p>
            <a:r>
              <a:rPr lang="en-AU" dirty="0"/>
              <a:t>This means that food chains start with producers and end with decay and decomposers. Since decomposers recycle nutrients, leaving them so they can be reused by producers, they are sometimes regarded as occupying their own trophic level and are sometimes placed to the side of ecological pyramids.</a:t>
            </a:r>
          </a:p>
          <a:p>
            <a:endParaRPr lang="en-AU" dirty="0"/>
          </a:p>
        </p:txBody>
      </p:sp>
    </p:spTree>
    <p:extLst>
      <p:ext uri="{BB962C8B-B14F-4D97-AF65-F5344CB8AC3E}">
        <p14:creationId xmlns:p14="http://schemas.microsoft.com/office/powerpoint/2010/main" val="2514991658"/>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2291</Words>
  <Application>Microsoft Office PowerPoint</Application>
  <PresentationFormat>On-screen Show (4:3)</PresentationFormat>
  <Paragraphs>347</Paragraphs>
  <Slides>46</Slides>
  <Notes>17</Notes>
  <HiddenSlides>0</HiddenSlides>
  <MMClips>0</MMClips>
  <ScaleCrop>false</ScaleCrop>
  <HeadingPairs>
    <vt:vector size="4" baseType="variant">
      <vt:variant>
        <vt:lpstr>Theme</vt:lpstr>
      </vt:variant>
      <vt:variant>
        <vt:i4>5</vt:i4>
      </vt:variant>
      <vt:variant>
        <vt:lpstr>Slide Titles</vt:lpstr>
      </vt:variant>
      <vt:variant>
        <vt:i4>46</vt:i4>
      </vt:variant>
    </vt:vector>
  </HeadingPairs>
  <TitlesOfParts>
    <vt:vector size="51" baseType="lpstr">
      <vt:lpstr>Office Theme</vt:lpstr>
      <vt:lpstr>1_Office Theme</vt:lpstr>
      <vt:lpstr>Concourse</vt:lpstr>
      <vt:lpstr>Module</vt:lpstr>
      <vt:lpstr>Bamboo</vt:lpstr>
      <vt:lpstr>Food Chains and Food Webs</vt:lpstr>
      <vt:lpstr>Autotrophs=Producers</vt:lpstr>
      <vt:lpstr>Consumers</vt:lpstr>
      <vt:lpstr>An order to dining! </vt:lpstr>
      <vt:lpstr>PowerPoint Presentation</vt:lpstr>
      <vt:lpstr>Components of food chains </vt:lpstr>
      <vt:lpstr>Decomposers </vt:lpstr>
      <vt:lpstr>Why is it difficult to include decomposers in this table? </vt:lpstr>
      <vt:lpstr>Decomposers</vt:lpstr>
      <vt:lpstr>Food WEB </vt:lpstr>
      <vt:lpstr>PowerPoint Presentation</vt:lpstr>
      <vt:lpstr>PowerPoint Presentation</vt:lpstr>
      <vt:lpstr>PowerPoint Presentation</vt:lpstr>
      <vt:lpstr>Top level consumer/top carnivore/top predator in a food chain/web is the consumer that no other organism feeds off. (it is prey for no other organism). The top level consumer may be at a different tropic level in one food chain within a web, compared to another.(it may be  at the 3rd ,4th or 5th trophic level depending of the food chain they are a part of) </vt:lpstr>
      <vt:lpstr>PowerPoint Presentation</vt:lpstr>
      <vt:lpstr>PowerPoint Presentation</vt:lpstr>
      <vt:lpstr>PowerPoint Presentation</vt:lpstr>
      <vt:lpstr>PowerPoint Presentation</vt:lpstr>
      <vt:lpstr>PowerPoint Presentation</vt:lpstr>
      <vt:lpstr>Energy ‘Loss’ from a mammal</vt:lpstr>
      <vt:lpstr>Energy flows through an ecosystem</vt:lpstr>
      <vt:lpstr>Proportion of Chemical energy passes on to next tropic level  isn’t the same for all organisms</vt:lpstr>
      <vt:lpstr> 10% Rule of thumb for energy transfer</vt:lpstr>
      <vt:lpstr>Number Pyramid</vt:lpstr>
      <vt:lpstr>Biomass Pyramid</vt:lpstr>
      <vt:lpstr>Biomass Pyramids</vt:lpstr>
      <vt:lpstr>Energy Pyramid</vt:lpstr>
      <vt:lpstr>Quick Check</vt:lpstr>
      <vt:lpstr>3 conclusions</vt:lpstr>
      <vt:lpstr>Bioaccumulation vs Biomagnification</vt:lpstr>
      <vt:lpstr>Bioaccumulation vs Biomagnification</vt:lpstr>
      <vt:lpstr>Case Study DDT</vt:lpstr>
      <vt:lpstr>Case Study DDT</vt:lpstr>
      <vt:lpstr>Effects of DDT in humans</vt:lpstr>
      <vt:lpstr>Decline in Bald Eagle Population</vt:lpstr>
      <vt:lpstr>Bald Eagle </vt:lpstr>
      <vt:lpstr>PowerPoint Presentation</vt:lpstr>
      <vt:lpstr>Risk of bioaccumulation of heavy metals  for humans</vt:lpstr>
      <vt:lpstr>What is being done now?</vt:lpstr>
      <vt:lpstr>Operation Cat drop</vt:lpstr>
      <vt:lpstr>Operation Cat drop</vt:lpstr>
      <vt:lpstr>Factors affecting the abundance and distribution of organisms</vt:lpstr>
      <vt:lpstr>What is Competition??</vt:lpstr>
      <vt:lpstr>Intra-Specific Competition</vt:lpstr>
      <vt:lpstr>Inter-specific Competition</vt:lpstr>
      <vt:lpstr>Predation</vt:lpstr>
    </vt:vector>
  </TitlesOfParts>
  <Company>DEECD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Chains, Food Webs and Symbiosis</dc:title>
  <dc:creator>Student - MGHS</dc:creator>
  <cp:lastModifiedBy>Jenny Lowman</cp:lastModifiedBy>
  <cp:revision>51</cp:revision>
  <dcterms:created xsi:type="dcterms:W3CDTF">2014-08-28T23:39:38Z</dcterms:created>
  <dcterms:modified xsi:type="dcterms:W3CDTF">2014-10-13T15:07:40Z</dcterms:modified>
</cp:coreProperties>
</file>