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s/slide9.xml" ContentType="application/vnd.openxmlformats-officedocument.presentationml.slide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893" r:id="rId1"/>
  </p:sldMasterIdLst>
  <p:notesMasterIdLst>
    <p:notesMasterId r:id="rId25"/>
  </p:notesMasterIdLst>
  <p:handoutMasterIdLst>
    <p:handoutMasterId r:id="rId26"/>
  </p:handoutMasterIdLst>
  <p:sldIdLst>
    <p:sldId id="258" r:id="rId2"/>
    <p:sldId id="277" r:id="rId3"/>
    <p:sldId id="271" r:id="rId4"/>
    <p:sldId id="259" r:id="rId5"/>
    <p:sldId id="281" r:id="rId6"/>
    <p:sldId id="261" r:id="rId7"/>
    <p:sldId id="282" r:id="rId8"/>
    <p:sldId id="280" r:id="rId9"/>
    <p:sldId id="264" r:id="rId10"/>
    <p:sldId id="270" r:id="rId11"/>
    <p:sldId id="268" r:id="rId12"/>
    <p:sldId id="269" r:id="rId13"/>
    <p:sldId id="272" r:id="rId14"/>
    <p:sldId id="273" r:id="rId15"/>
    <p:sldId id="274" r:id="rId16"/>
    <p:sldId id="266" r:id="rId17"/>
    <p:sldId id="283" r:id="rId18"/>
    <p:sldId id="276" r:id="rId19"/>
    <p:sldId id="262" r:id="rId20"/>
    <p:sldId id="265" r:id="rId21"/>
    <p:sldId id="267" r:id="rId22"/>
    <p:sldId id="275" r:id="rId23"/>
    <p:sldId id="279" r:id="rId24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5" charset="0"/>
        <a:ea typeface="ＭＳ Ｐゴシック" pitchFamily="-105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5" charset="0"/>
        <a:ea typeface="ＭＳ Ｐゴシック" pitchFamily="-105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5" charset="0"/>
        <a:ea typeface="ＭＳ Ｐゴシック" pitchFamily="-105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5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5" charset="0"/>
        <a:ea typeface="ＭＳ Ｐゴシック" pitchFamily="-105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105" charset="0"/>
        <a:ea typeface="ＭＳ Ｐゴシック" pitchFamily="-105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105" charset="0"/>
        <a:ea typeface="ＭＳ Ｐゴシック" pitchFamily="-105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105" charset="0"/>
        <a:ea typeface="ＭＳ Ｐゴシック" pitchFamily="-105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105" charset="0"/>
        <a:ea typeface="ＭＳ Ｐゴシック" pitchFamily="-10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DC54AD"/>
    <a:srgbClr val="0099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88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38" d="100"/>
          <a:sy n="138" d="100"/>
        </p:scale>
        <p:origin x="-3560" y="-112"/>
      </p:cViewPr>
      <p:guideLst>
        <p:guide orient="horz" pos="2160"/>
        <p:guide pos="28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interSettings" Target="printerSettings/printerSettings1.bin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11" Type="http://schemas.openxmlformats.org/officeDocument/2006/relationships/slide" Target="slides/slide10.xml"/><Relationship Id="rId29" Type="http://schemas.openxmlformats.org/officeDocument/2006/relationships/viewProps" Target="view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0" y="6343650"/>
            <a:ext cx="9144000" cy="0"/>
          </a:xfrm>
          <a:prstGeom prst="line">
            <a:avLst/>
          </a:prstGeom>
          <a:noFill/>
          <a:ln w="38100">
            <a:solidFill>
              <a:srgbClr val="00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13317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513" y="6418263"/>
            <a:ext cx="218598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3088" y="6429375"/>
            <a:ext cx="33528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524000" y="3257550"/>
            <a:ext cx="6096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0" y="6342063"/>
            <a:ext cx="9144000" cy="0"/>
          </a:xfrm>
          <a:prstGeom prst="line">
            <a:avLst/>
          </a:prstGeom>
          <a:noFill/>
          <a:ln w="38100">
            <a:solidFill>
              <a:srgbClr val="00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14343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513" y="6418263"/>
            <a:ext cx="218598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3088" y="6429375"/>
            <a:ext cx="33528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notesStyle>
    <a:lvl1pPr marL="231775" indent="-23177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 LT Std 45 Light" pitchFamily="34" charset="0"/>
        <a:ea typeface="ＭＳ Ｐゴシック" pitchFamily="-105" charset="-128"/>
        <a:cs typeface="+mn-cs"/>
      </a:defRPr>
    </a:lvl1pPr>
    <a:lvl2pPr marL="517525" indent="-1714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 LT Std 45 Light" pitchFamily="34" charset="0"/>
        <a:ea typeface="ＭＳ Ｐゴシック" pitchFamily="-105" charset="-128"/>
        <a:cs typeface="+mn-cs"/>
      </a:defRPr>
    </a:lvl2pPr>
    <a:lvl3pPr marL="857250" indent="-2254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 LT Std 45 Light" pitchFamily="34" charset="0"/>
        <a:ea typeface="ＭＳ Ｐゴシック" pitchFamily="-105" charset="-128"/>
        <a:cs typeface="+mn-cs"/>
      </a:defRPr>
    </a:lvl3pPr>
    <a:lvl4pPr marL="1198563" indent="-227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 LT Std 45 Light" pitchFamily="34" charset="0"/>
        <a:ea typeface="ＭＳ Ｐゴシック" pitchFamily="-105" charset="-128"/>
        <a:cs typeface="+mn-cs"/>
      </a:defRPr>
    </a:lvl4pPr>
    <a:lvl5pPr marL="1541463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 LT Std 45 Light" pitchFamily="34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Introduce self – </a:t>
            </a:r>
          </a:p>
          <a:p>
            <a:pPr eaLnBrk="1" hangingPunct="1"/>
            <a:r>
              <a:rPr lang="en-US" dirty="0" smtClean="0"/>
              <a:t>	</a:t>
            </a:r>
            <a:r>
              <a:rPr lang="en-US" dirty="0" err="1" smtClean="0"/>
              <a:t>Tengo</a:t>
            </a:r>
            <a:r>
              <a:rPr lang="en-US" dirty="0" smtClean="0"/>
              <a:t> 15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años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experiencia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enseñando</a:t>
            </a:r>
            <a:r>
              <a:rPr lang="en-US" baseline="0" dirty="0" smtClean="0"/>
              <a:t> en high school, antes en Community College. </a:t>
            </a:r>
            <a:r>
              <a:rPr lang="en-US" baseline="0" dirty="0" err="1" smtClean="0"/>
              <a:t>Enseño</a:t>
            </a:r>
            <a:r>
              <a:rPr lang="en-US" baseline="0" dirty="0" smtClean="0"/>
              <a:t> AP </a:t>
            </a:r>
            <a:r>
              <a:rPr lang="en-US" baseline="0" dirty="0" err="1" smtClean="0"/>
              <a:t>lengua</a:t>
            </a:r>
            <a:r>
              <a:rPr lang="en-US" baseline="0" dirty="0" smtClean="0"/>
              <a:t>, soy reader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sirvo</a:t>
            </a:r>
            <a:r>
              <a:rPr lang="en-US" baseline="0" dirty="0" smtClean="0"/>
              <a:t> en CDAC.  </a:t>
            </a:r>
            <a:r>
              <a:rPr lang="en-US" baseline="0" dirty="0" err="1" smtClean="0"/>
              <a:t>Empecé</a:t>
            </a:r>
            <a:r>
              <a:rPr lang="en-US" baseline="0" dirty="0" smtClean="0"/>
              <a:t> mi </a:t>
            </a:r>
            <a:r>
              <a:rPr lang="en-US" baseline="0" dirty="0" err="1" smtClean="0"/>
              <a:t>carrera</a:t>
            </a:r>
            <a:r>
              <a:rPr lang="en-US" baseline="0" dirty="0" smtClean="0"/>
              <a:t> en la UNAM en México </a:t>
            </a:r>
            <a:r>
              <a:rPr lang="en-US" baseline="0" dirty="0" err="1" smtClean="0"/>
              <a:t>ensenando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inglés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formando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profesores</a:t>
            </a:r>
            <a:r>
              <a:rPr lang="en-US" baseline="0" dirty="0" smtClean="0"/>
              <a:t>. </a:t>
            </a:r>
            <a:endParaRPr lang="es-MX" dirty="0" smtClean="0"/>
          </a:p>
          <a:p>
            <a:pPr eaLnBrk="1" hangingPunct="1"/>
            <a:r>
              <a:rPr lang="es-MX" dirty="0" smtClean="0"/>
              <a:t>Portfolio assessment</a:t>
            </a:r>
          </a:p>
          <a:p>
            <a:pPr eaLnBrk="1" hangingPunct="1"/>
            <a:r>
              <a:rPr lang="es-MX" dirty="0" smtClean="0"/>
              <a:t>	Empecé a usar portafolios hace unos</a:t>
            </a:r>
            <a:r>
              <a:rPr lang="es-MX" baseline="0" dirty="0" smtClean="0"/>
              <a:t> 14 años con el curso Pacesetter. A veces las implemento y a veces no. Cuando uso portafolios, soy una mejor maestra.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NO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evaluación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logro</a:t>
            </a:r>
            <a:r>
              <a:rPr lang="en-US" dirty="0" smtClean="0"/>
              <a:t> en </a:t>
            </a:r>
            <a:r>
              <a:rPr lang="en-US" dirty="0" err="1" smtClean="0"/>
              <a:t>si</a:t>
            </a:r>
            <a:r>
              <a:rPr lang="en-US" smtClean="0"/>
              <a:t>.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http://www.cfkeep.org/static/index.html</a:t>
            </a:r>
          </a:p>
          <a:p>
            <a:pPr eaLnBrk="1" hangingPunct="1"/>
            <a:r>
              <a:rPr lang="en-US" smtClean="0"/>
              <a:t>Carnegie Foundation – free online tools for digital portfolios on line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err="1" smtClean="0"/>
              <a:t>Propósitos</a:t>
            </a:r>
            <a:r>
              <a:rPr lang="en-US" dirty="0" smtClean="0"/>
              <a:t> del </a:t>
            </a:r>
            <a:r>
              <a:rPr lang="en-US" dirty="0" err="1" smtClean="0"/>
              <a:t>portafolio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estoy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proponiendo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diferente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eFolio</a:t>
            </a:r>
            <a:r>
              <a:rPr lang="en-US" baseline="0" dirty="0" smtClean="0"/>
              <a:t>).</a:t>
            </a:r>
          </a:p>
          <a:p>
            <a:pPr eaLnBrk="1" hangingPunct="1"/>
            <a:r>
              <a:rPr lang="en-US" baseline="0" dirty="0" err="1" smtClean="0"/>
              <a:t>Relacionado</a:t>
            </a:r>
            <a:r>
              <a:rPr lang="en-US" baseline="0" dirty="0" smtClean="0"/>
              <a:t> con un </a:t>
            </a:r>
            <a:r>
              <a:rPr lang="en-US" baseline="0" dirty="0" err="1" smtClean="0"/>
              <a:t>curso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específico</a:t>
            </a:r>
            <a:r>
              <a:rPr lang="en-US" baseline="0" dirty="0" smtClean="0"/>
              <a:t>. (</a:t>
            </a:r>
            <a:r>
              <a:rPr lang="en-US" baseline="0" dirty="0" err="1" smtClean="0"/>
              <a:t>podría</a:t>
            </a:r>
            <a:r>
              <a:rPr lang="en-US" baseline="0" dirty="0" smtClean="0"/>
              <a:t> ser </a:t>
            </a:r>
            <a:r>
              <a:rPr lang="en-US" baseline="0" dirty="0" err="1" smtClean="0"/>
              <a:t>otro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propósito</a:t>
            </a:r>
            <a:r>
              <a:rPr lang="en-US" baseline="0" dirty="0" smtClean="0"/>
              <a:t>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AU: José G. Ricardo-Osorio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    </a:t>
            </a:r>
            <a:r>
              <a:rPr lang="en-US" sz="1200" kern="120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A Study of Foreign Language Learning Outcomes Assessment in U.S. Undergraduate Education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SO: Foreign Language Annals 2008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CP: © 2008 American Council on the Teaching of Foreign Languages</a:t>
            </a:r>
          </a:p>
          <a:p>
            <a:endParaRPr lang="en-US" sz="1200" kern="1200" dirty="0" smtClean="0">
              <a:solidFill>
                <a:schemeClr val="tx1"/>
              </a:solidFill>
              <a:latin typeface="Univers LT Std 45 Light" pitchFamily="34" charset="0"/>
              <a:ea typeface="ＭＳ Ｐゴシック" pitchFamily="-105" charset="-128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Also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–Jeffrey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Longwell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reporta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que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hay maestros no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familiarizados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con los 5 Cs. Se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observa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que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se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especialmente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las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Cconexiones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Comparaciones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y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Comunidades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no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reciben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la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debida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atención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. En general,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oimos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comentarios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que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nos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llevan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pensar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que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los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libros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de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texto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siguen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siendo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el motor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que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impulsa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algunos</a:t>
            </a:r>
            <a:r>
              <a:rPr lang="en-US" sz="1200" kern="1200" baseline="0" dirty="0" smtClean="0">
                <a:solidFill>
                  <a:schemeClr val="tx1"/>
                </a:solidFill>
                <a:latin typeface="Univers LT Std 45 Light" pitchFamily="34" charset="0"/>
                <a:ea typeface="ＭＳ Ｐゴシック" pitchFamily="-105" charset="-128"/>
                <a:cs typeface="+mn-cs"/>
              </a:rPr>
              <a:t> programs. </a:t>
            </a:r>
            <a:endParaRPr lang="en-US" sz="1200" kern="1200" dirty="0" smtClean="0">
              <a:solidFill>
                <a:schemeClr val="tx1"/>
              </a:solidFill>
              <a:latin typeface="Univers LT Std 45 Light" pitchFamily="34" charset="0"/>
              <a:ea typeface="ＭＳ Ｐゴシック" pitchFamily="-105" charset="-128"/>
              <a:cs typeface="+mn-cs"/>
            </a:endParaRP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Dificultades</a:t>
            </a:r>
            <a:r>
              <a:rPr lang="en-US" dirty="0" smtClean="0"/>
              <a:t> – </a:t>
            </a:r>
            <a:r>
              <a:rPr lang="en-US" dirty="0" err="1" smtClean="0"/>
              <a:t>Reportes</a:t>
            </a:r>
            <a:r>
              <a:rPr lang="en-US" dirty="0" smtClean="0"/>
              <a:t> en la </a:t>
            </a:r>
            <a:r>
              <a:rPr lang="en-US" dirty="0" err="1" smtClean="0"/>
              <a:t>literatura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revelan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problemas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algunos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proyectos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Problemas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técnicos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problemas</a:t>
            </a:r>
            <a:r>
              <a:rPr lang="en-US" baseline="0" dirty="0" smtClean="0"/>
              <a:t> en lo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evaluan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Positivos</a:t>
            </a:r>
            <a:r>
              <a:rPr lang="en-US" baseline="0" dirty="0" smtClean="0"/>
              <a:t> – Renate Schultz </a:t>
            </a:r>
            <a:r>
              <a:rPr lang="en-US" baseline="0" dirty="0" err="1" smtClean="0"/>
              <a:t>reporta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portafolio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evaluar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cultura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Problema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atacado</a:t>
            </a:r>
            <a:r>
              <a:rPr lang="en-US" baseline="0" dirty="0" smtClean="0"/>
              <a:t> con el </a:t>
            </a:r>
            <a:r>
              <a:rPr lang="en-US" baseline="0" dirty="0" err="1" smtClean="0"/>
              <a:t>portafolio</a:t>
            </a:r>
            <a:r>
              <a:rPr lang="en-US" baseline="0" dirty="0" smtClean="0"/>
              <a:t> – la </a:t>
            </a:r>
            <a:r>
              <a:rPr lang="en-US" baseline="0" dirty="0" err="1" smtClean="0"/>
              <a:t>falta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metas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específicas</a:t>
            </a:r>
            <a:r>
              <a:rPr lang="en-US" baseline="0" dirty="0" smtClean="0"/>
              <a:t>. 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NO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evaluación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logro</a:t>
            </a:r>
            <a:r>
              <a:rPr lang="en-US" dirty="0" smtClean="0"/>
              <a:t> en </a:t>
            </a:r>
            <a:r>
              <a:rPr lang="en-US" dirty="0" err="1" smtClean="0"/>
              <a:t>si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pic>
        <p:nvPicPr>
          <p:cNvPr id="7" name="Picture 2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081463" y="525463"/>
            <a:ext cx="2911475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4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556125" y="6062663"/>
            <a:ext cx="20415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8.png"/><Relationship Id="rId25" Type="http://schemas.openxmlformats.org/officeDocument/2006/relationships/image" Target="../media/image9.png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9" Type="http://schemas.openxmlformats.org/officeDocument/2006/relationships/slideLayout" Target="../slideLayouts/slideLayout9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14" Type="http://schemas.openxmlformats.org/officeDocument/2006/relationships/slideLayout" Target="../slideLayouts/slideLayout14.xml"/><Relationship Id="rId23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26" Type="http://schemas.openxmlformats.org/officeDocument/2006/relationships/image" Target="../media/image10.png"/><Relationship Id="rId1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2" Type="http://schemas.openxmlformats.org/officeDocument/2006/relationships/image" Target="../media/image6.png"/><Relationship Id="rId21" Type="http://schemas.openxmlformats.org/officeDocument/2006/relationships/theme" Target="../theme/theme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7/12/10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 Box 28"/>
          <p:cNvSpPr txBox="1">
            <a:spLocks noChangeArrowheads="1"/>
          </p:cNvSpPr>
          <p:nvPr userDrawn="1"/>
        </p:nvSpPr>
        <p:spPr bwMode="auto">
          <a:xfrm>
            <a:off x="25400" y="5961063"/>
            <a:ext cx="35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fld id="{7A2BBF73-A199-4840-B850-6ED4525F2958}" type="slidenum">
              <a:rPr lang="en-US" sz="900">
                <a:solidFill>
                  <a:srgbClr val="000000"/>
                </a:solidFill>
                <a:latin typeface="Serifa Std 45 Light" pitchFamily="18" charset="0"/>
              </a:rPr>
              <a:pPr algn="ctr"/>
              <a:t>‹#›</a:t>
            </a:fld>
            <a:endParaRPr lang="en-US"/>
          </a:p>
        </p:txBody>
      </p:sp>
      <p:sp>
        <p:nvSpPr>
          <p:cNvPr id="8" name="Text Box 29"/>
          <p:cNvSpPr txBox="1">
            <a:spLocks noChangeArrowheads="1"/>
          </p:cNvSpPr>
          <p:nvPr userDrawn="1"/>
        </p:nvSpPr>
        <p:spPr bwMode="auto">
          <a:xfrm>
            <a:off x="5486400" y="5961063"/>
            <a:ext cx="32575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900" b="1">
                <a:solidFill>
                  <a:srgbClr val="000000"/>
                </a:solidFill>
                <a:latin typeface="Serifa Std 45 Light" pitchFamily="18" charset="0"/>
              </a:rPr>
              <a:t>Presentation Title, Date here</a:t>
            </a:r>
            <a:endParaRPr lang="en-US">
              <a:solidFill>
                <a:srgbClr val="000000"/>
              </a:solidFill>
            </a:endParaRPr>
          </a:p>
        </p:txBody>
      </p:sp>
      <p:pic>
        <p:nvPicPr>
          <p:cNvPr id="9" name="Picture 34"/>
          <p:cNvPicPr>
            <a:picLocks noChangeAspect="1" noChangeArrowheads="1"/>
          </p:cNvPicPr>
          <p:nvPr userDrawn="1"/>
        </p:nvPicPr>
        <p:blipFill>
          <a:blip r:embed="rId22"/>
          <a:srcRect/>
          <a:stretch>
            <a:fillRect/>
          </a:stretch>
        </p:blipFill>
        <p:spPr bwMode="auto">
          <a:xfrm>
            <a:off x="169863" y="6289675"/>
            <a:ext cx="1639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7"/>
          <p:cNvPicPr>
            <a:picLocks noChangeAspect="1" noChangeArrowheads="1"/>
          </p:cNvPicPr>
          <p:nvPr userDrawn="1"/>
        </p:nvPicPr>
        <p:blipFill>
          <a:blip r:embed="rId23"/>
          <a:srcRect/>
          <a:stretch>
            <a:fillRect/>
          </a:stretch>
        </p:blipFill>
        <p:spPr bwMode="auto">
          <a:xfrm>
            <a:off x="6716713" y="6326188"/>
            <a:ext cx="20415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  <p:sldLayoutId id="2147483911" r:id="rId18"/>
    <p:sldLayoutId id="2147483912" r:id="rId19"/>
    <p:sldLayoutId id="2147483913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6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6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3" Type="http://schemas.openxmlformats.org/officeDocument/2006/relationships/hyperlink" Target="DEMO%20PORTFOLIO.doc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hyperlink" Target="http://dx.doi.org/10.1111/j.1944-9720.2008.tb03319.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El </a:t>
            </a:r>
            <a:r>
              <a:rPr lang="en-US" sz="4000" dirty="0" err="1" smtClean="0"/>
              <a:t>portafolio</a:t>
            </a:r>
            <a:r>
              <a:rPr lang="en-US" sz="4000" dirty="0" smtClean="0"/>
              <a:t> </a:t>
            </a:r>
            <a:r>
              <a:rPr lang="en-US" sz="4000" dirty="0" err="1" smtClean="0"/>
              <a:t>como</a:t>
            </a:r>
            <a:r>
              <a:rPr lang="en-US" sz="4000" dirty="0" smtClean="0"/>
              <a:t> </a:t>
            </a:r>
            <a:r>
              <a:rPr lang="en-US" sz="4000" dirty="0" err="1" smtClean="0"/>
              <a:t>manera</a:t>
            </a:r>
            <a:r>
              <a:rPr lang="en-US" sz="4000" dirty="0" smtClean="0"/>
              <a:t> de </a:t>
            </a:r>
            <a:r>
              <a:rPr lang="en-US" sz="4000" dirty="0" err="1" smtClean="0"/>
              <a:t>evaluar</a:t>
            </a:r>
            <a:r>
              <a:rPr lang="en-US" sz="4000" dirty="0" smtClean="0"/>
              <a:t> </a:t>
            </a:r>
            <a:r>
              <a:rPr lang="en-US" sz="4000" dirty="0" err="1" smtClean="0"/>
              <a:t>las</a:t>
            </a:r>
            <a:r>
              <a:rPr lang="en-US" sz="4000" dirty="0" smtClean="0"/>
              <a:t> </a:t>
            </a:r>
            <a:r>
              <a:rPr lang="en-US" sz="4000" dirty="0" err="1" smtClean="0"/>
              <a:t>metas</a:t>
            </a:r>
            <a:r>
              <a:rPr lang="en-US" sz="4000" dirty="0" smtClean="0"/>
              <a:t> de </a:t>
            </a:r>
            <a:r>
              <a:rPr lang="en-US" sz="4000" b="1" i="1" dirty="0" smtClean="0"/>
              <a:t>National Standards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dirty="0" smtClean="0"/>
              <a:t>Ann Mar</a:t>
            </a:r>
          </a:p>
          <a:p>
            <a:pPr eaLnBrk="1" hangingPunct="1">
              <a:buNone/>
            </a:pPr>
            <a:r>
              <a:rPr lang="en-US" dirty="0" smtClean="0"/>
              <a:t>El 13 de </a:t>
            </a:r>
            <a:r>
              <a:rPr lang="en-US" dirty="0" err="1" smtClean="0"/>
              <a:t>julio</a:t>
            </a:r>
            <a:r>
              <a:rPr lang="en-US" dirty="0" smtClean="0"/>
              <a:t> de 2010</a:t>
            </a:r>
          </a:p>
          <a:p>
            <a:pPr eaLnBrk="1" hangingPunct="1">
              <a:buNone/>
            </a:pPr>
            <a:r>
              <a:rPr lang="en-US" dirty="0" smtClean="0"/>
              <a:t>AATSP – Guadalajara, Jalisco </a:t>
            </a:r>
          </a:p>
          <a:p>
            <a:pPr eaLnBrk="1" hangingPunct="1">
              <a:buNone/>
            </a:pPr>
            <a:r>
              <a:rPr lang="en-US" dirty="0" smtClean="0"/>
              <a:t>Mexico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41313"/>
            <a:ext cx="83058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Los </a:t>
            </a:r>
            <a:r>
              <a:rPr lang="en-US" sz="3200" dirty="0" err="1" smtClean="0"/>
              <a:t>documentos</a:t>
            </a:r>
            <a:r>
              <a:rPr lang="en-US" sz="3200" dirty="0" smtClean="0"/>
              <a:t> de </a:t>
            </a:r>
            <a:r>
              <a:rPr lang="en-US" sz="3200" dirty="0" err="1" smtClean="0"/>
              <a:t>portafolio</a:t>
            </a:r>
            <a:r>
              <a:rPr lang="en-US" sz="3200" dirty="0" smtClean="0"/>
              <a:t>: </a:t>
            </a:r>
            <a:r>
              <a:rPr lang="en-US" sz="3200" dirty="0" err="1" smtClean="0"/>
              <a:t>Una</a:t>
            </a:r>
            <a:r>
              <a:rPr lang="en-US" sz="3200" dirty="0" smtClean="0"/>
              <a:t> </a:t>
            </a:r>
            <a:r>
              <a:rPr lang="en-US" sz="3200" dirty="0" err="1" smtClean="0"/>
              <a:t>explicación</a:t>
            </a:r>
            <a:r>
              <a:rPr lang="en-US" sz="3200" dirty="0" smtClean="0"/>
              <a:t> de </a:t>
            </a:r>
            <a:r>
              <a:rPr lang="en-US" sz="3200" dirty="0" err="1" smtClean="0"/>
              <a:t>las</a:t>
            </a:r>
            <a:r>
              <a:rPr lang="en-US" sz="3200" dirty="0" smtClean="0"/>
              <a:t> </a:t>
            </a:r>
            <a:r>
              <a:rPr lang="en-US" sz="3200" dirty="0" err="1" smtClean="0"/>
              <a:t>metas</a:t>
            </a:r>
            <a:r>
              <a:rPr lang="en-US" sz="3200" dirty="0" smtClean="0"/>
              <a:t> </a:t>
            </a:r>
            <a:r>
              <a:rPr lang="en-US" sz="3200" dirty="0" err="1" smtClean="0"/>
              <a:t>y</a:t>
            </a:r>
            <a:r>
              <a:rPr lang="en-US" sz="3200" dirty="0" smtClean="0"/>
              <a:t> los </a:t>
            </a:r>
            <a:r>
              <a:rPr lang="en-US" sz="3200" dirty="0" err="1" smtClean="0"/>
              <a:t>modos</a:t>
            </a:r>
            <a:r>
              <a:rPr lang="en-US" sz="3200" dirty="0" smtClean="0"/>
              <a:t> de </a:t>
            </a:r>
            <a:r>
              <a:rPr lang="en-US" sz="3200" dirty="0" err="1" smtClean="0"/>
              <a:t>comunicación</a:t>
            </a:r>
            <a:endParaRPr lang="en-US" sz="3200" dirty="0" smtClean="0"/>
          </a:p>
        </p:txBody>
      </p:sp>
      <p:pic>
        <p:nvPicPr>
          <p:cNvPr id="3174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14810" t="11462" r="15096" b="10919"/>
          <a:stretch>
            <a:fillRect/>
          </a:stretch>
        </p:blipFill>
        <p:spPr>
          <a:xfrm>
            <a:off x="1500188" y="1431925"/>
            <a:ext cx="5553075" cy="44418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41313"/>
            <a:ext cx="83058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Los </a:t>
            </a:r>
            <a:r>
              <a:rPr lang="en-US" sz="3200" dirty="0" err="1" smtClean="0"/>
              <a:t>documentos</a:t>
            </a:r>
            <a:r>
              <a:rPr lang="en-US" sz="3200" dirty="0" smtClean="0"/>
              <a:t> de </a:t>
            </a:r>
            <a:r>
              <a:rPr lang="en-US" sz="3200" dirty="0" err="1" smtClean="0"/>
              <a:t>portafolio</a:t>
            </a:r>
            <a:r>
              <a:rPr lang="en-US" sz="3200" dirty="0" smtClean="0"/>
              <a:t>: La </a:t>
            </a:r>
            <a:r>
              <a:rPr lang="en-US" sz="3200" dirty="0" err="1" smtClean="0"/>
              <a:t>cubierta</a:t>
            </a:r>
            <a:r>
              <a:rPr lang="en-US" sz="3200" dirty="0" smtClean="0"/>
              <a:t> del </a:t>
            </a:r>
            <a:r>
              <a:rPr lang="en-US" sz="3200" dirty="0" err="1" smtClean="0"/>
              <a:t>portafolio</a:t>
            </a:r>
            <a:endParaRPr lang="en-US" sz="32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576388"/>
            <a:ext cx="8305800" cy="4030662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7652" name="Picture 5"/>
          <p:cNvPicPr>
            <a:picLocks noChangeAspect="1" noChangeArrowheads="1"/>
          </p:cNvPicPr>
          <p:nvPr/>
        </p:nvPicPr>
        <p:blipFill>
          <a:blip r:embed="rId3"/>
          <a:srcRect l="8812" t="13966" r="13094" b="9473"/>
          <a:stretch>
            <a:fillRect/>
          </a:stretch>
        </p:blipFill>
        <p:spPr bwMode="auto">
          <a:xfrm>
            <a:off x="1212850" y="1428750"/>
            <a:ext cx="5629275" cy="440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41313"/>
            <a:ext cx="83058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La </a:t>
            </a:r>
            <a:r>
              <a:rPr lang="en-US" sz="3200" dirty="0" err="1" smtClean="0"/>
              <a:t>cubierta</a:t>
            </a:r>
            <a:r>
              <a:rPr lang="en-US" sz="3200" dirty="0" smtClean="0"/>
              <a:t> </a:t>
            </a:r>
            <a:r>
              <a:rPr lang="en-US" sz="3200" dirty="0" err="1" smtClean="0"/>
              <a:t>para</a:t>
            </a:r>
            <a:r>
              <a:rPr lang="en-US" sz="3200" dirty="0" smtClean="0"/>
              <a:t> </a:t>
            </a:r>
            <a:r>
              <a:rPr lang="en-US" sz="3200" dirty="0" err="1" smtClean="0"/>
              <a:t>cada</a:t>
            </a:r>
            <a:r>
              <a:rPr lang="en-US" sz="3200" dirty="0" smtClean="0"/>
              <a:t> </a:t>
            </a:r>
            <a:r>
              <a:rPr lang="en-US" sz="3200" dirty="0" err="1" smtClean="0"/>
              <a:t>artefacto</a:t>
            </a:r>
            <a:r>
              <a:rPr lang="en-US" sz="3200" dirty="0" smtClean="0"/>
              <a:t>		</a:t>
            </a:r>
          </a:p>
        </p:txBody>
      </p:sp>
      <p:pic>
        <p:nvPicPr>
          <p:cNvPr id="2969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14810" t="11462" r="15096" b="10919"/>
          <a:stretch>
            <a:fillRect/>
          </a:stretch>
        </p:blipFill>
        <p:spPr>
          <a:xfrm>
            <a:off x="1119188" y="1204913"/>
            <a:ext cx="5943600" cy="47545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Implementación</a:t>
            </a:r>
            <a:r>
              <a:rPr lang="en-US" dirty="0" smtClean="0"/>
              <a:t> en </a:t>
            </a:r>
            <a:r>
              <a:rPr lang="en-US" dirty="0" err="1" smtClean="0"/>
              <a:t>clase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Paso # 1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err="1" smtClean="0"/>
              <a:t>Familiarizar</a:t>
            </a:r>
            <a:r>
              <a:rPr lang="en-US" sz="2800" dirty="0" smtClean="0"/>
              <a:t> a los </a:t>
            </a:r>
            <a:r>
              <a:rPr lang="en-US" sz="2800" dirty="0" err="1" smtClean="0"/>
              <a:t>estudiantes</a:t>
            </a:r>
            <a:r>
              <a:rPr lang="en-US" sz="2800" dirty="0" smtClean="0"/>
              <a:t> con los 5 Cs. </a:t>
            </a:r>
            <a:r>
              <a:rPr lang="en-US" sz="2800" dirty="0" err="1" smtClean="0"/>
              <a:t>Usar</a:t>
            </a:r>
            <a:r>
              <a:rPr lang="en-US" sz="2800" dirty="0" smtClean="0"/>
              <a:t> el </a:t>
            </a:r>
            <a:r>
              <a:rPr lang="en-US" sz="2800" dirty="0" err="1" smtClean="0"/>
              <a:t>lenguaje</a:t>
            </a:r>
            <a:r>
              <a:rPr lang="en-US" sz="2800" dirty="0" smtClean="0"/>
              <a:t> de National Standards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comunicar</a:t>
            </a:r>
            <a:r>
              <a:rPr lang="en-US" sz="2800" dirty="0" smtClean="0"/>
              <a:t> con </a:t>
            </a:r>
            <a:r>
              <a:rPr lang="en-US" sz="2800" dirty="0" err="1" smtClean="0"/>
              <a:t>estudiantes</a:t>
            </a:r>
            <a:r>
              <a:rPr lang="en-US" sz="2800" dirty="0" smtClean="0"/>
              <a:t> en el </a:t>
            </a:r>
            <a:r>
              <a:rPr lang="en-US" sz="2800" dirty="0" err="1" smtClean="0"/>
              <a:t>programa</a:t>
            </a:r>
            <a:r>
              <a:rPr lang="en-US" sz="2800" dirty="0" smtClean="0"/>
              <a:t> de </a:t>
            </a:r>
            <a:r>
              <a:rPr lang="en-US" sz="2800" dirty="0" err="1" smtClean="0"/>
              <a:t>estudios</a:t>
            </a:r>
            <a:r>
              <a:rPr lang="en-US" sz="2800" dirty="0" smtClean="0"/>
              <a:t> </a:t>
            </a:r>
            <a:r>
              <a:rPr lang="en-US" sz="2800" dirty="0" err="1" smtClean="0"/>
              <a:t>y</a:t>
            </a:r>
            <a:r>
              <a:rPr lang="en-US" sz="2800" dirty="0" smtClean="0"/>
              <a:t> </a:t>
            </a:r>
            <a:r>
              <a:rPr lang="en-US" sz="2800" dirty="0" err="1" smtClean="0"/>
              <a:t>otros</a:t>
            </a:r>
            <a:r>
              <a:rPr lang="en-US" sz="2800" dirty="0" smtClean="0"/>
              <a:t> </a:t>
            </a:r>
            <a:r>
              <a:rPr lang="en-US" sz="2800" dirty="0" err="1" smtClean="0"/>
              <a:t>documentos</a:t>
            </a:r>
            <a:r>
              <a:rPr lang="en-US" sz="2800" dirty="0" smtClean="0"/>
              <a:t> de la </a:t>
            </a:r>
            <a:r>
              <a:rPr lang="en-US" sz="2800" dirty="0" err="1" smtClean="0"/>
              <a:t>clase</a:t>
            </a:r>
            <a:r>
              <a:rPr lang="en-US" sz="2800" dirty="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err="1" smtClean="0"/>
              <a:t>Distribuir</a:t>
            </a:r>
            <a:r>
              <a:rPr lang="en-US" sz="2800" dirty="0" smtClean="0"/>
              <a:t> a </a:t>
            </a:r>
            <a:r>
              <a:rPr lang="en-US" sz="2800" dirty="0" err="1" smtClean="0"/>
              <a:t>cada</a:t>
            </a:r>
            <a:r>
              <a:rPr lang="en-US" sz="2800" dirty="0" smtClean="0"/>
              <a:t> </a:t>
            </a:r>
            <a:r>
              <a:rPr lang="en-US" sz="2800" dirty="0" err="1" smtClean="0"/>
              <a:t>estudiante</a:t>
            </a:r>
            <a:r>
              <a:rPr lang="en-US" sz="2800" dirty="0" smtClean="0"/>
              <a:t> </a:t>
            </a:r>
            <a:r>
              <a:rPr lang="en-US" sz="2800" dirty="0" err="1" smtClean="0"/>
              <a:t>hoja</a:t>
            </a:r>
            <a:r>
              <a:rPr lang="en-US" sz="2800" dirty="0" smtClean="0"/>
              <a:t> de </a:t>
            </a:r>
            <a:r>
              <a:rPr lang="en-US" sz="2800" dirty="0" err="1" smtClean="0"/>
              <a:t>cubierta</a:t>
            </a:r>
            <a:r>
              <a:rPr lang="en-US" sz="2800" dirty="0" smtClean="0"/>
              <a:t>, </a:t>
            </a:r>
            <a:r>
              <a:rPr lang="en-US" sz="2800" dirty="0" err="1" smtClean="0"/>
              <a:t>las</a:t>
            </a:r>
            <a:r>
              <a:rPr lang="en-US" sz="2800" dirty="0" smtClean="0"/>
              <a:t> </a:t>
            </a:r>
            <a:r>
              <a:rPr lang="en-US" sz="2800" dirty="0" err="1" smtClean="0"/>
              <a:t>explicaciones</a:t>
            </a:r>
            <a:r>
              <a:rPr lang="en-US" sz="2800" dirty="0" smtClean="0"/>
              <a:t>, </a:t>
            </a:r>
            <a:r>
              <a:rPr lang="en-US" sz="2800" dirty="0" err="1" smtClean="0"/>
              <a:t>y</a:t>
            </a:r>
            <a:r>
              <a:rPr lang="en-US" sz="2800" dirty="0" smtClean="0"/>
              <a:t> </a:t>
            </a:r>
            <a:r>
              <a:rPr lang="en-US" sz="2800" dirty="0" err="1" smtClean="0"/>
              <a:t>muchoas</a:t>
            </a:r>
            <a:r>
              <a:rPr lang="en-US" sz="2800" dirty="0" smtClean="0"/>
              <a:t> </a:t>
            </a:r>
            <a:r>
              <a:rPr lang="en-US" sz="2800" dirty="0" err="1" smtClean="0"/>
              <a:t>cubiertas</a:t>
            </a:r>
            <a:r>
              <a:rPr lang="en-US" sz="2800" dirty="0" smtClean="0"/>
              <a:t> de </a:t>
            </a:r>
            <a:r>
              <a:rPr lang="en-US" sz="2800" dirty="0" err="1" smtClean="0"/>
              <a:t>artefacto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err="1" smtClean="0"/>
              <a:t>Modelar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cubierta</a:t>
            </a:r>
            <a:r>
              <a:rPr lang="en-US" sz="2800" dirty="0" smtClean="0"/>
              <a:t> con el </a:t>
            </a:r>
            <a:r>
              <a:rPr lang="en-US" sz="2800" dirty="0" err="1" smtClean="0"/>
              <a:t>grupo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err="1" smtClean="0"/>
              <a:t>Asignar</a:t>
            </a:r>
            <a:r>
              <a:rPr lang="en-US" sz="2800" dirty="0" smtClean="0"/>
              <a:t> </a:t>
            </a:r>
            <a:r>
              <a:rPr lang="en-US" sz="2800" dirty="0" err="1" smtClean="0"/>
              <a:t>y</a:t>
            </a:r>
            <a:r>
              <a:rPr lang="en-US" sz="2800" dirty="0" smtClean="0"/>
              <a:t> </a:t>
            </a:r>
            <a:r>
              <a:rPr lang="en-US" sz="2800" dirty="0" err="1" smtClean="0"/>
              <a:t>evaluar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cubierta</a:t>
            </a:r>
            <a:r>
              <a:rPr lang="en-US" sz="2800" dirty="0" smtClean="0"/>
              <a:t> </a:t>
            </a:r>
            <a:r>
              <a:rPr lang="en-US" sz="2800" dirty="0" err="1" smtClean="0"/>
              <a:t>adicional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Implementación</a:t>
            </a:r>
            <a:r>
              <a:rPr lang="en-US" dirty="0" smtClean="0"/>
              <a:t># 2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Determinar</a:t>
            </a:r>
            <a:r>
              <a:rPr lang="en-US" dirty="0" smtClean="0"/>
              <a:t> el </a:t>
            </a:r>
            <a:r>
              <a:rPr lang="en-US" dirty="0" err="1" smtClean="0"/>
              <a:t>número</a:t>
            </a:r>
            <a:r>
              <a:rPr lang="en-US" dirty="0" smtClean="0"/>
              <a:t> de </a:t>
            </a:r>
            <a:r>
              <a:rPr lang="en-US" dirty="0" err="1" smtClean="0"/>
              <a:t>artefactos</a:t>
            </a:r>
            <a:r>
              <a:rPr lang="en-US" dirty="0" smtClean="0"/>
              <a:t> </a:t>
            </a:r>
            <a:r>
              <a:rPr lang="en-US" dirty="0" err="1" smtClean="0"/>
              <a:t>requeridos</a:t>
            </a:r>
            <a:r>
              <a:rPr lang="en-US" dirty="0" smtClean="0"/>
              <a:t> (</a:t>
            </a:r>
            <a:r>
              <a:rPr lang="en-US" dirty="0" err="1" smtClean="0"/>
              <a:t>mínimo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máximo</a:t>
            </a:r>
            <a:r>
              <a:rPr lang="en-US" dirty="0" smtClean="0"/>
              <a:t>) </a:t>
            </a:r>
          </a:p>
          <a:p>
            <a:pPr eaLnBrk="1" hangingPunct="1"/>
            <a:r>
              <a:rPr lang="en-US" dirty="0" err="1" smtClean="0"/>
              <a:t>Determinar</a:t>
            </a:r>
            <a:r>
              <a:rPr lang="en-US" dirty="0" smtClean="0"/>
              <a:t> la </a:t>
            </a:r>
            <a:r>
              <a:rPr lang="en-US" dirty="0" err="1" smtClean="0"/>
              <a:t>distribución</a:t>
            </a:r>
            <a:r>
              <a:rPr lang="en-US" dirty="0" smtClean="0"/>
              <a:t> </a:t>
            </a:r>
            <a:r>
              <a:rPr lang="en-US" dirty="0" err="1" smtClean="0"/>
              <a:t>requerida</a:t>
            </a:r>
            <a:r>
              <a:rPr lang="en-US" dirty="0" smtClean="0"/>
              <a:t> de </a:t>
            </a:r>
            <a:r>
              <a:rPr lang="en-US" dirty="0" err="1" smtClean="0"/>
              <a:t>artefactos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Presentar</a:t>
            </a:r>
            <a:r>
              <a:rPr lang="en-US" dirty="0" smtClean="0"/>
              <a:t> los </a:t>
            </a:r>
            <a:r>
              <a:rPr lang="en-US" dirty="0" err="1" smtClean="0"/>
              <a:t>criterios</a:t>
            </a:r>
            <a:r>
              <a:rPr lang="en-US" dirty="0" smtClean="0"/>
              <a:t> de </a:t>
            </a:r>
            <a:r>
              <a:rPr lang="en-US" dirty="0" err="1" smtClean="0"/>
              <a:t>evaluación</a:t>
            </a:r>
            <a:endParaRPr lang="en-US" dirty="0" smtClean="0"/>
          </a:p>
          <a:p>
            <a:pPr eaLnBrk="1" hangingPunct="1"/>
            <a:r>
              <a:rPr lang="en-US" dirty="0" smtClean="0"/>
              <a:t>Dar </a:t>
            </a:r>
            <a:r>
              <a:rPr lang="en-US" dirty="0" err="1" smtClean="0"/>
              <a:t>algo</a:t>
            </a:r>
            <a:r>
              <a:rPr lang="en-US" dirty="0" smtClean="0"/>
              <a:t> de </a:t>
            </a:r>
            <a:r>
              <a:rPr lang="en-US" dirty="0" err="1" smtClean="0"/>
              <a:t>tiempo</a:t>
            </a:r>
            <a:r>
              <a:rPr lang="en-US" dirty="0" smtClean="0"/>
              <a:t> en </a:t>
            </a:r>
            <a:r>
              <a:rPr lang="en-US" dirty="0" err="1" smtClean="0"/>
              <a:t>clase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trabajar</a:t>
            </a:r>
            <a:r>
              <a:rPr lang="en-US" dirty="0" smtClean="0"/>
              <a:t> en el </a:t>
            </a:r>
            <a:r>
              <a:rPr lang="en-US" dirty="0" err="1" smtClean="0"/>
              <a:t>portafolio</a:t>
            </a:r>
            <a:r>
              <a:rPr lang="en-US" dirty="0" smtClean="0"/>
              <a:t> (formative assessment)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Implementación</a:t>
            </a:r>
            <a:r>
              <a:rPr lang="en-US" dirty="0" smtClean="0"/>
              <a:t> # 3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Presentar</a:t>
            </a:r>
            <a:r>
              <a:rPr lang="en-US" dirty="0" smtClean="0"/>
              <a:t> </a:t>
            </a:r>
            <a:r>
              <a:rPr lang="en-US" dirty="0" err="1" smtClean="0"/>
              <a:t>posibles</a:t>
            </a:r>
            <a:r>
              <a:rPr lang="en-US" dirty="0" smtClean="0"/>
              <a:t> </a:t>
            </a:r>
            <a:r>
              <a:rPr lang="en-US" dirty="0" err="1" smtClean="0"/>
              <a:t>preguntas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la </a:t>
            </a:r>
            <a:r>
              <a:rPr lang="en-US" dirty="0" err="1" smtClean="0"/>
              <a:t>conferencia</a:t>
            </a:r>
            <a:r>
              <a:rPr lang="en-US" dirty="0" smtClean="0"/>
              <a:t> de </a:t>
            </a:r>
            <a:r>
              <a:rPr lang="en-US" dirty="0" err="1" smtClean="0"/>
              <a:t>portafolio</a:t>
            </a:r>
            <a:r>
              <a:rPr lang="en-US" dirty="0" smtClean="0"/>
              <a:t>	</a:t>
            </a:r>
          </a:p>
          <a:p>
            <a:pPr eaLnBrk="1" hangingPunct="1"/>
            <a:r>
              <a:rPr lang="en-US" dirty="0" err="1" smtClean="0"/>
              <a:t>Planear</a:t>
            </a:r>
            <a:r>
              <a:rPr lang="en-US" dirty="0" smtClean="0"/>
              <a:t> </a:t>
            </a:r>
            <a:r>
              <a:rPr lang="en-US" dirty="0" err="1" smtClean="0"/>
              <a:t>fechas</a:t>
            </a:r>
            <a:r>
              <a:rPr lang="en-US" dirty="0" smtClean="0"/>
              <a:t> de </a:t>
            </a:r>
            <a:r>
              <a:rPr lang="en-US" dirty="0" err="1" smtClean="0"/>
              <a:t>entrega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conferencias</a:t>
            </a:r>
            <a:r>
              <a:rPr lang="en-US" dirty="0" smtClean="0"/>
              <a:t> individual </a:t>
            </a:r>
            <a:r>
              <a:rPr lang="en-US" dirty="0" err="1" smtClean="0"/>
              <a:t>o</a:t>
            </a:r>
            <a:r>
              <a:rPr lang="en-US" dirty="0" smtClean="0"/>
              <a:t> de </a:t>
            </a:r>
            <a:r>
              <a:rPr lang="en-US" dirty="0" err="1" smtClean="0"/>
              <a:t>grupo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Logística</a:t>
            </a:r>
            <a:endParaRPr lang="en-US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Portafolio</a:t>
            </a:r>
            <a:r>
              <a:rPr lang="en-US" dirty="0" smtClean="0"/>
              <a:t> en </a:t>
            </a:r>
            <a:r>
              <a:rPr lang="en-US" dirty="0" err="1" smtClean="0"/>
              <a:t>papel</a:t>
            </a:r>
            <a:r>
              <a:rPr lang="en-US" dirty="0" smtClean="0"/>
              <a:t>, digital, (local </a:t>
            </a:r>
            <a:r>
              <a:rPr lang="en-US" dirty="0" err="1" smtClean="0"/>
              <a:t>o</a:t>
            </a:r>
            <a:r>
              <a:rPr lang="en-US" dirty="0" smtClean="0"/>
              <a:t> en la red), </a:t>
            </a:r>
            <a:r>
              <a:rPr lang="en-US" dirty="0" err="1" smtClean="0"/>
              <a:t>híbrido</a:t>
            </a:r>
            <a:endParaRPr lang="en-US" dirty="0" smtClean="0"/>
          </a:p>
          <a:p>
            <a:pPr eaLnBrk="1" hangingPunct="1"/>
            <a:r>
              <a:rPr lang="en-US" dirty="0" err="1" smtClean="0"/>
              <a:t>Colección</a:t>
            </a:r>
            <a:r>
              <a:rPr lang="en-US" dirty="0" smtClean="0"/>
              <a:t> / </a:t>
            </a:r>
            <a:r>
              <a:rPr lang="en-US" dirty="0" err="1" smtClean="0"/>
              <a:t>Portafolio</a:t>
            </a:r>
            <a:endParaRPr lang="en-US" dirty="0" smtClean="0"/>
          </a:p>
          <a:p>
            <a:pPr eaLnBrk="1" hangingPunct="1"/>
            <a:r>
              <a:rPr lang="en-US" dirty="0" err="1" smtClean="0"/>
              <a:t>Organización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Almacenamiento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Responsabilidad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41313"/>
            <a:ext cx="8305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 smtClean="0">
                <a:hlinkClick r:id="rId3" action="ppaction://hlinkfile"/>
              </a:rPr>
              <a:t>Portafolio</a:t>
            </a:r>
            <a:r>
              <a:rPr lang="en-US" dirty="0" smtClean="0">
                <a:hlinkClick r:id="rId3" action="ppaction://hlinkfile"/>
              </a:rPr>
              <a:t> de </a:t>
            </a:r>
            <a:r>
              <a:rPr lang="en-US" dirty="0" err="1" smtClean="0">
                <a:hlinkClick r:id="rId3" action="ppaction://hlinkfile"/>
              </a:rPr>
              <a:t>demostración</a:t>
            </a:r>
            <a:endParaRPr lang="en-US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576388"/>
            <a:ext cx="8305800" cy="4030662"/>
          </a:xfrm>
        </p:spPr>
        <p:txBody>
          <a:bodyPr/>
          <a:lstStyle/>
          <a:p>
            <a:pPr eaLnBrk="1" hangingPunct="1"/>
            <a:r>
              <a:rPr lang="en-US" dirty="0" smtClean="0"/>
              <a:t>Es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colección</a:t>
            </a:r>
            <a:r>
              <a:rPr lang="en-US" dirty="0" smtClean="0"/>
              <a:t> de </a:t>
            </a:r>
            <a:r>
              <a:rPr lang="en-US" dirty="0" err="1" smtClean="0"/>
              <a:t>productos</a:t>
            </a:r>
            <a:r>
              <a:rPr lang="en-US" dirty="0" smtClean="0"/>
              <a:t> de </a:t>
            </a: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he </a:t>
            </a:r>
            <a:r>
              <a:rPr lang="en-US" dirty="0" err="1" smtClean="0"/>
              <a:t>seleccionado</a:t>
            </a:r>
            <a:endParaRPr lang="en-US" dirty="0" smtClean="0"/>
          </a:p>
          <a:p>
            <a:pPr eaLnBrk="1" hangingPunct="1"/>
            <a:r>
              <a:rPr lang="en-US" dirty="0" smtClean="0"/>
              <a:t>Las </a:t>
            </a:r>
            <a:r>
              <a:rPr lang="en-US" dirty="0" err="1" smtClean="0"/>
              <a:t>reflexiones</a:t>
            </a:r>
            <a:r>
              <a:rPr lang="en-US" dirty="0" smtClean="0"/>
              <a:t> no son </a:t>
            </a:r>
            <a:r>
              <a:rPr lang="en-US" dirty="0" err="1" smtClean="0"/>
              <a:t>autéticas</a:t>
            </a:r>
            <a:r>
              <a:rPr lang="en-US" dirty="0" smtClean="0"/>
              <a:t> –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escribí</a:t>
            </a:r>
            <a:r>
              <a:rPr lang="en-US" dirty="0" smtClean="0"/>
              <a:t>. </a:t>
            </a:r>
          </a:p>
          <a:p>
            <a:pPr eaLnBrk="1" hangingPunct="1"/>
            <a:r>
              <a:rPr lang="en-US" dirty="0" smtClean="0"/>
              <a:t>Es </a:t>
            </a:r>
            <a:r>
              <a:rPr lang="en-US" dirty="0" err="1" smtClean="0"/>
              <a:t>para</a:t>
            </a:r>
            <a:r>
              <a:rPr lang="en-US" dirty="0" smtClean="0"/>
              <a:t> maestros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considerando</a:t>
            </a:r>
            <a:r>
              <a:rPr lang="en-US" dirty="0" smtClean="0"/>
              <a:t> </a:t>
            </a:r>
            <a:r>
              <a:rPr lang="en-US" dirty="0" err="1" smtClean="0"/>
              <a:t>implementar</a:t>
            </a:r>
            <a:r>
              <a:rPr lang="en-US" dirty="0" smtClean="0"/>
              <a:t> un </a:t>
            </a:r>
            <a:r>
              <a:rPr lang="en-US" dirty="0" err="1" smtClean="0"/>
              <a:t>sistema</a:t>
            </a:r>
            <a:r>
              <a:rPr lang="en-US" dirty="0" smtClean="0"/>
              <a:t> similar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err="1" smtClean="0"/>
              <a:t>Implementaci</a:t>
            </a:r>
            <a:r>
              <a:rPr lang="en-US" dirty="0" err="1" smtClean="0"/>
              <a:t>ón</a:t>
            </a:r>
            <a:r>
              <a:rPr lang="en-US" dirty="0" smtClean="0"/>
              <a:t> gradual de </a:t>
            </a:r>
            <a:r>
              <a:rPr lang="en-US" dirty="0" err="1" smtClean="0"/>
              <a:t>portafolios</a:t>
            </a:r>
            <a:endParaRPr lang="en-US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Usar</a:t>
            </a:r>
            <a:r>
              <a:rPr lang="en-US" dirty="0" smtClean="0"/>
              <a:t> la </a:t>
            </a:r>
            <a:r>
              <a:rPr lang="en-US" dirty="0" err="1" smtClean="0"/>
              <a:t>cubierta</a:t>
            </a:r>
            <a:r>
              <a:rPr lang="en-US" dirty="0" smtClean="0"/>
              <a:t> </a:t>
            </a:r>
            <a:r>
              <a:rPr lang="en-US" dirty="0" smtClean="0"/>
              <a:t>al </a:t>
            </a:r>
            <a:r>
              <a:rPr lang="en-US" dirty="0" err="1" smtClean="0"/>
              <a:t>dise</a:t>
            </a:r>
            <a:r>
              <a:rPr lang="en-US" dirty="0" err="1" smtClean="0"/>
              <a:t>ñar</a:t>
            </a:r>
            <a:r>
              <a:rPr lang="en-US" dirty="0" smtClean="0"/>
              <a:t> </a:t>
            </a:r>
            <a:r>
              <a:rPr lang="en-US" dirty="0" err="1" smtClean="0"/>
              <a:t>unidades</a:t>
            </a:r>
            <a:r>
              <a:rPr lang="en-US" dirty="0" smtClean="0"/>
              <a:t>,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planear</a:t>
            </a:r>
            <a:r>
              <a:rPr lang="en-US" dirty="0" smtClean="0"/>
              <a:t> el </a:t>
            </a:r>
            <a:r>
              <a:rPr lang="en-US" dirty="0" err="1" smtClean="0"/>
              <a:t>aprendizaje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la </a:t>
            </a:r>
            <a:r>
              <a:rPr lang="en-US" dirty="0" err="1" smtClean="0"/>
              <a:t>evaluación</a:t>
            </a:r>
            <a:r>
              <a:rPr lang="en-US" dirty="0" smtClean="0"/>
              <a:t> (</a:t>
            </a:r>
            <a:r>
              <a:rPr lang="en-US" dirty="0" err="1" smtClean="0"/>
              <a:t>Planear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enseñar</a:t>
            </a:r>
            <a:r>
              <a:rPr lang="en-US" dirty="0" smtClean="0"/>
              <a:t> con National Standards)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Concientizarse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áreas</a:t>
            </a:r>
            <a:r>
              <a:rPr lang="en-US" dirty="0" smtClean="0"/>
              <a:t> no </a:t>
            </a:r>
            <a:r>
              <a:rPr lang="en-US" dirty="0" err="1" smtClean="0"/>
              <a:t>incluidos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revisar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Implementar</a:t>
            </a:r>
            <a:r>
              <a:rPr lang="en-US" dirty="0" smtClean="0"/>
              <a:t> el </a:t>
            </a:r>
            <a:r>
              <a:rPr lang="en-US" dirty="0" err="1" smtClean="0"/>
              <a:t>portafolio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unidad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Iniciar</a:t>
            </a:r>
            <a:r>
              <a:rPr lang="en-US" dirty="0" smtClean="0"/>
              <a:t> en un </a:t>
            </a:r>
            <a:r>
              <a:rPr lang="en-US" dirty="0" err="1" smtClean="0"/>
              <a:t>curso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luego</a:t>
            </a:r>
            <a:r>
              <a:rPr lang="en-US" dirty="0" smtClean="0"/>
              <a:t> </a:t>
            </a:r>
            <a:r>
              <a:rPr lang="en-US" dirty="0" err="1" smtClean="0"/>
              <a:t>expandir</a:t>
            </a:r>
            <a:r>
              <a:rPr lang="en-US" dirty="0" smtClean="0"/>
              <a:t> a 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niveles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Beneficios</a:t>
            </a:r>
            <a:endParaRPr lang="en-US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Autonom</a:t>
            </a:r>
            <a:r>
              <a:rPr lang="en-US" dirty="0" err="1" smtClean="0"/>
              <a:t>ía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Diferenciación</a:t>
            </a:r>
            <a:r>
              <a:rPr lang="en-US" dirty="0" smtClean="0"/>
              <a:t> </a:t>
            </a:r>
            <a:r>
              <a:rPr lang="en-US" dirty="0" smtClean="0"/>
              <a:t>H</a:t>
            </a:r>
          </a:p>
          <a:p>
            <a:pPr eaLnBrk="1" hangingPunct="1"/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ayuda</a:t>
            </a:r>
            <a:r>
              <a:rPr lang="en-US" dirty="0" smtClean="0"/>
              <a:t> a los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a los maestros a </a:t>
            </a:r>
            <a:r>
              <a:rPr lang="en-US" dirty="0" err="1" smtClean="0"/>
              <a:t>tener</a:t>
            </a:r>
            <a:r>
              <a:rPr lang="en-US" dirty="0" smtClean="0"/>
              <a:t> en </a:t>
            </a:r>
            <a:r>
              <a:rPr lang="en-US" dirty="0" err="1" smtClean="0"/>
              <a:t>mente</a:t>
            </a:r>
            <a:r>
              <a:rPr lang="en-US" dirty="0" smtClean="0"/>
              <a:t> el fin (keep the end in mind)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err="1" smtClean="0"/>
              <a:t>Materiales</a:t>
            </a:r>
            <a:r>
              <a:rPr lang="en-US" sz="3200" dirty="0" smtClean="0"/>
              <a:t> </a:t>
            </a:r>
            <a:r>
              <a:rPr lang="en-US" sz="3200" dirty="0" err="1" smtClean="0"/>
              <a:t>disponibles</a:t>
            </a:r>
            <a:r>
              <a:rPr lang="en-US" sz="3200" dirty="0" smtClean="0"/>
              <a:t> en el </a:t>
            </a:r>
            <a:r>
              <a:rPr lang="en-US" sz="3200" dirty="0" err="1" smtClean="0"/>
              <a:t>sitio</a:t>
            </a:r>
            <a:r>
              <a:rPr lang="en-US" sz="3200" dirty="0" smtClean="0"/>
              <a:t> de red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sz="4000" dirty="0" smtClean="0"/>
              <a:t>http://www.quia.com/pages/amar10/page1</a:t>
            </a:r>
          </a:p>
          <a:p>
            <a:pPr eaLnBrk="1" hangingPunct="1">
              <a:buNone/>
            </a:pPr>
            <a:r>
              <a:rPr lang="en-US" sz="4000" dirty="0" smtClean="0"/>
              <a:t>amar@ahisd.net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err="1" smtClean="0"/>
              <a:t>Uso</a:t>
            </a:r>
            <a:r>
              <a:rPr lang="en-US" sz="3200" dirty="0" smtClean="0"/>
              <a:t> del </a:t>
            </a:r>
            <a:r>
              <a:rPr lang="en-US" sz="3200" dirty="0" err="1" smtClean="0"/>
              <a:t>portafolio</a:t>
            </a:r>
            <a:r>
              <a:rPr lang="en-US" sz="3200" dirty="0" smtClean="0"/>
              <a:t> en el </a:t>
            </a:r>
            <a:r>
              <a:rPr lang="en-US" sz="3200" dirty="0" err="1" smtClean="0"/>
              <a:t>desarrollo</a:t>
            </a:r>
            <a:r>
              <a:rPr lang="en-US" sz="3200" dirty="0" smtClean="0"/>
              <a:t> </a:t>
            </a:r>
            <a:r>
              <a:rPr lang="en-US" sz="3200" dirty="0" err="1" smtClean="0"/>
              <a:t>y</a:t>
            </a:r>
            <a:r>
              <a:rPr lang="en-US" sz="3200" dirty="0" smtClean="0"/>
              <a:t> </a:t>
            </a:r>
            <a:r>
              <a:rPr lang="en-US" sz="3200" dirty="0" err="1" smtClean="0"/>
              <a:t>evaluaci</a:t>
            </a:r>
            <a:r>
              <a:rPr lang="en-US" sz="3200" dirty="0" err="1" smtClean="0"/>
              <a:t>ón</a:t>
            </a:r>
            <a:r>
              <a:rPr lang="en-US" sz="3200" dirty="0" smtClean="0"/>
              <a:t> de </a:t>
            </a:r>
            <a:r>
              <a:rPr lang="en-US" sz="3200" dirty="0" err="1" smtClean="0"/>
              <a:t>programas</a:t>
            </a:r>
            <a:endParaRPr lang="en-US" sz="32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El </a:t>
            </a:r>
            <a:r>
              <a:rPr lang="en-US" dirty="0" err="1" smtClean="0"/>
              <a:t>equipo</a:t>
            </a:r>
            <a:r>
              <a:rPr lang="en-US" dirty="0" smtClean="0"/>
              <a:t> horizontal 	</a:t>
            </a:r>
            <a:r>
              <a:rPr lang="en-US" dirty="0" smtClean="0"/>
              <a:t>		</a:t>
            </a:r>
            <a:endParaRPr lang="en-US" dirty="0" smtClean="0"/>
          </a:p>
          <a:p>
            <a:pPr eaLnBrk="1" hangingPunct="1"/>
            <a:r>
              <a:rPr lang="en-US" dirty="0" smtClean="0"/>
              <a:t>El </a:t>
            </a:r>
            <a:r>
              <a:rPr lang="en-US" dirty="0" err="1" smtClean="0"/>
              <a:t>equipo</a:t>
            </a:r>
            <a:r>
              <a:rPr lang="en-US" dirty="0" smtClean="0"/>
              <a:t> vertical</a:t>
            </a:r>
          </a:p>
          <a:p>
            <a:pPr eaLnBrk="1" hangingPunct="1"/>
            <a:r>
              <a:rPr lang="en-US" dirty="0" err="1" smtClean="0"/>
              <a:t>Formaci</a:t>
            </a:r>
            <a:r>
              <a:rPr lang="en-US" dirty="0" err="1" smtClean="0"/>
              <a:t>ón</a:t>
            </a:r>
            <a:r>
              <a:rPr lang="en-US" dirty="0" smtClean="0"/>
              <a:t> de maestros</a:t>
            </a:r>
            <a:endParaRPr lang="en-US" dirty="0" smtClean="0"/>
          </a:p>
          <a:p>
            <a:pPr eaLnBrk="1" hangingPunct="1"/>
            <a:r>
              <a:rPr lang="en-US" dirty="0" err="1" smtClean="0"/>
              <a:t>Evaluaci</a:t>
            </a:r>
            <a:r>
              <a:rPr lang="en-US" dirty="0" err="1" smtClean="0"/>
              <a:t>ón</a:t>
            </a:r>
            <a:r>
              <a:rPr lang="en-US" dirty="0" smtClean="0"/>
              <a:t> de </a:t>
            </a:r>
            <a:r>
              <a:rPr lang="en-US" dirty="0" err="1" smtClean="0"/>
              <a:t>programas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Portafolio</a:t>
            </a:r>
            <a:r>
              <a:rPr lang="en-US" dirty="0" smtClean="0"/>
              <a:t> del maestro</a:t>
            </a:r>
            <a:endParaRPr lang="en-US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319213"/>
            <a:ext cx="8305800" cy="4030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Muestras</a:t>
            </a:r>
            <a:r>
              <a:rPr lang="en-US" dirty="0" smtClean="0"/>
              <a:t> del </a:t>
            </a:r>
            <a:r>
              <a:rPr lang="en-US" dirty="0" err="1" smtClean="0"/>
              <a:t>trabajo</a:t>
            </a:r>
            <a:r>
              <a:rPr lang="en-US" dirty="0" smtClean="0"/>
              <a:t> del maestro (</a:t>
            </a:r>
            <a:r>
              <a:rPr lang="en-US" dirty="0" err="1" smtClean="0"/>
              <a:t>programas</a:t>
            </a:r>
            <a:r>
              <a:rPr lang="en-US" dirty="0" smtClean="0"/>
              <a:t> de </a:t>
            </a:r>
            <a:r>
              <a:rPr lang="en-US" dirty="0" err="1" smtClean="0"/>
              <a:t>estudio</a:t>
            </a:r>
            <a:r>
              <a:rPr lang="en-US" dirty="0" smtClean="0"/>
              <a:t>, planes de </a:t>
            </a:r>
            <a:r>
              <a:rPr lang="en-US" dirty="0" err="1" smtClean="0"/>
              <a:t>clase</a:t>
            </a:r>
            <a:r>
              <a:rPr lang="en-US" dirty="0" smtClean="0"/>
              <a:t>, </a:t>
            </a:r>
            <a:r>
              <a:rPr lang="en-US" dirty="0" err="1" smtClean="0"/>
              <a:t>evidencia</a:t>
            </a:r>
            <a:r>
              <a:rPr lang="en-US" dirty="0" smtClean="0"/>
              <a:t> de </a:t>
            </a:r>
            <a:r>
              <a:rPr lang="en-US" dirty="0" err="1" smtClean="0"/>
              <a:t>aprendizaje</a:t>
            </a:r>
            <a:r>
              <a:rPr lang="en-US" dirty="0" smtClean="0"/>
              <a:t> continuo)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Muestras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 de </a:t>
            </a:r>
            <a:r>
              <a:rPr lang="en-US" dirty="0" err="1" smtClean="0"/>
              <a:t>estudiantes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Evaluaciones</a:t>
            </a:r>
            <a:r>
              <a:rPr lang="en-US" dirty="0" smtClean="0"/>
              <a:t> </a:t>
            </a:r>
            <a:r>
              <a:rPr lang="en-US" dirty="0" err="1" smtClean="0"/>
              <a:t>externas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artefacto</a:t>
            </a:r>
            <a:r>
              <a:rPr lang="en-US" dirty="0" smtClean="0"/>
              <a:t> con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reflexiones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 portfolio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Curriculum documents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Evidence of staff development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Evidence of collaboration </a:t>
            </a:r>
            <a:r>
              <a:rPr lang="en-US" sz="2400" i="1" smtClean="0"/>
              <a:t>(mutual observations, professional study groups, common assessments)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Local and external assessments (student products and test scores, student and parent surveys, follow-up studies, observations) providing evidence of program effectiveness.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All artifacts include reflections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Handout available through website, or e-mail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http://www.quia.com/pages/amar10/page1</a:t>
            </a:r>
          </a:p>
          <a:p>
            <a:pPr eaLnBrk="1" hangingPunct="1"/>
            <a:r>
              <a:rPr lang="en-US" smtClean="0"/>
              <a:t>amar@ahisd.net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Preguntas</a:t>
            </a:r>
            <a:r>
              <a:rPr lang="en-US" dirty="0" smtClean="0"/>
              <a:t> </a:t>
            </a:r>
            <a:r>
              <a:rPr lang="en-US" dirty="0" err="1" smtClean="0"/>
              <a:t>escenciales</a:t>
            </a:r>
            <a:endParaRPr lang="en-US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evaluación</a:t>
            </a:r>
            <a:r>
              <a:rPr lang="en-US" dirty="0" smtClean="0"/>
              <a:t> con </a:t>
            </a:r>
            <a:r>
              <a:rPr lang="en-US" dirty="0" err="1" smtClean="0"/>
              <a:t>portafolios</a:t>
            </a:r>
            <a:r>
              <a:rPr lang="en-US" dirty="0" smtClean="0"/>
              <a:t>?</a:t>
            </a:r>
          </a:p>
          <a:p>
            <a:pPr eaLnBrk="1" hangingPunct="1">
              <a:buNone/>
            </a:pPr>
            <a:r>
              <a:rPr lang="en-US" dirty="0" smtClean="0"/>
              <a:t>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implementarla</a:t>
            </a:r>
            <a:r>
              <a:rPr lang="en-US" dirty="0" smtClean="0"/>
              <a:t>?</a:t>
            </a:r>
          </a:p>
          <a:p>
            <a:pPr eaLnBrk="1" hangingPunct="1">
              <a:buNone/>
            </a:pPr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puedo</a:t>
            </a:r>
            <a:r>
              <a:rPr lang="en-US" dirty="0" smtClean="0"/>
              <a:t> </a:t>
            </a:r>
            <a:r>
              <a:rPr lang="en-US" dirty="0" err="1" smtClean="0"/>
              <a:t>incorporar</a:t>
            </a:r>
            <a:r>
              <a:rPr lang="en-US" dirty="0" smtClean="0"/>
              <a:t> los </a:t>
            </a:r>
            <a:r>
              <a:rPr lang="en-US" dirty="0" err="1" smtClean="0"/>
              <a:t>portafolios</a:t>
            </a:r>
            <a:r>
              <a:rPr lang="en-US" dirty="0" smtClean="0"/>
              <a:t> en mi </a:t>
            </a:r>
            <a:r>
              <a:rPr lang="en-US" dirty="0" err="1" smtClean="0"/>
              <a:t>práctica</a:t>
            </a:r>
            <a:r>
              <a:rPr lang="en-US" dirty="0" smtClean="0"/>
              <a:t> </a:t>
            </a:r>
            <a:r>
              <a:rPr lang="en-US" dirty="0" err="1" smtClean="0"/>
              <a:t>docente</a:t>
            </a:r>
            <a:r>
              <a:rPr lang="en-US" dirty="0" smtClean="0"/>
              <a:t>? </a:t>
            </a:r>
          </a:p>
          <a:p>
            <a:pPr eaLnBrk="1" hangingPunct="1">
              <a:buNone/>
            </a:pPr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beneficios</a:t>
            </a:r>
            <a:r>
              <a:rPr lang="en-US" dirty="0" smtClean="0"/>
              <a:t> </a:t>
            </a:r>
            <a:r>
              <a:rPr lang="en-US" dirty="0" err="1" smtClean="0"/>
              <a:t>podría</a:t>
            </a:r>
            <a:r>
              <a:rPr lang="en-US" dirty="0" smtClean="0"/>
              <a:t> </a:t>
            </a:r>
            <a:r>
              <a:rPr lang="en-US" dirty="0" err="1" smtClean="0"/>
              <a:t>traer</a:t>
            </a:r>
            <a:r>
              <a:rPr lang="en-US" dirty="0" smtClean="0"/>
              <a:t> a mi </a:t>
            </a:r>
            <a:r>
              <a:rPr lang="en-US" dirty="0" err="1" smtClean="0"/>
              <a:t>programa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03238"/>
            <a:ext cx="7313613" cy="677862"/>
          </a:xfrm>
        </p:spPr>
        <p:txBody>
          <a:bodyPr/>
          <a:lstStyle/>
          <a:p>
            <a:pPr eaLnBrk="1" hangingPunct="1"/>
            <a:r>
              <a:rPr lang="en-US" dirty="0" err="1" smtClean="0"/>
              <a:t>Experiencias</a:t>
            </a:r>
            <a:r>
              <a:rPr lang="en-US" dirty="0" smtClean="0"/>
              <a:t> con </a:t>
            </a:r>
            <a:r>
              <a:rPr lang="en-US" dirty="0" err="1" smtClean="0"/>
              <a:t>portafolios</a:t>
            </a:r>
            <a:r>
              <a:rPr lang="en-US" dirty="0" smtClean="0"/>
              <a:t>	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98500" y="1011238"/>
            <a:ext cx="7313613" cy="4056062"/>
          </a:xfrm>
        </p:spPr>
        <p:txBody>
          <a:bodyPr/>
          <a:lstStyle/>
          <a:p>
            <a:pPr eaLnBrk="1" hangingPunct="1"/>
            <a:r>
              <a:rPr lang="en-US" dirty="0" err="1" smtClean="0"/>
              <a:t>Escuela</a:t>
            </a:r>
            <a:r>
              <a:rPr lang="en-US" dirty="0" smtClean="0"/>
              <a:t> </a:t>
            </a:r>
            <a:r>
              <a:rPr lang="en-US" dirty="0" err="1" smtClean="0"/>
              <a:t>primaria</a:t>
            </a:r>
            <a:r>
              <a:rPr lang="en-US" dirty="0" smtClean="0"/>
              <a:t> – </a:t>
            </a:r>
            <a:r>
              <a:rPr lang="en-US" dirty="0" err="1" smtClean="0"/>
              <a:t>trabajo</a:t>
            </a:r>
            <a:r>
              <a:rPr lang="en-US" dirty="0" smtClean="0"/>
              <a:t> de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compartir</a:t>
            </a:r>
            <a:r>
              <a:rPr lang="en-US" dirty="0" smtClean="0"/>
              <a:t> con los padres</a:t>
            </a:r>
          </a:p>
          <a:p>
            <a:pPr eaLnBrk="1" hangingPunct="1"/>
            <a:r>
              <a:rPr lang="en-US" dirty="0" err="1" smtClean="0"/>
              <a:t>Portafolios</a:t>
            </a:r>
            <a:r>
              <a:rPr lang="en-US" dirty="0" smtClean="0"/>
              <a:t> </a:t>
            </a:r>
            <a:r>
              <a:rPr lang="en-US" dirty="0" err="1" smtClean="0"/>
              <a:t>profesionales</a:t>
            </a:r>
            <a:endParaRPr lang="en-US" dirty="0" smtClean="0"/>
          </a:p>
          <a:p>
            <a:pPr lvl="1" eaLnBrk="1" hangingPunct="1"/>
            <a:r>
              <a:rPr lang="en-US" dirty="0" err="1" smtClean="0"/>
              <a:t>Arquitectos</a:t>
            </a:r>
            <a:r>
              <a:rPr lang="en-US" dirty="0" smtClean="0"/>
              <a:t>, </a:t>
            </a:r>
            <a:r>
              <a:rPr lang="en-US" dirty="0" err="1" smtClean="0"/>
              <a:t>diseñadores</a:t>
            </a:r>
            <a:r>
              <a:rPr lang="en-US" dirty="0" smtClean="0"/>
              <a:t>, </a:t>
            </a:r>
            <a:r>
              <a:rPr lang="en-US" dirty="0" err="1" smtClean="0"/>
              <a:t>artistas</a:t>
            </a:r>
            <a:endParaRPr lang="en-US" dirty="0" smtClean="0"/>
          </a:p>
          <a:p>
            <a:pPr lvl="1" eaLnBrk="1" hangingPunct="1"/>
            <a:r>
              <a:rPr lang="en-US" dirty="0" smtClean="0"/>
              <a:t>Maestros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aspirantes</a:t>
            </a:r>
            <a:r>
              <a:rPr lang="en-US" dirty="0" smtClean="0"/>
              <a:t> a maestros</a:t>
            </a:r>
          </a:p>
          <a:p>
            <a:pPr lvl="1" eaLnBrk="1" hangingPunct="1"/>
            <a:r>
              <a:rPr lang="en-US" dirty="0" err="1" smtClean="0"/>
              <a:t>Certificación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 National Board Certification</a:t>
            </a:r>
          </a:p>
          <a:p>
            <a:r>
              <a:rPr lang="en-US" dirty="0" err="1" smtClean="0"/>
              <a:t>Portafolios</a:t>
            </a:r>
            <a:r>
              <a:rPr lang="en-US" dirty="0" smtClean="0"/>
              <a:t> en </a:t>
            </a:r>
            <a:r>
              <a:rPr lang="en-US" dirty="0" err="1" smtClean="0"/>
              <a:t>linea</a:t>
            </a:r>
            <a:r>
              <a:rPr lang="en-US" dirty="0" smtClean="0"/>
              <a:t> – </a:t>
            </a:r>
            <a:r>
              <a:rPr lang="en-US" dirty="0" err="1" smtClean="0"/>
              <a:t>Linguafolio</a:t>
            </a:r>
            <a:r>
              <a:rPr lang="en-US" dirty="0" smtClean="0"/>
              <a:t>, </a:t>
            </a:r>
            <a:r>
              <a:rPr lang="en-US" dirty="0" err="1" smtClean="0"/>
              <a:t>Portafolio</a:t>
            </a:r>
            <a:r>
              <a:rPr lang="en-US" dirty="0" smtClean="0"/>
              <a:t> </a:t>
            </a:r>
            <a:r>
              <a:rPr lang="en-US" dirty="0" err="1" smtClean="0"/>
              <a:t>europeo</a:t>
            </a:r>
            <a:endParaRPr lang="en-US" dirty="0" smtClean="0"/>
          </a:p>
          <a:p>
            <a:pPr eaLnBrk="1" hangingPunct="1"/>
            <a:r>
              <a:rPr lang="en-US" i="1" dirty="0" smtClean="0"/>
              <a:t>Pacesetter® </a:t>
            </a:r>
            <a:r>
              <a:rPr lang="en-US" dirty="0" smtClean="0"/>
              <a:t>Spanish</a:t>
            </a:r>
          </a:p>
          <a:p>
            <a:pPr lvl="1" eaLnBrk="1" hangingPunct="1"/>
            <a:endParaRPr lang="en-US" dirty="0" smtClean="0"/>
          </a:p>
          <a:p>
            <a:pPr eaLnBrk="1" hangingPunct="1">
              <a:buFont typeface="Times" pitchFamily="-105" charset="0"/>
              <a:buNone/>
            </a:pPr>
            <a:endParaRPr lang="en-US" dirty="0" smtClean="0"/>
          </a:p>
          <a:p>
            <a:pPr eaLnBrk="1" hangingPunct="1">
              <a:buFont typeface="Times" pitchFamily="-105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PROPOSITO del </a:t>
            </a:r>
            <a:r>
              <a:rPr lang="en-US" sz="3200" dirty="0" err="1" smtClean="0"/>
              <a:t>portafolio</a:t>
            </a:r>
            <a:endParaRPr lang="en-US" sz="32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36600" y="1303338"/>
            <a:ext cx="7313613" cy="4056062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sz="4000" dirty="0" err="1" smtClean="0"/>
              <a:t>Documentar</a:t>
            </a:r>
            <a:r>
              <a:rPr lang="en-US" sz="4000" dirty="0" smtClean="0"/>
              <a:t> el </a:t>
            </a:r>
            <a:r>
              <a:rPr lang="en-US" sz="4000" dirty="0" err="1" smtClean="0"/>
              <a:t>logro</a:t>
            </a:r>
            <a:r>
              <a:rPr lang="en-US" sz="4000" dirty="0" smtClean="0"/>
              <a:t> de </a:t>
            </a:r>
            <a:r>
              <a:rPr lang="en-US" sz="4000" dirty="0" err="1" smtClean="0"/>
              <a:t>las</a:t>
            </a:r>
            <a:r>
              <a:rPr lang="en-US" sz="4000" dirty="0" smtClean="0"/>
              <a:t> </a:t>
            </a:r>
            <a:r>
              <a:rPr lang="en-US" sz="4000" dirty="0" err="1" smtClean="0"/>
              <a:t>metas</a:t>
            </a:r>
            <a:r>
              <a:rPr lang="en-US" sz="4000" dirty="0" smtClean="0"/>
              <a:t> de National Standards </a:t>
            </a:r>
            <a:r>
              <a:rPr lang="en-US" sz="4000" dirty="0" err="1" smtClean="0"/>
              <a:t>durante</a:t>
            </a:r>
            <a:r>
              <a:rPr lang="en-US" sz="4000" dirty="0" smtClean="0"/>
              <a:t> un </a:t>
            </a:r>
            <a:r>
              <a:rPr lang="en-US" sz="4000" dirty="0" err="1" smtClean="0"/>
              <a:t>curso</a:t>
            </a:r>
            <a:r>
              <a:rPr lang="en-US" sz="4000" dirty="0" smtClean="0"/>
              <a:t> con </a:t>
            </a:r>
            <a:r>
              <a:rPr lang="en-US" sz="4000" dirty="0" err="1" smtClean="0"/>
              <a:t>evidencia</a:t>
            </a:r>
            <a:r>
              <a:rPr lang="en-US" sz="4000" dirty="0" smtClean="0"/>
              <a:t> (</a:t>
            </a:r>
            <a:r>
              <a:rPr lang="en-US" sz="4000" dirty="0" err="1" smtClean="0"/>
              <a:t>productos</a:t>
            </a:r>
            <a:r>
              <a:rPr lang="en-US" sz="4000" dirty="0" smtClean="0"/>
              <a:t> de los </a:t>
            </a:r>
            <a:r>
              <a:rPr lang="en-US" sz="4000" dirty="0" err="1" smtClean="0"/>
              <a:t>estudiantes</a:t>
            </a:r>
            <a:r>
              <a:rPr lang="en-US" sz="4000" dirty="0" smtClean="0"/>
              <a:t>)</a:t>
            </a:r>
          </a:p>
          <a:p>
            <a:pPr eaLnBrk="1" hangingPunct="1">
              <a:buNone/>
            </a:pPr>
            <a:r>
              <a:rPr lang="en-US" sz="4000" dirty="0" err="1" smtClean="0"/>
              <a:t>Promover</a:t>
            </a:r>
            <a:r>
              <a:rPr lang="en-US" sz="4000" dirty="0" smtClean="0"/>
              <a:t> la </a:t>
            </a:r>
            <a:r>
              <a:rPr lang="en-US" sz="4000" dirty="0" err="1" smtClean="0"/>
              <a:t>reflexión</a:t>
            </a:r>
            <a:r>
              <a:rPr lang="en-US" sz="4000" dirty="0" smtClean="0"/>
              <a:t> </a:t>
            </a:r>
            <a:r>
              <a:rPr lang="en-US" sz="4000" dirty="0" err="1" smtClean="0"/>
              <a:t>sobre</a:t>
            </a:r>
            <a:r>
              <a:rPr lang="en-US" sz="4000" dirty="0" smtClean="0"/>
              <a:t> el </a:t>
            </a:r>
            <a:r>
              <a:rPr lang="en-US" sz="4000" dirty="0" err="1" smtClean="0"/>
              <a:t>aprendizaje</a:t>
            </a:r>
            <a:r>
              <a:rPr lang="en-US" sz="4000" dirty="0" smtClean="0"/>
              <a:t> </a:t>
            </a:r>
            <a:r>
              <a:rPr lang="en-US" sz="4000" dirty="0" err="1" smtClean="0"/>
              <a:t>y</a:t>
            </a:r>
            <a:r>
              <a:rPr lang="en-US" sz="4000" dirty="0" smtClean="0"/>
              <a:t> la </a:t>
            </a:r>
            <a:r>
              <a:rPr lang="en-US" sz="4000" dirty="0" err="1" smtClean="0"/>
              <a:t>enseñanza</a:t>
            </a:r>
            <a:endParaRPr lang="en-US" sz="4000" dirty="0" smtClean="0"/>
          </a:p>
          <a:p>
            <a:pPr eaLnBrk="1" hangingPunct="1">
              <a:buNone/>
            </a:pPr>
            <a:endParaRPr lang="en-US" sz="4000" dirty="0" smtClean="0"/>
          </a:p>
          <a:p>
            <a:pPr eaLnBrk="1" hangingPunct="1">
              <a:buNone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Necesitamos</a:t>
            </a:r>
            <a:r>
              <a:rPr lang="en-US" sz="2800" dirty="0" smtClean="0"/>
              <a:t> </a:t>
            </a:r>
            <a:r>
              <a:rPr lang="en-US" sz="2800" dirty="0" err="1" smtClean="0"/>
              <a:t>más</a:t>
            </a:r>
            <a:r>
              <a:rPr lang="en-US" sz="2800" dirty="0" smtClean="0"/>
              <a:t> </a:t>
            </a:r>
            <a:r>
              <a:rPr lang="en-US" sz="2800" dirty="0" err="1" smtClean="0"/>
              <a:t>claridad</a:t>
            </a:r>
            <a:r>
              <a:rPr lang="en-US" sz="2800" dirty="0" smtClean="0"/>
              <a:t> </a:t>
            </a:r>
            <a:r>
              <a:rPr lang="en-US" sz="2800" dirty="0" err="1" smtClean="0"/>
              <a:t>sobre</a:t>
            </a:r>
            <a:r>
              <a:rPr lang="en-US" sz="2800" dirty="0" smtClean="0"/>
              <a:t> National Standards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800" dirty="0" smtClean="0"/>
              <a:t>A survey of 97 university level department chairs, published in 2008, found that portfolios and other performance assessments are used at less than 40 % of institutions.  </a:t>
            </a:r>
          </a:p>
          <a:p>
            <a:pPr>
              <a:buNone/>
            </a:pPr>
            <a:r>
              <a:rPr lang="en-US" sz="2800" dirty="0" smtClean="0"/>
              <a:t>“The ACTFL Proficiency Guidelines and the ACTFL National Standards for Foreign Language Learning have not been</a:t>
            </a:r>
          </a:p>
          <a:p>
            <a:pPr>
              <a:buNone/>
            </a:pPr>
            <a:r>
              <a:rPr lang="en-US" sz="2800" dirty="0" smtClean="0"/>
              <a:t>embraced with the depth and breadth that they should. Their application has been limited to oral evaluation.” </a:t>
            </a:r>
            <a:r>
              <a:rPr lang="en-US" sz="2800" dirty="0" err="1" smtClean="0"/>
              <a:t>p</a:t>
            </a:r>
            <a:r>
              <a:rPr lang="en-US" sz="2800" dirty="0" smtClean="0"/>
              <a:t>. 602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u="sng" dirty="0" smtClean="0">
                <a:hlinkClick r:id="rId3"/>
              </a:rPr>
              <a:t>http://dx.doi.org/10.1111/j.1944-9720.2008.tb03319.x</a:t>
            </a:r>
            <a:r>
              <a:rPr lang="en-US" dirty="0" smtClean="0"/>
              <a:t> </a:t>
            </a:r>
            <a:endParaRPr lang="en-US" sz="2800" dirty="0" smtClean="0"/>
          </a:p>
          <a:p>
            <a:pPr lvl="1" eaLnBrk="1" hangingPunct="1"/>
            <a:endParaRPr lang="en-US" sz="2400" dirty="0" smtClean="0"/>
          </a:p>
          <a:p>
            <a:pPr eaLnBrk="1" hangingPunct="1">
              <a:buFont typeface="Times" pitchFamily="-105" charset="0"/>
              <a:buNone/>
            </a:pPr>
            <a:endParaRPr lang="en-US" sz="2800" dirty="0" smtClean="0"/>
          </a:p>
          <a:p>
            <a:pPr eaLnBrk="1" hangingPunct="1">
              <a:buFont typeface="Times" pitchFamily="-105" charset="0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Ahora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el </a:t>
            </a:r>
            <a:r>
              <a:rPr lang="en-US" dirty="0" err="1" smtClean="0"/>
              <a:t>momento</a:t>
            </a:r>
            <a:r>
              <a:rPr lang="en-US" dirty="0" smtClean="0"/>
              <a:t>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 World </a:t>
            </a:r>
            <a:r>
              <a:rPr lang="en-US" dirty="0" err="1" smtClean="0"/>
              <a:t>Langauges</a:t>
            </a:r>
            <a:r>
              <a:rPr lang="en-US" dirty="0" smtClean="0"/>
              <a:t> and Cultures Framework</a:t>
            </a:r>
          </a:p>
          <a:p>
            <a:r>
              <a:rPr lang="en-US" dirty="0" smtClean="0"/>
              <a:t>Teaching with the end in mind/UBD </a:t>
            </a:r>
          </a:p>
          <a:p>
            <a:r>
              <a:rPr lang="en-US" dirty="0" smtClean="0"/>
              <a:t>Formative Assessment </a:t>
            </a:r>
          </a:p>
          <a:p>
            <a:r>
              <a:rPr lang="en-US" dirty="0" smtClean="0"/>
              <a:t>Differentiated Instruction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Pregunta</a:t>
            </a:r>
            <a:r>
              <a:rPr lang="en-US" dirty="0" smtClean="0"/>
              <a:t> </a:t>
            </a:r>
            <a:r>
              <a:rPr lang="en-US" dirty="0" err="1" smtClean="0"/>
              <a:t>escencial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¿Vale la </a:t>
            </a:r>
            <a:r>
              <a:rPr lang="en-US" sz="5400" dirty="0" err="1" smtClean="0"/>
              <a:t>pena</a:t>
            </a:r>
            <a:r>
              <a:rPr lang="en-US" sz="5400" dirty="0" smtClean="0"/>
              <a:t>?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41313"/>
            <a:ext cx="83058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El </a:t>
            </a:r>
            <a:r>
              <a:rPr lang="en-US" dirty="0" err="1" smtClean="0"/>
              <a:t>portafolio</a:t>
            </a:r>
            <a:r>
              <a:rPr lang="en-US" dirty="0" smtClean="0"/>
              <a:t> – forma, </a:t>
            </a:r>
            <a:r>
              <a:rPr lang="en-US" dirty="0" err="1" smtClean="0"/>
              <a:t>propósito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576388"/>
            <a:ext cx="8305800" cy="4030662"/>
          </a:xfrm>
        </p:spPr>
        <p:txBody>
          <a:bodyPr/>
          <a:lstStyle/>
          <a:p>
            <a:pPr eaLnBrk="1" hangingPunct="1"/>
            <a:r>
              <a:rPr lang="en-US" dirty="0" smtClean="0"/>
              <a:t>Es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colección</a:t>
            </a:r>
            <a:r>
              <a:rPr lang="en-US" dirty="0" smtClean="0"/>
              <a:t> de </a:t>
            </a:r>
            <a:r>
              <a:rPr lang="en-US" dirty="0" err="1" smtClean="0"/>
              <a:t>productos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reflexiones</a:t>
            </a:r>
            <a:r>
              <a:rPr lang="en-US" dirty="0" smtClean="0"/>
              <a:t>, </a:t>
            </a:r>
            <a:r>
              <a:rPr lang="en-US" dirty="0" err="1" smtClean="0"/>
              <a:t>selecionados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estudiante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Asegura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el </a:t>
            </a:r>
            <a:r>
              <a:rPr lang="en-US" dirty="0" err="1" smtClean="0"/>
              <a:t>estudiante</a:t>
            </a:r>
            <a:r>
              <a:rPr lang="en-US" dirty="0" smtClean="0"/>
              <a:t> </a:t>
            </a:r>
            <a:r>
              <a:rPr lang="en-US" dirty="0" err="1" smtClean="0"/>
              <a:t>conoce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comprende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metas</a:t>
            </a:r>
            <a:r>
              <a:rPr lang="en-US" dirty="0" smtClean="0"/>
              <a:t> del </a:t>
            </a:r>
            <a:r>
              <a:rPr lang="en-US" dirty="0" err="1" smtClean="0"/>
              <a:t>curso</a:t>
            </a:r>
            <a:r>
              <a:rPr lang="en-US" dirty="0" smtClean="0"/>
              <a:t> (National Standards),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evidencia</a:t>
            </a:r>
            <a:r>
              <a:rPr lang="en-US" dirty="0" smtClean="0"/>
              <a:t> de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logros</a:t>
            </a:r>
            <a:endParaRPr lang="en-US" dirty="0" smtClean="0"/>
          </a:p>
          <a:p>
            <a:pPr eaLnBrk="1" hangingPunct="1"/>
            <a:r>
              <a:rPr lang="en-US" dirty="0" smtClean="0"/>
              <a:t>Es </a:t>
            </a:r>
            <a:r>
              <a:rPr lang="en-US" dirty="0" err="1" smtClean="0"/>
              <a:t>para</a:t>
            </a:r>
            <a:r>
              <a:rPr lang="en-US" dirty="0" smtClean="0"/>
              <a:t> el maestro del </a:t>
            </a:r>
            <a:r>
              <a:rPr lang="en-US" dirty="0" err="1" smtClean="0"/>
              <a:t>curso</a:t>
            </a:r>
            <a:r>
              <a:rPr lang="en-US" dirty="0" smtClean="0"/>
              <a:t>, </a:t>
            </a:r>
            <a:r>
              <a:rPr lang="en-US" dirty="0" err="1" smtClean="0"/>
              <a:t>principalmente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710</TotalTime>
  <Words>1070</Words>
  <Application>Microsoft Macintosh PowerPoint</Application>
  <PresentationFormat>On-screen Show (4:3)</PresentationFormat>
  <Paragraphs>112</Paragraphs>
  <Slides>23</Slides>
  <Notes>22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Inkwell</vt:lpstr>
      <vt:lpstr>El portafolio como manera de evaluar las metas de National Standards</vt:lpstr>
      <vt:lpstr>Materiales disponibles en el sitio de red </vt:lpstr>
      <vt:lpstr>Preguntas escenciales</vt:lpstr>
      <vt:lpstr>Experiencias con portafolios </vt:lpstr>
      <vt:lpstr>PROPOSITO del portafolio</vt:lpstr>
      <vt:lpstr>Necesitamos más claridad sobre National Standards</vt:lpstr>
      <vt:lpstr>Ahora es el momento . . . </vt:lpstr>
      <vt:lpstr>Pregunta escencial</vt:lpstr>
      <vt:lpstr>El portafolio – forma, propósito y público</vt:lpstr>
      <vt:lpstr>Los documentos de portafolio: Una explicación de las metas y los modos de comunicación</vt:lpstr>
      <vt:lpstr>Los documentos de portafolio: La cubierta del portafolio</vt:lpstr>
      <vt:lpstr>La cubierta para cada artefacto  </vt:lpstr>
      <vt:lpstr>Implementación en clase  Paso # 1</vt:lpstr>
      <vt:lpstr>Implementación# 2</vt:lpstr>
      <vt:lpstr>Implementación # 3</vt:lpstr>
      <vt:lpstr>Logística</vt:lpstr>
      <vt:lpstr>Portafolio de demostración</vt:lpstr>
      <vt:lpstr>Implementación gradual de portafolios</vt:lpstr>
      <vt:lpstr>Beneficios</vt:lpstr>
      <vt:lpstr>Uso del portafolio en el desarrollo y evaluación de programas</vt:lpstr>
      <vt:lpstr>Portafolio del maestro</vt:lpstr>
      <vt:lpstr>Program portfolio </vt:lpstr>
      <vt:lpstr>Handout available through website, or e-mail</vt:lpstr>
    </vt:vector>
  </TitlesOfParts>
  <Company>881-0272721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rkoch</dc:creator>
  <cp:lastModifiedBy>Mar Ann</cp:lastModifiedBy>
  <cp:revision>42</cp:revision>
  <cp:lastPrinted>2004-02-09T20:38:09Z</cp:lastPrinted>
  <dcterms:created xsi:type="dcterms:W3CDTF">2010-07-12T05:04:28Z</dcterms:created>
  <dcterms:modified xsi:type="dcterms:W3CDTF">2010-07-12T05:41:09Z</dcterms:modified>
</cp:coreProperties>
</file>