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4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A2AB2B-398F-4FDA-938B-34E4AF7BB89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74786E-86B0-48FF-A700-302EF0CC7D4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BYR_color_wheel.sv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851648" cy="2514600"/>
          </a:xfrm>
        </p:spPr>
        <p:txBody>
          <a:bodyPr/>
          <a:lstStyle/>
          <a:p>
            <a:r>
              <a:rPr lang="en-US" dirty="0" smtClean="0"/>
              <a:t>Graphic Design Elements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48006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Contrast in direction - horizontal / vertical.  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 The major contrast in should be located at the center of interest.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dirty="0" smtClean="0"/>
              <a:t>   </a:t>
            </a:r>
            <a:r>
              <a:rPr lang="en-US" sz="3600" b="1" dirty="0" smtClean="0"/>
              <a:t>Contrast in tone or value - light / dark</a:t>
            </a:r>
          </a:p>
          <a:p>
            <a:pPr algn="l">
              <a:buFont typeface="Wingdings" pitchFamily="2" charset="2"/>
              <a:buChar char="Ø"/>
            </a:pPr>
            <a:endParaRPr lang="en-US" sz="3600" b="1" dirty="0" smtClean="0"/>
          </a:p>
          <a:p>
            <a:pPr algn="l"/>
            <a:r>
              <a:rPr lang="en-US" sz="3600" b="1" dirty="0" smtClean="0"/>
              <a:t> </a:t>
            </a:r>
          </a:p>
          <a:p>
            <a:pPr algn="l">
              <a:buFont typeface="Wingdings" pitchFamily="2" charset="2"/>
              <a:buChar char="Ø"/>
            </a:pPr>
            <a:endParaRPr lang="en-US" sz="3600" b="1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7851648" cy="1066800"/>
          </a:xfrm>
        </p:spPr>
        <p:txBody>
          <a:bodyPr/>
          <a:lstStyle/>
          <a:p>
            <a:pPr algn="ctr"/>
            <a:r>
              <a:rPr lang="en-US" dirty="0" smtClean="0"/>
              <a:t>Contrast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001000" cy="3733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Unless a feeling of chaos and confusion are what you are seeking, it is a good idea to carefully consider where to place your areas of maximum contrast.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7851648" cy="1066800"/>
          </a:xfrm>
        </p:spPr>
        <p:txBody>
          <a:bodyPr/>
          <a:lstStyle/>
          <a:p>
            <a:pPr algn="ctr"/>
            <a:r>
              <a:rPr lang="en-US" dirty="0" smtClean="0"/>
              <a:t>Contrast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7851648" cy="1066800"/>
          </a:xfrm>
        </p:spPr>
        <p:txBody>
          <a:bodyPr/>
          <a:lstStyle/>
          <a:p>
            <a:pPr algn="ctr"/>
            <a:r>
              <a:rPr lang="en-US" dirty="0" smtClean="0"/>
              <a:t>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09800"/>
            <a:ext cx="8534400" cy="42672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200" b="1" dirty="0" smtClean="0"/>
              <a:t> Relating the design elements to the idea being expressed in a design reinforces the principal of unity. </a:t>
            </a:r>
          </a:p>
          <a:p>
            <a:pPr algn="l">
              <a:buFont typeface="Wingdings" pitchFamily="2" charset="2"/>
              <a:buChar char="Ø"/>
            </a:pPr>
            <a:r>
              <a:rPr lang="en-US" sz="3200" b="1" dirty="0" smtClean="0">
                <a:latin typeface="Arial Black" pitchFamily="34" charset="0"/>
              </a:rPr>
              <a:t> </a:t>
            </a:r>
            <a:r>
              <a:rPr lang="en-US" sz="3200" b="1" dirty="0" smtClean="0"/>
              <a:t>A design with an active aggressive subject would work better with a dominant oblique direction, course, rough texture, angular lines etc.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7851648" cy="990600"/>
          </a:xfrm>
        </p:spPr>
        <p:txBody>
          <a:bodyPr/>
          <a:lstStyle/>
          <a:p>
            <a:pPr algn="ctr"/>
            <a:r>
              <a:rPr lang="en-US" dirty="0" smtClean="0"/>
              <a:t>Unity Continued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1336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 When a quiet passive subject is used, it would benefit from horizontal lines, soft texture and less tonal contrast.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/>
              <a:t> </a:t>
            </a:r>
            <a:r>
              <a:rPr lang="en-US" sz="3600" b="1" dirty="0" smtClean="0"/>
              <a:t>Unity in a painting also refers to the visual linking of various elements of the work.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57200"/>
            <a:ext cx="6781800" cy="596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851648" cy="990600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/>
              <a:t>Rhythm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38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Rhythm in design is also called repetition. 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/>
              <a:t> </a:t>
            </a:r>
            <a:r>
              <a:rPr lang="en-US" sz="3600" b="1" dirty="0" smtClean="0"/>
              <a:t>Rhythm allows your designs to develop an internal consistency that makes it easier for your customers to understand.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3400" y="1066800"/>
            <a:ext cx="7851648" cy="990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Rhythm Continued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8194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 Once the brain recognizes the pattern in the rhythm it can relax and understand the whole design.</a:t>
            </a:r>
          </a:p>
          <a:p>
            <a:pPr>
              <a:buFont typeface="Wingdings" pitchFamily="2" charset="2"/>
              <a:buChar char="Ø"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12192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Proportion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59080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 is the comparative harmonious relationship between two or more elements in a composition with respect to size, color, quantity, degree, setting, etc.; i.e. ratio.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851648" cy="10668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Harmony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6670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 Harmony in design is the visually satisfying effect of combining similar, related elements. 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/>
              <a:t> </a:t>
            </a:r>
            <a:r>
              <a:rPr lang="en-US" sz="3600" b="1" dirty="0" smtClean="0"/>
              <a:t>adjacent colors on the color wheel, similar shapes etc.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851648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Dominance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8956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 Dominance gives a </a:t>
            </a:r>
            <a:r>
              <a:rPr lang="en-US" sz="3600" b="1" dirty="0" smtClean="0"/>
              <a:t>design interest</a:t>
            </a:r>
            <a:r>
              <a:rPr lang="en-US" sz="3600" b="1" dirty="0" smtClean="0"/>
              <a:t>, counteracting confusion and </a:t>
            </a:r>
            <a:r>
              <a:rPr lang="en-US" sz="3600" b="1" dirty="0" smtClean="0"/>
              <a:t>monotony</a:t>
            </a:r>
            <a:r>
              <a:rPr lang="en-US" sz="3600" b="1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Dominance can be applied to one or more of the elements to give emphasis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851648" cy="12192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Lines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7854696" cy="40386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Line can be considered in two ways. The linear marks made with a pen or brush or the edge created when two shapes meet.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141567">
            <a:off x="2669236" y="2046523"/>
            <a:ext cx="3165058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 rot="20401151">
            <a:off x="3146372" y="4777263"/>
            <a:ext cx="3552198" cy="685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0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Questions?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18338199">
            <a:off x="253123" y="2968870"/>
            <a:ext cx="3198534" cy="765294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Questions?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3141567">
            <a:off x="4497269" y="2468438"/>
            <a:ext cx="3639095" cy="685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0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Questions?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19200"/>
          </a:xfrm>
        </p:spPr>
        <p:txBody>
          <a:bodyPr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7854696" cy="35814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A shape is a self contained defined area of geometric or organic form. A positive shape in a painting automatically creates a negative shape.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648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05800" cy="41910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dirty="0" smtClean="0"/>
              <a:t> Mass is one of the basic elements of design. Mass equals size. 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dirty="0" smtClean="0"/>
              <a:t>Each piece you create has a physical mass. 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dirty="0" smtClean="0"/>
              <a:t>Additionally, each element within the design (graphics, photos, lines, text blocks) have their own mass relative to the whole piece.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1143000"/>
          </a:xfrm>
        </p:spPr>
        <p:txBody>
          <a:bodyPr/>
          <a:lstStyle/>
          <a:p>
            <a:pPr algn="ctr"/>
            <a:r>
              <a:rPr lang="en-US" dirty="0" smtClean="0"/>
              <a:t>Texture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943664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Texture is the surface quality of a shape - rough, smooth, soft hard glossy etc. Texture can be physical (tactile) or visual.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85164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Color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153400" cy="37338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Color is seen either by the way light reflects off a surface, or in colored light sources. 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Color and particularly contrasting color is also used to draw the attention to a particular part of the image.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12192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Balance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686800" cy="44196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200" b="1" dirty="0" smtClean="0"/>
              <a:t>Balance in design is similar to balance in physics . </a:t>
            </a:r>
            <a:endParaRPr lang="en-US" sz="3200" b="1" dirty="0" smtClean="0"/>
          </a:p>
          <a:p>
            <a:pPr algn="l">
              <a:buFont typeface="Wingdings" pitchFamily="2" charset="2"/>
              <a:buChar char="Ø"/>
            </a:pPr>
            <a:r>
              <a:rPr lang="en-US" sz="3200" b="1" dirty="0" smtClean="0"/>
              <a:t>A </a:t>
            </a:r>
            <a:r>
              <a:rPr lang="en-US" sz="3200" b="1" dirty="0" smtClean="0"/>
              <a:t>large shape close to the center can be balanced  by a small shape close to the edge. </a:t>
            </a:r>
            <a:endParaRPr lang="en-US" sz="3200" b="1" dirty="0" smtClean="0"/>
          </a:p>
          <a:p>
            <a:pPr algn="l">
              <a:buFont typeface="Wingdings" pitchFamily="2" charset="2"/>
              <a:buChar char="Ø"/>
            </a:pPr>
            <a:r>
              <a:rPr lang="en-US" sz="3200" b="1" dirty="0" smtClean="0"/>
              <a:t>A </a:t>
            </a:r>
            <a:r>
              <a:rPr lang="en-US" sz="3200" b="1" dirty="0" smtClean="0"/>
              <a:t>large light  toned shape will be balanced by a small dark toned  shape (the darker the shape the heavier it appears to be)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1295400"/>
          </a:xfrm>
        </p:spPr>
        <p:txBody>
          <a:bodyPr/>
          <a:lstStyle/>
          <a:p>
            <a:pPr algn="ctr"/>
            <a:r>
              <a:rPr lang="en-US" dirty="0" smtClean="0"/>
              <a:t>Balance Example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200400"/>
            <a:ext cx="5082209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7851648" cy="1066800"/>
          </a:xfrm>
        </p:spPr>
        <p:txBody>
          <a:bodyPr/>
          <a:lstStyle/>
          <a:p>
            <a:pPr algn="ctr"/>
            <a:r>
              <a:rPr lang="en-US" dirty="0" smtClean="0"/>
              <a:t>Contrast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90800"/>
            <a:ext cx="7772400" cy="13716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/>
              <a:t> Contrast is the juxtaposition of opposing elements . </a:t>
            </a:r>
          </a:p>
        </p:txBody>
      </p:sp>
      <p:pic>
        <p:nvPicPr>
          <p:cNvPr id="4" name="Picture 3" descr="http://upload.wikimedia.org/wikipedia/commons/thumb/3/38/BYR_color_wheel.svg/220px-BYR_color_wheel.svg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114800"/>
            <a:ext cx="167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4114800"/>
            <a:ext cx="533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/>
              <a:t> </a:t>
            </a:r>
            <a:r>
              <a:rPr lang="en-US" sz="3600" b="1" dirty="0" smtClean="0"/>
              <a:t>Opposite colors on the color wheel - red / green, blue / orange etc. </a:t>
            </a:r>
          </a:p>
          <a:p>
            <a:pPr>
              <a:buFont typeface="Wingdings" pitchFamily="2" charset="2"/>
              <a:buChar char="Ø"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573</Words>
  <Application>Microsoft Office PowerPoint</Application>
  <PresentationFormat>On-screen Show (4:3)</PresentationFormat>
  <Paragraphs>53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Graphic Design Elements</vt:lpstr>
      <vt:lpstr>Lines</vt:lpstr>
      <vt:lpstr>Shape</vt:lpstr>
      <vt:lpstr>Mass</vt:lpstr>
      <vt:lpstr>Texture</vt:lpstr>
      <vt:lpstr>Color</vt:lpstr>
      <vt:lpstr>Balance</vt:lpstr>
      <vt:lpstr>Balance Example</vt:lpstr>
      <vt:lpstr>Contrast</vt:lpstr>
      <vt:lpstr>Contrast Continued</vt:lpstr>
      <vt:lpstr>Contrast Continued</vt:lpstr>
      <vt:lpstr>Unity</vt:lpstr>
      <vt:lpstr>Unity Continued</vt:lpstr>
      <vt:lpstr>Slide 14</vt:lpstr>
      <vt:lpstr>Rhythm</vt:lpstr>
      <vt:lpstr>Slide 16</vt:lpstr>
      <vt:lpstr>Proportion</vt:lpstr>
      <vt:lpstr>Harmony</vt:lpstr>
      <vt:lpstr>Dominance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Design Elements</dc:title>
  <dc:creator>Bill</dc:creator>
  <cp:lastModifiedBy>william.riggs</cp:lastModifiedBy>
  <cp:revision>4</cp:revision>
  <dcterms:created xsi:type="dcterms:W3CDTF">2011-10-13T08:32:05Z</dcterms:created>
  <dcterms:modified xsi:type="dcterms:W3CDTF">2011-10-14T01:39:22Z</dcterms:modified>
</cp:coreProperties>
</file>