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64" r:id="rId4"/>
    <p:sldId id="267" r:id="rId5"/>
    <p:sldId id="269" r:id="rId6"/>
    <p:sldId id="268" r:id="rId7"/>
    <p:sldId id="257" r:id="rId8"/>
    <p:sldId id="258" r:id="rId9"/>
    <p:sldId id="259" r:id="rId10"/>
    <p:sldId id="260" r:id="rId11"/>
    <p:sldId id="261" r:id="rId12"/>
    <p:sldId id="263" r:id="rId13"/>
    <p:sldId id="26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BC63-90C1-4D02-A22E-66D585E37588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EB998-2BAA-4308-A200-7AC564D8E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6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3C1159-C832-4770-B1AA-CBC55C268C5C}" type="slidenum">
              <a:rPr lang="en-US"/>
              <a:pPr/>
              <a:t>13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2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4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2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4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2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5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5EB29-F276-4A24-AA07-B48CB69C215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C6FD8-2693-46A7-A7FF-87A3A7E80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59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Hormones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75C167-2B77-4D8D-AE58-DFF3CF204669}" type="slidenum">
              <a:rPr lang="en-US"/>
              <a:pPr/>
              <a:t>10</a:t>
            </a:fld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Photoperiodism – </a:t>
            </a:r>
            <a:r>
              <a:rPr lang="en-US" sz="2800" dirty="0" smtClean="0"/>
              <a:t>pgs. 821-822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57300" y="19812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Response to change in daylight</a:t>
            </a:r>
          </a:p>
          <a:p>
            <a:pPr eaLnBrk="1" hangingPunct="1"/>
            <a:r>
              <a:rPr lang="en-US" dirty="0" smtClean="0"/>
              <a:t> Circadian rhythm – internal clock with 24 hour cycle</a:t>
            </a:r>
          </a:p>
          <a:p>
            <a:pPr eaLnBrk="1" hangingPunct="1"/>
            <a:r>
              <a:rPr lang="en-US" dirty="0" smtClean="0"/>
              <a:t>Affect of light on circadian rhythm involves two types of phytochrome pigments </a:t>
            </a:r>
          </a:p>
          <a:p>
            <a:pPr eaLnBrk="1" hangingPunct="1">
              <a:buNone/>
            </a:pPr>
            <a:r>
              <a:rPr lang="en-US" dirty="0" smtClean="0"/>
              <a:t>	- P</a:t>
            </a:r>
            <a:r>
              <a:rPr lang="en-US" b="1" baseline="-25000" dirty="0" smtClean="0"/>
              <a:t>r</a:t>
            </a:r>
            <a:r>
              <a:rPr lang="en-US" dirty="0" smtClean="0"/>
              <a:t> – absorbs red light  absorbs </a:t>
            </a:r>
            <a:r>
              <a:rPr lang="en-US" dirty="0" smtClean="0">
                <a:sym typeface="Symbol" pitchFamily="18" charset="2"/>
              </a:rPr>
              <a:t></a:t>
            </a:r>
            <a:r>
              <a:rPr lang="en-US" dirty="0" smtClean="0"/>
              <a:t> 660 </a:t>
            </a:r>
          </a:p>
          <a:p>
            <a:pPr eaLnBrk="1" hangingPunct="1"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P</a:t>
            </a:r>
            <a:r>
              <a:rPr lang="en-US" b="1" baseline="-25000" dirty="0" err="1" smtClean="0"/>
              <a:t>fr</a:t>
            </a:r>
            <a:r>
              <a:rPr lang="en-US" dirty="0" smtClean="0"/>
              <a:t> – absorbs far red light  </a:t>
            </a:r>
            <a:r>
              <a:rPr lang="en-US" dirty="0" smtClean="0">
                <a:sym typeface="Symbol" pitchFamily="18" charset="2"/>
              </a:rPr>
              <a:t></a:t>
            </a:r>
            <a:r>
              <a:rPr lang="en-US" dirty="0" smtClean="0"/>
              <a:t> 730 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922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utoUpdateAnimBg="0"/>
      <p:bldP spid="5325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0D3353-6D70-46A6-8A70-5A877EAB32DD}" type="slidenum">
              <a:rPr lang="en-US"/>
              <a:pPr/>
              <a:t>11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Phytochromes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</a:t>
            </a:r>
            <a:r>
              <a:rPr lang="en-US" sz="2400" b="1" baseline="-25000" dirty="0" smtClean="0"/>
              <a:t>r</a:t>
            </a:r>
            <a:r>
              <a:rPr lang="en-US" sz="2400" dirty="0" smtClean="0"/>
              <a:t>  found in leaves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err="1" smtClean="0"/>
              <a:t>P</a:t>
            </a:r>
            <a:r>
              <a:rPr lang="en-US" sz="2400" b="1" baseline="-25000" dirty="0" err="1" smtClean="0"/>
              <a:t>fr</a:t>
            </a:r>
            <a:r>
              <a:rPr lang="en-US" sz="2400" b="1" baseline="-25000" dirty="0" smtClean="0"/>
              <a:t> </a:t>
            </a:r>
            <a:r>
              <a:rPr lang="en-US" sz="2400" dirty="0" smtClean="0"/>
              <a:t> triggers flowering and resets the clock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 daylight P</a:t>
            </a:r>
            <a:r>
              <a:rPr lang="en-US" sz="2400" b="1" baseline="-25000" dirty="0" smtClean="0"/>
              <a:t>r  </a:t>
            </a:r>
            <a:r>
              <a:rPr lang="en-US" sz="2400" dirty="0" smtClean="0"/>
              <a:t>is converted to </a:t>
            </a:r>
            <a:r>
              <a:rPr lang="en-US" sz="2400" dirty="0" err="1" smtClean="0"/>
              <a:t>P</a:t>
            </a:r>
            <a:r>
              <a:rPr lang="en-US" sz="2400" b="1" baseline="-25000" dirty="0" err="1" smtClean="0"/>
              <a:t>fr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At night, when no light present </a:t>
            </a:r>
            <a:r>
              <a:rPr lang="en-US" sz="2400" dirty="0" err="1" smtClean="0"/>
              <a:t>P</a:t>
            </a:r>
            <a:r>
              <a:rPr lang="en-US" sz="2400" b="1" baseline="-25000" dirty="0" err="1" smtClean="0"/>
              <a:t>fr</a:t>
            </a:r>
            <a:r>
              <a:rPr lang="en-US" sz="2400" b="1" baseline="-25000" dirty="0" smtClean="0"/>
              <a:t>  </a:t>
            </a:r>
            <a:r>
              <a:rPr lang="en-US" sz="2400" dirty="0" smtClean="0"/>
              <a:t>changes back to P</a:t>
            </a:r>
            <a:r>
              <a:rPr lang="en-US" sz="2400" b="1" baseline="-25000" dirty="0" smtClean="0"/>
              <a:t>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When will flowering occur?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90490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D196AA-8D59-4B71-A3BA-632B15BC9227}" type="slidenum">
              <a:rPr lang="en-US"/>
              <a:pPr/>
              <a:t>12</a:t>
            </a:fld>
            <a:endParaRPr lang="en-US"/>
          </a:p>
        </p:txBody>
      </p:sp>
      <p:pic>
        <p:nvPicPr>
          <p:cNvPr id="9219" name="Picture 4" descr="29_07HighlightsPlantEvo-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011238"/>
            <a:ext cx="8382000" cy="491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0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E191A1-8BED-41D7-90DB-579A46FF1A66}" type="slidenum">
              <a:rPr lang="en-US"/>
              <a:pPr/>
              <a:t>13</a:t>
            </a:fld>
            <a:endParaRPr lang="en-US"/>
          </a:p>
        </p:txBody>
      </p:sp>
      <p:pic>
        <p:nvPicPr>
          <p:cNvPr id="71683" name="Picture 2" descr="35_19-PrimarySecondary-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388" y="574675"/>
            <a:ext cx="8548687" cy="570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Line 3"/>
          <p:cNvSpPr>
            <a:spLocks noChangeShapeType="1"/>
          </p:cNvSpPr>
          <p:nvPr/>
        </p:nvSpPr>
        <p:spPr bwMode="auto">
          <a:xfrm>
            <a:off x="7785100" y="4857750"/>
            <a:ext cx="8890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" y="-38100"/>
            <a:ext cx="1981200" cy="304800"/>
          </a:xfrm>
          <a:noFill/>
        </p:spPr>
        <p:txBody>
          <a:bodyPr/>
          <a:lstStyle/>
          <a:p>
            <a:pPr algn="l" eaLnBrk="1" hangingPunct="1"/>
            <a:r>
              <a:rPr lang="en-US" sz="1200" smtClean="0">
                <a:solidFill>
                  <a:schemeClr val="tx1"/>
                </a:solidFill>
              </a:rPr>
              <a:t>Fig. 35-19</a:t>
            </a:r>
          </a:p>
        </p:txBody>
      </p:sp>
      <p:sp>
        <p:nvSpPr>
          <p:cNvPr id="71686" name="Text Box 5"/>
          <p:cNvSpPr txBox="1">
            <a:spLocks noChangeArrowheads="1"/>
          </p:cNvSpPr>
          <p:nvPr/>
        </p:nvSpPr>
        <p:spPr bwMode="auto">
          <a:xfrm>
            <a:off x="479425" y="749300"/>
            <a:ext cx="14319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 and secondary growth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in a two-year-old stem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87" name="Text Box 6"/>
          <p:cNvSpPr txBox="1">
            <a:spLocks noChangeArrowheads="1"/>
          </p:cNvSpPr>
          <p:nvPr/>
        </p:nvSpPr>
        <p:spPr bwMode="auto">
          <a:xfrm>
            <a:off x="333375" y="749300"/>
            <a:ext cx="17462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(a)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88" name="Text Box 7"/>
          <p:cNvSpPr txBox="1">
            <a:spLocks noChangeArrowheads="1"/>
          </p:cNvSpPr>
          <p:nvPr/>
        </p:nvSpPr>
        <p:spPr bwMode="auto">
          <a:xfrm>
            <a:off x="339725" y="1231900"/>
            <a:ext cx="53657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Epidermis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89" name="Text Box 8"/>
          <p:cNvSpPr txBox="1">
            <a:spLocks noChangeArrowheads="1"/>
          </p:cNvSpPr>
          <p:nvPr/>
        </p:nvSpPr>
        <p:spPr bwMode="auto">
          <a:xfrm>
            <a:off x="339725" y="1384300"/>
            <a:ext cx="4476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Cortex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90" name="Text Box 9"/>
          <p:cNvSpPr txBox="1">
            <a:spLocks noChangeArrowheads="1"/>
          </p:cNvSpPr>
          <p:nvPr/>
        </p:nvSpPr>
        <p:spPr bwMode="auto">
          <a:xfrm>
            <a:off x="339725" y="1530350"/>
            <a:ext cx="43497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91" name="Text Box 10"/>
          <p:cNvSpPr txBox="1">
            <a:spLocks noChangeArrowheads="1"/>
          </p:cNvSpPr>
          <p:nvPr/>
        </p:nvSpPr>
        <p:spPr bwMode="auto">
          <a:xfrm>
            <a:off x="339725" y="1784350"/>
            <a:ext cx="43497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92" name="Text Box 11"/>
          <p:cNvSpPr txBox="1">
            <a:spLocks noChangeArrowheads="1"/>
          </p:cNvSpPr>
          <p:nvPr/>
        </p:nvSpPr>
        <p:spPr bwMode="auto">
          <a:xfrm>
            <a:off x="346075" y="2063750"/>
            <a:ext cx="43497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93" name="Text Box 12"/>
          <p:cNvSpPr txBox="1">
            <a:spLocks noChangeArrowheads="1"/>
          </p:cNvSpPr>
          <p:nvPr/>
        </p:nvSpPr>
        <p:spPr bwMode="auto">
          <a:xfrm>
            <a:off x="339725" y="2317750"/>
            <a:ext cx="2444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Pith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694" name="Line 13"/>
          <p:cNvSpPr>
            <a:spLocks noChangeShapeType="1"/>
          </p:cNvSpPr>
          <p:nvPr/>
        </p:nvSpPr>
        <p:spPr bwMode="auto">
          <a:xfrm>
            <a:off x="990600" y="1187450"/>
            <a:ext cx="74295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5" name="Line 14"/>
          <p:cNvSpPr>
            <a:spLocks noChangeShapeType="1"/>
          </p:cNvSpPr>
          <p:nvPr/>
        </p:nvSpPr>
        <p:spPr bwMode="auto">
          <a:xfrm>
            <a:off x="927100" y="2851150"/>
            <a:ext cx="89535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6" name="Line 15"/>
          <p:cNvSpPr>
            <a:spLocks noChangeShapeType="1"/>
          </p:cNvSpPr>
          <p:nvPr/>
        </p:nvSpPr>
        <p:spPr bwMode="auto">
          <a:xfrm>
            <a:off x="844550" y="1276350"/>
            <a:ext cx="17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7" name="Line 16"/>
          <p:cNvSpPr>
            <a:spLocks noChangeShapeType="1"/>
          </p:cNvSpPr>
          <p:nvPr/>
        </p:nvSpPr>
        <p:spPr bwMode="auto">
          <a:xfrm>
            <a:off x="669925" y="1428750"/>
            <a:ext cx="396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8" name="Line 17"/>
          <p:cNvSpPr>
            <a:spLocks noChangeShapeType="1"/>
          </p:cNvSpPr>
          <p:nvPr/>
        </p:nvSpPr>
        <p:spPr bwMode="auto">
          <a:xfrm>
            <a:off x="730250" y="1574800"/>
            <a:ext cx="393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9" name="Line 18"/>
          <p:cNvSpPr>
            <a:spLocks noChangeShapeType="1"/>
          </p:cNvSpPr>
          <p:nvPr/>
        </p:nvSpPr>
        <p:spPr bwMode="auto">
          <a:xfrm>
            <a:off x="774700" y="1828800"/>
            <a:ext cx="393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0" name="Line 19"/>
          <p:cNvSpPr>
            <a:spLocks noChangeShapeType="1"/>
          </p:cNvSpPr>
          <p:nvPr/>
        </p:nvSpPr>
        <p:spPr bwMode="auto">
          <a:xfrm>
            <a:off x="739775" y="2108200"/>
            <a:ext cx="4857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1" name="Line 20"/>
          <p:cNvSpPr>
            <a:spLocks noChangeShapeType="1"/>
          </p:cNvSpPr>
          <p:nvPr/>
        </p:nvSpPr>
        <p:spPr bwMode="auto">
          <a:xfrm>
            <a:off x="542925" y="2362200"/>
            <a:ext cx="765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2" name="Text Box 21"/>
          <p:cNvSpPr txBox="1">
            <a:spLocks noChangeArrowheads="1"/>
          </p:cNvSpPr>
          <p:nvPr/>
        </p:nvSpPr>
        <p:spPr bwMode="auto">
          <a:xfrm>
            <a:off x="333375" y="3943350"/>
            <a:ext cx="61277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Periderm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(mainly cork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cambia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and cork)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3" name="Line 22"/>
          <p:cNvSpPr>
            <a:spLocks noChangeShapeType="1"/>
          </p:cNvSpPr>
          <p:nvPr/>
        </p:nvSpPr>
        <p:spPr bwMode="auto">
          <a:xfrm flipV="1">
            <a:off x="869950" y="4762500"/>
            <a:ext cx="990600" cy="63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04" name="Text Box 23"/>
          <p:cNvSpPr txBox="1">
            <a:spLocks noChangeArrowheads="1"/>
          </p:cNvSpPr>
          <p:nvPr/>
        </p:nvSpPr>
        <p:spPr bwMode="auto">
          <a:xfrm>
            <a:off x="339725" y="4552950"/>
            <a:ext cx="549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5" name="Text Box 24"/>
          <p:cNvSpPr txBox="1">
            <a:spLocks noChangeArrowheads="1"/>
          </p:cNvSpPr>
          <p:nvPr/>
        </p:nvSpPr>
        <p:spPr bwMode="auto">
          <a:xfrm>
            <a:off x="333375" y="4819650"/>
            <a:ext cx="549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6" name="Text Box 25"/>
          <p:cNvSpPr txBox="1">
            <a:spLocks noChangeArrowheads="1"/>
          </p:cNvSpPr>
          <p:nvPr/>
        </p:nvSpPr>
        <p:spPr bwMode="auto">
          <a:xfrm>
            <a:off x="339725" y="5099050"/>
            <a:ext cx="549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7" name="Text Box 26"/>
          <p:cNvSpPr txBox="1">
            <a:spLocks noChangeArrowheads="1"/>
          </p:cNvSpPr>
          <p:nvPr/>
        </p:nvSpPr>
        <p:spPr bwMode="auto">
          <a:xfrm>
            <a:off x="333375" y="5372100"/>
            <a:ext cx="549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8" name="Text Box 27"/>
          <p:cNvSpPr txBox="1">
            <a:spLocks noChangeArrowheads="1"/>
          </p:cNvSpPr>
          <p:nvPr/>
        </p:nvSpPr>
        <p:spPr bwMode="auto">
          <a:xfrm>
            <a:off x="339725" y="5670550"/>
            <a:ext cx="549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09" name="Text Box 28"/>
          <p:cNvSpPr txBox="1">
            <a:spLocks noChangeArrowheads="1"/>
          </p:cNvSpPr>
          <p:nvPr/>
        </p:nvSpPr>
        <p:spPr bwMode="auto">
          <a:xfrm>
            <a:off x="339725" y="595630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Pith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10" name="Line 29"/>
          <p:cNvSpPr>
            <a:spLocks noChangeShapeType="1"/>
          </p:cNvSpPr>
          <p:nvPr/>
        </p:nvSpPr>
        <p:spPr bwMode="auto">
          <a:xfrm>
            <a:off x="781050" y="3994150"/>
            <a:ext cx="1841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1" name="Line 30"/>
          <p:cNvSpPr>
            <a:spLocks noChangeShapeType="1"/>
          </p:cNvSpPr>
          <p:nvPr/>
        </p:nvSpPr>
        <p:spPr bwMode="auto">
          <a:xfrm>
            <a:off x="736600" y="4597400"/>
            <a:ext cx="2730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2" name="Line 31"/>
          <p:cNvSpPr>
            <a:spLocks noChangeShapeType="1"/>
          </p:cNvSpPr>
          <p:nvPr/>
        </p:nvSpPr>
        <p:spPr bwMode="auto">
          <a:xfrm>
            <a:off x="863600" y="4857750"/>
            <a:ext cx="184150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3" name="Line 32"/>
          <p:cNvSpPr>
            <a:spLocks noChangeShapeType="1"/>
          </p:cNvSpPr>
          <p:nvPr/>
        </p:nvSpPr>
        <p:spPr bwMode="auto">
          <a:xfrm>
            <a:off x="777875" y="5143500"/>
            <a:ext cx="288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4" name="Line 33"/>
          <p:cNvSpPr>
            <a:spLocks noChangeShapeType="1"/>
          </p:cNvSpPr>
          <p:nvPr/>
        </p:nvSpPr>
        <p:spPr bwMode="auto">
          <a:xfrm>
            <a:off x="869950" y="5410200"/>
            <a:ext cx="25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5" name="Line 34"/>
          <p:cNvSpPr>
            <a:spLocks noChangeShapeType="1"/>
          </p:cNvSpPr>
          <p:nvPr/>
        </p:nvSpPr>
        <p:spPr bwMode="auto">
          <a:xfrm flipV="1">
            <a:off x="742950" y="5594350"/>
            <a:ext cx="476250" cy="120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6" name="Line 35"/>
          <p:cNvSpPr>
            <a:spLocks noChangeShapeType="1"/>
          </p:cNvSpPr>
          <p:nvPr/>
        </p:nvSpPr>
        <p:spPr bwMode="auto">
          <a:xfrm flipV="1">
            <a:off x="552450" y="5810250"/>
            <a:ext cx="762000" cy="190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7" name="Text Box 36"/>
          <p:cNvSpPr txBox="1">
            <a:spLocks noChangeArrowheads="1"/>
          </p:cNvSpPr>
          <p:nvPr/>
        </p:nvSpPr>
        <p:spPr bwMode="auto">
          <a:xfrm>
            <a:off x="2625725" y="1295400"/>
            <a:ext cx="2444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Pith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18" name="Text Box 37"/>
          <p:cNvSpPr txBox="1">
            <a:spLocks noChangeArrowheads="1"/>
          </p:cNvSpPr>
          <p:nvPr/>
        </p:nvSpPr>
        <p:spPr bwMode="auto">
          <a:xfrm>
            <a:off x="2625725" y="1435100"/>
            <a:ext cx="6889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 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19" name="Text Box 38"/>
          <p:cNvSpPr txBox="1">
            <a:spLocks noChangeArrowheads="1"/>
          </p:cNvSpPr>
          <p:nvPr/>
        </p:nvSpPr>
        <p:spPr bwMode="auto">
          <a:xfrm>
            <a:off x="2619375" y="1562100"/>
            <a:ext cx="987425" cy="1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20" name="Text Box 39"/>
          <p:cNvSpPr txBox="1">
            <a:spLocks noChangeArrowheads="1"/>
          </p:cNvSpPr>
          <p:nvPr/>
        </p:nvSpPr>
        <p:spPr bwMode="auto">
          <a:xfrm>
            <a:off x="2809875" y="1689100"/>
            <a:ext cx="77787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 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21" name="Text Box 40"/>
          <p:cNvSpPr txBox="1">
            <a:spLocks noChangeArrowheads="1"/>
          </p:cNvSpPr>
          <p:nvPr/>
        </p:nvSpPr>
        <p:spPr bwMode="auto">
          <a:xfrm>
            <a:off x="3819525" y="1530350"/>
            <a:ext cx="51752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Epidermis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22" name="Text Box 41"/>
          <p:cNvSpPr txBox="1">
            <a:spLocks noChangeArrowheads="1"/>
          </p:cNvSpPr>
          <p:nvPr/>
        </p:nvSpPr>
        <p:spPr bwMode="auto">
          <a:xfrm>
            <a:off x="3660775" y="1676400"/>
            <a:ext cx="3905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Cortex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23" name="Line 42"/>
          <p:cNvSpPr>
            <a:spLocks noChangeShapeType="1"/>
          </p:cNvSpPr>
          <p:nvPr/>
        </p:nvSpPr>
        <p:spPr bwMode="auto">
          <a:xfrm flipH="1">
            <a:off x="2822575" y="1130300"/>
            <a:ext cx="117475" cy="184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4" name="Line 43"/>
          <p:cNvSpPr>
            <a:spLocks noChangeShapeType="1"/>
          </p:cNvSpPr>
          <p:nvPr/>
        </p:nvSpPr>
        <p:spPr bwMode="auto">
          <a:xfrm flipV="1">
            <a:off x="3162300" y="1295400"/>
            <a:ext cx="11430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5" name="Line 44"/>
          <p:cNvSpPr>
            <a:spLocks noChangeShapeType="1"/>
          </p:cNvSpPr>
          <p:nvPr/>
        </p:nvSpPr>
        <p:spPr bwMode="auto">
          <a:xfrm flipH="1">
            <a:off x="3378200" y="1390650"/>
            <a:ext cx="635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6" name="Line 45"/>
          <p:cNvSpPr>
            <a:spLocks noChangeShapeType="1"/>
          </p:cNvSpPr>
          <p:nvPr/>
        </p:nvSpPr>
        <p:spPr bwMode="auto">
          <a:xfrm>
            <a:off x="3609975" y="1441450"/>
            <a:ext cx="69850" cy="222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7" name="Line 46"/>
          <p:cNvSpPr>
            <a:spLocks noChangeShapeType="1"/>
          </p:cNvSpPr>
          <p:nvPr/>
        </p:nvSpPr>
        <p:spPr bwMode="auto">
          <a:xfrm>
            <a:off x="3721100" y="1419225"/>
            <a:ext cx="117475" cy="95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8" name="Line 47"/>
          <p:cNvSpPr>
            <a:spLocks noChangeShapeType="1"/>
          </p:cNvSpPr>
          <p:nvPr/>
        </p:nvSpPr>
        <p:spPr bwMode="auto">
          <a:xfrm>
            <a:off x="3540125" y="1409700"/>
            <a:ext cx="6350" cy="288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9" name="Text Box 48"/>
          <p:cNvSpPr txBox="1">
            <a:spLocks noChangeArrowheads="1"/>
          </p:cNvSpPr>
          <p:nvPr/>
        </p:nvSpPr>
        <p:spPr bwMode="auto">
          <a:xfrm rot="-1001921">
            <a:off x="3330575" y="2076450"/>
            <a:ext cx="4349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Growth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0" name="Text Box 49"/>
          <p:cNvSpPr txBox="1">
            <a:spLocks noChangeArrowheads="1"/>
          </p:cNvSpPr>
          <p:nvPr/>
        </p:nvSpPr>
        <p:spPr bwMode="auto">
          <a:xfrm>
            <a:off x="2657475" y="2222500"/>
            <a:ext cx="43497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ray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1" name="Text Box 50"/>
          <p:cNvSpPr txBox="1">
            <a:spLocks noChangeArrowheads="1"/>
          </p:cNvSpPr>
          <p:nvPr/>
        </p:nvSpPr>
        <p:spPr bwMode="auto">
          <a:xfrm>
            <a:off x="2613025" y="2901950"/>
            <a:ext cx="43497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2" name="Text Box 51"/>
          <p:cNvSpPr txBox="1">
            <a:spLocks noChangeArrowheads="1"/>
          </p:cNvSpPr>
          <p:nvPr/>
        </p:nvSpPr>
        <p:spPr bwMode="auto">
          <a:xfrm>
            <a:off x="2613025" y="3130550"/>
            <a:ext cx="77787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 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3" name="Text Box 52"/>
          <p:cNvSpPr txBox="1">
            <a:spLocks noChangeArrowheads="1"/>
          </p:cNvSpPr>
          <p:nvPr/>
        </p:nvSpPr>
        <p:spPr bwMode="auto">
          <a:xfrm>
            <a:off x="2689225" y="328930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4" name="Text Box 53"/>
          <p:cNvSpPr txBox="1">
            <a:spLocks noChangeArrowheads="1"/>
          </p:cNvSpPr>
          <p:nvPr/>
        </p:nvSpPr>
        <p:spPr bwMode="auto">
          <a:xfrm>
            <a:off x="2689225" y="342265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 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5" name="Text Box 54"/>
          <p:cNvSpPr txBox="1">
            <a:spLocks noChangeArrowheads="1"/>
          </p:cNvSpPr>
          <p:nvPr/>
        </p:nvSpPr>
        <p:spPr bwMode="auto">
          <a:xfrm>
            <a:off x="2695575" y="3549650"/>
            <a:ext cx="7715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Primary 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6" name="Text Box 55"/>
          <p:cNvSpPr txBox="1">
            <a:spLocks noChangeArrowheads="1"/>
          </p:cNvSpPr>
          <p:nvPr/>
        </p:nvSpPr>
        <p:spPr bwMode="auto">
          <a:xfrm>
            <a:off x="2689225" y="3670300"/>
            <a:ext cx="9556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First cork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7" name="Text Box 56"/>
          <p:cNvSpPr txBox="1">
            <a:spLocks noChangeArrowheads="1"/>
          </p:cNvSpPr>
          <p:nvPr/>
        </p:nvSpPr>
        <p:spPr bwMode="auto">
          <a:xfrm>
            <a:off x="3908425" y="365125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Cork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38" name="Line 57"/>
          <p:cNvSpPr>
            <a:spLocks noChangeShapeType="1"/>
          </p:cNvSpPr>
          <p:nvPr/>
        </p:nvSpPr>
        <p:spPr bwMode="auto">
          <a:xfrm>
            <a:off x="3098800" y="2282825"/>
            <a:ext cx="52705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9" name="Line 58"/>
          <p:cNvSpPr>
            <a:spLocks noChangeShapeType="1"/>
          </p:cNvSpPr>
          <p:nvPr/>
        </p:nvSpPr>
        <p:spPr bwMode="auto">
          <a:xfrm flipV="1">
            <a:off x="3006725" y="2889250"/>
            <a:ext cx="295275" cy="57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0" name="Line 59"/>
          <p:cNvSpPr>
            <a:spLocks noChangeShapeType="1"/>
          </p:cNvSpPr>
          <p:nvPr/>
        </p:nvSpPr>
        <p:spPr bwMode="auto">
          <a:xfrm flipV="1">
            <a:off x="3416300" y="2990850"/>
            <a:ext cx="76200" cy="139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1" name="Line 60"/>
          <p:cNvSpPr>
            <a:spLocks noChangeShapeType="1"/>
          </p:cNvSpPr>
          <p:nvPr/>
        </p:nvSpPr>
        <p:spPr bwMode="auto">
          <a:xfrm flipV="1">
            <a:off x="3527425" y="3041650"/>
            <a:ext cx="53975" cy="250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2" name="Line 61"/>
          <p:cNvSpPr>
            <a:spLocks noChangeShapeType="1"/>
          </p:cNvSpPr>
          <p:nvPr/>
        </p:nvSpPr>
        <p:spPr bwMode="auto">
          <a:xfrm>
            <a:off x="3657600" y="3063875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3" name="Line 62"/>
          <p:cNvSpPr>
            <a:spLocks noChangeShapeType="1"/>
          </p:cNvSpPr>
          <p:nvPr/>
        </p:nvSpPr>
        <p:spPr bwMode="auto">
          <a:xfrm>
            <a:off x="3606800" y="3470275"/>
            <a:ext cx="63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4" name="Line 63"/>
          <p:cNvSpPr>
            <a:spLocks noChangeShapeType="1"/>
          </p:cNvSpPr>
          <p:nvPr/>
        </p:nvSpPr>
        <p:spPr bwMode="auto">
          <a:xfrm>
            <a:off x="3752850" y="3117850"/>
            <a:ext cx="0" cy="476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5" name="Line 64"/>
          <p:cNvSpPr>
            <a:spLocks noChangeShapeType="1"/>
          </p:cNvSpPr>
          <p:nvPr/>
        </p:nvSpPr>
        <p:spPr bwMode="auto">
          <a:xfrm>
            <a:off x="3467100" y="3587750"/>
            <a:ext cx="3000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6" name="Line 65"/>
          <p:cNvSpPr>
            <a:spLocks noChangeShapeType="1"/>
          </p:cNvSpPr>
          <p:nvPr/>
        </p:nvSpPr>
        <p:spPr bwMode="auto">
          <a:xfrm>
            <a:off x="3867150" y="3197225"/>
            <a:ext cx="0" cy="527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7" name="Line 66"/>
          <p:cNvSpPr>
            <a:spLocks noChangeShapeType="1"/>
          </p:cNvSpPr>
          <p:nvPr/>
        </p:nvSpPr>
        <p:spPr bwMode="auto">
          <a:xfrm>
            <a:off x="3646488" y="3714750"/>
            <a:ext cx="230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8" name="Line 67"/>
          <p:cNvSpPr>
            <a:spLocks noChangeShapeType="1"/>
          </p:cNvSpPr>
          <p:nvPr/>
        </p:nvSpPr>
        <p:spPr bwMode="auto">
          <a:xfrm>
            <a:off x="4019550" y="31813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9" name="Text Box 68"/>
          <p:cNvSpPr txBox="1">
            <a:spLocks noChangeArrowheads="1"/>
          </p:cNvSpPr>
          <p:nvPr/>
        </p:nvSpPr>
        <p:spPr bwMode="auto">
          <a:xfrm>
            <a:off x="2593975" y="4933950"/>
            <a:ext cx="606425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Xylem (two</a:t>
            </a:r>
          </a:p>
          <a:p>
            <a:pPr marL="457200" indent="-457200" eaLnBrk="0" hangingPunct="0">
              <a:lnSpc>
                <a:spcPct val="90000"/>
              </a:lnSpc>
              <a:buFont typeface="Arial" charset="0"/>
              <a:buNone/>
            </a:pPr>
            <a:r>
              <a:rPr lang="en-US" sz="800" b="1"/>
              <a:t>years of</a:t>
            </a:r>
          </a:p>
          <a:p>
            <a:pPr marL="457200" indent="-457200" eaLnBrk="0" hangingPunct="0">
              <a:lnSpc>
                <a:spcPct val="90000"/>
              </a:lnSpc>
              <a:buFont typeface="Arial" charset="0"/>
              <a:buNone/>
            </a:pPr>
            <a:r>
              <a:rPr lang="en-US" sz="800" b="1"/>
              <a:t>production)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0" name="Text Box 69"/>
          <p:cNvSpPr txBox="1">
            <a:spLocks noChangeArrowheads="1"/>
          </p:cNvSpPr>
          <p:nvPr/>
        </p:nvSpPr>
        <p:spPr bwMode="auto">
          <a:xfrm>
            <a:off x="2613025" y="539115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1" name="Text Box 70"/>
          <p:cNvSpPr txBox="1">
            <a:spLocks noChangeArrowheads="1"/>
          </p:cNvSpPr>
          <p:nvPr/>
        </p:nvSpPr>
        <p:spPr bwMode="auto">
          <a:xfrm>
            <a:off x="2613025" y="553720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 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2" name="Text Box 71"/>
          <p:cNvSpPr txBox="1">
            <a:spLocks noChangeArrowheads="1"/>
          </p:cNvSpPr>
          <p:nvPr/>
        </p:nvSpPr>
        <p:spPr bwMode="auto">
          <a:xfrm>
            <a:off x="2790825" y="5689600"/>
            <a:ext cx="7016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Most recent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cork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3" name="Text Box 72"/>
          <p:cNvSpPr txBox="1">
            <a:spLocks noChangeArrowheads="1"/>
          </p:cNvSpPr>
          <p:nvPr/>
        </p:nvSpPr>
        <p:spPr bwMode="auto">
          <a:xfrm>
            <a:off x="3654425" y="577850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Cork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4" name="Text Box 73"/>
          <p:cNvSpPr txBox="1">
            <a:spLocks noChangeArrowheads="1"/>
          </p:cNvSpPr>
          <p:nvPr/>
        </p:nvSpPr>
        <p:spPr bwMode="auto">
          <a:xfrm>
            <a:off x="3927475" y="549275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Bark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5" name="Text Box 74"/>
          <p:cNvSpPr txBox="1">
            <a:spLocks noChangeArrowheads="1"/>
          </p:cNvSpPr>
          <p:nvPr/>
        </p:nvSpPr>
        <p:spPr bwMode="auto">
          <a:xfrm>
            <a:off x="4079875" y="5670550"/>
            <a:ext cx="5111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Layers of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periderm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6" name="Text Box 75"/>
          <p:cNvSpPr txBox="1">
            <a:spLocks noChangeArrowheads="1"/>
          </p:cNvSpPr>
          <p:nvPr/>
        </p:nvSpPr>
        <p:spPr bwMode="auto">
          <a:xfrm rot="-1218949">
            <a:off x="3400425" y="4044950"/>
            <a:ext cx="53022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Growth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57" name="Line 76"/>
          <p:cNvSpPr>
            <a:spLocks noChangeShapeType="1"/>
          </p:cNvSpPr>
          <p:nvPr/>
        </p:nvSpPr>
        <p:spPr bwMode="auto">
          <a:xfrm>
            <a:off x="3133725" y="4975225"/>
            <a:ext cx="2825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8" name="Line 77"/>
          <p:cNvSpPr>
            <a:spLocks noChangeShapeType="1"/>
          </p:cNvSpPr>
          <p:nvPr/>
        </p:nvSpPr>
        <p:spPr bwMode="auto">
          <a:xfrm flipV="1">
            <a:off x="3482975" y="5073650"/>
            <a:ext cx="136525" cy="314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9" name="Line 78"/>
          <p:cNvSpPr>
            <a:spLocks noChangeShapeType="1"/>
          </p:cNvSpPr>
          <p:nvPr/>
        </p:nvSpPr>
        <p:spPr bwMode="auto">
          <a:xfrm flipV="1">
            <a:off x="3536950" y="5099050"/>
            <a:ext cx="139700" cy="476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0" name="Line 79"/>
          <p:cNvSpPr>
            <a:spLocks noChangeShapeType="1"/>
          </p:cNvSpPr>
          <p:nvPr/>
        </p:nvSpPr>
        <p:spPr bwMode="auto">
          <a:xfrm flipH="1">
            <a:off x="3575050" y="5168900"/>
            <a:ext cx="260350" cy="574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1" name="Line 80"/>
          <p:cNvSpPr>
            <a:spLocks noChangeShapeType="1"/>
          </p:cNvSpPr>
          <p:nvPr/>
        </p:nvSpPr>
        <p:spPr bwMode="auto">
          <a:xfrm>
            <a:off x="3378200" y="5734050"/>
            <a:ext cx="20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2" name="Line 81"/>
          <p:cNvSpPr>
            <a:spLocks noChangeShapeType="1"/>
          </p:cNvSpPr>
          <p:nvPr/>
        </p:nvSpPr>
        <p:spPr bwMode="auto">
          <a:xfrm flipH="1">
            <a:off x="3759200" y="5213350"/>
            <a:ext cx="165100" cy="552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3" name="AutoShape 82"/>
          <p:cNvSpPr>
            <a:spLocks/>
          </p:cNvSpPr>
          <p:nvPr/>
        </p:nvSpPr>
        <p:spPr bwMode="auto">
          <a:xfrm rot="5400000">
            <a:off x="4021931" y="4234657"/>
            <a:ext cx="68263" cy="622300"/>
          </a:xfrm>
          <a:prstGeom prst="rightBrace">
            <a:avLst>
              <a:gd name="adj1" fmla="val 7596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4" name="Line 83"/>
          <p:cNvSpPr>
            <a:spLocks noChangeShapeType="1"/>
          </p:cNvSpPr>
          <p:nvPr/>
        </p:nvSpPr>
        <p:spPr bwMode="auto">
          <a:xfrm flipV="1">
            <a:off x="4057650" y="4578350"/>
            <a:ext cx="0" cy="911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5" name="AutoShape 84"/>
          <p:cNvSpPr>
            <a:spLocks/>
          </p:cNvSpPr>
          <p:nvPr/>
        </p:nvSpPr>
        <p:spPr bwMode="auto">
          <a:xfrm rot="5400000">
            <a:off x="4202906" y="4574382"/>
            <a:ext cx="74613" cy="266700"/>
          </a:xfrm>
          <a:prstGeom prst="rightBrace">
            <a:avLst>
              <a:gd name="adj1" fmla="val 2978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6" name="Line 85"/>
          <p:cNvSpPr>
            <a:spLocks noChangeShapeType="1"/>
          </p:cNvSpPr>
          <p:nvPr/>
        </p:nvSpPr>
        <p:spPr bwMode="auto">
          <a:xfrm flipV="1">
            <a:off x="4241800" y="4730750"/>
            <a:ext cx="0" cy="93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7" name="Text Box 86"/>
          <p:cNvSpPr txBox="1">
            <a:spLocks noChangeArrowheads="1"/>
          </p:cNvSpPr>
          <p:nvPr/>
        </p:nvSpPr>
        <p:spPr bwMode="auto">
          <a:xfrm>
            <a:off x="5737225" y="429260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 phloem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68" name="Text Box 87"/>
          <p:cNvSpPr txBox="1">
            <a:spLocks noChangeArrowheads="1"/>
          </p:cNvSpPr>
          <p:nvPr/>
        </p:nvSpPr>
        <p:spPr bwMode="auto">
          <a:xfrm>
            <a:off x="5724525" y="4413250"/>
            <a:ext cx="873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 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69" name="Text Box 88"/>
          <p:cNvSpPr txBox="1">
            <a:spLocks noChangeArrowheads="1"/>
          </p:cNvSpPr>
          <p:nvPr/>
        </p:nvSpPr>
        <p:spPr bwMode="auto">
          <a:xfrm>
            <a:off x="4797425" y="4597400"/>
            <a:ext cx="77787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Secondary xylem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0" name="Text Box 89"/>
          <p:cNvSpPr txBox="1">
            <a:spLocks noChangeArrowheads="1"/>
          </p:cNvSpPr>
          <p:nvPr/>
        </p:nvSpPr>
        <p:spPr bwMode="auto">
          <a:xfrm>
            <a:off x="7242175" y="430530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Bark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1" name="Text Box 90"/>
          <p:cNvSpPr txBox="1">
            <a:spLocks noChangeArrowheads="1"/>
          </p:cNvSpPr>
          <p:nvPr/>
        </p:nvSpPr>
        <p:spPr bwMode="auto">
          <a:xfrm>
            <a:off x="7889875" y="4819650"/>
            <a:ext cx="2952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Cork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2" name="Text Box 91"/>
          <p:cNvSpPr txBox="1">
            <a:spLocks noChangeArrowheads="1"/>
          </p:cNvSpPr>
          <p:nvPr/>
        </p:nvSpPr>
        <p:spPr bwMode="auto">
          <a:xfrm>
            <a:off x="5737225" y="4546600"/>
            <a:ext cx="5746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Late wood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3" name="Text Box 92"/>
          <p:cNvSpPr txBox="1">
            <a:spLocks noChangeArrowheads="1"/>
          </p:cNvSpPr>
          <p:nvPr/>
        </p:nvSpPr>
        <p:spPr bwMode="auto">
          <a:xfrm>
            <a:off x="5743575" y="4660900"/>
            <a:ext cx="57467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Early wood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4" name="AutoShape 93"/>
          <p:cNvSpPr>
            <a:spLocks/>
          </p:cNvSpPr>
          <p:nvPr/>
        </p:nvSpPr>
        <p:spPr bwMode="auto">
          <a:xfrm>
            <a:off x="5645150" y="4521200"/>
            <a:ext cx="112713" cy="254000"/>
          </a:xfrm>
          <a:prstGeom prst="leftBrace">
            <a:avLst>
              <a:gd name="adj1" fmla="val 1877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5" name="Text Box 94"/>
          <p:cNvSpPr txBox="1">
            <a:spLocks noChangeArrowheads="1"/>
          </p:cNvSpPr>
          <p:nvPr/>
        </p:nvSpPr>
        <p:spPr bwMode="auto">
          <a:xfrm>
            <a:off x="7889875" y="4527550"/>
            <a:ext cx="44132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Cork</a:t>
            </a:r>
          </a:p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cambium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6" name="Text Box 95"/>
          <p:cNvSpPr txBox="1">
            <a:spLocks noChangeArrowheads="1"/>
          </p:cNvSpPr>
          <p:nvPr/>
        </p:nvSpPr>
        <p:spPr bwMode="auto">
          <a:xfrm>
            <a:off x="8416925" y="4664075"/>
            <a:ext cx="447675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Periderm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7" name="Text Box 96"/>
          <p:cNvSpPr txBox="1">
            <a:spLocks noChangeArrowheads="1"/>
          </p:cNvSpPr>
          <p:nvPr/>
        </p:nvSpPr>
        <p:spPr bwMode="auto">
          <a:xfrm>
            <a:off x="6086475" y="5645150"/>
            <a:ext cx="619125" cy="1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Vascular ray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8" name="Text Box 97"/>
          <p:cNvSpPr txBox="1">
            <a:spLocks noChangeArrowheads="1"/>
          </p:cNvSpPr>
          <p:nvPr/>
        </p:nvSpPr>
        <p:spPr bwMode="auto">
          <a:xfrm>
            <a:off x="6816725" y="5645150"/>
            <a:ext cx="6191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Growth ring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79" name="Text Box 98"/>
          <p:cNvSpPr txBox="1">
            <a:spLocks noChangeArrowheads="1"/>
          </p:cNvSpPr>
          <p:nvPr/>
        </p:nvSpPr>
        <p:spPr bwMode="auto">
          <a:xfrm>
            <a:off x="6257925" y="5791200"/>
            <a:ext cx="14700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Cross section of a three-year-</a:t>
            </a:r>
          </a:p>
          <a:p>
            <a:pPr marL="457200" indent="-457200" eaLnBrk="0" hangingPunct="0">
              <a:lnSpc>
                <a:spcPct val="90000"/>
              </a:lnSpc>
              <a:buFont typeface="Arial" charset="0"/>
              <a:buNone/>
            </a:pPr>
            <a:r>
              <a:rPr lang="en-US" sz="800" b="1"/>
              <a:t>old </a:t>
            </a:r>
            <a:r>
              <a:rPr lang="en-US" sz="800" b="1" i="1"/>
              <a:t>Tilia</a:t>
            </a:r>
            <a:r>
              <a:rPr lang="en-US" sz="800" b="1"/>
              <a:t> (linden) stem (LM)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80" name="Text Box 99"/>
          <p:cNvSpPr txBox="1">
            <a:spLocks noChangeArrowheads="1"/>
          </p:cNvSpPr>
          <p:nvPr/>
        </p:nvSpPr>
        <p:spPr bwMode="auto">
          <a:xfrm>
            <a:off x="6105525" y="5791200"/>
            <a:ext cx="16192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(b)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81" name="Text Box 100"/>
          <p:cNvSpPr txBox="1">
            <a:spLocks noChangeArrowheads="1"/>
          </p:cNvSpPr>
          <p:nvPr/>
        </p:nvSpPr>
        <p:spPr bwMode="auto">
          <a:xfrm>
            <a:off x="5349875" y="5981700"/>
            <a:ext cx="37782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0.5 mm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82" name="Text Box 101"/>
          <p:cNvSpPr txBox="1">
            <a:spLocks noChangeArrowheads="1"/>
          </p:cNvSpPr>
          <p:nvPr/>
        </p:nvSpPr>
        <p:spPr bwMode="auto">
          <a:xfrm rot="-5400000">
            <a:off x="7832725" y="5276851"/>
            <a:ext cx="377825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marL="457200" indent="-457200" eaLnBrk="0" hangingPunct="0">
              <a:lnSpc>
                <a:spcPct val="80000"/>
              </a:lnSpc>
              <a:buFont typeface="Arial" charset="0"/>
              <a:buNone/>
            </a:pPr>
            <a:r>
              <a:rPr lang="en-US" sz="800" b="1"/>
              <a:t>0.5 mm</a:t>
            </a:r>
            <a:endParaRPr lang="en-US" sz="800" b="1">
              <a:solidFill>
                <a:srgbClr val="563A84"/>
              </a:solidFill>
            </a:endParaRPr>
          </a:p>
        </p:txBody>
      </p:sp>
      <p:sp>
        <p:nvSpPr>
          <p:cNvPr id="71783" name="Line 102"/>
          <p:cNvSpPr>
            <a:spLocks noChangeShapeType="1"/>
          </p:cNvSpPr>
          <p:nvPr/>
        </p:nvSpPr>
        <p:spPr bwMode="auto">
          <a:xfrm>
            <a:off x="5410200" y="5911850"/>
            <a:ext cx="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4" name="Line 103"/>
          <p:cNvSpPr>
            <a:spLocks noChangeShapeType="1"/>
          </p:cNvSpPr>
          <p:nvPr/>
        </p:nvSpPr>
        <p:spPr bwMode="auto">
          <a:xfrm>
            <a:off x="5613400" y="5911850"/>
            <a:ext cx="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5" name="Line 104"/>
          <p:cNvSpPr>
            <a:spLocks noChangeShapeType="1"/>
          </p:cNvSpPr>
          <p:nvPr/>
        </p:nvSpPr>
        <p:spPr bwMode="auto">
          <a:xfrm>
            <a:off x="5410200" y="5937250"/>
            <a:ext cx="20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6" name="Line 105"/>
          <p:cNvSpPr>
            <a:spLocks noChangeShapeType="1"/>
          </p:cNvSpPr>
          <p:nvPr/>
        </p:nvSpPr>
        <p:spPr bwMode="auto">
          <a:xfrm>
            <a:off x="7905750" y="5080000"/>
            <a:ext cx="63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7" name="Line 106"/>
          <p:cNvSpPr>
            <a:spLocks noChangeShapeType="1"/>
          </p:cNvSpPr>
          <p:nvPr/>
        </p:nvSpPr>
        <p:spPr bwMode="auto">
          <a:xfrm>
            <a:off x="7905750" y="5613400"/>
            <a:ext cx="63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8" name="Line 107"/>
          <p:cNvSpPr>
            <a:spLocks noChangeShapeType="1"/>
          </p:cNvSpPr>
          <p:nvPr/>
        </p:nvSpPr>
        <p:spPr bwMode="auto">
          <a:xfrm>
            <a:off x="7937500" y="5080000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9" name="Line 108"/>
          <p:cNvSpPr>
            <a:spLocks noChangeShapeType="1"/>
          </p:cNvSpPr>
          <p:nvPr/>
        </p:nvSpPr>
        <p:spPr bwMode="auto">
          <a:xfrm>
            <a:off x="6664325" y="4359275"/>
            <a:ext cx="574675" cy="288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0" name="Line 109"/>
          <p:cNvSpPr>
            <a:spLocks noChangeShapeType="1"/>
          </p:cNvSpPr>
          <p:nvPr/>
        </p:nvSpPr>
        <p:spPr bwMode="auto">
          <a:xfrm>
            <a:off x="6638925" y="4473575"/>
            <a:ext cx="619125" cy="314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1" name="Line 110"/>
          <p:cNvSpPr>
            <a:spLocks noChangeShapeType="1"/>
          </p:cNvSpPr>
          <p:nvPr/>
        </p:nvSpPr>
        <p:spPr bwMode="auto">
          <a:xfrm>
            <a:off x="6254750" y="4591050"/>
            <a:ext cx="958850" cy="342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2" name="Line 111"/>
          <p:cNvSpPr>
            <a:spLocks noChangeShapeType="1"/>
          </p:cNvSpPr>
          <p:nvPr/>
        </p:nvSpPr>
        <p:spPr bwMode="auto">
          <a:xfrm>
            <a:off x="6305550" y="4718050"/>
            <a:ext cx="64135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3" name="Line 112"/>
          <p:cNvSpPr>
            <a:spLocks noChangeShapeType="1"/>
          </p:cNvSpPr>
          <p:nvPr/>
        </p:nvSpPr>
        <p:spPr bwMode="auto">
          <a:xfrm flipH="1">
            <a:off x="6502400" y="5340350"/>
            <a:ext cx="254000" cy="285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4" name="Line 113"/>
          <p:cNvSpPr>
            <a:spLocks noChangeShapeType="1"/>
          </p:cNvSpPr>
          <p:nvPr/>
        </p:nvSpPr>
        <p:spPr bwMode="auto">
          <a:xfrm>
            <a:off x="7645400" y="4559300"/>
            <a:ext cx="225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5" name="Line 114"/>
          <p:cNvSpPr>
            <a:spLocks noChangeShapeType="1"/>
          </p:cNvSpPr>
          <p:nvPr/>
        </p:nvSpPr>
        <p:spPr bwMode="auto">
          <a:xfrm>
            <a:off x="7785100" y="4857750"/>
            <a:ext cx="88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6" name="AutoShape 115"/>
          <p:cNvSpPr>
            <a:spLocks/>
          </p:cNvSpPr>
          <p:nvPr/>
        </p:nvSpPr>
        <p:spPr bwMode="auto">
          <a:xfrm>
            <a:off x="8324850" y="4492625"/>
            <a:ext cx="74613" cy="438150"/>
          </a:xfrm>
          <a:prstGeom prst="rightBrace">
            <a:avLst>
              <a:gd name="adj1" fmla="val 4893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7" name="AutoShape 116"/>
          <p:cNvSpPr>
            <a:spLocks/>
          </p:cNvSpPr>
          <p:nvPr/>
        </p:nvSpPr>
        <p:spPr bwMode="auto">
          <a:xfrm rot="-6835260">
            <a:off x="7388226" y="4175125"/>
            <a:ext cx="74612" cy="528637"/>
          </a:xfrm>
          <a:prstGeom prst="rightBrace">
            <a:avLst>
              <a:gd name="adj1" fmla="val 5904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8" name="AutoShape 117"/>
          <p:cNvSpPr>
            <a:spLocks/>
          </p:cNvSpPr>
          <p:nvPr/>
        </p:nvSpPr>
        <p:spPr bwMode="auto">
          <a:xfrm rot="5814597">
            <a:off x="7056437" y="5389563"/>
            <a:ext cx="98425" cy="374650"/>
          </a:xfrm>
          <a:prstGeom prst="rightBrace">
            <a:avLst>
              <a:gd name="adj1" fmla="val 3172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1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DFBC06-1623-4DCF-A752-55995AFF2907}" type="slidenum">
              <a:rPr lang="en-US" sz="1400" smtClean="0">
                <a:solidFill>
                  <a:schemeClr val="tx2"/>
                </a:solidFill>
                <a:latin typeface="Arial" charset="0"/>
              </a:rPr>
              <a:pPr eaLnBrk="1" hangingPunct="1"/>
              <a:t>14</a:t>
            </a:fld>
            <a:endParaRPr lang="en-US" sz="1400" smtClean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112643" name="Picture 3" descr="43-10-ImmuneResponses-L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"/>
            <a:ext cx="91440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155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Hormones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Insulin – converts glucose to glycogen</a:t>
            </a:r>
          </a:p>
          <a:p>
            <a:r>
              <a:rPr lang="en-US" dirty="0" smtClean="0"/>
              <a:t>Glucagon- converts glycogen to glucose</a:t>
            </a:r>
          </a:p>
          <a:p>
            <a:r>
              <a:rPr lang="en-US" dirty="0" smtClean="0"/>
              <a:t>Epinephrine (neurotransmitter)</a:t>
            </a:r>
          </a:p>
          <a:p>
            <a:r>
              <a:rPr lang="en-US" dirty="0" smtClean="0"/>
              <a:t>Thyroid – regulates all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6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326D4-540A-47D3-AC45-5F9297EFB98D}" type="slidenum">
              <a:rPr lang="en-US"/>
              <a:pPr/>
              <a:t>3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Male Hormones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 Called </a:t>
            </a:r>
            <a:r>
              <a:rPr lang="en-US" b="1" u="sng" dirty="0"/>
              <a:t>androgens</a:t>
            </a:r>
          </a:p>
          <a:p>
            <a:pPr marL="609600" indent="-609600">
              <a:buFontTx/>
              <a:buNone/>
            </a:pPr>
            <a:r>
              <a:rPr lang="en-US" dirty="0" smtClean="0"/>
              <a:t>-  </a:t>
            </a:r>
            <a:r>
              <a:rPr lang="en-US" dirty="0"/>
              <a:t>make embryo male</a:t>
            </a:r>
          </a:p>
          <a:p>
            <a:pPr marL="609600" indent="-609600">
              <a:buFontTx/>
              <a:buNone/>
            </a:pPr>
            <a:r>
              <a:rPr lang="en-US" dirty="0" smtClean="0"/>
              <a:t>- surge </a:t>
            </a:r>
            <a:r>
              <a:rPr lang="en-US" dirty="0"/>
              <a:t>about age 10</a:t>
            </a:r>
          </a:p>
          <a:p>
            <a:pPr marL="609600" indent="-609600">
              <a:buFontTx/>
              <a:buNone/>
            </a:pPr>
            <a:r>
              <a:rPr lang="en-US" dirty="0"/>
              <a:t>-</a:t>
            </a:r>
            <a:r>
              <a:rPr lang="en-US" dirty="0" smtClean="0"/>
              <a:t> </a:t>
            </a:r>
            <a:r>
              <a:rPr lang="en-US" b="1" u="sng" dirty="0"/>
              <a:t>testosterone </a:t>
            </a:r>
          </a:p>
          <a:p>
            <a:pPr marL="609600" indent="-609600">
              <a:buFontTx/>
              <a:buNone/>
            </a:pPr>
            <a:r>
              <a:rPr lang="en-US" dirty="0"/>
              <a:t>   - main androgen  - causes:</a:t>
            </a:r>
          </a:p>
          <a:p>
            <a:pPr marL="609600" indent="-609600">
              <a:buFontTx/>
              <a:buNone/>
            </a:pPr>
            <a:r>
              <a:rPr lang="en-US" dirty="0"/>
              <a:t>             secondary sex characteristics</a:t>
            </a:r>
          </a:p>
          <a:p>
            <a:pPr marL="609600" indent="-609600">
              <a:buFontTx/>
              <a:buNone/>
            </a:pPr>
            <a:r>
              <a:rPr lang="en-US" dirty="0"/>
              <a:t>           - spermatogenesis</a:t>
            </a:r>
          </a:p>
        </p:txBody>
      </p:sp>
    </p:spTree>
    <p:extLst>
      <p:ext uri="{BB962C8B-B14F-4D97-AF65-F5344CB8AC3E}">
        <p14:creationId xmlns:p14="http://schemas.microsoft.com/office/powerpoint/2010/main" val="299301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902D-84E2-4867-8876-1DC8AF637277}" type="slidenum">
              <a:rPr lang="en-US"/>
              <a:pPr/>
              <a:t>4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762000"/>
          </a:xfrm>
        </p:spPr>
        <p:txBody>
          <a:bodyPr/>
          <a:lstStyle/>
          <a:p>
            <a:r>
              <a:rPr lang="en-US"/>
              <a:t>Male Hormones</a:t>
            </a:r>
          </a:p>
        </p:txBody>
      </p:sp>
      <p:pic>
        <p:nvPicPr>
          <p:cNvPr id="77828" name="Picture 4" descr="46-14-HormonControlTest-L.gi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838200"/>
            <a:ext cx="5230813" cy="5715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0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32B5-9B40-4D8D-A07C-D95C6666557E}" type="slidenum">
              <a:rPr lang="en-US"/>
              <a:pPr/>
              <a:t>5</a:t>
            </a:fld>
            <a:endParaRPr lang="en-US"/>
          </a:p>
        </p:txBody>
      </p:sp>
      <p:pic>
        <p:nvPicPr>
          <p:cNvPr id="66563" name="Picture 3" descr="46-15-FemaleReproductCyc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0"/>
            <a:ext cx="579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27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07D-CDFC-49D4-A8F0-900B95CFE182}" type="slidenum">
              <a:rPr lang="en-US"/>
              <a:pPr/>
              <a:t>6</a:t>
            </a:fld>
            <a:endParaRPr lang="en-US"/>
          </a:p>
        </p:txBody>
      </p:sp>
      <p:pic>
        <p:nvPicPr>
          <p:cNvPr id="68611" name="Picture 3" descr="46-19-HormoneInductLabor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0"/>
            <a:ext cx="78406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45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6BAD2F-41CE-48DA-9E5D-A8313212728A}" type="slidenum">
              <a:rPr lang="en-US"/>
              <a:pPr/>
              <a:t>7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Plant Hormones   pg.808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Auxins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- produced in response to sunlight &amp; gravity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- cause cell walls to become more flexible  thus allowing cells to elongate &amp; grow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- promotes root, stem, &amp; fruit growth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- inhibits budding from middle of plant thus allowing budding only at top – called </a:t>
            </a:r>
            <a:r>
              <a:rPr lang="en-US" sz="2800" b="1" u="sng" smtClean="0"/>
              <a:t>apical dominance</a:t>
            </a:r>
          </a:p>
        </p:txBody>
      </p:sp>
    </p:spTree>
    <p:extLst>
      <p:ext uri="{BB962C8B-B14F-4D97-AF65-F5344CB8AC3E}">
        <p14:creationId xmlns:p14="http://schemas.microsoft.com/office/powerpoint/2010/main" val="327857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7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437D7F-4C15-4E78-90CF-8120F1381B90}" type="slidenum">
              <a:rPr lang="en-US"/>
              <a:pPr/>
              <a:t>8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Plant Hormones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Cytokinin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- stimulates cell division</a:t>
            </a:r>
          </a:p>
          <a:p>
            <a:pPr eaLnBrk="1" hangingPunct="1"/>
            <a:r>
              <a:rPr lang="en-US" dirty="0" smtClean="0"/>
              <a:t>Ethylene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- hydrocarbon gas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- causes </a:t>
            </a:r>
            <a:r>
              <a:rPr lang="en-US" dirty="0" smtClean="0"/>
              <a:t>ripening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 </a:t>
            </a:r>
            <a:r>
              <a:rPr lang="en-US" dirty="0" smtClean="0"/>
              <a:t>  - causes leaves to fall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052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28BDFE-D370-4F08-AE18-4406024A95BD}" type="slidenum">
              <a:rPr lang="en-US"/>
              <a:pPr/>
              <a:t>9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Plant Hormones</a:t>
            </a:r>
            <a:endParaRPr lang="en-US" dirty="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Abscisic acid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- induces dormancy</a:t>
            </a:r>
          </a:p>
          <a:p>
            <a:pPr eaLnBrk="1" hangingPunct="1"/>
            <a:r>
              <a:rPr lang="en-US" smtClean="0"/>
              <a:t>Gibberellins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- produces hyperelongation of stem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- causes flowering</a:t>
            </a:r>
          </a:p>
        </p:txBody>
      </p:sp>
    </p:spTree>
    <p:extLst>
      <p:ext uri="{BB962C8B-B14F-4D97-AF65-F5344CB8AC3E}">
        <p14:creationId xmlns:p14="http://schemas.microsoft.com/office/powerpoint/2010/main" val="372900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utoUpdateAnimBg="0"/>
      <p:bldP spid="52227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367</Words>
  <Application>Microsoft Office PowerPoint</Application>
  <PresentationFormat>On-screen Show (4:3)</PresentationFormat>
  <Paragraphs>136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Hormones</vt:lpstr>
      <vt:lpstr>Hormones</vt:lpstr>
      <vt:lpstr> Male Hormones</vt:lpstr>
      <vt:lpstr>Male Hormones</vt:lpstr>
      <vt:lpstr>PowerPoint Presentation</vt:lpstr>
      <vt:lpstr>PowerPoint Presentation</vt:lpstr>
      <vt:lpstr>Plant Hormones   pg.808</vt:lpstr>
      <vt:lpstr>Plant Hormones</vt:lpstr>
      <vt:lpstr>Plant Hormones</vt:lpstr>
      <vt:lpstr> Photoperiodism – pgs. 821-822</vt:lpstr>
      <vt:lpstr>Phytochromes</vt:lpstr>
      <vt:lpstr>PowerPoint Presentation</vt:lpstr>
      <vt:lpstr>Fig. 35-19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Hormones</dc:title>
  <dc:creator>ecairo</dc:creator>
  <cp:lastModifiedBy>ecairo</cp:lastModifiedBy>
  <cp:revision>4</cp:revision>
  <dcterms:created xsi:type="dcterms:W3CDTF">2012-05-11T12:23:56Z</dcterms:created>
  <dcterms:modified xsi:type="dcterms:W3CDTF">2012-05-11T20:21:26Z</dcterms:modified>
</cp:coreProperties>
</file>