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7"/>
  </p:notesMasterIdLst>
  <p:handoutMasterIdLst>
    <p:handoutMasterId r:id="rId128"/>
  </p:handoutMasterIdLst>
  <p:sldIdLst>
    <p:sldId id="256" r:id="rId2"/>
    <p:sldId id="259" r:id="rId3"/>
    <p:sldId id="257" r:id="rId4"/>
    <p:sldId id="258" r:id="rId5"/>
    <p:sldId id="376" r:id="rId6"/>
    <p:sldId id="388" r:id="rId7"/>
    <p:sldId id="378" r:id="rId8"/>
    <p:sldId id="377" r:id="rId9"/>
    <p:sldId id="379" r:id="rId10"/>
    <p:sldId id="314" r:id="rId11"/>
    <p:sldId id="387" r:id="rId12"/>
    <p:sldId id="261" r:id="rId13"/>
    <p:sldId id="262" r:id="rId14"/>
    <p:sldId id="263" r:id="rId15"/>
    <p:sldId id="351" r:id="rId16"/>
    <p:sldId id="264" r:id="rId17"/>
    <p:sldId id="315" r:id="rId18"/>
    <p:sldId id="267" r:id="rId19"/>
    <p:sldId id="389" r:id="rId20"/>
    <p:sldId id="265" r:id="rId21"/>
    <p:sldId id="392" r:id="rId22"/>
    <p:sldId id="393" r:id="rId23"/>
    <p:sldId id="268" r:id="rId24"/>
    <p:sldId id="390" r:id="rId25"/>
    <p:sldId id="316" r:id="rId26"/>
    <p:sldId id="269" r:id="rId27"/>
    <p:sldId id="270" r:id="rId28"/>
    <p:sldId id="271" r:id="rId29"/>
    <p:sldId id="317" r:id="rId30"/>
    <p:sldId id="318" r:id="rId31"/>
    <p:sldId id="272" r:id="rId32"/>
    <p:sldId id="273" r:id="rId33"/>
    <p:sldId id="359" r:id="rId34"/>
    <p:sldId id="274" r:id="rId35"/>
    <p:sldId id="275" r:id="rId36"/>
    <p:sldId id="319" r:id="rId37"/>
    <p:sldId id="276" r:id="rId38"/>
    <p:sldId id="385" r:id="rId39"/>
    <p:sldId id="277" r:id="rId40"/>
    <p:sldId id="278" r:id="rId41"/>
    <p:sldId id="380" r:id="rId42"/>
    <p:sldId id="320" r:id="rId43"/>
    <p:sldId id="321" r:id="rId44"/>
    <p:sldId id="280" r:id="rId45"/>
    <p:sldId id="282" r:id="rId46"/>
    <p:sldId id="281" r:id="rId47"/>
    <p:sldId id="382" r:id="rId48"/>
    <p:sldId id="383" r:id="rId49"/>
    <p:sldId id="362" r:id="rId50"/>
    <p:sldId id="363" r:id="rId51"/>
    <p:sldId id="283" r:id="rId52"/>
    <p:sldId id="364" r:id="rId53"/>
    <p:sldId id="284" r:id="rId54"/>
    <p:sldId id="368" r:id="rId55"/>
    <p:sldId id="285" r:id="rId56"/>
    <p:sldId id="365" r:id="rId57"/>
    <p:sldId id="372" r:id="rId58"/>
    <p:sldId id="371" r:id="rId59"/>
    <p:sldId id="367" r:id="rId60"/>
    <p:sldId id="286" r:id="rId61"/>
    <p:sldId id="366" r:id="rId62"/>
    <p:sldId id="374" r:id="rId63"/>
    <p:sldId id="375" r:id="rId64"/>
    <p:sldId id="287" r:id="rId65"/>
    <p:sldId id="288" r:id="rId66"/>
    <p:sldId id="289" r:id="rId67"/>
    <p:sldId id="325" r:id="rId68"/>
    <p:sldId id="326" r:id="rId69"/>
    <p:sldId id="360" r:id="rId70"/>
    <p:sldId id="361" r:id="rId71"/>
    <p:sldId id="324" r:id="rId72"/>
    <p:sldId id="290" r:id="rId73"/>
    <p:sldId id="328" r:id="rId74"/>
    <p:sldId id="327" r:id="rId75"/>
    <p:sldId id="329" r:id="rId76"/>
    <p:sldId id="353" r:id="rId77"/>
    <p:sldId id="291" r:id="rId78"/>
    <p:sldId id="292" r:id="rId79"/>
    <p:sldId id="293" r:id="rId80"/>
    <p:sldId id="330" r:id="rId81"/>
    <p:sldId id="294" r:id="rId82"/>
    <p:sldId id="295" r:id="rId83"/>
    <p:sldId id="331" r:id="rId84"/>
    <p:sldId id="296" r:id="rId85"/>
    <p:sldId id="332" r:id="rId86"/>
    <p:sldId id="297" r:id="rId87"/>
    <p:sldId id="333" r:id="rId88"/>
    <p:sldId id="298" r:id="rId89"/>
    <p:sldId id="335" r:id="rId90"/>
    <p:sldId id="299" r:id="rId91"/>
    <p:sldId id="300" r:id="rId92"/>
    <p:sldId id="336" r:id="rId93"/>
    <p:sldId id="302" r:id="rId94"/>
    <p:sldId id="337" r:id="rId95"/>
    <p:sldId id="338" r:id="rId96"/>
    <p:sldId id="391" r:id="rId97"/>
    <p:sldId id="303" r:id="rId98"/>
    <p:sldId id="339" r:id="rId99"/>
    <p:sldId id="342" r:id="rId100"/>
    <p:sldId id="340" r:id="rId101"/>
    <p:sldId id="341" r:id="rId102"/>
    <p:sldId id="301" r:id="rId103"/>
    <p:sldId id="343" r:id="rId104"/>
    <p:sldId id="304" r:id="rId105"/>
    <p:sldId id="344" r:id="rId106"/>
    <p:sldId id="350" r:id="rId107"/>
    <p:sldId id="346" r:id="rId108"/>
    <p:sldId id="305" r:id="rId109"/>
    <p:sldId id="345" r:id="rId110"/>
    <p:sldId id="306" r:id="rId111"/>
    <p:sldId id="307" r:id="rId112"/>
    <p:sldId id="308" r:id="rId113"/>
    <p:sldId id="309" r:id="rId114"/>
    <p:sldId id="347" r:id="rId115"/>
    <p:sldId id="386" r:id="rId116"/>
    <p:sldId id="310" r:id="rId117"/>
    <p:sldId id="311" r:id="rId118"/>
    <p:sldId id="352" r:id="rId119"/>
    <p:sldId id="312" r:id="rId120"/>
    <p:sldId id="348" r:id="rId121"/>
    <p:sldId id="313" r:id="rId122"/>
    <p:sldId id="384" r:id="rId123"/>
    <p:sldId id="349" r:id="rId124"/>
    <p:sldId id="356" r:id="rId125"/>
    <p:sldId id="355" r:id="rId1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07" autoAdjust="0"/>
  </p:normalViewPr>
  <p:slideViewPr>
    <p:cSldViewPr>
      <p:cViewPr varScale="1">
        <p:scale>
          <a:sx n="70" d="100"/>
          <a:sy n="70"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75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75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75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0CA149-3961-4F80-A511-6ACE9E813796}" type="slidenum">
              <a:rPr lang="en-US"/>
              <a:pPr>
                <a:defRPr/>
              </a:pPr>
              <a:t>‹#›</a:t>
            </a:fld>
            <a:endParaRPr lang="en-US"/>
          </a:p>
        </p:txBody>
      </p:sp>
    </p:spTree>
    <p:extLst>
      <p:ext uri="{BB962C8B-B14F-4D97-AF65-F5344CB8AC3E}">
        <p14:creationId xmlns:p14="http://schemas.microsoft.com/office/powerpoint/2010/main" val="1601285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69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882051B-0596-4A52-B52C-E7B167C57FB1}" type="slidenum">
              <a:rPr lang="en-US"/>
              <a:pPr>
                <a:defRPr/>
              </a:pPr>
              <a:t>‹#›</a:t>
            </a:fld>
            <a:endParaRPr lang="en-US"/>
          </a:p>
        </p:txBody>
      </p:sp>
    </p:spTree>
    <p:extLst>
      <p:ext uri="{BB962C8B-B14F-4D97-AF65-F5344CB8AC3E}">
        <p14:creationId xmlns:p14="http://schemas.microsoft.com/office/powerpoint/2010/main" val="3782909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B79A43C-372C-446E-9EBD-1367E22799A2}" type="slidenum">
              <a:rPr lang="en-US" sz="1200" smtClean="0"/>
              <a:pPr eaLnBrk="1" hangingPunct="1"/>
              <a:t>47</a:t>
            </a:fld>
            <a:endParaRPr lang="en-US"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AE2027E-FBDD-4FEC-A449-FADF3ED98198}" type="slidenum">
              <a:rPr lang="en-US" sz="1200" smtClean="0"/>
              <a:pPr eaLnBrk="1" hangingPunct="1"/>
              <a:t>61</a:t>
            </a:fld>
            <a:endParaRPr 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0E1BC3A-4516-4896-9F5A-61852869E34B}" type="slidenum">
              <a:rPr lang="en-US" sz="1200" smtClean="0"/>
              <a:pPr eaLnBrk="1" hangingPunct="1"/>
              <a:t>62</a:t>
            </a:fld>
            <a:endParaRPr lang="en-US"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858ED34-1C3D-45FA-A24F-904998D54AA7}" type="slidenum">
              <a:rPr lang="en-US" sz="1200" smtClean="0"/>
              <a:pPr eaLnBrk="1" hangingPunct="1"/>
              <a:t>63</a:t>
            </a:fld>
            <a:endParaRPr lang="en-US" sz="120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2E1ABE1-8DEF-4F04-A461-7A60C679314B}" type="slidenum">
              <a:rPr lang="en-US" sz="1200" smtClean="0"/>
              <a:pPr eaLnBrk="1" hangingPunct="1"/>
              <a:t>48</a:t>
            </a:fld>
            <a:endParaRPr 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86BE5B1-342D-4AC7-94A8-A3AA9D1C22E5}" type="slidenum">
              <a:rPr lang="en-US" sz="1200" smtClean="0"/>
              <a:pPr eaLnBrk="1" hangingPunct="1"/>
              <a:t>49</a:t>
            </a:fld>
            <a:endParaRPr lang="en-US" sz="120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31AC88E-0A91-48CF-8FFE-07BB5ED04422}" type="slidenum">
              <a:rPr lang="en-US" sz="1200" smtClean="0"/>
              <a:pPr eaLnBrk="1" hangingPunct="1"/>
              <a:t>50</a:t>
            </a:fld>
            <a:endParaRPr 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9B327A5-A66D-4451-8B74-8CFFFF7A1D03}" type="slidenum">
              <a:rPr lang="en-US" sz="1200" smtClean="0"/>
              <a:pPr eaLnBrk="1" hangingPunct="1"/>
              <a:t>52</a:t>
            </a:fld>
            <a:endParaRPr lang="en-US"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23757EF-6210-4023-99BB-3BC14EA1974D}" type="slidenum">
              <a:rPr lang="en-US" sz="1200" smtClean="0"/>
              <a:pPr eaLnBrk="1" hangingPunct="1"/>
              <a:t>54</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F27AF59-2296-4BC0-8BED-87D2496C2046}" type="slidenum">
              <a:rPr lang="en-US" sz="1200" smtClean="0"/>
              <a:pPr eaLnBrk="1" hangingPunct="1"/>
              <a:t>56</a:t>
            </a:fld>
            <a:endParaRPr lang="en-US" sz="120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9667F3A-0662-4905-96F7-6C773D7A008D}" type="slidenum">
              <a:rPr lang="en-US" sz="1200" smtClean="0"/>
              <a:pPr eaLnBrk="1" hangingPunct="1"/>
              <a:t>58</a:t>
            </a:fld>
            <a:endParaRPr 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BA97C07-FEAC-4222-AC73-621899E58251}" type="slidenum">
              <a:rPr lang="en-US" sz="1200" smtClean="0"/>
              <a:pPr eaLnBrk="1" hangingPunct="1"/>
              <a:t>59</a:t>
            </a:fld>
            <a:endParaRPr lang="en-US"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1906DA6B-FDE6-4862-AD9D-0FF381E76C4A}" type="slidenum">
              <a:rPr lang="en-US"/>
              <a:pPr>
                <a:defRPr/>
              </a:pPr>
              <a:t>‹#›</a:t>
            </a:fld>
            <a:endParaRPr lang="en-US"/>
          </a:p>
        </p:txBody>
      </p:sp>
    </p:spTree>
    <p:extLst>
      <p:ext uri="{BB962C8B-B14F-4D97-AF65-F5344CB8AC3E}">
        <p14:creationId xmlns:p14="http://schemas.microsoft.com/office/powerpoint/2010/main" val="2584726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64090A2-4DE5-40DF-94EC-AA4BA8C87294}" type="slidenum">
              <a:rPr lang="en-US"/>
              <a:pPr>
                <a:defRPr/>
              </a:pPr>
              <a:t>‹#›</a:t>
            </a:fld>
            <a:endParaRPr lang="en-US"/>
          </a:p>
        </p:txBody>
      </p:sp>
    </p:spTree>
    <p:extLst>
      <p:ext uri="{BB962C8B-B14F-4D97-AF65-F5344CB8AC3E}">
        <p14:creationId xmlns:p14="http://schemas.microsoft.com/office/powerpoint/2010/main" val="142353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293B9FD-A0BD-4520-9B07-CAC248D34848}" type="slidenum">
              <a:rPr lang="en-US"/>
              <a:pPr>
                <a:defRPr/>
              </a:pPr>
              <a:t>‹#›</a:t>
            </a:fld>
            <a:endParaRPr lang="en-US"/>
          </a:p>
        </p:txBody>
      </p:sp>
    </p:spTree>
    <p:extLst>
      <p:ext uri="{BB962C8B-B14F-4D97-AF65-F5344CB8AC3E}">
        <p14:creationId xmlns:p14="http://schemas.microsoft.com/office/powerpoint/2010/main" val="240006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F99DD97-71E8-40B5-8A7E-0754FBD02989}" type="slidenum">
              <a:rPr lang="en-US"/>
              <a:pPr>
                <a:defRPr/>
              </a:pPr>
              <a:t>‹#›</a:t>
            </a:fld>
            <a:endParaRPr lang="en-US"/>
          </a:p>
        </p:txBody>
      </p:sp>
    </p:spTree>
    <p:extLst>
      <p:ext uri="{BB962C8B-B14F-4D97-AF65-F5344CB8AC3E}">
        <p14:creationId xmlns:p14="http://schemas.microsoft.com/office/powerpoint/2010/main" val="201862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E805673-DDA1-4D17-BE80-E32C286CB774}" type="slidenum">
              <a:rPr lang="en-US"/>
              <a:pPr>
                <a:defRPr/>
              </a:pPr>
              <a:t>‹#›</a:t>
            </a:fld>
            <a:endParaRPr lang="en-US"/>
          </a:p>
        </p:txBody>
      </p:sp>
    </p:spTree>
    <p:extLst>
      <p:ext uri="{BB962C8B-B14F-4D97-AF65-F5344CB8AC3E}">
        <p14:creationId xmlns:p14="http://schemas.microsoft.com/office/powerpoint/2010/main" val="320776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12B0558-368A-43C5-852B-2246D1BB11F1}" type="slidenum">
              <a:rPr lang="en-US"/>
              <a:pPr>
                <a:defRPr/>
              </a:pPr>
              <a:t>‹#›</a:t>
            </a:fld>
            <a:endParaRPr lang="en-US"/>
          </a:p>
        </p:txBody>
      </p:sp>
    </p:spTree>
    <p:extLst>
      <p:ext uri="{BB962C8B-B14F-4D97-AF65-F5344CB8AC3E}">
        <p14:creationId xmlns:p14="http://schemas.microsoft.com/office/powerpoint/2010/main" val="327555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38F038D-549E-478D-98B8-7D5C8C64DB2E}" type="slidenum">
              <a:rPr lang="en-US"/>
              <a:pPr>
                <a:defRPr/>
              </a:pPr>
              <a:t>‹#›</a:t>
            </a:fld>
            <a:endParaRPr lang="en-US"/>
          </a:p>
        </p:txBody>
      </p:sp>
    </p:spTree>
    <p:extLst>
      <p:ext uri="{BB962C8B-B14F-4D97-AF65-F5344CB8AC3E}">
        <p14:creationId xmlns:p14="http://schemas.microsoft.com/office/powerpoint/2010/main" val="94381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FD1A915A-CD41-4735-9E0C-801DE97171DF}" type="slidenum">
              <a:rPr lang="en-US"/>
              <a:pPr>
                <a:defRPr/>
              </a:pPr>
              <a:t>‹#›</a:t>
            </a:fld>
            <a:endParaRPr lang="en-US"/>
          </a:p>
        </p:txBody>
      </p:sp>
    </p:spTree>
    <p:extLst>
      <p:ext uri="{BB962C8B-B14F-4D97-AF65-F5344CB8AC3E}">
        <p14:creationId xmlns:p14="http://schemas.microsoft.com/office/powerpoint/2010/main" val="94452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E73437E8-2A35-46EB-B2E2-2055D3DE6F45}" type="slidenum">
              <a:rPr lang="en-US"/>
              <a:pPr>
                <a:defRPr/>
              </a:pPr>
              <a:t>‹#›</a:t>
            </a:fld>
            <a:endParaRPr lang="en-US"/>
          </a:p>
        </p:txBody>
      </p:sp>
    </p:spTree>
    <p:extLst>
      <p:ext uri="{BB962C8B-B14F-4D97-AF65-F5344CB8AC3E}">
        <p14:creationId xmlns:p14="http://schemas.microsoft.com/office/powerpoint/2010/main" val="188785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578774F-68ED-49D3-9D64-89E4C88A1F8C}" type="slidenum">
              <a:rPr lang="en-US"/>
              <a:pPr>
                <a:defRPr/>
              </a:pPr>
              <a:t>‹#›</a:t>
            </a:fld>
            <a:endParaRPr lang="en-US"/>
          </a:p>
        </p:txBody>
      </p:sp>
    </p:spTree>
    <p:extLst>
      <p:ext uri="{BB962C8B-B14F-4D97-AF65-F5344CB8AC3E}">
        <p14:creationId xmlns:p14="http://schemas.microsoft.com/office/powerpoint/2010/main" val="207385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352B407-F4A6-416F-B3C5-FCD014C93F5E}" type="slidenum">
              <a:rPr lang="en-US"/>
              <a:pPr>
                <a:defRPr/>
              </a:pPr>
              <a:t>‹#›</a:t>
            </a:fld>
            <a:endParaRPr lang="en-US"/>
          </a:p>
        </p:txBody>
      </p:sp>
    </p:spTree>
    <p:extLst>
      <p:ext uri="{BB962C8B-B14F-4D97-AF65-F5344CB8AC3E}">
        <p14:creationId xmlns:p14="http://schemas.microsoft.com/office/powerpoint/2010/main" val="411376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307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p>
          </p:txBody>
        </p:sp>
        <p:sp>
          <p:nvSpPr>
            <p:cNvPr id="307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n-US"/>
            </a:p>
          </p:txBody>
        </p:sp>
      </p:grpSp>
      <p:sp>
        <p:nvSpPr>
          <p:cNvPr id="307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defRPr/>
            </a:pPr>
            <a:endParaRPr lang="en-US"/>
          </a:p>
        </p:txBody>
      </p:sp>
      <p:sp>
        <p:nvSpPr>
          <p:cNvPr id="3079"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a:defRPr/>
            </a:pPr>
            <a:endParaRPr lang="en-US"/>
          </a:p>
        </p:txBody>
      </p:sp>
      <p:sp>
        <p:nvSpPr>
          <p:cNvPr id="3080"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1AAF60A9-191A-48F4-9CC6-109E4479426A}" type="slidenum">
              <a:rPr lang="en-US"/>
              <a:pPr>
                <a:defRPr/>
              </a:pPr>
              <a:t>‹#›</a:t>
            </a:fld>
            <a:endParaRPr lang="en-US"/>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TeSKSPPZ6Ik&amp;feature=bf_prev&amp;list=PLFCE4D99C4124A27A"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hyperlink" Target="http://glencoe.mcgraw-hill.com/sites/9834092339/student_view0/chapter6/how_enzymes_work.html" TargetMode="Externa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files.chem.vt.edu/RVGS/ACT/notes/scripts/bal_eq1.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9"/>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39BD9DC-BA4A-4526-ACEF-408FBE49AE69}" type="slidenum">
              <a:rPr lang="en-US" sz="1400" smtClean="0"/>
              <a:pPr eaLnBrk="1" hangingPunct="1"/>
              <a:t>1</a:t>
            </a:fld>
            <a:endParaRPr lang="en-US" sz="1400" smtClean="0"/>
          </a:p>
        </p:txBody>
      </p:sp>
      <p:sp>
        <p:nvSpPr>
          <p:cNvPr id="2050" name="Rectangle 2"/>
          <p:cNvSpPr>
            <a:spLocks noGrp="1" noChangeArrowheads="1"/>
          </p:cNvSpPr>
          <p:nvPr>
            <p:ph type="ctrTitle"/>
          </p:nvPr>
        </p:nvSpPr>
        <p:spPr/>
        <p:txBody>
          <a:bodyPr/>
          <a:lstStyle/>
          <a:p>
            <a:pPr eaLnBrk="1" hangingPunct="1">
              <a:defRPr/>
            </a:pPr>
            <a:r>
              <a:rPr lang="en-US" smtClean="0"/>
              <a:t>Components of Life</a:t>
            </a:r>
          </a:p>
        </p:txBody>
      </p:sp>
      <p:sp>
        <p:nvSpPr>
          <p:cNvPr id="2051" name="Rectangle 3"/>
          <p:cNvSpPr>
            <a:spLocks noGrp="1" noChangeArrowheads="1"/>
          </p:cNvSpPr>
          <p:nvPr>
            <p:ph type="subTitle" idx="1"/>
          </p:nvPr>
        </p:nvSpPr>
        <p:spPr/>
        <p:txBody>
          <a:bodyPr/>
          <a:lstStyle/>
          <a:p>
            <a:pPr eaLnBrk="1" hangingPunct="1"/>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additive="base">
                                        <p:cTn id="13" dur="500" fill="hold"/>
                                        <p:tgtEl>
                                          <p:spTgt spid="20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3279AC5-BB10-47A9-A09E-F2C8D82B72D0}" type="slidenum">
              <a:rPr lang="en-US" sz="1400" smtClean="0"/>
              <a:pPr eaLnBrk="1" hangingPunct="1"/>
              <a:t>10</a:t>
            </a:fld>
            <a:endParaRPr lang="en-US" sz="1400" smtClean="0"/>
          </a:p>
        </p:txBody>
      </p:sp>
      <p:pic>
        <p:nvPicPr>
          <p:cNvPr id="11267" name="Picture 1027" descr="01-08-NegAndPosFeedback-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681163"/>
            <a:ext cx="9132888"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810BF23-BF6D-4802-9AA3-5AC893122E39}" type="slidenum">
              <a:rPr lang="en-US" sz="1400" smtClean="0"/>
              <a:pPr eaLnBrk="1" hangingPunct="1"/>
              <a:t>100</a:t>
            </a:fld>
            <a:endParaRPr lang="en-US" sz="1400" smtClean="0"/>
          </a:p>
        </p:txBody>
      </p:sp>
      <p:sp>
        <p:nvSpPr>
          <p:cNvPr id="95234" name="Rectangle 2"/>
          <p:cNvSpPr>
            <a:spLocks noGrp="1" noChangeArrowheads="1"/>
          </p:cNvSpPr>
          <p:nvPr>
            <p:ph type="title"/>
          </p:nvPr>
        </p:nvSpPr>
        <p:spPr/>
        <p:txBody>
          <a:bodyPr/>
          <a:lstStyle/>
          <a:p>
            <a:pPr eaLnBrk="1" hangingPunct="1">
              <a:defRPr/>
            </a:pPr>
            <a:r>
              <a:rPr lang="en-US" dirty="0" smtClean="0"/>
              <a:t>Structure</a:t>
            </a:r>
          </a:p>
        </p:txBody>
      </p:sp>
      <p:sp>
        <p:nvSpPr>
          <p:cNvPr id="95235" name="Rectangle 3"/>
          <p:cNvSpPr>
            <a:spLocks noGrp="1" noChangeArrowheads="1"/>
          </p:cNvSpPr>
          <p:nvPr>
            <p:ph type="body" idx="1"/>
          </p:nvPr>
        </p:nvSpPr>
        <p:spPr/>
        <p:txBody>
          <a:bodyPr/>
          <a:lstStyle/>
          <a:p>
            <a:pPr eaLnBrk="1" hangingPunct="1">
              <a:buFont typeface="Wingdings" pitchFamily="2" charset="2"/>
              <a:buNone/>
            </a:pPr>
            <a:r>
              <a:rPr lang="en-US" smtClean="0"/>
              <a:t>2. Secondary</a:t>
            </a:r>
          </a:p>
          <a:p>
            <a:pPr eaLnBrk="1" hangingPunct="1">
              <a:buFont typeface="Wingdings" pitchFamily="2" charset="2"/>
              <a:buNone/>
            </a:pPr>
            <a:r>
              <a:rPr lang="en-US" smtClean="0"/>
              <a:t>  - as primary structure lengthens H bonding   occurs causing 2 formations:</a:t>
            </a:r>
          </a:p>
          <a:p>
            <a:pPr eaLnBrk="1" hangingPunct="1">
              <a:buFont typeface="Wingdings" pitchFamily="2" charset="2"/>
              <a:buNone/>
            </a:pPr>
            <a:r>
              <a:rPr lang="en-US" smtClean="0"/>
              <a:t>          </a:t>
            </a:r>
            <a:r>
              <a:rPr lang="en-US" smtClean="0">
                <a:sym typeface="Symbol" charset="2"/>
              </a:rPr>
              <a:t></a:t>
            </a:r>
            <a:r>
              <a:rPr lang="en-US" smtClean="0"/>
              <a:t>   helix</a:t>
            </a:r>
          </a:p>
          <a:p>
            <a:pPr eaLnBrk="1" hangingPunct="1">
              <a:buFont typeface="Wingdings" pitchFamily="2" charset="2"/>
              <a:buNone/>
            </a:pPr>
            <a:r>
              <a:rPr lang="en-US" smtClean="0"/>
              <a:t>          </a:t>
            </a:r>
            <a:r>
              <a:rPr lang="en-US" smtClean="0">
                <a:sym typeface="Symbol" charset="2"/>
              </a:rPr>
              <a:t>   </a:t>
            </a:r>
            <a:r>
              <a:rPr lang="en-US" smtClean="0"/>
              <a:t>beta pleated sheet</a:t>
            </a:r>
          </a:p>
          <a:p>
            <a:pPr eaLnBrk="1" hangingPunct="1">
              <a:buFont typeface="Wingdings" pitchFamily="2" charset="2"/>
              <a:buNone/>
            </a:pPr>
            <a:r>
              <a:rPr lang="en-US" smtClean="0"/>
              <a:t>          fig. 5.20</a:t>
            </a:r>
          </a:p>
          <a:p>
            <a:pPr eaLnBrk="1" hangingPunct="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0-#ppt_w/2"/>
                                          </p:val>
                                        </p:tav>
                                        <p:tav tm="100000">
                                          <p:val>
                                            <p:strVal val="#ppt_x"/>
                                          </p:val>
                                        </p:tav>
                                      </p:tavLst>
                                    </p:anim>
                                    <p:anim calcmode="lin" valueType="num">
                                      <p:cBhvr additive="base">
                                        <p:cTn id="8" dur="500" fill="hold"/>
                                        <p:tgtEl>
                                          <p:spTgt spid="952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5">
                                            <p:txEl>
                                              <p:pRg st="0" end="0"/>
                                            </p:txEl>
                                          </p:spTgt>
                                        </p:tgtEl>
                                        <p:attrNameLst>
                                          <p:attrName>style.visibility</p:attrName>
                                        </p:attrNameLst>
                                      </p:cBhvr>
                                      <p:to>
                                        <p:strVal val="visible"/>
                                      </p:to>
                                    </p:set>
                                    <p:anim calcmode="lin" valueType="num">
                                      <p:cBhvr additive="base">
                                        <p:cTn id="13"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5">
                                            <p:txEl>
                                              <p:pRg st="1" end="1"/>
                                            </p:txEl>
                                          </p:spTgt>
                                        </p:tgtEl>
                                        <p:attrNameLst>
                                          <p:attrName>style.visibility</p:attrName>
                                        </p:attrNameLst>
                                      </p:cBhvr>
                                      <p:to>
                                        <p:strVal val="visible"/>
                                      </p:to>
                                    </p:set>
                                    <p:anim calcmode="lin" valueType="num">
                                      <p:cBhvr additive="base">
                                        <p:cTn id="19"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5235">
                                            <p:txEl>
                                              <p:pRg st="2" end="2"/>
                                            </p:txEl>
                                          </p:spTgt>
                                        </p:tgtEl>
                                        <p:attrNameLst>
                                          <p:attrName>style.visibility</p:attrName>
                                        </p:attrNameLst>
                                      </p:cBhvr>
                                      <p:to>
                                        <p:strVal val="visible"/>
                                      </p:to>
                                    </p:set>
                                    <p:anim calcmode="lin" valueType="num">
                                      <p:cBhvr additive="base">
                                        <p:cTn id="25" dur="500" fill="hold"/>
                                        <p:tgtEl>
                                          <p:spTgt spid="9523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5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5235">
                                            <p:txEl>
                                              <p:pRg st="3" end="3"/>
                                            </p:txEl>
                                          </p:spTgt>
                                        </p:tgtEl>
                                        <p:attrNameLst>
                                          <p:attrName>style.visibility</p:attrName>
                                        </p:attrNameLst>
                                      </p:cBhvr>
                                      <p:to>
                                        <p:strVal val="visible"/>
                                      </p:to>
                                    </p:set>
                                    <p:anim calcmode="lin" valueType="num">
                                      <p:cBhvr additive="base">
                                        <p:cTn id="31" dur="500" fill="hold"/>
                                        <p:tgtEl>
                                          <p:spTgt spid="9523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52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5235">
                                            <p:txEl>
                                              <p:pRg st="4" end="4"/>
                                            </p:txEl>
                                          </p:spTgt>
                                        </p:tgtEl>
                                        <p:attrNameLst>
                                          <p:attrName>style.visibility</p:attrName>
                                        </p:attrNameLst>
                                      </p:cBhvr>
                                      <p:to>
                                        <p:strVal val="visible"/>
                                      </p:to>
                                    </p:set>
                                    <p:anim calcmode="lin" valueType="num">
                                      <p:cBhvr additive="base">
                                        <p:cTn id="37" dur="500" fill="hold"/>
                                        <p:tgtEl>
                                          <p:spTgt spid="9523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52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P spid="95235"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091DEAC-C64B-4490-A424-60EDC004E1F1}" type="slidenum">
              <a:rPr lang="en-US" sz="1400" smtClean="0"/>
              <a:pPr eaLnBrk="1" hangingPunct="1"/>
              <a:t>101</a:t>
            </a:fld>
            <a:endParaRPr lang="en-US" sz="1400" smtClean="0"/>
          </a:p>
        </p:txBody>
      </p:sp>
      <p:pic>
        <p:nvPicPr>
          <p:cNvPr id="101379" name="Picture 3" descr="05-20-SecondaryStructur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39688"/>
            <a:ext cx="6686550" cy="693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0DCC5C7-557E-4A1F-9733-87C90F046E32}" type="slidenum">
              <a:rPr lang="en-US" sz="1400" smtClean="0"/>
              <a:pPr eaLnBrk="1" hangingPunct="1"/>
              <a:t>102</a:t>
            </a:fld>
            <a:endParaRPr lang="en-US" sz="1400" smtClean="0"/>
          </a:p>
        </p:txBody>
      </p:sp>
      <p:sp>
        <p:nvSpPr>
          <p:cNvPr id="53250" name="Rectangle 2"/>
          <p:cNvSpPr>
            <a:spLocks noGrp="1" noChangeArrowheads="1"/>
          </p:cNvSpPr>
          <p:nvPr>
            <p:ph type="title"/>
          </p:nvPr>
        </p:nvSpPr>
        <p:spPr/>
        <p:txBody>
          <a:bodyPr/>
          <a:lstStyle/>
          <a:p>
            <a:pPr eaLnBrk="1" hangingPunct="1">
              <a:defRPr/>
            </a:pPr>
            <a:r>
              <a:rPr lang="en-US" dirty="0" smtClean="0"/>
              <a:t>Structure</a:t>
            </a:r>
          </a:p>
        </p:txBody>
      </p:sp>
      <p:sp>
        <p:nvSpPr>
          <p:cNvPr id="53251"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3. Tertiary</a:t>
            </a:r>
          </a:p>
          <a:p>
            <a:pPr eaLnBrk="1" hangingPunct="1">
              <a:lnSpc>
                <a:spcPct val="90000"/>
              </a:lnSpc>
              <a:buFont typeface="Wingdings" pitchFamily="2" charset="2"/>
              <a:buNone/>
            </a:pPr>
            <a:r>
              <a:rPr lang="en-US" smtClean="0"/>
              <a:t>   - as polypeptide lengthens R groups begin to interact</a:t>
            </a:r>
          </a:p>
          <a:p>
            <a:pPr eaLnBrk="1" hangingPunct="1">
              <a:lnSpc>
                <a:spcPct val="90000"/>
              </a:lnSpc>
              <a:buFont typeface="Wingdings" pitchFamily="2" charset="2"/>
              <a:buNone/>
            </a:pPr>
            <a:r>
              <a:rPr lang="en-US" smtClean="0"/>
              <a:t>          - hydrophobic interactions cause van der Waals interactions which are weak but give shape</a:t>
            </a:r>
          </a:p>
          <a:p>
            <a:pPr eaLnBrk="1" hangingPunct="1">
              <a:lnSpc>
                <a:spcPct val="90000"/>
              </a:lnSpc>
              <a:buFont typeface="Wingdings" pitchFamily="2" charset="2"/>
              <a:buNone/>
            </a:pPr>
            <a:r>
              <a:rPr lang="en-US" smtClean="0"/>
              <a:t>          - disulfide bridges form if SH groups interact - strong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0-#ppt_w/2"/>
                                          </p:val>
                                        </p:tav>
                                        <p:tav tm="100000">
                                          <p:val>
                                            <p:strVal val="#ppt_x"/>
                                          </p:val>
                                        </p:tav>
                                      </p:tavLst>
                                    </p:anim>
                                    <p:anim calcmode="lin" valueType="num">
                                      <p:cBhvr additive="base">
                                        <p:cTn id="8" dur="500" fill="hold"/>
                                        <p:tgtEl>
                                          <p:spTgt spid="532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additive="base">
                                        <p:cTn id="13"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1" end="1"/>
                                            </p:txEl>
                                          </p:spTgt>
                                        </p:tgtEl>
                                        <p:attrNameLst>
                                          <p:attrName>style.visibility</p:attrName>
                                        </p:attrNameLst>
                                      </p:cBhvr>
                                      <p:to>
                                        <p:strVal val="visible"/>
                                      </p:to>
                                    </p:set>
                                    <p:anim calcmode="lin" valueType="num">
                                      <p:cBhvr additive="base">
                                        <p:cTn id="19"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1">
                                            <p:txEl>
                                              <p:pRg st="2" end="2"/>
                                            </p:txEl>
                                          </p:spTgt>
                                        </p:tgtEl>
                                        <p:attrNameLst>
                                          <p:attrName>style.visibility</p:attrName>
                                        </p:attrNameLst>
                                      </p:cBhvr>
                                      <p:to>
                                        <p:strVal val="visible"/>
                                      </p:to>
                                    </p:set>
                                    <p:anim calcmode="lin" valueType="num">
                                      <p:cBhvr additive="base">
                                        <p:cTn id="25"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251">
                                            <p:txEl>
                                              <p:pRg st="3" end="3"/>
                                            </p:txEl>
                                          </p:spTgt>
                                        </p:tgtEl>
                                        <p:attrNameLst>
                                          <p:attrName>style.visibility</p:attrName>
                                        </p:attrNameLst>
                                      </p:cBhvr>
                                      <p:to>
                                        <p:strVal val="visible"/>
                                      </p:to>
                                    </p:set>
                                    <p:anim calcmode="lin" valueType="num">
                                      <p:cBhvr additive="base">
                                        <p:cTn id="31"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8627822-E907-4BF5-8659-76F25AA4759B}" type="slidenum">
              <a:rPr lang="en-US" sz="1400" smtClean="0"/>
              <a:pPr eaLnBrk="1" hangingPunct="1"/>
              <a:t>103</a:t>
            </a:fld>
            <a:endParaRPr lang="en-US" sz="1400" smtClean="0"/>
          </a:p>
        </p:txBody>
      </p:sp>
      <p:pic>
        <p:nvPicPr>
          <p:cNvPr id="103427" name="Picture 3" descr="05-22-TertiaryStructur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5" y="0"/>
            <a:ext cx="7589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CA9AA1A-B513-47FB-B1FD-11DF02F0850A}" type="slidenum">
              <a:rPr lang="en-US" sz="1400" smtClean="0"/>
              <a:pPr eaLnBrk="1" hangingPunct="1"/>
              <a:t>104</a:t>
            </a:fld>
            <a:endParaRPr lang="en-US" sz="1400" smtClean="0"/>
          </a:p>
        </p:txBody>
      </p:sp>
      <p:sp>
        <p:nvSpPr>
          <p:cNvPr id="56322" name="Rectangle 2"/>
          <p:cNvSpPr>
            <a:spLocks noGrp="1" noChangeArrowheads="1"/>
          </p:cNvSpPr>
          <p:nvPr>
            <p:ph type="title"/>
          </p:nvPr>
        </p:nvSpPr>
        <p:spPr/>
        <p:txBody>
          <a:bodyPr/>
          <a:lstStyle/>
          <a:p>
            <a:pPr eaLnBrk="1" hangingPunct="1">
              <a:defRPr/>
            </a:pPr>
            <a:r>
              <a:rPr lang="en-US" dirty="0" smtClean="0"/>
              <a:t>Structure</a:t>
            </a:r>
          </a:p>
        </p:txBody>
      </p:sp>
      <p:sp>
        <p:nvSpPr>
          <p:cNvPr id="56323" name="Rectangle 3"/>
          <p:cNvSpPr>
            <a:spLocks noGrp="1" noChangeArrowheads="1"/>
          </p:cNvSpPr>
          <p:nvPr>
            <p:ph type="body" idx="1"/>
          </p:nvPr>
        </p:nvSpPr>
        <p:spPr/>
        <p:txBody>
          <a:bodyPr/>
          <a:lstStyle/>
          <a:p>
            <a:pPr eaLnBrk="1" hangingPunct="1">
              <a:buFont typeface="Wingdings" pitchFamily="2" charset="2"/>
              <a:buNone/>
            </a:pPr>
            <a:r>
              <a:rPr lang="en-US" smtClean="0"/>
              <a:t>4. Quaternary</a:t>
            </a:r>
          </a:p>
          <a:p>
            <a:pPr eaLnBrk="1" hangingPunct="1">
              <a:buFont typeface="Wingdings" pitchFamily="2" charset="2"/>
              <a:buNone/>
            </a:pPr>
            <a:r>
              <a:rPr lang="en-US" smtClean="0"/>
              <a:t>      - consists of 2 or more polypeptide chains</a:t>
            </a:r>
          </a:p>
          <a:p>
            <a:pPr eaLnBrk="1" hangingPunct="1">
              <a:buFont typeface="Wingdings" pitchFamily="2" charset="2"/>
              <a:buNone/>
            </a:pPr>
            <a:r>
              <a:rPr lang="en-US" smtClean="0"/>
              <a:t>      - super coiled structure</a:t>
            </a:r>
          </a:p>
          <a:p>
            <a:pPr eaLnBrk="1" hangingPunct="1">
              <a:buFont typeface="Wingdings" pitchFamily="2" charset="2"/>
              <a:buNone/>
            </a:pPr>
            <a:r>
              <a:rPr lang="en-US" smtClean="0"/>
              <a:t>      - hormones, hemoglobin, collagen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0" end="0"/>
                                            </p:txEl>
                                          </p:spTgt>
                                        </p:tgtEl>
                                        <p:attrNameLst>
                                          <p:attrName>style.visibility</p:attrName>
                                        </p:attrNameLst>
                                      </p:cBhvr>
                                      <p:to>
                                        <p:strVal val="visible"/>
                                      </p:to>
                                    </p:set>
                                    <p:anim calcmode="lin" valueType="num">
                                      <p:cBhvr additive="base">
                                        <p:cTn id="13"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1" end="1"/>
                                            </p:txEl>
                                          </p:spTgt>
                                        </p:tgtEl>
                                        <p:attrNameLst>
                                          <p:attrName>style.visibility</p:attrName>
                                        </p:attrNameLst>
                                      </p:cBhvr>
                                      <p:to>
                                        <p:strVal val="visible"/>
                                      </p:to>
                                    </p:set>
                                    <p:anim calcmode="lin" valueType="num">
                                      <p:cBhvr additive="base">
                                        <p:cTn id="19"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2" end="2"/>
                                            </p:txEl>
                                          </p:spTgt>
                                        </p:tgtEl>
                                        <p:attrNameLst>
                                          <p:attrName>style.visibility</p:attrName>
                                        </p:attrNameLst>
                                      </p:cBhvr>
                                      <p:to>
                                        <p:strVal val="visible"/>
                                      </p:to>
                                    </p:set>
                                    <p:anim calcmode="lin" valueType="num">
                                      <p:cBhvr additive="base">
                                        <p:cTn id="25"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23">
                                            <p:txEl>
                                              <p:pRg st="3" end="3"/>
                                            </p:txEl>
                                          </p:spTgt>
                                        </p:tgtEl>
                                        <p:attrNameLst>
                                          <p:attrName>style.visibility</p:attrName>
                                        </p:attrNameLst>
                                      </p:cBhvr>
                                      <p:to>
                                        <p:strVal val="visible"/>
                                      </p:to>
                                    </p:set>
                                    <p:anim calcmode="lin" valueType="num">
                                      <p:cBhvr additive="base">
                                        <p:cTn id="31"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270A1C3-FC57-4B45-8854-4FEAF027E6FB}" type="slidenum">
              <a:rPr lang="en-US" sz="1400" smtClean="0"/>
              <a:pPr eaLnBrk="1" hangingPunct="1"/>
              <a:t>105</a:t>
            </a:fld>
            <a:endParaRPr lang="en-US" sz="1400" smtClean="0"/>
          </a:p>
        </p:txBody>
      </p:sp>
      <p:pic>
        <p:nvPicPr>
          <p:cNvPr id="105475" name="Picture 3" descr="05-23-QuaternaryStruct-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475"/>
            <a:ext cx="9144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690F079-2790-46CE-A0A8-F0E8FB5D6685}" type="slidenum">
              <a:rPr lang="en-US" sz="1400" smtClean="0"/>
              <a:pPr eaLnBrk="1" hangingPunct="1"/>
              <a:t>106</a:t>
            </a:fld>
            <a:endParaRPr lang="en-US" sz="1400" smtClean="0"/>
          </a:p>
        </p:txBody>
      </p:sp>
      <p:sp>
        <p:nvSpPr>
          <p:cNvPr id="105474" name="Rectangle 2"/>
          <p:cNvSpPr>
            <a:spLocks noGrp="1" noChangeArrowheads="1"/>
          </p:cNvSpPr>
          <p:nvPr>
            <p:ph type="title"/>
          </p:nvPr>
        </p:nvSpPr>
        <p:spPr/>
        <p:txBody>
          <a:bodyPr/>
          <a:lstStyle/>
          <a:p>
            <a:pPr eaLnBrk="1" hangingPunct="1">
              <a:defRPr/>
            </a:pPr>
            <a:r>
              <a:rPr lang="en-US" smtClean="0"/>
              <a:t>Protein Folding</a:t>
            </a:r>
          </a:p>
        </p:txBody>
      </p:sp>
      <p:sp>
        <p:nvSpPr>
          <p:cNvPr id="105475" name="Rectangle 3"/>
          <p:cNvSpPr>
            <a:spLocks noGrp="1" noChangeArrowheads="1"/>
          </p:cNvSpPr>
          <p:nvPr>
            <p:ph type="body" idx="1"/>
          </p:nvPr>
        </p:nvSpPr>
        <p:spPr/>
        <p:txBody>
          <a:bodyPr/>
          <a:lstStyle/>
          <a:p>
            <a:pPr eaLnBrk="1" hangingPunct="1"/>
            <a:r>
              <a:rPr lang="en-US" smtClean="0"/>
              <a:t>Go through many states before stable</a:t>
            </a:r>
          </a:p>
          <a:p>
            <a:pPr eaLnBrk="1" hangingPunct="1"/>
            <a:r>
              <a:rPr lang="en-US" smtClean="0"/>
              <a:t>Chaperonins assist in proper folding – keep protein segregated from “bad influences”  (just like the chaperones at St. Viator)</a:t>
            </a:r>
          </a:p>
          <a:p>
            <a:pPr eaLnBrk="1" hangingPunct="1"/>
            <a:r>
              <a:rPr lang="en-US" smtClean="0"/>
              <a:t>Fig. 5.26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additive="base">
                                        <p:cTn id="7" dur="500" fill="hold"/>
                                        <p:tgtEl>
                                          <p:spTgt spid="105474"/>
                                        </p:tgtEl>
                                        <p:attrNameLst>
                                          <p:attrName>ppt_x</p:attrName>
                                        </p:attrNameLst>
                                      </p:cBhvr>
                                      <p:tavLst>
                                        <p:tav tm="0">
                                          <p:val>
                                            <p:strVal val="0-#ppt_w/2"/>
                                          </p:val>
                                        </p:tav>
                                        <p:tav tm="100000">
                                          <p:val>
                                            <p:strVal val="#ppt_x"/>
                                          </p:val>
                                        </p:tav>
                                      </p:tavLst>
                                    </p:anim>
                                    <p:anim calcmode="lin" valueType="num">
                                      <p:cBhvr additive="base">
                                        <p:cTn id="8" dur="500" fill="hold"/>
                                        <p:tgtEl>
                                          <p:spTgt spid="1054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475">
                                            <p:txEl>
                                              <p:pRg st="0" end="0"/>
                                            </p:txEl>
                                          </p:spTgt>
                                        </p:tgtEl>
                                        <p:attrNameLst>
                                          <p:attrName>style.visibility</p:attrName>
                                        </p:attrNameLst>
                                      </p:cBhvr>
                                      <p:to>
                                        <p:strVal val="visible"/>
                                      </p:to>
                                    </p:set>
                                    <p:anim calcmode="lin" valueType="num">
                                      <p:cBhvr additive="base">
                                        <p:cTn id="13"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475">
                                            <p:txEl>
                                              <p:pRg st="1" end="1"/>
                                            </p:txEl>
                                          </p:spTgt>
                                        </p:tgtEl>
                                        <p:attrNameLst>
                                          <p:attrName>style.visibility</p:attrName>
                                        </p:attrNameLst>
                                      </p:cBhvr>
                                      <p:to>
                                        <p:strVal val="visible"/>
                                      </p:to>
                                    </p:set>
                                    <p:anim calcmode="lin" valueType="num">
                                      <p:cBhvr additive="base">
                                        <p:cTn id="19"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475">
                                            <p:txEl>
                                              <p:pRg st="2" end="2"/>
                                            </p:txEl>
                                          </p:spTgt>
                                        </p:tgtEl>
                                        <p:attrNameLst>
                                          <p:attrName>style.visibility</p:attrName>
                                        </p:attrNameLst>
                                      </p:cBhvr>
                                      <p:to>
                                        <p:strVal val="visible"/>
                                      </p:to>
                                    </p:set>
                                    <p:anim calcmode="lin" valueType="num">
                                      <p:cBhvr additive="base">
                                        <p:cTn id="25" dur="5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5"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49B50DC-AAC6-40E3-ADB4-C4B2C90FF49E}" type="slidenum">
              <a:rPr lang="en-US" sz="1400" smtClean="0"/>
              <a:pPr eaLnBrk="1" hangingPunct="1"/>
              <a:t>107</a:t>
            </a:fld>
            <a:endParaRPr lang="en-US" sz="1400" smtClean="0"/>
          </a:p>
        </p:txBody>
      </p:sp>
      <p:pic>
        <p:nvPicPr>
          <p:cNvPr id="106499" name="Picture 3" descr="05-24-ProteinStructur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3BDB751-6D1F-4378-A116-514E7A7AA2C4}" type="slidenum">
              <a:rPr lang="en-US" sz="1400" smtClean="0"/>
              <a:pPr eaLnBrk="1" hangingPunct="1"/>
              <a:t>108</a:t>
            </a:fld>
            <a:endParaRPr lang="en-US" sz="1400" smtClean="0"/>
          </a:p>
        </p:txBody>
      </p:sp>
      <p:sp>
        <p:nvSpPr>
          <p:cNvPr id="57346" name="Rectangle 2"/>
          <p:cNvSpPr>
            <a:spLocks noGrp="1" noChangeArrowheads="1"/>
          </p:cNvSpPr>
          <p:nvPr>
            <p:ph type="title"/>
          </p:nvPr>
        </p:nvSpPr>
        <p:spPr/>
        <p:txBody>
          <a:bodyPr/>
          <a:lstStyle/>
          <a:p>
            <a:pPr eaLnBrk="1" hangingPunct="1">
              <a:defRPr/>
            </a:pPr>
            <a:r>
              <a:rPr lang="en-US" smtClean="0"/>
              <a:t>Consequences of Protein Structure</a:t>
            </a:r>
          </a:p>
        </p:txBody>
      </p:sp>
      <p:sp>
        <p:nvSpPr>
          <p:cNvPr id="57347" name="Rectangle 3"/>
          <p:cNvSpPr>
            <a:spLocks noGrp="1" noChangeArrowheads="1"/>
          </p:cNvSpPr>
          <p:nvPr>
            <p:ph type="body" idx="1"/>
          </p:nvPr>
        </p:nvSpPr>
        <p:spPr/>
        <p:txBody>
          <a:bodyPr/>
          <a:lstStyle/>
          <a:p>
            <a:pPr eaLnBrk="1" hangingPunct="1"/>
            <a:r>
              <a:rPr lang="en-US" sz="2800" dirty="0" smtClean="0"/>
              <a:t>Change in environment may cause protein to unravel or lose its shape – </a:t>
            </a:r>
            <a:r>
              <a:rPr lang="en-US" sz="2800" b="1" u="sng" dirty="0" smtClean="0"/>
              <a:t>denature</a:t>
            </a:r>
          </a:p>
          <a:p>
            <a:pPr eaLnBrk="1" hangingPunct="1">
              <a:buFont typeface="Wingdings" pitchFamily="2" charset="2"/>
              <a:buNone/>
            </a:pPr>
            <a:r>
              <a:rPr lang="en-US" sz="2800" b="1" dirty="0" smtClean="0"/>
              <a:t>          </a:t>
            </a:r>
            <a:r>
              <a:rPr lang="en-US" sz="2800" dirty="0" smtClean="0"/>
              <a:t>can be caused by:</a:t>
            </a:r>
          </a:p>
          <a:p>
            <a:pPr eaLnBrk="1" hangingPunct="1">
              <a:buFont typeface="Wingdings" pitchFamily="2" charset="2"/>
              <a:buNone/>
            </a:pPr>
            <a:r>
              <a:rPr lang="en-US" sz="2800" dirty="0" smtClean="0"/>
              <a:t>              </a:t>
            </a:r>
            <a:r>
              <a:rPr lang="en-US" sz="2800" dirty="0" smtClean="0">
                <a:sym typeface="Symbol" charset="2"/>
              </a:rPr>
              <a:t></a:t>
            </a:r>
            <a:r>
              <a:rPr lang="en-US" sz="2800" dirty="0" smtClean="0"/>
              <a:t> pH</a:t>
            </a:r>
          </a:p>
          <a:p>
            <a:pPr eaLnBrk="1" hangingPunct="1">
              <a:buFont typeface="Wingdings" pitchFamily="2" charset="2"/>
              <a:buNone/>
            </a:pPr>
            <a:r>
              <a:rPr lang="en-US" sz="2800" dirty="0" smtClean="0"/>
              <a:t>              </a:t>
            </a:r>
            <a:r>
              <a:rPr lang="en-US" sz="2800" smtClean="0">
                <a:sym typeface="Symbol" charset="2"/>
              </a:rPr>
              <a:t></a:t>
            </a:r>
            <a:r>
              <a:rPr lang="en-US" sz="2800" smtClean="0"/>
              <a:t> salinity</a:t>
            </a:r>
            <a:endParaRPr lang="en-US" sz="2800" dirty="0" smtClean="0"/>
          </a:p>
          <a:p>
            <a:pPr eaLnBrk="1" hangingPunct="1">
              <a:buFont typeface="Wingdings" pitchFamily="2" charset="2"/>
              <a:buNone/>
            </a:pPr>
            <a:r>
              <a:rPr lang="en-US" sz="2800" dirty="0" smtClean="0"/>
              <a:t>              </a:t>
            </a:r>
            <a:r>
              <a:rPr lang="en-US" sz="2800" dirty="0" smtClean="0">
                <a:sym typeface="Symbol" charset="2"/>
              </a:rPr>
              <a:t></a:t>
            </a:r>
            <a:r>
              <a:rPr lang="en-US" sz="2800" dirty="0" smtClean="0"/>
              <a:t> temp.</a:t>
            </a:r>
            <a:r>
              <a:rPr lang="en-US" sz="2800" b="1" u="sng" dirty="0" smtClean="0"/>
              <a:t> </a:t>
            </a:r>
          </a:p>
          <a:p>
            <a:pPr eaLnBrk="1" hangingPunct="1"/>
            <a:r>
              <a:rPr lang="en-US" sz="2800" b="1" dirty="0" smtClean="0"/>
              <a:t>Protein is then inactive</a:t>
            </a:r>
          </a:p>
          <a:p>
            <a:pPr eaLnBrk="1" hangingPunct="1"/>
            <a:r>
              <a:rPr lang="en-US" sz="2800" dirty="0" smtClean="0"/>
              <a:t>Fig. 5.25</a:t>
            </a:r>
          </a:p>
          <a:p>
            <a:pPr eaLnBrk="1" hangingPunct="1">
              <a:buFont typeface="Wingdings" pitchFamily="2" charset="2"/>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0-#ppt_w/2"/>
                                          </p:val>
                                        </p:tav>
                                        <p:tav tm="100000">
                                          <p:val>
                                            <p:strVal val="#ppt_x"/>
                                          </p:val>
                                        </p:tav>
                                      </p:tavLst>
                                    </p:anim>
                                    <p:anim calcmode="lin" valueType="num">
                                      <p:cBhvr additive="base">
                                        <p:cTn id="8" dur="500" fill="hold"/>
                                        <p:tgtEl>
                                          <p:spTgt spid="573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 calcmode="lin" valueType="num">
                                      <p:cBhvr additive="base">
                                        <p:cTn id="13"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7">
                                            <p:txEl>
                                              <p:pRg st="1" end="1"/>
                                            </p:txEl>
                                          </p:spTgt>
                                        </p:tgtEl>
                                        <p:attrNameLst>
                                          <p:attrName>style.visibility</p:attrName>
                                        </p:attrNameLst>
                                      </p:cBhvr>
                                      <p:to>
                                        <p:strVal val="visible"/>
                                      </p:to>
                                    </p:set>
                                    <p:anim calcmode="lin" valueType="num">
                                      <p:cBhvr additive="base">
                                        <p:cTn id="19"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7">
                                            <p:txEl>
                                              <p:pRg st="2" end="2"/>
                                            </p:txEl>
                                          </p:spTgt>
                                        </p:tgtEl>
                                        <p:attrNameLst>
                                          <p:attrName>style.visibility</p:attrName>
                                        </p:attrNameLst>
                                      </p:cBhvr>
                                      <p:to>
                                        <p:strVal val="visible"/>
                                      </p:to>
                                    </p:set>
                                    <p:anim calcmode="lin" valueType="num">
                                      <p:cBhvr additive="base">
                                        <p:cTn id="25"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347">
                                            <p:txEl>
                                              <p:pRg st="3" end="3"/>
                                            </p:txEl>
                                          </p:spTgt>
                                        </p:tgtEl>
                                        <p:attrNameLst>
                                          <p:attrName>style.visibility</p:attrName>
                                        </p:attrNameLst>
                                      </p:cBhvr>
                                      <p:to>
                                        <p:strVal val="visible"/>
                                      </p:to>
                                    </p:set>
                                    <p:anim calcmode="lin" valueType="num">
                                      <p:cBhvr additive="base">
                                        <p:cTn id="31"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347">
                                            <p:txEl>
                                              <p:pRg st="4" end="4"/>
                                            </p:txEl>
                                          </p:spTgt>
                                        </p:tgtEl>
                                        <p:attrNameLst>
                                          <p:attrName>style.visibility</p:attrName>
                                        </p:attrNameLst>
                                      </p:cBhvr>
                                      <p:to>
                                        <p:strVal val="visible"/>
                                      </p:to>
                                    </p:set>
                                    <p:anim calcmode="lin" valueType="num">
                                      <p:cBhvr additive="base">
                                        <p:cTn id="37"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347">
                                            <p:txEl>
                                              <p:pRg st="5" end="5"/>
                                            </p:txEl>
                                          </p:spTgt>
                                        </p:tgtEl>
                                        <p:attrNameLst>
                                          <p:attrName>style.visibility</p:attrName>
                                        </p:attrNameLst>
                                      </p:cBhvr>
                                      <p:to>
                                        <p:strVal val="visible"/>
                                      </p:to>
                                    </p:set>
                                    <p:anim calcmode="lin" valueType="num">
                                      <p:cBhvr additive="base">
                                        <p:cTn id="43" dur="500" fill="hold"/>
                                        <p:tgtEl>
                                          <p:spTgt spid="5734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3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7347">
                                            <p:txEl>
                                              <p:pRg st="6" end="6"/>
                                            </p:txEl>
                                          </p:spTgt>
                                        </p:tgtEl>
                                        <p:attrNameLst>
                                          <p:attrName>style.visibility</p:attrName>
                                        </p:attrNameLst>
                                      </p:cBhvr>
                                      <p:to>
                                        <p:strVal val="visible"/>
                                      </p:to>
                                    </p:set>
                                    <p:anim calcmode="lin" valueType="num">
                                      <p:cBhvr additive="base">
                                        <p:cTn id="49" dur="500" fill="hold"/>
                                        <p:tgtEl>
                                          <p:spTgt spid="5734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73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7"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9AAF46F-F650-486B-A14A-0243EA1519A8}" type="slidenum">
              <a:rPr lang="en-US" sz="1400" smtClean="0"/>
              <a:pPr eaLnBrk="1" hangingPunct="1"/>
              <a:t>109</a:t>
            </a:fld>
            <a:endParaRPr lang="en-US" sz="1400" smtClean="0"/>
          </a:p>
        </p:txBody>
      </p:sp>
      <p:pic>
        <p:nvPicPr>
          <p:cNvPr id="108547" name="Picture 3" descr="05-25-ProteinDenaturat-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1913"/>
            <a:ext cx="91440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a:t>
            </a:r>
            <a:r>
              <a:rPr lang="en-US" dirty="0"/>
              <a:t>Anderson </a:t>
            </a:r>
            <a:r>
              <a:rPr lang="en-US" dirty="0" smtClean="0"/>
              <a:t>on Homeostasis - </a:t>
            </a:r>
            <a:r>
              <a:rPr lang="en-US" dirty="0"/>
              <a:t>Bozeman</a:t>
            </a:r>
          </a:p>
        </p:txBody>
      </p:sp>
      <p:sp>
        <p:nvSpPr>
          <p:cNvPr id="3" name="Content Placeholder 2"/>
          <p:cNvSpPr>
            <a:spLocks noGrp="1"/>
          </p:cNvSpPr>
          <p:nvPr>
            <p:ph idx="1"/>
          </p:nvPr>
        </p:nvSpPr>
        <p:spPr/>
        <p:txBody>
          <a:bodyPr/>
          <a:lstStyle/>
          <a:p>
            <a:r>
              <a:rPr lang="en-US" u="sng" dirty="0" smtClean="0">
                <a:hlinkClick r:id="rId2"/>
              </a:rPr>
              <a:t>Feedback Mechanisms</a:t>
            </a:r>
            <a:endParaRPr lang="en-US" u="sng"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F99DD97-71E8-40B5-8A7E-0754FBD02989}" type="slidenum">
              <a:rPr lang="en-US" smtClean="0"/>
              <a:pPr>
                <a:defRPr/>
              </a:pPr>
              <a:t>11</a:t>
            </a:fld>
            <a:endParaRPr lang="en-US"/>
          </a:p>
        </p:txBody>
      </p:sp>
    </p:spTree>
    <p:extLst>
      <p:ext uri="{BB962C8B-B14F-4D97-AF65-F5344CB8AC3E}">
        <p14:creationId xmlns:p14="http://schemas.microsoft.com/office/powerpoint/2010/main" val="41798583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95B345E-B652-44DD-903D-F86F661BE719}" type="slidenum">
              <a:rPr lang="en-US" sz="1400" smtClean="0"/>
              <a:pPr eaLnBrk="1" hangingPunct="1"/>
              <a:t>110</a:t>
            </a:fld>
            <a:endParaRPr lang="en-US" sz="1400" smtClean="0"/>
          </a:p>
        </p:txBody>
      </p:sp>
      <p:sp>
        <p:nvSpPr>
          <p:cNvPr id="58370" name="Rectangle 2"/>
          <p:cNvSpPr>
            <a:spLocks noGrp="1" noChangeArrowheads="1"/>
          </p:cNvSpPr>
          <p:nvPr>
            <p:ph type="title"/>
          </p:nvPr>
        </p:nvSpPr>
        <p:spPr/>
        <p:txBody>
          <a:bodyPr/>
          <a:lstStyle/>
          <a:p>
            <a:pPr eaLnBrk="1" hangingPunct="1">
              <a:defRPr/>
            </a:pPr>
            <a:r>
              <a:rPr lang="en-US" smtClean="0"/>
              <a:t>Uses for Proteins</a:t>
            </a:r>
          </a:p>
        </p:txBody>
      </p:sp>
      <p:sp>
        <p:nvSpPr>
          <p:cNvPr id="58371" name="Rectangle 3"/>
          <p:cNvSpPr>
            <a:spLocks noGrp="1" noChangeArrowheads="1"/>
          </p:cNvSpPr>
          <p:nvPr>
            <p:ph type="body" idx="1"/>
          </p:nvPr>
        </p:nvSpPr>
        <p:spPr/>
        <p:txBody>
          <a:bodyPr/>
          <a:lstStyle/>
          <a:p>
            <a:pPr eaLnBrk="1" hangingPunct="1"/>
            <a:r>
              <a:rPr lang="en-US" smtClean="0"/>
              <a:t>Structure – collagen</a:t>
            </a:r>
          </a:p>
          <a:p>
            <a:pPr eaLnBrk="1" hangingPunct="1"/>
            <a:r>
              <a:rPr lang="en-US" smtClean="0"/>
              <a:t>Storage – albumin (egg white)</a:t>
            </a:r>
          </a:p>
          <a:p>
            <a:pPr eaLnBrk="1" hangingPunct="1"/>
            <a:r>
              <a:rPr lang="en-US" smtClean="0"/>
              <a:t>Transport – hemoglobin</a:t>
            </a:r>
          </a:p>
          <a:p>
            <a:pPr eaLnBrk="1" hangingPunct="1"/>
            <a:r>
              <a:rPr lang="en-US" smtClean="0"/>
              <a:t>Hormones</a:t>
            </a:r>
          </a:p>
          <a:p>
            <a:pPr eaLnBrk="1" hangingPunct="1"/>
            <a:r>
              <a:rPr lang="en-US" smtClean="0"/>
              <a:t>Enzymes</a:t>
            </a:r>
          </a:p>
          <a:p>
            <a:pPr eaLnBrk="1" hangingPunct="1"/>
            <a:r>
              <a:rPr lang="en-US" smtClean="0"/>
              <a:t>Antibodies</a:t>
            </a:r>
          </a:p>
          <a:p>
            <a:pPr eaLnBrk="1" hangingPunct="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0-#ppt_w/2"/>
                                          </p:val>
                                        </p:tav>
                                        <p:tav tm="100000">
                                          <p:val>
                                            <p:strVal val="#ppt_x"/>
                                          </p:val>
                                        </p:tav>
                                      </p:tavLst>
                                    </p:anim>
                                    <p:anim calcmode="lin" valueType="num">
                                      <p:cBhvr additive="base">
                                        <p:cTn id="8" dur="500" fill="hold"/>
                                        <p:tgtEl>
                                          <p:spTgt spid="583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0" end="0"/>
                                            </p:txEl>
                                          </p:spTgt>
                                        </p:tgtEl>
                                        <p:attrNameLst>
                                          <p:attrName>style.visibility</p:attrName>
                                        </p:attrNameLst>
                                      </p:cBhvr>
                                      <p:to>
                                        <p:strVal val="visible"/>
                                      </p:to>
                                    </p:set>
                                    <p:anim calcmode="lin" valueType="num">
                                      <p:cBhvr additive="base">
                                        <p:cTn id="13"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1" end="1"/>
                                            </p:txEl>
                                          </p:spTgt>
                                        </p:tgtEl>
                                        <p:attrNameLst>
                                          <p:attrName>style.visibility</p:attrName>
                                        </p:attrNameLst>
                                      </p:cBhvr>
                                      <p:to>
                                        <p:strVal val="visible"/>
                                      </p:to>
                                    </p:set>
                                    <p:anim calcmode="lin" valueType="num">
                                      <p:cBhvr additive="base">
                                        <p:cTn id="19"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2" end="2"/>
                                            </p:txEl>
                                          </p:spTgt>
                                        </p:tgtEl>
                                        <p:attrNameLst>
                                          <p:attrName>style.visibility</p:attrName>
                                        </p:attrNameLst>
                                      </p:cBhvr>
                                      <p:to>
                                        <p:strVal val="visible"/>
                                      </p:to>
                                    </p:set>
                                    <p:anim calcmode="lin" valueType="num">
                                      <p:cBhvr additive="base">
                                        <p:cTn id="25"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371">
                                            <p:txEl>
                                              <p:pRg st="3" end="3"/>
                                            </p:txEl>
                                          </p:spTgt>
                                        </p:tgtEl>
                                        <p:attrNameLst>
                                          <p:attrName>style.visibility</p:attrName>
                                        </p:attrNameLst>
                                      </p:cBhvr>
                                      <p:to>
                                        <p:strVal val="visible"/>
                                      </p:to>
                                    </p:set>
                                    <p:anim calcmode="lin" valueType="num">
                                      <p:cBhvr additive="base">
                                        <p:cTn id="31"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371">
                                            <p:txEl>
                                              <p:pRg st="4" end="4"/>
                                            </p:txEl>
                                          </p:spTgt>
                                        </p:tgtEl>
                                        <p:attrNameLst>
                                          <p:attrName>style.visibility</p:attrName>
                                        </p:attrNameLst>
                                      </p:cBhvr>
                                      <p:to>
                                        <p:strVal val="visible"/>
                                      </p:to>
                                    </p:set>
                                    <p:anim calcmode="lin" valueType="num">
                                      <p:cBhvr additive="base">
                                        <p:cTn id="37"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8371">
                                            <p:txEl>
                                              <p:pRg st="5" end="5"/>
                                            </p:txEl>
                                          </p:spTgt>
                                        </p:tgtEl>
                                        <p:attrNameLst>
                                          <p:attrName>style.visibility</p:attrName>
                                        </p:attrNameLst>
                                      </p:cBhvr>
                                      <p:to>
                                        <p:strVal val="visible"/>
                                      </p:to>
                                    </p:set>
                                    <p:anim calcmode="lin" valueType="num">
                                      <p:cBhvr additive="base">
                                        <p:cTn id="43" dur="500" fill="hold"/>
                                        <p:tgtEl>
                                          <p:spTgt spid="5837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83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8025461-13FD-493B-BC43-B1B6FB4194BB}" type="slidenum">
              <a:rPr lang="en-US" sz="1400" smtClean="0"/>
              <a:pPr eaLnBrk="1" hangingPunct="1"/>
              <a:t>111</a:t>
            </a:fld>
            <a:endParaRPr lang="en-US" sz="1400" smtClean="0"/>
          </a:p>
        </p:txBody>
      </p:sp>
      <p:sp>
        <p:nvSpPr>
          <p:cNvPr id="59394" name="Rectangle 2"/>
          <p:cNvSpPr>
            <a:spLocks noGrp="1" noChangeArrowheads="1"/>
          </p:cNvSpPr>
          <p:nvPr>
            <p:ph type="title"/>
          </p:nvPr>
        </p:nvSpPr>
        <p:spPr/>
        <p:txBody>
          <a:bodyPr/>
          <a:lstStyle/>
          <a:p>
            <a:pPr eaLnBrk="1" hangingPunct="1">
              <a:defRPr/>
            </a:pPr>
            <a:r>
              <a:rPr lang="en-US" smtClean="0"/>
              <a:t>Proteins – Lab tests</a:t>
            </a:r>
          </a:p>
        </p:txBody>
      </p:sp>
      <p:sp>
        <p:nvSpPr>
          <p:cNvPr id="59395" name="Rectangle 3"/>
          <p:cNvSpPr>
            <a:spLocks noGrp="1" noChangeArrowheads="1"/>
          </p:cNvSpPr>
          <p:nvPr>
            <p:ph type="body" idx="1"/>
          </p:nvPr>
        </p:nvSpPr>
        <p:spPr/>
        <p:txBody>
          <a:bodyPr/>
          <a:lstStyle/>
          <a:p>
            <a:pPr eaLnBrk="1" hangingPunct="1"/>
            <a:r>
              <a:rPr lang="en-US" smtClean="0"/>
              <a:t>Biurets solution – reacts w/peptide bonds</a:t>
            </a:r>
          </a:p>
          <a:p>
            <a:pPr eaLnBrk="1" hangingPunct="1"/>
            <a:r>
              <a:rPr lang="en-US" smtClean="0"/>
              <a:t>Ninhydrin  - tests for amino acids with free amino groups</a:t>
            </a:r>
          </a:p>
          <a:p>
            <a:pPr eaLnBrk="1" hangingPunct="1"/>
            <a:r>
              <a:rPr lang="en-US" smtClean="0"/>
              <a:t>X-Ray crystallography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0-#ppt_w/2"/>
                                          </p:val>
                                        </p:tav>
                                        <p:tav tm="100000">
                                          <p:val>
                                            <p:strVal val="#ppt_x"/>
                                          </p:val>
                                        </p:tav>
                                      </p:tavLst>
                                    </p:anim>
                                    <p:anim calcmode="lin" valueType="num">
                                      <p:cBhvr additive="base">
                                        <p:cTn id="8"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 calcmode="lin" valueType="num">
                                      <p:cBhvr additive="base">
                                        <p:cTn id="13"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5">
                                            <p:txEl>
                                              <p:pRg st="1" end="1"/>
                                            </p:txEl>
                                          </p:spTgt>
                                        </p:tgtEl>
                                        <p:attrNameLst>
                                          <p:attrName>style.visibility</p:attrName>
                                        </p:attrNameLst>
                                      </p:cBhvr>
                                      <p:to>
                                        <p:strVal val="visible"/>
                                      </p:to>
                                    </p:set>
                                    <p:anim calcmode="lin" valueType="num">
                                      <p:cBhvr additive="base">
                                        <p:cTn id="19"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395">
                                            <p:txEl>
                                              <p:pRg st="2" end="2"/>
                                            </p:txEl>
                                          </p:spTgt>
                                        </p:tgtEl>
                                        <p:attrNameLst>
                                          <p:attrName>style.visibility</p:attrName>
                                        </p:attrNameLst>
                                      </p:cBhvr>
                                      <p:to>
                                        <p:strVal val="visible"/>
                                      </p:to>
                                    </p:set>
                                    <p:anim calcmode="lin" valueType="num">
                                      <p:cBhvr additive="base">
                                        <p:cTn id="25"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01505A0-E7BE-4461-8D7B-3F373EAD50DF}" type="slidenum">
              <a:rPr lang="en-US" sz="1400" smtClean="0"/>
              <a:pPr eaLnBrk="1" hangingPunct="1"/>
              <a:t>112</a:t>
            </a:fld>
            <a:endParaRPr lang="en-US" sz="1400" smtClean="0"/>
          </a:p>
        </p:txBody>
      </p:sp>
      <p:sp>
        <p:nvSpPr>
          <p:cNvPr id="60418" name="Rectangle 2"/>
          <p:cNvSpPr>
            <a:spLocks noGrp="1" noChangeArrowheads="1"/>
          </p:cNvSpPr>
          <p:nvPr>
            <p:ph type="title"/>
          </p:nvPr>
        </p:nvSpPr>
        <p:spPr/>
        <p:txBody>
          <a:bodyPr/>
          <a:lstStyle/>
          <a:p>
            <a:pPr eaLnBrk="1" hangingPunct="1">
              <a:defRPr/>
            </a:pPr>
            <a:r>
              <a:rPr lang="en-US" smtClean="0"/>
              <a:t>Enzymes</a:t>
            </a:r>
          </a:p>
        </p:txBody>
      </p:sp>
      <p:sp>
        <p:nvSpPr>
          <p:cNvPr id="60419" name="Rectangle 3"/>
          <p:cNvSpPr>
            <a:spLocks noGrp="1" noChangeArrowheads="1"/>
          </p:cNvSpPr>
          <p:nvPr>
            <p:ph type="body" idx="1"/>
          </p:nvPr>
        </p:nvSpPr>
        <p:spPr/>
        <p:txBody>
          <a:bodyPr/>
          <a:lstStyle/>
          <a:p>
            <a:pPr eaLnBrk="1" hangingPunct="1"/>
            <a:r>
              <a:rPr lang="en-US" dirty="0" smtClean="0"/>
              <a:t>Proteins that change the rate of reactions without being consumed by the reaction</a:t>
            </a:r>
          </a:p>
          <a:p>
            <a:pPr eaLnBrk="1" hangingPunct="1"/>
            <a:r>
              <a:rPr lang="en-US" dirty="0" smtClean="0"/>
              <a:t>Catalysts</a:t>
            </a:r>
          </a:p>
          <a:p>
            <a:pPr eaLnBrk="1" hangingPunct="1"/>
            <a:r>
              <a:rPr lang="en-US" dirty="0" smtClean="0"/>
              <a:t>Work by lowering the activation energy of the reaction (initial E needed to break bonds)</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0-#ppt_w/2"/>
                                          </p:val>
                                        </p:tav>
                                        <p:tav tm="100000">
                                          <p:val>
                                            <p:strVal val="#ppt_x"/>
                                          </p:val>
                                        </p:tav>
                                      </p:tavLst>
                                    </p:anim>
                                    <p:anim calcmode="lin" valueType="num">
                                      <p:cBhvr additive="base">
                                        <p:cTn id="8"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 calcmode="lin" valueType="num">
                                      <p:cBhvr additive="base">
                                        <p:cTn id="13"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1" end="1"/>
                                            </p:txEl>
                                          </p:spTgt>
                                        </p:tgtEl>
                                        <p:attrNameLst>
                                          <p:attrName>style.visibility</p:attrName>
                                        </p:attrNameLst>
                                      </p:cBhvr>
                                      <p:to>
                                        <p:strVal val="visible"/>
                                      </p:to>
                                    </p:set>
                                    <p:anim calcmode="lin" valueType="num">
                                      <p:cBhvr additive="base">
                                        <p:cTn id="19"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419">
                                            <p:txEl>
                                              <p:pRg st="2" end="2"/>
                                            </p:txEl>
                                          </p:spTgt>
                                        </p:tgtEl>
                                        <p:attrNameLst>
                                          <p:attrName>style.visibility</p:attrName>
                                        </p:attrNameLst>
                                      </p:cBhvr>
                                      <p:to>
                                        <p:strVal val="visible"/>
                                      </p:to>
                                    </p:set>
                                    <p:anim calcmode="lin" valueType="num">
                                      <p:cBhvr additive="base">
                                        <p:cTn id="25"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19"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30D90D6-0995-418C-AF3E-424BE39E9790}" type="slidenum">
              <a:rPr lang="en-US" sz="1400" smtClean="0"/>
              <a:pPr eaLnBrk="1" hangingPunct="1"/>
              <a:t>113</a:t>
            </a:fld>
            <a:endParaRPr lang="en-US" sz="1400" smtClean="0"/>
          </a:p>
        </p:txBody>
      </p:sp>
      <p:sp>
        <p:nvSpPr>
          <p:cNvPr id="61442" name="Rectangle 2"/>
          <p:cNvSpPr>
            <a:spLocks noGrp="1" noChangeArrowheads="1"/>
          </p:cNvSpPr>
          <p:nvPr>
            <p:ph type="title"/>
          </p:nvPr>
        </p:nvSpPr>
        <p:spPr/>
        <p:txBody>
          <a:bodyPr/>
          <a:lstStyle/>
          <a:p>
            <a:pPr eaLnBrk="1" hangingPunct="1">
              <a:defRPr/>
            </a:pPr>
            <a:r>
              <a:rPr lang="en-US" smtClean="0"/>
              <a:t>Specificity of Enzymes</a:t>
            </a:r>
          </a:p>
        </p:txBody>
      </p:sp>
      <p:sp>
        <p:nvSpPr>
          <p:cNvPr id="61443" name="Rectangle 3"/>
          <p:cNvSpPr>
            <a:spLocks noGrp="1" noChangeArrowheads="1"/>
          </p:cNvSpPr>
          <p:nvPr>
            <p:ph type="body" idx="1"/>
          </p:nvPr>
        </p:nvSpPr>
        <p:spPr/>
        <p:txBody>
          <a:bodyPr/>
          <a:lstStyle/>
          <a:p>
            <a:pPr eaLnBrk="1" hangingPunct="1"/>
            <a:r>
              <a:rPr lang="en-US" smtClean="0"/>
              <a:t>Part of protein (active site) is able to bond temporarily to reactant (substrate)</a:t>
            </a:r>
          </a:p>
          <a:p>
            <a:pPr eaLnBrk="1" hangingPunct="1"/>
            <a:r>
              <a:rPr lang="en-US" smtClean="0"/>
              <a:t>While joined, substrate is converted to product</a:t>
            </a:r>
          </a:p>
          <a:p>
            <a:pPr eaLnBrk="1" hangingPunct="1"/>
            <a:r>
              <a:rPr lang="en-US" smtClean="0"/>
              <a:t>Fig. 6.15</a:t>
            </a:r>
          </a:p>
          <a:p>
            <a:pPr eaLnBrk="1" hangingPunct="1"/>
            <a:r>
              <a:rPr lang="en-US" smtClean="0"/>
              <a:t>Suffix “ase”</a:t>
            </a:r>
          </a:p>
          <a:p>
            <a:pPr eaLnBrk="1" hangingPunct="1">
              <a:buFont typeface="Wingdings" pitchFamily="2" charset="2"/>
              <a:buNone/>
            </a:pPr>
            <a:r>
              <a:rPr lang="en-US" smtClean="0"/>
              <a:t>     sucrase breaks down sucrose</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0-#ppt_w/2"/>
                                          </p:val>
                                        </p:tav>
                                        <p:tav tm="100000">
                                          <p:val>
                                            <p:strVal val="#ppt_x"/>
                                          </p:val>
                                        </p:tav>
                                      </p:tavLst>
                                    </p:anim>
                                    <p:anim calcmode="lin" valueType="num">
                                      <p:cBhvr additive="base">
                                        <p:cTn id="8" dur="500" fill="hold"/>
                                        <p:tgtEl>
                                          <p:spTgt spid="614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 calcmode="lin" valueType="num">
                                      <p:cBhvr additive="base">
                                        <p:cTn id="13"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43">
                                            <p:txEl>
                                              <p:pRg st="1" end="1"/>
                                            </p:txEl>
                                          </p:spTgt>
                                        </p:tgtEl>
                                        <p:attrNameLst>
                                          <p:attrName>style.visibility</p:attrName>
                                        </p:attrNameLst>
                                      </p:cBhvr>
                                      <p:to>
                                        <p:strVal val="visible"/>
                                      </p:to>
                                    </p:set>
                                    <p:anim calcmode="lin" valueType="num">
                                      <p:cBhvr additive="base">
                                        <p:cTn id="19"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43">
                                            <p:txEl>
                                              <p:pRg st="2" end="2"/>
                                            </p:txEl>
                                          </p:spTgt>
                                        </p:tgtEl>
                                        <p:attrNameLst>
                                          <p:attrName>style.visibility</p:attrName>
                                        </p:attrNameLst>
                                      </p:cBhvr>
                                      <p:to>
                                        <p:strVal val="visible"/>
                                      </p:to>
                                    </p:set>
                                    <p:anim calcmode="lin" valueType="num">
                                      <p:cBhvr additive="base">
                                        <p:cTn id="25"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43">
                                            <p:txEl>
                                              <p:pRg st="3" end="3"/>
                                            </p:txEl>
                                          </p:spTgt>
                                        </p:tgtEl>
                                        <p:attrNameLst>
                                          <p:attrName>style.visibility</p:attrName>
                                        </p:attrNameLst>
                                      </p:cBhvr>
                                      <p:to>
                                        <p:strVal val="visible"/>
                                      </p:to>
                                    </p:set>
                                    <p:anim calcmode="lin" valueType="num">
                                      <p:cBhvr additive="base">
                                        <p:cTn id="31"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43">
                                            <p:txEl>
                                              <p:pRg st="4" end="4"/>
                                            </p:txEl>
                                          </p:spTgt>
                                        </p:tgtEl>
                                        <p:attrNameLst>
                                          <p:attrName>style.visibility</p:attrName>
                                        </p:attrNameLst>
                                      </p:cBhvr>
                                      <p:to>
                                        <p:strVal val="visible"/>
                                      </p:to>
                                    </p:set>
                                    <p:anim calcmode="lin" valueType="num">
                                      <p:cBhvr additive="base">
                                        <p:cTn id="37"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EB425E0-3508-4269-98CC-611A8F78B9D2}" type="slidenum">
              <a:rPr lang="en-US" sz="1400" smtClean="0"/>
              <a:pPr eaLnBrk="1" hangingPunct="1"/>
              <a:t>114</a:t>
            </a:fld>
            <a:endParaRPr lang="en-US" sz="1400" smtClean="0"/>
          </a:p>
        </p:txBody>
      </p:sp>
      <p:pic>
        <p:nvPicPr>
          <p:cNvPr id="114691" name="Picture 3" descr="06-15-CatalyticCycl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1113"/>
            <a:ext cx="74295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1B994C8-7B6B-488E-BAE5-FD0422127B2B}" type="slidenum">
              <a:rPr lang="en-US" sz="1400" smtClean="0"/>
              <a:pPr eaLnBrk="1" hangingPunct="1"/>
              <a:t>115</a:t>
            </a:fld>
            <a:endParaRPr lang="en-US" sz="1400" smtClean="0"/>
          </a:p>
        </p:txBody>
      </p:sp>
      <p:sp>
        <p:nvSpPr>
          <p:cNvPr id="115715" name="Rectangle 2"/>
          <p:cNvSpPr>
            <a:spLocks noChangeArrowheads="1"/>
          </p:cNvSpPr>
          <p:nvPr/>
        </p:nvSpPr>
        <p:spPr bwMode="auto">
          <a:xfrm>
            <a:off x="2286000" y="2644775"/>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2"/>
              </a:rPr>
              <a:t>http://glencoe.mcgraw-hill.com/sites/9834092339/student_view0/chapter6/how_enzymes_work.html</a:t>
            </a:r>
            <a:endParaRPr lang="en-US"/>
          </a:p>
          <a:p>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90C7134-0E9A-4817-A465-AB09E5780427}" type="slidenum">
              <a:rPr lang="en-US" sz="1400" smtClean="0"/>
              <a:pPr eaLnBrk="1" hangingPunct="1"/>
              <a:t>116</a:t>
            </a:fld>
            <a:endParaRPr lang="en-US" sz="1400" smtClean="0"/>
          </a:p>
        </p:txBody>
      </p:sp>
      <p:sp>
        <p:nvSpPr>
          <p:cNvPr id="62466" name="Rectangle 2"/>
          <p:cNvSpPr>
            <a:spLocks noGrp="1" noChangeArrowheads="1"/>
          </p:cNvSpPr>
          <p:nvPr>
            <p:ph type="title"/>
          </p:nvPr>
        </p:nvSpPr>
        <p:spPr/>
        <p:txBody>
          <a:bodyPr/>
          <a:lstStyle/>
          <a:p>
            <a:pPr eaLnBrk="1" hangingPunct="1">
              <a:defRPr/>
            </a:pPr>
            <a:r>
              <a:rPr lang="en-US" dirty="0" smtClean="0"/>
              <a:t>Specificity</a:t>
            </a:r>
          </a:p>
        </p:txBody>
      </p:sp>
      <p:sp>
        <p:nvSpPr>
          <p:cNvPr id="62467" name="Rectangle 3"/>
          <p:cNvSpPr>
            <a:spLocks noGrp="1" noChangeArrowheads="1"/>
          </p:cNvSpPr>
          <p:nvPr>
            <p:ph type="body" idx="1"/>
          </p:nvPr>
        </p:nvSpPr>
        <p:spPr/>
        <p:txBody>
          <a:bodyPr/>
          <a:lstStyle/>
          <a:p>
            <a:pPr eaLnBrk="1" hangingPunct="1"/>
            <a:r>
              <a:rPr lang="en-US" smtClean="0"/>
              <a:t>Active site – active part of enzyme</a:t>
            </a:r>
          </a:p>
          <a:p>
            <a:pPr eaLnBrk="1" hangingPunct="1">
              <a:buFont typeface="Wingdings" pitchFamily="2" charset="2"/>
              <a:buNone/>
            </a:pPr>
            <a:r>
              <a:rPr lang="en-US" smtClean="0"/>
              <a:t>   - Must have compatible fit to substrate</a:t>
            </a:r>
          </a:p>
          <a:p>
            <a:pPr eaLnBrk="1" hangingPunct="1">
              <a:buFont typeface="Wingdings" pitchFamily="2" charset="2"/>
              <a:buNone/>
            </a:pPr>
            <a:r>
              <a:rPr lang="en-US" smtClean="0"/>
              <a:t>   - Induced fit hypothesis</a:t>
            </a:r>
          </a:p>
          <a:p>
            <a:pPr eaLnBrk="1" hangingPunct="1">
              <a:buFont typeface="Wingdings" pitchFamily="2" charset="2"/>
              <a:buNone/>
            </a:pPr>
            <a:r>
              <a:rPr lang="en-US" smtClean="0"/>
              <a:t>        like lock &amp; key or hands shaking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0-#ppt_w/2"/>
                                          </p:val>
                                        </p:tav>
                                        <p:tav tm="100000">
                                          <p:val>
                                            <p:strVal val="#ppt_x"/>
                                          </p:val>
                                        </p:tav>
                                      </p:tavLst>
                                    </p:anim>
                                    <p:anim calcmode="lin" valueType="num">
                                      <p:cBhvr additive="base">
                                        <p:cTn id="8" dur="500" fill="hold"/>
                                        <p:tgtEl>
                                          <p:spTgt spid="624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467">
                                            <p:txEl>
                                              <p:pRg st="0" end="0"/>
                                            </p:txEl>
                                          </p:spTgt>
                                        </p:tgtEl>
                                        <p:attrNameLst>
                                          <p:attrName>style.visibility</p:attrName>
                                        </p:attrNameLst>
                                      </p:cBhvr>
                                      <p:to>
                                        <p:strVal val="visible"/>
                                      </p:to>
                                    </p:set>
                                    <p:anim calcmode="lin" valueType="num">
                                      <p:cBhvr additive="base">
                                        <p:cTn id="13"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 calcmode="lin" valueType="num">
                                      <p:cBhvr additive="base">
                                        <p:cTn id="19" dur="500" fill="hold"/>
                                        <p:tgtEl>
                                          <p:spTgt spid="624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467">
                                            <p:txEl>
                                              <p:pRg st="2" end="2"/>
                                            </p:txEl>
                                          </p:spTgt>
                                        </p:tgtEl>
                                        <p:attrNameLst>
                                          <p:attrName>style.visibility</p:attrName>
                                        </p:attrNameLst>
                                      </p:cBhvr>
                                      <p:to>
                                        <p:strVal val="visible"/>
                                      </p:to>
                                    </p:set>
                                    <p:anim calcmode="lin" valueType="num">
                                      <p:cBhvr additive="base">
                                        <p:cTn id="25" dur="5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467">
                                            <p:txEl>
                                              <p:pRg st="3" end="3"/>
                                            </p:txEl>
                                          </p:spTgt>
                                        </p:tgtEl>
                                        <p:attrNameLst>
                                          <p:attrName>style.visibility</p:attrName>
                                        </p:attrNameLst>
                                      </p:cBhvr>
                                      <p:to>
                                        <p:strVal val="visible"/>
                                      </p:to>
                                    </p:set>
                                    <p:anim calcmode="lin" valueType="num">
                                      <p:cBhvr additive="base">
                                        <p:cTn id="31" dur="500" fill="hold"/>
                                        <p:tgtEl>
                                          <p:spTgt spid="624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24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A41CDAF-98EF-49D0-81AD-13E84A617BFA}" type="slidenum">
              <a:rPr lang="en-US" sz="1400" smtClean="0"/>
              <a:pPr eaLnBrk="1" hangingPunct="1"/>
              <a:t>117</a:t>
            </a:fld>
            <a:endParaRPr lang="en-US" sz="1400" smtClean="0"/>
          </a:p>
        </p:txBody>
      </p:sp>
      <p:sp>
        <p:nvSpPr>
          <p:cNvPr id="63490" name="Rectangle 2"/>
          <p:cNvSpPr>
            <a:spLocks noGrp="1" noChangeArrowheads="1"/>
          </p:cNvSpPr>
          <p:nvPr>
            <p:ph type="title"/>
          </p:nvPr>
        </p:nvSpPr>
        <p:spPr/>
        <p:txBody>
          <a:bodyPr/>
          <a:lstStyle/>
          <a:p>
            <a:pPr eaLnBrk="1" hangingPunct="1">
              <a:defRPr/>
            </a:pPr>
            <a:r>
              <a:rPr lang="en-US" smtClean="0"/>
              <a:t>Factors affecting enzyme activity</a:t>
            </a:r>
          </a:p>
        </p:txBody>
      </p:sp>
      <p:sp>
        <p:nvSpPr>
          <p:cNvPr id="63491" name="Rectangle 3"/>
          <p:cNvSpPr>
            <a:spLocks noGrp="1" noChangeArrowheads="1"/>
          </p:cNvSpPr>
          <p:nvPr>
            <p:ph type="body" idx="1"/>
          </p:nvPr>
        </p:nvSpPr>
        <p:spPr/>
        <p:txBody>
          <a:bodyPr/>
          <a:lstStyle/>
          <a:p>
            <a:pPr eaLnBrk="1" hangingPunct="1"/>
            <a:r>
              <a:rPr lang="en-US" smtClean="0"/>
              <a:t>pH</a:t>
            </a:r>
          </a:p>
          <a:p>
            <a:pPr eaLnBrk="1" hangingPunct="1"/>
            <a:r>
              <a:rPr lang="en-US" smtClean="0"/>
              <a:t>Temp</a:t>
            </a:r>
          </a:p>
          <a:p>
            <a:pPr eaLnBrk="1" hangingPunct="1"/>
            <a:r>
              <a:rPr lang="en-US" smtClean="0"/>
              <a:t>Amount of substrate</a:t>
            </a:r>
          </a:p>
          <a:p>
            <a:pPr eaLnBrk="1" hangingPunct="1"/>
            <a:r>
              <a:rPr lang="en-US" smtClean="0"/>
              <a:t>Amount of enzyme</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0" end="0"/>
                                            </p:txEl>
                                          </p:spTgt>
                                        </p:tgtEl>
                                        <p:attrNameLst>
                                          <p:attrName>style.visibility</p:attrName>
                                        </p:attrNameLst>
                                      </p:cBhvr>
                                      <p:to>
                                        <p:strVal val="visible"/>
                                      </p:to>
                                    </p:set>
                                    <p:anim calcmode="lin" valueType="num">
                                      <p:cBhvr additive="base">
                                        <p:cTn id="13"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 calcmode="lin" valueType="num">
                                      <p:cBhvr additive="base">
                                        <p:cTn id="19"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1">
                                            <p:txEl>
                                              <p:pRg st="2" end="2"/>
                                            </p:txEl>
                                          </p:spTgt>
                                        </p:tgtEl>
                                        <p:attrNameLst>
                                          <p:attrName>style.visibility</p:attrName>
                                        </p:attrNameLst>
                                      </p:cBhvr>
                                      <p:to>
                                        <p:strVal val="visible"/>
                                      </p:to>
                                    </p:set>
                                    <p:anim calcmode="lin" valueType="num">
                                      <p:cBhvr additive="base">
                                        <p:cTn id="25"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491">
                                            <p:txEl>
                                              <p:pRg st="3" end="3"/>
                                            </p:txEl>
                                          </p:spTgt>
                                        </p:tgtEl>
                                        <p:attrNameLst>
                                          <p:attrName>style.visibility</p:attrName>
                                        </p:attrNameLst>
                                      </p:cBhvr>
                                      <p:to>
                                        <p:strVal val="visible"/>
                                      </p:to>
                                    </p:set>
                                    <p:anim calcmode="lin" valueType="num">
                                      <p:cBhvr additive="base">
                                        <p:cTn id="31"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FC6AEF3-BD63-4501-BAE2-1294CA0C007D}" type="slidenum">
              <a:rPr lang="en-US" sz="1400" smtClean="0"/>
              <a:pPr eaLnBrk="1" hangingPunct="1"/>
              <a:t>118</a:t>
            </a:fld>
            <a:endParaRPr lang="en-US" sz="1400" smtClean="0"/>
          </a:p>
        </p:txBody>
      </p:sp>
      <p:sp>
        <p:nvSpPr>
          <p:cNvPr id="109570" name="Rectangle 2"/>
          <p:cNvSpPr>
            <a:spLocks noGrp="1" noChangeArrowheads="1"/>
          </p:cNvSpPr>
          <p:nvPr>
            <p:ph type="title"/>
          </p:nvPr>
        </p:nvSpPr>
        <p:spPr/>
        <p:txBody>
          <a:bodyPr/>
          <a:lstStyle/>
          <a:p>
            <a:pPr eaLnBrk="1" hangingPunct="1">
              <a:defRPr/>
            </a:pPr>
            <a:r>
              <a:rPr lang="en-US" dirty="0" smtClean="0"/>
              <a:t>More Factors</a:t>
            </a:r>
          </a:p>
        </p:txBody>
      </p:sp>
      <p:sp>
        <p:nvSpPr>
          <p:cNvPr id="109571" name="Rectangle 3"/>
          <p:cNvSpPr>
            <a:spLocks noGrp="1" noChangeArrowheads="1"/>
          </p:cNvSpPr>
          <p:nvPr>
            <p:ph type="body" idx="1"/>
          </p:nvPr>
        </p:nvSpPr>
        <p:spPr/>
        <p:txBody>
          <a:bodyPr/>
          <a:lstStyle/>
          <a:p>
            <a:pPr eaLnBrk="1" hangingPunct="1"/>
            <a:r>
              <a:rPr lang="en-US" smtClean="0"/>
              <a:t>Cofactors – inorganic subs. that attach to enzyme to insure close fit</a:t>
            </a:r>
          </a:p>
          <a:p>
            <a:pPr eaLnBrk="1" hangingPunct="1">
              <a:buFont typeface="Wingdings" pitchFamily="2" charset="2"/>
              <a:buNone/>
            </a:pPr>
            <a:r>
              <a:rPr lang="en-US" smtClean="0"/>
              <a:t>     -  ions like Ca</a:t>
            </a:r>
            <a:r>
              <a:rPr lang="en-US" baseline="30000" smtClean="0"/>
              <a:t>++</a:t>
            </a:r>
            <a:r>
              <a:rPr lang="en-US" smtClean="0"/>
              <a:t>, Mg</a:t>
            </a:r>
            <a:r>
              <a:rPr lang="en-US" baseline="30000" smtClean="0"/>
              <a:t>++</a:t>
            </a:r>
            <a:endParaRPr lang="en-US" smtClean="0"/>
          </a:p>
          <a:p>
            <a:pPr eaLnBrk="1" hangingPunct="1"/>
            <a:r>
              <a:rPr lang="en-US" smtClean="0"/>
              <a:t>Coenzymes – organic mol’s that insure close fit</a:t>
            </a:r>
          </a:p>
          <a:p>
            <a:pPr eaLnBrk="1" hangingPunct="1">
              <a:buFont typeface="Wingdings" pitchFamily="2" charset="2"/>
              <a:buNone/>
            </a:pPr>
            <a:r>
              <a:rPr lang="en-US" smtClean="0"/>
              <a:t>      - ie. vitamins</a:t>
            </a:r>
          </a:p>
          <a:p>
            <a:pPr eaLnBrk="1" hangingPunct="1"/>
            <a:r>
              <a:rPr lang="en-US" smtClean="0"/>
              <a:t>Inhibitors – stop or slow reaction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additive="base">
                                        <p:cTn id="7" dur="500" fill="hold"/>
                                        <p:tgtEl>
                                          <p:spTgt spid="109570"/>
                                        </p:tgtEl>
                                        <p:attrNameLst>
                                          <p:attrName>ppt_x</p:attrName>
                                        </p:attrNameLst>
                                      </p:cBhvr>
                                      <p:tavLst>
                                        <p:tav tm="0">
                                          <p:val>
                                            <p:strVal val="0-#ppt_w/2"/>
                                          </p:val>
                                        </p:tav>
                                        <p:tav tm="100000">
                                          <p:val>
                                            <p:strVal val="#ppt_x"/>
                                          </p:val>
                                        </p:tav>
                                      </p:tavLst>
                                    </p:anim>
                                    <p:anim calcmode="lin" valueType="num">
                                      <p:cBhvr additive="base">
                                        <p:cTn id="8" dur="500" fill="hold"/>
                                        <p:tgtEl>
                                          <p:spTgt spid="1095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0" end="0"/>
                                            </p:txEl>
                                          </p:spTgt>
                                        </p:tgtEl>
                                        <p:attrNameLst>
                                          <p:attrName>style.visibility</p:attrName>
                                        </p:attrNameLst>
                                      </p:cBhvr>
                                      <p:to>
                                        <p:strVal val="visible"/>
                                      </p:to>
                                    </p:set>
                                    <p:anim calcmode="lin" valueType="num">
                                      <p:cBhvr additive="base">
                                        <p:cTn id="13"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1">
                                            <p:txEl>
                                              <p:pRg st="1" end="1"/>
                                            </p:txEl>
                                          </p:spTgt>
                                        </p:tgtEl>
                                        <p:attrNameLst>
                                          <p:attrName>style.visibility</p:attrName>
                                        </p:attrNameLst>
                                      </p:cBhvr>
                                      <p:to>
                                        <p:strVal val="visible"/>
                                      </p:to>
                                    </p:set>
                                    <p:anim calcmode="lin" valueType="num">
                                      <p:cBhvr additive="base">
                                        <p:cTn id="19"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1">
                                            <p:txEl>
                                              <p:pRg st="2" end="2"/>
                                            </p:txEl>
                                          </p:spTgt>
                                        </p:tgtEl>
                                        <p:attrNameLst>
                                          <p:attrName>style.visibility</p:attrName>
                                        </p:attrNameLst>
                                      </p:cBhvr>
                                      <p:to>
                                        <p:strVal val="visible"/>
                                      </p:to>
                                    </p:set>
                                    <p:anim calcmode="lin" valueType="num">
                                      <p:cBhvr additive="base">
                                        <p:cTn id="25"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571">
                                            <p:txEl>
                                              <p:pRg st="3" end="3"/>
                                            </p:txEl>
                                          </p:spTgt>
                                        </p:tgtEl>
                                        <p:attrNameLst>
                                          <p:attrName>style.visibility</p:attrName>
                                        </p:attrNameLst>
                                      </p:cBhvr>
                                      <p:to>
                                        <p:strVal val="visible"/>
                                      </p:to>
                                    </p:set>
                                    <p:anim calcmode="lin" valueType="num">
                                      <p:cBhvr additive="base">
                                        <p:cTn id="31"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95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9571">
                                            <p:txEl>
                                              <p:pRg st="4" end="4"/>
                                            </p:txEl>
                                          </p:spTgt>
                                        </p:tgtEl>
                                        <p:attrNameLst>
                                          <p:attrName>style.visibility</p:attrName>
                                        </p:attrNameLst>
                                      </p:cBhvr>
                                      <p:to>
                                        <p:strVal val="visible"/>
                                      </p:to>
                                    </p:set>
                                    <p:anim calcmode="lin" valueType="num">
                                      <p:cBhvr additive="base">
                                        <p:cTn id="37" dur="500" fill="hold"/>
                                        <p:tgtEl>
                                          <p:spTgt spid="10957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95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P spid="109571"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56AC7D3-631C-44FA-B9F7-42459F4E255C}" type="slidenum">
              <a:rPr lang="en-US" sz="1400" smtClean="0"/>
              <a:pPr eaLnBrk="1" hangingPunct="1"/>
              <a:t>119</a:t>
            </a:fld>
            <a:endParaRPr lang="en-US" sz="1400" smtClean="0"/>
          </a:p>
        </p:txBody>
      </p:sp>
      <p:sp>
        <p:nvSpPr>
          <p:cNvPr id="64514" name="Rectangle 2"/>
          <p:cNvSpPr>
            <a:spLocks noGrp="1" noChangeArrowheads="1"/>
          </p:cNvSpPr>
          <p:nvPr>
            <p:ph type="title"/>
          </p:nvPr>
        </p:nvSpPr>
        <p:spPr/>
        <p:txBody>
          <a:bodyPr/>
          <a:lstStyle/>
          <a:p>
            <a:pPr eaLnBrk="1" hangingPunct="1">
              <a:defRPr/>
            </a:pPr>
            <a:r>
              <a:rPr lang="en-US" smtClean="0"/>
              <a:t>Enzyme Inhibitors</a:t>
            </a:r>
          </a:p>
        </p:txBody>
      </p:sp>
      <p:sp>
        <p:nvSpPr>
          <p:cNvPr id="64515" name="Rectangle 3"/>
          <p:cNvSpPr>
            <a:spLocks noGrp="1" noChangeArrowheads="1"/>
          </p:cNvSpPr>
          <p:nvPr>
            <p:ph type="body" idx="1"/>
          </p:nvPr>
        </p:nvSpPr>
        <p:spPr/>
        <p:txBody>
          <a:bodyPr/>
          <a:lstStyle/>
          <a:p>
            <a:pPr eaLnBrk="1" hangingPunct="1">
              <a:lnSpc>
                <a:spcPct val="90000"/>
              </a:lnSpc>
            </a:pPr>
            <a:r>
              <a:rPr lang="en-US" dirty="0" smtClean="0"/>
              <a:t>Chemicals which selectively inhibit action of enzyme – 2 types pg. 101</a:t>
            </a:r>
          </a:p>
          <a:p>
            <a:pPr eaLnBrk="1" hangingPunct="1">
              <a:lnSpc>
                <a:spcPct val="90000"/>
              </a:lnSpc>
              <a:buFont typeface="Wingdings" pitchFamily="2" charset="2"/>
              <a:buNone/>
            </a:pPr>
            <a:r>
              <a:rPr lang="en-US" dirty="0" smtClean="0"/>
              <a:t>     - </a:t>
            </a:r>
            <a:r>
              <a:rPr lang="en-US" u="sng" dirty="0" smtClean="0"/>
              <a:t>competitive</a:t>
            </a:r>
          </a:p>
          <a:p>
            <a:pPr eaLnBrk="1" hangingPunct="1">
              <a:lnSpc>
                <a:spcPct val="90000"/>
              </a:lnSpc>
              <a:buFont typeface="Wingdings" pitchFamily="2" charset="2"/>
              <a:buNone/>
            </a:pPr>
            <a:r>
              <a:rPr lang="en-US" dirty="0" smtClean="0"/>
              <a:t>         compete for active site &amp; block enzyme</a:t>
            </a:r>
          </a:p>
          <a:p>
            <a:pPr eaLnBrk="1" hangingPunct="1">
              <a:lnSpc>
                <a:spcPct val="90000"/>
              </a:lnSpc>
              <a:buFont typeface="Wingdings" pitchFamily="2" charset="2"/>
              <a:buNone/>
            </a:pPr>
            <a:r>
              <a:rPr lang="en-US" dirty="0" smtClean="0"/>
              <a:t>     - </a:t>
            </a:r>
            <a:r>
              <a:rPr lang="en-US" b="1" u="sng" dirty="0" smtClean="0"/>
              <a:t>allosteric</a:t>
            </a:r>
            <a:r>
              <a:rPr lang="en-US" dirty="0" smtClean="0"/>
              <a:t> inhibitor aka </a:t>
            </a:r>
            <a:r>
              <a:rPr lang="en-US" b="1" u="sng" dirty="0" smtClean="0"/>
              <a:t>noncompetitive</a:t>
            </a:r>
          </a:p>
          <a:p>
            <a:pPr eaLnBrk="1" hangingPunct="1">
              <a:lnSpc>
                <a:spcPct val="90000"/>
              </a:lnSpc>
              <a:buFont typeface="Wingdings" pitchFamily="2" charset="2"/>
              <a:buNone/>
            </a:pPr>
            <a:r>
              <a:rPr lang="en-US" dirty="0" smtClean="0"/>
              <a:t>         bind to another part of enzyme causing it to change shape</a:t>
            </a:r>
          </a:p>
          <a:p>
            <a:pPr eaLnBrk="1" hangingPunct="1">
              <a:lnSpc>
                <a:spcPct val="90000"/>
              </a:lnSpc>
              <a:buFont typeface="Wingdings" pitchFamily="2" charset="2"/>
              <a:buNone/>
            </a:pPr>
            <a:r>
              <a:rPr lang="en-US" dirty="0" smtClean="0"/>
              <a:t>         the other part is called the allosteric site</a:t>
            </a:r>
          </a:p>
          <a:p>
            <a:pPr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endParaRPr lang="en-US" dirty="0" smtClean="0"/>
          </a:p>
          <a:p>
            <a:pPr eaLnBrk="1" hangingPunct="1">
              <a:lnSpc>
                <a:spcPct val="90000"/>
              </a:lnSpc>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500" fill="hold"/>
                                        <p:tgtEl>
                                          <p:spTgt spid="64514"/>
                                        </p:tgtEl>
                                        <p:attrNameLst>
                                          <p:attrName>ppt_x</p:attrName>
                                        </p:attrNameLst>
                                      </p:cBhvr>
                                      <p:tavLst>
                                        <p:tav tm="0">
                                          <p:val>
                                            <p:strVal val="0-#ppt_w/2"/>
                                          </p:val>
                                        </p:tav>
                                        <p:tav tm="100000">
                                          <p:val>
                                            <p:strVal val="#ppt_x"/>
                                          </p:val>
                                        </p:tav>
                                      </p:tavLst>
                                    </p:anim>
                                    <p:anim calcmode="lin" valueType="num">
                                      <p:cBhvr additive="base">
                                        <p:cTn id="8" dur="500" fill="hold"/>
                                        <p:tgtEl>
                                          <p:spTgt spid="645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5">
                                            <p:txEl>
                                              <p:pRg st="0" end="0"/>
                                            </p:txEl>
                                          </p:spTgt>
                                        </p:tgtEl>
                                        <p:attrNameLst>
                                          <p:attrName>style.visibility</p:attrName>
                                        </p:attrNameLst>
                                      </p:cBhvr>
                                      <p:to>
                                        <p:strVal val="visible"/>
                                      </p:to>
                                    </p:set>
                                    <p:anim calcmode="lin" valueType="num">
                                      <p:cBhvr additive="base">
                                        <p:cTn id="13"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515">
                                            <p:txEl>
                                              <p:pRg st="1" end="1"/>
                                            </p:txEl>
                                          </p:spTgt>
                                        </p:tgtEl>
                                        <p:attrNameLst>
                                          <p:attrName>style.visibility</p:attrName>
                                        </p:attrNameLst>
                                      </p:cBhvr>
                                      <p:to>
                                        <p:strVal val="visible"/>
                                      </p:to>
                                    </p:set>
                                    <p:anim calcmode="lin" valueType="num">
                                      <p:cBhvr additive="base">
                                        <p:cTn id="19"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515">
                                            <p:txEl>
                                              <p:pRg st="2" end="2"/>
                                            </p:txEl>
                                          </p:spTgt>
                                        </p:tgtEl>
                                        <p:attrNameLst>
                                          <p:attrName>style.visibility</p:attrName>
                                        </p:attrNameLst>
                                      </p:cBhvr>
                                      <p:to>
                                        <p:strVal val="visible"/>
                                      </p:to>
                                    </p:set>
                                    <p:anim calcmode="lin" valueType="num">
                                      <p:cBhvr additive="base">
                                        <p:cTn id="25"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4515">
                                            <p:txEl>
                                              <p:pRg st="3" end="3"/>
                                            </p:txEl>
                                          </p:spTgt>
                                        </p:tgtEl>
                                        <p:attrNameLst>
                                          <p:attrName>style.visibility</p:attrName>
                                        </p:attrNameLst>
                                      </p:cBhvr>
                                      <p:to>
                                        <p:strVal val="visible"/>
                                      </p:to>
                                    </p:set>
                                    <p:anim calcmode="lin" valueType="num">
                                      <p:cBhvr additive="base">
                                        <p:cTn id="31"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4515">
                                            <p:txEl>
                                              <p:pRg st="4" end="4"/>
                                            </p:txEl>
                                          </p:spTgt>
                                        </p:tgtEl>
                                        <p:attrNameLst>
                                          <p:attrName>style.visibility</p:attrName>
                                        </p:attrNameLst>
                                      </p:cBhvr>
                                      <p:to>
                                        <p:strVal val="visible"/>
                                      </p:to>
                                    </p:set>
                                    <p:anim calcmode="lin" valueType="num">
                                      <p:cBhvr additive="base">
                                        <p:cTn id="37" dur="5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4515">
                                            <p:txEl>
                                              <p:pRg st="5" end="5"/>
                                            </p:txEl>
                                          </p:spTgt>
                                        </p:tgtEl>
                                        <p:attrNameLst>
                                          <p:attrName>style.visibility</p:attrName>
                                        </p:attrNameLst>
                                      </p:cBhvr>
                                      <p:to>
                                        <p:strVal val="visible"/>
                                      </p:to>
                                    </p:set>
                                    <p:anim calcmode="lin" valueType="num">
                                      <p:cBhvr additive="base">
                                        <p:cTn id="43" dur="500" fill="hold"/>
                                        <p:tgtEl>
                                          <p:spTgt spid="6451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45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AB90A89-09C0-4DCA-AB81-0780F227A009}" type="slidenum">
              <a:rPr lang="en-US" sz="1400" smtClean="0"/>
              <a:pPr eaLnBrk="1" hangingPunct="1"/>
              <a:t>12</a:t>
            </a:fld>
            <a:endParaRPr lang="en-US" sz="1400" smtClean="0"/>
          </a:p>
        </p:txBody>
      </p:sp>
      <p:sp>
        <p:nvSpPr>
          <p:cNvPr id="8194" name="Rectangle 2"/>
          <p:cNvSpPr>
            <a:spLocks noGrp="1" noChangeArrowheads="1"/>
          </p:cNvSpPr>
          <p:nvPr>
            <p:ph type="title"/>
          </p:nvPr>
        </p:nvSpPr>
        <p:spPr/>
        <p:txBody>
          <a:bodyPr/>
          <a:lstStyle/>
          <a:p>
            <a:pPr eaLnBrk="1" hangingPunct="1">
              <a:defRPr/>
            </a:pPr>
            <a:r>
              <a:rPr lang="en-US" smtClean="0"/>
              <a:t>Chemical make-up of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9FB82EA-2A16-4ECF-906D-D21C5286FC5F}" type="slidenum">
              <a:rPr lang="en-US" sz="1400" smtClean="0"/>
              <a:pPr eaLnBrk="1" hangingPunct="1"/>
              <a:t>120</a:t>
            </a:fld>
            <a:endParaRPr lang="en-US" sz="1400" smtClean="0"/>
          </a:p>
        </p:txBody>
      </p:sp>
      <p:pic>
        <p:nvPicPr>
          <p:cNvPr id="120835" name="Picture 3" descr="06-17-EnzymeInhibition-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ECF18117-5A09-4238-8D55-FD97C58DEFA6}" type="slidenum">
              <a:rPr lang="en-US" sz="1400" smtClean="0"/>
              <a:pPr eaLnBrk="1" hangingPunct="1"/>
              <a:t>121</a:t>
            </a:fld>
            <a:endParaRPr lang="en-US" sz="1400" smtClean="0"/>
          </a:p>
        </p:txBody>
      </p:sp>
      <p:sp>
        <p:nvSpPr>
          <p:cNvPr id="65538" name="Rectangle 2"/>
          <p:cNvSpPr>
            <a:spLocks noGrp="1" noChangeArrowheads="1"/>
          </p:cNvSpPr>
          <p:nvPr>
            <p:ph type="title"/>
          </p:nvPr>
        </p:nvSpPr>
        <p:spPr/>
        <p:txBody>
          <a:bodyPr/>
          <a:lstStyle/>
          <a:p>
            <a:pPr eaLnBrk="1" hangingPunct="1">
              <a:defRPr/>
            </a:pPr>
            <a:r>
              <a:rPr lang="en-US" smtClean="0"/>
              <a:t>Feedback Mechanisms</a:t>
            </a:r>
          </a:p>
        </p:txBody>
      </p:sp>
      <p:sp>
        <p:nvSpPr>
          <p:cNvPr id="65539" name="Rectangle 3"/>
          <p:cNvSpPr>
            <a:spLocks noGrp="1" noChangeArrowheads="1"/>
          </p:cNvSpPr>
          <p:nvPr>
            <p:ph type="body" idx="1"/>
          </p:nvPr>
        </p:nvSpPr>
        <p:spPr/>
        <p:txBody>
          <a:bodyPr/>
          <a:lstStyle/>
          <a:p>
            <a:pPr eaLnBrk="1" hangingPunct="1"/>
            <a:r>
              <a:rPr lang="en-US" smtClean="0"/>
              <a:t>Negative</a:t>
            </a:r>
          </a:p>
          <a:p>
            <a:pPr eaLnBrk="1" hangingPunct="1"/>
            <a:r>
              <a:rPr lang="en-US" smtClean="0"/>
              <a:t>Positive</a:t>
            </a:r>
          </a:p>
          <a:p>
            <a:pPr eaLnBrk="1" hangingPunct="1"/>
            <a:r>
              <a:rPr lang="en-US" smtClean="0"/>
              <a:t>Pg. 9 fig. 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0-#ppt_w/2"/>
                                          </p:val>
                                        </p:tav>
                                        <p:tav tm="100000">
                                          <p:val>
                                            <p:strVal val="#ppt_x"/>
                                          </p:val>
                                        </p:tav>
                                      </p:tavLst>
                                    </p:anim>
                                    <p:anim calcmode="lin" valueType="num">
                                      <p:cBhvr additive="base">
                                        <p:cTn id="8" dur="500" fill="hold"/>
                                        <p:tgtEl>
                                          <p:spTgt spid="655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additive="base">
                                        <p:cTn id="13"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1" end="1"/>
                                            </p:txEl>
                                          </p:spTgt>
                                        </p:tgtEl>
                                        <p:attrNameLst>
                                          <p:attrName>style.visibility</p:attrName>
                                        </p:attrNameLst>
                                      </p:cBhvr>
                                      <p:to>
                                        <p:strVal val="visible"/>
                                      </p:to>
                                    </p:set>
                                    <p:anim calcmode="lin" valueType="num">
                                      <p:cBhvr additive="base">
                                        <p:cTn id="19"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9">
                                            <p:txEl>
                                              <p:pRg st="2" end="2"/>
                                            </p:txEl>
                                          </p:spTgt>
                                        </p:tgtEl>
                                        <p:attrNameLst>
                                          <p:attrName>style.visibility</p:attrName>
                                        </p:attrNameLst>
                                      </p:cBhvr>
                                      <p:to>
                                        <p:strVal val="visible"/>
                                      </p:to>
                                    </p:set>
                                    <p:anim calcmode="lin" valueType="num">
                                      <p:cBhvr additive="base">
                                        <p:cTn id="25"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327ED1B-840A-41E1-AC88-5D2A1468CE7A}" type="slidenum">
              <a:rPr lang="en-US" sz="1400" smtClean="0"/>
              <a:pPr eaLnBrk="1" hangingPunct="1"/>
              <a:t>122</a:t>
            </a:fld>
            <a:endParaRPr lang="en-US" sz="1400" smtClean="0"/>
          </a:p>
        </p:txBody>
      </p:sp>
      <p:pic>
        <p:nvPicPr>
          <p:cNvPr id="122883" name="Picture 2" descr="01_13-FeedbackMechanism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36525"/>
            <a:ext cx="409575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E4A5CFF-43F3-4079-8684-34253799E9D3}" type="slidenum">
              <a:rPr lang="en-US" sz="1400" smtClean="0"/>
              <a:pPr eaLnBrk="1" hangingPunct="1"/>
              <a:t>123</a:t>
            </a:fld>
            <a:endParaRPr lang="en-US" sz="1400" smtClean="0"/>
          </a:p>
        </p:txBody>
      </p:sp>
      <p:pic>
        <p:nvPicPr>
          <p:cNvPr id="123907" name="Picture 2" descr="01-08-NegAndPosFeedback-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681163"/>
            <a:ext cx="9132888"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57390D6-89EE-4946-BE2A-0AFA78AE720F}" type="slidenum">
              <a:rPr lang="en-US" sz="1400" smtClean="0"/>
              <a:pPr eaLnBrk="1" hangingPunct="1"/>
              <a:t>124</a:t>
            </a:fld>
            <a:endParaRPr lang="en-US" sz="1400" smtClean="0"/>
          </a:p>
        </p:txBody>
      </p:sp>
      <p:pic>
        <p:nvPicPr>
          <p:cNvPr id="124931" name="Picture 5" descr="06-15-CatalyticCycle-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661988"/>
            <a:ext cx="470535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BE96B44-A851-4B25-8113-0CACEF3F7AFA}" type="slidenum">
              <a:rPr lang="en-US" sz="1400" smtClean="0"/>
              <a:pPr eaLnBrk="1" hangingPunct="1"/>
              <a:t>125</a:t>
            </a:fld>
            <a:endParaRPr lang="en-US" sz="1400" smtClean="0"/>
          </a:p>
        </p:txBody>
      </p:sp>
      <p:pic>
        <p:nvPicPr>
          <p:cNvPr id="125955" name="Picture 5" descr="06-17-EnzymeInhibition-N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790575"/>
            <a:ext cx="33147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12594E5-1B83-4086-A685-A5A60464A9EC}" type="slidenum">
              <a:rPr lang="en-US" sz="1400" smtClean="0"/>
              <a:pPr eaLnBrk="1" hangingPunct="1"/>
              <a:t>13</a:t>
            </a:fld>
            <a:endParaRPr lang="en-US" sz="1400" smtClean="0"/>
          </a:p>
        </p:txBody>
      </p:sp>
      <p:sp>
        <p:nvSpPr>
          <p:cNvPr id="9218" name="Rectangle 2"/>
          <p:cNvSpPr>
            <a:spLocks noGrp="1" noChangeArrowheads="1"/>
          </p:cNvSpPr>
          <p:nvPr>
            <p:ph type="title"/>
          </p:nvPr>
        </p:nvSpPr>
        <p:spPr/>
        <p:txBody>
          <a:bodyPr/>
          <a:lstStyle/>
          <a:p>
            <a:pPr eaLnBrk="1" hangingPunct="1">
              <a:defRPr/>
            </a:pPr>
            <a:r>
              <a:rPr lang="en-US" smtClean="0"/>
              <a:t>Elements of life</a:t>
            </a:r>
          </a:p>
        </p:txBody>
      </p:sp>
      <p:sp>
        <p:nvSpPr>
          <p:cNvPr id="9219" name="Rectangle 3"/>
          <p:cNvSpPr>
            <a:spLocks noGrp="1" noChangeArrowheads="1"/>
          </p:cNvSpPr>
          <p:nvPr>
            <p:ph type="body" idx="1"/>
          </p:nvPr>
        </p:nvSpPr>
        <p:spPr/>
        <p:txBody>
          <a:bodyPr/>
          <a:lstStyle/>
          <a:p>
            <a:pPr eaLnBrk="1" hangingPunct="1"/>
            <a:r>
              <a:rPr lang="en-US" dirty="0" smtClean="0"/>
              <a:t>Element – substance that can’t be broken down by chemical reaction.</a:t>
            </a:r>
          </a:p>
          <a:p>
            <a:pPr eaLnBrk="1" hangingPunct="1"/>
            <a:r>
              <a:rPr lang="en-US" dirty="0" smtClean="0"/>
              <a:t>C, H, O, N make up 99% of our bodies and 96% of living matter</a:t>
            </a:r>
          </a:p>
          <a:p>
            <a:pPr eaLnBrk="1" hangingPunct="1"/>
            <a:r>
              <a:rPr lang="en-US" dirty="0" smtClean="0"/>
              <a:t>P, S, </a:t>
            </a:r>
            <a:r>
              <a:rPr lang="en-US" dirty="0" err="1" smtClean="0"/>
              <a:t>Ca</a:t>
            </a:r>
            <a:r>
              <a:rPr lang="en-US" dirty="0" smtClean="0"/>
              <a:t>, K the other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additive="base">
                                        <p:cTn id="25"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9550884-9A8E-4DB3-B930-BD84C217E09E}" type="slidenum">
              <a:rPr lang="en-US" sz="1400" smtClean="0"/>
              <a:pPr eaLnBrk="1" hangingPunct="1"/>
              <a:t>14</a:t>
            </a:fld>
            <a:endParaRPr lang="en-US" sz="1400" smtClean="0"/>
          </a:p>
        </p:txBody>
      </p:sp>
      <p:sp>
        <p:nvSpPr>
          <p:cNvPr id="10242" name="Rectangle 2"/>
          <p:cNvSpPr>
            <a:spLocks noGrp="1" noChangeArrowheads="1"/>
          </p:cNvSpPr>
          <p:nvPr>
            <p:ph type="title"/>
          </p:nvPr>
        </p:nvSpPr>
        <p:spPr/>
        <p:txBody>
          <a:bodyPr/>
          <a:lstStyle/>
          <a:p>
            <a:pPr eaLnBrk="1" hangingPunct="1">
              <a:defRPr/>
            </a:pPr>
            <a:r>
              <a:rPr lang="en-US" smtClean="0"/>
              <a:t>Elements are made of atoms</a:t>
            </a:r>
          </a:p>
        </p:txBody>
      </p:sp>
      <p:sp>
        <p:nvSpPr>
          <p:cNvPr id="10243" name="Rectangle 3"/>
          <p:cNvSpPr>
            <a:spLocks noGrp="1" noChangeArrowheads="1"/>
          </p:cNvSpPr>
          <p:nvPr>
            <p:ph type="body" idx="1"/>
          </p:nvPr>
        </p:nvSpPr>
        <p:spPr>
          <a:xfrm>
            <a:off x="685800" y="1981200"/>
            <a:ext cx="7772400" cy="5334000"/>
          </a:xfrm>
        </p:spPr>
        <p:txBody>
          <a:bodyPr/>
          <a:lstStyle/>
          <a:p>
            <a:pPr eaLnBrk="1" hangingPunct="1"/>
            <a:r>
              <a:rPr lang="en-US" dirty="0" smtClean="0"/>
              <a:t>Protons +</a:t>
            </a:r>
          </a:p>
          <a:p>
            <a:pPr eaLnBrk="1" hangingPunct="1"/>
            <a:r>
              <a:rPr lang="en-US" dirty="0" smtClean="0"/>
              <a:t>Electrons -</a:t>
            </a:r>
          </a:p>
          <a:p>
            <a:pPr eaLnBrk="1" hangingPunct="1"/>
            <a:r>
              <a:rPr lang="en-US" dirty="0" smtClean="0"/>
              <a:t>Neutrons  no charge</a:t>
            </a:r>
          </a:p>
          <a:p>
            <a:pPr eaLnBrk="1" hangingPunct="1"/>
            <a:r>
              <a:rPr lang="en-US" dirty="0" smtClean="0"/>
              <a:t>If neutral - # of electrons = # of protons</a:t>
            </a:r>
          </a:p>
          <a:p>
            <a:pPr eaLnBrk="1" hangingPunct="1"/>
            <a:r>
              <a:rPr lang="en-US" dirty="0" smtClean="0"/>
              <a:t>Atomic number = # of protons</a:t>
            </a:r>
          </a:p>
          <a:p>
            <a:pPr eaLnBrk="1" hangingPunct="1"/>
            <a:r>
              <a:rPr lang="en-US" dirty="0" smtClean="0"/>
              <a:t>Atomic weight = # of protons and neutrons</a:t>
            </a:r>
          </a:p>
          <a:p>
            <a:pPr eaLnBrk="1" hangingPunct="1"/>
            <a:r>
              <a:rPr lang="en-US" dirty="0" smtClean="0"/>
              <a:t>Isotope – atomic form where #P </a:t>
            </a:r>
            <a:r>
              <a:rPr lang="en-US" dirty="0" smtClean="0">
                <a:sym typeface="Symbol" charset="2"/>
              </a:rPr>
              <a:t> #N </a:t>
            </a:r>
            <a:r>
              <a:rPr lang="en-US" sz="2800" dirty="0" smtClean="0">
                <a:sym typeface="Symbol" charset="2"/>
              </a:rPr>
              <a:t>(proton number stays the same – neutrons change) </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additive="base">
                                        <p:cTn id="19"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additive="base">
                                        <p:cTn id="25"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 calcmode="lin" valueType="num">
                                      <p:cBhvr additive="base">
                                        <p:cTn id="31" dur="5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3">
                                            <p:txEl>
                                              <p:pRg st="4" end="4"/>
                                            </p:txEl>
                                          </p:spTgt>
                                        </p:tgtEl>
                                        <p:attrNameLst>
                                          <p:attrName>style.visibility</p:attrName>
                                        </p:attrNameLst>
                                      </p:cBhvr>
                                      <p:to>
                                        <p:strVal val="visible"/>
                                      </p:to>
                                    </p:set>
                                    <p:anim calcmode="lin" valueType="num">
                                      <p:cBhvr additive="base">
                                        <p:cTn id="37"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43">
                                            <p:txEl>
                                              <p:pRg st="5" end="5"/>
                                            </p:txEl>
                                          </p:spTgt>
                                        </p:tgtEl>
                                        <p:attrNameLst>
                                          <p:attrName>style.visibility</p:attrName>
                                        </p:attrNameLst>
                                      </p:cBhvr>
                                      <p:to>
                                        <p:strVal val="visible"/>
                                      </p:to>
                                    </p:set>
                                    <p:anim calcmode="lin" valueType="num">
                                      <p:cBhvr additive="base">
                                        <p:cTn id="43"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43">
                                            <p:txEl>
                                              <p:pRg st="6" end="6"/>
                                            </p:txEl>
                                          </p:spTgt>
                                        </p:tgtEl>
                                        <p:attrNameLst>
                                          <p:attrName>style.visibility</p:attrName>
                                        </p:attrNameLst>
                                      </p:cBhvr>
                                      <p:to>
                                        <p:strVal val="visible"/>
                                      </p:to>
                                    </p:set>
                                    <p:anim calcmode="lin" valueType="num">
                                      <p:cBhvr additive="base">
                                        <p:cTn id="49"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4698B72-649E-422B-A985-2AD980C300FB}" type="slidenum">
              <a:rPr lang="en-US" sz="1400" smtClean="0"/>
              <a:pPr eaLnBrk="1" hangingPunct="1"/>
              <a:t>15</a:t>
            </a:fld>
            <a:endParaRPr lang="en-US" sz="1400" smtClean="0"/>
          </a:p>
        </p:txBody>
      </p:sp>
      <p:sp>
        <p:nvSpPr>
          <p:cNvPr id="108546" name="Rectangle 2"/>
          <p:cNvSpPr>
            <a:spLocks noGrp="1" noChangeArrowheads="1"/>
          </p:cNvSpPr>
          <p:nvPr>
            <p:ph type="title"/>
          </p:nvPr>
        </p:nvSpPr>
        <p:spPr/>
        <p:txBody>
          <a:bodyPr/>
          <a:lstStyle/>
          <a:p>
            <a:pPr eaLnBrk="1" hangingPunct="1">
              <a:defRPr/>
            </a:pPr>
            <a:r>
              <a:rPr lang="en-US" smtClean="0"/>
              <a:t>Isotopes</a:t>
            </a:r>
          </a:p>
        </p:txBody>
      </p:sp>
      <p:sp>
        <p:nvSpPr>
          <p:cNvPr id="108547" name="Rectangle 3"/>
          <p:cNvSpPr>
            <a:spLocks noGrp="1" noChangeArrowheads="1"/>
          </p:cNvSpPr>
          <p:nvPr>
            <p:ph type="body" idx="1"/>
          </p:nvPr>
        </p:nvSpPr>
        <p:spPr/>
        <p:txBody>
          <a:bodyPr/>
          <a:lstStyle/>
          <a:p>
            <a:pPr eaLnBrk="1" hangingPunct="1"/>
            <a:r>
              <a:rPr lang="en-US" dirty="0" smtClean="0"/>
              <a:t>Radioactive isotopes (unstable)</a:t>
            </a:r>
          </a:p>
          <a:p>
            <a:pPr eaLnBrk="1" hangingPunct="1">
              <a:buFont typeface="Wingdings" pitchFamily="2" charset="2"/>
              <a:buNone/>
            </a:pPr>
            <a:r>
              <a:rPr lang="en-US" dirty="0" smtClean="0"/>
              <a:t>       -  nucleus decays spontaneously &amp; particles are given off</a:t>
            </a:r>
          </a:p>
          <a:p>
            <a:pPr eaLnBrk="1" hangingPunct="1">
              <a:buFont typeface="Wingdings" pitchFamily="2" charset="2"/>
              <a:buNone/>
            </a:pPr>
            <a:r>
              <a:rPr lang="en-US" dirty="0" smtClean="0"/>
              <a:t>       - when # of protons changes it becomes a different element</a:t>
            </a:r>
          </a:p>
          <a:p>
            <a:pPr eaLnBrk="1" hangingPunct="1">
              <a:buFont typeface="Wingdings" pitchFamily="2" charset="2"/>
              <a:buNone/>
            </a:pPr>
            <a:r>
              <a:rPr lang="en-US" dirty="0" smtClean="0"/>
              <a:t>       - C</a:t>
            </a:r>
            <a:r>
              <a:rPr lang="en-US" baseline="30000" dirty="0" smtClean="0"/>
              <a:t>14</a:t>
            </a:r>
            <a:r>
              <a:rPr lang="en-US" dirty="0" smtClean="0"/>
              <a:t> changes to N</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0-#ppt_w/2"/>
                                          </p:val>
                                        </p:tav>
                                        <p:tav tm="100000">
                                          <p:val>
                                            <p:strVal val="#ppt_x"/>
                                          </p:val>
                                        </p:tav>
                                      </p:tavLst>
                                    </p:anim>
                                    <p:anim calcmode="lin" valueType="num">
                                      <p:cBhvr additive="base">
                                        <p:cTn id="8" dur="500" fill="hold"/>
                                        <p:tgtEl>
                                          <p:spTgt spid="1085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additive="base">
                                        <p:cTn id="13" dur="500" fill="hold"/>
                                        <p:tgtEl>
                                          <p:spTgt spid="1085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547">
                                            <p:txEl>
                                              <p:pRg st="1" end="1"/>
                                            </p:txEl>
                                          </p:spTgt>
                                        </p:tgtEl>
                                        <p:attrNameLst>
                                          <p:attrName>style.visibility</p:attrName>
                                        </p:attrNameLst>
                                      </p:cBhvr>
                                      <p:to>
                                        <p:strVal val="visible"/>
                                      </p:to>
                                    </p:set>
                                    <p:anim calcmode="lin" valueType="num">
                                      <p:cBhvr additive="base">
                                        <p:cTn id="19" dur="500" fill="hold"/>
                                        <p:tgtEl>
                                          <p:spTgt spid="1085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8547">
                                            <p:txEl>
                                              <p:pRg st="2" end="2"/>
                                            </p:txEl>
                                          </p:spTgt>
                                        </p:tgtEl>
                                        <p:attrNameLst>
                                          <p:attrName>style.visibility</p:attrName>
                                        </p:attrNameLst>
                                      </p:cBhvr>
                                      <p:to>
                                        <p:strVal val="visible"/>
                                      </p:to>
                                    </p:set>
                                    <p:anim calcmode="lin" valueType="num">
                                      <p:cBhvr additive="base">
                                        <p:cTn id="25" dur="500" fill="hold"/>
                                        <p:tgtEl>
                                          <p:spTgt spid="1085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8547">
                                            <p:txEl>
                                              <p:pRg st="3" end="3"/>
                                            </p:txEl>
                                          </p:spTgt>
                                        </p:tgtEl>
                                        <p:attrNameLst>
                                          <p:attrName>style.visibility</p:attrName>
                                        </p:attrNameLst>
                                      </p:cBhvr>
                                      <p:to>
                                        <p:strVal val="visible"/>
                                      </p:to>
                                    </p:set>
                                    <p:anim calcmode="lin" valueType="num">
                                      <p:cBhvr additive="base">
                                        <p:cTn id="31" dur="500" fill="hold"/>
                                        <p:tgtEl>
                                          <p:spTgt spid="1085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85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8547">
                                            <p:txEl>
                                              <p:pRg st="4" end="4"/>
                                            </p:txEl>
                                          </p:spTgt>
                                        </p:tgtEl>
                                        <p:attrNameLst>
                                          <p:attrName>style.visibility</p:attrName>
                                        </p:attrNameLst>
                                      </p:cBhvr>
                                      <p:to>
                                        <p:strVal val="visible"/>
                                      </p:to>
                                    </p:set>
                                    <p:anim calcmode="lin" valueType="num">
                                      <p:cBhvr additive="base">
                                        <p:cTn id="37" dur="500" fill="hold"/>
                                        <p:tgtEl>
                                          <p:spTgt spid="10854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85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772FD10-848E-4776-8937-DE71907D9E46}" type="slidenum">
              <a:rPr lang="en-US" sz="1400" smtClean="0"/>
              <a:pPr eaLnBrk="1" hangingPunct="1"/>
              <a:t>16</a:t>
            </a:fld>
            <a:endParaRPr lang="en-US" sz="1400" smtClean="0"/>
          </a:p>
        </p:txBody>
      </p:sp>
      <p:sp>
        <p:nvSpPr>
          <p:cNvPr id="11266" name="Rectangle 2"/>
          <p:cNvSpPr>
            <a:spLocks noGrp="1" noChangeArrowheads="1"/>
          </p:cNvSpPr>
          <p:nvPr>
            <p:ph type="title"/>
          </p:nvPr>
        </p:nvSpPr>
        <p:spPr/>
        <p:txBody>
          <a:bodyPr/>
          <a:lstStyle/>
          <a:p>
            <a:pPr eaLnBrk="1" hangingPunct="1">
              <a:defRPr/>
            </a:pPr>
            <a:r>
              <a:rPr lang="en-US" smtClean="0"/>
              <a:t>Atoms and energy</a:t>
            </a:r>
          </a:p>
        </p:txBody>
      </p:sp>
      <p:sp>
        <p:nvSpPr>
          <p:cNvPr id="11267" name="Rectangle 3"/>
          <p:cNvSpPr>
            <a:spLocks noGrp="1" noChangeArrowheads="1"/>
          </p:cNvSpPr>
          <p:nvPr>
            <p:ph type="body" idx="1"/>
          </p:nvPr>
        </p:nvSpPr>
        <p:spPr/>
        <p:txBody>
          <a:bodyPr/>
          <a:lstStyle/>
          <a:p>
            <a:pPr eaLnBrk="1" hangingPunct="1">
              <a:lnSpc>
                <a:spcPct val="90000"/>
              </a:lnSpc>
            </a:pPr>
            <a:r>
              <a:rPr lang="en-US" dirty="0" smtClean="0"/>
              <a:t>Each atom has ability to do work (chemical reactions)</a:t>
            </a:r>
          </a:p>
          <a:p>
            <a:pPr eaLnBrk="1" hangingPunct="1">
              <a:lnSpc>
                <a:spcPct val="90000"/>
              </a:lnSpc>
            </a:pPr>
            <a:r>
              <a:rPr lang="en-US" dirty="0" smtClean="0"/>
              <a:t>Electrons responsible for these reactions</a:t>
            </a:r>
          </a:p>
          <a:p>
            <a:pPr eaLnBrk="1" hangingPunct="1">
              <a:lnSpc>
                <a:spcPct val="90000"/>
              </a:lnSpc>
            </a:pPr>
            <a:r>
              <a:rPr lang="en-US" dirty="0" smtClean="0"/>
              <a:t>All e-’s do not possess the same amount of energy</a:t>
            </a:r>
          </a:p>
          <a:p>
            <a:pPr eaLnBrk="1" hangingPunct="1">
              <a:lnSpc>
                <a:spcPct val="90000"/>
              </a:lnSpc>
            </a:pPr>
            <a:r>
              <a:rPr lang="en-US" dirty="0" smtClean="0"/>
              <a:t>Energy depends on energy level </a:t>
            </a:r>
          </a:p>
          <a:p>
            <a:pPr eaLnBrk="1" hangingPunct="1">
              <a:lnSpc>
                <a:spcPct val="90000"/>
              </a:lnSpc>
            </a:pPr>
            <a:r>
              <a:rPr lang="en-US" dirty="0" smtClean="0"/>
              <a:t>See fig. 2.8</a:t>
            </a:r>
          </a:p>
          <a:p>
            <a:pPr eaLnBrk="1" hangingPunct="1">
              <a:lnSpc>
                <a:spcPct val="90000"/>
              </a:lnSpc>
              <a:buFont typeface="Wingdings" pitchFamily="2" charset="2"/>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 calcmode="lin" valueType="num">
                                      <p:cBhvr additive="base">
                                        <p:cTn id="25"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additive="base">
                                        <p:cTn id="31"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4" end="4"/>
                                            </p:txEl>
                                          </p:spTgt>
                                        </p:tgtEl>
                                        <p:attrNameLst>
                                          <p:attrName>style.visibility</p:attrName>
                                        </p:attrNameLst>
                                      </p:cBhvr>
                                      <p:to>
                                        <p:strVal val="visible"/>
                                      </p:to>
                                    </p:set>
                                    <p:anim calcmode="lin" valueType="num">
                                      <p:cBhvr additive="base">
                                        <p:cTn id="37"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7">
                                            <p:txEl>
                                              <p:pRg st="5" end="5"/>
                                            </p:txEl>
                                          </p:spTgt>
                                        </p:tgtEl>
                                        <p:attrNameLst>
                                          <p:attrName>style.visibility</p:attrName>
                                        </p:attrNameLst>
                                      </p:cBhvr>
                                      <p:to>
                                        <p:strVal val="visible"/>
                                      </p:to>
                                    </p:set>
                                    <p:anim calcmode="lin" valueType="num">
                                      <p:cBhvr additive="base">
                                        <p:cTn id="43"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4758B02-6F3C-4D75-A35B-2EC73354E34A}" type="slidenum">
              <a:rPr lang="en-US" sz="1400" smtClean="0"/>
              <a:pPr eaLnBrk="1" hangingPunct="1"/>
              <a:t>17</a:t>
            </a:fld>
            <a:endParaRPr lang="en-US" sz="1400" smtClean="0"/>
          </a:p>
        </p:txBody>
      </p:sp>
      <p:pic>
        <p:nvPicPr>
          <p:cNvPr id="17411" name="Picture 1027" descr="02-09-EnergyLevel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80988"/>
            <a:ext cx="9155113" cy="629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C97BFD5-5D35-44E9-B65C-6B81FE96B3FB}" type="slidenum">
              <a:rPr lang="en-US" sz="1400" smtClean="0"/>
              <a:pPr eaLnBrk="1" hangingPunct="1"/>
              <a:t>18</a:t>
            </a:fld>
            <a:endParaRPr lang="en-US" sz="1400" smtClean="0"/>
          </a:p>
        </p:txBody>
      </p:sp>
      <p:sp>
        <p:nvSpPr>
          <p:cNvPr id="14340" name="Rectangle 4"/>
          <p:cNvSpPr>
            <a:spLocks noGrp="1" noChangeArrowheads="1"/>
          </p:cNvSpPr>
          <p:nvPr>
            <p:ph type="title"/>
          </p:nvPr>
        </p:nvSpPr>
        <p:spPr/>
        <p:txBody>
          <a:bodyPr/>
          <a:lstStyle/>
          <a:p>
            <a:pPr eaLnBrk="1" hangingPunct="1">
              <a:defRPr/>
            </a:pPr>
            <a:r>
              <a:rPr lang="en-US" smtClean="0"/>
              <a:t>Atoms and energy cont’d</a:t>
            </a:r>
          </a:p>
        </p:txBody>
      </p:sp>
      <p:sp>
        <p:nvSpPr>
          <p:cNvPr id="14341" name="Rectangle 5"/>
          <p:cNvSpPr>
            <a:spLocks noGrp="1" noChangeArrowheads="1"/>
          </p:cNvSpPr>
          <p:nvPr>
            <p:ph type="body" idx="1"/>
          </p:nvPr>
        </p:nvSpPr>
        <p:spPr>
          <a:xfrm>
            <a:off x="685800" y="1981200"/>
            <a:ext cx="7772400" cy="4876800"/>
          </a:xfrm>
        </p:spPr>
        <p:txBody>
          <a:bodyPr/>
          <a:lstStyle/>
          <a:p>
            <a:pPr eaLnBrk="1" hangingPunct="1"/>
            <a:r>
              <a:rPr lang="en-US" dirty="0" smtClean="0"/>
              <a:t>Electron shells </a:t>
            </a:r>
          </a:p>
          <a:p>
            <a:pPr eaLnBrk="1" hangingPunct="1">
              <a:buFont typeface="Wingdings" pitchFamily="2" charset="2"/>
              <a:buNone/>
            </a:pPr>
            <a:r>
              <a:rPr lang="en-US" dirty="0" smtClean="0"/>
              <a:t>      - first shell holds 2 electrons</a:t>
            </a:r>
          </a:p>
          <a:p>
            <a:pPr eaLnBrk="1" hangingPunct="1">
              <a:buFont typeface="Wingdings" pitchFamily="2" charset="2"/>
              <a:buNone/>
            </a:pPr>
            <a:r>
              <a:rPr lang="en-US" dirty="0" smtClean="0"/>
              <a:t>      - shells after that hold 8</a:t>
            </a:r>
          </a:p>
          <a:p>
            <a:pPr eaLnBrk="1" hangingPunct="1"/>
            <a:r>
              <a:rPr lang="en-US" dirty="0" smtClean="0"/>
              <a:t> He</a:t>
            </a:r>
            <a:r>
              <a:rPr lang="en-US" baseline="30000" dirty="0" smtClean="0"/>
              <a:t>2 </a:t>
            </a:r>
            <a:r>
              <a:rPr lang="en-US" dirty="0" smtClean="0"/>
              <a:t>and C</a:t>
            </a:r>
            <a:r>
              <a:rPr lang="en-US" baseline="30000" dirty="0" smtClean="0"/>
              <a:t>6</a:t>
            </a:r>
            <a:r>
              <a:rPr lang="en-US" dirty="0" smtClean="0"/>
              <a:t> - see diagram</a:t>
            </a:r>
          </a:p>
          <a:p>
            <a:pPr eaLnBrk="1" hangingPunct="1"/>
            <a:r>
              <a:rPr lang="en-US" dirty="0" smtClean="0"/>
              <a:t>  C has more electrons that are farther from the nucleus therefore more PE</a:t>
            </a:r>
          </a:p>
          <a:p>
            <a:pPr eaLnBrk="1" hangingPunct="1"/>
            <a:r>
              <a:rPr lang="en-US" dirty="0" smtClean="0"/>
              <a:t>Outer shell – valence shell with valence e’s</a:t>
            </a:r>
          </a:p>
          <a:p>
            <a:pPr eaLnBrk="1" hangingPunct="1"/>
            <a:r>
              <a:rPr lang="en-US" dirty="0" smtClean="0"/>
              <a:t>C makes 4 bonds</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0-#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1">
                                            <p:txEl>
                                              <p:pRg st="0" end="0"/>
                                            </p:txEl>
                                          </p:spTgt>
                                        </p:tgtEl>
                                        <p:attrNameLst>
                                          <p:attrName>style.visibility</p:attrName>
                                        </p:attrNameLst>
                                      </p:cBhvr>
                                      <p:to>
                                        <p:strVal val="visible"/>
                                      </p:to>
                                    </p:set>
                                    <p:anim calcmode="lin" valueType="num">
                                      <p:cBhvr additive="base">
                                        <p:cTn id="13" dur="500" fill="hold"/>
                                        <p:tgtEl>
                                          <p:spTgt spid="1434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1">
                                            <p:txEl>
                                              <p:pRg st="1" end="1"/>
                                            </p:txEl>
                                          </p:spTgt>
                                        </p:tgtEl>
                                        <p:attrNameLst>
                                          <p:attrName>style.visibility</p:attrName>
                                        </p:attrNameLst>
                                      </p:cBhvr>
                                      <p:to>
                                        <p:strVal val="visible"/>
                                      </p:to>
                                    </p:set>
                                    <p:anim calcmode="lin" valueType="num">
                                      <p:cBhvr additive="base">
                                        <p:cTn id="19" dur="500" fill="hold"/>
                                        <p:tgtEl>
                                          <p:spTgt spid="1434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1">
                                            <p:txEl>
                                              <p:pRg st="2" end="2"/>
                                            </p:txEl>
                                          </p:spTgt>
                                        </p:tgtEl>
                                        <p:attrNameLst>
                                          <p:attrName>style.visibility</p:attrName>
                                        </p:attrNameLst>
                                      </p:cBhvr>
                                      <p:to>
                                        <p:strVal val="visible"/>
                                      </p:to>
                                    </p:set>
                                    <p:anim calcmode="lin" valueType="num">
                                      <p:cBhvr additive="base">
                                        <p:cTn id="25" dur="500" fill="hold"/>
                                        <p:tgtEl>
                                          <p:spTgt spid="1434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1">
                                            <p:txEl>
                                              <p:pRg st="3" end="3"/>
                                            </p:txEl>
                                          </p:spTgt>
                                        </p:tgtEl>
                                        <p:attrNameLst>
                                          <p:attrName>style.visibility</p:attrName>
                                        </p:attrNameLst>
                                      </p:cBhvr>
                                      <p:to>
                                        <p:strVal val="visible"/>
                                      </p:to>
                                    </p:set>
                                    <p:anim calcmode="lin" valueType="num">
                                      <p:cBhvr additive="base">
                                        <p:cTn id="31" dur="500" fill="hold"/>
                                        <p:tgtEl>
                                          <p:spTgt spid="1434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4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1">
                                            <p:txEl>
                                              <p:pRg st="4" end="4"/>
                                            </p:txEl>
                                          </p:spTgt>
                                        </p:tgtEl>
                                        <p:attrNameLst>
                                          <p:attrName>style.visibility</p:attrName>
                                        </p:attrNameLst>
                                      </p:cBhvr>
                                      <p:to>
                                        <p:strVal val="visible"/>
                                      </p:to>
                                    </p:set>
                                    <p:anim calcmode="lin" valueType="num">
                                      <p:cBhvr additive="base">
                                        <p:cTn id="37" dur="500" fill="hold"/>
                                        <p:tgtEl>
                                          <p:spTgt spid="1434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4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41">
                                            <p:txEl>
                                              <p:pRg st="5" end="5"/>
                                            </p:txEl>
                                          </p:spTgt>
                                        </p:tgtEl>
                                        <p:attrNameLst>
                                          <p:attrName>style.visibility</p:attrName>
                                        </p:attrNameLst>
                                      </p:cBhvr>
                                      <p:to>
                                        <p:strVal val="visible"/>
                                      </p:to>
                                    </p:set>
                                    <p:anim calcmode="lin" valueType="num">
                                      <p:cBhvr additive="base">
                                        <p:cTn id="43" dur="500" fill="hold"/>
                                        <p:tgtEl>
                                          <p:spTgt spid="1434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4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341">
                                            <p:txEl>
                                              <p:pRg st="6" end="6"/>
                                            </p:txEl>
                                          </p:spTgt>
                                        </p:tgtEl>
                                        <p:attrNameLst>
                                          <p:attrName>style.visibility</p:attrName>
                                        </p:attrNameLst>
                                      </p:cBhvr>
                                      <p:to>
                                        <p:strVal val="visible"/>
                                      </p:to>
                                    </p:set>
                                    <p:anim calcmode="lin" valueType="num">
                                      <p:cBhvr additive="base">
                                        <p:cTn id="49" dur="500" fill="hold"/>
                                        <p:tgtEl>
                                          <p:spTgt spid="14341">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34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Equations</a:t>
            </a:r>
            <a:endParaRPr lang="en-US" dirty="0"/>
          </a:p>
        </p:txBody>
      </p:sp>
      <p:sp>
        <p:nvSpPr>
          <p:cNvPr id="3" name="Content Placeholder 2"/>
          <p:cNvSpPr>
            <a:spLocks noGrp="1"/>
          </p:cNvSpPr>
          <p:nvPr>
            <p:ph idx="1"/>
          </p:nvPr>
        </p:nvSpPr>
        <p:spPr/>
        <p:txBody>
          <a:bodyPr/>
          <a:lstStyle/>
          <a:p>
            <a:r>
              <a:rPr lang="en-US" dirty="0" smtClean="0"/>
              <a:t>Number of atoms on left side must equal number on right.</a:t>
            </a:r>
          </a:p>
          <a:p>
            <a:r>
              <a:rPr lang="en-US" dirty="0" smtClean="0"/>
              <a:t>Equilibrium means that the forward and the reverse rate are equal.</a:t>
            </a:r>
          </a:p>
          <a:p>
            <a:r>
              <a:rPr lang="en-US" dirty="0" smtClean="0">
                <a:hlinkClick r:id="rId2"/>
              </a:rPr>
              <a:t>Practice Balancing Equations</a:t>
            </a:r>
            <a:endParaRPr lang="en-US" dirty="0" smtClean="0"/>
          </a:p>
        </p:txBody>
      </p:sp>
      <p:sp>
        <p:nvSpPr>
          <p:cNvPr id="4" name="Slide Number Placeholder 3"/>
          <p:cNvSpPr>
            <a:spLocks noGrp="1"/>
          </p:cNvSpPr>
          <p:nvPr>
            <p:ph type="sldNum" sz="quarter" idx="12"/>
          </p:nvPr>
        </p:nvSpPr>
        <p:spPr/>
        <p:txBody>
          <a:bodyPr/>
          <a:lstStyle/>
          <a:p>
            <a:pPr>
              <a:defRPr/>
            </a:pPr>
            <a:fld id="{DF99DD97-71E8-40B5-8A7E-0754FBD02989}" type="slidenum">
              <a:rPr lang="en-US" smtClean="0"/>
              <a:pPr>
                <a:defRPr/>
              </a:pPr>
              <a:t>19</a:t>
            </a:fld>
            <a:endParaRPr lang="en-US"/>
          </a:p>
        </p:txBody>
      </p:sp>
    </p:spTree>
    <p:extLst>
      <p:ext uri="{BB962C8B-B14F-4D97-AF65-F5344CB8AC3E}">
        <p14:creationId xmlns:p14="http://schemas.microsoft.com/office/powerpoint/2010/main" val="1520527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EBCDCB9-A65A-4AF4-8CD5-88B5AA3242F6}" type="slidenum">
              <a:rPr lang="en-US" sz="1400" smtClean="0"/>
              <a:pPr eaLnBrk="1" hangingPunct="1"/>
              <a:t>2</a:t>
            </a:fld>
            <a:endParaRPr lang="en-US" sz="1400" smtClean="0"/>
          </a:p>
        </p:txBody>
      </p:sp>
      <p:sp>
        <p:nvSpPr>
          <p:cNvPr id="2" name="Rectangle 2"/>
          <p:cNvSpPr>
            <a:spLocks noGrp="1" noChangeArrowheads="1"/>
          </p:cNvSpPr>
          <p:nvPr>
            <p:ph type="title"/>
          </p:nvPr>
        </p:nvSpPr>
        <p:spPr/>
        <p:txBody>
          <a:bodyPr/>
          <a:lstStyle/>
          <a:p>
            <a:pPr eaLnBrk="1" hangingPunct="1">
              <a:defRPr/>
            </a:pPr>
            <a:r>
              <a:rPr lang="en-US" dirty="0" smtClean="0"/>
              <a:t>Hierarchy of Life</a:t>
            </a:r>
          </a:p>
        </p:txBody>
      </p:sp>
      <p:sp>
        <p:nvSpPr>
          <p:cNvPr id="6147" name="Rectangle 3"/>
          <p:cNvSpPr>
            <a:spLocks noGrp="1" noChangeArrowheads="1"/>
          </p:cNvSpPr>
          <p:nvPr>
            <p:ph type="body" idx="1"/>
          </p:nvPr>
        </p:nvSpPr>
        <p:spPr/>
        <p:txBody>
          <a:bodyPr/>
          <a:lstStyle/>
          <a:p>
            <a:pPr eaLnBrk="1" hangingPunct="1">
              <a:buFont typeface="Wingdings" pitchFamily="2" charset="2"/>
              <a:buNone/>
            </a:pPr>
            <a:r>
              <a:rPr lang="en-US" smtClean="0"/>
              <a:t>Multicellular levels</a:t>
            </a:r>
          </a:p>
          <a:p>
            <a:pPr eaLnBrk="1" hangingPunct="1">
              <a:buFont typeface="Wingdings" pitchFamily="2" charset="2"/>
              <a:buNone/>
            </a:pPr>
            <a:r>
              <a:rPr lang="en-US" smtClean="0"/>
              <a:t>     cells </a:t>
            </a:r>
            <a:r>
              <a:rPr lang="en-US" smtClean="0">
                <a:sym typeface="Symbol" charset="2"/>
              </a:rPr>
              <a:t> </a:t>
            </a:r>
            <a:r>
              <a:rPr lang="en-US" smtClean="0"/>
              <a:t>tissues </a:t>
            </a:r>
            <a:r>
              <a:rPr lang="en-US" smtClean="0">
                <a:sym typeface="Symbol" charset="2"/>
              </a:rPr>
              <a:t></a:t>
            </a:r>
            <a:r>
              <a:rPr lang="en-US" smtClean="0"/>
              <a:t> organs </a:t>
            </a:r>
            <a:r>
              <a:rPr lang="en-US" smtClean="0">
                <a:sym typeface="Symbol" charset="2"/>
              </a:rPr>
              <a:t></a:t>
            </a:r>
            <a:r>
              <a:rPr lang="en-US" smtClean="0"/>
              <a:t> systems </a:t>
            </a:r>
            <a:r>
              <a:rPr lang="en-US" smtClean="0">
                <a:sym typeface="Symbol" charset="2"/>
              </a:rPr>
              <a:t></a:t>
            </a:r>
            <a:r>
              <a:rPr lang="en-US" smtClean="0"/>
              <a:t> organisms </a:t>
            </a:r>
            <a:r>
              <a:rPr lang="en-US" smtClean="0">
                <a:sym typeface="Symbol" charset="2"/>
              </a:rPr>
              <a:t></a:t>
            </a:r>
            <a:r>
              <a:rPr lang="en-US" smtClean="0"/>
              <a:t> populations </a:t>
            </a:r>
            <a:r>
              <a:rPr lang="en-US" smtClean="0">
                <a:sym typeface="Symbol" charset="2"/>
              </a:rPr>
              <a:t></a:t>
            </a:r>
            <a:r>
              <a:rPr lang="en-US" smtClean="0"/>
              <a:t> community </a:t>
            </a:r>
            <a:r>
              <a:rPr lang="en-US" smtClean="0">
                <a:sym typeface="Symbol" charset="2"/>
              </a:rPr>
              <a:t></a:t>
            </a:r>
            <a:r>
              <a:rPr lang="en-US" smtClean="0"/>
              <a:t> ecosystem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additive="base">
                                        <p:cTn id="19"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2284CC0-CC32-4A72-B023-51F554013A02}" type="slidenum">
              <a:rPr lang="en-US" sz="1400" smtClean="0"/>
              <a:pPr eaLnBrk="1" hangingPunct="1"/>
              <a:t>20</a:t>
            </a:fld>
            <a:endParaRPr lang="en-US" sz="1400" smtClean="0"/>
          </a:p>
        </p:txBody>
      </p:sp>
      <p:sp>
        <p:nvSpPr>
          <p:cNvPr id="12290" name="Rectangle 2"/>
          <p:cNvSpPr>
            <a:spLocks noGrp="1" noChangeArrowheads="1"/>
          </p:cNvSpPr>
          <p:nvPr>
            <p:ph type="title"/>
          </p:nvPr>
        </p:nvSpPr>
        <p:spPr/>
        <p:txBody>
          <a:bodyPr/>
          <a:lstStyle/>
          <a:p>
            <a:pPr eaLnBrk="1" hangingPunct="1">
              <a:defRPr/>
            </a:pPr>
            <a:r>
              <a:rPr lang="en-US" smtClean="0"/>
              <a:t>Bonds</a:t>
            </a:r>
          </a:p>
        </p:txBody>
      </p:sp>
      <p:sp>
        <p:nvSpPr>
          <p:cNvPr id="12291" name="Rectangle 3"/>
          <p:cNvSpPr>
            <a:spLocks noGrp="1" noChangeArrowheads="1"/>
          </p:cNvSpPr>
          <p:nvPr>
            <p:ph type="body" idx="1"/>
          </p:nvPr>
        </p:nvSpPr>
        <p:spPr/>
        <p:txBody>
          <a:bodyPr/>
          <a:lstStyle/>
          <a:p>
            <a:pPr eaLnBrk="1" hangingPunct="1"/>
            <a:r>
              <a:rPr lang="en-US" smtClean="0"/>
              <a:t>Bonds are formed by electrons interactions between atoms</a:t>
            </a:r>
          </a:p>
          <a:p>
            <a:pPr eaLnBrk="1" hangingPunct="1"/>
            <a:r>
              <a:rPr lang="en-US" smtClean="0"/>
              <a:t>If the reaction loses energy (usually released as heat) it is </a:t>
            </a:r>
            <a:r>
              <a:rPr lang="en-US" b="1" u="sng" smtClean="0"/>
              <a:t>Exergonic</a:t>
            </a:r>
          </a:p>
          <a:p>
            <a:pPr eaLnBrk="1" hangingPunct="1"/>
            <a:r>
              <a:rPr lang="en-US" smtClean="0"/>
              <a:t>If the reaction gains energy it is </a:t>
            </a:r>
            <a:r>
              <a:rPr lang="en-US" b="1" u="sng" smtClean="0"/>
              <a:t>Endergonic</a:t>
            </a: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Three main types of bonds</a:t>
            </a:r>
          </a:p>
        </p:txBody>
      </p:sp>
      <p:sp>
        <p:nvSpPr>
          <p:cNvPr id="13315" name="Rectangle 3"/>
          <p:cNvSpPr>
            <a:spLocks noGrp="1" noChangeArrowheads="1"/>
          </p:cNvSpPr>
          <p:nvPr>
            <p:ph idx="1"/>
          </p:nvPr>
        </p:nvSpPr>
        <p:spPr/>
        <p:txBody>
          <a:bodyPr/>
          <a:lstStyle/>
          <a:p>
            <a:pPr eaLnBrk="1" hangingPunct="1">
              <a:buFontTx/>
              <a:buChar char="-"/>
            </a:pPr>
            <a:r>
              <a:rPr lang="en-US" dirty="0" smtClean="0"/>
              <a:t>Ionic</a:t>
            </a:r>
          </a:p>
          <a:p>
            <a:pPr eaLnBrk="1" hangingPunct="1">
              <a:buFontTx/>
              <a:buChar char="-"/>
            </a:pPr>
            <a:r>
              <a:rPr lang="en-US" dirty="0" smtClean="0"/>
              <a:t>Covalent</a:t>
            </a:r>
          </a:p>
          <a:p>
            <a:pPr eaLnBrk="1" hangingPunct="1">
              <a:buFontTx/>
              <a:buChar char="-"/>
            </a:pPr>
            <a:r>
              <a:rPr lang="en-US" dirty="0" smtClean="0"/>
              <a:t>Hydrogen</a:t>
            </a:r>
            <a:endParaRPr lang="en-US" dirty="0"/>
          </a:p>
        </p:txBody>
      </p:sp>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EC5E76B-00D0-4084-8526-5479D6CF264E}" type="slidenum">
              <a:rPr lang="en-US" sz="1400" smtClean="0"/>
              <a:pPr eaLnBrk="1" hangingPunct="1"/>
              <a:t>21</a:t>
            </a:fld>
            <a:endParaRPr lang="en-US" sz="1400" smtClean="0"/>
          </a:p>
        </p:txBody>
      </p:sp>
    </p:spTree>
    <p:extLst>
      <p:ext uri="{BB962C8B-B14F-4D97-AF65-F5344CB8AC3E}">
        <p14:creationId xmlns:p14="http://schemas.microsoft.com/office/powerpoint/2010/main" val="970039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additive="base">
                                        <p:cTn id="19"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additive="base">
                                        <p:cTn id="25"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Ionic bonds</a:t>
            </a:r>
          </a:p>
        </p:txBody>
      </p:sp>
      <p:sp>
        <p:nvSpPr>
          <p:cNvPr id="13315" name="Rectangle 3"/>
          <p:cNvSpPr>
            <a:spLocks noGrp="1" noChangeArrowheads="1"/>
          </p:cNvSpPr>
          <p:nvPr>
            <p:ph idx="1"/>
          </p:nvPr>
        </p:nvSpPr>
        <p:spPr/>
        <p:txBody>
          <a:bodyPr/>
          <a:lstStyle/>
          <a:p>
            <a:pPr eaLnBrk="1" hangingPunct="1">
              <a:buFont typeface="Wingdings" pitchFamily="2" charset="2"/>
              <a:buNone/>
            </a:pPr>
            <a:r>
              <a:rPr lang="en-US" dirty="0" smtClean="0"/>
              <a:t> - </a:t>
            </a:r>
            <a:r>
              <a:rPr lang="en-US" dirty="0"/>
              <a:t>T</a:t>
            </a:r>
            <a:r>
              <a:rPr lang="en-US" dirty="0" smtClean="0"/>
              <a:t>ransfer of electrons from one atom to another - form ions (charged atom)</a:t>
            </a:r>
          </a:p>
          <a:p>
            <a:pPr eaLnBrk="1" hangingPunct="1">
              <a:buFont typeface="Wingdings" pitchFamily="2" charset="2"/>
              <a:buNone/>
            </a:pPr>
            <a:r>
              <a:rPr lang="en-US" dirty="0" smtClean="0"/>
              <a:t>    - </a:t>
            </a:r>
            <a:r>
              <a:rPr lang="en-US" b="1" u="sng" dirty="0" err="1" smtClean="0"/>
              <a:t>Cation</a:t>
            </a:r>
            <a:r>
              <a:rPr lang="en-US" dirty="0" smtClean="0"/>
              <a:t> loses electrons and is +</a:t>
            </a:r>
          </a:p>
          <a:p>
            <a:pPr eaLnBrk="1" hangingPunct="1">
              <a:buFont typeface="Wingdings" pitchFamily="2" charset="2"/>
              <a:buNone/>
            </a:pPr>
            <a:r>
              <a:rPr lang="en-US" dirty="0" smtClean="0"/>
              <a:t>    - </a:t>
            </a:r>
            <a:r>
              <a:rPr lang="en-US" b="1" u="sng" dirty="0" smtClean="0"/>
              <a:t>Anion</a:t>
            </a:r>
            <a:r>
              <a:rPr lang="en-US" dirty="0" smtClean="0"/>
              <a:t> gains electrons and is –</a:t>
            </a:r>
          </a:p>
          <a:p>
            <a:pPr eaLnBrk="1" hangingPunct="1">
              <a:buNone/>
            </a:pPr>
            <a:r>
              <a:rPr lang="en-US" dirty="0" smtClean="0"/>
              <a:t>    </a:t>
            </a:r>
            <a:r>
              <a:rPr lang="en-US" dirty="0"/>
              <a:t> - the + and – attract each other</a:t>
            </a:r>
            <a:endParaRPr lang="en-US" dirty="0" smtClean="0"/>
          </a:p>
        </p:txBody>
      </p:sp>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EC5E76B-00D0-4084-8526-5479D6CF264E}" type="slidenum">
              <a:rPr lang="en-US" sz="1400" smtClean="0"/>
              <a:pPr eaLnBrk="1" hangingPunct="1"/>
              <a:t>22</a:t>
            </a:fld>
            <a:endParaRPr lang="en-US" sz="1400" smtClean="0"/>
          </a:p>
        </p:txBody>
      </p:sp>
    </p:spTree>
    <p:extLst>
      <p:ext uri="{BB962C8B-B14F-4D97-AF65-F5344CB8AC3E}">
        <p14:creationId xmlns:p14="http://schemas.microsoft.com/office/powerpoint/2010/main" val="425225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additive="base">
                                        <p:cTn id="19"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additive="base">
                                        <p:cTn id="25"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calcmode="lin" valueType="num">
                                      <p:cBhvr additive="base">
                                        <p:cTn id="31"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44AD516-370A-44A7-B285-AED5490D4339}" type="slidenum">
              <a:rPr lang="en-US" sz="1400" smtClean="0"/>
              <a:pPr eaLnBrk="1" hangingPunct="1"/>
              <a:t>23</a:t>
            </a:fld>
            <a:endParaRPr lang="en-US" sz="1400" smtClean="0"/>
          </a:p>
        </p:txBody>
      </p:sp>
      <p:sp>
        <p:nvSpPr>
          <p:cNvPr id="15362" name="Rectangle 2"/>
          <p:cNvSpPr>
            <a:spLocks noGrp="1" noChangeArrowheads="1"/>
          </p:cNvSpPr>
          <p:nvPr>
            <p:ph type="title"/>
          </p:nvPr>
        </p:nvSpPr>
        <p:spPr/>
        <p:txBody>
          <a:bodyPr/>
          <a:lstStyle/>
          <a:p>
            <a:pPr eaLnBrk="1" hangingPunct="1">
              <a:defRPr/>
            </a:pPr>
            <a:r>
              <a:rPr lang="en-US" dirty="0" smtClean="0"/>
              <a:t>Covalent bonds</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en-US" sz="2800" dirty="0" smtClean="0"/>
              <a:t>- Sharing of electrons between atoms</a:t>
            </a:r>
          </a:p>
          <a:p>
            <a:pPr eaLnBrk="1" hangingPunct="1">
              <a:buFont typeface="Wingdings" pitchFamily="2" charset="2"/>
              <a:buNone/>
            </a:pPr>
            <a:r>
              <a:rPr lang="en-US" sz="2800" dirty="0" smtClean="0"/>
              <a:t>   - usually found between like atoms </a:t>
            </a:r>
          </a:p>
          <a:p>
            <a:pPr eaLnBrk="1" hangingPunct="1">
              <a:buFont typeface="Wingdings" pitchFamily="2" charset="2"/>
              <a:buNone/>
            </a:pPr>
            <a:r>
              <a:rPr lang="en-US" sz="2800" dirty="0" smtClean="0"/>
              <a:t>         H</a:t>
            </a:r>
            <a:r>
              <a:rPr lang="en-US" sz="2800" baseline="30000" dirty="0" smtClean="0"/>
              <a:t>1</a:t>
            </a:r>
            <a:r>
              <a:rPr lang="en-US" sz="2800" dirty="0" smtClean="0"/>
              <a:t>-H</a:t>
            </a:r>
            <a:r>
              <a:rPr lang="en-US" sz="2800" baseline="30000" dirty="0" smtClean="0"/>
              <a:t>1</a:t>
            </a:r>
            <a:r>
              <a:rPr lang="en-US" sz="2800" dirty="0" smtClean="0"/>
              <a:t>    O</a:t>
            </a:r>
            <a:r>
              <a:rPr lang="en-US" sz="2800" baseline="30000" dirty="0" smtClean="0"/>
              <a:t>8</a:t>
            </a:r>
            <a:r>
              <a:rPr lang="en-US" sz="2800" dirty="0" smtClean="0"/>
              <a:t>-O</a:t>
            </a:r>
            <a:r>
              <a:rPr lang="en-US" sz="2800" baseline="30000" dirty="0" smtClean="0"/>
              <a:t>8</a:t>
            </a:r>
          </a:p>
          <a:p>
            <a:pPr eaLnBrk="1" hangingPunct="1">
              <a:buFont typeface="Wingdings" pitchFamily="2" charset="2"/>
              <a:buNone/>
            </a:pPr>
            <a:r>
              <a:rPr lang="en-US" sz="2800" baseline="30000" dirty="0" smtClean="0"/>
              <a:t>   </a:t>
            </a:r>
            <a:r>
              <a:rPr lang="en-US" sz="2800" dirty="0" smtClean="0"/>
              <a:t>- can exist among different atoms too when one atom is more electronegative than the other – this forms a polar covalent bond</a:t>
            </a:r>
          </a:p>
          <a:p>
            <a:pPr eaLnBrk="1" hangingPunct="1">
              <a:buFont typeface="Wingdings" pitchFamily="2" charset="2"/>
              <a:buNone/>
            </a:pPr>
            <a:r>
              <a:rPr lang="en-US" sz="2800" dirty="0" smtClean="0"/>
              <a:t>   - see fig. 2.13</a:t>
            </a:r>
          </a:p>
          <a:p>
            <a:pPr eaLnBrk="1" hangingPunct="1">
              <a:buFont typeface="Wingdings" pitchFamily="2" charset="2"/>
              <a:buNone/>
            </a:pPr>
            <a:r>
              <a:rPr lang="en-US" sz="2800" dirty="0" smtClean="0"/>
              <a:t>   </a:t>
            </a:r>
            <a:endParaRPr lang="en-US" sz="2800" baseline="30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additive="base">
                                        <p:cTn id="19"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 calcmode="lin" valueType="num">
                                      <p:cBhvr additive="base">
                                        <p:cTn id="25"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3" end="3"/>
                                            </p:txEl>
                                          </p:spTgt>
                                        </p:tgtEl>
                                        <p:attrNameLst>
                                          <p:attrName>style.visibility</p:attrName>
                                        </p:attrNameLst>
                                      </p:cBhvr>
                                      <p:to>
                                        <p:strVal val="visible"/>
                                      </p:to>
                                    </p:set>
                                    <p:anim calcmode="lin" valueType="num">
                                      <p:cBhvr additive="base">
                                        <p:cTn id="31"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4" end="4"/>
                                            </p:txEl>
                                          </p:spTgt>
                                        </p:tgtEl>
                                        <p:attrNameLst>
                                          <p:attrName>style.visibility</p:attrName>
                                        </p:attrNameLst>
                                      </p:cBhvr>
                                      <p:to>
                                        <p:strVal val="visible"/>
                                      </p:to>
                                    </p:set>
                                    <p:anim calcmode="lin" valueType="num">
                                      <p:cBhvr additive="base">
                                        <p:cTn id="37"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5" end="5"/>
                                            </p:txEl>
                                          </p:spTgt>
                                        </p:tgtEl>
                                        <p:attrNameLst>
                                          <p:attrName>style.visibility</p:attrName>
                                        </p:attrNameLst>
                                      </p:cBhvr>
                                      <p:to>
                                        <p:strVal val="visible"/>
                                      </p:to>
                                    </p:set>
                                    <p:anim calcmode="lin" valueType="num">
                                      <p:cBhvr additive="base">
                                        <p:cTn id="43"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Formulas</a:t>
            </a:r>
            <a:br>
              <a:rPr lang="en-US" dirty="0" smtClean="0"/>
            </a:br>
            <a:r>
              <a:rPr lang="en-US" dirty="0" smtClean="0"/>
              <a:t> and Bonds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F99DD97-71E8-40B5-8A7E-0754FBD02989}" type="slidenum">
              <a:rPr lang="en-US" smtClean="0"/>
              <a:pPr>
                <a:defRPr/>
              </a:pPr>
              <a:t>24</a:t>
            </a:fld>
            <a:endParaRPr lang="en-US"/>
          </a:p>
        </p:txBody>
      </p:sp>
    </p:spTree>
    <p:extLst>
      <p:ext uri="{BB962C8B-B14F-4D97-AF65-F5344CB8AC3E}">
        <p14:creationId xmlns:p14="http://schemas.microsoft.com/office/powerpoint/2010/main" val="2358551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F1EA155-838F-4352-AF91-A4D914BA18D2}" type="slidenum">
              <a:rPr lang="en-US" sz="1400" smtClean="0"/>
              <a:pPr eaLnBrk="1" hangingPunct="1"/>
              <a:t>25</a:t>
            </a:fld>
            <a:endParaRPr lang="en-US" sz="1400" smtClean="0"/>
          </a:p>
        </p:txBody>
      </p:sp>
      <p:pic>
        <p:nvPicPr>
          <p:cNvPr id="22531" name="Picture 3" descr="02-13-PolarBond-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25438"/>
            <a:ext cx="9155113"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C044E48-E7F5-4D6D-9AA9-B132729DE17E}" type="slidenum">
              <a:rPr lang="en-US" sz="1400" smtClean="0"/>
              <a:pPr eaLnBrk="1" hangingPunct="1"/>
              <a:t>26</a:t>
            </a:fld>
            <a:endParaRPr lang="en-US" sz="1400" smtClean="0"/>
          </a:p>
        </p:txBody>
      </p:sp>
      <p:sp>
        <p:nvSpPr>
          <p:cNvPr id="16386" name="Rectangle 2"/>
          <p:cNvSpPr>
            <a:spLocks noGrp="1" noChangeArrowheads="1"/>
          </p:cNvSpPr>
          <p:nvPr>
            <p:ph type="title"/>
          </p:nvPr>
        </p:nvSpPr>
        <p:spPr/>
        <p:txBody>
          <a:bodyPr/>
          <a:lstStyle/>
          <a:p>
            <a:pPr eaLnBrk="1" hangingPunct="1">
              <a:defRPr/>
            </a:pPr>
            <a:r>
              <a:rPr lang="en-US" dirty="0" smtClean="0"/>
              <a:t>Hydrogen bonds</a:t>
            </a:r>
          </a:p>
        </p:txBody>
      </p:sp>
      <p:sp>
        <p:nvSpPr>
          <p:cNvPr id="16387" name="Rectangle 3"/>
          <p:cNvSpPr>
            <a:spLocks noGrp="1" noChangeArrowheads="1"/>
          </p:cNvSpPr>
          <p:nvPr>
            <p:ph type="body" idx="1"/>
          </p:nvPr>
        </p:nvSpPr>
        <p:spPr/>
        <p:txBody>
          <a:bodyPr/>
          <a:lstStyle/>
          <a:p>
            <a:pPr eaLnBrk="1" hangingPunct="1">
              <a:buFont typeface="Wingdings" pitchFamily="2" charset="2"/>
              <a:buNone/>
            </a:pPr>
            <a:r>
              <a:rPr lang="en-US" dirty="0" smtClean="0"/>
              <a:t> Hydrogen bond</a:t>
            </a:r>
          </a:p>
          <a:p>
            <a:pPr eaLnBrk="1" hangingPunct="1">
              <a:buFont typeface="Wingdings" pitchFamily="2" charset="2"/>
              <a:buNone/>
            </a:pPr>
            <a:r>
              <a:rPr lang="en-US" dirty="0" smtClean="0"/>
              <a:t>   - between 2 water molecules</a:t>
            </a:r>
          </a:p>
          <a:p>
            <a:pPr eaLnBrk="1" hangingPunct="1">
              <a:buFont typeface="Wingdings" pitchFamily="2" charset="2"/>
              <a:buNone/>
            </a:pPr>
            <a:r>
              <a:rPr lang="en-US" dirty="0" smtClean="0"/>
              <a:t>   - between the H of one and the O of the other</a:t>
            </a:r>
          </a:p>
          <a:p>
            <a:pPr eaLnBrk="1" hangingPunct="1">
              <a:buFont typeface="Wingdings" pitchFamily="2" charset="2"/>
              <a:buNone/>
            </a:pPr>
            <a:r>
              <a:rPr lang="en-US" dirty="0" smtClean="0"/>
              <a:t>   - also found in DNA between N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additive="base">
                                        <p:cTn id="13"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 calcmode="lin" valueType="num">
                                      <p:cBhvr additive="base">
                                        <p:cTn id="19"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2" end="2"/>
                                            </p:txEl>
                                          </p:spTgt>
                                        </p:tgtEl>
                                        <p:attrNameLst>
                                          <p:attrName>style.visibility</p:attrName>
                                        </p:attrNameLst>
                                      </p:cBhvr>
                                      <p:to>
                                        <p:strVal val="visible"/>
                                      </p:to>
                                    </p:set>
                                    <p:anim calcmode="lin" valueType="num">
                                      <p:cBhvr additive="base">
                                        <p:cTn id="25"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3" end="3"/>
                                            </p:txEl>
                                          </p:spTgt>
                                        </p:tgtEl>
                                        <p:attrNameLst>
                                          <p:attrName>style.visibility</p:attrName>
                                        </p:attrNameLst>
                                      </p:cBhvr>
                                      <p:to>
                                        <p:strVal val="visible"/>
                                      </p:to>
                                    </p:set>
                                    <p:anim calcmode="lin" valueType="num">
                                      <p:cBhvr additive="base">
                                        <p:cTn id="31"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9"/>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602807F-DA04-4BA3-9CFE-7190307CA71C}" type="slidenum">
              <a:rPr lang="en-US" sz="1400" smtClean="0"/>
              <a:pPr eaLnBrk="1" hangingPunct="1"/>
              <a:t>27</a:t>
            </a:fld>
            <a:endParaRPr lang="en-US" sz="1400" smtClean="0"/>
          </a:p>
        </p:txBody>
      </p:sp>
      <p:sp>
        <p:nvSpPr>
          <p:cNvPr id="19458" name="Rectangle 2"/>
          <p:cNvSpPr>
            <a:spLocks noGrp="1" noChangeArrowheads="1"/>
          </p:cNvSpPr>
          <p:nvPr>
            <p:ph type="ctrTitle"/>
          </p:nvPr>
        </p:nvSpPr>
        <p:spPr/>
        <p:txBody>
          <a:bodyPr/>
          <a:lstStyle/>
          <a:p>
            <a:pPr eaLnBrk="1" hangingPunct="1">
              <a:defRPr/>
            </a:pPr>
            <a:r>
              <a:rPr lang="en-US" smtClean="0"/>
              <a:t>WATER</a:t>
            </a:r>
          </a:p>
        </p:txBody>
      </p:sp>
      <p:sp>
        <p:nvSpPr>
          <p:cNvPr id="24580"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74621C6-F484-4CC4-BD62-A11C932A3AE8}" type="slidenum">
              <a:rPr lang="en-US" sz="1400" smtClean="0"/>
              <a:pPr eaLnBrk="1" hangingPunct="1"/>
              <a:t>28</a:t>
            </a:fld>
            <a:endParaRPr lang="en-US" sz="1400" smtClean="0"/>
          </a:p>
        </p:txBody>
      </p:sp>
      <p:sp>
        <p:nvSpPr>
          <p:cNvPr id="20482" name="Rectangle 2"/>
          <p:cNvSpPr>
            <a:spLocks noGrp="1" noChangeArrowheads="1"/>
          </p:cNvSpPr>
          <p:nvPr>
            <p:ph type="title"/>
          </p:nvPr>
        </p:nvSpPr>
        <p:spPr/>
        <p:txBody>
          <a:bodyPr/>
          <a:lstStyle/>
          <a:p>
            <a:pPr eaLnBrk="1" hangingPunct="1">
              <a:defRPr/>
            </a:pPr>
            <a:r>
              <a:rPr lang="en-US" smtClean="0"/>
              <a:t> Structure</a:t>
            </a:r>
          </a:p>
        </p:txBody>
      </p:sp>
      <p:sp>
        <p:nvSpPr>
          <p:cNvPr id="20483" name="Rectangle 3"/>
          <p:cNvSpPr>
            <a:spLocks noGrp="1" noChangeArrowheads="1"/>
          </p:cNvSpPr>
          <p:nvPr>
            <p:ph type="body" idx="1"/>
          </p:nvPr>
        </p:nvSpPr>
        <p:spPr/>
        <p:txBody>
          <a:bodyPr/>
          <a:lstStyle/>
          <a:p>
            <a:pPr eaLnBrk="1" hangingPunct="1"/>
            <a:r>
              <a:rPr lang="en-US" smtClean="0"/>
              <a:t>Polar molecule </a:t>
            </a:r>
          </a:p>
          <a:p>
            <a:pPr eaLnBrk="1" hangingPunct="1"/>
            <a:r>
              <a:rPr lang="en-US" smtClean="0"/>
              <a:t>Hydrogen bonds form between 2 water molecules</a:t>
            </a:r>
          </a:p>
          <a:p>
            <a:pPr eaLnBrk="1" hangingPunct="1"/>
            <a:r>
              <a:rPr lang="en-US" smtClean="0"/>
              <a:t>Hydrogen bond is weak but together have great strength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additive="base">
                                        <p:cTn id="19"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2" end="2"/>
                                            </p:txEl>
                                          </p:spTgt>
                                        </p:tgtEl>
                                        <p:attrNameLst>
                                          <p:attrName>style.visibility</p:attrName>
                                        </p:attrNameLst>
                                      </p:cBhvr>
                                      <p:to>
                                        <p:strVal val="visible"/>
                                      </p:to>
                                    </p:set>
                                    <p:anim calcmode="lin" valueType="num">
                                      <p:cBhvr additive="base">
                                        <p:cTn id="25"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8472EEC-B338-4CA1-AA5B-4F38C741FF03}" type="slidenum">
              <a:rPr lang="en-US" sz="1400" smtClean="0"/>
              <a:pPr eaLnBrk="1" hangingPunct="1"/>
              <a:t>29</a:t>
            </a:fld>
            <a:endParaRPr lang="en-US" sz="1400" smtClean="0"/>
          </a:p>
        </p:txBody>
      </p:sp>
      <p:pic>
        <p:nvPicPr>
          <p:cNvPr id="26627" name="Picture 3" descr="02-16-HydrogenBond-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0"/>
            <a:ext cx="838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CAFC38B-88AA-4AFC-A04C-DE6AC7952FE7}" type="slidenum">
              <a:rPr lang="en-US" sz="1400" smtClean="0"/>
              <a:pPr eaLnBrk="1" hangingPunct="1"/>
              <a:t>3</a:t>
            </a:fld>
            <a:endParaRPr lang="en-US" sz="1400" smtClean="0"/>
          </a:p>
        </p:txBody>
      </p:sp>
      <p:sp>
        <p:nvSpPr>
          <p:cNvPr id="5122" name="Rectangle 2"/>
          <p:cNvSpPr>
            <a:spLocks noGrp="1" noChangeArrowheads="1"/>
          </p:cNvSpPr>
          <p:nvPr>
            <p:ph type="title"/>
          </p:nvPr>
        </p:nvSpPr>
        <p:spPr/>
        <p:txBody>
          <a:bodyPr/>
          <a:lstStyle/>
          <a:p>
            <a:pPr eaLnBrk="1" hangingPunct="1">
              <a:defRPr/>
            </a:pPr>
            <a:r>
              <a:rPr lang="en-US" smtClean="0"/>
              <a:t>Hierarchy of Life</a:t>
            </a:r>
            <a:br>
              <a:rPr lang="en-US" smtClean="0"/>
            </a:br>
            <a:endParaRPr lang="en-US" smtClean="0"/>
          </a:p>
        </p:txBody>
      </p:sp>
      <p:sp>
        <p:nvSpPr>
          <p:cNvPr id="5123" name="Rectangle 3"/>
          <p:cNvSpPr>
            <a:spLocks noGrp="1" noChangeArrowheads="1"/>
          </p:cNvSpPr>
          <p:nvPr>
            <p:ph type="body" idx="1"/>
          </p:nvPr>
        </p:nvSpPr>
        <p:spPr/>
        <p:txBody>
          <a:bodyPr/>
          <a:lstStyle/>
          <a:p>
            <a:pPr eaLnBrk="1" hangingPunct="1">
              <a:buFont typeface="Wingdings" pitchFamily="2" charset="2"/>
              <a:buNone/>
            </a:pPr>
            <a:r>
              <a:rPr lang="en-US" dirty="0" smtClean="0"/>
              <a:t>Cell – lowest level</a:t>
            </a:r>
          </a:p>
          <a:p>
            <a:pPr eaLnBrk="1" hangingPunct="1">
              <a:buFont typeface="Wingdings" pitchFamily="2" charset="2"/>
              <a:buNone/>
            </a:pPr>
            <a:r>
              <a:rPr lang="en-US" dirty="0" smtClean="0"/>
              <a:t>  Cell types</a:t>
            </a:r>
          </a:p>
          <a:p>
            <a:pPr eaLnBrk="1" hangingPunct="1">
              <a:buFont typeface="Wingdings" pitchFamily="2" charset="2"/>
              <a:buNone/>
            </a:pPr>
            <a:r>
              <a:rPr lang="en-US" dirty="0" smtClean="0"/>
              <a:t>     1. Prokaryotic (bacteria)</a:t>
            </a:r>
          </a:p>
          <a:p>
            <a:pPr eaLnBrk="1" hangingPunct="1">
              <a:buFont typeface="Wingdings" pitchFamily="2" charset="2"/>
              <a:buNone/>
            </a:pPr>
            <a:r>
              <a:rPr lang="en-US" dirty="0" smtClean="0"/>
              <a:t>        - no internal </a:t>
            </a:r>
            <a:r>
              <a:rPr lang="en-US" smtClean="0"/>
              <a:t>membranes</a:t>
            </a:r>
            <a:r>
              <a:rPr lang="en-US">
                <a:sym typeface="Symbol" charset="2"/>
              </a:rPr>
              <a:t> </a:t>
            </a:r>
            <a:r>
              <a:rPr lang="en-US" smtClean="0">
                <a:sym typeface="Symbol" charset="2"/>
              </a:rPr>
              <a:t>therefore no nucleus</a:t>
            </a:r>
          </a:p>
          <a:p>
            <a:pPr eaLnBrk="1" hangingPunct="1">
              <a:buFont typeface="Wingdings" pitchFamily="2" charset="2"/>
              <a:buNone/>
            </a:pPr>
            <a:r>
              <a:rPr lang="en-US" dirty="0" smtClean="0">
                <a:sym typeface="Symbol" charset="2"/>
              </a:rPr>
              <a:t>     2. Eukaryotic </a:t>
            </a:r>
          </a:p>
          <a:p>
            <a:pPr eaLnBrk="1" hangingPunct="1">
              <a:buFont typeface="Wingdings" pitchFamily="2" charset="2"/>
              <a:buNone/>
            </a:pPr>
            <a:r>
              <a:rPr lang="en-US" dirty="0" smtClean="0">
                <a:sym typeface="Symbol" charset="2"/>
              </a:rPr>
              <a:t>       - internal membranes and more complex</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 calcmode="lin" valueType="num">
                                      <p:cBhvr additive="base">
                                        <p:cTn id="37"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3">
                                            <p:txEl>
                                              <p:pRg st="5" end="5"/>
                                            </p:txEl>
                                          </p:spTgt>
                                        </p:tgtEl>
                                        <p:attrNameLst>
                                          <p:attrName>style.visibility</p:attrName>
                                        </p:attrNameLst>
                                      </p:cBhvr>
                                      <p:to>
                                        <p:strVal val="visible"/>
                                      </p:to>
                                    </p:set>
                                    <p:anim calcmode="lin" valueType="num">
                                      <p:cBhvr additive="base">
                                        <p:cTn id="43"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32720FC-1008-4CF3-9FC6-A71581F3EEE5}" type="slidenum">
              <a:rPr lang="en-US" sz="1400" smtClean="0"/>
              <a:pPr eaLnBrk="1" hangingPunct="1"/>
              <a:t>30</a:t>
            </a:fld>
            <a:endParaRPr lang="en-US" sz="1400" smtClean="0"/>
          </a:p>
        </p:txBody>
      </p:sp>
      <p:pic>
        <p:nvPicPr>
          <p:cNvPr id="27651" name="Picture 1027" descr="03-01-WaterMolecule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8640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17D7DC1-547C-40E2-ADAD-BDA6BB674F3A}" type="slidenum">
              <a:rPr lang="en-US" sz="1400" smtClean="0"/>
              <a:pPr eaLnBrk="1" hangingPunct="1"/>
              <a:t>31</a:t>
            </a:fld>
            <a:endParaRPr lang="en-US" sz="1400" smtClean="0"/>
          </a:p>
        </p:txBody>
      </p:sp>
      <p:sp>
        <p:nvSpPr>
          <p:cNvPr id="21506" name="Rectangle 2"/>
          <p:cNvSpPr>
            <a:spLocks noGrp="1" noChangeArrowheads="1"/>
          </p:cNvSpPr>
          <p:nvPr>
            <p:ph type="title"/>
          </p:nvPr>
        </p:nvSpPr>
        <p:spPr/>
        <p:txBody>
          <a:bodyPr/>
          <a:lstStyle/>
          <a:p>
            <a:pPr eaLnBrk="1" hangingPunct="1">
              <a:defRPr/>
            </a:pPr>
            <a:r>
              <a:rPr lang="en-US" smtClean="0"/>
              <a:t>Properties of water due to hydrogen bonds</a:t>
            </a:r>
          </a:p>
        </p:txBody>
      </p:sp>
      <p:sp>
        <p:nvSpPr>
          <p:cNvPr id="21507" name="Rectangle 3"/>
          <p:cNvSpPr>
            <a:spLocks noGrp="1" noChangeArrowheads="1"/>
          </p:cNvSpPr>
          <p:nvPr>
            <p:ph type="body" idx="1"/>
          </p:nvPr>
        </p:nvSpPr>
        <p:spPr/>
        <p:txBody>
          <a:bodyPr/>
          <a:lstStyle/>
          <a:p>
            <a:pPr marL="609600" indent="-609600" eaLnBrk="1" hangingPunct="1">
              <a:buFont typeface="Wingdings" pitchFamily="2" charset="2"/>
              <a:buNone/>
            </a:pPr>
            <a:r>
              <a:rPr lang="en-US" smtClean="0"/>
              <a:t>1. Liquid H</a:t>
            </a:r>
            <a:r>
              <a:rPr lang="en-US" baseline="-25000" smtClean="0"/>
              <a:t>2</a:t>
            </a:r>
            <a:r>
              <a:rPr lang="en-US" smtClean="0"/>
              <a:t>O is very cohesive (sticks to like molecules) and adhesive (sticks to unlike molecules)</a:t>
            </a:r>
          </a:p>
          <a:p>
            <a:pPr marL="609600" indent="-609600" eaLnBrk="1" hangingPunct="1">
              <a:buFont typeface="Wingdings" pitchFamily="2" charset="2"/>
              <a:buNone/>
            </a:pPr>
            <a:r>
              <a:rPr lang="en-US" smtClean="0"/>
              <a:t>   - creates great surface tension</a:t>
            </a:r>
          </a:p>
          <a:p>
            <a:pPr marL="609600" indent="-609600" eaLnBrk="1" hangingPunct="1">
              <a:buFont typeface="Wingdings" pitchFamily="2" charset="2"/>
              <a:buNone/>
            </a:pPr>
            <a:r>
              <a:rPr lang="en-US" smtClean="0"/>
              <a:t>   - responsible for capillary 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 calcmode="lin" valueType="num">
                                      <p:cBhvr additive="base">
                                        <p:cTn id="19"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7">
                                            <p:txEl>
                                              <p:pRg st="2" end="2"/>
                                            </p:txEl>
                                          </p:spTgt>
                                        </p:tgtEl>
                                        <p:attrNameLst>
                                          <p:attrName>style.visibility</p:attrName>
                                        </p:attrNameLst>
                                      </p:cBhvr>
                                      <p:to>
                                        <p:strVal val="visible"/>
                                      </p:to>
                                    </p:set>
                                    <p:anim calcmode="lin" valueType="num">
                                      <p:cBhvr additive="base">
                                        <p:cTn id="25"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BE1E16-A6C3-4ADB-910E-C12830906D46}" type="slidenum">
              <a:rPr lang="en-US" sz="1400" smtClean="0"/>
              <a:pPr eaLnBrk="1" hangingPunct="1"/>
              <a:t>32</a:t>
            </a:fld>
            <a:endParaRPr lang="en-US" sz="1400" smtClean="0"/>
          </a:p>
        </p:txBody>
      </p:sp>
      <p:sp>
        <p:nvSpPr>
          <p:cNvPr id="22530" name="Rectangle 2"/>
          <p:cNvSpPr>
            <a:spLocks noGrp="1" noChangeArrowheads="1"/>
          </p:cNvSpPr>
          <p:nvPr>
            <p:ph type="title"/>
          </p:nvPr>
        </p:nvSpPr>
        <p:spPr/>
        <p:txBody>
          <a:bodyPr/>
          <a:lstStyle/>
          <a:p>
            <a:pPr eaLnBrk="1" hangingPunct="1">
              <a:defRPr/>
            </a:pPr>
            <a:r>
              <a:rPr lang="en-US" dirty="0" smtClean="0"/>
              <a:t>Properties of water</a:t>
            </a:r>
          </a:p>
        </p:txBody>
      </p:sp>
      <p:sp>
        <p:nvSpPr>
          <p:cNvPr id="22531" name="Rectangle 3"/>
          <p:cNvSpPr>
            <a:spLocks noGrp="1" noChangeArrowheads="1"/>
          </p:cNvSpPr>
          <p:nvPr>
            <p:ph type="body" idx="1"/>
          </p:nvPr>
        </p:nvSpPr>
        <p:spPr/>
        <p:txBody>
          <a:bodyPr/>
          <a:lstStyle/>
          <a:p>
            <a:pPr eaLnBrk="1" hangingPunct="1">
              <a:buFont typeface="Wingdings" pitchFamily="2" charset="2"/>
              <a:buNone/>
            </a:pPr>
            <a:r>
              <a:rPr lang="en-US" smtClean="0"/>
              <a:t>2. Water has high specific heat (amount of heat needed to raise 1g of a substance 1</a:t>
            </a:r>
            <a:r>
              <a:rPr lang="en-US" smtClean="0">
                <a:sym typeface="Symbol" charset="2"/>
              </a:rPr>
              <a:t></a:t>
            </a:r>
            <a:r>
              <a:rPr lang="en-US" smtClean="0"/>
              <a:t>C)</a:t>
            </a:r>
          </a:p>
          <a:p>
            <a:pPr eaLnBrk="1" hangingPunct="1">
              <a:buFont typeface="Wingdings" pitchFamily="2" charset="2"/>
              <a:buNone/>
            </a:pPr>
            <a:r>
              <a:rPr lang="en-US" smtClean="0"/>
              <a:t>   - water resists changing its temp.</a:t>
            </a:r>
          </a:p>
          <a:p>
            <a:pPr eaLnBrk="1" hangingPunct="1">
              <a:buFont typeface="Wingdings" pitchFamily="2" charset="2"/>
              <a:buNone/>
            </a:pPr>
            <a:r>
              <a:rPr lang="en-US" smtClean="0"/>
              <a:t>   -  </a:t>
            </a:r>
            <a:r>
              <a:rPr lang="en-US" smtClean="0">
                <a:sym typeface="Symbol" charset="2"/>
              </a:rPr>
              <a:t></a:t>
            </a:r>
            <a:r>
              <a:rPr lang="en-US" smtClean="0"/>
              <a:t>heat needed to break H bonds</a:t>
            </a:r>
          </a:p>
          <a:p>
            <a:pPr eaLnBrk="1" hangingPunct="1">
              <a:buFont typeface="Wingdings" pitchFamily="2" charset="2"/>
              <a:buNone/>
            </a:pPr>
            <a:r>
              <a:rPr lang="en-US" smtClean="0"/>
              <a:t>   - when H bonds reform heat is released</a:t>
            </a:r>
          </a:p>
          <a:p>
            <a:pPr eaLnBrk="1" hangingPunct="1">
              <a:buFont typeface="Wingdings" pitchFamily="2" charset="2"/>
              <a:buNone/>
            </a:pPr>
            <a:r>
              <a:rPr lang="en-US" smtClean="0"/>
              <a:t>             ie. Lake – night/day</a:t>
            </a:r>
          </a:p>
          <a:p>
            <a:pPr eaLnBrk="1" hangingPunct="1">
              <a:buFont typeface="Wingdings" pitchFamily="2" charset="2"/>
              <a:buNone/>
            </a:pPr>
            <a:r>
              <a:rPr lang="en-US" smtClean="0"/>
              <a:t>   - pg. 49</a:t>
            </a:r>
          </a:p>
          <a:p>
            <a:pPr eaLnBrk="1" hangingPunct="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 calcmode="lin" valueType="num">
                                      <p:cBhvr additive="base">
                                        <p:cTn id="19"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2" end="2"/>
                                            </p:txEl>
                                          </p:spTgt>
                                        </p:tgtEl>
                                        <p:attrNameLst>
                                          <p:attrName>style.visibility</p:attrName>
                                        </p:attrNameLst>
                                      </p:cBhvr>
                                      <p:to>
                                        <p:strVal val="visible"/>
                                      </p:to>
                                    </p:set>
                                    <p:anim calcmode="lin" valueType="num">
                                      <p:cBhvr additive="base">
                                        <p:cTn id="25"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3" end="3"/>
                                            </p:txEl>
                                          </p:spTgt>
                                        </p:tgtEl>
                                        <p:attrNameLst>
                                          <p:attrName>style.visibility</p:attrName>
                                        </p:attrNameLst>
                                      </p:cBhvr>
                                      <p:to>
                                        <p:strVal val="visible"/>
                                      </p:to>
                                    </p:set>
                                    <p:anim calcmode="lin" valueType="num">
                                      <p:cBhvr additive="base">
                                        <p:cTn id="31"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531">
                                            <p:txEl>
                                              <p:pRg st="4" end="4"/>
                                            </p:txEl>
                                          </p:spTgt>
                                        </p:tgtEl>
                                        <p:attrNameLst>
                                          <p:attrName>style.visibility</p:attrName>
                                        </p:attrNameLst>
                                      </p:cBhvr>
                                      <p:to>
                                        <p:strVal val="visible"/>
                                      </p:to>
                                    </p:set>
                                    <p:anim calcmode="lin" valueType="num">
                                      <p:cBhvr additive="base">
                                        <p:cTn id="37"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531">
                                            <p:txEl>
                                              <p:pRg st="5" end="5"/>
                                            </p:txEl>
                                          </p:spTgt>
                                        </p:tgtEl>
                                        <p:attrNameLst>
                                          <p:attrName>style.visibility</p:attrName>
                                        </p:attrNameLst>
                                      </p:cBhvr>
                                      <p:to>
                                        <p:strVal val="visible"/>
                                      </p:to>
                                    </p:set>
                                    <p:anim calcmode="lin" valueType="num">
                                      <p:cBhvr additive="base">
                                        <p:cTn id="43"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8B1C7F-F637-4F7C-B659-01F714A1C580}" type="slidenum">
              <a:rPr lang="en-US" sz="1400" smtClean="0"/>
              <a:pPr eaLnBrk="1" hangingPunct="1"/>
              <a:t>33</a:t>
            </a:fld>
            <a:endParaRPr lang="en-US" sz="1400" smtClean="0"/>
          </a:p>
        </p:txBody>
      </p:sp>
      <p:sp>
        <p:nvSpPr>
          <p:cNvPr id="132098" name="Rectangle 2"/>
          <p:cNvSpPr>
            <a:spLocks noGrp="1" noChangeArrowheads="1"/>
          </p:cNvSpPr>
          <p:nvPr>
            <p:ph type="title"/>
          </p:nvPr>
        </p:nvSpPr>
        <p:spPr/>
        <p:txBody>
          <a:bodyPr/>
          <a:lstStyle/>
          <a:p>
            <a:pPr eaLnBrk="1" hangingPunct="1">
              <a:defRPr/>
            </a:pPr>
            <a:endParaRPr lang="en-US" smtClean="0"/>
          </a:p>
        </p:txBody>
      </p:sp>
      <p:sp>
        <p:nvSpPr>
          <p:cNvPr id="30724" name="Rectangle 3"/>
          <p:cNvSpPr>
            <a:spLocks noGrp="1" noChangeArrowheads="1"/>
          </p:cNvSpPr>
          <p:nvPr>
            <p:ph type="body" idx="1"/>
          </p:nvPr>
        </p:nvSpPr>
        <p:spPr/>
        <p:txBody>
          <a:bodyPr/>
          <a:lstStyle/>
          <a:p>
            <a:pPr eaLnBrk="1" hangingPunct="1">
              <a:lnSpc>
                <a:spcPct val="90000"/>
              </a:lnSpc>
            </a:pPr>
            <a:r>
              <a:rPr lang="en-US" sz="2800" smtClean="0"/>
              <a:t>Heat must be absorbed in order to break hydrogen bonds, and heat is released when hydrogen bonds form. A calorie of heat causes a relatively small change in the temperature of water because much of the heat is used to disrupt hydrogen bonds before the water molecules can begin moving faster. And when the temperature of water drops slightly, many additional hydrogen bonds form, releasing a considerable amount of energy in the form of heat.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2C70507-D21C-4998-972B-32F3B9094DA2}" type="slidenum">
              <a:rPr lang="en-US" sz="1400" smtClean="0"/>
              <a:pPr eaLnBrk="1" hangingPunct="1"/>
              <a:t>34</a:t>
            </a:fld>
            <a:endParaRPr lang="en-US" sz="1400" smtClean="0"/>
          </a:p>
        </p:txBody>
      </p:sp>
      <p:sp>
        <p:nvSpPr>
          <p:cNvPr id="23554" name="Rectangle 2"/>
          <p:cNvSpPr>
            <a:spLocks noGrp="1" noChangeArrowheads="1"/>
          </p:cNvSpPr>
          <p:nvPr>
            <p:ph type="title"/>
          </p:nvPr>
        </p:nvSpPr>
        <p:spPr/>
        <p:txBody>
          <a:bodyPr/>
          <a:lstStyle/>
          <a:p>
            <a:pPr eaLnBrk="1" hangingPunct="1">
              <a:defRPr/>
            </a:pPr>
            <a:r>
              <a:rPr lang="en-US" dirty="0" smtClean="0"/>
              <a:t>Properties of water</a:t>
            </a:r>
          </a:p>
        </p:txBody>
      </p:sp>
      <p:sp>
        <p:nvSpPr>
          <p:cNvPr id="23555" name="Rectangle 3"/>
          <p:cNvSpPr>
            <a:spLocks noGrp="1" noChangeArrowheads="1"/>
          </p:cNvSpPr>
          <p:nvPr>
            <p:ph type="body" idx="1"/>
          </p:nvPr>
        </p:nvSpPr>
        <p:spPr/>
        <p:txBody>
          <a:bodyPr/>
          <a:lstStyle/>
          <a:p>
            <a:pPr eaLnBrk="1" hangingPunct="1">
              <a:buFont typeface="Wingdings" pitchFamily="2" charset="2"/>
              <a:buNone/>
            </a:pPr>
            <a:r>
              <a:rPr lang="en-US" smtClean="0"/>
              <a:t>3. Water has a high heat of vaporization</a:t>
            </a:r>
          </a:p>
          <a:p>
            <a:pPr eaLnBrk="1" hangingPunct="1">
              <a:buFont typeface="Wingdings" pitchFamily="2" charset="2"/>
              <a:buNone/>
            </a:pPr>
            <a:r>
              <a:rPr lang="en-US" smtClean="0"/>
              <a:t>         - liquid to gas</a:t>
            </a:r>
          </a:p>
          <a:p>
            <a:pPr eaLnBrk="1" hangingPunct="1">
              <a:buFont typeface="Wingdings" pitchFamily="2" charset="2"/>
              <a:buNone/>
            </a:pPr>
            <a:endParaRPr lang="en-US" smtClean="0"/>
          </a:p>
          <a:p>
            <a:pPr eaLnBrk="1" hangingPunct="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anim calcmode="lin" valueType="num">
                                      <p:cBhvr additive="base">
                                        <p:cTn id="19"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CD1499C-5C9A-4155-ACB3-5B216AF435DF}" type="slidenum">
              <a:rPr lang="en-US" sz="1400" smtClean="0"/>
              <a:pPr eaLnBrk="1" hangingPunct="1"/>
              <a:t>35</a:t>
            </a:fld>
            <a:endParaRPr lang="en-US" sz="1400" smtClean="0"/>
          </a:p>
        </p:txBody>
      </p:sp>
      <p:sp>
        <p:nvSpPr>
          <p:cNvPr id="24578" name="Rectangle 2"/>
          <p:cNvSpPr>
            <a:spLocks noGrp="1" noChangeArrowheads="1"/>
          </p:cNvSpPr>
          <p:nvPr>
            <p:ph type="title"/>
          </p:nvPr>
        </p:nvSpPr>
        <p:spPr/>
        <p:txBody>
          <a:bodyPr/>
          <a:lstStyle/>
          <a:p>
            <a:pPr eaLnBrk="1" hangingPunct="1">
              <a:defRPr/>
            </a:pPr>
            <a:r>
              <a:rPr lang="en-US" dirty="0" smtClean="0"/>
              <a:t>Properties of water</a:t>
            </a:r>
          </a:p>
        </p:txBody>
      </p:sp>
      <p:sp>
        <p:nvSpPr>
          <p:cNvPr id="24579" name="Rectangle 3"/>
          <p:cNvSpPr>
            <a:spLocks noGrp="1" noChangeArrowheads="1"/>
          </p:cNvSpPr>
          <p:nvPr>
            <p:ph type="body" idx="1"/>
          </p:nvPr>
        </p:nvSpPr>
        <p:spPr/>
        <p:txBody>
          <a:bodyPr/>
          <a:lstStyle/>
          <a:p>
            <a:pPr eaLnBrk="1" hangingPunct="1">
              <a:buFont typeface="Wingdings" pitchFamily="2" charset="2"/>
              <a:buNone/>
            </a:pPr>
            <a:r>
              <a:rPr lang="en-US" sz="2800" smtClean="0"/>
              <a:t>4. Water expands when it freezes</a:t>
            </a:r>
          </a:p>
          <a:p>
            <a:pPr eaLnBrk="1" hangingPunct="1">
              <a:buFont typeface="Wingdings" pitchFamily="2" charset="2"/>
              <a:buNone/>
            </a:pPr>
            <a:r>
              <a:rPr lang="en-US" sz="2800" smtClean="0"/>
              <a:t>   - as temp </a:t>
            </a:r>
            <a:r>
              <a:rPr lang="en-US" sz="2800" smtClean="0">
                <a:sym typeface="Symbol" charset="2"/>
              </a:rPr>
              <a:t> </a:t>
            </a:r>
            <a:r>
              <a:rPr lang="en-US" sz="2800" smtClean="0"/>
              <a:t>density </a:t>
            </a:r>
            <a:r>
              <a:rPr lang="en-US" sz="2800" smtClean="0">
                <a:sym typeface="Symbol" charset="2"/>
              </a:rPr>
              <a:t>  - D = m/v</a:t>
            </a:r>
          </a:p>
          <a:p>
            <a:pPr eaLnBrk="1" hangingPunct="1">
              <a:buFont typeface="Wingdings" pitchFamily="2" charset="2"/>
              <a:buNone/>
            </a:pPr>
            <a:r>
              <a:rPr lang="en-US" sz="2800" smtClean="0">
                <a:sym typeface="Symbol" charset="2"/>
              </a:rPr>
              <a:t>            mol’s slow down &amp; move closer</a:t>
            </a:r>
          </a:p>
          <a:p>
            <a:pPr eaLnBrk="1" hangingPunct="1">
              <a:buFont typeface="Wingdings" pitchFamily="2" charset="2"/>
              <a:buNone/>
            </a:pPr>
            <a:r>
              <a:rPr lang="en-US" sz="2800" smtClean="0">
                <a:sym typeface="Symbol" charset="2"/>
              </a:rPr>
              <a:t>   - at 4</a:t>
            </a:r>
            <a:r>
              <a:rPr lang="en-US" sz="2800" smtClean="0">
                <a:cs typeface="Times New Roman" charset="0"/>
                <a:sym typeface="Symbol" charset="2"/>
              </a:rPr>
              <a:t>°</a:t>
            </a:r>
            <a:r>
              <a:rPr lang="en-US" sz="2800" smtClean="0">
                <a:sym typeface="Symbol" charset="2"/>
              </a:rPr>
              <a:t>C  H</a:t>
            </a:r>
            <a:r>
              <a:rPr lang="en-US" sz="2800" baseline="-25000" smtClean="0">
                <a:sym typeface="Symbol" charset="2"/>
              </a:rPr>
              <a:t>2</a:t>
            </a:r>
            <a:r>
              <a:rPr lang="en-US" sz="2800" smtClean="0">
                <a:sym typeface="Symbol" charset="2"/>
              </a:rPr>
              <a:t>O mol’s need to spread out a bit to make room for more H bonds</a:t>
            </a:r>
          </a:p>
          <a:p>
            <a:pPr eaLnBrk="1" hangingPunct="1">
              <a:buFont typeface="Wingdings" pitchFamily="2" charset="2"/>
              <a:buNone/>
            </a:pPr>
            <a:r>
              <a:rPr lang="en-US" sz="2800" smtClean="0">
                <a:sym typeface="Symbol" charset="2"/>
              </a:rPr>
              <a:t>   - Benefits &amp; Hazards </a:t>
            </a:r>
          </a:p>
          <a:p>
            <a:pPr eaLnBrk="1" hangingPunct="1">
              <a:buFont typeface="Wingdings" pitchFamily="2" charset="2"/>
              <a:buNone/>
            </a:pPr>
            <a:r>
              <a:rPr lang="en-US" sz="2800" smtClean="0">
                <a:sym typeface="Symbol" charset="2"/>
              </a:rPr>
              <a:t>         ponds – ice floats</a:t>
            </a:r>
          </a:p>
          <a:p>
            <a:pPr eaLnBrk="1" hangingPunct="1">
              <a:buFont typeface="Wingdings" pitchFamily="2" charset="2"/>
              <a:buNone/>
            </a:pPr>
            <a:r>
              <a:rPr lang="en-US" sz="2800" smtClean="0">
                <a:sym typeface="Symbol" charset="2"/>
              </a:rPr>
              <a:t>        water pipes in winter or pop cans in freezer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2" end="2"/>
                                            </p:txEl>
                                          </p:spTgt>
                                        </p:tgtEl>
                                        <p:attrNameLst>
                                          <p:attrName>style.visibility</p:attrName>
                                        </p:attrNameLst>
                                      </p:cBhvr>
                                      <p:to>
                                        <p:strVal val="visible"/>
                                      </p:to>
                                    </p:set>
                                    <p:anim calcmode="lin" valueType="num">
                                      <p:cBhvr additive="base">
                                        <p:cTn id="25"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3" end="3"/>
                                            </p:txEl>
                                          </p:spTgt>
                                        </p:tgtEl>
                                        <p:attrNameLst>
                                          <p:attrName>style.visibility</p:attrName>
                                        </p:attrNameLst>
                                      </p:cBhvr>
                                      <p:to>
                                        <p:strVal val="visible"/>
                                      </p:to>
                                    </p:set>
                                    <p:anim calcmode="lin" valueType="num">
                                      <p:cBhvr additive="base">
                                        <p:cTn id="31"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579">
                                            <p:txEl>
                                              <p:pRg st="4" end="4"/>
                                            </p:txEl>
                                          </p:spTgt>
                                        </p:tgtEl>
                                        <p:attrNameLst>
                                          <p:attrName>style.visibility</p:attrName>
                                        </p:attrNameLst>
                                      </p:cBhvr>
                                      <p:to>
                                        <p:strVal val="visible"/>
                                      </p:to>
                                    </p:set>
                                    <p:anim calcmode="lin" valueType="num">
                                      <p:cBhvr additive="base">
                                        <p:cTn id="37"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579">
                                            <p:txEl>
                                              <p:pRg st="5" end="5"/>
                                            </p:txEl>
                                          </p:spTgt>
                                        </p:tgtEl>
                                        <p:attrNameLst>
                                          <p:attrName>style.visibility</p:attrName>
                                        </p:attrNameLst>
                                      </p:cBhvr>
                                      <p:to>
                                        <p:strVal val="visible"/>
                                      </p:to>
                                    </p:set>
                                    <p:anim calcmode="lin" valueType="num">
                                      <p:cBhvr additive="base">
                                        <p:cTn id="43"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579">
                                            <p:txEl>
                                              <p:pRg st="6" end="6"/>
                                            </p:txEl>
                                          </p:spTgt>
                                        </p:tgtEl>
                                        <p:attrNameLst>
                                          <p:attrName>style.visibility</p:attrName>
                                        </p:attrNameLst>
                                      </p:cBhvr>
                                      <p:to>
                                        <p:strVal val="visible"/>
                                      </p:to>
                                    </p:set>
                                    <p:anim calcmode="lin" valueType="num">
                                      <p:cBhvr additive="base">
                                        <p:cTn id="49"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45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71E56CA-C848-4C94-8871-9FF5F32555DC}" type="slidenum">
              <a:rPr lang="en-US" sz="1400" smtClean="0"/>
              <a:pPr eaLnBrk="1" hangingPunct="1"/>
              <a:t>36</a:t>
            </a:fld>
            <a:endParaRPr lang="en-US" sz="1400" smtClean="0"/>
          </a:p>
        </p:txBody>
      </p:sp>
      <p:pic>
        <p:nvPicPr>
          <p:cNvPr id="33795" name="Picture 3" descr="03-05-IceStructure-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360488"/>
            <a:ext cx="9155113"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066805D-AD73-4E2F-BD5E-AA0CC3651455}" type="slidenum">
              <a:rPr lang="en-US" sz="1400" smtClean="0"/>
              <a:pPr eaLnBrk="1" hangingPunct="1"/>
              <a:t>37</a:t>
            </a:fld>
            <a:endParaRPr lang="en-US" sz="1400" smtClean="0"/>
          </a:p>
        </p:txBody>
      </p:sp>
      <p:sp>
        <p:nvSpPr>
          <p:cNvPr id="25602" name="Rectangle 2"/>
          <p:cNvSpPr>
            <a:spLocks noGrp="1" noChangeArrowheads="1"/>
          </p:cNvSpPr>
          <p:nvPr>
            <p:ph type="title"/>
          </p:nvPr>
        </p:nvSpPr>
        <p:spPr/>
        <p:txBody>
          <a:bodyPr/>
          <a:lstStyle/>
          <a:p>
            <a:pPr eaLnBrk="1" hangingPunct="1">
              <a:defRPr/>
            </a:pPr>
            <a:r>
              <a:rPr lang="en-US" dirty="0" smtClean="0"/>
              <a:t>Properties of water</a:t>
            </a:r>
          </a:p>
        </p:txBody>
      </p:sp>
      <p:sp>
        <p:nvSpPr>
          <p:cNvPr id="25603" name="Rectangle 3"/>
          <p:cNvSpPr>
            <a:spLocks noGrp="1" noChangeArrowheads="1"/>
          </p:cNvSpPr>
          <p:nvPr>
            <p:ph type="body" idx="1"/>
          </p:nvPr>
        </p:nvSpPr>
        <p:spPr/>
        <p:txBody>
          <a:bodyPr/>
          <a:lstStyle/>
          <a:p>
            <a:pPr eaLnBrk="1" hangingPunct="1"/>
            <a:r>
              <a:rPr lang="en-US" smtClean="0"/>
              <a:t>5. Water is a versatile solvent</a:t>
            </a:r>
          </a:p>
          <a:p>
            <a:pPr eaLnBrk="1" hangingPunct="1">
              <a:buFont typeface="Wingdings" pitchFamily="2" charset="2"/>
              <a:buNone/>
            </a:pPr>
            <a:r>
              <a:rPr lang="en-US" smtClean="0"/>
              <a:t>          solvent – does dissolving</a:t>
            </a:r>
          </a:p>
          <a:p>
            <a:pPr eaLnBrk="1" hangingPunct="1">
              <a:buFont typeface="Wingdings" pitchFamily="2" charset="2"/>
              <a:buNone/>
            </a:pPr>
            <a:r>
              <a:rPr lang="en-US" smtClean="0"/>
              <a:t>          solute – gets dissolved</a:t>
            </a:r>
          </a:p>
          <a:p>
            <a:pPr eaLnBrk="1" hangingPunct="1">
              <a:buFont typeface="Wingdings" pitchFamily="2" charset="2"/>
              <a:buNone/>
            </a:pPr>
            <a:r>
              <a:rPr lang="en-US" smtClean="0"/>
              <a:t>      - hydrophilic – will dissolve in water</a:t>
            </a:r>
          </a:p>
          <a:p>
            <a:pPr eaLnBrk="1" hangingPunct="1">
              <a:buFont typeface="Wingdings" pitchFamily="2" charset="2"/>
              <a:buNone/>
            </a:pPr>
            <a:r>
              <a:rPr lang="en-US" smtClean="0"/>
              <a:t>                 polar substances</a:t>
            </a:r>
          </a:p>
          <a:p>
            <a:pPr eaLnBrk="1" hangingPunct="1">
              <a:buFont typeface="Wingdings" pitchFamily="2" charset="2"/>
              <a:buNone/>
            </a:pPr>
            <a:r>
              <a:rPr lang="en-US" smtClean="0"/>
              <a:t>      - hydrophobic – won’t dissolve in water</a:t>
            </a:r>
          </a:p>
          <a:p>
            <a:pPr eaLnBrk="1" hangingPunct="1">
              <a:buFont typeface="Wingdings" pitchFamily="2" charset="2"/>
              <a:buNone/>
            </a:pPr>
            <a:r>
              <a:rPr lang="en-US" smtClean="0"/>
              <a:t>                nonpolar substances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 calcmode="lin" valueType="num">
                                      <p:cBhvr additive="base">
                                        <p:cTn id="25"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 calcmode="lin" valueType="num">
                                      <p:cBhvr additive="base">
                                        <p:cTn id="31"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603">
                                            <p:txEl>
                                              <p:pRg st="4" end="4"/>
                                            </p:txEl>
                                          </p:spTgt>
                                        </p:tgtEl>
                                        <p:attrNameLst>
                                          <p:attrName>style.visibility</p:attrName>
                                        </p:attrNameLst>
                                      </p:cBhvr>
                                      <p:to>
                                        <p:strVal val="visible"/>
                                      </p:to>
                                    </p:set>
                                    <p:anim calcmode="lin" valueType="num">
                                      <p:cBhvr additive="base">
                                        <p:cTn id="37"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603">
                                            <p:txEl>
                                              <p:pRg st="5" end="5"/>
                                            </p:txEl>
                                          </p:spTgt>
                                        </p:tgtEl>
                                        <p:attrNameLst>
                                          <p:attrName>style.visibility</p:attrName>
                                        </p:attrNameLst>
                                      </p:cBhvr>
                                      <p:to>
                                        <p:strVal val="visible"/>
                                      </p:to>
                                    </p:set>
                                    <p:anim calcmode="lin" valueType="num">
                                      <p:cBhvr additive="base">
                                        <p:cTn id="43" dur="500" fill="hold"/>
                                        <p:tgtEl>
                                          <p:spTgt spid="2560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6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603">
                                            <p:txEl>
                                              <p:pRg st="6" end="6"/>
                                            </p:txEl>
                                          </p:spTgt>
                                        </p:tgtEl>
                                        <p:attrNameLst>
                                          <p:attrName>style.visibility</p:attrName>
                                        </p:attrNameLst>
                                      </p:cBhvr>
                                      <p:to>
                                        <p:strVal val="visible"/>
                                      </p:to>
                                    </p:set>
                                    <p:anim calcmode="lin" valueType="num">
                                      <p:cBhvr additive="base">
                                        <p:cTn id="49" dur="500" fill="hold"/>
                                        <p:tgtEl>
                                          <p:spTgt spid="2560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60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163DB83-E58B-4CEF-94CF-36B733F0FA6D}" type="slidenum">
              <a:rPr lang="en-US" sz="1400" smtClean="0"/>
              <a:pPr eaLnBrk="1" hangingPunct="1"/>
              <a:t>38</a:t>
            </a:fld>
            <a:endParaRPr lang="en-US" sz="1400" smtClean="0"/>
          </a:p>
        </p:txBody>
      </p:sp>
      <p:pic>
        <p:nvPicPr>
          <p:cNvPr id="35843" name="Picture 1027" descr="03-01-WaterMolecule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8640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056301C-674F-41AD-8610-7CF269F620AC}" type="slidenum">
              <a:rPr lang="en-US" sz="1400" smtClean="0"/>
              <a:pPr eaLnBrk="1" hangingPunct="1"/>
              <a:t>39</a:t>
            </a:fld>
            <a:endParaRPr lang="en-US" sz="1400" smtClean="0"/>
          </a:p>
        </p:txBody>
      </p:sp>
      <p:sp>
        <p:nvSpPr>
          <p:cNvPr id="26626" name="Rectangle 2"/>
          <p:cNvSpPr>
            <a:spLocks noGrp="1" noChangeArrowheads="1"/>
          </p:cNvSpPr>
          <p:nvPr>
            <p:ph type="title"/>
          </p:nvPr>
        </p:nvSpPr>
        <p:spPr/>
        <p:txBody>
          <a:bodyPr/>
          <a:lstStyle/>
          <a:p>
            <a:pPr eaLnBrk="1" hangingPunct="1">
              <a:defRPr/>
            </a:pPr>
            <a:r>
              <a:rPr lang="en-US" smtClean="0"/>
              <a:t>Dissociation of H</a:t>
            </a:r>
            <a:r>
              <a:rPr lang="en-US" baseline="-25000" smtClean="0"/>
              <a:t>2</a:t>
            </a:r>
            <a:r>
              <a:rPr lang="en-US" smtClean="0"/>
              <a:t>O and pH</a:t>
            </a:r>
          </a:p>
        </p:txBody>
      </p:sp>
      <p:sp>
        <p:nvSpPr>
          <p:cNvPr id="26627" name="Rectangle 3"/>
          <p:cNvSpPr>
            <a:spLocks noGrp="1" noChangeArrowheads="1"/>
          </p:cNvSpPr>
          <p:nvPr>
            <p:ph type="body" idx="1"/>
          </p:nvPr>
        </p:nvSpPr>
        <p:spPr/>
        <p:txBody>
          <a:bodyPr/>
          <a:lstStyle/>
          <a:p>
            <a:pPr marL="609600" indent="-609600" eaLnBrk="1" hangingPunct="1">
              <a:lnSpc>
                <a:spcPct val="90000"/>
              </a:lnSpc>
              <a:buFont typeface="Wingdings" pitchFamily="2" charset="2"/>
              <a:buNone/>
            </a:pPr>
            <a:r>
              <a:rPr lang="en-US" smtClean="0"/>
              <a:t>A. </a:t>
            </a:r>
            <a:r>
              <a:rPr lang="en-US" smtClean="0">
                <a:sym typeface="Symbol" charset="2"/>
              </a:rPr>
              <a:t>H</a:t>
            </a:r>
            <a:r>
              <a:rPr lang="en-US" baseline="-25000" smtClean="0">
                <a:sym typeface="Symbol" charset="2"/>
              </a:rPr>
              <a:t>2</a:t>
            </a:r>
            <a:r>
              <a:rPr lang="en-US" smtClean="0">
                <a:sym typeface="Symbol" charset="2"/>
              </a:rPr>
              <a:t>O is neutral &amp; polar</a:t>
            </a:r>
          </a:p>
          <a:p>
            <a:pPr marL="609600" indent="-609600" eaLnBrk="1" hangingPunct="1">
              <a:lnSpc>
                <a:spcPct val="90000"/>
              </a:lnSpc>
              <a:buFont typeface="Wingdings" pitchFamily="2" charset="2"/>
              <a:buNone/>
            </a:pPr>
            <a:r>
              <a:rPr lang="en-US" smtClean="0">
                <a:sym typeface="Symbol" charset="2"/>
              </a:rPr>
              <a:t>B. H is very unstable so can shift from one H</a:t>
            </a:r>
            <a:r>
              <a:rPr lang="en-US" baseline="-25000" smtClean="0">
                <a:sym typeface="Symbol" charset="2"/>
              </a:rPr>
              <a:t>2</a:t>
            </a:r>
            <a:r>
              <a:rPr lang="en-US" smtClean="0">
                <a:sym typeface="Symbol" charset="2"/>
              </a:rPr>
              <a:t>O mol. to another</a:t>
            </a:r>
          </a:p>
          <a:p>
            <a:pPr marL="609600" indent="-609600" eaLnBrk="1" hangingPunct="1">
              <a:lnSpc>
                <a:spcPct val="90000"/>
              </a:lnSpc>
              <a:buFont typeface="Wingdings" pitchFamily="2" charset="2"/>
              <a:buNone/>
            </a:pPr>
            <a:r>
              <a:rPr lang="en-US" smtClean="0">
                <a:sym typeface="Symbol" charset="2"/>
              </a:rPr>
              <a:t>    - can be      H</a:t>
            </a:r>
            <a:r>
              <a:rPr lang="en-US" baseline="-25000" smtClean="0">
                <a:sym typeface="Symbol" charset="2"/>
              </a:rPr>
              <a:t>3</a:t>
            </a:r>
            <a:r>
              <a:rPr lang="en-US" smtClean="0">
                <a:sym typeface="Symbol" charset="2"/>
              </a:rPr>
              <a:t>O + OH</a:t>
            </a:r>
            <a:r>
              <a:rPr lang="en-US" baseline="30000" smtClean="0">
                <a:sym typeface="Symbol" charset="2"/>
              </a:rPr>
              <a:t>-   </a:t>
            </a:r>
            <a:r>
              <a:rPr lang="en-US" smtClean="0">
                <a:sym typeface="Symbol" charset="2"/>
              </a:rPr>
              <a:t>or  H</a:t>
            </a:r>
            <a:r>
              <a:rPr lang="en-US" baseline="30000" smtClean="0">
                <a:sym typeface="Symbol" charset="2"/>
              </a:rPr>
              <a:t>+</a:t>
            </a:r>
            <a:r>
              <a:rPr lang="en-US" smtClean="0">
                <a:sym typeface="Symbol" charset="2"/>
              </a:rPr>
              <a:t> + OH</a:t>
            </a:r>
            <a:r>
              <a:rPr lang="en-US" baseline="30000" smtClean="0">
                <a:sym typeface="Symbol" charset="2"/>
              </a:rPr>
              <a:t>- </a:t>
            </a:r>
          </a:p>
          <a:p>
            <a:pPr marL="609600" indent="-609600" eaLnBrk="1" hangingPunct="1">
              <a:lnSpc>
                <a:spcPct val="90000"/>
              </a:lnSpc>
              <a:buFont typeface="Wingdings" pitchFamily="2" charset="2"/>
              <a:buNone/>
            </a:pPr>
            <a:r>
              <a:rPr lang="en-US" smtClean="0">
                <a:sym typeface="Symbol" charset="2"/>
              </a:rPr>
              <a:t>C. H</a:t>
            </a:r>
            <a:r>
              <a:rPr lang="en-US" baseline="-25000" smtClean="0">
                <a:sym typeface="Symbol" charset="2"/>
              </a:rPr>
              <a:t>2</a:t>
            </a:r>
            <a:r>
              <a:rPr lang="en-US" smtClean="0">
                <a:sym typeface="Symbol" charset="2"/>
              </a:rPr>
              <a:t>O can become more acidic when the H</a:t>
            </a:r>
            <a:r>
              <a:rPr lang="en-US" baseline="30000" smtClean="0">
                <a:sym typeface="Symbol" charset="2"/>
              </a:rPr>
              <a:t>+</a:t>
            </a:r>
            <a:r>
              <a:rPr lang="en-US" smtClean="0">
                <a:sym typeface="Symbol" charset="2"/>
              </a:rPr>
              <a:t>  outnumber the OH</a:t>
            </a:r>
            <a:r>
              <a:rPr lang="en-US" baseline="30000" smtClean="0">
                <a:sym typeface="Symbol" charset="2"/>
              </a:rPr>
              <a:t>-</a:t>
            </a:r>
          </a:p>
          <a:p>
            <a:pPr marL="609600" indent="-609600" eaLnBrk="1" hangingPunct="1">
              <a:lnSpc>
                <a:spcPct val="90000"/>
              </a:lnSpc>
              <a:buFont typeface="Wingdings" pitchFamily="2" charset="2"/>
              <a:buNone/>
            </a:pPr>
            <a:r>
              <a:rPr lang="en-US" baseline="30000" smtClean="0">
                <a:sym typeface="Symbol" charset="2"/>
              </a:rPr>
              <a:t>            </a:t>
            </a:r>
            <a:r>
              <a:rPr lang="en-US" smtClean="0">
                <a:sym typeface="Symbol" charset="2"/>
              </a:rPr>
              <a:t>ie. Add HCl             </a:t>
            </a:r>
          </a:p>
          <a:p>
            <a:pPr marL="609600" indent="-609600" eaLnBrk="1" hangingPunct="1">
              <a:lnSpc>
                <a:spcPct val="90000"/>
              </a:lnSpc>
              <a:buFont typeface="Wingdings" pitchFamily="2" charset="2"/>
              <a:buNone/>
            </a:pPr>
            <a:r>
              <a:rPr lang="en-US" smtClean="0">
                <a:sym typeface="Symbol" charset="2"/>
              </a:rPr>
              <a:t>              HCl  H</a:t>
            </a:r>
            <a:r>
              <a:rPr lang="en-US" baseline="30000" smtClean="0">
                <a:sym typeface="Symbol" charset="2"/>
              </a:rPr>
              <a:t>+</a:t>
            </a:r>
            <a:r>
              <a:rPr lang="en-US" smtClean="0">
                <a:sym typeface="Symbol" charset="2"/>
              </a:rPr>
              <a:t>  + Cl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3" end="3"/>
                                            </p:txEl>
                                          </p:spTgt>
                                        </p:tgtEl>
                                        <p:attrNameLst>
                                          <p:attrName>style.visibility</p:attrName>
                                        </p:attrNameLst>
                                      </p:cBhvr>
                                      <p:to>
                                        <p:strVal val="visible"/>
                                      </p:to>
                                    </p:set>
                                    <p:anim calcmode="lin" valueType="num">
                                      <p:cBhvr additive="base">
                                        <p:cTn id="3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4" end="4"/>
                                            </p:txEl>
                                          </p:spTgt>
                                        </p:tgtEl>
                                        <p:attrNameLst>
                                          <p:attrName>style.visibility</p:attrName>
                                        </p:attrNameLst>
                                      </p:cBhvr>
                                      <p:to>
                                        <p:strVal val="visible"/>
                                      </p:to>
                                    </p:set>
                                    <p:anim calcmode="lin" valueType="num">
                                      <p:cBhvr additive="base">
                                        <p:cTn id="37"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27">
                                            <p:txEl>
                                              <p:pRg st="5" end="5"/>
                                            </p:txEl>
                                          </p:spTgt>
                                        </p:tgtEl>
                                        <p:attrNameLst>
                                          <p:attrName>style.visibility</p:attrName>
                                        </p:attrNameLst>
                                      </p:cBhvr>
                                      <p:to>
                                        <p:strVal val="visible"/>
                                      </p:to>
                                    </p:set>
                                    <p:anim calcmode="lin" valueType="num">
                                      <p:cBhvr additive="base">
                                        <p:cTn id="43"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C04B995-B96E-426F-8996-51EA58EDF47B}" type="slidenum">
              <a:rPr lang="en-US" sz="1400" smtClean="0"/>
              <a:pPr eaLnBrk="1" hangingPunct="1"/>
              <a:t>4</a:t>
            </a:fld>
            <a:endParaRPr lang="en-US" sz="1400" smtClean="0"/>
          </a:p>
        </p:txBody>
      </p:sp>
      <p:sp>
        <p:nvSpPr>
          <p:cNvPr id="1026" name="Rectangle 2"/>
          <p:cNvSpPr>
            <a:spLocks noGrp="1" noChangeArrowheads="1"/>
          </p:cNvSpPr>
          <p:nvPr>
            <p:ph type="title"/>
          </p:nvPr>
        </p:nvSpPr>
        <p:spPr/>
        <p:txBody>
          <a:bodyPr/>
          <a:lstStyle/>
          <a:p>
            <a:pPr eaLnBrk="1" hangingPunct="1">
              <a:defRPr/>
            </a:pPr>
            <a:r>
              <a:rPr lang="en-US" dirty="0" smtClean="0"/>
              <a:t>Hierarchy of Life</a:t>
            </a:r>
          </a:p>
        </p:txBody>
      </p:sp>
      <p:sp>
        <p:nvSpPr>
          <p:cNvPr id="1027" name="Rectangle 3"/>
          <p:cNvSpPr>
            <a:spLocks noGrp="1" noChangeArrowheads="1"/>
          </p:cNvSpPr>
          <p:nvPr>
            <p:ph type="body" idx="1"/>
          </p:nvPr>
        </p:nvSpPr>
        <p:spPr/>
        <p:txBody>
          <a:bodyPr/>
          <a:lstStyle/>
          <a:p>
            <a:pPr eaLnBrk="1" hangingPunct="1">
              <a:buFont typeface="Wingdings" pitchFamily="2" charset="2"/>
              <a:buNone/>
            </a:pPr>
            <a:r>
              <a:rPr lang="en-US" smtClean="0"/>
              <a:t>Organisms – next level</a:t>
            </a:r>
          </a:p>
          <a:p>
            <a:pPr eaLnBrk="1" hangingPunct="1">
              <a:buFont typeface="Wingdings" pitchFamily="2" charset="2"/>
              <a:buNone/>
            </a:pPr>
            <a:r>
              <a:rPr lang="en-US" smtClean="0"/>
              <a:t>    1. Unicellular organisms</a:t>
            </a:r>
          </a:p>
          <a:p>
            <a:pPr eaLnBrk="1" hangingPunct="1">
              <a:buFont typeface="Wingdings" pitchFamily="2" charset="2"/>
              <a:buNone/>
            </a:pPr>
            <a:r>
              <a:rPr lang="en-US" smtClean="0"/>
              <a:t>           ie. Amoeba</a:t>
            </a:r>
          </a:p>
          <a:p>
            <a:pPr eaLnBrk="1" hangingPunct="1">
              <a:buFont typeface="Wingdings" pitchFamily="2" charset="2"/>
              <a:buNone/>
            </a:pPr>
            <a:r>
              <a:rPr lang="en-US" smtClean="0"/>
              <a:t>    2. Multicellular</a:t>
            </a:r>
          </a:p>
          <a:p>
            <a:pPr eaLnBrk="1" hangingPunct="1">
              <a:buFont typeface="Wingdings" pitchFamily="2" charset="2"/>
              <a:buNone/>
            </a:pPr>
            <a:r>
              <a:rPr lang="en-US" smtClean="0"/>
              <a:t>             - Division of labor</a:t>
            </a:r>
          </a:p>
          <a:p>
            <a:pPr eaLnBrk="1" hangingPunct="1">
              <a:buFont typeface="Wingdings" pitchFamily="2" charset="2"/>
              <a:buNone/>
            </a:pPr>
            <a:r>
              <a:rPr lang="en-US" smtClean="0"/>
              <a:t>         </a:t>
            </a:r>
            <a:r>
              <a:rPr lang="en-US" b="1" smtClean="0"/>
              <a:t>*** </a:t>
            </a:r>
            <a:r>
              <a:rPr lang="en-US" b="1" u="sng" smtClean="0"/>
              <a:t>Form fits function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additive="base">
                                        <p:cTn id="13"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 calcmode="lin" valueType="num">
                                      <p:cBhvr additive="base">
                                        <p:cTn id="19"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7">
                                            <p:txEl>
                                              <p:pRg st="2" end="2"/>
                                            </p:txEl>
                                          </p:spTgt>
                                        </p:tgtEl>
                                        <p:attrNameLst>
                                          <p:attrName>style.visibility</p:attrName>
                                        </p:attrNameLst>
                                      </p:cBhvr>
                                      <p:to>
                                        <p:strVal val="visible"/>
                                      </p:to>
                                    </p:set>
                                    <p:anim calcmode="lin" valueType="num">
                                      <p:cBhvr additive="base">
                                        <p:cTn id="25"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7">
                                            <p:txEl>
                                              <p:pRg st="3" end="3"/>
                                            </p:txEl>
                                          </p:spTgt>
                                        </p:tgtEl>
                                        <p:attrNameLst>
                                          <p:attrName>style.visibility</p:attrName>
                                        </p:attrNameLst>
                                      </p:cBhvr>
                                      <p:to>
                                        <p:strVal val="visible"/>
                                      </p:to>
                                    </p:set>
                                    <p:anim calcmode="lin" valueType="num">
                                      <p:cBhvr additive="base">
                                        <p:cTn id="31"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7">
                                            <p:txEl>
                                              <p:pRg st="4" end="4"/>
                                            </p:txEl>
                                          </p:spTgt>
                                        </p:tgtEl>
                                        <p:attrNameLst>
                                          <p:attrName>style.visibility</p:attrName>
                                        </p:attrNameLst>
                                      </p:cBhvr>
                                      <p:to>
                                        <p:strVal val="visible"/>
                                      </p:to>
                                    </p:set>
                                    <p:anim calcmode="lin" valueType="num">
                                      <p:cBhvr additive="base">
                                        <p:cTn id="37"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7">
                                            <p:txEl>
                                              <p:pRg st="5" end="5"/>
                                            </p:txEl>
                                          </p:spTgt>
                                        </p:tgtEl>
                                        <p:attrNameLst>
                                          <p:attrName>style.visibility</p:attrName>
                                        </p:attrNameLst>
                                      </p:cBhvr>
                                      <p:to>
                                        <p:strVal val="visible"/>
                                      </p:to>
                                    </p:set>
                                    <p:anim calcmode="lin" valueType="num">
                                      <p:cBhvr additive="base">
                                        <p:cTn id="43" dur="500" fill="hold"/>
                                        <p:tgtEl>
                                          <p:spTgt spid="102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D1B9133-8259-4CB5-93E6-0650978677CE}" type="slidenum">
              <a:rPr lang="en-US" sz="1400" smtClean="0"/>
              <a:pPr eaLnBrk="1" hangingPunct="1"/>
              <a:t>40</a:t>
            </a:fld>
            <a:endParaRPr lang="en-US" sz="1400" smtClean="0"/>
          </a:p>
        </p:txBody>
      </p:sp>
      <p:sp>
        <p:nvSpPr>
          <p:cNvPr id="27650" name="Rectangle 2"/>
          <p:cNvSpPr>
            <a:spLocks noGrp="1" noChangeArrowheads="1"/>
          </p:cNvSpPr>
          <p:nvPr>
            <p:ph type="title"/>
          </p:nvPr>
        </p:nvSpPr>
        <p:spPr/>
        <p:txBody>
          <a:bodyPr/>
          <a:lstStyle/>
          <a:p>
            <a:pPr eaLnBrk="1" hangingPunct="1">
              <a:defRPr/>
            </a:pPr>
            <a:r>
              <a:rPr lang="en-US" smtClean="0"/>
              <a:t>Dissociation of H</a:t>
            </a:r>
            <a:r>
              <a:rPr lang="en-US" baseline="-25000" smtClean="0"/>
              <a:t>2</a:t>
            </a:r>
            <a:r>
              <a:rPr lang="en-US" smtClean="0"/>
              <a:t>O and pH</a:t>
            </a:r>
          </a:p>
        </p:txBody>
      </p:sp>
      <p:sp>
        <p:nvSpPr>
          <p:cNvPr id="27651" name="Rectangle 3"/>
          <p:cNvSpPr>
            <a:spLocks noGrp="1" noChangeArrowheads="1"/>
          </p:cNvSpPr>
          <p:nvPr>
            <p:ph type="body" idx="1"/>
          </p:nvPr>
        </p:nvSpPr>
        <p:spPr/>
        <p:txBody>
          <a:bodyPr/>
          <a:lstStyle/>
          <a:p>
            <a:pPr eaLnBrk="1" hangingPunct="1">
              <a:buFont typeface="Wingdings" pitchFamily="2" charset="2"/>
              <a:buNone/>
            </a:pPr>
            <a:r>
              <a:rPr lang="en-US" smtClean="0"/>
              <a:t>D. </a:t>
            </a:r>
            <a:r>
              <a:rPr lang="en-US" smtClean="0">
                <a:sym typeface="Symbol" charset="2"/>
              </a:rPr>
              <a:t>H</a:t>
            </a:r>
            <a:r>
              <a:rPr lang="en-US" baseline="-25000" smtClean="0">
                <a:sym typeface="Symbol" charset="2"/>
              </a:rPr>
              <a:t>2</a:t>
            </a:r>
            <a:r>
              <a:rPr lang="en-US" smtClean="0">
                <a:sym typeface="Symbol" charset="2"/>
              </a:rPr>
              <a:t>O can become more basic when the H</a:t>
            </a:r>
            <a:r>
              <a:rPr lang="en-US" baseline="30000" smtClean="0">
                <a:sym typeface="Symbol" charset="2"/>
              </a:rPr>
              <a:t>+</a:t>
            </a:r>
            <a:r>
              <a:rPr lang="en-US" smtClean="0">
                <a:sym typeface="Symbol" charset="2"/>
              </a:rPr>
              <a:t>‘s are reduced in a solution</a:t>
            </a:r>
          </a:p>
          <a:p>
            <a:pPr eaLnBrk="1" hangingPunct="1">
              <a:buFont typeface="Wingdings" pitchFamily="2" charset="2"/>
              <a:buNone/>
            </a:pPr>
            <a:r>
              <a:rPr lang="en-US" smtClean="0">
                <a:sym typeface="Symbol" charset="2"/>
              </a:rPr>
              <a:t>               H</a:t>
            </a:r>
            <a:r>
              <a:rPr lang="en-US" baseline="30000" smtClean="0">
                <a:sym typeface="Symbol" charset="2"/>
              </a:rPr>
              <a:t>+</a:t>
            </a:r>
            <a:r>
              <a:rPr lang="en-US" smtClean="0">
                <a:sym typeface="Symbol" charset="2"/>
              </a:rPr>
              <a:t>  OH</a:t>
            </a:r>
            <a:r>
              <a:rPr lang="en-US" baseline="30000" smtClean="0">
                <a:sym typeface="Symbol" charset="2"/>
              </a:rPr>
              <a:t>- </a:t>
            </a:r>
          </a:p>
          <a:p>
            <a:pPr eaLnBrk="1" hangingPunct="1">
              <a:buFont typeface="Wingdings" pitchFamily="2" charset="2"/>
              <a:buNone/>
            </a:pPr>
            <a:r>
              <a:rPr lang="en-US" baseline="30000" smtClean="0">
                <a:sym typeface="Symbol" charset="2"/>
              </a:rPr>
              <a:t>    </a:t>
            </a:r>
            <a:r>
              <a:rPr lang="en-US" smtClean="0">
                <a:sym typeface="Symbol" charset="2"/>
              </a:rPr>
              <a:t>ie.  NaOH  Na </a:t>
            </a:r>
            <a:r>
              <a:rPr lang="en-US" baseline="30000" smtClean="0">
                <a:sym typeface="Symbol" charset="2"/>
              </a:rPr>
              <a:t>+</a:t>
            </a:r>
            <a:r>
              <a:rPr lang="en-US" smtClean="0">
                <a:sym typeface="Symbol" charset="2"/>
              </a:rPr>
              <a:t> + OH </a:t>
            </a:r>
            <a:r>
              <a:rPr lang="en-US" baseline="30000" smtClean="0">
                <a:sym typeface="Symbol" charset="2"/>
              </a:rPr>
              <a:t>–</a:t>
            </a:r>
          </a:p>
          <a:p>
            <a:pPr eaLnBrk="1" hangingPunct="1">
              <a:buFont typeface="Wingdings" pitchFamily="2" charset="2"/>
              <a:buNone/>
            </a:pPr>
            <a:r>
              <a:rPr lang="en-US" baseline="30000" smtClean="0">
                <a:sym typeface="Symbol" charset="2"/>
              </a:rPr>
              <a:t>        </a:t>
            </a:r>
            <a:r>
              <a:rPr lang="en-US" smtClean="0">
                <a:sym typeface="Symbol" charset="2"/>
              </a:rPr>
              <a:t>excess H</a:t>
            </a:r>
            <a:r>
              <a:rPr lang="en-US" baseline="30000" smtClean="0">
                <a:sym typeface="Symbol" charset="2"/>
              </a:rPr>
              <a:t>+</a:t>
            </a:r>
            <a:r>
              <a:rPr lang="en-US" smtClean="0">
                <a:sym typeface="Symbol" charset="2"/>
              </a:rPr>
              <a:t>‘s combine with OH </a:t>
            </a:r>
            <a:r>
              <a:rPr lang="en-US" baseline="30000" smtClean="0">
                <a:sym typeface="Symbol" charset="2"/>
              </a:rPr>
              <a:t>– </a:t>
            </a:r>
            <a:endParaRPr lang="en-US" smtClean="0">
              <a:sym typeface="Symbol" charset="2"/>
            </a:endParaRPr>
          </a:p>
          <a:p>
            <a:pPr eaLnBrk="1" hangingPunct="1">
              <a:buFont typeface="Wingdings" pitchFamily="2" charset="2"/>
              <a:buNone/>
            </a:pPr>
            <a:r>
              <a:rPr lang="en-US" smtClean="0">
                <a:sym typeface="Symbol" charset="2"/>
              </a:rPr>
              <a:t>   ie. NH</a:t>
            </a:r>
            <a:r>
              <a:rPr lang="en-US" baseline="-25000" smtClean="0">
                <a:sym typeface="Symbol" charset="2"/>
              </a:rPr>
              <a:t>3</a:t>
            </a:r>
            <a:r>
              <a:rPr lang="en-US" smtClean="0">
                <a:sym typeface="Symbol" charset="2"/>
              </a:rPr>
              <a:t> + H</a:t>
            </a:r>
            <a:r>
              <a:rPr lang="en-US" baseline="30000" smtClean="0">
                <a:sym typeface="Symbol" charset="2"/>
              </a:rPr>
              <a:t>+</a:t>
            </a:r>
            <a:r>
              <a:rPr lang="en-US" smtClean="0">
                <a:sym typeface="Symbol" charset="2"/>
              </a:rPr>
              <a:t>  NH</a:t>
            </a:r>
            <a:r>
              <a:rPr lang="en-US" baseline="-25000" smtClean="0">
                <a:sym typeface="Symbol" charset="2"/>
              </a:rPr>
              <a:t>4 </a:t>
            </a:r>
            <a:r>
              <a:rPr lang="en-US" baseline="30000" smtClean="0">
                <a:sym typeface="Symbol" charset="2"/>
              </a:rPr>
              <a:t>+</a:t>
            </a:r>
          </a:p>
          <a:p>
            <a:pPr eaLnBrk="1" hangingPunct="1">
              <a:buFont typeface="Wingdings" pitchFamily="2" charset="2"/>
              <a:buNone/>
            </a:pPr>
            <a:r>
              <a:rPr lang="en-US" smtClean="0">
                <a:sym typeface="Symbol" charset="2"/>
              </a:rPr>
              <a:t>         (NH</a:t>
            </a:r>
            <a:r>
              <a:rPr lang="en-US" baseline="-25000" smtClean="0">
                <a:sym typeface="Symbol" charset="2"/>
              </a:rPr>
              <a:t>3</a:t>
            </a:r>
            <a:r>
              <a:rPr lang="en-US" smtClean="0">
                <a:sym typeface="Symbol" charset="2"/>
              </a:rPr>
              <a:t> ammonia)  ( NH</a:t>
            </a:r>
            <a:r>
              <a:rPr lang="en-US" baseline="-25000" smtClean="0">
                <a:sym typeface="Symbol" charset="2"/>
              </a:rPr>
              <a:t>4 </a:t>
            </a:r>
            <a:r>
              <a:rPr lang="en-US" baseline="30000" smtClean="0">
                <a:sym typeface="Symbol" charset="2"/>
              </a:rPr>
              <a:t>+</a:t>
            </a:r>
            <a:r>
              <a:rPr lang="en-US" smtClean="0">
                <a:sym typeface="Symbol" charset="2"/>
              </a:rPr>
              <a:t>ammonium)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additive="base">
                                        <p:cTn id="13"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 calcmode="lin" valueType="num">
                                      <p:cBhvr additive="base">
                                        <p:cTn id="19"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2" end="2"/>
                                            </p:txEl>
                                          </p:spTgt>
                                        </p:tgtEl>
                                        <p:attrNameLst>
                                          <p:attrName>style.visibility</p:attrName>
                                        </p:attrNameLst>
                                      </p:cBhvr>
                                      <p:to>
                                        <p:strVal val="visible"/>
                                      </p:to>
                                    </p:set>
                                    <p:anim calcmode="lin" valueType="num">
                                      <p:cBhvr additive="base">
                                        <p:cTn id="25"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additive="base">
                                        <p:cTn id="31"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4" end="4"/>
                                            </p:txEl>
                                          </p:spTgt>
                                        </p:tgtEl>
                                        <p:attrNameLst>
                                          <p:attrName>style.visibility</p:attrName>
                                        </p:attrNameLst>
                                      </p:cBhvr>
                                      <p:to>
                                        <p:strVal val="visible"/>
                                      </p:to>
                                    </p:set>
                                    <p:anim calcmode="lin" valueType="num">
                                      <p:cBhvr additive="base">
                                        <p:cTn id="37"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1">
                                            <p:txEl>
                                              <p:pRg st="5" end="5"/>
                                            </p:txEl>
                                          </p:spTgt>
                                        </p:tgtEl>
                                        <p:attrNameLst>
                                          <p:attrName>style.visibility</p:attrName>
                                        </p:attrNameLst>
                                      </p:cBhvr>
                                      <p:to>
                                        <p:strVal val="visible"/>
                                      </p:to>
                                    </p:set>
                                    <p:anim calcmode="lin" valueType="num">
                                      <p:cBhvr additive="base">
                                        <p:cTn id="43"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2A69271-5863-409B-8129-42AAE861C093}" type="slidenum">
              <a:rPr lang="en-US" sz="1400" smtClean="0"/>
              <a:pPr eaLnBrk="1" hangingPunct="1"/>
              <a:t>41</a:t>
            </a:fld>
            <a:endParaRPr lang="en-US" sz="1400" smtClean="0"/>
          </a:p>
        </p:txBody>
      </p:sp>
      <p:sp>
        <p:nvSpPr>
          <p:cNvPr id="186370" name="Rectangle 2"/>
          <p:cNvSpPr>
            <a:spLocks noGrp="1" noChangeArrowheads="1"/>
          </p:cNvSpPr>
          <p:nvPr>
            <p:ph type="title"/>
          </p:nvPr>
        </p:nvSpPr>
        <p:spPr/>
        <p:txBody>
          <a:bodyPr/>
          <a:lstStyle/>
          <a:p>
            <a:pPr eaLnBrk="1" hangingPunct="1">
              <a:defRPr/>
            </a:pPr>
            <a:r>
              <a:rPr lang="en-US" smtClean="0"/>
              <a:t>Buffer System in Body</a:t>
            </a:r>
          </a:p>
        </p:txBody>
      </p:sp>
      <p:sp>
        <p:nvSpPr>
          <p:cNvPr id="186371" name="Rectangle 3"/>
          <p:cNvSpPr>
            <a:spLocks noGrp="1" noChangeArrowheads="1"/>
          </p:cNvSpPr>
          <p:nvPr>
            <p:ph type="body" idx="1"/>
          </p:nvPr>
        </p:nvSpPr>
        <p:spPr/>
        <p:txBody>
          <a:bodyPr/>
          <a:lstStyle/>
          <a:p>
            <a:pPr eaLnBrk="1" hangingPunct="1"/>
            <a:r>
              <a:rPr lang="en-US" smtClean="0"/>
              <a:t>Buffer minimizes changes in solutions</a:t>
            </a:r>
          </a:p>
          <a:p>
            <a:pPr eaLnBrk="1" hangingPunct="1"/>
            <a:r>
              <a:rPr lang="en-US" smtClean="0"/>
              <a:t>Blood buffer system in humans</a:t>
            </a:r>
          </a:p>
          <a:p>
            <a:pPr eaLnBrk="1" hangingPunct="1">
              <a:buFont typeface="Wingdings" pitchFamily="2" charset="2"/>
              <a:buNone/>
            </a:pPr>
            <a:r>
              <a:rPr lang="en-US" smtClean="0"/>
              <a:t>   - usually pH 7.4</a:t>
            </a:r>
          </a:p>
          <a:p>
            <a:pPr eaLnBrk="1" hangingPunct="1">
              <a:buFont typeface="Wingdings" pitchFamily="2" charset="2"/>
              <a:buNone/>
            </a:pPr>
            <a:r>
              <a:rPr lang="en-US" smtClean="0"/>
              <a:t>   - fig. 3.9</a:t>
            </a:r>
          </a:p>
          <a:p>
            <a:pPr eaLnBrk="1" hangingPunct="1">
              <a:buFont typeface="Wingdings" pitchFamily="2" charset="2"/>
              <a:buNone/>
            </a:pPr>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6371">
                                            <p:txEl>
                                              <p:pRg st="1" end="1"/>
                                            </p:txEl>
                                          </p:spTgt>
                                        </p:tgtEl>
                                        <p:attrNameLst>
                                          <p:attrName>style.visibility</p:attrName>
                                        </p:attrNameLst>
                                      </p:cBhvr>
                                      <p:to>
                                        <p:strVal val="visible"/>
                                      </p:to>
                                    </p:set>
                                    <p:anim calcmode="lin" valueType="num">
                                      <p:cBhvr additive="base">
                                        <p:cTn id="13" dur="500" fill="hold"/>
                                        <p:tgtEl>
                                          <p:spTgt spid="186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6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6371">
                                            <p:txEl>
                                              <p:pRg st="2" end="2"/>
                                            </p:txEl>
                                          </p:spTgt>
                                        </p:tgtEl>
                                        <p:attrNameLst>
                                          <p:attrName>style.visibility</p:attrName>
                                        </p:attrNameLst>
                                      </p:cBhvr>
                                      <p:to>
                                        <p:strVal val="visible"/>
                                      </p:to>
                                    </p:set>
                                    <p:anim calcmode="lin" valueType="num">
                                      <p:cBhvr additive="base">
                                        <p:cTn id="19" dur="500" fill="hold"/>
                                        <p:tgtEl>
                                          <p:spTgt spid="186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6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6371">
                                            <p:txEl>
                                              <p:pRg st="3" end="3"/>
                                            </p:txEl>
                                          </p:spTgt>
                                        </p:tgtEl>
                                        <p:attrNameLst>
                                          <p:attrName>style.visibility</p:attrName>
                                        </p:attrNameLst>
                                      </p:cBhvr>
                                      <p:to>
                                        <p:strVal val="visible"/>
                                      </p:to>
                                    </p:set>
                                    <p:anim calcmode="lin" valueType="num">
                                      <p:cBhvr additive="base">
                                        <p:cTn id="25" dur="500" fill="hold"/>
                                        <p:tgtEl>
                                          <p:spTgt spid="186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63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D8A5FE0-35E2-47C7-BEB6-9161DDA773A0}" type="slidenum">
              <a:rPr lang="en-US" sz="1400" smtClean="0"/>
              <a:pPr eaLnBrk="1" hangingPunct="1"/>
              <a:t>42</a:t>
            </a:fld>
            <a:endParaRPr lang="en-US" sz="1400" smtClean="0"/>
          </a:p>
        </p:txBody>
      </p:sp>
      <p:pic>
        <p:nvPicPr>
          <p:cNvPr id="39939" name="Picture 1027" descr="03-09-pHScal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913" y="0"/>
            <a:ext cx="4194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028"/>
          <p:cNvSpPr>
            <a:spLocks noGrp="1" noChangeArrowheads="1"/>
          </p:cNvSpPr>
          <p:nvPr>
            <p:ph type="body" idx="4294967295"/>
          </p:nvPr>
        </p:nvSpPr>
        <p:spPr/>
        <p:txBody>
          <a:bodyPr/>
          <a:lstStyle/>
          <a:p>
            <a:pPr eaLnBrk="1" hangingPunct="1">
              <a:buFont typeface="Wingdings" pitchFamily="2" charset="2"/>
              <a:buNone/>
            </a:pPr>
            <a:r>
              <a:rPr lang="en-US" smtClean="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D21C563-EB5C-4BB2-9B63-6ACF29B1212B}" type="slidenum">
              <a:rPr lang="en-US" sz="1400" smtClean="0"/>
              <a:pPr eaLnBrk="1" hangingPunct="1"/>
              <a:t>43</a:t>
            </a:fld>
            <a:endParaRPr lang="en-US" sz="1400" smtClean="0"/>
          </a:p>
        </p:txBody>
      </p:sp>
      <p:sp>
        <p:nvSpPr>
          <p:cNvPr id="75778" name="Rectangle 2"/>
          <p:cNvSpPr>
            <a:spLocks noGrp="1" noChangeArrowheads="1"/>
          </p:cNvSpPr>
          <p:nvPr>
            <p:ph type="title"/>
          </p:nvPr>
        </p:nvSpPr>
        <p:spPr/>
        <p:txBody>
          <a:bodyPr/>
          <a:lstStyle/>
          <a:p>
            <a:pPr eaLnBrk="1" hangingPunct="1">
              <a:defRPr/>
            </a:pPr>
            <a:r>
              <a:rPr lang="en-US" dirty="0" smtClean="0"/>
              <a:t>Blood buffer system</a:t>
            </a:r>
          </a:p>
        </p:txBody>
      </p:sp>
      <p:sp>
        <p:nvSpPr>
          <p:cNvPr id="75779" name="Rectangle 3"/>
          <p:cNvSpPr>
            <a:spLocks noGrp="1" noChangeArrowheads="1"/>
          </p:cNvSpPr>
          <p:nvPr>
            <p:ph type="body" idx="1"/>
          </p:nvPr>
        </p:nvSpPr>
        <p:spPr/>
        <p:txBody>
          <a:bodyPr/>
          <a:lstStyle/>
          <a:p>
            <a:pPr eaLnBrk="1" hangingPunct="1">
              <a:buFont typeface="Wingdings" pitchFamily="2" charset="2"/>
              <a:buNone/>
            </a:pPr>
            <a:r>
              <a:rPr lang="en-US" smtClean="0"/>
              <a:t>  - H</a:t>
            </a:r>
            <a:r>
              <a:rPr lang="en-US" baseline="-25000" smtClean="0"/>
              <a:t>2</a:t>
            </a:r>
            <a:r>
              <a:rPr lang="en-US" smtClean="0"/>
              <a:t>CO</a:t>
            </a:r>
            <a:r>
              <a:rPr lang="en-US" baseline="-25000" smtClean="0"/>
              <a:t>3</a:t>
            </a:r>
            <a:r>
              <a:rPr lang="en-US" smtClean="0"/>
              <a:t> </a:t>
            </a:r>
            <a:r>
              <a:rPr lang="en-US" smtClean="0">
                <a:sym typeface="Symbol" charset="2"/>
              </a:rPr>
              <a:t></a:t>
            </a:r>
            <a:r>
              <a:rPr lang="en-US" smtClean="0"/>
              <a:t> HCO</a:t>
            </a:r>
            <a:r>
              <a:rPr lang="en-US" baseline="-25000" smtClean="0"/>
              <a:t>3</a:t>
            </a:r>
            <a:r>
              <a:rPr lang="en-US" baseline="30000" smtClean="0"/>
              <a:t>- </a:t>
            </a:r>
            <a:r>
              <a:rPr lang="en-US" smtClean="0"/>
              <a:t>+ H</a:t>
            </a:r>
            <a:r>
              <a:rPr lang="en-US" baseline="30000" smtClean="0"/>
              <a:t>+</a:t>
            </a:r>
          </a:p>
          <a:p>
            <a:pPr eaLnBrk="1" hangingPunct="1">
              <a:buFont typeface="Wingdings" pitchFamily="2" charset="2"/>
              <a:buNone/>
            </a:pPr>
            <a:r>
              <a:rPr lang="en-US" baseline="30000" smtClean="0"/>
              <a:t>   </a:t>
            </a:r>
            <a:r>
              <a:rPr lang="en-US" smtClean="0"/>
              <a:t>- when H</a:t>
            </a:r>
            <a:r>
              <a:rPr lang="en-US" baseline="30000" smtClean="0"/>
              <a:t>+</a:t>
            </a:r>
            <a:r>
              <a:rPr lang="en-US" smtClean="0"/>
              <a:t> </a:t>
            </a:r>
            <a:r>
              <a:rPr lang="en-US" smtClean="0">
                <a:sym typeface="Symbol" charset="2"/>
              </a:rPr>
              <a:t> </a:t>
            </a:r>
            <a:r>
              <a:rPr lang="en-US" smtClean="0"/>
              <a:t>H</a:t>
            </a:r>
            <a:r>
              <a:rPr lang="en-US" baseline="-25000" smtClean="0"/>
              <a:t>2</a:t>
            </a:r>
            <a:r>
              <a:rPr lang="en-US" smtClean="0"/>
              <a:t>CO</a:t>
            </a:r>
            <a:r>
              <a:rPr lang="en-US" baseline="-25000" smtClean="0"/>
              <a:t>3</a:t>
            </a:r>
            <a:r>
              <a:rPr lang="en-US" smtClean="0">
                <a:sym typeface="Symbol" charset="2"/>
              </a:rPr>
              <a:t> dissociates to replace </a:t>
            </a:r>
            <a:r>
              <a:rPr lang="en-US" smtClean="0"/>
              <a:t>H</a:t>
            </a:r>
            <a:r>
              <a:rPr lang="en-US" baseline="30000" smtClean="0"/>
              <a:t>+</a:t>
            </a:r>
          </a:p>
          <a:p>
            <a:pPr eaLnBrk="1" hangingPunct="1">
              <a:buFont typeface="Wingdings" pitchFamily="2" charset="2"/>
              <a:buNone/>
            </a:pPr>
            <a:r>
              <a:rPr lang="en-US" baseline="30000" smtClean="0"/>
              <a:t>   </a:t>
            </a:r>
            <a:r>
              <a:rPr lang="en-US" smtClean="0"/>
              <a:t>- when H</a:t>
            </a:r>
            <a:r>
              <a:rPr lang="en-US" baseline="30000" smtClean="0"/>
              <a:t>+</a:t>
            </a:r>
            <a:r>
              <a:rPr lang="en-US" smtClean="0"/>
              <a:t> </a:t>
            </a:r>
            <a:r>
              <a:rPr lang="en-US" smtClean="0">
                <a:sym typeface="Symbol" charset="2"/>
              </a:rPr>
              <a:t> </a:t>
            </a:r>
            <a:r>
              <a:rPr lang="en-US" smtClean="0"/>
              <a:t>HCO</a:t>
            </a:r>
            <a:r>
              <a:rPr lang="en-US" baseline="-25000" smtClean="0"/>
              <a:t>3</a:t>
            </a:r>
            <a:r>
              <a:rPr lang="en-US" baseline="30000" smtClean="0"/>
              <a:t>-</a:t>
            </a:r>
            <a:r>
              <a:rPr lang="en-US" smtClean="0"/>
              <a:t> </a:t>
            </a:r>
            <a:r>
              <a:rPr lang="en-US" smtClean="0">
                <a:sym typeface="Symbol" charset="2"/>
              </a:rPr>
              <a:t>combines with </a:t>
            </a:r>
            <a:r>
              <a:rPr lang="en-US" smtClean="0"/>
              <a:t>H</a:t>
            </a:r>
            <a:r>
              <a:rPr lang="en-US" baseline="30000" smtClean="0"/>
              <a:t>+</a:t>
            </a:r>
          </a:p>
          <a:p>
            <a:pPr eaLnBrk="1" hangingPunct="1">
              <a:buFont typeface="Wingdings" pitchFamily="2" charset="2"/>
              <a:buNone/>
            </a:pPr>
            <a:r>
              <a:rPr lang="en-US" smtClean="0"/>
              <a:t>  - if too many OH</a:t>
            </a:r>
            <a:r>
              <a:rPr lang="en-US" baseline="30000" smtClean="0"/>
              <a:t>-</a:t>
            </a:r>
            <a:r>
              <a:rPr lang="en-US" smtClean="0"/>
              <a:t>, H</a:t>
            </a:r>
            <a:r>
              <a:rPr lang="en-US" baseline="-25000" smtClean="0"/>
              <a:t>2</a:t>
            </a:r>
            <a:r>
              <a:rPr lang="en-US" smtClean="0"/>
              <a:t>CO</a:t>
            </a:r>
            <a:r>
              <a:rPr lang="en-US" baseline="-25000" smtClean="0"/>
              <a:t>3</a:t>
            </a:r>
            <a:r>
              <a:rPr lang="en-US" smtClean="0"/>
              <a:t> dissociates to form H</a:t>
            </a:r>
            <a:r>
              <a:rPr lang="en-US" baseline="-25000" smtClean="0"/>
              <a:t>2</a:t>
            </a:r>
            <a:r>
              <a:rPr lang="en-US" smtClean="0"/>
              <a:t>O</a:t>
            </a:r>
          </a:p>
          <a:p>
            <a:pPr eaLnBrk="1" hangingPunct="1">
              <a:buFont typeface="Wingdings" pitchFamily="2" charset="2"/>
              <a:buNone/>
            </a:pPr>
            <a:r>
              <a:rPr lang="en-US" smtClean="0"/>
              <a:t>   - H</a:t>
            </a:r>
            <a:r>
              <a:rPr lang="en-US" baseline="-25000" smtClean="0"/>
              <a:t>2</a:t>
            </a:r>
            <a:r>
              <a:rPr lang="en-US" smtClean="0"/>
              <a:t>CO</a:t>
            </a:r>
            <a:r>
              <a:rPr lang="en-US" baseline="-25000" smtClean="0"/>
              <a:t>3 </a:t>
            </a:r>
            <a:r>
              <a:rPr lang="en-US" smtClean="0"/>
              <a:t>can also do this</a:t>
            </a:r>
          </a:p>
          <a:p>
            <a:pPr eaLnBrk="1" hangingPunct="1">
              <a:buFont typeface="Wingdings" pitchFamily="2" charset="2"/>
              <a:buNone/>
            </a:pPr>
            <a:r>
              <a:rPr lang="en-US" smtClean="0"/>
              <a:t> H</a:t>
            </a:r>
            <a:r>
              <a:rPr lang="en-US" baseline="-25000" smtClean="0"/>
              <a:t>2</a:t>
            </a:r>
            <a:r>
              <a:rPr lang="en-US" smtClean="0"/>
              <a:t>CO</a:t>
            </a:r>
            <a:r>
              <a:rPr lang="en-US" baseline="-25000" smtClean="0"/>
              <a:t>3 </a:t>
            </a:r>
            <a:r>
              <a:rPr lang="en-US" smtClean="0">
                <a:sym typeface="Symbol" charset="2"/>
              </a:rPr>
              <a:t> H</a:t>
            </a:r>
            <a:r>
              <a:rPr lang="en-US" baseline="-25000" smtClean="0">
                <a:sym typeface="Symbol" charset="2"/>
              </a:rPr>
              <a:t>2</a:t>
            </a:r>
            <a:r>
              <a:rPr lang="en-US" smtClean="0">
                <a:sym typeface="Symbol" charset="2"/>
              </a:rPr>
              <a:t>O + CO</a:t>
            </a:r>
            <a:r>
              <a:rPr lang="en-US" baseline="-25000" smtClean="0">
                <a:sym typeface="Symbol" charset="2"/>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779">
                                            <p:txEl>
                                              <p:pRg st="2" end="2"/>
                                            </p:txEl>
                                          </p:spTgt>
                                        </p:tgtEl>
                                        <p:attrNameLst>
                                          <p:attrName>style.visibility</p:attrName>
                                        </p:attrNameLst>
                                      </p:cBhvr>
                                      <p:to>
                                        <p:strVal val="visible"/>
                                      </p:to>
                                    </p:set>
                                    <p:anim calcmode="lin" valueType="num">
                                      <p:cBhvr additive="base">
                                        <p:cTn id="25"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779">
                                            <p:txEl>
                                              <p:pRg st="3" end="3"/>
                                            </p:txEl>
                                          </p:spTgt>
                                        </p:tgtEl>
                                        <p:attrNameLst>
                                          <p:attrName>style.visibility</p:attrName>
                                        </p:attrNameLst>
                                      </p:cBhvr>
                                      <p:to>
                                        <p:strVal val="visible"/>
                                      </p:to>
                                    </p:set>
                                    <p:anim calcmode="lin" valueType="num">
                                      <p:cBhvr additive="base">
                                        <p:cTn id="31"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5779">
                                            <p:txEl>
                                              <p:pRg st="4" end="4"/>
                                            </p:txEl>
                                          </p:spTgt>
                                        </p:tgtEl>
                                        <p:attrNameLst>
                                          <p:attrName>style.visibility</p:attrName>
                                        </p:attrNameLst>
                                      </p:cBhvr>
                                      <p:to>
                                        <p:strVal val="visible"/>
                                      </p:to>
                                    </p:set>
                                    <p:anim calcmode="lin" valueType="num">
                                      <p:cBhvr additive="base">
                                        <p:cTn id="37" dur="500" fill="hold"/>
                                        <p:tgtEl>
                                          <p:spTgt spid="7577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5779">
                                            <p:txEl>
                                              <p:pRg st="5" end="5"/>
                                            </p:txEl>
                                          </p:spTgt>
                                        </p:tgtEl>
                                        <p:attrNameLst>
                                          <p:attrName>style.visibility</p:attrName>
                                        </p:attrNameLst>
                                      </p:cBhvr>
                                      <p:to>
                                        <p:strVal val="visible"/>
                                      </p:to>
                                    </p:set>
                                    <p:anim calcmode="lin" valueType="num">
                                      <p:cBhvr additive="base">
                                        <p:cTn id="43" dur="500" fill="hold"/>
                                        <p:tgtEl>
                                          <p:spTgt spid="7577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9"/>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706C0CC-1767-4B11-B5B2-F97DE0F1D191}" type="slidenum">
              <a:rPr lang="en-US" sz="1400" smtClean="0"/>
              <a:pPr eaLnBrk="1" hangingPunct="1"/>
              <a:t>44</a:t>
            </a:fld>
            <a:endParaRPr lang="en-US" sz="1400" smtClean="0"/>
          </a:p>
        </p:txBody>
      </p:sp>
      <p:sp>
        <p:nvSpPr>
          <p:cNvPr id="29698" name="Rectangle 2"/>
          <p:cNvSpPr>
            <a:spLocks noGrp="1" noChangeArrowheads="1"/>
          </p:cNvSpPr>
          <p:nvPr>
            <p:ph type="ctrTitle"/>
          </p:nvPr>
        </p:nvSpPr>
        <p:spPr/>
        <p:txBody>
          <a:bodyPr/>
          <a:lstStyle/>
          <a:p>
            <a:pPr eaLnBrk="1" hangingPunct="1">
              <a:defRPr/>
            </a:pPr>
            <a:r>
              <a:rPr lang="en-US" smtClean="0"/>
              <a:t> Organic Compounds</a:t>
            </a:r>
          </a:p>
        </p:txBody>
      </p:sp>
      <p:sp>
        <p:nvSpPr>
          <p:cNvPr id="29699" name="Rectangle 3"/>
          <p:cNvSpPr>
            <a:spLocks noGrp="1" noChangeArrowheads="1"/>
          </p:cNvSpPr>
          <p:nvPr>
            <p:ph type="subTitle" idx="1"/>
          </p:nvPr>
        </p:nvSpPr>
        <p:spPr/>
        <p:txBody>
          <a:bodyPr/>
          <a:lstStyle/>
          <a:p>
            <a:pPr eaLnBrk="1" hangingPunct="1"/>
            <a:r>
              <a:rPr lang="en-US" smtClean="0"/>
              <a:t>Molecules that contain carbon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additive="base">
                                        <p:cTn id="13"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2EEF16D-EAC2-47C5-A384-71C3DA5C832F}" type="slidenum">
              <a:rPr lang="en-US" sz="1400" smtClean="0"/>
              <a:pPr eaLnBrk="1" hangingPunct="1"/>
              <a:t>45</a:t>
            </a:fld>
            <a:endParaRPr lang="en-US" sz="1400" smtClean="0"/>
          </a:p>
        </p:txBody>
      </p:sp>
      <p:sp>
        <p:nvSpPr>
          <p:cNvPr id="31746" name="Rectangle 2"/>
          <p:cNvSpPr>
            <a:spLocks noGrp="1" noChangeArrowheads="1"/>
          </p:cNvSpPr>
          <p:nvPr>
            <p:ph type="title"/>
          </p:nvPr>
        </p:nvSpPr>
        <p:spPr/>
        <p:txBody>
          <a:bodyPr/>
          <a:lstStyle/>
          <a:p>
            <a:pPr eaLnBrk="1" hangingPunct="1">
              <a:defRPr/>
            </a:pPr>
            <a:r>
              <a:rPr lang="en-US" smtClean="0"/>
              <a:t>Carbon</a:t>
            </a:r>
          </a:p>
        </p:txBody>
      </p:sp>
      <p:sp>
        <p:nvSpPr>
          <p:cNvPr id="31747" name="Rectangle 3"/>
          <p:cNvSpPr>
            <a:spLocks noGrp="1" noChangeArrowheads="1"/>
          </p:cNvSpPr>
          <p:nvPr>
            <p:ph type="body" idx="1"/>
          </p:nvPr>
        </p:nvSpPr>
        <p:spPr/>
        <p:txBody>
          <a:bodyPr/>
          <a:lstStyle/>
          <a:p>
            <a:pPr eaLnBrk="1" hangingPunct="1"/>
            <a:r>
              <a:rPr lang="en-US" smtClean="0"/>
              <a:t>Able to make 4 covalent bonds simultaneously</a:t>
            </a:r>
          </a:p>
          <a:p>
            <a:pPr eaLnBrk="1" hangingPunct="1">
              <a:buFont typeface="Wingdings" pitchFamily="2" charset="2"/>
              <a:buNone/>
            </a:pPr>
            <a:r>
              <a:rPr lang="en-US" smtClean="0"/>
              <a:t>   - 4 valence electrons</a:t>
            </a:r>
          </a:p>
          <a:p>
            <a:pPr eaLnBrk="1" hangingPunct="1"/>
            <a:r>
              <a:rPr lang="en-US" smtClean="0"/>
              <a:t>Compatible with many different elements</a:t>
            </a:r>
          </a:p>
          <a:p>
            <a:pPr eaLnBrk="1" hangingPunct="1">
              <a:buFont typeface="Wingdings" pitchFamily="2" charset="2"/>
              <a:buNone/>
            </a:pPr>
            <a:r>
              <a:rPr lang="en-US" smtClean="0"/>
              <a:t>   - C, H, O, N</a:t>
            </a:r>
          </a:p>
          <a:p>
            <a:pPr eaLnBrk="1" hangingPunct="1"/>
            <a:r>
              <a:rPr lang="en-US" smtClean="0"/>
              <a:t>Able to make long complex molecules</a:t>
            </a:r>
          </a:p>
          <a:p>
            <a:pPr eaLnBrk="1" hangingPunct="1">
              <a:buFont typeface="Wingdings" pitchFamily="2" charset="2"/>
              <a:buNone/>
            </a:pPr>
            <a:r>
              <a:rPr lang="en-US" smtClean="0"/>
              <a:t>   - hydrocarbon chains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 calcmode="lin" valueType="num">
                                      <p:cBhvr additive="base">
                                        <p:cTn id="19"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2" end="2"/>
                                            </p:txEl>
                                          </p:spTgt>
                                        </p:tgtEl>
                                        <p:attrNameLst>
                                          <p:attrName>style.visibility</p:attrName>
                                        </p:attrNameLst>
                                      </p:cBhvr>
                                      <p:to>
                                        <p:strVal val="visible"/>
                                      </p:to>
                                    </p:set>
                                    <p:anim calcmode="lin" valueType="num">
                                      <p:cBhvr additive="base">
                                        <p:cTn id="25"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 calcmode="lin" valueType="num">
                                      <p:cBhvr additive="base">
                                        <p:cTn id="31"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47">
                                            <p:txEl>
                                              <p:pRg st="4" end="4"/>
                                            </p:txEl>
                                          </p:spTgt>
                                        </p:tgtEl>
                                        <p:attrNameLst>
                                          <p:attrName>style.visibility</p:attrName>
                                        </p:attrNameLst>
                                      </p:cBhvr>
                                      <p:to>
                                        <p:strVal val="visible"/>
                                      </p:to>
                                    </p:set>
                                    <p:anim calcmode="lin" valueType="num">
                                      <p:cBhvr additive="base">
                                        <p:cTn id="37"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747">
                                            <p:txEl>
                                              <p:pRg st="5" end="5"/>
                                            </p:txEl>
                                          </p:spTgt>
                                        </p:tgtEl>
                                        <p:attrNameLst>
                                          <p:attrName>style.visibility</p:attrName>
                                        </p:attrNameLst>
                                      </p:cBhvr>
                                      <p:to>
                                        <p:strVal val="visible"/>
                                      </p:to>
                                    </p:set>
                                    <p:anim calcmode="lin" valueType="num">
                                      <p:cBhvr additive="base">
                                        <p:cTn id="43" dur="500" fill="hold"/>
                                        <p:tgtEl>
                                          <p:spTgt spid="3174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17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E10CEF4D-F731-418D-B17A-70A3C68E3C85}" type="slidenum">
              <a:rPr lang="en-US" sz="1400" smtClean="0"/>
              <a:pPr eaLnBrk="1" hangingPunct="1"/>
              <a:t>46</a:t>
            </a:fld>
            <a:endParaRPr lang="en-US" sz="1400" smtClean="0"/>
          </a:p>
        </p:txBody>
      </p:sp>
      <p:sp>
        <p:nvSpPr>
          <p:cNvPr id="30722" name="Rectangle 2"/>
          <p:cNvSpPr>
            <a:spLocks noGrp="1" noChangeArrowheads="1"/>
          </p:cNvSpPr>
          <p:nvPr>
            <p:ph type="title"/>
          </p:nvPr>
        </p:nvSpPr>
        <p:spPr/>
        <p:txBody>
          <a:bodyPr/>
          <a:lstStyle/>
          <a:p>
            <a:pPr eaLnBrk="1" hangingPunct="1">
              <a:defRPr/>
            </a:pPr>
            <a:r>
              <a:rPr lang="en-US" smtClean="0"/>
              <a:t>Functional Groups</a:t>
            </a:r>
          </a:p>
        </p:txBody>
      </p:sp>
      <p:sp>
        <p:nvSpPr>
          <p:cNvPr id="30723" name="Rectangle 3"/>
          <p:cNvSpPr>
            <a:spLocks noGrp="1" noChangeArrowheads="1"/>
          </p:cNvSpPr>
          <p:nvPr>
            <p:ph type="body" idx="1"/>
          </p:nvPr>
        </p:nvSpPr>
        <p:spPr/>
        <p:txBody>
          <a:bodyPr/>
          <a:lstStyle/>
          <a:p>
            <a:pPr eaLnBrk="1" hangingPunct="1"/>
            <a:r>
              <a:rPr lang="en-US" smtClean="0"/>
              <a:t>Determine the chemical properties of organic molecules</a:t>
            </a:r>
          </a:p>
          <a:p>
            <a:pPr eaLnBrk="1" hangingPunct="1"/>
            <a:r>
              <a:rPr lang="en-US" smtClean="0"/>
              <a:t>Pg. 64-65  table 4.10</a:t>
            </a:r>
          </a:p>
          <a:p>
            <a:pPr eaLnBrk="1" hangingPunct="1"/>
            <a:endParaRPr lang="en-US" smtClean="0"/>
          </a:p>
          <a:p>
            <a:pPr eaLnBrk="1" hangingPunct="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7B4BE47-74FD-4E71-B034-52799BAECB91}" type="slidenum">
              <a:rPr lang="en-US" sz="1400" smtClean="0"/>
              <a:pPr eaLnBrk="1" hangingPunct="1"/>
              <a:t>47</a:t>
            </a:fld>
            <a:endParaRPr lang="en-US" sz="1400" smtClean="0"/>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138113"/>
            <a:ext cx="5492750"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835025A-0DF2-44E4-8FFD-A225A46962EE}" type="slidenum">
              <a:rPr lang="en-US" sz="1400" smtClean="0"/>
              <a:pPr eaLnBrk="1" hangingPunct="1"/>
              <a:t>48</a:t>
            </a:fld>
            <a:endParaRPr lang="en-US" sz="1400" smtClean="0"/>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138113"/>
            <a:ext cx="6205538"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57DD5BF-90F4-4A2C-878A-A0F0356C563F}" type="slidenum">
              <a:rPr lang="en-US" sz="1400" smtClean="0"/>
              <a:pPr eaLnBrk="1" hangingPunct="1"/>
              <a:t>49</a:t>
            </a:fld>
            <a:endParaRPr lang="en-US" sz="1400" smtClean="0"/>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5471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1FB2784-1C67-458E-A991-D3457EB0E7E3}" type="slidenum">
              <a:rPr lang="en-US" sz="1400" smtClean="0"/>
              <a:pPr eaLnBrk="1" hangingPunct="1"/>
              <a:t>5</a:t>
            </a:fld>
            <a:endParaRPr lang="en-US" sz="1400" smtClean="0"/>
          </a:p>
        </p:txBody>
      </p:sp>
      <p:sp>
        <p:nvSpPr>
          <p:cNvPr id="182274" name="Rectangle 2"/>
          <p:cNvSpPr>
            <a:spLocks noGrp="1" noChangeArrowheads="1"/>
          </p:cNvSpPr>
          <p:nvPr>
            <p:ph type="title"/>
          </p:nvPr>
        </p:nvSpPr>
        <p:spPr/>
        <p:txBody>
          <a:bodyPr/>
          <a:lstStyle/>
          <a:p>
            <a:pPr eaLnBrk="1" hangingPunct="1">
              <a:defRPr/>
            </a:pPr>
            <a:r>
              <a:rPr lang="en-US" smtClean="0"/>
              <a:t>Biological Systems</a:t>
            </a:r>
          </a:p>
        </p:txBody>
      </p:sp>
      <p:sp>
        <p:nvSpPr>
          <p:cNvPr id="7172" name="Rectangle 3"/>
          <p:cNvSpPr>
            <a:spLocks noGrp="1" noChangeArrowheads="1"/>
          </p:cNvSpPr>
          <p:nvPr>
            <p:ph type="body" idx="1"/>
          </p:nvPr>
        </p:nvSpPr>
        <p:spPr/>
        <p:txBody>
          <a:bodyPr/>
          <a:lstStyle/>
          <a:p>
            <a:pPr eaLnBrk="1" hangingPunct="1">
              <a:lnSpc>
                <a:spcPct val="90000"/>
              </a:lnSpc>
            </a:pPr>
            <a:r>
              <a:rPr lang="en-US" smtClean="0"/>
              <a:t>Emergent properties develop from interactions at each level</a:t>
            </a:r>
          </a:p>
          <a:p>
            <a:pPr eaLnBrk="1" hangingPunct="1">
              <a:lnSpc>
                <a:spcPct val="90000"/>
              </a:lnSpc>
              <a:buFont typeface="Wingdings" pitchFamily="2" charset="2"/>
              <a:buNone/>
            </a:pPr>
            <a:r>
              <a:rPr lang="en-US" smtClean="0"/>
              <a:t>		- ie. molecules have properties different from its component atoms (NaCl)</a:t>
            </a:r>
          </a:p>
          <a:p>
            <a:pPr eaLnBrk="1" hangingPunct="1">
              <a:lnSpc>
                <a:spcPct val="90000"/>
              </a:lnSpc>
            </a:pPr>
            <a:r>
              <a:rPr lang="en-US" b="1" u="sng" smtClean="0"/>
              <a:t>Regulation</a:t>
            </a:r>
            <a:r>
              <a:rPr lang="en-US" b="1" smtClean="0"/>
              <a:t>****</a:t>
            </a:r>
          </a:p>
          <a:p>
            <a:pPr eaLnBrk="1" hangingPunct="1">
              <a:lnSpc>
                <a:spcPct val="90000"/>
              </a:lnSpc>
              <a:buFont typeface="Wingdings" pitchFamily="2" charset="2"/>
              <a:buNone/>
            </a:pPr>
            <a:r>
              <a:rPr lang="en-US" smtClean="0"/>
              <a:t>   1. Enzymes regulate chemical reactions</a:t>
            </a:r>
          </a:p>
          <a:p>
            <a:pPr eaLnBrk="1" hangingPunct="1">
              <a:lnSpc>
                <a:spcPct val="90000"/>
              </a:lnSpc>
              <a:buFont typeface="Wingdings" pitchFamily="2" charset="2"/>
              <a:buNone/>
            </a:pPr>
            <a:r>
              <a:rPr lang="en-US" smtClean="0"/>
              <a:t>   2. Feedback mechanisms</a:t>
            </a:r>
          </a:p>
          <a:p>
            <a:pPr eaLnBrk="1" hangingPunct="1">
              <a:lnSpc>
                <a:spcPct val="90000"/>
              </a:lnSpc>
              <a:buFont typeface="Wingdings" pitchFamily="2" charset="2"/>
              <a:buNone/>
            </a:pPr>
            <a:r>
              <a:rPr lang="en-US" smtClean="0"/>
              <a:t>        pg. 11 fig. 1.13</a:t>
            </a:r>
          </a:p>
          <a:p>
            <a:pPr eaLnBrk="1" hangingPunct="1">
              <a:lnSpc>
                <a:spcPct val="90000"/>
              </a:lnSpc>
              <a:buFont typeface="Wingdings" pitchFamily="2" charset="2"/>
              <a:buNone/>
            </a:pPr>
            <a:endParaRPr lang="en-US" smtClean="0"/>
          </a:p>
          <a:p>
            <a:pPr eaLnBrk="1" hangingPunct="1">
              <a:lnSpc>
                <a:spcPct val="90000"/>
              </a:lnSpc>
            </a:pPr>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ECEA0A6-AB92-42E8-AA6E-887289F5CB84}" type="slidenum">
              <a:rPr lang="en-US" sz="1400" smtClean="0"/>
              <a:pPr eaLnBrk="1" hangingPunct="1"/>
              <a:t>50</a:t>
            </a:fld>
            <a:endParaRPr lang="en-US" sz="1400" smtClean="0"/>
          </a:p>
        </p:txBody>
      </p:sp>
      <p:pic>
        <p:nvPicPr>
          <p:cNvPr id="491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622300"/>
            <a:ext cx="854710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8E01ECC-5410-4C41-AAD4-C75C9F01C4DB}" type="slidenum">
              <a:rPr lang="en-US" sz="1400" smtClean="0"/>
              <a:pPr eaLnBrk="1" hangingPunct="1"/>
              <a:t>51</a:t>
            </a:fld>
            <a:endParaRPr lang="en-US" sz="1400" smtClean="0"/>
          </a:p>
        </p:txBody>
      </p:sp>
      <p:sp>
        <p:nvSpPr>
          <p:cNvPr id="33794" name="Rectangle 2"/>
          <p:cNvSpPr>
            <a:spLocks noGrp="1" noChangeArrowheads="1"/>
          </p:cNvSpPr>
          <p:nvPr>
            <p:ph type="title"/>
          </p:nvPr>
        </p:nvSpPr>
        <p:spPr/>
        <p:txBody>
          <a:bodyPr/>
          <a:lstStyle/>
          <a:p>
            <a:pPr eaLnBrk="1" hangingPunct="1">
              <a:defRPr/>
            </a:pPr>
            <a:r>
              <a:rPr lang="en-US" dirty="0" smtClean="0"/>
              <a:t>Functional Groups</a:t>
            </a:r>
          </a:p>
        </p:txBody>
      </p:sp>
      <p:sp>
        <p:nvSpPr>
          <p:cNvPr id="33795" name="Rectangle 3"/>
          <p:cNvSpPr>
            <a:spLocks noGrp="1" noChangeArrowheads="1"/>
          </p:cNvSpPr>
          <p:nvPr>
            <p:ph type="body" idx="1"/>
          </p:nvPr>
        </p:nvSpPr>
        <p:spPr/>
        <p:txBody>
          <a:bodyPr/>
          <a:lstStyle/>
          <a:p>
            <a:pPr eaLnBrk="1" hangingPunct="1"/>
            <a:r>
              <a:rPr lang="en-US" sz="2800" smtClean="0"/>
              <a:t>Carbonyl group   C=O bonded to at least two other C’s</a:t>
            </a:r>
          </a:p>
          <a:p>
            <a:pPr eaLnBrk="1" hangingPunct="1">
              <a:buFont typeface="Wingdings" pitchFamily="2" charset="2"/>
              <a:buNone/>
            </a:pPr>
            <a:r>
              <a:rPr lang="en-US" sz="2800" smtClean="0"/>
              <a:t>   - aldehyde </a:t>
            </a:r>
          </a:p>
          <a:p>
            <a:pPr eaLnBrk="1" hangingPunct="1">
              <a:buFont typeface="Wingdings" pitchFamily="2" charset="2"/>
              <a:buNone/>
            </a:pPr>
            <a:r>
              <a:rPr lang="en-US" sz="2800" smtClean="0"/>
              <a:t>        C=O found at  the end</a:t>
            </a:r>
          </a:p>
          <a:p>
            <a:pPr eaLnBrk="1" hangingPunct="1">
              <a:buFont typeface="Wingdings" pitchFamily="2" charset="2"/>
              <a:buNone/>
            </a:pPr>
            <a:r>
              <a:rPr lang="en-US" sz="2800" smtClean="0"/>
              <a:t>        ie. propanol</a:t>
            </a:r>
          </a:p>
          <a:p>
            <a:pPr eaLnBrk="1" hangingPunct="1">
              <a:buFont typeface="Wingdings" pitchFamily="2" charset="2"/>
              <a:buNone/>
            </a:pPr>
            <a:r>
              <a:rPr lang="en-US" sz="2800" smtClean="0"/>
              <a:t>   - ketone</a:t>
            </a:r>
          </a:p>
          <a:p>
            <a:pPr eaLnBrk="1" hangingPunct="1">
              <a:buFont typeface="Wingdings" pitchFamily="2" charset="2"/>
              <a:buNone/>
            </a:pPr>
            <a:r>
              <a:rPr lang="en-US" sz="2800" smtClean="0"/>
              <a:t>       C=O found internally in mol.</a:t>
            </a:r>
          </a:p>
          <a:p>
            <a:pPr eaLnBrk="1" hangingPunct="1">
              <a:buFont typeface="Wingdings" pitchFamily="2" charset="2"/>
              <a:buNone/>
            </a:pPr>
            <a:r>
              <a:rPr lang="en-US" sz="2800" smtClean="0"/>
              <a:t>         ie. acetone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 calcmode="lin" valueType="num">
                                      <p:cBhvr additive="base">
                                        <p:cTn id="13"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1" end="1"/>
                                            </p:txEl>
                                          </p:spTgt>
                                        </p:tgtEl>
                                        <p:attrNameLst>
                                          <p:attrName>style.visibility</p:attrName>
                                        </p:attrNameLst>
                                      </p:cBhvr>
                                      <p:to>
                                        <p:strVal val="visible"/>
                                      </p:to>
                                    </p:set>
                                    <p:anim calcmode="lin" valueType="num">
                                      <p:cBhvr additive="base">
                                        <p:cTn id="19"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2" end="2"/>
                                            </p:txEl>
                                          </p:spTgt>
                                        </p:tgtEl>
                                        <p:attrNameLst>
                                          <p:attrName>style.visibility</p:attrName>
                                        </p:attrNameLst>
                                      </p:cBhvr>
                                      <p:to>
                                        <p:strVal val="visible"/>
                                      </p:to>
                                    </p:set>
                                    <p:anim calcmode="lin" valueType="num">
                                      <p:cBhvr additive="base">
                                        <p:cTn id="25"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5">
                                            <p:txEl>
                                              <p:pRg st="3" end="3"/>
                                            </p:txEl>
                                          </p:spTgt>
                                        </p:tgtEl>
                                        <p:attrNameLst>
                                          <p:attrName>style.visibility</p:attrName>
                                        </p:attrNameLst>
                                      </p:cBhvr>
                                      <p:to>
                                        <p:strVal val="visible"/>
                                      </p:to>
                                    </p:set>
                                    <p:anim calcmode="lin" valueType="num">
                                      <p:cBhvr additive="base">
                                        <p:cTn id="31"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5">
                                            <p:txEl>
                                              <p:pRg st="4" end="4"/>
                                            </p:txEl>
                                          </p:spTgt>
                                        </p:tgtEl>
                                        <p:attrNameLst>
                                          <p:attrName>style.visibility</p:attrName>
                                        </p:attrNameLst>
                                      </p:cBhvr>
                                      <p:to>
                                        <p:strVal val="visible"/>
                                      </p:to>
                                    </p:set>
                                    <p:anim calcmode="lin" valueType="num">
                                      <p:cBhvr additive="base">
                                        <p:cTn id="37"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795">
                                            <p:txEl>
                                              <p:pRg st="5" end="5"/>
                                            </p:txEl>
                                          </p:spTgt>
                                        </p:tgtEl>
                                        <p:attrNameLst>
                                          <p:attrName>style.visibility</p:attrName>
                                        </p:attrNameLst>
                                      </p:cBhvr>
                                      <p:to>
                                        <p:strVal val="visible"/>
                                      </p:to>
                                    </p:set>
                                    <p:anim calcmode="lin" valueType="num">
                                      <p:cBhvr additive="base">
                                        <p:cTn id="43"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795">
                                            <p:txEl>
                                              <p:pRg st="6" end="6"/>
                                            </p:txEl>
                                          </p:spTgt>
                                        </p:tgtEl>
                                        <p:attrNameLst>
                                          <p:attrName>style.visibility</p:attrName>
                                        </p:attrNameLst>
                                      </p:cBhvr>
                                      <p:to>
                                        <p:strVal val="visible"/>
                                      </p:to>
                                    </p:set>
                                    <p:anim calcmode="lin" valueType="num">
                                      <p:cBhvr additive="base">
                                        <p:cTn id="49" dur="5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9F1790C-F78E-4073-B90C-708D8211A811}" type="slidenum">
              <a:rPr lang="en-US" sz="1400" smtClean="0"/>
              <a:pPr eaLnBrk="1" hangingPunct="1"/>
              <a:t>52</a:t>
            </a:fld>
            <a:endParaRPr lang="en-US" sz="1400" smtClean="0"/>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400050"/>
            <a:ext cx="8547100"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AEFBEE2-45DA-47F5-A6E3-A34395675C4B}" type="slidenum">
              <a:rPr lang="en-US" sz="1400" smtClean="0"/>
              <a:pPr eaLnBrk="1" hangingPunct="1"/>
              <a:t>53</a:t>
            </a:fld>
            <a:endParaRPr lang="en-US" sz="1400" smtClean="0"/>
          </a:p>
        </p:txBody>
      </p:sp>
      <p:sp>
        <p:nvSpPr>
          <p:cNvPr id="34818" name="Rectangle 2"/>
          <p:cNvSpPr>
            <a:spLocks noGrp="1" noChangeArrowheads="1"/>
          </p:cNvSpPr>
          <p:nvPr>
            <p:ph type="title"/>
          </p:nvPr>
        </p:nvSpPr>
        <p:spPr/>
        <p:txBody>
          <a:bodyPr/>
          <a:lstStyle/>
          <a:p>
            <a:pPr eaLnBrk="1" hangingPunct="1">
              <a:defRPr/>
            </a:pPr>
            <a:r>
              <a:rPr lang="en-US" dirty="0" smtClean="0"/>
              <a:t>Functional Groups</a:t>
            </a:r>
          </a:p>
        </p:txBody>
      </p:sp>
      <p:sp>
        <p:nvSpPr>
          <p:cNvPr id="34819" name="Rectangle 3"/>
          <p:cNvSpPr>
            <a:spLocks noGrp="1" noChangeArrowheads="1"/>
          </p:cNvSpPr>
          <p:nvPr>
            <p:ph type="body" idx="1"/>
          </p:nvPr>
        </p:nvSpPr>
        <p:spPr/>
        <p:txBody>
          <a:bodyPr/>
          <a:lstStyle/>
          <a:p>
            <a:pPr eaLnBrk="1" hangingPunct="1"/>
            <a:r>
              <a:rPr lang="en-US" dirty="0" smtClean="0"/>
              <a:t>Carboxyl group</a:t>
            </a:r>
          </a:p>
          <a:p>
            <a:pPr eaLnBrk="1" hangingPunct="1">
              <a:buFont typeface="Wingdings" pitchFamily="2" charset="2"/>
              <a:buNone/>
            </a:pPr>
            <a:r>
              <a:rPr lang="en-US" dirty="0" smtClean="0"/>
              <a:t>   - COOH</a:t>
            </a:r>
          </a:p>
          <a:p>
            <a:pPr eaLnBrk="1" hangingPunct="1">
              <a:buFont typeface="Wingdings" pitchFamily="2" charset="2"/>
              <a:buNone/>
            </a:pPr>
            <a:r>
              <a:rPr lang="en-US" dirty="0" smtClean="0"/>
              <a:t>   - weak acid b/c COOH </a:t>
            </a:r>
            <a:r>
              <a:rPr lang="en-US" dirty="0" smtClean="0">
                <a:sym typeface="Symbol" charset="2"/>
              </a:rPr>
              <a:t> </a:t>
            </a:r>
            <a:r>
              <a:rPr lang="en-US" dirty="0" smtClean="0"/>
              <a:t>COO + H</a:t>
            </a:r>
            <a:r>
              <a:rPr lang="en-US" baseline="30000" dirty="0" smtClean="0"/>
              <a:t>+</a:t>
            </a:r>
          </a:p>
          <a:p>
            <a:pPr eaLnBrk="1" hangingPunct="1">
              <a:buFont typeface="Wingdings" pitchFamily="2" charset="2"/>
              <a:buNone/>
            </a:pPr>
            <a:r>
              <a:rPr lang="en-US" dirty="0" smtClean="0"/>
              <a:t>   - polar molecule dissociates in water</a:t>
            </a:r>
          </a:p>
          <a:p>
            <a:pPr eaLnBrk="1" hangingPunct="1">
              <a:buFont typeface="Wingdings" pitchFamily="2" charset="2"/>
              <a:buNone/>
            </a:pPr>
            <a:r>
              <a:rPr lang="en-US" dirty="0" smtClean="0"/>
              <a:t>   - carboxylic acid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additive="base">
                                        <p:cTn id="19"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additive="base">
                                        <p:cTn id="25"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 calcmode="lin" valueType="num">
                                      <p:cBhvr additive="base">
                                        <p:cTn id="31"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19">
                                            <p:txEl>
                                              <p:pRg st="4" end="4"/>
                                            </p:txEl>
                                          </p:spTgt>
                                        </p:tgtEl>
                                        <p:attrNameLst>
                                          <p:attrName>style.visibility</p:attrName>
                                        </p:attrNameLst>
                                      </p:cBhvr>
                                      <p:to>
                                        <p:strVal val="visible"/>
                                      </p:to>
                                    </p:set>
                                    <p:anim calcmode="lin" valueType="num">
                                      <p:cBhvr additive="base">
                                        <p:cTn id="37"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CDA2493-5169-4189-851F-CDDC449E4176}" type="slidenum">
              <a:rPr lang="en-US" sz="1400" smtClean="0"/>
              <a:pPr eaLnBrk="1" hangingPunct="1"/>
              <a:t>54</a:t>
            </a:fld>
            <a:endParaRPr lang="en-US" sz="1400" smtClean="0"/>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622300"/>
            <a:ext cx="8089900" cy="56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33C67CC-015A-4FD5-AD7D-DCF83DFCE5A8}" type="slidenum">
              <a:rPr lang="en-US" sz="1400" smtClean="0"/>
              <a:pPr eaLnBrk="1" hangingPunct="1"/>
              <a:t>55</a:t>
            </a:fld>
            <a:endParaRPr lang="en-US" sz="1400" smtClean="0"/>
          </a:p>
        </p:txBody>
      </p:sp>
      <p:sp>
        <p:nvSpPr>
          <p:cNvPr id="35842" name="Rectangle 2"/>
          <p:cNvSpPr>
            <a:spLocks noGrp="1" noChangeArrowheads="1"/>
          </p:cNvSpPr>
          <p:nvPr>
            <p:ph type="title"/>
          </p:nvPr>
        </p:nvSpPr>
        <p:spPr/>
        <p:txBody>
          <a:bodyPr/>
          <a:lstStyle/>
          <a:p>
            <a:pPr eaLnBrk="1" hangingPunct="1">
              <a:defRPr/>
            </a:pPr>
            <a:r>
              <a:rPr lang="en-US" dirty="0" smtClean="0"/>
              <a:t>Functional Groups</a:t>
            </a:r>
          </a:p>
        </p:txBody>
      </p:sp>
      <p:sp>
        <p:nvSpPr>
          <p:cNvPr id="35843" name="Rectangle 3"/>
          <p:cNvSpPr>
            <a:spLocks noGrp="1" noChangeArrowheads="1"/>
          </p:cNvSpPr>
          <p:nvPr>
            <p:ph type="body" idx="1"/>
          </p:nvPr>
        </p:nvSpPr>
        <p:spPr/>
        <p:txBody>
          <a:bodyPr/>
          <a:lstStyle/>
          <a:p>
            <a:pPr eaLnBrk="1" hangingPunct="1"/>
            <a:r>
              <a:rPr lang="en-US" smtClean="0"/>
              <a:t>Methyl group   CH</a:t>
            </a:r>
            <a:r>
              <a:rPr lang="en-US" baseline="-25000" smtClean="0"/>
              <a:t>3</a:t>
            </a:r>
          </a:p>
          <a:p>
            <a:pPr eaLnBrk="1" hangingPunct="1">
              <a:buFont typeface="Wingdings" pitchFamily="2" charset="2"/>
              <a:buNone/>
            </a:pPr>
            <a:r>
              <a:rPr lang="en-US" smtClean="0"/>
              <a:t>   - nonpolar – can’t dissolve in water</a:t>
            </a:r>
          </a:p>
          <a:p>
            <a:pPr eaLnBrk="1" hangingPunct="1">
              <a:buFont typeface="Wingdings" pitchFamily="2" charset="2"/>
              <a:buNone/>
            </a:pPr>
            <a:r>
              <a:rPr lang="en-US" smtClean="0"/>
              <a:t>   - found in lipids and petroleum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additive="base">
                                        <p:cTn id="25"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D20AEA7-9D70-417B-AB75-E93A6E4C2A15}" type="slidenum">
              <a:rPr lang="en-US" sz="1400" smtClean="0"/>
              <a:pPr eaLnBrk="1" hangingPunct="1"/>
              <a:t>56</a:t>
            </a:fld>
            <a:endParaRPr lang="en-US" sz="1400" smtClean="0"/>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566738"/>
            <a:ext cx="718185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330F9C9-85C6-4AA4-88A2-CA66D7A2ACAE}" type="slidenum">
              <a:rPr lang="en-US" sz="1400" smtClean="0"/>
              <a:pPr eaLnBrk="1" hangingPunct="1"/>
              <a:t>57</a:t>
            </a:fld>
            <a:endParaRPr lang="en-US" sz="1400" smtClean="0"/>
          </a:p>
        </p:txBody>
      </p:sp>
      <p:sp>
        <p:nvSpPr>
          <p:cNvPr id="176130" name="Rectangle 2"/>
          <p:cNvSpPr>
            <a:spLocks noGrp="1" noChangeArrowheads="1"/>
          </p:cNvSpPr>
          <p:nvPr>
            <p:ph type="title"/>
          </p:nvPr>
        </p:nvSpPr>
        <p:spPr/>
        <p:txBody>
          <a:bodyPr/>
          <a:lstStyle/>
          <a:p>
            <a:pPr eaLnBrk="1" hangingPunct="1">
              <a:defRPr/>
            </a:pPr>
            <a:r>
              <a:rPr lang="en-US" dirty="0" smtClean="0"/>
              <a:t>Functional Groups</a:t>
            </a:r>
          </a:p>
        </p:txBody>
      </p:sp>
      <p:sp>
        <p:nvSpPr>
          <p:cNvPr id="56324" name="Rectangle 3"/>
          <p:cNvSpPr>
            <a:spLocks noGrp="1" noChangeArrowheads="1"/>
          </p:cNvSpPr>
          <p:nvPr>
            <p:ph type="body" idx="1"/>
          </p:nvPr>
        </p:nvSpPr>
        <p:spPr/>
        <p:txBody>
          <a:bodyPr/>
          <a:lstStyle/>
          <a:p>
            <a:pPr eaLnBrk="1" hangingPunct="1"/>
            <a:r>
              <a:rPr lang="en-US" smtClean="0"/>
              <a:t>Amino group</a:t>
            </a:r>
          </a:p>
          <a:p>
            <a:pPr eaLnBrk="1" hangingPunct="1">
              <a:buFont typeface="Wingdings" pitchFamily="2" charset="2"/>
              <a:buNone/>
            </a:pPr>
            <a:r>
              <a:rPr lang="en-US" smtClean="0"/>
              <a:t>   - also called amines</a:t>
            </a:r>
          </a:p>
          <a:p>
            <a:pPr eaLnBrk="1" hangingPunct="1">
              <a:buFont typeface="Wingdings" pitchFamily="2" charset="2"/>
              <a:buNone/>
            </a:pPr>
            <a:r>
              <a:rPr lang="en-US" smtClean="0"/>
              <a:t>   - ie. glycine</a:t>
            </a:r>
          </a:p>
          <a:p>
            <a:pPr eaLnBrk="1" hangingPunct="1">
              <a:buFont typeface="Wingdings" pitchFamily="2" charset="2"/>
              <a:buNone/>
            </a:pPr>
            <a:r>
              <a:rPr lang="en-US" smtClean="0"/>
              <a:t>   - attached to R-group to make amino acids</a:t>
            </a:r>
          </a:p>
          <a:p>
            <a:pPr eaLnBrk="1" hangingPunct="1">
              <a:buFont typeface="Wingdings" pitchFamily="2" charset="2"/>
              <a:buNone/>
            </a:pPr>
            <a:r>
              <a:rPr lang="en-US" smtClean="0"/>
              <a:t>   - R-groups are different</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4608509-BCF6-43AE-A74A-CB283D3DAF2C}" type="slidenum">
              <a:rPr lang="en-US" sz="1400" smtClean="0"/>
              <a:pPr eaLnBrk="1" hangingPunct="1"/>
              <a:t>58</a:t>
            </a:fld>
            <a:endParaRPr lang="en-US" sz="1400" smtClean="0"/>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138113"/>
            <a:ext cx="4291012"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EEF4492-9EF1-40A0-BE95-C0EC49776E94}" type="slidenum">
              <a:rPr lang="en-US" sz="1400" smtClean="0"/>
              <a:pPr eaLnBrk="1" hangingPunct="1"/>
              <a:t>59</a:t>
            </a:fld>
            <a:endParaRPr lang="en-US" sz="1400" smtClean="0"/>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430213"/>
            <a:ext cx="8547100"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304800" y="762000"/>
            <a:ext cx="7772400" cy="1143000"/>
          </a:xfrm>
        </p:spPr>
        <p:txBody>
          <a:bodyPr/>
          <a:lstStyle/>
          <a:p>
            <a:r>
              <a:rPr lang="en-US" dirty="0" smtClean="0"/>
              <a:t>Regulation</a:t>
            </a:r>
            <a:endParaRPr lang="en-US" dirty="0"/>
          </a:p>
        </p:txBody>
      </p:sp>
      <p:sp>
        <p:nvSpPr>
          <p:cNvPr id="6" name="Subtitle 5"/>
          <p:cNvSpPr>
            <a:spLocks noGrp="1"/>
          </p:cNvSpPr>
          <p:nvPr>
            <p:ph type="subTitle" sz="quarter" idx="1"/>
          </p:nvPr>
        </p:nvSpPr>
        <p:spPr/>
        <p:txBody>
          <a:bodyPr/>
          <a:lstStyle/>
          <a:p>
            <a:r>
              <a:rPr lang="en-US" sz="4000" dirty="0" smtClean="0"/>
              <a:t>Homeostasis</a:t>
            </a:r>
            <a:endParaRPr lang="en-US" sz="4000" dirty="0"/>
          </a:p>
        </p:txBody>
      </p:sp>
      <p:sp>
        <p:nvSpPr>
          <p:cNvPr id="4" name="Slide Number Placeholder 3"/>
          <p:cNvSpPr>
            <a:spLocks noGrp="1"/>
          </p:cNvSpPr>
          <p:nvPr>
            <p:ph type="sldNum" sz="quarter" idx="12"/>
          </p:nvPr>
        </p:nvSpPr>
        <p:spPr/>
        <p:txBody>
          <a:bodyPr/>
          <a:lstStyle/>
          <a:p>
            <a:pPr>
              <a:defRPr/>
            </a:pPr>
            <a:fld id="{DF99DD97-71E8-40B5-8A7E-0754FBD02989}" type="slidenum">
              <a:rPr lang="en-US" smtClean="0"/>
              <a:pPr>
                <a:defRPr/>
              </a:pPr>
              <a:t>6</a:t>
            </a:fld>
            <a:endParaRPr lang="en-US"/>
          </a:p>
        </p:txBody>
      </p:sp>
    </p:spTree>
    <p:extLst>
      <p:ext uri="{BB962C8B-B14F-4D97-AF65-F5344CB8AC3E}">
        <p14:creationId xmlns:p14="http://schemas.microsoft.com/office/powerpoint/2010/main" val="35452241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7906764-3B0B-445E-B2D1-63B2F00AA59D}" type="slidenum">
              <a:rPr lang="en-US" sz="1400" smtClean="0"/>
              <a:pPr eaLnBrk="1" hangingPunct="1"/>
              <a:t>60</a:t>
            </a:fld>
            <a:endParaRPr lang="en-US" sz="1400" smtClean="0"/>
          </a:p>
        </p:txBody>
      </p:sp>
      <p:sp>
        <p:nvSpPr>
          <p:cNvPr id="36866" name="Rectangle 2"/>
          <p:cNvSpPr>
            <a:spLocks noGrp="1" noChangeArrowheads="1"/>
          </p:cNvSpPr>
          <p:nvPr>
            <p:ph type="title"/>
          </p:nvPr>
        </p:nvSpPr>
        <p:spPr/>
        <p:txBody>
          <a:bodyPr/>
          <a:lstStyle/>
          <a:p>
            <a:pPr eaLnBrk="1" hangingPunct="1">
              <a:defRPr/>
            </a:pPr>
            <a:r>
              <a:rPr lang="en-US" dirty="0" smtClean="0"/>
              <a:t>Functional Groups</a:t>
            </a:r>
          </a:p>
        </p:txBody>
      </p:sp>
      <p:sp>
        <p:nvSpPr>
          <p:cNvPr id="36867" name="Rectangle 3"/>
          <p:cNvSpPr>
            <a:spLocks noGrp="1" noChangeArrowheads="1"/>
          </p:cNvSpPr>
          <p:nvPr>
            <p:ph type="body" idx="1"/>
          </p:nvPr>
        </p:nvSpPr>
        <p:spPr/>
        <p:txBody>
          <a:bodyPr/>
          <a:lstStyle/>
          <a:p>
            <a:pPr eaLnBrk="1" hangingPunct="1"/>
            <a:r>
              <a:rPr lang="en-US" smtClean="0"/>
              <a:t>Phosphate group</a:t>
            </a:r>
          </a:p>
          <a:p>
            <a:pPr eaLnBrk="1" hangingPunct="1">
              <a:buFont typeface="Wingdings" pitchFamily="2" charset="2"/>
              <a:buNone/>
            </a:pPr>
            <a:r>
              <a:rPr lang="en-US" smtClean="0"/>
              <a:t>   - PO</a:t>
            </a:r>
            <a:r>
              <a:rPr lang="en-US" baseline="-25000" smtClean="0"/>
              <a:t>4</a:t>
            </a:r>
            <a:r>
              <a:rPr lang="en-US" b="1" baseline="30000" smtClean="0"/>
              <a:t>-</a:t>
            </a:r>
          </a:p>
          <a:p>
            <a:pPr eaLnBrk="1" hangingPunct="1">
              <a:buFont typeface="Wingdings" pitchFamily="2" charset="2"/>
              <a:buNone/>
            </a:pPr>
            <a:r>
              <a:rPr lang="en-US" smtClean="0"/>
              <a:t>   - HPO</a:t>
            </a:r>
            <a:r>
              <a:rPr lang="en-US" baseline="-25000" smtClean="0"/>
              <a:t>4</a:t>
            </a:r>
            <a:r>
              <a:rPr lang="en-US" smtClean="0"/>
              <a:t> loses H by dissociation – polar</a:t>
            </a:r>
          </a:p>
          <a:p>
            <a:pPr eaLnBrk="1" hangingPunct="1">
              <a:buFont typeface="Wingdings" pitchFamily="2" charset="2"/>
              <a:buNone/>
            </a:pPr>
            <a:r>
              <a:rPr lang="en-US" smtClean="0"/>
              <a:t>   - almost always has neg. charge - anion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 calcmode="lin" valueType="num">
                                      <p:cBhvr additive="base">
                                        <p:cTn id="19"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anim calcmode="lin" valueType="num">
                                      <p:cBhvr additive="base">
                                        <p:cTn id="25"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 calcmode="lin" valueType="num">
                                      <p:cBhvr additive="base">
                                        <p:cTn id="31"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C0F7545-B2AB-4C4A-AAE5-31ADD26DA8FD}" type="slidenum">
              <a:rPr lang="en-US" sz="1400" smtClean="0"/>
              <a:pPr eaLnBrk="1" hangingPunct="1"/>
              <a:t>61</a:t>
            </a:fld>
            <a:endParaRPr lang="en-US" sz="1400" smtClean="0"/>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320675"/>
            <a:ext cx="7643812"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D092D14-0E99-45D9-A98E-340729B4233F}" type="slidenum">
              <a:rPr lang="en-US" sz="1400" smtClean="0"/>
              <a:pPr eaLnBrk="1" hangingPunct="1"/>
              <a:t>62</a:t>
            </a:fld>
            <a:endParaRPr lang="en-US" sz="1400" smtClean="0"/>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5" y="138113"/>
            <a:ext cx="5492750"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6734F0D-F6A1-4154-9C2B-52136EF88636}" type="slidenum">
              <a:rPr lang="en-US" sz="1400" smtClean="0"/>
              <a:pPr eaLnBrk="1" hangingPunct="1"/>
              <a:t>63</a:t>
            </a:fld>
            <a:endParaRPr lang="en-US" sz="1400" smtClean="0"/>
          </a:p>
        </p:txBody>
      </p:sp>
      <p:pic>
        <p:nvPicPr>
          <p:cNvPr id="634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138113"/>
            <a:ext cx="6205538"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2C1F854-1E57-4CCF-977B-C8D148452C91}" type="slidenum">
              <a:rPr lang="en-US" sz="1400" smtClean="0"/>
              <a:pPr eaLnBrk="1" hangingPunct="1"/>
              <a:t>64</a:t>
            </a:fld>
            <a:endParaRPr lang="en-US" sz="1400" smtClean="0"/>
          </a:p>
        </p:txBody>
      </p:sp>
      <p:sp>
        <p:nvSpPr>
          <p:cNvPr id="37890" name="Rectangle 2"/>
          <p:cNvSpPr>
            <a:spLocks noGrp="1" noChangeArrowheads="1"/>
          </p:cNvSpPr>
          <p:nvPr>
            <p:ph type="title"/>
          </p:nvPr>
        </p:nvSpPr>
        <p:spPr/>
        <p:txBody>
          <a:bodyPr/>
          <a:lstStyle/>
          <a:p>
            <a:pPr eaLnBrk="1" hangingPunct="1">
              <a:defRPr/>
            </a:pPr>
            <a:r>
              <a:rPr lang="en-US" sz="4000" smtClean="0"/>
              <a:t>Four types of Organic Molecules</a:t>
            </a:r>
          </a:p>
        </p:txBody>
      </p:sp>
      <p:sp>
        <p:nvSpPr>
          <p:cNvPr id="37891" name="Rectangle 3"/>
          <p:cNvSpPr>
            <a:spLocks noGrp="1" noChangeArrowheads="1"/>
          </p:cNvSpPr>
          <p:nvPr>
            <p:ph type="body" idx="1"/>
          </p:nvPr>
        </p:nvSpPr>
        <p:spPr/>
        <p:txBody>
          <a:bodyPr/>
          <a:lstStyle/>
          <a:p>
            <a:pPr eaLnBrk="1" hangingPunct="1"/>
            <a:r>
              <a:rPr lang="en-US" smtClean="0"/>
              <a:t>Carbohydrates – contain CHO</a:t>
            </a:r>
          </a:p>
          <a:p>
            <a:pPr eaLnBrk="1" hangingPunct="1"/>
            <a:r>
              <a:rPr lang="en-US" smtClean="0"/>
              <a:t>Lipids – CHO~P</a:t>
            </a:r>
          </a:p>
          <a:p>
            <a:pPr eaLnBrk="1" hangingPunct="1"/>
            <a:r>
              <a:rPr lang="en-US" smtClean="0"/>
              <a:t>Proteins – CHON~P</a:t>
            </a:r>
          </a:p>
          <a:p>
            <a:pPr eaLnBrk="1" hangingPunct="1"/>
            <a:r>
              <a:rPr lang="en-US" smtClean="0"/>
              <a:t>Nucleic acids – CHOPS</a:t>
            </a:r>
          </a:p>
          <a:p>
            <a:pPr eaLnBrk="1" hangingPunct="1">
              <a:buFont typeface="Wingdings" pitchFamily="2" charset="2"/>
              <a:buNone/>
            </a:pPr>
            <a:r>
              <a:rPr lang="en-US" smtClean="0"/>
              <a:t>    - DNA and RNA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additive="base">
                                        <p:cTn id="19"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2" end="2"/>
                                            </p:txEl>
                                          </p:spTgt>
                                        </p:tgtEl>
                                        <p:attrNameLst>
                                          <p:attrName>style.visibility</p:attrName>
                                        </p:attrNameLst>
                                      </p:cBhvr>
                                      <p:to>
                                        <p:strVal val="visible"/>
                                      </p:to>
                                    </p:set>
                                    <p:anim calcmode="lin" valueType="num">
                                      <p:cBhvr additive="base">
                                        <p:cTn id="25"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1">
                                            <p:txEl>
                                              <p:pRg st="3" end="3"/>
                                            </p:txEl>
                                          </p:spTgt>
                                        </p:tgtEl>
                                        <p:attrNameLst>
                                          <p:attrName>style.visibility</p:attrName>
                                        </p:attrNameLst>
                                      </p:cBhvr>
                                      <p:to>
                                        <p:strVal val="visible"/>
                                      </p:to>
                                    </p:set>
                                    <p:anim calcmode="lin" valueType="num">
                                      <p:cBhvr additive="base">
                                        <p:cTn id="31"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891">
                                            <p:txEl>
                                              <p:pRg st="4" end="4"/>
                                            </p:txEl>
                                          </p:spTgt>
                                        </p:tgtEl>
                                        <p:attrNameLst>
                                          <p:attrName>style.visibility</p:attrName>
                                        </p:attrNameLst>
                                      </p:cBhvr>
                                      <p:to>
                                        <p:strVal val="visible"/>
                                      </p:to>
                                    </p:set>
                                    <p:anim calcmode="lin" valueType="num">
                                      <p:cBhvr additive="base">
                                        <p:cTn id="37"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5AD7503-77B6-4DFF-AA71-A45F0AF20DC0}" type="slidenum">
              <a:rPr lang="en-US" sz="1400" smtClean="0"/>
              <a:pPr eaLnBrk="1" hangingPunct="1"/>
              <a:t>65</a:t>
            </a:fld>
            <a:endParaRPr lang="en-US" sz="1400" smtClean="0"/>
          </a:p>
        </p:txBody>
      </p:sp>
      <p:sp>
        <p:nvSpPr>
          <p:cNvPr id="38914" name="Rectangle 2"/>
          <p:cNvSpPr>
            <a:spLocks noGrp="1" noChangeArrowheads="1"/>
          </p:cNvSpPr>
          <p:nvPr>
            <p:ph type="title"/>
          </p:nvPr>
        </p:nvSpPr>
        <p:spPr/>
        <p:txBody>
          <a:bodyPr/>
          <a:lstStyle/>
          <a:p>
            <a:pPr eaLnBrk="1" hangingPunct="1">
              <a:defRPr/>
            </a:pPr>
            <a:r>
              <a:rPr lang="en-US" smtClean="0"/>
              <a:t>Carbohydrates</a:t>
            </a:r>
          </a:p>
        </p:txBody>
      </p:sp>
      <p:sp>
        <p:nvSpPr>
          <p:cNvPr id="38915" name="Rectangle 3"/>
          <p:cNvSpPr>
            <a:spLocks noGrp="1" noChangeArrowheads="1"/>
          </p:cNvSpPr>
          <p:nvPr>
            <p:ph type="body" idx="1"/>
          </p:nvPr>
        </p:nvSpPr>
        <p:spPr/>
        <p:txBody>
          <a:bodyPr/>
          <a:lstStyle/>
          <a:p>
            <a:pPr eaLnBrk="1" hangingPunct="1"/>
            <a:r>
              <a:rPr lang="en-US" smtClean="0"/>
              <a:t>Three sizes</a:t>
            </a:r>
          </a:p>
          <a:p>
            <a:pPr eaLnBrk="1" hangingPunct="1">
              <a:buFont typeface="Wingdings" pitchFamily="2" charset="2"/>
              <a:buNone/>
            </a:pPr>
            <a:r>
              <a:rPr lang="en-US" smtClean="0"/>
              <a:t>   - monosaccharides – simple sugars</a:t>
            </a:r>
          </a:p>
          <a:p>
            <a:pPr eaLnBrk="1" hangingPunct="1">
              <a:buFont typeface="Wingdings" pitchFamily="2" charset="2"/>
              <a:buNone/>
            </a:pPr>
            <a:r>
              <a:rPr lang="en-US" smtClean="0"/>
              <a:t>   - disaccharides – double sugars</a:t>
            </a:r>
          </a:p>
          <a:p>
            <a:pPr eaLnBrk="1" hangingPunct="1">
              <a:buFont typeface="Wingdings" pitchFamily="2" charset="2"/>
              <a:buNone/>
            </a:pPr>
            <a:r>
              <a:rPr lang="en-US" smtClean="0"/>
              <a:t>   - polysaccharides – starches, complex carb’s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2" end="2"/>
                                            </p:txEl>
                                          </p:spTgt>
                                        </p:tgtEl>
                                        <p:attrNameLst>
                                          <p:attrName>style.visibility</p:attrName>
                                        </p:attrNameLst>
                                      </p:cBhvr>
                                      <p:to>
                                        <p:strVal val="visible"/>
                                      </p:to>
                                    </p:set>
                                    <p:anim calcmode="lin" valueType="num">
                                      <p:cBhvr additive="base">
                                        <p:cTn id="25"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3" end="3"/>
                                            </p:txEl>
                                          </p:spTgt>
                                        </p:tgtEl>
                                        <p:attrNameLst>
                                          <p:attrName>style.visibility</p:attrName>
                                        </p:attrNameLst>
                                      </p:cBhvr>
                                      <p:to>
                                        <p:strVal val="visible"/>
                                      </p:to>
                                    </p:set>
                                    <p:anim calcmode="lin" valueType="num">
                                      <p:cBhvr additive="base">
                                        <p:cTn id="31"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E84D447-3735-4693-B658-2FB925078FA7}" type="slidenum">
              <a:rPr lang="en-US" sz="1400" smtClean="0"/>
              <a:pPr eaLnBrk="1" hangingPunct="1"/>
              <a:t>66</a:t>
            </a:fld>
            <a:endParaRPr lang="en-US" sz="1400" smtClean="0"/>
          </a:p>
        </p:txBody>
      </p:sp>
      <p:sp>
        <p:nvSpPr>
          <p:cNvPr id="39938" name="Rectangle 2"/>
          <p:cNvSpPr>
            <a:spLocks noGrp="1" noChangeArrowheads="1"/>
          </p:cNvSpPr>
          <p:nvPr>
            <p:ph type="title"/>
          </p:nvPr>
        </p:nvSpPr>
        <p:spPr/>
        <p:txBody>
          <a:bodyPr/>
          <a:lstStyle/>
          <a:p>
            <a:pPr eaLnBrk="1" hangingPunct="1">
              <a:defRPr/>
            </a:pPr>
            <a:r>
              <a:rPr lang="en-US" smtClean="0"/>
              <a:t>Monosaccharides</a:t>
            </a:r>
          </a:p>
        </p:txBody>
      </p:sp>
      <p:sp>
        <p:nvSpPr>
          <p:cNvPr id="39939" name="Rectangle 3"/>
          <p:cNvSpPr>
            <a:spLocks noGrp="1" noChangeArrowheads="1"/>
          </p:cNvSpPr>
          <p:nvPr>
            <p:ph type="body" idx="1"/>
          </p:nvPr>
        </p:nvSpPr>
        <p:spPr/>
        <p:txBody>
          <a:bodyPr/>
          <a:lstStyle/>
          <a:p>
            <a:pPr eaLnBrk="1" hangingPunct="1"/>
            <a:r>
              <a:rPr lang="en-US" smtClean="0"/>
              <a:t>Primary energy source</a:t>
            </a:r>
          </a:p>
          <a:p>
            <a:pPr eaLnBrk="1" hangingPunct="1"/>
            <a:r>
              <a:rPr lang="en-US" smtClean="0"/>
              <a:t>Simple formula – CH</a:t>
            </a:r>
            <a:r>
              <a:rPr lang="en-US" baseline="-25000" smtClean="0"/>
              <a:t>2</a:t>
            </a:r>
            <a:r>
              <a:rPr lang="en-US" smtClean="0"/>
              <a:t>O</a:t>
            </a:r>
          </a:p>
          <a:p>
            <a:pPr eaLnBrk="1" hangingPunct="1"/>
            <a:r>
              <a:rPr lang="en-US" smtClean="0"/>
              <a:t>Glucose, fructose, galactose, ribose</a:t>
            </a:r>
          </a:p>
          <a:p>
            <a:pPr eaLnBrk="1" hangingPunct="1"/>
            <a:r>
              <a:rPr lang="en-US" smtClean="0"/>
              <a:t>In water it forms a ring fig. 5.4 &amp; 5.5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additive="base">
                                        <p:cTn id="13"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 calcmode="lin" valueType="num">
                                      <p:cBhvr additive="base">
                                        <p:cTn id="19"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2" end="2"/>
                                            </p:txEl>
                                          </p:spTgt>
                                        </p:tgtEl>
                                        <p:attrNameLst>
                                          <p:attrName>style.visibility</p:attrName>
                                        </p:attrNameLst>
                                      </p:cBhvr>
                                      <p:to>
                                        <p:strVal val="visible"/>
                                      </p:to>
                                    </p:set>
                                    <p:anim calcmode="lin" valueType="num">
                                      <p:cBhvr additive="base">
                                        <p:cTn id="25"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9">
                                            <p:txEl>
                                              <p:pRg st="3" end="3"/>
                                            </p:txEl>
                                          </p:spTgt>
                                        </p:tgtEl>
                                        <p:attrNameLst>
                                          <p:attrName>style.visibility</p:attrName>
                                        </p:attrNameLst>
                                      </p:cBhvr>
                                      <p:to>
                                        <p:strVal val="visible"/>
                                      </p:to>
                                    </p:set>
                                    <p:anim calcmode="lin" valueType="num">
                                      <p:cBhvr additive="base">
                                        <p:cTn id="31"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157E03E-C64D-4190-A429-C1E6185FF772}" type="slidenum">
              <a:rPr lang="en-US" sz="1400" smtClean="0"/>
              <a:pPr eaLnBrk="1" hangingPunct="1"/>
              <a:t>67</a:t>
            </a:fld>
            <a:endParaRPr lang="en-US" sz="1400" smtClean="0"/>
          </a:p>
        </p:txBody>
      </p:sp>
      <p:pic>
        <p:nvPicPr>
          <p:cNvPr id="67587" name="Picture 3" descr="05-03-Monosaccharide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75" y="0"/>
            <a:ext cx="7361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059DF75-4250-4DE1-BDF4-D16E076C648C}" type="slidenum">
              <a:rPr lang="en-US" sz="1400" smtClean="0"/>
              <a:pPr eaLnBrk="1" hangingPunct="1"/>
              <a:t>68</a:t>
            </a:fld>
            <a:endParaRPr lang="en-US" sz="1400" smtClean="0"/>
          </a:p>
        </p:txBody>
      </p:sp>
      <p:pic>
        <p:nvPicPr>
          <p:cNvPr id="68611" name="Picture 3" descr="05-04-LinearGlucoseRing-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8463"/>
            <a:ext cx="91440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60DCF46-C7C8-40E2-B9C3-45CA41932237}" type="slidenum">
              <a:rPr lang="en-US" sz="1400" smtClean="0"/>
              <a:pPr eaLnBrk="1" hangingPunct="1"/>
              <a:t>69</a:t>
            </a:fld>
            <a:endParaRPr lang="en-US" sz="1400" smtClean="0"/>
          </a:p>
        </p:txBody>
      </p:sp>
      <p:sp>
        <p:nvSpPr>
          <p:cNvPr id="133122" name="Rectangle 2"/>
          <p:cNvSpPr>
            <a:spLocks noGrp="1" noChangeArrowheads="1"/>
          </p:cNvSpPr>
          <p:nvPr>
            <p:ph type="title"/>
          </p:nvPr>
        </p:nvSpPr>
        <p:spPr/>
        <p:txBody>
          <a:bodyPr/>
          <a:lstStyle/>
          <a:p>
            <a:pPr eaLnBrk="1" hangingPunct="1">
              <a:defRPr/>
            </a:pPr>
            <a:r>
              <a:rPr lang="en-US" smtClean="0"/>
              <a:t>isomer</a:t>
            </a:r>
          </a:p>
        </p:txBody>
      </p:sp>
      <p:pic>
        <p:nvPicPr>
          <p:cNvPr id="6963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66850" y="1981200"/>
            <a:ext cx="6210300" cy="41148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69DB17F-0936-40F2-B988-9B5206BC38F5}" type="slidenum">
              <a:rPr lang="en-US" sz="1400" smtClean="0"/>
              <a:pPr eaLnBrk="1" hangingPunct="1"/>
              <a:t>7</a:t>
            </a:fld>
            <a:endParaRPr lang="en-US" sz="1400" smtClean="0"/>
          </a:p>
        </p:txBody>
      </p:sp>
      <p:pic>
        <p:nvPicPr>
          <p:cNvPr id="8195" name="Picture 3" descr="01_13aFeedbackMechanism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136525"/>
            <a:ext cx="8289925"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E089417-D7C2-42C6-9AD8-8E59E06FF876}" type="slidenum">
              <a:rPr lang="en-US" sz="1400" smtClean="0"/>
              <a:pPr eaLnBrk="1" hangingPunct="1"/>
              <a:t>70</a:t>
            </a:fld>
            <a:endParaRPr lang="en-US" sz="1400" smtClean="0"/>
          </a:p>
        </p:txBody>
      </p:sp>
      <p:sp>
        <p:nvSpPr>
          <p:cNvPr id="134146" name="Rectangle 2"/>
          <p:cNvSpPr>
            <a:spLocks noGrp="1" noChangeArrowheads="1"/>
          </p:cNvSpPr>
          <p:nvPr>
            <p:ph type="title"/>
          </p:nvPr>
        </p:nvSpPr>
        <p:spPr/>
        <p:txBody>
          <a:bodyPr/>
          <a:lstStyle/>
          <a:p>
            <a:pPr eaLnBrk="1" hangingPunct="1">
              <a:defRPr/>
            </a:pPr>
            <a:r>
              <a:rPr lang="en-US" smtClean="0"/>
              <a:t>isomer</a:t>
            </a:r>
          </a:p>
        </p:txBody>
      </p:sp>
      <p:sp>
        <p:nvSpPr>
          <p:cNvPr id="70660" name="Rectangle 3"/>
          <p:cNvSpPr>
            <a:spLocks noGrp="1" noChangeArrowheads="1"/>
          </p:cNvSpPr>
          <p:nvPr>
            <p:ph type="body" idx="1"/>
          </p:nvPr>
        </p:nvSpPr>
        <p:spPr/>
        <p:txBody>
          <a:bodyPr/>
          <a:lstStyle/>
          <a:p>
            <a:pPr eaLnBrk="1" hangingPunct="1"/>
            <a:r>
              <a:rPr lang="en-US" smtClean="0"/>
              <a:t>– same formula diff. structure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135EFD2-86ED-4624-9A2E-DBCA18ABBCB9}" type="slidenum">
              <a:rPr lang="en-US" sz="1400" smtClean="0"/>
              <a:pPr eaLnBrk="1" hangingPunct="1"/>
              <a:t>71</a:t>
            </a:fld>
            <a:endParaRPr lang="en-US" sz="1400" smtClean="0"/>
          </a:p>
        </p:txBody>
      </p:sp>
      <p:sp>
        <p:nvSpPr>
          <p:cNvPr id="78850" name="Rectangle 2"/>
          <p:cNvSpPr>
            <a:spLocks noGrp="1" noChangeArrowheads="1"/>
          </p:cNvSpPr>
          <p:nvPr>
            <p:ph type="title"/>
          </p:nvPr>
        </p:nvSpPr>
        <p:spPr/>
        <p:txBody>
          <a:bodyPr/>
          <a:lstStyle/>
          <a:p>
            <a:pPr eaLnBrk="1" hangingPunct="1">
              <a:defRPr/>
            </a:pPr>
            <a:r>
              <a:rPr lang="en-US" dirty="0" err="1" smtClean="0"/>
              <a:t>Monosaccharides</a:t>
            </a:r>
            <a:endParaRPr lang="en-US" dirty="0" smtClean="0"/>
          </a:p>
        </p:txBody>
      </p:sp>
      <p:sp>
        <p:nvSpPr>
          <p:cNvPr id="71684" name="Rectangle 3"/>
          <p:cNvSpPr>
            <a:spLocks noGrp="1" noChangeArrowheads="1"/>
          </p:cNvSpPr>
          <p:nvPr>
            <p:ph type="body" idx="1"/>
          </p:nvPr>
        </p:nvSpPr>
        <p:spPr/>
        <p:txBody>
          <a:bodyPr/>
          <a:lstStyle/>
          <a:p>
            <a:pPr eaLnBrk="1" hangingPunct="1"/>
            <a:r>
              <a:rPr lang="en-US" smtClean="0"/>
              <a:t>Benedicts solution tests for reducing sugars</a:t>
            </a:r>
          </a:p>
          <a:p>
            <a:pPr eaLnBrk="1" hangingPunct="1">
              <a:buFont typeface="Wingdings" pitchFamily="2" charset="2"/>
              <a:buNone/>
            </a:pPr>
            <a:r>
              <a:rPr lang="en-US" smtClean="0"/>
              <a:t>   - sugars with free carbonyl groups like all monosaccharides and some di’s</a:t>
            </a:r>
          </a:p>
          <a:p>
            <a:pPr eaLnBrk="1" hangingPunct="1"/>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2A865F0-1882-4EE0-AB2E-A798AF72F64F}" type="slidenum">
              <a:rPr lang="en-US" sz="1400" smtClean="0"/>
              <a:pPr eaLnBrk="1" hangingPunct="1"/>
              <a:t>72</a:t>
            </a:fld>
            <a:endParaRPr lang="en-US" sz="1400" smtClean="0"/>
          </a:p>
        </p:txBody>
      </p:sp>
      <p:sp>
        <p:nvSpPr>
          <p:cNvPr id="40962" name="Rectangle 2"/>
          <p:cNvSpPr>
            <a:spLocks noGrp="1" noChangeArrowheads="1"/>
          </p:cNvSpPr>
          <p:nvPr>
            <p:ph type="title"/>
          </p:nvPr>
        </p:nvSpPr>
        <p:spPr/>
        <p:txBody>
          <a:bodyPr/>
          <a:lstStyle/>
          <a:p>
            <a:pPr eaLnBrk="1" hangingPunct="1">
              <a:defRPr/>
            </a:pPr>
            <a:r>
              <a:rPr lang="en-US" smtClean="0"/>
              <a:t>Disaccharides</a:t>
            </a:r>
          </a:p>
        </p:txBody>
      </p:sp>
      <p:sp>
        <p:nvSpPr>
          <p:cNvPr id="40963" name="Rectangle 3"/>
          <p:cNvSpPr>
            <a:spLocks noGrp="1" noChangeArrowheads="1"/>
          </p:cNvSpPr>
          <p:nvPr>
            <p:ph type="body" idx="1"/>
          </p:nvPr>
        </p:nvSpPr>
        <p:spPr/>
        <p:txBody>
          <a:bodyPr/>
          <a:lstStyle/>
          <a:p>
            <a:pPr eaLnBrk="1" hangingPunct="1"/>
            <a:r>
              <a:rPr lang="en-US" smtClean="0"/>
              <a:t>Two mono’s bonded by a covalent bond called glycosidic linkage</a:t>
            </a:r>
          </a:p>
          <a:p>
            <a:pPr eaLnBrk="1" hangingPunct="1"/>
            <a:r>
              <a:rPr lang="en-US" smtClean="0"/>
              <a:t>Bond formed by process of dehydration synthesis – takes water out </a:t>
            </a:r>
          </a:p>
          <a:p>
            <a:pPr eaLnBrk="1" hangingPunct="1">
              <a:buFont typeface="Wingdings" pitchFamily="2" charset="2"/>
              <a:buNone/>
            </a:pPr>
            <a:r>
              <a:rPr lang="en-US" smtClean="0"/>
              <a:t>		energy in - endergonic</a:t>
            </a:r>
          </a:p>
          <a:p>
            <a:pPr eaLnBrk="1" hangingPunct="1"/>
            <a:r>
              <a:rPr lang="en-US" smtClean="0"/>
              <a:t>Fig. 5.2 &amp; 5.5</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1" end="1"/>
                                            </p:txEl>
                                          </p:spTgt>
                                        </p:tgtEl>
                                        <p:attrNameLst>
                                          <p:attrName>style.visibility</p:attrName>
                                        </p:attrNameLst>
                                      </p:cBhvr>
                                      <p:to>
                                        <p:strVal val="visible"/>
                                      </p:to>
                                    </p:set>
                                    <p:anim calcmode="lin" valueType="num">
                                      <p:cBhvr additive="base">
                                        <p:cTn id="19"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2" end="2"/>
                                            </p:txEl>
                                          </p:spTgt>
                                        </p:tgtEl>
                                        <p:attrNameLst>
                                          <p:attrName>style.visibility</p:attrName>
                                        </p:attrNameLst>
                                      </p:cBhvr>
                                      <p:to>
                                        <p:strVal val="visible"/>
                                      </p:to>
                                    </p:set>
                                    <p:anim calcmode="lin" valueType="num">
                                      <p:cBhvr additive="base">
                                        <p:cTn id="25"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3" end="3"/>
                                            </p:txEl>
                                          </p:spTgt>
                                        </p:tgtEl>
                                        <p:attrNameLst>
                                          <p:attrName>style.visibility</p:attrName>
                                        </p:attrNameLst>
                                      </p:cBhvr>
                                      <p:to>
                                        <p:strVal val="visible"/>
                                      </p:to>
                                    </p:set>
                                    <p:anim calcmode="lin" valueType="num">
                                      <p:cBhvr additive="base">
                                        <p:cTn id="31"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6B91E0C-D70B-4E79-9B98-704160E96289}" type="slidenum">
              <a:rPr lang="en-US" sz="1400" smtClean="0"/>
              <a:pPr eaLnBrk="1" hangingPunct="1"/>
              <a:t>73</a:t>
            </a:fld>
            <a:endParaRPr lang="en-US" sz="1400" smtClean="0"/>
          </a:p>
        </p:txBody>
      </p:sp>
      <p:pic>
        <p:nvPicPr>
          <p:cNvPr id="73731" name="Picture 3" descr="05-05-Disaccharide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91440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E53F28E-699B-4428-B003-3172E5935F63}" type="slidenum">
              <a:rPr lang="en-US" sz="1400" smtClean="0"/>
              <a:pPr eaLnBrk="1" hangingPunct="1"/>
              <a:t>74</a:t>
            </a:fld>
            <a:endParaRPr lang="en-US" sz="1400" smtClean="0"/>
          </a:p>
        </p:txBody>
      </p:sp>
      <p:sp>
        <p:nvSpPr>
          <p:cNvPr id="81922" name="Rectangle 2"/>
          <p:cNvSpPr>
            <a:spLocks noGrp="1" noChangeArrowheads="1"/>
          </p:cNvSpPr>
          <p:nvPr>
            <p:ph type="title"/>
          </p:nvPr>
        </p:nvSpPr>
        <p:spPr/>
        <p:txBody>
          <a:bodyPr/>
          <a:lstStyle/>
          <a:p>
            <a:pPr eaLnBrk="1" hangingPunct="1">
              <a:defRPr/>
            </a:pPr>
            <a:r>
              <a:rPr lang="en-US" dirty="0" smtClean="0"/>
              <a:t>Disaccharides</a:t>
            </a:r>
          </a:p>
        </p:txBody>
      </p:sp>
      <p:sp>
        <p:nvSpPr>
          <p:cNvPr id="74756" name="Rectangle 3"/>
          <p:cNvSpPr>
            <a:spLocks noGrp="1" noChangeArrowheads="1"/>
          </p:cNvSpPr>
          <p:nvPr>
            <p:ph type="body" idx="1"/>
          </p:nvPr>
        </p:nvSpPr>
        <p:spPr/>
        <p:txBody>
          <a:bodyPr/>
          <a:lstStyle/>
          <a:p>
            <a:pPr eaLnBrk="1" hangingPunct="1"/>
            <a:r>
              <a:rPr lang="en-US" smtClean="0"/>
              <a:t>Bond broken by hydrolysis – puts water in     	energy out – exergonic</a:t>
            </a:r>
          </a:p>
          <a:p>
            <a:pPr eaLnBrk="1" hangingPunct="1"/>
            <a:r>
              <a:rPr lang="en-US" smtClean="0"/>
              <a:t>Fig. 5.2</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5028B9D-F603-4072-8DF1-3723A36E139A}" type="slidenum">
              <a:rPr lang="en-US" sz="1400" smtClean="0"/>
              <a:pPr eaLnBrk="1" hangingPunct="1"/>
              <a:t>75</a:t>
            </a:fld>
            <a:endParaRPr lang="en-US" sz="1400" smtClean="0"/>
          </a:p>
        </p:txBody>
      </p:sp>
      <p:pic>
        <p:nvPicPr>
          <p:cNvPr id="75779" name="Picture 3" descr="05-02-Polymer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8" y="0"/>
            <a:ext cx="4926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7C1B571-0082-4F67-A66A-E1D786FF6E35}" type="slidenum">
              <a:rPr lang="en-US" sz="1400" smtClean="0"/>
              <a:pPr eaLnBrk="1" hangingPunct="1"/>
              <a:t>76</a:t>
            </a:fld>
            <a:endParaRPr lang="en-US" sz="1400" smtClean="0"/>
          </a:p>
        </p:txBody>
      </p:sp>
      <p:pic>
        <p:nvPicPr>
          <p:cNvPr id="768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36588"/>
            <a:ext cx="8991600"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DBA92C8-1C02-4011-B93E-0D190D025A5E}" type="slidenum">
              <a:rPr lang="en-US" sz="1400" smtClean="0"/>
              <a:pPr eaLnBrk="1" hangingPunct="1"/>
              <a:t>77</a:t>
            </a:fld>
            <a:endParaRPr lang="en-US" sz="1400" smtClean="0"/>
          </a:p>
        </p:txBody>
      </p:sp>
      <p:sp>
        <p:nvSpPr>
          <p:cNvPr id="41986" name="Rectangle 2"/>
          <p:cNvSpPr>
            <a:spLocks noGrp="1" noChangeArrowheads="1"/>
          </p:cNvSpPr>
          <p:nvPr>
            <p:ph type="title"/>
          </p:nvPr>
        </p:nvSpPr>
        <p:spPr/>
        <p:txBody>
          <a:bodyPr/>
          <a:lstStyle/>
          <a:p>
            <a:pPr eaLnBrk="1" hangingPunct="1">
              <a:defRPr/>
            </a:pPr>
            <a:r>
              <a:rPr lang="en-US" dirty="0" smtClean="0"/>
              <a:t>Disaccharides</a:t>
            </a:r>
          </a:p>
        </p:txBody>
      </p:sp>
      <p:sp>
        <p:nvSpPr>
          <p:cNvPr id="41987" name="Rectangle 3"/>
          <p:cNvSpPr>
            <a:spLocks noGrp="1" noChangeArrowheads="1"/>
          </p:cNvSpPr>
          <p:nvPr>
            <p:ph type="body" idx="1"/>
          </p:nvPr>
        </p:nvSpPr>
        <p:spPr/>
        <p:txBody>
          <a:bodyPr/>
          <a:lstStyle/>
          <a:p>
            <a:pPr eaLnBrk="1" hangingPunct="1"/>
            <a:r>
              <a:rPr lang="en-US" smtClean="0"/>
              <a:t>Can be used for energy or storage – plants use them to carry carb’s around</a:t>
            </a:r>
          </a:p>
          <a:p>
            <a:pPr eaLnBrk="1" hangingPunct="1"/>
            <a:r>
              <a:rPr lang="en-US" smtClean="0"/>
              <a:t>Some react w/Benedicts b/c they have a free carbonyl group</a:t>
            </a:r>
          </a:p>
          <a:p>
            <a:pPr eaLnBrk="1" hangingPunct="1"/>
            <a:r>
              <a:rPr lang="en-US" smtClean="0"/>
              <a:t>Lactose, maltose, sucrose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0" end="0"/>
                                            </p:txEl>
                                          </p:spTgt>
                                        </p:tgtEl>
                                        <p:attrNameLst>
                                          <p:attrName>style.visibility</p:attrName>
                                        </p:attrNameLst>
                                      </p:cBhvr>
                                      <p:to>
                                        <p:strVal val="visible"/>
                                      </p:to>
                                    </p:set>
                                    <p:anim calcmode="lin" valueType="num">
                                      <p:cBhvr additive="base">
                                        <p:cTn id="13"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1" end="1"/>
                                            </p:txEl>
                                          </p:spTgt>
                                        </p:tgtEl>
                                        <p:attrNameLst>
                                          <p:attrName>style.visibility</p:attrName>
                                        </p:attrNameLst>
                                      </p:cBhvr>
                                      <p:to>
                                        <p:strVal val="visible"/>
                                      </p:to>
                                    </p:set>
                                    <p:anim calcmode="lin" valueType="num">
                                      <p:cBhvr additive="base">
                                        <p:cTn id="19"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 calcmode="lin" valueType="num">
                                      <p:cBhvr additive="base">
                                        <p:cTn id="25"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CBA5B87-5E5D-4C5B-86A2-7D03CC349D48}" type="slidenum">
              <a:rPr lang="en-US" sz="1400" smtClean="0"/>
              <a:pPr eaLnBrk="1" hangingPunct="1"/>
              <a:t>78</a:t>
            </a:fld>
            <a:endParaRPr lang="en-US" sz="1400" smtClean="0"/>
          </a:p>
        </p:txBody>
      </p:sp>
      <p:sp>
        <p:nvSpPr>
          <p:cNvPr id="43010" name="Rectangle 2"/>
          <p:cNvSpPr>
            <a:spLocks noGrp="1" noChangeArrowheads="1"/>
          </p:cNvSpPr>
          <p:nvPr>
            <p:ph type="title"/>
          </p:nvPr>
        </p:nvSpPr>
        <p:spPr/>
        <p:txBody>
          <a:bodyPr/>
          <a:lstStyle/>
          <a:p>
            <a:pPr eaLnBrk="1" hangingPunct="1">
              <a:defRPr/>
            </a:pPr>
            <a:r>
              <a:rPr lang="en-US" smtClean="0"/>
              <a:t>Polysaccharides</a:t>
            </a:r>
          </a:p>
        </p:txBody>
      </p:sp>
      <p:sp>
        <p:nvSpPr>
          <p:cNvPr id="43011" name="Rectangle 3"/>
          <p:cNvSpPr>
            <a:spLocks noGrp="1" noChangeArrowheads="1"/>
          </p:cNvSpPr>
          <p:nvPr>
            <p:ph type="body" idx="1"/>
          </p:nvPr>
        </p:nvSpPr>
        <p:spPr/>
        <p:txBody>
          <a:bodyPr/>
          <a:lstStyle/>
          <a:p>
            <a:pPr eaLnBrk="1" hangingPunct="1"/>
            <a:r>
              <a:rPr lang="en-US" smtClean="0"/>
              <a:t>3-1,000 mono’s joined together</a:t>
            </a:r>
          </a:p>
          <a:p>
            <a:pPr eaLnBrk="1" hangingPunct="1"/>
            <a:r>
              <a:rPr lang="en-US" smtClean="0"/>
              <a:t>Many uses</a:t>
            </a:r>
          </a:p>
          <a:p>
            <a:pPr eaLnBrk="1" hangingPunct="1"/>
            <a:r>
              <a:rPr lang="en-US" smtClean="0"/>
              <a:t>Plants store starch as amylose in plastids</a:t>
            </a:r>
          </a:p>
          <a:p>
            <a:pPr eaLnBrk="1" hangingPunct="1"/>
            <a:r>
              <a:rPr lang="en-US" smtClean="0"/>
              <a:t>Animals store starch as glycogen in liver &amp; muscles</a:t>
            </a:r>
          </a:p>
          <a:p>
            <a:pPr eaLnBrk="1" hangingPunct="1">
              <a:buFont typeface="Wingdings" pitchFamily="2" charset="2"/>
              <a:buNone/>
            </a:pPr>
            <a:r>
              <a:rPr lang="en-US" smtClean="0"/>
              <a:t>   glucose </a:t>
            </a:r>
            <a:r>
              <a:rPr lang="en-US" smtClean="0">
                <a:sym typeface="Symbol" charset="2"/>
              </a:rPr>
              <a:t> </a:t>
            </a:r>
            <a:r>
              <a:rPr lang="en-US" smtClean="0"/>
              <a:t>glycogen (dehydration) insulin</a:t>
            </a:r>
          </a:p>
          <a:p>
            <a:pPr eaLnBrk="1" hangingPunct="1">
              <a:buFont typeface="Wingdings" pitchFamily="2" charset="2"/>
              <a:buNone/>
            </a:pPr>
            <a:r>
              <a:rPr lang="en-US" smtClean="0"/>
              <a:t>   glycogen </a:t>
            </a:r>
            <a:r>
              <a:rPr lang="en-US" smtClean="0">
                <a:sym typeface="Symbol" charset="2"/>
              </a:rPr>
              <a:t></a:t>
            </a:r>
            <a:r>
              <a:rPr lang="en-US" smtClean="0"/>
              <a:t> glucose (hydrolysis) glucagon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 calcmode="lin" valueType="num">
                                      <p:cBhvr additive="base">
                                        <p:cTn id="19"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 calcmode="lin" valueType="num">
                                      <p:cBhvr additive="base">
                                        <p:cTn id="25"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011">
                                            <p:txEl>
                                              <p:pRg st="3" end="3"/>
                                            </p:txEl>
                                          </p:spTgt>
                                        </p:tgtEl>
                                        <p:attrNameLst>
                                          <p:attrName>style.visibility</p:attrName>
                                        </p:attrNameLst>
                                      </p:cBhvr>
                                      <p:to>
                                        <p:strVal val="visible"/>
                                      </p:to>
                                    </p:set>
                                    <p:anim calcmode="lin" valueType="num">
                                      <p:cBhvr additive="base">
                                        <p:cTn id="31"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011">
                                            <p:txEl>
                                              <p:pRg st="4" end="4"/>
                                            </p:txEl>
                                          </p:spTgt>
                                        </p:tgtEl>
                                        <p:attrNameLst>
                                          <p:attrName>style.visibility</p:attrName>
                                        </p:attrNameLst>
                                      </p:cBhvr>
                                      <p:to>
                                        <p:strVal val="visible"/>
                                      </p:to>
                                    </p:set>
                                    <p:anim calcmode="lin" valueType="num">
                                      <p:cBhvr additive="base">
                                        <p:cTn id="37"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011">
                                            <p:txEl>
                                              <p:pRg st="5" end="5"/>
                                            </p:txEl>
                                          </p:spTgt>
                                        </p:tgtEl>
                                        <p:attrNameLst>
                                          <p:attrName>style.visibility</p:attrName>
                                        </p:attrNameLst>
                                      </p:cBhvr>
                                      <p:to>
                                        <p:strVal val="visible"/>
                                      </p:to>
                                    </p:set>
                                    <p:anim calcmode="lin" valueType="num">
                                      <p:cBhvr additive="base">
                                        <p:cTn id="43" dur="500" fill="hold"/>
                                        <p:tgtEl>
                                          <p:spTgt spid="4301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30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A256E44-DCB0-4987-B176-2F5AED822453}" type="slidenum">
              <a:rPr lang="en-US" sz="1400" smtClean="0"/>
              <a:pPr eaLnBrk="1" hangingPunct="1"/>
              <a:t>79</a:t>
            </a:fld>
            <a:endParaRPr lang="en-US" sz="1400" smtClean="0"/>
          </a:p>
        </p:txBody>
      </p:sp>
      <p:sp>
        <p:nvSpPr>
          <p:cNvPr id="44034" name="Rectangle 2"/>
          <p:cNvSpPr>
            <a:spLocks noGrp="1" noChangeArrowheads="1"/>
          </p:cNvSpPr>
          <p:nvPr>
            <p:ph type="title"/>
          </p:nvPr>
        </p:nvSpPr>
        <p:spPr/>
        <p:txBody>
          <a:bodyPr/>
          <a:lstStyle/>
          <a:p>
            <a:pPr eaLnBrk="1" hangingPunct="1">
              <a:defRPr/>
            </a:pPr>
            <a:r>
              <a:rPr lang="en-US" dirty="0" smtClean="0"/>
              <a:t>Polysaccharides</a:t>
            </a:r>
          </a:p>
        </p:txBody>
      </p:sp>
      <p:sp>
        <p:nvSpPr>
          <p:cNvPr id="44035" name="Rectangle 3"/>
          <p:cNvSpPr>
            <a:spLocks noGrp="1" noChangeArrowheads="1"/>
          </p:cNvSpPr>
          <p:nvPr>
            <p:ph type="body" idx="1"/>
          </p:nvPr>
        </p:nvSpPr>
        <p:spPr/>
        <p:txBody>
          <a:bodyPr/>
          <a:lstStyle/>
          <a:p>
            <a:pPr eaLnBrk="1" hangingPunct="1"/>
            <a:r>
              <a:rPr lang="en-US" smtClean="0"/>
              <a:t>Structural polysaccharides</a:t>
            </a:r>
          </a:p>
          <a:p>
            <a:pPr eaLnBrk="1" hangingPunct="1">
              <a:buFont typeface="Wingdings" pitchFamily="2" charset="2"/>
              <a:buNone/>
            </a:pPr>
            <a:r>
              <a:rPr lang="en-US" smtClean="0"/>
              <a:t>   - cellulose in plant cell walls</a:t>
            </a:r>
          </a:p>
          <a:p>
            <a:pPr eaLnBrk="1" hangingPunct="1">
              <a:buFont typeface="Wingdings" pitchFamily="2" charset="2"/>
              <a:buNone/>
            </a:pPr>
            <a:r>
              <a:rPr lang="en-US" smtClean="0"/>
              <a:t>   - chitin in invertebrate exoskeletons</a:t>
            </a:r>
          </a:p>
          <a:p>
            <a:pPr eaLnBrk="1" hangingPunct="1">
              <a:buFont typeface="Wingdings" pitchFamily="2" charset="2"/>
              <a:buNone/>
            </a:pPr>
            <a:r>
              <a:rPr lang="en-US" smtClean="0"/>
              <a:t>   - Lugols’ iodine tests for starch</a:t>
            </a:r>
          </a:p>
          <a:p>
            <a:pPr eaLnBrk="1" hangingPunct="1">
              <a:buFont typeface="Wingdings" pitchFamily="2" charset="2"/>
              <a:buNone/>
            </a:pPr>
            <a:r>
              <a:rPr lang="en-US" smtClean="0"/>
              <a:t>         rust color </a:t>
            </a:r>
            <a:r>
              <a:rPr lang="en-US" smtClean="0">
                <a:sym typeface="Symbol" charset="2"/>
              </a:rPr>
              <a:t></a:t>
            </a:r>
            <a:r>
              <a:rPr lang="en-US" smtClean="0"/>
              <a:t> blue/black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additive="base">
                                        <p:cTn id="13"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1" end="1"/>
                                            </p:txEl>
                                          </p:spTgt>
                                        </p:tgtEl>
                                        <p:attrNameLst>
                                          <p:attrName>style.visibility</p:attrName>
                                        </p:attrNameLst>
                                      </p:cBhvr>
                                      <p:to>
                                        <p:strVal val="visible"/>
                                      </p:to>
                                    </p:set>
                                    <p:anim calcmode="lin" valueType="num">
                                      <p:cBhvr additive="base">
                                        <p:cTn id="19"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035">
                                            <p:txEl>
                                              <p:pRg st="2" end="2"/>
                                            </p:txEl>
                                          </p:spTgt>
                                        </p:tgtEl>
                                        <p:attrNameLst>
                                          <p:attrName>style.visibility</p:attrName>
                                        </p:attrNameLst>
                                      </p:cBhvr>
                                      <p:to>
                                        <p:strVal val="visible"/>
                                      </p:to>
                                    </p:set>
                                    <p:anim calcmode="lin" valueType="num">
                                      <p:cBhvr additive="base">
                                        <p:cTn id="25"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35">
                                            <p:txEl>
                                              <p:pRg st="3" end="3"/>
                                            </p:txEl>
                                          </p:spTgt>
                                        </p:tgtEl>
                                        <p:attrNameLst>
                                          <p:attrName>style.visibility</p:attrName>
                                        </p:attrNameLst>
                                      </p:cBhvr>
                                      <p:to>
                                        <p:strVal val="visible"/>
                                      </p:to>
                                    </p:set>
                                    <p:anim calcmode="lin" valueType="num">
                                      <p:cBhvr additive="base">
                                        <p:cTn id="31"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4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4035">
                                            <p:txEl>
                                              <p:pRg st="4" end="4"/>
                                            </p:txEl>
                                          </p:spTgt>
                                        </p:tgtEl>
                                        <p:attrNameLst>
                                          <p:attrName>style.visibility</p:attrName>
                                        </p:attrNameLst>
                                      </p:cBhvr>
                                      <p:to>
                                        <p:strVal val="visible"/>
                                      </p:to>
                                    </p:set>
                                    <p:anim calcmode="lin" valueType="num">
                                      <p:cBhvr additive="base">
                                        <p:cTn id="37"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4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B1AE5AB-2FB2-4925-8315-98FA31A3530F}" type="slidenum">
              <a:rPr lang="en-US" sz="1400" smtClean="0"/>
              <a:pPr eaLnBrk="1" hangingPunct="1"/>
              <a:t>8</a:t>
            </a:fld>
            <a:endParaRPr lang="en-US" sz="1400" smtClean="0"/>
          </a:p>
        </p:txBody>
      </p:sp>
      <p:pic>
        <p:nvPicPr>
          <p:cNvPr id="9219" name="Picture 5" descr="01_13bFeedbackMechanism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136525"/>
            <a:ext cx="8296275"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00E9631-86ED-48F1-877D-5A3ABA9E1DCB}" type="slidenum">
              <a:rPr lang="en-US" sz="1400" smtClean="0"/>
              <a:pPr eaLnBrk="1" hangingPunct="1"/>
              <a:t>80</a:t>
            </a:fld>
            <a:endParaRPr lang="en-US" sz="1400" smtClean="0"/>
          </a:p>
        </p:txBody>
      </p:sp>
      <p:pic>
        <p:nvPicPr>
          <p:cNvPr id="80899" name="Picture 3" descr="05-06-StoragePolysacch-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0"/>
            <a:ext cx="8651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EEA72CD-4338-4D28-90CE-364F5AA91667}" type="slidenum">
              <a:rPr lang="en-US" sz="1400" smtClean="0"/>
              <a:pPr eaLnBrk="1" hangingPunct="1"/>
              <a:t>81</a:t>
            </a:fld>
            <a:endParaRPr lang="en-US" sz="1400" smtClean="0"/>
          </a:p>
        </p:txBody>
      </p:sp>
      <p:sp>
        <p:nvSpPr>
          <p:cNvPr id="45058" name="Rectangle 2"/>
          <p:cNvSpPr>
            <a:spLocks noGrp="1" noChangeArrowheads="1"/>
          </p:cNvSpPr>
          <p:nvPr>
            <p:ph type="title"/>
          </p:nvPr>
        </p:nvSpPr>
        <p:spPr/>
        <p:txBody>
          <a:bodyPr/>
          <a:lstStyle/>
          <a:p>
            <a:pPr eaLnBrk="1" hangingPunct="1">
              <a:defRPr/>
            </a:pPr>
            <a:r>
              <a:rPr lang="en-US" smtClean="0"/>
              <a:t>Lipids</a:t>
            </a:r>
          </a:p>
        </p:txBody>
      </p:sp>
      <p:sp>
        <p:nvSpPr>
          <p:cNvPr id="45059" name="Rectangle 3"/>
          <p:cNvSpPr>
            <a:spLocks noGrp="1" noChangeArrowheads="1"/>
          </p:cNvSpPr>
          <p:nvPr>
            <p:ph type="body" idx="1"/>
          </p:nvPr>
        </p:nvSpPr>
        <p:spPr/>
        <p:txBody>
          <a:bodyPr/>
          <a:lstStyle/>
          <a:p>
            <a:pPr eaLnBrk="1" hangingPunct="1"/>
            <a:r>
              <a:rPr lang="en-US" smtClean="0"/>
              <a:t>Three types</a:t>
            </a:r>
          </a:p>
          <a:p>
            <a:pPr eaLnBrk="1" hangingPunct="1">
              <a:buFont typeface="Wingdings" pitchFamily="2" charset="2"/>
              <a:buNone/>
            </a:pPr>
            <a:r>
              <a:rPr lang="en-US" smtClean="0"/>
              <a:t>   - fats</a:t>
            </a:r>
          </a:p>
          <a:p>
            <a:pPr eaLnBrk="1" hangingPunct="1">
              <a:buFont typeface="Wingdings" pitchFamily="2" charset="2"/>
              <a:buNone/>
            </a:pPr>
            <a:r>
              <a:rPr lang="en-US" smtClean="0"/>
              <a:t>   - phospholipids</a:t>
            </a:r>
          </a:p>
          <a:p>
            <a:pPr eaLnBrk="1" hangingPunct="1">
              <a:buFont typeface="Wingdings" pitchFamily="2" charset="2"/>
              <a:buNone/>
            </a:pPr>
            <a:r>
              <a:rPr lang="en-US" smtClean="0"/>
              <a:t>   - steroids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9">
                                            <p:txEl>
                                              <p:pRg st="3" end="3"/>
                                            </p:txEl>
                                          </p:spTgt>
                                        </p:tgtEl>
                                        <p:attrNameLst>
                                          <p:attrName>style.visibility</p:attrName>
                                        </p:attrNameLst>
                                      </p:cBhvr>
                                      <p:to>
                                        <p:strVal val="visible"/>
                                      </p:to>
                                    </p:set>
                                    <p:anim calcmode="lin" valueType="num">
                                      <p:cBhvr additive="base">
                                        <p:cTn id="31"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DBC0DA2-96DE-4F1B-90D9-9176141EC223}" type="slidenum">
              <a:rPr lang="en-US" sz="1400" smtClean="0"/>
              <a:pPr eaLnBrk="1" hangingPunct="1"/>
              <a:t>82</a:t>
            </a:fld>
            <a:endParaRPr lang="en-US" sz="1400" smtClean="0"/>
          </a:p>
        </p:txBody>
      </p:sp>
      <p:sp>
        <p:nvSpPr>
          <p:cNvPr id="46082" name="Rectangle 2"/>
          <p:cNvSpPr>
            <a:spLocks noGrp="1" noChangeArrowheads="1"/>
          </p:cNvSpPr>
          <p:nvPr>
            <p:ph type="title"/>
          </p:nvPr>
        </p:nvSpPr>
        <p:spPr/>
        <p:txBody>
          <a:bodyPr/>
          <a:lstStyle/>
          <a:p>
            <a:pPr eaLnBrk="1" hangingPunct="1">
              <a:defRPr/>
            </a:pPr>
            <a:r>
              <a:rPr lang="en-US" smtClean="0"/>
              <a:t>Fats</a:t>
            </a:r>
          </a:p>
        </p:txBody>
      </p:sp>
      <p:sp>
        <p:nvSpPr>
          <p:cNvPr id="46083" name="Rectangle 3"/>
          <p:cNvSpPr>
            <a:spLocks noGrp="1" noChangeArrowheads="1"/>
          </p:cNvSpPr>
          <p:nvPr>
            <p:ph type="body" idx="1"/>
          </p:nvPr>
        </p:nvSpPr>
        <p:spPr/>
        <p:txBody>
          <a:bodyPr/>
          <a:lstStyle/>
          <a:p>
            <a:pPr eaLnBrk="1" hangingPunct="1"/>
            <a:r>
              <a:rPr lang="en-US" smtClean="0"/>
              <a:t>1 molecule of glycerol C</a:t>
            </a:r>
            <a:r>
              <a:rPr lang="en-US" baseline="-25000" smtClean="0"/>
              <a:t>3</a:t>
            </a:r>
            <a:r>
              <a:rPr lang="en-US" smtClean="0"/>
              <a:t>H</a:t>
            </a:r>
            <a:r>
              <a:rPr lang="en-US" baseline="-25000" smtClean="0"/>
              <a:t>8</a:t>
            </a:r>
            <a:r>
              <a:rPr lang="en-US" smtClean="0"/>
              <a:t>O</a:t>
            </a:r>
            <a:r>
              <a:rPr lang="en-US" baseline="-25000" smtClean="0"/>
              <a:t>3</a:t>
            </a:r>
          </a:p>
          <a:p>
            <a:pPr eaLnBrk="1" hangingPunct="1"/>
            <a:r>
              <a:rPr lang="en-US" smtClean="0"/>
              <a:t>3 molecules of fatty acids</a:t>
            </a:r>
          </a:p>
          <a:p>
            <a:pPr eaLnBrk="1" hangingPunct="1">
              <a:buFont typeface="Wingdings" pitchFamily="2" charset="2"/>
              <a:buNone/>
            </a:pPr>
            <a:r>
              <a:rPr lang="en-US" smtClean="0"/>
              <a:t>    - long hydrocarbon chain w/16-30 C’s</a:t>
            </a:r>
          </a:p>
          <a:p>
            <a:pPr eaLnBrk="1" hangingPunct="1">
              <a:buFont typeface="Wingdings" pitchFamily="2" charset="2"/>
              <a:buNone/>
            </a:pPr>
            <a:r>
              <a:rPr lang="en-US" smtClean="0"/>
              <a:t>    - ends in CH</a:t>
            </a:r>
            <a:r>
              <a:rPr lang="en-US" baseline="-25000" smtClean="0"/>
              <a:t>3</a:t>
            </a:r>
            <a:r>
              <a:rPr lang="en-US" smtClean="0"/>
              <a:t> and COOH</a:t>
            </a:r>
          </a:p>
          <a:p>
            <a:pPr eaLnBrk="1" hangingPunct="1">
              <a:buFont typeface="Wingdings" pitchFamily="2" charset="2"/>
              <a:buNone/>
            </a:pPr>
            <a:r>
              <a:rPr lang="en-US" smtClean="0"/>
              <a:t>    - nonpolar due to methyl group</a:t>
            </a:r>
          </a:p>
          <a:p>
            <a:pPr eaLnBrk="1" hangingPunct="1">
              <a:buFont typeface="Wingdings" pitchFamily="2" charset="2"/>
              <a:buNone/>
            </a:pPr>
            <a:r>
              <a:rPr lang="en-US" smtClean="0"/>
              <a:t>    - hydrophobic</a:t>
            </a:r>
          </a:p>
          <a:p>
            <a:pPr eaLnBrk="1" hangingPunct="1">
              <a:buFont typeface="Wingdings" pitchFamily="2" charset="2"/>
              <a:buNone/>
            </a:pPr>
            <a:r>
              <a:rPr lang="en-US" smtClean="0"/>
              <a:t>    - fig. 5.10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additive="base">
                                        <p:cTn id="13"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additive="base">
                                        <p:cTn id="19"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2" end="2"/>
                                            </p:txEl>
                                          </p:spTgt>
                                        </p:tgtEl>
                                        <p:attrNameLst>
                                          <p:attrName>style.visibility</p:attrName>
                                        </p:attrNameLst>
                                      </p:cBhvr>
                                      <p:to>
                                        <p:strVal val="visible"/>
                                      </p:to>
                                    </p:set>
                                    <p:anim calcmode="lin" valueType="num">
                                      <p:cBhvr additive="base">
                                        <p:cTn id="25"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3" end="3"/>
                                            </p:txEl>
                                          </p:spTgt>
                                        </p:tgtEl>
                                        <p:attrNameLst>
                                          <p:attrName>style.visibility</p:attrName>
                                        </p:attrNameLst>
                                      </p:cBhvr>
                                      <p:to>
                                        <p:strVal val="visible"/>
                                      </p:to>
                                    </p:set>
                                    <p:anim calcmode="lin" valueType="num">
                                      <p:cBhvr additive="base">
                                        <p:cTn id="31"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3">
                                            <p:txEl>
                                              <p:pRg st="4" end="4"/>
                                            </p:txEl>
                                          </p:spTgt>
                                        </p:tgtEl>
                                        <p:attrNameLst>
                                          <p:attrName>style.visibility</p:attrName>
                                        </p:attrNameLst>
                                      </p:cBhvr>
                                      <p:to>
                                        <p:strVal val="visible"/>
                                      </p:to>
                                    </p:set>
                                    <p:anim calcmode="lin" valueType="num">
                                      <p:cBhvr additive="base">
                                        <p:cTn id="37"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083">
                                            <p:txEl>
                                              <p:pRg st="5" end="5"/>
                                            </p:txEl>
                                          </p:spTgt>
                                        </p:tgtEl>
                                        <p:attrNameLst>
                                          <p:attrName>style.visibility</p:attrName>
                                        </p:attrNameLst>
                                      </p:cBhvr>
                                      <p:to>
                                        <p:strVal val="visible"/>
                                      </p:to>
                                    </p:set>
                                    <p:anim calcmode="lin" valueType="num">
                                      <p:cBhvr additive="base">
                                        <p:cTn id="43"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6083">
                                            <p:txEl>
                                              <p:pRg st="6" end="6"/>
                                            </p:txEl>
                                          </p:spTgt>
                                        </p:tgtEl>
                                        <p:attrNameLst>
                                          <p:attrName>style.visibility</p:attrName>
                                        </p:attrNameLst>
                                      </p:cBhvr>
                                      <p:to>
                                        <p:strVal val="visible"/>
                                      </p:to>
                                    </p:set>
                                    <p:anim calcmode="lin" valueType="num">
                                      <p:cBhvr additive="base">
                                        <p:cTn id="49" dur="500" fill="hold"/>
                                        <p:tgtEl>
                                          <p:spTgt spid="4608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0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8DD5716-39D5-4FC1-AFF7-98A1B8586DFC}" type="slidenum">
              <a:rPr lang="en-US" sz="1400" smtClean="0"/>
              <a:pPr eaLnBrk="1" hangingPunct="1"/>
              <a:t>83</a:t>
            </a:fld>
            <a:endParaRPr lang="en-US" sz="1400" smtClean="0"/>
          </a:p>
        </p:txBody>
      </p:sp>
      <p:pic>
        <p:nvPicPr>
          <p:cNvPr id="83971" name="Picture 3" descr="05-10-FatStructur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0"/>
            <a:ext cx="6103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522E979-F3F2-42F4-9EC3-005EBCAED4A3}" type="slidenum">
              <a:rPr lang="en-US" sz="1400" smtClean="0"/>
              <a:pPr eaLnBrk="1" hangingPunct="1"/>
              <a:t>84</a:t>
            </a:fld>
            <a:endParaRPr lang="en-US" sz="1400" smtClean="0"/>
          </a:p>
        </p:txBody>
      </p:sp>
      <p:sp>
        <p:nvSpPr>
          <p:cNvPr id="47106" name="Rectangle 2"/>
          <p:cNvSpPr>
            <a:spLocks noGrp="1" noChangeArrowheads="1"/>
          </p:cNvSpPr>
          <p:nvPr>
            <p:ph type="title"/>
          </p:nvPr>
        </p:nvSpPr>
        <p:spPr/>
        <p:txBody>
          <a:bodyPr/>
          <a:lstStyle/>
          <a:p>
            <a:pPr eaLnBrk="1" hangingPunct="1">
              <a:defRPr/>
            </a:pPr>
            <a:r>
              <a:rPr lang="en-US" smtClean="0"/>
              <a:t>Two types of Fats</a:t>
            </a:r>
          </a:p>
        </p:txBody>
      </p:sp>
      <p:sp>
        <p:nvSpPr>
          <p:cNvPr id="47107" name="Rectangle 3"/>
          <p:cNvSpPr>
            <a:spLocks noGrp="1" noChangeArrowheads="1"/>
          </p:cNvSpPr>
          <p:nvPr>
            <p:ph type="body" sz="half" idx="1"/>
          </p:nvPr>
        </p:nvSpPr>
        <p:spPr/>
        <p:txBody>
          <a:bodyPr/>
          <a:lstStyle/>
          <a:p>
            <a:pPr algn="ctr" eaLnBrk="1" hangingPunct="1">
              <a:buFont typeface="Wingdings" pitchFamily="2" charset="2"/>
              <a:buNone/>
            </a:pPr>
            <a:r>
              <a:rPr lang="en-US" b="1" u="sng" smtClean="0"/>
              <a:t>Saturated</a:t>
            </a:r>
          </a:p>
          <a:p>
            <a:pPr eaLnBrk="1" hangingPunct="1">
              <a:buFont typeface="Wingdings" pitchFamily="2" charset="2"/>
              <a:buNone/>
            </a:pPr>
            <a:r>
              <a:rPr lang="en-US" smtClean="0"/>
              <a:t>   - no double bonds</a:t>
            </a:r>
          </a:p>
          <a:p>
            <a:pPr eaLnBrk="1" hangingPunct="1">
              <a:buFont typeface="Wingdings" pitchFamily="2" charset="2"/>
              <a:buNone/>
            </a:pPr>
            <a:r>
              <a:rPr lang="en-US" smtClean="0"/>
              <a:t>   - straight shape</a:t>
            </a:r>
          </a:p>
          <a:p>
            <a:pPr eaLnBrk="1" hangingPunct="1">
              <a:buFont typeface="Wingdings" pitchFamily="2" charset="2"/>
              <a:buNone/>
            </a:pPr>
            <a:r>
              <a:rPr lang="en-US" smtClean="0"/>
              <a:t>   - solid at room temp.</a:t>
            </a:r>
          </a:p>
          <a:p>
            <a:pPr eaLnBrk="1" hangingPunct="1">
              <a:buFont typeface="Wingdings" pitchFamily="2" charset="2"/>
              <a:buNone/>
            </a:pPr>
            <a:r>
              <a:rPr lang="en-US" smtClean="0"/>
              <a:t>   - bacon, lard, butter</a:t>
            </a:r>
          </a:p>
          <a:p>
            <a:pPr eaLnBrk="1" hangingPunct="1">
              <a:buFont typeface="Wingdings" pitchFamily="2" charset="2"/>
              <a:buNone/>
            </a:pPr>
            <a:endParaRPr lang="en-US" smtClean="0"/>
          </a:p>
        </p:txBody>
      </p:sp>
      <p:sp>
        <p:nvSpPr>
          <p:cNvPr id="47108" name="Rectangle 4"/>
          <p:cNvSpPr>
            <a:spLocks noGrp="1" noChangeArrowheads="1"/>
          </p:cNvSpPr>
          <p:nvPr>
            <p:ph type="body" sz="half" idx="2"/>
          </p:nvPr>
        </p:nvSpPr>
        <p:spPr/>
        <p:txBody>
          <a:bodyPr/>
          <a:lstStyle/>
          <a:p>
            <a:pPr algn="ctr" eaLnBrk="1" hangingPunct="1">
              <a:buFont typeface="Wingdings" pitchFamily="2" charset="2"/>
              <a:buNone/>
            </a:pPr>
            <a:r>
              <a:rPr lang="en-US" b="1" u="sng" smtClean="0"/>
              <a:t>Unsaturated</a:t>
            </a:r>
          </a:p>
          <a:p>
            <a:pPr eaLnBrk="1" hangingPunct="1">
              <a:buFont typeface="Wingdings" pitchFamily="2" charset="2"/>
              <a:buNone/>
            </a:pPr>
            <a:r>
              <a:rPr lang="en-US" smtClean="0"/>
              <a:t>   - double bonds</a:t>
            </a:r>
          </a:p>
          <a:p>
            <a:pPr eaLnBrk="1" hangingPunct="1">
              <a:buFont typeface="Wingdings" pitchFamily="2" charset="2"/>
              <a:buNone/>
            </a:pPr>
            <a:r>
              <a:rPr lang="en-US" smtClean="0"/>
              <a:t>   - kinks</a:t>
            </a:r>
          </a:p>
          <a:p>
            <a:pPr eaLnBrk="1" hangingPunct="1">
              <a:buFont typeface="Wingdings" pitchFamily="2" charset="2"/>
              <a:buNone/>
            </a:pPr>
            <a:r>
              <a:rPr lang="en-US" smtClean="0"/>
              <a:t>   - liquid at room temp.</a:t>
            </a:r>
          </a:p>
          <a:p>
            <a:pPr eaLnBrk="1" hangingPunct="1">
              <a:buFont typeface="Wingdings" pitchFamily="2" charset="2"/>
              <a:buNone/>
            </a:pPr>
            <a:r>
              <a:rPr lang="en-US" smtClean="0"/>
              <a:t>   - oils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0-#ppt_w/2"/>
                                          </p:val>
                                        </p:tav>
                                        <p:tav tm="100000">
                                          <p:val>
                                            <p:strVal val="#ppt_x"/>
                                          </p:val>
                                        </p:tav>
                                      </p:tavLst>
                                    </p:anim>
                                    <p:anim calcmode="lin" valueType="num">
                                      <p:cBhvr additive="base">
                                        <p:cTn id="8" dur="5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additive="base">
                                        <p:cTn id="13"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 calcmode="lin" valueType="num">
                                      <p:cBhvr additive="base">
                                        <p:cTn id="19"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7">
                                            <p:txEl>
                                              <p:pRg st="2" end="2"/>
                                            </p:txEl>
                                          </p:spTgt>
                                        </p:tgtEl>
                                        <p:attrNameLst>
                                          <p:attrName>style.visibility</p:attrName>
                                        </p:attrNameLst>
                                      </p:cBhvr>
                                      <p:to>
                                        <p:strVal val="visible"/>
                                      </p:to>
                                    </p:set>
                                    <p:anim calcmode="lin" valueType="num">
                                      <p:cBhvr additive="base">
                                        <p:cTn id="25"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7">
                                            <p:txEl>
                                              <p:pRg st="3" end="3"/>
                                            </p:txEl>
                                          </p:spTgt>
                                        </p:tgtEl>
                                        <p:attrNameLst>
                                          <p:attrName>style.visibility</p:attrName>
                                        </p:attrNameLst>
                                      </p:cBhvr>
                                      <p:to>
                                        <p:strVal val="visible"/>
                                      </p:to>
                                    </p:set>
                                    <p:anim calcmode="lin" valueType="num">
                                      <p:cBhvr additive="base">
                                        <p:cTn id="31"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107">
                                            <p:txEl>
                                              <p:pRg st="4" end="4"/>
                                            </p:txEl>
                                          </p:spTgt>
                                        </p:tgtEl>
                                        <p:attrNameLst>
                                          <p:attrName>style.visibility</p:attrName>
                                        </p:attrNameLst>
                                      </p:cBhvr>
                                      <p:to>
                                        <p:strVal val="visible"/>
                                      </p:to>
                                    </p:set>
                                    <p:anim calcmode="lin" valueType="num">
                                      <p:cBhvr additive="base">
                                        <p:cTn id="37"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7108">
                                            <p:txEl>
                                              <p:pRg st="0" end="0"/>
                                            </p:txEl>
                                          </p:spTgt>
                                        </p:tgtEl>
                                        <p:attrNameLst>
                                          <p:attrName>style.visibility</p:attrName>
                                        </p:attrNameLst>
                                      </p:cBhvr>
                                      <p:to>
                                        <p:strVal val="visible"/>
                                      </p:to>
                                    </p:set>
                                    <p:anim calcmode="lin" valueType="num">
                                      <p:cBhvr additive="base">
                                        <p:cTn id="43" dur="500" fill="hold"/>
                                        <p:tgtEl>
                                          <p:spTgt spid="47108">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71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7108">
                                            <p:txEl>
                                              <p:pRg st="1" end="1"/>
                                            </p:txEl>
                                          </p:spTgt>
                                        </p:tgtEl>
                                        <p:attrNameLst>
                                          <p:attrName>style.visibility</p:attrName>
                                        </p:attrNameLst>
                                      </p:cBhvr>
                                      <p:to>
                                        <p:strVal val="visible"/>
                                      </p:to>
                                    </p:set>
                                    <p:anim calcmode="lin" valueType="num">
                                      <p:cBhvr additive="base">
                                        <p:cTn id="49" dur="500" fill="hold"/>
                                        <p:tgtEl>
                                          <p:spTgt spid="47108">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71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7108">
                                            <p:txEl>
                                              <p:pRg st="2" end="2"/>
                                            </p:txEl>
                                          </p:spTgt>
                                        </p:tgtEl>
                                        <p:attrNameLst>
                                          <p:attrName>style.visibility</p:attrName>
                                        </p:attrNameLst>
                                      </p:cBhvr>
                                      <p:to>
                                        <p:strVal val="visible"/>
                                      </p:to>
                                    </p:set>
                                    <p:anim calcmode="lin" valueType="num">
                                      <p:cBhvr additive="base">
                                        <p:cTn id="55" dur="500" fill="hold"/>
                                        <p:tgtEl>
                                          <p:spTgt spid="47108">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71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7108">
                                            <p:txEl>
                                              <p:pRg st="3" end="3"/>
                                            </p:txEl>
                                          </p:spTgt>
                                        </p:tgtEl>
                                        <p:attrNameLst>
                                          <p:attrName>style.visibility</p:attrName>
                                        </p:attrNameLst>
                                      </p:cBhvr>
                                      <p:to>
                                        <p:strVal val="visible"/>
                                      </p:to>
                                    </p:set>
                                    <p:anim calcmode="lin" valueType="num">
                                      <p:cBhvr additive="base">
                                        <p:cTn id="61" dur="500" fill="hold"/>
                                        <p:tgtEl>
                                          <p:spTgt spid="47108">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71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7108">
                                            <p:txEl>
                                              <p:pRg st="4" end="4"/>
                                            </p:txEl>
                                          </p:spTgt>
                                        </p:tgtEl>
                                        <p:attrNameLst>
                                          <p:attrName>style.visibility</p:attrName>
                                        </p:attrNameLst>
                                      </p:cBhvr>
                                      <p:to>
                                        <p:strVal val="visible"/>
                                      </p:to>
                                    </p:set>
                                    <p:anim calcmode="lin" valueType="num">
                                      <p:cBhvr additive="base">
                                        <p:cTn id="67" dur="500" fill="hold"/>
                                        <p:tgtEl>
                                          <p:spTgt spid="47108">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71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autoUpdateAnimBg="0"/>
      <p:bldP spid="47108"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3CAC902-FC23-4B7A-B4BF-042A2C08E92E}" type="slidenum">
              <a:rPr lang="en-US" sz="1400" smtClean="0"/>
              <a:pPr eaLnBrk="1" hangingPunct="1"/>
              <a:t>85</a:t>
            </a:fld>
            <a:endParaRPr lang="en-US" sz="1400" smtClean="0"/>
          </a:p>
        </p:txBody>
      </p:sp>
      <p:pic>
        <p:nvPicPr>
          <p:cNvPr id="86019" name="Picture 3" descr="05-11-SaturatedUnsatFat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7900"/>
            <a:ext cx="91440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F105726-C0EA-4B15-B6CA-381998BB69B2}" type="slidenum">
              <a:rPr lang="en-US" sz="1400" smtClean="0"/>
              <a:pPr eaLnBrk="1" hangingPunct="1"/>
              <a:t>86</a:t>
            </a:fld>
            <a:endParaRPr lang="en-US" sz="1400" smtClean="0"/>
          </a:p>
        </p:txBody>
      </p:sp>
      <p:sp>
        <p:nvSpPr>
          <p:cNvPr id="49154" name="Rectangle 2"/>
          <p:cNvSpPr>
            <a:spLocks noGrp="1" noChangeArrowheads="1"/>
          </p:cNvSpPr>
          <p:nvPr>
            <p:ph type="title"/>
          </p:nvPr>
        </p:nvSpPr>
        <p:spPr/>
        <p:txBody>
          <a:bodyPr/>
          <a:lstStyle/>
          <a:p>
            <a:pPr eaLnBrk="1" hangingPunct="1">
              <a:defRPr/>
            </a:pPr>
            <a:r>
              <a:rPr lang="en-US" smtClean="0"/>
              <a:t>Phospholipids</a:t>
            </a:r>
          </a:p>
        </p:txBody>
      </p:sp>
      <p:sp>
        <p:nvSpPr>
          <p:cNvPr id="49155" name="Rectangle 3"/>
          <p:cNvSpPr>
            <a:spLocks noGrp="1" noChangeArrowheads="1"/>
          </p:cNvSpPr>
          <p:nvPr>
            <p:ph type="body" idx="1"/>
          </p:nvPr>
        </p:nvSpPr>
        <p:spPr/>
        <p:txBody>
          <a:bodyPr/>
          <a:lstStyle/>
          <a:p>
            <a:pPr eaLnBrk="1" hangingPunct="1"/>
            <a:r>
              <a:rPr lang="en-US" smtClean="0"/>
              <a:t>1 glycerol</a:t>
            </a:r>
          </a:p>
          <a:p>
            <a:pPr eaLnBrk="1" hangingPunct="1"/>
            <a:r>
              <a:rPr lang="en-US" smtClean="0"/>
              <a:t>2 fatty acids</a:t>
            </a:r>
          </a:p>
          <a:p>
            <a:pPr eaLnBrk="1" hangingPunct="1"/>
            <a:r>
              <a:rPr lang="en-US" smtClean="0"/>
              <a:t>1 PO</a:t>
            </a:r>
            <a:r>
              <a:rPr lang="en-US" baseline="-25000" smtClean="0"/>
              <a:t>4</a:t>
            </a:r>
            <a:r>
              <a:rPr lang="en-US" sz="3600" b="1" baseline="30000" smtClean="0"/>
              <a:t>-</a:t>
            </a:r>
          </a:p>
          <a:p>
            <a:pPr eaLnBrk="1" hangingPunct="1"/>
            <a:r>
              <a:rPr lang="en-US" smtClean="0"/>
              <a:t>Major component of cell membrane</a:t>
            </a:r>
          </a:p>
          <a:p>
            <a:pPr eaLnBrk="1" hangingPunct="1"/>
            <a:r>
              <a:rPr lang="en-US" smtClean="0"/>
              <a:t>pg. 70 –71  Fig. 5.12</a:t>
            </a:r>
          </a:p>
          <a:p>
            <a:pPr eaLnBrk="1" hangingPunct="1"/>
            <a:r>
              <a:rPr lang="en-US" smtClean="0"/>
              <a:t>Hydrophilic head</a:t>
            </a:r>
          </a:p>
          <a:p>
            <a:pPr eaLnBrk="1" hangingPunct="1"/>
            <a:r>
              <a:rPr lang="en-US" smtClean="0"/>
              <a:t>Hydrophobic tail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0-#ppt_w/2"/>
                                          </p:val>
                                        </p:tav>
                                        <p:tav tm="100000">
                                          <p:val>
                                            <p:strVal val="#ppt_x"/>
                                          </p:val>
                                        </p:tav>
                                      </p:tavLst>
                                    </p:anim>
                                    <p:anim calcmode="lin" valueType="num">
                                      <p:cBhvr additive="base">
                                        <p:cTn id="8" dur="500" fill="hold"/>
                                        <p:tgtEl>
                                          <p:spTgt spid="491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additive="base">
                                        <p:cTn id="13"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1" end="1"/>
                                            </p:txEl>
                                          </p:spTgt>
                                        </p:tgtEl>
                                        <p:attrNameLst>
                                          <p:attrName>style.visibility</p:attrName>
                                        </p:attrNameLst>
                                      </p:cBhvr>
                                      <p:to>
                                        <p:strVal val="visible"/>
                                      </p:to>
                                    </p:set>
                                    <p:anim calcmode="lin" valueType="num">
                                      <p:cBhvr additive="base">
                                        <p:cTn id="19"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2" end="2"/>
                                            </p:txEl>
                                          </p:spTgt>
                                        </p:tgtEl>
                                        <p:attrNameLst>
                                          <p:attrName>style.visibility</p:attrName>
                                        </p:attrNameLst>
                                      </p:cBhvr>
                                      <p:to>
                                        <p:strVal val="visible"/>
                                      </p:to>
                                    </p:set>
                                    <p:anim calcmode="lin" valueType="num">
                                      <p:cBhvr additive="base">
                                        <p:cTn id="25"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5">
                                            <p:txEl>
                                              <p:pRg st="3" end="3"/>
                                            </p:txEl>
                                          </p:spTgt>
                                        </p:tgtEl>
                                        <p:attrNameLst>
                                          <p:attrName>style.visibility</p:attrName>
                                        </p:attrNameLst>
                                      </p:cBhvr>
                                      <p:to>
                                        <p:strVal val="visible"/>
                                      </p:to>
                                    </p:set>
                                    <p:anim calcmode="lin" valueType="num">
                                      <p:cBhvr additive="base">
                                        <p:cTn id="31"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55">
                                            <p:txEl>
                                              <p:pRg st="4" end="4"/>
                                            </p:txEl>
                                          </p:spTgt>
                                        </p:tgtEl>
                                        <p:attrNameLst>
                                          <p:attrName>style.visibility</p:attrName>
                                        </p:attrNameLst>
                                      </p:cBhvr>
                                      <p:to>
                                        <p:strVal val="visible"/>
                                      </p:to>
                                    </p:set>
                                    <p:anim calcmode="lin" valueType="num">
                                      <p:cBhvr additive="base">
                                        <p:cTn id="37"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55">
                                            <p:txEl>
                                              <p:pRg st="5" end="5"/>
                                            </p:txEl>
                                          </p:spTgt>
                                        </p:tgtEl>
                                        <p:attrNameLst>
                                          <p:attrName>style.visibility</p:attrName>
                                        </p:attrNameLst>
                                      </p:cBhvr>
                                      <p:to>
                                        <p:strVal val="visible"/>
                                      </p:to>
                                    </p:set>
                                    <p:anim calcmode="lin" valueType="num">
                                      <p:cBhvr additive="base">
                                        <p:cTn id="43" dur="500" fill="hold"/>
                                        <p:tgtEl>
                                          <p:spTgt spid="4915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1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55">
                                            <p:txEl>
                                              <p:pRg st="6" end="6"/>
                                            </p:txEl>
                                          </p:spTgt>
                                        </p:tgtEl>
                                        <p:attrNameLst>
                                          <p:attrName>style.visibility</p:attrName>
                                        </p:attrNameLst>
                                      </p:cBhvr>
                                      <p:to>
                                        <p:strVal val="visible"/>
                                      </p:to>
                                    </p:set>
                                    <p:anim calcmode="lin" valueType="num">
                                      <p:cBhvr additive="base">
                                        <p:cTn id="49" dur="500" fill="hold"/>
                                        <p:tgtEl>
                                          <p:spTgt spid="4915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91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C315D89-3EAE-4ED9-B1B3-983D602EC14C}" type="slidenum">
              <a:rPr lang="en-US" sz="1400" smtClean="0"/>
              <a:pPr eaLnBrk="1" hangingPunct="1"/>
              <a:t>87</a:t>
            </a:fld>
            <a:endParaRPr lang="en-US" sz="1400" smtClean="0"/>
          </a:p>
        </p:txBody>
      </p:sp>
      <p:pic>
        <p:nvPicPr>
          <p:cNvPr id="88067" name="Picture 3" descr="05-12-PhospholipidSruct-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91440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2D3A9AB-8982-4BD2-AADE-24492F07AD76}" type="slidenum">
              <a:rPr lang="en-US" sz="1400" smtClean="0"/>
              <a:pPr eaLnBrk="1" hangingPunct="1"/>
              <a:t>88</a:t>
            </a:fld>
            <a:endParaRPr lang="en-US" sz="1400" smtClean="0"/>
          </a:p>
        </p:txBody>
      </p:sp>
      <p:sp>
        <p:nvSpPr>
          <p:cNvPr id="50178" name="Rectangle 2"/>
          <p:cNvSpPr>
            <a:spLocks noGrp="1" noChangeArrowheads="1"/>
          </p:cNvSpPr>
          <p:nvPr>
            <p:ph type="title"/>
          </p:nvPr>
        </p:nvSpPr>
        <p:spPr/>
        <p:txBody>
          <a:bodyPr/>
          <a:lstStyle/>
          <a:p>
            <a:pPr eaLnBrk="1" hangingPunct="1">
              <a:defRPr/>
            </a:pPr>
            <a:r>
              <a:rPr lang="en-US" smtClean="0"/>
              <a:t>Steroids</a:t>
            </a:r>
          </a:p>
        </p:txBody>
      </p:sp>
      <p:sp>
        <p:nvSpPr>
          <p:cNvPr id="50179" name="Rectangle 3"/>
          <p:cNvSpPr>
            <a:spLocks noGrp="1" noChangeArrowheads="1"/>
          </p:cNvSpPr>
          <p:nvPr>
            <p:ph type="body" idx="1"/>
          </p:nvPr>
        </p:nvSpPr>
        <p:spPr/>
        <p:txBody>
          <a:bodyPr/>
          <a:lstStyle/>
          <a:p>
            <a:pPr eaLnBrk="1" hangingPunct="1"/>
            <a:r>
              <a:rPr lang="en-US" smtClean="0"/>
              <a:t>Carbon skeleton w/4 interconnected rings</a:t>
            </a:r>
          </a:p>
          <a:p>
            <a:pPr eaLnBrk="1" hangingPunct="1"/>
            <a:r>
              <a:rPr lang="en-US" smtClean="0"/>
              <a:t>Fig. 5.14</a:t>
            </a:r>
          </a:p>
          <a:p>
            <a:pPr eaLnBrk="1" hangingPunct="1"/>
            <a:r>
              <a:rPr lang="en-US" smtClean="0"/>
              <a:t>Cholesterol </a:t>
            </a:r>
          </a:p>
          <a:p>
            <a:pPr eaLnBrk="1" hangingPunct="1">
              <a:buFont typeface="Wingdings" pitchFamily="2" charset="2"/>
              <a:buNone/>
            </a:pPr>
            <a:r>
              <a:rPr lang="en-US" smtClean="0"/>
              <a:t>    - in animal cell membranes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additive="base">
                                        <p:cTn id="13"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 calcmode="lin" valueType="num">
                                      <p:cBhvr additive="base">
                                        <p:cTn id="19"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9">
                                            <p:txEl>
                                              <p:pRg st="2" end="2"/>
                                            </p:txEl>
                                          </p:spTgt>
                                        </p:tgtEl>
                                        <p:attrNameLst>
                                          <p:attrName>style.visibility</p:attrName>
                                        </p:attrNameLst>
                                      </p:cBhvr>
                                      <p:to>
                                        <p:strVal val="visible"/>
                                      </p:to>
                                    </p:set>
                                    <p:anim calcmode="lin" valueType="num">
                                      <p:cBhvr additive="base">
                                        <p:cTn id="25"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9">
                                            <p:txEl>
                                              <p:pRg st="3" end="3"/>
                                            </p:txEl>
                                          </p:spTgt>
                                        </p:tgtEl>
                                        <p:attrNameLst>
                                          <p:attrName>style.visibility</p:attrName>
                                        </p:attrNameLst>
                                      </p:cBhvr>
                                      <p:to>
                                        <p:strVal val="visible"/>
                                      </p:to>
                                    </p:set>
                                    <p:anim calcmode="lin" valueType="num">
                                      <p:cBhvr additive="base">
                                        <p:cTn id="31"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F0134A3-F653-4839-A792-7CB5DF4B541B}" type="slidenum">
              <a:rPr lang="en-US" sz="1400" smtClean="0"/>
              <a:pPr eaLnBrk="1" hangingPunct="1"/>
              <a:t>89</a:t>
            </a:fld>
            <a:endParaRPr lang="en-US" sz="1400" smtClean="0"/>
          </a:p>
        </p:txBody>
      </p:sp>
      <p:pic>
        <p:nvPicPr>
          <p:cNvPr id="90115" name="Picture 3" descr="05-14-Cholestero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9838"/>
            <a:ext cx="91440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FF2413A-CC7D-468B-A68D-25CC81163EFE}" type="slidenum">
              <a:rPr lang="en-US" sz="1400" smtClean="0"/>
              <a:pPr eaLnBrk="1" hangingPunct="1"/>
              <a:t>9</a:t>
            </a:fld>
            <a:endParaRPr lang="en-US" sz="1400" smtClean="0"/>
          </a:p>
        </p:txBody>
      </p:sp>
      <p:pic>
        <p:nvPicPr>
          <p:cNvPr id="10243" name="Picture 2" descr="01_13-FeedbackMechanism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36525"/>
            <a:ext cx="4095750"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3B7BA42-4CA6-4841-B98B-0E0EB938192A}" type="slidenum">
              <a:rPr lang="en-US" sz="1400" smtClean="0"/>
              <a:pPr eaLnBrk="1" hangingPunct="1"/>
              <a:t>90</a:t>
            </a:fld>
            <a:endParaRPr lang="en-US" sz="1400" smtClean="0"/>
          </a:p>
        </p:txBody>
      </p:sp>
      <p:sp>
        <p:nvSpPr>
          <p:cNvPr id="51202" name="Rectangle 2"/>
          <p:cNvSpPr>
            <a:spLocks noGrp="1" noChangeArrowheads="1"/>
          </p:cNvSpPr>
          <p:nvPr>
            <p:ph type="title"/>
          </p:nvPr>
        </p:nvSpPr>
        <p:spPr/>
        <p:txBody>
          <a:bodyPr/>
          <a:lstStyle/>
          <a:p>
            <a:pPr eaLnBrk="1" hangingPunct="1">
              <a:defRPr/>
            </a:pPr>
            <a:r>
              <a:rPr lang="en-US" smtClean="0"/>
              <a:t>Uses and tests for Fats</a:t>
            </a:r>
          </a:p>
        </p:txBody>
      </p:sp>
      <p:sp>
        <p:nvSpPr>
          <p:cNvPr id="51203" name="Rectangle 3"/>
          <p:cNvSpPr>
            <a:spLocks noGrp="1" noChangeArrowheads="1"/>
          </p:cNvSpPr>
          <p:nvPr>
            <p:ph type="body" idx="1"/>
          </p:nvPr>
        </p:nvSpPr>
        <p:spPr/>
        <p:txBody>
          <a:bodyPr/>
          <a:lstStyle/>
          <a:p>
            <a:pPr eaLnBrk="1" hangingPunct="1"/>
            <a:r>
              <a:rPr lang="en-US" sz="2800" b="1" u="sng" smtClean="0"/>
              <a:t>Uses</a:t>
            </a:r>
          </a:p>
          <a:p>
            <a:pPr eaLnBrk="1" hangingPunct="1">
              <a:buFont typeface="Wingdings" pitchFamily="2" charset="2"/>
              <a:buNone/>
            </a:pPr>
            <a:r>
              <a:rPr lang="en-US" sz="2800" smtClean="0"/>
              <a:t>   - Structure</a:t>
            </a:r>
          </a:p>
          <a:p>
            <a:pPr eaLnBrk="1" hangingPunct="1">
              <a:buFont typeface="Wingdings" pitchFamily="2" charset="2"/>
              <a:buNone/>
            </a:pPr>
            <a:r>
              <a:rPr lang="en-US" sz="2800" smtClean="0"/>
              <a:t>   - Insulation</a:t>
            </a:r>
          </a:p>
          <a:p>
            <a:pPr eaLnBrk="1" hangingPunct="1">
              <a:buFont typeface="Wingdings" pitchFamily="2" charset="2"/>
              <a:buNone/>
            </a:pPr>
            <a:r>
              <a:rPr lang="en-US" sz="2800" smtClean="0"/>
              <a:t>   - Protection</a:t>
            </a:r>
          </a:p>
          <a:p>
            <a:pPr eaLnBrk="1" hangingPunct="1">
              <a:buFont typeface="Wingdings" pitchFamily="2" charset="2"/>
              <a:buNone/>
            </a:pPr>
            <a:r>
              <a:rPr lang="en-US" sz="2800" smtClean="0"/>
              <a:t>   - Energy storage 6x’s more than glycogen</a:t>
            </a:r>
          </a:p>
          <a:p>
            <a:pPr eaLnBrk="1" hangingPunct="1"/>
            <a:r>
              <a:rPr lang="en-US" sz="2800" b="1" u="sng" smtClean="0"/>
              <a:t>Tests</a:t>
            </a:r>
          </a:p>
          <a:p>
            <a:pPr eaLnBrk="1" hangingPunct="1">
              <a:buFont typeface="Wingdings" pitchFamily="2" charset="2"/>
              <a:buNone/>
            </a:pPr>
            <a:r>
              <a:rPr lang="en-US" sz="2800" smtClean="0"/>
              <a:t>   - brown bag</a:t>
            </a:r>
          </a:p>
          <a:p>
            <a:pPr eaLnBrk="1" hangingPunct="1">
              <a:buFont typeface="Wingdings" pitchFamily="2" charset="2"/>
              <a:buNone/>
            </a:pPr>
            <a:r>
              <a:rPr lang="en-US" sz="2800" smtClean="0"/>
              <a:t>   - Sudan IV dye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additive="base">
                                        <p:cTn id="13"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additive="base">
                                        <p:cTn id="19"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3">
                                            <p:txEl>
                                              <p:pRg st="2" end="2"/>
                                            </p:txEl>
                                          </p:spTgt>
                                        </p:tgtEl>
                                        <p:attrNameLst>
                                          <p:attrName>style.visibility</p:attrName>
                                        </p:attrNameLst>
                                      </p:cBhvr>
                                      <p:to>
                                        <p:strVal val="visible"/>
                                      </p:to>
                                    </p:set>
                                    <p:anim calcmode="lin" valueType="num">
                                      <p:cBhvr additive="base">
                                        <p:cTn id="25"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3">
                                            <p:txEl>
                                              <p:pRg st="3" end="3"/>
                                            </p:txEl>
                                          </p:spTgt>
                                        </p:tgtEl>
                                        <p:attrNameLst>
                                          <p:attrName>style.visibility</p:attrName>
                                        </p:attrNameLst>
                                      </p:cBhvr>
                                      <p:to>
                                        <p:strVal val="visible"/>
                                      </p:to>
                                    </p:set>
                                    <p:anim calcmode="lin" valueType="num">
                                      <p:cBhvr additive="base">
                                        <p:cTn id="31"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3">
                                            <p:txEl>
                                              <p:pRg st="4" end="4"/>
                                            </p:txEl>
                                          </p:spTgt>
                                        </p:tgtEl>
                                        <p:attrNameLst>
                                          <p:attrName>style.visibility</p:attrName>
                                        </p:attrNameLst>
                                      </p:cBhvr>
                                      <p:to>
                                        <p:strVal val="visible"/>
                                      </p:to>
                                    </p:set>
                                    <p:anim calcmode="lin" valueType="num">
                                      <p:cBhvr additive="base">
                                        <p:cTn id="37"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03">
                                            <p:txEl>
                                              <p:pRg st="5" end="5"/>
                                            </p:txEl>
                                          </p:spTgt>
                                        </p:tgtEl>
                                        <p:attrNameLst>
                                          <p:attrName>style.visibility</p:attrName>
                                        </p:attrNameLst>
                                      </p:cBhvr>
                                      <p:to>
                                        <p:strVal val="visible"/>
                                      </p:to>
                                    </p:set>
                                    <p:anim calcmode="lin" valueType="num">
                                      <p:cBhvr additive="base">
                                        <p:cTn id="43" dur="500" fill="hold"/>
                                        <p:tgtEl>
                                          <p:spTgt spid="5120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03">
                                            <p:txEl>
                                              <p:pRg st="6" end="6"/>
                                            </p:txEl>
                                          </p:spTgt>
                                        </p:tgtEl>
                                        <p:attrNameLst>
                                          <p:attrName>style.visibility</p:attrName>
                                        </p:attrNameLst>
                                      </p:cBhvr>
                                      <p:to>
                                        <p:strVal val="visible"/>
                                      </p:to>
                                    </p:set>
                                    <p:anim calcmode="lin" valueType="num">
                                      <p:cBhvr additive="base">
                                        <p:cTn id="49" dur="500" fill="hold"/>
                                        <p:tgtEl>
                                          <p:spTgt spid="5120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2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203">
                                            <p:txEl>
                                              <p:pRg st="7" end="7"/>
                                            </p:txEl>
                                          </p:spTgt>
                                        </p:tgtEl>
                                        <p:attrNameLst>
                                          <p:attrName>style.visibility</p:attrName>
                                        </p:attrNameLst>
                                      </p:cBhvr>
                                      <p:to>
                                        <p:strVal val="visible"/>
                                      </p:to>
                                    </p:set>
                                    <p:anim calcmode="lin" valueType="num">
                                      <p:cBhvr additive="base">
                                        <p:cTn id="55" dur="500" fill="hold"/>
                                        <p:tgtEl>
                                          <p:spTgt spid="5120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2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32B4EDB-0477-4B4A-9DB9-EBB12CD656E2}" type="slidenum">
              <a:rPr lang="en-US" sz="1400" smtClean="0"/>
              <a:pPr eaLnBrk="1" hangingPunct="1"/>
              <a:t>91</a:t>
            </a:fld>
            <a:endParaRPr lang="en-US" sz="1400" smtClean="0"/>
          </a:p>
        </p:txBody>
      </p:sp>
      <p:sp>
        <p:nvSpPr>
          <p:cNvPr id="52226" name="Rectangle 2"/>
          <p:cNvSpPr>
            <a:spLocks noGrp="1" noChangeArrowheads="1"/>
          </p:cNvSpPr>
          <p:nvPr>
            <p:ph type="title"/>
          </p:nvPr>
        </p:nvSpPr>
        <p:spPr/>
        <p:txBody>
          <a:bodyPr/>
          <a:lstStyle/>
          <a:p>
            <a:pPr eaLnBrk="1" hangingPunct="1">
              <a:defRPr/>
            </a:pPr>
            <a:r>
              <a:rPr lang="en-US" smtClean="0"/>
              <a:t>Proteins</a:t>
            </a:r>
          </a:p>
        </p:txBody>
      </p:sp>
      <p:sp>
        <p:nvSpPr>
          <p:cNvPr id="52227" name="Rectangle 3"/>
          <p:cNvSpPr>
            <a:spLocks noGrp="1" noChangeArrowheads="1"/>
          </p:cNvSpPr>
          <p:nvPr>
            <p:ph type="body" idx="1"/>
          </p:nvPr>
        </p:nvSpPr>
        <p:spPr/>
        <p:txBody>
          <a:bodyPr/>
          <a:lstStyle/>
          <a:p>
            <a:pPr eaLnBrk="1" hangingPunct="1"/>
            <a:r>
              <a:rPr lang="en-US" sz="2800" smtClean="0"/>
              <a:t>Most abundant of org. mol’s</a:t>
            </a:r>
          </a:p>
          <a:p>
            <a:pPr eaLnBrk="1" hangingPunct="1"/>
            <a:r>
              <a:rPr lang="en-US" sz="2800" smtClean="0"/>
              <a:t>Amino acids are building blocks of polypeptides</a:t>
            </a:r>
          </a:p>
          <a:p>
            <a:pPr eaLnBrk="1" hangingPunct="1"/>
            <a:r>
              <a:rPr lang="en-US" sz="2800" smtClean="0"/>
              <a:t>Polypeptides make up protein (yarn/sweater)</a:t>
            </a:r>
          </a:p>
          <a:p>
            <a:pPr eaLnBrk="1" hangingPunct="1"/>
            <a:r>
              <a:rPr lang="en-US" sz="2800" smtClean="0"/>
              <a:t>General structure of amino acids fig. 5.15</a:t>
            </a:r>
          </a:p>
          <a:p>
            <a:pPr eaLnBrk="1" hangingPunct="1">
              <a:buFont typeface="Wingdings" pitchFamily="2" charset="2"/>
              <a:buNone/>
            </a:pPr>
            <a:r>
              <a:rPr lang="en-US" sz="2800" smtClean="0"/>
              <a:t>   - amino group NH</a:t>
            </a:r>
            <a:r>
              <a:rPr lang="en-US" sz="2800" baseline="-25000" smtClean="0"/>
              <a:t>3</a:t>
            </a:r>
          </a:p>
          <a:p>
            <a:pPr eaLnBrk="1" hangingPunct="1">
              <a:buFont typeface="Wingdings" pitchFamily="2" charset="2"/>
              <a:buNone/>
            </a:pPr>
            <a:r>
              <a:rPr lang="en-US" sz="2800" smtClean="0"/>
              <a:t>   - carboxyl group COOH</a:t>
            </a:r>
          </a:p>
          <a:p>
            <a:pPr eaLnBrk="1" hangingPunct="1">
              <a:buFont typeface="Wingdings" pitchFamily="2" charset="2"/>
              <a:buNone/>
            </a:pPr>
            <a:r>
              <a:rPr lang="en-US" sz="2800" smtClean="0"/>
              <a:t>   - R group – variable side chain</a:t>
            </a:r>
          </a:p>
          <a:p>
            <a:pPr eaLnBrk="1" hangingPunct="1"/>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0-#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 calcmode="lin" valueType="num">
                                      <p:cBhvr additive="base">
                                        <p:cTn id="13"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 calcmode="lin" valueType="num">
                                      <p:cBhvr additive="base">
                                        <p:cTn id="19"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2" end="2"/>
                                            </p:txEl>
                                          </p:spTgt>
                                        </p:tgtEl>
                                        <p:attrNameLst>
                                          <p:attrName>style.visibility</p:attrName>
                                        </p:attrNameLst>
                                      </p:cBhvr>
                                      <p:to>
                                        <p:strVal val="visible"/>
                                      </p:to>
                                    </p:set>
                                    <p:anim calcmode="lin" valueType="num">
                                      <p:cBhvr additive="base">
                                        <p:cTn id="25"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227">
                                            <p:txEl>
                                              <p:pRg st="3" end="3"/>
                                            </p:txEl>
                                          </p:spTgt>
                                        </p:tgtEl>
                                        <p:attrNameLst>
                                          <p:attrName>style.visibility</p:attrName>
                                        </p:attrNameLst>
                                      </p:cBhvr>
                                      <p:to>
                                        <p:strVal val="visible"/>
                                      </p:to>
                                    </p:set>
                                    <p:anim calcmode="lin" valueType="num">
                                      <p:cBhvr additive="base">
                                        <p:cTn id="31"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227">
                                            <p:txEl>
                                              <p:pRg st="4" end="4"/>
                                            </p:txEl>
                                          </p:spTgt>
                                        </p:tgtEl>
                                        <p:attrNameLst>
                                          <p:attrName>style.visibility</p:attrName>
                                        </p:attrNameLst>
                                      </p:cBhvr>
                                      <p:to>
                                        <p:strVal val="visible"/>
                                      </p:to>
                                    </p:set>
                                    <p:anim calcmode="lin" valueType="num">
                                      <p:cBhvr additive="base">
                                        <p:cTn id="37"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2227">
                                            <p:txEl>
                                              <p:pRg st="5" end="5"/>
                                            </p:txEl>
                                          </p:spTgt>
                                        </p:tgtEl>
                                        <p:attrNameLst>
                                          <p:attrName>style.visibility</p:attrName>
                                        </p:attrNameLst>
                                      </p:cBhvr>
                                      <p:to>
                                        <p:strVal val="visible"/>
                                      </p:to>
                                    </p:set>
                                    <p:anim calcmode="lin" valueType="num">
                                      <p:cBhvr additive="base">
                                        <p:cTn id="43" dur="500" fill="hold"/>
                                        <p:tgtEl>
                                          <p:spTgt spid="5222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22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2227">
                                            <p:txEl>
                                              <p:pRg st="6" end="6"/>
                                            </p:txEl>
                                          </p:spTgt>
                                        </p:tgtEl>
                                        <p:attrNameLst>
                                          <p:attrName>style.visibility</p:attrName>
                                        </p:attrNameLst>
                                      </p:cBhvr>
                                      <p:to>
                                        <p:strVal val="visible"/>
                                      </p:to>
                                    </p:set>
                                    <p:anim calcmode="lin" valueType="num">
                                      <p:cBhvr additive="base">
                                        <p:cTn id="49" dur="500" fill="hold"/>
                                        <p:tgtEl>
                                          <p:spTgt spid="5222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22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1161976-A008-48EA-B433-EB25A94A5F18}" type="slidenum">
              <a:rPr lang="en-US" sz="1400" smtClean="0"/>
              <a:pPr eaLnBrk="1" hangingPunct="1"/>
              <a:t>92</a:t>
            </a:fld>
            <a:endParaRPr lang="en-US" sz="1400" smtClean="0"/>
          </a:p>
        </p:txBody>
      </p:sp>
      <p:pic>
        <p:nvPicPr>
          <p:cNvPr id="93187" name="Picture 3" descr="05-15a-NonpolarAminoAcid-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177925"/>
            <a:ext cx="9394826"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C9CA12B-A5F5-42F1-BCE3-5197E279A5DA}" type="slidenum">
              <a:rPr lang="en-US" sz="1400" smtClean="0"/>
              <a:pPr eaLnBrk="1" hangingPunct="1"/>
              <a:t>93</a:t>
            </a:fld>
            <a:endParaRPr lang="en-US" sz="1400" smtClean="0"/>
          </a:p>
        </p:txBody>
      </p:sp>
      <p:sp>
        <p:nvSpPr>
          <p:cNvPr id="54274" name="Rectangle 2"/>
          <p:cNvSpPr>
            <a:spLocks noGrp="1" noChangeArrowheads="1"/>
          </p:cNvSpPr>
          <p:nvPr>
            <p:ph type="title"/>
          </p:nvPr>
        </p:nvSpPr>
        <p:spPr/>
        <p:txBody>
          <a:bodyPr/>
          <a:lstStyle/>
          <a:p>
            <a:pPr eaLnBrk="1" hangingPunct="1">
              <a:defRPr/>
            </a:pPr>
            <a:r>
              <a:rPr lang="en-US" dirty="0" smtClean="0"/>
              <a:t>Proteins</a:t>
            </a:r>
          </a:p>
        </p:txBody>
      </p:sp>
      <p:sp>
        <p:nvSpPr>
          <p:cNvPr id="54275" name="Rectangle 3"/>
          <p:cNvSpPr>
            <a:spLocks noGrp="1" noChangeArrowheads="1"/>
          </p:cNvSpPr>
          <p:nvPr>
            <p:ph type="body" idx="1"/>
          </p:nvPr>
        </p:nvSpPr>
        <p:spPr/>
        <p:txBody>
          <a:bodyPr/>
          <a:lstStyle/>
          <a:p>
            <a:pPr eaLnBrk="1" hangingPunct="1"/>
            <a:r>
              <a:rPr lang="en-US" smtClean="0"/>
              <a:t>Amino acids are joined when dehydration synthesis forms peptide bonds</a:t>
            </a:r>
          </a:p>
          <a:p>
            <a:pPr eaLnBrk="1" hangingPunct="1"/>
            <a:r>
              <a:rPr lang="en-US" smtClean="0"/>
              <a:t>Fig. 5.16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additive="base">
                                        <p:cTn id="13"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 calcmode="lin" valueType="num">
                                      <p:cBhvr additive="base">
                                        <p:cTn id="19"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159A607-4204-4DAB-9BB0-21569ACA5AAA}" type="slidenum">
              <a:rPr lang="en-US" sz="1400" smtClean="0"/>
              <a:pPr eaLnBrk="1" hangingPunct="1"/>
              <a:t>94</a:t>
            </a:fld>
            <a:endParaRPr lang="en-US" sz="1400" smtClean="0"/>
          </a:p>
        </p:txBody>
      </p:sp>
      <p:pic>
        <p:nvPicPr>
          <p:cNvPr id="95235" name="Picture 3" descr="05-15b-PolarAminoAcid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96913"/>
            <a:ext cx="9155113"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8B43773-F307-436D-B9C0-79BEDF5F77A4}" type="slidenum">
              <a:rPr lang="en-US" sz="1400" smtClean="0"/>
              <a:pPr eaLnBrk="1" hangingPunct="1"/>
              <a:t>95</a:t>
            </a:fld>
            <a:endParaRPr lang="en-US" sz="1400" smtClean="0"/>
          </a:p>
        </p:txBody>
      </p:sp>
      <p:pic>
        <p:nvPicPr>
          <p:cNvPr id="96259" name="Picture 3" descr="05-16-PolypeptideChain-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63" y="0"/>
            <a:ext cx="4994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3E29845-B9DE-4B02-B44C-64A337610AFC}" type="slidenum">
              <a:rPr lang="en-US" sz="1400" smtClean="0"/>
              <a:pPr eaLnBrk="1" hangingPunct="1"/>
              <a:t>96</a:t>
            </a:fld>
            <a:endParaRPr lang="en-US" sz="1400" smtClean="0"/>
          </a:p>
        </p:txBody>
      </p:sp>
      <p:pic>
        <p:nvPicPr>
          <p:cNvPr id="98307" name="Picture 3" descr="05-18-PrimaryStructur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0"/>
            <a:ext cx="3989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3784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67073D0-A72B-4F99-9133-D85713EF1601}" type="slidenum">
              <a:rPr lang="en-US" sz="1400" smtClean="0"/>
              <a:pPr eaLnBrk="1" hangingPunct="1"/>
              <a:t>97</a:t>
            </a:fld>
            <a:endParaRPr lang="en-US" sz="1400" smtClean="0"/>
          </a:p>
        </p:txBody>
      </p:sp>
      <p:sp>
        <p:nvSpPr>
          <p:cNvPr id="55298" name="Rectangle 2"/>
          <p:cNvSpPr>
            <a:spLocks noGrp="1" noChangeArrowheads="1"/>
          </p:cNvSpPr>
          <p:nvPr>
            <p:ph type="title"/>
          </p:nvPr>
        </p:nvSpPr>
        <p:spPr/>
        <p:txBody>
          <a:bodyPr/>
          <a:lstStyle/>
          <a:p>
            <a:pPr eaLnBrk="1" hangingPunct="1">
              <a:defRPr/>
            </a:pPr>
            <a:r>
              <a:rPr lang="en-US" smtClean="0"/>
              <a:t>Four Levels of Protein Structure </a:t>
            </a:r>
          </a:p>
        </p:txBody>
      </p:sp>
      <p:sp>
        <p:nvSpPr>
          <p:cNvPr id="55299" name="Rectangle 3"/>
          <p:cNvSpPr>
            <a:spLocks noGrp="1" noChangeArrowheads="1"/>
          </p:cNvSpPr>
          <p:nvPr>
            <p:ph type="body" idx="1"/>
          </p:nvPr>
        </p:nvSpPr>
        <p:spPr/>
        <p:txBody>
          <a:bodyPr/>
          <a:lstStyle/>
          <a:p>
            <a:pPr eaLnBrk="1" hangingPunct="1">
              <a:buFont typeface="Wingdings" pitchFamily="2" charset="2"/>
              <a:buNone/>
            </a:pPr>
            <a:r>
              <a:rPr lang="en-US" smtClean="0"/>
              <a:t>1. Primary</a:t>
            </a:r>
          </a:p>
          <a:p>
            <a:pPr eaLnBrk="1" hangingPunct="1">
              <a:buFont typeface="Wingdings" pitchFamily="2" charset="2"/>
              <a:buNone/>
            </a:pPr>
            <a:r>
              <a:rPr lang="en-US" smtClean="0"/>
              <a:t>   - linear sequence of a.a. dictated by DNA</a:t>
            </a:r>
          </a:p>
          <a:p>
            <a:pPr eaLnBrk="1" hangingPunct="1">
              <a:buFont typeface="Wingdings" pitchFamily="2" charset="2"/>
              <a:buNone/>
            </a:pPr>
            <a:r>
              <a:rPr lang="en-US" smtClean="0"/>
              <a:t>   - gly – ala – phen – val …. </a:t>
            </a:r>
          </a:p>
          <a:p>
            <a:pPr eaLnBrk="1" hangingPunct="1">
              <a:buFont typeface="Wingdings" pitchFamily="2" charset="2"/>
              <a:buNone/>
            </a:pPr>
            <a:endParaRPr lang="en-US" smtClean="0"/>
          </a:p>
          <a:p>
            <a:pPr eaLnBrk="1" hangingPunct="1">
              <a:buFont typeface="Wingdings" pitchFamily="2" charset="2"/>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0-#ppt_w/2"/>
                                          </p:val>
                                        </p:tav>
                                        <p:tav tm="100000">
                                          <p:val>
                                            <p:strVal val="#ppt_x"/>
                                          </p:val>
                                        </p:tav>
                                      </p:tavLst>
                                    </p:anim>
                                    <p:anim calcmode="lin" valueType="num">
                                      <p:cBhvr additive="base">
                                        <p:cTn id="8" dur="500" fill="hold"/>
                                        <p:tgtEl>
                                          <p:spTgt spid="552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additive="base">
                                        <p:cTn id="13"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1" end="1"/>
                                            </p:txEl>
                                          </p:spTgt>
                                        </p:tgtEl>
                                        <p:attrNameLst>
                                          <p:attrName>style.visibility</p:attrName>
                                        </p:attrNameLst>
                                      </p:cBhvr>
                                      <p:to>
                                        <p:strVal val="visible"/>
                                      </p:to>
                                    </p:set>
                                    <p:anim calcmode="lin" valueType="num">
                                      <p:cBhvr additive="base">
                                        <p:cTn id="19"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2" end="2"/>
                                            </p:txEl>
                                          </p:spTgt>
                                        </p:tgtEl>
                                        <p:attrNameLst>
                                          <p:attrName>style.visibility</p:attrName>
                                        </p:attrNameLst>
                                      </p:cBhvr>
                                      <p:to>
                                        <p:strVal val="visible"/>
                                      </p:to>
                                    </p:set>
                                    <p:anim calcmode="lin" valueType="num">
                                      <p:cBhvr additive="base">
                                        <p:cTn id="25"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 calcmode="lin" valueType="num">
                                      <p:cBhvr additive="base">
                                        <p:cTn id="31" dur="500" fill="hold"/>
                                        <p:tgtEl>
                                          <p:spTgt spid="552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2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299"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3E29845-B9DE-4B02-B44C-64A337610AFC}" type="slidenum">
              <a:rPr lang="en-US" sz="1400" smtClean="0"/>
              <a:pPr eaLnBrk="1" hangingPunct="1"/>
              <a:t>98</a:t>
            </a:fld>
            <a:endParaRPr lang="en-US" sz="1400" smtClean="0"/>
          </a:p>
        </p:txBody>
      </p:sp>
      <p:pic>
        <p:nvPicPr>
          <p:cNvPr id="98307" name="Picture 3" descr="05-18-PrimaryStructur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0"/>
            <a:ext cx="3989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059E049-F5DD-4B4D-974A-9F5D5AFFC7D9}" type="slidenum">
              <a:rPr lang="en-US" sz="1400" smtClean="0"/>
              <a:pPr eaLnBrk="1" hangingPunct="1"/>
              <a:t>99</a:t>
            </a:fld>
            <a:endParaRPr lang="en-US" sz="1400" smtClean="0"/>
          </a:p>
        </p:txBody>
      </p:sp>
      <p:pic>
        <p:nvPicPr>
          <p:cNvPr id="99331" name="Picture 3" descr="05-19-SickleCellDiseas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709613"/>
            <a:ext cx="9818688"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3410</TotalTime>
  <Words>2348</Words>
  <Application>Microsoft Office PowerPoint</Application>
  <PresentationFormat>On-screen Show (4:3)</PresentationFormat>
  <Paragraphs>522</Paragraphs>
  <Slides>125</Slides>
  <Notes>12</Notes>
  <HiddenSlides>0</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Soaring</vt:lpstr>
      <vt:lpstr>Components of Life</vt:lpstr>
      <vt:lpstr>Hierarchy of Life</vt:lpstr>
      <vt:lpstr>Hierarchy of Life </vt:lpstr>
      <vt:lpstr>Hierarchy of Life</vt:lpstr>
      <vt:lpstr>Biological Systems</vt:lpstr>
      <vt:lpstr>Regulation</vt:lpstr>
      <vt:lpstr>PowerPoint Presentation</vt:lpstr>
      <vt:lpstr>PowerPoint Presentation</vt:lpstr>
      <vt:lpstr>PowerPoint Presentation</vt:lpstr>
      <vt:lpstr>PowerPoint Presentation</vt:lpstr>
      <vt:lpstr>Paul Anderson on Homeostasis - Bozeman</vt:lpstr>
      <vt:lpstr>Chemical make-up of life</vt:lpstr>
      <vt:lpstr>Elements of life</vt:lpstr>
      <vt:lpstr>Elements are made of atoms</vt:lpstr>
      <vt:lpstr>Isotopes</vt:lpstr>
      <vt:lpstr>Atoms and energy</vt:lpstr>
      <vt:lpstr>PowerPoint Presentation</vt:lpstr>
      <vt:lpstr>Atoms and energy cont’d</vt:lpstr>
      <vt:lpstr>Balancing Equations</vt:lpstr>
      <vt:lpstr>Bonds</vt:lpstr>
      <vt:lpstr>Three main types of bonds</vt:lpstr>
      <vt:lpstr>Ionic bonds</vt:lpstr>
      <vt:lpstr>Covalent bonds</vt:lpstr>
      <vt:lpstr>Structural Formulas  and Bonds</vt:lpstr>
      <vt:lpstr>PowerPoint Presentation</vt:lpstr>
      <vt:lpstr>Hydrogen bonds</vt:lpstr>
      <vt:lpstr>WATER</vt:lpstr>
      <vt:lpstr> Structure</vt:lpstr>
      <vt:lpstr>PowerPoint Presentation</vt:lpstr>
      <vt:lpstr>PowerPoint Presentation</vt:lpstr>
      <vt:lpstr>Properties of water due to hydrogen bonds</vt:lpstr>
      <vt:lpstr>Properties of water</vt:lpstr>
      <vt:lpstr>PowerPoint Presentation</vt:lpstr>
      <vt:lpstr>Properties of water</vt:lpstr>
      <vt:lpstr>Properties of water</vt:lpstr>
      <vt:lpstr>PowerPoint Presentation</vt:lpstr>
      <vt:lpstr>Properties of water</vt:lpstr>
      <vt:lpstr>PowerPoint Presentation</vt:lpstr>
      <vt:lpstr>Dissociation of H2O and pH</vt:lpstr>
      <vt:lpstr>Dissociation of H2O and pH</vt:lpstr>
      <vt:lpstr>Buffer System in Body</vt:lpstr>
      <vt:lpstr>PowerPoint Presentation</vt:lpstr>
      <vt:lpstr>Blood buffer system</vt:lpstr>
      <vt:lpstr> Organic Compounds</vt:lpstr>
      <vt:lpstr>Carbon</vt:lpstr>
      <vt:lpstr>Functional Groups</vt:lpstr>
      <vt:lpstr>PowerPoint Presentation</vt:lpstr>
      <vt:lpstr>PowerPoint Presentation</vt:lpstr>
      <vt:lpstr>PowerPoint Presentation</vt:lpstr>
      <vt:lpstr>PowerPoint Presentation</vt:lpstr>
      <vt:lpstr>Functional Groups</vt:lpstr>
      <vt:lpstr>PowerPoint Presentation</vt:lpstr>
      <vt:lpstr>Functional Groups</vt:lpstr>
      <vt:lpstr>PowerPoint Presentation</vt:lpstr>
      <vt:lpstr>Functional Groups</vt:lpstr>
      <vt:lpstr>PowerPoint Presentation</vt:lpstr>
      <vt:lpstr>Functional Groups</vt:lpstr>
      <vt:lpstr>PowerPoint Presentation</vt:lpstr>
      <vt:lpstr>PowerPoint Presentation</vt:lpstr>
      <vt:lpstr>Functional Groups</vt:lpstr>
      <vt:lpstr>PowerPoint Presentation</vt:lpstr>
      <vt:lpstr>PowerPoint Presentation</vt:lpstr>
      <vt:lpstr>PowerPoint Presentation</vt:lpstr>
      <vt:lpstr>Four types of Organic Molecules</vt:lpstr>
      <vt:lpstr>Carbohydrates</vt:lpstr>
      <vt:lpstr>Monosaccharides</vt:lpstr>
      <vt:lpstr>PowerPoint Presentation</vt:lpstr>
      <vt:lpstr>PowerPoint Presentation</vt:lpstr>
      <vt:lpstr>isomer</vt:lpstr>
      <vt:lpstr>isomer</vt:lpstr>
      <vt:lpstr>Monosaccharides</vt:lpstr>
      <vt:lpstr>Disaccharides</vt:lpstr>
      <vt:lpstr>PowerPoint Presentation</vt:lpstr>
      <vt:lpstr>Disaccharides</vt:lpstr>
      <vt:lpstr>PowerPoint Presentation</vt:lpstr>
      <vt:lpstr>PowerPoint Presentation</vt:lpstr>
      <vt:lpstr>Disaccharides</vt:lpstr>
      <vt:lpstr>Polysaccharides</vt:lpstr>
      <vt:lpstr>Polysaccharides</vt:lpstr>
      <vt:lpstr>PowerPoint Presentation</vt:lpstr>
      <vt:lpstr>Lipids</vt:lpstr>
      <vt:lpstr>Fats</vt:lpstr>
      <vt:lpstr>PowerPoint Presentation</vt:lpstr>
      <vt:lpstr>Two types of Fats</vt:lpstr>
      <vt:lpstr>PowerPoint Presentation</vt:lpstr>
      <vt:lpstr>Phospholipids</vt:lpstr>
      <vt:lpstr>PowerPoint Presentation</vt:lpstr>
      <vt:lpstr>Steroids</vt:lpstr>
      <vt:lpstr>PowerPoint Presentation</vt:lpstr>
      <vt:lpstr>Uses and tests for Fats</vt:lpstr>
      <vt:lpstr>Proteins</vt:lpstr>
      <vt:lpstr>PowerPoint Presentation</vt:lpstr>
      <vt:lpstr>Proteins</vt:lpstr>
      <vt:lpstr>PowerPoint Presentation</vt:lpstr>
      <vt:lpstr>PowerPoint Presentation</vt:lpstr>
      <vt:lpstr>PowerPoint Presentation</vt:lpstr>
      <vt:lpstr>Four Levels of Protein Structure </vt:lpstr>
      <vt:lpstr>PowerPoint Presentation</vt:lpstr>
      <vt:lpstr>PowerPoint Presentation</vt:lpstr>
      <vt:lpstr>Structure</vt:lpstr>
      <vt:lpstr>PowerPoint Presentation</vt:lpstr>
      <vt:lpstr>Structure</vt:lpstr>
      <vt:lpstr>PowerPoint Presentation</vt:lpstr>
      <vt:lpstr>Structure</vt:lpstr>
      <vt:lpstr>PowerPoint Presentation</vt:lpstr>
      <vt:lpstr>Protein Folding</vt:lpstr>
      <vt:lpstr>PowerPoint Presentation</vt:lpstr>
      <vt:lpstr>Consequences of Protein Structure</vt:lpstr>
      <vt:lpstr>PowerPoint Presentation</vt:lpstr>
      <vt:lpstr>Uses for Proteins</vt:lpstr>
      <vt:lpstr>Proteins – Lab tests</vt:lpstr>
      <vt:lpstr>Enzymes</vt:lpstr>
      <vt:lpstr>Specificity of Enzymes</vt:lpstr>
      <vt:lpstr>PowerPoint Presentation</vt:lpstr>
      <vt:lpstr>PowerPoint Presentation</vt:lpstr>
      <vt:lpstr>Specificity</vt:lpstr>
      <vt:lpstr>Factors affecting enzyme activity</vt:lpstr>
      <vt:lpstr>More Factors</vt:lpstr>
      <vt:lpstr>Enzyme Inhibitors</vt:lpstr>
      <vt:lpstr>PowerPoint Presentation</vt:lpstr>
      <vt:lpstr>Feedback Mechanisms</vt:lpstr>
      <vt:lpstr>PowerPoint Presentation</vt:lpstr>
      <vt:lpstr>PowerPoint Presentation</vt:lpstr>
      <vt:lpstr>PowerPoint Presentation</vt:lpstr>
      <vt:lpstr>PowerPoint Presentation</vt:lpstr>
    </vt:vector>
  </TitlesOfParts>
  <Company>stviator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Components of Life</dc:title>
  <dc:creator> Eileen Cairo</dc:creator>
  <cp:lastModifiedBy>Saint Viator</cp:lastModifiedBy>
  <cp:revision>118</cp:revision>
  <dcterms:created xsi:type="dcterms:W3CDTF">2003-06-09T22:23:17Z</dcterms:created>
  <dcterms:modified xsi:type="dcterms:W3CDTF">2013-08-21T15:54:52Z</dcterms:modified>
</cp:coreProperties>
</file>