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130"/>
  </p:notesMasterIdLst>
  <p:handoutMasterIdLst>
    <p:handoutMasterId r:id="rId131"/>
  </p:handoutMasterIdLst>
  <p:sldIdLst>
    <p:sldId id="256" r:id="rId2"/>
    <p:sldId id="341" r:id="rId3"/>
    <p:sldId id="338" r:id="rId4"/>
    <p:sldId id="361" r:id="rId5"/>
    <p:sldId id="340" r:id="rId6"/>
    <p:sldId id="342" r:id="rId7"/>
    <p:sldId id="258" r:id="rId8"/>
    <p:sldId id="305" r:id="rId9"/>
    <p:sldId id="260" r:id="rId10"/>
    <p:sldId id="362" r:id="rId11"/>
    <p:sldId id="360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26" r:id="rId20"/>
    <p:sldId id="306" r:id="rId21"/>
    <p:sldId id="364" r:id="rId22"/>
    <p:sldId id="262" r:id="rId23"/>
    <p:sldId id="365" r:id="rId24"/>
    <p:sldId id="307" r:id="rId25"/>
    <p:sldId id="366" r:id="rId26"/>
    <p:sldId id="308" r:id="rId27"/>
    <p:sldId id="450" r:id="rId28"/>
    <p:sldId id="367" r:id="rId29"/>
    <p:sldId id="343" r:id="rId30"/>
    <p:sldId id="368" r:id="rId31"/>
    <p:sldId id="369" r:id="rId32"/>
    <p:sldId id="270" r:id="rId33"/>
    <p:sldId id="370" r:id="rId34"/>
    <p:sldId id="371" r:id="rId35"/>
    <p:sldId id="349" r:id="rId36"/>
    <p:sldId id="344" r:id="rId37"/>
    <p:sldId id="345" r:id="rId38"/>
    <p:sldId id="346" r:id="rId39"/>
    <p:sldId id="347" r:id="rId40"/>
    <p:sldId id="352" r:id="rId41"/>
    <p:sldId id="276" r:id="rId42"/>
    <p:sldId id="277" r:id="rId43"/>
    <p:sldId id="278" r:id="rId44"/>
    <p:sldId id="315" r:id="rId45"/>
    <p:sldId id="380" r:id="rId46"/>
    <p:sldId id="372" r:id="rId47"/>
    <p:sldId id="280" r:id="rId48"/>
    <p:sldId id="316" r:id="rId49"/>
    <p:sldId id="281" r:id="rId50"/>
    <p:sldId id="282" r:id="rId51"/>
    <p:sldId id="333" r:id="rId52"/>
    <p:sldId id="325" r:id="rId53"/>
    <p:sldId id="317" r:id="rId54"/>
    <p:sldId id="318" r:id="rId55"/>
    <p:sldId id="350" r:id="rId56"/>
    <p:sldId id="320" r:id="rId57"/>
    <p:sldId id="321" r:id="rId58"/>
    <p:sldId id="322" r:id="rId59"/>
    <p:sldId id="336" r:id="rId60"/>
    <p:sldId id="381" r:id="rId61"/>
    <p:sldId id="382" r:id="rId62"/>
    <p:sldId id="383" r:id="rId63"/>
    <p:sldId id="384" r:id="rId64"/>
    <p:sldId id="385" r:id="rId65"/>
    <p:sldId id="386" r:id="rId66"/>
    <p:sldId id="387" r:id="rId67"/>
    <p:sldId id="388" r:id="rId68"/>
    <p:sldId id="389" r:id="rId69"/>
    <p:sldId id="390" r:id="rId70"/>
    <p:sldId id="391" r:id="rId71"/>
    <p:sldId id="392" r:id="rId72"/>
    <p:sldId id="393" r:id="rId73"/>
    <p:sldId id="394" r:id="rId74"/>
    <p:sldId id="395" r:id="rId75"/>
    <p:sldId id="396" r:id="rId76"/>
    <p:sldId id="397" r:id="rId77"/>
    <p:sldId id="398" r:id="rId78"/>
    <p:sldId id="399" r:id="rId79"/>
    <p:sldId id="400" r:id="rId80"/>
    <p:sldId id="401" r:id="rId81"/>
    <p:sldId id="402" r:id="rId82"/>
    <p:sldId id="403" r:id="rId83"/>
    <p:sldId id="404" r:id="rId84"/>
    <p:sldId id="405" r:id="rId85"/>
    <p:sldId id="406" r:id="rId86"/>
    <p:sldId id="407" r:id="rId87"/>
    <p:sldId id="408" r:id="rId88"/>
    <p:sldId id="410" r:id="rId89"/>
    <p:sldId id="452" r:id="rId90"/>
    <p:sldId id="411" r:id="rId91"/>
    <p:sldId id="412" r:id="rId92"/>
    <p:sldId id="453" r:id="rId93"/>
    <p:sldId id="413" r:id="rId94"/>
    <p:sldId id="449" r:id="rId95"/>
    <p:sldId id="409" r:id="rId96"/>
    <p:sldId id="451" r:id="rId97"/>
    <p:sldId id="418" r:id="rId98"/>
    <p:sldId id="416" r:id="rId99"/>
    <p:sldId id="417" r:id="rId100"/>
    <p:sldId id="419" r:id="rId101"/>
    <p:sldId id="420" r:id="rId102"/>
    <p:sldId id="421" r:id="rId103"/>
    <p:sldId id="422" r:id="rId104"/>
    <p:sldId id="423" r:id="rId105"/>
    <p:sldId id="424" r:id="rId106"/>
    <p:sldId id="425" r:id="rId107"/>
    <p:sldId id="426" r:id="rId108"/>
    <p:sldId id="427" r:id="rId109"/>
    <p:sldId id="428" r:id="rId110"/>
    <p:sldId id="429" r:id="rId111"/>
    <p:sldId id="430" r:id="rId112"/>
    <p:sldId id="431" r:id="rId113"/>
    <p:sldId id="432" r:id="rId114"/>
    <p:sldId id="454" r:id="rId115"/>
    <p:sldId id="434" r:id="rId116"/>
    <p:sldId id="435" r:id="rId117"/>
    <p:sldId id="436" r:id="rId118"/>
    <p:sldId id="437" r:id="rId119"/>
    <p:sldId id="438" r:id="rId120"/>
    <p:sldId id="439" r:id="rId121"/>
    <p:sldId id="440" r:id="rId122"/>
    <p:sldId id="442" r:id="rId123"/>
    <p:sldId id="443" r:id="rId124"/>
    <p:sldId id="444" r:id="rId125"/>
    <p:sldId id="445" r:id="rId126"/>
    <p:sldId id="446" r:id="rId127"/>
    <p:sldId id="447" r:id="rId128"/>
    <p:sldId id="448" r:id="rId129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67" d="100"/>
          <a:sy n="67" d="100"/>
        </p:scale>
        <p:origin x="-19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2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notesMaster" Target="notesMasters/notesMaster1.xml"/><Relationship Id="rId13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handoutMaster" Target="handoutMasters/handout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fld id="{D05CD520-F48E-4FAB-8907-1A2498AB128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86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fld id="{9D646B0E-76E7-4397-98D3-CF0B85E9F36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2098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62EBF0-7495-49F3-9232-1362EBD83B20}" type="slidenum">
              <a:rPr lang="en-US"/>
              <a:pPr/>
              <a:t>4</a:t>
            </a:fld>
            <a:endParaRPr lang="en-US"/>
          </a:p>
        </p:txBody>
      </p:sp>
      <p:sp>
        <p:nvSpPr>
          <p:cNvPr id="138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51B472-0A8A-4C03-AE7F-35D3B4FE2808}" type="slidenum">
              <a:rPr lang="en-US"/>
              <a:pPr/>
              <a:t>12</a:t>
            </a:fld>
            <a:endParaRPr lang="en-US"/>
          </a:p>
        </p:txBody>
      </p:sp>
      <p:sp>
        <p:nvSpPr>
          <p:cNvPr id="149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BFBCCE-B954-4D56-8AC8-18075AB7E924}" type="slidenum">
              <a:rPr lang="en-US"/>
              <a:pPr/>
              <a:t>13</a:t>
            </a:fld>
            <a:endParaRPr lang="en-US"/>
          </a:p>
        </p:txBody>
      </p:sp>
      <p:sp>
        <p:nvSpPr>
          <p:cNvPr id="149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132B20-790E-43BD-95F0-65E754380B29}" type="slidenum">
              <a:rPr lang="en-US"/>
              <a:pPr/>
              <a:t>14</a:t>
            </a:fld>
            <a:endParaRPr lang="en-US"/>
          </a:p>
        </p:txBody>
      </p:sp>
      <p:sp>
        <p:nvSpPr>
          <p:cNvPr id="150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73CCFE-518B-4667-8899-5FA17324AF06}" type="slidenum">
              <a:rPr lang="en-US"/>
              <a:pPr/>
              <a:t>15</a:t>
            </a:fld>
            <a:endParaRPr lang="en-US"/>
          </a:p>
        </p:txBody>
      </p:sp>
      <p:sp>
        <p:nvSpPr>
          <p:cNvPr id="150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5D5BF2-DE12-4A82-809F-EEAAE6B25679}" type="slidenum">
              <a:rPr lang="en-US"/>
              <a:pPr/>
              <a:t>16</a:t>
            </a:fld>
            <a:endParaRPr lang="en-US"/>
          </a:p>
        </p:txBody>
      </p:sp>
      <p:sp>
        <p:nvSpPr>
          <p:cNvPr id="1504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4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3FEA3E-6388-46CE-B211-A8B8850DF126}" type="slidenum">
              <a:rPr lang="en-US"/>
              <a:pPr/>
              <a:t>17</a:t>
            </a:fld>
            <a:endParaRPr lang="en-US"/>
          </a:p>
        </p:txBody>
      </p:sp>
      <p:sp>
        <p:nvSpPr>
          <p:cNvPr id="150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3E3DBC-3B1A-4BEA-8926-81CC7632505E}" type="slidenum">
              <a:rPr lang="en-US"/>
              <a:pPr/>
              <a:t>18</a:t>
            </a:fld>
            <a:endParaRPr lang="en-US"/>
          </a:p>
        </p:txBody>
      </p:sp>
      <p:sp>
        <p:nvSpPr>
          <p:cNvPr id="1508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8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4A0E231-F295-4D37-A430-38513A4A9AFE}" type="slidenum">
              <a:rPr lang="en-US" sz="1200" smtClean="0"/>
              <a:pPr eaLnBrk="1" hangingPunct="1"/>
              <a:t>62</a:t>
            </a:fld>
            <a:endParaRPr lang="en-US" sz="1200" smtClean="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3056323-ABF4-4F9A-9A7A-3361F4861829}" type="slidenum">
              <a:rPr lang="en-US" sz="1200" smtClean="0"/>
              <a:pPr eaLnBrk="1" hangingPunct="1"/>
              <a:t>68</a:t>
            </a:fld>
            <a:endParaRPr lang="en-US" sz="1200" smtClean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EECF3E7-5DBE-4C5A-BBB6-158A25801DFE}" type="slidenum">
              <a:rPr lang="en-US" sz="1200" smtClean="0"/>
              <a:pPr eaLnBrk="1" hangingPunct="1"/>
              <a:t>73</a:t>
            </a:fld>
            <a:endParaRPr lang="en-US" sz="1200" smtClean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5BF22D9-CDC0-4759-8770-F87F8A462C27}" type="slidenum">
              <a:rPr lang="en-US" sz="1200" smtClean="0"/>
              <a:pPr eaLnBrk="1" hangingPunct="1"/>
              <a:t>74</a:t>
            </a:fld>
            <a:endParaRPr lang="en-US" sz="1200" smtClean="0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0BACFD8-8612-4EDB-8CE6-7F13ACB5C68A}" type="slidenum">
              <a:rPr lang="en-US" sz="1200" smtClean="0"/>
              <a:pPr eaLnBrk="1" hangingPunct="1"/>
              <a:t>90</a:t>
            </a:fld>
            <a:endParaRPr lang="en-US" sz="1200" smtClean="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6ABCAE1-1B1D-47A3-A828-7B942FE5424A}" type="slidenum">
              <a:rPr lang="en-US" sz="1200" smtClean="0"/>
              <a:pPr eaLnBrk="1" hangingPunct="1"/>
              <a:t>98</a:t>
            </a:fld>
            <a:endParaRPr lang="en-US" sz="1200" smtClean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2A48C70-CB28-422A-8BF5-0E48C3BE4975}" type="slidenum">
              <a:rPr lang="en-US" sz="1200" smtClean="0"/>
              <a:pPr eaLnBrk="1" hangingPunct="1"/>
              <a:t>123</a:t>
            </a:fld>
            <a:endParaRPr lang="en-US" sz="1200" smtClean="0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E2A04CA-53E8-4BF3-9189-0F12D369044D}" type="slidenum">
              <a:rPr lang="en-US" sz="1200" smtClean="0"/>
              <a:pPr eaLnBrk="1" hangingPunct="1"/>
              <a:t>124</a:t>
            </a:fld>
            <a:endParaRPr lang="en-US" sz="1200" smtClean="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99ED8-0315-4CEA-A255-798F655A89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D3F5517-052F-48BA-8398-AF12049CCB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E63269-B37D-482A-8788-569A8C99E7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1CD1DD-2634-4CAA-9567-4E9F3988A7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7CE83C-77E5-4F8D-803A-41CD61F119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F8E916-7933-4A63-BF22-AB3DABB7B5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A2A9C3-E4A5-42BC-9A36-F453017825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61E4B48-C9BB-4FCE-A903-A0B31CA9CF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A16659-DE51-4046-8653-6EBACF8680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54563F-1F70-444D-80D6-59C57D162E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742A75-8CA5-4EC7-907C-3F30FFFF8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77362B4-6C87-4D38-B9E8-F2B239897C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Je3_3XsBOg" TargetMode="External"/><Relationship Id="rId2" Type="http://schemas.openxmlformats.org/officeDocument/2006/relationships/hyperlink" Target="http://www.youtube.com/watch?v=SCasruJT-DU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Nervous &amp; </a:t>
            </a:r>
            <a:r>
              <a:rPr lang="en-US" dirty="0" smtClean="0"/>
              <a:t>Immune </a:t>
            </a:r>
            <a:r>
              <a:rPr lang="en-US" dirty="0"/>
              <a:t>Systems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Nervous System</a:t>
            </a: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6F4DFAFD-8866-4CB2-AD52-576238AF8B68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1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B4288-EC05-4F4C-8886-41670C527CDC}" type="slidenum">
              <a:rPr lang="en-US"/>
              <a:pPr/>
              <a:t>2</a:t>
            </a:fld>
            <a:endParaRPr lang="en-US"/>
          </a:p>
        </p:txBody>
      </p:sp>
      <p:pic>
        <p:nvPicPr>
          <p:cNvPr id="113671" name="Picture 7" descr="28_10aNerveNet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019175"/>
            <a:ext cx="3314700" cy="4819650"/>
          </a:xfrm>
          <a:prstGeom prst="rect">
            <a:avLst/>
          </a:prstGeom>
          <a:noFill/>
        </p:spPr>
      </p:pic>
      <p:pic>
        <p:nvPicPr>
          <p:cNvPr id="4" name="Picture 5" descr="28_10bFlatwormNervousSys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019175"/>
            <a:ext cx="3457575" cy="495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3DDA6-84F1-409A-BA8C-689C61FB2882}" type="slidenum">
              <a:rPr lang="en-US"/>
              <a:pPr/>
              <a:t>3</a:t>
            </a:fld>
            <a:endParaRPr lang="en-US"/>
          </a:p>
        </p:txBody>
      </p:sp>
      <p:pic>
        <p:nvPicPr>
          <p:cNvPr id="110597" name="Picture 5" descr="28_10cAnnelidNervousSys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014413"/>
            <a:ext cx="3181350" cy="4829175"/>
          </a:xfrm>
          <a:prstGeom prst="rect">
            <a:avLst/>
          </a:prstGeom>
          <a:noFill/>
        </p:spPr>
      </p:pic>
      <p:pic>
        <p:nvPicPr>
          <p:cNvPr id="4" name="Picture 5" descr="28_10dArthropodNervousSys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9150" y="604838"/>
            <a:ext cx="4171950" cy="5229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4495" name="Picture 47" descr="48_02-SquidNervousSys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613" y="139700"/>
            <a:ext cx="7724775" cy="6578600"/>
          </a:xfrm>
          <a:prstGeom prst="rect">
            <a:avLst/>
          </a:prstGeom>
          <a:noFill/>
        </p:spPr>
      </p:pic>
      <p:sp>
        <p:nvSpPr>
          <p:cNvPr id="1384451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48-2</a:t>
            </a:r>
          </a:p>
        </p:txBody>
      </p:sp>
      <p:sp>
        <p:nvSpPr>
          <p:cNvPr id="1384452" name="Text Box 4"/>
          <p:cNvSpPr txBox="1">
            <a:spLocks noChangeArrowheads="1"/>
          </p:cNvSpPr>
          <p:nvPr/>
        </p:nvSpPr>
        <p:spPr bwMode="auto">
          <a:xfrm>
            <a:off x="6280150" y="153988"/>
            <a:ext cx="2027238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Nerves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with giant axons</a:t>
            </a:r>
          </a:p>
        </p:txBody>
      </p:sp>
      <p:sp>
        <p:nvSpPr>
          <p:cNvPr id="1384479" name="Text Box 31"/>
          <p:cNvSpPr txBox="1">
            <a:spLocks noChangeArrowheads="1"/>
          </p:cNvSpPr>
          <p:nvPr/>
        </p:nvSpPr>
        <p:spPr bwMode="auto">
          <a:xfrm>
            <a:off x="2406650" y="331788"/>
            <a:ext cx="98583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Ganglia</a:t>
            </a:r>
          </a:p>
        </p:txBody>
      </p:sp>
      <p:sp>
        <p:nvSpPr>
          <p:cNvPr id="1384480" name="Text Box 32"/>
          <p:cNvSpPr txBox="1">
            <a:spLocks noChangeArrowheads="1"/>
          </p:cNvSpPr>
          <p:nvPr/>
        </p:nvSpPr>
        <p:spPr bwMode="auto">
          <a:xfrm>
            <a:off x="4654550" y="2820988"/>
            <a:ext cx="83343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Mantle</a:t>
            </a:r>
          </a:p>
        </p:txBody>
      </p:sp>
      <p:sp>
        <p:nvSpPr>
          <p:cNvPr id="1384481" name="Text Box 33"/>
          <p:cNvSpPr txBox="1">
            <a:spLocks noChangeArrowheads="1"/>
          </p:cNvSpPr>
          <p:nvPr/>
        </p:nvSpPr>
        <p:spPr bwMode="auto">
          <a:xfrm>
            <a:off x="3587750" y="2808288"/>
            <a:ext cx="45243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Eye</a:t>
            </a:r>
          </a:p>
        </p:txBody>
      </p:sp>
      <p:sp>
        <p:nvSpPr>
          <p:cNvPr id="1384482" name="Text Box 34"/>
          <p:cNvSpPr txBox="1">
            <a:spLocks noChangeArrowheads="1"/>
          </p:cNvSpPr>
          <p:nvPr/>
        </p:nvSpPr>
        <p:spPr bwMode="auto">
          <a:xfrm>
            <a:off x="1936750" y="1246188"/>
            <a:ext cx="66833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Brain</a:t>
            </a:r>
          </a:p>
        </p:txBody>
      </p:sp>
      <p:sp>
        <p:nvSpPr>
          <p:cNvPr id="1384483" name="Text Box 35"/>
          <p:cNvSpPr txBox="1">
            <a:spLocks noChangeArrowheads="1"/>
          </p:cNvSpPr>
          <p:nvPr/>
        </p:nvSpPr>
        <p:spPr bwMode="auto">
          <a:xfrm>
            <a:off x="920750" y="1716088"/>
            <a:ext cx="515938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Arm</a:t>
            </a:r>
          </a:p>
        </p:txBody>
      </p:sp>
      <p:sp>
        <p:nvSpPr>
          <p:cNvPr id="1384484" name="Text Box 36"/>
          <p:cNvSpPr txBox="1">
            <a:spLocks noChangeArrowheads="1"/>
          </p:cNvSpPr>
          <p:nvPr/>
        </p:nvSpPr>
        <p:spPr bwMode="auto">
          <a:xfrm>
            <a:off x="2711450" y="3087688"/>
            <a:ext cx="7445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Nerve</a:t>
            </a:r>
          </a:p>
        </p:txBody>
      </p:sp>
      <p:sp>
        <p:nvSpPr>
          <p:cNvPr id="1384485" name="Line 37"/>
          <p:cNvSpPr>
            <a:spLocks noChangeShapeType="1"/>
          </p:cNvSpPr>
          <p:nvPr/>
        </p:nvSpPr>
        <p:spPr bwMode="auto">
          <a:xfrm flipV="1">
            <a:off x="4889500" y="284163"/>
            <a:ext cx="1338263" cy="7191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86" name="Line 38"/>
          <p:cNvSpPr>
            <a:spLocks noChangeShapeType="1"/>
          </p:cNvSpPr>
          <p:nvPr/>
        </p:nvSpPr>
        <p:spPr bwMode="auto">
          <a:xfrm flipV="1">
            <a:off x="5075238" y="292100"/>
            <a:ext cx="1139825" cy="9826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87" name="Line 39"/>
          <p:cNvSpPr>
            <a:spLocks noChangeShapeType="1"/>
          </p:cNvSpPr>
          <p:nvPr/>
        </p:nvSpPr>
        <p:spPr bwMode="auto">
          <a:xfrm>
            <a:off x="3154363" y="588963"/>
            <a:ext cx="574675" cy="854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88" name="Line 40"/>
          <p:cNvSpPr>
            <a:spLocks noChangeShapeType="1"/>
          </p:cNvSpPr>
          <p:nvPr/>
        </p:nvSpPr>
        <p:spPr bwMode="auto">
          <a:xfrm>
            <a:off x="3149600" y="584200"/>
            <a:ext cx="893763" cy="11128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89" name="Line 41"/>
          <p:cNvSpPr>
            <a:spLocks noChangeShapeType="1"/>
          </p:cNvSpPr>
          <p:nvPr/>
        </p:nvSpPr>
        <p:spPr bwMode="auto">
          <a:xfrm>
            <a:off x="2235200" y="1506538"/>
            <a:ext cx="368300" cy="546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90" name="Line 42"/>
          <p:cNvSpPr>
            <a:spLocks noChangeShapeType="1"/>
          </p:cNvSpPr>
          <p:nvPr/>
        </p:nvSpPr>
        <p:spPr bwMode="auto">
          <a:xfrm>
            <a:off x="1168400" y="1976438"/>
            <a:ext cx="139700" cy="2635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91" name="Line 43"/>
          <p:cNvSpPr>
            <a:spLocks noChangeShapeType="1"/>
          </p:cNvSpPr>
          <p:nvPr/>
        </p:nvSpPr>
        <p:spPr bwMode="auto">
          <a:xfrm>
            <a:off x="2400300" y="2747963"/>
            <a:ext cx="274638" cy="469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92" name="Line 44"/>
          <p:cNvSpPr>
            <a:spLocks noChangeShapeType="1"/>
          </p:cNvSpPr>
          <p:nvPr/>
        </p:nvSpPr>
        <p:spPr bwMode="auto">
          <a:xfrm>
            <a:off x="3192463" y="2547938"/>
            <a:ext cx="355600" cy="3524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4493" name="Line 45"/>
          <p:cNvSpPr>
            <a:spLocks noChangeShapeType="1"/>
          </p:cNvSpPr>
          <p:nvPr/>
        </p:nvSpPr>
        <p:spPr bwMode="auto">
          <a:xfrm>
            <a:off x="4432300" y="2298700"/>
            <a:ext cx="558800" cy="4905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DD9F-7EEB-4737-962D-6F9059B568CB}" type="slidenum">
              <a:rPr lang="en-US"/>
              <a:pPr/>
              <a:t>5</a:t>
            </a:fld>
            <a:endParaRPr lang="en-US"/>
          </a:p>
        </p:txBody>
      </p:sp>
      <p:pic>
        <p:nvPicPr>
          <p:cNvPr id="112645" name="Picture 5" descr="28_11aVertNervousSystem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81225" y="571500"/>
            <a:ext cx="478155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787-AFD3-432D-A102-49A91695ED62}" type="slidenum">
              <a:rPr lang="en-US"/>
              <a:pPr/>
              <a:t>6</a:t>
            </a:fld>
            <a:endParaRPr lang="en-US"/>
          </a:p>
        </p:txBody>
      </p:sp>
      <p:pic>
        <p:nvPicPr>
          <p:cNvPr id="138245" name="Picture 5" descr="28_11bVertCNSfluidSpaces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66850"/>
            <a:ext cx="7620000" cy="3924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/>
              <a:t>3 Functions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Tx/>
              <a:buNone/>
            </a:pPr>
            <a:r>
              <a:rPr lang="en-US" dirty="0" smtClean="0"/>
              <a:t>1. </a:t>
            </a:r>
            <a:r>
              <a:rPr lang="en-US" dirty="0"/>
              <a:t>Sensory input - conductions from sensory receptors to integration center</a:t>
            </a:r>
          </a:p>
          <a:p>
            <a:pPr marL="609600" indent="-609600">
              <a:buFontTx/>
              <a:buNone/>
            </a:pPr>
            <a:r>
              <a:rPr lang="en-US" dirty="0"/>
              <a:t>      - </a:t>
            </a:r>
            <a:r>
              <a:rPr lang="en-US" dirty="0" smtClean="0"/>
              <a:t>i.e</a:t>
            </a:r>
            <a:r>
              <a:rPr lang="en-US" dirty="0"/>
              <a:t>. Eye &amp; ear</a:t>
            </a:r>
          </a:p>
          <a:p>
            <a:pPr marL="609600" indent="-609600">
              <a:buFontTx/>
              <a:buNone/>
            </a:pPr>
            <a:r>
              <a:rPr lang="en-US" dirty="0" smtClean="0"/>
              <a:t>2. </a:t>
            </a:r>
            <a:r>
              <a:rPr lang="en-US" dirty="0"/>
              <a:t>Integration – info read &amp; response identified</a:t>
            </a:r>
          </a:p>
          <a:p>
            <a:pPr marL="609600" indent="-609600">
              <a:buFontTx/>
              <a:buNone/>
            </a:pPr>
            <a:r>
              <a:rPr lang="en-US" dirty="0"/>
              <a:t>      - brain &amp; spinal </a:t>
            </a:r>
            <a:r>
              <a:rPr lang="en-US" dirty="0" smtClean="0"/>
              <a:t>cord</a:t>
            </a:r>
          </a:p>
          <a:p>
            <a:pPr marL="609600" indent="-609600">
              <a:buNone/>
            </a:pPr>
            <a:r>
              <a:rPr lang="en-US" dirty="0" smtClean="0"/>
              <a:t>3. Motor output – conduction from integration center to effector cells (muscles &amp; glands)</a:t>
            </a:r>
          </a:p>
          <a:p>
            <a:pPr marL="609600" indent="-609600">
              <a:buFontTx/>
              <a:buNone/>
            </a:pPr>
            <a:endParaRPr lang="en-US" dirty="0"/>
          </a:p>
          <a:p>
            <a:pPr marL="609600" indent="-609600">
              <a:buFontTx/>
              <a:buNone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45A4-143B-42EE-A88F-7A7448E77909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032A3-529D-488B-8190-E2FB85B21D94}" type="slidenum">
              <a:rPr lang="en-US"/>
              <a:pPr/>
              <a:t>8</a:t>
            </a:fld>
            <a:endParaRPr lang="en-US"/>
          </a:p>
        </p:txBody>
      </p:sp>
      <p:pic>
        <p:nvPicPr>
          <p:cNvPr id="57347" name="Picture 3" descr="48-01-VertebNervousSys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50"/>
            <a:ext cx="9144000" cy="6515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2 main parts of nervous system</a:t>
            </a: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en-US" dirty="0" smtClean="0"/>
              <a:t>	1</a:t>
            </a:r>
            <a:r>
              <a:rPr lang="en-US" dirty="0"/>
              <a:t>. Central Nervous system – CNS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dirty="0"/>
              <a:t>           brain &amp; spinal cord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dirty="0"/>
              <a:t>     </a:t>
            </a:r>
            <a:r>
              <a:rPr lang="en-US" dirty="0" smtClean="0"/>
              <a:t>	 </a:t>
            </a:r>
            <a:r>
              <a:rPr lang="en-US" dirty="0"/>
              <a:t>2. Peripheral Nervous system – PNS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dirty="0"/>
              <a:t>          carries sensory input to CNS &amp; motor output away from CNS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51D1E-C4B5-417C-8672-ADA4C0C5D713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Cell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Neurons conduct messages – fig. 48-4</a:t>
            </a:r>
          </a:p>
          <a:p>
            <a:r>
              <a:rPr lang="en-US" dirty="0" smtClean="0"/>
              <a:t>Supporting cells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07510-E409-4BAB-85F5-E157CA5F51DD}" type="slidenum">
              <a:rPr lang="en-US"/>
              <a:pPr/>
              <a:t>11</a:t>
            </a:fld>
            <a:endParaRPr lang="en-US"/>
          </a:p>
        </p:txBody>
      </p:sp>
      <p:pic>
        <p:nvPicPr>
          <p:cNvPr id="58371" name="Picture 3" descr="48-02-VertNeuronStruct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5338"/>
            <a:ext cx="9144000" cy="5268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77" name="Picture 37" descr="48_04-NeuronStructure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617538"/>
            <a:ext cx="8548687" cy="5621337"/>
          </a:xfrm>
          <a:prstGeom prst="rect">
            <a:avLst/>
          </a:prstGeom>
          <a:noFill/>
        </p:spPr>
      </p:pic>
      <p:sp>
        <p:nvSpPr>
          <p:cNvPr id="149504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48-4</a:t>
            </a:r>
          </a:p>
        </p:txBody>
      </p:sp>
      <p:sp>
        <p:nvSpPr>
          <p:cNvPr id="1495044" name="Text Box 4"/>
          <p:cNvSpPr txBox="1">
            <a:spLocks noChangeArrowheads="1"/>
          </p:cNvSpPr>
          <p:nvPr/>
        </p:nvSpPr>
        <p:spPr bwMode="auto">
          <a:xfrm>
            <a:off x="2603500" y="649288"/>
            <a:ext cx="8651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Dendrites</a:t>
            </a:r>
          </a:p>
        </p:txBody>
      </p:sp>
      <p:sp>
        <p:nvSpPr>
          <p:cNvPr id="1495054" name="Text Box 14"/>
          <p:cNvSpPr txBox="1">
            <a:spLocks noChangeArrowheads="1"/>
          </p:cNvSpPr>
          <p:nvPr/>
        </p:nvSpPr>
        <p:spPr bwMode="auto">
          <a:xfrm>
            <a:off x="2832100" y="915988"/>
            <a:ext cx="7508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Stimulus</a:t>
            </a:r>
          </a:p>
        </p:txBody>
      </p:sp>
      <p:sp>
        <p:nvSpPr>
          <p:cNvPr id="1495055" name="Text Box 15"/>
          <p:cNvSpPr txBox="1">
            <a:spLocks noChangeArrowheads="1"/>
          </p:cNvSpPr>
          <p:nvPr/>
        </p:nvSpPr>
        <p:spPr bwMode="auto">
          <a:xfrm>
            <a:off x="546100" y="1608138"/>
            <a:ext cx="7000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Nucleus</a:t>
            </a:r>
          </a:p>
        </p:txBody>
      </p:sp>
      <p:sp>
        <p:nvSpPr>
          <p:cNvPr id="1495056" name="Text Box 16"/>
          <p:cNvSpPr txBox="1">
            <a:spLocks noChangeArrowheads="1"/>
          </p:cNvSpPr>
          <p:nvPr/>
        </p:nvSpPr>
        <p:spPr bwMode="auto">
          <a:xfrm>
            <a:off x="1663700" y="2198688"/>
            <a:ext cx="44608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Cell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body</a:t>
            </a:r>
          </a:p>
        </p:txBody>
      </p:sp>
      <p:sp>
        <p:nvSpPr>
          <p:cNvPr id="1495057" name="Text Box 17"/>
          <p:cNvSpPr txBox="1">
            <a:spLocks noChangeArrowheads="1"/>
          </p:cNvSpPr>
          <p:nvPr/>
        </p:nvSpPr>
        <p:spPr bwMode="auto">
          <a:xfrm>
            <a:off x="2324100" y="1855788"/>
            <a:ext cx="566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Axon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hillock</a:t>
            </a:r>
          </a:p>
        </p:txBody>
      </p:sp>
      <p:sp>
        <p:nvSpPr>
          <p:cNvPr id="1495058" name="Text Box 18"/>
          <p:cNvSpPr txBox="1">
            <a:spLocks noChangeArrowheads="1"/>
          </p:cNvSpPr>
          <p:nvPr/>
        </p:nvSpPr>
        <p:spPr bwMode="auto">
          <a:xfrm>
            <a:off x="3136900" y="1557338"/>
            <a:ext cx="1023938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 dirty="0"/>
              <a:t>Presynaptic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 dirty="0"/>
              <a:t>cell</a:t>
            </a:r>
          </a:p>
        </p:txBody>
      </p:sp>
      <p:sp>
        <p:nvSpPr>
          <p:cNvPr id="1495059" name="Text Box 19"/>
          <p:cNvSpPr txBox="1">
            <a:spLocks noChangeArrowheads="1"/>
          </p:cNvSpPr>
          <p:nvPr/>
        </p:nvSpPr>
        <p:spPr bwMode="auto">
          <a:xfrm>
            <a:off x="3340100" y="2967038"/>
            <a:ext cx="4460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Axon</a:t>
            </a:r>
          </a:p>
        </p:txBody>
      </p:sp>
      <p:sp>
        <p:nvSpPr>
          <p:cNvPr id="1495060" name="Line 20"/>
          <p:cNvSpPr>
            <a:spLocks noChangeShapeType="1"/>
          </p:cNvSpPr>
          <p:nvPr/>
        </p:nvSpPr>
        <p:spPr bwMode="auto">
          <a:xfrm flipV="1">
            <a:off x="1517650" y="765175"/>
            <a:ext cx="1058863" cy="1174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1" name="Line 21"/>
          <p:cNvSpPr>
            <a:spLocks noChangeShapeType="1"/>
          </p:cNvSpPr>
          <p:nvPr/>
        </p:nvSpPr>
        <p:spPr bwMode="auto">
          <a:xfrm flipV="1">
            <a:off x="2273300" y="766763"/>
            <a:ext cx="312738" cy="1714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2" name="Line 22"/>
          <p:cNvSpPr>
            <a:spLocks noChangeShapeType="1"/>
          </p:cNvSpPr>
          <p:nvPr/>
        </p:nvSpPr>
        <p:spPr bwMode="auto">
          <a:xfrm>
            <a:off x="2971800" y="3086100"/>
            <a:ext cx="3429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6" name="Line 26"/>
          <p:cNvSpPr>
            <a:spLocks noChangeShapeType="1"/>
          </p:cNvSpPr>
          <p:nvPr/>
        </p:nvSpPr>
        <p:spPr bwMode="auto">
          <a:xfrm>
            <a:off x="1247775" y="1722438"/>
            <a:ext cx="481013" cy="1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7" name="Line 27"/>
          <p:cNvSpPr>
            <a:spLocks noChangeShapeType="1"/>
          </p:cNvSpPr>
          <p:nvPr/>
        </p:nvSpPr>
        <p:spPr bwMode="auto">
          <a:xfrm>
            <a:off x="1884363" y="2001838"/>
            <a:ext cx="3175" cy="203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8" name="Line 28"/>
          <p:cNvSpPr>
            <a:spLocks noChangeShapeType="1"/>
          </p:cNvSpPr>
          <p:nvPr/>
        </p:nvSpPr>
        <p:spPr bwMode="auto">
          <a:xfrm>
            <a:off x="2468563" y="1655763"/>
            <a:ext cx="92075" cy="2063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69" name="Text Box 29"/>
          <p:cNvSpPr txBox="1">
            <a:spLocks noChangeArrowheads="1"/>
          </p:cNvSpPr>
          <p:nvPr/>
        </p:nvSpPr>
        <p:spPr bwMode="auto">
          <a:xfrm>
            <a:off x="4354513" y="4186238"/>
            <a:ext cx="1589087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Synaptic terminals</a:t>
            </a:r>
          </a:p>
        </p:txBody>
      </p:sp>
      <p:sp>
        <p:nvSpPr>
          <p:cNvPr id="1495070" name="Text Box 30"/>
          <p:cNvSpPr txBox="1">
            <a:spLocks noChangeArrowheads="1"/>
          </p:cNvSpPr>
          <p:nvPr/>
        </p:nvSpPr>
        <p:spPr bwMode="auto">
          <a:xfrm>
            <a:off x="1357313" y="3967163"/>
            <a:ext cx="7334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Synapse</a:t>
            </a:r>
          </a:p>
        </p:txBody>
      </p:sp>
      <p:sp>
        <p:nvSpPr>
          <p:cNvPr id="1495071" name="Text Box 31"/>
          <p:cNvSpPr txBox="1">
            <a:spLocks noChangeArrowheads="1"/>
          </p:cNvSpPr>
          <p:nvPr/>
        </p:nvSpPr>
        <p:spPr bwMode="auto">
          <a:xfrm>
            <a:off x="4362450" y="5632450"/>
            <a:ext cx="1589088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Postsynaptic cell</a:t>
            </a:r>
          </a:p>
        </p:txBody>
      </p:sp>
      <p:sp>
        <p:nvSpPr>
          <p:cNvPr id="1495072" name="Text Box 32"/>
          <p:cNvSpPr txBox="1">
            <a:spLocks noChangeArrowheads="1"/>
          </p:cNvSpPr>
          <p:nvPr/>
        </p:nvSpPr>
        <p:spPr bwMode="auto">
          <a:xfrm>
            <a:off x="536575" y="5880100"/>
            <a:ext cx="144621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Neurotransmitter</a:t>
            </a:r>
          </a:p>
        </p:txBody>
      </p:sp>
      <p:sp>
        <p:nvSpPr>
          <p:cNvPr id="1495074" name="Line 34"/>
          <p:cNvSpPr>
            <a:spLocks noChangeShapeType="1"/>
          </p:cNvSpPr>
          <p:nvPr/>
        </p:nvSpPr>
        <p:spPr bwMode="auto">
          <a:xfrm flipV="1">
            <a:off x="3702050" y="4292600"/>
            <a:ext cx="60325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75" name="Line 35"/>
          <p:cNvSpPr>
            <a:spLocks noChangeShapeType="1"/>
          </p:cNvSpPr>
          <p:nvPr/>
        </p:nvSpPr>
        <p:spPr bwMode="auto">
          <a:xfrm flipV="1">
            <a:off x="3898900" y="4292600"/>
            <a:ext cx="406400" cy="406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76" name="Line 36"/>
          <p:cNvSpPr>
            <a:spLocks noChangeShapeType="1"/>
          </p:cNvSpPr>
          <p:nvPr/>
        </p:nvSpPr>
        <p:spPr bwMode="auto">
          <a:xfrm>
            <a:off x="539750" y="5651500"/>
            <a:ext cx="152400" cy="209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7122" name="Picture 34" descr="48_04aNeuronStructureZm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2227263"/>
            <a:ext cx="8548687" cy="2401887"/>
          </a:xfrm>
          <a:prstGeom prst="rect">
            <a:avLst/>
          </a:prstGeom>
          <a:noFill/>
        </p:spPr>
      </p:pic>
      <p:sp>
        <p:nvSpPr>
          <p:cNvPr id="1497091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48-4a</a:t>
            </a:r>
          </a:p>
        </p:txBody>
      </p:sp>
      <p:sp>
        <p:nvSpPr>
          <p:cNvPr id="1497094" name="Text Box 6"/>
          <p:cNvSpPr txBox="1">
            <a:spLocks noChangeArrowheads="1"/>
          </p:cNvSpPr>
          <p:nvPr/>
        </p:nvSpPr>
        <p:spPr bwMode="auto">
          <a:xfrm>
            <a:off x="1346200" y="2357438"/>
            <a:ext cx="7000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Synapse</a:t>
            </a:r>
          </a:p>
        </p:txBody>
      </p:sp>
      <p:sp>
        <p:nvSpPr>
          <p:cNvPr id="1497116" name="Text Box 28"/>
          <p:cNvSpPr txBox="1">
            <a:spLocks noChangeArrowheads="1"/>
          </p:cNvSpPr>
          <p:nvPr/>
        </p:nvSpPr>
        <p:spPr bwMode="auto">
          <a:xfrm>
            <a:off x="4356100" y="2573338"/>
            <a:ext cx="166528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Synaptic terminals</a:t>
            </a:r>
          </a:p>
        </p:txBody>
      </p:sp>
      <p:sp>
        <p:nvSpPr>
          <p:cNvPr id="1497117" name="Text Box 29"/>
          <p:cNvSpPr txBox="1">
            <a:spLocks noChangeArrowheads="1"/>
          </p:cNvSpPr>
          <p:nvPr/>
        </p:nvSpPr>
        <p:spPr bwMode="auto">
          <a:xfrm>
            <a:off x="4368800" y="4021138"/>
            <a:ext cx="15255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Postsynaptic cell</a:t>
            </a:r>
          </a:p>
        </p:txBody>
      </p:sp>
      <p:sp>
        <p:nvSpPr>
          <p:cNvPr id="1497118" name="Text Box 30"/>
          <p:cNvSpPr txBox="1">
            <a:spLocks noChangeArrowheads="1"/>
          </p:cNvSpPr>
          <p:nvPr/>
        </p:nvSpPr>
        <p:spPr bwMode="auto">
          <a:xfrm>
            <a:off x="520700" y="4275138"/>
            <a:ext cx="14874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Neurotransmitter</a:t>
            </a:r>
          </a:p>
        </p:txBody>
      </p:sp>
      <p:sp>
        <p:nvSpPr>
          <p:cNvPr id="1497119" name="Line 31"/>
          <p:cNvSpPr>
            <a:spLocks noChangeShapeType="1"/>
          </p:cNvSpPr>
          <p:nvPr/>
        </p:nvSpPr>
        <p:spPr bwMode="auto">
          <a:xfrm>
            <a:off x="541338" y="4046538"/>
            <a:ext cx="157162" cy="215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7120" name="Line 32"/>
          <p:cNvSpPr>
            <a:spLocks noChangeShapeType="1"/>
          </p:cNvSpPr>
          <p:nvPr/>
        </p:nvSpPr>
        <p:spPr bwMode="auto">
          <a:xfrm flipV="1">
            <a:off x="3703638" y="2679700"/>
            <a:ext cx="60960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7121" name="Line 33"/>
          <p:cNvSpPr>
            <a:spLocks noChangeShapeType="1"/>
          </p:cNvSpPr>
          <p:nvPr/>
        </p:nvSpPr>
        <p:spPr bwMode="auto">
          <a:xfrm flipV="1">
            <a:off x="3890963" y="2673350"/>
            <a:ext cx="425450" cy="4175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9170" name="Picture 34" descr="48_05-NeuronDiversity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6863" y="1452563"/>
            <a:ext cx="8548687" cy="3951287"/>
          </a:xfrm>
          <a:prstGeom prst="rect">
            <a:avLst/>
          </a:prstGeom>
          <a:noFill/>
        </p:spPr>
      </p:pic>
      <p:sp>
        <p:nvSpPr>
          <p:cNvPr id="1499139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</a:t>
            </a:r>
          </a:p>
        </p:txBody>
      </p:sp>
      <p:sp>
        <p:nvSpPr>
          <p:cNvPr id="1499140" name="Text Box 4"/>
          <p:cNvSpPr txBox="1">
            <a:spLocks noChangeArrowheads="1"/>
          </p:cNvSpPr>
          <p:nvPr/>
        </p:nvSpPr>
        <p:spPr bwMode="auto">
          <a:xfrm>
            <a:off x="889000" y="2039938"/>
            <a:ext cx="814388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Dendrites</a:t>
            </a:r>
          </a:p>
        </p:txBody>
      </p:sp>
      <p:sp>
        <p:nvSpPr>
          <p:cNvPr id="1499148" name="Text Box 12"/>
          <p:cNvSpPr txBox="1">
            <a:spLocks noChangeArrowheads="1"/>
          </p:cNvSpPr>
          <p:nvPr/>
        </p:nvSpPr>
        <p:spPr bwMode="auto">
          <a:xfrm>
            <a:off x="1003300" y="2332038"/>
            <a:ext cx="465138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Axon</a:t>
            </a:r>
          </a:p>
        </p:txBody>
      </p:sp>
      <p:sp>
        <p:nvSpPr>
          <p:cNvPr id="1499149" name="Text Box 13"/>
          <p:cNvSpPr txBox="1">
            <a:spLocks noChangeArrowheads="1"/>
          </p:cNvSpPr>
          <p:nvPr/>
        </p:nvSpPr>
        <p:spPr bwMode="auto">
          <a:xfrm>
            <a:off x="1225550" y="2681288"/>
            <a:ext cx="44608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Cell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body</a:t>
            </a:r>
          </a:p>
        </p:txBody>
      </p:sp>
      <p:sp>
        <p:nvSpPr>
          <p:cNvPr id="1499150" name="Line 14"/>
          <p:cNvSpPr>
            <a:spLocks noChangeShapeType="1"/>
          </p:cNvSpPr>
          <p:nvPr/>
        </p:nvSpPr>
        <p:spPr bwMode="auto">
          <a:xfrm>
            <a:off x="895350" y="1593850"/>
            <a:ext cx="40640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1" name="Line 15"/>
          <p:cNvSpPr>
            <a:spLocks noChangeShapeType="1"/>
          </p:cNvSpPr>
          <p:nvPr/>
        </p:nvSpPr>
        <p:spPr bwMode="auto">
          <a:xfrm>
            <a:off x="955675" y="1768475"/>
            <a:ext cx="317500" cy="247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2" name="Line 16"/>
          <p:cNvSpPr>
            <a:spLocks noChangeShapeType="1"/>
          </p:cNvSpPr>
          <p:nvPr/>
        </p:nvSpPr>
        <p:spPr bwMode="auto">
          <a:xfrm flipV="1">
            <a:off x="762000" y="2435225"/>
            <a:ext cx="222250" cy="31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3" name="Line 17"/>
          <p:cNvSpPr>
            <a:spLocks noChangeShapeType="1"/>
          </p:cNvSpPr>
          <p:nvPr/>
        </p:nvSpPr>
        <p:spPr bwMode="auto">
          <a:xfrm flipV="1">
            <a:off x="1276350" y="3073400"/>
            <a:ext cx="101600" cy="2063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4" name="Text Box 18"/>
          <p:cNvSpPr txBox="1">
            <a:spLocks noChangeArrowheads="1"/>
          </p:cNvSpPr>
          <p:nvPr/>
        </p:nvSpPr>
        <p:spPr bwMode="auto">
          <a:xfrm>
            <a:off x="444500" y="5030788"/>
            <a:ext cx="1347788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Sensory neuron</a:t>
            </a:r>
          </a:p>
        </p:txBody>
      </p:sp>
      <p:sp>
        <p:nvSpPr>
          <p:cNvPr id="1499155" name="Text Box 19"/>
          <p:cNvSpPr txBox="1">
            <a:spLocks noChangeArrowheads="1"/>
          </p:cNvSpPr>
          <p:nvPr/>
        </p:nvSpPr>
        <p:spPr bwMode="auto">
          <a:xfrm>
            <a:off x="2660650" y="5030788"/>
            <a:ext cx="1074738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Interneurons</a:t>
            </a:r>
          </a:p>
        </p:txBody>
      </p:sp>
      <p:sp>
        <p:nvSpPr>
          <p:cNvPr id="1499156" name="Text Box 20"/>
          <p:cNvSpPr txBox="1">
            <a:spLocks noChangeArrowheads="1"/>
          </p:cNvSpPr>
          <p:nvPr/>
        </p:nvSpPr>
        <p:spPr bwMode="auto">
          <a:xfrm>
            <a:off x="3695700" y="4224338"/>
            <a:ext cx="636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Portion 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of axon</a:t>
            </a:r>
          </a:p>
        </p:txBody>
      </p:sp>
      <p:sp>
        <p:nvSpPr>
          <p:cNvPr id="1499157" name="Line 21"/>
          <p:cNvSpPr>
            <a:spLocks noChangeShapeType="1"/>
          </p:cNvSpPr>
          <p:nvPr/>
        </p:nvSpPr>
        <p:spPr bwMode="auto">
          <a:xfrm flipV="1">
            <a:off x="3670300" y="4606925"/>
            <a:ext cx="177800" cy="82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58" name="Text Box 22"/>
          <p:cNvSpPr txBox="1">
            <a:spLocks noChangeArrowheads="1"/>
          </p:cNvSpPr>
          <p:nvPr/>
        </p:nvSpPr>
        <p:spPr bwMode="auto">
          <a:xfrm>
            <a:off x="4578350" y="4478338"/>
            <a:ext cx="177323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Cell bodies of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overlapping neurons</a:t>
            </a:r>
          </a:p>
        </p:txBody>
      </p:sp>
      <p:sp>
        <p:nvSpPr>
          <p:cNvPr id="1499159" name="Line 23"/>
          <p:cNvSpPr>
            <a:spLocks noChangeShapeType="1"/>
          </p:cNvSpPr>
          <p:nvPr/>
        </p:nvSpPr>
        <p:spPr bwMode="auto">
          <a:xfrm flipH="1">
            <a:off x="5378450" y="3714750"/>
            <a:ext cx="107950" cy="733425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0" name="Line 24"/>
          <p:cNvSpPr>
            <a:spLocks noChangeShapeType="1"/>
          </p:cNvSpPr>
          <p:nvPr/>
        </p:nvSpPr>
        <p:spPr bwMode="auto">
          <a:xfrm flipH="1">
            <a:off x="5378450" y="3473450"/>
            <a:ext cx="711200" cy="974725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1" name="Line 25"/>
          <p:cNvSpPr>
            <a:spLocks noChangeShapeType="1"/>
          </p:cNvSpPr>
          <p:nvPr/>
        </p:nvSpPr>
        <p:spPr bwMode="auto">
          <a:xfrm flipH="1">
            <a:off x="5378450" y="3714750"/>
            <a:ext cx="107950" cy="7334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2" name="Line 26"/>
          <p:cNvSpPr>
            <a:spLocks noChangeShapeType="1"/>
          </p:cNvSpPr>
          <p:nvPr/>
        </p:nvSpPr>
        <p:spPr bwMode="auto">
          <a:xfrm flipH="1">
            <a:off x="5378450" y="3473450"/>
            <a:ext cx="711200" cy="9747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3" name="Line 27"/>
          <p:cNvSpPr>
            <a:spLocks noChangeShapeType="1"/>
          </p:cNvSpPr>
          <p:nvPr/>
        </p:nvSpPr>
        <p:spPr bwMode="auto">
          <a:xfrm>
            <a:off x="6365875" y="4292600"/>
            <a:ext cx="4095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4" name="Line 28"/>
          <p:cNvSpPr>
            <a:spLocks noChangeShapeType="1"/>
          </p:cNvSpPr>
          <p:nvPr/>
        </p:nvSpPr>
        <p:spPr bwMode="auto">
          <a:xfrm>
            <a:off x="6362700" y="4251325"/>
            <a:ext cx="0" cy="92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5" name="Line 29"/>
          <p:cNvSpPr>
            <a:spLocks noChangeShapeType="1"/>
          </p:cNvSpPr>
          <p:nvPr/>
        </p:nvSpPr>
        <p:spPr bwMode="auto">
          <a:xfrm>
            <a:off x="6775450" y="4251325"/>
            <a:ext cx="0" cy="92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9167" name="Text Box 31"/>
          <p:cNvSpPr txBox="1">
            <a:spLocks noChangeArrowheads="1"/>
          </p:cNvSpPr>
          <p:nvPr/>
        </p:nvSpPr>
        <p:spPr bwMode="auto">
          <a:xfrm>
            <a:off x="6340475" y="4341813"/>
            <a:ext cx="482600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200" b="1"/>
              <a:t>80 µm</a:t>
            </a:r>
          </a:p>
        </p:txBody>
      </p:sp>
      <p:sp>
        <p:nvSpPr>
          <p:cNvPr id="1499169" name="Text Box 33"/>
          <p:cNvSpPr txBox="1">
            <a:spLocks noChangeArrowheads="1"/>
          </p:cNvSpPr>
          <p:nvPr/>
        </p:nvSpPr>
        <p:spPr bwMode="auto">
          <a:xfrm>
            <a:off x="7308850" y="5030788"/>
            <a:ext cx="1176338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Motor neuron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1214" name="Picture 30" descr="48_05aNeuronDiversityS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2288" y="130175"/>
            <a:ext cx="3017837" cy="6597650"/>
          </a:xfrm>
          <a:prstGeom prst="rect">
            <a:avLst/>
          </a:prstGeom>
          <a:noFill/>
        </p:spPr>
      </p:pic>
      <p:sp>
        <p:nvSpPr>
          <p:cNvPr id="1501187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48-5a</a:t>
            </a:r>
          </a:p>
        </p:txBody>
      </p:sp>
      <p:sp>
        <p:nvSpPr>
          <p:cNvPr id="1501188" name="Text Box 4"/>
          <p:cNvSpPr txBox="1">
            <a:spLocks noChangeArrowheads="1"/>
          </p:cNvSpPr>
          <p:nvPr/>
        </p:nvSpPr>
        <p:spPr bwMode="auto">
          <a:xfrm>
            <a:off x="4025900" y="1125538"/>
            <a:ext cx="1462088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Dendrites</a:t>
            </a:r>
          </a:p>
        </p:txBody>
      </p:sp>
      <p:sp>
        <p:nvSpPr>
          <p:cNvPr id="1501189" name="Text Box 5"/>
          <p:cNvSpPr txBox="1">
            <a:spLocks noChangeArrowheads="1"/>
          </p:cNvSpPr>
          <p:nvPr/>
        </p:nvSpPr>
        <p:spPr bwMode="auto">
          <a:xfrm>
            <a:off x="4216400" y="1633538"/>
            <a:ext cx="7572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Axon</a:t>
            </a:r>
          </a:p>
        </p:txBody>
      </p:sp>
      <p:sp>
        <p:nvSpPr>
          <p:cNvPr id="1501190" name="Text Box 6"/>
          <p:cNvSpPr txBox="1">
            <a:spLocks noChangeArrowheads="1"/>
          </p:cNvSpPr>
          <p:nvPr/>
        </p:nvSpPr>
        <p:spPr bwMode="auto">
          <a:xfrm>
            <a:off x="4578350" y="2211388"/>
            <a:ext cx="7889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Cell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body</a:t>
            </a:r>
          </a:p>
        </p:txBody>
      </p:sp>
      <p:sp>
        <p:nvSpPr>
          <p:cNvPr id="1501195" name="Text Box 11"/>
          <p:cNvSpPr txBox="1">
            <a:spLocks noChangeArrowheads="1"/>
          </p:cNvSpPr>
          <p:nvPr/>
        </p:nvSpPr>
        <p:spPr bwMode="auto">
          <a:xfrm>
            <a:off x="3251200" y="6211888"/>
            <a:ext cx="235108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Sensory neuron</a:t>
            </a:r>
          </a:p>
        </p:txBody>
      </p:sp>
      <p:sp>
        <p:nvSpPr>
          <p:cNvPr id="1501210" name="Line 26"/>
          <p:cNvSpPr>
            <a:spLocks noChangeShapeType="1"/>
          </p:cNvSpPr>
          <p:nvPr/>
        </p:nvSpPr>
        <p:spPr bwMode="auto">
          <a:xfrm>
            <a:off x="4152900" y="660400"/>
            <a:ext cx="566738" cy="4746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1211" name="Line 27"/>
          <p:cNvSpPr>
            <a:spLocks noChangeShapeType="1"/>
          </p:cNvSpPr>
          <p:nvPr/>
        </p:nvSpPr>
        <p:spPr bwMode="auto">
          <a:xfrm>
            <a:off x="4046538" y="385763"/>
            <a:ext cx="657225" cy="736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1212" name="Line 28"/>
          <p:cNvSpPr>
            <a:spLocks noChangeShapeType="1"/>
          </p:cNvSpPr>
          <p:nvPr/>
        </p:nvSpPr>
        <p:spPr bwMode="auto">
          <a:xfrm>
            <a:off x="3806825" y="1803400"/>
            <a:ext cx="3762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1213" name="Line 29"/>
          <p:cNvSpPr>
            <a:spLocks noChangeShapeType="1"/>
          </p:cNvSpPr>
          <p:nvPr/>
        </p:nvSpPr>
        <p:spPr bwMode="auto">
          <a:xfrm flipV="1">
            <a:off x="4691063" y="2890838"/>
            <a:ext cx="155575" cy="342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3270" name="Picture 38" descr="48_05bNeuronDiversityI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875" y="279400"/>
            <a:ext cx="7840663" cy="6297613"/>
          </a:xfrm>
          <a:prstGeom prst="rect">
            <a:avLst/>
          </a:prstGeom>
          <a:noFill/>
        </p:spPr>
      </p:pic>
      <p:sp>
        <p:nvSpPr>
          <p:cNvPr id="1503235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48-5b</a:t>
            </a:r>
          </a:p>
        </p:txBody>
      </p:sp>
      <p:sp>
        <p:nvSpPr>
          <p:cNvPr id="1503244" name="Text Box 12"/>
          <p:cNvSpPr txBox="1">
            <a:spLocks noChangeArrowheads="1"/>
          </p:cNvSpPr>
          <p:nvPr/>
        </p:nvSpPr>
        <p:spPr bwMode="auto">
          <a:xfrm>
            <a:off x="1428750" y="6110288"/>
            <a:ext cx="1836738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Interneurons</a:t>
            </a:r>
          </a:p>
        </p:txBody>
      </p:sp>
      <p:sp>
        <p:nvSpPr>
          <p:cNvPr id="1503245" name="Text Box 13"/>
          <p:cNvSpPr txBox="1">
            <a:spLocks noChangeArrowheads="1"/>
          </p:cNvSpPr>
          <p:nvPr/>
        </p:nvSpPr>
        <p:spPr bwMode="auto">
          <a:xfrm>
            <a:off x="3187700" y="4732338"/>
            <a:ext cx="10683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Portion 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of axon</a:t>
            </a:r>
          </a:p>
        </p:txBody>
      </p:sp>
      <p:sp>
        <p:nvSpPr>
          <p:cNvPr id="1503247" name="Text Box 15"/>
          <p:cNvSpPr txBox="1">
            <a:spLocks noChangeArrowheads="1"/>
          </p:cNvSpPr>
          <p:nvPr/>
        </p:nvSpPr>
        <p:spPr bwMode="auto">
          <a:xfrm>
            <a:off x="4679950" y="5170488"/>
            <a:ext cx="3094038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Cell bodies of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overlapping neurons</a:t>
            </a:r>
          </a:p>
        </p:txBody>
      </p:sp>
      <p:sp>
        <p:nvSpPr>
          <p:cNvPr id="1503259" name="Text Box 27"/>
          <p:cNvSpPr txBox="1">
            <a:spLocks noChangeArrowheads="1"/>
          </p:cNvSpPr>
          <p:nvPr/>
        </p:nvSpPr>
        <p:spPr bwMode="auto">
          <a:xfrm>
            <a:off x="7699375" y="4951413"/>
            <a:ext cx="762000" cy="29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80 µm</a:t>
            </a:r>
          </a:p>
        </p:txBody>
      </p:sp>
      <p:sp>
        <p:nvSpPr>
          <p:cNvPr id="1503261" name="Line 29"/>
          <p:cNvSpPr>
            <a:spLocks noChangeShapeType="1"/>
          </p:cNvSpPr>
          <p:nvPr/>
        </p:nvSpPr>
        <p:spPr bwMode="auto">
          <a:xfrm flipV="1">
            <a:off x="3143250" y="5410200"/>
            <a:ext cx="292100" cy="120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2" name="Line 30"/>
          <p:cNvSpPr>
            <a:spLocks noChangeShapeType="1"/>
          </p:cNvSpPr>
          <p:nvPr/>
        </p:nvSpPr>
        <p:spPr bwMode="auto">
          <a:xfrm flipH="1">
            <a:off x="6045200" y="3892550"/>
            <a:ext cx="196850" cy="1231900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3" name="Line 31"/>
          <p:cNvSpPr>
            <a:spLocks noChangeShapeType="1"/>
          </p:cNvSpPr>
          <p:nvPr/>
        </p:nvSpPr>
        <p:spPr bwMode="auto">
          <a:xfrm flipH="1">
            <a:off x="6045200" y="3467100"/>
            <a:ext cx="1212850" cy="1657350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4" name="Line 32"/>
          <p:cNvSpPr>
            <a:spLocks noChangeShapeType="1"/>
          </p:cNvSpPr>
          <p:nvPr/>
        </p:nvSpPr>
        <p:spPr bwMode="auto">
          <a:xfrm flipH="1">
            <a:off x="6045200" y="3892550"/>
            <a:ext cx="196850" cy="12319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5" name="Line 33"/>
          <p:cNvSpPr>
            <a:spLocks noChangeShapeType="1"/>
          </p:cNvSpPr>
          <p:nvPr/>
        </p:nvSpPr>
        <p:spPr bwMode="auto">
          <a:xfrm flipH="1">
            <a:off x="6045200" y="3467100"/>
            <a:ext cx="1212850" cy="1657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6" name="Line 34"/>
          <p:cNvSpPr>
            <a:spLocks noChangeShapeType="1"/>
          </p:cNvSpPr>
          <p:nvPr/>
        </p:nvSpPr>
        <p:spPr bwMode="auto">
          <a:xfrm>
            <a:off x="7734300" y="4864100"/>
            <a:ext cx="685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7" name="Line 35"/>
          <p:cNvSpPr>
            <a:spLocks noChangeShapeType="1"/>
          </p:cNvSpPr>
          <p:nvPr/>
        </p:nvSpPr>
        <p:spPr bwMode="auto">
          <a:xfrm>
            <a:off x="7727950" y="4787900"/>
            <a:ext cx="0" cy="146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3268" name="Line 36"/>
          <p:cNvSpPr>
            <a:spLocks noChangeShapeType="1"/>
          </p:cNvSpPr>
          <p:nvPr/>
        </p:nvSpPr>
        <p:spPr bwMode="auto">
          <a:xfrm>
            <a:off x="8420100" y="4787900"/>
            <a:ext cx="0" cy="146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15" name="Picture 35" descr="48_05cNeuronDiversityLM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5250" y="766763"/>
            <a:ext cx="3871913" cy="5322887"/>
          </a:xfrm>
          <a:prstGeom prst="rect">
            <a:avLst/>
          </a:prstGeom>
          <a:noFill/>
        </p:spPr>
      </p:pic>
      <p:sp>
        <p:nvSpPr>
          <p:cNvPr id="15052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48-5c</a:t>
            </a:r>
          </a:p>
        </p:txBody>
      </p:sp>
      <p:sp>
        <p:nvSpPr>
          <p:cNvPr id="1505304" name="Text Box 24"/>
          <p:cNvSpPr txBox="1">
            <a:spLocks noChangeArrowheads="1"/>
          </p:cNvSpPr>
          <p:nvPr/>
        </p:nvSpPr>
        <p:spPr bwMode="auto">
          <a:xfrm>
            <a:off x="2686050" y="5219700"/>
            <a:ext cx="3068638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Cell bodies of</a:t>
            </a:r>
          </a:p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overlapping neurons</a:t>
            </a:r>
            <a:endParaRPr lang="en-US" sz="1400" b="1"/>
          </a:p>
        </p:txBody>
      </p:sp>
      <p:sp>
        <p:nvSpPr>
          <p:cNvPr id="1505306" name="Text Box 26"/>
          <p:cNvSpPr txBox="1">
            <a:spLocks noChangeArrowheads="1"/>
          </p:cNvSpPr>
          <p:nvPr/>
        </p:nvSpPr>
        <p:spPr bwMode="auto">
          <a:xfrm>
            <a:off x="5707063" y="4989513"/>
            <a:ext cx="762000" cy="27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000" b="1"/>
              <a:t>80 µm</a:t>
            </a:r>
          </a:p>
        </p:txBody>
      </p:sp>
      <p:sp>
        <p:nvSpPr>
          <p:cNvPr id="1505307" name="Line 27"/>
          <p:cNvSpPr>
            <a:spLocks noChangeShapeType="1"/>
          </p:cNvSpPr>
          <p:nvPr/>
        </p:nvSpPr>
        <p:spPr bwMode="auto">
          <a:xfrm>
            <a:off x="5729288" y="4910138"/>
            <a:ext cx="6826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08" name="Line 28"/>
          <p:cNvSpPr>
            <a:spLocks noChangeShapeType="1"/>
          </p:cNvSpPr>
          <p:nvPr/>
        </p:nvSpPr>
        <p:spPr bwMode="auto">
          <a:xfrm>
            <a:off x="5721350" y="4833938"/>
            <a:ext cx="0" cy="144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09" name="Line 29"/>
          <p:cNvSpPr>
            <a:spLocks noChangeShapeType="1"/>
          </p:cNvSpPr>
          <p:nvPr/>
        </p:nvSpPr>
        <p:spPr bwMode="auto">
          <a:xfrm>
            <a:off x="6415088" y="4833938"/>
            <a:ext cx="0" cy="144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11" name="Line 31"/>
          <p:cNvSpPr>
            <a:spLocks noChangeShapeType="1"/>
          </p:cNvSpPr>
          <p:nvPr/>
        </p:nvSpPr>
        <p:spPr bwMode="auto">
          <a:xfrm flipH="1">
            <a:off x="4064000" y="3924300"/>
            <a:ext cx="190500" cy="1239838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12" name="Line 32"/>
          <p:cNvSpPr>
            <a:spLocks noChangeShapeType="1"/>
          </p:cNvSpPr>
          <p:nvPr/>
        </p:nvSpPr>
        <p:spPr bwMode="auto">
          <a:xfrm flipH="1">
            <a:off x="4059238" y="3513138"/>
            <a:ext cx="1206500" cy="1655762"/>
          </a:xfrm>
          <a:prstGeom prst="line">
            <a:avLst/>
          </a:prstGeom>
          <a:noFill/>
          <a:ln w="508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13" name="Line 33"/>
          <p:cNvSpPr>
            <a:spLocks noChangeShapeType="1"/>
          </p:cNvSpPr>
          <p:nvPr/>
        </p:nvSpPr>
        <p:spPr bwMode="auto">
          <a:xfrm flipH="1">
            <a:off x="4064000" y="3924300"/>
            <a:ext cx="190500" cy="12398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14" name="Line 34"/>
          <p:cNvSpPr>
            <a:spLocks noChangeShapeType="1"/>
          </p:cNvSpPr>
          <p:nvPr/>
        </p:nvSpPr>
        <p:spPr bwMode="auto">
          <a:xfrm flipH="1">
            <a:off x="4059238" y="3513138"/>
            <a:ext cx="1206500" cy="16557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7354" name="Picture 26" descr="48_05dNeuronDiversityM-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113" y="136525"/>
            <a:ext cx="3024187" cy="6584950"/>
          </a:xfrm>
          <a:prstGeom prst="rect">
            <a:avLst/>
          </a:prstGeom>
          <a:noFill/>
        </p:spPr>
      </p:pic>
      <p:sp>
        <p:nvSpPr>
          <p:cNvPr id="1507331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152400" y="-38100"/>
            <a:ext cx="1981200" cy="304800"/>
          </a:xfrm>
          <a:noFill/>
          <a:ln w="3175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1200">
                <a:solidFill>
                  <a:schemeClr val="tx1"/>
                </a:solidFill>
                <a:latin typeface="Arial" charset="0"/>
              </a:rPr>
              <a:t>Fig. 48-5d</a:t>
            </a:r>
          </a:p>
        </p:txBody>
      </p:sp>
      <p:sp>
        <p:nvSpPr>
          <p:cNvPr id="1507352" name="Text Box 24"/>
          <p:cNvSpPr txBox="1">
            <a:spLocks noChangeArrowheads="1"/>
          </p:cNvSpPr>
          <p:nvPr/>
        </p:nvSpPr>
        <p:spPr bwMode="auto">
          <a:xfrm>
            <a:off x="3079750" y="6237288"/>
            <a:ext cx="197643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marL="457200" indent="-457200">
              <a:lnSpc>
                <a:spcPct val="90000"/>
              </a:lnSpc>
              <a:buFont typeface="Arial" charset="0"/>
              <a:buNone/>
            </a:pPr>
            <a:r>
              <a:rPr lang="en-US" sz="2400" b="1"/>
              <a:t>Motor neuron</a:t>
            </a:r>
            <a:endParaRPr lang="en-US" sz="1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4EEDE-CEC0-490C-A50E-42E8AC636984}" type="slidenum">
              <a:rPr lang="en-US"/>
              <a:pPr/>
              <a:t>19</a:t>
            </a:fld>
            <a:endParaRPr lang="en-US"/>
          </a:p>
        </p:txBody>
      </p:sp>
      <p:pic>
        <p:nvPicPr>
          <p:cNvPr id="78851" name="Picture 3" descr="48-02-VertNeuronStruct-N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82688"/>
            <a:ext cx="9144000" cy="4492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07510-E409-4BAB-85F5-E157CA5F51DD}" type="slidenum">
              <a:rPr lang="en-US"/>
              <a:pPr/>
              <a:t>20</a:t>
            </a:fld>
            <a:endParaRPr lang="en-US"/>
          </a:p>
        </p:txBody>
      </p:sp>
      <p:pic>
        <p:nvPicPr>
          <p:cNvPr id="58371" name="Picture 3" descr="48-02-VertNeuronStruct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5338"/>
            <a:ext cx="9144000" cy="5268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a neuron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Dendrites – </a:t>
            </a:r>
            <a:r>
              <a:rPr lang="en-US" dirty="0" smtClean="0">
                <a:sym typeface="Symbol" pitchFamily="18" charset="2"/>
              </a:rPr>
              <a:t></a:t>
            </a:r>
            <a:r>
              <a:rPr lang="en-US" dirty="0" smtClean="0"/>
              <a:t> surface area at receiving end </a:t>
            </a:r>
          </a:p>
          <a:p>
            <a:r>
              <a:rPr lang="en-US" dirty="0" smtClean="0"/>
              <a:t>Axon – conducts message away from cell body</a:t>
            </a:r>
          </a:p>
          <a:p>
            <a:r>
              <a:rPr lang="en-US" dirty="0" smtClean="0"/>
              <a:t>Schwann cells – supporting cells that surround axon &amp; form insulating layer called myelin sheath</a:t>
            </a:r>
          </a:p>
          <a:p>
            <a:r>
              <a:rPr lang="en-US" dirty="0" smtClean="0"/>
              <a:t>Axon hillock – impulse generated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</a:t>
            </a:r>
            <a:r>
              <a:rPr lang="en-US" dirty="0"/>
              <a:t>of </a:t>
            </a:r>
            <a:r>
              <a:rPr lang="en-US" dirty="0" smtClean="0"/>
              <a:t>a neuron</a:t>
            </a:r>
            <a:endParaRPr lang="en-U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Axon </a:t>
            </a:r>
            <a:r>
              <a:rPr lang="en-US" dirty="0"/>
              <a:t>branches &amp; has 1,000’s of synaptic terminals that release neurotransmitters (chemicals that relay inputs</a:t>
            </a:r>
            <a:r>
              <a:rPr lang="en-US" dirty="0" smtClean="0"/>
              <a:t>)</a:t>
            </a:r>
          </a:p>
          <a:p>
            <a:r>
              <a:rPr lang="en-US" dirty="0" smtClean="0"/>
              <a:t>Synapse – space between neurons or neuron &amp; motor cell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149B6-D160-4BAB-A63B-B27E728DD374}" type="slidenum">
              <a:rPr lang="en-US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types of neurons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Sensory – information to CNS</a:t>
            </a:r>
          </a:p>
          <a:p>
            <a:r>
              <a:rPr lang="en-US" dirty="0" smtClean="0"/>
              <a:t>Motor – information from CNS</a:t>
            </a:r>
          </a:p>
          <a:p>
            <a:r>
              <a:rPr lang="en-US" dirty="0" smtClean="0"/>
              <a:t>Interneuron – connect sensory to motor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04BC4-7EEB-4B2A-957B-75A5D1F36CA6}" type="slidenum">
              <a:rPr lang="en-US"/>
              <a:pPr/>
              <a:t>24</a:t>
            </a:fld>
            <a:endParaRPr lang="en-US"/>
          </a:p>
        </p:txBody>
      </p:sp>
      <p:pic>
        <p:nvPicPr>
          <p:cNvPr id="59395" name="Picture 1027" descr="48-03-KneeJerkReflex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3188"/>
            <a:ext cx="9144000" cy="6651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Supporting Cells - glial cells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Astrocytes circle capillaries in the brain to form a blood-brain barrier which keeps control of materials entering the brain from the blood</a:t>
            </a:r>
          </a:p>
          <a:p>
            <a:r>
              <a:rPr lang="en-US" dirty="0" smtClean="0"/>
              <a:t>Oligodendrocytes in CNS and Schwann cells in PNS </a:t>
            </a:r>
          </a:p>
          <a:p>
            <a:pPr>
              <a:buNone/>
            </a:pPr>
            <a:r>
              <a:rPr lang="en-US" dirty="0" smtClean="0"/>
              <a:t>	  - form myelin sheaths around axons</a:t>
            </a:r>
          </a:p>
          <a:p>
            <a:pPr>
              <a:buNone/>
            </a:pPr>
            <a:r>
              <a:rPr lang="en-US" dirty="0" smtClean="0"/>
              <a:t>	  - their plasma membrane rolls around axon thus insulating it – why?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4AB84-792D-4E72-8B97-CE81744C107B}" type="slidenum">
              <a:rPr lang="en-US"/>
              <a:pPr/>
              <a:t>26</a:t>
            </a:fld>
            <a:endParaRPr lang="en-US"/>
          </a:p>
        </p:txBody>
      </p:sp>
      <p:pic>
        <p:nvPicPr>
          <p:cNvPr id="60419" name="Picture 3" descr="48-05-SchwannCells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775"/>
            <a:ext cx="9144000" cy="3600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EFFCBABE-50AA-4820-A3E5-C55954EED3A7}" type="slidenum">
              <a:rPr lang="en-US" sz="1400" smtClean="0"/>
              <a:pPr eaLnBrk="1" hangingPunct="1"/>
              <a:t>27</a:t>
            </a:fld>
            <a:endParaRPr lang="en-US" sz="1400" smtClean="0"/>
          </a:p>
        </p:txBody>
      </p:sp>
      <p:pic>
        <p:nvPicPr>
          <p:cNvPr id="105475" name="Picture 3" descr="08-15-SodiumPotassPump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138"/>
            <a:ext cx="9144000" cy="618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91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Signal is electric and depends on ion flow across the membrane</a:t>
            </a:r>
          </a:p>
          <a:p>
            <a:r>
              <a:rPr lang="en-US" dirty="0" smtClean="0"/>
              <a:t>All cells have a membrane potential – difference in electric charge between cytoplasm and extracellular fluid</a:t>
            </a:r>
          </a:p>
          <a:p>
            <a:pPr>
              <a:buNone/>
            </a:pPr>
            <a:r>
              <a:rPr lang="en-US" dirty="0" smtClean="0"/>
              <a:t>	- external more </a:t>
            </a:r>
            <a:r>
              <a:rPr lang="en-US" b="1" baseline="30000" dirty="0" smtClean="0"/>
              <a:t>+</a:t>
            </a:r>
            <a:r>
              <a:rPr lang="en-US" dirty="0" smtClean="0"/>
              <a:t> and internal more </a:t>
            </a:r>
            <a:r>
              <a:rPr lang="en-US" b="1" baseline="30000" dirty="0" smtClean="0"/>
              <a:t>–</a:t>
            </a:r>
          </a:p>
          <a:p>
            <a:pPr>
              <a:buNone/>
            </a:pPr>
            <a:r>
              <a:rPr lang="en-US" dirty="0" smtClean="0"/>
              <a:t>	- resting potential - the membrane potential of a nontransmitting cell (around </a:t>
            </a:r>
            <a:r>
              <a:rPr lang="en-US" b="1" baseline="30000" dirty="0" smtClean="0"/>
              <a:t>–</a:t>
            </a:r>
            <a:r>
              <a:rPr lang="en-US" baseline="30000" dirty="0" smtClean="0"/>
              <a:t> </a:t>
            </a:r>
            <a:r>
              <a:rPr lang="en-US" dirty="0" smtClean="0"/>
              <a:t>70mV)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31955-5D12-45FC-9EC9-FE81DEC4EA9D}" type="slidenum">
              <a:rPr lang="en-US"/>
              <a:pPr/>
              <a:t>29</a:t>
            </a:fld>
            <a:endParaRPr lang="en-US"/>
          </a:p>
        </p:txBody>
      </p:sp>
      <p:pic>
        <p:nvPicPr>
          <p:cNvPr id="139269" name="Picture 5" descr="48_06-MembranePotential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" y="1128713"/>
            <a:ext cx="9372600" cy="4600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Neurons have gated ion channels </a:t>
            </a:r>
          </a:p>
          <a:p>
            <a:r>
              <a:rPr lang="en-US" dirty="0" smtClean="0"/>
              <a:t>At rest the Na</a:t>
            </a:r>
            <a:r>
              <a:rPr lang="en-US" b="1" baseline="30000" dirty="0" smtClean="0"/>
              <a:t>+</a:t>
            </a:r>
            <a:r>
              <a:rPr lang="en-US" dirty="0" smtClean="0"/>
              <a:t> and K</a:t>
            </a:r>
            <a:r>
              <a:rPr lang="en-US" b="1" baseline="30000" dirty="0" smtClean="0"/>
              <a:t>+</a:t>
            </a:r>
            <a:r>
              <a:rPr lang="en-US" dirty="0" smtClean="0"/>
              <a:t> gates are closed and membrane potential is </a:t>
            </a:r>
            <a:r>
              <a:rPr lang="en-US" b="1" baseline="30000" dirty="0" smtClean="0"/>
              <a:t>–</a:t>
            </a:r>
            <a:r>
              <a:rPr lang="en-US" baseline="30000" dirty="0" smtClean="0"/>
              <a:t> </a:t>
            </a:r>
            <a:r>
              <a:rPr lang="en-US" dirty="0" smtClean="0"/>
              <a:t>70mV</a:t>
            </a:r>
          </a:p>
          <a:p>
            <a:r>
              <a:rPr lang="en-US" dirty="0" smtClean="0"/>
              <a:t>If gates for K</a:t>
            </a:r>
            <a:r>
              <a:rPr lang="en-US" b="1" baseline="30000" dirty="0" smtClean="0"/>
              <a:t>+ </a:t>
            </a:r>
            <a:r>
              <a:rPr lang="en-US" dirty="0" smtClean="0"/>
              <a:t>open K</a:t>
            </a:r>
            <a:r>
              <a:rPr lang="en-US" b="1" baseline="30000" dirty="0" smtClean="0"/>
              <a:t>+ </a:t>
            </a:r>
            <a:r>
              <a:rPr lang="en-US" dirty="0" smtClean="0"/>
              <a:t>rushes out – why out?    (review Na</a:t>
            </a:r>
            <a:r>
              <a:rPr lang="en-US" b="1" baseline="30000" dirty="0" smtClean="0"/>
              <a:t>+ </a:t>
            </a:r>
            <a:r>
              <a:rPr lang="en-US" dirty="0" smtClean="0"/>
              <a:t>and</a:t>
            </a:r>
            <a:r>
              <a:rPr lang="en-US" b="1" baseline="30000" dirty="0" smtClean="0"/>
              <a:t> </a:t>
            </a:r>
            <a:r>
              <a:rPr lang="en-US" dirty="0" smtClean="0"/>
              <a:t>K</a:t>
            </a:r>
            <a:r>
              <a:rPr lang="en-US" b="1" baseline="30000" dirty="0" smtClean="0"/>
              <a:t>+ </a:t>
            </a:r>
            <a:r>
              <a:rPr lang="en-US" dirty="0" smtClean="0"/>
              <a:t>pump)</a:t>
            </a:r>
          </a:p>
          <a:p>
            <a:r>
              <a:rPr lang="en-US" dirty="0" smtClean="0"/>
              <a:t>Because </a:t>
            </a:r>
            <a:r>
              <a:rPr lang="en-US" b="1" baseline="30000" dirty="0" smtClean="0"/>
              <a:t>+ </a:t>
            </a:r>
            <a:r>
              <a:rPr lang="en-US" dirty="0" smtClean="0"/>
              <a:t>ions leave, the membrane potential becomes more negative inside thus -hyperpolarization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Hyperpolarization and depolarization are referred to as graded potentials because the magnitude of the change varies with strength of the stimulus (what caused the opening of gates)</a:t>
            </a:r>
          </a:p>
          <a:p>
            <a:r>
              <a:rPr lang="en-US" dirty="0" smtClean="0"/>
              <a:t>If Na</a:t>
            </a:r>
            <a:r>
              <a:rPr lang="en-US" b="1" baseline="30000" dirty="0" smtClean="0"/>
              <a:t>+</a:t>
            </a:r>
            <a:r>
              <a:rPr lang="en-US" dirty="0" smtClean="0"/>
              <a:t> gates open the membrane potential becomes less negative thus - depolarization</a:t>
            </a:r>
          </a:p>
          <a:p>
            <a:r>
              <a:rPr lang="en-US" dirty="0" smtClean="0"/>
              <a:t>Other ion gates can also open and change the membrane potential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Transmission</a:t>
            </a:r>
            <a:endParaRPr lang="en-US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u="sng" dirty="0"/>
              <a:t>Threshold</a:t>
            </a:r>
            <a:r>
              <a:rPr lang="en-US" dirty="0"/>
              <a:t> </a:t>
            </a:r>
          </a:p>
          <a:p>
            <a:r>
              <a:rPr lang="en-US" dirty="0"/>
              <a:t> Potential that must be reached to cause an action potential</a:t>
            </a:r>
          </a:p>
          <a:p>
            <a:r>
              <a:rPr lang="en-US" dirty="0" smtClean="0"/>
              <a:t>Threshold potential is </a:t>
            </a:r>
            <a:r>
              <a:rPr lang="en-US" baseline="30000" dirty="0" smtClean="0"/>
              <a:t>-</a:t>
            </a:r>
            <a:r>
              <a:rPr lang="en-US" dirty="0" smtClean="0"/>
              <a:t>50mV</a:t>
            </a:r>
          </a:p>
          <a:p>
            <a:r>
              <a:rPr lang="en-US" dirty="0" smtClean="0"/>
              <a:t> </a:t>
            </a:r>
            <a:r>
              <a:rPr lang="en-US" dirty="0"/>
              <a:t>Once the threshold is met a series of changes takes place and cannot be stopped – this is called the action </a:t>
            </a:r>
            <a:r>
              <a:rPr lang="en-US" dirty="0" smtClean="0"/>
              <a:t>potential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088DB-2785-46C5-821F-CF8C1EABC7B2}" type="slidenum">
              <a:rPr lang="en-US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  <p:bldP spid="18435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 Potential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Rapid change in the membrane potential cause by a stimulus (if the stimulus reaches the threshold)</a:t>
            </a:r>
          </a:p>
          <a:p>
            <a:r>
              <a:rPr lang="en-US" dirty="0" smtClean="0"/>
              <a:t>All cells have a membrane potential but only excitable cells, like neurons and muscles can change it. Why?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Action Potential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F5517-052F-48BA-8398-AF12049CCB64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D7CD3-F4AB-4A64-ACA4-4339EF6D60F3}" type="slidenum">
              <a:rPr lang="en-US"/>
              <a:pPr/>
              <a:t>35</a:t>
            </a:fld>
            <a:endParaRPr lang="en-US"/>
          </a:p>
        </p:txBody>
      </p:sp>
      <p:pic>
        <p:nvPicPr>
          <p:cNvPr id="145413" name="Picture 5" descr="48_10ActionPotential_1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09CF2-7F13-4642-B8FB-5F523C29FAB2}" type="slidenum">
              <a:rPr lang="en-US"/>
              <a:pPr/>
              <a:t>36</a:t>
            </a:fld>
            <a:endParaRPr lang="en-US"/>
          </a:p>
        </p:txBody>
      </p:sp>
      <p:pic>
        <p:nvPicPr>
          <p:cNvPr id="140293" name="Picture 5" descr="48_10ActionPotential_2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E5A5-BD40-488A-89E4-66D026D573F8}" type="slidenum">
              <a:rPr lang="en-US"/>
              <a:pPr/>
              <a:t>37</a:t>
            </a:fld>
            <a:endParaRPr lang="en-US"/>
          </a:p>
        </p:txBody>
      </p:sp>
      <p:pic>
        <p:nvPicPr>
          <p:cNvPr id="141317" name="Picture 5" descr="48_10ActionPotential_3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2B79-A49D-4F10-9194-AF0059C84A68}" type="slidenum">
              <a:rPr lang="en-US"/>
              <a:pPr/>
              <a:t>38</a:t>
            </a:fld>
            <a:endParaRPr lang="en-US"/>
          </a:p>
        </p:txBody>
      </p:sp>
      <p:pic>
        <p:nvPicPr>
          <p:cNvPr id="142341" name="Picture 5" descr="48_10ActionPotential_4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06BF2C-2942-4FCE-82BD-FB3F6DE79538}" type="slidenum">
              <a:rPr lang="en-US"/>
              <a:pPr/>
              <a:t>39</a:t>
            </a:fld>
            <a:endParaRPr lang="en-US"/>
          </a:p>
        </p:txBody>
      </p:sp>
      <p:pic>
        <p:nvPicPr>
          <p:cNvPr id="143365" name="Picture 5" descr="48_10ActionPotential_5-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75" y="604838"/>
            <a:ext cx="7410450" cy="564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FEAAC-8AB0-4A97-9C09-9EE0C83B6F2F}" type="slidenum">
              <a:rPr lang="en-US"/>
              <a:pPr/>
              <a:t>40</a:t>
            </a:fld>
            <a:endParaRPr lang="en-US"/>
          </a:p>
        </p:txBody>
      </p:sp>
      <p:pic>
        <p:nvPicPr>
          <p:cNvPr id="149506" name="Picture 2" descr="48-10-PropagatActionPot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988" y="0"/>
            <a:ext cx="401161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5 Phases of Action Potential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1. Resting – no channels open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2. Depolarizing - t</a:t>
            </a:r>
            <a:r>
              <a:rPr lang="en-US" sz="2400" dirty="0"/>
              <a:t>hreshold is met</a:t>
            </a:r>
            <a:endParaRPr lang="en-US" sz="2800" dirty="0"/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   - NA</a:t>
            </a:r>
            <a:r>
              <a:rPr lang="en-US" sz="2800" baseline="30000" dirty="0"/>
              <a:t>+</a:t>
            </a:r>
            <a:r>
              <a:rPr lang="en-US" sz="2800" dirty="0"/>
              <a:t> channels open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   - +’s going in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   - inside </a:t>
            </a:r>
            <a:r>
              <a:rPr lang="en-US" sz="2800" dirty="0" smtClean="0"/>
              <a:t>becomes more </a:t>
            </a:r>
            <a:r>
              <a:rPr lang="en-US" sz="2800" b="1" baseline="30000" dirty="0"/>
              <a:t>+</a:t>
            </a:r>
            <a:r>
              <a:rPr lang="en-US" sz="2800" dirty="0"/>
              <a:t> </a:t>
            </a:r>
            <a:r>
              <a:rPr lang="en-US" sz="2800" dirty="0" smtClean="0"/>
              <a:t>or less</a:t>
            </a:r>
            <a:r>
              <a:rPr lang="en-US" sz="4000" baseline="30000" dirty="0" smtClean="0"/>
              <a:t>-</a:t>
            </a:r>
            <a:endParaRPr lang="en-US" sz="2800" dirty="0"/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3. Rising phase</a:t>
            </a:r>
            <a:r>
              <a:rPr lang="en-US" sz="2400" dirty="0"/>
              <a:t>  </a:t>
            </a:r>
            <a:r>
              <a:rPr lang="en-US" sz="2800" dirty="0"/>
              <a:t>- </a:t>
            </a:r>
            <a:r>
              <a:rPr lang="en-US" sz="2800" dirty="0" smtClean="0"/>
              <a:t>more Na</a:t>
            </a:r>
            <a:r>
              <a:rPr lang="en-US" sz="2800" baseline="30000" dirty="0" smtClean="0"/>
              <a:t> </a:t>
            </a:r>
            <a:r>
              <a:rPr lang="en-US" sz="2800" b="1" baseline="30000" dirty="0" smtClean="0"/>
              <a:t>+</a:t>
            </a:r>
            <a:r>
              <a:rPr lang="en-US" sz="2800" dirty="0" smtClean="0"/>
              <a:t> gates open thus depolarizing continues  </a:t>
            </a:r>
            <a:endParaRPr lang="en-US" sz="2800" dirty="0"/>
          </a:p>
          <a:p>
            <a:pPr marL="609600" indent="-609600">
              <a:buFont typeface="Wingdings" pitchFamily="2" charset="2"/>
              <a:buNone/>
            </a:pPr>
            <a:endParaRPr lang="en-US" sz="2800" dirty="0"/>
          </a:p>
          <a:p>
            <a:pPr marL="609600" indent="-609600">
              <a:buFont typeface="Wingdings" pitchFamily="2" charset="2"/>
              <a:buNone/>
            </a:pPr>
            <a:r>
              <a:rPr lang="en-US" sz="2800" dirty="0"/>
              <a:t>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A126D-863A-4C85-A6E6-DAED8D306017}" type="slidenum">
              <a:rPr lang="en-US"/>
              <a:pPr/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  <p:bldP spid="24579" grpId="0" build="p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 Potential Phases</a:t>
            </a:r>
            <a:endParaRPr lang="en-US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/>
              <a:t>4. Falling Phases - repolarizing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NA</a:t>
            </a:r>
            <a:r>
              <a:rPr lang="en-US" baseline="30000" dirty="0"/>
              <a:t>+</a:t>
            </a:r>
            <a:r>
              <a:rPr lang="en-US" dirty="0"/>
              <a:t> channels closed 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K </a:t>
            </a:r>
            <a:r>
              <a:rPr lang="en-US" baseline="30000" dirty="0"/>
              <a:t>+</a:t>
            </a:r>
            <a:r>
              <a:rPr lang="en-US" dirty="0"/>
              <a:t> channels open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+’s going out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inside more negative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35B8C-EC14-4CAB-A18F-8345FD4BE1FA}" type="slidenum">
              <a:rPr lang="en-US"/>
              <a:pPr/>
              <a:t>42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  <p:bldP spid="25603" grpId="0" build="p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Action Potential Phases</a:t>
            </a:r>
            <a:endParaRPr lang="en-US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5. Undershoot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- inside is more </a:t>
            </a:r>
            <a:r>
              <a:rPr lang="en-US" sz="2800" dirty="0" smtClean="0"/>
              <a:t>negative </a:t>
            </a:r>
            <a:r>
              <a:rPr lang="en-US" sz="2800" dirty="0"/>
              <a:t>than resting </a:t>
            </a:r>
            <a:r>
              <a:rPr lang="en-US" sz="2800" dirty="0" smtClean="0"/>
              <a:t>stage because </a:t>
            </a:r>
            <a:r>
              <a:rPr lang="en-US" sz="2800" dirty="0"/>
              <a:t>NA</a:t>
            </a:r>
            <a:r>
              <a:rPr lang="en-US" sz="2800" baseline="30000" dirty="0"/>
              <a:t>+</a:t>
            </a:r>
            <a:r>
              <a:rPr lang="en-US" sz="2800" dirty="0"/>
              <a:t> channels still closed &amp; K </a:t>
            </a:r>
            <a:r>
              <a:rPr lang="en-US" sz="2800" baseline="30000" dirty="0"/>
              <a:t>+</a:t>
            </a:r>
            <a:r>
              <a:rPr lang="en-US" sz="2800" dirty="0"/>
              <a:t> gates still </a:t>
            </a:r>
            <a:r>
              <a:rPr lang="en-US" sz="2800" dirty="0" smtClean="0"/>
              <a:t>open. It takes </a:t>
            </a:r>
            <a:r>
              <a:rPr lang="en-US" sz="2800" dirty="0"/>
              <a:t>time (millisecond) to respond to </a:t>
            </a:r>
            <a:r>
              <a:rPr lang="en-US" sz="2800" dirty="0" smtClean="0"/>
              <a:t>repolarization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/>
              <a:t>  - </a:t>
            </a:r>
            <a:r>
              <a:rPr lang="en-US" sz="2800" dirty="0"/>
              <a:t>resting state is </a:t>
            </a:r>
            <a:r>
              <a:rPr lang="en-US" sz="2800" dirty="0" smtClean="0"/>
              <a:t>restored </a:t>
            </a: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- </a:t>
            </a:r>
            <a:r>
              <a:rPr lang="en-US" sz="2800" u="sng" dirty="0"/>
              <a:t>refractory period</a:t>
            </a:r>
            <a:r>
              <a:rPr lang="en-US" sz="2800" dirty="0"/>
              <a:t> - during undershoot when activation gates not open yet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- neuron is insensitive to </a:t>
            </a:r>
            <a:r>
              <a:rPr lang="en-US" sz="2800" dirty="0" smtClean="0"/>
              <a:t>depolarization</a:t>
            </a: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- sets limits on </a:t>
            </a:r>
            <a:r>
              <a:rPr lang="en-US" sz="2800" dirty="0" smtClean="0"/>
              <a:t>maximum </a:t>
            </a:r>
            <a:r>
              <a:rPr lang="en-US" sz="2800" dirty="0"/>
              <a:t>rate of activation of </a:t>
            </a:r>
            <a:r>
              <a:rPr lang="en-US" sz="2800" dirty="0" smtClean="0"/>
              <a:t>action potential</a:t>
            </a:r>
            <a:endParaRPr lang="en-US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7AE7-74C1-4A34-95B0-45BA24BF586D}" type="slidenum">
              <a:rPr lang="en-US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utoUpdateAnimBg="0"/>
      <p:bldP spid="26627" grpId="0" build="p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F7EE-E79A-40DD-927D-A0C985FD8CC3}" type="slidenum">
              <a:rPr lang="en-US"/>
              <a:pPr/>
              <a:t>44</a:t>
            </a:fld>
            <a:endParaRPr lang="en-US"/>
          </a:p>
        </p:txBody>
      </p:sp>
      <p:pic>
        <p:nvPicPr>
          <p:cNvPr id="67587" name="Picture 3" descr="48-10-PropagatActionPot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6988" y="0"/>
            <a:ext cx="401161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http://www.youtube.com/watch?v=SCasruJT-DU</a:t>
            </a:r>
            <a:r>
              <a:rPr lang="en-US" dirty="0" smtClean="0"/>
              <a:t>  </a:t>
            </a:r>
            <a:r>
              <a:rPr lang="en-US" smtClean="0"/>
              <a:t>action potential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http://www.youtube.com/watch?v=DJe3_3XsBOg</a:t>
            </a:r>
            <a:r>
              <a:rPr lang="en-US" dirty="0" smtClean="0"/>
              <a:t>    </a:t>
            </a:r>
            <a:r>
              <a:rPr lang="en-US" dirty="0" err="1" smtClean="0"/>
              <a:t>Schwan</a:t>
            </a:r>
            <a:r>
              <a:rPr lang="en-US" dirty="0" smtClean="0"/>
              <a:t> cells</a:t>
            </a:r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45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Synapse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Space between neurons</a:t>
            </a:r>
          </a:p>
          <a:p>
            <a:r>
              <a:rPr lang="en-US" dirty="0" smtClean="0"/>
              <a:t>Terms:</a:t>
            </a:r>
          </a:p>
          <a:p>
            <a:pPr>
              <a:buNone/>
            </a:pPr>
            <a:r>
              <a:rPr lang="en-US" dirty="0" smtClean="0"/>
              <a:t>		- presynaptic cell – transmitting cell</a:t>
            </a:r>
          </a:p>
          <a:p>
            <a:pPr>
              <a:buNone/>
            </a:pPr>
            <a:r>
              <a:rPr lang="en-US" dirty="0" smtClean="0"/>
              <a:t>		- postsynaptic cell – receiving cell</a:t>
            </a:r>
          </a:p>
          <a:p>
            <a:r>
              <a:rPr lang="en-US" dirty="0" smtClean="0"/>
              <a:t>2 types of synapse:</a:t>
            </a:r>
          </a:p>
          <a:p>
            <a:pPr>
              <a:buNone/>
            </a:pPr>
            <a:r>
              <a:rPr lang="en-US" dirty="0" smtClean="0"/>
              <a:t>		- electrical</a:t>
            </a:r>
          </a:p>
          <a:p>
            <a:pPr>
              <a:buNone/>
            </a:pPr>
            <a:r>
              <a:rPr lang="en-US" dirty="0" smtClean="0"/>
              <a:t>		- chemical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2A9C3-E4A5-42BC-9A36-F4530178257A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Synapse</a:t>
            </a:r>
            <a:endParaRPr lang="en-US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Electrical synapse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less common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</a:t>
            </a:r>
            <a:r>
              <a:rPr lang="en-US" dirty="0" smtClean="0"/>
              <a:t>action potential </a:t>
            </a:r>
            <a:r>
              <a:rPr lang="en-US" dirty="0"/>
              <a:t>spreads directly from pre - to postsynaptic cells via gap junctions</a:t>
            </a:r>
          </a:p>
          <a:p>
            <a:r>
              <a:rPr lang="en-US" dirty="0"/>
              <a:t>Chemical synapse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   - a synaptic cleft separates pre – post </a:t>
            </a:r>
            <a:r>
              <a:rPr lang="en-US" dirty="0" smtClean="0"/>
              <a:t>synaptic </a:t>
            </a:r>
            <a:r>
              <a:rPr lang="en-US" dirty="0"/>
              <a:t>cells so they’re not electrically coupled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765DB-7E54-42FF-B775-0F70BB5B9A7B}" type="slidenum">
              <a:rPr lang="en-US"/>
              <a:pPr/>
              <a:t>47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  <p:bldP spid="28675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A53E8-6268-486C-ADE0-0E3BFCE64F37}" type="slidenum">
              <a:rPr lang="en-US"/>
              <a:pPr/>
              <a:t>48</a:t>
            </a:fld>
            <a:endParaRPr lang="en-US"/>
          </a:p>
        </p:txBody>
      </p:sp>
      <p:pic>
        <p:nvPicPr>
          <p:cNvPr id="68611" name="Picture 1027" descr="48-12-ChemicalSynapse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0963"/>
            <a:ext cx="9144000" cy="6697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Steps of Chemical Synapse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en-US" dirty="0"/>
              <a:t>1. </a:t>
            </a:r>
            <a:r>
              <a:rPr lang="en-US" dirty="0" smtClean="0"/>
              <a:t>Action potential </a:t>
            </a:r>
            <a:r>
              <a:rPr lang="en-US" dirty="0"/>
              <a:t>depolarizes presynaptic </a:t>
            </a:r>
            <a:r>
              <a:rPr lang="en-US" dirty="0" smtClean="0"/>
              <a:t>membrane </a:t>
            </a:r>
            <a:r>
              <a:rPr lang="en-US" dirty="0"/>
              <a:t>causing Ca</a:t>
            </a:r>
            <a:r>
              <a:rPr lang="en-US" baseline="30000" dirty="0"/>
              <a:t>++</a:t>
            </a:r>
            <a:r>
              <a:rPr lang="en-US" dirty="0"/>
              <a:t> to rush into synaptic terminal through gates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dirty="0"/>
              <a:t>2. </a:t>
            </a:r>
            <a:r>
              <a:rPr lang="en-US" dirty="0">
                <a:sym typeface="Symbol" pitchFamily="18" charset="2"/>
              </a:rPr>
              <a:t> </a:t>
            </a:r>
            <a:r>
              <a:rPr lang="en-US" dirty="0"/>
              <a:t>Ca</a:t>
            </a:r>
            <a:r>
              <a:rPr lang="en-US" baseline="30000" dirty="0"/>
              <a:t>++</a:t>
            </a:r>
            <a:r>
              <a:rPr lang="en-US" dirty="0"/>
              <a:t> causes synaptic vesicles to fuse thus releasing neurotransmitters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2B52B-CB0D-48E6-ACE3-339438BC68AA}" type="slidenum">
              <a:rPr lang="en-US"/>
              <a:pPr/>
              <a:t>49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  <p:bldP spid="29699" grpId="0" build="p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neurotransmitters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EPSP – excitatory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NA</a:t>
            </a:r>
            <a:r>
              <a:rPr lang="en-US" sz="2800" baseline="30000" dirty="0"/>
              <a:t>+</a:t>
            </a:r>
            <a:r>
              <a:rPr lang="en-US" sz="2800" dirty="0"/>
              <a:t> in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</a:t>
            </a:r>
            <a:r>
              <a:rPr lang="en-US" sz="2800" dirty="0" smtClean="0"/>
              <a:t>K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</a:t>
            </a:r>
            <a:r>
              <a:rPr lang="en-US" sz="2800" dirty="0"/>
              <a:t>out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(more </a:t>
            </a:r>
            <a:r>
              <a:rPr lang="en-US" sz="2800" dirty="0" smtClean="0"/>
              <a:t>Na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</a:t>
            </a:r>
            <a:r>
              <a:rPr lang="en-US" sz="2800" dirty="0"/>
              <a:t>in than </a:t>
            </a:r>
            <a:r>
              <a:rPr lang="en-US" sz="2800" dirty="0" smtClean="0"/>
              <a:t>K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</a:t>
            </a:r>
            <a:r>
              <a:rPr lang="en-US" sz="2800" dirty="0"/>
              <a:t>out </a:t>
            </a:r>
            <a:r>
              <a:rPr lang="en-US" sz="2800" dirty="0" smtClean="0"/>
              <a:t>because </a:t>
            </a:r>
            <a:r>
              <a:rPr lang="en-US" sz="2800" dirty="0"/>
              <a:t>of voltage and concentration gradient</a:t>
            </a:r>
            <a:r>
              <a:rPr lang="en-US" sz="2800" dirty="0" smtClean="0"/>
              <a:t>) thus</a:t>
            </a: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depolarization       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IPSP – inhibitory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K</a:t>
            </a:r>
            <a:r>
              <a:rPr lang="en-US" sz="2800" baseline="30000" dirty="0"/>
              <a:t>+</a:t>
            </a:r>
            <a:r>
              <a:rPr lang="en-US" sz="2800" dirty="0"/>
              <a:t> out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</a:t>
            </a:r>
            <a:r>
              <a:rPr lang="en-US" sz="2800" dirty="0" err="1"/>
              <a:t>Cl</a:t>
            </a:r>
            <a:r>
              <a:rPr lang="en-US" sz="4000" baseline="30000" dirty="0"/>
              <a:t>-</a:t>
            </a:r>
            <a:r>
              <a:rPr lang="en-US" sz="2800" baseline="30000" dirty="0"/>
              <a:t> </a:t>
            </a:r>
            <a:r>
              <a:rPr lang="en-US" sz="2800" dirty="0"/>
              <a:t>in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       hyperpolarization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F7BF-DF62-410E-8DCA-341E5CE45A9E}" type="slidenum">
              <a:rPr lang="en-US"/>
              <a:pPr/>
              <a:t>50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utoUpdateAnimBg="0"/>
      <p:bldP spid="30723" grpId="0" build="p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Neurotransmitters 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Each can trigger different responses at different sites.</a:t>
            </a:r>
          </a:p>
          <a:p>
            <a:pPr>
              <a:buFont typeface="Wingdings" pitchFamily="2" charset="2"/>
              <a:buNone/>
            </a:pPr>
            <a:r>
              <a:rPr lang="en-US"/>
              <a:t>       - Depends on receptors on different postsynaptic cells</a:t>
            </a:r>
          </a:p>
          <a:p>
            <a:r>
              <a:rPr lang="en-US"/>
              <a:t>Bind chemically to gated ion channels thus changing the permeability of the chemical at the postsynaptic cell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B8EFC-4495-4825-A334-3BA52312F76B}" type="slidenum">
              <a:rPr lang="en-US"/>
              <a:pPr/>
              <a:t>51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 autoUpdateAnimBg="0"/>
      <p:bldP spid="86019" grpId="0" build="p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Neurotransmitters</a:t>
            </a:r>
            <a:endParaRPr lang="en-US" dirty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Acetylcholine – most common</a:t>
            </a:r>
          </a:p>
          <a:p>
            <a:pPr>
              <a:buFont typeface="Wingdings" pitchFamily="2" charset="2"/>
              <a:buNone/>
            </a:pPr>
            <a:r>
              <a:rPr lang="en-US"/>
              <a:t>        - for muscle contraction</a:t>
            </a:r>
          </a:p>
          <a:p>
            <a:r>
              <a:rPr lang="en-US"/>
              <a:t>Dopamine – usually EPSP but some sites IP</a:t>
            </a:r>
          </a:p>
          <a:p>
            <a:r>
              <a:rPr lang="en-US"/>
              <a:t>Epinephrine    “ “</a:t>
            </a:r>
          </a:p>
          <a:p>
            <a:r>
              <a:rPr lang="en-US"/>
              <a:t>Norepinephrine   “ “</a:t>
            </a:r>
          </a:p>
          <a:p>
            <a:r>
              <a:rPr lang="en-US"/>
              <a:t>Serotonin – made from tryptophan usually inhibitory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75E5A-F7F7-4839-B305-EE26676039ED}" type="slidenum">
              <a:rPr lang="en-US"/>
              <a:pPr/>
              <a:t>52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autoUpdateAnimBg="0"/>
      <p:bldP spid="77827" grpId="0" build="p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Vertebrate Nervous Systems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4A03B-250B-4485-9E1E-1283A7B079A5}" type="slidenum">
              <a:rPr lang="en-US"/>
              <a:pPr/>
              <a:t>53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3CE1-918E-4548-9DC2-AB80B3037110}" type="slidenum">
              <a:rPr lang="en-US"/>
              <a:pPr/>
              <a:t>54</a:t>
            </a:fld>
            <a:endParaRPr lang="en-US"/>
          </a:p>
        </p:txBody>
      </p:sp>
      <p:pic>
        <p:nvPicPr>
          <p:cNvPr id="70659" name="Picture 3" descr="48-16-VertebrateNervSyst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6263" y="0"/>
            <a:ext cx="545147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7680E-53A2-4DF5-8157-3815346E193F}" type="slidenum">
              <a:rPr lang="en-US"/>
              <a:pPr/>
              <a:t>55</a:t>
            </a:fld>
            <a:endParaRPr lang="en-US"/>
          </a:p>
        </p:txBody>
      </p:sp>
      <p:pic>
        <p:nvPicPr>
          <p:cNvPr id="146436" name="Picture 4" descr="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775" y="139700"/>
            <a:ext cx="7918450" cy="6577013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70812" y="1732569"/>
            <a:ext cx="2343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somatic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AFEED-E7BD-43E5-9404-DB4A9B690F6F}" type="slidenum">
              <a:rPr lang="en-US"/>
              <a:pPr/>
              <a:t>56</a:t>
            </a:fld>
            <a:endParaRPr lang="en-US"/>
          </a:p>
        </p:txBody>
      </p:sp>
      <p:pic>
        <p:nvPicPr>
          <p:cNvPr id="72707" name="Picture 3" descr="48-18-AutonomNervSysFunc-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3963" y="0"/>
            <a:ext cx="669766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D02D-D2D4-4E89-81BB-72C1C5490169}" type="slidenum">
              <a:rPr lang="en-US"/>
              <a:pPr/>
              <a:t>57</a:t>
            </a:fld>
            <a:endParaRPr lang="en-US"/>
          </a:p>
        </p:txBody>
      </p:sp>
      <p:pic>
        <p:nvPicPr>
          <p:cNvPr id="73731" name="Picture 2051" descr="48-20-HumanBrain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8313"/>
            <a:ext cx="9144000" cy="5921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E7D14-882D-4358-A931-AB916447CFEA}" type="slidenum">
              <a:rPr lang="en-US"/>
              <a:pPr/>
              <a:t>58</a:t>
            </a:fld>
            <a:endParaRPr lang="en-US"/>
          </a:p>
        </p:txBody>
      </p:sp>
      <p:pic>
        <p:nvPicPr>
          <p:cNvPr id="74755" name="Picture 1027" descr="48-24-CortexAreaStrucFun-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800" y="881063"/>
            <a:ext cx="9247188" cy="5097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5F7C1-7F03-4A78-8100-9CB46A530703}" type="slidenum">
              <a:rPr lang="en-US"/>
              <a:pPr/>
              <a:t>59</a:t>
            </a:fld>
            <a:endParaRPr lang="en-US"/>
          </a:p>
        </p:txBody>
      </p:sp>
      <p:pic>
        <p:nvPicPr>
          <p:cNvPr id="89093" name="Picture 5" descr="The-Human-E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933575"/>
            <a:ext cx="4572000" cy="2990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ctrTitle"/>
          </p:nvPr>
        </p:nvSpPr>
        <p:spPr>
          <a:ln w="9525" cmpd="sng"/>
        </p:spPr>
        <p:txBody>
          <a:bodyPr/>
          <a:lstStyle/>
          <a:p>
            <a:pPr eaLnBrk="1" hangingPunct="1"/>
            <a:r>
              <a:rPr lang="en-US" smtClean="0"/>
              <a:t>The Body’s Defense</a:t>
            </a:r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subTitle" idx="1"/>
          </p:nvPr>
        </p:nvSpPr>
        <p:spPr>
          <a:ln w="9525"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6082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ABEAD2A-C61D-40BC-BE2C-40C2C49E3621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60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70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Two Mechanisms</a:t>
            </a:r>
          </a:p>
        </p:txBody>
      </p:sp>
      <p:sp>
        <p:nvSpPr>
          <p:cNvPr id="4710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Nonspecific</a:t>
            </a:r>
          </a:p>
          <a:p>
            <a:pPr eaLnBrk="1" hangingPunct="1"/>
            <a:r>
              <a:rPr lang="en-US" smtClean="0"/>
              <a:t>Specific</a:t>
            </a:r>
          </a:p>
        </p:txBody>
      </p:sp>
      <p:sp>
        <p:nvSpPr>
          <p:cNvPr id="471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00269B9-8D16-4B80-A76E-3420124BE7FF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61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31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2" descr="43_02ImmunityOverview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139700"/>
            <a:ext cx="5773737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  <a:ln w="9525" cmpd="sng"/>
        </p:spPr>
        <p:txBody>
          <a:bodyPr anchor="t"/>
          <a:lstStyle/>
          <a:p>
            <a:pPr algn="l"/>
            <a:r>
              <a:rPr lang="en-US" sz="1200" smtClean="0">
                <a:solidFill>
                  <a:schemeClr val="tx1"/>
                </a:solidFill>
                <a:latin typeface="Arial" charset="0"/>
              </a:rPr>
              <a:t>Fig. 43-2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868488" y="1679575"/>
            <a:ext cx="1735137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INNATE IMMUNITY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33" name="Text Box 8"/>
          <p:cNvSpPr txBox="1">
            <a:spLocks noChangeArrowheads="1"/>
          </p:cNvSpPr>
          <p:nvPr/>
        </p:nvSpPr>
        <p:spPr bwMode="auto">
          <a:xfrm>
            <a:off x="1979613" y="2078038"/>
            <a:ext cx="217646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Recognition of traits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shared by broad ranges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of pathogens, using a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small set of receptors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34" name="Text Box 9"/>
          <p:cNvSpPr txBox="1">
            <a:spLocks noChangeArrowheads="1"/>
          </p:cNvSpPr>
          <p:nvPr/>
        </p:nvSpPr>
        <p:spPr bwMode="auto">
          <a:xfrm>
            <a:off x="1893888" y="207486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35" name="Text Box 10"/>
          <p:cNvSpPr txBox="1">
            <a:spLocks noChangeArrowheads="1"/>
          </p:cNvSpPr>
          <p:nvPr/>
        </p:nvSpPr>
        <p:spPr bwMode="auto">
          <a:xfrm>
            <a:off x="1893888" y="312261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36" name="Text Box 11"/>
          <p:cNvSpPr txBox="1">
            <a:spLocks noChangeArrowheads="1"/>
          </p:cNvSpPr>
          <p:nvPr/>
        </p:nvSpPr>
        <p:spPr bwMode="auto">
          <a:xfrm>
            <a:off x="1979613" y="3128963"/>
            <a:ext cx="1452562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Rapid response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37" name="Text Box 12"/>
          <p:cNvSpPr txBox="1">
            <a:spLocks noChangeArrowheads="1"/>
          </p:cNvSpPr>
          <p:nvPr/>
        </p:nvSpPr>
        <p:spPr bwMode="auto">
          <a:xfrm>
            <a:off x="1893888" y="483076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38" name="Text Box 13"/>
          <p:cNvSpPr txBox="1">
            <a:spLocks noChangeArrowheads="1"/>
          </p:cNvSpPr>
          <p:nvPr/>
        </p:nvSpPr>
        <p:spPr bwMode="auto">
          <a:xfrm>
            <a:off x="1979613" y="4837113"/>
            <a:ext cx="2236787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Recognition of traits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specific to particular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pathogens, using a vast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array of receptors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39" name="Text Box 14"/>
          <p:cNvSpPr txBox="1">
            <a:spLocks noChangeArrowheads="1"/>
          </p:cNvSpPr>
          <p:nvPr/>
        </p:nvSpPr>
        <p:spPr bwMode="auto">
          <a:xfrm>
            <a:off x="1893888" y="5881688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40" name="Text Box 15"/>
          <p:cNvSpPr txBox="1">
            <a:spLocks noChangeArrowheads="1"/>
          </p:cNvSpPr>
          <p:nvPr/>
        </p:nvSpPr>
        <p:spPr bwMode="auto">
          <a:xfrm>
            <a:off x="1979613" y="5888038"/>
            <a:ext cx="15319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Slower response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41" name="Text Box 16"/>
          <p:cNvSpPr txBox="1">
            <a:spLocks noChangeArrowheads="1"/>
          </p:cNvSpPr>
          <p:nvPr/>
        </p:nvSpPr>
        <p:spPr bwMode="auto">
          <a:xfrm>
            <a:off x="1868488" y="4435475"/>
            <a:ext cx="2036762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ACQUIRED IMMUNITY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42" name="Text Box 17"/>
          <p:cNvSpPr txBox="1">
            <a:spLocks noChangeArrowheads="1"/>
          </p:cNvSpPr>
          <p:nvPr/>
        </p:nvSpPr>
        <p:spPr bwMode="auto">
          <a:xfrm>
            <a:off x="5576888" y="295275"/>
            <a:ext cx="155733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Pathogens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(microorganisms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and viruses)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43" name="Text Box 18"/>
          <p:cNvSpPr txBox="1">
            <a:spLocks noChangeArrowheads="1"/>
          </p:cNvSpPr>
          <p:nvPr/>
        </p:nvSpPr>
        <p:spPr bwMode="auto">
          <a:xfrm>
            <a:off x="4348163" y="1658938"/>
            <a:ext cx="1849437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Barrier defenses: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Skin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Mucous membranes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Secretions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44" name="Text Box 19"/>
          <p:cNvSpPr txBox="1">
            <a:spLocks noChangeArrowheads="1"/>
          </p:cNvSpPr>
          <p:nvPr/>
        </p:nvSpPr>
        <p:spPr bwMode="auto">
          <a:xfrm>
            <a:off x="4400550" y="2916238"/>
            <a:ext cx="2103438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Internal defenses: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Phagocytic cells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Antimicrobial proteins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Inflammatory response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Natural killer cells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45" name="Text Box 20"/>
          <p:cNvSpPr txBox="1">
            <a:spLocks noChangeArrowheads="1"/>
          </p:cNvSpPr>
          <p:nvPr/>
        </p:nvSpPr>
        <p:spPr bwMode="auto">
          <a:xfrm>
            <a:off x="4400550" y="4418013"/>
            <a:ext cx="2430463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Humoral response: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Antibodies defend against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infection in body fluids.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48146" name="Text Box 21"/>
          <p:cNvSpPr txBox="1">
            <a:spLocks noChangeArrowheads="1"/>
          </p:cNvSpPr>
          <p:nvPr/>
        </p:nvSpPr>
        <p:spPr bwMode="auto">
          <a:xfrm>
            <a:off x="4400550" y="5253038"/>
            <a:ext cx="28273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Cell-mediated response: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Cytotoxic lymphocytes defend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against infection in body cells.</a:t>
            </a:r>
            <a:endParaRPr lang="en-US" sz="1500" b="1">
              <a:solidFill>
                <a:srgbClr val="563A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97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Nonspecific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endParaRPr lang="en-US" smtClean="0"/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1</a:t>
            </a:r>
            <a:r>
              <a:rPr lang="en-US" baseline="30000" smtClean="0"/>
              <a:t>st</a:t>
            </a:r>
            <a:r>
              <a:rPr lang="en-US" smtClean="0"/>
              <a:t> line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       skin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       mucous membranes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       secretions like lysosyme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</a:t>
            </a:r>
          </a:p>
        </p:txBody>
      </p:sp>
      <p:sp>
        <p:nvSpPr>
          <p:cNvPr id="491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C7BAA07-01D2-4943-8B18-02AE995784EE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63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57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  <p:bldP spid="29699" grpId="0" build="p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Nonspecific cont’d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smtClean="0"/>
              <a:t> - 2nd line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a.  phagocytic WBC’s (eat &amp; use digestive enzymes) - 3 kinds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1. Neutrophils 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     - attracted by chemicals (chemotaxis)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     - amoeboid movements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     - short life b/c self destruct </a:t>
            </a:r>
          </a:p>
          <a:p>
            <a:pPr marL="609600" indent="-609600" eaLnBrk="1" hangingPunct="1">
              <a:buFontTx/>
              <a:buChar char="•"/>
            </a:pPr>
            <a:endParaRPr lang="en-US" smtClean="0"/>
          </a:p>
          <a:p>
            <a:pPr marL="609600" indent="-609600" eaLnBrk="1" hangingPunct="1"/>
            <a:endParaRPr lang="en-US" smtClean="0"/>
          </a:p>
        </p:txBody>
      </p:sp>
      <p:sp>
        <p:nvSpPr>
          <p:cNvPr id="501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D34A09D-053F-4209-85CB-DFA0B20BAAD7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64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791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utoUpdateAnimBg="0"/>
      <p:bldP spid="30725" grpId="0" build="p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Phagocytic WBC’s cont’d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2. Monocytes which become macrophages</a:t>
            </a:r>
          </a:p>
          <a:p>
            <a:pPr eaLnBrk="1" hangingPunct="1">
              <a:buFontTx/>
              <a:buNone/>
            </a:pPr>
            <a:r>
              <a:rPr lang="en-US" smtClean="0"/>
              <a:t>             have long pseudopods &amp; long life</a:t>
            </a:r>
          </a:p>
          <a:p>
            <a:pPr eaLnBrk="1" hangingPunct="1">
              <a:buFontTx/>
              <a:buNone/>
            </a:pPr>
            <a:r>
              <a:rPr lang="en-US" smtClean="0"/>
              <a:t>3. Eosinophils – defend against lg. parasites like fluke</a:t>
            </a:r>
          </a:p>
          <a:p>
            <a:pPr eaLnBrk="1" hangingPunct="1">
              <a:buFontTx/>
              <a:buChar char="-"/>
            </a:pPr>
            <a:endParaRPr lang="en-US" smtClean="0"/>
          </a:p>
        </p:txBody>
      </p:sp>
      <p:sp>
        <p:nvSpPr>
          <p:cNvPr id="512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08FCA6E-A459-49EB-A56C-F2B769124FCE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65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04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  <p:bldP spid="31747" grpId="0" build="p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2</a:t>
            </a:r>
            <a:r>
              <a:rPr lang="en-US" baseline="30000" smtClean="0"/>
              <a:t>nd</a:t>
            </a:r>
            <a:r>
              <a:rPr lang="en-US" smtClean="0"/>
              <a:t> line cont’d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b. Natural Killer Cells</a:t>
            </a:r>
          </a:p>
          <a:p>
            <a:pPr eaLnBrk="1" hangingPunct="1">
              <a:buFontTx/>
              <a:buNone/>
            </a:pPr>
            <a:r>
              <a:rPr lang="en-US" smtClean="0"/>
              <a:t>   - destroy bodies own cells that are infected by virus or may cause tumors</a:t>
            </a:r>
          </a:p>
          <a:p>
            <a:pPr eaLnBrk="1" hangingPunct="1">
              <a:buFontTx/>
              <a:buNone/>
            </a:pPr>
            <a:r>
              <a:rPr lang="en-US" smtClean="0"/>
              <a:t>   - not phagocytic but cause lyseing</a:t>
            </a:r>
          </a:p>
        </p:txBody>
      </p:sp>
      <p:sp>
        <p:nvSpPr>
          <p:cNvPr id="522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C73F4BA-4F28-4320-80B7-600C1DC6A973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66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98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utoUpdateAnimBg="0"/>
      <p:bldP spid="32771" grpId="0" build="p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c. Inflammatory Response</a:t>
            </a:r>
          </a:p>
        </p:txBody>
      </p:sp>
      <p:sp>
        <p:nvSpPr>
          <p:cNvPr id="5325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B4C3058-2627-4696-95ED-BF5AFDE6D4F9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67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53253" name="Picture 3" descr="43-05-InflammatoryRespon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1795463"/>
            <a:ext cx="9166226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856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7" descr="43_08LocalInflammatory_3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1822450"/>
            <a:ext cx="8535987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  <a:ln w="9525" cmpd="sng"/>
        </p:spPr>
        <p:txBody>
          <a:bodyPr anchor="t"/>
          <a:lstStyle/>
          <a:p>
            <a:pPr algn="l"/>
            <a:r>
              <a:rPr lang="en-US" sz="1200" smtClean="0">
                <a:solidFill>
                  <a:schemeClr val="tx1"/>
                </a:solidFill>
                <a:latin typeface="Arial" charset="0"/>
              </a:rPr>
              <a:t>Fig. 43-8-3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544513" y="1960563"/>
            <a:ext cx="8096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Pathogen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>
            <a:off x="1163638" y="2120900"/>
            <a:ext cx="492125" cy="2762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Line 6"/>
          <p:cNvSpPr>
            <a:spLocks noChangeShapeType="1"/>
          </p:cNvSpPr>
          <p:nvPr/>
        </p:nvSpPr>
        <p:spPr bwMode="auto">
          <a:xfrm>
            <a:off x="2449513" y="3032125"/>
            <a:ext cx="165100" cy="203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9" name="Line 7"/>
          <p:cNvSpPr>
            <a:spLocks noChangeShapeType="1"/>
          </p:cNvSpPr>
          <p:nvPr/>
        </p:nvSpPr>
        <p:spPr bwMode="auto">
          <a:xfrm>
            <a:off x="1182688" y="3044825"/>
            <a:ext cx="288925" cy="2063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0" name="Line 8"/>
          <p:cNvSpPr>
            <a:spLocks noChangeShapeType="1"/>
          </p:cNvSpPr>
          <p:nvPr/>
        </p:nvSpPr>
        <p:spPr bwMode="auto">
          <a:xfrm flipV="1">
            <a:off x="2058988" y="3067050"/>
            <a:ext cx="111125" cy="152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1" name="Line 9"/>
          <p:cNvSpPr>
            <a:spLocks noChangeShapeType="1"/>
          </p:cNvSpPr>
          <p:nvPr/>
        </p:nvSpPr>
        <p:spPr bwMode="auto">
          <a:xfrm>
            <a:off x="2076450" y="2051050"/>
            <a:ext cx="482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2" name="Line 10"/>
          <p:cNvSpPr>
            <a:spLocks noChangeShapeType="1"/>
          </p:cNvSpPr>
          <p:nvPr/>
        </p:nvSpPr>
        <p:spPr bwMode="auto">
          <a:xfrm flipV="1">
            <a:off x="2312988" y="4083050"/>
            <a:ext cx="244475" cy="2444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3" name="Line 11"/>
          <p:cNvSpPr>
            <a:spLocks noChangeShapeType="1"/>
          </p:cNvSpPr>
          <p:nvPr/>
        </p:nvSpPr>
        <p:spPr bwMode="auto">
          <a:xfrm rot="-5400000">
            <a:off x="725487" y="3452813"/>
            <a:ext cx="2698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4" name="Line 13"/>
          <p:cNvSpPr>
            <a:spLocks noChangeShapeType="1"/>
          </p:cNvSpPr>
          <p:nvPr/>
        </p:nvSpPr>
        <p:spPr bwMode="auto">
          <a:xfrm>
            <a:off x="2011363" y="4460875"/>
            <a:ext cx="57150" cy="1460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85" name="Text Box 15"/>
          <p:cNvSpPr txBox="1">
            <a:spLocks noChangeArrowheads="1"/>
          </p:cNvSpPr>
          <p:nvPr/>
        </p:nvSpPr>
        <p:spPr bwMode="auto">
          <a:xfrm>
            <a:off x="2573338" y="1960563"/>
            <a:ext cx="6858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Splinter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86" name="Text Box 16"/>
          <p:cNvSpPr txBox="1">
            <a:spLocks noChangeArrowheads="1"/>
          </p:cNvSpPr>
          <p:nvPr/>
        </p:nvSpPr>
        <p:spPr bwMode="auto">
          <a:xfrm>
            <a:off x="2351088" y="3252788"/>
            <a:ext cx="10382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Macrophage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87" name="Text Box 17"/>
          <p:cNvSpPr txBox="1">
            <a:spLocks noChangeArrowheads="1"/>
          </p:cNvSpPr>
          <p:nvPr/>
        </p:nvSpPr>
        <p:spPr bwMode="auto">
          <a:xfrm>
            <a:off x="487363" y="3595688"/>
            <a:ext cx="7461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Mast cell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88" name="Text Box 18"/>
          <p:cNvSpPr txBox="1">
            <a:spLocks noChangeArrowheads="1"/>
          </p:cNvSpPr>
          <p:nvPr/>
        </p:nvSpPr>
        <p:spPr bwMode="auto">
          <a:xfrm>
            <a:off x="1468438" y="3208338"/>
            <a:ext cx="78740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Chemical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signals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89" name="Text Box 19"/>
          <p:cNvSpPr txBox="1">
            <a:spLocks noChangeArrowheads="1"/>
          </p:cNvSpPr>
          <p:nvPr/>
        </p:nvSpPr>
        <p:spPr bwMode="auto">
          <a:xfrm>
            <a:off x="2573338" y="3948113"/>
            <a:ext cx="75882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Capillary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90" name="Text Box 20"/>
          <p:cNvSpPr txBox="1">
            <a:spLocks noChangeArrowheads="1"/>
          </p:cNvSpPr>
          <p:nvPr/>
        </p:nvSpPr>
        <p:spPr bwMode="auto">
          <a:xfrm>
            <a:off x="1865313" y="4611688"/>
            <a:ext cx="131127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Phagocytic cell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91" name="Text Box 21"/>
          <p:cNvSpPr txBox="1">
            <a:spLocks noChangeArrowheads="1"/>
          </p:cNvSpPr>
          <p:nvPr/>
        </p:nvSpPr>
        <p:spPr bwMode="auto">
          <a:xfrm>
            <a:off x="385763" y="4608513"/>
            <a:ext cx="1311275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400" b="1"/>
              <a:t>Red blood cells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92" name="Line 22"/>
          <p:cNvSpPr>
            <a:spLocks noChangeShapeType="1"/>
          </p:cNvSpPr>
          <p:nvPr/>
        </p:nvSpPr>
        <p:spPr bwMode="auto">
          <a:xfrm flipV="1">
            <a:off x="5487988" y="3616325"/>
            <a:ext cx="165100" cy="920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3" name="Text Box 23"/>
          <p:cNvSpPr txBox="1">
            <a:spLocks noChangeArrowheads="1"/>
          </p:cNvSpPr>
          <p:nvPr/>
        </p:nvSpPr>
        <p:spPr bwMode="auto">
          <a:xfrm>
            <a:off x="5662613" y="3465513"/>
            <a:ext cx="4540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Fluid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94" name="Line 25"/>
          <p:cNvSpPr>
            <a:spLocks noChangeShapeType="1"/>
          </p:cNvSpPr>
          <p:nvPr/>
        </p:nvSpPr>
        <p:spPr bwMode="auto">
          <a:xfrm flipH="1" flipV="1">
            <a:off x="7780338" y="3605213"/>
            <a:ext cx="200025" cy="3714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5" name="Text Box 26"/>
          <p:cNvSpPr txBox="1">
            <a:spLocks noChangeArrowheads="1"/>
          </p:cNvSpPr>
          <p:nvPr/>
        </p:nvSpPr>
        <p:spPr bwMode="auto">
          <a:xfrm>
            <a:off x="7532688" y="3959225"/>
            <a:ext cx="1184275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400" b="1"/>
              <a:t>Phagocytosis</a:t>
            </a:r>
            <a:endParaRPr lang="en-US" sz="1400" b="1">
              <a:solidFill>
                <a:srgbClr val="563A84"/>
              </a:solidFill>
            </a:endParaRPr>
          </a:p>
        </p:txBody>
      </p:sp>
      <p:sp>
        <p:nvSpPr>
          <p:cNvPr id="54296" name="Line 28"/>
          <p:cNvSpPr>
            <a:spLocks noChangeShapeType="1"/>
          </p:cNvSpPr>
          <p:nvPr/>
        </p:nvSpPr>
        <p:spPr bwMode="auto">
          <a:xfrm>
            <a:off x="865188" y="4340225"/>
            <a:ext cx="111125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97" name="Line 29"/>
          <p:cNvSpPr>
            <a:spLocks noChangeShapeType="1"/>
          </p:cNvSpPr>
          <p:nvPr/>
        </p:nvSpPr>
        <p:spPr bwMode="auto">
          <a:xfrm flipV="1">
            <a:off x="963613" y="4406900"/>
            <a:ext cx="346075" cy="165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2</a:t>
            </a:r>
            <a:r>
              <a:rPr lang="en-US" baseline="30000" smtClean="0"/>
              <a:t>nd</a:t>
            </a:r>
            <a:r>
              <a:rPr lang="en-US" smtClean="0"/>
              <a:t> line cont’d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c. Inflammatory response pg. 935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   - wounded cells release histamine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   - local vasodilation (capillaries dilate) causing more leaks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   - signals phagocytic WBC’s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   - more WBC’s to area (pus is dead phagocytes &amp; fluids)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   - local temperature </a:t>
            </a:r>
            <a:r>
              <a:rPr lang="en-US" sz="2800" smtClean="0">
                <a:sym typeface="Symbol" pitchFamily="1" charset="2"/>
              </a:rPr>
              <a:t></a:t>
            </a:r>
            <a:r>
              <a:rPr lang="en-US" sz="280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   - fever</a:t>
            </a:r>
          </a:p>
        </p:txBody>
      </p:sp>
      <p:sp>
        <p:nvSpPr>
          <p:cNvPr id="552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0BEB3C0-0323-4B9A-BA88-DB19F57DF138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69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81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utoUpdateAnimBg="0"/>
      <p:bldP spid="33795" grpId="0" build="p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2</a:t>
            </a:r>
            <a:r>
              <a:rPr lang="en-US" baseline="30000" smtClean="0"/>
              <a:t>nd</a:t>
            </a:r>
            <a:r>
              <a:rPr lang="en-US" smtClean="0"/>
              <a:t> line cont’d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d. Antimicrobial proteins</a:t>
            </a:r>
          </a:p>
          <a:p>
            <a:pPr eaLnBrk="1" hangingPunct="1">
              <a:buFontTx/>
              <a:buNone/>
            </a:pPr>
            <a:r>
              <a:rPr lang="en-US" smtClean="0"/>
              <a:t>    * Interferon</a:t>
            </a:r>
          </a:p>
          <a:p>
            <a:pPr eaLnBrk="1" hangingPunct="1">
              <a:buFontTx/>
              <a:buNone/>
            </a:pPr>
            <a:r>
              <a:rPr lang="en-US" smtClean="0"/>
              <a:t>       - emitted from virus infected cell</a:t>
            </a:r>
          </a:p>
          <a:p>
            <a:pPr eaLnBrk="1" hangingPunct="1">
              <a:buFontTx/>
              <a:buNone/>
            </a:pPr>
            <a:r>
              <a:rPr lang="en-US" smtClean="0"/>
              <a:t>       - warns neighbors</a:t>
            </a:r>
          </a:p>
          <a:p>
            <a:pPr eaLnBrk="1" hangingPunct="1">
              <a:buFontTx/>
              <a:buNone/>
            </a:pPr>
            <a:r>
              <a:rPr lang="en-US" smtClean="0"/>
              <a:t>       - neighbors block entry by changing cell proteins</a:t>
            </a:r>
          </a:p>
          <a:p>
            <a:pPr eaLnBrk="1" hangingPunct="1">
              <a:buFontTx/>
              <a:buNone/>
            </a:pPr>
            <a:r>
              <a:rPr lang="en-US" smtClean="0"/>
              <a:t>       - prevents cell proliferation</a:t>
            </a:r>
          </a:p>
        </p:txBody>
      </p:sp>
      <p:sp>
        <p:nvSpPr>
          <p:cNvPr id="563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F4F26D8-2E66-4131-81AE-C7A22F11BBC7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70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77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utoUpdateAnimBg="0"/>
      <p:bldP spid="34819" grpId="0" build="p" autoUpdateAnimBg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2</a:t>
            </a:r>
            <a:r>
              <a:rPr lang="en-US" baseline="30000" smtClean="0"/>
              <a:t>nd</a:t>
            </a:r>
            <a:r>
              <a:rPr lang="en-US" smtClean="0"/>
              <a:t> line cont’d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  *  Complement system</a:t>
            </a:r>
          </a:p>
          <a:p>
            <a:pPr eaLnBrk="1" hangingPunct="1">
              <a:buFontTx/>
              <a:buNone/>
            </a:pPr>
            <a:r>
              <a:rPr lang="en-US" smtClean="0"/>
              <a:t>       - 30 proteins interact in steps resulting in lysis of invader</a:t>
            </a:r>
          </a:p>
          <a:p>
            <a:pPr eaLnBrk="1" hangingPunct="1">
              <a:buFontTx/>
              <a:buNone/>
            </a:pPr>
            <a:r>
              <a:rPr lang="en-US" smtClean="0"/>
              <a:t>       - activated by substances on surface of many microbes</a:t>
            </a:r>
          </a:p>
          <a:p>
            <a:pPr eaLnBrk="1" hangingPunct="1">
              <a:buFontTx/>
              <a:buNone/>
            </a:pPr>
            <a:r>
              <a:rPr lang="en-US" smtClean="0"/>
              <a:t>       - some work w/chemotaxins</a:t>
            </a:r>
          </a:p>
        </p:txBody>
      </p:sp>
      <p:sp>
        <p:nvSpPr>
          <p:cNvPr id="573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111885-8514-46D8-A394-BB09587BE33D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71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32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utoUpdateAnimBg="0"/>
      <p:bldP spid="35843" grpId="0" build="p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B7B610A-B958-47E4-BD13-CD92320F8AF4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72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58371" name="Picture 3" descr="43-01-BodyDefensesOvervw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6263"/>
            <a:ext cx="9144000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97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2" descr="43_02ImmunityOverview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139700"/>
            <a:ext cx="5773737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  <a:ln w="9525" cmpd="sng"/>
        </p:spPr>
        <p:txBody>
          <a:bodyPr anchor="t"/>
          <a:lstStyle/>
          <a:p>
            <a:pPr algn="l"/>
            <a:r>
              <a:rPr lang="en-US" sz="1200" smtClean="0">
                <a:solidFill>
                  <a:schemeClr val="tx1"/>
                </a:solidFill>
                <a:latin typeface="Arial" charset="0"/>
              </a:rPr>
              <a:t>Fig. 43-2</a:t>
            </a: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1868488" y="1679575"/>
            <a:ext cx="1735137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INNATE IMMUNITY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397" name="Text Box 8"/>
          <p:cNvSpPr txBox="1">
            <a:spLocks noChangeArrowheads="1"/>
          </p:cNvSpPr>
          <p:nvPr/>
        </p:nvSpPr>
        <p:spPr bwMode="auto">
          <a:xfrm>
            <a:off x="1979613" y="2078038"/>
            <a:ext cx="217646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Recognition of traits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shared by broad ranges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of pathogens, using a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small set of receptors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398" name="Text Box 9"/>
          <p:cNvSpPr txBox="1">
            <a:spLocks noChangeArrowheads="1"/>
          </p:cNvSpPr>
          <p:nvPr/>
        </p:nvSpPr>
        <p:spPr bwMode="auto">
          <a:xfrm>
            <a:off x="1893888" y="207486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399" name="Text Box 10"/>
          <p:cNvSpPr txBox="1">
            <a:spLocks noChangeArrowheads="1"/>
          </p:cNvSpPr>
          <p:nvPr/>
        </p:nvSpPr>
        <p:spPr bwMode="auto">
          <a:xfrm>
            <a:off x="1893888" y="312261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0" name="Text Box 11"/>
          <p:cNvSpPr txBox="1">
            <a:spLocks noChangeArrowheads="1"/>
          </p:cNvSpPr>
          <p:nvPr/>
        </p:nvSpPr>
        <p:spPr bwMode="auto">
          <a:xfrm>
            <a:off x="1979613" y="3128963"/>
            <a:ext cx="1452562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Rapid response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1" name="Text Box 12"/>
          <p:cNvSpPr txBox="1">
            <a:spLocks noChangeArrowheads="1"/>
          </p:cNvSpPr>
          <p:nvPr/>
        </p:nvSpPr>
        <p:spPr bwMode="auto">
          <a:xfrm>
            <a:off x="1893888" y="483076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2" name="Text Box 13"/>
          <p:cNvSpPr txBox="1">
            <a:spLocks noChangeArrowheads="1"/>
          </p:cNvSpPr>
          <p:nvPr/>
        </p:nvSpPr>
        <p:spPr bwMode="auto">
          <a:xfrm>
            <a:off x="1979613" y="4837113"/>
            <a:ext cx="2236787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Recognition of traits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specific to particular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pathogens, using a vast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array of receptors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3" name="Text Box 14"/>
          <p:cNvSpPr txBox="1">
            <a:spLocks noChangeArrowheads="1"/>
          </p:cNvSpPr>
          <p:nvPr/>
        </p:nvSpPr>
        <p:spPr bwMode="auto">
          <a:xfrm>
            <a:off x="1893888" y="5881688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4" name="Text Box 15"/>
          <p:cNvSpPr txBox="1">
            <a:spLocks noChangeArrowheads="1"/>
          </p:cNvSpPr>
          <p:nvPr/>
        </p:nvSpPr>
        <p:spPr bwMode="auto">
          <a:xfrm>
            <a:off x="1979613" y="5888038"/>
            <a:ext cx="15319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Slower response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5" name="Text Box 16"/>
          <p:cNvSpPr txBox="1">
            <a:spLocks noChangeArrowheads="1"/>
          </p:cNvSpPr>
          <p:nvPr/>
        </p:nvSpPr>
        <p:spPr bwMode="auto">
          <a:xfrm>
            <a:off x="1868488" y="4435475"/>
            <a:ext cx="2036762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ACQUIRED IMMUNITY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6" name="Text Box 17"/>
          <p:cNvSpPr txBox="1">
            <a:spLocks noChangeArrowheads="1"/>
          </p:cNvSpPr>
          <p:nvPr/>
        </p:nvSpPr>
        <p:spPr bwMode="auto">
          <a:xfrm>
            <a:off x="5576888" y="295275"/>
            <a:ext cx="155733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Pathogens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(microorganisms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and viruses)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7" name="Text Box 18"/>
          <p:cNvSpPr txBox="1">
            <a:spLocks noChangeArrowheads="1"/>
          </p:cNvSpPr>
          <p:nvPr/>
        </p:nvSpPr>
        <p:spPr bwMode="auto">
          <a:xfrm>
            <a:off x="4348163" y="1658938"/>
            <a:ext cx="1849437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Barrier defenses: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Skin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Mucous membranes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Secretions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8" name="Text Box 19"/>
          <p:cNvSpPr txBox="1">
            <a:spLocks noChangeArrowheads="1"/>
          </p:cNvSpPr>
          <p:nvPr/>
        </p:nvSpPr>
        <p:spPr bwMode="auto">
          <a:xfrm>
            <a:off x="4400550" y="2916238"/>
            <a:ext cx="2103438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Internal defenses: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Phagocytic cells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Antimicrobial proteins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Inflammatory response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Natural killer cells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09" name="Text Box 20"/>
          <p:cNvSpPr txBox="1">
            <a:spLocks noChangeArrowheads="1"/>
          </p:cNvSpPr>
          <p:nvPr/>
        </p:nvSpPr>
        <p:spPr bwMode="auto">
          <a:xfrm>
            <a:off x="4400550" y="4418013"/>
            <a:ext cx="2430463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Humoral response: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Antibodies defend against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infection in body fluids.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59410" name="Text Box 21"/>
          <p:cNvSpPr txBox="1">
            <a:spLocks noChangeArrowheads="1"/>
          </p:cNvSpPr>
          <p:nvPr/>
        </p:nvSpPr>
        <p:spPr bwMode="auto">
          <a:xfrm>
            <a:off x="4400550" y="5253038"/>
            <a:ext cx="28273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Cell-mediated response: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Cytotoxic lymphocytes defend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against infection in body cells.</a:t>
            </a:r>
            <a:endParaRPr lang="en-US" sz="1500" b="1">
              <a:solidFill>
                <a:srgbClr val="563A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28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7" descr="43_04InducibleInnateResp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139700"/>
            <a:ext cx="6188075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  <a:ln w="9525" cmpd="sng"/>
        </p:spPr>
        <p:txBody>
          <a:bodyPr anchor="t"/>
          <a:lstStyle/>
          <a:p>
            <a:pPr algn="l"/>
            <a:r>
              <a:rPr lang="en-US" sz="1200" smtClean="0">
                <a:solidFill>
                  <a:schemeClr val="tx1"/>
                </a:solidFill>
                <a:latin typeface="Arial" charset="0"/>
              </a:rPr>
              <a:t>Fig. 43-4</a:t>
            </a:r>
          </a:p>
        </p:txBody>
      </p:sp>
    </p:spTree>
    <p:extLst>
      <p:ext uri="{BB962C8B-B14F-4D97-AF65-F5344CB8AC3E}">
        <p14:creationId xmlns:p14="http://schemas.microsoft.com/office/powerpoint/2010/main" val="154159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Specific Defense – 3</a:t>
            </a:r>
            <a:r>
              <a:rPr lang="en-US" baseline="30000" smtClean="0"/>
              <a:t>rd</a:t>
            </a:r>
            <a:r>
              <a:rPr lang="en-US" smtClean="0"/>
              <a:t> line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Also known as the immune system</a:t>
            </a:r>
          </a:p>
          <a:p>
            <a:pPr eaLnBrk="1" hangingPunct="1"/>
            <a:r>
              <a:rPr lang="en-US" smtClean="0"/>
              <a:t>Utilizes lymphocytes &amp; antibodies</a:t>
            </a:r>
          </a:p>
          <a:p>
            <a:pPr eaLnBrk="1" hangingPunct="1"/>
            <a:r>
              <a:rPr lang="en-US" smtClean="0"/>
              <a:t>Four features of immune system</a:t>
            </a:r>
          </a:p>
          <a:p>
            <a:pPr eaLnBrk="1" hangingPunct="1">
              <a:buFontTx/>
              <a:buNone/>
            </a:pPr>
            <a:r>
              <a:rPr lang="en-US" smtClean="0"/>
              <a:t>    1. Specificity</a:t>
            </a:r>
          </a:p>
          <a:p>
            <a:pPr eaLnBrk="1" hangingPunct="1">
              <a:buFontTx/>
              <a:buNone/>
            </a:pPr>
            <a:r>
              <a:rPr lang="en-US" smtClean="0"/>
              <a:t>    2. Diversity</a:t>
            </a:r>
          </a:p>
          <a:p>
            <a:pPr eaLnBrk="1" hangingPunct="1">
              <a:buFontTx/>
              <a:buNone/>
            </a:pPr>
            <a:r>
              <a:rPr lang="en-US" smtClean="0"/>
              <a:t>    3. Self/nonself recognition</a:t>
            </a:r>
          </a:p>
          <a:p>
            <a:pPr eaLnBrk="1" hangingPunct="1">
              <a:buFontTx/>
              <a:buNone/>
            </a:pPr>
            <a:r>
              <a:rPr lang="en-US" smtClean="0"/>
              <a:t>    4. Memory</a:t>
            </a:r>
          </a:p>
        </p:txBody>
      </p:sp>
      <p:sp>
        <p:nvSpPr>
          <p:cNvPr id="614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383C90B-B3BB-48E7-8252-0F5306E88482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75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108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  <p:bldP spid="36867" grpId="0" build="p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Specificity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Recognizes &amp; eliminates antigens</a:t>
            </a:r>
          </a:p>
          <a:p>
            <a:pPr eaLnBrk="1" hangingPunct="1"/>
            <a:r>
              <a:rPr lang="en-US" smtClean="0"/>
              <a:t>Antigens are any foreign invader that trigger an immune response</a:t>
            </a:r>
          </a:p>
          <a:p>
            <a:pPr eaLnBrk="1" hangingPunct="1">
              <a:buFontTx/>
              <a:buNone/>
            </a:pPr>
            <a:r>
              <a:rPr lang="en-US" smtClean="0"/>
              <a:t>     - </a:t>
            </a:r>
            <a:r>
              <a:rPr lang="en-US" b="1" u="sng" smtClean="0"/>
              <a:t>anti</a:t>
            </a:r>
            <a:r>
              <a:rPr lang="en-US" smtClean="0"/>
              <a:t>body  </a:t>
            </a:r>
            <a:r>
              <a:rPr lang="en-US" b="1" u="sng" smtClean="0"/>
              <a:t>gen</a:t>
            </a:r>
            <a:r>
              <a:rPr lang="en-US" smtClean="0"/>
              <a:t>erating</a:t>
            </a:r>
          </a:p>
        </p:txBody>
      </p:sp>
      <p:sp>
        <p:nvSpPr>
          <p:cNvPr id="624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EAF4E70-1626-4093-9882-AA9D55E30750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76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16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utoUpdateAnimBg="0"/>
      <p:bldP spid="37891" grpId="0" build="p" autoUpdateAnimBg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7A9D7E9-05F1-4DE3-9C31-C985B6895DDB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77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63491" name="Picture 3" descr="43-14-Epitopes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9350"/>
            <a:ext cx="9144000" cy="456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826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Diversity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Responds to millions of types of invaders</a:t>
            </a:r>
          </a:p>
        </p:txBody>
      </p:sp>
      <p:sp>
        <p:nvSpPr>
          <p:cNvPr id="645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6F6BFB9-4A6E-4922-AA3A-3200D3AD3DA0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78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453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utoUpdateAnimBg="0"/>
      <p:bldP spid="38915" grpId="0" build="p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Self/Nonself Recognition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Is a problem for transplants</a:t>
            </a:r>
          </a:p>
          <a:p>
            <a:pPr eaLnBrk="1" hangingPunct="1"/>
            <a:r>
              <a:rPr lang="en-US" smtClean="0"/>
              <a:t>A breakdown here is an Autoimmune Disorder &amp; results in attacking self cells</a:t>
            </a:r>
          </a:p>
        </p:txBody>
      </p:sp>
      <p:sp>
        <p:nvSpPr>
          <p:cNvPr id="655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A72F8CF-AF24-46F2-817D-A2321BBE87A2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79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00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  <p:bldP spid="39939" grpId="0" build="p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Memory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Remembers antigens previously encountered</a:t>
            </a:r>
          </a:p>
          <a:p>
            <a:pPr eaLnBrk="1" hangingPunct="1"/>
            <a:r>
              <a:rPr lang="en-US" smtClean="0"/>
              <a:t>Responds quicker &amp; more effectively on 2</a:t>
            </a:r>
            <a:r>
              <a:rPr lang="en-US" baseline="30000" smtClean="0"/>
              <a:t>nd</a:t>
            </a:r>
            <a:r>
              <a:rPr lang="en-US" smtClean="0"/>
              <a:t> or 3</a:t>
            </a:r>
            <a:r>
              <a:rPr lang="en-US" baseline="30000" smtClean="0"/>
              <a:t>rd</a:t>
            </a:r>
            <a:r>
              <a:rPr lang="en-US" smtClean="0"/>
              <a:t> exposure</a:t>
            </a:r>
          </a:p>
        </p:txBody>
      </p:sp>
      <p:sp>
        <p:nvSpPr>
          <p:cNvPr id="665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EC9C77F-C090-46A9-BCC4-5533C0DC35BF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80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166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utoUpdateAnimBg="0"/>
      <p:bldP spid="40963" grpId="0" build="p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Acquired Immunity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en-US" b="1" u="sng" smtClean="0"/>
              <a:t>Active Immunity</a:t>
            </a:r>
          </a:p>
          <a:p>
            <a:pPr eaLnBrk="1" hangingPunct="1"/>
            <a:r>
              <a:rPr lang="en-US" smtClean="0"/>
              <a:t>Body builds its own antibodies to fight invader</a:t>
            </a:r>
          </a:p>
          <a:p>
            <a:pPr eaLnBrk="1" hangingPunct="1">
              <a:buFontTx/>
              <a:buNone/>
            </a:pPr>
            <a:r>
              <a:rPr lang="en-US" smtClean="0"/>
              <a:t>     2 types</a:t>
            </a:r>
          </a:p>
          <a:p>
            <a:pPr eaLnBrk="1" hangingPunct="1">
              <a:buFontTx/>
              <a:buNone/>
            </a:pPr>
            <a:r>
              <a:rPr lang="en-US" smtClean="0"/>
              <a:t>             1. Natural as in chickenpox</a:t>
            </a:r>
          </a:p>
          <a:p>
            <a:pPr eaLnBrk="1" hangingPunct="1">
              <a:buFontTx/>
              <a:buNone/>
            </a:pPr>
            <a:r>
              <a:rPr lang="en-US" smtClean="0"/>
              <a:t>             2. Stimulated by a vaccine </a:t>
            </a:r>
          </a:p>
        </p:txBody>
      </p:sp>
      <p:sp>
        <p:nvSpPr>
          <p:cNvPr id="675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11EE435-1402-4B4A-AE1F-D26F80E7D5B6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81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86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50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  <p:bldP spid="45059" grpId="0" build="p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Acquired Immunity</a:t>
            </a:r>
          </a:p>
        </p:txBody>
      </p:sp>
      <p:sp>
        <p:nvSpPr>
          <p:cNvPr id="41990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b="1" u="sng" smtClean="0"/>
              <a:t>Passive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Antibodies given from one organism to another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        2types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          1. Take antibiotics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          2. From mother to child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Immunity persists only as long as the antibodies are present</a:t>
            </a:r>
          </a:p>
        </p:txBody>
      </p:sp>
      <p:sp>
        <p:nvSpPr>
          <p:cNvPr id="686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AB073E7-5B0C-4F1D-B019-56C3775DA0EF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82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83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9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9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utoUpdateAnimBg="0"/>
      <p:bldP spid="41990" grpId="0" build="p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How specific immunity arises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smtClean="0"/>
              <a:t>Lymphocytes provide the specificity &amp; diversity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1. originate from stem cells in marrow – mature elsewhere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        ie. T-cells in thymus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             B-cells in bone marrow</a:t>
            </a:r>
          </a:p>
        </p:txBody>
      </p:sp>
      <p:sp>
        <p:nvSpPr>
          <p:cNvPr id="696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CE7FFBB-8457-46C9-B175-9C5099953EC2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83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84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utoUpdateAnimBg="0"/>
      <p:bldP spid="46083" grpId="0" build="p" autoUpdateAnimBg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FB0E497-52E0-44D3-A98C-943A15FEB091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84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0659" name="Picture 5" descr="43-09-TCellsInteractMHC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95375"/>
            <a:ext cx="76200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029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92D7D37-ADE7-4123-BCD5-571D2BC1D88B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85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1683" name="Picture 3" descr="43-16-HumoralImmunity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8858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62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2. Travel through lymph vessels &amp; concentrate in nodes &amp; spleen</a:t>
            </a:r>
          </a:p>
          <a:p>
            <a:pPr eaLnBrk="1" hangingPunct="1">
              <a:buFontTx/>
              <a:buNone/>
            </a:pPr>
            <a:r>
              <a:rPr lang="en-US" smtClean="0"/>
              <a:t>3. Antigen receptors on cell membrane</a:t>
            </a:r>
          </a:p>
        </p:txBody>
      </p:sp>
      <p:sp>
        <p:nvSpPr>
          <p:cNvPr id="727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8D4B48C-EEA9-412D-B94D-298506D3114C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86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01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utoUpdateAnimBg="0"/>
      <p:bldP spid="47107" grpId="0" build="p" autoUpdateAnimBg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Antigens interact w/lymphocytes inducing immune response &amp; memory (clonal selection)</a:t>
            </a:r>
          </a:p>
          <a:p>
            <a:pPr eaLnBrk="1" hangingPunct="1"/>
            <a:r>
              <a:rPr lang="en-US" smtClean="0"/>
              <a:t>Fig. 43.14 pg. 934</a:t>
            </a:r>
          </a:p>
        </p:txBody>
      </p:sp>
      <p:sp>
        <p:nvSpPr>
          <p:cNvPr id="737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2F6F387-892E-4446-9208-03A80BAFAEF0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87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779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utoUpdateAnimBg="0"/>
      <p:bldP spid="48131" grpId="0" build="p" autoUpdateAnimBg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DA8964C-666C-4CD8-9B3B-4A853FA89DB2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88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5779" name="Picture 3" descr="43-06-ClonalSelection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0"/>
            <a:ext cx="8172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319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139F31C-6188-4B32-9A21-7BA60B9652A8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89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4755" name="Picture 4" descr="42-15-BloodCellDifferent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0"/>
            <a:ext cx="8423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679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3" descr="43_03PhagocytosisProcess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838" y="139700"/>
            <a:ext cx="4376737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  <a:ln w="9525" cmpd="sng"/>
        </p:spPr>
        <p:txBody>
          <a:bodyPr anchor="t"/>
          <a:lstStyle/>
          <a:p>
            <a:pPr algn="l"/>
            <a:r>
              <a:rPr lang="en-US" sz="1200" smtClean="0">
                <a:solidFill>
                  <a:schemeClr val="tx1"/>
                </a:solidFill>
                <a:latin typeface="Arial" charset="0"/>
              </a:rPr>
              <a:t>Fig. 43-3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2468563" y="533400"/>
            <a:ext cx="10937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Microbes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800" b="1">
              <a:solidFill>
                <a:srgbClr val="563A84"/>
              </a:solidFill>
            </a:endParaRPr>
          </a:p>
        </p:txBody>
      </p:sp>
      <p:sp>
        <p:nvSpPr>
          <p:cNvPr id="76805" name="Line 5"/>
          <p:cNvSpPr>
            <a:spLocks noChangeShapeType="1"/>
          </p:cNvSpPr>
          <p:nvPr/>
        </p:nvSpPr>
        <p:spPr bwMode="auto">
          <a:xfrm>
            <a:off x="2963863" y="765175"/>
            <a:ext cx="628650" cy="355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6" name="Line 7"/>
          <p:cNvSpPr>
            <a:spLocks noChangeShapeType="1"/>
          </p:cNvSpPr>
          <p:nvPr/>
        </p:nvSpPr>
        <p:spPr bwMode="auto">
          <a:xfrm>
            <a:off x="2960688" y="762000"/>
            <a:ext cx="644525" cy="66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7" name="Line 8"/>
          <p:cNvSpPr>
            <a:spLocks noChangeShapeType="1"/>
          </p:cNvSpPr>
          <p:nvPr/>
        </p:nvSpPr>
        <p:spPr bwMode="auto">
          <a:xfrm flipV="1">
            <a:off x="3332163" y="3019425"/>
            <a:ext cx="120650" cy="603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08" name="Text Box 9"/>
          <p:cNvSpPr txBox="1">
            <a:spLocks noChangeArrowheads="1"/>
          </p:cNvSpPr>
          <p:nvPr/>
        </p:nvSpPr>
        <p:spPr bwMode="auto">
          <a:xfrm>
            <a:off x="2468563" y="1800225"/>
            <a:ext cx="22177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PHAGOCYTIC CELL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800" b="1">
              <a:solidFill>
                <a:srgbClr val="563A84"/>
              </a:solidFill>
            </a:endParaRPr>
          </a:p>
        </p:txBody>
      </p:sp>
      <p:sp>
        <p:nvSpPr>
          <p:cNvPr id="76809" name="Text Box 10"/>
          <p:cNvSpPr txBox="1">
            <a:spLocks noChangeArrowheads="1"/>
          </p:cNvSpPr>
          <p:nvPr/>
        </p:nvSpPr>
        <p:spPr bwMode="auto">
          <a:xfrm>
            <a:off x="2484438" y="3044825"/>
            <a:ext cx="9159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Vacuole</a:t>
            </a:r>
            <a:endParaRPr lang="en-US" sz="1800" b="1">
              <a:solidFill>
                <a:srgbClr val="563A84"/>
              </a:solidFill>
            </a:endParaRPr>
          </a:p>
        </p:txBody>
      </p:sp>
      <p:sp>
        <p:nvSpPr>
          <p:cNvPr id="76810" name="Line 11"/>
          <p:cNvSpPr>
            <a:spLocks noChangeShapeType="1"/>
          </p:cNvSpPr>
          <p:nvPr/>
        </p:nvSpPr>
        <p:spPr bwMode="auto">
          <a:xfrm>
            <a:off x="4919663" y="3292475"/>
            <a:ext cx="60325" cy="107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6811" name="Text Box 12"/>
          <p:cNvSpPr txBox="1">
            <a:spLocks noChangeArrowheads="1"/>
          </p:cNvSpPr>
          <p:nvPr/>
        </p:nvSpPr>
        <p:spPr bwMode="auto">
          <a:xfrm>
            <a:off x="4805363" y="3394075"/>
            <a:ext cx="116998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Lysosome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containing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enzymes</a:t>
            </a:r>
            <a:endParaRPr lang="en-US" sz="1800" b="1">
              <a:solidFill>
                <a:srgbClr val="563A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14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Immune Responses – 2 types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US" dirty="0" err="1" smtClean="0"/>
              <a:t>Humoral</a:t>
            </a:r>
            <a:r>
              <a:rPr lang="en-US" dirty="0" smtClean="0"/>
              <a:t> Immunity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dirty="0" smtClean="0"/>
              <a:t>Cell-Mediated</a:t>
            </a:r>
          </a:p>
        </p:txBody>
      </p:sp>
      <p:sp>
        <p:nvSpPr>
          <p:cNvPr id="778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897914B-B5CC-499D-A078-003A16045BA9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91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86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/>
      <p:bldP spid="49155" grpId="0" build="p" autoUpdateAnimBg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09600" indent="-609600"/>
            <a:r>
              <a:rPr lang="en-US" dirty="0" smtClean="0"/>
              <a:t> </a:t>
            </a:r>
            <a:r>
              <a:rPr lang="en-US" dirty="0" err="1"/>
              <a:t>Humoral</a:t>
            </a:r>
            <a:r>
              <a:rPr lang="en-US" dirty="0"/>
              <a:t> Immunity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dirty="0"/>
              <a:t> </a:t>
            </a:r>
            <a:r>
              <a:rPr lang="en-US" dirty="0" smtClean="0"/>
              <a:t>  - works on bacteria, viruses &amp; toxins that are free in the body fluids (blood)</a:t>
            </a:r>
          </a:p>
          <a:p>
            <a:pPr marL="609600" indent="-609600" eaLnBrk="1" hangingPunct="1">
              <a:buFontTx/>
              <a:buNone/>
            </a:pPr>
            <a:r>
              <a:rPr lang="en-US" dirty="0" smtClean="0"/>
              <a:t>   - produces antibodies</a:t>
            </a:r>
          </a:p>
          <a:p>
            <a:pPr marL="609600" indent="-609600" eaLnBrk="1" hangingPunct="1">
              <a:buFontTx/>
              <a:buNone/>
            </a:pPr>
            <a:r>
              <a:rPr lang="en-US" dirty="0" smtClean="0"/>
              <a:t>   - uses B-cells</a:t>
            </a:r>
          </a:p>
        </p:txBody>
      </p:sp>
      <p:sp>
        <p:nvSpPr>
          <p:cNvPr id="778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897914B-B5CC-499D-A078-003A16045BA9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92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35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utoUpdateAnimBg="0"/>
      <p:bldP spid="49155" grpId="0" build="p" autoUpdateAnimBg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Cell – Mediated Immunity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dirty="0" smtClean="0"/>
              <a:t>   - works on bacteria or viruses </a:t>
            </a:r>
            <a:r>
              <a:rPr lang="en-US" u="sng" dirty="0" smtClean="0"/>
              <a:t>inside</a:t>
            </a:r>
            <a:r>
              <a:rPr lang="en-US" dirty="0" smtClean="0"/>
              <a:t> of cells</a:t>
            </a:r>
          </a:p>
          <a:p>
            <a:pPr eaLnBrk="1" hangingPunct="1">
              <a:buFontTx/>
              <a:buNone/>
            </a:pPr>
            <a:r>
              <a:rPr lang="en-US" dirty="0" smtClean="0"/>
              <a:t>   - also on Protists, parasites, worms, transplants, cancer cells (</a:t>
            </a:r>
            <a:r>
              <a:rPr lang="en-US" dirty="0" err="1" smtClean="0"/>
              <a:t>nonself</a:t>
            </a:r>
            <a:r>
              <a:rPr lang="en-US" dirty="0" smtClean="0"/>
              <a:t> cells)</a:t>
            </a:r>
          </a:p>
          <a:p>
            <a:pPr eaLnBrk="1" hangingPunct="1">
              <a:buFontTx/>
              <a:buNone/>
            </a:pPr>
            <a:r>
              <a:rPr lang="en-US" dirty="0" smtClean="0"/>
              <a:t>   - uses direct action of lymphocytes</a:t>
            </a:r>
          </a:p>
          <a:p>
            <a:pPr eaLnBrk="1" hangingPunct="1">
              <a:buFontTx/>
              <a:buNone/>
            </a:pPr>
            <a:r>
              <a:rPr lang="en-US" dirty="0" smtClean="0"/>
              <a:t>   - uses T-cells</a:t>
            </a:r>
          </a:p>
          <a:p>
            <a:pPr eaLnBrk="1" hangingPunct="1">
              <a:buFontTx/>
              <a:buNone/>
            </a:pPr>
            <a:r>
              <a:rPr lang="en-US" dirty="0" smtClean="0"/>
              <a:t>Diagram pg. 942</a:t>
            </a:r>
          </a:p>
          <a:p>
            <a:pPr eaLnBrk="1" hangingPunct="1"/>
            <a:endParaRPr lang="en-US" dirty="0" smtClean="0"/>
          </a:p>
        </p:txBody>
      </p:sp>
      <p:sp>
        <p:nvSpPr>
          <p:cNvPr id="788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1C0DFB7-208D-460E-A741-F86B4B3666AA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93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33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utoUpdateAnimBg="0"/>
      <p:bldP spid="50179" grpId="0" build="p" autoUpdateAnimBg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DBBE508-57B9-4EB8-A7A3-B2536715531B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94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15715" name="Picture 3" descr="43-14-Epitopes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9350"/>
            <a:ext cx="9144000" cy="456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752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139F31C-6188-4B32-9A21-7BA60B9652A8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95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4755" name="Picture 4" descr="42-15-BloodCellDifferent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0"/>
            <a:ext cx="8423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728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DA8964C-666C-4CD8-9B3B-4A853FA89DB2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96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75779" name="Picture 3" descr="43-06-ClonalSelection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0"/>
            <a:ext cx="8172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236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55825B0-4963-41AA-8689-A22E6B1624CA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97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83971" name="Picture 2" descr="43-10-ImmuneResponses-L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671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52" descr="43_12TCellMHCInteraction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1008063"/>
            <a:ext cx="8542337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3" name="Oval 17"/>
          <p:cNvSpPr>
            <a:spLocks noChangeArrowheads="1"/>
          </p:cNvSpPr>
          <p:nvPr/>
        </p:nvSpPr>
        <p:spPr bwMode="auto">
          <a:xfrm>
            <a:off x="3279775" y="1398588"/>
            <a:ext cx="231775" cy="231775"/>
          </a:xfrm>
          <a:prstGeom prst="ellipse">
            <a:avLst/>
          </a:prstGeom>
          <a:solidFill>
            <a:srgbClr val="0196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  <a:ln w="9525" cmpd="sng"/>
        </p:spPr>
        <p:txBody>
          <a:bodyPr anchor="t"/>
          <a:lstStyle/>
          <a:p>
            <a:pPr algn="l"/>
            <a:r>
              <a:rPr lang="en-US" sz="1200" smtClean="0">
                <a:solidFill>
                  <a:schemeClr val="tx1"/>
                </a:solidFill>
                <a:latin typeface="Arial" charset="0"/>
              </a:rPr>
              <a:t>Fig. 43-12</a:t>
            </a:r>
          </a:p>
        </p:txBody>
      </p:sp>
      <p:sp>
        <p:nvSpPr>
          <p:cNvPr id="81925" name="Line 5"/>
          <p:cNvSpPr>
            <a:spLocks noChangeShapeType="1"/>
          </p:cNvSpPr>
          <p:nvPr/>
        </p:nvSpPr>
        <p:spPr bwMode="auto">
          <a:xfrm>
            <a:off x="768350" y="1268413"/>
            <a:ext cx="927100" cy="4349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6" name="Line 7"/>
          <p:cNvSpPr>
            <a:spLocks noChangeShapeType="1"/>
          </p:cNvSpPr>
          <p:nvPr/>
        </p:nvSpPr>
        <p:spPr bwMode="auto">
          <a:xfrm>
            <a:off x="1216025" y="2354263"/>
            <a:ext cx="301625" cy="107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7" name="Line 8"/>
          <p:cNvSpPr>
            <a:spLocks noChangeShapeType="1"/>
          </p:cNvSpPr>
          <p:nvPr/>
        </p:nvSpPr>
        <p:spPr bwMode="auto">
          <a:xfrm flipV="1">
            <a:off x="971550" y="3744913"/>
            <a:ext cx="987425" cy="250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8" name="Line 9"/>
          <p:cNvSpPr>
            <a:spLocks noChangeShapeType="1"/>
          </p:cNvSpPr>
          <p:nvPr/>
        </p:nvSpPr>
        <p:spPr bwMode="auto">
          <a:xfrm>
            <a:off x="1981200" y="5105400"/>
            <a:ext cx="0" cy="2635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9" name="Line 10"/>
          <p:cNvSpPr>
            <a:spLocks noChangeShapeType="1"/>
          </p:cNvSpPr>
          <p:nvPr/>
        </p:nvSpPr>
        <p:spPr bwMode="auto">
          <a:xfrm rot="5400000">
            <a:off x="1803401" y="3298825"/>
            <a:ext cx="0" cy="1428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0" name="Line 11"/>
          <p:cNvSpPr>
            <a:spLocks noChangeShapeType="1"/>
          </p:cNvSpPr>
          <p:nvPr/>
        </p:nvSpPr>
        <p:spPr bwMode="auto">
          <a:xfrm rot="5400000">
            <a:off x="7129463" y="3662363"/>
            <a:ext cx="0" cy="590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1" name="Line 12"/>
          <p:cNvSpPr>
            <a:spLocks noChangeShapeType="1"/>
          </p:cNvSpPr>
          <p:nvPr/>
        </p:nvSpPr>
        <p:spPr bwMode="auto">
          <a:xfrm rot="5400000">
            <a:off x="7135813" y="3167063"/>
            <a:ext cx="0" cy="406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2" name="Line 13"/>
          <p:cNvSpPr>
            <a:spLocks noChangeShapeType="1"/>
          </p:cNvSpPr>
          <p:nvPr/>
        </p:nvSpPr>
        <p:spPr bwMode="auto">
          <a:xfrm rot="5400000">
            <a:off x="7712076" y="2414587"/>
            <a:ext cx="0" cy="2127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3" name="Line 14"/>
          <p:cNvSpPr>
            <a:spLocks noChangeShapeType="1"/>
          </p:cNvSpPr>
          <p:nvPr/>
        </p:nvSpPr>
        <p:spPr bwMode="auto">
          <a:xfrm flipH="1" flipV="1">
            <a:off x="7083425" y="5354638"/>
            <a:ext cx="161925" cy="1095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4" name="Line 15"/>
          <p:cNvSpPr>
            <a:spLocks noChangeShapeType="1"/>
          </p:cNvSpPr>
          <p:nvPr/>
        </p:nvSpPr>
        <p:spPr bwMode="auto">
          <a:xfrm flipH="1" flipV="1">
            <a:off x="5803900" y="1281113"/>
            <a:ext cx="517525" cy="4159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5" name="Line 16"/>
          <p:cNvSpPr>
            <a:spLocks noChangeShapeType="1"/>
          </p:cNvSpPr>
          <p:nvPr/>
        </p:nvSpPr>
        <p:spPr bwMode="auto">
          <a:xfrm flipH="1">
            <a:off x="7029450" y="1177925"/>
            <a:ext cx="595313" cy="4810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6" name="Text Box 18"/>
          <p:cNvSpPr txBox="1">
            <a:spLocks noChangeArrowheads="1"/>
          </p:cNvSpPr>
          <p:nvPr/>
        </p:nvSpPr>
        <p:spPr bwMode="auto">
          <a:xfrm>
            <a:off x="352425" y="1049338"/>
            <a:ext cx="1347788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Infected cell</a:t>
            </a:r>
          </a:p>
        </p:txBody>
      </p:sp>
      <p:sp>
        <p:nvSpPr>
          <p:cNvPr id="81937" name="Text Box 19"/>
          <p:cNvSpPr txBox="1">
            <a:spLocks noChangeArrowheads="1"/>
          </p:cNvSpPr>
          <p:nvPr/>
        </p:nvSpPr>
        <p:spPr bwMode="auto">
          <a:xfrm>
            <a:off x="355600" y="2198688"/>
            <a:ext cx="102711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Antigen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fragment</a:t>
            </a:r>
          </a:p>
        </p:txBody>
      </p:sp>
      <p:sp>
        <p:nvSpPr>
          <p:cNvPr id="81938" name="Text Box 20"/>
          <p:cNvSpPr txBox="1">
            <a:spLocks noChangeArrowheads="1"/>
          </p:cNvSpPr>
          <p:nvPr/>
        </p:nvSpPr>
        <p:spPr bwMode="auto">
          <a:xfrm>
            <a:off x="352425" y="3233738"/>
            <a:ext cx="13477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Class </a:t>
            </a:r>
            <a:r>
              <a:rPr lang="en-US" sz="1800" b="1">
                <a:latin typeface="Times" pitchFamily="18" charset="0"/>
              </a:rPr>
              <a:t>I</a:t>
            </a:r>
            <a:r>
              <a:rPr lang="en-US" sz="1800" b="1"/>
              <a:t> MHC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molecule</a:t>
            </a:r>
          </a:p>
        </p:txBody>
      </p:sp>
      <p:sp>
        <p:nvSpPr>
          <p:cNvPr id="81939" name="Text Box 21"/>
          <p:cNvSpPr txBox="1">
            <a:spLocks noChangeArrowheads="1"/>
          </p:cNvSpPr>
          <p:nvPr/>
        </p:nvSpPr>
        <p:spPr bwMode="auto">
          <a:xfrm>
            <a:off x="347663" y="3919538"/>
            <a:ext cx="94932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T cell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receptor</a:t>
            </a:r>
          </a:p>
        </p:txBody>
      </p:sp>
      <p:sp>
        <p:nvSpPr>
          <p:cNvPr id="81940" name="Text Box 22"/>
          <p:cNvSpPr txBox="1">
            <a:spLocks noChangeArrowheads="1"/>
          </p:cNvSpPr>
          <p:nvPr/>
        </p:nvSpPr>
        <p:spPr bwMode="auto">
          <a:xfrm>
            <a:off x="376238" y="5426075"/>
            <a:ext cx="2984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(a)</a:t>
            </a:r>
          </a:p>
        </p:txBody>
      </p:sp>
      <p:sp>
        <p:nvSpPr>
          <p:cNvPr id="81941" name="Text Box 23"/>
          <p:cNvSpPr txBox="1">
            <a:spLocks noChangeArrowheads="1"/>
          </p:cNvSpPr>
          <p:nvPr/>
        </p:nvSpPr>
        <p:spPr bwMode="auto">
          <a:xfrm>
            <a:off x="3578225" y="1393825"/>
            <a:ext cx="1287463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Antigen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associates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with MHC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molecule</a:t>
            </a:r>
          </a:p>
        </p:txBody>
      </p:sp>
      <p:sp>
        <p:nvSpPr>
          <p:cNvPr id="81942" name="Text Box 24"/>
          <p:cNvSpPr txBox="1">
            <a:spLocks noChangeArrowheads="1"/>
          </p:cNvSpPr>
          <p:nvPr/>
        </p:nvSpPr>
        <p:spPr bwMode="auto">
          <a:xfrm>
            <a:off x="3573463" y="4051300"/>
            <a:ext cx="1406525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T cell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recognizes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combination</a:t>
            </a:r>
          </a:p>
        </p:txBody>
      </p:sp>
      <p:sp>
        <p:nvSpPr>
          <p:cNvPr id="81943" name="Text Box 25"/>
          <p:cNvSpPr txBox="1">
            <a:spLocks noChangeArrowheads="1"/>
          </p:cNvSpPr>
          <p:nvPr/>
        </p:nvSpPr>
        <p:spPr bwMode="auto">
          <a:xfrm>
            <a:off x="1136650" y="5426075"/>
            <a:ext cx="172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Cytotoxic T cell</a:t>
            </a:r>
          </a:p>
        </p:txBody>
      </p:sp>
      <p:sp>
        <p:nvSpPr>
          <p:cNvPr id="81944" name="Text Box 26"/>
          <p:cNvSpPr txBox="1">
            <a:spLocks noChangeArrowheads="1"/>
          </p:cNvSpPr>
          <p:nvPr/>
        </p:nvSpPr>
        <p:spPr bwMode="auto">
          <a:xfrm>
            <a:off x="5964238" y="5426075"/>
            <a:ext cx="2984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(b)</a:t>
            </a:r>
          </a:p>
        </p:txBody>
      </p:sp>
      <p:sp>
        <p:nvSpPr>
          <p:cNvPr id="81945" name="Text Box 27"/>
          <p:cNvSpPr txBox="1">
            <a:spLocks noChangeArrowheads="1"/>
          </p:cNvSpPr>
          <p:nvPr/>
        </p:nvSpPr>
        <p:spPr bwMode="auto">
          <a:xfrm>
            <a:off x="7275513" y="5426075"/>
            <a:ext cx="1431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Helper T cell</a:t>
            </a:r>
          </a:p>
        </p:txBody>
      </p:sp>
      <p:sp>
        <p:nvSpPr>
          <p:cNvPr id="81946" name="Text Box 28"/>
          <p:cNvSpPr txBox="1">
            <a:spLocks noChangeArrowheads="1"/>
          </p:cNvSpPr>
          <p:nvPr/>
        </p:nvSpPr>
        <p:spPr bwMode="auto">
          <a:xfrm>
            <a:off x="7443788" y="3825875"/>
            <a:ext cx="94615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T cell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receptor</a:t>
            </a:r>
          </a:p>
        </p:txBody>
      </p:sp>
      <p:sp>
        <p:nvSpPr>
          <p:cNvPr id="81947" name="Text Box 29"/>
          <p:cNvSpPr txBox="1">
            <a:spLocks noChangeArrowheads="1"/>
          </p:cNvSpPr>
          <p:nvPr/>
        </p:nvSpPr>
        <p:spPr bwMode="auto">
          <a:xfrm>
            <a:off x="7380288" y="3235325"/>
            <a:ext cx="14605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Class </a:t>
            </a:r>
            <a:r>
              <a:rPr lang="en-US" sz="1800" b="1">
                <a:latin typeface="Times" pitchFamily="18" charset="0"/>
              </a:rPr>
              <a:t>II</a:t>
            </a:r>
            <a:r>
              <a:rPr lang="en-US" sz="1800" b="1"/>
              <a:t> MHC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molecule</a:t>
            </a:r>
          </a:p>
        </p:txBody>
      </p:sp>
      <p:sp>
        <p:nvSpPr>
          <p:cNvPr id="81948" name="Text Box 30"/>
          <p:cNvSpPr txBox="1">
            <a:spLocks noChangeArrowheads="1"/>
          </p:cNvSpPr>
          <p:nvPr/>
        </p:nvSpPr>
        <p:spPr bwMode="auto">
          <a:xfrm>
            <a:off x="7837488" y="2393950"/>
            <a:ext cx="100965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Antigen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fragment</a:t>
            </a:r>
          </a:p>
        </p:txBody>
      </p:sp>
      <p:sp>
        <p:nvSpPr>
          <p:cNvPr id="81949" name="Text Box 31"/>
          <p:cNvSpPr txBox="1">
            <a:spLocks noChangeArrowheads="1"/>
          </p:cNvSpPr>
          <p:nvPr/>
        </p:nvSpPr>
        <p:spPr bwMode="auto">
          <a:xfrm>
            <a:off x="7643813" y="1038225"/>
            <a:ext cx="12033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Antigen-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presenting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cell</a:t>
            </a:r>
          </a:p>
        </p:txBody>
      </p:sp>
      <p:sp>
        <p:nvSpPr>
          <p:cNvPr id="81950" name="Text Box 32"/>
          <p:cNvSpPr txBox="1">
            <a:spLocks noChangeArrowheads="1"/>
          </p:cNvSpPr>
          <p:nvPr/>
        </p:nvSpPr>
        <p:spPr bwMode="auto">
          <a:xfrm>
            <a:off x="5472113" y="1035050"/>
            <a:ext cx="892175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Microbe</a:t>
            </a:r>
          </a:p>
        </p:txBody>
      </p:sp>
      <p:sp>
        <p:nvSpPr>
          <p:cNvPr id="81951" name="Text Box 33"/>
          <p:cNvSpPr txBox="1">
            <a:spLocks noChangeArrowheads="1"/>
          </p:cNvSpPr>
          <p:nvPr/>
        </p:nvSpPr>
        <p:spPr bwMode="auto">
          <a:xfrm>
            <a:off x="3325813" y="1397000"/>
            <a:ext cx="1270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1952" name="Oval 35"/>
          <p:cNvSpPr>
            <a:spLocks noChangeArrowheads="1"/>
          </p:cNvSpPr>
          <p:nvPr/>
        </p:nvSpPr>
        <p:spPr bwMode="auto">
          <a:xfrm>
            <a:off x="2130425" y="2770188"/>
            <a:ext cx="231775" cy="231775"/>
          </a:xfrm>
          <a:prstGeom prst="ellipse">
            <a:avLst/>
          </a:prstGeom>
          <a:solidFill>
            <a:srgbClr val="0196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53" name="Text Box 36"/>
          <p:cNvSpPr txBox="1">
            <a:spLocks noChangeArrowheads="1"/>
          </p:cNvSpPr>
          <p:nvPr/>
        </p:nvSpPr>
        <p:spPr bwMode="auto">
          <a:xfrm>
            <a:off x="2176463" y="2768600"/>
            <a:ext cx="1270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1954" name="Oval 37"/>
          <p:cNvSpPr>
            <a:spLocks noChangeArrowheads="1"/>
          </p:cNvSpPr>
          <p:nvPr/>
        </p:nvSpPr>
        <p:spPr bwMode="auto">
          <a:xfrm>
            <a:off x="6911975" y="2989263"/>
            <a:ext cx="231775" cy="231775"/>
          </a:xfrm>
          <a:prstGeom prst="ellipse">
            <a:avLst/>
          </a:prstGeom>
          <a:solidFill>
            <a:srgbClr val="0196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55" name="Text Box 38"/>
          <p:cNvSpPr txBox="1">
            <a:spLocks noChangeArrowheads="1"/>
          </p:cNvSpPr>
          <p:nvPr/>
        </p:nvSpPr>
        <p:spPr bwMode="auto">
          <a:xfrm>
            <a:off x="6958013" y="2987675"/>
            <a:ext cx="1270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1956" name="Oval 43"/>
          <p:cNvSpPr>
            <a:spLocks noChangeArrowheads="1"/>
          </p:cNvSpPr>
          <p:nvPr/>
        </p:nvSpPr>
        <p:spPr bwMode="auto">
          <a:xfrm>
            <a:off x="3290888" y="4038600"/>
            <a:ext cx="231775" cy="231775"/>
          </a:xfrm>
          <a:prstGeom prst="ellipse">
            <a:avLst/>
          </a:prstGeom>
          <a:solidFill>
            <a:srgbClr val="0196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57" name="Text Box 44"/>
          <p:cNvSpPr txBox="1">
            <a:spLocks noChangeArrowheads="1"/>
          </p:cNvSpPr>
          <p:nvPr/>
        </p:nvSpPr>
        <p:spPr bwMode="auto">
          <a:xfrm>
            <a:off x="3333750" y="4037013"/>
            <a:ext cx="1270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1958" name="Oval 48"/>
          <p:cNvSpPr>
            <a:spLocks noChangeArrowheads="1"/>
          </p:cNvSpPr>
          <p:nvPr/>
        </p:nvSpPr>
        <p:spPr bwMode="auto">
          <a:xfrm>
            <a:off x="2284413" y="3644900"/>
            <a:ext cx="231775" cy="231775"/>
          </a:xfrm>
          <a:prstGeom prst="ellipse">
            <a:avLst/>
          </a:prstGeom>
          <a:solidFill>
            <a:srgbClr val="0196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59" name="Text Box 49"/>
          <p:cNvSpPr txBox="1">
            <a:spLocks noChangeArrowheads="1"/>
          </p:cNvSpPr>
          <p:nvPr/>
        </p:nvSpPr>
        <p:spPr bwMode="auto">
          <a:xfrm>
            <a:off x="2339975" y="3643313"/>
            <a:ext cx="1270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1960" name="Oval 50"/>
          <p:cNvSpPr>
            <a:spLocks noChangeArrowheads="1"/>
          </p:cNvSpPr>
          <p:nvPr/>
        </p:nvSpPr>
        <p:spPr bwMode="auto">
          <a:xfrm>
            <a:off x="6340475" y="3506788"/>
            <a:ext cx="231775" cy="231775"/>
          </a:xfrm>
          <a:prstGeom prst="ellipse">
            <a:avLst/>
          </a:prstGeom>
          <a:solidFill>
            <a:srgbClr val="0196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61" name="Text Box 51"/>
          <p:cNvSpPr txBox="1">
            <a:spLocks noChangeArrowheads="1"/>
          </p:cNvSpPr>
          <p:nvPr/>
        </p:nvSpPr>
        <p:spPr bwMode="auto">
          <a:xfrm>
            <a:off x="6396038" y="3505200"/>
            <a:ext cx="1270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85467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E9D4038-6B8D-4ED6-9C9D-680BE578EB87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99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82947" name="Picture 2" descr="43-09-TCellsInteractMHC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95375"/>
            <a:ext cx="76200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00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288B37D-105B-4E83-99D1-5C912690350C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100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84995" name="Picture 3" descr="43-10-ImmuneResponses-L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788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9FA55A3-BE02-4881-843E-32A308F6B409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101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86019" name="Picture 3" descr="43-10-ImmuneResponses-L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5-Point Star 3"/>
          <p:cNvSpPr/>
          <p:nvPr/>
        </p:nvSpPr>
        <p:spPr bwMode="auto">
          <a:xfrm>
            <a:off x="3886200" y="1828800"/>
            <a:ext cx="228600" cy="228600"/>
          </a:xfrm>
          <a:prstGeom prst="star5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5-Point Star 4"/>
          <p:cNvSpPr/>
          <p:nvPr/>
        </p:nvSpPr>
        <p:spPr bwMode="auto">
          <a:xfrm>
            <a:off x="2819400" y="2286000"/>
            <a:ext cx="228600" cy="228600"/>
          </a:xfrm>
          <a:prstGeom prst="star5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5-Point Star 5"/>
          <p:cNvSpPr/>
          <p:nvPr/>
        </p:nvSpPr>
        <p:spPr bwMode="auto">
          <a:xfrm>
            <a:off x="5029200" y="2209800"/>
            <a:ext cx="228600" cy="228600"/>
          </a:xfrm>
          <a:prstGeom prst="star5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44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Role of Helper T Cells</a:t>
            </a:r>
          </a:p>
        </p:txBody>
      </p:sp>
      <p:sp>
        <p:nvSpPr>
          <p:cNvPr id="87045" name="Rectangle 5"/>
          <p:cNvSpPr>
            <a:spLocks noGrp="1" noChangeArrowheads="1"/>
          </p:cNvSpPr>
          <p:nvPr>
            <p:ph idx="1"/>
          </p:nvPr>
        </p:nvSpPr>
        <p:spPr>
          <a:xfrm>
            <a:off x="1066800" y="1752600"/>
            <a:ext cx="7769225" cy="411321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70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F3F9C3E-781B-4506-8B8D-7180F0A3A738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102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87043" name="Picture 3" descr="43-11-HelperTCellsFunct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09800"/>
            <a:ext cx="822960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666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   Interleukins  </a:t>
            </a:r>
          </a:p>
        </p:txBody>
      </p:sp>
      <p:sp>
        <p:nvSpPr>
          <p:cNvPr id="88067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Chemicals signal released by macrophages</a:t>
            </a:r>
          </a:p>
          <a:p>
            <a:r>
              <a:rPr lang="en-US" dirty="0" smtClean="0"/>
              <a:t>Makes body supersensitive (aches and pain)</a:t>
            </a:r>
          </a:p>
          <a:p>
            <a:r>
              <a:rPr lang="en-US" dirty="0" smtClean="0"/>
              <a:t>Call for more natural killer cells</a:t>
            </a:r>
          </a:p>
          <a:p>
            <a:r>
              <a:rPr lang="en-US" dirty="0" smtClean="0"/>
              <a:t>Causes brain to increase body temperature</a:t>
            </a:r>
          </a:p>
          <a:p>
            <a:r>
              <a:rPr lang="en-US" dirty="0" smtClean="0"/>
              <a:t>Increased temperature causes blood vessels to swell – pressure, throbbing, headache</a:t>
            </a:r>
          </a:p>
        </p:txBody>
      </p:sp>
      <p:sp>
        <p:nvSpPr>
          <p:cNvPr id="8806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FCA4C5F-9267-407A-8B97-0F92AC9A8DDD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103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" name="5-Point Star 4"/>
          <p:cNvSpPr/>
          <p:nvPr/>
        </p:nvSpPr>
        <p:spPr bwMode="auto">
          <a:xfrm>
            <a:off x="457200" y="609600"/>
            <a:ext cx="381000" cy="457200"/>
          </a:xfrm>
          <a:prstGeom prst="star5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1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792243B-B9A8-475A-870F-3920CE5DA69D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104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89091" name="Picture 3" descr="43-11-HelperTCellsFunct-N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8" y="1912938"/>
            <a:ext cx="8304212" cy="311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338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50D7379-1384-4F6A-B784-B5A00EF2E0A9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105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90115" name="Picture 3" descr="43-12a-CytotoxTCellFunct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52600"/>
            <a:ext cx="8012113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409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62CFEB9-E132-4AEC-9EFA-F8A9D196F6BA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106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91139" name="Picture 3" descr="43-10-ImmuneResponses-L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734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54F1E31-66B9-4784-A2D5-A3142C1FBE47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107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92163" name="Picture 3" descr="43-07-ImmunologicalMem-N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888"/>
            <a:ext cx="9144000" cy="561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473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B214A26-BCE4-4CF5-AB59-CE5B6E687909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108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93187" name="Picture 3" descr="43-07-ImmunologicalMem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888"/>
            <a:ext cx="9144000" cy="561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893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Antigen/Antibody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 Antigen – macromolecule that causes immune response</a:t>
            </a:r>
          </a:p>
          <a:p>
            <a:pPr eaLnBrk="1" hangingPunct="1">
              <a:buFontTx/>
              <a:buNone/>
            </a:pPr>
            <a:r>
              <a:rPr lang="en-US" smtClean="0"/>
              <a:t> Antibody -  Y-shaped quaternary protein</a:t>
            </a:r>
          </a:p>
          <a:p>
            <a:pPr eaLnBrk="1" hangingPunct="1">
              <a:buFontTx/>
              <a:buNone/>
            </a:pPr>
            <a:r>
              <a:rPr lang="en-US" smtClean="0"/>
              <a:t>    1. Called immunoglobulins</a:t>
            </a:r>
          </a:p>
          <a:p>
            <a:pPr eaLnBrk="1" hangingPunct="1">
              <a:buFontTx/>
              <a:buNone/>
            </a:pPr>
            <a:r>
              <a:rPr lang="en-US" smtClean="0"/>
              <a:t>    2. Antigen binding sites at tips  – pg. 937</a:t>
            </a:r>
          </a:p>
          <a:p>
            <a:pPr eaLnBrk="1" hangingPunct="1">
              <a:buFontTx/>
              <a:buNone/>
            </a:pPr>
            <a:r>
              <a:rPr lang="en-US" smtClean="0"/>
              <a:t>    3. Types – IgM, IgA, IgG, IgB, IgE</a:t>
            </a:r>
          </a:p>
        </p:txBody>
      </p:sp>
      <p:sp>
        <p:nvSpPr>
          <p:cNvPr id="942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24903AC-5DD8-4722-BA71-67A86D676DFF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109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3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utoUpdateAnimBg="0"/>
      <p:bldP spid="51203" grpId="0" build="p" autoUpdateAnimBg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C2BDE61-F5CC-4128-B0A0-3B96F24E078B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110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95235" name="Picture 3" descr="43-16-HumoralImmunity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8858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1549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5C8A4C5-44D9-422A-A545-24138D70A59E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111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96259" name="Picture 3" descr="43-16-HumoralImmunity-N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8" y="149225"/>
            <a:ext cx="8264525" cy="656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086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Rh Factor	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Protein on RBC’s</a:t>
            </a:r>
          </a:p>
          <a:p>
            <a:pPr eaLnBrk="1" hangingPunct="1"/>
            <a:r>
              <a:rPr lang="en-US" dirty="0" smtClean="0"/>
              <a:t>Rh</a:t>
            </a:r>
            <a:r>
              <a:rPr lang="en-US" b="1" baseline="30000" dirty="0" smtClean="0"/>
              <a:t>+</a:t>
            </a:r>
            <a:r>
              <a:rPr lang="en-US" dirty="0" smtClean="0"/>
              <a:t> means you have this protein</a:t>
            </a:r>
          </a:p>
          <a:p>
            <a:pPr eaLnBrk="1" hangingPunct="1"/>
            <a:r>
              <a:rPr lang="en-US" dirty="0" smtClean="0"/>
              <a:t>Rh</a:t>
            </a:r>
            <a:r>
              <a:rPr lang="en-US" sz="3400" b="1" baseline="30000" dirty="0" smtClean="0"/>
              <a:t>-</a:t>
            </a:r>
            <a:r>
              <a:rPr lang="en-US" baseline="30000" dirty="0" smtClean="0"/>
              <a:t> </a:t>
            </a:r>
            <a:r>
              <a:rPr lang="en-US" dirty="0" smtClean="0"/>
              <a:t>means you don’t have it</a:t>
            </a:r>
          </a:p>
          <a:p>
            <a:pPr eaLnBrk="1" hangingPunct="1"/>
            <a:r>
              <a:rPr lang="en-US" dirty="0" smtClean="0"/>
              <a:t>Important during pregnancy – Why?</a:t>
            </a:r>
          </a:p>
        </p:txBody>
      </p:sp>
      <p:sp>
        <p:nvSpPr>
          <p:cNvPr id="972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F601152-F6D1-499F-8C9C-C6CF50D27FCF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112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95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95235" grpId="0" build="p" autoUpdateAnimBg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Mom is negative and baby positive</a:t>
            </a:r>
          </a:p>
        </p:txBody>
      </p:sp>
      <p:sp>
        <p:nvSpPr>
          <p:cNvPr id="98307" name="Content Placeholder 2"/>
          <p:cNvSpPr>
            <a:spLocks noGrp="1"/>
          </p:cNvSpPr>
          <p:nvPr>
            <p:ph idx="1"/>
          </p:nvPr>
        </p:nvSpPr>
        <p:spPr>
          <a:xfrm>
            <a:off x="1062038" y="1766888"/>
            <a:ext cx="7769225" cy="509111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All is fine until delivery because baby’s red blood cells do not enter the mom</a:t>
            </a:r>
          </a:p>
          <a:p>
            <a:r>
              <a:rPr lang="en-US" dirty="0" smtClean="0"/>
              <a:t>Upon delivery of child some + blood cells are introduced to mom</a:t>
            </a:r>
          </a:p>
          <a:p>
            <a:r>
              <a:rPr lang="en-US" dirty="0" smtClean="0"/>
              <a:t>This triggers her immune system to produce Anti Rh antibodies and memory cells</a:t>
            </a:r>
          </a:p>
          <a:p>
            <a:r>
              <a:rPr lang="en-US" dirty="0" smtClean="0"/>
              <a:t>Next baby would be a problem if mom is not given anti-Rh antibodies before delivering her next child </a:t>
            </a:r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CF5031C-53AB-482B-9429-E4E986B62D74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113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17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tle 1"/>
          <p:cNvSpPr>
            <a:spLocks noGrp="1"/>
          </p:cNvSpPr>
          <p:nvPr>
            <p:ph type="title"/>
          </p:nvPr>
        </p:nvSpPr>
        <p:spPr>
          <a:xfrm>
            <a:off x="164690" y="533400"/>
            <a:ext cx="89916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Why not </a:t>
            </a:r>
            <a:r>
              <a:rPr lang="en-US" dirty="0" smtClean="0"/>
              <a:t>the same </a:t>
            </a:r>
            <a:r>
              <a:rPr lang="en-US" dirty="0"/>
              <a:t>problem with </a:t>
            </a:r>
            <a:r>
              <a:rPr lang="en-US" dirty="0" smtClean="0"/>
              <a:t>proteins for types </a:t>
            </a:r>
            <a:r>
              <a:rPr lang="en-US" dirty="0"/>
              <a:t>A and B?</a:t>
            </a:r>
            <a:br>
              <a:rPr lang="en-US" dirty="0"/>
            </a:b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2057400"/>
            <a:ext cx="7498080" cy="4800600"/>
          </a:xfrm>
        </p:spPr>
        <p:txBody>
          <a:bodyPr/>
          <a:lstStyle/>
          <a:p>
            <a:r>
              <a:rPr lang="en-US" dirty="0" smtClean="0"/>
              <a:t>Anti – A antibodies and Anti – B antibodies are </a:t>
            </a:r>
            <a:r>
              <a:rPr lang="en-US" dirty="0" err="1" smtClean="0"/>
              <a:t>IgM</a:t>
            </a:r>
            <a:r>
              <a:rPr lang="en-US" dirty="0" smtClean="0"/>
              <a:t> </a:t>
            </a:r>
          </a:p>
          <a:p>
            <a:r>
              <a:rPr lang="en-US" dirty="0" smtClean="0"/>
              <a:t>Anti Rh antibodies are </a:t>
            </a:r>
            <a:r>
              <a:rPr lang="en-US" dirty="0" err="1" smtClean="0"/>
              <a:t>IgG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IgM</a:t>
            </a:r>
            <a:r>
              <a:rPr lang="en-US" dirty="0" smtClean="0"/>
              <a:t> can’t fit across the membrane but </a:t>
            </a:r>
            <a:r>
              <a:rPr lang="en-US" dirty="0" err="1" smtClean="0"/>
              <a:t>IgG</a:t>
            </a:r>
            <a:r>
              <a:rPr lang="en-US" dirty="0" smtClean="0"/>
              <a:t> can</a:t>
            </a:r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6A72121-E7AB-4307-8F8D-A464EBB4AC7B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114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29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Disorders of Immune System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smtClean="0"/>
              <a:t>Autoimmune disease 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- fails to recognize self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- lupus</a:t>
            </a:r>
          </a:p>
          <a:p>
            <a:pPr marL="609600" indent="-609600" eaLnBrk="1" hangingPunct="1">
              <a:buFontTx/>
              <a:buNone/>
            </a:pPr>
            <a:r>
              <a:rPr lang="en-US" smtClean="0"/>
              <a:t>        - rheumatic fever</a:t>
            </a:r>
          </a:p>
        </p:txBody>
      </p:sp>
      <p:sp>
        <p:nvSpPr>
          <p:cNvPr id="1003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29AC304-39AF-420C-B5FD-63321859803C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115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42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utoUpdateAnimBg="0"/>
      <p:bldP spid="52227" grpId="0" build="p" autoUpdateAnimBg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Disorders cont’d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 Allergies</a:t>
            </a:r>
          </a:p>
          <a:p>
            <a:pPr eaLnBrk="1" hangingPunct="1">
              <a:buFontTx/>
              <a:buNone/>
            </a:pPr>
            <a:r>
              <a:rPr lang="en-US" smtClean="0"/>
              <a:t>     - hypersensitivity of defense</a:t>
            </a:r>
          </a:p>
          <a:p>
            <a:pPr eaLnBrk="1" hangingPunct="1">
              <a:buFontTx/>
              <a:buNone/>
            </a:pPr>
            <a:r>
              <a:rPr lang="en-US" smtClean="0"/>
              <a:t>     - similar to defense against some parasitic worms</a:t>
            </a:r>
          </a:p>
          <a:p>
            <a:pPr eaLnBrk="1" hangingPunct="1">
              <a:buFontTx/>
              <a:buNone/>
            </a:pPr>
            <a:r>
              <a:rPr lang="en-US" smtClean="0"/>
              <a:t>     - hayfever – IgE recognizes pollen as invader</a:t>
            </a:r>
          </a:p>
        </p:txBody>
      </p:sp>
      <p:sp>
        <p:nvSpPr>
          <p:cNvPr id="1013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1A2368A-9787-4F9D-98A6-59AD894CA4B3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116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79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utoUpdateAnimBg="0"/>
      <p:bldP spid="53251" grpId="0" build="p" autoUpdateAnimBg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Disorders cont’d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2800" smtClean="0"/>
              <a:t> Immunodeficiency</a:t>
            </a:r>
          </a:p>
          <a:p>
            <a:pPr eaLnBrk="1" hangingPunct="1">
              <a:buFontTx/>
              <a:buNone/>
            </a:pPr>
            <a:r>
              <a:rPr lang="en-US" sz="2800" smtClean="0"/>
              <a:t>   - Depressed humoral or cell-mediated response</a:t>
            </a:r>
          </a:p>
          <a:p>
            <a:pPr eaLnBrk="1" hangingPunct="1">
              <a:buFontTx/>
              <a:buNone/>
            </a:pPr>
            <a:r>
              <a:rPr lang="en-US" sz="2800" smtClean="0"/>
              <a:t>   - Causes</a:t>
            </a:r>
          </a:p>
          <a:p>
            <a:pPr eaLnBrk="1" hangingPunct="1">
              <a:buFontTx/>
              <a:buNone/>
            </a:pPr>
            <a:r>
              <a:rPr lang="en-US" sz="2800" smtClean="0"/>
              <a:t>       a. cancer – Hodgkin's</a:t>
            </a:r>
          </a:p>
          <a:p>
            <a:pPr eaLnBrk="1" hangingPunct="1">
              <a:buFontTx/>
              <a:buNone/>
            </a:pPr>
            <a:r>
              <a:rPr lang="en-US" sz="2800" smtClean="0"/>
              <a:t>       b. genetic – missing a component of immunity</a:t>
            </a:r>
          </a:p>
          <a:p>
            <a:pPr eaLnBrk="1" hangingPunct="1">
              <a:buFontTx/>
              <a:buNone/>
            </a:pPr>
            <a:r>
              <a:rPr lang="en-US" sz="2800" smtClean="0"/>
              <a:t>       c. AIDS </a:t>
            </a:r>
            <a:r>
              <a:rPr lang="en-US" sz="2800" b="1" u="sng" smtClean="0"/>
              <a:t>A</a:t>
            </a:r>
            <a:r>
              <a:rPr lang="en-US" sz="2800" smtClean="0"/>
              <a:t>cquired </a:t>
            </a:r>
            <a:r>
              <a:rPr lang="en-US" sz="2800" b="1" u="sng" smtClean="0"/>
              <a:t>I</a:t>
            </a:r>
            <a:r>
              <a:rPr lang="en-US" sz="2800" smtClean="0"/>
              <a:t>mmuno</a:t>
            </a:r>
            <a:r>
              <a:rPr lang="en-US" sz="2800" b="1" u="sng" smtClean="0"/>
              <a:t>d</a:t>
            </a:r>
            <a:r>
              <a:rPr lang="en-US" sz="2800" smtClean="0"/>
              <a:t>eficiency </a:t>
            </a:r>
            <a:r>
              <a:rPr lang="en-US" sz="2800" b="1" u="sng" smtClean="0"/>
              <a:t>S</a:t>
            </a:r>
            <a:r>
              <a:rPr lang="en-US" sz="2800" smtClean="0"/>
              <a:t>yndrome</a:t>
            </a:r>
          </a:p>
        </p:txBody>
      </p:sp>
      <p:sp>
        <p:nvSpPr>
          <p:cNvPr id="1024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D0CD214-92E5-4BA5-B907-F5115BA5BA15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117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333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utoUpdateAnimBg="0"/>
      <p:bldP spid="54275" grpId="0" build="p" autoUpdateAnimBg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Disorders cont’d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 - AIDS cause by HIV virus</a:t>
            </a:r>
          </a:p>
          <a:p>
            <a:pPr eaLnBrk="1" hangingPunct="1">
              <a:buFontTx/>
              <a:buNone/>
            </a:pPr>
            <a:r>
              <a:rPr lang="en-US" smtClean="0"/>
              <a:t>     a. infects cells with CD</a:t>
            </a:r>
            <a:r>
              <a:rPr lang="en-US" baseline="-25000" smtClean="0"/>
              <a:t>4</a:t>
            </a:r>
            <a:r>
              <a:rPr lang="en-US" smtClean="0"/>
              <a:t> receptors (but also needs the CCR</a:t>
            </a:r>
            <a:r>
              <a:rPr lang="en-US" baseline="-25000" smtClean="0"/>
              <a:t>5</a:t>
            </a:r>
            <a:r>
              <a:rPr lang="en-US" smtClean="0"/>
              <a:t> receptor for proper attachment) </a:t>
            </a:r>
          </a:p>
          <a:p>
            <a:pPr eaLnBrk="1" hangingPunct="1">
              <a:buFontTx/>
              <a:buNone/>
            </a:pPr>
            <a:r>
              <a:rPr lang="en-US" smtClean="0"/>
              <a:t>          - T-cells (including helper T’s) </a:t>
            </a:r>
          </a:p>
          <a:p>
            <a:pPr eaLnBrk="1" hangingPunct="1">
              <a:buFontTx/>
              <a:buNone/>
            </a:pPr>
            <a:r>
              <a:rPr lang="en-US" smtClean="0"/>
              <a:t>          - some B-cells</a:t>
            </a:r>
          </a:p>
          <a:p>
            <a:pPr eaLnBrk="1" hangingPunct="1">
              <a:buFontTx/>
              <a:buNone/>
            </a:pPr>
            <a:r>
              <a:rPr lang="en-US" smtClean="0"/>
              <a:t>          - some macrophages </a:t>
            </a:r>
          </a:p>
          <a:p>
            <a:pPr eaLnBrk="1" hangingPunct="1">
              <a:buFontTx/>
              <a:buNone/>
            </a:pPr>
            <a:r>
              <a:rPr lang="en-US" smtClean="0"/>
              <a:t>          </a:t>
            </a:r>
          </a:p>
        </p:txBody>
      </p:sp>
      <p:sp>
        <p:nvSpPr>
          <p:cNvPr id="1034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236513D-0C8E-4657-82A2-AA60D98AE827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118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61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utoUpdateAnimBg="0"/>
      <p:bldP spid="55299" grpId="0" build="p" autoUpdateAnimBg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1F0976B-3E63-4BAD-B34F-4B0CAA778B7F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119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r>
              <a:rPr lang="en-US" sz="2800" smtClean="0"/>
              <a:t>          </a:t>
            </a:r>
          </a:p>
          <a:p>
            <a:pPr eaLnBrk="1" hangingPunct="1">
              <a:buFontTx/>
              <a:buNone/>
            </a:pPr>
            <a:r>
              <a:rPr lang="en-US" smtClean="0"/>
              <a:t>          </a:t>
            </a:r>
          </a:p>
        </p:txBody>
      </p:sp>
      <p:pic>
        <p:nvPicPr>
          <p:cNvPr id="104451" name="Picture 3" descr="43-20-HIVInfectionStages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763"/>
            <a:ext cx="9144000" cy="659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885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AIDS cont’d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b. Immune system responds ok at first then as more HIV’s accumulate imm. sys. can’t keep up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c. See graph pg 951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>
                <a:sym typeface="Symbol" pitchFamily="1" charset="2"/>
              </a:rPr>
              <a:t>          HIV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>
                <a:sym typeface="Symbol" pitchFamily="1" charset="2"/>
              </a:rPr>
              <a:t>         T-cells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>
                <a:sym typeface="Symbol" pitchFamily="1" charset="2"/>
              </a:rPr>
              <a:t>d. Eventually imm. sys. can’t fight off invaders</a:t>
            </a:r>
          </a:p>
        </p:txBody>
      </p:sp>
      <p:sp>
        <p:nvSpPr>
          <p:cNvPr id="1054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0959A5D-EE23-48F6-BE19-1B2EA1FE4981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120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47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autoUpdateAnimBg="0"/>
      <p:bldP spid="56323" grpId="0" build="p" autoUpdateAnimBg="0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HIV and CCR</a:t>
            </a:r>
            <a:r>
              <a:rPr lang="en-US" baseline="-25000" smtClean="0"/>
              <a:t>5</a:t>
            </a:r>
            <a:r>
              <a:rPr lang="en-US" smtClean="0"/>
              <a:t> receptors</a:t>
            </a:r>
          </a:p>
        </p:txBody>
      </p:sp>
      <p:sp>
        <p:nvSpPr>
          <p:cNvPr id="106499" name="Content Placeholder 2"/>
          <p:cNvSpPr>
            <a:spLocks noGrp="1"/>
          </p:cNvSpPr>
          <p:nvPr>
            <p:ph idx="1"/>
          </p:nvPr>
        </p:nvSpPr>
        <p:spPr>
          <a:xfrm>
            <a:off x="1143000" y="1828800"/>
            <a:ext cx="7769225" cy="4724400"/>
          </a:xfrm>
        </p:spPr>
        <p:txBody>
          <a:bodyPr/>
          <a:lstStyle/>
          <a:p>
            <a:r>
              <a:rPr lang="en-US" smtClean="0"/>
              <a:t>Both CCR</a:t>
            </a:r>
            <a:r>
              <a:rPr lang="en-US" baseline="-25000" smtClean="0"/>
              <a:t>5</a:t>
            </a:r>
            <a:r>
              <a:rPr lang="en-US" smtClean="0"/>
              <a:t> and Cd</a:t>
            </a:r>
            <a:r>
              <a:rPr lang="en-US" baseline="-25000" smtClean="0"/>
              <a:t>4</a:t>
            </a:r>
            <a:r>
              <a:rPr lang="en-US" smtClean="0"/>
              <a:t> receptors are for inflammatory response</a:t>
            </a:r>
          </a:p>
          <a:p>
            <a:r>
              <a:rPr lang="en-US" smtClean="0"/>
              <a:t>Some people are deficient in CCR</a:t>
            </a:r>
            <a:r>
              <a:rPr lang="en-US" baseline="-25000" smtClean="0"/>
              <a:t>5</a:t>
            </a:r>
            <a:r>
              <a:rPr lang="en-US" smtClean="0"/>
              <a:t> receptors (genotype cc)</a:t>
            </a:r>
          </a:p>
          <a:p>
            <a:pPr>
              <a:buFontTx/>
              <a:buNone/>
            </a:pPr>
            <a:r>
              <a:rPr lang="en-US" smtClean="0"/>
              <a:t> </a:t>
            </a:r>
            <a:r>
              <a:rPr lang="en-US" sz="2400" smtClean="0"/>
              <a:t>CC Rapid HIV      Cc slow HIV</a:t>
            </a:r>
          </a:p>
          <a:p>
            <a:r>
              <a:rPr lang="en-US" smtClean="0"/>
              <a:t>Bubonic Plague in 1350 Ad – people with CCR5 deficiency were resistant</a:t>
            </a:r>
          </a:p>
          <a:p>
            <a:r>
              <a:rPr lang="en-US" smtClean="0"/>
              <a:t>Why is this a promising area of research?</a:t>
            </a:r>
          </a:p>
          <a:p>
            <a:pPr>
              <a:buFontTx/>
              <a:buNone/>
            </a:pPr>
            <a:endParaRPr lang="en-US" sz="2400" smtClean="0"/>
          </a:p>
          <a:p>
            <a:pPr>
              <a:buFontTx/>
              <a:buNone/>
            </a:pPr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D53CC25-9216-4DB2-BED6-93F38248DD8C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121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06501" name="TextBox 5"/>
          <p:cNvSpPr txBox="1">
            <a:spLocks noChangeArrowheads="1"/>
          </p:cNvSpPr>
          <p:nvPr/>
        </p:nvSpPr>
        <p:spPr bwMode="auto">
          <a:xfrm>
            <a:off x="5638800" y="4038600"/>
            <a:ext cx="3200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/>
            <a:r>
              <a:rPr lang="en-US"/>
              <a:t>cc protection from HIV</a:t>
            </a:r>
          </a:p>
        </p:txBody>
      </p:sp>
    </p:spTree>
    <p:extLst>
      <p:ext uri="{BB962C8B-B14F-4D97-AF65-F5344CB8AC3E}">
        <p14:creationId xmlns:p14="http://schemas.microsoft.com/office/powerpoint/2010/main" val="86755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7CC8C32-E4D3-4D56-8CDA-C741B6F783D0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122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08547" name="Picture 3" descr="43-01-BodyDefensesOvervw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6263"/>
            <a:ext cx="9144000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4999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2" descr="43_02ImmunityOverview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139700"/>
            <a:ext cx="5773737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  <a:ln w="9525" cmpd="sng"/>
        </p:spPr>
        <p:txBody>
          <a:bodyPr anchor="t"/>
          <a:lstStyle/>
          <a:p>
            <a:pPr algn="l"/>
            <a:r>
              <a:rPr lang="en-US" sz="1200" smtClean="0">
                <a:solidFill>
                  <a:schemeClr val="tx1"/>
                </a:solidFill>
                <a:latin typeface="Arial" charset="0"/>
              </a:rPr>
              <a:t>Fig. 43-2</a:t>
            </a:r>
          </a:p>
        </p:txBody>
      </p: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1868488" y="1679575"/>
            <a:ext cx="1735137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INNATE IMMUNITY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73" name="Text Box 8"/>
          <p:cNvSpPr txBox="1">
            <a:spLocks noChangeArrowheads="1"/>
          </p:cNvSpPr>
          <p:nvPr/>
        </p:nvSpPr>
        <p:spPr bwMode="auto">
          <a:xfrm>
            <a:off x="1979613" y="2078038"/>
            <a:ext cx="217646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Recognition of traits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shared by broad ranges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of pathogens, using a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small set of receptors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74" name="Text Box 9"/>
          <p:cNvSpPr txBox="1">
            <a:spLocks noChangeArrowheads="1"/>
          </p:cNvSpPr>
          <p:nvPr/>
        </p:nvSpPr>
        <p:spPr bwMode="auto">
          <a:xfrm>
            <a:off x="1893888" y="207486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75" name="Text Box 10"/>
          <p:cNvSpPr txBox="1">
            <a:spLocks noChangeArrowheads="1"/>
          </p:cNvSpPr>
          <p:nvPr/>
        </p:nvSpPr>
        <p:spPr bwMode="auto">
          <a:xfrm>
            <a:off x="1893888" y="312261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76" name="Text Box 11"/>
          <p:cNvSpPr txBox="1">
            <a:spLocks noChangeArrowheads="1"/>
          </p:cNvSpPr>
          <p:nvPr/>
        </p:nvSpPr>
        <p:spPr bwMode="auto">
          <a:xfrm>
            <a:off x="1979613" y="3128963"/>
            <a:ext cx="1452562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Rapid response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77" name="Text Box 12"/>
          <p:cNvSpPr txBox="1">
            <a:spLocks noChangeArrowheads="1"/>
          </p:cNvSpPr>
          <p:nvPr/>
        </p:nvSpPr>
        <p:spPr bwMode="auto">
          <a:xfrm>
            <a:off x="1893888" y="4830763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78" name="Text Box 13"/>
          <p:cNvSpPr txBox="1">
            <a:spLocks noChangeArrowheads="1"/>
          </p:cNvSpPr>
          <p:nvPr/>
        </p:nvSpPr>
        <p:spPr bwMode="auto">
          <a:xfrm>
            <a:off x="1979613" y="4837113"/>
            <a:ext cx="2236787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Recognition of traits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specific to particular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pathogens, using a vast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array of receptors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79" name="Text Box 14"/>
          <p:cNvSpPr txBox="1">
            <a:spLocks noChangeArrowheads="1"/>
          </p:cNvSpPr>
          <p:nvPr/>
        </p:nvSpPr>
        <p:spPr bwMode="auto">
          <a:xfrm>
            <a:off x="1893888" y="5881688"/>
            <a:ext cx="96837" cy="14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•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80" name="Text Box 15"/>
          <p:cNvSpPr txBox="1">
            <a:spLocks noChangeArrowheads="1"/>
          </p:cNvSpPr>
          <p:nvPr/>
        </p:nvSpPr>
        <p:spPr bwMode="auto">
          <a:xfrm>
            <a:off x="1979613" y="5888038"/>
            <a:ext cx="15319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Slower response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81" name="Text Box 16"/>
          <p:cNvSpPr txBox="1">
            <a:spLocks noChangeArrowheads="1"/>
          </p:cNvSpPr>
          <p:nvPr/>
        </p:nvSpPr>
        <p:spPr bwMode="auto">
          <a:xfrm>
            <a:off x="1868488" y="4435475"/>
            <a:ext cx="2036762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500" b="1"/>
              <a:t>ACQUIRED IMMUNITY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82" name="Text Box 17"/>
          <p:cNvSpPr txBox="1">
            <a:spLocks noChangeArrowheads="1"/>
          </p:cNvSpPr>
          <p:nvPr/>
        </p:nvSpPr>
        <p:spPr bwMode="auto">
          <a:xfrm>
            <a:off x="5576888" y="295275"/>
            <a:ext cx="155733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Pathogens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(microorganisms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and viruses)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83" name="Text Box 18"/>
          <p:cNvSpPr txBox="1">
            <a:spLocks noChangeArrowheads="1"/>
          </p:cNvSpPr>
          <p:nvPr/>
        </p:nvSpPr>
        <p:spPr bwMode="auto">
          <a:xfrm>
            <a:off x="4348163" y="1658938"/>
            <a:ext cx="1849437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Barrier defenses: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Skin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Mucous membranes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Secretions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84" name="Text Box 19"/>
          <p:cNvSpPr txBox="1">
            <a:spLocks noChangeArrowheads="1"/>
          </p:cNvSpPr>
          <p:nvPr/>
        </p:nvSpPr>
        <p:spPr bwMode="auto">
          <a:xfrm>
            <a:off x="4400550" y="2916238"/>
            <a:ext cx="2103438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Internal defenses: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Phagocytic cells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Antimicrobial proteins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Inflammatory response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Natural killer cells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85" name="Text Box 20"/>
          <p:cNvSpPr txBox="1">
            <a:spLocks noChangeArrowheads="1"/>
          </p:cNvSpPr>
          <p:nvPr/>
        </p:nvSpPr>
        <p:spPr bwMode="auto">
          <a:xfrm>
            <a:off x="4400550" y="4418013"/>
            <a:ext cx="2430463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Humoral response: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Antibodies defend against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infection in body fluids.</a:t>
            </a:r>
            <a:endParaRPr lang="en-US" sz="1500" b="1">
              <a:solidFill>
                <a:srgbClr val="563A84"/>
              </a:solidFill>
            </a:endParaRPr>
          </a:p>
        </p:txBody>
      </p:sp>
      <p:sp>
        <p:nvSpPr>
          <p:cNvPr id="109586" name="Text Box 21"/>
          <p:cNvSpPr txBox="1">
            <a:spLocks noChangeArrowheads="1"/>
          </p:cNvSpPr>
          <p:nvPr/>
        </p:nvSpPr>
        <p:spPr bwMode="auto">
          <a:xfrm>
            <a:off x="4400550" y="5253038"/>
            <a:ext cx="2827338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Cell-mediated response: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Cytotoxic lymphocytes defend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500" b="1"/>
              <a:t>against infection in body cells.</a:t>
            </a:r>
            <a:endParaRPr lang="en-US" sz="1500" b="1">
              <a:solidFill>
                <a:srgbClr val="563A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43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13" descr="43_03PhagocytosisProcess-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838" y="139700"/>
            <a:ext cx="4376737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-38100"/>
            <a:ext cx="1981200" cy="304800"/>
          </a:xfrm>
          <a:noFill/>
          <a:ln w="9525" cmpd="sng"/>
        </p:spPr>
        <p:txBody>
          <a:bodyPr anchor="t"/>
          <a:lstStyle/>
          <a:p>
            <a:pPr algn="l"/>
            <a:r>
              <a:rPr lang="en-US" sz="1200" smtClean="0">
                <a:solidFill>
                  <a:schemeClr val="tx1"/>
                </a:solidFill>
                <a:latin typeface="Arial" charset="0"/>
              </a:rPr>
              <a:t>Fig. 43-3</a:t>
            </a:r>
          </a:p>
        </p:txBody>
      </p:sp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2468563" y="533400"/>
            <a:ext cx="10937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Microbes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800" b="1">
              <a:solidFill>
                <a:srgbClr val="563A84"/>
              </a:solidFill>
            </a:endParaRPr>
          </a:p>
        </p:txBody>
      </p:sp>
      <p:sp>
        <p:nvSpPr>
          <p:cNvPr id="110597" name="Line 5"/>
          <p:cNvSpPr>
            <a:spLocks noChangeShapeType="1"/>
          </p:cNvSpPr>
          <p:nvPr/>
        </p:nvSpPr>
        <p:spPr bwMode="auto">
          <a:xfrm>
            <a:off x="2963863" y="765175"/>
            <a:ext cx="628650" cy="355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598" name="Line 7"/>
          <p:cNvSpPr>
            <a:spLocks noChangeShapeType="1"/>
          </p:cNvSpPr>
          <p:nvPr/>
        </p:nvSpPr>
        <p:spPr bwMode="auto">
          <a:xfrm>
            <a:off x="2960688" y="762000"/>
            <a:ext cx="644525" cy="660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599" name="Line 8"/>
          <p:cNvSpPr>
            <a:spLocks noChangeShapeType="1"/>
          </p:cNvSpPr>
          <p:nvPr/>
        </p:nvSpPr>
        <p:spPr bwMode="auto">
          <a:xfrm flipV="1">
            <a:off x="3332163" y="3019425"/>
            <a:ext cx="120650" cy="603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600" name="Text Box 9"/>
          <p:cNvSpPr txBox="1">
            <a:spLocks noChangeArrowheads="1"/>
          </p:cNvSpPr>
          <p:nvPr/>
        </p:nvSpPr>
        <p:spPr bwMode="auto">
          <a:xfrm>
            <a:off x="2468563" y="1800225"/>
            <a:ext cx="22177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PHAGOCYTIC CELL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sz="1800" b="1">
              <a:solidFill>
                <a:srgbClr val="563A84"/>
              </a:solidFill>
            </a:endParaRPr>
          </a:p>
        </p:txBody>
      </p:sp>
      <p:sp>
        <p:nvSpPr>
          <p:cNvPr id="110601" name="Text Box 10"/>
          <p:cNvSpPr txBox="1">
            <a:spLocks noChangeArrowheads="1"/>
          </p:cNvSpPr>
          <p:nvPr/>
        </p:nvSpPr>
        <p:spPr bwMode="auto">
          <a:xfrm>
            <a:off x="2484438" y="3044825"/>
            <a:ext cx="9159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b="1"/>
              <a:t>Vacuole</a:t>
            </a:r>
            <a:endParaRPr lang="en-US" sz="1800" b="1">
              <a:solidFill>
                <a:srgbClr val="563A84"/>
              </a:solidFill>
            </a:endParaRPr>
          </a:p>
        </p:txBody>
      </p:sp>
      <p:sp>
        <p:nvSpPr>
          <p:cNvPr id="110602" name="Line 11"/>
          <p:cNvSpPr>
            <a:spLocks noChangeShapeType="1"/>
          </p:cNvSpPr>
          <p:nvPr/>
        </p:nvSpPr>
        <p:spPr bwMode="auto">
          <a:xfrm>
            <a:off x="4919663" y="3292475"/>
            <a:ext cx="60325" cy="107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0603" name="Text Box 12"/>
          <p:cNvSpPr txBox="1">
            <a:spLocks noChangeArrowheads="1"/>
          </p:cNvSpPr>
          <p:nvPr/>
        </p:nvSpPr>
        <p:spPr bwMode="auto">
          <a:xfrm>
            <a:off x="4805363" y="3394075"/>
            <a:ext cx="116998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/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Lysosome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containing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en-US" sz="1800" b="1"/>
              <a:t>enzymes</a:t>
            </a:r>
            <a:endParaRPr lang="en-US" sz="1800" b="1">
              <a:solidFill>
                <a:srgbClr val="563A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32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3579390-9E93-468E-BD4E-78E73686377B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125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11619" name="Picture 3" descr="43-06-ClonalSelection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0"/>
            <a:ext cx="8172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162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2DFBC06-1623-4DCF-A752-55995AFF2907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126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12643" name="Picture 3" descr="43-10-ImmuneResponses-L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350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Role of Helper T Cells</a:t>
            </a:r>
          </a:p>
        </p:txBody>
      </p:sp>
      <p:sp>
        <p:nvSpPr>
          <p:cNvPr id="113669" name="Rectangle 5"/>
          <p:cNvSpPr>
            <a:spLocks noGrp="1" noChangeArrowheads="1"/>
          </p:cNvSpPr>
          <p:nvPr>
            <p:ph idx="1"/>
          </p:nvPr>
        </p:nvSpPr>
        <p:spPr>
          <a:xfrm>
            <a:off x="1066800" y="1752600"/>
            <a:ext cx="7769225" cy="411321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36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4AA4211-0A76-4316-8B17-F18BA45B1465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127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13667" name="Picture 3" descr="43-11-HelperTCellsFunct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09800"/>
            <a:ext cx="822960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857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361ED98-84B0-443F-824A-6BEC365ADE1C}" type="slidenum">
              <a:rPr lang="en-US" sz="1400" smtClean="0">
                <a:solidFill>
                  <a:schemeClr val="tx2"/>
                </a:solidFill>
                <a:latin typeface="Arial" charset="0"/>
              </a:rPr>
              <a:pPr eaLnBrk="1" hangingPunct="1"/>
              <a:t>128</a:t>
            </a:fld>
            <a:endParaRPr lang="en-US" sz="1400" smtClean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14691" name="Picture 3" descr="43-12a-CytotoxTCellFunct-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52600"/>
            <a:ext cx="8012113" cy="298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4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2157</TotalTime>
  <Words>2431</Words>
  <Application>Microsoft Office PowerPoint</Application>
  <PresentationFormat>On-screen Show (4:3)</PresentationFormat>
  <Paragraphs>646</Paragraphs>
  <Slides>128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128</vt:i4>
      </vt:variant>
    </vt:vector>
  </HeadingPairs>
  <TitlesOfParts>
    <vt:vector size="129" baseType="lpstr">
      <vt:lpstr>Solstice</vt:lpstr>
      <vt:lpstr>Nervous &amp; Immune Systems</vt:lpstr>
      <vt:lpstr>PowerPoint Presentation</vt:lpstr>
      <vt:lpstr>PowerPoint Presentation</vt:lpstr>
      <vt:lpstr>Fig. 48-2</vt:lpstr>
      <vt:lpstr>PowerPoint Presentation</vt:lpstr>
      <vt:lpstr>PowerPoint Presentation</vt:lpstr>
      <vt:lpstr> 3 Functions</vt:lpstr>
      <vt:lpstr>PowerPoint Presentation</vt:lpstr>
      <vt:lpstr> 2 main parts of nervous system</vt:lpstr>
      <vt:lpstr>Cell types</vt:lpstr>
      <vt:lpstr>PowerPoint Presentation</vt:lpstr>
      <vt:lpstr>Fig. 48-4</vt:lpstr>
      <vt:lpstr>Fig. 48-4a</vt:lpstr>
      <vt:lpstr>Fig. 48-5</vt:lpstr>
      <vt:lpstr>Fig. 48-5a</vt:lpstr>
      <vt:lpstr>Fig. 48-5b</vt:lpstr>
      <vt:lpstr>Fig. 48-5c</vt:lpstr>
      <vt:lpstr>Fig. 48-5d</vt:lpstr>
      <vt:lpstr>PowerPoint Presentation</vt:lpstr>
      <vt:lpstr>PowerPoint Presentation</vt:lpstr>
      <vt:lpstr>Structure of a neuron</vt:lpstr>
      <vt:lpstr>Structure of a neuron</vt:lpstr>
      <vt:lpstr>3 types of neurons</vt:lpstr>
      <vt:lpstr>PowerPoint Presentation</vt:lpstr>
      <vt:lpstr>Supporting Cells - glial cells</vt:lpstr>
      <vt:lpstr>PowerPoint Presentation</vt:lpstr>
      <vt:lpstr>PowerPoint Presentation</vt:lpstr>
      <vt:lpstr>Transmission</vt:lpstr>
      <vt:lpstr>PowerPoint Presentation</vt:lpstr>
      <vt:lpstr>Transmission</vt:lpstr>
      <vt:lpstr>Transmission</vt:lpstr>
      <vt:lpstr>Transmission</vt:lpstr>
      <vt:lpstr>Action Potential</vt:lpstr>
      <vt:lpstr>Action Potential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 Phases of Action Potential</vt:lpstr>
      <vt:lpstr>Action Potential Phases</vt:lpstr>
      <vt:lpstr>Action Potential Phases</vt:lpstr>
      <vt:lpstr>PowerPoint Presentation</vt:lpstr>
      <vt:lpstr>PowerPoint Presentation</vt:lpstr>
      <vt:lpstr>The Synapse</vt:lpstr>
      <vt:lpstr>Synapse</vt:lpstr>
      <vt:lpstr>PowerPoint Presentation</vt:lpstr>
      <vt:lpstr>Steps of Chemical Synapse</vt:lpstr>
      <vt:lpstr>Types of neurotransmitters</vt:lpstr>
      <vt:lpstr>Neurotransmitters </vt:lpstr>
      <vt:lpstr>Neurotransmitters</vt:lpstr>
      <vt:lpstr>Vertebrate Nervous Systems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Body’s Defense</vt:lpstr>
      <vt:lpstr>Two Mechanisms</vt:lpstr>
      <vt:lpstr>Fig. 43-2</vt:lpstr>
      <vt:lpstr> Nonspecific</vt:lpstr>
      <vt:lpstr>Nonspecific cont’d</vt:lpstr>
      <vt:lpstr>Phagocytic WBC’s cont’d</vt:lpstr>
      <vt:lpstr>2nd line cont’d</vt:lpstr>
      <vt:lpstr> c. Inflammatory Response</vt:lpstr>
      <vt:lpstr>Fig. 43-8-3</vt:lpstr>
      <vt:lpstr>2nd line cont’d</vt:lpstr>
      <vt:lpstr>2nd line cont’d</vt:lpstr>
      <vt:lpstr>2nd line cont’d</vt:lpstr>
      <vt:lpstr>PowerPoint Presentation</vt:lpstr>
      <vt:lpstr>Fig. 43-2</vt:lpstr>
      <vt:lpstr>Fig. 43-4</vt:lpstr>
      <vt:lpstr> Specific Defense – 3rd line</vt:lpstr>
      <vt:lpstr>Specificity</vt:lpstr>
      <vt:lpstr>PowerPoint Presentation</vt:lpstr>
      <vt:lpstr>Diversity</vt:lpstr>
      <vt:lpstr>Self/Nonself Recognition</vt:lpstr>
      <vt:lpstr>Memory</vt:lpstr>
      <vt:lpstr>Acquired Immunity</vt:lpstr>
      <vt:lpstr>Acquired Immunity</vt:lpstr>
      <vt:lpstr> How specific immunity arises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Fig. 43-3</vt:lpstr>
      <vt:lpstr> Immune Responses – 2 types</vt:lpstr>
      <vt:lpstr> Humoral Immunity</vt:lpstr>
      <vt:lpstr>Cell – Mediated Immunity</vt:lpstr>
      <vt:lpstr>PowerPoint Presentation</vt:lpstr>
      <vt:lpstr>PowerPoint Presentation</vt:lpstr>
      <vt:lpstr>PowerPoint Presentation</vt:lpstr>
      <vt:lpstr>PowerPoint Presentation</vt:lpstr>
      <vt:lpstr>Fig. 43-12</vt:lpstr>
      <vt:lpstr>PowerPoint Presentation</vt:lpstr>
      <vt:lpstr>PowerPoint Presentation</vt:lpstr>
      <vt:lpstr>PowerPoint Presentation</vt:lpstr>
      <vt:lpstr>Role of Helper T Cells</vt:lpstr>
      <vt:lpstr>    Interleukins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Antigen/Antibody </vt:lpstr>
      <vt:lpstr>PowerPoint Presentation</vt:lpstr>
      <vt:lpstr>PowerPoint Presentation</vt:lpstr>
      <vt:lpstr>Rh Factor </vt:lpstr>
      <vt:lpstr>Mom is negative and baby positive</vt:lpstr>
      <vt:lpstr>Why not the same problem with proteins for types A and B? </vt:lpstr>
      <vt:lpstr> Disorders of Immune System</vt:lpstr>
      <vt:lpstr>Disorders cont’d</vt:lpstr>
      <vt:lpstr>Disorders cont’d</vt:lpstr>
      <vt:lpstr>Disorders cont’d</vt:lpstr>
      <vt:lpstr>PowerPoint Presentation</vt:lpstr>
      <vt:lpstr>AIDS cont’d</vt:lpstr>
      <vt:lpstr>HIV and CCR5 receptors</vt:lpstr>
      <vt:lpstr>PowerPoint Presentation</vt:lpstr>
      <vt:lpstr>Fig. 43-2</vt:lpstr>
      <vt:lpstr>Fig. 43-3</vt:lpstr>
      <vt:lpstr>PowerPoint Presentation</vt:lpstr>
      <vt:lpstr>PowerPoint Presentation</vt:lpstr>
      <vt:lpstr>Role of Helper T Cells</vt:lpstr>
      <vt:lpstr>PowerPoint Presentation</vt:lpstr>
    </vt:vector>
  </TitlesOfParts>
  <Company>stviator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Nervous &amp; Excretory Systems</dc:title>
  <dc:creator>Eileen Cairo</dc:creator>
  <cp:lastModifiedBy>ecairo</cp:lastModifiedBy>
  <cp:revision>117</cp:revision>
  <dcterms:created xsi:type="dcterms:W3CDTF">2003-04-05T20:25:39Z</dcterms:created>
  <dcterms:modified xsi:type="dcterms:W3CDTF">2012-04-12T17:33:17Z</dcterms:modified>
</cp:coreProperties>
</file>