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6"/>
  </p:notesMasterIdLst>
  <p:handoutMasterIdLst>
    <p:handoutMasterId r:id="rId117"/>
  </p:handoutMasterIdLst>
  <p:sldIdLst>
    <p:sldId id="256" r:id="rId2"/>
    <p:sldId id="259" r:id="rId3"/>
    <p:sldId id="257" r:id="rId4"/>
    <p:sldId id="258" r:id="rId5"/>
    <p:sldId id="260" r:id="rId6"/>
    <p:sldId id="267" r:id="rId7"/>
    <p:sldId id="381" r:id="rId8"/>
    <p:sldId id="383" r:id="rId9"/>
    <p:sldId id="382" r:id="rId10"/>
    <p:sldId id="325" r:id="rId11"/>
    <p:sldId id="294" r:id="rId12"/>
    <p:sldId id="293" r:id="rId13"/>
    <p:sldId id="261" r:id="rId14"/>
    <p:sldId id="262" r:id="rId15"/>
    <p:sldId id="263" r:id="rId16"/>
    <p:sldId id="264" r:id="rId17"/>
    <p:sldId id="265" r:id="rId18"/>
    <p:sldId id="266" r:id="rId19"/>
    <p:sldId id="268" r:id="rId20"/>
    <p:sldId id="269" r:id="rId21"/>
    <p:sldId id="299" r:id="rId22"/>
    <p:sldId id="388" r:id="rId23"/>
    <p:sldId id="389" r:id="rId24"/>
    <p:sldId id="391" r:id="rId25"/>
    <p:sldId id="385" r:id="rId26"/>
    <p:sldId id="384" r:id="rId27"/>
    <p:sldId id="387" r:id="rId28"/>
    <p:sldId id="390" r:id="rId29"/>
    <p:sldId id="393" r:id="rId30"/>
    <p:sldId id="326" r:id="rId31"/>
    <p:sldId id="329" r:id="rId32"/>
    <p:sldId id="330" r:id="rId33"/>
    <p:sldId id="331" r:id="rId34"/>
    <p:sldId id="319" r:id="rId35"/>
    <p:sldId id="270" r:id="rId36"/>
    <p:sldId id="271" r:id="rId37"/>
    <p:sldId id="272" r:id="rId38"/>
    <p:sldId id="332" r:id="rId39"/>
    <p:sldId id="333" r:id="rId40"/>
    <p:sldId id="392" r:id="rId41"/>
    <p:sldId id="298" r:id="rId42"/>
    <p:sldId id="320" r:id="rId43"/>
    <p:sldId id="366" r:id="rId44"/>
    <p:sldId id="367" r:id="rId45"/>
    <p:sldId id="324" r:id="rId46"/>
    <p:sldId id="300" r:id="rId47"/>
    <p:sldId id="368" r:id="rId48"/>
    <p:sldId id="311" r:id="rId49"/>
    <p:sldId id="336" r:id="rId50"/>
    <p:sldId id="337" r:id="rId51"/>
    <p:sldId id="379" r:id="rId52"/>
    <p:sldId id="378" r:id="rId53"/>
    <p:sldId id="314" r:id="rId54"/>
    <p:sldId id="301" r:id="rId55"/>
    <p:sldId id="316" r:id="rId56"/>
    <p:sldId id="315" r:id="rId57"/>
    <p:sldId id="365" r:id="rId58"/>
    <p:sldId id="317" r:id="rId59"/>
    <p:sldId id="275" r:id="rId60"/>
    <p:sldId id="276" r:id="rId61"/>
    <p:sldId id="318" r:id="rId62"/>
    <p:sldId id="277" r:id="rId63"/>
    <p:sldId id="278" r:id="rId64"/>
    <p:sldId id="341" r:id="rId65"/>
    <p:sldId id="284" r:id="rId66"/>
    <p:sldId id="361" r:id="rId67"/>
    <p:sldId id="362" r:id="rId68"/>
    <p:sldId id="363" r:id="rId69"/>
    <p:sldId id="364" r:id="rId70"/>
    <p:sldId id="360" r:id="rId71"/>
    <p:sldId id="338" r:id="rId72"/>
    <p:sldId id="340" r:id="rId73"/>
    <p:sldId id="339" r:id="rId74"/>
    <p:sldId id="323" r:id="rId75"/>
    <p:sldId id="350" r:id="rId76"/>
    <p:sldId id="347" r:id="rId77"/>
    <p:sldId id="353" r:id="rId78"/>
    <p:sldId id="352" r:id="rId79"/>
    <p:sldId id="348" r:id="rId80"/>
    <p:sldId id="394" r:id="rId81"/>
    <p:sldId id="395" r:id="rId82"/>
    <p:sldId id="396" r:id="rId83"/>
    <p:sldId id="397" r:id="rId84"/>
    <p:sldId id="355" r:id="rId85"/>
    <p:sldId id="351" r:id="rId86"/>
    <p:sldId id="354" r:id="rId87"/>
    <p:sldId id="380" r:id="rId88"/>
    <p:sldId id="279" r:id="rId89"/>
    <p:sldId id="369" r:id="rId90"/>
    <p:sldId id="302" r:id="rId91"/>
    <p:sldId id="304" r:id="rId92"/>
    <p:sldId id="370" r:id="rId93"/>
    <p:sldId id="281" r:id="rId94"/>
    <p:sldId id="308" r:id="rId95"/>
    <p:sldId id="282" r:id="rId96"/>
    <p:sldId id="283" r:id="rId97"/>
    <p:sldId id="371" r:id="rId98"/>
    <p:sldId id="305" r:id="rId99"/>
    <p:sldId id="372" r:id="rId100"/>
    <p:sldId id="373" r:id="rId101"/>
    <p:sldId id="376" r:id="rId102"/>
    <p:sldId id="377" r:id="rId103"/>
    <p:sldId id="375" r:id="rId104"/>
    <p:sldId id="310" r:id="rId105"/>
    <p:sldId id="309" r:id="rId106"/>
    <p:sldId id="288" r:id="rId107"/>
    <p:sldId id="289" r:id="rId108"/>
    <p:sldId id="290" r:id="rId109"/>
    <p:sldId id="291" r:id="rId110"/>
    <p:sldId id="312" r:id="rId111"/>
    <p:sldId id="313" r:id="rId112"/>
    <p:sldId id="344" r:id="rId113"/>
    <p:sldId id="342" r:id="rId114"/>
    <p:sldId id="343" r:id="rId11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2E53BDB-4875-408A-A3BA-104CD84F8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32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3FE3B3A-C783-40CF-9AD6-F34C95260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96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6D7FB2-F72B-49FE-AC71-9D4F9B8E61A5}" type="slidenum">
              <a:rPr lang="en-US"/>
              <a:pPr/>
              <a:t>3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Discuss algae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B32090-E547-4FF6-9F43-521C682A3BEE}" type="slidenum">
              <a:rPr lang="en-US"/>
              <a:pPr/>
              <a:t>82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DC4113-FC6B-4BAD-844B-7F2ACADAE58B}" type="slidenum">
              <a:rPr lang="en-US"/>
              <a:pPr/>
              <a:t>83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3C1159-C832-4770-B1AA-CBC55C268C5C}" type="slidenum">
              <a:rPr lang="en-US"/>
              <a:pPr/>
              <a:t>84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84523C-9B8C-4A50-AEA8-B00D869D8D21}" type="slidenum">
              <a:rPr lang="en-US"/>
              <a:pPr/>
              <a:t>85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78867-6CCD-4547-B8D9-6E9A4C9CD78C}" type="slidenum">
              <a:rPr lang="en-US"/>
              <a:pPr/>
              <a:t>86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430600-9E15-4747-ACFB-A0F8FA1E1E43}" type="slidenum">
              <a:rPr lang="en-US"/>
              <a:pPr/>
              <a:t>66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692FD2-40FE-4329-AB83-74E8A3EA467D}" type="slidenum">
              <a:rPr lang="en-US"/>
              <a:pPr/>
              <a:t>67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380530-9FC8-49E7-AE1B-EFF24B4646DF}" type="slidenum">
              <a:rPr lang="en-US"/>
              <a:pPr/>
              <a:t>68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363480-7F09-4AA6-8F19-6407DD0516B6}" type="slidenum">
              <a:rPr lang="en-US"/>
              <a:pPr/>
              <a:t>69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2353B3-6A72-4C62-A18B-0C492EB80AA3}" type="slidenum">
              <a:rPr lang="en-US"/>
              <a:pPr/>
              <a:t>75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E54EB-F319-4EED-B56B-5849399D3AB7}" type="slidenum">
              <a:rPr lang="en-US"/>
              <a:pPr/>
              <a:t>78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015F07-A556-4367-8324-A2E2E1454C5A}" type="slidenum">
              <a:rPr lang="en-US"/>
              <a:pPr/>
              <a:t>80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30DD1-F29D-4D5B-9A9A-ACD55A170128}" type="slidenum">
              <a:rPr lang="en-US"/>
              <a:pPr/>
              <a:t>81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0" y="0"/>
            <a:ext cx="9178925" cy="6924675"/>
            <a:chOff x="-20" y="0"/>
            <a:chExt cx="5782" cy="4362"/>
          </a:xfrm>
        </p:grpSpPr>
        <p:sp>
          <p:nvSpPr>
            <p:cNvPr id="5" name="Rectangle 3" descr="Stonbk"/>
            <p:cNvSpPr>
              <a:spLocks noChangeArrowheads="1"/>
            </p:cNvSpPr>
            <p:nvPr userDrawn="1"/>
          </p:nvSpPr>
          <p:spPr bwMode="white">
            <a:xfrm>
              <a:off x="-15" y="5"/>
              <a:ext cx="5775" cy="4311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ltGray">
            <a:xfrm>
              <a:off x="0" y="0"/>
              <a:ext cx="743" cy="4334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695" y="0"/>
              <a:ext cx="50" cy="43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8" name="Picture 6" descr="Astonbnr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t="15163"/>
            <a:stretch>
              <a:fillRect/>
            </a:stretch>
          </p:blipFill>
          <p:spPr bwMode="gray">
            <a:xfrm>
              <a:off x="0" y="1705"/>
              <a:ext cx="5760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5400000">
              <a:off x="3204" y="-396"/>
              <a:ext cx="47" cy="50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5400000">
              <a:off x="3204" y="-852"/>
              <a:ext cx="47" cy="50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-20" y="0"/>
              <a:ext cx="47" cy="434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 userDrawn="1"/>
          </p:nvSpPr>
          <p:spPr bwMode="auto">
            <a:xfrm>
              <a:off x="414" y="2118"/>
              <a:ext cx="28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 userDrawn="1"/>
          </p:nvSpPr>
          <p:spPr bwMode="auto">
            <a:xfrm flipV="1">
              <a:off x="27" y="2116"/>
              <a:ext cx="230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255" y="2115"/>
              <a:ext cx="65" cy="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2"/>
                </a:cxn>
                <a:cxn ang="0">
                  <a:pos x="27" y="23"/>
                </a:cxn>
                <a:cxn ang="0">
                  <a:pos x="36" y="35"/>
                </a:cxn>
                <a:cxn ang="0">
                  <a:pos x="47" y="45"/>
                </a:cxn>
                <a:cxn ang="0">
                  <a:pos x="56" y="66"/>
                </a:cxn>
                <a:cxn ang="0">
                  <a:pos x="63" y="80"/>
                </a:cxn>
                <a:cxn ang="0">
                  <a:pos x="65" y="86"/>
                </a:cxn>
              </a:cxnLst>
              <a:rect l="0" t="0" r="r" b="b"/>
              <a:pathLst>
                <a:path w="65" h="86">
                  <a:moveTo>
                    <a:pt x="0" y="0"/>
                  </a:moveTo>
                  <a:cubicBezTo>
                    <a:pt x="9" y="4"/>
                    <a:pt x="6" y="10"/>
                    <a:pt x="15" y="12"/>
                  </a:cubicBezTo>
                  <a:cubicBezTo>
                    <a:pt x="18" y="20"/>
                    <a:pt x="19" y="20"/>
                    <a:pt x="27" y="23"/>
                  </a:cubicBezTo>
                  <a:cubicBezTo>
                    <a:pt x="29" y="29"/>
                    <a:pt x="30" y="32"/>
                    <a:pt x="36" y="35"/>
                  </a:cubicBezTo>
                  <a:cubicBezTo>
                    <a:pt x="40" y="40"/>
                    <a:pt x="43" y="40"/>
                    <a:pt x="47" y="45"/>
                  </a:cubicBezTo>
                  <a:cubicBezTo>
                    <a:pt x="49" y="71"/>
                    <a:pt x="49" y="52"/>
                    <a:pt x="56" y="66"/>
                  </a:cubicBezTo>
                  <a:cubicBezTo>
                    <a:pt x="57" y="74"/>
                    <a:pt x="56" y="77"/>
                    <a:pt x="63" y="80"/>
                  </a:cubicBezTo>
                  <a:cubicBezTo>
                    <a:pt x="65" y="85"/>
                    <a:pt x="65" y="83"/>
                    <a:pt x="65" y="8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344" y="2118"/>
              <a:ext cx="71" cy="84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61" y="27"/>
                </a:cxn>
                <a:cxn ang="0">
                  <a:pos x="52" y="57"/>
                </a:cxn>
                <a:cxn ang="0">
                  <a:pos x="46" y="72"/>
                </a:cxn>
                <a:cxn ang="0">
                  <a:pos x="33" y="63"/>
                </a:cxn>
                <a:cxn ang="0">
                  <a:pos x="25" y="51"/>
                </a:cxn>
                <a:cxn ang="0">
                  <a:pos x="10" y="39"/>
                </a:cxn>
                <a:cxn ang="0">
                  <a:pos x="4" y="77"/>
                </a:cxn>
                <a:cxn ang="0">
                  <a:pos x="1" y="84"/>
                </a:cxn>
              </a:cxnLst>
              <a:rect l="0" t="0" r="r" b="b"/>
              <a:pathLst>
                <a:path w="71" h="84">
                  <a:moveTo>
                    <a:pt x="69" y="0"/>
                  </a:moveTo>
                  <a:cubicBezTo>
                    <a:pt x="65" y="10"/>
                    <a:pt x="71" y="21"/>
                    <a:pt x="61" y="27"/>
                  </a:cubicBezTo>
                  <a:cubicBezTo>
                    <a:pt x="59" y="37"/>
                    <a:pt x="62" y="55"/>
                    <a:pt x="52" y="57"/>
                  </a:cubicBezTo>
                  <a:cubicBezTo>
                    <a:pt x="49" y="62"/>
                    <a:pt x="49" y="67"/>
                    <a:pt x="46" y="72"/>
                  </a:cubicBezTo>
                  <a:cubicBezTo>
                    <a:pt x="38" y="71"/>
                    <a:pt x="39" y="67"/>
                    <a:pt x="33" y="63"/>
                  </a:cubicBezTo>
                  <a:cubicBezTo>
                    <a:pt x="30" y="58"/>
                    <a:pt x="27" y="56"/>
                    <a:pt x="25" y="51"/>
                  </a:cubicBezTo>
                  <a:cubicBezTo>
                    <a:pt x="23" y="38"/>
                    <a:pt x="25" y="38"/>
                    <a:pt x="10" y="39"/>
                  </a:cubicBezTo>
                  <a:cubicBezTo>
                    <a:pt x="8" y="51"/>
                    <a:pt x="18" y="72"/>
                    <a:pt x="4" y="77"/>
                  </a:cubicBezTo>
                  <a:cubicBezTo>
                    <a:pt x="0" y="82"/>
                    <a:pt x="1" y="79"/>
                    <a:pt x="1" y="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10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44600" y="1247775"/>
            <a:ext cx="7772400" cy="11430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1262063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700463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29463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A9E838-4439-4B5A-8B67-10C24AC79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61B59-BFB0-49F6-A963-B9E2E42BD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D03A-3DE5-4A37-862A-A7AA69BF8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FA721-4E90-4CB4-ADDD-89EB3BA49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1A85E-1B04-41B8-908E-A44C6407D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229A-8393-4713-8D2B-106CB5A9A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A6A11-A7BC-4837-B5A3-116DF5421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7064F-0BFE-4878-B1A5-651411CC8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B9DB7-DD4A-4427-9838-FA6DD8885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44D5B-82CE-4881-8297-62B2AB715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FE11B-A637-4D2D-9FC5-307BF50B6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69113"/>
            <a:chOff x="0" y="0"/>
            <a:chExt cx="5760" cy="4327"/>
          </a:xfrm>
        </p:grpSpPr>
        <p:sp>
          <p:nvSpPr>
            <p:cNvPr id="3075" name="Rectangle 3"/>
            <p:cNvSpPr>
              <a:spLocks noChangeArrowheads="1"/>
            </p:cNvSpPr>
            <p:nvPr userDrawn="1"/>
          </p:nvSpPr>
          <p:spPr bwMode="ltGray">
            <a:xfrm>
              <a:off x="0" y="405"/>
              <a:ext cx="743" cy="3922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034" name="Picture 4" descr="Astonbnr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t="15163"/>
            <a:stretch>
              <a:fillRect/>
            </a:stretch>
          </p:blipFill>
          <p:spPr bwMode="gray">
            <a:xfrm>
              <a:off x="0" y="0"/>
              <a:ext cx="5760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7" name="Rectangle 5"/>
            <p:cNvSpPr>
              <a:spLocks noChangeArrowheads="1"/>
            </p:cNvSpPr>
            <p:nvPr userDrawn="1"/>
          </p:nvSpPr>
          <p:spPr bwMode="white">
            <a:xfrm>
              <a:off x="704" y="181"/>
              <a:ext cx="5056" cy="38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8" name="Rectangle 6" descr="Stonbk"/>
            <p:cNvSpPr>
              <a:spLocks noChangeArrowheads="1"/>
            </p:cNvSpPr>
            <p:nvPr userDrawn="1"/>
          </p:nvSpPr>
          <p:spPr bwMode="white">
            <a:xfrm>
              <a:off x="747" y="224"/>
              <a:ext cx="5013" cy="4092"/>
            </a:xfrm>
            <a:prstGeom prst="rect">
              <a:avLst/>
            </a:prstGeom>
            <a:blipFill dpi="0" rotWithShape="0">
              <a:blip r:embed="rId1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9" name="Rectangle 7"/>
            <p:cNvSpPr>
              <a:spLocks noChangeArrowheads="1"/>
            </p:cNvSpPr>
            <p:nvPr userDrawn="1"/>
          </p:nvSpPr>
          <p:spPr bwMode="white">
            <a:xfrm>
              <a:off x="703" y="186"/>
              <a:ext cx="46" cy="41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0" name="Line 8"/>
            <p:cNvSpPr>
              <a:spLocks noChangeShapeType="1"/>
            </p:cNvSpPr>
            <p:nvPr userDrawn="1"/>
          </p:nvSpPr>
          <p:spPr bwMode="hidden">
            <a:xfrm>
              <a:off x="0" y="415"/>
              <a:ext cx="25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1" name="Line 9"/>
            <p:cNvSpPr>
              <a:spLocks noChangeShapeType="1"/>
            </p:cNvSpPr>
            <p:nvPr userDrawn="1"/>
          </p:nvSpPr>
          <p:spPr bwMode="hidden">
            <a:xfrm>
              <a:off x="421" y="412"/>
              <a:ext cx="28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7" cy="43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7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57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247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24ACEED-C7D1-4A22-AF6E-F448BECB2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1117600" y="268288"/>
            <a:ext cx="8026400" cy="746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6DE64A-2F6E-4264-9A30-B6C1BB9A1490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D196AA-8D59-4B71-A3BA-632B15BC9227}" type="slidenum">
              <a:rPr lang="en-US"/>
              <a:pPr/>
              <a:t>10</a:t>
            </a:fld>
            <a:endParaRPr lang="en-US"/>
          </a:p>
        </p:txBody>
      </p:sp>
      <p:pic>
        <p:nvPicPr>
          <p:cNvPr id="9219" name="Picture 4" descr="29_07HighlightsPlantEvo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11238"/>
            <a:ext cx="8382000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Flow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moves into cells from xylem</a:t>
            </a:r>
          </a:p>
          <a:p>
            <a:r>
              <a:rPr lang="en-US" dirty="0" smtClean="0"/>
              <a:t>Solution moves from “source to sink”</a:t>
            </a:r>
          </a:p>
          <a:p>
            <a:pPr>
              <a:buNone/>
            </a:pPr>
            <a:r>
              <a:rPr lang="en-US" dirty="0" smtClean="0"/>
              <a:t>	  sink – organ that stores the sugar</a:t>
            </a:r>
          </a:p>
          <a:p>
            <a:r>
              <a:rPr lang="en-US" dirty="0" smtClean="0"/>
              <a:t>Speed of movement depends on differences in concentrations between source and sink (gradient)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FA721-4E90-4CB4-ADDD-89EB3BA49666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Regulation of Plant Growth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FA721-4E90-4CB4-ADDD-89EB3BA49666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981200"/>
            <a:ext cx="7772400" cy="4724400"/>
          </a:xfrm>
        </p:spPr>
        <p:txBody>
          <a:bodyPr/>
          <a:lstStyle/>
          <a:p>
            <a:r>
              <a:rPr lang="en-US" dirty="0" smtClean="0"/>
              <a:t>Water and temperature</a:t>
            </a:r>
          </a:p>
          <a:p>
            <a:r>
              <a:rPr lang="en-US" dirty="0" smtClean="0"/>
              <a:t>Phototropism – response to light</a:t>
            </a:r>
          </a:p>
          <a:p>
            <a:r>
              <a:rPr lang="en-US" dirty="0" smtClean="0"/>
              <a:t>Gravitropism – response to gravity</a:t>
            </a:r>
          </a:p>
          <a:p>
            <a:pPr>
              <a:buNone/>
            </a:pPr>
            <a:r>
              <a:rPr lang="en-US" dirty="0" smtClean="0"/>
              <a:t>	- roots – positive, shoots – negative</a:t>
            </a:r>
          </a:p>
          <a:p>
            <a:r>
              <a:rPr lang="en-US" dirty="0" smtClean="0"/>
              <a:t>Thigmotropism – response to touch</a:t>
            </a:r>
          </a:p>
          <a:p>
            <a:r>
              <a:rPr lang="en-US" dirty="0" smtClean="0"/>
              <a:t>Photoperiodism – response to change in day length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FA721-4E90-4CB4-ADDD-89EB3BA49666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 </a:t>
            </a:r>
            <a:r>
              <a:rPr lang="en-US" dirty="0" smtClean="0"/>
              <a:t>Hormones</a:t>
            </a:r>
          </a:p>
          <a:p>
            <a:r>
              <a:rPr lang="en-US" dirty="0" smtClean="0"/>
              <a:t>Photoperiodism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FA721-4E90-4CB4-ADDD-89EB3BA49666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50F9C1-53B0-48F7-813D-4EA8B8B6E0B1}" type="slidenum">
              <a:rPr lang="en-US"/>
              <a:pPr/>
              <a:t>104</a:t>
            </a:fld>
            <a:endParaRPr lang="en-US"/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Plant Hormones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Pg.827 Fig. 39.1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48DCC0-5A40-47F6-B542-8A66B6E174F2}" type="slidenum">
              <a:rPr lang="en-US"/>
              <a:pPr/>
              <a:t>105</a:t>
            </a:fld>
            <a:endParaRPr lang="en-US"/>
          </a:p>
        </p:txBody>
      </p:sp>
      <p:pic>
        <p:nvPicPr>
          <p:cNvPr id="91139" name="Picture 3" descr="39-02-SignalTransductRev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0"/>
            <a:ext cx="8137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6BAD2F-41CE-48DA-9E5D-A8313212728A}" type="slidenum">
              <a:rPr lang="en-US"/>
              <a:pPr/>
              <a:t>106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Plant Hormones   pg.808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Auxins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- produced in response to sunlight &amp; gravity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- cause cell walls to become more flexible  thus allowing cells to elongate &amp; grow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- promotes root, stem, &amp; fruit growth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- inhibits budding from middle of plant thus allowing budding only at top – called </a:t>
            </a:r>
            <a:r>
              <a:rPr lang="en-US" sz="2800" b="1" u="sng" smtClean="0"/>
              <a:t>apical dominance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  <p:bldP spid="50179" grpId="0" build="p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437D7F-4C15-4E78-90CF-8120F1381B90}" type="slidenum">
              <a:rPr lang="en-US"/>
              <a:pPr/>
              <a:t>107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Plant Hormones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Cytokinin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- stimulates cell division</a:t>
            </a:r>
          </a:p>
          <a:p>
            <a:pPr eaLnBrk="1" hangingPunct="1"/>
            <a:r>
              <a:rPr lang="en-US" smtClean="0"/>
              <a:t>Ethylene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- hydrocarbon gas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- causes ripening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  <p:bldP spid="51203" grpId="0" build="p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28BDFE-D370-4F08-AE18-4406024A95BD}" type="slidenum">
              <a:rPr lang="en-US"/>
              <a:pPr/>
              <a:t>108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Plant Hormones</a:t>
            </a:r>
            <a:endParaRPr lang="en-US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Abscisic acid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- induces dormancy</a:t>
            </a:r>
          </a:p>
          <a:p>
            <a:pPr eaLnBrk="1" hangingPunct="1"/>
            <a:r>
              <a:rPr lang="en-US" smtClean="0"/>
              <a:t>Gibberellins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- produces hyperelongation of stem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- causes flowering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utoUpdateAnimBg="0"/>
      <p:bldP spid="52227" grpId="0" build="p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75C167-2B77-4D8D-AE58-DFF3CF204669}" type="slidenum">
              <a:rPr lang="en-US"/>
              <a:pPr/>
              <a:t>109</a:t>
            </a:fld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Photoperiodism – </a:t>
            </a:r>
            <a:r>
              <a:rPr lang="en-US" sz="2800" dirty="0" smtClean="0"/>
              <a:t>pgs. 821-822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7300" y="1981200"/>
            <a:ext cx="77724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Response to change in daylight</a:t>
            </a:r>
          </a:p>
          <a:p>
            <a:pPr eaLnBrk="1" hangingPunct="1"/>
            <a:r>
              <a:rPr lang="en-US" dirty="0" smtClean="0"/>
              <a:t> Circadian rhythm – internal clock with 24 hour cycle</a:t>
            </a:r>
          </a:p>
          <a:p>
            <a:pPr eaLnBrk="1" hangingPunct="1"/>
            <a:r>
              <a:rPr lang="en-US" dirty="0" smtClean="0"/>
              <a:t>Affect of light on circadian rhythm involves two types of phytochrome pigments </a:t>
            </a:r>
          </a:p>
          <a:p>
            <a:pPr eaLnBrk="1" hangingPunct="1">
              <a:buNone/>
            </a:pPr>
            <a:r>
              <a:rPr lang="en-US" dirty="0" smtClean="0"/>
              <a:t>	- P</a:t>
            </a:r>
            <a:r>
              <a:rPr lang="en-US" b="1" baseline="-25000" dirty="0" smtClean="0"/>
              <a:t>r</a:t>
            </a:r>
            <a:r>
              <a:rPr lang="en-US" dirty="0" smtClean="0"/>
              <a:t> – absorbs red light  absorbs </a:t>
            </a:r>
            <a:r>
              <a:rPr lang="en-US" dirty="0" smtClean="0">
                <a:sym typeface="Symbol" pitchFamily="18" charset="2"/>
              </a:rPr>
              <a:t></a:t>
            </a:r>
            <a:r>
              <a:rPr lang="en-US" dirty="0" smtClean="0"/>
              <a:t> 660 </a:t>
            </a:r>
          </a:p>
          <a:p>
            <a:pPr eaLnBrk="1" hangingPunct="1">
              <a:buNone/>
            </a:pPr>
            <a:r>
              <a:rPr lang="en-US" dirty="0" smtClean="0"/>
              <a:t>   - </a:t>
            </a:r>
            <a:r>
              <a:rPr lang="en-US" dirty="0" err="1" smtClean="0"/>
              <a:t>P</a:t>
            </a:r>
            <a:r>
              <a:rPr lang="en-US" b="1" baseline="-25000" dirty="0" err="1" smtClean="0"/>
              <a:t>fr</a:t>
            </a:r>
            <a:r>
              <a:rPr lang="en-US" dirty="0" smtClean="0"/>
              <a:t> – absorbs far red light  </a:t>
            </a:r>
            <a:r>
              <a:rPr lang="en-US" dirty="0" smtClean="0">
                <a:sym typeface="Symbol" pitchFamily="18" charset="2"/>
              </a:rPr>
              <a:t></a:t>
            </a:r>
            <a:r>
              <a:rPr lang="en-US" dirty="0" smtClean="0"/>
              <a:t> 730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utoUpdateAnimBg="0"/>
      <p:bldP spid="5325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B113EE-1550-4BB5-B59E-0BE7AD74CF2A}" type="slidenum">
              <a:rPr lang="en-US"/>
              <a:pPr/>
              <a:t>11</a:t>
            </a:fld>
            <a:endParaRPr lang="en-US"/>
          </a:p>
        </p:txBody>
      </p:sp>
      <p:pic>
        <p:nvPicPr>
          <p:cNvPr id="10243" name="Picture 1027" descr="29-01-PlantEvolHighlts-N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1650" y="571500"/>
            <a:ext cx="5600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0D3353-6D70-46A6-8A70-5A877EAB32DD}" type="slidenum">
              <a:rPr lang="en-US"/>
              <a:pPr/>
              <a:t>110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Phytochromes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</a:t>
            </a:r>
            <a:r>
              <a:rPr lang="en-US" sz="2400" b="1" baseline="-25000" dirty="0" smtClean="0"/>
              <a:t>r</a:t>
            </a:r>
            <a:r>
              <a:rPr lang="en-US" sz="2400" dirty="0" smtClean="0"/>
              <a:t>  found in leaves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P</a:t>
            </a:r>
            <a:r>
              <a:rPr lang="en-US" sz="2400" b="1" baseline="-25000" dirty="0" err="1" smtClean="0"/>
              <a:t>fr</a:t>
            </a:r>
            <a:r>
              <a:rPr lang="en-US" sz="2400" b="1" baseline="-25000" dirty="0" smtClean="0"/>
              <a:t> </a:t>
            </a:r>
            <a:r>
              <a:rPr lang="en-US" sz="2400" dirty="0" smtClean="0"/>
              <a:t> triggers flowering and resets the clock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In daylight P</a:t>
            </a:r>
            <a:r>
              <a:rPr lang="en-US" sz="2400" b="1" baseline="-25000" dirty="0" smtClean="0"/>
              <a:t>r  </a:t>
            </a:r>
            <a:r>
              <a:rPr lang="en-US" sz="2400" dirty="0" smtClean="0"/>
              <a:t>is converted to </a:t>
            </a:r>
            <a:r>
              <a:rPr lang="en-US" sz="2400" dirty="0" err="1" smtClean="0"/>
              <a:t>P</a:t>
            </a:r>
            <a:r>
              <a:rPr lang="en-US" sz="2400" b="1" baseline="-25000" dirty="0" err="1" smtClean="0"/>
              <a:t>fr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At night, when no light present </a:t>
            </a:r>
            <a:r>
              <a:rPr lang="en-US" sz="2400" dirty="0" err="1" smtClean="0"/>
              <a:t>P</a:t>
            </a:r>
            <a:r>
              <a:rPr lang="en-US" sz="2400" b="1" baseline="-25000" dirty="0" err="1" smtClean="0"/>
              <a:t>fr</a:t>
            </a:r>
            <a:r>
              <a:rPr lang="en-US" sz="2400" b="1" baseline="-25000" dirty="0" smtClean="0"/>
              <a:t>  </a:t>
            </a:r>
            <a:r>
              <a:rPr lang="en-US" sz="2400" dirty="0" smtClean="0"/>
              <a:t>changes back to P</a:t>
            </a:r>
            <a:r>
              <a:rPr lang="en-US" sz="2400" b="1" baseline="-25000" dirty="0" smtClean="0"/>
              <a:t>r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When will flowering occur?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  <p:bldP spid="77827" grpId="0" build="p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60955F-F8A7-4838-8C89-FC3DF61DE217}" type="slidenum">
              <a:rPr lang="en-US"/>
              <a:pPr/>
              <a:t>111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 day plants – flower in early summer/spring due to </a:t>
            </a:r>
            <a:r>
              <a:rPr lang="en-US" smtClean="0">
                <a:sym typeface="Symbol" pitchFamily="18" charset="2"/>
              </a:rPr>
              <a:t></a:t>
            </a:r>
            <a:r>
              <a:rPr lang="en-US" smtClean="0"/>
              <a:t> light</a:t>
            </a:r>
          </a:p>
          <a:p>
            <a:pPr eaLnBrk="1" hangingPunct="1"/>
            <a:r>
              <a:rPr lang="en-US" smtClean="0"/>
              <a:t>Short day plant – flower late summer/fall due to </a:t>
            </a:r>
            <a:r>
              <a:rPr lang="en-US" smtClean="0">
                <a:sym typeface="Symbol" pitchFamily="18" charset="2"/>
              </a:rPr>
              <a:t></a:t>
            </a:r>
            <a:r>
              <a:rPr lang="en-US" smtClean="0"/>
              <a:t> light</a:t>
            </a:r>
          </a:p>
          <a:p>
            <a:pPr eaLnBrk="1" hangingPunct="1"/>
            <a:r>
              <a:rPr lang="en-US" smtClean="0"/>
              <a:t>Day neutral – no response to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utoUpdateAnimBg="0"/>
      <p:bldP spid="78851" grpId="0" build="p" autoUpdateAnimBg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447671-A9AB-44A2-B9A0-F7EAA2D3B3DB}" type="slidenum">
              <a:rPr lang="en-US"/>
              <a:pPr/>
              <a:t>112</a:t>
            </a:fld>
            <a:endParaRPr lang="en-US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Root Structure</a:t>
            </a:r>
          </a:p>
        </p:txBody>
      </p:sp>
      <p:pic>
        <p:nvPicPr>
          <p:cNvPr id="98308" name="Picture 3" descr="35-14-RootPrimaryGrowth-L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5913" y="1981200"/>
            <a:ext cx="4992687" cy="4492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117AFB-67B0-47EF-A668-39F79C16F716}" type="slidenum">
              <a:rPr lang="en-US"/>
              <a:pPr/>
              <a:t>113</a:t>
            </a:fld>
            <a:endParaRPr 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Terms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Aquaporin – Channel protein facilitates osmosis in plants or animals</a:t>
            </a:r>
          </a:p>
          <a:p>
            <a:pPr eaLnBrk="1" hangingPunct="1"/>
            <a:r>
              <a:rPr lang="en-US" smtClean="0"/>
              <a:t>Stele – vascular tissue of stem or root</a:t>
            </a:r>
          </a:p>
          <a:p>
            <a:pPr eaLnBrk="1" hangingPunct="1"/>
            <a:r>
              <a:rPr lang="en-US" smtClean="0"/>
              <a:t>Casparian Strip – water impermeable ring of wax in endoderm cells of plants that blocks passive flow of water and solutes into the stele through cell walls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  <p:bldP spid="132099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199FAA-BB28-4CCA-BA36-12A6770DB852}" type="slidenum">
              <a:rPr lang="en-US"/>
              <a:pPr/>
              <a:t>114</a:t>
            </a:fld>
            <a:endParaRPr 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Terms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981200"/>
            <a:ext cx="7772400" cy="4876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Cork cambium – cylinder of </a:t>
            </a:r>
            <a:r>
              <a:rPr lang="en-US" sz="2800" dirty="0" err="1" smtClean="0"/>
              <a:t>meristematic</a:t>
            </a:r>
            <a:r>
              <a:rPr lang="en-US" sz="2800" dirty="0" smtClean="0"/>
              <a:t> tissue  in woody plants that replaces the epidermis with thicker, tougher cork cells</a:t>
            </a:r>
          </a:p>
          <a:p>
            <a:pPr eaLnBrk="1" hangingPunct="1"/>
            <a:r>
              <a:rPr lang="en-US" sz="2800" dirty="0" err="1" smtClean="0"/>
              <a:t>Mycorrhizae</a:t>
            </a:r>
            <a:r>
              <a:rPr lang="en-US" sz="2800" dirty="0" smtClean="0"/>
              <a:t> – </a:t>
            </a:r>
            <a:r>
              <a:rPr lang="en-US" sz="2800" dirty="0" err="1" smtClean="0"/>
              <a:t>mutualistic</a:t>
            </a:r>
            <a:r>
              <a:rPr lang="en-US" sz="2800" dirty="0" smtClean="0"/>
              <a:t> association of plant roots and fungus</a:t>
            </a:r>
          </a:p>
          <a:p>
            <a:pPr eaLnBrk="1" hangingPunct="1"/>
            <a:r>
              <a:rPr lang="en-US" sz="2800" dirty="0" err="1" smtClean="0"/>
              <a:t>Pericycle</a:t>
            </a:r>
            <a:r>
              <a:rPr lang="en-US" sz="2800" dirty="0" smtClean="0"/>
              <a:t> – the outermost layer of the vascular cylinder of a root where lateral growth originates.</a:t>
            </a:r>
          </a:p>
          <a:p>
            <a:pPr eaLnBrk="1" hangingPunct="1"/>
            <a:r>
              <a:rPr lang="en-US" sz="2800" dirty="0" smtClean="0"/>
              <a:t>Endemic plant – species found in one place of the world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4A1182-B7C5-4F88-B5FF-132BFF61EAAF}" type="slidenum">
              <a:rPr lang="en-US"/>
              <a:pPr/>
              <a:t>12</a:t>
            </a:fld>
            <a:endParaRPr lang="en-US"/>
          </a:p>
        </p:txBody>
      </p:sp>
      <p:pic>
        <p:nvPicPr>
          <p:cNvPr id="11267" name="Picture 3" descr="29-01-PlantEvolHighlts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350" y="0"/>
            <a:ext cx="5829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23B5F6-E5EA-46FD-A6E6-FA119248AD32}" type="slidenum">
              <a:rPr lang="en-US"/>
              <a:pPr/>
              <a:t>13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Plant Taxonomy cont’d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Bryophytes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non-vascular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mosses, liverworts, hornworts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Tracheophytes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vascular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all other plants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5" grpId="0" build="p" autoUpdateAnimBg="0"/>
      <p:bldP spid="10246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E6D213-D176-4CAB-B45C-7867791C68C4}" type="slidenum">
              <a:rPr lang="en-US"/>
              <a:pPr/>
              <a:t>14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Taxonomy - Tracheophytes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Seedless vascular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- Pteridophyta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- ferns, horsetails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u="sng" smtClean="0"/>
              <a:t>  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Seeds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- gymnosperms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- angiosperms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  <p:bldP spid="14340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3A67C2-0B9D-48E5-BC55-CA74B6EB7FD9}" type="slidenum">
              <a:rPr lang="en-US"/>
              <a:pPr/>
              <a:t>15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Taxonomy - Gymnosperms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Unprotected – naked seeds</a:t>
            </a:r>
          </a:p>
          <a:p>
            <a:pPr eaLnBrk="1" hangingPunct="1"/>
            <a:r>
              <a:rPr lang="en-US" smtClean="0"/>
              <a:t>Produce cones - conifers</a:t>
            </a:r>
          </a:p>
          <a:p>
            <a:pPr eaLnBrk="1" hangingPunct="1"/>
            <a:r>
              <a:rPr lang="en-US" smtClean="0"/>
              <a:t>Pines, cycads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DB388F-FAE7-4732-B71E-3BD1E041F471}" type="slidenum">
              <a:rPr lang="en-US"/>
              <a:pPr/>
              <a:t>16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Taxonomy - Angiosperms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Flowering plants</a:t>
            </a:r>
          </a:p>
          <a:p>
            <a:pPr eaLnBrk="1" hangingPunct="1"/>
            <a:r>
              <a:rPr lang="en-US" smtClean="0"/>
              <a:t>Protected seeds</a:t>
            </a:r>
          </a:p>
          <a:p>
            <a:pPr eaLnBrk="1" hangingPunct="1"/>
            <a:r>
              <a:rPr lang="en-US" smtClean="0"/>
              <a:t>Most plants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F1DEF7-2510-4120-B484-2FF21A296013}" type="slidenum">
              <a:rPr lang="en-US"/>
              <a:pPr/>
              <a:t>17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Taxonomy - Angiosperms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/>
              <a:t>Monocots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- one cotyledon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- grasses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- lilies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- orchids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- parallel veins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- parts in 3’s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- no woody growth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981200"/>
            <a:ext cx="3810000" cy="4114800"/>
          </a:xfrm>
        </p:spPr>
        <p:txBody>
          <a:bodyPr/>
          <a:lstStyle/>
          <a:p>
            <a:pPr eaLnBrk="1" hangingPunct="1"/>
            <a:r>
              <a:rPr lang="en-US" b="1" u="sng" dirty="0" err="1" smtClean="0"/>
              <a:t>Eudicots</a:t>
            </a:r>
            <a:endParaRPr lang="en-US" b="1" u="sng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- two cotyledons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- most trees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- shrubs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- herbs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- net-like veins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- parts in 4’s or 5’s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- woody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build="p" autoUpdateAnimBg="0"/>
      <p:bldP spid="20484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Detailed Divisions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BFAB9A-A6D3-4D02-B427-EB6B996D0828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7DEFE3-0CFA-4EEA-8A59-74D0AAB8908D}" type="slidenum">
              <a:rPr lang="en-US"/>
              <a:pPr/>
              <a:t>19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Bryophyta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No vascular tissues – xylem &amp; phloem</a:t>
            </a:r>
          </a:p>
          <a:p>
            <a:pPr eaLnBrk="1" hangingPunct="1"/>
            <a:r>
              <a:rPr lang="en-US" sz="2800" smtClean="0"/>
              <a:t>Lack true leaves, stems &amp; roots</a:t>
            </a:r>
          </a:p>
          <a:p>
            <a:pPr eaLnBrk="1" hangingPunct="1"/>
            <a:r>
              <a:rPr lang="en-US" sz="2800" smtClean="0"/>
              <a:t>Contain rhizoids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   -  anchor plant to substrate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   -  grow laterally</a:t>
            </a:r>
          </a:p>
          <a:p>
            <a:pPr eaLnBrk="1" hangingPunct="1"/>
            <a:r>
              <a:rPr lang="en-US" sz="2800" smtClean="0"/>
              <a:t>Small leaf-like structures for photosynthesis </a:t>
            </a:r>
          </a:p>
          <a:p>
            <a:pPr eaLnBrk="1" hangingPunct="1"/>
            <a:r>
              <a:rPr lang="en-US" sz="2800" smtClean="0"/>
              <a:t>No specialized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EE4DE1-2423-4657-BDF5-B8FF88F2D8F0}" type="slidenum">
              <a:rPr lang="en-US"/>
              <a:pPr/>
              <a:t>2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a plant?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Multicellular </a:t>
            </a:r>
          </a:p>
          <a:p>
            <a:pPr eaLnBrk="1" hangingPunct="1"/>
            <a:r>
              <a:rPr lang="en-US" smtClean="0"/>
              <a:t>Eukaryotic</a:t>
            </a:r>
          </a:p>
          <a:p>
            <a:pPr eaLnBrk="1" hangingPunct="1"/>
            <a:r>
              <a:rPr lang="en-US" smtClean="0"/>
              <a:t>Photosynthetic </a:t>
            </a:r>
          </a:p>
          <a:p>
            <a:pPr eaLnBrk="1" hangingPunct="1"/>
            <a:r>
              <a:rPr lang="en-US" smtClean="0"/>
              <a:t>Autotroph</a:t>
            </a:r>
          </a:p>
          <a:p>
            <a:pPr eaLnBrk="1" hangingPunct="1"/>
            <a:r>
              <a:rPr lang="en-US" smtClean="0"/>
              <a:t>Nearly all are terrestrial – some exceptions as in water lily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CA70FA-0873-4A42-A169-F49BC0B7DAB3}" type="slidenum">
              <a:rPr lang="en-US"/>
              <a:pPr/>
              <a:t>20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Bryophyta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Absorb H2O from above ground structures</a:t>
            </a:r>
          </a:p>
          <a:p>
            <a:pPr eaLnBrk="1" hangingPunct="1"/>
            <a:r>
              <a:rPr lang="en-US" sz="2800" smtClean="0"/>
              <a:t>Grow best in moist shady places</a:t>
            </a:r>
          </a:p>
          <a:p>
            <a:pPr eaLnBrk="1" hangingPunct="1"/>
            <a:r>
              <a:rPr lang="en-US" sz="2800" smtClean="0"/>
              <a:t>Short plant</a:t>
            </a:r>
          </a:p>
          <a:p>
            <a:pPr eaLnBrk="1" hangingPunct="1"/>
            <a:r>
              <a:rPr lang="en-US" sz="2800" smtClean="0"/>
              <a:t>Gametophyte generation is dominant life form</a:t>
            </a:r>
          </a:p>
          <a:p>
            <a:pPr eaLnBrk="1" hangingPunct="1"/>
            <a:r>
              <a:rPr lang="en-US" sz="2800" smtClean="0"/>
              <a:t>Asexual rep. common</a:t>
            </a:r>
          </a:p>
          <a:p>
            <a:pPr eaLnBrk="1" hangingPunct="1"/>
            <a:r>
              <a:rPr lang="en-US" sz="2800" smtClean="0"/>
              <a:t>Sexual rep. requires water</a:t>
            </a:r>
          </a:p>
          <a:p>
            <a:pPr eaLnBrk="1" hangingPunct="1"/>
            <a:r>
              <a:rPr lang="en-US" sz="2800" smtClean="0"/>
              <a:t>Moss life cycle pg.607 fig. 29.8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Alternation of Generation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E64F5B-9072-4575-A2D0-2B471EAB3FB0}" type="slidenum">
              <a:rPr lang="en-US"/>
              <a:pPr/>
              <a:t>21</a:t>
            </a:fld>
            <a:endParaRPr lang="en-US"/>
          </a:p>
        </p:txBody>
      </p:sp>
      <p:pic>
        <p:nvPicPr>
          <p:cNvPr id="20483" name="Picture 3" descr="29-06-AlternationGenerat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057400"/>
            <a:ext cx="501618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B9DB7-DD4A-4427-9838-FA6DD888516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" name="Picture 2" descr="http://bcs.whfreeman.com/thelifewire8e/content/cat_010/f250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94117"/>
            <a:ext cx="5943600" cy="4469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34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B9DB7-DD4A-4427-9838-FA6DD888516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3" name="Picture 2" descr="http://science.kennesaw.edu/~jdirnber/Bio2108/Lecture/LecPhylogeny/26_Labeled_Images/26_10-MonoParaPolyphyly-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97" y="1905000"/>
            <a:ext cx="7391400" cy="35363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 bwMode="auto">
          <a:xfrm>
            <a:off x="1618397" y="4876796"/>
            <a:ext cx="2209800" cy="56451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191001" y="4876799"/>
            <a:ext cx="2133600" cy="56451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629400" y="4876798"/>
            <a:ext cx="2267803" cy="56451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84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772400" cy="1143000"/>
          </a:xfrm>
        </p:spPr>
        <p:txBody>
          <a:bodyPr/>
          <a:lstStyle/>
          <a:p>
            <a:r>
              <a:rPr lang="en-US" b="1" dirty="0"/>
              <a:t>Inter-, intra-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6815" y="2057400"/>
            <a:ext cx="7772400" cy="39624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prefix </a:t>
            </a:r>
            <a:r>
              <a:rPr lang="en-US" b="1" i="1" dirty="0"/>
              <a:t>inter</a:t>
            </a:r>
            <a:r>
              <a:rPr lang="en-US" b="1" dirty="0"/>
              <a:t>-</a:t>
            </a:r>
            <a:r>
              <a:rPr lang="en-US" dirty="0"/>
              <a:t> means </a:t>
            </a:r>
            <a:r>
              <a:rPr lang="en-US" i="1" dirty="0"/>
              <a:t>between </a:t>
            </a:r>
            <a:r>
              <a:rPr lang="en-US" dirty="0"/>
              <a:t>or</a:t>
            </a:r>
            <a:r>
              <a:rPr lang="en-US" i="1" dirty="0"/>
              <a:t> among. </a:t>
            </a:r>
            <a:r>
              <a:rPr lang="en-US" dirty="0"/>
              <a:t>The prefix </a:t>
            </a:r>
            <a:r>
              <a:rPr lang="en-US" b="1" i="1" dirty="0"/>
              <a:t>intra-</a:t>
            </a:r>
            <a:r>
              <a:rPr lang="en-US" i="1" dirty="0"/>
              <a:t> </a:t>
            </a:r>
            <a:r>
              <a:rPr lang="en-US" dirty="0"/>
              <a:t>means </a:t>
            </a:r>
            <a:r>
              <a:rPr lang="en-US" i="1" dirty="0"/>
              <a:t>within</a:t>
            </a:r>
            <a:r>
              <a:rPr lang="en-US" dirty="0"/>
              <a:t>. So, for example, an interstate highway is a highway that goes between or among states, while an intrastate highway is one that exists only within a single state.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FA721-4E90-4CB4-ADDD-89EB3BA4966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149" y="609600"/>
            <a:ext cx="7772400" cy="2209800"/>
          </a:xfrm>
        </p:spPr>
        <p:txBody>
          <a:bodyPr/>
          <a:lstStyle/>
          <a:p>
            <a:r>
              <a:rPr lang="en-US" sz="3200" dirty="0" smtClean="0"/>
              <a:t>Redraw the following phylogeny assuming bryophytes  are a monophyletic group in which liverworts diverged first.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FA721-4E90-4CB4-ADDD-89EB3BA4966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" name="Content Placeholder 4" descr="29_07HighlightsPlantEvo-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667000"/>
            <a:ext cx="700965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149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FA721-4E90-4CB4-ADDD-89EB3BA4966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5" name="Picture 4" descr="http://science.kennesaw.edu/~jdirnber/Bio2108/Lecture/LecPhylogeny/26_Labeled_Images/26_10-MonoParaPolyphyly-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143000"/>
            <a:ext cx="5087203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29_07HighlightsPlantEvo-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0887" y="3394007"/>
            <a:ext cx="5863113" cy="344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502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B9DB7-DD4A-4427-9838-FA6DD888516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085833" y="3009900"/>
            <a:ext cx="0" cy="2667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flipH="1">
            <a:off x="2097206" y="5715000"/>
            <a:ext cx="2438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2097206" y="3009900"/>
            <a:ext cx="23223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4419600" y="2038350"/>
            <a:ext cx="0" cy="1695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4419600" y="2038350"/>
            <a:ext cx="1219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2097206" y="3009900"/>
            <a:ext cx="23223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4419600" y="3729819"/>
            <a:ext cx="1371600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5791200" y="3429000"/>
            <a:ext cx="1219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5791200" y="4114800"/>
            <a:ext cx="1219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5791200" y="3419475"/>
            <a:ext cx="0" cy="6953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655024" y="5486400"/>
            <a:ext cx="3084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rest of the diagram is the same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307006" y="545046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51551" y="434226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8800" y="1676400"/>
            <a:ext cx="210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liverworts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010400" y="3880598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moss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996266" y="3172010"/>
            <a:ext cx="1537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hornworts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 bwMode="auto">
          <a:xfrm flipH="1">
            <a:off x="1783308" y="4591378"/>
            <a:ext cx="302525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3733800" y="1094475"/>
            <a:ext cx="4648200" cy="4155069"/>
          </a:xfrm>
          <a:prstGeom prst="ellips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96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Alternation of Generation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E64F5B-9072-4575-A2D0-2B471EAB3FB0}" type="slidenum">
              <a:rPr lang="en-US"/>
              <a:pPr/>
              <a:t>28</a:t>
            </a:fld>
            <a:endParaRPr lang="en-US"/>
          </a:p>
        </p:txBody>
      </p:sp>
      <p:pic>
        <p:nvPicPr>
          <p:cNvPr id="20483" name="Picture 3" descr="29-06-AlternationGenerat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057400"/>
            <a:ext cx="501618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324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4A1182-B7C5-4F88-B5FF-132BFF61EAAF}" type="slidenum">
              <a:rPr lang="en-US"/>
              <a:pPr/>
              <a:t>29</a:t>
            </a:fld>
            <a:endParaRPr lang="en-US"/>
          </a:p>
        </p:txBody>
      </p:sp>
      <p:pic>
        <p:nvPicPr>
          <p:cNvPr id="11267" name="Picture 3" descr="29-01-PlantEvolHighlts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350" y="0"/>
            <a:ext cx="5829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006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DC10DE-826A-4742-9BE6-7744B78E35D7}" type="slidenum">
              <a:rPr lang="en-US"/>
              <a:pPr/>
              <a:t>3</a:t>
            </a:fld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Evolution of plants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Ancestors – green algae (charophytes)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- contain chlorophyll a &amp; b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- store food as starch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- cell walls composed of cellulose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- cytokinesis seen w/cell plate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- similar chloroplast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512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456E7E-BCB5-4039-844E-F770552DD680}" type="slidenum">
              <a:rPr lang="en-US"/>
              <a:pPr/>
              <a:t>30</a:t>
            </a:fld>
            <a:endParaRPr lang="en-US"/>
          </a:p>
        </p:txBody>
      </p:sp>
      <p:pic>
        <p:nvPicPr>
          <p:cNvPr id="21507" name="Picture 4" descr="29_08-MossLifeCycle_1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963" y="136525"/>
            <a:ext cx="6950075" cy="658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14400"/>
            <a:ext cx="7772400" cy="1143000"/>
          </a:xfrm>
        </p:spPr>
        <p:txBody>
          <a:bodyPr/>
          <a:lstStyle/>
          <a:p>
            <a:r>
              <a:rPr lang="en-US" sz="3600" dirty="0" smtClean="0"/>
              <a:t>Homosporous vs. Heterosporous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Moss is _________</a:t>
            </a:r>
            <a:endParaRPr lang="en-US" dirty="0"/>
          </a:p>
        </p:txBody>
      </p:sp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491D0B-EB0A-419B-A7DD-E62662E28F8E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65FD3C-5B38-4066-B48A-C0066AD10A57}" type="slidenum">
              <a:rPr lang="en-US"/>
              <a:pPr/>
              <a:t>32</a:t>
            </a:fld>
            <a:endParaRPr lang="en-US"/>
          </a:p>
        </p:txBody>
      </p:sp>
      <p:pic>
        <p:nvPicPr>
          <p:cNvPr id="22531" name="Picture 2" descr="29_08-MossLifeCycle_2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963" y="136525"/>
            <a:ext cx="6950075" cy="658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9EC4F6-7445-4604-872D-3863071526FB}" type="slidenum">
              <a:rPr lang="en-US"/>
              <a:pPr/>
              <a:t>33</a:t>
            </a:fld>
            <a:endParaRPr lang="en-US"/>
          </a:p>
        </p:txBody>
      </p:sp>
      <p:pic>
        <p:nvPicPr>
          <p:cNvPr id="23555" name="Picture 2" descr="29_08-MossLifeCycle_3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963" y="136525"/>
            <a:ext cx="6950075" cy="658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3408E9-7B64-42A3-919A-FDD396F9D143}" type="slidenum">
              <a:rPr lang="en-US"/>
              <a:pPr/>
              <a:t>34</a:t>
            </a:fld>
            <a:endParaRPr lang="en-US"/>
          </a:p>
        </p:txBody>
      </p:sp>
      <p:pic>
        <p:nvPicPr>
          <p:cNvPr id="25603" name="Picture 5" descr="29-16-PolytrichumLifeCyc-N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7388" y="681038"/>
            <a:ext cx="522922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CC456A-0404-4598-8544-FCF55F574B87}" type="slidenum">
              <a:rPr lang="en-US"/>
              <a:pPr/>
              <a:t>35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8534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 Tracheophyta - vascular plants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Roots specialized for absorption</a:t>
            </a:r>
          </a:p>
          <a:p>
            <a:pPr eaLnBrk="1" hangingPunct="1"/>
            <a:r>
              <a:rPr lang="en-US" sz="2800" dirty="0" smtClean="0"/>
              <a:t>Leaves – many cells thick &amp; specialized for p-</a:t>
            </a:r>
            <a:r>
              <a:rPr lang="en-US" sz="2800" dirty="0" err="1" smtClean="0"/>
              <a:t>syn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Vascular system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   - xylem – transports water &amp; ions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              made of tracheid cells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   - phloem – transports p-</a:t>
            </a:r>
            <a:r>
              <a:rPr lang="en-US" sz="2800" dirty="0" err="1" smtClean="0"/>
              <a:t>syn</a:t>
            </a:r>
            <a:r>
              <a:rPr lang="en-US" sz="2800" dirty="0" smtClean="0"/>
              <a:t> products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              made of sieve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308624-D82B-44E5-A592-53F695D27EFE}" type="slidenum">
              <a:rPr lang="en-US"/>
              <a:pPr/>
              <a:t>36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Tracheophyta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Sporophyte generation is dominant life form (in seed plants – gametophyte is microscopic)</a:t>
            </a:r>
          </a:p>
          <a:p>
            <a:pPr eaLnBrk="1" hangingPunct="1"/>
            <a:r>
              <a:rPr lang="en-US" sz="2800" dirty="0" smtClean="0"/>
              <a:t>Development of </a:t>
            </a:r>
            <a:r>
              <a:rPr lang="en-US" sz="2800" b="1" u="sng" dirty="0" smtClean="0"/>
              <a:t>seed</a:t>
            </a:r>
            <a:r>
              <a:rPr lang="en-US" sz="2800" dirty="0" smtClean="0"/>
              <a:t> (except fern)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800" dirty="0" smtClean="0"/>
              <a:t>   </a:t>
            </a:r>
            <a:r>
              <a:rPr lang="en-US" sz="2800" b="1" u="sng" dirty="0" smtClean="0"/>
              <a:t> S</a:t>
            </a:r>
            <a:r>
              <a:rPr lang="en-US" b="1" u="sng" dirty="0" smtClean="0"/>
              <a:t>eed Parts: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800" dirty="0" smtClean="0"/>
              <a:t>seed coat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800" dirty="0" smtClean="0"/>
              <a:t>embryo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800" dirty="0" smtClean="0"/>
              <a:t>nutrition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81776B-4BA0-4B1C-9643-F447AB1CF68C}" type="slidenum">
              <a:rPr lang="en-US"/>
              <a:pPr/>
              <a:t>37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38200"/>
            <a:ext cx="8686800" cy="1143000"/>
          </a:xfrm>
        </p:spPr>
        <p:txBody>
          <a:bodyPr/>
          <a:lstStyle/>
          <a:p>
            <a:pPr marL="838200" indent="-838200" eaLnBrk="1" hangingPunct="1"/>
            <a:r>
              <a:rPr lang="en-US" dirty="0" smtClean="0"/>
              <a:t>Seedless Vascular Plants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Ferns &amp; horsetails</a:t>
            </a:r>
          </a:p>
          <a:p>
            <a:pPr eaLnBrk="1" hangingPunct="1"/>
            <a:r>
              <a:rPr lang="en-US" dirty="0" smtClean="0"/>
              <a:t>Most primitive vascular plants</a:t>
            </a:r>
          </a:p>
          <a:p>
            <a:pPr eaLnBrk="1" hangingPunct="1"/>
            <a:r>
              <a:rPr lang="en-US" dirty="0" smtClean="0"/>
              <a:t>Fern life cycle </a:t>
            </a:r>
            <a:r>
              <a:rPr lang="en-US" dirty="0" err="1" smtClean="0"/>
              <a:t>pg</a:t>
            </a:r>
            <a:r>
              <a:rPr lang="en-US" dirty="0" smtClean="0"/>
              <a:t> 611 fig. 29.13</a:t>
            </a:r>
          </a:p>
          <a:p>
            <a:pPr eaLnBrk="1" hangingPunct="1"/>
            <a:r>
              <a:rPr lang="en-US" dirty="0" smtClean="0"/>
              <a:t>Dependent on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eaLnBrk="1" hangingPunct="1"/>
            <a:r>
              <a:rPr lang="en-US" dirty="0" smtClean="0"/>
              <a:t>Gametophyte visible</a:t>
            </a:r>
          </a:p>
          <a:p>
            <a:pPr eaLnBrk="1" hangingPunct="1"/>
            <a:r>
              <a:rPr lang="en-US" dirty="0" smtClean="0"/>
              <a:t>Most ferns are </a:t>
            </a:r>
            <a:r>
              <a:rPr lang="en-US" dirty="0" err="1" smtClean="0"/>
              <a:t>homosporous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E98B96-5135-4321-9532-AD384C67A355}" type="slidenum">
              <a:rPr lang="en-US"/>
              <a:pPr/>
              <a:t>38</a:t>
            </a:fld>
            <a:endParaRPr lang="en-US"/>
          </a:p>
        </p:txBody>
      </p:sp>
      <p:pic>
        <p:nvPicPr>
          <p:cNvPr id="29699" name="Picture 2" descr="29_13FernLifeCycle_1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703263"/>
            <a:ext cx="8547100" cy="54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7008BD-8F8B-4A88-BF63-C0C6E50567E5}" type="slidenum">
              <a:rPr lang="en-US"/>
              <a:pPr/>
              <a:t>39</a:t>
            </a:fld>
            <a:endParaRPr lang="en-US"/>
          </a:p>
        </p:txBody>
      </p:sp>
      <p:pic>
        <p:nvPicPr>
          <p:cNvPr id="30723" name="Picture 2" descr="29_13FernLifeCycle_2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703263"/>
            <a:ext cx="8547100" cy="54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DCC681-B912-421B-BF94-3228D8369708}" type="slidenum">
              <a:rPr lang="en-US"/>
              <a:pPr/>
              <a:t>4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Evolution of plants cont’d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Movement from water to land – Why?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- more light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- CO</a:t>
            </a:r>
            <a:r>
              <a:rPr lang="en-US" baseline="-25000" smtClean="0"/>
              <a:t>2</a:t>
            </a:r>
            <a:r>
              <a:rPr lang="en-US" smtClean="0"/>
              <a:t> more abundant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- no competing life forms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14400"/>
            <a:ext cx="7772400" cy="1143000"/>
          </a:xfrm>
        </p:spPr>
        <p:txBody>
          <a:bodyPr/>
          <a:lstStyle/>
          <a:p>
            <a:r>
              <a:rPr lang="en-US" sz="3600" dirty="0" smtClean="0"/>
              <a:t>Homosporous vs. Heterosporous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Fern is _________</a:t>
            </a:r>
            <a:endParaRPr lang="en-US" dirty="0"/>
          </a:p>
        </p:txBody>
      </p:sp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491D0B-EB0A-419B-A7DD-E62662E28F8E}" type="slidenum">
              <a:rPr lang="en-US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0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9B0364-68A0-43AA-A1A8-1AB18C8D827A}" type="slidenum">
              <a:rPr lang="en-US"/>
              <a:pPr/>
              <a:t>41</a:t>
            </a:fld>
            <a:endParaRPr lang="en-US"/>
          </a:p>
        </p:txBody>
      </p:sp>
      <p:pic>
        <p:nvPicPr>
          <p:cNvPr id="31747" name="Picture 4" descr="29_13FernLifeCycle_3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703263"/>
            <a:ext cx="8547100" cy="54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256744-72C7-410A-8F9D-E64F10993F1E}" type="slidenum">
              <a:rPr lang="en-US"/>
              <a:pPr/>
              <a:t>42</a:t>
            </a:fld>
            <a:endParaRPr lang="en-US"/>
          </a:p>
        </p:txBody>
      </p:sp>
      <p:pic>
        <p:nvPicPr>
          <p:cNvPr id="32771" name="Picture 5" descr="29-23-FernLifeCyc-N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76200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Seeded vascular plants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Gymnosperms</a:t>
            </a:r>
          </a:p>
          <a:p>
            <a:r>
              <a:rPr lang="en-US" dirty="0" smtClean="0"/>
              <a:t>Angiosperms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B9DB7-DD4A-4427-9838-FA6DD888516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Gymnosperms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Gametophyte generation greatly reduced</a:t>
            </a:r>
          </a:p>
          <a:p>
            <a:r>
              <a:rPr lang="en-US" dirty="0" smtClean="0"/>
              <a:t>Pine life cycle page 624 fig. 30.6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FA721-4E90-4CB4-ADDD-89EB3BA4966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F0D99A-E291-4409-93BF-00B03690D806}" type="slidenum">
              <a:rPr lang="en-US"/>
              <a:pPr/>
              <a:t>45</a:t>
            </a:fld>
            <a:endParaRPr lang="en-US"/>
          </a:p>
        </p:txBody>
      </p:sp>
      <p:pic>
        <p:nvPicPr>
          <p:cNvPr id="34819" name="Picture 3" descr="30-09-PineLifeCycle-N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138113"/>
            <a:ext cx="7669212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3C56E4-0203-4D8C-AB57-98D15D23A221}" type="slidenum">
              <a:rPr lang="en-US"/>
              <a:pPr/>
              <a:t>46</a:t>
            </a:fld>
            <a:endParaRPr lang="en-US"/>
          </a:p>
        </p:txBody>
      </p:sp>
      <p:pic>
        <p:nvPicPr>
          <p:cNvPr id="35843" name="Picture 3" descr="30-09-PineLifeCycle-L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" y="0"/>
            <a:ext cx="8675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Angiosperms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Flowering plants</a:t>
            </a:r>
          </a:p>
          <a:p>
            <a:r>
              <a:rPr lang="en-US" dirty="0" smtClean="0"/>
              <a:t>90% of earths plants</a:t>
            </a:r>
          </a:p>
          <a:p>
            <a:r>
              <a:rPr lang="en-US" dirty="0" smtClean="0"/>
              <a:t>Protected seeds</a:t>
            </a:r>
          </a:p>
          <a:p>
            <a:r>
              <a:rPr lang="en-US" dirty="0" smtClean="0"/>
              <a:t>Flower parts diagram</a:t>
            </a:r>
          </a:p>
          <a:p>
            <a:r>
              <a:rPr lang="en-US" dirty="0" smtClean="0"/>
              <a:t>Life cycle page 627 fig. 30.10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FA721-4E90-4CB4-ADDD-89EB3BA4966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4A8606-83F4-4BEE-8FC5-718D9A68373B}" type="slidenum">
              <a:rPr lang="en-US"/>
              <a:pPr/>
              <a:t>48</a:t>
            </a:fld>
            <a:endParaRPr lang="en-US"/>
          </a:p>
        </p:txBody>
      </p:sp>
      <p:pic>
        <p:nvPicPr>
          <p:cNvPr id="37891" name="Picture 3" descr="30-13-FlowerStructure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2588" y="0"/>
            <a:ext cx="5840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DA580A-C196-429E-965F-0918FE28FFB5}" type="slidenum">
              <a:rPr lang="en-US"/>
              <a:pPr/>
              <a:t>49</a:t>
            </a:fld>
            <a:endParaRPr lang="en-US"/>
          </a:p>
        </p:txBody>
      </p:sp>
      <p:pic>
        <p:nvPicPr>
          <p:cNvPr id="38915" name="Picture 2" descr="flower%20sm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31056" t="-1700" r="30228"/>
          <a:stretch>
            <a:fillRect/>
          </a:stretch>
        </p:blipFill>
        <p:spPr bwMode="auto">
          <a:xfrm>
            <a:off x="3048000" y="914400"/>
            <a:ext cx="40449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2827BE-3762-461A-B1A4-DB9375CC1562}" type="slidenum">
              <a:rPr lang="en-US"/>
              <a:pPr/>
              <a:t>5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Evolution of plants cont’d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smtClean="0"/>
              <a:t>Land Problem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mtClean="0"/>
              <a:t>        - loss of water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mtClean="0"/>
              <a:t>        - reproduction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/>
            <a:r>
              <a:rPr lang="en-US" smtClean="0"/>
              <a:t>Solution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mtClean="0"/>
              <a:t>    - Cuticle &amp; stomata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mtClean="0"/>
              <a:t>    - Fert. Internal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  <p:bldP spid="9220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A1C577-C12F-442B-AE82-DDE834934FB1}" type="slidenum">
              <a:rPr lang="en-US"/>
              <a:pPr/>
              <a:t>50</a:t>
            </a:fld>
            <a:endParaRPr lang="en-US"/>
          </a:p>
        </p:txBody>
      </p:sp>
      <p:pic>
        <p:nvPicPr>
          <p:cNvPr id="39939" name="Picture 2" descr="flower%20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828800"/>
            <a:ext cx="56673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B9DB7-DD4A-4427-9838-FA6DD888516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1026" name="Picture 2" descr="http://web.cisco.edu:8080/sz_biology/images/Flower_diagram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1524000"/>
            <a:ext cx="4762500" cy="3590926"/>
          </a:xfrm>
          <a:prstGeom prst="rect">
            <a:avLst/>
          </a:prstGeom>
          <a:noFill/>
        </p:spPr>
      </p:pic>
      <p:pic>
        <p:nvPicPr>
          <p:cNvPr id="4" name="Picture 3" descr="30-13-FlowerStructure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0"/>
            <a:ext cx="3179778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5105400" y="2133600"/>
            <a:ext cx="8382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477000" y="2362200"/>
            <a:ext cx="8382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95800" y="3962400"/>
            <a:ext cx="12192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305800" y="2667000"/>
            <a:ext cx="8382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410200" y="4419600"/>
            <a:ext cx="8382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477000" y="4648200"/>
            <a:ext cx="8382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696200" y="4343400"/>
            <a:ext cx="8382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391400" y="2514600"/>
            <a:ext cx="8382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2057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486400" y="4343400"/>
            <a:ext cx="728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001000" y="426720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876800" y="388620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705600" y="228600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696200" y="243840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534400" y="259080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705600" y="4572000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B9DB7-DD4A-4427-9838-FA6DD888516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1026" name="Picture 2" descr="http://web.cisco.edu:8080/sz_biology/images/Flower_diagram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1524000"/>
            <a:ext cx="4762500" cy="3590926"/>
          </a:xfrm>
          <a:prstGeom prst="rect">
            <a:avLst/>
          </a:prstGeom>
          <a:noFill/>
        </p:spPr>
      </p:pic>
      <p:pic>
        <p:nvPicPr>
          <p:cNvPr id="4" name="Picture 3" descr="30-13-FlowerStructure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0"/>
            <a:ext cx="3179778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52FDE9-024D-4541-9D1E-0CAF13F11B86}" type="slidenum">
              <a:rPr lang="en-US"/>
              <a:pPr/>
              <a:t>53</a:t>
            </a:fld>
            <a:endParaRPr lang="en-US"/>
          </a:p>
        </p:txBody>
      </p:sp>
      <p:pic>
        <p:nvPicPr>
          <p:cNvPr id="40963" name="Picture 5" descr="30-17-AngiospLifeCycle-N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366713"/>
            <a:ext cx="8469312" cy="612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40E59E-5E3D-432F-B73C-ABC91C31BF72}" type="slidenum">
              <a:rPr lang="en-US"/>
              <a:pPr/>
              <a:t>54</a:t>
            </a:fld>
            <a:endParaRPr lang="en-US"/>
          </a:p>
        </p:txBody>
      </p:sp>
      <p:pic>
        <p:nvPicPr>
          <p:cNvPr id="41987" name="Picture 3" descr="30-17-AngiospLifeCycle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788" y="257175"/>
            <a:ext cx="8480425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B2D401-A3FE-4CEA-BB8A-AF496B6F33EB}" type="slidenum">
              <a:rPr lang="en-US"/>
              <a:pPr/>
              <a:t>55</a:t>
            </a:fld>
            <a:endParaRPr lang="en-US"/>
          </a:p>
        </p:txBody>
      </p:sp>
      <p:pic>
        <p:nvPicPr>
          <p:cNvPr id="44035" name="Picture 3" descr="38-02-IdealizedFlower-N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7713" y="977900"/>
            <a:ext cx="5108575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5C225D-8C29-425D-BD4A-C4DE0EFBD16F}" type="slidenum">
              <a:rPr lang="en-US"/>
              <a:pPr/>
              <a:t>56</a:t>
            </a:fld>
            <a:endParaRPr lang="en-US"/>
          </a:p>
        </p:txBody>
      </p:sp>
      <p:pic>
        <p:nvPicPr>
          <p:cNvPr id="45059" name="Picture 3" descr="38-06-PinThrumFlowers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250"/>
            <a:ext cx="9144000" cy="616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 and Thrum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1600" y="1752600"/>
            <a:ext cx="7772400" cy="4419600"/>
          </a:xfrm>
        </p:spPr>
        <p:txBody>
          <a:bodyPr/>
          <a:lstStyle/>
          <a:p>
            <a:r>
              <a:rPr lang="en-US" dirty="0" smtClean="0"/>
              <a:t>Two types of flowers on different individuals</a:t>
            </a:r>
          </a:p>
          <a:p>
            <a:r>
              <a:rPr lang="en-US" dirty="0" smtClean="0"/>
              <a:t>Thrums – short styles and long stamens</a:t>
            </a:r>
          </a:p>
          <a:p>
            <a:r>
              <a:rPr lang="en-US" dirty="0" smtClean="0"/>
              <a:t>Pins – long styles an short stamens </a:t>
            </a:r>
          </a:p>
          <a:p>
            <a:r>
              <a:rPr lang="en-US" dirty="0" smtClean="0"/>
              <a:t>Insects collect pollen on different parts of their body so thrum pollen is deposited on pin stigmas and vice versa</a:t>
            </a:r>
          </a:p>
          <a:p>
            <a:r>
              <a:rPr lang="en-US" dirty="0" smtClean="0"/>
              <a:t>Increases variation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B9DB7-DD4A-4427-9838-FA6DD8885168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 incompatibility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S- genes control self recognition</a:t>
            </a:r>
          </a:p>
          <a:p>
            <a:r>
              <a:rPr lang="en-US" dirty="0" smtClean="0"/>
              <a:t>Self recognition blocks pollen tube growth</a:t>
            </a:r>
            <a:endParaRPr lang="en-US" dirty="0"/>
          </a:p>
        </p:txBody>
      </p:sp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AFF924-7D5D-42D2-81A2-7B1113F0E9B3}" type="slidenum">
              <a:rPr lang="en-US"/>
              <a:pPr/>
              <a:t>58</a:t>
            </a:fld>
            <a:endParaRPr lang="en-US"/>
          </a:p>
        </p:txBody>
      </p:sp>
      <p:pic>
        <p:nvPicPr>
          <p:cNvPr id="46083" name="Picture 3" descr="38-07-SelfIncompatible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773" y="3733799"/>
            <a:ext cx="7608627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BBCAB6-14A4-4D82-85EC-0B780D4D03AE}" type="slidenum">
              <a:rPr lang="en-US"/>
              <a:pPr/>
              <a:t>59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Angiosperm Life Cycle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Mature sporophyte w/flower</a:t>
            </a:r>
          </a:p>
          <a:p>
            <a:pPr eaLnBrk="1" hangingPunct="1"/>
            <a:r>
              <a:rPr lang="en-US" smtClean="0"/>
              <a:t>Pollen carried to stigma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- cross pollination – most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- self pollination – some</a:t>
            </a:r>
          </a:p>
          <a:p>
            <a:pPr eaLnBrk="1" hangingPunct="1"/>
            <a:r>
              <a:rPr lang="en-US" smtClean="0"/>
              <a:t>Pollen grain germinates producing pollen tube (in style)</a:t>
            </a:r>
          </a:p>
          <a:p>
            <a:pPr eaLnBrk="1" hangingPunct="1"/>
            <a:r>
              <a:rPr lang="en-US" smtClean="0"/>
              <a:t>Two sperm enter ovule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C74E7E-2456-4C49-A6EE-03F01829B87B}" type="slidenum">
              <a:rPr lang="en-US"/>
              <a:pPr/>
              <a:t>6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Plant Taxonomy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Plant kingdom uses Division category rather than phyla</a:t>
            </a:r>
          </a:p>
          <a:p>
            <a:pPr eaLnBrk="1" hangingPunct="1"/>
            <a:r>
              <a:rPr lang="en-US" smtClean="0"/>
              <a:t>See chart pg. 605 fig. 29.7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B767AA-0BBF-4382-A1E7-B9EDCCE7B2D7}" type="slidenum">
              <a:rPr lang="en-US"/>
              <a:pPr/>
              <a:t>60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Angiosperm Life Cycle cont’d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Double fertilization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- 1 sperm joins egg </a:t>
            </a:r>
            <a:r>
              <a:rPr lang="en-US" smtClean="0">
                <a:sym typeface="Symbol" pitchFamily="18" charset="2"/>
              </a:rPr>
              <a:t></a:t>
            </a:r>
            <a:r>
              <a:rPr lang="en-US" smtClean="0"/>
              <a:t> zygote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- 1 sperm fuses w/2 polar nuclei </a:t>
            </a:r>
            <a:r>
              <a:rPr lang="en-US" smtClean="0">
                <a:sym typeface="Symbol" pitchFamily="18" charset="2"/>
              </a:rPr>
              <a:t></a:t>
            </a:r>
            <a:r>
              <a:rPr lang="en-US" smtClean="0"/>
              <a:t> 3</a:t>
            </a:r>
            <a:r>
              <a:rPr lang="en-US" i="1" smtClean="0"/>
              <a:t>n</a:t>
            </a:r>
            <a:r>
              <a:rPr lang="en-US" smtClean="0"/>
              <a:t> endosperm for nutrition</a:t>
            </a:r>
          </a:p>
          <a:p>
            <a:pPr eaLnBrk="1" hangingPunct="1"/>
            <a:r>
              <a:rPr lang="en-US" smtClean="0"/>
              <a:t>Ovule </a:t>
            </a:r>
            <a:r>
              <a:rPr lang="en-US" smtClean="0">
                <a:sym typeface="Symbol" pitchFamily="18" charset="2"/>
              </a:rPr>
              <a:t></a:t>
            </a:r>
            <a:r>
              <a:rPr lang="en-US" smtClean="0"/>
              <a:t> seed coat</a:t>
            </a:r>
          </a:p>
          <a:p>
            <a:pPr eaLnBrk="1" hangingPunct="1"/>
            <a:r>
              <a:rPr lang="en-US" smtClean="0"/>
              <a:t>Zygote </a:t>
            </a:r>
            <a:r>
              <a:rPr lang="en-US" smtClean="0">
                <a:sym typeface="Symbol" pitchFamily="18" charset="2"/>
              </a:rPr>
              <a:t></a:t>
            </a:r>
            <a:r>
              <a:rPr lang="en-US" smtClean="0"/>
              <a:t> embryo </a:t>
            </a:r>
            <a:r>
              <a:rPr lang="en-US" smtClean="0">
                <a:sym typeface="Symbol" pitchFamily="18" charset="2"/>
              </a:rPr>
              <a:t></a:t>
            </a:r>
            <a:r>
              <a:rPr lang="en-US" smtClean="0"/>
              <a:t> mature sporophyte</a:t>
            </a:r>
          </a:p>
          <a:p>
            <a:pPr eaLnBrk="1" hangingPunct="1"/>
            <a:r>
              <a:rPr lang="en-US" smtClean="0"/>
              <a:t>Ovary </a:t>
            </a:r>
            <a:r>
              <a:rPr lang="en-US" smtClean="0">
                <a:sym typeface="Symbol" pitchFamily="18" charset="2"/>
              </a:rPr>
              <a:t></a:t>
            </a:r>
            <a:r>
              <a:rPr lang="en-US" smtClean="0"/>
              <a:t> fruit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01E515-B203-4EE7-83F3-0A756FD3E120}" type="slidenum">
              <a:rPr lang="en-US"/>
              <a:pPr/>
              <a:t>61</a:t>
            </a:fld>
            <a:endParaRPr lang="en-US"/>
          </a:p>
        </p:txBody>
      </p:sp>
      <p:pic>
        <p:nvPicPr>
          <p:cNvPr id="49155" name="Picture 3" descr="38-10-DicotPlantEmbryo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1657350"/>
            <a:ext cx="9155113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       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6FDAF3-598E-4372-A17F-F2B56294EB8F}" type="slidenum">
              <a:rPr lang="en-US"/>
              <a:pPr/>
              <a:t>62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Angiosperm Success?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Protected ovule</a:t>
            </a:r>
          </a:p>
          <a:p>
            <a:pPr eaLnBrk="1" hangingPunct="1"/>
            <a:r>
              <a:rPr lang="en-US" sz="2800" smtClean="0"/>
              <a:t>Insect pollination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- more specific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- less waste</a:t>
            </a:r>
          </a:p>
          <a:p>
            <a:pPr eaLnBrk="1" hangingPunct="1"/>
            <a:r>
              <a:rPr lang="en-US" sz="2800" smtClean="0"/>
              <a:t>Lure insects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- colorful petals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- nectars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- fruit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0FD98E-DDAA-48B5-AC0E-81BA1309601C}" type="slidenum">
              <a:rPr lang="en-US"/>
              <a:pPr/>
              <a:t>63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Success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Defensive techniques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- toxins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- bad taste – noxious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- thorns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- i.e.  nicotine, caffeine, mustard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8CCAF9-3080-4C3A-BBD5-A140FFAD5247}" type="slidenum">
              <a:rPr lang="en-US"/>
              <a:pPr/>
              <a:t>64</a:t>
            </a:fld>
            <a:endParaRPr lang="en-US"/>
          </a:p>
        </p:txBody>
      </p:sp>
      <p:pic>
        <p:nvPicPr>
          <p:cNvPr id="52227" name="Picture 4" descr="07-28-PlantCellWall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057400"/>
            <a:ext cx="6400800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– plant cell junctions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/>
      <p:bldP spid="130054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5756CF-D759-41B8-92DB-802F98A038D0}" type="slidenum">
              <a:rPr lang="en-US"/>
              <a:pPr/>
              <a:t>65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Know leaf diagram pg 751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B04B18-DE42-4107-BE6A-0201CDCC8F73}" type="slidenum">
              <a:rPr lang="en-US"/>
              <a:pPr/>
              <a:t>66</a:t>
            </a:fld>
            <a:endParaRPr lang="en-US"/>
          </a:p>
        </p:txBody>
      </p:sp>
      <p:pic>
        <p:nvPicPr>
          <p:cNvPr id="55299" name="Picture 2" descr="35_18-LeafAnatom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815975"/>
            <a:ext cx="8548687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-3810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>
                <a:solidFill>
                  <a:schemeClr val="tx1"/>
                </a:solidFill>
              </a:rPr>
              <a:t>Fig. 35-18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669925" y="1130300"/>
            <a:ext cx="5540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algn="ctr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000" b="1"/>
              <a:t>Key</a:t>
            </a:r>
          </a:p>
          <a:p>
            <a:pPr marL="457200" indent="-457200" algn="ctr" eaLnBrk="0" hangingPunct="0">
              <a:lnSpc>
                <a:spcPct val="110000"/>
              </a:lnSpc>
              <a:buFont typeface="Arial" charset="0"/>
              <a:buNone/>
            </a:pPr>
            <a:r>
              <a:rPr lang="en-US" sz="1000" b="1"/>
              <a:t>to labels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885825" y="1619250"/>
            <a:ext cx="490538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000" b="1"/>
              <a:t>Dermal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55303" name="Text Box 6"/>
          <p:cNvSpPr txBox="1">
            <a:spLocks noChangeArrowheads="1"/>
          </p:cNvSpPr>
          <p:nvPr/>
        </p:nvSpPr>
        <p:spPr bwMode="auto">
          <a:xfrm>
            <a:off x="885825" y="1816100"/>
            <a:ext cx="490538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000" b="1"/>
              <a:t>Ground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55304" name="Text Box 7"/>
          <p:cNvSpPr txBox="1">
            <a:spLocks noChangeArrowheads="1"/>
          </p:cNvSpPr>
          <p:nvPr/>
        </p:nvSpPr>
        <p:spPr bwMode="auto">
          <a:xfrm>
            <a:off x="879475" y="2032000"/>
            <a:ext cx="592138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000" b="1"/>
              <a:t>Vascular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55305" name="Text Box 8"/>
          <p:cNvSpPr txBox="1">
            <a:spLocks noChangeArrowheads="1"/>
          </p:cNvSpPr>
          <p:nvPr/>
        </p:nvSpPr>
        <p:spPr bwMode="auto">
          <a:xfrm>
            <a:off x="2524125" y="1911350"/>
            <a:ext cx="490538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000" b="1"/>
              <a:t>Cuticle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55306" name="Line 9"/>
          <p:cNvSpPr>
            <a:spLocks noChangeShapeType="1"/>
          </p:cNvSpPr>
          <p:nvPr/>
        </p:nvSpPr>
        <p:spPr bwMode="auto">
          <a:xfrm>
            <a:off x="2692400" y="2038350"/>
            <a:ext cx="196850" cy="273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Text Box 10"/>
          <p:cNvSpPr txBox="1">
            <a:spLocks noChangeArrowheads="1"/>
          </p:cNvSpPr>
          <p:nvPr/>
        </p:nvSpPr>
        <p:spPr bwMode="auto">
          <a:xfrm>
            <a:off x="3502025" y="1917700"/>
            <a:ext cx="9350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000" b="1"/>
              <a:t>Sclerenchyma</a:t>
            </a:r>
          </a:p>
          <a:p>
            <a:pPr marL="457200" indent="-457200" eaLnBrk="0" hangingPunct="0">
              <a:lnSpc>
                <a:spcPct val="110000"/>
              </a:lnSpc>
              <a:buFont typeface="Arial" charset="0"/>
              <a:buNone/>
            </a:pPr>
            <a:r>
              <a:rPr lang="en-US" sz="1000" b="1"/>
              <a:t>fibers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55308" name="Line 11"/>
          <p:cNvSpPr>
            <a:spLocks noChangeShapeType="1"/>
          </p:cNvSpPr>
          <p:nvPr/>
        </p:nvSpPr>
        <p:spPr bwMode="auto">
          <a:xfrm flipH="1">
            <a:off x="3219450" y="2203450"/>
            <a:ext cx="438150" cy="101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Text Box 12"/>
          <p:cNvSpPr txBox="1">
            <a:spLocks noChangeArrowheads="1"/>
          </p:cNvSpPr>
          <p:nvPr/>
        </p:nvSpPr>
        <p:spPr bwMode="auto">
          <a:xfrm>
            <a:off x="4302125" y="2190750"/>
            <a:ext cx="4206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000" b="1"/>
              <a:t>Stoma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55310" name="Line 13"/>
          <p:cNvSpPr>
            <a:spLocks noChangeShapeType="1"/>
          </p:cNvSpPr>
          <p:nvPr/>
        </p:nvSpPr>
        <p:spPr bwMode="auto">
          <a:xfrm flipH="1">
            <a:off x="4311650" y="2317750"/>
            <a:ext cx="158750" cy="577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Text Box 14"/>
          <p:cNvSpPr txBox="1">
            <a:spLocks noChangeArrowheads="1"/>
          </p:cNvSpPr>
          <p:nvPr/>
        </p:nvSpPr>
        <p:spPr bwMode="auto">
          <a:xfrm>
            <a:off x="377825" y="4044950"/>
            <a:ext cx="51593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000" b="1"/>
              <a:t>Bundle-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000" b="1"/>
              <a:t>sheath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000" b="1"/>
              <a:t>cell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55312" name="Line 15"/>
          <p:cNvSpPr>
            <a:spLocks noChangeShapeType="1"/>
          </p:cNvSpPr>
          <p:nvPr/>
        </p:nvSpPr>
        <p:spPr bwMode="auto">
          <a:xfrm>
            <a:off x="933450" y="4235450"/>
            <a:ext cx="933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3" name="Text Box 16"/>
          <p:cNvSpPr txBox="1">
            <a:spLocks noChangeArrowheads="1"/>
          </p:cNvSpPr>
          <p:nvPr/>
        </p:nvSpPr>
        <p:spPr bwMode="auto">
          <a:xfrm>
            <a:off x="1089025" y="4972050"/>
            <a:ext cx="4206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000" b="1"/>
              <a:t>Xylem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55314" name="Line 17"/>
          <p:cNvSpPr>
            <a:spLocks noChangeShapeType="1"/>
          </p:cNvSpPr>
          <p:nvPr/>
        </p:nvSpPr>
        <p:spPr bwMode="auto">
          <a:xfrm flipH="1">
            <a:off x="1530350" y="4108450"/>
            <a:ext cx="628650" cy="844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5" name="Text Box 18"/>
          <p:cNvSpPr txBox="1">
            <a:spLocks noChangeArrowheads="1"/>
          </p:cNvSpPr>
          <p:nvPr/>
        </p:nvSpPr>
        <p:spPr bwMode="auto">
          <a:xfrm>
            <a:off x="1076325" y="5194300"/>
            <a:ext cx="496888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000" b="1"/>
              <a:t>Phloem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55316" name="Line 19"/>
          <p:cNvSpPr>
            <a:spLocks noChangeShapeType="1"/>
          </p:cNvSpPr>
          <p:nvPr/>
        </p:nvSpPr>
        <p:spPr bwMode="auto">
          <a:xfrm flipH="1">
            <a:off x="1587500" y="4425950"/>
            <a:ext cx="571500" cy="749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Text Box 20"/>
          <p:cNvSpPr txBox="1">
            <a:spLocks noChangeArrowheads="1"/>
          </p:cNvSpPr>
          <p:nvPr/>
        </p:nvSpPr>
        <p:spPr bwMode="auto">
          <a:xfrm>
            <a:off x="434975" y="5556250"/>
            <a:ext cx="22304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000" b="1"/>
              <a:t>(a) Cutaway drawing of leaf tissues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55318" name="Text Box 21"/>
          <p:cNvSpPr txBox="1">
            <a:spLocks noChangeArrowheads="1"/>
          </p:cNvSpPr>
          <p:nvPr/>
        </p:nvSpPr>
        <p:spPr bwMode="auto">
          <a:xfrm>
            <a:off x="3559175" y="5372100"/>
            <a:ext cx="48418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000" b="1"/>
              <a:t>Guard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000" b="1"/>
              <a:t>cells</a:t>
            </a:r>
          </a:p>
          <a:p>
            <a:pPr marL="457200" indent="-457200" eaLnBrk="0" hangingPunct="0">
              <a:buFont typeface="Arial" charset="0"/>
              <a:buNone/>
            </a:pP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55319" name="Line 22"/>
          <p:cNvSpPr>
            <a:spLocks noChangeShapeType="1"/>
          </p:cNvSpPr>
          <p:nvPr/>
        </p:nvSpPr>
        <p:spPr bwMode="auto">
          <a:xfrm>
            <a:off x="3530600" y="5232400"/>
            <a:ext cx="0" cy="107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0" name="Line 23"/>
          <p:cNvSpPr>
            <a:spLocks noChangeShapeType="1"/>
          </p:cNvSpPr>
          <p:nvPr/>
        </p:nvSpPr>
        <p:spPr bwMode="auto">
          <a:xfrm>
            <a:off x="3346450" y="5302250"/>
            <a:ext cx="198438" cy="30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1" name="Text Box 24"/>
          <p:cNvSpPr txBox="1">
            <a:spLocks noChangeArrowheads="1"/>
          </p:cNvSpPr>
          <p:nvPr/>
        </p:nvSpPr>
        <p:spPr bwMode="auto">
          <a:xfrm>
            <a:off x="4206875" y="5149850"/>
            <a:ext cx="319088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000" b="1"/>
              <a:t>Vein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55322" name="Line 25"/>
          <p:cNvSpPr>
            <a:spLocks noChangeShapeType="1"/>
          </p:cNvSpPr>
          <p:nvPr/>
        </p:nvSpPr>
        <p:spPr bwMode="auto">
          <a:xfrm>
            <a:off x="3733800" y="4464050"/>
            <a:ext cx="43180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3" name="Oval 26"/>
          <p:cNvSpPr>
            <a:spLocks noChangeArrowheads="1"/>
          </p:cNvSpPr>
          <p:nvPr/>
        </p:nvSpPr>
        <p:spPr bwMode="auto">
          <a:xfrm rot="2191601">
            <a:off x="3524250" y="4127500"/>
            <a:ext cx="304800" cy="3873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4" name="Text Box 27"/>
          <p:cNvSpPr txBox="1">
            <a:spLocks noChangeArrowheads="1"/>
          </p:cNvSpPr>
          <p:nvPr/>
        </p:nvSpPr>
        <p:spPr bwMode="auto">
          <a:xfrm>
            <a:off x="4810125" y="4876800"/>
            <a:ext cx="5476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000" b="1"/>
              <a:t>Cuticle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55325" name="Line 28"/>
          <p:cNvSpPr>
            <a:spLocks noChangeShapeType="1"/>
          </p:cNvSpPr>
          <p:nvPr/>
        </p:nvSpPr>
        <p:spPr bwMode="auto">
          <a:xfrm>
            <a:off x="4679950" y="4806950"/>
            <a:ext cx="120650" cy="82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6" name="Text Box 29"/>
          <p:cNvSpPr txBox="1">
            <a:spLocks noChangeArrowheads="1"/>
          </p:cNvSpPr>
          <p:nvPr/>
        </p:nvSpPr>
        <p:spPr bwMode="auto">
          <a:xfrm>
            <a:off x="5375275" y="4476750"/>
            <a:ext cx="6937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000" b="1"/>
              <a:t>Lower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000" b="1"/>
              <a:t>epidermis</a:t>
            </a:r>
          </a:p>
          <a:p>
            <a:pPr marL="457200" indent="-457200" eaLnBrk="0" hangingPunct="0">
              <a:buFont typeface="Arial" charset="0"/>
              <a:buNone/>
            </a:pP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55327" name="AutoShape 30"/>
          <p:cNvSpPr>
            <a:spLocks/>
          </p:cNvSpPr>
          <p:nvPr/>
        </p:nvSpPr>
        <p:spPr bwMode="auto">
          <a:xfrm>
            <a:off x="4972050" y="4527550"/>
            <a:ext cx="138113" cy="158750"/>
          </a:xfrm>
          <a:prstGeom prst="rightBrace">
            <a:avLst>
              <a:gd name="adj1" fmla="val 957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8" name="Line 31"/>
          <p:cNvSpPr>
            <a:spLocks noChangeShapeType="1"/>
          </p:cNvSpPr>
          <p:nvPr/>
        </p:nvSpPr>
        <p:spPr bwMode="auto">
          <a:xfrm>
            <a:off x="5105400" y="4603750"/>
            <a:ext cx="241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9" name="AutoShape 32"/>
          <p:cNvSpPr>
            <a:spLocks/>
          </p:cNvSpPr>
          <p:nvPr/>
        </p:nvSpPr>
        <p:spPr bwMode="auto">
          <a:xfrm>
            <a:off x="6318250" y="5073650"/>
            <a:ext cx="138113" cy="215900"/>
          </a:xfrm>
          <a:prstGeom prst="leftBrace">
            <a:avLst>
              <a:gd name="adj1" fmla="val 1302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0" name="Line 33"/>
          <p:cNvSpPr>
            <a:spLocks noChangeShapeType="1"/>
          </p:cNvSpPr>
          <p:nvPr/>
        </p:nvSpPr>
        <p:spPr bwMode="auto">
          <a:xfrm>
            <a:off x="6032500" y="4775200"/>
            <a:ext cx="292100" cy="40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1" name="Text Box 34"/>
          <p:cNvSpPr txBox="1">
            <a:spLocks noChangeArrowheads="1"/>
          </p:cNvSpPr>
          <p:nvPr/>
        </p:nvSpPr>
        <p:spPr bwMode="auto">
          <a:xfrm>
            <a:off x="5368925" y="4006850"/>
            <a:ext cx="6937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000" b="1"/>
              <a:t>Spongy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000" b="1"/>
              <a:t>mesophyll</a:t>
            </a:r>
          </a:p>
          <a:p>
            <a:pPr marL="457200" indent="-457200" eaLnBrk="0" hangingPunct="0">
              <a:buFont typeface="Arial" charset="0"/>
              <a:buNone/>
            </a:pP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55332" name="AutoShape 35"/>
          <p:cNvSpPr>
            <a:spLocks/>
          </p:cNvSpPr>
          <p:nvPr/>
        </p:nvSpPr>
        <p:spPr bwMode="auto">
          <a:xfrm>
            <a:off x="4972050" y="3778250"/>
            <a:ext cx="125413" cy="736600"/>
          </a:xfrm>
          <a:prstGeom prst="rightBrace">
            <a:avLst>
              <a:gd name="adj1" fmla="val 4894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3" name="Line 36"/>
          <p:cNvSpPr>
            <a:spLocks noChangeShapeType="1"/>
          </p:cNvSpPr>
          <p:nvPr/>
        </p:nvSpPr>
        <p:spPr bwMode="auto">
          <a:xfrm>
            <a:off x="5086350" y="4146550"/>
            <a:ext cx="266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4" name="Text Box 37"/>
          <p:cNvSpPr txBox="1">
            <a:spLocks noChangeArrowheads="1"/>
          </p:cNvSpPr>
          <p:nvPr/>
        </p:nvSpPr>
        <p:spPr bwMode="auto">
          <a:xfrm>
            <a:off x="5375275" y="3187700"/>
            <a:ext cx="6937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000" b="1"/>
              <a:t>Palisade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000" b="1"/>
              <a:t>mesophyll</a:t>
            </a:r>
          </a:p>
          <a:p>
            <a:pPr marL="457200" indent="-457200" eaLnBrk="0" hangingPunct="0">
              <a:buFont typeface="Arial" charset="0"/>
              <a:buNone/>
            </a:pP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55335" name="AutoShape 38"/>
          <p:cNvSpPr>
            <a:spLocks/>
          </p:cNvSpPr>
          <p:nvPr/>
        </p:nvSpPr>
        <p:spPr bwMode="auto">
          <a:xfrm>
            <a:off x="6326188" y="3746500"/>
            <a:ext cx="125412" cy="1308100"/>
          </a:xfrm>
          <a:prstGeom prst="leftBrace">
            <a:avLst>
              <a:gd name="adj1" fmla="val 8692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6" name="Line 39"/>
          <p:cNvSpPr>
            <a:spLocks noChangeShapeType="1"/>
          </p:cNvSpPr>
          <p:nvPr/>
        </p:nvSpPr>
        <p:spPr bwMode="auto">
          <a:xfrm>
            <a:off x="6038850" y="4146550"/>
            <a:ext cx="292100" cy="247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7" name="AutoShape 40"/>
          <p:cNvSpPr>
            <a:spLocks/>
          </p:cNvSpPr>
          <p:nvPr/>
        </p:nvSpPr>
        <p:spPr bwMode="auto">
          <a:xfrm>
            <a:off x="4972050" y="2901950"/>
            <a:ext cx="112713" cy="857250"/>
          </a:xfrm>
          <a:prstGeom prst="rightBrace">
            <a:avLst>
              <a:gd name="adj1" fmla="val 6338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8" name="Line 41"/>
          <p:cNvSpPr>
            <a:spLocks noChangeShapeType="1"/>
          </p:cNvSpPr>
          <p:nvPr/>
        </p:nvSpPr>
        <p:spPr bwMode="auto">
          <a:xfrm>
            <a:off x="5073650" y="3327400"/>
            <a:ext cx="273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9" name="AutoShape 42"/>
          <p:cNvSpPr>
            <a:spLocks/>
          </p:cNvSpPr>
          <p:nvPr/>
        </p:nvSpPr>
        <p:spPr bwMode="auto">
          <a:xfrm>
            <a:off x="6332538" y="2952750"/>
            <a:ext cx="112712" cy="781050"/>
          </a:xfrm>
          <a:prstGeom prst="leftBrace">
            <a:avLst>
              <a:gd name="adj1" fmla="val 5774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0" name="Line 43"/>
          <p:cNvSpPr>
            <a:spLocks noChangeShapeType="1"/>
          </p:cNvSpPr>
          <p:nvPr/>
        </p:nvSpPr>
        <p:spPr bwMode="auto">
          <a:xfrm>
            <a:off x="6038850" y="3333750"/>
            <a:ext cx="311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1" name="Text Box 44"/>
          <p:cNvSpPr txBox="1">
            <a:spLocks noChangeArrowheads="1"/>
          </p:cNvSpPr>
          <p:nvPr/>
        </p:nvSpPr>
        <p:spPr bwMode="auto">
          <a:xfrm>
            <a:off x="5375275" y="2654300"/>
            <a:ext cx="6937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000" b="1"/>
              <a:t>Upper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000" b="1"/>
              <a:t>epidermis</a:t>
            </a:r>
          </a:p>
          <a:p>
            <a:pPr marL="457200" indent="-457200" eaLnBrk="0" hangingPunct="0">
              <a:buFont typeface="Arial" charset="0"/>
              <a:buNone/>
            </a:pP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55342" name="AutoShape 45"/>
          <p:cNvSpPr>
            <a:spLocks/>
          </p:cNvSpPr>
          <p:nvPr/>
        </p:nvSpPr>
        <p:spPr bwMode="auto">
          <a:xfrm>
            <a:off x="4978400" y="2724150"/>
            <a:ext cx="144463" cy="152400"/>
          </a:xfrm>
          <a:prstGeom prst="rightBrace">
            <a:avLst>
              <a:gd name="adj1" fmla="val 879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3" name="Line 46"/>
          <p:cNvSpPr>
            <a:spLocks noChangeShapeType="1"/>
          </p:cNvSpPr>
          <p:nvPr/>
        </p:nvSpPr>
        <p:spPr bwMode="auto">
          <a:xfrm>
            <a:off x="5099050" y="2800350"/>
            <a:ext cx="247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4" name="AutoShape 47"/>
          <p:cNvSpPr>
            <a:spLocks/>
          </p:cNvSpPr>
          <p:nvPr/>
        </p:nvSpPr>
        <p:spPr bwMode="auto">
          <a:xfrm>
            <a:off x="6326188" y="2667000"/>
            <a:ext cx="119062" cy="266700"/>
          </a:xfrm>
          <a:prstGeom prst="leftBrace">
            <a:avLst>
              <a:gd name="adj1" fmla="val 18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5" name="Line 48"/>
          <p:cNvSpPr>
            <a:spLocks noChangeShapeType="1"/>
          </p:cNvSpPr>
          <p:nvPr/>
        </p:nvSpPr>
        <p:spPr bwMode="auto">
          <a:xfrm>
            <a:off x="6038850" y="2800350"/>
            <a:ext cx="298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6" name="Text Box 49"/>
          <p:cNvSpPr txBox="1">
            <a:spLocks noChangeArrowheads="1"/>
          </p:cNvSpPr>
          <p:nvPr/>
        </p:nvSpPr>
        <p:spPr bwMode="auto">
          <a:xfrm>
            <a:off x="5381625" y="914400"/>
            <a:ext cx="46513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000" b="1"/>
              <a:t>Guard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000" b="1"/>
              <a:t>cells</a:t>
            </a:r>
          </a:p>
          <a:p>
            <a:pPr marL="457200" indent="-457200" eaLnBrk="0" hangingPunct="0">
              <a:buFont typeface="Arial" charset="0"/>
              <a:buNone/>
            </a:pP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55347" name="Line 50"/>
          <p:cNvSpPr>
            <a:spLocks noChangeShapeType="1"/>
          </p:cNvSpPr>
          <p:nvPr/>
        </p:nvSpPr>
        <p:spPr bwMode="auto">
          <a:xfrm>
            <a:off x="6038850" y="1041400"/>
            <a:ext cx="93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8" name="Line 51"/>
          <p:cNvSpPr>
            <a:spLocks noChangeShapeType="1"/>
          </p:cNvSpPr>
          <p:nvPr/>
        </p:nvSpPr>
        <p:spPr bwMode="auto">
          <a:xfrm>
            <a:off x="6032500" y="1041400"/>
            <a:ext cx="793750" cy="50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9" name="Text Box 52"/>
          <p:cNvSpPr txBox="1">
            <a:spLocks noChangeArrowheads="1"/>
          </p:cNvSpPr>
          <p:nvPr/>
        </p:nvSpPr>
        <p:spPr bwMode="auto">
          <a:xfrm>
            <a:off x="5381625" y="1352550"/>
            <a:ext cx="5984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000" b="1"/>
              <a:t>Stomatal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000" b="1"/>
              <a:t>pore</a:t>
            </a:r>
          </a:p>
          <a:p>
            <a:pPr marL="457200" indent="-457200" eaLnBrk="0" hangingPunct="0">
              <a:buFont typeface="Arial" charset="0"/>
              <a:buNone/>
            </a:pP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55350" name="Line 53"/>
          <p:cNvSpPr>
            <a:spLocks noChangeShapeType="1"/>
          </p:cNvSpPr>
          <p:nvPr/>
        </p:nvSpPr>
        <p:spPr bwMode="auto">
          <a:xfrm flipV="1">
            <a:off x="6000750" y="1174750"/>
            <a:ext cx="93345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51" name="Text Box 54"/>
          <p:cNvSpPr txBox="1">
            <a:spLocks noChangeArrowheads="1"/>
          </p:cNvSpPr>
          <p:nvPr/>
        </p:nvSpPr>
        <p:spPr bwMode="auto">
          <a:xfrm>
            <a:off x="6677025" y="2222500"/>
            <a:ext cx="18748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000" b="1"/>
              <a:t>Surface view of a spiderwort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000" b="1"/>
              <a:t>(</a:t>
            </a:r>
            <a:r>
              <a:rPr lang="en-US" sz="1000" b="1" i="1"/>
              <a:t>Tradescantia</a:t>
            </a:r>
            <a:r>
              <a:rPr lang="en-US" sz="1000" b="1"/>
              <a:t>) leaf (LM)</a:t>
            </a:r>
          </a:p>
          <a:p>
            <a:pPr marL="457200" indent="-457200" eaLnBrk="0" hangingPunct="0">
              <a:buFont typeface="Arial" charset="0"/>
              <a:buNone/>
            </a:pP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55352" name="Line 55"/>
          <p:cNvSpPr>
            <a:spLocks noChangeShapeType="1"/>
          </p:cNvSpPr>
          <p:nvPr/>
        </p:nvSpPr>
        <p:spPr bwMode="auto">
          <a:xfrm flipV="1">
            <a:off x="6026150" y="1612900"/>
            <a:ext cx="895350" cy="273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53" name="Text Box 56"/>
          <p:cNvSpPr txBox="1">
            <a:spLocks noChangeArrowheads="1"/>
          </p:cNvSpPr>
          <p:nvPr/>
        </p:nvSpPr>
        <p:spPr bwMode="auto">
          <a:xfrm>
            <a:off x="5387975" y="1739900"/>
            <a:ext cx="6746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000" b="1"/>
              <a:t>Epidermal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000" b="1"/>
              <a:t>cell</a:t>
            </a:r>
          </a:p>
          <a:p>
            <a:pPr marL="457200" indent="-457200" eaLnBrk="0" hangingPunct="0">
              <a:buFont typeface="Arial" charset="0"/>
              <a:buNone/>
            </a:pP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55354" name="Text Box 57"/>
          <p:cNvSpPr txBox="1">
            <a:spLocks noChangeArrowheads="1"/>
          </p:cNvSpPr>
          <p:nvPr/>
        </p:nvSpPr>
        <p:spPr bwMode="auto">
          <a:xfrm>
            <a:off x="6473825" y="2222500"/>
            <a:ext cx="19843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000" b="1"/>
              <a:t>(b)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55355" name="Text Box 58"/>
          <p:cNvSpPr txBox="1">
            <a:spLocks noChangeArrowheads="1"/>
          </p:cNvSpPr>
          <p:nvPr/>
        </p:nvSpPr>
        <p:spPr bwMode="auto">
          <a:xfrm rot="-5400000">
            <a:off x="8532019" y="1548606"/>
            <a:ext cx="446088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000" b="1"/>
              <a:t>50 µm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55356" name="Line 59"/>
          <p:cNvSpPr>
            <a:spLocks noChangeShapeType="1"/>
          </p:cNvSpPr>
          <p:nvPr/>
        </p:nvSpPr>
        <p:spPr bwMode="auto">
          <a:xfrm>
            <a:off x="8585200" y="1130300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57" name="Line 60"/>
          <p:cNvSpPr>
            <a:spLocks noChangeShapeType="1"/>
          </p:cNvSpPr>
          <p:nvPr/>
        </p:nvSpPr>
        <p:spPr bwMode="auto">
          <a:xfrm>
            <a:off x="8585200" y="2165350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58" name="Line 61"/>
          <p:cNvSpPr>
            <a:spLocks noChangeShapeType="1"/>
          </p:cNvSpPr>
          <p:nvPr/>
        </p:nvSpPr>
        <p:spPr bwMode="auto">
          <a:xfrm>
            <a:off x="8636000" y="1130300"/>
            <a:ext cx="0" cy="1035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59" name="Text Box 62"/>
          <p:cNvSpPr txBox="1">
            <a:spLocks noChangeArrowheads="1"/>
          </p:cNvSpPr>
          <p:nvPr/>
        </p:nvSpPr>
        <p:spPr bwMode="auto">
          <a:xfrm rot="-5400000">
            <a:off x="8525669" y="4577556"/>
            <a:ext cx="446088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000" b="1"/>
              <a:t>100 µm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55360" name="Line 63"/>
          <p:cNvSpPr>
            <a:spLocks noChangeShapeType="1"/>
          </p:cNvSpPr>
          <p:nvPr/>
        </p:nvSpPr>
        <p:spPr bwMode="auto">
          <a:xfrm>
            <a:off x="8578850" y="4127500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61" name="Line 64"/>
          <p:cNvSpPr>
            <a:spLocks noChangeShapeType="1"/>
          </p:cNvSpPr>
          <p:nvPr/>
        </p:nvSpPr>
        <p:spPr bwMode="auto">
          <a:xfrm>
            <a:off x="8578850" y="5162550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62" name="Line 65"/>
          <p:cNvSpPr>
            <a:spLocks noChangeShapeType="1"/>
          </p:cNvSpPr>
          <p:nvPr/>
        </p:nvSpPr>
        <p:spPr bwMode="auto">
          <a:xfrm>
            <a:off x="8629650" y="4127500"/>
            <a:ext cx="0" cy="1035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63" name="Text Box 66"/>
          <p:cNvSpPr txBox="1">
            <a:spLocks noChangeArrowheads="1"/>
          </p:cNvSpPr>
          <p:nvPr/>
        </p:nvSpPr>
        <p:spPr bwMode="auto">
          <a:xfrm>
            <a:off x="6677025" y="5365750"/>
            <a:ext cx="363538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000" b="1"/>
              <a:t>Vein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55364" name="Text Box 67"/>
          <p:cNvSpPr txBox="1">
            <a:spLocks noChangeArrowheads="1"/>
          </p:cNvSpPr>
          <p:nvPr/>
        </p:nvSpPr>
        <p:spPr bwMode="auto">
          <a:xfrm>
            <a:off x="7134225" y="5365750"/>
            <a:ext cx="70643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000" b="1"/>
              <a:t>Air spaces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55365" name="Text Box 68"/>
          <p:cNvSpPr txBox="1">
            <a:spLocks noChangeArrowheads="1"/>
          </p:cNvSpPr>
          <p:nvPr/>
        </p:nvSpPr>
        <p:spPr bwMode="auto">
          <a:xfrm>
            <a:off x="7889875" y="5365750"/>
            <a:ext cx="70643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000" b="1"/>
              <a:t>Guard cells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55366" name="Line 69"/>
          <p:cNvSpPr>
            <a:spLocks noChangeShapeType="1"/>
          </p:cNvSpPr>
          <p:nvPr/>
        </p:nvSpPr>
        <p:spPr bwMode="auto">
          <a:xfrm flipH="1">
            <a:off x="6813550" y="4051300"/>
            <a:ext cx="1270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67" name="Line 70"/>
          <p:cNvSpPr>
            <a:spLocks noChangeShapeType="1"/>
          </p:cNvSpPr>
          <p:nvPr/>
        </p:nvSpPr>
        <p:spPr bwMode="auto">
          <a:xfrm>
            <a:off x="6959600" y="5048250"/>
            <a:ext cx="457200" cy="301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68" name="Line 71"/>
          <p:cNvSpPr>
            <a:spLocks noChangeShapeType="1"/>
          </p:cNvSpPr>
          <p:nvPr/>
        </p:nvSpPr>
        <p:spPr bwMode="auto">
          <a:xfrm flipH="1">
            <a:off x="7410450" y="4845050"/>
            <a:ext cx="63500" cy="514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69" name="Line 72"/>
          <p:cNvSpPr>
            <a:spLocks noChangeShapeType="1"/>
          </p:cNvSpPr>
          <p:nvPr/>
        </p:nvSpPr>
        <p:spPr bwMode="auto">
          <a:xfrm>
            <a:off x="8128000" y="5111750"/>
            <a:ext cx="63500" cy="234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70" name="Line 73"/>
          <p:cNvSpPr>
            <a:spLocks noChangeShapeType="1"/>
          </p:cNvSpPr>
          <p:nvPr/>
        </p:nvSpPr>
        <p:spPr bwMode="auto">
          <a:xfrm flipH="1">
            <a:off x="8191500" y="5060950"/>
            <a:ext cx="76200" cy="292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71" name="Text Box 74"/>
          <p:cNvSpPr txBox="1">
            <a:spLocks noChangeArrowheads="1"/>
          </p:cNvSpPr>
          <p:nvPr/>
        </p:nvSpPr>
        <p:spPr bwMode="auto">
          <a:xfrm>
            <a:off x="6670675" y="5568950"/>
            <a:ext cx="18748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000" b="1"/>
              <a:t>Cross section of a lilac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000" b="1"/>
              <a:t>(</a:t>
            </a:r>
            <a:r>
              <a:rPr lang="en-US" sz="1000" b="1" i="1"/>
              <a:t>Syringa)</a:t>
            </a:r>
            <a:r>
              <a:rPr lang="en-US" sz="1000" b="1"/>
              <a:t>) leaf (LM)</a:t>
            </a:r>
          </a:p>
          <a:p>
            <a:pPr marL="457200" indent="-457200" eaLnBrk="0" hangingPunct="0">
              <a:buFont typeface="Arial" charset="0"/>
              <a:buNone/>
            </a:pP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55372" name="Text Box 75"/>
          <p:cNvSpPr txBox="1">
            <a:spLocks noChangeArrowheads="1"/>
          </p:cNvSpPr>
          <p:nvPr/>
        </p:nvSpPr>
        <p:spPr bwMode="auto">
          <a:xfrm>
            <a:off x="6467475" y="5568950"/>
            <a:ext cx="20478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000" b="1"/>
              <a:t>(c)</a:t>
            </a:r>
            <a:endParaRPr lang="en-US" sz="1000" b="1">
              <a:solidFill>
                <a:srgbClr val="563A8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9A781E-13C3-4C5C-A304-686711A42DAE}" type="slidenum">
              <a:rPr lang="en-US"/>
              <a:pPr/>
              <a:t>67</a:t>
            </a:fld>
            <a:endParaRPr lang="en-US"/>
          </a:p>
        </p:txBody>
      </p:sp>
      <p:pic>
        <p:nvPicPr>
          <p:cNvPr id="56323" name="Picture 2" descr="35_18aLeafAnatom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" y="136525"/>
            <a:ext cx="786606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-3810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>
                <a:solidFill>
                  <a:schemeClr val="tx1"/>
                </a:solidFill>
              </a:rPr>
              <a:t>Fig. 35-18a</a:t>
            </a:r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1133475" y="304800"/>
            <a:ext cx="7762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algn="ctr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Key</a:t>
            </a:r>
          </a:p>
          <a:p>
            <a:pPr marL="457200" indent="-457200" algn="ctr" eaLnBrk="0" hangingPunct="0">
              <a:lnSpc>
                <a:spcPct val="110000"/>
              </a:lnSpc>
              <a:buFont typeface="Arial" charset="0"/>
              <a:buNone/>
            </a:pPr>
            <a:r>
              <a:rPr lang="en-US" sz="1400" b="1"/>
              <a:t>to labels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1419225" y="965200"/>
            <a:ext cx="661988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Dermal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56327" name="Text Box 6"/>
          <p:cNvSpPr txBox="1">
            <a:spLocks noChangeArrowheads="1"/>
          </p:cNvSpPr>
          <p:nvPr/>
        </p:nvSpPr>
        <p:spPr bwMode="auto">
          <a:xfrm>
            <a:off x="1419225" y="1244600"/>
            <a:ext cx="6873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Ground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56328" name="Text Box 7"/>
          <p:cNvSpPr txBox="1">
            <a:spLocks noChangeArrowheads="1"/>
          </p:cNvSpPr>
          <p:nvPr/>
        </p:nvSpPr>
        <p:spPr bwMode="auto">
          <a:xfrm>
            <a:off x="1419225" y="1530350"/>
            <a:ext cx="80803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Vascular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56329" name="Text Box 8"/>
          <p:cNvSpPr txBox="1">
            <a:spLocks noChangeArrowheads="1"/>
          </p:cNvSpPr>
          <p:nvPr/>
        </p:nvSpPr>
        <p:spPr bwMode="auto">
          <a:xfrm>
            <a:off x="3654425" y="1371600"/>
            <a:ext cx="661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Cuticle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56330" name="Line 9"/>
          <p:cNvSpPr>
            <a:spLocks noChangeShapeType="1"/>
          </p:cNvSpPr>
          <p:nvPr/>
        </p:nvSpPr>
        <p:spPr bwMode="auto">
          <a:xfrm>
            <a:off x="3898900" y="1555750"/>
            <a:ext cx="260350" cy="336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1" name="Text Box 10"/>
          <p:cNvSpPr txBox="1">
            <a:spLocks noChangeArrowheads="1"/>
          </p:cNvSpPr>
          <p:nvPr/>
        </p:nvSpPr>
        <p:spPr bwMode="auto">
          <a:xfrm>
            <a:off x="4994275" y="1384300"/>
            <a:ext cx="123983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Sclerenchyma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400" b="1"/>
              <a:t>fibers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56332" name="Line 11"/>
          <p:cNvSpPr>
            <a:spLocks noChangeShapeType="1"/>
          </p:cNvSpPr>
          <p:nvPr/>
        </p:nvSpPr>
        <p:spPr bwMode="auto">
          <a:xfrm flipH="1">
            <a:off x="4603750" y="1758950"/>
            <a:ext cx="615950" cy="1377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3" name="Text Box 12"/>
          <p:cNvSpPr txBox="1">
            <a:spLocks noChangeArrowheads="1"/>
          </p:cNvSpPr>
          <p:nvPr/>
        </p:nvSpPr>
        <p:spPr bwMode="auto">
          <a:xfrm>
            <a:off x="6092825" y="1752600"/>
            <a:ext cx="61118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Stoma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56334" name="Line 13"/>
          <p:cNvSpPr>
            <a:spLocks noChangeShapeType="1"/>
          </p:cNvSpPr>
          <p:nvPr/>
        </p:nvSpPr>
        <p:spPr bwMode="auto">
          <a:xfrm flipH="1">
            <a:off x="6083300" y="1917700"/>
            <a:ext cx="241300" cy="78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5" name="Text Box 14"/>
          <p:cNvSpPr txBox="1">
            <a:spLocks noChangeArrowheads="1"/>
          </p:cNvSpPr>
          <p:nvPr/>
        </p:nvSpPr>
        <p:spPr bwMode="auto">
          <a:xfrm>
            <a:off x="720725" y="4286250"/>
            <a:ext cx="73183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Bundle-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400" b="1"/>
              <a:t>sheath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400" b="1"/>
              <a:t>cell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56336" name="Line 15"/>
          <p:cNvSpPr>
            <a:spLocks noChangeShapeType="1"/>
          </p:cNvSpPr>
          <p:nvPr/>
        </p:nvSpPr>
        <p:spPr bwMode="auto">
          <a:xfrm flipV="1">
            <a:off x="1479550" y="4546600"/>
            <a:ext cx="131445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7" name="Text Box 16"/>
          <p:cNvSpPr txBox="1">
            <a:spLocks noChangeArrowheads="1"/>
          </p:cNvSpPr>
          <p:nvPr/>
        </p:nvSpPr>
        <p:spPr bwMode="auto">
          <a:xfrm>
            <a:off x="1692275" y="5562600"/>
            <a:ext cx="579438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Xylem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56338" name="Line 17"/>
          <p:cNvSpPr>
            <a:spLocks noChangeShapeType="1"/>
          </p:cNvSpPr>
          <p:nvPr/>
        </p:nvSpPr>
        <p:spPr bwMode="auto">
          <a:xfrm flipH="1">
            <a:off x="2298700" y="4394200"/>
            <a:ext cx="850900" cy="1149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9" name="Text Box 18"/>
          <p:cNvSpPr txBox="1">
            <a:spLocks noChangeArrowheads="1"/>
          </p:cNvSpPr>
          <p:nvPr/>
        </p:nvSpPr>
        <p:spPr bwMode="auto">
          <a:xfrm>
            <a:off x="1679575" y="5861050"/>
            <a:ext cx="6810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Phloem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56340" name="Line 19"/>
          <p:cNvSpPr>
            <a:spLocks noChangeShapeType="1"/>
          </p:cNvSpPr>
          <p:nvPr/>
        </p:nvSpPr>
        <p:spPr bwMode="auto">
          <a:xfrm flipH="1">
            <a:off x="2374900" y="4806950"/>
            <a:ext cx="781050" cy="1035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1" name="Text Box 20"/>
          <p:cNvSpPr txBox="1">
            <a:spLocks noChangeArrowheads="1"/>
          </p:cNvSpPr>
          <p:nvPr/>
        </p:nvSpPr>
        <p:spPr bwMode="auto">
          <a:xfrm>
            <a:off x="669925" y="6356350"/>
            <a:ext cx="30368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(a) Cutaway drawing of leaf tissues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56342" name="Text Box 21"/>
          <p:cNvSpPr txBox="1">
            <a:spLocks noChangeArrowheads="1"/>
          </p:cNvSpPr>
          <p:nvPr/>
        </p:nvSpPr>
        <p:spPr bwMode="auto">
          <a:xfrm>
            <a:off x="5070475" y="6108700"/>
            <a:ext cx="6302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Guard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400" b="1"/>
              <a:t>cells</a:t>
            </a:r>
          </a:p>
          <a:p>
            <a:pPr marL="457200" indent="-457200" eaLnBrk="0" hangingPunct="0">
              <a:buFont typeface="Arial" charset="0"/>
              <a:buNone/>
            </a:pP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56343" name="Line 22"/>
          <p:cNvSpPr>
            <a:spLocks noChangeShapeType="1"/>
          </p:cNvSpPr>
          <p:nvPr/>
        </p:nvSpPr>
        <p:spPr bwMode="auto">
          <a:xfrm>
            <a:off x="5029200" y="5930900"/>
            <a:ext cx="0" cy="133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4" name="Line 23"/>
          <p:cNvSpPr>
            <a:spLocks noChangeShapeType="1"/>
          </p:cNvSpPr>
          <p:nvPr/>
        </p:nvSpPr>
        <p:spPr bwMode="auto">
          <a:xfrm>
            <a:off x="4781550" y="6013450"/>
            <a:ext cx="261938" cy="42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5" name="Text Box 24"/>
          <p:cNvSpPr txBox="1">
            <a:spLocks noChangeArrowheads="1"/>
          </p:cNvSpPr>
          <p:nvPr/>
        </p:nvSpPr>
        <p:spPr bwMode="auto">
          <a:xfrm>
            <a:off x="5953125" y="5797550"/>
            <a:ext cx="4270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Vein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56346" name="Line 25"/>
          <p:cNvSpPr>
            <a:spLocks noChangeShapeType="1"/>
          </p:cNvSpPr>
          <p:nvPr/>
        </p:nvSpPr>
        <p:spPr bwMode="auto">
          <a:xfrm>
            <a:off x="5308600" y="4870450"/>
            <a:ext cx="571500" cy="876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7" name="Oval 26"/>
          <p:cNvSpPr>
            <a:spLocks noChangeArrowheads="1"/>
          </p:cNvSpPr>
          <p:nvPr/>
        </p:nvSpPr>
        <p:spPr bwMode="auto">
          <a:xfrm rot="2191601">
            <a:off x="4999038" y="4402138"/>
            <a:ext cx="428625" cy="525462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8" name="Text Box 27"/>
          <p:cNvSpPr txBox="1">
            <a:spLocks noChangeArrowheads="1"/>
          </p:cNvSpPr>
          <p:nvPr/>
        </p:nvSpPr>
        <p:spPr bwMode="auto">
          <a:xfrm>
            <a:off x="6772275" y="5435600"/>
            <a:ext cx="63658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Cuticle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56349" name="Line 28"/>
          <p:cNvSpPr>
            <a:spLocks noChangeShapeType="1"/>
          </p:cNvSpPr>
          <p:nvPr/>
        </p:nvSpPr>
        <p:spPr bwMode="auto">
          <a:xfrm>
            <a:off x="6604000" y="5321300"/>
            <a:ext cx="146050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0" name="Text Box 29"/>
          <p:cNvSpPr txBox="1">
            <a:spLocks noChangeArrowheads="1"/>
          </p:cNvSpPr>
          <p:nvPr/>
        </p:nvSpPr>
        <p:spPr bwMode="auto">
          <a:xfrm>
            <a:off x="7540625" y="4876800"/>
            <a:ext cx="8778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Lower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400" b="1"/>
              <a:t>epidermis</a:t>
            </a:r>
          </a:p>
          <a:p>
            <a:pPr marL="457200" indent="-457200" eaLnBrk="0" hangingPunct="0">
              <a:buFont typeface="Arial" charset="0"/>
              <a:buNone/>
            </a:pP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56351" name="AutoShape 30"/>
          <p:cNvSpPr>
            <a:spLocks/>
          </p:cNvSpPr>
          <p:nvPr/>
        </p:nvSpPr>
        <p:spPr bwMode="auto">
          <a:xfrm>
            <a:off x="6991350" y="4959350"/>
            <a:ext cx="157163" cy="203200"/>
          </a:xfrm>
          <a:prstGeom prst="rightBrace">
            <a:avLst>
              <a:gd name="adj1" fmla="val 1077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2" name="Line 31"/>
          <p:cNvSpPr>
            <a:spLocks noChangeShapeType="1"/>
          </p:cNvSpPr>
          <p:nvPr/>
        </p:nvSpPr>
        <p:spPr bwMode="auto">
          <a:xfrm>
            <a:off x="7105650" y="5060950"/>
            <a:ext cx="412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3" name="Text Box 32"/>
          <p:cNvSpPr txBox="1">
            <a:spLocks noChangeArrowheads="1"/>
          </p:cNvSpPr>
          <p:nvPr/>
        </p:nvSpPr>
        <p:spPr bwMode="auto">
          <a:xfrm>
            <a:off x="7546975" y="4235450"/>
            <a:ext cx="96043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Spongy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400" b="1"/>
              <a:t>mesophyll</a:t>
            </a:r>
          </a:p>
          <a:p>
            <a:pPr marL="457200" indent="-457200" eaLnBrk="0" hangingPunct="0">
              <a:buFont typeface="Arial" charset="0"/>
              <a:buNone/>
            </a:pP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56354" name="AutoShape 33"/>
          <p:cNvSpPr>
            <a:spLocks/>
          </p:cNvSpPr>
          <p:nvPr/>
        </p:nvSpPr>
        <p:spPr bwMode="auto">
          <a:xfrm>
            <a:off x="6991350" y="3924300"/>
            <a:ext cx="176213" cy="1003300"/>
          </a:xfrm>
          <a:prstGeom prst="rightBrace">
            <a:avLst>
              <a:gd name="adj1" fmla="val 4744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5" name="Line 34"/>
          <p:cNvSpPr>
            <a:spLocks noChangeShapeType="1"/>
          </p:cNvSpPr>
          <p:nvPr/>
        </p:nvSpPr>
        <p:spPr bwMode="auto">
          <a:xfrm>
            <a:off x="7143750" y="4425950"/>
            <a:ext cx="3556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6" name="Text Box 35"/>
          <p:cNvSpPr txBox="1">
            <a:spLocks noChangeArrowheads="1"/>
          </p:cNvSpPr>
          <p:nvPr/>
        </p:nvSpPr>
        <p:spPr bwMode="auto">
          <a:xfrm>
            <a:off x="7546975" y="3111500"/>
            <a:ext cx="94138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Palisade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400" b="1"/>
              <a:t>mesophyll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56357" name="AutoShape 36"/>
          <p:cNvSpPr>
            <a:spLocks/>
          </p:cNvSpPr>
          <p:nvPr/>
        </p:nvSpPr>
        <p:spPr bwMode="auto">
          <a:xfrm>
            <a:off x="7004050" y="2717800"/>
            <a:ext cx="144463" cy="1174750"/>
          </a:xfrm>
          <a:prstGeom prst="rightBrace">
            <a:avLst>
              <a:gd name="adj1" fmla="val 6776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8" name="Line 37"/>
          <p:cNvSpPr>
            <a:spLocks noChangeShapeType="1"/>
          </p:cNvSpPr>
          <p:nvPr/>
        </p:nvSpPr>
        <p:spPr bwMode="auto">
          <a:xfrm>
            <a:off x="7124700" y="3305175"/>
            <a:ext cx="387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9" name="Text Box 38"/>
          <p:cNvSpPr txBox="1">
            <a:spLocks noChangeArrowheads="1"/>
          </p:cNvSpPr>
          <p:nvPr/>
        </p:nvSpPr>
        <p:spPr bwMode="auto">
          <a:xfrm>
            <a:off x="7553325" y="2387600"/>
            <a:ext cx="922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Upper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400" b="1"/>
              <a:t>epidermis</a:t>
            </a:r>
          </a:p>
          <a:p>
            <a:pPr marL="457200" indent="-457200" eaLnBrk="0" hangingPunct="0">
              <a:buFont typeface="Arial" charset="0"/>
              <a:buNone/>
            </a:pP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56360" name="AutoShape 39"/>
          <p:cNvSpPr>
            <a:spLocks/>
          </p:cNvSpPr>
          <p:nvPr/>
        </p:nvSpPr>
        <p:spPr bwMode="auto">
          <a:xfrm>
            <a:off x="7004050" y="2476500"/>
            <a:ext cx="182563" cy="222250"/>
          </a:xfrm>
          <a:prstGeom prst="rightBrace">
            <a:avLst>
              <a:gd name="adj1" fmla="val 1014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61" name="Line 40"/>
          <p:cNvSpPr>
            <a:spLocks noChangeShapeType="1"/>
          </p:cNvSpPr>
          <p:nvPr/>
        </p:nvSpPr>
        <p:spPr bwMode="auto">
          <a:xfrm>
            <a:off x="7131050" y="2587625"/>
            <a:ext cx="393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190323-0226-4E63-9B33-A53DC844D95E}" type="slidenum">
              <a:rPr lang="en-US"/>
              <a:pPr/>
              <a:t>68</a:t>
            </a:fld>
            <a:endParaRPr lang="en-US"/>
          </a:p>
        </p:txBody>
      </p:sp>
      <p:pic>
        <p:nvPicPr>
          <p:cNvPr id="57347" name="Picture 2" descr="35_18bLeafAnatom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" y="1343025"/>
            <a:ext cx="8432800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-3810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>
                <a:solidFill>
                  <a:schemeClr val="tx1"/>
                </a:solidFill>
              </a:rPr>
              <a:t>Fig. 35-18b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485775" y="1492250"/>
            <a:ext cx="136683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2500" b="1"/>
              <a:t>Guard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2500" b="1"/>
              <a:t>cells</a:t>
            </a:r>
          </a:p>
          <a:p>
            <a:pPr marL="457200" indent="-457200" eaLnBrk="0" hangingPunct="0">
              <a:buFont typeface="Arial" charset="0"/>
              <a:buNone/>
            </a:pPr>
            <a:endParaRPr lang="en-US" sz="2500" b="1">
              <a:solidFill>
                <a:srgbClr val="563A84"/>
              </a:solidFill>
            </a:endParaRPr>
          </a:p>
        </p:txBody>
      </p:sp>
      <p:sp>
        <p:nvSpPr>
          <p:cNvPr id="57350" name="Line 5"/>
          <p:cNvSpPr>
            <a:spLocks noChangeShapeType="1"/>
          </p:cNvSpPr>
          <p:nvPr/>
        </p:nvSpPr>
        <p:spPr bwMode="auto">
          <a:xfrm flipV="1">
            <a:off x="2076450" y="1803400"/>
            <a:ext cx="22352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Line 6"/>
          <p:cNvSpPr>
            <a:spLocks noChangeShapeType="1"/>
          </p:cNvSpPr>
          <p:nvPr/>
        </p:nvSpPr>
        <p:spPr bwMode="auto">
          <a:xfrm>
            <a:off x="2070100" y="1816100"/>
            <a:ext cx="1917700" cy="146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Text Box 7"/>
          <p:cNvSpPr txBox="1">
            <a:spLocks noChangeArrowheads="1"/>
          </p:cNvSpPr>
          <p:nvPr/>
        </p:nvSpPr>
        <p:spPr bwMode="auto">
          <a:xfrm>
            <a:off x="555625" y="2514600"/>
            <a:ext cx="15763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2500" b="1"/>
              <a:t>Stomatal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2500" b="1"/>
              <a:t>pore</a:t>
            </a:r>
          </a:p>
          <a:p>
            <a:pPr marL="457200" indent="-457200" eaLnBrk="0" hangingPunct="0">
              <a:buFont typeface="Arial" charset="0"/>
              <a:buNone/>
            </a:pPr>
            <a:endParaRPr lang="en-US" sz="2500" b="1">
              <a:solidFill>
                <a:srgbClr val="563A84"/>
              </a:solidFill>
            </a:endParaRPr>
          </a:p>
        </p:txBody>
      </p:sp>
      <p:sp>
        <p:nvSpPr>
          <p:cNvPr id="57353" name="Line 8"/>
          <p:cNvSpPr>
            <a:spLocks noChangeShapeType="1"/>
          </p:cNvSpPr>
          <p:nvPr/>
        </p:nvSpPr>
        <p:spPr bwMode="auto">
          <a:xfrm flipV="1">
            <a:off x="1968500" y="2139950"/>
            <a:ext cx="226060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Text Box 9"/>
          <p:cNvSpPr txBox="1">
            <a:spLocks noChangeArrowheads="1"/>
          </p:cNvSpPr>
          <p:nvPr/>
        </p:nvSpPr>
        <p:spPr bwMode="auto">
          <a:xfrm>
            <a:off x="3590925" y="4654550"/>
            <a:ext cx="18748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2500" b="1"/>
              <a:t>Surface view of a spiderwort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2500" b="1"/>
              <a:t>(</a:t>
            </a:r>
            <a:r>
              <a:rPr lang="en-US" sz="2500" b="1" i="1"/>
              <a:t>Tradescantia</a:t>
            </a:r>
            <a:r>
              <a:rPr lang="en-US" sz="2500" b="1"/>
              <a:t>) leaf (LM)</a:t>
            </a:r>
          </a:p>
          <a:p>
            <a:pPr marL="457200" indent="-457200" eaLnBrk="0" hangingPunct="0">
              <a:buFont typeface="Arial" charset="0"/>
              <a:buNone/>
            </a:pPr>
            <a:endParaRPr lang="en-US" sz="2500" b="1">
              <a:solidFill>
                <a:srgbClr val="563A84"/>
              </a:solidFill>
            </a:endParaRPr>
          </a:p>
        </p:txBody>
      </p:sp>
      <p:sp>
        <p:nvSpPr>
          <p:cNvPr id="57355" name="Line 10"/>
          <p:cNvSpPr>
            <a:spLocks noChangeShapeType="1"/>
          </p:cNvSpPr>
          <p:nvPr/>
        </p:nvSpPr>
        <p:spPr bwMode="auto">
          <a:xfrm flipV="1">
            <a:off x="2070100" y="3181350"/>
            <a:ext cx="2159000" cy="666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Text Box 11"/>
          <p:cNvSpPr txBox="1">
            <a:spLocks noChangeArrowheads="1"/>
          </p:cNvSpPr>
          <p:nvPr/>
        </p:nvSpPr>
        <p:spPr bwMode="auto">
          <a:xfrm>
            <a:off x="485775" y="3492500"/>
            <a:ext cx="16906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2500" b="1"/>
              <a:t>Epidermal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2500" b="1"/>
              <a:t>cell</a:t>
            </a:r>
          </a:p>
          <a:p>
            <a:pPr marL="457200" indent="-457200" eaLnBrk="0" hangingPunct="0">
              <a:buFont typeface="Arial" charset="0"/>
              <a:buNone/>
            </a:pPr>
            <a:endParaRPr lang="en-US" sz="2500" b="1">
              <a:solidFill>
                <a:srgbClr val="563A84"/>
              </a:solidFill>
            </a:endParaRPr>
          </a:p>
        </p:txBody>
      </p:sp>
      <p:sp>
        <p:nvSpPr>
          <p:cNvPr id="57357" name="Text Box 12"/>
          <p:cNvSpPr txBox="1">
            <a:spLocks noChangeArrowheads="1"/>
          </p:cNvSpPr>
          <p:nvPr/>
        </p:nvSpPr>
        <p:spPr bwMode="auto">
          <a:xfrm>
            <a:off x="3108325" y="4654550"/>
            <a:ext cx="5476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2500" b="1"/>
              <a:t>(b)</a:t>
            </a:r>
            <a:endParaRPr lang="en-US" sz="2500" b="1">
              <a:solidFill>
                <a:srgbClr val="563A84"/>
              </a:solidFill>
            </a:endParaRPr>
          </a:p>
        </p:txBody>
      </p:sp>
      <p:sp>
        <p:nvSpPr>
          <p:cNvPr id="57358" name="Text Box 13"/>
          <p:cNvSpPr txBox="1">
            <a:spLocks noChangeArrowheads="1"/>
          </p:cNvSpPr>
          <p:nvPr/>
        </p:nvSpPr>
        <p:spPr bwMode="auto">
          <a:xfrm rot="-5400000">
            <a:off x="8147844" y="3024981"/>
            <a:ext cx="102393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2500" b="1"/>
              <a:t>50 µm</a:t>
            </a:r>
            <a:endParaRPr lang="en-US" sz="2500" b="1">
              <a:solidFill>
                <a:srgbClr val="563A84"/>
              </a:solidFill>
            </a:endParaRPr>
          </a:p>
        </p:txBody>
      </p:sp>
      <p:sp>
        <p:nvSpPr>
          <p:cNvPr id="57359" name="Line 14"/>
          <p:cNvSpPr>
            <a:spLocks noChangeShapeType="1"/>
          </p:cNvSpPr>
          <p:nvPr/>
        </p:nvSpPr>
        <p:spPr bwMode="auto">
          <a:xfrm>
            <a:off x="8248650" y="452755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Line 15"/>
          <p:cNvSpPr>
            <a:spLocks noChangeShapeType="1"/>
          </p:cNvSpPr>
          <p:nvPr/>
        </p:nvSpPr>
        <p:spPr bwMode="auto">
          <a:xfrm>
            <a:off x="8248650" y="20320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1" name="Line 16"/>
          <p:cNvSpPr>
            <a:spLocks noChangeShapeType="1"/>
          </p:cNvSpPr>
          <p:nvPr/>
        </p:nvSpPr>
        <p:spPr bwMode="auto">
          <a:xfrm>
            <a:off x="8350250" y="2038350"/>
            <a:ext cx="0" cy="2482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DF318-D89B-4E2F-9B0A-C1D87084E1D9}" type="slidenum">
              <a:rPr lang="en-US"/>
              <a:pPr/>
              <a:t>69</a:t>
            </a:fld>
            <a:endParaRPr lang="en-US"/>
          </a:p>
        </p:txBody>
      </p:sp>
      <p:pic>
        <p:nvPicPr>
          <p:cNvPr id="58371" name="Picture 2" descr="35_18cLeafAnatom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98450"/>
            <a:ext cx="8548687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-3810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>
                <a:solidFill>
                  <a:schemeClr val="tx1"/>
                </a:solidFill>
              </a:rPr>
              <a:t>Fig. 35-18c</a:t>
            </a:r>
          </a:p>
        </p:txBody>
      </p:sp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2416175" y="425450"/>
            <a:ext cx="12414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2000" b="1"/>
              <a:t>Upper</a:t>
            </a:r>
          </a:p>
          <a:p>
            <a:pPr marL="457200" indent="-457200" eaLnBrk="0" hangingPunct="0">
              <a:lnSpc>
                <a:spcPct val="90000"/>
              </a:lnSpc>
              <a:buFont typeface="Arial" charset="0"/>
              <a:buNone/>
            </a:pPr>
            <a:r>
              <a:rPr lang="en-US" sz="2000" b="1"/>
              <a:t>epidermis</a:t>
            </a:r>
          </a:p>
          <a:p>
            <a:pPr marL="457200" indent="-457200" eaLnBrk="0" hangingPunct="0">
              <a:buFont typeface="Arial" charset="0"/>
              <a:buNone/>
            </a:pPr>
            <a:endParaRPr lang="en-US" sz="2000" b="1">
              <a:solidFill>
                <a:srgbClr val="563A84"/>
              </a:solidFill>
            </a:endParaRPr>
          </a:p>
        </p:txBody>
      </p:sp>
      <p:sp>
        <p:nvSpPr>
          <p:cNvPr id="58374" name="AutoShape 5"/>
          <p:cNvSpPr>
            <a:spLocks/>
          </p:cNvSpPr>
          <p:nvPr/>
        </p:nvSpPr>
        <p:spPr bwMode="auto">
          <a:xfrm>
            <a:off x="4167188" y="450850"/>
            <a:ext cx="246062" cy="501650"/>
          </a:xfrm>
          <a:prstGeom prst="leftBrace">
            <a:avLst>
              <a:gd name="adj1" fmla="val 1698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Line 6"/>
          <p:cNvSpPr>
            <a:spLocks noChangeShapeType="1"/>
          </p:cNvSpPr>
          <p:nvPr/>
        </p:nvSpPr>
        <p:spPr bwMode="auto">
          <a:xfrm>
            <a:off x="3657600" y="688975"/>
            <a:ext cx="55245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Text Box 7"/>
          <p:cNvSpPr txBox="1">
            <a:spLocks noChangeArrowheads="1"/>
          </p:cNvSpPr>
          <p:nvPr/>
        </p:nvSpPr>
        <p:spPr bwMode="auto">
          <a:xfrm>
            <a:off x="2384425" y="1416050"/>
            <a:ext cx="12414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2000" b="1"/>
              <a:t>Palisade</a:t>
            </a:r>
          </a:p>
          <a:p>
            <a:pPr marL="457200" indent="-457200" eaLnBrk="0" hangingPunct="0">
              <a:lnSpc>
                <a:spcPct val="90000"/>
              </a:lnSpc>
              <a:buFont typeface="Arial" charset="0"/>
              <a:buNone/>
            </a:pPr>
            <a:r>
              <a:rPr lang="en-US" sz="2000" b="1"/>
              <a:t>mesophyll</a:t>
            </a:r>
          </a:p>
          <a:p>
            <a:pPr marL="457200" indent="-457200" eaLnBrk="0" hangingPunct="0">
              <a:buFont typeface="Arial" charset="0"/>
              <a:buNone/>
            </a:pPr>
            <a:endParaRPr lang="en-US" sz="2000" b="1">
              <a:solidFill>
                <a:srgbClr val="563A84"/>
              </a:solidFill>
            </a:endParaRPr>
          </a:p>
        </p:txBody>
      </p:sp>
      <p:sp>
        <p:nvSpPr>
          <p:cNvPr id="58377" name="AutoShape 8"/>
          <p:cNvSpPr>
            <a:spLocks/>
          </p:cNvSpPr>
          <p:nvPr/>
        </p:nvSpPr>
        <p:spPr bwMode="auto">
          <a:xfrm>
            <a:off x="4178300" y="990600"/>
            <a:ext cx="234950" cy="1447800"/>
          </a:xfrm>
          <a:prstGeom prst="leftBrace">
            <a:avLst>
              <a:gd name="adj1" fmla="val 5135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8" name="Line 9"/>
          <p:cNvSpPr>
            <a:spLocks noChangeShapeType="1"/>
          </p:cNvSpPr>
          <p:nvPr/>
        </p:nvSpPr>
        <p:spPr bwMode="auto">
          <a:xfrm flipH="1">
            <a:off x="3651250" y="1714500"/>
            <a:ext cx="539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Text Box 10"/>
          <p:cNvSpPr txBox="1">
            <a:spLocks noChangeArrowheads="1"/>
          </p:cNvSpPr>
          <p:nvPr/>
        </p:nvSpPr>
        <p:spPr bwMode="auto">
          <a:xfrm>
            <a:off x="466725" y="863600"/>
            <a:ext cx="12414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algn="ctr" eaLnBrk="0" hangingPunct="0">
              <a:lnSpc>
                <a:spcPct val="80000"/>
              </a:lnSpc>
              <a:buFont typeface="Arial" charset="0"/>
              <a:buNone/>
            </a:pPr>
            <a:r>
              <a:rPr lang="en-US" sz="2000" b="1"/>
              <a:t>Key</a:t>
            </a:r>
          </a:p>
          <a:p>
            <a:pPr marL="457200" indent="-457200" algn="ctr" eaLnBrk="0" hangingPunct="0">
              <a:lnSpc>
                <a:spcPct val="90000"/>
              </a:lnSpc>
              <a:buFont typeface="Arial" charset="0"/>
              <a:buNone/>
            </a:pPr>
            <a:r>
              <a:rPr lang="en-US" sz="2000" b="1"/>
              <a:t>to labels</a:t>
            </a:r>
          </a:p>
          <a:p>
            <a:pPr marL="457200" indent="-457200" algn="ctr" eaLnBrk="0" hangingPunct="0">
              <a:buFont typeface="Arial" charset="0"/>
              <a:buNone/>
            </a:pPr>
            <a:endParaRPr lang="en-US" sz="2000" b="1">
              <a:solidFill>
                <a:srgbClr val="563A84"/>
              </a:solidFill>
            </a:endParaRPr>
          </a:p>
        </p:txBody>
      </p:sp>
      <p:sp>
        <p:nvSpPr>
          <p:cNvPr id="58380" name="Text Box 11"/>
          <p:cNvSpPr txBox="1">
            <a:spLocks noChangeArrowheads="1"/>
          </p:cNvSpPr>
          <p:nvPr/>
        </p:nvSpPr>
        <p:spPr bwMode="auto">
          <a:xfrm>
            <a:off x="930275" y="1771650"/>
            <a:ext cx="10636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2000" b="1"/>
              <a:t>Dermal</a:t>
            </a:r>
            <a:endParaRPr lang="en-US" sz="2000" b="1">
              <a:solidFill>
                <a:srgbClr val="563A84"/>
              </a:solidFill>
            </a:endParaRPr>
          </a:p>
        </p:txBody>
      </p:sp>
      <p:sp>
        <p:nvSpPr>
          <p:cNvPr id="58381" name="Text Box 12"/>
          <p:cNvSpPr txBox="1">
            <a:spLocks noChangeArrowheads="1"/>
          </p:cNvSpPr>
          <p:nvPr/>
        </p:nvSpPr>
        <p:spPr bwMode="auto">
          <a:xfrm>
            <a:off x="930275" y="2146300"/>
            <a:ext cx="10636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2000" b="1"/>
              <a:t>Ground</a:t>
            </a:r>
            <a:endParaRPr lang="en-US" sz="2000" b="1">
              <a:solidFill>
                <a:srgbClr val="563A84"/>
              </a:solidFill>
            </a:endParaRPr>
          </a:p>
        </p:txBody>
      </p:sp>
      <p:sp>
        <p:nvSpPr>
          <p:cNvPr id="58382" name="Text Box 13"/>
          <p:cNvSpPr txBox="1">
            <a:spLocks noChangeArrowheads="1"/>
          </p:cNvSpPr>
          <p:nvPr/>
        </p:nvSpPr>
        <p:spPr bwMode="auto">
          <a:xfrm>
            <a:off x="936625" y="2533650"/>
            <a:ext cx="10636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2000" b="1"/>
              <a:t>Vascular</a:t>
            </a:r>
            <a:endParaRPr lang="en-US" sz="2000" b="1">
              <a:solidFill>
                <a:srgbClr val="563A84"/>
              </a:solidFill>
            </a:endParaRPr>
          </a:p>
        </p:txBody>
      </p:sp>
      <p:sp>
        <p:nvSpPr>
          <p:cNvPr id="58383" name="Text Box 14"/>
          <p:cNvSpPr txBox="1">
            <a:spLocks noChangeArrowheads="1"/>
          </p:cNvSpPr>
          <p:nvPr/>
        </p:nvSpPr>
        <p:spPr bwMode="auto">
          <a:xfrm>
            <a:off x="2384425" y="2940050"/>
            <a:ext cx="12414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2000" b="1"/>
              <a:t>Spongy</a:t>
            </a:r>
          </a:p>
          <a:p>
            <a:pPr marL="457200" indent="-457200" eaLnBrk="0" hangingPunct="0">
              <a:lnSpc>
                <a:spcPct val="90000"/>
              </a:lnSpc>
              <a:buFont typeface="Arial" charset="0"/>
              <a:buNone/>
            </a:pPr>
            <a:r>
              <a:rPr lang="en-US" sz="2000" b="1"/>
              <a:t>mesophyll</a:t>
            </a:r>
            <a:endParaRPr lang="en-US" sz="2000" b="1">
              <a:solidFill>
                <a:srgbClr val="563A84"/>
              </a:solidFill>
            </a:endParaRPr>
          </a:p>
        </p:txBody>
      </p:sp>
      <p:sp>
        <p:nvSpPr>
          <p:cNvPr id="58384" name="AutoShape 15"/>
          <p:cNvSpPr>
            <a:spLocks/>
          </p:cNvSpPr>
          <p:nvPr/>
        </p:nvSpPr>
        <p:spPr bwMode="auto">
          <a:xfrm>
            <a:off x="4217988" y="2476500"/>
            <a:ext cx="195262" cy="2444750"/>
          </a:xfrm>
          <a:prstGeom prst="leftBrace">
            <a:avLst>
              <a:gd name="adj1" fmla="val 10433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5" name="Line 16"/>
          <p:cNvSpPr>
            <a:spLocks noChangeShapeType="1"/>
          </p:cNvSpPr>
          <p:nvPr/>
        </p:nvSpPr>
        <p:spPr bwMode="auto">
          <a:xfrm>
            <a:off x="3657600" y="3244850"/>
            <a:ext cx="568325" cy="454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6" name="Text Box 17"/>
          <p:cNvSpPr txBox="1">
            <a:spLocks noChangeArrowheads="1"/>
          </p:cNvSpPr>
          <p:nvPr/>
        </p:nvSpPr>
        <p:spPr bwMode="auto">
          <a:xfrm>
            <a:off x="2409825" y="3810000"/>
            <a:ext cx="12414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2000" b="1"/>
              <a:t>Lower</a:t>
            </a:r>
          </a:p>
          <a:p>
            <a:pPr marL="457200" indent="-457200" eaLnBrk="0" hangingPunct="0">
              <a:lnSpc>
                <a:spcPct val="90000"/>
              </a:lnSpc>
              <a:buFont typeface="Arial" charset="0"/>
              <a:buNone/>
            </a:pPr>
            <a:r>
              <a:rPr lang="en-US" sz="2000" b="1"/>
              <a:t>epidermis</a:t>
            </a:r>
            <a:endParaRPr lang="en-US" sz="2000" b="1">
              <a:solidFill>
                <a:srgbClr val="563A84"/>
              </a:solidFill>
            </a:endParaRPr>
          </a:p>
        </p:txBody>
      </p:sp>
      <p:sp>
        <p:nvSpPr>
          <p:cNvPr id="58387" name="AutoShape 18"/>
          <p:cNvSpPr>
            <a:spLocks/>
          </p:cNvSpPr>
          <p:nvPr/>
        </p:nvSpPr>
        <p:spPr bwMode="auto">
          <a:xfrm>
            <a:off x="4198938" y="4946650"/>
            <a:ext cx="207962" cy="393700"/>
          </a:xfrm>
          <a:prstGeom prst="leftBrace">
            <a:avLst>
              <a:gd name="adj1" fmla="val 1577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8" name="Line 19"/>
          <p:cNvSpPr>
            <a:spLocks noChangeShapeType="1"/>
          </p:cNvSpPr>
          <p:nvPr/>
        </p:nvSpPr>
        <p:spPr bwMode="auto">
          <a:xfrm>
            <a:off x="3651250" y="4387850"/>
            <a:ext cx="558800" cy="758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9" name="Text Box 20"/>
          <p:cNvSpPr txBox="1">
            <a:spLocks noChangeArrowheads="1"/>
          </p:cNvSpPr>
          <p:nvPr/>
        </p:nvSpPr>
        <p:spPr bwMode="auto">
          <a:xfrm>
            <a:off x="4841875" y="5467350"/>
            <a:ext cx="720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2000" b="1"/>
              <a:t>Vein</a:t>
            </a:r>
            <a:endParaRPr lang="en-US" sz="2000" b="1">
              <a:solidFill>
                <a:srgbClr val="563A84"/>
              </a:solidFill>
            </a:endParaRPr>
          </a:p>
        </p:txBody>
      </p:sp>
      <p:sp>
        <p:nvSpPr>
          <p:cNvPr id="58390" name="Text Box 21"/>
          <p:cNvSpPr txBox="1">
            <a:spLocks noChangeArrowheads="1"/>
          </p:cNvSpPr>
          <p:nvPr/>
        </p:nvSpPr>
        <p:spPr bwMode="auto">
          <a:xfrm>
            <a:off x="5673725" y="5461000"/>
            <a:ext cx="13049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2000" b="1"/>
              <a:t>Air spaces</a:t>
            </a:r>
            <a:endParaRPr lang="en-US" sz="2000" b="1">
              <a:solidFill>
                <a:srgbClr val="563A84"/>
              </a:solidFill>
            </a:endParaRPr>
          </a:p>
        </p:txBody>
      </p:sp>
      <p:sp>
        <p:nvSpPr>
          <p:cNvPr id="58391" name="Text Box 22"/>
          <p:cNvSpPr txBox="1">
            <a:spLocks noChangeArrowheads="1"/>
          </p:cNvSpPr>
          <p:nvPr/>
        </p:nvSpPr>
        <p:spPr bwMode="auto">
          <a:xfrm>
            <a:off x="7083425" y="5461000"/>
            <a:ext cx="13049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2000" b="1"/>
              <a:t>Guard cells</a:t>
            </a:r>
            <a:endParaRPr lang="en-US" sz="2000" b="1">
              <a:solidFill>
                <a:srgbClr val="563A84"/>
              </a:solidFill>
            </a:endParaRPr>
          </a:p>
        </p:txBody>
      </p:sp>
      <p:sp>
        <p:nvSpPr>
          <p:cNvPr id="58392" name="Line 23"/>
          <p:cNvSpPr>
            <a:spLocks noChangeShapeType="1"/>
          </p:cNvSpPr>
          <p:nvPr/>
        </p:nvSpPr>
        <p:spPr bwMode="auto">
          <a:xfrm flipH="1">
            <a:off x="5080000" y="3028950"/>
            <a:ext cx="234950" cy="2400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3" name="Line 24"/>
          <p:cNvSpPr>
            <a:spLocks noChangeShapeType="1"/>
          </p:cNvSpPr>
          <p:nvPr/>
        </p:nvSpPr>
        <p:spPr bwMode="auto">
          <a:xfrm>
            <a:off x="5372100" y="4883150"/>
            <a:ext cx="819150" cy="552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4" name="Line 25"/>
          <p:cNvSpPr>
            <a:spLocks noChangeShapeType="1"/>
          </p:cNvSpPr>
          <p:nvPr/>
        </p:nvSpPr>
        <p:spPr bwMode="auto">
          <a:xfrm flipH="1">
            <a:off x="6191250" y="4495800"/>
            <a:ext cx="133350" cy="946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5" name="Line 26"/>
          <p:cNvSpPr>
            <a:spLocks noChangeShapeType="1"/>
          </p:cNvSpPr>
          <p:nvPr/>
        </p:nvSpPr>
        <p:spPr bwMode="auto">
          <a:xfrm>
            <a:off x="7531100" y="4991100"/>
            <a:ext cx="1206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6" name="Line 27"/>
          <p:cNvSpPr>
            <a:spLocks noChangeShapeType="1"/>
          </p:cNvSpPr>
          <p:nvPr/>
        </p:nvSpPr>
        <p:spPr bwMode="auto">
          <a:xfrm flipH="1">
            <a:off x="7651750" y="4889500"/>
            <a:ext cx="152400" cy="55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7" name="Text Box 28"/>
          <p:cNvSpPr txBox="1">
            <a:spLocks noChangeArrowheads="1"/>
          </p:cNvSpPr>
          <p:nvPr/>
        </p:nvSpPr>
        <p:spPr bwMode="auto">
          <a:xfrm>
            <a:off x="4822825" y="5842000"/>
            <a:ext cx="28162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2000" b="1"/>
              <a:t>Cross section of a lilac</a:t>
            </a:r>
          </a:p>
          <a:p>
            <a:pPr marL="457200" indent="-457200" eaLnBrk="0" hangingPunct="0">
              <a:lnSpc>
                <a:spcPct val="90000"/>
              </a:lnSpc>
              <a:buFont typeface="Arial" charset="0"/>
              <a:buNone/>
            </a:pPr>
            <a:r>
              <a:rPr lang="en-US" sz="2000" b="1"/>
              <a:t>(</a:t>
            </a:r>
            <a:r>
              <a:rPr lang="en-US" sz="2000" b="1" i="1"/>
              <a:t>Syringa</a:t>
            </a:r>
            <a:r>
              <a:rPr lang="en-US" sz="2000" b="1"/>
              <a:t>) leaf (LM)</a:t>
            </a:r>
            <a:endParaRPr lang="en-US" sz="2000" b="1">
              <a:solidFill>
                <a:srgbClr val="563A84"/>
              </a:solidFill>
            </a:endParaRPr>
          </a:p>
        </p:txBody>
      </p:sp>
      <p:sp>
        <p:nvSpPr>
          <p:cNvPr id="58398" name="Text Box 29"/>
          <p:cNvSpPr txBox="1">
            <a:spLocks noChangeArrowheads="1"/>
          </p:cNvSpPr>
          <p:nvPr/>
        </p:nvSpPr>
        <p:spPr bwMode="auto">
          <a:xfrm>
            <a:off x="4454525" y="5842000"/>
            <a:ext cx="4540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2000" b="1"/>
              <a:t>(c)</a:t>
            </a:r>
            <a:endParaRPr lang="en-US" sz="2000" b="1">
              <a:solidFill>
                <a:srgbClr val="563A84"/>
              </a:solidFill>
            </a:endParaRPr>
          </a:p>
        </p:txBody>
      </p:sp>
      <p:sp>
        <p:nvSpPr>
          <p:cNvPr id="58399" name="Text Box 30"/>
          <p:cNvSpPr txBox="1">
            <a:spLocks noChangeArrowheads="1"/>
          </p:cNvSpPr>
          <p:nvPr/>
        </p:nvSpPr>
        <p:spPr bwMode="auto">
          <a:xfrm rot="-5400000">
            <a:off x="8181975" y="3898901"/>
            <a:ext cx="10382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2000" b="1"/>
              <a:t>100 µm</a:t>
            </a:r>
            <a:endParaRPr lang="en-US" sz="2000" b="1">
              <a:solidFill>
                <a:srgbClr val="563A84"/>
              </a:solidFill>
            </a:endParaRPr>
          </a:p>
        </p:txBody>
      </p:sp>
      <p:sp>
        <p:nvSpPr>
          <p:cNvPr id="58400" name="Line 31"/>
          <p:cNvSpPr>
            <a:spLocks noChangeShapeType="1"/>
          </p:cNvSpPr>
          <p:nvPr/>
        </p:nvSpPr>
        <p:spPr bwMode="auto">
          <a:xfrm>
            <a:off x="8388350" y="3143250"/>
            <a:ext cx="190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1" name="Line 32"/>
          <p:cNvSpPr>
            <a:spLocks noChangeShapeType="1"/>
          </p:cNvSpPr>
          <p:nvPr/>
        </p:nvSpPr>
        <p:spPr bwMode="auto">
          <a:xfrm>
            <a:off x="8388350" y="5086350"/>
            <a:ext cx="190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2" name="Line 33"/>
          <p:cNvSpPr>
            <a:spLocks noChangeShapeType="1"/>
          </p:cNvSpPr>
          <p:nvPr/>
        </p:nvSpPr>
        <p:spPr bwMode="auto">
          <a:xfrm>
            <a:off x="8489950" y="3143250"/>
            <a:ext cx="0" cy="1943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8A85-F8A2-4BE1-B4CD-FC324851539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33" descr="26_05HowToReadATree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548687" cy="4932363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Fig</a:t>
            </a:r>
            <a:r>
              <a:rPr kumimoji="0" lang="en-US" sz="1200" b="0" i="1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.</a:t>
            </a: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26-5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061325" y="2311400"/>
            <a:ext cx="84931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b="1" dirty="0">
                <a:solidFill>
                  <a:srgbClr val="FF0000"/>
                </a:solidFill>
                <a:latin typeface="Arial" charset="0"/>
              </a:rPr>
              <a:t>Sister</a:t>
            </a:r>
          </a:p>
          <a:p>
            <a:pPr>
              <a:lnSpc>
                <a:spcPct val="90000"/>
              </a:lnSpc>
            </a:pPr>
            <a:r>
              <a:rPr lang="en-US" sz="2100" b="1" dirty="0">
                <a:solidFill>
                  <a:srgbClr val="FF0000"/>
                </a:solidFill>
                <a:latin typeface="Arial" charset="0"/>
              </a:rPr>
              <a:t>taxa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39725" y="3124200"/>
            <a:ext cx="167481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b="1" dirty="0">
                <a:solidFill>
                  <a:srgbClr val="FF0000"/>
                </a:solidFill>
                <a:latin typeface="Arial" charset="0"/>
              </a:rPr>
              <a:t>ANCESTRAL</a:t>
            </a:r>
          </a:p>
          <a:p>
            <a:pPr>
              <a:lnSpc>
                <a:spcPct val="90000"/>
              </a:lnSpc>
            </a:pPr>
            <a:r>
              <a:rPr lang="en-US" sz="2100" b="1" dirty="0">
                <a:solidFill>
                  <a:srgbClr val="FF0000"/>
                </a:solidFill>
                <a:latin typeface="Arial" charset="0"/>
              </a:rPr>
              <a:t>LINEAGE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623050" y="1450975"/>
            <a:ext cx="11541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Arial" charset="0"/>
              </a:rPr>
              <a:t>Taxon A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223543" y="5378473"/>
            <a:ext cx="13065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100" b="1" dirty="0" err="1">
                <a:solidFill>
                  <a:srgbClr val="FF0000"/>
                </a:solidFill>
                <a:latin typeface="Arial" charset="0"/>
              </a:rPr>
              <a:t>Polytomy</a:t>
            </a:r>
            <a:endParaRPr lang="en-US" sz="21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1149350" y="5124450"/>
            <a:ext cx="289401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b="1" dirty="0">
                <a:solidFill>
                  <a:srgbClr val="FF0000"/>
                </a:solidFill>
                <a:latin typeface="Arial" charset="0"/>
              </a:rPr>
              <a:t>Common ancestor of</a:t>
            </a:r>
          </a:p>
          <a:p>
            <a:pPr>
              <a:lnSpc>
                <a:spcPct val="90000"/>
              </a:lnSpc>
            </a:pPr>
            <a:r>
              <a:rPr lang="en-US" sz="2100" b="1" dirty="0" err="1">
                <a:solidFill>
                  <a:srgbClr val="FF0000"/>
                </a:solidFill>
                <a:latin typeface="Arial" charset="0"/>
              </a:rPr>
              <a:t>taxa</a:t>
            </a:r>
            <a:r>
              <a:rPr lang="en-US" sz="2100" b="1" dirty="0">
                <a:solidFill>
                  <a:srgbClr val="FF0000"/>
                </a:solidFill>
                <a:latin typeface="Arial" charset="0"/>
              </a:rPr>
              <a:t> A–F</a:t>
            </a: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3063875" y="939800"/>
            <a:ext cx="1738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Arial" charset="0"/>
              </a:rPr>
              <a:t>Branch point</a:t>
            </a:r>
          </a:p>
          <a:p>
            <a:r>
              <a:rPr lang="en-US" sz="2100" b="1" dirty="0">
                <a:solidFill>
                  <a:srgbClr val="FF0000"/>
                </a:solidFill>
                <a:latin typeface="Arial" charset="0"/>
              </a:rPr>
              <a:t>(node)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6626225" y="2120900"/>
            <a:ext cx="11541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Arial" charset="0"/>
              </a:rPr>
              <a:t>Taxon B</a:t>
            </a: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6623050" y="2762250"/>
            <a:ext cx="11541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Arial" charset="0"/>
              </a:rPr>
              <a:t>Taxon C</a:t>
            </a: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6632575" y="3409950"/>
            <a:ext cx="11541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Arial" charset="0"/>
              </a:rPr>
              <a:t>Taxon D</a:t>
            </a: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6629400" y="4051300"/>
            <a:ext cx="11541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Arial" charset="0"/>
              </a:rPr>
              <a:t>Taxon E</a:t>
            </a: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6629400" y="4692650"/>
            <a:ext cx="11541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Arial" charset="0"/>
              </a:rPr>
              <a:t>Taxon F</a:t>
            </a:r>
          </a:p>
        </p:txBody>
      </p:sp>
      <p:sp>
        <p:nvSpPr>
          <p:cNvPr id="19" name="Line 29"/>
          <p:cNvSpPr>
            <a:spLocks noChangeShapeType="1"/>
          </p:cNvSpPr>
          <p:nvPr/>
        </p:nvSpPr>
        <p:spPr bwMode="auto">
          <a:xfrm>
            <a:off x="3933825" y="1428750"/>
            <a:ext cx="533400" cy="7207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Line 30"/>
          <p:cNvSpPr>
            <a:spLocks noChangeShapeType="1"/>
          </p:cNvSpPr>
          <p:nvPr/>
        </p:nvSpPr>
        <p:spPr bwMode="auto">
          <a:xfrm flipH="1">
            <a:off x="2324100" y="3257550"/>
            <a:ext cx="212725" cy="1870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Line 31"/>
          <p:cNvSpPr>
            <a:spLocks noChangeShapeType="1"/>
          </p:cNvSpPr>
          <p:nvPr/>
        </p:nvSpPr>
        <p:spPr bwMode="auto">
          <a:xfrm>
            <a:off x="4549775" y="4305300"/>
            <a:ext cx="187325" cy="1098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AutoShape 32"/>
          <p:cNvSpPr>
            <a:spLocks/>
          </p:cNvSpPr>
          <p:nvPr/>
        </p:nvSpPr>
        <p:spPr bwMode="auto">
          <a:xfrm>
            <a:off x="7804150" y="2076450"/>
            <a:ext cx="152400" cy="1050925"/>
          </a:xfrm>
          <a:prstGeom prst="rightBrace">
            <a:avLst>
              <a:gd name="adj1" fmla="val 5746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5800" y="1752601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54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770656-B0EF-499E-AC48-F78F21AED3F4}" type="slidenum">
              <a:rPr lang="en-US"/>
              <a:pPr/>
              <a:t>70</a:t>
            </a:fld>
            <a:endParaRPr lang="en-US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types	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Parenchyma cells </a:t>
            </a:r>
          </a:p>
          <a:p>
            <a:pPr eaLnBrk="1" hangingPunct="1"/>
            <a:r>
              <a:rPr lang="en-US" smtClean="0"/>
              <a:t>Collenchyma cells </a:t>
            </a:r>
          </a:p>
          <a:p>
            <a:pPr eaLnBrk="1" hangingPunct="1"/>
            <a:r>
              <a:rPr lang="en-US" smtClean="0"/>
              <a:t>Schlerenchyma cells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27E899-9193-4441-A40C-F84EB5AC81B2}" type="slidenum">
              <a:rPr lang="en-US"/>
              <a:pPr/>
              <a:t>71</a:t>
            </a:fld>
            <a:endParaRPr lang="en-US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Parenchyma cells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Typical plant cell</a:t>
            </a:r>
          </a:p>
          <a:p>
            <a:pPr eaLnBrk="1" hangingPunct="1"/>
            <a:r>
              <a:rPr lang="en-US" smtClean="0"/>
              <a:t>Primary cell wall – no secondary wall</a:t>
            </a:r>
          </a:p>
          <a:p>
            <a:pPr eaLnBrk="1" hangingPunct="1"/>
            <a:r>
              <a:rPr lang="en-US" smtClean="0"/>
              <a:t>Least specialized – perform all functions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79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8F9E04-C832-40D1-ACB0-845C4ADBB7FB}" type="slidenum">
              <a:rPr lang="en-US"/>
              <a:pPr/>
              <a:t>72</a:t>
            </a:fld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Collenchyma cells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Thicker primary wall – no secondary</a:t>
            </a:r>
          </a:p>
          <a:p>
            <a:pPr eaLnBrk="1" hangingPunct="1"/>
            <a:r>
              <a:rPr lang="en-US" smtClean="0"/>
              <a:t>Uneven thickness for support and growth (allows for support without constraint for growth)</a:t>
            </a:r>
          </a:p>
          <a:p>
            <a:pPr eaLnBrk="1" hangingPunct="1"/>
            <a:r>
              <a:rPr lang="en-US" smtClean="0"/>
              <a:t>Young plants have lots of collenchyma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129027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B73FE2-4C0D-4489-BFE5-306A3ED72A3B}" type="slidenum">
              <a:rPr lang="en-US"/>
              <a:pPr/>
              <a:t>73</a:t>
            </a:fld>
            <a:endParaRPr lang="en-US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Schlerenchyma cells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Thick secondary walls with lignin</a:t>
            </a:r>
          </a:p>
          <a:p>
            <a:pPr eaLnBrk="1" hangingPunct="1"/>
            <a:r>
              <a:rPr lang="en-US" dirty="0" smtClean="0"/>
              <a:t>Specialized for support and transport</a:t>
            </a:r>
          </a:p>
          <a:p>
            <a:pPr eaLnBrk="1" hangingPunct="1"/>
            <a:r>
              <a:rPr lang="en-US" dirty="0" smtClean="0"/>
              <a:t>Tracheid cells are </a:t>
            </a:r>
            <a:r>
              <a:rPr lang="en-US" dirty="0" err="1" smtClean="0"/>
              <a:t>schlerenchyma</a:t>
            </a:r>
            <a:endParaRPr lang="en-US" dirty="0" smtClean="0"/>
          </a:p>
          <a:p>
            <a:pPr eaLnBrk="1" hangingPunct="1"/>
            <a:r>
              <a:rPr lang="en-US" dirty="0" smtClean="0"/>
              <a:t>Mature cells</a:t>
            </a:r>
          </a:p>
          <a:p>
            <a:pPr eaLnBrk="1" hangingPunct="1"/>
            <a:r>
              <a:rPr lang="en-US" dirty="0" smtClean="0"/>
              <a:t>Can’t elongate</a:t>
            </a:r>
          </a:p>
          <a:p>
            <a:pPr eaLnBrk="1" hangingPunct="1"/>
            <a:r>
              <a:rPr lang="en-US" dirty="0" smtClean="0"/>
              <a:t>Most are dead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  <p:bldP spid="12800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63F0DB-4378-40ED-A11A-686D20B5809D}" type="slidenum">
              <a:rPr lang="en-US"/>
              <a:pPr/>
              <a:t>74</a:t>
            </a:fld>
            <a:endParaRPr lang="en-US"/>
          </a:p>
        </p:txBody>
      </p:sp>
      <p:sp>
        <p:nvSpPr>
          <p:cNvPr id="1126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Structure &amp; Growth</a:t>
            </a:r>
          </a:p>
        </p:txBody>
      </p:sp>
      <p:sp>
        <p:nvSpPr>
          <p:cNvPr id="1126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Primary Growth – initiated by apical meristem (tips of roots and buds of shoots)</a:t>
            </a:r>
          </a:p>
          <a:p>
            <a:pPr eaLnBrk="1" hangingPunct="1"/>
            <a:r>
              <a:rPr lang="en-US" smtClean="0"/>
              <a:t>Secondary Growth – increase in girth (diameter) of stems &amp; roots especially in woody, perennial eudicots initiated by lateral meristems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D0B76A-30CD-4B28-85D4-4ADD14D93171}" type="slidenum">
              <a:rPr lang="en-US"/>
              <a:pPr/>
              <a:t>75</a:t>
            </a:fld>
            <a:endParaRPr lang="en-US"/>
          </a:p>
        </p:txBody>
      </p:sp>
      <p:pic>
        <p:nvPicPr>
          <p:cNvPr id="69635" name="Picture 2" descr="35_12TwigGrowth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25" y="142875"/>
            <a:ext cx="5872163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-3810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>
                <a:solidFill>
                  <a:schemeClr val="tx1"/>
                </a:solidFill>
              </a:rPr>
              <a:t>Fig. 35-12</a:t>
            </a:r>
          </a:p>
        </p:txBody>
      </p:sp>
      <p:sp>
        <p:nvSpPr>
          <p:cNvPr id="69637" name="Text Box 4"/>
          <p:cNvSpPr txBox="1">
            <a:spLocks noChangeArrowheads="1"/>
          </p:cNvSpPr>
          <p:nvPr/>
        </p:nvSpPr>
        <p:spPr bwMode="auto">
          <a:xfrm>
            <a:off x="4645025" y="196850"/>
            <a:ext cx="992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Apical bud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9638" name="AutoShape 5"/>
          <p:cNvSpPr>
            <a:spLocks/>
          </p:cNvSpPr>
          <p:nvPr/>
        </p:nvSpPr>
        <p:spPr bwMode="auto">
          <a:xfrm>
            <a:off x="3321050" y="628650"/>
            <a:ext cx="131763" cy="2082800"/>
          </a:xfrm>
          <a:prstGeom prst="leftBrace">
            <a:avLst>
              <a:gd name="adj1" fmla="val 13172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Text Box 6"/>
          <p:cNvSpPr txBox="1">
            <a:spLocks noChangeArrowheads="1"/>
          </p:cNvSpPr>
          <p:nvPr/>
        </p:nvSpPr>
        <p:spPr bwMode="auto">
          <a:xfrm>
            <a:off x="1679575" y="1485900"/>
            <a:ext cx="163353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This year’s growth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400" b="1"/>
              <a:t>(one year old)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9640" name="Line 7"/>
          <p:cNvSpPr>
            <a:spLocks noChangeShapeType="1"/>
          </p:cNvSpPr>
          <p:nvPr/>
        </p:nvSpPr>
        <p:spPr bwMode="auto">
          <a:xfrm>
            <a:off x="3886200" y="260350"/>
            <a:ext cx="730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1" name="Text Box 8"/>
          <p:cNvSpPr txBox="1">
            <a:spLocks noChangeArrowheads="1"/>
          </p:cNvSpPr>
          <p:nvPr/>
        </p:nvSpPr>
        <p:spPr bwMode="auto">
          <a:xfrm>
            <a:off x="4645025" y="457200"/>
            <a:ext cx="992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Bud scale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9642" name="Line 9"/>
          <p:cNvSpPr>
            <a:spLocks noChangeShapeType="1"/>
          </p:cNvSpPr>
          <p:nvPr/>
        </p:nvSpPr>
        <p:spPr bwMode="auto">
          <a:xfrm>
            <a:off x="4013200" y="5207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Text Box 10"/>
          <p:cNvSpPr txBox="1">
            <a:spLocks noChangeArrowheads="1"/>
          </p:cNvSpPr>
          <p:nvPr/>
        </p:nvSpPr>
        <p:spPr bwMode="auto">
          <a:xfrm>
            <a:off x="4651375" y="812800"/>
            <a:ext cx="116363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Axillary buds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9644" name="Line 11"/>
          <p:cNvSpPr>
            <a:spLocks noChangeShapeType="1"/>
          </p:cNvSpPr>
          <p:nvPr/>
        </p:nvSpPr>
        <p:spPr bwMode="auto">
          <a:xfrm>
            <a:off x="4095750" y="889000"/>
            <a:ext cx="520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5" name="Line 12"/>
          <p:cNvSpPr>
            <a:spLocks noChangeShapeType="1"/>
          </p:cNvSpPr>
          <p:nvPr/>
        </p:nvSpPr>
        <p:spPr bwMode="auto">
          <a:xfrm flipH="1">
            <a:off x="3962400" y="889000"/>
            <a:ext cx="647700" cy="88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6" name="Text Box 13"/>
          <p:cNvSpPr txBox="1">
            <a:spLocks noChangeArrowheads="1"/>
          </p:cNvSpPr>
          <p:nvPr/>
        </p:nvSpPr>
        <p:spPr bwMode="auto">
          <a:xfrm>
            <a:off x="4295775" y="1670050"/>
            <a:ext cx="47148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Leaf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400" b="1"/>
              <a:t>scar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9647" name="Line 14"/>
          <p:cNvSpPr>
            <a:spLocks noChangeShapeType="1"/>
          </p:cNvSpPr>
          <p:nvPr/>
        </p:nvSpPr>
        <p:spPr bwMode="auto">
          <a:xfrm flipV="1">
            <a:off x="3930650" y="1746250"/>
            <a:ext cx="330200" cy="234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8" name="Text Box 15"/>
          <p:cNvSpPr txBox="1">
            <a:spLocks noChangeArrowheads="1"/>
          </p:cNvSpPr>
          <p:nvPr/>
        </p:nvSpPr>
        <p:spPr bwMode="auto">
          <a:xfrm>
            <a:off x="4111625" y="2406650"/>
            <a:ext cx="47148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Bud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400" b="1"/>
              <a:t>scar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9649" name="Line 16"/>
          <p:cNvSpPr>
            <a:spLocks noChangeShapeType="1"/>
          </p:cNvSpPr>
          <p:nvPr/>
        </p:nvSpPr>
        <p:spPr bwMode="auto">
          <a:xfrm flipV="1">
            <a:off x="3911600" y="2476500"/>
            <a:ext cx="16510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0" name="Text Box 17"/>
          <p:cNvSpPr txBox="1">
            <a:spLocks noChangeArrowheads="1"/>
          </p:cNvSpPr>
          <p:nvPr/>
        </p:nvSpPr>
        <p:spPr bwMode="auto">
          <a:xfrm>
            <a:off x="5114925" y="2349500"/>
            <a:ext cx="4841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Node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9651" name="Line 18"/>
          <p:cNvSpPr>
            <a:spLocks noChangeShapeType="1"/>
          </p:cNvSpPr>
          <p:nvPr/>
        </p:nvSpPr>
        <p:spPr bwMode="auto">
          <a:xfrm>
            <a:off x="4749800" y="2393950"/>
            <a:ext cx="304800" cy="31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2" name="Text Box 19"/>
          <p:cNvSpPr txBox="1">
            <a:spLocks noChangeArrowheads="1"/>
          </p:cNvSpPr>
          <p:nvPr/>
        </p:nvSpPr>
        <p:spPr bwMode="auto">
          <a:xfrm>
            <a:off x="4854575" y="2882900"/>
            <a:ext cx="83343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Internode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9653" name="AutoShape 20"/>
          <p:cNvSpPr>
            <a:spLocks/>
          </p:cNvSpPr>
          <p:nvPr/>
        </p:nvSpPr>
        <p:spPr bwMode="auto">
          <a:xfrm rot="2019948">
            <a:off x="4697413" y="2487613"/>
            <a:ext cx="107950" cy="852487"/>
          </a:xfrm>
          <a:prstGeom prst="rightBrace">
            <a:avLst>
              <a:gd name="adj1" fmla="val 6580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4" name="AutoShape 21"/>
          <p:cNvSpPr>
            <a:spLocks/>
          </p:cNvSpPr>
          <p:nvPr/>
        </p:nvSpPr>
        <p:spPr bwMode="auto">
          <a:xfrm>
            <a:off x="5670550" y="1555750"/>
            <a:ext cx="152400" cy="1943100"/>
          </a:xfrm>
          <a:prstGeom prst="rightBrace">
            <a:avLst>
              <a:gd name="adj1" fmla="val 10625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5" name="Line 22"/>
          <p:cNvSpPr>
            <a:spLocks noChangeShapeType="1"/>
          </p:cNvSpPr>
          <p:nvPr/>
        </p:nvSpPr>
        <p:spPr bwMode="auto">
          <a:xfrm flipV="1">
            <a:off x="4213225" y="3498850"/>
            <a:ext cx="147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6" name="Text Box 23"/>
          <p:cNvSpPr txBox="1">
            <a:spLocks noChangeArrowheads="1"/>
          </p:cNvSpPr>
          <p:nvPr/>
        </p:nvSpPr>
        <p:spPr bwMode="auto">
          <a:xfrm>
            <a:off x="5883275" y="2451100"/>
            <a:ext cx="1595438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One-year-old side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400" b="1"/>
              <a:t>branch formed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400" b="1"/>
              <a:t>from axillary bud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400" b="1"/>
              <a:t>near shoot tip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9657" name="Text Box 24"/>
          <p:cNvSpPr txBox="1">
            <a:spLocks noChangeArrowheads="1"/>
          </p:cNvSpPr>
          <p:nvPr/>
        </p:nvSpPr>
        <p:spPr bwMode="auto">
          <a:xfrm>
            <a:off x="1685925" y="3581400"/>
            <a:ext cx="16017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Last year’s growth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400" b="1"/>
              <a:t>(two years old)</a:t>
            </a:r>
          </a:p>
          <a:p>
            <a:pPr marL="457200" indent="-457200" eaLnBrk="0" hangingPunct="0">
              <a:buFont typeface="Arial" charset="0"/>
              <a:buNone/>
            </a:pP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9658" name="AutoShape 25"/>
          <p:cNvSpPr>
            <a:spLocks/>
          </p:cNvSpPr>
          <p:nvPr/>
        </p:nvSpPr>
        <p:spPr bwMode="auto">
          <a:xfrm>
            <a:off x="3346450" y="2882900"/>
            <a:ext cx="101600" cy="1765300"/>
          </a:xfrm>
          <a:prstGeom prst="leftBrace">
            <a:avLst>
              <a:gd name="adj1" fmla="val 14479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9" name="Text Box 26"/>
          <p:cNvSpPr txBox="1">
            <a:spLocks noChangeArrowheads="1"/>
          </p:cNvSpPr>
          <p:nvPr/>
        </p:nvSpPr>
        <p:spPr bwMode="auto">
          <a:xfrm>
            <a:off x="4714875" y="3873500"/>
            <a:ext cx="83343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Leaf scar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9660" name="Line 27"/>
          <p:cNvSpPr>
            <a:spLocks noChangeShapeType="1"/>
          </p:cNvSpPr>
          <p:nvPr/>
        </p:nvSpPr>
        <p:spPr bwMode="auto">
          <a:xfrm>
            <a:off x="4044950" y="3562350"/>
            <a:ext cx="64135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61" name="Text Box 28"/>
          <p:cNvSpPr txBox="1">
            <a:spLocks noChangeArrowheads="1"/>
          </p:cNvSpPr>
          <p:nvPr/>
        </p:nvSpPr>
        <p:spPr bwMode="auto">
          <a:xfrm>
            <a:off x="4708525" y="4248150"/>
            <a:ext cx="47783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Stem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9662" name="Line 29"/>
          <p:cNvSpPr>
            <a:spLocks noChangeShapeType="1"/>
          </p:cNvSpPr>
          <p:nvPr/>
        </p:nvSpPr>
        <p:spPr bwMode="auto">
          <a:xfrm>
            <a:off x="3930650" y="4318000"/>
            <a:ext cx="742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63" name="Text Box 30"/>
          <p:cNvSpPr txBox="1">
            <a:spLocks noChangeArrowheads="1"/>
          </p:cNvSpPr>
          <p:nvPr/>
        </p:nvSpPr>
        <p:spPr bwMode="auto">
          <a:xfrm>
            <a:off x="4702175" y="4660900"/>
            <a:ext cx="195738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Bud scar left by apical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400" b="1"/>
              <a:t>bud scales of previous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400" b="1"/>
              <a:t>winters</a:t>
            </a:r>
          </a:p>
          <a:p>
            <a:pPr marL="457200" indent="-457200" eaLnBrk="0" hangingPunct="0">
              <a:buFont typeface="Arial" charset="0"/>
              <a:buNone/>
            </a:pP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9664" name="Line 31"/>
          <p:cNvSpPr>
            <a:spLocks noChangeShapeType="1"/>
          </p:cNvSpPr>
          <p:nvPr/>
        </p:nvSpPr>
        <p:spPr bwMode="auto">
          <a:xfrm>
            <a:off x="3930650" y="4737100"/>
            <a:ext cx="730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65" name="Text Box 32"/>
          <p:cNvSpPr txBox="1">
            <a:spLocks noChangeArrowheads="1"/>
          </p:cNvSpPr>
          <p:nvPr/>
        </p:nvSpPr>
        <p:spPr bwMode="auto">
          <a:xfrm>
            <a:off x="4365625" y="5772150"/>
            <a:ext cx="83343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Leaf scar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9666" name="Line 33"/>
          <p:cNvSpPr>
            <a:spLocks noChangeShapeType="1"/>
          </p:cNvSpPr>
          <p:nvPr/>
        </p:nvSpPr>
        <p:spPr bwMode="auto">
          <a:xfrm>
            <a:off x="3727450" y="5486400"/>
            <a:ext cx="615950" cy="361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67" name="Text Box 34"/>
          <p:cNvSpPr txBox="1">
            <a:spLocks noChangeArrowheads="1"/>
          </p:cNvSpPr>
          <p:nvPr/>
        </p:nvSpPr>
        <p:spPr bwMode="auto">
          <a:xfrm>
            <a:off x="1679575" y="5429250"/>
            <a:ext cx="143668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Growth of two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400" b="1"/>
              <a:t>years ago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400" b="1"/>
              <a:t>(three years old)</a:t>
            </a:r>
          </a:p>
          <a:p>
            <a:pPr marL="457200" indent="-457200" eaLnBrk="0" hangingPunct="0">
              <a:buFont typeface="Arial" charset="0"/>
              <a:buNone/>
            </a:pP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9668" name="AutoShape 35"/>
          <p:cNvSpPr>
            <a:spLocks/>
          </p:cNvSpPr>
          <p:nvPr/>
        </p:nvSpPr>
        <p:spPr bwMode="auto">
          <a:xfrm>
            <a:off x="3340100" y="4762500"/>
            <a:ext cx="101600" cy="1727200"/>
          </a:xfrm>
          <a:prstGeom prst="leftBrace">
            <a:avLst>
              <a:gd name="adj1" fmla="val 1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AC920F-0F86-4821-84F4-2D8E4FB1563E}" type="slidenum">
              <a:rPr lang="en-US"/>
              <a:pPr/>
              <a:t>76</a:t>
            </a:fld>
            <a:endParaRPr lang="en-US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Primary Growth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herbaceous (nonwoody) plants this produces all of the plant body.</a:t>
            </a:r>
          </a:p>
          <a:p>
            <a:pPr eaLnBrk="1" hangingPunct="1"/>
            <a:r>
              <a:rPr lang="en-US" smtClean="0"/>
              <a:t>Results form apical meristem</a:t>
            </a:r>
          </a:p>
          <a:p>
            <a:pPr eaLnBrk="1" hangingPunct="1"/>
            <a:r>
              <a:rPr lang="en-US" smtClean="0"/>
              <a:t>Shoots system – aerial part of plant:  stems and leaves including flower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92B79E-88B1-4293-87F7-EE4DF9F6614E}" type="slidenum">
              <a:rPr lang="en-US"/>
              <a:pPr/>
              <a:t>77</a:t>
            </a:fld>
            <a:endParaRPr lang="en-US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Root Structure</a:t>
            </a:r>
          </a:p>
        </p:txBody>
      </p:sp>
      <p:pic>
        <p:nvPicPr>
          <p:cNvPr id="66564" name="Picture 3" descr="35-14-RootPrimaryGrowth-L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5913" y="1981200"/>
            <a:ext cx="4992687" cy="4492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F79153-DCFB-4AFE-93C9-C238CFC49B1E}" type="slidenum">
              <a:rPr lang="en-US"/>
              <a:pPr/>
              <a:t>78</a:t>
            </a:fld>
            <a:endParaRPr lang="en-US"/>
          </a:p>
        </p:txBody>
      </p:sp>
      <p:pic>
        <p:nvPicPr>
          <p:cNvPr id="67587" name="Picture 2" descr="35_13RootPrimaryGrowth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8288" y="139700"/>
            <a:ext cx="6067425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-3810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>
                <a:solidFill>
                  <a:schemeClr val="tx1"/>
                </a:solidFill>
              </a:rPr>
              <a:t>Fig. 35-13</a:t>
            </a:r>
          </a:p>
        </p:txBody>
      </p:sp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2085975" y="1930400"/>
            <a:ext cx="84613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500" b="1"/>
              <a:t>Ground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7590" name="Text Box 5"/>
          <p:cNvSpPr txBox="1">
            <a:spLocks noChangeArrowheads="1"/>
          </p:cNvSpPr>
          <p:nvPr/>
        </p:nvSpPr>
        <p:spPr bwMode="auto">
          <a:xfrm>
            <a:off x="2079625" y="1631950"/>
            <a:ext cx="84613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500" b="1"/>
              <a:t>Dermal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7591" name="Text Box 6"/>
          <p:cNvSpPr txBox="1">
            <a:spLocks noChangeArrowheads="1"/>
          </p:cNvSpPr>
          <p:nvPr/>
        </p:nvSpPr>
        <p:spPr bwMode="auto">
          <a:xfrm>
            <a:off x="1768475" y="939800"/>
            <a:ext cx="8461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algn="ctr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500" b="1"/>
              <a:t>Key</a:t>
            </a:r>
          </a:p>
          <a:p>
            <a:pPr marL="457200" indent="-457200" algn="ctr" eaLnBrk="0" hangingPunct="0">
              <a:buFont typeface="Arial" charset="0"/>
              <a:buNone/>
            </a:pPr>
            <a:r>
              <a:rPr lang="en-US" sz="1500" b="1"/>
              <a:t>to labels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7592" name="Text Box 7"/>
          <p:cNvSpPr txBox="1">
            <a:spLocks noChangeArrowheads="1"/>
          </p:cNvSpPr>
          <p:nvPr/>
        </p:nvSpPr>
        <p:spPr bwMode="auto">
          <a:xfrm>
            <a:off x="2079625" y="2228850"/>
            <a:ext cx="84613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500" b="1"/>
              <a:t>Vascular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7593" name="Text Box 8"/>
          <p:cNvSpPr txBox="1">
            <a:spLocks noChangeArrowheads="1"/>
          </p:cNvSpPr>
          <p:nvPr/>
        </p:nvSpPr>
        <p:spPr bwMode="auto">
          <a:xfrm>
            <a:off x="3775075" y="1549400"/>
            <a:ext cx="84613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500" b="1"/>
              <a:t>Root hair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7594" name="Line 9"/>
          <p:cNvSpPr>
            <a:spLocks noChangeShapeType="1"/>
          </p:cNvSpPr>
          <p:nvPr/>
        </p:nvSpPr>
        <p:spPr bwMode="auto">
          <a:xfrm>
            <a:off x="4464050" y="1733550"/>
            <a:ext cx="37465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Text Box 10"/>
          <p:cNvSpPr txBox="1">
            <a:spLocks noChangeArrowheads="1"/>
          </p:cNvSpPr>
          <p:nvPr/>
        </p:nvSpPr>
        <p:spPr bwMode="auto">
          <a:xfrm>
            <a:off x="3775075" y="654050"/>
            <a:ext cx="95408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500" b="1"/>
              <a:t>Epidermis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7596" name="Line 11"/>
          <p:cNvSpPr>
            <a:spLocks noChangeShapeType="1"/>
          </p:cNvSpPr>
          <p:nvPr/>
        </p:nvSpPr>
        <p:spPr bwMode="auto">
          <a:xfrm>
            <a:off x="4737100" y="742950"/>
            <a:ext cx="317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7" name="Text Box 12"/>
          <p:cNvSpPr txBox="1">
            <a:spLocks noChangeArrowheads="1"/>
          </p:cNvSpPr>
          <p:nvPr/>
        </p:nvSpPr>
        <p:spPr bwMode="auto">
          <a:xfrm>
            <a:off x="4568825" y="203200"/>
            <a:ext cx="6175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500" b="1"/>
              <a:t>Cortex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7598" name="Line 13"/>
          <p:cNvSpPr>
            <a:spLocks noChangeShapeType="1"/>
          </p:cNvSpPr>
          <p:nvPr/>
        </p:nvSpPr>
        <p:spPr bwMode="auto">
          <a:xfrm>
            <a:off x="4889500" y="393700"/>
            <a:ext cx="431800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Text Box 14"/>
          <p:cNvSpPr txBox="1">
            <a:spLocks noChangeArrowheads="1"/>
          </p:cNvSpPr>
          <p:nvPr/>
        </p:nvSpPr>
        <p:spPr bwMode="auto">
          <a:xfrm>
            <a:off x="5476875" y="209550"/>
            <a:ext cx="160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500" b="1"/>
              <a:t>Vascular cylinder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7600" name="Line 15"/>
          <p:cNvSpPr>
            <a:spLocks noChangeShapeType="1"/>
          </p:cNvSpPr>
          <p:nvPr/>
        </p:nvSpPr>
        <p:spPr bwMode="auto">
          <a:xfrm flipH="1">
            <a:off x="5537200" y="387350"/>
            <a:ext cx="736600" cy="374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1" name="Text Box 16"/>
          <p:cNvSpPr txBox="1">
            <a:spLocks noChangeArrowheads="1"/>
          </p:cNvSpPr>
          <p:nvPr/>
        </p:nvSpPr>
        <p:spPr bwMode="auto">
          <a:xfrm>
            <a:off x="6302375" y="1289050"/>
            <a:ext cx="13160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500" b="1"/>
              <a:t>Zone of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500" b="1"/>
              <a:t>differentiation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7602" name="Text Box 17"/>
          <p:cNvSpPr txBox="1">
            <a:spLocks noChangeArrowheads="1"/>
          </p:cNvSpPr>
          <p:nvPr/>
        </p:nvSpPr>
        <p:spPr bwMode="auto">
          <a:xfrm>
            <a:off x="6397625" y="3257550"/>
            <a:ext cx="99853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500" b="1"/>
              <a:t>Zone of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500" b="1"/>
              <a:t>elongation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7603" name="Text Box 18"/>
          <p:cNvSpPr txBox="1">
            <a:spLocks noChangeArrowheads="1"/>
          </p:cNvSpPr>
          <p:nvPr/>
        </p:nvSpPr>
        <p:spPr bwMode="auto">
          <a:xfrm>
            <a:off x="6302375" y="4883150"/>
            <a:ext cx="11001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500" b="1"/>
              <a:t>Zone of cell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500" b="1"/>
              <a:t>division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7604" name="Text Box 19"/>
          <p:cNvSpPr txBox="1">
            <a:spLocks noChangeArrowheads="1"/>
          </p:cNvSpPr>
          <p:nvPr/>
        </p:nvSpPr>
        <p:spPr bwMode="auto">
          <a:xfrm>
            <a:off x="3984625" y="4711700"/>
            <a:ext cx="87788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500" b="1"/>
              <a:t>Apical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500" b="1"/>
              <a:t>meristem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7605" name="Line 20"/>
          <p:cNvSpPr>
            <a:spLocks noChangeShapeType="1"/>
          </p:cNvSpPr>
          <p:nvPr/>
        </p:nvSpPr>
        <p:spPr bwMode="auto">
          <a:xfrm>
            <a:off x="3384550" y="4070350"/>
            <a:ext cx="609600" cy="692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6" name="Line 21"/>
          <p:cNvSpPr>
            <a:spLocks noChangeShapeType="1"/>
          </p:cNvSpPr>
          <p:nvPr/>
        </p:nvSpPr>
        <p:spPr bwMode="auto">
          <a:xfrm>
            <a:off x="4578350" y="4743450"/>
            <a:ext cx="946150" cy="654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7" name="Text Box 22"/>
          <p:cNvSpPr txBox="1">
            <a:spLocks noChangeArrowheads="1"/>
          </p:cNvSpPr>
          <p:nvPr/>
        </p:nvSpPr>
        <p:spPr bwMode="auto">
          <a:xfrm>
            <a:off x="4035425" y="5422900"/>
            <a:ext cx="8905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500" b="1"/>
              <a:t>Root cap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7608" name="Line 23"/>
          <p:cNvSpPr>
            <a:spLocks noChangeShapeType="1"/>
          </p:cNvSpPr>
          <p:nvPr/>
        </p:nvSpPr>
        <p:spPr bwMode="auto">
          <a:xfrm>
            <a:off x="3232150" y="5181600"/>
            <a:ext cx="755650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9" name="Line 24"/>
          <p:cNvSpPr>
            <a:spLocks noChangeShapeType="1"/>
          </p:cNvSpPr>
          <p:nvPr/>
        </p:nvSpPr>
        <p:spPr bwMode="auto">
          <a:xfrm>
            <a:off x="4883150" y="5556250"/>
            <a:ext cx="673100" cy="412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10" name="Text Box 25"/>
          <p:cNvSpPr txBox="1">
            <a:spLocks noChangeArrowheads="1"/>
          </p:cNvSpPr>
          <p:nvPr/>
        </p:nvSpPr>
        <p:spPr bwMode="auto">
          <a:xfrm>
            <a:off x="2562225" y="6137275"/>
            <a:ext cx="8905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500" b="1"/>
              <a:t>100 µm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7611" name="Line 26"/>
          <p:cNvSpPr>
            <a:spLocks noChangeShapeType="1"/>
          </p:cNvSpPr>
          <p:nvPr/>
        </p:nvSpPr>
        <p:spPr bwMode="auto">
          <a:xfrm>
            <a:off x="2273300" y="6019800"/>
            <a:ext cx="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12" name="Line 27"/>
          <p:cNvSpPr>
            <a:spLocks noChangeShapeType="1"/>
          </p:cNvSpPr>
          <p:nvPr/>
        </p:nvSpPr>
        <p:spPr bwMode="auto">
          <a:xfrm>
            <a:off x="3556000" y="6019800"/>
            <a:ext cx="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13" name="Line 28"/>
          <p:cNvSpPr>
            <a:spLocks noChangeShapeType="1"/>
          </p:cNvSpPr>
          <p:nvPr/>
        </p:nvSpPr>
        <p:spPr bwMode="auto">
          <a:xfrm>
            <a:off x="2266950" y="6076950"/>
            <a:ext cx="1282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E816AE-9C0E-4EC0-8578-8426E964C4BE}" type="slidenum">
              <a:rPr lang="en-US"/>
              <a:pPr/>
              <a:t>79</a:t>
            </a:fld>
            <a:endParaRPr lang="en-US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Secondary Growth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Caused by lateral meristems aka vascular cambium and cork cambium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Vascular cambium adds layers of vascular tissue called secondary xylem (wood) and secondary phloem.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Cork cambium replaces the epidermis with periderm which is thicker and tougher.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B9DB7-DD4A-4427-9838-FA6DD888516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" name="Picture 2" descr="http://bcs.whfreeman.com/thelifewire8e/content/cat_010/f250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94117"/>
            <a:ext cx="5943600" cy="4469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829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A9C9CA-BF47-451A-9858-3841A9BE25CD}" type="slidenum">
              <a:rPr lang="en-US"/>
              <a:pPr/>
              <a:t>80</a:t>
            </a:fld>
            <a:endParaRPr lang="en-US"/>
          </a:p>
        </p:txBody>
      </p:sp>
      <p:pic>
        <p:nvPicPr>
          <p:cNvPr id="72707" name="Picture 2" descr="35_19aPrimarySecondary_1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663" y="136525"/>
            <a:ext cx="743267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-3810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>
                <a:solidFill>
                  <a:schemeClr val="tx1"/>
                </a:solidFill>
              </a:rPr>
              <a:t>Fig. 35-19a1</a:t>
            </a:r>
          </a:p>
        </p:txBody>
      </p:sp>
      <p:sp>
        <p:nvSpPr>
          <p:cNvPr id="72709" name="Text Box 4"/>
          <p:cNvSpPr txBox="1">
            <a:spLocks noChangeArrowheads="1"/>
          </p:cNvSpPr>
          <p:nvPr/>
        </p:nvSpPr>
        <p:spPr bwMode="auto">
          <a:xfrm>
            <a:off x="892175" y="825500"/>
            <a:ext cx="9302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Epidermis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2710" name="Text Box 5"/>
          <p:cNvSpPr txBox="1">
            <a:spLocks noChangeArrowheads="1"/>
          </p:cNvSpPr>
          <p:nvPr/>
        </p:nvSpPr>
        <p:spPr bwMode="auto">
          <a:xfrm>
            <a:off x="892175" y="1117600"/>
            <a:ext cx="9302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Cortex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2711" name="Text Box 6"/>
          <p:cNvSpPr txBox="1">
            <a:spLocks noChangeArrowheads="1"/>
          </p:cNvSpPr>
          <p:nvPr/>
        </p:nvSpPr>
        <p:spPr bwMode="auto">
          <a:xfrm>
            <a:off x="892175" y="1390650"/>
            <a:ext cx="13747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Primary phloem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2712" name="Text Box 7"/>
          <p:cNvSpPr txBox="1">
            <a:spLocks noChangeArrowheads="1"/>
          </p:cNvSpPr>
          <p:nvPr/>
        </p:nvSpPr>
        <p:spPr bwMode="auto">
          <a:xfrm>
            <a:off x="885825" y="1689100"/>
            <a:ext cx="16287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Vascular cambium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2713" name="Text Box 8"/>
          <p:cNvSpPr txBox="1">
            <a:spLocks noChangeArrowheads="1"/>
          </p:cNvSpPr>
          <p:nvPr/>
        </p:nvSpPr>
        <p:spPr bwMode="auto">
          <a:xfrm>
            <a:off x="885825" y="2012950"/>
            <a:ext cx="12668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Primary xylem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2714" name="Text Box 9"/>
          <p:cNvSpPr txBox="1">
            <a:spLocks noChangeArrowheads="1"/>
          </p:cNvSpPr>
          <p:nvPr/>
        </p:nvSpPr>
        <p:spPr bwMode="auto">
          <a:xfrm>
            <a:off x="892175" y="2311400"/>
            <a:ext cx="43497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Pith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2715" name="Text Box 10"/>
          <p:cNvSpPr txBox="1">
            <a:spLocks noChangeArrowheads="1"/>
          </p:cNvSpPr>
          <p:nvPr/>
        </p:nvSpPr>
        <p:spPr bwMode="auto">
          <a:xfrm>
            <a:off x="1158875" y="247650"/>
            <a:ext cx="2771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Primary and secondary growth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400" b="1"/>
              <a:t>in a two-year-old stem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2716" name="Text Box 11"/>
          <p:cNvSpPr txBox="1">
            <a:spLocks noChangeArrowheads="1"/>
          </p:cNvSpPr>
          <p:nvPr/>
        </p:nvSpPr>
        <p:spPr bwMode="auto">
          <a:xfrm>
            <a:off x="879475" y="247650"/>
            <a:ext cx="250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(a)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2717" name="Line 12"/>
          <p:cNvSpPr>
            <a:spLocks noChangeShapeType="1"/>
          </p:cNvSpPr>
          <p:nvPr/>
        </p:nvSpPr>
        <p:spPr bwMode="auto">
          <a:xfrm>
            <a:off x="1790700" y="92075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8" name="Line 13"/>
          <p:cNvSpPr>
            <a:spLocks noChangeShapeType="1"/>
          </p:cNvSpPr>
          <p:nvPr/>
        </p:nvSpPr>
        <p:spPr bwMode="auto">
          <a:xfrm>
            <a:off x="2667000" y="869950"/>
            <a:ext cx="8318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9" name="Line 14"/>
          <p:cNvSpPr>
            <a:spLocks noChangeShapeType="1"/>
          </p:cNvSpPr>
          <p:nvPr/>
        </p:nvSpPr>
        <p:spPr bwMode="auto">
          <a:xfrm>
            <a:off x="2603500" y="281305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0" name="Line 15"/>
          <p:cNvSpPr>
            <a:spLocks noChangeShapeType="1"/>
          </p:cNvSpPr>
          <p:nvPr/>
        </p:nvSpPr>
        <p:spPr bwMode="auto">
          <a:xfrm>
            <a:off x="1492250" y="1200150"/>
            <a:ext cx="1263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1" name="Line 16"/>
          <p:cNvSpPr>
            <a:spLocks noChangeShapeType="1"/>
          </p:cNvSpPr>
          <p:nvPr/>
        </p:nvSpPr>
        <p:spPr bwMode="auto">
          <a:xfrm>
            <a:off x="2266950" y="1485900"/>
            <a:ext cx="552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2" name="Line 17"/>
          <p:cNvSpPr>
            <a:spLocks noChangeShapeType="1"/>
          </p:cNvSpPr>
          <p:nvPr/>
        </p:nvSpPr>
        <p:spPr bwMode="auto">
          <a:xfrm>
            <a:off x="2476500" y="1778000"/>
            <a:ext cx="393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3" name="Line 18"/>
          <p:cNvSpPr>
            <a:spLocks noChangeShapeType="1"/>
          </p:cNvSpPr>
          <p:nvPr/>
        </p:nvSpPr>
        <p:spPr bwMode="auto">
          <a:xfrm>
            <a:off x="2127250" y="2095500"/>
            <a:ext cx="800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4" name="Line 19"/>
          <p:cNvSpPr>
            <a:spLocks noChangeShapeType="1"/>
          </p:cNvSpPr>
          <p:nvPr/>
        </p:nvSpPr>
        <p:spPr bwMode="auto">
          <a:xfrm>
            <a:off x="1257300" y="2400300"/>
            <a:ext cx="1790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5" name="Text Box 20"/>
          <p:cNvSpPr txBox="1">
            <a:spLocks noChangeArrowheads="1"/>
          </p:cNvSpPr>
          <p:nvPr/>
        </p:nvSpPr>
        <p:spPr bwMode="auto">
          <a:xfrm>
            <a:off x="885825" y="4044950"/>
            <a:ext cx="14827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Periderm (mainly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400" b="1"/>
              <a:t>cork cambia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400" b="1"/>
              <a:t>and cork)</a:t>
            </a:r>
          </a:p>
        </p:txBody>
      </p:sp>
      <p:sp>
        <p:nvSpPr>
          <p:cNvPr id="72726" name="Text Box 21"/>
          <p:cNvSpPr txBox="1">
            <a:spLocks noChangeArrowheads="1"/>
          </p:cNvSpPr>
          <p:nvPr/>
        </p:nvSpPr>
        <p:spPr bwMode="auto">
          <a:xfrm>
            <a:off x="879475" y="5054600"/>
            <a:ext cx="16414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Secondary phloem</a:t>
            </a:r>
          </a:p>
        </p:txBody>
      </p:sp>
      <p:sp>
        <p:nvSpPr>
          <p:cNvPr id="72727" name="Text Box 22"/>
          <p:cNvSpPr txBox="1">
            <a:spLocks noChangeArrowheads="1"/>
          </p:cNvSpPr>
          <p:nvPr/>
        </p:nvSpPr>
        <p:spPr bwMode="auto">
          <a:xfrm>
            <a:off x="885825" y="5702300"/>
            <a:ext cx="9556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Secondary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400" b="1"/>
              <a:t>xylem</a:t>
            </a:r>
          </a:p>
        </p:txBody>
      </p:sp>
      <p:sp>
        <p:nvSpPr>
          <p:cNvPr id="72728" name="Line 23"/>
          <p:cNvSpPr>
            <a:spLocks noChangeShapeType="1"/>
          </p:cNvSpPr>
          <p:nvPr/>
        </p:nvSpPr>
        <p:spPr bwMode="auto">
          <a:xfrm>
            <a:off x="2520950" y="50419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9" name="Line 24"/>
          <p:cNvSpPr>
            <a:spLocks noChangeShapeType="1"/>
          </p:cNvSpPr>
          <p:nvPr/>
        </p:nvSpPr>
        <p:spPr bwMode="auto">
          <a:xfrm>
            <a:off x="2355850" y="4127500"/>
            <a:ext cx="285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30" name="Line 25"/>
          <p:cNvSpPr>
            <a:spLocks noChangeShapeType="1"/>
          </p:cNvSpPr>
          <p:nvPr/>
        </p:nvSpPr>
        <p:spPr bwMode="auto">
          <a:xfrm>
            <a:off x="2489200" y="5149850"/>
            <a:ext cx="23495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31" name="Line 26"/>
          <p:cNvSpPr>
            <a:spLocks noChangeShapeType="1"/>
          </p:cNvSpPr>
          <p:nvPr/>
        </p:nvSpPr>
        <p:spPr bwMode="auto">
          <a:xfrm>
            <a:off x="1828800" y="5784850"/>
            <a:ext cx="996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32" name="Text Box 27"/>
          <p:cNvSpPr txBox="1">
            <a:spLocks noChangeArrowheads="1"/>
          </p:cNvSpPr>
          <p:nvPr/>
        </p:nvSpPr>
        <p:spPr bwMode="auto">
          <a:xfrm>
            <a:off x="6086475" y="1416050"/>
            <a:ext cx="9302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Epidermis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2733" name="Text Box 28"/>
          <p:cNvSpPr txBox="1">
            <a:spLocks noChangeArrowheads="1"/>
          </p:cNvSpPr>
          <p:nvPr/>
        </p:nvSpPr>
        <p:spPr bwMode="auto">
          <a:xfrm>
            <a:off x="6111875" y="1155700"/>
            <a:ext cx="9302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Cortex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2734" name="Text Box 29"/>
          <p:cNvSpPr txBox="1">
            <a:spLocks noChangeArrowheads="1"/>
          </p:cNvSpPr>
          <p:nvPr/>
        </p:nvSpPr>
        <p:spPr bwMode="auto">
          <a:xfrm>
            <a:off x="6175375" y="882650"/>
            <a:ext cx="13747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Primary phloem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2735" name="Text Box 30"/>
          <p:cNvSpPr txBox="1">
            <a:spLocks noChangeArrowheads="1"/>
          </p:cNvSpPr>
          <p:nvPr/>
        </p:nvSpPr>
        <p:spPr bwMode="auto">
          <a:xfrm>
            <a:off x="6175375" y="615950"/>
            <a:ext cx="16287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Vascular cambium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2736" name="Text Box 31"/>
          <p:cNvSpPr txBox="1">
            <a:spLocks noChangeArrowheads="1"/>
          </p:cNvSpPr>
          <p:nvPr/>
        </p:nvSpPr>
        <p:spPr bwMode="auto">
          <a:xfrm>
            <a:off x="6169025" y="374650"/>
            <a:ext cx="12668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Primary xylem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2737" name="Text Box 32"/>
          <p:cNvSpPr txBox="1">
            <a:spLocks noChangeArrowheads="1"/>
          </p:cNvSpPr>
          <p:nvPr/>
        </p:nvSpPr>
        <p:spPr bwMode="auto">
          <a:xfrm>
            <a:off x="6086475" y="165100"/>
            <a:ext cx="43497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Pith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2738" name="Line 33"/>
          <p:cNvSpPr>
            <a:spLocks noChangeShapeType="1"/>
          </p:cNvSpPr>
          <p:nvPr/>
        </p:nvSpPr>
        <p:spPr bwMode="auto">
          <a:xfrm flipV="1">
            <a:off x="5111750" y="254000"/>
            <a:ext cx="946150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39" name="Line 34"/>
          <p:cNvSpPr>
            <a:spLocks noChangeShapeType="1"/>
          </p:cNvSpPr>
          <p:nvPr/>
        </p:nvSpPr>
        <p:spPr bwMode="auto">
          <a:xfrm flipV="1">
            <a:off x="5518150" y="450850"/>
            <a:ext cx="615950" cy="69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40" name="Line 35"/>
          <p:cNvSpPr>
            <a:spLocks noChangeShapeType="1"/>
          </p:cNvSpPr>
          <p:nvPr/>
        </p:nvSpPr>
        <p:spPr bwMode="auto">
          <a:xfrm>
            <a:off x="5575300" y="647700"/>
            <a:ext cx="584200" cy="38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41" name="Line 36"/>
          <p:cNvSpPr>
            <a:spLocks noChangeShapeType="1"/>
          </p:cNvSpPr>
          <p:nvPr/>
        </p:nvSpPr>
        <p:spPr bwMode="auto">
          <a:xfrm>
            <a:off x="5746750" y="755650"/>
            <a:ext cx="40005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42" name="Line 37"/>
          <p:cNvSpPr>
            <a:spLocks noChangeShapeType="1"/>
          </p:cNvSpPr>
          <p:nvPr/>
        </p:nvSpPr>
        <p:spPr bwMode="auto">
          <a:xfrm>
            <a:off x="5791200" y="958850"/>
            <a:ext cx="292100" cy="247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43" name="Line 38"/>
          <p:cNvSpPr>
            <a:spLocks noChangeShapeType="1"/>
          </p:cNvSpPr>
          <p:nvPr/>
        </p:nvSpPr>
        <p:spPr bwMode="auto">
          <a:xfrm>
            <a:off x="5810250" y="1212850"/>
            <a:ext cx="25400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810124-04D9-4A67-BFCB-A1F074FD08AF}" type="slidenum">
              <a:rPr lang="en-US"/>
              <a:pPr/>
              <a:t>81</a:t>
            </a:fld>
            <a:endParaRPr lang="en-US"/>
          </a:p>
        </p:txBody>
      </p:sp>
      <p:pic>
        <p:nvPicPr>
          <p:cNvPr id="73731" name="Picture 2" descr="35_19aPrimarySecondary_2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663" y="136525"/>
            <a:ext cx="743267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-3810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>
                <a:solidFill>
                  <a:schemeClr val="tx1"/>
                </a:solidFill>
              </a:rPr>
              <a:t>Fig. 35-19a2</a:t>
            </a:r>
          </a:p>
        </p:txBody>
      </p:sp>
      <p:sp>
        <p:nvSpPr>
          <p:cNvPr id="73733" name="Text Box 4"/>
          <p:cNvSpPr txBox="1">
            <a:spLocks noChangeArrowheads="1"/>
          </p:cNvSpPr>
          <p:nvPr/>
        </p:nvSpPr>
        <p:spPr bwMode="auto">
          <a:xfrm>
            <a:off x="892175" y="825500"/>
            <a:ext cx="9302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Epidermis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3734" name="Text Box 5"/>
          <p:cNvSpPr txBox="1">
            <a:spLocks noChangeArrowheads="1"/>
          </p:cNvSpPr>
          <p:nvPr/>
        </p:nvSpPr>
        <p:spPr bwMode="auto">
          <a:xfrm>
            <a:off x="892175" y="1117600"/>
            <a:ext cx="9302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Cortex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3735" name="Text Box 6"/>
          <p:cNvSpPr txBox="1">
            <a:spLocks noChangeArrowheads="1"/>
          </p:cNvSpPr>
          <p:nvPr/>
        </p:nvSpPr>
        <p:spPr bwMode="auto">
          <a:xfrm>
            <a:off x="892175" y="1390650"/>
            <a:ext cx="13747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Primary phloem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3736" name="Text Box 7"/>
          <p:cNvSpPr txBox="1">
            <a:spLocks noChangeArrowheads="1"/>
          </p:cNvSpPr>
          <p:nvPr/>
        </p:nvSpPr>
        <p:spPr bwMode="auto">
          <a:xfrm>
            <a:off x="885825" y="1689100"/>
            <a:ext cx="16287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Vascular cambium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3737" name="Text Box 8"/>
          <p:cNvSpPr txBox="1">
            <a:spLocks noChangeArrowheads="1"/>
          </p:cNvSpPr>
          <p:nvPr/>
        </p:nvSpPr>
        <p:spPr bwMode="auto">
          <a:xfrm>
            <a:off x="885825" y="2012950"/>
            <a:ext cx="12668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Primary xylem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3738" name="Text Box 9"/>
          <p:cNvSpPr txBox="1">
            <a:spLocks noChangeArrowheads="1"/>
          </p:cNvSpPr>
          <p:nvPr/>
        </p:nvSpPr>
        <p:spPr bwMode="auto">
          <a:xfrm>
            <a:off x="892175" y="2311400"/>
            <a:ext cx="43497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Pith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3739" name="Text Box 10"/>
          <p:cNvSpPr txBox="1">
            <a:spLocks noChangeArrowheads="1"/>
          </p:cNvSpPr>
          <p:nvPr/>
        </p:nvSpPr>
        <p:spPr bwMode="auto">
          <a:xfrm>
            <a:off x="1158875" y="247650"/>
            <a:ext cx="2771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Primary and secondary growth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400" b="1"/>
              <a:t>in a two-year-old stem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3740" name="Text Box 11"/>
          <p:cNvSpPr txBox="1">
            <a:spLocks noChangeArrowheads="1"/>
          </p:cNvSpPr>
          <p:nvPr/>
        </p:nvSpPr>
        <p:spPr bwMode="auto">
          <a:xfrm>
            <a:off x="879475" y="247650"/>
            <a:ext cx="250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(a)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3741" name="Line 12"/>
          <p:cNvSpPr>
            <a:spLocks noChangeShapeType="1"/>
          </p:cNvSpPr>
          <p:nvPr/>
        </p:nvSpPr>
        <p:spPr bwMode="auto">
          <a:xfrm>
            <a:off x="1790700" y="92075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2" name="Line 13"/>
          <p:cNvSpPr>
            <a:spLocks noChangeShapeType="1"/>
          </p:cNvSpPr>
          <p:nvPr/>
        </p:nvSpPr>
        <p:spPr bwMode="auto">
          <a:xfrm>
            <a:off x="2667000" y="869950"/>
            <a:ext cx="8318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3" name="Line 14"/>
          <p:cNvSpPr>
            <a:spLocks noChangeShapeType="1"/>
          </p:cNvSpPr>
          <p:nvPr/>
        </p:nvSpPr>
        <p:spPr bwMode="auto">
          <a:xfrm>
            <a:off x="2603500" y="281305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4" name="Line 15"/>
          <p:cNvSpPr>
            <a:spLocks noChangeShapeType="1"/>
          </p:cNvSpPr>
          <p:nvPr/>
        </p:nvSpPr>
        <p:spPr bwMode="auto">
          <a:xfrm>
            <a:off x="1492250" y="1200150"/>
            <a:ext cx="1263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5" name="Line 16"/>
          <p:cNvSpPr>
            <a:spLocks noChangeShapeType="1"/>
          </p:cNvSpPr>
          <p:nvPr/>
        </p:nvSpPr>
        <p:spPr bwMode="auto">
          <a:xfrm>
            <a:off x="2266950" y="1485900"/>
            <a:ext cx="552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6" name="Line 17"/>
          <p:cNvSpPr>
            <a:spLocks noChangeShapeType="1"/>
          </p:cNvSpPr>
          <p:nvPr/>
        </p:nvSpPr>
        <p:spPr bwMode="auto">
          <a:xfrm>
            <a:off x="2476500" y="1778000"/>
            <a:ext cx="393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7" name="Line 18"/>
          <p:cNvSpPr>
            <a:spLocks noChangeShapeType="1"/>
          </p:cNvSpPr>
          <p:nvPr/>
        </p:nvSpPr>
        <p:spPr bwMode="auto">
          <a:xfrm>
            <a:off x="2127250" y="2095500"/>
            <a:ext cx="800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8" name="Line 19"/>
          <p:cNvSpPr>
            <a:spLocks noChangeShapeType="1"/>
          </p:cNvSpPr>
          <p:nvPr/>
        </p:nvSpPr>
        <p:spPr bwMode="auto">
          <a:xfrm>
            <a:off x="1257300" y="2400300"/>
            <a:ext cx="1790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9" name="Text Box 20"/>
          <p:cNvSpPr txBox="1">
            <a:spLocks noChangeArrowheads="1"/>
          </p:cNvSpPr>
          <p:nvPr/>
        </p:nvSpPr>
        <p:spPr bwMode="auto">
          <a:xfrm>
            <a:off x="885825" y="4044950"/>
            <a:ext cx="14827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Periderm (mainly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400" b="1"/>
              <a:t>cork cambia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400" b="1"/>
              <a:t>and cork)</a:t>
            </a:r>
          </a:p>
        </p:txBody>
      </p:sp>
      <p:sp>
        <p:nvSpPr>
          <p:cNvPr id="73750" name="Text Box 21"/>
          <p:cNvSpPr txBox="1">
            <a:spLocks noChangeArrowheads="1"/>
          </p:cNvSpPr>
          <p:nvPr/>
        </p:nvSpPr>
        <p:spPr bwMode="auto">
          <a:xfrm>
            <a:off x="879475" y="5054600"/>
            <a:ext cx="16414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Secondary phloem</a:t>
            </a:r>
          </a:p>
        </p:txBody>
      </p:sp>
      <p:sp>
        <p:nvSpPr>
          <p:cNvPr id="73751" name="Text Box 22"/>
          <p:cNvSpPr txBox="1">
            <a:spLocks noChangeArrowheads="1"/>
          </p:cNvSpPr>
          <p:nvPr/>
        </p:nvSpPr>
        <p:spPr bwMode="auto">
          <a:xfrm>
            <a:off x="885825" y="5702300"/>
            <a:ext cx="9556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Secondary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400" b="1"/>
              <a:t>xylem</a:t>
            </a:r>
          </a:p>
        </p:txBody>
      </p:sp>
      <p:sp>
        <p:nvSpPr>
          <p:cNvPr id="73752" name="Line 23"/>
          <p:cNvSpPr>
            <a:spLocks noChangeShapeType="1"/>
          </p:cNvSpPr>
          <p:nvPr/>
        </p:nvSpPr>
        <p:spPr bwMode="auto">
          <a:xfrm>
            <a:off x="2520950" y="50419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3" name="Line 24"/>
          <p:cNvSpPr>
            <a:spLocks noChangeShapeType="1"/>
          </p:cNvSpPr>
          <p:nvPr/>
        </p:nvSpPr>
        <p:spPr bwMode="auto">
          <a:xfrm>
            <a:off x="2355850" y="4127500"/>
            <a:ext cx="285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4" name="Line 25"/>
          <p:cNvSpPr>
            <a:spLocks noChangeShapeType="1"/>
          </p:cNvSpPr>
          <p:nvPr/>
        </p:nvSpPr>
        <p:spPr bwMode="auto">
          <a:xfrm>
            <a:off x="2489200" y="5149850"/>
            <a:ext cx="23495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5" name="Line 26"/>
          <p:cNvSpPr>
            <a:spLocks noChangeShapeType="1"/>
          </p:cNvSpPr>
          <p:nvPr/>
        </p:nvSpPr>
        <p:spPr bwMode="auto">
          <a:xfrm>
            <a:off x="1828800" y="5784850"/>
            <a:ext cx="996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6" name="Text Box 27"/>
          <p:cNvSpPr txBox="1">
            <a:spLocks noChangeArrowheads="1"/>
          </p:cNvSpPr>
          <p:nvPr/>
        </p:nvSpPr>
        <p:spPr bwMode="auto">
          <a:xfrm>
            <a:off x="6086475" y="1416050"/>
            <a:ext cx="9302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Epidermis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3757" name="Text Box 28"/>
          <p:cNvSpPr txBox="1">
            <a:spLocks noChangeArrowheads="1"/>
          </p:cNvSpPr>
          <p:nvPr/>
        </p:nvSpPr>
        <p:spPr bwMode="auto">
          <a:xfrm>
            <a:off x="6111875" y="1155700"/>
            <a:ext cx="9302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Cortex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3758" name="Text Box 29"/>
          <p:cNvSpPr txBox="1">
            <a:spLocks noChangeArrowheads="1"/>
          </p:cNvSpPr>
          <p:nvPr/>
        </p:nvSpPr>
        <p:spPr bwMode="auto">
          <a:xfrm>
            <a:off x="6175375" y="882650"/>
            <a:ext cx="13747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Primary phloem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3759" name="Text Box 30"/>
          <p:cNvSpPr txBox="1">
            <a:spLocks noChangeArrowheads="1"/>
          </p:cNvSpPr>
          <p:nvPr/>
        </p:nvSpPr>
        <p:spPr bwMode="auto">
          <a:xfrm>
            <a:off x="6175375" y="615950"/>
            <a:ext cx="16287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Vascular cambium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3760" name="Text Box 31"/>
          <p:cNvSpPr txBox="1">
            <a:spLocks noChangeArrowheads="1"/>
          </p:cNvSpPr>
          <p:nvPr/>
        </p:nvSpPr>
        <p:spPr bwMode="auto">
          <a:xfrm>
            <a:off x="6169025" y="374650"/>
            <a:ext cx="12668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Primary xylem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3761" name="Text Box 32"/>
          <p:cNvSpPr txBox="1">
            <a:spLocks noChangeArrowheads="1"/>
          </p:cNvSpPr>
          <p:nvPr/>
        </p:nvSpPr>
        <p:spPr bwMode="auto">
          <a:xfrm>
            <a:off x="6086475" y="165100"/>
            <a:ext cx="43497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Pith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3762" name="Line 33"/>
          <p:cNvSpPr>
            <a:spLocks noChangeShapeType="1"/>
          </p:cNvSpPr>
          <p:nvPr/>
        </p:nvSpPr>
        <p:spPr bwMode="auto">
          <a:xfrm flipV="1">
            <a:off x="5111750" y="254000"/>
            <a:ext cx="946150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3" name="Line 34"/>
          <p:cNvSpPr>
            <a:spLocks noChangeShapeType="1"/>
          </p:cNvSpPr>
          <p:nvPr/>
        </p:nvSpPr>
        <p:spPr bwMode="auto">
          <a:xfrm flipV="1">
            <a:off x="5518150" y="450850"/>
            <a:ext cx="615950" cy="69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4" name="Line 35"/>
          <p:cNvSpPr>
            <a:spLocks noChangeShapeType="1"/>
          </p:cNvSpPr>
          <p:nvPr/>
        </p:nvSpPr>
        <p:spPr bwMode="auto">
          <a:xfrm>
            <a:off x="5575300" y="647700"/>
            <a:ext cx="584200" cy="38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5" name="Line 36"/>
          <p:cNvSpPr>
            <a:spLocks noChangeShapeType="1"/>
          </p:cNvSpPr>
          <p:nvPr/>
        </p:nvSpPr>
        <p:spPr bwMode="auto">
          <a:xfrm>
            <a:off x="5746750" y="755650"/>
            <a:ext cx="40005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6" name="Line 37"/>
          <p:cNvSpPr>
            <a:spLocks noChangeShapeType="1"/>
          </p:cNvSpPr>
          <p:nvPr/>
        </p:nvSpPr>
        <p:spPr bwMode="auto">
          <a:xfrm>
            <a:off x="5791200" y="958850"/>
            <a:ext cx="292100" cy="247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7" name="Line 38"/>
          <p:cNvSpPr>
            <a:spLocks noChangeShapeType="1"/>
          </p:cNvSpPr>
          <p:nvPr/>
        </p:nvSpPr>
        <p:spPr bwMode="auto">
          <a:xfrm>
            <a:off x="5810250" y="1212850"/>
            <a:ext cx="25400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8" name="Text Box 39"/>
          <p:cNvSpPr txBox="1">
            <a:spLocks noChangeArrowheads="1"/>
          </p:cNvSpPr>
          <p:nvPr/>
        </p:nvSpPr>
        <p:spPr bwMode="auto">
          <a:xfrm>
            <a:off x="6442075" y="1885950"/>
            <a:ext cx="11398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Vascular ray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3769" name="Text Box 40"/>
          <p:cNvSpPr txBox="1">
            <a:spLocks noChangeArrowheads="1"/>
          </p:cNvSpPr>
          <p:nvPr/>
        </p:nvSpPr>
        <p:spPr bwMode="auto">
          <a:xfrm>
            <a:off x="6569075" y="2178050"/>
            <a:ext cx="1546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Secondary xylem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3770" name="Text Box 41"/>
          <p:cNvSpPr txBox="1">
            <a:spLocks noChangeArrowheads="1"/>
          </p:cNvSpPr>
          <p:nvPr/>
        </p:nvSpPr>
        <p:spPr bwMode="auto">
          <a:xfrm>
            <a:off x="6632575" y="2495550"/>
            <a:ext cx="1546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Secondary phloem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3771" name="Text Box 42"/>
          <p:cNvSpPr txBox="1">
            <a:spLocks noChangeArrowheads="1"/>
          </p:cNvSpPr>
          <p:nvPr/>
        </p:nvSpPr>
        <p:spPr bwMode="auto">
          <a:xfrm>
            <a:off x="6619875" y="2832100"/>
            <a:ext cx="16922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First cork cambium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3772" name="Text Box 43"/>
          <p:cNvSpPr txBox="1">
            <a:spLocks noChangeArrowheads="1"/>
          </p:cNvSpPr>
          <p:nvPr/>
        </p:nvSpPr>
        <p:spPr bwMode="auto">
          <a:xfrm>
            <a:off x="6524625" y="3124200"/>
            <a:ext cx="4857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Cork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3773" name="Text Box 44"/>
          <p:cNvSpPr txBox="1">
            <a:spLocks noChangeArrowheads="1"/>
          </p:cNvSpPr>
          <p:nvPr/>
        </p:nvSpPr>
        <p:spPr bwMode="auto">
          <a:xfrm rot="-1113568">
            <a:off x="5235575" y="1860550"/>
            <a:ext cx="7080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Growth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3774" name="Line 45"/>
          <p:cNvSpPr>
            <a:spLocks noChangeShapeType="1"/>
          </p:cNvSpPr>
          <p:nvPr/>
        </p:nvSpPr>
        <p:spPr bwMode="auto">
          <a:xfrm flipV="1">
            <a:off x="5759450" y="1974850"/>
            <a:ext cx="66675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75" name="Line 46"/>
          <p:cNvSpPr>
            <a:spLocks noChangeShapeType="1"/>
          </p:cNvSpPr>
          <p:nvPr/>
        </p:nvSpPr>
        <p:spPr bwMode="auto">
          <a:xfrm flipV="1">
            <a:off x="5708650" y="2273300"/>
            <a:ext cx="81915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76" name="Line 47"/>
          <p:cNvSpPr>
            <a:spLocks noChangeShapeType="1"/>
          </p:cNvSpPr>
          <p:nvPr/>
        </p:nvSpPr>
        <p:spPr bwMode="auto">
          <a:xfrm flipV="1">
            <a:off x="5867400" y="2565400"/>
            <a:ext cx="723900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77" name="Line 48"/>
          <p:cNvSpPr>
            <a:spLocks noChangeShapeType="1"/>
          </p:cNvSpPr>
          <p:nvPr/>
        </p:nvSpPr>
        <p:spPr bwMode="auto">
          <a:xfrm>
            <a:off x="6197600" y="2876550"/>
            <a:ext cx="387350" cy="31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78" name="Line 49"/>
          <p:cNvSpPr>
            <a:spLocks noChangeShapeType="1"/>
          </p:cNvSpPr>
          <p:nvPr/>
        </p:nvSpPr>
        <p:spPr bwMode="auto">
          <a:xfrm>
            <a:off x="6267450" y="3086100"/>
            <a:ext cx="215900" cy="8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429B7C-28A8-4563-892D-8487B521D9CE}" type="slidenum">
              <a:rPr lang="en-US"/>
              <a:pPr/>
              <a:t>82</a:t>
            </a:fld>
            <a:endParaRPr lang="en-US"/>
          </a:p>
        </p:txBody>
      </p:sp>
      <p:pic>
        <p:nvPicPr>
          <p:cNvPr id="74755" name="Picture 2" descr="35_19aPrimarySecondary_3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663" y="136525"/>
            <a:ext cx="743267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-3810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>
                <a:solidFill>
                  <a:schemeClr val="tx1"/>
                </a:solidFill>
              </a:rPr>
              <a:t>Fig. 35-19a3</a:t>
            </a:r>
          </a:p>
        </p:txBody>
      </p:sp>
      <p:sp>
        <p:nvSpPr>
          <p:cNvPr id="74757" name="Text Box 4"/>
          <p:cNvSpPr txBox="1">
            <a:spLocks noChangeArrowheads="1"/>
          </p:cNvSpPr>
          <p:nvPr/>
        </p:nvSpPr>
        <p:spPr bwMode="auto">
          <a:xfrm>
            <a:off x="892175" y="825500"/>
            <a:ext cx="9302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Epidermis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4758" name="Text Box 5"/>
          <p:cNvSpPr txBox="1">
            <a:spLocks noChangeArrowheads="1"/>
          </p:cNvSpPr>
          <p:nvPr/>
        </p:nvSpPr>
        <p:spPr bwMode="auto">
          <a:xfrm>
            <a:off x="892175" y="1117600"/>
            <a:ext cx="9302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Cortex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4759" name="Text Box 6"/>
          <p:cNvSpPr txBox="1">
            <a:spLocks noChangeArrowheads="1"/>
          </p:cNvSpPr>
          <p:nvPr/>
        </p:nvSpPr>
        <p:spPr bwMode="auto">
          <a:xfrm>
            <a:off x="892175" y="1390650"/>
            <a:ext cx="13747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Primary phloem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4760" name="Text Box 7"/>
          <p:cNvSpPr txBox="1">
            <a:spLocks noChangeArrowheads="1"/>
          </p:cNvSpPr>
          <p:nvPr/>
        </p:nvSpPr>
        <p:spPr bwMode="auto">
          <a:xfrm>
            <a:off x="885825" y="1689100"/>
            <a:ext cx="16287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Vascular cambium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4761" name="Text Box 8"/>
          <p:cNvSpPr txBox="1">
            <a:spLocks noChangeArrowheads="1"/>
          </p:cNvSpPr>
          <p:nvPr/>
        </p:nvSpPr>
        <p:spPr bwMode="auto">
          <a:xfrm>
            <a:off x="885825" y="2012950"/>
            <a:ext cx="12668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Primary xylem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4762" name="Text Box 9"/>
          <p:cNvSpPr txBox="1">
            <a:spLocks noChangeArrowheads="1"/>
          </p:cNvSpPr>
          <p:nvPr/>
        </p:nvSpPr>
        <p:spPr bwMode="auto">
          <a:xfrm>
            <a:off x="892175" y="2311400"/>
            <a:ext cx="43497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Pith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4763" name="Text Box 10"/>
          <p:cNvSpPr txBox="1">
            <a:spLocks noChangeArrowheads="1"/>
          </p:cNvSpPr>
          <p:nvPr/>
        </p:nvSpPr>
        <p:spPr bwMode="auto">
          <a:xfrm>
            <a:off x="1158875" y="247650"/>
            <a:ext cx="2771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Primary and secondary growth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400" b="1"/>
              <a:t>in a two-year-old stem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4764" name="Text Box 11"/>
          <p:cNvSpPr txBox="1">
            <a:spLocks noChangeArrowheads="1"/>
          </p:cNvSpPr>
          <p:nvPr/>
        </p:nvSpPr>
        <p:spPr bwMode="auto">
          <a:xfrm>
            <a:off x="879475" y="247650"/>
            <a:ext cx="250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(a)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4765" name="Line 12"/>
          <p:cNvSpPr>
            <a:spLocks noChangeShapeType="1"/>
          </p:cNvSpPr>
          <p:nvPr/>
        </p:nvSpPr>
        <p:spPr bwMode="auto">
          <a:xfrm>
            <a:off x="1790700" y="92075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6" name="Line 13"/>
          <p:cNvSpPr>
            <a:spLocks noChangeShapeType="1"/>
          </p:cNvSpPr>
          <p:nvPr/>
        </p:nvSpPr>
        <p:spPr bwMode="auto">
          <a:xfrm>
            <a:off x="2667000" y="869950"/>
            <a:ext cx="8318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7" name="Line 14"/>
          <p:cNvSpPr>
            <a:spLocks noChangeShapeType="1"/>
          </p:cNvSpPr>
          <p:nvPr/>
        </p:nvSpPr>
        <p:spPr bwMode="auto">
          <a:xfrm>
            <a:off x="2603500" y="281305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8" name="Line 15"/>
          <p:cNvSpPr>
            <a:spLocks noChangeShapeType="1"/>
          </p:cNvSpPr>
          <p:nvPr/>
        </p:nvSpPr>
        <p:spPr bwMode="auto">
          <a:xfrm>
            <a:off x="1492250" y="1200150"/>
            <a:ext cx="1263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9" name="Line 16"/>
          <p:cNvSpPr>
            <a:spLocks noChangeShapeType="1"/>
          </p:cNvSpPr>
          <p:nvPr/>
        </p:nvSpPr>
        <p:spPr bwMode="auto">
          <a:xfrm>
            <a:off x="2266950" y="1485900"/>
            <a:ext cx="552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0" name="Line 17"/>
          <p:cNvSpPr>
            <a:spLocks noChangeShapeType="1"/>
          </p:cNvSpPr>
          <p:nvPr/>
        </p:nvSpPr>
        <p:spPr bwMode="auto">
          <a:xfrm>
            <a:off x="2476500" y="1778000"/>
            <a:ext cx="393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1" name="Line 18"/>
          <p:cNvSpPr>
            <a:spLocks noChangeShapeType="1"/>
          </p:cNvSpPr>
          <p:nvPr/>
        </p:nvSpPr>
        <p:spPr bwMode="auto">
          <a:xfrm>
            <a:off x="2127250" y="2095500"/>
            <a:ext cx="800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2" name="Line 19"/>
          <p:cNvSpPr>
            <a:spLocks noChangeShapeType="1"/>
          </p:cNvSpPr>
          <p:nvPr/>
        </p:nvSpPr>
        <p:spPr bwMode="auto">
          <a:xfrm>
            <a:off x="1257300" y="2400300"/>
            <a:ext cx="1790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3" name="Text Box 20"/>
          <p:cNvSpPr txBox="1">
            <a:spLocks noChangeArrowheads="1"/>
          </p:cNvSpPr>
          <p:nvPr/>
        </p:nvSpPr>
        <p:spPr bwMode="auto">
          <a:xfrm>
            <a:off x="885825" y="4044950"/>
            <a:ext cx="14827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Periderm (mainly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400" b="1"/>
              <a:t>cork cambia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400" b="1"/>
              <a:t>and cork)</a:t>
            </a:r>
          </a:p>
        </p:txBody>
      </p:sp>
      <p:sp>
        <p:nvSpPr>
          <p:cNvPr id="74774" name="Text Box 21"/>
          <p:cNvSpPr txBox="1">
            <a:spLocks noChangeArrowheads="1"/>
          </p:cNvSpPr>
          <p:nvPr/>
        </p:nvSpPr>
        <p:spPr bwMode="auto">
          <a:xfrm>
            <a:off x="879475" y="5054600"/>
            <a:ext cx="16414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Secondary phloem</a:t>
            </a:r>
          </a:p>
        </p:txBody>
      </p:sp>
      <p:sp>
        <p:nvSpPr>
          <p:cNvPr id="74775" name="Text Box 22"/>
          <p:cNvSpPr txBox="1">
            <a:spLocks noChangeArrowheads="1"/>
          </p:cNvSpPr>
          <p:nvPr/>
        </p:nvSpPr>
        <p:spPr bwMode="auto">
          <a:xfrm>
            <a:off x="885825" y="5702300"/>
            <a:ext cx="9556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Secondary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400" b="1"/>
              <a:t>xylem</a:t>
            </a:r>
          </a:p>
        </p:txBody>
      </p:sp>
      <p:sp>
        <p:nvSpPr>
          <p:cNvPr id="74776" name="Line 23"/>
          <p:cNvSpPr>
            <a:spLocks noChangeShapeType="1"/>
          </p:cNvSpPr>
          <p:nvPr/>
        </p:nvSpPr>
        <p:spPr bwMode="auto">
          <a:xfrm>
            <a:off x="2520950" y="50419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7" name="Line 24"/>
          <p:cNvSpPr>
            <a:spLocks noChangeShapeType="1"/>
          </p:cNvSpPr>
          <p:nvPr/>
        </p:nvSpPr>
        <p:spPr bwMode="auto">
          <a:xfrm>
            <a:off x="2355850" y="4127500"/>
            <a:ext cx="285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8" name="Line 25"/>
          <p:cNvSpPr>
            <a:spLocks noChangeShapeType="1"/>
          </p:cNvSpPr>
          <p:nvPr/>
        </p:nvSpPr>
        <p:spPr bwMode="auto">
          <a:xfrm>
            <a:off x="2489200" y="5149850"/>
            <a:ext cx="23495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9" name="Line 26"/>
          <p:cNvSpPr>
            <a:spLocks noChangeShapeType="1"/>
          </p:cNvSpPr>
          <p:nvPr/>
        </p:nvSpPr>
        <p:spPr bwMode="auto">
          <a:xfrm>
            <a:off x="1828800" y="5784850"/>
            <a:ext cx="996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0" name="Text Box 27"/>
          <p:cNvSpPr txBox="1">
            <a:spLocks noChangeArrowheads="1"/>
          </p:cNvSpPr>
          <p:nvPr/>
        </p:nvSpPr>
        <p:spPr bwMode="auto">
          <a:xfrm>
            <a:off x="6086475" y="1416050"/>
            <a:ext cx="9302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Epidermis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4781" name="Text Box 28"/>
          <p:cNvSpPr txBox="1">
            <a:spLocks noChangeArrowheads="1"/>
          </p:cNvSpPr>
          <p:nvPr/>
        </p:nvSpPr>
        <p:spPr bwMode="auto">
          <a:xfrm>
            <a:off x="6111875" y="1155700"/>
            <a:ext cx="9302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Cortex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4782" name="Text Box 29"/>
          <p:cNvSpPr txBox="1">
            <a:spLocks noChangeArrowheads="1"/>
          </p:cNvSpPr>
          <p:nvPr/>
        </p:nvSpPr>
        <p:spPr bwMode="auto">
          <a:xfrm>
            <a:off x="6175375" y="882650"/>
            <a:ext cx="13747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Primary phloem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4783" name="Text Box 30"/>
          <p:cNvSpPr txBox="1">
            <a:spLocks noChangeArrowheads="1"/>
          </p:cNvSpPr>
          <p:nvPr/>
        </p:nvSpPr>
        <p:spPr bwMode="auto">
          <a:xfrm>
            <a:off x="6175375" y="615950"/>
            <a:ext cx="16287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Vascular cambium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4784" name="Text Box 31"/>
          <p:cNvSpPr txBox="1">
            <a:spLocks noChangeArrowheads="1"/>
          </p:cNvSpPr>
          <p:nvPr/>
        </p:nvSpPr>
        <p:spPr bwMode="auto">
          <a:xfrm>
            <a:off x="6169025" y="374650"/>
            <a:ext cx="12668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Primary xylem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4785" name="Text Box 32"/>
          <p:cNvSpPr txBox="1">
            <a:spLocks noChangeArrowheads="1"/>
          </p:cNvSpPr>
          <p:nvPr/>
        </p:nvSpPr>
        <p:spPr bwMode="auto">
          <a:xfrm>
            <a:off x="6086475" y="165100"/>
            <a:ext cx="43497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Pith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4786" name="Line 33"/>
          <p:cNvSpPr>
            <a:spLocks noChangeShapeType="1"/>
          </p:cNvSpPr>
          <p:nvPr/>
        </p:nvSpPr>
        <p:spPr bwMode="auto">
          <a:xfrm flipV="1">
            <a:off x="5111750" y="254000"/>
            <a:ext cx="946150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7" name="Line 34"/>
          <p:cNvSpPr>
            <a:spLocks noChangeShapeType="1"/>
          </p:cNvSpPr>
          <p:nvPr/>
        </p:nvSpPr>
        <p:spPr bwMode="auto">
          <a:xfrm flipV="1">
            <a:off x="5518150" y="450850"/>
            <a:ext cx="615950" cy="69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8" name="Line 35"/>
          <p:cNvSpPr>
            <a:spLocks noChangeShapeType="1"/>
          </p:cNvSpPr>
          <p:nvPr/>
        </p:nvSpPr>
        <p:spPr bwMode="auto">
          <a:xfrm>
            <a:off x="5575300" y="647700"/>
            <a:ext cx="584200" cy="38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9" name="Line 36"/>
          <p:cNvSpPr>
            <a:spLocks noChangeShapeType="1"/>
          </p:cNvSpPr>
          <p:nvPr/>
        </p:nvSpPr>
        <p:spPr bwMode="auto">
          <a:xfrm>
            <a:off x="5746750" y="755650"/>
            <a:ext cx="40005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0" name="Line 37"/>
          <p:cNvSpPr>
            <a:spLocks noChangeShapeType="1"/>
          </p:cNvSpPr>
          <p:nvPr/>
        </p:nvSpPr>
        <p:spPr bwMode="auto">
          <a:xfrm>
            <a:off x="5791200" y="958850"/>
            <a:ext cx="292100" cy="247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1" name="Line 38"/>
          <p:cNvSpPr>
            <a:spLocks noChangeShapeType="1"/>
          </p:cNvSpPr>
          <p:nvPr/>
        </p:nvSpPr>
        <p:spPr bwMode="auto">
          <a:xfrm>
            <a:off x="5810250" y="1212850"/>
            <a:ext cx="25400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2" name="Text Box 39"/>
          <p:cNvSpPr txBox="1">
            <a:spLocks noChangeArrowheads="1"/>
          </p:cNvSpPr>
          <p:nvPr/>
        </p:nvSpPr>
        <p:spPr bwMode="auto">
          <a:xfrm>
            <a:off x="6442075" y="1885950"/>
            <a:ext cx="11398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Vascular ray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4793" name="Text Box 40"/>
          <p:cNvSpPr txBox="1">
            <a:spLocks noChangeArrowheads="1"/>
          </p:cNvSpPr>
          <p:nvPr/>
        </p:nvSpPr>
        <p:spPr bwMode="auto">
          <a:xfrm>
            <a:off x="6569075" y="2178050"/>
            <a:ext cx="1546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Secondary xylem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4794" name="Text Box 41"/>
          <p:cNvSpPr txBox="1">
            <a:spLocks noChangeArrowheads="1"/>
          </p:cNvSpPr>
          <p:nvPr/>
        </p:nvSpPr>
        <p:spPr bwMode="auto">
          <a:xfrm>
            <a:off x="6632575" y="2495550"/>
            <a:ext cx="1546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Secondary phloem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4795" name="Text Box 42"/>
          <p:cNvSpPr txBox="1">
            <a:spLocks noChangeArrowheads="1"/>
          </p:cNvSpPr>
          <p:nvPr/>
        </p:nvSpPr>
        <p:spPr bwMode="auto">
          <a:xfrm>
            <a:off x="6619875" y="2832100"/>
            <a:ext cx="16922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First cork cambium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4796" name="Text Box 43"/>
          <p:cNvSpPr txBox="1">
            <a:spLocks noChangeArrowheads="1"/>
          </p:cNvSpPr>
          <p:nvPr/>
        </p:nvSpPr>
        <p:spPr bwMode="auto">
          <a:xfrm>
            <a:off x="6524625" y="3124200"/>
            <a:ext cx="4857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Cork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4797" name="Text Box 44"/>
          <p:cNvSpPr txBox="1">
            <a:spLocks noChangeArrowheads="1"/>
          </p:cNvSpPr>
          <p:nvPr/>
        </p:nvSpPr>
        <p:spPr bwMode="auto">
          <a:xfrm rot="-1113568">
            <a:off x="5235575" y="1860550"/>
            <a:ext cx="7080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Growth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4798" name="Line 45"/>
          <p:cNvSpPr>
            <a:spLocks noChangeShapeType="1"/>
          </p:cNvSpPr>
          <p:nvPr/>
        </p:nvSpPr>
        <p:spPr bwMode="auto">
          <a:xfrm flipV="1">
            <a:off x="5759450" y="1974850"/>
            <a:ext cx="66675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9" name="Line 46"/>
          <p:cNvSpPr>
            <a:spLocks noChangeShapeType="1"/>
          </p:cNvSpPr>
          <p:nvPr/>
        </p:nvSpPr>
        <p:spPr bwMode="auto">
          <a:xfrm flipV="1">
            <a:off x="5708650" y="2273300"/>
            <a:ext cx="81915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800" name="Line 47"/>
          <p:cNvSpPr>
            <a:spLocks noChangeShapeType="1"/>
          </p:cNvSpPr>
          <p:nvPr/>
        </p:nvSpPr>
        <p:spPr bwMode="auto">
          <a:xfrm flipV="1">
            <a:off x="5867400" y="2565400"/>
            <a:ext cx="723900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801" name="Line 48"/>
          <p:cNvSpPr>
            <a:spLocks noChangeShapeType="1"/>
          </p:cNvSpPr>
          <p:nvPr/>
        </p:nvSpPr>
        <p:spPr bwMode="auto">
          <a:xfrm>
            <a:off x="6197600" y="2876550"/>
            <a:ext cx="387350" cy="31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802" name="Line 49"/>
          <p:cNvSpPr>
            <a:spLocks noChangeShapeType="1"/>
          </p:cNvSpPr>
          <p:nvPr/>
        </p:nvSpPr>
        <p:spPr bwMode="auto">
          <a:xfrm>
            <a:off x="6267450" y="3086100"/>
            <a:ext cx="215900" cy="8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803" name="Text Box 50"/>
          <p:cNvSpPr txBox="1">
            <a:spLocks noChangeArrowheads="1"/>
          </p:cNvSpPr>
          <p:nvPr/>
        </p:nvSpPr>
        <p:spPr bwMode="auto">
          <a:xfrm>
            <a:off x="6791325" y="4584700"/>
            <a:ext cx="4857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Cork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4804" name="Text Box 51"/>
          <p:cNvSpPr txBox="1">
            <a:spLocks noChangeArrowheads="1"/>
          </p:cNvSpPr>
          <p:nvPr/>
        </p:nvSpPr>
        <p:spPr bwMode="auto">
          <a:xfrm>
            <a:off x="6746875" y="5003800"/>
            <a:ext cx="4857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Bark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4805" name="Text Box 52"/>
          <p:cNvSpPr txBox="1">
            <a:spLocks noChangeArrowheads="1"/>
          </p:cNvSpPr>
          <p:nvPr/>
        </p:nvSpPr>
        <p:spPr bwMode="auto">
          <a:xfrm>
            <a:off x="6740525" y="4108450"/>
            <a:ext cx="1425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Most recent cork</a:t>
            </a:r>
          </a:p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cambium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4806" name="Text Box 53"/>
          <p:cNvSpPr txBox="1">
            <a:spLocks noChangeArrowheads="1"/>
          </p:cNvSpPr>
          <p:nvPr/>
        </p:nvSpPr>
        <p:spPr bwMode="auto">
          <a:xfrm>
            <a:off x="6677025" y="5410200"/>
            <a:ext cx="8477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Layers of</a:t>
            </a:r>
          </a:p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periderm</a:t>
            </a:r>
            <a:endParaRPr lang="en-US" sz="1400" b="1">
              <a:solidFill>
                <a:srgbClr val="563A84"/>
              </a:solidFill>
            </a:endParaRPr>
          </a:p>
        </p:txBody>
      </p:sp>
      <p:sp>
        <p:nvSpPr>
          <p:cNvPr id="74807" name="Line 54"/>
          <p:cNvSpPr>
            <a:spLocks noChangeShapeType="1"/>
          </p:cNvSpPr>
          <p:nvPr/>
        </p:nvSpPr>
        <p:spPr bwMode="auto">
          <a:xfrm flipV="1">
            <a:off x="6089650" y="4178300"/>
            <a:ext cx="62865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808" name="Line 55"/>
          <p:cNvSpPr>
            <a:spLocks noChangeShapeType="1"/>
          </p:cNvSpPr>
          <p:nvPr/>
        </p:nvSpPr>
        <p:spPr bwMode="auto">
          <a:xfrm>
            <a:off x="6457950" y="4654550"/>
            <a:ext cx="311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809" name="Line 56"/>
          <p:cNvSpPr>
            <a:spLocks noChangeShapeType="1"/>
          </p:cNvSpPr>
          <p:nvPr/>
        </p:nvSpPr>
        <p:spPr bwMode="auto">
          <a:xfrm>
            <a:off x="6210300" y="4832350"/>
            <a:ext cx="51435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810" name="Line 57"/>
          <p:cNvSpPr>
            <a:spLocks noChangeShapeType="1"/>
          </p:cNvSpPr>
          <p:nvPr/>
        </p:nvSpPr>
        <p:spPr bwMode="auto">
          <a:xfrm>
            <a:off x="6276975" y="5327650"/>
            <a:ext cx="377825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811" name="AutoShape 58"/>
          <p:cNvSpPr>
            <a:spLocks/>
          </p:cNvSpPr>
          <p:nvPr/>
        </p:nvSpPr>
        <p:spPr bwMode="auto">
          <a:xfrm rot="5400000">
            <a:off x="6165850" y="4438650"/>
            <a:ext cx="114300" cy="698500"/>
          </a:xfrm>
          <a:prstGeom prst="rightBrace">
            <a:avLst>
              <a:gd name="adj1" fmla="val 5092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812" name="AutoShape 59"/>
          <p:cNvSpPr>
            <a:spLocks/>
          </p:cNvSpPr>
          <p:nvPr/>
        </p:nvSpPr>
        <p:spPr bwMode="auto">
          <a:xfrm rot="5400000">
            <a:off x="6242050" y="5143500"/>
            <a:ext cx="88900" cy="304800"/>
          </a:xfrm>
          <a:prstGeom prst="rightBrace">
            <a:avLst>
              <a:gd name="adj1" fmla="val 2857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8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9250F6-4EA7-4A9E-8E29-C77FF9768B7A}" type="slidenum">
              <a:rPr lang="en-US"/>
              <a:pPr/>
              <a:t>83</a:t>
            </a:fld>
            <a:endParaRPr lang="en-US"/>
          </a:p>
        </p:txBody>
      </p:sp>
      <p:pic>
        <p:nvPicPr>
          <p:cNvPr id="75779" name="Picture 2" descr="35_19bPrimarySecondaryLM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412875"/>
            <a:ext cx="8548687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Line 3"/>
          <p:cNvSpPr>
            <a:spLocks noChangeShapeType="1"/>
          </p:cNvSpPr>
          <p:nvPr/>
        </p:nvSpPr>
        <p:spPr bwMode="auto">
          <a:xfrm>
            <a:off x="6604000" y="2660650"/>
            <a:ext cx="2032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-3810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>
                <a:solidFill>
                  <a:schemeClr val="tx1"/>
                </a:solidFill>
              </a:rPr>
              <a:t>Fig. 35-19b</a:t>
            </a:r>
          </a:p>
        </p:txBody>
      </p:sp>
      <p:sp>
        <p:nvSpPr>
          <p:cNvPr id="75782" name="Text Box 5"/>
          <p:cNvSpPr txBox="1">
            <a:spLocks noChangeArrowheads="1"/>
          </p:cNvSpPr>
          <p:nvPr/>
        </p:nvSpPr>
        <p:spPr bwMode="auto">
          <a:xfrm>
            <a:off x="2225675" y="1447800"/>
            <a:ext cx="18637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600" b="1"/>
              <a:t>Secondary phloem</a:t>
            </a:r>
            <a:endParaRPr lang="en-US" sz="1600" b="1">
              <a:solidFill>
                <a:srgbClr val="563A84"/>
              </a:solidFill>
            </a:endParaRPr>
          </a:p>
        </p:txBody>
      </p:sp>
      <p:sp>
        <p:nvSpPr>
          <p:cNvPr id="75783" name="Text Box 6"/>
          <p:cNvSpPr txBox="1">
            <a:spLocks noChangeArrowheads="1"/>
          </p:cNvSpPr>
          <p:nvPr/>
        </p:nvSpPr>
        <p:spPr bwMode="auto">
          <a:xfrm>
            <a:off x="2206625" y="1708150"/>
            <a:ext cx="18129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600" b="1"/>
              <a:t>Vascular cambium</a:t>
            </a:r>
            <a:endParaRPr lang="en-US" sz="1600" b="1">
              <a:solidFill>
                <a:srgbClr val="563A84"/>
              </a:solidFill>
            </a:endParaRPr>
          </a:p>
        </p:txBody>
      </p:sp>
      <p:sp>
        <p:nvSpPr>
          <p:cNvPr id="75784" name="Text Box 7"/>
          <p:cNvSpPr txBox="1">
            <a:spLocks noChangeArrowheads="1"/>
          </p:cNvSpPr>
          <p:nvPr/>
        </p:nvSpPr>
        <p:spPr bwMode="auto">
          <a:xfrm>
            <a:off x="320675" y="2108200"/>
            <a:ext cx="17557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600" b="1"/>
              <a:t>Secondary xylem</a:t>
            </a:r>
            <a:endParaRPr lang="en-US" sz="1600" b="1">
              <a:solidFill>
                <a:srgbClr val="563A84"/>
              </a:solidFill>
            </a:endParaRPr>
          </a:p>
        </p:txBody>
      </p:sp>
      <p:sp>
        <p:nvSpPr>
          <p:cNvPr id="75785" name="Text Box 8"/>
          <p:cNvSpPr txBox="1">
            <a:spLocks noChangeArrowheads="1"/>
          </p:cNvSpPr>
          <p:nvPr/>
        </p:nvSpPr>
        <p:spPr bwMode="auto">
          <a:xfrm>
            <a:off x="5470525" y="1479550"/>
            <a:ext cx="5048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600" b="1"/>
              <a:t>Bark</a:t>
            </a:r>
            <a:endParaRPr lang="en-US" sz="1600" b="1">
              <a:solidFill>
                <a:srgbClr val="563A84"/>
              </a:solidFill>
            </a:endParaRPr>
          </a:p>
        </p:txBody>
      </p:sp>
      <p:sp>
        <p:nvSpPr>
          <p:cNvPr id="75786" name="Text Box 9"/>
          <p:cNvSpPr txBox="1">
            <a:spLocks noChangeArrowheads="1"/>
          </p:cNvSpPr>
          <p:nvPr/>
        </p:nvSpPr>
        <p:spPr bwMode="auto">
          <a:xfrm>
            <a:off x="2238375" y="2247900"/>
            <a:ext cx="1089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600" b="1"/>
              <a:t>Early wood</a:t>
            </a:r>
            <a:endParaRPr lang="en-US" sz="1600" b="1">
              <a:solidFill>
                <a:srgbClr val="563A84"/>
              </a:solidFill>
            </a:endParaRPr>
          </a:p>
        </p:txBody>
      </p:sp>
      <p:sp>
        <p:nvSpPr>
          <p:cNvPr id="75787" name="AutoShape 10"/>
          <p:cNvSpPr>
            <a:spLocks/>
          </p:cNvSpPr>
          <p:nvPr/>
        </p:nvSpPr>
        <p:spPr bwMode="auto">
          <a:xfrm>
            <a:off x="2025650" y="1949450"/>
            <a:ext cx="177800" cy="546100"/>
          </a:xfrm>
          <a:prstGeom prst="leftBrace">
            <a:avLst>
              <a:gd name="adj1" fmla="val 2559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Line 11"/>
          <p:cNvSpPr>
            <a:spLocks noChangeShapeType="1"/>
          </p:cNvSpPr>
          <p:nvPr/>
        </p:nvSpPr>
        <p:spPr bwMode="auto">
          <a:xfrm>
            <a:off x="4102100" y="1555750"/>
            <a:ext cx="1352550" cy="673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Line 12"/>
          <p:cNvSpPr>
            <a:spLocks noChangeShapeType="1"/>
          </p:cNvSpPr>
          <p:nvPr/>
        </p:nvSpPr>
        <p:spPr bwMode="auto">
          <a:xfrm>
            <a:off x="4089400" y="1803400"/>
            <a:ext cx="1390650" cy="698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0" name="Line 13"/>
          <p:cNvSpPr>
            <a:spLocks noChangeShapeType="1"/>
          </p:cNvSpPr>
          <p:nvPr/>
        </p:nvSpPr>
        <p:spPr bwMode="auto">
          <a:xfrm>
            <a:off x="3270250" y="2120900"/>
            <a:ext cx="2101850" cy="698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1" name="Line 14"/>
          <p:cNvSpPr>
            <a:spLocks noChangeShapeType="1"/>
          </p:cNvSpPr>
          <p:nvPr/>
        </p:nvSpPr>
        <p:spPr bwMode="auto">
          <a:xfrm>
            <a:off x="3346450" y="2368550"/>
            <a:ext cx="15113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2" name="Text Box 15"/>
          <p:cNvSpPr txBox="1">
            <a:spLocks noChangeArrowheads="1"/>
          </p:cNvSpPr>
          <p:nvPr/>
        </p:nvSpPr>
        <p:spPr bwMode="auto">
          <a:xfrm>
            <a:off x="2238375" y="2006600"/>
            <a:ext cx="1089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600" b="1"/>
              <a:t>Late wood</a:t>
            </a:r>
            <a:endParaRPr lang="en-US" sz="1600" b="1">
              <a:solidFill>
                <a:srgbClr val="563A84"/>
              </a:solidFill>
            </a:endParaRPr>
          </a:p>
        </p:txBody>
      </p:sp>
      <p:sp>
        <p:nvSpPr>
          <p:cNvPr id="75793" name="AutoShape 16"/>
          <p:cNvSpPr>
            <a:spLocks/>
          </p:cNvSpPr>
          <p:nvPr/>
        </p:nvSpPr>
        <p:spPr bwMode="auto">
          <a:xfrm rot="4035176">
            <a:off x="5725319" y="1185069"/>
            <a:ext cx="188913" cy="1133475"/>
          </a:xfrm>
          <a:prstGeom prst="leftBrace">
            <a:avLst>
              <a:gd name="adj1" fmla="val 50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4" name="Text Box 17"/>
          <p:cNvSpPr txBox="1">
            <a:spLocks noChangeArrowheads="1"/>
          </p:cNvSpPr>
          <p:nvPr/>
        </p:nvSpPr>
        <p:spPr bwMode="auto">
          <a:xfrm>
            <a:off x="6848475" y="1936750"/>
            <a:ext cx="9366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600" b="1"/>
              <a:t>Cork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600" b="1"/>
              <a:t>cambium</a:t>
            </a:r>
            <a:endParaRPr lang="en-US" sz="1600" b="1">
              <a:solidFill>
                <a:srgbClr val="563A84"/>
              </a:solidFill>
            </a:endParaRPr>
          </a:p>
        </p:txBody>
      </p:sp>
      <p:sp>
        <p:nvSpPr>
          <p:cNvPr id="75795" name="Text Box 18"/>
          <p:cNvSpPr txBox="1">
            <a:spLocks noChangeArrowheads="1"/>
          </p:cNvSpPr>
          <p:nvPr/>
        </p:nvSpPr>
        <p:spPr bwMode="auto">
          <a:xfrm>
            <a:off x="6848475" y="2578100"/>
            <a:ext cx="7524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600" b="1"/>
              <a:t>Cork</a:t>
            </a:r>
          </a:p>
        </p:txBody>
      </p:sp>
      <p:sp>
        <p:nvSpPr>
          <p:cNvPr id="75796" name="Text Box 19"/>
          <p:cNvSpPr txBox="1">
            <a:spLocks noChangeArrowheads="1"/>
          </p:cNvSpPr>
          <p:nvPr/>
        </p:nvSpPr>
        <p:spPr bwMode="auto">
          <a:xfrm>
            <a:off x="7927975" y="2178050"/>
            <a:ext cx="9366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600" b="1"/>
              <a:t>Periderm</a:t>
            </a:r>
          </a:p>
        </p:txBody>
      </p:sp>
      <p:sp>
        <p:nvSpPr>
          <p:cNvPr id="75797" name="Line 20"/>
          <p:cNvSpPr>
            <a:spLocks noChangeShapeType="1"/>
          </p:cNvSpPr>
          <p:nvPr/>
        </p:nvSpPr>
        <p:spPr bwMode="auto">
          <a:xfrm>
            <a:off x="6299200" y="2025650"/>
            <a:ext cx="514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8" name="Line 21"/>
          <p:cNvSpPr>
            <a:spLocks noChangeShapeType="1"/>
          </p:cNvSpPr>
          <p:nvPr/>
        </p:nvSpPr>
        <p:spPr bwMode="auto">
          <a:xfrm>
            <a:off x="6610350" y="2660650"/>
            <a:ext cx="20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9" name="AutoShape 22"/>
          <p:cNvSpPr>
            <a:spLocks/>
          </p:cNvSpPr>
          <p:nvPr/>
        </p:nvSpPr>
        <p:spPr bwMode="auto">
          <a:xfrm>
            <a:off x="7702550" y="1841500"/>
            <a:ext cx="203200" cy="927100"/>
          </a:xfrm>
          <a:prstGeom prst="rightBrace">
            <a:avLst>
              <a:gd name="adj1" fmla="val 3802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00" name="Text Box 23"/>
          <p:cNvSpPr txBox="1">
            <a:spLocks noChangeArrowheads="1"/>
          </p:cNvSpPr>
          <p:nvPr/>
        </p:nvSpPr>
        <p:spPr bwMode="auto">
          <a:xfrm rot="-5400000">
            <a:off x="6721475" y="3600451"/>
            <a:ext cx="7524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600" b="1"/>
              <a:t>0.5 mm</a:t>
            </a:r>
          </a:p>
        </p:txBody>
      </p:sp>
      <p:sp>
        <p:nvSpPr>
          <p:cNvPr id="75801" name="Line 24"/>
          <p:cNvSpPr>
            <a:spLocks noChangeShapeType="1"/>
          </p:cNvSpPr>
          <p:nvPr/>
        </p:nvSpPr>
        <p:spPr bwMode="auto">
          <a:xfrm>
            <a:off x="6883400" y="3143250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02" name="Line 25"/>
          <p:cNvSpPr>
            <a:spLocks noChangeShapeType="1"/>
          </p:cNvSpPr>
          <p:nvPr/>
        </p:nvSpPr>
        <p:spPr bwMode="auto">
          <a:xfrm>
            <a:off x="6883400" y="4260850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03" name="Line 26"/>
          <p:cNvSpPr>
            <a:spLocks noChangeShapeType="1"/>
          </p:cNvSpPr>
          <p:nvPr/>
        </p:nvSpPr>
        <p:spPr bwMode="auto">
          <a:xfrm>
            <a:off x="6946900" y="3136900"/>
            <a:ext cx="0" cy="1123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04" name="Text Box 27"/>
          <p:cNvSpPr txBox="1">
            <a:spLocks noChangeArrowheads="1"/>
          </p:cNvSpPr>
          <p:nvPr/>
        </p:nvSpPr>
        <p:spPr bwMode="auto">
          <a:xfrm>
            <a:off x="2981325" y="4349750"/>
            <a:ext cx="1273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600" b="1"/>
              <a:t>Vascular ray</a:t>
            </a:r>
          </a:p>
        </p:txBody>
      </p:sp>
      <p:sp>
        <p:nvSpPr>
          <p:cNvPr id="75805" name="Text Box 28"/>
          <p:cNvSpPr txBox="1">
            <a:spLocks noChangeArrowheads="1"/>
          </p:cNvSpPr>
          <p:nvPr/>
        </p:nvSpPr>
        <p:spPr bwMode="auto">
          <a:xfrm>
            <a:off x="4556125" y="4362450"/>
            <a:ext cx="11715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600" b="1"/>
              <a:t>Growth ring</a:t>
            </a:r>
          </a:p>
        </p:txBody>
      </p:sp>
      <p:sp>
        <p:nvSpPr>
          <p:cNvPr id="75806" name="AutoShape 29"/>
          <p:cNvSpPr>
            <a:spLocks/>
          </p:cNvSpPr>
          <p:nvPr/>
        </p:nvSpPr>
        <p:spPr bwMode="auto">
          <a:xfrm rot="-5064315">
            <a:off x="5060156" y="3823494"/>
            <a:ext cx="207963" cy="777875"/>
          </a:xfrm>
          <a:prstGeom prst="leftBrace">
            <a:avLst>
              <a:gd name="adj1" fmla="val 3117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07" name="Text Box 30"/>
          <p:cNvSpPr txBox="1">
            <a:spLocks noChangeArrowheads="1"/>
          </p:cNvSpPr>
          <p:nvPr/>
        </p:nvSpPr>
        <p:spPr bwMode="auto">
          <a:xfrm>
            <a:off x="3343275" y="4673600"/>
            <a:ext cx="28860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600" b="1"/>
              <a:t>Cross section of a three-year-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1600" b="1"/>
              <a:t>old </a:t>
            </a:r>
            <a:r>
              <a:rPr lang="en-US" sz="1600" b="1" i="1"/>
              <a:t>Tilia</a:t>
            </a:r>
            <a:r>
              <a:rPr lang="en-US" sz="1600" b="1"/>
              <a:t> (linden) stem (LM)</a:t>
            </a:r>
            <a:endParaRPr lang="en-US" sz="1600" b="1">
              <a:solidFill>
                <a:srgbClr val="563A84"/>
              </a:solidFill>
            </a:endParaRPr>
          </a:p>
        </p:txBody>
      </p:sp>
      <p:sp>
        <p:nvSpPr>
          <p:cNvPr id="75808" name="Text Box 31"/>
          <p:cNvSpPr txBox="1">
            <a:spLocks noChangeArrowheads="1"/>
          </p:cNvSpPr>
          <p:nvPr/>
        </p:nvSpPr>
        <p:spPr bwMode="auto">
          <a:xfrm>
            <a:off x="3025775" y="4673600"/>
            <a:ext cx="3143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600" b="1"/>
              <a:t>(b)</a:t>
            </a:r>
            <a:endParaRPr lang="en-US" sz="1600" b="1">
              <a:solidFill>
                <a:srgbClr val="563A84"/>
              </a:solidFill>
            </a:endParaRPr>
          </a:p>
        </p:txBody>
      </p:sp>
      <p:sp>
        <p:nvSpPr>
          <p:cNvPr id="75809" name="Text Box 32"/>
          <p:cNvSpPr txBox="1">
            <a:spLocks noChangeArrowheads="1"/>
          </p:cNvSpPr>
          <p:nvPr/>
        </p:nvSpPr>
        <p:spPr bwMode="auto">
          <a:xfrm>
            <a:off x="1393825" y="5092700"/>
            <a:ext cx="790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600" b="1"/>
              <a:t>0.5 mm</a:t>
            </a:r>
            <a:endParaRPr lang="en-US" sz="1600" b="1">
              <a:solidFill>
                <a:srgbClr val="563A84"/>
              </a:solidFill>
            </a:endParaRPr>
          </a:p>
        </p:txBody>
      </p:sp>
      <p:sp>
        <p:nvSpPr>
          <p:cNvPr id="75810" name="Line 33"/>
          <p:cNvSpPr>
            <a:spLocks noChangeShapeType="1"/>
          </p:cNvSpPr>
          <p:nvPr/>
        </p:nvSpPr>
        <p:spPr bwMode="auto">
          <a:xfrm>
            <a:off x="1530350" y="4933950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11" name="Line 34"/>
          <p:cNvSpPr>
            <a:spLocks noChangeShapeType="1"/>
          </p:cNvSpPr>
          <p:nvPr/>
        </p:nvSpPr>
        <p:spPr bwMode="auto">
          <a:xfrm>
            <a:off x="1949450" y="4933950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12" name="Line 35"/>
          <p:cNvSpPr>
            <a:spLocks noChangeShapeType="1"/>
          </p:cNvSpPr>
          <p:nvPr/>
        </p:nvSpPr>
        <p:spPr bwMode="auto">
          <a:xfrm>
            <a:off x="1524000" y="4997450"/>
            <a:ext cx="425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13" name="Line 36"/>
          <p:cNvSpPr>
            <a:spLocks noChangeShapeType="1"/>
          </p:cNvSpPr>
          <p:nvPr/>
        </p:nvSpPr>
        <p:spPr bwMode="auto">
          <a:xfrm flipH="1">
            <a:off x="3867150" y="3695700"/>
            <a:ext cx="546100" cy="63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E191A1-8BED-41D7-90DB-579A46FF1A66}" type="slidenum">
              <a:rPr lang="en-US"/>
              <a:pPr/>
              <a:t>84</a:t>
            </a:fld>
            <a:endParaRPr lang="en-US"/>
          </a:p>
        </p:txBody>
      </p:sp>
      <p:pic>
        <p:nvPicPr>
          <p:cNvPr id="71683" name="Picture 2" descr="35_19-PrimarySecondar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388" y="574675"/>
            <a:ext cx="8548687" cy="570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Line 3"/>
          <p:cNvSpPr>
            <a:spLocks noChangeShapeType="1"/>
          </p:cNvSpPr>
          <p:nvPr/>
        </p:nvSpPr>
        <p:spPr bwMode="auto">
          <a:xfrm>
            <a:off x="7785100" y="4857750"/>
            <a:ext cx="889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-3810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>
                <a:solidFill>
                  <a:schemeClr val="tx1"/>
                </a:solidFill>
              </a:rPr>
              <a:t>Fig. 35-19</a:t>
            </a:r>
          </a:p>
        </p:txBody>
      </p:sp>
      <p:sp>
        <p:nvSpPr>
          <p:cNvPr id="71686" name="Text Box 5"/>
          <p:cNvSpPr txBox="1">
            <a:spLocks noChangeArrowheads="1"/>
          </p:cNvSpPr>
          <p:nvPr/>
        </p:nvSpPr>
        <p:spPr bwMode="auto">
          <a:xfrm>
            <a:off x="479425" y="749300"/>
            <a:ext cx="14319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Primary and secondary growth</a:t>
            </a:r>
          </a:p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in a two-year-old stem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687" name="Text Box 6"/>
          <p:cNvSpPr txBox="1">
            <a:spLocks noChangeArrowheads="1"/>
          </p:cNvSpPr>
          <p:nvPr/>
        </p:nvSpPr>
        <p:spPr bwMode="auto">
          <a:xfrm>
            <a:off x="333375" y="749300"/>
            <a:ext cx="1746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(a)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688" name="Text Box 7"/>
          <p:cNvSpPr txBox="1">
            <a:spLocks noChangeArrowheads="1"/>
          </p:cNvSpPr>
          <p:nvPr/>
        </p:nvSpPr>
        <p:spPr bwMode="auto">
          <a:xfrm>
            <a:off x="339725" y="1231900"/>
            <a:ext cx="5365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Epidermis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689" name="Text Box 8"/>
          <p:cNvSpPr txBox="1">
            <a:spLocks noChangeArrowheads="1"/>
          </p:cNvSpPr>
          <p:nvPr/>
        </p:nvSpPr>
        <p:spPr bwMode="auto">
          <a:xfrm>
            <a:off x="339725" y="1384300"/>
            <a:ext cx="447675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Cortex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690" name="Text Box 9"/>
          <p:cNvSpPr txBox="1">
            <a:spLocks noChangeArrowheads="1"/>
          </p:cNvSpPr>
          <p:nvPr/>
        </p:nvSpPr>
        <p:spPr bwMode="auto">
          <a:xfrm>
            <a:off x="339725" y="1530350"/>
            <a:ext cx="4349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Primary</a:t>
            </a:r>
          </a:p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phloem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691" name="Text Box 10"/>
          <p:cNvSpPr txBox="1">
            <a:spLocks noChangeArrowheads="1"/>
          </p:cNvSpPr>
          <p:nvPr/>
        </p:nvSpPr>
        <p:spPr bwMode="auto">
          <a:xfrm>
            <a:off x="339725" y="1784350"/>
            <a:ext cx="4349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Vascular</a:t>
            </a:r>
          </a:p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cambium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692" name="Text Box 11"/>
          <p:cNvSpPr txBox="1">
            <a:spLocks noChangeArrowheads="1"/>
          </p:cNvSpPr>
          <p:nvPr/>
        </p:nvSpPr>
        <p:spPr bwMode="auto">
          <a:xfrm>
            <a:off x="346075" y="2063750"/>
            <a:ext cx="4349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Primary</a:t>
            </a:r>
          </a:p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xylem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693" name="Text Box 12"/>
          <p:cNvSpPr txBox="1">
            <a:spLocks noChangeArrowheads="1"/>
          </p:cNvSpPr>
          <p:nvPr/>
        </p:nvSpPr>
        <p:spPr bwMode="auto">
          <a:xfrm>
            <a:off x="339725" y="2317750"/>
            <a:ext cx="244475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Pith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694" name="Line 13"/>
          <p:cNvSpPr>
            <a:spLocks noChangeShapeType="1"/>
          </p:cNvSpPr>
          <p:nvPr/>
        </p:nvSpPr>
        <p:spPr bwMode="auto">
          <a:xfrm>
            <a:off x="990600" y="1187450"/>
            <a:ext cx="7429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5" name="Line 14"/>
          <p:cNvSpPr>
            <a:spLocks noChangeShapeType="1"/>
          </p:cNvSpPr>
          <p:nvPr/>
        </p:nvSpPr>
        <p:spPr bwMode="auto">
          <a:xfrm>
            <a:off x="927100" y="2851150"/>
            <a:ext cx="8953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6" name="Line 15"/>
          <p:cNvSpPr>
            <a:spLocks noChangeShapeType="1"/>
          </p:cNvSpPr>
          <p:nvPr/>
        </p:nvSpPr>
        <p:spPr bwMode="auto">
          <a:xfrm>
            <a:off x="844550" y="1276350"/>
            <a:ext cx="17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7" name="Line 16"/>
          <p:cNvSpPr>
            <a:spLocks noChangeShapeType="1"/>
          </p:cNvSpPr>
          <p:nvPr/>
        </p:nvSpPr>
        <p:spPr bwMode="auto">
          <a:xfrm>
            <a:off x="669925" y="1428750"/>
            <a:ext cx="396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8" name="Line 17"/>
          <p:cNvSpPr>
            <a:spLocks noChangeShapeType="1"/>
          </p:cNvSpPr>
          <p:nvPr/>
        </p:nvSpPr>
        <p:spPr bwMode="auto">
          <a:xfrm>
            <a:off x="730250" y="1574800"/>
            <a:ext cx="393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9" name="Line 18"/>
          <p:cNvSpPr>
            <a:spLocks noChangeShapeType="1"/>
          </p:cNvSpPr>
          <p:nvPr/>
        </p:nvSpPr>
        <p:spPr bwMode="auto">
          <a:xfrm>
            <a:off x="774700" y="1828800"/>
            <a:ext cx="393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00" name="Line 19"/>
          <p:cNvSpPr>
            <a:spLocks noChangeShapeType="1"/>
          </p:cNvSpPr>
          <p:nvPr/>
        </p:nvSpPr>
        <p:spPr bwMode="auto">
          <a:xfrm>
            <a:off x="739775" y="2108200"/>
            <a:ext cx="485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01" name="Line 20"/>
          <p:cNvSpPr>
            <a:spLocks noChangeShapeType="1"/>
          </p:cNvSpPr>
          <p:nvPr/>
        </p:nvSpPr>
        <p:spPr bwMode="auto">
          <a:xfrm>
            <a:off x="542925" y="2362200"/>
            <a:ext cx="7651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02" name="Text Box 21"/>
          <p:cNvSpPr txBox="1">
            <a:spLocks noChangeArrowheads="1"/>
          </p:cNvSpPr>
          <p:nvPr/>
        </p:nvSpPr>
        <p:spPr bwMode="auto">
          <a:xfrm>
            <a:off x="333375" y="3943350"/>
            <a:ext cx="61277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Periderm</a:t>
            </a:r>
          </a:p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(mainly cork</a:t>
            </a:r>
          </a:p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cambia</a:t>
            </a:r>
          </a:p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and cork)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03" name="Line 22"/>
          <p:cNvSpPr>
            <a:spLocks noChangeShapeType="1"/>
          </p:cNvSpPr>
          <p:nvPr/>
        </p:nvSpPr>
        <p:spPr bwMode="auto">
          <a:xfrm flipV="1">
            <a:off x="869950" y="4762500"/>
            <a:ext cx="990600" cy="635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04" name="Text Box 23"/>
          <p:cNvSpPr txBox="1">
            <a:spLocks noChangeArrowheads="1"/>
          </p:cNvSpPr>
          <p:nvPr/>
        </p:nvSpPr>
        <p:spPr bwMode="auto">
          <a:xfrm>
            <a:off x="339725" y="4552950"/>
            <a:ext cx="5492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Primary</a:t>
            </a:r>
          </a:p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phloem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05" name="Text Box 24"/>
          <p:cNvSpPr txBox="1">
            <a:spLocks noChangeArrowheads="1"/>
          </p:cNvSpPr>
          <p:nvPr/>
        </p:nvSpPr>
        <p:spPr bwMode="auto">
          <a:xfrm>
            <a:off x="333375" y="4819650"/>
            <a:ext cx="5492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Secondary</a:t>
            </a:r>
          </a:p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phloem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06" name="Text Box 25"/>
          <p:cNvSpPr txBox="1">
            <a:spLocks noChangeArrowheads="1"/>
          </p:cNvSpPr>
          <p:nvPr/>
        </p:nvSpPr>
        <p:spPr bwMode="auto">
          <a:xfrm>
            <a:off x="339725" y="5099050"/>
            <a:ext cx="5492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Vascular</a:t>
            </a:r>
          </a:p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cambium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07" name="Text Box 26"/>
          <p:cNvSpPr txBox="1">
            <a:spLocks noChangeArrowheads="1"/>
          </p:cNvSpPr>
          <p:nvPr/>
        </p:nvSpPr>
        <p:spPr bwMode="auto">
          <a:xfrm>
            <a:off x="333375" y="5372100"/>
            <a:ext cx="5492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Secondary</a:t>
            </a:r>
          </a:p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xylem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08" name="Text Box 27"/>
          <p:cNvSpPr txBox="1">
            <a:spLocks noChangeArrowheads="1"/>
          </p:cNvSpPr>
          <p:nvPr/>
        </p:nvSpPr>
        <p:spPr bwMode="auto">
          <a:xfrm>
            <a:off x="339725" y="5670550"/>
            <a:ext cx="5492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Primary</a:t>
            </a:r>
          </a:p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xylem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09" name="Text Box 28"/>
          <p:cNvSpPr txBox="1">
            <a:spLocks noChangeArrowheads="1"/>
          </p:cNvSpPr>
          <p:nvPr/>
        </p:nvSpPr>
        <p:spPr bwMode="auto">
          <a:xfrm>
            <a:off x="339725" y="5956300"/>
            <a:ext cx="29527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Pith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10" name="Line 29"/>
          <p:cNvSpPr>
            <a:spLocks noChangeShapeType="1"/>
          </p:cNvSpPr>
          <p:nvPr/>
        </p:nvSpPr>
        <p:spPr bwMode="auto">
          <a:xfrm>
            <a:off x="781050" y="3994150"/>
            <a:ext cx="184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1" name="Line 30"/>
          <p:cNvSpPr>
            <a:spLocks noChangeShapeType="1"/>
          </p:cNvSpPr>
          <p:nvPr/>
        </p:nvSpPr>
        <p:spPr bwMode="auto">
          <a:xfrm>
            <a:off x="736600" y="4597400"/>
            <a:ext cx="273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2" name="Line 31"/>
          <p:cNvSpPr>
            <a:spLocks noChangeShapeType="1"/>
          </p:cNvSpPr>
          <p:nvPr/>
        </p:nvSpPr>
        <p:spPr bwMode="auto">
          <a:xfrm>
            <a:off x="863600" y="4857750"/>
            <a:ext cx="18415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3" name="Line 32"/>
          <p:cNvSpPr>
            <a:spLocks noChangeShapeType="1"/>
          </p:cNvSpPr>
          <p:nvPr/>
        </p:nvSpPr>
        <p:spPr bwMode="auto">
          <a:xfrm>
            <a:off x="777875" y="5143500"/>
            <a:ext cx="288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4" name="Line 33"/>
          <p:cNvSpPr>
            <a:spLocks noChangeShapeType="1"/>
          </p:cNvSpPr>
          <p:nvPr/>
        </p:nvSpPr>
        <p:spPr bwMode="auto">
          <a:xfrm>
            <a:off x="869950" y="5410200"/>
            <a:ext cx="25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5" name="Line 34"/>
          <p:cNvSpPr>
            <a:spLocks noChangeShapeType="1"/>
          </p:cNvSpPr>
          <p:nvPr/>
        </p:nvSpPr>
        <p:spPr bwMode="auto">
          <a:xfrm flipV="1">
            <a:off x="742950" y="5594350"/>
            <a:ext cx="476250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6" name="Line 35"/>
          <p:cNvSpPr>
            <a:spLocks noChangeShapeType="1"/>
          </p:cNvSpPr>
          <p:nvPr/>
        </p:nvSpPr>
        <p:spPr bwMode="auto">
          <a:xfrm flipV="1">
            <a:off x="552450" y="5810250"/>
            <a:ext cx="76200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7" name="Text Box 36"/>
          <p:cNvSpPr txBox="1">
            <a:spLocks noChangeArrowheads="1"/>
          </p:cNvSpPr>
          <p:nvPr/>
        </p:nvSpPr>
        <p:spPr bwMode="auto">
          <a:xfrm>
            <a:off x="2625725" y="1295400"/>
            <a:ext cx="244475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Pith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18" name="Text Box 37"/>
          <p:cNvSpPr txBox="1">
            <a:spLocks noChangeArrowheads="1"/>
          </p:cNvSpPr>
          <p:nvPr/>
        </p:nvSpPr>
        <p:spPr bwMode="auto">
          <a:xfrm>
            <a:off x="2625725" y="1435100"/>
            <a:ext cx="688975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Primary xylem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19" name="Text Box 38"/>
          <p:cNvSpPr txBox="1">
            <a:spLocks noChangeArrowheads="1"/>
          </p:cNvSpPr>
          <p:nvPr/>
        </p:nvSpPr>
        <p:spPr bwMode="auto">
          <a:xfrm>
            <a:off x="2619375" y="1562100"/>
            <a:ext cx="9874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Vascular cambium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20" name="Text Box 39"/>
          <p:cNvSpPr txBox="1">
            <a:spLocks noChangeArrowheads="1"/>
          </p:cNvSpPr>
          <p:nvPr/>
        </p:nvSpPr>
        <p:spPr bwMode="auto">
          <a:xfrm>
            <a:off x="2809875" y="1689100"/>
            <a:ext cx="7778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Primary phloem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21" name="Text Box 40"/>
          <p:cNvSpPr txBox="1">
            <a:spLocks noChangeArrowheads="1"/>
          </p:cNvSpPr>
          <p:nvPr/>
        </p:nvSpPr>
        <p:spPr bwMode="auto">
          <a:xfrm>
            <a:off x="3819525" y="1530350"/>
            <a:ext cx="5175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Epidermis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22" name="Text Box 41"/>
          <p:cNvSpPr txBox="1">
            <a:spLocks noChangeArrowheads="1"/>
          </p:cNvSpPr>
          <p:nvPr/>
        </p:nvSpPr>
        <p:spPr bwMode="auto">
          <a:xfrm>
            <a:off x="3660775" y="1676400"/>
            <a:ext cx="390525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Cortex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23" name="Line 42"/>
          <p:cNvSpPr>
            <a:spLocks noChangeShapeType="1"/>
          </p:cNvSpPr>
          <p:nvPr/>
        </p:nvSpPr>
        <p:spPr bwMode="auto">
          <a:xfrm flipH="1">
            <a:off x="2822575" y="1130300"/>
            <a:ext cx="117475" cy="184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4" name="Line 43"/>
          <p:cNvSpPr>
            <a:spLocks noChangeShapeType="1"/>
          </p:cNvSpPr>
          <p:nvPr/>
        </p:nvSpPr>
        <p:spPr bwMode="auto">
          <a:xfrm flipV="1">
            <a:off x="3162300" y="1295400"/>
            <a:ext cx="11430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5" name="Line 44"/>
          <p:cNvSpPr>
            <a:spLocks noChangeShapeType="1"/>
          </p:cNvSpPr>
          <p:nvPr/>
        </p:nvSpPr>
        <p:spPr bwMode="auto">
          <a:xfrm flipH="1">
            <a:off x="3378200" y="1390650"/>
            <a:ext cx="6350" cy="171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6" name="Line 45"/>
          <p:cNvSpPr>
            <a:spLocks noChangeShapeType="1"/>
          </p:cNvSpPr>
          <p:nvPr/>
        </p:nvSpPr>
        <p:spPr bwMode="auto">
          <a:xfrm>
            <a:off x="3609975" y="1441450"/>
            <a:ext cx="69850" cy="222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7" name="Line 46"/>
          <p:cNvSpPr>
            <a:spLocks noChangeShapeType="1"/>
          </p:cNvSpPr>
          <p:nvPr/>
        </p:nvSpPr>
        <p:spPr bwMode="auto">
          <a:xfrm>
            <a:off x="3721100" y="1419225"/>
            <a:ext cx="117475" cy="95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8" name="Line 47"/>
          <p:cNvSpPr>
            <a:spLocks noChangeShapeType="1"/>
          </p:cNvSpPr>
          <p:nvPr/>
        </p:nvSpPr>
        <p:spPr bwMode="auto">
          <a:xfrm>
            <a:off x="3540125" y="1409700"/>
            <a:ext cx="635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9" name="Text Box 48"/>
          <p:cNvSpPr txBox="1">
            <a:spLocks noChangeArrowheads="1"/>
          </p:cNvSpPr>
          <p:nvPr/>
        </p:nvSpPr>
        <p:spPr bwMode="auto">
          <a:xfrm rot="-1001921">
            <a:off x="3330575" y="2076450"/>
            <a:ext cx="434975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Growth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30" name="Text Box 49"/>
          <p:cNvSpPr txBox="1">
            <a:spLocks noChangeArrowheads="1"/>
          </p:cNvSpPr>
          <p:nvPr/>
        </p:nvSpPr>
        <p:spPr bwMode="auto">
          <a:xfrm>
            <a:off x="2657475" y="2222500"/>
            <a:ext cx="4349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Vascular</a:t>
            </a:r>
          </a:p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ray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31" name="Text Box 50"/>
          <p:cNvSpPr txBox="1">
            <a:spLocks noChangeArrowheads="1"/>
          </p:cNvSpPr>
          <p:nvPr/>
        </p:nvSpPr>
        <p:spPr bwMode="auto">
          <a:xfrm>
            <a:off x="2613025" y="2901950"/>
            <a:ext cx="4349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Primary</a:t>
            </a:r>
          </a:p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xylem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32" name="Text Box 51"/>
          <p:cNvSpPr txBox="1">
            <a:spLocks noChangeArrowheads="1"/>
          </p:cNvSpPr>
          <p:nvPr/>
        </p:nvSpPr>
        <p:spPr bwMode="auto">
          <a:xfrm>
            <a:off x="2613025" y="3130550"/>
            <a:ext cx="7778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Secondary xylem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33" name="Text Box 52"/>
          <p:cNvSpPr txBox="1">
            <a:spLocks noChangeArrowheads="1"/>
          </p:cNvSpPr>
          <p:nvPr/>
        </p:nvSpPr>
        <p:spPr bwMode="auto">
          <a:xfrm>
            <a:off x="2689225" y="3289300"/>
            <a:ext cx="8731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Vascular cambium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34" name="Text Box 53"/>
          <p:cNvSpPr txBox="1">
            <a:spLocks noChangeArrowheads="1"/>
          </p:cNvSpPr>
          <p:nvPr/>
        </p:nvSpPr>
        <p:spPr bwMode="auto">
          <a:xfrm>
            <a:off x="2689225" y="3422650"/>
            <a:ext cx="8731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Secondary phloem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35" name="Text Box 54"/>
          <p:cNvSpPr txBox="1">
            <a:spLocks noChangeArrowheads="1"/>
          </p:cNvSpPr>
          <p:nvPr/>
        </p:nvSpPr>
        <p:spPr bwMode="auto">
          <a:xfrm>
            <a:off x="2695575" y="3549650"/>
            <a:ext cx="7715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Primary phloem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36" name="Text Box 55"/>
          <p:cNvSpPr txBox="1">
            <a:spLocks noChangeArrowheads="1"/>
          </p:cNvSpPr>
          <p:nvPr/>
        </p:nvSpPr>
        <p:spPr bwMode="auto">
          <a:xfrm>
            <a:off x="2689225" y="3670300"/>
            <a:ext cx="955675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First cork cambium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37" name="Text Box 56"/>
          <p:cNvSpPr txBox="1">
            <a:spLocks noChangeArrowheads="1"/>
          </p:cNvSpPr>
          <p:nvPr/>
        </p:nvSpPr>
        <p:spPr bwMode="auto">
          <a:xfrm>
            <a:off x="3908425" y="3651250"/>
            <a:ext cx="29527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Cork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38" name="Line 57"/>
          <p:cNvSpPr>
            <a:spLocks noChangeShapeType="1"/>
          </p:cNvSpPr>
          <p:nvPr/>
        </p:nvSpPr>
        <p:spPr bwMode="auto">
          <a:xfrm>
            <a:off x="3098800" y="2282825"/>
            <a:ext cx="527050" cy="307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9" name="Line 58"/>
          <p:cNvSpPr>
            <a:spLocks noChangeShapeType="1"/>
          </p:cNvSpPr>
          <p:nvPr/>
        </p:nvSpPr>
        <p:spPr bwMode="auto">
          <a:xfrm flipV="1">
            <a:off x="3006725" y="2889250"/>
            <a:ext cx="295275" cy="57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0" name="Line 59"/>
          <p:cNvSpPr>
            <a:spLocks noChangeShapeType="1"/>
          </p:cNvSpPr>
          <p:nvPr/>
        </p:nvSpPr>
        <p:spPr bwMode="auto">
          <a:xfrm flipV="1">
            <a:off x="3416300" y="2990850"/>
            <a:ext cx="76200" cy="139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1" name="Line 60"/>
          <p:cNvSpPr>
            <a:spLocks noChangeShapeType="1"/>
          </p:cNvSpPr>
          <p:nvPr/>
        </p:nvSpPr>
        <p:spPr bwMode="auto">
          <a:xfrm flipV="1">
            <a:off x="3527425" y="3041650"/>
            <a:ext cx="53975" cy="250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2" name="Line 61"/>
          <p:cNvSpPr>
            <a:spLocks noChangeShapeType="1"/>
          </p:cNvSpPr>
          <p:nvPr/>
        </p:nvSpPr>
        <p:spPr bwMode="auto">
          <a:xfrm>
            <a:off x="3657600" y="3063875"/>
            <a:ext cx="0" cy="40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3" name="Line 62"/>
          <p:cNvSpPr>
            <a:spLocks noChangeShapeType="1"/>
          </p:cNvSpPr>
          <p:nvPr/>
        </p:nvSpPr>
        <p:spPr bwMode="auto">
          <a:xfrm>
            <a:off x="3606800" y="3470275"/>
            <a:ext cx="63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4" name="Line 63"/>
          <p:cNvSpPr>
            <a:spLocks noChangeShapeType="1"/>
          </p:cNvSpPr>
          <p:nvPr/>
        </p:nvSpPr>
        <p:spPr bwMode="auto">
          <a:xfrm>
            <a:off x="3752850" y="3117850"/>
            <a:ext cx="0" cy="476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5" name="Line 64"/>
          <p:cNvSpPr>
            <a:spLocks noChangeShapeType="1"/>
          </p:cNvSpPr>
          <p:nvPr/>
        </p:nvSpPr>
        <p:spPr bwMode="auto">
          <a:xfrm>
            <a:off x="3467100" y="3587750"/>
            <a:ext cx="3000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6" name="Line 65"/>
          <p:cNvSpPr>
            <a:spLocks noChangeShapeType="1"/>
          </p:cNvSpPr>
          <p:nvPr/>
        </p:nvSpPr>
        <p:spPr bwMode="auto">
          <a:xfrm>
            <a:off x="3867150" y="3197225"/>
            <a:ext cx="0" cy="527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7" name="Line 66"/>
          <p:cNvSpPr>
            <a:spLocks noChangeShapeType="1"/>
          </p:cNvSpPr>
          <p:nvPr/>
        </p:nvSpPr>
        <p:spPr bwMode="auto">
          <a:xfrm>
            <a:off x="3646488" y="3714750"/>
            <a:ext cx="230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8" name="Line 67"/>
          <p:cNvSpPr>
            <a:spLocks noChangeShapeType="1"/>
          </p:cNvSpPr>
          <p:nvPr/>
        </p:nvSpPr>
        <p:spPr bwMode="auto">
          <a:xfrm>
            <a:off x="4019550" y="318135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9" name="Text Box 68"/>
          <p:cNvSpPr txBox="1">
            <a:spLocks noChangeArrowheads="1"/>
          </p:cNvSpPr>
          <p:nvPr/>
        </p:nvSpPr>
        <p:spPr bwMode="auto">
          <a:xfrm>
            <a:off x="2593975" y="4933950"/>
            <a:ext cx="6064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Secondary</a:t>
            </a:r>
          </a:p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Xylem (two</a:t>
            </a:r>
          </a:p>
          <a:p>
            <a:pPr marL="457200" indent="-457200" eaLnBrk="0" hangingPunct="0">
              <a:lnSpc>
                <a:spcPct val="90000"/>
              </a:lnSpc>
              <a:buFont typeface="Arial" charset="0"/>
              <a:buNone/>
            </a:pPr>
            <a:r>
              <a:rPr lang="en-US" sz="800" b="1"/>
              <a:t>years of</a:t>
            </a:r>
          </a:p>
          <a:p>
            <a:pPr marL="457200" indent="-457200" eaLnBrk="0" hangingPunct="0">
              <a:lnSpc>
                <a:spcPct val="90000"/>
              </a:lnSpc>
              <a:buFont typeface="Arial" charset="0"/>
              <a:buNone/>
            </a:pPr>
            <a:r>
              <a:rPr lang="en-US" sz="800" b="1"/>
              <a:t>production)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50" name="Text Box 69"/>
          <p:cNvSpPr txBox="1">
            <a:spLocks noChangeArrowheads="1"/>
          </p:cNvSpPr>
          <p:nvPr/>
        </p:nvSpPr>
        <p:spPr bwMode="auto">
          <a:xfrm>
            <a:off x="2613025" y="5391150"/>
            <a:ext cx="8731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Vascular cambium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51" name="Text Box 70"/>
          <p:cNvSpPr txBox="1">
            <a:spLocks noChangeArrowheads="1"/>
          </p:cNvSpPr>
          <p:nvPr/>
        </p:nvSpPr>
        <p:spPr bwMode="auto">
          <a:xfrm>
            <a:off x="2613025" y="5537200"/>
            <a:ext cx="8731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Secondary phloem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52" name="Text Box 71"/>
          <p:cNvSpPr txBox="1">
            <a:spLocks noChangeArrowheads="1"/>
          </p:cNvSpPr>
          <p:nvPr/>
        </p:nvSpPr>
        <p:spPr bwMode="auto">
          <a:xfrm>
            <a:off x="2790825" y="5689600"/>
            <a:ext cx="701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Most recent</a:t>
            </a:r>
          </a:p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cork cambium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53" name="Text Box 72"/>
          <p:cNvSpPr txBox="1">
            <a:spLocks noChangeArrowheads="1"/>
          </p:cNvSpPr>
          <p:nvPr/>
        </p:nvSpPr>
        <p:spPr bwMode="auto">
          <a:xfrm>
            <a:off x="3654425" y="5778500"/>
            <a:ext cx="29527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Cork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54" name="Text Box 73"/>
          <p:cNvSpPr txBox="1">
            <a:spLocks noChangeArrowheads="1"/>
          </p:cNvSpPr>
          <p:nvPr/>
        </p:nvSpPr>
        <p:spPr bwMode="auto">
          <a:xfrm>
            <a:off x="3927475" y="5492750"/>
            <a:ext cx="29527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Bark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55" name="Text Box 74"/>
          <p:cNvSpPr txBox="1">
            <a:spLocks noChangeArrowheads="1"/>
          </p:cNvSpPr>
          <p:nvPr/>
        </p:nvSpPr>
        <p:spPr bwMode="auto">
          <a:xfrm>
            <a:off x="4079875" y="5670550"/>
            <a:ext cx="5111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Layers of</a:t>
            </a:r>
          </a:p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periderm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56" name="Text Box 75"/>
          <p:cNvSpPr txBox="1">
            <a:spLocks noChangeArrowheads="1"/>
          </p:cNvSpPr>
          <p:nvPr/>
        </p:nvSpPr>
        <p:spPr bwMode="auto">
          <a:xfrm rot="-1218949">
            <a:off x="3400425" y="4044950"/>
            <a:ext cx="53022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Growth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57" name="Line 76"/>
          <p:cNvSpPr>
            <a:spLocks noChangeShapeType="1"/>
          </p:cNvSpPr>
          <p:nvPr/>
        </p:nvSpPr>
        <p:spPr bwMode="auto">
          <a:xfrm>
            <a:off x="3133725" y="4975225"/>
            <a:ext cx="2825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8" name="Line 77"/>
          <p:cNvSpPr>
            <a:spLocks noChangeShapeType="1"/>
          </p:cNvSpPr>
          <p:nvPr/>
        </p:nvSpPr>
        <p:spPr bwMode="auto">
          <a:xfrm flipV="1">
            <a:off x="3482975" y="5073650"/>
            <a:ext cx="136525" cy="314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9" name="Line 78"/>
          <p:cNvSpPr>
            <a:spLocks noChangeShapeType="1"/>
          </p:cNvSpPr>
          <p:nvPr/>
        </p:nvSpPr>
        <p:spPr bwMode="auto">
          <a:xfrm flipV="1">
            <a:off x="3536950" y="5099050"/>
            <a:ext cx="139700" cy="476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0" name="Line 79"/>
          <p:cNvSpPr>
            <a:spLocks noChangeShapeType="1"/>
          </p:cNvSpPr>
          <p:nvPr/>
        </p:nvSpPr>
        <p:spPr bwMode="auto">
          <a:xfrm flipH="1">
            <a:off x="3575050" y="5168900"/>
            <a:ext cx="260350" cy="574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1" name="Line 80"/>
          <p:cNvSpPr>
            <a:spLocks noChangeShapeType="1"/>
          </p:cNvSpPr>
          <p:nvPr/>
        </p:nvSpPr>
        <p:spPr bwMode="auto">
          <a:xfrm>
            <a:off x="3378200" y="5734050"/>
            <a:ext cx="20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2" name="Line 81"/>
          <p:cNvSpPr>
            <a:spLocks noChangeShapeType="1"/>
          </p:cNvSpPr>
          <p:nvPr/>
        </p:nvSpPr>
        <p:spPr bwMode="auto">
          <a:xfrm flipH="1">
            <a:off x="3759200" y="5213350"/>
            <a:ext cx="165100" cy="552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3" name="AutoShape 82"/>
          <p:cNvSpPr>
            <a:spLocks/>
          </p:cNvSpPr>
          <p:nvPr/>
        </p:nvSpPr>
        <p:spPr bwMode="auto">
          <a:xfrm rot="5400000">
            <a:off x="4021931" y="4234657"/>
            <a:ext cx="68263" cy="622300"/>
          </a:xfrm>
          <a:prstGeom prst="rightBrace">
            <a:avLst>
              <a:gd name="adj1" fmla="val 7596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4" name="Line 83"/>
          <p:cNvSpPr>
            <a:spLocks noChangeShapeType="1"/>
          </p:cNvSpPr>
          <p:nvPr/>
        </p:nvSpPr>
        <p:spPr bwMode="auto">
          <a:xfrm flipV="1">
            <a:off x="4057650" y="4578350"/>
            <a:ext cx="0" cy="911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5" name="AutoShape 84"/>
          <p:cNvSpPr>
            <a:spLocks/>
          </p:cNvSpPr>
          <p:nvPr/>
        </p:nvSpPr>
        <p:spPr bwMode="auto">
          <a:xfrm rot="5400000">
            <a:off x="4202906" y="4574382"/>
            <a:ext cx="74613" cy="266700"/>
          </a:xfrm>
          <a:prstGeom prst="rightBrace">
            <a:avLst>
              <a:gd name="adj1" fmla="val 2978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6" name="Line 85"/>
          <p:cNvSpPr>
            <a:spLocks noChangeShapeType="1"/>
          </p:cNvSpPr>
          <p:nvPr/>
        </p:nvSpPr>
        <p:spPr bwMode="auto">
          <a:xfrm flipV="1">
            <a:off x="4241800" y="4730750"/>
            <a:ext cx="0" cy="939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7" name="Text Box 86"/>
          <p:cNvSpPr txBox="1">
            <a:spLocks noChangeArrowheads="1"/>
          </p:cNvSpPr>
          <p:nvPr/>
        </p:nvSpPr>
        <p:spPr bwMode="auto">
          <a:xfrm>
            <a:off x="5737225" y="4292600"/>
            <a:ext cx="8731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Secondary phloem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68" name="Text Box 87"/>
          <p:cNvSpPr txBox="1">
            <a:spLocks noChangeArrowheads="1"/>
          </p:cNvSpPr>
          <p:nvPr/>
        </p:nvSpPr>
        <p:spPr bwMode="auto">
          <a:xfrm>
            <a:off x="5724525" y="4413250"/>
            <a:ext cx="8731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Vascular cambium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69" name="Text Box 88"/>
          <p:cNvSpPr txBox="1">
            <a:spLocks noChangeArrowheads="1"/>
          </p:cNvSpPr>
          <p:nvPr/>
        </p:nvSpPr>
        <p:spPr bwMode="auto">
          <a:xfrm>
            <a:off x="4797425" y="4597400"/>
            <a:ext cx="7778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Secondary xylem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70" name="Text Box 89"/>
          <p:cNvSpPr txBox="1">
            <a:spLocks noChangeArrowheads="1"/>
          </p:cNvSpPr>
          <p:nvPr/>
        </p:nvSpPr>
        <p:spPr bwMode="auto">
          <a:xfrm>
            <a:off x="7242175" y="4305300"/>
            <a:ext cx="29527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Bark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71" name="Text Box 90"/>
          <p:cNvSpPr txBox="1">
            <a:spLocks noChangeArrowheads="1"/>
          </p:cNvSpPr>
          <p:nvPr/>
        </p:nvSpPr>
        <p:spPr bwMode="auto">
          <a:xfrm>
            <a:off x="7889875" y="4819650"/>
            <a:ext cx="29527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Cork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72" name="Text Box 91"/>
          <p:cNvSpPr txBox="1">
            <a:spLocks noChangeArrowheads="1"/>
          </p:cNvSpPr>
          <p:nvPr/>
        </p:nvSpPr>
        <p:spPr bwMode="auto">
          <a:xfrm>
            <a:off x="5737225" y="4546600"/>
            <a:ext cx="574675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Late wood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73" name="Text Box 92"/>
          <p:cNvSpPr txBox="1">
            <a:spLocks noChangeArrowheads="1"/>
          </p:cNvSpPr>
          <p:nvPr/>
        </p:nvSpPr>
        <p:spPr bwMode="auto">
          <a:xfrm>
            <a:off x="5743575" y="4660900"/>
            <a:ext cx="574675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Early wood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74" name="AutoShape 93"/>
          <p:cNvSpPr>
            <a:spLocks/>
          </p:cNvSpPr>
          <p:nvPr/>
        </p:nvSpPr>
        <p:spPr bwMode="auto">
          <a:xfrm>
            <a:off x="5645150" y="4521200"/>
            <a:ext cx="112713" cy="254000"/>
          </a:xfrm>
          <a:prstGeom prst="leftBrace">
            <a:avLst>
              <a:gd name="adj1" fmla="val 1877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5" name="Text Box 94"/>
          <p:cNvSpPr txBox="1">
            <a:spLocks noChangeArrowheads="1"/>
          </p:cNvSpPr>
          <p:nvPr/>
        </p:nvSpPr>
        <p:spPr bwMode="auto">
          <a:xfrm>
            <a:off x="7889875" y="4527550"/>
            <a:ext cx="4413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Cork</a:t>
            </a:r>
          </a:p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cambium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76" name="Text Box 95"/>
          <p:cNvSpPr txBox="1">
            <a:spLocks noChangeArrowheads="1"/>
          </p:cNvSpPr>
          <p:nvPr/>
        </p:nvSpPr>
        <p:spPr bwMode="auto">
          <a:xfrm>
            <a:off x="8416925" y="4664075"/>
            <a:ext cx="44767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Periderm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77" name="Text Box 96"/>
          <p:cNvSpPr txBox="1">
            <a:spLocks noChangeArrowheads="1"/>
          </p:cNvSpPr>
          <p:nvPr/>
        </p:nvSpPr>
        <p:spPr bwMode="auto">
          <a:xfrm>
            <a:off x="6086475" y="5645150"/>
            <a:ext cx="6191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Vascular ray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78" name="Text Box 97"/>
          <p:cNvSpPr txBox="1">
            <a:spLocks noChangeArrowheads="1"/>
          </p:cNvSpPr>
          <p:nvPr/>
        </p:nvSpPr>
        <p:spPr bwMode="auto">
          <a:xfrm>
            <a:off x="6816725" y="5645150"/>
            <a:ext cx="6191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Growth ring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79" name="Text Box 98"/>
          <p:cNvSpPr txBox="1">
            <a:spLocks noChangeArrowheads="1"/>
          </p:cNvSpPr>
          <p:nvPr/>
        </p:nvSpPr>
        <p:spPr bwMode="auto">
          <a:xfrm>
            <a:off x="6257925" y="5791200"/>
            <a:ext cx="147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Cross section of a three-year-</a:t>
            </a:r>
          </a:p>
          <a:p>
            <a:pPr marL="457200" indent="-457200" eaLnBrk="0" hangingPunct="0">
              <a:lnSpc>
                <a:spcPct val="90000"/>
              </a:lnSpc>
              <a:buFont typeface="Arial" charset="0"/>
              <a:buNone/>
            </a:pPr>
            <a:r>
              <a:rPr lang="en-US" sz="800" b="1"/>
              <a:t>old </a:t>
            </a:r>
            <a:r>
              <a:rPr lang="en-US" sz="800" b="1" i="1"/>
              <a:t>Tilia</a:t>
            </a:r>
            <a:r>
              <a:rPr lang="en-US" sz="800" b="1"/>
              <a:t> (linden) stem (LM)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80" name="Text Box 99"/>
          <p:cNvSpPr txBox="1">
            <a:spLocks noChangeArrowheads="1"/>
          </p:cNvSpPr>
          <p:nvPr/>
        </p:nvSpPr>
        <p:spPr bwMode="auto">
          <a:xfrm>
            <a:off x="6105525" y="5791200"/>
            <a:ext cx="1619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(b)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81" name="Text Box 100"/>
          <p:cNvSpPr txBox="1">
            <a:spLocks noChangeArrowheads="1"/>
          </p:cNvSpPr>
          <p:nvPr/>
        </p:nvSpPr>
        <p:spPr bwMode="auto">
          <a:xfrm>
            <a:off x="5349875" y="5981700"/>
            <a:ext cx="3778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0.5 mm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82" name="Text Box 101"/>
          <p:cNvSpPr txBox="1">
            <a:spLocks noChangeArrowheads="1"/>
          </p:cNvSpPr>
          <p:nvPr/>
        </p:nvSpPr>
        <p:spPr bwMode="auto">
          <a:xfrm rot="-5400000">
            <a:off x="7832725" y="5276851"/>
            <a:ext cx="3778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800" b="1"/>
              <a:t>0.5 mm</a:t>
            </a:r>
            <a:endParaRPr lang="en-US" sz="800" b="1">
              <a:solidFill>
                <a:srgbClr val="563A84"/>
              </a:solidFill>
            </a:endParaRPr>
          </a:p>
        </p:txBody>
      </p:sp>
      <p:sp>
        <p:nvSpPr>
          <p:cNvPr id="71783" name="Line 102"/>
          <p:cNvSpPr>
            <a:spLocks noChangeShapeType="1"/>
          </p:cNvSpPr>
          <p:nvPr/>
        </p:nvSpPr>
        <p:spPr bwMode="auto">
          <a:xfrm>
            <a:off x="5410200" y="5911850"/>
            <a:ext cx="0" cy="63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4" name="Line 103"/>
          <p:cNvSpPr>
            <a:spLocks noChangeShapeType="1"/>
          </p:cNvSpPr>
          <p:nvPr/>
        </p:nvSpPr>
        <p:spPr bwMode="auto">
          <a:xfrm>
            <a:off x="5613400" y="5911850"/>
            <a:ext cx="0" cy="63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5" name="Line 104"/>
          <p:cNvSpPr>
            <a:spLocks noChangeShapeType="1"/>
          </p:cNvSpPr>
          <p:nvPr/>
        </p:nvSpPr>
        <p:spPr bwMode="auto">
          <a:xfrm>
            <a:off x="5410200" y="5937250"/>
            <a:ext cx="20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6" name="Line 105"/>
          <p:cNvSpPr>
            <a:spLocks noChangeShapeType="1"/>
          </p:cNvSpPr>
          <p:nvPr/>
        </p:nvSpPr>
        <p:spPr bwMode="auto">
          <a:xfrm>
            <a:off x="7905750" y="5080000"/>
            <a:ext cx="63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7" name="Line 106"/>
          <p:cNvSpPr>
            <a:spLocks noChangeShapeType="1"/>
          </p:cNvSpPr>
          <p:nvPr/>
        </p:nvSpPr>
        <p:spPr bwMode="auto">
          <a:xfrm>
            <a:off x="7905750" y="5613400"/>
            <a:ext cx="63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8" name="Line 107"/>
          <p:cNvSpPr>
            <a:spLocks noChangeShapeType="1"/>
          </p:cNvSpPr>
          <p:nvPr/>
        </p:nvSpPr>
        <p:spPr bwMode="auto">
          <a:xfrm>
            <a:off x="7937500" y="5080000"/>
            <a:ext cx="0" cy="539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9" name="Line 108"/>
          <p:cNvSpPr>
            <a:spLocks noChangeShapeType="1"/>
          </p:cNvSpPr>
          <p:nvPr/>
        </p:nvSpPr>
        <p:spPr bwMode="auto">
          <a:xfrm>
            <a:off x="6664325" y="4359275"/>
            <a:ext cx="574675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0" name="Line 109"/>
          <p:cNvSpPr>
            <a:spLocks noChangeShapeType="1"/>
          </p:cNvSpPr>
          <p:nvPr/>
        </p:nvSpPr>
        <p:spPr bwMode="auto">
          <a:xfrm>
            <a:off x="6638925" y="4473575"/>
            <a:ext cx="619125" cy="314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1" name="Line 110"/>
          <p:cNvSpPr>
            <a:spLocks noChangeShapeType="1"/>
          </p:cNvSpPr>
          <p:nvPr/>
        </p:nvSpPr>
        <p:spPr bwMode="auto">
          <a:xfrm>
            <a:off x="6254750" y="4591050"/>
            <a:ext cx="95885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2" name="Line 111"/>
          <p:cNvSpPr>
            <a:spLocks noChangeShapeType="1"/>
          </p:cNvSpPr>
          <p:nvPr/>
        </p:nvSpPr>
        <p:spPr bwMode="auto">
          <a:xfrm>
            <a:off x="6305550" y="4718050"/>
            <a:ext cx="641350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3" name="Line 112"/>
          <p:cNvSpPr>
            <a:spLocks noChangeShapeType="1"/>
          </p:cNvSpPr>
          <p:nvPr/>
        </p:nvSpPr>
        <p:spPr bwMode="auto">
          <a:xfrm flipH="1">
            <a:off x="6502400" y="5340350"/>
            <a:ext cx="254000" cy="285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4" name="Line 113"/>
          <p:cNvSpPr>
            <a:spLocks noChangeShapeType="1"/>
          </p:cNvSpPr>
          <p:nvPr/>
        </p:nvSpPr>
        <p:spPr bwMode="auto">
          <a:xfrm>
            <a:off x="7645400" y="4559300"/>
            <a:ext cx="2254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5" name="Line 114"/>
          <p:cNvSpPr>
            <a:spLocks noChangeShapeType="1"/>
          </p:cNvSpPr>
          <p:nvPr/>
        </p:nvSpPr>
        <p:spPr bwMode="auto">
          <a:xfrm>
            <a:off x="7785100" y="4857750"/>
            <a:ext cx="88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6" name="AutoShape 115"/>
          <p:cNvSpPr>
            <a:spLocks/>
          </p:cNvSpPr>
          <p:nvPr/>
        </p:nvSpPr>
        <p:spPr bwMode="auto">
          <a:xfrm>
            <a:off x="8324850" y="4492625"/>
            <a:ext cx="74613" cy="438150"/>
          </a:xfrm>
          <a:prstGeom prst="rightBrace">
            <a:avLst>
              <a:gd name="adj1" fmla="val 4893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7" name="AutoShape 116"/>
          <p:cNvSpPr>
            <a:spLocks/>
          </p:cNvSpPr>
          <p:nvPr/>
        </p:nvSpPr>
        <p:spPr bwMode="auto">
          <a:xfrm rot="-6835260">
            <a:off x="7388226" y="4175125"/>
            <a:ext cx="74612" cy="528637"/>
          </a:xfrm>
          <a:prstGeom prst="rightBrace">
            <a:avLst>
              <a:gd name="adj1" fmla="val 5904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8" name="AutoShape 117"/>
          <p:cNvSpPr>
            <a:spLocks/>
          </p:cNvSpPr>
          <p:nvPr/>
        </p:nvSpPr>
        <p:spPr bwMode="auto">
          <a:xfrm rot="5814597">
            <a:off x="7056437" y="5389563"/>
            <a:ext cx="98425" cy="374650"/>
          </a:xfrm>
          <a:prstGeom prst="rightBrace">
            <a:avLst>
              <a:gd name="adj1" fmla="val 3172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450693-636C-4531-9AE6-DC911ACEB62A}" type="slidenum">
              <a:rPr lang="en-US"/>
              <a:pPr/>
              <a:t>85</a:t>
            </a:fld>
            <a:endParaRPr lang="en-US"/>
          </a:p>
        </p:txBody>
      </p:sp>
      <p:pic>
        <p:nvPicPr>
          <p:cNvPr id="68611" name="Picture 2" descr="35_11PlantGrowthOverview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621" y="678656"/>
            <a:ext cx="8555037" cy="547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-3810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>
                <a:solidFill>
                  <a:schemeClr val="tx1"/>
                </a:solidFill>
              </a:rPr>
              <a:t>Fig. 35-11</a:t>
            </a:r>
          </a:p>
        </p:txBody>
      </p:sp>
      <p:sp>
        <p:nvSpPr>
          <p:cNvPr id="68613" name="Text Box 4"/>
          <p:cNvSpPr txBox="1">
            <a:spLocks noChangeArrowheads="1"/>
          </p:cNvSpPr>
          <p:nvPr/>
        </p:nvSpPr>
        <p:spPr bwMode="auto">
          <a:xfrm>
            <a:off x="365125" y="1739900"/>
            <a:ext cx="157638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Shoot tip (shoot</a:t>
            </a:r>
          </a:p>
          <a:p>
            <a:pPr marL="457200" indent="-457200" eaLnBrk="0" hangingPunct="0">
              <a:lnSpc>
                <a:spcPct val="90000"/>
              </a:lnSpc>
              <a:buFont typeface="Arial" charset="0"/>
              <a:buNone/>
            </a:pPr>
            <a:r>
              <a:rPr lang="en-US" sz="1400" b="1"/>
              <a:t>apical meristem</a:t>
            </a:r>
          </a:p>
          <a:p>
            <a:pPr marL="457200" indent="-457200" eaLnBrk="0" hangingPunct="0">
              <a:lnSpc>
                <a:spcPct val="90000"/>
              </a:lnSpc>
              <a:buFont typeface="Arial" charset="0"/>
              <a:buNone/>
            </a:pPr>
            <a:r>
              <a:rPr lang="en-US" sz="1400" b="1"/>
              <a:t>and young leaves)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8614" name="Line 5"/>
          <p:cNvSpPr>
            <a:spLocks noChangeShapeType="1"/>
          </p:cNvSpPr>
          <p:nvPr/>
        </p:nvSpPr>
        <p:spPr bwMode="auto">
          <a:xfrm flipH="1">
            <a:off x="1758950" y="1092200"/>
            <a:ext cx="330200" cy="742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Text Box 6"/>
          <p:cNvSpPr txBox="1">
            <a:spLocks noChangeArrowheads="1"/>
          </p:cNvSpPr>
          <p:nvPr/>
        </p:nvSpPr>
        <p:spPr bwMode="auto">
          <a:xfrm>
            <a:off x="2536825" y="2660650"/>
            <a:ext cx="160178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Lateral meristems: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8616" name="Text Box 7"/>
          <p:cNvSpPr txBox="1">
            <a:spLocks noChangeArrowheads="1"/>
          </p:cNvSpPr>
          <p:nvPr/>
        </p:nvSpPr>
        <p:spPr bwMode="auto">
          <a:xfrm>
            <a:off x="822325" y="3409950"/>
            <a:ext cx="105568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Axillary bud</a:t>
            </a:r>
          </a:p>
          <a:p>
            <a:pPr marL="457200" indent="-457200" eaLnBrk="0" hangingPunct="0">
              <a:lnSpc>
                <a:spcPct val="90000"/>
              </a:lnSpc>
              <a:buFont typeface="Arial" charset="0"/>
              <a:buNone/>
            </a:pPr>
            <a:r>
              <a:rPr lang="en-US" sz="1400" b="1"/>
              <a:t>meristem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8617" name="Line 8"/>
          <p:cNvSpPr>
            <a:spLocks noChangeShapeType="1"/>
          </p:cNvSpPr>
          <p:nvPr/>
        </p:nvSpPr>
        <p:spPr bwMode="auto">
          <a:xfrm flipH="1">
            <a:off x="1428750" y="2832100"/>
            <a:ext cx="55880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Text Box 9"/>
          <p:cNvSpPr txBox="1">
            <a:spLocks noChangeArrowheads="1"/>
          </p:cNvSpPr>
          <p:nvPr/>
        </p:nvSpPr>
        <p:spPr bwMode="auto">
          <a:xfrm>
            <a:off x="2536825" y="2971800"/>
            <a:ext cx="160178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Vascular cambium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8619" name="Text Box 10"/>
          <p:cNvSpPr txBox="1">
            <a:spLocks noChangeArrowheads="1"/>
          </p:cNvSpPr>
          <p:nvPr/>
        </p:nvSpPr>
        <p:spPr bwMode="auto">
          <a:xfrm>
            <a:off x="2543175" y="3219450"/>
            <a:ext cx="126523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Cork cambium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8620" name="Line 11"/>
          <p:cNvSpPr>
            <a:spLocks noChangeShapeType="1"/>
          </p:cNvSpPr>
          <p:nvPr/>
        </p:nvSpPr>
        <p:spPr bwMode="auto">
          <a:xfrm>
            <a:off x="2197100" y="3054350"/>
            <a:ext cx="323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1" name="Line 12"/>
          <p:cNvSpPr>
            <a:spLocks noChangeShapeType="1"/>
          </p:cNvSpPr>
          <p:nvPr/>
        </p:nvSpPr>
        <p:spPr bwMode="auto">
          <a:xfrm>
            <a:off x="2247900" y="3295650"/>
            <a:ext cx="273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2" name="Line 13"/>
          <p:cNvSpPr>
            <a:spLocks noChangeShapeType="1"/>
          </p:cNvSpPr>
          <p:nvPr/>
        </p:nvSpPr>
        <p:spPr bwMode="auto">
          <a:xfrm>
            <a:off x="3130550" y="3390900"/>
            <a:ext cx="438150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3" name="Line 14"/>
          <p:cNvSpPr>
            <a:spLocks noChangeShapeType="1"/>
          </p:cNvSpPr>
          <p:nvPr/>
        </p:nvSpPr>
        <p:spPr bwMode="auto">
          <a:xfrm flipH="1">
            <a:off x="3886200" y="3155950"/>
            <a:ext cx="69850" cy="596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4" name="Text Box 15"/>
          <p:cNvSpPr txBox="1">
            <a:spLocks noChangeArrowheads="1"/>
          </p:cNvSpPr>
          <p:nvPr/>
        </p:nvSpPr>
        <p:spPr bwMode="auto">
          <a:xfrm>
            <a:off x="314325" y="5175250"/>
            <a:ext cx="105568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Root apical</a:t>
            </a:r>
          </a:p>
          <a:p>
            <a:pPr marL="457200" indent="-457200" eaLnBrk="0" hangingPunct="0">
              <a:lnSpc>
                <a:spcPct val="90000"/>
              </a:lnSpc>
              <a:buFont typeface="Arial" charset="0"/>
              <a:buNone/>
            </a:pPr>
            <a:r>
              <a:rPr lang="en-US" sz="1400" b="1"/>
              <a:t>meristems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8625" name="Line 16"/>
          <p:cNvSpPr>
            <a:spLocks noChangeShapeType="1"/>
          </p:cNvSpPr>
          <p:nvPr/>
        </p:nvSpPr>
        <p:spPr bwMode="auto">
          <a:xfrm flipH="1">
            <a:off x="882650" y="4705350"/>
            <a:ext cx="139700" cy="463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6" name="Line 17"/>
          <p:cNvSpPr>
            <a:spLocks noChangeShapeType="1"/>
          </p:cNvSpPr>
          <p:nvPr/>
        </p:nvSpPr>
        <p:spPr bwMode="auto">
          <a:xfrm flipH="1">
            <a:off x="869950" y="4876800"/>
            <a:ext cx="387350" cy="298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7" name="Text Box 18"/>
          <p:cNvSpPr txBox="1">
            <a:spLocks noChangeArrowheads="1"/>
          </p:cNvSpPr>
          <p:nvPr/>
        </p:nvSpPr>
        <p:spPr bwMode="auto">
          <a:xfrm>
            <a:off x="5673725" y="806450"/>
            <a:ext cx="210343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Primary growth in stems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8628" name="Text Box 19"/>
          <p:cNvSpPr txBox="1">
            <a:spLocks noChangeArrowheads="1"/>
          </p:cNvSpPr>
          <p:nvPr/>
        </p:nvSpPr>
        <p:spPr bwMode="auto">
          <a:xfrm>
            <a:off x="7178675" y="1162050"/>
            <a:ext cx="9032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Epidermis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8629" name="Line 20"/>
          <p:cNvSpPr>
            <a:spLocks noChangeShapeType="1"/>
          </p:cNvSpPr>
          <p:nvPr/>
        </p:nvSpPr>
        <p:spPr bwMode="auto">
          <a:xfrm flipH="1">
            <a:off x="6921500" y="1244600"/>
            <a:ext cx="228600" cy="311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0" name="Text Box 21"/>
          <p:cNvSpPr txBox="1">
            <a:spLocks noChangeArrowheads="1"/>
          </p:cNvSpPr>
          <p:nvPr/>
        </p:nvSpPr>
        <p:spPr bwMode="auto">
          <a:xfrm>
            <a:off x="7413625" y="1504950"/>
            <a:ext cx="9032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Cortex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8631" name="Line 22"/>
          <p:cNvSpPr>
            <a:spLocks noChangeShapeType="1"/>
          </p:cNvSpPr>
          <p:nvPr/>
        </p:nvSpPr>
        <p:spPr bwMode="auto">
          <a:xfrm flipV="1">
            <a:off x="7048500" y="1581150"/>
            <a:ext cx="349250" cy="158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2" name="Text Box 23"/>
          <p:cNvSpPr txBox="1">
            <a:spLocks noChangeArrowheads="1"/>
          </p:cNvSpPr>
          <p:nvPr/>
        </p:nvSpPr>
        <p:spPr bwMode="auto">
          <a:xfrm>
            <a:off x="7458075" y="1822450"/>
            <a:ext cx="1366838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Primary phloem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8633" name="Line 24"/>
          <p:cNvSpPr>
            <a:spLocks noChangeShapeType="1"/>
          </p:cNvSpPr>
          <p:nvPr/>
        </p:nvSpPr>
        <p:spPr bwMode="auto">
          <a:xfrm flipV="1">
            <a:off x="6978650" y="1892300"/>
            <a:ext cx="457200" cy="50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4" name="Text Box 25"/>
          <p:cNvSpPr txBox="1">
            <a:spLocks noChangeArrowheads="1"/>
          </p:cNvSpPr>
          <p:nvPr/>
        </p:nvSpPr>
        <p:spPr bwMode="auto">
          <a:xfrm>
            <a:off x="7419975" y="2152650"/>
            <a:ext cx="12461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Primary xylem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8635" name="Line 26"/>
          <p:cNvSpPr>
            <a:spLocks noChangeShapeType="1"/>
          </p:cNvSpPr>
          <p:nvPr/>
        </p:nvSpPr>
        <p:spPr bwMode="auto">
          <a:xfrm>
            <a:off x="6858000" y="1943100"/>
            <a:ext cx="539750" cy="273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6" name="Text Box 27"/>
          <p:cNvSpPr txBox="1">
            <a:spLocks noChangeArrowheads="1"/>
          </p:cNvSpPr>
          <p:nvPr/>
        </p:nvSpPr>
        <p:spPr bwMode="auto">
          <a:xfrm>
            <a:off x="7286625" y="2432050"/>
            <a:ext cx="407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Pith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8637" name="Line 28"/>
          <p:cNvSpPr>
            <a:spLocks noChangeShapeType="1"/>
          </p:cNvSpPr>
          <p:nvPr/>
        </p:nvSpPr>
        <p:spPr bwMode="auto">
          <a:xfrm>
            <a:off x="6705600" y="1955800"/>
            <a:ext cx="56515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8" name="Text Box 29"/>
          <p:cNvSpPr txBox="1">
            <a:spLocks noChangeArrowheads="1"/>
          </p:cNvSpPr>
          <p:nvPr/>
        </p:nvSpPr>
        <p:spPr bwMode="auto">
          <a:xfrm>
            <a:off x="5680075" y="3048000"/>
            <a:ext cx="235743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Secondary growth in stems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8639" name="Text Box 30"/>
          <p:cNvSpPr txBox="1">
            <a:spLocks noChangeArrowheads="1"/>
          </p:cNvSpPr>
          <p:nvPr/>
        </p:nvSpPr>
        <p:spPr bwMode="auto">
          <a:xfrm>
            <a:off x="7064375" y="3365500"/>
            <a:ext cx="8397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Periderm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8640" name="Line 31"/>
          <p:cNvSpPr>
            <a:spLocks noChangeShapeType="1"/>
          </p:cNvSpPr>
          <p:nvPr/>
        </p:nvSpPr>
        <p:spPr bwMode="auto">
          <a:xfrm flipV="1">
            <a:off x="6854825" y="3454400"/>
            <a:ext cx="187325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1" name="AutoShape 32"/>
          <p:cNvSpPr>
            <a:spLocks/>
          </p:cNvSpPr>
          <p:nvPr/>
        </p:nvSpPr>
        <p:spPr bwMode="auto">
          <a:xfrm>
            <a:off x="6743700" y="3759200"/>
            <a:ext cx="125413" cy="95250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2" name="Text Box 33"/>
          <p:cNvSpPr txBox="1">
            <a:spLocks noChangeArrowheads="1"/>
          </p:cNvSpPr>
          <p:nvPr/>
        </p:nvSpPr>
        <p:spPr bwMode="auto">
          <a:xfrm>
            <a:off x="7693025" y="3663950"/>
            <a:ext cx="79533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Cork</a:t>
            </a:r>
          </a:p>
          <a:p>
            <a:pPr marL="457200" indent="-457200" eaLnBrk="0" hangingPunct="0">
              <a:lnSpc>
                <a:spcPct val="90000"/>
              </a:lnSpc>
              <a:buFont typeface="Arial" charset="0"/>
              <a:buNone/>
            </a:pPr>
            <a:r>
              <a:rPr lang="en-US" sz="1400" b="1"/>
              <a:t>cambium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8643" name="Line 34"/>
          <p:cNvSpPr>
            <a:spLocks noChangeShapeType="1"/>
          </p:cNvSpPr>
          <p:nvPr/>
        </p:nvSpPr>
        <p:spPr bwMode="auto">
          <a:xfrm flipV="1">
            <a:off x="7200900" y="3746500"/>
            <a:ext cx="476250" cy="266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4" name="Text Box 35"/>
          <p:cNvSpPr txBox="1">
            <a:spLocks noChangeArrowheads="1"/>
          </p:cNvSpPr>
          <p:nvPr/>
        </p:nvSpPr>
        <p:spPr bwMode="auto">
          <a:xfrm>
            <a:off x="7820025" y="4241800"/>
            <a:ext cx="585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Cortex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8645" name="Line 36"/>
          <p:cNvSpPr>
            <a:spLocks noChangeShapeType="1"/>
          </p:cNvSpPr>
          <p:nvPr/>
        </p:nvSpPr>
        <p:spPr bwMode="auto">
          <a:xfrm>
            <a:off x="7340600" y="4311650"/>
            <a:ext cx="450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6" name="Text Box 37"/>
          <p:cNvSpPr txBox="1">
            <a:spLocks noChangeArrowheads="1"/>
          </p:cNvSpPr>
          <p:nvPr/>
        </p:nvSpPr>
        <p:spPr bwMode="auto">
          <a:xfrm>
            <a:off x="7794625" y="4616450"/>
            <a:ext cx="79533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Primary</a:t>
            </a:r>
          </a:p>
          <a:p>
            <a:pPr marL="457200" indent="-457200" eaLnBrk="0" hangingPunct="0">
              <a:lnSpc>
                <a:spcPct val="90000"/>
              </a:lnSpc>
              <a:buFont typeface="Arial" charset="0"/>
              <a:buNone/>
            </a:pPr>
            <a:r>
              <a:rPr lang="en-US" sz="1400" b="1"/>
              <a:t>phloem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8647" name="Line 38"/>
          <p:cNvSpPr>
            <a:spLocks noChangeShapeType="1"/>
          </p:cNvSpPr>
          <p:nvPr/>
        </p:nvSpPr>
        <p:spPr bwMode="auto">
          <a:xfrm>
            <a:off x="7346950" y="4457700"/>
            <a:ext cx="438150" cy="247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8" name="Text Box 39"/>
          <p:cNvSpPr txBox="1">
            <a:spLocks noChangeArrowheads="1"/>
          </p:cNvSpPr>
          <p:nvPr/>
        </p:nvSpPr>
        <p:spPr bwMode="auto">
          <a:xfrm>
            <a:off x="7629525" y="5137150"/>
            <a:ext cx="9794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Secondary</a:t>
            </a:r>
          </a:p>
          <a:p>
            <a:pPr marL="457200" indent="-457200" eaLnBrk="0" hangingPunct="0">
              <a:lnSpc>
                <a:spcPct val="90000"/>
              </a:lnSpc>
              <a:buFont typeface="Arial" charset="0"/>
              <a:buNone/>
            </a:pPr>
            <a:r>
              <a:rPr lang="en-US" sz="1400" b="1"/>
              <a:t>phloem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8649" name="Line 40"/>
          <p:cNvSpPr>
            <a:spLocks noChangeShapeType="1"/>
          </p:cNvSpPr>
          <p:nvPr/>
        </p:nvSpPr>
        <p:spPr bwMode="auto">
          <a:xfrm>
            <a:off x="7162800" y="4603750"/>
            <a:ext cx="450850" cy="622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50" name="Text Box 41"/>
          <p:cNvSpPr txBox="1">
            <a:spLocks noChangeArrowheads="1"/>
          </p:cNvSpPr>
          <p:nvPr/>
        </p:nvSpPr>
        <p:spPr bwMode="auto">
          <a:xfrm>
            <a:off x="4867275" y="4648200"/>
            <a:ext cx="407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Pith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8651" name="Line 42"/>
          <p:cNvSpPr>
            <a:spLocks noChangeShapeType="1"/>
          </p:cNvSpPr>
          <p:nvPr/>
        </p:nvSpPr>
        <p:spPr bwMode="auto">
          <a:xfrm flipV="1">
            <a:off x="5238750" y="4495800"/>
            <a:ext cx="134620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52" name="Text Box 43"/>
          <p:cNvSpPr txBox="1">
            <a:spLocks noChangeArrowheads="1"/>
          </p:cNvSpPr>
          <p:nvPr/>
        </p:nvSpPr>
        <p:spPr bwMode="auto">
          <a:xfrm>
            <a:off x="4867275" y="4908550"/>
            <a:ext cx="7000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Primary</a:t>
            </a:r>
          </a:p>
          <a:p>
            <a:pPr marL="457200" indent="-457200" eaLnBrk="0" hangingPunct="0">
              <a:lnSpc>
                <a:spcPct val="90000"/>
              </a:lnSpc>
              <a:buFont typeface="Arial" charset="0"/>
              <a:buNone/>
            </a:pPr>
            <a:r>
              <a:rPr lang="en-US" sz="1400" b="1"/>
              <a:t>xylem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8653" name="Line 44"/>
          <p:cNvSpPr>
            <a:spLocks noChangeShapeType="1"/>
          </p:cNvSpPr>
          <p:nvPr/>
        </p:nvSpPr>
        <p:spPr bwMode="auto">
          <a:xfrm flipV="1">
            <a:off x="5568950" y="4635500"/>
            <a:ext cx="914400" cy="349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54" name="Text Box 45"/>
          <p:cNvSpPr txBox="1">
            <a:spLocks noChangeArrowheads="1"/>
          </p:cNvSpPr>
          <p:nvPr/>
        </p:nvSpPr>
        <p:spPr bwMode="auto">
          <a:xfrm>
            <a:off x="4848225" y="5378450"/>
            <a:ext cx="9794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Secondary</a:t>
            </a:r>
          </a:p>
          <a:p>
            <a:pPr marL="457200" indent="-457200" eaLnBrk="0" hangingPunct="0">
              <a:lnSpc>
                <a:spcPct val="90000"/>
              </a:lnSpc>
              <a:buFont typeface="Arial" charset="0"/>
              <a:buNone/>
            </a:pPr>
            <a:r>
              <a:rPr lang="en-US" sz="1400" b="1"/>
              <a:t>xylem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8655" name="Line 46"/>
          <p:cNvSpPr>
            <a:spLocks noChangeShapeType="1"/>
          </p:cNvSpPr>
          <p:nvPr/>
        </p:nvSpPr>
        <p:spPr bwMode="auto">
          <a:xfrm flipV="1">
            <a:off x="5791200" y="4794250"/>
            <a:ext cx="730250" cy="673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56" name="Text Box 47"/>
          <p:cNvSpPr txBox="1">
            <a:spLocks noChangeArrowheads="1"/>
          </p:cNvSpPr>
          <p:nvPr/>
        </p:nvSpPr>
        <p:spPr bwMode="auto">
          <a:xfrm>
            <a:off x="5756275" y="5695950"/>
            <a:ext cx="158908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Vascular cambium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68657" name="Line 48"/>
          <p:cNvSpPr>
            <a:spLocks noChangeShapeType="1"/>
          </p:cNvSpPr>
          <p:nvPr/>
        </p:nvSpPr>
        <p:spPr bwMode="auto">
          <a:xfrm flipH="1">
            <a:off x="6565900" y="4864100"/>
            <a:ext cx="6350" cy="819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0C8AF8-8782-4D71-9B27-7978AAE978C8}" type="slidenum">
              <a:rPr lang="en-US"/>
              <a:pPr/>
              <a:t>86</a:t>
            </a:fld>
            <a:endParaRPr lang="en-US"/>
          </a:p>
        </p:txBody>
      </p:sp>
      <p:pic>
        <p:nvPicPr>
          <p:cNvPr id="70659" name="Picture 2" descr="35_22AnatomyTreeTrunk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325" y="130175"/>
            <a:ext cx="826135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-3810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>
                <a:solidFill>
                  <a:schemeClr val="tx1"/>
                </a:solidFill>
              </a:rPr>
              <a:t>Fig. 35-22</a:t>
            </a:r>
          </a:p>
        </p:txBody>
      </p:sp>
      <p:sp>
        <p:nvSpPr>
          <p:cNvPr id="70661" name="Text Box 4"/>
          <p:cNvSpPr txBox="1">
            <a:spLocks noChangeArrowheads="1"/>
          </p:cNvSpPr>
          <p:nvPr/>
        </p:nvSpPr>
        <p:spPr bwMode="auto">
          <a:xfrm>
            <a:off x="1882775" y="1371600"/>
            <a:ext cx="93027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2000" b="1"/>
              <a:t>Growth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2000" b="1"/>
              <a:t>ring</a:t>
            </a:r>
            <a:endParaRPr lang="en-US" sz="2000" b="1">
              <a:solidFill>
                <a:srgbClr val="563A84"/>
              </a:solidFill>
            </a:endParaRPr>
          </a:p>
        </p:txBody>
      </p:sp>
      <p:sp>
        <p:nvSpPr>
          <p:cNvPr id="70662" name="AutoShape 5"/>
          <p:cNvSpPr>
            <a:spLocks/>
          </p:cNvSpPr>
          <p:nvPr/>
        </p:nvSpPr>
        <p:spPr bwMode="auto">
          <a:xfrm rot="-2288364">
            <a:off x="3897313" y="1592263"/>
            <a:ext cx="46037" cy="107950"/>
          </a:xfrm>
          <a:prstGeom prst="leftBracket">
            <a:avLst>
              <a:gd name="adj" fmla="val 1954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Line 6"/>
          <p:cNvSpPr>
            <a:spLocks noChangeShapeType="1"/>
          </p:cNvSpPr>
          <p:nvPr/>
        </p:nvSpPr>
        <p:spPr bwMode="auto">
          <a:xfrm>
            <a:off x="2863850" y="1504950"/>
            <a:ext cx="1041400" cy="171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Text Box 7"/>
          <p:cNvSpPr txBox="1">
            <a:spLocks noChangeArrowheads="1"/>
          </p:cNvSpPr>
          <p:nvPr/>
        </p:nvSpPr>
        <p:spPr bwMode="auto">
          <a:xfrm>
            <a:off x="1882775" y="2146300"/>
            <a:ext cx="113347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2000" b="1"/>
              <a:t>Vascular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2000" b="1"/>
              <a:t>ray</a:t>
            </a:r>
            <a:endParaRPr lang="en-US" sz="2000" b="1">
              <a:solidFill>
                <a:srgbClr val="563A84"/>
              </a:solidFill>
            </a:endParaRPr>
          </a:p>
        </p:txBody>
      </p:sp>
      <p:sp>
        <p:nvSpPr>
          <p:cNvPr id="70665" name="Line 8"/>
          <p:cNvSpPr>
            <a:spLocks noChangeShapeType="1"/>
          </p:cNvSpPr>
          <p:nvPr/>
        </p:nvSpPr>
        <p:spPr bwMode="auto">
          <a:xfrm flipH="1">
            <a:off x="2978150" y="1955800"/>
            <a:ext cx="7366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Text Box 9"/>
          <p:cNvSpPr txBox="1">
            <a:spLocks noChangeArrowheads="1"/>
          </p:cNvSpPr>
          <p:nvPr/>
        </p:nvSpPr>
        <p:spPr bwMode="auto">
          <a:xfrm>
            <a:off x="492125" y="3441700"/>
            <a:ext cx="1419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2000" b="1"/>
              <a:t>Secondary</a:t>
            </a:r>
          </a:p>
          <a:p>
            <a:pPr marL="457200" indent="-457200" eaLnBrk="0" hangingPunct="0">
              <a:buFont typeface="Arial" charset="0"/>
              <a:buNone/>
            </a:pPr>
            <a:r>
              <a:rPr lang="en-US" sz="2000" b="1"/>
              <a:t>xylem</a:t>
            </a:r>
            <a:endParaRPr lang="en-US" sz="2000" b="1">
              <a:solidFill>
                <a:srgbClr val="563A84"/>
              </a:solidFill>
            </a:endParaRPr>
          </a:p>
        </p:txBody>
      </p:sp>
      <p:sp>
        <p:nvSpPr>
          <p:cNvPr id="70667" name="AutoShape 10"/>
          <p:cNvSpPr>
            <a:spLocks/>
          </p:cNvSpPr>
          <p:nvPr/>
        </p:nvSpPr>
        <p:spPr bwMode="auto">
          <a:xfrm>
            <a:off x="1835150" y="3028950"/>
            <a:ext cx="254000" cy="1092200"/>
          </a:xfrm>
          <a:prstGeom prst="leftBrace">
            <a:avLst>
              <a:gd name="adj1" fmla="val 35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8" name="Text Box 11"/>
          <p:cNvSpPr txBox="1">
            <a:spLocks noChangeArrowheads="1"/>
          </p:cNvSpPr>
          <p:nvPr/>
        </p:nvSpPr>
        <p:spPr bwMode="auto">
          <a:xfrm>
            <a:off x="2130425" y="3086100"/>
            <a:ext cx="13747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2000" b="1"/>
              <a:t>Heartwood</a:t>
            </a:r>
            <a:endParaRPr lang="en-US" sz="2000" b="1">
              <a:solidFill>
                <a:srgbClr val="563A84"/>
              </a:solidFill>
            </a:endParaRPr>
          </a:p>
        </p:txBody>
      </p:sp>
      <p:sp>
        <p:nvSpPr>
          <p:cNvPr id="70669" name="Text Box 12"/>
          <p:cNvSpPr txBox="1">
            <a:spLocks noChangeArrowheads="1"/>
          </p:cNvSpPr>
          <p:nvPr/>
        </p:nvSpPr>
        <p:spPr bwMode="auto">
          <a:xfrm>
            <a:off x="2130425" y="3803650"/>
            <a:ext cx="11842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2000" b="1"/>
              <a:t>Sapwood</a:t>
            </a:r>
            <a:endParaRPr lang="en-US" sz="2000" b="1">
              <a:solidFill>
                <a:srgbClr val="563A84"/>
              </a:solidFill>
            </a:endParaRPr>
          </a:p>
        </p:txBody>
      </p:sp>
      <p:sp>
        <p:nvSpPr>
          <p:cNvPr id="70670" name="Line 13"/>
          <p:cNvSpPr>
            <a:spLocks noChangeShapeType="1"/>
          </p:cNvSpPr>
          <p:nvPr/>
        </p:nvSpPr>
        <p:spPr bwMode="auto">
          <a:xfrm>
            <a:off x="3511550" y="3187700"/>
            <a:ext cx="1301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1" name="Line 14"/>
          <p:cNvSpPr>
            <a:spLocks noChangeShapeType="1"/>
          </p:cNvSpPr>
          <p:nvPr/>
        </p:nvSpPr>
        <p:spPr bwMode="auto">
          <a:xfrm>
            <a:off x="3327400" y="390525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2" name="AutoShape 15"/>
          <p:cNvSpPr>
            <a:spLocks/>
          </p:cNvSpPr>
          <p:nvPr/>
        </p:nvSpPr>
        <p:spPr bwMode="auto">
          <a:xfrm>
            <a:off x="2114550" y="5060950"/>
            <a:ext cx="254000" cy="1092200"/>
          </a:xfrm>
          <a:prstGeom prst="leftBrace">
            <a:avLst>
              <a:gd name="adj1" fmla="val 35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3" name="Text Box 16"/>
          <p:cNvSpPr txBox="1">
            <a:spLocks noChangeArrowheads="1"/>
          </p:cNvSpPr>
          <p:nvPr/>
        </p:nvSpPr>
        <p:spPr bwMode="auto">
          <a:xfrm>
            <a:off x="1533525" y="5492750"/>
            <a:ext cx="6064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2000" b="1"/>
              <a:t>Bark</a:t>
            </a:r>
            <a:endParaRPr lang="en-US" sz="2000" b="1">
              <a:solidFill>
                <a:srgbClr val="563A84"/>
              </a:solidFill>
            </a:endParaRPr>
          </a:p>
        </p:txBody>
      </p:sp>
      <p:sp>
        <p:nvSpPr>
          <p:cNvPr id="70674" name="Text Box 17"/>
          <p:cNvSpPr txBox="1">
            <a:spLocks noChangeArrowheads="1"/>
          </p:cNvSpPr>
          <p:nvPr/>
        </p:nvSpPr>
        <p:spPr bwMode="auto">
          <a:xfrm>
            <a:off x="2098675" y="4565650"/>
            <a:ext cx="22764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2000" b="1"/>
              <a:t>Vascular cambium</a:t>
            </a:r>
            <a:endParaRPr lang="en-US" sz="2000" b="1">
              <a:solidFill>
                <a:srgbClr val="563A84"/>
              </a:solidFill>
            </a:endParaRPr>
          </a:p>
        </p:txBody>
      </p:sp>
      <p:sp>
        <p:nvSpPr>
          <p:cNvPr id="70675" name="Text Box 18"/>
          <p:cNvSpPr txBox="1">
            <a:spLocks noChangeArrowheads="1"/>
          </p:cNvSpPr>
          <p:nvPr/>
        </p:nvSpPr>
        <p:spPr bwMode="auto">
          <a:xfrm>
            <a:off x="2422525" y="5143500"/>
            <a:ext cx="22764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2000" b="1"/>
              <a:t>Secondary phloem</a:t>
            </a:r>
            <a:endParaRPr lang="en-US" sz="2000" b="1">
              <a:solidFill>
                <a:srgbClr val="563A84"/>
              </a:solidFill>
            </a:endParaRPr>
          </a:p>
        </p:txBody>
      </p:sp>
      <p:sp>
        <p:nvSpPr>
          <p:cNvPr id="70676" name="Text Box 19"/>
          <p:cNvSpPr txBox="1">
            <a:spLocks noChangeArrowheads="1"/>
          </p:cNvSpPr>
          <p:nvPr/>
        </p:nvSpPr>
        <p:spPr bwMode="auto">
          <a:xfrm>
            <a:off x="2422525" y="5867400"/>
            <a:ext cx="22764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lnSpc>
                <a:spcPct val="80000"/>
              </a:lnSpc>
              <a:buFont typeface="Arial" charset="0"/>
              <a:buNone/>
            </a:pPr>
            <a:r>
              <a:rPr lang="en-US" sz="2000" b="1"/>
              <a:t>Layers of periderm</a:t>
            </a:r>
            <a:endParaRPr lang="en-US" sz="2000" b="1">
              <a:solidFill>
                <a:srgbClr val="563A84"/>
              </a:solidFill>
            </a:endParaRPr>
          </a:p>
        </p:txBody>
      </p:sp>
      <p:sp>
        <p:nvSpPr>
          <p:cNvPr id="70677" name="Line 20"/>
          <p:cNvSpPr>
            <a:spLocks noChangeShapeType="1"/>
          </p:cNvSpPr>
          <p:nvPr/>
        </p:nvSpPr>
        <p:spPr bwMode="auto">
          <a:xfrm>
            <a:off x="4406900" y="4679950"/>
            <a:ext cx="1250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8" name="Line 21"/>
          <p:cNvSpPr>
            <a:spLocks noChangeShapeType="1"/>
          </p:cNvSpPr>
          <p:nvPr/>
        </p:nvSpPr>
        <p:spPr bwMode="auto">
          <a:xfrm>
            <a:off x="4781550" y="5264150"/>
            <a:ext cx="1365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9" name="Line 22"/>
          <p:cNvSpPr>
            <a:spLocks noChangeShapeType="1"/>
          </p:cNvSpPr>
          <p:nvPr/>
        </p:nvSpPr>
        <p:spPr bwMode="auto">
          <a:xfrm>
            <a:off x="4781550" y="5981700"/>
            <a:ext cx="1720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752 summary of </a:t>
            </a:r>
            <a:r>
              <a:rPr lang="en-US" smtClean="0"/>
              <a:t>secondary growth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FA721-4E90-4CB4-ADDD-89EB3BA49666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CC00C4-5E65-47DA-B8A1-348D8C8FD383}" type="slidenum">
              <a:rPr lang="en-US"/>
              <a:pPr/>
              <a:t>88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Transport in Plants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 of water and 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Xylem – vascular tubes for water movement</a:t>
            </a:r>
          </a:p>
          <a:p>
            <a:r>
              <a:rPr lang="en-US" dirty="0" smtClean="0"/>
              <a:t> Structure:</a:t>
            </a:r>
          </a:p>
          <a:p>
            <a:pPr>
              <a:buNone/>
            </a:pPr>
            <a:r>
              <a:rPr lang="en-US" dirty="0" smtClean="0"/>
              <a:t>		- tracheid cells</a:t>
            </a:r>
          </a:p>
          <a:p>
            <a:pPr>
              <a:buNone/>
            </a:pPr>
            <a:r>
              <a:rPr lang="en-US" dirty="0" smtClean="0"/>
              <a:t>		- thick walls with lignin</a:t>
            </a:r>
          </a:p>
          <a:p>
            <a:pPr>
              <a:buNone/>
            </a:pPr>
            <a:r>
              <a:rPr lang="en-US" dirty="0" smtClean="0"/>
              <a:t>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FA721-4E90-4CB4-ADDD-89EB3BA49666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B9DB7-DD4A-4427-9838-FA6DD888516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" name="Picture 2" descr="http://science.kennesaw.edu/~jdirnber/Bio2108/Lecture/LecPhylogeny/26_Labeled_Images/26_10-MonoParaPolyphyly-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97" y="1905000"/>
            <a:ext cx="7391400" cy="35363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 bwMode="auto">
          <a:xfrm>
            <a:off x="1618397" y="4876796"/>
            <a:ext cx="2209800" cy="56451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191001" y="4876799"/>
            <a:ext cx="2133600" cy="56451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629400" y="4876798"/>
            <a:ext cx="2267803" cy="56451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97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B58DF7-F123-4CBB-9570-B80FA8A65FC4}" type="slidenum">
              <a:rPr lang="en-US"/>
              <a:pPr/>
              <a:t>90</a:t>
            </a:fld>
            <a:endParaRPr lang="en-US"/>
          </a:p>
        </p:txBody>
      </p:sp>
      <p:pic>
        <p:nvPicPr>
          <p:cNvPr id="78851" name="Picture 3" descr="30-12-XylemCellEvolution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088" y="0"/>
            <a:ext cx="6983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10472B-04CE-4242-B0F1-58E96CD2AAC4}" type="slidenum">
              <a:rPr lang="en-US"/>
              <a:pPr/>
              <a:t>91</a:t>
            </a:fld>
            <a:endParaRPr lang="en-US"/>
          </a:p>
        </p:txBody>
      </p:sp>
      <p:pic>
        <p:nvPicPr>
          <p:cNvPr id="79875" name="Picture 3" descr="35-08-Xylem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13" y="0"/>
            <a:ext cx="7750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Gain through roots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981200"/>
            <a:ext cx="7772400" cy="4343400"/>
          </a:xfrm>
        </p:spPr>
        <p:txBody>
          <a:bodyPr/>
          <a:lstStyle/>
          <a:p>
            <a:r>
              <a:rPr lang="en-US" dirty="0" smtClean="0"/>
              <a:t>Root hairs increase surface area</a:t>
            </a:r>
          </a:p>
          <a:p>
            <a:r>
              <a:rPr lang="en-US" dirty="0" smtClean="0"/>
              <a:t>If plants are watered – inside cells has greater solute therefore hypertonic and water enters by osmosis</a:t>
            </a:r>
          </a:p>
          <a:p>
            <a:r>
              <a:rPr lang="en-US" dirty="0" smtClean="0"/>
              <a:t>Water in root causes greater pressure – this resulting pressure is called root pressure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FA721-4E90-4CB4-ADDD-89EB3BA49666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7E936B-48C3-4B6F-BC7F-84FD591041C2}" type="slidenum">
              <a:rPr lang="en-US"/>
              <a:pPr/>
              <a:t>93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Water movement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981200"/>
            <a:ext cx="77724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Root pressure causes water to move up  due to negative pressure in xylem</a:t>
            </a:r>
          </a:p>
          <a:p>
            <a:pPr eaLnBrk="1" hangingPunct="1"/>
            <a:r>
              <a:rPr lang="en-US" dirty="0" smtClean="0"/>
              <a:t>Why negative pressure in xylem?</a:t>
            </a:r>
          </a:p>
          <a:p>
            <a:pPr eaLnBrk="1" hangingPunct="1">
              <a:buNone/>
            </a:pPr>
            <a:r>
              <a:rPr lang="en-US" dirty="0" smtClean="0"/>
              <a:t> 	- transpiration which works as suction &amp; pulls water up --- This is called: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b="1" u="sng" dirty="0" smtClean="0"/>
              <a:t>Cohesion – Tension Theory</a:t>
            </a:r>
            <a:endParaRPr lang="en-US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/>
              <a:t>involves properties of water such as adhesion, cohesion &amp; H - bonding</a:t>
            </a:r>
            <a:endParaRPr lang="en-US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3" grpId="0" build="p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28A583-3813-4207-9131-9B1A977D0F84}" type="slidenum">
              <a:rPr lang="en-US"/>
              <a:pPr/>
              <a:t>94</a:t>
            </a:fld>
            <a:endParaRPr lang="en-US"/>
          </a:p>
        </p:txBody>
      </p:sp>
      <p:pic>
        <p:nvPicPr>
          <p:cNvPr id="81923" name="Picture 3" descr="36-11-CohesionAdhesXylem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7975" y="0"/>
            <a:ext cx="5989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DBE537-15E1-4BF5-97D8-625B0A599FD0}" type="slidenum">
              <a:rPr lang="en-US"/>
              <a:pPr/>
              <a:t>95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Water Loss - Transpiration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Loss of water vapor usually by open stomata</a:t>
            </a:r>
          </a:p>
          <a:p>
            <a:pPr eaLnBrk="1" hangingPunct="1"/>
            <a:r>
              <a:rPr lang="en-US" dirty="0" smtClean="0"/>
              <a:t>90% of water coming in is lost here</a:t>
            </a:r>
          </a:p>
          <a:p>
            <a:pPr eaLnBrk="1" hangingPunct="1"/>
            <a:r>
              <a:rPr lang="en-US" dirty="0" smtClean="0"/>
              <a:t>Factors affecting transpiration</a:t>
            </a:r>
          </a:p>
          <a:p>
            <a:pPr eaLnBrk="1" hangingPunct="1">
              <a:buNone/>
            </a:pPr>
            <a:r>
              <a:rPr lang="en-US" dirty="0" smtClean="0"/>
              <a:t>		- See Lab #9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</a:t>
            </a:r>
            <a:endParaRPr lang="en-US" dirty="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 build="p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5AE1C3-CB4F-4072-8431-EB603D47289B}" type="slidenum">
              <a:rPr lang="en-US"/>
              <a:pPr/>
              <a:t>96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Factors affecting transpiration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ym typeface="Symbol" pitchFamily="18" charset="2"/>
              </a:rPr>
              <a:t></a:t>
            </a:r>
            <a:r>
              <a:rPr lang="en-US" sz="2800" smtClean="0"/>
              <a:t>Temperature </a:t>
            </a:r>
            <a:r>
              <a:rPr lang="en-US" sz="2800" smtClean="0">
                <a:sym typeface="Symbol" pitchFamily="18" charset="2"/>
              </a:rPr>
              <a:t> water loss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ym typeface="Symbol" pitchFamily="18" charset="2"/>
              </a:rPr>
              <a:t></a:t>
            </a:r>
            <a:r>
              <a:rPr lang="en-US" sz="2800" smtClean="0"/>
              <a:t> Humidity </a:t>
            </a:r>
            <a:r>
              <a:rPr lang="en-US" sz="2800" smtClean="0">
                <a:sym typeface="Symbol" pitchFamily="18" charset="2"/>
              </a:rPr>
              <a:t></a:t>
            </a:r>
            <a:r>
              <a:rPr lang="en-US" sz="2800" smtClean="0"/>
              <a:t> </a:t>
            </a:r>
            <a:r>
              <a:rPr lang="en-US" sz="2800" smtClean="0">
                <a:sym typeface="Symbol" pitchFamily="18" charset="2"/>
              </a:rPr>
              <a:t>water loss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ym typeface="Symbol" pitchFamily="18" charset="2"/>
              </a:rPr>
              <a:t></a:t>
            </a:r>
            <a:r>
              <a:rPr lang="en-US" sz="2800" smtClean="0"/>
              <a:t> Wind </a:t>
            </a:r>
            <a:r>
              <a:rPr lang="en-US" sz="2800" smtClean="0">
                <a:sym typeface="Symbol" pitchFamily="18" charset="2"/>
              </a:rPr>
              <a:t> water loss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Action of stomata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   - stomata surrounded by guard cells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   - guard cells fill with water &amp; bow out causing stomata to open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   - when guard cells lose water they relax &amp; close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981200"/>
            <a:ext cx="7772400" cy="4876800"/>
          </a:xfrm>
        </p:spPr>
        <p:txBody>
          <a:bodyPr/>
          <a:lstStyle/>
          <a:p>
            <a:r>
              <a:rPr lang="en-US" dirty="0" smtClean="0"/>
              <a:t>Movement of sugars within plant</a:t>
            </a:r>
          </a:p>
          <a:p>
            <a:r>
              <a:rPr lang="en-US" dirty="0" smtClean="0"/>
              <a:t>Sugars dissolved in water and move through phloem</a:t>
            </a:r>
          </a:p>
          <a:p>
            <a:r>
              <a:rPr lang="en-US" dirty="0" smtClean="0"/>
              <a:t>Contents of phloem</a:t>
            </a:r>
          </a:p>
          <a:p>
            <a:pPr>
              <a:buNone/>
            </a:pPr>
            <a:r>
              <a:rPr lang="en-US" dirty="0" smtClean="0"/>
              <a:t>	- 90% sucrose</a:t>
            </a:r>
          </a:p>
          <a:p>
            <a:pPr>
              <a:buNone/>
            </a:pPr>
            <a:r>
              <a:rPr lang="en-US" dirty="0" smtClean="0"/>
              <a:t>	- 10% amino acids and water</a:t>
            </a:r>
          </a:p>
          <a:p>
            <a:r>
              <a:rPr lang="en-US" dirty="0" smtClean="0"/>
              <a:t>Phloem structure:</a:t>
            </a:r>
          </a:p>
          <a:p>
            <a:pPr>
              <a:buNone/>
            </a:pPr>
            <a:r>
              <a:rPr lang="en-US" dirty="0" smtClean="0"/>
              <a:t>		- sieve tube cells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FA721-4E90-4CB4-ADDD-89EB3BA49666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5A7ECA-0DAD-483C-AFEE-B798EE7FE3BB}" type="slidenum">
              <a:rPr lang="en-US"/>
              <a:pPr/>
              <a:t>98</a:t>
            </a:fld>
            <a:endParaRPr lang="en-US"/>
          </a:p>
        </p:txBody>
      </p:sp>
      <p:pic>
        <p:nvPicPr>
          <p:cNvPr id="86019" name="Picture 3" descr="35-09-Phloem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828675"/>
            <a:ext cx="9132888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Flow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Bulk flow – movement of water due to pressure differences between two areas i.e. sap movement within trees</a:t>
            </a:r>
          </a:p>
          <a:p>
            <a:r>
              <a:rPr lang="en-US" dirty="0" smtClean="0"/>
              <a:t>Solutes move in solutions that move due to differences in water potential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FA721-4E90-4CB4-ADDD-89EB3BA49666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ndstone">
  <a:themeElements>
    <a:clrScheme name="Sandstone 1">
      <a:dk1>
        <a:srgbClr val="333333"/>
      </a:dk1>
      <a:lt1>
        <a:srgbClr val="BAB9A0"/>
      </a:lt1>
      <a:dk2>
        <a:srgbClr val="000000"/>
      </a:dk2>
      <a:lt2>
        <a:srgbClr val="333329"/>
      </a:lt2>
      <a:accent1>
        <a:srgbClr val="F4F3D9"/>
      </a:accent1>
      <a:accent2>
        <a:srgbClr val="E09142"/>
      </a:accent2>
      <a:accent3>
        <a:srgbClr val="D9D9CD"/>
      </a:accent3>
      <a:accent4>
        <a:srgbClr val="2A2A2A"/>
      </a:accent4>
      <a:accent5>
        <a:srgbClr val="F8F8E9"/>
      </a:accent5>
      <a:accent6>
        <a:srgbClr val="CB833B"/>
      </a:accent6>
      <a:hlink>
        <a:srgbClr val="AE4828"/>
      </a:hlink>
      <a:folHlink>
        <a:srgbClr val="6A6954"/>
      </a:folHlink>
    </a:clrScheme>
    <a:fontScheme name="Sandsto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ndstone 1">
        <a:dk1>
          <a:srgbClr val="333333"/>
        </a:dk1>
        <a:lt1>
          <a:srgbClr val="BAB9A0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9D9CD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dstone 2">
        <a:dk1>
          <a:srgbClr val="333333"/>
        </a:dk1>
        <a:lt1>
          <a:srgbClr val="BDB9BF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BD9DC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dstone 3">
        <a:dk1>
          <a:srgbClr val="3D3D3D"/>
        </a:dk1>
        <a:lt1>
          <a:srgbClr val="EAEAEA"/>
        </a:lt1>
        <a:dk2>
          <a:srgbClr val="000000"/>
        </a:dk2>
        <a:lt2>
          <a:srgbClr val="333333"/>
        </a:lt2>
        <a:accent1>
          <a:srgbClr val="FFFFFF"/>
        </a:accent1>
        <a:accent2>
          <a:srgbClr val="969696"/>
        </a:accent2>
        <a:accent3>
          <a:srgbClr val="F3F3F3"/>
        </a:accent3>
        <a:accent4>
          <a:srgbClr val="333333"/>
        </a:accent4>
        <a:accent5>
          <a:srgbClr val="FFFFFF"/>
        </a:accent5>
        <a:accent6>
          <a:srgbClr val="878787"/>
        </a:accent6>
        <a:hlink>
          <a:srgbClr val="4D4D4D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Designs\Sandstone.pot</Template>
  <TotalTime>3106</TotalTime>
  <Words>2395</Words>
  <Application>Microsoft Office PowerPoint</Application>
  <PresentationFormat>On-screen Show (4:3)</PresentationFormat>
  <Paragraphs>847</Paragraphs>
  <Slides>114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15" baseType="lpstr">
      <vt:lpstr>Sandstone</vt:lpstr>
      <vt:lpstr>Plants</vt:lpstr>
      <vt:lpstr>What is a plant?</vt:lpstr>
      <vt:lpstr>Evolution of plants</vt:lpstr>
      <vt:lpstr>Evolution of plants cont’d</vt:lpstr>
      <vt:lpstr>Evolution of plants cont’d</vt:lpstr>
      <vt:lpstr> Plant Taxonomy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Plant Taxonomy cont’d</vt:lpstr>
      <vt:lpstr>Taxonomy - Tracheophytes</vt:lpstr>
      <vt:lpstr>Taxonomy - Gymnosperms</vt:lpstr>
      <vt:lpstr>Taxonomy - Angiosperms</vt:lpstr>
      <vt:lpstr>Taxonomy - Angiosperms</vt:lpstr>
      <vt:lpstr>Detailed Divisions</vt:lpstr>
      <vt:lpstr> Bryophyta</vt:lpstr>
      <vt:lpstr>Bryophyta</vt:lpstr>
      <vt:lpstr>Alternation of Generation</vt:lpstr>
      <vt:lpstr>PowerPoint Presentation</vt:lpstr>
      <vt:lpstr>PowerPoint Presentation</vt:lpstr>
      <vt:lpstr>Inter-, intra- </vt:lpstr>
      <vt:lpstr>Redraw the following phylogeny assuming bryophytes  are a monophyletic group in which liverworts diverged first.</vt:lpstr>
      <vt:lpstr>PowerPoint Presentation</vt:lpstr>
      <vt:lpstr>PowerPoint Presentation</vt:lpstr>
      <vt:lpstr>Alternation of Generation</vt:lpstr>
      <vt:lpstr>PowerPoint Presentation</vt:lpstr>
      <vt:lpstr>PowerPoint Presentation</vt:lpstr>
      <vt:lpstr>Homosporous vs. Heterosporous</vt:lpstr>
      <vt:lpstr>PowerPoint Presentation</vt:lpstr>
      <vt:lpstr>PowerPoint Presentation</vt:lpstr>
      <vt:lpstr>PowerPoint Presentation</vt:lpstr>
      <vt:lpstr> Tracheophyta - vascular plants</vt:lpstr>
      <vt:lpstr>Tracheophyta</vt:lpstr>
      <vt:lpstr>Seedless Vascular Plants </vt:lpstr>
      <vt:lpstr>PowerPoint Presentation</vt:lpstr>
      <vt:lpstr>PowerPoint Presentation</vt:lpstr>
      <vt:lpstr>Homosporous vs. Heterosporous</vt:lpstr>
      <vt:lpstr>PowerPoint Presentation</vt:lpstr>
      <vt:lpstr>PowerPoint Presentation</vt:lpstr>
      <vt:lpstr>Seeded vascular plants</vt:lpstr>
      <vt:lpstr>Gymnosperms</vt:lpstr>
      <vt:lpstr>PowerPoint Presentation</vt:lpstr>
      <vt:lpstr>PowerPoint Presentation</vt:lpstr>
      <vt:lpstr>Angiosperms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Pin and Thrum</vt:lpstr>
      <vt:lpstr>Self- incompatibility</vt:lpstr>
      <vt:lpstr>Angiosperm Life Cycle</vt:lpstr>
      <vt:lpstr>Angiosperm Life Cycle cont’d</vt:lpstr>
      <vt:lpstr>PowerPoint Presentation</vt:lpstr>
      <vt:lpstr>Why Angiosperm Success?</vt:lpstr>
      <vt:lpstr>Success</vt:lpstr>
      <vt:lpstr>Review – plant cell junctions</vt:lpstr>
      <vt:lpstr>Know leaf diagram pg 751</vt:lpstr>
      <vt:lpstr>Fig. 35-18</vt:lpstr>
      <vt:lpstr>Fig. 35-18a</vt:lpstr>
      <vt:lpstr>Fig. 35-18b</vt:lpstr>
      <vt:lpstr>Fig. 35-18c</vt:lpstr>
      <vt:lpstr>Cell types </vt:lpstr>
      <vt:lpstr>Parenchyma cells</vt:lpstr>
      <vt:lpstr>Collenchyma cells</vt:lpstr>
      <vt:lpstr>Schlerenchyma cells</vt:lpstr>
      <vt:lpstr> Structure &amp; Growth</vt:lpstr>
      <vt:lpstr>Fig. 35-12</vt:lpstr>
      <vt:lpstr>Primary Growth</vt:lpstr>
      <vt:lpstr>Root Structure</vt:lpstr>
      <vt:lpstr>Fig. 35-13</vt:lpstr>
      <vt:lpstr>Secondary Growth</vt:lpstr>
      <vt:lpstr>Fig. 35-19a1</vt:lpstr>
      <vt:lpstr>Fig. 35-19a2</vt:lpstr>
      <vt:lpstr>Fig. 35-19a3</vt:lpstr>
      <vt:lpstr>Fig. 35-19b</vt:lpstr>
      <vt:lpstr>Fig. 35-19</vt:lpstr>
      <vt:lpstr>Fig. 35-11</vt:lpstr>
      <vt:lpstr>Fig. 35-22</vt:lpstr>
      <vt:lpstr>PowerPoint Presentation</vt:lpstr>
      <vt:lpstr>Transport in Plants</vt:lpstr>
      <vt:lpstr>Movement of water and ions</vt:lpstr>
      <vt:lpstr>PowerPoint Presentation</vt:lpstr>
      <vt:lpstr>PowerPoint Presentation</vt:lpstr>
      <vt:lpstr>Water Gain through roots</vt:lpstr>
      <vt:lpstr>Water movement</vt:lpstr>
      <vt:lpstr>PowerPoint Presentation</vt:lpstr>
      <vt:lpstr>Water Loss - Transpiration</vt:lpstr>
      <vt:lpstr>Factors affecting transpiration</vt:lpstr>
      <vt:lpstr>Translocation</vt:lpstr>
      <vt:lpstr>PowerPoint Presentation</vt:lpstr>
      <vt:lpstr>Pressure Flow Hypothesis</vt:lpstr>
      <vt:lpstr>Pressure Flow Hypothesis</vt:lpstr>
      <vt:lpstr>Regulation of Plant Growth</vt:lpstr>
      <vt:lpstr>External Factors</vt:lpstr>
      <vt:lpstr>Internal Factors</vt:lpstr>
      <vt:lpstr>Plant Hormones</vt:lpstr>
      <vt:lpstr>PowerPoint Presentation</vt:lpstr>
      <vt:lpstr>Plant Hormones   pg.808</vt:lpstr>
      <vt:lpstr>Plant Hormones</vt:lpstr>
      <vt:lpstr>Plant Hormones</vt:lpstr>
      <vt:lpstr> Photoperiodism – pgs. 821-822</vt:lpstr>
      <vt:lpstr>Phytochromes</vt:lpstr>
      <vt:lpstr>PowerPoint Presentation</vt:lpstr>
      <vt:lpstr>Root Structure</vt:lpstr>
      <vt:lpstr>Terms</vt:lpstr>
      <vt:lpstr>Terms</vt:lpstr>
    </vt:vector>
  </TitlesOfParts>
  <Company>stviator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Plants</dc:title>
  <dc:creator>Eileen Cairo</dc:creator>
  <cp:lastModifiedBy>ecairo</cp:lastModifiedBy>
  <cp:revision>161</cp:revision>
  <cp:lastPrinted>2012-04-19T17:36:26Z</cp:lastPrinted>
  <dcterms:created xsi:type="dcterms:W3CDTF">2003-04-17T20:05:42Z</dcterms:created>
  <dcterms:modified xsi:type="dcterms:W3CDTF">2012-04-23T18:05:54Z</dcterms:modified>
</cp:coreProperties>
</file>