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09"/>
  </p:notesMasterIdLst>
  <p:handoutMasterIdLst>
    <p:handoutMasterId r:id="rId110"/>
  </p:handoutMasterIdLst>
  <p:sldIdLst>
    <p:sldId id="256" r:id="rId2"/>
    <p:sldId id="341" r:id="rId3"/>
    <p:sldId id="337" r:id="rId4"/>
    <p:sldId id="338" r:id="rId5"/>
    <p:sldId id="339" r:id="rId6"/>
    <p:sldId id="361" r:id="rId7"/>
    <p:sldId id="340" r:id="rId8"/>
    <p:sldId id="342" r:id="rId9"/>
    <p:sldId id="258" r:id="rId10"/>
    <p:sldId id="305" r:id="rId11"/>
    <p:sldId id="260" r:id="rId12"/>
    <p:sldId id="362" r:id="rId13"/>
    <p:sldId id="360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26" r:id="rId22"/>
    <p:sldId id="306" r:id="rId23"/>
    <p:sldId id="364" r:id="rId24"/>
    <p:sldId id="262" r:id="rId25"/>
    <p:sldId id="365" r:id="rId26"/>
    <p:sldId id="307" r:id="rId27"/>
    <p:sldId id="366" r:id="rId28"/>
    <p:sldId id="308" r:id="rId29"/>
    <p:sldId id="367" r:id="rId30"/>
    <p:sldId id="343" r:id="rId31"/>
    <p:sldId id="368" r:id="rId32"/>
    <p:sldId id="369" r:id="rId33"/>
    <p:sldId id="270" r:id="rId34"/>
    <p:sldId id="370" r:id="rId35"/>
    <p:sldId id="371" r:id="rId36"/>
    <p:sldId id="349" r:id="rId37"/>
    <p:sldId id="344" r:id="rId38"/>
    <p:sldId id="345" r:id="rId39"/>
    <p:sldId id="346" r:id="rId40"/>
    <p:sldId id="347" r:id="rId41"/>
    <p:sldId id="352" r:id="rId42"/>
    <p:sldId id="276" r:id="rId43"/>
    <p:sldId id="277" r:id="rId44"/>
    <p:sldId id="278" r:id="rId45"/>
    <p:sldId id="315" r:id="rId46"/>
    <p:sldId id="380" r:id="rId47"/>
    <p:sldId id="372" r:id="rId48"/>
    <p:sldId id="280" r:id="rId49"/>
    <p:sldId id="316" r:id="rId50"/>
    <p:sldId id="281" r:id="rId51"/>
    <p:sldId id="282" r:id="rId52"/>
    <p:sldId id="333" r:id="rId53"/>
    <p:sldId id="325" r:id="rId54"/>
    <p:sldId id="317" r:id="rId55"/>
    <p:sldId id="318" r:id="rId56"/>
    <p:sldId id="350" r:id="rId57"/>
    <p:sldId id="320" r:id="rId58"/>
    <p:sldId id="321" r:id="rId59"/>
    <p:sldId id="322" r:id="rId60"/>
    <p:sldId id="336" r:id="rId61"/>
    <p:sldId id="283" r:id="rId62"/>
    <p:sldId id="284" r:id="rId63"/>
    <p:sldId id="285" r:id="rId64"/>
    <p:sldId id="334" r:id="rId65"/>
    <p:sldId id="335" r:id="rId66"/>
    <p:sldId id="286" r:id="rId67"/>
    <p:sldId id="287" r:id="rId68"/>
    <p:sldId id="288" r:id="rId69"/>
    <p:sldId id="289" r:id="rId70"/>
    <p:sldId id="290" r:id="rId71"/>
    <p:sldId id="324" r:id="rId72"/>
    <p:sldId id="328" r:id="rId73"/>
    <p:sldId id="291" r:id="rId74"/>
    <p:sldId id="293" r:id="rId75"/>
    <p:sldId id="294" r:id="rId76"/>
    <p:sldId id="295" r:id="rId77"/>
    <p:sldId id="323" r:id="rId78"/>
    <p:sldId id="296" r:id="rId79"/>
    <p:sldId id="297" r:id="rId80"/>
    <p:sldId id="298" r:id="rId81"/>
    <p:sldId id="330" r:id="rId82"/>
    <p:sldId id="373" r:id="rId83"/>
    <p:sldId id="377" r:id="rId84"/>
    <p:sldId id="374" r:id="rId85"/>
    <p:sldId id="375" r:id="rId86"/>
    <p:sldId id="381" r:id="rId87"/>
    <p:sldId id="382" r:id="rId88"/>
    <p:sldId id="383" r:id="rId89"/>
    <p:sldId id="376" r:id="rId90"/>
    <p:sldId id="331" r:id="rId91"/>
    <p:sldId id="378" r:id="rId92"/>
    <p:sldId id="379" r:id="rId93"/>
    <p:sldId id="384" r:id="rId94"/>
    <p:sldId id="385" r:id="rId95"/>
    <p:sldId id="386" r:id="rId96"/>
    <p:sldId id="387" r:id="rId97"/>
    <p:sldId id="388" r:id="rId98"/>
    <p:sldId id="389" r:id="rId99"/>
    <p:sldId id="390" r:id="rId100"/>
    <p:sldId id="391" r:id="rId101"/>
    <p:sldId id="392" r:id="rId102"/>
    <p:sldId id="393" r:id="rId103"/>
    <p:sldId id="394" r:id="rId104"/>
    <p:sldId id="395" r:id="rId105"/>
    <p:sldId id="396" r:id="rId106"/>
    <p:sldId id="397" r:id="rId107"/>
    <p:sldId id="398" r:id="rId108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7" d="100"/>
          <a:sy n="67" d="100"/>
        </p:scale>
        <p:origin x="-19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19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notesMaster" Target="notesMasters/notesMaster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D05CD520-F48E-4FAB-8907-1A2498AB128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9D646B0E-76E7-4397-98D3-CF0B85E9F36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62EBF0-7495-49F3-9232-1362EBD83B20}" type="slidenum">
              <a:rPr lang="en-US"/>
              <a:pPr/>
              <a:t>6</a:t>
            </a:fld>
            <a:endParaRPr lang="en-US"/>
          </a:p>
        </p:txBody>
      </p:sp>
      <p:sp>
        <p:nvSpPr>
          <p:cNvPr id="138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51B472-0A8A-4C03-AE7F-35D3B4FE2808}" type="slidenum">
              <a:rPr lang="en-US"/>
              <a:pPr/>
              <a:t>14</a:t>
            </a:fld>
            <a:endParaRPr lang="en-US"/>
          </a:p>
        </p:txBody>
      </p:sp>
      <p:sp>
        <p:nvSpPr>
          <p:cNvPr id="149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BFBCCE-B954-4D56-8AC8-18075AB7E924}" type="slidenum">
              <a:rPr lang="en-US"/>
              <a:pPr/>
              <a:t>15</a:t>
            </a:fld>
            <a:endParaRPr lang="en-US"/>
          </a:p>
        </p:txBody>
      </p:sp>
      <p:sp>
        <p:nvSpPr>
          <p:cNvPr id="149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132B20-790E-43BD-95F0-65E754380B29}" type="slidenum">
              <a:rPr lang="en-US"/>
              <a:pPr/>
              <a:t>16</a:t>
            </a:fld>
            <a:endParaRPr lang="en-US"/>
          </a:p>
        </p:txBody>
      </p:sp>
      <p:sp>
        <p:nvSpPr>
          <p:cNvPr id="150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73CCFE-518B-4667-8899-5FA17324AF06}" type="slidenum">
              <a:rPr lang="en-US"/>
              <a:pPr/>
              <a:t>17</a:t>
            </a:fld>
            <a:endParaRPr lang="en-US"/>
          </a:p>
        </p:txBody>
      </p:sp>
      <p:sp>
        <p:nvSpPr>
          <p:cNvPr id="150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5D5BF2-DE12-4A82-809F-EEAAE6B25679}" type="slidenum">
              <a:rPr lang="en-US"/>
              <a:pPr/>
              <a:t>18</a:t>
            </a:fld>
            <a:endParaRPr lang="en-US"/>
          </a:p>
        </p:txBody>
      </p:sp>
      <p:sp>
        <p:nvSpPr>
          <p:cNvPr id="150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3FEA3E-6388-46CE-B211-A8B8850DF126}" type="slidenum">
              <a:rPr lang="en-US"/>
              <a:pPr/>
              <a:t>19</a:t>
            </a:fld>
            <a:endParaRPr lang="en-US"/>
          </a:p>
        </p:txBody>
      </p:sp>
      <p:sp>
        <p:nvSpPr>
          <p:cNvPr id="150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3E3DBC-3B1A-4BEA-8926-81CC7632505E}" type="slidenum">
              <a:rPr lang="en-US"/>
              <a:pPr/>
              <a:t>20</a:t>
            </a:fld>
            <a:endParaRPr lang="en-US"/>
          </a:p>
        </p:txBody>
      </p:sp>
      <p:sp>
        <p:nvSpPr>
          <p:cNvPr id="1508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37ECE3-C034-43FD-9021-58772337A36D}" type="slidenum">
              <a:rPr lang="en-US"/>
              <a:pPr/>
              <a:t>93</a:t>
            </a:fld>
            <a:endParaRPr lang="en-US"/>
          </a:p>
        </p:txBody>
      </p:sp>
      <p:sp>
        <p:nvSpPr>
          <p:cNvPr id="6809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8AE00C-91F4-4879-8EF6-6D9CECDE9E81}" type="slidenum">
              <a:rPr lang="en-US"/>
              <a:pPr/>
              <a:t>94</a:t>
            </a:fld>
            <a:endParaRPr lang="en-US"/>
          </a:p>
        </p:txBody>
      </p:sp>
      <p:sp>
        <p:nvSpPr>
          <p:cNvPr id="681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D78F6C-6BA1-4C2A-B9DE-585272F70809}" type="slidenum">
              <a:rPr lang="en-US"/>
              <a:pPr/>
              <a:t>95</a:t>
            </a:fld>
            <a:endParaRPr lang="en-US"/>
          </a:p>
        </p:txBody>
      </p:sp>
      <p:sp>
        <p:nvSpPr>
          <p:cNvPr id="6830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97A870-9612-49A4-A46A-92BC02041799}" type="slidenum">
              <a:rPr lang="en-US"/>
              <a:pPr/>
              <a:t>96</a:t>
            </a:fld>
            <a:endParaRPr lang="en-US"/>
          </a:p>
        </p:txBody>
      </p:sp>
      <p:sp>
        <p:nvSpPr>
          <p:cNvPr id="684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02C667-3699-47CD-9532-40E1669266DA}" type="slidenum">
              <a:rPr lang="en-US"/>
              <a:pPr/>
              <a:t>97</a:t>
            </a:fld>
            <a:endParaRPr lang="en-US"/>
          </a:p>
        </p:txBody>
      </p:sp>
      <p:sp>
        <p:nvSpPr>
          <p:cNvPr id="685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96E53B-8380-47AE-A3B9-C8FE38417DDC}" type="slidenum">
              <a:rPr lang="en-US"/>
              <a:pPr/>
              <a:t>98</a:t>
            </a:fld>
            <a:endParaRPr lang="en-US"/>
          </a:p>
        </p:txBody>
      </p:sp>
      <p:sp>
        <p:nvSpPr>
          <p:cNvPr id="686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306F8B-BB3C-4B78-8828-F80374DB35FC}" type="slidenum">
              <a:rPr lang="en-US"/>
              <a:pPr/>
              <a:t>99</a:t>
            </a:fld>
            <a:endParaRPr lang="en-US"/>
          </a:p>
        </p:txBody>
      </p:sp>
      <p:sp>
        <p:nvSpPr>
          <p:cNvPr id="687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436376-6804-4AA9-879A-8E6081F46C57}" type="slidenum">
              <a:rPr lang="en-US"/>
              <a:pPr/>
              <a:t>100</a:t>
            </a:fld>
            <a:endParaRPr lang="en-US"/>
          </a:p>
        </p:txBody>
      </p:sp>
      <p:sp>
        <p:nvSpPr>
          <p:cNvPr id="688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98CC99-2DEC-401F-8A3D-4362712AA03B}" type="slidenum">
              <a:rPr lang="en-US"/>
              <a:pPr/>
              <a:t>101</a:t>
            </a:fld>
            <a:endParaRPr lang="en-US"/>
          </a:p>
        </p:txBody>
      </p:sp>
      <p:sp>
        <p:nvSpPr>
          <p:cNvPr id="689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C94F44-9804-47F6-B40C-EECDC5DB9ABB}" type="slidenum">
              <a:rPr lang="en-US"/>
              <a:pPr/>
              <a:t>102</a:t>
            </a:fld>
            <a:endParaRPr lang="en-US"/>
          </a:p>
        </p:txBody>
      </p:sp>
      <p:sp>
        <p:nvSpPr>
          <p:cNvPr id="69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26C825-9940-4AF6-B514-B7B994D96C79}" type="slidenum">
              <a:rPr lang="en-US"/>
              <a:pPr/>
              <a:t>103</a:t>
            </a:fld>
            <a:endParaRPr lang="en-US"/>
          </a:p>
        </p:txBody>
      </p:sp>
      <p:sp>
        <p:nvSpPr>
          <p:cNvPr id="691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4BF6A0-24B9-4EDC-973D-75A6280E45A7}" type="slidenum">
              <a:rPr lang="en-US"/>
              <a:pPr/>
              <a:t>104</a:t>
            </a:fld>
            <a:endParaRPr lang="en-US"/>
          </a:p>
        </p:txBody>
      </p:sp>
      <p:sp>
        <p:nvSpPr>
          <p:cNvPr id="69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2196DE-066E-49FC-883A-A555E7D597DC}" type="slidenum">
              <a:rPr lang="en-US"/>
              <a:pPr/>
              <a:t>105</a:t>
            </a:fld>
            <a:endParaRPr lang="en-US"/>
          </a:p>
        </p:txBody>
      </p:sp>
      <p:sp>
        <p:nvSpPr>
          <p:cNvPr id="69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F825E4-50E5-4489-9CF6-3AB3259A0876}" type="slidenum">
              <a:rPr lang="en-US"/>
              <a:pPr/>
              <a:t>106</a:t>
            </a:fld>
            <a:endParaRPr lang="en-US"/>
          </a:p>
        </p:txBody>
      </p:sp>
      <p:sp>
        <p:nvSpPr>
          <p:cNvPr id="694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715139-E025-4EFF-9A4C-8CEBACCC2256}" type="slidenum">
              <a:rPr lang="en-US"/>
              <a:pPr/>
              <a:t>107</a:t>
            </a:fld>
            <a:endParaRPr lang="en-US"/>
          </a:p>
        </p:txBody>
      </p:sp>
      <p:sp>
        <p:nvSpPr>
          <p:cNvPr id="69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9ED8-0315-4CEA-A255-798F655A89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3269-B37D-482A-8788-569A8C99E7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D1DD-2634-4CAA-9567-4E9F3988A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CE83C-77E5-4F8D-803A-41CD61F119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8E916-7933-4A63-BF22-AB3DABB7B5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E4B48-C9BB-4FCE-A903-A0B31CA9CF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16659-DE51-4046-8653-6EBACF8680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563F-1F70-444D-80D6-59C57D162E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42A75-8CA5-4EC7-907C-3F30FFFF8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362B4-6C87-4D38-B9E8-F2B239897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Je3_3XsBOg" TargetMode="External"/><Relationship Id="rId2" Type="http://schemas.openxmlformats.org/officeDocument/2006/relationships/hyperlink" Target="http://www.youtube.com/watch?v=SCasruJT-DU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Nervous &amp; Excretory Systems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Nervous System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6F4DFAFD-8866-4CB2-AD52-576238AF8B68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B4288-EC05-4F4C-8886-41670C527CDC}" type="slidenum">
              <a:rPr lang="en-US"/>
              <a:pPr/>
              <a:t>2</a:t>
            </a:fld>
            <a:endParaRPr lang="en-US"/>
          </a:p>
        </p:txBody>
      </p:sp>
      <p:pic>
        <p:nvPicPr>
          <p:cNvPr id="113671" name="Picture 7" descr="28_10aNerveNet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4650" y="1019175"/>
            <a:ext cx="3314700" cy="481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675B-DB1C-478B-9F74-04E362A8DB05}" type="slidenum">
              <a:rPr lang="en-US"/>
              <a:pPr/>
              <a:t>3</a:t>
            </a:fld>
            <a:endParaRPr lang="en-US"/>
          </a:p>
        </p:txBody>
      </p:sp>
      <p:pic>
        <p:nvPicPr>
          <p:cNvPr id="109573" name="Picture 5" descr="28_10bFlatwormNervousSys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952500"/>
            <a:ext cx="3457575" cy="495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3DDA6-84F1-409A-BA8C-689C61FB2882}" type="slidenum">
              <a:rPr lang="en-US"/>
              <a:pPr/>
              <a:t>4</a:t>
            </a:fld>
            <a:endParaRPr lang="en-US"/>
          </a:p>
        </p:txBody>
      </p:sp>
      <p:pic>
        <p:nvPicPr>
          <p:cNvPr id="110597" name="Picture 5" descr="28_10cAnnelidNervousSys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1325" y="1014413"/>
            <a:ext cx="3181350" cy="482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95315-C6FA-404B-BB27-AA66F06BC3AD}" type="slidenum">
              <a:rPr lang="en-US"/>
              <a:pPr/>
              <a:t>5</a:t>
            </a:fld>
            <a:endParaRPr lang="en-US"/>
          </a:p>
        </p:txBody>
      </p:sp>
      <p:pic>
        <p:nvPicPr>
          <p:cNvPr id="111621" name="Picture 5" descr="28_10dArthropodNervousSys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6025" y="814388"/>
            <a:ext cx="4171950" cy="5229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4495" name="Picture 47" descr="48_02-SquidNervousSys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613" y="139700"/>
            <a:ext cx="7724775" cy="6578600"/>
          </a:xfrm>
          <a:prstGeom prst="rect">
            <a:avLst/>
          </a:prstGeom>
          <a:noFill/>
        </p:spPr>
      </p:pic>
      <p:sp>
        <p:nvSpPr>
          <p:cNvPr id="138445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48-2</a:t>
            </a:r>
          </a:p>
        </p:txBody>
      </p:sp>
      <p:sp>
        <p:nvSpPr>
          <p:cNvPr id="1384452" name="Text Box 4"/>
          <p:cNvSpPr txBox="1">
            <a:spLocks noChangeArrowheads="1"/>
          </p:cNvSpPr>
          <p:nvPr/>
        </p:nvSpPr>
        <p:spPr bwMode="auto">
          <a:xfrm>
            <a:off x="6280150" y="153988"/>
            <a:ext cx="2027238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Nerves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with giant axons</a:t>
            </a:r>
          </a:p>
        </p:txBody>
      </p:sp>
      <p:sp>
        <p:nvSpPr>
          <p:cNvPr id="1384479" name="Text Box 31"/>
          <p:cNvSpPr txBox="1">
            <a:spLocks noChangeArrowheads="1"/>
          </p:cNvSpPr>
          <p:nvPr/>
        </p:nvSpPr>
        <p:spPr bwMode="auto">
          <a:xfrm>
            <a:off x="2406650" y="331788"/>
            <a:ext cx="9858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Ganglia</a:t>
            </a:r>
          </a:p>
        </p:txBody>
      </p:sp>
      <p:sp>
        <p:nvSpPr>
          <p:cNvPr id="1384480" name="Text Box 32"/>
          <p:cNvSpPr txBox="1">
            <a:spLocks noChangeArrowheads="1"/>
          </p:cNvSpPr>
          <p:nvPr/>
        </p:nvSpPr>
        <p:spPr bwMode="auto">
          <a:xfrm>
            <a:off x="4654550" y="2820988"/>
            <a:ext cx="8334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Mantle</a:t>
            </a:r>
          </a:p>
        </p:txBody>
      </p:sp>
      <p:sp>
        <p:nvSpPr>
          <p:cNvPr id="1384481" name="Text Box 33"/>
          <p:cNvSpPr txBox="1">
            <a:spLocks noChangeArrowheads="1"/>
          </p:cNvSpPr>
          <p:nvPr/>
        </p:nvSpPr>
        <p:spPr bwMode="auto">
          <a:xfrm>
            <a:off x="3587750" y="2808288"/>
            <a:ext cx="4524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Eye</a:t>
            </a:r>
          </a:p>
        </p:txBody>
      </p:sp>
      <p:sp>
        <p:nvSpPr>
          <p:cNvPr id="1384482" name="Text Box 34"/>
          <p:cNvSpPr txBox="1">
            <a:spLocks noChangeArrowheads="1"/>
          </p:cNvSpPr>
          <p:nvPr/>
        </p:nvSpPr>
        <p:spPr bwMode="auto">
          <a:xfrm>
            <a:off x="1936750" y="1246188"/>
            <a:ext cx="6683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Brain</a:t>
            </a:r>
          </a:p>
        </p:txBody>
      </p:sp>
      <p:sp>
        <p:nvSpPr>
          <p:cNvPr id="1384483" name="Text Box 35"/>
          <p:cNvSpPr txBox="1">
            <a:spLocks noChangeArrowheads="1"/>
          </p:cNvSpPr>
          <p:nvPr/>
        </p:nvSpPr>
        <p:spPr bwMode="auto">
          <a:xfrm>
            <a:off x="920750" y="1716088"/>
            <a:ext cx="5159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Arm</a:t>
            </a:r>
          </a:p>
        </p:txBody>
      </p:sp>
      <p:sp>
        <p:nvSpPr>
          <p:cNvPr id="1384484" name="Text Box 36"/>
          <p:cNvSpPr txBox="1">
            <a:spLocks noChangeArrowheads="1"/>
          </p:cNvSpPr>
          <p:nvPr/>
        </p:nvSpPr>
        <p:spPr bwMode="auto">
          <a:xfrm>
            <a:off x="2711450" y="3087688"/>
            <a:ext cx="7445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Nerve</a:t>
            </a:r>
          </a:p>
        </p:txBody>
      </p:sp>
      <p:sp>
        <p:nvSpPr>
          <p:cNvPr id="1384485" name="Line 37"/>
          <p:cNvSpPr>
            <a:spLocks noChangeShapeType="1"/>
          </p:cNvSpPr>
          <p:nvPr/>
        </p:nvSpPr>
        <p:spPr bwMode="auto">
          <a:xfrm flipV="1">
            <a:off x="4889500" y="284163"/>
            <a:ext cx="1338263" cy="7191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6" name="Line 38"/>
          <p:cNvSpPr>
            <a:spLocks noChangeShapeType="1"/>
          </p:cNvSpPr>
          <p:nvPr/>
        </p:nvSpPr>
        <p:spPr bwMode="auto">
          <a:xfrm flipV="1">
            <a:off x="5075238" y="292100"/>
            <a:ext cx="1139825" cy="9826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7" name="Line 39"/>
          <p:cNvSpPr>
            <a:spLocks noChangeShapeType="1"/>
          </p:cNvSpPr>
          <p:nvPr/>
        </p:nvSpPr>
        <p:spPr bwMode="auto">
          <a:xfrm>
            <a:off x="3154363" y="588963"/>
            <a:ext cx="574675" cy="854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8" name="Line 40"/>
          <p:cNvSpPr>
            <a:spLocks noChangeShapeType="1"/>
          </p:cNvSpPr>
          <p:nvPr/>
        </p:nvSpPr>
        <p:spPr bwMode="auto">
          <a:xfrm>
            <a:off x="3149600" y="584200"/>
            <a:ext cx="893763" cy="1112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9" name="Line 41"/>
          <p:cNvSpPr>
            <a:spLocks noChangeShapeType="1"/>
          </p:cNvSpPr>
          <p:nvPr/>
        </p:nvSpPr>
        <p:spPr bwMode="auto">
          <a:xfrm>
            <a:off x="2235200" y="1506538"/>
            <a:ext cx="368300" cy="546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0" name="Line 42"/>
          <p:cNvSpPr>
            <a:spLocks noChangeShapeType="1"/>
          </p:cNvSpPr>
          <p:nvPr/>
        </p:nvSpPr>
        <p:spPr bwMode="auto">
          <a:xfrm>
            <a:off x="1168400" y="1976438"/>
            <a:ext cx="139700" cy="263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1" name="Line 43"/>
          <p:cNvSpPr>
            <a:spLocks noChangeShapeType="1"/>
          </p:cNvSpPr>
          <p:nvPr/>
        </p:nvSpPr>
        <p:spPr bwMode="auto">
          <a:xfrm>
            <a:off x="2400300" y="2747963"/>
            <a:ext cx="274638" cy="469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2" name="Line 44"/>
          <p:cNvSpPr>
            <a:spLocks noChangeShapeType="1"/>
          </p:cNvSpPr>
          <p:nvPr/>
        </p:nvSpPr>
        <p:spPr bwMode="auto">
          <a:xfrm>
            <a:off x="3192463" y="2547938"/>
            <a:ext cx="355600" cy="3524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3" name="Line 45"/>
          <p:cNvSpPr>
            <a:spLocks noChangeShapeType="1"/>
          </p:cNvSpPr>
          <p:nvPr/>
        </p:nvSpPr>
        <p:spPr bwMode="auto">
          <a:xfrm>
            <a:off x="4432300" y="2298700"/>
            <a:ext cx="558800" cy="4905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D9F-7EEB-4737-962D-6F9059B568CB}" type="slidenum">
              <a:rPr lang="en-US"/>
              <a:pPr/>
              <a:t>7</a:t>
            </a:fld>
            <a:endParaRPr lang="en-US"/>
          </a:p>
        </p:txBody>
      </p:sp>
      <p:pic>
        <p:nvPicPr>
          <p:cNvPr id="112645" name="Picture 5" descr="28_11aVertNervousSystem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1225" y="571500"/>
            <a:ext cx="478155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787-AFD3-432D-A102-49A91695ED62}" type="slidenum">
              <a:rPr lang="en-US"/>
              <a:pPr/>
              <a:t>8</a:t>
            </a:fld>
            <a:endParaRPr lang="en-US"/>
          </a:p>
        </p:txBody>
      </p:sp>
      <p:pic>
        <p:nvPicPr>
          <p:cNvPr id="138245" name="Picture 5" descr="28_11bVertCNSfluidSpaces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66850"/>
            <a:ext cx="7620000" cy="3924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3 Functions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Tx/>
              <a:buNone/>
            </a:pPr>
            <a:r>
              <a:rPr lang="en-US" dirty="0" smtClean="0"/>
              <a:t>1. </a:t>
            </a:r>
            <a:r>
              <a:rPr lang="en-US" dirty="0"/>
              <a:t>Sensory input - conductions from sensory receptors to integration center</a:t>
            </a:r>
          </a:p>
          <a:p>
            <a:pPr marL="609600" indent="-609600">
              <a:buFontTx/>
              <a:buNone/>
            </a:pPr>
            <a:r>
              <a:rPr lang="en-US" dirty="0"/>
              <a:t>      - </a:t>
            </a:r>
            <a:r>
              <a:rPr lang="en-US" dirty="0" smtClean="0"/>
              <a:t>i.e</a:t>
            </a:r>
            <a:r>
              <a:rPr lang="en-US" dirty="0"/>
              <a:t>. Eye &amp; ear</a:t>
            </a:r>
          </a:p>
          <a:p>
            <a:pPr marL="609600" indent="-609600">
              <a:buFontTx/>
              <a:buNone/>
            </a:pPr>
            <a:r>
              <a:rPr lang="en-US" dirty="0" smtClean="0"/>
              <a:t>2. </a:t>
            </a:r>
            <a:r>
              <a:rPr lang="en-US" dirty="0"/>
              <a:t>Integration – info read &amp; response identified</a:t>
            </a:r>
          </a:p>
          <a:p>
            <a:pPr marL="609600" indent="-609600">
              <a:buFontTx/>
              <a:buNone/>
            </a:pPr>
            <a:r>
              <a:rPr lang="en-US" dirty="0"/>
              <a:t>      - brain &amp; spinal </a:t>
            </a:r>
            <a:r>
              <a:rPr lang="en-US" dirty="0" smtClean="0"/>
              <a:t>cord</a:t>
            </a:r>
          </a:p>
          <a:p>
            <a:pPr marL="609600" indent="-609600">
              <a:buNone/>
            </a:pPr>
            <a:r>
              <a:rPr lang="en-US" dirty="0" smtClean="0"/>
              <a:t>3. Motor output – conduction from integration center to effector cells (muscles &amp; glands)</a:t>
            </a:r>
          </a:p>
          <a:p>
            <a:pPr marL="609600" indent="-609600">
              <a:buFontTx/>
              <a:buNone/>
            </a:pPr>
            <a:endParaRPr lang="en-US" dirty="0"/>
          </a:p>
          <a:p>
            <a:pPr marL="609600" indent="-609600">
              <a:buFontTx/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45A4-143B-42EE-A88F-7A7448E77909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032A3-529D-488B-8190-E2FB85B21D94}" type="slidenum">
              <a:rPr lang="en-US"/>
              <a:pPr/>
              <a:t>10</a:t>
            </a:fld>
            <a:endParaRPr lang="en-US"/>
          </a:p>
        </p:txBody>
      </p:sp>
      <p:pic>
        <p:nvPicPr>
          <p:cNvPr id="57347" name="Picture 3" descr="48-01-VertebNervousSys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50"/>
            <a:ext cx="9144000" cy="6515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2 main parts of nervous system</a:t>
            </a: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 dirty="0" smtClean="0"/>
              <a:t>	1</a:t>
            </a:r>
            <a:r>
              <a:rPr lang="en-US" dirty="0"/>
              <a:t>. Central Nervous system – CNS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           brain &amp; spinal cord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     </a:t>
            </a:r>
            <a:r>
              <a:rPr lang="en-US" dirty="0" smtClean="0"/>
              <a:t>	 </a:t>
            </a:r>
            <a:r>
              <a:rPr lang="en-US" dirty="0"/>
              <a:t>2. Peripheral Nervous system – PNS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          carries sensory input to CNS &amp; motor output away from CNS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51D1E-C4B5-417C-8672-ADA4C0C5D713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Cell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Neurons conduct messages – fig. 48-4</a:t>
            </a:r>
          </a:p>
          <a:p>
            <a:r>
              <a:rPr lang="en-US" dirty="0" smtClean="0"/>
              <a:t>Supporting cells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07510-E409-4BAB-85F5-E157CA5F51DD}" type="slidenum">
              <a:rPr lang="en-US"/>
              <a:pPr/>
              <a:t>13</a:t>
            </a:fld>
            <a:endParaRPr lang="en-US"/>
          </a:p>
        </p:txBody>
      </p:sp>
      <p:pic>
        <p:nvPicPr>
          <p:cNvPr id="58371" name="Picture 3" descr="48-02-VertNeuronStruct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5338"/>
            <a:ext cx="9144000" cy="5268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77" name="Picture 37" descr="48_04-NeuronStructure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617538"/>
            <a:ext cx="8548687" cy="5621337"/>
          </a:xfrm>
          <a:prstGeom prst="rect">
            <a:avLst/>
          </a:prstGeom>
          <a:noFill/>
        </p:spPr>
      </p:pic>
      <p:sp>
        <p:nvSpPr>
          <p:cNvPr id="149504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48-4</a:t>
            </a:r>
          </a:p>
        </p:txBody>
      </p:sp>
      <p:sp>
        <p:nvSpPr>
          <p:cNvPr id="1495044" name="Text Box 4"/>
          <p:cNvSpPr txBox="1">
            <a:spLocks noChangeArrowheads="1"/>
          </p:cNvSpPr>
          <p:nvPr/>
        </p:nvSpPr>
        <p:spPr bwMode="auto">
          <a:xfrm>
            <a:off x="2603500" y="649288"/>
            <a:ext cx="8651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Dendrites</a:t>
            </a:r>
          </a:p>
        </p:txBody>
      </p:sp>
      <p:sp>
        <p:nvSpPr>
          <p:cNvPr id="1495054" name="Text Box 14"/>
          <p:cNvSpPr txBox="1">
            <a:spLocks noChangeArrowheads="1"/>
          </p:cNvSpPr>
          <p:nvPr/>
        </p:nvSpPr>
        <p:spPr bwMode="auto">
          <a:xfrm>
            <a:off x="2832100" y="915988"/>
            <a:ext cx="7508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Stimulus</a:t>
            </a:r>
          </a:p>
        </p:txBody>
      </p:sp>
      <p:sp>
        <p:nvSpPr>
          <p:cNvPr id="1495055" name="Text Box 15"/>
          <p:cNvSpPr txBox="1">
            <a:spLocks noChangeArrowheads="1"/>
          </p:cNvSpPr>
          <p:nvPr/>
        </p:nvSpPr>
        <p:spPr bwMode="auto">
          <a:xfrm>
            <a:off x="546100" y="1608138"/>
            <a:ext cx="7000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Nucleus</a:t>
            </a:r>
          </a:p>
        </p:txBody>
      </p:sp>
      <p:sp>
        <p:nvSpPr>
          <p:cNvPr id="1495056" name="Text Box 16"/>
          <p:cNvSpPr txBox="1">
            <a:spLocks noChangeArrowheads="1"/>
          </p:cNvSpPr>
          <p:nvPr/>
        </p:nvSpPr>
        <p:spPr bwMode="auto">
          <a:xfrm>
            <a:off x="1663700" y="2198688"/>
            <a:ext cx="44608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Cell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body</a:t>
            </a:r>
          </a:p>
        </p:txBody>
      </p:sp>
      <p:sp>
        <p:nvSpPr>
          <p:cNvPr id="1495057" name="Text Box 17"/>
          <p:cNvSpPr txBox="1">
            <a:spLocks noChangeArrowheads="1"/>
          </p:cNvSpPr>
          <p:nvPr/>
        </p:nvSpPr>
        <p:spPr bwMode="auto">
          <a:xfrm>
            <a:off x="2324100" y="1855788"/>
            <a:ext cx="566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Axon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hillock</a:t>
            </a:r>
          </a:p>
        </p:txBody>
      </p:sp>
      <p:sp>
        <p:nvSpPr>
          <p:cNvPr id="1495058" name="Text Box 18"/>
          <p:cNvSpPr txBox="1">
            <a:spLocks noChangeArrowheads="1"/>
          </p:cNvSpPr>
          <p:nvPr/>
        </p:nvSpPr>
        <p:spPr bwMode="auto">
          <a:xfrm>
            <a:off x="3136900" y="1557338"/>
            <a:ext cx="1023938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 dirty="0"/>
              <a:t>Presynaptic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 dirty="0"/>
              <a:t>cell</a:t>
            </a:r>
          </a:p>
        </p:txBody>
      </p:sp>
      <p:sp>
        <p:nvSpPr>
          <p:cNvPr id="1495059" name="Text Box 19"/>
          <p:cNvSpPr txBox="1">
            <a:spLocks noChangeArrowheads="1"/>
          </p:cNvSpPr>
          <p:nvPr/>
        </p:nvSpPr>
        <p:spPr bwMode="auto">
          <a:xfrm>
            <a:off x="3340100" y="2967038"/>
            <a:ext cx="4460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Axon</a:t>
            </a:r>
          </a:p>
        </p:txBody>
      </p:sp>
      <p:sp>
        <p:nvSpPr>
          <p:cNvPr id="1495060" name="Line 20"/>
          <p:cNvSpPr>
            <a:spLocks noChangeShapeType="1"/>
          </p:cNvSpPr>
          <p:nvPr/>
        </p:nvSpPr>
        <p:spPr bwMode="auto">
          <a:xfrm flipV="1">
            <a:off x="1517650" y="765175"/>
            <a:ext cx="1058863" cy="1174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1" name="Line 21"/>
          <p:cNvSpPr>
            <a:spLocks noChangeShapeType="1"/>
          </p:cNvSpPr>
          <p:nvPr/>
        </p:nvSpPr>
        <p:spPr bwMode="auto">
          <a:xfrm flipV="1">
            <a:off x="2273300" y="766763"/>
            <a:ext cx="312738" cy="171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2" name="Line 22"/>
          <p:cNvSpPr>
            <a:spLocks noChangeShapeType="1"/>
          </p:cNvSpPr>
          <p:nvPr/>
        </p:nvSpPr>
        <p:spPr bwMode="auto">
          <a:xfrm>
            <a:off x="2971800" y="3086100"/>
            <a:ext cx="3429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6" name="Line 26"/>
          <p:cNvSpPr>
            <a:spLocks noChangeShapeType="1"/>
          </p:cNvSpPr>
          <p:nvPr/>
        </p:nvSpPr>
        <p:spPr bwMode="auto">
          <a:xfrm>
            <a:off x="1247775" y="1722438"/>
            <a:ext cx="481013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7" name="Line 27"/>
          <p:cNvSpPr>
            <a:spLocks noChangeShapeType="1"/>
          </p:cNvSpPr>
          <p:nvPr/>
        </p:nvSpPr>
        <p:spPr bwMode="auto">
          <a:xfrm>
            <a:off x="1884363" y="2001838"/>
            <a:ext cx="3175" cy="20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8" name="Line 28"/>
          <p:cNvSpPr>
            <a:spLocks noChangeShapeType="1"/>
          </p:cNvSpPr>
          <p:nvPr/>
        </p:nvSpPr>
        <p:spPr bwMode="auto">
          <a:xfrm>
            <a:off x="2468563" y="1655763"/>
            <a:ext cx="92075" cy="2063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9" name="Text Box 29"/>
          <p:cNvSpPr txBox="1">
            <a:spLocks noChangeArrowheads="1"/>
          </p:cNvSpPr>
          <p:nvPr/>
        </p:nvSpPr>
        <p:spPr bwMode="auto">
          <a:xfrm>
            <a:off x="4354513" y="4186238"/>
            <a:ext cx="1589087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Synaptic terminals</a:t>
            </a:r>
          </a:p>
        </p:txBody>
      </p:sp>
      <p:sp>
        <p:nvSpPr>
          <p:cNvPr id="1495070" name="Text Box 30"/>
          <p:cNvSpPr txBox="1">
            <a:spLocks noChangeArrowheads="1"/>
          </p:cNvSpPr>
          <p:nvPr/>
        </p:nvSpPr>
        <p:spPr bwMode="auto">
          <a:xfrm>
            <a:off x="1357313" y="3967163"/>
            <a:ext cx="7334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Synapse</a:t>
            </a:r>
          </a:p>
        </p:txBody>
      </p:sp>
      <p:sp>
        <p:nvSpPr>
          <p:cNvPr id="1495071" name="Text Box 31"/>
          <p:cNvSpPr txBox="1">
            <a:spLocks noChangeArrowheads="1"/>
          </p:cNvSpPr>
          <p:nvPr/>
        </p:nvSpPr>
        <p:spPr bwMode="auto">
          <a:xfrm>
            <a:off x="4362450" y="5632450"/>
            <a:ext cx="1589088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Postsynaptic cell</a:t>
            </a:r>
          </a:p>
        </p:txBody>
      </p:sp>
      <p:sp>
        <p:nvSpPr>
          <p:cNvPr id="1495072" name="Text Box 32"/>
          <p:cNvSpPr txBox="1">
            <a:spLocks noChangeArrowheads="1"/>
          </p:cNvSpPr>
          <p:nvPr/>
        </p:nvSpPr>
        <p:spPr bwMode="auto">
          <a:xfrm>
            <a:off x="536575" y="5880100"/>
            <a:ext cx="144621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Neurotransmitter</a:t>
            </a:r>
          </a:p>
        </p:txBody>
      </p:sp>
      <p:sp>
        <p:nvSpPr>
          <p:cNvPr id="1495074" name="Line 34"/>
          <p:cNvSpPr>
            <a:spLocks noChangeShapeType="1"/>
          </p:cNvSpPr>
          <p:nvPr/>
        </p:nvSpPr>
        <p:spPr bwMode="auto">
          <a:xfrm flipV="1">
            <a:off x="3702050" y="4292600"/>
            <a:ext cx="60325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75" name="Line 35"/>
          <p:cNvSpPr>
            <a:spLocks noChangeShapeType="1"/>
          </p:cNvSpPr>
          <p:nvPr/>
        </p:nvSpPr>
        <p:spPr bwMode="auto">
          <a:xfrm flipV="1">
            <a:off x="3898900" y="4292600"/>
            <a:ext cx="406400" cy="406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76" name="Line 36"/>
          <p:cNvSpPr>
            <a:spLocks noChangeShapeType="1"/>
          </p:cNvSpPr>
          <p:nvPr/>
        </p:nvSpPr>
        <p:spPr bwMode="auto">
          <a:xfrm>
            <a:off x="539750" y="5651500"/>
            <a:ext cx="152400" cy="209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7122" name="Picture 34" descr="48_04aNeuronStructureZ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2227263"/>
            <a:ext cx="8548687" cy="2401887"/>
          </a:xfrm>
          <a:prstGeom prst="rect">
            <a:avLst/>
          </a:prstGeom>
          <a:noFill/>
        </p:spPr>
      </p:pic>
      <p:sp>
        <p:nvSpPr>
          <p:cNvPr id="149709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48-4a</a:t>
            </a:r>
          </a:p>
        </p:txBody>
      </p:sp>
      <p:sp>
        <p:nvSpPr>
          <p:cNvPr id="1497094" name="Text Box 6"/>
          <p:cNvSpPr txBox="1">
            <a:spLocks noChangeArrowheads="1"/>
          </p:cNvSpPr>
          <p:nvPr/>
        </p:nvSpPr>
        <p:spPr bwMode="auto">
          <a:xfrm>
            <a:off x="1346200" y="2357438"/>
            <a:ext cx="7000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Synapse</a:t>
            </a:r>
          </a:p>
        </p:txBody>
      </p:sp>
      <p:sp>
        <p:nvSpPr>
          <p:cNvPr id="1497116" name="Text Box 28"/>
          <p:cNvSpPr txBox="1">
            <a:spLocks noChangeArrowheads="1"/>
          </p:cNvSpPr>
          <p:nvPr/>
        </p:nvSpPr>
        <p:spPr bwMode="auto">
          <a:xfrm>
            <a:off x="4356100" y="2573338"/>
            <a:ext cx="166528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Synaptic terminals</a:t>
            </a:r>
          </a:p>
        </p:txBody>
      </p:sp>
      <p:sp>
        <p:nvSpPr>
          <p:cNvPr id="1497117" name="Text Box 29"/>
          <p:cNvSpPr txBox="1">
            <a:spLocks noChangeArrowheads="1"/>
          </p:cNvSpPr>
          <p:nvPr/>
        </p:nvSpPr>
        <p:spPr bwMode="auto">
          <a:xfrm>
            <a:off x="4368800" y="4021138"/>
            <a:ext cx="15255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Postsynaptic cell</a:t>
            </a:r>
          </a:p>
        </p:txBody>
      </p:sp>
      <p:sp>
        <p:nvSpPr>
          <p:cNvPr id="1497118" name="Text Box 30"/>
          <p:cNvSpPr txBox="1">
            <a:spLocks noChangeArrowheads="1"/>
          </p:cNvSpPr>
          <p:nvPr/>
        </p:nvSpPr>
        <p:spPr bwMode="auto">
          <a:xfrm>
            <a:off x="520700" y="4275138"/>
            <a:ext cx="14874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Neurotransmitter</a:t>
            </a:r>
          </a:p>
        </p:txBody>
      </p:sp>
      <p:sp>
        <p:nvSpPr>
          <p:cNvPr id="1497119" name="Line 31"/>
          <p:cNvSpPr>
            <a:spLocks noChangeShapeType="1"/>
          </p:cNvSpPr>
          <p:nvPr/>
        </p:nvSpPr>
        <p:spPr bwMode="auto">
          <a:xfrm>
            <a:off x="541338" y="4046538"/>
            <a:ext cx="157162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7120" name="Line 32"/>
          <p:cNvSpPr>
            <a:spLocks noChangeShapeType="1"/>
          </p:cNvSpPr>
          <p:nvPr/>
        </p:nvSpPr>
        <p:spPr bwMode="auto">
          <a:xfrm flipV="1">
            <a:off x="3703638" y="2679700"/>
            <a:ext cx="60960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7121" name="Line 33"/>
          <p:cNvSpPr>
            <a:spLocks noChangeShapeType="1"/>
          </p:cNvSpPr>
          <p:nvPr/>
        </p:nvSpPr>
        <p:spPr bwMode="auto">
          <a:xfrm flipV="1">
            <a:off x="3890963" y="2673350"/>
            <a:ext cx="425450" cy="4175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9170" name="Picture 34" descr="48_05-NeuronDiversit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1452563"/>
            <a:ext cx="8548687" cy="3951287"/>
          </a:xfrm>
          <a:prstGeom prst="rect">
            <a:avLst/>
          </a:prstGeom>
          <a:noFill/>
        </p:spPr>
      </p:pic>
      <p:sp>
        <p:nvSpPr>
          <p:cNvPr id="1499139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</a:t>
            </a:r>
          </a:p>
        </p:txBody>
      </p:sp>
      <p:sp>
        <p:nvSpPr>
          <p:cNvPr id="1499140" name="Text Box 4"/>
          <p:cNvSpPr txBox="1">
            <a:spLocks noChangeArrowheads="1"/>
          </p:cNvSpPr>
          <p:nvPr/>
        </p:nvSpPr>
        <p:spPr bwMode="auto">
          <a:xfrm>
            <a:off x="889000" y="2039938"/>
            <a:ext cx="8143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Dendrites</a:t>
            </a:r>
          </a:p>
        </p:txBody>
      </p:sp>
      <p:sp>
        <p:nvSpPr>
          <p:cNvPr id="1499148" name="Text Box 12"/>
          <p:cNvSpPr txBox="1">
            <a:spLocks noChangeArrowheads="1"/>
          </p:cNvSpPr>
          <p:nvPr/>
        </p:nvSpPr>
        <p:spPr bwMode="auto">
          <a:xfrm>
            <a:off x="1003300" y="2332038"/>
            <a:ext cx="465138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Axon</a:t>
            </a:r>
          </a:p>
        </p:txBody>
      </p:sp>
      <p:sp>
        <p:nvSpPr>
          <p:cNvPr id="1499149" name="Text Box 13"/>
          <p:cNvSpPr txBox="1">
            <a:spLocks noChangeArrowheads="1"/>
          </p:cNvSpPr>
          <p:nvPr/>
        </p:nvSpPr>
        <p:spPr bwMode="auto">
          <a:xfrm>
            <a:off x="1225550" y="2681288"/>
            <a:ext cx="44608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Cell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body</a:t>
            </a:r>
          </a:p>
        </p:txBody>
      </p:sp>
      <p:sp>
        <p:nvSpPr>
          <p:cNvPr id="1499150" name="Line 14"/>
          <p:cNvSpPr>
            <a:spLocks noChangeShapeType="1"/>
          </p:cNvSpPr>
          <p:nvPr/>
        </p:nvSpPr>
        <p:spPr bwMode="auto">
          <a:xfrm>
            <a:off x="895350" y="1593850"/>
            <a:ext cx="40640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1" name="Line 15"/>
          <p:cNvSpPr>
            <a:spLocks noChangeShapeType="1"/>
          </p:cNvSpPr>
          <p:nvPr/>
        </p:nvSpPr>
        <p:spPr bwMode="auto">
          <a:xfrm>
            <a:off x="955675" y="1768475"/>
            <a:ext cx="31750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2" name="Line 16"/>
          <p:cNvSpPr>
            <a:spLocks noChangeShapeType="1"/>
          </p:cNvSpPr>
          <p:nvPr/>
        </p:nvSpPr>
        <p:spPr bwMode="auto">
          <a:xfrm flipV="1">
            <a:off x="762000" y="2435225"/>
            <a:ext cx="222250" cy="3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3" name="Line 17"/>
          <p:cNvSpPr>
            <a:spLocks noChangeShapeType="1"/>
          </p:cNvSpPr>
          <p:nvPr/>
        </p:nvSpPr>
        <p:spPr bwMode="auto">
          <a:xfrm flipV="1">
            <a:off x="1276350" y="3073400"/>
            <a:ext cx="101600" cy="2063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4" name="Text Box 18"/>
          <p:cNvSpPr txBox="1">
            <a:spLocks noChangeArrowheads="1"/>
          </p:cNvSpPr>
          <p:nvPr/>
        </p:nvSpPr>
        <p:spPr bwMode="auto">
          <a:xfrm>
            <a:off x="444500" y="5030788"/>
            <a:ext cx="1347788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Sensory neuron</a:t>
            </a:r>
          </a:p>
        </p:txBody>
      </p:sp>
      <p:sp>
        <p:nvSpPr>
          <p:cNvPr id="1499155" name="Text Box 19"/>
          <p:cNvSpPr txBox="1">
            <a:spLocks noChangeArrowheads="1"/>
          </p:cNvSpPr>
          <p:nvPr/>
        </p:nvSpPr>
        <p:spPr bwMode="auto">
          <a:xfrm>
            <a:off x="2660650" y="5030788"/>
            <a:ext cx="1074738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Interneurons</a:t>
            </a:r>
          </a:p>
        </p:txBody>
      </p:sp>
      <p:sp>
        <p:nvSpPr>
          <p:cNvPr id="1499156" name="Text Box 20"/>
          <p:cNvSpPr txBox="1">
            <a:spLocks noChangeArrowheads="1"/>
          </p:cNvSpPr>
          <p:nvPr/>
        </p:nvSpPr>
        <p:spPr bwMode="auto">
          <a:xfrm>
            <a:off x="3695700" y="4224338"/>
            <a:ext cx="636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Portion 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of axon</a:t>
            </a:r>
          </a:p>
        </p:txBody>
      </p:sp>
      <p:sp>
        <p:nvSpPr>
          <p:cNvPr id="1499157" name="Line 21"/>
          <p:cNvSpPr>
            <a:spLocks noChangeShapeType="1"/>
          </p:cNvSpPr>
          <p:nvPr/>
        </p:nvSpPr>
        <p:spPr bwMode="auto">
          <a:xfrm flipV="1">
            <a:off x="3670300" y="4606925"/>
            <a:ext cx="177800" cy="82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8" name="Text Box 22"/>
          <p:cNvSpPr txBox="1">
            <a:spLocks noChangeArrowheads="1"/>
          </p:cNvSpPr>
          <p:nvPr/>
        </p:nvSpPr>
        <p:spPr bwMode="auto">
          <a:xfrm>
            <a:off x="4578350" y="4478338"/>
            <a:ext cx="177323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Cell bodies of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overlapping neurons</a:t>
            </a:r>
          </a:p>
        </p:txBody>
      </p:sp>
      <p:sp>
        <p:nvSpPr>
          <p:cNvPr id="1499159" name="Line 23"/>
          <p:cNvSpPr>
            <a:spLocks noChangeShapeType="1"/>
          </p:cNvSpPr>
          <p:nvPr/>
        </p:nvSpPr>
        <p:spPr bwMode="auto">
          <a:xfrm flipH="1">
            <a:off x="5378450" y="3714750"/>
            <a:ext cx="107950" cy="733425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0" name="Line 24"/>
          <p:cNvSpPr>
            <a:spLocks noChangeShapeType="1"/>
          </p:cNvSpPr>
          <p:nvPr/>
        </p:nvSpPr>
        <p:spPr bwMode="auto">
          <a:xfrm flipH="1">
            <a:off x="5378450" y="3473450"/>
            <a:ext cx="711200" cy="974725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1" name="Line 25"/>
          <p:cNvSpPr>
            <a:spLocks noChangeShapeType="1"/>
          </p:cNvSpPr>
          <p:nvPr/>
        </p:nvSpPr>
        <p:spPr bwMode="auto">
          <a:xfrm flipH="1">
            <a:off x="5378450" y="3714750"/>
            <a:ext cx="107950" cy="7334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2" name="Line 26"/>
          <p:cNvSpPr>
            <a:spLocks noChangeShapeType="1"/>
          </p:cNvSpPr>
          <p:nvPr/>
        </p:nvSpPr>
        <p:spPr bwMode="auto">
          <a:xfrm flipH="1">
            <a:off x="5378450" y="3473450"/>
            <a:ext cx="711200" cy="9747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3" name="Line 27"/>
          <p:cNvSpPr>
            <a:spLocks noChangeShapeType="1"/>
          </p:cNvSpPr>
          <p:nvPr/>
        </p:nvSpPr>
        <p:spPr bwMode="auto">
          <a:xfrm>
            <a:off x="6365875" y="4292600"/>
            <a:ext cx="4095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4" name="Line 28"/>
          <p:cNvSpPr>
            <a:spLocks noChangeShapeType="1"/>
          </p:cNvSpPr>
          <p:nvPr/>
        </p:nvSpPr>
        <p:spPr bwMode="auto">
          <a:xfrm>
            <a:off x="6362700" y="4251325"/>
            <a:ext cx="0" cy="92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5" name="Line 29"/>
          <p:cNvSpPr>
            <a:spLocks noChangeShapeType="1"/>
          </p:cNvSpPr>
          <p:nvPr/>
        </p:nvSpPr>
        <p:spPr bwMode="auto">
          <a:xfrm>
            <a:off x="6775450" y="4251325"/>
            <a:ext cx="0" cy="92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7" name="Text Box 31"/>
          <p:cNvSpPr txBox="1">
            <a:spLocks noChangeArrowheads="1"/>
          </p:cNvSpPr>
          <p:nvPr/>
        </p:nvSpPr>
        <p:spPr bwMode="auto">
          <a:xfrm>
            <a:off x="6340475" y="4341813"/>
            <a:ext cx="482600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/>
              <a:t>80 µm</a:t>
            </a:r>
          </a:p>
        </p:txBody>
      </p:sp>
      <p:sp>
        <p:nvSpPr>
          <p:cNvPr id="1499169" name="Text Box 33"/>
          <p:cNvSpPr txBox="1">
            <a:spLocks noChangeArrowheads="1"/>
          </p:cNvSpPr>
          <p:nvPr/>
        </p:nvSpPr>
        <p:spPr bwMode="auto">
          <a:xfrm>
            <a:off x="7308850" y="5030788"/>
            <a:ext cx="1176338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Motor neuron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1214" name="Picture 30" descr="48_05aNeuronDiversityS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2288" y="130175"/>
            <a:ext cx="3017837" cy="6597650"/>
          </a:xfrm>
          <a:prstGeom prst="rect">
            <a:avLst/>
          </a:prstGeom>
          <a:noFill/>
        </p:spPr>
      </p:pic>
      <p:sp>
        <p:nvSpPr>
          <p:cNvPr id="1501187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48-5a</a:t>
            </a:r>
          </a:p>
        </p:txBody>
      </p:sp>
      <p:sp>
        <p:nvSpPr>
          <p:cNvPr id="1501188" name="Text Box 4"/>
          <p:cNvSpPr txBox="1">
            <a:spLocks noChangeArrowheads="1"/>
          </p:cNvSpPr>
          <p:nvPr/>
        </p:nvSpPr>
        <p:spPr bwMode="auto">
          <a:xfrm>
            <a:off x="4025900" y="1125538"/>
            <a:ext cx="146208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Dendrites</a:t>
            </a:r>
          </a:p>
        </p:txBody>
      </p:sp>
      <p:sp>
        <p:nvSpPr>
          <p:cNvPr id="1501189" name="Text Box 5"/>
          <p:cNvSpPr txBox="1">
            <a:spLocks noChangeArrowheads="1"/>
          </p:cNvSpPr>
          <p:nvPr/>
        </p:nvSpPr>
        <p:spPr bwMode="auto">
          <a:xfrm>
            <a:off x="4216400" y="1633538"/>
            <a:ext cx="7572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Axon</a:t>
            </a:r>
          </a:p>
        </p:txBody>
      </p:sp>
      <p:sp>
        <p:nvSpPr>
          <p:cNvPr id="1501190" name="Text Box 6"/>
          <p:cNvSpPr txBox="1">
            <a:spLocks noChangeArrowheads="1"/>
          </p:cNvSpPr>
          <p:nvPr/>
        </p:nvSpPr>
        <p:spPr bwMode="auto">
          <a:xfrm>
            <a:off x="4578350" y="2211388"/>
            <a:ext cx="7889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Cell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body</a:t>
            </a:r>
          </a:p>
        </p:txBody>
      </p:sp>
      <p:sp>
        <p:nvSpPr>
          <p:cNvPr id="1501195" name="Text Box 11"/>
          <p:cNvSpPr txBox="1">
            <a:spLocks noChangeArrowheads="1"/>
          </p:cNvSpPr>
          <p:nvPr/>
        </p:nvSpPr>
        <p:spPr bwMode="auto">
          <a:xfrm>
            <a:off x="3251200" y="6211888"/>
            <a:ext cx="23510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Sensory neuron</a:t>
            </a:r>
          </a:p>
        </p:txBody>
      </p:sp>
      <p:sp>
        <p:nvSpPr>
          <p:cNvPr id="1501210" name="Line 26"/>
          <p:cNvSpPr>
            <a:spLocks noChangeShapeType="1"/>
          </p:cNvSpPr>
          <p:nvPr/>
        </p:nvSpPr>
        <p:spPr bwMode="auto">
          <a:xfrm>
            <a:off x="4152900" y="660400"/>
            <a:ext cx="566738" cy="4746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1211" name="Line 27"/>
          <p:cNvSpPr>
            <a:spLocks noChangeShapeType="1"/>
          </p:cNvSpPr>
          <p:nvPr/>
        </p:nvSpPr>
        <p:spPr bwMode="auto">
          <a:xfrm>
            <a:off x="4046538" y="385763"/>
            <a:ext cx="657225" cy="736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1212" name="Line 28"/>
          <p:cNvSpPr>
            <a:spLocks noChangeShapeType="1"/>
          </p:cNvSpPr>
          <p:nvPr/>
        </p:nvSpPr>
        <p:spPr bwMode="auto">
          <a:xfrm>
            <a:off x="3806825" y="1803400"/>
            <a:ext cx="3762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1213" name="Line 29"/>
          <p:cNvSpPr>
            <a:spLocks noChangeShapeType="1"/>
          </p:cNvSpPr>
          <p:nvPr/>
        </p:nvSpPr>
        <p:spPr bwMode="auto">
          <a:xfrm flipV="1">
            <a:off x="4691063" y="2890838"/>
            <a:ext cx="155575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3270" name="Picture 38" descr="48_05bNeuronDiversityI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875" y="279400"/>
            <a:ext cx="7840663" cy="6297613"/>
          </a:xfrm>
          <a:prstGeom prst="rect">
            <a:avLst/>
          </a:prstGeom>
          <a:noFill/>
        </p:spPr>
      </p:pic>
      <p:sp>
        <p:nvSpPr>
          <p:cNvPr id="1503235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48-5b</a:t>
            </a:r>
          </a:p>
        </p:txBody>
      </p:sp>
      <p:sp>
        <p:nvSpPr>
          <p:cNvPr id="1503244" name="Text Box 12"/>
          <p:cNvSpPr txBox="1">
            <a:spLocks noChangeArrowheads="1"/>
          </p:cNvSpPr>
          <p:nvPr/>
        </p:nvSpPr>
        <p:spPr bwMode="auto">
          <a:xfrm>
            <a:off x="1428750" y="6110288"/>
            <a:ext cx="1836738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Interneurons</a:t>
            </a:r>
          </a:p>
        </p:txBody>
      </p:sp>
      <p:sp>
        <p:nvSpPr>
          <p:cNvPr id="1503245" name="Text Box 13"/>
          <p:cNvSpPr txBox="1">
            <a:spLocks noChangeArrowheads="1"/>
          </p:cNvSpPr>
          <p:nvPr/>
        </p:nvSpPr>
        <p:spPr bwMode="auto">
          <a:xfrm>
            <a:off x="3187700" y="4732338"/>
            <a:ext cx="10683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Portion 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of axon</a:t>
            </a:r>
          </a:p>
        </p:txBody>
      </p:sp>
      <p:sp>
        <p:nvSpPr>
          <p:cNvPr id="1503247" name="Text Box 15"/>
          <p:cNvSpPr txBox="1">
            <a:spLocks noChangeArrowheads="1"/>
          </p:cNvSpPr>
          <p:nvPr/>
        </p:nvSpPr>
        <p:spPr bwMode="auto">
          <a:xfrm>
            <a:off x="4679950" y="5170488"/>
            <a:ext cx="3094038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Cell bodies of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overlapping neurons</a:t>
            </a:r>
          </a:p>
        </p:txBody>
      </p:sp>
      <p:sp>
        <p:nvSpPr>
          <p:cNvPr id="1503259" name="Text Box 27"/>
          <p:cNvSpPr txBox="1">
            <a:spLocks noChangeArrowheads="1"/>
          </p:cNvSpPr>
          <p:nvPr/>
        </p:nvSpPr>
        <p:spPr bwMode="auto">
          <a:xfrm>
            <a:off x="7699375" y="4951413"/>
            <a:ext cx="7620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80 µm</a:t>
            </a:r>
          </a:p>
        </p:txBody>
      </p:sp>
      <p:sp>
        <p:nvSpPr>
          <p:cNvPr id="1503261" name="Line 29"/>
          <p:cNvSpPr>
            <a:spLocks noChangeShapeType="1"/>
          </p:cNvSpPr>
          <p:nvPr/>
        </p:nvSpPr>
        <p:spPr bwMode="auto">
          <a:xfrm flipV="1">
            <a:off x="3143250" y="5410200"/>
            <a:ext cx="292100" cy="120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2" name="Line 30"/>
          <p:cNvSpPr>
            <a:spLocks noChangeShapeType="1"/>
          </p:cNvSpPr>
          <p:nvPr/>
        </p:nvSpPr>
        <p:spPr bwMode="auto">
          <a:xfrm flipH="1">
            <a:off x="6045200" y="3892550"/>
            <a:ext cx="196850" cy="123190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3" name="Line 31"/>
          <p:cNvSpPr>
            <a:spLocks noChangeShapeType="1"/>
          </p:cNvSpPr>
          <p:nvPr/>
        </p:nvSpPr>
        <p:spPr bwMode="auto">
          <a:xfrm flipH="1">
            <a:off x="6045200" y="3467100"/>
            <a:ext cx="1212850" cy="165735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4" name="Line 32"/>
          <p:cNvSpPr>
            <a:spLocks noChangeShapeType="1"/>
          </p:cNvSpPr>
          <p:nvPr/>
        </p:nvSpPr>
        <p:spPr bwMode="auto">
          <a:xfrm flipH="1">
            <a:off x="6045200" y="3892550"/>
            <a:ext cx="196850" cy="1231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5" name="Line 33"/>
          <p:cNvSpPr>
            <a:spLocks noChangeShapeType="1"/>
          </p:cNvSpPr>
          <p:nvPr/>
        </p:nvSpPr>
        <p:spPr bwMode="auto">
          <a:xfrm flipH="1">
            <a:off x="6045200" y="3467100"/>
            <a:ext cx="1212850" cy="165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6" name="Line 34"/>
          <p:cNvSpPr>
            <a:spLocks noChangeShapeType="1"/>
          </p:cNvSpPr>
          <p:nvPr/>
        </p:nvSpPr>
        <p:spPr bwMode="auto">
          <a:xfrm>
            <a:off x="7734300" y="4864100"/>
            <a:ext cx="685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7" name="Line 35"/>
          <p:cNvSpPr>
            <a:spLocks noChangeShapeType="1"/>
          </p:cNvSpPr>
          <p:nvPr/>
        </p:nvSpPr>
        <p:spPr bwMode="auto">
          <a:xfrm>
            <a:off x="7727950" y="4787900"/>
            <a:ext cx="0" cy="146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8" name="Line 36"/>
          <p:cNvSpPr>
            <a:spLocks noChangeShapeType="1"/>
          </p:cNvSpPr>
          <p:nvPr/>
        </p:nvSpPr>
        <p:spPr bwMode="auto">
          <a:xfrm>
            <a:off x="8420100" y="4787900"/>
            <a:ext cx="0" cy="146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15" name="Picture 35" descr="48_05cNeuronDiversityL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5250" y="766763"/>
            <a:ext cx="3871913" cy="5322887"/>
          </a:xfrm>
          <a:prstGeom prst="rect">
            <a:avLst/>
          </a:prstGeom>
          <a:noFill/>
        </p:spPr>
      </p:pic>
      <p:sp>
        <p:nvSpPr>
          <p:cNvPr id="15052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48-5c</a:t>
            </a:r>
          </a:p>
        </p:txBody>
      </p:sp>
      <p:sp>
        <p:nvSpPr>
          <p:cNvPr id="1505304" name="Text Box 24"/>
          <p:cNvSpPr txBox="1">
            <a:spLocks noChangeArrowheads="1"/>
          </p:cNvSpPr>
          <p:nvPr/>
        </p:nvSpPr>
        <p:spPr bwMode="auto">
          <a:xfrm>
            <a:off x="2686050" y="5219700"/>
            <a:ext cx="3068638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Cell bodies of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overlapping neurons</a:t>
            </a:r>
            <a:endParaRPr lang="en-US" sz="1400" b="1"/>
          </a:p>
        </p:txBody>
      </p:sp>
      <p:sp>
        <p:nvSpPr>
          <p:cNvPr id="1505306" name="Text Box 26"/>
          <p:cNvSpPr txBox="1">
            <a:spLocks noChangeArrowheads="1"/>
          </p:cNvSpPr>
          <p:nvPr/>
        </p:nvSpPr>
        <p:spPr bwMode="auto">
          <a:xfrm>
            <a:off x="5707063" y="4989513"/>
            <a:ext cx="7620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80 µm</a:t>
            </a:r>
          </a:p>
        </p:txBody>
      </p:sp>
      <p:sp>
        <p:nvSpPr>
          <p:cNvPr id="1505307" name="Line 27"/>
          <p:cNvSpPr>
            <a:spLocks noChangeShapeType="1"/>
          </p:cNvSpPr>
          <p:nvPr/>
        </p:nvSpPr>
        <p:spPr bwMode="auto">
          <a:xfrm>
            <a:off x="5729288" y="4910138"/>
            <a:ext cx="6826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08" name="Line 28"/>
          <p:cNvSpPr>
            <a:spLocks noChangeShapeType="1"/>
          </p:cNvSpPr>
          <p:nvPr/>
        </p:nvSpPr>
        <p:spPr bwMode="auto">
          <a:xfrm>
            <a:off x="5721350" y="4833938"/>
            <a:ext cx="0" cy="144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09" name="Line 29"/>
          <p:cNvSpPr>
            <a:spLocks noChangeShapeType="1"/>
          </p:cNvSpPr>
          <p:nvPr/>
        </p:nvSpPr>
        <p:spPr bwMode="auto">
          <a:xfrm>
            <a:off x="6415088" y="4833938"/>
            <a:ext cx="0" cy="144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1" name="Line 31"/>
          <p:cNvSpPr>
            <a:spLocks noChangeShapeType="1"/>
          </p:cNvSpPr>
          <p:nvPr/>
        </p:nvSpPr>
        <p:spPr bwMode="auto">
          <a:xfrm flipH="1">
            <a:off x="4064000" y="3924300"/>
            <a:ext cx="190500" cy="1239838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2" name="Line 32"/>
          <p:cNvSpPr>
            <a:spLocks noChangeShapeType="1"/>
          </p:cNvSpPr>
          <p:nvPr/>
        </p:nvSpPr>
        <p:spPr bwMode="auto">
          <a:xfrm flipH="1">
            <a:off x="4059238" y="3513138"/>
            <a:ext cx="1206500" cy="1655762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3" name="Line 33"/>
          <p:cNvSpPr>
            <a:spLocks noChangeShapeType="1"/>
          </p:cNvSpPr>
          <p:nvPr/>
        </p:nvSpPr>
        <p:spPr bwMode="auto">
          <a:xfrm flipH="1">
            <a:off x="4064000" y="3924300"/>
            <a:ext cx="190500" cy="1239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4" name="Line 34"/>
          <p:cNvSpPr>
            <a:spLocks noChangeShapeType="1"/>
          </p:cNvSpPr>
          <p:nvPr/>
        </p:nvSpPr>
        <p:spPr bwMode="auto">
          <a:xfrm flipH="1">
            <a:off x="4059238" y="3513138"/>
            <a:ext cx="1206500" cy="16557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7354" name="Picture 26" descr="48_05dNeuronDiversity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136525"/>
            <a:ext cx="3024187" cy="6584950"/>
          </a:xfrm>
          <a:prstGeom prst="rect">
            <a:avLst/>
          </a:prstGeom>
          <a:noFill/>
        </p:spPr>
      </p:pic>
      <p:sp>
        <p:nvSpPr>
          <p:cNvPr id="150733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48-5d</a:t>
            </a:r>
          </a:p>
        </p:txBody>
      </p:sp>
      <p:sp>
        <p:nvSpPr>
          <p:cNvPr id="1507352" name="Text Box 24"/>
          <p:cNvSpPr txBox="1">
            <a:spLocks noChangeArrowheads="1"/>
          </p:cNvSpPr>
          <p:nvPr/>
        </p:nvSpPr>
        <p:spPr bwMode="auto">
          <a:xfrm>
            <a:off x="3079750" y="6237288"/>
            <a:ext cx="197643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Motor neuron</a:t>
            </a:r>
            <a:endParaRPr lang="en-US" sz="14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EEDE-CEC0-490C-A50E-42E8AC636984}" type="slidenum">
              <a:rPr lang="en-US"/>
              <a:pPr/>
              <a:t>21</a:t>
            </a:fld>
            <a:endParaRPr lang="en-US"/>
          </a:p>
        </p:txBody>
      </p:sp>
      <p:pic>
        <p:nvPicPr>
          <p:cNvPr id="78851" name="Picture 3" descr="48-02-VertNeuronStruct-N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82688"/>
            <a:ext cx="9144000" cy="4492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07510-E409-4BAB-85F5-E157CA5F51DD}" type="slidenum">
              <a:rPr lang="en-US"/>
              <a:pPr/>
              <a:t>22</a:t>
            </a:fld>
            <a:endParaRPr lang="en-US"/>
          </a:p>
        </p:txBody>
      </p:sp>
      <p:pic>
        <p:nvPicPr>
          <p:cNvPr id="58371" name="Picture 3" descr="48-02-VertNeuronStruct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5338"/>
            <a:ext cx="9144000" cy="5268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a neuron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Dendrites – </a:t>
            </a:r>
            <a:r>
              <a:rPr lang="en-US" dirty="0" smtClean="0">
                <a:sym typeface="Symbol" pitchFamily="18" charset="2"/>
              </a:rPr>
              <a:t></a:t>
            </a:r>
            <a:r>
              <a:rPr lang="en-US" dirty="0" smtClean="0"/>
              <a:t> surface area at receiving end </a:t>
            </a:r>
          </a:p>
          <a:p>
            <a:r>
              <a:rPr lang="en-US" dirty="0" smtClean="0"/>
              <a:t>Axon – conducts message away from cell body</a:t>
            </a:r>
          </a:p>
          <a:p>
            <a:r>
              <a:rPr lang="en-US" dirty="0" smtClean="0"/>
              <a:t>Schwann cells – supporting cells that surround axon &amp; form insulating layer called myelin sheath</a:t>
            </a:r>
          </a:p>
          <a:p>
            <a:r>
              <a:rPr lang="en-US" dirty="0" smtClean="0"/>
              <a:t>Axon hillock – impulse generated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</a:t>
            </a:r>
            <a:r>
              <a:rPr lang="en-US" dirty="0"/>
              <a:t>of </a:t>
            </a:r>
            <a:r>
              <a:rPr lang="en-US" dirty="0" smtClean="0"/>
              <a:t>a neuron</a:t>
            </a: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Axon </a:t>
            </a:r>
            <a:r>
              <a:rPr lang="en-US" dirty="0"/>
              <a:t>branches &amp; has 1,000’s of synaptic terminals that release neurotransmitters (chemicals that relay inputs</a:t>
            </a:r>
            <a:r>
              <a:rPr lang="en-US" dirty="0" smtClean="0"/>
              <a:t>)</a:t>
            </a:r>
          </a:p>
          <a:p>
            <a:r>
              <a:rPr lang="en-US" dirty="0" smtClean="0"/>
              <a:t>Synapse – space between neurons or neuron &amp; motor cell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49B6-D160-4BAB-A63B-B27E728DD374}" type="slidenum">
              <a:rPr lang="en-US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types of neurons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Sensory – information to CNS</a:t>
            </a:r>
          </a:p>
          <a:p>
            <a:r>
              <a:rPr lang="en-US" dirty="0" smtClean="0"/>
              <a:t>Motor – information from CNS</a:t>
            </a:r>
          </a:p>
          <a:p>
            <a:r>
              <a:rPr lang="en-US" dirty="0" smtClean="0"/>
              <a:t>Interneuron – connect sensory to motor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04BC4-7EEB-4B2A-957B-75A5D1F36CA6}" type="slidenum">
              <a:rPr lang="en-US"/>
              <a:pPr/>
              <a:t>26</a:t>
            </a:fld>
            <a:endParaRPr lang="en-US"/>
          </a:p>
        </p:txBody>
      </p:sp>
      <p:pic>
        <p:nvPicPr>
          <p:cNvPr id="59395" name="Picture 1027" descr="48-03-KneeJerkReflex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Supporting Cells - glial cells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Astrocytes circle capillaries in the brain to form a blood-brain barrier which keeps control of materials entering the brain from the blood</a:t>
            </a:r>
          </a:p>
          <a:p>
            <a:r>
              <a:rPr lang="en-US" dirty="0" smtClean="0"/>
              <a:t>Oligodendrocytes in CNS and Schwann cells in PNS </a:t>
            </a:r>
          </a:p>
          <a:p>
            <a:pPr>
              <a:buNone/>
            </a:pPr>
            <a:r>
              <a:rPr lang="en-US" dirty="0" smtClean="0"/>
              <a:t>	  - form myelin sheaths around axons</a:t>
            </a:r>
          </a:p>
          <a:p>
            <a:pPr>
              <a:buNone/>
            </a:pPr>
            <a:r>
              <a:rPr lang="en-US" dirty="0" smtClean="0"/>
              <a:t>	  - their plasma membrane rolls around axon thus insulating it – why?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AB84-792D-4E72-8B97-CE81744C107B}" type="slidenum">
              <a:rPr lang="en-US"/>
              <a:pPr/>
              <a:t>28</a:t>
            </a:fld>
            <a:endParaRPr lang="en-US"/>
          </a:p>
        </p:txBody>
      </p:sp>
      <p:pic>
        <p:nvPicPr>
          <p:cNvPr id="60419" name="Picture 3" descr="48-05-SchwannCells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775"/>
            <a:ext cx="9144000" cy="360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Signal is electric and depends on ion flow across the membrane</a:t>
            </a:r>
          </a:p>
          <a:p>
            <a:r>
              <a:rPr lang="en-US" dirty="0" smtClean="0"/>
              <a:t>All cells have a membrane potential – difference in electric charge between cytoplasm and extracellular fluid</a:t>
            </a:r>
          </a:p>
          <a:p>
            <a:pPr>
              <a:buNone/>
            </a:pPr>
            <a:r>
              <a:rPr lang="en-US" dirty="0" smtClean="0"/>
              <a:t>	- external more </a:t>
            </a:r>
            <a:r>
              <a:rPr lang="en-US" b="1" baseline="30000" dirty="0" smtClean="0"/>
              <a:t>+</a:t>
            </a:r>
            <a:r>
              <a:rPr lang="en-US" dirty="0" smtClean="0"/>
              <a:t> and internal more </a:t>
            </a:r>
            <a:r>
              <a:rPr lang="en-US" b="1" baseline="30000" dirty="0" smtClean="0"/>
              <a:t>–</a:t>
            </a:r>
          </a:p>
          <a:p>
            <a:pPr>
              <a:buNone/>
            </a:pPr>
            <a:r>
              <a:rPr lang="en-US" dirty="0" smtClean="0"/>
              <a:t>	- resting potential - the membrane potential of a nontransmitting cell (around </a:t>
            </a:r>
            <a:r>
              <a:rPr lang="en-US" b="1" baseline="30000" dirty="0" smtClean="0"/>
              <a:t>–</a:t>
            </a:r>
            <a:r>
              <a:rPr lang="en-US" baseline="30000" dirty="0" smtClean="0"/>
              <a:t> </a:t>
            </a:r>
            <a:r>
              <a:rPr lang="en-US" dirty="0" smtClean="0"/>
              <a:t>70mV)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31955-5D12-45FC-9EC9-FE81DEC4EA9D}" type="slidenum">
              <a:rPr lang="en-US"/>
              <a:pPr/>
              <a:t>30</a:t>
            </a:fld>
            <a:endParaRPr lang="en-US"/>
          </a:p>
        </p:txBody>
      </p:sp>
      <p:pic>
        <p:nvPicPr>
          <p:cNvPr id="139269" name="Picture 5" descr="48_06-MembranePotential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" y="1128713"/>
            <a:ext cx="9372600" cy="4600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Neurons have gated ion channels </a:t>
            </a:r>
          </a:p>
          <a:p>
            <a:r>
              <a:rPr lang="en-US" dirty="0" smtClean="0"/>
              <a:t>At rest the Na</a:t>
            </a:r>
            <a:r>
              <a:rPr lang="en-US" b="1" baseline="30000" dirty="0" smtClean="0"/>
              <a:t>+</a:t>
            </a:r>
            <a:r>
              <a:rPr lang="en-US" dirty="0" smtClean="0"/>
              <a:t> and K</a:t>
            </a:r>
            <a:r>
              <a:rPr lang="en-US" b="1" baseline="30000" dirty="0" smtClean="0"/>
              <a:t>+</a:t>
            </a:r>
            <a:r>
              <a:rPr lang="en-US" dirty="0" smtClean="0"/>
              <a:t> gates are closed and membrane potential is </a:t>
            </a:r>
            <a:r>
              <a:rPr lang="en-US" b="1" baseline="30000" dirty="0" smtClean="0"/>
              <a:t>–</a:t>
            </a:r>
            <a:r>
              <a:rPr lang="en-US" baseline="30000" dirty="0" smtClean="0"/>
              <a:t> </a:t>
            </a:r>
            <a:r>
              <a:rPr lang="en-US" dirty="0" smtClean="0"/>
              <a:t>70mV</a:t>
            </a:r>
          </a:p>
          <a:p>
            <a:r>
              <a:rPr lang="en-US" dirty="0" smtClean="0"/>
              <a:t>If gates for K</a:t>
            </a:r>
            <a:r>
              <a:rPr lang="en-US" b="1" baseline="30000" dirty="0" smtClean="0"/>
              <a:t>+ </a:t>
            </a:r>
            <a:r>
              <a:rPr lang="en-US" dirty="0" smtClean="0"/>
              <a:t>open K</a:t>
            </a:r>
            <a:r>
              <a:rPr lang="en-US" b="1" baseline="30000" dirty="0" smtClean="0"/>
              <a:t>+ </a:t>
            </a:r>
            <a:r>
              <a:rPr lang="en-US" dirty="0" smtClean="0"/>
              <a:t>rushes out – why out?    (review Na</a:t>
            </a:r>
            <a:r>
              <a:rPr lang="en-US" b="1" baseline="30000" dirty="0" smtClean="0"/>
              <a:t>+ </a:t>
            </a:r>
            <a:r>
              <a:rPr lang="en-US" dirty="0" smtClean="0"/>
              <a:t>and</a:t>
            </a:r>
            <a:r>
              <a:rPr lang="en-US" b="1" baseline="30000" dirty="0" smtClean="0"/>
              <a:t> </a:t>
            </a:r>
            <a:r>
              <a:rPr lang="en-US" dirty="0" smtClean="0"/>
              <a:t>K</a:t>
            </a:r>
            <a:r>
              <a:rPr lang="en-US" b="1" baseline="30000" dirty="0" smtClean="0"/>
              <a:t>+ </a:t>
            </a:r>
            <a:r>
              <a:rPr lang="en-US" dirty="0" smtClean="0"/>
              <a:t>pump)</a:t>
            </a:r>
          </a:p>
          <a:p>
            <a:r>
              <a:rPr lang="en-US" dirty="0" smtClean="0"/>
              <a:t>Because </a:t>
            </a:r>
            <a:r>
              <a:rPr lang="en-US" b="1" baseline="30000" dirty="0" smtClean="0"/>
              <a:t>+ </a:t>
            </a:r>
            <a:r>
              <a:rPr lang="en-US" dirty="0" smtClean="0"/>
              <a:t>ions leave, the membrane potential becomes more negative inside thus -hyperpolarization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Hyperpolarization and depolarization are referred to as graded potentials because the magnitude of the change varies with strength of the stimulus (what caused the opening of gates)</a:t>
            </a:r>
          </a:p>
          <a:p>
            <a:r>
              <a:rPr lang="en-US" dirty="0" smtClean="0"/>
              <a:t>If Na</a:t>
            </a:r>
            <a:r>
              <a:rPr lang="en-US" b="1" baseline="30000" dirty="0" smtClean="0"/>
              <a:t>+</a:t>
            </a:r>
            <a:r>
              <a:rPr lang="en-US" dirty="0" smtClean="0"/>
              <a:t> gates open the membrane potential becomes less negative thus - depolarization</a:t>
            </a:r>
          </a:p>
          <a:p>
            <a:r>
              <a:rPr lang="en-US" dirty="0" smtClean="0"/>
              <a:t>Other ion gates can also open and change the membrane potential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u="sng" dirty="0"/>
              <a:t>Threshold</a:t>
            </a:r>
            <a:r>
              <a:rPr lang="en-US" dirty="0"/>
              <a:t> </a:t>
            </a:r>
          </a:p>
          <a:p>
            <a:r>
              <a:rPr lang="en-US" dirty="0"/>
              <a:t> Potential that must be reached to cause an action potential</a:t>
            </a:r>
          </a:p>
          <a:p>
            <a:r>
              <a:rPr lang="en-US" dirty="0" smtClean="0"/>
              <a:t>Threshold potential is </a:t>
            </a:r>
            <a:r>
              <a:rPr lang="en-US" baseline="30000" dirty="0" smtClean="0"/>
              <a:t>-</a:t>
            </a:r>
            <a:r>
              <a:rPr lang="en-US" dirty="0" smtClean="0"/>
              <a:t>50mV</a:t>
            </a:r>
          </a:p>
          <a:p>
            <a:r>
              <a:rPr lang="en-US" dirty="0" smtClean="0"/>
              <a:t> </a:t>
            </a:r>
            <a:r>
              <a:rPr lang="en-US" dirty="0"/>
              <a:t>Once the threshold is met a series of changes takes place and cannot be stopped – this is called the action </a:t>
            </a:r>
            <a:r>
              <a:rPr lang="en-US" dirty="0" smtClean="0"/>
              <a:t>potential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88DB-2785-46C5-821F-CF8C1EABC7B2}" type="slidenum">
              <a:rPr lang="en-US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35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Potential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Rapid change in the membrane potential cause by a stimulus (if the stimulus reaches the threshold)</a:t>
            </a:r>
          </a:p>
          <a:p>
            <a:r>
              <a:rPr lang="en-US" dirty="0" smtClean="0"/>
              <a:t>All cells have a membrane potential but only excitable cells, like neurons and muscles can change it. Why?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Action Potential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7CD3-F4AB-4A64-ACA4-4339EF6D60F3}" type="slidenum">
              <a:rPr lang="en-US"/>
              <a:pPr/>
              <a:t>36</a:t>
            </a:fld>
            <a:endParaRPr lang="en-US"/>
          </a:p>
        </p:txBody>
      </p:sp>
      <p:pic>
        <p:nvPicPr>
          <p:cNvPr id="145413" name="Picture 5" descr="48_10ActionPotential_1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09CF2-7F13-4642-B8FB-5F523C29FAB2}" type="slidenum">
              <a:rPr lang="en-US"/>
              <a:pPr/>
              <a:t>37</a:t>
            </a:fld>
            <a:endParaRPr lang="en-US"/>
          </a:p>
        </p:txBody>
      </p:sp>
      <p:pic>
        <p:nvPicPr>
          <p:cNvPr id="140293" name="Picture 5" descr="48_10ActionPotential_2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E5A5-BD40-488A-89E4-66D026D573F8}" type="slidenum">
              <a:rPr lang="en-US"/>
              <a:pPr/>
              <a:t>38</a:t>
            </a:fld>
            <a:endParaRPr lang="en-US"/>
          </a:p>
        </p:txBody>
      </p:sp>
      <p:pic>
        <p:nvPicPr>
          <p:cNvPr id="141317" name="Picture 5" descr="48_10ActionPotential_3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2B79-A49D-4F10-9194-AF0059C84A68}" type="slidenum">
              <a:rPr lang="en-US"/>
              <a:pPr/>
              <a:t>39</a:t>
            </a:fld>
            <a:endParaRPr lang="en-US"/>
          </a:p>
        </p:txBody>
      </p:sp>
      <p:pic>
        <p:nvPicPr>
          <p:cNvPr id="142341" name="Picture 5" descr="48_10ActionPotential_4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6BF2C-2942-4FCE-82BD-FB3F6DE79538}" type="slidenum">
              <a:rPr lang="en-US"/>
              <a:pPr/>
              <a:t>40</a:t>
            </a:fld>
            <a:endParaRPr lang="en-US"/>
          </a:p>
        </p:txBody>
      </p:sp>
      <p:pic>
        <p:nvPicPr>
          <p:cNvPr id="143365" name="Picture 5" descr="48_10ActionPotential_5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FEAAC-8AB0-4A97-9C09-9EE0C83B6F2F}" type="slidenum">
              <a:rPr lang="en-US"/>
              <a:pPr/>
              <a:t>41</a:t>
            </a:fld>
            <a:endParaRPr lang="en-US"/>
          </a:p>
        </p:txBody>
      </p:sp>
      <p:pic>
        <p:nvPicPr>
          <p:cNvPr id="149506" name="Picture 2" descr="48-10-PropagatActionPo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988" y="0"/>
            <a:ext cx="401161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 Phases of Action Potential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1. Resting – no channels open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2. Depolarizing - t</a:t>
            </a:r>
            <a:r>
              <a:rPr lang="en-US" sz="2400" dirty="0"/>
              <a:t>hreshold is met</a:t>
            </a: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- NA</a:t>
            </a:r>
            <a:r>
              <a:rPr lang="en-US" sz="2800" baseline="30000" dirty="0"/>
              <a:t>+</a:t>
            </a:r>
            <a:r>
              <a:rPr lang="en-US" sz="2800" dirty="0"/>
              <a:t> channels open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- +’s going in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- inside </a:t>
            </a:r>
            <a:r>
              <a:rPr lang="en-US" sz="2800" dirty="0" smtClean="0"/>
              <a:t>becomes more </a:t>
            </a:r>
            <a:r>
              <a:rPr lang="en-US" sz="2800" b="1" baseline="30000" dirty="0"/>
              <a:t>+</a:t>
            </a:r>
            <a:r>
              <a:rPr lang="en-US" sz="2800" dirty="0"/>
              <a:t> </a:t>
            </a:r>
            <a:r>
              <a:rPr lang="en-US" sz="2800" dirty="0" smtClean="0"/>
              <a:t>or less</a:t>
            </a:r>
            <a:r>
              <a:rPr lang="en-US" sz="4000" baseline="30000" dirty="0" smtClean="0"/>
              <a:t>-</a:t>
            </a: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3. Rising phase</a:t>
            </a:r>
            <a:r>
              <a:rPr lang="en-US" sz="2400" dirty="0"/>
              <a:t>  </a:t>
            </a:r>
            <a:r>
              <a:rPr lang="en-US" sz="2800" dirty="0"/>
              <a:t>- </a:t>
            </a:r>
            <a:r>
              <a:rPr lang="en-US" sz="2800" dirty="0" smtClean="0"/>
              <a:t>more Na</a:t>
            </a:r>
            <a:r>
              <a:rPr lang="en-US" sz="2800" baseline="30000" dirty="0" smtClean="0"/>
              <a:t> </a:t>
            </a:r>
            <a:r>
              <a:rPr lang="en-US" sz="2800" b="1" baseline="30000" dirty="0" smtClean="0"/>
              <a:t>+</a:t>
            </a:r>
            <a:r>
              <a:rPr lang="en-US" sz="2800" dirty="0" smtClean="0"/>
              <a:t> gates open thus depolarizing continues  </a:t>
            </a: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A126D-863A-4C85-A6E6-DAED8D306017}" type="slidenum">
              <a:rPr lang="en-US"/>
              <a:pPr/>
              <a:t>42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79" grpId="0" build="p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Potential Phases</a:t>
            </a:r>
            <a:endParaRPr lang="en-U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4. Falling Phases - repolarizing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NA</a:t>
            </a:r>
            <a:r>
              <a:rPr lang="en-US" baseline="30000" dirty="0"/>
              <a:t>+</a:t>
            </a:r>
            <a:r>
              <a:rPr lang="en-US" dirty="0"/>
              <a:t> channels closed 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K </a:t>
            </a:r>
            <a:r>
              <a:rPr lang="en-US" baseline="30000" dirty="0"/>
              <a:t>+</a:t>
            </a:r>
            <a:r>
              <a:rPr lang="en-US" dirty="0"/>
              <a:t> channels open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+’s going out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inside more negative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35B8C-EC14-4CAB-A18F-8345FD4BE1FA}" type="slidenum">
              <a:rPr lang="en-US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Potential Phases</a:t>
            </a:r>
            <a:endParaRPr 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5. Undershoot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- inside is more </a:t>
            </a:r>
            <a:r>
              <a:rPr lang="en-US" sz="2800" dirty="0" smtClean="0"/>
              <a:t>negative </a:t>
            </a:r>
            <a:r>
              <a:rPr lang="en-US" sz="2800" dirty="0"/>
              <a:t>than resting </a:t>
            </a:r>
            <a:r>
              <a:rPr lang="en-US" sz="2800" dirty="0" smtClean="0"/>
              <a:t>stage because </a:t>
            </a:r>
            <a:r>
              <a:rPr lang="en-US" sz="2800" dirty="0"/>
              <a:t>NA</a:t>
            </a:r>
            <a:r>
              <a:rPr lang="en-US" sz="2800" baseline="30000" dirty="0"/>
              <a:t>+</a:t>
            </a:r>
            <a:r>
              <a:rPr lang="en-US" sz="2800" dirty="0"/>
              <a:t> channels still closed &amp; K </a:t>
            </a:r>
            <a:r>
              <a:rPr lang="en-US" sz="2800" baseline="30000" dirty="0"/>
              <a:t>+</a:t>
            </a:r>
            <a:r>
              <a:rPr lang="en-US" sz="2800" dirty="0"/>
              <a:t> gates still </a:t>
            </a:r>
            <a:r>
              <a:rPr lang="en-US" sz="2800" dirty="0" smtClean="0"/>
              <a:t>open. It takes </a:t>
            </a:r>
            <a:r>
              <a:rPr lang="en-US" sz="2800" dirty="0"/>
              <a:t>time (millisecond) to respond to </a:t>
            </a:r>
            <a:r>
              <a:rPr lang="en-US" sz="2800" dirty="0" smtClean="0"/>
              <a:t>repolarization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/>
              <a:t>  - </a:t>
            </a:r>
            <a:r>
              <a:rPr lang="en-US" sz="2800" dirty="0"/>
              <a:t>resting state is </a:t>
            </a:r>
            <a:r>
              <a:rPr lang="en-US" sz="2800" dirty="0" smtClean="0"/>
              <a:t>restored </a:t>
            </a: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- </a:t>
            </a:r>
            <a:r>
              <a:rPr lang="en-US" sz="2800" u="sng" dirty="0"/>
              <a:t>refractory period</a:t>
            </a:r>
            <a:r>
              <a:rPr lang="en-US" sz="2800" dirty="0"/>
              <a:t> - during undershoot when activation gates not open yet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- neuron is insensitive to </a:t>
            </a:r>
            <a:r>
              <a:rPr lang="en-US" sz="2800" dirty="0" smtClean="0"/>
              <a:t>depolarization</a:t>
            </a: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- sets limits on </a:t>
            </a:r>
            <a:r>
              <a:rPr lang="en-US" sz="2800" dirty="0" smtClean="0"/>
              <a:t>maximum </a:t>
            </a:r>
            <a:r>
              <a:rPr lang="en-US" sz="2800" dirty="0"/>
              <a:t>rate of activation of </a:t>
            </a:r>
            <a:r>
              <a:rPr lang="en-US" sz="2800" dirty="0" smtClean="0"/>
              <a:t>action potential</a:t>
            </a:r>
            <a:endParaRPr lang="en-US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7AE7-74C1-4A34-95B0-45BA24BF586D}" type="slidenum">
              <a:rPr lang="en-US"/>
              <a:pPr/>
              <a:t>44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build="p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F7EE-E79A-40DD-927D-A0C985FD8CC3}" type="slidenum">
              <a:rPr lang="en-US"/>
              <a:pPr/>
              <a:t>45</a:t>
            </a:fld>
            <a:endParaRPr lang="en-US"/>
          </a:p>
        </p:txBody>
      </p:sp>
      <p:pic>
        <p:nvPicPr>
          <p:cNvPr id="67587" name="Picture 3" descr="48-10-PropagatActionPo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988" y="0"/>
            <a:ext cx="401161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http://www.youtube.com/watch?v=SCasruJT-DU</a:t>
            </a:r>
            <a:r>
              <a:rPr lang="en-US" dirty="0" smtClean="0"/>
              <a:t>  </a:t>
            </a:r>
            <a:r>
              <a:rPr lang="en-US" smtClean="0"/>
              <a:t>action potential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http://www.youtube.com/watch?v=DJe3_3XsBOg</a:t>
            </a:r>
            <a:r>
              <a:rPr lang="en-US" dirty="0" smtClean="0"/>
              <a:t>    </a:t>
            </a:r>
            <a:r>
              <a:rPr lang="en-US" dirty="0" err="1" smtClean="0"/>
              <a:t>Schwan</a:t>
            </a:r>
            <a:r>
              <a:rPr lang="en-US" dirty="0" smtClean="0"/>
              <a:t> cells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Synapse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Space between neurons</a:t>
            </a:r>
          </a:p>
          <a:p>
            <a:r>
              <a:rPr lang="en-US" dirty="0" smtClean="0"/>
              <a:t>Terms:</a:t>
            </a:r>
          </a:p>
          <a:p>
            <a:pPr>
              <a:buNone/>
            </a:pPr>
            <a:r>
              <a:rPr lang="en-US" dirty="0" smtClean="0"/>
              <a:t>		- presynaptic cell – transmitting cell</a:t>
            </a:r>
          </a:p>
          <a:p>
            <a:pPr>
              <a:buNone/>
            </a:pPr>
            <a:r>
              <a:rPr lang="en-US" dirty="0" smtClean="0"/>
              <a:t>		- postsynaptic cell – receiving cell</a:t>
            </a:r>
          </a:p>
          <a:p>
            <a:r>
              <a:rPr lang="en-US" dirty="0" smtClean="0"/>
              <a:t>2 types of synapse:</a:t>
            </a:r>
          </a:p>
          <a:p>
            <a:pPr>
              <a:buNone/>
            </a:pPr>
            <a:r>
              <a:rPr lang="en-US" dirty="0" smtClean="0"/>
              <a:t>		- electrical</a:t>
            </a:r>
          </a:p>
          <a:p>
            <a:pPr>
              <a:buNone/>
            </a:pPr>
            <a:r>
              <a:rPr lang="en-US" dirty="0" smtClean="0"/>
              <a:t>		- chemical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Synapse</a:t>
            </a:r>
            <a:endParaRPr lang="en-US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Electrical synapse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less common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</a:t>
            </a:r>
            <a:r>
              <a:rPr lang="en-US" dirty="0" smtClean="0"/>
              <a:t>action potential </a:t>
            </a:r>
            <a:r>
              <a:rPr lang="en-US" dirty="0"/>
              <a:t>spreads directly from pre - to postsynaptic cells via gap junctions</a:t>
            </a:r>
          </a:p>
          <a:p>
            <a:r>
              <a:rPr lang="en-US" dirty="0"/>
              <a:t>Chemical synapse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a synaptic cleft separates pre – post </a:t>
            </a:r>
            <a:r>
              <a:rPr lang="en-US" dirty="0" smtClean="0"/>
              <a:t>synaptic </a:t>
            </a:r>
            <a:r>
              <a:rPr lang="en-US" dirty="0"/>
              <a:t>cells so they’re not electrically coupled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765DB-7E54-42FF-B775-0F70BB5B9A7B}" type="slidenum">
              <a:rPr lang="en-US"/>
              <a:pPr/>
              <a:t>48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5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A53E8-6268-486C-ADE0-0E3BFCE64F37}" type="slidenum">
              <a:rPr lang="en-US"/>
              <a:pPr/>
              <a:t>49</a:t>
            </a:fld>
            <a:endParaRPr lang="en-US"/>
          </a:p>
        </p:txBody>
      </p:sp>
      <p:pic>
        <p:nvPicPr>
          <p:cNvPr id="68611" name="Picture 1027" descr="48-12-ChemicalSynapse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0963"/>
            <a:ext cx="9144000" cy="66976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Steps of Chemical Synapse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 dirty="0"/>
              <a:t>1. </a:t>
            </a:r>
            <a:r>
              <a:rPr lang="en-US" dirty="0" smtClean="0"/>
              <a:t>Action potential </a:t>
            </a:r>
            <a:r>
              <a:rPr lang="en-US" dirty="0"/>
              <a:t>depolarizes presynaptic </a:t>
            </a:r>
            <a:r>
              <a:rPr lang="en-US" dirty="0" smtClean="0"/>
              <a:t>membrane </a:t>
            </a:r>
            <a:r>
              <a:rPr lang="en-US" dirty="0"/>
              <a:t>causing Ca</a:t>
            </a:r>
            <a:r>
              <a:rPr lang="en-US" baseline="30000" dirty="0"/>
              <a:t>++</a:t>
            </a:r>
            <a:r>
              <a:rPr lang="en-US" dirty="0"/>
              <a:t> to rush into synaptic terminal through gates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2. </a:t>
            </a:r>
            <a:r>
              <a:rPr lang="en-US" dirty="0">
                <a:sym typeface="Symbol" pitchFamily="18" charset="2"/>
              </a:rPr>
              <a:t> </a:t>
            </a:r>
            <a:r>
              <a:rPr lang="en-US" dirty="0"/>
              <a:t>Ca</a:t>
            </a:r>
            <a:r>
              <a:rPr lang="en-US" baseline="30000" dirty="0"/>
              <a:t>++</a:t>
            </a:r>
            <a:r>
              <a:rPr lang="en-US" dirty="0"/>
              <a:t> causes synaptic vesicles to fuse thus releasing neurotransmitters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2B52B-CB0D-48E6-ACE3-339438BC68AA}" type="slidenum">
              <a:rPr lang="en-US"/>
              <a:pPr/>
              <a:t>50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neurotransmitters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EPSP – excitatory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NA</a:t>
            </a:r>
            <a:r>
              <a:rPr lang="en-US" sz="2800" baseline="30000" dirty="0"/>
              <a:t>+</a:t>
            </a:r>
            <a:r>
              <a:rPr lang="en-US" sz="2800" dirty="0"/>
              <a:t> in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</a:t>
            </a:r>
            <a:r>
              <a:rPr lang="en-US" sz="2800" dirty="0" smtClean="0"/>
              <a:t>K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/>
              <a:t>out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(more </a:t>
            </a:r>
            <a:r>
              <a:rPr lang="en-US" sz="2800" dirty="0" smtClean="0"/>
              <a:t>Na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/>
              <a:t>in than </a:t>
            </a:r>
            <a:r>
              <a:rPr lang="en-US" sz="2800" dirty="0" smtClean="0"/>
              <a:t>K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/>
              <a:t>out </a:t>
            </a:r>
            <a:r>
              <a:rPr lang="en-US" sz="2800" dirty="0" smtClean="0"/>
              <a:t>because </a:t>
            </a:r>
            <a:r>
              <a:rPr lang="en-US" sz="2800" dirty="0"/>
              <a:t>of voltage and concentration gradient</a:t>
            </a:r>
            <a:r>
              <a:rPr lang="en-US" sz="2800" dirty="0" smtClean="0"/>
              <a:t>) thus</a:t>
            </a: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depolarization       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IPSP – inhibitory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K</a:t>
            </a:r>
            <a:r>
              <a:rPr lang="en-US" sz="2800" baseline="30000" dirty="0"/>
              <a:t>+</a:t>
            </a:r>
            <a:r>
              <a:rPr lang="en-US" sz="2800" dirty="0"/>
              <a:t> out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</a:t>
            </a:r>
            <a:r>
              <a:rPr lang="en-US" sz="2800" dirty="0" err="1"/>
              <a:t>Cl</a:t>
            </a:r>
            <a:r>
              <a:rPr lang="en-US" sz="4000" baseline="30000" dirty="0"/>
              <a:t>-</a:t>
            </a:r>
            <a:r>
              <a:rPr lang="en-US" sz="2800" baseline="30000" dirty="0"/>
              <a:t> </a:t>
            </a:r>
            <a:r>
              <a:rPr lang="en-US" sz="2800" dirty="0"/>
              <a:t>in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hyperpolarization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F7BF-DF62-410E-8DCA-341E5CE45A9E}" type="slidenum">
              <a:rPr lang="en-US"/>
              <a:pPr/>
              <a:t>51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utoUpdateAnimBg="0"/>
      <p:bldP spid="30723" grpId="0" build="p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Neurotransmitters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Each can trigger different responses at different sites.</a:t>
            </a:r>
          </a:p>
          <a:p>
            <a:pPr>
              <a:buFont typeface="Wingdings" pitchFamily="2" charset="2"/>
              <a:buNone/>
            </a:pPr>
            <a:r>
              <a:rPr lang="en-US"/>
              <a:t>       - Depends on receptors on different postsynaptic cells</a:t>
            </a:r>
          </a:p>
          <a:p>
            <a:r>
              <a:rPr lang="en-US"/>
              <a:t>Bind chemically to gated ion channels thus changing the permeability of the chemical at the postsynaptic cell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8EFC-4495-4825-A334-3BA52312F76B}" type="slidenum">
              <a:rPr lang="en-US"/>
              <a:pPr/>
              <a:t>52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autoUpdateAnimBg="0"/>
      <p:bldP spid="86019" grpId="0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Neurotransmitters</a:t>
            </a:r>
            <a:endParaRPr lang="en-US" dirty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Acetylcholine – most common</a:t>
            </a:r>
          </a:p>
          <a:p>
            <a:pPr>
              <a:buFont typeface="Wingdings" pitchFamily="2" charset="2"/>
              <a:buNone/>
            </a:pPr>
            <a:r>
              <a:rPr lang="en-US"/>
              <a:t>        - for muscle contraction</a:t>
            </a:r>
          </a:p>
          <a:p>
            <a:r>
              <a:rPr lang="en-US"/>
              <a:t>Dopamine – usually EPSP but some sites IP</a:t>
            </a:r>
          </a:p>
          <a:p>
            <a:r>
              <a:rPr lang="en-US"/>
              <a:t>Epinephrine    “ “</a:t>
            </a:r>
          </a:p>
          <a:p>
            <a:r>
              <a:rPr lang="en-US"/>
              <a:t>Norepinephrine   “ “</a:t>
            </a:r>
          </a:p>
          <a:p>
            <a:r>
              <a:rPr lang="en-US"/>
              <a:t>Serotonin – made from tryptophan usually inhibitory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75E5A-F7F7-4839-B305-EE26676039ED}" type="slidenum">
              <a:rPr lang="en-US"/>
              <a:pPr/>
              <a:t>53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utoUpdateAnimBg="0"/>
      <p:bldP spid="77827" grpId="0" build="p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Vertebrate Nervous Systems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03B-250B-4485-9E1E-1283A7B079A5}" type="slidenum">
              <a:rPr lang="en-US"/>
              <a:pPr/>
              <a:t>54</a:t>
            </a:fld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3CE1-918E-4548-9DC2-AB80B3037110}" type="slidenum">
              <a:rPr lang="en-US"/>
              <a:pPr/>
              <a:t>55</a:t>
            </a:fld>
            <a:endParaRPr lang="en-US"/>
          </a:p>
        </p:txBody>
      </p:sp>
      <p:pic>
        <p:nvPicPr>
          <p:cNvPr id="70659" name="Picture 3" descr="48-16-VertebrateNervSyst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6263" y="0"/>
            <a:ext cx="545147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7680E-53A2-4DF5-8157-3815346E193F}" type="slidenum">
              <a:rPr lang="en-US"/>
              <a:pPr/>
              <a:t>56</a:t>
            </a:fld>
            <a:endParaRPr lang="en-US"/>
          </a:p>
        </p:txBody>
      </p:sp>
      <p:pic>
        <p:nvPicPr>
          <p:cNvPr id="146436" name="Picture 4" descr="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775" y="139700"/>
            <a:ext cx="7918450" cy="6577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FEED-E7BD-43E5-9404-DB4A9B690F6F}" type="slidenum">
              <a:rPr lang="en-US"/>
              <a:pPr/>
              <a:t>57</a:t>
            </a:fld>
            <a:endParaRPr lang="en-US"/>
          </a:p>
        </p:txBody>
      </p:sp>
      <p:pic>
        <p:nvPicPr>
          <p:cNvPr id="72707" name="Picture 3" descr="48-18-AutonomNervSysFunc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963" y="0"/>
            <a:ext cx="66976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D02D-D2D4-4E89-81BB-72C1C5490169}" type="slidenum">
              <a:rPr lang="en-US"/>
              <a:pPr/>
              <a:t>58</a:t>
            </a:fld>
            <a:endParaRPr lang="en-US"/>
          </a:p>
        </p:txBody>
      </p:sp>
      <p:pic>
        <p:nvPicPr>
          <p:cNvPr id="73731" name="Picture 2051" descr="48-20-HumanBrain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E7D14-882D-4358-A931-AB916447CFEA}" type="slidenum">
              <a:rPr lang="en-US"/>
              <a:pPr/>
              <a:t>59</a:t>
            </a:fld>
            <a:endParaRPr lang="en-US"/>
          </a:p>
        </p:txBody>
      </p:sp>
      <p:pic>
        <p:nvPicPr>
          <p:cNvPr id="74755" name="Picture 1027" descr="48-24-CortexAreaStrucFun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00" y="881063"/>
            <a:ext cx="9247188" cy="5097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F7C1-7F03-4A78-8100-9CB46A530703}" type="slidenum">
              <a:rPr lang="en-US"/>
              <a:pPr/>
              <a:t>60</a:t>
            </a:fld>
            <a:endParaRPr lang="en-US"/>
          </a:p>
        </p:txBody>
      </p:sp>
      <p:pic>
        <p:nvPicPr>
          <p:cNvPr id="89093" name="Picture 5" descr="The-Human-E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933575"/>
            <a:ext cx="4572000" cy="2990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Excretion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7F15D-B383-49DB-9E75-FACA0A1508D5}" type="slidenum">
              <a:rPr lang="en-US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Functions</a:t>
            </a:r>
            <a:endParaRPr lang="en-US" dirty="0"/>
          </a:p>
        </p:txBody>
      </p:sp>
      <p:sp>
        <p:nvSpPr>
          <p:cNvPr id="3277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Excretion of N waste</a:t>
            </a:r>
          </a:p>
          <a:p>
            <a:r>
              <a:rPr lang="en-US"/>
              <a:t>Water balance</a:t>
            </a:r>
          </a:p>
          <a:p>
            <a:r>
              <a:rPr lang="en-US"/>
              <a:t> Regulates ionic concentrations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F1B91-5B6D-4B38-898D-25FB8FA641E7}" type="slidenum">
              <a:rPr lang="en-US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utoUpdateAnimBg="0"/>
      <p:bldP spid="32773" grpId="0" build="p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Excretion of N waste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8077200" cy="4114800"/>
          </a:xfrm>
        </p:spPr>
        <p:txBody>
          <a:bodyPr/>
          <a:lstStyle/>
          <a:p>
            <a:r>
              <a:rPr lang="en-US"/>
              <a:t>Most aquatic animals excrete ammonia - NH</a:t>
            </a:r>
            <a:r>
              <a:rPr lang="en-US" baseline="-25000"/>
              <a:t>3</a:t>
            </a:r>
            <a:endParaRPr lang="en-US"/>
          </a:p>
          <a:p>
            <a:pPr>
              <a:buFont typeface="Wingdings" pitchFamily="2" charset="2"/>
              <a:buNone/>
            </a:pPr>
            <a:r>
              <a:rPr lang="en-US"/>
              <a:t>   - very soluble in water</a:t>
            </a:r>
          </a:p>
          <a:p>
            <a:pPr>
              <a:buFont typeface="Wingdings" pitchFamily="2" charset="2"/>
              <a:buNone/>
            </a:pPr>
            <a:r>
              <a:rPr lang="en-US"/>
              <a:t>   - diffuses across whole body surface</a:t>
            </a:r>
          </a:p>
          <a:p>
            <a:pPr>
              <a:buFont typeface="Wingdings" pitchFamily="2" charset="2"/>
              <a:buNone/>
            </a:pPr>
            <a:r>
              <a:rPr lang="en-US"/>
              <a:t>   - diffuses across gills </a:t>
            </a:r>
          </a:p>
          <a:p>
            <a:r>
              <a:rPr lang="en-US"/>
              <a:t>Birds &amp; reptiles excrete a uric acid paste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E29B3-5AD5-47A0-B0FD-856D9279A979}" type="slidenum">
              <a:rPr lang="en-US"/>
              <a:pPr/>
              <a:t>63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  <p:bldP spid="33795" grpId="0" build="p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60A5B-55B2-4444-BAF0-CF1B4814ECD3}" type="slidenum">
              <a:rPr lang="en-US"/>
              <a:pPr/>
              <a:t>64</a:t>
            </a:fld>
            <a:endParaRPr lang="en-US"/>
          </a:p>
        </p:txBody>
      </p:sp>
      <p:pic>
        <p:nvPicPr>
          <p:cNvPr id="87043" name="Picture 1027" descr="bird_anatom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75" y="1468438"/>
            <a:ext cx="4160838" cy="3921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0498-876D-4055-A5D5-48739FBF53E6}" type="slidenum">
              <a:rPr lang="en-US"/>
              <a:pPr/>
              <a:t>65</a:t>
            </a:fld>
            <a:endParaRPr lang="en-US"/>
          </a:p>
        </p:txBody>
      </p:sp>
      <p:pic>
        <p:nvPicPr>
          <p:cNvPr id="88067" name="Picture 1027" descr="anatom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0613" y="1303338"/>
            <a:ext cx="4422775" cy="4251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Excretion of N </a:t>
            </a:r>
            <a:r>
              <a:rPr lang="en-US" dirty="0" smtClean="0"/>
              <a:t>waste</a:t>
            </a:r>
            <a:endParaRPr lang="en-U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Amphibians &amp; mammals change NH</a:t>
            </a:r>
            <a:r>
              <a:rPr lang="en-US" baseline="-25000"/>
              <a:t>3</a:t>
            </a:r>
            <a:r>
              <a:rPr lang="en-US"/>
              <a:t> to urea in liver</a:t>
            </a:r>
          </a:p>
          <a:p>
            <a:pPr>
              <a:buFont typeface="Wingdings" pitchFamily="2" charset="2"/>
              <a:buNone/>
            </a:pPr>
            <a:r>
              <a:rPr lang="en-US"/>
              <a:t>   - urea diffuses into blood &amp; is dissolved in water &amp; excreted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010B0-FC78-47F8-ADB8-39A6128DBB01}" type="slidenum">
              <a:rPr lang="en-US"/>
              <a:pPr/>
              <a:t>66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utoUpdateAnimBg="0"/>
      <p:bldP spid="34819" grpId="0" build="p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 methods of Water Balance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Osmoconformers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   - doesn’t adjust internal osmolarity &amp; is isotonic </a:t>
            </a:r>
            <a:r>
              <a:rPr lang="en-US" dirty="0" smtClean="0"/>
              <a:t>with surrounding </a:t>
            </a:r>
            <a:r>
              <a:rPr lang="en-US" dirty="0"/>
              <a:t>water</a:t>
            </a:r>
          </a:p>
          <a:p>
            <a:pPr>
              <a:lnSpc>
                <a:spcPct val="90000"/>
              </a:lnSpc>
            </a:pPr>
            <a:r>
              <a:rPr lang="en-US" dirty="0"/>
              <a:t>Osmoregulators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      - not isotonic to surrounding so must take in or discharge water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      - uses </a:t>
            </a:r>
            <a:r>
              <a:rPr lang="en-US" dirty="0" smtClean="0"/>
              <a:t>energy </a:t>
            </a:r>
            <a:r>
              <a:rPr lang="en-US" dirty="0"/>
              <a:t>to maintain a gradient that allows water movement in or out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5A835-ECB3-4552-BEB6-4E56918ADCA2}" type="slidenum">
              <a:rPr lang="en-US"/>
              <a:pPr/>
              <a:t>67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  <p:bldP spid="35843" grpId="0" build="p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Regulation of Ions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Na </a:t>
            </a:r>
            <a:r>
              <a:rPr lang="en-US" baseline="30000"/>
              <a:t>+ </a:t>
            </a:r>
            <a:r>
              <a:rPr lang="en-US"/>
              <a:t> K </a:t>
            </a:r>
            <a:r>
              <a:rPr lang="en-US" baseline="30000"/>
              <a:t>+ </a:t>
            </a:r>
            <a:r>
              <a:rPr lang="en-US"/>
              <a:t> H </a:t>
            </a:r>
            <a:r>
              <a:rPr lang="en-US" baseline="30000"/>
              <a:t>+ </a:t>
            </a:r>
            <a:r>
              <a:rPr lang="en-US"/>
              <a:t> Mg </a:t>
            </a:r>
            <a:r>
              <a:rPr lang="en-US" baseline="30000"/>
              <a:t>+</a:t>
            </a:r>
            <a:r>
              <a:rPr lang="en-US"/>
              <a:t> </a:t>
            </a:r>
            <a:r>
              <a:rPr lang="en-US" baseline="30000"/>
              <a:t>+</a:t>
            </a:r>
            <a:r>
              <a:rPr lang="en-US"/>
              <a:t>  Ca </a:t>
            </a:r>
            <a:r>
              <a:rPr lang="en-US" baseline="30000"/>
              <a:t>+ +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35257-8032-46E9-8C51-30BEEA84A50D}" type="slidenum">
              <a:rPr lang="en-US"/>
              <a:pPr/>
              <a:t>68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  <p:bldP spid="36867" grpId="0" build="p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Evolution of excretory </a:t>
            </a:r>
            <a:r>
              <a:rPr lang="en-US" dirty="0" smtClean="0"/>
              <a:t>system</a:t>
            </a:r>
            <a:endParaRPr lang="en-US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Diffusion</a:t>
            </a:r>
          </a:p>
          <a:p>
            <a:r>
              <a:rPr lang="en-US"/>
              <a:t>Flame cells</a:t>
            </a:r>
          </a:p>
          <a:p>
            <a:r>
              <a:rPr lang="en-US"/>
              <a:t>Nephridia – many segments</a:t>
            </a:r>
          </a:p>
          <a:p>
            <a:r>
              <a:rPr lang="en-US"/>
              <a:t>Metanephridia</a:t>
            </a:r>
          </a:p>
          <a:p>
            <a:r>
              <a:rPr lang="en-US"/>
              <a:t>Malpighian tubules – few segments</a:t>
            </a:r>
          </a:p>
          <a:p>
            <a:r>
              <a:rPr lang="en-US"/>
              <a:t>Kidneys – special location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30-5539-40BC-A21F-86131239A1C0}" type="slidenum">
              <a:rPr lang="en-US"/>
              <a:pPr/>
              <a:t>69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utoUpdateAnimBg="0"/>
      <p:bldP spid="37891" grpId="0" build="p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Kidney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Filters wastes from blood, regulates H</a:t>
            </a:r>
            <a:r>
              <a:rPr lang="en-US" baseline="-25000" dirty="0"/>
              <a:t>2</a:t>
            </a:r>
            <a:r>
              <a:rPr lang="en-US" dirty="0"/>
              <a:t>O content, produces urine</a:t>
            </a:r>
          </a:p>
          <a:p>
            <a:r>
              <a:rPr lang="en-US" dirty="0"/>
              <a:t>Each kidney contains approx. 500,000 nephrons tubule</a:t>
            </a:r>
          </a:p>
          <a:p>
            <a:r>
              <a:rPr lang="en-US" dirty="0"/>
              <a:t>Diagram pg. 944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cortex, </a:t>
            </a:r>
            <a:r>
              <a:rPr lang="en-US" dirty="0" err="1"/>
              <a:t>medula</a:t>
            </a:r>
            <a:r>
              <a:rPr lang="en-US" dirty="0"/>
              <a:t>, renal pelvis, </a:t>
            </a:r>
            <a:r>
              <a:rPr lang="en-US" dirty="0" err="1"/>
              <a:t>ureter</a:t>
            </a:r>
            <a:r>
              <a:rPr lang="en-US" dirty="0"/>
              <a:t>, </a:t>
            </a:r>
            <a:r>
              <a:rPr lang="en-US" dirty="0" err="1"/>
              <a:t>nephron</a:t>
            </a:r>
            <a:endParaRPr lang="en-US" dirty="0"/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9A71-2455-4A94-A5BF-B0D6C7499F18}" type="slidenum">
              <a:rPr lang="en-US"/>
              <a:pPr/>
              <a:t>70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  <p:bldP spid="38915" grpId="0" build="p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8FF7B-428D-4B52-A107-007AFFC62AF1}" type="slidenum">
              <a:rPr lang="en-US"/>
              <a:pPr/>
              <a:t>71</a:t>
            </a:fld>
            <a:endParaRPr lang="en-US"/>
          </a:p>
        </p:txBody>
      </p:sp>
      <p:pic>
        <p:nvPicPr>
          <p:cNvPr id="76803" name="Picture 3" descr="44-21-HumanExcretSystem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6350"/>
            <a:ext cx="8572500" cy="6846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87A5B-1DBD-4CC2-8460-6F924743A79E}" type="slidenum">
              <a:rPr lang="en-US"/>
              <a:pPr/>
              <a:t>72</a:t>
            </a:fld>
            <a:endParaRPr lang="en-US"/>
          </a:p>
        </p:txBody>
      </p:sp>
      <p:pic>
        <p:nvPicPr>
          <p:cNvPr id="80899" name="Picture 3" descr="44-21-HumanExcretSystem-N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Pathway of </a:t>
            </a:r>
            <a:r>
              <a:rPr lang="en-US" b="1" u="sng"/>
              <a:t>blood</a:t>
            </a:r>
            <a:r>
              <a:rPr lang="en-US"/>
              <a:t>  pg. 963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Aorta to renal arteries</a:t>
            </a:r>
            <a:endParaRPr lang="en-US" dirty="0"/>
          </a:p>
          <a:p>
            <a:r>
              <a:rPr lang="en-US" dirty="0" smtClean="0"/>
              <a:t>Afferent </a:t>
            </a:r>
            <a:r>
              <a:rPr lang="en-US" dirty="0"/>
              <a:t>arteriole (inside kidney)</a:t>
            </a:r>
          </a:p>
          <a:p>
            <a:r>
              <a:rPr lang="en-US" dirty="0"/>
              <a:t>Glomerulus – ball of capillaries – some things diffuse out of blood </a:t>
            </a:r>
          </a:p>
          <a:p>
            <a:r>
              <a:rPr lang="en-US" dirty="0"/>
              <a:t>Efferent arteriole</a:t>
            </a:r>
          </a:p>
          <a:p>
            <a:r>
              <a:rPr lang="en-US" dirty="0"/>
              <a:t>Peritubular </a:t>
            </a:r>
            <a:r>
              <a:rPr lang="en-US" dirty="0" smtClean="0"/>
              <a:t>capillaries</a:t>
            </a:r>
          </a:p>
          <a:p>
            <a:r>
              <a:rPr lang="en-US" dirty="0" err="1" smtClean="0"/>
              <a:t>Venules</a:t>
            </a:r>
            <a:endParaRPr lang="en-US" dirty="0" smtClean="0"/>
          </a:p>
          <a:p>
            <a:r>
              <a:rPr lang="en-US" dirty="0" smtClean="0"/>
              <a:t>Renal vein</a:t>
            </a:r>
          </a:p>
          <a:p>
            <a:r>
              <a:rPr lang="en-US" dirty="0" smtClean="0"/>
              <a:t>Inferior vena cava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884E-4AE0-4531-B7B6-23EF866C7CDD}" type="slidenum">
              <a:rPr lang="en-US"/>
              <a:pPr/>
              <a:t>73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39939" grpId="0" build="p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Path of filtrate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Filtrate is what diffuses from blood at glomerulus – What does it contain?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     - water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     - small solutes like glucose, urea, salt, vitamins, ions, hormones</a:t>
            </a:r>
          </a:p>
          <a:p>
            <a:r>
              <a:rPr lang="en-US" dirty="0"/>
              <a:t>Filtrate will eventually become urine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6CCF-7A6D-4C2A-93DF-27BB07D1DC19}" type="slidenum">
              <a:rPr lang="en-US"/>
              <a:pPr/>
              <a:t>74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utoUpdateAnimBg="0"/>
      <p:bldP spid="41987" grpId="0" build="p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Path of filtrate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Bowmans capsule</a:t>
            </a:r>
          </a:p>
          <a:p>
            <a:r>
              <a:rPr lang="en-US"/>
              <a:t>Proximal convoluted tubule</a:t>
            </a:r>
          </a:p>
          <a:p>
            <a:r>
              <a:rPr lang="en-US"/>
              <a:t>Loop of Henle</a:t>
            </a:r>
          </a:p>
          <a:p>
            <a:r>
              <a:rPr lang="en-US"/>
              <a:t>Distal convoluted tubule</a:t>
            </a:r>
          </a:p>
          <a:p>
            <a:r>
              <a:rPr lang="en-US"/>
              <a:t>Collecting duct</a:t>
            </a:r>
          </a:p>
          <a:p>
            <a:r>
              <a:rPr lang="en-US"/>
              <a:t>Renal pelvis</a:t>
            </a:r>
          </a:p>
          <a:p>
            <a:r>
              <a:rPr lang="en-US"/>
              <a:t>Ureter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8958C-CD79-42E2-8B25-A3371BE1BE57}" type="slidenum">
              <a:rPr lang="en-US"/>
              <a:pPr/>
              <a:t>75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  <p:bldP spid="43011" grpId="0" build="p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Formation of Urine – 3 steps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Filtration</a:t>
            </a:r>
          </a:p>
          <a:p>
            <a:r>
              <a:rPr lang="en-US"/>
              <a:t>Secretion</a:t>
            </a:r>
          </a:p>
          <a:p>
            <a:r>
              <a:rPr lang="en-US"/>
              <a:t>Reabsorption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ADA0C-AB35-4DCA-A620-6FE41BE65ECB}" type="slidenum">
              <a:rPr lang="en-US"/>
              <a:pPr/>
              <a:t>76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utoUpdateAnimBg="0"/>
      <p:bldP spid="44035" grpId="0" build="p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8C142-53DE-4896-98CA-ED791C327ED4}" type="slidenum">
              <a:rPr lang="en-US"/>
              <a:pPr/>
              <a:t>77</a:t>
            </a:fld>
            <a:endParaRPr lang="en-US"/>
          </a:p>
        </p:txBody>
      </p:sp>
      <p:pic>
        <p:nvPicPr>
          <p:cNvPr id="75779" name="Picture 3" descr="44-17-ExcretorySystFunc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1438" y="0"/>
            <a:ext cx="392112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Filtration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Bowmans capsule filters filtrate from blood</a:t>
            </a:r>
          </a:p>
          <a:p>
            <a:r>
              <a:rPr lang="en-US"/>
              <a:t>Nonselective process – anything small enough passes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9EB5C-0923-4F51-A88F-65EFA1146359}" type="slidenum">
              <a:rPr lang="en-US"/>
              <a:pPr/>
              <a:t>78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  <p:bldP spid="45059" grpId="0" build="p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Secretion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Selective process involving active &amp; passive transport </a:t>
            </a:r>
            <a:r>
              <a:rPr lang="en-US" b="1" u="sng"/>
              <a:t>from capillaries to tubule</a:t>
            </a:r>
          </a:p>
          <a:p>
            <a:r>
              <a:rPr lang="en-US"/>
              <a:t>Occurs at proximal &amp; distal tubules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B08D2-9F44-4A67-B769-4AA86D136720}" type="slidenum">
              <a:rPr lang="en-US"/>
              <a:pPr/>
              <a:t>79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utoUpdateAnimBg="0"/>
      <p:bldP spid="46083" grpId="0" build="p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Reabsorption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Selective process where substances return  </a:t>
            </a:r>
            <a:r>
              <a:rPr lang="en-US" b="1" u="sng" dirty="0"/>
              <a:t>to capillaries from tubule</a:t>
            </a:r>
            <a:r>
              <a:rPr lang="en-US" dirty="0"/>
              <a:t> </a:t>
            </a:r>
          </a:p>
          <a:p>
            <a:r>
              <a:rPr lang="en-US" dirty="0"/>
              <a:t>Occurs at convoluted tubules, Loop of </a:t>
            </a:r>
            <a:r>
              <a:rPr lang="en-US" dirty="0" err="1"/>
              <a:t>Henle</a:t>
            </a:r>
            <a:r>
              <a:rPr lang="en-US" dirty="0"/>
              <a:t>, &amp; collecting duct</a:t>
            </a:r>
          </a:p>
          <a:p>
            <a:r>
              <a:rPr lang="en-US" dirty="0"/>
              <a:t>Nearly all sugars, vitamins, H</a:t>
            </a:r>
            <a:r>
              <a:rPr lang="en-US" baseline="-25000" dirty="0"/>
              <a:t>2</a:t>
            </a:r>
            <a:r>
              <a:rPr lang="en-US" dirty="0"/>
              <a:t>O &amp; other </a:t>
            </a:r>
            <a:r>
              <a:rPr lang="en-US" dirty="0" smtClean="0"/>
              <a:t>organic </a:t>
            </a:r>
            <a:r>
              <a:rPr lang="en-US" dirty="0"/>
              <a:t>nutrients are reabsorbed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5B48D-CD65-4BC5-9A57-9F5031928FA3}" type="slidenum">
              <a:rPr lang="en-US"/>
              <a:pPr/>
              <a:t>80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7" grpId="0" build="p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2691D-EECC-4C4E-8A98-FB269BD3295E}" type="slidenum">
              <a:rPr lang="en-US"/>
              <a:pPr/>
              <a:t>81</a:t>
            </a:fld>
            <a:endParaRPr lang="en-US"/>
          </a:p>
        </p:txBody>
      </p:sp>
      <p:pic>
        <p:nvPicPr>
          <p:cNvPr id="82947" name="Picture 3" descr="44-22-NephronCollecDuc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4113" y="0"/>
            <a:ext cx="683577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Conservation of Water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Water concentration measured in milliosmoles per Liter (mosm) – this is a measurement of osmolarity (solute concentration)</a:t>
            </a:r>
          </a:p>
          <a:p>
            <a:r>
              <a:rPr lang="en-US" dirty="0" smtClean="0"/>
              <a:t>Range of water concentration is 300 mosm/L to 1200 mosm/L</a:t>
            </a:r>
          </a:p>
          <a:p>
            <a:r>
              <a:rPr lang="en-US" dirty="0" smtClean="0"/>
              <a:t>To maintain this concentration urine can be hypertonic or hypotonic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82</a:t>
            </a:fld>
            <a:endParaRPr lang="en-US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Regulation</a:t>
            </a:r>
            <a:br>
              <a:rPr lang="en-US" dirty="0" smtClean="0"/>
            </a:br>
            <a:r>
              <a:rPr lang="en-US" dirty="0" smtClean="0"/>
              <a:t>2 systems operating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ADH system</a:t>
            </a:r>
          </a:p>
          <a:p>
            <a:pPr>
              <a:buNone/>
            </a:pPr>
            <a:r>
              <a:rPr lang="en-US" dirty="0" smtClean="0"/>
              <a:t>	- responds to osmolarity of blood</a:t>
            </a:r>
          </a:p>
          <a:p>
            <a:r>
              <a:rPr lang="en-US" dirty="0" smtClean="0"/>
              <a:t>RAAS – renin-angiotensin-aldesterone system</a:t>
            </a:r>
          </a:p>
          <a:p>
            <a:pPr>
              <a:buNone/>
            </a:pPr>
            <a:r>
              <a:rPr lang="en-US" dirty="0" smtClean="0"/>
              <a:t>	- responds to blood volume and pressure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83</a:t>
            </a:fld>
            <a:endParaRPr lang="en-US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ADH – antidiuretic hormone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Monitors water concentration</a:t>
            </a:r>
          </a:p>
          <a:p>
            <a:r>
              <a:rPr lang="en-US" dirty="0" smtClean="0"/>
              <a:t>Produced by hypothalamus</a:t>
            </a:r>
          </a:p>
          <a:p>
            <a:r>
              <a:rPr lang="en-US" dirty="0" smtClean="0"/>
              <a:t>Stored in pituitary</a:t>
            </a:r>
          </a:p>
          <a:p>
            <a:r>
              <a:rPr lang="en-US" dirty="0" smtClean="0"/>
              <a:t>Osmoreceptor cells in hypothalamus monitor osmolarity of blood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84</a:t>
            </a:fld>
            <a:endParaRPr lang="en-US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Blood too hypertonic?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Triggers thirst</a:t>
            </a:r>
          </a:p>
          <a:p>
            <a:r>
              <a:rPr lang="en-US" dirty="0" smtClean="0"/>
              <a:t>ADH secreted</a:t>
            </a:r>
          </a:p>
          <a:p>
            <a:pPr>
              <a:buNone/>
            </a:pPr>
            <a:r>
              <a:rPr lang="en-US" dirty="0" smtClean="0"/>
              <a:t>	- causes increased permeability of water at distal tubule and collecting duct</a:t>
            </a:r>
          </a:p>
          <a:p>
            <a:pPr>
              <a:buNone/>
            </a:pPr>
            <a:r>
              <a:rPr lang="en-US" dirty="0" smtClean="0"/>
              <a:t>	- thus water is conserved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85</a:t>
            </a:fld>
            <a:endParaRPr lang="en-US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86</a:t>
            </a:fld>
            <a:endParaRPr lang="en-US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87</a:t>
            </a:fld>
            <a:endParaRPr lang="en-US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88</a:t>
            </a:fld>
            <a:endParaRPr lang="en-US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Blood too hypotonic?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ADH inhibited</a:t>
            </a:r>
          </a:p>
          <a:p>
            <a:pPr>
              <a:buNone/>
            </a:pPr>
            <a:r>
              <a:rPr lang="en-US" dirty="0" smtClean="0"/>
              <a:t>	- decreased permeability of water at distal tubule and collecting duct</a:t>
            </a:r>
          </a:p>
          <a:p>
            <a:pPr>
              <a:buNone/>
            </a:pPr>
            <a:r>
              <a:rPr lang="en-US" dirty="0" smtClean="0"/>
              <a:t>	- thus more water is excreted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89</a:t>
            </a:fld>
            <a:endParaRPr lang="en-US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D85F9-5BDB-4C1A-A2A7-F40B789F2227}" type="slidenum">
              <a:rPr lang="en-US"/>
              <a:pPr/>
              <a:t>90</a:t>
            </a:fld>
            <a:endParaRPr lang="en-US"/>
          </a:p>
        </p:txBody>
      </p:sp>
      <p:pic>
        <p:nvPicPr>
          <p:cNvPr id="83971" name="Picture 1027" descr="44-24-NegFeedbackCircui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4213" y="0"/>
            <a:ext cx="523557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RAAS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JGA – juxtaglomerular apparatus located near afferent arterial releases renin when blood pressure drops</a:t>
            </a:r>
          </a:p>
          <a:p>
            <a:r>
              <a:rPr lang="en-US" dirty="0" smtClean="0"/>
              <a:t>Renin causes release of angiotensin II </a:t>
            </a:r>
          </a:p>
          <a:p>
            <a:pPr>
              <a:buNone/>
            </a:pPr>
            <a:r>
              <a:rPr lang="en-US" dirty="0" smtClean="0"/>
              <a:t>		- causes constriction of arterioles</a:t>
            </a:r>
          </a:p>
          <a:p>
            <a:pPr>
              <a:buNone/>
            </a:pPr>
            <a:r>
              <a:rPr lang="en-US" dirty="0" smtClean="0"/>
              <a:t>		- causes stimulation of aldosterone</a:t>
            </a:r>
          </a:p>
          <a:p>
            <a:r>
              <a:rPr lang="en-US" dirty="0" smtClean="0"/>
              <a:t>Aldosterone causes distal tubules to reabsorb more Na</a:t>
            </a:r>
            <a:r>
              <a:rPr lang="en-US" baseline="30000" dirty="0" smtClean="0"/>
              <a:t> +</a:t>
            </a:r>
            <a:r>
              <a:rPr lang="en-US" dirty="0" smtClean="0"/>
              <a:t> and water thus increasing blood volume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91</a:t>
            </a:fld>
            <a:endParaRPr lang="en-US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Alcohols affect on ADH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Inhibits ADH</a:t>
            </a:r>
          </a:p>
          <a:p>
            <a:r>
              <a:rPr lang="en-US" dirty="0" smtClean="0"/>
              <a:t>Excessive water loss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92</a:t>
            </a:fld>
            <a:endParaRPr lang="en-US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0824" name="Picture 40" descr="44_19-ADHFluidReten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613" y="146050"/>
            <a:ext cx="7724775" cy="6572250"/>
          </a:xfrm>
          <a:prstGeom prst="rect">
            <a:avLst/>
          </a:prstGeom>
          <a:noFill/>
        </p:spPr>
      </p:pic>
      <p:sp>
        <p:nvSpPr>
          <p:cNvPr id="630787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44-19</a:t>
            </a:r>
          </a:p>
        </p:txBody>
      </p:sp>
      <p:sp>
        <p:nvSpPr>
          <p:cNvPr id="630792" name="Text Box 8"/>
          <p:cNvSpPr txBox="1">
            <a:spLocks noChangeArrowheads="1"/>
          </p:cNvSpPr>
          <p:nvPr/>
        </p:nvSpPr>
        <p:spPr bwMode="auto">
          <a:xfrm>
            <a:off x="1454150" y="728663"/>
            <a:ext cx="498475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Thirst</a:t>
            </a:r>
          </a:p>
        </p:txBody>
      </p:sp>
      <p:sp>
        <p:nvSpPr>
          <p:cNvPr id="630793" name="Text Box 9"/>
          <p:cNvSpPr txBox="1">
            <a:spLocks noChangeArrowheads="1"/>
          </p:cNvSpPr>
          <p:nvPr/>
        </p:nvSpPr>
        <p:spPr bwMode="auto">
          <a:xfrm>
            <a:off x="719138" y="1651000"/>
            <a:ext cx="1154112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Drinking reduces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blood osmolarity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to set point.</a:t>
            </a:r>
          </a:p>
        </p:txBody>
      </p:sp>
      <p:sp>
        <p:nvSpPr>
          <p:cNvPr id="630794" name="Text Box 10"/>
          <p:cNvSpPr txBox="1">
            <a:spLocks noChangeArrowheads="1"/>
          </p:cNvSpPr>
          <p:nvPr/>
        </p:nvSpPr>
        <p:spPr bwMode="auto">
          <a:xfrm>
            <a:off x="2486025" y="334963"/>
            <a:ext cx="1316038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Osmoreceptors in 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hypothalamus trigger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release of ADH.</a:t>
            </a:r>
          </a:p>
        </p:txBody>
      </p:sp>
      <p:sp>
        <p:nvSpPr>
          <p:cNvPr id="630795" name="Text Box 11"/>
          <p:cNvSpPr txBox="1">
            <a:spLocks noChangeArrowheads="1"/>
          </p:cNvSpPr>
          <p:nvPr/>
        </p:nvSpPr>
        <p:spPr bwMode="auto">
          <a:xfrm>
            <a:off x="2232025" y="2354263"/>
            <a:ext cx="79533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Increased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permeability</a:t>
            </a:r>
          </a:p>
        </p:txBody>
      </p:sp>
      <p:sp>
        <p:nvSpPr>
          <p:cNvPr id="630796" name="Text Box 12"/>
          <p:cNvSpPr txBox="1">
            <a:spLocks noChangeArrowheads="1"/>
          </p:cNvSpPr>
          <p:nvPr/>
        </p:nvSpPr>
        <p:spPr bwMode="auto">
          <a:xfrm>
            <a:off x="3462338" y="2225675"/>
            <a:ext cx="5715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Pituitary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gland</a:t>
            </a:r>
          </a:p>
        </p:txBody>
      </p:sp>
      <p:sp>
        <p:nvSpPr>
          <p:cNvPr id="630797" name="Text Box 13"/>
          <p:cNvSpPr txBox="1">
            <a:spLocks noChangeArrowheads="1"/>
          </p:cNvSpPr>
          <p:nvPr/>
        </p:nvSpPr>
        <p:spPr bwMode="auto">
          <a:xfrm>
            <a:off x="2984500" y="1798638"/>
            <a:ext cx="333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100" b="1">
                <a:latin typeface="Arial" charset="0"/>
              </a:rPr>
              <a:t>ADH</a:t>
            </a:r>
          </a:p>
        </p:txBody>
      </p:sp>
      <p:sp>
        <p:nvSpPr>
          <p:cNvPr id="630798" name="Line 14"/>
          <p:cNvSpPr>
            <a:spLocks noChangeShapeType="1"/>
          </p:cNvSpPr>
          <p:nvPr/>
        </p:nvSpPr>
        <p:spPr bwMode="auto">
          <a:xfrm>
            <a:off x="3408363" y="1993900"/>
            <a:ext cx="236537" cy="223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0799" name="Text Box 15"/>
          <p:cNvSpPr txBox="1">
            <a:spLocks noChangeArrowheads="1"/>
          </p:cNvSpPr>
          <p:nvPr/>
        </p:nvSpPr>
        <p:spPr bwMode="auto">
          <a:xfrm>
            <a:off x="2660650" y="892175"/>
            <a:ext cx="995363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Hypothalamus</a:t>
            </a:r>
          </a:p>
        </p:txBody>
      </p:sp>
      <p:sp>
        <p:nvSpPr>
          <p:cNvPr id="630800" name="Text Box 16"/>
          <p:cNvSpPr txBox="1">
            <a:spLocks noChangeArrowheads="1"/>
          </p:cNvSpPr>
          <p:nvPr/>
        </p:nvSpPr>
        <p:spPr bwMode="auto">
          <a:xfrm>
            <a:off x="1463675" y="2790825"/>
            <a:ext cx="42227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Distal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tubule</a:t>
            </a:r>
          </a:p>
        </p:txBody>
      </p:sp>
      <p:sp>
        <p:nvSpPr>
          <p:cNvPr id="630801" name="Text Box 17"/>
          <p:cNvSpPr txBox="1">
            <a:spLocks noChangeArrowheads="1"/>
          </p:cNvSpPr>
          <p:nvPr/>
        </p:nvSpPr>
        <p:spPr bwMode="auto">
          <a:xfrm>
            <a:off x="1338263" y="3951288"/>
            <a:ext cx="1023937" cy="75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</a:t>
            </a:r>
            <a:r>
              <a:rPr lang="en-US" sz="1100" b="1" baseline="-25000">
                <a:latin typeface="Arial" charset="0"/>
              </a:rPr>
              <a:t>2</a:t>
            </a:r>
            <a:r>
              <a:rPr lang="en-US" sz="1100" b="1">
                <a:latin typeface="Arial" charset="0"/>
              </a:rPr>
              <a:t>O reab-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sorption helps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prevent further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osmolarity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increase.</a:t>
            </a:r>
          </a:p>
        </p:txBody>
      </p:sp>
      <p:sp>
        <p:nvSpPr>
          <p:cNvPr id="630802" name="Text Box 18"/>
          <p:cNvSpPr txBox="1">
            <a:spLocks noChangeArrowheads="1"/>
          </p:cNvSpPr>
          <p:nvPr/>
        </p:nvSpPr>
        <p:spPr bwMode="auto">
          <a:xfrm>
            <a:off x="3441700" y="4092575"/>
            <a:ext cx="1193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STIMULUS: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Increase in blood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osmolarity</a:t>
            </a:r>
          </a:p>
        </p:txBody>
      </p:sp>
      <p:sp>
        <p:nvSpPr>
          <p:cNvPr id="630803" name="Text Box 19"/>
          <p:cNvSpPr txBox="1">
            <a:spLocks noChangeArrowheads="1"/>
          </p:cNvSpPr>
          <p:nvPr/>
        </p:nvSpPr>
        <p:spPr bwMode="auto">
          <a:xfrm>
            <a:off x="1998663" y="4918075"/>
            <a:ext cx="1193800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Collecting duct</a:t>
            </a:r>
          </a:p>
        </p:txBody>
      </p:sp>
      <p:sp>
        <p:nvSpPr>
          <p:cNvPr id="630804" name="Text Box 20"/>
          <p:cNvSpPr txBox="1">
            <a:spLocks noChangeArrowheads="1"/>
          </p:cNvSpPr>
          <p:nvPr/>
        </p:nvSpPr>
        <p:spPr bwMode="auto">
          <a:xfrm>
            <a:off x="2287588" y="5697538"/>
            <a:ext cx="1273175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Homeostasis: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Blood osmolarity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(300 mOsm/L)</a:t>
            </a:r>
          </a:p>
        </p:txBody>
      </p:sp>
      <p:sp>
        <p:nvSpPr>
          <p:cNvPr id="630805" name="Text Box 21"/>
          <p:cNvSpPr txBox="1">
            <a:spLocks noChangeArrowheads="1"/>
          </p:cNvSpPr>
          <p:nvPr/>
        </p:nvSpPr>
        <p:spPr bwMode="auto">
          <a:xfrm>
            <a:off x="814388" y="6365875"/>
            <a:ext cx="203200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(a)</a:t>
            </a:r>
          </a:p>
        </p:txBody>
      </p:sp>
      <p:sp>
        <p:nvSpPr>
          <p:cNvPr id="630806" name="Text Box 22"/>
          <p:cNvSpPr txBox="1">
            <a:spLocks noChangeArrowheads="1"/>
          </p:cNvSpPr>
          <p:nvPr/>
        </p:nvSpPr>
        <p:spPr bwMode="auto">
          <a:xfrm>
            <a:off x="4978400" y="3255963"/>
            <a:ext cx="914400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Exocytosis</a:t>
            </a:r>
          </a:p>
        </p:txBody>
      </p:sp>
      <p:sp>
        <p:nvSpPr>
          <p:cNvPr id="630807" name="Text Box 23"/>
          <p:cNvSpPr txBox="1">
            <a:spLocks noChangeArrowheads="1"/>
          </p:cNvSpPr>
          <p:nvPr/>
        </p:nvSpPr>
        <p:spPr bwMode="auto">
          <a:xfrm>
            <a:off x="4852988" y="4987925"/>
            <a:ext cx="203200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(b)</a:t>
            </a:r>
          </a:p>
        </p:txBody>
      </p:sp>
      <p:sp>
        <p:nvSpPr>
          <p:cNvPr id="630808" name="Text Box 24"/>
          <p:cNvSpPr txBox="1">
            <a:spLocks noChangeArrowheads="1"/>
          </p:cNvSpPr>
          <p:nvPr/>
        </p:nvSpPr>
        <p:spPr bwMode="auto">
          <a:xfrm>
            <a:off x="7031038" y="3411538"/>
            <a:ext cx="719137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Aquaporin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water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channels</a:t>
            </a:r>
          </a:p>
        </p:txBody>
      </p:sp>
      <p:sp>
        <p:nvSpPr>
          <p:cNvPr id="630809" name="Text Box 25"/>
          <p:cNvSpPr txBox="1">
            <a:spLocks noChangeArrowheads="1"/>
          </p:cNvSpPr>
          <p:nvPr/>
        </p:nvSpPr>
        <p:spPr bwMode="auto">
          <a:xfrm>
            <a:off x="6353175" y="4035425"/>
            <a:ext cx="312738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</a:t>
            </a:r>
            <a:r>
              <a:rPr lang="en-US" sz="1100" b="1" baseline="-25000">
                <a:latin typeface="Arial" charset="0"/>
              </a:rPr>
              <a:t>2</a:t>
            </a:r>
            <a:r>
              <a:rPr lang="en-US" sz="1100" b="1">
                <a:latin typeface="Arial" charset="0"/>
              </a:rPr>
              <a:t>O</a:t>
            </a:r>
          </a:p>
        </p:txBody>
      </p:sp>
      <p:sp>
        <p:nvSpPr>
          <p:cNvPr id="630810" name="Text Box 26"/>
          <p:cNvSpPr txBox="1">
            <a:spLocks noChangeArrowheads="1"/>
          </p:cNvSpPr>
          <p:nvPr/>
        </p:nvSpPr>
        <p:spPr bwMode="auto">
          <a:xfrm>
            <a:off x="5135563" y="3690938"/>
            <a:ext cx="312737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</a:t>
            </a:r>
            <a:r>
              <a:rPr lang="en-US" sz="1100" b="1" baseline="-25000">
                <a:latin typeface="Arial" charset="0"/>
              </a:rPr>
              <a:t>2</a:t>
            </a:r>
            <a:r>
              <a:rPr lang="en-US" sz="1100" b="1">
                <a:latin typeface="Arial" charset="0"/>
              </a:rPr>
              <a:t>O</a:t>
            </a:r>
          </a:p>
        </p:txBody>
      </p:sp>
      <p:sp>
        <p:nvSpPr>
          <p:cNvPr id="630811" name="Text Box 27"/>
          <p:cNvSpPr txBox="1">
            <a:spLocks noChangeArrowheads="1"/>
          </p:cNvSpPr>
          <p:nvPr/>
        </p:nvSpPr>
        <p:spPr bwMode="auto">
          <a:xfrm>
            <a:off x="6981825" y="2717800"/>
            <a:ext cx="592138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Storage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vesicle</a:t>
            </a:r>
          </a:p>
        </p:txBody>
      </p:sp>
      <p:sp>
        <p:nvSpPr>
          <p:cNvPr id="630812" name="Text Box 28"/>
          <p:cNvSpPr txBox="1">
            <a:spLocks noChangeArrowheads="1"/>
          </p:cNvSpPr>
          <p:nvPr/>
        </p:nvSpPr>
        <p:spPr bwMode="auto">
          <a:xfrm>
            <a:off x="6448425" y="2106613"/>
            <a:ext cx="133667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Second messenger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signaling molecule</a:t>
            </a:r>
          </a:p>
        </p:txBody>
      </p:sp>
      <p:sp>
        <p:nvSpPr>
          <p:cNvPr id="630813" name="Text Box 29"/>
          <p:cNvSpPr txBox="1">
            <a:spLocks noChangeArrowheads="1"/>
          </p:cNvSpPr>
          <p:nvPr/>
        </p:nvSpPr>
        <p:spPr bwMode="auto">
          <a:xfrm>
            <a:off x="6951663" y="1611313"/>
            <a:ext cx="465137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cAMP</a:t>
            </a:r>
          </a:p>
        </p:txBody>
      </p:sp>
      <p:sp>
        <p:nvSpPr>
          <p:cNvPr id="630814" name="Text Box 30"/>
          <p:cNvSpPr txBox="1">
            <a:spLocks noChangeArrowheads="1"/>
          </p:cNvSpPr>
          <p:nvPr/>
        </p:nvSpPr>
        <p:spPr bwMode="auto">
          <a:xfrm>
            <a:off x="7537450" y="274638"/>
            <a:ext cx="1008063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INTERSTITIAL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FLUID</a:t>
            </a:r>
          </a:p>
        </p:txBody>
      </p:sp>
      <p:sp>
        <p:nvSpPr>
          <p:cNvPr id="630815" name="Text Box 31"/>
          <p:cNvSpPr txBox="1">
            <a:spLocks noChangeArrowheads="1"/>
          </p:cNvSpPr>
          <p:nvPr/>
        </p:nvSpPr>
        <p:spPr bwMode="auto">
          <a:xfrm>
            <a:off x="7845425" y="1446213"/>
            <a:ext cx="6096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ADH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receptor</a:t>
            </a:r>
          </a:p>
        </p:txBody>
      </p:sp>
      <p:sp>
        <p:nvSpPr>
          <p:cNvPr id="630816" name="Text Box 32"/>
          <p:cNvSpPr txBox="1">
            <a:spLocks noChangeArrowheads="1"/>
          </p:cNvSpPr>
          <p:nvPr/>
        </p:nvSpPr>
        <p:spPr bwMode="auto">
          <a:xfrm>
            <a:off x="7735888" y="1165225"/>
            <a:ext cx="415925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ADH</a:t>
            </a:r>
          </a:p>
        </p:txBody>
      </p:sp>
      <p:sp>
        <p:nvSpPr>
          <p:cNvPr id="630817" name="Text Box 33"/>
          <p:cNvSpPr txBox="1">
            <a:spLocks noChangeArrowheads="1"/>
          </p:cNvSpPr>
          <p:nvPr/>
        </p:nvSpPr>
        <p:spPr bwMode="auto">
          <a:xfrm>
            <a:off x="4937125" y="260350"/>
            <a:ext cx="97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COLLECTING</a:t>
            </a:r>
          </a:p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DUCT</a:t>
            </a:r>
          </a:p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LUMEN</a:t>
            </a:r>
          </a:p>
        </p:txBody>
      </p:sp>
      <p:sp>
        <p:nvSpPr>
          <p:cNvPr id="630818" name="Text Box 34"/>
          <p:cNvSpPr txBox="1">
            <a:spLocks noChangeArrowheads="1"/>
          </p:cNvSpPr>
          <p:nvPr/>
        </p:nvSpPr>
        <p:spPr bwMode="auto">
          <a:xfrm>
            <a:off x="6051550" y="927100"/>
            <a:ext cx="973138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COLLECTING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DUCT CELL</a:t>
            </a:r>
          </a:p>
        </p:txBody>
      </p:sp>
      <p:sp>
        <p:nvSpPr>
          <p:cNvPr id="630819" name="Line 35"/>
          <p:cNvSpPr>
            <a:spLocks noChangeShapeType="1"/>
          </p:cNvSpPr>
          <p:nvPr/>
        </p:nvSpPr>
        <p:spPr bwMode="auto">
          <a:xfrm>
            <a:off x="5727700" y="3340100"/>
            <a:ext cx="120650" cy="50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0820" name="Line 36"/>
          <p:cNvSpPr>
            <a:spLocks noChangeShapeType="1"/>
          </p:cNvSpPr>
          <p:nvPr/>
        </p:nvSpPr>
        <p:spPr bwMode="auto">
          <a:xfrm flipV="1">
            <a:off x="6642100" y="3495675"/>
            <a:ext cx="365125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0821" name="Line 37"/>
          <p:cNvSpPr>
            <a:spLocks noChangeShapeType="1"/>
          </p:cNvSpPr>
          <p:nvPr/>
        </p:nvSpPr>
        <p:spPr bwMode="auto">
          <a:xfrm>
            <a:off x="6883400" y="3482975"/>
            <a:ext cx="133350" cy="9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0822" name="Line 38"/>
          <p:cNvSpPr>
            <a:spLocks noChangeShapeType="1"/>
          </p:cNvSpPr>
          <p:nvPr/>
        </p:nvSpPr>
        <p:spPr bwMode="auto">
          <a:xfrm>
            <a:off x="6715125" y="2800350"/>
            <a:ext cx="231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0823" name="Line 39"/>
          <p:cNvSpPr>
            <a:spLocks noChangeShapeType="1"/>
          </p:cNvSpPr>
          <p:nvPr/>
        </p:nvSpPr>
        <p:spPr bwMode="auto">
          <a:xfrm>
            <a:off x="7734300" y="1397000"/>
            <a:ext cx="85725" cy="133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1848" name="Picture 40" descr="44_19aADHFluidRetenA_1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0" y="142875"/>
            <a:ext cx="3998913" cy="6572250"/>
          </a:xfrm>
          <a:prstGeom prst="rect">
            <a:avLst/>
          </a:prstGeom>
          <a:noFill/>
        </p:spPr>
      </p:pic>
      <p:sp>
        <p:nvSpPr>
          <p:cNvPr id="631811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44-19a-1</a:t>
            </a:r>
          </a:p>
        </p:txBody>
      </p:sp>
      <p:sp>
        <p:nvSpPr>
          <p:cNvPr id="631849" name="Text Box 41"/>
          <p:cNvSpPr txBox="1">
            <a:spLocks noChangeArrowheads="1"/>
          </p:cNvSpPr>
          <p:nvPr/>
        </p:nvSpPr>
        <p:spPr bwMode="auto">
          <a:xfrm>
            <a:off x="3314700" y="728663"/>
            <a:ext cx="498475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Thirst</a:t>
            </a:r>
          </a:p>
        </p:txBody>
      </p:sp>
      <p:sp>
        <p:nvSpPr>
          <p:cNvPr id="631851" name="Text Box 43"/>
          <p:cNvSpPr txBox="1">
            <a:spLocks noChangeArrowheads="1"/>
          </p:cNvSpPr>
          <p:nvPr/>
        </p:nvSpPr>
        <p:spPr bwMode="auto">
          <a:xfrm>
            <a:off x="4327525" y="304800"/>
            <a:ext cx="1347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Osmoreceptors in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hypothalamus trigger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release of ADH.</a:t>
            </a:r>
          </a:p>
        </p:txBody>
      </p:sp>
      <p:sp>
        <p:nvSpPr>
          <p:cNvPr id="631853" name="Text Box 45"/>
          <p:cNvSpPr txBox="1">
            <a:spLocks noChangeArrowheads="1"/>
          </p:cNvSpPr>
          <p:nvPr/>
        </p:nvSpPr>
        <p:spPr bwMode="auto">
          <a:xfrm>
            <a:off x="5319713" y="2228850"/>
            <a:ext cx="5715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Pituitary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gland</a:t>
            </a:r>
          </a:p>
        </p:txBody>
      </p:sp>
      <p:sp>
        <p:nvSpPr>
          <p:cNvPr id="631854" name="Text Box 46"/>
          <p:cNvSpPr txBox="1">
            <a:spLocks noChangeArrowheads="1"/>
          </p:cNvSpPr>
          <p:nvPr/>
        </p:nvSpPr>
        <p:spPr bwMode="auto">
          <a:xfrm>
            <a:off x="4845050" y="1798638"/>
            <a:ext cx="333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100" b="1">
                <a:latin typeface="Arial" charset="0"/>
              </a:rPr>
              <a:t>ADH</a:t>
            </a:r>
          </a:p>
        </p:txBody>
      </p:sp>
      <p:sp>
        <p:nvSpPr>
          <p:cNvPr id="631855" name="Text Box 47"/>
          <p:cNvSpPr txBox="1">
            <a:spLocks noChangeArrowheads="1"/>
          </p:cNvSpPr>
          <p:nvPr/>
        </p:nvSpPr>
        <p:spPr bwMode="auto">
          <a:xfrm>
            <a:off x="4521200" y="889000"/>
            <a:ext cx="995363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Hypothalamus</a:t>
            </a:r>
          </a:p>
        </p:txBody>
      </p:sp>
      <p:sp>
        <p:nvSpPr>
          <p:cNvPr id="631858" name="Text Box 50"/>
          <p:cNvSpPr txBox="1">
            <a:spLocks noChangeArrowheads="1"/>
          </p:cNvSpPr>
          <p:nvPr/>
        </p:nvSpPr>
        <p:spPr bwMode="auto">
          <a:xfrm>
            <a:off x="5302250" y="4092575"/>
            <a:ext cx="1193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STIMULUS: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Increase in blood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osmolarity</a:t>
            </a:r>
          </a:p>
        </p:txBody>
      </p:sp>
      <p:sp>
        <p:nvSpPr>
          <p:cNvPr id="631860" name="Text Box 52"/>
          <p:cNvSpPr txBox="1">
            <a:spLocks noChangeArrowheads="1"/>
          </p:cNvSpPr>
          <p:nvPr/>
        </p:nvSpPr>
        <p:spPr bwMode="auto">
          <a:xfrm>
            <a:off x="4144963" y="5694363"/>
            <a:ext cx="1273175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Homeostasis: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Blood osmolarity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(300 mOsm/L)</a:t>
            </a:r>
          </a:p>
        </p:txBody>
      </p:sp>
      <p:sp>
        <p:nvSpPr>
          <p:cNvPr id="631861" name="Text Box 53"/>
          <p:cNvSpPr txBox="1">
            <a:spLocks noChangeArrowheads="1"/>
          </p:cNvSpPr>
          <p:nvPr/>
        </p:nvSpPr>
        <p:spPr bwMode="auto">
          <a:xfrm>
            <a:off x="2671763" y="6362700"/>
            <a:ext cx="203200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(a)</a:t>
            </a:r>
          </a:p>
        </p:txBody>
      </p:sp>
      <p:sp>
        <p:nvSpPr>
          <p:cNvPr id="631862" name="Line 54"/>
          <p:cNvSpPr>
            <a:spLocks noChangeShapeType="1"/>
          </p:cNvSpPr>
          <p:nvPr/>
        </p:nvSpPr>
        <p:spPr bwMode="auto">
          <a:xfrm>
            <a:off x="5270500" y="1997075"/>
            <a:ext cx="234950" cy="219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894" name="Picture 38" descr="44_19bADHFluidRetenA_2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0" y="142875"/>
            <a:ext cx="3998913" cy="6572250"/>
          </a:xfrm>
          <a:prstGeom prst="rect">
            <a:avLst/>
          </a:prstGeom>
          <a:noFill/>
        </p:spPr>
      </p:pic>
      <p:sp>
        <p:nvSpPr>
          <p:cNvPr id="633859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44-19a-2</a:t>
            </a:r>
          </a:p>
        </p:txBody>
      </p:sp>
      <p:sp>
        <p:nvSpPr>
          <p:cNvPr id="633860" name="Text Box 4"/>
          <p:cNvSpPr txBox="1">
            <a:spLocks noChangeArrowheads="1"/>
          </p:cNvSpPr>
          <p:nvPr/>
        </p:nvSpPr>
        <p:spPr bwMode="auto">
          <a:xfrm>
            <a:off x="3314700" y="728663"/>
            <a:ext cx="498475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Thirst</a:t>
            </a:r>
          </a:p>
        </p:txBody>
      </p:sp>
      <p:sp>
        <p:nvSpPr>
          <p:cNvPr id="633861" name="Text Box 5"/>
          <p:cNvSpPr txBox="1">
            <a:spLocks noChangeArrowheads="1"/>
          </p:cNvSpPr>
          <p:nvPr/>
        </p:nvSpPr>
        <p:spPr bwMode="auto">
          <a:xfrm>
            <a:off x="2571750" y="1631950"/>
            <a:ext cx="1154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Drinking reduces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blood osmolarity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to set point.</a:t>
            </a:r>
          </a:p>
        </p:txBody>
      </p:sp>
      <p:sp>
        <p:nvSpPr>
          <p:cNvPr id="633863" name="Text Box 7"/>
          <p:cNvSpPr txBox="1">
            <a:spLocks noChangeArrowheads="1"/>
          </p:cNvSpPr>
          <p:nvPr/>
        </p:nvSpPr>
        <p:spPr bwMode="auto">
          <a:xfrm>
            <a:off x="4092575" y="2351088"/>
            <a:ext cx="7953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Increased</a:t>
            </a:r>
          </a:p>
          <a:p>
            <a:pPr marL="457200" indent="-457200">
              <a:buFont typeface="Arial" charset="0"/>
              <a:buNone/>
            </a:pPr>
            <a:r>
              <a:rPr lang="en-US" sz="1000" b="1">
                <a:latin typeface="Arial" charset="0"/>
              </a:rPr>
              <a:t>permeability</a:t>
            </a:r>
          </a:p>
        </p:txBody>
      </p:sp>
      <p:sp>
        <p:nvSpPr>
          <p:cNvPr id="633864" name="Text Box 8"/>
          <p:cNvSpPr txBox="1">
            <a:spLocks noChangeArrowheads="1"/>
          </p:cNvSpPr>
          <p:nvPr/>
        </p:nvSpPr>
        <p:spPr bwMode="auto">
          <a:xfrm>
            <a:off x="5319713" y="2228850"/>
            <a:ext cx="5715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Pituitary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gland</a:t>
            </a:r>
          </a:p>
        </p:txBody>
      </p:sp>
      <p:sp>
        <p:nvSpPr>
          <p:cNvPr id="633865" name="Text Box 9"/>
          <p:cNvSpPr txBox="1">
            <a:spLocks noChangeArrowheads="1"/>
          </p:cNvSpPr>
          <p:nvPr/>
        </p:nvSpPr>
        <p:spPr bwMode="auto">
          <a:xfrm>
            <a:off x="4845050" y="1798638"/>
            <a:ext cx="333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100" b="1">
                <a:latin typeface="Arial" charset="0"/>
              </a:rPr>
              <a:t>ADH</a:t>
            </a:r>
          </a:p>
        </p:txBody>
      </p:sp>
      <p:sp>
        <p:nvSpPr>
          <p:cNvPr id="633867" name="Text Box 11"/>
          <p:cNvSpPr txBox="1">
            <a:spLocks noChangeArrowheads="1"/>
          </p:cNvSpPr>
          <p:nvPr/>
        </p:nvSpPr>
        <p:spPr bwMode="auto">
          <a:xfrm>
            <a:off x="4521200" y="889000"/>
            <a:ext cx="995363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Hypothalamus</a:t>
            </a:r>
          </a:p>
        </p:txBody>
      </p:sp>
      <p:sp>
        <p:nvSpPr>
          <p:cNvPr id="633868" name="Text Box 12"/>
          <p:cNvSpPr txBox="1">
            <a:spLocks noChangeArrowheads="1"/>
          </p:cNvSpPr>
          <p:nvPr/>
        </p:nvSpPr>
        <p:spPr bwMode="auto">
          <a:xfrm>
            <a:off x="3317875" y="2787650"/>
            <a:ext cx="42227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Distal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tubule</a:t>
            </a:r>
          </a:p>
        </p:txBody>
      </p:sp>
      <p:sp>
        <p:nvSpPr>
          <p:cNvPr id="633869" name="Text Box 13"/>
          <p:cNvSpPr txBox="1">
            <a:spLocks noChangeArrowheads="1"/>
          </p:cNvSpPr>
          <p:nvPr/>
        </p:nvSpPr>
        <p:spPr bwMode="auto">
          <a:xfrm>
            <a:off x="3192463" y="3948113"/>
            <a:ext cx="1023937" cy="75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</a:t>
            </a:r>
            <a:r>
              <a:rPr lang="en-US" sz="1100" b="1" baseline="-25000">
                <a:latin typeface="Arial" charset="0"/>
              </a:rPr>
              <a:t>2</a:t>
            </a:r>
            <a:r>
              <a:rPr lang="en-US" sz="1100" b="1">
                <a:latin typeface="Arial" charset="0"/>
              </a:rPr>
              <a:t>O reab-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sorption helps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prevent further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osmolarity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increase.</a:t>
            </a:r>
          </a:p>
        </p:txBody>
      </p:sp>
      <p:sp>
        <p:nvSpPr>
          <p:cNvPr id="633870" name="Text Box 14"/>
          <p:cNvSpPr txBox="1">
            <a:spLocks noChangeArrowheads="1"/>
          </p:cNvSpPr>
          <p:nvPr/>
        </p:nvSpPr>
        <p:spPr bwMode="auto">
          <a:xfrm>
            <a:off x="5302250" y="4092575"/>
            <a:ext cx="1193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STIMULUS: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Increase in blood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osmolarity</a:t>
            </a:r>
          </a:p>
        </p:txBody>
      </p:sp>
      <p:sp>
        <p:nvSpPr>
          <p:cNvPr id="633871" name="Text Box 15"/>
          <p:cNvSpPr txBox="1">
            <a:spLocks noChangeArrowheads="1"/>
          </p:cNvSpPr>
          <p:nvPr/>
        </p:nvSpPr>
        <p:spPr bwMode="auto">
          <a:xfrm>
            <a:off x="3856038" y="4914900"/>
            <a:ext cx="1193800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Collecting duct</a:t>
            </a:r>
          </a:p>
        </p:txBody>
      </p:sp>
      <p:sp>
        <p:nvSpPr>
          <p:cNvPr id="633872" name="Text Box 16"/>
          <p:cNvSpPr txBox="1">
            <a:spLocks noChangeArrowheads="1"/>
          </p:cNvSpPr>
          <p:nvPr/>
        </p:nvSpPr>
        <p:spPr bwMode="auto">
          <a:xfrm>
            <a:off x="4144963" y="5694363"/>
            <a:ext cx="1273175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Homeostasis: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Blood osmolarity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(300 mOsm/L)</a:t>
            </a:r>
          </a:p>
        </p:txBody>
      </p:sp>
      <p:sp>
        <p:nvSpPr>
          <p:cNvPr id="633873" name="Text Box 17"/>
          <p:cNvSpPr txBox="1">
            <a:spLocks noChangeArrowheads="1"/>
          </p:cNvSpPr>
          <p:nvPr/>
        </p:nvSpPr>
        <p:spPr bwMode="auto">
          <a:xfrm>
            <a:off x="2671763" y="6362700"/>
            <a:ext cx="203200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(a)</a:t>
            </a:r>
          </a:p>
        </p:txBody>
      </p:sp>
      <p:sp>
        <p:nvSpPr>
          <p:cNvPr id="633893" name="Line 37"/>
          <p:cNvSpPr>
            <a:spLocks noChangeShapeType="1"/>
          </p:cNvSpPr>
          <p:nvPr/>
        </p:nvSpPr>
        <p:spPr bwMode="auto">
          <a:xfrm>
            <a:off x="5270500" y="1997075"/>
            <a:ext cx="234950" cy="219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3895" name="Text Box 39"/>
          <p:cNvSpPr txBox="1">
            <a:spLocks noChangeArrowheads="1"/>
          </p:cNvSpPr>
          <p:nvPr/>
        </p:nvSpPr>
        <p:spPr bwMode="auto">
          <a:xfrm>
            <a:off x="4327525" y="304800"/>
            <a:ext cx="1347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Osmoreceptors in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hypothalamus trigger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release of ADH.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5" name="Picture 45" descr="44_19cADHFluidRetentionB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54250" y="139700"/>
            <a:ext cx="4633913" cy="6578600"/>
          </a:xfrm>
          <a:prstGeom prst="rect">
            <a:avLst/>
          </a:prstGeom>
          <a:noFill/>
        </p:spPr>
      </p:pic>
      <p:sp>
        <p:nvSpPr>
          <p:cNvPr id="634883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44-19b</a:t>
            </a:r>
          </a:p>
        </p:txBody>
      </p:sp>
      <p:sp>
        <p:nvSpPr>
          <p:cNvPr id="634898" name="Text Box 18"/>
          <p:cNvSpPr txBox="1">
            <a:spLocks noChangeArrowheads="1"/>
          </p:cNvSpPr>
          <p:nvPr/>
        </p:nvSpPr>
        <p:spPr bwMode="auto">
          <a:xfrm>
            <a:off x="2447925" y="4127500"/>
            <a:ext cx="1082675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Exocytosis</a:t>
            </a:r>
          </a:p>
        </p:txBody>
      </p:sp>
      <p:sp>
        <p:nvSpPr>
          <p:cNvPr id="634899" name="Text Box 19"/>
          <p:cNvSpPr txBox="1">
            <a:spLocks noChangeArrowheads="1"/>
          </p:cNvSpPr>
          <p:nvPr/>
        </p:nvSpPr>
        <p:spPr bwMode="auto">
          <a:xfrm>
            <a:off x="2287588" y="6346825"/>
            <a:ext cx="279400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(b)</a:t>
            </a:r>
          </a:p>
        </p:txBody>
      </p:sp>
      <p:sp>
        <p:nvSpPr>
          <p:cNvPr id="634900" name="Text Box 20"/>
          <p:cNvSpPr txBox="1">
            <a:spLocks noChangeArrowheads="1"/>
          </p:cNvSpPr>
          <p:nvPr/>
        </p:nvSpPr>
        <p:spPr bwMode="auto">
          <a:xfrm>
            <a:off x="5100638" y="4308475"/>
            <a:ext cx="893762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Aquaporin</a:t>
            </a:r>
          </a:p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water</a:t>
            </a:r>
          </a:p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channels</a:t>
            </a:r>
          </a:p>
        </p:txBody>
      </p:sp>
      <p:sp>
        <p:nvSpPr>
          <p:cNvPr id="634901" name="Text Box 21"/>
          <p:cNvSpPr txBox="1">
            <a:spLocks noChangeArrowheads="1"/>
          </p:cNvSpPr>
          <p:nvPr/>
        </p:nvSpPr>
        <p:spPr bwMode="auto">
          <a:xfrm>
            <a:off x="4210050" y="5126038"/>
            <a:ext cx="427038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H</a:t>
            </a:r>
            <a:r>
              <a:rPr lang="en-US" sz="1400" b="1" baseline="-25000">
                <a:latin typeface="Arial" charset="0"/>
              </a:rPr>
              <a:t>2</a:t>
            </a:r>
            <a:r>
              <a:rPr lang="en-US" sz="1400" b="1">
                <a:latin typeface="Arial" charset="0"/>
              </a:rPr>
              <a:t>O</a:t>
            </a:r>
          </a:p>
        </p:txBody>
      </p:sp>
      <p:sp>
        <p:nvSpPr>
          <p:cNvPr id="634902" name="Text Box 22"/>
          <p:cNvSpPr txBox="1">
            <a:spLocks noChangeArrowheads="1"/>
          </p:cNvSpPr>
          <p:nvPr/>
        </p:nvSpPr>
        <p:spPr bwMode="auto">
          <a:xfrm>
            <a:off x="2652713" y="4676775"/>
            <a:ext cx="427037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H</a:t>
            </a:r>
            <a:r>
              <a:rPr lang="en-US" sz="1400" b="1" baseline="-25000">
                <a:latin typeface="Arial" charset="0"/>
              </a:rPr>
              <a:t>2</a:t>
            </a:r>
            <a:r>
              <a:rPr lang="en-US" sz="1400" b="1">
                <a:latin typeface="Arial" charset="0"/>
              </a:rPr>
              <a:t>O</a:t>
            </a:r>
          </a:p>
        </p:txBody>
      </p:sp>
      <p:sp>
        <p:nvSpPr>
          <p:cNvPr id="634903" name="Text Box 23"/>
          <p:cNvSpPr txBox="1">
            <a:spLocks noChangeArrowheads="1"/>
          </p:cNvSpPr>
          <p:nvPr/>
        </p:nvSpPr>
        <p:spPr bwMode="auto">
          <a:xfrm>
            <a:off x="5010150" y="3432175"/>
            <a:ext cx="92392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Storage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vesicle</a:t>
            </a:r>
          </a:p>
        </p:txBody>
      </p:sp>
      <p:sp>
        <p:nvSpPr>
          <p:cNvPr id="634904" name="Text Box 24"/>
          <p:cNvSpPr txBox="1">
            <a:spLocks noChangeArrowheads="1"/>
          </p:cNvSpPr>
          <p:nvPr/>
        </p:nvSpPr>
        <p:spPr bwMode="auto">
          <a:xfrm>
            <a:off x="4330700" y="2643188"/>
            <a:ext cx="1670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Second messenger</a:t>
            </a:r>
          </a:p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signaling molecule</a:t>
            </a:r>
          </a:p>
        </p:txBody>
      </p:sp>
      <p:sp>
        <p:nvSpPr>
          <p:cNvPr id="634905" name="Text Box 25"/>
          <p:cNvSpPr txBox="1">
            <a:spLocks noChangeArrowheads="1"/>
          </p:cNvSpPr>
          <p:nvPr/>
        </p:nvSpPr>
        <p:spPr bwMode="auto">
          <a:xfrm>
            <a:off x="4976813" y="2011363"/>
            <a:ext cx="7254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cAMP</a:t>
            </a:r>
          </a:p>
        </p:txBody>
      </p:sp>
      <p:sp>
        <p:nvSpPr>
          <p:cNvPr id="634906" name="Text Box 26"/>
          <p:cNvSpPr txBox="1">
            <a:spLocks noChangeArrowheads="1"/>
          </p:cNvSpPr>
          <p:nvPr/>
        </p:nvSpPr>
        <p:spPr bwMode="auto">
          <a:xfrm>
            <a:off x="5715000" y="271463"/>
            <a:ext cx="1268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INTERSTITIAL</a:t>
            </a:r>
          </a:p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FLUID</a:t>
            </a:r>
          </a:p>
        </p:txBody>
      </p:sp>
      <p:sp>
        <p:nvSpPr>
          <p:cNvPr id="634907" name="Text Box 27"/>
          <p:cNvSpPr txBox="1">
            <a:spLocks noChangeArrowheads="1"/>
          </p:cNvSpPr>
          <p:nvPr/>
        </p:nvSpPr>
        <p:spPr bwMode="auto">
          <a:xfrm>
            <a:off x="6124575" y="1798638"/>
            <a:ext cx="8334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ADH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receptor</a:t>
            </a:r>
          </a:p>
        </p:txBody>
      </p:sp>
      <p:sp>
        <p:nvSpPr>
          <p:cNvPr id="634908" name="Text Box 28"/>
          <p:cNvSpPr txBox="1">
            <a:spLocks noChangeArrowheads="1"/>
          </p:cNvSpPr>
          <p:nvPr/>
        </p:nvSpPr>
        <p:spPr bwMode="auto">
          <a:xfrm>
            <a:off x="5983288" y="1441450"/>
            <a:ext cx="395287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ADH</a:t>
            </a:r>
          </a:p>
        </p:txBody>
      </p:sp>
      <p:sp>
        <p:nvSpPr>
          <p:cNvPr id="634909" name="Text Box 29"/>
          <p:cNvSpPr txBox="1">
            <a:spLocks noChangeArrowheads="1"/>
          </p:cNvSpPr>
          <p:nvPr/>
        </p:nvSpPr>
        <p:spPr bwMode="auto">
          <a:xfrm>
            <a:off x="2393950" y="269875"/>
            <a:ext cx="1179513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COLLECTING</a:t>
            </a:r>
          </a:p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DUCT</a:t>
            </a:r>
          </a:p>
          <a:p>
            <a:pPr marL="457200" indent="-457200">
              <a:buFont typeface="Arial" charset="0"/>
              <a:buNone/>
            </a:pPr>
            <a:r>
              <a:rPr lang="en-US" sz="1300" b="1">
                <a:latin typeface="Arial" charset="0"/>
              </a:rPr>
              <a:t>LUMEN</a:t>
            </a:r>
          </a:p>
        </p:txBody>
      </p:sp>
      <p:sp>
        <p:nvSpPr>
          <p:cNvPr id="634910" name="Text Box 30"/>
          <p:cNvSpPr txBox="1">
            <a:spLocks noChangeArrowheads="1"/>
          </p:cNvSpPr>
          <p:nvPr/>
        </p:nvSpPr>
        <p:spPr bwMode="auto">
          <a:xfrm>
            <a:off x="3816350" y="1143000"/>
            <a:ext cx="15192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COLLECTING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>
                <a:latin typeface="Arial" charset="0"/>
              </a:rPr>
              <a:t>DUCT CELL</a:t>
            </a:r>
          </a:p>
        </p:txBody>
      </p:sp>
      <p:sp>
        <p:nvSpPr>
          <p:cNvPr id="634917" name="Line 37"/>
          <p:cNvSpPr>
            <a:spLocks noChangeShapeType="1"/>
          </p:cNvSpPr>
          <p:nvPr/>
        </p:nvSpPr>
        <p:spPr bwMode="auto">
          <a:xfrm>
            <a:off x="4679950" y="3540125"/>
            <a:ext cx="2952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18" name="Line 38"/>
          <p:cNvSpPr>
            <a:spLocks noChangeShapeType="1"/>
          </p:cNvSpPr>
          <p:nvPr/>
        </p:nvSpPr>
        <p:spPr bwMode="auto">
          <a:xfrm flipV="1">
            <a:off x="4581525" y="4432300"/>
            <a:ext cx="457200" cy="273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19" name="Line 39"/>
          <p:cNvSpPr>
            <a:spLocks noChangeShapeType="1"/>
          </p:cNvSpPr>
          <p:nvPr/>
        </p:nvSpPr>
        <p:spPr bwMode="auto">
          <a:xfrm>
            <a:off x="4889500" y="4410075"/>
            <a:ext cx="152400" cy="19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20" name="Line 40"/>
          <p:cNvSpPr>
            <a:spLocks noChangeShapeType="1"/>
          </p:cNvSpPr>
          <p:nvPr/>
        </p:nvSpPr>
        <p:spPr bwMode="auto">
          <a:xfrm>
            <a:off x="3397250" y="4229100"/>
            <a:ext cx="161925" cy="76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24" name="Line 44"/>
          <p:cNvSpPr>
            <a:spLocks noChangeShapeType="1"/>
          </p:cNvSpPr>
          <p:nvPr/>
        </p:nvSpPr>
        <p:spPr bwMode="auto">
          <a:xfrm>
            <a:off x="5988050" y="1746250"/>
            <a:ext cx="101600" cy="171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955" name="Picture 51" descr="44_20-AquaporinDiabetes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5400" y="142875"/>
            <a:ext cx="4011613" cy="6572250"/>
          </a:xfrm>
          <a:prstGeom prst="rect">
            <a:avLst/>
          </a:prstGeom>
          <a:noFill/>
        </p:spPr>
      </p:pic>
      <p:sp>
        <p:nvSpPr>
          <p:cNvPr id="635945" name="Rectangle 41"/>
          <p:cNvSpPr>
            <a:spLocks noChangeArrowheads="1"/>
          </p:cNvSpPr>
          <p:nvPr/>
        </p:nvSpPr>
        <p:spPr bwMode="auto">
          <a:xfrm>
            <a:off x="2603500" y="4438650"/>
            <a:ext cx="1393825" cy="241300"/>
          </a:xfrm>
          <a:prstGeom prst="rect">
            <a:avLst/>
          </a:prstGeom>
          <a:solidFill>
            <a:srgbClr val="FECD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29" name="Rectangle 25"/>
          <p:cNvSpPr>
            <a:spLocks noChangeArrowheads="1"/>
          </p:cNvSpPr>
          <p:nvPr/>
        </p:nvSpPr>
        <p:spPr bwMode="auto">
          <a:xfrm>
            <a:off x="2606675" y="184150"/>
            <a:ext cx="1390650" cy="225425"/>
          </a:xfrm>
          <a:prstGeom prst="rect">
            <a:avLst/>
          </a:prstGeom>
          <a:solidFill>
            <a:srgbClr val="FECD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07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44-20</a:t>
            </a:r>
          </a:p>
        </p:txBody>
      </p:sp>
      <p:sp>
        <p:nvSpPr>
          <p:cNvPr id="635915" name="Text Box 11"/>
          <p:cNvSpPr txBox="1">
            <a:spLocks noChangeArrowheads="1"/>
          </p:cNvSpPr>
          <p:nvPr/>
        </p:nvSpPr>
        <p:spPr bwMode="auto">
          <a:xfrm>
            <a:off x="2611438" y="547688"/>
            <a:ext cx="1081087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Prepare copies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of human aqua-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porin genes.</a:t>
            </a:r>
          </a:p>
        </p:txBody>
      </p:sp>
      <p:sp>
        <p:nvSpPr>
          <p:cNvPr id="635918" name="Text Box 14"/>
          <p:cNvSpPr txBox="1">
            <a:spLocks noChangeArrowheads="1"/>
          </p:cNvSpPr>
          <p:nvPr/>
        </p:nvSpPr>
        <p:spPr bwMode="auto">
          <a:xfrm>
            <a:off x="4954588" y="5194300"/>
            <a:ext cx="26511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196</a:t>
            </a:r>
          </a:p>
        </p:txBody>
      </p:sp>
      <p:sp>
        <p:nvSpPr>
          <p:cNvPr id="635919" name="Text Box 15"/>
          <p:cNvSpPr txBox="1">
            <a:spLocks noChangeArrowheads="1"/>
          </p:cNvSpPr>
          <p:nvPr/>
        </p:nvSpPr>
        <p:spPr bwMode="auto">
          <a:xfrm>
            <a:off x="2597150" y="3140075"/>
            <a:ext cx="82391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100" b="1">
                <a:latin typeface="Arial" charset="0"/>
              </a:rPr>
              <a:t>Transfer to</a:t>
            </a:r>
          </a:p>
          <a:p>
            <a:pPr marL="457200" indent="-457200">
              <a:buFont typeface="Arial" charset="0"/>
              <a:buNone/>
            </a:pPr>
            <a:r>
              <a:rPr lang="en-US" sz="1100" b="1">
                <a:latin typeface="Arial" charset="0"/>
              </a:rPr>
              <a:t>10 mOsm</a:t>
            </a:r>
          </a:p>
          <a:p>
            <a:pPr marL="457200" indent="-457200">
              <a:buFont typeface="Arial" charset="0"/>
              <a:buNone/>
            </a:pPr>
            <a:r>
              <a:rPr lang="en-US" sz="1100" b="1">
                <a:latin typeface="Arial" charset="0"/>
              </a:rPr>
              <a:t>solution.</a:t>
            </a:r>
          </a:p>
        </p:txBody>
      </p:sp>
      <p:sp>
        <p:nvSpPr>
          <p:cNvPr id="635927" name="Text Box 23"/>
          <p:cNvSpPr txBox="1">
            <a:spLocks noChangeArrowheads="1"/>
          </p:cNvSpPr>
          <p:nvPr/>
        </p:nvSpPr>
        <p:spPr bwMode="auto">
          <a:xfrm>
            <a:off x="2614613" y="1458913"/>
            <a:ext cx="776287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Synthesize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RNA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transcripts.</a:t>
            </a:r>
          </a:p>
        </p:txBody>
      </p:sp>
      <p:sp>
        <p:nvSpPr>
          <p:cNvPr id="635928" name="Text Box 24"/>
          <p:cNvSpPr txBox="1">
            <a:spLocks noChangeArrowheads="1"/>
          </p:cNvSpPr>
          <p:nvPr/>
        </p:nvSpPr>
        <p:spPr bwMode="auto">
          <a:xfrm>
            <a:off x="2678113" y="211138"/>
            <a:ext cx="117633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300" b="1">
                <a:solidFill>
                  <a:srgbClr val="584083"/>
                </a:solidFill>
                <a:latin typeface="Arial" charset="0"/>
              </a:rPr>
              <a:t>EXPERIMENT</a:t>
            </a:r>
          </a:p>
        </p:txBody>
      </p:sp>
      <p:sp>
        <p:nvSpPr>
          <p:cNvPr id="635930" name="Text Box 26"/>
          <p:cNvSpPr txBox="1">
            <a:spLocks noChangeArrowheads="1"/>
          </p:cNvSpPr>
          <p:nvPr/>
        </p:nvSpPr>
        <p:spPr bwMode="auto">
          <a:xfrm>
            <a:off x="3729038" y="1684338"/>
            <a:ext cx="592137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Mutant 1</a:t>
            </a:r>
          </a:p>
        </p:txBody>
      </p:sp>
      <p:sp>
        <p:nvSpPr>
          <p:cNvPr id="635931" name="Text Box 27"/>
          <p:cNvSpPr txBox="1">
            <a:spLocks noChangeArrowheads="1"/>
          </p:cNvSpPr>
          <p:nvPr/>
        </p:nvSpPr>
        <p:spPr bwMode="auto">
          <a:xfrm>
            <a:off x="4624388" y="1687513"/>
            <a:ext cx="592137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Mutant 2</a:t>
            </a:r>
          </a:p>
        </p:txBody>
      </p:sp>
      <p:sp>
        <p:nvSpPr>
          <p:cNvPr id="635932" name="Text Box 28"/>
          <p:cNvSpPr txBox="1">
            <a:spLocks noChangeArrowheads="1"/>
          </p:cNvSpPr>
          <p:nvPr/>
        </p:nvSpPr>
        <p:spPr bwMode="auto">
          <a:xfrm>
            <a:off x="4275138" y="547688"/>
            <a:ext cx="71278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Aquaporin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gene</a:t>
            </a:r>
          </a:p>
        </p:txBody>
      </p:sp>
      <p:sp>
        <p:nvSpPr>
          <p:cNvPr id="635934" name="Text Box 30"/>
          <p:cNvSpPr txBox="1">
            <a:spLocks noChangeArrowheads="1"/>
          </p:cNvSpPr>
          <p:nvPr/>
        </p:nvSpPr>
        <p:spPr bwMode="auto">
          <a:xfrm>
            <a:off x="3929063" y="877888"/>
            <a:ext cx="681037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Promoter</a:t>
            </a:r>
          </a:p>
        </p:txBody>
      </p:sp>
      <p:sp>
        <p:nvSpPr>
          <p:cNvPr id="635935" name="Line 31"/>
          <p:cNvSpPr>
            <a:spLocks noChangeShapeType="1"/>
          </p:cNvSpPr>
          <p:nvPr/>
        </p:nvSpPr>
        <p:spPr bwMode="auto">
          <a:xfrm flipV="1">
            <a:off x="3981450" y="771525"/>
            <a:ext cx="276225" cy="9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36" name="Line 32"/>
          <p:cNvSpPr>
            <a:spLocks noChangeShapeType="1"/>
          </p:cNvSpPr>
          <p:nvPr/>
        </p:nvSpPr>
        <p:spPr bwMode="auto">
          <a:xfrm>
            <a:off x="3746500" y="946150"/>
            <a:ext cx="1555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37" name="Text Box 33"/>
          <p:cNvSpPr txBox="1">
            <a:spLocks noChangeArrowheads="1"/>
          </p:cNvSpPr>
          <p:nvPr/>
        </p:nvSpPr>
        <p:spPr bwMode="auto">
          <a:xfrm>
            <a:off x="5437188" y="1684338"/>
            <a:ext cx="750887" cy="15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Wild type</a:t>
            </a:r>
          </a:p>
        </p:txBody>
      </p:sp>
      <p:sp>
        <p:nvSpPr>
          <p:cNvPr id="635938" name="Text Box 34"/>
          <p:cNvSpPr txBox="1">
            <a:spLocks noChangeArrowheads="1"/>
          </p:cNvSpPr>
          <p:nvPr/>
        </p:nvSpPr>
        <p:spPr bwMode="auto">
          <a:xfrm>
            <a:off x="5989638" y="1928813"/>
            <a:ext cx="57943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</a:t>
            </a:r>
            <a:r>
              <a:rPr lang="en-US" sz="1100" b="1" baseline="-25000">
                <a:latin typeface="Arial" charset="0"/>
              </a:rPr>
              <a:t>2</a:t>
            </a:r>
            <a:r>
              <a:rPr lang="en-US" sz="1100" b="1">
                <a:latin typeface="Arial" charset="0"/>
              </a:rPr>
              <a:t>O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(control)</a:t>
            </a:r>
          </a:p>
        </p:txBody>
      </p:sp>
      <p:sp>
        <p:nvSpPr>
          <p:cNvPr id="635939" name="Text Box 35"/>
          <p:cNvSpPr txBox="1">
            <a:spLocks noChangeArrowheads="1"/>
          </p:cNvSpPr>
          <p:nvPr/>
        </p:nvSpPr>
        <p:spPr bwMode="auto">
          <a:xfrm>
            <a:off x="2611438" y="2297113"/>
            <a:ext cx="776287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Inject RNA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into frog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oocytes.</a:t>
            </a:r>
          </a:p>
        </p:txBody>
      </p:sp>
      <p:sp>
        <p:nvSpPr>
          <p:cNvPr id="635940" name="Text Box 36"/>
          <p:cNvSpPr txBox="1">
            <a:spLocks noChangeArrowheads="1"/>
          </p:cNvSpPr>
          <p:nvPr/>
        </p:nvSpPr>
        <p:spPr bwMode="auto">
          <a:xfrm>
            <a:off x="4138613" y="3954463"/>
            <a:ext cx="77628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Aquaporin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protein</a:t>
            </a:r>
          </a:p>
        </p:txBody>
      </p:sp>
      <p:sp>
        <p:nvSpPr>
          <p:cNvPr id="635941" name="Line 37"/>
          <p:cNvSpPr>
            <a:spLocks noChangeShapeType="1"/>
          </p:cNvSpPr>
          <p:nvPr/>
        </p:nvSpPr>
        <p:spPr bwMode="auto">
          <a:xfrm>
            <a:off x="3983038" y="3581400"/>
            <a:ext cx="563562" cy="3397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42" name="Line 38"/>
          <p:cNvSpPr>
            <a:spLocks noChangeShapeType="1"/>
          </p:cNvSpPr>
          <p:nvPr/>
        </p:nvSpPr>
        <p:spPr bwMode="auto">
          <a:xfrm flipH="1">
            <a:off x="4541838" y="3754438"/>
            <a:ext cx="581025" cy="165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43" name="Line 39"/>
          <p:cNvSpPr>
            <a:spLocks noChangeShapeType="1"/>
          </p:cNvSpPr>
          <p:nvPr/>
        </p:nvSpPr>
        <p:spPr bwMode="auto">
          <a:xfrm flipH="1">
            <a:off x="4545013" y="3619500"/>
            <a:ext cx="1587" cy="3095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5944" name="Text Box 40"/>
          <p:cNvSpPr txBox="1">
            <a:spLocks noChangeArrowheads="1"/>
          </p:cNvSpPr>
          <p:nvPr/>
        </p:nvSpPr>
        <p:spPr bwMode="auto">
          <a:xfrm>
            <a:off x="2678113" y="4468813"/>
            <a:ext cx="909637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300" b="1">
                <a:solidFill>
                  <a:srgbClr val="584083"/>
                </a:solidFill>
                <a:latin typeface="Arial" charset="0"/>
              </a:rPr>
              <a:t>RESULTS</a:t>
            </a:r>
          </a:p>
        </p:txBody>
      </p:sp>
      <p:sp>
        <p:nvSpPr>
          <p:cNvPr id="635946" name="Text Box 42"/>
          <p:cNvSpPr txBox="1">
            <a:spLocks noChangeArrowheads="1"/>
          </p:cNvSpPr>
          <p:nvPr/>
        </p:nvSpPr>
        <p:spPr bwMode="auto">
          <a:xfrm>
            <a:off x="5011738" y="5556250"/>
            <a:ext cx="20161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20</a:t>
            </a:r>
          </a:p>
        </p:txBody>
      </p:sp>
      <p:sp>
        <p:nvSpPr>
          <p:cNvPr id="635947" name="Text Box 43"/>
          <p:cNvSpPr txBox="1">
            <a:spLocks noChangeArrowheads="1"/>
          </p:cNvSpPr>
          <p:nvPr/>
        </p:nvSpPr>
        <p:spPr bwMode="auto">
          <a:xfrm>
            <a:off x="5011738" y="5915025"/>
            <a:ext cx="20161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17</a:t>
            </a:r>
          </a:p>
        </p:txBody>
      </p:sp>
      <p:sp>
        <p:nvSpPr>
          <p:cNvPr id="635948" name="Text Box 44"/>
          <p:cNvSpPr txBox="1">
            <a:spLocks noChangeArrowheads="1"/>
          </p:cNvSpPr>
          <p:nvPr/>
        </p:nvSpPr>
        <p:spPr bwMode="auto">
          <a:xfrm>
            <a:off x="5011738" y="6270625"/>
            <a:ext cx="20161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18</a:t>
            </a:r>
          </a:p>
        </p:txBody>
      </p:sp>
      <p:sp>
        <p:nvSpPr>
          <p:cNvPr id="635949" name="Text Box 45"/>
          <p:cNvSpPr txBox="1">
            <a:spLocks noChangeArrowheads="1"/>
          </p:cNvSpPr>
          <p:nvPr/>
        </p:nvSpPr>
        <p:spPr bwMode="auto">
          <a:xfrm>
            <a:off x="4462463" y="4870450"/>
            <a:ext cx="138271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Permeability (µm/s)</a:t>
            </a:r>
          </a:p>
        </p:txBody>
      </p:sp>
      <p:sp>
        <p:nvSpPr>
          <p:cNvPr id="635950" name="Text Box 46"/>
          <p:cNvSpPr txBox="1">
            <a:spLocks noChangeArrowheads="1"/>
          </p:cNvSpPr>
          <p:nvPr/>
        </p:nvSpPr>
        <p:spPr bwMode="auto">
          <a:xfrm>
            <a:off x="2916238" y="4873625"/>
            <a:ext cx="9032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Injected RNA</a:t>
            </a:r>
          </a:p>
        </p:txBody>
      </p:sp>
      <p:sp>
        <p:nvSpPr>
          <p:cNvPr id="635951" name="Text Box 47"/>
          <p:cNvSpPr txBox="1">
            <a:spLocks noChangeArrowheads="1"/>
          </p:cNvSpPr>
          <p:nvPr/>
        </p:nvSpPr>
        <p:spPr bwMode="auto">
          <a:xfrm>
            <a:off x="2681288" y="5187950"/>
            <a:ext cx="143986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Wild-type aquaporin</a:t>
            </a:r>
          </a:p>
        </p:txBody>
      </p:sp>
      <p:sp>
        <p:nvSpPr>
          <p:cNvPr id="635952" name="Text Box 48"/>
          <p:cNvSpPr txBox="1">
            <a:spLocks noChangeArrowheads="1"/>
          </p:cNvSpPr>
          <p:nvPr/>
        </p:nvSpPr>
        <p:spPr bwMode="auto">
          <a:xfrm>
            <a:off x="2678113" y="5549900"/>
            <a:ext cx="37623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None</a:t>
            </a:r>
          </a:p>
        </p:txBody>
      </p:sp>
      <p:sp>
        <p:nvSpPr>
          <p:cNvPr id="635953" name="Text Box 49"/>
          <p:cNvSpPr txBox="1">
            <a:spLocks noChangeArrowheads="1"/>
          </p:cNvSpPr>
          <p:nvPr/>
        </p:nvSpPr>
        <p:spPr bwMode="auto">
          <a:xfrm>
            <a:off x="2681288" y="5911850"/>
            <a:ext cx="13985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Aquaporin mutant 1</a:t>
            </a:r>
          </a:p>
        </p:txBody>
      </p:sp>
      <p:sp>
        <p:nvSpPr>
          <p:cNvPr id="635954" name="Text Box 50"/>
          <p:cNvSpPr txBox="1">
            <a:spLocks noChangeArrowheads="1"/>
          </p:cNvSpPr>
          <p:nvPr/>
        </p:nvSpPr>
        <p:spPr bwMode="auto">
          <a:xfrm>
            <a:off x="2678113" y="6273800"/>
            <a:ext cx="13985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Aquaporin mutant 2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973" name="Picture 45" descr="44_20aAquaporinDiabetesE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5738" y="142875"/>
            <a:ext cx="6230937" cy="6572250"/>
          </a:xfrm>
          <a:prstGeom prst="rect">
            <a:avLst/>
          </a:prstGeom>
          <a:noFill/>
        </p:spPr>
      </p:pic>
      <p:sp>
        <p:nvSpPr>
          <p:cNvPr id="636932" name="Rectangle 4"/>
          <p:cNvSpPr>
            <a:spLocks noChangeArrowheads="1"/>
          </p:cNvSpPr>
          <p:nvPr/>
        </p:nvSpPr>
        <p:spPr bwMode="auto">
          <a:xfrm>
            <a:off x="1489075" y="171450"/>
            <a:ext cx="1905000" cy="323850"/>
          </a:xfrm>
          <a:prstGeom prst="rect">
            <a:avLst/>
          </a:prstGeom>
          <a:solidFill>
            <a:srgbClr val="FECD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6933" name="Rectangle 5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44-20a</a:t>
            </a:r>
          </a:p>
        </p:txBody>
      </p:sp>
      <p:sp>
        <p:nvSpPr>
          <p:cNvPr id="636934" name="Text Box 6"/>
          <p:cNvSpPr txBox="1">
            <a:spLocks noChangeArrowheads="1"/>
          </p:cNvSpPr>
          <p:nvPr/>
        </p:nvSpPr>
        <p:spPr bwMode="auto">
          <a:xfrm>
            <a:off x="1509713" y="665163"/>
            <a:ext cx="1643062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Prepare copies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of human aqua-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porin genes.</a:t>
            </a:r>
          </a:p>
        </p:txBody>
      </p:sp>
      <p:sp>
        <p:nvSpPr>
          <p:cNvPr id="636936" name="Text Box 8"/>
          <p:cNvSpPr txBox="1">
            <a:spLocks noChangeArrowheads="1"/>
          </p:cNvSpPr>
          <p:nvPr/>
        </p:nvSpPr>
        <p:spPr bwMode="auto">
          <a:xfrm>
            <a:off x="1495425" y="4741863"/>
            <a:ext cx="1154113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Transfer to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10 mOsm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solution.</a:t>
            </a:r>
          </a:p>
        </p:txBody>
      </p:sp>
      <p:sp>
        <p:nvSpPr>
          <p:cNvPr id="636937" name="Text Box 9"/>
          <p:cNvSpPr txBox="1">
            <a:spLocks noChangeArrowheads="1"/>
          </p:cNvSpPr>
          <p:nvPr/>
        </p:nvSpPr>
        <p:spPr bwMode="auto">
          <a:xfrm>
            <a:off x="1512888" y="2081213"/>
            <a:ext cx="1249362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Synthesize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RNA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transcripts.</a:t>
            </a:r>
          </a:p>
        </p:txBody>
      </p:sp>
      <p:sp>
        <p:nvSpPr>
          <p:cNvPr id="636938" name="Text Box 10"/>
          <p:cNvSpPr txBox="1">
            <a:spLocks noChangeArrowheads="1"/>
          </p:cNvSpPr>
          <p:nvPr/>
        </p:nvSpPr>
        <p:spPr bwMode="auto">
          <a:xfrm>
            <a:off x="1585913" y="223838"/>
            <a:ext cx="151923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rgbClr val="584083"/>
                </a:solidFill>
                <a:latin typeface="Arial" charset="0"/>
              </a:rPr>
              <a:t>EXPERIMENT</a:t>
            </a:r>
          </a:p>
        </p:txBody>
      </p:sp>
      <p:sp>
        <p:nvSpPr>
          <p:cNvPr id="636939" name="Text Box 11"/>
          <p:cNvSpPr txBox="1">
            <a:spLocks noChangeArrowheads="1"/>
          </p:cNvSpPr>
          <p:nvPr/>
        </p:nvSpPr>
        <p:spPr bwMode="auto">
          <a:xfrm>
            <a:off x="3249613" y="2420938"/>
            <a:ext cx="909637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700" b="1">
                <a:latin typeface="Arial" charset="0"/>
              </a:rPr>
              <a:t>Mutant 1</a:t>
            </a:r>
          </a:p>
        </p:txBody>
      </p:sp>
      <p:sp>
        <p:nvSpPr>
          <p:cNvPr id="636940" name="Text Box 12"/>
          <p:cNvSpPr txBox="1">
            <a:spLocks noChangeArrowheads="1"/>
          </p:cNvSpPr>
          <p:nvPr/>
        </p:nvSpPr>
        <p:spPr bwMode="auto">
          <a:xfrm>
            <a:off x="4640263" y="2439988"/>
            <a:ext cx="1214437" cy="2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Mutant 2</a:t>
            </a:r>
          </a:p>
        </p:txBody>
      </p:sp>
      <p:sp>
        <p:nvSpPr>
          <p:cNvPr id="636946" name="Text Box 18"/>
          <p:cNvSpPr txBox="1">
            <a:spLocks noChangeArrowheads="1"/>
          </p:cNvSpPr>
          <p:nvPr/>
        </p:nvSpPr>
        <p:spPr bwMode="auto">
          <a:xfrm>
            <a:off x="5900738" y="2439988"/>
            <a:ext cx="985837" cy="2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Wild type</a:t>
            </a:r>
          </a:p>
        </p:txBody>
      </p:sp>
      <p:sp>
        <p:nvSpPr>
          <p:cNvPr id="636947" name="Text Box 19"/>
          <p:cNvSpPr txBox="1">
            <a:spLocks noChangeArrowheads="1"/>
          </p:cNvSpPr>
          <p:nvPr/>
        </p:nvSpPr>
        <p:spPr bwMode="auto">
          <a:xfrm>
            <a:off x="6757988" y="2817813"/>
            <a:ext cx="903287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H</a:t>
            </a:r>
            <a:r>
              <a:rPr lang="en-US" sz="1700" b="1" baseline="-25000">
                <a:latin typeface="Arial" charset="0"/>
              </a:rPr>
              <a:t>2</a:t>
            </a:r>
            <a:r>
              <a:rPr lang="en-US" sz="1700" b="1">
                <a:latin typeface="Arial" charset="0"/>
              </a:rPr>
              <a:t>O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(control)</a:t>
            </a:r>
          </a:p>
        </p:txBody>
      </p:sp>
      <p:sp>
        <p:nvSpPr>
          <p:cNvPr id="636948" name="Text Box 20"/>
          <p:cNvSpPr txBox="1">
            <a:spLocks noChangeArrowheads="1"/>
          </p:cNvSpPr>
          <p:nvPr/>
        </p:nvSpPr>
        <p:spPr bwMode="auto">
          <a:xfrm>
            <a:off x="1506538" y="3392488"/>
            <a:ext cx="1116012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Inject RNA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into frog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oocytes.</a:t>
            </a:r>
          </a:p>
        </p:txBody>
      </p:sp>
      <p:sp>
        <p:nvSpPr>
          <p:cNvPr id="636949" name="Text Box 21"/>
          <p:cNvSpPr txBox="1">
            <a:spLocks noChangeArrowheads="1"/>
          </p:cNvSpPr>
          <p:nvPr/>
        </p:nvSpPr>
        <p:spPr bwMode="auto">
          <a:xfrm>
            <a:off x="3881438" y="5970588"/>
            <a:ext cx="1592262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Aquaporin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protein</a:t>
            </a:r>
          </a:p>
        </p:txBody>
      </p:sp>
      <p:sp>
        <p:nvSpPr>
          <p:cNvPr id="636966" name="Line 38"/>
          <p:cNvSpPr>
            <a:spLocks noChangeShapeType="1"/>
          </p:cNvSpPr>
          <p:nvPr/>
        </p:nvSpPr>
        <p:spPr bwMode="auto">
          <a:xfrm>
            <a:off x="3648075" y="5394325"/>
            <a:ext cx="873125" cy="539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6967" name="Line 39"/>
          <p:cNvSpPr>
            <a:spLocks noChangeShapeType="1"/>
          </p:cNvSpPr>
          <p:nvPr/>
        </p:nvSpPr>
        <p:spPr bwMode="auto">
          <a:xfrm flipV="1">
            <a:off x="4514850" y="5680075"/>
            <a:ext cx="885825" cy="257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6968" name="Line 40"/>
          <p:cNvSpPr>
            <a:spLocks noChangeShapeType="1"/>
          </p:cNvSpPr>
          <p:nvPr/>
        </p:nvSpPr>
        <p:spPr bwMode="auto">
          <a:xfrm>
            <a:off x="4514850" y="5470525"/>
            <a:ext cx="6350" cy="4603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6969" name="Text Box 41"/>
          <p:cNvSpPr txBox="1">
            <a:spLocks noChangeArrowheads="1"/>
          </p:cNvSpPr>
          <p:nvPr/>
        </p:nvSpPr>
        <p:spPr bwMode="auto">
          <a:xfrm>
            <a:off x="3563938" y="1163638"/>
            <a:ext cx="1004887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1700" b="1">
                <a:latin typeface="Arial" charset="0"/>
              </a:rPr>
              <a:t>Promoter</a:t>
            </a:r>
          </a:p>
        </p:txBody>
      </p:sp>
      <p:sp>
        <p:nvSpPr>
          <p:cNvPr id="636970" name="Line 42"/>
          <p:cNvSpPr>
            <a:spLocks noChangeShapeType="1"/>
          </p:cNvSpPr>
          <p:nvPr/>
        </p:nvSpPr>
        <p:spPr bwMode="auto">
          <a:xfrm>
            <a:off x="3276600" y="1292225"/>
            <a:ext cx="2413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6971" name="Line 43"/>
          <p:cNvSpPr>
            <a:spLocks noChangeShapeType="1"/>
          </p:cNvSpPr>
          <p:nvPr/>
        </p:nvSpPr>
        <p:spPr bwMode="auto">
          <a:xfrm flipV="1">
            <a:off x="3638550" y="1012825"/>
            <a:ext cx="415925" cy="19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6972" name="Text Box 44"/>
          <p:cNvSpPr txBox="1">
            <a:spLocks noChangeArrowheads="1"/>
          </p:cNvSpPr>
          <p:nvPr/>
        </p:nvSpPr>
        <p:spPr bwMode="auto">
          <a:xfrm>
            <a:off x="4094163" y="665163"/>
            <a:ext cx="1090612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Aquaporin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700" b="1">
                <a:latin typeface="Arial" charset="0"/>
              </a:rPr>
              <a:t>gene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7988" name="Picture 36" descr="44_20bAquaporinDiabetesR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350" y="1041400"/>
            <a:ext cx="7859713" cy="4773613"/>
          </a:xfrm>
          <a:prstGeom prst="rect">
            <a:avLst/>
          </a:prstGeom>
          <a:noFill/>
        </p:spPr>
      </p:pic>
      <p:sp>
        <p:nvSpPr>
          <p:cNvPr id="637955" name="Rectangle 3"/>
          <p:cNvSpPr>
            <a:spLocks noChangeArrowheads="1"/>
          </p:cNvSpPr>
          <p:nvPr/>
        </p:nvSpPr>
        <p:spPr bwMode="auto">
          <a:xfrm>
            <a:off x="723900" y="1073150"/>
            <a:ext cx="2625725" cy="469900"/>
          </a:xfrm>
          <a:prstGeom prst="rect">
            <a:avLst/>
          </a:prstGeom>
          <a:solidFill>
            <a:srgbClr val="FECD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7957" name="Rectangle 5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44-20b</a:t>
            </a:r>
          </a:p>
        </p:txBody>
      </p:sp>
      <p:sp>
        <p:nvSpPr>
          <p:cNvPr id="637959" name="Text Box 7"/>
          <p:cNvSpPr txBox="1">
            <a:spLocks noChangeArrowheads="1"/>
          </p:cNvSpPr>
          <p:nvPr/>
        </p:nvSpPr>
        <p:spPr bwMode="auto">
          <a:xfrm>
            <a:off x="5821363" y="2676525"/>
            <a:ext cx="550862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196</a:t>
            </a:r>
          </a:p>
        </p:txBody>
      </p:sp>
      <p:sp>
        <p:nvSpPr>
          <p:cNvPr id="637977" name="Text Box 25"/>
          <p:cNvSpPr txBox="1">
            <a:spLocks noChangeArrowheads="1"/>
          </p:cNvSpPr>
          <p:nvPr/>
        </p:nvSpPr>
        <p:spPr bwMode="auto">
          <a:xfrm>
            <a:off x="811213" y="1147763"/>
            <a:ext cx="1951037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500" b="1">
                <a:solidFill>
                  <a:srgbClr val="584083"/>
                </a:solidFill>
                <a:latin typeface="Arial" charset="0"/>
              </a:rPr>
              <a:t>RESULTS</a:t>
            </a:r>
          </a:p>
        </p:txBody>
      </p:sp>
      <p:sp>
        <p:nvSpPr>
          <p:cNvPr id="637978" name="Text Box 26"/>
          <p:cNvSpPr txBox="1">
            <a:spLocks noChangeArrowheads="1"/>
          </p:cNvSpPr>
          <p:nvPr/>
        </p:nvSpPr>
        <p:spPr bwMode="auto">
          <a:xfrm>
            <a:off x="5938838" y="3473450"/>
            <a:ext cx="628650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20</a:t>
            </a:r>
          </a:p>
        </p:txBody>
      </p:sp>
      <p:sp>
        <p:nvSpPr>
          <p:cNvPr id="637979" name="Text Box 27"/>
          <p:cNvSpPr txBox="1">
            <a:spLocks noChangeArrowheads="1"/>
          </p:cNvSpPr>
          <p:nvPr/>
        </p:nvSpPr>
        <p:spPr bwMode="auto">
          <a:xfrm>
            <a:off x="5945188" y="4257675"/>
            <a:ext cx="384175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17</a:t>
            </a:r>
          </a:p>
        </p:txBody>
      </p:sp>
      <p:sp>
        <p:nvSpPr>
          <p:cNvPr id="637980" name="Text Box 28"/>
          <p:cNvSpPr txBox="1">
            <a:spLocks noChangeArrowheads="1"/>
          </p:cNvSpPr>
          <p:nvPr/>
        </p:nvSpPr>
        <p:spPr bwMode="auto">
          <a:xfrm>
            <a:off x="5938838" y="5051425"/>
            <a:ext cx="654050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18</a:t>
            </a:r>
          </a:p>
        </p:txBody>
      </p:sp>
      <p:sp>
        <p:nvSpPr>
          <p:cNvPr id="637981" name="Text Box 29"/>
          <p:cNvSpPr txBox="1">
            <a:spLocks noChangeArrowheads="1"/>
          </p:cNvSpPr>
          <p:nvPr/>
        </p:nvSpPr>
        <p:spPr bwMode="auto">
          <a:xfrm>
            <a:off x="4741863" y="1974850"/>
            <a:ext cx="3135312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Permeability (µm/s)</a:t>
            </a:r>
          </a:p>
        </p:txBody>
      </p:sp>
      <p:sp>
        <p:nvSpPr>
          <p:cNvPr id="637982" name="Text Box 30"/>
          <p:cNvSpPr txBox="1">
            <a:spLocks noChangeArrowheads="1"/>
          </p:cNvSpPr>
          <p:nvPr/>
        </p:nvSpPr>
        <p:spPr bwMode="auto">
          <a:xfrm>
            <a:off x="1354138" y="1978025"/>
            <a:ext cx="2395537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Injected RNA</a:t>
            </a:r>
          </a:p>
        </p:txBody>
      </p:sp>
      <p:sp>
        <p:nvSpPr>
          <p:cNvPr id="637983" name="Text Box 31"/>
          <p:cNvSpPr txBox="1">
            <a:spLocks noChangeArrowheads="1"/>
          </p:cNvSpPr>
          <p:nvPr/>
        </p:nvSpPr>
        <p:spPr bwMode="auto">
          <a:xfrm>
            <a:off x="830263" y="2676525"/>
            <a:ext cx="3251200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Wild-type aquaporin</a:t>
            </a:r>
          </a:p>
        </p:txBody>
      </p:sp>
      <p:sp>
        <p:nvSpPr>
          <p:cNvPr id="637984" name="Text Box 32"/>
          <p:cNvSpPr txBox="1">
            <a:spLocks noChangeArrowheads="1"/>
          </p:cNvSpPr>
          <p:nvPr/>
        </p:nvSpPr>
        <p:spPr bwMode="auto">
          <a:xfrm>
            <a:off x="833438" y="3467100"/>
            <a:ext cx="1057275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None</a:t>
            </a:r>
          </a:p>
        </p:txBody>
      </p:sp>
      <p:sp>
        <p:nvSpPr>
          <p:cNvPr id="637985" name="Text Box 33"/>
          <p:cNvSpPr txBox="1">
            <a:spLocks noChangeArrowheads="1"/>
          </p:cNvSpPr>
          <p:nvPr/>
        </p:nvSpPr>
        <p:spPr bwMode="auto">
          <a:xfrm>
            <a:off x="833438" y="4251325"/>
            <a:ext cx="3030537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Aquaporin mutant 1</a:t>
            </a:r>
          </a:p>
        </p:txBody>
      </p:sp>
      <p:sp>
        <p:nvSpPr>
          <p:cNvPr id="637986" name="Text Box 34"/>
          <p:cNvSpPr txBox="1">
            <a:spLocks noChangeArrowheads="1"/>
          </p:cNvSpPr>
          <p:nvPr/>
        </p:nvSpPr>
        <p:spPr bwMode="auto">
          <a:xfrm>
            <a:off x="833438" y="5045075"/>
            <a:ext cx="3055937" cy="32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>
                <a:latin typeface="Arial" charset="0"/>
              </a:rPr>
              <a:t>Aquaporin mutant 2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8999" name="Picture 23" descr="44_21RAASRegulation_1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2375" y="139700"/>
            <a:ext cx="4157663" cy="6578600"/>
          </a:xfrm>
          <a:prstGeom prst="rect">
            <a:avLst/>
          </a:prstGeom>
          <a:noFill/>
        </p:spPr>
      </p:pic>
      <p:sp>
        <p:nvSpPr>
          <p:cNvPr id="638980" name="Rectangle 4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44-21-1</a:t>
            </a:r>
          </a:p>
        </p:txBody>
      </p:sp>
      <p:sp>
        <p:nvSpPr>
          <p:cNvPr id="638987" name="Text Box 11"/>
          <p:cNvSpPr txBox="1">
            <a:spLocks noChangeArrowheads="1"/>
          </p:cNvSpPr>
          <p:nvPr/>
        </p:nvSpPr>
        <p:spPr bwMode="auto">
          <a:xfrm>
            <a:off x="3449638" y="1692275"/>
            <a:ext cx="39846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Renin</a:t>
            </a:r>
          </a:p>
        </p:txBody>
      </p:sp>
      <p:sp>
        <p:nvSpPr>
          <p:cNvPr id="638988" name="Text Box 12"/>
          <p:cNvSpPr txBox="1">
            <a:spLocks noChangeArrowheads="1"/>
          </p:cNvSpPr>
          <p:nvPr/>
        </p:nvSpPr>
        <p:spPr bwMode="auto">
          <a:xfrm>
            <a:off x="4360863" y="606425"/>
            <a:ext cx="48577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Distal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tubule</a:t>
            </a:r>
          </a:p>
        </p:txBody>
      </p:sp>
      <p:sp>
        <p:nvSpPr>
          <p:cNvPr id="638993" name="Line 17"/>
          <p:cNvSpPr>
            <a:spLocks noChangeShapeType="1"/>
          </p:cNvSpPr>
          <p:nvPr/>
        </p:nvSpPr>
        <p:spPr bwMode="auto">
          <a:xfrm>
            <a:off x="4533900" y="908050"/>
            <a:ext cx="14922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8994" name="Text Box 18"/>
          <p:cNvSpPr txBox="1">
            <a:spLocks noChangeArrowheads="1"/>
          </p:cNvSpPr>
          <p:nvPr/>
        </p:nvSpPr>
        <p:spPr bwMode="auto">
          <a:xfrm>
            <a:off x="4329113" y="2546350"/>
            <a:ext cx="11477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Juxtaglomerular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apparatus (JGA)</a:t>
            </a:r>
          </a:p>
        </p:txBody>
      </p:sp>
      <p:sp>
        <p:nvSpPr>
          <p:cNvPr id="638995" name="AutoShape 19"/>
          <p:cNvSpPr>
            <a:spLocks/>
          </p:cNvSpPr>
          <p:nvPr/>
        </p:nvSpPr>
        <p:spPr bwMode="auto">
          <a:xfrm rot="-3705399">
            <a:off x="4459287" y="1746251"/>
            <a:ext cx="112713" cy="639762"/>
          </a:xfrm>
          <a:prstGeom prst="leftBrace">
            <a:avLst>
              <a:gd name="adj1" fmla="val 473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8996" name="Line 20"/>
          <p:cNvSpPr>
            <a:spLocks noChangeShapeType="1"/>
          </p:cNvSpPr>
          <p:nvPr/>
        </p:nvSpPr>
        <p:spPr bwMode="auto">
          <a:xfrm flipH="1">
            <a:off x="4438650" y="2111375"/>
            <a:ext cx="50800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8997" name="Text Box 21"/>
          <p:cNvSpPr txBox="1">
            <a:spLocks noChangeArrowheads="1"/>
          </p:cNvSpPr>
          <p:nvPr/>
        </p:nvSpPr>
        <p:spPr bwMode="auto">
          <a:xfrm>
            <a:off x="5341938" y="4111625"/>
            <a:ext cx="12334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STIMULUS: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Low blood volume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or blood pressure</a:t>
            </a:r>
          </a:p>
        </p:txBody>
      </p:sp>
      <p:sp>
        <p:nvSpPr>
          <p:cNvPr id="638998" name="Text Box 22"/>
          <p:cNvSpPr txBox="1">
            <a:spLocks noChangeArrowheads="1"/>
          </p:cNvSpPr>
          <p:nvPr/>
        </p:nvSpPr>
        <p:spPr bwMode="auto">
          <a:xfrm>
            <a:off x="4710113" y="5946775"/>
            <a:ext cx="12334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Homeostasis: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Blood pressure,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volume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0018" name="Picture 18" descr="44_21RAASRegulation_2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2375" y="139700"/>
            <a:ext cx="4157663" cy="6578600"/>
          </a:xfrm>
          <a:prstGeom prst="rect">
            <a:avLst/>
          </a:prstGeom>
          <a:noFill/>
        </p:spPr>
      </p:pic>
      <p:sp>
        <p:nvSpPr>
          <p:cNvPr id="640003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44-21-2</a:t>
            </a:r>
          </a:p>
        </p:txBody>
      </p:sp>
      <p:sp>
        <p:nvSpPr>
          <p:cNvPr id="640004" name="Text Box 4"/>
          <p:cNvSpPr txBox="1">
            <a:spLocks noChangeArrowheads="1"/>
          </p:cNvSpPr>
          <p:nvPr/>
        </p:nvSpPr>
        <p:spPr bwMode="auto">
          <a:xfrm>
            <a:off x="3449638" y="1692275"/>
            <a:ext cx="39846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Renin</a:t>
            </a:r>
          </a:p>
        </p:txBody>
      </p:sp>
      <p:sp>
        <p:nvSpPr>
          <p:cNvPr id="640005" name="Text Box 5"/>
          <p:cNvSpPr txBox="1">
            <a:spLocks noChangeArrowheads="1"/>
          </p:cNvSpPr>
          <p:nvPr/>
        </p:nvSpPr>
        <p:spPr bwMode="auto">
          <a:xfrm>
            <a:off x="4360863" y="606425"/>
            <a:ext cx="48577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Distal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tubule</a:t>
            </a:r>
          </a:p>
        </p:txBody>
      </p:sp>
      <p:sp>
        <p:nvSpPr>
          <p:cNvPr id="640006" name="Line 6"/>
          <p:cNvSpPr>
            <a:spLocks noChangeShapeType="1"/>
          </p:cNvSpPr>
          <p:nvPr/>
        </p:nvSpPr>
        <p:spPr bwMode="auto">
          <a:xfrm>
            <a:off x="4533900" y="908050"/>
            <a:ext cx="14922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0007" name="Text Box 7"/>
          <p:cNvSpPr txBox="1">
            <a:spLocks noChangeArrowheads="1"/>
          </p:cNvSpPr>
          <p:nvPr/>
        </p:nvSpPr>
        <p:spPr bwMode="auto">
          <a:xfrm>
            <a:off x="4329113" y="2546350"/>
            <a:ext cx="11477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Juxtaglomerular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apparatus (JGA)</a:t>
            </a:r>
          </a:p>
        </p:txBody>
      </p:sp>
      <p:sp>
        <p:nvSpPr>
          <p:cNvPr id="640008" name="AutoShape 8"/>
          <p:cNvSpPr>
            <a:spLocks/>
          </p:cNvSpPr>
          <p:nvPr/>
        </p:nvSpPr>
        <p:spPr bwMode="auto">
          <a:xfrm rot="-3705399">
            <a:off x="4459287" y="1746251"/>
            <a:ext cx="112713" cy="639762"/>
          </a:xfrm>
          <a:prstGeom prst="leftBrace">
            <a:avLst>
              <a:gd name="adj1" fmla="val 473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0009" name="Line 9"/>
          <p:cNvSpPr>
            <a:spLocks noChangeShapeType="1"/>
          </p:cNvSpPr>
          <p:nvPr/>
        </p:nvSpPr>
        <p:spPr bwMode="auto">
          <a:xfrm flipH="1">
            <a:off x="4438650" y="2111375"/>
            <a:ext cx="50800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0010" name="Text Box 10"/>
          <p:cNvSpPr txBox="1">
            <a:spLocks noChangeArrowheads="1"/>
          </p:cNvSpPr>
          <p:nvPr/>
        </p:nvSpPr>
        <p:spPr bwMode="auto">
          <a:xfrm>
            <a:off x="5341938" y="4111625"/>
            <a:ext cx="12334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STIMULUS: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Low blood volume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or blood pressure</a:t>
            </a:r>
          </a:p>
        </p:txBody>
      </p:sp>
      <p:sp>
        <p:nvSpPr>
          <p:cNvPr id="640011" name="Text Box 11"/>
          <p:cNvSpPr txBox="1">
            <a:spLocks noChangeArrowheads="1"/>
          </p:cNvSpPr>
          <p:nvPr/>
        </p:nvSpPr>
        <p:spPr bwMode="auto">
          <a:xfrm>
            <a:off x="4710113" y="5946775"/>
            <a:ext cx="12334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Homeostasis: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Blood pressure,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volume</a:t>
            </a:r>
          </a:p>
        </p:txBody>
      </p:sp>
      <p:sp>
        <p:nvSpPr>
          <p:cNvPr id="640013" name="Text Box 13"/>
          <p:cNvSpPr txBox="1">
            <a:spLocks noChangeArrowheads="1"/>
          </p:cNvSpPr>
          <p:nvPr/>
        </p:nvSpPr>
        <p:spPr bwMode="auto">
          <a:xfrm>
            <a:off x="2535238" y="161925"/>
            <a:ext cx="39846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Liver</a:t>
            </a:r>
          </a:p>
        </p:txBody>
      </p:sp>
      <p:sp>
        <p:nvSpPr>
          <p:cNvPr id="640014" name="Text Box 14"/>
          <p:cNvSpPr txBox="1">
            <a:spLocks noChangeArrowheads="1"/>
          </p:cNvSpPr>
          <p:nvPr/>
        </p:nvSpPr>
        <p:spPr bwMode="auto">
          <a:xfrm>
            <a:off x="2554288" y="695325"/>
            <a:ext cx="1147762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Angiotensinogen</a:t>
            </a:r>
          </a:p>
        </p:txBody>
      </p:sp>
      <p:sp>
        <p:nvSpPr>
          <p:cNvPr id="640015" name="Text Box 15"/>
          <p:cNvSpPr txBox="1">
            <a:spLocks noChangeArrowheads="1"/>
          </p:cNvSpPr>
          <p:nvPr/>
        </p:nvSpPr>
        <p:spPr bwMode="auto">
          <a:xfrm>
            <a:off x="2617788" y="2403475"/>
            <a:ext cx="9413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Angiotensin </a:t>
            </a:r>
            <a:r>
              <a:rPr lang="en-US" sz="1100" b="1"/>
              <a:t>I</a:t>
            </a:r>
            <a:endParaRPr lang="en-US" sz="1100" b="1">
              <a:latin typeface="Arial" charset="0"/>
            </a:endParaRPr>
          </a:p>
        </p:txBody>
      </p:sp>
      <p:sp>
        <p:nvSpPr>
          <p:cNvPr id="640016" name="Text Box 16"/>
          <p:cNvSpPr txBox="1">
            <a:spLocks noChangeArrowheads="1"/>
          </p:cNvSpPr>
          <p:nvPr/>
        </p:nvSpPr>
        <p:spPr bwMode="auto">
          <a:xfrm>
            <a:off x="3201988" y="2695575"/>
            <a:ext cx="3063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ACE</a:t>
            </a:r>
          </a:p>
        </p:txBody>
      </p:sp>
      <p:sp>
        <p:nvSpPr>
          <p:cNvPr id="640017" name="Text Box 17"/>
          <p:cNvSpPr txBox="1">
            <a:spLocks noChangeArrowheads="1"/>
          </p:cNvSpPr>
          <p:nvPr/>
        </p:nvSpPr>
        <p:spPr bwMode="auto">
          <a:xfrm>
            <a:off x="2582863" y="3127375"/>
            <a:ext cx="10556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Angiotensin </a:t>
            </a:r>
            <a:r>
              <a:rPr lang="en-US" sz="1100" b="1"/>
              <a:t>II</a:t>
            </a:r>
            <a:endParaRPr lang="en-US" sz="1100" b="1">
              <a:latin typeface="Arial" charset="0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1046" name="Picture 22" descr="44_21RAASRegulation_3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2375" y="139700"/>
            <a:ext cx="4157663" cy="6578600"/>
          </a:xfrm>
          <a:prstGeom prst="rect">
            <a:avLst/>
          </a:prstGeom>
          <a:noFill/>
        </p:spPr>
      </p:pic>
      <p:sp>
        <p:nvSpPr>
          <p:cNvPr id="641027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44-21-3</a:t>
            </a:r>
          </a:p>
        </p:txBody>
      </p:sp>
      <p:sp>
        <p:nvSpPr>
          <p:cNvPr id="641028" name="Text Box 4"/>
          <p:cNvSpPr txBox="1">
            <a:spLocks noChangeArrowheads="1"/>
          </p:cNvSpPr>
          <p:nvPr/>
        </p:nvSpPr>
        <p:spPr bwMode="auto">
          <a:xfrm>
            <a:off x="3449638" y="1692275"/>
            <a:ext cx="39846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Renin</a:t>
            </a:r>
          </a:p>
        </p:txBody>
      </p:sp>
      <p:sp>
        <p:nvSpPr>
          <p:cNvPr id="641029" name="Text Box 5"/>
          <p:cNvSpPr txBox="1">
            <a:spLocks noChangeArrowheads="1"/>
          </p:cNvSpPr>
          <p:nvPr/>
        </p:nvSpPr>
        <p:spPr bwMode="auto">
          <a:xfrm>
            <a:off x="4360863" y="606425"/>
            <a:ext cx="48577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Distal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tubule</a:t>
            </a:r>
          </a:p>
        </p:txBody>
      </p:sp>
      <p:sp>
        <p:nvSpPr>
          <p:cNvPr id="641030" name="Line 6"/>
          <p:cNvSpPr>
            <a:spLocks noChangeShapeType="1"/>
          </p:cNvSpPr>
          <p:nvPr/>
        </p:nvSpPr>
        <p:spPr bwMode="auto">
          <a:xfrm>
            <a:off x="4533900" y="908050"/>
            <a:ext cx="149225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1031" name="Text Box 7"/>
          <p:cNvSpPr txBox="1">
            <a:spLocks noChangeArrowheads="1"/>
          </p:cNvSpPr>
          <p:nvPr/>
        </p:nvSpPr>
        <p:spPr bwMode="auto">
          <a:xfrm>
            <a:off x="4329113" y="2546350"/>
            <a:ext cx="11477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Juxtaglomerular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apparatus (JGA)</a:t>
            </a:r>
          </a:p>
        </p:txBody>
      </p:sp>
      <p:sp>
        <p:nvSpPr>
          <p:cNvPr id="641032" name="AutoShape 8"/>
          <p:cNvSpPr>
            <a:spLocks/>
          </p:cNvSpPr>
          <p:nvPr/>
        </p:nvSpPr>
        <p:spPr bwMode="auto">
          <a:xfrm rot="-3705399">
            <a:off x="4459287" y="1746251"/>
            <a:ext cx="112713" cy="639762"/>
          </a:xfrm>
          <a:prstGeom prst="leftBrace">
            <a:avLst>
              <a:gd name="adj1" fmla="val 473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1033" name="Line 9"/>
          <p:cNvSpPr>
            <a:spLocks noChangeShapeType="1"/>
          </p:cNvSpPr>
          <p:nvPr/>
        </p:nvSpPr>
        <p:spPr bwMode="auto">
          <a:xfrm flipH="1">
            <a:off x="4438650" y="2111375"/>
            <a:ext cx="50800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1034" name="Text Box 10"/>
          <p:cNvSpPr txBox="1">
            <a:spLocks noChangeArrowheads="1"/>
          </p:cNvSpPr>
          <p:nvPr/>
        </p:nvSpPr>
        <p:spPr bwMode="auto">
          <a:xfrm>
            <a:off x="5341938" y="4111625"/>
            <a:ext cx="12334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STIMULUS: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Low blood volume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or blood pressure</a:t>
            </a:r>
          </a:p>
        </p:txBody>
      </p:sp>
      <p:sp>
        <p:nvSpPr>
          <p:cNvPr id="641035" name="Text Box 11"/>
          <p:cNvSpPr txBox="1">
            <a:spLocks noChangeArrowheads="1"/>
          </p:cNvSpPr>
          <p:nvPr/>
        </p:nvSpPr>
        <p:spPr bwMode="auto">
          <a:xfrm>
            <a:off x="4710113" y="5946775"/>
            <a:ext cx="1233487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Homeostasis: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Blood pressure,</a:t>
            </a:r>
          </a:p>
          <a:p>
            <a:pPr marL="457200" indent="-457200" algn="ctr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volume</a:t>
            </a:r>
          </a:p>
        </p:txBody>
      </p:sp>
      <p:sp>
        <p:nvSpPr>
          <p:cNvPr id="641036" name="Text Box 12"/>
          <p:cNvSpPr txBox="1">
            <a:spLocks noChangeArrowheads="1"/>
          </p:cNvSpPr>
          <p:nvPr/>
        </p:nvSpPr>
        <p:spPr bwMode="auto">
          <a:xfrm>
            <a:off x="2535238" y="161925"/>
            <a:ext cx="398462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Liver</a:t>
            </a:r>
          </a:p>
        </p:txBody>
      </p:sp>
      <p:sp>
        <p:nvSpPr>
          <p:cNvPr id="641037" name="Text Box 13"/>
          <p:cNvSpPr txBox="1">
            <a:spLocks noChangeArrowheads="1"/>
          </p:cNvSpPr>
          <p:nvPr/>
        </p:nvSpPr>
        <p:spPr bwMode="auto">
          <a:xfrm>
            <a:off x="2554288" y="695325"/>
            <a:ext cx="1147762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000" b="1">
                <a:latin typeface="Arial" charset="0"/>
              </a:rPr>
              <a:t>Angiotensinogen</a:t>
            </a:r>
          </a:p>
        </p:txBody>
      </p:sp>
      <p:sp>
        <p:nvSpPr>
          <p:cNvPr id="641038" name="Text Box 14"/>
          <p:cNvSpPr txBox="1">
            <a:spLocks noChangeArrowheads="1"/>
          </p:cNvSpPr>
          <p:nvPr/>
        </p:nvSpPr>
        <p:spPr bwMode="auto">
          <a:xfrm>
            <a:off x="2617788" y="2403475"/>
            <a:ext cx="9413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Angiotensin </a:t>
            </a:r>
            <a:r>
              <a:rPr lang="en-US" sz="1100" b="1"/>
              <a:t>I</a:t>
            </a:r>
            <a:endParaRPr lang="en-US" sz="1100" b="1">
              <a:latin typeface="Arial" charset="0"/>
            </a:endParaRPr>
          </a:p>
        </p:txBody>
      </p:sp>
      <p:sp>
        <p:nvSpPr>
          <p:cNvPr id="641039" name="Text Box 15"/>
          <p:cNvSpPr txBox="1">
            <a:spLocks noChangeArrowheads="1"/>
          </p:cNvSpPr>
          <p:nvPr/>
        </p:nvSpPr>
        <p:spPr bwMode="auto">
          <a:xfrm>
            <a:off x="3201988" y="2695575"/>
            <a:ext cx="3063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ACE</a:t>
            </a:r>
          </a:p>
        </p:txBody>
      </p:sp>
      <p:sp>
        <p:nvSpPr>
          <p:cNvPr id="641040" name="Text Box 16"/>
          <p:cNvSpPr txBox="1">
            <a:spLocks noChangeArrowheads="1"/>
          </p:cNvSpPr>
          <p:nvPr/>
        </p:nvSpPr>
        <p:spPr bwMode="auto">
          <a:xfrm>
            <a:off x="2582863" y="3127375"/>
            <a:ext cx="10556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Angiotensin </a:t>
            </a:r>
            <a:r>
              <a:rPr lang="en-US" sz="1100" b="1"/>
              <a:t>II</a:t>
            </a:r>
            <a:endParaRPr lang="en-US" sz="1100" b="1">
              <a:latin typeface="Arial" charset="0"/>
            </a:endParaRPr>
          </a:p>
        </p:txBody>
      </p:sp>
      <p:sp>
        <p:nvSpPr>
          <p:cNvPr id="641042" name="Text Box 18"/>
          <p:cNvSpPr txBox="1">
            <a:spLocks noChangeArrowheads="1"/>
          </p:cNvSpPr>
          <p:nvPr/>
        </p:nvSpPr>
        <p:spPr bwMode="auto">
          <a:xfrm>
            <a:off x="2608263" y="4251325"/>
            <a:ext cx="10556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Adrenal gland</a:t>
            </a:r>
          </a:p>
        </p:txBody>
      </p:sp>
      <p:sp>
        <p:nvSpPr>
          <p:cNvPr id="641043" name="Text Box 19"/>
          <p:cNvSpPr txBox="1">
            <a:spLocks noChangeArrowheads="1"/>
          </p:cNvSpPr>
          <p:nvPr/>
        </p:nvSpPr>
        <p:spPr bwMode="auto">
          <a:xfrm>
            <a:off x="2665413" y="4841875"/>
            <a:ext cx="827087" cy="15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100" b="1">
                <a:latin typeface="Arial" charset="0"/>
              </a:rPr>
              <a:t>Aldosterone</a:t>
            </a:r>
          </a:p>
        </p:txBody>
      </p:sp>
      <p:sp>
        <p:nvSpPr>
          <p:cNvPr id="641044" name="Text Box 20"/>
          <p:cNvSpPr txBox="1">
            <a:spLocks noChangeArrowheads="1"/>
          </p:cNvSpPr>
          <p:nvPr/>
        </p:nvSpPr>
        <p:spPr bwMode="auto">
          <a:xfrm>
            <a:off x="3630613" y="5397500"/>
            <a:ext cx="804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Arteriole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constriction</a:t>
            </a:r>
          </a:p>
        </p:txBody>
      </p:sp>
      <p:sp>
        <p:nvSpPr>
          <p:cNvPr id="641045" name="Text Box 21"/>
          <p:cNvSpPr txBox="1">
            <a:spLocks noChangeArrowheads="1"/>
          </p:cNvSpPr>
          <p:nvPr/>
        </p:nvSpPr>
        <p:spPr bwMode="auto">
          <a:xfrm>
            <a:off x="2608263" y="5407025"/>
            <a:ext cx="8842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Increased Na</a:t>
            </a:r>
            <a:r>
              <a:rPr lang="en-US" sz="1000" b="1" baseline="30000">
                <a:latin typeface="Arial" charset="0"/>
              </a:rPr>
              <a:t>+</a:t>
            </a:r>
            <a:endParaRPr lang="en-US" sz="1000" b="1">
              <a:latin typeface="Arial" charset="0"/>
            </a:endParaRP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and H</a:t>
            </a:r>
            <a:r>
              <a:rPr lang="en-US" sz="1000" b="1" baseline="-25000">
                <a:latin typeface="Arial" charset="0"/>
              </a:rPr>
              <a:t>2</a:t>
            </a:r>
            <a:r>
              <a:rPr lang="en-US" sz="1000" b="1">
                <a:latin typeface="Arial" charset="0"/>
              </a:rPr>
              <a:t>O reab-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sorption in</a:t>
            </a:r>
          </a:p>
          <a:p>
            <a:pPr marL="457200" indent="-457200" algn="ctr">
              <a:buFont typeface="Arial" charset="0"/>
              <a:buNone/>
            </a:pPr>
            <a:r>
              <a:rPr lang="en-US" sz="1000" b="1">
                <a:latin typeface="Arial" charset="0"/>
              </a:rPr>
              <a:t>distal tubules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2112" name="Picture 64" descr="44_UN01-SummaryOsmoreg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3938" y="139700"/>
            <a:ext cx="4554537" cy="6578600"/>
          </a:xfrm>
          <a:prstGeom prst="rect">
            <a:avLst/>
          </a:prstGeom>
          <a:noFill/>
        </p:spPr>
      </p:pic>
      <p:sp>
        <p:nvSpPr>
          <p:cNvPr id="642051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44-UN1</a:t>
            </a:r>
          </a:p>
        </p:txBody>
      </p:sp>
      <p:sp>
        <p:nvSpPr>
          <p:cNvPr id="642060" name="Text Box 12"/>
          <p:cNvSpPr txBox="1">
            <a:spLocks noChangeArrowheads="1"/>
          </p:cNvSpPr>
          <p:nvPr/>
        </p:nvSpPr>
        <p:spPr bwMode="auto">
          <a:xfrm>
            <a:off x="2776538" y="298450"/>
            <a:ext cx="5191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Animal</a:t>
            </a:r>
            <a:endParaRPr lang="en-US" sz="1100" b="1">
              <a:latin typeface="Arial" charset="0"/>
            </a:endParaRPr>
          </a:p>
        </p:txBody>
      </p:sp>
      <p:sp>
        <p:nvSpPr>
          <p:cNvPr id="642061" name="Text Box 13"/>
          <p:cNvSpPr txBox="1">
            <a:spLocks noChangeArrowheads="1"/>
          </p:cNvSpPr>
          <p:nvPr/>
        </p:nvSpPr>
        <p:spPr bwMode="auto">
          <a:xfrm>
            <a:off x="2535238" y="641350"/>
            <a:ext cx="8747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Freshwater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fish</a:t>
            </a:r>
          </a:p>
        </p:txBody>
      </p:sp>
      <p:sp>
        <p:nvSpPr>
          <p:cNvPr id="642071" name="Text Box 23"/>
          <p:cNvSpPr txBox="1">
            <a:spLocks noChangeArrowheads="1"/>
          </p:cNvSpPr>
          <p:nvPr/>
        </p:nvSpPr>
        <p:spPr bwMode="auto">
          <a:xfrm>
            <a:off x="2522538" y="2736850"/>
            <a:ext cx="9286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Bony marine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fish</a:t>
            </a:r>
          </a:p>
        </p:txBody>
      </p:sp>
      <p:sp>
        <p:nvSpPr>
          <p:cNvPr id="642072" name="Text Box 24"/>
          <p:cNvSpPr txBox="1">
            <a:spLocks noChangeArrowheads="1"/>
          </p:cNvSpPr>
          <p:nvPr/>
        </p:nvSpPr>
        <p:spPr bwMode="auto">
          <a:xfrm>
            <a:off x="2532063" y="4813300"/>
            <a:ext cx="9286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Terrestrial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vertebrate</a:t>
            </a:r>
          </a:p>
        </p:txBody>
      </p:sp>
      <p:sp>
        <p:nvSpPr>
          <p:cNvPr id="642073" name="Text Box 25"/>
          <p:cNvSpPr txBox="1">
            <a:spLocks noChangeArrowheads="1"/>
          </p:cNvSpPr>
          <p:nvPr/>
        </p:nvSpPr>
        <p:spPr bwMode="auto">
          <a:xfrm>
            <a:off x="4300538" y="6159500"/>
            <a:ext cx="6365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H</a:t>
            </a:r>
            <a:r>
              <a:rPr lang="en-US" sz="1200" b="1" baseline="-25000">
                <a:latin typeface="Arial" charset="0"/>
              </a:rPr>
              <a:t>2</a:t>
            </a:r>
            <a:r>
              <a:rPr lang="en-US" sz="1200" b="1">
                <a:latin typeface="Arial" charset="0"/>
              </a:rPr>
              <a:t>O and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salt out</a:t>
            </a:r>
          </a:p>
        </p:txBody>
      </p:sp>
      <p:sp>
        <p:nvSpPr>
          <p:cNvPr id="642074" name="Text Box 26"/>
          <p:cNvSpPr txBox="1">
            <a:spLocks noChangeArrowheads="1"/>
          </p:cNvSpPr>
          <p:nvPr/>
        </p:nvSpPr>
        <p:spPr bwMode="auto">
          <a:xfrm>
            <a:off x="4338638" y="5038725"/>
            <a:ext cx="9318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Salt 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(by mouth)</a:t>
            </a:r>
          </a:p>
        </p:txBody>
      </p:sp>
      <p:sp>
        <p:nvSpPr>
          <p:cNvPr id="642075" name="Text Box 27"/>
          <p:cNvSpPr txBox="1">
            <a:spLocks noChangeArrowheads="1"/>
          </p:cNvSpPr>
          <p:nvPr/>
        </p:nvSpPr>
        <p:spPr bwMode="auto">
          <a:xfrm>
            <a:off x="3979863" y="4829175"/>
            <a:ext cx="93186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Drinks water</a:t>
            </a:r>
          </a:p>
        </p:txBody>
      </p:sp>
      <p:sp>
        <p:nvSpPr>
          <p:cNvPr id="642076" name="Text Box 28"/>
          <p:cNvSpPr txBox="1">
            <a:spLocks noChangeArrowheads="1"/>
          </p:cNvSpPr>
          <p:nvPr/>
        </p:nvSpPr>
        <p:spPr bwMode="auto">
          <a:xfrm>
            <a:off x="3817938" y="4254500"/>
            <a:ext cx="12938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Salt out (active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transport by gills)</a:t>
            </a:r>
          </a:p>
        </p:txBody>
      </p:sp>
      <p:sp>
        <p:nvSpPr>
          <p:cNvPr id="642077" name="Text Box 29"/>
          <p:cNvSpPr txBox="1">
            <a:spLocks noChangeArrowheads="1"/>
          </p:cNvSpPr>
          <p:nvPr/>
        </p:nvSpPr>
        <p:spPr bwMode="auto">
          <a:xfrm>
            <a:off x="3967163" y="2740025"/>
            <a:ext cx="9382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Drinks water</a:t>
            </a:r>
          </a:p>
        </p:txBody>
      </p:sp>
      <p:sp>
        <p:nvSpPr>
          <p:cNvPr id="642078" name="Text Box 30"/>
          <p:cNvSpPr txBox="1">
            <a:spLocks noChangeArrowheads="1"/>
          </p:cNvSpPr>
          <p:nvPr/>
        </p:nvSpPr>
        <p:spPr bwMode="auto">
          <a:xfrm>
            <a:off x="3878263" y="2936875"/>
            <a:ext cx="465137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Salt in</a:t>
            </a:r>
          </a:p>
        </p:txBody>
      </p:sp>
      <p:sp>
        <p:nvSpPr>
          <p:cNvPr id="642079" name="Text Box 31"/>
          <p:cNvSpPr txBox="1">
            <a:spLocks noChangeArrowheads="1"/>
          </p:cNvSpPr>
          <p:nvPr/>
        </p:nvSpPr>
        <p:spPr bwMode="auto">
          <a:xfrm>
            <a:off x="4500563" y="2936875"/>
            <a:ext cx="6080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H</a:t>
            </a:r>
            <a:r>
              <a:rPr lang="en-US" sz="1200" b="1" baseline="-25000">
                <a:latin typeface="Arial" charset="0"/>
              </a:rPr>
              <a:t>2</a:t>
            </a:r>
            <a:r>
              <a:rPr lang="en-US" sz="1200" b="1">
                <a:latin typeface="Arial" charset="0"/>
              </a:rPr>
              <a:t>O out</a:t>
            </a:r>
          </a:p>
        </p:txBody>
      </p:sp>
      <p:sp>
        <p:nvSpPr>
          <p:cNvPr id="642080" name="Text Box 32"/>
          <p:cNvSpPr txBox="1">
            <a:spLocks noChangeArrowheads="1"/>
          </p:cNvSpPr>
          <p:nvPr/>
        </p:nvSpPr>
        <p:spPr bwMode="auto">
          <a:xfrm>
            <a:off x="4198938" y="2349500"/>
            <a:ext cx="63976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Salt out</a:t>
            </a:r>
          </a:p>
        </p:txBody>
      </p:sp>
      <p:sp>
        <p:nvSpPr>
          <p:cNvPr id="642081" name="Text Box 33"/>
          <p:cNvSpPr txBox="1">
            <a:spLocks noChangeArrowheads="1"/>
          </p:cNvSpPr>
          <p:nvPr/>
        </p:nvSpPr>
        <p:spPr bwMode="auto">
          <a:xfrm>
            <a:off x="3779838" y="838200"/>
            <a:ext cx="5064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Salt in</a:t>
            </a:r>
          </a:p>
        </p:txBody>
      </p:sp>
      <p:sp>
        <p:nvSpPr>
          <p:cNvPr id="642082" name="Text Box 34"/>
          <p:cNvSpPr txBox="1">
            <a:spLocks noChangeArrowheads="1"/>
          </p:cNvSpPr>
          <p:nvPr/>
        </p:nvSpPr>
        <p:spPr bwMode="auto">
          <a:xfrm>
            <a:off x="4621213" y="838200"/>
            <a:ext cx="5064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H</a:t>
            </a:r>
            <a:r>
              <a:rPr lang="en-US" sz="1200" b="1" baseline="-25000">
                <a:latin typeface="Arial" charset="0"/>
              </a:rPr>
              <a:t>2</a:t>
            </a:r>
            <a:r>
              <a:rPr lang="en-US" sz="1200" b="1">
                <a:latin typeface="Arial" charset="0"/>
              </a:rPr>
              <a:t>O in</a:t>
            </a:r>
          </a:p>
        </p:txBody>
      </p:sp>
      <p:sp>
        <p:nvSpPr>
          <p:cNvPr id="642083" name="Text Box 35"/>
          <p:cNvSpPr txBox="1">
            <a:spLocks noChangeArrowheads="1"/>
          </p:cNvSpPr>
          <p:nvPr/>
        </p:nvSpPr>
        <p:spPr bwMode="auto">
          <a:xfrm>
            <a:off x="3776663" y="1003300"/>
            <a:ext cx="9667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(active trans-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port by gills)</a:t>
            </a:r>
          </a:p>
        </p:txBody>
      </p:sp>
      <p:sp>
        <p:nvSpPr>
          <p:cNvPr id="642084" name="Text Box 36"/>
          <p:cNvSpPr txBox="1">
            <a:spLocks noChangeArrowheads="1"/>
          </p:cNvSpPr>
          <p:nvPr/>
        </p:nvSpPr>
        <p:spPr bwMode="auto">
          <a:xfrm>
            <a:off x="3678238" y="650875"/>
            <a:ext cx="15097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Does not drink water</a:t>
            </a:r>
            <a:endParaRPr lang="en-US" sz="1100" b="1">
              <a:latin typeface="Arial" charset="0"/>
            </a:endParaRPr>
          </a:p>
        </p:txBody>
      </p:sp>
      <p:sp>
        <p:nvSpPr>
          <p:cNvPr id="642085" name="Text Box 37"/>
          <p:cNvSpPr txBox="1">
            <a:spLocks noChangeArrowheads="1"/>
          </p:cNvSpPr>
          <p:nvPr/>
        </p:nvSpPr>
        <p:spPr bwMode="auto">
          <a:xfrm>
            <a:off x="3944938" y="295275"/>
            <a:ext cx="1093787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Inflow/Outflow</a:t>
            </a:r>
          </a:p>
        </p:txBody>
      </p:sp>
      <p:sp>
        <p:nvSpPr>
          <p:cNvPr id="642086" name="Text Box 38"/>
          <p:cNvSpPr txBox="1">
            <a:spLocks noChangeArrowheads="1"/>
          </p:cNvSpPr>
          <p:nvPr/>
        </p:nvSpPr>
        <p:spPr bwMode="auto">
          <a:xfrm>
            <a:off x="5818188" y="301625"/>
            <a:ext cx="43656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Urine</a:t>
            </a:r>
          </a:p>
        </p:txBody>
      </p:sp>
      <p:sp>
        <p:nvSpPr>
          <p:cNvPr id="642087" name="Text Box 39"/>
          <p:cNvSpPr txBox="1">
            <a:spLocks noChangeArrowheads="1"/>
          </p:cNvSpPr>
          <p:nvPr/>
        </p:nvSpPr>
        <p:spPr bwMode="auto">
          <a:xfrm>
            <a:off x="5789613" y="631825"/>
            <a:ext cx="10969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Large volume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of urine</a:t>
            </a:r>
          </a:p>
        </p:txBody>
      </p:sp>
      <p:sp>
        <p:nvSpPr>
          <p:cNvPr id="642088" name="Text Box 40"/>
          <p:cNvSpPr txBox="1">
            <a:spLocks noChangeArrowheads="1"/>
          </p:cNvSpPr>
          <p:nvPr/>
        </p:nvSpPr>
        <p:spPr bwMode="auto">
          <a:xfrm>
            <a:off x="5795963" y="1130300"/>
            <a:ext cx="963612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Urine is less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concentrated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than body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fluids</a:t>
            </a:r>
          </a:p>
        </p:txBody>
      </p:sp>
      <p:sp>
        <p:nvSpPr>
          <p:cNvPr id="642090" name="Text Box 42"/>
          <p:cNvSpPr txBox="1">
            <a:spLocks noChangeArrowheads="1"/>
          </p:cNvSpPr>
          <p:nvPr/>
        </p:nvSpPr>
        <p:spPr bwMode="auto">
          <a:xfrm>
            <a:off x="5786438" y="2746375"/>
            <a:ext cx="10969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Small volume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of urine</a:t>
            </a:r>
          </a:p>
        </p:txBody>
      </p:sp>
      <p:sp>
        <p:nvSpPr>
          <p:cNvPr id="642091" name="Text Box 43"/>
          <p:cNvSpPr txBox="1">
            <a:spLocks noChangeArrowheads="1"/>
          </p:cNvSpPr>
          <p:nvPr/>
        </p:nvSpPr>
        <p:spPr bwMode="auto">
          <a:xfrm>
            <a:off x="5795963" y="3241675"/>
            <a:ext cx="9636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Urine is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slightly less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concentrated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than body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fluids</a:t>
            </a:r>
          </a:p>
        </p:txBody>
      </p:sp>
      <p:sp>
        <p:nvSpPr>
          <p:cNvPr id="642092" name="Text Box 44"/>
          <p:cNvSpPr txBox="1">
            <a:spLocks noChangeArrowheads="1"/>
          </p:cNvSpPr>
          <p:nvPr/>
        </p:nvSpPr>
        <p:spPr bwMode="auto">
          <a:xfrm>
            <a:off x="5795963" y="4822825"/>
            <a:ext cx="7413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Moderate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volume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of urine</a:t>
            </a:r>
          </a:p>
        </p:txBody>
      </p:sp>
      <p:sp>
        <p:nvSpPr>
          <p:cNvPr id="642093" name="Text Box 45"/>
          <p:cNvSpPr txBox="1">
            <a:spLocks noChangeArrowheads="1"/>
          </p:cNvSpPr>
          <p:nvPr/>
        </p:nvSpPr>
        <p:spPr bwMode="auto">
          <a:xfrm>
            <a:off x="5799138" y="5480050"/>
            <a:ext cx="9636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Urine is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more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concentrated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than body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>
                <a:latin typeface="Arial" charset="0"/>
              </a:rPr>
              <a:t>fluids</a:t>
            </a:r>
          </a:p>
        </p:txBody>
      </p:sp>
      <p:sp>
        <p:nvSpPr>
          <p:cNvPr id="642102" name="AutoShape 54"/>
          <p:cNvSpPr>
            <a:spLocks noChangeArrowheads="1"/>
          </p:cNvSpPr>
          <p:nvPr/>
        </p:nvSpPr>
        <p:spPr bwMode="auto">
          <a:xfrm rot="5400000">
            <a:off x="5646738" y="652463"/>
            <a:ext cx="120650" cy="107950"/>
          </a:xfrm>
          <a:prstGeom prst="triangle">
            <a:avLst>
              <a:gd name="adj" fmla="val 53569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2105" name="AutoShape 57"/>
          <p:cNvSpPr>
            <a:spLocks noChangeArrowheads="1"/>
          </p:cNvSpPr>
          <p:nvPr/>
        </p:nvSpPr>
        <p:spPr bwMode="auto">
          <a:xfrm rot="5400000">
            <a:off x="5646738" y="1154113"/>
            <a:ext cx="120650" cy="107950"/>
          </a:xfrm>
          <a:prstGeom prst="triangle">
            <a:avLst>
              <a:gd name="adj" fmla="val 53569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2106" name="AutoShape 58"/>
          <p:cNvSpPr>
            <a:spLocks noChangeArrowheads="1"/>
          </p:cNvSpPr>
          <p:nvPr/>
        </p:nvSpPr>
        <p:spPr bwMode="auto">
          <a:xfrm rot="5400000">
            <a:off x="5646738" y="2779713"/>
            <a:ext cx="120650" cy="107950"/>
          </a:xfrm>
          <a:prstGeom prst="triangle">
            <a:avLst>
              <a:gd name="adj" fmla="val 53569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2107" name="AutoShape 59"/>
          <p:cNvSpPr>
            <a:spLocks noChangeArrowheads="1"/>
          </p:cNvSpPr>
          <p:nvPr/>
        </p:nvSpPr>
        <p:spPr bwMode="auto">
          <a:xfrm rot="5400000">
            <a:off x="5640388" y="3263900"/>
            <a:ext cx="120650" cy="107950"/>
          </a:xfrm>
          <a:prstGeom prst="triangle">
            <a:avLst>
              <a:gd name="adj" fmla="val 53569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2108" name="AutoShape 60"/>
          <p:cNvSpPr>
            <a:spLocks noChangeArrowheads="1"/>
          </p:cNvSpPr>
          <p:nvPr/>
        </p:nvSpPr>
        <p:spPr bwMode="auto">
          <a:xfrm rot="5400000">
            <a:off x="5643563" y="4848225"/>
            <a:ext cx="120650" cy="107950"/>
          </a:xfrm>
          <a:prstGeom prst="triangle">
            <a:avLst>
              <a:gd name="adj" fmla="val 53569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2109" name="AutoShape 61"/>
          <p:cNvSpPr>
            <a:spLocks noChangeArrowheads="1"/>
          </p:cNvSpPr>
          <p:nvPr/>
        </p:nvSpPr>
        <p:spPr bwMode="auto">
          <a:xfrm rot="5400000">
            <a:off x="5640388" y="5503863"/>
            <a:ext cx="120650" cy="107950"/>
          </a:xfrm>
          <a:prstGeom prst="triangle">
            <a:avLst>
              <a:gd name="adj" fmla="val 53569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112" name="Picture 40" descr="44_UN01aSummaryOsmoregF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1028700"/>
            <a:ext cx="8548687" cy="4799013"/>
          </a:xfrm>
          <a:prstGeom prst="rect">
            <a:avLst/>
          </a:prstGeom>
          <a:noFill/>
        </p:spPr>
      </p:pic>
      <p:sp>
        <p:nvSpPr>
          <p:cNvPr id="643075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44-UN1a</a:t>
            </a:r>
          </a:p>
        </p:txBody>
      </p:sp>
      <p:sp>
        <p:nvSpPr>
          <p:cNvPr id="643076" name="Text Box 4"/>
          <p:cNvSpPr txBox="1">
            <a:spLocks noChangeArrowheads="1"/>
          </p:cNvSpPr>
          <p:nvPr/>
        </p:nvSpPr>
        <p:spPr bwMode="auto">
          <a:xfrm>
            <a:off x="1138238" y="1276350"/>
            <a:ext cx="12747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Animal</a:t>
            </a:r>
          </a:p>
        </p:txBody>
      </p:sp>
      <p:sp>
        <p:nvSpPr>
          <p:cNvPr id="643077" name="Text Box 5"/>
          <p:cNvSpPr txBox="1">
            <a:spLocks noChangeArrowheads="1"/>
          </p:cNvSpPr>
          <p:nvPr/>
        </p:nvSpPr>
        <p:spPr bwMode="auto">
          <a:xfrm>
            <a:off x="719138" y="1936750"/>
            <a:ext cx="15367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Freshwater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fish</a:t>
            </a:r>
          </a:p>
        </p:txBody>
      </p:sp>
      <p:sp>
        <p:nvSpPr>
          <p:cNvPr id="643087" name="Text Box 15"/>
          <p:cNvSpPr txBox="1">
            <a:spLocks noChangeArrowheads="1"/>
          </p:cNvSpPr>
          <p:nvPr/>
        </p:nvSpPr>
        <p:spPr bwMode="auto">
          <a:xfrm>
            <a:off x="3856038" y="5156200"/>
            <a:ext cx="13001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Salt out</a:t>
            </a:r>
          </a:p>
        </p:txBody>
      </p:sp>
      <p:sp>
        <p:nvSpPr>
          <p:cNvPr id="643088" name="Text Box 16"/>
          <p:cNvSpPr txBox="1">
            <a:spLocks noChangeArrowheads="1"/>
          </p:cNvSpPr>
          <p:nvPr/>
        </p:nvSpPr>
        <p:spPr bwMode="auto">
          <a:xfrm>
            <a:off x="3068638" y="2298700"/>
            <a:ext cx="96361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Salt in</a:t>
            </a:r>
          </a:p>
        </p:txBody>
      </p:sp>
      <p:sp>
        <p:nvSpPr>
          <p:cNvPr id="643089" name="Text Box 17"/>
          <p:cNvSpPr txBox="1">
            <a:spLocks noChangeArrowheads="1"/>
          </p:cNvSpPr>
          <p:nvPr/>
        </p:nvSpPr>
        <p:spPr bwMode="auto">
          <a:xfrm>
            <a:off x="4659313" y="2298700"/>
            <a:ext cx="124301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H</a:t>
            </a:r>
            <a:r>
              <a:rPr lang="en-US" sz="2200" b="1" baseline="-25000">
                <a:latin typeface="Arial" charset="0"/>
              </a:rPr>
              <a:t>2</a:t>
            </a:r>
            <a:r>
              <a:rPr lang="en-US" sz="2200" b="1">
                <a:latin typeface="Arial" charset="0"/>
              </a:rPr>
              <a:t>O in</a:t>
            </a:r>
          </a:p>
        </p:txBody>
      </p:sp>
      <p:sp>
        <p:nvSpPr>
          <p:cNvPr id="643090" name="Text Box 18"/>
          <p:cNvSpPr txBox="1">
            <a:spLocks noChangeArrowheads="1"/>
          </p:cNvSpPr>
          <p:nvPr/>
        </p:nvSpPr>
        <p:spPr bwMode="auto">
          <a:xfrm>
            <a:off x="3078163" y="2622550"/>
            <a:ext cx="237331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(active trans-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port by gills)</a:t>
            </a:r>
          </a:p>
        </p:txBody>
      </p:sp>
      <p:sp>
        <p:nvSpPr>
          <p:cNvPr id="643091" name="Text Box 19"/>
          <p:cNvSpPr txBox="1">
            <a:spLocks noChangeArrowheads="1"/>
          </p:cNvSpPr>
          <p:nvPr/>
        </p:nvSpPr>
        <p:spPr bwMode="auto">
          <a:xfrm>
            <a:off x="2967038" y="1949450"/>
            <a:ext cx="286543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100" b="1">
                <a:latin typeface="Arial" charset="0"/>
              </a:rPr>
              <a:t>Does not drink water</a:t>
            </a:r>
          </a:p>
        </p:txBody>
      </p:sp>
      <p:sp>
        <p:nvSpPr>
          <p:cNvPr id="643092" name="Text Box 20"/>
          <p:cNvSpPr txBox="1">
            <a:spLocks noChangeArrowheads="1"/>
          </p:cNvSpPr>
          <p:nvPr/>
        </p:nvSpPr>
        <p:spPr bwMode="auto">
          <a:xfrm>
            <a:off x="3335338" y="1276350"/>
            <a:ext cx="249713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Inflow/Outflow</a:t>
            </a:r>
          </a:p>
        </p:txBody>
      </p:sp>
      <p:sp>
        <p:nvSpPr>
          <p:cNvPr id="643093" name="Text Box 21"/>
          <p:cNvSpPr txBox="1">
            <a:spLocks noChangeArrowheads="1"/>
          </p:cNvSpPr>
          <p:nvPr/>
        </p:nvSpPr>
        <p:spPr bwMode="auto">
          <a:xfrm>
            <a:off x="6897688" y="1289050"/>
            <a:ext cx="7715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Urine</a:t>
            </a:r>
          </a:p>
        </p:txBody>
      </p:sp>
      <p:sp>
        <p:nvSpPr>
          <p:cNvPr id="643094" name="Text Box 22"/>
          <p:cNvSpPr txBox="1">
            <a:spLocks noChangeArrowheads="1"/>
          </p:cNvSpPr>
          <p:nvPr/>
        </p:nvSpPr>
        <p:spPr bwMode="auto">
          <a:xfrm>
            <a:off x="6881813" y="1914525"/>
            <a:ext cx="187166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Large volume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of urine</a:t>
            </a:r>
          </a:p>
        </p:txBody>
      </p:sp>
      <p:sp>
        <p:nvSpPr>
          <p:cNvPr id="643095" name="Text Box 23"/>
          <p:cNvSpPr txBox="1">
            <a:spLocks noChangeArrowheads="1"/>
          </p:cNvSpPr>
          <p:nvPr/>
        </p:nvSpPr>
        <p:spPr bwMode="auto">
          <a:xfrm>
            <a:off x="6888163" y="2857500"/>
            <a:ext cx="1941512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Urine is less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concentrated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than body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fluids</a:t>
            </a:r>
          </a:p>
        </p:txBody>
      </p:sp>
      <p:sp>
        <p:nvSpPr>
          <p:cNvPr id="643110" name="AutoShape 38"/>
          <p:cNvSpPr>
            <a:spLocks noChangeArrowheads="1"/>
          </p:cNvSpPr>
          <p:nvPr/>
        </p:nvSpPr>
        <p:spPr bwMode="auto">
          <a:xfrm rot="5400000">
            <a:off x="6559550" y="1955800"/>
            <a:ext cx="228600" cy="203200"/>
          </a:xfrm>
          <a:prstGeom prst="triangle">
            <a:avLst>
              <a:gd name="adj" fmla="val 50000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3111" name="AutoShape 39"/>
          <p:cNvSpPr>
            <a:spLocks noChangeArrowheads="1"/>
          </p:cNvSpPr>
          <p:nvPr/>
        </p:nvSpPr>
        <p:spPr bwMode="auto">
          <a:xfrm rot="5400000">
            <a:off x="6553200" y="2882900"/>
            <a:ext cx="228600" cy="203200"/>
          </a:xfrm>
          <a:prstGeom prst="triangle">
            <a:avLst>
              <a:gd name="adj" fmla="val 50000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4140" name="Picture 44" descr="44_UN01bSummaryOsmoreg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1041400"/>
            <a:ext cx="8548687" cy="4773613"/>
          </a:xfrm>
          <a:prstGeom prst="rect">
            <a:avLst/>
          </a:prstGeom>
          <a:noFill/>
        </p:spPr>
      </p:pic>
      <p:sp>
        <p:nvSpPr>
          <p:cNvPr id="644099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44-UN1b</a:t>
            </a:r>
          </a:p>
        </p:txBody>
      </p:sp>
      <p:sp>
        <p:nvSpPr>
          <p:cNvPr id="644102" name="Text Box 6"/>
          <p:cNvSpPr txBox="1">
            <a:spLocks noChangeArrowheads="1"/>
          </p:cNvSpPr>
          <p:nvPr/>
        </p:nvSpPr>
        <p:spPr bwMode="auto">
          <a:xfrm>
            <a:off x="693738" y="1974850"/>
            <a:ext cx="188118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Bony marine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fish</a:t>
            </a:r>
          </a:p>
        </p:txBody>
      </p:sp>
      <p:sp>
        <p:nvSpPr>
          <p:cNvPr id="644107" name="Text Box 11"/>
          <p:cNvSpPr txBox="1">
            <a:spLocks noChangeArrowheads="1"/>
          </p:cNvSpPr>
          <p:nvPr/>
        </p:nvSpPr>
        <p:spPr bwMode="auto">
          <a:xfrm>
            <a:off x="3132138" y="4826000"/>
            <a:ext cx="242728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Salt out (active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transport by gills)</a:t>
            </a:r>
          </a:p>
        </p:txBody>
      </p:sp>
      <p:sp>
        <p:nvSpPr>
          <p:cNvPr id="644108" name="Text Box 12"/>
          <p:cNvSpPr txBox="1">
            <a:spLocks noChangeArrowheads="1"/>
          </p:cNvSpPr>
          <p:nvPr/>
        </p:nvSpPr>
        <p:spPr bwMode="auto">
          <a:xfrm>
            <a:off x="3446463" y="1984375"/>
            <a:ext cx="212407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Drinks water</a:t>
            </a:r>
          </a:p>
        </p:txBody>
      </p:sp>
      <p:sp>
        <p:nvSpPr>
          <p:cNvPr id="644109" name="Text Box 13"/>
          <p:cNvSpPr txBox="1">
            <a:spLocks noChangeArrowheads="1"/>
          </p:cNvSpPr>
          <p:nvPr/>
        </p:nvSpPr>
        <p:spPr bwMode="auto">
          <a:xfrm>
            <a:off x="3255963" y="2359025"/>
            <a:ext cx="105251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Salt in</a:t>
            </a:r>
          </a:p>
        </p:txBody>
      </p:sp>
      <p:sp>
        <p:nvSpPr>
          <p:cNvPr id="644110" name="Text Box 14"/>
          <p:cNvSpPr txBox="1">
            <a:spLocks noChangeArrowheads="1"/>
          </p:cNvSpPr>
          <p:nvPr/>
        </p:nvSpPr>
        <p:spPr bwMode="auto">
          <a:xfrm>
            <a:off x="4398963" y="2346325"/>
            <a:ext cx="13763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H</a:t>
            </a:r>
            <a:r>
              <a:rPr lang="en-US" sz="2200" b="1" baseline="-25000">
                <a:latin typeface="Arial" charset="0"/>
              </a:rPr>
              <a:t>2</a:t>
            </a:r>
            <a:r>
              <a:rPr lang="en-US" sz="2200" b="1">
                <a:latin typeface="Arial" charset="0"/>
              </a:rPr>
              <a:t>O out</a:t>
            </a:r>
          </a:p>
        </p:txBody>
      </p:sp>
      <p:sp>
        <p:nvSpPr>
          <p:cNvPr id="644120" name="Text Box 24"/>
          <p:cNvSpPr txBox="1">
            <a:spLocks noChangeArrowheads="1"/>
          </p:cNvSpPr>
          <p:nvPr/>
        </p:nvSpPr>
        <p:spPr bwMode="auto">
          <a:xfrm>
            <a:off x="6853238" y="1984375"/>
            <a:ext cx="226536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Small volume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of urine</a:t>
            </a:r>
          </a:p>
        </p:txBody>
      </p:sp>
      <p:sp>
        <p:nvSpPr>
          <p:cNvPr id="644121" name="Text Box 25"/>
          <p:cNvSpPr txBox="1">
            <a:spLocks noChangeArrowheads="1"/>
          </p:cNvSpPr>
          <p:nvPr/>
        </p:nvSpPr>
        <p:spPr bwMode="auto">
          <a:xfrm>
            <a:off x="6867525" y="2930525"/>
            <a:ext cx="188277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Urine is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slightly less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concentrated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than body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fluids</a:t>
            </a:r>
          </a:p>
        </p:txBody>
      </p:sp>
      <p:sp>
        <p:nvSpPr>
          <p:cNvPr id="644131" name="Text Box 35"/>
          <p:cNvSpPr txBox="1">
            <a:spLocks noChangeArrowheads="1"/>
          </p:cNvSpPr>
          <p:nvPr/>
        </p:nvSpPr>
        <p:spPr bwMode="auto">
          <a:xfrm>
            <a:off x="1125538" y="1289050"/>
            <a:ext cx="12747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Animal</a:t>
            </a:r>
          </a:p>
        </p:txBody>
      </p:sp>
      <p:sp>
        <p:nvSpPr>
          <p:cNvPr id="644132" name="Text Box 36"/>
          <p:cNvSpPr txBox="1">
            <a:spLocks noChangeArrowheads="1"/>
          </p:cNvSpPr>
          <p:nvPr/>
        </p:nvSpPr>
        <p:spPr bwMode="auto">
          <a:xfrm>
            <a:off x="3322638" y="1289050"/>
            <a:ext cx="249713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Inflow/Outflow</a:t>
            </a:r>
          </a:p>
        </p:txBody>
      </p:sp>
      <p:sp>
        <p:nvSpPr>
          <p:cNvPr id="644133" name="Text Box 37"/>
          <p:cNvSpPr txBox="1">
            <a:spLocks noChangeArrowheads="1"/>
          </p:cNvSpPr>
          <p:nvPr/>
        </p:nvSpPr>
        <p:spPr bwMode="auto">
          <a:xfrm>
            <a:off x="6884988" y="1301750"/>
            <a:ext cx="7715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Urine</a:t>
            </a:r>
          </a:p>
        </p:txBody>
      </p:sp>
      <p:sp>
        <p:nvSpPr>
          <p:cNvPr id="644137" name="AutoShape 41"/>
          <p:cNvSpPr>
            <a:spLocks noChangeArrowheads="1"/>
          </p:cNvSpPr>
          <p:nvPr/>
        </p:nvSpPr>
        <p:spPr bwMode="auto">
          <a:xfrm rot="5400000">
            <a:off x="6557963" y="2057400"/>
            <a:ext cx="228600" cy="203200"/>
          </a:xfrm>
          <a:prstGeom prst="triangle">
            <a:avLst>
              <a:gd name="adj" fmla="val 50000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4138" name="AutoShape 42"/>
          <p:cNvSpPr>
            <a:spLocks noChangeArrowheads="1"/>
          </p:cNvSpPr>
          <p:nvPr/>
        </p:nvSpPr>
        <p:spPr bwMode="auto">
          <a:xfrm rot="5400000">
            <a:off x="6557963" y="2959100"/>
            <a:ext cx="228600" cy="203200"/>
          </a:xfrm>
          <a:prstGeom prst="triangle">
            <a:avLst>
              <a:gd name="adj" fmla="val 50000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0" name="Picture 40" descr="44_UN01cSummaryOsmoregT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1258888"/>
            <a:ext cx="8548687" cy="4340225"/>
          </a:xfrm>
          <a:prstGeom prst="rect">
            <a:avLst/>
          </a:prstGeom>
          <a:noFill/>
        </p:spPr>
      </p:pic>
      <p:sp>
        <p:nvSpPr>
          <p:cNvPr id="645123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44-UN1c</a:t>
            </a:r>
          </a:p>
        </p:txBody>
      </p:sp>
      <p:sp>
        <p:nvSpPr>
          <p:cNvPr id="645124" name="Text Box 4"/>
          <p:cNvSpPr txBox="1">
            <a:spLocks noChangeArrowheads="1"/>
          </p:cNvSpPr>
          <p:nvPr/>
        </p:nvSpPr>
        <p:spPr bwMode="auto">
          <a:xfrm>
            <a:off x="1125538" y="1517650"/>
            <a:ext cx="133985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Animal</a:t>
            </a:r>
          </a:p>
        </p:txBody>
      </p:sp>
      <p:sp>
        <p:nvSpPr>
          <p:cNvPr id="645127" name="Text Box 7"/>
          <p:cNvSpPr txBox="1">
            <a:spLocks noChangeArrowheads="1"/>
          </p:cNvSpPr>
          <p:nvPr/>
        </p:nvSpPr>
        <p:spPr bwMode="auto">
          <a:xfrm>
            <a:off x="712788" y="2155825"/>
            <a:ext cx="14620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buFont typeface="Arial" charset="0"/>
              <a:buNone/>
            </a:pPr>
            <a:r>
              <a:rPr lang="en-US" sz="2100" b="1">
                <a:latin typeface="Arial" charset="0"/>
              </a:rPr>
              <a:t>Terrestrial</a:t>
            </a:r>
          </a:p>
          <a:p>
            <a:pPr marL="457200" indent="-457200">
              <a:buFont typeface="Arial" charset="0"/>
              <a:buNone/>
            </a:pPr>
            <a:r>
              <a:rPr lang="en-US" sz="2100" b="1">
                <a:latin typeface="Arial" charset="0"/>
              </a:rPr>
              <a:t>vertebrate</a:t>
            </a:r>
          </a:p>
        </p:txBody>
      </p:sp>
      <p:sp>
        <p:nvSpPr>
          <p:cNvPr id="645128" name="Text Box 8"/>
          <p:cNvSpPr txBox="1">
            <a:spLocks noChangeArrowheads="1"/>
          </p:cNvSpPr>
          <p:nvPr/>
        </p:nvSpPr>
        <p:spPr bwMode="auto">
          <a:xfrm>
            <a:off x="4049713" y="4727575"/>
            <a:ext cx="137318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H</a:t>
            </a:r>
            <a:r>
              <a:rPr lang="en-US" sz="2200" b="1" baseline="-25000">
                <a:latin typeface="Arial" charset="0"/>
              </a:rPr>
              <a:t>2</a:t>
            </a:r>
            <a:r>
              <a:rPr lang="en-US" sz="2200" b="1">
                <a:latin typeface="Arial" charset="0"/>
              </a:rPr>
              <a:t>O and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salt out</a:t>
            </a:r>
          </a:p>
        </p:txBody>
      </p:sp>
      <p:sp>
        <p:nvSpPr>
          <p:cNvPr id="645129" name="Text Box 9"/>
          <p:cNvSpPr txBox="1">
            <a:spLocks noChangeArrowheads="1"/>
          </p:cNvSpPr>
          <p:nvPr/>
        </p:nvSpPr>
        <p:spPr bwMode="auto">
          <a:xfrm>
            <a:off x="4116388" y="2613025"/>
            <a:ext cx="157956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Salt in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(by mouth)</a:t>
            </a:r>
          </a:p>
        </p:txBody>
      </p:sp>
      <p:sp>
        <p:nvSpPr>
          <p:cNvPr id="645130" name="Text Box 10"/>
          <p:cNvSpPr txBox="1">
            <a:spLocks noChangeArrowheads="1"/>
          </p:cNvSpPr>
          <p:nvPr/>
        </p:nvSpPr>
        <p:spPr bwMode="auto">
          <a:xfrm>
            <a:off x="3452813" y="2212975"/>
            <a:ext cx="18335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Drinks water</a:t>
            </a:r>
          </a:p>
        </p:txBody>
      </p:sp>
      <p:sp>
        <p:nvSpPr>
          <p:cNvPr id="645140" name="Text Box 20"/>
          <p:cNvSpPr txBox="1">
            <a:spLocks noChangeArrowheads="1"/>
          </p:cNvSpPr>
          <p:nvPr/>
        </p:nvSpPr>
        <p:spPr bwMode="auto">
          <a:xfrm>
            <a:off x="3309938" y="1511300"/>
            <a:ext cx="20034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Inflow/Outflow</a:t>
            </a:r>
          </a:p>
        </p:txBody>
      </p:sp>
      <p:sp>
        <p:nvSpPr>
          <p:cNvPr id="645141" name="Text Box 21"/>
          <p:cNvSpPr txBox="1">
            <a:spLocks noChangeArrowheads="1"/>
          </p:cNvSpPr>
          <p:nvPr/>
        </p:nvSpPr>
        <p:spPr bwMode="auto">
          <a:xfrm>
            <a:off x="6884988" y="1508125"/>
            <a:ext cx="9953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Urine</a:t>
            </a:r>
          </a:p>
        </p:txBody>
      </p:sp>
      <p:sp>
        <p:nvSpPr>
          <p:cNvPr id="645146" name="Text Box 26"/>
          <p:cNvSpPr txBox="1">
            <a:spLocks noChangeArrowheads="1"/>
          </p:cNvSpPr>
          <p:nvPr/>
        </p:nvSpPr>
        <p:spPr bwMode="auto">
          <a:xfrm>
            <a:off x="6869113" y="2206625"/>
            <a:ext cx="1554162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Moderate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volume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of urine</a:t>
            </a:r>
          </a:p>
        </p:txBody>
      </p:sp>
      <p:sp>
        <p:nvSpPr>
          <p:cNvPr id="645147" name="Text Box 27"/>
          <p:cNvSpPr txBox="1">
            <a:spLocks noChangeArrowheads="1"/>
          </p:cNvSpPr>
          <p:nvPr/>
        </p:nvSpPr>
        <p:spPr bwMode="auto">
          <a:xfrm>
            <a:off x="6869113" y="3451225"/>
            <a:ext cx="1941512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Urine is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more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concentrated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than body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200" b="1">
                <a:latin typeface="Arial" charset="0"/>
              </a:rPr>
              <a:t>fluids</a:t>
            </a:r>
          </a:p>
        </p:txBody>
      </p:sp>
      <p:sp>
        <p:nvSpPr>
          <p:cNvPr id="645157" name="AutoShape 37"/>
          <p:cNvSpPr>
            <a:spLocks noChangeArrowheads="1"/>
          </p:cNvSpPr>
          <p:nvPr/>
        </p:nvSpPr>
        <p:spPr bwMode="auto">
          <a:xfrm rot="5400000">
            <a:off x="6557963" y="2247900"/>
            <a:ext cx="228600" cy="203200"/>
          </a:xfrm>
          <a:prstGeom prst="triangle">
            <a:avLst>
              <a:gd name="adj" fmla="val 50000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159" name="AutoShape 39"/>
          <p:cNvSpPr>
            <a:spLocks noChangeArrowheads="1"/>
          </p:cNvSpPr>
          <p:nvPr/>
        </p:nvSpPr>
        <p:spPr bwMode="auto">
          <a:xfrm rot="5400000">
            <a:off x="6557963" y="3486150"/>
            <a:ext cx="228600" cy="203200"/>
          </a:xfrm>
          <a:prstGeom prst="triangle">
            <a:avLst>
              <a:gd name="adj" fmla="val 50000"/>
            </a:avLst>
          </a:prstGeom>
          <a:solidFill>
            <a:srgbClr val="8BA4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160" name="Picture 16" descr="44_UN02AnsSQQShark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013" y="1597025"/>
            <a:ext cx="7419975" cy="3663950"/>
          </a:xfrm>
          <a:prstGeom prst="rect">
            <a:avLst/>
          </a:prstGeom>
          <a:noFill/>
        </p:spPr>
      </p:pic>
      <p:sp>
        <p:nvSpPr>
          <p:cNvPr id="646147" name="Rectangle 3"/>
          <p:cNvSpPr>
            <a:spLocks noChangeArrowheads="1"/>
          </p:cNvSpPr>
          <p:nvPr>
            <p:ph type="ctrTitle"/>
          </p:nvPr>
        </p:nvSpPr>
        <p:spPr bwMode="auto">
          <a:xfrm>
            <a:off x="152400" y="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latin typeface="Arial" charset="0"/>
              </a:rPr>
              <a:t>Fig. 44-UN2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1730</TotalTime>
  <Words>2121</Words>
  <Application>Microsoft Office PowerPoint</Application>
  <PresentationFormat>On-screen Show (4:3)</PresentationFormat>
  <Paragraphs>737</Paragraphs>
  <Slides>107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107</vt:i4>
      </vt:variant>
    </vt:vector>
  </HeadingPairs>
  <TitlesOfParts>
    <vt:vector size="108" baseType="lpstr">
      <vt:lpstr>Office Theme</vt:lpstr>
      <vt:lpstr>Nervous &amp; Excretory Systems</vt:lpstr>
      <vt:lpstr>Slide 2</vt:lpstr>
      <vt:lpstr>Slide 3</vt:lpstr>
      <vt:lpstr>Slide 4</vt:lpstr>
      <vt:lpstr>Slide 5</vt:lpstr>
      <vt:lpstr>Fig. 48-2</vt:lpstr>
      <vt:lpstr>Slide 7</vt:lpstr>
      <vt:lpstr>Slide 8</vt:lpstr>
      <vt:lpstr> 3 Functions</vt:lpstr>
      <vt:lpstr>Slide 10</vt:lpstr>
      <vt:lpstr> 2 main parts of nervous system</vt:lpstr>
      <vt:lpstr>Cell types</vt:lpstr>
      <vt:lpstr>Slide 13</vt:lpstr>
      <vt:lpstr>Fig. 48-4</vt:lpstr>
      <vt:lpstr>Fig. 48-4a</vt:lpstr>
      <vt:lpstr>Fig. 48-5</vt:lpstr>
      <vt:lpstr>Fig. 48-5a</vt:lpstr>
      <vt:lpstr>Fig. 48-5b</vt:lpstr>
      <vt:lpstr>Fig. 48-5c</vt:lpstr>
      <vt:lpstr>Fig. 48-5d</vt:lpstr>
      <vt:lpstr>Slide 21</vt:lpstr>
      <vt:lpstr>Slide 22</vt:lpstr>
      <vt:lpstr>Structure of a neuron</vt:lpstr>
      <vt:lpstr>Structure of a neuron</vt:lpstr>
      <vt:lpstr>3 types of neurons</vt:lpstr>
      <vt:lpstr>Slide 26</vt:lpstr>
      <vt:lpstr>Supporting Cells - glial cells</vt:lpstr>
      <vt:lpstr>Slide 28</vt:lpstr>
      <vt:lpstr>Transmission</vt:lpstr>
      <vt:lpstr>Slide 30</vt:lpstr>
      <vt:lpstr>Transmission</vt:lpstr>
      <vt:lpstr>Transmission</vt:lpstr>
      <vt:lpstr>Transmission</vt:lpstr>
      <vt:lpstr>Action Potential</vt:lpstr>
      <vt:lpstr>Action Potential</vt:lpstr>
      <vt:lpstr>Slide 36</vt:lpstr>
      <vt:lpstr>Slide 37</vt:lpstr>
      <vt:lpstr>Slide 38</vt:lpstr>
      <vt:lpstr>Slide 39</vt:lpstr>
      <vt:lpstr>Slide 40</vt:lpstr>
      <vt:lpstr>Slide 41</vt:lpstr>
      <vt:lpstr>5 Phases of Action Potential</vt:lpstr>
      <vt:lpstr>Action Potential Phases</vt:lpstr>
      <vt:lpstr>Action Potential Phases</vt:lpstr>
      <vt:lpstr>Slide 45</vt:lpstr>
      <vt:lpstr>Slide 46</vt:lpstr>
      <vt:lpstr>The Synapse</vt:lpstr>
      <vt:lpstr>Synapse</vt:lpstr>
      <vt:lpstr>Slide 49</vt:lpstr>
      <vt:lpstr>Steps of Chemical Synapse</vt:lpstr>
      <vt:lpstr>Types of neurotransmitters</vt:lpstr>
      <vt:lpstr>Neurotransmitters </vt:lpstr>
      <vt:lpstr>Neurotransmitters</vt:lpstr>
      <vt:lpstr>Vertebrate Nervous Systems</vt:lpstr>
      <vt:lpstr>Slide 55</vt:lpstr>
      <vt:lpstr>Slide 56</vt:lpstr>
      <vt:lpstr>Slide 57</vt:lpstr>
      <vt:lpstr>Slide 58</vt:lpstr>
      <vt:lpstr>Slide 59</vt:lpstr>
      <vt:lpstr>Slide 60</vt:lpstr>
      <vt:lpstr>Excretion</vt:lpstr>
      <vt:lpstr>Functions</vt:lpstr>
      <vt:lpstr>Excretion of N waste</vt:lpstr>
      <vt:lpstr>Slide 64</vt:lpstr>
      <vt:lpstr>Slide 65</vt:lpstr>
      <vt:lpstr>Excretion of N waste</vt:lpstr>
      <vt:lpstr>2 methods of Water Balance</vt:lpstr>
      <vt:lpstr>Regulation of Ions</vt:lpstr>
      <vt:lpstr> Evolution of excretory system</vt:lpstr>
      <vt:lpstr> Kidney</vt:lpstr>
      <vt:lpstr>Slide 71</vt:lpstr>
      <vt:lpstr>Slide 72</vt:lpstr>
      <vt:lpstr>Pathway of blood  pg. 963</vt:lpstr>
      <vt:lpstr>Path of filtrate</vt:lpstr>
      <vt:lpstr>Path of filtrate</vt:lpstr>
      <vt:lpstr> Formation of Urine – 3 steps</vt:lpstr>
      <vt:lpstr>Slide 77</vt:lpstr>
      <vt:lpstr>Filtration</vt:lpstr>
      <vt:lpstr>Secretion</vt:lpstr>
      <vt:lpstr>Reabsorption</vt:lpstr>
      <vt:lpstr>Slide 81</vt:lpstr>
      <vt:lpstr>Conservation of Water</vt:lpstr>
      <vt:lpstr>Regulation 2 systems operating</vt:lpstr>
      <vt:lpstr>ADH – antidiuretic hormone</vt:lpstr>
      <vt:lpstr>Blood too hypertonic?</vt:lpstr>
      <vt:lpstr>Slide 86</vt:lpstr>
      <vt:lpstr>Slide 87</vt:lpstr>
      <vt:lpstr>Slide 88</vt:lpstr>
      <vt:lpstr>Blood too hypotonic?</vt:lpstr>
      <vt:lpstr>Slide 90</vt:lpstr>
      <vt:lpstr>RAAS</vt:lpstr>
      <vt:lpstr>Alcohols affect on ADH</vt:lpstr>
      <vt:lpstr>Fig. 44-19</vt:lpstr>
      <vt:lpstr>Fig. 44-19a-1</vt:lpstr>
      <vt:lpstr>Fig. 44-19a-2</vt:lpstr>
      <vt:lpstr>Fig. 44-19b</vt:lpstr>
      <vt:lpstr>Fig. 44-20</vt:lpstr>
      <vt:lpstr>Fig. 44-20a</vt:lpstr>
      <vt:lpstr>Fig. 44-20b</vt:lpstr>
      <vt:lpstr>Fig. 44-21-1</vt:lpstr>
      <vt:lpstr>Fig. 44-21-2</vt:lpstr>
      <vt:lpstr>Fig. 44-21-3</vt:lpstr>
      <vt:lpstr>Fig. 44-UN1</vt:lpstr>
      <vt:lpstr>Fig. 44-UN1a</vt:lpstr>
      <vt:lpstr>Fig. 44-UN1b</vt:lpstr>
      <vt:lpstr>Fig. 44-UN1c</vt:lpstr>
      <vt:lpstr>Fig. 44-UN2</vt:lpstr>
    </vt:vector>
  </TitlesOfParts>
  <Company>stviator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Nervous &amp; Excretory Systems</dc:title>
  <dc:creator>Eileen Cairo</dc:creator>
  <cp:lastModifiedBy>tgromala</cp:lastModifiedBy>
  <cp:revision>94</cp:revision>
  <dcterms:created xsi:type="dcterms:W3CDTF">2003-04-05T20:25:39Z</dcterms:created>
  <dcterms:modified xsi:type="dcterms:W3CDTF">2011-04-01T15:11:44Z</dcterms:modified>
</cp:coreProperties>
</file>