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2.xml" ContentType="application/vnd.openxmlformats-officedocument.presentationml.notesSlide+xml"/>
  <Override PartName="/ppt/slides/slide99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slides/slide79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03"/>
  </p:notesMasterIdLst>
  <p:handoutMasterIdLst>
    <p:handoutMasterId r:id="rId104"/>
  </p:handoutMasterIdLst>
  <p:sldIdLst>
    <p:sldId id="256" r:id="rId2"/>
    <p:sldId id="259" r:id="rId3"/>
    <p:sldId id="257" r:id="rId4"/>
    <p:sldId id="258" r:id="rId5"/>
    <p:sldId id="260" r:id="rId6"/>
    <p:sldId id="267" r:id="rId7"/>
    <p:sldId id="325" r:id="rId8"/>
    <p:sldId id="294" r:id="rId9"/>
    <p:sldId id="293" r:id="rId10"/>
    <p:sldId id="261" r:id="rId11"/>
    <p:sldId id="262" r:id="rId12"/>
    <p:sldId id="263" r:id="rId13"/>
    <p:sldId id="264" r:id="rId14"/>
    <p:sldId id="265" r:id="rId15"/>
    <p:sldId id="266" r:id="rId16"/>
    <p:sldId id="268" r:id="rId17"/>
    <p:sldId id="269" r:id="rId18"/>
    <p:sldId id="299" r:id="rId19"/>
    <p:sldId id="326" r:id="rId20"/>
    <p:sldId id="330" r:id="rId21"/>
    <p:sldId id="331" r:id="rId22"/>
    <p:sldId id="329" r:id="rId23"/>
    <p:sldId id="319" r:id="rId24"/>
    <p:sldId id="270" r:id="rId25"/>
    <p:sldId id="271" r:id="rId26"/>
    <p:sldId id="272" r:id="rId27"/>
    <p:sldId id="332" r:id="rId28"/>
    <p:sldId id="333" r:id="rId29"/>
    <p:sldId id="298" r:id="rId30"/>
    <p:sldId id="320" r:id="rId31"/>
    <p:sldId id="366" r:id="rId32"/>
    <p:sldId id="367" r:id="rId33"/>
    <p:sldId id="324" r:id="rId34"/>
    <p:sldId id="300" r:id="rId35"/>
    <p:sldId id="368" r:id="rId36"/>
    <p:sldId id="311" r:id="rId37"/>
    <p:sldId id="336" r:id="rId38"/>
    <p:sldId id="337" r:id="rId39"/>
    <p:sldId id="379" r:id="rId40"/>
    <p:sldId id="378" r:id="rId41"/>
    <p:sldId id="314" r:id="rId42"/>
    <p:sldId id="301" r:id="rId43"/>
    <p:sldId id="316" r:id="rId44"/>
    <p:sldId id="315" r:id="rId45"/>
    <p:sldId id="365" r:id="rId46"/>
    <p:sldId id="317" r:id="rId47"/>
    <p:sldId id="275" r:id="rId48"/>
    <p:sldId id="276" r:id="rId49"/>
    <p:sldId id="318" r:id="rId50"/>
    <p:sldId id="277" r:id="rId51"/>
    <p:sldId id="278" r:id="rId52"/>
    <p:sldId id="341" r:id="rId53"/>
    <p:sldId id="284" r:id="rId54"/>
    <p:sldId id="361" r:id="rId55"/>
    <p:sldId id="362" r:id="rId56"/>
    <p:sldId id="363" r:id="rId57"/>
    <p:sldId id="364" r:id="rId58"/>
    <p:sldId id="360" r:id="rId59"/>
    <p:sldId id="338" r:id="rId60"/>
    <p:sldId id="340" r:id="rId61"/>
    <p:sldId id="339" r:id="rId62"/>
    <p:sldId id="323" r:id="rId63"/>
    <p:sldId id="347" r:id="rId64"/>
    <p:sldId id="348" r:id="rId65"/>
    <p:sldId id="351" r:id="rId66"/>
    <p:sldId id="353" r:id="rId67"/>
    <p:sldId id="352" r:id="rId68"/>
    <p:sldId id="350" r:id="rId69"/>
    <p:sldId id="354" r:id="rId70"/>
    <p:sldId id="355" r:id="rId71"/>
    <p:sldId id="356" r:id="rId72"/>
    <p:sldId id="357" r:id="rId73"/>
    <p:sldId id="358" r:id="rId74"/>
    <p:sldId id="359" r:id="rId75"/>
    <p:sldId id="279" r:id="rId76"/>
    <p:sldId id="369" r:id="rId77"/>
    <p:sldId id="302" r:id="rId78"/>
    <p:sldId id="304" r:id="rId79"/>
    <p:sldId id="370" r:id="rId80"/>
    <p:sldId id="281" r:id="rId81"/>
    <p:sldId id="308" r:id="rId82"/>
    <p:sldId id="282" r:id="rId83"/>
    <p:sldId id="283" r:id="rId84"/>
    <p:sldId id="371" r:id="rId85"/>
    <p:sldId id="305" r:id="rId86"/>
    <p:sldId id="372" r:id="rId87"/>
    <p:sldId id="373" r:id="rId88"/>
    <p:sldId id="376" r:id="rId89"/>
    <p:sldId id="377" r:id="rId90"/>
    <p:sldId id="375" r:id="rId91"/>
    <p:sldId id="310" r:id="rId92"/>
    <p:sldId id="309" r:id="rId93"/>
    <p:sldId id="288" r:id="rId94"/>
    <p:sldId id="289" r:id="rId95"/>
    <p:sldId id="290" r:id="rId96"/>
    <p:sldId id="291" r:id="rId97"/>
    <p:sldId id="312" r:id="rId98"/>
    <p:sldId id="313" r:id="rId99"/>
    <p:sldId id="344" r:id="rId100"/>
    <p:sldId id="342" r:id="rId101"/>
    <p:sldId id="343" r:id="rId102"/>
  </p:sldIdLst>
  <p:sldSz cx="9144000" cy="6858000" type="screen4x3"/>
  <p:notesSz cx="68580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660" autoAdjust="0"/>
  </p:normalViewPr>
  <p:slideViewPr>
    <p:cSldViewPr>
      <p:cViewPr varScale="1">
        <p:scale>
          <a:sx n="82" d="100"/>
          <a:sy n="82" d="100"/>
        </p:scale>
        <p:origin x="-15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6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theme" Target="theme/theme1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notesMaster" Target="notesMasters/notesMaster1.xml"/><Relationship Id="rId108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297180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831263"/>
            <a:ext cx="297180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E2E53BDB-4875-408A-A3BA-104CD84F8D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4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49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416425"/>
            <a:ext cx="502920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297180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831263"/>
            <a:ext cx="297180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93FE3B3A-C783-40CF-9AD6-F34C95260B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56D7FB2-F72B-49FE-AC71-9D4F9B8E61A5}" type="slidenum">
              <a:rPr lang="en-US"/>
              <a:pPr/>
              <a:t>3</a:t>
            </a:fld>
            <a:endParaRPr lang="en-US"/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smtClean="0"/>
              <a:t>Discuss algae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430600-9E15-4747-ACFB-A0F8FA1E1E43}" type="slidenum">
              <a:rPr lang="en-US"/>
              <a:pPr/>
              <a:t>54</a:t>
            </a:fld>
            <a:endParaRPr lang="en-US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692FD2-40FE-4329-AB83-74E8A3EA467D}" type="slidenum">
              <a:rPr lang="en-US"/>
              <a:pPr/>
              <a:t>55</a:t>
            </a:fld>
            <a:endParaRPr lang="en-US"/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380530-9FC8-49E7-AE1B-EFF24B4646DF}" type="slidenum">
              <a:rPr lang="en-US"/>
              <a:pPr/>
              <a:t>56</a:t>
            </a:fld>
            <a:endParaRPr lang="en-US"/>
          </a:p>
        </p:txBody>
      </p:sp>
      <p:sp>
        <p:nvSpPr>
          <p:cNvPr id="107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363480-7F09-4AA6-8F19-6407DD0516B6}" type="slidenum">
              <a:rPr lang="en-US"/>
              <a:pPr/>
              <a:t>57</a:t>
            </a:fld>
            <a:endParaRPr lang="en-US"/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84523C-9B8C-4A50-AEA8-B00D869D8D21}" type="slidenum">
              <a:rPr lang="en-US"/>
              <a:pPr/>
              <a:t>65</a:t>
            </a:fld>
            <a:endParaRPr lang="en-US"/>
          </a:p>
        </p:txBody>
      </p:sp>
      <p:sp>
        <p:nvSpPr>
          <p:cNvPr id="1105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A1E54EB-F319-4EED-B56B-5849399D3AB7}" type="slidenum">
              <a:rPr lang="en-US"/>
              <a:pPr/>
              <a:t>67</a:t>
            </a:fld>
            <a:endParaRPr lang="en-US"/>
          </a:p>
        </p:txBody>
      </p:sp>
      <p:sp>
        <p:nvSpPr>
          <p:cNvPr id="109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2353B3-6A72-4C62-A18B-0C492EB80AA3}" type="slidenum">
              <a:rPr lang="en-US"/>
              <a:pPr/>
              <a:t>68</a:t>
            </a:fld>
            <a:endParaRPr lang="en-US"/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778867-6CCD-4547-B8D9-6E9A4C9CD78C}" type="slidenum">
              <a:rPr lang="en-US"/>
              <a:pPr/>
              <a:t>69</a:t>
            </a:fld>
            <a:endParaRPr lang="en-US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73C1159-C832-4770-B1AA-CBC55C268C5C}" type="slidenum">
              <a:rPr lang="en-US"/>
              <a:pPr/>
              <a:t>70</a:t>
            </a:fld>
            <a:endParaRPr lang="en-US"/>
          </a:p>
        </p:txBody>
      </p:sp>
      <p:sp>
        <p:nvSpPr>
          <p:cNvPr id="1136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6015F07-A556-4367-8324-A2E2E1454C5A}" type="slidenum">
              <a:rPr lang="en-US"/>
              <a:pPr/>
              <a:t>71</a:t>
            </a:fld>
            <a:endParaRPr lang="en-US"/>
          </a:p>
        </p:txBody>
      </p:sp>
      <p:sp>
        <p:nvSpPr>
          <p:cNvPr id="1146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1C30DD1-F29D-4D5B-9A9A-ACD55A170128}" type="slidenum">
              <a:rPr lang="en-US"/>
              <a:pPr/>
              <a:t>72</a:t>
            </a:fld>
            <a:endParaRPr lang="en-US"/>
          </a:p>
        </p:txBody>
      </p:sp>
      <p:sp>
        <p:nvSpPr>
          <p:cNvPr id="1157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B32090-E547-4FF6-9F43-521C682A3BEE}" type="slidenum">
              <a:rPr lang="en-US"/>
              <a:pPr/>
              <a:t>73</a:t>
            </a:fld>
            <a:endParaRPr lang="en-US"/>
          </a:p>
        </p:txBody>
      </p:sp>
      <p:sp>
        <p:nvSpPr>
          <p:cNvPr id="1167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DC4113-FC6B-4BAD-844B-7F2ACADAE58B}" type="slidenum">
              <a:rPr lang="en-US"/>
              <a:pPr/>
              <a:t>74</a:t>
            </a:fld>
            <a:endParaRPr lang="en-US"/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31750" y="0"/>
            <a:ext cx="9178925" cy="6924675"/>
            <a:chOff x="-20" y="0"/>
            <a:chExt cx="5782" cy="4362"/>
          </a:xfrm>
        </p:grpSpPr>
        <p:sp>
          <p:nvSpPr>
            <p:cNvPr id="5" name="Rectangle 3" descr="Stonbk"/>
            <p:cNvSpPr>
              <a:spLocks noChangeArrowheads="1"/>
            </p:cNvSpPr>
            <p:nvPr userDrawn="1"/>
          </p:nvSpPr>
          <p:spPr bwMode="white">
            <a:xfrm>
              <a:off x="-15" y="5"/>
              <a:ext cx="5775" cy="4311"/>
            </a:xfrm>
            <a:prstGeom prst="rect">
              <a:avLst/>
            </a:prstGeom>
            <a:blipFill dpi="0" rotWithShape="0">
              <a:blip r:embed="rId2" cstate="print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ltGray">
            <a:xfrm>
              <a:off x="0" y="0"/>
              <a:ext cx="743" cy="4334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5000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695" y="0"/>
              <a:ext cx="50" cy="436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pic>
          <p:nvPicPr>
            <p:cNvPr id="8" name="Picture 6" descr="Astonbnr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 t="15163"/>
            <a:stretch>
              <a:fillRect/>
            </a:stretch>
          </p:blipFill>
          <p:spPr bwMode="gray">
            <a:xfrm>
              <a:off x="0" y="1705"/>
              <a:ext cx="5760" cy="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 rot="5400000">
              <a:off x="3204" y="-396"/>
              <a:ext cx="47" cy="506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 rot="5400000">
              <a:off x="3204" y="-852"/>
              <a:ext cx="47" cy="506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-20" y="0"/>
              <a:ext cx="47" cy="434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Line 10"/>
            <p:cNvSpPr>
              <a:spLocks noChangeShapeType="1"/>
            </p:cNvSpPr>
            <p:nvPr userDrawn="1"/>
          </p:nvSpPr>
          <p:spPr bwMode="auto">
            <a:xfrm>
              <a:off x="414" y="2118"/>
              <a:ext cx="281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Line 11"/>
            <p:cNvSpPr>
              <a:spLocks noChangeShapeType="1"/>
            </p:cNvSpPr>
            <p:nvPr userDrawn="1"/>
          </p:nvSpPr>
          <p:spPr bwMode="auto">
            <a:xfrm flipV="1">
              <a:off x="27" y="2116"/>
              <a:ext cx="230" cy="1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" name="Freeform 12"/>
            <p:cNvSpPr>
              <a:spLocks/>
            </p:cNvSpPr>
            <p:nvPr userDrawn="1"/>
          </p:nvSpPr>
          <p:spPr bwMode="auto">
            <a:xfrm>
              <a:off x="255" y="2115"/>
              <a:ext cx="65" cy="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12"/>
                </a:cxn>
                <a:cxn ang="0">
                  <a:pos x="27" y="23"/>
                </a:cxn>
                <a:cxn ang="0">
                  <a:pos x="36" y="35"/>
                </a:cxn>
                <a:cxn ang="0">
                  <a:pos x="47" y="45"/>
                </a:cxn>
                <a:cxn ang="0">
                  <a:pos x="56" y="66"/>
                </a:cxn>
                <a:cxn ang="0">
                  <a:pos x="63" y="80"/>
                </a:cxn>
                <a:cxn ang="0">
                  <a:pos x="65" y="86"/>
                </a:cxn>
              </a:cxnLst>
              <a:rect l="0" t="0" r="r" b="b"/>
              <a:pathLst>
                <a:path w="65" h="86">
                  <a:moveTo>
                    <a:pt x="0" y="0"/>
                  </a:moveTo>
                  <a:cubicBezTo>
                    <a:pt x="9" y="4"/>
                    <a:pt x="6" y="10"/>
                    <a:pt x="15" y="12"/>
                  </a:cubicBezTo>
                  <a:cubicBezTo>
                    <a:pt x="18" y="20"/>
                    <a:pt x="19" y="20"/>
                    <a:pt x="27" y="23"/>
                  </a:cubicBezTo>
                  <a:cubicBezTo>
                    <a:pt x="29" y="29"/>
                    <a:pt x="30" y="32"/>
                    <a:pt x="36" y="35"/>
                  </a:cubicBezTo>
                  <a:cubicBezTo>
                    <a:pt x="40" y="40"/>
                    <a:pt x="43" y="40"/>
                    <a:pt x="47" y="45"/>
                  </a:cubicBezTo>
                  <a:cubicBezTo>
                    <a:pt x="49" y="71"/>
                    <a:pt x="49" y="52"/>
                    <a:pt x="56" y="66"/>
                  </a:cubicBezTo>
                  <a:cubicBezTo>
                    <a:pt x="57" y="74"/>
                    <a:pt x="56" y="77"/>
                    <a:pt x="63" y="80"/>
                  </a:cubicBezTo>
                  <a:cubicBezTo>
                    <a:pt x="65" y="85"/>
                    <a:pt x="65" y="83"/>
                    <a:pt x="65" y="8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" name="Freeform 13"/>
            <p:cNvSpPr>
              <a:spLocks/>
            </p:cNvSpPr>
            <p:nvPr userDrawn="1"/>
          </p:nvSpPr>
          <p:spPr bwMode="auto">
            <a:xfrm>
              <a:off x="344" y="2118"/>
              <a:ext cx="71" cy="84"/>
            </a:xfrm>
            <a:custGeom>
              <a:avLst/>
              <a:gdLst/>
              <a:ahLst/>
              <a:cxnLst>
                <a:cxn ang="0">
                  <a:pos x="69" y="0"/>
                </a:cxn>
                <a:cxn ang="0">
                  <a:pos x="61" y="27"/>
                </a:cxn>
                <a:cxn ang="0">
                  <a:pos x="52" y="57"/>
                </a:cxn>
                <a:cxn ang="0">
                  <a:pos x="46" y="72"/>
                </a:cxn>
                <a:cxn ang="0">
                  <a:pos x="33" y="63"/>
                </a:cxn>
                <a:cxn ang="0">
                  <a:pos x="25" y="51"/>
                </a:cxn>
                <a:cxn ang="0">
                  <a:pos x="10" y="39"/>
                </a:cxn>
                <a:cxn ang="0">
                  <a:pos x="4" y="77"/>
                </a:cxn>
                <a:cxn ang="0">
                  <a:pos x="1" y="84"/>
                </a:cxn>
              </a:cxnLst>
              <a:rect l="0" t="0" r="r" b="b"/>
              <a:pathLst>
                <a:path w="71" h="84">
                  <a:moveTo>
                    <a:pt x="69" y="0"/>
                  </a:moveTo>
                  <a:cubicBezTo>
                    <a:pt x="65" y="10"/>
                    <a:pt x="71" y="21"/>
                    <a:pt x="61" y="27"/>
                  </a:cubicBezTo>
                  <a:cubicBezTo>
                    <a:pt x="59" y="37"/>
                    <a:pt x="62" y="55"/>
                    <a:pt x="52" y="57"/>
                  </a:cubicBezTo>
                  <a:cubicBezTo>
                    <a:pt x="49" y="62"/>
                    <a:pt x="49" y="67"/>
                    <a:pt x="46" y="72"/>
                  </a:cubicBezTo>
                  <a:cubicBezTo>
                    <a:pt x="38" y="71"/>
                    <a:pt x="39" y="67"/>
                    <a:pt x="33" y="63"/>
                  </a:cubicBezTo>
                  <a:cubicBezTo>
                    <a:pt x="30" y="58"/>
                    <a:pt x="27" y="56"/>
                    <a:pt x="25" y="51"/>
                  </a:cubicBezTo>
                  <a:cubicBezTo>
                    <a:pt x="23" y="38"/>
                    <a:pt x="25" y="38"/>
                    <a:pt x="10" y="39"/>
                  </a:cubicBezTo>
                  <a:cubicBezTo>
                    <a:pt x="8" y="51"/>
                    <a:pt x="18" y="72"/>
                    <a:pt x="4" y="77"/>
                  </a:cubicBezTo>
                  <a:cubicBezTo>
                    <a:pt x="0" y="82"/>
                    <a:pt x="1" y="79"/>
                    <a:pt x="1" y="8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4110" name="Rectangle 14"/>
          <p:cNvSpPr>
            <a:spLocks noGrp="1" noChangeArrowheads="1"/>
          </p:cNvSpPr>
          <p:nvPr>
            <p:ph type="ctrTitle"/>
          </p:nvPr>
        </p:nvSpPr>
        <p:spPr>
          <a:xfrm>
            <a:off x="1244600" y="1247775"/>
            <a:ext cx="7772400" cy="1143000"/>
          </a:xfrm>
        </p:spPr>
        <p:txBody>
          <a:bodyPr anchor="b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111" name="Rectangle 15"/>
          <p:cNvSpPr>
            <a:spLocks noGrp="1" noChangeArrowheads="1"/>
          </p:cNvSpPr>
          <p:nvPr>
            <p:ph type="subTitle" idx="1"/>
          </p:nvPr>
        </p:nvSpPr>
        <p:spPr>
          <a:xfrm>
            <a:off x="19304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1262063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Rectangle 1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00463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Rectangle 1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129463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FA9E838-4439-4B5A-8B67-10C24AC79E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FFA721-4E90-4CB4-ADDD-89EB3BA496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81A85E-1B04-41B8-908E-A44C6407D3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197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01229A-8393-4713-8D2B-106CB5A9AE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BA6A11-A7BC-4837-B5A3-116DF54211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A7064F-0BFE-4878-B1A5-651411CC89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B9DB7-DD4A-4427-9838-FA6DD88851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744D5B-82CE-4881-8297-62B2AB7157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2FE11B-A637-4D2D-9FC5-307BF50B6F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261B59-BFB0-49F6-A963-B9E2E42BD0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FD03A-3DE5-4A37-862A-A7AA69BF88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4000" cy="6869113"/>
            <a:chOff x="0" y="0"/>
            <a:chExt cx="5760" cy="4327"/>
          </a:xfrm>
        </p:grpSpPr>
        <p:sp>
          <p:nvSpPr>
            <p:cNvPr id="3075" name="Rectangle 3"/>
            <p:cNvSpPr>
              <a:spLocks noChangeArrowheads="1"/>
            </p:cNvSpPr>
            <p:nvPr userDrawn="1"/>
          </p:nvSpPr>
          <p:spPr bwMode="ltGray">
            <a:xfrm>
              <a:off x="0" y="405"/>
              <a:ext cx="743" cy="3922"/>
            </a:xfrm>
            <a:prstGeom prst="rect">
              <a:avLst/>
            </a:pr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pic>
          <p:nvPicPr>
            <p:cNvPr id="1034" name="Picture 4" descr="Astonbnr"/>
            <p:cNvPicPr>
              <a:picLocks noChangeAspect="1" noChangeArrowheads="1"/>
            </p:cNvPicPr>
            <p:nvPr userDrawn="1"/>
          </p:nvPicPr>
          <p:blipFill>
            <a:blip r:embed="rId13" cstate="print"/>
            <a:srcRect t="15163"/>
            <a:stretch>
              <a:fillRect/>
            </a:stretch>
          </p:blipFill>
          <p:spPr bwMode="gray">
            <a:xfrm>
              <a:off x="0" y="0"/>
              <a:ext cx="5760" cy="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7" name="Rectangle 5"/>
            <p:cNvSpPr>
              <a:spLocks noChangeArrowheads="1"/>
            </p:cNvSpPr>
            <p:nvPr userDrawn="1"/>
          </p:nvSpPr>
          <p:spPr bwMode="white">
            <a:xfrm>
              <a:off x="704" y="181"/>
              <a:ext cx="5056" cy="384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8" name="Rectangle 6" descr="Stonbk"/>
            <p:cNvSpPr>
              <a:spLocks noChangeArrowheads="1"/>
            </p:cNvSpPr>
            <p:nvPr userDrawn="1"/>
          </p:nvSpPr>
          <p:spPr bwMode="white">
            <a:xfrm>
              <a:off x="747" y="224"/>
              <a:ext cx="5013" cy="4092"/>
            </a:xfrm>
            <a:prstGeom prst="rect">
              <a:avLst/>
            </a:prstGeom>
            <a:blipFill dpi="0" rotWithShape="0">
              <a:blip r:embed="rId14" cstate="print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9" name="Rectangle 7"/>
            <p:cNvSpPr>
              <a:spLocks noChangeArrowheads="1"/>
            </p:cNvSpPr>
            <p:nvPr userDrawn="1"/>
          </p:nvSpPr>
          <p:spPr bwMode="white">
            <a:xfrm>
              <a:off x="703" y="186"/>
              <a:ext cx="46" cy="4134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80" name="Line 8"/>
            <p:cNvSpPr>
              <a:spLocks noChangeShapeType="1"/>
            </p:cNvSpPr>
            <p:nvPr userDrawn="1"/>
          </p:nvSpPr>
          <p:spPr bwMode="hidden">
            <a:xfrm>
              <a:off x="0" y="415"/>
              <a:ext cx="257" cy="0"/>
            </a:xfrm>
            <a:prstGeom prst="line">
              <a:avLst/>
            </a:prstGeom>
            <a:noFill/>
            <a:ln w="285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81" name="Line 9"/>
            <p:cNvSpPr>
              <a:spLocks noChangeShapeType="1"/>
            </p:cNvSpPr>
            <p:nvPr userDrawn="1"/>
          </p:nvSpPr>
          <p:spPr bwMode="hidden">
            <a:xfrm>
              <a:off x="421" y="412"/>
              <a:ext cx="282" cy="0"/>
            </a:xfrm>
            <a:prstGeom prst="line">
              <a:avLst/>
            </a:prstGeom>
            <a:noFill/>
            <a:ln w="285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8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7" cy="432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027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12573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573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85" name="Rectangle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57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86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957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87" name="Rectangle 1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247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B24ACEED-C7D1-4A22-AF6E-F448BECB23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088" name="Rectangle 16"/>
          <p:cNvSpPr>
            <a:spLocks noChangeArrowheads="1"/>
          </p:cNvSpPr>
          <p:nvPr/>
        </p:nvSpPr>
        <p:spPr bwMode="auto">
          <a:xfrm>
            <a:off x="1117600" y="268288"/>
            <a:ext cx="8026400" cy="74612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8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66DE64A-2F6E-4264-9A30-B6C1BB9A1490}" type="slidenum">
              <a:rPr lang="en-US"/>
              <a:pPr/>
              <a:t>1</a:t>
            </a:fld>
            <a:endParaRPr lang="en-U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Plants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I. Introduction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utoUpdateAnimBg="0"/>
      <p:bldP spid="2051" grpId="0" build="p" autoUpdateAnimBg="0" advAuto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7EE4DE1-2423-4657-BDF5-B8FF88F2D8F0}" type="slidenum">
              <a:rPr lang="en-US"/>
              <a:pPr/>
              <a:t>2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What is a plant?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Multicellular </a:t>
            </a:r>
          </a:p>
          <a:p>
            <a:pPr eaLnBrk="1" hangingPunct="1"/>
            <a:r>
              <a:rPr lang="en-US" smtClean="0"/>
              <a:t>Eukaryotic</a:t>
            </a:r>
          </a:p>
          <a:p>
            <a:pPr eaLnBrk="1" hangingPunct="1"/>
            <a:r>
              <a:rPr lang="en-US" smtClean="0"/>
              <a:t>Photosynthetic </a:t>
            </a:r>
          </a:p>
          <a:p>
            <a:pPr eaLnBrk="1" hangingPunct="1"/>
            <a:r>
              <a:rPr lang="en-US" smtClean="0"/>
              <a:t>Autotroph</a:t>
            </a:r>
          </a:p>
          <a:p>
            <a:pPr eaLnBrk="1" hangingPunct="1"/>
            <a:r>
              <a:rPr lang="en-US" smtClean="0"/>
              <a:t>Nearly all are terrestrial – some exceptions as in water lily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 autoUpdateAnimBg="0"/>
      <p:bldP spid="1027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ADC10DE-826A-4742-9BE6-7744B78E35D7}" type="slidenum">
              <a:rPr lang="en-US"/>
              <a:pPr/>
              <a:t>3</a:t>
            </a:fld>
            <a:endParaRPr lang="en-US"/>
          </a:p>
        </p:txBody>
      </p:sp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Evolution of plants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Ancestors – green algae (charophytes)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contain chlorophyll a &amp; b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store food as starch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cell walls composed of cellulose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cytokinesis seen w/cell plate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similar chloroplast structure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5123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9DCC681-B912-421B-BF94-3228D8369708}" type="slidenum">
              <a:rPr lang="en-US"/>
              <a:pPr/>
              <a:t>4</a:t>
            </a:fld>
            <a:endParaRPr lang="en-US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Evolution of plants cont’d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Movement from water to land – Why?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more light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CO</a:t>
            </a:r>
            <a:r>
              <a:rPr lang="en-US" baseline="-25000" smtClean="0"/>
              <a:t>2</a:t>
            </a:r>
            <a:r>
              <a:rPr lang="en-US" smtClean="0"/>
              <a:t> more abundant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no competing life forms</a:t>
            </a:r>
          </a:p>
          <a:p>
            <a:pPr eaLnBrk="1" hangingPunct="1">
              <a:buFont typeface="Wingdings" pitchFamily="2" charset="2"/>
              <a:buNone/>
            </a:pPr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utoUpdateAnimBg="0"/>
      <p:bldP spid="8195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62827BE-3762-461A-B1A4-DB9375CC1562}" type="slidenum">
              <a:rPr lang="en-US"/>
              <a:pPr/>
              <a:t>5</a:t>
            </a:fld>
            <a:endParaRPr lang="en-US"/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Evolution of plants cont’d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marL="533400" indent="-533400" eaLnBrk="1" hangingPunct="1"/>
            <a:r>
              <a:rPr lang="en-US" smtClean="0"/>
              <a:t>Land Problem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smtClean="0"/>
              <a:t>        - loss of water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smtClean="0"/>
              <a:t>        - reproduction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marL="533400" indent="-533400" eaLnBrk="1" hangingPunct="1"/>
            <a:r>
              <a:rPr lang="en-US" smtClean="0"/>
              <a:t>Solution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smtClean="0"/>
              <a:t>    - Cuticle &amp; stomata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smtClean="0"/>
              <a:t>    - Fert. Internal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utoUpdateAnimBg="0"/>
      <p:bldP spid="9219" grpId="0" build="p" autoUpdateAnimBg="0"/>
      <p:bldP spid="9220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BC74E7E-2456-4C49-A6EE-03F01829B87B}" type="slidenum">
              <a:rPr lang="en-US"/>
              <a:pPr/>
              <a:t>6</a:t>
            </a:fld>
            <a:endParaRPr lang="en-US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 Plant Taxonomy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Plant kingdom uses Division category rather than phyla</a:t>
            </a:r>
          </a:p>
          <a:p>
            <a:pPr eaLnBrk="1" hangingPunct="1"/>
            <a:r>
              <a:rPr lang="en-US" smtClean="0"/>
              <a:t>See chart pg. 605 fig. 29.7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utoUpdateAnimBg="0"/>
      <p:bldP spid="22531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3D196AA-8D59-4B71-A3BA-632B15BC9227}" type="slidenum">
              <a:rPr lang="en-US"/>
              <a:pPr/>
              <a:t>7</a:t>
            </a:fld>
            <a:endParaRPr lang="en-US"/>
          </a:p>
        </p:txBody>
      </p:sp>
      <p:pic>
        <p:nvPicPr>
          <p:cNvPr id="9219" name="Picture 4" descr="29_07HighlightsPlantEvo-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011238"/>
            <a:ext cx="8382000" cy="491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BB113EE-1550-4BB5-B59E-0BE7AD74CF2A}" type="slidenum">
              <a:rPr lang="en-US"/>
              <a:pPr/>
              <a:t>8</a:t>
            </a:fld>
            <a:endParaRPr lang="en-US"/>
          </a:p>
        </p:txBody>
      </p:sp>
      <p:pic>
        <p:nvPicPr>
          <p:cNvPr id="10243" name="Picture 1027" descr="29-01-PlantEvolHighlts-N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1650" y="571500"/>
            <a:ext cx="56007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C4A1182-B7C5-4F88-B5FF-132BFF61EAAF}" type="slidenum">
              <a:rPr lang="en-US"/>
              <a:pPr/>
              <a:t>9</a:t>
            </a:fld>
            <a:endParaRPr lang="en-US"/>
          </a:p>
        </p:txBody>
      </p:sp>
      <p:pic>
        <p:nvPicPr>
          <p:cNvPr id="11267" name="Picture 3" descr="29-01-PlantEvolHighlts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7350" y="0"/>
            <a:ext cx="582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723B5F6-E5EA-46FD-A6E6-FA119248AD32}" type="slidenum">
              <a:rPr lang="en-US"/>
              <a:pPr/>
              <a:t>10</a:t>
            </a:fld>
            <a:endParaRPr lang="en-US"/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Plant Taxonomy cont’d</a:t>
            </a:r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n-US" b="1" u="sng" smtClean="0"/>
              <a:t>Bryophytes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non-vascular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mosses, liverworts, hornworts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r>
              <a:rPr lang="en-US" b="1" u="sng" smtClean="0"/>
              <a:t>Tracheophytes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vascular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all other plants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  <p:bldP spid="10245" grpId="0" build="p" autoUpdateAnimBg="0"/>
      <p:bldP spid="10246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EE6D213-D176-4CAB-B45C-7867791C68C4}" type="slidenum">
              <a:rPr lang="en-US"/>
              <a:pPr/>
              <a:t>11</a:t>
            </a:fld>
            <a:endParaRPr lang="en-US"/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Taxonomy - Tracheophytes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n-US" b="1" u="sng" smtClean="0"/>
              <a:t>Seedless vascular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Pteridophyta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ferns, horsetails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b="1" u="sng" smtClean="0"/>
              <a:t>  </a:t>
            </a:r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r>
              <a:rPr lang="en-US" b="1" u="sng" smtClean="0"/>
              <a:t>Seeds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- gymnosperms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- angiosperms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  <p:bldP spid="14339" grpId="0" build="p" autoUpdateAnimBg="0"/>
      <p:bldP spid="14340" grpId="0" build="p" autoUpdateAnimBg="0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F3A67C2-0B9D-48E5-BC55-CA74B6EB7FD9}" type="slidenum">
              <a:rPr lang="en-US"/>
              <a:pPr/>
              <a:t>12</a:t>
            </a:fld>
            <a:endParaRPr lang="en-US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Taxonomy - Gymnosperms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Unprotected – naked seeds</a:t>
            </a:r>
          </a:p>
          <a:p>
            <a:pPr eaLnBrk="1" hangingPunct="1"/>
            <a:r>
              <a:rPr lang="en-US" smtClean="0"/>
              <a:t>Produce cones - conifers</a:t>
            </a:r>
          </a:p>
          <a:p>
            <a:pPr eaLnBrk="1" hangingPunct="1"/>
            <a:r>
              <a:rPr lang="en-US" smtClean="0"/>
              <a:t>Pines, cycads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utoUpdateAnimBg="0"/>
      <p:bldP spid="15363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2DB388F-FAE7-4732-B71E-3BD1E041F471}" type="slidenum">
              <a:rPr lang="en-US"/>
              <a:pPr/>
              <a:t>13</a:t>
            </a:fld>
            <a:endParaRPr lang="en-US"/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Taxonomy - Angiosperms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Flowering plants</a:t>
            </a:r>
          </a:p>
          <a:p>
            <a:pPr eaLnBrk="1" hangingPunct="1"/>
            <a:r>
              <a:rPr lang="en-US" smtClean="0"/>
              <a:t>Protected seeds</a:t>
            </a:r>
          </a:p>
          <a:p>
            <a:pPr eaLnBrk="1" hangingPunct="1"/>
            <a:r>
              <a:rPr lang="en-US" smtClean="0"/>
              <a:t>Most plants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utoUpdateAnimBg="0"/>
      <p:bldP spid="17411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2F1DEF7-2510-4120-B484-2FF21A296013}" type="slidenum">
              <a:rPr lang="en-US"/>
              <a:pPr/>
              <a:t>14</a:t>
            </a:fld>
            <a:endParaRPr lang="en-US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Taxonomy - Angiosperms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n-US" b="1" u="sng" dirty="0" smtClean="0"/>
              <a:t>Monocots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one cotyledon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/>
              <a:t>   - grasses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/>
              <a:t>   - lilies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/>
              <a:t>   - orchids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/>
              <a:t>   - parallel veins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/>
              <a:t>   - parts in 3’s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/>
              <a:t>   - no woody growth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334000" y="1981200"/>
            <a:ext cx="3810000" cy="4114800"/>
          </a:xfrm>
        </p:spPr>
        <p:txBody>
          <a:bodyPr/>
          <a:lstStyle/>
          <a:p>
            <a:pPr eaLnBrk="1" hangingPunct="1"/>
            <a:r>
              <a:rPr lang="en-US" b="1" u="sng" dirty="0" err="1" smtClean="0"/>
              <a:t>Eudicots</a:t>
            </a:r>
            <a:endParaRPr lang="en-US" b="1" u="sng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/>
              <a:t>   - two cotyledons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/>
              <a:t>   - most trees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/>
              <a:t>   - shrubs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/>
              <a:t>   - herbs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/>
              <a:t>   - net-like veins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/>
              <a:t>   - parts in 4’s or 5’s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/>
              <a:t>   - woody growth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0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utoUpdateAnimBg="0"/>
      <p:bldP spid="20483" grpId="0" build="p" autoUpdateAnimBg="0"/>
      <p:bldP spid="20484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Detailed Divisions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41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4BFAB9A-A6D3-4D02-B427-EB6B996D0828}" type="slidenum">
              <a:rPr lang="en-US"/>
              <a:pPr/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B7DEFE3-0CFA-4EEA-8A59-74D0AAB8908D}" type="slidenum">
              <a:rPr lang="en-US"/>
              <a:pPr/>
              <a:t>16</a:t>
            </a:fld>
            <a:endParaRPr lang="en-US"/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 Bryophyta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No vascular tissues – xylem &amp; phloem</a:t>
            </a:r>
          </a:p>
          <a:p>
            <a:pPr eaLnBrk="1" hangingPunct="1"/>
            <a:r>
              <a:rPr lang="en-US" sz="2800" smtClean="0"/>
              <a:t>Lack true leaves, stems &amp; roots</a:t>
            </a:r>
          </a:p>
          <a:p>
            <a:pPr eaLnBrk="1" hangingPunct="1"/>
            <a:r>
              <a:rPr lang="en-US" sz="2800" smtClean="0"/>
              <a:t>Contain rhizoids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/>
              <a:t>      -  anchor plant to substrate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/>
              <a:t>      -  grow laterally</a:t>
            </a:r>
          </a:p>
          <a:p>
            <a:pPr eaLnBrk="1" hangingPunct="1"/>
            <a:r>
              <a:rPr lang="en-US" sz="2800" smtClean="0"/>
              <a:t>Small leaf-like structures for photosynthesis </a:t>
            </a:r>
          </a:p>
          <a:p>
            <a:pPr eaLnBrk="1" hangingPunct="1"/>
            <a:r>
              <a:rPr lang="en-US" sz="2800" smtClean="0"/>
              <a:t>No specialized cells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utoUpdateAnimBg="0"/>
      <p:bldP spid="25603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BCA70FA-0873-4A42-A169-F49BC0B7DAB3}" type="slidenum">
              <a:rPr lang="en-US"/>
              <a:pPr/>
              <a:t>17</a:t>
            </a:fld>
            <a:endParaRPr lang="en-US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Bryophyta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Absorb H2O from above ground structures</a:t>
            </a:r>
          </a:p>
          <a:p>
            <a:pPr eaLnBrk="1" hangingPunct="1"/>
            <a:r>
              <a:rPr lang="en-US" sz="2800" smtClean="0"/>
              <a:t>Grow best in moist shady places</a:t>
            </a:r>
          </a:p>
          <a:p>
            <a:pPr eaLnBrk="1" hangingPunct="1"/>
            <a:r>
              <a:rPr lang="en-US" sz="2800" smtClean="0"/>
              <a:t>Short plant</a:t>
            </a:r>
          </a:p>
          <a:p>
            <a:pPr eaLnBrk="1" hangingPunct="1"/>
            <a:r>
              <a:rPr lang="en-US" sz="2800" smtClean="0"/>
              <a:t>Gametophyte generation is dominant life form</a:t>
            </a:r>
          </a:p>
          <a:p>
            <a:pPr eaLnBrk="1" hangingPunct="1"/>
            <a:r>
              <a:rPr lang="en-US" sz="2800" smtClean="0"/>
              <a:t>Asexual rep. common</a:t>
            </a:r>
          </a:p>
          <a:p>
            <a:pPr eaLnBrk="1" hangingPunct="1"/>
            <a:r>
              <a:rPr lang="en-US" sz="2800" smtClean="0"/>
              <a:t>Sexual rep. requires water</a:t>
            </a:r>
          </a:p>
          <a:p>
            <a:pPr eaLnBrk="1" hangingPunct="1"/>
            <a:r>
              <a:rPr lang="en-US" sz="2800" smtClean="0"/>
              <a:t>Moss life cycle pg.607 fig. 29.8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autoUpdateAnimBg="0"/>
      <p:bldP spid="26627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Alternation of Generation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48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BE64F5B-9072-4575-A2D0-2B471EAB3FB0}" type="slidenum">
              <a:rPr lang="en-US"/>
              <a:pPr/>
              <a:t>18</a:t>
            </a:fld>
            <a:endParaRPr lang="en-US"/>
          </a:p>
        </p:txBody>
      </p:sp>
      <p:pic>
        <p:nvPicPr>
          <p:cNvPr id="20483" name="Picture 3" descr="29-06-AlternationGenerat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2057400"/>
            <a:ext cx="5016183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1456E7E-BCB5-4039-844E-F770552DD680}" type="slidenum">
              <a:rPr lang="en-US"/>
              <a:pPr/>
              <a:t>19</a:t>
            </a:fld>
            <a:endParaRPr lang="en-US"/>
          </a:p>
        </p:txBody>
      </p:sp>
      <p:pic>
        <p:nvPicPr>
          <p:cNvPr id="21507" name="Picture 4" descr="29_08-MossLifeCycle_1-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6963" y="136525"/>
            <a:ext cx="6950075" cy="658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265FD3C-5B38-4066-B48A-C0066AD10A57}" type="slidenum">
              <a:rPr lang="en-US"/>
              <a:pPr/>
              <a:t>20</a:t>
            </a:fld>
            <a:endParaRPr lang="en-US"/>
          </a:p>
        </p:txBody>
      </p:sp>
      <p:pic>
        <p:nvPicPr>
          <p:cNvPr id="22531" name="Picture 2" descr="29_08-MossLifeCycle_2-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6963" y="136525"/>
            <a:ext cx="6950075" cy="658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09EC4F6-7445-4604-872D-3863071526FB}" type="slidenum">
              <a:rPr lang="en-US"/>
              <a:pPr/>
              <a:t>21</a:t>
            </a:fld>
            <a:endParaRPr lang="en-US"/>
          </a:p>
        </p:txBody>
      </p:sp>
      <p:pic>
        <p:nvPicPr>
          <p:cNvPr id="23555" name="Picture 2" descr="29_08-MossLifeCycle_3-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6963" y="136525"/>
            <a:ext cx="6950075" cy="658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491D0B-EB0A-419B-A7DD-E62662E28F8E}" type="slidenum">
              <a:rPr lang="en-US"/>
              <a:pPr/>
              <a:t>22</a:t>
            </a:fld>
            <a:endParaRPr lang="en-US"/>
          </a:p>
        </p:txBody>
      </p:sp>
      <p:pic>
        <p:nvPicPr>
          <p:cNvPr id="24579" name="Picture 2" descr="29_08aMossCapsulePeristom-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63" y="1127125"/>
            <a:ext cx="3571875" cy="460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E3408E9-7B64-42A3-919A-FDD396F9D143}" type="slidenum">
              <a:rPr lang="en-US"/>
              <a:pPr/>
              <a:t>23</a:t>
            </a:fld>
            <a:endParaRPr lang="en-US"/>
          </a:p>
        </p:txBody>
      </p:sp>
      <p:pic>
        <p:nvPicPr>
          <p:cNvPr id="25603" name="Picture 5" descr="29-16-PolytrichumLifeCyc-N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7388" y="681038"/>
            <a:ext cx="5229225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2CC456A-0404-4598-8544-FCF55F574B87}" type="slidenum">
              <a:rPr lang="en-US"/>
              <a:pPr/>
              <a:t>24</a:t>
            </a:fld>
            <a:endParaRPr lang="en-US"/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609600"/>
            <a:ext cx="85344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 Tracheophyta - vascular plants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Roots specialized for absorption</a:t>
            </a:r>
          </a:p>
          <a:p>
            <a:pPr eaLnBrk="1" hangingPunct="1"/>
            <a:r>
              <a:rPr lang="en-US" sz="2800" dirty="0" smtClean="0"/>
              <a:t>Leaves – many cells thick &amp; specialized for p-</a:t>
            </a:r>
            <a:r>
              <a:rPr lang="en-US" sz="2800" dirty="0" err="1" smtClean="0"/>
              <a:t>syn</a:t>
            </a:r>
            <a:endParaRPr lang="en-US" sz="2800" dirty="0" smtClean="0"/>
          </a:p>
          <a:p>
            <a:pPr eaLnBrk="1" hangingPunct="1"/>
            <a:r>
              <a:rPr lang="en-US" sz="2800" dirty="0" smtClean="0"/>
              <a:t>Vascular system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dirty="0" smtClean="0"/>
              <a:t>   - xylem – transports water &amp; ions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dirty="0" smtClean="0"/>
              <a:t>              made of tracheid cells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dirty="0" smtClean="0"/>
              <a:t>   - phloem – transports p-</a:t>
            </a:r>
            <a:r>
              <a:rPr lang="en-US" sz="2800" dirty="0" err="1" smtClean="0"/>
              <a:t>syn</a:t>
            </a:r>
            <a:r>
              <a:rPr lang="en-US" sz="2800" dirty="0" smtClean="0"/>
              <a:t> products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dirty="0" smtClean="0"/>
              <a:t>              made of sieve cells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autoUpdateAnimBg="0"/>
      <p:bldP spid="27651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D308624-D82B-44E5-A592-53F695D27EFE}" type="slidenum">
              <a:rPr lang="en-US"/>
              <a:pPr/>
              <a:t>25</a:t>
            </a:fld>
            <a:endParaRPr lang="en-US"/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Tracheophyta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Sporophyte generation is dominant life form (in seed plants – gametophyte is microscopic)</a:t>
            </a:r>
          </a:p>
          <a:p>
            <a:pPr eaLnBrk="1" hangingPunct="1"/>
            <a:r>
              <a:rPr lang="en-US" sz="2800" smtClean="0"/>
              <a:t>Development of </a:t>
            </a:r>
            <a:r>
              <a:rPr lang="en-US" sz="2800" b="1" u="sng" smtClean="0"/>
              <a:t>seed</a:t>
            </a:r>
            <a:r>
              <a:rPr lang="en-US" sz="2800" smtClean="0"/>
              <a:t> (except fern)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US" sz="2800" smtClean="0"/>
              <a:t>    S</a:t>
            </a:r>
            <a:r>
              <a:rPr lang="en-US" b="1" u="sng" smtClean="0"/>
              <a:t>eed Parts: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US" sz="2800" smtClean="0"/>
              <a:t>seed coat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US" sz="2800" smtClean="0"/>
              <a:t>embryo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US" sz="2800" smtClean="0"/>
              <a:t>nutrition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/>
              <a:t>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utoUpdateAnimBg="0"/>
      <p:bldP spid="28675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481776B-4BA0-4B1C-9643-F447AB1CF68C}" type="slidenum">
              <a:rPr lang="en-US"/>
              <a:pPr/>
              <a:t>26</a:t>
            </a:fld>
            <a:endParaRPr lang="en-US"/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38200"/>
            <a:ext cx="8686800" cy="1143000"/>
          </a:xfrm>
        </p:spPr>
        <p:txBody>
          <a:bodyPr/>
          <a:lstStyle/>
          <a:p>
            <a:pPr marL="838200" indent="-838200" eaLnBrk="1" hangingPunct="1"/>
            <a:r>
              <a:rPr lang="en-US" dirty="0" smtClean="0"/>
              <a:t>Seedless Vascular Plants 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Ferns &amp; horsetails</a:t>
            </a:r>
          </a:p>
          <a:p>
            <a:pPr eaLnBrk="1" hangingPunct="1"/>
            <a:r>
              <a:rPr lang="en-US" smtClean="0"/>
              <a:t>Most primitive vascular plants</a:t>
            </a:r>
          </a:p>
          <a:p>
            <a:pPr eaLnBrk="1" hangingPunct="1"/>
            <a:r>
              <a:rPr lang="en-US" smtClean="0"/>
              <a:t>Fern life cycle pg 611 fig. 29.13</a:t>
            </a:r>
          </a:p>
          <a:p>
            <a:pPr eaLnBrk="1" hangingPunct="1"/>
            <a:r>
              <a:rPr lang="en-US" smtClean="0"/>
              <a:t>Dependent on H</a:t>
            </a:r>
            <a:r>
              <a:rPr lang="en-US" baseline="-25000" smtClean="0"/>
              <a:t>2</a:t>
            </a:r>
            <a:r>
              <a:rPr lang="en-US" smtClean="0"/>
              <a:t>O</a:t>
            </a:r>
          </a:p>
          <a:p>
            <a:pPr eaLnBrk="1" hangingPunct="1"/>
            <a:r>
              <a:rPr lang="en-US" smtClean="0"/>
              <a:t>Gametophyte visible</a:t>
            </a:r>
          </a:p>
          <a:p>
            <a:pPr eaLnBrk="1" hangingPunct="1"/>
            <a:r>
              <a:rPr lang="en-US" smtClean="0"/>
              <a:t>Most ferns are homosporous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autoUpdateAnimBg="0"/>
      <p:bldP spid="29699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2E98B96-5135-4321-9532-AD384C67A355}" type="slidenum">
              <a:rPr lang="en-US"/>
              <a:pPr/>
              <a:t>27</a:t>
            </a:fld>
            <a:endParaRPr lang="en-US"/>
          </a:p>
        </p:txBody>
      </p:sp>
      <p:pic>
        <p:nvPicPr>
          <p:cNvPr id="29699" name="Picture 2" descr="29_13FernLifeCycle_1-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450" y="703263"/>
            <a:ext cx="8547100" cy="544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27008BD-8F8B-4A88-BF63-C0C6E50567E5}" type="slidenum">
              <a:rPr lang="en-US"/>
              <a:pPr/>
              <a:t>28</a:t>
            </a:fld>
            <a:endParaRPr lang="en-US"/>
          </a:p>
        </p:txBody>
      </p:sp>
      <p:pic>
        <p:nvPicPr>
          <p:cNvPr id="30723" name="Picture 2" descr="29_13FernLifeCycle_2-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450" y="703263"/>
            <a:ext cx="8547100" cy="544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79B0364-68A0-43AA-A1A8-1AB18C8D827A}" type="slidenum">
              <a:rPr lang="en-US"/>
              <a:pPr/>
              <a:t>29</a:t>
            </a:fld>
            <a:endParaRPr lang="en-US"/>
          </a:p>
        </p:txBody>
      </p:sp>
      <p:pic>
        <p:nvPicPr>
          <p:cNvPr id="31747" name="Picture 4" descr="29_13FernLifeCycle_3-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450" y="703263"/>
            <a:ext cx="8547100" cy="544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9256744-72C7-410A-8F9D-E64F10993F1E}" type="slidenum">
              <a:rPr lang="en-US"/>
              <a:pPr/>
              <a:t>30</a:t>
            </a:fld>
            <a:endParaRPr lang="en-US"/>
          </a:p>
        </p:txBody>
      </p:sp>
      <p:pic>
        <p:nvPicPr>
          <p:cNvPr id="32771" name="Picture 5" descr="29-23-FernLifeCyc-N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1143000"/>
            <a:ext cx="7620000" cy="460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Seeded vascular plants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Gymnosperms</a:t>
            </a:r>
          </a:p>
          <a:p>
            <a:r>
              <a:rPr lang="en-US" dirty="0" smtClean="0"/>
              <a:t>Angiosperms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EB9DB7-DD4A-4427-9838-FA6DD8885168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Gymnosperms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Gametophyte generation greatly reduced</a:t>
            </a:r>
          </a:p>
          <a:p>
            <a:r>
              <a:rPr lang="en-US" dirty="0" smtClean="0"/>
              <a:t>Pine life cycle page 624 fig. 30.6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FFA721-4E90-4CB4-ADDD-89EB3BA49666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4F0D99A-E291-4409-93BF-00B03690D806}" type="slidenum">
              <a:rPr lang="en-US"/>
              <a:pPr/>
              <a:t>33</a:t>
            </a:fld>
            <a:endParaRPr lang="en-US"/>
          </a:p>
        </p:txBody>
      </p:sp>
      <p:pic>
        <p:nvPicPr>
          <p:cNvPr id="34819" name="Picture 3" descr="30-09-PineLifeCycle-N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188" y="138113"/>
            <a:ext cx="7669212" cy="658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03C56E4-0203-4D8C-AB57-98D15D23A221}" type="slidenum">
              <a:rPr lang="en-US"/>
              <a:pPr/>
              <a:t>34</a:t>
            </a:fld>
            <a:endParaRPr lang="en-US"/>
          </a:p>
        </p:txBody>
      </p:sp>
      <p:pic>
        <p:nvPicPr>
          <p:cNvPr id="35843" name="Picture 3" descr="30-09-PineLifeCycle-L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4950" y="0"/>
            <a:ext cx="8675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Angiosperms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Flowering plants</a:t>
            </a:r>
          </a:p>
          <a:p>
            <a:r>
              <a:rPr lang="en-US" dirty="0" smtClean="0"/>
              <a:t>90% of earths plants</a:t>
            </a:r>
          </a:p>
          <a:p>
            <a:r>
              <a:rPr lang="en-US" dirty="0" smtClean="0"/>
              <a:t>Protected seeds</a:t>
            </a:r>
          </a:p>
          <a:p>
            <a:r>
              <a:rPr lang="en-US" dirty="0" smtClean="0"/>
              <a:t>Flower parts diagram</a:t>
            </a:r>
          </a:p>
          <a:p>
            <a:r>
              <a:rPr lang="en-US" dirty="0" smtClean="0"/>
              <a:t>Life cycle page 627 fig. 30.10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FFA721-4E90-4CB4-ADDD-89EB3BA49666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14A8606-83F4-4BEE-8FC5-718D9A68373B}" type="slidenum">
              <a:rPr lang="en-US"/>
              <a:pPr/>
              <a:t>36</a:t>
            </a:fld>
            <a:endParaRPr lang="en-US"/>
          </a:p>
        </p:txBody>
      </p:sp>
      <p:pic>
        <p:nvPicPr>
          <p:cNvPr id="37891" name="Picture 3" descr="30-13-FlowerStructure-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2588" y="0"/>
            <a:ext cx="5840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CDA580A-C196-429E-965F-0918FE28FFB5}" type="slidenum">
              <a:rPr lang="en-US"/>
              <a:pPr/>
              <a:t>37</a:t>
            </a:fld>
            <a:endParaRPr lang="en-US"/>
          </a:p>
        </p:txBody>
      </p:sp>
      <p:pic>
        <p:nvPicPr>
          <p:cNvPr id="38915" name="Picture 2" descr="flower%20sm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 l="31056" t="-1700" r="30228"/>
          <a:stretch>
            <a:fillRect/>
          </a:stretch>
        </p:blipFill>
        <p:spPr bwMode="auto">
          <a:xfrm>
            <a:off x="3048000" y="914400"/>
            <a:ext cx="404495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EA1C577-C12F-442B-AE82-DDE834934FB1}" type="slidenum">
              <a:rPr lang="en-US"/>
              <a:pPr/>
              <a:t>38</a:t>
            </a:fld>
            <a:endParaRPr lang="en-US"/>
          </a:p>
        </p:txBody>
      </p:sp>
      <p:pic>
        <p:nvPicPr>
          <p:cNvPr id="39939" name="Picture 2" descr="flower%20s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1828800"/>
            <a:ext cx="5667375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EB9DB7-DD4A-4427-9838-FA6DD8885168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  <p:pic>
        <p:nvPicPr>
          <p:cNvPr id="1026" name="Picture 2" descr="http://web.cisco.edu:8080/sz_biology/images/Flower_diagram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1500" y="1524000"/>
            <a:ext cx="4762500" cy="3590926"/>
          </a:xfrm>
          <a:prstGeom prst="rect">
            <a:avLst/>
          </a:prstGeom>
          <a:noFill/>
        </p:spPr>
      </p:pic>
      <p:pic>
        <p:nvPicPr>
          <p:cNvPr id="4" name="Picture 3" descr="30-13-FlowerStructure-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1524000"/>
            <a:ext cx="3179778" cy="3733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 bwMode="auto">
          <a:xfrm>
            <a:off x="5105400" y="2133600"/>
            <a:ext cx="838200" cy="30480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6477000" y="2362200"/>
            <a:ext cx="838200" cy="30480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4495800" y="3962400"/>
            <a:ext cx="1219200" cy="38100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8305800" y="2667000"/>
            <a:ext cx="838200" cy="30480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5410200" y="4419600"/>
            <a:ext cx="838200" cy="30480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6477000" y="4648200"/>
            <a:ext cx="838200" cy="30480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7696200" y="4343400"/>
            <a:ext cx="838200" cy="30480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7391400" y="2514600"/>
            <a:ext cx="838200" cy="30480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81600" y="2057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5486400" y="4343400"/>
            <a:ext cx="7283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F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8001000" y="4267200"/>
            <a:ext cx="4074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H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876800" y="3886200"/>
            <a:ext cx="3898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E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6705600" y="2286000"/>
            <a:ext cx="3898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7696200" y="2438400"/>
            <a:ext cx="4074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8534400" y="2590800"/>
            <a:ext cx="4074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D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6705600" y="4572000"/>
            <a:ext cx="4235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G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EB9DB7-DD4A-4427-9838-FA6DD8885168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  <p:pic>
        <p:nvPicPr>
          <p:cNvPr id="1026" name="Picture 2" descr="http://web.cisco.edu:8080/sz_biology/images/Flower_diagram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1500" y="1524000"/>
            <a:ext cx="4762500" cy="3590926"/>
          </a:xfrm>
          <a:prstGeom prst="rect">
            <a:avLst/>
          </a:prstGeom>
          <a:noFill/>
        </p:spPr>
      </p:pic>
      <p:pic>
        <p:nvPicPr>
          <p:cNvPr id="4" name="Picture 3" descr="30-13-FlowerStructure-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1524000"/>
            <a:ext cx="3179778" cy="3733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152FDE9-024D-4541-9D1E-0CAF13F11B86}" type="slidenum">
              <a:rPr lang="en-US"/>
              <a:pPr/>
              <a:t>41</a:t>
            </a:fld>
            <a:endParaRPr lang="en-US"/>
          </a:p>
        </p:txBody>
      </p:sp>
      <p:pic>
        <p:nvPicPr>
          <p:cNvPr id="40963" name="Picture 5" descr="30-17-AngiospLifeCycle-N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138" y="366713"/>
            <a:ext cx="8469312" cy="612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440E59E-5E3D-432F-B73C-ABC91C31BF72}" type="slidenum">
              <a:rPr lang="en-US"/>
              <a:pPr/>
              <a:t>42</a:t>
            </a:fld>
            <a:endParaRPr lang="en-US"/>
          </a:p>
        </p:txBody>
      </p:sp>
      <p:pic>
        <p:nvPicPr>
          <p:cNvPr id="41987" name="Picture 3" descr="30-17-AngiospLifeCycle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1788" y="257175"/>
            <a:ext cx="8480425" cy="634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BB2D401-A3FE-4CEA-BB8A-AF496B6F33EB}" type="slidenum">
              <a:rPr lang="en-US"/>
              <a:pPr/>
              <a:t>43</a:t>
            </a:fld>
            <a:endParaRPr lang="en-US"/>
          </a:p>
        </p:txBody>
      </p:sp>
      <p:pic>
        <p:nvPicPr>
          <p:cNvPr id="44035" name="Picture 3" descr="38-02-IdealizedFlower-N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7713" y="977900"/>
            <a:ext cx="5108575" cy="490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75C225D-8C29-425D-BD4A-C4DE0EFBD16F}" type="slidenum">
              <a:rPr lang="en-US"/>
              <a:pPr/>
              <a:t>44</a:t>
            </a:fld>
            <a:endParaRPr lang="en-US"/>
          </a:p>
        </p:txBody>
      </p:sp>
      <p:pic>
        <p:nvPicPr>
          <p:cNvPr id="45059" name="Picture 3" descr="38-06-PinThrumFlowers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9250"/>
            <a:ext cx="9144000" cy="616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Pin and Thrum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371600" y="1752600"/>
            <a:ext cx="7772400" cy="4419600"/>
          </a:xfrm>
        </p:spPr>
        <p:txBody>
          <a:bodyPr/>
          <a:lstStyle/>
          <a:p>
            <a:r>
              <a:rPr lang="en-US" dirty="0" smtClean="0"/>
              <a:t>Two types of flowers on different individuals</a:t>
            </a:r>
          </a:p>
          <a:p>
            <a:r>
              <a:rPr lang="en-US" dirty="0" smtClean="0"/>
              <a:t>Thrums – short styles and long stamens</a:t>
            </a:r>
          </a:p>
          <a:p>
            <a:r>
              <a:rPr lang="en-US" dirty="0" smtClean="0"/>
              <a:t>Pins – long styles an short stamens </a:t>
            </a:r>
          </a:p>
          <a:p>
            <a:r>
              <a:rPr lang="en-US" dirty="0" smtClean="0"/>
              <a:t>Insects collect pollen on different parts of their body so thrum pollen is deposited on pin stigmas and vice versa</a:t>
            </a:r>
          </a:p>
          <a:p>
            <a:r>
              <a:rPr lang="en-US" dirty="0" smtClean="0"/>
              <a:t>Increases variation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EB9DB7-DD4A-4427-9838-FA6DD8885168}" type="slidenum">
              <a:rPr lang="en-US" smtClean="0"/>
              <a:pPr>
                <a:defRPr/>
              </a:pPr>
              <a:t>45</a:t>
            </a:fld>
            <a:endParaRPr lang="en-US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Self- incompatibility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S- genes control self recognition</a:t>
            </a:r>
          </a:p>
          <a:p>
            <a:r>
              <a:rPr lang="en-US" dirty="0" smtClean="0"/>
              <a:t>Self recognition blocks pollen tube growth</a:t>
            </a:r>
            <a:endParaRPr lang="en-US" dirty="0"/>
          </a:p>
        </p:txBody>
      </p:sp>
      <p:sp>
        <p:nvSpPr>
          <p:cNvPr id="4608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BAFF924-7D5D-42D2-81A2-7B1113F0E9B3}" type="slidenum">
              <a:rPr lang="en-US"/>
              <a:pPr/>
              <a:t>46</a:t>
            </a:fld>
            <a:endParaRPr lang="en-US"/>
          </a:p>
        </p:txBody>
      </p:sp>
      <p:pic>
        <p:nvPicPr>
          <p:cNvPr id="46083" name="Picture 3" descr="38-07-SelfIncompatible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733800"/>
            <a:ext cx="9144000" cy="253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6BBCAB6-14A4-4D82-85EC-0B780D4D03AE}" type="slidenum">
              <a:rPr lang="en-US"/>
              <a:pPr/>
              <a:t>47</a:t>
            </a:fld>
            <a:endParaRPr lang="en-US"/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Angiosperm Life Cycle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Mature sporophyte w/flower</a:t>
            </a:r>
          </a:p>
          <a:p>
            <a:pPr eaLnBrk="1" hangingPunct="1"/>
            <a:r>
              <a:rPr lang="en-US" smtClean="0"/>
              <a:t>Pollen carried to stigma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cross pollination – most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self pollination – some</a:t>
            </a:r>
          </a:p>
          <a:p>
            <a:pPr eaLnBrk="1" hangingPunct="1"/>
            <a:r>
              <a:rPr lang="en-US" smtClean="0"/>
              <a:t>Pollen grain germinates producing pollen tube (in style)</a:t>
            </a:r>
          </a:p>
          <a:p>
            <a:pPr eaLnBrk="1" hangingPunct="1"/>
            <a:r>
              <a:rPr lang="en-US" smtClean="0"/>
              <a:t>Two sperm enter ovule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utoUpdateAnimBg="0"/>
      <p:bldP spid="32771" grpId="0" build="p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EB767AA-0BBF-4382-A1E7-B9EDCCE7B2D7}" type="slidenum">
              <a:rPr lang="en-US"/>
              <a:pPr/>
              <a:t>48</a:t>
            </a:fld>
            <a:endParaRPr lang="en-US"/>
          </a:p>
        </p:txBody>
      </p:sp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Angiosperm Life Cycle cont’d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Double fertilization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- 1 sperm joins egg </a:t>
            </a:r>
            <a:r>
              <a:rPr lang="en-US" smtClean="0">
                <a:sym typeface="Symbol" pitchFamily="18" charset="2"/>
              </a:rPr>
              <a:t></a:t>
            </a:r>
            <a:r>
              <a:rPr lang="en-US" smtClean="0"/>
              <a:t> zygote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- 1 sperm fuses w/2 polar nuclei </a:t>
            </a:r>
            <a:r>
              <a:rPr lang="en-US" smtClean="0">
                <a:sym typeface="Symbol" pitchFamily="18" charset="2"/>
              </a:rPr>
              <a:t></a:t>
            </a:r>
            <a:r>
              <a:rPr lang="en-US" smtClean="0"/>
              <a:t> 3</a:t>
            </a:r>
            <a:r>
              <a:rPr lang="en-US" i="1" smtClean="0"/>
              <a:t>n</a:t>
            </a:r>
            <a:r>
              <a:rPr lang="en-US" smtClean="0"/>
              <a:t> endosperm for nutrition</a:t>
            </a:r>
          </a:p>
          <a:p>
            <a:pPr eaLnBrk="1" hangingPunct="1"/>
            <a:r>
              <a:rPr lang="en-US" smtClean="0"/>
              <a:t>Ovule </a:t>
            </a:r>
            <a:r>
              <a:rPr lang="en-US" smtClean="0">
                <a:sym typeface="Symbol" pitchFamily="18" charset="2"/>
              </a:rPr>
              <a:t></a:t>
            </a:r>
            <a:r>
              <a:rPr lang="en-US" smtClean="0"/>
              <a:t> seed coat</a:t>
            </a:r>
          </a:p>
          <a:p>
            <a:pPr eaLnBrk="1" hangingPunct="1"/>
            <a:r>
              <a:rPr lang="en-US" smtClean="0"/>
              <a:t>Zygote </a:t>
            </a:r>
            <a:r>
              <a:rPr lang="en-US" smtClean="0">
                <a:sym typeface="Symbol" pitchFamily="18" charset="2"/>
              </a:rPr>
              <a:t></a:t>
            </a:r>
            <a:r>
              <a:rPr lang="en-US" smtClean="0"/>
              <a:t> embryo </a:t>
            </a:r>
            <a:r>
              <a:rPr lang="en-US" smtClean="0">
                <a:sym typeface="Symbol" pitchFamily="18" charset="2"/>
              </a:rPr>
              <a:t></a:t>
            </a:r>
            <a:r>
              <a:rPr lang="en-US" smtClean="0"/>
              <a:t> mature sporophyte</a:t>
            </a:r>
          </a:p>
          <a:p>
            <a:pPr eaLnBrk="1" hangingPunct="1"/>
            <a:r>
              <a:rPr lang="en-US" smtClean="0"/>
              <a:t>Ovary </a:t>
            </a:r>
            <a:r>
              <a:rPr lang="en-US" smtClean="0">
                <a:sym typeface="Symbol" pitchFamily="18" charset="2"/>
              </a:rPr>
              <a:t></a:t>
            </a:r>
            <a:r>
              <a:rPr lang="en-US" smtClean="0"/>
              <a:t> fruit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autoUpdateAnimBg="0"/>
      <p:bldP spid="33795" grpId="0" build="p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401E515-B203-4EE7-83F3-0A756FD3E120}" type="slidenum">
              <a:rPr lang="en-US"/>
              <a:pPr/>
              <a:t>49</a:t>
            </a:fld>
            <a:endParaRPr lang="en-US"/>
          </a:p>
        </p:txBody>
      </p:sp>
      <p:pic>
        <p:nvPicPr>
          <p:cNvPr id="49155" name="Picture 3" descr="38-10-DicotPlantEmbryo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3" y="1657350"/>
            <a:ext cx="9155113" cy="354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Rectangle 4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en-US" smtClean="0"/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           </a:t>
            </a:r>
          </a:p>
          <a:p>
            <a:pPr eaLnBrk="1" hangingPunct="1">
              <a:buFont typeface="Wingdings" pitchFamily="2" charset="2"/>
              <a:buNone/>
            </a:pPr>
            <a:endParaRPr lang="en-US" smtClean="0"/>
          </a:p>
          <a:p>
            <a:pPr eaLnBrk="1" hangingPunct="1">
              <a:buFont typeface="Wingdings" pitchFamily="2" charset="2"/>
              <a:buNone/>
            </a:pPr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56FDAF3-598E-4372-A17F-F2B56294EB8F}" type="slidenum">
              <a:rPr lang="en-US"/>
              <a:pPr/>
              <a:t>50</a:t>
            </a:fld>
            <a:endParaRPr lang="en-US"/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Why Angiosperm Success?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Protected ovule</a:t>
            </a:r>
          </a:p>
          <a:p>
            <a:pPr eaLnBrk="1" hangingPunct="1"/>
            <a:r>
              <a:rPr lang="en-US" sz="2800" smtClean="0"/>
              <a:t>Insect pollination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/>
              <a:t>   - more specific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/>
              <a:t>   - less waste</a:t>
            </a:r>
          </a:p>
          <a:p>
            <a:pPr eaLnBrk="1" hangingPunct="1"/>
            <a:r>
              <a:rPr lang="en-US" sz="2800" smtClean="0"/>
              <a:t>Lure insects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/>
              <a:t>   - colorful petals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/>
              <a:t>   - nectars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/>
              <a:t>   - fruit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autoUpdateAnimBg="0"/>
      <p:bldP spid="34819" grpId="0" build="p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90FD98E-DDAA-48B5-AC0E-81BA1309601C}" type="slidenum">
              <a:rPr lang="en-US"/>
              <a:pPr/>
              <a:t>51</a:t>
            </a:fld>
            <a:endParaRPr lang="en-US"/>
          </a:p>
        </p:txBody>
      </p:sp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Success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Defensive techniques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toxins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bad taste – noxious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thorns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i.e.  nicotine, caffeine, mustard</a:t>
            </a:r>
          </a:p>
          <a:p>
            <a:pPr eaLnBrk="1" hangingPunct="1">
              <a:buFont typeface="Wingdings" pitchFamily="2" charset="2"/>
              <a:buNone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autoUpdateAnimBg="0"/>
      <p:bldP spid="35843" grpId="0" build="p" autoUpdateAnimBg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98CCAF9-3080-4C3A-BBD5-A140FFAD5247}" type="slidenum">
              <a:rPr lang="en-US"/>
              <a:pPr/>
              <a:t>52</a:t>
            </a:fld>
            <a:endParaRPr lang="en-US"/>
          </a:p>
        </p:txBody>
      </p:sp>
      <p:pic>
        <p:nvPicPr>
          <p:cNvPr id="52227" name="Picture 4" descr="07-28-PlantCellWall-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2057400"/>
            <a:ext cx="6400800" cy="398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Review – plant cell junctions</a:t>
            </a:r>
          </a:p>
        </p:txBody>
      </p:sp>
      <p:sp>
        <p:nvSpPr>
          <p:cNvPr id="130054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0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0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3" grpId="0"/>
      <p:bldP spid="130054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95756CF-D759-41B8-92DB-802F98A038D0}" type="slidenum">
              <a:rPr lang="en-US"/>
              <a:pPr/>
              <a:t>53</a:t>
            </a:fld>
            <a:endParaRPr lang="en-US"/>
          </a:p>
        </p:txBody>
      </p:sp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Know leaf diagram pg 751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 autoUpdateAnimBg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18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AB04B18-DE42-4107-BE6A-0201CDCC8F73}" type="slidenum">
              <a:rPr lang="en-US"/>
              <a:pPr/>
              <a:t>54</a:t>
            </a:fld>
            <a:endParaRPr lang="en-US"/>
          </a:p>
        </p:txBody>
      </p:sp>
      <p:pic>
        <p:nvPicPr>
          <p:cNvPr id="55299" name="Picture 2" descr="35_18-LeafAnatomy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6863" y="815975"/>
            <a:ext cx="8548687" cy="522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0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52400" y="-38100"/>
            <a:ext cx="1981200" cy="304800"/>
          </a:xfrm>
          <a:noFill/>
        </p:spPr>
        <p:txBody>
          <a:bodyPr/>
          <a:lstStyle/>
          <a:p>
            <a:pPr algn="l" eaLnBrk="1" hangingPunct="1"/>
            <a:r>
              <a:rPr lang="en-US" sz="1200" smtClean="0">
                <a:solidFill>
                  <a:schemeClr val="tx1"/>
                </a:solidFill>
              </a:rPr>
              <a:t>Fig. 35-18</a:t>
            </a:r>
          </a:p>
        </p:txBody>
      </p:sp>
      <p:sp>
        <p:nvSpPr>
          <p:cNvPr id="55301" name="Text Box 4"/>
          <p:cNvSpPr txBox="1">
            <a:spLocks noChangeArrowheads="1"/>
          </p:cNvSpPr>
          <p:nvPr/>
        </p:nvSpPr>
        <p:spPr bwMode="auto">
          <a:xfrm>
            <a:off x="669925" y="1130300"/>
            <a:ext cx="55403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algn="ctr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Key</a:t>
            </a:r>
          </a:p>
          <a:p>
            <a:pPr marL="457200" indent="-457200" algn="ctr" eaLnBrk="0" hangingPunct="0">
              <a:lnSpc>
                <a:spcPct val="110000"/>
              </a:lnSpc>
              <a:buFont typeface="Arial" charset="0"/>
              <a:buNone/>
            </a:pPr>
            <a:r>
              <a:rPr lang="en-US" sz="1000" b="1"/>
              <a:t>to labels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02" name="Text Box 5"/>
          <p:cNvSpPr txBox="1">
            <a:spLocks noChangeArrowheads="1"/>
          </p:cNvSpPr>
          <p:nvPr/>
        </p:nvSpPr>
        <p:spPr bwMode="auto">
          <a:xfrm>
            <a:off x="885825" y="1619250"/>
            <a:ext cx="490538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Dermal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03" name="Text Box 6"/>
          <p:cNvSpPr txBox="1">
            <a:spLocks noChangeArrowheads="1"/>
          </p:cNvSpPr>
          <p:nvPr/>
        </p:nvSpPr>
        <p:spPr bwMode="auto">
          <a:xfrm>
            <a:off x="885825" y="1816100"/>
            <a:ext cx="490538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Ground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04" name="Text Box 7"/>
          <p:cNvSpPr txBox="1">
            <a:spLocks noChangeArrowheads="1"/>
          </p:cNvSpPr>
          <p:nvPr/>
        </p:nvSpPr>
        <p:spPr bwMode="auto">
          <a:xfrm>
            <a:off x="879475" y="2032000"/>
            <a:ext cx="592138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Vascular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05" name="Text Box 8"/>
          <p:cNvSpPr txBox="1">
            <a:spLocks noChangeArrowheads="1"/>
          </p:cNvSpPr>
          <p:nvPr/>
        </p:nvSpPr>
        <p:spPr bwMode="auto">
          <a:xfrm>
            <a:off x="2524125" y="1911350"/>
            <a:ext cx="490538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Cuticle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06" name="Line 9"/>
          <p:cNvSpPr>
            <a:spLocks noChangeShapeType="1"/>
          </p:cNvSpPr>
          <p:nvPr/>
        </p:nvSpPr>
        <p:spPr bwMode="auto">
          <a:xfrm>
            <a:off x="2692400" y="2038350"/>
            <a:ext cx="196850" cy="273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07" name="Text Box 10"/>
          <p:cNvSpPr txBox="1">
            <a:spLocks noChangeArrowheads="1"/>
          </p:cNvSpPr>
          <p:nvPr/>
        </p:nvSpPr>
        <p:spPr bwMode="auto">
          <a:xfrm>
            <a:off x="3502025" y="1917700"/>
            <a:ext cx="93503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Sclerenchyma</a:t>
            </a:r>
          </a:p>
          <a:p>
            <a:pPr marL="457200" indent="-457200" eaLnBrk="0" hangingPunct="0">
              <a:lnSpc>
                <a:spcPct val="110000"/>
              </a:lnSpc>
              <a:buFont typeface="Arial" charset="0"/>
              <a:buNone/>
            </a:pPr>
            <a:r>
              <a:rPr lang="en-US" sz="1000" b="1"/>
              <a:t>fibers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08" name="Line 11"/>
          <p:cNvSpPr>
            <a:spLocks noChangeShapeType="1"/>
          </p:cNvSpPr>
          <p:nvPr/>
        </p:nvSpPr>
        <p:spPr bwMode="auto">
          <a:xfrm flipH="1">
            <a:off x="3219450" y="2203450"/>
            <a:ext cx="438150" cy="1016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09" name="Text Box 12"/>
          <p:cNvSpPr txBox="1">
            <a:spLocks noChangeArrowheads="1"/>
          </p:cNvSpPr>
          <p:nvPr/>
        </p:nvSpPr>
        <p:spPr bwMode="auto">
          <a:xfrm>
            <a:off x="4302125" y="2190750"/>
            <a:ext cx="420688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Stoma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10" name="Line 13"/>
          <p:cNvSpPr>
            <a:spLocks noChangeShapeType="1"/>
          </p:cNvSpPr>
          <p:nvPr/>
        </p:nvSpPr>
        <p:spPr bwMode="auto">
          <a:xfrm flipH="1">
            <a:off x="4311650" y="2317750"/>
            <a:ext cx="158750" cy="5778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11" name="Text Box 14"/>
          <p:cNvSpPr txBox="1">
            <a:spLocks noChangeArrowheads="1"/>
          </p:cNvSpPr>
          <p:nvPr/>
        </p:nvSpPr>
        <p:spPr bwMode="auto">
          <a:xfrm>
            <a:off x="377825" y="4044950"/>
            <a:ext cx="515938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Bundle-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000" b="1"/>
              <a:t>sheath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000" b="1"/>
              <a:t>cell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12" name="Line 15"/>
          <p:cNvSpPr>
            <a:spLocks noChangeShapeType="1"/>
          </p:cNvSpPr>
          <p:nvPr/>
        </p:nvSpPr>
        <p:spPr bwMode="auto">
          <a:xfrm>
            <a:off x="933450" y="4235450"/>
            <a:ext cx="9334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13" name="Text Box 16"/>
          <p:cNvSpPr txBox="1">
            <a:spLocks noChangeArrowheads="1"/>
          </p:cNvSpPr>
          <p:nvPr/>
        </p:nvSpPr>
        <p:spPr bwMode="auto">
          <a:xfrm>
            <a:off x="1089025" y="4972050"/>
            <a:ext cx="420688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Xylem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14" name="Line 17"/>
          <p:cNvSpPr>
            <a:spLocks noChangeShapeType="1"/>
          </p:cNvSpPr>
          <p:nvPr/>
        </p:nvSpPr>
        <p:spPr bwMode="auto">
          <a:xfrm flipH="1">
            <a:off x="1530350" y="4108450"/>
            <a:ext cx="628650" cy="844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15" name="Text Box 18"/>
          <p:cNvSpPr txBox="1">
            <a:spLocks noChangeArrowheads="1"/>
          </p:cNvSpPr>
          <p:nvPr/>
        </p:nvSpPr>
        <p:spPr bwMode="auto">
          <a:xfrm>
            <a:off x="1076325" y="5194300"/>
            <a:ext cx="496888" cy="15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Phloem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16" name="Line 19"/>
          <p:cNvSpPr>
            <a:spLocks noChangeShapeType="1"/>
          </p:cNvSpPr>
          <p:nvPr/>
        </p:nvSpPr>
        <p:spPr bwMode="auto">
          <a:xfrm flipH="1">
            <a:off x="1587500" y="4425950"/>
            <a:ext cx="571500" cy="7493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17" name="Text Box 20"/>
          <p:cNvSpPr txBox="1">
            <a:spLocks noChangeArrowheads="1"/>
          </p:cNvSpPr>
          <p:nvPr/>
        </p:nvSpPr>
        <p:spPr bwMode="auto">
          <a:xfrm>
            <a:off x="434975" y="5556250"/>
            <a:ext cx="2230438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(a) Cutaway drawing of leaf tissues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18" name="Text Box 21"/>
          <p:cNvSpPr txBox="1">
            <a:spLocks noChangeArrowheads="1"/>
          </p:cNvSpPr>
          <p:nvPr/>
        </p:nvSpPr>
        <p:spPr bwMode="auto">
          <a:xfrm>
            <a:off x="3559175" y="5372100"/>
            <a:ext cx="484188" cy="28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Guard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000" b="1"/>
              <a:t>cells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19" name="Line 22"/>
          <p:cNvSpPr>
            <a:spLocks noChangeShapeType="1"/>
          </p:cNvSpPr>
          <p:nvPr/>
        </p:nvSpPr>
        <p:spPr bwMode="auto">
          <a:xfrm>
            <a:off x="3530600" y="5232400"/>
            <a:ext cx="0" cy="1079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20" name="Line 23"/>
          <p:cNvSpPr>
            <a:spLocks noChangeShapeType="1"/>
          </p:cNvSpPr>
          <p:nvPr/>
        </p:nvSpPr>
        <p:spPr bwMode="auto">
          <a:xfrm>
            <a:off x="3346450" y="5302250"/>
            <a:ext cx="198438" cy="301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21" name="Text Box 24"/>
          <p:cNvSpPr txBox="1">
            <a:spLocks noChangeArrowheads="1"/>
          </p:cNvSpPr>
          <p:nvPr/>
        </p:nvSpPr>
        <p:spPr bwMode="auto">
          <a:xfrm>
            <a:off x="4206875" y="5149850"/>
            <a:ext cx="319088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Vein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22" name="Line 25"/>
          <p:cNvSpPr>
            <a:spLocks noChangeShapeType="1"/>
          </p:cNvSpPr>
          <p:nvPr/>
        </p:nvSpPr>
        <p:spPr bwMode="auto">
          <a:xfrm>
            <a:off x="3733800" y="4464050"/>
            <a:ext cx="431800" cy="6477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23" name="Oval 26"/>
          <p:cNvSpPr>
            <a:spLocks noChangeArrowheads="1"/>
          </p:cNvSpPr>
          <p:nvPr/>
        </p:nvSpPr>
        <p:spPr bwMode="auto">
          <a:xfrm rot="2191601">
            <a:off x="3524250" y="4127500"/>
            <a:ext cx="304800" cy="38735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24" name="Text Box 27"/>
          <p:cNvSpPr txBox="1">
            <a:spLocks noChangeArrowheads="1"/>
          </p:cNvSpPr>
          <p:nvPr/>
        </p:nvSpPr>
        <p:spPr bwMode="auto">
          <a:xfrm>
            <a:off x="4810125" y="4876800"/>
            <a:ext cx="547688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Cuticle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25" name="Line 28"/>
          <p:cNvSpPr>
            <a:spLocks noChangeShapeType="1"/>
          </p:cNvSpPr>
          <p:nvPr/>
        </p:nvSpPr>
        <p:spPr bwMode="auto">
          <a:xfrm>
            <a:off x="4679950" y="4806950"/>
            <a:ext cx="120650" cy="82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26" name="Text Box 29"/>
          <p:cNvSpPr txBox="1">
            <a:spLocks noChangeArrowheads="1"/>
          </p:cNvSpPr>
          <p:nvPr/>
        </p:nvSpPr>
        <p:spPr bwMode="auto">
          <a:xfrm>
            <a:off x="5375275" y="4476750"/>
            <a:ext cx="69373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Lower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000" b="1"/>
              <a:t>epidermis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27" name="AutoShape 30"/>
          <p:cNvSpPr>
            <a:spLocks/>
          </p:cNvSpPr>
          <p:nvPr/>
        </p:nvSpPr>
        <p:spPr bwMode="auto">
          <a:xfrm>
            <a:off x="4972050" y="4527550"/>
            <a:ext cx="138113" cy="158750"/>
          </a:xfrm>
          <a:prstGeom prst="rightBrace">
            <a:avLst>
              <a:gd name="adj1" fmla="val 9579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28" name="Line 31"/>
          <p:cNvSpPr>
            <a:spLocks noChangeShapeType="1"/>
          </p:cNvSpPr>
          <p:nvPr/>
        </p:nvSpPr>
        <p:spPr bwMode="auto">
          <a:xfrm>
            <a:off x="5105400" y="4603750"/>
            <a:ext cx="2413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29" name="AutoShape 32"/>
          <p:cNvSpPr>
            <a:spLocks/>
          </p:cNvSpPr>
          <p:nvPr/>
        </p:nvSpPr>
        <p:spPr bwMode="auto">
          <a:xfrm>
            <a:off x="6318250" y="5073650"/>
            <a:ext cx="138113" cy="215900"/>
          </a:xfrm>
          <a:prstGeom prst="leftBrace">
            <a:avLst>
              <a:gd name="adj1" fmla="val 13027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30" name="Line 33"/>
          <p:cNvSpPr>
            <a:spLocks noChangeShapeType="1"/>
          </p:cNvSpPr>
          <p:nvPr/>
        </p:nvSpPr>
        <p:spPr bwMode="auto">
          <a:xfrm>
            <a:off x="6032500" y="4775200"/>
            <a:ext cx="292100" cy="406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31" name="Text Box 34"/>
          <p:cNvSpPr txBox="1">
            <a:spLocks noChangeArrowheads="1"/>
          </p:cNvSpPr>
          <p:nvPr/>
        </p:nvSpPr>
        <p:spPr bwMode="auto">
          <a:xfrm>
            <a:off x="5368925" y="4006850"/>
            <a:ext cx="69373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Spongy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000" b="1"/>
              <a:t>mesophyll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32" name="AutoShape 35"/>
          <p:cNvSpPr>
            <a:spLocks/>
          </p:cNvSpPr>
          <p:nvPr/>
        </p:nvSpPr>
        <p:spPr bwMode="auto">
          <a:xfrm>
            <a:off x="4972050" y="3778250"/>
            <a:ext cx="125413" cy="736600"/>
          </a:xfrm>
          <a:prstGeom prst="rightBrace">
            <a:avLst>
              <a:gd name="adj1" fmla="val 48945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33" name="Line 36"/>
          <p:cNvSpPr>
            <a:spLocks noChangeShapeType="1"/>
          </p:cNvSpPr>
          <p:nvPr/>
        </p:nvSpPr>
        <p:spPr bwMode="auto">
          <a:xfrm>
            <a:off x="5086350" y="4146550"/>
            <a:ext cx="266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34" name="Text Box 37"/>
          <p:cNvSpPr txBox="1">
            <a:spLocks noChangeArrowheads="1"/>
          </p:cNvSpPr>
          <p:nvPr/>
        </p:nvSpPr>
        <p:spPr bwMode="auto">
          <a:xfrm>
            <a:off x="5375275" y="3187700"/>
            <a:ext cx="69373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Palisade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000" b="1"/>
              <a:t>mesophyll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35" name="AutoShape 38"/>
          <p:cNvSpPr>
            <a:spLocks/>
          </p:cNvSpPr>
          <p:nvPr/>
        </p:nvSpPr>
        <p:spPr bwMode="auto">
          <a:xfrm>
            <a:off x="6326188" y="3746500"/>
            <a:ext cx="125412" cy="1308100"/>
          </a:xfrm>
          <a:prstGeom prst="leftBrace">
            <a:avLst>
              <a:gd name="adj1" fmla="val 86920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36" name="Line 39"/>
          <p:cNvSpPr>
            <a:spLocks noChangeShapeType="1"/>
          </p:cNvSpPr>
          <p:nvPr/>
        </p:nvSpPr>
        <p:spPr bwMode="auto">
          <a:xfrm>
            <a:off x="6038850" y="4146550"/>
            <a:ext cx="292100" cy="2476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37" name="AutoShape 40"/>
          <p:cNvSpPr>
            <a:spLocks/>
          </p:cNvSpPr>
          <p:nvPr/>
        </p:nvSpPr>
        <p:spPr bwMode="auto">
          <a:xfrm>
            <a:off x="4972050" y="2901950"/>
            <a:ext cx="112713" cy="857250"/>
          </a:xfrm>
          <a:prstGeom prst="rightBrace">
            <a:avLst>
              <a:gd name="adj1" fmla="val 63380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38" name="Line 41"/>
          <p:cNvSpPr>
            <a:spLocks noChangeShapeType="1"/>
          </p:cNvSpPr>
          <p:nvPr/>
        </p:nvSpPr>
        <p:spPr bwMode="auto">
          <a:xfrm>
            <a:off x="5073650" y="3327400"/>
            <a:ext cx="273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39" name="AutoShape 42"/>
          <p:cNvSpPr>
            <a:spLocks/>
          </p:cNvSpPr>
          <p:nvPr/>
        </p:nvSpPr>
        <p:spPr bwMode="auto">
          <a:xfrm>
            <a:off x="6332538" y="2952750"/>
            <a:ext cx="112712" cy="781050"/>
          </a:xfrm>
          <a:prstGeom prst="leftBrace">
            <a:avLst>
              <a:gd name="adj1" fmla="val 57747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40" name="Line 43"/>
          <p:cNvSpPr>
            <a:spLocks noChangeShapeType="1"/>
          </p:cNvSpPr>
          <p:nvPr/>
        </p:nvSpPr>
        <p:spPr bwMode="auto">
          <a:xfrm>
            <a:off x="6038850" y="3333750"/>
            <a:ext cx="3111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41" name="Text Box 44"/>
          <p:cNvSpPr txBox="1">
            <a:spLocks noChangeArrowheads="1"/>
          </p:cNvSpPr>
          <p:nvPr/>
        </p:nvSpPr>
        <p:spPr bwMode="auto">
          <a:xfrm>
            <a:off x="5375275" y="2654300"/>
            <a:ext cx="69373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Upper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000" b="1"/>
              <a:t>epidermis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42" name="AutoShape 45"/>
          <p:cNvSpPr>
            <a:spLocks/>
          </p:cNvSpPr>
          <p:nvPr/>
        </p:nvSpPr>
        <p:spPr bwMode="auto">
          <a:xfrm>
            <a:off x="4978400" y="2724150"/>
            <a:ext cx="144463" cy="152400"/>
          </a:xfrm>
          <a:prstGeom prst="rightBrace">
            <a:avLst>
              <a:gd name="adj1" fmla="val 8791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43" name="Line 46"/>
          <p:cNvSpPr>
            <a:spLocks noChangeShapeType="1"/>
          </p:cNvSpPr>
          <p:nvPr/>
        </p:nvSpPr>
        <p:spPr bwMode="auto">
          <a:xfrm>
            <a:off x="5099050" y="2800350"/>
            <a:ext cx="2476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44" name="AutoShape 47"/>
          <p:cNvSpPr>
            <a:spLocks/>
          </p:cNvSpPr>
          <p:nvPr/>
        </p:nvSpPr>
        <p:spPr bwMode="auto">
          <a:xfrm>
            <a:off x="6326188" y="2667000"/>
            <a:ext cx="119062" cy="266700"/>
          </a:xfrm>
          <a:prstGeom prst="leftBrace">
            <a:avLst>
              <a:gd name="adj1" fmla="val 18667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45" name="Line 48"/>
          <p:cNvSpPr>
            <a:spLocks noChangeShapeType="1"/>
          </p:cNvSpPr>
          <p:nvPr/>
        </p:nvSpPr>
        <p:spPr bwMode="auto">
          <a:xfrm>
            <a:off x="6038850" y="2800350"/>
            <a:ext cx="2984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46" name="Text Box 49"/>
          <p:cNvSpPr txBox="1">
            <a:spLocks noChangeArrowheads="1"/>
          </p:cNvSpPr>
          <p:nvPr/>
        </p:nvSpPr>
        <p:spPr bwMode="auto">
          <a:xfrm>
            <a:off x="5381625" y="914400"/>
            <a:ext cx="4651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Guard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000" b="1"/>
              <a:t>cells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47" name="Line 50"/>
          <p:cNvSpPr>
            <a:spLocks noChangeShapeType="1"/>
          </p:cNvSpPr>
          <p:nvPr/>
        </p:nvSpPr>
        <p:spPr bwMode="auto">
          <a:xfrm>
            <a:off x="6038850" y="1041400"/>
            <a:ext cx="9398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48" name="Line 51"/>
          <p:cNvSpPr>
            <a:spLocks noChangeShapeType="1"/>
          </p:cNvSpPr>
          <p:nvPr/>
        </p:nvSpPr>
        <p:spPr bwMode="auto">
          <a:xfrm>
            <a:off x="6032500" y="1041400"/>
            <a:ext cx="793750" cy="50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49" name="Text Box 52"/>
          <p:cNvSpPr txBox="1">
            <a:spLocks noChangeArrowheads="1"/>
          </p:cNvSpPr>
          <p:nvPr/>
        </p:nvSpPr>
        <p:spPr bwMode="auto">
          <a:xfrm>
            <a:off x="5381625" y="1352550"/>
            <a:ext cx="598488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Stomatal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000" b="1"/>
              <a:t>pore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50" name="Line 53"/>
          <p:cNvSpPr>
            <a:spLocks noChangeShapeType="1"/>
          </p:cNvSpPr>
          <p:nvPr/>
        </p:nvSpPr>
        <p:spPr bwMode="auto">
          <a:xfrm flipV="1">
            <a:off x="6000750" y="1174750"/>
            <a:ext cx="933450" cy="203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51" name="Text Box 54"/>
          <p:cNvSpPr txBox="1">
            <a:spLocks noChangeArrowheads="1"/>
          </p:cNvSpPr>
          <p:nvPr/>
        </p:nvSpPr>
        <p:spPr bwMode="auto">
          <a:xfrm>
            <a:off x="6677025" y="2222500"/>
            <a:ext cx="1874838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Surface view of a spiderwort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000" b="1"/>
              <a:t>(</a:t>
            </a:r>
            <a:r>
              <a:rPr lang="en-US" sz="1000" b="1" i="1"/>
              <a:t>Tradescantia</a:t>
            </a:r>
            <a:r>
              <a:rPr lang="en-US" sz="1000" b="1"/>
              <a:t>) leaf (LM)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52" name="Line 55"/>
          <p:cNvSpPr>
            <a:spLocks noChangeShapeType="1"/>
          </p:cNvSpPr>
          <p:nvPr/>
        </p:nvSpPr>
        <p:spPr bwMode="auto">
          <a:xfrm flipV="1">
            <a:off x="6026150" y="1612900"/>
            <a:ext cx="895350" cy="273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53" name="Text Box 56"/>
          <p:cNvSpPr txBox="1">
            <a:spLocks noChangeArrowheads="1"/>
          </p:cNvSpPr>
          <p:nvPr/>
        </p:nvSpPr>
        <p:spPr bwMode="auto">
          <a:xfrm>
            <a:off x="5387975" y="1739900"/>
            <a:ext cx="674688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Epidermal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000" b="1"/>
              <a:t>cell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54" name="Text Box 57"/>
          <p:cNvSpPr txBox="1">
            <a:spLocks noChangeArrowheads="1"/>
          </p:cNvSpPr>
          <p:nvPr/>
        </p:nvSpPr>
        <p:spPr bwMode="auto">
          <a:xfrm>
            <a:off x="6473825" y="2222500"/>
            <a:ext cx="198438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(b)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55" name="Text Box 58"/>
          <p:cNvSpPr txBox="1">
            <a:spLocks noChangeArrowheads="1"/>
          </p:cNvSpPr>
          <p:nvPr/>
        </p:nvSpPr>
        <p:spPr bwMode="auto">
          <a:xfrm rot="-5400000">
            <a:off x="8532019" y="1548606"/>
            <a:ext cx="446088" cy="15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50 µm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56" name="Line 59"/>
          <p:cNvSpPr>
            <a:spLocks noChangeShapeType="1"/>
          </p:cNvSpPr>
          <p:nvPr/>
        </p:nvSpPr>
        <p:spPr bwMode="auto">
          <a:xfrm>
            <a:off x="8585200" y="1130300"/>
            <a:ext cx="1079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57" name="Line 60"/>
          <p:cNvSpPr>
            <a:spLocks noChangeShapeType="1"/>
          </p:cNvSpPr>
          <p:nvPr/>
        </p:nvSpPr>
        <p:spPr bwMode="auto">
          <a:xfrm>
            <a:off x="8585200" y="2165350"/>
            <a:ext cx="1079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58" name="Line 61"/>
          <p:cNvSpPr>
            <a:spLocks noChangeShapeType="1"/>
          </p:cNvSpPr>
          <p:nvPr/>
        </p:nvSpPr>
        <p:spPr bwMode="auto">
          <a:xfrm>
            <a:off x="8636000" y="1130300"/>
            <a:ext cx="0" cy="1035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59" name="Text Box 62"/>
          <p:cNvSpPr txBox="1">
            <a:spLocks noChangeArrowheads="1"/>
          </p:cNvSpPr>
          <p:nvPr/>
        </p:nvSpPr>
        <p:spPr bwMode="auto">
          <a:xfrm rot="-5400000">
            <a:off x="8525669" y="4577556"/>
            <a:ext cx="446088" cy="15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100 µm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60" name="Line 63"/>
          <p:cNvSpPr>
            <a:spLocks noChangeShapeType="1"/>
          </p:cNvSpPr>
          <p:nvPr/>
        </p:nvSpPr>
        <p:spPr bwMode="auto">
          <a:xfrm>
            <a:off x="8578850" y="4127500"/>
            <a:ext cx="1079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61" name="Line 64"/>
          <p:cNvSpPr>
            <a:spLocks noChangeShapeType="1"/>
          </p:cNvSpPr>
          <p:nvPr/>
        </p:nvSpPr>
        <p:spPr bwMode="auto">
          <a:xfrm>
            <a:off x="8578850" y="5162550"/>
            <a:ext cx="1079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62" name="Line 65"/>
          <p:cNvSpPr>
            <a:spLocks noChangeShapeType="1"/>
          </p:cNvSpPr>
          <p:nvPr/>
        </p:nvSpPr>
        <p:spPr bwMode="auto">
          <a:xfrm>
            <a:off x="8629650" y="4127500"/>
            <a:ext cx="0" cy="1035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63" name="Text Box 66"/>
          <p:cNvSpPr txBox="1">
            <a:spLocks noChangeArrowheads="1"/>
          </p:cNvSpPr>
          <p:nvPr/>
        </p:nvSpPr>
        <p:spPr bwMode="auto">
          <a:xfrm>
            <a:off x="6677025" y="5365750"/>
            <a:ext cx="363538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Vein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64" name="Text Box 67"/>
          <p:cNvSpPr txBox="1">
            <a:spLocks noChangeArrowheads="1"/>
          </p:cNvSpPr>
          <p:nvPr/>
        </p:nvSpPr>
        <p:spPr bwMode="auto">
          <a:xfrm>
            <a:off x="7134225" y="5365750"/>
            <a:ext cx="706438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Air spaces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65" name="Text Box 68"/>
          <p:cNvSpPr txBox="1">
            <a:spLocks noChangeArrowheads="1"/>
          </p:cNvSpPr>
          <p:nvPr/>
        </p:nvSpPr>
        <p:spPr bwMode="auto">
          <a:xfrm>
            <a:off x="7889875" y="5365750"/>
            <a:ext cx="706438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Guard cells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66" name="Line 69"/>
          <p:cNvSpPr>
            <a:spLocks noChangeShapeType="1"/>
          </p:cNvSpPr>
          <p:nvPr/>
        </p:nvSpPr>
        <p:spPr bwMode="auto">
          <a:xfrm flipH="1">
            <a:off x="6813550" y="4051300"/>
            <a:ext cx="127000" cy="1295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67" name="Line 70"/>
          <p:cNvSpPr>
            <a:spLocks noChangeShapeType="1"/>
          </p:cNvSpPr>
          <p:nvPr/>
        </p:nvSpPr>
        <p:spPr bwMode="auto">
          <a:xfrm>
            <a:off x="6959600" y="5048250"/>
            <a:ext cx="457200" cy="3016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68" name="Line 71"/>
          <p:cNvSpPr>
            <a:spLocks noChangeShapeType="1"/>
          </p:cNvSpPr>
          <p:nvPr/>
        </p:nvSpPr>
        <p:spPr bwMode="auto">
          <a:xfrm flipH="1">
            <a:off x="7410450" y="4845050"/>
            <a:ext cx="63500" cy="5143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69" name="Line 72"/>
          <p:cNvSpPr>
            <a:spLocks noChangeShapeType="1"/>
          </p:cNvSpPr>
          <p:nvPr/>
        </p:nvSpPr>
        <p:spPr bwMode="auto">
          <a:xfrm>
            <a:off x="8128000" y="5111750"/>
            <a:ext cx="63500" cy="2349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70" name="Line 73"/>
          <p:cNvSpPr>
            <a:spLocks noChangeShapeType="1"/>
          </p:cNvSpPr>
          <p:nvPr/>
        </p:nvSpPr>
        <p:spPr bwMode="auto">
          <a:xfrm flipH="1">
            <a:off x="8191500" y="5060950"/>
            <a:ext cx="76200" cy="2921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71" name="Text Box 74"/>
          <p:cNvSpPr txBox="1">
            <a:spLocks noChangeArrowheads="1"/>
          </p:cNvSpPr>
          <p:nvPr/>
        </p:nvSpPr>
        <p:spPr bwMode="auto">
          <a:xfrm>
            <a:off x="6670675" y="5568950"/>
            <a:ext cx="1874838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Cross section of a lilac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000" b="1"/>
              <a:t>(</a:t>
            </a:r>
            <a:r>
              <a:rPr lang="en-US" sz="1000" b="1" i="1"/>
              <a:t>Syringa)</a:t>
            </a:r>
            <a:r>
              <a:rPr lang="en-US" sz="1000" b="1"/>
              <a:t>) leaf (LM)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5372" name="Text Box 75"/>
          <p:cNvSpPr txBox="1">
            <a:spLocks noChangeArrowheads="1"/>
          </p:cNvSpPr>
          <p:nvPr/>
        </p:nvSpPr>
        <p:spPr bwMode="auto">
          <a:xfrm>
            <a:off x="6467475" y="5568950"/>
            <a:ext cx="204788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000" b="1"/>
              <a:t>(c)</a:t>
            </a:r>
            <a:endParaRPr lang="en-US" sz="1000" b="1">
              <a:solidFill>
                <a:srgbClr val="563A84"/>
              </a:solidFill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8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59A781E-13C3-4C5C-A304-686711A42DAE}" type="slidenum">
              <a:rPr lang="en-US"/>
              <a:pPr/>
              <a:t>55</a:t>
            </a:fld>
            <a:endParaRPr lang="en-US"/>
          </a:p>
        </p:txBody>
      </p:sp>
      <p:pic>
        <p:nvPicPr>
          <p:cNvPr id="56323" name="Picture 2" descr="35_18aLeafAnatomy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175" y="136525"/>
            <a:ext cx="7866063" cy="658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4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52400" y="-38100"/>
            <a:ext cx="1981200" cy="304800"/>
          </a:xfrm>
          <a:noFill/>
        </p:spPr>
        <p:txBody>
          <a:bodyPr/>
          <a:lstStyle/>
          <a:p>
            <a:pPr algn="l" eaLnBrk="1" hangingPunct="1"/>
            <a:r>
              <a:rPr lang="en-US" sz="1200" smtClean="0">
                <a:solidFill>
                  <a:schemeClr val="tx1"/>
                </a:solidFill>
              </a:rPr>
              <a:t>Fig. 35-18a</a:t>
            </a:r>
          </a:p>
        </p:txBody>
      </p:sp>
      <p:sp>
        <p:nvSpPr>
          <p:cNvPr id="56325" name="Text Box 4"/>
          <p:cNvSpPr txBox="1">
            <a:spLocks noChangeArrowheads="1"/>
          </p:cNvSpPr>
          <p:nvPr/>
        </p:nvSpPr>
        <p:spPr bwMode="auto">
          <a:xfrm>
            <a:off x="1133475" y="304800"/>
            <a:ext cx="776288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algn="ctr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Key</a:t>
            </a:r>
          </a:p>
          <a:p>
            <a:pPr marL="457200" indent="-457200" algn="ctr" eaLnBrk="0" hangingPunct="0">
              <a:lnSpc>
                <a:spcPct val="110000"/>
              </a:lnSpc>
              <a:buFont typeface="Arial" charset="0"/>
              <a:buNone/>
            </a:pPr>
            <a:r>
              <a:rPr lang="en-US" sz="1400" b="1"/>
              <a:t>to labels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6326" name="Text Box 5"/>
          <p:cNvSpPr txBox="1">
            <a:spLocks noChangeArrowheads="1"/>
          </p:cNvSpPr>
          <p:nvPr/>
        </p:nvSpPr>
        <p:spPr bwMode="auto">
          <a:xfrm>
            <a:off x="1419225" y="965200"/>
            <a:ext cx="661988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Dermal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6327" name="Text Box 6"/>
          <p:cNvSpPr txBox="1">
            <a:spLocks noChangeArrowheads="1"/>
          </p:cNvSpPr>
          <p:nvPr/>
        </p:nvSpPr>
        <p:spPr bwMode="auto">
          <a:xfrm>
            <a:off x="1419225" y="1244600"/>
            <a:ext cx="687388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Ground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6328" name="Text Box 7"/>
          <p:cNvSpPr txBox="1">
            <a:spLocks noChangeArrowheads="1"/>
          </p:cNvSpPr>
          <p:nvPr/>
        </p:nvSpPr>
        <p:spPr bwMode="auto">
          <a:xfrm>
            <a:off x="1419225" y="1530350"/>
            <a:ext cx="808038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Vascular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6329" name="Text Box 8"/>
          <p:cNvSpPr txBox="1">
            <a:spLocks noChangeArrowheads="1"/>
          </p:cNvSpPr>
          <p:nvPr/>
        </p:nvSpPr>
        <p:spPr bwMode="auto">
          <a:xfrm>
            <a:off x="3654425" y="1371600"/>
            <a:ext cx="661988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Cuticle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6330" name="Line 9"/>
          <p:cNvSpPr>
            <a:spLocks noChangeShapeType="1"/>
          </p:cNvSpPr>
          <p:nvPr/>
        </p:nvSpPr>
        <p:spPr bwMode="auto">
          <a:xfrm>
            <a:off x="3898900" y="1555750"/>
            <a:ext cx="260350" cy="336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31" name="Text Box 10"/>
          <p:cNvSpPr txBox="1">
            <a:spLocks noChangeArrowheads="1"/>
          </p:cNvSpPr>
          <p:nvPr/>
        </p:nvSpPr>
        <p:spPr bwMode="auto">
          <a:xfrm>
            <a:off x="4994275" y="1384300"/>
            <a:ext cx="1239838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Sclerenchyma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fibers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6332" name="Line 11"/>
          <p:cNvSpPr>
            <a:spLocks noChangeShapeType="1"/>
          </p:cNvSpPr>
          <p:nvPr/>
        </p:nvSpPr>
        <p:spPr bwMode="auto">
          <a:xfrm flipH="1">
            <a:off x="4603750" y="1758950"/>
            <a:ext cx="615950" cy="13779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33" name="Text Box 12"/>
          <p:cNvSpPr txBox="1">
            <a:spLocks noChangeArrowheads="1"/>
          </p:cNvSpPr>
          <p:nvPr/>
        </p:nvSpPr>
        <p:spPr bwMode="auto">
          <a:xfrm>
            <a:off x="6092825" y="1752600"/>
            <a:ext cx="611188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Stoma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6334" name="Line 13"/>
          <p:cNvSpPr>
            <a:spLocks noChangeShapeType="1"/>
          </p:cNvSpPr>
          <p:nvPr/>
        </p:nvSpPr>
        <p:spPr bwMode="auto">
          <a:xfrm flipH="1">
            <a:off x="6083300" y="1917700"/>
            <a:ext cx="241300" cy="787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35" name="Text Box 14"/>
          <p:cNvSpPr txBox="1">
            <a:spLocks noChangeArrowheads="1"/>
          </p:cNvSpPr>
          <p:nvPr/>
        </p:nvSpPr>
        <p:spPr bwMode="auto">
          <a:xfrm>
            <a:off x="720725" y="4286250"/>
            <a:ext cx="731838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Bundle-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sheath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cell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6336" name="Line 15"/>
          <p:cNvSpPr>
            <a:spLocks noChangeShapeType="1"/>
          </p:cNvSpPr>
          <p:nvPr/>
        </p:nvSpPr>
        <p:spPr bwMode="auto">
          <a:xfrm flipV="1">
            <a:off x="1479550" y="4546600"/>
            <a:ext cx="1314450" cy="127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37" name="Text Box 16"/>
          <p:cNvSpPr txBox="1">
            <a:spLocks noChangeArrowheads="1"/>
          </p:cNvSpPr>
          <p:nvPr/>
        </p:nvSpPr>
        <p:spPr bwMode="auto">
          <a:xfrm>
            <a:off x="1692275" y="5562600"/>
            <a:ext cx="579438" cy="17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Xylem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6338" name="Line 17"/>
          <p:cNvSpPr>
            <a:spLocks noChangeShapeType="1"/>
          </p:cNvSpPr>
          <p:nvPr/>
        </p:nvSpPr>
        <p:spPr bwMode="auto">
          <a:xfrm flipH="1">
            <a:off x="2298700" y="4394200"/>
            <a:ext cx="850900" cy="11493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39" name="Text Box 18"/>
          <p:cNvSpPr txBox="1">
            <a:spLocks noChangeArrowheads="1"/>
          </p:cNvSpPr>
          <p:nvPr/>
        </p:nvSpPr>
        <p:spPr bwMode="auto">
          <a:xfrm>
            <a:off x="1679575" y="5861050"/>
            <a:ext cx="681038" cy="19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Phloem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56340" name="Line 19"/>
          <p:cNvSpPr>
            <a:spLocks noChangeShapeType="1"/>
          </p:cNvSpPr>
          <p:nvPr/>
        </p:nvSpPr>
        <p:spPr bwMode="auto">
          <a:xfrm flipH="1">
            <a:off x="2374900" y="4806950"/>
            <a:ext cx="781050" cy="1035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41" name="Text Box 20"/>
          <p:cNvSpPr txBox="1">
            <a:spLocks noChangeArrowheads="1"/>
          </p:cNvSpPr>
          <p:nvPr/>
        </p:nvSpPr>
        <p:spPr bwMode="auto">
          <a:xfrm>
            <a:off x="669925" y="6356350"/>
            <a:ext cx="3036888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(a) Cutaway drawing of leaf tissues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6342" name="Text Box 21"/>
          <p:cNvSpPr txBox="1">
            <a:spLocks noChangeArrowheads="1"/>
          </p:cNvSpPr>
          <p:nvPr/>
        </p:nvSpPr>
        <p:spPr bwMode="auto">
          <a:xfrm>
            <a:off x="5070475" y="6108700"/>
            <a:ext cx="6302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Guard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cells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6343" name="Line 22"/>
          <p:cNvSpPr>
            <a:spLocks noChangeShapeType="1"/>
          </p:cNvSpPr>
          <p:nvPr/>
        </p:nvSpPr>
        <p:spPr bwMode="auto">
          <a:xfrm>
            <a:off x="5029200" y="5930900"/>
            <a:ext cx="0" cy="1333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44" name="Line 23"/>
          <p:cNvSpPr>
            <a:spLocks noChangeShapeType="1"/>
          </p:cNvSpPr>
          <p:nvPr/>
        </p:nvSpPr>
        <p:spPr bwMode="auto">
          <a:xfrm>
            <a:off x="4781550" y="6013450"/>
            <a:ext cx="261938" cy="428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45" name="Text Box 24"/>
          <p:cNvSpPr txBox="1">
            <a:spLocks noChangeArrowheads="1"/>
          </p:cNvSpPr>
          <p:nvPr/>
        </p:nvSpPr>
        <p:spPr bwMode="auto">
          <a:xfrm>
            <a:off x="5953125" y="5797550"/>
            <a:ext cx="427038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Vein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6346" name="Line 25"/>
          <p:cNvSpPr>
            <a:spLocks noChangeShapeType="1"/>
          </p:cNvSpPr>
          <p:nvPr/>
        </p:nvSpPr>
        <p:spPr bwMode="auto">
          <a:xfrm>
            <a:off x="5308600" y="4870450"/>
            <a:ext cx="571500" cy="8763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47" name="Oval 26"/>
          <p:cNvSpPr>
            <a:spLocks noChangeArrowheads="1"/>
          </p:cNvSpPr>
          <p:nvPr/>
        </p:nvSpPr>
        <p:spPr bwMode="auto">
          <a:xfrm rot="2191601">
            <a:off x="4999038" y="4402138"/>
            <a:ext cx="428625" cy="525462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48" name="Text Box 27"/>
          <p:cNvSpPr txBox="1">
            <a:spLocks noChangeArrowheads="1"/>
          </p:cNvSpPr>
          <p:nvPr/>
        </p:nvSpPr>
        <p:spPr bwMode="auto">
          <a:xfrm>
            <a:off x="6772275" y="5435600"/>
            <a:ext cx="636588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Cuticle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6349" name="Line 28"/>
          <p:cNvSpPr>
            <a:spLocks noChangeShapeType="1"/>
          </p:cNvSpPr>
          <p:nvPr/>
        </p:nvSpPr>
        <p:spPr bwMode="auto">
          <a:xfrm>
            <a:off x="6604000" y="5321300"/>
            <a:ext cx="146050" cy="1206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50" name="Text Box 29"/>
          <p:cNvSpPr txBox="1">
            <a:spLocks noChangeArrowheads="1"/>
          </p:cNvSpPr>
          <p:nvPr/>
        </p:nvSpPr>
        <p:spPr bwMode="auto">
          <a:xfrm>
            <a:off x="7540625" y="4876800"/>
            <a:ext cx="877888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Lower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epidermis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6351" name="AutoShape 30"/>
          <p:cNvSpPr>
            <a:spLocks/>
          </p:cNvSpPr>
          <p:nvPr/>
        </p:nvSpPr>
        <p:spPr bwMode="auto">
          <a:xfrm>
            <a:off x="6991350" y="4959350"/>
            <a:ext cx="157163" cy="203200"/>
          </a:xfrm>
          <a:prstGeom prst="rightBrace">
            <a:avLst>
              <a:gd name="adj1" fmla="val 10774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52" name="Line 31"/>
          <p:cNvSpPr>
            <a:spLocks noChangeShapeType="1"/>
          </p:cNvSpPr>
          <p:nvPr/>
        </p:nvSpPr>
        <p:spPr bwMode="auto">
          <a:xfrm>
            <a:off x="7105650" y="5060950"/>
            <a:ext cx="4127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53" name="Text Box 32"/>
          <p:cNvSpPr txBox="1">
            <a:spLocks noChangeArrowheads="1"/>
          </p:cNvSpPr>
          <p:nvPr/>
        </p:nvSpPr>
        <p:spPr bwMode="auto">
          <a:xfrm>
            <a:off x="7546975" y="4235450"/>
            <a:ext cx="960438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Spongy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mesophyll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6354" name="AutoShape 33"/>
          <p:cNvSpPr>
            <a:spLocks/>
          </p:cNvSpPr>
          <p:nvPr/>
        </p:nvSpPr>
        <p:spPr bwMode="auto">
          <a:xfrm>
            <a:off x="6991350" y="3924300"/>
            <a:ext cx="176213" cy="1003300"/>
          </a:xfrm>
          <a:prstGeom prst="rightBrace">
            <a:avLst>
              <a:gd name="adj1" fmla="val 47447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55" name="Line 34"/>
          <p:cNvSpPr>
            <a:spLocks noChangeShapeType="1"/>
          </p:cNvSpPr>
          <p:nvPr/>
        </p:nvSpPr>
        <p:spPr bwMode="auto">
          <a:xfrm>
            <a:off x="7143750" y="4425950"/>
            <a:ext cx="355600" cy="127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56" name="Text Box 35"/>
          <p:cNvSpPr txBox="1">
            <a:spLocks noChangeArrowheads="1"/>
          </p:cNvSpPr>
          <p:nvPr/>
        </p:nvSpPr>
        <p:spPr bwMode="auto">
          <a:xfrm>
            <a:off x="7546975" y="3111500"/>
            <a:ext cx="941388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Palisade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mesophyll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6357" name="AutoShape 36"/>
          <p:cNvSpPr>
            <a:spLocks/>
          </p:cNvSpPr>
          <p:nvPr/>
        </p:nvSpPr>
        <p:spPr bwMode="auto">
          <a:xfrm>
            <a:off x="7004050" y="2717800"/>
            <a:ext cx="144463" cy="1174750"/>
          </a:xfrm>
          <a:prstGeom prst="rightBrace">
            <a:avLst>
              <a:gd name="adj1" fmla="val 67765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58" name="Line 37"/>
          <p:cNvSpPr>
            <a:spLocks noChangeShapeType="1"/>
          </p:cNvSpPr>
          <p:nvPr/>
        </p:nvSpPr>
        <p:spPr bwMode="auto">
          <a:xfrm>
            <a:off x="7124700" y="3305175"/>
            <a:ext cx="3873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59" name="Text Box 38"/>
          <p:cNvSpPr txBox="1">
            <a:spLocks noChangeArrowheads="1"/>
          </p:cNvSpPr>
          <p:nvPr/>
        </p:nvSpPr>
        <p:spPr bwMode="auto">
          <a:xfrm>
            <a:off x="7553325" y="2387600"/>
            <a:ext cx="9223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Upper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epidermis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6360" name="AutoShape 39"/>
          <p:cNvSpPr>
            <a:spLocks/>
          </p:cNvSpPr>
          <p:nvPr/>
        </p:nvSpPr>
        <p:spPr bwMode="auto">
          <a:xfrm>
            <a:off x="7004050" y="2476500"/>
            <a:ext cx="182563" cy="222250"/>
          </a:xfrm>
          <a:prstGeom prst="rightBrace">
            <a:avLst>
              <a:gd name="adj1" fmla="val 10145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61" name="Line 40"/>
          <p:cNvSpPr>
            <a:spLocks noChangeShapeType="1"/>
          </p:cNvSpPr>
          <p:nvPr/>
        </p:nvSpPr>
        <p:spPr bwMode="auto">
          <a:xfrm>
            <a:off x="7131050" y="2587625"/>
            <a:ext cx="393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8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190323-0226-4E63-9B33-A53DC844D95E}" type="slidenum">
              <a:rPr lang="en-US"/>
              <a:pPr/>
              <a:t>56</a:t>
            </a:fld>
            <a:endParaRPr lang="en-US"/>
          </a:p>
        </p:txBody>
      </p:sp>
      <p:pic>
        <p:nvPicPr>
          <p:cNvPr id="57347" name="Picture 2" descr="35_18bLeafAnatomy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5600" y="1343025"/>
            <a:ext cx="8432800" cy="417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8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52400" y="-38100"/>
            <a:ext cx="1981200" cy="304800"/>
          </a:xfrm>
          <a:noFill/>
        </p:spPr>
        <p:txBody>
          <a:bodyPr/>
          <a:lstStyle/>
          <a:p>
            <a:pPr algn="l" eaLnBrk="1" hangingPunct="1"/>
            <a:r>
              <a:rPr lang="en-US" sz="1200" smtClean="0">
                <a:solidFill>
                  <a:schemeClr val="tx1"/>
                </a:solidFill>
              </a:rPr>
              <a:t>Fig. 35-18b</a:t>
            </a:r>
          </a:p>
        </p:txBody>
      </p:sp>
      <p:sp>
        <p:nvSpPr>
          <p:cNvPr id="57349" name="Text Box 4"/>
          <p:cNvSpPr txBox="1">
            <a:spLocks noChangeArrowheads="1"/>
          </p:cNvSpPr>
          <p:nvPr/>
        </p:nvSpPr>
        <p:spPr bwMode="auto">
          <a:xfrm>
            <a:off x="485775" y="1492250"/>
            <a:ext cx="1366838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500" b="1"/>
              <a:t>Guard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2500" b="1"/>
              <a:t>cells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2500" b="1">
              <a:solidFill>
                <a:srgbClr val="563A84"/>
              </a:solidFill>
            </a:endParaRPr>
          </a:p>
        </p:txBody>
      </p:sp>
      <p:sp>
        <p:nvSpPr>
          <p:cNvPr id="57350" name="Line 5"/>
          <p:cNvSpPr>
            <a:spLocks noChangeShapeType="1"/>
          </p:cNvSpPr>
          <p:nvPr/>
        </p:nvSpPr>
        <p:spPr bwMode="auto">
          <a:xfrm flipV="1">
            <a:off x="2076450" y="1803400"/>
            <a:ext cx="2235200" cy="127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51" name="Line 6"/>
          <p:cNvSpPr>
            <a:spLocks noChangeShapeType="1"/>
          </p:cNvSpPr>
          <p:nvPr/>
        </p:nvSpPr>
        <p:spPr bwMode="auto">
          <a:xfrm>
            <a:off x="2070100" y="1816100"/>
            <a:ext cx="1917700" cy="146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52" name="Text Box 7"/>
          <p:cNvSpPr txBox="1">
            <a:spLocks noChangeArrowheads="1"/>
          </p:cNvSpPr>
          <p:nvPr/>
        </p:nvSpPr>
        <p:spPr bwMode="auto">
          <a:xfrm>
            <a:off x="555625" y="2514600"/>
            <a:ext cx="1576388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500" b="1"/>
              <a:t>Stomatal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2500" b="1"/>
              <a:t>pore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2500" b="1">
              <a:solidFill>
                <a:srgbClr val="563A84"/>
              </a:solidFill>
            </a:endParaRPr>
          </a:p>
        </p:txBody>
      </p:sp>
      <p:sp>
        <p:nvSpPr>
          <p:cNvPr id="57353" name="Line 8"/>
          <p:cNvSpPr>
            <a:spLocks noChangeShapeType="1"/>
          </p:cNvSpPr>
          <p:nvPr/>
        </p:nvSpPr>
        <p:spPr bwMode="auto">
          <a:xfrm flipV="1">
            <a:off x="1968500" y="2139950"/>
            <a:ext cx="2260600" cy="508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54" name="Text Box 9"/>
          <p:cNvSpPr txBox="1">
            <a:spLocks noChangeArrowheads="1"/>
          </p:cNvSpPr>
          <p:nvPr/>
        </p:nvSpPr>
        <p:spPr bwMode="auto">
          <a:xfrm>
            <a:off x="3590925" y="4654550"/>
            <a:ext cx="1874838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500" b="1"/>
              <a:t>Surface view of a spiderwort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2500" b="1"/>
              <a:t>(</a:t>
            </a:r>
            <a:r>
              <a:rPr lang="en-US" sz="2500" b="1" i="1"/>
              <a:t>Tradescantia</a:t>
            </a:r>
            <a:r>
              <a:rPr lang="en-US" sz="2500" b="1"/>
              <a:t>) leaf (LM)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2500" b="1">
              <a:solidFill>
                <a:srgbClr val="563A84"/>
              </a:solidFill>
            </a:endParaRPr>
          </a:p>
        </p:txBody>
      </p:sp>
      <p:sp>
        <p:nvSpPr>
          <p:cNvPr id="57355" name="Line 10"/>
          <p:cNvSpPr>
            <a:spLocks noChangeShapeType="1"/>
          </p:cNvSpPr>
          <p:nvPr/>
        </p:nvSpPr>
        <p:spPr bwMode="auto">
          <a:xfrm flipV="1">
            <a:off x="2070100" y="3181350"/>
            <a:ext cx="2159000" cy="666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56" name="Text Box 11"/>
          <p:cNvSpPr txBox="1">
            <a:spLocks noChangeArrowheads="1"/>
          </p:cNvSpPr>
          <p:nvPr/>
        </p:nvSpPr>
        <p:spPr bwMode="auto">
          <a:xfrm>
            <a:off x="485775" y="3492500"/>
            <a:ext cx="1690688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500" b="1"/>
              <a:t>Epidermal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2500" b="1"/>
              <a:t>cell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2500" b="1">
              <a:solidFill>
                <a:srgbClr val="563A84"/>
              </a:solidFill>
            </a:endParaRPr>
          </a:p>
        </p:txBody>
      </p:sp>
      <p:sp>
        <p:nvSpPr>
          <p:cNvPr id="57357" name="Text Box 12"/>
          <p:cNvSpPr txBox="1">
            <a:spLocks noChangeArrowheads="1"/>
          </p:cNvSpPr>
          <p:nvPr/>
        </p:nvSpPr>
        <p:spPr bwMode="auto">
          <a:xfrm>
            <a:off x="3108325" y="4654550"/>
            <a:ext cx="547688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500" b="1"/>
              <a:t>(b)</a:t>
            </a:r>
            <a:endParaRPr lang="en-US" sz="2500" b="1">
              <a:solidFill>
                <a:srgbClr val="563A84"/>
              </a:solidFill>
            </a:endParaRPr>
          </a:p>
        </p:txBody>
      </p:sp>
      <p:sp>
        <p:nvSpPr>
          <p:cNvPr id="57358" name="Text Box 13"/>
          <p:cNvSpPr txBox="1">
            <a:spLocks noChangeArrowheads="1"/>
          </p:cNvSpPr>
          <p:nvPr/>
        </p:nvSpPr>
        <p:spPr bwMode="auto">
          <a:xfrm rot="-5400000">
            <a:off x="8147844" y="3024981"/>
            <a:ext cx="1023938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500" b="1"/>
              <a:t>50 µm</a:t>
            </a:r>
            <a:endParaRPr lang="en-US" sz="2500" b="1">
              <a:solidFill>
                <a:srgbClr val="563A84"/>
              </a:solidFill>
            </a:endParaRPr>
          </a:p>
        </p:txBody>
      </p:sp>
      <p:sp>
        <p:nvSpPr>
          <p:cNvPr id="57359" name="Line 14"/>
          <p:cNvSpPr>
            <a:spLocks noChangeShapeType="1"/>
          </p:cNvSpPr>
          <p:nvPr/>
        </p:nvSpPr>
        <p:spPr bwMode="auto">
          <a:xfrm>
            <a:off x="8248650" y="4527550"/>
            <a:ext cx="228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60" name="Line 15"/>
          <p:cNvSpPr>
            <a:spLocks noChangeShapeType="1"/>
          </p:cNvSpPr>
          <p:nvPr/>
        </p:nvSpPr>
        <p:spPr bwMode="auto">
          <a:xfrm>
            <a:off x="8248650" y="2032000"/>
            <a:ext cx="228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61" name="Line 16"/>
          <p:cNvSpPr>
            <a:spLocks noChangeShapeType="1"/>
          </p:cNvSpPr>
          <p:nvPr/>
        </p:nvSpPr>
        <p:spPr bwMode="auto">
          <a:xfrm>
            <a:off x="8350250" y="2038350"/>
            <a:ext cx="0" cy="24828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8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16DF318-D89B-4E2F-9B0A-C1D87084E1D9}" type="slidenum">
              <a:rPr lang="en-US"/>
              <a:pPr/>
              <a:t>57</a:t>
            </a:fld>
            <a:endParaRPr lang="en-US"/>
          </a:p>
        </p:txBody>
      </p:sp>
      <p:pic>
        <p:nvPicPr>
          <p:cNvPr id="58371" name="Picture 2" descr="35_18cLeafAnatomy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6863" y="298450"/>
            <a:ext cx="8548687" cy="626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2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52400" y="-38100"/>
            <a:ext cx="1981200" cy="304800"/>
          </a:xfrm>
          <a:noFill/>
        </p:spPr>
        <p:txBody>
          <a:bodyPr/>
          <a:lstStyle/>
          <a:p>
            <a:pPr algn="l" eaLnBrk="1" hangingPunct="1"/>
            <a:r>
              <a:rPr lang="en-US" sz="1200" smtClean="0">
                <a:solidFill>
                  <a:schemeClr val="tx1"/>
                </a:solidFill>
              </a:rPr>
              <a:t>Fig. 35-18c</a:t>
            </a:r>
          </a:p>
        </p:txBody>
      </p:sp>
      <p:sp>
        <p:nvSpPr>
          <p:cNvPr id="58373" name="Text Box 4"/>
          <p:cNvSpPr txBox="1">
            <a:spLocks noChangeArrowheads="1"/>
          </p:cNvSpPr>
          <p:nvPr/>
        </p:nvSpPr>
        <p:spPr bwMode="auto">
          <a:xfrm>
            <a:off x="2416175" y="425450"/>
            <a:ext cx="124142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Upper</a:t>
            </a:r>
          </a:p>
          <a:p>
            <a:pPr marL="457200" indent="-457200" eaLnBrk="0" hangingPunct="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epidermis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58374" name="AutoShape 5"/>
          <p:cNvSpPr>
            <a:spLocks/>
          </p:cNvSpPr>
          <p:nvPr/>
        </p:nvSpPr>
        <p:spPr bwMode="auto">
          <a:xfrm>
            <a:off x="4167188" y="450850"/>
            <a:ext cx="246062" cy="501650"/>
          </a:xfrm>
          <a:prstGeom prst="leftBrace">
            <a:avLst>
              <a:gd name="adj1" fmla="val 16989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75" name="Line 6"/>
          <p:cNvSpPr>
            <a:spLocks noChangeShapeType="1"/>
          </p:cNvSpPr>
          <p:nvPr/>
        </p:nvSpPr>
        <p:spPr bwMode="auto">
          <a:xfrm>
            <a:off x="3657600" y="688975"/>
            <a:ext cx="552450" cy="127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76" name="Text Box 7"/>
          <p:cNvSpPr txBox="1">
            <a:spLocks noChangeArrowheads="1"/>
          </p:cNvSpPr>
          <p:nvPr/>
        </p:nvSpPr>
        <p:spPr bwMode="auto">
          <a:xfrm>
            <a:off x="2384425" y="1416050"/>
            <a:ext cx="124142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Palisade</a:t>
            </a:r>
          </a:p>
          <a:p>
            <a:pPr marL="457200" indent="-457200" eaLnBrk="0" hangingPunct="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mesophyll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58377" name="AutoShape 8"/>
          <p:cNvSpPr>
            <a:spLocks/>
          </p:cNvSpPr>
          <p:nvPr/>
        </p:nvSpPr>
        <p:spPr bwMode="auto">
          <a:xfrm>
            <a:off x="4178300" y="990600"/>
            <a:ext cx="234950" cy="1447800"/>
          </a:xfrm>
          <a:prstGeom prst="leftBrace">
            <a:avLst>
              <a:gd name="adj1" fmla="val 51351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78" name="Line 9"/>
          <p:cNvSpPr>
            <a:spLocks noChangeShapeType="1"/>
          </p:cNvSpPr>
          <p:nvPr/>
        </p:nvSpPr>
        <p:spPr bwMode="auto">
          <a:xfrm flipH="1">
            <a:off x="3651250" y="1714500"/>
            <a:ext cx="5397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79" name="Text Box 10"/>
          <p:cNvSpPr txBox="1">
            <a:spLocks noChangeArrowheads="1"/>
          </p:cNvSpPr>
          <p:nvPr/>
        </p:nvSpPr>
        <p:spPr bwMode="auto">
          <a:xfrm>
            <a:off x="466725" y="863600"/>
            <a:ext cx="124142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algn="ctr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Key</a:t>
            </a:r>
          </a:p>
          <a:p>
            <a:pPr marL="457200" indent="-457200" algn="ctr" eaLnBrk="0" hangingPunct="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to labels</a:t>
            </a:r>
          </a:p>
          <a:p>
            <a:pPr marL="457200" indent="-457200" algn="ctr" eaLnBrk="0" hangingPunct="0">
              <a:buFont typeface="Arial" charset="0"/>
              <a:buNone/>
            </a:pP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58380" name="Text Box 11"/>
          <p:cNvSpPr txBox="1">
            <a:spLocks noChangeArrowheads="1"/>
          </p:cNvSpPr>
          <p:nvPr/>
        </p:nvSpPr>
        <p:spPr bwMode="auto">
          <a:xfrm>
            <a:off x="930275" y="1771650"/>
            <a:ext cx="10636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Dermal</a:t>
            </a: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58381" name="Text Box 12"/>
          <p:cNvSpPr txBox="1">
            <a:spLocks noChangeArrowheads="1"/>
          </p:cNvSpPr>
          <p:nvPr/>
        </p:nvSpPr>
        <p:spPr bwMode="auto">
          <a:xfrm>
            <a:off x="930275" y="2146300"/>
            <a:ext cx="10636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Ground</a:t>
            </a: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58382" name="Text Box 13"/>
          <p:cNvSpPr txBox="1">
            <a:spLocks noChangeArrowheads="1"/>
          </p:cNvSpPr>
          <p:nvPr/>
        </p:nvSpPr>
        <p:spPr bwMode="auto">
          <a:xfrm>
            <a:off x="936625" y="2533650"/>
            <a:ext cx="10636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Vascular</a:t>
            </a: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58383" name="Text Box 14"/>
          <p:cNvSpPr txBox="1">
            <a:spLocks noChangeArrowheads="1"/>
          </p:cNvSpPr>
          <p:nvPr/>
        </p:nvSpPr>
        <p:spPr bwMode="auto">
          <a:xfrm>
            <a:off x="2384425" y="2940050"/>
            <a:ext cx="124142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Spongy</a:t>
            </a:r>
          </a:p>
          <a:p>
            <a:pPr marL="457200" indent="-457200" eaLnBrk="0" hangingPunct="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mesophyll</a:t>
            </a: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58384" name="AutoShape 15"/>
          <p:cNvSpPr>
            <a:spLocks/>
          </p:cNvSpPr>
          <p:nvPr/>
        </p:nvSpPr>
        <p:spPr bwMode="auto">
          <a:xfrm>
            <a:off x="4217988" y="2476500"/>
            <a:ext cx="195262" cy="2444750"/>
          </a:xfrm>
          <a:prstGeom prst="leftBrace">
            <a:avLst>
              <a:gd name="adj1" fmla="val 104336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85" name="Line 16"/>
          <p:cNvSpPr>
            <a:spLocks noChangeShapeType="1"/>
          </p:cNvSpPr>
          <p:nvPr/>
        </p:nvSpPr>
        <p:spPr bwMode="auto">
          <a:xfrm>
            <a:off x="3657600" y="3244850"/>
            <a:ext cx="568325" cy="4540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86" name="Text Box 17"/>
          <p:cNvSpPr txBox="1">
            <a:spLocks noChangeArrowheads="1"/>
          </p:cNvSpPr>
          <p:nvPr/>
        </p:nvSpPr>
        <p:spPr bwMode="auto">
          <a:xfrm>
            <a:off x="2409825" y="3810000"/>
            <a:ext cx="124142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Lower</a:t>
            </a:r>
          </a:p>
          <a:p>
            <a:pPr marL="457200" indent="-457200" eaLnBrk="0" hangingPunct="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epidermis</a:t>
            </a: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58387" name="AutoShape 18"/>
          <p:cNvSpPr>
            <a:spLocks/>
          </p:cNvSpPr>
          <p:nvPr/>
        </p:nvSpPr>
        <p:spPr bwMode="auto">
          <a:xfrm>
            <a:off x="4198938" y="4946650"/>
            <a:ext cx="207962" cy="393700"/>
          </a:xfrm>
          <a:prstGeom prst="leftBrace">
            <a:avLst>
              <a:gd name="adj1" fmla="val 15776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88" name="Line 19"/>
          <p:cNvSpPr>
            <a:spLocks noChangeShapeType="1"/>
          </p:cNvSpPr>
          <p:nvPr/>
        </p:nvSpPr>
        <p:spPr bwMode="auto">
          <a:xfrm>
            <a:off x="3651250" y="4387850"/>
            <a:ext cx="558800" cy="7588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89" name="Text Box 20"/>
          <p:cNvSpPr txBox="1">
            <a:spLocks noChangeArrowheads="1"/>
          </p:cNvSpPr>
          <p:nvPr/>
        </p:nvSpPr>
        <p:spPr bwMode="auto">
          <a:xfrm>
            <a:off x="4841875" y="5467350"/>
            <a:ext cx="7207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Vein</a:t>
            </a: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58390" name="Text Box 21"/>
          <p:cNvSpPr txBox="1">
            <a:spLocks noChangeArrowheads="1"/>
          </p:cNvSpPr>
          <p:nvPr/>
        </p:nvSpPr>
        <p:spPr bwMode="auto">
          <a:xfrm>
            <a:off x="5673725" y="5461000"/>
            <a:ext cx="13049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Air spaces</a:t>
            </a: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58391" name="Text Box 22"/>
          <p:cNvSpPr txBox="1">
            <a:spLocks noChangeArrowheads="1"/>
          </p:cNvSpPr>
          <p:nvPr/>
        </p:nvSpPr>
        <p:spPr bwMode="auto">
          <a:xfrm>
            <a:off x="7083425" y="5461000"/>
            <a:ext cx="13049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Guard cells</a:t>
            </a: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58392" name="Line 23"/>
          <p:cNvSpPr>
            <a:spLocks noChangeShapeType="1"/>
          </p:cNvSpPr>
          <p:nvPr/>
        </p:nvSpPr>
        <p:spPr bwMode="auto">
          <a:xfrm flipH="1">
            <a:off x="5080000" y="3028950"/>
            <a:ext cx="234950" cy="24003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93" name="Line 24"/>
          <p:cNvSpPr>
            <a:spLocks noChangeShapeType="1"/>
          </p:cNvSpPr>
          <p:nvPr/>
        </p:nvSpPr>
        <p:spPr bwMode="auto">
          <a:xfrm>
            <a:off x="5372100" y="4883150"/>
            <a:ext cx="819150" cy="5524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94" name="Line 25"/>
          <p:cNvSpPr>
            <a:spLocks noChangeShapeType="1"/>
          </p:cNvSpPr>
          <p:nvPr/>
        </p:nvSpPr>
        <p:spPr bwMode="auto">
          <a:xfrm flipH="1">
            <a:off x="6191250" y="4495800"/>
            <a:ext cx="133350" cy="9461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95" name="Line 26"/>
          <p:cNvSpPr>
            <a:spLocks noChangeShapeType="1"/>
          </p:cNvSpPr>
          <p:nvPr/>
        </p:nvSpPr>
        <p:spPr bwMode="auto">
          <a:xfrm>
            <a:off x="7531100" y="4991100"/>
            <a:ext cx="120650" cy="457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96" name="Line 27"/>
          <p:cNvSpPr>
            <a:spLocks noChangeShapeType="1"/>
          </p:cNvSpPr>
          <p:nvPr/>
        </p:nvSpPr>
        <p:spPr bwMode="auto">
          <a:xfrm flipH="1">
            <a:off x="7651750" y="4889500"/>
            <a:ext cx="152400" cy="558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97" name="Text Box 28"/>
          <p:cNvSpPr txBox="1">
            <a:spLocks noChangeArrowheads="1"/>
          </p:cNvSpPr>
          <p:nvPr/>
        </p:nvSpPr>
        <p:spPr bwMode="auto">
          <a:xfrm>
            <a:off x="4822825" y="5842000"/>
            <a:ext cx="28162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Cross section of a lilac</a:t>
            </a:r>
          </a:p>
          <a:p>
            <a:pPr marL="457200" indent="-457200" eaLnBrk="0" hangingPunct="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(</a:t>
            </a:r>
            <a:r>
              <a:rPr lang="en-US" sz="2000" b="1" i="1"/>
              <a:t>Syringa</a:t>
            </a:r>
            <a:r>
              <a:rPr lang="en-US" sz="2000" b="1"/>
              <a:t>) leaf (LM)</a:t>
            </a: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58398" name="Text Box 29"/>
          <p:cNvSpPr txBox="1">
            <a:spLocks noChangeArrowheads="1"/>
          </p:cNvSpPr>
          <p:nvPr/>
        </p:nvSpPr>
        <p:spPr bwMode="auto">
          <a:xfrm>
            <a:off x="4454525" y="5842000"/>
            <a:ext cx="454025" cy="27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(c)</a:t>
            </a: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58399" name="Text Box 30"/>
          <p:cNvSpPr txBox="1">
            <a:spLocks noChangeArrowheads="1"/>
          </p:cNvSpPr>
          <p:nvPr/>
        </p:nvSpPr>
        <p:spPr bwMode="auto">
          <a:xfrm rot="-5400000">
            <a:off x="8181975" y="3898901"/>
            <a:ext cx="1038225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100 µm</a:t>
            </a: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58400" name="Line 31"/>
          <p:cNvSpPr>
            <a:spLocks noChangeShapeType="1"/>
          </p:cNvSpPr>
          <p:nvPr/>
        </p:nvSpPr>
        <p:spPr bwMode="auto">
          <a:xfrm>
            <a:off x="8388350" y="3143250"/>
            <a:ext cx="1905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401" name="Line 32"/>
          <p:cNvSpPr>
            <a:spLocks noChangeShapeType="1"/>
          </p:cNvSpPr>
          <p:nvPr/>
        </p:nvSpPr>
        <p:spPr bwMode="auto">
          <a:xfrm>
            <a:off x="8388350" y="5086350"/>
            <a:ext cx="1905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402" name="Line 33"/>
          <p:cNvSpPr>
            <a:spLocks noChangeShapeType="1"/>
          </p:cNvSpPr>
          <p:nvPr/>
        </p:nvSpPr>
        <p:spPr bwMode="auto">
          <a:xfrm>
            <a:off x="8489950" y="3143250"/>
            <a:ext cx="0" cy="19431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7770656-B0EF-499E-AC48-F78F21AED3F4}" type="slidenum">
              <a:rPr lang="en-US"/>
              <a:pPr/>
              <a:t>58</a:t>
            </a:fld>
            <a:endParaRPr lang="en-US"/>
          </a:p>
        </p:txBody>
      </p:sp>
      <p:sp>
        <p:nvSpPr>
          <p:cNvPr id="593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Cell types	</a:t>
            </a:r>
          </a:p>
        </p:txBody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Parenchyma cells </a:t>
            </a:r>
          </a:p>
          <a:p>
            <a:pPr eaLnBrk="1" hangingPunct="1"/>
            <a:r>
              <a:rPr lang="en-US" smtClean="0"/>
              <a:t>Collenchyma cells </a:t>
            </a:r>
          </a:p>
          <a:p>
            <a:pPr eaLnBrk="1" hangingPunct="1"/>
            <a:r>
              <a:rPr lang="en-US" smtClean="0"/>
              <a:t>Schlerenchyma cells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D27E899-9193-4441-A40C-F84EB5AC81B2}" type="slidenum">
              <a:rPr lang="en-US"/>
              <a:pPr/>
              <a:t>59</a:t>
            </a:fld>
            <a:endParaRPr lang="en-US"/>
          </a:p>
        </p:txBody>
      </p:sp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Parenchyma cells</a:t>
            </a:r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Typical plant cell</a:t>
            </a:r>
          </a:p>
          <a:p>
            <a:pPr eaLnBrk="1" hangingPunct="1"/>
            <a:r>
              <a:rPr lang="en-US" smtClean="0"/>
              <a:t>Primary cell wall – no secondary wall</a:t>
            </a:r>
          </a:p>
          <a:p>
            <a:pPr eaLnBrk="1" hangingPunct="1"/>
            <a:r>
              <a:rPr lang="en-US" smtClean="0"/>
              <a:t>Least specialized – perform all functions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6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6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6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6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6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6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78" grpId="0"/>
      <p:bldP spid="126979" grpId="0" build="p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88F9E04-C832-40D1-ACB0-845C4ADBB7FB}" type="slidenum">
              <a:rPr lang="en-US"/>
              <a:pPr/>
              <a:t>60</a:t>
            </a:fld>
            <a:endParaRPr lang="en-US"/>
          </a:p>
        </p:txBody>
      </p:sp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Collenchyma cells</a:t>
            </a:r>
          </a:p>
        </p:txBody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Thicker primary wall – no secondary</a:t>
            </a:r>
          </a:p>
          <a:p>
            <a:pPr eaLnBrk="1" hangingPunct="1"/>
            <a:r>
              <a:rPr lang="en-US" smtClean="0"/>
              <a:t>Uneven thickness for support and growth (allows for support without constraint for growth)</a:t>
            </a:r>
          </a:p>
          <a:p>
            <a:pPr eaLnBrk="1" hangingPunct="1"/>
            <a:r>
              <a:rPr lang="en-US" smtClean="0"/>
              <a:t>Young plants have lots of collenchyma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9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9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9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9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6" grpId="0"/>
      <p:bldP spid="129027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8B73FE2-4C0D-4489-BFE5-306A3ED72A3B}" type="slidenum">
              <a:rPr lang="en-US"/>
              <a:pPr/>
              <a:t>61</a:t>
            </a:fld>
            <a:endParaRPr lang="en-US"/>
          </a:p>
        </p:txBody>
      </p:sp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Schlerenchyma cells</a:t>
            </a:r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Thick secondary walls with lignin</a:t>
            </a:r>
          </a:p>
          <a:p>
            <a:pPr eaLnBrk="1" hangingPunct="1"/>
            <a:r>
              <a:rPr lang="en-US" dirty="0" smtClean="0"/>
              <a:t>Specialized for support and transport</a:t>
            </a:r>
          </a:p>
          <a:p>
            <a:pPr eaLnBrk="1" hangingPunct="1"/>
            <a:r>
              <a:rPr lang="en-US" dirty="0" smtClean="0"/>
              <a:t>Tracheid cells are </a:t>
            </a:r>
            <a:r>
              <a:rPr lang="en-US" dirty="0" err="1" smtClean="0"/>
              <a:t>schlerenchyma</a:t>
            </a:r>
            <a:endParaRPr lang="en-US" dirty="0" smtClean="0"/>
          </a:p>
          <a:p>
            <a:pPr eaLnBrk="1" hangingPunct="1"/>
            <a:r>
              <a:rPr lang="en-US" dirty="0" smtClean="0"/>
              <a:t>Mature cells</a:t>
            </a:r>
          </a:p>
          <a:p>
            <a:pPr eaLnBrk="1" hangingPunct="1"/>
            <a:r>
              <a:rPr lang="en-US" dirty="0" smtClean="0"/>
              <a:t>Can’t elongate</a:t>
            </a:r>
          </a:p>
          <a:p>
            <a:pPr eaLnBrk="1" hangingPunct="1"/>
            <a:r>
              <a:rPr lang="en-US" dirty="0" smtClean="0"/>
              <a:t>Most are dead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8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8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8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8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80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80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80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80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80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80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2" grpId="0"/>
      <p:bldP spid="128003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F63F0DB-4378-40ED-A11A-686D20B5809D}" type="slidenum">
              <a:rPr lang="en-US"/>
              <a:pPr/>
              <a:t>62</a:t>
            </a:fld>
            <a:endParaRPr lang="en-US"/>
          </a:p>
        </p:txBody>
      </p:sp>
      <p:sp>
        <p:nvSpPr>
          <p:cNvPr id="112642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Structure &amp; Growth</a:t>
            </a:r>
          </a:p>
        </p:txBody>
      </p:sp>
      <p:sp>
        <p:nvSpPr>
          <p:cNvPr id="112643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Primary Growth – initiated by apical meristem (tips of roots and buds of shoots)</a:t>
            </a:r>
          </a:p>
          <a:p>
            <a:pPr eaLnBrk="1" hangingPunct="1"/>
            <a:r>
              <a:rPr lang="en-US" smtClean="0"/>
              <a:t>Secondary Growth – increase in girth (diameter) of stems &amp; roots especially in woody, perennial eudicots initiated by lateral meristems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2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AAC920F-0F86-4821-84F4-2D8E4FB1563E}" type="slidenum">
              <a:rPr lang="en-US"/>
              <a:pPr/>
              <a:t>63</a:t>
            </a:fld>
            <a:endParaRPr lang="en-US"/>
          </a:p>
        </p:txBody>
      </p:sp>
      <p:sp>
        <p:nvSpPr>
          <p:cNvPr id="645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Primary Growth</a:t>
            </a:r>
          </a:p>
        </p:txBody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 herbaceous (nonwoody) plants this produces all of the plant body.</a:t>
            </a:r>
          </a:p>
          <a:p>
            <a:pPr eaLnBrk="1" hangingPunct="1"/>
            <a:r>
              <a:rPr lang="en-US" smtClean="0"/>
              <a:t>Results form apical meristem</a:t>
            </a:r>
          </a:p>
          <a:p>
            <a:pPr eaLnBrk="1" hangingPunct="1"/>
            <a:r>
              <a:rPr lang="en-US" smtClean="0"/>
              <a:t>Shoots system – aerial part of plant:  stems and leaves including flower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8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8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3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0E816AE-9C0E-4EC0-8578-8426E964C4BE}" type="slidenum">
              <a:rPr lang="en-US"/>
              <a:pPr/>
              <a:t>64</a:t>
            </a:fld>
            <a:endParaRPr lang="en-US"/>
          </a:p>
        </p:txBody>
      </p:sp>
      <p:sp>
        <p:nvSpPr>
          <p:cNvPr id="655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Secondary Growth</a:t>
            </a:r>
          </a:p>
        </p:txBody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Caused by lateral meristems aka vascular cambium and cork cambium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Vascular cambium adds layers of vascular tissue called secondary xylem (wood) and secondary phloem.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Cork cambium replaces the epidermis with periderm which is thicker and tougher.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9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9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9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9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7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8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A450693-636C-4531-9AE6-DC911ACEB62A}" type="slidenum">
              <a:rPr lang="en-US"/>
              <a:pPr/>
              <a:t>65</a:t>
            </a:fld>
            <a:endParaRPr lang="en-US"/>
          </a:p>
        </p:txBody>
      </p:sp>
      <p:pic>
        <p:nvPicPr>
          <p:cNvPr id="68611" name="Picture 2" descr="35_11PlantGrowthOverview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685800"/>
            <a:ext cx="8555037" cy="547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2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52400" y="-38100"/>
            <a:ext cx="1981200" cy="304800"/>
          </a:xfrm>
          <a:noFill/>
        </p:spPr>
        <p:txBody>
          <a:bodyPr/>
          <a:lstStyle/>
          <a:p>
            <a:pPr algn="l" eaLnBrk="1" hangingPunct="1"/>
            <a:r>
              <a:rPr lang="en-US" sz="1200" smtClean="0">
                <a:solidFill>
                  <a:schemeClr val="tx1"/>
                </a:solidFill>
              </a:rPr>
              <a:t>Fig. 35-11</a:t>
            </a:r>
          </a:p>
        </p:txBody>
      </p:sp>
      <p:sp>
        <p:nvSpPr>
          <p:cNvPr id="68613" name="Text Box 4"/>
          <p:cNvSpPr txBox="1">
            <a:spLocks noChangeArrowheads="1"/>
          </p:cNvSpPr>
          <p:nvPr/>
        </p:nvSpPr>
        <p:spPr bwMode="auto">
          <a:xfrm>
            <a:off x="365125" y="1739900"/>
            <a:ext cx="1576388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Shoot tip (shoot</a:t>
            </a:r>
          </a:p>
          <a:p>
            <a:pPr marL="457200" indent="-457200" eaLnBrk="0" hangingPunct="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apical meristem</a:t>
            </a:r>
          </a:p>
          <a:p>
            <a:pPr marL="457200" indent="-457200" eaLnBrk="0" hangingPunct="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and young leaves)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8614" name="Line 5"/>
          <p:cNvSpPr>
            <a:spLocks noChangeShapeType="1"/>
          </p:cNvSpPr>
          <p:nvPr/>
        </p:nvSpPr>
        <p:spPr bwMode="auto">
          <a:xfrm flipH="1">
            <a:off x="1758950" y="1092200"/>
            <a:ext cx="330200" cy="7429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15" name="Text Box 6"/>
          <p:cNvSpPr txBox="1">
            <a:spLocks noChangeArrowheads="1"/>
          </p:cNvSpPr>
          <p:nvPr/>
        </p:nvSpPr>
        <p:spPr bwMode="auto">
          <a:xfrm>
            <a:off x="2536825" y="2660650"/>
            <a:ext cx="1601788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Lateral meristems: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8616" name="Text Box 7"/>
          <p:cNvSpPr txBox="1">
            <a:spLocks noChangeArrowheads="1"/>
          </p:cNvSpPr>
          <p:nvPr/>
        </p:nvSpPr>
        <p:spPr bwMode="auto">
          <a:xfrm>
            <a:off x="822325" y="3409950"/>
            <a:ext cx="105568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Axillary bud</a:t>
            </a:r>
          </a:p>
          <a:p>
            <a:pPr marL="457200" indent="-457200" eaLnBrk="0" hangingPunct="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meristem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8617" name="Line 8"/>
          <p:cNvSpPr>
            <a:spLocks noChangeShapeType="1"/>
          </p:cNvSpPr>
          <p:nvPr/>
        </p:nvSpPr>
        <p:spPr bwMode="auto">
          <a:xfrm flipH="1">
            <a:off x="1428750" y="2832100"/>
            <a:ext cx="558800" cy="584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18" name="Text Box 9"/>
          <p:cNvSpPr txBox="1">
            <a:spLocks noChangeArrowheads="1"/>
          </p:cNvSpPr>
          <p:nvPr/>
        </p:nvSpPr>
        <p:spPr bwMode="auto">
          <a:xfrm>
            <a:off x="2536825" y="2971800"/>
            <a:ext cx="1601788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Vascular cambium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8619" name="Text Box 10"/>
          <p:cNvSpPr txBox="1">
            <a:spLocks noChangeArrowheads="1"/>
          </p:cNvSpPr>
          <p:nvPr/>
        </p:nvSpPr>
        <p:spPr bwMode="auto">
          <a:xfrm>
            <a:off x="2543175" y="3219450"/>
            <a:ext cx="1265238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Cork cambium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8620" name="Line 11"/>
          <p:cNvSpPr>
            <a:spLocks noChangeShapeType="1"/>
          </p:cNvSpPr>
          <p:nvPr/>
        </p:nvSpPr>
        <p:spPr bwMode="auto">
          <a:xfrm>
            <a:off x="2197100" y="3054350"/>
            <a:ext cx="3238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21" name="Line 12"/>
          <p:cNvSpPr>
            <a:spLocks noChangeShapeType="1"/>
          </p:cNvSpPr>
          <p:nvPr/>
        </p:nvSpPr>
        <p:spPr bwMode="auto">
          <a:xfrm>
            <a:off x="2247900" y="3295650"/>
            <a:ext cx="273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22" name="Line 13"/>
          <p:cNvSpPr>
            <a:spLocks noChangeShapeType="1"/>
          </p:cNvSpPr>
          <p:nvPr/>
        </p:nvSpPr>
        <p:spPr bwMode="auto">
          <a:xfrm>
            <a:off x="3130550" y="3390900"/>
            <a:ext cx="438150" cy="317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23" name="Line 14"/>
          <p:cNvSpPr>
            <a:spLocks noChangeShapeType="1"/>
          </p:cNvSpPr>
          <p:nvPr/>
        </p:nvSpPr>
        <p:spPr bwMode="auto">
          <a:xfrm flipH="1">
            <a:off x="3886200" y="3155950"/>
            <a:ext cx="69850" cy="596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24" name="Text Box 15"/>
          <p:cNvSpPr txBox="1">
            <a:spLocks noChangeArrowheads="1"/>
          </p:cNvSpPr>
          <p:nvPr/>
        </p:nvSpPr>
        <p:spPr bwMode="auto">
          <a:xfrm>
            <a:off x="314325" y="5175250"/>
            <a:ext cx="105568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Root apical</a:t>
            </a:r>
          </a:p>
          <a:p>
            <a:pPr marL="457200" indent="-457200" eaLnBrk="0" hangingPunct="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meristems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8625" name="Line 16"/>
          <p:cNvSpPr>
            <a:spLocks noChangeShapeType="1"/>
          </p:cNvSpPr>
          <p:nvPr/>
        </p:nvSpPr>
        <p:spPr bwMode="auto">
          <a:xfrm flipH="1">
            <a:off x="882650" y="4705350"/>
            <a:ext cx="139700" cy="463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26" name="Line 17"/>
          <p:cNvSpPr>
            <a:spLocks noChangeShapeType="1"/>
          </p:cNvSpPr>
          <p:nvPr/>
        </p:nvSpPr>
        <p:spPr bwMode="auto">
          <a:xfrm flipH="1">
            <a:off x="869950" y="4876800"/>
            <a:ext cx="387350" cy="2984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27" name="Text Box 18"/>
          <p:cNvSpPr txBox="1">
            <a:spLocks noChangeArrowheads="1"/>
          </p:cNvSpPr>
          <p:nvPr/>
        </p:nvSpPr>
        <p:spPr bwMode="auto">
          <a:xfrm>
            <a:off x="5673725" y="806450"/>
            <a:ext cx="2103438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Primary growth in stems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8628" name="Text Box 19"/>
          <p:cNvSpPr txBox="1">
            <a:spLocks noChangeArrowheads="1"/>
          </p:cNvSpPr>
          <p:nvPr/>
        </p:nvSpPr>
        <p:spPr bwMode="auto">
          <a:xfrm>
            <a:off x="7178675" y="1162050"/>
            <a:ext cx="903288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Epidermis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8629" name="Line 20"/>
          <p:cNvSpPr>
            <a:spLocks noChangeShapeType="1"/>
          </p:cNvSpPr>
          <p:nvPr/>
        </p:nvSpPr>
        <p:spPr bwMode="auto">
          <a:xfrm flipH="1">
            <a:off x="6921500" y="1244600"/>
            <a:ext cx="228600" cy="3111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30" name="Text Box 21"/>
          <p:cNvSpPr txBox="1">
            <a:spLocks noChangeArrowheads="1"/>
          </p:cNvSpPr>
          <p:nvPr/>
        </p:nvSpPr>
        <p:spPr bwMode="auto">
          <a:xfrm>
            <a:off x="7413625" y="1504950"/>
            <a:ext cx="903288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Cortex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8631" name="Line 22"/>
          <p:cNvSpPr>
            <a:spLocks noChangeShapeType="1"/>
          </p:cNvSpPr>
          <p:nvPr/>
        </p:nvSpPr>
        <p:spPr bwMode="auto">
          <a:xfrm flipV="1">
            <a:off x="7048500" y="1581150"/>
            <a:ext cx="349250" cy="158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32" name="Text Box 23"/>
          <p:cNvSpPr txBox="1">
            <a:spLocks noChangeArrowheads="1"/>
          </p:cNvSpPr>
          <p:nvPr/>
        </p:nvSpPr>
        <p:spPr bwMode="auto">
          <a:xfrm>
            <a:off x="7458075" y="1822450"/>
            <a:ext cx="1366838" cy="15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Primary phloem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8633" name="Line 24"/>
          <p:cNvSpPr>
            <a:spLocks noChangeShapeType="1"/>
          </p:cNvSpPr>
          <p:nvPr/>
        </p:nvSpPr>
        <p:spPr bwMode="auto">
          <a:xfrm flipV="1">
            <a:off x="6978650" y="1892300"/>
            <a:ext cx="457200" cy="50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34" name="Text Box 25"/>
          <p:cNvSpPr txBox="1">
            <a:spLocks noChangeArrowheads="1"/>
          </p:cNvSpPr>
          <p:nvPr/>
        </p:nvSpPr>
        <p:spPr bwMode="auto">
          <a:xfrm>
            <a:off x="7419975" y="2152650"/>
            <a:ext cx="1246188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Primary xylem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8635" name="Line 26"/>
          <p:cNvSpPr>
            <a:spLocks noChangeShapeType="1"/>
          </p:cNvSpPr>
          <p:nvPr/>
        </p:nvSpPr>
        <p:spPr bwMode="auto">
          <a:xfrm>
            <a:off x="6858000" y="1943100"/>
            <a:ext cx="539750" cy="273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36" name="Text Box 27"/>
          <p:cNvSpPr txBox="1">
            <a:spLocks noChangeArrowheads="1"/>
          </p:cNvSpPr>
          <p:nvPr/>
        </p:nvSpPr>
        <p:spPr bwMode="auto">
          <a:xfrm>
            <a:off x="7286625" y="2432050"/>
            <a:ext cx="407988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Pith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8637" name="Line 28"/>
          <p:cNvSpPr>
            <a:spLocks noChangeShapeType="1"/>
          </p:cNvSpPr>
          <p:nvPr/>
        </p:nvSpPr>
        <p:spPr bwMode="auto">
          <a:xfrm>
            <a:off x="6705600" y="1955800"/>
            <a:ext cx="565150" cy="508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38" name="Text Box 29"/>
          <p:cNvSpPr txBox="1">
            <a:spLocks noChangeArrowheads="1"/>
          </p:cNvSpPr>
          <p:nvPr/>
        </p:nvSpPr>
        <p:spPr bwMode="auto">
          <a:xfrm>
            <a:off x="5680075" y="3048000"/>
            <a:ext cx="2357438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Secondary growth in stems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8639" name="Text Box 30"/>
          <p:cNvSpPr txBox="1">
            <a:spLocks noChangeArrowheads="1"/>
          </p:cNvSpPr>
          <p:nvPr/>
        </p:nvSpPr>
        <p:spPr bwMode="auto">
          <a:xfrm>
            <a:off x="7064375" y="3365500"/>
            <a:ext cx="839788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Periderm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8640" name="Line 31"/>
          <p:cNvSpPr>
            <a:spLocks noChangeShapeType="1"/>
          </p:cNvSpPr>
          <p:nvPr/>
        </p:nvSpPr>
        <p:spPr bwMode="auto">
          <a:xfrm flipV="1">
            <a:off x="6854825" y="3454400"/>
            <a:ext cx="187325" cy="355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41" name="AutoShape 32"/>
          <p:cNvSpPr>
            <a:spLocks/>
          </p:cNvSpPr>
          <p:nvPr/>
        </p:nvSpPr>
        <p:spPr bwMode="auto">
          <a:xfrm>
            <a:off x="6743700" y="3759200"/>
            <a:ext cx="125413" cy="95250"/>
          </a:xfrm>
          <a:prstGeom prst="rightBrace">
            <a:avLst>
              <a:gd name="adj1" fmla="val 8333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42" name="Text Box 33"/>
          <p:cNvSpPr txBox="1">
            <a:spLocks noChangeArrowheads="1"/>
          </p:cNvSpPr>
          <p:nvPr/>
        </p:nvSpPr>
        <p:spPr bwMode="auto">
          <a:xfrm>
            <a:off x="7693025" y="3663950"/>
            <a:ext cx="795338" cy="34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Cork</a:t>
            </a:r>
          </a:p>
          <a:p>
            <a:pPr marL="457200" indent="-457200" eaLnBrk="0" hangingPunct="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cambium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8643" name="Line 34"/>
          <p:cNvSpPr>
            <a:spLocks noChangeShapeType="1"/>
          </p:cNvSpPr>
          <p:nvPr/>
        </p:nvSpPr>
        <p:spPr bwMode="auto">
          <a:xfrm flipV="1">
            <a:off x="7200900" y="3746500"/>
            <a:ext cx="476250" cy="2667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44" name="Text Box 35"/>
          <p:cNvSpPr txBox="1">
            <a:spLocks noChangeArrowheads="1"/>
          </p:cNvSpPr>
          <p:nvPr/>
        </p:nvSpPr>
        <p:spPr bwMode="auto">
          <a:xfrm>
            <a:off x="7820025" y="4241800"/>
            <a:ext cx="585788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Cortex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8645" name="Line 36"/>
          <p:cNvSpPr>
            <a:spLocks noChangeShapeType="1"/>
          </p:cNvSpPr>
          <p:nvPr/>
        </p:nvSpPr>
        <p:spPr bwMode="auto">
          <a:xfrm>
            <a:off x="7340600" y="4311650"/>
            <a:ext cx="4508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46" name="Text Box 37"/>
          <p:cNvSpPr txBox="1">
            <a:spLocks noChangeArrowheads="1"/>
          </p:cNvSpPr>
          <p:nvPr/>
        </p:nvSpPr>
        <p:spPr bwMode="auto">
          <a:xfrm>
            <a:off x="7794625" y="4616450"/>
            <a:ext cx="795338" cy="34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Primary</a:t>
            </a:r>
          </a:p>
          <a:p>
            <a:pPr marL="457200" indent="-457200" eaLnBrk="0" hangingPunct="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phloem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8647" name="Line 38"/>
          <p:cNvSpPr>
            <a:spLocks noChangeShapeType="1"/>
          </p:cNvSpPr>
          <p:nvPr/>
        </p:nvSpPr>
        <p:spPr bwMode="auto">
          <a:xfrm>
            <a:off x="7346950" y="4457700"/>
            <a:ext cx="438150" cy="2476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48" name="Text Box 39"/>
          <p:cNvSpPr txBox="1">
            <a:spLocks noChangeArrowheads="1"/>
          </p:cNvSpPr>
          <p:nvPr/>
        </p:nvSpPr>
        <p:spPr bwMode="auto">
          <a:xfrm>
            <a:off x="7629525" y="5137150"/>
            <a:ext cx="979488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Secondary</a:t>
            </a:r>
          </a:p>
          <a:p>
            <a:pPr marL="457200" indent="-457200" eaLnBrk="0" hangingPunct="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phloem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8649" name="Line 40"/>
          <p:cNvSpPr>
            <a:spLocks noChangeShapeType="1"/>
          </p:cNvSpPr>
          <p:nvPr/>
        </p:nvSpPr>
        <p:spPr bwMode="auto">
          <a:xfrm>
            <a:off x="7162800" y="4603750"/>
            <a:ext cx="450850" cy="6223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50" name="Text Box 41"/>
          <p:cNvSpPr txBox="1">
            <a:spLocks noChangeArrowheads="1"/>
          </p:cNvSpPr>
          <p:nvPr/>
        </p:nvSpPr>
        <p:spPr bwMode="auto">
          <a:xfrm>
            <a:off x="4867275" y="4648200"/>
            <a:ext cx="407988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Pith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8651" name="Line 42"/>
          <p:cNvSpPr>
            <a:spLocks noChangeShapeType="1"/>
          </p:cNvSpPr>
          <p:nvPr/>
        </p:nvSpPr>
        <p:spPr bwMode="auto">
          <a:xfrm flipV="1">
            <a:off x="5238750" y="4495800"/>
            <a:ext cx="1346200" cy="2413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52" name="Text Box 43"/>
          <p:cNvSpPr txBox="1">
            <a:spLocks noChangeArrowheads="1"/>
          </p:cNvSpPr>
          <p:nvPr/>
        </p:nvSpPr>
        <p:spPr bwMode="auto">
          <a:xfrm>
            <a:off x="4867275" y="4908550"/>
            <a:ext cx="700088" cy="34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Primary</a:t>
            </a:r>
          </a:p>
          <a:p>
            <a:pPr marL="457200" indent="-457200" eaLnBrk="0" hangingPunct="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xylem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8653" name="Line 44"/>
          <p:cNvSpPr>
            <a:spLocks noChangeShapeType="1"/>
          </p:cNvSpPr>
          <p:nvPr/>
        </p:nvSpPr>
        <p:spPr bwMode="auto">
          <a:xfrm flipV="1">
            <a:off x="5568950" y="4635500"/>
            <a:ext cx="914400" cy="3492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54" name="Text Box 45"/>
          <p:cNvSpPr txBox="1">
            <a:spLocks noChangeArrowheads="1"/>
          </p:cNvSpPr>
          <p:nvPr/>
        </p:nvSpPr>
        <p:spPr bwMode="auto">
          <a:xfrm>
            <a:off x="4848225" y="5378450"/>
            <a:ext cx="979488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Secondary</a:t>
            </a:r>
          </a:p>
          <a:p>
            <a:pPr marL="457200" indent="-457200" eaLnBrk="0" hangingPunct="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xylem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8655" name="Line 46"/>
          <p:cNvSpPr>
            <a:spLocks noChangeShapeType="1"/>
          </p:cNvSpPr>
          <p:nvPr/>
        </p:nvSpPr>
        <p:spPr bwMode="auto">
          <a:xfrm flipV="1">
            <a:off x="5791200" y="4794250"/>
            <a:ext cx="730250" cy="6731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56" name="Text Box 47"/>
          <p:cNvSpPr txBox="1">
            <a:spLocks noChangeArrowheads="1"/>
          </p:cNvSpPr>
          <p:nvPr/>
        </p:nvSpPr>
        <p:spPr bwMode="auto">
          <a:xfrm>
            <a:off x="5756275" y="5695950"/>
            <a:ext cx="1589088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Vascular cambium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8657" name="Line 48"/>
          <p:cNvSpPr>
            <a:spLocks noChangeShapeType="1"/>
          </p:cNvSpPr>
          <p:nvPr/>
        </p:nvSpPr>
        <p:spPr bwMode="auto">
          <a:xfrm flipH="1">
            <a:off x="6565900" y="4864100"/>
            <a:ext cx="6350" cy="8191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E92B79E-88B1-4293-87F7-EE4DF9F6614E}" type="slidenum">
              <a:rPr lang="en-US"/>
              <a:pPr/>
              <a:t>66</a:t>
            </a:fld>
            <a:endParaRPr lang="en-US"/>
          </a:p>
        </p:txBody>
      </p:sp>
      <p:sp>
        <p:nvSpPr>
          <p:cNvPr id="665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Root Structure</a:t>
            </a:r>
          </a:p>
        </p:txBody>
      </p:sp>
      <p:pic>
        <p:nvPicPr>
          <p:cNvPr id="66564" name="Picture 3" descr="35-14-RootPrimaryGrowth-L.jpg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855913" y="1981200"/>
            <a:ext cx="4992687" cy="44926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8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9F79153-DCFB-4AFE-93C9-C238CFC49B1E}" type="slidenum">
              <a:rPr lang="en-US"/>
              <a:pPr/>
              <a:t>67</a:t>
            </a:fld>
            <a:endParaRPr lang="en-US"/>
          </a:p>
        </p:txBody>
      </p:sp>
      <p:pic>
        <p:nvPicPr>
          <p:cNvPr id="67587" name="Picture 2" descr="35_13RootPrimaryGrowth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8288" y="139700"/>
            <a:ext cx="6067425" cy="657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8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52400" y="-38100"/>
            <a:ext cx="1981200" cy="304800"/>
          </a:xfrm>
          <a:noFill/>
        </p:spPr>
        <p:txBody>
          <a:bodyPr/>
          <a:lstStyle/>
          <a:p>
            <a:pPr algn="l" eaLnBrk="1" hangingPunct="1"/>
            <a:r>
              <a:rPr lang="en-US" sz="1200" smtClean="0">
                <a:solidFill>
                  <a:schemeClr val="tx1"/>
                </a:solidFill>
              </a:rPr>
              <a:t>Fig. 35-13</a:t>
            </a:r>
          </a:p>
        </p:txBody>
      </p:sp>
      <p:sp>
        <p:nvSpPr>
          <p:cNvPr id="67589" name="Text Box 4"/>
          <p:cNvSpPr txBox="1">
            <a:spLocks noChangeArrowheads="1"/>
          </p:cNvSpPr>
          <p:nvPr/>
        </p:nvSpPr>
        <p:spPr bwMode="auto">
          <a:xfrm>
            <a:off x="2085975" y="1930400"/>
            <a:ext cx="846138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500" b="1"/>
              <a:t>Ground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7590" name="Text Box 5"/>
          <p:cNvSpPr txBox="1">
            <a:spLocks noChangeArrowheads="1"/>
          </p:cNvSpPr>
          <p:nvPr/>
        </p:nvSpPr>
        <p:spPr bwMode="auto">
          <a:xfrm>
            <a:off x="2079625" y="1631950"/>
            <a:ext cx="846138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500" b="1"/>
              <a:t>Dermal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7591" name="Text Box 6"/>
          <p:cNvSpPr txBox="1">
            <a:spLocks noChangeArrowheads="1"/>
          </p:cNvSpPr>
          <p:nvPr/>
        </p:nvSpPr>
        <p:spPr bwMode="auto">
          <a:xfrm>
            <a:off x="1768475" y="939800"/>
            <a:ext cx="8461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algn="ctr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500" b="1"/>
              <a:t>Key</a:t>
            </a:r>
          </a:p>
          <a:p>
            <a:pPr marL="457200" indent="-457200" algn="ctr" eaLnBrk="0" hangingPunct="0">
              <a:buFont typeface="Arial" charset="0"/>
              <a:buNone/>
            </a:pPr>
            <a:r>
              <a:rPr lang="en-US" sz="1500" b="1"/>
              <a:t>to labels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7592" name="Text Box 7"/>
          <p:cNvSpPr txBox="1">
            <a:spLocks noChangeArrowheads="1"/>
          </p:cNvSpPr>
          <p:nvPr/>
        </p:nvSpPr>
        <p:spPr bwMode="auto">
          <a:xfrm>
            <a:off x="2079625" y="2228850"/>
            <a:ext cx="846138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500" b="1"/>
              <a:t>Vascular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7593" name="Text Box 8"/>
          <p:cNvSpPr txBox="1">
            <a:spLocks noChangeArrowheads="1"/>
          </p:cNvSpPr>
          <p:nvPr/>
        </p:nvSpPr>
        <p:spPr bwMode="auto">
          <a:xfrm>
            <a:off x="3775075" y="1549400"/>
            <a:ext cx="846138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500" b="1"/>
              <a:t>Root hair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7594" name="Line 9"/>
          <p:cNvSpPr>
            <a:spLocks noChangeShapeType="1"/>
          </p:cNvSpPr>
          <p:nvPr/>
        </p:nvSpPr>
        <p:spPr bwMode="auto">
          <a:xfrm>
            <a:off x="4464050" y="1733550"/>
            <a:ext cx="374650" cy="190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7595" name="Text Box 10"/>
          <p:cNvSpPr txBox="1">
            <a:spLocks noChangeArrowheads="1"/>
          </p:cNvSpPr>
          <p:nvPr/>
        </p:nvSpPr>
        <p:spPr bwMode="auto">
          <a:xfrm>
            <a:off x="3775075" y="654050"/>
            <a:ext cx="954088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500" b="1"/>
              <a:t>Epidermis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7596" name="Line 11"/>
          <p:cNvSpPr>
            <a:spLocks noChangeShapeType="1"/>
          </p:cNvSpPr>
          <p:nvPr/>
        </p:nvSpPr>
        <p:spPr bwMode="auto">
          <a:xfrm>
            <a:off x="4737100" y="742950"/>
            <a:ext cx="3175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7597" name="Text Box 12"/>
          <p:cNvSpPr txBox="1">
            <a:spLocks noChangeArrowheads="1"/>
          </p:cNvSpPr>
          <p:nvPr/>
        </p:nvSpPr>
        <p:spPr bwMode="auto">
          <a:xfrm>
            <a:off x="4568825" y="203200"/>
            <a:ext cx="617538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500" b="1"/>
              <a:t>Cortex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7598" name="Line 13"/>
          <p:cNvSpPr>
            <a:spLocks noChangeShapeType="1"/>
          </p:cNvSpPr>
          <p:nvPr/>
        </p:nvSpPr>
        <p:spPr bwMode="auto">
          <a:xfrm>
            <a:off x="4889500" y="393700"/>
            <a:ext cx="431800" cy="317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7599" name="Text Box 14"/>
          <p:cNvSpPr txBox="1">
            <a:spLocks noChangeArrowheads="1"/>
          </p:cNvSpPr>
          <p:nvPr/>
        </p:nvSpPr>
        <p:spPr bwMode="auto">
          <a:xfrm>
            <a:off x="5476875" y="209550"/>
            <a:ext cx="16081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500" b="1"/>
              <a:t>Vascular cylinder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7600" name="Line 15"/>
          <p:cNvSpPr>
            <a:spLocks noChangeShapeType="1"/>
          </p:cNvSpPr>
          <p:nvPr/>
        </p:nvSpPr>
        <p:spPr bwMode="auto">
          <a:xfrm flipH="1">
            <a:off x="5537200" y="387350"/>
            <a:ext cx="736600" cy="3746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7601" name="Text Box 16"/>
          <p:cNvSpPr txBox="1">
            <a:spLocks noChangeArrowheads="1"/>
          </p:cNvSpPr>
          <p:nvPr/>
        </p:nvSpPr>
        <p:spPr bwMode="auto">
          <a:xfrm>
            <a:off x="6302375" y="1289050"/>
            <a:ext cx="1316038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500" b="1"/>
              <a:t>Zone of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500" b="1"/>
              <a:t>differentiation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7602" name="Text Box 17"/>
          <p:cNvSpPr txBox="1">
            <a:spLocks noChangeArrowheads="1"/>
          </p:cNvSpPr>
          <p:nvPr/>
        </p:nvSpPr>
        <p:spPr bwMode="auto">
          <a:xfrm>
            <a:off x="6397625" y="3257550"/>
            <a:ext cx="998538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500" b="1"/>
              <a:t>Zone of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500" b="1"/>
              <a:t>elongation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7603" name="Text Box 18"/>
          <p:cNvSpPr txBox="1">
            <a:spLocks noChangeArrowheads="1"/>
          </p:cNvSpPr>
          <p:nvPr/>
        </p:nvSpPr>
        <p:spPr bwMode="auto">
          <a:xfrm>
            <a:off x="6302375" y="4883150"/>
            <a:ext cx="1100138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500" b="1"/>
              <a:t>Zone of cell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500" b="1"/>
              <a:t>division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7604" name="Text Box 19"/>
          <p:cNvSpPr txBox="1">
            <a:spLocks noChangeArrowheads="1"/>
          </p:cNvSpPr>
          <p:nvPr/>
        </p:nvSpPr>
        <p:spPr bwMode="auto">
          <a:xfrm>
            <a:off x="3984625" y="4711700"/>
            <a:ext cx="877888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500" b="1"/>
              <a:t>Apical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500" b="1"/>
              <a:t>meristem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7605" name="Line 20"/>
          <p:cNvSpPr>
            <a:spLocks noChangeShapeType="1"/>
          </p:cNvSpPr>
          <p:nvPr/>
        </p:nvSpPr>
        <p:spPr bwMode="auto">
          <a:xfrm>
            <a:off x="3384550" y="4070350"/>
            <a:ext cx="609600" cy="6921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7606" name="Line 21"/>
          <p:cNvSpPr>
            <a:spLocks noChangeShapeType="1"/>
          </p:cNvSpPr>
          <p:nvPr/>
        </p:nvSpPr>
        <p:spPr bwMode="auto">
          <a:xfrm>
            <a:off x="4578350" y="4743450"/>
            <a:ext cx="946150" cy="654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7607" name="Text Box 22"/>
          <p:cNvSpPr txBox="1">
            <a:spLocks noChangeArrowheads="1"/>
          </p:cNvSpPr>
          <p:nvPr/>
        </p:nvSpPr>
        <p:spPr bwMode="auto">
          <a:xfrm>
            <a:off x="4035425" y="5422900"/>
            <a:ext cx="89058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500" b="1"/>
              <a:t>Root cap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7608" name="Line 23"/>
          <p:cNvSpPr>
            <a:spLocks noChangeShapeType="1"/>
          </p:cNvSpPr>
          <p:nvPr/>
        </p:nvSpPr>
        <p:spPr bwMode="auto">
          <a:xfrm>
            <a:off x="3232150" y="5181600"/>
            <a:ext cx="755650" cy="330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7609" name="Line 24"/>
          <p:cNvSpPr>
            <a:spLocks noChangeShapeType="1"/>
          </p:cNvSpPr>
          <p:nvPr/>
        </p:nvSpPr>
        <p:spPr bwMode="auto">
          <a:xfrm>
            <a:off x="4883150" y="5556250"/>
            <a:ext cx="673100" cy="412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7610" name="Text Box 25"/>
          <p:cNvSpPr txBox="1">
            <a:spLocks noChangeArrowheads="1"/>
          </p:cNvSpPr>
          <p:nvPr/>
        </p:nvSpPr>
        <p:spPr bwMode="auto">
          <a:xfrm>
            <a:off x="2562225" y="6137275"/>
            <a:ext cx="89058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500" b="1"/>
              <a:t>100 µm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7611" name="Line 26"/>
          <p:cNvSpPr>
            <a:spLocks noChangeShapeType="1"/>
          </p:cNvSpPr>
          <p:nvPr/>
        </p:nvSpPr>
        <p:spPr bwMode="auto">
          <a:xfrm>
            <a:off x="2273300" y="6019800"/>
            <a:ext cx="0" cy="1143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7612" name="Line 27"/>
          <p:cNvSpPr>
            <a:spLocks noChangeShapeType="1"/>
          </p:cNvSpPr>
          <p:nvPr/>
        </p:nvSpPr>
        <p:spPr bwMode="auto">
          <a:xfrm>
            <a:off x="3556000" y="6019800"/>
            <a:ext cx="0" cy="1143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7613" name="Line 28"/>
          <p:cNvSpPr>
            <a:spLocks noChangeShapeType="1"/>
          </p:cNvSpPr>
          <p:nvPr/>
        </p:nvSpPr>
        <p:spPr bwMode="auto">
          <a:xfrm>
            <a:off x="2266950" y="6076950"/>
            <a:ext cx="1282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18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DD0B76A-30CD-4B28-85D4-4ADD14D93171}" type="slidenum">
              <a:rPr lang="en-US"/>
              <a:pPr/>
              <a:t>68</a:t>
            </a:fld>
            <a:endParaRPr lang="en-US"/>
          </a:p>
        </p:txBody>
      </p:sp>
      <p:pic>
        <p:nvPicPr>
          <p:cNvPr id="69635" name="Picture 2" descr="35_12TwigGrowth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35125" y="142875"/>
            <a:ext cx="5872163" cy="657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52400" y="-38100"/>
            <a:ext cx="1981200" cy="304800"/>
          </a:xfrm>
          <a:noFill/>
        </p:spPr>
        <p:txBody>
          <a:bodyPr/>
          <a:lstStyle/>
          <a:p>
            <a:pPr algn="l" eaLnBrk="1" hangingPunct="1"/>
            <a:r>
              <a:rPr lang="en-US" sz="1200" smtClean="0">
                <a:solidFill>
                  <a:schemeClr val="tx1"/>
                </a:solidFill>
              </a:rPr>
              <a:t>Fig. 35-12</a:t>
            </a:r>
          </a:p>
        </p:txBody>
      </p:sp>
      <p:sp>
        <p:nvSpPr>
          <p:cNvPr id="69637" name="Text Box 4"/>
          <p:cNvSpPr txBox="1">
            <a:spLocks noChangeArrowheads="1"/>
          </p:cNvSpPr>
          <p:nvPr/>
        </p:nvSpPr>
        <p:spPr bwMode="auto">
          <a:xfrm>
            <a:off x="4645025" y="196850"/>
            <a:ext cx="992188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Apical bud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9638" name="AutoShape 5"/>
          <p:cNvSpPr>
            <a:spLocks/>
          </p:cNvSpPr>
          <p:nvPr/>
        </p:nvSpPr>
        <p:spPr bwMode="auto">
          <a:xfrm>
            <a:off x="3321050" y="628650"/>
            <a:ext cx="131763" cy="2082800"/>
          </a:xfrm>
          <a:prstGeom prst="leftBrace">
            <a:avLst>
              <a:gd name="adj1" fmla="val 131726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9639" name="Text Box 6"/>
          <p:cNvSpPr txBox="1">
            <a:spLocks noChangeArrowheads="1"/>
          </p:cNvSpPr>
          <p:nvPr/>
        </p:nvSpPr>
        <p:spPr bwMode="auto">
          <a:xfrm>
            <a:off x="1679575" y="1485900"/>
            <a:ext cx="1633538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This year’s growth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(one year old)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9640" name="Line 7"/>
          <p:cNvSpPr>
            <a:spLocks noChangeShapeType="1"/>
          </p:cNvSpPr>
          <p:nvPr/>
        </p:nvSpPr>
        <p:spPr bwMode="auto">
          <a:xfrm>
            <a:off x="3886200" y="260350"/>
            <a:ext cx="7302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9641" name="Text Box 8"/>
          <p:cNvSpPr txBox="1">
            <a:spLocks noChangeArrowheads="1"/>
          </p:cNvSpPr>
          <p:nvPr/>
        </p:nvSpPr>
        <p:spPr bwMode="auto">
          <a:xfrm>
            <a:off x="4645025" y="457200"/>
            <a:ext cx="992188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Bud scale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9642" name="Line 9"/>
          <p:cNvSpPr>
            <a:spLocks noChangeShapeType="1"/>
          </p:cNvSpPr>
          <p:nvPr/>
        </p:nvSpPr>
        <p:spPr bwMode="auto">
          <a:xfrm>
            <a:off x="4013200" y="520700"/>
            <a:ext cx="609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9643" name="Text Box 10"/>
          <p:cNvSpPr txBox="1">
            <a:spLocks noChangeArrowheads="1"/>
          </p:cNvSpPr>
          <p:nvPr/>
        </p:nvSpPr>
        <p:spPr bwMode="auto">
          <a:xfrm>
            <a:off x="4651375" y="812800"/>
            <a:ext cx="1163638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Axillary buds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9644" name="Line 11"/>
          <p:cNvSpPr>
            <a:spLocks noChangeShapeType="1"/>
          </p:cNvSpPr>
          <p:nvPr/>
        </p:nvSpPr>
        <p:spPr bwMode="auto">
          <a:xfrm>
            <a:off x="4095750" y="889000"/>
            <a:ext cx="520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9645" name="Line 12"/>
          <p:cNvSpPr>
            <a:spLocks noChangeShapeType="1"/>
          </p:cNvSpPr>
          <p:nvPr/>
        </p:nvSpPr>
        <p:spPr bwMode="auto">
          <a:xfrm flipH="1">
            <a:off x="3962400" y="889000"/>
            <a:ext cx="647700" cy="889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9646" name="Text Box 13"/>
          <p:cNvSpPr txBox="1">
            <a:spLocks noChangeArrowheads="1"/>
          </p:cNvSpPr>
          <p:nvPr/>
        </p:nvSpPr>
        <p:spPr bwMode="auto">
          <a:xfrm>
            <a:off x="4295775" y="1670050"/>
            <a:ext cx="47148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Leaf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scar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9647" name="Line 14"/>
          <p:cNvSpPr>
            <a:spLocks noChangeShapeType="1"/>
          </p:cNvSpPr>
          <p:nvPr/>
        </p:nvSpPr>
        <p:spPr bwMode="auto">
          <a:xfrm flipV="1">
            <a:off x="3930650" y="1746250"/>
            <a:ext cx="330200" cy="2349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9648" name="Text Box 15"/>
          <p:cNvSpPr txBox="1">
            <a:spLocks noChangeArrowheads="1"/>
          </p:cNvSpPr>
          <p:nvPr/>
        </p:nvSpPr>
        <p:spPr bwMode="auto">
          <a:xfrm>
            <a:off x="4111625" y="2406650"/>
            <a:ext cx="47148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Bud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scar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9649" name="Line 16"/>
          <p:cNvSpPr>
            <a:spLocks noChangeShapeType="1"/>
          </p:cNvSpPr>
          <p:nvPr/>
        </p:nvSpPr>
        <p:spPr bwMode="auto">
          <a:xfrm flipV="1">
            <a:off x="3911600" y="2476500"/>
            <a:ext cx="165100" cy="190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9650" name="Text Box 17"/>
          <p:cNvSpPr txBox="1">
            <a:spLocks noChangeArrowheads="1"/>
          </p:cNvSpPr>
          <p:nvPr/>
        </p:nvSpPr>
        <p:spPr bwMode="auto">
          <a:xfrm>
            <a:off x="5114925" y="2349500"/>
            <a:ext cx="484188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Node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9651" name="Line 18"/>
          <p:cNvSpPr>
            <a:spLocks noChangeShapeType="1"/>
          </p:cNvSpPr>
          <p:nvPr/>
        </p:nvSpPr>
        <p:spPr bwMode="auto">
          <a:xfrm>
            <a:off x="4749800" y="2393950"/>
            <a:ext cx="304800" cy="31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9652" name="Text Box 19"/>
          <p:cNvSpPr txBox="1">
            <a:spLocks noChangeArrowheads="1"/>
          </p:cNvSpPr>
          <p:nvPr/>
        </p:nvSpPr>
        <p:spPr bwMode="auto">
          <a:xfrm>
            <a:off x="4854575" y="2882900"/>
            <a:ext cx="833438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Internode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9653" name="AutoShape 20"/>
          <p:cNvSpPr>
            <a:spLocks/>
          </p:cNvSpPr>
          <p:nvPr/>
        </p:nvSpPr>
        <p:spPr bwMode="auto">
          <a:xfrm rot="2019948">
            <a:off x="4697413" y="2487613"/>
            <a:ext cx="107950" cy="852487"/>
          </a:xfrm>
          <a:prstGeom prst="rightBrace">
            <a:avLst>
              <a:gd name="adj1" fmla="val 65809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9654" name="AutoShape 21"/>
          <p:cNvSpPr>
            <a:spLocks/>
          </p:cNvSpPr>
          <p:nvPr/>
        </p:nvSpPr>
        <p:spPr bwMode="auto">
          <a:xfrm>
            <a:off x="5670550" y="1555750"/>
            <a:ext cx="152400" cy="1943100"/>
          </a:xfrm>
          <a:prstGeom prst="rightBrace">
            <a:avLst>
              <a:gd name="adj1" fmla="val 106250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9655" name="Line 22"/>
          <p:cNvSpPr>
            <a:spLocks noChangeShapeType="1"/>
          </p:cNvSpPr>
          <p:nvPr/>
        </p:nvSpPr>
        <p:spPr bwMode="auto">
          <a:xfrm flipV="1">
            <a:off x="4213225" y="3498850"/>
            <a:ext cx="1473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9656" name="Text Box 23"/>
          <p:cNvSpPr txBox="1">
            <a:spLocks noChangeArrowheads="1"/>
          </p:cNvSpPr>
          <p:nvPr/>
        </p:nvSpPr>
        <p:spPr bwMode="auto">
          <a:xfrm>
            <a:off x="5883275" y="2451100"/>
            <a:ext cx="1595438" cy="87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One-year-old side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branch formed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from axillary bud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near shoot tip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9657" name="Text Box 24"/>
          <p:cNvSpPr txBox="1">
            <a:spLocks noChangeArrowheads="1"/>
          </p:cNvSpPr>
          <p:nvPr/>
        </p:nvSpPr>
        <p:spPr bwMode="auto">
          <a:xfrm>
            <a:off x="1685925" y="3581400"/>
            <a:ext cx="1601788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Last year’s growth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(two years old)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9658" name="AutoShape 25"/>
          <p:cNvSpPr>
            <a:spLocks/>
          </p:cNvSpPr>
          <p:nvPr/>
        </p:nvSpPr>
        <p:spPr bwMode="auto">
          <a:xfrm>
            <a:off x="3346450" y="2882900"/>
            <a:ext cx="101600" cy="1765300"/>
          </a:xfrm>
          <a:prstGeom prst="leftBrace">
            <a:avLst>
              <a:gd name="adj1" fmla="val 144792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9659" name="Text Box 26"/>
          <p:cNvSpPr txBox="1">
            <a:spLocks noChangeArrowheads="1"/>
          </p:cNvSpPr>
          <p:nvPr/>
        </p:nvSpPr>
        <p:spPr bwMode="auto">
          <a:xfrm>
            <a:off x="4714875" y="3873500"/>
            <a:ext cx="833438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Leaf scar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9660" name="Line 27"/>
          <p:cNvSpPr>
            <a:spLocks noChangeShapeType="1"/>
          </p:cNvSpPr>
          <p:nvPr/>
        </p:nvSpPr>
        <p:spPr bwMode="auto">
          <a:xfrm>
            <a:off x="4044950" y="3562350"/>
            <a:ext cx="641350" cy="381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9661" name="Text Box 28"/>
          <p:cNvSpPr txBox="1">
            <a:spLocks noChangeArrowheads="1"/>
          </p:cNvSpPr>
          <p:nvPr/>
        </p:nvSpPr>
        <p:spPr bwMode="auto">
          <a:xfrm>
            <a:off x="4708525" y="4248150"/>
            <a:ext cx="477838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Stem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9662" name="Line 29"/>
          <p:cNvSpPr>
            <a:spLocks noChangeShapeType="1"/>
          </p:cNvSpPr>
          <p:nvPr/>
        </p:nvSpPr>
        <p:spPr bwMode="auto">
          <a:xfrm>
            <a:off x="3930650" y="4318000"/>
            <a:ext cx="7429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9663" name="Text Box 30"/>
          <p:cNvSpPr txBox="1">
            <a:spLocks noChangeArrowheads="1"/>
          </p:cNvSpPr>
          <p:nvPr/>
        </p:nvSpPr>
        <p:spPr bwMode="auto">
          <a:xfrm>
            <a:off x="4702175" y="4660900"/>
            <a:ext cx="1957388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Bud scar left by apical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bud scales of previous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winters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9664" name="Line 31"/>
          <p:cNvSpPr>
            <a:spLocks noChangeShapeType="1"/>
          </p:cNvSpPr>
          <p:nvPr/>
        </p:nvSpPr>
        <p:spPr bwMode="auto">
          <a:xfrm>
            <a:off x="3930650" y="4737100"/>
            <a:ext cx="7302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9665" name="Text Box 32"/>
          <p:cNvSpPr txBox="1">
            <a:spLocks noChangeArrowheads="1"/>
          </p:cNvSpPr>
          <p:nvPr/>
        </p:nvSpPr>
        <p:spPr bwMode="auto">
          <a:xfrm>
            <a:off x="4365625" y="5772150"/>
            <a:ext cx="833438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Leaf scar</a:t>
            </a: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9666" name="Line 33"/>
          <p:cNvSpPr>
            <a:spLocks noChangeShapeType="1"/>
          </p:cNvSpPr>
          <p:nvPr/>
        </p:nvSpPr>
        <p:spPr bwMode="auto">
          <a:xfrm>
            <a:off x="3727450" y="5486400"/>
            <a:ext cx="615950" cy="3619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9667" name="Text Box 34"/>
          <p:cNvSpPr txBox="1">
            <a:spLocks noChangeArrowheads="1"/>
          </p:cNvSpPr>
          <p:nvPr/>
        </p:nvSpPr>
        <p:spPr bwMode="auto">
          <a:xfrm>
            <a:off x="1679575" y="5429250"/>
            <a:ext cx="1436688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Growth of two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years ago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(three years old)</a:t>
            </a:r>
          </a:p>
          <a:p>
            <a:pPr marL="457200" indent="-457200" eaLnBrk="0" hangingPunct="0">
              <a:buFont typeface="Arial" charset="0"/>
              <a:buNone/>
            </a:pPr>
            <a:endParaRPr lang="en-US" sz="1000" b="1">
              <a:solidFill>
                <a:srgbClr val="563A84"/>
              </a:solidFill>
            </a:endParaRPr>
          </a:p>
        </p:txBody>
      </p:sp>
      <p:sp>
        <p:nvSpPr>
          <p:cNvPr id="69668" name="AutoShape 35"/>
          <p:cNvSpPr>
            <a:spLocks/>
          </p:cNvSpPr>
          <p:nvPr/>
        </p:nvSpPr>
        <p:spPr bwMode="auto">
          <a:xfrm>
            <a:off x="3340100" y="4762500"/>
            <a:ext cx="101600" cy="1727200"/>
          </a:xfrm>
          <a:prstGeom prst="leftBrace">
            <a:avLst>
              <a:gd name="adj1" fmla="val 141667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18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50C8AF8-8782-4D71-9B27-7978AAE978C8}" type="slidenum">
              <a:rPr lang="en-US"/>
              <a:pPr/>
              <a:t>69</a:t>
            </a:fld>
            <a:endParaRPr lang="en-US"/>
          </a:p>
        </p:txBody>
      </p:sp>
      <p:pic>
        <p:nvPicPr>
          <p:cNvPr id="70659" name="Picture 2" descr="35_22AnatomyTreeTrunk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325" y="130175"/>
            <a:ext cx="8261350" cy="65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0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52400" y="-38100"/>
            <a:ext cx="1981200" cy="304800"/>
          </a:xfrm>
          <a:noFill/>
        </p:spPr>
        <p:txBody>
          <a:bodyPr/>
          <a:lstStyle/>
          <a:p>
            <a:pPr algn="l" eaLnBrk="1" hangingPunct="1"/>
            <a:r>
              <a:rPr lang="en-US" sz="1200" smtClean="0">
                <a:solidFill>
                  <a:schemeClr val="tx1"/>
                </a:solidFill>
              </a:rPr>
              <a:t>Fig. 35-22</a:t>
            </a:r>
          </a:p>
        </p:txBody>
      </p:sp>
      <p:sp>
        <p:nvSpPr>
          <p:cNvPr id="70661" name="Text Box 4"/>
          <p:cNvSpPr txBox="1">
            <a:spLocks noChangeArrowheads="1"/>
          </p:cNvSpPr>
          <p:nvPr/>
        </p:nvSpPr>
        <p:spPr bwMode="auto">
          <a:xfrm>
            <a:off x="1882775" y="1371600"/>
            <a:ext cx="930275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Growth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2000" b="1"/>
              <a:t>ring</a:t>
            </a: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70662" name="AutoShape 5"/>
          <p:cNvSpPr>
            <a:spLocks/>
          </p:cNvSpPr>
          <p:nvPr/>
        </p:nvSpPr>
        <p:spPr bwMode="auto">
          <a:xfrm rot="-2288364">
            <a:off x="3897313" y="1592263"/>
            <a:ext cx="46037" cy="107950"/>
          </a:xfrm>
          <a:prstGeom prst="leftBracket">
            <a:avLst>
              <a:gd name="adj" fmla="val 1954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0663" name="Line 6"/>
          <p:cNvSpPr>
            <a:spLocks noChangeShapeType="1"/>
          </p:cNvSpPr>
          <p:nvPr/>
        </p:nvSpPr>
        <p:spPr bwMode="auto">
          <a:xfrm>
            <a:off x="2863850" y="1504950"/>
            <a:ext cx="1041400" cy="1714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0664" name="Text Box 7"/>
          <p:cNvSpPr txBox="1">
            <a:spLocks noChangeArrowheads="1"/>
          </p:cNvSpPr>
          <p:nvPr/>
        </p:nvSpPr>
        <p:spPr bwMode="auto">
          <a:xfrm>
            <a:off x="1882775" y="2146300"/>
            <a:ext cx="1133475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Vascular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2000" b="1"/>
              <a:t>ray</a:t>
            </a: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70665" name="Line 8"/>
          <p:cNvSpPr>
            <a:spLocks noChangeShapeType="1"/>
          </p:cNvSpPr>
          <p:nvPr/>
        </p:nvSpPr>
        <p:spPr bwMode="auto">
          <a:xfrm flipH="1">
            <a:off x="2978150" y="1955800"/>
            <a:ext cx="736600" cy="304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0666" name="Text Box 9"/>
          <p:cNvSpPr txBox="1">
            <a:spLocks noChangeArrowheads="1"/>
          </p:cNvSpPr>
          <p:nvPr/>
        </p:nvSpPr>
        <p:spPr bwMode="auto">
          <a:xfrm>
            <a:off x="492125" y="3441700"/>
            <a:ext cx="14192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Secondary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2000" b="1"/>
              <a:t>xylem</a:t>
            </a: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70667" name="AutoShape 10"/>
          <p:cNvSpPr>
            <a:spLocks/>
          </p:cNvSpPr>
          <p:nvPr/>
        </p:nvSpPr>
        <p:spPr bwMode="auto">
          <a:xfrm>
            <a:off x="1835150" y="3028950"/>
            <a:ext cx="254000" cy="1092200"/>
          </a:xfrm>
          <a:prstGeom prst="leftBrace">
            <a:avLst>
              <a:gd name="adj1" fmla="val 35833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0668" name="Text Box 11"/>
          <p:cNvSpPr txBox="1">
            <a:spLocks noChangeArrowheads="1"/>
          </p:cNvSpPr>
          <p:nvPr/>
        </p:nvSpPr>
        <p:spPr bwMode="auto">
          <a:xfrm>
            <a:off x="2130425" y="3086100"/>
            <a:ext cx="137477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Heartwood</a:t>
            </a: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70669" name="Text Box 12"/>
          <p:cNvSpPr txBox="1">
            <a:spLocks noChangeArrowheads="1"/>
          </p:cNvSpPr>
          <p:nvPr/>
        </p:nvSpPr>
        <p:spPr bwMode="auto">
          <a:xfrm>
            <a:off x="2130425" y="3803650"/>
            <a:ext cx="118427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Sapwood</a:t>
            </a: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70670" name="Line 13"/>
          <p:cNvSpPr>
            <a:spLocks noChangeShapeType="1"/>
          </p:cNvSpPr>
          <p:nvPr/>
        </p:nvSpPr>
        <p:spPr bwMode="auto">
          <a:xfrm>
            <a:off x="3511550" y="3187700"/>
            <a:ext cx="13017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0671" name="Line 14"/>
          <p:cNvSpPr>
            <a:spLocks noChangeShapeType="1"/>
          </p:cNvSpPr>
          <p:nvPr/>
        </p:nvSpPr>
        <p:spPr bwMode="auto">
          <a:xfrm>
            <a:off x="3327400" y="3905250"/>
            <a:ext cx="14478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0672" name="AutoShape 15"/>
          <p:cNvSpPr>
            <a:spLocks/>
          </p:cNvSpPr>
          <p:nvPr/>
        </p:nvSpPr>
        <p:spPr bwMode="auto">
          <a:xfrm>
            <a:off x="2114550" y="5060950"/>
            <a:ext cx="254000" cy="1092200"/>
          </a:xfrm>
          <a:prstGeom prst="leftBrace">
            <a:avLst>
              <a:gd name="adj1" fmla="val 35833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0673" name="Text Box 16"/>
          <p:cNvSpPr txBox="1">
            <a:spLocks noChangeArrowheads="1"/>
          </p:cNvSpPr>
          <p:nvPr/>
        </p:nvSpPr>
        <p:spPr bwMode="auto">
          <a:xfrm>
            <a:off x="1533525" y="5492750"/>
            <a:ext cx="606425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Bark</a:t>
            </a: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70674" name="Text Box 17"/>
          <p:cNvSpPr txBox="1">
            <a:spLocks noChangeArrowheads="1"/>
          </p:cNvSpPr>
          <p:nvPr/>
        </p:nvSpPr>
        <p:spPr bwMode="auto">
          <a:xfrm>
            <a:off x="2098675" y="4565650"/>
            <a:ext cx="227647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Vascular cambium</a:t>
            </a: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70675" name="Text Box 18"/>
          <p:cNvSpPr txBox="1">
            <a:spLocks noChangeArrowheads="1"/>
          </p:cNvSpPr>
          <p:nvPr/>
        </p:nvSpPr>
        <p:spPr bwMode="auto">
          <a:xfrm>
            <a:off x="2422525" y="5143500"/>
            <a:ext cx="227647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Secondary phloem</a:t>
            </a: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70676" name="Text Box 19"/>
          <p:cNvSpPr txBox="1">
            <a:spLocks noChangeArrowheads="1"/>
          </p:cNvSpPr>
          <p:nvPr/>
        </p:nvSpPr>
        <p:spPr bwMode="auto">
          <a:xfrm>
            <a:off x="2422525" y="5867400"/>
            <a:ext cx="227647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/>
              <a:t>Layers of periderm</a:t>
            </a:r>
            <a:endParaRPr lang="en-US" sz="2000" b="1">
              <a:solidFill>
                <a:srgbClr val="563A84"/>
              </a:solidFill>
            </a:endParaRPr>
          </a:p>
        </p:txBody>
      </p:sp>
      <p:sp>
        <p:nvSpPr>
          <p:cNvPr id="70677" name="Line 20"/>
          <p:cNvSpPr>
            <a:spLocks noChangeShapeType="1"/>
          </p:cNvSpPr>
          <p:nvPr/>
        </p:nvSpPr>
        <p:spPr bwMode="auto">
          <a:xfrm>
            <a:off x="4406900" y="4679950"/>
            <a:ext cx="12509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0678" name="Line 21"/>
          <p:cNvSpPr>
            <a:spLocks noChangeShapeType="1"/>
          </p:cNvSpPr>
          <p:nvPr/>
        </p:nvSpPr>
        <p:spPr bwMode="auto">
          <a:xfrm>
            <a:off x="4781550" y="5264150"/>
            <a:ext cx="13652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0679" name="Line 22"/>
          <p:cNvSpPr>
            <a:spLocks noChangeShapeType="1"/>
          </p:cNvSpPr>
          <p:nvPr/>
        </p:nvSpPr>
        <p:spPr bwMode="auto">
          <a:xfrm>
            <a:off x="4781550" y="5981700"/>
            <a:ext cx="17208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18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1E191A1-8BED-41D7-90DB-579A46FF1A66}" type="slidenum">
              <a:rPr lang="en-US"/>
              <a:pPr/>
              <a:t>70</a:t>
            </a:fld>
            <a:endParaRPr lang="en-US"/>
          </a:p>
        </p:txBody>
      </p:sp>
      <p:pic>
        <p:nvPicPr>
          <p:cNvPr id="71683" name="Picture 2" descr="35_19-PrimarySecondary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6388" y="574675"/>
            <a:ext cx="8548687" cy="570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4" name="Line 3"/>
          <p:cNvSpPr>
            <a:spLocks noChangeShapeType="1"/>
          </p:cNvSpPr>
          <p:nvPr/>
        </p:nvSpPr>
        <p:spPr bwMode="auto">
          <a:xfrm>
            <a:off x="7785100" y="4857750"/>
            <a:ext cx="88900" cy="0"/>
          </a:xfrm>
          <a:prstGeom prst="line">
            <a:avLst/>
          </a:prstGeom>
          <a:noFill/>
          <a:ln w="508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685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52400" y="-38100"/>
            <a:ext cx="1981200" cy="304800"/>
          </a:xfrm>
          <a:noFill/>
        </p:spPr>
        <p:txBody>
          <a:bodyPr/>
          <a:lstStyle/>
          <a:p>
            <a:pPr algn="l" eaLnBrk="1" hangingPunct="1"/>
            <a:r>
              <a:rPr lang="en-US" sz="1200" smtClean="0">
                <a:solidFill>
                  <a:schemeClr val="tx1"/>
                </a:solidFill>
              </a:rPr>
              <a:t>Fig. 35-19</a:t>
            </a:r>
          </a:p>
        </p:txBody>
      </p:sp>
      <p:sp>
        <p:nvSpPr>
          <p:cNvPr id="71686" name="Text Box 5"/>
          <p:cNvSpPr txBox="1">
            <a:spLocks noChangeArrowheads="1"/>
          </p:cNvSpPr>
          <p:nvPr/>
        </p:nvSpPr>
        <p:spPr bwMode="auto">
          <a:xfrm>
            <a:off x="479425" y="749300"/>
            <a:ext cx="14319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Primary and secondary growth</a:t>
            </a:r>
          </a:p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in a two-year-old stem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687" name="Text Box 6"/>
          <p:cNvSpPr txBox="1">
            <a:spLocks noChangeArrowheads="1"/>
          </p:cNvSpPr>
          <p:nvPr/>
        </p:nvSpPr>
        <p:spPr bwMode="auto">
          <a:xfrm>
            <a:off x="333375" y="749300"/>
            <a:ext cx="174625" cy="13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(a)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688" name="Text Box 7"/>
          <p:cNvSpPr txBox="1">
            <a:spLocks noChangeArrowheads="1"/>
          </p:cNvSpPr>
          <p:nvPr/>
        </p:nvSpPr>
        <p:spPr bwMode="auto">
          <a:xfrm>
            <a:off x="339725" y="1231900"/>
            <a:ext cx="536575" cy="13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Epidermis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689" name="Text Box 8"/>
          <p:cNvSpPr txBox="1">
            <a:spLocks noChangeArrowheads="1"/>
          </p:cNvSpPr>
          <p:nvPr/>
        </p:nvSpPr>
        <p:spPr bwMode="auto">
          <a:xfrm>
            <a:off x="339725" y="1384300"/>
            <a:ext cx="447675" cy="10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Cortex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690" name="Text Box 9"/>
          <p:cNvSpPr txBox="1">
            <a:spLocks noChangeArrowheads="1"/>
          </p:cNvSpPr>
          <p:nvPr/>
        </p:nvSpPr>
        <p:spPr bwMode="auto">
          <a:xfrm>
            <a:off x="339725" y="1530350"/>
            <a:ext cx="434975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Primary</a:t>
            </a:r>
          </a:p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phloem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691" name="Text Box 10"/>
          <p:cNvSpPr txBox="1">
            <a:spLocks noChangeArrowheads="1"/>
          </p:cNvSpPr>
          <p:nvPr/>
        </p:nvSpPr>
        <p:spPr bwMode="auto">
          <a:xfrm>
            <a:off x="339725" y="1784350"/>
            <a:ext cx="434975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Vascular</a:t>
            </a:r>
          </a:p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cambium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692" name="Text Box 11"/>
          <p:cNvSpPr txBox="1">
            <a:spLocks noChangeArrowheads="1"/>
          </p:cNvSpPr>
          <p:nvPr/>
        </p:nvSpPr>
        <p:spPr bwMode="auto">
          <a:xfrm>
            <a:off x="346075" y="2063750"/>
            <a:ext cx="434975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Primary</a:t>
            </a:r>
          </a:p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xylem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693" name="Text Box 12"/>
          <p:cNvSpPr txBox="1">
            <a:spLocks noChangeArrowheads="1"/>
          </p:cNvSpPr>
          <p:nvPr/>
        </p:nvSpPr>
        <p:spPr bwMode="auto">
          <a:xfrm>
            <a:off x="339725" y="2317750"/>
            <a:ext cx="244475" cy="10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Pith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694" name="Line 13"/>
          <p:cNvSpPr>
            <a:spLocks noChangeShapeType="1"/>
          </p:cNvSpPr>
          <p:nvPr/>
        </p:nvSpPr>
        <p:spPr bwMode="auto">
          <a:xfrm>
            <a:off x="990600" y="1187450"/>
            <a:ext cx="74295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695" name="Line 14"/>
          <p:cNvSpPr>
            <a:spLocks noChangeShapeType="1"/>
          </p:cNvSpPr>
          <p:nvPr/>
        </p:nvSpPr>
        <p:spPr bwMode="auto">
          <a:xfrm>
            <a:off x="927100" y="2851150"/>
            <a:ext cx="89535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696" name="Line 15"/>
          <p:cNvSpPr>
            <a:spLocks noChangeShapeType="1"/>
          </p:cNvSpPr>
          <p:nvPr/>
        </p:nvSpPr>
        <p:spPr bwMode="auto">
          <a:xfrm>
            <a:off x="844550" y="1276350"/>
            <a:ext cx="1778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697" name="Line 16"/>
          <p:cNvSpPr>
            <a:spLocks noChangeShapeType="1"/>
          </p:cNvSpPr>
          <p:nvPr/>
        </p:nvSpPr>
        <p:spPr bwMode="auto">
          <a:xfrm>
            <a:off x="669925" y="1428750"/>
            <a:ext cx="3968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698" name="Line 17"/>
          <p:cNvSpPr>
            <a:spLocks noChangeShapeType="1"/>
          </p:cNvSpPr>
          <p:nvPr/>
        </p:nvSpPr>
        <p:spPr bwMode="auto">
          <a:xfrm>
            <a:off x="730250" y="1574800"/>
            <a:ext cx="393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699" name="Line 18"/>
          <p:cNvSpPr>
            <a:spLocks noChangeShapeType="1"/>
          </p:cNvSpPr>
          <p:nvPr/>
        </p:nvSpPr>
        <p:spPr bwMode="auto">
          <a:xfrm>
            <a:off x="774700" y="1828800"/>
            <a:ext cx="393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00" name="Line 19"/>
          <p:cNvSpPr>
            <a:spLocks noChangeShapeType="1"/>
          </p:cNvSpPr>
          <p:nvPr/>
        </p:nvSpPr>
        <p:spPr bwMode="auto">
          <a:xfrm>
            <a:off x="739775" y="2108200"/>
            <a:ext cx="4857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01" name="Line 20"/>
          <p:cNvSpPr>
            <a:spLocks noChangeShapeType="1"/>
          </p:cNvSpPr>
          <p:nvPr/>
        </p:nvSpPr>
        <p:spPr bwMode="auto">
          <a:xfrm>
            <a:off x="542925" y="2362200"/>
            <a:ext cx="7651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02" name="Text Box 21"/>
          <p:cNvSpPr txBox="1">
            <a:spLocks noChangeArrowheads="1"/>
          </p:cNvSpPr>
          <p:nvPr/>
        </p:nvSpPr>
        <p:spPr bwMode="auto">
          <a:xfrm>
            <a:off x="333375" y="3943350"/>
            <a:ext cx="612775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Periderm</a:t>
            </a:r>
          </a:p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(mainly cork</a:t>
            </a:r>
          </a:p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cambia</a:t>
            </a:r>
          </a:p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and cork)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03" name="Line 22"/>
          <p:cNvSpPr>
            <a:spLocks noChangeShapeType="1"/>
          </p:cNvSpPr>
          <p:nvPr/>
        </p:nvSpPr>
        <p:spPr bwMode="auto">
          <a:xfrm flipV="1">
            <a:off x="869950" y="4762500"/>
            <a:ext cx="990600" cy="635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04" name="Text Box 23"/>
          <p:cNvSpPr txBox="1">
            <a:spLocks noChangeArrowheads="1"/>
          </p:cNvSpPr>
          <p:nvPr/>
        </p:nvSpPr>
        <p:spPr bwMode="auto">
          <a:xfrm>
            <a:off x="339725" y="4552950"/>
            <a:ext cx="5492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Primary</a:t>
            </a:r>
          </a:p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phloem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05" name="Text Box 24"/>
          <p:cNvSpPr txBox="1">
            <a:spLocks noChangeArrowheads="1"/>
          </p:cNvSpPr>
          <p:nvPr/>
        </p:nvSpPr>
        <p:spPr bwMode="auto">
          <a:xfrm>
            <a:off x="333375" y="4819650"/>
            <a:ext cx="5492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Secondary</a:t>
            </a:r>
          </a:p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phloem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06" name="Text Box 25"/>
          <p:cNvSpPr txBox="1">
            <a:spLocks noChangeArrowheads="1"/>
          </p:cNvSpPr>
          <p:nvPr/>
        </p:nvSpPr>
        <p:spPr bwMode="auto">
          <a:xfrm>
            <a:off x="339725" y="5099050"/>
            <a:ext cx="5492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Vascular</a:t>
            </a:r>
          </a:p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cambium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07" name="Text Box 26"/>
          <p:cNvSpPr txBox="1">
            <a:spLocks noChangeArrowheads="1"/>
          </p:cNvSpPr>
          <p:nvPr/>
        </p:nvSpPr>
        <p:spPr bwMode="auto">
          <a:xfrm>
            <a:off x="333375" y="5372100"/>
            <a:ext cx="5492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Secondary</a:t>
            </a:r>
          </a:p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xylem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08" name="Text Box 27"/>
          <p:cNvSpPr txBox="1">
            <a:spLocks noChangeArrowheads="1"/>
          </p:cNvSpPr>
          <p:nvPr/>
        </p:nvSpPr>
        <p:spPr bwMode="auto">
          <a:xfrm>
            <a:off x="339725" y="5670550"/>
            <a:ext cx="5492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Primary</a:t>
            </a:r>
          </a:p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xylem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09" name="Text Box 28"/>
          <p:cNvSpPr txBox="1">
            <a:spLocks noChangeArrowheads="1"/>
          </p:cNvSpPr>
          <p:nvPr/>
        </p:nvSpPr>
        <p:spPr bwMode="auto">
          <a:xfrm>
            <a:off x="339725" y="5956300"/>
            <a:ext cx="295275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Pith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10" name="Line 29"/>
          <p:cNvSpPr>
            <a:spLocks noChangeShapeType="1"/>
          </p:cNvSpPr>
          <p:nvPr/>
        </p:nvSpPr>
        <p:spPr bwMode="auto">
          <a:xfrm>
            <a:off x="781050" y="3994150"/>
            <a:ext cx="1841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11" name="Line 30"/>
          <p:cNvSpPr>
            <a:spLocks noChangeShapeType="1"/>
          </p:cNvSpPr>
          <p:nvPr/>
        </p:nvSpPr>
        <p:spPr bwMode="auto">
          <a:xfrm>
            <a:off x="736600" y="4597400"/>
            <a:ext cx="273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12" name="Line 31"/>
          <p:cNvSpPr>
            <a:spLocks noChangeShapeType="1"/>
          </p:cNvSpPr>
          <p:nvPr/>
        </p:nvSpPr>
        <p:spPr bwMode="auto">
          <a:xfrm>
            <a:off x="863600" y="4857750"/>
            <a:ext cx="184150" cy="63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13" name="Line 32"/>
          <p:cNvSpPr>
            <a:spLocks noChangeShapeType="1"/>
          </p:cNvSpPr>
          <p:nvPr/>
        </p:nvSpPr>
        <p:spPr bwMode="auto">
          <a:xfrm>
            <a:off x="777875" y="5143500"/>
            <a:ext cx="2889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14" name="Line 33"/>
          <p:cNvSpPr>
            <a:spLocks noChangeShapeType="1"/>
          </p:cNvSpPr>
          <p:nvPr/>
        </p:nvSpPr>
        <p:spPr bwMode="auto">
          <a:xfrm>
            <a:off x="869950" y="5410200"/>
            <a:ext cx="254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15" name="Line 34"/>
          <p:cNvSpPr>
            <a:spLocks noChangeShapeType="1"/>
          </p:cNvSpPr>
          <p:nvPr/>
        </p:nvSpPr>
        <p:spPr bwMode="auto">
          <a:xfrm flipV="1">
            <a:off x="742950" y="5594350"/>
            <a:ext cx="476250" cy="1206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16" name="Line 35"/>
          <p:cNvSpPr>
            <a:spLocks noChangeShapeType="1"/>
          </p:cNvSpPr>
          <p:nvPr/>
        </p:nvSpPr>
        <p:spPr bwMode="auto">
          <a:xfrm flipV="1">
            <a:off x="552450" y="5810250"/>
            <a:ext cx="762000" cy="190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17" name="Text Box 36"/>
          <p:cNvSpPr txBox="1">
            <a:spLocks noChangeArrowheads="1"/>
          </p:cNvSpPr>
          <p:nvPr/>
        </p:nvSpPr>
        <p:spPr bwMode="auto">
          <a:xfrm>
            <a:off x="2625725" y="1295400"/>
            <a:ext cx="244475" cy="10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Pith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18" name="Text Box 37"/>
          <p:cNvSpPr txBox="1">
            <a:spLocks noChangeArrowheads="1"/>
          </p:cNvSpPr>
          <p:nvPr/>
        </p:nvSpPr>
        <p:spPr bwMode="auto">
          <a:xfrm>
            <a:off x="2625725" y="1435100"/>
            <a:ext cx="688975" cy="10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Primary xylem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19" name="Text Box 38"/>
          <p:cNvSpPr txBox="1">
            <a:spLocks noChangeArrowheads="1"/>
          </p:cNvSpPr>
          <p:nvPr/>
        </p:nvSpPr>
        <p:spPr bwMode="auto">
          <a:xfrm>
            <a:off x="2619375" y="1562100"/>
            <a:ext cx="987425" cy="12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Vascular cambium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20" name="Text Box 39"/>
          <p:cNvSpPr txBox="1">
            <a:spLocks noChangeArrowheads="1"/>
          </p:cNvSpPr>
          <p:nvPr/>
        </p:nvSpPr>
        <p:spPr bwMode="auto">
          <a:xfrm>
            <a:off x="2809875" y="1689100"/>
            <a:ext cx="777875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Primary phloem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21" name="Text Box 40"/>
          <p:cNvSpPr txBox="1">
            <a:spLocks noChangeArrowheads="1"/>
          </p:cNvSpPr>
          <p:nvPr/>
        </p:nvSpPr>
        <p:spPr bwMode="auto">
          <a:xfrm>
            <a:off x="3819525" y="1530350"/>
            <a:ext cx="517525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Epidermis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22" name="Text Box 41"/>
          <p:cNvSpPr txBox="1">
            <a:spLocks noChangeArrowheads="1"/>
          </p:cNvSpPr>
          <p:nvPr/>
        </p:nvSpPr>
        <p:spPr bwMode="auto">
          <a:xfrm>
            <a:off x="3660775" y="1676400"/>
            <a:ext cx="390525" cy="10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Cortex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23" name="Line 42"/>
          <p:cNvSpPr>
            <a:spLocks noChangeShapeType="1"/>
          </p:cNvSpPr>
          <p:nvPr/>
        </p:nvSpPr>
        <p:spPr bwMode="auto">
          <a:xfrm flipH="1">
            <a:off x="2822575" y="1130300"/>
            <a:ext cx="117475" cy="1841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24" name="Line 43"/>
          <p:cNvSpPr>
            <a:spLocks noChangeShapeType="1"/>
          </p:cNvSpPr>
          <p:nvPr/>
        </p:nvSpPr>
        <p:spPr bwMode="auto">
          <a:xfrm flipV="1">
            <a:off x="3162300" y="1295400"/>
            <a:ext cx="114300" cy="127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25" name="Line 44"/>
          <p:cNvSpPr>
            <a:spLocks noChangeShapeType="1"/>
          </p:cNvSpPr>
          <p:nvPr/>
        </p:nvSpPr>
        <p:spPr bwMode="auto">
          <a:xfrm flipH="1">
            <a:off x="3378200" y="1390650"/>
            <a:ext cx="6350" cy="1714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26" name="Line 45"/>
          <p:cNvSpPr>
            <a:spLocks noChangeShapeType="1"/>
          </p:cNvSpPr>
          <p:nvPr/>
        </p:nvSpPr>
        <p:spPr bwMode="auto">
          <a:xfrm>
            <a:off x="3609975" y="1441450"/>
            <a:ext cx="69850" cy="2222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27" name="Line 46"/>
          <p:cNvSpPr>
            <a:spLocks noChangeShapeType="1"/>
          </p:cNvSpPr>
          <p:nvPr/>
        </p:nvSpPr>
        <p:spPr bwMode="auto">
          <a:xfrm>
            <a:off x="3721100" y="1419225"/>
            <a:ext cx="117475" cy="952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28" name="Line 47"/>
          <p:cNvSpPr>
            <a:spLocks noChangeShapeType="1"/>
          </p:cNvSpPr>
          <p:nvPr/>
        </p:nvSpPr>
        <p:spPr bwMode="auto">
          <a:xfrm>
            <a:off x="3540125" y="1409700"/>
            <a:ext cx="6350" cy="2889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29" name="Text Box 48"/>
          <p:cNvSpPr txBox="1">
            <a:spLocks noChangeArrowheads="1"/>
          </p:cNvSpPr>
          <p:nvPr/>
        </p:nvSpPr>
        <p:spPr bwMode="auto">
          <a:xfrm rot="-1001921">
            <a:off x="3330575" y="2076450"/>
            <a:ext cx="434975" cy="10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Growth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30" name="Text Box 49"/>
          <p:cNvSpPr txBox="1">
            <a:spLocks noChangeArrowheads="1"/>
          </p:cNvSpPr>
          <p:nvPr/>
        </p:nvSpPr>
        <p:spPr bwMode="auto">
          <a:xfrm>
            <a:off x="2657475" y="2222500"/>
            <a:ext cx="434975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Vascular</a:t>
            </a:r>
          </a:p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ray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31" name="Text Box 50"/>
          <p:cNvSpPr txBox="1">
            <a:spLocks noChangeArrowheads="1"/>
          </p:cNvSpPr>
          <p:nvPr/>
        </p:nvSpPr>
        <p:spPr bwMode="auto">
          <a:xfrm>
            <a:off x="2613025" y="2901950"/>
            <a:ext cx="434975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Primary</a:t>
            </a:r>
          </a:p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xylem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32" name="Text Box 51"/>
          <p:cNvSpPr txBox="1">
            <a:spLocks noChangeArrowheads="1"/>
          </p:cNvSpPr>
          <p:nvPr/>
        </p:nvSpPr>
        <p:spPr bwMode="auto">
          <a:xfrm>
            <a:off x="2613025" y="3130550"/>
            <a:ext cx="777875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Secondary xylem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33" name="Text Box 52"/>
          <p:cNvSpPr txBox="1">
            <a:spLocks noChangeArrowheads="1"/>
          </p:cNvSpPr>
          <p:nvPr/>
        </p:nvSpPr>
        <p:spPr bwMode="auto">
          <a:xfrm>
            <a:off x="2689225" y="3289300"/>
            <a:ext cx="873125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Vascular cambium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34" name="Text Box 53"/>
          <p:cNvSpPr txBox="1">
            <a:spLocks noChangeArrowheads="1"/>
          </p:cNvSpPr>
          <p:nvPr/>
        </p:nvSpPr>
        <p:spPr bwMode="auto">
          <a:xfrm>
            <a:off x="2689225" y="3422650"/>
            <a:ext cx="873125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Secondary phloem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35" name="Text Box 54"/>
          <p:cNvSpPr txBox="1">
            <a:spLocks noChangeArrowheads="1"/>
          </p:cNvSpPr>
          <p:nvPr/>
        </p:nvSpPr>
        <p:spPr bwMode="auto">
          <a:xfrm>
            <a:off x="2695575" y="3549650"/>
            <a:ext cx="771525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Primary phloem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36" name="Text Box 55"/>
          <p:cNvSpPr txBox="1">
            <a:spLocks noChangeArrowheads="1"/>
          </p:cNvSpPr>
          <p:nvPr/>
        </p:nvSpPr>
        <p:spPr bwMode="auto">
          <a:xfrm>
            <a:off x="2689225" y="3670300"/>
            <a:ext cx="955675" cy="10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First cork cambium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37" name="Text Box 56"/>
          <p:cNvSpPr txBox="1">
            <a:spLocks noChangeArrowheads="1"/>
          </p:cNvSpPr>
          <p:nvPr/>
        </p:nvSpPr>
        <p:spPr bwMode="auto">
          <a:xfrm>
            <a:off x="3908425" y="3651250"/>
            <a:ext cx="295275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Cork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38" name="Line 57"/>
          <p:cNvSpPr>
            <a:spLocks noChangeShapeType="1"/>
          </p:cNvSpPr>
          <p:nvPr/>
        </p:nvSpPr>
        <p:spPr bwMode="auto">
          <a:xfrm>
            <a:off x="3098800" y="2282825"/>
            <a:ext cx="527050" cy="3079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39" name="Line 58"/>
          <p:cNvSpPr>
            <a:spLocks noChangeShapeType="1"/>
          </p:cNvSpPr>
          <p:nvPr/>
        </p:nvSpPr>
        <p:spPr bwMode="auto">
          <a:xfrm flipV="1">
            <a:off x="3006725" y="2889250"/>
            <a:ext cx="295275" cy="571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40" name="Line 59"/>
          <p:cNvSpPr>
            <a:spLocks noChangeShapeType="1"/>
          </p:cNvSpPr>
          <p:nvPr/>
        </p:nvSpPr>
        <p:spPr bwMode="auto">
          <a:xfrm flipV="1">
            <a:off x="3416300" y="2990850"/>
            <a:ext cx="76200" cy="1397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41" name="Line 60"/>
          <p:cNvSpPr>
            <a:spLocks noChangeShapeType="1"/>
          </p:cNvSpPr>
          <p:nvPr/>
        </p:nvSpPr>
        <p:spPr bwMode="auto">
          <a:xfrm flipV="1">
            <a:off x="3527425" y="3041650"/>
            <a:ext cx="53975" cy="2508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42" name="Line 61"/>
          <p:cNvSpPr>
            <a:spLocks noChangeShapeType="1"/>
          </p:cNvSpPr>
          <p:nvPr/>
        </p:nvSpPr>
        <p:spPr bwMode="auto">
          <a:xfrm>
            <a:off x="3657600" y="3063875"/>
            <a:ext cx="0" cy="406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43" name="Line 62"/>
          <p:cNvSpPr>
            <a:spLocks noChangeShapeType="1"/>
          </p:cNvSpPr>
          <p:nvPr/>
        </p:nvSpPr>
        <p:spPr bwMode="auto">
          <a:xfrm>
            <a:off x="3606800" y="3470275"/>
            <a:ext cx="635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44" name="Line 63"/>
          <p:cNvSpPr>
            <a:spLocks noChangeShapeType="1"/>
          </p:cNvSpPr>
          <p:nvPr/>
        </p:nvSpPr>
        <p:spPr bwMode="auto">
          <a:xfrm>
            <a:off x="3752850" y="3117850"/>
            <a:ext cx="0" cy="4762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45" name="Line 64"/>
          <p:cNvSpPr>
            <a:spLocks noChangeShapeType="1"/>
          </p:cNvSpPr>
          <p:nvPr/>
        </p:nvSpPr>
        <p:spPr bwMode="auto">
          <a:xfrm>
            <a:off x="3467100" y="3587750"/>
            <a:ext cx="30003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46" name="Line 65"/>
          <p:cNvSpPr>
            <a:spLocks noChangeShapeType="1"/>
          </p:cNvSpPr>
          <p:nvPr/>
        </p:nvSpPr>
        <p:spPr bwMode="auto">
          <a:xfrm>
            <a:off x="3867150" y="3197225"/>
            <a:ext cx="0" cy="527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47" name="Line 66"/>
          <p:cNvSpPr>
            <a:spLocks noChangeShapeType="1"/>
          </p:cNvSpPr>
          <p:nvPr/>
        </p:nvSpPr>
        <p:spPr bwMode="auto">
          <a:xfrm>
            <a:off x="3646488" y="3714750"/>
            <a:ext cx="23018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48" name="Line 67"/>
          <p:cNvSpPr>
            <a:spLocks noChangeShapeType="1"/>
          </p:cNvSpPr>
          <p:nvPr/>
        </p:nvSpPr>
        <p:spPr bwMode="auto">
          <a:xfrm>
            <a:off x="4019550" y="3181350"/>
            <a:ext cx="0" cy="457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49" name="Text Box 68"/>
          <p:cNvSpPr txBox="1">
            <a:spLocks noChangeArrowheads="1"/>
          </p:cNvSpPr>
          <p:nvPr/>
        </p:nvSpPr>
        <p:spPr bwMode="auto">
          <a:xfrm>
            <a:off x="2593975" y="4933950"/>
            <a:ext cx="606425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Secondary</a:t>
            </a:r>
          </a:p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Xylem (two</a:t>
            </a:r>
          </a:p>
          <a:p>
            <a:pPr marL="457200" indent="-457200" eaLnBrk="0" hangingPunct="0">
              <a:lnSpc>
                <a:spcPct val="90000"/>
              </a:lnSpc>
              <a:buFont typeface="Arial" charset="0"/>
              <a:buNone/>
            </a:pPr>
            <a:r>
              <a:rPr lang="en-US" sz="800" b="1"/>
              <a:t>years of</a:t>
            </a:r>
          </a:p>
          <a:p>
            <a:pPr marL="457200" indent="-457200" eaLnBrk="0" hangingPunct="0">
              <a:lnSpc>
                <a:spcPct val="90000"/>
              </a:lnSpc>
              <a:buFont typeface="Arial" charset="0"/>
              <a:buNone/>
            </a:pPr>
            <a:r>
              <a:rPr lang="en-US" sz="800" b="1"/>
              <a:t>production)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50" name="Text Box 69"/>
          <p:cNvSpPr txBox="1">
            <a:spLocks noChangeArrowheads="1"/>
          </p:cNvSpPr>
          <p:nvPr/>
        </p:nvSpPr>
        <p:spPr bwMode="auto">
          <a:xfrm>
            <a:off x="2613025" y="5391150"/>
            <a:ext cx="873125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Vascular cambium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51" name="Text Box 70"/>
          <p:cNvSpPr txBox="1">
            <a:spLocks noChangeArrowheads="1"/>
          </p:cNvSpPr>
          <p:nvPr/>
        </p:nvSpPr>
        <p:spPr bwMode="auto">
          <a:xfrm>
            <a:off x="2613025" y="5537200"/>
            <a:ext cx="873125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Secondary phloem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52" name="Text Box 71"/>
          <p:cNvSpPr txBox="1">
            <a:spLocks noChangeArrowheads="1"/>
          </p:cNvSpPr>
          <p:nvPr/>
        </p:nvSpPr>
        <p:spPr bwMode="auto">
          <a:xfrm>
            <a:off x="2790825" y="5689600"/>
            <a:ext cx="7016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Most recent</a:t>
            </a:r>
          </a:p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cork cambium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53" name="Text Box 72"/>
          <p:cNvSpPr txBox="1">
            <a:spLocks noChangeArrowheads="1"/>
          </p:cNvSpPr>
          <p:nvPr/>
        </p:nvSpPr>
        <p:spPr bwMode="auto">
          <a:xfrm>
            <a:off x="3654425" y="5778500"/>
            <a:ext cx="295275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Cork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54" name="Text Box 73"/>
          <p:cNvSpPr txBox="1">
            <a:spLocks noChangeArrowheads="1"/>
          </p:cNvSpPr>
          <p:nvPr/>
        </p:nvSpPr>
        <p:spPr bwMode="auto">
          <a:xfrm>
            <a:off x="3927475" y="5492750"/>
            <a:ext cx="295275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Bark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55" name="Text Box 74"/>
          <p:cNvSpPr txBox="1">
            <a:spLocks noChangeArrowheads="1"/>
          </p:cNvSpPr>
          <p:nvPr/>
        </p:nvSpPr>
        <p:spPr bwMode="auto">
          <a:xfrm>
            <a:off x="4079875" y="5670550"/>
            <a:ext cx="5111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Layers of</a:t>
            </a:r>
          </a:p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periderm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56" name="Text Box 75"/>
          <p:cNvSpPr txBox="1">
            <a:spLocks noChangeArrowheads="1"/>
          </p:cNvSpPr>
          <p:nvPr/>
        </p:nvSpPr>
        <p:spPr bwMode="auto">
          <a:xfrm rot="-1218949">
            <a:off x="3400425" y="4044950"/>
            <a:ext cx="530225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Growth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57" name="Line 76"/>
          <p:cNvSpPr>
            <a:spLocks noChangeShapeType="1"/>
          </p:cNvSpPr>
          <p:nvPr/>
        </p:nvSpPr>
        <p:spPr bwMode="auto">
          <a:xfrm>
            <a:off x="3133725" y="4975225"/>
            <a:ext cx="2825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58" name="Line 77"/>
          <p:cNvSpPr>
            <a:spLocks noChangeShapeType="1"/>
          </p:cNvSpPr>
          <p:nvPr/>
        </p:nvSpPr>
        <p:spPr bwMode="auto">
          <a:xfrm flipV="1">
            <a:off x="3482975" y="5073650"/>
            <a:ext cx="136525" cy="3143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59" name="Line 78"/>
          <p:cNvSpPr>
            <a:spLocks noChangeShapeType="1"/>
          </p:cNvSpPr>
          <p:nvPr/>
        </p:nvSpPr>
        <p:spPr bwMode="auto">
          <a:xfrm flipV="1">
            <a:off x="3536950" y="5099050"/>
            <a:ext cx="139700" cy="4762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60" name="Line 79"/>
          <p:cNvSpPr>
            <a:spLocks noChangeShapeType="1"/>
          </p:cNvSpPr>
          <p:nvPr/>
        </p:nvSpPr>
        <p:spPr bwMode="auto">
          <a:xfrm flipH="1">
            <a:off x="3575050" y="5168900"/>
            <a:ext cx="260350" cy="5746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61" name="Line 80"/>
          <p:cNvSpPr>
            <a:spLocks noChangeShapeType="1"/>
          </p:cNvSpPr>
          <p:nvPr/>
        </p:nvSpPr>
        <p:spPr bwMode="auto">
          <a:xfrm>
            <a:off x="3378200" y="5734050"/>
            <a:ext cx="203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62" name="Line 81"/>
          <p:cNvSpPr>
            <a:spLocks noChangeShapeType="1"/>
          </p:cNvSpPr>
          <p:nvPr/>
        </p:nvSpPr>
        <p:spPr bwMode="auto">
          <a:xfrm flipH="1">
            <a:off x="3759200" y="5213350"/>
            <a:ext cx="165100" cy="5524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63" name="AutoShape 82"/>
          <p:cNvSpPr>
            <a:spLocks/>
          </p:cNvSpPr>
          <p:nvPr/>
        </p:nvSpPr>
        <p:spPr bwMode="auto">
          <a:xfrm rot="5400000">
            <a:off x="4021931" y="4234657"/>
            <a:ext cx="68263" cy="622300"/>
          </a:xfrm>
          <a:prstGeom prst="rightBrace">
            <a:avLst>
              <a:gd name="adj1" fmla="val 75968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64" name="Line 83"/>
          <p:cNvSpPr>
            <a:spLocks noChangeShapeType="1"/>
          </p:cNvSpPr>
          <p:nvPr/>
        </p:nvSpPr>
        <p:spPr bwMode="auto">
          <a:xfrm flipV="1">
            <a:off x="4057650" y="4578350"/>
            <a:ext cx="0" cy="9112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65" name="AutoShape 84"/>
          <p:cNvSpPr>
            <a:spLocks/>
          </p:cNvSpPr>
          <p:nvPr/>
        </p:nvSpPr>
        <p:spPr bwMode="auto">
          <a:xfrm rot="5400000">
            <a:off x="4202906" y="4574382"/>
            <a:ext cx="74613" cy="266700"/>
          </a:xfrm>
          <a:prstGeom prst="rightBrace">
            <a:avLst>
              <a:gd name="adj1" fmla="val 29787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66" name="Line 85"/>
          <p:cNvSpPr>
            <a:spLocks noChangeShapeType="1"/>
          </p:cNvSpPr>
          <p:nvPr/>
        </p:nvSpPr>
        <p:spPr bwMode="auto">
          <a:xfrm flipV="1">
            <a:off x="4241800" y="4730750"/>
            <a:ext cx="0" cy="939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67" name="Text Box 86"/>
          <p:cNvSpPr txBox="1">
            <a:spLocks noChangeArrowheads="1"/>
          </p:cNvSpPr>
          <p:nvPr/>
        </p:nvSpPr>
        <p:spPr bwMode="auto">
          <a:xfrm>
            <a:off x="5737225" y="4292600"/>
            <a:ext cx="873125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Secondary phloem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68" name="Text Box 87"/>
          <p:cNvSpPr txBox="1">
            <a:spLocks noChangeArrowheads="1"/>
          </p:cNvSpPr>
          <p:nvPr/>
        </p:nvSpPr>
        <p:spPr bwMode="auto">
          <a:xfrm>
            <a:off x="5724525" y="4413250"/>
            <a:ext cx="873125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Vascular cambium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69" name="Text Box 88"/>
          <p:cNvSpPr txBox="1">
            <a:spLocks noChangeArrowheads="1"/>
          </p:cNvSpPr>
          <p:nvPr/>
        </p:nvSpPr>
        <p:spPr bwMode="auto">
          <a:xfrm>
            <a:off x="4797425" y="4597400"/>
            <a:ext cx="777875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Secondary xylem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70" name="Text Box 89"/>
          <p:cNvSpPr txBox="1">
            <a:spLocks noChangeArrowheads="1"/>
          </p:cNvSpPr>
          <p:nvPr/>
        </p:nvSpPr>
        <p:spPr bwMode="auto">
          <a:xfrm>
            <a:off x="7242175" y="4305300"/>
            <a:ext cx="295275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Bark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71" name="Text Box 90"/>
          <p:cNvSpPr txBox="1">
            <a:spLocks noChangeArrowheads="1"/>
          </p:cNvSpPr>
          <p:nvPr/>
        </p:nvSpPr>
        <p:spPr bwMode="auto">
          <a:xfrm>
            <a:off x="7889875" y="4819650"/>
            <a:ext cx="295275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Cork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72" name="Text Box 91"/>
          <p:cNvSpPr txBox="1">
            <a:spLocks noChangeArrowheads="1"/>
          </p:cNvSpPr>
          <p:nvPr/>
        </p:nvSpPr>
        <p:spPr bwMode="auto">
          <a:xfrm>
            <a:off x="5737225" y="4546600"/>
            <a:ext cx="574675" cy="10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Late wood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73" name="Text Box 92"/>
          <p:cNvSpPr txBox="1">
            <a:spLocks noChangeArrowheads="1"/>
          </p:cNvSpPr>
          <p:nvPr/>
        </p:nvSpPr>
        <p:spPr bwMode="auto">
          <a:xfrm>
            <a:off x="5743575" y="4660900"/>
            <a:ext cx="574675" cy="10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Early wood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74" name="AutoShape 93"/>
          <p:cNvSpPr>
            <a:spLocks/>
          </p:cNvSpPr>
          <p:nvPr/>
        </p:nvSpPr>
        <p:spPr bwMode="auto">
          <a:xfrm>
            <a:off x="5645150" y="4521200"/>
            <a:ext cx="112713" cy="254000"/>
          </a:xfrm>
          <a:prstGeom prst="leftBrace">
            <a:avLst>
              <a:gd name="adj1" fmla="val 18779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75" name="Text Box 94"/>
          <p:cNvSpPr txBox="1">
            <a:spLocks noChangeArrowheads="1"/>
          </p:cNvSpPr>
          <p:nvPr/>
        </p:nvSpPr>
        <p:spPr bwMode="auto">
          <a:xfrm>
            <a:off x="7889875" y="4527550"/>
            <a:ext cx="44132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Cork</a:t>
            </a:r>
          </a:p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cambium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76" name="Text Box 95"/>
          <p:cNvSpPr txBox="1">
            <a:spLocks noChangeArrowheads="1"/>
          </p:cNvSpPr>
          <p:nvPr/>
        </p:nvSpPr>
        <p:spPr bwMode="auto">
          <a:xfrm>
            <a:off x="8416925" y="4664075"/>
            <a:ext cx="447675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Periderm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77" name="Text Box 96"/>
          <p:cNvSpPr txBox="1">
            <a:spLocks noChangeArrowheads="1"/>
          </p:cNvSpPr>
          <p:nvPr/>
        </p:nvSpPr>
        <p:spPr bwMode="auto">
          <a:xfrm>
            <a:off x="6086475" y="5645150"/>
            <a:ext cx="619125" cy="12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Vascular ray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78" name="Text Box 97"/>
          <p:cNvSpPr txBox="1">
            <a:spLocks noChangeArrowheads="1"/>
          </p:cNvSpPr>
          <p:nvPr/>
        </p:nvSpPr>
        <p:spPr bwMode="auto">
          <a:xfrm>
            <a:off x="6816725" y="5645150"/>
            <a:ext cx="619125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Growth ring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79" name="Text Box 98"/>
          <p:cNvSpPr txBox="1">
            <a:spLocks noChangeArrowheads="1"/>
          </p:cNvSpPr>
          <p:nvPr/>
        </p:nvSpPr>
        <p:spPr bwMode="auto">
          <a:xfrm>
            <a:off x="6257925" y="5791200"/>
            <a:ext cx="14700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Cross section of a three-year-</a:t>
            </a:r>
          </a:p>
          <a:p>
            <a:pPr marL="457200" indent="-457200" eaLnBrk="0" hangingPunct="0">
              <a:lnSpc>
                <a:spcPct val="90000"/>
              </a:lnSpc>
              <a:buFont typeface="Arial" charset="0"/>
              <a:buNone/>
            </a:pPr>
            <a:r>
              <a:rPr lang="en-US" sz="800" b="1"/>
              <a:t>old </a:t>
            </a:r>
            <a:r>
              <a:rPr lang="en-US" sz="800" b="1" i="1"/>
              <a:t>Tilia</a:t>
            </a:r>
            <a:r>
              <a:rPr lang="en-US" sz="800" b="1"/>
              <a:t> (linden) stem (LM)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80" name="Text Box 99"/>
          <p:cNvSpPr txBox="1">
            <a:spLocks noChangeArrowheads="1"/>
          </p:cNvSpPr>
          <p:nvPr/>
        </p:nvSpPr>
        <p:spPr bwMode="auto">
          <a:xfrm>
            <a:off x="6105525" y="5791200"/>
            <a:ext cx="161925" cy="13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(b)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81" name="Text Box 100"/>
          <p:cNvSpPr txBox="1">
            <a:spLocks noChangeArrowheads="1"/>
          </p:cNvSpPr>
          <p:nvPr/>
        </p:nvSpPr>
        <p:spPr bwMode="auto">
          <a:xfrm>
            <a:off x="5349875" y="5981700"/>
            <a:ext cx="377825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0.5 mm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82" name="Text Box 101"/>
          <p:cNvSpPr txBox="1">
            <a:spLocks noChangeArrowheads="1"/>
          </p:cNvSpPr>
          <p:nvPr/>
        </p:nvSpPr>
        <p:spPr bwMode="auto">
          <a:xfrm rot="-5400000">
            <a:off x="7832725" y="5276851"/>
            <a:ext cx="377825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800" b="1"/>
              <a:t>0.5 mm</a:t>
            </a:r>
            <a:endParaRPr lang="en-US" sz="800" b="1">
              <a:solidFill>
                <a:srgbClr val="563A84"/>
              </a:solidFill>
            </a:endParaRPr>
          </a:p>
        </p:txBody>
      </p:sp>
      <p:sp>
        <p:nvSpPr>
          <p:cNvPr id="71783" name="Line 102"/>
          <p:cNvSpPr>
            <a:spLocks noChangeShapeType="1"/>
          </p:cNvSpPr>
          <p:nvPr/>
        </p:nvSpPr>
        <p:spPr bwMode="auto">
          <a:xfrm>
            <a:off x="5410200" y="5911850"/>
            <a:ext cx="0" cy="63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84" name="Line 103"/>
          <p:cNvSpPr>
            <a:spLocks noChangeShapeType="1"/>
          </p:cNvSpPr>
          <p:nvPr/>
        </p:nvSpPr>
        <p:spPr bwMode="auto">
          <a:xfrm>
            <a:off x="5613400" y="5911850"/>
            <a:ext cx="0" cy="63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85" name="Line 104"/>
          <p:cNvSpPr>
            <a:spLocks noChangeShapeType="1"/>
          </p:cNvSpPr>
          <p:nvPr/>
        </p:nvSpPr>
        <p:spPr bwMode="auto">
          <a:xfrm>
            <a:off x="5410200" y="5937250"/>
            <a:ext cx="203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86" name="Line 105"/>
          <p:cNvSpPr>
            <a:spLocks noChangeShapeType="1"/>
          </p:cNvSpPr>
          <p:nvPr/>
        </p:nvSpPr>
        <p:spPr bwMode="auto">
          <a:xfrm>
            <a:off x="7905750" y="5080000"/>
            <a:ext cx="635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87" name="Line 106"/>
          <p:cNvSpPr>
            <a:spLocks noChangeShapeType="1"/>
          </p:cNvSpPr>
          <p:nvPr/>
        </p:nvSpPr>
        <p:spPr bwMode="auto">
          <a:xfrm>
            <a:off x="7905750" y="5613400"/>
            <a:ext cx="635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88" name="Line 107"/>
          <p:cNvSpPr>
            <a:spLocks noChangeShapeType="1"/>
          </p:cNvSpPr>
          <p:nvPr/>
        </p:nvSpPr>
        <p:spPr bwMode="auto">
          <a:xfrm>
            <a:off x="7937500" y="5080000"/>
            <a:ext cx="0" cy="539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89" name="Line 108"/>
          <p:cNvSpPr>
            <a:spLocks noChangeShapeType="1"/>
          </p:cNvSpPr>
          <p:nvPr/>
        </p:nvSpPr>
        <p:spPr bwMode="auto">
          <a:xfrm>
            <a:off x="6664325" y="4359275"/>
            <a:ext cx="574675" cy="2889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90" name="Line 109"/>
          <p:cNvSpPr>
            <a:spLocks noChangeShapeType="1"/>
          </p:cNvSpPr>
          <p:nvPr/>
        </p:nvSpPr>
        <p:spPr bwMode="auto">
          <a:xfrm>
            <a:off x="6638925" y="4473575"/>
            <a:ext cx="619125" cy="3143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91" name="Line 110"/>
          <p:cNvSpPr>
            <a:spLocks noChangeShapeType="1"/>
          </p:cNvSpPr>
          <p:nvPr/>
        </p:nvSpPr>
        <p:spPr bwMode="auto">
          <a:xfrm>
            <a:off x="6254750" y="4591050"/>
            <a:ext cx="958850" cy="342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92" name="Line 111"/>
          <p:cNvSpPr>
            <a:spLocks noChangeShapeType="1"/>
          </p:cNvSpPr>
          <p:nvPr/>
        </p:nvSpPr>
        <p:spPr bwMode="auto">
          <a:xfrm>
            <a:off x="6305550" y="4718050"/>
            <a:ext cx="641350" cy="317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93" name="Line 112"/>
          <p:cNvSpPr>
            <a:spLocks noChangeShapeType="1"/>
          </p:cNvSpPr>
          <p:nvPr/>
        </p:nvSpPr>
        <p:spPr bwMode="auto">
          <a:xfrm flipH="1">
            <a:off x="6502400" y="5340350"/>
            <a:ext cx="254000" cy="285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94" name="Line 113"/>
          <p:cNvSpPr>
            <a:spLocks noChangeShapeType="1"/>
          </p:cNvSpPr>
          <p:nvPr/>
        </p:nvSpPr>
        <p:spPr bwMode="auto">
          <a:xfrm>
            <a:off x="7645400" y="4559300"/>
            <a:ext cx="2254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95" name="Line 114"/>
          <p:cNvSpPr>
            <a:spLocks noChangeShapeType="1"/>
          </p:cNvSpPr>
          <p:nvPr/>
        </p:nvSpPr>
        <p:spPr bwMode="auto">
          <a:xfrm>
            <a:off x="7785100" y="4857750"/>
            <a:ext cx="889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96" name="AutoShape 115"/>
          <p:cNvSpPr>
            <a:spLocks/>
          </p:cNvSpPr>
          <p:nvPr/>
        </p:nvSpPr>
        <p:spPr bwMode="auto">
          <a:xfrm>
            <a:off x="8324850" y="4492625"/>
            <a:ext cx="74613" cy="438150"/>
          </a:xfrm>
          <a:prstGeom prst="rightBrace">
            <a:avLst>
              <a:gd name="adj1" fmla="val 48936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97" name="AutoShape 116"/>
          <p:cNvSpPr>
            <a:spLocks/>
          </p:cNvSpPr>
          <p:nvPr/>
        </p:nvSpPr>
        <p:spPr bwMode="auto">
          <a:xfrm rot="-6835260">
            <a:off x="7388226" y="4175125"/>
            <a:ext cx="74612" cy="528637"/>
          </a:xfrm>
          <a:prstGeom prst="rightBrace">
            <a:avLst>
              <a:gd name="adj1" fmla="val 59043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98" name="AutoShape 117"/>
          <p:cNvSpPr>
            <a:spLocks/>
          </p:cNvSpPr>
          <p:nvPr/>
        </p:nvSpPr>
        <p:spPr bwMode="auto">
          <a:xfrm rot="5814597">
            <a:off x="7056437" y="5389563"/>
            <a:ext cx="98425" cy="374650"/>
          </a:xfrm>
          <a:prstGeom prst="rightBrace">
            <a:avLst>
              <a:gd name="adj1" fmla="val 31720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18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AA9C9CA-BF47-451A-9858-3841A9BE25CD}" type="slidenum">
              <a:rPr lang="en-US"/>
              <a:pPr/>
              <a:t>71</a:t>
            </a:fld>
            <a:endParaRPr lang="en-US"/>
          </a:p>
        </p:txBody>
      </p:sp>
      <p:pic>
        <p:nvPicPr>
          <p:cNvPr id="72707" name="Picture 2" descr="35_19aPrimarySecondary_1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5663" y="136525"/>
            <a:ext cx="7432675" cy="658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8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52400" y="-38100"/>
            <a:ext cx="1981200" cy="304800"/>
          </a:xfrm>
          <a:noFill/>
        </p:spPr>
        <p:txBody>
          <a:bodyPr/>
          <a:lstStyle/>
          <a:p>
            <a:pPr algn="l" eaLnBrk="1" hangingPunct="1"/>
            <a:r>
              <a:rPr lang="en-US" sz="1200" smtClean="0">
                <a:solidFill>
                  <a:schemeClr val="tx1"/>
                </a:solidFill>
              </a:rPr>
              <a:t>Fig. 35-19a1</a:t>
            </a:r>
          </a:p>
        </p:txBody>
      </p:sp>
      <p:sp>
        <p:nvSpPr>
          <p:cNvPr id="72709" name="Text Box 4"/>
          <p:cNvSpPr txBox="1">
            <a:spLocks noChangeArrowheads="1"/>
          </p:cNvSpPr>
          <p:nvPr/>
        </p:nvSpPr>
        <p:spPr bwMode="auto">
          <a:xfrm>
            <a:off x="892175" y="825500"/>
            <a:ext cx="9302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Epidermis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2710" name="Text Box 5"/>
          <p:cNvSpPr txBox="1">
            <a:spLocks noChangeArrowheads="1"/>
          </p:cNvSpPr>
          <p:nvPr/>
        </p:nvSpPr>
        <p:spPr bwMode="auto">
          <a:xfrm>
            <a:off x="892175" y="1117600"/>
            <a:ext cx="9302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Cortex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2711" name="Text Box 6"/>
          <p:cNvSpPr txBox="1">
            <a:spLocks noChangeArrowheads="1"/>
          </p:cNvSpPr>
          <p:nvPr/>
        </p:nvSpPr>
        <p:spPr bwMode="auto">
          <a:xfrm>
            <a:off x="892175" y="1390650"/>
            <a:ext cx="13747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Primary phloem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2712" name="Text Box 7"/>
          <p:cNvSpPr txBox="1">
            <a:spLocks noChangeArrowheads="1"/>
          </p:cNvSpPr>
          <p:nvPr/>
        </p:nvSpPr>
        <p:spPr bwMode="auto">
          <a:xfrm>
            <a:off x="885825" y="1689100"/>
            <a:ext cx="16287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Vascular cambium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2713" name="Text Box 8"/>
          <p:cNvSpPr txBox="1">
            <a:spLocks noChangeArrowheads="1"/>
          </p:cNvSpPr>
          <p:nvPr/>
        </p:nvSpPr>
        <p:spPr bwMode="auto">
          <a:xfrm>
            <a:off x="885825" y="2012950"/>
            <a:ext cx="126682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Primary xylem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2714" name="Text Box 9"/>
          <p:cNvSpPr txBox="1">
            <a:spLocks noChangeArrowheads="1"/>
          </p:cNvSpPr>
          <p:nvPr/>
        </p:nvSpPr>
        <p:spPr bwMode="auto">
          <a:xfrm>
            <a:off x="892175" y="2311400"/>
            <a:ext cx="434975" cy="17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Pith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2715" name="Text Box 10"/>
          <p:cNvSpPr txBox="1">
            <a:spLocks noChangeArrowheads="1"/>
          </p:cNvSpPr>
          <p:nvPr/>
        </p:nvSpPr>
        <p:spPr bwMode="auto">
          <a:xfrm>
            <a:off x="1158875" y="247650"/>
            <a:ext cx="27717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Primary and secondary growth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in a two-year-old stem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2716" name="Text Box 11"/>
          <p:cNvSpPr txBox="1">
            <a:spLocks noChangeArrowheads="1"/>
          </p:cNvSpPr>
          <p:nvPr/>
        </p:nvSpPr>
        <p:spPr bwMode="auto">
          <a:xfrm>
            <a:off x="879475" y="247650"/>
            <a:ext cx="2508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(a)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2717" name="Line 12"/>
          <p:cNvSpPr>
            <a:spLocks noChangeShapeType="1"/>
          </p:cNvSpPr>
          <p:nvPr/>
        </p:nvSpPr>
        <p:spPr bwMode="auto">
          <a:xfrm>
            <a:off x="1790700" y="920750"/>
            <a:ext cx="914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2718" name="Line 13"/>
          <p:cNvSpPr>
            <a:spLocks noChangeShapeType="1"/>
          </p:cNvSpPr>
          <p:nvPr/>
        </p:nvSpPr>
        <p:spPr bwMode="auto">
          <a:xfrm>
            <a:off x="2667000" y="869950"/>
            <a:ext cx="83185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2719" name="Line 14"/>
          <p:cNvSpPr>
            <a:spLocks noChangeShapeType="1"/>
          </p:cNvSpPr>
          <p:nvPr/>
        </p:nvSpPr>
        <p:spPr bwMode="auto">
          <a:xfrm>
            <a:off x="2603500" y="2813050"/>
            <a:ext cx="9906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2720" name="Line 15"/>
          <p:cNvSpPr>
            <a:spLocks noChangeShapeType="1"/>
          </p:cNvSpPr>
          <p:nvPr/>
        </p:nvSpPr>
        <p:spPr bwMode="auto">
          <a:xfrm>
            <a:off x="1492250" y="1200150"/>
            <a:ext cx="12636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2721" name="Line 16"/>
          <p:cNvSpPr>
            <a:spLocks noChangeShapeType="1"/>
          </p:cNvSpPr>
          <p:nvPr/>
        </p:nvSpPr>
        <p:spPr bwMode="auto">
          <a:xfrm>
            <a:off x="2266950" y="1485900"/>
            <a:ext cx="5524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2722" name="Line 17"/>
          <p:cNvSpPr>
            <a:spLocks noChangeShapeType="1"/>
          </p:cNvSpPr>
          <p:nvPr/>
        </p:nvSpPr>
        <p:spPr bwMode="auto">
          <a:xfrm>
            <a:off x="2476500" y="1778000"/>
            <a:ext cx="393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2723" name="Line 18"/>
          <p:cNvSpPr>
            <a:spLocks noChangeShapeType="1"/>
          </p:cNvSpPr>
          <p:nvPr/>
        </p:nvSpPr>
        <p:spPr bwMode="auto">
          <a:xfrm>
            <a:off x="2127250" y="2095500"/>
            <a:ext cx="8001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2724" name="Line 19"/>
          <p:cNvSpPr>
            <a:spLocks noChangeShapeType="1"/>
          </p:cNvSpPr>
          <p:nvPr/>
        </p:nvSpPr>
        <p:spPr bwMode="auto">
          <a:xfrm>
            <a:off x="1257300" y="2400300"/>
            <a:ext cx="1790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2725" name="Text Box 20"/>
          <p:cNvSpPr txBox="1">
            <a:spLocks noChangeArrowheads="1"/>
          </p:cNvSpPr>
          <p:nvPr/>
        </p:nvSpPr>
        <p:spPr bwMode="auto">
          <a:xfrm>
            <a:off x="885825" y="4044950"/>
            <a:ext cx="1482725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Periderm (mainly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cork cambia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and cork)</a:t>
            </a:r>
          </a:p>
        </p:txBody>
      </p:sp>
      <p:sp>
        <p:nvSpPr>
          <p:cNvPr id="72726" name="Text Box 21"/>
          <p:cNvSpPr txBox="1">
            <a:spLocks noChangeArrowheads="1"/>
          </p:cNvSpPr>
          <p:nvPr/>
        </p:nvSpPr>
        <p:spPr bwMode="auto">
          <a:xfrm>
            <a:off x="879475" y="5054600"/>
            <a:ext cx="164147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Secondary phloem</a:t>
            </a:r>
          </a:p>
        </p:txBody>
      </p:sp>
      <p:sp>
        <p:nvSpPr>
          <p:cNvPr id="72727" name="Text Box 22"/>
          <p:cNvSpPr txBox="1">
            <a:spLocks noChangeArrowheads="1"/>
          </p:cNvSpPr>
          <p:nvPr/>
        </p:nvSpPr>
        <p:spPr bwMode="auto">
          <a:xfrm>
            <a:off x="885825" y="5702300"/>
            <a:ext cx="955675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Secondary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xylem</a:t>
            </a:r>
          </a:p>
        </p:txBody>
      </p:sp>
      <p:sp>
        <p:nvSpPr>
          <p:cNvPr id="72728" name="Line 23"/>
          <p:cNvSpPr>
            <a:spLocks noChangeShapeType="1"/>
          </p:cNvSpPr>
          <p:nvPr/>
        </p:nvSpPr>
        <p:spPr bwMode="auto">
          <a:xfrm>
            <a:off x="2520950" y="5041900"/>
            <a:ext cx="11430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2729" name="Line 24"/>
          <p:cNvSpPr>
            <a:spLocks noChangeShapeType="1"/>
          </p:cNvSpPr>
          <p:nvPr/>
        </p:nvSpPr>
        <p:spPr bwMode="auto">
          <a:xfrm>
            <a:off x="2355850" y="4127500"/>
            <a:ext cx="2857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2730" name="Line 25"/>
          <p:cNvSpPr>
            <a:spLocks noChangeShapeType="1"/>
          </p:cNvSpPr>
          <p:nvPr/>
        </p:nvSpPr>
        <p:spPr bwMode="auto">
          <a:xfrm>
            <a:off x="2489200" y="5149850"/>
            <a:ext cx="234950" cy="63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2731" name="Line 26"/>
          <p:cNvSpPr>
            <a:spLocks noChangeShapeType="1"/>
          </p:cNvSpPr>
          <p:nvPr/>
        </p:nvSpPr>
        <p:spPr bwMode="auto">
          <a:xfrm>
            <a:off x="1828800" y="5784850"/>
            <a:ext cx="9969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2732" name="Text Box 27"/>
          <p:cNvSpPr txBox="1">
            <a:spLocks noChangeArrowheads="1"/>
          </p:cNvSpPr>
          <p:nvPr/>
        </p:nvSpPr>
        <p:spPr bwMode="auto">
          <a:xfrm>
            <a:off x="6086475" y="1416050"/>
            <a:ext cx="9302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Epidermis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2733" name="Text Box 28"/>
          <p:cNvSpPr txBox="1">
            <a:spLocks noChangeArrowheads="1"/>
          </p:cNvSpPr>
          <p:nvPr/>
        </p:nvSpPr>
        <p:spPr bwMode="auto">
          <a:xfrm>
            <a:off x="6111875" y="1155700"/>
            <a:ext cx="9302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Cortex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2734" name="Text Box 29"/>
          <p:cNvSpPr txBox="1">
            <a:spLocks noChangeArrowheads="1"/>
          </p:cNvSpPr>
          <p:nvPr/>
        </p:nvSpPr>
        <p:spPr bwMode="auto">
          <a:xfrm>
            <a:off x="6175375" y="882650"/>
            <a:ext cx="13747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Primary phloem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2735" name="Text Box 30"/>
          <p:cNvSpPr txBox="1">
            <a:spLocks noChangeArrowheads="1"/>
          </p:cNvSpPr>
          <p:nvPr/>
        </p:nvSpPr>
        <p:spPr bwMode="auto">
          <a:xfrm>
            <a:off x="6175375" y="615950"/>
            <a:ext cx="16287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Vascular cambium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2736" name="Text Box 31"/>
          <p:cNvSpPr txBox="1">
            <a:spLocks noChangeArrowheads="1"/>
          </p:cNvSpPr>
          <p:nvPr/>
        </p:nvSpPr>
        <p:spPr bwMode="auto">
          <a:xfrm>
            <a:off x="6169025" y="374650"/>
            <a:ext cx="126682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Primary xylem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2737" name="Text Box 32"/>
          <p:cNvSpPr txBox="1">
            <a:spLocks noChangeArrowheads="1"/>
          </p:cNvSpPr>
          <p:nvPr/>
        </p:nvSpPr>
        <p:spPr bwMode="auto">
          <a:xfrm>
            <a:off x="6086475" y="165100"/>
            <a:ext cx="434975" cy="17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Pith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2738" name="Line 33"/>
          <p:cNvSpPr>
            <a:spLocks noChangeShapeType="1"/>
          </p:cNvSpPr>
          <p:nvPr/>
        </p:nvSpPr>
        <p:spPr bwMode="auto">
          <a:xfrm flipV="1">
            <a:off x="5111750" y="254000"/>
            <a:ext cx="946150" cy="355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2739" name="Line 34"/>
          <p:cNvSpPr>
            <a:spLocks noChangeShapeType="1"/>
          </p:cNvSpPr>
          <p:nvPr/>
        </p:nvSpPr>
        <p:spPr bwMode="auto">
          <a:xfrm flipV="1">
            <a:off x="5518150" y="450850"/>
            <a:ext cx="615950" cy="698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2740" name="Line 35"/>
          <p:cNvSpPr>
            <a:spLocks noChangeShapeType="1"/>
          </p:cNvSpPr>
          <p:nvPr/>
        </p:nvSpPr>
        <p:spPr bwMode="auto">
          <a:xfrm>
            <a:off x="5575300" y="647700"/>
            <a:ext cx="584200" cy="381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2741" name="Line 36"/>
          <p:cNvSpPr>
            <a:spLocks noChangeShapeType="1"/>
          </p:cNvSpPr>
          <p:nvPr/>
        </p:nvSpPr>
        <p:spPr bwMode="auto">
          <a:xfrm>
            <a:off x="5746750" y="755650"/>
            <a:ext cx="400050" cy="190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2742" name="Line 37"/>
          <p:cNvSpPr>
            <a:spLocks noChangeShapeType="1"/>
          </p:cNvSpPr>
          <p:nvPr/>
        </p:nvSpPr>
        <p:spPr bwMode="auto">
          <a:xfrm>
            <a:off x="5791200" y="958850"/>
            <a:ext cx="292100" cy="2476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2743" name="Line 38"/>
          <p:cNvSpPr>
            <a:spLocks noChangeShapeType="1"/>
          </p:cNvSpPr>
          <p:nvPr/>
        </p:nvSpPr>
        <p:spPr bwMode="auto">
          <a:xfrm>
            <a:off x="5810250" y="1212850"/>
            <a:ext cx="254000" cy="2413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18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E810124-04D9-4A67-BFCB-A1F074FD08AF}" type="slidenum">
              <a:rPr lang="en-US"/>
              <a:pPr/>
              <a:t>72</a:t>
            </a:fld>
            <a:endParaRPr lang="en-US"/>
          </a:p>
        </p:txBody>
      </p:sp>
      <p:pic>
        <p:nvPicPr>
          <p:cNvPr id="73731" name="Picture 2" descr="35_19aPrimarySecondary_2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5663" y="136525"/>
            <a:ext cx="7432675" cy="658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2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52400" y="-38100"/>
            <a:ext cx="1981200" cy="304800"/>
          </a:xfrm>
          <a:noFill/>
        </p:spPr>
        <p:txBody>
          <a:bodyPr/>
          <a:lstStyle/>
          <a:p>
            <a:pPr algn="l" eaLnBrk="1" hangingPunct="1"/>
            <a:r>
              <a:rPr lang="en-US" sz="1200" smtClean="0">
                <a:solidFill>
                  <a:schemeClr val="tx1"/>
                </a:solidFill>
              </a:rPr>
              <a:t>Fig. 35-19a2</a:t>
            </a:r>
          </a:p>
        </p:txBody>
      </p:sp>
      <p:sp>
        <p:nvSpPr>
          <p:cNvPr id="73733" name="Text Box 4"/>
          <p:cNvSpPr txBox="1">
            <a:spLocks noChangeArrowheads="1"/>
          </p:cNvSpPr>
          <p:nvPr/>
        </p:nvSpPr>
        <p:spPr bwMode="auto">
          <a:xfrm>
            <a:off x="892175" y="825500"/>
            <a:ext cx="9302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Epidermis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3734" name="Text Box 5"/>
          <p:cNvSpPr txBox="1">
            <a:spLocks noChangeArrowheads="1"/>
          </p:cNvSpPr>
          <p:nvPr/>
        </p:nvSpPr>
        <p:spPr bwMode="auto">
          <a:xfrm>
            <a:off x="892175" y="1117600"/>
            <a:ext cx="9302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Cortex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3735" name="Text Box 6"/>
          <p:cNvSpPr txBox="1">
            <a:spLocks noChangeArrowheads="1"/>
          </p:cNvSpPr>
          <p:nvPr/>
        </p:nvSpPr>
        <p:spPr bwMode="auto">
          <a:xfrm>
            <a:off x="892175" y="1390650"/>
            <a:ext cx="13747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Primary phloem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3736" name="Text Box 7"/>
          <p:cNvSpPr txBox="1">
            <a:spLocks noChangeArrowheads="1"/>
          </p:cNvSpPr>
          <p:nvPr/>
        </p:nvSpPr>
        <p:spPr bwMode="auto">
          <a:xfrm>
            <a:off x="885825" y="1689100"/>
            <a:ext cx="16287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Vascular cambium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3737" name="Text Box 8"/>
          <p:cNvSpPr txBox="1">
            <a:spLocks noChangeArrowheads="1"/>
          </p:cNvSpPr>
          <p:nvPr/>
        </p:nvSpPr>
        <p:spPr bwMode="auto">
          <a:xfrm>
            <a:off x="885825" y="2012950"/>
            <a:ext cx="126682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Primary xylem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3738" name="Text Box 9"/>
          <p:cNvSpPr txBox="1">
            <a:spLocks noChangeArrowheads="1"/>
          </p:cNvSpPr>
          <p:nvPr/>
        </p:nvSpPr>
        <p:spPr bwMode="auto">
          <a:xfrm>
            <a:off x="892175" y="2311400"/>
            <a:ext cx="434975" cy="17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Pith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3739" name="Text Box 10"/>
          <p:cNvSpPr txBox="1">
            <a:spLocks noChangeArrowheads="1"/>
          </p:cNvSpPr>
          <p:nvPr/>
        </p:nvSpPr>
        <p:spPr bwMode="auto">
          <a:xfrm>
            <a:off x="1158875" y="247650"/>
            <a:ext cx="27717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Primary and secondary growth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in a two-year-old stem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3740" name="Text Box 11"/>
          <p:cNvSpPr txBox="1">
            <a:spLocks noChangeArrowheads="1"/>
          </p:cNvSpPr>
          <p:nvPr/>
        </p:nvSpPr>
        <p:spPr bwMode="auto">
          <a:xfrm>
            <a:off x="879475" y="247650"/>
            <a:ext cx="2508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(a)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3741" name="Line 12"/>
          <p:cNvSpPr>
            <a:spLocks noChangeShapeType="1"/>
          </p:cNvSpPr>
          <p:nvPr/>
        </p:nvSpPr>
        <p:spPr bwMode="auto">
          <a:xfrm>
            <a:off x="1790700" y="920750"/>
            <a:ext cx="914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42" name="Line 13"/>
          <p:cNvSpPr>
            <a:spLocks noChangeShapeType="1"/>
          </p:cNvSpPr>
          <p:nvPr/>
        </p:nvSpPr>
        <p:spPr bwMode="auto">
          <a:xfrm>
            <a:off x="2667000" y="869950"/>
            <a:ext cx="83185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43" name="Line 14"/>
          <p:cNvSpPr>
            <a:spLocks noChangeShapeType="1"/>
          </p:cNvSpPr>
          <p:nvPr/>
        </p:nvSpPr>
        <p:spPr bwMode="auto">
          <a:xfrm>
            <a:off x="2603500" y="2813050"/>
            <a:ext cx="9906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44" name="Line 15"/>
          <p:cNvSpPr>
            <a:spLocks noChangeShapeType="1"/>
          </p:cNvSpPr>
          <p:nvPr/>
        </p:nvSpPr>
        <p:spPr bwMode="auto">
          <a:xfrm>
            <a:off x="1492250" y="1200150"/>
            <a:ext cx="12636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45" name="Line 16"/>
          <p:cNvSpPr>
            <a:spLocks noChangeShapeType="1"/>
          </p:cNvSpPr>
          <p:nvPr/>
        </p:nvSpPr>
        <p:spPr bwMode="auto">
          <a:xfrm>
            <a:off x="2266950" y="1485900"/>
            <a:ext cx="5524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46" name="Line 17"/>
          <p:cNvSpPr>
            <a:spLocks noChangeShapeType="1"/>
          </p:cNvSpPr>
          <p:nvPr/>
        </p:nvSpPr>
        <p:spPr bwMode="auto">
          <a:xfrm>
            <a:off x="2476500" y="1778000"/>
            <a:ext cx="393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47" name="Line 18"/>
          <p:cNvSpPr>
            <a:spLocks noChangeShapeType="1"/>
          </p:cNvSpPr>
          <p:nvPr/>
        </p:nvSpPr>
        <p:spPr bwMode="auto">
          <a:xfrm>
            <a:off x="2127250" y="2095500"/>
            <a:ext cx="8001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48" name="Line 19"/>
          <p:cNvSpPr>
            <a:spLocks noChangeShapeType="1"/>
          </p:cNvSpPr>
          <p:nvPr/>
        </p:nvSpPr>
        <p:spPr bwMode="auto">
          <a:xfrm>
            <a:off x="1257300" y="2400300"/>
            <a:ext cx="1790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49" name="Text Box 20"/>
          <p:cNvSpPr txBox="1">
            <a:spLocks noChangeArrowheads="1"/>
          </p:cNvSpPr>
          <p:nvPr/>
        </p:nvSpPr>
        <p:spPr bwMode="auto">
          <a:xfrm>
            <a:off x="885825" y="4044950"/>
            <a:ext cx="1482725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Periderm (mainly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cork cambia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and cork)</a:t>
            </a:r>
          </a:p>
        </p:txBody>
      </p:sp>
      <p:sp>
        <p:nvSpPr>
          <p:cNvPr id="73750" name="Text Box 21"/>
          <p:cNvSpPr txBox="1">
            <a:spLocks noChangeArrowheads="1"/>
          </p:cNvSpPr>
          <p:nvPr/>
        </p:nvSpPr>
        <p:spPr bwMode="auto">
          <a:xfrm>
            <a:off x="879475" y="5054600"/>
            <a:ext cx="164147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Secondary phloem</a:t>
            </a:r>
          </a:p>
        </p:txBody>
      </p:sp>
      <p:sp>
        <p:nvSpPr>
          <p:cNvPr id="73751" name="Text Box 22"/>
          <p:cNvSpPr txBox="1">
            <a:spLocks noChangeArrowheads="1"/>
          </p:cNvSpPr>
          <p:nvPr/>
        </p:nvSpPr>
        <p:spPr bwMode="auto">
          <a:xfrm>
            <a:off x="885825" y="5702300"/>
            <a:ext cx="955675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Secondary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xylem</a:t>
            </a:r>
          </a:p>
        </p:txBody>
      </p:sp>
      <p:sp>
        <p:nvSpPr>
          <p:cNvPr id="73752" name="Line 23"/>
          <p:cNvSpPr>
            <a:spLocks noChangeShapeType="1"/>
          </p:cNvSpPr>
          <p:nvPr/>
        </p:nvSpPr>
        <p:spPr bwMode="auto">
          <a:xfrm>
            <a:off x="2520950" y="5041900"/>
            <a:ext cx="11430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53" name="Line 24"/>
          <p:cNvSpPr>
            <a:spLocks noChangeShapeType="1"/>
          </p:cNvSpPr>
          <p:nvPr/>
        </p:nvSpPr>
        <p:spPr bwMode="auto">
          <a:xfrm>
            <a:off x="2355850" y="4127500"/>
            <a:ext cx="2857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54" name="Line 25"/>
          <p:cNvSpPr>
            <a:spLocks noChangeShapeType="1"/>
          </p:cNvSpPr>
          <p:nvPr/>
        </p:nvSpPr>
        <p:spPr bwMode="auto">
          <a:xfrm>
            <a:off x="2489200" y="5149850"/>
            <a:ext cx="234950" cy="63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55" name="Line 26"/>
          <p:cNvSpPr>
            <a:spLocks noChangeShapeType="1"/>
          </p:cNvSpPr>
          <p:nvPr/>
        </p:nvSpPr>
        <p:spPr bwMode="auto">
          <a:xfrm>
            <a:off x="1828800" y="5784850"/>
            <a:ext cx="9969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56" name="Text Box 27"/>
          <p:cNvSpPr txBox="1">
            <a:spLocks noChangeArrowheads="1"/>
          </p:cNvSpPr>
          <p:nvPr/>
        </p:nvSpPr>
        <p:spPr bwMode="auto">
          <a:xfrm>
            <a:off x="6086475" y="1416050"/>
            <a:ext cx="9302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Epidermis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3757" name="Text Box 28"/>
          <p:cNvSpPr txBox="1">
            <a:spLocks noChangeArrowheads="1"/>
          </p:cNvSpPr>
          <p:nvPr/>
        </p:nvSpPr>
        <p:spPr bwMode="auto">
          <a:xfrm>
            <a:off x="6111875" y="1155700"/>
            <a:ext cx="9302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Cortex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3758" name="Text Box 29"/>
          <p:cNvSpPr txBox="1">
            <a:spLocks noChangeArrowheads="1"/>
          </p:cNvSpPr>
          <p:nvPr/>
        </p:nvSpPr>
        <p:spPr bwMode="auto">
          <a:xfrm>
            <a:off x="6175375" y="882650"/>
            <a:ext cx="13747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Primary phloem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3759" name="Text Box 30"/>
          <p:cNvSpPr txBox="1">
            <a:spLocks noChangeArrowheads="1"/>
          </p:cNvSpPr>
          <p:nvPr/>
        </p:nvSpPr>
        <p:spPr bwMode="auto">
          <a:xfrm>
            <a:off x="6175375" y="615950"/>
            <a:ext cx="16287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Vascular cambium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3760" name="Text Box 31"/>
          <p:cNvSpPr txBox="1">
            <a:spLocks noChangeArrowheads="1"/>
          </p:cNvSpPr>
          <p:nvPr/>
        </p:nvSpPr>
        <p:spPr bwMode="auto">
          <a:xfrm>
            <a:off x="6169025" y="374650"/>
            <a:ext cx="126682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Primary xylem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3761" name="Text Box 32"/>
          <p:cNvSpPr txBox="1">
            <a:spLocks noChangeArrowheads="1"/>
          </p:cNvSpPr>
          <p:nvPr/>
        </p:nvSpPr>
        <p:spPr bwMode="auto">
          <a:xfrm>
            <a:off x="6086475" y="165100"/>
            <a:ext cx="434975" cy="17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Pith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3762" name="Line 33"/>
          <p:cNvSpPr>
            <a:spLocks noChangeShapeType="1"/>
          </p:cNvSpPr>
          <p:nvPr/>
        </p:nvSpPr>
        <p:spPr bwMode="auto">
          <a:xfrm flipV="1">
            <a:off x="5111750" y="254000"/>
            <a:ext cx="946150" cy="355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63" name="Line 34"/>
          <p:cNvSpPr>
            <a:spLocks noChangeShapeType="1"/>
          </p:cNvSpPr>
          <p:nvPr/>
        </p:nvSpPr>
        <p:spPr bwMode="auto">
          <a:xfrm flipV="1">
            <a:off x="5518150" y="450850"/>
            <a:ext cx="615950" cy="698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64" name="Line 35"/>
          <p:cNvSpPr>
            <a:spLocks noChangeShapeType="1"/>
          </p:cNvSpPr>
          <p:nvPr/>
        </p:nvSpPr>
        <p:spPr bwMode="auto">
          <a:xfrm>
            <a:off x="5575300" y="647700"/>
            <a:ext cx="584200" cy="381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65" name="Line 36"/>
          <p:cNvSpPr>
            <a:spLocks noChangeShapeType="1"/>
          </p:cNvSpPr>
          <p:nvPr/>
        </p:nvSpPr>
        <p:spPr bwMode="auto">
          <a:xfrm>
            <a:off x="5746750" y="755650"/>
            <a:ext cx="400050" cy="190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66" name="Line 37"/>
          <p:cNvSpPr>
            <a:spLocks noChangeShapeType="1"/>
          </p:cNvSpPr>
          <p:nvPr/>
        </p:nvSpPr>
        <p:spPr bwMode="auto">
          <a:xfrm>
            <a:off x="5791200" y="958850"/>
            <a:ext cx="292100" cy="2476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67" name="Line 38"/>
          <p:cNvSpPr>
            <a:spLocks noChangeShapeType="1"/>
          </p:cNvSpPr>
          <p:nvPr/>
        </p:nvSpPr>
        <p:spPr bwMode="auto">
          <a:xfrm>
            <a:off x="5810250" y="1212850"/>
            <a:ext cx="254000" cy="2413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68" name="Text Box 39"/>
          <p:cNvSpPr txBox="1">
            <a:spLocks noChangeArrowheads="1"/>
          </p:cNvSpPr>
          <p:nvPr/>
        </p:nvSpPr>
        <p:spPr bwMode="auto">
          <a:xfrm>
            <a:off x="6442075" y="1885950"/>
            <a:ext cx="1139825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Vascular ray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3769" name="Text Box 40"/>
          <p:cNvSpPr txBox="1">
            <a:spLocks noChangeArrowheads="1"/>
          </p:cNvSpPr>
          <p:nvPr/>
        </p:nvSpPr>
        <p:spPr bwMode="auto">
          <a:xfrm>
            <a:off x="6569075" y="2178050"/>
            <a:ext cx="1546225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Secondary xylem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3770" name="Text Box 41"/>
          <p:cNvSpPr txBox="1">
            <a:spLocks noChangeArrowheads="1"/>
          </p:cNvSpPr>
          <p:nvPr/>
        </p:nvSpPr>
        <p:spPr bwMode="auto">
          <a:xfrm>
            <a:off x="6632575" y="2495550"/>
            <a:ext cx="1546225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Secondary phloem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3771" name="Text Box 42"/>
          <p:cNvSpPr txBox="1">
            <a:spLocks noChangeArrowheads="1"/>
          </p:cNvSpPr>
          <p:nvPr/>
        </p:nvSpPr>
        <p:spPr bwMode="auto">
          <a:xfrm>
            <a:off x="6619875" y="2832100"/>
            <a:ext cx="1692275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First cork cambium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3772" name="Text Box 43"/>
          <p:cNvSpPr txBox="1">
            <a:spLocks noChangeArrowheads="1"/>
          </p:cNvSpPr>
          <p:nvPr/>
        </p:nvSpPr>
        <p:spPr bwMode="auto">
          <a:xfrm>
            <a:off x="6524625" y="3124200"/>
            <a:ext cx="48577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Cork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3773" name="Text Box 44"/>
          <p:cNvSpPr txBox="1">
            <a:spLocks noChangeArrowheads="1"/>
          </p:cNvSpPr>
          <p:nvPr/>
        </p:nvSpPr>
        <p:spPr bwMode="auto">
          <a:xfrm rot="-1113568">
            <a:off x="5235575" y="1860550"/>
            <a:ext cx="7080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Growth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3774" name="Line 45"/>
          <p:cNvSpPr>
            <a:spLocks noChangeShapeType="1"/>
          </p:cNvSpPr>
          <p:nvPr/>
        </p:nvSpPr>
        <p:spPr bwMode="auto">
          <a:xfrm flipV="1">
            <a:off x="5759450" y="1974850"/>
            <a:ext cx="666750" cy="190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75" name="Line 46"/>
          <p:cNvSpPr>
            <a:spLocks noChangeShapeType="1"/>
          </p:cNvSpPr>
          <p:nvPr/>
        </p:nvSpPr>
        <p:spPr bwMode="auto">
          <a:xfrm flipV="1">
            <a:off x="5708650" y="2273300"/>
            <a:ext cx="819150" cy="1143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76" name="Line 47"/>
          <p:cNvSpPr>
            <a:spLocks noChangeShapeType="1"/>
          </p:cNvSpPr>
          <p:nvPr/>
        </p:nvSpPr>
        <p:spPr bwMode="auto">
          <a:xfrm flipV="1">
            <a:off x="5867400" y="2565400"/>
            <a:ext cx="723900" cy="19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77" name="Line 48"/>
          <p:cNvSpPr>
            <a:spLocks noChangeShapeType="1"/>
          </p:cNvSpPr>
          <p:nvPr/>
        </p:nvSpPr>
        <p:spPr bwMode="auto">
          <a:xfrm>
            <a:off x="6197600" y="2876550"/>
            <a:ext cx="387350" cy="31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78" name="Line 49"/>
          <p:cNvSpPr>
            <a:spLocks noChangeShapeType="1"/>
          </p:cNvSpPr>
          <p:nvPr/>
        </p:nvSpPr>
        <p:spPr bwMode="auto">
          <a:xfrm>
            <a:off x="6267450" y="3086100"/>
            <a:ext cx="215900" cy="88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18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F429B7C-28A8-4563-892D-8487B521D9CE}" type="slidenum">
              <a:rPr lang="en-US"/>
              <a:pPr/>
              <a:t>73</a:t>
            </a:fld>
            <a:endParaRPr lang="en-US"/>
          </a:p>
        </p:txBody>
      </p:sp>
      <p:pic>
        <p:nvPicPr>
          <p:cNvPr id="74755" name="Picture 2" descr="35_19aPrimarySecondary_3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5663" y="136525"/>
            <a:ext cx="7432675" cy="658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5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52400" y="-38100"/>
            <a:ext cx="1981200" cy="304800"/>
          </a:xfrm>
          <a:noFill/>
        </p:spPr>
        <p:txBody>
          <a:bodyPr/>
          <a:lstStyle/>
          <a:p>
            <a:pPr algn="l" eaLnBrk="1" hangingPunct="1"/>
            <a:r>
              <a:rPr lang="en-US" sz="1200" smtClean="0">
                <a:solidFill>
                  <a:schemeClr val="tx1"/>
                </a:solidFill>
              </a:rPr>
              <a:t>Fig. 35-19a3</a:t>
            </a:r>
          </a:p>
        </p:txBody>
      </p:sp>
      <p:sp>
        <p:nvSpPr>
          <p:cNvPr id="74757" name="Text Box 4"/>
          <p:cNvSpPr txBox="1">
            <a:spLocks noChangeArrowheads="1"/>
          </p:cNvSpPr>
          <p:nvPr/>
        </p:nvSpPr>
        <p:spPr bwMode="auto">
          <a:xfrm>
            <a:off x="892175" y="825500"/>
            <a:ext cx="9302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Epidermis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758" name="Text Box 5"/>
          <p:cNvSpPr txBox="1">
            <a:spLocks noChangeArrowheads="1"/>
          </p:cNvSpPr>
          <p:nvPr/>
        </p:nvSpPr>
        <p:spPr bwMode="auto">
          <a:xfrm>
            <a:off x="892175" y="1117600"/>
            <a:ext cx="9302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Cortex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759" name="Text Box 6"/>
          <p:cNvSpPr txBox="1">
            <a:spLocks noChangeArrowheads="1"/>
          </p:cNvSpPr>
          <p:nvPr/>
        </p:nvSpPr>
        <p:spPr bwMode="auto">
          <a:xfrm>
            <a:off x="892175" y="1390650"/>
            <a:ext cx="13747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Primary phloem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760" name="Text Box 7"/>
          <p:cNvSpPr txBox="1">
            <a:spLocks noChangeArrowheads="1"/>
          </p:cNvSpPr>
          <p:nvPr/>
        </p:nvSpPr>
        <p:spPr bwMode="auto">
          <a:xfrm>
            <a:off x="885825" y="1689100"/>
            <a:ext cx="16287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Vascular cambium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761" name="Text Box 8"/>
          <p:cNvSpPr txBox="1">
            <a:spLocks noChangeArrowheads="1"/>
          </p:cNvSpPr>
          <p:nvPr/>
        </p:nvSpPr>
        <p:spPr bwMode="auto">
          <a:xfrm>
            <a:off x="885825" y="2012950"/>
            <a:ext cx="126682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Primary xylem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762" name="Text Box 9"/>
          <p:cNvSpPr txBox="1">
            <a:spLocks noChangeArrowheads="1"/>
          </p:cNvSpPr>
          <p:nvPr/>
        </p:nvSpPr>
        <p:spPr bwMode="auto">
          <a:xfrm>
            <a:off x="892175" y="2311400"/>
            <a:ext cx="434975" cy="17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Pith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763" name="Text Box 10"/>
          <p:cNvSpPr txBox="1">
            <a:spLocks noChangeArrowheads="1"/>
          </p:cNvSpPr>
          <p:nvPr/>
        </p:nvSpPr>
        <p:spPr bwMode="auto">
          <a:xfrm>
            <a:off x="1158875" y="247650"/>
            <a:ext cx="27717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Primary and secondary growth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in a two-year-old stem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764" name="Text Box 11"/>
          <p:cNvSpPr txBox="1">
            <a:spLocks noChangeArrowheads="1"/>
          </p:cNvSpPr>
          <p:nvPr/>
        </p:nvSpPr>
        <p:spPr bwMode="auto">
          <a:xfrm>
            <a:off x="879475" y="247650"/>
            <a:ext cx="2508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(a)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765" name="Line 12"/>
          <p:cNvSpPr>
            <a:spLocks noChangeShapeType="1"/>
          </p:cNvSpPr>
          <p:nvPr/>
        </p:nvSpPr>
        <p:spPr bwMode="auto">
          <a:xfrm>
            <a:off x="1790700" y="920750"/>
            <a:ext cx="914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66" name="Line 13"/>
          <p:cNvSpPr>
            <a:spLocks noChangeShapeType="1"/>
          </p:cNvSpPr>
          <p:nvPr/>
        </p:nvSpPr>
        <p:spPr bwMode="auto">
          <a:xfrm>
            <a:off x="2667000" y="869950"/>
            <a:ext cx="83185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67" name="Line 14"/>
          <p:cNvSpPr>
            <a:spLocks noChangeShapeType="1"/>
          </p:cNvSpPr>
          <p:nvPr/>
        </p:nvSpPr>
        <p:spPr bwMode="auto">
          <a:xfrm>
            <a:off x="2603500" y="2813050"/>
            <a:ext cx="9906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68" name="Line 15"/>
          <p:cNvSpPr>
            <a:spLocks noChangeShapeType="1"/>
          </p:cNvSpPr>
          <p:nvPr/>
        </p:nvSpPr>
        <p:spPr bwMode="auto">
          <a:xfrm>
            <a:off x="1492250" y="1200150"/>
            <a:ext cx="12636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69" name="Line 16"/>
          <p:cNvSpPr>
            <a:spLocks noChangeShapeType="1"/>
          </p:cNvSpPr>
          <p:nvPr/>
        </p:nvSpPr>
        <p:spPr bwMode="auto">
          <a:xfrm>
            <a:off x="2266950" y="1485900"/>
            <a:ext cx="5524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70" name="Line 17"/>
          <p:cNvSpPr>
            <a:spLocks noChangeShapeType="1"/>
          </p:cNvSpPr>
          <p:nvPr/>
        </p:nvSpPr>
        <p:spPr bwMode="auto">
          <a:xfrm>
            <a:off x="2476500" y="1778000"/>
            <a:ext cx="393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71" name="Line 18"/>
          <p:cNvSpPr>
            <a:spLocks noChangeShapeType="1"/>
          </p:cNvSpPr>
          <p:nvPr/>
        </p:nvSpPr>
        <p:spPr bwMode="auto">
          <a:xfrm>
            <a:off x="2127250" y="2095500"/>
            <a:ext cx="8001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72" name="Line 19"/>
          <p:cNvSpPr>
            <a:spLocks noChangeShapeType="1"/>
          </p:cNvSpPr>
          <p:nvPr/>
        </p:nvSpPr>
        <p:spPr bwMode="auto">
          <a:xfrm>
            <a:off x="1257300" y="2400300"/>
            <a:ext cx="17907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73" name="Text Box 20"/>
          <p:cNvSpPr txBox="1">
            <a:spLocks noChangeArrowheads="1"/>
          </p:cNvSpPr>
          <p:nvPr/>
        </p:nvSpPr>
        <p:spPr bwMode="auto">
          <a:xfrm>
            <a:off x="885825" y="4044950"/>
            <a:ext cx="1482725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Periderm (mainly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cork cambia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and cork)</a:t>
            </a:r>
          </a:p>
        </p:txBody>
      </p:sp>
      <p:sp>
        <p:nvSpPr>
          <p:cNvPr id="74774" name="Text Box 21"/>
          <p:cNvSpPr txBox="1">
            <a:spLocks noChangeArrowheads="1"/>
          </p:cNvSpPr>
          <p:nvPr/>
        </p:nvSpPr>
        <p:spPr bwMode="auto">
          <a:xfrm>
            <a:off x="879475" y="5054600"/>
            <a:ext cx="164147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Secondary phloem</a:t>
            </a:r>
          </a:p>
        </p:txBody>
      </p:sp>
      <p:sp>
        <p:nvSpPr>
          <p:cNvPr id="74775" name="Text Box 22"/>
          <p:cNvSpPr txBox="1">
            <a:spLocks noChangeArrowheads="1"/>
          </p:cNvSpPr>
          <p:nvPr/>
        </p:nvSpPr>
        <p:spPr bwMode="auto">
          <a:xfrm>
            <a:off x="885825" y="5702300"/>
            <a:ext cx="955675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Secondary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400" b="1"/>
              <a:t>xylem</a:t>
            </a:r>
          </a:p>
        </p:txBody>
      </p:sp>
      <p:sp>
        <p:nvSpPr>
          <p:cNvPr id="74776" name="Line 23"/>
          <p:cNvSpPr>
            <a:spLocks noChangeShapeType="1"/>
          </p:cNvSpPr>
          <p:nvPr/>
        </p:nvSpPr>
        <p:spPr bwMode="auto">
          <a:xfrm>
            <a:off x="2520950" y="5041900"/>
            <a:ext cx="11430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77" name="Line 24"/>
          <p:cNvSpPr>
            <a:spLocks noChangeShapeType="1"/>
          </p:cNvSpPr>
          <p:nvPr/>
        </p:nvSpPr>
        <p:spPr bwMode="auto">
          <a:xfrm>
            <a:off x="2355850" y="4127500"/>
            <a:ext cx="2857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78" name="Line 25"/>
          <p:cNvSpPr>
            <a:spLocks noChangeShapeType="1"/>
          </p:cNvSpPr>
          <p:nvPr/>
        </p:nvSpPr>
        <p:spPr bwMode="auto">
          <a:xfrm>
            <a:off x="2489200" y="5149850"/>
            <a:ext cx="234950" cy="63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79" name="Line 26"/>
          <p:cNvSpPr>
            <a:spLocks noChangeShapeType="1"/>
          </p:cNvSpPr>
          <p:nvPr/>
        </p:nvSpPr>
        <p:spPr bwMode="auto">
          <a:xfrm>
            <a:off x="1828800" y="5784850"/>
            <a:ext cx="9969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80" name="Text Box 27"/>
          <p:cNvSpPr txBox="1">
            <a:spLocks noChangeArrowheads="1"/>
          </p:cNvSpPr>
          <p:nvPr/>
        </p:nvSpPr>
        <p:spPr bwMode="auto">
          <a:xfrm>
            <a:off x="6086475" y="1416050"/>
            <a:ext cx="9302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Epidermis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781" name="Text Box 28"/>
          <p:cNvSpPr txBox="1">
            <a:spLocks noChangeArrowheads="1"/>
          </p:cNvSpPr>
          <p:nvPr/>
        </p:nvSpPr>
        <p:spPr bwMode="auto">
          <a:xfrm>
            <a:off x="6111875" y="1155700"/>
            <a:ext cx="9302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Cortex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782" name="Text Box 29"/>
          <p:cNvSpPr txBox="1">
            <a:spLocks noChangeArrowheads="1"/>
          </p:cNvSpPr>
          <p:nvPr/>
        </p:nvSpPr>
        <p:spPr bwMode="auto">
          <a:xfrm>
            <a:off x="6175375" y="882650"/>
            <a:ext cx="13747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Primary phloem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783" name="Text Box 30"/>
          <p:cNvSpPr txBox="1">
            <a:spLocks noChangeArrowheads="1"/>
          </p:cNvSpPr>
          <p:nvPr/>
        </p:nvSpPr>
        <p:spPr bwMode="auto">
          <a:xfrm>
            <a:off x="6175375" y="615950"/>
            <a:ext cx="16287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Vascular cambium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784" name="Text Box 31"/>
          <p:cNvSpPr txBox="1">
            <a:spLocks noChangeArrowheads="1"/>
          </p:cNvSpPr>
          <p:nvPr/>
        </p:nvSpPr>
        <p:spPr bwMode="auto">
          <a:xfrm>
            <a:off x="6169025" y="374650"/>
            <a:ext cx="126682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Primary xylem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785" name="Text Box 32"/>
          <p:cNvSpPr txBox="1">
            <a:spLocks noChangeArrowheads="1"/>
          </p:cNvSpPr>
          <p:nvPr/>
        </p:nvSpPr>
        <p:spPr bwMode="auto">
          <a:xfrm>
            <a:off x="6086475" y="165100"/>
            <a:ext cx="434975" cy="17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Pith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786" name="Line 33"/>
          <p:cNvSpPr>
            <a:spLocks noChangeShapeType="1"/>
          </p:cNvSpPr>
          <p:nvPr/>
        </p:nvSpPr>
        <p:spPr bwMode="auto">
          <a:xfrm flipV="1">
            <a:off x="5111750" y="254000"/>
            <a:ext cx="946150" cy="355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87" name="Line 34"/>
          <p:cNvSpPr>
            <a:spLocks noChangeShapeType="1"/>
          </p:cNvSpPr>
          <p:nvPr/>
        </p:nvSpPr>
        <p:spPr bwMode="auto">
          <a:xfrm flipV="1">
            <a:off x="5518150" y="450850"/>
            <a:ext cx="615950" cy="698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88" name="Line 35"/>
          <p:cNvSpPr>
            <a:spLocks noChangeShapeType="1"/>
          </p:cNvSpPr>
          <p:nvPr/>
        </p:nvSpPr>
        <p:spPr bwMode="auto">
          <a:xfrm>
            <a:off x="5575300" y="647700"/>
            <a:ext cx="584200" cy="381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89" name="Line 36"/>
          <p:cNvSpPr>
            <a:spLocks noChangeShapeType="1"/>
          </p:cNvSpPr>
          <p:nvPr/>
        </p:nvSpPr>
        <p:spPr bwMode="auto">
          <a:xfrm>
            <a:off x="5746750" y="755650"/>
            <a:ext cx="400050" cy="190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90" name="Line 37"/>
          <p:cNvSpPr>
            <a:spLocks noChangeShapeType="1"/>
          </p:cNvSpPr>
          <p:nvPr/>
        </p:nvSpPr>
        <p:spPr bwMode="auto">
          <a:xfrm>
            <a:off x="5791200" y="958850"/>
            <a:ext cx="292100" cy="2476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91" name="Line 38"/>
          <p:cNvSpPr>
            <a:spLocks noChangeShapeType="1"/>
          </p:cNvSpPr>
          <p:nvPr/>
        </p:nvSpPr>
        <p:spPr bwMode="auto">
          <a:xfrm>
            <a:off x="5810250" y="1212850"/>
            <a:ext cx="254000" cy="2413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92" name="Text Box 39"/>
          <p:cNvSpPr txBox="1">
            <a:spLocks noChangeArrowheads="1"/>
          </p:cNvSpPr>
          <p:nvPr/>
        </p:nvSpPr>
        <p:spPr bwMode="auto">
          <a:xfrm>
            <a:off x="6442075" y="1885950"/>
            <a:ext cx="1139825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Vascular ray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793" name="Text Box 40"/>
          <p:cNvSpPr txBox="1">
            <a:spLocks noChangeArrowheads="1"/>
          </p:cNvSpPr>
          <p:nvPr/>
        </p:nvSpPr>
        <p:spPr bwMode="auto">
          <a:xfrm>
            <a:off x="6569075" y="2178050"/>
            <a:ext cx="1546225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Secondary xylem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794" name="Text Box 41"/>
          <p:cNvSpPr txBox="1">
            <a:spLocks noChangeArrowheads="1"/>
          </p:cNvSpPr>
          <p:nvPr/>
        </p:nvSpPr>
        <p:spPr bwMode="auto">
          <a:xfrm>
            <a:off x="6632575" y="2495550"/>
            <a:ext cx="1546225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Secondary phloem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795" name="Text Box 42"/>
          <p:cNvSpPr txBox="1">
            <a:spLocks noChangeArrowheads="1"/>
          </p:cNvSpPr>
          <p:nvPr/>
        </p:nvSpPr>
        <p:spPr bwMode="auto">
          <a:xfrm>
            <a:off x="6619875" y="2832100"/>
            <a:ext cx="1692275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First cork cambium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796" name="Text Box 43"/>
          <p:cNvSpPr txBox="1">
            <a:spLocks noChangeArrowheads="1"/>
          </p:cNvSpPr>
          <p:nvPr/>
        </p:nvSpPr>
        <p:spPr bwMode="auto">
          <a:xfrm>
            <a:off x="6524625" y="3124200"/>
            <a:ext cx="48577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Cork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797" name="Text Box 44"/>
          <p:cNvSpPr txBox="1">
            <a:spLocks noChangeArrowheads="1"/>
          </p:cNvSpPr>
          <p:nvPr/>
        </p:nvSpPr>
        <p:spPr bwMode="auto">
          <a:xfrm rot="-1113568">
            <a:off x="5235575" y="1860550"/>
            <a:ext cx="7080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Growth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798" name="Line 45"/>
          <p:cNvSpPr>
            <a:spLocks noChangeShapeType="1"/>
          </p:cNvSpPr>
          <p:nvPr/>
        </p:nvSpPr>
        <p:spPr bwMode="auto">
          <a:xfrm flipV="1">
            <a:off x="5759450" y="1974850"/>
            <a:ext cx="666750" cy="190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99" name="Line 46"/>
          <p:cNvSpPr>
            <a:spLocks noChangeShapeType="1"/>
          </p:cNvSpPr>
          <p:nvPr/>
        </p:nvSpPr>
        <p:spPr bwMode="auto">
          <a:xfrm flipV="1">
            <a:off x="5708650" y="2273300"/>
            <a:ext cx="819150" cy="1143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800" name="Line 47"/>
          <p:cNvSpPr>
            <a:spLocks noChangeShapeType="1"/>
          </p:cNvSpPr>
          <p:nvPr/>
        </p:nvSpPr>
        <p:spPr bwMode="auto">
          <a:xfrm flipV="1">
            <a:off x="5867400" y="2565400"/>
            <a:ext cx="723900" cy="19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801" name="Line 48"/>
          <p:cNvSpPr>
            <a:spLocks noChangeShapeType="1"/>
          </p:cNvSpPr>
          <p:nvPr/>
        </p:nvSpPr>
        <p:spPr bwMode="auto">
          <a:xfrm>
            <a:off x="6197600" y="2876550"/>
            <a:ext cx="387350" cy="31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802" name="Line 49"/>
          <p:cNvSpPr>
            <a:spLocks noChangeShapeType="1"/>
          </p:cNvSpPr>
          <p:nvPr/>
        </p:nvSpPr>
        <p:spPr bwMode="auto">
          <a:xfrm>
            <a:off x="6267450" y="3086100"/>
            <a:ext cx="215900" cy="88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803" name="Text Box 50"/>
          <p:cNvSpPr txBox="1">
            <a:spLocks noChangeArrowheads="1"/>
          </p:cNvSpPr>
          <p:nvPr/>
        </p:nvSpPr>
        <p:spPr bwMode="auto">
          <a:xfrm>
            <a:off x="6791325" y="4584700"/>
            <a:ext cx="48577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Cork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804" name="Text Box 51"/>
          <p:cNvSpPr txBox="1">
            <a:spLocks noChangeArrowheads="1"/>
          </p:cNvSpPr>
          <p:nvPr/>
        </p:nvSpPr>
        <p:spPr bwMode="auto">
          <a:xfrm>
            <a:off x="6746875" y="5003800"/>
            <a:ext cx="48577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Bark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805" name="Text Box 52"/>
          <p:cNvSpPr txBox="1">
            <a:spLocks noChangeArrowheads="1"/>
          </p:cNvSpPr>
          <p:nvPr/>
        </p:nvSpPr>
        <p:spPr bwMode="auto">
          <a:xfrm>
            <a:off x="6740525" y="4108450"/>
            <a:ext cx="14255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Most recent cork</a:t>
            </a:r>
          </a:p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cambium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806" name="Text Box 53"/>
          <p:cNvSpPr txBox="1">
            <a:spLocks noChangeArrowheads="1"/>
          </p:cNvSpPr>
          <p:nvPr/>
        </p:nvSpPr>
        <p:spPr bwMode="auto">
          <a:xfrm>
            <a:off x="6677025" y="5410200"/>
            <a:ext cx="8477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Layers of</a:t>
            </a:r>
          </a:p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periderm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74807" name="Line 54"/>
          <p:cNvSpPr>
            <a:spLocks noChangeShapeType="1"/>
          </p:cNvSpPr>
          <p:nvPr/>
        </p:nvSpPr>
        <p:spPr bwMode="auto">
          <a:xfrm flipV="1">
            <a:off x="6089650" y="4178300"/>
            <a:ext cx="628650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808" name="Line 55"/>
          <p:cNvSpPr>
            <a:spLocks noChangeShapeType="1"/>
          </p:cNvSpPr>
          <p:nvPr/>
        </p:nvSpPr>
        <p:spPr bwMode="auto">
          <a:xfrm>
            <a:off x="6457950" y="4654550"/>
            <a:ext cx="3111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809" name="Line 56"/>
          <p:cNvSpPr>
            <a:spLocks noChangeShapeType="1"/>
          </p:cNvSpPr>
          <p:nvPr/>
        </p:nvSpPr>
        <p:spPr bwMode="auto">
          <a:xfrm>
            <a:off x="6210300" y="4832350"/>
            <a:ext cx="514350" cy="2413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810" name="Line 57"/>
          <p:cNvSpPr>
            <a:spLocks noChangeShapeType="1"/>
          </p:cNvSpPr>
          <p:nvPr/>
        </p:nvSpPr>
        <p:spPr bwMode="auto">
          <a:xfrm>
            <a:off x="6276975" y="5327650"/>
            <a:ext cx="377825" cy="152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811" name="AutoShape 58"/>
          <p:cNvSpPr>
            <a:spLocks/>
          </p:cNvSpPr>
          <p:nvPr/>
        </p:nvSpPr>
        <p:spPr bwMode="auto">
          <a:xfrm rot="5400000">
            <a:off x="6165850" y="4438650"/>
            <a:ext cx="114300" cy="698500"/>
          </a:xfrm>
          <a:prstGeom prst="rightBrace">
            <a:avLst>
              <a:gd name="adj1" fmla="val 50926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812" name="AutoShape 59"/>
          <p:cNvSpPr>
            <a:spLocks/>
          </p:cNvSpPr>
          <p:nvPr/>
        </p:nvSpPr>
        <p:spPr bwMode="auto">
          <a:xfrm rot="5400000">
            <a:off x="6242050" y="5143500"/>
            <a:ext cx="88900" cy="304800"/>
          </a:xfrm>
          <a:prstGeom prst="rightBrace">
            <a:avLst>
              <a:gd name="adj1" fmla="val 28571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18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19250F6-4EA7-4A9E-8E29-C77FF9768B7A}" type="slidenum">
              <a:rPr lang="en-US"/>
              <a:pPr/>
              <a:t>74</a:t>
            </a:fld>
            <a:endParaRPr lang="en-US"/>
          </a:p>
        </p:txBody>
      </p:sp>
      <p:pic>
        <p:nvPicPr>
          <p:cNvPr id="75779" name="Picture 2" descr="35_19bPrimarySecondaryLM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6863" y="1412875"/>
            <a:ext cx="8548687" cy="403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80" name="Line 3"/>
          <p:cNvSpPr>
            <a:spLocks noChangeShapeType="1"/>
          </p:cNvSpPr>
          <p:nvPr/>
        </p:nvSpPr>
        <p:spPr bwMode="auto">
          <a:xfrm>
            <a:off x="6604000" y="2660650"/>
            <a:ext cx="203200" cy="0"/>
          </a:xfrm>
          <a:prstGeom prst="line">
            <a:avLst/>
          </a:prstGeom>
          <a:noFill/>
          <a:ln w="508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781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52400" y="-38100"/>
            <a:ext cx="1981200" cy="304800"/>
          </a:xfrm>
          <a:noFill/>
        </p:spPr>
        <p:txBody>
          <a:bodyPr/>
          <a:lstStyle/>
          <a:p>
            <a:pPr algn="l" eaLnBrk="1" hangingPunct="1"/>
            <a:r>
              <a:rPr lang="en-US" sz="1200" smtClean="0">
                <a:solidFill>
                  <a:schemeClr val="tx1"/>
                </a:solidFill>
              </a:rPr>
              <a:t>Fig. 35-19b</a:t>
            </a:r>
          </a:p>
        </p:txBody>
      </p:sp>
      <p:sp>
        <p:nvSpPr>
          <p:cNvPr id="75782" name="Text Box 5"/>
          <p:cNvSpPr txBox="1">
            <a:spLocks noChangeArrowheads="1"/>
          </p:cNvSpPr>
          <p:nvPr/>
        </p:nvSpPr>
        <p:spPr bwMode="auto">
          <a:xfrm>
            <a:off x="2225675" y="1447800"/>
            <a:ext cx="1863725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600" b="1"/>
              <a:t>Secondary phloem</a:t>
            </a:r>
            <a:endParaRPr lang="en-US" sz="1600" b="1">
              <a:solidFill>
                <a:srgbClr val="563A84"/>
              </a:solidFill>
            </a:endParaRPr>
          </a:p>
        </p:txBody>
      </p:sp>
      <p:sp>
        <p:nvSpPr>
          <p:cNvPr id="75783" name="Text Box 6"/>
          <p:cNvSpPr txBox="1">
            <a:spLocks noChangeArrowheads="1"/>
          </p:cNvSpPr>
          <p:nvPr/>
        </p:nvSpPr>
        <p:spPr bwMode="auto">
          <a:xfrm>
            <a:off x="2206625" y="1708150"/>
            <a:ext cx="1812925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600" b="1"/>
              <a:t>Vascular cambium</a:t>
            </a:r>
            <a:endParaRPr lang="en-US" sz="1600" b="1">
              <a:solidFill>
                <a:srgbClr val="563A84"/>
              </a:solidFill>
            </a:endParaRPr>
          </a:p>
        </p:txBody>
      </p:sp>
      <p:sp>
        <p:nvSpPr>
          <p:cNvPr id="75784" name="Text Box 7"/>
          <p:cNvSpPr txBox="1">
            <a:spLocks noChangeArrowheads="1"/>
          </p:cNvSpPr>
          <p:nvPr/>
        </p:nvSpPr>
        <p:spPr bwMode="auto">
          <a:xfrm>
            <a:off x="320675" y="2108200"/>
            <a:ext cx="17557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600" b="1"/>
              <a:t>Secondary xylem</a:t>
            </a:r>
            <a:endParaRPr lang="en-US" sz="1600" b="1">
              <a:solidFill>
                <a:srgbClr val="563A84"/>
              </a:solidFill>
            </a:endParaRPr>
          </a:p>
        </p:txBody>
      </p:sp>
      <p:sp>
        <p:nvSpPr>
          <p:cNvPr id="75785" name="Text Box 8"/>
          <p:cNvSpPr txBox="1">
            <a:spLocks noChangeArrowheads="1"/>
          </p:cNvSpPr>
          <p:nvPr/>
        </p:nvSpPr>
        <p:spPr bwMode="auto">
          <a:xfrm>
            <a:off x="5470525" y="1479550"/>
            <a:ext cx="50482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600" b="1"/>
              <a:t>Bark</a:t>
            </a:r>
            <a:endParaRPr lang="en-US" sz="1600" b="1">
              <a:solidFill>
                <a:srgbClr val="563A84"/>
              </a:solidFill>
            </a:endParaRPr>
          </a:p>
        </p:txBody>
      </p:sp>
      <p:sp>
        <p:nvSpPr>
          <p:cNvPr id="75786" name="Text Box 9"/>
          <p:cNvSpPr txBox="1">
            <a:spLocks noChangeArrowheads="1"/>
          </p:cNvSpPr>
          <p:nvPr/>
        </p:nvSpPr>
        <p:spPr bwMode="auto">
          <a:xfrm>
            <a:off x="2238375" y="2247900"/>
            <a:ext cx="10890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600" b="1"/>
              <a:t>Early wood</a:t>
            </a:r>
            <a:endParaRPr lang="en-US" sz="1600" b="1">
              <a:solidFill>
                <a:srgbClr val="563A84"/>
              </a:solidFill>
            </a:endParaRPr>
          </a:p>
        </p:txBody>
      </p:sp>
      <p:sp>
        <p:nvSpPr>
          <p:cNvPr id="75787" name="AutoShape 10"/>
          <p:cNvSpPr>
            <a:spLocks/>
          </p:cNvSpPr>
          <p:nvPr/>
        </p:nvSpPr>
        <p:spPr bwMode="auto">
          <a:xfrm>
            <a:off x="2025650" y="1949450"/>
            <a:ext cx="177800" cy="546100"/>
          </a:xfrm>
          <a:prstGeom prst="leftBrace">
            <a:avLst>
              <a:gd name="adj1" fmla="val 25595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788" name="Line 11"/>
          <p:cNvSpPr>
            <a:spLocks noChangeShapeType="1"/>
          </p:cNvSpPr>
          <p:nvPr/>
        </p:nvSpPr>
        <p:spPr bwMode="auto">
          <a:xfrm>
            <a:off x="4102100" y="1555750"/>
            <a:ext cx="1352550" cy="6731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789" name="Line 12"/>
          <p:cNvSpPr>
            <a:spLocks noChangeShapeType="1"/>
          </p:cNvSpPr>
          <p:nvPr/>
        </p:nvSpPr>
        <p:spPr bwMode="auto">
          <a:xfrm>
            <a:off x="4089400" y="1803400"/>
            <a:ext cx="1390650" cy="698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790" name="Line 13"/>
          <p:cNvSpPr>
            <a:spLocks noChangeShapeType="1"/>
          </p:cNvSpPr>
          <p:nvPr/>
        </p:nvSpPr>
        <p:spPr bwMode="auto">
          <a:xfrm>
            <a:off x="3270250" y="2120900"/>
            <a:ext cx="2101850" cy="698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791" name="Line 14"/>
          <p:cNvSpPr>
            <a:spLocks noChangeShapeType="1"/>
          </p:cNvSpPr>
          <p:nvPr/>
        </p:nvSpPr>
        <p:spPr bwMode="auto">
          <a:xfrm>
            <a:off x="3346450" y="2368550"/>
            <a:ext cx="1511300" cy="685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792" name="Text Box 15"/>
          <p:cNvSpPr txBox="1">
            <a:spLocks noChangeArrowheads="1"/>
          </p:cNvSpPr>
          <p:nvPr/>
        </p:nvSpPr>
        <p:spPr bwMode="auto">
          <a:xfrm>
            <a:off x="2238375" y="2006600"/>
            <a:ext cx="10890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600" b="1"/>
              <a:t>Late wood</a:t>
            </a:r>
            <a:endParaRPr lang="en-US" sz="1600" b="1">
              <a:solidFill>
                <a:srgbClr val="563A84"/>
              </a:solidFill>
            </a:endParaRPr>
          </a:p>
        </p:txBody>
      </p:sp>
      <p:sp>
        <p:nvSpPr>
          <p:cNvPr id="75793" name="AutoShape 16"/>
          <p:cNvSpPr>
            <a:spLocks/>
          </p:cNvSpPr>
          <p:nvPr/>
        </p:nvSpPr>
        <p:spPr bwMode="auto">
          <a:xfrm rot="4035176">
            <a:off x="5725319" y="1185069"/>
            <a:ext cx="188913" cy="1133475"/>
          </a:xfrm>
          <a:prstGeom prst="leftBrace">
            <a:avLst>
              <a:gd name="adj1" fmla="val 50000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794" name="Text Box 17"/>
          <p:cNvSpPr txBox="1">
            <a:spLocks noChangeArrowheads="1"/>
          </p:cNvSpPr>
          <p:nvPr/>
        </p:nvSpPr>
        <p:spPr bwMode="auto">
          <a:xfrm>
            <a:off x="6848475" y="1936750"/>
            <a:ext cx="936625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600" b="1"/>
              <a:t>Cork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600" b="1"/>
              <a:t>cambium</a:t>
            </a:r>
            <a:endParaRPr lang="en-US" sz="1600" b="1">
              <a:solidFill>
                <a:srgbClr val="563A84"/>
              </a:solidFill>
            </a:endParaRPr>
          </a:p>
        </p:txBody>
      </p:sp>
      <p:sp>
        <p:nvSpPr>
          <p:cNvPr id="75795" name="Text Box 18"/>
          <p:cNvSpPr txBox="1">
            <a:spLocks noChangeArrowheads="1"/>
          </p:cNvSpPr>
          <p:nvPr/>
        </p:nvSpPr>
        <p:spPr bwMode="auto">
          <a:xfrm>
            <a:off x="6848475" y="2578100"/>
            <a:ext cx="75247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600" b="1"/>
              <a:t>Cork</a:t>
            </a:r>
          </a:p>
        </p:txBody>
      </p:sp>
      <p:sp>
        <p:nvSpPr>
          <p:cNvPr id="75796" name="Text Box 19"/>
          <p:cNvSpPr txBox="1">
            <a:spLocks noChangeArrowheads="1"/>
          </p:cNvSpPr>
          <p:nvPr/>
        </p:nvSpPr>
        <p:spPr bwMode="auto">
          <a:xfrm>
            <a:off x="7927975" y="2178050"/>
            <a:ext cx="936625" cy="22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600" b="1"/>
              <a:t>Periderm</a:t>
            </a:r>
          </a:p>
        </p:txBody>
      </p:sp>
      <p:sp>
        <p:nvSpPr>
          <p:cNvPr id="75797" name="Line 20"/>
          <p:cNvSpPr>
            <a:spLocks noChangeShapeType="1"/>
          </p:cNvSpPr>
          <p:nvPr/>
        </p:nvSpPr>
        <p:spPr bwMode="auto">
          <a:xfrm>
            <a:off x="6299200" y="2025650"/>
            <a:ext cx="5143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798" name="Line 21"/>
          <p:cNvSpPr>
            <a:spLocks noChangeShapeType="1"/>
          </p:cNvSpPr>
          <p:nvPr/>
        </p:nvSpPr>
        <p:spPr bwMode="auto">
          <a:xfrm>
            <a:off x="6610350" y="2660650"/>
            <a:ext cx="203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799" name="AutoShape 22"/>
          <p:cNvSpPr>
            <a:spLocks/>
          </p:cNvSpPr>
          <p:nvPr/>
        </p:nvSpPr>
        <p:spPr bwMode="auto">
          <a:xfrm>
            <a:off x="7702550" y="1841500"/>
            <a:ext cx="203200" cy="927100"/>
          </a:xfrm>
          <a:prstGeom prst="rightBrace">
            <a:avLst>
              <a:gd name="adj1" fmla="val 38021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800" name="Text Box 23"/>
          <p:cNvSpPr txBox="1">
            <a:spLocks noChangeArrowheads="1"/>
          </p:cNvSpPr>
          <p:nvPr/>
        </p:nvSpPr>
        <p:spPr bwMode="auto">
          <a:xfrm rot="-5400000">
            <a:off x="6721475" y="3600451"/>
            <a:ext cx="75247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600" b="1"/>
              <a:t>0.5 mm</a:t>
            </a:r>
          </a:p>
        </p:txBody>
      </p:sp>
      <p:sp>
        <p:nvSpPr>
          <p:cNvPr id="75801" name="Line 24"/>
          <p:cNvSpPr>
            <a:spLocks noChangeShapeType="1"/>
          </p:cNvSpPr>
          <p:nvPr/>
        </p:nvSpPr>
        <p:spPr bwMode="auto">
          <a:xfrm>
            <a:off x="6883400" y="3143250"/>
            <a:ext cx="127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802" name="Line 25"/>
          <p:cNvSpPr>
            <a:spLocks noChangeShapeType="1"/>
          </p:cNvSpPr>
          <p:nvPr/>
        </p:nvSpPr>
        <p:spPr bwMode="auto">
          <a:xfrm>
            <a:off x="6883400" y="4260850"/>
            <a:ext cx="127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803" name="Line 26"/>
          <p:cNvSpPr>
            <a:spLocks noChangeShapeType="1"/>
          </p:cNvSpPr>
          <p:nvPr/>
        </p:nvSpPr>
        <p:spPr bwMode="auto">
          <a:xfrm>
            <a:off x="6946900" y="3136900"/>
            <a:ext cx="0" cy="11239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804" name="Text Box 27"/>
          <p:cNvSpPr txBox="1">
            <a:spLocks noChangeArrowheads="1"/>
          </p:cNvSpPr>
          <p:nvPr/>
        </p:nvSpPr>
        <p:spPr bwMode="auto">
          <a:xfrm>
            <a:off x="2981325" y="4349750"/>
            <a:ext cx="12731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600" b="1"/>
              <a:t>Vascular ray</a:t>
            </a:r>
          </a:p>
        </p:txBody>
      </p:sp>
      <p:sp>
        <p:nvSpPr>
          <p:cNvPr id="75805" name="Text Box 28"/>
          <p:cNvSpPr txBox="1">
            <a:spLocks noChangeArrowheads="1"/>
          </p:cNvSpPr>
          <p:nvPr/>
        </p:nvSpPr>
        <p:spPr bwMode="auto">
          <a:xfrm>
            <a:off x="4556125" y="4362450"/>
            <a:ext cx="11715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600" b="1"/>
              <a:t>Growth ring</a:t>
            </a:r>
          </a:p>
        </p:txBody>
      </p:sp>
      <p:sp>
        <p:nvSpPr>
          <p:cNvPr id="75806" name="AutoShape 29"/>
          <p:cNvSpPr>
            <a:spLocks/>
          </p:cNvSpPr>
          <p:nvPr/>
        </p:nvSpPr>
        <p:spPr bwMode="auto">
          <a:xfrm rot="-5064315">
            <a:off x="5060156" y="3823494"/>
            <a:ext cx="207963" cy="777875"/>
          </a:xfrm>
          <a:prstGeom prst="leftBrace">
            <a:avLst>
              <a:gd name="adj1" fmla="val 31170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807" name="Text Box 30"/>
          <p:cNvSpPr txBox="1">
            <a:spLocks noChangeArrowheads="1"/>
          </p:cNvSpPr>
          <p:nvPr/>
        </p:nvSpPr>
        <p:spPr bwMode="auto">
          <a:xfrm>
            <a:off x="3343275" y="4673600"/>
            <a:ext cx="288607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600" b="1"/>
              <a:t>Cross section of a three-year-</a:t>
            </a:r>
          </a:p>
          <a:p>
            <a:pPr marL="457200" indent="-457200" eaLnBrk="0" hangingPunct="0">
              <a:buFont typeface="Arial" charset="0"/>
              <a:buNone/>
            </a:pPr>
            <a:r>
              <a:rPr lang="en-US" sz="1600" b="1"/>
              <a:t>old </a:t>
            </a:r>
            <a:r>
              <a:rPr lang="en-US" sz="1600" b="1" i="1"/>
              <a:t>Tilia</a:t>
            </a:r>
            <a:r>
              <a:rPr lang="en-US" sz="1600" b="1"/>
              <a:t> (linden) stem (LM)</a:t>
            </a:r>
            <a:endParaRPr lang="en-US" sz="1600" b="1">
              <a:solidFill>
                <a:srgbClr val="563A84"/>
              </a:solidFill>
            </a:endParaRPr>
          </a:p>
        </p:txBody>
      </p:sp>
      <p:sp>
        <p:nvSpPr>
          <p:cNvPr id="75808" name="Text Box 31"/>
          <p:cNvSpPr txBox="1">
            <a:spLocks noChangeArrowheads="1"/>
          </p:cNvSpPr>
          <p:nvPr/>
        </p:nvSpPr>
        <p:spPr bwMode="auto">
          <a:xfrm>
            <a:off x="3025775" y="4673600"/>
            <a:ext cx="314325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600" b="1"/>
              <a:t>(b)</a:t>
            </a:r>
            <a:endParaRPr lang="en-US" sz="1600" b="1">
              <a:solidFill>
                <a:srgbClr val="563A84"/>
              </a:solidFill>
            </a:endParaRPr>
          </a:p>
        </p:txBody>
      </p:sp>
      <p:sp>
        <p:nvSpPr>
          <p:cNvPr id="75809" name="Text Box 32"/>
          <p:cNvSpPr txBox="1">
            <a:spLocks noChangeArrowheads="1"/>
          </p:cNvSpPr>
          <p:nvPr/>
        </p:nvSpPr>
        <p:spPr bwMode="auto">
          <a:xfrm>
            <a:off x="1393825" y="5092700"/>
            <a:ext cx="79057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457200" indent="-4572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1600" b="1"/>
              <a:t>0.5 mm</a:t>
            </a:r>
            <a:endParaRPr lang="en-US" sz="1600" b="1">
              <a:solidFill>
                <a:srgbClr val="563A84"/>
              </a:solidFill>
            </a:endParaRPr>
          </a:p>
        </p:txBody>
      </p:sp>
      <p:sp>
        <p:nvSpPr>
          <p:cNvPr id="75810" name="Line 33"/>
          <p:cNvSpPr>
            <a:spLocks noChangeShapeType="1"/>
          </p:cNvSpPr>
          <p:nvPr/>
        </p:nvSpPr>
        <p:spPr bwMode="auto">
          <a:xfrm>
            <a:off x="1530350" y="4933950"/>
            <a:ext cx="0" cy="127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811" name="Line 34"/>
          <p:cNvSpPr>
            <a:spLocks noChangeShapeType="1"/>
          </p:cNvSpPr>
          <p:nvPr/>
        </p:nvSpPr>
        <p:spPr bwMode="auto">
          <a:xfrm>
            <a:off x="1949450" y="4933950"/>
            <a:ext cx="0" cy="127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812" name="Line 35"/>
          <p:cNvSpPr>
            <a:spLocks noChangeShapeType="1"/>
          </p:cNvSpPr>
          <p:nvPr/>
        </p:nvSpPr>
        <p:spPr bwMode="auto">
          <a:xfrm>
            <a:off x="1524000" y="4997450"/>
            <a:ext cx="4254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813" name="Line 36"/>
          <p:cNvSpPr>
            <a:spLocks noChangeShapeType="1"/>
          </p:cNvSpPr>
          <p:nvPr/>
        </p:nvSpPr>
        <p:spPr bwMode="auto">
          <a:xfrm flipH="1">
            <a:off x="3867150" y="3695700"/>
            <a:ext cx="546100" cy="635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18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0CC00C4-5E65-47DA-B8A1-348D8C8FD383}" type="slidenum">
              <a:rPr lang="en-US"/>
              <a:pPr/>
              <a:t>75</a:t>
            </a:fld>
            <a:endParaRPr lang="en-US"/>
          </a:p>
        </p:txBody>
      </p:sp>
      <p:sp>
        <p:nvSpPr>
          <p:cNvPr id="3686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Transport in Plants</a:t>
            </a:r>
          </a:p>
        </p:txBody>
      </p:sp>
      <p:sp>
        <p:nvSpPr>
          <p:cNvPr id="76804" name="Rectangle 4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 autoUpdateAnimBg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Movement of water and 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Xylem – vascular tubes for water movement</a:t>
            </a:r>
          </a:p>
          <a:p>
            <a:r>
              <a:rPr lang="en-US" dirty="0" smtClean="0"/>
              <a:t> Structure:</a:t>
            </a:r>
          </a:p>
          <a:p>
            <a:pPr>
              <a:buNone/>
            </a:pPr>
            <a:r>
              <a:rPr lang="en-US" dirty="0" smtClean="0"/>
              <a:t>		- tracheid cells</a:t>
            </a:r>
          </a:p>
          <a:p>
            <a:pPr>
              <a:buNone/>
            </a:pPr>
            <a:r>
              <a:rPr lang="en-US" dirty="0" smtClean="0"/>
              <a:t>		- thick walls with lignin</a:t>
            </a:r>
          </a:p>
          <a:p>
            <a:pPr>
              <a:buNone/>
            </a:pPr>
            <a:r>
              <a:rPr lang="en-US" dirty="0" smtClean="0"/>
              <a:t>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FFA721-4E90-4CB4-ADDD-89EB3BA49666}" type="slidenum">
              <a:rPr lang="en-US" smtClean="0"/>
              <a:pPr>
                <a:defRPr/>
              </a:pPr>
              <a:t>76</a:t>
            </a:fld>
            <a:endParaRPr lang="en-US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3B58DF7-F123-4CBB-9570-B80FA8A65FC4}" type="slidenum">
              <a:rPr lang="en-US"/>
              <a:pPr/>
              <a:t>77</a:t>
            </a:fld>
            <a:endParaRPr lang="en-US"/>
          </a:p>
        </p:txBody>
      </p:sp>
      <p:pic>
        <p:nvPicPr>
          <p:cNvPr id="78851" name="Picture 3" descr="30-12-XylemCellEvolution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1088" y="0"/>
            <a:ext cx="6983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10472B-04CE-4242-B0F1-58E96CD2AAC4}" type="slidenum">
              <a:rPr lang="en-US"/>
              <a:pPr/>
              <a:t>78</a:t>
            </a:fld>
            <a:endParaRPr lang="en-US"/>
          </a:p>
        </p:txBody>
      </p:sp>
      <p:pic>
        <p:nvPicPr>
          <p:cNvPr id="79875" name="Picture 3" descr="35-08-Xylem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6913" y="0"/>
            <a:ext cx="7750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Water Gain through roots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7300" y="1981200"/>
            <a:ext cx="7772400" cy="4343400"/>
          </a:xfrm>
        </p:spPr>
        <p:txBody>
          <a:bodyPr/>
          <a:lstStyle/>
          <a:p>
            <a:r>
              <a:rPr lang="en-US" dirty="0" smtClean="0"/>
              <a:t>Root hairs increase surface area</a:t>
            </a:r>
          </a:p>
          <a:p>
            <a:r>
              <a:rPr lang="en-US" dirty="0" smtClean="0"/>
              <a:t>If plants are watered – inside cells has greater solute therefore hypertonic and water enters by osmosis</a:t>
            </a:r>
          </a:p>
          <a:p>
            <a:r>
              <a:rPr lang="en-US" dirty="0" smtClean="0"/>
              <a:t>Water in root causes greater pressure – this resulting pressure is called root pressure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FFA721-4E90-4CB4-ADDD-89EB3BA49666}" type="slidenum">
              <a:rPr lang="en-US" smtClean="0"/>
              <a:pPr>
                <a:defRPr/>
              </a:pPr>
              <a:t>79</a:t>
            </a:fld>
            <a:endParaRPr lang="en-US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A7E936B-48C3-4B6F-BC7F-84FD591041C2}" type="slidenum">
              <a:rPr lang="en-US"/>
              <a:pPr/>
              <a:t>80</a:t>
            </a:fld>
            <a:endParaRPr lang="en-US"/>
          </a:p>
        </p:txBody>
      </p:sp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Water movement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57300" y="1981200"/>
            <a:ext cx="7772400" cy="4572000"/>
          </a:xfrm>
        </p:spPr>
        <p:txBody>
          <a:bodyPr/>
          <a:lstStyle/>
          <a:p>
            <a:pPr eaLnBrk="1" hangingPunct="1"/>
            <a:r>
              <a:rPr lang="en-US" dirty="0" smtClean="0"/>
              <a:t>Root pressure causes water to move up  due to negative pressure in xylem</a:t>
            </a:r>
          </a:p>
          <a:p>
            <a:pPr eaLnBrk="1" hangingPunct="1"/>
            <a:r>
              <a:rPr lang="en-US" dirty="0" smtClean="0"/>
              <a:t>Why negative pressure in xylem?</a:t>
            </a:r>
          </a:p>
          <a:p>
            <a:pPr eaLnBrk="1" hangingPunct="1">
              <a:buNone/>
            </a:pPr>
            <a:r>
              <a:rPr lang="en-US" dirty="0" smtClean="0"/>
              <a:t> 	- transpiration which works as suction &amp; pulls water up --- This is called: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US" b="1" u="sng" dirty="0" smtClean="0"/>
              <a:t>Cohesion – Tension Theory</a:t>
            </a:r>
            <a:endParaRPr lang="en-US" dirty="0" smtClean="0"/>
          </a:p>
          <a:p>
            <a:pPr algn="ctr" eaLnBrk="1" hangingPunct="1">
              <a:buFont typeface="Wingdings" pitchFamily="2" charset="2"/>
              <a:buNone/>
            </a:pPr>
            <a:r>
              <a:rPr lang="en-US" dirty="0" smtClean="0"/>
              <a:t>involves properties of water such as adhesion, cohesion &amp; H - bonding</a:t>
            </a:r>
            <a:endParaRPr lang="en-US" b="1" u="sng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 autoUpdateAnimBg="0"/>
      <p:bldP spid="40963" grpId="0" build="p" autoUpdateAnimBg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C28A583-3813-4207-9131-9B1A977D0F84}" type="slidenum">
              <a:rPr lang="en-US"/>
              <a:pPr/>
              <a:t>81</a:t>
            </a:fld>
            <a:endParaRPr lang="en-US"/>
          </a:p>
        </p:txBody>
      </p:sp>
      <p:pic>
        <p:nvPicPr>
          <p:cNvPr id="81923" name="Picture 3" descr="36-11-CohesionAdhesXylem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7975" y="0"/>
            <a:ext cx="5989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1DBE537-15E1-4BF5-97D8-625B0A599FD0}" type="slidenum">
              <a:rPr lang="en-US"/>
              <a:pPr/>
              <a:t>82</a:t>
            </a:fld>
            <a:endParaRPr lang="en-US"/>
          </a:p>
        </p:txBody>
      </p:sp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Water Loss - Transpiration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Loss of water vapor usually by open stomata</a:t>
            </a:r>
          </a:p>
          <a:p>
            <a:pPr eaLnBrk="1" hangingPunct="1"/>
            <a:r>
              <a:rPr lang="en-US" dirty="0" smtClean="0"/>
              <a:t>90% of water coming in is lost here</a:t>
            </a:r>
          </a:p>
          <a:p>
            <a:pPr eaLnBrk="1" hangingPunct="1"/>
            <a:r>
              <a:rPr lang="en-US" dirty="0" smtClean="0"/>
              <a:t>Factors affecting transpiration</a:t>
            </a:r>
          </a:p>
          <a:p>
            <a:pPr eaLnBrk="1" hangingPunct="1">
              <a:buNone/>
            </a:pPr>
            <a:r>
              <a:rPr lang="en-US" dirty="0" smtClean="0"/>
              <a:t>		- See Lab #9</a:t>
            </a:r>
          </a:p>
          <a:p>
            <a:pPr eaLnBrk="1" hangingPunct="1">
              <a:buFont typeface="Wingdings" pitchFamily="2" charset="2"/>
              <a:buNone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/>
              <a:t>   </a:t>
            </a:r>
            <a:endParaRPr lang="en-US" dirty="0" smtClean="0"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autoUpdateAnimBg="0"/>
      <p:bldP spid="41987" grpId="0" build="p" autoUpdateAnimBg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65AE1C3-CB4F-4072-8431-EB603D47289B}" type="slidenum">
              <a:rPr lang="en-US"/>
              <a:pPr/>
              <a:t>83</a:t>
            </a:fld>
            <a:endParaRPr lang="en-US"/>
          </a:p>
        </p:txBody>
      </p:sp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Factors affecting transpiration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>
                <a:sym typeface="Symbol" pitchFamily="18" charset="2"/>
              </a:rPr>
              <a:t></a:t>
            </a:r>
            <a:r>
              <a:rPr lang="en-US" sz="2800" smtClean="0"/>
              <a:t>Temperature </a:t>
            </a:r>
            <a:r>
              <a:rPr lang="en-US" sz="2800" smtClean="0">
                <a:sym typeface="Symbol" pitchFamily="18" charset="2"/>
              </a:rPr>
              <a:t> water loss</a:t>
            </a:r>
            <a:endParaRPr lang="en-US" sz="2800" smtClean="0"/>
          </a:p>
          <a:p>
            <a:pPr eaLnBrk="1" hangingPunct="1">
              <a:lnSpc>
                <a:spcPct val="90000"/>
              </a:lnSpc>
            </a:pPr>
            <a:r>
              <a:rPr lang="en-US" sz="2800" smtClean="0">
                <a:sym typeface="Symbol" pitchFamily="18" charset="2"/>
              </a:rPr>
              <a:t></a:t>
            </a:r>
            <a:r>
              <a:rPr lang="en-US" sz="2800" smtClean="0"/>
              <a:t> Humidity </a:t>
            </a:r>
            <a:r>
              <a:rPr lang="en-US" sz="2800" smtClean="0">
                <a:sym typeface="Symbol" pitchFamily="18" charset="2"/>
              </a:rPr>
              <a:t></a:t>
            </a:r>
            <a:r>
              <a:rPr lang="en-US" sz="2800" smtClean="0"/>
              <a:t> </a:t>
            </a:r>
            <a:r>
              <a:rPr lang="en-US" sz="2800" smtClean="0">
                <a:sym typeface="Symbol" pitchFamily="18" charset="2"/>
              </a:rPr>
              <a:t>water loss</a:t>
            </a:r>
            <a:endParaRPr lang="en-US" sz="2800" smtClean="0"/>
          </a:p>
          <a:p>
            <a:pPr eaLnBrk="1" hangingPunct="1">
              <a:lnSpc>
                <a:spcPct val="90000"/>
              </a:lnSpc>
            </a:pPr>
            <a:r>
              <a:rPr lang="en-US" sz="2800" smtClean="0">
                <a:sym typeface="Symbol" pitchFamily="18" charset="2"/>
              </a:rPr>
              <a:t></a:t>
            </a:r>
            <a:r>
              <a:rPr lang="en-US" sz="2800" smtClean="0"/>
              <a:t> Wind </a:t>
            </a:r>
            <a:r>
              <a:rPr lang="en-US" sz="2800" smtClean="0">
                <a:sym typeface="Symbol" pitchFamily="18" charset="2"/>
              </a:rPr>
              <a:t> water loss</a:t>
            </a:r>
            <a:endParaRPr lang="en-US" sz="2800" smtClean="0"/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Action of stomata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smtClean="0"/>
              <a:t>   - stomata surrounded by guard cells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smtClean="0"/>
              <a:t>   - guard cells fill with water &amp; bow out causing stomata to open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smtClean="0"/>
              <a:t>   - when guard cells lose water they relax &amp; close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autoUpdateAnimBg="0"/>
      <p:bldP spid="44035" grpId="0" build="p" autoUpdateAnimBg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Translocation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7300" y="1981200"/>
            <a:ext cx="7772400" cy="4876800"/>
          </a:xfrm>
        </p:spPr>
        <p:txBody>
          <a:bodyPr/>
          <a:lstStyle/>
          <a:p>
            <a:r>
              <a:rPr lang="en-US" dirty="0" smtClean="0"/>
              <a:t>Movement of sugars within plant</a:t>
            </a:r>
          </a:p>
          <a:p>
            <a:r>
              <a:rPr lang="en-US" dirty="0" smtClean="0"/>
              <a:t>Sugars dissolved in water and move through phloem</a:t>
            </a:r>
          </a:p>
          <a:p>
            <a:r>
              <a:rPr lang="en-US" dirty="0" smtClean="0"/>
              <a:t>Contents of phloem</a:t>
            </a:r>
          </a:p>
          <a:p>
            <a:pPr>
              <a:buNone/>
            </a:pPr>
            <a:r>
              <a:rPr lang="en-US" dirty="0" smtClean="0"/>
              <a:t>	- 90% sucrose</a:t>
            </a:r>
          </a:p>
          <a:p>
            <a:pPr>
              <a:buNone/>
            </a:pPr>
            <a:r>
              <a:rPr lang="en-US" dirty="0" smtClean="0"/>
              <a:t>	- 10% amino acids and water</a:t>
            </a:r>
          </a:p>
          <a:p>
            <a:r>
              <a:rPr lang="en-US" dirty="0" smtClean="0"/>
              <a:t>Phloem structure:</a:t>
            </a:r>
          </a:p>
          <a:p>
            <a:pPr>
              <a:buNone/>
            </a:pPr>
            <a:r>
              <a:rPr lang="en-US" dirty="0" smtClean="0"/>
              <a:t>		- sieve tube cells</a:t>
            </a:r>
          </a:p>
          <a:p>
            <a:pPr>
              <a:buNone/>
            </a:pP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FFA721-4E90-4CB4-ADDD-89EB3BA49666}" type="slidenum">
              <a:rPr lang="en-US" smtClean="0"/>
              <a:pPr>
                <a:defRPr/>
              </a:pPr>
              <a:t>84</a:t>
            </a:fld>
            <a:endParaRPr lang="en-US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A5A7ECA-0DAD-483C-AFEE-B798EE7FE3BB}" type="slidenum">
              <a:rPr lang="en-US"/>
              <a:pPr/>
              <a:t>85</a:t>
            </a:fld>
            <a:endParaRPr lang="en-US"/>
          </a:p>
        </p:txBody>
      </p:sp>
      <p:pic>
        <p:nvPicPr>
          <p:cNvPr id="86019" name="Picture 3" descr="35-09-Phloem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828675"/>
            <a:ext cx="9132888" cy="520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Pressure Flow Hypothesis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Bulk flow – movement of water due to pressure differences between two areas i.e. sap movement within trees</a:t>
            </a:r>
          </a:p>
          <a:p>
            <a:r>
              <a:rPr lang="en-US" dirty="0" smtClean="0"/>
              <a:t>Solutes move in solutions that move due to differences in water potential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FFA721-4E90-4CB4-ADDD-89EB3BA49666}" type="slidenum">
              <a:rPr lang="en-US" smtClean="0"/>
              <a:pPr>
                <a:defRPr/>
              </a:pPr>
              <a:t>86</a:t>
            </a:fld>
            <a:endParaRPr lang="en-US"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Pressure Flow Hypothesis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Water moves into cells from xylem</a:t>
            </a:r>
          </a:p>
          <a:p>
            <a:r>
              <a:rPr lang="en-US" dirty="0" smtClean="0"/>
              <a:t>Solution moves from “source to sink”</a:t>
            </a:r>
          </a:p>
          <a:p>
            <a:pPr>
              <a:buNone/>
            </a:pPr>
            <a:r>
              <a:rPr lang="en-US" dirty="0" smtClean="0"/>
              <a:t>	  sink – organ that stores the sugar</a:t>
            </a:r>
          </a:p>
          <a:p>
            <a:r>
              <a:rPr lang="en-US" dirty="0" smtClean="0"/>
              <a:t>Speed of movement depends on differences in concentrations between source and sink (gradient)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FFA721-4E90-4CB4-ADDD-89EB3BA49666}" type="slidenum">
              <a:rPr lang="en-US" smtClean="0"/>
              <a:pPr>
                <a:defRPr/>
              </a:pPr>
              <a:t>87</a:t>
            </a:fld>
            <a:endParaRPr lang="en-US"/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Regulation of Plant Growth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FFA721-4E90-4CB4-ADDD-89EB3BA49666}" type="slidenum">
              <a:rPr lang="en-US" smtClean="0"/>
              <a:pPr>
                <a:defRPr/>
              </a:pPr>
              <a:t>88</a:t>
            </a:fld>
            <a:endParaRPr lang="en-US"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External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7300" y="1981200"/>
            <a:ext cx="7772400" cy="4724400"/>
          </a:xfrm>
        </p:spPr>
        <p:txBody>
          <a:bodyPr/>
          <a:lstStyle/>
          <a:p>
            <a:r>
              <a:rPr lang="en-US" dirty="0" smtClean="0"/>
              <a:t>Water and temperature</a:t>
            </a:r>
          </a:p>
          <a:p>
            <a:r>
              <a:rPr lang="en-US" dirty="0" smtClean="0"/>
              <a:t>Phototropism – response to light</a:t>
            </a:r>
          </a:p>
          <a:p>
            <a:r>
              <a:rPr lang="en-US" dirty="0" smtClean="0"/>
              <a:t>Gravitropism – response to gravity</a:t>
            </a:r>
          </a:p>
          <a:p>
            <a:pPr>
              <a:buNone/>
            </a:pPr>
            <a:r>
              <a:rPr lang="en-US" dirty="0" smtClean="0"/>
              <a:t>	- roots – positive, shoots – negative</a:t>
            </a:r>
          </a:p>
          <a:p>
            <a:r>
              <a:rPr lang="en-US" dirty="0" smtClean="0"/>
              <a:t>Thigmotropism – response to touch</a:t>
            </a:r>
          </a:p>
          <a:p>
            <a:r>
              <a:rPr lang="en-US" dirty="0" smtClean="0"/>
              <a:t>Photoperiodism – response to change in day length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FFA721-4E90-4CB4-ADDD-89EB3BA49666}" type="slidenum">
              <a:rPr lang="en-US" smtClean="0"/>
              <a:pPr>
                <a:defRPr/>
              </a:pPr>
              <a:t>89</a:t>
            </a:fld>
            <a:endParaRPr lang="en-US"/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Internal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Plant Hormones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FFA721-4E90-4CB4-ADDD-89EB3BA49666}" type="slidenum">
              <a:rPr lang="en-US" smtClean="0"/>
              <a:pPr>
                <a:defRPr/>
              </a:pPr>
              <a:t>90</a:t>
            </a:fld>
            <a:endParaRPr lang="en-US"/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18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450F9C1-53B0-48F7-813D-4EA8B8B6E0B1}" type="slidenum">
              <a:rPr lang="en-US"/>
              <a:pPr/>
              <a:t>91</a:t>
            </a:fld>
            <a:endParaRPr lang="en-US"/>
          </a:p>
        </p:txBody>
      </p:sp>
      <p:sp>
        <p:nvSpPr>
          <p:cNvPr id="9011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Plant Hormones</a:t>
            </a:r>
          </a:p>
        </p:txBody>
      </p:sp>
      <p:sp>
        <p:nvSpPr>
          <p:cNvPr id="9011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Pg.827 Fig. 39.1</a:t>
            </a: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A48DCC0-5A40-47F6-B542-8A66B6E174F2}" type="slidenum">
              <a:rPr lang="en-US"/>
              <a:pPr/>
              <a:t>92</a:t>
            </a:fld>
            <a:endParaRPr lang="en-US"/>
          </a:p>
        </p:txBody>
      </p:sp>
      <p:pic>
        <p:nvPicPr>
          <p:cNvPr id="91139" name="Picture 3" descr="39-02-SignalTransductRev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3238" y="0"/>
            <a:ext cx="8137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36BAD2F-41CE-48DA-9E5D-A8313212728A}" type="slidenum">
              <a:rPr lang="en-US"/>
              <a:pPr/>
              <a:t>93</a:t>
            </a:fld>
            <a:endParaRPr lang="en-US"/>
          </a:p>
        </p:txBody>
      </p:sp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Plant Hormones   pg.808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Auxins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/>
              <a:t>   - produced in response to sunlight &amp; gravity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/>
              <a:t>   - cause cell walls to become more flexible  thus allowing cells to elongate &amp; grow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/>
              <a:t>   - promotes root, stem, &amp; fruit growth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/>
              <a:t>   - inhibits budding from middle of plant thus allowing budding only at top – called </a:t>
            </a:r>
            <a:r>
              <a:rPr lang="en-US" sz="2800" b="1" u="sng" smtClean="0"/>
              <a:t>apical dominance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 autoUpdateAnimBg="0"/>
      <p:bldP spid="50179" grpId="0" build="p" autoUpdateAnimBg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9437D7F-4C15-4E78-90CF-8120F1381B90}" type="slidenum">
              <a:rPr lang="en-US"/>
              <a:pPr/>
              <a:t>94</a:t>
            </a:fld>
            <a:endParaRPr lang="en-US"/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Plant Hormones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Cytokinin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stimulates cell division</a:t>
            </a:r>
          </a:p>
          <a:p>
            <a:pPr eaLnBrk="1" hangingPunct="1"/>
            <a:r>
              <a:rPr lang="en-US" smtClean="0"/>
              <a:t>Ethylene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hydrocarbon gas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causes ripening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 autoUpdateAnimBg="0"/>
      <p:bldP spid="51203" grpId="0" build="p" autoUpdateAnimBg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128BDFE-D370-4F08-AE18-4406024A95BD}" type="slidenum">
              <a:rPr lang="en-US"/>
              <a:pPr/>
              <a:t>95</a:t>
            </a:fld>
            <a:endParaRPr lang="en-US"/>
          </a:p>
        </p:txBody>
      </p:sp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Plant Hormones cont’d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Abscisic acid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induces dormancy</a:t>
            </a:r>
          </a:p>
          <a:p>
            <a:pPr eaLnBrk="1" hangingPunct="1"/>
            <a:r>
              <a:rPr lang="en-US" smtClean="0"/>
              <a:t>Gibberellins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produces hyperelongation of stem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- causes flowering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 autoUpdateAnimBg="0"/>
      <p:bldP spid="52227" grpId="0" build="p" autoUpdateAnimBg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D75C167-2B77-4D8D-AE58-DFF3CF204669}" type="slidenum">
              <a:rPr lang="en-US"/>
              <a:pPr/>
              <a:t>96</a:t>
            </a:fld>
            <a:endParaRPr lang="en-US"/>
          </a:p>
        </p:txBody>
      </p:sp>
      <p:sp>
        <p:nvSpPr>
          <p:cNvPr id="532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 Photoperiodism – </a:t>
            </a:r>
            <a:r>
              <a:rPr lang="en-US" sz="2800" dirty="0" smtClean="0"/>
              <a:t>pgs. 821-822</a:t>
            </a:r>
          </a:p>
        </p:txBody>
      </p:sp>
      <p:sp>
        <p:nvSpPr>
          <p:cNvPr id="5325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257300" y="1981200"/>
            <a:ext cx="7772400" cy="4572000"/>
          </a:xfrm>
        </p:spPr>
        <p:txBody>
          <a:bodyPr/>
          <a:lstStyle/>
          <a:p>
            <a:pPr eaLnBrk="1" hangingPunct="1"/>
            <a:r>
              <a:rPr lang="en-US" dirty="0" smtClean="0"/>
              <a:t>Response to change in daylight</a:t>
            </a:r>
          </a:p>
          <a:p>
            <a:pPr eaLnBrk="1" hangingPunct="1"/>
            <a:r>
              <a:rPr lang="en-US" dirty="0" smtClean="0"/>
              <a:t> Circadian rhythm – internal clock with 24 hour cycle</a:t>
            </a:r>
          </a:p>
          <a:p>
            <a:pPr eaLnBrk="1" hangingPunct="1"/>
            <a:r>
              <a:rPr lang="en-US" dirty="0" smtClean="0"/>
              <a:t>Affect of light on circadian rhythm involves two types of phytochrome pigments </a:t>
            </a:r>
          </a:p>
          <a:p>
            <a:pPr eaLnBrk="1" hangingPunct="1">
              <a:buNone/>
            </a:pPr>
            <a:r>
              <a:rPr lang="en-US" dirty="0" smtClean="0"/>
              <a:t>	- P</a:t>
            </a:r>
            <a:r>
              <a:rPr lang="en-US" b="1" baseline="-25000" dirty="0" smtClean="0"/>
              <a:t>r</a:t>
            </a:r>
            <a:r>
              <a:rPr lang="en-US" dirty="0" smtClean="0"/>
              <a:t> – absorbs red light  absorbs </a:t>
            </a:r>
            <a:r>
              <a:rPr lang="en-US" dirty="0" smtClean="0">
                <a:sym typeface="Symbol" pitchFamily="18" charset="2"/>
              </a:rPr>
              <a:t></a:t>
            </a:r>
            <a:r>
              <a:rPr lang="en-US" dirty="0" smtClean="0"/>
              <a:t> 660 </a:t>
            </a:r>
          </a:p>
          <a:p>
            <a:pPr eaLnBrk="1" hangingPunct="1">
              <a:buNone/>
            </a:pPr>
            <a:r>
              <a:rPr lang="en-US" dirty="0" smtClean="0"/>
              <a:t>   - </a:t>
            </a:r>
            <a:r>
              <a:rPr lang="en-US" dirty="0" err="1" smtClean="0"/>
              <a:t>P</a:t>
            </a:r>
            <a:r>
              <a:rPr lang="en-US" b="1" baseline="-25000" dirty="0" err="1" smtClean="0"/>
              <a:t>fr</a:t>
            </a:r>
            <a:r>
              <a:rPr lang="en-US" dirty="0" smtClean="0"/>
              <a:t> – absorbs far red light  </a:t>
            </a:r>
            <a:r>
              <a:rPr lang="en-US" dirty="0" smtClean="0">
                <a:sym typeface="Symbol" pitchFamily="18" charset="2"/>
              </a:rPr>
              <a:t></a:t>
            </a:r>
            <a:r>
              <a:rPr lang="en-US" dirty="0" smtClean="0"/>
              <a:t> 730 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32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32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32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32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32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32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32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32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 autoUpdateAnimBg="0"/>
      <p:bldP spid="53253" grpId="0" build="p" autoUpdateAnimBg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20D3353-6D70-46A6-8A70-5A877EAB32DD}" type="slidenum">
              <a:rPr lang="en-US"/>
              <a:pPr/>
              <a:t>97</a:t>
            </a:fld>
            <a:endParaRPr lang="en-US"/>
          </a:p>
        </p:txBody>
      </p:sp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Phytochromes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P</a:t>
            </a:r>
            <a:r>
              <a:rPr lang="en-US" sz="2400" b="1" baseline="-25000" dirty="0" smtClean="0"/>
              <a:t>r</a:t>
            </a:r>
            <a:r>
              <a:rPr lang="en-US" sz="2400" dirty="0" smtClean="0"/>
              <a:t>  found in leaves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err="1" smtClean="0"/>
              <a:t>P</a:t>
            </a:r>
            <a:r>
              <a:rPr lang="en-US" sz="2400" b="1" baseline="-25000" dirty="0" err="1" smtClean="0"/>
              <a:t>fr</a:t>
            </a:r>
            <a:r>
              <a:rPr lang="en-US" sz="2400" b="1" baseline="-25000" dirty="0" smtClean="0"/>
              <a:t> </a:t>
            </a:r>
            <a:r>
              <a:rPr lang="en-US" sz="2400" dirty="0" smtClean="0"/>
              <a:t> triggers flowering and resets the clock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In daylight P</a:t>
            </a:r>
            <a:r>
              <a:rPr lang="en-US" sz="2400" b="1" baseline="-25000" dirty="0" smtClean="0"/>
              <a:t>r  </a:t>
            </a:r>
            <a:r>
              <a:rPr lang="en-US" sz="2400" dirty="0" smtClean="0"/>
              <a:t>is converted to </a:t>
            </a:r>
            <a:r>
              <a:rPr lang="en-US" sz="2400" dirty="0" err="1" smtClean="0"/>
              <a:t>P</a:t>
            </a:r>
            <a:r>
              <a:rPr lang="en-US" sz="2400" b="1" baseline="-25000" dirty="0" err="1" smtClean="0"/>
              <a:t>fr</a:t>
            </a: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At night, when no light present </a:t>
            </a:r>
            <a:r>
              <a:rPr lang="en-US" sz="2400" dirty="0" err="1" smtClean="0"/>
              <a:t>P</a:t>
            </a:r>
            <a:r>
              <a:rPr lang="en-US" sz="2400" b="1" baseline="-25000" dirty="0" err="1" smtClean="0"/>
              <a:t>fr</a:t>
            </a:r>
            <a:r>
              <a:rPr lang="en-US" sz="2400" b="1" baseline="-25000" dirty="0" smtClean="0"/>
              <a:t>  </a:t>
            </a:r>
            <a:r>
              <a:rPr lang="en-US" sz="2400" dirty="0" smtClean="0"/>
              <a:t>changes back to P</a:t>
            </a:r>
            <a:r>
              <a:rPr lang="en-US" sz="2400" b="1" baseline="-25000" dirty="0" smtClean="0"/>
              <a:t>r</a:t>
            </a: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When will flowering occur?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400" dirty="0" smtClean="0"/>
              <a:t>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7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7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7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7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6" grpId="0" autoUpdateAnimBg="0"/>
      <p:bldP spid="77827" grpId="0" build="p" autoUpdateAnimBg="0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460955F-F8A7-4838-8C89-FC3DF61DE217}" type="slidenum">
              <a:rPr lang="en-US"/>
              <a:pPr/>
              <a:t>98</a:t>
            </a:fld>
            <a:endParaRPr lang="en-US"/>
          </a:p>
        </p:txBody>
      </p:sp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Long day plants – flower in early summer/spring due to </a:t>
            </a:r>
            <a:r>
              <a:rPr lang="en-US" smtClean="0">
                <a:sym typeface="Symbol" pitchFamily="18" charset="2"/>
              </a:rPr>
              <a:t></a:t>
            </a:r>
            <a:r>
              <a:rPr lang="en-US" smtClean="0"/>
              <a:t> light</a:t>
            </a:r>
          </a:p>
          <a:p>
            <a:pPr eaLnBrk="1" hangingPunct="1"/>
            <a:r>
              <a:rPr lang="en-US" smtClean="0"/>
              <a:t>Short day plant – flower late summer/fall due to </a:t>
            </a:r>
            <a:r>
              <a:rPr lang="en-US" smtClean="0">
                <a:sym typeface="Symbol" pitchFamily="18" charset="2"/>
              </a:rPr>
              <a:t></a:t>
            </a:r>
            <a:r>
              <a:rPr lang="en-US" smtClean="0"/>
              <a:t> light</a:t>
            </a:r>
          </a:p>
          <a:p>
            <a:pPr eaLnBrk="1" hangingPunct="1"/>
            <a:r>
              <a:rPr lang="en-US" smtClean="0"/>
              <a:t>Day neutral – no response to light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0" grpId="0" autoUpdateAnimBg="0"/>
      <p:bldP spid="78851" grpId="0" build="p" autoUpdateAnimBg="0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8447671-A9AB-44A2-B9A0-F7EAA2D3B3DB}" type="slidenum">
              <a:rPr lang="en-US"/>
              <a:pPr/>
              <a:t>99</a:t>
            </a:fld>
            <a:endParaRPr lang="en-US"/>
          </a:p>
        </p:txBody>
      </p:sp>
      <p:sp>
        <p:nvSpPr>
          <p:cNvPr id="983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Root Structure</a:t>
            </a:r>
          </a:p>
        </p:txBody>
      </p:sp>
      <p:pic>
        <p:nvPicPr>
          <p:cNvPr id="98308" name="Picture 3" descr="35-14-RootPrimaryGrowth-L.jpg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855913" y="1981200"/>
            <a:ext cx="4992687" cy="44926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6117AFB-67B0-47EF-A668-39F79C16F716}" type="slidenum">
              <a:rPr lang="en-US"/>
              <a:pPr/>
              <a:t>100</a:t>
            </a:fld>
            <a:endParaRPr lang="en-US"/>
          </a:p>
        </p:txBody>
      </p:sp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Terms</a:t>
            </a:r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Aquaporin – Channel protein facilitates osmosis in plants or animals</a:t>
            </a:r>
          </a:p>
          <a:p>
            <a:pPr eaLnBrk="1" hangingPunct="1"/>
            <a:r>
              <a:rPr lang="en-US" smtClean="0"/>
              <a:t>Stele – vascular tissue of stem or root</a:t>
            </a:r>
          </a:p>
          <a:p>
            <a:pPr eaLnBrk="1" hangingPunct="1"/>
            <a:r>
              <a:rPr lang="en-US" smtClean="0"/>
              <a:t>Casparian Strip – water impermeable ring of wax in endoderm cells of plants that blocks passive flow of water and solutes into the stele through cell walls</a:t>
            </a:r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2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2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2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2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8" grpId="0"/>
      <p:bldP spid="132099" grpId="0" build="p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3199FAA-BB28-4CCA-BA36-12A6770DB852}" type="slidenum">
              <a:rPr lang="en-US"/>
              <a:pPr/>
              <a:t>101</a:t>
            </a:fld>
            <a:endParaRPr lang="en-US"/>
          </a:p>
        </p:txBody>
      </p:sp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Terms</a:t>
            </a:r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57300" y="1981200"/>
            <a:ext cx="7772400" cy="4876800"/>
          </a:xfrm>
        </p:spPr>
        <p:txBody>
          <a:bodyPr/>
          <a:lstStyle/>
          <a:p>
            <a:pPr eaLnBrk="1" hangingPunct="1"/>
            <a:r>
              <a:rPr lang="en-US" sz="2800" dirty="0" smtClean="0"/>
              <a:t>Cork cambium – cylinder of </a:t>
            </a:r>
            <a:r>
              <a:rPr lang="en-US" sz="2800" dirty="0" err="1" smtClean="0"/>
              <a:t>meristematic</a:t>
            </a:r>
            <a:r>
              <a:rPr lang="en-US" sz="2800" dirty="0" smtClean="0"/>
              <a:t> tissue  in woody plants that replaces the epidermis with thicker, tougher cork cells</a:t>
            </a:r>
          </a:p>
          <a:p>
            <a:pPr eaLnBrk="1" hangingPunct="1"/>
            <a:r>
              <a:rPr lang="en-US" sz="2800" dirty="0" err="1" smtClean="0"/>
              <a:t>Mycorrhizae</a:t>
            </a:r>
            <a:r>
              <a:rPr lang="en-US" sz="2800" dirty="0" smtClean="0"/>
              <a:t> – </a:t>
            </a:r>
            <a:r>
              <a:rPr lang="en-US" sz="2800" dirty="0" err="1" smtClean="0"/>
              <a:t>mutualistic</a:t>
            </a:r>
            <a:r>
              <a:rPr lang="en-US" sz="2800" dirty="0" smtClean="0"/>
              <a:t> association of plant roots and fungus</a:t>
            </a:r>
          </a:p>
          <a:p>
            <a:pPr eaLnBrk="1" hangingPunct="1"/>
            <a:r>
              <a:rPr lang="en-US" sz="2800" dirty="0" err="1" smtClean="0"/>
              <a:t>Pericycle</a:t>
            </a:r>
            <a:r>
              <a:rPr lang="en-US" sz="2800" dirty="0" smtClean="0"/>
              <a:t> – the outermost layer of the vascular cylinder of a root where lateral growth originates.</a:t>
            </a:r>
          </a:p>
          <a:p>
            <a:pPr eaLnBrk="1" hangingPunct="1"/>
            <a:r>
              <a:rPr lang="en-US" sz="2800" dirty="0" smtClean="0"/>
              <a:t>Endemic plant – species found in one place of the world</a:t>
            </a:r>
          </a:p>
          <a:p>
            <a:pPr eaLnBrk="1" hangingPunct="1"/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2" grpId="0"/>
      <p:bldP spid="133123" grpId="0" build="p"/>
    </p:bldLst>
  </p:timing>
</p:sld>
</file>

<file path=ppt/theme/theme1.xml><?xml version="1.0" encoding="utf-8"?>
<a:theme xmlns:a="http://schemas.openxmlformats.org/drawingml/2006/main" name="Sandstone">
  <a:themeElements>
    <a:clrScheme name="Sandstone 1">
      <a:dk1>
        <a:srgbClr val="333333"/>
      </a:dk1>
      <a:lt1>
        <a:srgbClr val="BAB9A0"/>
      </a:lt1>
      <a:dk2>
        <a:srgbClr val="000000"/>
      </a:dk2>
      <a:lt2>
        <a:srgbClr val="333329"/>
      </a:lt2>
      <a:accent1>
        <a:srgbClr val="F4F3D9"/>
      </a:accent1>
      <a:accent2>
        <a:srgbClr val="E09142"/>
      </a:accent2>
      <a:accent3>
        <a:srgbClr val="D9D9CD"/>
      </a:accent3>
      <a:accent4>
        <a:srgbClr val="2A2A2A"/>
      </a:accent4>
      <a:accent5>
        <a:srgbClr val="F8F8E9"/>
      </a:accent5>
      <a:accent6>
        <a:srgbClr val="CB833B"/>
      </a:accent6>
      <a:hlink>
        <a:srgbClr val="AE4828"/>
      </a:hlink>
      <a:folHlink>
        <a:srgbClr val="6A6954"/>
      </a:folHlink>
    </a:clrScheme>
    <a:fontScheme name="Sandston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andstone 1">
        <a:dk1>
          <a:srgbClr val="333333"/>
        </a:dk1>
        <a:lt1>
          <a:srgbClr val="BAB9A0"/>
        </a:lt1>
        <a:dk2>
          <a:srgbClr val="000000"/>
        </a:dk2>
        <a:lt2>
          <a:srgbClr val="333329"/>
        </a:lt2>
        <a:accent1>
          <a:srgbClr val="F4F3D9"/>
        </a:accent1>
        <a:accent2>
          <a:srgbClr val="E09142"/>
        </a:accent2>
        <a:accent3>
          <a:srgbClr val="D9D9CD"/>
        </a:accent3>
        <a:accent4>
          <a:srgbClr val="2A2A2A"/>
        </a:accent4>
        <a:accent5>
          <a:srgbClr val="F8F8E9"/>
        </a:accent5>
        <a:accent6>
          <a:srgbClr val="CB833B"/>
        </a:accent6>
        <a:hlink>
          <a:srgbClr val="AE4828"/>
        </a:hlink>
        <a:folHlink>
          <a:srgbClr val="6A695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2">
        <a:dk1>
          <a:srgbClr val="333333"/>
        </a:dk1>
        <a:lt1>
          <a:srgbClr val="BDB9BF"/>
        </a:lt1>
        <a:dk2>
          <a:srgbClr val="000000"/>
        </a:dk2>
        <a:lt2>
          <a:srgbClr val="333329"/>
        </a:lt2>
        <a:accent1>
          <a:srgbClr val="F4F3D9"/>
        </a:accent1>
        <a:accent2>
          <a:srgbClr val="E09142"/>
        </a:accent2>
        <a:accent3>
          <a:srgbClr val="DBD9DC"/>
        </a:accent3>
        <a:accent4>
          <a:srgbClr val="2A2A2A"/>
        </a:accent4>
        <a:accent5>
          <a:srgbClr val="F8F8E9"/>
        </a:accent5>
        <a:accent6>
          <a:srgbClr val="CB833B"/>
        </a:accent6>
        <a:hlink>
          <a:srgbClr val="AE4828"/>
        </a:hlink>
        <a:folHlink>
          <a:srgbClr val="6A695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3">
        <a:dk1>
          <a:srgbClr val="3D3D3D"/>
        </a:dk1>
        <a:lt1>
          <a:srgbClr val="EAEAEA"/>
        </a:lt1>
        <a:dk2>
          <a:srgbClr val="000000"/>
        </a:dk2>
        <a:lt2>
          <a:srgbClr val="333333"/>
        </a:lt2>
        <a:accent1>
          <a:srgbClr val="FFFFFF"/>
        </a:accent1>
        <a:accent2>
          <a:srgbClr val="969696"/>
        </a:accent2>
        <a:accent3>
          <a:srgbClr val="F3F3F3"/>
        </a:accent3>
        <a:accent4>
          <a:srgbClr val="333333"/>
        </a:accent4>
        <a:accent5>
          <a:srgbClr val="FFFFFF"/>
        </a:accent5>
        <a:accent6>
          <a:srgbClr val="878787"/>
        </a:accent6>
        <a:hlink>
          <a:srgbClr val="4D4D4D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Designs\Sandstone.pot</Template>
  <TotalTime>2274</TotalTime>
  <Words>2252</Words>
  <Application>Microsoft Office PowerPoint</Application>
  <PresentationFormat>On-screen Show (4:3)</PresentationFormat>
  <Paragraphs>802</Paragraphs>
  <Slides>101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101</vt:i4>
      </vt:variant>
    </vt:vector>
  </HeadingPairs>
  <TitlesOfParts>
    <vt:vector size="102" baseType="lpstr">
      <vt:lpstr>Sandstone</vt:lpstr>
      <vt:lpstr>Plants</vt:lpstr>
      <vt:lpstr>What is a plant?</vt:lpstr>
      <vt:lpstr>Evolution of plants</vt:lpstr>
      <vt:lpstr>Evolution of plants cont’d</vt:lpstr>
      <vt:lpstr>Evolution of plants cont’d</vt:lpstr>
      <vt:lpstr> Plant Taxonomy</vt:lpstr>
      <vt:lpstr>Slide 7</vt:lpstr>
      <vt:lpstr>Slide 8</vt:lpstr>
      <vt:lpstr>Slide 9</vt:lpstr>
      <vt:lpstr>Plant Taxonomy cont’d</vt:lpstr>
      <vt:lpstr>Taxonomy - Tracheophytes</vt:lpstr>
      <vt:lpstr>Taxonomy - Gymnosperms</vt:lpstr>
      <vt:lpstr>Taxonomy - Angiosperms</vt:lpstr>
      <vt:lpstr>Taxonomy - Angiosperms</vt:lpstr>
      <vt:lpstr>Detailed Divisions</vt:lpstr>
      <vt:lpstr> Bryophyta</vt:lpstr>
      <vt:lpstr>Bryophyta</vt:lpstr>
      <vt:lpstr>Alternation of Generation</vt:lpstr>
      <vt:lpstr>Slide 19</vt:lpstr>
      <vt:lpstr>Slide 20</vt:lpstr>
      <vt:lpstr>Slide 21</vt:lpstr>
      <vt:lpstr>Slide 22</vt:lpstr>
      <vt:lpstr>Slide 23</vt:lpstr>
      <vt:lpstr> Tracheophyta - vascular plants</vt:lpstr>
      <vt:lpstr>Tracheophyta</vt:lpstr>
      <vt:lpstr>Seedless Vascular Plants </vt:lpstr>
      <vt:lpstr>Slide 27</vt:lpstr>
      <vt:lpstr>Slide 28</vt:lpstr>
      <vt:lpstr>Slide 29</vt:lpstr>
      <vt:lpstr>Slide 30</vt:lpstr>
      <vt:lpstr>Seeded vascular plants</vt:lpstr>
      <vt:lpstr>Gymnosperms</vt:lpstr>
      <vt:lpstr>Slide 33</vt:lpstr>
      <vt:lpstr>Slide 34</vt:lpstr>
      <vt:lpstr>Angiosperms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Pin and Thrum</vt:lpstr>
      <vt:lpstr>Self- incompatibility</vt:lpstr>
      <vt:lpstr>Angiosperm Life Cycle</vt:lpstr>
      <vt:lpstr>Angiosperm Life Cycle cont’d</vt:lpstr>
      <vt:lpstr>Slide 49</vt:lpstr>
      <vt:lpstr>Why Angiosperm Success?</vt:lpstr>
      <vt:lpstr>Success</vt:lpstr>
      <vt:lpstr>Review – plant cell junctions</vt:lpstr>
      <vt:lpstr>Know leaf diagram pg 751</vt:lpstr>
      <vt:lpstr>Fig. 35-18</vt:lpstr>
      <vt:lpstr>Fig. 35-18a</vt:lpstr>
      <vt:lpstr>Fig. 35-18b</vt:lpstr>
      <vt:lpstr>Fig. 35-18c</vt:lpstr>
      <vt:lpstr>Cell types </vt:lpstr>
      <vt:lpstr>Parenchyma cells</vt:lpstr>
      <vt:lpstr>Collenchyma cells</vt:lpstr>
      <vt:lpstr>Schlerenchyma cells</vt:lpstr>
      <vt:lpstr> Structure &amp; Growth</vt:lpstr>
      <vt:lpstr>Primary Growth</vt:lpstr>
      <vt:lpstr>Secondary Growth</vt:lpstr>
      <vt:lpstr>Fig. 35-11</vt:lpstr>
      <vt:lpstr>Root Structure</vt:lpstr>
      <vt:lpstr>Fig. 35-13</vt:lpstr>
      <vt:lpstr>Fig. 35-12</vt:lpstr>
      <vt:lpstr>Fig. 35-22</vt:lpstr>
      <vt:lpstr>Fig. 35-19</vt:lpstr>
      <vt:lpstr>Fig. 35-19a1</vt:lpstr>
      <vt:lpstr>Fig. 35-19a2</vt:lpstr>
      <vt:lpstr>Fig. 35-19a3</vt:lpstr>
      <vt:lpstr>Fig. 35-19b</vt:lpstr>
      <vt:lpstr>Transport in Plants</vt:lpstr>
      <vt:lpstr>Movement of water and ions</vt:lpstr>
      <vt:lpstr>Slide 77</vt:lpstr>
      <vt:lpstr>Slide 78</vt:lpstr>
      <vt:lpstr>Water Gain through roots</vt:lpstr>
      <vt:lpstr>Water movement</vt:lpstr>
      <vt:lpstr>Slide 81</vt:lpstr>
      <vt:lpstr>Water Loss - Transpiration</vt:lpstr>
      <vt:lpstr>Factors affecting transpiration</vt:lpstr>
      <vt:lpstr>Translocation</vt:lpstr>
      <vt:lpstr>Slide 85</vt:lpstr>
      <vt:lpstr>Pressure Flow Hypothesis</vt:lpstr>
      <vt:lpstr>Pressure Flow Hypothesis</vt:lpstr>
      <vt:lpstr>Regulation of Plant Growth</vt:lpstr>
      <vt:lpstr>External Factors</vt:lpstr>
      <vt:lpstr>Internal Factors</vt:lpstr>
      <vt:lpstr>Plant Hormones</vt:lpstr>
      <vt:lpstr>Slide 92</vt:lpstr>
      <vt:lpstr>Plant Hormones   pg.808</vt:lpstr>
      <vt:lpstr>Plant Hormones</vt:lpstr>
      <vt:lpstr>Plant Hormones cont’d</vt:lpstr>
      <vt:lpstr> Photoperiodism – pgs. 821-822</vt:lpstr>
      <vt:lpstr>Phytochromes</vt:lpstr>
      <vt:lpstr>Slide 98</vt:lpstr>
      <vt:lpstr>Root Structure</vt:lpstr>
      <vt:lpstr>Terms</vt:lpstr>
      <vt:lpstr>Terms</vt:lpstr>
    </vt:vector>
  </TitlesOfParts>
  <Company>stviator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Plants</dc:title>
  <dc:creator>Eileen Cairo</dc:creator>
  <cp:lastModifiedBy>ecairo</cp:lastModifiedBy>
  <cp:revision>113</cp:revision>
  <dcterms:created xsi:type="dcterms:W3CDTF">2003-04-17T20:05:42Z</dcterms:created>
  <dcterms:modified xsi:type="dcterms:W3CDTF">2011-04-06T13:38:27Z</dcterms:modified>
</cp:coreProperties>
</file>