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46"/>
  </p:notesMasterIdLst>
  <p:handoutMasterIdLst>
    <p:handoutMasterId r:id="rId147"/>
  </p:handoutMasterIdLst>
  <p:sldIdLst>
    <p:sldId id="256" r:id="rId2"/>
    <p:sldId id="344" r:id="rId3"/>
    <p:sldId id="257" r:id="rId4"/>
    <p:sldId id="258" r:id="rId5"/>
    <p:sldId id="259" r:id="rId6"/>
    <p:sldId id="262" r:id="rId7"/>
    <p:sldId id="346" r:id="rId8"/>
    <p:sldId id="345" r:id="rId9"/>
    <p:sldId id="264" r:id="rId10"/>
    <p:sldId id="265" r:id="rId11"/>
    <p:sldId id="347" r:id="rId12"/>
    <p:sldId id="266" r:id="rId13"/>
    <p:sldId id="267" r:id="rId14"/>
    <p:sldId id="268" r:id="rId15"/>
    <p:sldId id="270" r:id="rId16"/>
    <p:sldId id="271" r:id="rId17"/>
    <p:sldId id="352" r:id="rId18"/>
    <p:sldId id="448" r:id="rId19"/>
    <p:sldId id="272" r:id="rId20"/>
    <p:sldId id="393" r:id="rId21"/>
    <p:sldId id="350" r:id="rId22"/>
    <p:sldId id="348" r:id="rId23"/>
    <p:sldId id="349" r:id="rId24"/>
    <p:sldId id="269" r:id="rId25"/>
    <p:sldId id="351" r:id="rId26"/>
    <p:sldId id="389" r:id="rId27"/>
    <p:sldId id="353" r:id="rId28"/>
    <p:sldId id="390" r:id="rId29"/>
    <p:sldId id="354" r:id="rId30"/>
    <p:sldId id="273" r:id="rId31"/>
    <p:sldId id="458" r:id="rId32"/>
    <p:sldId id="355" r:id="rId33"/>
    <p:sldId id="276" r:id="rId34"/>
    <p:sldId id="356" r:id="rId35"/>
    <p:sldId id="459" r:id="rId36"/>
    <p:sldId id="460" r:id="rId37"/>
    <p:sldId id="461" r:id="rId38"/>
    <p:sldId id="357" r:id="rId39"/>
    <p:sldId id="280" r:id="rId40"/>
    <p:sldId id="358" r:id="rId41"/>
    <p:sldId id="281" r:id="rId42"/>
    <p:sldId id="359" r:id="rId43"/>
    <p:sldId id="360" r:id="rId44"/>
    <p:sldId id="361" r:id="rId45"/>
    <p:sldId id="362" r:id="rId46"/>
    <p:sldId id="282" r:id="rId47"/>
    <p:sldId id="365" r:id="rId48"/>
    <p:sldId id="283" r:id="rId49"/>
    <p:sldId id="286" r:id="rId50"/>
    <p:sldId id="287" r:id="rId51"/>
    <p:sldId id="288" r:id="rId52"/>
    <p:sldId id="366" r:id="rId53"/>
    <p:sldId id="401" r:id="rId54"/>
    <p:sldId id="455" r:id="rId55"/>
    <p:sldId id="402" r:id="rId56"/>
    <p:sldId id="403" r:id="rId57"/>
    <p:sldId id="404" r:id="rId58"/>
    <p:sldId id="405" r:id="rId59"/>
    <p:sldId id="291" r:id="rId60"/>
    <p:sldId id="453" r:id="rId61"/>
    <p:sldId id="452" r:id="rId62"/>
    <p:sldId id="394" r:id="rId63"/>
    <p:sldId id="395" r:id="rId64"/>
    <p:sldId id="396" r:id="rId65"/>
    <p:sldId id="397" r:id="rId66"/>
    <p:sldId id="398" r:id="rId67"/>
    <p:sldId id="292" r:id="rId68"/>
    <p:sldId id="293" r:id="rId69"/>
    <p:sldId id="368" r:id="rId70"/>
    <p:sldId id="294" r:id="rId71"/>
    <p:sldId id="295" r:id="rId72"/>
    <p:sldId id="369" r:id="rId73"/>
    <p:sldId id="338" r:id="rId74"/>
    <p:sldId id="371" r:id="rId75"/>
    <p:sldId id="370" r:id="rId76"/>
    <p:sldId id="299" r:id="rId77"/>
    <p:sldId id="373" r:id="rId78"/>
    <p:sldId id="410" r:id="rId79"/>
    <p:sldId id="372" r:id="rId80"/>
    <p:sldId id="392" r:id="rId81"/>
    <p:sldId id="300" r:id="rId82"/>
    <p:sldId id="339" r:id="rId83"/>
    <p:sldId id="399" r:id="rId84"/>
    <p:sldId id="400" r:id="rId85"/>
    <p:sldId id="340" r:id="rId86"/>
    <p:sldId id="303" r:id="rId87"/>
    <p:sldId id="409" r:id="rId88"/>
    <p:sldId id="407" r:id="rId89"/>
    <p:sldId id="304" r:id="rId90"/>
    <p:sldId id="341" r:id="rId91"/>
    <p:sldId id="454" r:id="rId92"/>
    <p:sldId id="307" r:id="rId93"/>
    <p:sldId id="308" r:id="rId94"/>
    <p:sldId id="309" r:id="rId95"/>
    <p:sldId id="456" r:id="rId96"/>
    <p:sldId id="376" r:id="rId97"/>
    <p:sldId id="312" r:id="rId98"/>
    <p:sldId id="313" r:id="rId99"/>
    <p:sldId id="374" r:id="rId100"/>
    <p:sldId id="408" r:id="rId101"/>
    <p:sldId id="314" r:id="rId102"/>
    <p:sldId id="377" r:id="rId103"/>
    <p:sldId id="378" r:id="rId104"/>
    <p:sldId id="380" r:id="rId105"/>
    <p:sldId id="379" r:id="rId106"/>
    <p:sldId id="428" r:id="rId107"/>
    <p:sldId id="429" r:id="rId108"/>
    <p:sldId id="430" r:id="rId109"/>
    <p:sldId id="432" r:id="rId110"/>
    <p:sldId id="431" r:id="rId111"/>
    <p:sldId id="434" r:id="rId112"/>
    <p:sldId id="450" r:id="rId113"/>
    <p:sldId id="457" r:id="rId114"/>
    <p:sldId id="449" r:id="rId115"/>
    <p:sldId id="451" r:id="rId116"/>
    <p:sldId id="433" r:id="rId117"/>
    <p:sldId id="435" r:id="rId118"/>
    <p:sldId id="436" r:id="rId119"/>
    <p:sldId id="437" r:id="rId120"/>
    <p:sldId id="438" r:id="rId121"/>
    <p:sldId id="439" r:id="rId122"/>
    <p:sldId id="440" r:id="rId123"/>
    <p:sldId id="441" r:id="rId124"/>
    <p:sldId id="442" r:id="rId125"/>
    <p:sldId id="443" r:id="rId126"/>
    <p:sldId id="444" r:id="rId127"/>
    <p:sldId id="445" r:id="rId128"/>
    <p:sldId id="446" r:id="rId129"/>
    <p:sldId id="447" r:id="rId130"/>
    <p:sldId id="315" r:id="rId131"/>
    <p:sldId id="375" r:id="rId132"/>
    <p:sldId id="316" r:id="rId133"/>
    <p:sldId id="318" r:id="rId134"/>
    <p:sldId id="319" r:id="rId135"/>
    <p:sldId id="320" r:id="rId136"/>
    <p:sldId id="321" r:id="rId137"/>
    <p:sldId id="412" r:id="rId138"/>
    <p:sldId id="381" r:id="rId139"/>
    <p:sldId id="427" r:id="rId140"/>
    <p:sldId id="413" r:id="rId141"/>
    <p:sldId id="343" r:id="rId142"/>
    <p:sldId id="386" r:id="rId143"/>
    <p:sldId id="387" r:id="rId144"/>
    <p:sldId id="388" r:id="rId1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F6E7D7-348B-44AC-93B6-3D561CA6F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77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44E3B6-69E6-4E6C-89D6-E116C9B47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15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E4DD69A-EDCA-43D1-859F-BF6345A19E89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78F3A-3FEC-4921-8013-C0E4BF0CE9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2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C553-A156-4127-8C58-94FCBAB764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CF08B-4569-4C4C-A04E-30C6670929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5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C0C75-F9E7-4C38-B5D2-D22AFB4779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9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1B534-338A-46AA-B891-99BE11C6BA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7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F0A4C-14B4-4A43-BC05-44C4F4276A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0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E1FB1-D5A3-47F3-9A50-13F6B0FBF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4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0DF3C-BD27-4E4C-9BA3-A9A5BDC279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1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D91A8-3DB2-48D6-A5B0-34553DFE0A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4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3C1CD-4E3A-4EAC-84D2-65CCF20BD7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5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A17AD-9A89-44E5-801F-8C0123C88F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5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D51C63-4733-4F9B-9300-35868D3E23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s.uiuc.edu/Research/aquaporins/" TargetMode="Externa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Origin of Life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074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E09BC6B-38C7-474F-A8F4-FC42EDC06E78}" type="slidenum">
              <a:rPr lang="en-US" sz="1400" smtClean="0">
                <a:solidFill>
                  <a:srgbClr val="FFFFFF"/>
                </a:solidFill>
              </a:rPr>
              <a:pPr eaLnBrk="1" hangingPunct="1"/>
              <a:t>1</a:t>
            </a:fld>
            <a:endParaRPr lang="en-US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Experiments on abiogenisis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Oparin-Haldane hypothesis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   - Organic matter could’ve been derived from inorganic matter in the early atmosphere (not in today’s oxidizing atmosphere)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   - Miller &amp; Urey tested Oparin’s hypothesis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        - Pg 508-509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/>
              <a:t>              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80E03DF-0353-49BE-AE61-7BE5152F31C2}" type="slidenum">
              <a:rPr lang="en-US" sz="1400" smtClean="0"/>
              <a:pPr eaLnBrk="1" hangingPunct="1"/>
              <a:t>10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7-8</a:t>
            </a:r>
          </a:p>
        </p:txBody>
      </p:sp>
      <p:sp>
        <p:nvSpPr>
          <p:cNvPr id="99330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58CBABD-2989-4B8E-B423-AC0AE73CA1F9}" type="slidenum">
              <a:rPr lang="en-US" sz="1400" smtClean="0">
                <a:solidFill>
                  <a:srgbClr val="FFFFFF"/>
                </a:solidFill>
              </a:rPr>
              <a:pPr eaLnBrk="1" hangingPunct="1"/>
              <a:t>100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99331" name="Picture 2" descr="07_08TransmembraneProtein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657225"/>
            <a:ext cx="6608763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1598613" y="1069975"/>
            <a:ext cx="12176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N-terminus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99334" name="Line 5"/>
          <p:cNvSpPr>
            <a:spLocks noChangeShapeType="1"/>
          </p:cNvSpPr>
          <p:nvPr/>
        </p:nvSpPr>
        <p:spPr bwMode="auto">
          <a:xfrm>
            <a:off x="2709863" y="1296988"/>
            <a:ext cx="1514475" cy="82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Text Box 6"/>
          <p:cNvSpPr txBox="1">
            <a:spLocks noChangeArrowheads="1"/>
          </p:cNvSpPr>
          <p:nvPr/>
        </p:nvSpPr>
        <p:spPr bwMode="auto">
          <a:xfrm>
            <a:off x="1471613" y="5195888"/>
            <a:ext cx="12176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C-terminus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99336" name="Line 7"/>
          <p:cNvSpPr>
            <a:spLocks noChangeShapeType="1"/>
          </p:cNvSpPr>
          <p:nvPr/>
        </p:nvSpPr>
        <p:spPr bwMode="auto">
          <a:xfrm flipV="1">
            <a:off x="2730500" y="5156200"/>
            <a:ext cx="419100" cy="160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Text Box 8"/>
          <p:cNvSpPr txBox="1">
            <a:spLocks noChangeArrowheads="1"/>
          </p:cNvSpPr>
          <p:nvPr/>
        </p:nvSpPr>
        <p:spPr bwMode="auto">
          <a:xfrm>
            <a:off x="2730500" y="5680075"/>
            <a:ext cx="7747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  <a:sym typeface="Symbol" pitchFamily="18" charset="2"/>
              </a:rPr>
              <a:t></a:t>
            </a:r>
            <a:r>
              <a:rPr lang="en-US" sz="1800" b="1">
                <a:latin typeface="Arial" charset="0"/>
              </a:rPr>
              <a:t> Helix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99338" name="Line 9"/>
          <p:cNvSpPr>
            <a:spLocks noChangeShapeType="1"/>
          </p:cNvSpPr>
          <p:nvPr/>
        </p:nvSpPr>
        <p:spPr bwMode="auto">
          <a:xfrm flipV="1">
            <a:off x="3170238" y="4351338"/>
            <a:ext cx="915987" cy="1317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Text Box 10"/>
          <p:cNvSpPr txBox="1">
            <a:spLocks noChangeArrowheads="1"/>
          </p:cNvSpPr>
          <p:nvPr/>
        </p:nvSpPr>
        <p:spPr bwMode="auto">
          <a:xfrm>
            <a:off x="6115050" y="5400675"/>
            <a:ext cx="16748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  <a:sym typeface="Symbol" pitchFamily="18" charset="2"/>
              </a:rPr>
              <a:t>CYTOPLASMIC</a:t>
            </a:r>
          </a:p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  <a:sym typeface="Symbol" pitchFamily="18" charset="2"/>
              </a:rPr>
              <a:t>SIDE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99340" name="Line 11"/>
          <p:cNvSpPr>
            <a:spLocks noChangeShapeType="1"/>
          </p:cNvSpPr>
          <p:nvPr/>
        </p:nvSpPr>
        <p:spPr bwMode="auto">
          <a:xfrm>
            <a:off x="6738938" y="4767263"/>
            <a:ext cx="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Text Box 12"/>
          <p:cNvSpPr txBox="1">
            <a:spLocks noChangeArrowheads="1"/>
          </p:cNvSpPr>
          <p:nvPr/>
        </p:nvSpPr>
        <p:spPr bwMode="auto">
          <a:xfrm>
            <a:off x="5754688" y="958850"/>
            <a:ext cx="20304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  <a:sym typeface="Symbol" pitchFamily="18" charset="2"/>
              </a:rPr>
              <a:t>EXTRACELLULAR</a:t>
            </a:r>
          </a:p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  <a:sym typeface="Symbol" pitchFamily="18" charset="2"/>
              </a:rPr>
              <a:t>SIDE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99342" name="Line 13"/>
          <p:cNvSpPr>
            <a:spLocks noChangeShapeType="1"/>
          </p:cNvSpPr>
          <p:nvPr/>
        </p:nvSpPr>
        <p:spPr bwMode="auto">
          <a:xfrm>
            <a:off x="6426200" y="1316038"/>
            <a:ext cx="741363" cy="1190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			 OSMOSIS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Diffusion of water across a selectively permeable membrane</a:t>
            </a:r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1003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5D6B155-58A7-45DB-BD63-6D63A606EB51}" type="slidenum">
              <a:rPr lang="en-US" sz="1400" smtClean="0"/>
              <a:pPr eaLnBrk="1" hangingPunct="1"/>
              <a:t>101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1" grpId="0" build="p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	HYPEROSMOTIC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Also called hypertonic</a:t>
            </a:r>
          </a:p>
          <a:p>
            <a:pPr eaLnBrk="1" hangingPunct="1">
              <a:defRPr/>
            </a:pPr>
            <a:r>
              <a:rPr lang="en-US" smtClean="0"/>
              <a:t>Refers to the solution with a greater solute concentration (sugar)</a:t>
            </a:r>
          </a:p>
        </p:txBody>
      </p:sp>
      <p:sp>
        <p:nvSpPr>
          <p:cNvPr id="1024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B696B50-B857-49D3-A54A-69EC3CC8C646}" type="slidenum">
              <a:rPr lang="en-US" sz="1400" smtClean="0"/>
              <a:pPr eaLnBrk="1" hangingPunct="1"/>
              <a:t>102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utoUpdateAnimBg="0"/>
      <p:bldP spid="148483" grpId="0" build="p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	HYPOOSMOTIC	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Also called hypotonic</a:t>
            </a:r>
          </a:p>
          <a:p>
            <a:pPr eaLnBrk="1" hangingPunct="1">
              <a:defRPr/>
            </a:pPr>
            <a:r>
              <a:rPr lang="en-US" smtClean="0"/>
              <a:t>Refers to the solution with lesser solute</a:t>
            </a:r>
          </a:p>
        </p:txBody>
      </p:sp>
      <p:sp>
        <p:nvSpPr>
          <p:cNvPr id="1034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AB58E67-5CD4-441C-ABBD-0105FD34A723}" type="slidenum">
              <a:rPr lang="en-US" sz="1400" smtClean="0"/>
              <a:pPr eaLnBrk="1" hangingPunct="1"/>
              <a:t>103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utoUpdateAnimBg="0"/>
      <p:bldP spid="149507" grpId="0" build="p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		Isoosmotic</a:t>
            </a:r>
          </a:p>
        </p:txBody>
      </p:sp>
      <p:sp>
        <p:nvSpPr>
          <p:cNvPr id="1515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Also called isotonic</a:t>
            </a:r>
          </a:p>
          <a:p>
            <a:pPr eaLnBrk="1" hangingPunct="1">
              <a:defRPr/>
            </a:pPr>
            <a:r>
              <a:rPr lang="en-US" smtClean="0"/>
              <a:t>When solutions are at equilibrium</a:t>
            </a:r>
          </a:p>
          <a:p>
            <a:pPr eaLnBrk="1" hangingPunct="1">
              <a:defRPr/>
            </a:pPr>
            <a:r>
              <a:rPr lang="en-US" smtClean="0"/>
              <a:t>Does water move from hyper to hypo or hypo to hyper?</a:t>
            </a:r>
          </a:p>
        </p:txBody>
      </p:sp>
      <p:sp>
        <p:nvSpPr>
          <p:cNvPr id="1044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1FB46C6-55DC-472E-A033-A944F08D2CA2}" type="slidenum">
              <a:rPr lang="en-US" sz="1400" smtClean="0"/>
              <a:pPr eaLnBrk="1" hangingPunct="1"/>
              <a:t>104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utoUpdateAnimBg="0"/>
      <p:bldP spid="151555" grpId="0" build="p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409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Hypotonic to hypertonic</a:t>
            </a:r>
          </a:p>
        </p:txBody>
      </p:sp>
      <p:sp>
        <p:nvSpPr>
          <p:cNvPr id="150531" name="Rectangle 409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5474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9E2F095-245F-4EDF-9355-CF0603734321}" type="slidenum">
              <a:rPr lang="en-US" sz="1400" smtClean="0">
                <a:solidFill>
                  <a:srgbClr val="FFFFFF"/>
                </a:solidFill>
              </a:rPr>
              <a:pPr eaLnBrk="1" hangingPunct="1"/>
              <a:t>105</a:t>
            </a:fld>
            <a:endParaRPr lang="en-US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Two basic methods of molecular transport.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514350" indent="-514350" algn="l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Passive Transport</a:t>
            </a:r>
          </a:p>
          <a:p>
            <a:pPr marL="514350" indent="-514350" algn="l" eaLnBrk="1" hangingPunct="1">
              <a:buFont typeface="Wingdings" pitchFamily="2" charset="2"/>
              <a:buAutoNum type="arabicPeriod"/>
              <a:defRPr/>
            </a:pPr>
            <a:r>
              <a:rPr lang="en-US" dirty="0" smtClean="0"/>
              <a:t>Active Transport</a:t>
            </a:r>
          </a:p>
        </p:txBody>
      </p:sp>
      <p:sp>
        <p:nvSpPr>
          <p:cNvPr id="106498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4D07C75-1A6D-40F8-A64F-83D972188213}" type="slidenum">
              <a:rPr lang="en-US" sz="1400" smtClean="0">
                <a:solidFill>
                  <a:srgbClr val="FFFFFF"/>
                </a:solidFill>
              </a:rPr>
              <a:pPr eaLnBrk="1" hangingPunct="1"/>
              <a:t>106</a:t>
            </a:fld>
            <a:endParaRPr lang="en-US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Passive Transport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 Molecular movement down a gradient (from high to low naturally by diffusion)</a:t>
            </a:r>
          </a:p>
          <a:p>
            <a:pPr eaLnBrk="1" hangingPunct="1">
              <a:defRPr/>
            </a:pPr>
            <a:r>
              <a:rPr lang="en-US" dirty="0" smtClean="0"/>
              <a:t>  No cellular energy required (potential energy of the gradient is enough)</a:t>
            </a:r>
          </a:p>
          <a:p>
            <a:pPr eaLnBrk="1" hangingPunct="1">
              <a:defRPr/>
            </a:pPr>
            <a:r>
              <a:rPr lang="en-US" dirty="0" smtClean="0"/>
              <a:t>Two types</a:t>
            </a:r>
          </a:p>
          <a:p>
            <a:pPr lvl="1" eaLnBrk="1" hangingPunct="1">
              <a:defRPr/>
            </a:pPr>
            <a:r>
              <a:rPr lang="en-US" dirty="0" smtClean="0"/>
              <a:t>Simple diffusion through pores</a:t>
            </a:r>
          </a:p>
          <a:p>
            <a:pPr lvl="1" eaLnBrk="1" hangingPunct="1">
              <a:defRPr/>
            </a:pPr>
            <a:r>
              <a:rPr lang="en-US" dirty="0" smtClean="0"/>
              <a:t>Facilitated diffusion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107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4DC8442-2128-488B-AAD5-38D2A73C9E0E}" type="slidenum">
              <a:rPr lang="en-US" sz="1400" smtClean="0"/>
              <a:pPr eaLnBrk="1" hangingPunct="1"/>
              <a:t>107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  <p:bldP spid="90115" grpId="0" build="p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Facilitated diffusion (helper)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Uses integral proteins in membrane</a:t>
            </a:r>
          </a:p>
          <a:p>
            <a:pPr eaLnBrk="1" hangingPunct="1">
              <a:defRPr/>
            </a:pPr>
            <a:r>
              <a:rPr lang="en-US" dirty="0" smtClean="0"/>
              <a:t>Proteins are very specific like enzymes</a:t>
            </a:r>
          </a:p>
          <a:p>
            <a:pPr eaLnBrk="1" hangingPunct="1">
              <a:defRPr/>
            </a:pPr>
            <a:r>
              <a:rPr lang="en-US" dirty="0" smtClean="0"/>
              <a:t>Catalyze a physical process—transport of a molecule like glucose &amp; other polar molecules ions (i.e. </a:t>
            </a:r>
            <a:r>
              <a:rPr lang="en-US" dirty="0" err="1" smtClean="0"/>
              <a:t>aquaporins</a:t>
            </a:r>
            <a:r>
              <a:rPr lang="en-US" dirty="0" smtClean="0"/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1085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66F233F-DBD6-4869-9CFB-034514A57FEE}" type="slidenum">
              <a:rPr lang="en-US" sz="1400" smtClean="0"/>
              <a:pPr eaLnBrk="1" hangingPunct="1"/>
              <a:t>108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  <p:bldP spid="93187" grpId="0" build="p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8958449-0834-4BCA-A25B-008D32B9E42C}" type="slidenum">
              <a:rPr lang="en-US" sz="1400" smtClean="0"/>
              <a:pPr eaLnBrk="1" hangingPunct="1"/>
              <a:t>109</a:t>
            </a:fld>
            <a:endParaRPr lang="en-US" sz="1400" smtClean="0"/>
          </a:p>
        </p:txBody>
      </p:sp>
      <p:pic>
        <p:nvPicPr>
          <p:cNvPr id="110595" name="Picture 1027" descr="08-14-FacilitatedDiffus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2588"/>
            <a:ext cx="9144000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7A1913D-072D-4E7D-A649-E4A71E8520A8}" type="slidenum">
              <a:rPr lang="en-US" sz="1400" smtClean="0"/>
              <a:pPr eaLnBrk="1" hangingPunct="1"/>
              <a:t>11</a:t>
            </a:fld>
            <a:endParaRPr lang="en-US" sz="1400" smtClean="0"/>
          </a:p>
        </p:txBody>
      </p:sp>
      <p:pic>
        <p:nvPicPr>
          <p:cNvPr id="13315" name="Picture 3" descr="26-10-MillerUreyExperim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0"/>
            <a:ext cx="6251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Protein may change shape as it binds with molecule - translocating binding site to other side of protein</a:t>
            </a:r>
          </a:p>
          <a:p>
            <a:pPr eaLnBrk="1" hangingPunct="1">
              <a:defRPr/>
            </a:pPr>
            <a:r>
              <a:rPr lang="en-US" dirty="0" smtClean="0"/>
              <a:t>Molecule being transported itself doesn’t change shape</a:t>
            </a:r>
          </a:p>
          <a:p>
            <a:pPr lvl="1" eaLnBrk="1" hangingPunct="1">
              <a:defRPr/>
            </a:pPr>
            <a:r>
              <a:rPr lang="en-US" dirty="0" smtClean="0"/>
              <a:t>Pg 135 fig. 7.15</a:t>
            </a:r>
          </a:p>
        </p:txBody>
      </p:sp>
      <p:sp>
        <p:nvSpPr>
          <p:cNvPr id="1095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578F928-75F3-43D9-9530-3CFD9B98886A}" type="slidenum">
              <a:rPr lang="en-US" sz="1400" smtClean="0"/>
              <a:pPr eaLnBrk="1" hangingPunct="1"/>
              <a:t>110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  <p:bldP spid="95235" grpId="0" build="p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7-15</a:t>
            </a:r>
          </a:p>
        </p:txBody>
      </p:sp>
      <p:sp>
        <p:nvSpPr>
          <p:cNvPr id="112642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D3A5945-C9B7-4296-A922-6602C4F57ECD}" type="slidenum">
              <a:rPr lang="en-US" sz="1400" smtClean="0">
                <a:solidFill>
                  <a:srgbClr val="FFFFFF"/>
                </a:solidFill>
              </a:rPr>
              <a:pPr eaLnBrk="1" hangingPunct="1"/>
              <a:t>111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112643" name="Picture 2" descr="07_15FacilitatedDiffusion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9700"/>
            <a:ext cx="5999163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Text Box 4"/>
          <p:cNvSpPr txBox="1">
            <a:spLocks noChangeArrowheads="1"/>
          </p:cNvSpPr>
          <p:nvPr/>
        </p:nvSpPr>
        <p:spPr bwMode="auto">
          <a:xfrm>
            <a:off x="1652588" y="303213"/>
            <a:ext cx="18018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EXTRACELLULAR FLUID </a:t>
            </a:r>
            <a:endParaRPr lang="en-US" sz="1600" b="1">
              <a:latin typeface="Times" pitchFamily="8" charset="0"/>
            </a:endParaRPr>
          </a:p>
        </p:txBody>
      </p:sp>
      <p:sp>
        <p:nvSpPr>
          <p:cNvPr id="112646" name="Text Box 5"/>
          <p:cNvSpPr txBox="1">
            <a:spLocks noChangeArrowheads="1"/>
          </p:cNvSpPr>
          <p:nvPr/>
        </p:nvSpPr>
        <p:spPr bwMode="auto">
          <a:xfrm>
            <a:off x="2078038" y="2163763"/>
            <a:ext cx="17510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Channel protein 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12647" name="Text Box 6"/>
          <p:cNvSpPr txBox="1">
            <a:spLocks noChangeArrowheads="1"/>
          </p:cNvSpPr>
          <p:nvPr/>
        </p:nvSpPr>
        <p:spPr bwMode="auto">
          <a:xfrm>
            <a:off x="1627188" y="2855913"/>
            <a:ext cx="22971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(a) A channel protein 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12648" name="Line 7"/>
          <p:cNvSpPr>
            <a:spLocks noChangeShapeType="1"/>
          </p:cNvSpPr>
          <p:nvPr/>
        </p:nvSpPr>
        <p:spPr bwMode="auto">
          <a:xfrm flipV="1">
            <a:off x="3848100" y="1974850"/>
            <a:ext cx="40005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9" name="Text Box 8"/>
          <p:cNvSpPr txBox="1">
            <a:spLocks noChangeArrowheads="1"/>
          </p:cNvSpPr>
          <p:nvPr/>
        </p:nvSpPr>
        <p:spPr bwMode="auto">
          <a:xfrm>
            <a:off x="5075238" y="2163763"/>
            <a:ext cx="7032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Solute 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12650" name="Line 9"/>
          <p:cNvSpPr>
            <a:spLocks noChangeShapeType="1"/>
          </p:cNvSpPr>
          <p:nvPr/>
        </p:nvSpPr>
        <p:spPr bwMode="auto">
          <a:xfrm flipV="1">
            <a:off x="4641850" y="2298700"/>
            <a:ext cx="400050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1" name="Text Box 10"/>
          <p:cNvSpPr txBox="1">
            <a:spLocks noChangeArrowheads="1"/>
          </p:cNvSpPr>
          <p:nvPr/>
        </p:nvSpPr>
        <p:spPr bwMode="auto">
          <a:xfrm>
            <a:off x="6053138" y="2424113"/>
            <a:ext cx="13763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CYTOPLASM </a:t>
            </a:r>
            <a:endParaRPr lang="en-US" sz="1700" b="1">
              <a:latin typeface="Times" pitchFamily="8" charset="0"/>
            </a:endParaRPr>
          </a:p>
        </p:txBody>
      </p:sp>
      <p:sp>
        <p:nvSpPr>
          <p:cNvPr id="112652" name="Text Box 11"/>
          <p:cNvSpPr txBox="1">
            <a:spLocks noChangeArrowheads="1"/>
          </p:cNvSpPr>
          <p:nvPr/>
        </p:nvSpPr>
        <p:spPr bwMode="auto">
          <a:xfrm>
            <a:off x="5894388" y="5592763"/>
            <a:ext cx="7032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Solute 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12653" name="Line 12"/>
          <p:cNvSpPr>
            <a:spLocks noChangeShapeType="1"/>
          </p:cNvSpPr>
          <p:nvPr/>
        </p:nvSpPr>
        <p:spPr bwMode="auto">
          <a:xfrm flipV="1">
            <a:off x="5461000" y="5721350"/>
            <a:ext cx="393700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4" name="Line 13"/>
          <p:cNvSpPr>
            <a:spLocks noChangeShapeType="1"/>
          </p:cNvSpPr>
          <p:nvPr/>
        </p:nvSpPr>
        <p:spPr bwMode="auto">
          <a:xfrm flipV="1">
            <a:off x="3111500" y="5346700"/>
            <a:ext cx="336550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5" name="Text Box 14"/>
          <p:cNvSpPr txBox="1">
            <a:spLocks noChangeArrowheads="1"/>
          </p:cNvSpPr>
          <p:nvPr/>
        </p:nvSpPr>
        <p:spPr bwMode="auto">
          <a:xfrm>
            <a:off x="1855788" y="5649913"/>
            <a:ext cx="16176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Carrier protein 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12656" name="Text Box 15"/>
          <p:cNvSpPr txBox="1">
            <a:spLocks noChangeArrowheads="1"/>
          </p:cNvSpPr>
          <p:nvPr/>
        </p:nvSpPr>
        <p:spPr bwMode="auto">
          <a:xfrm>
            <a:off x="1620838" y="6259513"/>
            <a:ext cx="22971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(b) A carrier protein</a:t>
            </a:r>
            <a:endParaRPr lang="en-US" sz="1800" b="1">
              <a:latin typeface="Times" pitchFamily="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Aquaporin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Integral protein channel for water</a:t>
            </a:r>
          </a:p>
          <a:p>
            <a:r>
              <a:rPr lang="en-US" dirty="0" smtClean="0"/>
              <a:t>Water still moves with the gradient.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D91A8-3DB2-48D6-A5B0-34553DFE0AC3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Beautiful drawing </a:t>
            </a:r>
            <a:br>
              <a:rPr lang="en-US" dirty="0" smtClean="0"/>
            </a:br>
            <a:r>
              <a:rPr lang="en-US" dirty="0" smtClean="0"/>
              <a:t>from Mrs. Cairo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075" y="1600200"/>
            <a:ext cx="6241850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C0C75-F9E7-4C38-B5D2-D22AFB477942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1464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Aquaporin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D91A8-3DB2-48D6-A5B0-34553DFE0AC3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  <p:pic>
        <p:nvPicPr>
          <p:cNvPr id="1026" name="Picture 2" descr="http://upload.wikimedia.org/wikipedia/commons/a/a5/Aquaporin-Sid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024" y="1981200"/>
            <a:ext cx="5410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Aquaporin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http://www.ks.uiuc.edu/Research/aquaporins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D91A8-3DB2-48D6-A5B0-34553DFE0AC3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7-17</a:t>
            </a:r>
          </a:p>
        </p:txBody>
      </p:sp>
      <p:sp>
        <p:nvSpPr>
          <p:cNvPr id="111618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B392C29-4BCC-451D-B2D1-9DD1DA765AD8}" type="slidenum">
              <a:rPr lang="en-US" sz="1400" smtClean="0">
                <a:solidFill>
                  <a:srgbClr val="FFFFFF"/>
                </a:solidFill>
              </a:rPr>
              <a:pPr eaLnBrk="1" hangingPunct="1"/>
              <a:t>116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111619" name="Picture 2" descr="07_17PassiveActiveTrans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39700"/>
            <a:ext cx="6554787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Text Box 4"/>
          <p:cNvSpPr txBox="1">
            <a:spLocks noChangeArrowheads="1"/>
          </p:cNvSpPr>
          <p:nvPr/>
        </p:nvSpPr>
        <p:spPr bwMode="auto">
          <a:xfrm>
            <a:off x="2446338" y="152400"/>
            <a:ext cx="193198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Passive transport </a:t>
            </a:r>
            <a:endParaRPr lang="en-US" sz="1700" b="1">
              <a:latin typeface="Times" pitchFamily="8" charset="0"/>
            </a:endParaRPr>
          </a:p>
        </p:txBody>
      </p:sp>
      <p:sp>
        <p:nvSpPr>
          <p:cNvPr id="111622" name="AutoShape 5"/>
          <p:cNvSpPr>
            <a:spLocks/>
          </p:cNvSpPr>
          <p:nvPr/>
        </p:nvSpPr>
        <p:spPr bwMode="auto">
          <a:xfrm rot="-5386412">
            <a:off x="3173413" y="-1416050"/>
            <a:ext cx="271462" cy="3862388"/>
          </a:xfrm>
          <a:prstGeom prst="rightBrace">
            <a:avLst>
              <a:gd name="adj1" fmla="val 1185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3" name="AutoShape 6"/>
          <p:cNvSpPr>
            <a:spLocks/>
          </p:cNvSpPr>
          <p:nvPr/>
        </p:nvSpPr>
        <p:spPr bwMode="auto">
          <a:xfrm rot="-5427234">
            <a:off x="3982244" y="2991644"/>
            <a:ext cx="185737" cy="2225675"/>
          </a:xfrm>
          <a:prstGeom prst="leftBrace">
            <a:avLst>
              <a:gd name="adj1" fmla="val 9985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4" name="Text Box 7"/>
          <p:cNvSpPr txBox="1">
            <a:spLocks noChangeArrowheads="1"/>
          </p:cNvSpPr>
          <p:nvPr/>
        </p:nvSpPr>
        <p:spPr bwMode="auto">
          <a:xfrm>
            <a:off x="1371600" y="4275138"/>
            <a:ext cx="9842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Diffusion </a:t>
            </a:r>
            <a:endParaRPr lang="en-US" sz="1700" b="1">
              <a:latin typeface="Times" pitchFamily="8" charset="0"/>
            </a:endParaRPr>
          </a:p>
        </p:txBody>
      </p:sp>
      <p:sp>
        <p:nvSpPr>
          <p:cNvPr id="111625" name="Text Box 8"/>
          <p:cNvSpPr txBox="1">
            <a:spLocks noChangeArrowheads="1"/>
          </p:cNvSpPr>
          <p:nvPr/>
        </p:nvSpPr>
        <p:spPr bwMode="auto">
          <a:xfrm>
            <a:off x="2989263" y="4273550"/>
            <a:ext cx="213518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Facilitated diffusion </a:t>
            </a:r>
            <a:endParaRPr lang="en-US" sz="1700" b="1">
              <a:latin typeface="Times" pitchFamily="8" charset="0"/>
            </a:endParaRPr>
          </a:p>
        </p:txBody>
      </p:sp>
      <p:sp>
        <p:nvSpPr>
          <p:cNvPr id="111626" name="Text Box 9"/>
          <p:cNvSpPr txBox="1">
            <a:spLocks noChangeArrowheads="1"/>
          </p:cNvSpPr>
          <p:nvPr/>
        </p:nvSpPr>
        <p:spPr bwMode="auto">
          <a:xfrm>
            <a:off x="5803900" y="161925"/>
            <a:ext cx="16954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Active transport </a:t>
            </a:r>
            <a:endParaRPr lang="en-US" sz="1700" b="1">
              <a:latin typeface="Times" pitchFamily="8" charset="0"/>
            </a:endParaRPr>
          </a:p>
        </p:txBody>
      </p:sp>
      <p:sp>
        <p:nvSpPr>
          <p:cNvPr id="111627" name="Text Box 10"/>
          <p:cNvSpPr txBox="1">
            <a:spLocks noChangeArrowheads="1"/>
          </p:cNvSpPr>
          <p:nvPr/>
        </p:nvSpPr>
        <p:spPr bwMode="auto">
          <a:xfrm>
            <a:off x="5946775" y="3978275"/>
            <a:ext cx="4333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latin typeface="Arial" charset="0"/>
              </a:rPr>
              <a:t>ATP</a:t>
            </a:r>
            <a:endParaRPr lang="en-US" sz="1700" b="1">
              <a:latin typeface="Times" pitchFamily="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ACTIVE TRANSPORT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Molecular movement against a gradient</a:t>
            </a:r>
          </a:p>
          <a:p>
            <a:pPr eaLnBrk="1" hangingPunct="1">
              <a:defRPr/>
            </a:pPr>
            <a:r>
              <a:rPr lang="en-US" smtClean="0"/>
              <a:t>Also uses integral proteins</a:t>
            </a:r>
          </a:p>
          <a:p>
            <a:pPr eaLnBrk="1" hangingPunct="1">
              <a:defRPr/>
            </a:pPr>
            <a:r>
              <a:rPr lang="en-US" smtClean="0"/>
              <a:t>Cell expends energy  (ATP)</a:t>
            </a:r>
          </a:p>
          <a:p>
            <a:pPr eaLnBrk="1" hangingPunct="1">
              <a:defRPr/>
            </a:pPr>
            <a:r>
              <a:rPr lang="en-US" smtClean="0"/>
              <a:t>Allows cell to maintain specific internal concentration regardless of environment</a:t>
            </a:r>
          </a:p>
        </p:txBody>
      </p:sp>
      <p:sp>
        <p:nvSpPr>
          <p:cNvPr id="1136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AB41844-9DBB-4628-96DB-22881A354E6A}" type="slidenum">
              <a:rPr lang="en-US" sz="1400" smtClean="0"/>
              <a:pPr eaLnBrk="1" hangingPunct="1"/>
              <a:t>117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  <p:bldP spid="97283" grpId="0" build="p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Electrogenic pumps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Sodium potassium pump is main one in animal cells</a:t>
            </a:r>
          </a:p>
          <a:p>
            <a:pPr eaLnBrk="1" hangingPunct="1">
              <a:defRPr/>
            </a:pPr>
            <a:r>
              <a:rPr lang="en-US" smtClean="0"/>
              <a:t>Proton pump is main one in plants, fungi, and bacteria.</a:t>
            </a:r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1146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136D214-228D-496F-9ADC-7CBE3A475FBC}" type="slidenum">
              <a:rPr lang="en-US" sz="1400" smtClean="0"/>
              <a:pPr eaLnBrk="1" hangingPunct="1"/>
              <a:t>118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/>
      <p:bldP spid="244739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93AA652-BFBE-464F-BE86-9CDFBF02BE90}" type="slidenum">
              <a:rPr lang="en-US" sz="1400" smtClean="0"/>
              <a:pPr eaLnBrk="1" hangingPunct="1"/>
              <a:t>119</a:t>
            </a:fld>
            <a:endParaRPr lang="en-US" sz="1400" smtClean="0"/>
          </a:p>
        </p:txBody>
      </p:sp>
      <p:pic>
        <p:nvPicPr>
          <p:cNvPr id="115715" name="Picture 3" descr="08-15-SodiumPotassPump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138"/>
            <a:ext cx="9144000" cy="618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Miller, Urey polymerized organic molecules from inorganic material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Proteinoid- the new organic molecule surrounded by a membrane-like substance and produced by abiotic means.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Protobiont - collection of proteinoids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Explain the role of clay pockets in the formation of protobionts.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What is being discussed now due to recent findings?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A55DA8D-C6C9-4AC5-88BB-FE855836C120}" type="slidenum">
              <a:rPr lang="en-US" sz="1400" smtClean="0"/>
              <a:pPr eaLnBrk="1" hangingPunct="1"/>
              <a:t>12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7-18</a:t>
            </a:r>
          </a:p>
        </p:txBody>
      </p:sp>
      <p:sp>
        <p:nvSpPr>
          <p:cNvPr id="116738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7EEDB81-1C30-4518-A5D3-BF8905112E2D}" type="slidenum">
              <a:rPr lang="en-US" sz="1400" smtClean="0">
                <a:solidFill>
                  <a:srgbClr val="FFFFFF"/>
                </a:solidFill>
              </a:rPr>
              <a:pPr eaLnBrk="1" hangingPunct="1"/>
              <a:t>120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116739" name="Picture 2" descr="07_18ElectrogenicPump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654050"/>
            <a:ext cx="8535987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Text Box 4"/>
          <p:cNvSpPr txBox="1">
            <a:spLocks noChangeArrowheads="1"/>
          </p:cNvSpPr>
          <p:nvPr/>
        </p:nvSpPr>
        <p:spPr bwMode="auto">
          <a:xfrm>
            <a:off x="6208713" y="901700"/>
            <a:ext cx="24971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EXTRACELLULAR</a:t>
            </a:r>
          </a:p>
          <a:p>
            <a:r>
              <a:rPr lang="en-US" sz="2200" b="1">
                <a:latin typeface="Arial" charset="0"/>
              </a:rPr>
              <a:t>FLUID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6742" name="Text Box 5"/>
          <p:cNvSpPr txBox="1">
            <a:spLocks noChangeArrowheads="1"/>
          </p:cNvSpPr>
          <p:nvPr/>
        </p:nvSpPr>
        <p:spPr bwMode="auto">
          <a:xfrm>
            <a:off x="6513513" y="1924050"/>
            <a:ext cx="3889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H</a:t>
            </a:r>
            <a:r>
              <a:rPr lang="en-US" sz="2200" b="1" baseline="30000">
                <a:latin typeface="Arial" charset="0"/>
              </a:rPr>
              <a:t>+</a:t>
            </a:r>
            <a:r>
              <a:rPr lang="en-US" sz="2200" b="1">
                <a:latin typeface="Arial" charset="0"/>
              </a:rPr>
              <a:t>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6743" name="Text Box 6"/>
          <p:cNvSpPr txBox="1">
            <a:spLocks noChangeArrowheads="1"/>
          </p:cNvSpPr>
          <p:nvPr/>
        </p:nvSpPr>
        <p:spPr bwMode="auto">
          <a:xfrm>
            <a:off x="6996113" y="2628900"/>
            <a:ext cx="3889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H</a:t>
            </a:r>
            <a:r>
              <a:rPr lang="en-US" sz="2200" b="1" baseline="30000">
                <a:latin typeface="Arial" charset="0"/>
              </a:rPr>
              <a:t>+</a:t>
            </a:r>
            <a:r>
              <a:rPr lang="en-US" sz="2200" b="1">
                <a:latin typeface="Arial" charset="0"/>
              </a:rPr>
              <a:t>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6744" name="Text Box 7"/>
          <p:cNvSpPr txBox="1">
            <a:spLocks noChangeArrowheads="1"/>
          </p:cNvSpPr>
          <p:nvPr/>
        </p:nvSpPr>
        <p:spPr bwMode="auto">
          <a:xfrm>
            <a:off x="6297613" y="3765550"/>
            <a:ext cx="3889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H</a:t>
            </a:r>
            <a:r>
              <a:rPr lang="en-US" sz="2200" b="1" baseline="30000">
                <a:latin typeface="Arial" charset="0"/>
              </a:rPr>
              <a:t>+</a:t>
            </a:r>
            <a:r>
              <a:rPr lang="en-US" sz="2200" b="1">
                <a:latin typeface="Arial" charset="0"/>
              </a:rPr>
              <a:t>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6745" name="Text Box 8"/>
          <p:cNvSpPr txBox="1">
            <a:spLocks noChangeArrowheads="1"/>
          </p:cNvSpPr>
          <p:nvPr/>
        </p:nvSpPr>
        <p:spPr bwMode="auto">
          <a:xfrm>
            <a:off x="7650163" y="4248150"/>
            <a:ext cx="3889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H</a:t>
            </a:r>
            <a:r>
              <a:rPr lang="en-US" sz="2200" b="1" baseline="30000">
                <a:latin typeface="Arial" charset="0"/>
              </a:rPr>
              <a:t>+</a:t>
            </a:r>
            <a:r>
              <a:rPr lang="en-US" sz="2200" b="1">
                <a:latin typeface="Arial" charset="0"/>
              </a:rPr>
              <a:t>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6746" name="Text Box 9"/>
          <p:cNvSpPr txBox="1">
            <a:spLocks noChangeArrowheads="1"/>
          </p:cNvSpPr>
          <p:nvPr/>
        </p:nvSpPr>
        <p:spPr bwMode="auto">
          <a:xfrm>
            <a:off x="3414713" y="2774950"/>
            <a:ext cx="17541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Proton pump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6747" name="Text Box 10"/>
          <p:cNvSpPr txBox="1">
            <a:spLocks noChangeArrowheads="1"/>
          </p:cNvSpPr>
          <p:nvPr/>
        </p:nvSpPr>
        <p:spPr bwMode="auto">
          <a:xfrm>
            <a:off x="5338763" y="105410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+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6748" name="Text Box 11"/>
          <p:cNvSpPr txBox="1">
            <a:spLocks noChangeArrowheads="1"/>
          </p:cNvSpPr>
          <p:nvPr/>
        </p:nvSpPr>
        <p:spPr bwMode="auto">
          <a:xfrm>
            <a:off x="5478463" y="187325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+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6749" name="Text Box 12"/>
          <p:cNvSpPr txBox="1">
            <a:spLocks noChangeArrowheads="1"/>
          </p:cNvSpPr>
          <p:nvPr/>
        </p:nvSpPr>
        <p:spPr bwMode="auto">
          <a:xfrm>
            <a:off x="5643563" y="374015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+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6750" name="Text Box 13"/>
          <p:cNvSpPr txBox="1">
            <a:spLocks noChangeArrowheads="1"/>
          </p:cNvSpPr>
          <p:nvPr/>
        </p:nvSpPr>
        <p:spPr bwMode="auto">
          <a:xfrm>
            <a:off x="7656513" y="4241800"/>
            <a:ext cx="3889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H</a:t>
            </a:r>
            <a:r>
              <a:rPr lang="en-US" sz="2200" b="1" baseline="30000">
                <a:latin typeface="Arial" charset="0"/>
              </a:rPr>
              <a:t>+</a:t>
            </a:r>
            <a:r>
              <a:rPr lang="en-US" sz="2200" b="1">
                <a:latin typeface="Arial" charset="0"/>
              </a:rPr>
              <a:t>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6751" name="Text Box 14"/>
          <p:cNvSpPr txBox="1">
            <a:spLocks noChangeArrowheads="1"/>
          </p:cNvSpPr>
          <p:nvPr/>
        </p:nvSpPr>
        <p:spPr bwMode="auto">
          <a:xfrm>
            <a:off x="6208713" y="5251450"/>
            <a:ext cx="3889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H</a:t>
            </a:r>
            <a:r>
              <a:rPr lang="en-US" sz="2200" b="1" baseline="30000">
                <a:latin typeface="Arial" charset="0"/>
              </a:rPr>
              <a:t>+</a:t>
            </a:r>
            <a:r>
              <a:rPr lang="en-US" sz="2200" b="1">
                <a:latin typeface="Arial" charset="0"/>
              </a:rPr>
              <a:t>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6752" name="Text Box 15"/>
          <p:cNvSpPr txBox="1">
            <a:spLocks noChangeArrowheads="1"/>
          </p:cNvSpPr>
          <p:nvPr/>
        </p:nvSpPr>
        <p:spPr bwMode="auto">
          <a:xfrm>
            <a:off x="5548313" y="455930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+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6753" name="Text Box 16"/>
          <p:cNvSpPr txBox="1">
            <a:spLocks noChangeArrowheads="1"/>
          </p:cNvSpPr>
          <p:nvPr/>
        </p:nvSpPr>
        <p:spPr bwMode="auto">
          <a:xfrm>
            <a:off x="5383213" y="551180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+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6754" name="Text Box 17"/>
          <p:cNvSpPr txBox="1">
            <a:spLocks noChangeArrowheads="1"/>
          </p:cNvSpPr>
          <p:nvPr/>
        </p:nvSpPr>
        <p:spPr bwMode="auto">
          <a:xfrm>
            <a:off x="1611313" y="3105150"/>
            <a:ext cx="3889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H</a:t>
            </a:r>
            <a:r>
              <a:rPr lang="en-US" sz="2200" b="1" baseline="30000">
                <a:latin typeface="Arial" charset="0"/>
              </a:rPr>
              <a:t>+</a:t>
            </a:r>
            <a:r>
              <a:rPr lang="en-US" sz="2200" b="1">
                <a:latin typeface="Arial" charset="0"/>
              </a:rPr>
              <a:t>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6755" name="Text Box 18"/>
          <p:cNvSpPr txBox="1">
            <a:spLocks noChangeArrowheads="1"/>
          </p:cNvSpPr>
          <p:nvPr/>
        </p:nvSpPr>
        <p:spPr bwMode="auto">
          <a:xfrm>
            <a:off x="2735263" y="90170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–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6756" name="Text Box 19"/>
          <p:cNvSpPr txBox="1">
            <a:spLocks noChangeArrowheads="1"/>
          </p:cNvSpPr>
          <p:nvPr/>
        </p:nvSpPr>
        <p:spPr bwMode="auto">
          <a:xfrm>
            <a:off x="2887663" y="173990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–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6757" name="Text Box 20"/>
          <p:cNvSpPr txBox="1">
            <a:spLocks noChangeArrowheads="1"/>
          </p:cNvSpPr>
          <p:nvPr/>
        </p:nvSpPr>
        <p:spPr bwMode="auto">
          <a:xfrm>
            <a:off x="3008313" y="370205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–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6758" name="Text Box 21"/>
          <p:cNvSpPr txBox="1">
            <a:spLocks noChangeArrowheads="1"/>
          </p:cNvSpPr>
          <p:nvPr/>
        </p:nvSpPr>
        <p:spPr bwMode="auto">
          <a:xfrm>
            <a:off x="2900363" y="452120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–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6759" name="Text Box 22"/>
          <p:cNvSpPr txBox="1">
            <a:spLocks noChangeArrowheads="1"/>
          </p:cNvSpPr>
          <p:nvPr/>
        </p:nvSpPr>
        <p:spPr bwMode="auto">
          <a:xfrm>
            <a:off x="1477963" y="1758950"/>
            <a:ext cx="6238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ATP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6760" name="Text Box 23"/>
          <p:cNvSpPr txBox="1">
            <a:spLocks noChangeArrowheads="1"/>
          </p:cNvSpPr>
          <p:nvPr/>
        </p:nvSpPr>
        <p:spPr bwMode="auto">
          <a:xfrm>
            <a:off x="862013" y="4819650"/>
            <a:ext cx="17986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CYTOPLASM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6761" name="Text Box 24"/>
          <p:cNvSpPr txBox="1">
            <a:spLocks noChangeArrowheads="1"/>
          </p:cNvSpPr>
          <p:nvPr/>
        </p:nvSpPr>
        <p:spPr bwMode="auto">
          <a:xfrm>
            <a:off x="2747963" y="547370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– </a:t>
            </a:r>
            <a:endParaRPr lang="en-US" sz="2200" b="1">
              <a:latin typeface="Times" pitchFamily="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Cotransport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single ATP powered pump transports a specific solute fig. 7.19</a:t>
            </a:r>
          </a:p>
          <a:p>
            <a:pPr eaLnBrk="1" hangingPunct="1">
              <a:defRPr/>
            </a:pPr>
            <a:r>
              <a:rPr lang="en-US" smtClean="0"/>
              <a:t>A substance that has been pumped across a membrane can do work as it moves back across the membrane by diffusion</a:t>
            </a:r>
          </a:p>
        </p:txBody>
      </p:sp>
      <p:sp>
        <p:nvSpPr>
          <p:cNvPr id="1177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F7A9AB0-6A8B-4E88-86E3-3D4BF2DC13FD}" type="slidenum">
              <a:rPr lang="en-US" sz="1400" smtClean="0"/>
              <a:pPr eaLnBrk="1" hangingPunct="1"/>
              <a:t>121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2540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7-19</a:t>
            </a:r>
          </a:p>
        </p:txBody>
      </p:sp>
      <p:sp>
        <p:nvSpPr>
          <p:cNvPr id="118786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A90547-6250-4746-91BA-4F24B4AE94E6}" type="slidenum">
              <a:rPr lang="en-US" sz="1400" smtClean="0">
                <a:solidFill>
                  <a:srgbClr val="FFFFFF"/>
                </a:solidFill>
              </a:rPr>
              <a:pPr eaLnBrk="1" hangingPunct="1"/>
              <a:t>122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118787" name="Picture 2" descr="07_19Cotransport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33350"/>
            <a:ext cx="790892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Text Box 4"/>
          <p:cNvSpPr txBox="1">
            <a:spLocks noChangeArrowheads="1"/>
          </p:cNvSpPr>
          <p:nvPr/>
        </p:nvSpPr>
        <p:spPr bwMode="auto">
          <a:xfrm>
            <a:off x="3030538" y="1584325"/>
            <a:ext cx="1754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000" b="1">
                <a:latin typeface="Arial" charset="0"/>
              </a:rPr>
              <a:t>Proton pump </a:t>
            </a:r>
            <a:endParaRPr lang="en-US" sz="2000" b="1">
              <a:latin typeface="Times" pitchFamily="8" charset="0"/>
            </a:endParaRPr>
          </a:p>
        </p:txBody>
      </p:sp>
      <p:sp>
        <p:nvSpPr>
          <p:cNvPr id="118790" name="Text Box 5"/>
          <p:cNvSpPr txBox="1">
            <a:spLocks noChangeArrowheads="1"/>
          </p:cNvSpPr>
          <p:nvPr/>
        </p:nvSpPr>
        <p:spPr bwMode="auto">
          <a:xfrm>
            <a:off x="2265363" y="17780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–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791" name="Text Box 6"/>
          <p:cNvSpPr txBox="1">
            <a:spLocks noChangeArrowheads="1"/>
          </p:cNvSpPr>
          <p:nvPr/>
        </p:nvSpPr>
        <p:spPr bwMode="auto">
          <a:xfrm>
            <a:off x="2392363" y="93980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–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792" name="Text Box 7"/>
          <p:cNvSpPr txBox="1">
            <a:spLocks noChangeArrowheads="1"/>
          </p:cNvSpPr>
          <p:nvPr/>
        </p:nvSpPr>
        <p:spPr bwMode="auto">
          <a:xfrm>
            <a:off x="2760663" y="245110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–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793" name="Text Box 8"/>
          <p:cNvSpPr txBox="1">
            <a:spLocks noChangeArrowheads="1"/>
          </p:cNvSpPr>
          <p:nvPr/>
        </p:nvSpPr>
        <p:spPr bwMode="auto">
          <a:xfrm>
            <a:off x="2836863" y="313690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–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794" name="Text Box 9"/>
          <p:cNvSpPr txBox="1">
            <a:spLocks noChangeArrowheads="1"/>
          </p:cNvSpPr>
          <p:nvPr/>
        </p:nvSpPr>
        <p:spPr bwMode="auto">
          <a:xfrm>
            <a:off x="2709863" y="528320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–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795" name="Text Box 10"/>
          <p:cNvSpPr txBox="1">
            <a:spLocks noChangeArrowheads="1"/>
          </p:cNvSpPr>
          <p:nvPr/>
        </p:nvSpPr>
        <p:spPr bwMode="auto">
          <a:xfrm>
            <a:off x="2595563" y="596900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– 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796" name="Text Box 11"/>
          <p:cNvSpPr txBox="1">
            <a:spLocks noChangeArrowheads="1"/>
          </p:cNvSpPr>
          <p:nvPr/>
        </p:nvSpPr>
        <p:spPr bwMode="auto">
          <a:xfrm>
            <a:off x="4665663" y="30480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+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797" name="Text Box 12"/>
          <p:cNvSpPr txBox="1">
            <a:spLocks noChangeArrowheads="1"/>
          </p:cNvSpPr>
          <p:nvPr/>
        </p:nvSpPr>
        <p:spPr bwMode="auto">
          <a:xfrm>
            <a:off x="4792663" y="105410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+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798" name="Text Box 13"/>
          <p:cNvSpPr txBox="1">
            <a:spLocks noChangeArrowheads="1"/>
          </p:cNvSpPr>
          <p:nvPr/>
        </p:nvSpPr>
        <p:spPr bwMode="auto">
          <a:xfrm>
            <a:off x="5148263" y="257810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+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799" name="Text Box 14"/>
          <p:cNvSpPr txBox="1">
            <a:spLocks noChangeArrowheads="1"/>
          </p:cNvSpPr>
          <p:nvPr/>
        </p:nvSpPr>
        <p:spPr bwMode="auto">
          <a:xfrm>
            <a:off x="5237163" y="326390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+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800" name="Text Box 15"/>
          <p:cNvSpPr txBox="1">
            <a:spLocks noChangeArrowheads="1"/>
          </p:cNvSpPr>
          <p:nvPr/>
        </p:nvSpPr>
        <p:spPr bwMode="auto">
          <a:xfrm>
            <a:off x="5110163" y="541020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+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801" name="Text Box 16"/>
          <p:cNvSpPr txBox="1">
            <a:spLocks noChangeArrowheads="1"/>
          </p:cNvSpPr>
          <p:nvPr/>
        </p:nvSpPr>
        <p:spPr bwMode="auto">
          <a:xfrm>
            <a:off x="4983163" y="6083300"/>
            <a:ext cx="19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+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802" name="Text Box 17"/>
          <p:cNvSpPr txBox="1">
            <a:spLocks noChangeArrowheads="1"/>
          </p:cNvSpPr>
          <p:nvPr/>
        </p:nvSpPr>
        <p:spPr bwMode="auto">
          <a:xfrm>
            <a:off x="1300163" y="609600"/>
            <a:ext cx="579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ATP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803" name="Text Box 18"/>
          <p:cNvSpPr txBox="1">
            <a:spLocks noChangeArrowheads="1"/>
          </p:cNvSpPr>
          <p:nvPr/>
        </p:nvSpPr>
        <p:spPr bwMode="auto">
          <a:xfrm>
            <a:off x="1516063" y="1866900"/>
            <a:ext cx="3508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H</a:t>
            </a:r>
            <a:r>
              <a:rPr lang="en-US" sz="2200" b="1" baseline="30000">
                <a:latin typeface="Arial" charset="0"/>
              </a:rPr>
              <a:t>+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804" name="Text Box 19"/>
          <p:cNvSpPr txBox="1">
            <a:spLocks noChangeArrowheads="1"/>
          </p:cNvSpPr>
          <p:nvPr/>
        </p:nvSpPr>
        <p:spPr bwMode="auto">
          <a:xfrm>
            <a:off x="1858963" y="3073400"/>
            <a:ext cx="3508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H</a:t>
            </a:r>
            <a:r>
              <a:rPr lang="en-US" sz="2200" b="1" baseline="30000">
                <a:latin typeface="Arial" charset="0"/>
              </a:rPr>
              <a:t>+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805" name="Text Box 20"/>
          <p:cNvSpPr txBox="1">
            <a:spLocks noChangeArrowheads="1"/>
          </p:cNvSpPr>
          <p:nvPr/>
        </p:nvSpPr>
        <p:spPr bwMode="auto">
          <a:xfrm>
            <a:off x="5567363" y="549275"/>
            <a:ext cx="3508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H</a:t>
            </a:r>
            <a:r>
              <a:rPr lang="en-US" sz="2200" b="1" baseline="30000">
                <a:latin typeface="Arial" charset="0"/>
              </a:rPr>
              <a:t>+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806" name="Text Box 21"/>
          <p:cNvSpPr txBox="1">
            <a:spLocks noChangeArrowheads="1"/>
          </p:cNvSpPr>
          <p:nvPr/>
        </p:nvSpPr>
        <p:spPr bwMode="auto">
          <a:xfrm>
            <a:off x="7518400" y="796925"/>
            <a:ext cx="3508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H</a:t>
            </a:r>
            <a:r>
              <a:rPr lang="en-US" sz="2200" b="1" baseline="30000">
                <a:latin typeface="Arial" charset="0"/>
              </a:rPr>
              <a:t>+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807" name="Text Box 22"/>
          <p:cNvSpPr txBox="1">
            <a:spLocks noChangeArrowheads="1"/>
          </p:cNvSpPr>
          <p:nvPr/>
        </p:nvSpPr>
        <p:spPr bwMode="auto">
          <a:xfrm>
            <a:off x="7118350" y="1582738"/>
            <a:ext cx="35083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H</a:t>
            </a:r>
            <a:r>
              <a:rPr lang="en-US" sz="2200" b="1" baseline="30000">
                <a:latin typeface="Arial" charset="0"/>
              </a:rPr>
              <a:t>+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808" name="Text Box 23"/>
          <p:cNvSpPr txBox="1">
            <a:spLocks noChangeArrowheads="1"/>
          </p:cNvSpPr>
          <p:nvPr/>
        </p:nvSpPr>
        <p:spPr bwMode="auto">
          <a:xfrm>
            <a:off x="7802563" y="3040063"/>
            <a:ext cx="35083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H</a:t>
            </a:r>
            <a:r>
              <a:rPr lang="en-US" sz="2200" b="1" baseline="30000">
                <a:latin typeface="Arial" charset="0"/>
              </a:rPr>
              <a:t>+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809" name="Text Box 24"/>
          <p:cNvSpPr txBox="1">
            <a:spLocks noChangeArrowheads="1"/>
          </p:cNvSpPr>
          <p:nvPr/>
        </p:nvSpPr>
        <p:spPr bwMode="auto">
          <a:xfrm>
            <a:off x="6386513" y="3576638"/>
            <a:ext cx="35083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H</a:t>
            </a:r>
            <a:r>
              <a:rPr lang="en-US" sz="2200" b="1" baseline="30000">
                <a:latin typeface="Arial" charset="0"/>
              </a:rPr>
              <a:t>+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810" name="Text Box 25"/>
          <p:cNvSpPr txBox="1">
            <a:spLocks noChangeArrowheads="1"/>
          </p:cNvSpPr>
          <p:nvPr/>
        </p:nvSpPr>
        <p:spPr bwMode="auto">
          <a:xfrm>
            <a:off x="7094538" y="4786313"/>
            <a:ext cx="35083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200" b="1">
                <a:latin typeface="Arial" charset="0"/>
              </a:rPr>
              <a:t>H</a:t>
            </a:r>
            <a:r>
              <a:rPr lang="en-US" sz="2200" b="1" baseline="30000">
                <a:latin typeface="Arial" charset="0"/>
              </a:rPr>
              <a:t>+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811" name="Text Box 26"/>
          <p:cNvSpPr txBox="1">
            <a:spLocks noChangeArrowheads="1"/>
          </p:cNvSpPr>
          <p:nvPr/>
        </p:nvSpPr>
        <p:spPr bwMode="auto">
          <a:xfrm>
            <a:off x="6904038" y="3567113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100" b="1">
                <a:latin typeface="Arial" charset="0"/>
              </a:rPr>
              <a:t>Diffusion</a:t>
            </a:r>
          </a:p>
          <a:p>
            <a:r>
              <a:rPr lang="en-US" sz="2100" b="1">
                <a:latin typeface="Arial" charset="0"/>
              </a:rPr>
              <a:t>of H</a:t>
            </a:r>
            <a:r>
              <a:rPr lang="en-US" sz="2100" b="1" baseline="30000">
                <a:latin typeface="Arial" charset="0"/>
              </a:rPr>
              <a:t>+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118812" name="Text Box 27"/>
          <p:cNvSpPr txBox="1">
            <a:spLocks noChangeArrowheads="1"/>
          </p:cNvSpPr>
          <p:nvPr/>
        </p:nvSpPr>
        <p:spPr bwMode="auto">
          <a:xfrm>
            <a:off x="3030538" y="4060825"/>
            <a:ext cx="17541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n-US" sz="2000" b="1">
                <a:latin typeface="Arial" charset="0"/>
              </a:rPr>
              <a:t>Sucrose-H</a:t>
            </a:r>
            <a:r>
              <a:rPr lang="en-US" sz="2000" b="1" baseline="30000">
                <a:latin typeface="Arial" charset="0"/>
              </a:rPr>
              <a:t>+</a:t>
            </a:r>
            <a:endParaRPr lang="en-US" sz="2000" b="1">
              <a:latin typeface="Arial" charset="0"/>
            </a:endParaRPr>
          </a:p>
          <a:p>
            <a:pPr algn="ctr"/>
            <a:r>
              <a:rPr lang="en-US" sz="2000" b="1">
                <a:latin typeface="Arial" charset="0"/>
              </a:rPr>
              <a:t>cotransporter </a:t>
            </a:r>
            <a:endParaRPr lang="en-US" sz="2000" b="1">
              <a:latin typeface="Times" pitchFamily="8" charset="0"/>
            </a:endParaRPr>
          </a:p>
        </p:txBody>
      </p:sp>
      <p:sp>
        <p:nvSpPr>
          <p:cNvPr id="118813" name="Text Box 28"/>
          <p:cNvSpPr txBox="1">
            <a:spLocks noChangeArrowheads="1"/>
          </p:cNvSpPr>
          <p:nvPr/>
        </p:nvSpPr>
        <p:spPr bwMode="auto">
          <a:xfrm>
            <a:off x="1150938" y="5432425"/>
            <a:ext cx="1030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000" b="1">
                <a:latin typeface="Arial" charset="0"/>
              </a:rPr>
              <a:t>Sucrose </a:t>
            </a:r>
            <a:endParaRPr lang="en-US" sz="2000" b="1">
              <a:latin typeface="Times" pitchFamily="8" charset="0"/>
            </a:endParaRPr>
          </a:p>
        </p:txBody>
      </p:sp>
      <p:sp>
        <p:nvSpPr>
          <p:cNvPr id="118814" name="Text Box 29"/>
          <p:cNvSpPr txBox="1">
            <a:spLocks noChangeArrowheads="1"/>
          </p:cNvSpPr>
          <p:nvPr/>
        </p:nvSpPr>
        <p:spPr bwMode="auto">
          <a:xfrm>
            <a:off x="6269038" y="6130925"/>
            <a:ext cx="1030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000" b="1">
                <a:latin typeface="Arial" charset="0"/>
              </a:rPr>
              <a:t>Sucrose </a:t>
            </a:r>
            <a:endParaRPr lang="en-US" sz="2000" b="1">
              <a:latin typeface="Times" pitchFamily="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Bulk transport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Exocytosis  - out</a:t>
            </a:r>
          </a:p>
          <a:p>
            <a:pPr eaLnBrk="1" hangingPunct="1">
              <a:defRPr/>
            </a:pPr>
            <a:r>
              <a:rPr lang="en-US" smtClean="0"/>
              <a:t>Endocytosis – in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- phagocytosis – cell eating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- pinocytosis – cell drinking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- receptor mediated endocytosis</a:t>
            </a:r>
          </a:p>
        </p:txBody>
      </p:sp>
      <p:sp>
        <p:nvSpPr>
          <p:cNvPr id="1198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A2605AF-D14F-4792-8473-81CE19F1BA5F}" type="slidenum">
              <a:rPr lang="en-US" sz="1400" smtClean="0"/>
              <a:pPr eaLnBrk="1" hangingPunct="1"/>
              <a:t>123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/>
      <p:bldP spid="243715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2540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7-20</a:t>
            </a:r>
          </a:p>
        </p:txBody>
      </p:sp>
      <p:sp>
        <p:nvSpPr>
          <p:cNvPr id="120834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003726D-4DF2-4752-9D70-681D9F389320}" type="slidenum">
              <a:rPr lang="en-US" sz="1400" smtClean="0">
                <a:solidFill>
                  <a:srgbClr val="FFFFFF"/>
                </a:solidFill>
              </a:rPr>
              <a:pPr eaLnBrk="1" hangingPunct="1"/>
              <a:t>124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120835" name="Picture 2" descr="07_20-Endocytosis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8588"/>
            <a:ext cx="41148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Text Box 4"/>
          <p:cNvSpPr txBox="1">
            <a:spLocks noChangeArrowheads="1"/>
          </p:cNvSpPr>
          <p:nvPr/>
        </p:nvSpPr>
        <p:spPr bwMode="auto">
          <a:xfrm>
            <a:off x="4224338" y="158750"/>
            <a:ext cx="742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PHAGOCYTOSIS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38" name="Text Box 5"/>
          <p:cNvSpPr txBox="1">
            <a:spLocks noChangeArrowheads="1"/>
          </p:cNvSpPr>
          <p:nvPr/>
        </p:nvSpPr>
        <p:spPr bwMode="auto">
          <a:xfrm>
            <a:off x="2579688" y="327025"/>
            <a:ext cx="7921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EXTRACELLULAR</a:t>
            </a:r>
          </a:p>
          <a:p>
            <a:r>
              <a:rPr lang="en-US" sz="700" b="1">
                <a:latin typeface="Arial" charset="0"/>
              </a:rPr>
              <a:t>FLUID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39" name="Text Box 6"/>
          <p:cNvSpPr txBox="1">
            <a:spLocks noChangeArrowheads="1"/>
          </p:cNvSpPr>
          <p:nvPr/>
        </p:nvSpPr>
        <p:spPr bwMode="auto">
          <a:xfrm>
            <a:off x="3906838" y="327025"/>
            <a:ext cx="5603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CYTOPLASM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40" name="Text Box 7"/>
          <p:cNvSpPr txBox="1">
            <a:spLocks noChangeArrowheads="1"/>
          </p:cNvSpPr>
          <p:nvPr/>
        </p:nvSpPr>
        <p:spPr bwMode="auto">
          <a:xfrm>
            <a:off x="3338513" y="500063"/>
            <a:ext cx="6651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Pseudopodium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41" name="Text Box 8"/>
          <p:cNvSpPr txBox="1">
            <a:spLocks noChangeArrowheads="1"/>
          </p:cNvSpPr>
          <p:nvPr/>
        </p:nvSpPr>
        <p:spPr bwMode="auto">
          <a:xfrm>
            <a:off x="3397250" y="1135063"/>
            <a:ext cx="588963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“Food”or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other particle</a:t>
            </a:r>
          </a:p>
        </p:txBody>
      </p:sp>
      <p:sp>
        <p:nvSpPr>
          <p:cNvPr id="120842" name="Text Box 9"/>
          <p:cNvSpPr txBox="1">
            <a:spLocks noChangeArrowheads="1"/>
          </p:cNvSpPr>
          <p:nvPr/>
        </p:nvSpPr>
        <p:spPr bwMode="auto">
          <a:xfrm>
            <a:off x="4341813" y="1376363"/>
            <a:ext cx="36036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Food</a:t>
            </a:r>
          </a:p>
          <a:p>
            <a:pPr>
              <a:lnSpc>
                <a:spcPct val="70000"/>
              </a:lnSpc>
            </a:pPr>
            <a:r>
              <a:rPr lang="en-US" sz="700" b="1">
                <a:latin typeface="Arial" charset="0"/>
              </a:rPr>
              <a:t>vacuole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43" name="Line 10"/>
          <p:cNvSpPr>
            <a:spLocks noChangeShapeType="1"/>
          </p:cNvSpPr>
          <p:nvPr/>
        </p:nvSpPr>
        <p:spPr bwMode="auto">
          <a:xfrm flipV="1">
            <a:off x="3001963" y="550863"/>
            <a:ext cx="333375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4" name="Line 11"/>
          <p:cNvSpPr>
            <a:spLocks noChangeShapeType="1"/>
          </p:cNvSpPr>
          <p:nvPr/>
        </p:nvSpPr>
        <p:spPr bwMode="auto">
          <a:xfrm>
            <a:off x="3068638" y="974725"/>
            <a:ext cx="309562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5" name="Line 12"/>
          <p:cNvSpPr>
            <a:spLocks noChangeShapeType="1"/>
          </p:cNvSpPr>
          <p:nvPr/>
        </p:nvSpPr>
        <p:spPr bwMode="auto">
          <a:xfrm>
            <a:off x="4300538" y="1181100"/>
            <a:ext cx="136525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6" name="Text Box 13"/>
          <p:cNvSpPr txBox="1">
            <a:spLocks noChangeArrowheads="1"/>
          </p:cNvSpPr>
          <p:nvPr/>
        </p:nvSpPr>
        <p:spPr bwMode="auto">
          <a:xfrm>
            <a:off x="4260850" y="1968500"/>
            <a:ext cx="615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PINOCYTOSIS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47" name="Text Box 14"/>
          <p:cNvSpPr txBox="1">
            <a:spLocks noChangeArrowheads="1"/>
          </p:cNvSpPr>
          <p:nvPr/>
        </p:nvSpPr>
        <p:spPr bwMode="auto">
          <a:xfrm>
            <a:off x="6248400" y="317500"/>
            <a:ext cx="2095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1 µm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48" name="Line 15"/>
          <p:cNvSpPr>
            <a:spLocks noChangeShapeType="1"/>
          </p:cNvSpPr>
          <p:nvPr/>
        </p:nvSpPr>
        <p:spPr bwMode="auto">
          <a:xfrm>
            <a:off x="6216650" y="447675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6"/>
          <p:cNvSpPr>
            <a:spLocks noChangeShapeType="1"/>
          </p:cNvSpPr>
          <p:nvPr/>
        </p:nvSpPr>
        <p:spPr bwMode="auto">
          <a:xfrm>
            <a:off x="6213475" y="425450"/>
            <a:ext cx="0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Line 17"/>
          <p:cNvSpPr>
            <a:spLocks noChangeShapeType="1"/>
          </p:cNvSpPr>
          <p:nvPr/>
        </p:nvSpPr>
        <p:spPr bwMode="auto">
          <a:xfrm>
            <a:off x="6483350" y="425450"/>
            <a:ext cx="0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1" name="Text Box 18"/>
          <p:cNvSpPr txBox="1">
            <a:spLocks noChangeArrowheads="1"/>
          </p:cNvSpPr>
          <p:nvPr/>
        </p:nvSpPr>
        <p:spPr bwMode="auto">
          <a:xfrm>
            <a:off x="5835650" y="641350"/>
            <a:ext cx="644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Pseudopodium</a:t>
            </a:r>
          </a:p>
          <a:p>
            <a:r>
              <a:rPr lang="en-US" sz="700" b="1">
                <a:latin typeface="Arial" charset="0"/>
              </a:rPr>
              <a:t>of amoeba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52" name="Line 19"/>
          <p:cNvSpPr>
            <a:spLocks noChangeShapeType="1"/>
          </p:cNvSpPr>
          <p:nvPr/>
        </p:nvSpPr>
        <p:spPr bwMode="auto">
          <a:xfrm flipV="1">
            <a:off x="5673725" y="723900"/>
            <a:ext cx="142875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Text Box 20"/>
          <p:cNvSpPr txBox="1">
            <a:spLocks noChangeArrowheads="1"/>
          </p:cNvSpPr>
          <p:nvPr/>
        </p:nvSpPr>
        <p:spPr bwMode="auto">
          <a:xfrm>
            <a:off x="4978400" y="1270000"/>
            <a:ext cx="4445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Bacterium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54" name="Line 21"/>
          <p:cNvSpPr>
            <a:spLocks noChangeShapeType="1"/>
          </p:cNvSpPr>
          <p:nvPr/>
        </p:nvSpPr>
        <p:spPr bwMode="auto">
          <a:xfrm flipV="1">
            <a:off x="5429250" y="1041400"/>
            <a:ext cx="257175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Text Box 22"/>
          <p:cNvSpPr txBox="1">
            <a:spLocks noChangeArrowheads="1"/>
          </p:cNvSpPr>
          <p:nvPr/>
        </p:nvSpPr>
        <p:spPr bwMode="auto">
          <a:xfrm>
            <a:off x="4933950" y="1485900"/>
            <a:ext cx="581025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Food vacuole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56" name="Line 23"/>
          <p:cNvSpPr>
            <a:spLocks noChangeShapeType="1"/>
          </p:cNvSpPr>
          <p:nvPr/>
        </p:nvSpPr>
        <p:spPr bwMode="auto">
          <a:xfrm flipV="1">
            <a:off x="5521325" y="1333500"/>
            <a:ext cx="520700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Text Box 24"/>
          <p:cNvSpPr txBox="1">
            <a:spLocks noChangeArrowheads="1"/>
          </p:cNvSpPr>
          <p:nvPr/>
        </p:nvSpPr>
        <p:spPr bwMode="auto">
          <a:xfrm>
            <a:off x="4905375" y="1641475"/>
            <a:ext cx="14509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An amoeba engulfing a bacterium</a:t>
            </a:r>
          </a:p>
          <a:p>
            <a:r>
              <a:rPr lang="en-US" sz="700" b="1">
                <a:latin typeface="Arial" charset="0"/>
              </a:rPr>
              <a:t>via phagocytosis (TEM)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58" name="Text Box 25"/>
          <p:cNvSpPr txBox="1">
            <a:spLocks noChangeArrowheads="1"/>
          </p:cNvSpPr>
          <p:nvPr/>
        </p:nvSpPr>
        <p:spPr bwMode="auto">
          <a:xfrm>
            <a:off x="3427413" y="2249488"/>
            <a:ext cx="4667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Plasma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membrane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59" name="Text Box 26"/>
          <p:cNvSpPr txBox="1">
            <a:spLocks noChangeArrowheads="1"/>
          </p:cNvSpPr>
          <p:nvPr/>
        </p:nvSpPr>
        <p:spPr bwMode="auto">
          <a:xfrm>
            <a:off x="4303713" y="3092450"/>
            <a:ext cx="322262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Vesicle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60" name="Line 27"/>
          <p:cNvSpPr>
            <a:spLocks noChangeShapeType="1"/>
          </p:cNvSpPr>
          <p:nvPr/>
        </p:nvSpPr>
        <p:spPr bwMode="auto">
          <a:xfrm>
            <a:off x="3268663" y="2311400"/>
            <a:ext cx="139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1" name="Line 28"/>
          <p:cNvSpPr>
            <a:spLocks noChangeShapeType="1"/>
          </p:cNvSpPr>
          <p:nvPr/>
        </p:nvSpPr>
        <p:spPr bwMode="auto">
          <a:xfrm>
            <a:off x="4452938" y="2979738"/>
            <a:ext cx="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Text Box 29"/>
          <p:cNvSpPr txBox="1">
            <a:spLocks noChangeArrowheads="1"/>
          </p:cNvSpPr>
          <p:nvPr/>
        </p:nvSpPr>
        <p:spPr bwMode="auto">
          <a:xfrm>
            <a:off x="5237163" y="2168525"/>
            <a:ext cx="3111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0.5 µm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63" name="Line 30"/>
          <p:cNvSpPr>
            <a:spLocks noChangeShapeType="1"/>
          </p:cNvSpPr>
          <p:nvPr/>
        </p:nvSpPr>
        <p:spPr bwMode="auto">
          <a:xfrm>
            <a:off x="5059363" y="2290763"/>
            <a:ext cx="642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Line 31"/>
          <p:cNvSpPr>
            <a:spLocks noChangeShapeType="1"/>
          </p:cNvSpPr>
          <p:nvPr/>
        </p:nvSpPr>
        <p:spPr bwMode="auto">
          <a:xfrm flipH="1">
            <a:off x="5057775" y="2263775"/>
            <a:ext cx="0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Line 32"/>
          <p:cNvSpPr>
            <a:spLocks noChangeShapeType="1"/>
          </p:cNvSpPr>
          <p:nvPr/>
        </p:nvSpPr>
        <p:spPr bwMode="auto">
          <a:xfrm flipH="1">
            <a:off x="5705475" y="2270125"/>
            <a:ext cx="0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6" name="Text Box 33"/>
          <p:cNvSpPr txBox="1">
            <a:spLocks noChangeArrowheads="1"/>
          </p:cNvSpPr>
          <p:nvPr/>
        </p:nvSpPr>
        <p:spPr bwMode="auto">
          <a:xfrm>
            <a:off x="5737225" y="2343150"/>
            <a:ext cx="9810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Pinocytosis vesicles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forming (arrows) in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a cell lining a small</a:t>
            </a:r>
          </a:p>
          <a:p>
            <a:r>
              <a:rPr lang="en-US" sz="700" b="1">
                <a:latin typeface="Arial" charset="0"/>
              </a:rPr>
              <a:t>blood vessel (TEM)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67" name="Text Box 34"/>
          <p:cNvSpPr txBox="1">
            <a:spLocks noChangeArrowheads="1"/>
          </p:cNvSpPr>
          <p:nvPr/>
        </p:nvSpPr>
        <p:spPr bwMode="auto">
          <a:xfrm>
            <a:off x="3756025" y="3568700"/>
            <a:ext cx="16764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RECEPTOR-MEDIATED ENDOCYTOSIS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68" name="Text Box 35"/>
          <p:cNvSpPr txBox="1">
            <a:spLocks noChangeArrowheads="1"/>
          </p:cNvSpPr>
          <p:nvPr/>
        </p:nvSpPr>
        <p:spPr bwMode="auto">
          <a:xfrm>
            <a:off x="2860675" y="3848100"/>
            <a:ext cx="390525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Receptor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69" name="Text Box 36"/>
          <p:cNvSpPr txBox="1">
            <a:spLocks noChangeArrowheads="1"/>
          </p:cNvSpPr>
          <p:nvPr/>
        </p:nvSpPr>
        <p:spPr bwMode="auto">
          <a:xfrm>
            <a:off x="4244975" y="3733800"/>
            <a:ext cx="5397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Coat protein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70" name="Text Box 37"/>
          <p:cNvSpPr txBox="1">
            <a:spLocks noChangeArrowheads="1"/>
          </p:cNvSpPr>
          <p:nvPr/>
        </p:nvSpPr>
        <p:spPr bwMode="auto">
          <a:xfrm>
            <a:off x="4976813" y="3860800"/>
            <a:ext cx="3111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Coated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vesicle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71" name="Text Box 38"/>
          <p:cNvSpPr txBox="1">
            <a:spLocks noChangeArrowheads="1"/>
          </p:cNvSpPr>
          <p:nvPr/>
        </p:nvSpPr>
        <p:spPr bwMode="auto">
          <a:xfrm>
            <a:off x="4181475" y="4592638"/>
            <a:ext cx="3111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Coated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pit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72" name="Text Box 39"/>
          <p:cNvSpPr txBox="1">
            <a:spLocks noChangeArrowheads="1"/>
          </p:cNvSpPr>
          <p:nvPr/>
        </p:nvSpPr>
        <p:spPr bwMode="auto">
          <a:xfrm>
            <a:off x="3359150" y="4806950"/>
            <a:ext cx="3111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Ligand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73" name="Line 40"/>
          <p:cNvSpPr>
            <a:spLocks noChangeShapeType="1"/>
          </p:cNvSpPr>
          <p:nvPr/>
        </p:nvSpPr>
        <p:spPr bwMode="auto">
          <a:xfrm>
            <a:off x="3282950" y="4708525"/>
            <a:ext cx="66675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Line 41"/>
          <p:cNvSpPr>
            <a:spLocks noChangeShapeType="1"/>
          </p:cNvSpPr>
          <p:nvPr/>
        </p:nvSpPr>
        <p:spPr bwMode="auto">
          <a:xfrm>
            <a:off x="4044950" y="4362450"/>
            <a:ext cx="142875" cy="234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Line 42"/>
          <p:cNvSpPr>
            <a:spLocks noChangeShapeType="1"/>
          </p:cNvSpPr>
          <p:nvPr/>
        </p:nvSpPr>
        <p:spPr bwMode="auto">
          <a:xfrm>
            <a:off x="3267075" y="3908425"/>
            <a:ext cx="79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Line 43"/>
          <p:cNvSpPr>
            <a:spLocks noChangeShapeType="1"/>
          </p:cNvSpPr>
          <p:nvPr/>
        </p:nvSpPr>
        <p:spPr bwMode="auto">
          <a:xfrm flipV="1">
            <a:off x="4140200" y="3790950"/>
            <a:ext cx="9525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Line 44"/>
          <p:cNvSpPr>
            <a:spLocks noChangeShapeType="1"/>
          </p:cNvSpPr>
          <p:nvPr/>
        </p:nvSpPr>
        <p:spPr bwMode="auto">
          <a:xfrm flipH="1">
            <a:off x="5003800" y="4064000"/>
            <a:ext cx="98425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Text Box 45"/>
          <p:cNvSpPr txBox="1">
            <a:spLocks noChangeArrowheads="1"/>
          </p:cNvSpPr>
          <p:nvPr/>
        </p:nvSpPr>
        <p:spPr bwMode="auto">
          <a:xfrm>
            <a:off x="3086100" y="5280025"/>
            <a:ext cx="3079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Coat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protein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79" name="Line 46"/>
          <p:cNvSpPr>
            <a:spLocks noChangeShapeType="1"/>
          </p:cNvSpPr>
          <p:nvPr/>
        </p:nvSpPr>
        <p:spPr bwMode="auto">
          <a:xfrm flipV="1">
            <a:off x="3000375" y="5346700"/>
            <a:ext cx="6985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Text Box 47"/>
          <p:cNvSpPr txBox="1">
            <a:spLocks noChangeArrowheads="1"/>
          </p:cNvSpPr>
          <p:nvPr/>
        </p:nvSpPr>
        <p:spPr bwMode="auto">
          <a:xfrm>
            <a:off x="2928938" y="6170613"/>
            <a:ext cx="4667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Plasma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membrane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81" name="Line 48"/>
          <p:cNvSpPr>
            <a:spLocks noChangeShapeType="1"/>
          </p:cNvSpPr>
          <p:nvPr/>
        </p:nvSpPr>
        <p:spPr bwMode="auto">
          <a:xfrm flipV="1">
            <a:off x="2743200" y="6230938"/>
            <a:ext cx="1651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2" name="Text Box 49"/>
          <p:cNvSpPr txBox="1">
            <a:spLocks noChangeArrowheads="1"/>
          </p:cNvSpPr>
          <p:nvPr/>
        </p:nvSpPr>
        <p:spPr bwMode="auto">
          <a:xfrm>
            <a:off x="4910138" y="5160963"/>
            <a:ext cx="6683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A coated pit</a:t>
            </a:r>
          </a:p>
          <a:p>
            <a:r>
              <a:rPr lang="en-US" sz="700" b="1">
                <a:latin typeface="Arial" charset="0"/>
              </a:rPr>
              <a:t>and a coated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vesicle formed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during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receptor-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mediated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endocytosis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(TEMs)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0883" name="Line 50"/>
          <p:cNvSpPr>
            <a:spLocks noChangeShapeType="1"/>
          </p:cNvSpPr>
          <p:nvPr/>
        </p:nvSpPr>
        <p:spPr bwMode="auto">
          <a:xfrm>
            <a:off x="4191000" y="6405563"/>
            <a:ext cx="652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4" name="Line 51"/>
          <p:cNvSpPr>
            <a:spLocks noChangeShapeType="1"/>
          </p:cNvSpPr>
          <p:nvPr/>
        </p:nvSpPr>
        <p:spPr bwMode="auto">
          <a:xfrm>
            <a:off x="4191000" y="6383338"/>
            <a:ext cx="0" cy="55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5" name="Line 52"/>
          <p:cNvSpPr>
            <a:spLocks noChangeShapeType="1"/>
          </p:cNvSpPr>
          <p:nvPr/>
        </p:nvSpPr>
        <p:spPr bwMode="auto">
          <a:xfrm>
            <a:off x="4848225" y="6383338"/>
            <a:ext cx="0" cy="55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6" name="Text Box 53"/>
          <p:cNvSpPr txBox="1">
            <a:spLocks noChangeArrowheads="1"/>
          </p:cNvSpPr>
          <p:nvPr/>
        </p:nvSpPr>
        <p:spPr bwMode="auto">
          <a:xfrm>
            <a:off x="4348163" y="6426200"/>
            <a:ext cx="379412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0.25 µm </a:t>
            </a:r>
            <a:endParaRPr lang="en-US" sz="700" b="1">
              <a:latin typeface="Times" pitchFamily="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7-20b</a:t>
            </a:r>
          </a:p>
        </p:txBody>
      </p:sp>
      <p:sp>
        <p:nvSpPr>
          <p:cNvPr id="121858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11A4E98-6136-4466-A495-15A7D7B002E4}" type="slidenum">
              <a:rPr lang="en-US" sz="1400" smtClean="0">
                <a:solidFill>
                  <a:srgbClr val="FFFFFF"/>
                </a:solidFill>
              </a:rPr>
              <a:pPr eaLnBrk="1" hangingPunct="1"/>
              <a:t>125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121859" name="Picture 2" descr="07_20bEndocytosis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782763"/>
            <a:ext cx="8542337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Text Box 4"/>
          <p:cNvSpPr txBox="1">
            <a:spLocks noChangeArrowheads="1"/>
          </p:cNvSpPr>
          <p:nvPr/>
        </p:nvSpPr>
        <p:spPr bwMode="auto">
          <a:xfrm>
            <a:off x="4292600" y="1787525"/>
            <a:ext cx="12636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1">
                <a:latin typeface="Arial" charset="0"/>
              </a:rPr>
              <a:t>PINOCYTOSIS 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121862" name="Text Box 5"/>
          <p:cNvSpPr txBox="1">
            <a:spLocks noChangeArrowheads="1"/>
          </p:cNvSpPr>
          <p:nvPr/>
        </p:nvSpPr>
        <p:spPr bwMode="auto">
          <a:xfrm>
            <a:off x="2227263" y="2420938"/>
            <a:ext cx="9112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Plasma</a:t>
            </a:r>
          </a:p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membrane 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121863" name="Line 6"/>
          <p:cNvSpPr>
            <a:spLocks noChangeShapeType="1"/>
          </p:cNvSpPr>
          <p:nvPr/>
        </p:nvSpPr>
        <p:spPr bwMode="auto">
          <a:xfrm>
            <a:off x="1908175" y="2532063"/>
            <a:ext cx="2762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Text Box 7"/>
          <p:cNvSpPr txBox="1">
            <a:spLocks noChangeArrowheads="1"/>
          </p:cNvSpPr>
          <p:nvPr/>
        </p:nvSpPr>
        <p:spPr bwMode="auto">
          <a:xfrm>
            <a:off x="4144963" y="4224338"/>
            <a:ext cx="62706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Vesicle 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121865" name="Line 8"/>
          <p:cNvSpPr>
            <a:spLocks noChangeShapeType="1"/>
          </p:cNvSpPr>
          <p:nvPr/>
        </p:nvSpPr>
        <p:spPr bwMode="auto">
          <a:xfrm>
            <a:off x="4440238" y="3995738"/>
            <a:ext cx="0" cy="233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6" name="Text Box 9"/>
          <p:cNvSpPr txBox="1">
            <a:spLocks noChangeArrowheads="1"/>
          </p:cNvSpPr>
          <p:nvPr/>
        </p:nvSpPr>
        <p:spPr bwMode="auto">
          <a:xfrm>
            <a:off x="6140450" y="2265363"/>
            <a:ext cx="56515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300" b="1">
                <a:latin typeface="Arial" charset="0"/>
              </a:rPr>
              <a:t>0.5 µm </a:t>
            </a:r>
            <a:endParaRPr lang="en-US" sz="1300" b="1">
              <a:latin typeface="Times" pitchFamily="8" charset="0"/>
            </a:endParaRPr>
          </a:p>
        </p:txBody>
      </p:sp>
      <p:sp>
        <p:nvSpPr>
          <p:cNvPr id="121867" name="Line 10"/>
          <p:cNvSpPr>
            <a:spLocks noChangeShapeType="1"/>
          </p:cNvSpPr>
          <p:nvPr/>
        </p:nvSpPr>
        <p:spPr bwMode="auto">
          <a:xfrm>
            <a:off x="5740400" y="2430463"/>
            <a:ext cx="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8" name="Line 11"/>
          <p:cNvSpPr>
            <a:spLocks noChangeShapeType="1"/>
          </p:cNvSpPr>
          <p:nvPr/>
        </p:nvSpPr>
        <p:spPr bwMode="auto">
          <a:xfrm flipH="1">
            <a:off x="7124700" y="2435225"/>
            <a:ext cx="0" cy="77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9" name="Line 12"/>
          <p:cNvSpPr>
            <a:spLocks noChangeShapeType="1"/>
          </p:cNvSpPr>
          <p:nvPr/>
        </p:nvSpPr>
        <p:spPr bwMode="auto">
          <a:xfrm>
            <a:off x="5740400" y="2484438"/>
            <a:ext cx="13795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0" name="Text Box 13"/>
          <p:cNvSpPr txBox="1">
            <a:spLocks noChangeArrowheads="1"/>
          </p:cNvSpPr>
          <p:nvPr/>
        </p:nvSpPr>
        <p:spPr bwMode="auto">
          <a:xfrm>
            <a:off x="7231063" y="2617788"/>
            <a:ext cx="17811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200" b="1">
                <a:latin typeface="Arial" charset="0"/>
              </a:rPr>
              <a:t>Pinocytosis vesicles</a:t>
            </a:r>
          </a:p>
          <a:p>
            <a:r>
              <a:rPr lang="en-US" sz="1200" b="1">
                <a:latin typeface="Arial" charset="0"/>
              </a:rPr>
              <a:t>forming (arrows) in</a:t>
            </a:r>
          </a:p>
          <a:p>
            <a:r>
              <a:rPr lang="en-US" sz="1200" b="1">
                <a:latin typeface="Arial" charset="0"/>
              </a:rPr>
              <a:t>a cell lining a small</a:t>
            </a:r>
          </a:p>
          <a:p>
            <a:r>
              <a:rPr lang="en-US" sz="1200" b="1">
                <a:latin typeface="Arial" charset="0"/>
              </a:rPr>
              <a:t>blood vessel (TEM) </a:t>
            </a:r>
            <a:endParaRPr lang="en-US" sz="1200" b="1">
              <a:latin typeface="Times" pitchFamily="8" charset="0"/>
            </a:endParaRPr>
          </a:p>
        </p:txBody>
      </p:sp>
      <p:sp>
        <p:nvSpPr>
          <p:cNvPr id="121871" name="Line 14"/>
          <p:cNvSpPr>
            <a:spLocks noChangeShapeType="1"/>
          </p:cNvSpPr>
          <p:nvPr/>
        </p:nvSpPr>
        <p:spPr bwMode="auto">
          <a:xfrm>
            <a:off x="7124700" y="2424113"/>
            <a:ext cx="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7-20a</a:t>
            </a:r>
          </a:p>
        </p:txBody>
      </p:sp>
      <p:sp>
        <p:nvSpPr>
          <p:cNvPr id="122882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A6D36FB-3C21-4EDF-8652-A32596D9A6E3}" type="slidenum">
              <a:rPr lang="en-US" sz="1400" smtClean="0">
                <a:solidFill>
                  <a:srgbClr val="FFFFFF"/>
                </a:solidFill>
              </a:rPr>
              <a:pPr eaLnBrk="1" hangingPunct="1"/>
              <a:t>126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122883" name="Picture 2" descr="07_20aEndocytosis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508125"/>
            <a:ext cx="854233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4278313" y="1504950"/>
            <a:ext cx="1635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500" b="1">
                <a:latin typeface="Arial" charset="0"/>
              </a:rPr>
              <a:t>PHAGOCYTOSIS </a:t>
            </a:r>
            <a:endParaRPr lang="en-US" sz="1500" b="1">
              <a:latin typeface="Times" pitchFamily="8" charset="0"/>
            </a:endParaRPr>
          </a:p>
        </p:txBody>
      </p:sp>
      <p:sp>
        <p:nvSpPr>
          <p:cNvPr id="122886" name="Text Box 5"/>
          <p:cNvSpPr txBox="1">
            <a:spLocks noChangeArrowheads="1"/>
          </p:cNvSpPr>
          <p:nvPr/>
        </p:nvSpPr>
        <p:spPr bwMode="auto">
          <a:xfrm>
            <a:off x="3271838" y="1885950"/>
            <a:ext cx="12207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500" b="1">
                <a:latin typeface="Arial" charset="0"/>
              </a:rPr>
              <a:t>CYTOPLASM </a:t>
            </a:r>
            <a:endParaRPr lang="en-US" sz="1500" b="1">
              <a:latin typeface="Times" pitchFamily="8" charset="0"/>
            </a:endParaRPr>
          </a:p>
        </p:txBody>
      </p:sp>
      <p:sp>
        <p:nvSpPr>
          <p:cNvPr id="122887" name="Text Box 6"/>
          <p:cNvSpPr txBox="1">
            <a:spLocks noChangeArrowheads="1"/>
          </p:cNvSpPr>
          <p:nvPr/>
        </p:nvSpPr>
        <p:spPr bwMode="auto">
          <a:xfrm>
            <a:off x="415925" y="1882775"/>
            <a:ext cx="15970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1">
                <a:latin typeface="Arial" charset="0"/>
              </a:rPr>
              <a:t>EXTRACELLULAR</a:t>
            </a:r>
          </a:p>
          <a:p>
            <a:r>
              <a:rPr lang="en-US" sz="1400" b="1">
                <a:latin typeface="Arial" charset="0"/>
              </a:rPr>
              <a:t>FLUID 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122888" name="Text Box 7"/>
          <p:cNvSpPr txBox="1">
            <a:spLocks noChangeArrowheads="1"/>
          </p:cNvSpPr>
          <p:nvPr/>
        </p:nvSpPr>
        <p:spPr bwMode="auto">
          <a:xfrm>
            <a:off x="2070100" y="2257425"/>
            <a:ext cx="1295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1">
                <a:latin typeface="Arial" charset="0"/>
              </a:rPr>
              <a:t>Pseudopodium 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122889" name="Line 8"/>
          <p:cNvSpPr>
            <a:spLocks noChangeShapeType="1"/>
          </p:cNvSpPr>
          <p:nvPr/>
        </p:nvSpPr>
        <p:spPr bwMode="auto">
          <a:xfrm flipV="1">
            <a:off x="1325563" y="2370138"/>
            <a:ext cx="701675" cy="55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0" name="Line 9"/>
          <p:cNvSpPr>
            <a:spLocks noChangeShapeType="1"/>
          </p:cNvSpPr>
          <p:nvPr/>
        </p:nvSpPr>
        <p:spPr bwMode="auto">
          <a:xfrm>
            <a:off x="1465263" y="3276600"/>
            <a:ext cx="688975" cy="423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1" name="Text Box 10"/>
          <p:cNvSpPr txBox="1">
            <a:spLocks noChangeArrowheads="1"/>
          </p:cNvSpPr>
          <p:nvPr/>
        </p:nvSpPr>
        <p:spPr bwMode="auto">
          <a:xfrm>
            <a:off x="2190750" y="3619500"/>
            <a:ext cx="1155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1">
                <a:latin typeface="Arial" charset="0"/>
              </a:rPr>
              <a:t>“Food” or</a:t>
            </a:r>
          </a:p>
          <a:p>
            <a:r>
              <a:rPr lang="en-US" sz="1400" b="1">
                <a:latin typeface="Arial" charset="0"/>
              </a:rPr>
              <a:t>other particle 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122892" name="Text Box 11"/>
          <p:cNvSpPr txBox="1">
            <a:spLocks noChangeArrowheads="1"/>
          </p:cNvSpPr>
          <p:nvPr/>
        </p:nvSpPr>
        <p:spPr bwMode="auto">
          <a:xfrm>
            <a:off x="4214813" y="4165600"/>
            <a:ext cx="685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latin typeface="Arial" charset="0"/>
              </a:rPr>
              <a:t>Food</a:t>
            </a:r>
          </a:p>
          <a:p>
            <a:pPr>
              <a:lnSpc>
                <a:spcPct val="80000"/>
              </a:lnSpc>
            </a:pPr>
            <a:r>
              <a:rPr lang="en-US" sz="1400" b="1">
                <a:latin typeface="Arial" charset="0"/>
              </a:rPr>
              <a:t>vacuole 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122893" name="Line 12"/>
          <p:cNvSpPr>
            <a:spLocks noChangeShapeType="1"/>
          </p:cNvSpPr>
          <p:nvPr/>
        </p:nvSpPr>
        <p:spPr bwMode="auto">
          <a:xfrm>
            <a:off x="4119563" y="3733800"/>
            <a:ext cx="266700" cy="411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4" name="Text Box 13"/>
          <p:cNvSpPr txBox="1">
            <a:spLocks noChangeArrowheads="1"/>
          </p:cNvSpPr>
          <p:nvPr/>
        </p:nvSpPr>
        <p:spPr bwMode="auto">
          <a:xfrm>
            <a:off x="5526088" y="4419600"/>
            <a:ext cx="11795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latin typeface="Arial" charset="0"/>
              </a:rPr>
              <a:t>Food vacuole 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122895" name="Line 14"/>
          <p:cNvSpPr>
            <a:spLocks noChangeShapeType="1"/>
          </p:cNvSpPr>
          <p:nvPr/>
        </p:nvSpPr>
        <p:spPr bwMode="auto">
          <a:xfrm flipV="1">
            <a:off x="6743700" y="4048125"/>
            <a:ext cx="1095375" cy="434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Text Box 15"/>
          <p:cNvSpPr txBox="1">
            <a:spLocks noChangeArrowheads="1"/>
          </p:cNvSpPr>
          <p:nvPr/>
        </p:nvSpPr>
        <p:spPr bwMode="auto">
          <a:xfrm>
            <a:off x="5594350" y="3948113"/>
            <a:ext cx="87471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latin typeface="Arial" charset="0"/>
              </a:rPr>
              <a:t>Bacterium 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122897" name="Line 16"/>
          <p:cNvSpPr>
            <a:spLocks noChangeShapeType="1"/>
          </p:cNvSpPr>
          <p:nvPr/>
        </p:nvSpPr>
        <p:spPr bwMode="auto">
          <a:xfrm flipH="1">
            <a:off x="6540500" y="3411538"/>
            <a:ext cx="558800" cy="593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98" name="Text Box 17"/>
          <p:cNvSpPr txBox="1">
            <a:spLocks noChangeArrowheads="1"/>
          </p:cNvSpPr>
          <p:nvPr/>
        </p:nvSpPr>
        <p:spPr bwMode="auto">
          <a:xfrm>
            <a:off x="5422900" y="4724400"/>
            <a:ext cx="30067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1">
                <a:latin typeface="Arial" charset="0"/>
              </a:rPr>
              <a:t>An amoeba engulfing a bacterium</a:t>
            </a:r>
          </a:p>
          <a:p>
            <a:r>
              <a:rPr lang="en-US" sz="1400" b="1">
                <a:latin typeface="Arial" charset="0"/>
              </a:rPr>
              <a:t>via phagocytosis (TEM) 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122899" name="Text Box 18"/>
          <p:cNvSpPr txBox="1">
            <a:spLocks noChangeArrowheads="1"/>
          </p:cNvSpPr>
          <p:nvPr/>
        </p:nvSpPr>
        <p:spPr bwMode="auto">
          <a:xfrm>
            <a:off x="7477125" y="2551113"/>
            <a:ext cx="13192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1">
                <a:latin typeface="Arial" charset="0"/>
              </a:rPr>
              <a:t>Pseudopodium</a:t>
            </a:r>
          </a:p>
          <a:p>
            <a:r>
              <a:rPr lang="en-US" sz="1400" b="1">
                <a:latin typeface="Arial" charset="0"/>
              </a:rPr>
              <a:t>of amoeba 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122900" name="Line 19"/>
          <p:cNvSpPr>
            <a:spLocks noChangeShapeType="1"/>
          </p:cNvSpPr>
          <p:nvPr/>
        </p:nvSpPr>
        <p:spPr bwMode="auto">
          <a:xfrm flipV="1">
            <a:off x="7053263" y="2679700"/>
            <a:ext cx="363537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1" name="Text Box 20"/>
          <p:cNvSpPr txBox="1">
            <a:spLocks noChangeArrowheads="1"/>
          </p:cNvSpPr>
          <p:nvPr/>
        </p:nvSpPr>
        <p:spPr bwMode="auto">
          <a:xfrm>
            <a:off x="8259763" y="1908175"/>
            <a:ext cx="4968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500" b="1">
                <a:latin typeface="Arial" charset="0"/>
              </a:rPr>
              <a:t>1 µm</a:t>
            </a:r>
            <a:endParaRPr lang="en-US" sz="1500" b="1">
              <a:latin typeface="Times" pitchFamily="8" charset="0"/>
            </a:endParaRPr>
          </a:p>
        </p:txBody>
      </p:sp>
      <p:sp>
        <p:nvSpPr>
          <p:cNvPr id="122902" name="Line 21"/>
          <p:cNvSpPr>
            <a:spLocks noChangeShapeType="1"/>
          </p:cNvSpPr>
          <p:nvPr/>
        </p:nvSpPr>
        <p:spPr bwMode="auto">
          <a:xfrm>
            <a:off x="8229600" y="2090738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3" name="Line 22"/>
          <p:cNvSpPr>
            <a:spLocks noChangeShapeType="1"/>
          </p:cNvSpPr>
          <p:nvPr/>
        </p:nvSpPr>
        <p:spPr bwMode="auto">
          <a:xfrm>
            <a:off x="8801100" y="2093913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4" name="Line 23"/>
          <p:cNvSpPr>
            <a:spLocks noChangeShapeType="1"/>
          </p:cNvSpPr>
          <p:nvPr/>
        </p:nvSpPr>
        <p:spPr bwMode="auto">
          <a:xfrm flipV="1">
            <a:off x="8229600" y="2138363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7-20c</a:t>
            </a:r>
          </a:p>
        </p:txBody>
      </p:sp>
      <p:sp>
        <p:nvSpPr>
          <p:cNvPr id="123906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7F6B4FC-ABD7-42CF-9726-5405936FF0E2}" type="slidenum">
              <a:rPr lang="en-US" sz="1400" smtClean="0">
                <a:solidFill>
                  <a:srgbClr val="FFFFFF"/>
                </a:solidFill>
              </a:rPr>
              <a:pPr eaLnBrk="1" hangingPunct="1"/>
              <a:t>127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123907" name="Picture 2" descr="07_20cEndocytosis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36525"/>
            <a:ext cx="649287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2768600" y="169863"/>
            <a:ext cx="3395663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RECEPTOR-MEDIATED ENDOCYTOSIS 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123910" name="Text Box 5"/>
          <p:cNvSpPr txBox="1">
            <a:spLocks noChangeArrowheads="1"/>
          </p:cNvSpPr>
          <p:nvPr/>
        </p:nvSpPr>
        <p:spPr bwMode="auto">
          <a:xfrm>
            <a:off x="2008188" y="762000"/>
            <a:ext cx="8890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Receptor </a:t>
            </a:r>
            <a:endParaRPr lang="en-US" sz="1600" b="1">
              <a:latin typeface="Times" pitchFamily="8" charset="0"/>
            </a:endParaRPr>
          </a:p>
        </p:txBody>
      </p:sp>
      <p:sp>
        <p:nvSpPr>
          <p:cNvPr id="123911" name="Line 6"/>
          <p:cNvSpPr>
            <a:spLocks noChangeShapeType="1"/>
          </p:cNvSpPr>
          <p:nvPr/>
        </p:nvSpPr>
        <p:spPr bwMode="auto">
          <a:xfrm flipV="1">
            <a:off x="2908300" y="889000"/>
            <a:ext cx="144463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2" name="Text Box 7"/>
          <p:cNvSpPr txBox="1">
            <a:spLocks noChangeArrowheads="1"/>
          </p:cNvSpPr>
          <p:nvPr/>
        </p:nvSpPr>
        <p:spPr bwMode="auto">
          <a:xfrm>
            <a:off x="4997450" y="512763"/>
            <a:ext cx="12446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Coat protein </a:t>
            </a:r>
            <a:endParaRPr lang="en-US" sz="1600" b="1">
              <a:latin typeface="Times" pitchFamily="8" charset="0"/>
            </a:endParaRPr>
          </a:p>
        </p:txBody>
      </p:sp>
      <p:sp>
        <p:nvSpPr>
          <p:cNvPr id="123913" name="Line 8"/>
          <p:cNvSpPr>
            <a:spLocks noChangeShapeType="1"/>
          </p:cNvSpPr>
          <p:nvPr/>
        </p:nvSpPr>
        <p:spPr bwMode="auto">
          <a:xfrm flipV="1">
            <a:off x="4767263" y="627063"/>
            <a:ext cx="206375" cy="96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4" name="Text Box 9"/>
          <p:cNvSpPr txBox="1">
            <a:spLocks noChangeArrowheads="1"/>
          </p:cNvSpPr>
          <p:nvPr/>
        </p:nvSpPr>
        <p:spPr bwMode="auto">
          <a:xfrm>
            <a:off x="4856163" y="2355850"/>
            <a:ext cx="7239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Coated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pit</a:t>
            </a:r>
            <a:endParaRPr lang="en-US" sz="1600" b="1">
              <a:latin typeface="Times" pitchFamily="8" charset="0"/>
            </a:endParaRPr>
          </a:p>
        </p:txBody>
      </p:sp>
      <p:sp>
        <p:nvSpPr>
          <p:cNvPr id="123915" name="Line 10"/>
          <p:cNvSpPr>
            <a:spLocks noChangeShapeType="1"/>
          </p:cNvSpPr>
          <p:nvPr/>
        </p:nvSpPr>
        <p:spPr bwMode="auto">
          <a:xfrm>
            <a:off x="4554538" y="1854200"/>
            <a:ext cx="309562" cy="503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6" name="Text Box 11"/>
          <p:cNvSpPr txBox="1">
            <a:spLocks noChangeArrowheads="1"/>
          </p:cNvSpPr>
          <p:nvPr/>
        </p:nvSpPr>
        <p:spPr bwMode="auto">
          <a:xfrm>
            <a:off x="3090863" y="2833688"/>
            <a:ext cx="6731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Ligand</a:t>
            </a:r>
            <a:endParaRPr lang="en-US" sz="1600" b="1">
              <a:latin typeface="Times" pitchFamily="8" charset="0"/>
            </a:endParaRPr>
          </a:p>
        </p:txBody>
      </p:sp>
      <p:sp>
        <p:nvSpPr>
          <p:cNvPr id="123917" name="Line 12"/>
          <p:cNvSpPr>
            <a:spLocks noChangeShapeType="1"/>
          </p:cNvSpPr>
          <p:nvPr/>
        </p:nvSpPr>
        <p:spPr bwMode="auto">
          <a:xfrm>
            <a:off x="2928938" y="2611438"/>
            <a:ext cx="131762" cy="288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8" name="Text Box 13"/>
          <p:cNvSpPr txBox="1">
            <a:spLocks noChangeArrowheads="1"/>
          </p:cNvSpPr>
          <p:nvPr/>
        </p:nvSpPr>
        <p:spPr bwMode="auto">
          <a:xfrm>
            <a:off x="2497138" y="3848100"/>
            <a:ext cx="7239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Coat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protein</a:t>
            </a:r>
            <a:endParaRPr lang="en-US" sz="1600" b="1">
              <a:latin typeface="Times" pitchFamily="8" charset="0"/>
            </a:endParaRPr>
          </a:p>
        </p:txBody>
      </p:sp>
      <p:sp>
        <p:nvSpPr>
          <p:cNvPr id="123919" name="Line 14"/>
          <p:cNvSpPr>
            <a:spLocks noChangeShapeType="1"/>
          </p:cNvSpPr>
          <p:nvPr/>
        </p:nvSpPr>
        <p:spPr bwMode="auto">
          <a:xfrm flipV="1">
            <a:off x="2319338" y="3983038"/>
            <a:ext cx="144462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0" name="Text Box 15"/>
          <p:cNvSpPr txBox="1">
            <a:spLocks noChangeArrowheads="1"/>
          </p:cNvSpPr>
          <p:nvPr/>
        </p:nvSpPr>
        <p:spPr bwMode="auto">
          <a:xfrm>
            <a:off x="2147888" y="5759450"/>
            <a:ext cx="10350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Plasma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membrane</a:t>
            </a:r>
            <a:endParaRPr lang="en-US" sz="1600" b="1">
              <a:latin typeface="Times" pitchFamily="8" charset="0"/>
            </a:endParaRPr>
          </a:p>
        </p:txBody>
      </p:sp>
      <p:sp>
        <p:nvSpPr>
          <p:cNvPr id="123921" name="Line 16"/>
          <p:cNvSpPr>
            <a:spLocks noChangeShapeType="1"/>
          </p:cNvSpPr>
          <p:nvPr/>
        </p:nvSpPr>
        <p:spPr bwMode="auto">
          <a:xfrm flipV="1">
            <a:off x="1765300" y="5892800"/>
            <a:ext cx="355600" cy="27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2" name="Text Box 17"/>
          <p:cNvSpPr txBox="1">
            <a:spLocks noChangeArrowheads="1"/>
          </p:cNvSpPr>
          <p:nvPr/>
        </p:nvSpPr>
        <p:spPr bwMode="auto">
          <a:xfrm>
            <a:off x="5149850" y="6335713"/>
            <a:ext cx="83185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b="1">
                <a:latin typeface="Arial" charset="0"/>
              </a:rPr>
              <a:t>0.25 µm </a:t>
            </a:r>
            <a:endParaRPr lang="en-US" sz="1600" b="1">
              <a:latin typeface="Times" pitchFamily="8" charset="0"/>
            </a:endParaRPr>
          </a:p>
        </p:txBody>
      </p:sp>
      <p:sp>
        <p:nvSpPr>
          <p:cNvPr id="123923" name="Text Box 18"/>
          <p:cNvSpPr txBox="1">
            <a:spLocks noChangeArrowheads="1"/>
          </p:cNvSpPr>
          <p:nvPr/>
        </p:nvSpPr>
        <p:spPr bwMode="auto">
          <a:xfrm>
            <a:off x="6559550" y="773113"/>
            <a:ext cx="736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Coated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vesicle</a:t>
            </a:r>
            <a:endParaRPr lang="en-US" sz="1600" b="1">
              <a:latin typeface="Times" pitchFamily="8" charset="0"/>
            </a:endParaRPr>
          </a:p>
        </p:txBody>
      </p:sp>
      <p:sp>
        <p:nvSpPr>
          <p:cNvPr id="123924" name="Line 19"/>
          <p:cNvSpPr>
            <a:spLocks noChangeShapeType="1"/>
          </p:cNvSpPr>
          <p:nvPr/>
        </p:nvSpPr>
        <p:spPr bwMode="auto">
          <a:xfrm flipH="1">
            <a:off x="6635750" y="1250950"/>
            <a:ext cx="190500" cy="63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5" name="Line 20"/>
          <p:cNvSpPr>
            <a:spLocks noChangeShapeType="1"/>
          </p:cNvSpPr>
          <p:nvPr/>
        </p:nvSpPr>
        <p:spPr bwMode="auto">
          <a:xfrm>
            <a:off x="4881563" y="6218238"/>
            <a:ext cx="0" cy="10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6" name="Line 21"/>
          <p:cNvSpPr>
            <a:spLocks noChangeShapeType="1"/>
          </p:cNvSpPr>
          <p:nvPr/>
        </p:nvSpPr>
        <p:spPr bwMode="auto">
          <a:xfrm>
            <a:off x="6278563" y="6218238"/>
            <a:ext cx="0" cy="10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7" name="Line 22"/>
          <p:cNvSpPr>
            <a:spLocks noChangeShapeType="1"/>
          </p:cNvSpPr>
          <p:nvPr/>
        </p:nvSpPr>
        <p:spPr bwMode="auto">
          <a:xfrm>
            <a:off x="4881563" y="6265863"/>
            <a:ext cx="140017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8" name="Text Box 23"/>
          <p:cNvSpPr txBox="1">
            <a:spLocks noChangeArrowheads="1"/>
          </p:cNvSpPr>
          <p:nvPr/>
        </p:nvSpPr>
        <p:spPr bwMode="auto">
          <a:xfrm>
            <a:off x="6407150" y="3586163"/>
            <a:ext cx="14986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A coated pit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and a coated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vesicle formed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during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receptor-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mediated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endocytosis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(TEMs) </a:t>
            </a:r>
            <a:endParaRPr lang="en-US" sz="1600" b="1">
              <a:latin typeface="Times" pitchFamily="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2540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7-20</a:t>
            </a:r>
          </a:p>
        </p:txBody>
      </p:sp>
      <p:sp>
        <p:nvSpPr>
          <p:cNvPr id="124930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888205D-EFEB-447D-BBB0-45C89C9D2540}" type="slidenum">
              <a:rPr lang="en-US" sz="1400" smtClean="0">
                <a:solidFill>
                  <a:srgbClr val="FFFFFF"/>
                </a:solidFill>
              </a:rPr>
              <a:pPr eaLnBrk="1" hangingPunct="1"/>
              <a:t>128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124931" name="Picture 2" descr="07_20-Endocytosis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8588"/>
            <a:ext cx="41148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Text Box 4"/>
          <p:cNvSpPr txBox="1">
            <a:spLocks noChangeArrowheads="1"/>
          </p:cNvSpPr>
          <p:nvPr/>
        </p:nvSpPr>
        <p:spPr bwMode="auto">
          <a:xfrm>
            <a:off x="4224338" y="158750"/>
            <a:ext cx="742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PHAGOCYTOSIS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34" name="Text Box 5"/>
          <p:cNvSpPr txBox="1">
            <a:spLocks noChangeArrowheads="1"/>
          </p:cNvSpPr>
          <p:nvPr/>
        </p:nvSpPr>
        <p:spPr bwMode="auto">
          <a:xfrm>
            <a:off x="2579688" y="327025"/>
            <a:ext cx="7921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EXTRACELLULAR</a:t>
            </a:r>
          </a:p>
          <a:p>
            <a:r>
              <a:rPr lang="en-US" sz="700" b="1">
                <a:latin typeface="Arial" charset="0"/>
              </a:rPr>
              <a:t>FLUID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35" name="Text Box 6"/>
          <p:cNvSpPr txBox="1">
            <a:spLocks noChangeArrowheads="1"/>
          </p:cNvSpPr>
          <p:nvPr/>
        </p:nvSpPr>
        <p:spPr bwMode="auto">
          <a:xfrm>
            <a:off x="3906838" y="327025"/>
            <a:ext cx="560387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CYTOPLASM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36" name="Text Box 7"/>
          <p:cNvSpPr txBox="1">
            <a:spLocks noChangeArrowheads="1"/>
          </p:cNvSpPr>
          <p:nvPr/>
        </p:nvSpPr>
        <p:spPr bwMode="auto">
          <a:xfrm>
            <a:off x="3338513" y="500063"/>
            <a:ext cx="66516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Pseudopodium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37" name="Text Box 8"/>
          <p:cNvSpPr txBox="1">
            <a:spLocks noChangeArrowheads="1"/>
          </p:cNvSpPr>
          <p:nvPr/>
        </p:nvSpPr>
        <p:spPr bwMode="auto">
          <a:xfrm>
            <a:off x="3397250" y="1135063"/>
            <a:ext cx="588963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“Food”or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other particle</a:t>
            </a:r>
          </a:p>
        </p:txBody>
      </p:sp>
      <p:sp>
        <p:nvSpPr>
          <p:cNvPr id="124938" name="Text Box 9"/>
          <p:cNvSpPr txBox="1">
            <a:spLocks noChangeArrowheads="1"/>
          </p:cNvSpPr>
          <p:nvPr/>
        </p:nvSpPr>
        <p:spPr bwMode="auto">
          <a:xfrm>
            <a:off x="4341813" y="1376363"/>
            <a:ext cx="36036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Food</a:t>
            </a:r>
          </a:p>
          <a:p>
            <a:pPr>
              <a:lnSpc>
                <a:spcPct val="70000"/>
              </a:lnSpc>
            </a:pPr>
            <a:r>
              <a:rPr lang="en-US" sz="700" b="1">
                <a:latin typeface="Arial" charset="0"/>
              </a:rPr>
              <a:t>vacuole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39" name="Line 10"/>
          <p:cNvSpPr>
            <a:spLocks noChangeShapeType="1"/>
          </p:cNvSpPr>
          <p:nvPr/>
        </p:nvSpPr>
        <p:spPr bwMode="auto">
          <a:xfrm flipV="1">
            <a:off x="3001963" y="550863"/>
            <a:ext cx="333375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0" name="Line 11"/>
          <p:cNvSpPr>
            <a:spLocks noChangeShapeType="1"/>
          </p:cNvSpPr>
          <p:nvPr/>
        </p:nvSpPr>
        <p:spPr bwMode="auto">
          <a:xfrm>
            <a:off x="3068638" y="974725"/>
            <a:ext cx="309562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1" name="Line 12"/>
          <p:cNvSpPr>
            <a:spLocks noChangeShapeType="1"/>
          </p:cNvSpPr>
          <p:nvPr/>
        </p:nvSpPr>
        <p:spPr bwMode="auto">
          <a:xfrm>
            <a:off x="4300538" y="1181100"/>
            <a:ext cx="136525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2" name="Text Box 13"/>
          <p:cNvSpPr txBox="1">
            <a:spLocks noChangeArrowheads="1"/>
          </p:cNvSpPr>
          <p:nvPr/>
        </p:nvSpPr>
        <p:spPr bwMode="auto">
          <a:xfrm>
            <a:off x="4260850" y="1968500"/>
            <a:ext cx="6159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PINOCYTOSIS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43" name="Text Box 14"/>
          <p:cNvSpPr txBox="1">
            <a:spLocks noChangeArrowheads="1"/>
          </p:cNvSpPr>
          <p:nvPr/>
        </p:nvSpPr>
        <p:spPr bwMode="auto">
          <a:xfrm>
            <a:off x="6248400" y="317500"/>
            <a:ext cx="2095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1 µm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44" name="Line 15"/>
          <p:cNvSpPr>
            <a:spLocks noChangeShapeType="1"/>
          </p:cNvSpPr>
          <p:nvPr/>
        </p:nvSpPr>
        <p:spPr bwMode="auto">
          <a:xfrm>
            <a:off x="6216650" y="447675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5" name="Line 16"/>
          <p:cNvSpPr>
            <a:spLocks noChangeShapeType="1"/>
          </p:cNvSpPr>
          <p:nvPr/>
        </p:nvSpPr>
        <p:spPr bwMode="auto">
          <a:xfrm>
            <a:off x="6213475" y="425450"/>
            <a:ext cx="0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6" name="Line 17"/>
          <p:cNvSpPr>
            <a:spLocks noChangeShapeType="1"/>
          </p:cNvSpPr>
          <p:nvPr/>
        </p:nvSpPr>
        <p:spPr bwMode="auto">
          <a:xfrm>
            <a:off x="6483350" y="425450"/>
            <a:ext cx="0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7" name="Text Box 18"/>
          <p:cNvSpPr txBox="1">
            <a:spLocks noChangeArrowheads="1"/>
          </p:cNvSpPr>
          <p:nvPr/>
        </p:nvSpPr>
        <p:spPr bwMode="auto">
          <a:xfrm>
            <a:off x="5835650" y="641350"/>
            <a:ext cx="644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Pseudopodium</a:t>
            </a:r>
          </a:p>
          <a:p>
            <a:r>
              <a:rPr lang="en-US" sz="700" b="1">
                <a:latin typeface="Arial" charset="0"/>
              </a:rPr>
              <a:t>of amoeba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48" name="Line 19"/>
          <p:cNvSpPr>
            <a:spLocks noChangeShapeType="1"/>
          </p:cNvSpPr>
          <p:nvPr/>
        </p:nvSpPr>
        <p:spPr bwMode="auto">
          <a:xfrm flipV="1">
            <a:off x="5673725" y="723900"/>
            <a:ext cx="142875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9" name="Text Box 20"/>
          <p:cNvSpPr txBox="1">
            <a:spLocks noChangeArrowheads="1"/>
          </p:cNvSpPr>
          <p:nvPr/>
        </p:nvSpPr>
        <p:spPr bwMode="auto">
          <a:xfrm>
            <a:off x="4978400" y="1270000"/>
            <a:ext cx="4445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Bacterium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50" name="Line 21"/>
          <p:cNvSpPr>
            <a:spLocks noChangeShapeType="1"/>
          </p:cNvSpPr>
          <p:nvPr/>
        </p:nvSpPr>
        <p:spPr bwMode="auto">
          <a:xfrm flipV="1">
            <a:off x="5429250" y="1041400"/>
            <a:ext cx="257175" cy="276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1" name="Text Box 22"/>
          <p:cNvSpPr txBox="1">
            <a:spLocks noChangeArrowheads="1"/>
          </p:cNvSpPr>
          <p:nvPr/>
        </p:nvSpPr>
        <p:spPr bwMode="auto">
          <a:xfrm>
            <a:off x="4933950" y="1485900"/>
            <a:ext cx="581025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Food vacuole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52" name="Line 23"/>
          <p:cNvSpPr>
            <a:spLocks noChangeShapeType="1"/>
          </p:cNvSpPr>
          <p:nvPr/>
        </p:nvSpPr>
        <p:spPr bwMode="auto">
          <a:xfrm flipV="1">
            <a:off x="5521325" y="1333500"/>
            <a:ext cx="520700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3" name="Text Box 24"/>
          <p:cNvSpPr txBox="1">
            <a:spLocks noChangeArrowheads="1"/>
          </p:cNvSpPr>
          <p:nvPr/>
        </p:nvSpPr>
        <p:spPr bwMode="auto">
          <a:xfrm>
            <a:off x="4905375" y="1641475"/>
            <a:ext cx="14509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An amoeba engulfing a bacterium</a:t>
            </a:r>
          </a:p>
          <a:p>
            <a:r>
              <a:rPr lang="en-US" sz="700" b="1">
                <a:latin typeface="Arial" charset="0"/>
              </a:rPr>
              <a:t>via phagocytosis (TEM)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54" name="Text Box 25"/>
          <p:cNvSpPr txBox="1">
            <a:spLocks noChangeArrowheads="1"/>
          </p:cNvSpPr>
          <p:nvPr/>
        </p:nvSpPr>
        <p:spPr bwMode="auto">
          <a:xfrm>
            <a:off x="3427413" y="2249488"/>
            <a:ext cx="4667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Plasma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membrane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55" name="Text Box 26"/>
          <p:cNvSpPr txBox="1">
            <a:spLocks noChangeArrowheads="1"/>
          </p:cNvSpPr>
          <p:nvPr/>
        </p:nvSpPr>
        <p:spPr bwMode="auto">
          <a:xfrm>
            <a:off x="4303713" y="3092450"/>
            <a:ext cx="322262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Vesicle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56" name="Line 27"/>
          <p:cNvSpPr>
            <a:spLocks noChangeShapeType="1"/>
          </p:cNvSpPr>
          <p:nvPr/>
        </p:nvSpPr>
        <p:spPr bwMode="auto">
          <a:xfrm>
            <a:off x="3268663" y="2311400"/>
            <a:ext cx="139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7" name="Line 28"/>
          <p:cNvSpPr>
            <a:spLocks noChangeShapeType="1"/>
          </p:cNvSpPr>
          <p:nvPr/>
        </p:nvSpPr>
        <p:spPr bwMode="auto">
          <a:xfrm>
            <a:off x="4452938" y="2979738"/>
            <a:ext cx="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8" name="Text Box 29"/>
          <p:cNvSpPr txBox="1">
            <a:spLocks noChangeArrowheads="1"/>
          </p:cNvSpPr>
          <p:nvPr/>
        </p:nvSpPr>
        <p:spPr bwMode="auto">
          <a:xfrm>
            <a:off x="5237163" y="2168525"/>
            <a:ext cx="3111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0.5 µm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59" name="Line 30"/>
          <p:cNvSpPr>
            <a:spLocks noChangeShapeType="1"/>
          </p:cNvSpPr>
          <p:nvPr/>
        </p:nvSpPr>
        <p:spPr bwMode="auto">
          <a:xfrm>
            <a:off x="5059363" y="2290763"/>
            <a:ext cx="642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60" name="Line 31"/>
          <p:cNvSpPr>
            <a:spLocks noChangeShapeType="1"/>
          </p:cNvSpPr>
          <p:nvPr/>
        </p:nvSpPr>
        <p:spPr bwMode="auto">
          <a:xfrm flipH="1">
            <a:off x="5057775" y="2263775"/>
            <a:ext cx="0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61" name="Line 32"/>
          <p:cNvSpPr>
            <a:spLocks noChangeShapeType="1"/>
          </p:cNvSpPr>
          <p:nvPr/>
        </p:nvSpPr>
        <p:spPr bwMode="auto">
          <a:xfrm flipH="1">
            <a:off x="5705475" y="2270125"/>
            <a:ext cx="0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62" name="Text Box 33"/>
          <p:cNvSpPr txBox="1">
            <a:spLocks noChangeArrowheads="1"/>
          </p:cNvSpPr>
          <p:nvPr/>
        </p:nvSpPr>
        <p:spPr bwMode="auto">
          <a:xfrm>
            <a:off x="5737225" y="2343150"/>
            <a:ext cx="9810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Pinocytosis vesicles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forming (arrows) in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a cell lining a small</a:t>
            </a:r>
          </a:p>
          <a:p>
            <a:r>
              <a:rPr lang="en-US" sz="700" b="1">
                <a:latin typeface="Arial" charset="0"/>
              </a:rPr>
              <a:t>blood vessel (TEM)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63" name="Text Box 34"/>
          <p:cNvSpPr txBox="1">
            <a:spLocks noChangeArrowheads="1"/>
          </p:cNvSpPr>
          <p:nvPr/>
        </p:nvSpPr>
        <p:spPr bwMode="auto">
          <a:xfrm>
            <a:off x="3756025" y="3568700"/>
            <a:ext cx="16764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RECEPTOR-MEDIATED ENDOCYTOSIS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64" name="Text Box 35"/>
          <p:cNvSpPr txBox="1">
            <a:spLocks noChangeArrowheads="1"/>
          </p:cNvSpPr>
          <p:nvPr/>
        </p:nvSpPr>
        <p:spPr bwMode="auto">
          <a:xfrm>
            <a:off x="2860675" y="3848100"/>
            <a:ext cx="390525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Receptor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65" name="Text Box 36"/>
          <p:cNvSpPr txBox="1">
            <a:spLocks noChangeArrowheads="1"/>
          </p:cNvSpPr>
          <p:nvPr/>
        </p:nvSpPr>
        <p:spPr bwMode="auto">
          <a:xfrm>
            <a:off x="4244975" y="3733800"/>
            <a:ext cx="5397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Coat protein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66" name="Text Box 37"/>
          <p:cNvSpPr txBox="1">
            <a:spLocks noChangeArrowheads="1"/>
          </p:cNvSpPr>
          <p:nvPr/>
        </p:nvSpPr>
        <p:spPr bwMode="auto">
          <a:xfrm>
            <a:off x="4976813" y="3860800"/>
            <a:ext cx="3111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Coated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vesicle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67" name="Text Box 38"/>
          <p:cNvSpPr txBox="1">
            <a:spLocks noChangeArrowheads="1"/>
          </p:cNvSpPr>
          <p:nvPr/>
        </p:nvSpPr>
        <p:spPr bwMode="auto">
          <a:xfrm>
            <a:off x="4181475" y="4592638"/>
            <a:ext cx="3111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Coated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pit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68" name="Text Box 39"/>
          <p:cNvSpPr txBox="1">
            <a:spLocks noChangeArrowheads="1"/>
          </p:cNvSpPr>
          <p:nvPr/>
        </p:nvSpPr>
        <p:spPr bwMode="auto">
          <a:xfrm>
            <a:off x="3359150" y="4806950"/>
            <a:ext cx="3111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Ligand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69" name="Line 40"/>
          <p:cNvSpPr>
            <a:spLocks noChangeShapeType="1"/>
          </p:cNvSpPr>
          <p:nvPr/>
        </p:nvSpPr>
        <p:spPr bwMode="auto">
          <a:xfrm>
            <a:off x="3282950" y="4708525"/>
            <a:ext cx="66675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70" name="Line 41"/>
          <p:cNvSpPr>
            <a:spLocks noChangeShapeType="1"/>
          </p:cNvSpPr>
          <p:nvPr/>
        </p:nvSpPr>
        <p:spPr bwMode="auto">
          <a:xfrm>
            <a:off x="4044950" y="4362450"/>
            <a:ext cx="142875" cy="234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71" name="Line 42"/>
          <p:cNvSpPr>
            <a:spLocks noChangeShapeType="1"/>
          </p:cNvSpPr>
          <p:nvPr/>
        </p:nvSpPr>
        <p:spPr bwMode="auto">
          <a:xfrm>
            <a:off x="3267075" y="3908425"/>
            <a:ext cx="79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72" name="Line 43"/>
          <p:cNvSpPr>
            <a:spLocks noChangeShapeType="1"/>
          </p:cNvSpPr>
          <p:nvPr/>
        </p:nvSpPr>
        <p:spPr bwMode="auto">
          <a:xfrm flipV="1">
            <a:off x="4140200" y="3790950"/>
            <a:ext cx="9525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73" name="Line 44"/>
          <p:cNvSpPr>
            <a:spLocks noChangeShapeType="1"/>
          </p:cNvSpPr>
          <p:nvPr/>
        </p:nvSpPr>
        <p:spPr bwMode="auto">
          <a:xfrm flipH="1">
            <a:off x="5003800" y="4064000"/>
            <a:ext cx="98425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74" name="Text Box 45"/>
          <p:cNvSpPr txBox="1">
            <a:spLocks noChangeArrowheads="1"/>
          </p:cNvSpPr>
          <p:nvPr/>
        </p:nvSpPr>
        <p:spPr bwMode="auto">
          <a:xfrm>
            <a:off x="3086100" y="5280025"/>
            <a:ext cx="3079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Coat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protein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75" name="Line 46"/>
          <p:cNvSpPr>
            <a:spLocks noChangeShapeType="1"/>
          </p:cNvSpPr>
          <p:nvPr/>
        </p:nvSpPr>
        <p:spPr bwMode="auto">
          <a:xfrm flipV="1">
            <a:off x="3000375" y="5346700"/>
            <a:ext cx="6985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76" name="Text Box 47"/>
          <p:cNvSpPr txBox="1">
            <a:spLocks noChangeArrowheads="1"/>
          </p:cNvSpPr>
          <p:nvPr/>
        </p:nvSpPr>
        <p:spPr bwMode="auto">
          <a:xfrm>
            <a:off x="2928938" y="6170613"/>
            <a:ext cx="4667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Plasma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membrane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77" name="Line 48"/>
          <p:cNvSpPr>
            <a:spLocks noChangeShapeType="1"/>
          </p:cNvSpPr>
          <p:nvPr/>
        </p:nvSpPr>
        <p:spPr bwMode="auto">
          <a:xfrm flipV="1">
            <a:off x="2743200" y="6230938"/>
            <a:ext cx="1651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78" name="Text Box 49"/>
          <p:cNvSpPr txBox="1">
            <a:spLocks noChangeArrowheads="1"/>
          </p:cNvSpPr>
          <p:nvPr/>
        </p:nvSpPr>
        <p:spPr bwMode="auto">
          <a:xfrm>
            <a:off x="4910138" y="5160963"/>
            <a:ext cx="6683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A coated pit</a:t>
            </a:r>
          </a:p>
          <a:p>
            <a:r>
              <a:rPr lang="en-US" sz="700" b="1">
                <a:latin typeface="Arial" charset="0"/>
              </a:rPr>
              <a:t>and a coated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vesicle formed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during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receptor-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mediated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endocytosis</a:t>
            </a:r>
          </a:p>
          <a:p>
            <a:pPr>
              <a:lnSpc>
                <a:spcPct val="90000"/>
              </a:lnSpc>
            </a:pPr>
            <a:r>
              <a:rPr lang="en-US" sz="700" b="1">
                <a:latin typeface="Arial" charset="0"/>
              </a:rPr>
              <a:t>(TEMs) </a:t>
            </a:r>
            <a:endParaRPr lang="en-US" sz="700" b="1">
              <a:latin typeface="Times" pitchFamily="8" charset="0"/>
            </a:endParaRPr>
          </a:p>
        </p:txBody>
      </p:sp>
      <p:sp>
        <p:nvSpPr>
          <p:cNvPr id="124979" name="Line 50"/>
          <p:cNvSpPr>
            <a:spLocks noChangeShapeType="1"/>
          </p:cNvSpPr>
          <p:nvPr/>
        </p:nvSpPr>
        <p:spPr bwMode="auto">
          <a:xfrm>
            <a:off x="4191000" y="6405563"/>
            <a:ext cx="652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80" name="Line 51"/>
          <p:cNvSpPr>
            <a:spLocks noChangeShapeType="1"/>
          </p:cNvSpPr>
          <p:nvPr/>
        </p:nvSpPr>
        <p:spPr bwMode="auto">
          <a:xfrm>
            <a:off x="4191000" y="6383338"/>
            <a:ext cx="0" cy="55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81" name="Line 52"/>
          <p:cNvSpPr>
            <a:spLocks noChangeShapeType="1"/>
          </p:cNvSpPr>
          <p:nvPr/>
        </p:nvSpPr>
        <p:spPr bwMode="auto">
          <a:xfrm>
            <a:off x="4848225" y="6383338"/>
            <a:ext cx="0" cy="55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82" name="Text Box 53"/>
          <p:cNvSpPr txBox="1">
            <a:spLocks noChangeArrowheads="1"/>
          </p:cNvSpPr>
          <p:nvPr/>
        </p:nvSpPr>
        <p:spPr bwMode="auto">
          <a:xfrm>
            <a:off x="4348163" y="6426200"/>
            <a:ext cx="379412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700" b="1">
                <a:latin typeface="Arial" charset="0"/>
              </a:rPr>
              <a:t>0.25 µm </a:t>
            </a:r>
            <a:endParaRPr lang="en-US" sz="700" b="1">
              <a:latin typeface="Times" pitchFamily="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F68D0E1-B8B5-4572-80E9-CA686F6A5D71}" type="slidenum">
              <a:rPr lang="en-US" sz="1400" smtClean="0"/>
              <a:pPr eaLnBrk="1" hangingPunct="1"/>
              <a:t>129</a:t>
            </a:fld>
            <a:endParaRPr lang="en-US" sz="1400" smtClean="0"/>
          </a:p>
        </p:txBody>
      </p:sp>
      <p:pic>
        <p:nvPicPr>
          <p:cNvPr id="125955" name="Picture 3" descr="08-19-EndocytosisArt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0"/>
            <a:ext cx="7154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Modern Day Cell Types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Prokaryotes</a:t>
            </a:r>
          </a:p>
          <a:p>
            <a:pPr eaLnBrk="1" hangingPunct="1">
              <a:defRPr/>
            </a:pPr>
            <a:r>
              <a:rPr lang="en-US" smtClean="0"/>
              <a:t>Eukaryotes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25D1A9A-FFF5-4EE5-86D2-BB60A841F04D}" type="slidenum">
              <a:rPr lang="en-US" sz="1400" smtClean="0"/>
              <a:pPr eaLnBrk="1" hangingPunct="1"/>
              <a:t>13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		 Water potential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Tendency for water mol’s to diffuse</a:t>
            </a:r>
          </a:p>
          <a:p>
            <a:pPr eaLnBrk="1" hangingPunct="1">
              <a:defRPr/>
            </a:pPr>
            <a:r>
              <a:rPr lang="en-US" smtClean="0"/>
              <a:t>Water will move from area of high water potential to area of lower water potential</a:t>
            </a:r>
          </a:p>
          <a:p>
            <a:pPr eaLnBrk="1" hangingPunct="1">
              <a:defRPr/>
            </a:pPr>
            <a:r>
              <a:rPr lang="en-US" smtClean="0"/>
              <a:t>In the following diagram, which side of the initial tube has the greatest water potential?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1269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6C1C794-D72A-4443-BFB4-6CF97BB51E31}" type="slidenum">
              <a:rPr lang="en-US" sz="1400" smtClean="0"/>
              <a:pPr eaLnBrk="1" hangingPunct="1"/>
              <a:t>130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5" grpId="0" build="p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6ED8747-2D25-4E01-9643-C72230A7499D}" type="slidenum">
              <a:rPr lang="en-US" sz="1400" smtClean="0"/>
              <a:pPr eaLnBrk="1" hangingPunct="1"/>
              <a:t>131</a:t>
            </a:fld>
            <a:endParaRPr lang="en-US" sz="1400" smtClean="0"/>
          </a:p>
        </p:txBody>
      </p:sp>
      <p:pic>
        <p:nvPicPr>
          <p:cNvPr id="128003" name="Picture 3" descr="08-11-Osmosis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Cell 2% salt</a:t>
            </a:r>
          </a:p>
          <a:p>
            <a:pPr eaLnBrk="1" hangingPunct="1">
              <a:defRPr/>
            </a:pPr>
            <a:r>
              <a:rPr lang="en-US" smtClean="0"/>
              <a:t>Environment 10% salt</a:t>
            </a:r>
          </a:p>
          <a:p>
            <a:pPr eaLnBrk="1" hangingPunct="1">
              <a:defRPr/>
            </a:pPr>
            <a:r>
              <a:rPr lang="en-US" smtClean="0"/>
              <a:t>Where is water potential higher?</a:t>
            </a:r>
          </a:p>
        </p:txBody>
      </p:sp>
      <p:sp>
        <p:nvSpPr>
          <p:cNvPr id="1290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9699483-1886-4180-BB20-51DEEA0C9FE1}" type="slidenum">
              <a:rPr lang="en-US" sz="1400" smtClean="0"/>
              <a:pPr eaLnBrk="1" hangingPunct="1"/>
              <a:t>132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build="p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Water potential is higher in the cell.</a:t>
            </a:r>
          </a:p>
          <a:p>
            <a:pPr eaLnBrk="1" hangingPunct="1">
              <a:defRPr/>
            </a:pPr>
            <a:r>
              <a:rPr lang="en-US" smtClean="0"/>
              <a:t>Which way will water move?</a:t>
            </a:r>
          </a:p>
        </p:txBody>
      </p:sp>
      <p:sp>
        <p:nvSpPr>
          <p:cNvPr id="130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C427EE7-6243-43CF-B16F-9A68A5452DFE}" type="slidenum">
              <a:rPr lang="en-US" sz="1400" smtClean="0"/>
              <a:pPr eaLnBrk="1" hangingPunct="1"/>
              <a:t>133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build="p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leaves the cell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Cell membrane shrinks</a:t>
            </a:r>
          </a:p>
          <a:p>
            <a:pPr eaLnBrk="1" hangingPunct="1">
              <a:defRPr/>
            </a:pPr>
            <a:r>
              <a:rPr lang="en-US" smtClean="0"/>
              <a:t>Animal cells   - crenate</a:t>
            </a:r>
          </a:p>
          <a:p>
            <a:pPr eaLnBrk="1" hangingPunct="1">
              <a:defRPr/>
            </a:pPr>
            <a:r>
              <a:rPr lang="en-US" smtClean="0"/>
              <a:t>Plant cells - plasmolysis</a:t>
            </a:r>
          </a:p>
        </p:txBody>
      </p:sp>
      <p:sp>
        <p:nvSpPr>
          <p:cNvPr id="131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41286A4-09C6-4623-B861-DFCEFEB0C115}" type="slidenum">
              <a:rPr lang="en-US" sz="1400" smtClean="0"/>
              <a:pPr eaLnBrk="1" hangingPunct="1"/>
              <a:t>134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8851" grpId="0" build="p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		Cytolysis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Cell membrane swells</a:t>
            </a:r>
          </a:p>
          <a:p>
            <a:pPr eaLnBrk="1" hangingPunct="1">
              <a:defRPr/>
            </a:pPr>
            <a:r>
              <a:rPr lang="en-US" smtClean="0"/>
              <a:t>Animal cells -  leads to lysing ( cell bursting)</a:t>
            </a:r>
          </a:p>
        </p:txBody>
      </p:sp>
      <p:sp>
        <p:nvSpPr>
          <p:cNvPr id="132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CCE5D1F-1769-441F-B702-A16900D96399}" type="slidenum">
              <a:rPr lang="en-US" sz="1400" smtClean="0"/>
              <a:pPr eaLnBrk="1" hangingPunct="1"/>
              <a:t>135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5" grpId="0" build="p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	Cytolysis (cont)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Plant cells – leads to increased turgor pressure</a:t>
            </a:r>
          </a:p>
          <a:p>
            <a:pPr eaLnBrk="1" hangingPunct="1">
              <a:defRPr/>
            </a:pPr>
            <a:r>
              <a:rPr lang="en-US" smtClean="0"/>
              <a:t>Pressure on the cell wall from inside the plant cell</a:t>
            </a:r>
          </a:p>
          <a:p>
            <a:pPr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endParaRPr lang="en-US" smtClean="0"/>
          </a:p>
        </p:txBody>
      </p:sp>
      <p:sp>
        <p:nvSpPr>
          <p:cNvPr id="133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0493967-F284-4BCC-AB0B-18D8FDD2125F}" type="slidenum">
              <a:rPr lang="en-US" sz="1400" smtClean="0"/>
              <a:pPr eaLnBrk="1" hangingPunct="1"/>
              <a:t>136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  <p:bldP spid="80899" grpId="0" build="p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7-13</a:t>
            </a:r>
          </a:p>
        </p:txBody>
      </p:sp>
      <p:sp>
        <p:nvSpPr>
          <p:cNvPr id="134146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08D3AD1-13D0-480F-BD7F-770B62F0FAE8}" type="slidenum">
              <a:rPr lang="en-US" sz="1400" smtClean="0">
                <a:solidFill>
                  <a:srgbClr val="FFFFFF"/>
                </a:solidFill>
              </a:rPr>
              <a:pPr eaLnBrk="1" hangingPunct="1"/>
              <a:t>137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134147" name="Picture 2" descr="07_13WaterBalance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28625"/>
            <a:ext cx="8548687" cy="599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9" name="Text Box 4"/>
          <p:cNvSpPr txBox="1">
            <a:spLocks noChangeArrowheads="1"/>
          </p:cNvSpPr>
          <p:nvPr/>
        </p:nvSpPr>
        <p:spPr bwMode="auto">
          <a:xfrm>
            <a:off x="1565275" y="495300"/>
            <a:ext cx="21828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Hypotonic solution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34150" name="Text Box 5"/>
          <p:cNvSpPr txBox="1">
            <a:spLocks noChangeArrowheads="1"/>
          </p:cNvSpPr>
          <p:nvPr/>
        </p:nvSpPr>
        <p:spPr bwMode="auto">
          <a:xfrm>
            <a:off x="352425" y="1898650"/>
            <a:ext cx="130651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(a</a:t>
            </a:r>
            <a:r>
              <a:rPr lang="en-US" sz="1900" b="1">
                <a:latin typeface="Arial" charset="0"/>
              </a:rPr>
              <a:t>) Animal</a:t>
            </a:r>
          </a:p>
          <a:p>
            <a:r>
              <a:rPr lang="en-US" sz="1900" b="1">
                <a:latin typeface="Times" pitchFamily="8" charset="0"/>
              </a:rPr>
              <a:t>      </a:t>
            </a:r>
            <a:r>
              <a:rPr lang="en-US" sz="1900" b="1">
                <a:latin typeface="Arial" charset="0"/>
              </a:rPr>
              <a:t>cell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34151" name="Text Box 6"/>
          <p:cNvSpPr txBox="1">
            <a:spLocks noChangeArrowheads="1"/>
          </p:cNvSpPr>
          <p:nvPr/>
        </p:nvSpPr>
        <p:spPr bwMode="auto">
          <a:xfrm>
            <a:off x="358775" y="4718050"/>
            <a:ext cx="9826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(b</a:t>
            </a:r>
            <a:r>
              <a:rPr lang="en-US" sz="1900" b="1">
                <a:latin typeface="Arial" charset="0"/>
              </a:rPr>
              <a:t>) Plant</a:t>
            </a:r>
          </a:p>
          <a:p>
            <a:r>
              <a:rPr lang="en-US" sz="1900" b="1">
                <a:latin typeface="Times" pitchFamily="8" charset="0"/>
              </a:rPr>
              <a:t>      </a:t>
            </a:r>
            <a:r>
              <a:rPr lang="en-US" sz="1900" b="1">
                <a:latin typeface="Arial" charset="0"/>
              </a:rPr>
              <a:t>cell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34152" name="Text Box 7"/>
          <p:cNvSpPr txBox="1">
            <a:spLocks noChangeArrowheads="1"/>
          </p:cNvSpPr>
          <p:nvPr/>
        </p:nvSpPr>
        <p:spPr bwMode="auto">
          <a:xfrm>
            <a:off x="3114675" y="1257300"/>
            <a:ext cx="4619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H</a:t>
            </a:r>
            <a:r>
              <a:rPr lang="en-US" sz="1800" b="1" baseline="-25000">
                <a:latin typeface="Arial" charset="0"/>
              </a:rPr>
              <a:t>2</a:t>
            </a:r>
            <a:r>
              <a:rPr lang="en-US" sz="1800" b="1">
                <a:latin typeface="Arial" charset="0"/>
              </a:rPr>
              <a:t>O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34153" name="Text Box 8"/>
          <p:cNvSpPr txBox="1">
            <a:spLocks noChangeArrowheads="1"/>
          </p:cNvSpPr>
          <p:nvPr/>
        </p:nvSpPr>
        <p:spPr bwMode="auto">
          <a:xfrm>
            <a:off x="2320925" y="3086100"/>
            <a:ext cx="6969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Lysed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34154" name="Text Box 9"/>
          <p:cNvSpPr txBox="1">
            <a:spLocks noChangeArrowheads="1"/>
          </p:cNvSpPr>
          <p:nvPr/>
        </p:nvSpPr>
        <p:spPr bwMode="auto">
          <a:xfrm>
            <a:off x="1876425" y="3708400"/>
            <a:ext cx="4619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H</a:t>
            </a:r>
            <a:r>
              <a:rPr lang="en-US" sz="1800" b="1" baseline="-25000">
                <a:latin typeface="Arial" charset="0"/>
              </a:rPr>
              <a:t>2</a:t>
            </a:r>
            <a:r>
              <a:rPr lang="en-US" sz="1800" b="1">
                <a:latin typeface="Arial" charset="0"/>
              </a:rPr>
              <a:t>O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34155" name="Text Box 10"/>
          <p:cNvSpPr txBox="1">
            <a:spLocks noChangeArrowheads="1"/>
          </p:cNvSpPr>
          <p:nvPr/>
        </p:nvSpPr>
        <p:spPr bwMode="auto">
          <a:xfrm>
            <a:off x="1800225" y="5797550"/>
            <a:ext cx="17256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Turgid (normal)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34156" name="Text Box 11"/>
          <p:cNvSpPr txBox="1">
            <a:spLocks noChangeArrowheads="1"/>
          </p:cNvSpPr>
          <p:nvPr/>
        </p:nvSpPr>
        <p:spPr bwMode="auto">
          <a:xfrm>
            <a:off x="4283075" y="1257300"/>
            <a:ext cx="4619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H</a:t>
            </a:r>
            <a:r>
              <a:rPr lang="en-US" sz="1800" b="1" baseline="-25000">
                <a:latin typeface="Arial" charset="0"/>
              </a:rPr>
              <a:t>2</a:t>
            </a:r>
            <a:r>
              <a:rPr lang="en-US" sz="1800" b="1">
                <a:latin typeface="Arial" charset="0"/>
              </a:rPr>
              <a:t>O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34157" name="Text Box 12"/>
          <p:cNvSpPr txBox="1">
            <a:spLocks noChangeArrowheads="1"/>
          </p:cNvSpPr>
          <p:nvPr/>
        </p:nvSpPr>
        <p:spPr bwMode="auto">
          <a:xfrm>
            <a:off x="4327525" y="3708400"/>
            <a:ext cx="4619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H</a:t>
            </a:r>
            <a:r>
              <a:rPr lang="en-US" sz="1800" b="1" baseline="-25000">
                <a:latin typeface="Arial" charset="0"/>
              </a:rPr>
              <a:t>2</a:t>
            </a:r>
            <a:r>
              <a:rPr lang="en-US" sz="1800" b="1">
                <a:latin typeface="Arial" charset="0"/>
              </a:rPr>
              <a:t>O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34158" name="Text Box 13"/>
          <p:cNvSpPr txBox="1">
            <a:spLocks noChangeArrowheads="1"/>
          </p:cNvSpPr>
          <p:nvPr/>
        </p:nvSpPr>
        <p:spPr bwMode="auto">
          <a:xfrm>
            <a:off x="5711825" y="1244600"/>
            <a:ext cx="4619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H</a:t>
            </a:r>
            <a:r>
              <a:rPr lang="en-US" sz="1800" b="1" baseline="-25000">
                <a:latin typeface="Arial" charset="0"/>
              </a:rPr>
              <a:t>2</a:t>
            </a:r>
            <a:r>
              <a:rPr lang="en-US" sz="1800" b="1">
                <a:latin typeface="Arial" charset="0"/>
              </a:rPr>
              <a:t>O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34159" name="Text Box 14"/>
          <p:cNvSpPr txBox="1">
            <a:spLocks noChangeArrowheads="1"/>
          </p:cNvSpPr>
          <p:nvPr/>
        </p:nvSpPr>
        <p:spPr bwMode="auto">
          <a:xfrm>
            <a:off x="5673725" y="3702050"/>
            <a:ext cx="4619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H</a:t>
            </a:r>
            <a:r>
              <a:rPr lang="en-US" sz="1800" b="1" baseline="-25000">
                <a:latin typeface="Arial" charset="0"/>
              </a:rPr>
              <a:t>2</a:t>
            </a:r>
            <a:r>
              <a:rPr lang="en-US" sz="1800" b="1">
                <a:latin typeface="Arial" charset="0"/>
              </a:rPr>
              <a:t>O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34160" name="Text Box 15"/>
          <p:cNvSpPr txBox="1">
            <a:spLocks noChangeArrowheads="1"/>
          </p:cNvSpPr>
          <p:nvPr/>
        </p:nvSpPr>
        <p:spPr bwMode="auto">
          <a:xfrm>
            <a:off x="4752975" y="3086100"/>
            <a:ext cx="8366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Normal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34161" name="Text Box 16"/>
          <p:cNvSpPr txBox="1">
            <a:spLocks noChangeArrowheads="1"/>
          </p:cNvSpPr>
          <p:nvPr/>
        </p:nvSpPr>
        <p:spPr bwMode="auto">
          <a:xfrm>
            <a:off x="4105275" y="495300"/>
            <a:ext cx="19351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Isotonic solution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34162" name="Text Box 17"/>
          <p:cNvSpPr txBox="1">
            <a:spLocks noChangeArrowheads="1"/>
          </p:cNvSpPr>
          <p:nvPr/>
        </p:nvSpPr>
        <p:spPr bwMode="auto">
          <a:xfrm>
            <a:off x="4746625" y="5797550"/>
            <a:ext cx="8493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Flaccid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34163" name="Text Box 18"/>
          <p:cNvSpPr txBox="1">
            <a:spLocks noChangeArrowheads="1"/>
          </p:cNvSpPr>
          <p:nvPr/>
        </p:nvSpPr>
        <p:spPr bwMode="auto">
          <a:xfrm>
            <a:off x="8201025" y="1250950"/>
            <a:ext cx="4619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H</a:t>
            </a:r>
            <a:r>
              <a:rPr lang="en-US" sz="1800" b="1" baseline="-25000">
                <a:latin typeface="Arial" charset="0"/>
              </a:rPr>
              <a:t>2</a:t>
            </a:r>
            <a:r>
              <a:rPr lang="en-US" sz="1800" b="1">
                <a:latin typeface="Arial" charset="0"/>
              </a:rPr>
              <a:t>O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34164" name="Text Box 19"/>
          <p:cNvSpPr txBox="1">
            <a:spLocks noChangeArrowheads="1"/>
          </p:cNvSpPr>
          <p:nvPr/>
        </p:nvSpPr>
        <p:spPr bwMode="auto">
          <a:xfrm>
            <a:off x="8181975" y="3689350"/>
            <a:ext cx="4619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H</a:t>
            </a:r>
            <a:r>
              <a:rPr lang="en-US" sz="1800" b="1" baseline="-25000">
                <a:latin typeface="Arial" charset="0"/>
              </a:rPr>
              <a:t>2</a:t>
            </a:r>
            <a:r>
              <a:rPr lang="en-US" sz="1800" b="1">
                <a:latin typeface="Arial" charset="0"/>
              </a:rPr>
              <a:t>O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34165" name="Text Box 20"/>
          <p:cNvSpPr txBox="1">
            <a:spLocks noChangeArrowheads="1"/>
          </p:cNvSpPr>
          <p:nvPr/>
        </p:nvSpPr>
        <p:spPr bwMode="auto">
          <a:xfrm>
            <a:off x="7223125" y="3086100"/>
            <a:ext cx="12112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Shriveled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34166" name="Text Box 21"/>
          <p:cNvSpPr txBox="1">
            <a:spLocks noChangeArrowheads="1"/>
          </p:cNvSpPr>
          <p:nvPr/>
        </p:nvSpPr>
        <p:spPr bwMode="auto">
          <a:xfrm>
            <a:off x="7045325" y="5797550"/>
            <a:ext cx="14652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Plasmolyzed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34167" name="Text Box 22"/>
          <p:cNvSpPr txBox="1">
            <a:spLocks noChangeArrowheads="1"/>
          </p:cNvSpPr>
          <p:nvPr/>
        </p:nvSpPr>
        <p:spPr bwMode="auto">
          <a:xfrm>
            <a:off x="6638925" y="495300"/>
            <a:ext cx="21891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Hypertonic solution</a:t>
            </a:r>
            <a:endParaRPr lang="en-US" sz="1800" b="1">
              <a:latin typeface="Times" pitchFamily="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743EE27-ED3C-4815-9C71-287333B088CB}" type="slidenum">
              <a:rPr lang="en-US" sz="1400" smtClean="0"/>
              <a:pPr eaLnBrk="1" hangingPunct="1"/>
              <a:t>138</a:t>
            </a:fld>
            <a:endParaRPr lang="en-US" sz="1400" smtClean="0"/>
          </a:p>
        </p:txBody>
      </p:sp>
      <p:pic>
        <p:nvPicPr>
          <p:cNvPr id="135171" name="Picture 3" descr="08-12-CellWaterBalance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"/>
            <a:ext cx="9144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87A3471-58DA-46A5-A1C8-4AF3E44EE106}" type="slidenum">
              <a:rPr lang="en-US" sz="1400" smtClean="0"/>
              <a:pPr eaLnBrk="1" hangingPunct="1"/>
              <a:t>139</a:t>
            </a:fld>
            <a:endParaRPr lang="en-US" sz="1400" smtClean="0"/>
          </a:p>
        </p:txBody>
      </p:sp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Prokaryotes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Simple cells- extremely small</a:t>
            </a:r>
          </a:p>
          <a:p>
            <a:pPr eaLnBrk="1" hangingPunct="1">
              <a:defRPr/>
            </a:pPr>
            <a:r>
              <a:rPr lang="en-US" sz="2800" dirty="0" smtClean="0"/>
              <a:t>Few organelles</a:t>
            </a:r>
          </a:p>
          <a:p>
            <a:pPr eaLnBrk="1" hangingPunct="1">
              <a:defRPr/>
            </a:pPr>
            <a:r>
              <a:rPr lang="en-US" sz="2800" dirty="0" smtClean="0"/>
              <a:t>No internal membranes</a:t>
            </a:r>
          </a:p>
          <a:p>
            <a:pPr eaLnBrk="1" hangingPunct="1">
              <a:defRPr/>
            </a:pPr>
            <a:r>
              <a:rPr lang="en-US" sz="2800" dirty="0" smtClean="0"/>
              <a:t>Nucleoid region contains DNA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B691777-49F7-4899-A5BC-1E493799D4A4}" type="slidenum">
              <a:rPr lang="en-US" sz="1400" smtClean="0"/>
              <a:pPr eaLnBrk="1" hangingPunct="1"/>
              <a:t>14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7-14</a:t>
            </a:r>
          </a:p>
        </p:txBody>
      </p:sp>
      <p:sp>
        <p:nvSpPr>
          <p:cNvPr id="137218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493E0A0-94C2-4D94-AA14-C6FD7D669C4E}" type="slidenum">
              <a:rPr lang="en-US" sz="1400" smtClean="0">
                <a:solidFill>
                  <a:srgbClr val="FFFFFF"/>
                </a:solidFill>
              </a:rPr>
              <a:pPr eaLnBrk="1" hangingPunct="1"/>
              <a:t>140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137219" name="Picture 2" descr="07_14ContractileVacuole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42875"/>
            <a:ext cx="64135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1" name="Text Box 4"/>
          <p:cNvSpPr txBox="1">
            <a:spLocks noChangeArrowheads="1"/>
          </p:cNvSpPr>
          <p:nvPr/>
        </p:nvSpPr>
        <p:spPr bwMode="auto">
          <a:xfrm>
            <a:off x="2528888" y="265113"/>
            <a:ext cx="16494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Filling vacuole 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37222" name="Line 5"/>
          <p:cNvSpPr>
            <a:spLocks noChangeShapeType="1"/>
          </p:cNvSpPr>
          <p:nvPr/>
        </p:nvSpPr>
        <p:spPr bwMode="auto">
          <a:xfrm>
            <a:off x="3322638" y="503238"/>
            <a:ext cx="0" cy="631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3" name="Text Box 6"/>
          <p:cNvSpPr txBox="1">
            <a:spLocks noChangeArrowheads="1"/>
          </p:cNvSpPr>
          <p:nvPr/>
        </p:nvSpPr>
        <p:spPr bwMode="auto">
          <a:xfrm>
            <a:off x="6354763" y="127000"/>
            <a:ext cx="612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r>
              <a:rPr lang="en-US" sz="1600" b="1">
                <a:latin typeface="Arial" charset="0"/>
              </a:rPr>
              <a:t>50 µm</a:t>
            </a:r>
            <a:endParaRPr lang="en-US" sz="1600" b="1">
              <a:latin typeface="Times" pitchFamily="8" charset="0"/>
            </a:endParaRPr>
          </a:p>
        </p:txBody>
      </p:sp>
      <p:sp>
        <p:nvSpPr>
          <p:cNvPr id="137224" name="Line 7"/>
          <p:cNvSpPr>
            <a:spLocks noChangeShapeType="1"/>
          </p:cNvSpPr>
          <p:nvPr/>
        </p:nvSpPr>
        <p:spPr bwMode="auto">
          <a:xfrm>
            <a:off x="6107113" y="346075"/>
            <a:ext cx="0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5" name="Line 8"/>
          <p:cNvSpPr>
            <a:spLocks noChangeShapeType="1"/>
          </p:cNvSpPr>
          <p:nvPr/>
        </p:nvSpPr>
        <p:spPr bwMode="auto">
          <a:xfrm>
            <a:off x="7197725" y="349250"/>
            <a:ext cx="0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6" name="Line 9"/>
          <p:cNvSpPr>
            <a:spLocks noChangeShapeType="1"/>
          </p:cNvSpPr>
          <p:nvPr/>
        </p:nvSpPr>
        <p:spPr bwMode="auto">
          <a:xfrm>
            <a:off x="6103938" y="403225"/>
            <a:ext cx="10922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7" name="Text Box 10"/>
          <p:cNvSpPr txBox="1">
            <a:spLocks noChangeArrowheads="1"/>
          </p:cNvSpPr>
          <p:nvPr/>
        </p:nvSpPr>
        <p:spPr bwMode="auto">
          <a:xfrm>
            <a:off x="1411288" y="2795588"/>
            <a:ext cx="65341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(a) A contractile vacuole fills with fluid that enters from</a:t>
            </a:r>
          </a:p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</a:rPr>
              <a:t>     a system of canals radiating throughout the cytoplasm.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37228" name="Text Box 11"/>
          <p:cNvSpPr txBox="1">
            <a:spLocks noChangeArrowheads="1"/>
          </p:cNvSpPr>
          <p:nvPr/>
        </p:nvSpPr>
        <p:spPr bwMode="auto">
          <a:xfrm>
            <a:off x="2416175" y="3490913"/>
            <a:ext cx="22161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Contracting vacuole 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137229" name="Line 12"/>
          <p:cNvSpPr>
            <a:spLocks noChangeShapeType="1"/>
          </p:cNvSpPr>
          <p:nvPr/>
        </p:nvSpPr>
        <p:spPr bwMode="auto">
          <a:xfrm>
            <a:off x="3513138" y="3776663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0" name="Text Box 13"/>
          <p:cNvSpPr txBox="1">
            <a:spLocks noChangeArrowheads="1"/>
          </p:cNvSpPr>
          <p:nvPr/>
        </p:nvSpPr>
        <p:spPr bwMode="auto">
          <a:xfrm>
            <a:off x="1425575" y="6051550"/>
            <a:ext cx="653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800" b="1">
                <a:latin typeface="Arial" charset="0"/>
              </a:rPr>
              <a:t>(b) When full, the vacuole and canals contract, expelling</a:t>
            </a:r>
          </a:p>
          <a:p>
            <a:r>
              <a:rPr lang="en-US" sz="1800" b="1">
                <a:latin typeface="Arial" charset="0"/>
              </a:rPr>
              <a:t>      fluid from the cell.</a:t>
            </a:r>
            <a:endParaRPr lang="en-US" sz="1800" b="1">
              <a:latin typeface="Times" pitchFamily="8" charset="0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potential equation</a:t>
            </a:r>
          </a:p>
        </p:txBody>
      </p:sp>
      <p:sp>
        <p:nvSpPr>
          <p:cNvPr id="11264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Times New Roman" charset="0"/>
                <a:sym typeface="Symbol" pitchFamily="18" charset="2"/>
              </a:rPr>
              <a:t> = </a:t>
            </a:r>
            <a:r>
              <a:rPr lang="en-US" sz="2800" baseline="-25000" dirty="0" smtClean="0">
                <a:cs typeface="Times New Roman" charset="0"/>
                <a:sym typeface="Symbol" pitchFamily="18" charset="2"/>
              </a:rPr>
              <a:t>s</a:t>
            </a:r>
            <a:r>
              <a:rPr lang="en-US" sz="2800" dirty="0" smtClean="0">
                <a:cs typeface="Times New Roman" charset="0"/>
                <a:sym typeface="Symbol" pitchFamily="18" charset="2"/>
              </a:rPr>
              <a:t> + </a:t>
            </a:r>
            <a:r>
              <a:rPr lang="en-US" sz="2800" baseline="-25000" dirty="0" smtClean="0">
                <a:cs typeface="Times New Roman" charset="0"/>
                <a:sym typeface="Symbol" pitchFamily="18" charset="2"/>
              </a:rPr>
              <a:t>p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Times New Roman" charset="0"/>
                <a:sym typeface="Symbol" pitchFamily="18" charset="2"/>
              </a:rPr>
              <a:t> -  water potential – the ability of water to move out (unit is </a:t>
            </a:r>
            <a:r>
              <a:rPr lang="en-US" sz="2800" dirty="0" err="1" smtClean="0">
                <a:cs typeface="Times New Roman" charset="0"/>
                <a:sym typeface="Symbol" pitchFamily="18" charset="2"/>
              </a:rPr>
              <a:t>megapascals</a:t>
            </a:r>
            <a:r>
              <a:rPr lang="en-US" sz="2800" dirty="0" smtClean="0">
                <a:cs typeface="Times New Roman" charset="0"/>
                <a:sym typeface="Symbol" pitchFamily="18" charset="2"/>
              </a:rPr>
              <a:t>  </a:t>
            </a:r>
            <a:r>
              <a:rPr lang="en-US" sz="2800" dirty="0" err="1" smtClean="0">
                <a:cs typeface="Times New Roman" charset="0"/>
                <a:sym typeface="Symbol" pitchFamily="18" charset="2"/>
              </a:rPr>
              <a:t>MPa</a:t>
            </a:r>
            <a:r>
              <a:rPr lang="en-US" sz="2800" dirty="0" smtClean="0">
                <a:cs typeface="Times New Roman" charset="0"/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cs typeface="Times New Roman" charset="0"/>
                <a:sym typeface="Symbol" pitchFamily="18" charset="2"/>
              </a:rPr>
              <a:t>       - pure water has a  = 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Times New Roman" charset="0"/>
                <a:sym typeface="Symbol" pitchFamily="18" charset="2"/>
              </a:rPr>
              <a:t></a:t>
            </a:r>
            <a:r>
              <a:rPr lang="en-US" sz="2800" baseline="-25000" dirty="0" smtClean="0">
                <a:cs typeface="Times New Roman" charset="0"/>
                <a:sym typeface="Symbol" pitchFamily="18" charset="2"/>
              </a:rPr>
              <a:t>s </a:t>
            </a:r>
            <a:r>
              <a:rPr lang="en-US" sz="2800" dirty="0" smtClean="0">
                <a:cs typeface="Times New Roman" charset="0"/>
                <a:sym typeface="Symbol" pitchFamily="18" charset="2"/>
              </a:rPr>
              <a:t>– solute potential – how solute affects the water potential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cs typeface="Times New Roman" charset="0"/>
                <a:sym typeface="Symbol" pitchFamily="18" charset="2"/>
              </a:rPr>
              <a:t>         - addition of solute – lowers the water potential (more solute – more negative)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Times New Roman" charset="0"/>
                <a:sym typeface="Symbol" pitchFamily="18" charset="2"/>
              </a:rPr>
              <a:t></a:t>
            </a:r>
            <a:r>
              <a:rPr lang="en-US" sz="2800" baseline="-25000" dirty="0" smtClean="0">
                <a:cs typeface="Times New Roman" charset="0"/>
                <a:sym typeface="Symbol" pitchFamily="18" charset="2"/>
              </a:rPr>
              <a:t>p</a:t>
            </a:r>
            <a:r>
              <a:rPr lang="en-US" sz="2800" dirty="0" smtClean="0">
                <a:cs typeface="Times New Roman" charset="0"/>
                <a:sym typeface="Symbol" pitchFamily="18" charset="2"/>
              </a:rPr>
              <a:t>  - pressure potential – is 0 in an animal cell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cs typeface="Times New Roman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aseline="-25000" dirty="0" smtClean="0">
              <a:cs typeface="Times New Roman" charset="0"/>
              <a:sym typeface="Symbol" pitchFamily="18" charset="2"/>
            </a:endParaRPr>
          </a:p>
        </p:txBody>
      </p:sp>
      <p:sp>
        <p:nvSpPr>
          <p:cNvPr id="138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B26F54F-AC8B-41DF-B50D-19A188A25F66}" type="slidenum">
              <a:rPr lang="en-US" sz="1400" smtClean="0"/>
              <a:pPr eaLnBrk="1" hangingPunct="1"/>
              <a:t>141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utoUpdateAnimBg="0"/>
      <p:bldP spid="112643" grpId="0" build="p" autoUpdateAnimBg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F4E7501-F82A-4C44-8AE8-2C4FA48FB9EC}" type="slidenum">
              <a:rPr lang="en-US" sz="1400" smtClean="0"/>
              <a:pPr eaLnBrk="1" hangingPunct="1"/>
              <a:t>142</a:t>
            </a:fld>
            <a:endParaRPr lang="en-US" sz="1400" smtClean="0"/>
          </a:p>
        </p:txBody>
      </p:sp>
      <p:pic>
        <p:nvPicPr>
          <p:cNvPr id="139267" name="Picture 3" descr="36-03-MechModelWaterMove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0"/>
            <a:ext cx="4903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57D5A5F-3525-47B6-8245-26561CAB24F8}" type="slidenum">
              <a:rPr lang="en-US" sz="1400" smtClean="0"/>
              <a:pPr eaLnBrk="1" hangingPunct="1"/>
              <a:t>143</a:t>
            </a:fld>
            <a:endParaRPr lang="en-US" sz="1400" smtClean="0"/>
          </a:p>
        </p:txBody>
      </p:sp>
      <p:pic>
        <p:nvPicPr>
          <p:cNvPr id="140291" name="Picture 3" descr="36-04-CellWaterRelations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0"/>
            <a:ext cx="4468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Apoplast – through cell wall</a:t>
            </a:r>
            <a:br>
              <a:rPr lang="en-US" sz="2400" dirty="0"/>
            </a:br>
            <a:r>
              <a:rPr lang="en-US" sz="2400" dirty="0"/>
              <a:t>Symplast - through cytoplasm</a:t>
            </a:r>
          </a:p>
        </p:txBody>
      </p:sp>
      <p:sp>
        <p:nvSpPr>
          <p:cNvPr id="141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7E4B13B-5F70-47D1-A110-1782694B51EF}" type="slidenum">
              <a:rPr lang="en-US" sz="1400" smtClean="0"/>
              <a:pPr eaLnBrk="1" hangingPunct="1"/>
              <a:t>144</a:t>
            </a:fld>
            <a:endParaRPr lang="en-US" sz="1400" smtClean="0"/>
          </a:p>
        </p:txBody>
      </p:sp>
      <p:pic>
        <p:nvPicPr>
          <p:cNvPr id="141315" name="Picture 3" descr="36-06-CellCompartments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45958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Prokaryotes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Cell wall present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- Contains </a:t>
            </a:r>
            <a:r>
              <a:rPr lang="en-US" dirty="0" err="1" smtClean="0"/>
              <a:t>peptidoglycon</a:t>
            </a:r>
            <a:r>
              <a:rPr lang="en-US" dirty="0" smtClean="0"/>
              <a:t> instead of cellulose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- </a:t>
            </a:r>
            <a:r>
              <a:rPr lang="en-US" dirty="0" err="1" smtClean="0"/>
              <a:t>Peptidoglycon</a:t>
            </a:r>
            <a:r>
              <a:rPr lang="en-US" dirty="0" smtClean="0"/>
              <a:t> is a sugar molecule cross-linked with polypeptides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- Structure differs in each bacteria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6CE3076-E43F-474C-A186-1CB5CF3C16EF}" type="slidenum">
              <a:rPr lang="en-US" sz="1400" smtClean="0"/>
              <a:pPr eaLnBrk="1" hangingPunct="1"/>
              <a:t>15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Circular chromosome containing 1 strand of DNA</a:t>
            </a:r>
          </a:p>
          <a:p>
            <a:pPr eaLnBrk="1" hangingPunct="1">
              <a:defRPr/>
            </a:pPr>
            <a:r>
              <a:rPr lang="en-US" dirty="0" smtClean="0"/>
              <a:t>Some have additional genes in DNA rings called plasmids DNA</a:t>
            </a:r>
          </a:p>
          <a:p>
            <a:pPr eaLnBrk="1" hangingPunct="1">
              <a:defRPr/>
            </a:pPr>
            <a:r>
              <a:rPr lang="en-US" dirty="0" smtClean="0"/>
              <a:t>Contains 1/1000 of the info of eukaryotic DNA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C605ED6-52BA-4B17-A9C0-FAE85E8D5F7A}" type="slidenum">
              <a:rPr lang="en-US" sz="1400" smtClean="0"/>
              <a:pPr eaLnBrk="1" hangingPunct="1"/>
              <a:t>16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923DD8D-8631-490B-807F-CD190E74C0ED}" type="slidenum">
              <a:rPr lang="en-US" sz="1400" smtClean="0"/>
              <a:pPr eaLnBrk="1" hangingPunct="1"/>
              <a:t>17</a:t>
            </a:fld>
            <a:endParaRPr lang="en-US" sz="1400" smtClean="0"/>
          </a:p>
        </p:txBody>
      </p:sp>
      <p:pic>
        <p:nvPicPr>
          <p:cNvPr id="19459" name="Picture 3" descr="07-04-ProkaryoticCell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Endosymbiont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prokaryotes living in a symbiotic relationship one within the other</a:t>
            </a:r>
          </a:p>
          <a:p>
            <a:r>
              <a:rPr lang="en-US" dirty="0" smtClean="0"/>
              <a:t>Over time the endosymbiont lost its independence</a:t>
            </a:r>
          </a:p>
          <a:p>
            <a:r>
              <a:rPr lang="en-US" dirty="0" smtClean="0"/>
              <a:t>This gave rise to the mitochondria and internal membrane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C0C75-F9E7-4C38-B5D2-D22AFB47794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Prokaryotes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 kingdoms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- Eubacteria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- Archaebacteria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- See chart pg 566</a:t>
            </a:r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AD93B94-8770-4654-B31D-812DAE8358E3}" type="slidenum">
              <a:rPr lang="en-US" sz="1400" smtClean="0"/>
              <a:pPr eaLnBrk="1" hangingPunct="1"/>
              <a:t>19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D92F81C-03F5-4B95-9B9D-57BF0CC25411}" type="slidenum">
              <a:rPr lang="en-US" sz="1400" smtClean="0"/>
              <a:pPr eaLnBrk="1" hangingPunct="1"/>
              <a:t>2</a:t>
            </a:fld>
            <a:endParaRPr lang="en-US" sz="1400" smtClean="0"/>
          </a:p>
        </p:txBody>
      </p:sp>
      <p:pic>
        <p:nvPicPr>
          <p:cNvPr id="6147" name="Picture 3" descr="26-01-HistoryOfLife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40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solidFill>
                  <a:schemeClr val="tx1"/>
                </a:solidFill>
                <a:latin typeface="Arial" charset="0"/>
              </a:rPr>
              <a:t>Fig. 27-16</a:t>
            </a:r>
          </a:p>
        </p:txBody>
      </p:sp>
      <p:sp>
        <p:nvSpPr>
          <p:cNvPr id="21506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4BAA366-2260-4840-8A4B-A1420D5092DB}" type="slidenum">
              <a:rPr lang="en-US" sz="1400" smtClean="0">
                <a:solidFill>
                  <a:srgbClr val="FFFFFF"/>
                </a:solidFill>
              </a:rPr>
              <a:pPr eaLnBrk="1" hangingPunct="1"/>
              <a:t>20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21507" name="Picture 2" descr="27_16ProkaryotePhylogeny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36525"/>
            <a:ext cx="69929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114425" y="3035300"/>
            <a:ext cx="13287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>
                <a:latin typeface="Arial" charset="0"/>
              </a:rPr>
              <a:t>UNIVERSAL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>
                <a:latin typeface="Arial" charset="0"/>
              </a:rPr>
              <a:t>ANCESTOR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5508625" y="558800"/>
            <a:ext cx="1277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>
                <a:latin typeface="Arial" charset="0"/>
              </a:rPr>
              <a:t>Eukaryotes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5508625" y="1397000"/>
            <a:ext cx="15065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>
                <a:latin typeface="Arial" charset="0"/>
              </a:rPr>
              <a:t>Korarcheotes</a:t>
            </a: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5508625" y="1968500"/>
            <a:ext cx="17478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>
                <a:latin typeface="Arial" charset="0"/>
              </a:rPr>
              <a:t>Euryarchaeotes</a:t>
            </a: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5508625" y="2552700"/>
            <a:ext cx="17732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>
                <a:latin typeface="Arial" charset="0"/>
              </a:rPr>
              <a:t>Crenarchaeotes</a:t>
            </a: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5508625" y="3136900"/>
            <a:ext cx="17859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>
                <a:latin typeface="Arial" charset="0"/>
              </a:rPr>
              <a:t>Nanoarchaeotes</a:t>
            </a: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5521325" y="3670300"/>
            <a:ext cx="16208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>
                <a:latin typeface="Arial" charset="0"/>
              </a:rPr>
              <a:t>Proteobacteria</a:t>
            </a: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5521325" y="4216400"/>
            <a:ext cx="1277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>
                <a:latin typeface="Arial" charset="0"/>
              </a:rPr>
              <a:t>Chlamydias</a:t>
            </a:r>
          </a:p>
        </p:txBody>
      </p:sp>
      <p:sp>
        <p:nvSpPr>
          <p:cNvPr id="21517" name="Text Box 12"/>
          <p:cNvSpPr txBox="1">
            <a:spLocks noChangeArrowheads="1"/>
          </p:cNvSpPr>
          <p:nvPr/>
        </p:nvSpPr>
        <p:spPr bwMode="auto">
          <a:xfrm>
            <a:off x="5521325" y="4787900"/>
            <a:ext cx="1277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>
                <a:latin typeface="Arial" charset="0"/>
              </a:rPr>
              <a:t>Spirochetes</a:t>
            </a:r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5521325" y="5422900"/>
            <a:ext cx="15954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>
                <a:latin typeface="Arial" charset="0"/>
              </a:rPr>
              <a:t>Cyanobacteria</a:t>
            </a: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>
            <a:off x="5521325" y="5981700"/>
            <a:ext cx="15319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>
                <a:latin typeface="Arial" charset="0"/>
              </a:rPr>
              <a:t>Gram-positive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>
                <a:latin typeface="Arial" charset="0"/>
              </a:rPr>
              <a:t>bacteria</a:t>
            </a:r>
          </a:p>
        </p:txBody>
      </p:sp>
      <p:sp>
        <p:nvSpPr>
          <p:cNvPr id="21520" name="Text Box 15"/>
          <p:cNvSpPr txBox="1">
            <a:spLocks noChangeArrowheads="1"/>
          </p:cNvSpPr>
          <p:nvPr/>
        </p:nvSpPr>
        <p:spPr bwMode="auto">
          <a:xfrm rot="5400000">
            <a:off x="7147719" y="481806"/>
            <a:ext cx="97313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>
                <a:latin typeface="Arial" charset="0"/>
              </a:rPr>
              <a:t>Domain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>
                <a:latin typeface="Arial" charset="0"/>
              </a:rPr>
              <a:t>Eukarya</a:t>
            </a:r>
          </a:p>
        </p:txBody>
      </p:sp>
      <p:sp>
        <p:nvSpPr>
          <p:cNvPr id="21521" name="Text Box 16"/>
          <p:cNvSpPr txBox="1">
            <a:spLocks noChangeArrowheads="1"/>
          </p:cNvSpPr>
          <p:nvPr/>
        </p:nvSpPr>
        <p:spPr bwMode="auto">
          <a:xfrm rot="5400000">
            <a:off x="6690519" y="2272506"/>
            <a:ext cx="18875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>
                <a:latin typeface="Arial" charset="0"/>
              </a:rPr>
              <a:t>Domain Archaea</a:t>
            </a:r>
          </a:p>
        </p:txBody>
      </p:sp>
      <p:sp>
        <p:nvSpPr>
          <p:cNvPr id="21522" name="Text Box 17"/>
          <p:cNvSpPr txBox="1">
            <a:spLocks noChangeArrowheads="1"/>
          </p:cNvSpPr>
          <p:nvPr/>
        </p:nvSpPr>
        <p:spPr bwMode="auto">
          <a:xfrm rot="5400000">
            <a:off x="6690519" y="4850606"/>
            <a:ext cx="18494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b="1">
                <a:latin typeface="Arial" charset="0"/>
              </a:rPr>
              <a:t>Domain 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277F206-D877-4133-84C4-A834172A1C29}" type="slidenum">
              <a:rPr lang="en-US" sz="1400" smtClean="0"/>
              <a:pPr eaLnBrk="1" hangingPunct="1"/>
              <a:t>21</a:t>
            </a:fld>
            <a:endParaRPr lang="en-US" sz="1400" smtClean="0"/>
          </a:p>
        </p:txBody>
      </p:sp>
      <p:pic>
        <p:nvPicPr>
          <p:cNvPr id="22531" name="Picture 3" descr="26-16-ClassificationArt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275"/>
            <a:ext cx="91440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25D8978-AEED-411A-9C26-CFF3AB78E2B6}" type="slidenum">
              <a:rPr lang="en-US" sz="1400" smtClean="0"/>
              <a:pPr eaLnBrk="1" hangingPunct="1"/>
              <a:t>22</a:t>
            </a:fld>
            <a:endParaRPr lang="en-US" sz="1400" smtClean="0"/>
          </a:p>
        </p:txBody>
      </p:sp>
      <p:pic>
        <p:nvPicPr>
          <p:cNvPr id="23555" name="Picture 1027" descr="27-02-ThreeDomains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FC6FCE9-C5EA-47D5-A2BD-E4E61B4D3892}" type="slidenum">
              <a:rPr lang="en-US" sz="1400" smtClean="0"/>
              <a:pPr eaLnBrk="1" hangingPunct="1"/>
              <a:t>23</a:t>
            </a:fld>
            <a:endParaRPr lang="en-US" sz="1400" smtClean="0"/>
          </a:p>
        </p:txBody>
      </p:sp>
      <p:pic>
        <p:nvPicPr>
          <p:cNvPr id="24579" name="Picture 1027" descr="27T-02-ThreeDomainsOfLife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0"/>
            <a:ext cx="4525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Eukaryotes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69988" y="1946274"/>
            <a:ext cx="7772400" cy="4378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Complex cell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Internal membranes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# of distinct straight chromosomes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Many organelles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4 kingdoms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Plants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Animals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/>
              <a:t>Fungi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P</a:t>
            </a:r>
            <a:r>
              <a:rPr lang="en-US" sz="2800" dirty="0" smtClean="0"/>
              <a:t>rotists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C1D2072-5740-4814-9042-DBFB5743617B}" type="slidenum">
              <a:rPr lang="en-US" sz="1400" smtClean="0"/>
              <a:pPr eaLnBrk="1" hangingPunct="1"/>
              <a:t>24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Eukaryote Cell Parts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Use chapter 6 in text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B0661EB-1449-4EDB-9D3A-84A1D9BA0133}" type="slidenum">
              <a:rPr lang="en-US" sz="1400" smtClean="0"/>
              <a:pPr eaLnBrk="1" hangingPunct="1"/>
              <a:t>25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5385AC2-DEC3-40F7-BF8D-6002182883F4}" type="slidenum">
              <a:rPr lang="en-US" sz="1400" smtClean="0"/>
              <a:pPr eaLnBrk="1" hangingPunct="1"/>
              <a:t>26</a:t>
            </a:fld>
            <a:endParaRPr lang="en-US" sz="1400" smtClean="0"/>
          </a:p>
        </p:txBody>
      </p:sp>
      <p:pic>
        <p:nvPicPr>
          <p:cNvPr id="27651" name="Picture 3" descr="07-07-AnimalCell-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63"/>
            <a:ext cx="914400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D1AFD0F-F6BF-4CE5-8E20-DA4CA14F8A27}" type="slidenum">
              <a:rPr lang="en-US" sz="1400" smtClean="0"/>
              <a:pPr eaLnBrk="1" hangingPunct="1"/>
              <a:t>27</a:t>
            </a:fld>
            <a:endParaRPr lang="en-US" sz="1400" smtClean="0"/>
          </a:p>
        </p:txBody>
      </p:sp>
      <p:pic>
        <p:nvPicPr>
          <p:cNvPr id="28675" name="Picture 3" descr="07-07-AnimalCell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63"/>
            <a:ext cx="914400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437B4D7-5296-43FE-9199-253EE3FFC905}" type="slidenum">
              <a:rPr lang="en-US" sz="1400" smtClean="0"/>
              <a:pPr eaLnBrk="1" hangingPunct="1"/>
              <a:t>28</a:t>
            </a:fld>
            <a:endParaRPr lang="en-US" sz="1400" smtClean="0"/>
          </a:p>
        </p:txBody>
      </p:sp>
      <p:pic>
        <p:nvPicPr>
          <p:cNvPr id="29699" name="Picture 3" descr="07-08-PlantCell-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"/>
            <a:ext cx="9144000" cy="650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D705C72-E627-4A17-8FD1-C8CFCDD5D900}" type="slidenum">
              <a:rPr lang="en-US" sz="1400" smtClean="0"/>
              <a:pPr eaLnBrk="1" hangingPunct="1"/>
              <a:t>29</a:t>
            </a:fld>
            <a:endParaRPr lang="en-US" sz="1400" smtClean="0"/>
          </a:p>
        </p:txBody>
      </p:sp>
      <p:pic>
        <p:nvPicPr>
          <p:cNvPr id="124931" name="Picture 3" descr="07-08-PlantCell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77800"/>
            <a:ext cx="9166226" cy="650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Sequence of Events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4.5 billion years ago---Earth formed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3.5-4 billion years ago--- Life began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evidence is prokaryotic fossils in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 </a:t>
            </a:r>
            <a:r>
              <a:rPr lang="en-US" dirty="0" err="1" smtClean="0"/>
              <a:t>stromatolites</a:t>
            </a:r>
            <a:r>
              <a:rPr lang="en-US" smtClean="0"/>
              <a:t> (</a:t>
            </a:r>
            <a:r>
              <a:rPr lang="en-US" dirty="0" smtClean="0"/>
              <a:t>banded rock)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EFFD1F0-1D24-483E-961E-5032AF0E5919}" type="slidenum">
              <a:rPr lang="en-US" sz="1400" smtClean="0"/>
              <a:pPr eaLnBrk="1" hangingPunct="1"/>
              <a:t>3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Eukaryote - Cell Parts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Nucleus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- Control center for cellular activities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- Bounded by nuclear envelope- double membrane w/space in between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- Contains pores which contain a ring of 8 proteins- regulates molecular entry &amp; exit</a:t>
            </a:r>
          </a:p>
          <a:p>
            <a:pPr lvl="2" eaLnBrk="1" hangingPunct="1">
              <a:defRPr/>
            </a:pPr>
            <a:endParaRPr lang="en-US" dirty="0" smtClean="0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27317E2-FA59-48A4-AACE-F305B7088D33}" type="slidenum">
              <a:rPr lang="en-US" sz="1400" smtClean="0"/>
              <a:pPr eaLnBrk="1" hangingPunct="1"/>
              <a:t>30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Nucleus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Contains the nucleolus which makes ribosomes</a:t>
            </a:r>
          </a:p>
          <a:p>
            <a:pPr eaLnBrk="1" hangingPunct="1"/>
            <a:r>
              <a:rPr lang="en-US" altLang="en-US" smtClean="0"/>
              <a:t>Contains chromosomes that carry DNA</a:t>
            </a:r>
          </a:p>
          <a:p>
            <a:pPr eaLnBrk="1" hangingPunct="1"/>
            <a:r>
              <a:rPr lang="en-US" altLang="en-US" smtClean="0"/>
              <a:t>Different states of DNA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   - Chromatin- long stringy &amp; can’t be seen w/ light microscope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   - Chromatids-short, fat appear after duplication phase of mitosis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    - 2 chromatids make up one chromosome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69497FB-E413-4001-9A78-9BE1A98262F0}" type="slidenum">
              <a:rPr lang="en-US" altLang="en-US" sz="1400" smtClean="0">
                <a:latin typeface="Times New Roman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5368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C03152F-BAC5-4B43-8CA4-880685FD3B49}" type="slidenum">
              <a:rPr lang="en-US" sz="1400" smtClean="0"/>
              <a:pPr eaLnBrk="1" hangingPunct="1"/>
              <a:t>32</a:t>
            </a:fld>
            <a:endParaRPr lang="en-US" sz="1400" smtClean="0"/>
          </a:p>
        </p:txBody>
      </p:sp>
      <p:pic>
        <p:nvPicPr>
          <p:cNvPr id="34819" name="Picture 3" descr="07-09-Nucleus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0"/>
            <a:ext cx="5578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Eukaryote – cell parts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Ribosomes – assemble proteins based on DNA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- Free – proteins for cytoplasm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- Attached – proteins for export  </a:t>
            </a:r>
          </a:p>
          <a:p>
            <a:pPr lvl="2" eaLnBrk="1" hangingPunct="1">
              <a:defRPr/>
            </a:pPr>
            <a:r>
              <a:rPr lang="en-US" dirty="0" err="1" smtClean="0"/>
              <a:t>Ie</a:t>
            </a:r>
            <a:r>
              <a:rPr lang="en-US" dirty="0" smtClean="0"/>
              <a:t>. insulin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E5C6C5F-BBD5-4553-8869-3775D2ECBD64}" type="slidenum">
              <a:rPr lang="en-US" sz="1400" smtClean="0"/>
              <a:pPr eaLnBrk="1" hangingPunct="1"/>
              <a:t>33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00C0C60-6EF9-4A80-8501-79AE5F71365E}" type="slidenum">
              <a:rPr lang="en-US" sz="1400" smtClean="0"/>
              <a:pPr eaLnBrk="1" hangingPunct="1"/>
              <a:t>34</a:t>
            </a:fld>
            <a:endParaRPr lang="en-US" sz="1400" smtClean="0"/>
          </a:p>
        </p:txBody>
      </p:sp>
      <p:pic>
        <p:nvPicPr>
          <p:cNvPr id="36867" name="Picture 3" descr="07-10-Ribosomes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050"/>
            <a:ext cx="9144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Endoplasmic Reticulum (ER)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Made of membrane tubules and sacs called cisternae</a:t>
            </a:r>
          </a:p>
          <a:p>
            <a:pPr>
              <a:defRPr/>
            </a:pPr>
            <a:r>
              <a:rPr lang="en-US" dirty="0" smtClean="0"/>
              <a:t>2 kinds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- smooth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- rough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206A3-7BF8-4C75-A143-31EAFDAA8DE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30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Smooth ER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No ribosomes</a:t>
            </a:r>
          </a:p>
          <a:p>
            <a:r>
              <a:rPr lang="en-US" altLang="en-US" smtClean="0"/>
              <a:t>Lipid synthesis</a:t>
            </a:r>
          </a:p>
          <a:p>
            <a:r>
              <a:rPr lang="en-US" altLang="en-US" smtClean="0"/>
              <a:t>Carbohydrate synthesis</a:t>
            </a:r>
          </a:p>
          <a:p>
            <a:r>
              <a:rPr lang="en-US" altLang="en-US" smtClean="0"/>
              <a:t>Detoxification</a:t>
            </a:r>
          </a:p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A11F6-05B1-4ECE-AF96-7B9356DF610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93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Rough ER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Contains ribosomes</a:t>
            </a:r>
          </a:p>
          <a:p>
            <a:r>
              <a:rPr lang="en-US" altLang="en-US" smtClean="0"/>
              <a:t>Synthesis of secretory proteins</a:t>
            </a:r>
          </a:p>
          <a:p>
            <a:r>
              <a:rPr lang="en-US" altLang="en-US" smtClean="0"/>
              <a:t>Membrane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8686E-E5EA-4C6D-835A-439EF13303C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0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5C5C598-01CF-4A28-9B9C-6D3D417B274B}" type="slidenum">
              <a:rPr lang="en-US" sz="1400" smtClean="0"/>
              <a:pPr eaLnBrk="1" hangingPunct="1"/>
              <a:t>38</a:t>
            </a:fld>
            <a:endParaRPr lang="en-US" sz="1400" smtClean="0"/>
          </a:p>
        </p:txBody>
      </p:sp>
      <p:pic>
        <p:nvPicPr>
          <p:cNvPr id="40963" name="Picture 1027" descr="07-11-ER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0"/>
            <a:ext cx="4022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Parts continued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Golgi apparatus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- Receiving and shipping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-</a:t>
            </a:r>
            <a:r>
              <a:rPr lang="en-US" u="sng" smtClean="0"/>
              <a:t> Cis</a:t>
            </a:r>
            <a:r>
              <a:rPr lang="en-US" smtClean="0"/>
              <a:t> face receives from ER &amp; fuses w/Golgi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- </a:t>
            </a:r>
            <a:r>
              <a:rPr lang="en-US" u="sng" smtClean="0"/>
              <a:t>Trans</a:t>
            </a:r>
            <a:r>
              <a:rPr lang="en-US" smtClean="0"/>
              <a:t> face produces vesicles that pinch off &amp; travel</a:t>
            </a:r>
          </a:p>
        </p:txBody>
      </p:sp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0ED9578-98DA-4669-BF7F-B0ADEA664BDF}" type="slidenum">
              <a:rPr lang="en-US" sz="1400" smtClean="0"/>
              <a:pPr eaLnBrk="1" hangingPunct="1"/>
              <a:t>39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Sequence of Events cont’d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3 billion years ago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	2 distinct groups of prokaryotes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		bacteria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		archaea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		pg.515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3682A90-E9A8-48D9-877A-74509CAA3D25}" type="slidenum">
              <a:rPr lang="en-US" sz="1400" smtClean="0"/>
              <a:pPr eaLnBrk="1" hangingPunct="1"/>
              <a:t>4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E904721-F954-44C1-B999-557304B5D33E}" type="slidenum">
              <a:rPr lang="en-US" sz="1400" smtClean="0"/>
              <a:pPr eaLnBrk="1" hangingPunct="1"/>
              <a:t>40</a:t>
            </a:fld>
            <a:endParaRPr lang="en-US" sz="1400" smtClean="0"/>
          </a:p>
        </p:txBody>
      </p:sp>
      <p:pic>
        <p:nvPicPr>
          <p:cNvPr id="43011" name="Picture 3" descr="07-12-GolgiApparatus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63"/>
            <a:ext cx="9144000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LYSOSOME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				</a:t>
            </a:r>
          </a:p>
          <a:p>
            <a:pPr eaLnBrk="1" hangingPunct="1">
              <a:defRPr/>
            </a:pPr>
            <a:r>
              <a:rPr lang="en-US" smtClean="0"/>
              <a:t>Hydrolytic enzymes recycle org. material</a:t>
            </a:r>
          </a:p>
          <a:p>
            <a:pPr eaLnBrk="1" hangingPunct="1">
              <a:defRPr/>
            </a:pPr>
            <a:r>
              <a:rPr lang="en-US" smtClean="0"/>
              <a:t>Has acid environment for enzymes</a:t>
            </a:r>
          </a:p>
          <a:p>
            <a:pPr eaLnBrk="1" hangingPunct="1">
              <a:defRPr/>
            </a:pPr>
            <a:r>
              <a:rPr lang="en-US" smtClean="0"/>
              <a:t>Can destroy cell</a:t>
            </a:r>
          </a:p>
          <a:p>
            <a:pPr eaLnBrk="1" hangingPunct="1">
              <a:defRPr/>
            </a:pPr>
            <a:r>
              <a:rPr lang="en-US" smtClean="0"/>
              <a:t>Lots of research here.  Why?</a:t>
            </a: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5B70118-5B5E-4FF5-943E-A2D93B094C2C}" type="slidenum">
              <a:rPr lang="en-US" sz="1400" smtClean="0"/>
              <a:pPr eaLnBrk="1" hangingPunct="1"/>
              <a:t>41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B419356-9616-40BA-8AE2-FF0D27FC19E7}" type="slidenum">
              <a:rPr lang="en-US" sz="1400" smtClean="0"/>
              <a:pPr eaLnBrk="1" hangingPunct="1"/>
              <a:t>42</a:t>
            </a:fld>
            <a:endParaRPr lang="en-US" sz="1400" smtClean="0"/>
          </a:p>
        </p:txBody>
      </p:sp>
      <p:pic>
        <p:nvPicPr>
          <p:cNvPr id="45059" name="Picture 3" descr="07-13-LysosomesTEMs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1452563"/>
            <a:ext cx="9498013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7D63607-3E4D-482C-8E82-B9C7904746A6}" type="slidenum">
              <a:rPr lang="en-US" sz="1400" smtClean="0"/>
              <a:pPr eaLnBrk="1" hangingPunct="1"/>
              <a:t>43</a:t>
            </a:fld>
            <a:endParaRPr lang="en-US" sz="1400" smtClean="0"/>
          </a:p>
        </p:txBody>
      </p:sp>
      <p:pic>
        <p:nvPicPr>
          <p:cNvPr id="46083" name="Picture 3" descr="07-14-LysoFormation-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-4763"/>
            <a:ext cx="77041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6D25304-D2B5-47BE-96E3-3B6C2DE8397E}" type="slidenum">
              <a:rPr lang="en-US" sz="1400" smtClean="0"/>
              <a:pPr eaLnBrk="1" hangingPunct="1"/>
              <a:t>44</a:t>
            </a:fld>
            <a:endParaRPr lang="en-US" sz="1400" smtClean="0"/>
          </a:p>
        </p:txBody>
      </p:sp>
      <p:pic>
        <p:nvPicPr>
          <p:cNvPr id="47107" name="Picture 3" descr="07-14-LysoFormation-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-4763"/>
            <a:ext cx="77041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7E3FA0F-67AA-4E78-82D9-0DAE38E4D27E}" type="slidenum">
              <a:rPr lang="en-US" sz="1400" smtClean="0"/>
              <a:pPr eaLnBrk="1" hangingPunct="1"/>
              <a:t>45</a:t>
            </a:fld>
            <a:endParaRPr lang="en-US" sz="1400" smtClean="0"/>
          </a:p>
        </p:txBody>
      </p:sp>
      <p:pic>
        <p:nvPicPr>
          <p:cNvPr id="48131" name="Picture 3" descr="07-14-LysoFormation-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-4763"/>
            <a:ext cx="77041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Vacuole (lg.) vesicle (sm)	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Membranous sac</a:t>
            </a:r>
          </a:p>
          <a:p>
            <a:pPr eaLnBrk="1" hangingPunct="1">
              <a:defRPr/>
            </a:pPr>
            <a:r>
              <a:rPr lang="en-US" dirty="0" smtClean="0"/>
              <a:t>Food vacuoles engulf food by phagocytosis</a:t>
            </a:r>
          </a:p>
          <a:p>
            <a:pPr eaLnBrk="1" hangingPunct="1">
              <a:defRPr/>
            </a:pPr>
            <a:r>
              <a:rPr lang="en-US" dirty="0" smtClean="0"/>
              <a:t>Contractile vacuoles pump out excess water in </a:t>
            </a:r>
            <a:r>
              <a:rPr lang="en-US" dirty="0" err="1" smtClean="0"/>
              <a:t>protists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Central vacuole in plants stores water &amp; org. material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2DFD0C5-B34E-4F10-9746-4361BCFF79F0}" type="slidenum">
              <a:rPr lang="en-US" sz="1400" smtClean="0"/>
              <a:pPr eaLnBrk="1" hangingPunct="1"/>
              <a:t>46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Endomembrane System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2CA5F2B-0A14-4F96-9E04-C506877A3392}" type="slidenum">
              <a:rPr lang="en-US" sz="1400" smtClean="0"/>
              <a:pPr eaLnBrk="1" hangingPunct="1"/>
              <a:t>47</a:t>
            </a:fld>
            <a:endParaRPr lang="en-US" sz="1400" smtClean="0"/>
          </a:p>
        </p:txBody>
      </p:sp>
      <p:pic>
        <p:nvPicPr>
          <p:cNvPr id="50181" name="Picture 3" descr="07-16-Endomembranes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071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Peroxisome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2" eaLnBrk="1" hangingPunct="1">
              <a:defRPr/>
            </a:pPr>
            <a:r>
              <a:rPr lang="en-US" smtClean="0"/>
              <a:t>Has enzymes that transfer H from toxins to O &amp; produce 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2</a:t>
            </a:r>
            <a:r>
              <a:rPr lang="en-US" smtClean="0"/>
              <a:t> then to H</a:t>
            </a:r>
            <a:r>
              <a:rPr lang="en-US" baseline="-25000" smtClean="0"/>
              <a:t>2</a:t>
            </a:r>
            <a:r>
              <a:rPr lang="en-US" smtClean="0"/>
              <a:t>O and O</a:t>
            </a:r>
            <a:r>
              <a:rPr lang="en-US" baseline="-25000" smtClean="0"/>
              <a:t>2</a:t>
            </a:r>
            <a:endParaRPr lang="en-US" smtClean="0"/>
          </a:p>
          <a:p>
            <a:pPr lvl="3" eaLnBrk="1" hangingPunct="1">
              <a:defRPr/>
            </a:pPr>
            <a:r>
              <a:rPr lang="en-US" smtClean="0"/>
              <a:t>Ie. Liver and plant seeds</a:t>
            </a:r>
          </a:p>
          <a:p>
            <a:pPr lvl="3" eaLnBrk="1" hangingPunct="1">
              <a:buFontTx/>
              <a:buNone/>
              <a:defRPr/>
            </a:pPr>
            <a:r>
              <a:rPr lang="en-US" smtClean="0"/>
              <a:t> - detoxifies alcohol</a:t>
            </a:r>
          </a:p>
        </p:txBody>
      </p:sp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9D1045D-BD14-4B9C-8F4D-834C01DE0845}" type="slidenum">
              <a:rPr lang="en-US" sz="1400" smtClean="0"/>
              <a:pPr eaLnBrk="1" hangingPunct="1"/>
              <a:t>48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     Mitochondria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Made of: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- Double membrane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- Outer smooth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- Inner has cristae (folds in membrane) to increase surface area</a:t>
            </a:r>
          </a:p>
        </p:txBody>
      </p:sp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D2FF42E-16BB-40D1-882B-4ADABA027968}" type="slidenum">
              <a:rPr lang="en-US" sz="1400" smtClean="0"/>
              <a:pPr eaLnBrk="1" hangingPunct="1"/>
              <a:t>49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 types of prokaryotes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1. Autotrophs - make own energy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 - photosynthesis (from sun)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                       or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  - chemosynthetic (from inorganic compounds)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2. Heterotrophs – use organic material for energy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1A5BE35-CEA1-4A81-AB7E-369CD20F2D3B}" type="slidenum">
              <a:rPr lang="en-US" sz="1400" smtClean="0"/>
              <a:pPr eaLnBrk="1" hangingPunct="1"/>
              <a:t>5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5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Mitochondria (continued)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Matrix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- space inside of membranes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- Respiration done here</a:t>
            </a:r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BE0DF10-848A-462D-AFE4-C760CFD60D7E}" type="slidenum">
              <a:rPr lang="en-US" sz="1400" smtClean="0"/>
              <a:pPr eaLnBrk="1" hangingPunct="1"/>
              <a:t>50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Mitochondria (continued)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Evidence for endosymbiont hypothesis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- Has it’s own chromosome with DNA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   - Has ribosomes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- pg 517</a:t>
            </a:r>
          </a:p>
        </p:txBody>
      </p:sp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263614C-42D4-46F9-B0C8-314797640AF0}" type="slidenum">
              <a:rPr lang="en-US" sz="1400" smtClean="0"/>
              <a:pPr eaLnBrk="1" hangingPunct="1"/>
              <a:t>51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D797356-2085-49CB-BC3E-189B8B99CE15}" type="slidenum">
              <a:rPr lang="en-US" sz="1400" smtClean="0"/>
              <a:pPr eaLnBrk="1" hangingPunct="1"/>
              <a:t>52</a:t>
            </a:fld>
            <a:endParaRPr lang="en-US" sz="1400" smtClean="0"/>
          </a:p>
        </p:txBody>
      </p:sp>
      <p:pic>
        <p:nvPicPr>
          <p:cNvPr id="55299" name="Picture 3" descr="07-17-Mitochondrion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25413"/>
            <a:ext cx="9155113" cy="710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Plastids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3kinds of plastids found only in plants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	1. chloroplasts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	2. leukoplast – contains starch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	3. chromoplast – contains pigment</a:t>
            </a:r>
          </a:p>
        </p:txBody>
      </p:sp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4B2EFB9-5C21-4EB6-BF0D-1FCFBB2B1D8B}" type="slidenum">
              <a:rPr lang="en-US" sz="1400" smtClean="0"/>
              <a:pPr eaLnBrk="1" hangingPunct="1"/>
              <a:t>53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ribosomes</a:t>
            </a:r>
          </a:p>
          <a:p>
            <a:r>
              <a:rPr lang="en-US" dirty="0" smtClean="0"/>
              <a:t>Contains DNA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C0C75-F9E7-4C38-B5D2-D22AFB47794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4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Chloroplast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1169988" y="1946275"/>
            <a:ext cx="7772400" cy="4606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site for photosynthesis</a:t>
            </a:r>
          </a:p>
          <a:p>
            <a:pPr eaLnBrk="1" hangingPunct="1">
              <a:defRPr/>
            </a:pPr>
            <a:r>
              <a:rPr lang="en-US" smtClean="0"/>
              <a:t>Structure: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	- Outer membrane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- Inner membrane arranged into thylakoids (flattened sacs)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- Grannum - stack of thylakoids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- Stroma – fluid outside of thylakoids  (enzymes)</a:t>
            </a:r>
          </a:p>
        </p:txBody>
      </p:sp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8A3A0B0-2FB4-45ED-BE8F-305C5B6FBCCD}" type="slidenum">
              <a:rPr lang="en-US" sz="1400" smtClean="0"/>
              <a:pPr eaLnBrk="1" hangingPunct="1"/>
              <a:t>55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autoUpdateAnimBg="0"/>
      <p:bldP spid="220163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D2C8026-0156-49CC-940C-69CC4916FD3C}" type="slidenum">
              <a:rPr lang="en-US" sz="1400" smtClean="0"/>
              <a:pPr eaLnBrk="1" hangingPunct="1"/>
              <a:t>56</a:t>
            </a:fld>
            <a:endParaRPr lang="en-US" sz="1400" smtClean="0"/>
          </a:p>
        </p:txBody>
      </p:sp>
      <p:pic>
        <p:nvPicPr>
          <p:cNvPr id="58371" name="Picture 2" descr="07-18-Chloroplast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1011238"/>
            <a:ext cx="9304338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Leukoplast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Colorless plastid stores starch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	</a:t>
            </a:r>
          </a:p>
        </p:txBody>
      </p:sp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03B82AC-0934-4E00-BD5E-49A3C629DF8C}" type="slidenum">
              <a:rPr lang="en-US" sz="1400" smtClean="0"/>
              <a:pPr eaLnBrk="1" hangingPunct="1"/>
              <a:t>57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autoUpdateAnimBg="0"/>
      <p:bldP spid="22221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Chromoplast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Contains pigment and gives color</a:t>
            </a:r>
          </a:p>
        </p:txBody>
      </p:sp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C8ADAA6-1F4B-4E1D-8A70-C497F5EDE03E}" type="slidenum">
              <a:rPr lang="en-US" sz="1400" smtClean="0"/>
              <a:pPr eaLnBrk="1" hangingPunct="1"/>
              <a:t>58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		CENTROSOME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Microtubule organizing center for cell division</a:t>
            </a:r>
          </a:p>
          <a:p>
            <a:pPr eaLnBrk="1" hangingPunct="1">
              <a:defRPr/>
            </a:pPr>
            <a:r>
              <a:rPr lang="en-US" smtClean="0"/>
              <a:t>Animal cells centrosome’s contain 2 centrioles per cell</a:t>
            </a:r>
          </a:p>
        </p:txBody>
      </p:sp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7ED3084-5ABD-425E-949E-81BA1AA52979}" type="slidenum">
              <a:rPr lang="en-US" sz="1400" smtClean="0"/>
              <a:pPr eaLnBrk="1" hangingPunct="1"/>
              <a:t>59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Prokaryotes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2.5 billion years ago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- Production of photosynthetic prokaryotes</a:t>
            </a:r>
          </a:p>
          <a:p>
            <a:pPr eaLnBrk="1" hangingPunct="1">
              <a:defRPr/>
            </a:pPr>
            <a:r>
              <a:rPr lang="en-US" smtClean="0"/>
              <a:t>1.7 billion years ago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 - first eukaryotes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 - multicellular organisms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 - animals &amp; plants</a:t>
            </a:r>
          </a:p>
          <a:p>
            <a:pPr lvl="1" eaLnBrk="1" hangingPunct="1">
              <a:defRPr/>
            </a:pPr>
            <a:endParaRPr lang="en-US" smtClean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DA248E4-85D9-4D6B-A92E-A222BA08622D}" type="slidenum">
              <a:rPr lang="en-US" sz="1400" smtClean="0"/>
              <a:pPr eaLnBrk="1" hangingPunct="1"/>
              <a:t>6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819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437B4D7-5296-43FE-9199-253EE3FFC905}" type="slidenum">
              <a:rPr lang="en-US" sz="1400" smtClean="0"/>
              <a:pPr eaLnBrk="1" hangingPunct="1"/>
              <a:t>60</a:t>
            </a:fld>
            <a:endParaRPr lang="en-US" sz="1400" smtClean="0"/>
          </a:p>
        </p:txBody>
      </p:sp>
      <p:pic>
        <p:nvPicPr>
          <p:cNvPr id="29699" name="Picture 3" descr="07-08-PlantCell-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"/>
            <a:ext cx="9144000" cy="650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2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5385AC2-DEC3-40F7-BF8D-6002182883F4}" type="slidenum">
              <a:rPr lang="en-US" sz="1400" smtClean="0"/>
              <a:pPr eaLnBrk="1" hangingPunct="1"/>
              <a:t>61</a:t>
            </a:fld>
            <a:endParaRPr lang="en-US" sz="1400" smtClean="0"/>
          </a:p>
        </p:txBody>
      </p:sp>
      <p:pic>
        <p:nvPicPr>
          <p:cNvPr id="27651" name="Picture 3" descr="07-07-AnimalCell-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63"/>
            <a:ext cx="9144000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3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            Cytoplasm    </a:t>
            </a:r>
            <a:br>
              <a:rPr lang="en-US" smtClean="0"/>
            </a:br>
            <a:r>
              <a:rPr lang="en-US" smtClean="0"/>
              <a:t>region b/w cell memb. &amp; nucleus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0574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Cytosol semi-fluid medium</a:t>
            </a:r>
          </a:p>
          <a:p>
            <a:pPr eaLnBrk="1" hangingPunct="1">
              <a:defRPr/>
            </a:pPr>
            <a:r>
              <a:rPr lang="en-US" smtClean="0"/>
              <a:t>Cytoskeleton mesh network of fibers that for support, motility and regulation</a:t>
            </a:r>
          </a:p>
        </p:txBody>
      </p:sp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1D1FBF0-F9C0-4A4E-BD9D-D221CA1F6827}" type="slidenum">
              <a:rPr lang="en-US" sz="1400" smtClean="0"/>
              <a:pPr eaLnBrk="1" hangingPunct="1"/>
              <a:t>62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autoUpdateAnimBg="0"/>
      <p:bldP spid="204803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 Cytoskeleton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Made of 3 types of fibers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- Microtubules – </a:t>
            </a:r>
            <a:r>
              <a:rPr lang="en-US" u="sng" smtClean="0"/>
              <a:t>hollow</a:t>
            </a:r>
            <a:r>
              <a:rPr lang="en-US" smtClean="0"/>
              <a:t> rods made of globular proteins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- Microfilaments –</a:t>
            </a:r>
            <a:r>
              <a:rPr lang="en-US" u="sng" smtClean="0"/>
              <a:t>solid</a:t>
            </a:r>
            <a:r>
              <a:rPr lang="en-US" smtClean="0"/>
              <a:t> rods made of actin associated with movement ( muscle cells)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- Intermediate filaments –rods which fix position of organelles</a:t>
            </a:r>
          </a:p>
        </p:txBody>
      </p:sp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5FC6FF1-B496-42D0-98E4-F9EE47DD0844}" type="slidenum">
              <a:rPr lang="en-US" sz="1400" smtClean="0"/>
              <a:pPr eaLnBrk="1" hangingPunct="1"/>
              <a:t>63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utoUpdateAnimBg="0"/>
      <p:bldP spid="205827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Microtubules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Hollow rods made of globular protein called tubulin</a:t>
            </a:r>
          </a:p>
          <a:p>
            <a:pPr eaLnBrk="1" hangingPunct="1">
              <a:defRPr/>
            </a:pPr>
            <a:r>
              <a:rPr lang="en-US" smtClean="0"/>
              <a:t>They grow by adding tubulin units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9ED581F-329B-44CD-9770-CB50BE20B10E}" type="slidenum">
              <a:rPr lang="en-US" sz="1400" smtClean="0"/>
              <a:pPr eaLnBrk="1" hangingPunct="1"/>
              <a:t>64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Microfilaments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Solid rods also called actin filaments (made of actin, a globular protein)</a:t>
            </a:r>
          </a:p>
          <a:p>
            <a:pPr eaLnBrk="1" hangingPunct="1">
              <a:defRPr/>
            </a:pPr>
            <a:r>
              <a:rPr lang="en-US" dirty="0" smtClean="0"/>
              <a:t>Role is to bear tension (pulling forces)</a:t>
            </a:r>
          </a:p>
          <a:p>
            <a:pPr eaLnBrk="1" hangingPunct="1">
              <a:defRPr/>
            </a:pPr>
            <a:r>
              <a:rPr lang="en-US" dirty="0" smtClean="0"/>
              <a:t>Known for role in cell motility and contraction in muscles</a:t>
            </a:r>
          </a:p>
        </p:txBody>
      </p:sp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45B8E59-387D-4386-BDA7-3841F98F442A}" type="slidenum">
              <a:rPr lang="en-US" sz="1400" smtClean="0"/>
              <a:pPr eaLnBrk="1" hangingPunct="1"/>
              <a:t>65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Muscle Contractions	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>
          <a:xfrm>
            <a:off x="1169988" y="1946274"/>
            <a:ext cx="7772400" cy="45307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Actin filaments are </a:t>
            </a:r>
            <a:r>
              <a:rPr lang="en-US" dirty="0" err="1" smtClean="0"/>
              <a:t>interdispersed</a:t>
            </a:r>
            <a:r>
              <a:rPr lang="en-US" dirty="0" smtClean="0"/>
              <a:t> with thicker filaments called myosin. </a:t>
            </a:r>
          </a:p>
          <a:p>
            <a:pPr eaLnBrk="1" hangingPunct="1">
              <a:defRPr/>
            </a:pPr>
            <a:r>
              <a:rPr lang="en-US" dirty="0" smtClean="0"/>
              <a:t>Myosin acts as a microfilament-based motor protein that “walks” along the actin filament</a:t>
            </a:r>
          </a:p>
          <a:p>
            <a:pPr eaLnBrk="1" hangingPunct="1">
              <a:defRPr/>
            </a:pPr>
            <a:r>
              <a:rPr lang="en-US" dirty="0" smtClean="0"/>
              <a:t>Important in cell division</a:t>
            </a:r>
          </a:p>
          <a:p>
            <a:pPr eaLnBrk="1" hangingPunct="1">
              <a:defRPr/>
            </a:pPr>
            <a:r>
              <a:rPr lang="en-US" dirty="0" smtClean="0"/>
              <a:t>Cause contractions that pinch in plasma membrane and form the cleavage furrow during cell division</a:t>
            </a:r>
          </a:p>
        </p:txBody>
      </p:sp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4B5F611-A560-4D34-821A-A14BAF71BCDC}" type="slidenum">
              <a:rPr lang="en-US" sz="1400" smtClean="0"/>
              <a:pPr eaLnBrk="1" hangingPunct="1"/>
              <a:t>66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Surface &amp; Junctions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7586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3CB9D4A-C415-42B2-AD4E-1E54182DA37C}" type="slidenum">
              <a:rPr lang="en-US" sz="1400" smtClean="0">
                <a:solidFill>
                  <a:srgbClr val="FFFFFF"/>
                </a:solidFill>
              </a:rPr>
              <a:pPr eaLnBrk="1" hangingPunct="1"/>
              <a:t>67</a:t>
            </a:fld>
            <a:endParaRPr lang="en-US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10000">
    <p:checker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 Cell Walls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Chemicals vary with species</a:t>
            </a:r>
          </a:p>
          <a:p>
            <a:pPr eaLnBrk="1" hangingPunct="1">
              <a:defRPr/>
            </a:pPr>
            <a:r>
              <a:rPr lang="en-US" smtClean="0"/>
              <a:t>All microfibrils of cellulose in a matrix of poly’s &amp; proteins</a:t>
            </a:r>
          </a:p>
          <a:p>
            <a:pPr eaLnBrk="1" hangingPunct="1">
              <a:defRPr/>
            </a:pPr>
            <a:r>
              <a:rPr lang="en-US" smtClean="0"/>
              <a:t>See fig. 6.28 pg. 119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</a:t>
            </a:r>
          </a:p>
        </p:txBody>
      </p:sp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8CDA375-4722-4269-8DEB-B704BFEAEFC4}" type="slidenum">
              <a:rPr lang="en-US" sz="1400" smtClean="0"/>
              <a:pPr eaLnBrk="1" hangingPunct="1"/>
              <a:t>68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81BFD47-1B13-4848-9AE3-D798A4B24ABE}" type="slidenum">
              <a:rPr lang="en-US" sz="1400" smtClean="0"/>
              <a:pPr eaLnBrk="1" hangingPunct="1"/>
              <a:t>69</a:t>
            </a:fld>
            <a:endParaRPr lang="en-US" sz="1400" smtClean="0"/>
          </a:p>
        </p:txBody>
      </p:sp>
      <p:pic>
        <p:nvPicPr>
          <p:cNvPr id="69635" name="Picture 3" descr="07-28-PlantCellWall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613"/>
            <a:ext cx="91440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Spontaneous Generation	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Abiogenesis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Life </a:t>
            </a:r>
            <a:r>
              <a:rPr lang="en-US" dirty="0"/>
              <a:t>from non-life</a:t>
            </a:r>
          </a:p>
          <a:p>
            <a:pPr eaLnBrk="1" hangingPunct="1">
              <a:defRPr/>
            </a:pPr>
            <a:r>
              <a:rPr lang="en-US" dirty="0" smtClean="0"/>
              <a:t>Pasteur’s experiment changed this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E4059F2-0532-421D-8F17-48133B7367DC}" type="slidenum">
              <a:rPr lang="en-US" sz="1400" smtClean="0"/>
              <a:pPr eaLnBrk="1" hangingPunct="1"/>
              <a:t>7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  <p:bldP spid="115715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 Cell Surface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Primary cell wall</a:t>
            </a:r>
          </a:p>
          <a:p>
            <a:pPr eaLnBrk="1" hangingPunct="1">
              <a:defRPr/>
            </a:pPr>
            <a:r>
              <a:rPr lang="en-US" smtClean="0"/>
              <a:t>Middle lamella made of pectin – glues cells together</a:t>
            </a:r>
          </a:p>
          <a:p>
            <a:pPr eaLnBrk="1" hangingPunct="1">
              <a:defRPr/>
            </a:pPr>
            <a:r>
              <a:rPr lang="en-US" smtClean="0"/>
              <a:t>Some have secondary cell walls</a:t>
            </a:r>
          </a:p>
          <a:p>
            <a:pPr eaLnBrk="1" hangingPunct="1">
              <a:defRPr/>
            </a:pPr>
            <a:r>
              <a:rPr lang="en-US" smtClean="0"/>
              <a:t>Plasmodesmata – channels in cell wall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connect cytoplasm of cells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57C82AF-600B-4071-9F22-8B69CB3D3C6A}" type="slidenum">
              <a:rPr lang="en-US" sz="1400" smtClean="0"/>
              <a:pPr eaLnBrk="1" hangingPunct="1"/>
              <a:t>70</a:t>
            </a:fld>
            <a:endParaRPr lang="en-US" sz="1400" smtClean="0"/>
          </a:p>
        </p:txBody>
      </p:sp>
    </p:spTree>
  </p:cSld>
  <p:clrMapOvr>
    <a:masterClrMapping/>
  </p:clrMapOvr>
  <p:transition>
    <p:zoom dir="in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Animal junctions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mtClean="0"/>
              <a:t> - Extracellular matrix  (ECM)  Made of glycoproteins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mtClean="0"/>
              <a:t> - pg. 120  fig. 6.30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marL="1066800" lvl="1" indent="-609600" eaLnBrk="1" hangingPunct="1">
              <a:defRPr/>
            </a:pPr>
            <a:endParaRPr lang="en-US" smtClean="0"/>
          </a:p>
        </p:txBody>
      </p:sp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6D35B94-D132-485C-90CD-3491E19F5738}" type="slidenum">
              <a:rPr lang="en-US" sz="1400" smtClean="0"/>
              <a:pPr eaLnBrk="1" hangingPunct="1"/>
              <a:t>71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D7CE66E-3995-4871-9829-64833B8762CD}" type="slidenum">
              <a:rPr lang="en-US" sz="1400" smtClean="0"/>
              <a:pPr eaLnBrk="1" hangingPunct="1"/>
              <a:t>72</a:t>
            </a:fld>
            <a:endParaRPr lang="en-US" sz="1400" smtClean="0"/>
          </a:p>
        </p:txBody>
      </p:sp>
      <p:pic>
        <p:nvPicPr>
          <p:cNvPr id="72707" name="Picture 3" descr="07-29-ExtracellularMatrix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0"/>
            <a:ext cx="8561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intracellular junctions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1.  Tight juctions  --  form belt around cell  	membranes</a:t>
            </a:r>
          </a:p>
          <a:p>
            <a:pPr eaLnBrk="1" hangingPunct="1">
              <a:defRPr/>
            </a:pPr>
            <a:r>
              <a:rPr lang="en-US" smtClean="0"/>
              <a:t>2.  Desmosomes --  fasten cells together like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	rivets</a:t>
            </a:r>
          </a:p>
          <a:p>
            <a:pPr eaLnBrk="1" hangingPunct="1">
              <a:defRPr/>
            </a:pPr>
            <a:r>
              <a:rPr lang="en-US" smtClean="0"/>
              <a:t>3.  Gap junctions – provide cytoplasmic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channels between adjacent cells.</a:t>
            </a:r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3079DCB-31CF-457D-99D6-C54C6AAF01ED}" type="slidenum">
              <a:rPr lang="en-US" sz="1400" smtClean="0"/>
              <a:pPr eaLnBrk="1" hangingPunct="1"/>
              <a:t>73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  <p:bldP spid="101379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6AD1F08-41C3-40A8-8341-1646090AF11C}" type="slidenum">
              <a:rPr lang="en-US" sz="1400" smtClean="0"/>
              <a:pPr eaLnBrk="1" hangingPunct="1"/>
              <a:t>74</a:t>
            </a:fld>
            <a:endParaRPr lang="en-US" sz="1400" smtClean="0"/>
          </a:p>
        </p:txBody>
      </p:sp>
      <p:pic>
        <p:nvPicPr>
          <p:cNvPr id="74755" name="Picture 3" descr="07-30-IntercellJunction-N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4925"/>
            <a:ext cx="9132888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22478E9-BA3B-4F96-84EA-C881596EC140}" type="slidenum">
              <a:rPr lang="en-US" sz="1400" smtClean="0"/>
              <a:pPr eaLnBrk="1" hangingPunct="1"/>
              <a:t>75</a:t>
            </a:fld>
            <a:endParaRPr lang="en-US" sz="1400" smtClean="0"/>
          </a:p>
        </p:txBody>
      </p:sp>
      <p:pic>
        <p:nvPicPr>
          <p:cNvPr id="75779" name="Picture 3" descr="07-30-IntercellJunction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MEMBRANE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/>
              <a:t>STRUCTURE AND FUNCTION</a:t>
            </a:r>
          </a:p>
          <a:p>
            <a:pPr eaLnBrk="1" hangingPunct="1">
              <a:defRPr/>
            </a:pPr>
            <a:r>
              <a:rPr lang="en-US" smtClean="0"/>
              <a:t>Fig 7.7 pg. 128</a:t>
            </a:r>
          </a:p>
        </p:txBody>
      </p:sp>
      <p:sp>
        <p:nvSpPr>
          <p:cNvPr id="76802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DB37FC8-0540-433B-8628-AAE11DB34CE8}" type="slidenum">
              <a:rPr lang="en-US" sz="1400" smtClean="0">
                <a:solidFill>
                  <a:srgbClr val="FFFFFF"/>
                </a:solidFill>
              </a:rPr>
              <a:pPr eaLnBrk="1" hangingPunct="1"/>
              <a:t>76</a:t>
            </a:fld>
            <a:endParaRPr lang="en-US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3C5CC9F-80C9-4509-A690-887C345FD6DC}" type="slidenum">
              <a:rPr lang="en-US" sz="1400" smtClean="0"/>
              <a:pPr eaLnBrk="1" hangingPunct="1"/>
              <a:t>77</a:t>
            </a:fld>
            <a:endParaRPr lang="en-US" sz="1400" smtClean="0"/>
          </a:p>
        </p:txBody>
      </p:sp>
      <p:pic>
        <p:nvPicPr>
          <p:cNvPr id="77827" name="Picture 3" descr="08-02-CellMembraneModels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274763"/>
            <a:ext cx="9155113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7-7</a:t>
            </a:r>
          </a:p>
        </p:txBody>
      </p:sp>
      <p:sp>
        <p:nvSpPr>
          <p:cNvPr id="78850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C888043-9D1E-4234-A8AA-9DE7AC114160}" type="slidenum">
              <a:rPr lang="en-US" sz="1400" smtClean="0">
                <a:solidFill>
                  <a:srgbClr val="FFFFFF"/>
                </a:solidFill>
              </a:rPr>
              <a:pPr eaLnBrk="1" hangingPunct="1"/>
              <a:t>78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78851" name="Picture 2" descr="07_07PlasmaMembrane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431800"/>
            <a:ext cx="8555037" cy="5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1282700" y="603250"/>
            <a:ext cx="11064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Fibers of</a:t>
            </a: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extracellular</a:t>
            </a: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matrix (ECM)</a:t>
            </a:r>
            <a:endParaRPr lang="en-US" sz="2200" b="1">
              <a:solidFill>
                <a:schemeClr val="bg1"/>
              </a:solidFill>
              <a:latin typeface="Times" pitchFamily="8" charset="0"/>
            </a:endParaRPr>
          </a:p>
        </p:txBody>
      </p:sp>
      <p:sp>
        <p:nvSpPr>
          <p:cNvPr id="78854" name="Line 5"/>
          <p:cNvSpPr>
            <a:spLocks noChangeShapeType="1"/>
          </p:cNvSpPr>
          <p:nvPr/>
        </p:nvSpPr>
        <p:spPr bwMode="auto">
          <a:xfrm flipV="1">
            <a:off x="887413" y="1093788"/>
            <a:ext cx="750887" cy="17938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Line 6"/>
          <p:cNvSpPr>
            <a:spLocks noChangeShapeType="1"/>
          </p:cNvSpPr>
          <p:nvPr/>
        </p:nvSpPr>
        <p:spPr bwMode="auto">
          <a:xfrm flipV="1">
            <a:off x="1047750" y="1092200"/>
            <a:ext cx="558800" cy="152082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Line 7"/>
          <p:cNvSpPr>
            <a:spLocks noChangeShapeType="1"/>
          </p:cNvSpPr>
          <p:nvPr/>
        </p:nvSpPr>
        <p:spPr bwMode="auto">
          <a:xfrm flipH="1" flipV="1">
            <a:off x="1614488" y="1074738"/>
            <a:ext cx="36512" cy="85248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1593850" y="2438400"/>
            <a:ext cx="6111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latin typeface="Arial" charset="0"/>
              </a:rPr>
              <a:t>Glyco-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Arial" charset="0"/>
              </a:rPr>
              <a:t>protein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78858" name="AutoShape 9"/>
          <p:cNvSpPr>
            <a:spLocks/>
          </p:cNvSpPr>
          <p:nvPr/>
        </p:nvSpPr>
        <p:spPr bwMode="auto">
          <a:xfrm rot="1060643">
            <a:off x="2211388" y="2266950"/>
            <a:ext cx="152400" cy="571500"/>
          </a:xfrm>
          <a:prstGeom prst="leftBrace">
            <a:avLst>
              <a:gd name="adj1" fmla="val 3125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1384300" y="4791075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 flipV="1">
            <a:off x="1685925" y="4540250"/>
            <a:ext cx="57785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Text Box 12"/>
          <p:cNvSpPr txBox="1">
            <a:spLocks noChangeArrowheads="1"/>
          </p:cNvSpPr>
          <p:nvPr/>
        </p:nvSpPr>
        <p:spPr bwMode="auto">
          <a:xfrm>
            <a:off x="1035050" y="5040313"/>
            <a:ext cx="13303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latin typeface="Arial" charset="0"/>
              </a:rPr>
              <a:t>Microfilaments</a:t>
            </a:r>
          </a:p>
          <a:p>
            <a:pPr>
              <a:lnSpc>
                <a:spcPct val="70000"/>
              </a:lnSpc>
            </a:pPr>
            <a:r>
              <a:rPr lang="en-US" sz="1400" b="1">
                <a:latin typeface="Arial" charset="0"/>
              </a:rPr>
              <a:t>of cytoskeleton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78862" name="Text Box 13"/>
          <p:cNvSpPr txBox="1">
            <a:spLocks noChangeArrowheads="1"/>
          </p:cNvSpPr>
          <p:nvPr/>
        </p:nvSpPr>
        <p:spPr bwMode="auto">
          <a:xfrm>
            <a:off x="2601913" y="4575175"/>
            <a:ext cx="9826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Cholesterol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78863" name="Line 14"/>
          <p:cNvSpPr>
            <a:spLocks noChangeShapeType="1"/>
          </p:cNvSpPr>
          <p:nvPr/>
        </p:nvSpPr>
        <p:spPr bwMode="auto">
          <a:xfrm>
            <a:off x="3065463" y="3924300"/>
            <a:ext cx="0" cy="635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4" name="Text Box 15"/>
          <p:cNvSpPr txBox="1">
            <a:spLocks noChangeArrowheads="1"/>
          </p:cNvSpPr>
          <p:nvPr/>
        </p:nvSpPr>
        <p:spPr bwMode="auto">
          <a:xfrm>
            <a:off x="4016375" y="5062538"/>
            <a:ext cx="8763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Peripheral</a:t>
            </a: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proteins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78865" name="Line 16"/>
          <p:cNvSpPr>
            <a:spLocks noChangeShapeType="1"/>
          </p:cNvSpPr>
          <p:nvPr/>
        </p:nvSpPr>
        <p:spPr bwMode="auto">
          <a:xfrm>
            <a:off x="4195763" y="4881563"/>
            <a:ext cx="53975" cy="1651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6" name="Line 17"/>
          <p:cNvSpPr>
            <a:spLocks noChangeShapeType="1"/>
          </p:cNvSpPr>
          <p:nvPr/>
        </p:nvSpPr>
        <p:spPr bwMode="auto">
          <a:xfrm flipV="1">
            <a:off x="4906963" y="5059363"/>
            <a:ext cx="546100" cy="539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7" name="Text Box 18"/>
          <p:cNvSpPr txBox="1">
            <a:spLocks noChangeArrowheads="1"/>
          </p:cNvSpPr>
          <p:nvPr/>
        </p:nvSpPr>
        <p:spPr bwMode="auto">
          <a:xfrm>
            <a:off x="6411913" y="5416550"/>
            <a:ext cx="6731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Integral</a:t>
            </a: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chemeClr val="bg1"/>
                </a:solidFill>
                <a:latin typeface="Arial" charset="0"/>
              </a:rPr>
              <a:t>protein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78868" name="Line 19"/>
          <p:cNvSpPr>
            <a:spLocks noChangeShapeType="1"/>
          </p:cNvSpPr>
          <p:nvPr/>
        </p:nvSpPr>
        <p:spPr bwMode="auto">
          <a:xfrm>
            <a:off x="6688138" y="4948238"/>
            <a:ext cx="0" cy="4445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9" name="Text Box 20"/>
          <p:cNvSpPr txBox="1">
            <a:spLocks noChangeArrowheads="1"/>
          </p:cNvSpPr>
          <p:nvPr/>
        </p:nvSpPr>
        <p:spPr bwMode="auto">
          <a:xfrm>
            <a:off x="7208838" y="5821363"/>
            <a:ext cx="15414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CYTOPLASMIC SIDE</a:t>
            </a:r>
          </a:p>
          <a:p>
            <a:pPr>
              <a:lnSpc>
                <a:spcPct val="8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OF MEMBRANE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78870" name="Line 21"/>
          <p:cNvSpPr>
            <a:spLocks noChangeShapeType="1"/>
          </p:cNvSpPr>
          <p:nvPr/>
        </p:nvSpPr>
        <p:spPr bwMode="auto">
          <a:xfrm flipH="1">
            <a:off x="7980363" y="5329238"/>
            <a:ext cx="269875" cy="461962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1" name="Text Box 22"/>
          <p:cNvSpPr txBox="1">
            <a:spLocks noChangeArrowheads="1"/>
          </p:cNvSpPr>
          <p:nvPr/>
        </p:nvSpPr>
        <p:spPr bwMode="auto">
          <a:xfrm>
            <a:off x="6762750" y="2867025"/>
            <a:ext cx="8921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latin typeface="Arial" charset="0"/>
              </a:rPr>
              <a:t>Glycolipid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78872" name="Line 23"/>
          <p:cNvSpPr>
            <a:spLocks noChangeShapeType="1"/>
          </p:cNvSpPr>
          <p:nvPr/>
        </p:nvSpPr>
        <p:spPr bwMode="auto">
          <a:xfrm>
            <a:off x="7277100" y="3036888"/>
            <a:ext cx="4763" cy="179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3" name="Text Box 24"/>
          <p:cNvSpPr txBox="1">
            <a:spLocks noChangeArrowheads="1"/>
          </p:cNvSpPr>
          <p:nvPr/>
        </p:nvSpPr>
        <p:spPr bwMode="auto">
          <a:xfrm>
            <a:off x="7521575" y="3100388"/>
            <a:ext cx="15652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100" b="1">
                <a:latin typeface="Arial" charset="0"/>
              </a:rPr>
              <a:t>EXTRACELLULAR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SIDE OF</a:t>
            </a:r>
          </a:p>
          <a:p>
            <a:pPr>
              <a:lnSpc>
                <a:spcPct val="90000"/>
              </a:lnSpc>
            </a:pPr>
            <a:r>
              <a:rPr lang="en-US" sz="1100" b="1">
                <a:latin typeface="Arial" charset="0"/>
              </a:rPr>
              <a:t>MEMBRANE</a:t>
            </a:r>
            <a:endParaRPr lang="en-US" sz="1200" b="1">
              <a:latin typeface="Times" pitchFamily="8" charset="0"/>
            </a:endParaRPr>
          </a:p>
        </p:txBody>
      </p:sp>
      <p:sp>
        <p:nvSpPr>
          <p:cNvPr id="78874" name="Line 25"/>
          <p:cNvSpPr>
            <a:spLocks noChangeShapeType="1"/>
          </p:cNvSpPr>
          <p:nvPr/>
        </p:nvSpPr>
        <p:spPr bwMode="auto">
          <a:xfrm flipH="1">
            <a:off x="7866063" y="3535363"/>
            <a:ext cx="13970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5" name="Text Box 26"/>
          <p:cNvSpPr txBox="1">
            <a:spLocks noChangeArrowheads="1"/>
          </p:cNvSpPr>
          <p:nvPr/>
        </p:nvSpPr>
        <p:spPr bwMode="auto">
          <a:xfrm>
            <a:off x="3055938" y="2425700"/>
            <a:ext cx="1174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latin typeface="Arial" charset="0"/>
              </a:rPr>
              <a:t>Carbohydrate</a:t>
            </a:r>
            <a:endParaRPr lang="en-US" sz="2200" b="1">
              <a:latin typeface="Times" pitchFamily="8" charset="0"/>
            </a:endParaRPr>
          </a:p>
        </p:txBody>
      </p:sp>
      <p:sp>
        <p:nvSpPr>
          <p:cNvPr id="78876" name="AutoShape 27"/>
          <p:cNvSpPr>
            <a:spLocks/>
          </p:cNvSpPr>
          <p:nvPr/>
        </p:nvSpPr>
        <p:spPr bwMode="auto">
          <a:xfrm rot="-10751666">
            <a:off x="2895600" y="2339975"/>
            <a:ext cx="152400" cy="314325"/>
          </a:xfrm>
          <a:prstGeom prst="leftBrace">
            <a:avLst>
              <a:gd name="adj1" fmla="val 1718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7" name="Arc 28"/>
          <p:cNvSpPr>
            <a:spLocks/>
          </p:cNvSpPr>
          <p:nvPr/>
        </p:nvSpPr>
        <p:spPr bwMode="auto">
          <a:xfrm rot="659256">
            <a:off x="7059613" y="3197225"/>
            <a:ext cx="438150" cy="1141413"/>
          </a:xfrm>
          <a:custGeom>
            <a:avLst/>
            <a:gdLst>
              <a:gd name="T0" fmla="*/ 2147483647 w 21600"/>
              <a:gd name="T1" fmla="*/ 0 h 17283"/>
              <a:gd name="T2" fmla="*/ 2147483647 w 21600"/>
              <a:gd name="T3" fmla="*/ 2147483647 h 17283"/>
              <a:gd name="T4" fmla="*/ 0 w 21600"/>
              <a:gd name="T5" fmla="*/ 2147483647 h 17283"/>
              <a:gd name="T6" fmla="*/ 0 60000 65536"/>
              <a:gd name="T7" fmla="*/ 0 60000 65536"/>
              <a:gd name="T8" fmla="*/ 0 60000 65536"/>
              <a:gd name="T9" fmla="*/ 0 w 21600"/>
              <a:gd name="T10" fmla="*/ 0 h 17283"/>
              <a:gd name="T11" fmla="*/ 21600 w 21600"/>
              <a:gd name="T12" fmla="*/ 17283 h 17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283" fill="none" extrusionOk="0">
                <a:moveTo>
                  <a:pt x="12954" y="-1"/>
                </a:moveTo>
                <a:cubicBezTo>
                  <a:pt x="18396" y="4078"/>
                  <a:pt x="21600" y="10481"/>
                  <a:pt x="21600" y="17283"/>
                </a:cubicBezTo>
              </a:path>
              <a:path w="21600" h="17283" stroke="0" extrusionOk="0">
                <a:moveTo>
                  <a:pt x="12954" y="-1"/>
                </a:moveTo>
                <a:cubicBezTo>
                  <a:pt x="18396" y="4078"/>
                  <a:pt x="21600" y="10481"/>
                  <a:pt x="21600" y="17283"/>
                </a:cubicBezTo>
                <a:lnTo>
                  <a:pt x="0" y="17283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8" name="Arc 29"/>
          <p:cNvSpPr>
            <a:spLocks/>
          </p:cNvSpPr>
          <p:nvPr/>
        </p:nvSpPr>
        <p:spPr bwMode="auto">
          <a:xfrm rot="659256">
            <a:off x="6858000" y="3197225"/>
            <a:ext cx="438150" cy="1141413"/>
          </a:xfrm>
          <a:custGeom>
            <a:avLst/>
            <a:gdLst>
              <a:gd name="T0" fmla="*/ 2147483647 w 21600"/>
              <a:gd name="T1" fmla="*/ 0 h 17283"/>
              <a:gd name="T2" fmla="*/ 2147483647 w 21600"/>
              <a:gd name="T3" fmla="*/ 2147483647 h 17283"/>
              <a:gd name="T4" fmla="*/ 0 w 21600"/>
              <a:gd name="T5" fmla="*/ 2147483647 h 17283"/>
              <a:gd name="T6" fmla="*/ 0 60000 65536"/>
              <a:gd name="T7" fmla="*/ 0 60000 65536"/>
              <a:gd name="T8" fmla="*/ 0 60000 65536"/>
              <a:gd name="T9" fmla="*/ 0 w 21600"/>
              <a:gd name="T10" fmla="*/ 0 h 17283"/>
              <a:gd name="T11" fmla="*/ 21600 w 21600"/>
              <a:gd name="T12" fmla="*/ 17283 h 17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283" fill="none" extrusionOk="0">
                <a:moveTo>
                  <a:pt x="12954" y="-1"/>
                </a:moveTo>
                <a:cubicBezTo>
                  <a:pt x="18396" y="4078"/>
                  <a:pt x="21600" y="10481"/>
                  <a:pt x="21600" y="17283"/>
                </a:cubicBezTo>
              </a:path>
              <a:path w="21600" h="17283" stroke="0" extrusionOk="0">
                <a:moveTo>
                  <a:pt x="12954" y="-1"/>
                </a:moveTo>
                <a:cubicBezTo>
                  <a:pt x="18396" y="4078"/>
                  <a:pt x="21600" y="10481"/>
                  <a:pt x="21600" y="17283"/>
                </a:cubicBezTo>
                <a:lnTo>
                  <a:pt x="0" y="17283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9" name="Line 30"/>
          <p:cNvSpPr>
            <a:spLocks noChangeShapeType="1"/>
          </p:cNvSpPr>
          <p:nvPr/>
        </p:nvSpPr>
        <p:spPr bwMode="auto">
          <a:xfrm flipH="1">
            <a:off x="7227888" y="3228975"/>
            <a:ext cx="207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0" name="Line 31"/>
          <p:cNvSpPr>
            <a:spLocks noChangeShapeType="1"/>
          </p:cNvSpPr>
          <p:nvPr/>
        </p:nvSpPr>
        <p:spPr bwMode="auto">
          <a:xfrm flipH="1">
            <a:off x="7177088" y="4362450"/>
            <a:ext cx="2143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1" name="Line 32"/>
          <p:cNvSpPr>
            <a:spLocks noChangeShapeType="1"/>
          </p:cNvSpPr>
          <p:nvPr/>
        </p:nvSpPr>
        <p:spPr bwMode="auto">
          <a:xfrm flipV="1">
            <a:off x="889000" y="1096963"/>
            <a:ext cx="730250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2" name="Line 33"/>
          <p:cNvSpPr>
            <a:spLocks noChangeShapeType="1"/>
          </p:cNvSpPr>
          <p:nvPr/>
        </p:nvSpPr>
        <p:spPr bwMode="auto">
          <a:xfrm flipV="1">
            <a:off x="1047750" y="1089025"/>
            <a:ext cx="558800" cy="1520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3" name="Line 34"/>
          <p:cNvSpPr>
            <a:spLocks noChangeShapeType="1"/>
          </p:cNvSpPr>
          <p:nvPr/>
        </p:nvSpPr>
        <p:spPr bwMode="auto">
          <a:xfrm flipH="1" flipV="1">
            <a:off x="1611313" y="1093788"/>
            <a:ext cx="41275" cy="835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4" name="Line 35"/>
          <p:cNvSpPr>
            <a:spLocks noChangeShapeType="1"/>
          </p:cNvSpPr>
          <p:nvPr/>
        </p:nvSpPr>
        <p:spPr bwMode="auto">
          <a:xfrm>
            <a:off x="3065463" y="3924300"/>
            <a:ext cx="0" cy="63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5" name="Line 36"/>
          <p:cNvSpPr>
            <a:spLocks noChangeShapeType="1"/>
          </p:cNvSpPr>
          <p:nvPr/>
        </p:nvSpPr>
        <p:spPr bwMode="auto">
          <a:xfrm>
            <a:off x="4195763" y="4881563"/>
            <a:ext cx="53975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6" name="Line 37"/>
          <p:cNvSpPr>
            <a:spLocks noChangeShapeType="1"/>
          </p:cNvSpPr>
          <p:nvPr/>
        </p:nvSpPr>
        <p:spPr bwMode="auto">
          <a:xfrm flipV="1">
            <a:off x="4906963" y="5059363"/>
            <a:ext cx="546100" cy="53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7" name="Line 38"/>
          <p:cNvSpPr>
            <a:spLocks noChangeShapeType="1"/>
          </p:cNvSpPr>
          <p:nvPr/>
        </p:nvSpPr>
        <p:spPr bwMode="auto">
          <a:xfrm>
            <a:off x="6688138" y="4948238"/>
            <a:ext cx="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8" name="Line 39"/>
          <p:cNvSpPr>
            <a:spLocks noChangeShapeType="1"/>
          </p:cNvSpPr>
          <p:nvPr/>
        </p:nvSpPr>
        <p:spPr bwMode="auto">
          <a:xfrm flipH="1">
            <a:off x="7980363" y="5329238"/>
            <a:ext cx="269875" cy="461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CFFC046-8252-4CBB-A273-89BD9AF3C84F}" type="slidenum">
              <a:rPr lang="en-US" sz="1400" smtClean="0"/>
              <a:pPr eaLnBrk="1" hangingPunct="1"/>
              <a:t>79</a:t>
            </a:fld>
            <a:endParaRPr lang="en-US" sz="1400" smtClean="0"/>
          </a:p>
        </p:txBody>
      </p:sp>
      <p:pic>
        <p:nvPicPr>
          <p:cNvPr id="79875" name="Picture 3" descr="08-06-PlasmaMembrane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171450"/>
            <a:ext cx="9269413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FA884FC-F259-4BA8-99C8-D2BA55002B2C}" type="slidenum">
              <a:rPr lang="en-US" sz="1400" smtClean="0"/>
              <a:pPr eaLnBrk="1" hangingPunct="1"/>
              <a:t>8</a:t>
            </a:fld>
            <a:endParaRPr lang="en-US" sz="1400" smtClean="0"/>
          </a:p>
        </p:txBody>
      </p:sp>
      <p:pic>
        <p:nvPicPr>
          <p:cNvPr id="10243" name="Picture 3" descr="26-09-PasteurMicroorg-L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0"/>
            <a:ext cx="6046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78BE196-E989-4007-B685-21309441072C}" type="slidenum">
              <a:rPr lang="en-US" sz="1400" smtClean="0"/>
              <a:pPr eaLnBrk="1" hangingPunct="1"/>
              <a:t>80</a:t>
            </a:fld>
            <a:endParaRPr lang="en-US" sz="1400" smtClean="0"/>
          </a:p>
        </p:txBody>
      </p:sp>
      <p:pic>
        <p:nvPicPr>
          <p:cNvPr id="80899" name="Picture 5" descr="08-06-PlasmaMembrane-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714375"/>
            <a:ext cx="77247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FUNCTION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/>
              <a:t>Regulate passage of certain materials in and out of the cell.</a:t>
            </a:r>
          </a:p>
        </p:txBody>
      </p:sp>
      <p:sp>
        <p:nvSpPr>
          <p:cNvPr id="82946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3D7DDCC-4B08-46FF-85E1-CF91704A28DC}" type="slidenum">
              <a:rPr lang="en-US" sz="1400" smtClean="0">
                <a:solidFill>
                  <a:srgbClr val="FFFFFF"/>
                </a:solidFill>
              </a:rPr>
              <a:pPr eaLnBrk="1" hangingPunct="1"/>
              <a:t>81</a:t>
            </a:fld>
            <a:endParaRPr lang="en-US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Fluid mosaic model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1.  Membrane is a mosaic of proteins bobbing is a fluid bilayer of phospholipids</a:t>
            </a:r>
          </a:p>
          <a:p>
            <a:pPr eaLnBrk="1" hangingPunct="1">
              <a:defRPr/>
            </a:pPr>
            <a:r>
              <a:rPr lang="en-US" smtClean="0"/>
              <a:t>2.  Lateral movement creates pores</a:t>
            </a:r>
          </a:p>
        </p:txBody>
      </p:sp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61807EB-878E-475D-904C-DFC23C73F98C}" type="slidenum">
              <a:rPr lang="en-US" sz="1400" smtClean="0"/>
              <a:pPr eaLnBrk="1" hangingPunct="1"/>
              <a:t>82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utoUpdateAnimBg="0"/>
      <p:bldP spid="102403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Components of Cell Membrane</a:t>
            </a:r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4994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D08D875-581F-4C07-AA57-ED6CF66A0D1C}" type="slidenum">
              <a:rPr lang="en-US" sz="1400" smtClean="0">
                <a:solidFill>
                  <a:srgbClr val="FFFFFF"/>
                </a:solidFill>
              </a:rPr>
              <a:pPr eaLnBrk="1" hangingPunct="1"/>
              <a:t>83</a:t>
            </a:fld>
            <a:endParaRPr lang="en-US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Phospholipid bilayer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Boundary between 2 aqueous components</a:t>
            </a:r>
          </a:p>
          <a:p>
            <a:pPr eaLnBrk="1" hangingPunct="1">
              <a:defRPr/>
            </a:pPr>
            <a:r>
              <a:rPr lang="en-US" dirty="0" err="1" smtClean="0"/>
              <a:t>Amphipathic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Part </a:t>
            </a:r>
            <a:r>
              <a:rPr lang="en-US" dirty="0" err="1" smtClean="0"/>
              <a:t>nonpolar</a:t>
            </a:r>
            <a:r>
              <a:rPr lang="en-US" dirty="0" smtClean="0"/>
              <a:t>  - hydrophobic</a:t>
            </a:r>
          </a:p>
          <a:p>
            <a:pPr lvl="1" eaLnBrk="1" hangingPunct="1">
              <a:defRPr/>
            </a:pPr>
            <a:r>
              <a:rPr lang="en-US" dirty="0" smtClean="0"/>
              <a:t>Part polar - hydrophilic</a:t>
            </a:r>
          </a:p>
        </p:txBody>
      </p:sp>
      <p:sp>
        <p:nvSpPr>
          <p:cNvPr id="860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E278575-5F8A-4213-B71C-509195182A0C}" type="slidenum">
              <a:rPr lang="en-US" sz="1400" smtClean="0"/>
              <a:pPr eaLnBrk="1" hangingPunct="1"/>
              <a:t>84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Cholesterol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Located between phospholipids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</a:t>
            </a:r>
          </a:p>
          <a:p>
            <a:pPr eaLnBrk="1" hangingPunct="1">
              <a:defRPr/>
            </a:pPr>
            <a:r>
              <a:rPr lang="en-US" smtClean="0"/>
              <a:t>Reduces fluidity of membrane and prevents solidification at low temperatures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</a:t>
            </a:r>
          </a:p>
        </p:txBody>
      </p:sp>
      <p:sp>
        <p:nvSpPr>
          <p:cNvPr id="87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62CA768-5357-483F-B92A-9AC7A496B452}" type="slidenum">
              <a:rPr lang="en-US" sz="1400" smtClean="0"/>
              <a:pPr eaLnBrk="1" hangingPunct="1"/>
              <a:t>85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  <p:bldP spid="103427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Integral proteins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Transport proteins</a:t>
            </a:r>
          </a:p>
          <a:p>
            <a:pPr eaLnBrk="1" hangingPunct="1">
              <a:defRPr/>
            </a:pPr>
            <a:r>
              <a:rPr lang="en-US" dirty="0" smtClean="0"/>
              <a:t>Not very soluble in water</a:t>
            </a:r>
          </a:p>
          <a:p>
            <a:pPr eaLnBrk="1" hangingPunct="1">
              <a:defRPr/>
            </a:pPr>
            <a:r>
              <a:rPr lang="en-US" dirty="0" smtClean="0"/>
              <a:t> Over 50 kinds</a:t>
            </a:r>
          </a:p>
          <a:p>
            <a:pPr eaLnBrk="1" hangingPunct="1">
              <a:defRPr/>
            </a:pPr>
            <a:r>
              <a:rPr lang="en-US" dirty="0" smtClean="0"/>
              <a:t> Protrude from both sides of </a:t>
            </a:r>
            <a:r>
              <a:rPr lang="en-US" dirty="0" err="1" smtClean="0"/>
              <a:t>memb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 Part hydrophobic &amp; part hydrophilic (b/c of size)</a:t>
            </a:r>
          </a:p>
          <a:p>
            <a:pPr eaLnBrk="1" hangingPunct="1">
              <a:defRPr/>
            </a:pPr>
            <a:r>
              <a:rPr lang="en-US" dirty="0" smtClean="0"/>
              <a:t> See pg. 129 fig. 7.9 for all functions of transport proteins</a:t>
            </a:r>
          </a:p>
        </p:txBody>
      </p:sp>
      <p:sp>
        <p:nvSpPr>
          <p:cNvPr id="880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860D140-D4CC-4A25-AEF6-5B6151E52278}" type="slidenum">
              <a:rPr lang="en-US" sz="1400" smtClean="0"/>
              <a:pPr eaLnBrk="1" hangingPunct="1"/>
              <a:t>86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7-9</a:t>
            </a:r>
          </a:p>
        </p:txBody>
      </p:sp>
      <p:sp>
        <p:nvSpPr>
          <p:cNvPr id="89090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5A7DBD2-DD09-4F34-B8D8-25062FE5783B}" type="slidenum">
              <a:rPr lang="en-US" sz="1400" smtClean="0">
                <a:solidFill>
                  <a:srgbClr val="FFFFFF"/>
                </a:solidFill>
              </a:rPr>
              <a:pPr eaLnBrk="1" hangingPunct="1"/>
              <a:t>87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89091" name="Picture 2" descr="07_09-MembProteinFunction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136525"/>
            <a:ext cx="665162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 Box 4"/>
          <p:cNvSpPr txBox="1">
            <a:spLocks noChangeArrowheads="1"/>
          </p:cNvSpPr>
          <p:nvPr/>
        </p:nvSpPr>
        <p:spPr bwMode="auto">
          <a:xfrm>
            <a:off x="1300163" y="2803525"/>
            <a:ext cx="1173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latin typeface="Arial" charset="0"/>
              </a:rPr>
              <a:t>(a) Transport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89094" name="Text Box 5"/>
          <p:cNvSpPr txBox="1">
            <a:spLocks noChangeArrowheads="1"/>
          </p:cNvSpPr>
          <p:nvPr/>
        </p:nvSpPr>
        <p:spPr bwMode="auto">
          <a:xfrm>
            <a:off x="2709863" y="2339975"/>
            <a:ext cx="3794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latin typeface="Arial" charset="0"/>
              </a:rPr>
              <a:t>ATP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89095" name="Text Box 6"/>
          <p:cNvSpPr txBox="1">
            <a:spLocks noChangeArrowheads="1"/>
          </p:cNvSpPr>
          <p:nvPr/>
        </p:nvSpPr>
        <p:spPr bwMode="auto">
          <a:xfrm>
            <a:off x="3624263" y="2797175"/>
            <a:ext cx="18589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latin typeface="Arial" charset="0"/>
              </a:rPr>
              <a:t>(b) Enzymatic activity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89096" name="Text Box 7"/>
          <p:cNvSpPr txBox="1">
            <a:spLocks noChangeArrowheads="1"/>
          </p:cNvSpPr>
          <p:nvPr/>
        </p:nvSpPr>
        <p:spPr bwMode="auto">
          <a:xfrm>
            <a:off x="4189413" y="657225"/>
            <a:ext cx="7921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400" b="1">
                <a:latin typeface="Arial" charset="0"/>
              </a:rPr>
              <a:t>Enzymes</a:t>
            </a:r>
            <a:endParaRPr lang="en-US" sz="1400" b="1">
              <a:latin typeface="Times" pitchFamily="8" charset="0"/>
              <a:ea typeface="ヒラギノ角ゴ Pro W3" pitchFamily="8" charset="-128"/>
            </a:endParaRPr>
          </a:p>
        </p:txBody>
      </p:sp>
      <p:sp>
        <p:nvSpPr>
          <p:cNvPr id="89097" name="Line 8"/>
          <p:cNvSpPr>
            <a:spLocks noChangeShapeType="1"/>
          </p:cNvSpPr>
          <p:nvPr/>
        </p:nvSpPr>
        <p:spPr bwMode="auto">
          <a:xfrm flipH="1">
            <a:off x="4324350" y="889000"/>
            <a:ext cx="222250" cy="361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Line 9"/>
          <p:cNvSpPr>
            <a:spLocks noChangeShapeType="1"/>
          </p:cNvSpPr>
          <p:nvPr/>
        </p:nvSpPr>
        <p:spPr bwMode="auto">
          <a:xfrm>
            <a:off x="4533900" y="895350"/>
            <a:ext cx="22860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9" name="Text Box 10"/>
          <p:cNvSpPr txBox="1">
            <a:spLocks noChangeArrowheads="1"/>
          </p:cNvSpPr>
          <p:nvPr/>
        </p:nvSpPr>
        <p:spPr bwMode="auto">
          <a:xfrm>
            <a:off x="5916613" y="2803525"/>
            <a:ext cx="19669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latin typeface="Arial" charset="0"/>
              </a:rPr>
              <a:t>(c) Signal transduction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89100" name="Text Box 11"/>
          <p:cNvSpPr txBox="1">
            <a:spLocks noChangeArrowheads="1"/>
          </p:cNvSpPr>
          <p:nvPr/>
        </p:nvSpPr>
        <p:spPr bwMode="auto">
          <a:xfrm>
            <a:off x="6043613" y="2486025"/>
            <a:ext cx="17065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latin typeface="Arial" charset="0"/>
              </a:rPr>
              <a:t>Signal transduction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89101" name="Text Box 12"/>
          <p:cNvSpPr txBox="1">
            <a:spLocks noChangeArrowheads="1"/>
          </p:cNvSpPr>
          <p:nvPr/>
        </p:nvSpPr>
        <p:spPr bwMode="auto">
          <a:xfrm>
            <a:off x="6157913" y="282575"/>
            <a:ext cx="17065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latin typeface="Arial" charset="0"/>
              </a:rPr>
              <a:t>Signaling molecule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89102" name="Line 13"/>
          <p:cNvSpPr>
            <a:spLocks noChangeShapeType="1"/>
          </p:cNvSpPr>
          <p:nvPr/>
        </p:nvSpPr>
        <p:spPr bwMode="auto">
          <a:xfrm flipV="1">
            <a:off x="6489700" y="501650"/>
            <a:ext cx="26035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3" name="Text Box 14"/>
          <p:cNvSpPr txBox="1">
            <a:spLocks noChangeArrowheads="1"/>
          </p:cNvSpPr>
          <p:nvPr/>
        </p:nvSpPr>
        <p:spPr bwMode="auto">
          <a:xfrm>
            <a:off x="7059613" y="688975"/>
            <a:ext cx="792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latin typeface="Arial" charset="0"/>
              </a:rPr>
              <a:t>Receptor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89104" name="Line 15"/>
          <p:cNvSpPr>
            <a:spLocks noChangeShapeType="1"/>
          </p:cNvSpPr>
          <p:nvPr/>
        </p:nvSpPr>
        <p:spPr bwMode="auto">
          <a:xfrm flipV="1">
            <a:off x="6826250" y="781050"/>
            <a:ext cx="190500" cy="165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5" name="Text Box 16"/>
          <p:cNvSpPr txBox="1">
            <a:spLocks noChangeArrowheads="1"/>
          </p:cNvSpPr>
          <p:nvPr/>
        </p:nvSpPr>
        <p:spPr bwMode="auto">
          <a:xfrm>
            <a:off x="1306513" y="5648325"/>
            <a:ext cx="19923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latin typeface="Arial" charset="0"/>
              </a:rPr>
              <a:t>(d) Cell-cell recognition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89106" name="Text Box 17"/>
          <p:cNvSpPr txBox="1">
            <a:spLocks noChangeArrowheads="1"/>
          </p:cNvSpPr>
          <p:nvPr/>
        </p:nvSpPr>
        <p:spPr bwMode="auto">
          <a:xfrm>
            <a:off x="2005013" y="4676775"/>
            <a:ext cx="6334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latin typeface="Arial" charset="0"/>
              </a:rPr>
              <a:t>Glyco-</a:t>
            </a:r>
          </a:p>
          <a:p>
            <a:pPr>
              <a:lnSpc>
                <a:spcPct val="110000"/>
              </a:lnSpc>
            </a:pPr>
            <a:r>
              <a:rPr lang="en-US" sz="1400" b="1">
                <a:latin typeface="Arial" charset="0"/>
              </a:rPr>
              <a:t>protein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89107" name="Text Box 18"/>
          <p:cNvSpPr txBox="1">
            <a:spLocks noChangeArrowheads="1"/>
          </p:cNvSpPr>
          <p:nvPr/>
        </p:nvSpPr>
        <p:spPr bwMode="auto">
          <a:xfrm>
            <a:off x="3617913" y="5648325"/>
            <a:ext cx="19288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latin typeface="Arial" charset="0"/>
              </a:rPr>
              <a:t>(e) Intercellular joining</a:t>
            </a:r>
            <a:endParaRPr lang="en-US" sz="1400" b="1">
              <a:latin typeface="Times" pitchFamily="8" charset="0"/>
            </a:endParaRPr>
          </a:p>
        </p:txBody>
      </p:sp>
      <p:sp>
        <p:nvSpPr>
          <p:cNvPr id="89108" name="Text Box 19"/>
          <p:cNvSpPr txBox="1">
            <a:spLocks noChangeArrowheads="1"/>
          </p:cNvSpPr>
          <p:nvPr/>
        </p:nvSpPr>
        <p:spPr bwMode="auto">
          <a:xfrm>
            <a:off x="5884863" y="5686425"/>
            <a:ext cx="1928812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b="1">
                <a:latin typeface="Arial" charset="0"/>
              </a:rPr>
              <a:t>(f) Attachment to</a:t>
            </a:r>
          </a:p>
          <a:p>
            <a:pPr>
              <a:lnSpc>
                <a:spcPct val="110000"/>
              </a:lnSpc>
            </a:pPr>
            <a:r>
              <a:rPr lang="en-US" sz="1400" b="1">
                <a:latin typeface="Arial" charset="0"/>
              </a:rPr>
              <a:t>     the cytoskeleton</a:t>
            </a:r>
          </a:p>
          <a:p>
            <a:pPr>
              <a:lnSpc>
                <a:spcPct val="110000"/>
              </a:lnSpc>
            </a:pPr>
            <a:r>
              <a:rPr lang="en-US" sz="1400" b="1">
                <a:latin typeface="Arial" charset="0"/>
              </a:rPr>
              <a:t>     and extracellular</a:t>
            </a:r>
          </a:p>
          <a:p>
            <a:r>
              <a:rPr lang="en-US" sz="1400" b="1">
                <a:latin typeface="Arial" charset="0"/>
              </a:rPr>
              <a:t>     matrix (ECM)</a:t>
            </a:r>
            <a:endParaRPr lang="en-US" sz="1400" b="1">
              <a:latin typeface="Times" pitchFamily="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>
                <a:latin typeface="Arial" charset="0"/>
              </a:rPr>
              <a:t>Fig. 7-8</a:t>
            </a:r>
          </a:p>
        </p:txBody>
      </p:sp>
      <p:sp>
        <p:nvSpPr>
          <p:cNvPr id="90114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B8F5BDD-2517-485B-AB73-B53D0F052E6F}" type="slidenum">
              <a:rPr lang="en-US" sz="1400" smtClean="0">
                <a:solidFill>
                  <a:srgbClr val="FFFFFF"/>
                </a:solidFill>
              </a:rPr>
              <a:pPr eaLnBrk="1" hangingPunct="1"/>
              <a:t>88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90115" name="Picture 2" descr="07_08TransmembraneProtein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657225"/>
            <a:ext cx="6608763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Text Box 4"/>
          <p:cNvSpPr txBox="1">
            <a:spLocks noChangeArrowheads="1"/>
          </p:cNvSpPr>
          <p:nvPr/>
        </p:nvSpPr>
        <p:spPr bwMode="auto">
          <a:xfrm>
            <a:off x="1598613" y="1069975"/>
            <a:ext cx="12176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N-terminus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90118" name="Line 5"/>
          <p:cNvSpPr>
            <a:spLocks noChangeShapeType="1"/>
          </p:cNvSpPr>
          <p:nvPr/>
        </p:nvSpPr>
        <p:spPr bwMode="auto">
          <a:xfrm>
            <a:off x="2709863" y="1296988"/>
            <a:ext cx="1514475" cy="828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Text Box 6"/>
          <p:cNvSpPr txBox="1">
            <a:spLocks noChangeArrowheads="1"/>
          </p:cNvSpPr>
          <p:nvPr/>
        </p:nvSpPr>
        <p:spPr bwMode="auto">
          <a:xfrm>
            <a:off x="1471613" y="5195888"/>
            <a:ext cx="12176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C-terminus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90120" name="Line 7"/>
          <p:cNvSpPr>
            <a:spLocks noChangeShapeType="1"/>
          </p:cNvSpPr>
          <p:nvPr/>
        </p:nvSpPr>
        <p:spPr bwMode="auto">
          <a:xfrm flipV="1">
            <a:off x="2730500" y="5156200"/>
            <a:ext cx="419100" cy="160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Text Box 8"/>
          <p:cNvSpPr txBox="1">
            <a:spLocks noChangeArrowheads="1"/>
          </p:cNvSpPr>
          <p:nvPr/>
        </p:nvSpPr>
        <p:spPr bwMode="auto">
          <a:xfrm>
            <a:off x="2730500" y="5680075"/>
            <a:ext cx="7747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  <a:sym typeface="Symbol" pitchFamily="18" charset="2"/>
              </a:rPr>
              <a:t></a:t>
            </a:r>
            <a:r>
              <a:rPr lang="en-US" sz="1800" b="1">
                <a:latin typeface="Arial" charset="0"/>
              </a:rPr>
              <a:t> Helix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90122" name="Line 9"/>
          <p:cNvSpPr>
            <a:spLocks noChangeShapeType="1"/>
          </p:cNvSpPr>
          <p:nvPr/>
        </p:nvSpPr>
        <p:spPr bwMode="auto">
          <a:xfrm flipV="1">
            <a:off x="3170238" y="4351338"/>
            <a:ext cx="915987" cy="1317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Text Box 10"/>
          <p:cNvSpPr txBox="1">
            <a:spLocks noChangeArrowheads="1"/>
          </p:cNvSpPr>
          <p:nvPr/>
        </p:nvSpPr>
        <p:spPr bwMode="auto">
          <a:xfrm>
            <a:off x="6115050" y="5400675"/>
            <a:ext cx="16748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  <a:sym typeface="Symbol" pitchFamily="18" charset="2"/>
              </a:rPr>
              <a:t>CYTOPLASMIC</a:t>
            </a:r>
          </a:p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  <a:sym typeface="Symbol" pitchFamily="18" charset="2"/>
              </a:rPr>
              <a:t>SIDE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90124" name="Line 11"/>
          <p:cNvSpPr>
            <a:spLocks noChangeShapeType="1"/>
          </p:cNvSpPr>
          <p:nvPr/>
        </p:nvSpPr>
        <p:spPr bwMode="auto">
          <a:xfrm>
            <a:off x="6738938" y="4767263"/>
            <a:ext cx="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5" name="Text Box 12"/>
          <p:cNvSpPr txBox="1">
            <a:spLocks noChangeArrowheads="1"/>
          </p:cNvSpPr>
          <p:nvPr/>
        </p:nvSpPr>
        <p:spPr bwMode="auto">
          <a:xfrm>
            <a:off x="5754688" y="958850"/>
            <a:ext cx="20304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  <a:sym typeface="Symbol" pitchFamily="18" charset="2"/>
              </a:rPr>
              <a:t>EXTRACELLULAR</a:t>
            </a:r>
          </a:p>
          <a:p>
            <a:pPr>
              <a:lnSpc>
                <a:spcPct val="90000"/>
              </a:lnSpc>
            </a:pPr>
            <a:r>
              <a:rPr lang="en-US" sz="1800" b="1">
                <a:latin typeface="Arial" charset="0"/>
                <a:sym typeface="Symbol" pitchFamily="18" charset="2"/>
              </a:rPr>
              <a:t>SIDE</a:t>
            </a:r>
            <a:endParaRPr lang="en-US" sz="1800" b="1">
              <a:latin typeface="Times" pitchFamily="8" charset="0"/>
            </a:endParaRPr>
          </a:p>
        </p:txBody>
      </p:sp>
      <p:sp>
        <p:nvSpPr>
          <p:cNvPr id="90126" name="Line 13"/>
          <p:cNvSpPr>
            <a:spLocks noChangeShapeType="1"/>
          </p:cNvSpPr>
          <p:nvPr/>
        </p:nvSpPr>
        <p:spPr bwMode="auto">
          <a:xfrm>
            <a:off x="6426200" y="1316038"/>
            <a:ext cx="741363" cy="1190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Peripheral proteins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Attached to integral proteins on inside surface of memb.</a:t>
            </a:r>
          </a:p>
          <a:p>
            <a:pPr lvl="1" eaLnBrk="1" hangingPunct="1">
              <a:defRPr/>
            </a:pPr>
            <a:endParaRPr lang="en-US" smtClean="0"/>
          </a:p>
        </p:txBody>
      </p:sp>
      <p:sp>
        <p:nvSpPr>
          <p:cNvPr id="91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5E355E5-D1F4-4163-B110-F777151AE94F}" type="slidenum">
              <a:rPr lang="en-US" sz="1400" smtClean="0"/>
              <a:pPr eaLnBrk="1" hangingPunct="1"/>
              <a:t>89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Early Earth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Primitive conditions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- C,H,O,N in some form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- No free oxygen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- Lightning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- Volcanoes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- Strong UV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- No ozone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- Reducing atmosphere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5BDB503-27C9-489E-A8C1-F963F19FD590}" type="slidenum">
              <a:rPr lang="en-US" sz="1400" smtClean="0"/>
              <a:pPr eaLnBrk="1" hangingPunct="1"/>
              <a:t>9</a:t>
            </a:fld>
            <a:endParaRPr lang="en-US" sz="140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Carbohydrates &amp; glycolipids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Carb’s are usually oligosaccharides ( short poly’s)</a:t>
            </a:r>
          </a:p>
          <a:p>
            <a:pPr eaLnBrk="1" hangingPunct="1">
              <a:defRPr/>
            </a:pPr>
            <a:r>
              <a:rPr lang="en-US" smtClean="0"/>
              <a:t> Attached to outer surface of membrane</a:t>
            </a:r>
          </a:p>
          <a:p>
            <a:pPr eaLnBrk="1" hangingPunct="1">
              <a:defRPr/>
            </a:pPr>
            <a:r>
              <a:rPr lang="en-US" smtClean="0"/>
              <a:t> Cell to cell recognition –based on diversity of mol’s &amp; location on memb.</a:t>
            </a:r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2ACE4EE-23EB-4468-A8B2-C9AD817AC8A3}" type="slidenum">
              <a:rPr lang="en-US" sz="1400" smtClean="0"/>
              <a:pPr eaLnBrk="1" hangingPunct="1"/>
              <a:t>90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utoUpdateAnimBg="0"/>
      <p:bldP spid="104451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CFFC046-8252-4CBB-A273-89BD9AF3C84F}" type="slidenum">
              <a:rPr lang="en-US" sz="1400" smtClean="0"/>
              <a:pPr eaLnBrk="1" hangingPunct="1"/>
              <a:t>91</a:t>
            </a:fld>
            <a:endParaRPr lang="en-US" sz="1400" smtClean="0"/>
          </a:p>
        </p:txBody>
      </p:sp>
      <p:pic>
        <p:nvPicPr>
          <p:cNvPr id="79875" name="Picture 3" descr="08-06-PlasmaMembrane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171450"/>
            <a:ext cx="9269413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6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Movement of molecules across the cell membrane.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3186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9196341-2FE7-4CF6-A75B-FB8869BC3BA3}" type="slidenum">
              <a:rPr lang="en-US" sz="1400" smtClean="0">
                <a:solidFill>
                  <a:srgbClr val="FFFFFF"/>
                </a:solidFill>
              </a:rPr>
              <a:pPr eaLnBrk="1" hangingPunct="1"/>
              <a:t>92</a:t>
            </a:fld>
            <a:endParaRPr lang="en-US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What molecules </a:t>
            </a:r>
            <a:r>
              <a:rPr lang="en-US" b="1" u="sng" smtClean="0"/>
              <a:t>need</a:t>
            </a:r>
            <a:r>
              <a:rPr lang="en-US" smtClean="0"/>
              <a:t> to cross?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Proteins</a:t>
            </a:r>
          </a:p>
          <a:p>
            <a:pPr eaLnBrk="1" hangingPunct="1">
              <a:defRPr/>
            </a:pPr>
            <a:r>
              <a:rPr lang="en-US" dirty="0" smtClean="0"/>
              <a:t>Carbs  (</a:t>
            </a:r>
            <a:r>
              <a:rPr lang="en-US" dirty="0" err="1" smtClean="0"/>
              <a:t>monosaccharides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dirty="0" smtClean="0"/>
              <a:t>Oxygen</a:t>
            </a:r>
          </a:p>
          <a:p>
            <a:pPr eaLnBrk="1" hangingPunct="1">
              <a:defRPr/>
            </a:pPr>
            <a:r>
              <a:rPr lang="en-US" dirty="0" smtClean="0"/>
              <a:t>Water</a:t>
            </a:r>
          </a:p>
          <a:p>
            <a:pPr eaLnBrk="1" hangingPunct="1">
              <a:defRPr/>
            </a:pPr>
            <a:r>
              <a:rPr lang="en-US" dirty="0" smtClean="0"/>
              <a:t>Carbon dioxide</a:t>
            </a:r>
          </a:p>
          <a:p>
            <a:pPr eaLnBrk="1" hangingPunct="1">
              <a:defRPr/>
            </a:pPr>
            <a:r>
              <a:rPr lang="en-US" dirty="0" smtClean="0"/>
              <a:t>Ions</a:t>
            </a:r>
          </a:p>
        </p:txBody>
      </p:sp>
      <p:sp>
        <p:nvSpPr>
          <p:cNvPr id="942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1F5AAC2-055D-4348-BF29-A6E171FB9283}" type="slidenum">
              <a:rPr lang="en-US" sz="1400" smtClean="0"/>
              <a:pPr eaLnBrk="1" hangingPunct="1"/>
              <a:t>93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3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8001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 What molecules </a:t>
            </a:r>
            <a:r>
              <a:rPr lang="en-US" b="1" u="sng" smtClean="0"/>
              <a:t>can</a:t>
            </a:r>
            <a:r>
              <a:rPr lang="en-US" smtClean="0"/>
              <a:t> move across the membrane?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Nonpolar molecules - </a:t>
            </a:r>
            <a:r>
              <a:rPr lang="en-US" sz="2800" smtClean="0"/>
              <a:t>hydrocarbons</a:t>
            </a:r>
            <a:r>
              <a:rPr lang="en-US" sz="2800"/>
              <a:t>, CO</a:t>
            </a:r>
            <a:r>
              <a:rPr lang="en-US" sz="2800" baseline="-25000"/>
              <a:t>2</a:t>
            </a:r>
            <a:r>
              <a:rPr lang="en-US" sz="2800"/>
              <a:t> and </a:t>
            </a:r>
            <a:r>
              <a:rPr lang="en-US" sz="2800" smtClean="0"/>
              <a:t>O</a:t>
            </a:r>
            <a:r>
              <a:rPr lang="en-US" sz="2800" baseline="-25000" smtClean="0"/>
              <a:t>2</a:t>
            </a:r>
            <a:r>
              <a:rPr lang="en-US" sz="2800" smtClean="0"/>
              <a:t>, </a:t>
            </a:r>
            <a:r>
              <a:rPr lang="en-US" sz="2800" dirty="0" smtClean="0"/>
              <a:t>because they’re hydrophobic can cross easily</a:t>
            </a:r>
          </a:p>
          <a:p>
            <a:pPr>
              <a:defRPr/>
            </a:pPr>
            <a:r>
              <a:rPr lang="en-US" sz="2800" dirty="0" smtClean="0"/>
              <a:t>Hydrophilic molecules will pass slowly and use transport proteins – glucose, charged ions and water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EEFABCA-329F-4AA2-BEFF-8FD2BF3C18C2}" type="slidenum">
              <a:rPr lang="en-US" sz="1400" smtClean="0"/>
              <a:pPr eaLnBrk="1" hangingPunct="1"/>
              <a:t>94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 build="p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CFFC046-8252-4CBB-A273-89BD9AF3C84F}" type="slidenum">
              <a:rPr lang="en-US" sz="1400" smtClean="0"/>
              <a:pPr eaLnBrk="1" hangingPunct="1"/>
              <a:t>95</a:t>
            </a:fld>
            <a:endParaRPr lang="en-US" sz="1400" smtClean="0"/>
          </a:p>
        </p:txBody>
      </p:sp>
      <p:pic>
        <p:nvPicPr>
          <p:cNvPr id="79875" name="Picture 3" descr="08-06-PlasmaMembrane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171450"/>
            <a:ext cx="9269413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1378" name="Rectangle 1062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0EFF020-C012-4364-A8D8-9A086370587B}" type="slidenum">
              <a:rPr lang="en-US" sz="1400" smtClean="0">
                <a:solidFill>
                  <a:srgbClr val="FFFFFF"/>
                </a:solidFill>
              </a:rPr>
              <a:pPr eaLnBrk="1" hangingPunct="1"/>
              <a:t>96</a:t>
            </a:fld>
            <a:endParaRPr lang="en-US" sz="1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	  DIFFUSION	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Movement of molecules from high concentration to low concentration. (This is called a concentration gradient.)</a:t>
            </a:r>
          </a:p>
          <a:p>
            <a:pPr eaLnBrk="1" hangingPunct="1">
              <a:defRPr/>
            </a:pPr>
            <a:r>
              <a:rPr lang="en-US" smtClean="0"/>
              <a:t>Diffusion continues until molecules reach equilibrium</a:t>
            </a:r>
          </a:p>
        </p:txBody>
      </p:sp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6FB5BB8-85DE-435F-AF38-99E0DBFAD094}" type="slidenum">
              <a:rPr lang="en-US" sz="1400" smtClean="0"/>
              <a:pPr eaLnBrk="1" hangingPunct="1"/>
              <a:t>97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3" grpId="0" build="p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Changing the rate of diffusion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Increase molecular movement by wind, stirring, or increased temp</a:t>
            </a:r>
          </a:p>
          <a:p>
            <a:pPr eaLnBrk="1" hangingPunct="1">
              <a:defRPr/>
            </a:pPr>
            <a:r>
              <a:rPr lang="en-US" smtClean="0"/>
              <a:t>Pressure</a:t>
            </a:r>
          </a:p>
          <a:p>
            <a:pPr eaLnBrk="1" hangingPunct="1">
              <a:defRPr/>
            </a:pPr>
            <a:r>
              <a:rPr lang="en-US" smtClean="0"/>
              <a:t>Steepness of gradient</a:t>
            </a:r>
          </a:p>
        </p:txBody>
      </p:sp>
      <p:sp>
        <p:nvSpPr>
          <p:cNvPr id="97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74B236B-AC11-42AD-AE27-1DC4832AA368}" type="slidenum">
              <a:rPr lang="en-US" sz="1400" smtClean="0"/>
              <a:pPr eaLnBrk="1" hangingPunct="1"/>
              <a:t>98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build="p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4461E1B-02A0-498B-8E84-624A15D200DC}" type="slidenum">
              <a:rPr lang="en-US" sz="1400" smtClean="0"/>
              <a:pPr eaLnBrk="1" hangingPunct="1"/>
              <a:t>99</a:t>
            </a:fld>
            <a:endParaRPr lang="en-US" sz="1400" smtClean="0"/>
          </a:p>
        </p:txBody>
      </p:sp>
      <p:pic>
        <p:nvPicPr>
          <p:cNvPr id="98307" name="Picture 3" descr="08-10-DiffusionMembrane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0"/>
            <a:ext cx="8469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5177</TotalTime>
  <Words>2503</Words>
  <Application>Microsoft Office PowerPoint</Application>
  <PresentationFormat>On-screen Show (4:3)</PresentationFormat>
  <Paragraphs>817</Paragraphs>
  <Slides>144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144</vt:i4>
      </vt:variant>
    </vt:vector>
  </HeadingPairs>
  <TitlesOfParts>
    <vt:vector size="145" baseType="lpstr">
      <vt:lpstr>Office Theme</vt:lpstr>
      <vt:lpstr>Origin of Life </vt:lpstr>
      <vt:lpstr>PowerPoint Presentation</vt:lpstr>
      <vt:lpstr>Sequence of Events</vt:lpstr>
      <vt:lpstr>Sequence of Events cont’d</vt:lpstr>
      <vt:lpstr>2 types of prokaryotes</vt:lpstr>
      <vt:lpstr>Prokaryotes</vt:lpstr>
      <vt:lpstr>Spontaneous Generation </vt:lpstr>
      <vt:lpstr>PowerPoint Presentation</vt:lpstr>
      <vt:lpstr>Early Earth</vt:lpstr>
      <vt:lpstr>Experiments on abiogenisis</vt:lpstr>
      <vt:lpstr>PowerPoint Presentation</vt:lpstr>
      <vt:lpstr>PowerPoint Presentation</vt:lpstr>
      <vt:lpstr>Two Modern Day Cell Types</vt:lpstr>
      <vt:lpstr>Prokaryotes</vt:lpstr>
      <vt:lpstr>Prokaryotes</vt:lpstr>
      <vt:lpstr>Prokaryotes</vt:lpstr>
      <vt:lpstr>PowerPoint Presentation</vt:lpstr>
      <vt:lpstr>Endosymbiont Hypothesis</vt:lpstr>
      <vt:lpstr>Prokaryotes</vt:lpstr>
      <vt:lpstr>Fig. 27-16</vt:lpstr>
      <vt:lpstr>PowerPoint Presentation</vt:lpstr>
      <vt:lpstr>PowerPoint Presentation</vt:lpstr>
      <vt:lpstr>PowerPoint Presentation</vt:lpstr>
      <vt:lpstr>Eukaryotes</vt:lpstr>
      <vt:lpstr>Eukaryote Cell Parts</vt:lpstr>
      <vt:lpstr>PowerPoint Presentation</vt:lpstr>
      <vt:lpstr>PowerPoint Presentation</vt:lpstr>
      <vt:lpstr>PowerPoint Presentation</vt:lpstr>
      <vt:lpstr>PowerPoint Presentation</vt:lpstr>
      <vt:lpstr>Eukaryote - Cell Parts</vt:lpstr>
      <vt:lpstr>Nucleus</vt:lpstr>
      <vt:lpstr>PowerPoint Presentation</vt:lpstr>
      <vt:lpstr>Eukaryote – cell parts</vt:lpstr>
      <vt:lpstr>PowerPoint Presentation</vt:lpstr>
      <vt:lpstr>Endoplasmic Reticulum (ER)</vt:lpstr>
      <vt:lpstr>Smooth ER</vt:lpstr>
      <vt:lpstr>Rough ER</vt:lpstr>
      <vt:lpstr>PowerPoint Presentation</vt:lpstr>
      <vt:lpstr>Cell Parts continued</vt:lpstr>
      <vt:lpstr>PowerPoint Presentation</vt:lpstr>
      <vt:lpstr>LYSOSOME</vt:lpstr>
      <vt:lpstr>PowerPoint Presentation</vt:lpstr>
      <vt:lpstr>PowerPoint Presentation</vt:lpstr>
      <vt:lpstr>PowerPoint Presentation</vt:lpstr>
      <vt:lpstr>PowerPoint Presentation</vt:lpstr>
      <vt:lpstr>Vacuole (lg.) vesicle (sm) </vt:lpstr>
      <vt:lpstr>Endomembrane System</vt:lpstr>
      <vt:lpstr>Peroxisome</vt:lpstr>
      <vt:lpstr>          Mitochondria</vt:lpstr>
      <vt:lpstr>Mitochondria (continued)</vt:lpstr>
      <vt:lpstr>Mitochondria (continued)</vt:lpstr>
      <vt:lpstr>PowerPoint Presentation</vt:lpstr>
      <vt:lpstr>Plastids</vt:lpstr>
      <vt:lpstr>Chloroplast</vt:lpstr>
      <vt:lpstr>Chloroplast</vt:lpstr>
      <vt:lpstr>PowerPoint Presentation</vt:lpstr>
      <vt:lpstr>Leukoplast</vt:lpstr>
      <vt:lpstr>Chromoplast</vt:lpstr>
      <vt:lpstr>  CENTROSOME</vt:lpstr>
      <vt:lpstr>PowerPoint Presentation</vt:lpstr>
      <vt:lpstr>PowerPoint Presentation</vt:lpstr>
      <vt:lpstr>            Cytoplasm     region b/w cell memb. &amp; nucleus</vt:lpstr>
      <vt:lpstr>      Cytoskeleton</vt:lpstr>
      <vt:lpstr>Microtubules</vt:lpstr>
      <vt:lpstr>Microfilaments</vt:lpstr>
      <vt:lpstr>Muscle Contractions </vt:lpstr>
      <vt:lpstr>Cell Surface &amp; Junctions</vt:lpstr>
      <vt:lpstr>Plant Cell Walls</vt:lpstr>
      <vt:lpstr>PowerPoint Presentation</vt:lpstr>
      <vt:lpstr>Plant Cell Surface</vt:lpstr>
      <vt:lpstr>Animal junctions</vt:lpstr>
      <vt:lpstr>PowerPoint Presentation</vt:lpstr>
      <vt:lpstr>Types of intracellular junctions</vt:lpstr>
      <vt:lpstr>PowerPoint Presentation</vt:lpstr>
      <vt:lpstr>PowerPoint Presentation</vt:lpstr>
      <vt:lpstr>CELL MEMBRANE</vt:lpstr>
      <vt:lpstr>PowerPoint Presentation</vt:lpstr>
      <vt:lpstr>Fig. 7-7</vt:lpstr>
      <vt:lpstr>PowerPoint Presentation</vt:lpstr>
      <vt:lpstr>PowerPoint Presentation</vt:lpstr>
      <vt:lpstr>  FUNCTION</vt:lpstr>
      <vt:lpstr>  Fluid mosaic model</vt:lpstr>
      <vt:lpstr>Components of Cell Membrane</vt:lpstr>
      <vt:lpstr>Phospholipid bilayer</vt:lpstr>
      <vt:lpstr>Cholesterol</vt:lpstr>
      <vt:lpstr>  Integral proteins</vt:lpstr>
      <vt:lpstr>Fig. 7-9</vt:lpstr>
      <vt:lpstr>Fig. 7-8</vt:lpstr>
      <vt:lpstr>  Peripheral proteins</vt:lpstr>
      <vt:lpstr>  Carbohydrates &amp; glycolipids</vt:lpstr>
      <vt:lpstr>PowerPoint Presentation</vt:lpstr>
      <vt:lpstr> Movement of molecules across the cell membrane.</vt:lpstr>
      <vt:lpstr> What molecules need to cross?</vt:lpstr>
      <vt:lpstr> What molecules can move across the membrane?</vt:lpstr>
      <vt:lpstr>PowerPoint Presentation</vt:lpstr>
      <vt:lpstr>TERMS</vt:lpstr>
      <vt:lpstr>   DIFFUSION </vt:lpstr>
      <vt:lpstr> Changing the rate of diffusion</vt:lpstr>
      <vt:lpstr>PowerPoint Presentation</vt:lpstr>
      <vt:lpstr>Fig. 7-8</vt:lpstr>
      <vt:lpstr>    OSMOSIS</vt:lpstr>
      <vt:lpstr> HYPEROSMOTIC</vt:lpstr>
      <vt:lpstr> HYPOOSMOTIC </vt:lpstr>
      <vt:lpstr>  Isoosmotic</vt:lpstr>
      <vt:lpstr>Hypotonic to hypertonic</vt:lpstr>
      <vt:lpstr>  Two basic methods of molecular transport.</vt:lpstr>
      <vt:lpstr>  Passive Transport</vt:lpstr>
      <vt:lpstr>  Facilitated diffusion (helper)</vt:lpstr>
      <vt:lpstr>PowerPoint Presentation</vt:lpstr>
      <vt:lpstr>PowerPoint Presentation</vt:lpstr>
      <vt:lpstr>Fig. 7-15</vt:lpstr>
      <vt:lpstr>Aquaporin</vt:lpstr>
      <vt:lpstr>Beautiful drawing  from Mrs. Cairo</vt:lpstr>
      <vt:lpstr>Aquaporin</vt:lpstr>
      <vt:lpstr>Aquaporin</vt:lpstr>
      <vt:lpstr>Fig. 7-17</vt:lpstr>
      <vt:lpstr>  ACTIVE TRANSPORT</vt:lpstr>
      <vt:lpstr>Electrogenic pumps</vt:lpstr>
      <vt:lpstr>PowerPoint Presentation</vt:lpstr>
      <vt:lpstr>Fig. 7-18</vt:lpstr>
      <vt:lpstr>Cotransport</vt:lpstr>
      <vt:lpstr>Fig. 7-19</vt:lpstr>
      <vt:lpstr>Bulk transport</vt:lpstr>
      <vt:lpstr>Fig. 7-20</vt:lpstr>
      <vt:lpstr>Fig. 7-20b</vt:lpstr>
      <vt:lpstr>Fig. 7-20a</vt:lpstr>
      <vt:lpstr>Fig. 7-20c</vt:lpstr>
      <vt:lpstr>Fig. 7-20</vt:lpstr>
      <vt:lpstr>PowerPoint Presentation</vt:lpstr>
      <vt:lpstr>   Water potential</vt:lpstr>
      <vt:lpstr>PowerPoint Presentation</vt:lpstr>
      <vt:lpstr>Example</vt:lpstr>
      <vt:lpstr>PowerPoint Presentation</vt:lpstr>
      <vt:lpstr>Water leaves the cell</vt:lpstr>
      <vt:lpstr>  Cytolysis</vt:lpstr>
      <vt:lpstr> Cytolysis (cont)</vt:lpstr>
      <vt:lpstr>Fig. 7-13</vt:lpstr>
      <vt:lpstr>PowerPoint Presentation</vt:lpstr>
      <vt:lpstr>PowerPoint Presentation</vt:lpstr>
      <vt:lpstr>Fig. 7-14</vt:lpstr>
      <vt:lpstr>Water potential equation</vt:lpstr>
      <vt:lpstr>PowerPoint Presentation</vt:lpstr>
      <vt:lpstr>PowerPoint Presentation</vt:lpstr>
      <vt:lpstr>PowerPoint Presentation</vt:lpstr>
    </vt:vector>
  </TitlesOfParts>
  <Company>stviator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 of Life </dc:title>
  <dc:creator> Eileen Cairo</dc:creator>
  <cp:lastModifiedBy>Saint Viator</cp:lastModifiedBy>
  <cp:revision>214</cp:revision>
  <dcterms:created xsi:type="dcterms:W3CDTF">2002-07-15T19:23:32Z</dcterms:created>
  <dcterms:modified xsi:type="dcterms:W3CDTF">2013-09-19T12:45:35Z</dcterms:modified>
</cp:coreProperties>
</file>