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slides/slide153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58"/>
  </p:notesMasterIdLst>
  <p:handoutMasterIdLst>
    <p:handoutMasterId r:id="rId159"/>
  </p:handoutMasterIdLst>
  <p:sldIdLst>
    <p:sldId id="256" r:id="rId2"/>
    <p:sldId id="354" r:id="rId3"/>
    <p:sldId id="355" r:id="rId4"/>
    <p:sldId id="356" r:id="rId5"/>
    <p:sldId id="260" r:id="rId6"/>
    <p:sldId id="261" r:id="rId7"/>
    <p:sldId id="451" r:id="rId8"/>
    <p:sldId id="449" r:id="rId9"/>
    <p:sldId id="450" r:id="rId10"/>
    <p:sldId id="263" r:id="rId11"/>
    <p:sldId id="358" r:id="rId12"/>
    <p:sldId id="369" r:id="rId13"/>
    <p:sldId id="359" r:id="rId14"/>
    <p:sldId id="360" r:id="rId15"/>
    <p:sldId id="362" r:id="rId16"/>
    <p:sldId id="357" r:id="rId17"/>
    <p:sldId id="363" r:id="rId18"/>
    <p:sldId id="461" r:id="rId19"/>
    <p:sldId id="266" r:id="rId20"/>
    <p:sldId id="271" r:id="rId21"/>
    <p:sldId id="374" r:id="rId22"/>
    <p:sldId id="329" r:id="rId23"/>
    <p:sldId id="330" r:id="rId24"/>
    <p:sldId id="272" r:id="rId25"/>
    <p:sldId id="364" r:id="rId26"/>
    <p:sldId id="279" r:id="rId27"/>
    <p:sldId id="332" r:id="rId28"/>
    <p:sldId id="331" r:id="rId29"/>
    <p:sldId id="275" r:id="rId30"/>
    <p:sldId id="333" r:id="rId31"/>
    <p:sldId id="350" r:id="rId32"/>
    <p:sldId id="351" r:id="rId33"/>
    <p:sldId id="352" r:id="rId34"/>
    <p:sldId id="353" r:id="rId35"/>
    <p:sldId id="283" r:id="rId36"/>
    <p:sldId id="462" r:id="rId37"/>
    <p:sldId id="274" r:id="rId38"/>
    <p:sldId id="370" r:id="rId39"/>
    <p:sldId id="334" r:id="rId40"/>
    <p:sldId id="284" r:id="rId41"/>
    <p:sldId id="285" r:id="rId42"/>
    <p:sldId id="286" r:id="rId43"/>
    <p:sldId id="287" r:id="rId44"/>
    <p:sldId id="335" r:id="rId45"/>
    <p:sldId id="366" r:id="rId46"/>
    <p:sldId id="336" r:id="rId47"/>
    <p:sldId id="463" r:id="rId48"/>
    <p:sldId id="292" r:id="rId49"/>
    <p:sldId id="290" r:id="rId50"/>
    <p:sldId id="380" r:id="rId51"/>
    <p:sldId id="379" r:id="rId52"/>
    <p:sldId id="296" r:id="rId53"/>
    <p:sldId id="371" r:id="rId54"/>
    <p:sldId id="300" r:id="rId55"/>
    <p:sldId id="365" r:id="rId56"/>
    <p:sldId id="376" r:id="rId57"/>
    <p:sldId id="384" r:id="rId58"/>
    <p:sldId id="464" r:id="rId59"/>
    <p:sldId id="381" r:id="rId60"/>
    <p:sldId id="304" r:id="rId61"/>
    <p:sldId id="382" r:id="rId62"/>
    <p:sldId id="383" r:id="rId63"/>
    <p:sldId id="377" r:id="rId64"/>
    <p:sldId id="465" r:id="rId65"/>
    <p:sldId id="452" r:id="rId66"/>
    <p:sldId id="453" r:id="rId67"/>
    <p:sldId id="454" r:id="rId68"/>
    <p:sldId id="368" r:id="rId69"/>
    <p:sldId id="338" r:id="rId70"/>
    <p:sldId id="339" r:id="rId71"/>
    <p:sldId id="341" r:id="rId72"/>
    <p:sldId id="455" r:id="rId73"/>
    <p:sldId id="313" r:id="rId74"/>
    <p:sldId id="372" r:id="rId75"/>
    <p:sldId id="459" r:id="rId76"/>
    <p:sldId id="344" r:id="rId77"/>
    <p:sldId id="466" r:id="rId78"/>
    <p:sldId id="460" r:id="rId79"/>
    <p:sldId id="345" r:id="rId80"/>
    <p:sldId id="320" r:id="rId81"/>
    <p:sldId id="318" r:id="rId82"/>
    <p:sldId id="346" r:id="rId83"/>
    <p:sldId id="348" r:id="rId84"/>
    <p:sldId id="349" r:id="rId85"/>
    <p:sldId id="347" r:id="rId86"/>
    <p:sldId id="323" r:id="rId87"/>
    <p:sldId id="325" r:id="rId88"/>
    <p:sldId id="326" r:id="rId89"/>
    <p:sldId id="385" r:id="rId90"/>
    <p:sldId id="386" r:id="rId91"/>
    <p:sldId id="387" r:id="rId92"/>
    <p:sldId id="388" r:id="rId93"/>
    <p:sldId id="389" r:id="rId94"/>
    <p:sldId id="390" r:id="rId95"/>
    <p:sldId id="391" r:id="rId96"/>
    <p:sldId id="392" r:id="rId97"/>
    <p:sldId id="393" r:id="rId98"/>
    <p:sldId id="394" r:id="rId99"/>
    <p:sldId id="395" r:id="rId100"/>
    <p:sldId id="396" r:id="rId101"/>
    <p:sldId id="397" r:id="rId102"/>
    <p:sldId id="467" r:id="rId103"/>
    <p:sldId id="398" r:id="rId104"/>
    <p:sldId id="399" r:id="rId105"/>
    <p:sldId id="400" r:id="rId106"/>
    <p:sldId id="401" r:id="rId107"/>
    <p:sldId id="402" r:id="rId108"/>
    <p:sldId id="403" r:id="rId109"/>
    <p:sldId id="404" r:id="rId110"/>
    <p:sldId id="405" r:id="rId111"/>
    <p:sldId id="456" r:id="rId112"/>
    <p:sldId id="406" r:id="rId113"/>
    <p:sldId id="407" r:id="rId114"/>
    <p:sldId id="408" r:id="rId115"/>
    <p:sldId id="409" r:id="rId116"/>
    <p:sldId id="410" r:id="rId117"/>
    <p:sldId id="411" r:id="rId118"/>
    <p:sldId id="412" r:id="rId119"/>
    <p:sldId id="413" r:id="rId120"/>
    <p:sldId id="414" r:id="rId121"/>
    <p:sldId id="415" r:id="rId122"/>
    <p:sldId id="416" r:id="rId123"/>
    <p:sldId id="417" r:id="rId124"/>
    <p:sldId id="418" r:id="rId125"/>
    <p:sldId id="419" r:id="rId126"/>
    <p:sldId id="420" r:id="rId127"/>
    <p:sldId id="421" r:id="rId128"/>
    <p:sldId id="422" r:id="rId129"/>
    <p:sldId id="423" r:id="rId130"/>
    <p:sldId id="424" r:id="rId131"/>
    <p:sldId id="457" r:id="rId132"/>
    <p:sldId id="425" r:id="rId133"/>
    <p:sldId id="426" r:id="rId134"/>
    <p:sldId id="427" r:id="rId135"/>
    <p:sldId id="428" r:id="rId136"/>
    <p:sldId id="429" r:id="rId137"/>
    <p:sldId id="430" r:id="rId138"/>
    <p:sldId id="431" r:id="rId139"/>
    <p:sldId id="432" r:id="rId140"/>
    <p:sldId id="433" r:id="rId141"/>
    <p:sldId id="434" r:id="rId142"/>
    <p:sldId id="435" r:id="rId143"/>
    <p:sldId id="436" r:id="rId144"/>
    <p:sldId id="437" r:id="rId145"/>
    <p:sldId id="438" r:id="rId146"/>
    <p:sldId id="439" r:id="rId147"/>
    <p:sldId id="440" r:id="rId148"/>
    <p:sldId id="441" r:id="rId149"/>
    <p:sldId id="443" r:id="rId150"/>
    <p:sldId id="442" r:id="rId151"/>
    <p:sldId id="444" r:id="rId152"/>
    <p:sldId id="458" r:id="rId153"/>
    <p:sldId id="445" r:id="rId154"/>
    <p:sldId id="446" r:id="rId155"/>
    <p:sldId id="447" r:id="rId156"/>
    <p:sldId id="448" r:id="rId1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28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9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880C4D-F822-49C1-933A-F7B2D188A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950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1ED269-C54E-4344-85C4-EB91A10C3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360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1F3373-4706-48FE-8754-9E8BA70E390D}" type="slidenum">
              <a:rPr lang="en-US" sz="1200" smtClean="0"/>
              <a:pPr eaLnBrk="1" hangingPunct="1"/>
              <a:t>124</a:t>
            </a:fld>
            <a:endParaRPr lang="en-US" sz="12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Lost and electron that needs to be replaced and it was oxidized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 H2O is oxidized and O2 is given off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16EC66-AE7F-4330-A8DF-D5E2AB1642E4}" type="slidenum">
              <a:rPr lang="en-US" sz="1200" smtClean="0"/>
              <a:pPr eaLnBrk="1" hangingPunct="1"/>
              <a:t>140</a:t>
            </a:fld>
            <a:endParaRPr lang="en-US" sz="1200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D21E1-C5F3-4067-99E1-950E501E1D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01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BB7AF-7440-4F8F-AB89-1D06686161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16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68659-74AF-46FA-80DD-4F5F3D1552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5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E3E-0321-461F-B69B-191EF307CA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0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0F72B-B4D9-499A-99C9-BF0C7DFBCB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266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670E2-CCE1-449B-AE94-313A4722CD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39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B811A-C59C-4DFF-9829-E9E34C2D05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77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2030C-924B-4C8F-81B0-184B380329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84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2652-572F-4859-8372-6899624158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35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82209-E895-41A2-AF30-692AC65E47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742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D773A-7A8B-4519-825F-419974E58E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23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2F5C0C-19B3-4FB3-9A0C-DB349CA6BD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31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vescience.com/1398-early-earth-purple-study-suggests.html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4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3D9D6D-09E7-4B8B-93D9-8CB8165CDC93}" type="slidenum">
              <a:rPr lang="en-US" sz="1400" smtClean="0"/>
              <a:pPr eaLnBrk="1" hangingPunct="1"/>
              <a:t>1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Coupled Reactions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∆G of an endergonic reaction is less than the amount of energy released by ATP hydrolysis then the 2 reactions can be coupled so that overall it’s exergonic. 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7DD104-3BB4-4398-AAE8-8F4E2A276570}" type="slidenum">
              <a:rPr lang="en-US" sz="1400" smtClean="0"/>
              <a:pPr eaLnBrk="1" hangingPunct="1"/>
              <a:t>10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10_08AbsorptionSpectrum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33350"/>
            <a:ext cx="6084887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 noChangeArrowheads="1"/>
          </p:cNvSpPr>
          <p:nvPr/>
        </p:nvSpPr>
        <p:spPr bwMode="auto">
          <a:xfrm>
            <a:off x="2327275" y="1743075"/>
            <a:ext cx="231775" cy="24130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565275" y="171450"/>
            <a:ext cx="1905000" cy="323850"/>
          </a:xfrm>
          <a:prstGeom prst="rect">
            <a:avLst/>
          </a:prstGeom>
          <a:solidFill>
            <a:srgbClr val="FE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10-8</a:t>
            </a:r>
          </a:p>
        </p:txBody>
      </p:sp>
      <p:sp>
        <p:nvSpPr>
          <p:cNvPr id="10038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30477D3-6FB4-4DE3-AF46-D0D3CE0FBBA2}" type="slidenum">
              <a:rPr lang="en-US" sz="1400" smtClean="0"/>
              <a:pPr eaLnBrk="1" hangingPunct="1">
                <a:spcBef>
                  <a:spcPct val="50000"/>
                </a:spcBef>
              </a:pPr>
              <a:t>100</a:t>
            </a:fld>
            <a:endParaRPr lang="en-US" sz="1400" smtClean="0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894388" y="1249363"/>
            <a:ext cx="1617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Galvanometer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287588" y="2870200"/>
            <a:ext cx="13096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Slit moves to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pass light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of selected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wavelength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1811338" y="776288"/>
            <a:ext cx="661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White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light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3840163" y="2868613"/>
            <a:ext cx="579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Green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light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3824288" y="5699125"/>
            <a:ext cx="4746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Blue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light</a:t>
            </a: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5443538" y="5416550"/>
            <a:ext cx="24685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The low transmittance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(high absorption)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reading indicates that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chlorophyll absorbs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most blue light.</a:t>
            </a:r>
          </a:p>
          <a:p>
            <a:pPr>
              <a:lnSpc>
                <a:spcPct val="90000"/>
              </a:lnSpc>
            </a:pPr>
            <a:endParaRPr lang="en-US" sz="1600" b="1">
              <a:latin typeface="Arial" charset="0"/>
            </a:endParaRPr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5389563" y="2727325"/>
            <a:ext cx="230346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The high transmittance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(low absorption)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reading indicates that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chlorophyll absorbs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very little green light.</a:t>
            </a:r>
          </a:p>
          <a:p>
            <a:pPr>
              <a:lnSpc>
                <a:spcPct val="90000"/>
              </a:lnSpc>
            </a:pPr>
            <a:endParaRPr lang="en-US" sz="1600" b="1">
              <a:latin typeface="Arial" charset="0"/>
            </a:endParaRP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2611438" y="728663"/>
            <a:ext cx="10048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Refracting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prism</a:t>
            </a: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4948238" y="731838"/>
            <a:ext cx="1293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Photoelectric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tube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3773488" y="728663"/>
            <a:ext cx="11509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Chlorophyll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solution</a:t>
            </a:r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>
            <a:off x="4083050" y="4711700"/>
            <a:ext cx="3175" cy="1012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9" name="Line 17"/>
          <p:cNvSpPr>
            <a:spLocks noChangeShapeType="1"/>
          </p:cNvSpPr>
          <p:nvPr/>
        </p:nvSpPr>
        <p:spPr bwMode="auto">
          <a:xfrm>
            <a:off x="4083050" y="1917700"/>
            <a:ext cx="0" cy="952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0" name="Line 18"/>
          <p:cNvSpPr>
            <a:spLocks noChangeShapeType="1"/>
          </p:cNvSpPr>
          <p:nvPr/>
        </p:nvSpPr>
        <p:spPr bwMode="auto">
          <a:xfrm flipH="1">
            <a:off x="2832100" y="1901825"/>
            <a:ext cx="889000" cy="1031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1" name="Line 19"/>
          <p:cNvSpPr>
            <a:spLocks noChangeShapeType="1"/>
          </p:cNvSpPr>
          <p:nvPr/>
        </p:nvSpPr>
        <p:spPr bwMode="auto">
          <a:xfrm flipH="1">
            <a:off x="2889250" y="1168400"/>
            <a:ext cx="6350" cy="714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2" name="Line 20"/>
          <p:cNvSpPr>
            <a:spLocks noChangeShapeType="1"/>
          </p:cNvSpPr>
          <p:nvPr/>
        </p:nvSpPr>
        <p:spPr bwMode="auto">
          <a:xfrm>
            <a:off x="4159250" y="1177925"/>
            <a:ext cx="26035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3" name="Line 21"/>
          <p:cNvSpPr>
            <a:spLocks noChangeShapeType="1"/>
          </p:cNvSpPr>
          <p:nvPr/>
        </p:nvSpPr>
        <p:spPr bwMode="auto">
          <a:xfrm>
            <a:off x="5168900" y="1181100"/>
            <a:ext cx="127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1662113" y="230188"/>
            <a:ext cx="135096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5D4293"/>
                </a:solidFill>
                <a:latin typeface="Arial" charset="0"/>
              </a:rPr>
              <a:t>TECHNIQUE</a:t>
            </a:r>
          </a:p>
        </p:txBody>
      </p:sp>
      <p:sp>
        <p:nvSpPr>
          <p:cNvPr id="100375" name="Text Box 23"/>
          <p:cNvSpPr txBox="1">
            <a:spLocks noChangeArrowheads="1"/>
          </p:cNvSpPr>
          <p:nvPr/>
        </p:nvSpPr>
        <p:spPr bwMode="auto">
          <a:xfrm>
            <a:off x="2386013" y="1773238"/>
            <a:ext cx="1222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00376" name="Oval 24"/>
          <p:cNvSpPr>
            <a:spLocks noChangeArrowheads="1"/>
          </p:cNvSpPr>
          <p:nvPr/>
        </p:nvSpPr>
        <p:spPr bwMode="auto">
          <a:xfrm>
            <a:off x="3879850" y="1444625"/>
            <a:ext cx="231775" cy="24130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7" name="Text Box 25"/>
          <p:cNvSpPr txBox="1">
            <a:spLocks noChangeArrowheads="1"/>
          </p:cNvSpPr>
          <p:nvPr/>
        </p:nvSpPr>
        <p:spPr bwMode="auto">
          <a:xfrm>
            <a:off x="3941763" y="1458913"/>
            <a:ext cx="1222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00378" name="Oval 26"/>
          <p:cNvSpPr>
            <a:spLocks noChangeArrowheads="1"/>
          </p:cNvSpPr>
          <p:nvPr/>
        </p:nvSpPr>
        <p:spPr bwMode="auto">
          <a:xfrm>
            <a:off x="4657725" y="1444625"/>
            <a:ext cx="231775" cy="24130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9" name="Text Box 27"/>
          <p:cNvSpPr txBox="1">
            <a:spLocks noChangeArrowheads="1"/>
          </p:cNvSpPr>
          <p:nvPr/>
        </p:nvSpPr>
        <p:spPr bwMode="auto">
          <a:xfrm>
            <a:off x="4719638" y="1458913"/>
            <a:ext cx="1222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3</a:t>
            </a:r>
            <a:endParaRPr lang="en-US" sz="1500" b="1">
              <a:solidFill>
                <a:schemeClr val="bg1"/>
              </a:solidFill>
              <a:latin typeface="Times" pitchFamily="1" charset="0"/>
            </a:endParaRPr>
          </a:p>
        </p:txBody>
      </p:sp>
      <p:sp>
        <p:nvSpPr>
          <p:cNvPr id="100380" name="Oval 28"/>
          <p:cNvSpPr>
            <a:spLocks noChangeArrowheads="1"/>
          </p:cNvSpPr>
          <p:nvPr/>
        </p:nvSpPr>
        <p:spPr bwMode="auto">
          <a:xfrm>
            <a:off x="5384800" y="1835150"/>
            <a:ext cx="231775" cy="24130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5446713" y="1849438"/>
            <a:ext cx="1222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4</a:t>
            </a:r>
            <a:endParaRPr lang="en-US" sz="1500" b="1">
              <a:solidFill>
                <a:schemeClr val="bg1"/>
              </a:solidFill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10_09PhotosynWavelength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3350"/>
            <a:ext cx="6310313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454150" y="180975"/>
            <a:ext cx="1778000" cy="282575"/>
          </a:xfrm>
          <a:prstGeom prst="rect">
            <a:avLst/>
          </a:prstGeom>
          <a:solidFill>
            <a:srgbClr val="FECD66"/>
          </a:solidFill>
          <a:ln w="9525">
            <a:solidFill>
              <a:srgbClr val="FECD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10-9</a:t>
            </a:r>
          </a:p>
        </p:txBody>
      </p:sp>
      <p:sp>
        <p:nvSpPr>
          <p:cNvPr id="101406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4FF1A20-15B4-4F4C-89CA-8554B820588D}" type="slidenum">
              <a:rPr lang="en-US" sz="1400" smtClean="0"/>
              <a:pPr eaLnBrk="1" hangingPunct="1">
                <a:spcBef>
                  <a:spcPct val="50000"/>
                </a:spcBef>
              </a:pPr>
              <a:t>101</a:t>
            </a:fld>
            <a:endParaRPr lang="en-US" sz="1400" smtClean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903788" y="2128838"/>
            <a:ext cx="183356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Wavelength of light (nm)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462088" y="4340225"/>
            <a:ext cx="145891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(b) Action spectrum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462088" y="1925638"/>
            <a:ext cx="16494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(a) Absorption spectra 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1477963" y="6208713"/>
            <a:ext cx="1290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(c) Engelmann’s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     experiment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4652963" y="5060950"/>
            <a:ext cx="1617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Aerobic bacteria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1538288" y="223838"/>
            <a:ext cx="135096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5D4293"/>
                </a:solidFill>
                <a:latin typeface="Arial" charset="0"/>
              </a:rPr>
              <a:t>RESULTS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 rot="-5428705">
            <a:off x="2512219" y="3339307"/>
            <a:ext cx="1919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>
                <a:latin typeface="Arial" charset="0"/>
              </a:rPr>
              <a:t>Rate of photosynthesis</a:t>
            </a:r>
          </a:p>
          <a:p>
            <a:r>
              <a:rPr lang="en-US" sz="1200" b="1">
                <a:latin typeface="Arial" charset="0"/>
              </a:rPr>
              <a:t>(measured by O</a:t>
            </a:r>
            <a:r>
              <a:rPr lang="en-US" sz="1200" b="1" baseline="-25000">
                <a:latin typeface="Arial" charset="0"/>
              </a:rPr>
              <a:t>2</a:t>
            </a:r>
            <a:r>
              <a:rPr lang="en-US" sz="1200" b="1">
                <a:latin typeface="Arial" charset="0"/>
              </a:rPr>
              <a:t> release)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 rot="-5428705">
            <a:off x="2693194" y="858044"/>
            <a:ext cx="15700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 b="1">
                <a:latin typeface="Arial" charset="0"/>
              </a:rPr>
              <a:t>Absorption of light by</a:t>
            </a:r>
          </a:p>
          <a:p>
            <a:pPr algn="ctr"/>
            <a:r>
              <a:rPr lang="en-US" sz="1200" b="1">
                <a:latin typeface="Arial" charset="0"/>
              </a:rPr>
              <a:t>chloroplast pigments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5240338" y="5356225"/>
            <a:ext cx="6334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Filament</a:t>
            </a:r>
          </a:p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of alga</a:t>
            </a:r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 flipH="1">
            <a:off x="4606925" y="5238750"/>
            <a:ext cx="311150" cy="225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>
            <a:off x="5559425" y="5680075"/>
            <a:ext cx="0" cy="231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3846513" y="247650"/>
            <a:ext cx="5127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>
                <a:latin typeface="Arial" charset="0"/>
              </a:rPr>
              <a:t>Chloro-</a:t>
            </a:r>
          </a:p>
          <a:p>
            <a:r>
              <a:rPr lang="en-US" sz="800" b="1">
                <a:latin typeface="Arial" charset="0"/>
              </a:rPr>
              <a:t> </a:t>
            </a:r>
            <a:r>
              <a:rPr lang="en-US" sz="1200" b="1">
                <a:latin typeface="Arial" charset="0"/>
              </a:rPr>
              <a:t>phyll </a:t>
            </a:r>
            <a:r>
              <a:rPr lang="en-US" sz="1200" b="1" i="1">
                <a:latin typeface="Arial" charset="0"/>
              </a:rPr>
              <a:t>a</a:t>
            </a:r>
            <a:endParaRPr lang="en-US" sz="1200" b="1">
              <a:latin typeface="Arial" charset="0"/>
            </a:endParaRP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4878388" y="474663"/>
            <a:ext cx="10334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Chlorophyll </a:t>
            </a:r>
            <a:r>
              <a:rPr lang="en-US" sz="1200" b="1" i="1">
                <a:latin typeface="Arial" charset="0"/>
              </a:rPr>
              <a:t>b</a:t>
            </a:r>
            <a:endParaRPr lang="en-US" sz="1200" b="1">
              <a:latin typeface="Arial" charset="0"/>
            </a:endParaRP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5253038" y="1065213"/>
            <a:ext cx="10334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Carotenoids</a:t>
            </a:r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>
            <a:off x="4108450" y="638175"/>
            <a:ext cx="120650" cy="174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6" name="Line 20"/>
          <p:cNvSpPr>
            <a:spLocks noChangeShapeType="1"/>
          </p:cNvSpPr>
          <p:nvPr/>
        </p:nvSpPr>
        <p:spPr bwMode="auto">
          <a:xfrm>
            <a:off x="4689475" y="546100"/>
            <a:ext cx="155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7" name="Line 21"/>
          <p:cNvSpPr>
            <a:spLocks noChangeShapeType="1"/>
          </p:cNvSpPr>
          <p:nvPr/>
        </p:nvSpPr>
        <p:spPr bwMode="auto">
          <a:xfrm>
            <a:off x="5105400" y="1146175"/>
            <a:ext cx="117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4964113" y="1878013"/>
            <a:ext cx="2619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500</a:t>
            </a: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3821113" y="1874838"/>
            <a:ext cx="2619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400</a:t>
            </a:r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6129338" y="1878013"/>
            <a:ext cx="2619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600</a:t>
            </a:r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7281863" y="1878013"/>
            <a:ext cx="2619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700</a:t>
            </a:r>
          </a:p>
        </p:txBody>
      </p:sp>
      <p:sp>
        <p:nvSpPr>
          <p:cNvPr id="101402" name="Text Box 26"/>
          <p:cNvSpPr txBox="1">
            <a:spLocks noChangeArrowheads="1"/>
          </p:cNvSpPr>
          <p:nvPr/>
        </p:nvSpPr>
        <p:spPr bwMode="auto">
          <a:xfrm>
            <a:off x="7288213" y="6386513"/>
            <a:ext cx="2619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700</a:t>
            </a:r>
          </a:p>
        </p:txBody>
      </p:sp>
      <p:sp>
        <p:nvSpPr>
          <p:cNvPr id="101403" name="Text Box 27"/>
          <p:cNvSpPr txBox="1">
            <a:spLocks noChangeArrowheads="1"/>
          </p:cNvSpPr>
          <p:nvPr/>
        </p:nvSpPr>
        <p:spPr bwMode="auto">
          <a:xfrm>
            <a:off x="6129338" y="6380163"/>
            <a:ext cx="2619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600</a:t>
            </a:r>
          </a:p>
        </p:txBody>
      </p:sp>
      <p:sp>
        <p:nvSpPr>
          <p:cNvPr id="101404" name="Text Box 28"/>
          <p:cNvSpPr txBox="1">
            <a:spLocks noChangeArrowheads="1"/>
          </p:cNvSpPr>
          <p:nvPr/>
        </p:nvSpPr>
        <p:spPr bwMode="auto">
          <a:xfrm>
            <a:off x="4986338" y="6383338"/>
            <a:ext cx="2619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500</a:t>
            </a:r>
          </a:p>
        </p:txBody>
      </p:sp>
      <p:sp>
        <p:nvSpPr>
          <p:cNvPr id="101405" name="Text Box 29"/>
          <p:cNvSpPr txBox="1">
            <a:spLocks noChangeArrowheads="1"/>
          </p:cNvSpPr>
          <p:nvPr/>
        </p:nvSpPr>
        <p:spPr bwMode="auto">
          <a:xfrm>
            <a:off x="3817938" y="6380163"/>
            <a:ext cx="2619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Were Ancient Bacteria Purple?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E3E-0321-461F-B69B-191EF307CA1B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228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027" descr="10-02-Chloroplast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938" y="0"/>
            <a:ext cx="4811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BEC336-ED1E-47BF-9C0D-FF1C7C344557}" type="slidenum">
              <a:rPr lang="en-US" sz="1400" smtClean="0"/>
              <a:pPr eaLnBrk="1" hangingPunct="1"/>
              <a:t>103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5" descr="10_03aChloroplast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613" y="771525"/>
            <a:ext cx="54387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CBF4FE-574F-4385-834A-F939BA7A6948}" type="slidenum">
              <a:rPr lang="en-US" sz="1400" smtClean="0"/>
              <a:pPr eaLnBrk="1" hangingPunct="1"/>
              <a:t>104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5" descr="10_03bChloroplast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771525"/>
            <a:ext cx="43910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8F10FF-A92B-41F9-8741-0B140391E121}" type="slidenum">
              <a:rPr lang="en-US" sz="1400" smtClean="0"/>
              <a:pPr eaLnBrk="1" hangingPunct="1"/>
              <a:t>105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5" descr="10_03-Chloroplast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050" y="771525"/>
            <a:ext cx="37719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F6BA66-049E-41E8-A8D8-B4E9790F517E}" type="slidenum">
              <a:rPr lang="en-US" sz="1400" smtClean="0"/>
              <a:pPr eaLnBrk="1" hangingPunct="1"/>
              <a:t>106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76962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Chloroplast Structure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See pg. 187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Granna – stacks of thylakoids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Thylakoids – membrane &amp; space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Stroma – space b/w granna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Chlorophyll mol. Is inside thylakoid memb.</a:t>
            </a:r>
          </a:p>
        </p:txBody>
      </p:sp>
      <p:sp>
        <p:nvSpPr>
          <p:cNvPr id="1065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2940C0-6A8D-4447-A211-2B6484F86F44}" type="slidenum">
              <a:rPr lang="en-US" sz="1400" smtClean="0"/>
              <a:pPr eaLnBrk="1" hangingPunct="1"/>
              <a:t>107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 Chloroplast Location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-Leaf cells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-Mesophyll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-See diagram pg. 187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-Sunlight has to penetrate </a:t>
            </a:r>
            <a:r>
              <a:rPr lang="en-US" b="1" u="sng" smtClean="0"/>
              <a:t>cuticle</a:t>
            </a:r>
            <a:r>
              <a:rPr lang="en-US" smtClean="0"/>
              <a:t> &amp; epidermal cells</a:t>
            </a:r>
          </a:p>
        </p:txBody>
      </p:sp>
      <p:sp>
        <p:nvSpPr>
          <p:cNvPr id="1075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B2C6E6-4C42-490F-9B32-F4DAF4AA8366}" type="slidenum">
              <a:rPr lang="en-US" sz="1400" smtClean="0"/>
              <a:pPr eaLnBrk="1" hangingPunct="1"/>
              <a:t>108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Structure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Cuticle -- transparent waxy layer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-- CO</a:t>
            </a:r>
            <a:r>
              <a:rPr lang="en-US" baseline="-25000" smtClean="0"/>
              <a:t>2 </a:t>
            </a:r>
            <a:r>
              <a:rPr lang="en-US" smtClean="0"/>
              <a:t>can’t get through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Stomata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– pores to allow Co</a:t>
            </a:r>
            <a:r>
              <a:rPr lang="en-US" baseline="-25000" smtClean="0"/>
              <a:t>2</a:t>
            </a:r>
            <a:r>
              <a:rPr lang="en-US" smtClean="0"/>
              <a:t> in &amp; H</a:t>
            </a:r>
            <a:r>
              <a:rPr lang="en-US" baseline="-25000" smtClean="0"/>
              <a:t>2</a:t>
            </a:r>
            <a:r>
              <a:rPr lang="en-US" smtClean="0"/>
              <a:t>O out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-- pores can open when cool &amp; close at hottest part of day</a:t>
            </a:r>
          </a:p>
        </p:txBody>
      </p:sp>
      <p:sp>
        <p:nvSpPr>
          <p:cNvPr id="1085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CF9740-6F3B-4181-ADE3-8CC5BC7256B4}" type="slidenum">
              <a:rPr lang="en-US" sz="1400" smtClean="0"/>
              <a:pPr eaLnBrk="1" hangingPunct="1"/>
              <a:t>109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Types of reactions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Oxidation – reduction reactions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    AKA  Redox reactions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2.  Phosphorylation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      </a:t>
            </a:r>
          </a:p>
          <a:p>
            <a:pPr marL="990600" lvl="1" indent="-533400" eaLnBrk="1" hangingPunct="1">
              <a:buFontTx/>
              <a:buNone/>
            </a:pPr>
            <a:endParaRPr lang="en-US" dirty="0" smtClean="0"/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51AF50-2F1C-4C98-A57D-E5AF9BB932F7}" type="slidenum">
              <a:rPr lang="en-US" sz="1400" smtClean="0"/>
              <a:pPr eaLnBrk="1" hangingPunct="1"/>
              <a:t>11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utoUpdateAnimBg="0"/>
      <p:bldP spid="123907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stages of photosynthesis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Light reactions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      -- energy capturing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      -- light dependent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smtClean="0"/>
              <a:t>Calvin cycle –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      -- carbon reduction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      -- dark reactions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      -- light independent</a:t>
            </a:r>
          </a:p>
        </p:txBody>
      </p:sp>
      <p:sp>
        <p:nvSpPr>
          <p:cNvPr id="1095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E7B147-607F-47FE-9E42-A75779D14EE2}" type="slidenum">
              <a:rPr lang="en-US" sz="1400" smtClean="0"/>
              <a:pPr eaLnBrk="1" hangingPunct="1"/>
              <a:t>110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10_05PhotosynthOverview_4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63" y="150813"/>
            <a:ext cx="8548687" cy="65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725488" y="1274763"/>
            <a:ext cx="5826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700" b="1">
                <a:latin typeface="Arial" charset="0"/>
              </a:rPr>
              <a:t>Light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10-5-4</a:t>
            </a:r>
          </a:p>
        </p:txBody>
      </p:sp>
      <p:sp>
        <p:nvSpPr>
          <p:cNvPr id="14030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132D566-E980-477A-AB5A-EB44EE225C28}" type="slidenum">
              <a:rPr lang="en-US" sz="1400" smtClean="0"/>
              <a:pPr eaLnBrk="1" hangingPunct="1">
                <a:spcBef>
                  <a:spcPct val="50000"/>
                </a:spcBef>
              </a:pPr>
              <a:t>111</a:t>
            </a:fld>
            <a:endParaRPr lang="en-US" sz="1400" smtClean="0"/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3005138" y="315913"/>
            <a:ext cx="407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H</a:t>
            </a:r>
            <a:r>
              <a:rPr lang="en-US" sz="20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sz="1600" b="1">
                <a:solidFill>
                  <a:schemeClr val="bg1"/>
                </a:solidFill>
                <a:latin typeface="Arial" charset="0"/>
              </a:rPr>
              <a:t>O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38163" y="5386388"/>
            <a:ext cx="12144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700" b="1">
                <a:latin typeface="Arial" charset="0"/>
              </a:rPr>
              <a:t>Chloroplast</a:t>
            </a:r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 flipH="1">
            <a:off x="1200150" y="5076825"/>
            <a:ext cx="101600" cy="346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2659063" y="3135313"/>
            <a:ext cx="10461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Light</a:t>
            </a:r>
          </a:p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Reactions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4227513" y="1935163"/>
            <a:ext cx="719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NADP</a:t>
            </a:r>
            <a:r>
              <a:rPr lang="en-US" sz="1700" b="1" baseline="30000">
                <a:latin typeface="Arial" charset="0"/>
              </a:rPr>
              <a:t>+</a:t>
            </a:r>
            <a:endParaRPr lang="en-US" sz="1700" b="1">
              <a:latin typeface="Arial" charset="0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605338" y="2624138"/>
            <a:ext cx="1508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600" b="1">
                <a:latin typeface="Arial" charset="0"/>
              </a:rPr>
              <a:t>P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4341813" y="2366963"/>
            <a:ext cx="5000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ADP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4779963" y="2684463"/>
            <a:ext cx="5238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b="1" baseline="-25000">
                <a:latin typeface="Arial" charset="0"/>
              </a:rPr>
              <a:t>i</a:t>
            </a:r>
            <a:endParaRPr lang="en-US" sz="1800" b="1">
              <a:latin typeface="Times" pitchFamily="1" charset="0"/>
            </a:endParaRP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4357688" y="2624138"/>
            <a:ext cx="1508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600" b="1">
                <a:latin typeface="Arial" charset="0"/>
              </a:rPr>
              <a:t>+</a:t>
            </a: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4335463" y="3849688"/>
            <a:ext cx="5000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ATP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4217988" y="4405313"/>
            <a:ext cx="719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NADPH</a:t>
            </a: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3040063" y="5973763"/>
            <a:ext cx="2809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700" b="1">
                <a:solidFill>
                  <a:schemeClr val="bg1"/>
                </a:solidFill>
                <a:latin typeface="Arial" charset="0"/>
              </a:rPr>
              <a:t>O</a:t>
            </a:r>
            <a:r>
              <a:rPr lang="en-US" sz="1700" b="1" baseline="-25000">
                <a:solidFill>
                  <a:schemeClr val="bg1"/>
                </a:solidFill>
                <a:latin typeface="Arial" charset="0"/>
              </a:rPr>
              <a:t>2</a:t>
            </a:r>
            <a:endParaRPr lang="en-US" sz="17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5995988" y="2906713"/>
            <a:ext cx="6270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Calvin</a:t>
            </a:r>
          </a:p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Cycle</a:t>
            </a: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6091238" y="309563"/>
            <a:ext cx="4651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700" b="1">
                <a:solidFill>
                  <a:schemeClr val="bg1"/>
                </a:solidFill>
                <a:latin typeface="Arial" charset="0"/>
              </a:rPr>
              <a:t>CO</a:t>
            </a:r>
            <a:r>
              <a:rPr lang="en-US" sz="1700" b="1" baseline="-25000">
                <a:solidFill>
                  <a:schemeClr val="bg1"/>
                </a:solidFill>
                <a:latin typeface="Arial" charset="0"/>
              </a:rPr>
              <a:t>2</a:t>
            </a:r>
            <a:endParaRPr lang="en-US" sz="17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5970588" y="5888038"/>
            <a:ext cx="7572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700" b="1">
                <a:latin typeface="Arial" charset="0"/>
              </a:rPr>
              <a:t>[CH</a:t>
            </a:r>
            <a:r>
              <a:rPr lang="en-US" sz="1900" b="1" baseline="-25000">
                <a:latin typeface="Arial" charset="0"/>
              </a:rPr>
              <a:t>2</a:t>
            </a:r>
            <a:r>
              <a:rPr lang="en-US" sz="1700" b="1">
                <a:latin typeface="Arial" charset="0"/>
              </a:rPr>
              <a:t>O]</a:t>
            </a:r>
          </a:p>
          <a:p>
            <a:r>
              <a:rPr lang="en-US" sz="1700" b="1">
                <a:latin typeface="Arial" charset="0"/>
              </a:rPr>
              <a:t>(sugar)</a:t>
            </a:r>
          </a:p>
        </p:txBody>
      </p:sp>
    </p:spTree>
    <p:extLst>
      <p:ext uri="{BB962C8B-B14F-4D97-AF65-F5344CB8AC3E}">
        <p14:creationId xmlns:p14="http://schemas.microsoft.com/office/powerpoint/2010/main" xmlns="" val="19929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55638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Light reactions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-  Energy capturing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 - Location: chlorophyll molecule in thylakoids in chloroplasts in mesophyll cells  see diagram pg. 187        </a:t>
            </a:r>
          </a:p>
        </p:txBody>
      </p:sp>
      <p:sp>
        <p:nvSpPr>
          <p:cNvPr id="1105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BE2A47-E663-4094-9769-0C55ABD3D9BA}" type="slidenum">
              <a:rPr lang="en-US" sz="1400" smtClean="0"/>
              <a:pPr eaLnBrk="1" hangingPunct="1"/>
              <a:t>112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Light reactions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Two photosystems operating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- A photosystem is a light harvesting unit made of a protein complex called the reaction center surrounded by light harvesting complexes.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- light harvesting complexes consist of various pigments.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    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sp>
        <p:nvSpPr>
          <p:cNvPr id="1116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57AD99-4B8A-4BD5-B947-0F695409F854}" type="slidenum">
              <a:rPr lang="en-US" sz="1400" smtClean="0"/>
              <a:pPr eaLnBrk="1" hangingPunct="1"/>
              <a:t>113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Light reactions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--Photosystem 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 (PS) P700 </a:t>
            </a:r>
          </a:p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  <a:sym typeface="Symbol" pitchFamily="18" charset="2"/>
              </a:rPr>
              <a:t>           -- absorbs 700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-- Photosystem </a:t>
            </a:r>
            <a:r>
              <a:rPr lang="en-US" smtClean="0">
                <a:sym typeface="Symbol" pitchFamily="18" charset="2"/>
              </a:rPr>
              <a:t>  (PS)  P680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ym typeface="Symbol" pitchFamily="18" charset="2"/>
              </a:rPr>
              <a:t>       -- absorbs   680</a:t>
            </a:r>
          </a:p>
        </p:txBody>
      </p:sp>
      <p:sp>
        <p:nvSpPr>
          <p:cNvPr id="1126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762284-C199-4030-B510-A06707771BBC}" type="slidenum">
              <a:rPr lang="en-US" sz="1400" smtClean="0"/>
              <a:pPr eaLnBrk="1" hangingPunct="1"/>
              <a:t>114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028" descr="10_12HarvestLight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0988"/>
            <a:ext cx="6461125" cy="65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DFD915-7429-42DC-9839-0ED6421098CC}" type="slidenum">
              <a:rPr lang="en-US" sz="1400" smtClean="0"/>
              <a:pPr eaLnBrk="1" hangingPunct="1"/>
              <a:t>115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Light reactions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  2 possible routes for electron flow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	1. linear electron flow aka non cyclic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	2. cyclic electron flow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		</a:t>
            </a:r>
          </a:p>
        </p:txBody>
      </p:sp>
      <p:sp>
        <p:nvSpPr>
          <p:cNvPr id="1146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99A83A-1C6A-41BD-BD26-75D3267F6F05}" type="slidenum">
              <a:rPr lang="en-US" sz="1400" smtClean="0"/>
              <a:pPr eaLnBrk="1" hangingPunct="1"/>
              <a:t>116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 descr="10_13LinearElectronFlow_3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534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669925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Linear electron flow</a:t>
            </a:r>
          </a:p>
        </p:txBody>
      </p:sp>
      <p:sp>
        <p:nvSpPr>
          <p:cNvPr id="1157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139169-1467-4664-9EFC-B9D9C4A122B3}" type="slidenum">
              <a:rPr lang="en-US" sz="1400" smtClean="0"/>
              <a:pPr eaLnBrk="1" hangingPunct="1"/>
              <a:t>117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 descr="10_13LinearElectronFlow_4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990600"/>
            <a:ext cx="85534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87D326-7E73-498F-9CA9-0F870D2B70C2}" type="slidenum">
              <a:rPr lang="en-US" sz="1400" smtClean="0"/>
              <a:pPr eaLnBrk="1" hangingPunct="1"/>
              <a:t>118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 descr="10_13LinearElectronFlow_5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990600"/>
            <a:ext cx="85534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E96BAA-09BE-47F3-B624-22C99DA63403}" type="slidenum">
              <a:rPr lang="en-US" sz="1400" smtClean="0"/>
              <a:pPr eaLnBrk="1" hangingPunct="1"/>
              <a:t>119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Redox Reactions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Reduction – gain of electron </a:t>
            </a:r>
          </a:p>
          <a:p>
            <a:pPr eaLnBrk="1" hangingPunct="1">
              <a:buFontTx/>
              <a:buNone/>
            </a:pPr>
            <a:r>
              <a:rPr lang="en-US" smtClean="0"/>
              <a:t>    (reduces the charge)</a:t>
            </a:r>
          </a:p>
          <a:p>
            <a:pPr eaLnBrk="1" hangingPunct="1"/>
            <a:r>
              <a:rPr lang="en-US" smtClean="0"/>
              <a:t>Oxidation – loss of electrons</a:t>
            </a:r>
          </a:p>
          <a:p>
            <a:pPr lvl="1" eaLnBrk="1" hangingPunct="1"/>
            <a:r>
              <a:rPr lang="en-US" smtClean="0"/>
              <a:t>Pg. 163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6DF6C9-87E7-4CB6-B105-412B6C70F393}" type="slidenum">
              <a:rPr lang="en-US" sz="1400" smtClean="0"/>
              <a:pPr eaLnBrk="1" hangingPunct="1"/>
              <a:t>12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5" descr="10_17ThylakoidMembrane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88" y="771525"/>
            <a:ext cx="85058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DC9C35-DF54-491C-B145-94C82AB45DD7}" type="slidenum">
              <a:rPr lang="en-US" sz="1400" smtClean="0"/>
              <a:pPr eaLnBrk="1" hangingPunct="1"/>
              <a:t>120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Linear electron flow</a:t>
            </a:r>
            <a:endParaRPr lang="en-US" sz="36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Photon hits PS</a:t>
            </a:r>
            <a:r>
              <a:rPr lang="en-US" smtClean="0">
                <a:sym typeface="Symbol" pitchFamily="18" charset="2"/>
              </a:rPr>
              <a:t>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e</a:t>
            </a:r>
            <a:r>
              <a:rPr lang="en-US" baseline="30000" smtClean="0"/>
              <a:t>-</a:t>
            </a:r>
            <a:r>
              <a:rPr lang="en-US" smtClean="0"/>
              <a:t> from chlorophyll a (usually from Mg</a:t>
            </a:r>
            <a:r>
              <a:rPr lang="en-US" baseline="30000" smtClean="0"/>
              <a:t>++</a:t>
            </a:r>
            <a:r>
              <a:rPr lang="en-US" smtClean="0"/>
              <a:t>) sent to a higher energy level of another molecule ( primary e-acceptor)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           -chlorophyll oxidized</a:t>
            </a:r>
          </a:p>
        </p:txBody>
      </p:sp>
      <p:sp>
        <p:nvSpPr>
          <p:cNvPr id="1198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48F035-DE7B-4A0B-AE83-57866C333A1D}" type="slidenum">
              <a:rPr lang="en-US" sz="1400" smtClean="0"/>
              <a:pPr eaLnBrk="1" hangingPunct="1"/>
              <a:t>121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Linear electron flow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smtClean="0"/>
              <a:t>e</a:t>
            </a:r>
            <a:r>
              <a:rPr lang="en-US" baseline="30000" smtClean="0"/>
              <a:t>-</a:t>
            </a:r>
            <a:r>
              <a:rPr lang="en-US" smtClean="0"/>
              <a:t> passes down etc                                      – proton gradient established across thylakoid membrane and ATP produced by photophosphorylation</a:t>
            </a:r>
          </a:p>
          <a:p>
            <a:pPr marL="609600" indent="-609600" eaLnBrk="1" hangingPunct="1">
              <a:buFontTx/>
              <a:buAutoNum type="arabicPeriod" startAt="3"/>
            </a:pPr>
            <a:endParaRPr lang="en-US" smtClean="0"/>
          </a:p>
          <a:p>
            <a:pPr marL="609600" indent="-609600" eaLnBrk="1" hangingPunct="1">
              <a:buFontTx/>
              <a:buAutoNum type="arabicPeriod" startAt="3"/>
            </a:pPr>
            <a:r>
              <a:rPr lang="en-US" smtClean="0"/>
              <a:t>e</a:t>
            </a:r>
            <a:r>
              <a:rPr lang="en-US" baseline="30000" smtClean="0"/>
              <a:t>-</a:t>
            </a:r>
            <a:r>
              <a:rPr lang="en-US" smtClean="0"/>
              <a:t> accepted by PSI chlorophyll mol.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         </a:t>
            </a:r>
          </a:p>
        </p:txBody>
      </p:sp>
      <p:sp>
        <p:nvSpPr>
          <p:cNvPr id="1208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B1FBDA-7444-4E45-B9CD-F345ACDAEB8F}" type="slidenum">
              <a:rPr lang="en-US" sz="1400" smtClean="0"/>
              <a:pPr eaLnBrk="1" hangingPunct="1"/>
              <a:t>122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Linear electron 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5"/>
            </a:pPr>
            <a:r>
              <a:rPr lang="en-US" smtClean="0"/>
              <a:t>e</a:t>
            </a:r>
            <a:r>
              <a:rPr lang="en-US" baseline="30000" smtClean="0"/>
              <a:t>-</a:t>
            </a:r>
            <a:r>
              <a:rPr lang="en-US" smtClean="0"/>
              <a:t> sent to primary acceptor</a:t>
            </a:r>
          </a:p>
          <a:p>
            <a:pPr marL="609600" indent="-609600" eaLnBrk="1" hangingPunct="1">
              <a:buFontTx/>
              <a:buAutoNum type="arabicPeriod" startAt="5"/>
            </a:pPr>
            <a:r>
              <a:rPr lang="en-US" smtClean="0"/>
              <a:t>e</a:t>
            </a:r>
            <a:r>
              <a:rPr lang="en-US" baseline="30000" smtClean="0"/>
              <a:t>-</a:t>
            </a:r>
            <a:r>
              <a:rPr lang="en-US" smtClean="0"/>
              <a:t> sent down etc. – but this etc  too short to make ATP</a:t>
            </a:r>
          </a:p>
          <a:p>
            <a:pPr marL="609600" indent="-609600" eaLnBrk="1" hangingPunct="1">
              <a:buFontTx/>
              <a:buAutoNum type="arabicPeriod" startAt="5"/>
            </a:pPr>
            <a:r>
              <a:rPr lang="en-US" smtClean="0"/>
              <a:t>e</a:t>
            </a:r>
            <a:r>
              <a:rPr lang="en-US" baseline="30000" smtClean="0"/>
              <a:t>-</a:t>
            </a:r>
            <a:r>
              <a:rPr lang="en-US" smtClean="0"/>
              <a:t> put in carrier NADP</a:t>
            </a:r>
            <a:r>
              <a:rPr lang="en-US" baseline="30000" smtClean="0"/>
              <a:t>+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       NADP </a:t>
            </a:r>
            <a:r>
              <a:rPr lang="en-US" baseline="30000" smtClean="0"/>
              <a:t>+</a:t>
            </a:r>
            <a:r>
              <a:rPr lang="en-US" smtClean="0"/>
              <a:t>  </a:t>
            </a:r>
            <a:r>
              <a:rPr lang="en-US" smtClean="0">
                <a:sym typeface="Symbol" pitchFamily="18" charset="2"/>
              </a:rPr>
              <a:t> NADPH</a:t>
            </a:r>
          </a:p>
        </p:txBody>
      </p:sp>
      <p:sp>
        <p:nvSpPr>
          <p:cNvPr id="1218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FF200F-E270-479F-8248-7FC0C99B3D60}" type="slidenum">
              <a:rPr lang="en-US" sz="1400" smtClean="0"/>
              <a:pPr eaLnBrk="1" hangingPunct="1"/>
              <a:t>123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55638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Questions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What happens to the PS</a:t>
            </a:r>
            <a:r>
              <a:rPr lang="en-US" smtClean="0">
                <a:sym typeface="Symbol" pitchFamily="18" charset="2"/>
              </a:rPr>
              <a:t> chlorophyll molecule?</a:t>
            </a:r>
          </a:p>
          <a:p>
            <a:pPr marL="609600" indent="-609600" eaLnBrk="1" hangingPunct="1">
              <a:buFontTx/>
              <a:buAutoNum type="arabicPeriod"/>
            </a:pPr>
            <a:endParaRPr lang="en-US" smtClean="0">
              <a:sym typeface="Symbol" pitchFamily="18" charset="2"/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smtClean="0">
              <a:sym typeface="Symbol" pitchFamily="18" charset="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ym typeface="Symbol" pitchFamily="18" charset="2"/>
              </a:rPr>
              <a:t>How is the electron replaced?</a:t>
            </a:r>
          </a:p>
          <a:p>
            <a:pPr marL="609600" indent="-609600" eaLnBrk="1" hangingPunct="1">
              <a:buFontTx/>
              <a:buAutoNum type="arabicPeriod"/>
            </a:pPr>
            <a:endParaRPr lang="en-US" smtClean="0">
              <a:sym typeface="Symbol" pitchFamily="18" charset="2"/>
            </a:endParaRPr>
          </a:p>
        </p:txBody>
      </p:sp>
      <p:sp>
        <p:nvSpPr>
          <p:cNvPr id="1228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61E2DD-C9D3-4002-BC8B-A0E19C3881D4}" type="slidenum">
              <a:rPr lang="en-US" sz="1400" smtClean="0"/>
              <a:pPr eaLnBrk="1" hangingPunct="1"/>
              <a:t>124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Cyclic electron flow</a:t>
            </a:r>
          </a:p>
        </p:txBody>
      </p:sp>
      <p:sp>
        <p:nvSpPr>
          <p:cNvPr id="1239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CFB616-FD1A-4424-A698-67A211CF908F}" type="slidenum">
              <a:rPr lang="en-US" sz="1400" smtClean="0"/>
              <a:pPr eaLnBrk="1" hangingPunct="1"/>
              <a:t>125</a:t>
            </a:fld>
            <a:endParaRPr lang="en-US" sz="1400" smtClean="0"/>
          </a:p>
        </p:txBody>
      </p:sp>
      <p:sp>
        <p:nvSpPr>
          <p:cNvPr id="12390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543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aseline="-25000" smtClean="0">
                <a:sym typeface="Symbol" pitchFamily="18" charset="2"/>
              </a:rPr>
              <a:t>      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      </a:t>
            </a:r>
          </a:p>
        </p:txBody>
      </p:sp>
      <p:pic>
        <p:nvPicPr>
          <p:cNvPr id="123908" name="Picture 5" descr="10_15CyclicElectronFlow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5407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Homework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Compare chemiosmosis in mitochondria and chloroplasts.</a:t>
            </a:r>
          </a:p>
          <a:p>
            <a:pPr marL="609600" indent="-609600" eaLnBrk="1" hangingPunct="1"/>
            <a:endParaRPr lang="en-US" smtClean="0"/>
          </a:p>
        </p:txBody>
      </p:sp>
      <p:sp>
        <p:nvSpPr>
          <p:cNvPr id="1249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94A820-2104-443C-9909-1EC7735EB8ED}" type="slidenum">
              <a:rPr lang="en-US" sz="1400" smtClean="0"/>
              <a:pPr eaLnBrk="1" hangingPunct="1"/>
              <a:t>126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5" descr="10_16ChemiosmosisComp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900" y="771525"/>
            <a:ext cx="61722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4FCC9B-1F64-487B-A5C9-4E974883E2ED}" type="slidenum">
              <a:rPr lang="en-US" sz="1400" smtClean="0"/>
              <a:pPr eaLnBrk="1" hangingPunct="1"/>
              <a:t>127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5" descr="ch10f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347788"/>
            <a:ext cx="43434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ECF27D-C9D9-49ED-800D-6D39DC10038A}" type="slidenum">
              <a:rPr lang="en-US" sz="1400" smtClean="0"/>
              <a:pPr eaLnBrk="1" hangingPunct="1"/>
              <a:t>128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55638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Cyclic electron flow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e- excited from PS</a:t>
            </a:r>
            <a:r>
              <a:rPr lang="en-US" smtClean="0">
                <a:sym typeface="Symbol" pitchFamily="18" charset="2"/>
              </a:rPr>
              <a:t> to primary acceptor (no PS involved in cyclic)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e- sent down etc &amp; produces ATP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e- returns to PS</a:t>
            </a:r>
            <a:r>
              <a:rPr lang="en-US" smtClean="0">
                <a:sym typeface="Symbol" pitchFamily="18" charset="2"/>
              </a:rPr>
              <a:t>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ym typeface="Symbol" pitchFamily="18" charset="2"/>
              </a:rPr>
              <a:t>Does not produce NADPH  - only ATP</a:t>
            </a:r>
          </a:p>
        </p:txBody>
      </p:sp>
      <p:sp>
        <p:nvSpPr>
          <p:cNvPr id="1280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47F632-69A9-40B7-A0BE-26A3DC16D9EC}" type="slidenum">
              <a:rPr lang="en-US" sz="1400" smtClean="0"/>
              <a:pPr eaLnBrk="1" hangingPunct="1"/>
              <a:t>129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Phosphorylation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Transfer of a phosphate group from ATP to some other molecule.</a:t>
            </a:r>
          </a:p>
          <a:p>
            <a:pPr eaLnBrk="1" hangingPunct="1"/>
            <a:r>
              <a:rPr lang="en-US" dirty="0" smtClean="0"/>
              <a:t>The recipient of the phosphate group is said to be phosphorylated.</a:t>
            </a:r>
          </a:p>
          <a:p>
            <a:pPr eaLnBrk="1" hangingPunct="1"/>
            <a:r>
              <a:rPr lang="en-US" dirty="0" smtClean="0"/>
              <a:t>Two types: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- Oxidative phosphorylation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- Substrate level phosphorylation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D74CAD-4279-42DE-A0EB-84B56D57BEEE}" type="slidenum">
              <a:rPr lang="en-US" sz="1400" smtClean="0"/>
              <a:pPr eaLnBrk="1" hangingPunct="1"/>
              <a:t>13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utoUpdateAnimBg="0"/>
      <p:bldP spid="124931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Products of light reactions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ATP</a:t>
            </a:r>
          </a:p>
          <a:p>
            <a:pPr eaLnBrk="1" hangingPunct="1"/>
            <a:r>
              <a:rPr lang="en-US" smtClean="0"/>
              <a:t>NADPH</a:t>
            </a:r>
          </a:p>
          <a:p>
            <a:pPr eaLnBrk="1" hangingPunct="1"/>
            <a:r>
              <a:rPr lang="en-US" smtClean="0"/>
              <a:t>Both used to run Calvin cycle</a:t>
            </a:r>
          </a:p>
        </p:txBody>
      </p:sp>
      <p:sp>
        <p:nvSpPr>
          <p:cNvPr id="129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29E418-F862-44CE-9386-F58433FC239D}" type="slidenum">
              <a:rPr lang="en-US" sz="1400" smtClean="0"/>
              <a:pPr eaLnBrk="1" hangingPunct="1"/>
              <a:t>130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10_05PhotosynthOverview_4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63" y="150813"/>
            <a:ext cx="8548687" cy="65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725488" y="1274763"/>
            <a:ext cx="5826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700" b="1">
                <a:latin typeface="Arial" charset="0"/>
              </a:rPr>
              <a:t>Light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10-5-4</a:t>
            </a:r>
          </a:p>
        </p:txBody>
      </p:sp>
      <p:sp>
        <p:nvSpPr>
          <p:cNvPr id="14030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132D566-E980-477A-AB5A-EB44EE225C28}" type="slidenum">
              <a:rPr lang="en-US" sz="1400" smtClean="0"/>
              <a:pPr eaLnBrk="1" hangingPunct="1">
                <a:spcBef>
                  <a:spcPct val="50000"/>
                </a:spcBef>
              </a:pPr>
              <a:t>131</a:t>
            </a:fld>
            <a:endParaRPr lang="en-US" sz="1400" smtClean="0"/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3005138" y="315913"/>
            <a:ext cx="407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H</a:t>
            </a:r>
            <a:r>
              <a:rPr lang="en-US" sz="20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sz="1600" b="1">
                <a:solidFill>
                  <a:schemeClr val="bg1"/>
                </a:solidFill>
                <a:latin typeface="Arial" charset="0"/>
              </a:rPr>
              <a:t>O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38163" y="5386388"/>
            <a:ext cx="12144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700" b="1">
                <a:latin typeface="Arial" charset="0"/>
              </a:rPr>
              <a:t>Chloroplast</a:t>
            </a:r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 flipH="1">
            <a:off x="1200150" y="5076825"/>
            <a:ext cx="101600" cy="346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2659063" y="3135313"/>
            <a:ext cx="10461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Light</a:t>
            </a:r>
          </a:p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Reactions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4227513" y="1935163"/>
            <a:ext cx="719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NADP</a:t>
            </a:r>
            <a:r>
              <a:rPr lang="en-US" sz="1700" b="1" baseline="30000">
                <a:latin typeface="Arial" charset="0"/>
              </a:rPr>
              <a:t>+</a:t>
            </a:r>
            <a:endParaRPr lang="en-US" sz="1700" b="1">
              <a:latin typeface="Arial" charset="0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605338" y="2624138"/>
            <a:ext cx="1508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600" b="1">
                <a:latin typeface="Arial" charset="0"/>
              </a:rPr>
              <a:t>P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4341813" y="2366963"/>
            <a:ext cx="5000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ADP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4779963" y="2684463"/>
            <a:ext cx="5238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b="1" baseline="-25000">
                <a:latin typeface="Arial" charset="0"/>
              </a:rPr>
              <a:t>i</a:t>
            </a:r>
            <a:endParaRPr lang="en-US" sz="1800" b="1">
              <a:latin typeface="Times" pitchFamily="1" charset="0"/>
            </a:endParaRP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4357688" y="2624138"/>
            <a:ext cx="1508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600" b="1">
                <a:latin typeface="Arial" charset="0"/>
              </a:rPr>
              <a:t>+</a:t>
            </a: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4335463" y="3849688"/>
            <a:ext cx="5000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ATP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4217988" y="4405313"/>
            <a:ext cx="719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NADPH</a:t>
            </a: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3040063" y="5973763"/>
            <a:ext cx="2809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700" b="1">
                <a:solidFill>
                  <a:schemeClr val="bg1"/>
                </a:solidFill>
                <a:latin typeface="Arial" charset="0"/>
              </a:rPr>
              <a:t>O</a:t>
            </a:r>
            <a:r>
              <a:rPr lang="en-US" sz="1700" b="1" baseline="-25000">
                <a:solidFill>
                  <a:schemeClr val="bg1"/>
                </a:solidFill>
                <a:latin typeface="Arial" charset="0"/>
              </a:rPr>
              <a:t>2</a:t>
            </a:r>
            <a:endParaRPr lang="en-US" sz="17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5995988" y="2906713"/>
            <a:ext cx="6270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Calvin</a:t>
            </a:r>
          </a:p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Cycle</a:t>
            </a: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6091238" y="309563"/>
            <a:ext cx="4651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700" b="1">
                <a:solidFill>
                  <a:schemeClr val="bg1"/>
                </a:solidFill>
                <a:latin typeface="Arial" charset="0"/>
              </a:rPr>
              <a:t>CO</a:t>
            </a:r>
            <a:r>
              <a:rPr lang="en-US" sz="1700" b="1" baseline="-25000">
                <a:solidFill>
                  <a:schemeClr val="bg1"/>
                </a:solidFill>
                <a:latin typeface="Arial" charset="0"/>
              </a:rPr>
              <a:t>2</a:t>
            </a:r>
            <a:endParaRPr lang="en-US" sz="17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5970588" y="5888038"/>
            <a:ext cx="7572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700" b="1">
                <a:latin typeface="Arial" charset="0"/>
              </a:rPr>
              <a:t>[CH</a:t>
            </a:r>
            <a:r>
              <a:rPr lang="en-US" sz="1900" b="1" baseline="-25000">
                <a:latin typeface="Arial" charset="0"/>
              </a:rPr>
              <a:t>2</a:t>
            </a:r>
            <a:r>
              <a:rPr lang="en-US" sz="1700" b="1">
                <a:latin typeface="Arial" charset="0"/>
              </a:rPr>
              <a:t>O]</a:t>
            </a:r>
          </a:p>
          <a:p>
            <a:r>
              <a:rPr lang="en-US" sz="1700" b="1">
                <a:latin typeface="Arial" charset="0"/>
              </a:rPr>
              <a:t>(sugar)</a:t>
            </a:r>
          </a:p>
        </p:txBody>
      </p:sp>
    </p:spTree>
    <p:extLst>
      <p:ext uri="{BB962C8B-B14F-4D97-AF65-F5344CB8AC3E}">
        <p14:creationId xmlns:p14="http://schemas.microsoft.com/office/powerpoint/2010/main" xmlns="" val="19929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Calvin Cycle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Occurs in the stroma</a:t>
            </a:r>
          </a:p>
          <a:p>
            <a:pPr eaLnBrk="1" hangingPunct="1"/>
            <a:r>
              <a:rPr lang="en-US" smtClean="0"/>
              <a:t>Pg. 199</a:t>
            </a:r>
          </a:p>
          <a:p>
            <a:pPr eaLnBrk="1" hangingPunct="1"/>
            <a:r>
              <a:rPr lang="en-US" smtClean="0"/>
              <a:t>Purpose is to produce sugar</a:t>
            </a:r>
          </a:p>
          <a:p>
            <a:pPr eaLnBrk="1" hangingPunct="1"/>
            <a:r>
              <a:rPr lang="en-US" smtClean="0"/>
              <a:t>Uses materials made in light reaction</a:t>
            </a:r>
          </a:p>
        </p:txBody>
      </p:sp>
      <p:sp>
        <p:nvSpPr>
          <p:cNvPr id="130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446B9B-3252-4F2D-ADAE-C7D588905E3C}" type="slidenum">
              <a:rPr lang="en-US" sz="1400" smtClean="0"/>
              <a:pPr eaLnBrk="1" hangingPunct="1"/>
              <a:t>132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Phases of Calvin Cycle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Carbon fixation</a:t>
            </a:r>
          </a:p>
          <a:p>
            <a:pPr eaLnBrk="1" hangingPunct="1"/>
            <a:r>
              <a:rPr lang="en-US" smtClean="0"/>
              <a:t>Reduction</a:t>
            </a:r>
          </a:p>
          <a:p>
            <a:pPr eaLnBrk="1" hangingPunct="1"/>
            <a:r>
              <a:rPr lang="en-US" smtClean="0"/>
              <a:t>Regeneration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31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8608A2-4452-412A-B938-778186E64C48}" type="slidenum">
              <a:rPr lang="en-US" sz="1400" smtClean="0"/>
              <a:pPr eaLnBrk="1" hangingPunct="1"/>
              <a:t>133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5" descr="10_18CalvinCycle_1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988" y="771525"/>
            <a:ext cx="55340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286C3D-59F3-48DA-9A9A-8435EFC32E4F}" type="slidenum">
              <a:rPr lang="en-US" sz="1400" smtClean="0"/>
              <a:pPr eaLnBrk="1" hangingPunct="1"/>
              <a:t>134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5" descr="10_18CalvinCycle_2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988" y="771525"/>
            <a:ext cx="55340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D48595-E499-414D-9BFC-6C5621D68697}" type="slidenum">
              <a:rPr lang="en-US" sz="1400" smtClean="0"/>
              <a:pPr eaLnBrk="1" hangingPunct="1"/>
              <a:t>135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5" descr="10_18CalvinCycle_3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988" y="771525"/>
            <a:ext cx="55340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6F2E77-17CC-4D37-9E09-1CB327E36DE5}" type="slidenum">
              <a:rPr lang="en-US" sz="1400" smtClean="0"/>
              <a:pPr eaLnBrk="1" hangingPunct="1"/>
              <a:t>136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Carbon Fixation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Turns CO</a:t>
            </a:r>
            <a:r>
              <a:rPr lang="en-US" baseline="-25000" smtClean="0"/>
              <a:t>2</a:t>
            </a:r>
            <a:r>
              <a:rPr lang="en-US" smtClean="0"/>
              <a:t> into an organic compound</a:t>
            </a:r>
          </a:p>
          <a:p>
            <a:pPr eaLnBrk="1" hangingPunct="1"/>
            <a:r>
              <a:rPr lang="en-US" smtClean="0"/>
              <a:t>First step uses enzyme rubisco (aka RuBP carboxylase) to add 3 CO</a:t>
            </a:r>
            <a:r>
              <a:rPr lang="en-US" baseline="-25000" smtClean="0"/>
              <a:t>2</a:t>
            </a:r>
            <a:r>
              <a:rPr lang="en-US" smtClean="0"/>
              <a:t>’s to RuBP to produce PGA</a:t>
            </a:r>
          </a:p>
          <a:p>
            <a:pPr eaLnBrk="1" hangingPunct="1"/>
            <a:r>
              <a:rPr lang="en-US" smtClean="0"/>
              <a:t>Most abundant protein in plants and possible the world</a:t>
            </a:r>
          </a:p>
        </p:txBody>
      </p:sp>
      <p:sp>
        <p:nvSpPr>
          <p:cNvPr id="135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51BACE-F392-41B6-87BC-32B4BD9A3308}" type="slidenum">
              <a:rPr lang="en-US" sz="1400" smtClean="0"/>
              <a:pPr eaLnBrk="1" hangingPunct="1"/>
              <a:t>137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Carbon Reduction</a:t>
            </a:r>
          </a:p>
        </p:txBody>
      </p:sp>
      <p:sp>
        <p:nvSpPr>
          <p:cNvPr id="1361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Reduced PGA</a:t>
            </a:r>
          </a:p>
          <a:p>
            <a:pPr eaLnBrk="1" hangingPunct="1"/>
            <a:r>
              <a:rPr lang="en-US" smtClean="0"/>
              <a:t>One 3 carbon sugar (G3P)will be produced from 3 CO</a:t>
            </a:r>
            <a:r>
              <a:rPr lang="en-US" baseline="-25000" smtClean="0"/>
              <a:t>2</a:t>
            </a:r>
            <a:r>
              <a:rPr lang="en-US" smtClean="0"/>
              <a:t>’s</a:t>
            </a:r>
          </a:p>
        </p:txBody>
      </p:sp>
      <p:sp>
        <p:nvSpPr>
          <p:cNvPr id="136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93AB8F-FDEC-4C37-9704-C772A633B3EB}" type="slidenum">
              <a:rPr lang="en-US" sz="1400" smtClean="0"/>
              <a:pPr eaLnBrk="1" hangingPunct="1"/>
              <a:t>138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Regeneration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RuBP is regenerated to begin the cycle again</a:t>
            </a:r>
          </a:p>
        </p:txBody>
      </p:sp>
      <p:sp>
        <p:nvSpPr>
          <p:cNvPr id="137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A9FAE5-9537-41AD-82D3-1130821B1C1B}" type="slidenum">
              <a:rPr lang="en-US" sz="1400" smtClean="0"/>
              <a:pPr eaLnBrk="1" hangingPunct="1"/>
              <a:t>139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Substrate Level Phosphorylation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Enzymes transfer a P from a substrate to ADP thus making ATP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F0C66D-3116-446F-90A9-F2A95BA855D3}" type="slidenum">
              <a:rPr lang="en-US" sz="1400" smtClean="0"/>
              <a:pPr eaLnBrk="1" hangingPunct="1"/>
              <a:t>14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Calvin uses: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	- 3 CO</a:t>
            </a:r>
            <a:r>
              <a:rPr lang="en-US" sz="2800" baseline="-25000" smtClean="0"/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    - 6 NADPH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    - 9 ATP</a:t>
            </a:r>
          </a:p>
          <a:p>
            <a:pPr eaLnBrk="1" hangingPunct="1"/>
            <a:r>
              <a:rPr lang="en-US" sz="2800" smtClean="0"/>
              <a:t>Net gain from Calvin: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	- 1 G3P (a sugar)</a:t>
            </a:r>
          </a:p>
          <a:p>
            <a:pPr eaLnBrk="1" hangingPunct="1"/>
            <a:r>
              <a:rPr lang="en-US" sz="2800" smtClean="0"/>
              <a:t>To produce one glucose molecule, how many times will the Calvin need to run?</a:t>
            </a:r>
          </a:p>
        </p:txBody>
      </p:sp>
      <p:sp>
        <p:nvSpPr>
          <p:cNvPr id="138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06B7DB-2745-41DD-9DE6-3A82123D358D}" type="slidenum">
              <a:rPr lang="en-US" sz="1400" smtClean="0"/>
              <a:pPr eaLnBrk="1" hangingPunct="1"/>
              <a:t>140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5" descr="10_18CalvinCycle_3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988" y="771525"/>
            <a:ext cx="55340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B61DF7-6EFF-4D64-AD91-93417FDA35D4}" type="slidenum">
              <a:rPr lang="en-US" sz="1400" smtClean="0"/>
              <a:pPr eaLnBrk="1" hangingPunct="1"/>
              <a:t>141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10_05PhotosynthOverview_4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63" y="150813"/>
            <a:ext cx="8548687" cy="65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725488" y="1274763"/>
            <a:ext cx="5826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700" b="1">
                <a:latin typeface="Arial" charset="0"/>
              </a:rPr>
              <a:t>Light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10-5-4</a:t>
            </a:r>
          </a:p>
        </p:txBody>
      </p:sp>
      <p:sp>
        <p:nvSpPr>
          <p:cNvPr id="14030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132D566-E980-477A-AB5A-EB44EE225C28}" type="slidenum">
              <a:rPr lang="en-US" sz="1400" smtClean="0"/>
              <a:pPr eaLnBrk="1" hangingPunct="1">
                <a:spcBef>
                  <a:spcPct val="50000"/>
                </a:spcBef>
              </a:pPr>
              <a:t>142</a:t>
            </a:fld>
            <a:endParaRPr lang="en-US" sz="1400" smtClean="0"/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3005138" y="315913"/>
            <a:ext cx="407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H</a:t>
            </a:r>
            <a:r>
              <a:rPr lang="en-US" sz="20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sz="1600" b="1">
                <a:solidFill>
                  <a:schemeClr val="bg1"/>
                </a:solidFill>
                <a:latin typeface="Arial" charset="0"/>
              </a:rPr>
              <a:t>O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38163" y="5386388"/>
            <a:ext cx="12144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700" b="1">
                <a:latin typeface="Arial" charset="0"/>
              </a:rPr>
              <a:t>Chloroplast</a:t>
            </a:r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 flipH="1">
            <a:off x="1200150" y="5076825"/>
            <a:ext cx="101600" cy="346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2659063" y="3135313"/>
            <a:ext cx="10461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Light</a:t>
            </a:r>
          </a:p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Reactions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4227513" y="1935163"/>
            <a:ext cx="719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NADP</a:t>
            </a:r>
            <a:r>
              <a:rPr lang="en-US" sz="1700" b="1" baseline="30000">
                <a:latin typeface="Arial" charset="0"/>
              </a:rPr>
              <a:t>+</a:t>
            </a:r>
            <a:endParaRPr lang="en-US" sz="1700" b="1">
              <a:latin typeface="Arial" charset="0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605338" y="2624138"/>
            <a:ext cx="1508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600" b="1">
                <a:latin typeface="Arial" charset="0"/>
              </a:rPr>
              <a:t>P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4341813" y="2366963"/>
            <a:ext cx="5000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ADP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4779963" y="2684463"/>
            <a:ext cx="5238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b="1" baseline="-25000">
                <a:latin typeface="Arial" charset="0"/>
              </a:rPr>
              <a:t>i</a:t>
            </a:r>
            <a:endParaRPr lang="en-US" sz="1800" b="1">
              <a:latin typeface="Times" pitchFamily="1" charset="0"/>
            </a:endParaRP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4357688" y="2624138"/>
            <a:ext cx="1508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600" b="1">
                <a:latin typeface="Arial" charset="0"/>
              </a:rPr>
              <a:t>+</a:t>
            </a: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4335463" y="3849688"/>
            <a:ext cx="5000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ATP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4217988" y="4405313"/>
            <a:ext cx="719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NADPH</a:t>
            </a: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3040063" y="5973763"/>
            <a:ext cx="2809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700" b="1">
                <a:solidFill>
                  <a:schemeClr val="bg1"/>
                </a:solidFill>
                <a:latin typeface="Arial" charset="0"/>
              </a:rPr>
              <a:t>O</a:t>
            </a:r>
            <a:r>
              <a:rPr lang="en-US" sz="1700" b="1" baseline="-25000">
                <a:solidFill>
                  <a:schemeClr val="bg1"/>
                </a:solidFill>
                <a:latin typeface="Arial" charset="0"/>
              </a:rPr>
              <a:t>2</a:t>
            </a:r>
            <a:endParaRPr lang="en-US" sz="17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5995988" y="2906713"/>
            <a:ext cx="6270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Calvin</a:t>
            </a:r>
          </a:p>
          <a:p>
            <a:pPr algn="ctr">
              <a:lnSpc>
                <a:spcPct val="90000"/>
              </a:lnSpc>
            </a:pPr>
            <a:r>
              <a:rPr lang="en-US" sz="1700" b="1">
                <a:latin typeface="Arial" charset="0"/>
              </a:rPr>
              <a:t>Cycle</a:t>
            </a: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6091238" y="309563"/>
            <a:ext cx="4651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700" b="1">
                <a:solidFill>
                  <a:schemeClr val="bg1"/>
                </a:solidFill>
                <a:latin typeface="Arial" charset="0"/>
              </a:rPr>
              <a:t>CO</a:t>
            </a:r>
            <a:r>
              <a:rPr lang="en-US" sz="1700" b="1" baseline="-25000">
                <a:solidFill>
                  <a:schemeClr val="bg1"/>
                </a:solidFill>
                <a:latin typeface="Arial" charset="0"/>
              </a:rPr>
              <a:t>2</a:t>
            </a:r>
            <a:endParaRPr lang="en-US" sz="17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5970588" y="5888038"/>
            <a:ext cx="7572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700" b="1">
                <a:latin typeface="Arial" charset="0"/>
              </a:rPr>
              <a:t>[CH</a:t>
            </a:r>
            <a:r>
              <a:rPr lang="en-US" sz="1900" b="1" baseline="-25000">
                <a:latin typeface="Arial" charset="0"/>
              </a:rPr>
              <a:t>2</a:t>
            </a:r>
            <a:r>
              <a:rPr lang="en-US" sz="1700" b="1">
                <a:latin typeface="Arial" charset="0"/>
              </a:rPr>
              <a:t>O]</a:t>
            </a:r>
          </a:p>
          <a:p>
            <a:r>
              <a:rPr lang="en-US" sz="1700" b="1">
                <a:latin typeface="Arial" charset="0"/>
              </a:rPr>
              <a:t>(sugar)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10_21PhotosynthesisReview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63" y="139700"/>
            <a:ext cx="8066087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10-21</a:t>
            </a:r>
          </a:p>
        </p:txBody>
      </p:sp>
      <p:sp>
        <p:nvSpPr>
          <p:cNvPr id="14133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AF8EB100-AEDA-4956-9FBA-056B5D3FA3FC}" type="slidenum">
              <a:rPr lang="en-US" sz="1400" smtClean="0"/>
              <a:pPr eaLnBrk="1" hangingPunct="1">
                <a:spcBef>
                  <a:spcPct val="50000"/>
                </a:spcBef>
              </a:pPr>
              <a:t>143</a:t>
            </a:fld>
            <a:endParaRPr lang="en-US" sz="1400" smtClean="0"/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1728788" y="2686050"/>
            <a:ext cx="243998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Light</a:t>
            </a:r>
          </a:p>
          <a:p>
            <a:pPr algn="ctr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Reactions:</a:t>
            </a:r>
          </a:p>
          <a:p>
            <a:pPr algn="ctr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 Photosystem </a:t>
            </a:r>
            <a:r>
              <a:rPr lang="en-US" sz="1500" b="1">
                <a:latin typeface="TimesNewRomanPS Bold" pitchFamily="1" charset="0"/>
              </a:rPr>
              <a:t>II</a:t>
            </a:r>
            <a:endParaRPr lang="en-US" sz="1500" b="1"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  Electron transport chain</a:t>
            </a:r>
          </a:p>
          <a:p>
            <a:pPr algn="ctr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 Photosystem </a:t>
            </a:r>
            <a:r>
              <a:rPr lang="en-US" sz="1500" b="1">
                <a:latin typeface="TimesNewRomanPS Bold" pitchFamily="1" charset="0"/>
              </a:rPr>
              <a:t>I</a:t>
            </a:r>
            <a:endParaRPr lang="en-US" sz="1500" b="1"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  Electron transport chain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6527800" y="295275"/>
            <a:ext cx="57943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CO</a:t>
            </a:r>
            <a:r>
              <a:rPr lang="en-US" sz="1500" b="1" baseline="-25000">
                <a:solidFill>
                  <a:schemeClr val="bg1"/>
                </a:solidFill>
                <a:latin typeface="Arial" charset="0"/>
              </a:rPr>
              <a:t>2</a:t>
            </a:r>
            <a:endParaRPr lang="en-US" sz="15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4649788" y="1747838"/>
            <a:ext cx="63023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NADP</a:t>
            </a:r>
            <a:r>
              <a:rPr lang="en-US" sz="1500" b="1" baseline="30000">
                <a:latin typeface="Arial" charset="0"/>
              </a:rPr>
              <a:t>+</a:t>
            </a:r>
            <a:endParaRPr lang="en-US" sz="1500" b="1">
              <a:latin typeface="Arial" charset="0"/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4756150" y="2078038"/>
            <a:ext cx="4619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ADP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964113" y="2343150"/>
            <a:ext cx="1857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P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094288" y="2432050"/>
            <a:ext cx="152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i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4756150" y="2349500"/>
            <a:ext cx="152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+</a:t>
            </a: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5621338" y="2743200"/>
            <a:ext cx="57308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RuBP</a:t>
            </a: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6550025" y="2833688"/>
            <a:ext cx="183038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3-Phosphoglycerate</a:t>
            </a:r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6483350" y="3106738"/>
            <a:ext cx="5016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Calvin</a:t>
            </a:r>
          </a:p>
          <a:p>
            <a:pPr algn="ctr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Cycle</a:t>
            </a:r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6545263" y="4070350"/>
            <a:ext cx="42227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G3P</a:t>
            </a:r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4762500" y="3978275"/>
            <a:ext cx="42227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ATP</a:t>
            </a: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4576763" y="4476750"/>
            <a:ext cx="76517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500" b="1">
                <a:latin typeface="Arial" charset="0"/>
              </a:rPr>
              <a:t>NADPH</a:t>
            </a: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7053263" y="4349750"/>
            <a:ext cx="828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>
                <a:latin typeface="Arial" charset="0"/>
              </a:rPr>
              <a:t>Starch</a:t>
            </a:r>
          </a:p>
          <a:p>
            <a:pPr>
              <a:lnSpc>
                <a:spcPct val="90000"/>
              </a:lnSpc>
            </a:pPr>
            <a:r>
              <a:rPr lang="en-US" sz="1500" b="1">
                <a:latin typeface="Arial" charset="0"/>
              </a:rPr>
              <a:t>(storage)</a:t>
            </a:r>
          </a:p>
        </p:txBody>
      </p:sp>
      <p:sp>
        <p:nvSpPr>
          <p:cNvPr id="141330" name="Text Box 18"/>
          <p:cNvSpPr txBox="1">
            <a:spLocks noChangeArrowheads="1"/>
          </p:cNvSpPr>
          <p:nvPr/>
        </p:nvSpPr>
        <p:spPr bwMode="auto">
          <a:xfrm>
            <a:off x="6075363" y="6229350"/>
            <a:ext cx="1565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>
                <a:latin typeface="Arial" charset="0"/>
              </a:rPr>
              <a:t>Sucrose (export)</a:t>
            </a:r>
          </a:p>
        </p:txBody>
      </p: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1544638" y="5083175"/>
            <a:ext cx="1057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>
                <a:latin typeface="Arial" charset="0"/>
              </a:rPr>
              <a:t>Chloroplast</a:t>
            </a:r>
          </a:p>
        </p:txBody>
      </p:sp>
      <p:sp>
        <p:nvSpPr>
          <p:cNvPr id="141332" name="Text Box 20"/>
          <p:cNvSpPr txBox="1">
            <a:spLocks noChangeArrowheads="1"/>
          </p:cNvSpPr>
          <p:nvPr/>
        </p:nvSpPr>
        <p:spPr bwMode="auto">
          <a:xfrm>
            <a:off x="823913" y="1530350"/>
            <a:ext cx="523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>
                <a:latin typeface="Arial" charset="0"/>
              </a:rPr>
              <a:t>Light</a:t>
            </a:r>
          </a:p>
        </p:txBody>
      </p:sp>
      <p:sp>
        <p:nvSpPr>
          <p:cNvPr id="141333" name="Text Box 21"/>
          <p:cNvSpPr txBox="1">
            <a:spLocks noChangeArrowheads="1"/>
          </p:cNvSpPr>
          <p:nvPr/>
        </p:nvSpPr>
        <p:spPr bwMode="auto">
          <a:xfrm>
            <a:off x="2627313" y="274638"/>
            <a:ext cx="57943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H</a:t>
            </a:r>
            <a:r>
              <a:rPr lang="en-US" sz="15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sz="1500" b="1">
                <a:solidFill>
                  <a:schemeClr val="bg1"/>
                </a:solidFill>
                <a:latin typeface="Arial" charset="0"/>
              </a:rPr>
              <a:t>O</a:t>
            </a:r>
          </a:p>
        </p:txBody>
      </p:sp>
      <p:sp>
        <p:nvSpPr>
          <p:cNvPr id="141334" name="Line 22"/>
          <p:cNvSpPr>
            <a:spLocks noChangeShapeType="1"/>
          </p:cNvSpPr>
          <p:nvPr/>
        </p:nvSpPr>
        <p:spPr bwMode="auto">
          <a:xfrm flipH="1">
            <a:off x="2125663" y="4792663"/>
            <a:ext cx="134937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2751138" y="6135688"/>
            <a:ext cx="3349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O</a:t>
            </a:r>
            <a:r>
              <a:rPr lang="en-US" sz="1500" b="1" baseline="-25000">
                <a:solidFill>
                  <a:schemeClr val="bg1"/>
                </a:solidFill>
                <a:latin typeface="Arial" charset="0"/>
              </a:rPr>
              <a:t>2</a:t>
            </a:r>
            <a:endParaRPr lang="en-US" sz="15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55638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  Problems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Water loss through stomata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       solution – regulation of stomata opening &amp; closing – close when intense heat - open when cooler</a:t>
            </a:r>
          </a:p>
        </p:txBody>
      </p:sp>
      <p:sp>
        <p:nvSpPr>
          <p:cNvPr id="142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28EA5D-BADC-4E6A-8AF3-FF5106B15B9D}" type="slidenum">
              <a:rPr lang="en-US" sz="1400" smtClean="0"/>
              <a:pPr eaLnBrk="1" hangingPunct="1"/>
              <a:t>144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  Problem with Rubisco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- </a:t>
            </a:r>
            <a:r>
              <a:rPr lang="en-US" dirty="0" err="1" smtClean="0"/>
              <a:t>Rubisco</a:t>
            </a:r>
            <a:r>
              <a:rPr lang="en-US" dirty="0" smtClean="0"/>
              <a:t> can bind with either O</a:t>
            </a:r>
            <a:r>
              <a:rPr lang="en-US" baseline="-25000" dirty="0" smtClean="0"/>
              <a:t>2</a:t>
            </a:r>
            <a:r>
              <a:rPr lang="en-US" dirty="0" smtClean="0"/>
              <a:t> or CO</a:t>
            </a:r>
            <a:r>
              <a:rPr lang="en-US" baseline="-25000" dirty="0" smtClean="0"/>
              <a:t>2</a:t>
            </a:r>
          </a:p>
          <a:p>
            <a:pPr marL="609600" indent="-609600" eaLnBrk="1" hangingPunct="1">
              <a:buFontTx/>
              <a:buNone/>
            </a:pPr>
            <a:r>
              <a:rPr lang="en-US" baseline="-25000" dirty="0" smtClean="0"/>
              <a:t>       </a:t>
            </a:r>
            <a:r>
              <a:rPr lang="en-US" dirty="0" err="1" smtClean="0"/>
              <a:t>RuBP</a:t>
            </a:r>
            <a:r>
              <a:rPr lang="en-US" dirty="0" smtClean="0"/>
              <a:t> + CO</a:t>
            </a:r>
            <a:r>
              <a:rPr lang="en-US" baseline="-25000" dirty="0" smtClean="0"/>
              <a:t>2  </a:t>
            </a:r>
            <a:r>
              <a:rPr lang="en-US" dirty="0" smtClean="0">
                <a:sym typeface="Symbol" pitchFamily="18" charset="2"/>
              </a:rPr>
              <a:t> Calvin cycle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ym typeface="Symbol" pitchFamily="18" charset="2"/>
              </a:rPr>
              <a:t>     </a:t>
            </a:r>
            <a:r>
              <a:rPr lang="en-US" dirty="0" err="1" smtClean="0">
                <a:sym typeface="Symbol" pitchFamily="18" charset="2"/>
              </a:rPr>
              <a:t>RuBP</a:t>
            </a:r>
            <a:r>
              <a:rPr lang="en-US" dirty="0" smtClean="0">
                <a:sym typeface="Symbol" pitchFamily="18" charset="2"/>
              </a:rPr>
              <a:t> + O</a:t>
            </a:r>
            <a:r>
              <a:rPr lang="en-US" baseline="-25000" dirty="0" smtClean="0"/>
              <a:t>2 </a:t>
            </a:r>
            <a:r>
              <a:rPr lang="en-US" dirty="0" smtClean="0">
                <a:sym typeface="Symbol" pitchFamily="18" charset="2"/>
              </a:rPr>
              <a:t>  photorespiration</a:t>
            </a:r>
          </a:p>
        </p:txBody>
      </p:sp>
      <p:sp>
        <p:nvSpPr>
          <p:cNvPr id="143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F1A1B3-8E3D-44E4-9551-A2C0AA6A5409}" type="slidenum">
              <a:rPr lang="en-US" sz="1400" smtClean="0"/>
              <a:pPr eaLnBrk="1" hangingPunct="1"/>
              <a:t>145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Rubisco</a:t>
            </a:r>
            <a:r>
              <a:rPr lang="en-US" dirty="0" smtClean="0"/>
              <a:t> problem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     Photoresp. is the same as Calvin but instead no sugar is made – only a 2C compound is formed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sym typeface="Symbol" pitchFamily="18" charset="2"/>
              </a:rPr>
              <a:t>          </a:t>
            </a:r>
            <a:endParaRPr lang="en-US" smtClean="0"/>
          </a:p>
        </p:txBody>
      </p:sp>
      <p:sp>
        <p:nvSpPr>
          <p:cNvPr id="144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4132DB-01D2-4695-8F32-15BD7745CBB2}" type="slidenum">
              <a:rPr lang="en-US" sz="1400" smtClean="0"/>
              <a:pPr eaLnBrk="1" hangingPunct="1"/>
              <a:t>146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Rubisco</a:t>
            </a:r>
            <a:r>
              <a:rPr lang="en-US" dirty="0" smtClean="0"/>
              <a:t> problem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 The 2C compound follows this path: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      peroxisome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sym typeface="Symbol" pitchFamily="18" charset="2"/>
              </a:rPr>
              <a:t>              </a:t>
            </a:r>
            <a:endParaRPr lang="en-US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     mitochondria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               </a:t>
            </a:r>
            <a:r>
              <a:rPr lang="en-US" smtClean="0">
                <a:sym typeface="Symbol" pitchFamily="18" charset="2"/>
              </a:rPr>
              <a:t>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sym typeface="Symbol" pitchFamily="18" charset="2"/>
              </a:rPr>
              <a:t>      releases CO</a:t>
            </a:r>
            <a:r>
              <a:rPr lang="en-US" baseline="-25000" smtClean="0">
                <a:sym typeface="Symbol" pitchFamily="18" charset="2"/>
              </a:rPr>
              <a:t>2    </a:t>
            </a:r>
          </a:p>
        </p:txBody>
      </p:sp>
      <p:sp>
        <p:nvSpPr>
          <p:cNvPr id="145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7246A1-2527-4A41-B09E-E6AD5AB36FC7}" type="slidenum">
              <a:rPr lang="en-US" sz="1400" smtClean="0"/>
              <a:pPr eaLnBrk="1" hangingPunct="1"/>
              <a:t>147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Rubisco</a:t>
            </a:r>
            <a:r>
              <a:rPr lang="en-US" dirty="0" smtClean="0"/>
              <a:t> problem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-</a:t>
            </a:r>
            <a:r>
              <a:rPr lang="en-US" dirty="0" smtClean="0"/>
              <a:t>  What is the problem with photorespiration 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- no gain of ATP or sugar but it uses the material needed to make sugar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- therefore it decreases the output of photosynthesis</a:t>
            </a:r>
          </a:p>
        </p:txBody>
      </p:sp>
      <p:sp>
        <p:nvSpPr>
          <p:cNvPr id="146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980C0C-BB50-4F60-9902-755DD9EDE73E}" type="slidenum">
              <a:rPr lang="en-US" sz="1400" smtClean="0"/>
              <a:pPr eaLnBrk="1" hangingPunct="1"/>
              <a:t>148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 Solution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</a:t>
            </a:r>
            <a:r>
              <a:rPr lang="en-US" baseline="-25000" smtClean="0"/>
              <a:t>4</a:t>
            </a:r>
            <a:r>
              <a:rPr lang="en-US" smtClean="0"/>
              <a:t> plants (i.e.. corn)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- structure pg. 192 fig. 10.18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- uses PEP carboxylase to fix CO</a:t>
            </a:r>
            <a:r>
              <a:rPr lang="en-US" baseline="-25000" smtClean="0"/>
              <a:t>2</a:t>
            </a:r>
            <a:r>
              <a:rPr lang="en-US" smtClean="0"/>
              <a:t> in mesophyll then sends this new org. mol. to bundle sheath cells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</a:t>
            </a:r>
          </a:p>
        </p:txBody>
      </p:sp>
      <p:sp>
        <p:nvSpPr>
          <p:cNvPr id="148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DBF8EF-F3E1-42E3-9994-FAF3DCA08C74}" type="slidenum">
              <a:rPr lang="en-US" sz="1400" smtClean="0"/>
              <a:pPr eaLnBrk="1" hangingPunct="1"/>
              <a:t>149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Oxidative Phosphorylation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Producing ATP using energy from redox reactions of an electron transport chain 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7E5456-8AF0-4201-86F3-96E7C3068871}" type="slidenum">
              <a:rPr lang="en-US" sz="1400" smtClean="0"/>
              <a:pPr eaLnBrk="1" hangingPunct="1"/>
              <a:t>15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4" descr="10_03-Chloroplast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050" y="771525"/>
            <a:ext cx="37719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52F072-59C4-4CF9-8520-9205AF71FA90}" type="slidenum">
              <a:rPr lang="en-US" sz="1400" smtClean="0"/>
              <a:pPr eaLnBrk="1" hangingPunct="1"/>
              <a:t>150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3" descr="10-18-C4Pathway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982D07-40C1-439B-AC54-2788C9F98169}" type="slidenum">
              <a:rPr lang="en-US" sz="1400" smtClean="0"/>
              <a:pPr eaLnBrk="1" hangingPunct="1"/>
              <a:t>151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E3E-0321-461F-B69B-191EF307CA1B}" type="slidenum">
              <a:rPr lang="en-US" smtClean="0"/>
              <a:pPr>
                <a:defRPr/>
              </a:pPr>
              <a:t>152</a:t>
            </a:fld>
            <a:endParaRPr lang="en-US"/>
          </a:p>
        </p:txBody>
      </p:sp>
      <p:pic>
        <p:nvPicPr>
          <p:cNvPr id="5" name="Picture 4" descr="10_03-Chloroplast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743092"/>
            <a:ext cx="37719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10-18-C4Pathway-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122" y="2819400"/>
            <a:ext cx="5570543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45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Solution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- the new org. mol. will be turned back into CO</a:t>
            </a:r>
            <a:r>
              <a:rPr lang="en-US" baseline="-25000" smtClean="0"/>
              <a:t>2</a:t>
            </a:r>
            <a:r>
              <a:rPr lang="en-US" smtClean="0"/>
              <a:t> in bundle sheath cells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- Calvin cycle will then occur in bundle sheath cells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Why is this a solution?</a:t>
            </a:r>
          </a:p>
        </p:txBody>
      </p:sp>
      <p:sp>
        <p:nvSpPr>
          <p:cNvPr id="150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0E17CB-30C7-4257-A8CC-B95CC25A0DE6}" type="slidenum">
              <a:rPr lang="en-US" sz="1400" smtClean="0"/>
              <a:pPr eaLnBrk="1" hangingPunct="1"/>
              <a:t>153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Solution because: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Raises CO</a:t>
            </a:r>
            <a:r>
              <a:rPr lang="en-US" baseline="-25000" smtClean="0"/>
              <a:t>2</a:t>
            </a:r>
            <a:r>
              <a:rPr lang="en-US" smtClean="0"/>
              <a:t> level in bundle sheath where Calvin occurs</a:t>
            </a:r>
          </a:p>
          <a:p>
            <a:pPr eaLnBrk="1" hangingPunct="1"/>
            <a:r>
              <a:rPr lang="en-US" smtClean="0"/>
              <a:t> Changes the ratio of O</a:t>
            </a:r>
            <a:r>
              <a:rPr lang="en-US" baseline="-25000" smtClean="0"/>
              <a:t>2</a:t>
            </a:r>
            <a:r>
              <a:rPr lang="en-US" smtClean="0"/>
              <a:t> to CO</a:t>
            </a:r>
            <a:r>
              <a:rPr lang="en-US" baseline="-25000" smtClean="0"/>
              <a:t>2</a:t>
            </a:r>
          </a:p>
          <a:p>
            <a:pPr eaLnBrk="1" hangingPunct="1"/>
            <a:r>
              <a:rPr lang="en-US" smtClean="0"/>
              <a:t> More CO</a:t>
            </a:r>
            <a:r>
              <a:rPr lang="en-US" baseline="-25000" smtClean="0"/>
              <a:t>2</a:t>
            </a:r>
            <a:r>
              <a:rPr lang="en-US" smtClean="0"/>
              <a:t> less O</a:t>
            </a:r>
            <a:r>
              <a:rPr lang="en-US" baseline="-25000" smtClean="0"/>
              <a:t>2</a:t>
            </a:r>
          </a:p>
        </p:txBody>
      </p:sp>
      <p:sp>
        <p:nvSpPr>
          <p:cNvPr id="151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BBF915-BAD3-45F7-9B2C-F4F0C1514E4E}" type="slidenum">
              <a:rPr lang="en-US" sz="1400" smtClean="0"/>
              <a:pPr eaLnBrk="1" hangingPunct="1"/>
              <a:t>154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55638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Desert conditions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Problem  -- water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Solution – CAM plants (cacti)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      -- CAM plants only open stomata at night so they don’t lose too much water during hot part of day</a:t>
            </a:r>
          </a:p>
        </p:txBody>
      </p:sp>
      <p:sp>
        <p:nvSpPr>
          <p:cNvPr id="152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15F942-2C9A-40B6-BD16-57ED6934AD4F}" type="slidenum">
              <a:rPr lang="en-US" sz="1400" smtClean="0"/>
              <a:pPr eaLnBrk="1" hangingPunct="1"/>
              <a:t>155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autoUpdateAnimBg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Desert conditions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-- make org. acid from CO</a:t>
            </a:r>
            <a:r>
              <a:rPr lang="en-US" baseline="-25000" smtClean="0"/>
              <a:t>2</a:t>
            </a:r>
            <a:r>
              <a:rPr lang="en-US" smtClean="0"/>
              <a:t> at night (carbon fixation)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-- day – the org. acid is changed &amp; releases CO</a:t>
            </a:r>
            <a:r>
              <a:rPr lang="en-US" baseline="-25000" smtClean="0"/>
              <a:t>2</a:t>
            </a:r>
            <a:r>
              <a:rPr lang="en-US" smtClean="0"/>
              <a:t> in plant while stomata are closed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                  </a:t>
            </a:r>
          </a:p>
        </p:txBody>
      </p:sp>
      <p:sp>
        <p:nvSpPr>
          <p:cNvPr id="153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8B15CD-FA82-4BE8-830D-E04C600CD32F}" type="slidenum">
              <a:rPr lang="en-US" sz="1400" smtClean="0"/>
              <a:pPr eaLnBrk="1" hangingPunct="1"/>
              <a:t>156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Cellular Respiration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Catabolic pathways that break down organic molecules for the production of ATP</a:t>
            </a:r>
          </a:p>
          <a:p>
            <a:pPr eaLnBrk="1" hangingPunct="1"/>
            <a:r>
              <a:rPr lang="en-US" sz="2800" smtClean="0"/>
              <a:t>Overall energy gain from 1 mol. of glucose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1.  Equation for complete breakdown of glucose 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    C</a:t>
            </a:r>
            <a:r>
              <a:rPr lang="en-US" sz="2800" baseline="-25000" smtClean="0"/>
              <a:t>6</a:t>
            </a:r>
            <a:r>
              <a:rPr lang="en-US" sz="2800" smtClean="0"/>
              <a:t>H</a:t>
            </a:r>
            <a:r>
              <a:rPr lang="en-US" sz="2800" baseline="-25000" smtClean="0"/>
              <a:t>12</a:t>
            </a:r>
            <a:r>
              <a:rPr lang="en-US" sz="2800" smtClean="0"/>
              <a:t>O</a:t>
            </a:r>
            <a:r>
              <a:rPr lang="en-US" sz="2800" baseline="-25000" smtClean="0"/>
              <a:t>6 </a:t>
            </a:r>
            <a:r>
              <a:rPr lang="en-US" sz="2800" smtClean="0"/>
              <a:t> + 6O</a:t>
            </a:r>
            <a:r>
              <a:rPr lang="en-US" sz="2800" baseline="-25000" smtClean="0"/>
              <a:t>2 </a:t>
            </a:r>
            <a:r>
              <a:rPr lang="en-US" sz="2800" smtClean="0">
                <a:sym typeface="Symbol" pitchFamily="18" charset="2"/>
              </a:rPr>
              <a:t> 6CO</a:t>
            </a:r>
            <a:r>
              <a:rPr lang="en-US" sz="2800" baseline="-25000" smtClean="0"/>
              <a:t>2 </a:t>
            </a:r>
            <a:r>
              <a:rPr lang="en-US" sz="2800" smtClean="0">
                <a:sym typeface="Symbol" pitchFamily="18" charset="2"/>
              </a:rPr>
              <a:t> + 6H</a:t>
            </a:r>
            <a:r>
              <a:rPr lang="en-US" sz="2800" baseline="-25000" smtClean="0"/>
              <a:t>2 </a:t>
            </a:r>
            <a:r>
              <a:rPr lang="en-US" sz="2800" smtClean="0">
                <a:sym typeface="Symbol" pitchFamily="18" charset="2"/>
              </a:rPr>
              <a:t>O + 36 ATP</a:t>
            </a:r>
            <a:endParaRPr lang="en-US" sz="2800" baseline="-25000" smtClean="0"/>
          </a:p>
          <a:p>
            <a:pPr eaLnBrk="1" hangingPunct="1">
              <a:buFontTx/>
              <a:buNone/>
            </a:pPr>
            <a:r>
              <a:rPr lang="en-US" sz="2800" smtClean="0"/>
              <a:t>    2. AKA oxidation of glucose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3.  Rate is 40% efficient</a:t>
            </a:r>
          </a:p>
          <a:p>
            <a:pPr eaLnBrk="1" hangingPunct="1"/>
            <a:endParaRPr lang="en-US" sz="2800" smtClean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A03581-6A8F-4045-AA6B-C1216821E87F}" type="slidenum">
              <a:rPr lang="en-US" sz="1400" smtClean="0"/>
              <a:pPr eaLnBrk="1" hangingPunct="1"/>
              <a:t>16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Stages of Cellular Respiration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Glycolysis</a:t>
            </a:r>
          </a:p>
          <a:p>
            <a:pPr eaLnBrk="1" hangingPunct="1"/>
            <a:r>
              <a:rPr lang="en-US" smtClean="0"/>
              <a:t>Citric acid cycle aka Krebs</a:t>
            </a:r>
          </a:p>
          <a:p>
            <a:pPr eaLnBrk="1" hangingPunct="1"/>
            <a:r>
              <a:rPr lang="en-US" smtClean="0"/>
              <a:t>Oxidative Phosphorylation: electron transport and chemiosmosis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u="sng" smtClean="0"/>
              <a:t>citric acid cycle and oxidative</a:t>
            </a:r>
            <a:r>
              <a:rPr lang="en-US" smtClean="0"/>
              <a:t> phosphorylation are often referred to as </a:t>
            </a:r>
            <a:r>
              <a:rPr lang="en-US" b="1" u="sng" smtClean="0"/>
              <a:t>Aerobic respiration</a:t>
            </a:r>
            <a:r>
              <a:rPr lang="en-US" smtClean="0"/>
              <a:t> and both </a:t>
            </a:r>
            <a:r>
              <a:rPr lang="en-US" b="1" u="sng" smtClean="0"/>
              <a:t>occur in the mitochondria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E357DD-007C-4101-95B4-0BE185C5A129}" type="slidenum">
              <a:rPr lang="en-US" sz="1400" smtClean="0"/>
              <a:pPr eaLnBrk="1" hangingPunct="1"/>
              <a:t>17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C80897-E1C5-414F-9CF4-7A2B9F801E97}" type="slidenum">
              <a:rPr lang="en-US" sz="1400" smtClean="0"/>
              <a:pPr eaLnBrk="1" hangingPunct="1"/>
              <a:t>18</a:t>
            </a:fld>
            <a:endParaRPr lang="en-US" sz="1400" smtClean="0"/>
          </a:p>
        </p:txBody>
      </p:sp>
      <p:pic>
        <p:nvPicPr>
          <p:cNvPr id="70659" name="Picture 3" descr="09-16-CellRespirReview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7850"/>
            <a:ext cx="9144000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63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Glycolysis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Splitting of the 6C glucose into two 3C compounds (pyruvate)</a:t>
            </a:r>
          </a:p>
          <a:p>
            <a:pPr eaLnBrk="1" hangingPunct="1"/>
            <a:r>
              <a:rPr lang="en-US" smtClean="0"/>
              <a:t>Occurs in cytoplasm</a:t>
            </a:r>
          </a:p>
          <a:p>
            <a:pPr eaLnBrk="1" hangingPunct="1"/>
            <a:r>
              <a:rPr lang="en-US" smtClean="0"/>
              <a:t>Anaerobic process – no oxygen required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8DD57F-58AD-45F5-9610-818EA2F6D6F4}" type="slidenum">
              <a:rPr lang="en-US" sz="1400" smtClean="0"/>
              <a:pPr eaLnBrk="1" hangingPunct="1"/>
              <a:t>19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Metabolism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 total of all the chemical reactions within an organism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9CB117-6727-4915-B80F-59F1D6C9F22A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Steps of glycolysis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-  Each step changes glucose &amp; is catalyzed by a specific enzyme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- Some steps are rearrangement steps thus producing isomers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- Some are redox or phosphorylation reactions.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6F5DE9-C98A-4ED8-9C2C-BFB3F63FCE58}" type="slidenum">
              <a:rPr lang="en-US" sz="1400" smtClean="0"/>
              <a:pPr eaLnBrk="1" hangingPunct="1"/>
              <a:t>20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Glycolysis is divided into 2 parts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Energy investment phase</a:t>
            </a:r>
          </a:p>
          <a:p>
            <a:pPr eaLnBrk="1" hangingPunct="1"/>
            <a:r>
              <a:rPr lang="en-US" smtClean="0"/>
              <a:t>Energy payoff phase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B7E0CE-8B08-46CB-BB41-6A6B475AE7BC}" type="slidenum">
              <a:rPr lang="en-US" sz="1400" smtClean="0"/>
              <a:pPr eaLnBrk="1" hangingPunct="1"/>
              <a:t>21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E31B6E-D1EB-44C9-A00F-19A5ACD4CE59}" type="slidenum">
              <a:rPr lang="en-US" sz="1400" smtClean="0"/>
              <a:pPr eaLnBrk="1" hangingPunct="1"/>
              <a:t>22</a:t>
            </a:fld>
            <a:endParaRPr lang="en-US" sz="1400" smtClean="0"/>
          </a:p>
        </p:txBody>
      </p:sp>
      <p:pic>
        <p:nvPicPr>
          <p:cNvPr id="20483" name="Picture 3" descr="09-09a-GlycolysisInvest-L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20800"/>
            <a:ext cx="9144000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3048000" y="304800"/>
            <a:ext cx="247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Energy investment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905000" y="3200400"/>
            <a:ext cx="6096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45C6D1-490E-4C09-8551-31655A7ECA0F}" type="slidenum">
              <a:rPr lang="en-US" sz="1400" smtClean="0"/>
              <a:pPr eaLnBrk="1" hangingPunct="1"/>
              <a:t>23</a:t>
            </a:fld>
            <a:endParaRPr lang="en-US" sz="1400" smtClean="0"/>
          </a:p>
        </p:txBody>
      </p:sp>
      <p:pic>
        <p:nvPicPr>
          <p:cNvPr id="21507" name="Picture 3" descr="09-09a-GlycolysisInvest-L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9154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438400" y="5257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(PFK)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3124200" y="228600"/>
            <a:ext cx="247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Energy investment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2895600" y="3886200"/>
            <a:ext cx="9906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2895600" y="5715000"/>
            <a:ext cx="6858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Step 3  -- Regulatory step </a:t>
            </a:r>
          </a:p>
          <a:p>
            <a:pPr eaLnBrk="1" hangingPunct="1">
              <a:buFontTx/>
              <a:buNone/>
            </a:pPr>
            <a:r>
              <a:rPr lang="en-US" smtClean="0"/>
              <a:t>       - Uses enzyme PFK </a:t>
            </a:r>
          </a:p>
          <a:p>
            <a:pPr eaLnBrk="1" hangingPunct="1">
              <a:buFontTx/>
              <a:buNone/>
            </a:pPr>
            <a:r>
              <a:rPr lang="en-US" smtClean="0"/>
              <a:t>       - ATP is an allosteric inhibitor of PFK</a:t>
            </a:r>
          </a:p>
          <a:p>
            <a:pPr eaLnBrk="1" hangingPunct="1">
              <a:buFontTx/>
              <a:buNone/>
            </a:pPr>
            <a:r>
              <a:rPr lang="en-US" smtClean="0"/>
              <a:t>       - Therefore if ATP is abundant this step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will be inhibited thus glycolysis stops</a:t>
            </a:r>
          </a:p>
          <a:p>
            <a:pPr eaLnBrk="1" hangingPunct="1">
              <a:buFontTx/>
              <a:buNone/>
            </a:pPr>
            <a:r>
              <a:rPr lang="en-US" smtClean="0"/>
              <a:t>       - Is this a good thing?</a:t>
            </a:r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96266B-965E-4161-A134-690C704688FB}" type="slidenum">
              <a:rPr lang="en-US" sz="1400" smtClean="0"/>
              <a:pPr eaLnBrk="1" hangingPunct="1"/>
              <a:t>24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B4DBD9-0E99-492D-ACF6-A523D16AD356}" type="slidenum">
              <a:rPr lang="en-US" sz="1400" smtClean="0"/>
              <a:pPr eaLnBrk="1" hangingPunct="1"/>
              <a:t>25</a:t>
            </a:fld>
            <a:endParaRPr lang="en-US" sz="1400" smtClean="0"/>
          </a:p>
        </p:txBody>
      </p:sp>
      <p:pic>
        <p:nvPicPr>
          <p:cNvPr id="23555" name="Picture 2" descr="09-09a-GlycolysisInvest-L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276600" y="304800"/>
            <a:ext cx="247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Energy investment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8162925" y="5105400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PGAL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096000" y="4953000"/>
            <a:ext cx="914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End of energy investment phase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772400" cy="41148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3200" dirty="0" smtClean="0"/>
              <a:t>2</a:t>
            </a:r>
            <a:r>
              <a:rPr lang="en-US" dirty="0" smtClean="0"/>
              <a:t> ATP invested</a:t>
            </a:r>
          </a:p>
          <a:p>
            <a:pPr eaLnBrk="1" hangingPunct="1"/>
            <a:r>
              <a:rPr lang="en-US" dirty="0" smtClean="0"/>
              <a:t> Glucose is now </a:t>
            </a:r>
            <a:r>
              <a:rPr lang="en-US" sz="3200" dirty="0" smtClean="0"/>
              <a:t>2</a:t>
            </a:r>
            <a:r>
              <a:rPr lang="en-US" dirty="0" smtClean="0"/>
              <a:t> PGAL molecules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A66C73-BA95-400B-BE0F-FAC5280E9B03}" type="slidenum">
              <a:rPr lang="en-US" sz="1400" smtClean="0"/>
              <a:pPr eaLnBrk="1" hangingPunct="1"/>
              <a:t>26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94DDAF-F15D-4D2B-B24E-6804318A9126}" type="slidenum">
              <a:rPr lang="en-US" sz="1400" smtClean="0"/>
              <a:pPr eaLnBrk="1" hangingPunct="1"/>
              <a:t>27</a:t>
            </a:fld>
            <a:endParaRPr lang="en-US" sz="1400" smtClean="0"/>
          </a:p>
        </p:txBody>
      </p:sp>
      <p:pic>
        <p:nvPicPr>
          <p:cNvPr id="25603" name="Picture 2" descr="09-09a-GlycolysisInvest-L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276600" y="0"/>
            <a:ext cx="247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Energy investment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8162925" y="4953000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PGAL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5A21D2-D9C8-48AC-A859-423CCC406659}" type="slidenum">
              <a:rPr lang="en-US" sz="1400" smtClean="0"/>
              <a:pPr eaLnBrk="1" hangingPunct="1"/>
              <a:t>28</a:t>
            </a:fld>
            <a:endParaRPr lang="en-US" sz="1400" smtClean="0"/>
          </a:p>
        </p:txBody>
      </p:sp>
      <p:pic>
        <p:nvPicPr>
          <p:cNvPr id="26627" name="Picture 3" descr="09-09b-GlycolysisPayoff-L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352800" y="0"/>
            <a:ext cx="270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Energy payoff phase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838200" y="762000"/>
            <a:ext cx="1066800" cy="11430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286000" y="990600"/>
            <a:ext cx="16764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3886200" y="3581400"/>
            <a:ext cx="7620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Glycolysis - energy payoff phase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</a:t>
            </a:r>
            <a:r>
              <a:rPr lang="en-US" sz="2800" u="sng" dirty="0" smtClean="0"/>
              <a:t>Step 6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- For every glucose molecules 2 PGAL enter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- A dehydrogenase removes a pair of hydrogen atoms (2 electrons and 2 protons) from PGAL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- Dehydrogenase then delivers the 2 electrons and 1 proton to NAD</a:t>
            </a:r>
            <a:r>
              <a:rPr lang="en-US" sz="2800" baseline="30000" dirty="0" smtClean="0"/>
              <a:t> + </a:t>
            </a:r>
            <a:r>
              <a:rPr lang="en-US" sz="2800" dirty="0" smtClean="0"/>
              <a:t>creating NADH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- the other proton (H</a:t>
            </a:r>
            <a:r>
              <a:rPr lang="en-US" sz="2800" baseline="30000" dirty="0" smtClean="0"/>
              <a:t>+)</a:t>
            </a:r>
            <a:r>
              <a:rPr lang="en-US" sz="2800" dirty="0" smtClean="0"/>
              <a:t> is released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Each PGAL yields 1 NADH so 2 NADH are gained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P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enters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988BEB-B3DE-4F8A-ACB7-F663EA6EAEEB}" type="slidenum">
              <a:rPr lang="en-US" sz="1400" smtClean="0"/>
              <a:pPr eaLnBrk="1" hangingPunct="1"/>
              <a:t>29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Anabolism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Putting molecules together to create polymers</a:t>
            </a:r>
          </a:p>
          <a:p>
            <a:pPr eaLnBrk="1" hangingPunct="1"/>
            <a:r>
              <a:rPr lang="en-US" smtClean="0"/>
              <a:t>Energy in – endergonic</a:t>
            </a:r>
          </a:p>
          <a:p>
            <a:pPr eaLnBrk="1" hangingPunct="1"/>
            <a:r>
              <a:rPr lang="en-US" smtClean="0"/>
              <a:t>_________________</a:t>
            </a:r>
          </a:p>
          <a:p>
            <a:pPr eaLnBrk="1" hangingPunct="1"/>
            <a:r>
              <a:rPr lang="en-US" smtClean="0"/>
              <a:t>_________________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9ABFEB-1227-41EE-9EBE-CA9F622286FA}" type="slidenum">
              <a:rPr lang="en-US" sz="1400" smtClean="0"/>
              <a:pPr eaLnBrk="1" hangingPunct="1"/>
              <a:t>3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6060D8-2FCC-4419-8FBF-B543D07B68FA}" type="slidenum">
              <a:rPr lang="en-US" sz="1400" smtClean="0"/>
              <a:pPr eaLnBrk="1" hangingPunct="1"/>
              <a:t>30</a:t>
            </a:fld>
            <a:endParaRPr lang="en-US" sz="1400" smtClean="0"/>
          </a:p>
        </p:txBody>
      </p:sp>
      <p:pic>
        <p:nvPicPr>
          <p:cNvPr id="28675" name="Picture 3" descr="09-09b-GlycolysisPayoff-L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05200" y="0"/>
            <a:ext cx="270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Energy payoff phase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685800" y="3200400"/>
            <a:ext cx="1219200" cy="1219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700585" y="1828800"/>
            <a:ext cx="914400" cy="7620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3A57C1-E3F9-49A4-8D3E-0F44D8B088BD}" type="slidenum">
              <a:rPr lang="en-US" sz="1400" smtClean="0"/>
              <a:pPr eaLnBrk="1" hangingPunct="1"/>
              <a:t>31</a:t>
            </a:fld>
            <a:endParaRPr lang="en-US" sz="1400" smtClean="0"/>
          </a:p>
        </p:txBody>
      </p:sp>
      <p:pic>
        <p:nvPicPr>
          <p:cNvPr id="29699" name="Picture 1027" descr="09-09a-GlycolysisInvest-N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1028"/>
          <p:cNvSpPr>
            <a:spLocks noChangeArrowheads="1"/>
          </p:cNvSpPr>
          <p:nvPr/>
        </p:nvSpPr>
        <p:spPr bwMode="auto">
          <a:xfrm>
            <a:off x="3657600" y="0"/>
            <a:ext cx="270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Energy payoff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C8E3FE-704D-449E-A97C-C683397D6602}" type="slidenum">
              <a:rPr lang="en-US" sz="1400" smtClean="0"/>
              <a:pPr eaLnBrk="1" hangingPunct="1"/>
              <a:t>32</a:t>
            </a:fld>
            <a:endParaRPr lang="en-US" sz="1400" smtClean="0"/>
          </a:p>
        </p:txBody>
      </p:sp>
      <p:pic>
        <p:nvPicPr>
          <p:cNvPr id="30723" name="Picture 1027" descr="09-09b-GlycolysisPayoff-N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38" y="85725"/>
            <a:ext cx="7554912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028"/>
          <p:cNvSpPr>
            <a:spLocks noChangeArrowheads="1"/>
          </p:cNvSpPr>
          <p:nvPr/>
        </p:nvSpPr>
        <p:spPr bwMode="auto">
          <a:xfrm>
            <a:off x="2590800" y="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Energy payoff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D0C457-7A34-47CB-9173-3B330B7B3FDC}" type="slidenum">
              <a:rPr lang="en-US" sz="1400" smtClean="0"/>
              <a:pPr eaLnBrk="1" hangingPunct="1"/>
              <a:t>33</a:t>
            </a:fld>
            <a:endParaRPr lang="en-US" sz="1400" smtClean="0"/>
          </a:p>
        </p:txBody>
      </p:sp>
      <p:pic>
        <p:nvPicPr>
          <p:cNvPr id="31747" name="Picture 1027" descr="09-09b-GlycolysisPayoff-L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6A536F-ADD7-49D9-8642-F5C51D8E9205}" type="slidenum">
              <a:rPr lang="en-US" sz="1400" smtClean="0"/>
              <a:pPr eaLnBrk="1" hangingPunct="1"/>
              <a:t>34</a:t>
            </a:fld>
            <a:endParaRPr lang="en-US" sz="1400" smtClean="0"/>
          </a:p>
        </p:txBody>
      </p:sp>
      <p:pic>
        <p:nvPicPr>
          <p:cNvPr id="32771" name="Picture 1027" descr="09-09b-GlycolysisPayoff-L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Summary – net gain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 ATP’s    -- energy carrier</a:t>
            </a:r>
          </a:p>
          <a:p>
            <a:pPr eaLnBrk="1" hangingPunct="1"/>
            <a:r>
              <a:rPr lang="en-US" dirty="0" smtClean="0"/>
              <a:t>2 pyruvates  -- energy carrier</a:t>
            </a:r>
          </a:p>
          <a:p>
            <a:pPr eaLnBrk="1" hangingPunct="1"/>
            <a:r>
              <a:rPr lang="en-US" dirty="0" smtClean="0"/>
              <a:t>2 NADH   --  energy carrier</a:t>
            </a:r>
          </a:p>
          <a:p>
            <a:pPr eaLnBrk="1" hangingPunct="1"/>
            <a:r>
              <a:rPr lang="en-US" dirty="0" smtClean="0"/>
              <a:t>2 H</a:t>
            </a:r>
            <a:r>
              <a:rPr lang="en-US" baseline="-25000" dirty="0" smtClean="0"/>
              <a:t>2</a:t>
            </a:r>
            <a:r>
              <a:rPr lang="en-US" dirty="0" smtClean="0"/>
              <a:t>O  -- waste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78EE22-B284-4685-A204-B5998FF5ACDB}" type="slidenum">
              <a:rPr lang="en-US" sz="1400" smtClean="0"/>
              <a:pPr eaLnBrk="1" hangingPunct="1"/>
              <a:t>35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C80897-E1C5-414F-9CF4-7A2B9F801E97}" type="slidenum">
              <a:rPr lang="en-US" sz="1400" smtClean="0"/>
              <a:pPr eaLnBrk="1" hangingPunct="1"/>
              <a:t>36</a:t>
            </a:fld>
            <a:endParaRPr lang="en-US" sz="1400" smtClean="0"/>
          </a:p>
        </p:txBody>
      </p:sp>
      <p:pic>
        <p:nvPicPr>
          <p:cNvPr id="70659" name="Picture 3" descr="09-16-CellRespirReview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7850"/>
            <a:ext cx="9144000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48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2 possibilities for pyruvate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*  Path depends on presence of oxygen.</a:t>
            </a:r>
          </a:p>
          <a:p>
            <a:pPr eaLnBrk="1" hangingPunct="1">
              <a:buFontTx/>
              <a:buNone/>
            </a:pPr>
            <a:r>
              <a:rPr lang="en-US" smtClean="0"/>
              <a:t>*  No oxygen – fermentation  in cytosol</a:t>
            </a:r>
          </a:p>
          <a:p>
            <a:pPr eaLnBrk="1" hangingPunct="1">
              <a:buFontTx/>
              <a:buNone/>
            </a:pPr>
            <a:r>
              <a:rPr lang="en-US" smtClean="0"/>
              <a:t>*  Sufficient oxygen – aerobic respiration :   pyruvate enters mitochondria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1E66E3-A78A-4EE0-84F0-B681173EAC13}" type="slidenum">
              <a:rPr lang="en-US" sz="1400" smtClean="0"/>
              <a:pPr eaLnBrk="1" hangingPunct="1"/>
              <a:t>37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CBC037-61A5-49A7-92BB-1DCF67B7C727}" type="slidenum">
              <a:rPr lang="en-US" sz="1400" smtClean="0"/>
              <a:pPr eaLnBrk="1" hangingPunct="1"/>
              <a:t>38</a:t>
            </a:fld>
            <a:endParaRPr lang="en-US" sz="1400" smtClean="0"/>
          </a:p>
        </p:txBody>
      </p:sp>
      <p:pic>
        <p:nvPicPr>
          <p:cNvPr id="37891" name="Picture 2" descr="09-18-PyruvateCatabolism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1313" y="0"/>
            <a:ext cx="5921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E9E234-CE71-4D3A-A90F-8E3A2553B304}" type="slidenum">
              <a:rPr lang="en-US" sz="1400" smtClean="0"/>
              <a:pPr eaLnBrk="1" hangingPunct="1"/>
              <a:t>39</a:t>
            </a:fld>
            <a:endParaRPr lang="en-US" sz="1400" smtClean="0"/>
          </a:p>
        </p:txBody>
      </p:sp>
      <p:pic>
        <p:nvPicPr>
          <p:cNvPr id="39939" name="Picture 3" descr="09-10-ConvertToAcetylCoA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9788"/>
            <a:ext cx="91440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Catabolism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Releases energy by breaking bonds</a:t>
            </a:r>
          </a:p>
          <a:p>
            <a:pPr eaLnBrk="1" hangingPunct="1">
              <a:buFontTx/>
              <a:buNone/>
            </a:pPr>
            <a:r>
              <a:rPr lang="en-US" smtClean="0"/>
              <a:t>        energy out – exergonic</a:t>
            </a:r>
          </a:p>
          <a:p>
            <a:pPr eaLnBrk="1" hangingPunct="1"/>
            <a:r>
              <a:rPr lang="en-US" smtClean="0"/>
              <a:t>_____________________</a:t>
            </a:r>
          </a:p>
          <a:p>
            <a:pPr eaLnBrk="1" hangingPunct="1">
              <a:buFontTx/>
              <a:buNone/>
            </a:pPr>
            <a:r>
              <a:rPr lang="en-US" smtClean="0"/>
              <a:t>       </a:t>
            </a:r>
          </a:p>
          <a:p>
            <a:pPr lvl="1" eaLnBrk="1" hangingPunct="1"/>
            <a:endParaRPr lang="en-US" smtClean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9C16BE-2EE0-41F8-912A-A4D6C9F83668}" type="slidenum">
              <a:rPr lang="en-US" sz="1400" smtClean="0"/>
              <a:pPr eaLnBrk="1" hangingPunct="1"/>
              <a:t>4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Aerobic respiration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Oxidation of pyruvate to acetyl CoA</a:t>
            </a:r>
          </a:p>
          <a:p>
            <a:pPr eaLnBrk="1" hangingPunct="1">
              <a:buFontTx/>
              <a:buNone/>
            </a:pPr>
            <a:r>
              <a:rPr lang="en-US" smtClean="0"/>
              <a:t>     -  See pg. 170 fig. 9.10</a:t>
            </a:r>
          </a:p>
          <a:p>
            <a:pPr eaLnBrk="1" hangingPunct="1">
              <a:buFontTx/>
              <a:buNone/>
            </a:pPr>
            <a:r>
              <a:rPr lang="en-US" smtClean="0"/>
              <a:t>     -  Small but important transition step – allows pyruvate to enter mitochondria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ADC0E0-A3C8-43F0-BE6B-E8D5E489E851}" type="slidenum">
              <a:rPr lang="en-US" sz="1400" smtClean="0"/>
              <a:pPr eaLnBrk="1" hangingPunct="1"/>
              <a:t>40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Aerobic respiration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Pyruvate oxidized to release NADH and CO</a:t>
            </a:r>
            <a:r>
              <a:rPr lang="en-US" baseline="-25000" smtClean="0"/>
              <a:t>2</a:t>
            </a:r>
            <a:r>
              <a:rPr lang="en-US" smtClean="0"/>
              <a:t>  (total 2 per glucose)</a:t>
            </a:r>
          </a:p>
          <a:p>
            <a:pPr eaLnBrk="1" hangingPunct="1"/>
            <a:r>
              <a:rPr lang="en-US" smtClean="0"/>
              <a:t>Takes place in matrix solution of  mitochondria – enzymes &amp; coenzymes are present</a:t>
            </a:r>
          </a:p>
          <a:p>
            <a:pPr eaLnBrk="1" hangingPunct="1"/>
            <a:endParaRPr lang="en-US" smtClean="0"/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B5021B-15E0-413B-B6A6-69264E054132}" type="slidenum">
              <a:rPr lang="en-US" sz="1400" smtClean="0"/>
              <a:pPr eaLnBrk="1" hangingPunct="1"/>
              <a:t>41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  Total gain from oxidation of pyruvate step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819400"/>
            <a:ext cx="8229600" cy="4389120"/>
          </a:xfrm>
        </p:spPr>
        <p:txBody>
          <a:bodyPr/>
          <a:lstStyle/>
          <a:p>
            <a:pPr eaLnBrk="1" hangingPunct="1"/>
            <a:r>
              <a:rPr lang="en-US" dirty="0" smtClean="0"/>
              <a:t>2 CO</a:t>
            </a:r>
            <a:r>
              <a:rPr lang="en-US" baseline="-25000" dirty="0" smtClean="0"/>
              <a:t>2</a:t>
            </a:r>
            <a:r>
              <a:rPr lang="en-US" dirty="0" smtClean="0"/>
              <a:t> -- waste</a:t>
            </a:r>
          </a:p>
          <a:p>
            <a:pPr eaLnBrk="1" hangingPunct="1"/>
            <a:r>
              <a:rPr lang="en-US" dirty="0" smtClean="0"/>
              <a:t>2 NADH – energy carriers</a:t>
            </a:r>
          </a:p>
          <a:p>
            <a:pPr eaLnBrk="1" hangingPunct="1"/>
            <a:r>
              <a:rPr lang="en-US" dirty="0" smtClean="0"/>
              <a:t>2 Acetyl CoA  (to continue with respiration)</a:t>
            </a:r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E318A9-1EFF-412E-A6C1-726DE7D8B9DD}" type="slidenum">
              <a:rPr lang="en-US" sz="1400" smtClean="0"/>
              <a:pPr eaLnBrk="1" hangingPunct="1"/>
              <a:t>42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Citric Acid Cycle</a:t>
            </a:r>
            <a:br>
              <a:rPr lang="en-US" sz="4000" dirty="0" smtClean="0"/>
            </a:br>
            <a:r>
              <a:rPr lang="en-US" sz="4000" dirty="0" smtClean="0"/>
              <a:t>aka Krebs Cycle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Takes place in matrix solution</a:t>
            </a:r>
          </a:p>
          <a:p>
            <a:pPr eaLnBrk="1" hangingPunct="1"/>
            <a:r>
              <a:rPr lang="en-US" smtClean="0"/>
              <a:t> One acetyl CoA enters Krebs by bonding with OAA to form citric acid</a:t>
            </a:r>
          </a:p>
          <a:p>
            <a:pPr eaLnBrk="1" hangingPunct="1"/>
            <a:r>
              <a:rPr lang="en-US" smtClean="0"/>
              <a:t> The CoA drops off the acetyl compound  &amp; goes back to get another acetyl group </a:t>
            </a:r>
          </a:p>
          <a:p>
            <a:pPr eaLnBrk="1" hangingPunct="1"/>
            <a:r>
              <a:rPr lang="en-US" smtClean="0"/>
              <a:t>Citric acid can also inhibit PFK</a:t>
            </a:r>
          </a:p>
          <a:p>
            <a:pPr eaLnBrk="1" hangingPunct="1"/>
            <a:r>
              <a:rPr lang="en-US" smtClean="0"/>
              <a:t> See pg. 171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312525-2372-457C-84C9-CA37CCA38377}" type="slidenum">
              <a:rPr lang="en-US" sz="1400" smtClean="0"/>
              <a:pPr eaLnBrk="1" hangingPunct="1"/>
              <a:t>43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B7E837-6DF9-4C21-9DF4-824BD581C78F}" type="slidenum">
              <a:rPr lang="en-US" sz="1400" smtClean="0"/>
              <a:pPr eaLnBrk="1" hangingPunct="1"/>
              <a:t>44</a:t>
            </a:fld>
            <a:endParaRPr lang="en-US" sz="1400" smtClean="0"/>
          </a:p>
        </p:txBody>
      </p:sp>
      <p:pic>
        <p:nvPicPr>
          <p:cNvPr id="44035" name="Picture 5" descr="Krebs step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6975" y="771525"/>
            <a:ext cx="42100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34F6B7-2110-4C42-9F75-07E3D8C151F7}" type="slidenum">
              <a:rPr lang="en-US" sz="1400" smtClean="0"/>
              <a:pPr eaLnBrk="1" hangingPunct="1"/>
              <a:t>45</a:t>
            </a:fld>
            <a:endParaRPr lang="en-US" sz="1400" smtClean="0"/>
          </a:p>
        </p:txBody>
      </p:sp>
      <p:pic>
        <p:nvPicPr>
          <p:cNvPr id="45059" name="Picture 5" descr="kreb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6975" y="771525"/>
            <a:ext cx="42100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C366BE-905F-4D11-94F4-5D904B0D7382}" type="slidenum">
              <a:rPr lang="en-US" sz="1400" smtClean="0"/>
              <a:pPr eaLnBrk="1" hangingPunct="1"/>
              <a:t>46</a:t>
            </a:fld>
            <a:endParaRPr lang="en-US" sz="1400" smtClean="0"/>
          </a:p>
        </p:txBody>
      </p:sp>
      <p:pic>
        <p:nvPicPr>
          <p:cNvPr id="46083" name="Picture 5" descr="Krebs sho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363" y="771525"/>
            <a:ext cx="41052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Citric Acid cycle 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Into Citric Acid cycle</a:t>
            </a:r>
          </a:p>
          <a:p>
            <a:pPr>
              <a:buNone/>
            </a:pPr>
            <a:r>
              <a:rPr lang="en-US" dirty="0"/>
              <a:t>     - Acetyl CoA</a:t>
            </a:r>
          </a:p>
          <a:p>
            <a:pPr>
              <a:buNone/>
            </a:pPr>
            <a:r>
              <a:rPr lang="en-US" dirty="0"/>
              <a:t>     - NAD </a:t>
            </a:r>
            <a:r>
              <a:rPr lang="en-US" baseline="30000" dirty="0"/>
              <a:t>+</a:t>
            </a:r>
            <a:endParaRPr lang="en-US" dirty="0"/>
          </a:p>
          <a:p>
            <a:pPr>
              <a:buNone/>
            </a:pPr>
            <a:r>
              <a:rPr lang="en-US" dirty="0"/>
              <a:t>     - FAD </a:t>
            </a:r>
            <a:r>
              <a:rPr lang="en-US" baseline="30000" dirty="0"/>
              <a:t>+</a:t>
            </a:r>
            <a:endParaRPr lang="en-US" dirty="0"/>
          </a:p>
          <a:p>
            <a:pPr>
              <a:buNone/>
            </a:pPr>
            <a:r>
              <a:rPr lang="en-US" dirty="0"/>
              <a:t>     - ADP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Out of </a:t>
            </a:r>
            <a:r>
              <a:rPr lang="en-US" dirty="0"/>
              <a:t>Citric Acid cycle</a:t>
            </a:r>
          </a:p>
          <a:p>
            <a:pPr>
              <a:buNone/>
            </a:pPr>
            <a:r>
              <a:rPr lang="en-US" dirty="0"/>
              <a:t>     - </a:t>
            </a:r>
            <a:r>
              <a:rPr lang="en-US" dirty="0" smtClean="0"/>
              <a:t>4CO2</a:t>
            </a:r>
            <a:endParaRPr lang="en-US" dirty="0"/>
          </a:p>
          <a:p>
            <a:pPr>
              <a:buNone/>
            </a:pPr>
            <a:r>
              <a:rPr lang="en-US" dirty="0"/>
              <a:t>     - </a:t>
            </a:r>
            <a:r>
              <a:rPr lang="en-US" dirty="0" smtClean="0"/>
              <a:t>NADH</a:t>
            </a:r>
            <a:endParaRPr lang="en-US" dirty="0"/>
          </a:p>
          <a:p>
            <a:pPr>
              <a:buNone/>
            </a:pPr>
            <a:r>
              <a:rPr lang="en-US" dirty="0"/>
              <a:t>     - </a:t>
            </a:r>
            <a:r>
              <a:rPr lang="en-US" dirty="0" smtClean="0"/>
              <a:t>FADH</a:t>
            </a:r>
            <a:endParaRPr lang="en-US" dirty="0"/>
          </a:p>
          <a:p>
            <a:pPr>
              <a:buNone/>
            </a:pPr>
            <a:r>
              <a:rPr lang="en-US" dirty="0"/>
              <a:t>     - </a:t>
            </a:r>
            <a:r>
              <a:rPr lang="en-US" dirty="0" smtClean="0"/>
              <a:t>ATP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2652-572F-4859-8372-6899624158A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5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Citric Acid Cycle</a:t>
            </a:r>
          </a:p>
        </p:txBody>
      </p:sp>
      <p:sp>
        <p:nvSpPr>
          <p:cNvPr id="45059" name="Rectangle 307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-  OAA is regenerated to repeat the cycle</a:t>
            </a:r>
          </a:p>
          <a:p>
            <a:pPr eaLnBrk="1" hangingPunct="1">
              <a:buFontTx/>
              <a:buNone/>
            </a:pPr>
            <a:r>
              <a:rPr lang="en-US" smtClean="0"/>
              <a:t>-  Glucose has been completely oxidized.     All C’s from original glucose mol. have been removed.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How many net ATP’s so far? 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B6490B-EEC1-44CF-87D3-91A648455360}" type="slidenum">
              <a:rPr lang="en-US" sz="1400" smtClean="0"/>
              <a:pPr eaLnBrk="1" hangingPunct="1"/>
              <a:t>48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Citric Acid Cycle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 total ATP’s gained thus far</a:t>
            </a:r>
          </a:p>
          <a:p>
            <a:pPr eaLnBrk="1" hangingPunct="1"/>
            <a:r>
              <a:rPr lang="en-US" smtClean="0"/>
              <a:t>    2 ATP from glycolysis</a:t>
            </a:r>
          </a:p>
          <a:p>
            <a:pPr eaLnBrk="1" hangingPunct="1"/>
            <a:r>
              <a:rPr lang="en-US" smtClean="0"/>
              <a:t>    2 ATP from Citric acid</a:t>
            </a:r>
          </a:p>
          <a:p>
            <a:pPr eaLnBrk="1" hangingPunct="1"/>
            <a:r>
              <a:rPr lang="en-US" smtClean="0"/>
              <a:t>What type of phosphorylation occurred in glycolysis and Citric Acid cycle?</a:t>
            </a:r>
          </a:p>
          <a:p>
            <a:pPr eaLnBrk="1" hangingPunct="1">
              <a:buFontTx/>
              <a:buNone/>
            </a:pPr>
            <a:r>
              <a:rPr lang="en-US" smtClean="0"/>
              <a:t>      - Substrate level phosphorylation</a:t>
            </a:r>
          </a:p>
          <a:p>
            <a:pPr eaLnBrk="1" hangingPunct="1"/>
            <a:endParaRPr lang="en-US" smtClean="0"/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26E162-12AB-445E-A058-C0F066D9333A}" type="slidenum">
              <a:rPr lang="en-US" sz="1400" smtClean="0"/>
              <a:pPr eaLnBrk="1" hangingPunct="1"/>
              <a:t>49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Three kinds of work by cells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1.  Mechanical – cilia, flagella, muscle contractions</a:t>
            </a:r>
          </a:p>
          <a:p>
            <a:pPr eaLnBrk="1" hangingPunct="1">
              <a:buFontTx/>
              <a:buNone/>
            </a:pPr>
            <a:r>
              <a:rPr lang="en-US" smtClean="0"/>
              <a:t>2.  Transport work – pumping mol.’s across membranes against the gradient</a:t>
            </a:r>
          </a:p>
          <a:p>
            <a:pPr eaLnBrk="1" hangingPunct="1">
              <a:buFontTx/>
              <a:buNone/>
            </a:pPr>
            <a:r>
              <a:rPr lang="en-US" smtClean="0"/>
              <a:t>3.  Chemical work – pushing endergonic rxn’s that wouldn’t occur spontaneously</a:t>
            </a:r>
          </a:p>
          <a:p>
            <a:pPr lvl="1" eaLnBrk="1" hangingPunct="1"/>
            <a:r>
              <a:rPr lang="en-US" smtClean="0"/>
              <a:t>Ie. Synthesis of polymers from monomers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153AB3-9FE0-44AE-9C89-EBB4F97803AB}" type="slidenum">
              <a:rPr lang="en-US" sz="1400" smtClean="0"/>
              <a:pPr eaLnBrk="1" hangingPunct="1"/>
              <a:t>5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772400" cy="1143000"/>
          </a:xfrm>
        </p:spPr>
        <p:txBody>
          <a:bodyPr/>
          <a:lstStyle/>
          <a:p>
            <a:r>
              <a:rPr lang="en-US" dirty="0" smtClean="0"/>
              <a:t>Oxidative Phosphorylation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4389120"/>
          </a:xfrm>
        </p:spPr>
        <p:txBody>
          <a:bodyPr/>
          <a:lstStyle/>
          <a:p>
            <a:r>
              <a:rPr lang="en-US" dirty="0" smtClean="0"/>
              <a:t>Production of ATP using energy from electron transport chain (ETC)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3A52E2-5141-47AB-B792-64A545F4E43D}" type="slidenum">
              <a:rPr lang="en-US" sz="1400" smtClean="0"/>
              <a:pPr eaLnBrk="1" hangingPunct="1"/>
              <a:t>50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Transport Chain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772400" cy="4114800"/>
          </a:xfrm>
        </p:spPr>
        <p:txBody>
          <a:bodyPr/>
          <a:lstStyle/>
          <a:p>
            <a:r>
              <a:rPr lang="en-US" dirty="0" smtClean="0"/>
              <a:t>A chain of molecules that pass an electron from one molecule to another</a:t>
            </a:r>
          </a:p>
          <a:p>
            <a:r>
              <a:rPr lang="en-US" dirty="0" smtClean="0"/>
              <a:t>Located across the inner membrane – members weave in and out of the matrix and intermembrane space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BC8627-F049-4BFC-8901-D3B0B3DC7088}" type="slidenum">
              <a:rPr lang="en-US" sz="1400" smtClean="0"/>
              <a:pPr eaLnBrk="1" hangingPunct="1"/>
              <a:t>51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/>
              <a:t>Electron Transport Chain</a:t>
            </a:r>
            <a:endParaRPr lang="en-US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77724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Electrons that enter come from NADH and FADH</a:t>
            </a:r>
          </a:p>
          <a:p>
            <a:pPr eaLnBrk="1" hangingPunct="1"/>
            <a:r>
              <a:rPr lang="en-US" dirty="0" smtClean="0"/>
              <a:t>Per glucose molecule what enters ETC?</a:t>
            </a:r>
          </a:p>
          <a:p>
            <a:pPr eaLnBrk="1" hangingPunct="1"/>
            <a:r>
              <a:rPr lang="en-US" dirty="0" smtClean="0"/>
              <a:t>10 NADH’s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-  2 from glycolysis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-  2 from oxidation of pyruvate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-  6 from Krebs</a:t>
            </a:r>
          </a:p>
          <a:p>
            <a:pPr eaLnBrk="1" hangingPunct="1"/>
            <a:r>
              <a:rPr lang="en-US" dirty="0" smtClean="0"/>
              <a:t>2 FADH’s   from Citric Acid cycle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8453EA-063D-4DD4-903C-B35EB2C5DB86}" type="slidenum">
              <a:rPr lang="en-US" sz="1400" smtClean="0"/>
              <a:pPr eaLnBrk="1" hangingPunct="1"/>
              <a:t>52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8D3B45-9731-4E45-84B6-C6ABDAE3FEA3}" type="slidenum">
              <a:rPr lang="en-US" sz="1400" smtClean="0"/>
              <a:pPr eaLnBrk="1" hangingPunct="1"/>
              <a:t>53</a:t>
            </a:fld>
            <a:endParaRPr lang="en-US" sz="1400" smtClean="0"/>
          </a:p>
        </p:txBody>
      </p:sp>
      <p:pic>
        <p:nvPicPr>
          <p:cNvPr id="54277" name="Picture 4" descr="09_05ElectronTransChains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25" y="600075"/>
            <a:ext cx="85407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Structure of ETC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72400" cy="5257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  Most components of ETC are proteins called cytochromes (thus aka cytochrome chain)</a:t>
            </a:r>
          </a:p>
          <a:p>
            <a:pPr eaLnBrk="1" hangingPunct="1"/>
            <a:r>
              <a:rPr lang="en-US" dirty="0" smtClean="0"/>
              <a:t>Q (ubiquinone) is the only one that is not a protein </a:t>
            </a:r>
          </a:p>
          <a:p>
            <a:pPr eaLnBrk="1" hangingPunct="1"/>
            <a:r>
              <a:rPr lang="en-US" dirty="0" smtClean="0"/>
              <a:t>Electrons “fall” down an energy gradient from NADH to oxygen</a:t>
            </a:r>
          </a:p>
          <a:p>
            <a:pPr eaLnBrk="1" hangingPunct="1"/>
            <a:r>
              <a:rPr lang="en-US" dirty="0" smtClean="0"/>
              <a:t>Electronegative oxygen “pulls” electrons down the chain.</a:t>
            </a:r>
          </a:p>
          <a:p>
            <a:r>
              <a:rPr lang="en-US" dirty="0"/>
              <a:t> At the “bottom” O</a:t>
            </a:r>
            <a:r>
              <a:rPr lang="en-US" baseline="-25000" dirty="0"/>
              <a:t>2</a:t>
            </a:r>
            <a:r>
              <a:rPr lang="en-US" dirty="0"/>
              <a:t> captures these electrons along with hydrogen nuclei (H</a:t>
            </a:r>
            <a:r>
              <a:rPr lang="en-US" baseline="30000" dirty="0"/>
              <a:t>+</a:t>
            </a:r>
            <a:r>
              <a:rPr lang="en-US" dirty="0"/>
              <a:t>) forming  H</a:t>
            </a:r>
            <a:r>
              <a:rPr lang="en-US" baseline="-25000" dirty="0"/>
              <a:t>2</a:t>
            </a:r>
            <a:r>
              <a:rPr lang="en-US" dirty="0"/>
              <a:t>O.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A0D871-C240-44F1-B4B9-3018CE2581BF}" type="slidenum">
              <a:rPr lang="en-US" sz="1400" smtClean="0"/>
              <a:pPr eaLnBrk="1" hangingPunct="1"/>
              <a:t>54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7A6B0B-9C27-4F9A-9562-0A5638BA40EA}" type="slidenum">
              <a:rPr lang="en-US" sz="1400" smtClean="0"/>
              <a:pPr eaLnBrk="1" hangingPunct="1"/>
              <a:t>55</a:t>
            </a:fld>
            <a:endParaRPr lang="en-US" sz="1400" smtClean="0"/>
          </a:p>
        </p:txBody>
      </p:sp>
      <p:pic>
        <p:nvPicPr>
          <p:cNvPr id="57347" name="Picture 4" descr="09_13ElectronTransport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738" y="136525"/>
            <a:ext cx="4200525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Working ETC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77724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dirty="0" err="1" smtClean="0"/>
              <a:t>Multiprotein</a:t>
            </a:r>
            <a:r>
              <a:rPr lang="en-US" dirty="0" smtClean="0"/>
              <a:t> complexes accept and then donate electrons.</a:t>
            </a:r>
          </a:p>
          <a:p>
            <a:pPr eaLnBrk="1" hangingPunct="1"/>
            <a:r>
              <a:rPr lang="en-US" dirty="0" smtClean="0"/>
              <a:t>As they do this, they pump H</a:t>
            </a:r>
            <a:r>
              <a:rPr lang="en-US" baseline="30000" dirty="0" smtClean="0"/>
              <a:t>+</a:t>
            </a:r>
            <a:r>
              <a:rPr lang="en-US" dirty="0" smtClean="0"/>
              <a:t> from matrix to intermembrane space</a:t>
            </a:r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D0C7A4-B9BC-47F5-ADEB-465F18DEDE61}" type="slidenum">
              <a:rPr lang="en-US" sz="1400" smtClean="0"/>
              <a:pPr eaLnBrk="1" hangingPunct="1"/>
              <a:t>56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ETC make ATP?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Chemiosmosis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C0386D-5299-489F-B0C7-9BC47C9B18FB}" type="slidenum">
              <a:rPr lang="en-US" sz="1400" smtClean="0"/>
              <a:pPr eaLnBrk="1" hangingPunct="1"/>
              <a:t>57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5724A7-051C-43BD-AE22-C8FCC8C7F1F2}" type="slidenum">
              <a:rPr lang="en-US" sz="1400" smtClean="0"/>
              <a:pPr eaLnBrk="1" hangingPunct="1"/>
              <a:t>58</a:t>
            </a:fld>
            <a:endParaRPr lang="en-US" sz="1400" smtClean="0"/>
          </a:p>
        </p:txBody>
      </p:sp>
      <p:pic>
        <p:nvPicPr>
          <p:cNvPr id="67587" name="Picture 5" descr="chemiosmo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68" y="778349"/>
            <a:ext cx="81724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308" y="5029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Matrix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080" y="3276599"/>
            <a:ext cx="22076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Cristae -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Inner membrane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378" y="990600"/>
            <a:ext cx="2898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Intermembrane space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99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Chemiosmosis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Coupling the redox reactions of ETC to ATP synthesis</a:t>
            </a:r>
          </a:p>
          <a:p>
            <a:pPr eaLnBrk="1" hangingPunct="1"/>
            <a:r>
              <a:rPr lang="en-US" dirty="0" smtClean="0"/>
              <a:t>As e-’s are sent through ETC, H</a:t>
            </a:r>
            <a:r>
              <a:rPr lang="en-US" baseline="30000" dirty="0" smtClean="0"/>
              <a:t>+</a:t>
            </a:r>
            <a:r>
              <a:rPr lang="en-US" dirty="0" smtClean="0"/>
              <a:t> are pumped across membrane from matrix to intermembrane space</a:t>
            </a:r>
          </a:p>
        </p:txBody>
      </p:sp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F753CC-7708-4C60-B747-32C234263CF7}" type="slidenum">
              <a:rPr lang="en-US" sz="1400" smtClean="0"/>
              <a:pPr eaLnBrk="1" hangingPunct="1"/>
              <a:t>59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ATP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Adenosine triphosphate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- Adenosine -- nitrogen base and a ribose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- Triphosphate -- 3 phosphate groups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ATP produced during cellular respiration</a:t>
            </a: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en-US" b="1" dirty="0" smtClean="0"/>
              <a:t>Immediate &amp; usable</a:t>
            </a:r>
            <a:r>
              <a:rPr lang="en-US" dirty="0" smtClean="0"/>
              <a:t> form of energy needed for work</a:t>
            </a:r>
          </a:p>
          <a:p>
            <a:pPr eaLnBrk="1" hangingPunct="1"/>
            <a:r>
              <a:rPr lang="en-US" dirty="0">
                <a:sym typeface="Wingdings" pitchFamily="2" charset="2"/>
              </a:rPr>
              <a:t>Cell uses this energy to drive chemical reactions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3A77E9-CB0F-4668-A1B4-6C3D1541D2F0}" type="slidenum">
              <a:rPr lang="en-US" sz="1400" smtClean="0"/>
              <a:pPr eaLnBrk="1" hangingPunct="1"/>
              <a:t>6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Chemiosmosis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H</a:t>
            </a:r>
            <a:r>
              <a:rPr lang="en-US" baseline="30000" dirty="0" smtClean="0"/>
              <a:t>+ </a:t>
            </a:r>
            <a:r>
              <a:rPr lang="en-US" dirty="0" smtClean="0"/>
              <a:t>flow through the </a:t>
            </a:r>
            <a:r>
              <a:rPr lang="en-US" dirty="0" err="1" smtClean="0"/>
              <a:t>multiprotein</a:t>
            </a:r>
            <a:r>
              <a:rPr lang="en-US" dirty="0" smtClean="0"/>
              <a:t> complexes from matrix to intermembrane space </a:t>
            </a:r>
          </a:p>
          <a:p>
            <a:pPr eaLnBrk="1" hangingPunct="1"/>
            <a:r>
              <a:rPr lang="en-US" dirty="0" smtClean="0"/>
              <a:t>Protons then diffuse back into matrix through ATP synthase complexes - this powers ATP generation</a:t>
            </a:r>
          </a:p>
          <a:p>
            <a:pPr eaLnBrk="1" hangingPunct="1"/>
            <a:r>
              <a:rPr lang="en-US" dirty="0" smtClean="0"/>
              <a:t>H</a:t>
            </a:r>
            <a:r>
              <a:rPr lang="en-US" baseline="30000" dirty="0" smtClean="0"/>
              <a:t>+ </a:t>
            </a:r>
            <a:r>
              <a:rPr lang="en-US" dirty="0" smtClean="0"/>
              <a:t>move one by one into binding sites of the proteins causing a rotation</a:t>
            </a:r>
          </a:p>
        </p:txBody>
      </p:sp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14A228-FF65-44E4-8860-25AF33FEBFCC}" type="slidenum">
              <a:rPr lang="en-US" sz="1400" smtClean="0"/>
              <a:pPr eaLnBrk="1" hangingPunct="1"/>
              <a:t>60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Chemiosmosis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Some H </a:t>
            </a:r>
            <a:r>
              <a:rPr lang="en-US" baseline="30000" smtClean="0"/>
              <a:t>+</a:t>
            </a:r>
            <a:r>
              <a:rPr lang="en-US" smtClean="0"/>
              <a:t>  leak back through ATP synthase</a:t>
            </a:r>
          </a:p>
          <a:p>
            <a:pPr eaLnBrk="1" hangingPunct="1"/>
            <a:r>
              <a:rPr lang="en-US" smtClean="0"/>
              <a:t>This causes a proton gradient called the proton motive force.</a:t>
            </a:r>
          </a:p>
        </p:txBody>
      </p:sp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EB2D1E-F08A-40DC-80F0-1380017DF3CD}" type="slidenum">
              <a:rPr lang="en-US" sz="1400" smtClean="0"/>
              <a:pPr eaLnBrk="1" hangingPunct="1"/>
              <a:t>61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Chemiosmosis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ATP synthase causes conformational changes that activate sites where ADP &amp; P join to form ATP.</a:t>
            </a:r>
          </a:p>
          <a:p>
            <a:pPr eaLnBrk="1" hangingPunct="1"/>
            <a:r>
              <a:rPr lang="en-US" smtClean="0"/>
              <a:t> Much is hypothesized here. See fig. 9.14</a:t>
            </a:r>
          </a:p>
        </p:txBody>
      </p:sp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77B29AE-8325-44DE-8D4C-8AD2EF5C3E29}" type="slidenum">
              <a:rPr lang="en-US" sz="1400" smtClean="0"/>
              <a:pPr eaLnBrk="1" hangingPunct="1"/>
              <a:t>62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5724A7-051C-43BD-AE22-C8FCC8C7F1F2}" type="slidenum">
              <a:rPr lang="en-US" sz="1400" smtClean="0"/>
              <a:pPr eaLnBrk="1" hangingPunct="1"/>
              <a:t>63</a:t>
            </a:fld>
            <a:endParaRPr lang="en-US" sz="1400" smtClean="0"/>
          </a:p>
        </p:txBody>
      </p:sp>
      <p:pic>
        <p:nvPicPr>
          <p:cNvPr id="67587" name="Picture 5" descr="chemiosmo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68" y="778349"/>
            <a:ext cx="81724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308" y="5029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Matrix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080" y="3276599"/>
            <a:ext cx="22076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Cristae -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Inner membrane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378" y="990600"/>
            <a:ext cx="2898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Intermembrane space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1F5E8F-122D-4608-81BD-7324661B8E03}" type="slidenum">
              <a:rPr lang="en-US" sz="1400" smtClean="0"/>
              <a:pPr eaLnBrk="1" hangingPunct="1"/>
              <a:t>64</a:t>
            </a:fld>
            <a:endParaRPr lang="en-US" sz="1400" smtClean="0"/>
          </a:p>
        </p:txBody>
      </p:sp>
      <p:pic>
        <p:nvPicPr>
          <p:cNvPr id="71683" name="Picture 5" descr="atp synth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413" y="771525"/>
            <a:ext cx="25431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65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ETC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772400" cy="5029200"/>
          </a:xfrm>
        </p:spPr>
        <p:txBody>
          <a:bodyPr/>
          <a:lstStyle/>
          <a:p>
            <a:pPr eaLnBrk="1" hangingPunct="1"/>
            <a:r>
              <a:rPr lang="en-US" smtClean="0"/>
              <a:t>NADH deposits its electrons at the start thus the electrons from NADH pass 3 multiprotein complexes</a:t>
            </a:r>
          </a:p>
          <a:p>
            <a:pPr eaLnBrk="1" hangingPunct="1"/>
            <a:r>
              <a:rPr lang="en-US" smtClean="0"/>
              <a:t>This pumps enough H</a:t>
            </a:r>
            <a:r>
              <a:rPr lang="en-US" baseline="30000" smtClean="0"/>
              <a:t>+</a:t>
            </a:r>
            <a:r>
              <a:rPr lang="en-US" smtClean="0"/>
              <a:t> to create energy for production of 3 ATP molecules</a:t>
            </a:r>
          </a:p>
          <a:p>
            <a:pPr eaLnBrk="1" hangingPunct="1"/>
            <a:r>
              <a:rPr lang="en-US" smtClean="0"/>
              <a:t>FADH deposits its electrons farther down the chain and misses the 1</a:t>
            </a:r>
            <a:r>
              <a:rPr lang="en-US" baseline="30000" smtClean="0"/>
              <a:t>st</a:t>
            </a:r>
            <a:r>
              <a:rPr lang="en-US" smtClean="0"/>
              <a:t> complex therefore fewer protons are being pumped into the space, therefore only 2 ATP’s made</a:t>
            </a:r>
          </a:p>
        </p:txBody>
      </p:sp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E29DE8-E27B-4D6B-83CF-EE13D22F31E0}" type="slidenum">
              <a:rPr lang="en-US" sz="1400" smtClean="0"/>
              <a:pPr eaLnBrk="1" hangingPunct="1"/>
              <a:t>65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xmlns="" val="8104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58371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*  The 2 NADH’s from glycolysis made in cytosol are brought into mitochondria by shuttle</a:t>
            </a:r>
          </a:p>
          <a:p>
            <a:pPr eaLnBrk="1" hangingPunct="1"/>
            <a:r>
              <a:rPr lang="en-US" dirty="0" smtClean="0"/>
              <a:t>The shuttle may cause the NADH to enter at the same location as the FADH.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EF2337-6A11-4551-B8A9-800939212699}" type="slidenum">
              <a:rPr lang="en-US" sz="1400" smtClean="0"/>
              <a:pPr eaLnBrk="1" hangingPunct="1"/>
              <a:t>66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xmlns="" val="414849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7724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38 maximum</a:t>
            </a:r>
          </a:p>
          <a:p>
            <a:pPr eaLnBrk="1" hangingPunct="1"/>
            <a:r>
              <a:rPr lang="en-US" dirty="0" smtClean="0"/>
              <a:t>Or 36 depending on shuttle for NADH</a:t>
            </a:r>
          </a:p>
          <a:p>
            <a:pPr eaLnBrk="1" hangingPunct="1"/>
            <a:r>
              <a:rPr lang="en-US" dirty="0" smtClean="0"/>
              <a:t>How many ATP’s made through substrate level phosphorylation?</a:t>
            </a:r>
          </a:p>
          <a:p>
            <a:pPr eaLnBrk="1" hangingPunct="1"/>
            <a:r>
              <a:rPr lang="en-US" dirty="0" smtClean="0"/>
              <a:t>4</a:t>
            </a:r>
          </a:p>
          <a:p>
            <a:pPr eaLnBrk="1" hangingPunct="1"/>
            <a:r>
              <a:rPr lang="en-US" dirty="0" smtClean="0"/>
              <a:t>How many ATP’s made through Oxidative Phosphorylation?</a:t>
            </a:r>
          </a:p>
          <a:p>
            <a:pPr eaLnBrk="1" hangingPunct="1"/>
            <a:r>
              <a:rPr lang="en-US" dirty="0" smtClean="0"/>
              <a:t>34</a:t>
            </a:r>
          </a:p>
        </p:txBody>
      </p:sp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DF1678-0385-45F2-A2B5-989CA41DF36B}" type="slidenum">
              <a:rPr lang="en-US" sz="1400" smtClean="0"/>
              <a:pPr eaLnBrk="1" hangingPunct="1"/>
              <a:t>67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xmlns="" val="108556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19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CBC638-E3B9-4684-B96B-22235EF155B6}" type="slidenum">
              <a:rPr lang="en-US" sz="1400" smtClean="0"/>
              <a:pPr eaLnBrk="1" hangingPunct="1"/>
              <a:t>68</a:t>
            </a:fld>
            <a:endParaRPr lang="en-US" sz="1400" smtClean="0"/>
          </a:p>
        </p:txBody>
      </p:sp>
      <p:pic>
        <p:nvPicPr>
          <p:cNvPr id="68611" name="Picture 2" descr="09_17ATPYieldPerGlucose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296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2569F6-3F64-4939-BBBF-F41988DAA330}" type="slidenum">
              <a:rPr lang="en-US" sz="1400" smtClean="0"/>
              <a:pPr eaLnBrk="1" hangingPunct="1"/>
              <a:t>69</a:t>
            </a:fld>
            <a:endParaRPr lang="en-US" sz="1400" smtClean="0"/>
          </a:p>
        </p:txBody>
      </p:sp>
      <p:pic>
        <p:nvPicPr>
          <p:cNvPr id="69635" name="Picture 5" descr="respiration summ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800100"/>
            <a:ext cx="9296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ATP continued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- A---P-----P-----P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- Hydrolysis breaks bond - energy out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- ATP + water </a:t>
            </a:r>
            <a:r>
              <a:rPr lang="en-US" dirty="0" smtClean="0">
                <a:sym typeface="Wingdings" pitchFamily="2" charset="2"/>
              </a:rPr>
              <a:t>P</a:t>
            </a:r>
            <a:r>
              <a:rPr lang="en-US" baseline="-25000" dirty="0" smtClean="0">
                <a:cs typeface="Times New Roman" pitchFamily="18" charset="0"/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+ E + ADP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7DD104-3BB4-4398-AAE8-8F4E2A276570}" type="slidenum">
              <a:rPr lang="en-US" sz="1400" smtClean="0"/>
              <a:pPr eaLnBrk="1" hangingPunct="1"/>
              <a:t>7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xmlns="" val="160246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C80897-E1C5-414F-9CF4-7A2B9F801E97}" type="slidenum">
              <a:rPr lang="en-US" sz="1400" smtClean="0"/>
              <a:pPr eaLnBrk="1" hangingPunct="1"/>
              <a:t>70</a:t>
            </a:fld>
            <a:endParaRPr lang="en-US" sz="1400" smtClean="0"/>
          </a:p>
        </p:txBody>
      </p:sp>
      <p:pic>
        <p:nvPicPr>
          <p:cNvPr id="70659" name="Picture 3" descr="09-16-CellRespirReview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7850"/>
            <a:ext cx="9144000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1F5E8F-122D-4608-81BD-7324661B8E03}" type="slidenum">
              <a:rPr lang="en-US" sz="1400" smtClean="0"/>
              <a:pPr eaLnBrk="1" hangingPunct="1"/>
              <a:t>71</a:t>
            </a:fld>
            <a:endParaRPr lang="en-US" sz="1400" smtClean="0"/>
          </a:p>
        </p:txBody>
      </p:sp>
      <p:pic>
        <p:nvPicPr>
          <p:cNvPr id="71683" name="Picture 5" descr="atp synth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413" y="771525"/>
            <a:ext cx="25431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5724A7-051C-43BD-AE22-C8FCC8C7F1F2}" type="slidenum">
              <a:rPr lang="en-US" sz="1400" smtClean="0"/>
              <a:pPr eaLnBrk="1" hangingPunct="1"/>
              <a:t>72</a:t>
            </a:fld>
            <a:endParaRPr lang="en-US" sz="1400" smtClean="0"/>
          </a:p>
        </p:txBody>
      </p:sp>
      <p:pic>
        <p:nvPicPr>
          <p:cNvPr id="67587" name="Picture 5" descr="chemiosmo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378" y="771525"/>
            <a:ext cx="81724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308" y="5029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Matrix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432412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Cristae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378" y="990600"/>
            <a:ext cx="2821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Intermembrane space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6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Anaerobic Respiration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Same process as aerobic resp. but uses sulfate or nitrate as final H acceptor not oxygen.</a:t>
            </a:r>
          </a:p>
        </p:txBody>
      </p:sp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C08EAE-5379-4895-ADAA-EED77A27712D}" type="slidenum">
              <a:rPr lang="en-US" sz="1400" smtClean="0"/>
              <a:pPr eaLnBrk="1" hangingPunct="1"/>
              <a:t>73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Regulation	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 substances that regulate cellular respiration:</a:t>
            </a:r>
          </a:p>
          <a:p>
            <a:pPr eaLnBrk="1" hangingPunct="1">
              <a:buFontTx/>
              <a:buNone/>
            </a:pPr>
            <a:r>
              <a:rPr lang="en-US" smtClean="0"/>
              <a:t>    - ATP inhibits PFK</a:t>
            </a:r>
          </a:p>
          <a:p>
            <a:pPr eaLnBrk="1" hangingPunct="1">
              <a:buFontTx/>
              <a:buNone/>
            </a:pPr>
            <a:r>
              <a:rPr lang="en-US" smtClean="0"/>
              <a:t>    - Citric acid inhibits PFK</a:t>
            </a:r>
          </a:p>
          <a:p>
            <a:pPr eaLnBrk="1" hangingPunct="1">
              <a:buFontTx/>
              <a:buNone/>
            </a:pPr>
            <a:r>
              <a:rPr lang="en-US" smtClean="0"/>
              <a:t>    - AMP stimulates PFK</a:t>
            </a:r>
          </a:p>
        </p:txBody>
      </p:sp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0E787E-C9BE-42FF-BEB9-E8AA0ECC7504}" type="slidenum">
              <a:rPr lang="en-US" sz="1400" smtClean="0"/>
              <a:pPr eaLnBrk="1" hangingPunct="1"/>
              <a:t>74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respiration have to start with glucose?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3BE3E-0321-461F-B69B-191EF307CA1B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Oxidation of other organic molecules</a:t>
            </a:r>
          </a:p>
          <a:p>
            <a:r>
              <a:rPr lang="en-US" dirty="0"/>
              <a:t>Biosynthesis – this process working in revers to produce proteins, fats or carbohydrates such as glycogen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8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10DE0C-D92D-4F01-B55B-91FD4954F611}" type="slidenum">
              <a:rPr lang="en-US" sz="1400" smtClean="0"/>
              <a:pPr eaLnBrk="1" hangingPunct="1"/>
              <a:t>76</a:t>
            </a:fld>
            <a:endParaRPr lang="en-US" sz="1400" smtClean="0"/>
          </a:p>
        </p:txBody>
      </p:sp>
      <p:pic>
        <p:nvPicPr>
          <p:cNvPr id="77827" name="Picture 3" descr="09-19-Catabolism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50414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2569F6-3F64-4939-BBBF-F41988DAA330}" type="slidenum">
              <a:rPr lang="en-US" sz="1400" smtClean="0"/>
              <a:pPr eaLnBrk="1" hangingPunct="1"/>
              <a:t>77</a:t>
            </a:fld>
            <a:endParaRPr lang="en-US" sz="1400" smtClean="0"/>
          </a:p>
        </p:txBody>
      </p:sp>
      <p:pic>
        <p:nvPicPr>
          <p:cNvPr id="69635" name="Picture 5" descr="respiration summ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800100"/>
            <a:ext cx="9296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76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no oxygen is present?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B811A-C59C-4DFF-9829-E9E34C2D05BE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11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C5DDF1-5434-42AA-BBEF-CAD5E2765142}" type="slidenum">
              <a:rPr lang="en-US" sz="1400" smtClean="0"/>
              <a:pPr eaLnBrk="1" hangingPunct="1"/>
              <a:t>79</a:t>
            </a:fld>
            <a:endParaRPr lang="en-US" sz="1400" smtClean="0"/>
          </a:p>
        </p:txBody>
      </p:sp>
      <p:pic>
        <p:nvPicPr>
          <p:cNvPr id="78851" name="Picture 1027" descr="09-18-PyruvateCatabolism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1313" y="0"/>
            <a:ext cx="5921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81" name="Picture 9" descr="08_08ATPStructure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63" y="1419225"/>
            <a:ext cx="8548687" cy="40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787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8-8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020763" y="4262438"/>
            <a:ext cx="2554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  <a:buSzPct val="130000"/>
              <a:buFont typeface="Times" pitchFamily="1" charset="0"/>
              <a:buNone/>
            </a:pPr>
            <a:r>
              <a:rPr lang="en-US" sz="2200" b="1">
                <a:latin typeface="Arial" charset="0"/>
              </a:rPr>
              <a:t>Phosphate groups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7278688" y="4529138"/>
            <a:ext cx="97948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  <a:buSzPct val="130000"/>
              <a:buFont typeface="Times" pitchFamily="1" charset="0"/>
              <a:buNone/>
            </a:pPr>
            <a:r>
              <a:rPr lang="en-US" sz="2200" b="1">
                <a:latin typeface="Arial" charset="0"/>
              </a:rPr>
              <a:t>Ribose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6529388" y="1468438"/>
            <a:ext cx="1106487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  <a:buSzPct val="130000"/>
              <a:buFont typeface="Times" pitchFamily="1" charset="0"/>
              <a:buNone/>
            </a:pPr>
            <a:r>
              <a:rPr lang="en-US" sz="2200" b="1">
                <a:latin typeface="Arial" charset="0"/>
              </a:rPr>
              <a:t>Adenine</a:t>
            </a:r>
          </a:p>
        </p:txBody>
      </p:sp>
    </p:spTree>
    <p:extLst>
      <p:ext uri="{BB962C8B-B14F-4D97-AF65-F5344CB8AC3E}">
        <p14:creationId xmlns:p14="http://schemas.microsoft.com/office/powerpoint/2010/main" xmlns="" val="28114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Fermentation</a:t>
            </a:r>
          </a:p>
        </p:txBody>
      </p:sp>
      <p:sp>
        <p:nvSpPr>
          <p:cNvPr id="7373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types of fermentation</a:t>
            </a:r>
          </a:p>
          <a:p>
            <a:pPr eaLnBrk="1" hangingPunct="1">
              <a:buFontTx/>
              <a:buNone/>
            </a:pPr>
            <a:r>
              <a:rPr lang="en-US" smtClean="0"/>
              <a:t>    1.  Alcohol ferm. -- yeast cells &amp; bacteria</a:t>
            </a:r>
          </a:p>
          <a:p>
            <a:pPr eaLnBrk="1" hangingPunct="1">
              <a:buFontTx/>
              <a:buNone/>
            </a:pPr>
            <a:r>
              <a:rPr lang="en-US" smtClean="0"/>
              <a:t>    2.  Lactic acid ferm. --  fungi &amp; human muscle cells</a:t>
            </a:r>
          </a:p>
        </p:txBody>
      </p:sp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D57058-15CA-4F57-8D82-CCF81D169894}" type="slidenum">
              <a:rPr lang="en-US" sz="1400" smtClean="0"/>
              <a:pPr eaLnBrk="1" hangingPunct="1"/>
              <a:t>80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Alcohol Fermentation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- Details fig. 9.18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- Glycolysis occurs first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</a:t>
            </a:r>
          </a:p>
        </p:txBody>
      </p:sp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A7B10C-4378-4FF2-AC1B-69D06E5DB5FE}" type="slidenum">
              <a:rPr lang="en-US" sz="1400" smtClean="0"/>
              <a:pPr eaLnBrk="1" hangingPunct="1"/>
              <a:t>81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CCF2AE-619D-4461-B5A3-C415033373BF}" type="slidenum">
              <a:rPr lang="en-US" sz="1400" smtClean="0"/>
              <a:pPr eaLnBrk="1" hangingPunct="1"/>
              <a:t>82</a:t>
            </a:fld>
            <a:endParaRPr lang="en-US" sz="1400" smtClean="0"/>
          </a:p>
        </p:txBody>
      </p:sp>
      <p:pic>
        <p:nvPicPr>
          <p:cNvPr id="81923" name="Picture 3" descr="09-17a-Fermentation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50" y="0"/>
            <a:ext cx="7989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Alcohol Fermentation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2 steps: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- 1.  Pyruvic acid from glycolysis releases CO</a:t>
            </a:r>
            <a:r>
              <a:rPr lang="en-US" baseline="-25000" dirty="0" smtClean="0"/>
              <a:t>2</a:t>
            </a:r>
            <a:r>
              <a:rPr lang="en-US" dirty="0" smtClean="0"/>
              <a:t> &amp; forms acetaldehyde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- 2.  Acetaldehyde is reduced by NADH to ethyl alcohol and gives off H 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8BD47D-DD4F-4539-A586-427C89A068F8}" type="slidenum">
              <a:rPr lang="en-US" sz="1400" smtClean="0"/>
              <a:pPr eaLnBrk="1" hangingPunct="1"/>
              <a:t>83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utoUpdateAnimBg="0"/>
      <p:bldP spid="104451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Alcohol fermentation summary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NAD </a:t>
            </a:r>
            <a:r>
              <a:rPr lang="en-US" baseline="30000" smtClean="0"/>
              <a:t>+</a:t>
            </a:r>
            <a:r>
              <a:rPr lang="en-US" smtClean="0"/>
              <a:t> is regenerated for glycolysis</a:t>
            </a:r>
          </a:p>
          <a:p>
            <a:pPr eaLnBrk="1" hangingPunct="1"/>
            <a:r>
              <a:rPr lang="en-US" smtClean="0"/>
              <a:t> Net gain </a:t>
            </a:r>
          </a:p>
          <a:p>
            <a:pPr eaLnBrk="1" hangingPunct="1">
              <a:buFontTx/>
              <a:buNone/>
            </a:pPr>
            <a:r>
              <a:rPr lang="en-US" smtClean="0"/>
              <a:t>         - 2ATP from glycolysis</a:t>
            </a:r>
          </a:p>
          <a:p>
            <a:pPr eaLnBrk="1" hangingPunct="1">
              <a:buFontTx/>
              <a:buNone/>
            </a:pPr>
            <a:r>
              <a:rPr lang="en-US" smtClean="0"/>
              <a:t>         - 2 H</a:t>
            </a:r>
            <a:r>
              <a:rPr lang="en-US" baseline="-25000" smtClean="0"/>
              <a:t>2</a:t>
            </a:r>
            <a:r>
              <a:rPr lang="en-US" smtClean="0"/>
              <a:t>O  “          “</a:t>
            </a:r>
          </a:p>
          <a:p>
            <a:pPr eaLnBrk="1" hangingPunct="1">
              <a:buFontTx/>
              <a:buNone/>
            </a:pPr>
            <a:r>
              <a:rPr lang="en-US" smtClean="0"/>
              <a:t>         - 2 CO</a:t>
            </a:r>
            <a:r>
              <a:rPr lang="en-US" baseline="-25000" smtClean="0"/>
              <a:t>2</a:t>
            </a:r>
          </a:p>
          <a:p>
            <a:pPr eaLnBrk="1" hangingPunct="1">
              <a:buFontTx/>
              <a:buNone/>
            </a:pPr>
            <a:r>
              <a:rPr lang="en-US" smtClean="0"/>
              <a:t>         - 2 ethanol (ethyl alcohol)</a:t>
            </a:r>
          </a:p>
        </p:txBody>
      </p:sp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398703-FE7F-41CA-BDAA-7C7AAE398F52}" type="slidenum">
              <a:rPr lang="en-US" sz="1400" smtClean="0"/>
              <a:pPr eaLnBrk="1" hangingPunct="1"/>
              <a:t>84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utoUpdateAnimBg="0"/>
      <p:bldP spid="105475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4B8754-02EC-4E34-B5F4-32061CBC4F72}" type="slidenum">
              <a:rPr lang="en-US" sz="1400" smtClean="0"/>
              <a:pPr eaLnBrk="1" hangingPunct="1"/>
              <a:t>85</a:t>
            </a:fld>
            <a:endParaRPr lang="en-US" sz="1400" smtClean="0"/>
          </a:p>
        </p:txBody>
      </p:sp>
      <p:pic>
        <p:nvPicPr>
          <p:cNvPr id="84995" name="Picture 3" descr="09-17b-Fermentation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38" y="0"/>
            <a:ext cx="8012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Lactic acid fermentation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One step:</a:t>
            </a:r>
          </a:p>
          <a:p>
            <a:pPr eaLnBrk="1" hangingPunct="1">
              <a:buFontTx/>
              <a:buNone/>
            </a:pPr>
            <a:r>
              <a:rPr lang="en-US" smtClean="0"/>
              <a:t>   Pyruvate is reduced directly by NADH to  form lactate (lactic acid)</a:t>
            </a:r>
          </a:p>
          <a:p>
            <a:pPr eaLnBrk="1" hangingPunct="1">
              <a:buFontTx/>
              <a:buNone/>
            </a:pPr>
            <a:r>
              <a:rPr lang="en-US" smtClean="0"/>
              <a:t>   Net gain:</a:t>
            </a:r>
          </a:p>
          <a:p>
            <a:pPr eaLnBrk="1" hangingPunct="1">
              <a:buFontTx/>
              <a:buNone/>
            </a:pPr>
            <a:r>
              <a:rPr lang="en-US" smtClean="0"/>
              <a:t>    2 ATP from glycolysis</a:t>
            </a:r>
          </a:p>
          <a:p>
            <a:pPr eaLnBrk="1" hangingPunct="1">
              <a:buFontTx/>
              <a:buNone/>
            </a:pPr>
            <a:r>
              <a:rPr lang="en-US" smtClean="0"/>
              <a:t>    2 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  <a:p>
            <a:pPr eaLnBrk="1" hangingPunct="1">
              <a:buFontTx/>
              <a:buNone/>
            </a:pPr>
            <a:r>
              <a:rPr lang="en-US" smtClean="0"/>
              <a:t>    2 lactates</a:t>
            </a:r>
          </a:p>
        </p:txBody>
      </p:sp>
      <p:sp>
        <p:nvSpPr>
          <p:cNvPr id="86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48BAE6-8C1E-4888-B319-8F6DD04E9255}" type="slidenum">
              <a:rPr lang="en-US" sz="1400" smtClean="0"/>
              <a:pPr eaLnBrk="1" hangingPunct="1"/>
              <a:t>86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 Muscles do this when O</a:t>
            </a:r>
            <a:r>
              <a:rPr lang="en-US" baseline="-25000" smtClean="0"/>
              <a:t>2</a:t>
            </a:r>
            <a:r>
              <a:rPr lang="en-US" smtClean="0"/>
              <a:t> in high demand or in short supply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Glycogen </a:t>
            </a:r>
            <a:r>
              <a:rPr lang="en-US" smtClean="0">
                <a:sym typeface="Wingdings" pitchFamily="2" charset="2"/>
              </a:rPr>
              <a:t> glucose  pyruvate  lactate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E3F8E2-093B-4618-8AEC-1B67FE58869F}" type="slidenum">
              <a:rPr lang="en-US" sz="1400" smtClean="0"/>
              <a:pPr eaLnBrk="1" hangingPunct="1"/>
              <a:t>87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Results of lactic acid fermentation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        a.  Muscle fatigue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b.  Lactic acid build up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c.  Drop in pH of cells slows reactions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d.  Lactic acid  to liver to be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resynthesized into pyruvic acid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Pyruvate </a:t>
            </a:r>
            <a:r>
              <a:rPr lang="en-US" dirty="0" smtClean="0">
                <a:sym typeface="Wingdings" pitchFamily="2" charset="2"/>
              </a:rPr>
              <a:t> glucose  glycogen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880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21879E-A8A3-46D5-A6CC-FD1731BD331D}" type="slidenum">
              <a:rPr lang="en-US" sz="1400" smtClean="0"/>
              <a:pPr eaLnBrk="1" hangingPunct="1"/>
              <a:t>88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828800"/>
            <a:ext cx="6248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PHOTOSYNTHESIS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79BF6A0E-F199-4FC0-BBBA-EAF1D86231DE}" type="slidenum">
              <a:rPr lang="en-US" sz="1400" smtClean="0"/>
              <a:pPr eaLnBrk="1" hangingPunct="1">
                <a:spcBef>
                  <a:spcPct val="50000"/>
                </a:spcBef>
              </a:pPr>
              <a:t>89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17" name="Picture 21" descr="08_09ATPHydrolysis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63" y="498475"/>
            <a:ext cx="8548687" cy="58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889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8-9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347663" y="5900738"/>
            <a:ext cx="2795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  <a:buSzPct val="130000"/>
              <a:buFont typeface="Times" pitchFamily="1" charset="0"/>
              <a:buNone/>
            </a:pPr>
            <a:r>
              <a:rPr lang="en-US" sz="2000" b="1">
                <a:latin typeface="Arial" charset="0"/>
              </a:rPr>
              <a:t>Inorganic phosphate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7554913" y="4808538"/>
            <a:ext cx="97948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  <a:buSzPct val="130000"/>
              <a:buFont typeface="Times" pitchFamily="1" charset="0"/>
              <a:buNone/>
            </a:pPr>
            <a:r>
              <a:rPr lang="en-US" sz="2000" b="1">
                <a:latin typeface="Arial" charset="0"/>
              </a:rPr>
              <a:t>Energy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2770188" y="2624138"/>
            <a:ext cx="4078287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  <a:buSzPct val="130000"/>
              <a:buFont typeface="Times" pitchFamily="1" charset="0"/>
              <a:buNone/>
            </a:pPr>
            <a:r>
              <a:rPr lang="en-US" sz="2000" b="1">
                <a:latin typeface="Arial" charset="0"/>
              </a:rPr>
              <a:t>Adenosine triphosphate (ATP)</a:t>
            </a: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3205163" y="5900738"/>
            <a:ext cx="36718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  <a:buSzPct val="130000"/>
              <a:buFont typeface="Times" pitchFamily="1" charset="0"/>
              <a:buNone/>
            </a:pPr>
            <a:r>
              <a:rPr lang="en-US" sz="2000" b="1">
                <a:latin typeface="Arial" charset="0"/>
              </a:rPr>
              <a:t>Adenosine diphosphate (ADP)</a:t>
            </a: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3509963" y="4776788"/>
            <a:ext cx="17938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  <a:buSzPct val="130000"/>
              <a:buFont typeface="Times" pitchFamily="1" charset="0"/>
              <a:buNone/>
            </a:pPr>
            <a:r>
              <a:rPr lang="en-US" sz="2000" b="1">
                <a:latin typeface="Arial" charset="0"/>
              </a:rPr>
              <a:t>P</a:t>
            </a:r>
          </a:p>
        </p:txBody>
      </p:sp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4094163" y="4773613"/>
            <a:ext cx="17938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  <a:buSzPct val="130000"/>
              <a:buFont typeface="Times" pitchFamily="1" charset="0"/>
              <a:buNone/>
            </a:pPr>
            <a:r>
              <a:rPr lang="en-US" sz="2000" b="1">
                <a:latin typeface="Arial" charset="0"/>
              </a:rPr>
              <a:t>P</a:t>
            </a:r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2916238" y="1385888"/>
            <a:ext cx="17938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  <a:buSzPct val="130000"/>
              <a:buFont typeface="Times" pitchFamily="1" charset="0"/>
              <a:buNone/>
            </a:pPr>
            <a:r>
              <a:rPr lang="en-US" sz="2000" b="1">
                <a:latin typeface="Arial" charset="0"/>
              </a:rPr>
              <a:t>P</a:t>
            </a:r>
          </a:p>
        </p:txBody>
      </p:sp>
      <p:sp>
        <p:nvSpPr>
          <p:cNvPr id="208910" name="Text Box 14"/>
          <p:cNvSpPr txBox="1">
            <a:spLocks noChangeArrowheads="1"/>
          </p:cNvSpPr>
          <p:nvPr/>
        </p:nvSpPr>
        <p:spPr bwMode="auto">
          <a:xfrm>
            <a:off x="3497263" y="1392238"/>
            <a:ext cx="17938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  <a:buSzPct val="130000"/>
              <a:buFont typeface="Times" pitchFamily="1" charset="0"/>
              <a:buNone/>
            </a:pPr>
            <a:r>
              <a:rPr lang="en-US" sz="2000" b="1">
                <a:latin typeface="Arial" charset="0"/>
              </a:rPr>
              <a:t>P</a:t>
            </a:r>
          </a:p>
        </p:txBody>
      </p:sp>
      <p:sp>
        <p:nvSpPr>
          <p:cNvPr id="208911" name="Text Box 15"/>
          <p:cNvSpPr txBox="1">
            <a:spLocks noChangeArrowheads="1"/>
          </p:cNvSpPr>
          <p:nvPr/>
        </p:nvSpPr>
        <p:spPr bwMode="auto">
          <a:xfrm>
            <a:off x="4075113" y="1392238"/>
            <a:ext cx="17938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  <a:buSzPct val="130000"/>
              <a:buFont typeface="Times" pitchFamily="1" charset="0"/>
              <a:buNone/>
            </a:pPr>
            <a:r>
              <a:rPr lang="en-US" sz="2000" b="1">
                <a:latin typeface="Arial" charset="0"/>
              </a:rPr>
              <a:t>P</a:t>
            </a:r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1449388" y="4786313"/>
            <a:ext cx="17938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  <a:buSzPct val="130000"/>
              <a:buFont typeface="Times" pitchFamily="1" charset="0"/>
              <a:buNone/>
            </a:pPr>
            <a:r>
              <a:rPr lang="en-US" sz="2000" b="1">
                <a:latin typeface="Arial" charset="0"/>
              </a:rPr>
              <a:t>P</a:t>
            </a:r>
          </a:p>
        </p:txBody>
      </p:sp>
      <p:sp>
        <p:nvSpPr>
          <p:cNvPr id="208913" name="Text Box 17"/>
          <p:cNvSpPr txBox="1">
            <a:spLocks noChangeArrowheads="1"/>
          </p:cNvSpPr>
          <p:nvPr/>
        </p:nvSpPr>
        <p:spPr bwMode="auto">
          <a:xfrm>
            <a:off x="6659563" y="4811713"/>
            <a:ext cx="17938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  <a:buSzPct val="130000"/>
              <a:buFont typeface="Times" pitchFamily="1" charset="0"/>
              <a:buNone/>
            </a:pPr>
            <a:r>
              <a:rPr lang="en-US" sz="2000" b="1">
                <a:latin typeface="Arial" charset="0"/>
              </a:rPr>
              <a:t>+</a:t>
            </a:r>
          </a:p>
        </p:txBody>
      </p:sp>
      <p:sp>
        <p:nvSpPr>
          <p:cNvPr id="208914" name="Text Box 18"/>
          <p:cNvSpPr txBox="1">
            <a:spLocks noChangeArrowheads="1"/>
          </p:cNvSpPr>
          <p:nvPr/>
        </p:nvSpPr>
        <p:spPr bwMode="auto">
          <a:xfrm>
            <a:off x="2547938" y="4764088"/>
            <a:ext cx="17938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  <a:buSzPct val="130000"/>
              <a:buFont typeface="Times" pitchFamily="1" charset="0"/>
              <a:buNone/>
            </a:pPr>
            <a:r>
              <a:rPr lang="en-US" sz="2000" b="1">
                <a:latin typeface="Arial" charset="0"/>
              </a:rPr>
              <a:t>+</a:t>
            </a:r>
          </a:p>
        </p:txBody>
      </p:sp>
      <p:sp>
        <p:nvSpPr>
          <p:cNvPr id="208915" name="Text Box 19"/>
          <p:cNvSpPr txBox="1">
            <a:spLocks noChangeArrowheads="1"/>
          </p:cNvSpPr>
          <p:nvPr/>
        </p:nvSpPr>
        <p:spPr bwMode="auto">
          <a:xfrm>
            <a:off x="5214938" y="3382963"/>
            <a:ext cx="522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  <a:buSzPct val="130000"/>
              <a:buFont typeface="Times" pitchFamily="1" charset="0"/>
              <a:buNone/>
            </a:pPr>
            <a:r>
              <a:rPr lang="en-US" sz="2100" b="1">
                <a:solidFill>
                  <a:schemeClr val="bg1"/>
                </a:solidFill>
                <a:latin typeface="Arial" charset="0"/>
              </a:rPr>
              <a:t>H</a:t>
            </a:r>
            <a:r>
              <a:rPr lang="en-US" sz="25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sz="2100" b="1">
                <a:solidFill>
                  <a:schemeClr val="bg1"/>
                </a:solidFill>
                <a:latin typeface="Arial" charset="0"/>
              </a:rPr>
              <a:t>O</a:t>
            </a:r>
          </a:p>
        </p:txBody>
      </p:sp>
      <p:sp>
        <p:nvSpPr>
          <p:cNvPr id="208916" name="Text Box 20"/>
          <p:cNvSpPr txBox="1">
            <a:spLocks noChangeArrowheads="1"/>
          </p:cNvSpPr>
          <p:nvPr/>
        </p:nvSpPr>
        <p:spPr bwMode="auto">
          <a:xfrm>
            <a:off x="1671638" y="4922838"/>
            <a:ext cx="12858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  <a:buSzPct val="130000"/>
              <a:buFont typeface="Times" pitchFamily="1" charset="0"/>
              <a:buNone/>
            </a:pPr>
            <a:r>
              <a:rPr lang="en-US" sz="1600" b="1">
                <a:latin typeface="Arial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xmlns="" val="38188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55638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  Background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 Equation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- </a:t>
            </a:r>
            <a:r>
              <a:rPr lang="en-US" sz="2400" smtClean="0"/>
              <a:t>6CO</a:t>
            </a:r>
            <a:r>
              <a:rPr lang="en-US" sz="2400" baseline="-25000" smtClean="0"/>
              <a:t>2</a:t>
            </a:r>
            <a:r>
              <a:rPr lang="en-US" sz="2400" smtClean="0"/>
              <a:t> + 6H</a:t>
            </a:r>
            <a:r>
              <a:rPr lang="en-US" sz="2400" baseline="-25000" smtClean="0"/>
              <a:t>2</a:t>
            </a:r>
            <a:r>
              <a:rPr lang="en-US" sz="2400" smtClean="0"/>
              <a:t>O+ light E</a:t>
            </a:r>
            <a:r>
              <a:rPr lang="en-US" sz="2400" smtClean="0">
                <a:sym typeface="Symbol" pitchFamily="18" charset="2"/>
              </a:rPr>
              <a:t>   </a:t>
            </a:r>
            <a:r>
              <a:rPr lang="en-US" sz="2400" smtClean="0">
                <a:cs typeface="Times New Roman" pitchFamily="18" charset="0"/>
              </a:rPr>
              <a:t>C</a:t>
            </a:r>
            <a:r>
              <a:rPr lang="en-US" sz="2400" baseline="-25000" smtClean="0">
                <a:cs typeface="Times New Roman" pitchFamily="18" charset="0"/>
              </a:rPr>
              <a:t>6</a:t>
            </a:r>
            <a:r>
              <a:rPr lang="en-US" sz="2400" smtClean="0">
                <a:cs typeface="Times New Roman" pitchFamily="18" charset="0"/>
              </a:rPr>
              <a:t>H</a:t>
            </a:r>
            <a:r>
              <a:rPr lang="en-US" sz="2400" baseline="-25000" smtClean="0">
                <a:cs typeface="Times New Roman" pitchFamily="18" charset="0"/>
              </a:rPr>
              <a:t>12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baseline="-25000" smtClean="0">
                <a:cs typeface="Times New Roman" pitchFamily="18" charset="0"/>
              </a:rPr>
              <a:t>6</a:t>
            </a:r>
            <a:r>
              <a:rPr lang="en-US" sz="2400" smtClean="0">
                <a:cs typeface="Times New Roman" pitchFamily="18" charset="0"/>
              </a:rPr>
              <a:t> + 6O</a:t>
            </a:r>
            <a:r>
              <a:rPr lang="en-US" sz="2400" baseline="-25000" smtClean="0">
                <a:cs typeface="Times New Roman" pitchFamily="18" charset="0"/>
              </a:rPr>
              <a:t>2</a:t>
            </a:r>
            <a:r>
              <a:rPr lang="en-US" smtClean="0">
                <a:sym typeface="Symbol" pitchFamily="18" charset="2"/>
              </a:rPr>
              <a:t>                               </a:t>
            </a:r>
            <a:endParaRPr lang="en-US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    - </a:t>
            </a:r>
            <a:r>
              <a:rPr lang="en-US" sz="2400" smtClean="0">
                <a:cs typeface="Times New Roman" pitchFamily="18" charset="0"/>
              </a:rPr>
              <a:t>CO</a:t>
            </a:r>
            <a:r>
              <a:rPr lang="en-US" sz="2400" baseline="-25000" smtClean="0">
                <a:cs typeface="Times New Roman" pitchFamily="18" charset="0"/>
              </a:rPr>
              <a:t>2 </a:t>
            </a:r>
            <a:r>
              <a:rPr lang="en-US" sz="2400" smtClean="0">
                <a:cs typeface="Times New Roman" pitchFamily="18" charset="0"/>
              </a:rPr>
              <a:t> oxidized or reduced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      - H</a:t>
            </a:r>
            <a:r>
              <a:rPr lang="en-US" sz="2400" baseline="-25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 oxidized or reduced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      - Light energy in – endergonic or exergonic</a:t>
            </a:r>
          </a:p>
          <a:p>
            <a:pPr eaLnBrk="1" hangingPunct="1"/>
            <a:r>
              <a:rPr lang="en-US" smtClean="0"/>
              <a:t>Transformation made from light E to chemical E</a:t>
            </a:r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7A5394-F2C7-42DA-9C70-BCE08FBC47BE}" type="slidenum">
              <a:rPr lang="en-US" sz="1400" smtClean="0"/>
              <a:pPr eaLnBrk="1" hangingPunct="1"/>
              <a:t>90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55638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  Light energy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Photons – particles of light</a:t>
            </a:r>
          </a:p>
          <a:p>
            <a:pPr eaLnBrk="1" hangingPunct="1"/>
            <a:r>
              <a:rPr lang="en-US" smtClean="0"/>
              <a:t>Visible light spectrum – ROYGBIV</a:t>
            </a:r>
          </a:p>
          <a:p>
            <a:pPr eaLnBrk="1" hangingPunct="1"/>
            <a:r>
              <a:rPr lang="en-US" smtClean="0"/>
              <a:t> Color differs due to length of the wave  see diagram pg. 190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- wavelength – distance b/w peaks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- measured in nanometers</a:t>
            </a:r>
          </a:p>
        </p:txBody>
      </p:sp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4D7FF9-2FAA-4732-9E13-B7ACA14C7EF0}" type="slidenum">
              <a:rPr lang="en-US" sz="1400" smtClean="0"/>
              <a:pPr eaLnBrk="1" hangingPunct="1"/>
              <a:t>91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029" descr="10_06ElectromagSpectrum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75" y="771525"/>
            <a:ext cx="71818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95035-0C45-4BA9-980A-0D186194301D}" type="slidenum">
              <a:rPr lang="en-US" sz="1400" smtClean="0"/>
              <a:pPr eaLnBrk="1" hangingPunct="1"/>
              <a:t>92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Light energy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 – longest </a:t>
            </a:r>
            <a:r>
              <a:rPr lang="en-US" smtClean="0">
                <a:sym typeface="Symbol" pitchFamily="18" charset="2"/>
              </a:rPr>
              <a:t></a:t>
            </a:r>
            <a:endParaRPr lang="en-US" smtClean="0"/>
          </a:p>
          <a:p>
            <a:pPr eaLnBrk="1" hangingPunct="1"/>
            <a:r>
              <a:rPr lang="en-US" smtClean="0"/>
              <a:t>Violet – shortest </a:t>
            </a:r>
            <a:r>
              <a:rPr lang="en-US" smtClean="0">
                <a:sym typeface="Symbol" pitchFamily="18" charset="2"/>
              </a:rPr>
              <a:t></a:t>
            </a:r>
            <a:endParaRPr lang="en-US" smtClean="0"/>
          </a:p>
          <a:p>
            <a:pPr eaLnBrk="1" hangingPunct="1"/>
            <a:r>
              <a:rPr lang="en-US" smtClean="0"/>
              <a:t>Shorter </a:t>
            </a:r>
            <a:r>
              <a:rPr lang="en-US" smtClean="0">
                <a:sym typeface="Symbol" pitchFamily="18" charset="2"/>
              </a:rPr>
              <a:t></a:t>
            </a:r>
            <a:r>
              <a:rPr lang="en-US" smtClean="0"/>
              <a:t> – more E in each photon</a:t>
            </a:r>
            <a:endParaRPr lang="en-US" smtClean="0">
              <a:sym typeface="Symbol" pitchFamily="18" charset="2"/>
            </a:endParaRPr>
          </a:p>
        </p:txBody>
      </p:sp>
      <p:sp>
        <p:nvSpPr>
          <p:cNvPr id="931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2F5EE8-F1DA-46E1-AA5C-5CBE3947C700}" type="slidenum">
              <a:rPr lang="en-US" sz="1400" smtClean="0"/>
              <a:pPr eaLnBrk="1" hangingPunct="1"/>
              <a:t>93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10_08AbsorptionSpectrum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33350"/>
            <a:ext cx="6084887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Oval 3"/>
          <p:cNvSpPr>
            <a:spLocks noChangeArrowheads="1"/>
          </p:cNvSpPr>
          <p:nvPr/>
        </p:nvSpPr>
        <p:spPr bwMode="auto">
          <a:xfrm>
            <a:off x="2327275" y="1743075"/>
            <a:ext cx="231775" cy="24130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565275" y="171450"/>
            <a:ext cx="1905000" cy="323850"/>
          </a:xfrm>
          <a:prstGeom prst="rect">
            <a:avLst/>
          </a:prstGeom>
          <a:solidFill>
            <a:srgbClr val="FE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10-8</a:t>
            </a:r>
          </a:p>
        </p:txBody>
      </p:sp>
      <p:sp>
        <p:nvSpPr>
          <p:cNvPr id="94238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0137661-1E9B-4140-A148-898A60D8A015}" type="slidenum">
              <a:rPr lang="en-US" sz="1400" smtClean="0"/>
              <a:pPr eaLnBrk="1" hangingPunct="1">
                <a:spcBef>
                  <a:spcPct val="50000"/>
                </a:spcBef>
              </a:pPr>
              <a:t>94</a:t>
            </a:fld>
            <a:endParaRPr lang="en-US" sz="1400" smtClean="0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5894388" y="1249363"/>
            <a:ext cx="1617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Galvanometer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287588" y="2870200"/>
            <a:ext cx="13096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Slit moves to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pass light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of selected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wavelength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811338" y="776288"/>
            <a:ext cx="661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White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light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3840163" y="2868613"/>
            <a:ext cx="579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Green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light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3824288" y="5699125"/>
            <a:ext cx="4746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Blue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light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5443538" y="5416550"/>
            <a:ext cx="24685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The low transmittance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(high absorption)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reading indicates that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chlorophyll absorbs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most blue light.</a:t>
            </a:r>
          </a:p>
          <a:p>
            <a:pPr>
              <a:lnSpc>
                <a:spcPct val="90000"/>
              </a:lnSpc>
            </a:pPr>
            <a:endParaRPr lang="en-US" sz="1600" b="1">
              <a:latin typeface="Arial" charset="0"/>
            </a:endParaRP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5389563" y="2727325"/>
            <a:ext cx="230346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The high transmittance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(low absorption)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reading indicates that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chlorophyll absorbs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very little green light.</a:t>
            </a:r>
          </a:p>
          <a:p>
            <a:pPr>
              <a:lnSpc>
                <a:spcPct val="90000"/>
              </a:lnSpc>
            </a:pPr>
            <a:endParaRPr lang="en-US" sz="1600" b="1">
              <a:latin typeface="Arial" charset="0"/>
            </a:endParaRP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2611438" y="728663"/>
            <a:ext cx="10048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Refracting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prism</a:t>
            </a: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4948238" y="731838"/>
            <a:ext cx="1293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Photoelectric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tube</a:t>
            </a: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3773488" y="728663"/>
            <a:ext cx="11509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Chlorophyll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solution</a:t>
            </a:r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4083050" y="4711700"/>
            <a:ext cx="3175" cy="1012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4083050" y="1917700"/>
            <a:ext cx="0" cy="952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 flipH="1">
            <a:off x="2832100" y="1901825"/>
            <a:ext cx="889000" cy="1031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 flipH="1">
            <a:off x="2889250" y="1168400"/>
            <a:ext cx="6350" cy="714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4159250" y="1177925"/>
            <a:ext cx="26035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>
            <a:off x="5168900" y="1181100"/>
            <a:ext cx="127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1662113" y="230188"/>
            <a:ext cx="135096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5D4293"/>
                </a:solidFill>
                <a:latin typeface="Arial" charset="0"/>
              </a:rPr>
              <a:t>TECHNIQUE</a:t>
            </a: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2386013" y="1773238"/>
            <a:ext cx="1222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94232" name="Oval 24"/>
          <p:cNvSpPr>
            <a:spLocks noChangeArrowheads="1"/>
          </p:cNvSpPr>
          <p:nvPr/>
        </p:nvSpPr>
        <p:spPr bwMode="auto">
          <a:xfrm>
            <a:off x="3879850" y="1444625"/>
            <a:ext cx="231775" cy="24130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3941763" y="1458913"/>
            <a:ext cx="1222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94234" name="Oval 26"/>
          <p:cNvSpPr>
            <a:spLocks noChangeArrowheads="1"/>
          </p:cNvSpPr>
          <p:nvPr/>
        </p:nvSpPr>
        <p:spPr bwMode="auto">
          <a:xfrm>
            <a:off x="4657725" y="1444625"/>
            <a:ext cx="231775" cy="24130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5" name="Text Box 27"/>
          <p:cNvSpPr txBox="1">
            <a:spLocks noChangeArrowheads="1"/>
          </p:cNvSpPr>
          <p:nvPr/>
        </p:nvSpPr>
        <p:spPr bwMode="auto">
          <a:xfrm>
            <a:off x="4719638" y="1458913"/>
            <a:ext cx="1222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3</a:t>
            </a:r>
            <a:endParaRPr lang="en-US" sz="1500" b="1">
              <a:solidFill>
                <a:schemeClr val="bg1"/>
              </a:solidFill>
              <a:latin typeface="Times" pitchFamily="1" charset="0"/>
            </a:endParaRPr>
          </a:p>
        </p:txBody>
      </p:sp>
      <p:sp>
        <p:nvSpPr>
          <p:cNvPr id="94236" name="Oval 28"/>
          <p:cNvSpPr>
            <a:spLocks noChangeArrowheads="1"/>
          </p:cNvSpPr>
          <p:nvPr/>
        </p:nvSpPr>
        <p:spPr bwMode="auto">
          <a:xfrm>
            <a:off x="5384800" y="1835150"/>
            <a:ext cx="231775" cy="24130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7" name="Text Box 29"/>
          <p:cNvSpPr txBox="1">
            <a:spLocks noChangeArrowheads="1"/>
          </p:cNvSpPr>
          <p:nvPr/>
        </p:nvSpPr>
        <p:spPr bwMode="auto">
          <a:xfrm>
            <a:off x="5446713" y="1849438"/>
            <a:ext cx="1222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latin typeface="Arial" charset="0"/>
              </a:rPr>
              <a:t>4</a:t>
            </a:r>
            <a:endParaRPr lang="en-US" sz="1500" b="1">
              <a:solidFill>
                <a:schemeClr val="bg1"/>
              </a:solidFill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10_09PhotosynWavelength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3350"/>
            <a:ext cx="6310313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454150" y="180975"/>
            <a:ext cx="1778000" cy="282575"/>
          </a:xfrm>
          <a:prstGeom prst="rect">
            <a:avLst/>
          </a:prstGeom>
          <a:solidFill>
            <a:srgbClr val="FECD66"/>
          </a:solidFill>
          <a:ln w="9525">
            <a:solidFill>
              <a:srgbClr val="FECD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10-9</a:t>
            </a:r>
          </a:p>
        </p:txBody>
      </p:sp>
      <p:sp>
        <p:nvSpPr>
          <p:cNvPr id="9526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964DF92-8612-4E38-B798-A33F99C82F01}" type="slidenum">
              <a:rPr lang="en-US" sz="1400" smtClean="0"/>
              <a:pPr eaLnBrk="1" hangingPunct="1">
                <a:spcBef>
                  <a:spcPct val="50000"/>
                </a:spcBef>
              </a:pPr>
              <a:t>95</a:t>
            </a:fld>
            <a:endParaRPr lang="en-US" sz="1400" smtClean="0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4903788" y="2128838"/>
            <a:ext cx="183356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Wavelength of light (nm)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462088" y="4340225"/>
            <a:ext cx="145891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(b) Action spectrum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462088" y="1925638"/>
            <a:ext cx="16494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(a) Absorption spectra 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477963" y="6208713"/>
            <a:ext cx="1290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(c) Engelmann’s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     experiment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4652963" y="5060950"/>
            <a:ext cx="1617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Aerobic bacteria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1538288" y="223838"/>
            <a:ext cx="135096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5D4293"/>
                </a:solidFill>
                <a:latin typeface="Arial" charset="0"/>
              </a:rPr>
              <a:t>RESULTS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 rot="-5428705">
            <a:off x="2512219" y="3339307"/>
            <a:ext cx="1919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>
                <a:latin typeface="Arial" charset="0"/>
              </a:rPr>
              <a:t>Rate of photosynthesis</a:t>
            </a:r>
          </a:p>
          <a:p>
            <a:r>
              <a:rPr lang="en-US" sz="1200" b="1">
                <a:latin typeface="Arial" charset="0"/>
              </a:rPr>
              <a:t>(measured by O</a:t>
            </a:r>
            <a:r>
              <a:rPr lang="en-US" sz="1200" b="1" baseline="-25000">
                <a:latin typeface="Arial" charset="0"/>
              </a:rPr>
              <a:t>2</a:t>
            </a:r>
            <a:r>
              <a:rPr lang="en-US" sz="1200" b="1">
                <a:latin typeface="Arial" charset="0"/>
              </a:rPr>
              <a:t> release)</a:t>
            </a: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 rot="-5428705">
            <a:off x="2693194" y="858044"/>
            <a:ext cx="15700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 b="1">
                <a:latin typeface="Arial" charset="0"/>
              </a:rPr>
              <a:t>Absorption of light by</a:t>
            </a:r>
          </a:p>
          <a:p>
            <a:pPr algn="ctr"/>
            <a:r>
              <a:rPr lang="en-US" sz="1200" b="1">
                <a:latin typeface="Arial" charset="0"/>
              </a:rPr>
              <a:t>chloroplast pigments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5240338" y="5356225"/>
            <a:ext cx="6334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Filament</a:t>
            </a:r>
          </a:p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of alga</a:t>
            </a:r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 flipH="1">
            <a:off x="4606925" y="5238750"/>
            <a:ext cx="311150" cy="225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5559425" y="5680075"/>
            <a:ext cx="0" cy="231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3846513" y="247650"/>
            <a:ext cx="5127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>
                <a:latin typeface="Arial" charset="0"/>
              </a:rPr>
              <a:t>Chloro-</a:t>
            </a:r>
          </a:p>
          <a:p>
            <a:r>
              <a:rPr lang="en-US" sz="800" b="1">
                <a:latin typeface="Arial" charset="0"/>
              </a:rPr>
              <a:t> </a:t>
            </a:r>
            <a:r>
              <a:rPr lang="en-US" sz="1200" b="1">
                <a:latin typeface="Arial" charset="0"/>
              </a:rPr>
              <a:t>phyll </a:t>
            </a:r>
            <a:r>
              <a:rPr lang="en-US" sz="1200" b="1" i="1">
                <a:latin typeface="Arial" charset="0"/>
              </a:rPr>
              <a:t>a</a:t>
            </a:r>
            <a:endParaRPr lang="en-US" sz="1200" b="1">
              <a:latin typeface="Arial" charset="0"/>
            </a:endParaRP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4878388" y="474663"/>
            <a:ext cx="10334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Chlorophyll </a:t>
            </a:r>
            <a:r>
              <a:rPr lang="en-US" sz="1200" b="1" i="1">
                <a:latin typeface="Arial" charset="0"/>
              </a:rPr>
              <a:t>b</a:t>
            </a:r>
            <a:endParaRPr lang="en-US" sz="1200" b="1">
              <a:latin typeface="Arial" charset="0"/>
            </a:endParaRP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5253038" y="1065213"/>
            <a:ext cx="10334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Carotenoids</a:t>
            </a: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4108450" y="638175"/>
            <a:ext cx="120650" cy="174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>
            <a:off x="4689475" y="546100"/>
            <a:ext cx="155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>
            <a:off x="5105400" y="1146175"/>
            <a:ext cx="117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4964113" y="1878013"/>
            <a:ext cx="2619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500</a:t>
            </a: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3821113" y="1874838"/>
            <a:ext cx="2619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400</a:t>
            </a: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6129338" y="1878013"/>
            <a:ext cx="2619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600</a:t>
            </a: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7281863" y="1878013"/>
            <a:ext cx="2619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700</a:t>
            </a:r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7288213" y="6386513"/>
            <a:ext cx="2619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700</a:t>
            </a:r>
          </a:p>
        </p:txBody>
      </p:sp>
      <p:sp>
        <p:nvSpPr>
          <p:cNvPr id="95259" name="Text Box 27"/>
          <p:cNvSpPr txBox="1">
            <a:spLocks noChangeArrowheads="1"/>
          </p:cNvSpPr>
          <p:nvPr/>
        </p:nvSpPr>
        <p:spPr bwMode="auto">
          <a:xfrm>
            <a:off x="6129338" y="6380163"/>
            <a:ext cx="2619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600</a:t>
            </a:r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auto">
          <a:xfrm>
            <a:off x="4986338" y="6383338"/>
            <a:ext cx="2619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500</a:t>
            </a:r>
          </a:p>
        </p:txBody>
      </p:sp>
      <p:sp>
        <p:nvSpPr>
          <p:cNvPr id="95261" name="Text Box 29"/>
          <p:cNvSpPr txBox="1">
            <a:spLocks noChangeArrowheads="1"/>
          </p:cNvSpPr>
          <p:nvPr/>
        </p:nvSpPr>
        <p:spPr bwMode="auto">
          <a:xfrm>
            <a:off x="3817938" y="6380163"/>
            <a:ext cx="2619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Light energy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parts of spectrum travel at same speed (300,000 Km/sec.)</a:t>
            </a:r>
          </a:p>
          <a:p>
            <a:pPr eaLnBrk="1" hangingPunct="1"/>
            <a:r>
              <a:rPr lang="en-US" smtClean="0"/>
              <a:t>Light E can affect electrons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- Light strikes e- &amp; sends it flying into a higher energy level (orbital)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- Light E &amp; e- </a:t>
            </a:r>
            <a:r>
              <a:rPr lang="en-US" smtClean="0">
                <a:sym typeface="Symbol" pitchFamily="18" charset="2"/>
              </a:rPr>
              <a:t> e- w/ PE (potential energy)</a:t>
            </a:r>
            <a:r>
              <a:rPr lang="en-US" smtClean="0"/>
              <a:t>   </a:t>
            </a:r>
          </a:p>
        </p:txBody>
      </p:sp>
      <p:sp>
        <p:nvSpPr>
          <p:cNvPr id="962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3169B6-1711-4F8A-9ABD-AE3FC5035E0E}" type="slidenum">
              <a:rPr lang="en-US" sz="1400" smtClean="0"/>
              <a:pPr eaLnBrk="1" hangingPunct="1"/>
              <a:t>96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Light energy’s affect on e-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- Chloroplast – contains chlorophyll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- Two types of chlorophyll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   -- chlorophyll 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   -- chlorophyll b</a:t>
            </a:r>
          </a:p>
        </p:txBody>
      </p:sp>
      <p:sp>
        <p:nvSpPr>
          <p:cNvPr id="972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47B930-2447-42CB-89E2-7AA3FF1E53FC}" type="slidenum">
              <a:rPr lang="en-US" sz="1400" smtClean="0"/>
              <a:pPr eaLnBrk="1" hangingPunct="1"/>
              <a:t>97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- Chlorophyll a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           -- blue green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           -- the only one that directly  participates in light reactions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- Chlorophyll b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-- yellow green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-- energy must be sent to chlorophyll a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983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EE2818-748A-4E9E-8545-AFFDBD9D93B1}" type="slidenum">
              <a:rPr lang="en-US" sz="1400" smtClean="0"/>
              <a:pPr eaLnBrk="1" hangingPunct="1"/>
              <a:t>98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/>
              <a:t> Carotenoids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  -- accessory pigments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  -- send energy to chl. a</a:t>
            </a:r>
          </a:p>
        </p:txBody>
      </p:sp>
      <p:sp>
        <p:nvSpPr>
          <p:cNvPr id="99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6C9D8D-AA01-4A47-AB3F-A51BF52E67F5}" type="slidenum">
              <a:rPr lang="en-US" sz="1400" smtClean="0"/>
              <a:pPr eaLnBrk="1" hangingPunct="1"/>
              <a:t>99</a:t>
            </a:fld>
            <a:endParaRPr 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3935</TotalTime>
  <Words>3278</Words>
  <Application>Microsoft Office PowerPoint</Application>
  <PresentationFormat>On-screen Show (4:3)</PresentationFormat>
  <Paragraphs>829</Paragraphs>
  <Slides>156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156</vt:i4>
      </vt:variant>
    </vt:vector>
  </HeadingPairs>
  <TitlesOfParts>
    <vt:vector size="157" baseType="lpstr">
      <vt:lpstr>Office Theme</vt:lpstr>
      <vt:lpstr>ENERGY</vt:lpstr>
      <vt:lpstr>Metabolism</vt:lpstr>
      <vt:lpstr>Anabolism</vt:lpstr>
      <vt:lpstr>Catabolism</vt:lpstr>
      <vt:lpstr>  Three kinds of work by cells</vt:lpstr>
      <vt:lpstr>  ATP</vt:lpstr>
      <vt:lpstr>ATP continued</vt:lpstr>
      <vt:lpstr>Fig. 8-8</vt:lpstr>
      <vt:lpstr>Fig. 8-9</vt:lpstr>
      <vt:lpstr>Coupled Reactions</vt:lpstr>
      <vt:lpstr>  Types of reactions</vt:lpstr>
      <vt:lpstr>Redox Reactions</vt:lpstr>
      <vt:lpstr>Phosphorylation</vt:lpstr>
      <vt:lpstr>Substrate Level Phosphorylation</vt:lpstr>
      <vt:lpstr>Oxidative Phosphorylation</vt:lpstr>
      <vt:lpstr>Cellular Respiration</vt:lpstr>
      <vt:lpstr>Stages of Cellular Respiration</vt:lpstr>
      <vt:lpstr>Slide 18</vt:lpstr>
      <vt:lpstr>Glycolysis</vt:lpstr>
      <vt:lpstr>  Steps of glycolysis</vt:lpstr>
      <vt:lpstr>Glycolysis is divided into 2 parts</vt:lpstr>
      <vt:lpstr>Slide 22</vt:lpstr>
      <vt:lpstr>Slide 23</vt:lpstr>
      <vt:lpstr>Slide 24</vt:lpstr>
      <vt:lpstr>Slide 25</vt:lpstr>
      <vt:lpstr>End of energy investment phase</vt:lpstr>
      <vt:lpstr>Slide 27</vt:lpstr>
      <vt:lpstr>Slide 28</vt:lpstr>
      <vt:lpstr>Glycolysis - energy payoff phase</vt:lpstr>
      <vt:lpstr>Slide 30</vt:lpstr>
      <vt:lpstr>Slide 31</vt:lpstr>
      <vt:lpstr>Slide 32</vt:lpstr>
      <vt:lpstr>Slide 33</vt:lpstr>
      <vt:lpstr>Slide 34</vt:lpstr>
      <vt:lpstr>Summary – net gain</vt:lpstr>
      <vt:lpstr>Slide 36</vt:lpstr>
      <vt:lpstr>  2 possibilities for pyruvate</vt:lpstr>
      <vt:lpstr>Slide 38</vt:lpstr>
      <vt:lpstr>Slide 39</vt:lpstr>
      <vt:lpstr>  Aerobic respiration</vt:lpstr>
      <vt:lpstr>Aerobic respiration </vt:lpstr>
      <vt:lpstr>  Total gain from oxidation of pyruvate step</vt:lpstr>
      <vt:lpstr>Citric Acid Cycle aka Krebs Cycle</vt:lpstr>
      <vt:lpstr>Slide 44</vt:lpstr>
      <vt:lpstr>Slide 45</vt:lpstr>
      <vt:lpstr>Slide 46</vt:lpstr>
      <vt:lpstr> Citric Acid cycle summary</vt:lpstr>
      <vt:lpstr>Citric Acid Cycle</vt:lpstr>
      <vt:lpstr>Citric Acid Cycle</vt:lpstr>
      <vt:lpstr>Oxidative Phosphorylation</vt:lpstr>
      <vt:lpstr>Electron Transport Chain</vt:lpstr>
      <vt:lpstr>Electron Transport Chain</vt:lpstr>
      <vt:lpstr>Slide 53</vt:lpstr>
      <vt:lpstr>Structure of ETC</vt:lpstr>
      <vt:lpstr>Slide 55</vt:lpstr>
      <vt:lpstr>Working ETC</vt:lpstr>
      <vt:lpstr>How does ETC make ATP?</vt:lpstr>
      <vt:lpstr>Slide 58</vt:lpstr>
      <vt:lpstr>Chemiosmosis</vt:lpstr>
      <vt:lpstr>Chemiosmosis</vt:lpstr>
      <vt:lpstr>Chemiosmosis</vt:lpstr>
      <vt:lpstr>Chemiosmosis</vt:lpstr>
      <vt:lpstr>Slide 63</vt:lpstr>
      <vt:lpstr>Slide 64</vt:lpstr>
      <vt:lpstr>Working ETC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 Anaerobic Respiration</vt:lpstr>
      <vt:lpstr>Regulation </vt:lpstr>
      <vt:lpstr>Slide 75</vt:lpstr>
      <vt:lpstr>Slide 76</vt:lpstr>
      <vt:lpstr>Slide 77</vt:lpstr>
      <vt:lpstr>Slide 78</vt:lpstr>
      <vt:lpstr>Slide 79</vt:lpstr>
      <vt:lpstr> Fermentation</vt:lpstr>
      <vt:lpstr>Alcohol Fermentation</vt:lpstr>
      <vt:lpstr>Slide 82</vt:lpstr>
      <vt:lpstr>Alcohol Fermentation</vt:lpstr>
      <vt:lpstr>Alcohol fermentation summary</vt:lpstr>
      <vt:lpstr>Slide 85</vt:lpstr>
      <vt:lpstr> Lactic acid fermentation</vt:lpstr>
      <vt:lpstr>Slide 87</vt:lpstr>
      <vt:lpstr>Results of lactic acid fermentation</vt:lpstr>
      <vt:lpstr>PHOTOSYNTHESIS</vt:lpstr>
      <vt:lpstr>  Background</vt:lpstr>
      <vt:lpstr>  Light energy</vt:lpstr>
      <vt:lpstr>Slide 92</vt:lpstr>
      <vt:lpstr>Light energy</vt:lpstr>
      <vt:lpstr>Fig. 10-8</vt:lpstr>
      <vt:lpstr>Fig. 10-9</vt:lpstr>
      <vt:lpstr>Light energy</vt:lpstr>
      <vt:lpstr>  Light energy’s affect on e-</vt:lpstr>
      <vt:lpstr>Slide 98</vt:lpstr>
      <vt:lpstr>Slide 99</vt:lpstr>
      <vt:lpstr>Fig. 10-8</vt:lpstr>
      <vt:lpstr>Fig. 10-9</vt:lpstr>
      <vt:lpstr>Slide 102</vt:lpstr>
      <vt:lpstr>Slide 103</vt:lpstr>
      <vt:lpstr>Slide 104</vt:lpstr>
      <vt:lpstr>Slide 105</vt:lpstr>
      <vt:lpstr>Slide 106</vt:lpstr>
      <vt:lpstr>Chloroplast Structure</vt:lpstr>
      <vt:lpstr> Chloroplast Location</vt:lpstr>
      <vt:lpstr>Structure</vt:lpstr>
      <vt:lpstr>Two stages of photosynthesis</vt:lpstr>
      <vt:lpstr>Fig. 10-5-4</vt:lpstr>
      <vt:lpstr>Light reactions</vt:lpstr>
      <vt:lpstr>Light reactions</vt:lpstr>
      <vt:lpstr>Light reactions</vt:lpstr>
      <vt:lpstr>Slide 115</vt:lpstr>
      <vt:lpstr>Light reactions</vt:lpstr>
      <vt:lpstr>Linear electron flow</vt:lpstr>
      <vt:lpstr>Slide 118</vt:lpstr>
      <vt:lpstr>Slide 119</vt:lpstr>
      <vt:lpstr>Slide 120</vt:lpstr>
      <vt:lpstr>Linear electron flow</vt:lpstr>
      <vt:lpstr>Linear electron flow</vt:lpstr>
      <vt:lpstr>Linear electron flow</vt:lpstr>
      <vt:lpstr>Questions</vt:lpstr>
      <vt:lpstr>Cyclic electron flow</vt:lpstr>
      <vt:lpstr>Homework</vt:lpstr>
      <vt:lpstr>Slide 127</vt:lpstr>
      <vt:lpstr>Slide 128</vt:lpstr>
      <vt:lpstr>Cyclic electron flow</vt:lpstr>
      <vt:lpstr>Products of light reactions</vt:lpstr>
      <vt:lpstr>Fig. 10-5-4</vt:lpstr>
      <vt:lpstr>Calvin Cycle</vt:lpstr>
      <vt:lpstr>Phases of Calvin Cycle</vt:lpstr>
      <vt:lpstr>Slide 134</vt:lpstr>
      <vt:lpstr>Slide 135</vt:lpstr>
      <vt:lpstr>Slide 136</vt:lpstr>
      <vt:lpstr>Carbon Fixation</vt:lpstr>
      <vt:lpstr>Carbon Reduction</vt:lpstr>
      <vt:lpstr>Regeneration</vt:lpstr>
      <vt:lpstr>Conclusion</vt:lpstr>
      <vt:lpstr>Slide 141</vt:lpstr>
      <vt:lpstr>Fig. 10-5-4</vt:lpstr>
      <vt:lpstr>Fig. 10-21</vt:lpstr>
      <vt:lpstr>  Problems</vt:lpstr>
      <vt:lpstr>  Problem with Rubisco</vt:lpstr>
      <vt:lpstr>Rubisco problem</vt:lpstr>
      <vt:lpstr>Rubisco problem</vt:lpstr>
      <vt:lpstr>Rubisco problem</vt:lpstr>
      <vt:lpstr> Solution</vt:lpstr>
      <vt:lpstr>Slide 150</vt:lpstr>
      <vt:lpstr>Slide 151</vt:lpstr>
      <vt:lpstr>Slide 152</vt:lpstr>
      <vt:lpstr>Solution</vt:lpstr>
      <vt:lpstr>Solution because:</vt:lpstr>
      <vt:lpstr>Desert conditions</vt:lpstr>
      <vt:lpstr>Desert conditions</vt:lpstr>
    </vt:vector>
  </TitlesOfParts>
  <Company>stviator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&amp; CELLULAR RESPIRATION</dc:title>
  <dc:creator>Eileen Cairo</dc:creator>
  <cp:lastModifiedBy>Eileen Cairo</cp:lastModifiedBy>
  <cp:revision>214</cp:revision>
  <dcterms:created xsi:type="dcterms:W3CDTF">2002-09-30T22:23:28Z</dcterms:created>
  <dcterms:modified xsi:type="dcterms:W3CDTF">2013-10-20T21:42:39Z</dcterms:modified>
</cp:coreProperties>
</file>