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18"/>
  </p:notesMasterIdLst>
  <p:handoutMasterIdLst>
    <p:handoutMasterId r:id="rId119"/>
  </p:handoutMasterIdLst>
  <p:sldIdLst>
    <p:sldId id="256" r:id="rId2"/>
    <p:sldId id="257" r:id="rId3"/>
    <p:sldId id="403" r:id="rId4"/>
    <p:sldId id="389" r:id="rId5"/>
    <p:sldId id="409" r:id="rId6"/>
    <p:sldId id="410" r:id="rId7"/>
    <p:sldId id="408" r:id="rId8"/>
    <p:sldId id="411" r:id="rId9"/>
    <p:sldId id="404" r:id="rId10"/>
    <p:sldId id="258" r:id="rId11"/>
    <p:sldId id="412" r:id="rId12"/>
    <p:sldId id="328" r:id="rId13"/>
    <p:sldId id="259" r:id="rId14"/>
    <p:sldId id="317" r:id="rId15"/>
    <p:sldId id="405" r:id="rId16"/>
    <p:sldId id="391" r:id="rId17"/>
    <p:sldId id="261" r:id="rId18"/>
    <p:sldId id="406" r:id="rId19"/>
    <p:sldId id="330" r:id="rId20"/>
    <p:sldId id="295" r:id="rId21"/>
    <p:sldId id="407" r:id="rId22"/>
    <p:sldId id="323" r:id="rId23"/>
    <p:sldId id="402" r:id="rId24"/>
    <p:sldId id="262" r:id="rId25"/>
    <p:sldId id="296" r:id="rId26"/>
    <p:sldId id="399" r:id="rId27"/>
    <p:sldId id="263" r:id="rId28"/>
    <p:sldId id="297" r:id="rId29"/>
    <p:sldId id="331" r:id="rId30"/>
    <p:sldId id="300" r:id="rId31"/>
    <p:sldId id="321" r:id="rId32"/>
    <p:sldId id="372" r:id="rId33"/>
    <p:sldId id="395" r:id="rId34"/>
    <p:sldId id="332" r:id="rId35"/>
    <p:sldId id="265" r:id="rId36"/>
    <p:sldId id="380" r:id="rId37"/>
    <p:sldId id="392" r:id="rId38"/>
    <p:sldId id="397" r:id="rId39"/>
    <p:sldId id="400" r:id="rId40"/>
    <p:sldId id="393" r:id="rId41"/>
    <p:sldId id="394" r:id="rId42"/>
    <p:sldId id="413" r:id="rId43"/>
    <p:sldId id="266" r:id="rId44"/>
    <p:sldId id="398" r:id="rId45"/>
    <p:sldId id="373" r:id="rId46"/>
    <p:sldId id="374" r:id="rId47"/>
    <p:sldId id="376" r:id="rId48"/>
    <p:sldId id="377" r:id="rId49"/>
    <p:sldId id="375" r:id="rId50"/>
    <p:sldId id="378" r:id="rId51"/>
    <p:sldId id="267" r:id="rId52"/>
    <p:sldId id="272" r:id="rId53"/>
    <p:sldId id="268" r:id="rId54"/>
    <p:sldId id="269" r:id="rId55"/>
    <p:sldId id="335" r:id="rId56"/>
    <p:sldId id="336" r:id="rId57"/>
    <p:sldId id="337" r:id="rId58"/>
    <p:sldId id="338" r:id="rId59"/>
    <p:sldId id="270" r:id="rId60"/>
    <p:sldId id="339" r:id="rId61"/>
    <p:sldId id="305" r:id="rId62"/>
    <p:sldId id="271" r:id="rId63"/>
    <p:sldId id="273" r:id="rId64"/>
    <p:sldId id="343" r:id="rId65"/>
    <p:sldId id="274" r:id="rId66"/>
    <p:sldId id="275" r:id="rId67"/>
    <p:sldId id="307" r:id="rId68"/>
    <p:sldId id="308" r:id="rId69"/>
    <p:sldId id="401" r:id="rId70"/>
    <p:sldId id="276" r:id="rId71"/>
    <p:sldId id="381" r:id="rId72"/>
    <p:sldId id="277" r:id="rId73"/>
    <p:sldId id="281" r:id="rId74"/>
    <p:sldId id="357" r:id="rId75"/>
    <p:sldId id="282" r:id="rId76"/>
    <p:sldId id="358" r:id="rId77"/>
    <p:sldId id="350" r:id="rId78"/>
    <p:sldId id="351" r:id="rId79"/>
    <p:sldId id="352" r:id="rId80"/>
    <p:sldId id="353" r:id="rId81"/>
    <p:sldId id="279" r:id="rId82"/>
    <p:sldId id="312" r:id="rId83"/>
    <p:sldId id="280" r:id="rId84"/>
    <p:sldId id="309" r:id="rId85"/>
    <p:sldId id="283" r:id="rId86"/>
    <p:sldId id="285" r:id="rId87"/>
    <p:sldId id="286" r:id="rId88"/>
    <p:sldId id="359" r:id="rId89"/>
    <p:sldId id="382" r:id="rId90"/>
    <p:sldId id="284" r:id="rId91"/>
    <p:sldId id="287" r:id="rId92"/>
    <p:sldId id="288" r:id="rId93"/>
    <p:sldId id="289" r:id="rId94"/>
    <p:sldId id="290" r:id="rId95"/>
    <p:sldId id="386" r:id="rId96"/>
    <p:sldId id="314" r:id="rId97"/>
    <p:sldId id="326" r:id="rId98"/>
    <p:sldId id="316" r:id="rId99"/>
    <p:sldId id="315" r:id="rId100"/>
    <p:sldId id="385" r:id="rId101"/>
    <p:sldId id="383" r:id="rId102"/>
    <p:sldId id="384" r:id="rId103"/>
    <p:sldId id="31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25" r:id="rId1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AB1685-1746-474A-9230-970030F07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2996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A9F907-B687-4864-B9D3-0207CC9B8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4362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B3AA6-1FC6-4442-B7ED-84823F530FD5}" type="slidenum">
              <a:rPr lang="en-US"/>
              <a:pPr/>
              <a:t>38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41FBD-620B-4FB2-A801-6430A35FA265}" type="slidenum">
              <a:rPr lang="en-US"/>
              <a:pPr/>
              <a:t>57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83A86-92FB-45E4-8D9C-94393E9295BA}" type="slidenum">
              <a:rPr lang="en-US"/>
              <a:pPr/>
              <a:t>58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B31E7-A0C8-4509-A36A-72E21239D322}" type="slidenum">
              <a:rPr lang="en-US"/>
              <a:pPr/>
              <a:t>60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BDE2A-756B-47DB-8890-F8396C6FB62A}" type="slidenum">
              <a:rPr lang="en-US"/>
              <a:pPr/>
              <a:t>64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FE9E3-39B5-4B4A-BF02-D8BAB0A5A76A}" type="slidenum">
              <a:rPr lang="en-US"/>
              <a:pPr/>
              <a:t>71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EF53F-7B76-475E-A048-0F9D41731279}" type="slidenum">
              <a:rPr lang="en-US"/>
              <a:pPr/>
              <a:t>77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8B562-E861-43FC-9B17-82452D09A9EC}" type="slidenum">
              <a:rPr lang="en-US"/>
              <a:pPr/>
              <a:t>78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DFD74-5376-4B15-9F71-94E6E6BEE875}" type="slidenum">
              <a:rPr lang="en-US"/>
              <a:pPr/>
              <a:t>79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0781D-1D24-40C1-B35F-AE8EB83E8226}" type="slidenum">
              <a:rPr lang="en-US"/>
              <a:pPr/>
              <a:t>80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BAC01-3228-406E-B9B3-EA363E567ABF}" type="slidenum">
              <a:rPr lang="en-US"/>
              <a:pPr/>
              <a:t>44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D7D32-5AA0-47C8-95CB-5576E78D0171}" type="slidenum">
              <a:rPr lang="en-US"/>
              <a:pPr/>
              <a:t>46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01AFE-748A-4C07-B429-DE9077E6BFC4}" type="slidenum">
              <a:rPr lang="en-US"/>
              <a:pPr/>
              <a:t>47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A26B8-5FA0-4B20-A1FD-9D7048BA5C28}" type="slidenum">
              <a:rPr lang="en-US"/>
              <a:pPr/>
              <a:t>48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CA265-328E-48F1-BDE2-49676FBBE3C3}" type="slidenum">
              <a:rPr lang="en-US"/>
              <a:pPr/>
              <a:t>49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CF446-DD0E-44BE-8EAB-E1C5C653A78C}" type="slidenum">
              <a:rPr lang="en-US"/>
              <a:pPr/>
              <a:t>50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0DF0E-2922-4664-8046-29F857802AD0}" type="slidenum">
              <a:rPr lang="en-US"/>
              <a:pPr/>
              <a:t>55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557DE-ECEE-4677-B43A-DB2BB0A529D6}" type="slidenum">
              <a:rPr lang="en-US"/>
              <a:pPr/>
              <a:t>56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E7EF-013A-4CCF-AFEE-6634A09C5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9753-7392-4848-8270-47BC9042B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D618-F2DB-4403-A64D-D689228C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963D-6F11-4F03-BAE2-57162A5DD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4DA2-FBC3-473F-83F4-A1F22A2EB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850F-95BF-4FFC-A92F-3044EACEB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747F-A151-47FC-9A05-09089938B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463B-0A2A-42BA-A489-03FEAA3CE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149-0CA6-46D8-B91E-075CAD212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F4CD-1AE2-45EA-B228-B17C79C75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C1B2-1659-4A5B-8E47-969E8D946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E898-380F-40FF-9960-8DF91811A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sGwgiIv_N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elstar.ote.cmu.edu/biology/animation/index.html" TargetMode="External"/><Relationship Id="rId2" Type="http://schemas.openxmlformats.org/officeDocument/2006/relationships/hyperlink" Target="http://telstar.ote.cmu.edu/biology/animation/Signaling/signaling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telstar.ote.cmu.edu/biology/animation/index.html" TargetMode="External"/><Relationship Id="rId2" Type="http://schemas.openxmlformats.org/officeDocument/2006/relationships/hyperlink" Target="http://telstar.ote.cmu.edu/biology/animation/Signaling/signaling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atcut.uwaterloo.ca/webnotes/Metabolism/page-13.2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bridmedicalanimation.com/work/animation/the-stages-of-mitosis/" TargetMode="External"/><Relationship Id="rId2" Type="http://schemas.openxmlformats.org/officeDocument/2006/relationships/hyperlink" Target="http://www.youtube.com/watch?v=VlN7K1-9QB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wport.wnyric.org/jwanamaker/animations/meiosis.html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Unit </a:t>
            </a:r>
            <a:r>
              <a:rPr lang="en-US" smtClean="0"/>
              <a:t>4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Cell Communication and Division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9899099-A177-4769-B402-019825C6E69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Types of Local </a:t>
            </a:r>
            <a:br>
              <a:rPr lang="en-US"/>
            </a:br>
            <a:r>
              <a:rPr lang="en-US"/>
              <a:t>Signaling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Paracrine signaling – transmitting cell secretes molecules to influence </a:t>
            </a:r>
            <a:r>
              <a:rPr lang="en-US" b="1" u="sng" dirty="0"/>
              <a:t>neighbors</a:t>
            </a:r>
          </a:p>
          <a:p>
            <a:pPr>
              <a:buFontTx/>
              <a:buNone/>
            </a:pPr>
            <a:r>
              <a:rPr lang="en-US" dirty="0"/>
              <a:t>      - </a:t>
            </a:r>
            <a:r>
              <a:rPr lang="en-US" dirty="0" err="1"/>
              <a:t>ie</a:t>
            </a:r>
            <a:r>
              <a:rPr lang="en-US" dirty="0"/>
              <a:t>. Growth factors</a:t>
            </a:r>
          </a:p>
          <a:p>
            <a:r>
              <a:rPr lang="en-US" dirty="0"/>
              <a:t>Synaptic signaling – one cell produces a neurotransmitter (chemical signal) that crosses the synapses (space b/w nerve cells)</a:t>
            </a:r>
          </a:p>
          <a:p>
            <a:r>
              <a:rPr lang="en-US" dirty="0"/>
              <a:t>Fig 11.3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7CF0-5DB7-4CBF-862E-19CE10ED2CF3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Differences &amp; Similarities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Name 3 differences b/w mitosis &amp; meiosis</a:t>
            </a:r>
          </a:p>
          <a:p>
            <a:r>
              <a:rPr lang="en-US"/>
              <a:t>Name 3 similarities b/w mitosis &amp; meiosis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4FD-C3DF-4AB9-9987-FF57A763DE6C}" type="slidenum">
              <a:rPr lang="en-US"/>
              <a:pPr/>
              <a:t>100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utoUpdateAnimBg="0"/>
      <p:bldP spid="207875" grpId="0" build="p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88E6-E87C-4A6A-98D2-CBBB3CB07C85}" type="slidenum">
              <a:rPr lang="en-US"/>
              <a:pPr/>
              <a:t>101</a:t>
            </a:fld>
            <a:endParaRPr lang="en-US"/>
          </a:p>
        </p:txBody>
      </p:sp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1003300" y="1120775"/>
            <a:ext cx="713740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/>
              <a:t>The life cycle of </a:t>
            </a:r>
            <a:r>
              <a:rPr lang="en-US" i="1"/>
              <a:t>Sordaria fimicola </a:t>
            </a:r>
            <a:r>
              <a:rPr lang="en-US"/>
              <a:t>is shown in Figure 1. </a:t>
            </a:r>
            <a:br>
              <a:rPr lang="en-US"/>
            </a:br>
            <a:r>
              <a:rPr lang="en-US"/>
              <a:t>  </a:t>
            </a:r>
            <a:r>
              <a:rPr lang="en-US" sz="24900"/>
              <a:t> </a:t>
            </a:r>
            <a:r>
              <a:rPr lang="en-US"/>
              <a:t>                                      </a:t>
            </a:r>
            <a:br>
              <a:rPr lang="en-US"/>
            </a:br>
            <a:endParaRPr lang="en-US"/>
          </a:p>
        </p:txBody>
      </p:sp>
      <p:pic>
        <p:nvPicPr>
          <p:cNvPr id="205827" name="Picture 3" descr="lab3im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2924175" cy="396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http://dragonnet.hkis.edu.hk/hs/science/Biology/apbio/images/Sordaria%20Tetrad%20Pics/3sordaria.jpg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1776-3B79-496E-A425-0A6921D610F9}" type="slidenum">
              <a:rPr lang="en-US"/>
              <a:pPr/>
              <a:t>102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Nondisjunction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Chromosomes fail to separate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Aneuploidy – gamete with abnormal # of chromosomes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this gamete is fertilized it results in </a:t>
            </a:r>
            <a:r>
              <a:rPr lang="en-US" sz="2400" dirty="0" err="1"/>
              <a:t>Monosomy</a:t>
            </a:r>
            <a:r>
              <a:rPr lang="en-US" sz="2400" dirty="0"/>
              <a:t> or Trisomy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Monosomy</a:t>
            </a:r>
            <a:r>
              <a:rPr lang="en-US" sz="2400" dirty="0"/>
              <a:t> – missing a </a:t>
            </a:r>
            <a:r>
              <a:rPr lang="en-US" sz="2400" dirty="0" smtClean="0"/>
              <a:t>chromosome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	- </a:t>
            </a:r>
            <a:r>
              <a:rPr lang="en-US" sz="2400" dirty="0" smtClean="0"/>
              <a:t>Turners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Trisomy – extra chromosome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	- Down Syndrome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smtClean="0"/>
              <a:t>	- </a:t>
            </a:r>
            <a:r>
              <a:rPr lang="en-US" sz="2400" dirty="0" err="1" smtClean="0"/>
              <a:t>Klienfelters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Karyotype </a:t>
            </a:r>
            <a:r>
              <a:rPr lang="en-US" sz="2400" dirty="0"/>
              <a:t>will show this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946D-F1E3-45E4-AE6C-7027D651DDE5}" type="slidenum">
              <a:rPr lang="en-US"/>
              <a:pPr/>
              <a:t>103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build="p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4AAC-FF74-4EF0-B037-39CDB94B8E9E}" type="slidenum">
              <a:rPr lang="en-US"/>
              <a:pPr/>
              <a:t>104</a:t>
            </a:fld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</a:t>
            </a:r>
          </a:p>
        </p:txBody>
      </p:sp>
      <p:pic>
        <p:nvPicPr>
          <p:cNvPr id="172034" name="Picture 2" descr="14-17-FetalDiagnosis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 Fix cells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Allow cells to grow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Add distilled H</a:t>
            </a:r>
            <a:r>
              <a:rPr lang="en-US" baseline="-25000"/>
              <a:t>2</a:t>
            </a:r>
            <a:r>
              <a:rPr lang="en-US"/>
              <a:t>O – cells swell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Add chemical to stop cell functions w/o exploding cell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Add dye to stain chrom.</a:t>
            </a:r>
          </a:p>
          <a:p>
            <a:pPr marL="609600" indent="-6096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A7A-8B80-4A73-B70A-D87AB00BC283}" type="slidenum">
              <a:rPr lang="en-US"/>
              <a:pPr/>
              <a:t>105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utoUpdateAnimBg="0"/>
      <p:bldP spid="173059" grpId="0" build="p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/>
            <a:r>
              <a:rPr lang="en-US"/>
              <a:t>3.  Karyotype chromosomes</a:t>
            </a:r>
            <a:br>
              <a:rPr lang="en-US"/>
            </a:b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Cut out and arrange chromosomes by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5AD5-86C1-457B-A886-47F2AD5A9F78}" type="slidenum">
              <a:rPr lang="en-US"/>
              <a:pPr/>
              <a:t>106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utoUpdateAnimBg="0"/>
      <p:bldP spid="174083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9997-3F7F-4992-A187-88F85C102CBA}" type="slidenum">
              <a:rPr lang="en-US"/>
              <a:pPr/>
              <a:t>107</a:t>
            </a:fld>
            <a:endParaRPr lang="en-US"/>
          </a:p>
        </p:txBody>
      </p:sp>
      <p:pic>
        <p:nvPicPr>
          <p:cNvPr id="175106" name="Picture 2" descr="13-03-HumanKaryotype-L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6B5D-EDEE-42E5-861F-4721FFAF6A4B}" type="slidenum">
              <a:rPr lang="en-US"/>
              <a:pPr/>
              <a:t>108</a:t>
            </a:fld>
            <a:endParaRPr lang="en-US"/>
          </a:p>
        </p:txBody>
      </p:sp>
      <p:pic>
        <p:nvPicPr>
          <p:cNvPr id="176130" name="Picture 2" descr="13-03-HumanKaryotype-L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17DB-B46C-48F6-8CE0-3040F3FC5142}" type="slidenum">
              <a:rPr lang="en-US"/>
              <a:pPr/>
              <a:t>109</a:t>
            </a:fld>
            <a:endParaRPr lang="en-US"/>
          </a:p>
        </p:txBody>
      </p:sp>
      <p:pic>
        <p:nvPicPr>
          <p:cNvPr id="177154" name="Picture 2" descr="13-03-HumanKaryotype-L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963D-6F11-4F03-BAE2-57162A5DD59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 descr="C:\Users\ECAIRO~1.SAI\AppData\Local\Temp\11_05bLocalLongDistance-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28" y="137160"/>
            <a:ext cx="4809744" cy="6583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72495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73C-9250-4E0D-83AE-6A51E0006695}" type="slidenum">
              <a:rPr lang="en-US"/>
              <a:pPr/>
              <a:t>110</a:t>
            </a:fld>
            <a:endParaRPr lang="en-US"/>
          </a:p>
        </p:txBody>
      </p:sp>
      <p:pic>
        <p:nvPicPr>
          <p:cNvPr id="178178" name="Picture 2" descr="13-03-HumanKaryotype-L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F1E5-6743-45B0-9E90-B285C2622E09}" type="slidenum">
              <a:rPr lang="en-US"/>
              <a:pPr/>
              <a:t>111</a:t>
            </a:fld>
            <a:endParaRPr lang="en-US"/>
          </a:p>
        </p:txBody>
      </p:sp>
      <p:pic>
        <p:nvPicPr>
          <p:cNvPr id="179202" name="Picture 2" descr="PR0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149350"/>
            <a:ext cx="6080125" cy="4560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2B60-DFB4-47B8-924A-8ADD5DA2CAC8}" type="slidenum">
              <a:rPr lang="en-US"/>
              <a:pPr/>
              <a:t>112</a:t>
            </a:fld>
            <a:endParaRPr lang="en-US"/>
          </a:p>
        </p:txBody>
      </p:sp>
      <p:pic>
        <p:nvPicPr>
          <p:cNvPr id="180226" name="Picture 2" descr="karyoty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1149350"/>
            <a:ext cx="4479925" cy="4560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AC2D-67F2-4A46-A098-04AABDBA9DB7}" type="slidenum">
              <a:rPr lang="en-US"/>
              <a:pPr/>
              <a:t>113</a:t>
            </a:fld>
            <a:endParaRPr lang="en-US"/>
          </a:p>
        </p:txBody>
      </p:sp>
      <p:pic>
        <p:nvPicPr>
          <p:cNvPr id="181250" name="Picture 2" descr="kleinfelter_karyoty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909763"/>
            <a:ext cx="3646488" cy="3040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2159-5884-4A8D-AAA5-1C1B173224D0}" type="slidenum">
              <a:rPr lang="en-US"/>
              <a:pPr/>
              <a:t>114</a:t>
            </a:fld>
            <a:endParaRPr lang="en-US"/>
          </a:p>
        </p:txBody>
      </p:sp>
      <p:pic>
        <p:nvPicPr>
          <p:cNvPr id="182274" name="Picture 2" descr="628834_t2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149350"/>
            <a:ext cx="6080125" cy="4560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238-A89E-4653-9E04-0754FFA45E3C}" type="slidenum">
              <a:rPr lang="en-US"/>
              <a:pPr/>
              <a:t>115</a:t>
            </a:fld>
            <a:endParaRPr lang="en-US"/>
          </a:p>
        </p:txBody>
      </p:sp>
      <p:pic>
        <p:nvPicPr>
          <p:cNvPr id="183298" name="Picture 2" descr="wcp2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7924800" cy="647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139E-315E-4AF7-AE14-6EDA566B692B}" type="slidenum">
              <a:rPr lang="en-US"/>
              <a:pPr/>
              <a:t>116</a:t>
            </a:fld>
            <a:endParaRPr lang="en-US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1003300" y="1120775"/>
            <a:ext cx="713740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/>
              <a:t>The life cycle of </a:t>
            </a:r>
            <a:r>
              <a:rPr lang="en-US" i="1"/>
              <a:t>Sordaria fimicola </a:t>
            </a:r>
            <a:r>
              <a:rPr lang="en-US"/>
              <a:t>is shown in Figure 1. </a:t>
            </a:r>
            <a:br>
              <a:rPr lang="en-US"/>
            </a:br>
            <a:r>
              <a:rPr lang="en-US"/>
              <a:t>  </a:t>
            </a:r>
            <a:r>
              <a:rPr lang="en-US" sz="24900"/>
              <a:t> </a:t>
            </a:r>
            <a:r>
              <a:rPr lang="en-US"/>
              <a:t>                                      </a:t>
            </a:r>
            <a:br>
              <a:rPr lang="en-US"/>
            </a:br>
            <a:endParaRPr lang="en-US"/>
          </a:p>
        </p:txBody>
      </p:sp>
      <p:pic>
        <p:nvPicPr>
          <p:cNvPr id="104453" name="Picture 5" descr="lab3im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2924175" cy="396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5A1-4652-417E-BFA6-55AEBB9862FA}" type="slidenum">
              <a:rPr lang="en-US"/>
              <a:pPr/>
              <a:t>12</a:t>
            </a:fld>
            <a:endParaRPr lang="en-US"/>
          </a:p>
        </p:txBody>
      </p:sp>
      <p:pic>
        <p:nvPicPr>
          <p:cNvPr id="3074" name="Picture 2" descr="C:\Users\ECAIRO~1.SAI\AppData\Local\Temp\11_05bLocalLongDistance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074922" cy="5577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Signaling </a:t>
            </a:r>
            <a:br>
              <a:rPr lang="en-US"/>
            </a:br>
            <a:r>
              <a:rPr lang="en-US"/>
              <a:t>(long distance)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Cells release chemical into blood</a:t>
            </a:r>
          </a:p>
          <a:p>
            <a:r>
              <a:rPr lang="en-US"/>
              <a:t>Chemical travels to target cell</a:t>
            </a:r>
          </a:p>
          <a:p>
            <a:r>
              <a:rPr lang="en-US"/>
              <a:t>Target cell not in neighborhood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2ED-97F6-4382-828A-0930C9FB976B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4F4D-B4CD-43A6-ABC6-7E9750DA8FFD}" type="slidenum">
              <a:rPr lang="en-US"/>
              <a:pPr/>
              <a:t>14</a:t>
            </a:fld>
            <a:endParaRPr lang="en-US"/>
          </a:p>
        </p:txBody>
      </p:sp>
      <p:pic>
        <p:nvPicPr>
          <p:cNvPr id="1026" name="Picture 2" descr="C:\Users\ECAIRO~1.SAI\AppData\Local\Temp\11_05_LocalLongDistance-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" y="1322832"/>
            <a:ext cx="8546592" cy="4212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149-0CA6-46D8-B91E-075CAD212CE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 descr="C:\Users\ECAIRO~1.SAI\AppData\Local\Temp\11_05_LocalLongDistance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" y="1322832"/>
            <a:ext cx="8546592" cy="4212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1821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 Transduction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by which a signal on a cell’s surface is converted to a specific cellular response in a series of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963D-6F11-4F03-BAE2-57162A5DD5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55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7E8-ADBC-4509-85BB-6B6C34E5A8FD}" type="slidenum">
              <a:rPr lang="en-US"/>
              <a:pPr/>
              <a:t>17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Stages of Signaling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7772400" cy="4114800"/>
          </a:xfrm>
        </p:spPr>
        <p:txBody>
          <a:bodyPr/>
          <a:lstStyle/>
          <a:p>
            <a:r>
              <a:rPr lang="en-US" dirty="0" smtClean="0"/>
              <a:t>Reception  </a:t>
            </a:r>
            <a:r>
              <a:rPr lang="en-US" dirty="0"/>
              <a:t>-- detects first message</a:t>
            </a:r>
          </a:p>
          <a:p>
            <a:r>
              <a:rPr lang="en-US" dirty="0"/>
              <a:t>Transduction – relays message</a:t>
            </a:r>
          </a:p>
          <a:p>
            <a:pPr>
              <a:buFontTx/>
              <a:buNone/>
            </a:pPr>
            <a:r>
              <a:rPr lang="en-US" dirty="0"/>
              <a:t>      signal transduction pathway</a:t>
            </a:r>
          </a:p>
          <a:p>
            <a:r>
              <a:rPr lang="en-US" dirty="0"/>
              <a:t>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6A39-03F4-4878-94E5-AE23A2360E55}" type="slidenum">
              <a:rPr lang="en-US"/>
              <a:pPr/>
              <a:t>18</a:t>
            </a:fld>
            <a:endParaRPr lang="en-US"/>
          </a:p>
        </p:txBody>
      </p:sp>
      <p:pic>
        <p:nvPicPr>
          <p:cNvPr id="5122" name="Picture 2" descr="C:\Users\ECAIRO~1.SAI\AppData\Local\Temp\11_06CellSigOverview_1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7778496" cy="3672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89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A1D7-DF09-4FCE-9C02-FFDC15EE019B}" type="slidenum">
              <a:rPr lang="en-US"/>
              <a:pPr/>
              <a:t>19</a:t>
            </a:fld>
            <a:endParaRPr lang="en-US"/>
          </a:p>
        </p:txBody>
      </p:sp>
      <p:pic>
        <p:nvPicPr>
          <p:cNvPr id="8194" name="Picture 2" descr="C:\Users\ECAIRO~1.SAI\AppData\Local\Temp\11_07aGProteinCoupled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86840"/>
            <a:ext cx="3803904" cy="4447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Cell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US" dirty="0" smtClean="0"/>
              <a:t>Belief is that signaling 1</a:t>
            </a:r>
            <a:r>
              <a:rPr lang="en-US" baseline="30000" dirty="0" smtClean="0"/>
              <a:t>st</a:t>
            </a:r>
            <a:r>
              <a:rPr lang="en-US" dirty="0" smtClean="0"/>
              <a:t> evolved in prokaryotes and then unicellular eukaryotes</a:t>
            </a:r>
          </a:p>
          <a:p>
            <a:r>
              <a:rPr lang="en-US" dirty="0" smtClean="0"/>
              <a:t>Examples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- mating in yeast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quorum sensing in prokaryotes </a:t>
            </a:r>
          </a:p>
          <a:p>
            <a:r>
              <a:rPr lang="en-US" u="sng" dirty="0">
                <a:hlinkClick r:id="rId2"/>
              </a:rPr>
              <a:t>http://www.youtube.com/watch?v=FsGwgiIv_NU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7A62-AC5F-46BE-8CF4-55C05603151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785-DF81-4399-A1DB-03B73E1DFDEF}" type="slidenum">
              <a:rPr lang="en-US"/>
              <a:pPr/>
              <a:t>20</a:t>
            </a:fld>
            <a:endParaRPr lang="en-US"/>
          </a:p>
        </p:txBody>
      </p:sp>
      <p:pic>
        <p:nvPicPr>
          <p:cNvPr id="6146" name="Picture 2" descr="C:\Users\ECAIRO~1.SAI\AppData\Local\Temp\11_06CellSigOverview_2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224"/>
            <a:ext cx="8546592" cy="4035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A750-E916-4838-99F6-2281168C6564}" type="slidenum">
              <a:rPr lang="en-US"/>
              <a:pPr/>
              <a:t>21</a:t>
            </a:fld>
            <a:endParaRPr lang="en-US"/>
          </a:p>
        </p:txBody>
      </p:sp>
      <p:pic>
        <p:nvPicPr>
          <p:cNvPr id="7170" name="Picture 2" descr="C:\Users\ECAIRO~1.SAI\AppData\Local\Temp\11_06CellSigOverview_3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" y="1411224"/>
            <a:ext cx="8546592" cy="4035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33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Reception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Signal molecules bind to receptor proteins that recognize the specific signal.</a:t>
            </a:r>
          </a:p>
          <a:p>
            <a:r>
              <a:rPr lang="en-US"/>
              <a:t>Ligand – term for a small molecule that specifically binds to a larger one.</a:t>
            </a:r>
          </a:p>
          <a:p>
            <a:r>
              <a:rPr lang="en-US"/>
              <a:t>Ligand binding causes a receptor protein to undergo a shape change.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A7A7-FC61-47FD-A755-729A68DBC5A7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 types of reception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G-Protein linked</a:t>
            </a:r>
          </a:p>
          <a:p>
            <a:r>
              <a:rPr lang="en-US" dirty="0" smtClean="0"/>
              <a:t>Tyrosine-kinase</a:t>
            </a:r>
          </a:p>
          <a:p>
            <a:r>
              <a:rPr lang="en-US" dirty="0" smtClean="0"/>
              <a:t>Ion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963D-6F11-4F03-BAE2-57162A5DD59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86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 G protein linked   -- fig. 11.7</a:t>
            </a:r>
          </a:p>
          <a:p>
            <a:pPr>
              <a:buFontTx/>
              <a:buNone/>
            </a:pPr>
            <a:r>
              <a:rPr lang="en-US" dirty="0"/>
              <a:t>         – receptor on membrane - switch</a:t>
            </a:r>
          </a:p>
          <a:p>
            <a:pPr>
              <a:buFontTx/>
              <a:buNone/>
            </a:pPr>
            <a:r>
              <a:rPr lang="en-US" dirty="0"/>
              <a:t>         - signal </a:t>
            </a:r>
            <a:r>
              <a:rPr lang="en-US" dirty="0" smtClean="0"/>
              <a:t>molecules </a:t>
            </a:r>
            <a:r>
              <a:rPr lang="en-US" dirty="0"/>
              <a:t>turn it on or off</a:t>
            </a:r>
          </a:p>
          <a:p>
            <a:pPr>
              <a:buFontTx/>
              <a:buNone/>
            </a:pPr>
            <a:r>
              <a:rPr lang="en-US" dirty="0"/>
              <a:t>         – on causes change in shape which triggers G protein change which causes enzyme to be activated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3D7D-845F-41F1-8587-17E0885A7C1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475-364B-4B76-B46B-B70901238985}" type="slidenum">
              <a:rPr lang="en-US"/>
              <a:pPr/>
              <a:t>25</a:t>
            </a:fld>
            <a:endParaRPr lang="en-US"/>
          </a:p>
        </p:txBody>
      </p:sp>
      <p:pic>
        <p:nvPicPr>
          <p:cNvPr id="9218" name="Picture 2" descr="C:\Users\ECAIRO~1.SAI\AppData\Local\Temp\11_07bGProteinCoupled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21296" cy="4005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G-Protein </a:t>
            </a:r>
            <a:r>
              <a:rPr lang="en-US" dirty="0"/>
              <a:t>animation 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telstar.ote.cmu.edu/biology/animation/Signaling/signaling.html</a:t>
            </a:r>
            <a:endParaRPr lang="en-US" dirty="0" smtClean="0"/>
          </a:p>
          <a:p>
            <a:r>
              <a:rPr lang="en-US" dirty="0"/>
              <a:t>More animations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telstar.ote.cmu.edu/biology/animation/index.html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963D-6F11-4F03-BAE2-57162A5DD59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32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Reception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 Tyrosine – Kinase receptors fig. 11.8</a:t>
            </a:r>
          </a:p>
          <a:p>
            <a:pPr>
              <a:buFontTx/>
              <a:buNone/>
            </a:pPr>
            <a:r>
              <a:rPr lang="en-US" dirty="0"/>
              <a:t>     - located on </a:t>
            </a:r>
            <a:r>
              <a:rPr lang="en-US" dirty="0" smtClean="0"/>
              <a:t>membrane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 - </a:t>
            </a:r>
            <a:r>
              <a:rPr lang="en-US" dirty="0" err="1"/>
              <a:t>catalyse</a:t>
            </a:r>
            <a:r>
              <a:rPr lang="en-US" dirty="0"/>
              <a:t> the transfer of P from ATP to </a:t>
            </a:r>
          </a:p>
          <a:p>
            <a:pPr>
              <a:buFontTx/>
              <a:buNone/>
            </a:pPr>
            <a:r>
              <a:rPr lang="en-US" dirty="0"/>
              <a:t>         tyrosine</a:t>
            </a:r>
          </a:p>
          <a:p>
            <a:pPr>
              <a:buFontTx/>
              <a:buNone/>
            </a:pPr>
            <a:r>
              <a:rPr lang="en-US" dirty="0"/>
              <a:t>     - this causes polypeptide to aggregate and phosphorylation of receptor which causes activation of relay proteins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98C-3824-41B0-811E-E7E75A2E68CA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D9797-2ADD-43C5-AC39-E79FB38C5F02}" type="slidenum">
              <a:rPr lang="en-US"/>
              <a:pPr/>
              <a:t>28</a:t>
            </a:fld>
            <a:endParaRPr lang="en-US"/>
          </a:p>
        </p:txBody>
      </p:sp>
      <p:pic>
        <p:nvPicPr>
          <p:cNvPr id="10242" name="Picture 2" descr="C:\Users\ECAIRO~1.SAI\AppData\Local\Temp\11_07cRTKs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" y="295656"/>
            <a:ext cx="8546592" cy="6266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846-A3F4-4AD6-BE4E-5EC2F943C412}" type="slidenum">
              <a:rPr lang="en-US"/>
              <a:pPr/>
              <a:t>29</a:t>
            </a:fld>
            <a:endParaRPr lang="en-US"/>
          </a:p>
        </p:txBody>
      </p:sp>
      <p:pic>
        <p:nvPicPr>
          <p:cNvPr id="11266" name="Picture 2" descr="C:\Users\ECAIRO~1.SAI\AppData\Local\Temp\11_08GPCRStructure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99032"/>
            <a:ext cx="6797040" cy="4059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149-0CA6-46D8-B91E-075CAD212CE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C:\Users\ECAIRO~1.SAI\AppData\Local\Temp\11_02YeastCellSignaling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4403217" cy="5349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0781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9295-83B5-469E-A816-6A482B2CCC36}" type="slidenum">
              <a:rPr lang="en-US"/>
              <a:pPr/>
              <a:t>30</a:t>
            </a:fld>
            <a:endParaRPr lang="en-US"/>
          </a:p>
        </p:txBody>
      </p:sp>
      <p:pic>
        <p:nvPicPr>
          <p:cNvPr id="74757" name="Picture 5" descr="11-08-TyrosineKinaseRec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8313"/>
            <a:ext cx="7620000" cy="3381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Tyrosine - Kinase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Tyrosine – Kinase advantage: a single ligand-binding event can trigger many pathways </a:t>
            </a:r>
          </a:p>
          <a:p>
            <a:r>
              <a:rPr lang="en-US"/>
              <a:t>Abnormal tyrosine - kinase receptors that aggregate without ligand causes some cancers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5697-05C6-47C3-B504-52EBD8F44847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Protein kinase</a:t>
            </a:r>
          </a:p>
          <a:p>
            <a:pPr>
              <a:buFontTx/>
              <a:buNone/>
            </a:pPr>
            <a:r>
              <a:rPr lang="en-US"/>
              <a:t>		- Enzyme that transfers phosphate groups from ATP to a protein</a:t>
            </a:r>
          </a:p>
          <a:p>
            <a:r>
              <a:rPr lang="en-US"/>
              <a:t>Protein phosphatase</a:t>
            </a:r>
          </a:p>
          <a:p>
            <a:pPr>
              <a:buFontTx/>
              <a:buNone/>
            </a:pPr>
            <a:r>
              <a:rPr lang="en-US"/>
              <a:t>		- Enzyme that can rapidly remove phosphate groups from proteins (dephosphorylation)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0632-EBE8-44B2-822F-07DC98C5A5AC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  <p:bldP spid="18534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Reception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 Ion – Channel receptors</a:t>
            </a:r>
          </a:p>
          <a:p>
            <a:pPr>
              <a:buFontTx/>
              <a:buNone/>
            </a:pPr>
            <a:r>
              <a:rPr lang="en-US" dirty="0"/>
              <a:t>       gated channels that are protein pores in </a:t>
            </a:r>
            <a:r>
              <a:rPr lang="en-US" dirty="0" smtClean="0"/>
              <a:t>membrane</a:t>
            </a:r>
            <a:r>
              <a:rPr lang="en-US" u="sng" dirty="0" smtClean="0"/>
              <a:t>    </a:t>
            </a:r>
            <a:endParaRPr lang="en-US" u="sng" dirty="0"/>
          </a:p>
          <a:p>
            <a:r>
              <a:rPr lang="en-US" dirty="0"/>
              <a:t>Ligand-gated ion channel</a:t>
            </a:r>
          </a:p>
          <a:p>
            <a:r>
              <a:rPr lang="en-US" dirty="0"/>
              <a:t>Act as gates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F097-3F33-485F-ACC6-8922553EA8E2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92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0766-6052-4BCD-AADA-43C95EB31677}" type="slidenum">
              <a:rPr lang="en-US"/>
              <a:pPr/>
              <a:t>34</a:t>
            </a:fld>
            <a:endParaRPr lang="en-US"/>
          </a:p>
        </p:txBody>
      </p:sp>
      <p:pic>
        <p:nvPicPr>
          <p:cNvPr id="12290" name="Picture 2" descr="C:\Users\ECAIRO~1.SAI\AppData\Local\Temp\11_07dIonChannelReceptors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3664"/>
            <a:ext cx="8546592" cy="3090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Transduction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Relays message</a:t>
            </a:r>
          </a:p>
          <a:p>
            <a:r>
              <a:rPr lang="en-US" dirty="0"/>
              <a:t>Usually  proteins</a:t>
            </a:r>
          </a:p>
          <a:p>
            <a:r>
              <a:rPr lang="en-US" dirty="0"/>
              <a:t>Protein phosphorylation and second messengers</a:t>
            </a:r>
          </a:p>
          <a:p>
            <a:pPr>
              <a:buFontTx/>
              <a:buNone/>
            </a:pPr>
            <a:r>
              <a:rPr lang="en-US" dirty="0"/>
              <a:t>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5698-4EDD-4E19-984F-AD19734216DB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A3AD-62C6-455B-A89E-AF83DE1FFD32}" type="slidenum">
              <a:rPr lang="en-US"/>
              <a:pPr/>
              <a:t>36</a:t>
            </a:fld>
            <a:endParaRPr lang="en-US"/>
          </a:p>
        </p:txBody>
      </p:sp>
      <p:pic>
        <p:nvPicPr>
          <p:cNvPr id="199682" name="Picture 2" descr="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6525"/>
            <a:ext cx="8266113" cy="6583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Second Messenger and Cyclic AMP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Cyclic AMP – cAMP (cyclic adenosine monophosphate)</a:t>
            </a:r>
          </a:p>
          <a:p>
            <a:r>
              <a:rPr lang="en-US" dirty="0" smtClean="0"/>
              <a:t>Adenylyl cyclase converts ATP to cAMP in response to a signal like epinephrine</a:t>
            </a:r>
          </a:p>
          <a:p>
            <a:r>
              <a:rPr lang="en-US" dirty="0" smtClean="0"/>
              <a:t>In this example if epinephrine is present </a:t>
            </a:r>
            <a:r>
              <a:rPr lang="en-US" dirty="0" err="1" smtClean="0"/>
              <a:t>cAMP</a:t>
            </a:r>
            <a:r>
              <a:rPr lang="en-US" dirty="0" smtClean="0"/>
              <a:t> ___________ (increases or decreases)</a:t>
            </a:r>
          </a:p>
          <a:p>
            <a:r>
              <a:rPr lang="en-US" dirty="0" smtClean="0"/>
              <a:t>cAMP then acts as a second messenger and activates another protein which leads to a cellular response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149-0CA6-46D8-B91E-075CAD212CE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14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73" name="Picture 25" descr="11_11cAMPSecondMessenger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36525"/>
            <a:ext cx="6737350" cy="658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3241675" y="290513"/>
            <a:ext cx="17954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First messenger</a:t>
            </a:r>
            <a:endParaRPr lang="en-US" sz="1600" b="1">
              <a:ea typeface="ヒラギノ角ゴ Pro W3" pitchFamily="1" charset="-128"/>
            </a:endParaRPr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65100" y="22225"/>
            <a:ext cx="19812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11-11</a:t>
            </a:r>
          </a:p>
        </p:txBody>
      </p:sp>
      <p:sp>
        <p:nvSpPr>
          <p:cNvPr id="258062" name="Line 14"/>
          <p:cNvSpPr>
            <a:spLocks noChangeShapeType="1"/>
          </p:cNvSpPr>
          <p:nvPr/>
        </p:nvSpPr>
        <p:spPr bwMode="auto">
          <a:xfrm flipV="1">
            <a:off x="2968625" y="431800"/>
            <a:ext cx="211138" cy="365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3" name="Text Box 15"/>
          <p:cNvSpPr txBox="1">
            <a:spLocks noChangeArrowheads="1"/>
          </p:cNvSpPr>
          <p:nvPr/>
        </p:nvSpPr>
        <p:spPr bwMode="auto">
          <a:xfrm>
            <a:off x="4102100" y="1500188"/>
            <a:ext cx="10429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G protein</a:t>
            </a:r>
            <a:endParaRPr lang="en-US" sz="1600" b="1">
              <a:ea typeface="ヒラギノ角ゴ Pro W3" pitchFamily="1" charset="-128"/>
            </a:endParaRPr>
          </a:p>
        </p:txBody>
      </p:sp>
      <p:sp>
        <p:nvSpPr>
          <p:cNvPr id="258064" name="Line 16"/>
          <p:cNvSpPr>
            <a:spLocks noChangeShapeType="1"/>
          </p:cNvSpPr>
          <p:nvPr/>
        </p:nvSpPr>
        <p:spPr bwMode="auto">
          <a:xfrm>
            <a:off x="4610100" y="1762125"/>
            <a:ext cx="0" cy="484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5" name="Text Box 17"/>
          <p:cNvSpPr txBox="1">
            <a:spLocks noChangeArrowheads="1"/>
          </p:cNvSpPr>
          <p:nvPr/>
        </p:nvSpPr>
        <p:spPr bwMode="auto">
          <a:xfrm>
            <a:off x="6386513" y="1168400"/>
            <a:ext cx="9763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Adenylyl</a:t>
            </a:r>
          </a:p>
          <a:p>
            <a:pPr algn="l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cyclase</a:t>
            </a:r>
            <a:endParaRPr lang="en-US" sz="1600" b="1">
              <a:ea typeface="ヒラギノ角ゴ Pro W3" pitchFamily="1" charset="-128"/>
            </a:endParaRPr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4125913" y="2746375"/>
            <a:ext cx="4794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GTP</a:t>
            </a:r>
            <a:endParaRPr lang="en-US" sz="1600" b="1">
              <a:ea typeface="ヒラギノ角ゴ Pro W3" pitchFamily="1" charset="-128"/>
            </a:endParaRPr>
          </a:p>
        </p:txBody>
      </p:sp>
      <p:sp>
        <p:nvSpPr>
          <p:cNvPr id="258067" name="Text Box 19"/>
          <p:cNvSpPr txBox="1">
            <a:spLocks noChangeArrowheads="1"/>
          </p:cNvSpPr>
          <p:nvPr/>
        </p:nvSpPr>
        <p:spPr bwMode="auto">
          <a:xfrm>
            <a:off x="4805363" y="3522663"/>
            <a:ext cx="4794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ATP</a:t>
            </a:r>
            <a:endParaRPr lang="en-US" sz="1600" b="1">
              <a:ea typeface="ヒラギノ角ゴ Pro W3" pitchFamily="1" charset="-128"/>
            </a:endParaRPr>
          </a:p>
        </p:txBody>
      </p:sp>
      <p:sp>
        <p:nvSpPr>
          <p:cNvPr id="258068" name="Text Box 20"/>
          <p:cNvSpPr txBox="1">
            <a:spLocks noChangeArrowheads="1"/>
          </p:cNvSpPr>
          <p:nvPr/>
        </p:nvSpPr>
        <p:spPr bwMode="auto">
          <a:xfrm>
            <a:off x="5630863" y="3849688"/>
            <a:ext cx="641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cAMP</a:t>
            </a:r>
            <a:endParaRPr lang="en-US" sz="1600" b="1">
              <a:ea typeface="ヒラギノ角ゴ Pro W3" pitchFamily="1" charset="-128"/>
            </a:endParaRPr>
          </a:p>
        </p:txBody>
      </p:sp>
      <p:sp>
        <p:nvSpPr>
          <p:cNvPr id="258069" name="Text Box 21"/>
          <p:cNvSpPr txBox="1">
            <a:spLocks noChangeArrowheads="1"/>
          </p:cNvSpPr>
          <p:nvPr/>
        </p:nvSpPr>
        <p:spPr bwMode="auto">
          <a:xfrm>
            <a:off x="6505575" y="3697288"/>
            <a:ext cx="12430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Second</a:t>
            </a:r>
          </a:p>
          <a:p>
            <a:pPr algn="l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messenger</a:t>
            </a:r>
            <a:endParaRPr lang="en-US" sz="1600" b="1">
              <a:ea typeface="ヒラギノ角ゴ Pro W3" pitchFamily="1" charset="-128"/>
            </a:endParaRPr>
          </a:p>
        </p:txBody>
      </p:sp>
      <p:sp>
        <p:nvSpPr>
          <p:cNvPr id="258070" name="Text Box 22"/>
          <p:cNvSpPr txBox="1">
            <a:spLocks noChangeArrowheads="1"/>
          </p:cNvSpPr>
          <p:nvPr/>
        </p:nvSpPr>
        <p:spPr bwMode="auto">
          <a:xfrm>
            <a:off x="6518275" y="4605338"/>
            <a:ext cx="10207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Protein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kinase A</a:t>
            </a:r>
            <a:endParaRPr lang="en-US" sz="1600" b="1">
              <a:ea typeface="ヒラギノ角ゴ Pro W3" pitchFamily="1" charset="-128"/>
            </a:endParaRPr>
          </a:p>
        </p:txBody>
      </p:sp>
      <p:sp>
        <p:nvSpPr>
          <p:cNvPr id="258071" name="Text Box 23"/>
          <p:cNvSpPr txBox="1">
            <a:spLocks noChangeArrowheads="1"/>
          </p:cNvSpPr>
          <p:nvPr/>
        </p:nvSpPr>
        <p:spPr bwMode="auto">
          <a:xfrm>
            <a:off x="1730375" y="2792413"/>
            <a:ext cx="1998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G protein-coupled</a:t>
            </a:r>
          </a:p>
          <a:p>
            <a:pPr algn="l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receptor</a:t>
            </a:r>
            <a:endParaRPr lang="en-US" sz="1600" b="1">
              <a:ea typeface="ヒラギノ角ゴ Pro W3" pitchFamily="1" charset="-128"/>
            </a:endParaRPr>
          </a:p>
        </p:txBody>
      </p:sp>
      <p:sp>
        <p:nvSpPr>
          <p:cNvPr id="258072" name="Text Box 24"/>
          <p:cNvSpPr txBox="1">
            <a:spLocks noChangeArrowheads="1"/>
          </p:cNvSpPr>
          <p:nvPr/>
        </p:nvSpPr>
        <p:spPr bwMode="auto">
          <a:xfrm>
            <a:off x="4956175" y="6046788"/>
            <a:ext cx="20558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Cellular responses</a:t>
            </a:r>
            <a:endParaRPr lang="en-US" sz="1600" b="1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5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G-Protein </a:t>
            </a:r>
            <a:r>
              <a:rPr lang="en-US" dirty="0"/>
              <a:t>animation 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telstar.ote.cmu.edu/biology/animation/Signaling/signaling.html</a:t>
            </a:r>
            <a:endParaRPr lang="en-US" dirty="0" smtClean="0"/>
          </a:p>
          <a:p>
            <a:r>
              <a:rPr lang="en-US" dirty="0"/>
              <a:t>More animations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telstar.ote.cmu.edu/biology/animation/index.html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963D-6F11-4F03-BAE2-57162A5DD59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36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524000"/>
          </a:xfrm>
        </p:spPr>
        <p:txBody>
          <a:bodyPr/>
          <a:lstStyle/>
          <a:p>
            <a:r>
              <a:rPr lang="en-US" dirty="0" smtClean="0"/>
              <a:t>Types of Communication in multicellular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239000" cy="4846320"/>
          </a:xfrm>
        </p:spPr>
        <p:txBody>
          <a:bodyPr/>
          <a:lstStyle/>
          <a:p>
            <a:r>
              <a:rPr lang="en-US" dirty="0" smtClean="0"/>
              <a:t>Direct contact between cells</a:t>
            </a:r>
          </a:p>
          <a:p>
            <a:r>
              <a:rPr lang="en-US" dirty="0" smtClean="0"/>
              <a:t>Local signaling</a:t>
            </a:r>
          </a:p>
          <a:p>
            <a:r>
              <a:rPr lang="en-US" dirty="0" smtClean="0"/>
              <a:t>Hormonal signaling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963D-6F11-4F03-BAE2-57162A5DD5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81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Glucagon and epinephrine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hlinkClick r:id="rId2"/>
              </a:rPr>
              <a:t>http://watcut.uwaterloo.ca/webnotes/Metabolism/page-13.2.html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149-0CA6-46D8-B91E-075CAD212CE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83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4" y="381000"/>
            <a:ext cx="9448800" cy="1143000"/>
          </a:xfrm>
        </p:spPr>
        <p:txBody>
          <a:bodyPr/>
          <a:lstStyle/>
          <a:p>
            <a:r>
              <a:rPr lang="en-US" dirty="0" smtClean="0"/>
              <a:t>G-protein systems and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772400" cy="4648200"/>
          </a:xfrm>
        </p:spPr>
        <p:txBody>
          <a:bodyPr/>
          <a:lstStyle/>
          <a:p>
            <a:r>
              <a:rPr lang="en-US" dirty="0" smtClean="0"/>
              <a:t>Cholera – these bacteria produce a toxin that chemically alters a G protein involving regulating salt and water </a:t>
            </a:r>
            <a:r>
              <a:rPr lang="en-US" dirty="0" smtClean="0"/>
              <a:t>secretion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963D-6F11-4F03-BAE2-57162A5DD59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9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4" y="381000"/>
            <a:ext cx="9448800" cy="1143000"/>
          </a:xfrm>
        </p:spPr>
        <p:txBody>
          <a:bodyPr/>
          <a:lstStyle/>
          <a:p>
            <a:r>
              <a:rPr lang="en-US" dirty="0" smtClean="0"/>
              <a:t>G-protein systems and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772400" cy="4648200"/>
          </a:xfrm>
        </p:spPr>
        <p:txBody>
          <a:bodyPr/>
          <a:lstStyle/>
          <a:p>
            <a:r>
              <a:rPr lang="en-US" dirty="0" smtClean="0"/>
              <a:t>Viagra </a:t>
            </a:r>
            <a:r>
              <a:rPr lang="en-US" dirty="0" smtClean="0"/>
              <a:t>– cGMP is a signal to cause relaxation of smooth muscle cells like artery walls. Viagra inhibits conversion of cGMP to GMP thus dilating vessels and increasing blood flow to the penis.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963D-6F11-4F03-BAE2-57162A5DD59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9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Activation of a certain gene</a:t>
            </a:r>
          </a:p>
          <a:p>
            <a:r>
              <a:rPr lang="en-US" dirty="0" smtClean="0"/>
              <a:t>Stimulation of glycogen breakdown by epinephrine</a:t>
            </a:r>
          </a:p>
          <a:p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386-ED51-43D0-B01B-A3E047F48060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71" name="Picture 27" descr="11_13CalciumSignalPath_3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00025"/>
            <a:ext cx="8218487" cy="658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4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65100" y="-28575"/>
            <a:ext cx="1943100" cy="2413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sz="1200">
                <a:latin typeface="Arial" charset="0"/>
              </a:rPr>
              <a:t>Fig. 11-13-3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4308475" y="1244600"/>
            <a:ext cx="8524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1500" b="1">
                <a:latin typeface="Arial" charset="0"/>
                <a:ea typeface="ヒラギノ角ゴ Pro W3" pitchFamily="1" charset="-128"/>
              </a:rPr>
              <a:t>G protein</a:t>
            </a:r>
            <a:endParaRPr lang="en-US" sz="1500" b="1">
              <a:ea typeface="ヒラギノ角ゴ Pro W3" pitchFamily="1" charset="-128"/>
            </a:endParaRP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708025" y="368300"/>
            <a:ext cx="10556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500" b="1">
                <a:latin typeface="Arial" charset="0"/>
                <a:ea typeface="ヒラギノ角ゴ Pro W3" pitchFamily="1" charset="-128"/>
              </a:rPr>
              <a:t>EXTRA-</a:t>
            </a:r>
          </a:p>
          <a:p>
            <a:pPr algn="l">
              <a:lnSpc>
                <a:spcPct val="90000"/>
              </a:lnSpc>
            </a:pPr>
            <a:r>
              <a:rPr lang="en-US" sz="1500" b="1">
                <a:latin typeface="Arial" charset="0"/>
                <a:ea typeface="ヒラギノ角ゴ Pro W3" pitchFamily="1" charset="-128"/>
              </a:rPr>
              <a:t>CELLULAR</a:t>
            </a:r>
          </a:p>
          <a:p>
            <a:pPr algn="l">
              <a:lnSpc>
                <a:spcPct val="90000"/>
              </a:lnSpc>
            </a:pPr>
            <a:r>
              <a:rPr lang="en-US" sz="1500" b="1">
                <a:latin typeface="Arial" charset="0"/>
                <a:ea typeface="ヒラギノ角ゴ Pro W3" pitchFamily="1" charset="-128"/>
              </a:rPr>
              <a:t>FLUID</a:t>
            </a:r>
            <a:endParaRPr lang="en-US" sz="1500" b="1">
              <a:ea typeface="ヒラギノ角ゴ Pro W3" pitchFamily="1" charset="-128"/>
            </a:endParaRPr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2428875" y="533400"/>
            <a:ext cx="177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1500" b="1">
                <a:latin typeface="Arial" charset="0"/>
                <a:ea typeface="ヒラギノ角ゴ Pro W3" pitchFamily="1" charset="-128"/>
              </a:rPr>
              <a:t>Signaling molecule</a:t>
            </a:r>
          </a:p>
          <a:p>
            <a:pPr algn="l"/>
            <a:r>
              <a:rPr lang="en-US" sz="1500" b="1">
                <a:latin typeface="Arial" charset="0"/>
                <a:ea typeface="ヒラギノ角ゴ Pro W3" pitchFamily="1" charset="-128"/>
              </a:rPr>
              <a:t>(first messenger)</a:t>
            </a:r>
            <a:endParaRPr lang="en-US" sz="1500" b="1">
              <a:ea typeface="ヒラギノ角ゴ Pro W3" pitchFamily="1" charset="-128"/>
            </a:endParaRPr>
          </a:p>
        </p:txBody>
      </p:sp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2019300" y="2436813"/>
            <a:ext cx="16605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500" b="1">
                <a:latin typeface="Arial" charset="0"/>
                <a:ea typeface="ヒラギノ角ゴ Pro W3" pitchFamily="1" charset="-128"/>
              </a:rPr>
              <a:t>G protein-coupled</a:t>
            </a:r>
          </a:p>
          <a:p>
            <a:pPr algn="l">
              <a:lnSpc>
                <a:spcPct val="90000"/>
              </a:lnSpc>
            </a:pPr>
            <a:r>
              <a:rPr lang="en-US" sz="1500" b="1">
                <a:latin typeface="Arial" charset="0"/>
                <a:ea typeface="ヒラギノ角ゴ Pro W3" pitchFamily="1" charset="-128"/>
              </a:rPr>
              <a:t>receptor</a:t>
            </a:r>
            <a:endParaRPr lang="en-US" sz="1300" b="1">
              <a:ea typeface="ヒラギノ角ゴ Pro W3" pitchFamily="1" charset="-128"/>
            </a:endParaRPr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4810125" y="2540000"/>
            <a:ext cx="15954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1500" b="1">
                <a:latin typeface="Arial" charset="0"/>
                <a:ea typeface="ヒラギノ角ゴ Pro W3" pitchFamily="1" charset="-128"/>
              </a:rPr>
              <a:t>Phospholipase C</a:t>
            </a:r>
            <a:endParaRPr lang="en-US" sz="1500" b="1">
              <a:ea typeface="ヒラギノ角ゴ Pro W3" pitchFamily="1" charset="-128"/>
            </a:endParaRPr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6823075" y="2459038"/>
            <a:ext cx="40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1500" b="1">
                <a:latin typeface="Arial" charset="0"/>
                <a:ea typeface="ヒラギノ角ゴ Pro W3" pitchFamily="1" charset="-128"/>
              </a:rPr>
              <a:t>PIP</a:t>
            </a:r>
            <a:r>
              <a:rPr lang="en-US" sz="1500" b="1" baseline="-25000">
                <a:latin typeface="Arial" charset="0"/>
                <a:ea typeface="ヒラギノ角ゴ Pro W3" pitchFamily="1" charset="-128"/>
              </a:rPr>
              <a:t>2</a:t>
            </a:r>
            <a:endParaRPr lang="en-US" sz="1300" b="1">
              <a:ea typeface="ヒラギノ角ゴ Pro W3" pitchFamily="1" charset="-128"/>
            </a:endParaRPr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7654925" y="1684338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1500" b="1">
                <a:latin typeface="Arial" charset="0"/>
                <a:ea typeface="ヒラギノ角ゴ Pro W3" pitchFamily="1" charset="-128"/>
              </a:rPr>
              <a:t>DAG</a:t>
            </a:r>
            <a:endParaRPr lang="en-US" sz="1300" b="1">
              <a:ea typeface="ヒラギノ角ゴ Pro W3" pitchFamily="1" charset="-128"/>
            </a:endParaRPr>
          </a:p>
        </p:txBody>
      </p:sp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7712075" y="2897188"/>
            <a:ext cx="266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1500" b="1">
                <a:latin typeface="Arial" charset="0"/>
                <a:ea typeface="ヒラギノ角ゴ Pro W3" pitchFamily="1" charset="-128"/>
              </a:rPr>
              <a:t>IP</a:t>
            </a:r>
            <a:r>
              <a:rPr lang="en-US" sz="1500" b="1" baseline="-25000">
                <a:latin typeface="Arial" charset="0"/>
                <a:ea typeface="ヒラギノ角ゴ Pro W3" pitchFamily="1" charset="-128"/>
              </a:rPr>
              <a:t>3</a:t>
            </a:r>
            <a:endParaRPr lang="en-US" sz="1300" b="1">
              <a:ea typeface="ヒラギノ角ゴ Pro W3" pitchFamily="1" charset="-128"/>
            </a:endParaRPr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6778625" y="3105150"/>
            <a:ext cx="1887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1500" b="1">
                <a:latin typeface="Arial" charset="0"/>
                <a:ea typeface="ヒラギノ角ゴ Pro W3" pitchFamily="1" charset="-128"/>
              </a:rPr>
              <a:t>(second messenger)</a:t>
            </a:r>
            <a:endParaRPr lang="en-US" sz="1500" b="1">
              <a:ea typeface="ヒラギノ角ゴ Pro W3" pitchFamily="1" charset="-128"/>
            </a:endParaRP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2813050" y="4017963"/>
            <a:ext cx="15017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500" b="1">
                <a:latin typeface="Arial" charset="0"/>
                <a:ea typeface="ヒラギノ角ゴ Pro W3" pitchFamily="1" charset="-128"/>
              </a:rPr>
              <a:t>IP</a:t>
            </a:r>
            <a:r>
              <a:rPr lang="en-US" sz="1500" b="1" baseline="-25000">
                <a:latin typeface="Arial" charset="0"/>
                <a:ea typeface="ヒラギノ角ゴ Pro W3" pitchFamily="1" charset="-128"/>
              </a:rPr>
              <a:t>3</a:t>
            </a:r>
            <a:r>
              <a:rPr lang="en-US" sz="1500" b="1">
                <a:latin typeface="Arial" charset="0"/>
                <a:ea typeface="ヒラギノ角ゴ Pro W3" pitchFamily="1" charset="-128"/>
              </a:rPr>
              <a:t>-gated</a:t>
            </a:r>
          </a:p>
          <a:p>
            <a:pPr algn="l">
              <a:lnSpc>
                <a:spcPct val="90000"/>
              </a:lnSpc>
            </a:pPr>
            <a:r>
              <a:rPr lang="en-US" sz="1500" b="1">
                <a:latin typeface="Arial" charset="0"/>
                <a:ea typeface="ヒラギノ角ゴ Pro W3" pitchFamily="1" charset="-128"/>
              </a:rPr>
              <a:t>calcium channel</a:t>
            </a:r>
            <a:endParaRPr lang="en-US" sz="1300" b="1">
              <a:ea typeface="ヒラギノ角ゴ Pro W3" pitchFamily="1" charset="-128"/>
            </a:endParaRPr>
          </a:p>
        </p:txBody>
      </p:sp>
      <p:sp>
        <p:nvSpPr>
          <p:cNvPr id="262158" name="Text Box 14"/>
          <p:cNvSpPr txBox="1">
            <a:spLocks noChangeArrowheads="1"/>
          </p:cNvSpPr>
          <p:nvPr/>
        </p:nvSpPr>
        <p:spPr bwMode="auto">
          <a:xfrm>
            <a:off x="717550" y="5002213"/>
            <a:ext cx="13239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500" b="1">
                <a:latin typeface="Arial" charset="0"/>
                <a:ea typeface="ヒラギノ角ゴ Pro W3" pitchFamily="1" charset="-128"/>
              </a:rPr>
              <a:t>Endoplasmic</a:t>
            </a:r>
          </a:p>
          <a:p>
            <a:pPr algn="l">
              <a:lnSpc>
                <a:spcPct val="90000"/>
              </a:lnSpc>
            </a:pPr>
            <a:r>
              <a:rPr lang="en-US" sz="1500" b="1">
                <a:latin typeface="Arial" charset="0"/>
                <a:ea typeface="ヒラギノ角ゴ Pro W3" pitchFamily="1" charset="-128"/>
              </a:rPr>
              <a:t>reticulum (ER)</a:t>
            </a:r>
            <a:endParaRPr lang="en-US" sz="1300" b="1">
              <a:ea typeface="ヒラギノ角ゴ Pro W3" pitchFamily="1" charset="-128"/>
            </a:endParaRPr>
          </a:p>
        </p:txBody>
      </p:sp>
      <p:sp>
        <p:nvSpPr>
          <p:cNvPr id="262159" name="Text Box 15"/>
          <p:cNvSpPr txBox="1">
            <a:spLocks noChangeArrowheads="1"/>
          </p:cNvSpPr>
          <p:nvPr/>
        </p:nvSpPr>
        <p:spPr bwMode="auto">
          <a:xfrm>
            <a:off x="2520950" y="5275263"/>
            <a:ext cx="4032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500" b="1">
                <a:latin typeface="Arial" charset="0"/>
                <a:ea typeface="ヒラギノ角ゴ Pro W3" pitchFamily="1" charset="-128"/>
              </a:rPr>
              <a:t>Ca</a:t>
            </a:r>
            <a:r>
              <a:rPr lang="en-US" sz="1500" b="1" baseline="30000">
                <a:latin typeface="Arial" charset="0"/>
                <a:ea typeface="ヒラギノ角ゴ Pro W3" pitchFamily="1" charset="-128"/>
              </a:rPr>
              <a:t>2+</a:t>
            </a:r>
            <a:endParaRPr lang="en-US" sz="1300" b="1">
              <a:ea typeface="ヒラギノ角ゴ Pro W3" pitchFamily="1" charset="-128"/>
            </a:endParaRPr>
          </a:p>
        </p:txBody>
      </p:sp>
      <p:sp>
        <p:nvSpPr>
          <p:cNvPr id="262160" name="Text Box 16"/>
          <p:cNvSpPr txBox="1">
            <a:spLocks noChangeArrowheads="1"/>
          </p:cNvSpPr>
          <p:nvPr/>
        </p:nvSpPr>
        <p:spPr bwMode="auto">
          <a:xfrm>
            <a:off x="708025" y="6286500"/>
            <a:ext cx="95408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500" b="1">
                <a:latin typeface="Arial" charset="0"/>
                <a:ea typeface="ヒラギノ角ゴ Pro W3" pitchFamily="1" charset="-128"/>
              </a:rPr>
              <a:t>CYTOSOL</a:t>
            </a:r>
            <a:endParaRPr lang="en-US" sz="1500" b="1">
              <a:ea typeface="ヒラギノ角ゴ Pro W3" pitchFamily="1" charset="-128"/>
            </a:endParaRPr>
          </a:p>
        </p:txBody>
      </p:sp>
      <p:sp>
        <p:nvSpPr>
          <p:cNvPr id="262161" name="Text Box 17"/>
          <p:cNvSpPr txBox="1">
            <a:spLocks noChangeArrowheads="1"/>
          </p:cNvSpPr>
          <p:nvPr/>
        </p:nvSpPr>
        <p:spPr bwMode="auto">
          <a:xfrm>
            <a:off x="5956300" y="5065713"/>
            <a:ext cx="8667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500" b="1">
                <a:latin typeface="Arial" charset="0"/>
                <a:ea typeface="ヒラギノ角ゴ Pro W3" pitchFamily="1" charset="-128"/>
              </a:rPr>
              <a:t>Various</a:t>
            </a:r>
          </a:p>
          <a:p>
            <a:pPr algn="l">
              <a:lnSpc>
                <a:spcPct val="90000"/>
              </a:lnSpc>
            </a:pPr>
            <a:r>
              <a:rPr lang="en-US" sz="1500" b="1">
                <a:latin typeface="Arial" charset="0"/>
                <a:ea typeface="ヒラギノ角ゴ Pro W3" pitchFamily="1" charset="-128"/>
              </a:rPr>
              <a:t>proteins</a:t>
            </a:r>
          </a:p>
          <a:p>
            <a:pPr algn="l">
              <a:lnSpc>
                <a:spcPct val="90000"/>
              </a:lnSpc>
            </a:pPr>
            <a:r>
              <a:rPr lang="en-US" sz="1500" b="1">
                <a:latin typeface="Arial" charset="0"/>
                <a:ea typeface="ヒラギノ角ゴ Pro W3" pitchFamily="1" charset="-128"/>
              </a:rPr>
              <a:t>activated</a:t>
            </a:r>
            <a:endParaRPr lang="en-US" sz="1300" b="1">
              <a:ea typeface="ヒラギノ角ゴ Pro W3" pitchFamily="1" charset="-128"/>
            </a:endParaRPr>
          </a:p>
        </p:txBody>
      </p:sp>
      <p:sp>
        <p:nvSpPr>
          <p:cNvPr id="262162" name="Line 18"/>
          <p:cNvSpPr>
            <a:spLocks noChangeShapeType="1"/>
          </p:cNvSpPr>
          <p:nvPr/>
        </p:nvSpPr>
        <p:spPr bwMode="auto">
          <a:xfrm>
            <a:off x="3346450" y="4445000"/>
            <a:ext cx="14605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flipH="1">
            <a:off x="2952750" y="971550"/>
            <a:ext cx="241300" cy="438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4" name="Line 20"/>
          <p:cNvSpPr>
            <a:spLocks noChangeShapeType="1"/>
          </p:cNvSpPr>
          <p:nvPr/>
        </p:nvSpPr>
        <p:spPr bwMode="auto">
          <a:xfrm>
            <a:off x="4718050" y="1460500"/>
            <a:ext cx="0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5" name="Line 21"/>
          <p:cNvSpPr>
            <a:spLocks noChangeShapeType="1"/>
          </p:cNvSpPr>
          <p:nvPr/>
        </p:nvSpPr>
        <p:spPr bwMode="auto">
          <a:xfrm flipV="1">
            <a:off x="5530850" y="2209800"/>
            <a:ext cx="457200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8" name="Text Box 24"/>
          <p:cNvSpPr txBox="1">
            <a:spLocks noChangeArrowheads="1"/>
          </p:cNvSpPr>
          <p:nvPr/>
        </p:nvSpPr>
        <p:spPr bwMode="auto">
          <a:xfrm>
            <a:off x="7562850" y="5122863"/>
            <a:ext cx="95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1500" b="1">
                <a:latin typeface="Arial" charset="0"/>
              </a:rPr>
              <a:t>Cellular</a:t>
            </a:r>
          </a:p>
          <a:p>
            <a:pPr algn="l"/>
            <a:r>
              <a:rPr lang="en-US" sz="1500" b="1">
                <a:latin typeface="Arial" charset="0"/>
              </a:rPr>
              <a:t>responses</a:t>
            </a:r>
            <a:endParaRPr lang="en-US" sz="1300" b="1"/>
          </a:p>
        </p:txBody>
      </p:sp>
      <p:sp>
        <p:nvSpPr>
          <p:cNvPr id="262170" name="Text Box 26"/>
          <p:cNvSpPr txBox="1">
            <a:spLocks noChangeArrowheads="1"/>
          </p:cNvSpPr>
          <p:nvPr/>
        </p:nvSpPr>
        <p:spPr bwMode="auto">
          <a:xfrm>
            <a:off x="3892550" y="5783263"/>
            <a:ext cx="1069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1500" b="1">
                <a:latin typeface="Arial" charset="0"/>
                <a:ea typeface="ヒラギノ角ゴ Pro W3" pitchFamily="1" charset="-128"/>
              </a:rPr>
              <a:t>Ca</a:t>
            </a:r>
            <a:r>
              <a:rPr lang="en-US" sz="1500" b="1" baseline="30000">
                <a:latin typeface="Arial" charset="0"/>
                <a:ea typeface="ヒラギノ角ゴ Pro W3" pitchFamily="1" charset="-128"/>
              </a:rPr>
              <a:t>2+</a:t>
            </a:r>
            <a:endParaRPr lang="en-US" sz="1500" b="1">
              <a:latin typeface="Arial" charset="0"/>
              <a:ea typeface="ヒラギノ角ゴ Pro W3" pitchFamily="1" charset="-128"/>
            </a:endParaRPr>
          </a:p>
          <a:p>
            <a:pPr algn="l"/>
            <a:r>
              <a:rPr lang="en-US" sz="1500" b="1">
                <a:latin typeface="Arial" charset="0"/>
                <a:ea typeface="ヒラギノ角ゴ Pro W3" pitchFamily="1" charset="-128"/>
              </a:rPr>
              <a:t>(second</a:t>
            </a:r>
          </a:p>
          <a:p>
            <a:pPr algn="l"/>
            <a:r>
              <a:rPr lang="en-US" sz="1500" b="1">
                <a:latin typeface="Arial" charset="0"/>
                <a:ea typeface="ヒラギノ角ゴ Pro W3" pitchFamily="1" charset="-128"/>
              </a:rPr>
              <a:t>messenger)</a:t>
            </a:r>
            <a:endParaRPr lang="en-US" sz="1300" b="1">
              <a:ea typeface="ヒラギノ角ゴ Pro W3" pitchFamily="1" charset="-128"/>
            </a:endParaRPr>
          </a:p>
        </p:txBody>
      </p:sp>
      <p:sp>
        <p:nvSpPr>
          <p:cNvPr id="262172" name="Text Box 28"/>
          <p:cNvSpPr txBox="1">
            <a:spLocks noChangeArrowheads="1"/>
          </p:cNvSpPr>
          <p:nvPr/>
        </p:nvSpPr>
        <p:spPr bwMode="auto">
          <a:xfrm>
            <a:off x="4283075" y="2147888"/>
            <a:ext cx="400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1300" b="1">
                <a:latin typeface="Arial" charset="0"/>
                <a:ea typeface="ヒラギノ角ゴ Pro W3" pitchFamily="1" charset="-128"/>
              </a:rPr>
              <a:t>GTP</a:t>
            </a:r>
            <a:endParaRPr lang="en-US" sz="1300" b="1">
              <a:ea typeface="ヒラギノ角ゴ Pro W3" pitchFamily="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9102" y="737258"/>
            <a:ext cx="398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Acts as a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messenger in other paths</a:t>
            </a:r>
            <a:endParaRPr lang="en-US" sz="1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56300" y="1106590"/>
            <a:ext cx="1766094" cy="522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67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Apoptosis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Program of controlled cell suicide</a:t>
            </a:r>
          </a:p>
          <a:p>
            <a:r>
              <a:rPr lang="en-US" sz="2800" i="1" dirty="0" smtClean="0"/>
              <a:t>C. elegans </a:t>
            </a:r>
            <a:r>
              <a:rPr lang="en-US" sz="2800" dirty="0" smtClean="0"/>
              <a:t>(a nematode) is the organism of research because adult only has 1,000 cells</a:t>
            </a:r>
          </a:p>
          <a:p>
            <a:r>
              <a:rPr lang="en-US" sz="2800" dirty="0" smtClean="0"/>
              <a:t>2 </a:t>
            </a:r>
            <a:r>
              <a:rPr lang="en-US" sz="2800" dirty="0"/>
              <a:t>genes control cell death (</a:t>
            </a:r>
            <a:r>
              <a:rPr lang="en-US" sz="2800" i="1" dirty="0"/>
              <a:t>Ced-3</a:t>
            </a:r>
            <a:r>
              <a:rPr lang="en-US" sz="2800" dirty="0"/>
              <a:t> and </a:t>
            </a:r>
            <a:r>
              <a:rPr lang="en-US" sz="2800" i="1" dirty="0"/>
              <a:t>ced-4</a:t>
            </a:r>
            <a:r>
              <a:rPr lang="en-US" sz="2800" dirty="0"/>
              <a:t>)</a:t>
            </a:r>
          </a:p>
          <a:p>
            <a:r>
              <a:rPr lang="en-US" sz="2800" dirty="0"/>
              <a:t>They produce proteins Ced-3 and Ced-4 which are continually present but inactive.</a:t>
            </a:r>
          </a:p>
          <a:p>
            <a:r>
              <a:rPr lang="en-US" sz="2800" dirty="0"/>
              <a:t>The death signal molecule triggers  proteases (</a:t>
            </a:r>
            <a:r>
              <a:rPr lang="en-US" sz="2800" dirty="0" err="1"/>
              <a:t>capsases</a:t>
            </a:r>
            <a:r>
              <a:rPr lang="en-US" sz="2800" dirty="0"/>
              <a:t>) that cut up proteins and DNA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5C6C-CA72-4BF7-90BA-49074580CA69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8637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100" y="-28575"/>
            <a:ext cx="1943100" cy="2413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en-US" sz="1200">
                <a:latin typeface="Arial" charset="0"/>
              </a:rPr>
              <a:t>Fig. 11-19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DA04C00-9F56-4907-B515-A23520C9D056}" type="slidenum">
              <a:rPr lang="en-US"/>
              <a:pPr/>
              <a:t>46</a:t>
            </a:fld>
            <a:endParaRPr lang="en-US"/>
          </a:p>
        </p:txBody>
      </p:sp>
      <p:pic>
        <p:nvPicPr>
          <p:cNvPr id="187394" name="Picture 2" descr="11_19ApoptosisWBC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542337" cy="5060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8229600" y="5548313"/>
            <a:ext cx="52546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  <a:ea typeface="ヒラギノ角ゴ Pro W3" pitchFamily="1" charset="-128"/>
              </a:rPr>
              <a:t>2 µm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>
            <a:off x="8172450" y="5454650"/>
            <a:ext cx="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8" name="Line 6"/>
          <p:cNvSpPr>
            <a:spLocks noChangeShapeType="1"/>
          </p:cNvSpPr>
          <p:nvPr/>
        </p:nvSpPr>
        <p:spPr bwMode="auto">
          <a:xfrm>
            <a:off x="8804275" y="5457825"/>
            <a:ext cx="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8172450" y="5518150"/>
            <a:ext cx="631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685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WBC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76800" y="685800"/>
            <a:ext cx="3596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WBC undergoing apoptosis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100" y="-28575"/>
            <a:ext cx="1943100" cy="2413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en-US" sz="1200">
                <a:latin typeface="Arial" charset="0"/>
              </a:rPr>
              <a:t>Fig. 11-20a</a:t>
            </a:r>
          </a:p>
        </p:txBody>
      </p:sp>
      <p:sp>
        <p:nvSpPr>
          <p:cNvPr id="1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972D3EE-7AB3-4D44-A9B4-2CA746E56875}" type="slidenum">
              <a:rPr lang="en-US"/>
              <a:pPr/>
              <a:t>47</a:t>
            </a:fld>
            <a:endParaRPr lang="en-US"/>
          </a:p>
        </p:txBody>
      </p:sp>
      <p:pic>
        <p:nvPicPr>
          <p:cNvPr id="191490" name="Picture 2" descr="11_20aApoptosisCElegans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36525"/>
            <a:ext cx="7151687" cy="658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3086100" y="474663"/>
            <a:ext cx="173831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Ced-9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protein (active)</a:t>
            </a:r>
          </a:p>
          <a:p>
            <a:pPr algn="l" eaLnBrk="0" hangingPunct="0"/>
            <a:r>
              <a:rPr lang="en-US" sz="1800" b="1" i="1">
                <a:latin typeface="Arial" charset="0"/>
                <a:ea typeface="ヒラギノ角ゴ Pro W3" pitchFamily="1" charset="-128"/>
              </a:rPr>
              <a:t>inhibits</a:t>
            </a:r>
            <a:r>
              <a:rPr lang="en-US" sz="1800" b="1">
                <a:latin typeface="Arial" charset="0"/>
                <a:ea typeface="ヒラギノ角ゴ Pro W3" pitchFamily="1" charset="-128"/>
              </a:rPr>
              <a:t> Ced-4</a:t>
            </a:r>
          </a:p>
          <a:p>
            <a:pPr algn="l" eaLnBrk="0" hangingPunct="0"/>
            <a:r>
              <a:rPr lang="en-US" sz="1800" b="1">
                <a:latin typeface="Arial" charset="0"/>
                <a:ea typeface="ヒラギノ角ゴ Pro W3" pitchFamily="1" charset="-128"/>
              </a:rPr>
              <a:t>activity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4095750" y="2100263"/>
            <a:ext cx="15922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Mitochondrion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3403600" y="1504950"/>
            <a:ext cx="0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4400550" y="236220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3086100" y="4430713"/>
            <a:ext cx="6969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Ced-4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3930650" y="4430713"/>
            <a:ext cx="6969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Ced-3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1308100" y="4602163"/>
            <a:ext cx="105886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Receptor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for death-</a:t>
            </a:r>
          </a:p>
          <a:p>
            <a:pPr algn="l" eaLnBrk="0" hangingPunct="0"/>
            <a:r>
              <a:rPr lang="en-US" sz="1800" b="1">
                <a:latin typeface="Arial" charset="0"/>
                <a:ea typeface="ヒラギノ角ゴ Pro W3" pitchFamily="1" charset="-128"/>
              </a:rPr>
              <a:t>signaling</a:t>
            </a:r>
          </a:p>
          <a:p>
            <a:pPr algn="l" eaLnBrk="0" hangingPunct="0"/>
            <a:r>
              <a:rPr lang="en-US" sz="1800" b="1">
                <a:latin typeface="Arial" charset="0"/>
                <a:ea typeface="ヒラギノ角ゴ Pro W3" pitchFamily="1" charset="-128"/>
              </a:rPr>
              <a:t>molecule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 flipV="1">
            <a:off x="1631950" y="3752850"/>
            <a:ext cx="552450" cy="869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0" name="AutoShape 12"/>
          <p:cNvSpPr>
            <a:spLocks/>
          </p:cNvSpPr>
          <p:nvPr/>
        </p:nvSpPr>
        <p:spPr bwMode="auto">
          <a:xfrm rot="16200000">
            <a:off x="3749675" y="4079875"/>
            <a:ext cx="152400" cy="1517650"/>
          </a:xfrm>
          <a:prstGeom prst="leftBrace">
            <a:avLst>
              <a:gd name="adj1" fmla="val 8298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3003550" y="4989513"/>
            <a:ext cx="1852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Inactive proteins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1187450" y="6107113"/>
            <a:ext cx="2106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(a) No death signal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100" y="-28575"/>
            <a:ext cx="1943100" cy="2413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en-US" sz="1200">
                <a:latin typeface="Arial" charset="0"/>
              </a:rPr>
              <a:t>Fig. 11-20b</a:t>
            </a:r>
          </a:p>
        </p:txBody>
      </p:sp>
      <p:sp>
        <p:nvSpPr>
          <p:cNvPr id="1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B7FD06A1-76B6-43E0-91D5-D738CAE30E3A}" type="slidenum">
              <a:rPr lang="en-US"/>
              <a:pPr/>
              <a:t>48</a:t>
            </a:fld>
            <a:endParaRPr lang="en-US"/>
          </a:p>
        </p:txBody>
      </p:sp>
      <p:pic>
        <p:nvPicPr>
          <p:cNvPr id="193538" name="Picture 2" descr="11_20bApoptosisCElegans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465138"/>
            <a:ext cx="7134225" cy="5926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1174750" y="5726113"/>
            <a:ext cx="1852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(b) Death signal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1314450" y="1738313"/>
            <a:ext cx="1090613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Death-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signaling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molecule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2978150" y="633413"/>
            <a:ext cx="10906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Ced-9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(inactive)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7308850" y="646113"/>
            <a:ext cx="709613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Cell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forms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blebs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2686050" y="3173413"/>
            <a:ext cx="7350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Active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Ced-4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3524250" y="3173413"/>
            <a:ext cx="7350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Active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Ced-3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3816350" y="4379913"/>
            <a:ext cx="11795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Activation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cascade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607050" y="3300413"/>
            <a:ext cx="11795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Other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proteases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5619750" y="4240213"/>
            <a:ext cx="11795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Nucleases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3549" name="Line 13"/>
          <p:cNvSpPr>
            <a:spLocks noChangeShapeType="1"/>
          </p:cNvSpPr>
          <p:nvPr/>
        </p:nvSpPr>
        <p:spPr bwMode="auto">
          <a:xfrm flipV="1">
            <a:off x="6337300" y="774700"/>
            <a:ext cx="91440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0" name="Line 14"/>
          <p:cNvSpPr>
            <a:spLocks noChangeShapeType="1"/>
          </p:cNvSpPr>
          <p:nvPr/>
        </p:nvSpPr>
        <p:spPr bwMode="auto">
          <a:xfrm>
            <a:off x="3346450" y="1162050"/>
            <a:ext cx="0" cy="142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1" name="Line 15"/>
          <p:cNvSpPr>
            <a:spLocks noChangeShapeType="1"/>
          </p:cNvSpPr>
          <p:nvPr/>
        </p:nvSpPr>
        <p:spPr bwMode="auto">
          <a:xfrm>
            <a:off x="1441450" y="2508250"/>
            <a:ext cx="0" cy="43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100" y="-28575"/>
            <a:ext cx="1943100" cy="2413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en-US" sz="1200">
                <a:latin typeface="Arial" charset="0"/>
              </a:rPr>
              <a:t>Fig. 11-20</a:t>
            </a:r>
          </a:p>
        </p:txBody>
      </p:sp>
      <p:sp>
        <p:nvSpPr>
          <p:cNvPr id="2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EA098BC-215E-4ED4-A3D7-EDF814C16ECA}" type="slidenum">
              <a:rPr lang="en-US"/>
              <a:pPr/>
              <a:t>49</a:t>
            </a:fld>
            <a:endParaRPr lang="en-US"/>
          </a:p>
        </p:txBody>
      </p:sp>
      <p:pic>
        <p:nvPicPr>
          <p:cNvPr id="189442" name="Picture 2" descr="11_20-ApoptosisCElegans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36525"/>
            <a:ext cx="3713163" cy="658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3808413" y="333375"/>
            <a:ext cx="8239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Ced-9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protein (active)</a:t>
            </a:r>
          </a:p>
          <a:p>
            <a:pPr algn="l" eaLnBrk="0" hangingPunct="0"/>
            <a:r>
              <a:rPr lang="en-US" sz="900" b="1" i="1">
                <a:latin typeface="Arial" charset="0"/>
                <a:ea typeface="ヒラギノ角ゴ Pro W3" pitchFamily="1" charset="-128"/>
              </a:rPr>
              <a:t>inhibits</a:t>
            </a:r>
            <a:r>
              <a:rPr lang="en-US" sz="900" b="1">
                <a:latin typeface="Arial" charset="0"/>
                <a:ea typeface="ヒラギノ角ゴ Pro W3" pitchFamily="1" charset="-128"/>
              </a:rPr>
              <a:t> Ced-4</a:t>
            </a:r>
          </a:p>
          <a:p>
            <a:pPr algn="l" eaLnBrk="0" hangingPunct="0"/>
            <a:r>
              <a:rPr lang="en-US" sz="900" b="1">
                <a:latin typeface="Arial" charset="0"/>
                <a:ea typeface="ヒラギノ角ゴ Pro W3" pitchFamily="1" charset="-128"/>
              </a:rPr>
              <a:t>activity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>
            <a:off x="3967163" y="850900"/>
            <a:ext cx="0" cy="73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4324350" y="1160463"/>
            <a:ext cx="8239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Mitochondrion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9447" name="Line 7"/>
          <p:cNvSpPr>
            <a:spLocks noChangeShapeType="1"/>
          </p:cNvSpPr>
          <p:nvPr/>
        </p:nvSpPr>
        <p:spPr bwMode="auto">
          <a:xfrm>
            <a:off x="4483100" y="1295400"/>
            <a:ext cx="1588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898775" y="2443163"/>
            <a:ext cx="6032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Receptor</a:t>
            </a:r>
          </a:p>
          <a:p>
            <a:pPr algn="l" eaLnBrk="0" hangingPunct="0"/>
            <a:r>
              <a:rPr lang="en-US" sz="900" b="1">
                <a:latin typeface="Arial" charset="0"/>
                <a:ea typeface="ヒラギノ角ゴ Pro W3" pitchFamily="1" charset="-128"/>
              </a:rPr>
              <a:t>for death-</a:t>
            </a:r>
          </a:p>
          <a:p>
            <a:pPr algn="l" eaLnBrk="0" hangingPunct="0"/>
            <a:r>
              <a:rPr lang="en-US" sz="900" b="1">
                <a:latin typeface="Arial" charset="0"/>
                <a:ea typeface="ヒラギノ角ゴ Pro W3" pitchFamily="1" charset="-128"/>
              </a:rPr>
              <a:t>signaling</a:t>
            </a:r>
          </a:p>
          <a:p>
            <a:pPr algn="l" eaLnBrk="0" hangingPunct="0"/>
            <a:r>
              <a:rPr lang="en-US" sz="900" b="1">
                <a:latin typeface="Arial" charset="0"/>
                <a:ea typeface="ヒラギノ角ゴ Pro W3" pitchFamily="1" charset="-128"/>
              </a:rPr>
              <a:t>molecule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3813175" y="2359025"/>
            <a:ext cx="3238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Ced-4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4244975" y="2365375"/>
            <a:ext cx="3238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Ced-3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3775075" y="2646363"/>
            <a:ext cx="9382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Inactive proteins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 flipH="1">
            <a:off x="3060700" y="2011363"/>
            <a:ext cx="274638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3" name="AutoShape 13"/>
          <p:cNvSpPr>
            <a:spLocks/>
          </p:cNvSpPr>
          <p:nvPr/>
        </p:nvSpPr>
        <p:spPr bwMode="auto">
          <a:xfrm rot="-5400000">
            <a:off x="4110832" y="2170906"/>
            <a:ext cx="152400" cy="779463"/>
          </a:xfrm>
          <a:prstGeom prst="leftBrace">
            <a:avLst>
              <a:gd name="adj1" fmla="val 4262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2840038" y="3222625"/>
            <a:ext cx="1389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(a) No death </a:t>
            </a:r>
            <a:r>
              <a:rPr lang="en-US" sz="1000" b="1">
                <a:latin typeface="Arial" charset="0"/>
                <a:ea typeface="ヒラギノ角ゴ Pro W3" pitchFamily="1" charset="-128"/>
              </a:rPr>
              <a:t>signal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3762375" y="3673475"/>
            <a:ext cx="571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Ced-9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(inactive)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5978525" y="3673475"/>
            <a:ext cx="349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Cell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forms</a:t>
            </a:r>
          </a:p>
          <a:p>
            <a:pPr algn="l" eaLnBrk="0" hangingPunct="0"/>
            <a:r>
              <a:rPr lang="en-US" sz="900" b="1">
                <a:latin typeface="Arial" charset="0"/>
                <a:ea typeface="ヒラギノ角ゴ Pro W3" pitchFamily="1" charset="-128"/>
              </a:rPr>
              <a:t>blebs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9457" name="Text Box 17"/>
          <p:cNvSpPr txBox="1">
            <a:spLocks noChangeArrowheads="1"/>
          </p:cNvSpPr>
          <p:nvPr/>
        </p:nvSpPr>
        <p:spPr bwMode="auto">
          <a:xfrm>
            <a:off x="2898775" y="4232275"/>
            <a:ext cx="571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Death-</a:t>
            </a:r>
          </a:p>
          <a:p>
            <a:pPr algn="l" eaLnBrk="0" hangingPunct="0"/>
            <a:r>
              <a:rPr lang="en-US" sz="900" b="1">
                <a:latin typeface="Arial" charset="0"/>
                <a:ea typeface="ヒラギノ角ゴ Pro W3" pitchFamily="1" charset="-128"/>
              </a:rPr>
              <a:t>signaling</a:t>
            </a:r>
          </a:p>
          <a:p>
            <a:pPr algn="l" eaLnBrk="0" hangingPunct="0"/>
            <a:r>
              <a:rPr lang="en-US" sz="900" b="1">
                <a:latin typeface="Arial" charset="0"/>
                <a:ea typeface="ヒラギノ角ゴ Pro W3" pitchFamily="1" charset="-128"/>
              </a:rPr>
              <a:t>molecule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5111750" y="5045075"/>
            <a:ext cx="571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Other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proteases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9459" name="Text Box 19"/>
          <p:cNvSpPr txBox="1">
            <a:spLocks noChangeArrowheads="1"/>
          </p:cNvSpPr>
          <p:nvPr/>
        </p:nvSpPr>
        <p:spPr bwMode="auto">
          <a:xfrm>
            <a:off x="3609975" y="4981575"/>
            <a:ext cx="387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Active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Ced-4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9460" name="Text Box 20"/>
          <p:cNvSpPr txBox="1">
            <a:spLocks noChangeArrowheads="1"/>
          </p:cNvSpPr>
          <p:nvPr/>
        </p:nvSpPr>
        <p:spPr bwMode="auto">
          <a:xfrm>
            <a:off x="4035425" y="4981575"/>
            <a:ext cx="387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Active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Ced-3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>
            <a:off x="2955925" y="4630738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2" name="Line 22"/>
          <p:cNvSpPr>
            <a:spLocks noChangeShapeType="1"/>
          </p:cNvSpPr>
          <p:nvPr/>
        </p:nvSpPr>
        <p:spPr bwMode="auto">
          <a:xfrm>
            <a:off x="3932238" y="3929063"/>
            <a:ext cx="0" cy="739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 flipV="1">
            <a:off x="5481638" y="3733800"/>
            <a:ext cx="466725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4" name="Text Box 24"/>
          <p:cNvSpPr txBox="1">
            <a:spLocks noChangeArrowheads="1"/>
          </p:cNvSpPr>
          <p:nvPr/>
        </p:nvSpPr>
        <p:spPr bwMode="auto">
          <a:xfrm>
            <a:off x="5111750" y="5532438"/>
            <a:ext cx="6175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Nucleases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9465" name="Text Box 25"/>
          <p:cNvSpPr txBox="1">
            <a:spLocks noChangeArrowheads="1"/>
          </p:cNvSpPr>
          <p:nvPr/>
        </p:nvSpPr>
        <p:spPr bwMode="auto">
          <a:xfrm>
            <a:off x="4195763" y="5599113"/>
            <a:ext cx="57467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Activation</a:t>
            </a:r>
          </a:p>
          <a:p>
            <a:pPr algn="l" eaLnBrk="0" hangingPunct="0"/>
            <a:r>
              <a:rPr lang="en-US" sz="900" b="1">
                <a:latin typeface="Arial" charset="0"/>
                <a:ea typeface="ヒラギノ角ゴ Pro W3" pitchFamily="1" charset="-128"/>
              </a:rPr>
              <a:t>cascade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9466" name="Text Box 26"/>
          <p:cNvSpPr txBox="1">
            <a:spLocks noChangeArrowheads="1"/>
          </p:cNvSpPr>
          <p:nvPr/>
        </p:nvSpPr>
        <p:spPr bwMode="auto">
          <a:xfrm>
            <a:off x="2832100" y="6302375"/>
            <a:ext cx="88423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(b) Death signal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CE81-6542-4AE0-8801-4038CC62EE61}" type="slidenum">
              <a:rPr lang="en-US"/>
              <a:pPr/>
              <a:t>5</a:t>
            </a:fld>
            <a:endParaRPr lang="en-US"/>
          </a:p>
        </p:txBody>
      </p:sp>
      <p:pic>
        <p:nvPicPr>
          <p:cNvPr id="95237" name="Picture 1029" descr="11-04-CellContactSignal-N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066800"/>
            <a:ext cx="5200650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06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100" y="-28575"/>
            <a:ext cx="1943100" cy="2413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en-US" sz="1200">
                <a:latin typeface="Arial" charset="0"/>
              </a:rPr>
              <a:t>Fig. 11-21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C02F87C-46A8-4B55-BFAD-7948F5A11629}" type="slidenum">
              <a:rPr lang="en-US"/>
              <a:pPr/>
              <a:t>50</a:t>
            </a:fld>
            <a:endParaRPr lang="en-US"/>
          </a:p>
        </p:txBody>
      </p:sp>
      <p:pic>
        <p:nvPicPr>
          <p:cNvPr id="195586" name="Picture 2" descr="11_21ApoptosisPawDevelop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438400"/>
            <a:ext cx="8548687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052513" y="2481263"/>
            <a:ext cx="19669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Interdigital tissue</a:t>
            </a:r>
            <a:endParaRPr lang="en-US" sz="16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 flipH="1">
            <a:off x="1719263" y="2763838"/>
            <a:ext cx="101600" cy="508000"/>
          </a:xfrm>
          <a:prstGeom prst="line">
            <a:avLst/>
          </a:prstGeom>
          <a:noFill/>
          <a:ln w="412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 flipH="1">
            <a:off x="1722438" y="2759075"/>
            <a:ext cx="10160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8288338" y="2482850"/>
            <a:ext cx="500062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400" b="1">
                <a:latin typeface="Arial" charset="0"/>
                <a:ea typeface="ヒラギノ角ゴ Pro W3" pitchFamily="1" charset="-128"/>
              </a:rPr>
              <a:t>1 mm</a:t>
            </a:r>
            <a:endParaRPr lang="en-US" sz="1400" b="1">
              <a:solidFill>
                <a:srgbClr val="5C3F8C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>
            <a:off x="8242300" y="26543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>
            <a:off x="8805863" y="2659063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4" name="Line 10"/>
          <p:cNvSpPr>
            <a:spLocks noChangeShapeType="1"/>
          </p:cNvSpPr>
          <p:nvPr/>
        </p:nvSpPr>
        <p:spPr bwMode="auto">
          <a:xfrm flipV="1">
            <a:off x="8237538" y="2692400"/>
            <a:ext cx="568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0800" y="1261534"/>
            <a:ext cx="508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Cells undergoing apoptosis appear bright colored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953000" y="2092531"/>
            <a:ext cx="381000" cy="1174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Cell </a:t>
            </a:r>
            <a:br>
              <a:rPr lang="en-US" dirty="0"/>
            </a:br>
            <a:r>
              <a:rPr lang="en-US" dirty="0"/>
              <a:t>Division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7601-CDEF-4A50-8D9D-8434BCC779A0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Cell Division</a:t>
            </a:r>
          </a:p>
        </p:txBody>
      </p:sp>
      <p:sp>
        <p:nvSpPr>
          <p:cNvPr id="2253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Reproduction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Growth &amp; development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Tissue renewal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D0A-B940-4AF9-9993-700530901B8D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 Types of Cell Division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1.  Binary fission</a:t>
            </a:r>
          </a:p>
          <a:p>
            <a:pPr>
              <a:buFontTx/>
              <a:buNone/>
            </a:pPr>
            <a:r>
              <a:rPr lang="en-US"/>
              <a:t>2.  Mitosis</a:t>
            </a:r>
          </a:p>
          <a:p>
            <a:pPr>
              <a:buFontTx/>
              <a:buNone/>
            </a:pPr>
            <a:r>
              <a:rPr lang="en-US"/>
              <a:t>3.  Meiosis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3B5-F3DA-4F76-BDE7-9844E792855D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Binary Fission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Prokaryotes  do this - have one circular chromosome</a:t>
            </a:r>
          </a:p>
          <a:p>
            <a:pPr>
              <a:buFontTx/>
              <a:buNone/>
            </a:pPr>
            <a:r>
              <a:rPr lang="en-US"/>
              <a:t>      - Hypothesis on significance of membrane</a:t>
            </a:r>
          </a:p>
          <a:p>
            <a:pPr>
              <a:buFontTx/>
              <a:buNone/>
            </a:pPr>
            <a:r>
              <a:rPr lang="en-US"/>
              <a:t>      - Divides into 2 new cells</a:t>
            </a:r>
          </a:p>
          <a:p>
            <a:pPr>
              <a:buFontTx/>
              <a:buNone/>
            </a:pPr>
            <a:r>
              <a:rPr lang="en-US"/>
              <a:t>      - Simplest form of cell division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1FD-9024-4649-9459-9184033C26B7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200">
                <a:latin typeface="Arial" charset="0"/>
              </a:rPr>
              <a:t>Fig.</a:t>
            </a:r>
            <a:r>
              <a:rPr lang="en-US" sz="1200">
                <a:solidFill>
                  <a:schemeClr val="tx1"/>
                </a:solidFill>
                <a:latin typeface="Arial" charset="0"/>
              </a:rPr>
              <a:t> 12-11-1</a:t>
            </a:r>
          </a:p>
        </p:txBody>
      </p:sp>
      <p:sp>
        <p:nvSpPr>
          <p:cNvPr id="1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846EB2D-C3D7-44FA-A0C2-6327EBFF32F0}" type="slidenum">
              <a:rPr lang="en-US"/>
              <a:pPr/>
              <a:t>55</a:t>
            </a:fld>
            <a:endParaRPr lang="en-US"/>
          </a:p>
        </p:txBody>
      </p:sp>
      <p:pic>
        <p:nvPicPr>
          <p:cNvPr id="117762" name="Picture 2" descr="12_11BinaryFission_1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136525"/>
            <a:ext cx="3786187" cy="658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719388" y="377825"/>
            <a:ext cx="105886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Origin of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replication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216275" y="1414463"/>
            <a:ext cx="112236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Two copies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of origin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468688" y="1055688"/>
            <a:ext cx="99536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 i="1">
                <a:latin typeface="Arial" charset="0"/>
              </a:rPr>
              <a:t>E. coli</a:t>
            </a:r>
            <a:r>
              <a:rPr lang="en-US" sz="1600" b="1">
                <a:latin typeface="Arial" charset="0"/>
              </a:rPr>
              <a:t> cell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5022850" y="1173163"/>
            <a:ext cx="1270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Bacterial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chromosome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5408613" y="630238"/>
            <a:ext cx="1054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Plasma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membrane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5238750" y="185738"/>
            <a:ext cx="8334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Cell wall</a:t>
            </a: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3548063" y="576263"/>
            <a:ext cx="371475" cy="109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4897438" y="812800"/>
            <a:ext cx="111125" cy="373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 flipV="1">
            <a:off x="4995863" y="309563"/>
            <a:ext cx="206375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 flipV="1">
            <a:off x="5283200" y="744538"/>
            <a:ext cx="114300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 flipH="1" flipV="1">
            <a:off x="3721100" y="1849438"/>
            <a:ext cx="25876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 flipH="1" flipV="1">
            <a:off x="3719513" y="1846263"/>
            <a:ext cx="13335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200">
                <a:latin typeface="Arial" charset="0"/>
              </a:rPr>
              <a:t>Fig. </a:t>
            </a:r>
            <a:r>
              <a:rPr lang="en-US" sz="1200">
                <a:solidFill>
                  <a:schemeClr val="tx1"/>
                </a:solidFill>
                <a:latin typeface="Arial" charset="0"/>
              </a:rPr>
              <a:t>12-11-2</a:t>
            </a: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281B732-631E-48F3-99B1-81E815A6EAEB}" type="slidenum">
              <a:rPr lang="en-US"/>
              <a:pPr/>
              <a:t>56</a:t>
            </a:fld>
            <a:endParaRPr lang="en-US"/>
          </a:p>
        </p:txBody>
      </p:sp>
      <p:pic>
        <p:nvPicPr>
          <p:cNvPr id="119810" name="Picture 2" descr="12_11BinaryFission_2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136525"/>
            <a:ext cx="3786187" cy="658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719388" y="377825"/>
            <a:ext cx="105886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Origin of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replication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3216275" y="1414463"/>
            <a:ext cx="112236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Two copies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of origin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3468688" y="1055688"/>
            <a:ext cx="99536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 i="1">
                <a:latin typeface="Arial" charset="0"/>
              </a:rPr>
              <a:t>E. coli</a:t>
            </a:r>
            <a:r>
              <a:rPr lang="en-US" sz="1600" b="1">
                <a:latin typeface="Arial" charset="0"/>
              </a:rPr>
              <a:t> cell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022850" y="1173163"/>
            <a:ext cx="1270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Bacterial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chromosome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5408613" y="630238"/>
            <a:ext cx="1054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Plasma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membrane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5238750" y="185738"/>
            <a:ext cx="8334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Cell wall</a:t>
            </a:r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>
            <a:off x="3548063" y="576263"/>
            <a:ext cx="371475" cy="109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>
            <a:off x="4897438" y="812800"/>
            <a:ext cx="111125" cy="373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 flipV="1">
            <a:off x="4995863" y="309563"/>
            <a:ext cx="206375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 flipV="1">
            <a:off x="5283200" y="744538"/>
            <a:ext cx="114300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 flipH="1" flipV="1">
            <a:off x="3721100" y="1849438"/>
            <a:ext cx="25876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 flipH="1" flipV="1">
            <a:off x="3719513" y="1846263"/>
            <a:ext cx="13335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3338513" y="2925763"/>
            <a:ext cx="627062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Origin</a:t>
            </a:r>
          </a:p>
        </p:txBody>
      </p:sp>
      <p:sp>
        <p:nvSpPr>
          <p:cNvPr id="119825" name="Text Box 17"/>
          <p:cNvSpPr txBox="1">
            <a:spLocks noChangeArrowheads="1"/>
          </p:cNvSpPr>
          <p:nvPr/>
        </p:nvSpPr>
        <p:spPr bwMode="auto">
          <a:xfrm>
            <a:off x="5146675" y="2924175"/>
            <a:ext cx="62706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Origin</a:t>
            </a:r>
          </a:p>
        </p:txBody>
      </p:sp>
      <p:sp>
        <p:nvSpPr>
          <p:cNvPr id="119826" name="Line 18"/>
          <p:cNvSpPr>
            <a:spLocks noChangeShapeType="1"/>
          </p:cNvSpPr>
          <p:nvPr/>
        </p:nvSpPr>
        <p:spPr bwMode="auto">
          <a:xfrm>
            <a:off x="3678238" y="3200400"/>
            <a:ext cx="123825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7" name="Line 19"/>
          <p:cNvSpPr>
            <a:spLocks noChangeShapeType="1"/>
          </p:cNvSpPr>
          <p:nvPr/>
        </p:nvSpPr>
        <p:spPr bwMode="auto">
          <a:xfrm flipH="1">
            <a:off x="5414963" y="3195638"/>
            <a:ext cx="76200" cy="327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200">
                <a:latin typeface="Arial" charset="0"/>
              </a:rPr>
              <a:t>Fig. </a:t>
            </a:r>
            <a:r>
              <a:rPr lang="en-US" sz="1200">
                <a:solidFill>
                  <a:schemeClr val="tx1"/>
                </a:solidFill>
                <a:latin typeface="Arial" charset="0"/>
              </a:rPr>
              <a:t>12-11-3</a:t>
            </a: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63047FC-6E2E-492C-BB87-E0D7230C3D17}" type="slidenum">
              <a:rPr lang="en-US"/>
              <a:pPr/>
              <a:t>57</a:t>
            </a:fld>
            <a:endParaRPr lang="en-US"/>
          </a:p>
        </p:txBody>
      </p:sp>
      <p:pic>
        <p:nvPicPr>
          <p:cNvPr id="121858" name="Picture 2" descr="12_11BinaryFission_3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136525"/>
            <a:ext cx="3786187" cy="658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719388" y="377825"/>
            <a:ext cx="105886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Origin of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replication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216275" y="1414463"/>
            <a:ext cx="112236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Two copies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of origin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3468688" y="1055688"/>
            <a:ext cx="99536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 i="1">
                <a:latin typeface="Arial" charset="0"/>
              </a:rPr>
              <a:t>E. coli</a:t>
            </a:r>
            <a:r>
              <a:rPr lang="en-US" sz="1600" b="1">
                <a:latin typeface="Arial" charset="0"/>
              </a:rPr>
              <a:t> cell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5022850" y="1173163"/>
            <a:ext cx="1270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Bacterial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chromosome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5408613" y="630238"/>
            <a:ext cx="1054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Plasma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membrane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5238750" y="185738"/>
            <a:ext cx="8334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Cell wall</a:t>
            </a:r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3548063" y="576263"/>
            <a:ext cx="371475" cy="109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4897438" y="812800"/>
            <a:ext cx="111125" cy="373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 flipV="1">
            <a:off x="4995863" y="309563"/>
            <a:ext cx="206375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 flipV="1">
            <a:off x="5283200" y="744538"/>
            <a:ext cx="114300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 flipH="1" flipV="1">
            <a:off x="3721100" y="1849438"/>
            <a:ext cx="25876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 flipH="1" flipV="1">
            <a:off x="3719513" y="1846263"/>
            <a:ext cx="13335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3338513" y="2925763"/>
            <a:ext cx="627062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Origin</a:t>
            </a:r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5146675" y="2924175"/>
            <a:ext cx="62706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Origin</a:t>
            </a:r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>
            <a:off x="3678238" y="3200400"/>
            <a:ext cx="123825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 flipH="1">
            <a:off x="5414963" y="3195638"/>
            <a:ext cx="76200" cy="327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200">
                <a:latin typeface="Arial" charset="0"/>
              </a:rPr>
              <a:t>Fig. </a:t>
            </a:r>
            <a:r>
              <a:rPr lang="en-US" sz="1200">
                <a:solidFill>
                  <a:schemeClr val="tx1"/>
                </a:solidFill>
                <a:latin typeface="Arial" charset="0"/>
              </a:rPr>
              <a:t>12-11-4</a:t>
            </a: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A2B338D-AFDD-4CA5-9128-6BDC3E93AA65}" type="slidenum">
              <a:rPr lang="en-US"/>
              <a:pPr/>
              <a:t>58</a:t>
            </a:fld>
            <a:endParaRPr lang="en-US"/>
          </a:p>
        </p:txBody>
      </p:sp>
      <p:pic>
        <p:nvPicPr>
          <p:cNvPr id="123906" name="Picture 2" descr="12_11BinaryFission_4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136525"/>
            <a:ext cx="3786187" cy="658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719388" y="377825"/>
            <a:ext cx="105886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Origin of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replication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216275" y="1414463"/>
            <a:ext cx="112236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Two copies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of</a:t>
            </a:r>
            <a:r>
              <a:rPr lang="en-US" sz="1600" b="1">
                <a:latin typeface="Arial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Arial" charset="0"/>
              </a:rPr>
              <a:t>origin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3468688" y="1055688"/>
            <a:ext cx="99536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 i="1">
                <a:solidFill>
                  <a:schemeClr val="bg1"/>
                </a:solidFill>
                <a:latin typeface="Arial" charset="0"/>
              </a:rPr>
              <a:t>E. coli</a:t>
            </a:r>
            <a:r>
              <a:rPr lang="en-US" sz="1600" b="1">
                <a:solidFill>
                  <a:schemeClr val="bg1"/>
                </a:solidFill>
                <a:latin typeface="Arial" charset="0"/>
              </a:rPr>
              <a:t> cell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5022850" y="1173163"/>
            <a:ext cx="1270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Bacterial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chromosome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5408613" y="630238"/>
            <a:ext cx="1054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Plasma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membrane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5238750" y="185738"/>
            <a:ext cx="8334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Cell</a:t>
            </a:r>
            <a:r>
              <a:rPr lang="en-US" sz="1600" b="1">
                <a:latin typeface="Arial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Arial" charset="0"/>
              </a:rPr>
              <a:t>wall</a:t>
            </a:r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>
            <a:off x="3548063" y="576263"/>
            <a:ext cx="371475" cy="109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>
            <a:off x="4897438" y="812800"/>
            <a:ext cx="111125" cy="373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 flipV="1">
            <a:off x="4995863" y="309563"/>
            <a:ext cx="206375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 flipV="1">
            <a:off x="5283200" y="744538"/>
            <a:ext cx="114300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8" name="Line 14"/>
          <p:cNvSpPr>
            <a:spLocks noChangeShapeType="1"/>
          </p:cNvSpPr>
          <p:nvPr/>
        </p:nvSpPr>
        <p:spPr bwMode="auto">
          <a:xfrm flipH="1" flipV="1">
            <a:off x="3721100" y="1849438"/>
            <a:ext cx="25876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 flipH="1" flipV="1">
            <a:off x="3719513" y="1846263"/>
            <a:ext cx="13335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3338513" y="2925763"/>
            <a:ext cx="627062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Origin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5146675" y="2924175"/>
            <a:ext cx="62706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Origin</a:t>
            </a:r>
          </a:p>
        </p:txBody>
      </p:sp>
      <p:sp>
        <p:nvSpPr>
          <p:cNvPr id="123922" name="Line 18"/>
          <p:cNvSpPr>
            <a:spLocks noChangeShapeType="1"/>
          </p:cNvSpPr>
          <p:nvPr/>
        </p:nvSpPr>
        <p:spPr bwMode="auto">
          <a:xfrm>
            <a:off x="3678238" y="3200400"/>
            <a:ext cx="123825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3" name="Line 19"/>
          <p:cNvSpPr>
            <a:spLocks noChangeShapeType="1"/>
          </p:cNvSpPr>
          <p:nvPr/>
        </p:nvSpPr>
        <p:spPr bwMode="auto">
          <a:xfrm flipH="1">
            <a:off x="5414963" y="3195638"/>
            <a:ext cx="76200" cy="327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 Mitosis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Eukaryotes do this -  have many linear chromosomes</a:t>
            </a:r>
          </a:p>
          <a:p>
            <a:r>
              <a:rPr lang="en-US"/>
              <a:t>Cell divides after duplication and organization of DNA</a:t>
            </a:r>
          </a:p>
          <a:p>
            <a:r>
              <a:rPr lang="en-US"/>
              <a:t>See fig. 12.12 for intermediary types of cell division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FE00-2BC7-4405-868C-008B8B98AC21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2D39-64B6-47C6-9D5F-7DAEBEE649E7}" type="slidenum">
              <a:rPr lang="en-US"/>
              <a:pPr/>
              <a:t>6</a:t>
            </a:fld>
            <a:endParaRPr lang="en-US"/>
          </a:p>
        </p:txBody>
      </p:sp>
      <p:pic>
        <p:nvPicPr>
          <p:cNvPr id="68613" name="Picture 2053" descr="11-04-CellContactSignal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571500"/>
            <a:ext cx="58674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13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200">
                <a:latin typeface="Arial" charset="0"/>
              </a:rPr>
              <a:t>Fig. </a:t>
            </a:r>
            <a:r>
              <a:rPr lang="en-US" sz="1200">
                <a:solidFill>
                  <a:schemeClr val="tx1"/>
                </a:solidFill>
                <a:latin typeface="Arial" charset="0"/>
              </a:rPr>
              <a:t>12-12</a:t>
            </a:r>
          </a:p>
        </p:txBody>
      </p:sp>
      <p:sp>
        <p:nvSpPr>
          <p:cNvPr id="2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48DA8A3-3C0B-4EA5-B087-564D7BDF1A5A}" type="slidenum">
              <a:rPr lang="en-US"/>
              <a:pPr/>
              <a:t>60</a:t>
            </a:fld>
            <a:endParaRPr lang="en-US"/>
          </a:p>
        </p:txBody>
      </p:sp>
      <p:pic>
        <p:nvPicPr>
          <p:cNvPr id="125954" name="Picture 2" descr="12_12-MitosisEvolution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6525"/>
            <a:ext cx="3352800" cy="658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936875" y="919163"/>
            <a:ext cx="893763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(a)</a:t>
            </a:r>
            <a:r>
              <a:rPr lang="en-US" sz="1200" b="1">
                <a:latin typeface="Arial" charset="0"/>
              </a:rPr>
              <a:t> </a:t>
            </a:r>
            <a:r>
              <a:rPr lang="en-US" sz="1200" b="1">
                <a:solidFill>
                  <a:schemeClr val="bg1"/>
                </a:solidFill>
                <a:latin typeface="Arial" charset="0"/>
              </a:rPr>
              <a:t>Bacteria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5260975" y="150813"/>
            <a:ext cx="9572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Bacterial</a:t>
            </a:r>
          </a:p>
          <a:p>
            <a:pPr algn="l" eaLnBrk="0" hangingPunct="0">
              <a:lnSpc>
                <a:spcPct val="11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chromosome</a:t>
            </a:r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 flipV="1">
            <a:off x="4868863" y="307975"/>
            <a:ext cx="384175" cy="204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4724400" y="1219200"/>
            <a:ext cx="1076325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Chromosomes</a:t>
            </a:r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 flipV="1">
            <a:off x="3746500" y="1344613"/>
            <a:ext cx="952500" cy="56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 flipV="1">
            <a:off x="4267200" y="1358900"/>
            <a:ext cx="419100" cy="473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5138738" y="1728788"/>
            <a:ext cx="949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Microtubules</a:t>
            </a:r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 flipV="1">
            <a:off x="4729163" y="1836738"/>
            <a:ext cx="358775" cy="16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V="1">
            <a:off x="4719638" y="1831975"/>
            <a:ext cx="377825" cy="244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5021263" y="2497138"/>
            <a:ext cx="1022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Intact</a:t>
            </a:r>
            <a:r>
              <a:rPr lang="en-US" sz="1200" b="1">
                <a:latin typeface="Arial" charset="0"/>
              </a:rPr>
              <a:t> </a:t>
            </a:r>
            <a:r>
              <a:rPr lang="en-US" sz="1200" b="1">
                <a:solidFill>
                  <a:schemeClr val="bg1"/>
                </a:solidFill>
                <a:latin typeface="Arial" charset="0"/>
              </a:rPr>
              <a:t>nuclear</a:t>
            </a:r>
          </a:p>
          <a:p>
            <a:pPr algn="l" eaLnBrk="0" hangingPunct="0"/>
            <a:r>
              <a:rPr lang="en-US" sz="1200" b="1">
                <a:solidFill>
                  <a:schemeClr val="bg1"/>
                </a:solidFill>
                <a:latin typeface="Arial" charset="0"/>
              </a:rPr>
              <a:t>envelope</a:t>
            </a:r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4403725" y="2403475"/>
            <a:ext cx="584200" cy="187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2924175" y="2843213"/>
            <a:ext cx="1325563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(b) Dinoflagellates</a:t>
            </a: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4800600" y="3355975"/>
            <a:ext cx="898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Kinetochore</a:t>
            </a:r>
          </a:p>
          <a:p>
            <a:pPr algn="l" eaLnBrk="0" hangingPunct="0"/>
            <a:r>
              <a:rPr lang="en-US" sz="1200" b="1">
                <a:solidFill>
                  <a:schemeClr val="bg1"/>
                </a:solidFill>
                <a:latin typeface="Arial" charset="0"/>
              </a:rPr>
              <a:t>microtubule</a:t>
            </a:r>
          </a:p>
        </p:txBody>
      </p:sp>
      <p:sp>
        <p:nvSpPr>
          <p:cNvPr id="125969" name="Line 17"/>
          <p:cNvSpPr>
            <a:spLocks noChangeShapeType="1"/>
          </p:cNvSpPr>
          <p:nvPr/>
        </p:nvSpPr>
        <p:spPr bwMode="auto">
          <a:xfrm flipV="1">
            <a:off x="4249738" y="3449638"/>
            <a:ext cx="50800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4810125" y="4022725"/>
            <a:ext cx="100012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Intact nuclear</a:t>
            </a:r>
          </a:p>
          <a:p>
            <a:pPr algn="l" eaLnBrk="0" hangingPunct="0"/>
            <a:r>
              <a:rPr lang="en-US" sz="1200" b="1">
                <a:solidFill>
                  <a:schemeClr val="bg1"/>
                </a:solidFill>
                <a:latin typeface="Arial" charset="0"/>
              </a:rPr>
              <a:t>envelope</a:t>
            </a:r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>
            <a:off x="4398963" y="4097338"/>
            <a:ext cx="363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2938463" y="4583113"/>
            <a:ext cx="165258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(c)</a:t>
            </a:r>
            <a:r>
              <a:rPr lang="en-US" sz="1200" b="1">
                <a:latin typeface="Arial" charset="0"/>
              </a:rPr>
              <a:t> </a:t>
            </a:r>
            <a:r>
              <a:rPr lang="en-US" sz="1200" b="1">
                <a:solidFill>
                  <a:schemeClr val="bg1"/>
                </a:solidFill>
                <a:latin typeface="Arial" charset="0"/>
              </a:rPr>
              <a:t>Diatoms</a:t>
            </a:r>
            <a:r>
              <a:rPr lang="en-US" sz="1200" b="1">
                <a:latin typeface="Arial" charset="0"/>
              </a:rPr>
              <a:t> </a:t>
            </a:r>
            <a:r>
              <a:rPr lang="en-US" sz="1200" b="1">
                <a:solidFill>
                  <a:schemeClr val="bg1"/>
                </a:solidFill>
                <a:latin typeface="Arial" charset="0"/>
              </a:rPr>
              <a:t>and yeasts</a:t>
            </a:r>
          </a:p>
        </p:txBody>
      </p:sp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4694238" y="4994275"/>
            <a:ext cx="898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Kinetochore</a:t>
            </a:r>
          </a:p>
          <a:p>
            <a:pPr algn="l" eaLnBrk="0" hangingPunct="0"/>
            <a:r>
              <a:rPr lang="en-US" sz="1200" b="1">
                <a:solidFill>
                  <a:schemeClr val="bg1"/>
                </a:solidFill>
                <a:latin typeface="Arial" charset="0"/>
              </a:rPr>
              <a:t>microtubule</a:t>
            </a:r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 flipV="1">
            <a:off x="4262438" y="5081588"/>
            <a:ext cx="398462" cy="198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4691063" y="5937250"/>
            <a:ext cx="127635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Fragments of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nuclear envelope</a:t>
            </a:r>
          </a:p>
        </p:txBody>
      </p:sp>
      <p:sp>
        <p:nvSpPr>
          <p:cNvPr id="125976" name="Line 24"/>
          <p:cNvSpPr>
            <a:spLocks noChangeShapeType="1"/>
          </p:cNvSpPr>
          <p:nvPr/>
        </p:nvSpPr>
        <p:spPr bwMode="auto">
          <a:xfrm>
            <a:off x="4305300" y="5940425"/>
            <a:ext cx="363538" cy="173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>
            <a:off x="4119563" y="6103938"/>
            <a:ext cx="546100" cy="7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2970213" y="6356350"/>
            <a:ext cx="144938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d. Most eukaryotes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4A22-5A49-44E2-8018-5A8A12DA4504}" type="slidenum">
              <a:rPr lang="en-US"/>
              <a:pPr/>
              <a:t>61</a:t>
            </a:fld>
            <a:endParaRPr lang="en-US"/>
          </a:p>
        </p:txBody>
      </p:sp>
      <p:pic>
        <p:nvPicPr>
          <p:cNvPr id="80901" name="Picture 5" descr="12-11-EvolutionOfMitosis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571500"/>
            <a:ext cx="43815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 Meiosis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Division of cells to form gametes (egg &amp; sperm cells)</a:t>
            </a:r>
          </a:p>
          <a:p>
            <a:r>
              <a:rPr lang="en-US"/>
              <a:t>Results in cells having ½ the original # of chromosomes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D6C4-455A-4950-83BC-5CEB44E59818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Eukaryotic Cells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Life Cycle of Eukaryotic Cell  pg. 217</a:t>
            </a:r>
          </a:p>
          <a:p>
            <a:pPr>
              <a:buFontTx/>
              <a:buNone/>
            </a:pPr>
            <a:r>
              <a:rPr lang="en-US"/>
              <a:t>      - Interphase</a:t>
            </a:r>
          </a:p>
          <a:p>
            <a:pPr>
              <a:buFontTx/>
              <a:buNone/>
            </a:pPr>
            <a:r>
              <a:rPr lang="en-US"/>
              <a:t>      - Mitosis</a:t>
            </a:r>
          </a:p>
          <a:p>
            <a:pPr>
              <a:buFontTx/>
              <a:buNone/>
            </a:pPr>
            <a:r>
              <a:rPr lang="en-US"/>
              <a:t>      - Cytokinesis</a:t>
            </a:r>
          </a:p>
          <a:p>
            <a:pPr lvl="1">
              <a:buFontTx/>
              <a:buNone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FDA4-6527-4662-BEE3-981B893514CD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200">
                <a:latin typeface="Arial" charset="0"/>
              </a:rPr>
              <a:t>Fig. 12-5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D28525B-D5A5-41B0-9569-7A438D02B5E8}" type="slidenum">
              <a:rPr lang="en-US"/>
              <a:pPr/>
              <a:t>64</a:t>
            </a:fld>
            <a:endParaRPr lang="en-US"/>
          </a:p>
        </p:txBody>
      </p:sp>
      <p:pic>
        <p:nvPicPr>
          <p:cNvPr id="136194" name="Picture 2" descr="12_05CellCycle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48688" cy="593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064125" y="1987550"/>
            <a:ext cx="2338388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  <a:latin typeface="Arial" charset="0"/>
              </a:rPr>
              <a:t>S</a:t>
            </a:r>
          </a:p>
          <a:p>
            <a:pPr eaLnBrk="0" hangingPunct="0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  <a:latin typeface="Arial" charset="0"/>
              </a:rPr>
              <a:t>(DNA synthesis)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 rot="1155504">
            <a:off x="1800225" y="4422775"/>
            <a:ext cx="1589088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900" b="1">
                <a:solidFill>
                  <a:schemeClr val="bg1"/>
                </a:solidFill>
                <a:latin typeface="Arial" charset="0"/>
              </a:rPr>
              <a:t>MITOTIC</a:t>
            </a:r>
          </a:p>
          <a:p>
            <a:pPr eaLnBrk="0" hangingPunct="0">
              <a:lnSpc>
                <a:spcPct val="90000"/>
              </a:lnSpc>
            </a:pPr>
            <a:r>
              <a:rPr lang="en-US" sz="1900" b="1">
                <a:solidFill>
                  <a:schemeClr val="bg1"/>
                </a:solidFill>
                <a:latin typeface="Arial" charset="0"/>
              </a:rPr>
              <a:t>(M) PHASE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 rot="-3151709">
            <a:off x="3071019" y="3936206"/>
            <a:ext cx="9540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  <a:latin typeface="Arial" charset="0"/>
              </a:rPr>
              <a:t>Mitosis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 rot="-2291174">
            <a:off x="2559050" y="3686175"/>
            <a:ext cx="16525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  <a:latin typeface="Arial" charset="0"/>
              </a:rPr>
              <a:t>Cytokinesis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2844800" y="2124075"/>
            <a:ext cx="6397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  <a:latin typeface="Arial" charset="0"/>
              </a:rPr>
              <a:t>G1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5038725" y="3752850"/>
            <a:ext cx="611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  <a:latin typeface="Arial" charset="0"/>
              </a:rPr>
              <a:t>G2</a:t>
            </a:r>
          </a:p>
        </p:txBody>
      </p:sp>
      <p:sp>
        <p:nvSpPr>
          <p:cNvPr id="136202" name="WordArt 10"/>
          <p:cNvSpPr>
            <a:spLocks noChangeArrowheads="1" noChangeShapeType="1" noTextEdit="1"/>
          </p:cNvSpPr>
          <p:nvPr/>
        </p:nvSpPr>
        <p:spPr bwMode="auto">
          <a:xfrm>
            <a:off x="3708400" y="719138"/>
            <a:ext cx="1892300" cy="1746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99443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INTERPHASE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Interphase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G</a:t>
            </a:r>
            <a:r>
              <a:rPr lang="en-US" baseline="-25000"/>
              <a:t>1</a:t>
            </a:r>
            <a:r>
              <a:rPr lang="en-US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  - cell growth &amp; development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  - organelles begin to double</a:t>
            </a:r>
          </a:p>
          <a:p>
            <a:pPr>
              <a:lnSpc>
                <a:spcPct val="90000"/>
              </a:lnSpc>
            </a:pPr>
            <a:r>
              <a:rPr lang="en-US"/>
              <a:t>S  -  synthesis  DNA replicates</a:t>
            </a:r>
          </a:p>
          <a:p>
            <a:pPr>
              <a:lnSpc>
                <a:spcPct val="90000"/>
              </a:lnSpc>
            </a:pPr>
            <a:r>
              <a:rPr lang="en-US"/>
              <a:t>G</a:t>
            </a:r>
            <a:r>
              <a:rPr lang="en-US" baseline="-25000"/>
              <a:t>2</a:t>
            </a:r>
            <a:r>
              <a:rPr lang="en-US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    -  growth continues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    - organelles complete duplication</a:t>
            </a: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E8D3-BA47-42EB-8BF1-1517E7A347E1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Mitosis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Prophase</a:t>
            </a:r>
          </a:p>
          <a:p>
            <a:r>
              <a:rPr lang="en-US"/>
              <a:t>Prometaphase</a:t>
            </a:r>
          </a:p>
          <a:p>
            <a:r>
              <a:rPr lang="en-US"/>
              <a:t>Metaphase</a:t>
            </a:r>
          </a:p>
          <a:p>
            <a:r>
              <a:rPr lang="en-US"/>
              <a:t>Anaphase</a:t>
            </a:r>
          </a:p>
          <a:p>
            <a:r>
              <a:rPr lang="en-US"/>
              <a:t>Telophase &amp; cytokinesis</a:t>
            </a:r>
          </a:p>
          <a:p>
            <a:r>
              <a:rPr lang="en-US"/>
              <a:t>Pg. 232-233</a:t>
            </a:r>
          </a:p>
          <a:p>
            <a:r>
              <a:rPr lang="en-US"/>
              <a:t>See fig. 12.6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7EFA-E93E-47DD-B7E3-31D7A84E67DD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F30E-0C12-4B84-8CE8-C75E6554A2B5}" type="slidenum">
              <a:rPr lang="en-US"/>
              <a:pPr/>
              <a:t>67</a:t>
            </a:fld>
            <a:endParaRPr lang="en-US"/>
          </a:p>
        </p:txBody>
      </p:sp>
      <p:pic>
        <p:nvPicPr>
          <p:cNvPr id="82949" name="Picture 5" descr="12-05a-MitosisArtLeft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62013"/>
            <a:ext cx="7620000" cy="5133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0C4A-6361-40BC-BBA8-67C64918CBF1}" type="slidenum">
              <a:rPr lang="en-US"/>
              <a:pPr/>
              <a:t>68</a:t>
            </a:fld>
            <a:endParaRPr lang="en-US"/>
          </a:p>
        </p:txBody>
      </p:sp>
      <p:pic>
        <p:nvPicPr>
          <p:cNvPr id="83973" name="Picture 5" descr="12-05b-MitosisArtRight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66775"/>
            <a:ext cx="7620000" cy="5124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http://www.youtube.com/watch?v=VlN7K1-9QB0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://www.hybridmedicalanimation.com/work/animation/the-stages-of-mitosis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850F-95BF-4FFC-A92F-3044EACEB5D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Direct Contact Between Cells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Animal Cells</a:t>
            </a:r>
          </a:p>
          <a:p>
            <a:pPr>
              <a:buFontTx/>
              <a:buNone/>
            </a:pPr>
            <a:r>
              <a:rPr lang="en-US"/>
              <a:t>     gap junctions</a:t>
            </a:r>
          </a:p>
          <a:p>
            <a:pPr>
              <a:buFontTx/>
              <a:buNone/>
            </a:pPr>
            <a:r>
              <a:rPr lang="en-US"/>
              <a:t>     cell surface mol’s</a:t>
            </a:r>
          </a:p>
          <a:p>
            <a:r>
              <a:rPr lang="en-US"/>
              <a:t>Plant Cells</a:t>
            </a:r>
          </a:p>
          <a:p>
            <a:pPr>
              <a:buFontTx/>
              <a:buNone/>
            </a:pPr>
            <a:r>
              <a:rPr lang="en-US"/>
              <a:t>     plasmodesmata</a:t>
            </a:r>
          </a:p>
          <a:p>
            <a:r>
              <a:rPr lang="en-US"/>
              <a:t>Fig. 11.4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273D-5A34-482F-A293-F28F408BF036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48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 Vs. Animal Mitosis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            </a:t>
            </a:r>
            <a:r>
              <a:rPr lang="en-US" sz="3200" b="1" u="sng"/>
              <a:t>Plant</a:t>
            </a:r>
          </a:p>
          <a:p>
            <a:r>
              <a:rPr lang="en-US"/>
              <a:t>Forms cell plate</a:t>
            </a:r>
          </a:p>
          <a:p>
            <a:r>
              <a:rPr lang="en-US"/>
              <a:t>No centrioles  </a:t>
            </a:r>
          </a:p>
          <a:p>
            <a:r>
              <a:rPr lang="en-US"/>
              <a:t>Spindle fibers from cytoskeleton</a:t>
            </a:r>
          </a:p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         </a:t>
            </a:r>
            <a:r>
              <a:rPr lang="en-US" sz="3200" b="1" u="sng"/>
              <a:t>Animal</a:t>
            </a:r>
          </a:p>
          <a:p>
            <a:r>
              <a:rPr lang="en-US"/>
              <a:t>Cleavage of cell membrane</a:t>
            </a:r>
          </a:p>
          <a:p>
            <a:r>
              <a:rPr lang="en-US"/>
              <a:t>Centrioles w/ aster rays form spindle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E62-A21D-4C5B-B229-707671CF674C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  <p:bldP spid="29700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200">
                <a:latin typeface="Arial" charset="0"/>
              </a:rPr>
              <a:t>Fig. 12-6d</a:t>
            </a:r>
          </a:p>
        </p:txBody>
      </p:sp>
      <p:sp>
        <p:nvSpPr>
          <p:cNvPr id="3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46CE481-D3AB-4CDD-B679-F2DB3F7C5C37}" type="slidenum">
              <a:rPr lang="en-US"/>
              <a:pPr/>
              <a:t>71</a:t>
            </a:fld>
            <a:endParaRPr lang="en-US"/>
          </a:p>
        </p:txBody>
      </p:sp>
      <p:pic>
        <p:nvPicPr>
          <p:cNvPr id="202754" name="Picture 2" descr="12_06dMitoticDivision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339850"/>
            <a:ext cx="8542337" cy="417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5" name="AutoShape 3"/>
          <p:cNvSpPr>
            <a:spLocks noChangeArrowheads="1"/>
          </p:cNvSpPr>
          <p:nvPr/>
        </p:nvSpPr>
        <p:spPr bwMode="auto">
          <a:xfrm>
            <a:off x="6280150" y="1390650"/>
            <a:ext cx="2489200" cy="247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AutoShape 4"/>
          <p:cNvSpPr>
            <a:spLocks noChangeArrowheads="1"/>
          </p:cNvSpPr>
          <p:nvPr/>
        </p:nvSpPr>
        <p:spPr bwMode="auto">
          <a:xfrm>
            <a:off x="4470400" y="1397000"/>
            <a:ext cx="1079500" cy="260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AutoShape 5"/>
          <p:cNvSpPr>
            <a:spLocks noChangeArrowheads="1"/>
          </p:cNvSpPr>
          <p:nvPr/>
        </p:nvSpPr>
        <p:spPr bwMode="auto">
          <a:xfrm>
            <a:off x="1365250" y="1390650"/>
            <a:ext cx="1149350" cy="266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1406525" y="1425575"/>
            <a:ext cx="1062038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Metaphase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4521200" y="1425575"/>
            <a:ext cx="9826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Anaphase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6327775" y="1419225"/>
            <a:ext cx="2389188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Telophase and Cytokinesis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6496050" y="1758950"/>
            <a:ext cx="8239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/>
            <a:endParaRPr lang="en-US" sz="1400" b="1">
              <a:latin typeface="Arial" charset="0"/>
            </a:endParaRP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7943850" y="1755775"/>
            <a:ext cx="8874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/>
            <a:r>
              <a:rPr lang="en-US" sz="1400" b="1">
                <a:latin typeface="Arial" charset="0"/>
              </a:rPr>
              <a:t>Nucleolus</a:t>
            </a:r>
          </a:p>
          <a:p>
            <a:pPr algn="l" eaLnBrk="0" hangingPunct="0"/>
            <a:r>
              <a:rPr lang="en-US" sz="1400" b="1">
                <a:latin typeface="Arial" charset="0"/>
              </a:rPr>
              <a:t>forming</a:t>
            </a:r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H="1">
            <a:off x="7769225" y="2190750"/>
            <a:ext cx="355600" cy="622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6677025" y="2190750"/>
            <a:ext cx="279400" cy="1333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1927225" y="1758950"/>
            <a:ext cx="995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eaLnBrk="0" hangingPunct="0"/>
            <a:r>
              <a:rPr lang="en-US" sz="1400" b="1">
                <a:latin typeface="Arial" charset="0"/>
              </a:rPr>
              <a:t>Metaphase</a:t>
            </a:r>
          </a:p>
          <a:p>
            <a:pPr algn="r" eaLnBrk="0" hangingPunct="0"/>
            <a:r>
              <a:rPr lang="en-US" sz="1400" b="1">
                <a:latin typeface="Arial" charset="0"/>
              </a:rPr>
              <a:t>plate</a:t>
            </a:r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2914650" y="2171700"/>
            <a:ext cx="314325" cy="113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1838325" y="4724400"/>
            <a:ext cx="141446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/>
            <a:r>
              <a:rPr lang="en-US" sz="1300" b="1">
                <a:latin typeface="Arial" charset="0"/>
              </a:rPr>
              <a:t>Centrosome at</a:t>
            </a:r>
          </a:p>
          <a:p>
            <a:pPr algn="l" eaLnBrk="0" hangingPunct="0"/>
            <a:r>
              <a:rPr lang="en-US" sz="1300" b="1">
                <a:latin typeface="Arial" charset="0"/>
              </a:rPr>
              <a:t>one spindle pole</a:t>
            </a:r>
          </a:p>
        </p:txBody>
      </p: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711200" y="4756150"/>
            <a:ext cx="6080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/>
            <a:r>
              <a:rPr lang="en-US" sz="1400" b="1">
                <a:latin typeface="Arial" charset="0"/>
              </a:rPr>
              <a:t>Spindle</a:t>
            </a:r>
          </a:p>
        </p:txBody>
      </p:sp>
      <p:sp>
        <p:nvSpPr>
          <p:cNvPr id="202770" name="Text Box 18"/>
          <p:cNvSpPr txBox="1">
            <a:spLocks noChangeArrowheads="1"/>
          </p:cNvSpPr>
          <p:nvPr/>
        </p:nvSpPr>
        <p:spPr bwMode="auto">
          <a:xfrm>
            <a:off x="3765550" y="4565650"/>
            <a:ext cx="12430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/>
            <a:r>
              <a:rPr lang="en-US" sz="1400" b="1">
                <a:latin typeface="Arial" charset="0"/>
              </a:rPr>
              <a:t>Daughter</a:t>
            </a:r>
          </a:p>
          <a:p>
            <a:pPr algn="l" eaLnBrk="0" hangingPunct="0"/>
            <a:r>
              <a:rPr lang="en-US" sz="1400" b="1">
                <a:latin typeface="Arial" charset="0"/>
              </a:rPr>
              <a:t>chromosomes</a:t>
            </a:r>
          </a:p>
        </p:txBody>
      </p:sp>
      <p:sp>
        <p:nvSpPr>
          <p:cNvPr id="202771" name="Text Box 19"/>
          <p:cNvSpPr txBox="1">
            <a:spLocks noChangeArrowheads="1"/>
          </p:cNvSpPr>
          <p:nvPr/>
        </p:nvSpPr>
        <p:spPr bwMode="auto">
          <a:xfrm>
            <a:off x="6394450" y="4622800"/>
            <a:ext cx="760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/>
            <a:r>
              <a:rPr lang="en-US" sz="1400" b="1">
                <a:latin typeface="Arial" charset="0"/>
              </a:rPr>
              <a:t>Nuclear</a:t>
            </a:r>
          </a:p>
          <a:p>
            <a:pPr algn="l" eaLnBrk="0" hangingPunct="0"/>
            <a:r>
              <a:rPr lang="en-US" sz="1400" b="1">
                <a:latin typeface="Arial" charset="0"/>
              </a:rPr>
              <a:t>envelope</a:t>
            </a:r>
          </a:p>
          <a:p>
            <a:pPr algn="l" eaLnBrk="0" hangingPunct="0"/>
            <a:r>
              <a:rPr lang="en-US" sz="1400" b="1">
                <a:latin typeface="Arial" charset="0"/>
              </a:rPr>
              <a:t>forming</a:t>
            </a: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H="1">
            <a:off x="6937375" y="4159250"/>
            <a:ext cx="149225" cy="50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>
            <a:off x="6940550" y="4371975"/>
            <a:ext cx="390525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>
            <a:off x="3940175" y="3022600"/>
            <a:ext cx="50800" cy="158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 flipH="1">
            <a:off x="3990975" y="3616325"/>
            <a:ext cx="34925" cy="987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6" name="Line 24"/>
          <p:cNvSpPr>
            <a:spLocks noChangeShapeType="1"/>
          </p:cNvSpPr>
          <p:nvPr/>
        </p:nvSpPr>
        <p:spPr bwMode="auto">
          <a:xfrm>
            <a:off x="2254250" y="4356100"/>
            <a:ext cx="14605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7" name="AutoShape 25"/>
          <p:cNvSpPr>
            <a:spLocks/>
          </p:cNvSpPr>
          <p:nvPr/>
        </p:nvSpPr>
        <p:spPr bwMode="auto">
          <a:xfrm rot="-348600">
            <a:off x="792163" y="2408238"/>
            <a:ext cx="134937" cy="2193925"/>
          </a:xfrm>
          <a:prstGeom prst="leftBrace">
            <a:avLst>
              <a:gd name="adj1" fmla="val 135491"/>
              <a:gd name="adj2" fmla="val 5652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815975" y="3652838"/>
            <a:ext cx="11113" cy="1108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9" name="Line 27"/>
          <p:cNvSpPr>
            <a:spLocks noChangeShapeType="1"/>
          </p:cNvSpPr>
          <p:nvPr/>
        </p:nvSpPr>
        <p:spPr bwMode="auto">
          <a:xfrm flipV="1">
            <a:off x="668338" y="3268663"/>
            <a:ext cx="2740025" cy="3381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1600200" y="1752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02781" name="Rectangle 29"/>
          <p:cNvSpPr>
            <a:spLocks noChangeArrowheads="1"/>
          </p:cNvSpPr>
          <p:nvPr/>
        </p:nvSpPr>
        <p:spPr bwMode="auto">
          <a:xfrm>
            <a:off x="7315200" y="1752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02782" name="Rectangle 30"/>
          <p:cNvSpPr>
            <a:spLocks noChangeArrowheads="1"/>
          </p:cNvSpPr>
          <p:nvPr/>
        </p:nvSpPr>
        <p:spPr bwMode="auto">
          <a:xfrm>
            <a:off x="4343400" y="1752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Regulation of the Cell Cycle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Molecular control system</a:t>
            </a:r>
          </a:p>
          <a:p>
            <a:r>
              <a:rPr lang="en-US"/>
              <a:t>Internal &amp; external signals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9A87-C627-4F07-92D7-F52FADA7BD16}" type="slidenum">
              <a:rPr lang="en-US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Control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Checkpoints at G</a:t>
            </a:r>
            <a:r>
              <a:rPr lang="en-US" baseline="-25000"/>
              <a:t>1</a:t>
            </a:r>
            <a:r>
              <a:rPr lang="en-US"/>
              <a:t>, G</a:t>
            </a:r>
            <a:r>
              <a:rPr lang="en-US" baseline="-25000"/>
              <a:t>2</a:t>
            </a:r>
            <a:r>
              <a:rPr lang="en-US"/>
              <a:t>, &amp; M</a:t>
            </a:r>
          </a:p>
          <a:p>
            <a:r>
              <a:rPr lang="en-US"/>
              <a:t>G</a:t>
            </a:r>
            <a:r>
              <a:rPr lang="en-US" baseline="-25000"/>
              <a:t>1</a:t>
            </a:r>
            <a:r>
              <a:rPr lang="en-US"/>
              <a:t> checkpoint most important</a:t>
            </a:r>
          </a:p>
          <a:p>
            <a:pPr>
              <a:buFontTx/>
              <a:buNone/>
            </a:pPr>
            <a:r>
              <a:rPr lang="en-US"/>
              <a:t>       - Decision</a:t>
            </a:r>
          </a:p>
          <a:p>
            <a:pPr>
              <a:buFontTx/>
              <a:buNone/>
            </a:pPr>
            <a:r>
              <a:rPr lang="en-US"/>
              <a:t>         Go                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or         don’t go</a:t>
            </a:r>
          </a:p>
          <a:p>
            <a:pPr>
              <a:buFontTx/>
              <a:buNone/>
            </a:pPr>
            <a:r>
              <a:rPr lang="en-US"/>
              <a:t>          </a:t>
            </a:r>
            <a:r>
              <a:rPr lang="en-US">
                <a:sym typeface="Symbol" pitchFamily="18" charset="2"/>
              </a:rPr>
              <a:t>                                     </a:t>
            </a:r>
          </a:p>
          <a:p>
            <a:pPr>
              <a:buFontTx/>
              <a:buNone/>
            </a:pPr>
            <a:r>
              <a:rPr lang="en-US">
                <a:sym typeface="Symbol" pitchFamily="18" charset="2"/>
              </a:rPr>
              <a:t>       Continues                  Enters G</a:t>
            </a:r>
            <a:r>
              <a:rPr lang="en-US" baseline="-25000">
                <a:sym typeface="Symbol" pitchFamily="18" charset="2"/>
              </a:rPr>
              <a:t>0</a:t>
            </a:r>
            <a:r>
              <a:rPr lang="en-US">
                <a:sym typeface="Symbol" pitchFamily="18" charset="2"/>
              </a:rPr>
              <a:t> phase</a:t>
            </a:r>
          </a:p>
          <a:p>
            <a:pPr>
              <a:buFontTx/>
              <a:buNone/>
            </a:pPr>
            <a:r>
              <a:rPr lang="en-US">
                <a:sym typeface="Symbol" pitchFamily="18" charset="2"/>
              </a:rPr>
              <a:t>        cell cycle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57B5-6745-472A-81DC-C7CE96AE0657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C253-29A0-444E-A7BE-F2F23D1EDA3F}" type="slidenum">
              <a:rPr lang="en-US"/>
              <a:pPr/>
              <a:t>74</a:t>
            </a:fld>
            <a:endParaRPr lang="en-US"/>
          </a:p>
        </p:txBody>
      </p:sp>
      <p:pic>
        <p:nvPicPr>
          <p:cNvPr id="164869" name="Picture 5" descr="12-13-MechAnalogyCellCyc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571500"/>
            <a:ext cx="661987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Molecular control continued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cell cycle clock</a:t>
            </a:r>
          </a:p>
          <a:p>
            <a:pPr>
              <a:buFontTx/>
              <a:buNone/>
            </a:pPr>
            <a:r>
              <a:rPr lang="en-US"/>
              <a:t>      - See fig. 12.17</a:t>
            </a:r>
          </a:p>
          <a:p>
            <a:pPr>
              <a:buFontTx/>
              <a:buNone/>
            </a:pPr>
            <a:r>
              <a:rPr lang="en-US"/>
              <a:t>      - Levels of cyclin, cdks &amp; MPF control the onset of mitosis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DA00-03F9-4DE2-B322-8A4DA1DB5DC3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E808-8EEA-4DE2-875A-845B83900D61}" type="slidenum">
              <a:rPr lang="en-US"/>
              <a:pPr/>
              <a:t>76</a:t>
            </a:fld>
            <a:endParaRPr lang="en-US"/>
          </a:p>
        </p:txBody>
      </p:sp>
      <p:pic>
        <p:nvPicPr>
          <p:cNvPr id="169989" name="Picture 5" descr="12-14-G2CellCycleControl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71500"/>
            <a:ext cx="399097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200">
                <a:latin typeface="Arial" charset="0"/>
              </a:rPr>
              <a:t>Fig. </a:t>
            </a:r>
            <a:r>
              <a:rPr lang="en-US" sz="1200">
                <a:solidFill>
                  <a:schemeClr val="tx1"/>
                </a:solidFill>
                <a:latin typeface="Arial" charset="0"/>
              </a:rPr>
              <a:t>12-16</a:t>
            </a:r>
          </a:p>
        </p:txBody>
      </p:sp>
      <p:sp>
        <p:nvSpPr>
          <p:cNvPr id="2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E5FCEF8-13EC-4770-A620-777B74CE29C3}" type="slidenum">
              <a:rPr lang="en-US"/>
              <a:pPr/>
              <a:t>77</a:t>
            </a:fld>
            <a:endParaRPr lang="en-US"/>
          </a:p>
        </p:txBody>
      </p:sp>
      <p:pic>
        <p:nvPicPr>
          <p:cNvPr id="150530" name="Picture 2" descr="12_16ProtKinaseActivity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28625"/>
            <a:ext cx="8566150" cy="5999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2" name="Text Box 4"/>
          <p:cNvSpPr txBox="1">
            <a:spLocks noChangeArrowheads="1"/>
          </p:cNvSpPr>
          <p:nvPr/>
        </p:nvSpPr>
        <p:spPr bwMode="auto">
          <a:xfrm rot="-5404906">
            <a:off x="-923925" y="3032125"/>
            <a:ext cx="36242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300" b="1">
                <a:latin typeface="Arial" charset="0"/>
              </a:rPr>
              <a:t>Protein kinase activity (</a:t>
            </a:r>
            <a:r>
              <a:rPr lang="en-US" sz="2300" b="1">
                <a:solidFill>
                  <a:schemeClr val="bg1"/>
                </a:solidFill>
                <a:latin typeface="Arial" charset="0"/>
              </a:rPr>
              <a:t>–</a:t>
            </a:r>
            <a:r>
              <a:rPr lang="en-US" sz="2300" b="1">
                <a:latin typeface="Arial" charset="0"/>
              </a:rPr>
              <a:t> )</a:t>
            </a:r>
          </a:p>
        </p:txBody>
      </p:sp>
      <p:sp>
        <p:nvSpPr>
          <p:cNvPr id="150533" name="Line 5"/>
          <p:cNvSpPr>
            <a:spLocks noChangeShapeType="1"/>
          </p:cNvSpPr>
          <p:nvPr/>
        </p:nvSpPr>
        <p:spPr bwMode="auto">
          <a:xfrm rot="-43167799">
            <a:off x="847725" y="1546225"/>
            <a:ext cx="0" cy="228600"/>
          </a:xfrm>
          <a:prstGeom prst="line">
            <a:avLst/>
          </a:prstGeom>
          <a:noFill/>
          <a:ln w="76200">
            <a:solidFill>
              <a:srgbClr val="EE1B2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 rot="-5404906">
            <a:off x="6378575" y="2765425"/>
            <a:ext cx="36242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300" b="1">
                <a:latin typeface="Arial" charset="0"/>
              </a:rPr>
              <a:t>% of dividing cells (</a:t>
            </a:r>
            <a:r>
              <a:rPr lang="en-US" sz="2300" b="1">
                <a:solidFill>
                  <a:schemeClr val="bg1"/>
                </a:solidFill>
                <a:latin typeface="Arial" charset="0"/>
              </a:rPr>
              <a:t>–</a:t>
            </a:r>
            <a:r>
              <a:rPr lang="en-US" sz="2300" b="1">
                <a:latin typeface="Arial" charset="0"/>
              </a:rPr>
              <a:t> )</a:t>
            </a:r>
          </a:p>
        </p:txBody>
      </p:sp>
      <p:sp>
        <p:nvSpPr>
          <p:cNvPr id="150535" name="Line 7"/>
          <p:cNvSpPr>
            <a:spLocks noChangeShapeType="1"/>
          </p:cNvSpPr>
          <p:nvPr/>
        </p:nvSpPr>
        <p:spPr bwMode="auto">
          <a:xfrm rot="-43172395">
            <a:off x="8153400" y="1841500"/>
            <a:ext cx="0" cy="228600"/>
          </a:xfrm>
          <a:prstGeom prst="line">
            <a:avLst/>
          </a:prstGeom>
          <a:noFill/>
          <a:ln w="76200">
            <a:solidFill>
              <a:srgbClr val="0071B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3575050" y="5746750"/>
            <a:ext cx="15398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Time (min)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4171950" y="5330825"/>
            <a:ext cx="511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300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2720975" y="5330825"/>
            <a:ext cx="511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200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5622925" y="5324475"/>
            <a:ext cx="511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400</a:t>
            </a: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1270000" y="5327650"/>
            <a:ext cx="511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100</a:t>
            </a:r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1152525" y="5006975"/>
            <a:ext cx="177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0</a:t>
            </a:r>
          </a:p>
        </p:txBody>
      </p:sp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1149350" y="4238625"/>
            <a:ext cx="177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1</a:t>
            </a:r>
          </a:p>
        </p:txBody>
      </p: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1149350" y="3470275"/>
            <a:ext cx="177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1155700" y="2701925"/>
            <a:ext cx="177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50545" name="Text Box 17"/>
          <p:cNvSpPr txBox="1">
            <a:spLocks noChangeArrowheads="1"/>
          </p:cNvSpPr>
          <p:nvPr/>
        </p:nvSpPr>
        <p:spPr bwMode="auto">
          <a:xfrm>
            <a:off x="1149350" y="1930400"/>
            <a:ext cx="177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4</a:t>
            </a:r>
          </a:p>
        </p:txBody>
      </p:sp>
      <p:sp>
        <p:nvSpPr>
          <p:cNvPr id="150546" name="Text Box 18"/>
          <p:cNvSpPr txBox="1">
            <a:spLocks noChangeArrowheads="1"/>
          </p:cNvSpPr>
          <p:nvPr/>
        </p:nvSpPr>
        <p:spPr bwMode="auto">
          <a:xfrm>
            <a:off x="1152525" y="1162050"/>
            <a:ext cx="177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5</a:t>
            </a:r>
          </a:p>
        </p:txBody>
      </p:sp>
      <p:sp>
        <p:nvSpPr>
          <p:cNvPr id="150547" name="Text Box 19"/>
          <p:cNvSpPr txBox="1">
            <a:spLocks noChangeArrowheads="1"/>
          </p:cNvSpPr>
          <p:nvPr/>
        </p:nvSpPr>
        <p:spPr bwMode="auto">
          <a:xfrm>
            <a:off x="7524750" y="1171575"/>
            <a:ext cx="355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30</a:t>
            </a:r>
          </a:p>
        </p:txBody>
      </p:sp>
      <p:sp>
        <p:nvSpPr>
          <p:cNvPr id="150548" name="Text Box 20"/>
          <p:cNvSpPr txBox="1">
            <a:spLocks noChangeArrowheads="1"/>
          </p:cNvSpPr>
          <p:nvPr/>
        </p:nvSpPr>
        <p:spPr bwMode="auto">
          <a:xfrm>
            <a:off x="7070725" y="5330825"/>
            <a:ext cx="511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500</a:t>
            </a:r>
          </a:p>
        </p:txBody>
      </p:sp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7527925" y="4892675"/>
            <a:ext cx="177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0</a:t>
            </a:r>
          </a:p>
        </p:txBody>
      </p:sp>
      <p:sp>
        <p:nvSpPr>
          <p:cNvPr id="150550" name="Text Box 22"/>
          <p:cNvSpPr txBox="1">
            <a:spLocks noChangeArrowheads="1"/>
          </p:cNvSpPr>
          <p:nvPr/>
        </p:nvSpPr>
        <p:spPr bwMode="auto">
          <a:xfrm>
            <a:off x="7527925" y="2403475"/>
            <a:ext cx="355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20</a:t>
            </a:r>
          </a:p>
        </p:txBody>
      </p:sp>
      <p:sp>
        <p:nvSpPr>
          <p:cNvPr id="150551" name="Text Box 23"/>
          <p:cNvSpPr txBox="1">
            <a:spLocks noChangeArrowheads="1"/>
          </p:cNvSpPr>
          <p:nvPr/>
        </p:nvSpPr>
        <p:spPr bwMode="auto">
          <a:xfrm>
            <a:off x="7524750" y="3644900"/>
            <a:ext cx="355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10</a:t>
            </a:r>
          </a:p>
        </p:txBody>
      </p:sp>
      <p:sp>
        <p:nvSpPr>
          <p:cNvPr id="150552" name="Rectangle 24"/>
          <p:cNvSpPr>
            <a:spLocks noChangeArrowheads="1"/>
          </p:cNvSpPr>
          <p:nvPr/>
        </p:nvSpPr>
        <p:spPr bwMode="auto">
          <a:xfrm>
            <a:off x="352425" y="463550"/>
            <a:ext cx="2552700" cy="425450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3" name="Text Box 25"/>
          <p:cNvSpPr txBox="1">
            <a:spLocks noChangeArrowheads="1"/>
          </p:cNvSpPr>
          <p:nvPr/>
        </p:nvSpPr>
        <p:spPr bwMode="auto">
          <a:xfrm>
            <a:off x="504825" y="536575"/>
            <a:ext cx="14700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b="1">
                <a:solidFill>
                  <a:srgbClr val="563A84"/>
                </a:solidFill>
                <a:latin typeface="Arial" charset="0"/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200">
                <a:latin typeface="Arial" charset="0"/>
              </a:rPr>
              <a:t>Fig. </a:t>
            </a:r>
            <a:r>
              <a:rPr lang="en-US" sz="1200">
                <a:solidFill>
                  <a:schemeClr val="tx1"/>
                </a:solidFill>
                <a:latin typeface="Arial" charset="0"/>
              </a:rPr>
              <a:t>12-17</a:t>
            </a:r>
          </a:p>
        </p:txBody>
      </p:sp>
      <p:sp>
        <p:nvSpPr>
          <p:cNvPr id="3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6FD6D1B-D044-4C6C-8D22-A295296A758B}" type="slidenum">
              <a:rPr lang="en-US"/>
              <a:pPr/>
              <a:t>78</a:t>
            </a:fld>
            <a:endParaRPr lang="en-US"/>
          </a:p>
        </p:txBody>
      </p:sp>
      <p:pic>
        <p:nvPicPr>
          <p:cNvPr id="152578" name="Picture 2" descr="12_17-G2Checkpoint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33350"/>
            <a:ext cx="4829175" cy="659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2522538" y="315913"/>
            <a:ext cx="136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M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3054350" y="319088"/>
            <a:ext cx="195263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G</a:t>
            </a:r>
            <a:r>
              <a:rPr lang="en-US" sz="1300" b="1" baseline="-25000">
                <a:latin typeface="Arial" charset="0"/>
              </a:rPr>
              <a:t>1</a:t>
            </a:r>
            <a:endParaRPr lang="en-US" sz="1300" b="1">
              <a:latin typeface="Arial" charset="0"/>
            </a:endParaRP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3465513" y="315913"/>
            <a:ext cx="11747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S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3797300" y="320675"/>
            <a:ext cx="1952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G</a:t>
            </a:r>
            <a:r>
              <a:rPr lang="en-US" sz="1300" b="1" baseline="-25000">
                <a:latin typeface="Arial" charset="0"/>
              </a:rPr>
              <a:t>2</a:t>
            </a:r>
            <a:endParaRPr lang="en-US" sz="1300" b="1">
              <a:latin typeface="Arial" charset="0"/>
            </a:endParaRP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4259263" y="312738"/>
            <a:ext cx="136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M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4814888" y="317500"/>
            <a:ext cx="195262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G</a:t>
            </a:r>
            <a:r>
              <a:rPr lang="en-US" sz="1300" b="1" baseline="-25000">
                <a:latin typeface="Arial" charset="0"/>
              </a:rPr>
              <a:t>1</a:t>
            </a:r>
            <a:endParaRPr lang="en-US" sz="1300" b="1">
              <a:latin typeface="Arial" charset="0"/>
            </a:endParaRP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5202238" y="319088"/>
            <a:ext cx="11747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S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5553075" y="319088"/>
            <a:ext cx="195263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G</a:t>
            </a:r>
            <a:r>
              <a:rPr lang="en-US" sz="1300" b="1" baseline="-25000">
                <a:latin typeface="Arial" charset="0"/>
              </a:rPr>
              <a:t>2</a:t>
            </a:r>
            <a:endParaRPr lang="en-US" sz="1300" b="1">
              <a:latin typeface="Arial" charset="0"/>
            </a:endParaRP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5999163" y="317500"/>
            <a:ext cx="136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M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6554788" y="315913"/>
            <a:ext cx="195262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G</a:t>
            </a:r>
            <a:r>
              <a:rPr lang="en-US" sz="1300" b="1" baseline="-25000">
                <a:latin typeface="Arial" charset="0"/>
              </a:rPr>
              <a:t>1</a:t>
            </a:r>
            <a:endParaRPr lang="en-US" sz="1300" b="1">
              <a:latin typeface="Arial" charset="0"/>
            </a:endParaRP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2998788" y="742950"/>
            <a:ext cx="979487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MPF activity</a:t>
            </a:r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2990850" y="1039813"/>
            <a:ext cx="9921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Cyclin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concentration</a:t>
            </a:r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 flipV="1">
            <a:off x="2806700" y="822325"/>
            <a:ext cx="157163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 flipV="1">
            <a:off x="2713038" y="1109663"/>
            <a:ext cx="238125" cy="160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4" name="Text Box 18"/>
          <p:cNvSpPr txBox="1">
            <a:spLocks noChangeArrowheads="1"/>
          </p:cNvSpPr>
          <p:nvPr/>
        </p:nvSpPr>
        <p:spPr bwMode="auto">
          <a:xfrm>
            <a:off x="4257675" y="2136775"/>
            <a:ext cx="36988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Time</a:t>
            </a:r>
          </a:p>
        </p:txBody>
      </p:sp>
      <p:sp>
        <p:nvSpPr>
          <p:cNvPr id="152595" name="Text Box 19"/>
          <p:cNvSpPr txBox="1">
            <a:spLocks noChangeArrowheads="1"/>
          </p:cNvSpPr>
          <p:nvPr/>
        </p:nvSpPr>
        <p:spPr bwMode="auto">
          <a:xfrm>
            <a:off x="2206625" y="2327275"/>
            <a:ext cx="45164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 typeface="Arial" charset="0"/>
              <a:buNone/>
            </a:pPr>
            <a:r>
              <a:rPr lang="en-US" sz="1200" b="1">
                <a:latin typeface="Arial" charset="0"/>
              </a:rPr>
              <a:t>(a) Fluctuation of MPF activity and cyclin concentration during</a:t>
            </a:r>
          </a:p>
          <a:p>
            <a:pPr eaLnBrk="0" hangingPunct="0">
              <a:buFont typeface="Arial" charset="0"/>
              <a:buNone/>
            </a:pPr>
            <a:r>
              <a:rPr lang="en-US" sz="1200" b="1">
                <a:latin typeface="Arial" charset="0"/>
              </a:rPr>
              <a:t>     the cell cycle</a:t>
            </a:r>
          </a:p>
        </p:txBody>
      </p: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2441575" y="4670425"/>
            <a:ext cx="68738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Degraded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cyclin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3355975" y="4200525"/>
            <a:ext cx="30003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Cdk</a:t>
            </a:r>
          </a:p>
        </p:txBody>
      </p:sp>
      <p:sp>
        <p:nvSpPr>
          <p:cNvPr id="152598" name="Text Box 22"/>
          <p:cNvSpPr txBox="1">
            <a:spLocks noChangeArrowheads="1"/>
          </p:cNvSpPr>
          <p:nvPr/>
        </p:nvSpPr>
        <p:spPr bwMode="auto">
          <a:xfrm rot="-2682808">
            <a:off x="4105275" y="3838575"/>
            <a:ext cx="1857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G</a:t>
            </a:r>
            <a:r>
              <a:rPr lang="en-US" sz="1200" b="1" baseline="-25000">
                <a:latin typeface="Arial" charset="0"/>
              </a:rPr>
              <a:t>1</a:t>
            </a:r>
            <a:endParaRPr lang="en-US" sz="1200" b="1">
              <a:latin typeface="Arial" charset="0"/>
            </a:endParaRPr>
          </a:p>
        </p:txBody>
      </p:sp>
      <p:sp>
        <p:nvSpPr>
          <p:cNvPr id="152599" name="Text Box 23"/>
          <p:cNvSpPr txBox="1">
            <a:spLocks noChangeArrowheads="1"/>
          </p:cNvSpPr>
          <p:nvPr/>
        </p:nvSpPr>
        <p:spPr bwMode="auto">
          <a:xfrm rot="2653932">
            <a:off x="5076825" y="3825875"/>
            <a:ext cx="1095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S</a:t>
            </a:r>
          </a:p>
        </p:txBody>
      </p:sp>
      <p:sp>
        <p:nvSpPr>
          <p:cNvPr id="152600" name="Text Box 24"/>
          <p:cNvSpPr txBox="1">
            <a:spLocks noChangeArrowheads="1"/>
          </p:cNvSpPr>
          <p:nvPr/>
        </p:nvSpPr>
        <p:spPr bwMode="auto">
          <a:xfrm rot="-1527381">
            <a:off x="4772025" y="4683125"/>
            <a:ext cx="1857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G</a:t>
            </a:r>
            <a:r>
              <a:rPr lang="en-US" sz="1200" b="1" baseline="-25000">
                <a:latin typeface="Arial" charset="0"/>
              </a:rPr>
              <a:t>2</a:t>
            </a:r>
            <a:endParaRPr lang="en-US" sz="1200" b="1">
              <a:latin typeface="Arial" charset="0"/>
            </a:endParaRPr>
          </a:p>
        </p:txBody>
      </p:sp>
      <p:sp>
        <p:nvSpPr>
          <p:cNvPr id="152601" name="Text Box 25"/>
          <p:cNvSpPr txBox="1">
            <a:spLocks noChangeArrowheads="1"/>
          </p:cNvSpPr>
          <p:nvPr/>
        </p:nvSpPr>
        <p:spPr bwMode="auto">
          <a:xfrm rot="-19034760">
            <a:off x="4198938" y="4578350"/>
            <a:ext cx="1666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M</a:t>
            </a:r>
          </a:p>
        </p:txBody>
      </p:sp>
      <p:sp>
        <p:nvSpPr>
          <p:cNvPr id="152602" name="Text Box 26"/>
          <p:cNvSpPr txBox="1">
            <a:spLocks noChangeArrowheads="1"/>
          </p:cNvSpPr>
          <p:nvPr/>
        </p:nvSpPr>
        <p:spPr bwMode="auto">
          <a:xfrm>
            <a:off x="5521325" y="5013325"/>
            <a:ext cx="30003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Cdk</a:t>
            </a:r>
          </a:p>
        </p:txBody>
      </p:sp>
      <p:sp>
        <p:nvSpPr>
          <p:cNvPr id="152603" name="Text Box 27"/>
          <p:cNvSpPr txBox="1">
            <a:spLocks noChangeArrowheads="1"/>
          </p:cNvSpPr>
          <p:nvPr/>
        </p:nvSpPr>
        <p:spPr bwMode="auto">
          <a:xfrm>
            <a:off x="4860925" y="4975225"/>
            <a:ext cx="20478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G</a:t>
            </a:r>
            <a:r>
              <a:rPr lang="en-US" sz="1200" b="1" baseline="-25000">
                <a:latin typeface="Arial" charset="0"/>
              </a:rPr>
              <a:t>2</a:t>
            </a:r>
            <a:endParaRPr lang="en-US" sz="1200" b="1">
              <a:latin typeface="Arial" charset="0"/>
            </a:endParaRPr>
          </a:p>
        </p:txBody>
      </p:sp>
      <p:sp>
        <p:nvSpPr>
          <p:cNvPr id="152604" name="Line 28"/>
          <p:cNvSpPr>
            <a:spLocks noChangeShapeType="1"/>
          </p:cNvSpPr>
          <p:nvPr/>
        </p:nvSpPr>
        <p:spPr bwMode="auto">
          <a:xfrm>
            <a:off x="4673600" y="4851400"/>
            <a:ext cx="18415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05" name="Text Box 29"/>
          <p:cNvSpPr txBox="1">
            <a:spLocks noChangeArrowheads="1"/>
          </p:cNvSpPr>
          <p:nvPr/>
        </p:nvSpPr>
        <p:spPr bwMode="auto">
          <a:xfrm>
            <a:off x="4562475" y="5140325"/>
            <a:ext cx="83343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/>
            <a:r>
              <a:rPr lang="en-US" sz="1200" b="1">
                <a:latin typeface="Arial" charset="0"/>
              </a:rPr>
              <a:t>checkpoint</a:t>
            </a:r>
          </a:p>
        </p:txBody>
      </p:sp>
      <p:sp>
        <p:nvSpPr>
          <p:cNvPr id="152606" name="Text Box 30"/>
          <p:cNvSpPr txBox="1">
            <a:spLocks noChangeArrowheads="1"/>
          </p:cNvSpPr>
          <p:nvPr/>
        </p:nvSpPr>
        <p:spPr bwMode="auto">
          <a:xfrm>
            <a:off x="2765425" y="5197475"/>
            <a:ext cx="68738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Cyclin is</a:t>
            </a:r>
          </a:p>
          <a:p>
            <a:pPr algn="l" eaLnBrk="0" hangingPunct="0"/>
            <a:r>
              <a:rPr lang="en-US" sz="1200" b="1">
                <a:latin typeface="Arial" charset="0"/>
              </a:rPr>
              <a:t>degraded</a:t>
            </a:r>
          </a:p>
        </p:txBody>
      </p:sp>
      <p:sp>
        <p:nvSpPr>
          <p:cNvPr id="152607" name="Text Box 31"/>
          <p:cNvSpPr txBox="1">
            <a:spLocks noChangeArrowheads="1"/>
          </p:cNvSpPr>
          <p:nvPr/>
        </p:nvSpPr>
        <p:spPr bwMode="auto">
          <a:xfrm>
            <a:off x="5635625" y="5699125"/>
            <a:ext cx="47148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Cyclin</a:t>
            </a:r>
          </a:p>
        </p:txBody>
      </p:sp>
      <p:sp>
        <p:nvSpPr>
          <p:cNvPr id="152608" name="Text Box 32"/>
          <p:cNvSpPr txBox="1">
            <a:spLocks noChangeArrowheads="1"/>
          </p:cNvSpPr>
          <p:nvPr/>
        </p:nvSpPr>
        <p:spPr bwMode="auto">
          <a:xfrm>
            <a:off x="4168775" y="5807075"/>
            <a:ext cx="331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MPF</a:t>
            </a:r>
          </a:p>
        </p:txBody>
      </p:sp>
      <p:sp>
        <p:nvSpPr>
          <p:cNvPr id="152609" name="Text Box 33"/>
          <p:cNvSpPr txBox="1">
            <a:spLocks noChangeArrowheads="1"/>
          </p:cNvSpPr>
          <p:nvPr/>
        </p:nvSpPr>
        <p:spPr bwMode="auto">
          <a:xfrm>
            <a:off x="2192338" y="6353175"/>
            <a:ext cx="42291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/>
            <a:r>
              <a:rPr lang="en-US" sz="1200" b="1">
                <a:latin typeface="Arial" charset="0"/>
              </a:rPr>
              <a:t>(b) Molecular mechanisms that help regulate the cell cycle</a:t>
            </a:r>
          </a:p>
        </p:txBody>
      </p:sp>
      <p:sp>
        <p:nvSpPr>
          <p:cNvPr id="152610" name="Text Box 34"/>
          <p:cNvSpPr txBox="1">
            <a:spLocks noChangeArrowheads="1"/>
          </p:cNvSpPr>
          <p:nvPr/>
        </p:nvSpPr>
        <p:spPr bwMode="auto">
          <a:xfrm rot="5400000">
            <a:off x="5923756" y="4502944"/>
            <a:ext cx="1514475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Cyclin accumulation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200">
                <a:latin typeface="Arial" charset="0"/>
              </a:rPr>
              <a:t>Fig. </a:t>
            </a:r>
            <a:r>
              <a:rPr lang="en-US" sz="1200">
                <a:solidFill>
                  <a:schemeClr val="tx1"/>
                </a:solidFill>
                <a:latin typeface="Arial" charset="0"/>
              </a:rPr>
              <a:t>12-17a</a:t>
            </a: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6C7109C-61E4-4917-A09D-02E41ABF12FC}" type="slidenum">
              <a:rPr lang="en-US"/>
              <a:pPr/>
              <a:t>79</a:t>
            </a:fld>
            <a:endParaRPr lang="en-US"/>
          </a:p>
        </p:txBody>
      </p:sp>
      <p:pic>
        <p:nvPicPr>
          <p:cNvPr id="154626" name="Picture 2" descr="12_17aG2Checkpoint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76338"/>
            <a:ext cx="8207375" cy="450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3994150" y="4565650"/>
            <a:ext cx="7397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Time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520700" y="4899025"/>
            <a:ext cx="842327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(a) Fluctuation of MPF activity and cyclin concentration during</a:t>
            </a:r>
          </a:p>
          <a:p>
            <a:pPr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     the cell cycle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1844675" y="2698750"/>
            <a:ext cx="18065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Cyclin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concentration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1847850" y="2200275"/>
            <a:ext cx="175577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MPF activity</a:t>
            </a:r>
          </a:p>
        </p:txBody>
      </p:sp>
      <p:sp>
        <p:nvSpPr>
          <p:cNvPr id="154632" name="Line 8"/>
          <p:cNvSpPr>
            <a:spLocks noChangeShapeType="1"/>
          </p:cNvSpPr>
          <p:nvPr/>
        </p:nvSpPr>
        <p:spPr bwMode="auto">
          <a:xfrm flipV="1">
            <a:off x="1543050" y="2349500"/>
            <a:ext cx="257175" cy="9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 flipV="1">
            <a:off x="1390650" y="2838450"/>
            <a:ext cx="403225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1073150" y="1498600"/>
            <a:ext cx="2571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M</a:t>
            </a: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4022725" y="1495425"/>
            <a:ext cx="2571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M</a:t>
            </a:r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6962775" y="1498600"/>
            <a:ext cx="2571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M</a:t>
            </a: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5613400" y="1495425"/>
            <a:ext cx="2571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S</a:t>
            </a: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2670175" y="1495425"/>
            <a:ext cx="2571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S</a:t>
            </a:r>
          </a:p>
        </p:txBody>
      </p:sp>
      <p:sp>
        <p:nvSpPr>
          <p:cNvPr id="154639" name="Text Box 15"/>
          <p:cNvSpPr txBox="1">
            <a:spLocks noChangeArrowheads="1"/>
          </p:cNvSpPr>
          <p:nvPr/>
        </p:nvSpPr>
        <p:spPr bwMode="auto">
          <a:xfrm flipH="1">
            <a:off x="1965325" y="1498600"/>
            <a:ext cx="4032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G</a:t>
            </a:r>
            <a:r>
              <a:rPr lang="en-US" sz="2100" b="1" baseline="-25000">
                <a:latin typeface="Arial" charset="0"/>
              </a:rPr>
              <a:t>1</a:t>
            </a:r>
            <a:endParaRPr lang="en-US" sz="2100" b="1">
              <a:latin typeface="Arial" charset="0"/>
            </a:endParaRPr>
          </a:p>
        </p:txBody>
      </p:sp>
      <p:sp>
        <p:nvSpPr>
          <p:cNvPr id="154640" name="Text Box 16"/>
          <p:cNvSpPr txBox="1">
            <a:spLocks noChangeArrowheads="1"/>
          </p:cNvSpPr>
          <p:nvPr/>
        </p:nvSpPr>
        <p:spPr bwMode="auto">
          <a:xfrm flipH="1">
            <a:off x="4946650" y="1501775"/>
            <a:ext cx="4032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G</a:t>
            </a:r>
            <a:r>
              <a:rPr lang="en-US" sz="2100" b="1" baseline="-25000">
                <a:latin typeface="Arial" charset="0"/>
              </a:rPr>
              <a:t>1</a:t>
            </a:r>
            <a:endParaRPr lang="en-US" sz="2100" b="1">
              <a:latin typeface="Arial" charset="0"/>
            </a:endParaRPr>
          </a:p>
        </p:txBody>
      </p:sp>
      <p:sp>
        <p:nvSpPr>
          <p:cNvPr id="154641" name="Text Box 17"/>
          <p:cNvSpPr txBox="1">
            <a:spLocks noChangeArrowheads="1"/>
          </p:cNvSpPr>
          <p:nvPr/>
        </p:nvSpPr>
        <p:spPr bwMode="auto">
          <a:xfrm flipH="1">
            <a:off x="7902575" y="1498600"/>
            <a:ext cx="4032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G</a:t>
            </a:r>
            <a:r>
              <a:rPr lang="en-US" sz="2100" b="1" baseline="-25000">
                <a:latin typeface="Arial" charset="0"/>
              </a:rPr>
              <a:t>1</a:t>
            </a:r>
            <a:endParaRPr lang="en-US" sz="2100" b="1">
              <a:latin typeface="Arial" charset="0"/>
            </a:endParaRPr>
          </a:p>
        </p:txBody>
      </p:sp>
      <p:sp>
        <p:nvSpPr>
          <p:cNvPr id="154642" name="Text Box 18"/>
          <p:cNvSpPr txBox="1">
            <a:spLocks noChangeArrowheads="1"/>
          </p:cNvSpPr>
          <p:nvPr/>
        </p:nvSpPr>
        <p:spPr bwMode="auto">
          <a:xfrm flipH="1">
            <a:off x="3228975" y="1495425"/>
            <a:ext cx="4032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G</a:t>
            </a:r>
            <a:r>
              <a:rPr lang="en-US" sz="2100" b="1" baseline="-25000">
                <a:latin typeface="Arial" charset="0"/>
              </a:rPr>
              <a:t>2</a:t>
            </a:r>
            <a:endParaRPr lang="en-US" sz="2100" b="1">
              <a:latin typeface="Arial" charset="0"/>
            </a:endParaRPr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 flipH="1">
            <a:off x="6197600" y="1495425"/>
            <a:ext cx="4032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G</a:t>
            </a:r>
            <a:r>
              <a:rPr lang="en-US" sz="2100" b="1" baseline="-25000">
                <a:latin typeface="Arial" charset="0"/>
              </a:rPr>
              <a:t>2</a:t>
            </a:r>
            <a:endParaRPr lang="en-US" sz="21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149-0CA6-46D8-B91E-075CAD212CE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C:\Users\ECAIRO~1.SAI\AppData\Local\Temp\11_05aLocalLongDistance-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3642"/>
            <a:ext cx="7646568" cy="4755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0437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200">
                <a:latin typeface="Arial" charset="0"/>
              </a:rPr>
              <a:t>Fig. </a:t>
            </a:r>
            <a:r>
              <a:rPr lang="en-US" sz="1200">
                <a:solidFill>
                  <a:schemeClr val="tx1"/>
                </a:solidFill>
                <a:latin typeface="Arial" charset="0"/>
              </a:rPr>
              <a:t>12-17b</a:t>
            </a:r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838DD11-2D85-4BCA-A275-5B6DC5F7CE39}" type="slidenum">
              <a:rPr lang="en-US"/>
              <a:pPr/>
              <a:t>80</a:t>
            </a:fld>
            <a:endParaRPr lang="en-US"/>
          </a:p>
        </p:txBody>
      </p:sp>
      <p:pic>
        <p:nvPicPr>
          <p:cNvPr id="156674" name="Picture 2" descr="12_17bG2Checkpoint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58750"/>
            <a:ext cx="8145463" cy="659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1574800" y="4343400"/>
            <a:ext cx="12604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Cyclin is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degraded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505075" y="2654300"/>
            <a:ext cx="5238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Cdk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3879850" y="5375275"/>
            <a:ext cx="5365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MPF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6172200" y="4032250"/>
            <a:ext cx="5492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Cdk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 rot="2569467">
            <a:off x="3930650" y="3295650"/>
            <a:ext cx="2571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M</a:t>
            </a: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 rot="3302736">
            <a:off x="5457032" y="2039143"/>
            <a:ext cx="1968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S</a:t>
            </a:r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 rot="18277190" flipH="1">
            <a:off x="3758406" y="1991519"/>
            <a:ext cx="4032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G</a:t>
            </a:r>
            <a:r>
              <a:rPr lang="en-US" sz="2100" b="1" baseline="-25000">
                <a:latin typeface="Arial" charset="0"/>
              </a:rPr>
              <a:t>1</a:t>
            </a:r>
            <a:endParaRPr lang="en-US" sz="2100" b="1">
              <a:latin typeface="Arial" charset="0"/>
            </a:endParaRPr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 flipH="1">
            <a:off x="4511675" y="3962400"/>
            <a:ext cx="141922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G</a:t>
            </a:r>
            <a:r>
              <a:rPr lang="en-US" sz="2100" b="1" baseline="-25000">
                <a:latin typeface="Arial" charset="0"/>
              </a:rPr>
              <a:t>2</a:t>
            </a:r>
            <a:endParaRPr lang="en-US" sz="2100" b="1">
              <a:latin typeface="Arial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checkpoint</a:t>
            </a:r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936625" y="3438525"/>
            <a:ext cx="12604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Degraded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cyclin</a:t>
            </a: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6356350" y="5187950"/>
            <a:ext cx="8159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Cyclin</a:t>
            </a:r>
          </a:p>
        </p:txBody>
      </p:sp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533400" y="6324600"/>
            <a:ext cx="74199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(b) Molecular mechanisms that help regulate the cell cycle</a:t>
            </a:r>
          </a:p>
        </p:txBody>
      </p:sp>
      <p:sp>
        <p:nvSpPr>
          <p:cNvPr id="156687" name="Line 15"/>
          <p:cNvSpPr>
            <a:spLocks noChangeShapeType="1"/>
          </p:cNvSpPr>
          <p:nvPr/>
        </p:nvSpPr>
        <p:spPr bwMode="auto">
          <a:xfrm>
            <a:off x="4730750" y="3752850"/>
            <a:ext cx="30480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 rot="20331758" flipH="1">
            <a:off x="4919663" y="3436938"/>
            <a:ext cx="3317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G</a:t>
            </a:r>
            <a:r>
              <a:rPr lang="en-US" sz="2100" b="1" baseline="-25000">
                <a:latin typeface="Arial" charset="0"/>
              </a:rPr>
              <a:t>2</a:t>
            </a:r>
            <a:endParaRPr lang="en-US" sz="2100" b="1">
              <a:latin typeface="Arial" charset="0"/>
            </a:endParaRPr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 rot="5400000">
            <a:off x="6723856" y="3169444"/>
            <a:ext cx="26701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Cyclin accumulation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Signals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Density dependent inhibition</a:t>
            </a:r>
          </a:p>
          <a:p>
            <a:pPr marL="609600" indent="-609600">
              <a:buFontTx/>
              <a:buNone/>
            </a:pPr>
            <a:r>
              <a:rPr lang="en-US"/>
              <a:t>          Crowding inhibits division</a:t>
            </a:r>
          </a:p>
          <a:p>
            <a:pPr marL="609600" indent="-609600">
              <a:buFontTx/>
              <a:buNone/>
            </a:pPr>
            <a:r>
              <a:rPr lang="en-US"/>
              <a:t>           Insufficient growth regulators</a:t>
            </a:r>
          </a:p>
          <a:p>
            <a:pPr marL="609600" indent="-609600">
              <a:buFontTx/>
              <a:buNone/>
            </a:pPr>
            <a:r>
              <a:rPr lang="en-US"/>
              <a:t>           fig. 12.18</a:t>
            </a:r>
          </a:p>
          <a:p>
            <a:pPr marL="609600" indent="-609600">
              <a:buFontTx/>
              <a:buAutoNum type="arabicPeriod" startAt="2"/>
            </a:pPr>
            <a:r>
              <a:rPr lang="en-US"/>
              <a:t>Requirement for adhesion</a:t>
            </a:r>
          </a:p>
          <a:p>
            <a:pPr marL="609600" indent="-609600">
              <a:buFontTx/>
              <a:buNone/>
            </a:pPr>
            <a:r>
              <a:rPr lang="en-US"/>
              <a:t>      Cells stop dividing if they lose their anchorage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E811-5222-4484-BE5A-5099E5C0F4A5}" type="slidenum">
              <a:rPr lang="en-US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0EE-3634-4063-8435-EE05760AF9B0}" type="slidenum">
              <a:rPr lang="en-US"/>
              <a:pPr/>
              <a:t>82</a:t>
            </a:fld>
            <a:endParaRPr lang="en-US"/>
          </a:p>
        </p:txBody>
      </p:sp>
      <p:pic>
        <p:nvPicPr>
          <p:cNvPr id="88069" name="Picture 5" descr="12-16-CellDivInhibition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571500"/>
            <a:ext cx="440055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Signals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Separation of sister chromatids does not occur until all chromosomes are properly attached to the spindle fibers.</a:t>
            </a:r>
          </a:p>
          <a:p>
            <a:r>
              <a:rPr lang="en-US"/>
              <a:t>APC  -- anaphase promoting complex will be activated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4309-A66F-4957-A987-FF677CA04179}" type="slidenum">
              <a:rPr lang="en-US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E28C-E33B-4E60-AEA0-E94B89F115FE}" type="slidenum">
              <a:rPr lang="en-US"/>
              <a:pPr/>
              <a:t>84</a:t>
            </a:fld>
            <a:endParaRPr lang="en-US"/>
          </a:p>
        </p:txBody>
      </p:sp>
      <p:pic>
        <p:nvPicPr>
          <p:cNvPr id="84997" name="Picture 5" descr="12-07-ChromosomeMigrate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571500"/>
            <a:ext cx="334327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Cancer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Abnormal cell division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A13F4C4-2BEA-4503-9F74-CE165905377D}" type="slidenum">
              <a:rPr lang="en-US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Characteristics of a cancer cell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/>
              <a:t>Do not respond to controls thus form a tumor.</a:t>
            </a:r>
          </a:p>
          <a:p>
            <a:pPr marL="609600" indent="-609600">
              <a:buFontTx/>
              <a:buNone/>
            </a:pPr>
            <a:r>
              <a:rPr lang="en-US" sz="2800"/>
              <a:t>    - Tumor can be:</a:t>
            </a:r>
          </a:p>
          <a:p>
            <a:pPr marL="609600" indent="-609600">
              <a:buFontTx/>
              <a:buNone/>
            </a:pPr>
            <a:r>
              <a:rPr lang="en-US" sz="2800"/>
              <a:t>           benign – not invading other tissue</a:t>
            </a:r>
          </a:p>
          <a:p>
            <a:pPr marL="609600" indent="-609600">
              <a:buFontTx/>
              <a:buNone/>
            </a:pPr>
            <a:r>
              <a:rPr lang="en-US" sz="2800"/>
              <a:t>           malignant – spreading into surrounding tissue</a:t>
            </a:r>
          </a:p>
          <a:p>
            <a:pPr marL="609600" indent="-609600">
              <a:buFontTx/>
              <a:buNone/>
            </a:pPr>
            <a:r>
              <a:rPr lang="en-US" sz="2800"/>
              <a:t>           fig. 12.17</a:t>
            </a:r>
          </a:p>
          <a:p>
            <a:pPr marL="609600" indent="-609600">
              <a:buFontTx/>
              <a:buNone/>
            </a:pPr>
            <a:r>
              <a:rPr lang="en-US" sz="2800"/>
              <a:t>2.  Division can stop at any stage or divide indefinitely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2492-1E9A-48BD-B857-35E9B15C8AEA}" type="slidenum">
              <a:rPr lang="en-US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continued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/>
              <a:t>May have unusual # of chromosomes</a:t>
            </a:r>
          </a:p>
          <a:p>
            <a:pPr marL="609600" indent="-609600">
              <a:buFontTx/>
              <a:buAutoNum type="arabicPeriod" startAt="3"/>
            </a:pPr>
            <a:r>
              <a:rPr lang="en-US"/>
              <a:t>Deranged metabolism</a:t>
            </a:r>
          </a:p>
          <a:p>
            <a:pPr marL="609600" indent="-609600">
              <a:buFontTx/>
              <a:buAutoNum type="arabicPeriod" startAt="3"/>
            </a:pPr>
            <a:r>
              <a:rPr lang="en-US"/>
              <a:t>Surface can’t attach to “normal neighbors”</a:t>
            </a:r>
          </a:p>
          <a:p>
            <a:pPr marL="609600" indent="-609600">
              <a:buFontTx/>
              <a:buAutoNum type="arabicPeriod" startAt="3"/>
            </a:pPr>
            <a:r>
              <a:rPr lang="en-US"/>
              <a:t>Cells are loose &amp; free so can spread quickly  (metastasize)</a:t>
            </a:r>
          </a:p>
          <a:p>
            <a:pPr marL="609600" indent="-6096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C04C-EB3B-44A5-8DC1-69782270F1F9}" type="slidenum">
              <a:rPr lang="en-US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4254-0C26-44CF-A074-956DE803B259}" type="slidenum">
              <a:rPr lang="en-US"/>
              <a:pPr/>
              <a:t>88</a:t>
            </a:fld>
            <a:endParaRPr lang="en-US"/>
          </a:p>
        </p:txBody>
      </p:sp>
      <p:pic>
        <p:nvPicPr>
          <p:cNvPr id="171013" name="Picture 5" descr="12-17-MalignantTumor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81163"/>
            <a:ext cx="7620000" cy="3495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F9AD-D176-4B19-975F-7A3064A07BC1}" type="slidenum">
              <a:rPr lang="en-US"/>
              <a:pPr/>
              <a:t>89</a:t>
            </a:fld>
            <a:endParaRPr lang="en-US"/>
          </a:p>
        </p:txBody>
      </p:sp>
      <p:pic>
        <p:nvPicPr>
          <p:cNvPr id="204802" name="Picture 2" descr="CDR00004155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09600"/>
            <a:ext cx="8267700" cy="561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149-0CA6-46D8-B91E-075CAD212CE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C:\Users\ECAIRO~1.SAI\AppData\Local\Temp\11_05aLocalLongDistance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7397496" cy="4601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42059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triggers a cell to become cancerous?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Genetic alterations due to carcinogens </a:t>
            </a:r>
          </a:p>
          <a:p>
            <a:pPr marL="990600" lvl="1" indent="-533400">
              <a:buFontTx/>
              <a:buNone/>
            </a:pPr>
            <a:r>
              <a:rPr lang="en-US"/>
              <a:t>	i.e.  Asbestos, nicotine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Oncogenes  --  genes that stimulate cancer cell</a:t>
            </a:r>
          </a:p>
          <a:p>
            <a:pPr marL="609600" indent="-609600">
              <a:buFontTx/>
              <a:buNone/>
            </a:pPr>
            <a:r>
              <a:rPr lang="en-US"/>
              <a:t>       -- switch is in “off” position but can switch “on”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6CF-15A2-4764-8B6F-3DBC5DDC67BA}" type="slidenum">
              <a:rPr lang="en-US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Meiosis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Division of cells to form haploid gametes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067BABB-ADAF-4077-808E-B94E89717353}" type="slidenum">
              <a:rPr lang="en-US"/>
              <a:pPr/>
              <a:t>91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Gamete – egg or sperm</a:t>
            </a:r>
          </a:p>
          <a:p>
            <a:r>
              <a:rPr lang="en-US" sz="2800"/>
              <a:t>Somatic cell – all cells of the body except gametes</a:t>
            </a:r>
          </a:p>
          <a:p>
            <a:r>
              <a:rPr lang="en-US" sz="2800"/>
              <a:t>Zygote – fertilized egg</a:t>
            </a:r>
          </a:p>
          <a:p>
            <a:r>
              <a:rPr lang="en-US" sz="2800"/>
              <a:t>Diploid – 2 sets of chromosomes (2N)</a:t>
            </a:r>
          </a:p>
          <a:p>
            <a:r>
              <a:rPr lang="en-US" sz="2800"/>
              <a:t>Haploid – one set of chromosomes (N)</a:t>
            </a:r>
          </a:p>
          <a:p>
            <a:r>
              <a:rPr lang="en-US" sz="2800"/>
              <a:t>Homologous chromosomes – chromosomes that make a pair.  One from each parent.  See diagram</a:t>
            </a:r>
          </a:p>
          <a:p>
            <a:endParaRPr lang="en-US" sz="2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0452-9049-4F94-BE91-79048C24963A}" type="slidenum">
              <a:rPr lang="en-US"/>
              <a:pPr/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continued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Tetrad – complex of 4 chromatids.  Present during prophase I of meiosis</a:t>
            </a:r>
          </a:p>
          <a:p>
            <a:r>
              <a:rPr lang="en-US"/>
              <a:t>Crossing over – exchange of piece of chromosomes.  Occurs while  tetrad is present.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3078-D386-4300-962D-47001D46E5AA}" type="slidenum">
              <a:rPr lang="en-US"/>
              <a:pPr/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Pgs. 240 – 241</a:t>
            </a:r>
          </a:p>
          <a:p>
            <a:r>
              <a:rPr lang="en-US"/>
              <a:t>Spermatogenesis – produces four haploid sperm</a:t>
            </a:r>
          </a:p>
          <a:p>
            <a:r>
              <a:rPr lang="en-US"/>
              <a:t>Oogenesis – produces 1 egg an 3 polar bodies</a:t>
            </a:r>
          </a:p>
          <a:p>
            <a:r>
              <a:rPr lang="en-US">
                <a:hlinkClick r:id="rId2"/>
              </a:rPr>
              <a:t>MEIOSIS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965D-B66D-41E0-A5B4-6C38E31711E6}" type="slidenum">
              <a:rPr lang="en-US"/>
              <a:pPr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44196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/>
              <a:t> </a:t>
            </a:r>
            <a:r>
              <a:rPr lang="en-US" sz="1800" i="0"/>
              <a:t>a tetrad of the grasshopper</a:t>
            </a:r>
            <a:r>
              <a:rPr lang="en-US" sz="1800"/>
              <a:t> Chorthippus parallelus </a:t>
            </a:r>
            <a:r>
              <a:rPr lang="en-US" sz="1800" i="0"/>
              <a:t>shows 5 chiasmata</a:t>
            </a:r>
            <a:br>
              <a:rPr lang="en-US" sz="1800" i="0"/>
            </a:br>
            <a:r>
              <a:rPr lang="en-US" sz="1800" i="0"/>
              <a:t> courtesy of Prof. Bernard John</a:t>
            </a:r>
            <a:r>
              <a:rPr lang="en-US" sz="2000" i="0"/>
              <a:t> </a:t>
            </a:r>
            <a:br>
              <a:rPr lang="en-US" sz="2000" i="0"/>
            </a:br>
            <a:endParaRPr lang="en-US" sz="2000" i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A816-5724-4D19-9F4B-B461F1BAB1A0}" type="slidenum">
              <a:rPr lang="en-US"/>
              <a:pPr/>
              <a:t>95</a:t>
            </a:fld>
            <a:endParaRPr lang="en-US"/>
          </a:p>
        </p:txBody>
      </p:sp>
      <p:pic>
        <p:nvPicPr>
          <p:cNvPr id="208901" name="Picture 5" descr="Chiasmata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267200" cy="191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99FC-4CC8-4FA8-8219-AD98FCE21B2B}" type="slidenum">
              <a:rPr lang="en-US"/>
              <a:pPr/>
              <a:t>96</a:t>
            </a:fld>
            <a:endParaRPr lang="en-US"/>
          </a:p>
        </p:txBody>
      </p:sp>
      <p:pic>
        <p:nvPicPr>
          <p:cNvPr id="90117" name="Picture 5" descr="13-06-MeiosisOverview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571500"/>
            <a:ext cx="336232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EC38-346D-47D0-A053-ADB8567B220F}" type="slidenum">
              <a:rPr lang="en-US"/>
              <a:pPr/>
              <a:t>97</a:t>
            </a:fld>
            <a:endParaRPr lang="en-US"/>
          </a:p>
        </p:txBody>
      </p:sp>
      <p:pic>
        <p:nvPicPr>
          <p:cNvPr id="107524" name="Picture 4" descr="spore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162800" cy="672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891E-77EA-41D7-848C-6790EAB7AFF9}" type="slidenum">
              <a:rPr lang="en-US"/>
              <a:pPr/>
              <a:t>98</a:t>
            </a:fld>
            <a:endParaRPr lang="en-US"/>
          </a:p>
        </p:txBody>
      </p:sp>
      <p:pic>
        <p:nvPicPr>
          <p:cNvPr id="92165" name="Picture 5" descr="13-07a-MeiosisArtLeft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518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6162-5395-4023-8E2F-460F8D6548D8}" type="slidenum">
              <a:rPr lang="en-US"/>
              <a:pPr/>
              <a:t>99</a:t>
            </a:fld>
            <a:endParaRPr lang="en-US"/>
          </a:p>
        </p:txBody>
      </p:sp>
      <p:pic>
        <p:nvPicPr>
          <p:cNvPr id="91141" name="Picture 5" descr="13-07b-MeiosisArtRight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871538"/>
            <a:ext cx="7600950" cy="511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2646</TotalTime>
  <Words>1924</Words>
  <Application>Microsoft Office PowerPoint</Application>
  <PresentationFormat>On-screen Show (4:3)</PresentationFormat>
  <Paragraphs>673</Paragraphs>
  <Slides>116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7" baseType="lpstr">
      <vt:lpstr>Office Theme</vt:lpstr>
      <vt:lpstr>Unit 4</vt:lpstr>
      <vt:lpstr>Cell Communication</vt:lpstr>
      <vt:lpstr>Slide 3</vt:lpstr>
      <vt:lpstr>Types of Communication in multicellular organisms</vt:lpstr>
      <vt:lpstr>Slide 5</vt:lpstr>
      <vt:lpstr>Slide 6</vt:lpstr>
      <vt:lpstr>Direct Contact Between Cells</vt:lpstr>
      <vt:lpstr>Slide 8</vt:lpstr>
      <vt:lpstr>Slide 9</vt:lpstr>
      <vt:lpstr>Types of Local  Signaling</vt:lpstr>
      <vt:lpstr>Slide 11</vt:lpstr>
      <vt:lpstr>Slide 12</vt:lpstr>
      <vt:lpstr>Hormonal Signaling  (long distance)</vt:lpstr>
      <vt:lpstr>Slide 14</vt:lpstr>
      <vt:lpstr>Slide 15</vt:lpstr>
      <vt:lpstr>Signal Transduction Pathway</vt:lpstr>
      <vt:lpstr>    Stages of Signaling</vt:lpstr>
      <vt:lpstr>Slide 18</vt:lpstr>
      <vt:lpstr>Slide 19</vt:lpstr>
      <vt:lpstr>Slide 20</vt:lpstr>
      <vt:lpstr>Slide 21</vt:lpstr>
      <vt:lpstr>Reception</vt:lpstr>
      <vt:lpstr>3 types of reception </vt:lpstr>
      <vt:lpstr>Reception</vt:lpstr>
      <vt:lpstr>Slide 25</vt:lpstr>
      <vt:lpstr>Slide 26</vt:lpstr>
      <vt:lpstr>Reception</vt:lpstr>
      <vt:lpstr>Slide 28</vt:lpstr>
      <vt:lpstr>Slide 29</vt:lpstr>
      <vt:lpstr>Slide 30</vt:lpstr>
      <vt:lpstr>Tyrosine - Kinase</vt:lpstr>
      <vt:lpstr>Vocabulary</vt:lpstr>
      <vt:lpstr>Reception</vt:lpstr>
      <vt:lpstr>Slide 34</vt:lpstr>
      <vt:lpstr>Transduction</vt:lpstr>
      <vt:lpstr>Slide 36</vt:lpstr>
      <vt:lpstr>Second Messenger and Cyclic AMP</vt:lpstr>
      <vt:lpstr>Fig. 11-11</vt:lpstr>
      <vt:lpstr>Slide 39</vt:lpstr>
      <vt:lpstr>Example</vt:lpstr>
      <vt:lpstr>G-protein systems and health</vt:lpstr>
      <vt:lpstr>G-protein systems and health</vt:lpstr>
      <vt:lpstr>Response</vt:lpstr>
      <vt:lpstr>Fig. 11-13-3</vt:lpstr>
      <vt:lpstr>Apoptosis</vt:lpstr>
      <vt:lpstr>Fig. 11-19</vt:lpstr>
      <vt:lpstr>Fig. 11-20a</vt:lpstr>
      <vt:lpstr>Fig. 11-20b</vt:lpstr>
      <vt:lpstr>Fig. 11-20</vt:lpstr>
      <vt:lpstr>Fig. 11-21</vt:lpstr>
      <vt:lpstr>Cell  Division</vt:lpstr>
      <vt:lpstr>Why Cell Division</vt:lpstr>
      <vt:lpstr>3 Types of Cell Division</vt:lpstr>
      <vt:lpstr>1. Binary Fission</vt:lpstr>
      <vt:lpstr>Fig. 12-11-1</vt:lpstr>
      <vt:lpstr>Fig. 12-11-2</vt:lpstr>
      <vt:lpstr>Fig. 12-11-3</vt:lpstr>
      <vt:lpstr>Fig. 12-11-4</vt:lpstr>
      <vt:lpstr>2.  Mitosis</vt:lpstr>
      <vt:lpstr>Fig. 12-12</vt:lpstr>
      <vt:lpstr>Slide 61</vt:lpstr>
      <vt:lpstr>3.  Meiosis</vt:lpstr>
      <vt:lpstr>Eukaryotic Cells</vt:lpstr>
      <vt:lpstr>Fig. 12-5</vt:lpstr>
      <vt:lpstr>Interphase</vt:lpstr>
      <vt:lpstr>Phases of Mitosis</vt:lpstr>
      <vt:lpstr>Slide 67</vt:lpstr>
      <vt:lpstr>Slide 68</vt:lpstr>
      <vt:lpstr>Slide 69</vt:lpstr>
      <vt:lpstr>Plant Vs. Animal Mitosis</vt:lpstr>
      <vt:lpstr>Fig. 12-6d</vt:lpstr>
      <vt:lpstr>Regulation of the Cell Cycle</vt:lpstr>
      <vt:lpstr>Molecular Control</vt:lpstr>
      <vt:lpstr>Slide 74</vt:lpstr>
      <vt:lpstr>Molecular control continued</vt:lpstr>
      <vt:lpstr>Slide 76</vt:lpstr>
      <vt:lpstr>Fig. 12-16</vt:lpstr>
      <vt:lpstr>Fig. 12-17</vt:lpstr>
      <vt:lpstr>Fig. 12-17a</vt:lpstr>
      <vt:lpstr>Fig. 12-17b</vt:lpstr>
      <vt:lpstr>External Signals</vt:lpstr>
      <vt:lpstr>Slide 82</vt:lpstr>
      <vt:lpstr>Internal Signals</vt:lpstr>
      <vt:lpstr>Slide 84</vt:lpstr>
      <vt:lpstr>Cancer</vt:lpstr>
      <vt:lpstr>Characteristics of a cancer cell</vt:lpstr>
      <vt:lpstr>Characteristics continued</vt:lpstr>
      <vt:lpstr>Slide 88</vt:lpstr>
      <vt:lpstr>Slide 89</vt:lpstr>
      <vt:lpstr>What triggers a cell to become cancerous?</vt:lpstr>
      <vt:lpstr>Meiosis</vt:lpstr>
      <vt:lpstr>Terms</vt:lpstr>
      <vt:lpstr>Terms continued</vt:lpstr>
      <vt:lpstr>Meiosis</vt:lpstr>
      <vt:lpstr> a tetrad of the grasshopper Chorthippus parallelus shows 5 chiasmata  courtesy of Prof. Bernard John  </vt:lpstr>
      <vt:lpstr>Slide 96</vt:lpstr>
      <vt:lpstr>Slide 97</vt:lpstr>
      <vt:lpstr>Slide 98</vt:lpstr>
      <vt:lpstr>Slide 99</vt:lpstr>
      <vt:lpstr>Differences &amp; Similarities</vt:lpstr>
      <vt:lpstr>Slide 101</vt:lpstr>
      <vt:lpstr>Slide 102</vt:lpstr>
      <vt:lpstr>Nondisjunction</vt:lpstr>
      <vt:lpstr>Slide 104</vt:lpstr>
      <vt:lpstr>2.  Fix cells</vt:lpstr>
      <vt:lpstr>3.  Karyotype chromosomes 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</vt:vector>
  </TitlesOfParts>
  <Company>St. Viator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</dc:title>
  <dc:creator>ecairo</dc:creator>
  <cp:lastModifiedBy>Eileen Cairo</cp:lastModifiedBy>
  <cp:revision>128</cp:revision>
  <cp:lastPrinted>2013-11-13T18:33:59Z</cp:lastPrinted>
  <dcterms:created xsi:type="dcterms:W3CDTF">2002-11-06T21:40:54Z</dcterms:created>
  <dcterms:modified xsi:type="dcterms:W3CDTF">2013-11-16T18:58:23Z</dcterms:modified>
</cp:coreProperties>
</file>