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1" r:id="rId1"/>
  </p:sldMasterIdLst>
  <p:notesMasterIdLst>
    <p:notesMasterId r:id="rId184"/>
  </p:notesMasterIdLst>
  <p:handoutMasterIdLst>
    <p:handoutMasterId r:id="rId185"/>
  </p:handoutMasterIdLst>
  <p:sldIdLst>
    <p:sldId id="466" r:id="rId2"/>
    <p:sldId id="467" r:id="rId3"/>
    <p:sldId id="257" r:id="rId4"/>
    <p:sldId id="308" r:id="rId5"/>
    <p:sldId id="259" r:id="rId6"/>
    <p:sldId id="309" r:id="rId7"/>
    <p:sldId id="258" r:id="rId8"/>
    <p:sldId id="260" r:id="rId9"/>
    <p:sldId id="261" r:id="rId10"/>
    <p:sldId id="310" r:id="rId11"/>
    <p:sldId id="317" r:id="rId12"/>
    <p:sldId id="409" r:id="rId13"/>
    <p:sldId id="262" r:id="rId14"/>
    <p:sldId id="312" r:id="rId15"/>
    <p:sldId id="468" r:id="rId16"/>
    <p:sldId id="319" r:id="rId17"/>
    <p:sldId id="368" r:id="rId18"/>
    <p:sldId id="318" r:id="rId19"/>
    <p:sldId id="369" r:id="rId20"/>
    <p:sldId id="370" r:id="rId21"/>
    <p:sldId id="371" r:id="rId22"/>
    <p:sldId id="313" r:id="rId23"/>
    <p:sldId id="314" r:id="rId24"/>
    <p:sldId id="315" r:id="rId25"/>
    <p:sldId id="316" r:id="rId26"/>
    <p:sldId id="474" r:id="rId27"/>
    <p:sldId id="372" r:id="rId28"/>
    <p:sldId id="374" r:id="rId29"/>
    <p:sldId id="375" r:id="rId30"/>
    <p:sldId id="378" r:id="rId31"/>
    <p:sldId id="376" r:id="rId32"/>
    <p:sldId id="469" r:id="rId33"/>
    <p:sldId id="470" r:id="rId34"/>
    <p:sldId id="471" r:id="rId35"/>
    <p:sldId id="472" r:id="rId36"/>
    <p:sldId id="473" r:id="rId37"/>
    <p:sldId id="263" r:id="rId38"/>
    <p:sldId id="265" r:id="rId39"/>
    <p:sldId id="266" r:id="rId40"/>
    <p:sldId id="412" r:id="rId41"/>
    <p:sldId id="382" r:id="rId42"/>
    <p:sldId id="383" r:id="rId43"/>
    <p:sldId id="387" r:id="rId44"/>
    <p:sldId id="384" r:id="rId45"/>
    <p:sldId id="385" r:id="rId46"/>
    <p:sldId id="388" r:id="rId47"/>
    <p:sldId id="386" r:id="rId48"/>
    <p:sldId id="389" r:id="rId49"/>
    <p:sldId id="390" r:id="rId50"/>
    <p:sldId id="391" r:id="rId51"/>
    <p:sldId id="322" r:id="rId52"/>
    <p:sldId id="392" r:id="rId53"/>
    <p:sldId id="393" r:id="rId54"/>
    <p:sldId id="324" r:id="rId55"/>
    <p:sldId id="364" r:id="rId56"/>
    <p:sldId id="323" r:id="rId57"/>
    <p:sldId id="325" r:id="rId58"/>
    <p:sldId id="363" r:id="rId59"/>
    <p:sldId id="267" r:id="rId60"/>
    <p:sldId id="326" r:id="rId61"/>
    <p:sldId id="327" r:id="rId62"/>
    <p:sldId id="394" r:id="rId63"/>
    <p:sldId id="395" r:id="rId64"/>
    <p:sldId id="396" r:id="rId65"/>
    <p:sldId id="422" r:id="rId66"/>
    <p:sldId id="407" r:id="rId67"/>
    <p:sldId id="268" r:id="rId68"/>
    <p:sldId id="269" r:id="rId69"/>
    <p:sldId id="329" r:id="rId70"/>
    <p:sldId id="330" r:id="rId71"/>
    <p:sldId id="331" r:id="rId72"/>
    <p:sldId id="332" r:id="rId73"/>
    <p:sldId id="333" r:id="rId74"/>
    <p:sldId id="270" r:id="rId75"/>
    <p:sldId id="328" r:id="rId76"/>
    <p:sldId id="457" r:id="rId77"/>
    <p:sldId id="335" r:id="rId78"/>
    <p:sldId id="338" r:id="rId79"/>
    <p:sldId id="336" r:id="rId80"/>
    <p:sldId id="337" r:id="rId81"/>
    <p:sldId id="271" r:id="rId82"/>
    <p:sldId id="340" r:id="rId83"/>
    <p:sldId id="424" r:id="rId84"/>
    <p:sldId id="425" r:id="rId85"/>
    <p:sldId id="272" r:id="rId86"/>
    <p:sldId id="339" r:id="rId87"/>
    <p:sldId id="341" r:id="rId88"/>
    <p:sldId id="273" r:id="rId89"/>
    <p:sldId id="274" r:id="rId90"/>
    <p:sldId id="277" r:id="rId91"/>
    <p:sldId id="334" r:id="rId92"/>
    <p:sldId id="275" r:id="rId93"/>
    <p:sldId id="291" r:id="rId94"/>
    <p:sldId id="342" r:id="rId95"/>
    <p:sldId id="290" r:id="rId96"/>
    <p:sldId id="278" r:id="rId97"/>
    <p:sldId id="343" r:id="rId98"/>
    <p:sldId id="276" r:id="rId99"/>
    <p:sldId id="344" r:id="rId100"/>
    <p:sldId id="345" r:id="rId101"/>
    <p:sldId id="279" r:id="rId102"/>
    <p:sldId id="346" r:id="rId103"/>
    <p:sldId id="347" r:id="rId104"/>
    <p:sldId id="280" r:id="rId105"/>
    <p:sldId id="367" r:id="rId106"/>
    <p:sldId id="348" r:id="rId107"/>
    <p:sldId id="349" r:id="rId108"/>
    <p:sldId id="426" r:id="rId109"/>
    <p:sldId id="281" r:id="rId110"/>
    <p:sldId id="288" r:id="rId111"/>
    <p:sldId id="350" r:id="rId112"/>
    <p:sldId id="419" r:id="rId113"/>
    <p:sldId id="420" r:id="rId114"/>
    <p:sldId id="410" r:id="rId115"/>
    <p:sldId id="287" r:id="rId116"/>
    <p:sldId id="293" r:id="rId117"/>
    <p:sldId id="421" r:id="rId118"/>
    <p:sldId id="294" r:id="rId119"/>
    <p:sldId id="399" r:id="rId120"/>
    <p:sldId id="351" r:id="rId121"/>
    <p:sldId id="400" r:id="rId122"/>
    <p:sldId id="401" r:id="rId123"/>
    <p:sldId id="402" r:id="rId124"/>
    <p:sldId id="403" r:id="rId125"/>
    <p:sldId id="404" r:id="rId126"/>
    <p:sldId id="405" r:id="rId127"/>
    <p:sldId id="406" r:id="rId128"/>
    <p:sldId id="296" r:id="rId129"/>
    <p:sldId id="297" r:id="rId130"/>
    <p:sldId id="298" r:id="rId131"/>
    <p:sldId id="475" r:id="rId132"/>
    <p:sldId id="476" r:id="rId133"/>
    <p:sldId id="477" r:id="rId134"/>
    <p:sldId id="478" r:id="rId135"/>
    <p:sldId id="479" r:id="rId136"/>
    <p:sldId id="480" r:id="rId137"/>
    <p:sldId id="481" r:id="rId138"/>
    <p:sldId id="411" r:id="rId139"/>
    <p:sldId id="295" r:id="rId140"/>
    <p:sldId id="299" r:id="rId141"/>
    <p:sldId id="357" r:id="rId142"/>
    <p:sldId id="359" r:id="rId143"/>
    <p:sldId id="358" r:id="rId144"/>
    <p:sldId id="300" r:id="rId145"/>
    <p:sldId id="415" r:id="rId146"/>
    <p:sldId id="414" r:id="rId147"/>
    <p:sldId id="306" r:id="rId148"/>
    <p:sldId id="301" r:id="rId149"/>
    <p:sldId id="303" r:id="rId150"/>
    <p:sldId id="427" r:id="rId151"/>
    <p:sldId id="483" r:id="rId152"/>
    <p:sldId id="428" r:id="rId153"/>
    <p:sldId id="429" r:id="rId154"/>
    <p:sldId id="430" r:id="rId155"/>
    <p:sldId id="431" r:id="rId156"/>
    <p:sldId id="432" r:id="rId157"/>
    <p:sldId id="433" r:id="rId158"/>
    <p:sldId id="434" r:id="rId159"/>
    <p:sldId id="435" r:id="rId160"/>
    <p:sldId id="436" r:id="rId161"/>
    <p:sldId id="437" r:id="rId162"/>
    <p:sldId id="438" r:id="rId163"/>
    <p:sldId id="439" r:id="rId164"/>
    <p:sldId id="455" r:id="rId165"/>
    <p:sldId id="465" r:id="rId166"/>
    <p:sldId id="460" r:id="rId167"/>
    <p:sldId id="440" r:id="rId168"/>
    <p:sldId id="453" r:id="rId169"/>
    <p:sldId id="449" r:id="rId170"/>
    <p:sldId id="450" r:id="rId171"/>
    <p:sldId id="441" r:id="rId172"/>
    <p:sldId id="448" r:id="rId173"/>
    <p:sldId id="451" r:id="rId174"/>
    <p:sldId id="452" r:id="rId175"/>
    <p:sldId id="456" r:id="rId176"/>
    <p:sldId id="458" r:id="rId177"/>
    <p:sldId id="461" r:id="rId178"/>
    <p:sldId id="462" r:id="rId179"/>
    <p:sldId id="463" r:id="rId180"/>
    <p:sldId id="464" r:id="rId181"/>
    <p:sldId id="482" r:id="rId182"/>
    <p:sldId id="459" r:id="rId183"/>
  </p:sldIdLst>
  <p:sldSz cx="9144000" cy="6858000" type="screen4x3"/>
  <p:notesSz cx="6858000" cy="92964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34CE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578" autoAdjust="0"/>
    <p:restoredTop sz="86474" autoAdjust="0"/>
  </p:normalViewPr>
  <p:slideViewPr>
    <p:cSldViewPr>
      <p:cViewPr varScale="1">
        <p:scale>
          <a:sx n="63" d="100"/>
          <a:sy n="63" d="100"/>
        </p:scale>
        <p:origin x="-31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6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notesMaster" Target="notesMasters/notesMaster1.xml"/><Relationship Id="rId189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presProps" Target="presProps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7DE1304-0929-4B83-85BD-6D922D1A2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512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69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0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29B04C6-CDD3-4440-BD02-07D7A71AC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149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9B04C6-CDD3-4440-BD02-07D7A71AC294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9718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A929430-0576-41F9-B5D8-0B4D08CF137F}" type="slidenum">
              <a:rPr lang="en-US" sz="1200" smtClean="0"/>
              <a:pPr eaLnBrk="1" hangingPunct="1"/>
              <a:t>144</a:t>
            </a:fld>
            <a:endParaRPr lang="en-US" sz="1200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PCR Chain Reaction pg. 371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6897313-24FF-462A-B4DA-7134EF9BB5D9}" type="slidenum">
              <a:rPr lang="en-US" sz="1200" smtClean="0"/>
              <a:pPr eaLnBrk="1" hangingPunct="1"/>
              <a:t>154</a:t>
            </a:fld>
            <a:endParaRPr lang="en-US" sz="1200" smtClean="0"/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Could be IV.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85E1375-0394-4F50-9C3A-6594BEDE610D}" type="slidenum">
              <a:rPr lang="en-US" sz="1200" smtClean="0"/>
              <a:pPr eaLnBrk="1" hangingPunct="1"/>
              <a:t>119</a:t>
            </a:fld>
            <a:endParaRPr lang="en-US" sz="1200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7C42318-CCCB-4E1E-81DB-FC500DA3CD80}" type="slidenum">
              <a:rPr lang="en-US" sz="1200" smtClean="0"/>
              <a:pPr eaLnBrk="1" hangingPunct="1"/>
              <a:t>121</a:t>
            </a:fld>
            <a:endParaRPr lang="en-US" sz="1200" smtClean="0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8D27B90-08A4-49EB-B6A3-ED36C9E22940}" type="slidenum">
              <a:rPr lang="en-US" sz="1200" smtClean="0"/>
              <a:pPr eaLnBrk="1" hangingPunct="1"/>
              <a:t>122</a:t>
            </a:fld>
            <a:endParaRPr lang="en-US" sz="1200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E77596C-5872-4239-AB80-E5D54D7D4546}" type="slidenum">
              <a:rPr lang="en-US" sz="1200" smtClean="0"/>
              <a:pPr eaLnBrk="1" hangingPunct="1"/>
              <a:t>123</a:t>
            </a:fld>
            <a:endParaRPr lang="en-US" sz="1200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C480E82-E137-4B4F-8787-68A4E66871D6}" type="slidenum">
              <a:rPr lang="en-US" sz="1200" smtClean="0"/>
              <a:pPr eaLnBrk="1" hangingPunct="1"/>
              <a:t>124</a:t>
            </a:fld>
            <a:endParaRPr lang="en-US" sz="1200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1950EE-A96B-4E24-818F-D9E6865665AA}" type="slidenum">
              <a:rPr lang="en-US" sz="1200" smtClean="0"/>
              <a:pPr eaLnBrk="1" hangingPunct="1"/>
              <a:t>125</a:t>
            </a:fld>
            <a:endParaRPr lang="en-US" sz="1200" smtClean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B2D49B0-C019-42AB-9EF5-5627FAFBE4C9}" type="slidenum">
              <a:rPr lang="en-US" sz="1200" smtClean="0"/>
              <a:pPr eaLnBrk="1" hangingPunct="1"/>
              <a:t>126</a:t>
            </a:fld>
            <a:endParaRPr lang="en-US" sz="1200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3607767-440D-4E8B-AFB6-B4B21C82030E}" type="slidenum">
              <a:rPr lang="en-US" sz="1200" smtClean="0"/>
              <a:pPr eaLnBrk="1" hangingPunct="1"/>
              <a:t>127</a:t>
            </a:fld>
            <a:endParaRPr lang="en-US" sz="1200" smtClean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A47FD-5F6B-424B-92AA-6A781708FB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36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E653AD-7A30-48B3-B4F0-4D107DDA5F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867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A723AE-1C8B-48AE-AEA4-86145D01CED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11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A6881-701A-4BAD-BD6D-196A69E4EF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83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C6B24D-3653-4F51-B92C-85278A1B737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44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72E4CF-58A0-42B8-846E-4B3AD91309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51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A4F2D-7313-448C-BF2F-EDCF8A0F995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13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461AC7-162F-445F-AC02-98F44784DC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400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BC1C8-955E-4997-8C3B-10EB2AD59A5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CEE293-8A63-4C17-A59B-A3DB2764A11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9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D1059D-A179-4F93-86CC-34430072DE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46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DA133C1-C007-403F-A0D2-959FC066151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84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2" r:id="rId1"/>
    <p:sldLayoutId id="2147483893" r:id="rId2"/>
    <p:sldLayoutId id="2147483894" r:id="rId3"/>
    <p:sldLayoutId id="2147483895" r:id="rId4"/>
    <p:sldLayoutId id="2147483896" r:id="rId5"/>
    <p:sldLayoutId id="2147483897" r:id="rId6"/>
    <p:sldLayoutId id="2147483898" r:id="rId7"/>
    <p:sldLayoutId id="2147483899" r:id="rId8"/>
    <p:sldLayoutId id="2147483900" r:id="rId9"/>
    <p:sldLayoutId id="2147483901" r:id="rId10"/>
    <p:sldLayoutId id="214748390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hyperlink" Target="http://telstar.ote.cmu.edu/biology/animation/index.html" TargetMode="Externa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About/primer/snps.html" TargetMode="Externa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hyperlink" Target="http://wehi.tv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0-cC1VDneV4" TargetMode="Externa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.genetics.utah.edu/content/labs/gel/" TargetMode="External"/><Relationship Id="rId2" Type="http://schemas.openxmlformats.org/officeDocument/2006/relationships/hyperlink" Target="http://www.dnalc.org/resources/plasmids.html" TargetMode="Externa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1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1.xml"/></Relationships>
</file>

<file path=ppt/slides/_rels/slide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.xml"/></Relationships>
</file>

<file path=ppt/slides/_rels/slide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2" Type="http://schemas.openxmlformats.org/officeDocument/2006/relationships/hyperlink" Target="http://prezi.com/jgpqmkmh7xk5/ap-bio-molecular-genetics-3-regulation-of-gene-expression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d.cuhk.edu.hk/~johnson/teaching/genetics/animations/dna_replication.htm" TargetMode="External"/><Relationship Id="rId2" Type="http://schemas.openxmlformats.org/officeDocument/2006/relationships/hyperlink" Target="http://www.wiley.com/college/pratt/0471393878/student/animations/dna_replication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ighered.mcgraw-hill.com/sites/0072437316/student_view0/chapter14/animations.html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file:///\\viator1\users\ecairo\APBIO\Ap\Unit%206\chr11%20video.mp4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ctrTitle"/>
          </p:nvPr>
        </p:nvSpPr>
        <p:spPr>
          <a:ln w="9525" cmpd="sng"/>
        </p:spPr>
        <p:txBody>
          <a:bodyPr/>
          <a:lstStyle/>
          <a:p>
            <a:pPr eaLnBrk="1" hangingPunct="1"/>
            <a:r>
              <a:rPr lang="en-US" dirty="0" smtClean="0"/>
              <a:t>DNA and Technology</a:t>
            </a:r>
          </a:p>
        </p:txBody>
      </p:sp>
      <p:sp>
        <p:nvSpPr>
          <p:cNvPr id="4100" name="Rectangle 5"/>
          <p:cNvSpPr>
            <a:spLocks noGrp="1" noChangeArrowheads="1"/>
          </p:cNvSpPr>
          <p:nvPr>
            <p:ph type="subTitle" idx="1"/>
          </p:nvPr>
        </p:nvSpPr>
        <p:spPr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EF1E1B4-E5A4-4E2F-966D-35FD11D0ADE9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652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5DB301-D0A9-4FC8-BDB5-3E4A24BDC3D2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10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2291" name="Picture 7" descr="16_07aDoubleHelix-L"/>
          <p:cNvPicPr>
            <a:picLocks noChangeAspect="1" noChangeArrowheads="1"/>
          </p:cNvPicPr>
          <p:nvPr/>
        </p:nvPicPr>
        <p:blipFill>
          <a:blip r:embed="rId2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13" y="771525"/>
            <a:ext cx="726757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BC5F2CA-3C73-4C64-B8C1-9168A43FED83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100</a:t>
            </a:fld>
            <a:endParaRPr lang="en-US" sz="1400" dirty="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07523" name="Picture 3" descr="17-17-TranslationInitiat-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5388"/>
            <a:ext cx="9144000" cy="446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Initiation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dirty="0" smtClean="0"/>
              <a:t>5</a:t>
            </a:r>
            <a:r>
              <a:rPr lang="en-US" dirty="0" smtClean="0">
                <a:cs typeface="Times New Roman" pitchFamily="18" charset="0"/>
              </a:rPr>
              <a:t>'</a:t>
            </a:r>
            <a:r>
              <a:rPr lang="en-US" dirty="0" smtClean="0"/>
              <a:t> end of mRNA attaches to small subunit of ribosome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/>
              <a:t>Start codon, AUG, binds w/ initiator tRNA (met)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/>
              <a:t>P – site of lg. subunit binds to AUG mRNA codon</a:t>
            </a:r>
          </a:p>
          <a:p>
            <a:pPr marL="609600" indent="-609600" eaLnBrk="1" hangingPunct="1">
              <a:buFontTx/>
              <a:buNone/>
            </a:pPr>
            <a:endParaRPr lang="en-US" dirty="0" smtClean="0"/>
          </a:p>
        </p:txBody>
      </p:sp>
      <p:sp>
        <p:nvSpPr>
          <p:cNvPr id="1085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63E63F7-30A7-4042-B103-7D9D1EBE746B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101</a:t>
            </a:fld>
            <a:endParaRPr lang="en-US" sz="1400" dirty="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utoUpdateAnimBg="0"/>
      <p:bldP spid="35843" grpId="0" build="p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438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Elongation</a:t>
            </a:r>
          </a:p>
        </p:txBody>
      </p:sp>
      <p:sp>
        <p:nvSpPr>
          <p:cNvPr id="1095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8D1A4A9-8654-4CB7-97F6-325388FD9BC5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102</a:t>
            </a:fld>
            <a:endParaRPr lang="en-US" sz="1400" dirty="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75D5773-2CD1-48E6-8E16-5EB4A0B3C03E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103</a:t>
            </a:fld>
            <a:endParaRPr lang="en-US" sz="1400" dirty="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10595" name="Picture 3" descr="17-18-TranslationElongat-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0"/>
            <a:ext cx="788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Elongation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tRNA enters A- site &amp; binds to 2</a:t>
            </a:r>
            <a:r>
              <a:rPr lang="en-US" baseline="30000" dirty="0" smtClean="0"/>
              <a:t>nd</a:t>
            </a:r>
            <a:r>
              <a:rPr lang="en-US" dirty="0" smtClean="0"/>
              <a:t> codon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Peptide bond forms b/w a.a. of each tRNA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tRNA moves from P-site to E-site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As mRNA moves through ribosome 2</a:t>
            </a:r>
            <a:r>
              <a:rPr lang="en-US" baseline="30000" dirty="0" smtClean="0"/>
              <a:t>nd</a:t>
            </a:r>
            <a:r>
              <a:rPr lang="en-US" dirty="0" smtClean="0"/>
              <a:t> tRNA now in A-site w/ 2 a.a.’s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dirty="0" smtClean="0"/>
              <a:t>Cycle repeats until a STOP codon enters A-site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dirty="0" smtClean="0"/>
          </a:p>
        </p:txBody>
      </p:sp>
      <p:sp>
        <p:nvSpPr>
          <p:cNvPr id="1116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442518C-D980-425D-8B74-515F7EC9545D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104</a:t>
            </a:fld>
            <a:endParaRPr lang="en-US" sz="1400" dirty="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P spid="36867" grpId="0" build="p" autoUpdateAnimBg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F17AFC-B602-4C13-8C2C-5F9A15EEBDE7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105</a:t>
            </a:fld>
            <a:endParaRPr lang="en-US" sz="1400" dirty="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12643" name="Picture 5" descr="riboso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976313"/>
            <a:ext cx="657225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Termination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telstar.ote.cmu.edu/biology/animation/index.html#dnarna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1136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176D56A-F7E5-41B9-BD33-AE439DA12B1C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106</a:t>
            </a:fld>
            <a:endParaRPr lang="en-US" sz="1400" dirty="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A855C4-893B-4262-8190-9C51670AD785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107</a:t>
            </a:fld>
            <a:endParaRPr lang="en-US" sz="1400" dirty="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14691" name="Picture 3" descr="17-19-TranslationTermin-L.gif"/>
          <p:cNvPicPr>
            <a:picLocks noChangeAspect="1" noChangeArrowheads="1"/>
          </p:cNvPicPr>
          <p:nvPr/>
        </p:nvPicPr>
        <p:blipFill>
          <a:blip r:embed="rId2" cstate="print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3700"/>
            <a:ext cx="9144000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F7E87A1-687A-4E2A-A636-18F80CF343FE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108</a:t>
            </a:fld>
            <a:endParaRPr lang="en-US" sz="1400" dirty="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15715" name="Picture 3" descr="17-04-GeneticCode-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0"/>
            <a:ext cx="5497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Termination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dirty="0" smtClean="0"/>
              <a:t>STOP codon in A-site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/>
              <a:t>Protein release factor binds to codon         -- no tRNA                                                  --  no a.a.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/>
              <a:t>Polypeptide is freed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dirty="0" smtClean="0"/>
              <a:t>Two subunits separate</a:t>
            </a:r>
          </a:p>
        </p:txBody>
      </p:sp>
      <p:sp>
        <p:nvSpPr>
          <p:cNvPr id="1167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290255E-14B0-480E-A05C-7DF410866C49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109</a:t>
            </a:fld>
            <a:endParaRPr lang="en-US" sz="1400" dirty="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autoUpdateAnimBg="0"/>
      <p:bldP spid="3891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7020CB7-38F1-4E74-BC7A-3BCBC792C3CE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11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3315" name="Picture 3" descr="16-12-AntiparallelStrand-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0"/>
            <a:ext cx="4286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Trivial but Important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Some tRNA’s have anticodons that can recognize 2 or more different codons</a:t>
            </a:r>
          </a:p>
          <a:p>
            <a:pPr eaLnBrk="1" hangingPunct="1"/>
            <a:r>
              <a:rPr lang="en-US" dirty="0" smtClean="0"/>
              <a:t>Third base of codon &amp; anticodon can vary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I.e.   U can bind w/ either A or G</a:t>
            </a:r>
          </a:p>
          <a:p>
            <a:pPr eaLnBrk="1" hangingPunct="1">
              <a:buFontTx/>
              <a:buNone/>
            </a:pPr>
            <a:r>
              <a:rPr lang="en-US" dirty="0" smtClean="0"/>
              <a:t>This is called </a:t>
            </a:r>
            <a:r>
              <a:rPr lang="en-US" u="sng" dirty="0" smtClean="0"/>
              <a:t>wobble</a:t>
            </a:r>
          </a:p>
        </p:txBody>
      </p:sp>
      <p:sp>
        <p:nvSpPr>
          <p:cNvPr id="1177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1903AFB-776C-4729-A903-B0996A163988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110</a:t>
            </a:fld>
            <a:endParaRPr lang="en-US" sz="1400" dirty="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utoUpdateAnimBg="0"/>
      <p:bldP spid="48131" grpId="0" build="p" autoUpdateAnimBg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94A2CE7-15E2-4A78-9007-541248B8CB27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111</a:t>
            </a:fld>
            <a:endParaRPr lang="en-US" sz="1400" dirty="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18787" name="Picture 3" descr="17-25-EukarTranscrTransl-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00" y="0"/>
            <a:ext cx="60467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Folding and Modification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Some amino acids can be modified by attaching sugars, lipids phosphate groups etc. </a:t>
            </a:r>
          </a:p>
          <a:p>
            <a:pPr eaLnBrk="1" hangingPunct="1"/>
            <a:r>
              <a:rPr lang="en-US" dirty="0" smtClean="0"/>
              <a:t>Enzymes may remove some amino acids from leading end</a:t>
            </a:r>
          </a:p>
          <a:p>
            <a:pPr eaLnBrk="1" hangingPunct="1"/>
            <a:r>
              <a:rPr lang="en-US" dirty="0" smtClean="0"/>
              <a:t>All translation starts with a free ribosome and then depending on the developing polypeptide chain it may attach to rough ER</a:t>
            </a:r>
          </a:p>
        </p:txBody>
      </p:sp>
      <p:sp>
        <p:nvSpPr>
          <p:cNvPr id="11981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33E52D1-D088-4CCF-9642-78E05927146E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112</a:t>
            </a:fld>
            <a:endParaRPr lang="en-US" sz="1400" dirty="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Folding and Modification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Polypeptides of proteins destined for endomembrane system (secretion) are marked by a </a:t>
            </a:r>
            <a:r>
              <a:rPr lang="en-US" b="1" dirty="0" smtClean="0"/>
              <a:t>signal peptide </a:t>
            </a:r>
            <a:r>
              <a:rPr lang="en-US" dirty="0" smtClean="0"/>
              <a:t>(directs it to rough ER)</a:t>
            </a:r>
          </a:p>
          <a:p>
            <a:pPr eaLnBrk="1" hangingPunct="1"/>
            <a:r>
              <a:rPr lang="en-US" dirty="0" smtClean="0"/>
              <a:t>Signal peptide is recognized by a protein-RNA complex called a </a:t>
            </a:r>
            <a:r>
              <a:rPr lang="en-US" b="1" u="sng" dirty="0" smtClean="0"/>
              <a:t>signal recognition particle  (SRP)</a:t>
            </a:r>
          </a:p>
        </p:txBody>
      </p:sp>
      <p:sp>
        <p:nvSpPr>
          <p:cNvPr id="12083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C489F16-8CFC-41D1-9BA3-D42B72B7391C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113</a:t>
            </a:fld>
            <a:endParaRPr lang="en-US" sz="1400" dirty="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4"/>
          <p:cNvSpPr>
            <a:spLocks noGrp="1" noChangeArrowheads="1"/>
          </p:cNvSpPr>
          <p:nvPr>
            <p:ph type="ctrTitle"/>
          </p:nvPr>
        </p:nvSpPr>
        <p:spPr>
          <a:ln w="9525" cmpd="sng"/>
        </p:spPr>
        <p:txBody>
          <a:bodyPr/>
          <a:lstStyle/>
          <a:p>
            <a:pPr eaLnBrk="1" hangingPunct="1"/>
            <a:r>
              <a:rPr lang="en-US" dirty="0" smtClean="0"/>
              <a:t>Mutations</a:t>
            </a:r>
          </a:p>
        </p:txBody>
      </p:sp>
      <p:sp>
        <p:nvSpPr>
          <p:cNvPr id="121860" name="Rectangle 5"/>
          <p:cNvSpPr>
            <a:spLocks noGrp="1" noChangeArrowheads="1"/>
          </p:cNvSpPr>
          <p:nvPr>
            <p:ph type="subTitle" idx="1"/>
          </p:nvPr>
        </p:nvSpPr>
        <p:spPr>
          <a:ln w="9525"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1218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E3375C5-9784-49C9-ADA4-FE2919C90569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114</a:t>
            </a:fld>
            <a:endParaRPr lang="en-US" sz="1400" dirty="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Mutations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Any change in sequence of DNA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Most mutations are harmless b/c only 10-20% of all human DNA actually codes for proteins  -- some junk DNA present</a:t>
            </a:r>
          </a:p>
        </p:txBody>
      </p:sp>
      <p:sp>
        <p:nvSpPr>
          <p:cNvPr id="1228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3494CB-F683-4CDF-A531-D206EABD5E95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115</a:t>
            </a:fld>
            <a:endParaRPr lang="en-US" sz="1400" dirty="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utoUpdateAnimBg="0"/>
      <p:bldP spid="47107" grpId="0" build="p" autoUpdateAnimBg="0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 Types of Mutations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Large -- delete or rearrange pieces or whole chromosomes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Small -- single nucleotide change called </a:t>
            </a:r>
            <a:r>
              <a:rPr lang="en-US" u="sng" dirty="0" smtClean="0"/>
              <a:t>point mutation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	-  SNPs single-nucleotide polymorphism</a:t>
            </a:r>
          </a:p>
          <a:p>
            <a:pPr lvl="1"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239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D7EEC1-F4FB-48E1-A9C8-EFEDD628B990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116</a:t>
            </a:fld>
            <a:endParaRPr lang="en-US" sz="1400" dirty="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 autoUpdateAnimBg="0"/>
      <p:bldP spid="53251" grpId="0" build="p" autoUpdateAnimBg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SNPs</a:t>
            </a:r>
          </a:p>
        </p:txBody>
      </p:sp>
      <p:sp>
        <p:nvSpPr>
          <p:cNvPr id="1249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http://www.ncbi.nlm.nih.gov/About/primer/snps.html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C85F637-B176-435E-8215-22598B06A4C1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117</a:t>
            </a:fld>
            <a:endParaRPr lang="en-US" sz="1400" dirty="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2 Types of Point Mutations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Substitution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dirty="0" smtClean="0"/>
              <a:t>-- Sometimes has no effect on amino acid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-- if any - only one amino acid is affected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-- I.e. Sickle celled anemia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-- Missense change one amino acid to another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</a:t>
            </a:r>
          </a:p>
        </p:txBody>
      </p:sp>
      <p:sp>
        <p:nvSpPr>
          <p:cNvPr id="1259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D2FD95B-A872-4C11-BA9E-3D1C7B73F034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118</a:t>
            </a:fld>
            <a:endParaRPr lang="en-US" sz="1400" dirty="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utoUpdateAnimBg="0"/>
      <p:bldP spid="54275" grpId="0" build="p" autoUpdateAnimBg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-38100"/>
            <a:ext cx="1981200" cy="304800"/>
          </a:xfrm>
          <a:noFill/>
          <a:ln w="9525" cmpd="sng"/>
        </p:spPr>
        <p:txBody>
          <a:bodyPr/>
          <a:lstStyle/>
          <a:p>
            <a:pPr algn="l" eaLnBrk="1" hangingPunct="1"/>
            <a:r>
              <a:rPr lang="en-US" sz="1400" dirty="0" smtClean="0">
                <a:latin typeface="Arial" charset="0"/>
              </a:rPr>
              <a:t>Fig. 17-22</a:t>
            </a:r>
          </a:p>
        </p:txBody>
      </p:sp>
      <p:sp>
        <p:nvSpPr>
          <p:cNvPr id="12697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34FFFC0-ECA2-4C41-B86E-D240A7B3B473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119</a:t>
            </a:fld>
            <a:endParaRPr lang="en-US" sz="1400" dirty="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26979" name="Picture 2" descr="17_22MoleBasisSickleCell-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574675"/>
            <a:ext cx="8555037" cy="57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1" name="Text Box 4"/>
          <p:cNvSpPr txBox="1">
            <a:spLocks noChangeArrowheads="1"/>
          </p:cNvSpPr>
          <p:nvPr/>
        </p:nvSpPr>
        <p:spPr bwMode="auto">
          <a:xfrm>
            <a:off x="682625" y="846138"/>
            <a:ext cx="3441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100" b="1" dirty="0">
                <a:latin typeface="Arial" charset="0"/>
                <a:ea typeface="ヒラギノ角ゴ Pro W3" pitchFamily="1" charset="-128"/>
              </a:rPr>
              <a:t>Wild-type hemoglobin DNA</a:t>
            </a:r>
          </a:p>
        </p:txBody>
      </p:sp>
      <p:sp>
        <p:nvSpPr>
          <p:cNvPr id="126982" name="Text Box 5"/>
          <p:cNvSpPr txBox="1">
            <a:spLocks noChangeArrowheads="1"/>
          </p:cNvSpPr>
          <p:nvPr/>
        </p:nvSpPr>
        <p:spPr bwMode="auto">
          <a:xfrm>
            <a:off x="885825" y="2998788"/>
            <a:ext cx="8255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100" b="1" dirty="0">
                <a:latin typeface="Arial" charset="0"/>
                <a:ea typeface="ヒラギノ角ゴ Pro W3" pitchFamily="1" charset="-128"/>
              </a:rPr>
              <a:t>mRNA</a:t>
            </a:r>
          </a:p>
        </p:txBody>
      </p:sp>
      <p:sp>
        <p:nvSpPr>
          <p:cNvPr id="126983" name="Text Box 6"/>
          <p:cNvSpPr txBox="1">
            <a:spLocks noChangeArrowheads="1"/>
          </p:cNvSpPr>
          <p:nvPr/>
        </p:nvSpPr>
        <p:spPr bwMode="auto">
          <a:xfrm>
            <a:off x="4968875" y="846138"/>
            <a:ext cx="3155950" cy="24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100" b="1" dirty="0">
                <a:latin typeface="Arial" charset="0"/>
                <a:ea typeface="ヒラギノ角ゴ Pro W3" pitchFamily="1" charset="-128"/>
              </a:rPr>
              <a:t>Mutant hemoglobin DNA</a:t>
            </a:r>
          </a:p>
        </p:txBody>
      </p:sp>
      <p:sp>
        <p:nvSpPr>
          <p:cNvPr id="126984" name="Text Box 7"/>
          <p:cNvSpPr txBox="1">
            <a:spLocks noChangeArrowheads="1"/>
          </p:cNvSpPr>
          <p:nvPr/>
        </p:nvSpPr>
        <p:spPr bwMode="auto">
          <a:xfrm>
            <a:off x="4930775" y="2998788"/>
            <a:ext cx="8255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100" b="1" dirty="0">
                <a:latin typeface="Arial" charset="0"/>
                <a:ea typeface="ヒラギノ角ゴ Pro W3" pitchFamily="1" charset="-128"/>
              </a:rPr>
              <a:t>mRNA</a:t>
            </a:r>
          </a:p>
        </p:txBody>
      </p:sp>
      <p:sp>
        <p:nvSpPr>
          <p:cNvPr id="126985" name="Text Box 8"/>
          <p:cNvSpPr txBox="1">
            <a:spLocks noChangeArrowheads="1"/>
          </p:cNvSpPr>
          <p:nvPr/>
        </p:nvSpPr>
        <p:spPr bwMode="auto">
          <a:xfrm>
            <a:off x="320675" y="1182688"/>
            <a:ext cx="2032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100" b="1" dirty="0">
                <a:latin typeface="Arial" charset="0"/>
                <a:ea typeface="ヒラギノ角ゴ Pro W3" pitchFamily="1" charset="-128"/>
              </a:rPr>
              <a:t>3</a:t>
            </a:r>
            <a:r>
              <a:rPr lang="en-US" sz="2100" b="1" dirty="0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2100" b="1" dirty="0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6986" name="Text Box 9"/>
          <p:cNvSpPr txBox="1">
            <a:spLocks noChangeArrowheads="1"/>
          </p:cNvSpPr>
          <p:nvPr/>
        </p:nvSpPr>
        <p:spPr bwMode="auto">
          <a:xfrm>
            <a:off x="4162425" y="1538288"/>
            <a:ext cx="2032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100" b="1" dirty="0">
                <a:latin typeface="Arial" charset="0"/>
                <a:ea typeface="ヒラギノ角ゴ Pro W3" pitchFamily="1" charset="-128"/>
              </a:rPr>
              <a:t>3</a:t>
            </a:r>
            <a:r>
              <a:rPr lang="en-US" sz="2100" b="1" dirty="0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2100" b="1" dirty="0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6987" name="Text Box 10"/>
          <p:cNvSpPr txBox="1">
            <a:spLocks noChangeArrowheads="1"/>
          </p:cNvSpPr>
          <p:nvPr/>
        </p:nvSpPr>
        <p:spPr bwMode="auto">
          <a:xfrm>
            <a:off x="4568825" y="1182688"/>
            <a:ext cx="2032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100" b="1" dirty="0">
                <a:latin typeface="Arial" charset="0"/>
                <a:ea typeface="ヒラギノ角ゴ Pro W3" pitchFamily="1" charset="-128"/>
              </a:rPr>
              <a:t>3</a:t>
            </a:r>
            <a:r>
              <a:rPr lang="en-US" sz="2100" b="1" dirty="0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2100" b="1" dirty="0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6988" name="Text Box 11"/>
          <p:cNvSpPr txBox="1">
            <a:spLocks noChangeArrowheads="1"/>
          </p:cNvSpPr>
          <p:nvPr/>
        </p:nvSpPr>
        <p:spPr bwMode="auto">
          <a:xfrm>
            <a:off x="4162425" y="3354388"/>
            <a:ext cx="2032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100" b="1" dirty="0">
                <a:latin typeface="Arial" charset="0"/>
                <a:ea typeface="ヒラギノ角ゴ Pro W3" pitchFamily="1" charset="-128"/>
              </a:rPr>
              <a:t>3</a:t>
            </a:r>
            <a:r>
              <a:rPr lang="en-US" sz="2100" b="1" dirty="0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2100" b="1" dirty="0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6989" name="Text Box 12"/>
          <p:cNvSpPr txBox="1">
            <a:spLocks noChangeArrowheads="1"/>
          </p:cNvSpPr>
          <p:nvPr/>
        </p:nvSpPr>
        <p:spPr bwMode="auto">
          <a:xfrm>
            <a:off x="8455025" y="1538288"/>
            <a:ext cx="2032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100" b="1" dirty="0">
                <a:latin typeface="Arial" charset="0"/>
                <a:ea typeface="ヒラギノ角ゴ Pro W3" pitchFamily="1" charset="-128"/>
              </a:rPr>
              <a:t>3</a:t>
            </a:r>
            <a:r>
              <a:rPr lang="en-US" sz="2100" b="1" dirty="0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2100" b="1" dirty="0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6990" name="Text Box 13"/>
          <p:cNvSpPr txBox="1">
            <a:spLocks noChangeArrowheads="1"/>
          </p:cNvSpPr>
          <p:nvPr/>
        </p:nvSpPr>
        <p:spPr bwMode="auto">
          <a:xfrm>
            <a:off x="8474075" y="3348038"/>
            <a:ext cx="2032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100" b="1" dirty="0">
                <a:latin typeface="Arial" charset="0"/>
                <a:ea typeface="ヒラギノ角ゴ Pro W3" pitchFamily="1" charset="-128"/>
              </a:rPr>
              <a:t>3</a:t>
            </a:r>
            <a:r>
              <a:rPr lang="en-US" sz="2100" b="1" dirty="0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2100" b="1" dirty="0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6991" name="Text Box 14"/>
          <p:cNvSpPr txBox="1">
            <a:spLocks noChangeArrowheads="1"/>
          </p:cNvSpPr>
          <p:nvPr/>
        </p:nvSpPr>
        <p:spPr bwMode="auto">
          <a:xfrm>
            <a:off x="8448675" y="1182688"/>
            <a:ext cx="2032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100" b="1" dirty="0">
                <a:latin typeface="Arial" charset="0"/>
                <a:ea typeface="ヒラギノ角ゴ Pro W3" pitchFamily="1" charset="-128"/>
              </a:rPr>
              <a:t>5</a:t>
            </a:r>
            <a:r>
              <a:rPr lang="en-US" sz="2100" b="1" dirty="0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2100" b="1" dirty="0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6992" name="Text Box 15"/>
          <p:cNvSpPr txBox="1">
            <a:spLocks noChangeArrowheads="1"/>
          </p:cNvSpPr>
          <p:nvPr/>
        </p:nvSpPr>
        <p:spPr bwMode="auto">
          <a:xfrm>
            <a:off x="4568825" y="1538288"/>
            <a:ext cx="2032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100" b="1" dirty="0">
                <a:latin typeface="Arial" charset="0"/>
                <a:ea typeface="ヒラギノ角ゴ Pro W3" pitchFamily="1" charset="-128"/>
              </a:rPr>
              <a:t>5</a:t>
            </a:r>
            <a:r>
              <a:rPr lang="en-US" sz="2100" b="1" dirty="0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2100" b="1" dirty="0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6993" name="Text Box 16"/>
          <p:cNvSpPr txBox="1">
            <a:spLocks noChangeArrowheads="1"/>
          </p:cNvSpPr>
          <p:nvPr/>
        </p:nvSpPr>
        <p:spPr bwMode="auto">
          <a:xfrm>
            <a:off x="4600575" y="3341688"/>
            <a:ext cx="2032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100" b="1" dirty="0">
                <a:latin typeface="Arial" charset="0"/>
                <a:ea typeface="ヒラギノ角ゴ Pro W3" pitchFamily="1" charset="-128"/>
              </a:rPr>
              <a:t>5</a:t>
            </a:r>
            <a:r>
              <a:rPr lang="en-US" sz="2100" b="1" dirty="0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2100" b="1" dirty="0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6994" name="Text Box 17"/>
          <p:cNvSpPr txBox="1">
            <a:spLocks noChangeArrowheads="1"/>
          </p:cNvSpPr>
          <p:nvPr/>
        </p:nvSpPr>
        <p:spPr bwMode="auto">
          <a:xfrm>
            <a:off x="4162425" y="1189038"/>
            <a:ext cx="2032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100" b="1" dirty="0">
                <a:latin typeface="Arial" charset="0"/>
                <a:ea typeface="ヒラギノ角ゴ Pro W3" pitchFamily="1" charset="-128"/>
              </a:rPr>
              <a:t>5</a:t>
            </a:r>
            <a:r>
              <a:rPr lang="en-US" sz="2100" b="1" dirty="0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2100" b="1" dirty="0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6995" name="Text Box 18"/>
          <p:cNvSpPr txBox="1">
            <a:spLocks noChangeArrowheads="1"/>
          </p:cNvSpPr>
          <p:nvPr/>
        </p:nvSpPr>
        <p:spPr bwMode="auto">
          <a:xfrm>
            <a:off x="314325" y="1525588"/>
            <a:ext cx="2032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100" b="1" dirty="0">
                <a:latin typeface="Arial" charset="0"/>
                <a:ea typeface="ヒラギノ角ゴ Pro W3" pitchFamily="1" charset="-128"/>
              </a:rPr>
              <a:t>5</a:t>
            </a:r>
            <a:r>
              <a:rPr lang="en-US" sz="2100" b="1" dirty="0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2100" b="1" dirty="0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6996" name="Text Box 19"/>
          <p:cNvSpPr txBox="1">
            <a:spLocks noChangeArrowheads="1"/>
          </p:cNvSpPr>
          <p:nvPr/>
        </p:nvSpPr>
        <p:spPr bwMode="auto">
          <a:xfrm>
            <a:off x="320675" y="3354388"/>
            <a:ext cx="2032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100" b="1" dirty="0">
                <a:latin typeface="Arial" charset="0"/>
                <a:ea typeface="ヒラギノ角ゴ Pro W3" pitchFamily="1" charset="-128"/>
              </a:rPr>
              <a:t>5</a:t>
            </a:r>
            <a:r>
              <a:rPr lang="en-US" sz="2100" b="1" dirty="0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2100" b="1" dirty="0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6997" name="Text Box 20"/>
          <p:cNvSpPr txBox="1">
            <a:spLocks noChangeArrowheads="1"/>
          </p:cNvSpPr>
          <p:nvPr/>
        </p:nvSpPr>
        <p:spPr bwMode="auto">
          <a:xfrm>
            <a:off x="1863725" y="1176338"/>
            <a:ext cx="2032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100" b="1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C</a:t>
            </a:r>
          </a:p>
        </p:txBody>
      </p:sp>
      <p:sp>
        <p:nvSpPr>
          <p:cNvPr id="126998" name="Text Box 21"/>
          <p:cNvSpPr txBox="1">
            <a:spLocks noChangeArrowheads="1"/>
          </p:cNvSpPr>
          <p:nvPr/>
        </p:nvSpPr>
        <p:spPr bwMode="auto">
          <a:xfrm>
            <a:off x="6073775" y="1176338"/>
            <a:ext cx="2032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100" b="1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C</a:t>
            </a:r>
          </a:p>
        </p:txBody>
      </p:sp>
      <p:sp>
        <p:nvSpPr>
          <p:cNvPr id="126999" name="Text Box 22"/>
          <p:cNvSpPr txBox="1">
            <a:spLocks noChangeArrowheads="1"/>
          </p:cNvSpPr>
          <p:nvPr/>
        </p:nvSpPr>
        <p:spPr bwMode="auto">
          <a:xfrm>
            <a:off x="2282825" y="1176338"/>
            <a:ext cx="2032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100" b="1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T</a:t>
            </a:r>
          </a:p>
        </p:txBody>
      </p:sp>
      <p:sp>
        <p:nvSpPr>
          <p:cNvPr id="127000" name="Text Box 23"/>
          <p:cNvSpPr txBox="1">
            <a:spLocks noChangeArrowheads="1"/>
          </p:cNvSpPr>
          <p:nvPr/>
        </p:nvSpPr>
        <p:spPr bwMode="auto">
          <a:xfrm>
            <a:off x="2689225" y="1176338"/>
            <a:ext cx="2032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100" b="1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T</a:t>
            </a:r>
          </a:p>
        </p:txBody>
      </p:sp>
      <p:sp>
        <p:nvSpPr>
          <p:cNvPr id="127001" name="Text Box 24"/>
          <p:cNvSpPr txBox="1">
            <a:spLocks noChangeArrowheads="1"/>
          </p:cNvSpPr>
          <p:nvPr/>
        </p:nvSpPr>
        <p:spPr bwMode="auto">
          <a:xfrm>
            <a:off x="6892925" y="1182688"/>
            <a:ext cx="2032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100" b="1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T</a:t>
            </a:r>
          </a:p>
        </p:txBody>
      </p:sp>
      <p:sp>
        <p:nvSpPr>
          <p:cNvPr id="127002" name="Text Box 25"/>
          <p:cNvSpPr txBox="1">
            <a:spLocks noChangeArrowheads="1"/>
          </p:cNvSpPr>
          <p:nvPr/>
        </p:nvSpPr>
        <p:spPr bwMode="auto">
          <a:xfrm>
            <a:off x="6492875" y="1519238"/>
            <a:ext cx="2032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100" b="1" dirty="0">
                <a:solidFill>
                  <a:srgbClr val="FFD273"/>
                </a:solidFill>
                <a:latin typeface="Arial" charset="0"/>
                <a:ea typeface="ヒラギノ角ゴ Pro W3" pitchFamily="1" charset="-128"/>
              </a:rPr>
              <a:t>T</a:t>
            </a:r>
          </a:p>
        </p:txBody>
      </p:sp>
      <p:sp>
        <p:nvSpPr>
          <p:cNvPr id="127003" name="Text Box 26"/>
          <p:cNvSpPr txBox="1">
            <a:spLocks noChangeArrowheads="1"/>
          </p:cNvSpPr>
          <p:nvPr/>
        </p:nvSpPr>
        <p:spPr bwMode="auto">
          <a:xfrm>
            <a:off x="1857375" y="1531938"/>
            <a:ext cx="2032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100" b="1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G</a:t>
            </a:r>
          </a:p>
        </p:txBody>
      </p:sp>
      <p:sp>
        <p:nvSpPr>
          <p:cNvPr id="127004" name="Text Box 27"/>
          <p:cNvSpPr txBox="1">
            <a:spLocks noChangeArrowheads="1"/>
          </p:cNvSpPr>
          <p:nvPr/>
        </p:nvSpPr>
        <p:spPr bwMode="auto">
          <a:xfrm>
            <a:off x="6067425" y="1525588"/>
            <a:ext cx="2032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100" b="1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G</a:t>
            </a:r>
          </a:p>
        </p:txBody>
      </p:sp>
      <p:sp>
        <p:nvSpPr>
          <p:cNvPr id="127005" name="Text Box 28"/>
          <p:cNvSpPr txBox="1">
            <a:spLocks noChangeArrowheads="1"/>
          </p:cNvSpPr>
          <p:nvPr/>
        </p:nvSpPr>
        <p:spPr bwMode="auto">
          <a:xfrm>
            <a:off x="2270125" y="1531938"/>
            <a:ext cx="2032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100" b="1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A</a:t>
            </a:r>
          </a:p>
        </p:txBody>
      </p:sp>
      <p:sp>
        <p:nvSpPr>
          <p:cNvPr id="127006" name="Text Box 29"/>
          <p:cNvSpPr txBox="1">
            <a:spLocks noChangeArrowheads="1"/>
          </p:cNvSpPr>
          <p:nvPr/>
        </p:nvSpPr>
        <p:spPr bwMode="auto">
          <a:xfrm>
            <a:off x="2676525" y="1525588"/>
            <a:ext cx="2032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100" b="1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A</a:t>
            </a:r>
          </a:p>
        </p:txBody>
      </p:sp>
      <p:sp>
        <p:nvSpPr>
          <p:cNvPr id="127007" name="Text Box 30"/>
          <p:cNvSpPr txBox="1">
            <a:spLocks noChangeArrowheads="1"/>
          </p:cNvSpPr>
          <p:nvPr/>
        </p:nvSpPr>
        <p:spPr bwMode="auto">
          <a:xfrm>
            <a:off x="6886575" y="1531938"/>
            <a:ext cx="2032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100" b="1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A</a:t>
            </a:r>
          </a:p>
        </p:txBody>
      </p:sp>
      <p:sp>
        <p:nvSpPr>
          <p:cNvPr id="127008" name="Text Box 31"/>
          <p:cNvSpPr txBox="1">
            <a:spLocks noChangeArrowheads="1"/>
          </p:cNvSpPr>
          <p:nvPr/>
        </p:nvSpPr>
        <p:spPr bwMode="auto">
          <a:xfrm>
            <a:off x="6480175" y="1182688"/>
            <a:ext cx="2032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100" b="1" dirty="0">
                <a:solidFill>
                  <a:srgbClr val="FFD273"/>
                </a:solidFill>
                <a:latin typeface="Arial" charset="0"/>
                <a:ea typeface="ヒラギノ角ゴ Pro W3" pitchFamily="1" charset="-128"/>
              </a:rPr>
              <a:t>A</a:t>
            </a:r>
          </a:p>
        </p:txBody>
      </p:sp>
      <p:sp>
        <p:nvSpPr>
          <p:cNvPr id="127009" name="Text Box 32"/>
          <p:cNvSpPr txBox="1">
            <a:spLocks noChangeArrowheads="1"/>
          </p:cNvSpPr>
          <p:nvPr/>
        </p:nvSpPr>
        <p:spPr bwMode="auto">
          <a:xfrm>
            <a:off x="2232025" y="3341688"/>
            <a:ext cx="2032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100" b="1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A</a:t>
            </a:r>
          </a:p>
        </p:txBody>
      </p:sp>
      <p:sp>
        <p:nvSpPr>
          <p:cNvPr id="127010" name="Text Box 33"/>
          <p:cNvSpPr txBox="1">
            <a:spLocks noChangeArrowheads="1"/>
          </p:cNvSpPr>
          <p:nvPr/>
        </p:nvSpPr>
        <p:spPr bwMode="auto">
          <a:xfrm>
            <a:off x="2638425" y="3341688"/>
            <a:ext cx="2032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100" b="1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A</a:t>
            </a:r>
          </a:p>
        </p:txBody>
      </p:sp>
      <p:sp>
        <p:nvSpPr>
          <p:cNvPr id="127011" name="Text Box 34"/>
          <p:cNvSpPr txBox="1">
            <a:spLocks noChangeArrowheads="1"/>
          </p:cNvSpPr>
          <p:nvPr/>
        </p:nvSpPr>
        <p:spPr bwMode="auto">
          <a:xfrm>
            <a:off x="6886575" y="3348038"/>
            <a:ext cx="2032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100" b="1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A</a:t>
            </a:r>
          </a:p>
        </p:txBody>
      </p:sp>
      <p:sp>
        <p:nvSpPr>
          <p:cNvPr id="127012" name="Text Box 35"/>
          <p:cNvSpPr txBox="1">
            <a:spLocks noChangeArrowheads="1"/>
          </p:cNvSpPr>
          <p:nvPr/>
        </p:nvSpPr>
        <p:spPr bwMode="auto">
          <a:xfrm>
            <a:off x="6054725" y="3341688"/>
            <a:ext cx="2032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100" b="1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G</a:t>
            </a:r>
          </a:p>
        </p:txBody>
      </p:sp>
      <p:sp>
        <p:nvSpPr>
          <p:cNvPr id="127013" name="Text Box 36"/>
          <p:cNvSpPr txBox="1">
            <a:spLocks noChangeArrowheads="1"/>
          </p:cNvSpPr>
          <p:nvPr/>
        </p:nvSpPr>
        <p:spPr bwMode="auto">
          <a:xfrm>
            <a:off x="1812925" y="3341688"/>
            <a:ext cx="2032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100" b="1" dirty="0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G</a:t>
            </a:r>
          </a:p>
        </p:txBody>
      </p:sp>
      <p:sp>
        <p:nvSpPr>
          <p:cNvPr id="127014" name="Text Box 37"/>
          <p:cNvSpPr txBox="1">
            <a:spLocks noChangeArrowheads="1"/>
          </p:cNvSpPr>
          <p:nvPr/>
        </p:nvSpPr>
        <p:spPr bwMode="auto">
          <a:xfrm>
            <a:off x="6473825" y="3348038"/>
            <a:ext cx="203200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100" b="1" dirty="0">
                <a:solidFill>
                  <a:srgbClr val="FFD273"/>
                </a:solidFill>
                <a:latin typeface="Arial" charset="0"/>
                <a:ea typeface="ヒラギノ角ゴ Pro W3" pitchFamily="1" charset="-128"/>
              </a:rPr>
              <a:t>U</a:t>
            </a:r>
          </a:p>
        </p:txBody>
      </p:sp>
      <p:sp>
        <p:nvSpPr>
          <p:cNvPr id="127015" name="Text Box 38"/>
          <p:cNvSpPr txBox="1">
            <a:spLocks noChangeArrowheads="1"/>
          </p:cNvSpPr>
          <p:nvPr/>
        </p:nvSpPr>
        <p:spPr bwMode="auto">
          <a:xfrm>
            <a:off x="1190625" y="4567238"/>
            <a:ext cx="25146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100" b="1" dirty="0">
                <a:latin typeface="Arial" charset="0"/>
                <a:ea typeface="ヒラギノ角ゴ Pro W3" pitchFamily="1" charset="-128"/>
              </a:rPr>
              <a:t>Normal hemoglobin</a:t>
            </a:r>
          </a:p>
        </p:txBody>
      </p:sp>
      <p:sp>
        <p:nvSpPr>
          <p:cNvPr id="127016" name="Text Box 39"/>
          <p:cNvSpPr txBox="1">
            <a:spLocks noChangeArrowheads="1"/>
          </p:cNvSpPr>
          <p:nvPr/>
        </p:nvSpPr>
        <p:spPr bwMode="auto">
          <a:xfrm>
            <a:off x="5038725" y="4567238"/>
            <a:ext cx="2870200" cy="30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100" b="1" dirty="0">
                <a:latin typeface="Arial" charset="0"/>
                <a:ea typeface="ヒラギノ角ゴ Pro W3" pitchFamily="1" charset="-128"/>
              </a:rPr>
              <a:t>Sickle-cell hemoglobin</a:t>
            </a:r>
          </a:p>
        </p:txBody>
      </p:sp>
      <p:sp>
        <p:nvSpPr>
          <p:cNvPr id="127017" name="Text Box 40"/>
          <p:cNvSpPr txBox="1">
            <a:spLocks noChangeArrowheads="1"/>
          </p:cNvSpPr>
          <p:nvPr/>
        </p:nvSpPr>
        <p:spPr bwMode="auto">
          <a:xfrm>
            <a:off x="2130425" y="4992688"/>
            <a:ext cx="4699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100" b="1" dirty="0" err="1">
                <a:solidFill>
                  <a:schemeClr val="bg1"/>
                </a:solidFill>
                <a:latin typeface="Arial" charset="0"/>
                <a:ea typeface="ヒラギノ角ゴ Pro W3" pitchFamily="1" charset="-128"/>
              </a:rPr>
              <a:t>Glu</a:t>
            </a:r>
            <a:endParaRPr lang="en-US" sz="2100" b="1" dirty="0">
              <a:solidFill>
                <a:schemeClr val="bg1"/>
              </a:solidFill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7018" name="Text Box 41"/>
          <p:cNvSpPr txBox="1">
            <a:spLocks noChangeArrowheads="1"/>
          </p:cNvSpPr>
          <p:nvPr/>
        </p:nvSpPr>
        <p:spPr bwMode="auto">
          <a:xfrm>
            <a:off x="6372225" y="4979988"/>
            <a:ext cx="469900" cy="26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2100" b="1">
                <a:solidFill>
                  <a:srgbClr val="FFD273"/>
                </a:solidFill>
                <a:latin typeface="Arial" charset="0"/>
                <a:ea typeface="ヒラギノ角ゴ Pro W3" pitchFamily="1" charset="-128"/>
              </a:rPr>
              <a:t>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Grp="1" noChangeArrowheads="1"/>
          </p:cNvSpPr>
          <p:nvPr>
            <p:ph type="ctrTitle"/>
          </p:nvPr>
        </p:nvSpPr>
        <p:spPr>
          <a:ln w="9525" cmpd="sng"/>
        </p:spPr>
        <p:txBody>
          <a:bodyPr/>
          <a:lstStyle/>
          <a:p>
            <a:pPr eaLnBrk="1" hangingPunct="1"/>
            <a:r>
              <a:rPr lang="en-US" smtClean="0"/>
              <a:t>DNA Replication</a:t>
            </a:r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subTitle" idx="1"/>
          </p:nvPr>
        </p:nvSpPr>
        <p:spPr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579A4D-36BC-415F-AAC6-71C91C944E79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12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5F2429F-01D8-408B-B00D-CB2593A3063E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120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28003" name="Picture 3" descr="17-23-SickleCellDisease-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825"/>
            <a:ext cx="9144000" cy="610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-38100"/>
            <a:ext cx="1981200" cy="304800"/>
          </a:xfrm>
          <a:noFill/>
          <a:ln w="9525" cmpd="sng"/>
        </p:spPr>
        <p:txBody>
          <a:bodyPr/>
          <a:lstStyle/>
          <a:p>
            <a:pPr algn="l" eaLnBrk="1" hangingPunct="1"/>
            <a:r>
              <a:rPr lang="en-US" sz="1400" smtClean="0">
                <a:latin typeface="Arial" charset="0"/>
              </a:rPr>
              <a:t>Fig. 17-23</a:t>
            </a:r>
          </a:p>
        </p:txBody>
      </p:sp>
      <p:sp>
        <p:nvSpPr>
          <p:cNvPr id="12902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8E02D3F-F990-4A38-AA86-04764F6DEF41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121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29027" name="Picture 2" descr="17_23-PointMutationTypes-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38" y="136525"/>
            <a:ext cx="7121525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9" name="Text Box 4"/>
          <p:cNvSpPr txBox="1">
            <a:spLocks noChangeArrowheads="1"/>
          </p:cNvSpPr>
          <p:nvPr/>
        </p:nvSpPr>
        <p:spPr bwMode="auto">
          <a:xfrm>
            <a:off x="4627563" y="180975"/>
            <a:ext cx="52070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Wild-type</a:t>
            </a:r>
          </a:p>
        </p:txBody>
      </p:sp>
      <p:sp>
        <p:nvSpPr>
          <p:cNvPr id="129030" name="Text Box 5"/>
          <p:cNvSpPr txBox="1">
            <a:spLocks noChangeArrowheads="1"/>
          </p:cNvSpPr>
          <p:nvPr/>
        </p:nvSpPr>
        <p:spPr bwMode="auto">
          <a:xfrm>
            <a:off x="3675063" y="388938"/>
            <a:ext cx="101600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9031" name="Text Box 6"/>
          <p:cNvSpPr txBox="1">
            <a:spLocks noChangeArrowheads="1"/>
          </p:cNvSpPr>
          <p:nvPr/>
        </p:nvSpPr>
        <p:spPr bwMode="auto">
          <a:xfrm>
            <a:off x="2490788" y="388938"/>
            <a:ext cx="1138237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DNA template strand</a:t>
            </a:r>
          </a:p>
        </p:txBody>
      </p:sp>
      <p:sp>
        <p:nvSpPr>
          <p:cNvPr id="129032" name="Text Box 7"/>
          <p:cNvSpPr txBox="1">
            <a:spLocks noChangeArrowheads="1"/>
          </p:cNvSpPr>
          <p:nvPr/>
        </p:nvSpPr>
        <p:spPr bwMode="auto">
          <a:xfrm>
            <a:off x="3675063" y="549275"/>
            <a:ext cx="101600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9033" name="Text Box 8"/>
          <p:cNvSpPr txBox="1">
            <a:spLocks noChangeArrowheads="1"/>
          </p:cNvSpPr>
          <p:nvPr/>
        </p:nvSpPr>
        <p:spPr bwMode="auto">
          <a:xfrm>
            <a:off x="3671888" y="831850"/>
            <a:ext cx="101600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9034" name="Text Box 9"/>
          <p:cNvSpPr txBox="1">
            <a:spLocks noChangeArrowheads="1"/>
          </p:cNvSpPr>
          <p:nvPr/>
        </p:nvSpPr>
        <p:spPr bwMode="auto">
          <a:xfrm>
            <a:off x="6329363" y="388938"/>
            <a:ext cx="10160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9035" name="Text Box 10"/>
          <p:cNvSpPr txBox="1">
            <a:spLocks noChangeArrowheads="1"/>
          </p:cNvSpPr>
          <p:nvPr/>
        </p:nvSpPr>
        <p:spPr bwMode="auto">
          <a:xfrm>
            <a:off x="6329363" y="541338"/>
            <a:ext cx="101600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9036" name="Text Box 11"/>
          <p:cNvSpPr txBox="1">
            <a:spLocks noChangeArrowheads="1"/>
          </p:cNvSpPr>
          <p:nvPr/>
        </p:nvSpPr>
        <p:spPr bwMode="auto">
          <a:xfrm>
            <a:off x="6334125" y="833438"/>
            <a:ext cx="101600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9037" name="Text Box 12"/>
          <p:cNvSpPr txBox="1">
            <a:spLocks noChangeArrowheads="1"/>
          </p:cNvSpPr>
          <p:nvPr/>
        </p:nvSpPr>
        <p:spPr bwMode="auto">
          <a:xfrm>
            <a:off x="5953125" y="1065213"/>
            <a:ext cx="274638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Stop</a:t>
            </a:r>
          </a:p>
        </p:txBody>
      </p:sp>
      <p:sp>
        <p:nvSpPr>
          <p:cNvPr id="129038" name="Text Box 13"/>
          <p:cNvSpPr txBox="1">
            <a:spLocks noChangeArrowheads="1"/>
          </p:cNvSpPr>
          <p:nvPr/>
        </p:nvSpPr>
        <p:spPr bwMode="auto">
          <a:xfrm>
            <a:off x="5880100" y="1255713"/>
            <a:ext cx="749300" cy="125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Carboxyl end</a:t>
            </a:r>
          </a:p>
        </p:txBody>
      </p:sp>
      <p:sp>
        <p:nvSpPr>
          <p:cNvPr id="129039" name="Text Box 14"/>
          <p:cNvSpPr txBox="1">
            <a:spLocks noChangeArrowheads="1"/>
          </p:cNvSpPr>
          <p:nvPr/>
        </p:nvSpPr>
        <p:spPr bwMode="auto">
          <a:xfrm>
            <a:off x="3087688" y="1225550"/>
            <a:ext cx="609600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Amino end</a:t>
            </a:r>
          </a:p>
        </p:txBody>
      </p:sp>
      <p:sp>
        <p:nvSpPr>
          <p:cNvPr id="129040" name="Text Box 15"/>
          <p:cNvSpPr txBox="1">
            <a:spLocks noChangeArrowheads="1"/>
          </p:cNvSpPr>
          <p:nvPr/>
        </p:nvSpPr>
        <p:spPr bwMode="auto">
          <a:xfrm>
            <a:off x="3260725" y="1014413"/>
            <a:ext cx="396875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Protein</a:t>
            </a:r>
          </a:p>
        </p:txBody>
      </p:sp>
      <p:sp>
        <p:nvSpPr>
          <p:cNvPr id="129041" name="Text Box 16"/>
          <p:cNvSpPr txBox="1">
            <a:spLocks noChangeArrowheads="1"/>
          </p:cNvSpPr>
          <p:nvPr/>
        </p:nvSpPr>
        <p:spPr bwMode="auto">
          <a:xfrm>
            <a:off x="3257550" y="828675"/>
            <a:ext cx="35560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mRNA</a:t>
            </a:r>
          </a:p>
        </p:txBody>
      </p:sp>
      <p:sp>
        <p:nvSpPr>
          <p:cNvPr id="129042" name="Line 17"/>
          <p:cNvSpPr>
            <a:spLocks noChangeShapeType="1"/>
          </p:cNvSpPr>
          <p:nvPr/>
        </p:nvSpPr>
        <p:spPr bwMode="auto">
          <a:xfrm flipH="1">
            <a:off x="3690938" y="1079500"/>
            <a:ext cx="109537" cy="203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3" name="Line 18"/>
          <p:cNvSpPr>
            <a:spLocks noChangeShapeType="1"/>
          </p:cNvSpPr>
          <p:nvPr/>
        </p:nvSpPr>
        <p:spPr bwMode="auto">
          <a:xfrm>
            <a:off x="5795963" y="1074738"/>
            <a:ext cx="88900" cy="1952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4" name="AutoShape 19"/>
          <p:cNvSpPr>
            <a:spLocks/>
          </p:cNvSpPr>
          <p:nvPr/>
        </p:nvSpPr>
        <p:spPr bwMode="auto">
          <a:xfrm rot="-5400000">
            <a:off x="6027737" y="808038"/>
            <a:ext cx="106363" cy="439738"/>
          </a:xfrm>
          <a:prstGeom prst="leftBrace">
            <a:avLst>
              <a:gd name="adj1" fmla="val 3445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45" name="Text Box 20"/>
          <p:cNvSpPr txBox="1">
            <a:spLocks noChangeArrowheads="1"/>
          </p:cNvSpPr>
          <p:nvPr/>
        </p:nvSpPr>
        <p:spPr bwMode="auto">
          <a:xfrm>
            <a:off x="1401763" y="1809750"/>
            <a:ext cx="1016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9046" name="Text Box 21"/>
          <p:cNvSpPr txBox="1">
            <a:spLocks noChangeArrowheads="1"/>
          </p:cNvSpPr>
          <p:nvPr/>
        </p:nvSpPr>
        <p:spPr bwMode="auto">
          <a:xfrm>
            <a:off x="4064000" y="1962150"/>
            <a:ext cx="1016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9047" name="Text Box 22"/>
          <p:cNvSpPr txBox="1">
            <a:spLocks noChangeArrowheads="1"/>
          </p:cNvSpPr>
          <p:nvPr/>
        </p:nvSpPr>
        <p:spPr bwMode="auto">
          <a:xfrm>
            <a:off x="4068763" y="2352675"/>
            <a:ext cx="1016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9048" name="Text Box 23"/>
          <p:cNvSpPr txBox="1">
            <a:spLocks noChangeArrowheads="1"/>
          </p:cNvSpPr>
          <p:nvPr/>
        </p:nvSpPr>
        <p:spPr bwMode="auto">
          <a:xfrm>
            <a:off x="1398588" y="1962150"/>
            <a:ext cx="101600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9049" name="Text Box 24"/>
          <p:cNvSpPr txBox="1">
            <a:spLocks noChangeArrowheads="1"/>
          </p:cNvSpPr>
          <p:nvPr/>
        </p:nvSpPr>
        <p:spPr bwMode="auto">
          <a:xfrm>
            <a:off x="4062413" y="1809750"/>
            <a:ext cx="101600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9050" name="Text Box 25"/>
          <p:cNvSpPr txBox="1">
            <a:spLocks noChangeArrowheads="1"/>
          </p:cNvSpPr>
          <p:nvPr/>
        </p:nvSpPr>
        <p:spPr bwMode="auto">
          <a:xfrm>
            <a:off x="1398588" y="2347913"/>
            <a:ext cx="10160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9051" name="Text Box 26"/>
          <p:cNvSpPr txBox="1">
            <a:spLocks noChangeArrowheads="1"/>
          </p:cNvSpPr>
          <p:nvPr/>
        </p:nvSpPr>
        <p:spPr bwMode="auto">
          <a:xfrm>
            <a:off x="3100388" y="1600200"/>
            <a:ext cx="777875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A instead of G</a:t>
            </a:r>
          </a:p>
        </p:txBody>
      </p:sp>
      <p:sp>
        <p:nvSpPr>
          <p:cNvPr id="129052" name="Line 27"/>
          <p:cNvSpPr>
            <a:spLocks noChangeShapeType="1"/>
          </p:cNvSpPr>
          <p:nvPr/>
        </p:nvSpPr>
        <p:spPr bwMode="auto">
          <a:xfrm>
            <a:off x="3479800" y="1722438"/>
            <a:ext cx="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3" name="Text Box 28"/>
          <p:cNvSpPr txBox="1">
            <a:spLocks noChangeArrowheads="1"/>
          </p:cNvSpPr>
          <p:nvPr/>
        </p:nvSpPr>
        <p:spPr bwMode="auto">
          <a:xfrm>
            <a:off x="3089275" y="2168525"/>
            <a:ext cx="777875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U instead of C</a:t>
            </a:r>
          </a:p>
        </p:txBody>
      </p:sp>
      <p:sp>
        <p:nvSpPr>
          <p:cNvPr id="129054" name="Line 29"/>
          <p:cNvSpPr>
            <a:spLocks noChangeShapeType="1"/>
          </p:cNvSpPr>
          <p:nvPr/>
        </p:nvSpPr>
        <p:spPr bwMode="auto">
          <a:xfrm flipH="1">
            <a:off x="3479800" y="2287588"/>
            <a:ext cx="1588" cy="66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5" name="Text Box 30"/>
          <p:cNvSpPr txBox="1">
            <a:spLocks noChangeArrowheads="1"/>
          </p:cNvSpPr>
          <p:nvPr/>
        </p:nvSpPr>
        <p:spPr bwMode="auto">
          <a:xfrm>
            <a:off x="1106488" y="2801938"/>
            <a:ext cx="2263775" cy="15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Silent (no effect on amino acid sequence)</a:t>
            </a:r>
          </a:p>
        </p:txBody>
      </p:sp>
      <p:sp>
        <p:nvSpPr>
          <p:cNvPr id="129056" name="Text Box 31"/>
          <p:cNvSpPr txBox="1">
            <a:spLocks noChangeArrowheads="1"/>
          </p:cNvSpPr>
          <p:nvPr/>
        </p:nvSpPr>
        <p:spPr bwMode="auto">
          <a:xfrm>
            <a:off x="3673475" y="2579688"/>
            <a:ext cx="2730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Stop</a:t>
            </a:r>
          </a:p>
        </p:txBody>
      </p:sp>
      <p:sp>
        <p:nvSpPr>
          <p:cNvPr id="129057" name="AutoShape 32"/>
          <p:cNvSpPr>
            <a:spLocks/>
          </p:cNvSpPr>
          <p:nvPr/>
        </p:nvSpPr>
        <p:spPr bwMode="auto">
          <a:xfrm rot="-5400000">
            <a:off x="3745707" y="2328069"/>
            <a:ext cx="127000" cy="439737"/>
          </a:xfrm>
          <a:prstGeom prst="leftBrace">
            <a:avLst>
              <a:gd name="adj1" fmla="val 2885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58" name="Text Box 33"/>
          <p:cNvSpPr txBox="1">
            <a:spLocks noChangeArrowheads="1"/>
          </p:cNvSpPr>
          <p:nvPr/>
        </p:nvSpPr>
        <p:spPr bwMode="auto">
          <a:xfrm>
            <a:off x="2762250" y="3219450"/>
            <a:ext cx="777875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T instead of C</a:t>
            </a:r>
          </a:p>
        </p:txBody>
      </p:sp>
      <p:sp>
        <p:nvSpPr>
          <p:cNvPr id="129059" name="Text Box 34"/>
          <p:cNvSpPr txBox="1">
            <a:spLocks noChangeArrowheads="1"/>
          </p:cNvSpPr>
          <p:nvPr/>
        </p:nvSpPr>
        <p:spPr bwMode="auto">
          <a:xfrm>
            <a:off x="1401763" y="3435350"/>
            <a:ext cx="1016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9060" name="Text Box 35"/>
          <p:cNvSpPr txBox="1">
            <a:spLocks noChangeArrowheads="1"/>
          </p:cNvSpPr>
          <p:nvPr/>
        </p:nvSpPr>
        <p:spPr bwMode="auto">
          <a:xfrm>
            <a:off x="4064000" y="3592513"/>
            <a:ext cx="101600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9061" name="Text Box 36"/>
          <p:cNvSpPr txBox="1">
            <a:spLocks noChangeArrowheads="1"/>
          </p:cNvSpPr>
          <p:nvPr/>
        </p:nvSpPr>
        <p:spPr bwMode="auto">
          <a:xfrm>
            <a:off x="4068763" y="3973513"/>
            <a:ext cx="101600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9062" name="Text Box 37"/>
          <p:cNvSpPr txBox="1">
            <a:spLocks noChangeArrowheads="1"/>
          </p:cNvSpPr>
          <p:nvPr/>
        </p:nvSpPr>
        <p:spPr bwMode="auto">
          <a:xfrm>
            <a:off x="1403350" y="3589338"/>
            <a:ext cx="10160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9063" name="Text Box 38"/>
          <p:cNvSpPr txBox="1">
            <a:spLocks noChangeArrowheads="1"/>
          </p:cNvSpPr>
          <p:nvPr/>
        </p:nvSpPr>
        <p:spPr bwMode="auto">
          <a:xfrm>
            <a:off x="4062413" y="3436938"/>
            <a:ext cx="10160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9064" name="Text Box 39"/>
          <p:cNvSpPr txBox="1">
            <a:spLocks noChangeArrowheads="1"/>
          </p:cNvSpPr>
          <p:nvPr/>
        </p:nvSpPr>
        <p:spPr bwMode="auto">
          <a:xfrm>
            <a:off x="1395413" y="3975100"/>
            <a:ext cx="101600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9065" name="Text Box 40"/>
          <p:cNvSpPr txBox="1">
            <a:spLocks noChangeArrowheads="1"/>
          </p:cNvSpPr>
          <p:nvPr/>
        </p:nvSpPr>
        <p:spPr bwMode="auto">
          <a:xfrm>
            <a:off x="2757488" y="3775075"/>
            <a:ext cx="777875" cy="12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A instead of G</a:t>
            </a:r>
          </a:p>
        </p:txBody>
      </p:sp>
      <p:sp>
        <p:nvSpPr>
          <p:cNvPr id="129066" name="Line 41"/>
          <p:cNvSpPr>
            <a:spLocks noChangeShapeType="1"/>
          </p:cNvSpPr>
          <p:nvPr/>
        </p:nvSpPr>
        <p:spPr bwMode="auto">
          <a:xfrm>
            <a:off x="3136900" y="3352800"/>
            <a:ext cx="1588" cy="714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7" name="Line 42"/>
          <p:cNvSpPr>
            <a:spLocks noChangeShapeType="1"/>
          </p:cNvSpPr>
          <p:nvPr/>
        </p:nvSpPr>
        <p:spPr bwMode="auto">
          <a:xfrm flipH="1">
            <a:off x="3143250" y="3905250"/>
            <a:ext cx="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8" name="AutoShape 43"/>
          <p:cNvSpPr>
            <a:spLocks/>
          </p:cNvSpPr>
          <p:nvPr/>
        </p:nvSpPr>
        <p:spPr bwMode="auto">
          <a:xfrm rot="-5400000">
            <a:off x="3754438" y="3948113"/>
            <a:ext cx="107950" cy="444500"/>
          </a:xfrm>
          <a:prstGeom prst="leftBrace">
            <a:avLst>
              <a:gd name="adj1" fmla="val 3431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69" name="Text Box 44"/>
          <p:cNvSpPr txBox="1">
            <a:spLocks noChangeArrowheads="1"/>
          </p:cNvSpPr>
          <p:nvPr/>
        </p:nvSpPr>
        <p:spPr bwMode="auto">
          <a:xfrm>
            <a:off x="3683000" y="4198938"/>
            <a:ext cx="2730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Stop</a:t>
            </a:r>
          </a:p>
        </p:txBody>
      </p:sp>
      <p:sp>
        <p:nvSpPr>
          <p:cNvPr id="129070" name="Text Box 45"/>
          <p:cNvSpPr txBox="1">
            <a:spLocks noChangeArrowheads="1"/>
          </p:cNvSpPr>
          <p:nvPr/>
        </p:nvSpPr>
        <p:spPr bwMode="auto">
          <a:xfrm>
            <a:off x="1117600" y="4411663"/>
            <a:ext cx="511175" cy="11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Missense</a:t>
            </a:r>
          </a:p>
        </p:txBody>
      </p:sp>
      <p:sp>
        <p:nvSpPr>
          <p:cNvPr id="129071" name="Text Box 46"/>
          <p:cNvSpPr txBox="1">
            <a:spLocks noChangeArrowheads="1"/>
          </p:cNvSpPr>
          <p:nvPr/>
        </p:nvSpPr>
        <p:spPr bwMode="auto">
          <a:xfrm>
            <a:off x="1738313" y="4843463"/>
            <a:ext cx="777875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A instead of T</a:t>
            </a:r>
          </a:p>
        </p:txBody>
      </p:sp>
      <p:sp>
        <p:nvSpPr>
          <p:cNvPr id="129072" name="Text Box 47"/>
          <p:cNvSpPr txBox="1">
            <a:spLocks noChangeArrowheads="1"/>
          </p:cNvSpPr>
          <p:nvPr/>
        </p:nvSpPr>
        <p:spPr bwMode="auto">
          <a:xfrm>
            <a:off x="1714500" y="5392738"/>
            <a:ext cx="777875" cy="12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U instead of A</a:t>
            </a:r>
          </a:p>
        </p:txBody>
      </p:sp>
      <p:sp>
        <p:nvSpPr>
          <p:cNvPr id="129073" name="Line 48"/>
          <p:cNvSpPr>
            <a:spLocks noChangeShapeType="1"/>
          </p:cNvSpPr>
          <p:nvPr/>
        </p:nvSpPr>
        <p:spPr bwMode="auto">
          <a:xfrm>
            <a:off x="2100263" y="4970463"/>
            <a:ext cx="0" cy="666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74" name="Line 49"/>
          <p:cNvSpPr>
            <a:spLocks noChangeShapeType="1"/>
          </p:cNvSpPr>
          <p:nvPr/>
        </p:nvSpPr>
        <p:spPr bwMode="auto">
          <a:xfrm>
            <a:off x="2103438" y="5516563"/>
            <a:ext cx="0" cy="714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75" name="Text Box 50"/>
          <p:cNvSpPr txBox="1">
            <a:spLocks noChangeArrowheads="1"/>
          </p:cNvSpPr>
          <p:nvPr/>
        </p:nvSpPr>
        <p:spPr bwMode="auto">
          <a:xfrm>
            <a:off x="1403350" y="5043488"/>
            <a:ext cx="101600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9076" name="Text Box 51"/>
          <p:cNvSpPr txBox="1">
            <a:spLocks noChangeArrowheads="1"/>
          </p:cNvSpPr>
          <p:nvPr/>
        </p:nvSpPr>
        <p:spPr bwMode="auto">
          <a:xfrm>
            <a:off x="4060825" y="5200650"/>
            <a:ext cx="1016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9077" name="Text Box 52"/>
          <p:cNvSpPr txBox="1">
            <a:spLocks noChangeArrowheads="1"/>
          </p:cNvSpPr>
          <p:nvPr/>
        </p:nvSpPr>
        <p:spPr bwMode="auto">
          <a:xfrm>
            <a:off x="4060825" y="5586413"/>
            <a:ext cx="101600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9078" name="Text Box 53"/>
          <p:cNvSpPr txBox="1">
            <a:spLocks noChangeArrowheads="1"/>
          </p:cNvSpPr>
          <p:nvPr/>
        </p:nvSpPr>
        <p:spPr bwMode="auto">
          <a:xfrm>
            <a:off x="1403350" y="5199063"/>
            <a:ext cx="10160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9079" name="Text Box 54"/>
          <p:cNvSpPr txBox="1">
            <a:spLocks noChangeArrowheads="1"/>
          </p:cNvSpPr>
          <p:nvPr/>
        </p:nvSpPr>
        <p:spPr bwMode="auto">
          <a:xfrm>
            <a:off x="1400175" y="5583238"/>
            <a:ext cx="10160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9080" name="Text Box 55"/>
          <p:cNvSpPr txBox="1">
            <a:spLocks noChangeArrowheads="1"/>
          </p:cNvSpPr>
          <p:nvPr/>
        </p:nvSpPr>
        <p:spPr bwMode="auto">
          <a:xfrm>
            <a:off x="4062413" y="5041900"/>
            <a:ext cx="101600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9081" name="AutoShape 56"/>
          <p:cNvSpPr>
            <a:spLocks/>
          </p:cNvSpPr>
          <p:nvPr/>
        </p:nvSpPr>
        <p:spPr bwMode="auto">
          <a:xfrm rot="-5400000">
            <a:off x="2212975" y="5551488"/>
            <a:ext cx="107950" cy="444500"/>
          </a:xfrm>
          <a:prstGeom prst="leftBrace">
            <a:avLst>
              <a:gd name="adj1" fmla="val 34314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82" name="Text Box 57"/>
          <p:cNvSpPr txBox="1">
            <a:spLocks noChangeArrowheads="1"/>
          </p:cNvSpPr>
          <p:nvPr/>
        </p:nvSpPr>
        <p:spPr bwMode="auto">
          <a:xfrm>
            <a:off x="2141538" y="5815013"/>
            <a:ext cx="27305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Stop</a:t>
            </a:r>
          </a:p>
        </p:txBody>
      </p:sp>
      <p:sp>
        <p:nvSpPr>
          <p:cNvPr id="129083" name="Text Box 58"/>
          <p:cNvSpPr txBox="1">
            <a:spLocks noChangeArrowheads="1"/>
          </p:cNvSpPr>
          <p:nvPr/>
        </p:nvSpPr>
        <p:spPr bwMode="auto">
          <a:xfrm>
            <a:off x="1116013" y="6015038"/>
            <a:ext cx="511175" cy="11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Nonsense</a:t>
            </a:r>
          </a:p>
        </p:txBody>
      </p:sp>
      <p:sp>
        <p:nvSpPr>
          <p:cNvPr id="129084" name="Text Box 59"/>
          <p:cNvSpPr txBox="1">
            <a:spLocks noChangeArrowheads="1"/>
          </p:cNvSpPr>
          <p:nvPr/>
        </p:nvSpPr>
        <p:spPr bwMode="auto">
          <a:xfrm>
            <a:off x="4732338" y="6022975"/>
            <a:ext cx="3516312" cy="14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800" b="1">
                <a:latin typeface="Arial" charset="0"/>
                <a:ea typeface="ヒラギノ角ゴ Pro W3" pitchFamily="1" charset="-128"/>
              </a:rPr>
              <a:t>No frameshift, but one amino acid missing (3 base-pair deletion)</a:t>
            </a:r>
          </a:p>
        </p:txBody>
      </p:sp>
      <p:sp>
        <p:nvSpPr>
          <p:cNvPr id="129085" name="Text Box 60"/>
          <p:cNvSpPr txBox="1">
            <a:spLocks noChangeArrowheads="1"/>
          </p:cNvSpPr>
          <p:nvPr/>
        </p:nvSpPr>
        <p:spPr bwMode="auto">
          <a:xfrm>
            <a:off x="4737100" y="4414838"/>
            <a:ext cx="2995613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800" b="1">
                <a:latin typeface="Arial" charset="0"/>
                <a:ea typeface="ヒラギノ角ゴ Pro W3" pitchFamily="1" charset="-128"/>
              </a:rPr>
              <a:t>Frameshift causing extensive missense (1 base-pair deletion)</a:t>
            </a:r>
          </a:p>
        </p:txBody>
      </p:sp>
      <p:sp>
        <p:nvSpPr>
          <p:cNvPr id="129086" name="Text Box 61"/>
          <p:cNvSpPr txBox="1">
            <a:spLocks noChangeArrowheads="1"/>
          </p:cNvSpPr>
          <p:nvPr/>
        </p:nvSpPr>
        <p:spPr bwMode="auto">
          <a:xfrm>
            <a:off x="4752975" y="2806700"/>
            <a:ext cx="2995613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800" b="1">
                <a:latin typeface="Arial" charset="0"/>
                <a:ea typeface="ヒラギノ角ゴ Pro W3" pitchFamily="1" charset="-128"/>
              </a:rPr>
              <a:t>Frameshift causing immediate nonsense (1 base-pair insertion)</a:t>
            </a:r>
          </a:p>
        </p:txBody>
      </p:sp>
      <p:sp>
        <p:nvSpPr>
          <p:cNvPr id="129087" name="Text Box 62"/>
          <p:cNvSpPr txBox="1">
            <a:spLocks noChangeArrowheads="1"/>
          </p:cNvSpPr>
          <p:nvPr/>
        </p:nvSpPr>
        <p:spPr bwMode="auto">
          <a:xfrm>
            <a:off x="5011738" y="5183188"/>
            <a:ext cx="10160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9088" name="Text Box 63"/>
          <p:cNvSpPr txBox="1">
            <a:spLocks noChangeArrowheads="1"/>
          </p:cNvSpPr>
          <p:nvPr/>
        </p:nvSpPr>
        <p:spPr bwMode="auto">
          <a:xfrm>
            <a:off x="5014913" y="5564188"/>
            <a:ext cx="10160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9089" name="Text Box 64"/>
          <p:cNvSpPr txBox="1">
            <a:spLocks noChangeArrowheads="1"/>
          </p:cNvSpPr>
          <p:nvPr/>
        </p:nvSpPr>
        <p:spPr bwMode="auto">
          <a:xfrm>
            <a:off x="7169150" y="5029200"/>
            <a:ext cx="101600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9090" name="Text Box 65"/>
          <p:cNvSpPr txBox="1">
            <a:spLocks noChangeArrowheads="1"/>
          </p:cNvSpPr>
          <p:nvPr/>
        </p:nvSpPr>
        <p:spPr bwMode="auto">
          <a:xfrm>
            <a:off x="5010150" y="5037138"/>
            <a:ext cx="101600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9091" name="Text Box 66"/>
          <p:cNvSpPr txBox="1">
            <a:spLocks noChangeArrowheads="1"/>
          </p:cNvSpPr>
          <p:nvPr/>
        </p:nvSpPr>
        <p:spPr bwMode="auto">
          <a:xfrm>
            <a:off x="7172325" y="5187950"/>
            <a:ext cx="1016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9092" name="Text Box 67"/>
          <p:cNvSpPr txBox="1">
            <a:spLocks noChangeArrowheads="1"/>
          </p:cNvSpPr>
          <p:nvPr/>
        </p:nvSpPr>
        <p:spPr bwMode="auto">
          <a:xfrm>
            <a:off x="7177088" y="5576888"/>
            <a:ext cx="101600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9093" name="AutoShape 68"/>
          <p:cNvSpPr>
            <a:spLocks/>
          </p:cNvSpPr>
          <p:nvPr/>
        </p:nvSpPr>
        <p:spPr bwMode="auto">
          <a:xfrm rot="-5400000">
            <a:off x="6855619" y="5561807"/>
            <a:ext cx="107950" cy="423862"/>
          </a:xfrm>
          <a:prstGeom prst="leftBrace">
            <a:avLst>
              <a:gd name="adj1" fmla="val 3272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094" name="Text Box 69"/>
          <p:cNvSpPr txBox="1">
            <a:spLocks noChangeArrowheads="1"/>
          </p:cNvSpPr>
          <p:nvPr/>
        </p:nvSpPr>
        <p:spPr bwMode="auto">
          <a:xfrm>
            <a:off x="6788150" y="5810250"/>
            <a:ext cx="273050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Stop</a:t>
            </a:r>
          </a:p>
        </p:txBody>
      </p:sp>
      <p:sp>
        <p:nvSpPr>
          <p:cNvPr id="129095" name="Text Box 70"/>
          <p:cNvSpPr txBox="1">
            <a:spLocks noChangeArrowheads="1"/>
          </p:cNvSpPr>
          <p:nvPr/>
        </p:nvSpPr>
        <p:spPr bwMode="auto">
          <a:xfrm>
            <a:off x="5883275" y="5394325"/>
            <a:ext cx="447675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missing</a:t>
            </a:r>
          </a:p>
        </p:txBody>
      </p:sp>
      <p:sp>
        <p:nvSpPr>
          <p:cNvPr id="129096" name="Text Box 71"/>
          <p:cNvSpPr txBox="1">
            <a:spLocks noChangeArrowheads="1"/>
          </p:cNvSpPr>
          <p:nvPr/>
        </p:nvSpPr>
        <p:spPr bwMode="auto">
          <a:xfrm>
            <a:off x="5883275" y="483393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missing</a:t>
            </a:r>
          </a:p>
        </p:txBody>
      </p:sp>
      <p:sp>
        <p:nvSpPr>
          <p:cNvPr id="129097" name="Text Box 72"/>
          <p:cNvSpPr txBox="1">
            <a:spLocks noChangeArrowheads="1"/>
          </p:cNvSpPr>
          <p:nvPr/>
        </p:nvSpPr>
        <p:spPr bwMode="auto">
          <a:xfrm>
            <a:off x="5018088" y="3433763"/>
            <a:ext cx="101600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9098" name="Text Box 73"/>
          <p:cNvSpPr txBox="1">
            <a:spLocks noChangeArrowheads="1"/>
          </p:cNvSpPr>
          <p:nvPr/>
        </p:nvSpPr>
        <p:spPr bwMode="auto">
          <a:xfrm>
            <a:off x="7675563" y="3978275"/>
            <a:ext cx="1016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9099" name="Text Box 74"/>
          <p:cNvSpPr txBox="1">
            <a:spLocks noChangeArrowheads="1"/>
          </p:cNvSpPr>
          <p:nvPr/>
        </p:nvSpPr>
        <p:spPr bwMode="auto">
          <a:xfrm>
            <a:off x="7537450" y="3592513"/>
            <a:ext cx="101600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9100" name="Text Box 75"/>
          <p:cNvSpPr txBox="1">
            <a:spLocks noChangeArrowheads="1"/>
          </p:cNvSpPr>
          <p:nvPr/>
        </p:nvSpPr>
        <p:spPr bwMode="auto">
          <a:xfrm>
            <a:off x="5016500" y="3970338"/>
            <a:ext cx="10160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9101" name="Text Box 76"/>
          <p:cNvSpPr txBox="1">
            <a:spLocks noChangeArrowheads="1"/>
          </p:cNvSpPr>
          <p:nvPr/>
        </p:nvSpPr>
        <p:spPr bwMode="auto">
          <a:xfrm>
            <a:off x="5016500" y="3590925"/>
            <a:ext cx="101600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9102" name="Text Box 77"/>
          <p:cNvSpPr txBox="1">
            <a:spLocks noChangeArrowheads="1"/>
          </p:cNvSpPr>
          <p:nvPr/>
        </p:nvSpPr>
        <p:spPr bwMode="auto">
          <a:xfrm>
            <a:off x="7527925" y="3436938"/>
            <a:ext cx="10160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9103" name="Text Box 78"/>
          <p:cNvSpPr txBox="1">
            <a:spLocks noChangeArrowheads="1"/>
          </p:cNvSpPr>
          <p:nvPr/>
        </p:nvSpPr>
        <p:spPr bwMode="auto">
          <a:xfrm>
            <a:off x="6602413" y="3792538"/>
            <a:ext cx="447675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missing</a:t>
            </a:r>
          </a:p>
        </p:txBody>
      </p:sp>
      <p:sp>
        <p:nvSpPr>
          <p:cNvPr id="129104" name="Text Box 79"/>
          <p:cNvSpPr txBox="1">
            <a:spLocks noChangeArrowheads="1"/>
          </p:cNvSpPr>
          <p:nvPr/>
        </p:nvSpPr>
        <p:spPr bwMode="auto">
          <a:xfrm>
            <a:off x="6597650" y="3238500"/>
            <a:ext cx="447675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missing</a:t>
            </a:r>
          </a:p>
        </p:txBody>
      </p:sp>
      <p:sp>
        <p:nvSpPr>
          <p:cNvPr id="129105" name="AutoShape 80"/>
          <p:cNvSpPr>
            <a:spLocks/>
          </p:cNvSpPr>
          <p:nvPr/>
        </p:nvSpPr>
        <p:spPr bwMode="auto">
          <a:xfrm rot="-5400000">
            <a:off x="5850732" y="2336006"/>
            <a:ext cx="107950" cy="423863"/>
          </a:xfrm>
          <a:prstGeom prst="leftBrace">
            <a:avLst>
              <a:gd name="adj1" fmla="val 3272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06" name="Text Box 81"/>
          <p:cNvSpPr txBox="1">
            <a:spLocks noChangeArrowheads="1"/>
          </p:cNvSpPr>
          <p:nvPr/>
        </p:nvSpPr>
        <p:spPr bwMode="auto">
          <a:xfrm>
            <a:off x="5775325" y="2578100"/>
            <a:ext cx="273050" cy="11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Stop</a:t>
            </a:r>
          </a:p>
        </p:txBody>
      </p:sp>
      <p:sp>
        <p:nvSpPr>
          <p:cNvPr id="129107" name="Text Box 82"/>
          <p:cNvSpPr txBox="1">
            <a:spLocks noChangeArrowheads="1"/>
          </p:cNvSpPr>
          <p:nvPr/>
        </p:nvSpPr>
        <p:spPr bwMode="auto">
          <a:xfrm>
            <a:off x="5000625" y="2351088"/>
            <a:ext cx="10160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9108" name="Text Box 83"/>
          <p:cNvSpPr txBox="1">
            <a:spLocks noChangeArrowheads="1"/>
          </p:cNvSpPr>
          <p:nvPr/>
        </p:nvSpPr>
        <p:spPr bwMode="auto">
          <a:xfrm>
            <a:off x="5003800" y="1960563"/>
            <a:ext cx="1095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9109" name="Text Box 84"/>
          <p:cNvSpPr txBox="1">
            <a:spLocks noChangeArrowheads="1"/>
          </p:cNvSpPr>
          <p:nvPr/>
        </p:nvSpPr>
        <p:spPr bwMode="auto">
          <a:xfrm>
            <a:off x="7851775" y="1808163"/>
            <a:ext cx="10160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9110" name="Text Box 85"/>
          <p:cNvSpPr txBox="1">
            <a:spLocks noChangeArrowheads="1"/>
          </p:cNvSpPr>
          <p:nvPr/>
        </p:nvSpPr>
        <p:spPr bwMode="auto">
          <a:xfrm>
            <a:off x="4997450" y="1812925"/>
            <a:ext cx="1016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9111" name="Text Box 86"/>
          <p:cNvSpPr txBox="1">
            <a:spLocks noChangeArrowheads="1"/>
          </p:cNvSpPr>
          <p:nvPr/>
        </p:nvSpPr>
        <p:spPr bwMode="auto">
          <a:xfrm>
            <a:off x="7859713" y="1965325"/>
            <a:ext cx="101600" cy="1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9112" name="Text Box 87"/>
          <p:cNvSpPr txBox="1">
            <a:spLocks noChangeArrowheads="1"/>
          </p:cNvSpPr>
          <p:nvPr/>
        </p:nvSpPr>
        <p:spPr bwMode="auto">
          <a:xfrm>
            <a:off x="7854950" y="2351088"/>
            <a:ext cx="101600" cy="10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29113" name="Text Box 88"/>
          <p:cNvSpPr txBox="1">
            <a:spLocks noChangeArrowheads="1"/>
          </p:cNvSpPr>
          <p:nvPr/>
        </p:nvSpPr>
        <p:spPr bwMode="auto">
          <a:xfrm>
            <a:off x="5494338" y="2171700"/>
            <a:ext cx="422275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Extra U</a:t>
            </a:r>
          </a:p>
        </p:txBody>
      </p:sp>
      <p:sp>
        <p:nvSpPr>
          <p:cNvPr id="129114" name="Text Box 89"/>
          <p:cNvSpPr txBox="1">
            <a:spLocks noChangeArrowheads="1"/>
          </p:cNvSpPr>
          <p:nvPr/>
        </p:nvSpPr>
        <p:spPr bwMode="auto">
          <a:xfrm>
            <a:off x="5502275" y="1600200"/>
            <a:ext cx="422275" cy="11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Extra A</a:t>
            </a:r>
          </a:p>
        </p:txBody>
      </p:sp>
      <p:sp>
        <p:nvSpPr>
          <p:cNvPr id="129115" name="Line 90"/>
          <p:cNvSpPr>
            <a:spLocks noChangeShapeType="1"/>
          </p:cNvSpPr>
          <p:nvPr/>
        </p:nvSpPr>
        <p:spPr bwMode="auto">
          <a:xfrm>
            <a:off x="5702300" y="2293938"/>
            <a:ext cx="0" cy="63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16" name="Line 91"/>
          <p:cNvSpPr>
            <a:spLocks noChangeShapeType="1"/>
          </p:cNvSpPr>
          <p:nvPr/>
        </p:nvSpPr>
        <p:spPr bwMode="auto">
          <a:xfrm flipH="1">
            <a:off x="5707063" y="1722438"/>
            <a:ext cx="0" cy="76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9117" name="Text Box 92"/>
          <p:cNvSpPr txBox="1">
            <a:spLocks noChangeArrowheads="1"/>
          </p:cNvSpPr>
          <p:nvPr/>
        </p:nvSpPr>
        <p:spPr bwMode="auto">
          <a:xfrm>
            <a:off x="1050925" y="6421438"/>
            <a:ext cx="139382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(a) Base-pair substitution</a:t>
            </a:r>
          </a:p>
        </p:txBody>
      </p:sp>
      <p:sp>
        <p:nvSpPr>
          <p:cNvPr id="129118" name="Text Box 93"/>
          <p:cNvSpPr txBox="1">
            <a:spLocks noChangeArrowheads="1"/>
          </p:cNvSpPr>
          <p:nvPr/>
        </p:nvSpPr>
        <p:spPr bwMode="auto">
          <a:xfrm>
            <a:off x="4662488" y="6421438"/>
            <a:ext cx="1822450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900" b="1">
                <a:latin typeface="Arial" charset="0"/>
                <a:ea typeface="ヒラギノ角ゴ Pro W3" pitchFamily="1" charset="-128"/>
              </a:rPr>
              <a:t>(b) Base-pair insertion or deletion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-38100"/>
            <a:ext cx="1981200" cy="304800"/>
          </a:xfrm>
          <a:noFill/>
          <a:ln w="9525" cmpd="sng"/>
        </p:spPr>
        <p:txBody>
          <a:bodyPr/>
          <a:lstStyle/>
          <a:p>
            <a:pPr algn="l" eaLnBrk="1" hangingPunct="1"/>
            <a:r>
              <a:rPr lang="en-US" sz="1400" smtClean="0">
                <a:latin typeface="Arial" charset="0"/>
              </a:rPr>
              <a:t>Fig. 17-23a</a:t>
            </a:r>
          </a:p>
        </p:txBody>
      </p:sp>
      <p:sp>
        <p:nvSpPr>
          <p:cNvPr id="1300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5B29A7C-EC50-47D3-96B8-6C0B251E3391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122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30051" name="Picture 2" descr="17_23aPointMutationTypes-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90500"/>
            <a:ext cx="8548687" cy="647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3" name="Text Box 4"/>
          <p:cNvSpPr txBox="1">
            <a:spLocks noChangeArrowheads="1"/>
          </p:cNvSpPr>
          <p:nvPr/>
        </p:nvSpPr>
        <p:spPr bwMode="auto">
          <a:xfrm>
            <a:off x="4135438" y="192088"/>
            <a:ext cx="10937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Wild type</a:t>
            </a:r>
          </a:p>
        </p:txBody>
      </p:sp>
      <p:sp>
        <p:nvSpPr>
          <p:cNvPr id="130054" name="Text Box 5"/>
          <p:cNvSpPr txBox="1">
            <a:spLocks noChangeArrowheads="1"/>
          </p:cNvSpPr>
          <p:nvPr/>
        </p:nvSpPr>
        <p:spPr bwMode="auto">
          <a:xfrm>
            <a:off x="2011363" y="666750"/>
            <a:ext cx="273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0055" name="Text Box 6"/>
          <p:cNvSpPr txBox="1">
            <a:spLocks noChangeArrowheads="1"/>
          </p:cNvSpPr>
          <p:nvPr/>
        </p:nvSpPr>
        <p:spPr bwMode="auto">
          <a:xfrm>
            <a:off x="312738" y="668338"/>
            <a:ext cx="1576387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DNA template</a:t>
            </a:r>
          </a:p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strand</a:t>
            </a:r>
          </a:p>
        </p:txBody>
      </p:sp>
      <p:sp>
        <p:nvSpPr>
          <p:cNvPr id="130056" name="Text Box 7"/>
          <p:cNvSpPr txBox="1">
            <a:spLocks noChangeArrowheads="1"/>
          </p:cNvSpPr>
          <p:nvPr/>
        </p:nvSpPr>
        <p:spPr bwMode="auto">
          <a:xfrm>
            <a:off x="7894638" y="1647825"/>
            <a:ext cx="273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0057" name="Text Box 8"/>
          <p:cNvSpPr txBox="1">
            <a:spLocks noChangeArrowheads="1"/>
          </p:cNvSpPr>
          <p:nvPr/>
        </p:nvSpPr>
        <p:spPr bwMode="auto">
          <a:xfrm>
            <a:off x="7894638" y="1004888"/>
            <a:ext cx="2730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0058" name="Text Box 9"/>
          <p:cNvSpPr txBox="1">
            <a:spLocks noChangeArrowheads="1"/>
          </p:cNvSpPr>
          <p:nvPr/>
        </p:nvSpPr>
        <p:spPr bwMode="auto">
          <a:xfrm>
            <a:off x="2003425" y="996950"/>
            <a:ext cx="273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0059" name="Text Box 10"/>
          <p:cNvSpPr txBox="1">
            <a:spLocks noChangeArrowheads="1"/>
          </p:cNvSpPr>
          <p:nvPr/>
        </p:nvSpPr>
        <p:spPr bwMode="auto">
          <a:xfrm>
            <a:off x="7886700" y="666750"/>
            <a:ext cx="273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0060" name="Text Box 11"/>
          <p:cNvSpPr txBox="1">
            <a:spLocks noChangeArrowheads="1"/>
          </p:cNvSpPr>
          <p:nvPr/>
        </p:nvSpPr>
        <p:spPr bwMode="auto">
          <a:xfrm>
            <a:off x="2008188" y="1647825"/>
            <a:ext cx="273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0061" name="Text Box 12"/>
          <p:cNvSpPr txBox="1">
            <a:spLocks noChangeArrowheads="1"/>
          </p:cNvSpPr>
          <p:nvPr/>
        </p:nvSpPr>
        <p:spPr bwMode="auto">
          <a:xfrm>
            <a:off x="1120775" y="1655763"/>
            <a:ext cx="755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mRNA</a:t>
            </a:r>
          </a:p>
        </p:txBody>
      </p:sp>
      <p:sp>
        <p:nvSpPr>
          <p:cNvPr id="130062" name="Text Box 13"/>
          <p:cNvSpPr txBox="1">
            <a:spLocks noChangeArrowheads="1"/>
          </p:cNvSpPr>
          <p:nvPr/>
        </p:nvSpPr>
        <p:spPr bwMode="auto">
          <a:xfrm>
            <a:off x="1138238" y="2052638"/>
            <a:ext cx="8239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Protein</a:t>
            </a:r>
          </a:p>
        </p:txBody>
      </p:sp>
      <p:sp>
        <p:nvSpPr>
          <p:cNvPr id="130063" name="Text Box 14"/>
          <p:cNvSpPr txBox="1">
            <a:spLocks noChangeArrowheads="1"/>
          </p:cNvSpPr>
          <p:nvPr/>
        </p:nvSpPr>
        <p:spPr bwMode="auto">
          <a:xfrm>
            <a:off x="747713" y="2511425"/>
            <a:ext cx="12477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Amino end</a:t>
            </a:r>
          </a:p>
        </p:txBody>
      </p:sp>
      <p:sp>
        <p:nvSpPr>
          <p:cNvPr id="130064" name="Line 15"/>
          <p:cNvSpPr>
            <a:spLocks noChangeShapeType="1"/>
          </p:cNvSpPr>
          <p:nvPr/>
        </p:nvSpPr>
        <p:spPr bwMode="auto">
          <a:xfrm flipH="1">
            <a:off x="2039938" y="2192338"/>
            <a:ext cx="220662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5" name="Text Box 16"/>
          <p:cNvSpPr txBox="1">
            <a:spLocks noChangeArrowheads="1"/>
          </p:cNvSpPr>
          <p:nvPr/>
        </p:nvSpPr>
        <p:spPr bwMode="auto">
          <a:xfrm>
            <a:off x="7046913" y="2146300"/>
            <a:ext cx="5524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Stop</a:t>
            </a:r>
          </a:p>
        </p:txBody>
      </p:sp>
      <p:sp>
        <p:nvSpPr>
          <p:cNvPr id="130066" name="Text Box 17"/>
          <p:cNvSpPr txBox="1">
            <a:spLocks noChangeArrowheads="1"/>
          </p:cNvSpPr>
          <p:nvPr/>
        </p:nvSpPr>
        <p:spPr bwMode="auto">
          <a:xfrm>
            <a:off x="6927850" y="2586038"/>
            <a:ext cx="15763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Carboxyl end</a:t>
            </a:r>
          </a:p>
        </p:txBody>
      </p:sp>
      <p:sp>
        <p:nvSpPr>
          <p:cNvPr id="130067" name="Line 18"/>
          <p:cNvSpPr>
            <a:spLocks noChangeShapeType="1"/>
          </p:cNvSpPr>
          <p:nvPr/>
        </p:nvSpPr>
        <p:spPr bwMode="auto">
          <a:xfrm>
            <a:off x="6723063" y="2192338"/>
            <a:ext cx="185737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8" name="AutoShape 19"/>
          <p:cNvSpPr>
            <a:spLocks/>
          </p:cNvSpPr>
          <p:nvPr/>
        </p:nvSpPr>
        <p:spPr bwMode="auto">
          <a:xfrm rot="-5400000">
            <a:off x="7228681" y="1580357"/>
            <a:ext cx="187325" cy="982662"/>
          </a:xfrm>
          <a:prstGeom prst="leftBrace">
            <a:avLst>
              <a:gd name="adj1" fmla="val 4371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69" name="Text Box 20"/>
          <p:cNvSpPr txBox="1">
            <a:spLocks noChangeArrowheads="1"/>
          </p:cNvSpPr>
          <p:nvPr/>
        </p:nvSpPr>
        <p:spPr bwMode="auto">
          <a:xfrm>
            <a:off x="5767388" y="3348038"/>
            <a:ext cx="1687512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A instead of G</a:t>
            </a:r>
          </a:p>
        </p:txBody>
      </p:sp>
      <p:sp>
        <p:nvSpPr>
          <p:cNvPr id="130070" name="Text Box 21"/>
          <p:cNvSpPr txBox="1">
            <a:spLocks noChangeArrowheads="1"/>
          </p:cNvSpPr>
          <p:nvPr/>
        </p:nvSpPr>
        <p:spPr bwMode="auto">
          <a:xfrm>
            <a:off x="2017713" y="3822700"/>
            <a:ext cx="273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0071" name="Text Box 22"/>
          <p:cNvSpPr txBox="1">
            <a:spLocks noChangeArrowheads="1"/>
          </p:cNvSpPr>
          <p:nvPr/>
        </p:nvSpPr>
        <p:spPr bwMode="auto">
          <a:xfrm>
            <a:off x="7894638" y="4156075"/>
            <a:ext cx="273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0072" name="Text Box 23"/>
          <p:cNvSpPr txBox="1">
            <a:spLocks noChangeArrowheads="1"/>
          </p:cNvSpPr>
          <p:nvPr/>
        </p:nvSpPr>
        <p:spPr bwMode="auto">
          <a:xfrm>
            <a:off x="7886700" y="5010150"/>
            <a:ext cx="273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0073" name="AutoShape 24"/>
          <p:cNvSpPr>
            <a:spLocks/>
          </p:cNvSpPr>
          <p:nvPr/>
        </p:nvSpPr>
        <p:spPr bwMode="auto">
          <a:xfrm rot="-5400000">
            <a:off x="7236619" y="4950619"/>
            <a:ext cx="187325" cy="982663"/>
          </a:xfrm>
          <a:prstGeom prst="leftBrace">
            <a:avLst>
              <a:gd name="adj1" fmla="val 4371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74" name="Text Box 25"/>
          <p:cNvSpPr txBox="1">
            <a:spLocks noChangeArrowheads="1"/>
          </p:cNvSpPr>
          <p:nvPr/>
        </p:nvSpPr>
        <p:spPr bwMode="auto">
          <a:xfrm>
            <a:off x="5772150" y="4610100"/>
            <a:ext cx="1687513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U instead of C</a:t>
            </a:r>
          </a:p>
        </p:txBody>
      </p:sp>
      <p:sp>
        <p:nvSpPr>
          <p:cNvPr id="130075" name="Text Box 26"/>
          <p:cNvSpPr txBox="1">
            <a:spLocks noChangeArrowheads="1"/>
          </p:cNvSpPr>
          <p:nvPr/>
        </p:nvSpPr>
        <p:spPr bwMode="auto">
          <a:xfrm>
            <a:off x="7886700" y="3816350"/>
            <a:ext cx="273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0076" name="Text Box 27"/>
          <p:cNvSpPr txBox="1">
            <a:spLocks noChangeArrowheads="1"/>
          </p:cNvSpPr>
          <p:nvPr/>
        </p:nvSpPr>
        <p:spPr bwMode="auto">
          <a:xfrm>
            <a:off x="1993900" y="4156075"/>
            <a:ext cx="273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0077" name="Text Box 28"/>
          <p:cNvSpPr txBox="1">
            <a:spLocks noChangeArrowheads="1"/>
          </p:cNvSpPr>
          <p:nvPr/>
        </p:nvSpPr>
        <p:spPr bwMode="auto">
          <a:xfrm>
            <a:off x="2016125" y="5008563"/>
            <a:ext cx="2730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0078" name="Text Box 29"/>
          <p:cNvSpPr txBox="1">
            <a:spLocks noChangeArrowheads="1"/>
          </p:cNvSpPr>
          <p:nvPr/>
        </p:nvSpPr>
        <p:spPr bwMode="auto">
          <a:xfrm>
            <a:off x="7056438" y="5508625"/>
            <a:ext cx="5524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Stop</a:t>
            </a:r>
          </a:p>
        </p:txBody>
      </p:sp>
      <p:sp>
        <p:nvSpPr>
          <p:cNvPr id="130079" name="Line 30"/>
          <p:cNvSpPr>
            <a:spLocks noChangeShapeType="1"/>
          </p:cNvSpPr>
          <p:nvPr/>
        </p:nvSpPr>
        <p:spPr bwMode="auto">
          <a:xfrm>
            <a:off x="6596063" y="3624263"/>
            <a:ext cx="0" cy="168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0" name="Line 31"/>
          <p:cNvSpPr>
            <a:spLocks noChangeShapeType="1"/>
          </p:cNvSpPr>
          <p:nvPr/>
        </p:nvSpPr>
        <p:spPr bwMode="auto">
          <a:xfrm>
            <a:off x="6604000" y="4859338"/>
            <a:ext cx="0" cy="1444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081" name="Text Box 32"/>
          <p:cNvSpPr txBox="1">
            <a:spLocks noChangeArrowheads="1"/>
          </p:cNvSpPr>
          <p:nvPr/>
        </p:nvSpPr>
        <p:spPr bwMode="auto">
          <a:xfrm>
            <a:off x="1401763" y="6005513"/>
            <a:ext cx="4752975" cy="29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Silent (no effect on amino acid sequence)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6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-38100"/>
            <a:ext cx="1981200" cy="304800"/>
          </a:xfrm>
          <a:noFill/>
          <a:ln w="9525" cmpd="sng"/>
        </p:spPr>
        <p:txBody>
          <a:bodyPr/>
          <a:lstStyle/>
          <a:p>
            <a:pPr algn="l" eaLnBrk="1" hangingPunct="1"/>
            <a:r>
              <a:rPr lang="en-US" sz="1400" smtClean="0">
                <a:latin typeface="Arial" charset="0"/>
              </a:rPr>
              <a:t>Fig. 17-23b</a:t>
            </a:r>
          </a:p>
        </p:txBody>
      </p:sp>
      <p:sp>
        <p:nvSpPr>
          <p:cNvPr id="131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02A9455-9F19-4CF0-9FE4-1AD93D6F2018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123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31075" name="Picture 2" descr="17_23bPointMutationTypes-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90500"/>
            <a:ext cx="8548687" cy="647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7" name="Text Box 4"/>
          <p:cNvSpPr txBox="1">
            <a:spLocks noChangeArrowheads="1"/>
          </p:cNvSpPr>
          <p:nvPr/>
        </p:nvSpPr>
        <p:spPr bwMode="auto">
          <a:xfrm>
            <a:off x="4135438" y="192088"/>
            <a:ext cx="10937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Wild type</a:t>
            </a:r>
          </a:p>
        </p:txBody>
      </p:sp>
      <p:sp>
        <p:nvSpPr>
          <p:cNvPr id="131078" name="Text Box 5"/>
          <p:cNvSpPr txBox="1">
            <a:spLocks noChangeArrowheads="1"/>
          </p:cNvSpPr>
          <p:nvPr/>
        </p:nvSpPr>
        <p:spPr bwMode="auto">
          <a:xfrm>
            <a:off x="338138" y="668338"/>
            <a:ext cx="1550987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DNA template</a:t>
            </a:r>
          </a:p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strand</a:t>
            </a:r>
          </a:p>
        </p:txBody>
      </p:sp>
      <p:sp>
        <p:nvSpPr>
          <p:cNvPr id="131079" name="Text Box 6"/>
          <p:cNvSpPr txBox="1">
            <a:spLocks noChangeArrowheads="1"/>
          </p:cNvSpPr>
          <p:nvPr/>
        </p:nvSpPr>
        <p:spPr bwMode="auto">
          <a:xfrm>
            <a:off x="2011363" y="666750"/>
            <a:ext cx="273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1080" name="Text Box 7"/>
          <p:cNvSpPr txBox="1">
            <a:spLocks noChangeArrowheads="1"/>
          </p:cNvSpPr>
          <p:nvPr/>
        </p:nvSpPr>
        <p:spPr bwMode="auto">
          <a:xfrm>
            <a:off x="2003425" y="996950"/>
            <a:ext cx="273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1081" name="Text Box 8"/>
          <p:cNvSpPr txBox="1">
            <a:spLocks noChangeArrowheads="1"/>
          </p:cNvSpPr>
          <p:nvPr/>
        </p:nvSpPr>
        <p:spPr bwMode="auto">
          <a:xfrm>
            <a:off x="1120775" y="1655763"/>
            <a:ext cx="755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mRNA</a:t>
            </a:r>
          </a:p>
        </p:txBody>
      </p:sp>
      <p:sp>
        <p:nvSpPr>
          <p:cNvPr id="131082" name="Text Box 9"/>
          <p:cNvSpPr txBox="1">
            <a:spLocks noChangeArrowheads="1"/>
          </p:cNvSpPr>
          <p:nvPr/>
        </p:nvSpPr>
        <p:spPr bwMode="auto">
          <a:xfrm>
            <a:off x="1138238" y="2052638"/>
            <a:ext cx="8239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Protein</a:t>
            </a:r>
          </a:p>
        </p:txBody>
      </p:sp>
      <p:sp>
        <p:nvSpPr>
          <p:cNvPr id="131083" name="Text Box 10"/>
          <p:cNvSpPr txBox="1">
            <a:spLocks noChangeArrowheads="1"/>
          </p:cNvSpPr>
          <p:nvPr/>
        </p:nvSpPr>
        <p:spPr bwMode="auto">
          <a:xfrm>
            <a:off x="2003425" y="1651000"/>
            <a:ext cx="273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1084" name="Text Box 11"/>
          <p:cNvSpPr txBox="1">
            <a:spLocks noChangeArrowheads="1"/>
          </p:cNvSpPr>
          <p:nvPr/>
        </p:nvSpPr>
        <p:spPr bwMode="auto">
          <a:xfrm>
            <a:off x="747713" y="2511425"/>
            <a:ext cx="12477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Amino end</a:t>
            </a:r>
          </a:p>
        </p:txBody>
      </p:sp>
      <p:sp>
        <p:nvSpPr>
          <p:cNvPr id="131085" name="Line 12"/>
          <p:cNvSpPr>
            <a:spLocks noChangeShapeType="1"/>
          </p:cNvSpPr>
          <p:nvPr/>
        </p:nvSpPr>
        <p:spPr bwMode="auto">
          <a:xfrm flipH="1">
            <a:off x="2039938" y="2192338"/>
            <a:ext cx="220662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86" name="AutoShape 13"/>
          <p:cNvSpPr>
            <a:spLocks/>
          </p:cNvSpPr>
          <p:nvPr/>
        </p:nvSpPr>
        <p:spPr bwMode="auto">
          <a:xfrm rot="-5400000">
            <a:off x="7228681" y="1580357"/>
            <a:ext cx="187325" cy="982662"/>
          </a:xfrm>
          <a:prstGeom prst="leftBrace">
            <a:avLst>
              <a:gd name="adj1" fmla="val 4371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87" name="Text Box 14"/>
          <p:cNvSpPr txBox="1">
            <a:spLocks noChangeArrowheads="1"/>
          </p:cNvSpPr>
          <p:nvPr/>
        </p:nvSpPr>
        <p:spPr bwMode="auto">
          <a:xfrm>
            <a:off x="7046913" y="2146300"/>
            <a:ext cx="5524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Stop</a:t>
            </a:r>
          </a:p>
        </p:txBody>
      </p:sp>
      <p:sp>
        <p:nvSpPr>
          <p:cNvPr id="131088" name="Text Box 15"/>
          <p:cNvSpPr txBox="1">
            <a:spLocks noChangeArrowheads="1"/>
          </p:cNvSpPr>
          <p:nvPr/>
        </p:nvSpPr>
        <p:spPr bwMode="auto">
          <a:xfrm>
            <a:off x="6927850" y="2586038"/>
            <a:ext cx="15763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Carboxyl end</a:t>
            </a:r>
          </a:p>
        </p:txBody>
      </p:sp>
      <p:sp>
        <p:nvSpPr>
          <p:cNvPr id="131089" name="Line 16"/>
          <p:cNvSpPr>
            <a:spLocks noChangeShapeType="1"/>
          </p:cNvSpPr>
          <p:nvPr/>
        </p:nvSpPr>
        <p:spPr bwMode="auto">
          <a:xfrm>
            <a:off x="6723063" y="2192338"/>
            <a:ext cx="185737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90" name="Text Box 17"/>
          <p:cNvSpPr txBox="1">
            <a:spLocks noChangeArrowheads="1"/>
          </p:cNvSpPr>
          <p:nvPr/>
        </p:nvSpPr>
        <p:spPr bwMode="auto">
          <a:xfrm>
            <a:off x="7886700" y="666750"/>
            <a:ext cx="273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1091" name="Text Box 18"/>
          <p:cNvSpPr txBox="1">
            <a:spLocks noChangeArrowheads="1"/>
          </p:cNvSpPr>
          <p:nvPr/>
        </p:nvSpPr>
        <p:spPr bwMode="auto">
          <a:xfrm>
            <a:off x="7899400" y="1003300"/>
            <a:ext cx="273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1092" name="Text Box 19"/>
          <p:cNvSpPr txBox="1">
            <a:spLocks noChangeArrowheads="1"/>
          </p:cNvSpPr>
          <p:nvPr/>
        </p:nvSpPr>
        <p:spPr bwMode="auto">
          <a:xfrm>
            <a:off x="7899400" y="1651000"/>
            <a:ext cx="273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1093" name="Text Box 20"/>
          <p:cNvSpPr txBox="1">
            <a:spLocks noChangeArrowheads="1"/>
          </p:cNvSpPr>
          <p:nvPr/>
        </p:nvSpPr>
        <p:spPr bwMode="auto">
          <a:xfrm>
            <a:off x="5060950" y="3405188"/>
            <a:ext cx="15763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T instead of C</a:t>
            </a:r>
          </a:p>
        </p:txBody>
      </p:sp>
      <p:sp>
        <p:nvSpPr>
          <p:cNvPr id="131094" name="Text Box 21"/>
          <p:cNvSpPr txBox="1">
            <a:spLocks noChangeArrowheads="1"/>
          </p:cNvSpPr>
          <p:nvPr/>
        </p:nvSpPr>
        <p:spPr bwMode="auto">
          <a:xfrm>
            <a:off x="5035550" y="4630738"/>
            <a:ext cx="15763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A instead of G</a:t>
            </a:r>
          </a:p>
        </p:txBody>
      </p:sp>
      <p:sp>
        <p:nvSpPr>
          <p:cNvPr id="131095" name="Text Box 22"/>
          <p:cNvSpPr txBox="1">
            <a:spLocks noChangeArrowheads="1"/>
          </p:cNvSpPr>
          <p:nvPr/>
        </p:nvSpPr>
        <p:spPr bwMode="auto">
          <a:xfrm>
            <a:off x="2024063" y="3892550"/>
            <a:ext cx="273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1096" name="Text Box 23"/>
          <p:cNvSpPr txBox="1">
            <a:spLocks noChangeArrowheads="1"/>
          </p:cNvSpPr>
          <p:nvPr/>
        </p:nvSpPr>
        <p:spPr bwMode="auto">
          <a:xfrm>
            <a:off x="7904163" y="4222750"/>
            <a:ext cx="273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1097" name="Text Box 24"/>
          <p:cNvSpPr txBox="1">
            <a:spLocks noChangeArrowheads="1"/>
          </p:cNvSpPr>
          <p:nvPr/>
        </p:nvSpPr>
        <p:spPr bwMode="auto">
          <a:xfrm>
            <a:off x="7904163" y="5073650"/>
            <a:ext cx="273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1098" name="Text Box 25"/>
          <p:cNvSpPr txBox="1">
            <a:spLocks noChangeArrowheads="1"/>
          </p:cNvSpPr>
          <p:nvPr/>
        </p:nvSpPr>
        <p:spPr bwMode="auto">
          <a:xfrm>
            <a:off x="2003425" y="4216400"/>
            <a:ext cx="273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1099" name="Text Box 26"/>
          <p:cNvSpPr txBox="1">
            <a:spLocks noChangeArrowheads="1"/>
          </p:cNvSpPr>
          <p:nvPr/>
        </p:nvSpPr>
        <p:spPr bwMode="auto">
          <a:xfrm>
            <a:off x="2003425" y="5080000"/>
            <a:ext cx="273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1100" name="Text Box 27"/>
          <p:cNvSpPr txBox="1">
            <a:spLocks noChangeArrowheads="1"/>
          </p:cNvSpPr>
          <p:nvPr/>
        </p:nvSpPr>
        <p:spPr bwMode="auto">
          <a:xfrm>
            <a:off x="7883525" y="3873500"/>
            <a:ext cx="273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1101" name="AutoShape 28"/>
          <p:cNvSpPr>
            <a:spLocks/>
          </p:cNvSpPr>
          <p:nvPr/>
        </p:nvSpPr>
        <p:spPr bwMode="auto">
          <a:xfrm rot="-5400000">
            <a:off x="7228681" y="5034757"/>
            <a:ext cx="187325" cy="982662"/>
          </a:xfrm>
          <a:prstGeom prst="leftBrace">
            <a:avLst>
              <a:gd name="adj1" fmla="val 4371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02" name="Text Box 29"/>
          <p:cNvSpPr txBox="1">
            <a:spLocks noChangeArrowheads="1"/>
          </p:cNvSpPr>
          <p:nvPr/>
        </p:nvSpPr>
        <p:spPr bwMode="auto">
          <a:xfrm>
            <a:off x="7046913" y="5575300"/>
            <a:ext cx="5524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Stop</a:t>
            </a:r>
          </a:p>
        </p:txBody>
      </p:sp>
      <p:sp>
        <p:nvSpPr>
          <p:cNvPr id="131103" name="Line 30"/>
          <p:cNvSpPr>
            <a:spLocks noChangeShapeType="1"/>
          </p:cNvSpPr>
          <p:nvPr/>
        </p:nvSpPr>
        <p:spPr bwMode="auto">
          <a:xfrm>
            <a:off x="5854700" y="3692525"/>
            <a:ext cx="0" cy="161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04" name="Line 31"/>
          <p:cNvSpPr>
            <a:spLocks noChangeShapeType="1"/>
          </p:cNvSpPr>
          <p:nvPr/>
        </p:nvSpPr>
        <p:spPr bwMode="auto">
          <a:xfrm>
            <a:off x="5851525" y="4918075"/>
            <a:ext cx="0" cy="168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05" name="Text Box 32"/>
          <p:cNvSpPr txBox="1">
            <a:spLocks noChangeArrowheads="1"/>
          </p:cNvSpPr>
          <p:nvPr/>
        </p:nvSpPr>
        <p:spPr bwMode="auto">
          <a:xfrm>
            <a:off x="1408113" y="6042025"/>
            <a:ext cx="12477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Missense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-38100"/>
            <a:ext cx="1981200" cy="304800"/>
          </a:xfrm>
          <a:noFill/>
          <a:ln w="9525" cmpd="sng"/>
        </p:spPr>
        <p:txBody>
          <a:bodyPr/>
          <a:lstStyle/>
          <a:p>
            <a:pPr algn="l" eaLnBrk="1" hangingPunct="1"/>
            <a:r>
              <a:rPr lang="en-US" sz="1400" smtClean="0">
                <a:latin typeface="Arial" charset="0"/>
              </a:rPr>
              <a:t>Fig. 17-23c</a:t>
            </a:r>
          </a:p>
        </p:txBody>
      </p:sp>
      <p:sp>
        <p:nvSpPr>
          <p:cNvPr id="132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7B7DB7D-0C92-4F3D-8705-9CC2DCC944E4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124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32099" name="Picture 2" descr="17_23cPointMutationTypes-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36525"/>
            <a:ext cx="8329613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2101" name="Text Box 4"/>
          <p:cNvSpPr txBox="1">
            <a:spLocks noChangeArrowheads="1"/>
          </p:cNvSpPr>
          <p:nvPr/>
        </p:nvSpPr>
        <p:spPr bwMode="auto">
          <a:xfrm>
            <a:off x="4148138" y="141288"/>
            <a:ext cx="10937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Wild type</a:t>
            </a:r>
          </a:p>
        </p:txBody>
      </p:sp>
      <p:sp>
        <p:nvSpPr>
          <p:cNvPr id="132102" name="Text Box 5"/>
          <p:cNvSpPr txBox="1">
            <a:spLocks noChangeArrowheads="1"/>
          </p:cNvSpPr>
          <p:nvPr/>
        </p:nvSpPr>
        <p:spPr bwMode="auto">
          <a:xfrm>
            <a:off x="407988" y="598488"/>
            <a:ext cx="1550987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DNA template</a:t>
            </a:r>
          </a:p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strand</a:t>
            </a:r>
          </a:p>
        </p:txBody>
      </p:sp>
      <p:sp>
        <p:nvSpPr>
          <p:cNvPr id="132103" name="Text Box 6"/>
          <p:cNvSpPr txBox="1">
            <a:spLocks noChangeArrowheads="1"/>
          </p:cNvSpPr>
          <p:nvPr/>
        </p:nvSpPr>
        <p:spPr bwMode="auto">
          <a:xfrm>
            <a:off x="2074863" y="603250"/>
            <a:ext cx="2095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2104" name="Text Box 7"/>
          <p:cNvSpPr txBox="1">
            <a:spLocks noChangeArrowheads="1"/>
          </p:cNvSpPr>
          <p:nvPr/>
        </p:nvSpPr>
        <p:spPr bwMode="auto">
          <a:xfrm>
            <a:off x="2066925" y="927100"/>
            <a:ext cx="273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2105" name="Text Box 8"/>
          <p:cNvSpPr txBox="1">
            <a:spLocks noChangeArrowheads="1"/>
          </p:cNvSpPr>
          <p:nvPr/>
        </p:nvSpPr>
        <p:spPr bwMode="auto">
          <a:xfrm>
            <a:off x="1203325" y="1554163"/>
            <a:ext cx="755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mRNA</a:t>
            </a:r>
          </a:p>
        </p:txBody>
      </p:sp>
      <p:sp>
        <p:nvSpPr>
          <p:cNvPr id="132106" name="Text Box 9"/>
          <p:cNvSpPr txBox="1">
            <a:spLocks noChangeArrowheads="1"/>
          </p:cNvSpPr>
          <p:nvPr/>
        </p:nvSpPr>
        <p:spPr bwMode="auto">
          <a:xfrm>
            <a:off x="1214438" y="1944688"/>
            <a:ext cx="823912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Protein</a:t>
            </a:r>
          </a:p>
        </p:txBody>
      </p:sp>
      <p:sp>
        <p:nvSpPr>
          <p:cNvPr id="132107" name="Text Box 10"/>
          <p:cNvSpPr txBox="1">
            <a:spLocks noChangeArrowheads="1"/>
          </p:cNvSpPr>
          <p:nvPr/>
        </p:nvSpPr>
        <p:spPr bwMode="auto">
          <a:xfrm>
            <a:off x="2066925" y="1555750"/>
            <a:ext cx="273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2108" name="Text Box 11"/>
          <p:cNvSpPr txBox="1">
            <a:spLocks noChangeArrowheads="1"/>
          </p:cNvSpPr>
          <p:nvPr/>
        </p:nvSpPr>
        <p:spPr bwMode="auto">
          <a:xfrm>
            <a:off x="849313" y="2403475"/>
            <a:ext cx="12477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Amino end</a:t>
            </a:r>
          </a:p>
        </p:txBody>
      </p:sp>
      <p:sp>
        <p:nvSpPr>
          <p:cNvPr id="132109" name="Line 12"/>
          <p:cNvSpPr>
            <a:spLocks noChangeShapeType="1"/>
          </p:cNvSpPr>
          <p:nvPr/>
        </p:nvSpPr>
        <p:spPr bwMode="auto">
          <a:xfrm flipH="1">
            <a:off x="2116138" y="2065338"/>
            <a:ext cx="220662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0" name="AutoShape 13"/>
          <p:cNvSpPr>
            <a:spLocks/>
          </p:cNvSpPr>
          <p:nvPr/>
        </p:nvSpPr>
        <p:spPr bwMode="auto">
          <a:xfrm rot="-5400000">
            <a:off x="7177881" y="1491457"/>
            <a:ext cx="187325" cy="982662"/>
          </a:xfrm>
          <a:prstGeom prst="leftBrace">
            <a:avLst>
              <a:gd name="adj1" fmla="val 4371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1" name="Text Box 14"/>
          <p:cNvSpPr txBox="1">
            <a:spLocks noChangeArrowheads="1"/>
          </p:cNvSpPr>
          <p:nvPr/>
        </p:nvSpPr>
        <p:spPr bwMode="auto">
          <a:xfrm>
            <a:off x="6989763" y="2038350"/>
            <a:ext cx="5524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Stop</a:t>
            </a:r>
          </a:p>
        </p:txBody>
      </p:sp>
      <p:sp>
        <p:nvSpPr>
          <p:cNvPr id="132112" name="Text Box 15"/>
          <p:cNvSpPr txBox="1">
            <a:spLocks noChangeArrowheads="1"/>
          </p:cNvSpPr>
          <p:nvPr/>
        </p:nvSpPr>
        <p:spPr bwMode="auto">
          <a:xfrm>
            <a:off x="6851650" y="2471738"/>
            <a:ext cx="15763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Carboxyl end</a:t>
            </a:r>
          </a:p>
        </p:txBody>
      </p:sp>
      <p:sp>
        <p:nvSpPr>
          <p:cNvPr id="132113" name="Line 16"/>
          <p:cNvSpPr>
            <a:spLocks noChangeShapeType="1"/>
          </p:cNvSpPr>
          <p:nvPr/>
        </p:nvSpPr>
        <p:spPr bwMode="auto">
          <a:xfrm>
            <a:off x="6672263" y="2071688"/>
            <a:ext cx="185737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4" name="Text Box 17"/>
          <p:cNvSpPr txBox="1">
            <a:spLocks noChangeArrowheads="1"/>
          </p:cNvSpPr>
          <p:nvPr/>
        </p:nvSpPr>
        <p:spPr bwMode="auto">
          <a:xfrm>
            <a:off x="7816850" y="603250"/>
            <a:ext cx="273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2115" name="Text Box 18"/>
          <p:cNvSpPr txBox="1">
            <a:spLocks noChangeArrowheads="1"/>
          </p:cNvSpPr>
          <p:nvPr/>
        </p:nvSpPr>
        <p:spPr bwMode="auto">
          <a:xfrm>
            <a:off x="7823200" y="927100"/>
            <a:ext cx="273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2116" name="Text Box 19"/>
          <p:cNvSpPr txBox="1">
            <a:spLocks noChangeArrowheads="1"/>
          </p:cNvSpPr>
          <p:nvPr/>
        </p:nvSpPr>
        <p:spPr bwMode="auto">
          <a:xfrm>
            <a:off x="7810500" y="1555750"/>
            <a:ext cx="273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2117" name="Text Box 20"/>
          <p:cNvSpPr txBox="1">
            <a:spLocks noChangeArrowheads="1"/>
          </p:cNvSpPr>
          <p:nvPr/>
        </p:nvSpPr>
        <p:spPr bwMode="auto">
          <a:xfrm>
            <a:off x="2786063" y="3319463"/>
            <a:ext cx="15763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A instead of T</a:t>
            </a:r>
          </a:p>
        </p:txBody>
      </p:sp>
      <p:sp>
        <p:nvSpPr>
          <p:cNvPr id="132118" name="Text Box 21"/>
          <p:cNvSpPr txBox="1">
            <a:spLocks noChangeArrowheads="1"/>
          </p:cNvSpPr>
          <p:nvPr/>
        </p:nvSpPr>
        <p:spPr bwMode="auto">
          <a:xfrm>
            <a:off x="2757488" y="4494213"/>
            <a:ext cx="15763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U instead of A</a:t>
            </a:r>
          </a:p>
        </p:txBody>
      </p:sp>
      <p:sp>
        <p:nvSpPr>
          <p:cNvPr id="132119" name="Text Box 22"/>
          <p:cNvSpPr txBox="1">
            <a:spLocks noChangeArrowheads="1"/>
          </p:cNvSpPr>
          <p:nvPr/>
        </p:nvSpPr>
        <p:spPr bwMode="auto">
          <a:xfrm>
            <a:off x="2074863" y="3740150"/>
            <a:ext cx="273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2120" name="Text Box 23"/>
          <p:cNvSpPr txBox="1">
            <a:spLocks noChangeArrowheads="1"/>
          </p:cNvSpPr>
          <p:nvPr/>
        </p:nvSpPr>
        <p:spPr bwMode="auto">
          <a:xfrm>
            <a:off x="7810500" y="4062413"/>
            <a:ext cx="2730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2121" name="Text Box 24"/>
          <p:cNvSpPr txBox="1">
            <a:spLocks noChangeArrowheads="1"/>
          </p:cNvSpPr>
          <p:nvPr/>
        </p:nvSpPr>
        <p:spPr bwMode="auto">
          <a:xfrm>
            <a:off x="7802563" y="4895850"/>
            <a:ext cx="273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2122" name="Text Box 25"/>
          <p:cNvSpPr txBox="1">
            <a:spLocks noChangeArrowheads="1"/>
          </p:cNvSpPr>
          <p:nvPr/>
        </p:nvSpPr>
        <p:spPr bwMode="auto">
          <a:xfrm>
            <a:off x="2063750" y="4064000"/>
            <a:ext cx="273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2123" name="Text Box 26"/>
          <p:cNvSpPr txBox="1">
            <a:spLocks noChangeArrowheads="1"/>
          </p:cNvSpPr>
          <p:nvPr/>
        </p:nvSpPr>
        <p:spPr bwMode="auto">
          <a:xfrm>
            <a:off x="2070100" y="4894263"/>
            <a:ext cx="2730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2124" name="Text Box 27"/>
          <p:cNvSpPr txBox="1">
            <a:spLocks noChangeArrowheads="1"/>
          </p:cNvSpPr>
          <p:nvPr/>
        </p:nvSpPr>
        <p:spPr bwMode="auto">
          <a:xfrm>
            <a:off x="7815263" y="3746500"/>
            <a:ext cx="273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2125" name="AutoShape 28"/>
          <p:cNvSpPr>
            <a:spLocks/>
          </p:cNvSpPr>
          <p:nvPr/>
        </p:nvSpPr>
        <p:spPr bwMode="auto">
          <a:xfrm rot="-5400000">
            <a:off x="3833019" y="4831556"/>
            <a:ext cx="187325" cy="982663"/>
          </a:xfrm>
          <a:prstGeom prst="leftBrace">
            <a:avLst>
              <a:gd name="adj1" fmla="val 4371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26" name="Text Box 29"/>
          <p:cNvSpPr txBox="1">
            <a:spLocks noChangeArrowheads="1"/>
          </p:cNvSpPr>
          <p:nvPr/>
        </p:nvSpPr>
        <p:spPr bwMode="auto">
          <a:xfrm>
            <a:off x="3659188" y="5381625"/>
            <a:ext cx="5524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Stop</a:t>
            </a:r>
          </a:p>
        </p:txBody>
      </p:sp>
      <p:sp>
        <p:nvSpPr>
          <p:cNvPr id="132127" name="Line 30"/>
          <p:cNvSpPr>
            <a:spLocks noChangeShapeType="1"/>
          </p:cNvSpPr>
          <p:nvPr/>
        </p:nvSpPr>
        <p:spPr bwMode="auto">
          <a:xfrm>
            <a:off x="3584575" y="3565525"/>
            <a:ext cx="0" cy="161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28" name="Line 31"/>
          <p:cNvSpPr>
            <a:spLocks noChangeShapeType="1"/>
          </p:cNvSpPr>
          <p:nvPr/>
        </p:nvSpPr>
        <p:spPr bwMode="auto">
          <a:xfrm>
            <a:off x="3581400" y="4748213"/>
            <a:ext cx="0" cy="168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29" name="Text Box 32"/>
          <p:cNvSpPr txBox="1">
            <a:spLocks noChangeArrowheads="1"/>
          </p:cNvSpPr>
          <p:nvPr/>
        </p:nvSpPr>
        <p:spPr bwMode="auto">
          <a:xfrm>
            <a:off x="1458913" y="5835650"/>
            <a:ext cx="124777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Nonsense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4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-38100"/>
            <a:ext cx="1981200" cy="304800"/>
          </a:xfrm>
          <a:noFill/>
          <a:ln w="9525" cmpd="sng"/>
        </p:spPr>
        <p:txBody>
          <a:bodyPr/>
          <a:lstStyle/>
          <a:p>
            <a:pPr algn="l" eaLnBrk="1" hangingPunct="1"/>
            <a:r>
              <a:rPr lang="en-US" sz="1400" smtClean="0">
                <a:latin typeface="Arial" charset="0"/>
              </a:rPr>
              <a:t>Fig. 17-23d</a:t>
            </a:r>
          </a:p>
        </p:txBody>
      </p:sp>
      <p:sp>
        <p:nvSpPr>
          <p:cNvPr id="133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771E659-C83E-4586-B421-53E3A340236B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125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33123" name="Picture 2" descr="17_23dPointMutationTypes-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206375"/>
            <a:ext cx="8548687" cy="644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25" name="Text Box 4"/>
          <p:cNvSpPr txBox="1">
            <a:spLocks noChangeArrowheads="1"/>
          </p:cNvSpPr>
          <p:nvPr/>
        </p:nvSpPr>
        <p:spPr bwMode="auto">
          <a:xfrm>
            <a:off x="4122738" y="204788"/>
            <a:ext cx="10937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Wild type</a:t>
            </a:r>
          </a:p>
        </p:txBody>
      </p:sp>
      <p:sp>
        <p:nvSpPr>
          <p:cNvPr id="133126" name="Text Box 5"/>
          <p:cNvSpPr txBox="1">
            <a:spLocks noChangeArrowheads="1"/>
          </p:cNvSpPr>
          <p:nvPr/>
        </p:nvSpPr>
        <p:spPr bwMode="auto">
          <a:xfrm>
            <a:off x="320675" y="682625"/>
            <a:ext cx="155098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DNA template</a:t>
            </a:r>
          </a:p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strand</a:t>
            </a:r>
          </a:p>
        </p:txBody>
      </p:sp>
      <p:sp>
        <p:nvSpPr>
          <p:cNvPr id="133127" name="Text Box 6"/>
          <p:cNvSpPr txBox="1">
            <a:spLocks noChangeArrowheads="1"/>
          </p:cNvSpPr>
          <p:nvPr/>
        </p:nvSpPr>
        <p:spPr bwMode="auto">
          <a:xfrm>
            <a:off x="1997075" y="685800"/>
            <a:ext cx="2095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3128" name="Text Box 7"/>
          <p:cNvSpPr txBox="1">
            <a:spLocks noChangeArrowheads="1"/>
          </p:cNvSpPr>
          <p:nvPr/>
        </p:nvSpPr>
        <p:spPr bwMode="auto">
          <a:xfrm>
            <a:off x="1998663" y="1017588"/>
            <a:ext cx="2730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3129" name="Text Box 8"/>
          <p:cNvSpPr txBox="1">
            <a:spLocks noChangeArrowheads="1"/>
          </p:cNvSpPr>
          <p:nvPr/>
        </p:nvSpPr>
        <p:spPr bwMode="auto">
          <a:xfrm>
            <a:off x="1108075" y="1649413"/>
            <a:ext cx="755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mRNA</a:t>
            </a:r>
          </a:p>
        </p:txBody>
      </p:sp>
      <p:sp>
        <p:nvSpPr>
          <p:cNvPr id="133130" name="Text Box 9"/>
          <p:cNvSpPr txBox="1">
            <a:spLocks noChangeArrowheads="1"/>
          </p:cNvSpPr>
          <p:nvPr/>
        </p:nvSpPr>
        <p:spPr bwMode="auto">
          <a:xfrm>
            <a:off x="1120775" y="2052638"/>
            <a:ext cx="8239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Protein</a:t>
            </a:r>
          </a:p>
        </p:txBody>
      </p:sp>
      <p:sp>
        <p:nvSpPr>
          <p:cNvPr id="133131" name="Text Box 10"/>
          <p:cNvSpPr txBox="1">
            <a:spLocks noChangeArrowheads="1"/>
          </p:cNvSpPr>
          <p:nvPr/>
        </p:nvSpPr>
        <p:spPr bwMode="auto">
          <a:xfrm>
            <a:off x="1995488" y="1651000"/>
            <a:ext cx="273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3132" name="Text Box 11"/>
          <p:cNvSpPr txBox="1">
            <a:spLocks noChangeArrowheads="1"/>
          </p:cNvSpPr>
          <p:nvPr/>
        </p:nvSpPr>
        <p:spPr bwMode="auto">
          <a:xfrm>
            <a:off x="750888" y="2525713"/>
            <a:ext cx="12477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Amino end</a:t>
            </a:r>
          </a:p>
        </p:txBody>
      </p:sp>
      <p:sp>
        <p:nvSpPr>
          <p:cNvPr id="133133" name="Line 12"/>
          <p:cNvSpPr>
            <a:spLocks noChangeShapeType="1"/>
          </p:cNvSpPr>
          <p:nvPr/>
        </p:nvSpPr>
        <p:spPr bwMode="auto">
          <a:xfrm flipH="1">
            <a:off x="2032000" y="2166938"/>
            <a:ext cx="220663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4" name="AutoShape 13"/>
          <p:cNvSpPr>
            <a:spLocks/>
          </p:cNvSpPr>
          <p:nvPr/>
        </p:nvSpPr>
        <p:spPr bwMode="auto">
          <a:xfrm rot="-5400000">
            <a:off x="7195344" y="1600994"/>
            <a:ext cx="187325" cy="982663"/>
          </a:xfrm>
          <a:prstGeom prst="leftBrace">
            <a:avLst>
              <a:gd name="adj1" fmla="val 4371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5" name="Text Box 14"/>
          <p:cNvSpPr txBox="1">
            <a:spLocks noChangeArrowheads="1"/>
          </p:cNvSpPr>
          <p:nvPr/>
        </p:nvSpPr>
        <p:spPr bwMode="auto">
          <a:xfrm>
            <a:off x="7013575" y="2154238"/>
            <a:ext cx="5524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Stop</a:t>
            </a:r>
          </a:p>
        </p:txBody>
      </p:sp>
      <p:sp>
        <p:nvSpPr>
          <p:cNvPr id="133136" name="Text Box 15"/>
          <p:cNvSpPr txBox="1">
            <a:spLocks noChangeArrowheads="1"/>
          </p:cNvSpPr>
          <p:nvPr/>
        </p:nvSpPr>
        <p:spPr bwMode="auto">
          <a:xfrm>
            <a:off x="6883400" y="2579688"/>
            <a:ext cx="15763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Carboxyl end</a:t>
            </a:r>
          </a:p>
        </p:txBody>
      </p:sp>
      <p:sp>
        <p:nvSpPr>
          <p:cNvPr id="133137" name="Line 16"/>
          <p:cNvSpPr>
            <a:spLocks noChangeShapeType="1"/>
          </p:cNvSpPr>
          <p:nvPr/>
        </p:nvSpPr>
        <p:spPr bwMode="auto">
          <a:xfrm>
            <a:off x="6697663" y="2173288"/>
            <a:ext cx="185737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8" name="Text Box 17"/>
          <p:cNvSpPr txBox="1">
            <a:spLocks noChangeArrowheads="1"/>
          </p:cNvSpPr>
          <p:nvPr/>
        </p:nvSpPr>
        <p:spPr bwMode="auto">
          <a:xfrm>
            <a:off x="7848600" y="684213"/>
            <a:ext cx="2730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3139" name="Text Box 18"/>
          <p:cNvSpPr txBox="1">
            <a:spLocks noChangeArrowheads="1"/>
          </p:cNvSpPr>
          <p:nvPr/>
        </p:nvSpPr>
        <p:spPr bwMode="auto">
          <a:xfrm>
            <a:off x="7854950" y="1017588"/>
            <a:ext cx="2730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3140" name="Text Box 19"/>
          <p:cNvSpPr txBox="1">
            <a:spLocks noChangeArrowheads="1"/>
          </p:cNvSpPr>
          <p:nvPr/>
        </p:nvSpPr>
        <p:spPr bwMode="auto">
          <a:xfrm>
            <a:off x="7858125" y="1658938"/>
            <a:ext cx="2730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3141" name="Text Box 20"/>
          <p:cNvSpPr txBox="1">
            <a:spLocks noChangeArrowheads="1"/>
          </p:cNvSpPr>
          <p:nvPr/>
        </p:nvSpPr>
        <p:spPr bwMode="auto">
          <a:xfrm>
            <a:off x="3106738" y="3352800"/>
            <a:ext cx="8985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Extra A</a:t>
            </a:r>
          </a:p>
        </p:txBody>
      </p:sp>
      <p:sp>
        <p:nvSpPr>
          <p:cNvPr id="133142" name="Text Box 21"/>
          <p:cNvSpPr txBox="1">
            <a:spLocks noChangeArrowheads="1"/>
          </p:cNvSpPr>
          <p:nvPr/>
        </p:nvSpPr>
        <p:spPr bwMode="auto">
          <a:xfrm>
            <a:off x="3103563" y="4613275"/>
            <a:ext cx="890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Extra U</a:t>
            </a:r>
          </a:p>
        </p:txBody>
      </p:sp>
      <p:sp>
        <p:nvSpPr>
          <p:cNvPr id="133143" name="Text Box 22"/>
          <p:cNvSpPr txBox="1">
            <a:spLocks noChangeArrowheads="1"/>
          </p:cNvSpPr>
          <p:nvPr/>
        </p:nvSpPr>
        <p:spPr bwMode="auto">
          <a:xfrm>
            <a:off x="1997075" y="3816350"/>
            <a:ext cx="273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3144" name="Text Box 23"/>
          <p:cNvSpPr txBox="1">
            <a:spLocks noChangeArrowheads="1"/>
          </p:cNvSpPr>
          <p:nvPr/>
        </p:nvSpPr>
        <p:spPr bwMode="auto">
          <a:xfrm>
            <a:off x="8283575" y="4146550"/>
            <a:ext cx="273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3145" name="Text Box 24"/>
          <p:cNvSpPr txBox="1">
            <a:spLocks noChangeArrowheads="1"/>
          </p:cNvSpPr>
          <p:nvPr/>
        </p:nvSpPr>
        <p:spPr bwMode="auto">
          <a:xfrm>
            <a:off x="8285163" y="4997450"/>
            <a:ext cx="273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3146" name="Text Box 25"/>
          <p:cNvSpPr txBox="1">
            <a:spLocks noChangeArrowheads="1"/>
          </p:cNvSpPr>
          <p:nvPr/>
        </p:nvSpPr>
        <p:spPr bwMode="auto">
          <a:xfrm>
            <a:off x="2001838" y="4138613"/>
            <a:ext cx="2730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3147" name="Text Box 26"/>
          <p:cNvSpPr txBox="1">
            <a:spLocks noChangeArrowheads="1"/>
          </p:cNvSpPr>
          <p:nvPr/>
        </p:nvSpPr>
        <p:spPr bwMode="auto">
          <a:xfrm>
            <a:off x="1992313" y="4995863"/>
            <a:ext cx="2730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3148" name="Text Box 27"/>
          <p:cNvSpPr txBox="1">
            <a:spLocks noChangeArrowheads="1"/>
          </p:cNvSpPr>
          <p:nvPr/>
        </p:nvSpPr>
        <p:spPr bwMode="auto">
          <a:xfrm>
            <a:off x="8280400" y="3813175"/>
            <a:ext cx="273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3149" name="AutoShape 28"/>
          <p:cNvSpPr>
            <a:spLocks/>
          </p:cNvSpPr>
          <p:nvPr/>
        </p:nvSpPr>
        <p:spPr bwMode="auto">
          <a:xfrm rot="-5400000">
            <a:off x="3874294" y="4950619"/>
            <a:ext cx="187325" cy="982663"/>
          </a:xfrm>
          <a:prstGeom prst="leftBrace">
            <a:avLst>
              <a:gd name="adj1" fmla="val 4371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0" name="Text Box 29"/>
          <p:cNvSpPr txBox="1">
            <a:spLocks noChangeArrowheads="1"/>
          </p:cNvSpPr>
          <p:nvPr/>
        </p:nvSpPr>
        <p:spPr bwMode="auto">
          <a:xfrm>
            <a:off x="3692525" y="5491163"/>
            <a:ext cx="5524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Stop</a:t>
            </a:r>
          </a:p>
        </p:txBody>
      </p:sp>
      <p:sp>
        <p:nvSpPr>
          <p:cNvPr id="133151" name="Line 30"/>
          <p:cNvSpPr>
            <a:spLocks noChangeShapeType="1"/>
          </p:cNvSpPr>
          <p:nvPr/>
        </p:nvSpPr>
        <p:spPr bwMode="auto">
          <a:xfrm>
            <a:off x="3551238" y="3616325"/>
            <a:ext cx="0" cy="1619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2" name="Line 31"/>
          <p:cNvSpPr>
            <a:spLocks noChangeShapeType="1"/>
          </p:cNvSpPr>
          <p:nvPr/>
        </p:nvSpPr>
        <p:spPr bwMode="auto">
          <a:xfrm>
            <a:off x="3548063" y="4833938"/>
            <a:ext cx="0" cy="1682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53" name="Text Box 32"/>
          <p:cNvSpPr txBox="1">
            <a:spLocks noChangeArrowheads="1"/>
          </p:cNvSpPr>
          <p:nvPr/>
        </p:nvSpPr>
        <p:spPr bwMode="auto">
          <a:xfrm>
            <a:off x="1438275" y="5992813"/>
            <a:ext cx="72850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Frameshift causing immediate nonsense (1 base-pair insertion)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-38100"/>
            <a:ext cx="1981200" cy="304800"/>
          </a:xfrm>
          <a:noFill/>
          <a:ln w="9525" cmpd="sng"/>
        </p:spPr>
        <p:txBody>
          <a:bodyPr/>
          <a:lstStyle/>
          <a:p>
            <a:pPr algn="l" eaLnBrk="1" hangingPunct="1"/>
            <a:r>
              <a:rPr lang="en-US" sz="1400" smtClean="0">
                <a:latin typeface="Arial" charset="0"/>
              </a:rPr>
              <a:t>Fig. 17-23e</a:t>
            </a:r>
          </a:p>
        </p:txBody>
      </p:sp>
      <p:sp>
        <p:nvSpPr>
          <p:cNvPr id="1341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B5C0C73-324E-43E3-A251-B280B0D47E69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126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34147" name="Picture 2" descr="17_23ePointMutationTypes-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193675"/>
            <a:ext cx="8548687" cy="646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9" name="Text Box 4"/>
          <p:cNvSpPr txBox="1">
            <a:spLocks noChangeArrowheads="1"/>
          </p:cNvSpPr>
          <p:nvPr/>
        </p:nvSpPr>
        <p:spPr bwMode="auto">
          <a:xfrm>
            <a:off x="4122738" y="204788"/>
            <a:ext cx="10937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Wild type</a:t>
            </a:r>
          </a:p>
        </p:txBody>
      </p:sp>
      <p:sp>
        <p:nvSpPr>
          <p:cNvPr id="134150" name="Text Box 5"/>
          <p:cNvSpPr txBox="1">
            <a:spLocks noChangeArrowheads="1"/>
          </p:cNvSpPr>
          <p:nvPr/>
        </p:nvSpPr>
        <p:spPr bwMode="auto">
          <a:xfrm>
            <a:off x="333375" y="682625"/>
            <a:ext cx="1550988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DNA template</a:t>
            </a:r>
          </a:p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strand</a:t>
            </a:r>
          </a:p>
        </p:txBody>
      </p:sp>
      <p:sp>
        <p:nvSpPr>
          <p:cNvPr id="134151" name="Text Box 6"/>
          <p:cNvSpPr txBox="1">
            <a:spLocks noChangeArrowheads="1"/>
          </p:cNvSpPr>
          <p:nvPr/>
        </p:nvSpPr>
        <p:spPr bwMode="auto">
          <a:xfrm>
            <a:off x="2009775" y="685800"/>
            <a:ext cx="2095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4152" name="Text Box 7"/>
          <p:cNvSpPr txBox="1">
            <a:spLocks noChangeArrowheads="1"/>
          </p:cNvSpPr>
          <p:nvPr/>
        </p:nvSpPr>
        <p:spPr bwMode="auto">
          <a:xfrm>
            <a:off x="1998663" y="1017588"/>
            <a:ext cx="2730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4153" name="Text Box 8"/>
          <p:cNvSpPr txBox="1">
            <a:spLocks noChangeArrowheads="1"/>
          </p:cNvSpPr>
          <p:nvPr/>
        </p:nvSpPr>
        <p:spPr bwMode="auto">
          <a:xfrm>
            <a:off x="1108075" y="1649413"/>
            <a:ext cx="7556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mRNA</a:t>
            </a:r>
          </a:p>
        </p:txBody>
      </p:sp>
      <p:sp>
        <p:nvSpPr>
          <p:cNvPr id="134154" name="Text Box 9"/>
          <p:cNvSpPr txBox="1">
            <a:spLocks noChangeArrowheads="1"/>
          </p:cNvSpPr>
          <p:nvPr/>
        </p:nvSpPr>
        <p:spPr bwMode="auto">
          <a:xfrm>
            <a:off x="1120775" y="2052638"/>
            <a:ext cx="82391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Protein</a:t>
            </a:r>
          </a:p>
        </p:txBody>
      </p:sp>
      <p:sp>
        <p:nvSpPr>
          <p:cNvPr id="134155" name="Text Box 10"/>
          <p:cNvSpPr txBox="1">
            <a:spLocks noChangeArrowheads="1"/>
          </p:cNvSpPr>
          <p:nvPr/>
        </p:nvSpPr>
        <p:spPr bwMode="auto">
          <a:xfrm>
            <a:off x="1995488" y="1651000"/>
            <a:ext cx="273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4156" name="Text Box 11"/>
          <p:cNvSpPr txBox="1">
            <a:spLocks noChangeArrowheads="1"/>
          </p:cNvSpPr>
          <p:nvPr/>
        </p:nvSpPr>
        <p:spPr bwMode="auto">
          <a:xfrm>
            <a:off x="750888" y="2525713"/>
            <a:ext cx="12477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Amino end</a:t>
            </a:r>
          </a:p>
        </p:txBody>
      </p:sp>
      <p:sp>
        <p:nvSpPr>
          <p:cNvPr id="134157" name="Line 12"/>
          <p:cNvSpPr>
            <a:spLocks noChangeShapeType="1"/>
          </p:cNvSpPr>
          <p:nvPr/>
        </p:nvSpPr>
        <p:spPr bwMode="auto">
          <a:xfrm flipH="1">
            <a:off x="2051050" y="2173288"/>
            <a:ext cx="220663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58" name="AutoShape 13"/>
          <p:cNvSpPr>
            <a:spLocks/>
          </p:cNvSpPr>
          <p:nvPr/>
        </p:nvSpPr>
        <p:spPr bwMode="auto">
          <a:xfrm rot="-5400000">
            <a:off x="7208044" y="1588294"/>
            <a:ext cx="187325" cy="982663"/>
          </a:xfrm>
          <a:prstGeom prst="leftBrace">
            <a:avLst>
              <a:gd name="adj1" fmla="val 4371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59" name="Text Box 14"/>
          <p:cNvSpPr txBox="1">
            <a:spLocks noChangeArrowheads="1"/>
          </p:cNvSpPr>
          <p:nvPr/>
        </p:nvSpPr>
        <p:spPr bwMode="auto">
          <a:xfrm>
            <a:off x="7051675" y="2154238"/>
            <a:ext cx="5524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Stop</a:t>
            </a:r>
          </a:p>
        </p:txBody>
      </p:sp>
      <p:sp>
        <p:nvSpPr>
          <p:cNvPr id="134160" name="Text Box 15"/>
          <p:cNvSpPr txBox="1">
            <a:spLocks noChangeArrowheads="1"/>
          </p:cNvSpPr>
          <p:nvPr/>
        </p:nvSpPr>
        <p:spPr bwMode="auto">
          <a:xfrm>
            <a:off x="6908800" y="2579688"/>
            <a:ext cx="1576388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Carboxyl end</a:t>
            </a:r>
          </a:p>
        </p:txBody>
      </p:sp>
      <p:sp>
        <p:nvSpPr>
          <p:cNvPr id="134161" name="Line 16"/>
          <p:cNvSpPr>
            <a:spLocks noChangeShapeType="1"/>
          </p:cNvSpPr>
          <p:nvPr/>
        </p:nvSpPr>
        <p:spPr bwMode="auto">
          <a:xfrm>
            <a:off x="6716713" y="2179638"/>
            <a:ext cx="185737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62" name="Text Box 17"/>
          <p:cNvSpPr txBox="1">
            <a:spLocks noChangeArrowheads="1"/>
          </p:cNvSpPr>
          <p:nvPr/>
        </p:nvSpPr>
        <p:spPr bwMode="auto">
          <a:xfrm>
            <a:off x="7874000" y="671513"/>
            <a:ext cx="2730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4163" name="Text Box 18"/>
          <p:cNvSpPr txBox="1">
            <a:spLocks noChangeArrowheads="1"/>
          </p:cNvSpPr>
          <p:nvPr/>
        </p:nvSpPr>
        <p:spPr bwMode="auto">
          <a:xfrm>
            <a:off x="7893050" y="1017588"/>
            <a:ext cx="2730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4164" name="Text Box 19"/>
          <p:cNvSpPr txBox="1">
            <a:spLocks noChangeArrowheads="1"/>
          </p:cNvSpPr>
          <p:nvPr/>
        </p:nvSpPr>
        <p:spPr bwMode="auto">
          <a:xfrm>
            <a:off x="7896225" y="1646238"/>
            <a:ext cx="2730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4165" name="Text Box 20"/>
          <p:cNvSpPr txBox="1">
            <a:spLocks noChangeArrowheads="1"/>
          </p:cNvSpPr>
          <p:nvPr/>
        </p:nvSpPr>
        <p:spPr bwMode="auto">
          <a:xfrm>
            <a:off x="5527675" y="3455988"/>
            <a:ext cx="89852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missing</a:t>
            </a:r>
          </a:p>
        </p:txBody>
      </p:sp>
      <p:sp>
        <p:nvSpPr>
          <p:cNvPr id="134166" name="Text Box 21"/>
          <p:cNvSpPr txBox="1">
            <a:spLocks noChangeArrowheads="1"/>
          </p:cNvSpPr>
          <p:nvPr/>
        </p:nvSpPr>
        <p:spPr bwMode="auto">
          <a:xfrm>
            <a:off x="5526088" y="4673600"/>
            <a:ext cx="89058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missing</a:t>
            </a:r>
          </a:p>
        </p:txBody>
      </p:sp>
      <p:sp>
        <p:nvSpPr>
          <p:cNvPr id="134167" name="Text Box 22"/>
          <p:cNvSpPr txBox="1">
            <a:spLocks noChangeArrowheads="1"/>
          </p:cNvSpPr>
          <p:nvPr/>
        </p:nvSpPr>
        <p:spPr bwMode="auto">
          <a:xfrm>
            <a:off x="2005013" y="3895725"/>
            <a:ext cx="273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4168" name="Text Box 23"/>
          <p:cNvSpPr txBox="1">
            <a:spLocks noChangeArrowheads="1"/>
          </p:cNvSpPr>
          <p:nvPr/>
        </p:nvSpPr>
        <p:spPr bwMode="auto">
          <a:xfrm>
            <a:off x="7572375" y="4222750"/>
            <a:ext cx="273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4169" name="Text Box 24"/>
          <p:cNvSpPr txBox="1">
            <a:spLocks noChangeArrowheads="1"/>
          </p:cNvSpPr>
          <p:nvPr/>
        </p:nvSpPr>
        <p:spPr bwMode="auto">
          <a:xfrm>
            <a:off x="7861300" y="5073650"/>
            <a:ext cx="273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4170" name="Text Box 25"/>
          <p:cNvSpPr txBox="1">
            <a:spLocks noChangeArrowheads="1"/>
          </p:cNvSpPr>
          <p:nvPr/>
        </p:nvSpPr>
        <p:spPr bwMode="auto">
          <a:xfrm>
            <a:off x="2001838" y="4225925"/>
            <a:ext cx="273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4171" name="Text Box 26"/>
          <p:cNvSpPr txBox="1">
            <a:spLocks noChangeArrowheads="1"/>
          </p:cNvSpPr>
          <p:nvPr/>
        </p:nvSpPr>
        <p:spPr bwMode="auto">
          <a:xfrm>
            <a:off x="2000250" y="5070475"/>
            <a:ext cx="273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4172" name="Text Box 27"/>
          <p:cNvSpPr txBox="1">
            <a:spLocks noChangeArrowheads="1"/>
          </p:cNvSpPr>
          <p:nvPr/>
        </p:nvSpPr>
        <p:spPr bwMode="auto">
          <a:xfrm>
            <a:off x="7567613" y="3889375"/>
            <a:ext cx="273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4173" name="Text Box 28"/>
          <p:cNvSpPr txBox="1">
            <a:spLocks noChangeArrowheads="1"/>
          </p:cNvSpPr>
          <p:nvPr/>
        </p:nvSpPr>
        <p:spPr bwMode="auto">
          <a:xfrm>
            <a:off x="1395413" y="6040438"/>
            <a:ext cx="710723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Frameshift causing extensive missense (1 base-pair deletion)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2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52400" y="-38100"/>
            <a:ext cx="1981200" cy="304800"/>
          </a:xfrm>
          <a:noFill/>
          <a:ln w="9525" cmpd="sng"/>
        </p:spPr>
        <p:txBody>
          <a:bodyPr/>
          <a:lstStyle/>
          <a:p>
            <a:pPr algn="l" eaLnBrk="1" hangingPunct="1"/>
            <a:r>
              <a:rPr lang="en-US" sz="1400" smtClean="0">
                <a:latin typeface="Arial" charset="0"/>
              </a:rPr>
              <a:t>Fig. 17-23f</a:t>
            </a:r>
          </a:p>
        </p:txBody>
      </p:sp>
      <p:sp>
        <p:nvSpPr>
          <p:cNvPr id="13517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608C93F-921A-428D-954C-FC417E127F63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127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35171" name="Picture 2" descr="17_23fPointMutationTypes-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136525"/>
            <a:ext cx="8347075" cy="658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5173" name="Text Box 4"/>
          <p:cNvSpPr txBox="1">
            <a:spLocks noChangeArrowheads="1"/>
          </p:cNvSpPr>
          <p:nvPr/>
        </p:nvSpPr>
        <p:spPr bwMode="auto">
          <a:xfrm>
            <a:off x="4122738" y="153988"/>
            <a:ext cx="10937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Wild type</a:t>
            </a:r>
          </a:p>
        </p:txBody>
      </p:sp>
      <p:sp>
        <p:nvSpPr>
          <p:cNvPr id="135174" name="Text Box 5"/>
          <p:cNvSpPr txBox="1">
            <a:spLocks noChangeArrowheads="1"/>
          </p:cNvSpPr>
          <p:nvPr/>
        </p:nvSpPr>
        <p:spPr bwMode="auto">
          <a:xfrm>
            <a:off x="401638" y="601663"/>
            <a:ext cx="1550987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DNA template</a:t>
            </a:r>
          </a:p>
          <a:p>
            <a:pPr algn="r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strand</a:t>
            </a:r>
          </a:p>
        </p:txBody>
      </p:sp>
      <p:sp>
        <p:nvSpPr>
          <p:cNvPr id="135175" name="Text Box 6"/>
          <p:cNvSpPr txBox="1">
            <a:spLocks noChangeArrowheads="1"/>
          </p:cNvSpPr>
          <p:nvPr/>
        </p:nvSpPr>
        <p:spPr bwMode="auto">
          <a:xfrm>
            <a:off x="2065338" y="603250"/>
            <a:ext cx="21907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5176" name="Text Box 7"/>
          <p:cNvSpPr txBox="1">
            <a:spLocks noChangeArrowheads="1"/>
          </p:cNvSpPr>
          <p:nvPr/>
        </p:nvSpPr>
        <p:spPr bwMode="auto">
          <a:xfrm>
            <a:off x="2062163" y="922338"/>
            <a:ext cx="2730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5177" name="Text Box 8"/>
          <p:cNvSpPr txBox="1">
            <a:spLocks noChangeArrowheads="1"/>
          </p:cNvSpPr>
          <p:nvPr/>
        </p:nvSpPr>
        <p:spPr bwMode="auto">
          <a:xfrm>
            <a:off x="1203325" y="1546225"/>
            <a:ext cx="75565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mRNA</a:t>
            </a:r>
          </a:p>
        </p:txBody>
      </p:sp>
      <p:sp>
        <p:nvSpPr>
          <p:cNvPr id="135178" name="Text Box 9"/>
          <p:cNvSpPr txBox="1">
            <a:spLocks noChangeArrowheads="1"/>
          </p:cNvSpPr>
          <p:nvPr/>
        </p:nvSpPr>
        <p:spPr bwMode="auto">
          <a:xfrm>
            <a:off x="1204913" y="1943100"/>
            <a:ext cx="8239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Protein</a:t>
            </a:r>
          </a:p>
        </p:txBody>
      </p:sp>
      <p:sp>
        <p:nvSpPr>
          <p:cNvPr id="135179" name="Text Box 10"/>
          <p:cNvSpPr txBox="1">
            <a:spLocks noChangeArrowheads="1"/>
          </p:cNvSpPr>
          <p:nvPr/>
        </p:nvSpPr>
        <p:spPr bwMode="auto">
          <a:xfrm>
            <a:off x="2063750" y="1549400"/>
            <a:ext cx="273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5180" name="Text Box 11"/>
          <p:cNvSpPr txBox="1">
            <a:spLocks noChangeArrowheads="1"/>
          </p:cNvSpPr>
          <p:nvPr/>
        </p:nvSpPr>
        <p:spPr bwMode="auto">
          <a:xfrm>
            <a:off x="817563" y="2398713"/>
            <a:ext cx="124777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Amino end</a:t>
            </a:r>
          </a:p>
        </p:txBody>
      </p:sp>
      <p:sp>
        <p:nvSpPr>
          <p:cNvPr id="135181" name="Line 12"/>
          <p:cNvSpPr>
            <a:spLocks noChangeShapeType="1"/>
          </p:cNvSpPr>
          <p:nvPr/>
        </p:nvSpPr>
        <p:spPr bwMode="auto">
          <a:xfrm flipH="1">
            <a:off x="2085975" y="2097088"/>
            <a:ext cx="220663" cy="457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82" name="AutoShape 13"/>
          <p:cNvSpPr>
            <a:spLocks/>
          </p:cNvSpPr>
          <p:nvPr/>
        </p:nvSpPr>
        <p:spPr bwMode="auto">
          <a:xfrm rot="-5400000">
            <a:off x="7149306" y="1478757"/>
            <a:ext cx="187325" cy="982662"/>
          </a:xfrm>
          <a:prstGeom prst="leftBrace">
            <a:avLst>
              <a:gd name="adj1" fmla="val 4371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83" name="Text Box 14"/>
          <p:cNvSpPr txBox="1">
            <a:spLocks noChangeArrowheads="1"/>
          </p:cNvSpPr>
          <p:nvPr/>
        </p:nvSpPr>
        <p:spPr bwMode="auto">
          <a:xfrm>
            <a:off x="6965950" y="2036763"/>
            <a:ext cx="5524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Stop</a:t>
            </a:r>
          </a:p>
        </p:txBody>
      </p:sp>
      <p:sp>
        <p:nvSpPr>
          <p:cNvPr id="135184" name="Text Box 15"/>
          <p:cNvSpPr txBox="1">
            <a:spLocks noChangeArrowheads="1"/>
          </p:cNvSpPr>
          <p:nvPr/>
        </p:nvSpPr>
        <p:spPr bwMode="auto">
          <a:xfrm>
            <a:off x="6834188" y="2462213"/>
            <a:ext cx="157638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Carboxyl end</a:t>
            </a:r>
          </a:p>
        </p:txBody>
      </p:sp>
      <p:sp>
        <p:nvSpPr>
          <p:cNvPr id="135185" name="Line 16"/>
          <p:cNvSpPr>
            <a:spLocks noChangeShapeType="1"/>
          </p:cNvSpPr>
          <p:nvPr/>
        </p:nvSpPr>
        <p:spPr bwMode="auto">
          <a:xfrm>
            <a:off x="6656388" y="2087563"/>
            <a:ext cx="185737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86" name="Text Box 17"/>
          <p:cNvSpPr txBox="1">
            <a:spLocks noChangeArrowheads="1"/>
          </p:cNvSpPr>
          <p:nvPr/>
        </p:nvSpPr>
        <p:spPr bwMode="auto">
          <a:xfrm>
            <a:off x="7797800" y="603250"/>
            <a:ext cx="273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5187" name="Text Box 18"/>
          <p:cNvSpPr txBox="1">
            <a:spLocks noChangeArrowheads="1"/>
          </p:cNvSpPr>
          <p:nvPr/>
        </p:nvSpPr>
        <p:spPr bwMode="auto">
          <a:xfrm>
            <a:off x="7808913" y="925513"/>
            <a:ext cx="2730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5188" name="Text Box 19"/>
          <p:cNvSpPr txBox="1">
            <a:spLocks noChangeArrowheads="1"/>
          </p:cNvSpPr>
          <p:nvPr/>
        </p:nvSpPr>
        <p:spPr bwMode="auto">
          <a:xfrm>
            <a:off x="7786688" y="1550988"/>
            <a:ext cx="2730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5189" name="Text Box 20"/>
          <p:cNvSpPr txBox="1">
            <a:spLocks noChangeArrowheads="1"/>
          </p:cNvSpPr>
          <p:nvPr/>
        </p:nvSpPr>
        <p:spPr bwMode="auto">
          <a:xfrm>
            <a:off x="3943350" y="3286125"/>
            <a:ext cx="8985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missing</a:t>
            </a:r>
          </a:p>
        </p:txBody>
      </p:sp>
      <p:sp>
        <p:nvSpPr>
          <p:cNvPr id="135190" name="Text Box 21"/>
          <p:cNvSpPr txBox="1">
            <a:spLocks noChangeArrowheads="1"/>
          </p:cNvSpPr>
          <p:nvPr/>
        </p:nvSpPr>
        <p:spPr bwMode="auto">
          <a:xfrm>
            <a:off x="3943350" y="4481513"/>
            <a:ext cx="890588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missing</a:t>
            </a:r>
          </a:p>
        </p:txBody>
      </p:sp>
      <p:sp>
        <p:nvSpPr>
          <p:cNvPr id="135191" name="Text Box 22"/>
          <p:cNvSpPr txBox="1">
            <a:spLocks noChangeArrowheads="1"/>
          </p:cNvSpPr>
          <p:nvPr/>
        </p:nvSpPr>
        <p:spPr bwMode="auto">
          <a:xfrm>
            <a:off x="2055813" y="3717925"/>
            <a:ext cx="273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5192" name="Text Box 23"/>
          <p:cNvSpPr txBox="1">
            <a:spLocks noChangeArrowheads="1"/>
          </p:cNvSpPr>
          <p:nvPr/>
        </p:nvSpPr>
        <p:spPr bwMode="auto">
          <a:xfrm>
            <a:off x="6718300" y="4044950"/>
            <a:ext cx="273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5193" name="Text Box 24"/>
          <p:cNvSpPr txBox="1">
            <a:spLocks noChangeArrowheads="1"/>
          </p:cNvSpPr>
          <p:nvPr/>
        </p:nvSpPr>
        <p:spPr bwMode="auto">
          <a:xfrm>
            <a:off x="6718300" y="4870450"/>
            <a:ext cx="273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3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5194" name="Text Box 25"/>
          <p:cNvSpPr txBox="1">
            <a:spLocks noChangeArrowheads="1"/>
          </p:cNvSpPr>
          <p:nvPr/>
        </p:nvSpPr>
        <p:spPr bwMode="auto">
          <a:xfrm>
            <a:off x="2060575" y="4040188"/>
            <a:ext cx="2730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5195" name="Text Box 26"/>
          <p:cNvSpPr txBox="1">
            <a:spLocks noChangeArrowheads="1"/>
          </p:cNvSpPr>
          <p:nvPr/>
        </p:nvSpPr>
        <p:spPr bwMode="auto">
          <a:xfrm>
            <a:off x="2057400" y="4867275"/>
            <a:ext cx="273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5196" name="Text Box 27"/>
          <p:cNvSpPr txBox="1">
            <a:spLocks noChangeArrowheads="1"/>
          </p:cNvSpPr>
          <p:nvPr/>
        </p:nvSpPr>
        <p:spPr bwMode="auto">
          <a:xfrm>
            <a:off x="6729413" y="3711575"/>
            <a:ext cx="273050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5</a:t>
            </a:r>
            <a:r>
              <a:rPr lang="en-US" sz="1900" b="1">
                <a:latin typeface="Arial" charset="0"/>
                <a:ea typeface="ヒラギノ角ゴ Pro W3" pitchFamily="1" charset="-128"/>
                <a:sym typeface="Symbol" pitchFamily="18" charset="2"/>
              </a:rPr>
              <a:t></a:t>
            </a:r>
            <a:endParaRPr lang="en-US" sz="900" b="1">
              <a:latin typeface="Arial" charset="0"/>
              <a:ea typeface="ヒラギノ角ゴ Pro W3" pitchFamily="1" charset="-128"/>
            </a:endParaRPr>
          </a:p>
        </p:txBody>
      </p:sp>
      <p:sp>
        <p:nvSpPr>
          <p:cNvPr id="135197" name="Text Box 28"/>
          <p:cNvSpPr txBox="1">
            <a:spLocks noChangeArrowheads="1"/>
          </p:cNvSpPr>
          <p:nvPr/>
        </p:nvSpPr>
        <p:spPr bwMode="auto">
          <a:xfrm>
            <a:off x="1465263" y="5821363"/>
            <a:ext cx="7107237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800" b="1">
                <a:latin typeface="Arial" charset="0"/>
                <a:ea typeface="ヒラギノ角ゴ Pro W3" pitchFamily="1" charset="-128"/>
              </a:rPr>
              <a:t>No frameshift, but one amino acid missing (3 base-pair deletion)</a:t>
            </a:r>
          </a:p>
        </p:txBody>
      </p:sp>
      <p:sp>
        <p:nvSpPr>
          <p:cNvPr id="135198" name="AutoShape 29"/>
          <p:cNvSpPr>
            <a:spLocks/>
          </p:cNvSpPr>
          <p:nvPr/>
        </p:nvSpPr>
        <p:spPr bwMode="auto">
          <a:xfrm rot="-5400000">
            <a:off x="6056313" y="4848225"/>
            <a:ext cx="187325" cy="898525"/>
          </a:xfrm>
          <a:prstGeom prst="leftBrace">
            <a:avLst>
              <a:gd name="adj1" fmla="val 3997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99" name="Text Box 30"/>
          <p:cNvSpPr txBox="1">
            <a:spLocks noChangeArrowheads="1"/>
          </p:cNvSpPr>
          <p:nvPr/>
        </p:nvSpPr>
        <p:spPr bwMode="auto">
          <a:xfrm>
            <a:off x="5889625" y="5373688"/>
            <a:ext cx="55245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sz="1900" b="1">
                <a:latin typeface="Arial" charset="0"/>
                <a:ea typeface="ヒラギノ角ゴ Pro W3" pitchFamily="1" charset="-128"/>
              </a:rPr>
              <a:t>Stop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Addition or deletion</a:t>
            </a:r>
          </a:p>
          <a:p>
            <a:pPr eaLnBrk="1" hangingPunct="1">
              <a:buFontTx/>
              <a:buNone/>
            </a:pPr>
            <a:r>
              <a:rPr lang="en-US" sz="3600" smtClean="0"/>
              <a:t>     -- Also called frame shift mutation.  Why?</a:t>
            </a:r>
          </a:p>
          <a:p>
            <a:pPr eaLnBrk="1" hangingPunct="1">
              <a:buFontTx/>
              <a:buNone/>
            </a:pPr>
            <a:r>
              <a:rPr lang="en-US" sz="3600" smtClean="0"/>
              <a:t>     -- Changes all codons after mutation</a:t>
            </a:r>
          </a:p>
          <a:p>
            <a:pPr eaLnBrk="1" hangingPunct="1"/>
            <a:endParaRPr lang="en-US" smtClean="0"/>
          </a:p>
        </p:txBody>
      </p:sp>
      <p:sp>
        <p:nvSpPr>
          <p:cNvPr id="136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A488C16-71B4-4A75-B879-3CEFD9385854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128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 autoUpdateAnimBg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Normal sequence</a:t>
            </a:r>
          </a:p>
          <a:p>
            <a:pPr eaLnBrk="1" hangingPunct="1">
              <a:buFontTx/>
              <a:buNone/>
            </a:pPr>
            <a:r>
              <a:rPr lang="en-US" smtClean="0"/>
              <a:t>      THE FAT CAT ATE ONE ANT AND ONE NUT</a:t>
            </a:r>
          </a:p>
          <a:p>
            <a:pPr eaLnBrk="1" hangingPunct="1"/>
            <a:r>
              <a:rPr lang="en-US" smtClean="0"/>
              <a:t>Substitution</a:t>
            </a:r>
          </a:p>
          <a:p>
            <a:pPr eaLnBrk="1" hangingPunct="1">
              <a:buFontTx/>
              <a:buNone/>
            </a:pPr>
            <a:r>
              <a:rPr lang="en-US" smtClean="0"/>
              <a:t>      THE FAT CA</a:t>
            </a:r>
            <a:r>
              <a:rPr lang="en-US" smtClean="0">
                <a:solidFill>
                  <a:srgbClr val="FF3300"/>
                </a:solidFill>
              </a:rPr>
              <a:t>N</a:t>
            </a:r>
            <a:r>
              <a:rPr lang="en-US" smtClean="0"/>
              <a:t> ATE ONE ANT AND ONE NUT</a:t>
            </a:r>
          </a:p>
        </p:txBody>
      </p:sp>
      <p:sp>
        <p:nvSpPr>
          <p:cNvPr id="137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6319920-9DA5-40D1-9A11-BB3B4BABC69F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129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utoUpdateAnimBg="0"/>
      <p:bldP spid="5734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DNA Replication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Each strand acts as a template for a new strand</a:t>
            </a:r>
          </a:p>
          <a:p>
            <a:pPr eaLnBrk="1" hangingPunct="1"/>
            <a:r>
              <a:rPr lang="en-US" sz="2400" dirty="0" smtClean="0"/>
              <a:t>Complimentary base pairing forms new strand</a:t>
            </a:r>
          </a:p>
          <a:p>
            <a:pPr eaLnBrk="1" hangingPunct="1"/>
            <a:r>
              <a:rPr lang="en-US" sz="2400" dirty="0" smtClean="0"/>
              <a:t>Called semi-conservative replication -- Why?</a:t>
            </a:r>
          </a:p>
        </p:txBody>
      </p:sp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B4D2DD-8ADF-45DE-859C-C533E68AE945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13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15363" grpId="0" build="p" autoUpdateAnimBg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More Examples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Deletion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     THE FAT CA</a:t>
            </a:r>
            <a:r>
              <a:rPr lang="en-US" sz="2800" smtClean="0">
                <a:solidFill>
                  <a:srgbClr val="FF3300"/>
                </a:solidFill>
              </a:rPr>
              <a:t>_</a:t>
            </a:r>
            <a:r>
              <a:rPr lang="en-US" sz="2800" smtClean="0"/>
              <a:t>A TEO NEA NTA NDO NEN UT…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Addition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     THE FAT CAT AR</a:t>
            </a:r>
            <a:r>
              <a:rPr lang="en-US" sz="2800" smtClean="0">
                <a:solidFill>
                  <a:srgbClr val="FF3300"/>
                </a:solidFill>
              </a:rPr>
              <a:t>T</a:t>
            </a:r>
            <a:r>
              <a:rPr lang="en-US" sz="2800" smtClean="0"/>
              <a:t> EON EAN TAN DON ENU T…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Addition and Deletion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smtClean="0"/>
              <a:t>          THE FAT CA</a:t>
            </a:r>
            <a:r>
              <a:rPr lang="en-US" sz="2800" smtClean="0">
                <a:solidFill>
                  <a:srgbClr val="FF3300"/>
                </a:solidFill>
              </a:rPr>
              <a:t>_</a:t>
            </a:r>
            <a:r>
              <a:rPr lang="en-US" sz="2800" smtClean="0"/>
              <a:t>A </a:t>
            </a:r>
            <a:r>
              <a:rPr lang="en-US" sz="2800" u="sng" smtClean="0">
                <a:solidFill>
                  <a:srgbClr val="FF3300"/>
                </a:solidFill>
              </a:rPr>
              <a:t>R</a:t>
            </a:r>
            <a:r>
              <a:rPr lang="en-US" sz="2800" smtClean="0"/>
              <a:t>TE ONE ANT AND ONE NUT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z="2800" smtClean="0"/>
          </a:p>
          <a:p>
            <a:pPr eaLnBrk="1" hangingPunct="1">
              <a:lnSpc>
                <a:spcPct val="90000"/>
              </a:lnSpc>
            </a:pPr>
            <a:endParaRPr lang="en-US" sz="2800" smtClean="0"/>
          </a:p>
        </p:txBody>
      </p:sp>
      <p:sp>
        <p:nvSpPr>
          <p:cNvPr id="138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D2B3AD8-B3C0-4C6D-AA5B-239D9FC2B538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130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  <p:bldP spid="58371" grpId="0" build="p" autoUpdateAnimBg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Lab on Electrophoresis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Electrophoresis – tool for use with DNA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-- operates with a gel and electricity</a:t>
            </a:r>
          </a:p>
          <a:p>
            <a:pPr eaLnBrk="1" hangingPunct="1"/>
            <a:r>
              <a:rPr lang="en-US" dirty="0" smtClean="0"/>
              <a:t>Since DNA is negative we can attract it to a positive end</a:t>
            </a:r>
          </a:p>
          <a:p>
            <a:r>
              <a:rPr lang="en-US" dirty="0" smtClean="0"/>
              <a:t>Separates fragments of DNA by size</a:t>
            </a:r>
          </a:p>
          <a:p>
            <a:r>
              <a:rPr lang="en-US" dirty="0"/>
              <a:t>C</a:t>
            </a:r>
            <a:r>
              <a:rPr lang="en-US" dirty="0" smtClean="0"/>
              <a:t>an be used to identify individuals</a:t>
            </a:r>
          </a:p>
          <a:p>
            <a:pPr marL="0" indent="0" eaLnBrk="1" hangingPunct="1">
              <a:buNone/>
            </a:pPr>
            <a:endParaRPr lang="en-US" dirty="0" smtClean="0"/>
          </a:p>
        </p:txBody>
      </p:sp>
      <p:sp>
        <p:nvSpPr>
          <p:cNvPr id="675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C3E2406-29DF-4360-AAE9-F664321BABBB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131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7574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autoUpdateAnimBg="0"/>
      <p:bldP spid="64515" grpId="0" build="p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cut DNA?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Restriction Enzymes – cut at known sequences of DNA</a:t>
            </a:r>
          </a:p>
          <a:p>
            <a:r>
              <a:rPr lang="en-US" dirty="0" smtClean="0"/>
              <a:t>AKA restriction endonuclease</a:t>
            </a:r>
          </a:p>
          <a:p>
            <a:r>
              <a:rPr lang="en-US" dirty="0" smtClean="0"/>
              <a:t>Examples of restriction enzymes</a:t>
            </a:r>
          </a:p>
          <a:p>
            <a:pPr lvl="1"/>
            <a:r>
              <a:rPr lang="en-US" dirty="0" smtClean="0"/>
              <a:t>Hind III</a:t>
            </a:r>
          </a:p>
          <a:p>
            <a:pPr lvl="1"/>
            <a:r>
              <a:rPr lang="en-US" dirty="0" err="1" smtClean="0"/>
              <a:t>EcoRI</a:t>
            </a:r>
            <a:endParaRPr lang="en-US" dirty="0" smtClean="0"/>
          </a:p>
          <a:p>
            <a:pPr lvl="1"/>
            <a:r>
              <a:rPr lang="en-US" dirty="0" err="1" smtClean="0"/>
              <a:t>Hae</a:t>
            </a:r>
            <a:r>
              <a:rPr lang="en-US" dirty="0" smtClean="0"/>
              <a:t> III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A6881-701A-4BAD-BD6D-196A69E4EFC8}" type="slidenum">
              <a:rPr lang="en-US" smtClean="0"/>
              <a:pPr>
                <a:defRPr/>
              </a:pPr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10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Lab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1062038" y="1600200"/>
            <a:ext cx="7769225" cy="42799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We can use electrophoresis to find if the suspect of a crime is the actual criminal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This lab has us use electrophoresis to find the number of base pairs in each fragment of DNA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    -- this is done by sending known DNA fragments alongside of unknown DNA fragments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    -- then measure the distance each fragment traveled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800" dirty="0" smtClean="0"/>
              <a:t>     -- use interpolation technique on a graph to find the actual number of base pairs in each fragment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</p:txBody>
      </p:sp>
      <p:sp>
        <p:nvSpPr>
          <p:cNvPr id="686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2B92A9D-A0DA-49CD-9702-E230C72775CB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133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655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5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autoUpdateAnimBg="0"/>
      <p:bldP spid="66563" grpId="0" build="p" autoUpdateAnimBg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928898-1F11-4E1F-91A0-2CFF3C5EEEF0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134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69635" name="Picture 4" descr="800px-Gel_electrophoresis_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3" y="1303338"/>
            <a:ext cx="5668962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96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6913A15-B45F-49DF-9A7D-DCBC05BEBD3D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135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70659" name="Picture 4" descr="20-17-DNAFingerprints-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5338"/>
            <a:ext cx="9144000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341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0"/>
            <a:ext cx="7772400" cy="1524000"/>
          </a:xfrm>
        </p:spPr>
        <p:txBody>
          <a:bodyPr/>
          <a:lstStyle/>
          <a:p>
            <a:pPr eaLnBrk="1" hangingPunct="1"/>
            <a:r>
              <a:rPr lang="en-US" dirty="0" smtClean="0"/>
              <a:t>			PCR</a:t>
            </a:r>
            <a:br>
              <a:rPr lang="en-US" dirty="0" smtClean="0"/>
            </a:br>
            <a:r>
              <a:rPr lang="en-US" dirty="0" smtClean="0"/>
              <a:t>Polymerase Chain Reaction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Method used to make many copies of a single strand of DNA</a:t>
            </a:r>
          </a:p>
          <a:p>
            <a:pPr eaLnBrk="1" hangingPunct="1"/>
            <a:r>
              <a:rPr lang="en-US" dirty="0" smtClean="0"/>
              <a:t>Uses a DNA polymerase that can withstand the heat used to separate DNA</a:t>
            </a:r>
          </a:p>
          <a:p>
            <a:pPr eaLnBrk="1" hangingPunct="1"/>
            <a:r>
              <a:rPr lang="en-US" dirty="0" smtClean="0"/>
              <a:t>Very useful when DNA is in short supply</a:t>
            </a:r>
          </a:p>
        </p:txBody>
      </p:sp>
      <p:sp>
        <p:nvSpPr>
          <p:cNvPr id="716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FF53F9E-CDC5-41BD-A02A-08A7607BDCB2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136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03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utoUpdateAnimBg="0"/>
      <p:bldP spid="70659" grpId="0" build="p" autoUpdateAnimBg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1C9E02-DBDA-4615-9114-ECF044E76833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137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72707" name="Picture 6" descr="20-07-PolymeraseChain-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0"/>
            <a:ext cx="5589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328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4"/>
          <p:cNvSpPr>
            <a:spLocks noGrp="1" noChangeArrowheads="1"/>
          </p:cNvSpPr>
          <p:nvPr>
            <p:ph type="ctrTitle"/>
          </p:nvPr>
        </p:nvSpPr>
        <p:spPr>
          <a:ln w="9525" cmpd="sng"/>
        </p:spPr>
        <p:txBody>
          <a:bodyPr/>
          <a:lstStyle/>
          <a:p>
            <a:pPr eaLnBrk="1" hangingPunct="1"/>
            <a:r>
              <a:rPr lang="en-US" smtClean="0"/>
              <a:t>Genetic Engineering</a:t>
            </a:r>
          </a:p>
        </p:txBody>
      </p:sp>
      <p:sp>
        <p:nvSpPr>
          <p:cNvPr id="139268" name="Rectangle 5"/>
          <p:cNvSpPr>
            <a:spLocks noGrp="1" noChangeArrowheads="1"/>
          </p:cNvSpPr>
          <p:nvPr>
            <p:ph type="subTitle" idx="1"/>
          </p:nvPr>
        </p:nvSpPr>
        <p:spPr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3926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C48BF6E-6670-4F76-9A9E-0C614C77AB2A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138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Genetic Engineering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1062038" y="1766888"/>
            <a:ext cx="7769225" cy="5091112"/>
          </a:xfrm>
        </p:spPr>
        <p:txBody>
          <a:bodyPr/>
          <a:lstStyle/>
          <a:p>
            <a:pPr eaLnBrk="1" hangingPunct="1"/>
            <a:r>
              <a:rPr lang="en-US" dirty="0" smtClean="0"/>
              <a:t>Terms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</a:t>
            </a:r>
            <a:r>
              <a:rPr lang="en-US" u="sng" dirty="0" smtClean="0"/>
              <a:t>Plasmid</a:t>
            </a:r>
            <a:r>
              <a:rPr lang="en-US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–  extra circular DNA in some bacteria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</a:t>
            </a:r>
            <a:r>
              <a:rPr lang="en-US" u="sng" dirty="0" smtClean="0"/>
              <a:t>Restriction Enzymes</a:t>
            </a:r>
            <a:r>
              <a:rPr lang="en-US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– Enzymes found in bacteria that cut up </a:t>
            </a:r>
            <a:r>
              <a:rPr lang="en-US" b="1" dirty="0" smtClean="0"/>
              <a:t>foreign</a:t>
            </a:r>
            <a:r>
              <a:rPr lang="en-US" dirty="0" smtClean="0"/>
              <a:t> DNA   Why?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      protection</a:t>
            </a:r>
          </a:p>
          <a:p>
            <a:pPr eaLnBrk="1" hangingPunct="1">
              <a:buFontTx/>
              <a:buNone/>
            </a:pPr>
            <a:r>
              <a:rPr lang="en-US">
                <a:hlinkClick r:id="rId2"/>
              </a:rPr>
              <a:t>http://wehi.tv</a:t>
            </a:r>
            <a:r>
              <a:rPr lang="en-US" smtClean="0">
                <a:hlinkClick r:id="rId2"/>
              </a:rPr>
              <a:t>/</a:t>
            </a:r>
            <a:endParaRPr lang="en-US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1402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9DD513D-1F7E-42C8-8722-F4858590E65D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139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5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5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utoUpdateAnimBg="0"/>
      <p:bldP spid="55299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F66E57E-43F8-4540-BE4D-F64087B82699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14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6387" name="Picture 3" descr="16-07-DNAReplication-L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485900"/>
            <a:ext cx="9121775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How?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Recognizes a specific sequence of 4-8 nucleotides</a:t>
            </a:r>
          </a:p>
          <a:p>
            <a:pPr eaLnBrk="1" hangingPunct="1"/>
            <a:r>
              <a:rPr lang="en-US" smtClean="0"/>
              <a:t>Cuts DNA at that sequence</a:t>
            </a:r>
          </a:p>
          <a:p>
            <a:pPr eaLnBrk="1" hangingPunct="1"/>
            <a:r>
              <a:rPr lang="en-US" smtClean="0"/>
              <a:t>Bacteria protects itself from restriction by adding CH3 groups to adenine or cytosine</a:t>
            </a:r>
          </a:p>
          <a:p>
            <a:pPr lvl="1" eaLnBrk="1" hangingPunct="1"/>
            <a:r>
              <a:rPr lang="en-US" smtClean="0"/>
              <a:t>This keeps restriction enz. from recognizing itself</a:t>
            </a:r>
          </a:p>
        </p:txBody>
      </p:sp>
      <p:sp>
        <p:nvSpPr>
          <p:cNvPr id="141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E52E914-81A4-4345-BBC5-7267E52DEAF0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140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utoUpdateAnimBg="0"/>
      <p:bldP spid="59395" grpId="0" build="p" autoUpdateAnimBg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9FF628E-D8B0-4FAE-8B11-A0A212D650BA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141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42339" name="Picture 3" descr="20-02-RecombinantDNAprod-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0"/>
            <a:ext cx="44005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266C12-6D50-4CAC-97B3-BDF29AB4EE26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142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43363" name="Picture 3" descr="20-03-CloningAHumanGene-L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013" y="0"/>
            <a:ext cx="48799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DA12F07-E577-4CF7-BEE7-4CBCF0DE518E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143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44387" name="Picture 3" descr="20-01-PlasmidBiotech-L.gif"/>
          <p:cNvPicPr>
            <a:picLocks noChangeAspect="1" noChangeArrowheads="1"/>
          </p:cNvPicPr>
          <p:nvPr/>
        </p:nvPicPr>
        <p:blipFill>
          <a:blip r:embed="rId2" cstate="print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675"/>
            <a:ext cx="9144000" cy="621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Restriction Enzymes Are Useful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u="sng" smtClean="0"/>
              <a:t>Sticky ends</a:t>
            </a:r>
            <a:r>
              <a:rPr lang="en-US" smtClean="0"/>
              <a:t> are produced when DNA is cut.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These ends can now join to new DNA of choice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mtClean="0"/>
              <a:t>    DNA ligase makes it permanent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DNA can then be sent by a vector to enter new cell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New cell is then cloned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See fig. 20.1 and 20.3 </a:t>
            </a:r>
          </a:p>
        </p:txBody>
      </p:sp>
      <p:sp>
        <p:nvSpPr>
          <p:cNvPr id="145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F742E78-D3E7-4C80-8519-81BB276139C0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144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utoUpdateAnimBg="0"/>
      <p:bldP spid="61443" grpId="0" build="p" autoUpdateAnimBg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therapy and SCID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http://</a:t>
            </a:r>
            <a:r>
              <a:rPr lang="en-US" u="sng" dirty="0" smtClean="0">
                <a:hlinkClick r:id="rId2"/>
              </a:rPr>
              <a:t>www.youtube.com/watch?v=0-cC1VDneV4</a:t>
            </a:r>
            <a:endParaRPr lang="en-US" u="sng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1474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F8742F8-609E-4BF2-8B08-080737BEB1FC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145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6436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smtClean="0"/>
              <a:t>plasmids</a:t>
            </a:r>
          </a:p>
          <a:p>
            <a:pPr eaLnBrk="1" hangingPunct="1"/>
            <a:r>
              <a:rPr lang="en-US" sz="2800" smtClean="0">
                <a:hlinkClick r:id="rId2"/>
              </a:rPr>
              <a:t>http://www.dnalc.org/resources/plasmids.html</a:t>
            </a:r>
            <a:endParaRPr lang="en-US" sz="2800" smtClean="0"/>
          </a:p>
          <a:p>
            <a:pPr eaLnBrk="1" hangingPunct="1"/>
            <a:r>
              <a:rPr lang="en-US" sz="2800" smtClean="0"/>
              <a:t>electrophoresis</a:t>
            </a:r>
          </a:p>
          <a:p>
            <a:pPr eaLnBrk="1" hangingPunct="1"/>
            <a:r>
              <a:rPr lang="en-US" sz="2800" smtClean="0">
                <a:hlinkClick r:id="rId3"/>
              </a:rPr>
              <a:t>http://learn.genetics.utah.edu/content/labs/gel/</a:t>
            </a:r>
            <a:endParaRPr lang="en-US" sz="2800" smtClean="0"/>
          </a:p>
          <a:p>
            <a:pPr eaLnBrk="1" hangingPunct="1"/>
            <a:r>
              <a:rPr lang="en-US" sz="2800" smtClean="0"/>
              <a:t>You tube electrophoresis</a:t>
            </a:r>
          </a:p>
          <a:p>
            <a:pPr eaLnBrk="1" hangingPunct="1"/>
            <a:r>
              <a:rPr lang="en-US" sz="2800" smtClean="0"/>
              <a:t>http://www.youtube.com/watch?v=qMxQ-65qYDk</a:t>
            </a:r>
          </a:p>
        </p:txBody>
      </p:sp>
      <p:sp>
        <p:nvSpPr>
          <p:cNvPr id="1464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5E89000-6B9F-4AEF-A53A-7566FDADBA0E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146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798C9AF-4F18-416E-986D-D3DD946A33E4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147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48483" name="Picture 3" descr="20-16-GeneTherapy-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0"/>
            <a:ext cx="54752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Lab on Transformation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Bacterial transformation with ampicillin resistance</a:t>
            </a:r>
          </a:p>
          <a:p>
            <a:pPr eaLnBrk="1" hangingPunct="1"/>
            <a:r>
              <a:rPr lang="en-US" dirty="0" smtClean="0"/>
              <a:t>Inserting a plasmid w/gene for ampicillin resistance into E. </a:t>
            </a:r>
            <a:r>
              <a:rPr lang="en-US" i="1" dirty="0" smtClean="0"/>
              <a:t>coli</a:t>
            </a:r>
          </a:p>
          <a:p>
            <a:pPr eaLnBrk="1" hangingPunct="1">
              <a:buFontTx/>
              <a:buNone/>
            </a:pPr>
            <a:r>
              <a:rPr lang="en-US" i="1" dirty="0" smtClean="0"/>
              <a:t>     </a:t>
            </a:r>
            <a:r>
              <a:rPr lang="en-US" dirty="0" smtClean="0"/>
              <a:t>-- </a:t>
            </a:r>
            <a:r>
              <a:rPr lang="en-US" dirty="0" err="1" smtClean="0"/>
              <a:t>pAMP</a:t>
            </a:r>
            <a:r>
              <a:rPr lang="en-US" dirty="0" smtClean="0"/>
              <a:t> is the plasmid w/ampicillin resistance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-- Luria broth is food for the bacteria</a:t>
            </a:r>
          </a:p>
        </p:txBody>
      </p:sp>
      <p:sp>
        <p:nvSpPr>
          <p:cNvPr id="149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B84FBE7-1AAA-4D7D-AF2C-683CC6B77717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148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utoUpdateAnimBg="0"/>
      <p:bldP spid="63491" grpId="0" build="p" autoUpdateAnimBg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 will try to put the plasmid into the E. </a:t>
            </a:r>
            <a:r>
              <a:rPr lang="en-US" i="1" smtClean="0"/>
              <a:t>coli</a:t>
            </a:r>
            <a:r>
              <a:rPr lang="en-US" smtClean="0"/>
              <a:t> </a:t>
            </a:r>
          </a:p>
          <a:p>
            <a:pPr eaLnBrk="1" hangingPunct="1"/>
            <a:r>
              <a:rPr lang="en-US" smtClean="0"/>
              <a:t>How will we know if it worked?</a:t>
            </a:r>
          </a:p>
          <a:p>
            <a:pPr eaLnBrk="1" hangingPunct="1"/>
            <a:r>
              <a:rPr lang="en-US" smtClean="0"/>
              <a:t>Grow E. </a:t>
            </a:r>
            <a:r>
              <a:rPr lang="en-US" i="1" smtClean="0"/>
              <a:t>coli</a:t>
            </a:r>
            <a:r>
              <a:rPr lang="en-US" smtClean="0"/>
              <a:t> on ampicillin agar plates &amp; measure growth</a:t>
            </a:r>
          </a:p>
          <a:p>
            <a:pPr eaLnBrk="1" hangingPunct="1"/>
            <a:r>
              <a:rPr lang="en-US" smtClean="0"/>
              <a:t>We then calculate the efficiency rate.</a:t>
            </a:r>
          </a:p>
        </p:txBody>
      </p:sp>
      <p:sp>
        <p:nvSpPr>
          <p:cNvPr id="150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6D1ABED-B11C-429A-B9D1-FA6065D2035A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149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5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autoUpdateAnimBg="0"/>
      <p:bldP spid="6553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/>
              <a:t>Meselson</a:t>
            </a:r>
            <a:r>
              <a:rPr lang="en-US" sz="2400" dirty="0"/>
              <a:t>-Stahl </a:t>
            </a:r>
            <a:r>
              <a:rPr lang="en-US" sz="2400" dirty="0" smtClean="0"/>
              <a:t>Experiment</a:t>
            </a:r>
          </a:p>
          <a:p>
            <a:r>
              <a:rPr lang="en-US" sz="2400" dirty="0" smtClean="0"/>
              <a:t>Griffith</a:t>
            </a:r>
          </a:p>
          <a:p>
            <a:r>
              <a:rPr lang="en-US" sz="2400" dirty="0" smtClean="0"/>
              <a:t>Hershey and Chase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DBC1C8-955E-4997-8C3B-10EB2AD59A5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38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2"/>
          <p:cNvSpPr>
            <a:spLocks noGrp="1" noChangeArrowheads="1"/>
          </p:cNvSpPr>
          <p:nvPr>
            <p:ph type="ctrTitle"/>
          </p:nvPr>
        </p:nvSpPr>
        <p:spPr>
          <a:ln w="9525" cmpd="sng"/>
        </p:spPr>
        <p:txBody>
          <a:bodyPr/>
          <a:lstStyle/>
          <a:p>
            <a:pPr eaLnBrk="1" hangingPunct="1"/>
            <a:r>
              <a:rPr lang="en-US" smtClean="0"/>
              <a:t> Regulation of Gene Expression</a:t>
            </a:r>
          </a:p>
        </p:txBody>
      </p:sp>
      <p:sp>
        <p:nvSpPr>
          <p:cNvPr id="151556" name="Rectangle 3"/>
          <p:cNvSpPr>
            <a:spLocks noGrp="1" noChangeArrowheads="1"/>
          </p:cNvSpPr>
          <p:nvPr>
            <p:ph type="subTitle" idx="1"/>
          </p:nvPr>
        </p:nvSpPr>
        <p:spPr>
          <a:ln w="9525"/>
        </p:spPr>
        <p:txBody>
          <a:bodyPr/>
          <a:lstStyle/>
          <a:p>
            <a:pPr eaLnBrk="1" hangingPunct="1"/>
            <a:endParaRPr lang="en-US" sz="3600" smtClean="0"/>
          </a:p>
        </p:txBody>
      </p:sp>
      <p:sp>
        <p:nvSpPr>
          <p:cNvPr id="1515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CF5FBE5-4D41-4CCE-B0A0-4921606BA40A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150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C352742-115E-4A58-A682-E0AEE11CB485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151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56675" name="Picture 3" descr="18-20a-trpOperon-L.gif"/>
          <p:cNvPicPr>
            <a:picLocks noChangeAspect="1" noChangeArrowheads="1"/>
          </p:cNvPicPr>
          <p:nvPr/>
        </p:nvPicPr>
        <p:blipFill>
          <a:blip r:embed="rId2" cstate="print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5100"/>
            <a:ext cx="9144000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16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Regulation in Prokaryotes</a:t>
            </a:r>
          </a:p>
        </p:txBody>
      </p:sp>
      <p:sp>
        <p:nvSpPr>
          <p:cNvPr id="15258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Operon Theory</a:t>
            </a:r>
          </a:p>
        </p:txBody>
      </p:sp>
      <p:sp>
        <p:nvSpPr>
          <p:cNvPr id="152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6382000-7F09-44BB-B5E5-D9C40F51B3EF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152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4" name="Rectangle 5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772400" cy="6858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Review transcription</a:t>
            </a:r>
          </a:p>
        </p:txBody>
      </p:sp>
      <p:sp>
        <p:nvSpPr>
          <p:cNvPr id="1536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1BACCBA-D548-420B-9220-9430BDF2B4BC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153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53603" name="Picture 4" descr="17-06a-TranscripStages-L4.gif"/>
          <p:cNvPicPr>
            <a:picLocks noChangeAspect="1" noChangeArrowheads="1"/>
          </p:cNvPicPr>
          <p:nvPr/>
        </p:nvPicPr>
        <p:blipFill>
          <a:blip r:embed="rId2" cstate="print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0"/>
            <a:ext cx="51593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Operon Structure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Promoter – where transcription begins</a:t>
            </a:r>
          </a:p>
          <a:p>
            <a:pPr eaLnBrk="1" hangingPunct="1">
              <a:buFontTx/>
              <a:buNone/>
            </a:pPr>
            <a:r>
              <a:rPr lang="en-US" smtClean="0"/>
              <a:t>		TATA box</a:t>
            </a:r>
          </a:p>
          <a:p>
            <a:pPr eaLnBrk="1" hangingPunct="1"/>
            <a:r>
              <a:rPr lang="en-US" smtClean="0"/>
              <a:t>Operator – on/off switch</a:t>
            </a:r>
          </a:p>
          <a:p>
            <a:pPr eaLnBrk="1" hangingPunct="1"/>
            <a:r>
              <a:rPr lang="en-US" smtClean="0"/>
              <a:t>Structural genes – code for polypeptide</a:t>
            </a:r>
          </a:p>
          <a:p>
            <a:pPr eaLnBrk="1" hangingPunct="1"/>
            <a:r>
              <a:rPr lang="en-US" smtClean="0"/>
              <a:t>Terminator – stop sequence</a:t>
            </a:r>
          </a:p>
        </p:txBody>
      </p:sp>
      <p:sp>
        <p:nvSpPr>
          <p:cNvPr id="154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AE7DC00-00EF-4542-9FAE-27E881940D03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154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autoUpdateAnimBg="0"/>
      <p:bldP spid="39939" grpId="0" build="p" autoUpdateAnimBg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 types of operons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Synthesis of repressible enzymes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Synthesis of inducible enzymes</a:t>
            </a:r>
          </a:p>
          <a:p>
            <a:pPr marL="609600" indent="-609600" eaLnBrk="1" hangingPunct="1">
              <a:buFontTx/>
              <a:buNone/>
            </a:pPr>
            <a:endParaRPr lang="en-US" smtClean="0"/>
          </a:p>
        </p:txBody>
      </p:sp>
      <p:sp>
        <p:nvSpPr>
          <p:cNvPr id="155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0F1FE6-BE21-4121-BFE6-75D7FF88DE72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155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utoUpdateAnimBg="0"/>
      <p:bldP spid="44035" grpId="0" build="p" autoUpdateAnimBg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C352742-115E-4A58-A682-E0AEE11CB485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156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56675" name="Picture 3" descr="18-20a-trpOperon-L.gif"/>
          <p:cNvPicPr>
            <a:picLocks noChangeAspect="1" noChangeArrowheads="1"/>
          </p:cNvPicPr>
          <p:nvPr/>
        </p:nvPicPr>
        <p:blipFill>
          <a:blip r:embed="rId2" cstate="print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35100"/>
            <a:ext cx="9144000" cy="398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1AB65D6-8240-4161-9AE6-EAFDA5C89F85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157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57699" name="Picture 3" descr="18-20b-trpOperon-L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6763"/>
            <a:ext cx="91440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6971C36-AD0C-4719-A4B8-A95D20DC5844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158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58723" name="Picture 3" descr="18-20b-trpOperon-L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6763"/>
            <a:ext cx="9144000" cy="532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Repressible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Tryp operon  fig. 18.20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Alone the operator is on &amp; tryptophan is produced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As tryptophan accumulates it binds to the repressor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Repressor now fits into operator and blocks attachment of RNA polymerase – </a:t>
            </a:r>
            <a:r>
              <a:rPr lang="en-US" u="sng" smtClean="0"/>
              <a:t>operator</a:t>
            </a:r>
            <a:r>
              <a:rPr lang="en-US" smtClean="0"/>
              <a:t> is now </a:t>
            </a:r>
            <a:r>
              <a:rPr lang="en-US" u="sng" smtClean="0"/>
              <a:t>off</a:t>
            </a:r>
          </a:p>
        </p:txBody>
      </p:sp>
      <p:sp>
        <p:nvSpPr>
          <p:cNvPr id="159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D0FA74-29E0-48A0-994D-9C3F123B7BFA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159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utoUpdateAnimBg="0"/>
      <p:bldP spid="45059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066800" y="2362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Meselson</a:t>
            </a:r>
            <a:r>
              <a:rPr lang="en-US" dirty="0" smtClean="0"/>
              <a:t>-Stahl Experiment</a:t>
            </a:r>
          </a:p>
        </p:txBody>
      </p:sp>
      <p:sp>
        <p:nvSpPr>
          <p:cNvPr id="1945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E19D364-6285-449E-AED7-35CF611690BD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16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CA30EAB-DA90-4D3A-94A4-A78200F681A6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160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60771" name="Picture 3" descr="18-21a-LacOperonLacAbsen-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4688"/>
            <a:ext cx="91440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55AD7E9-DC57-4057-9716-B5B166FFEFFA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161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61795" name="Picture 3" descr="18-21b-LacOperonLacPres-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3025"/>
            <a:ext cx="9144000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Inducible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Lac operon  fig. 18.21</a:t>
            </a:r>
          </a:p>
          <a:p>
            <a:pPr eaLnBrk="1" hangingPunct="1"/>
            <a:r>
              <a:rPr lang="en-US" sz="3600" smtClean="0"/>
              <a:t>When no lactose present active repressor  fits into operator thus keeping it off</a:t>
            </a:r>
          </a:p>
          <a:p>
            <a:pPr eaLnBrk="1" hangingPunct="1"/>
            <a:r>
              <a:rPr lang="en-US" sz="3600" smtClean="0"/>
              <a:t>Lactose present &amp; changes to allolactose, an isomer</a:t>
            </a:r>
          </a:p>
          <a:p>
            <a:pPr eaLnBrk="1" hangingPunct="1"/>
            <a:endParaRPr lang="en-US" sz="3600" smtClean="0"/>
          </a:p>
        </p:txBody>
      </p:sp>
      <p:sp>
        <p:nvSpPr>
          <p:cNvPr id="162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133FF6-0FFE-4370-99B9-45510F9A1211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162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utoUpdateAnimBg="0"/>
      <p:bldP spid="46083" grpId="0" build="p" autoUpdateAnimBg="0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Allolactose binds to repressor and inactivates it </a:t>
            </a:r>
          </a:p>
          <a:p>
            <a:pPr eaLnBrk="1" hangingPunct="1"/>
            <a:r>
              <a:rPr lang="en-US" sz="3600" smtClean="0"/>
              <a:t> Enzymes for lactose breakdown are produced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163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476EEC5-12B2-4286-8F9D-F0A3AE562478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163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 autoUpdateAnimBg="0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2"/>
          <p:cNvSpPr>
            <a:spLocks noGrp="1" noChangeArrowheads="1"/>
          </p:cNvSpPr>
          <p:nvPr>
            <p:ph type="ctrTitle"/>
          </p:nvPr>
        </p:nvSpPr>
        <p:spPr>
          <a:ln w="9525" cmpd="sng"/>
        </p:spPr>
        <p:txBody>
          <a:bodyPr/>
          <a:lstStyle/>
          <a:p>
            <a:pPr eaLnBrk="1" hangingPunct="1"/>
            <a:r>
              <a:rPr lang="en-US" dirty="0" smtClean="0"/>
              <a:t> Regulation of Gene Expression in Eukaryotes</a:t>
            </a:r>
          </a:p>
        </p:txBody>
      </p:sp>
      <p:sp>
        <p:nvSpPr>
          <p:cNvPr id="151556" name="Rectangle 3"/>
          <p:cNvSpPr>
            <a:spLocks noGrp="1" noChangeArrowheads="1"/>
          </p:cNvSpPr>
          <p:nvPr>
            <p:ph type="subTitle" idx="1"/>
          </p:nvPr>
        </p:nvSpPr>
        <p:spPr>
          <a:ln w="9525"/>
        </p:spPr>
        <p:txBody>
          <a:bodyPr/>
          <a:lstStyle/>
          <a:p>
            <a:pPr eaLnBrk="1" hangingPunct="1"/>
            <a:endParaRPr lang="en-US" sz="3600" dirty="0" smtClean="0"/>
          </a:p>
        </p:txBody>
      </p:sp>
      <p:sp>
        <p:nvSpPr>
          <p:cNvPr id="15155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CF5FBE5-4D41-4CCE-B0A0-4921606BA40A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164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48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5C8671-270B-4304-91FF-3A9CFDB11970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165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63491" name="Picture 4" descr="16_21aChromatinPacking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68699"/>
            <a:ext cx="80772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579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902" name="Picture 70" descr="18_06-EukGeneExpRegulatio-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513" y="133350"/>
            <a:ext cx="2974975" cy="65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8835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Fig. 18-6</a:t>
            </a:r>
          </a:p>
        </p:txBody>
      </p:sp>
      <p:sp>
        <p:nvSpPr>
          <p:cNvPr id="248838" name="Text Box 6"/>
          <p:cNvSpPr txBox="1">
            <a:spLocks noChangeArrowheads="1"/>
          </p:cNvSpPr>
          <p:nvPr/>
        </p:nvSpPr>
        <p:spPr bwMode="auto">
          <a:xfrm>
            <a:off x="3587750" y="1408113"/>
            <a:ext cx="252413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DNA</a:t>
            </a:r>
          </a:p>
        </p:txBody>
      </p:sp>
      <p:sp>
        <p:nvSpPr>
          <p:cNvPr id="248845" name="Text Box 13"/>
          <p:cNvSpPr txBox="1">
            <a:spLocks noChangeArrowheads="1"/>
          </p:cNvSpPr>
          <p:nvPr/>
        </p:nvSpPr>
        <p:spPr bwMode="auto">
          <a:xfrm>
            <a:off x="3689350" y="169863"/>
            <a:ext cx="325438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Signal</a:t>
            </a:r>
          </a:p>
        </p:txBody>
      </p:sp>
      <p:sp>
        <p:nvSpPr>
          <p:cNvPr id="248870" name="Text Box 38"/>
          <p:cNvSpPr txBox="1">
            <a:spLocks noChangeArrowheads="1"/>
          </p:cNvSpPr>
          <p:nvPr/>
        </p:nvSpPr>
        <p:spPr bwMode="auto">
          <a:xfrm>
            <a:off x="4067175" y="1770063"/>
            <a:ext cx="284163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Gene</a:t>
            </a:r>
          </a:p>
        </p:txBody>
      </p:sp>
      <p:sp>
        <p:nvSpPr>
          <p:cNvPr id="248871" name="Text Box 39"/>
          <p:cNvSpPr txBox="1">
            <a:spLocks noChangeArrowheads="1"/>
          </p:cNvSpPr>
          <p:nvPr/>
        </p:nvSpPr>
        <p:spPr bwMode="auto">
          <a:xfrm>
            <a:off x="5108575" y="604838"/>
            <a:ext cx="506413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NUCLEUS</a:t>
            </a:r>
          </a:p>
        </p:txBody>
      </p:sp>
      <p:sp>
        <p:nvSpPr>
          <p:cNvPr id="248872" name="Text Box 40"/>
          <p:cNvSpPr txBox="1">
            <a:spLocks noChangeArrowheads="1"/>
          </p:cNvSpPr>
          <p:nvPr/>
        </p:nvSpPr>
        <p:spPr bwMode="auto">
          <a:xfrm>
            <a:off x="4295775" y="1096963"/>
            <a:ext cx="1144588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Chromatin modification</a:t>
            </a:r>
          </a:p>
        </p:txBody>
      </p:sp>
      <p:sp>
        <p:nvSpPr>
          <p:cNvPr id="248873" name="Text Box 41"/>
          <p:cNvSpPr txBox="1">
            <a:spLocks noChangeArrowheads="1"/>
          </p:cNvSpPr>
          <p:nvPr/>
        </p:nvSpPr>
        <p:spPr bwMode="auto">
          <a:xfrm>
            <a:off x="4686300" y="747713"/>
            <a:ext cx="534988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Chromatin</a:t>
            </a:r>
          </a:p>
        </p:txBody>
      </p:sp>
      <p:sp>
        <p:nvSpPr>
          <p:cNvPr id="248874" name="Text Box 42"/>
          <p:cNvSpPr txBox="1">
            <a:spLocks noChangeArrowheads="1"/>
          </p:cNvSpPr>
          <p:nvPr/>
        </p:nvSpPr>
        <p:spPr bwMode="auto">
          <a:xfrm>
            <a:off x="4860925" y="1477963"/>
            <a:ext cx="7953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r>
              <a:rPr lang="en-US" sz="800" b="1">
                <a:latin typeface="Arial" charset="0"/>
              </a:rPr>
              <a:t>Gene available</a:t>
            </a:r>
          </a:p>
          <a:p>
            <a:r>
              <a:rPr lang="en-US" sz="800" b="1">
                <a:latin typeface="Arial" charset="0"/>
              </a:rPr>
              <a:t>for transcription</a:t>
            </a:r>
          </a:p>
        </p:txBody>
      </p:sp>
      <p:sp>
        <p:nvSpPr>
          <p:cNvPr id="248876" name="Text Box 44"/>
          <p:cNvSpPr txBox="1">
            <a:spLocks noChangeArrowheads="1"/>
          </p:cNvSpPr>
          <p:nvPr/>
        </p:nvSpPr>
        <p:spPr bwMode="auto">
          <a:xfrm>
            <a:off x="4410075" y="2154238"/>
            <a:ext cx="284163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Exon</a:t>
            </a:r>
          </a:p>
        </p:txBody>
      </p:sp>
      <p:sp>
        <p:nvSpPr>
          <p:cNvPr id="248879" name="Text Box 47"/>
          <p:cNvSpPr txBox="1">
            <a:spLocks noChangeArrowheads="1"/>
          </p:cNvSpPr>
          <p:nvPr/>
        </p:nvSpPr>
        <p:spPr bwMode="auto">
          <a:xfrm>
            <a:off x="4295775" y="2443163"/>
            <a:ext cx="373063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Intron</a:t>
            </a:r>
          </a:p>
        </p:txBody>
      </p:sp>
      <p:sp>
        <p:nvSpPr>
          <p:cNvPr id="248880" name="Text Box 48"/>
          <p:cNvSpPr txBox="1">
            <a:spLocks noChangeArrowheads="1"/>
          </p:cNvSpPr>
          <p:nvPr/>
        </p:nvSpPr>
        <p:spPr bwMode="auto">
          <a:xfrm>
            <a:off x="4505325" y="2789238"/>
            <a:ext cx="195263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Tail</a:t>
            </a:r>
          </a:p>
        </p:txBody>
      </p:sp>
      <p:sp>
        <p:nvSpPr>
          <p:cNvPr id="248881" name="Text Box 49"/>
          <p:cNvSpPr txBox="1">
            <a:spLocks noChangeArrowheads="1"/>
          </p:cNvSpPr>
          <p:nvPr/>
        </p:nvSpPr>
        <p:spPr bwMode="auto">
          <a:xfrm>
            <a:off x="3702050" y="2154238"/>
            <a:ext cx="239713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RNA</a:t>
            </a:r>
          </a:p>
        </p:txBody>
      </p:sp>
      <p:sp>
        <p:nvSpPr>
          <p:cNvPr id="248882" name="Text Box 50"/>
          <p:cNvSpPr txBox="1">
            <a:spLocks noChangeArrowheads="1"/>
          </p:cNvSpPr>
          <p:nvPr/>
        </p:nvSpPr>
        <p:spPr bwMode="auto">
          <a:xfrm>
            <a:off x="3543300" y="3005138"/>
            <a:ext cx="214313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Cap</a:t>
            </a:r>
          </a:p>
        </p:txBody>
      </p:sp>
      <p:sp>
        <p:nvSpPr>
          <p:cNvPr id="248883" name="Text Box 51"/>
          <p:cNvSpPr txBox="1">
            <a:spLocks noChangeArrowheads="1"/>
          </p:cNvSpPr>
          <p:nvPr/>
        </p:nvSpPr>
        <p:spPr bwMode="auto">
          <a:xfrm>
            <a:off x="4467225" y="2627313"/>
            <a:ext cx="827088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RNA processing</a:t>
            </a:r>
          </a:p>
        </p:txBody>
      </p:sp>
      <p:sp>
        <p:nvSpPr>
          <p:cNvPr id="248884" name="Text Box 52"/>
          <p:cNvSpPr txBox="1">
            <a:spLocks noChangeArrowheads="1"/>
          </p:cNvSpPr>
          <p:nvPr/>
        </p:nvSpPr>
        <p:spPr bwMode="auto">
          <a:xfrm>
            <a:off x="4724400" y="2300288"/>
            <a:ext cx="912813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Primary transcript</a:t>
            </a:r>
          </a:p>
        </p:txBody>
      </p:sp>
      <p:sp>
        <p:nvSpPr>
          <p:cNvPr id="248885" name="Text Box 53"/>
          <p:cNvSpPr txBox="1">
            <a:spLocks noChangeArrowheads="1"/>
          </p:cNvSpPr>
          <p:nvPr/>
        </p:nvSpPr>
        <p:spPr bwMode="auto">
          <a:xfrm>
            <a:off x="4568825" y="2960688"/>
            <a:ext cx="868363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mRNA in nucleus</a:t>
            </a:r>
          </a:p>
        </p:txBody>
      </p:sp>
      <p:sp>
        <p:nvSpPr>
          <p:cNvPr id="248886" name="AutoShape 54"/>
          <p:cNvSpPr>
            <a:spLocks/>
          </p:cNvSpPr>
          <p:nvPr/>
        </p:nvSpPr>
        <p:spPr bwMode="auto">
          <a:xfrm rot="5411759">
            <a:off x="4137819" y="1267619"/>
            <a:ext cx="114300" cy="906462"/>
          </a:xfrm>
          <a:prstGeom prst="rightBrace">
            <a:avLst>
              <a:gd name="adj1" fmla="val 66088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87" name="Line 55"/>
          <p:cNvSpPr>
            <a:spLocks noChangeShapeType="1"/>
          </p:cNvSpPr>
          <p:nvPr/>
        </p:nvSpPr>
        <p:spPr bwMode="auto">
          <a:xfrm>
            <a:off x="4533900" y="2263775"/>
            <a:ext cx="0" cy="155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88" name="Line 56"/>
          <p:cNvSpPr>
            <a:spLocks noChangeShapeType="1"/>
          </p:cNvSpPr>
          <p:nvPr/>
        </p:nvSpPr>
        <p:spPr bwMode="auto">
          <a:xfrm>
            <a:off x="3746500" y="3063875"/>
            <a:ext cx="85725" cy="31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89" name="Line 57"/>
          <p:cNvSpPr>
            <a:spLocks noChangeShapeType="1"/>
          </p:cNvSpPr>
          <p:nvPr/>
        </p:nvSpPr>
        <p:spPr bwMode="auto">
          <a:xfrm flipV="1">
            <a:off x="4533900" y="2895600"/>
            <a:ext cx="50800" cy="698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90" name="Line 58"/>
          <p:cNvSpPr>
            <a:spLocks noChangeShapeType="1"/>
          </p:cNvSpPr>
          <p:nvPr/>
        </p:nvSpPr>
        <p:spPr bwMode="auto">
          <a:xfrm>
            <a:off x="4429125" y="2320925"/>
            <a:ext cx="3175" cy="142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8891" name="Text Box 59"/>
          <p:cNvSpPr txBox="1">
            <a:spLocks noChangeArrowheads="1"/>
          </p:cNvSpPr>
          <p:nvPr/>
        </p:nvSpPr>
        <p:spPr bwMode="auto">
          <a:xfrm>
            <a:off x="4302125" y="3227388"/>
            <a:ext cx="1154113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Transport to cytoplasm</a:t>
            </a:r>
          </a:p>
        </p:txBody>
      </p:sp>
      <p:sp>
        <p:nvSpPr>
          <p:cNvPr id="248892" name="Text Box 60"/>
          <p:cNvSpPr txBox="1">
            <a:spLocks noChangeArrowheads="1"/>
          </p:cNvSpPr>
          <p:nvPr/>
        </p:nvSpPr>
        <p:spPr bwMode="auto">
          <a:xfrm>
            <a:off x="4568825" y="3697288"/>
            <a:ext cx="982663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mRNA in cytoplasm</a:t>
            </a:r>
          </a:p>
        </p:txBody>
      </p:sp>
      <p:sp>
        <p:nvSpPr>
          <p:cNvPr id="248893" name="Text Box 61"/>
          <p:cNvSpPr txBox="1">
            <a:spLocks noChangeArrowheads="1"/>
          </p:cNvSpPr>
          <p:nvPr/>
        </p:nvSpPr>
        <p:spPr bwMode="auto">
          <a:xfrm>
            <a:off x="4587875" y="4024313"/>
            <a:ext cx="547688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Translation</a:t>
            </a:r>
          </a:p>
        </p:txBody>
      </p:sp>
      <p:sp>
        <p:nvSpPr>
          <p:cNvPr id="248894" name="Text Box 62"/>
          <p:cNvSpPr txBox="1">
            <a:spLocks noChangeArrowheads="1"/>
          </p:cNvSpPr>
          <p:nvPr/>
        </p:nvSpPr>
        <p:spPr bwMode="auto">
          <a:xfrm>
            <a:off x="5200650" y="3509963"/>
            <a:ext cx="665163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CYTOPLASM</a:t>
            </a:r>
          </a:p>
        </p:txBody>
      </p:sp>
      <p:sp>
        <p:nvSpPr>
          <p:cNvPr id="248895" name="Text Box 63"/>
          <p:cNvSpPr txBox="1">
            <a:spLocks noChangeArrowheads="1"/>
          </p:cNvSpPr>
          <p:nvPr/>
        </p:nvSpPr>
        <p:spPr bwMode="auto">
          <a:xfrm>
            <a:off x="3232150" y="4081463"/>
            <a:ext cx="604838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700" b="1">
                <a:latin typeface="Arial" charset="0"/>
              </a:rPr>
              <a:t>Degradation</a:t>
            </a:r>
          </a:p>
          <a:p>
            <a:pPr algn="ctr">
              <a:lnSpc>
                <a:spcPct val="110000"/>
              </a:lnSpc>
            </a:pPr>
            <a:r>
              <a:rPr lang="en-US" sz="700" b="1">
                <a:latin typeface="Arial" charset="0"/>
              </a:rPr>
              <a:t>of mRNA</a:t>
            </a:r>
          </a:p>
        </p:txBody>
      </p:sp>
      <p:sp>
        <p:nvSpPr>
          <p:cNvPr id="248896" name="Text Box 64"/>
          <p:cNvSpPr txBox="1">
            <a:spLocks noChangeArrowheads="1"/>
          </p:cNvSpPr>
          <p:nvPr/>
        </p:nvSpPr>
        <p:spPr bwMode="auto">
          <a:xfrm>
            <a:off x="4403725" y="4894263"/>
            <a:ext cx="950913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Protein processing</a:t>
            </a:r>
          </a:p>
        </p:txBody>
      </p:sp>
      <p:sp>
        <p:nvSpPr>
          <p:cNvPr id="248897" name="Text Box 65"/>
          <p:cNvSpPr txBox="1">
            <a:spLocks noChangeArrowheads="1"/>
          </p:cNvSpPr>
          <p:nvPr/>
        </p:nvSpPr>
        <p:spPr bwMode="auto">
          <a:xfrm>
            <a:off x="4651375" y="4586288"/>
            <a:ext cx="582613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Polypeptide</a:t>
            </a:r>
          </a:p>
        </p:txBody>
      </p:sp>
      <p:sp>
        <p:nvSpPr>
          <p:cNvPr id="248898" name="Text Box 66"/>
          <p:cNvSpPr txBox="1">
            <a:spLocks noChangeArrowheads="1"/>
          </p:cNvSpPr>
          <p:nvPr/>
        </p:nvSpPr>
        <p:spPr bwMode="auto">
          <a:xfrm>
            <a:off x="4410075" y="5367338"/>
            <a:ext cx="792163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Active protein</a:t>
            </a:r>
          </a:p>
        </p:txBody>
      </p:sp>
      <p:sp>
        <p:nvSpPr>
          <p:cNvPr id="248899" name="Text Box 67"/>
          <p:cNvSpPr txBox="1">
            <a:spLocks noChangeArrowheads="1"/>
          </p:cNvSpPr>
          <p:nvPr/>
        </p:nvSpPr>
        <p:spPr bwMode="auto">
          <a:xfrm>
            <a:off x="4435475" y="6176963"/>
            <a:ext cx="871538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b="1">
                <a:latin typeface="Arial" charset="0"/>
              </a:rPr>
              <a:t>Cellular function</a:t>
            </a:r>
          </a:p>
        </p:txBody>
      </p:sp>
      <p:sp>
        <p:nvSpPr>
          <p:cNvPr id="248900" name="Text Box 68"/>
          <p:cNvSpPr txBox="1">
            <a:spLocks noChangeArrowheads="1"/>
          </p:cNvSpPr>
          <p:nvPr/>
        </p:nvSpPr>
        <p:spPr bwMode="auto">
          <a:xfrm>
            <a:off x="4362450" y="5672138"/>
            <a:ext cx="9985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800" b="1">
                <a:latin typeface="Arial" charset="0"/>
              </a:rPr>
              <a:t>Transport to cellular</a:t>
            </a:r>
          </a:p>
          <a:p>
            <a:pPr algn="ctr"/>
            <a:r>
              <a:rPr lang="en-US" sz="800" b="1">
                <a:latin typeface="Arial" charset="0"/>
              </a:rPr>
              <a:t>destination</a:t>
            </a:r>
          </a:p>
        </p:txBody>
      </p:sp>
      <p:sp>
        <p:nvSpPr>
          <p:cNvPr id="248901" name="Text Box 69"/>
          <p:cNvSpPr txBox="1">
            <a:spLocks noChangeArrowheads="1"/>
          </p:cNvSpPr>
          <p:nvPr/>
        </p:nvSpPr>
        <p:spPr bwMode="auto">
          <a:xfrm>
            <a:off x="3225800" y="5465763"/>
            <a:ext cx="6143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700" b="1">
                <a:latin typeface="Arial" charset="0"/>
              </a:rPr>
              <a:t>Degradation</a:t>
            </a:r>
          </a:p>
          <a:p>
            <a:pPr algn="ctr"/>
            <a:r>
              <a:rPr lang="en-US" sz="700" b="1">
                <a:latin typeface="Arial" charset="0"/>
              </a:rPr>
              <a:t>of protein</a:t>
            </a:r>
          </a:p>
        </p:txBody>
      </p:sp>
      <p:sp>
        <p:nvSpPr>
          <p:cNvPr id="248904" name="Text Box 72"/>
          <p:cNvSpPr txBox="1">
            <a:spLocks noChangeArrowheads="1"/>
          </p:cNvSpPr>
          <p:nvPr/>
        </p:nvSpPr>
        <p:spPr bwMode="auto">
          <a:xfrm>
            <a:off x="4456113" y="1957388"/>
            <a:ext cx="827087" cy="10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800" b="1">
                <a:latin typeface="Arial" charset="0"/>
              </a:rPr>
              <a:t>Transcription</a:t>
            </a:r>
          </a:p>
        </p:txBody>
      </p:sp>
    </p:spTree>
    <p:extLst>
      <p:ext uri="{BB962C8B-B14F-4D97-AF65-F5344CB8AC3E}">
        <p14:creationId xmlns:p14="http://schemas.microsoft.com/office/powerpoint/2010/main" val="334877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Regulation in eukaryotes	</a:t>
            </a:r>
          </a:p>
        </p:txBody>
      </p:sp>
      <p:sp>
        <p:nvSpPr>
          <p:cNvPr id="273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Regulation of Chromatin structure</a:t>
            </a:r>
          </a:p>
          <a:p>
            <a:pPr eaLnBrk="1" hangingPunct="1"/>
            <a:r>
              <a:rPr lang="en-US" dirty="0" smtClean="0"/>
              <a:t>Regulation of transcription initiation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64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EE8D472-D5C1-45B5-9BAB-B85E0B30B008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167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3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3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3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3410" grpId="0"/>
      <p:bldP spid="273411" grpId="0" build="p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Regulating Chromatin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Histone Acetylation</a:t>
            </a:r>
          </a:p>
          <a:p>
            <a:r>
              <a:rPr lang="en-US" dirty="0" smtClean="0"/>
              <a:t>DNA Methylation</a:t>
            </a:r>
          </a:p>
          <a:p>
            <a:r>
              <a:rPr lang="en-US" dirty="0" smtClean="0"/>
              <a:t>Epigenetic inheritance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A6881-701A-4BAD-BD6D-196A69E4EFC8}" type="slidenum">
              <a:rPr lang="en-US" smtClean="0"/>
              <a:pPr>
                <a:defRPr/>
              </a:pPr>
              <a:t>168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77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5C8671-270B-4304-91FF-3A9CFDB11970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169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63491" name="Picture 4" descr="16_21aChromatinPacking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68699"/>
            <a:ext cx="80772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177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5B0A885-B2F5-4208-83F5-911CB214564B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17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7411" name="Picture 5" descr="16_10AltDNARepModels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771525"/>
            <a:ext cx="44196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B1296B-A19E-467B-B710-24DC02919812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170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64515" name="Picture 4" descr="16_21bChromatinPacking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36525"/>
            <a:ext cx="8418513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225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Histone Acetylation</a:t>
            </a:r>
          </a:p>
        </p:txBody>
      </p:sp>
      <p:sp>
        <p:nvSpPr>
          <p:cNvPr id="165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Histones are small proteins with a high proportion of positive charged amino acids that bind to negative DNA causing DNA to wrap around it</a:t>
            </a:r>
          </a:p>
          <a:p>
            <a:r>
              <a:rPr lang="en-US" dirty="0" smtClean="0"/>
              <a:t>When wrapped tightly the gene is not expressed, if loosely it can be expressed</a:t>
            </a:r>
          </a:p>
          <a:p>
            <a:endParaRPr lang="en-US" dirty="0" smtClean="0"/>
          </a:p>
        </p:txBody>
      </p:sp>
      <p:sp>
        <p:nvSpPr>
          <p:cNvPr id="16589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2DE6927-BF36-4D83-AC20-5A99277E211B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171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Histone </a:t>
            </a:r>
            <a:r>
              <a:rPr lang="en-US" dirty="0" smtClean="0"/>
              <a:t>Acetylation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Adding an acetyl group (-COCH</a:t>
            </a:r>
            <a:r>
              <a:rPr lang="en-US" baseline="-25000" dirty="0" smtClean="0"/>
              <a:t>3</a:t>
            </a:r>
            <a:r>
              <a:rPr lang="en-US" dirty="0" smtClean="0"/>
              <a:t>) causes tails to not bind to neighbor nucleosomes  which causes it to be less compact so chromatin is looser. </a:t>
            </a:r>
          </a:p>
          <a:p>
            <a:r>
              <a:rPr lang="en-US" dirty="0" smtClean="0"/>
              <a:t>Thus acetylation  promotes initiation of transcription.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A6881-701A-4BAD-BD6D-196A69E4EFC8}" type="slidenum">
              <a:rPr lang="en-US" smtClean="0"/>
              <a:pPr>
                <a:defRPr/>
              </a:pPr>
              <a:t>172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3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DNA Methylation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Adds methyl groups to DNA bases (usually cytosine)</a:t>
            </a:r>
          </a:p>
          <a:p>
            <a:r>
              <a:rPr lang="en-US" dirty="0" smtClean="0"/>
              <a:t>Causes inactivation of genes – example inactive X</a:t>
            </a:r>
          </a:p>
          <a:p>
            <a:r>
              <a:rPr lang="en-US" dirty="0" smtClean="0"/>
              <a:t>This appears to be passed on (epigenetics)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A6881-701A-4BAD-BD6D-196A69E4EFC8}" type="slidenum">
              <a:rPr lang="en-US" smtClean="0"/>
              <a:pPr>
                <a:defRPr/>
              </a:pPr>
              <a:t>173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391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Epigenetic 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change in DNA nucleotides but the chromatic modifications are inherited.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A6881-701A-4BAD-BD6D-196A69E4EFC8}" type="slidenum">
              <a:rPr lang="en-US" smtClean="0"/>
              <a:pPr>
                <a:defRPr/>
              </a:pPr>
              <a:t>174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93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8077200" cy="1143000"/>
          </a:xfrm>
        </p:spPr>
        <p:txBody>
          <a:bodyPr/>
          <a:lstStyle/>
          <a:p>
            <a:r>
              <a:rPr lang="en-US" dirty="0" smtClean="0"/>
              <a:t>Regulating Transcription Initiation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Control elements </a:t>
            </a:r>
            <a:r>
              <a:rPr lang="en-US" dirty="0" smtClean="0"/>
              <a:t>- some noncoding DNA help regulate transcription by binding certain proteins.</a:t>
            </a:r>
          </a:p>
          <a:p>
            <a:r>
              <a:rPr lang="en-US" u="sng" dirty="0" smtClean="0"/>
              <a:t>Transcription factors </a:t>
            </a:r>
            <a:r>
              <a:rPr lang="en-US" dirty="0" smtClean="0"/>
              <a:t>helps RNA polymerase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A6881-701A-4BAD-BD6D-196A69E4EFC8}" type="slidenum">
              <a:rPr lang="en-US" smtClean="0"/>
              <a:pPr>
                <a:defRPr/>
              </a:pPr>
              <a:t>175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99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8077200" cy="1143000"/>
          </a:xfrm>
        </p:spPr>
        <p:txBody>
          <a:bodyPr/>
          <a:lstStyle/>
          <a:p>
            <a:r>
              <a:rPr lang="en-US" dirty="0" smtClean="0"/>
              <a:t>Control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Proximal – located near promoter</a:t>
            </a:r>
          </a:p>
          <a:p>
            <a:r>
              <a:rPr lang="en-US" dirty="0" smtClean="0"/>
              <a:t>Enhancers - Distal (located at a distance from promoter)</a:t>
            </a:r>
          </a:p>
          <a:p>
            <a:r>
              <a:rPr lang="en-US" dirty="0" smtClean="0"/>
              <a:t>Enhancers cause folding of DNA which influence promoter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A6881-701A-4BAD-BD6D-196A69E4EFC8}" type="slidenum">
              <a:rPr lang="en-US" smtClean="0"/>
              <a:pPr>
                <a:defRPr/>
              </a:pPr>
              <a:t>176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8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3" name="Picture 63" descr="18_09ActivatorAction_1-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39700"/>
            <a:ext cx="7634287" cy="657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03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Fig. 18-9-1</a:t>
            </a:r>
          </a:p>
        </p:txBody>
      </p:sp>
      <p:sp>
        <p:nvSpPr>
          <p:cNvPr id="256004" name="Text Box 4"/>
          <p:cNvSpPr txBox="1">
            <a:spLocks noChangeArrowheads="1"/>
          </p:cNvSpPr>
          <p:nvPr/>
        </p:nvSpPr>
        <p:spPr bwMode="auto">
          <a:xfrm>
            <a:off x="1546225" y="985838"/>
            <a:ext cx="1044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sz="1600" b="1">
                <a:latin typeface="Arial" charset="0"/>
              </a:rPr>
              <a:t>Enhancer</a:t>
            </a:r>
          </a:p>
        </p:txBody>
      </p:sp>
      <p:sp>
        <p:nvSpPr>
          <p:cNvPr id="256006" name="Text Box 6"/>
          <p:cNvSpPr txBox="1">
            <a:spLocks noChangeArrowheads="1"/>
          </p:cNvSpPr>
          <p:nvPr/>
        </p:nvSpPr>
        <p:spPr bwMode="auto">
          <a:xfrm>
            <a:off x="5810250" y="1014413"/>
            <a:ext cx="5492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500" b="1">
                <a:latin typeface="Arial" charset="0"/>
              </a:rPr>
              <a:t>TATA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500" b="1">
                <a:latin typeface="Arial" charset="0"/>
              </a:rPr>
              <a:t>box</a:t>
            </a:r>
          </a:p>
        </p:txBody>
      </p:sp>
      <p:sp>
        <p:nvSpPr>
          <p:cNvPr id="256009" name="Text Box 9"/>
          <p:cNvSpPr txBox="1">
            <a:spLocks noChangeArrowheads="1"/>
          </p:cNvSpPr>
          <p:nvPr/>
        </p:nvSpPr>
        <p:spPr bwMode="auto">
          <a:xfrm>
            <a:off x="5784850" y="268288"/>
            <a:ext cx="90487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sz="1600" b="1">
                <a:latin typeface="Arial" charset="0"/>
              </a:rPr>
              <a:t>Promoter</a:t>
            </a:r>
          </a:p>
        </p:txBody>
      </p:sp>
      <p:sp>
        <p:nvSpPr>
          <p:cNvPr id="256010" name="Text Box 10"/>
          <p:cNvSpPr txBox="1">
            <a:spLocks noChangeArrowheads="1"/>
          </p:cNvSpPr>
          <p:nvPr/>
        </p:nvSpPr>
        <p:spPr bwMode="auto">
          <a:xfrm>
            <a:off x="2368550" y="325438"/>
            <a:ext cx="111442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sz="1600" b="1">
                <a:latin typeface="Arial" charset="0"/>
              </a:rPr>
              <a:t>Activators</a:t>
            </a:r>
          </a:p>
        </p:txBody>
      </p:sp>
      <p:sp>
        <p:nvSpPr>
          <p:cNvPr id="256011" name="Text Box 11"/>
          <p:cNvSpPr txBox="1">
            <a:spLocks noChangeArrowheads="1"/>
          </p:cNvSpPr>
          <p:nvPr/>
        </p:nvSpPr>
        <p:spPr bwMode="auto">
          <a:xfrm>
            <a:off x="784225" y="636588"/>
            <a:ext cx="44767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sz="1600" b="1">
                <a:latin typeface="Arial" charset="0"/>
              </a:rPr>
              <a:t>DNA</a:t>
            </a:r>
          </a:p>
        </p:txBody>
      </p:sp>
      <p:sp>
        <p:nvSpPr>
          <p:cNvPr id="256013" name="Text Box 13"/>
          <p:cNvSpPr txBox="1">
            <a:spLocks noChangeArrowheads="1"/>
          </p:cNvSpPr>
          <p:nvPr/>
        </p:nvSpPr>
        <p:spPr bwMode="auto">
          <a:xfrm>
            <a:off x="7280275" y="449263"/>
            <a:ext cx="53657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sz="1600" b="1">
                <a:latin typeface="Arial" charset="0"/>
              </a:rPr>
              <a:t>Gene</a:t>
            </a:r>
          </a:p>
        </p:txBody>
      </p:sp>
      <p:sp>
        <p:nvSpPr>
          <p:cNvPr id="256031" name="Text Box 31"/>
          <p:cNvSpPr txBox="1">
            <a:spLocks noChangeArrowheads="1"/>
          </p:cNvSpPr>
          <p:nvPr/>
        </p:nvSpPr>
        <p:spPr bwMode="auto">
          <a:xfrm>
            <a:off x="2822575" y="922338"/>
            <a:ext cx="139065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600" b="1">
                <a:latin typeface="Arial" charset="0"/>
              </a:rPr>
              <a:t>Distal control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600" b="1">
                <a:latin typeface="Arial" charset="0"/>
              </a:rPr>
              <a:t>element</a:t>
            </a:r>
          </a:p>
        </p:txBody>
      </p:sp>
      <p:sp>
        <p:nvSpPr>
          <p:cNvPr id="256057" name="Line 57"/>
          <p:cNvSpPr>
            <a:spLocks noChangeShapeType="1"/>
          </p:cNvSpPr>
          <p:nvPr/>
        </p:nvSpPr>
        <p:spPr bwMode="auto">
          <a:xfrm flipV="1">
            <a:off x="2022475" y="447675"/>
            <a:ext cx="396875" cy="219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8" name="Line 58"/>
          <p:cNvSpPr>
            <a:spLocks noChangeShapeType="1"/>
          </p:cNvSpPr>
          <p:nvPr/>
        </p:nvSpPr>
        <p:spPr bwMode="auto">
          <a:xfrm>
            <a:off x="2247900" y="263525"/>
            <a:ext cx="17145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59" name="Line 59"/>
          <p:cNvSpPr>
            <a:spLocks noChangeShapeType="1"/>
          </p:cNvSpPr>
          <p:nvPr/>
        </p:nvSpPr>
        <p:spPr bwMode="auto">
          <a:xfrm>
            <a:off x="2279650" y="733425"/>
            <a:ext cx="523875" cy="298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0" name="AutoShape 60"/>
          <p:cNvSpPr>
            <a:spLocks/>
          </p:cNvSpPr>
          <p:nvPr/>
        </p:nvSpPr>
        <p:spPr bwMode="auto">
          <a:xfrm rot="5388379">
            <a:off x="1978819" y="696119"/>
            <a:ext cx="141287" cy="549275"/>
          </a:xfrm>
          <a:prstGeom prst="rightBrace">
            <a:avLst>
              <a:gd name="adj1" fmla="val 3239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1" name="AutoShape 61"/>
          <p:cNvSpPr>
            <a:spLocks/>
          </p:cNvSpPr>
          <p:nvPr/>
        </p:nvSpPr>
        <p:spPr bwMode="auto">
          <a:xfrm rot="5388379">
            <a:off x="5939632" y="807244"/>
            <a:ext cx="153987" cy="263525"/>
          </a:xfrm>
          <a:prstGeom prst="rightBrace">
            <a:avLst>
              <a:gd name="adj1" fmla="val 1426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62" name="AutoShape 62"/>
          <p:cNvSpPr>
            <a:spLocks/>
          </p:cNvSpPr>
          <p:nvPr/>
        </p:nvSpPr>
        <p:spPr bwMode="auto">
          <a:xfrm rot="16188380">
            <a:off x="6163469" y="194469"/>
            <a:ext cx="153988" cy="698500"/>
          </a:xfrm>
          <a:prstGeom prst="rightBrace">
            <a:avLst>
              <a:gd name="adj1" fmla="val 3780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40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047" name="Picture 23" descr="18_09ActivatorAction_2-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39700"/>
            <a:ext cx="7634287" cy="657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7027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Fig. 18-9-2</a:t>
            </a:r>
          </a:p>
        </p:txBody>
      </p:sp>
      <p:sp>
        <p:nvSpPr>
          <p:cNvPr id="257028" name="Text Box 4"/>
          <p:cNvSpPr txBox="1">
            <a:spLocks noChangeArrowheads="1"/>
          </p:cNvSpPr>
          <p:nvPr/>
        </p:nvSpPr>
        <p:spPr bwMode="auto">
          <a:xfrm>
            <a:off x="1546225" y="985838"/>
            <a:ext cx="1044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sz="1600" b="1">
                <a:latin typeface="Arial" charset="0"/>
              </a:rPr>
              <a:t>Enhancer</a:t>
            </a:r>
          </a:p>
        </p:txBody>
      </p:sp>
      <p:sp>
        <p:nvSpPr>
          <p:cNvPr id="257029" name="Text Box 5"/>
          <p:cNvSpPr txBox="1">
            <a:spLocks noChangeArrowheads="1"/>
          </p:cNvSpPr>
          <p:nvPr/>
        </p:nvSpPr>
        <p:spPr bwMode="auto">
          <a:xfrm>
            <a:off x="5810250" y="1014413"/>
            <a:ext cx="5492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500" b="1">
                <a:latin typeface="Arial" charset="0"/>
              </a:rPr>
              <a:t>TATA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500" b="1">
                <a:latin typeface="Arial" charset="0"/>
              </a:rPr>
              <a:t>box</a:t>
            </a:r>
          </a:p>
        </p:txBody>
      </p:sp>
      <p:sp>
        <p:nvSpPr>
          <p:cNvPr id="257030" name="Text Box 6"/>
          <p:cNvSpPr txBox="1">
            <a:spLocks noChangeArrowheads="1"/>
          </p:cNvSpPr>
          <p:nvPr/>
        </p:nvSpPr>
        <p:spPr bwMode="auto">
          <a:xfrm>
            <a:off x="5784850" y="268288"/>
            <a:ext cx="90487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sz="1600" b="1">
                <a:latin typeface="Arial" charset="0"/>
              </a:rPr>
              <a:t>Promoter</a:t>
            </a:r>
          </a:p>
        </p:txBody>
      </p:sp>
      <p:sp>
        <p:nvSpPr>
          <p:cNvPr id="257031" name="Text Box 7"/>
          <p:cNvSpPr txBox="1">
            <a:spLocks noChangeArrowheads="1"/>
          </p:cNvSpPr>
          <p:nvPr/>
        </p:nvSpPr>
        <p:spPr bwMode="auto">
          <a:xfrm>
            <a:off x="2368550" y="325438"/>
            <a:ext cx="111442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sz="1600" b="1">
                <a:latin typeface="Arial" charset="0"/>
              </a:rPr>
              <a:t>Activators</a:t>
            </a:r>
          </a:p>
        </p:txBody>
      </p:sp>
      <p:sp>
        <p:nvSpPr>
          <p:cNvPr id="257032" name="Text Box 8"/>
          <p:cNvSpPr txBox="1">
            <a:spLocks noChangeArrowheads="1"/>
          </p:cNvSpPr>
          <p:nvPr/>
        </p:nvSpPr>
        <p:spPr bwMode="auto">
          <a:xfrm>
            <a:off x="784225" y="636588"/>
            <a:ext cx="44767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sz="1600" b="1">
                <a:latin typeface="Arial" charset="0"/>
              </a:rPr>
              <a:t>DNA</a:t>
            </a:r>
          </a:p>
        </p:txBody>
      </p:sp>
      <p:sp>
        <p:nvSpPr>
          <p:cNvPr id="257033" name="Text Box 9"/>
          <p:cNvSpPr txBox="1">
            <a:spLocks noChangeArrowheads="1"/>
          </p:cNvSpPr>
          <p:nvPr/>
        </p:nvSpPr>
        <p:spPr bwMode="auto">
          <a:xfrm>
            <a:off x="7280275" y="449263"/>
            <a:ext cx="53657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sz="1600" b="1">
                <a:latin typeface="Arial" charset="0"/>
              </a:rPr>
              <a:t>Gene</a:t>
            </a:r>
          </a:p>
        </p:txBody>
      </p:sp>
      <p:sp>
        <p:nvSpPr>
          <p:cNvPr id="257034" name="Text Box 10"/>
          <p:cNvSpPr txBox="1">
            <a:spLocks noChangeArrowheads="1"/>
          </p:cNvSpPr>
          <p:nvPr/>
        </p:nvSpPr>
        <p:spPr bwMode="auto">
          <a:xfrm>
            <a:off x="2822575" y="922338"/>
            <a:ext cx="139065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600" b="1">
                <a:latin typeface="Arial" charset="0"/>
              </a:rPr>
              <a:t>Distal control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600" b="1">
                <a:latin typeface="Arial" charset="0"/>
              </a:rPr>
              <a:t>element</a:t>
            </a:r>
          </a:p>
        </p:txBody>
      </p:sp>
      <p:sp>
        <p:nvSpPr>
          <p:cNvPr id="257035" name="Line 11"/>
          <p:cNvSpPr>
            <a:spLocks noChangeShapeType="1"/>
          </p:cNvSpPr>
          <p:nvPr/>
        </p:nvSpPr>
        <p:spPr bwMode="auto">
          <a:xfrm flipV="1">
            <a:off x="2022475" y="447675"/>
            <a:ext cx="396875" cy="219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36" name="Line 12"/>
          <p:cNvSpPr>
            <a:spLocks noChangeShapeType="1"/>
          </p:cNvSpPr>
          <p:nvPr/>
        </p:nvSpPr>
        <p:spPr bwMode="auto">
          <a:xfrm>
            <a:off x="2247900" y="263525"/>
            <a:ext cx="17145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37" name="Line 13"/>
          <p:cNvSpPr>
            <a:spLocks noChangeShapeType="1"/>
          </p:cNvSpPr>
          <p:nvPr/>
        </p:nvSpPr>
        <p:spPr bwMode="auto">
          <a:xfrm>
            <a:off x="2279650" y="733425"/>
            <a:ext cx="523875" cy="298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38" name="AutoShape 14"/>
          <p:cNvSpPr>
            <a:spLocks/>
          </p:cNvSpPr>
          <p:nvPr/>
        </p:nvSpPr>
        <p:spPr bwMode="auto">
          <a:xfrm rot="5388379">
            <a:off x="1978819" y="696119"/>
            <a:ext cx="141287" cy="549275"/>
          </a:xfrm>
          <a:prstGeom prst="rightBrace">
            <a:avLst>
              <a:gd name="adj1" fmla="val 3239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39" name="AutoShape 15"/>
          <p:cNvSpPr>
            <a:spLocks/>
          </p:cNvSpPr>
          <p:nvPr/>
        </p:nvSpPr>
        <p:spPr bwMode="auto">
          <a:xfrm rot="5388379">
            <a:off x="5939632" y="807244"/>
            <a:ext cx="153987" cy="263525"/>
          </a:xfrm>
          <a:prstGeom prst="rightBrace">
            <a:avLst>
              <a:gd name="adj1" fmla="val 1426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0" name="AutoShape 16"/>
          <p:cNvSpPr>
            <a:spLocks/>
          </p:cNvSpPr>
          <p:nvPr/>
        </p:nvSpPr>
        <p:spPr bwMode="auto">
          <a:xfrm rot="16188380">
            <a:off x="6163469" y="194469"/>
            <a:ext cx="153988" cy="698500"/>
          </a:xfrm>
          <a:prstGeom prst="rightBrace">
            <a:avLst>
              <a:gd name="adj1" fmla="val 3780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2" name="Text Box 18"/>
          <p:cNvSpPr txBox="1">
            <a:spLocks noChangeArrowheads="1"/>
          </p:cNvSpPr>
          <p:nvPr/>
        </p:nvSpPr>
        <p:spPr bwMode="auto">
          <a:xfrm>
            <a:off x="5915025" y="2903538"/>
            <a:ext cx="17843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600" b="1">
                <a:latin typeface="Arial" charset="0"/>
              </a:rPr>
              <a:t>Group of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600" b="1">
                <a:latin typeface="Arial" charset="0"/>
              </a:rPr>
              <a:t>mediator proteins</a:t>
            </a:r>
          </a:p>
        </p:txBody>
      </p:sp>
      <p:sp>
        <p:nvSpPr>
          <p:cNvPr id="257043" name="Text Box 19"/>
          <p:cNvSpPr txBox="1">
            <a:spLocks noChangeArrowheads="1"/>
          </p:cNvSpPr>
          <p:nvPr/>
        </p:nvSpPr>
        <p:spPr bwMode="auto">
          <a:xfrm>
            <a:off x="3746500" y="2249488"/>
            <a:ext cx="1327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sz="1500" b="1">
                <a:latin typeface="Arial" charset="0"/>
              </a:rPr>
              <a:t>DNA-bending</a:t>
            </a:r>
          </a:p>
          <a:p>
            <a:pPr>
              <a:buFont typeface="Arial" charset="0"/>
              <a:buNone/>
            </a:pPr>
            <a:r>
              <a:rPr lang="en-US" sz="1500" b="1">
                <a:latin typeface="Arial" charset="0"/>
              </a:rPr>
              <a:t>protein</a:t>
            </a:r>
          </a:p>
        </p:txBody>
      </p:sp>
      <p:sp>
        <p:nvSpPr>
          <p:cNvPr id="257044" name="Text Box 20"/>
          <p:cNvSpPr txBox="1">
            <a:spLocks noChangeArrowheads="1"/>
          </p:cNvSpPr>
          <p:nvPr/>
        </p:nvSpPr>
        <p:spPr bwMode="auto">
          <a:xfrm>
            <a:off x="6203950" y="1500188"/>
            <a:ext cx="1301750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600" b="1">
                <a:latin typeface="Arial" charset="0"/>
              </a:rPr>
              <a:t>General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600" b="1">
                <a:latin typeface="Arial" charset="0"/>
              </a:rPr>
              <a:t>transcription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600" b="1">
                <a:latin typeface="Arial" charset="0"/>
              </a:rPr>
              <a:t>factors</a:t>
            </a:r>
          </a:p>
        </p:txBody>
      </p:sp>
      <p:sp>
        <p:nvSpPr>
          <p:cNvPr id="257045" name="Line 21"/>
          <p:cNvSpPr>
            <a:spLocks noChangeShapeType="1"/>
          </p:cNvSpPr>
          <p:nvPr/>
        </p:nvSpPr>
        <p:spPr bwMode="auto">
          <a:xfrm>
            <a:off x="5505450" y="2835275"/>
            <a:ext cx="387350" cy="139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7046" name="Line 22"/>
          <p:cNvSpPr>
            <a:spLocks noChangeShapeType="1"/>
          </p:cNvSpPr>
          <p:nvPr/>
        </p:nvSpPr>
        <p:spPr bwMode="auto">
          <a:xfrm flipV="1">
            <a:off x="3565525" y="2371725"/>
            <a:ext cx="165100" cy="158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1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076" name="Picture 28" descr="18_09ActivatorAction_3-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139700"/>
            <a:ext cx="7634287" cy="657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8051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Fig. 18-9-3</a:t>
            </a:r>
          </a:p>
        </p:txBody>
      </p:sp>
      <p:sp>
        <p:nvSpPr>
          <p:cNvPr id="258052" name="Text Box 4"/>
          <p:cNvSpPr txBox="1">
            <a:spLocks noChangeArrowheads="1"/>
          </p:cNvSpPr>
          <p:nvPr/>
        </p:nvSpPr>
        <p:spPr bwMode="auto">
          <a:xfrm>
            <a:off x="1546225" y="985838"/>
            <a:ext cx="10445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buFont typeface="Arial" charset="0"/>
              <a:buNone/>
            </a:pPr>
            <a:r>
              <a:rPr lang="en-US" sz="1600" b="1">
                <a:latin typeface="Arial" charset="0"/>
              </a:rPr>
              <a:t>Enhancer</a:t>
            </a:r>
          </a:p>
        </p:txBody>
      </p:sp>
      <p:sp>
        <p:nvSpPr>
          <p:cNvPr id="258053" name="Text Box 5"/>
          <p:cNvSpPr txBox="1">
            <a:spLocks noChangeArrowheads="1"/>
          </p:cNvSpPr>
          <p:nvPr/>
        </p:nvSpPr>
        <p:spPr bwMode="auto">
          <a:xfrm>
            <a:off x="5810250" y="1014413"/>
            <a:ext cx="5492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500" b="1">
                <a:latin typeface="Arial" charset="0"/>
              </a:rPr>
              <a:t>TATA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500" b="1">
                <a:latin typeface="Arial" charset="0"/>
              </a:rPr>
              <a:t>box</a:t>
            </a:r>
          </a:p>
        </p:txBody>
      </p:sp>
      <p:sp>
        <p:nvSpPr>
          <p:cNvPr id="258054" name="Text Box 6"/>
          <p:cNvSpPr txBox="1">
            <a:spLocks noChangeArrowheads="1"/>
          </p:cNvSpPr>
          <p:nvPr/>
        </p:nvSpPr>
        <p:spPr bwMode="auto">
          <a:xfrm>
            <a:off x="5784850" y="268288"/>
            <a:ext cx="90487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sz="1600" b="1">
                <a:latin typeface="Arial" charset="0"/>
              </a:rPr>
              <a:t>Promoter</a:t>
            </a:r>
          </a:p>
        </p:txBody>
      </p:sp>
      <p:sp>
        <p:nvSpPr>
          <p:cNvPr id="258055" name="Text Box 7"/>
          <p:cNvSpPr txBox="1">
            <a:spLocks noChangeArrowheads="1"/>
          </p:cNvSpPr>
          <p:nvPr/>
        </p:nvSpPr>
        <p:spPr bwMode="auto">
          <a:xfrm>
            <a:off x="2368550" y="325438"/>
            <a:ext cx="111442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sz="1600" b="1">
                <a:latin typeface="Arial" charset="0"/>
              </a:rPr>
              <a:t>Activators</a:t>
            </a:r>
          </a:p>
        </p:txBody>
      </p:sp>
      <p:sp>
        <p:nvSpPr>
          <p:cNvPr id="258056" name="Text Box 8"/>
          <p:cNvSpPr txBox="1">
            <a:spLocks noChangeArrowheads="1"/>
          </p:cNvSpPr>
          <p:nvPr/>
        </p:nvSpPr>
        <p:spPr bwMode="auto">
          <a:xfrm>
            <a:off x="784225" y="636588"/>
            <a:ext cx="44767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sz="1600" b="1">
                <a:latin typeface="Arial" charset="0"/>
              </a:rPr>
              <a:t>DNA</a:t>
            </a:r>
          </a:p>
        </p:txBody>
      </p:sp>
      <p:sp>
        <p:nvSpPr>
          <p:cNvPr id="258057" name="Text Box 9"/>
          <p:cNvSpPr txBox="1">
            <a:spLocks noChangeArrowheads="1"/>
          </p:cNvSpPr>
          <p:nvPr/>
        </p:nvSpPr>
        <p:spPr bwMode="auto">
          <a:xfrm>
            <a:off x="7280275" y="449263"/>
            <a:ext cx="53657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sz="1600" b="1">
                <a:latin typeface="Arial" charset="0"/>
              </a:rPr>
              <a:t>Gene</a:t>
            </a:r>
          </a:p>
        </p:txBody>
      </p:sp>
      <p:sp>
        <p:nvSpPr>
          <p:cNvPr id="258058" name="Text Box 10"/>
          <p:cNvSpPr txBox="1">
            <a:spLocks noChangeArrowheads="1"/>
          </p:cNvSpPr>
          <p:nvPr/>
        </p:nvSpPr>
        <p:spPr bwMode="auto">
          <a:xfrm>
            <a:off x="2822575" y="922338"/>
            <a:ext cx="139065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600" b="1">
                <a:latin typeface="Arial" charset="0"/>
              </a:rPr>
              <a:t>Distal control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600" b="1">
                <a:latin typeface="Arial" charset="0"/>
              </a:rPr>
              <a:t>element</a:t>
            </a:r>
          </a:p>
        </p:txBody>
      </p:sp>
      <p:sp>
        <p:nvSpPr>
          <p:cNvPr id="258059" name="Line 11"/>
          <p:cNvSpPr>
            <a:spLocks noChangeShapeType="1"/>
          </p:cNvSpPr>
          <p:nvPr/>
        </p:nvSpPr>
        <p:spPr bwMode="auto">
          <a:xfrm flipV="1">
            <a:off x="2022475" y="447675"/>
            <a:ext cx="396875" cy="2190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060" name="Line 12"/>
          <p:cNvSpPr>
            <a:spLocks noChangeShapeType="1"/>
          </p:cNvSpPr>
          <p:nvPr/>
        </p:nvSpPr>
        <p:spPr bwMode="auto">
          <a:xfrm>
            <a:off x="2247900" y="263525"/>
            <a:ext cx="171450" cy="190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061" name="Line 13"/>
          <p:cNvSpPr>
            <a:spLocks noChangeShapeType="1"/>
          </p:cNvSpPr>
          <p:nvPr/>
        </p:nvSpPr>
        <p:spPr bwMode="auto">
          <a:xfrm>
            <a:off x="2279650" y="733425"/>
            <a:ext cx="523875" cy="2984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062" name="AutoShape 14"/>
          <p:cNvSpPr>
            <a:spLocks/>
          </p:cNvSpPr>
          <p:nvPr/>
        </p:nvSpPr>
        <p:spPr bwMode="auto">
          <a:xfrm rot="5388379">
            <a:off x="1978819" y="696119"/>
            <a:ext cx="141287" cy="549275"/>
          </a:xfrm>
          <a:prstGeom prst="rightBrace">
            <a:avLst>
              <a:gd name="adj1" fmla="val 3239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063" name="AutoShape 15"/>
          <p:cNvSpPr>
            <a:spLocks/>
          </p:cNvSpPr>
          <p:nvPr/>
        </p:nvSpPr>
        <p:spPr bwMode="auto">
          <a:xfrm rot="5388379">
            <a:off x="5939632" y="807244"/>
            <a:ext cx="153987" cy="263525"/>
          </a:xfrm>
          <a:prstGeom prst="rightBrace">
            <a:avLst>
              <a:gd name="adj1" fmla="val 1426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064" name="AutoShape 16"/>
          <p:cNvSpPr>
            <a:spLocks/>
          </p:cNvSpPr>
          <p:nvPr/>
        </p:nvSpPr>
        <p:spPr bwMode="auto">
          <a:xfrm rot="16188380">
            <a:off x="6163469" y="194469"/>
            <a:ext cx="153988" cy="698500"/>
          </a:xfrm>
          <a:prstGeom prst="rightBrace">
            <a:avLst>
              <a:gd name="adj1" fmla="val 3780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065" name="Text Box 17"/>
          <p:cNvSpPr txBox="1">
            <a:spLocks noChangeArrowheads="1"/>
          </p:cNvSpPr>
          <p:nvPr/>
        </p:nvSpPr>
        <p:spPr bwMode="auto">
          <a:xfrm>
            <a:off x="5915025" y="2903538"/>
            <a:ext cx="17843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600" b="1">
                <a:latin typeface="Arial" charset="0"/>
              </a:rPr>
              <a:t>Group of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600" b="1">
                <a:latin typeface="Arial" charset="0"/>
              </a:rPr>
              <a:t>mediator proteins</a:t>
            </a:r>
          </a:p>
        </p:txBody>
      </p:sp>
      <p:sp>
        <p:nvSpPr>
          <p:cNvPr id="258066" name="Text Box 18"/>
          <p:cNvSpPr txBox="1">
            <a:spLocks noChangeArrowheads="1"/>
          </p:cNvSpPr>
          <p:nvPr/>
        </p:nvSpPr>
        <p:spPr bwMode="auto">
          <a:xfrm>
            <a:off x="3746500" y="2249488"/>
            <a:ext cx="1327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buFont typeface="Arial" charset="0"/>
              <a:buNone/>
            </a:pPr>
            <a:r>
              <a:rPr lang="en-US" sz="1500" b="1">
                <a:latin typeface="Arial" charset="0"/>
              </a:rPr>
              <a:t>DNA-bending</a:t>
            </a:r>
          </a:p>
          <a:p>
            <a:pPr>
              <a:buFont typeface="Arial" charset="0"/>
              <a:buNone/>
            </a:pPr>
            <a:r>
              <a:rPr lang="en-US" sz="1500" b="1">
                <a:latin typeface="Arial" charset="0"/>
              </a:rPr>
              <a:t>protein</a:t>
            </a:r>
          </a:p>
        </p:txBody>
      </p:sp>
      <p:sp>
        <p:nvSpPr>
          <p:cNvPr id="258067" name="Text Box 19"/>
          <p:cNvSpPr txBox="1">
            <a:spLocks noChangeArrowheads="1"/>
          </p:cNvSpPr>
          <p:nvPr/>
        </p:nvSpPr>
        <p:spPr bwMode="auto">
          <a:xfrm>
            <a:off x="6203950" y="1500188"/>
            <a:ext cx="1301750" cy="66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600" b="1">
                <a:latin typeface="Arial" charset="0"/>
              </a:rPr>
              <a:t>General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600" b="1">
                <a:latin typeface="Arial" charset="0"/>
              </a:rPr>
              <a:t>transcription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600" b="1">
                <a:latin typeface="Arial" charset="0"/>
              </a:rPr>
              <a:t>factors</a:t>
            </a:r>
          </a:p>
        </p:txBody>
      </p:sp>
      <p:sp>
        <p:nvSpPr>
          <p:cNvPr id="258068" name="Line 20"/>
          <p:cNvSpPr>
            <a:spLocks noChangeShapeType="1"/>
          </p:cNvSpPr>
          <p:nvPr/>
        </p:nvSpPr>
        <p:spPr bwMode="auto">
          <a:xfrm>
            <a:off x="5505450" y="2835275"/>
            <a:ext cx="387350" cy="1397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069" name="Line 21"/>
          <p:cNvSpPr>
            <a:spLocks noChangeShapeType="1"/>
          </p:cNvSpPr>
          <p:nvPr/>
        </p:nvSpPr>
        <p:spPr bwMode="auto">
          <a:xfrm flipV="1">
            <a:off x="3565525" y="2371725"/>
            <a:ext cx="165100" cy="158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8071" name="Text Box 23"/>
          <p:cNvSpPr txBox="1">
            <a:spLocks noChangeArrowheads="1"/>
          </p:cNvSpPr>
          <p:nvPr/>
        </p:nvSpPr>
        <p:spPr bwMode="auto">
          <a:xfrm>
            <a:off x="6121400" y="5405438"/>
            <a:ext cx="146685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600" b="1">
                <a:latin typeface="Arial" charset="0"/>
              </a:rPr>
              <a:t>RNA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600" b="1">
                <a:latin typeface="Arial" charset="0"/>
              </a:rPr>
              <a:t>polymerase </a:t>
            </a:r>
            <a:r>
              <a:rPr lang="en-US" sz="1600" b="1"/>
              <a:t>II</a:t>
            </a:r>
            <a:endParaRPr lang="en-US" sz="1600" b="1">
              <a:latin typeface="Arial" charset="0"/>
            </a:endParaRPr>
          </a:p>
        </p:txBody>
      </p:sp>
      <p:sp>
        <p:nvSpPr>
          <p:cNvPr id="258072" name="Text Box 24"/>
          <p:cNvSpPr txBox="1">
            <a:spLocks noChangeArrowheads="1"/>
          </p:cNvSpPr>
          <p:nvPr/>
        </p:nvSpPr>
        <p:spPr bwMode="auto">
          <a:xfrm>
            <a:off x="5829300" y="3808413"/>
            <a:ext cx="146685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600" b="1">
                <a:latin typeface="Arial" charset="0"/>
              </a:rPr>
              <a:t>RNA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600" b="1">
                <a:latin typeface="Arial" charset="0"/>
              </a:rPr>
              <a:t>polymerase </a:t>
            </a:r>
            <a:r>
              <a:rPr lang="en-US" sz="1600" b="1"/>
              <a:t>II</a:t>
            </a:r>
            <a:endParaRPr lang="en-US" sz="1600" b="1">
              <a:latin typeface="Arial" charset="0"/>
            </a:endParaRPr>
          </a:p>
        </p:txBody>
      </p:sp>
      <p:sp>
        <p:nvSpPr>
          <p:cNvPr id="258073" name="Text Box 25"/>
          <p:cNvSpPr txBox="1">
            <a:spLocks noChangeArrowheads="1"/>
          </p:cNvSpPr>
          <p:nvPr/>
        </p:nvSpPr>
        <p:spPr bwMode="auto">
          <a:xfrm>
            <a:off x="3413125" y="6081713"/>
            <a:ext cx="1809750" cy="44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600" b="1">
                <a:latin typeface="Arial" charset="0"/>
              </a:rPr>
              <a:t>Transcription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600" b="1">
                <a:latin typeface="Arial" charset="0"/>
              </a:rPr>
              <a:t>initiation complex</a:t>
            </a:r>
          </a:p>
        </p:txBody>
      </p:sp>
      <p:sp>
        <p:nvSpPr>
          <p:cNvPr id="258074" name="Text Box 26"/>
          <p:cNvSpPr txBox="1">
            <a:spLocks noChangeArrowheads="1"/>
          </p:cNvSpPr>
          <p:nvPr/>
        </p:nvSpPr>
        <p:spPr bwMode="auto">
          <a:xfrm>
            <a:off x="6099175" y="6278563"/>
            <a:ext cx="1466850" cy="1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600" b="1">
                <a:latin typeface="Arial" charset="0"/>
              </a:rPr>
              <a:t>RNA synthesis</a:t>
            </a:r>
          </a:p>
        </p:txBody>
      </p:sp>
      <p:sp>
        <p:nvSpPr>
          <p:cNvPr id="258075" name="Line 27"/>
          <p:cNvSpPr>
            <a:spLocks noChangeShapeType="1"/>
          </p:cNvSpPr>
          <p:nvPr/>
        </p:nvSpPr>
        <p:spPr bwMode="auto">
          <a:xfrm flipV="1">
            <a:off x="5594350" y="5489575"/>
            <a:ext cx="508000" cy="3492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05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7063BD2-52AF-4BB2-B8FE-D832CE59D149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18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8435" name="Picture 3" descr="16-08-ReplicationModels-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31863"/>
            <a:ext cx="9144000" cy="499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116" name="Picture 44" descr="18_10CellSpecificTranscri-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139700"/>
            <a:ext cx="5292725" cy="657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9075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52400" y="0"/>
            <a:ext cx="1981200" cy="30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US" sz="1200">
                <a:latin typeface="Arial" charset="0"/>
              </a:rPr>
              <a:t>Fig. 18-10</a:t>
            </a:r>
          </a:p>
        </p:txBody>
      </p:sp>
      <p:sp>
        <p:nvSpPr>
          <p:cNvPr id="259076" name="Text Box 4"/>
          <p:cNvSpPr txBox="1">
            <a:spLocks noChangeArrowheads="1"/>
          </p:cNvSpPr>
          <p:nvPr/>
        </p:nvSpPr>
        <p:spPr bwMode="auto">
          <a:xfrm>
            <a:off x="2593975" y="773113"/>
            <a:ext cx="8096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400" b="1">
                <a:latin typeface="Arial" charset="0"/>
              </a:rPr>
              <a:t>Control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400" b="1">
                <a:latin typeface="Arial" charset="0"/>
              </a:rPr>
              <a:t>elements</a:t>
            </a:r>
          </a:p>
        </p:txBody>
      </p:sp>
      <p:sp>
        <p:nvSpPr>
          <p:cNvPr id="259079" name="Text Box 7"/>
          <p:cNvSpPr txBox="1">
            <a:spLocks noChangeArrowheads="1"/>
          </p:cNvSpPr>
          <p:nvPr/>
        </p:nvSpPr>
        <p:spPr bwMode="auto">
          <a:xfrm>
            <a:off x="3644900" y="169863"/>
            <a:ext cx="936625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sz="1400" b="1">
                <a:latin typeface="Arial" charset="0"/>
              </a:rPr>
              <a:t>Enhancer</a:t>
            </a:r>
          </a:p>
        </p:txBody>
      </p:sp>
      <p:sp>
        <p:nvSpPr>
          <p:cNvPr id="259082" name="Text Box 10"/>
          <p:cNvSpPr txBox="1">
            <a:spLocks noChangeArrowheads="1"/>
          </p:cNvSpPr>
          <p:nvPr/>
        </p:nvSpPr>
        <p:spPr bwMode="auto">
          <a:xfrm>
            <a:off x="2311400" y="2722563"/>
            <a:ext cx="8953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400" b="1">
                <a:latin typeface="Arial" charset="0"/>
              </a:rPr>
              <a:t>Available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400" b="1">
                <a:latin typeface="Arial" charset="0"/>
              </a:rPr>
              <a:t>activators</a:t>
            </a:r>
          </a:p>
        </p:txBody>
      </p:sp>
      <p:sp>
        <p:nvSpPr>
          <p:cNvPr id="259091" name="Text Box 19"/>
          <p:cNvSpPr txBox="1">
            <a:spLocks noChangeArrowheads="1"/>
          </p:cNvSpPr>
          <p:nvPr/>
        </p:nvSpPr>
        <p:spPr bwMode="auto">
          <a:xfrm>
            <a:off x="5146675" y="668338"/>
            <a:ext cx="1187450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400" b="1">
                <a:latin typeface="Arial" charset="0"/>
              </a:rPr>
              <a:t>Albumin gene</a:t>
            </a:r>
          </a:p>
        </p:txBody>
      </p:sp>
      <p:sp>
        <p:nvSpPr>
          <p:cNvPr id="259096" name="Text Box 24"/>
          <p:cNvSpPr txBox="1">
            <a:spLocks noChangeArrowheads="1"/>
          </p:cNvSpPr>
          <p:nvPr/>
        </p:nvSpPr>
        <p:spPr bwMode="auto">
          <a:xfrm>
            <a:off x="4676775" y="6345238"/>
            <a:ext cx="1123950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400" b="1">
                <a:latin typeface="Arial" charset="0"/>
              </a:rPr>
              <a:t>(b) Lens cell</a:t>
            </a:r>
          </a:p>
        </p:txBody>
      </p:sp>
      <p:sp>
        <p:nvSpPr>
          <p:cNvPr id="259097" name="Text Box 25"/>
          <p:cNvSpPr txBox="1">
            <a:spLocks noChangeArrowheads="1"/>
          </p:cNvSpPr>
          <p:nvPr/>
        </p:nvSpPr>
        <p:spPr bwMode="auto">
          <a:xfrm>
            <a:off x="5870575" y="5916613"/>
            <a:ext cx="13017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400" b="1">
                <a:latin typeface="Arial" charset="0"/>
              </a:rPr>
              <a:t>Crystallin gene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en-US" sz="1400" b="1">
                <a:latin typeface="Arial" charset="0"/>
              </a:rPr>
              <a:t>expressed</a:t>
            </a:r>
          </a:p>
        </p:txBody>
      </p:sp>
      <p:sp>
        <p:nvSpPr>
          <p:cNvPr id="259101" name="Text Box 29"/>
          <p:cNvSpPr txBox="1">
            <a:spLocks noChangeArrowheads="1"/>
          </p:cNvSpPr>
          <p:nvPr/>
        </p:nvSpPr>
        <p:spPr bwMode="auto">
          <a:xfrm>
            <a:off x="5689600" y="2840038"/>
            <a:ext cx="8953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400" b="1">
                <a:latin typeface="Arial" charset="0"/>
              </a:rPr>
              <a:t>Available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400" b="1">
                <a:latin typeface="Arial" charset="0"/>
              </a:rPr>
              <a:t>activators</a:t>
            </a:r>
          </a:p>
        </p:txBody>
      </p:sp>
      <p:sp>
        <p:nvSpPr>
          <p:cNvPr id="259102" name="Text Box 30"/>
          <p:cNvSpPr txBox="1">
            <a:spLocks noChangeArrowheads="1"/>
          </p:cNvSpPr>
          <p:nvPr/>
        </p:nvSpPr>
        <p:spPr bwMode="auto">
          <a:xfrm>
            <a:off x="5835650" y="2246313"/>
            <a:ext cx="10985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400" b="1">
                <a:latin typeface="Arial" charset="0"/>
              </a:rPr>
              <a:t>LENS CELL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400" b="1">
                <a:latin typeface="Arial" charset="0"/>
              </a:rPr>
              <a:t>NUCLEUS</a:t>
            </a:r>
          </a:p>
        </p:txBody>
      </p:sp>
      <p:sp>
        <p:nvSpPr>
          <p:cNvPr id="259103" name="Text Box 31"/>
          <p:cNvSpPr txBox="1">
            <a:spLocks noChangeArrowheads="1"/>
          </p:cNvSpPr>
          <p:nvPr/>
        </p:nvSpPr>
        <p:spPr bwMode="auto">
          <a:xfrm>
            <a:off x="3114675" y="2246313"/>
            <a:ext cx="10985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400" b="1">
                <a:latin typeface="Arial" charset="0"/>
              </a:rPr>
              <a:t>LIVER CELL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400" b="1">
                <a:latin typeface="Arial" charset="0"/>
              </a:rPr>
              <a:t>NUCLEUS</a:t>
            </a:r>
          </a:p>
        </p:txBody>
      </p:sp>
      <p:sp>
        <p:nvSpPr>
          <p:cNvPr id="259104" name="Text Box 32"/>
          <p:cNvSpPr txBox="1">
            <a:spLocks noChangeArrowheads="1"/>
          </p:cNvSpPr>
          <p:nvPr/>
        </p:nvSpPr>
        <p:spPr bwMode="auto">
          <a:xfrm>
            <a:off x="5219700" y="1423988"/>
            <a:ext cx="1298575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400" b="1">
                <a:latin typeface="Arial" charset="0"/>
              </a:rPr>
              <a:t>Crystallin gene</a:t>
            </a:r>
          </a:p>
        </p:txBody>
      </p:sp>
      <p:sp>
        <p:nvSpPr>
          <p:cNvPr id="259105" name="Text Box 33"/>
          <p:cNvSpPr txBox="1">
            <a:spLocks noChangeArrowheads="1"/>
          </p:cNvSpPr>
          <p:nvPr/>
        </p:nvSpPr>
        <p:spPr bwMode="auto">
          <a:xfrm>
            <a:off x="4670425" y="169863"/>
            <a:ext cx="800100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en-US" sz="1400" b="1">
                <a:latin typeface="Arial" charset="0"/>
              </a:rPr>
              <a:t>Promoter</a:t>
            </a:r>
          </a:p>
        </p:txBody>
      </p:sp>
      <p:sp>
        <p:nvSpPr>
          <p:cNvPr id="259106" name="Text Box 34"/>
          <p:cNvSpPr txBox="1">
            <a:spLocks noChangeArrowheads="1"/>
          </p:cNvSpPr>
          <p:nvPr/>
        </p:nvSpPr>
        <p:spPr bwMode="auto">
          <a:xfrm>
            <a:off x="1958975" y="6342063"/>
            <a:ext cx="1123950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400" b="1">
                <a:latin typeface="Arial" charset="0"/>
              </a:rPr>
              <a:t>(a) Liver cell</a:t>
            </a:r>
          </a:p>
        </p:txBody>
      </p:sp>
      <p:sp>
        <p:nvSpPr>
          <p:cNvPr id="259107" name="Text Box 35"/>
          <p:cNvSpPr txBox="1">
            <a:spLocks noChangeArrowheads="1"/>
          </p:cNvSpPr>
          <p:nvPr/>
        </p:nvSpPr>
        <p:spPr bwMode="auto">
          <a:xfrm>
            <a:off x="3130550" y="5592763"/>
            <a:ext cx="13017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400" b="1">
                <a:latin typeface="Arial" charset="0"/>
              </a:rPr>
              <a:t>Crystallin gene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400" b="1">
                <a:latin typeface="Arial" charset="0"/>
              </a:rPr>
              <a:t>not expressed</a:t>
            </a:r>
          </a:p>
        </p:txBody>
      </p:sp>
      <p:sp>
        <p:nvSpPr>
          <p:cNvPr id="259108" name="Text Box 36"/>
          <p:cNvSpPr txBox="1">
            <a:spLocks noChangeArrowheads="1"/>
          </p:cNvSpPr>
          <p:nvPr/>
        </p:nvSpPr>
        <p:spPr bwMode="auto">
          <a:xfrm>
            <a:off x="3248025" y="4487863"/>
            <a:ext cx="12382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400" b="1">
                <a:latin typeface="Arial" charset="0"/>
              </a:rPr>
              <a:t>Albumin gene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400" b="1">
                <a:latin typeface="Arial" charset="0"/>
              </a:rPr>
              <a:t>expressed</a:t>
            </a:r>
          </a:p>
        </p:txBody>
      </p:sp>
      <p:sp>
        <p:nvSpPr>
          <p:cNvPr id="259109" name="Text Box 37"/>
          <p:cNvSpPr txBox="1">
            <a:spLocks noChangeArrowheads="1"/>
          </p:cNvSpPr>
          <p:nvPr/>
        </p:nvSpPr>
        <p:spPr bwMode="auto">
          <a:xfrm>
            <a:off x="5927725" y="4154488"/>
            <a:ext cx="1238250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3373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pitchFamily="1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pitchFamily="1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pitchFamily="1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pitchFamily="1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" charset="0"/>
              </a:defRPr>
            </a:lvl9pPr>
          </a:lstStyle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400" b="1">
                <a:latin typeface="Arial" charset="0"/>
              </a:rPr>
              <a:t>Albumin gene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en-US" sz="1400" b="1">
                <a:latin typeface="Arial" charset="0"/>
              </a:rPr>
              <a:t>not expressed</a:t>
            </a:r>
          </a:p>
        </p:txBody>
      </p:sp>
      <p:sp>
        <p:nvSpPr>
          <p:cNvPr id="259110" name="Line 38"/>
          <p:cNvSpPr>
            <a:spLocks noChangeShapeType="1"/>
          </p:cNvSpPr>
          <p:nvPr/>
        </p:nvSpPr>
        <p:spPr bwMode="auto">
          <a:xfrm flipV="1">
            <a:off x="5572125" y="530225"/>
            <a:ext cx="76200" cy="1555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111" name="Line 39"/>
          <p:cNvSpPr>
            <a:spLocks noChangeShapeType="1"/>
          </p:cNvSpPr>
          <p:nvPr/>
        </p:nvSpPr>
        <p:spPr bwMode="auto">
          <a:xfrm flipV="1">
            <a:off x="5572125" y="1295400"/>
            <a:ext cx="73025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112" name="Line 40"/>
          <p:cNvSpPr>
            <a:spLocks noChangeShapeType="1"/>
          </p:cNvSpPr>
          <p:nvPr/>
        </p:nvSpPr>
        <p:spPr bwMode="auto">
          <a:xfrm flipV="1">
            <a:off x="3359150" y="520700"/>
            <a:ext cx="457200" cy="390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113" name="Line 41"/>
          <p:cNvSpPr>
            <a:spLocks noChangeShapeType="1"/>
          </p:cNvSpPr>
          <p:nvPr/>
        </p:nvSpPr>
        <p:spPr bwMode="auto">
          <a:xfrm>
            <a:off x="3355975" y="908050"/>
            <a:ext cx="454025" cy="412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114" name="AutoShape 42"/>
          <p:cNvSpPr>
            <a:spLocks/>
          </p:cNvSpPr>
          <p:nvPr/>
        </p:nvSpPr>
        <p:spPr bwMode="auto">
          <a:xfrm rot="16188080">
            <a:off x="4044157" y="40481"/>
            <a:ext cx="120650" cy="715963"/>
          </a:xfrm>
          <a:prstGeom prst="rightBrace">
            <a:avLst>
              <a:gd name="adj1" fmla="val 49452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9115" name="AutoShape 43"/>
          <p:cNvSpPr>
            <a:spLocks/>
          </p:cNvSpPr>
          <p:nvPr/>
        </p:nvSpPr>
        <p:spPr bwMode="auto">
          <a:xfrm rot="16188080">
            <a:off x="5012532" y="105568"/>
            <a:ext cx="120650" cy="582613"/>
          </a:xfrm>
          <a:prstGeom prst="rightBrace">
            <a:avLst>
              <a:gd name="adj1" fmla="val 40241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19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miRNA</a:t>
            </a:r>
            <a:r>
              <a:rPr lang="en-US" dirty="0" smtClean="0"/>
              <a:t> and </a:t>
            </a:r>
            <a:r>
              <a:rPr lang="en-US" dirty="0" err="1" smtClean="0"/>
              <a:t>siRNA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miRNA</a:t>
            </a:r>
            <a:r>
              <a:rPr lang="en-US" dirty="0" smtClean="0"/>
              <a:t> – associates with a protein that can degrade or prevent translation of an mRNA</a:t>
            </a:r>
          </a:p>
          <a:p>
            <a:r>
              <a:rPr lang="en-US" dirty="0" err="1" smtClean="0"/>
              <a:t>siRNA</a:t>
            </a:r>
            <a:r>
              <a:rPr lang="en-US" dirty="0" smtClean="0"/>
              <a:t> –</a:t>
            </a:r>
          </a:p>
          <a:p>
            <a:r>
              <a:rPr lang="en-US" dirty="0" err="1" smtClean="0"/>
              <a:t>RNAi</a:t>
            </a:r>
            <a:r>
              <a:rPr lang="en-US" dirty="0" smtClean="0"/>
              <a:t> – interference antiviral defense and turns </a:t>
            </a:r>
            <a:r>
              <a:rPr lang="en-US" smtClean="0"/>
              <a:t>off expression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A6881-701A-4BAD-BD6D-196A69E4EFC8}" type="slidenum">
              <a:rPr lang="en-US" smtClean="0"/>
              <a:pPr>
                <a:defRPr/>
              </a:pPr>
              <a:t>181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35457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Regulation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hlinkClick r:id="rId2"/>
              </a:rPr>
              <a:t>http://prezi.com/jgpqmkmh7xk5/ap-bio-molecular-genetics-3-regulation-of-gene-expression/</a:t>
            </a:r>
            <a:endParaRPr lang="en-US" u="sng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A6881-701A-4BAD-BD6D-196A69E4EFC8}" type="slidenum">
              <a:rPr lang="en-US" smtClean="0"/>
              <a:pPr>
                <a:defRPr/>
              </a:pPr>
              <a:t>182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5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507A061-0A84-49C4-8BA5-BC7A3F8CEF40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19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0483" name="Picture 5" descr="16_11aMeselsonStahlExp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771525"/>
            <a:ext cx="8429625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Topics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Structure of DNA and RNA</a:t>
            </a:r>
          </a:p>
          <a:p>
            <a:r>
              <a:rPr lang="en-US" sz="2400" dirty="0" smtClean="0"/>
              <a:t>DNA replication</a:t>
            </a:r>
          </a:p>
          <a:p>
            <a:r>
              <a:rPr lang="en-US" sz="2400" dirty="0" smtClean="0"/>
              <a:t>Gene Expression</a:t>
            </a:r>
          </a:p>
          <a:p>
            <a:r>
              <a:rPr lang="en-US" sz="2400" dirty="0" smtClean="0"/>
              <a:t>Regulation of Gene Expression</a:t>
            </a:r>
          </a:p>
          <a:p>
            <a:r>
              <a:rPr lang="en-US" sz="2400" dirty="0" smtClean="0"/>
              <a:t>Genetic Engineering</a:t>
            </a:r>
            <a:endParaRPr lang="en-US" sz="2400" dirty="0"/>
          </a:p>
        </p:txBody>
      </p:sp>
      <p:sp>
        <p:nvSpPr>
          <p:cNvPr id="30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533C685-D883-487C-B8FC-BF4800254FC1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2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58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D85F0A8-6A1F-4479-878A-376CF5EE049A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20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1507" name="Picture 5" descr="16_11bMeselsonStahlExp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71525"/>
            <a:ext cx="60960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723A737-DEAC-487F-A110-D9CFA3E16241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21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2531" name="Picture 5" descr="16_11-MeselsonStahlExp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150" y="771525"/>
            <a:ext cx="3695700" cy="531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0249959-6DDB-4F68-A3B6-F1E854294393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22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3555" name="Picture 3" descr="16-09-MeselsonStahlExp-L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088"/>
            <a:ext cx="9144000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7896BDD-8AE0-4FD2-BFE3-7AEAA079DE7E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23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4579" name="Picture 3" descr="16-09-MeselsonStahlExp-L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088"/>
            <a:ext cx="9144000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2DD23D6-4AEF-4865-BEC4-F9E3E1C52D37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24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5603" name="Picture 2051" descr="16-09-MeselsonStahlExp-L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088"/>
            <a:ext cx="9144000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DD979C1-DB9D-420A-B3F1-0B3D6F70C33A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25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6627" name="Picture 2051" descr="16-09-MeselsonStahlExp-L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9088"/>
            <a:ext cx="9144000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4"/>
          <p:cNvSpPr>
            <a:spLocks noGrp="1" noChangeArrowheads="1"/>
          </p:cNvSpPr>
          <p:nvPr>
            <p:ph type="ctrTitle"/>
          </p:nvPr>
        </p:nvSpPr>
        <p:spPr>
          <a:ln w="9525" cmpd="sng"/>
        </p:spPr>
        <p:txBody>
          <a:bodyPr/>
          <a:lstStyle/>
          <a:p>
            <a:pPr eaLnBrk="1" hangingPunct="1"/>
            <a:r>
              <a:rPr lang="en-US" smtClean="0"/>
              <a:t>DNA Replication</a:t>
            </a:r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subTitle" idx="1"/>
          </p:nvPr>
        </p:nvSpPr>
        <p:spPr>
          <a:ln w="9525"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E579A4D-36BC-415F-AAC6-71C91C944E79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26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10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30480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Replication in </a:t>
            </a:r>
            <a:r>
              <a:rPr lang="en-US" sz="4000" i="1" smtClean="0"/>
              <a:t>E.coli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0006A3-92F1-4D2C-AFAD-8A8BC01334DA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27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7653" name="Picture 5" descr="16_12aReplicationOrigins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143000"/>
            <a:ext cx="8448675" cy="499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Replication in Eukaryotes</a:t>
            </a:r>
          </a:p>
        </p:txBody>
      </p:sp>
      <p:pic>
        <p:nvPicPr>
          <p:cNvPr id="28676" name="Picture 4" descr="16-10-OriginsOfReplicat-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932" y="1600200"/>
            <a:ext cx="6454136" cy="4525963"/>
          </a:xfrm>
          <a:noFill/>
        </p:spPr>
      </p:pic>
      <p:sp>
        <p:nvSpPr>
          <p:cNvPr id="286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73CF193-8980-47E3-95FA-6CB20C7B5EF2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28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Comparison</a:t>
            </a:r>
          </a:p>
        </p:txBody>
      </p:sp>
      <p:pic>
        <p:nvPicPr>
          <p:cNvPr id="29700" name="Picture 4" descr="16_12-ReplicationOrigins-L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702" y="1839032"/>
            <a:ext cx="3524596" cy="4048298"/>
          </a:xfrm>
          <a:noFill/>
        </p:spPr>
      </p:pic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0D3A921-78E9-4140-B461-0C1A3AA8731A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29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 DNA and RNA Structure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Deoxyribonucleic acid - DNA</a:t>
            </a:r>
          </a:p>
          <a:p>
            <a:pPr eaLnBrk="1" hangingPunct="1"/>
            <a:r>
              <a:rPr lang="en-US" sz="2400" dirty="0" smtClean="0"/>
              <a:t>Ribonucleic acid - RNA</a:t>
            </a:r>
          </a:p>
          <a:p>
            <a:pPr eaLnBrk="1" hangingPunct="1"/>
            <a:r>
              <a:rPr lang="en-US" sz="2400" dirty="0" smtClean="0"/>
              <a:t>Both made of nucleotides</a:t>
            </a:r>
          </a:p>
          <a:p>
            <a:pPr eaLnBrk="1" hangingPunct="1"/>
            <a:r>
              <a:rPr lang="en-US" sz="2400" dirty="0" smtClean="0"/>
              <a:t>Nucleotide building blocks:   </a:t>
            </a:r>
          </a:p>
          <a:p>
            <a:pPr eaLnBrk="1" hangingPunct="1"/>
            <a:r>
              <a:rPr lang="en-US" sz="2400" dirty="0" smtClean="0"/>
              <a:t>         sugar + phosphate + base</a:t>
            </a:r>
          </a:p>
        </p:txBody>
      </p:sp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8BCB69-06FF-49F6-A1D8-C8E27A180D58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3</a:t>
            </a:fld>
            <a:endParaRPr lang="en-US" sz="1400" dirty="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Enzymes involved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idx="1"/>
          </p:nvPr>
        </p:nvSpPr>
        <p:spPr>
          <a:xfrm>
            <a:off x="1062038" y="1766888"/>
            <a:ext cx="7769225" cy="486251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Single strand binding protein  - holds site open</a:t>
            </a:r>
          </a:p>
          <a:p>
            <a:pPr eaLnBrk="1" hangingPunct="1"/>
            <a:r>
              <a:rPr lang="en-US" sz="2400" dirty="0" smtClean="0"/>
              <a:t>Helicase – breaks helix</a:t>
            </a:r>
          </a:p>
          <a:p>
            <a:pPr eaLnBrk="1" hangingPunct="1"/>
            <a:r>
              <a:rPr lang="en-US" sz="2400" dirty="0" smtClean="0"/>
              <a:t>Topoisomerase – prevents supercoiling</a:t>
            </a:r>
          </a:p>
          <a:p>
            <a:pPr eaLnBrk="1" hangingPunct="1"/>
            <a:r>
              <a:rPr lang="en-US" sz="2400" dirty="0" err="1" smtClean="0"/>
              <a:t>Primase</a:t>
            </a:r>
            <a:r>
              <a:rPr lang="en-US" sz="2400" dirty="0" smtClean="0"/>
              <a:t> – initiates the RNA primer</a:t>
            </a:r>
          </a:p>
          <a:p>
            <a:pPr eaLnBrk="1" hangingPunct="1"/>
            <a:r>
              <a:rPr lang="en-US" sz="2400" dirty="0"/>
              <a:t>DNA polymerase cannot initiate synthesis.</a:t>
            </a:r>
          </a:p>
          <a:p>
            <a:pPr eaLnBrk="1" hangingPunct="1"/>
            <a:r>
              <a:rPr lang="en-US" sz="2400" dirty="0"/>
              <a:t>An RNA primer is needed.</a:t>
            </a:r>
          </a:p>
          <a:p>
            <a:pPr eaLnBrk="1" hangingPunct="1"/>
            <a:r>
              <a:rPr lang="en-US" sz="2400" dirty="0"/>
              <a:t>RNA primer is later replaced by DNA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53AEF6A-50B9-4310-B705-3C3354C01798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30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5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5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50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4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D816D9C-8575-44BC-8E04-3ED8678A518D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31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32771" name="Picture 5" descr="16_13ReplicationProteins-L"/>
          <p:cNvPicPr>
            <a:picLocks noChangeAspect="1" noChangeArrowheads="1"/>
          </p:cNvPicPr>
          <p:nvPr/>
        </p:nvPicPr>
        <p:blipFill>
          <a:blip r:embed="rId2" cstate="print">
            <a:lum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214438"/>
            <a:ext cx="9296400" cy="44291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0E9FB72-523D-45A2-9336-E4A6BDAE2491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32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36867" name="Picture 1028" descr="16_15aLeadingStrand-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1624013"/>
            <a:ext cx="5967413" cy="360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249F032-2D1B-4CF8-9303-6C35443114EE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33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37891" name="Picture 4" descr="16_15bLeadingStrand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3" y="130175"/>
            <a:ext cx="8193087" cy="659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311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ED94B7-2F2B-453C-875E-249E768C270F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34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55299" name="Picture 3" descr="16-16-DNAReplication-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044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7543948-717A-4CD2-9CB2-B4AA6950BDA5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35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38915" name="Picture 4" descr="16_15-LeadingStrand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136525"/>
            <a:ext cx="5578475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4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14FDA6E-3F3C-49AC-AF19-BDF2DF8575AF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36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39939" name="Picture 4" descr="16_15-LeadingStrand-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763" y="136525"/>
            <a:ext cx="5578475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51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Replication in eukaryotes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1. H-bonds break  at </a:t>
            </a:r>
            <a:r>
              <a:rPr lang="en-US" sz="2400" u="sng" dirty="0" smtClean="0"/>
              <a:t>origin of replication</a:t>
            </a:r>
          </a:p>
          <a:p>
            <a:pPr eaLnBrk="1" hangingPunct="1"/>
            <a:r>
              <a:rPr lang="en-US" sz="2400" dirty="0" smtClean="0"/>
              <a:t> 2.  Replication bubble forms as H-bonds break</a:t>
            </a:r>
          </a:p>
          <a:p>
            <a:pPr eaLnBrk="1" hangingPunct="1"/>
            <a:r>
              <a:rPr lang="en-US" sz="2400" dirty="0" smtClean="0"/>
              <a:t>3.  DNA polymerase directs synthesis of new strands</a:t>
            </a:r>
          </a:p>
          <a:p>
            <a:pPr eaLnBrk="1" hangingPunct="1"/>
            <a:r>
              <a:rPr lang="en-US" sz="2400" dirty="0" smtClean="0"/>
              <a:t>4.  Replication is bi-directional (proceeds in both directions)  fig. 16.17</a:t>
            </a:r>
          </a:p>
          <a:p>
            <a:pPr eaLnBrk="1" hangingPunct="1"/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CB84C95-15EE-4014-B50B-DEE73D30A569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37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  <p:bldP spid="16387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Replication cont’d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5.  DNA polymerase can only build the </a:t>
            </a:r>
            <a:r>
              <a:rPr lang="en-US" sz="2400" b="1" dirty="0" smtClean="0"/>
              <a:t>new strand</a:t>
            </a:r>
            <a:r>
              <a:rPr lang="en-US" sz="2400" dirty="0" smtClean="0"/>
              <a:t> in the in 5</a:t>
            </a:r>
            <a:r>
              <a:rPr lang="en-US" sz="2400" dirty="0" smtClean="0">
                <a:cs typeface="Times New Roman" pitchFamily="18" charset="0"/>
              </a:rPr>
              <a:t>'</a:t>
            </a:r>
            <a:r>
              <a:rPr lang="en-US" sz="2400" dirty="0" smtClean="0">
                <a:sym typeface="Symbol" pitchFamily="18" charset="2"/>
              </a:rPr>
              <a:t> 3</a:t>
            </a:r>
            <a:r>
              <a:rPr lang="en-US" sz="2400" dirty="0" smtClean="0">
                <a:cs typeface="Times New Roman" pitchFamily="18" charset="0"/>
              </a:rPr>
              <a:t>'</a:t>
            </a:r>
            <a:r>
              <a:rPr lang="en-US" sz="2400" dirty="0" smtClean="0">
                <a:sym typeface="Symbol" pitchFamily="18" charset="2"/>
              </a:rPr>
              <a:t> direction therefore new nucleotides are only added to the existing 3</a:t>
            </a:r>
            <a:r>
              <a:rPr lang="en-US" sz="2400" dirty="0" smtClean="0">
                <a:cs typeface="Times New Roman" pitchFamily="18" charset="0"/>
              </a:rPr>
              <a:t>'</a:t>
            </a:r>
            <a:r>
              <a:rPr lang="en-US" sz="2400" dirty="0" smtClean="0">
                <a:sym typeface="Symbol" pitchFamily="18" charset="2"/>
              </a:rPr>
              <a:t> side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ym typeface="Symbol" pitchFamily="18" charset="2"/>
              </a:rPr>
              <a:t>One strand is synthesized continuously - </a:t>
            </a:r>
            <a:r>
              <a:rPr lang="en-US" sz="2400" u="sng" dirty="0" smtClean="0">
                <a:sym typeface="Symbol" pitchFamily="18" charset="2"/>
              </a:rPr>
              <a:t>leading strand</a:t>
            </a:r>
            <a:endParaRPr lang="en-US" sz="2400" dirty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ym typeface="Symbol" pitchFamily="18" charset="2"/>
              </a:rPr>
              <a:t>One strand synthesized in pieces -- </a:t>
            </a:r>
            <a:r>
              <a:rPr lang="en-US" sz="2400" u="sng" dirty="0" smtClean="0">
                <a:sym typeface="Symbol" pitchFamily="18" charset="2"/>
              </a:rPr>
              <a:t>lagging</a:t>
            </a:r>
            <a:r>
              <a:rPr lang="en-US" sz="2400" dirty="0" smtClean="0">
                <a:sym typeface="Symbol" pitchFamily="18" charset="2"/>
              </a:rPr>
              <a:t> </a:t>
            </a:r>
            <a:r>
              <a:rPr lang="en-US" sz="2400" u="sng" dirty="0" smtClean="0">
                <a:sym typeface="Symbol" pitchFamily="18" charset="2"/>
              </a:rPr>
              <a:t>strand </a:t>
            </a:r>
            <a:r>
              <a:rPr lang="en-US" sz="2400" dirty="0" smtClean="0">
                <a:sym typeface="Symbol" pitchFamily="18" charset="2"/>
              </a:rPr>
              <a:t> pieces called </a:t>
            </a:r>
            <a:r>
              <a:rPr lang="en-US" sz="2400" u="sng" dirty="0" smtClean="0">
                <a:sym typeface="Symbol" pitchFamily="18" charset="2"/>
              </a:rPr>
              <a:t>Okazaki fragments</a:t>
            </a:r>
          </a:p>
        </p:txBody>
      </p:sp>
      <p:sp>
        <p:nvSpPr>
          <p:cNvPr id="348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7338A87-3351-4FF6-9F4D-7E12C858A7B0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38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Replication cont’d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6.  Okazaki fragments joined by DNA ligase</a:t>
            </a:r>
          </a:p>
          <a:p>
            <a:pPr eaLnBrk="1" hangingPunct="1"/>
            <a:r>
              <a:rPr lang="en-US" sz="2400" dirty="0" smtClean="0"/>
              <a:t>7.  DNA polymerase proofreads</a:t>
            </a:r>
          </a:p>
        </p:txBody>
      </p:sp>
      <p:sp>
        <p:nvSpPr>
          <p:cNvPr id="358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4F66A12-9E5D-40FB-87ED-7CA34A574ADD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39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7BBB165-E01E-4B97-99B6-F96F024F42E6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4</a:t>
            </a:fld>
            <a:endParaRPr lang="en-US" sz="1400" dirty="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6147" name="Picture 1027" descr="16-03-DNAStructure-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67914D-225F-4B79-887E-4871800CDE3D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40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40963" name="Picture 2" descr="16-12-AntiparallelStrand-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0"/>
            <a:ext cx="4286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2315FC7-8046-44B3-B987-41529BB0B4D7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41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41987" name="Picture 4" descr="16_16aLaggingStrand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1252538"/>
            <a:ext cx="7339013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8F87304-7A6D-45B8-B6EE-54BA196C4C5A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42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43011" name="Picture 4" descr="16_16bLaggingStrand_1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136525"/>
            <a:ext cx="4133850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5E70FE3-0C4F-4DD1-816F-04B8C91434DB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43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44035" name="Picture 4" descr="16_16bLaggingStrand_2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136525"/>
            <a:ext cx="4133850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AE7C37E-9E96-481F-961E-7EEFE815501D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44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45059" name="Picture 4" descr="16_16bLaggingStrand_3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136525"/>
            <a:ext cx="4133850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88C67B6-9DA8-4EA8-A072-9F1FAF2C426B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45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46083" name="Picture 4" descr="16_16bLaggingStrand_4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136525"/>
            <a:ext cx="4133850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B1380DC-8025-46B6-B4E4-449940263739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46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47107" name="Picture 4" descr="16_16bLaggingStrand_5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136525"/>
            <a:ext cx="4133850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4B1E9EC-9C23-4298-8983-9B20DFA5D29D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47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48131" name="Picture 4" descr="16_16bLaggingStrand_6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136525"/>
            <a:ext cx="4133850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7CDA404-4C3B-4FCD-91CD-72EC2517FBDF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48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49155" name="Picture 4" descr="16_16-LaggingStrand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288" y="136525"/>
            <a:ext cx="3017837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6CCD513-1F1A-481B-9ED5-28E2C19CF77C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49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50179" name="Picture 4" descr="16_17BactDNARepSummary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023938"/>
            <a:ext cx="85471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Sugars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5 carbon sugar</a:t>
            </a:r>
          </a:p>
          <a:p>
            <a:pPr eaLnBrk="1" hangingPunct="1"/>
            <a:r>
              <a:rPr lang="en-US" sz="2400" dirty="0" smtClean="0"/>
              <a:t>DNA’s sugar is </a:t>
            </a:r>
            <a:r>
              <a:rPr lang="en-US" sz="2400" dirty="0" err="1" smtClean="0"/>
              <a:t>deoxyribose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RNA’s sugar is ribose</a:t>
            </a:r>
          </a:p>
        </p:txBody>
      </p:sp>
      <p:sp>
        <p:nvSpPr>
          <p:cNvPr id="7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1FDD0F4-AD0E-43BB-979F-B0B8BB6AE8ED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5</a:t>
            </a:fld>
            <a:endParaRPr lang="en-US" sz="1400" dirty="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autoUpdateAnimBg="0"/>
      <p:bldP spid="12291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FB7D8A-D620-42DB-8994-58A424A37C6A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50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51203" name="Picture 4" descr="16_17BactDNARepSummary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1023938"/>
            <a:ext cx="854710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E00ED88-4D1C-46BC-8E4A-53CD0F9EB170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51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52227" name="Picture 3" descr="16-14-DNAPriming-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8" y="0"/>
            <a:ext cx="52927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A7F83C1-6B33-48B1-8777-DC6E4476A0E4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52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53251" name="Picture 4" descr="16_18DNAExcisionRepair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139700"/>
            <a:ext cx="3365500" cy="657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22B2237-4107-42BC-A828-6E057E58279E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53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54275" name="Picture 4" descr="16_19DNAShortening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613" y="139700"/>
            <a:ext cx="4675187" cy="657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CED94B7-2F2B-453C-875E-249E768C270F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54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55299" name="Picture 3" descr="16-16-DNAReplication-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Replication Animations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dirty="0" smtClean="0">
                <a:hlinkClick r:id="rId2"/>
              </a:rPr>
              <a:t>http://www.wiley.com/college/pratt/0471393878/student/animations/dna_replication/index.html</a:t>
            </a:r>
            <a:endParaRPr lang="en-US" dirty="0" smtClean="0"/>
          </a:p>
          <a:p>
            <a:pPr eaLnBrk="1" hangingPunct="1"/>
            <a:r>
              <a:rPr lang="en-US" dirty="0" smtClean="0">
                <a:hlinkClick r:id="rId3"/>
              </a:rPr>
              <a:t>http://www.fed.cuhk.edu.hk/~johnson/teaching/genetics/animations/dna_replication.htm</a:t>
            </a:r>
            <a:endParaRPr lang="en-US" dirty="0" smtClean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>
                <a:hlinkClick r:id="rId4"/>
              </a:rPr>
              <a:t>http://highered.mcgraw-hill.com/sites/0072437316/student_view0/chapter14/animations.html</a:t>
            </a:r>
            <a:endParaRPr lang="en-US" dirty="0" smtClean="0"/>
          </a:p>
        </p:txBody>
      </p:sp>
      <p:sp>
        <p:nvSpPr>
          <p:cNvPr id="563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6A5E35A-A161-4A65-9020-CE471AE5783B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55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398ADFF-1943-45E6-8D4B-9ABE82FFE065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56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57347" name="Picture 3" descr="16-15-DNAEnzymes-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88"/>
            <a:ext cx="9144000" cy="677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60CA883-E9CA-4C17-BD1F-EB80075B948A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57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58371" name="Picture 3" descr="16-16-DNAReplication-N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1525588"/>
            <a:ext cx="7018338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7BC23A6-2ECD-4CF7-ABC3-F238B9711436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58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59395" name="Picture 2" descr="16-16-DNAReplication-L.gif"/>
          <p:cNvPicPr>
            <a:picLocks noChangeAspect="1" noChangeArrowheads="1"/>
          </p:cNvPicPr>
          <p:nvPr/>
        </p:nvPicPr>
        <p:blipFill>
          <a:blip r:embed="rId2" cstate="print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5"/>
            <a:ext cx="9144000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Replication cont’d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8.  Energy required to build new strand</a:t>
            </a:r>
          </a:p>
          <a:p>
            <a:pPr eaLnBrk="1" hangingPunct="1"/>
            <a:r>
              <a:rPr lang="en-US" smtClean="0"/>
              <a:t>  provided by ATP-like molecules:</a:t>
            </a:r>
          </a:p>
          <a:p>
            <a:pPr eaLnBrk="1" hangingPunct="1"/>
            <a:r>
              <a:rPr lang="en-US" smtClean="0"/>
              <a:t>        3 PO</a:t>
            </a:r>
            <a:r>
              <a:rPr lang="en-US" baseline="-25000" smtClean="0"/>
              <a:t>4</a:t>
            </a:r>
            <a:r>
              <a:rPr lang="en-US" smtClean="0"/>
              <a:t>’s, 1 deoxyribose, 1 base</a:t>
            </a:r>
          </a:p>
          <a:p>
            <a:pPr eaLnBrk="1" hangingPunct="1"/>
            <a:r>
              <a:rPr lang="en-US" smtClean="0"/>
              <a:t>            DATP</a:t>
            </a:r>
          </a:p>
          <a:p>
            <a:pPr eaLnBrk="1" hangingPunct="1"/>
            <a:r>
              <a:rPr lang="en-US" smtClean="0"/>
              <a:t>            DGTP</a:t>
            </a:r>
          </a:p>
          <a:p>
            <a:pPr eaLnBrk="1" hangingPunct="1"/>
            <a:r>
              <a:rPr lang="en-US" smtClean="0"/>
              <a:t>            DTTP</a:t>
            </a:r>
          </a:p>
          <a:p>
            <a:pPr eaLnBrk="1" hangingPunct="1"/>
            <a:r>
              <a:rPr lang="en-US" smtClean="0"/>
              <a:t>            DCTP</a:t>
            </a:r>
          </a:p>
        </p:txBody>
      </p:sp>
      <p:sp>
        <p:nvSpPr>
          <p:cNvPr id="604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AF637D9-534A-4C7C-B01F-FABA7F4678C1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59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2F02890-8ECF-4240-8022-240AA7AAF535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6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8195" name="Picture 3" descr="16-03-DNAStructure-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9284CE0-B1DF-457B-A079-038CB2119499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60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61443" name="Picture 1027" descr="16-18-DNAErosion-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0"/>
            <a:ext cx="5772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3BA0E2A-789C-4F68-8B0A-D9B28A274CE1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61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62467" name="Picture 1027" descr="16-19b-Telomeres-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0"/>
            <a:ext cx="5280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5C8671-270B-4304-91FF-3A9CFDB11970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62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63491" name="Picture 4" descr="16_21aChromatinPacking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68699"/>
            <a:ext cx="80772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B1296B-A19E-467B-B710-24DC02919812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63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64515" name="Picture 4" descr="16_21bChromatinPacking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36525"/>
            <a:ext cx="8418513" cy="658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39D9391-1353-4192-AE73-600BCC2816EB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64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65539" name="Picture 4" descr="16_20Telomeres-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43000"/>
            <a:ext cx="8153400" cy="483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6656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hlinkClick r:id="rId2" action="ppaction://hlinkfile"/>
              </a:rPr>
              <a:t>Chromosome 11</a:t>
            </a:r>
            <a:endParaRPr lang="en-US" smtClean="0"/>
          </a:p>
        </p:txBody>
      </p:sp>
      <p:sp>
        <p:nvSpPr>
          <p:cNvPr id="6656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BE2BC63-6934-4E12-975F-40205BA9EAF7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65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4"/>
          <p:cNvSpPr>
            <a:spLocks noGrp="1" noChangeArrowheads="1"/>
          </p:cNvSpPr>
          <p:nvPr>
            <p:ph type="ctrTitle"/>
          </p:nvPr>
        </p:nvSpPr>
        <p:spPr>
          <a:ln w="9525" cmpd="sng"/>
        </p:spPr>
        <p:txBody>
          <a:bodyPr/>
          <a:lstStyle/>
          <a:p>
            <a:pPr eaLnBrk="1" hangingPunct="1"/>
            <a:r>
              <a:rPr lang="en-US" smtClean="0"/>
              <a:t>Gene Expression</a:t>
            </a:r>
          </a:p>
        </p:txBody>
      </p:sp>
      <p:sp>
        <p:nvSpPr>
          <p:cNvPr id="73732" name="Rectangle 5"/>
          <p:cNvSpPr>
            <a:spLocks noGrp="1" noChangeArrowheads="1"/>
          </p:cNvSpPr>
          <p:nvPr>
            <p:ph type="subTitle" idx="1"/>
          </p:nvPr>
        </p:nvSpPr>
        <p:spPr>
          <a:ln w="9525"/>
        </p:spPr>
        <p:txBody>
          <a:bodyPr/>
          <a:lstStyle/>
          <a:p>
            <a:pPr eaLnBrk="1" hangingPunct="1"/>
            <a:r>
              <a:rPr lang="en-US" dirty="0" smtClean="0"/>
              <a:t>Making Proteins</a:t>
            </a:r>
          </a:p>
        </p:txBody>
      </p:sp>
      <p:sp>
        <p:nvSpPr>
          <p:cNvPr id="7373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BC963A2-6FA7-4DE8-AD17-7654B4FE3D23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66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Gene Expression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 AKA protein synthesis</a:t>
            </a:r>
          </a:p>
          <a:p>
            <a:pPr eaLnBrk="1" hangingPunct="1"/>
            <a:r>
              <a:rPr lang="en-US" sz="2400" dirty="0" smtClean="0"/>
              <a:t>Central Dogma</a:t>
            </a:r>
          </a:p>
          <a:p>
            <a:pPr eaLnBrk="1" hangingPunct="1"/>
            <a:r>
              <a:rPr lang="en-US" sz="2400" dirty="0" smtClean="0"/>
              <a:t> Background:</a:t>
            </a:r>
          </a:p>
          <a:p>
            <a:pPr eaLnBrk="1" hangingPunct="1"/>
            <a:r>
              <a:rPr lang="en-US" sz="2400" dirty="0" smtClean="0"/>
              <a:t>     - genes on chromosomes contain DNA </a:t>
            </a:r>
          </a:p>
          <a:p>
            <a:pPr eaLnBrk="1" hangingPunct="1"/>
            <a:r>
              <a:rPr lang="en-US" sz="2400" dirty="0" smtClean="0"/>
              <a:t>     - each gene codes for one protein</a:t>
            </a:r>
          </a:p>
        </p:txBody>
      </p:sp>
      <p:sp>
        <p:nvSpPr>
          <p:cNvPr id="747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891A179-C8E0-4888-A21C-B11B93B68599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67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  <p:bldP spid="22531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Two  Stages of Protein Synthesis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1.  Transcription </a:t>
            </a:r>
          </a:p>
          <a:p>
            <a:pPr eaLnBrk="1" hangingPunct="1"/>
            <a:r>
              <a:rPr lang="en-US" sz="2400" dirty="0" smtClean="0"/>
              <a:t>2.  Translation</a:t>
            </a:r>
          </a:p>
        </p:txBody>
      </p:sp>
      <p:sp>
        <p:nvSpPr>
          <p:cNvPr id="757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9F59C3E-A3F8-44FE-88FD-CDB58AEA87EF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68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  <p:bldP spid="23555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E61395E-839E-4990-900A-CB123969CCF0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69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76803" name="Picture 1027" descr="17-02-TranscriptTranslat-L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8" y="0"/>
            <a:ext cx="3908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 Classes of Bases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Purines: 2 rings</a:t>
            </a:r>
          </a:p>
          <a:p>
            <a:pPr eaLnBrk="1" hangingPunct="1"/>
            <a:r>
              <a:rPr lang="en-US" sz="2400" dirty="0" smtClean="0"/>
              <a:t>         adenine</a:t>
            </a:r>
          </a:p>
          <a:p>
            <a:pPr eaLnBrk="1" hangingPunct="1"/>
            <a:r>
              <a:rPr lang="en-US" sz="2400" dirty="0" smtClean="0"/>
              <a:t>         guanine</a:t>
            </a:r>
          </a:p>
          <a:p>
            <a:pPr eaLnBrk="1" hangingPunct="1"/>
            <a:r>
              <a:rPr lang="en-US" sz="2400" dirty="0" err="1" smtClean="0"/>
              <a:t>Pyrimidines</a:t>
            </a:r>
            <a:r>
              <a:rPr lang="en-US" sz="2400" dirty="0" smtClean="0"/>
              <a:t>:  1 ring</a:t>
            </a:r>
          </a:p>
          <a:p>
            <a:pPr eaLnBrk="1" hangingPunct="1"/>
            <a:r>
              <a:rPr lang="en-US" sz="2400" dirty="0" smtClean="0"/>
              <a:t>         cytosine</a:t>
            </a:r>
          </a:p>
          <a:p>
            <a:pPr eaLnBrk="1" hangingPunct="1"/>
            <a:r>
              <a:rPr lang="en-US" sz="2400" dirty="0" smtClean="0"/>
              <a:t>         thymine</a:t>
            </a:r>
          </a:p>
          <a:p>
            <a:pPr eaLnBrk="1" hangingPunct="1"/>
            <a:r>
              <a:rPr lang="en-US" sz="2400" dirty="0" smtClean="0"/>
              <a:t>Base always attaches to the #1 carbon on the sugar</a:t>
            </a:r>
          </a:p>
        </p:txBody>
      </p:sp>
      <p:sp>
        <p:nvSpPr>
          <p:cNvPr id="921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DFF3E2C-0E94-44E3-9696-10700AFF7631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7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build="p" autoUpdateAnimBg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C9318CA-29CB-4981-97A0-0E2599CE59E1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70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77827" name="Picture 1027" descr="17-02-TranscriptTranslat-L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8" y="0"/>
            <a:ext cx="3908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FBCAB8C-6D58-4588-8368-B4D103BF4F1C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71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78851" name="Picture 3" descr="17-02-TranscriptTranslat-L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8" y="0"/>
            <a:ext cx="3908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3F1AD11-6FAB-456E-AE5A-A6625AAE747C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72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79875" name="Picture 3" descr="17-02-TranscriptTranslat-L4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8" y="0"/>
            <a:ext cx="3908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3057F7A-B117-4413-B68C-07154B4294A7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73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80899" name="Picture 3" descr="17-02-TranscriptTranslat-L5.gif"/>
          <p:cNvPicPr>
            <a:picLocks noChangeAspect="1" noChangeArrowheads="1"/>
          </p:cNvPicPr>
          <p:nvPr/>
        </p:nvPicPr>
        <p:blipFill>
          <a:blip r:embed="rId2" cstate="print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8" y="0"/>
            <a:ext cx="3908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Transcription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 smtClean="0"/>
              <a:t> </a:t>
            </a:r>
            <a:r>
              <a:rPr lang="en-US" sz="2800" dirty="0" smtClean="0"/>
              <a:t>Production of mRNA (messenger RNA) from DNA</a:t>
            </a:r>
          </a:p>
          <a:p>
            <a:pPr eaLnBrk="1" hangingPunct="1"/>
            <a:r>
              <a:rPr lang="en-US" sz="2800" dirty="0" smtClean="0"/>
              <a:t>RNA similar to DNA except:</a:t>
            </a:r>
          </a:p>
          <a:p>
            <a:pPr eaLnBrk="1" hangingPunct="1">
              <a:buFontTx/>
              <a:buNone/>
            </a:pPr>
            <a:r>
              <a:rPr lang="en-US" sz="2800" dirty="0"/>
              <a:t>		 - single stranded      </a:t>
            </a:r>
          </a:p>
          <a:p>
            <a:pPr eaLnBrk="1" hangingPunct="1">
              <a:buFontTx/>
              <a:buNone/>
            </a:pPr>
            <a:r>
              <a:rPr lang="en-US" sz="2800" dirty="0" smtClean="0"/>
              <a:t>		- uracil instead of thymine</a:t>
            </a:r>
          </a:p>
          <a:p>
            <a:pPr eaLnBrk="1" hangingPunct="1">
              <a:buNone/>
            </a:pPr>
            <a:r>
              <a:rPr lang="en-US" sz="2800" dirty="0"/>
              <a:t>	</a:t>
            </a:r>
            <a:r>
              <a:rPr lang="en-US" sz="2800" dirty="0" smtClean="0"/>
              <a:t>	</a:t>
            </a:r>
            <a:r>
              <a:rPr lang="en-US" sz="2800" dirty="0"/>
              <a:t>- ribose instead of </a:t>
            </a:r>
            <a:r>
              <a:rPr lang="en-US" sz="2800" dirty="0" err="1"/>
              <a:t>deoxyribose</a:t>
            </a:r>
            <a:endParaRPr lang="en-US" sz="2800" dirty="0"/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dirty="0" smtClean="0"/>
              <a:t>     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</a:t>
            </a:r>
          </a:p>
        </p:txBody>
      </p:sp>
      <p:sp>
        <p:nvSpPr>
          <p:cNvPr id="819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9EFEAAB-90B1-4F08-BBF8-D99AE1F6235E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74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utoUpdateAnimBg="0"/>
      <p:bldP spid="24579" grpId="0" build="p" autoUpdateAnimBg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Steps of Transcription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Initiation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Elongation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Termination</a:t>
            </a:r>
          </a:p>
          <a:p>
            <a:pPr marL="609600" indent="-609600" eaLnBrk="1" hangingPunct="1"/>
            <a:endParaRPr lang="en-US" smtClean="0"/>
          </a:p>
        </p:txBody>
      </p:sp>
      <p:sp>
        <p:nvSpPr>
          <p:cNvPr id="829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4EF8338-471B-4E43-950C-E9B47D733FB4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75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autoUpdateAnimBg="0"/>
      <p:bldP spid="92163" grpId="0" build="p" autoUpdateAnimBg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Transcription initiation complex assembles on the promoter.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BA6881-701A-4BAD-BD6D-196A69E4EFC8}" type="slidenum">
              <a:rPr lang="en-US" smtClean="0"/>
              <a:pPr>
                <a:defRPr/>
              </a:pPr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41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F7BF3C-0DC2-493B-945C-0AB038D193A6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77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83971" name="Picture 3" descr="17-06a-TranscripStages-L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0"/>
            <a:ext cx="533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D288955-EDFE-4EF0-B020-92BAF174E5A8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78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84995" name="Picture 3" descr="17-06a-TranscripStages-L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0"/>
            <a:ext cx="533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908B51E-14B3-4751-980A-238021325BA2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79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86019" name="Picture 3" descr="17-06a-TranscripStages-L3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0"/>
            <a:ext cx="533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Phosphate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Always attaches to the #5 carbon on the sugar</a:t>
            </a:r>
          </a:p>
        </p:txBody>
      </p:sp>
      <p:sp>
        <p:nvSpPr>
          <p:cNvPr id="102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DC81E05-0245-4276-A0B0-BC7C2C796B40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8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  <p:bldP spid="13315" grpId="0" build="p" autoUpdateAnimBg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E17CF53-E03A-439A-9D77-2DA84CC721B9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80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87043" name="Picture 1027" descr="17-06a-TranscripStages-L4.gif"/>
          <p:cNvPicPr>
            <a:picLocks noChangeAspect="1" noChangeArrowheads="1"/>
          </p:cNvPicPr>
          <p:nvPr/>
        </p:nvPicPr>
        <p:blipFill>
          <a:blip r:embed="rId2" cstate="print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13" y="0"/>
            <a:ext cx="533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Steps of Transcription cont’d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1.  Helicase breaks H-bonds</a:t>
            </a:r>
          </a:p>
          <a:p>
            <a:pPr eaLnBrk="1" hangingPunct="1"/>
            <a:r>
              <a:rPr lang="en-US" dirty="0" smtClean="0"/>
              <a:t>2.  One strand of DNA serves as template for mRNA</a:t>
            </a:r>
          </a:p>
          <a:p>
            <a:pPr eaLnBrk="1" hangingPunct="1"/>
            <a:r>
              <a:rPr lang="en-US" dirty="0" smtClean="0"/>
              <a:t>3.  Uses RNA polymerase</a:t>
            </a:r>
          </a:p>
          <a:p>
            <a:pPr eaLnBrk="1" hangingPunct="1"/>
            <a:r>
              <a:rPr lang="en-US" dirty="0" smtClean="0"/>
              <a:t>4.  Synthesis in 5</a:t>
            </a:r>
            <a:r>
              <a:rPr lang="en-US" dirty="0" smtClean="0">
                <a:cs typeface="Times New Roman" pitchFamily="18" charset="0"/>
              </a:rPr>
              <a:t>'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3</a:t>
            </a:r>
            <a:r>
              <a:rPr lang="en-US" dirty="0" smtClean="0">
                <a:cs typeface="Times New Roman" pitchFamily="18" charset="0"/>
              </a:rPr>
              <a:t>'</a:t>
            </a:r>
            <a:r>
              <a:rPr lang="en-US" dirty="0" smtClean="0"/>
              <a:t> direction</a:t>
            </a:r>
          </a:p>
          <a:p>
            <a:pPr eaLnBrk="1" hangingPunct="1"/>
            <a:r>
              <a:rPr lang="en-US" dirty="0" smtClean="0"/>
              <a:t>5. RNA Processing</a:t>
            </a:r>
          </a:p>
          <a:p>
            <a:pPr eaLnBrk="1" hangingPunct="1"/>
            <a:r>
              <a:rPr lang="en-US" dirty="0"/>
              <a:t>6</a:t>
            </a:r>
            <a:r>
              <a:rPr lang="en-US" dirty="0" smtClean="0"/>
              <a:t>. mRNA leaves nucleus</a:t>
            </a:r>
          </a:p>
        </p:txBody>
      </p:sp>
      <p:sp>
        <p:nvSpPr>
          <p:cNvPr id="880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06BD155-552A-41E3-8AC6-626AEB2A1C10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81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  <p:bldP spid="25603" grpId="0" build="p" autoUpdateAnimBg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F27DE43-A4E4-4889-87DC-62F85AF25BD9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82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89091" name="Picture 3" descr="17-06b-TranscripStages-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0"/>
            <a:ext cx="6503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RNA Processing</a:t>
            </a:r>
          </a:p>
        </p:txBody>
      </p:sp>
      <p:sp>
        <p:nvSpPr>
          <p:cNvPr id="90115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Occurs in the nucleus</a:t>
            </a:r>
          </a:p>
          <a:p>
            <a:r>
              <a:rPr lang="en-US" smtClean="0"/>
              <a:t>Addition of 5’ cap and poly-A-tail</a:t>
            </a:r>
          </a:p>
          <a:p>
            <a:r>
              <a:rPr lang="en-US" smtClean="0"/>
              <a:t>Splicing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9011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023AFEE-4663-43CC-9F6E-AAB9D39C43BB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83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Cap and tail	</a:t>
            </a:r>
          </a:p>
        </p:txBody>
      </p:sp>
      <p:sp>
        <p:nvSpPr>
          <p:cNvPr id="911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Aids in export from nucleus</a:t>
            </a:r>
          </a:p>
          <a:p>
            <a:r>
              <a:rPr lang="en-US" dirty="0" smtClean="0"/>
              <a:t>Protects RNA from degradation</a:t>
            </a:r>
          </a:p>
          <a:p>
            <a:r>
              <a:rPr lang="en-US" dirty="0" smtClean="0"/>
              <a:t>Once in cytoplasm these along with cytoplasmic proteins help ribosome attachment.</a:t>
            </a:r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AD3E130-8E7A-4532-A98E-D7E6371EB3BE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84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RNA Splicing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?</a:t>
            </a:r>
          </a:p>
          <a:p>
            <a:pPr eaLnBrk="1" hangingPunct="1"/>
            <a:r>
              <a:rPr lang="en-US" smtClean="0"/>
              <a:t> Some sequences of DNA don’t code for anything &amp; are b/w ones that do.</a:t>
            </a:r>
          </a:p>
          <a:p>
            <a:pPr eaLnBrk="1" hangingPunct="1"/>
            <a:r>
              <a:rPr lang="en-US" smtClean="0"/>
              <a:t>Noncoding segment called introns</a:t>
            </a:r>
          </a:p>
          <a:p>
            <a:pPr eaLnBrk="1" hangingPunct="1"/>
            <a:r>
              <a:rPr lang="en-US" smtClean="0"/>
              <a:t>Coding segment called exons</a:t>
            </a:r>
          </a:p>
        </p:txBody>
      </p:sp>
      <p:sp>
        <p:nvSpPr>
          <p:cNvPr id="921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FC69B63-24A9-481A-BB33-B0A79FC7A441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85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autoUpdateAnimBg="0"/>
      <p:bldP spid="28675" grpId="0" build="p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647F1B5-CB45-4CAA-8005-0D45C5CC9902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86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93187" name="Picture 3" descr="17-09-RNASplicing-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1382713"/>
            <a:ext cx="9121775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B8E5B25-2C8E-4B70-AF04-24DAF5CA6AAE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87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94211" name="Picture 1027" descr="17-10-snRNPmRNAsplicing-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2788" y="0"/>
            <a:ext cx="5178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Happens?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mRNA made in nucleus is pre mRNA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RNA splicing takes out introns &amp; puts exons as a continuous strand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       snRNP’s (snurps) proteins &amp; RNA at end of proteins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       snRNP’s &amp; other proteins form a spliceosome -- where splicing occurs  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Pg. 312 fig. 17.10</a:t>
            </a:r>
          </a:p>
        </p:txBody>
      </p:sp>
      <p:sp>
        <p:nvSpPr>
          <p:cNvPr id="952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248CAFE-45FE-43B0-934E-71E9BD6D0818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88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utoUpdateAnimBg="0"/>
      <p:bldP spid="29699" grpId="0" build="p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Translation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Interpreting amino acid sequence from nucleotide language</a:t>
            </a:r>
          </a:p>
          <a:p>
            <a:pPr eaLnBrk="1" hangingPunct="1"/>
            <a:r>
              <a:rPr lang="en-US" smtClean="0"/>
              <a:t>Proteins made according to </a:t>
            </a:r>
            <a:r>
              <a:rPr lang="en-US" u="sng" smtClean="0"/>
              <a:t>codons</a:t>
            </a:r>
          </a:p>
          <a:p>
            <a:pPr eaLnBrk="1" hangingPunct="1"/>
            <a:r>
              <a:rPr lang="en-US" u="sng" smtClean="0"/>
              <a:t>Codons  - </a:t>
            </a:r>
            <a:r>
              <a:rPr lang="en-US" smtClean="0"/>
              <a:t>3 nucleotide sequence on mRNA</a:t>
            </a:r>
          </a:p>
          <a:p>
            <a:pPr eaLnBrk="1" hangingPunct="1"/>
            <a:r>
              <a:rPr lang="en-US" smtClean="0"/>
              <a:t>Each codon specifies one amino acid</a:t>
            </a:r>
          </a:p>
          <a:p>
            <a:pPr eaLnBrk="1" hangingPunct="1">
              <a:buFontTx/>
              <a:buNone/>
            </a:pPr>
            <a:endParaRPr lang="en-US" u="sng" smtClean="0"/>
          </a:p>
          <a:p>
            <a:pPr eaLnBrk="1" hangingPunct="1"/>
            <a:endParaRPr lang="en-US" u="sng" smtClean="0"/>
          </a:p>
          <a:p>
            <a:pPr eaLnBrk="1" hangingPunct="1">
              <a:buFontTx/>
              <a:buNone/>
            </a:pPr>
            <a:endParaRPr lang="en-US" u="sng" smtClean="0"/>
          </a:p>
        </p:txBody>
      </p:sp>
      <p:sp>
        <p:nvSpPr>
          <p:cNvPr id="962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E62A17B-7A48-425E-ADD9-7AD9D3817FFD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89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  <p:bldP spid="30723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mtClean="0"/>
              <a:t>Watson &amp; Crick Model for DNA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1009443" y="1807361"/>
            <a:ext cx="7125112" cy="466963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Two strands of nucleotides that form a double helix  fig. 16.7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2 strands join in an antiparallel arrangement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Sugar &amp; phosphate make the backbone while bases are held together by H-bonds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Base pairs are always formed between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 - 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C - G</a:t>
            </a:r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112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C14399C-809E-474C-8F3E-9904BF877D12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9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39" grpId="0" build="p" autoUpdateAnimBg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Codons read in 5</a:t>
            </a:r>
            <a:r>
              <a:rPr lang="en-US" smtClean="0">
                <a:cs typeface="Times New Roman" pitchFamily="18" charset="0"/>
              </a:rPr>
              <a:t>'</a:t>
            </a:r>
            <a:r>
              <a:rPr lang="en-US" smtClean="0"/>
              <a:t> </a:t>
            </a:r>
            <a:r>
              <a:rPr lang="en-US" smtClean="0">
                <a:sym typeface="Symbol" pitchFamily="18" charset="2"/>
              </a:rPr>
              <a:t></a:t>
            </a:r>
            <a:r>
              <a:rPr lang="en-US" smtClean="0"/>
              <a:t> 3</a:t>
            </a:r>
            <a:r>
              <a:rPr lang="en-US" smtClean="0">
                <a:cs typeface="Times New Roman" pitchFamily="18" charset="0"/>
              </a:rPr>
              <a:t>'</a:t>
            </a:r>
            <a:r>
              <a:rPr lang="en-US" smtClean="0"/>
              <a:t> direction</a:t>
            </a:r>
          </a:p>
          <a:p>
            <a:pPr eaLnBrk="1" hangingPunct="1"/>
            <a:r>
              <a:rPr lang="en-US" smtClean="0"/>
              <a:t>AUG is start codon</a:t>
            </a:r>
          </a:p>
          <a:p>
            <a:pPr eaLnBrk="1" hangingPunct="1"/>
            <a:r>
              <a:rPr lang="en-US" smtClean="0"/>
              <a:t>Use chart pg. 308 to determine the amino acid coded for by each codon -- (mRNA)</a:t>
            </a:r>
          </a:p>
        </p:txBody>
      </p:sp>
      <p:sp>
        <p:nvSpPr>
          <p:cNvPr id="972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F7EBBCD-6488-445F-B496-0160983D6C40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90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5E0714-70A4-4B01-9FE6-C12E463E9586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91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98307" name="Picture 3" descr="17-04-GeneticCode-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0"/>
            <a:ext cx="5497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 other RNA’s needed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tRNA</a:t>
            </a:r>
          </a:p>
          <a:p>
            <a:pPr eaLnBrk="1" hangingPunct="1"/>
            <a:r>
              <a:rPr lang="en-US" dirty="0" err="1" smtClean="0"/>
              <a:t>rRNA</a:t>
            </a:r>
            <a:endParaRPr lang="en-US" dirty="0" smtClean="0"/>
          </a:p>
        </p:txBody>
      </p:sp>
      <p:sp>
        <p:nvSpPr>
          <p:cNvPr id="993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B0A3F92-0D32-44F8-A71D-CF6A6C837C16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92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utoUpdateAnimBg="0"/>
      <p:bldP spid="31747" grpId="0" build="p" autoUpdateAnimBg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tRNA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Carries amino acid to ribosome – see structure fig. 17.13</a:t>
            </a:r>
          </a:p>
          <a:p>
            <a:pPr eaLnBrk="1" hangingPunct="1"/>
            <a:r>
              <a:rPr lang="en-US" dirty="0" smtClean="0"/>
              <a:t>A.a. attached to 3</a:t>
            </a:r>
            <a:r>
              <a:rPr lang="en-US" dirty="0" smtClean="0">
                <a:cs typeface="Times New Roman" pitchFamily="18" charset="0"/>
              </a:rPr>
              <a:t>'</a:t>
            </a:r>
            <a:r>
              <a:rPr lang="en-US" dirty="0" smtClean="0"/>
              <a:t> end</a:t>
            </a:r>
          </a:p>
          <a:p>
            <a:pPr eaLnBrk="1" hangingPunct="1"/>
            <a:r>
              <a:rPr lang="en-US" dirty="0" smtClean="0"/>
              <a:t>Anticodon read 3</a:t>
            </a:r>
            <a:r>
              <a:rPr lang="en-US" dirty="0" smtClean="0">
                <a:cs typeface="Times New Roman" pitchFamily="18" charset="0"/>
              </a:rPr>
              <a:t>'</a:t>
            </a:r>
            <a:r>
              <a:rPr lang="en-US" dirty="0" smtClean="0"/>
              <a:t> </a:t>
            </a:r>
            <a:r>
              <a:rPr lang="en-US" dirty="0" smtClean="0">
                <a:sym typeface="Symbol" pitchFamily="18" charset="2"/>
              </a:rPr>
              <a:t></a:t>
            </a:r>
            <a:r>
              <a:rPr lang="en-US" dirty="0" smtClean="0"/>
              <a:t> 5</a:t>
            </a:r>
            <a:r>
              <a:rPr lang="en-US" dirty="0" smtClean="0">
                <a:cs typeface="Times New Roman" pitchFamily="18" charset="0"/>
              </a:rPr>
              <a:t>'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1003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03D14D4-E826-4027-98B9-28C201EC659C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93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utoUpdateAnimBg="0"/>
      <p:bldP spid="51203" grpId="0" build="p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3F1A7F3-14FB-4239-8EFD-C4A1FBB5A8B9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94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01379" name="Picture 1027" descr="17-13a-TransferTRNAstruc-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0"/>
            <a:ext cx="52800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rRNA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/>
            <a:r>
              <a:rPr lang="en-US" dirty="0" smtClean="0"/>
              <a:t>Component of ribosome – maintains  structure of ribosome as well as regulation of mRNA &amp; tRNA		</a:t>
            </a:r>
          </a:p>
          <a:p>
            <a:pPr eaLnBrk="1" hangingPunct="1"/>
            <a:endParaRPr lang="en-US" dirty="0" smtClean="0"/>
          </a:p>
        </p:txBody>
      </p:sp>
      <p:sp>
        <p:nvSpPr>
          <p:cNvPr id="1024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9DFD96-B1AE-45D4-A983-004C9354F8C2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95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 autoUpdateAnimBg="0"/>
      <p:bldP spid="50181" grpId="0" build="p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Ribosome Structure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 subunits  -- small &amp; large</a:t>
            </a:r>
          </a:p>
          <a:p>
            <a:pPr eaLnBrk="1" hangingPunct="1"/>
            <a:r>
              <a:rPr lang="en-US" smtClean="0"/>
              <a:t>Lg. Unit has three sites </a:t>
            </a:r>
          </a:p>
          <a:p>
            <a:pPr eaLnBrk="1" hangingPunct="1">
              <a:buFontTx/>
              <a:buNone/>
            </a:pPr>
            <a:r>
              <a:rPr lang="en-US" smtClean="0"/>
              <a:t>     - A site (aminoacyl)</a:t>
            </a:r>
          </a:p>
          <a:p>
            <a:pPr eaLnBrk="1" hangingPunct="1">
              <a:buFontTx/>
              <a:buNone/>
            </a:pPr>
            <a:r>
              <a:rPr lang="en-US" smtClean="0"/>
              <a:t>     - P site (peptidyl)</a:t>
            </a:r>
          </a:p>
          <a:p>
            <a:pPr eaLnBrk="1" hangingPunct="1">
              <a:buFontTx/>
              <a:buNone/>
            </a:pPr>
            <a:r>
              <a:rPr lang="en-US" smtClean="0"/>
              <a:t>     - E site (exit)</a:t>
            </a:r>
          </a:p>
        </p:txBody>
      </p:sp>
      <p:sp>
        <p:nvSpPr>
          <p:cNvPr id="1034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E23398-57C2-49A7-B1E3-17A5BB21D743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96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utoUpdateAnimBg="0"/>
      <p:bldP spid="34819" grpId="0" build="p" autoUpdateAnimBg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FF9F587-10AD-49E2-93BD-F0C51496F9E0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97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104451" name="Picture 3" descr="17-15-RibosomeModels-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88" y="0"/>
            <a:ext cx="39084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3 Phases of Translation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Initiation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Elongation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en-US" smtClean="0"/>
              <a:t>Termination</a:t>
            </a:r>
          </a:p>
        </p:txBody>
      </p:sp>
      <p:sp>
        <p:nvSpPr>
          <p:cNvPr id="1054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7E2D91D-E856-4D7F-98B4-153A67C63CA2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98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  <p:bldP spid="32771" grpId="0" build="p" autoUpdateAnimBg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25908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Initiation</a:t>
            </a:r>
          </a:p>
        </p:txBody>
      </p:sp>
      <p:sp>
        <p:nvSpPr>
          <p:cNvPr id="10649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B864860-7CE6-4F1B-9B54-E7988F3A9190}" type="slidenum">
              <a:rPr lang="en-US" sz="1400" smtClean="0">
                <a:solidFill>
                  <a:schemeClr val="tx2"/>
                </a:solidFill>
                <a:latin typeface="Arial" charset="0"/>
              </a:rPr>
              <a:pPr eaLnBrk="1" hangingPunct="1"/>
              <a:t>99</a:t>
            </a:fld>
            <a:endParaRPr lang="en-US" sz="1400" smtClean="0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4744</TotalTime>
  <Words>2879</Words>
  <Application>Microsoft Office PowerPoint</Application>
  <PresentationFormat>On-screen Show (4:3)</PresentationFormat>
  <Paragraphs>909</Paragraphs>
  <Slides>182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182</vt:i4>
      </vt:variant>
    </vt:vector>
  </HeadingPairs>
  <TitlesOfParts>
    <vt:vector size="183" baseType="lpstr">
      <vt:lpstr>Office Theme</vt:lpstr>
      <vt:lpstr>DNA and Technology</vt:lpstr>
      <vt:lpstr>Topics</vt:lpstr>
      <vt:lpstr>  DNA and RNA Structure</vt:lpstr>
      <vt:lpstr>PowerPoint Presentation</vt:lpstr>
      <vt:lpstr>Sugars</vt:lpstr>
      <vt:lpstr>PowerPoint Presentation</vt:lpstr>
      <vt:lpstr>Two Classes of Bases</vt:lpstr>
      <vt:lpstr>Phosphate</vt:lpstr>
      <vt:lpstr>Watson &amp; Crick Model for DNA</vt:lpstr>
      <vt:lpstr>PowerPoint Presentation</vt:lpstr>
      <vt:lpstr>PowerPoint Presentation</vt:lpstr>
      <vt:lpstr>DNA Replication</vt:lpstr>
      <vt:lpstr> DNA Replication</vt:lpstr>
      <vt:lpstr>PowerPoint Presentation</vt:lpstr>
      <vt:lpstr>Experiments</vt:lpstr>
      <vt:lpstr>Meselson-Stahl Experiment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DNA Replication</vt:lpstr>
      <vt:lpstr>Replication in E.coli</vt:lpstr>
      <vt:lpstr>Replication in Eukaryotes</vt:lpstr>
      <vt:lpstr>Comparison</vt:lpstr>
      <vt:lpstr>Enzymes involved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Replication in eukaryotes</vt:lpstr>
      <vt:lpstr>Replication cont’d</vt:lpstr>
      <vt:lpstr>Replication cont’d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Replication Animations</vt:lpstr>
      <vt:lpstr>PowerPoint Presentation</vt:lpstr>
      <vt:lpstr>PowerPoint Presentation</vt:lpstr>
      <vt:lpstr>PowerPoint Presentation</vt:lpstr>
      <vt:lpstr>Replication cont’d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 Expression</vt:lpstr>
      <vt:lpstr> Gene Expression</vt:lpstr>
      <vt:lpstr>Two  Stages of Protein Synthesis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Transcription</vt:lpstr>
      <vt:lpstr>Steps of Transcription</vt:lpstr>
      <vt:lpstr>Initiation</vt:lpstr>
      <vt:lpstr>PowerPoint Presentation</vt:lpstr>
      <vt:lpstr>PowerPoint Presentation</vt:lpstr>
      <vt:lpstr>PowerPoint Presentation</vt:lpstr>
      <vt:lpstr>PowerPoint Presentation</vt:lpstr>
      <vt:lpstr>Steps of Transcription cont’d</vt:lpstr>
      <vt:lpstr>PowerPoint Presentation</vt:lpstr>
      <vt:lpstr>RNA Processing</vt:lpstr>
      <vt:lpstr>Cap and tail </vt:lpstr>
      <vt:lpstr>RNA Splicing</vt:lpstr>
      <vt:lpstr>PowerPoint Presentation</vt:lpstr>
      <vt:lpstr>PowerPoint Presentation</vt:lpstr>
      <vt:lpstr>What Happens?</vt:lpstr>
      <vt:lpstr>Translation</vt:lpstr>
      <vt:lpstr>PowerPoint Presentation</vt:lpstr>
      <vt:lpstr>PowerPoint Presentation</vt:lpstr>
      <vt:lpstr>2 other RNA’s needed</vt:lpstr>
      <vt:lpstr>tRNA</vt:lpstr>
      <vt:lpstr>PowerPoint Presentation</vt:lpstr>
      <vt:lpstr>rRNA</vt:lpstr>
      <vt:lpstr>Ribosome Structure</vt:lpstr>
      <vt:lpstr>PowerPoint Presentation</vt:lpstr>
      <vt:lpstr>3 Phases of Translation</vt:lpstr>
      <vt:lpstr>Initiation</vt:lpstr>
      <vt:lpstr>PowerPoint Presentation</vt:lpstr>
      <vt:lpstr>Initiation</vt:lpstr>
      <vt:lpstr>Elongation</vt:lpstr>
      <vt:lpstr>PowerPoint Presentation</vt:lpstr>
      <vt:lpstr>Elongation</vt:lpstr>
      <vt:lpstr>PowerPoint Presentation</vt:lpstr>
      <vt:lpstr>Termination</vt:lpstr>
      <vt:lpstr>PowerPoint Presentation</vt:lpstr>
      <vt:lpstr>PowerPoint Presentation</vt:lpstr>
      <vt:lpstr>Termination</vt:lpstr>
      <vt:lpstr>Trivial but Important</vt:lpstr>
      <vt:lpstr>PowerPoint Presentation</vt:lpstr>
      <vt:lpstr>Folding and Modification</vt:lpstr>
      <vt:lpstr>Folding and Modification</vt:lpstr>
      <vt:lpstr>Mutations</vt:lpstr>
      <vt:lpstr> Mutations</vt:lpstr>
      <vt:lpstr>2 Types of Mutations</vt:lpstr>
      <vt:lpstr>SNPs</vt:lpstr>
      <vt:lpstr>2 Types of Point Mutations</vt:lpstr>
      <vt:lpstr>Fig. 17-22</vt:lpstr>
      <vt:lpstr>PowerPoint Presentation</vt:lpstr>
      <vt:lpstr>Fig. 17-23</vt:lpstr>
      <vt:lpstr>Fig. 17-23a</vt:lpstr>
      <vt:lpstr>Fig. 17-23b</vt:lpstr>
      <vt:lpstr>Fig. 17-23c</vt:lpstr>
      <vt:lpstr>Fig. 17-23d</vt:lpstr>
      <vt:lpstr>Fig. 17-23e</vt:lpstr>
      <vt:lpstr>Fig. 17-23f</vt:lpstr>
      <vt:lpstr>PowerPoint Presentation</vt:lpstr>
      <vt:lpstr>Example</vt:lpstr>
      <vt:lpstr>More Examples</vt:lpstr>
      <vt:lpstr>Lab on Electrophoresis</vt:lpstr>
      <vt:lpstr>How do you cut DNA?</vt:lpstr>
      <vt:lpstr>Lab</vt:lpstr>
      <vt:lpstr>PowerPoint Presentation</vt:lpstr>
      <vt:lpstr>PowerPoint Presentation</vt:lpstr>
      <vt:lpstr>   PCR Polymerase Chain Reaction</vt:lpstr>
      <vt:lpstr>PowerPoint Presentation</vt:lpstr>
      <vt:lpstr>Genetic Engineering</vt:lpstr>
      <vt:lpstr>  Genetic Engineering</vt:lpstr>
      <vt:lpstr>How?</vt:lpstr>
      <vt:lpstr>PowerPoint Presentation</vt:lpstr>
      <vt:lpstr>PowerPoint Presentation</vt:lpstr>
      <vt:lpstr>PowerPoint Presentation</vt:lpstr>
      <vt:lpstr>Restriction Enzymes Are Useful</vt:lpstr>
      <vt:lpstr>Gene therapy and SCID</vt:lpstr>
      <vt:lpstr>PowerPoint Presentation</vt:lpstr>
      <vt:lpstr>PowerPoint Presentation</vt:lpstr>
      <vt:lpstr>Lab on Transformation</vt:lpstr>
      <vt:lpstr>PowerPoint Presentation</vt:lpstr>
      <vt:lpstr> Regulation of Gene Expression</vt:lpstr>
      <vt:lpstr>PowerPoint Presentation</vt:lpstr>
      <vt:lpstr>Regulation in Prokaryotes</vt:lpstr>
      <vt:lpstr>Review transcription</vt:lpstr>
      <vt:lpstr>Operon Structure</vt:lpstr>
      <vt:lpstr>Two types of operons</vt:lpstr>
      <vt:lpstr>PowerPoint Presentation</vt:lpstr>
      <vt:lpstr>PowerPoint Presentation</vt:lpstr>
      <vt:lpstr>PowerPoint Presentation</vt:lpstr>
      <vt:lpstr>Repressible</vt:lpstr>
      <vt:lpstr>PowerPoint Presentation</vt:lpstr>
      <vt:lpstr>PowerPoint Presentation</vt:lpstr>
      <vt:lpstr>Inducible</vt:lpstr>
      <vt:lpstr>PowerPoint Presentation</vt:lpstr>
      <vt:lpstr> Regulation of Gene Expression in Eukaryotes</vt:lpstr>
      <vt:lpstr>PowerPoint Presentation</vt:lpstr>
      <vt:lpstr>Fig. 18-6</vt:lpstr>
      <vt:lpstr>Regulation in eukaryotes </vt:lpstr>
      <vt:lpstr>Regulating Chromatin Structure</vt:lpstr>
      <vt:lpstr>PowerPoint Presentation</vt:lpstr>
      <vt:lpstr>PowerPoint Presentation</vt:lpstr>
      <vt:lpstr>Histone Acetylation</vt:lpstr>
      <vt:lpstr>Histone Acetylation continued</vt:lpstr>
      <vt:lpstr>DNA Methylation</vt:lpstr>
      <vt:lpstr>Epigenetic Inheritance</vt:lpstr>
      <vt:lpstr>Regulating Transcription Initiation</vt:lpstr>
      <vt:lpstr>Control Elements</vt:lpstr>
      <vt:lpstr>Fig. 18-9-1</vt:lpstr>
      <vt:lpstr>Fig. 18-9-2</vt:lpstr>
      <vt:lpstr>Fig. 18-9-3</vt:lpstr>
      <vt:lpstr>Fig. 18-10</vt:lpstr>
      <vt:lpstr>miRNA and siRNA</vt:lpstr>
      <vt:lpstr>Gene Regulation</vt:lpstr>
    </vt:vector>
  </TitlesOfParts>
  <Company>St. Viator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</dc:title>
  <dc:creator>ecairo</dc:creator>
  <cp:lastModifiedBy>Saint Viator</cp:lastModifiedBy>
  <cp:revision>162</cp:revision>
  <cp:lastPrinted>2012-12-11T21:56:05Z</cp:lastPrinted>
  <dcterms:created xsi:type="dcterms:W3CDTF">2002-11-21T21:37:25Z</dcterms:created>
  <dcterms:modified xsi:type="dcterms:W3CDTF">2013-12-09T13:50:46Z</dcterms:modified>
</cp:coreProperties>
</file>