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7" r:id="rId1"/>
  </p:sldMasterIdLst>
  <p:notesMasterIdLst>
    <p:notesMasterId r:id="rId106"/>
  </p:notesMasterIdLst>
  <p:handoutMasterIdLst>
    <p:handoutMasterId r:id="rId107"/>
  </p:handoutMasterIdLst>
  <p:sldIdLst>
    <p:sldId id="256" r:id="rId2"/>
    <p:sldId id="257" r:id="rId3"/>
    <p:sldId id="258" r:id="rId4"/>
    <p:sldId id="259" r:id="rId5"/>
    <p:sldId id="264" r:id="rId6"/>
    <p:sldId id="265" r:id="rId7"/>
    <p:sldId id="261" r:id="rId8"/>
    <p:sldId id="283" r:id="rId9"/>
    <p:sldId id="343" r:id="rId10"/>
    <p:sldId id="288" r:id="rId11"/>
    <p:sldId id="289" r:id="rId12"/>
    <p:sldId id="344" r:id="rId13"/>
    <p:sldId id="263" r:id="rId14"/>
    <p:sldId id="339" r:id="rId15"/>
    <p:sldId id="266" r:id="rId16"/>
    <p:sldId id="267" r:id="rId17"/>
    <p:sldId id="268" r:id="rId18"/>
    <p:sldId id="342" r:id="rId19"/>
    <p:sldId id="337" r:id="rId20"/>
    <p:sldId id="269" r:id="rId21"/>
    <p:sldId id="270" r:id="rId22"/>
    <p:sldId id="271" r:id="rId23"/>
    <p:sldId id="272" r:id="rId24"/>
    <p:sldId id="338" r:id="rId25"/>
    <p:sldId id="340" r:id="rId26"/>
    <p:sldId id="341" r:id="rId27"/>
    <p:sldId id="275" r:id="rId28"/>
    <p:sldId id="276" r:id="rId29"/>
    <p:sldId id="349" r:id="rId30"/>
    <p:sldId id="371" r:id="rId31"/>
    <p:sldId id="367" r:id="rId32"/>
    <p:sldId id="369" r:id="rId33"/>
    <p:sldId id="368" r:id="rId34"/>
    <p:sldId id="370" r:id="rId35"/>
    <p:sldId id="348" r:id="rId36"/>
    <p:sldId id="279" r:id="rId37"/>
    <p:sldId id="278" r:id="rId38"/>
    <p:sldId id="280" r:id="rId39"/>
    <p:sldId id="281" r:id="rId40"/>
    <p:sldId id="365" r:id="rId41"/>
    <p:sldId id="282" r:id="rId42"/>
    <p:sldId id="277" r:id="rId43"/>
    <p:sldId id="336" r:id="rId44"/>
    <p:sldId id="284" r:id="rId45"/>
    <p:sldId id="347" r:id="rId46"/>
    <p:sldId id="380" r:id="rId47"/>
    <p:sldId id="287" r:id="rId48"/>
    <p:sldId id="376" r:id="rId49"/>
    <p:sldId id="286" r:id="rId50"/>
    <p:sldId id="290" r:id="rId51"/>
    <p:sldId id="291" r:id="rId52"/>
    <p:sldId id="292" r:id="rId53"/>
    <p:sldId id="295" r:id="rId54"/>
    <p:sldId id="381" r:id="rId55"/>
    <p:sldId id="382" r:id="rId56"/>
    <p:sldId id="296" r:id="rId57"/>
    <p:sldId id="297" r:id="rId58"/>
    <p:sldId id="379" r:id="rId59"/>
    <p:sldId id="378" r:id="rId60"/>
    <p:sldId id="298" r:id="rId61"/>
    <p:sldId id="299" r:id="rId62"/>
    <p:sldId id="300" r:id="rId63"/>
    <p:sldId id="303" r:id="rId64"/>
    <p:sldId id="304" r:id="rId65"/>
    <p:sldId id="302" r:id="rId66"/>
    <p:sldId id="305" r:id="rId67"/>
    <p:sldId id="306" r:id="rId68"/>
    <p:sldId id="307" r:id="rId69"/>
    <p:sldId id="308" r:id="rId70"/>
    <p:sldId id="383" r:id="rId71"/>
    <p:sldId id="313" r:id="rId72"/>
    <p:sldId id="314" r:id="rId73"/>
    <p:sldId id="315" r:id="rId74"/>
    <p:sldId id="316" r:id="rId75"/>
    <p:sldId id="318" r:id="rId76"/>
    <p:sldId id="317" r:id="rId77"/>
    <p:sldId id="319" r:id="rId78"/>
    <p:sldId id="320" r:id="rId79"/>
    <p:sldId id="322" r:id="rId80"/>
    <p:sldId id="323" r:id="rId81"/>
    <p:sldId id="384" r:id="rId82"/>
    <p:sldId id="324" r:id="rId83"/>
    <p:sldId id="331" r:id="rId84"/>
    <p:sldId id="326" r:id="rId85"/>
    <p:sldId id="327" r:id="rId86"/>
    <p:sldId id="335" r:id="rId87"/>
    <p:sldId id="332" r:id="rId88"/>
    <p:sldId id="333" r:id="rId89"/>
    <p:sldId id="334" r:id="rId90"/>
    <p:sldId id="351" r:id="rId91"/>
    <p:sldId id="352" r:id="rId92"/>
    <p:sldId id="360" r:id="rId93"/>
    <p:sldId id="350" r:id="rId94"/>
    <p:sldId id="359" r:id="rId95"/>
    <p:sldId id="361" r:id="rId96"/>
    <p:sldId id="362" r:id="rId97"/>
    <p:sldId id="364" r:id="rId98"/>
    <p:sldId id="363" r:id="rId99"/>
    <p:sldId id="354" r:id="rId100"/>
    <p:sldId id="355" r:id="rId101"/>
    <p:sldId id="356" r:id="rId102"/>
    <p:sldId id="358" r:id="rId103"/>
    <p:sldId id="357" r:id="rId104"/>
    <p:sldId id="353" r:id="rId10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5" d="100"/>
          <a:sy n="65" d="100"/>
        </p:scale>
        <p:origin x="-66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45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handoutMaster" Target="handoutMasters/handout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7613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7613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7613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181BE6F6-61E6-41F2-B2FA-B46BF6D62516}" type="slidenum">
              <a:rPr lang="en-US"/>
              <a:pPr>
                <a:defRPr/>
              </a:pPr>
              <a:t>‹#›</a:t>
            </a:fld>
            <a:endParaRPr lang="en-US"/>
          </a:p>
        </p:txBody>
      </p:sp>
    </p:spTree>
    <p:extLst>
      <p:ext uri="{BB962C8B-B14F-4D97-AF65-F5344CB8AC3E}">
        <p14:creationId xmlns:p14="http://schemas.microsoft.com/office/powerpoint/2010/main" val="9922307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27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146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348BFA1E-0206-48BF-9C9E-DADB79E8CBE8}" type="slidenum">
              <a:rPr lang="en-US"/>
              <a:pPr>
                <a:defRPr/>
              </a:pPr>
              <a:t>‹#›</a:t>
            </a:fld>
            <a:endParaRPr lang="en-US"/>
          </a:p>
        </p:txBody>
      </p:sp>
    </p:spTree>
    <p:extLst>
      <p:ext uri="{BB962C8B-B14F-4D97-AF65-F5344CB8AC3E}">
        <p14:creationId xmlns:p14="http://schemas.microsoft.com/office/powerpoint/2010/main" val="8398079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05E5239A-66B5-4C3C-BA36-57E9323D707F}" type="slidenum">
              <a:rPr lang="en-US" smtClean="0">
                <a:latin typeface="Arial" charset="0"/>
              </a:rPr>
              <a:pPr/>
              <a:t>95</a:t>
            </a:fld>
            <a:endParaRPr lang="en-US" smtClean="0">
              <a:latin typeface="Arial"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BE05753E-4B50-4B58-A1BC-3D878189D936}" type="slidenum">
              <a:rPr lang="en-US" smtClean="0">
                <a:latin typeface="Arial" charset="0"/>
              </a:rPr>
              <a:pPr/>
              <a:t>96</a:t>
            </a:fld>
            <a:endParaRPr lang="en-US" smtClean="0">
              <a:latin typeface="Arial"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98374B17-BD2E-48AC-B00A-F829BEBDAC57}" type="slidenum">
              <a:rPr lang="en-US" smtClean="0">
                <a:latin typeface="Arial" charset="0"/>
              </a:rPr>
              <a:pPr/>
              <a:t>98</a:t>
            </a:fld>
            <a:endParaRPr lang="en-US" smtClean="0">
              <a:latin typeface="Arial"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1DB87345-4E05-4C53-8464-A9B2C6A1CE24}" type="slidenum">
              <a:rPr lang="en-US" smtClean="0">
                <a:latin typeface="Arial" charset="0"/>
              </a:rPr>
              <a:pPr/>
              <a:t>101</a:t>
            </a:fld>
            <a:endParaRPr lang="en-US" smtClean="0">
              <a:latin typeface="Arial"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C4 plants may be replaced by C3 plants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C5AB655-95C3-4473-9DF5-3DF77347868B}" type="slidenum">
              <a:rPr lang="en-US" smtClean="0"/>
              <a:pPr>
                <a:defRPr/>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BA737E7-AF76-44C3-840F-8FEE99B5A032}"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3C1A8D2-6366-417D-9673-1E7C5902E390}"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DF96B2A-072D-4A77-8D6D-79DADCCB3415}"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FCA7781-86E0-40DB-A0E5-F92AD9F296BB}" type="slidenum">
              <a:rPr lang="en-US" smtClean="0"/>
              <a:pPr>
                <a:defRPr/>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106748E-4C3D-480A-A8C3-1D9316C183A3}"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E94F8059-07C1-4270-B004-6586C0301C1E}" type="slidenum">
              <a:rPr lang="en-US" smtClean="0"/>
              <a:pPr>
                <a:defRPr/>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2D1F772-BAB8-45CB-AB18-194AACFC1406}"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A58FDC4-58F6-463B-A650-0405B543C4B3}"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BDA0E2A-D82A-4B77-817E-14EE83F0CD3B}" type="slidenum">
              <a:rPr lang="en-US" smtClean="0"/>
              <a:pPr>
                <a:defRPr/>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1EE0578-CB1E-4092-AE82-AAFE89D02405}"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defRPr/>
            </a:pPr>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1C922867-849D-40FD-8996-FA936DB1F547}"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biology.clc.uc.edu/courses/bio303/coevolution.ht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http://io.uwinnipeg.ca/~simmons/1116/images/buteggs.jpg" TargetMode="External"/><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http://io.uwinnipeg.ca/~simmons/1116/images/passleaf.jpg" TargetMode="External"/><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en.wikipedia.org/wiki/Benthic" TargetMode="External"/><Relationship Id="rId2" Type="http://schemas.openxmlformats.org/officeDocument/2006/relationships/hyperlink" Target="http://en.wikipedia.org/wiki/Pelagic_zone" TargetMode="External"/><Relationship Id="rId1" Type="http://schemas.openxmlformats.org/officeDocument/2006/relationships/slideLayout" Target="../slideLayouts/slideLayout2.xml"/><Relationship Id="rId4" Type="http://schemas.openxmlformats.org/officeDocument/2006/relationships/hyperlink" Target="http://en.wikipedia.org/wiki/Ocean"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en.wikipedia.org/wiki/Ocean" TargetMode="External"/><Relationship Id="rId2" Type="http://schemas.openxmlformats.org/officeDocument/2006/relationships/hyperlink" Target="http://en.wikipedia.org/wiki/Body_of_water" TargetMode="External"/><Relationship Id="rId1" Type="http://schemas.openxmlformats.org/officeDocument/2006/relationships/slideLayout" Target="../slideLayouts/slideLayout2.xml"/><Relationship Id="rId4" Type="http://schemas.openxmlformats.org/officeDocument/2006/relationships/hyperlink" Target="http://en.wikipedia.org/wiki/Lake"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defRPr/>
            </a:pPr>
            <a:r>
              <a:rPr lang="en-US" altLang="zh-CN" sz="4800" b="1" smtClean="0">
                <a:ea typeface="宋体" charset="-122"/>
              </a:rPr>
              <a:t>COMMUNITY ECOLOGY </a:t>
            </a:r>
            <a:br>
              <a:rPr lang="en-US" altLang="zh-CN" sz="4800" b="1" smtClean="0">
                <a:ea typeface="宋体" charset="-122"/>
              </a:rPr>
            </a:br>
            <a:r>
              <a:rPr lang="en-US" altLang="zh-CN" sz="4800" b="1" smtClean="0">
                <a:ea typeface="宋体" charset="-122"/>
              </a:rPr>
              <a:t/>
            </a:r>
            <a:br>
              <a:rPr lang="en-US" altLang="zh-CN" sz="4800" b="1" smtClean="0">
                <a:ea typeface="宋体" charset="-122"/>
              </a:rPr>
            </a:br>
            <a:endParaRPr lang="en-US" sz="4800" b="1" smtClean="0"/>
          </a:p>
        </p:txBody>
      </p:sp>
      <p:sp>
        <p:nvSpPr>
          <p:cNvPr id="2051" name="Rectangle 3"/>
          <p:cNvSpPr>
            <a:spLocks noGrp="1" noChangeArrowheads="1"/>
          </p:cNvSpPr>
          <p:nvPr>
            <p:ph type="subTitle" idx="1"/>
          </p:nvPr>
        </p:nvSpPr>
        <p:spPr/>
        <p:txBody>
          <a:bodyPr/>
          <a:lstStyle/>
          <a:p>
            <a:pPr eaLnBrk="1" hangingPunct="1">
              <a:defRPr/>
            </a:pPr>
            <a:r>
              <a:rPr lang="en-US" altLang="zh-CN" b="1" dirty="0" smtClean="0">
                <a:ea typeface="宋体" charset="-122"/>
              </a:rPr>
              <a:t>CHAPTER 54</a:t>
            </a:r>
            <a:endParaRPr lang="en-US" b="1" dirty="0" smtClean="0"/>
          </a:p>
        </p:txBody>
      </p:sp>
      <p:sp>
        <p:nvSpPr>
          <p:cNvPr id="6" name="Rectangle 43"/>
          <p:cNvSpPr>
            <a:spLocks noGrp="1" noChangeArrowheads="1"/>
          </p:cNvSpPr>
          <p:nvPr>
            <p:ph type="sldNum" sz="quarter" idx="12"/>
          </p:nvPr>
        </p:nvSpPr>
        <p:spPr/>
        <p:txBody>
          <a:bodyPr/>
          <a:lstStyle/>
          <a:p>
            <a:pPr>
              <a:defRPr/>
            </a:pPr>
            <a:fld id="{D62BB3B8-A672-4B43-A67A-F55EFFD00625}" type="slidenum">
              <a:rPr lang="en-US"/>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en-US" smtClean="0"/>
              <a:t>Terms cont’d</a:t>
            </a:r>
          </a:p>
        </p:txBody>
      </p:sp>
      <p:sp>
        <p:nvSpPr>
          <p:cNvPr id="57347" name="Rectangle 3"/>
          <p:cNvSpPr>
            <a:spLocks noGrp="1" noChangeArrowheads="1"/>
          </p:cNvSpPr>
          <p:nvPr>
            <p:ph idx="1"/>
          </p:nvPr>
        </p:nvSpPr>
        <p:spPr/>
        <p:txBody>
          <a:bodyPr/>
          <a:lstStyle/>
          <a:p>
            <a:pPr marL="609600" indent="-609600" eaLnBrk="1" hangingPunct="1">
              <a:defRPr/>
            </a:pPr>
            <a:r>
              <a:rPr lang="en-US" altLang="zh-CN" smtClean="0">
                <a:ea typeface="宋体" charset="-122"/>
              </a:rPr>
              <a:t>K – selected population - a population living at or near its carrying capacity </a:t>
            </a:r>
          </a:p>
          <a:p>
            <a:pPr marL="609600" indent="-609600" eaLnBrk="1" hangingPunct="1">
              <a:buFont typeface="Wingdings" pitchFamily="2" charset="2"/>
              <a:buNone/>
              <a:defRPr/>
            </a:pPr>
            <a:r>
              <a:rPr lang="en-US" altLang="zh-CN" smtClean="0">
                <a:ea typeface="宋体" charset="-122"/>
              </a:rPr>
              <a:t>        - Produces relatively few offspring that have a good chance for survival. </a:t>
            </a:r>
          </a:p>
          <a:p>
            <a:pPr marL="609600" indent="-609600" eaLnBrk="1" hangingPunct="1">
              <a:buFont typeface="Wingdings" pitchFamily="2" charset="2"/>
              <a:buNone/>
              <a:defRPr/>
            </a:pPr>
            <a:r>
              <a:rPr lang="en-US" altLang="zh-CN" smtClean="0">
                <a:ea typeface="宋体" charset="-122"/>
              </a:rPr>
              <a:t>        - Long life, low mortality rate (death rate)</a:t>
            </a:r>
          </a:p>
        </p:txBody>
      </p:sp>
      <p:sp>
        <p:nvSpPr>
          <p:cNvPr id="6" name="Slide Number Placeholder 5"/>
          <p:cNvSpPr>
            <a:spLocks noGrp="1"/>
          </p:cNvSpPr>
          <p:nvPr>
            <p:ph type="sldNum" sz="quarter" idx="12"/>
          </p:nvPr>
        </p:nvSpPr>
        <p:spPr/>
        <p:txBody>
          <a:bodyPr/>
          <a:lstStyle/>
          <a:p>
            <a:pPr>
              <a:defRPr/>
            </a:pPr>
            <a:fld id="{E3E894AF-A646-46E2-B986-128D70195FF8}" type="slidenum">
              <a:rPr lang="en-US"/>
              <a:pPr>
                <a:defRPr/>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6"/>
                                        </p:tgtEl>
                                        <p:attrNameLst>
                                          <p:attrName>style.visibility</p:attrName>
                                        </p:attrNameLst>
                                      </p:cBhvr>
                                      <p:to>
                                        <p:strVal val="visible"/>
                                      </p:to>
                                    </p:set>
                                    <p:anim calcmode="lin" valueType="num">
                                      <p:cBhvr additive="base">
                                        <p:cTn id="7" dur="500" fill="hold"/>
                                        <p:tgtEl>
                                          <p:spTgt spid="57346"/>
                                        </p:tgtEl>
                                        <p:attrNameLst>
                                          <p:attrName>ppt_x</p:attrName>
                                        </p:attrNameLst>
                                      </p:cBhvr>
                                      <p:tavLst>
                                        <p:tav tm="0">
                                          <p:val>
                                            <p:strVal val="#ppt_x"/>
                                          </p:val>
                                        </p:tav>
                                        <p:tav tm="100000">
                                          <p:val>
                                            <p:strVal val="#ppt_x"/>
                                          </p:val>
                                        </p:tav>
                                      </p:tavLst>
                                    </p:anim>
                                    <p:anim calcmode="lin" valueType="num">
                                      <p:cBhvr additive="base">
                                        <p:cTn id="8" dur="500" fill="hold"/>
                                        <p:tgtEl>
                                          <p:spTgt spid="5734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7347">
                                            <p:txEl>
                                              <p:pRg st="0" end="0"/>
                                            </p:txEl>
                                          </p:spTgt>
                                        </p:tgtEl>
                                        <p:attrNameLst>
                                          <p:attrName>style.visibility</p:attrName>
                                        </p:attrNameLst>
                                      </p:cBhvr>
                                      <p:to>
                                        <p:strVal val="visible"/>
                                      </p:to>
                                    </p:set>
                                    <p:anim calcmode="lin" valueType="num">
                                      <p:cBhvr additive="base">
                                        <p:cTn id="13" dur="5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3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7347">
                                            <p:txEl>
                                              <p:pRg st="1" end="1"/>
                                            </p:txEl>
                                          </p:spTgt>
                                        </p:tgtEl>
                                        <p:attrNameLst>
                                          <p:attrName>style.visibility</p:attrName>
                                        </p:attrNameLst>
                                      </p:cBhvr>
                                      <p:to>
                                        <p:strVal val="visible"/>
                                      </p:to>
                                    </p:set>
                                    <p:anim calcmode="lin" valueType="num">
                                      <p:cBhvr additive="base">
                                        <p:cTn id="19" dur="500" fill="hold"/>
                                        <p:tgtEl>
                                          <p:spTgt spid="5734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73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7347">
                                            <p:txEl>
                                              <p:pRg st="2" end="2"/>
                                            </p:txEl>
                                          </p:spTgt>
                                        </p:tgtEl>
                                        <p:attrNameLst>
                                          <p:attrName>style.visibility</p:attrName>
                                        </p:attrNameLst>
                                      </p:cBhvr>
                                      <p:to>
                                        <p:strVal val="visible"/>
                                      </p:to>
                                    </p:set>
                                    <p:anim calcmode="lin" valueType="num">
                                      <p:cBhvr additive="base">
                                        <p:cTn id="25" dur="5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73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57347"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eaLnBrk="1" hangingPunct="1">
              <a:defRPr/>
            </a:pPr>
            <a:r>
              <a:rPr lang="en-US" smtClean="0"/>
              <a:t>DDT</a:t>
            </a:r>
          </a:p>
        </p:txBody>
      </p:sp>
      <p:sp>
        <p:nvSpPr>
          <p:cNvPr id="169987" name="Rectangle 3"/>
          <p:cNvSpPr>
            <a:spLocks noGrp="1" noChangeArrowheads="1"/>
          </p:cNvSpPr>
          <p:nvPr>
            <p:ph idx="1"/>
          </p:nvPr>
        </p:nvSpPr>
        <p:spPr/>
        <p:txBody>
          <a:bodyPr/>
          <a:lstStyle/>
          <a:p>
            <a:pPr eaLnBrk="1" hangingPunct="1">
              <a:defRPr/>
            </a:pPr>
            <a:r>
              <a:rPr lang="en-US" smtClean="0"/>
              <a:t>DDT – pesticide widely used in 1947</a:t>
            </a:r>
          </a:p>
          <a:p>
            <a:pPr eaLnBrk="1" hangingPunct="1">
              <a:defRPr/>
            </a:pPr>
            <a:r>
              <a:rPr lang="en-US" smtClean="0"/>
              <a:t>Transported by water to many areas other than where it was applied </a:t>
            </a:r>
          </a:p>
          <a:p>
            <a:pPr eaLnBrk="1" hangingPunct="1">
              <a:defRPr/>
            </a:pPr>
            <a:r>
              <a:rPr lang="en-US" smtClean="0"/>
              <a:t>DDT is soluble in lipids so it collects in fatty tissues</a:t>
            </a:r>
          </a:p>
          <a:p>
            <a:pPr eaLnBrk="1" hangingPunct="1">
              <a:defRPr/>
            </a:pPr>
            <a:r>
              <a:rPr lang="en-US" smtClean="0"/>
              <a:t>DDT becomes more concentrated in higher trophic levels. This is called “biological magnification” </a:t>
            </a:r>
          </a:p>
        </p:txBody>
      </p:sp>
      <p:sp>
        <p:nvSpPr>
          <p:cNvPr id="6" name="Slide Number Placeholder 5"/>
          <p:cNvSpPr>
            <a:spLocks noGrp="1"/>
          </p:cNvSpPr>
          <p:nvPr>
            <p:ph type="sldNum" sz="quarter" idx="12"/>
          </p:nvPr>
        </p:nvSpPr>
        <p:spPr/>
        <p:txBody>
          <a:bodyPr>
            <a:normAutofit/>
          </a:bodyPr>
          <a:lstStyle/>
          <a:p>
            <a:pPr>
              <a:defRPr/>
            </a:pPr>
            <a:fld id="{818A55F1-86CD-41A4-B2B9-477CDE89955B}" type="slidenum">
              <a:rPr lang="en-US"/>
              <a:pPr>
                <a:defRPr/>
              </a:pPr>
              <a:t>100</a:t>
            </a:fld>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eaLnBrk="1" hangingPunct="1">
              <a:defRPr/>
            </a:pPr>
            <a:r>
              <a:rPr lang="en-US" smtClean="0"/>
              <a:t>Rising CO</a:t>
            </a:r>
            <a:r>
              <a:rPr lang="en-US" baseline="-25000" smtClean="0"/>
              <a:t>2</a:t>
            </a:r>
            <a:r>
              <a:rPr lang="en-US" smtClean="0"/>
              <a:t> Levels</a:t>
            </a:r>
          </a:p>
        </p:txBody>
      </p:sp>
      <p:sp>
        <p:nvSpPr>
          <p:cNvPr id="171011" name="Rectangle 3"/>
          <p:cNvSpPr>
            <a:spLocks noGrp="1" noChangeArrowheads="1"/>
          </p:cNvSpPr>
          <p:nvPr>
            <p:ph idx="1"/>
          </p:nvPr>
        </p:nvSpPr>
        <p:spPr/>
        <p:txBody>
          <a:bodyPr/>
          <a:lstStyle/>
          <a:p>
            <a:pPr eaLnBrk="1" hangingPunct="1">
              <a:defRPr/>
            </a:pPr>
            <a:r>
              <a:rPr lang="en-US" smtClean="0"/>
              <a:t>Affects of an increase in CO</a:t>
            </a:r>
            <a:r>
              <a:rPr lang="en-US" baseline="-25000" smtClean="0"/>
              <a:t>2</a:t>
            </a:r>
            <a:r>
              <a:rPr lang="en-US" smtClean="0"/>
              <a:t> is not known yet.</a:t>
            </a:r>
          </a:p>
          <a:p>
            <a:pPr eaLnBrk="1" hangingPunct="1">
              <a:defRPr/>
            </a:pPr>
            <a:r>
              <a:rPr lang="en-US" smtClean="0"/>
              <a:t> How might this impact C</a:t>
            </a:r>
            <a:r>
              <a:rPr lang="en-US" baseline="-25000" smtClean="0"/>
              <a:t>3</a:t>
            </a:r>
            <a:r>
              <a:rPr lang="en-US" smtClean="0"/>
              <a:t> and C</a:t>
            </a:r>
            <a:r>
              <a:rPr lang="en-US" baseline="-25000" smtClean="0"/>
              <a:t>4</a:t>
            </a:r>
            <a:r>
              <a:rPr lang="en-US" smtClean="0"/>
              <a:t> plants?</a:t>
            </a:r>
          </a:p>
          <a:p>
            <a:pPr eaLnBrk="1" hangingPunct="1">
              <a:defRPr/>
            </a:pPr>
            <a:r>
              <a:rPr lang="en-US" smtClean="0"/>
              <a:t>CO</a:t>
            </a:r>
            <a:r>
              <a:rPr lang="en-US" baseline="-25000" smtClean="0"/>
              <a:t>2</a:t>
            </a:r>
            <a:r>
              <a:rPr lang="en-US" smtClean="0"/>
              <a:t> reflects some of the infrared radiation back to the earth aiding in the “greenhouse effect” </a:t>
            </a:r>
          </a:p>
        </p:txBody>
      </p:sp>
      <p:sp>
        <p:nvSpPr>
          <p:cNvPr id="6" name="Slide Number Placeholder 5"/>
          <p:cNvSpPr>
            <a:spLocks noGrp="1"/>
          </p:cNvSpPr>
          <p:nvPr>
            <p:ph type="sldNum" sz="quarter" idx="12"/>
          </p:nvPr>
        </p:nvSpPr>
        <p:spPr/>
        <p:txBody>
          <a:bodyPr>
            <a:normAutofit/>
          </a:bodyPr>
          <a:lstStyle/>
          <a:p>
            <a:pPr>
              <a:defRPr/>
            </a:pPr>
            <a:fld id="{DD9E053D-6643-42B8-A79B-A245C060A942}" type="slidenum">
              <a:rPr lang="en-US"/>
              <a:pPr>
                <a:defRPr/>
              </a:pPr>
              <a:t>101</a:t>
            </a:fld>
            <a:endParaRPr 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9CAD826D-1E8D-4C48-BFF7-3F121C91C262}" type="slidenum">
              <a:rPr lang="en-US"/>
              <a:pPr>
                <a:defRPr/>
              </a:pPr>
              <a:t>102</a:t>
            </a:fld>
            <a:endParaRPr lang="en-US"/>
          </a:p>
        </p:txBody>
      </p:sp>
      <p:pic>
        <p:nvPicPr>
          <p:cNvPr id="111619" name="Picture 2" descr="54-25-DDTInFoodChain-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04800"/>
            <a:ext cx="4953000" cy="621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A806D214-1B69-4BCA-B471-2FC0B3E6900A}" type="slidenum">
              <a:rPr lang="en-US"/>
              <a:pPr>
                <a:defRPr/>
              </a:pPr>
              <a:t>103</a:t>
            </a:fld>
            <a:endParaRPr lang="en-US"/>
          </a:p>
        </p:txBody>
      </p:sp>
      <p:pic>
        <p:nvPicPr>
          <p:cNvPr id="112643" name="Picture 2" descr="54-26-IncreasCarbonDiox-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150" y="571500"/>
            <a:ext cx="59817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A67F96BB-5C98-4E3B-9A5D-26834CA554CC}" type="slidenum">
              <a:rPr lang="en-US"/>
              <a:pPr>
                <a:defRPr/>
              </a:pPr>
              <a:t>104</a:t>
            </a:fld>
            <a:endParaRPr lang="en-US"/>
          </a:p>
        </p:txBody>
      </p:sp>
      <p:pic>
        <p:nvPicPr>
          <p:cNvPr id="113667" name="Picture 5" descr="52-09-ExponPopGrowth-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178800" cy="604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defRPr/>
            </a:pPr>
            <a:r>
              <a:rPr lang="en-US" smtClean="0"/>
              <a:t>Terms cont’d</a:t>
            </a:r>
          </a:p>
        </p:txBody>
      </p:sp>
      <p:sp>
        <p:nvSpPr>
          <p:cNvPr id="58371" name="Rectangle 3"/>
          <p:cNvSpPr>
            <a:spLocks noGrp="1" noChangeArrowheads="1"/>
          </p:cNvSpPr>
          <p:nvPr>
            <p:ph idx="1"/>
          </p:nvPr>
        </p:nvSpPr>
        <p:spPr/>
        <p:txBody>
          <a:bodyPr/>
          <a:lstStyle/>
          <a:p>
            <a:pPr marL="609600" indent="-609600" eaLnBrk="1" hangingPunct="1">
              <a:defRPr/>
            </a:pPr>
            <a:r>
              <a:rPr lang="en-US" altLang="zh-CN" smtClean="0">
                <a:ea typeface="宋体" charset="-122"/>
              </a:rPr>
              <a:t>R- selected population - a population where densities fluctuate with little competition. </a:t>
            </a:r>
          </a:p>
          <a:p>
            <a:pPr marL="609600" indent="-609600" eaLnBrk="1" hangingPunct="1">
              <a:buFont typeface="Wingdings" pitchFamily="2" charset="2"/>
              <a:buNone/>
              <a:defRPr/>
            </a:pPr>
            <a:r>
              <a:rPr lang="en-US" altLang="zh-CN" smtClean="0">
                <a:ea typeface="宋体" charset="-122"/>
              </a:rPr>
              <a:t>     - short life span, high mortality rate   ie. dandelions </a:t>
            </a:r>
          </a:p>
          <a:p>
            <a:pPr marL="609600" indent="-609600" eaLnBrk="1" hangingPunct="1">
              <a:buFont typeface="Wingdings" pitchFamily="2" charset="2"/>
              <a:buNone/>
              <a:defRPr/>
            </a:pPr>
            <a:endParaRPr lang="en-US" smtClean="0"/>
          </a:p>
          <a:p>
            <a:pPr marL="609600" indent="-609600" eaLnBrk="1" hangingPunct="1">
              <a:buFont typeface="Wingdings" pitchFamily="2" charset="2"/>
              <a:buNone/>
              <a:defRPr/>
            </a:pPr>
            <a:endParaRPr lang="en-US" altLang="zh-CN" smtClean="0">
              <a:ea typeface="宋体" charset="-122"/>
            </a:endParaRPr>
          </a:p>
          <a:p>
            <a:pPr marL="609600" indent="-609600" eaLnBrk="1" hangingPunct="1">
              <a:buFont typeface="Wingdings" pitchFamily="2" charset="2"/>
              <a:buNone/>
              <a:defRPr/>
            </a:pPr>
            <a:r>
              <a:rPr lang="en-US" smtClean="0"/>
              <a:t>        </a:t>
            </a:r>
          </a:p>
        </p:txBody>
      </p:sp>
      <p:sp>
        <p:nvSpPr>
          <p:cNvPr id="6" name="Slide Number Placeholder 5"/>
          <p:cNvSpPr>
            <a:spLocks noGrp="1"/>
          </p:cNvSpPr>
          <p:nvPr>
            <p:ph type="sldNum" sz="quarter" idx="12"/>
          </p:nvPr>
        </p:nvSpPr>
        <p:spPr/>
        <p:txBody>
          <a:bodyPr/>
          <a:lstStyle/>
          <a:p>
            <a:pPr>
              <a:defRPr/>
            </a:pPr>
            <a:fld id="{7023F6F4-EF42-461A-A148-960404DEF00C}" type="slidenum">
              <a:rPr lang="en-US"/>
              <a:pPr>
                <a:defRPr/>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8370"/>
                                        </p:tgtEl>
                                        <p:attrNameLst>
                                          <p:attrName>style.visibility</p:attrName>
                                        </p:attrNameLst>
                                      </p:cBhvr>
                                      <p:to>
                                        <p:strVal val="visible"/>
                                      </p:to>
                                    </p:set>
                                    <p:anim calcmode="lin" valueType="num">
                                      <p:cBhvr additive="base">
                                        <p:cTn id="7" dur="500" fill="hold"/>
                                        <p:tgtEl>
                                          <p:spTgt spid="58370"/>
                                        </p:tgtEl>
                                        <p:attrNameLst>
                                          <p:attrName>ppt_x</p:attrName>
                                        </p:attrNameLst>
                                      </p:cBhvr>
                                      <p:tavLst>
                                        <p:tav tm="0">
                                          <p:val>
                                            <p:strVal val="#ppt_x"/>
                                          </p:val>
                                        </p:tav>
                                        <p:tav tm="100000">
                                          <p:val>
                                            <p:strVal val="#ppt_x"/>
                                          </p:val>
                                        </p:tav>
                                      </p:tavLst>
                                    </p:anim>
                                    <p:anim calcmode="lin" valueType="num">
                                      <p:cBhvr additive="base">
                                        <p:cTn id="8" dur="500" fill="hold"/>
                                        <p:tgtEl>
                                          <p:spTgt spid="5837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8371">
                                            <p:txEl>
                                              <p:pRg st="0" end="0"/>
                                            </p:txEl>
                                          </p:spTgt>
                                        </p:tgtEl>
                                        <p:attrNameLst>
                                          <p:attrName>style.visibility</p:attrName>
                                        </p:attrNameLst>
                                      </p:cBhvr>
                                      <p:to>
                                        <p:strVal val="visible"/>
                                      </p:to>
                                    </p:set>
                                    <p:anim calcmode="lin" valueType="num">
                                      <p:cBhvr additive="base">
                                        <p:cTn id="11" dur="500" fill="hold"/>
                                        <p:tgtEl>
                                          <p:spTgt spid="5837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83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8371">
                                            <p:txEl>
                                              <p:pRg st="1" end="1"/>
                                            </p:txEl>
                                          </p:spTgt>
                                        </p:tgtEl>
                                        <p:attrNameLst>
                                          <p:attrName>style.visibility</p:attrName>
                                        </p:attrNameLst>
                                      </p:cBhvr>
                                      <p:to>
                                        <p:strVal val="visible"/>
                                      </p:to>
                                    </p:set>
                                    <p:anim calcmode="lin" valueType="num">
                                      <p:cBhvr additive="base">
                                        <p:cTn id="17" dur="500" fill="hold"/>
                                        <p:tgtEl>
                                          <p:spTgt spid="5837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837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P spid="5837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defRPr/>
            </a:pPr>
            <a:r>
              <a:rPr lang="en-US" smtClean="0"/>
              <a:t>Terms cont’d</a:t>
            </a:r>
          </a:p>
        </p:txBody>
      </p:sp>
      <p:sp>
        <p:nvSpPr>
          <p:cNvPr id="123907" name="Rectangle 3"/>
          <p:cNvSpPr>
            <a:spLocks noGrp="1" noChangeArrowheads="1"/>
          </p:cNvSpPr>
          <p:nvPr>
            <p:ph idx="1"/>
          </p:nvPr>
        </p:nvSpPr>
        <p:spPr/>
        <p:txBody>
          <a:bodyPr/>
          <a:lstStyle/>
          <a:p>
            <a:pPr eaLnBrk="1" hangingPunct="1">
              <a:defRPr/>
            </a:pPr>
            <a:r>
              <a:rPr lang="en-US" smtClean="0"/>
              <a:t>Altruism behavior – puts the needs of the population before itself</a:t>
            </a:r>
          </a:p>
          <a:p>
            <a:pPr eaLnBrk="1" hangingPunct="1">
              <a:defRPr/>
            </a:pPr>
            <a:r>
              <a:rPr lang="en-US" smtClean="0"/>
              <a:t>Kin selection – needs of family come first</a:t>
            </a:r>
          </a:p>
        </p:txBody>
      </p:sp>
      <p:sp>
        <p:nvSpPr>
          <p:cNvPr id="6" name="Slide Number Placeholder 5"/>
          <p:cNvSpPr>
            <a:spLocks noGrp="1"/>
          </p:cNvSpPr>
          <p:nvPr>
            <p:ph type="sldNum" sz="quarter" idx="12"/>
          </p:nvPr>
        </p:nvSpPr>
        <p:spPr/>
        <p:txBody>
          <a:bodyPr/>
          <a:lstStyle/>
          <a:p>
            <a:pPr>
              <a:defRPr/>
            </a:pPr>
            <a:fld id="{424B36B6-392D-435A-BDE4-639468D39C59}" type="slidenum">
              <a:rPr lang="en-US"/>
              <a:pPr>
                <a:defRPr/>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 calcmode="lin" valueType="num">
                                      <p:cBhvr additive="base">
                                        <p:cTn id="7" dur="500" fill="hold"/>
                                        <p:tgtEl>
                                          <p:spTgt spid="1239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39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3907">
                                            <p:txEl>
                                              <p:pRg st="1" end="1"/>
                                            </p:txEl>
                                          </p:spTgt>
                                        </p:tgtEl>
                                        <p:attrNameLst>
                                          <p:attrName>style.visibility</p:attrName>
                                        </p:attrNameLst>
                                      </p:cBhvr>
                                      <p:to>
                                        <p:strVal val="visible"/>
                                      </p:to>
                                    </p:set>
                                    <p:anim calcmode="lin" valueType="num">
                                      <p:cBhvr additive="base">
                                        <p:cTn id="13" dur="500" fill="hold"/>
                                        <p:tgtEl>
                                          <p:spTgt spid="1239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390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pPr eaLnBrk="1" hangingPunct="1">
              <a:defRPr/>
            </a:pPr>
            <a:r>
              <a:rPr lang="en-US" sz="4000" dirty="0" smtClean="0"/>
              <a:t>Types of Interspecific interactions</a:t>
            </a:r>
          </a:p>
        </p:txBody>
      </p:sp>
      <p:sp>
        <p:nvSpPr>
          <p:cNvPr id="24579" name="Rectangle 3"/>
          <p:cNvSpPr>
            <a:spLocks noGrp="1" noChangeArrowheads="1"/>
          </p:cNvSpPr>
          <p:nvPr>
            <p:ph idx="1"/>
          </p:nvPr>
        </p:nvSpPr>
        <p:spPr/>
        <p:txBody>
          <a:bodyPr/>
          <a:lstStyle/>
          <a:p>
            <a:pPr eaLnBrk="1" hangingPunct="1">
              <a:defRPr/>
            </a:pPr>
            <a:r>
              <a:rPr lang="en-US" smtClean="0"/>
              <a:t>-/-   both lose</a:t>
            </a:r>
          </a:p>
          <a:p>
            <a:pPr eaLnBrk="1" hangingPunct="1">
              <a:defRPr/>
            </a:pPr>
            <a:r>
              <a:rPr lang="en-US" smtClean="0"/>
              <a:t>+/-  one benefits &amp; one loses</a:t>
            </a:r>
          </a:p>
          <a:p>
            <a:pPr eaLnBrk="1" hangingPunct="1">
              <a:defRPr/>
            </a:pPr>
            <a:r>
              <a:rPr lang="en-US" smtClean="0"/>
              <a:t>+/+  both benefit</a:t>
            </a:r>
          </a:p>
          <a:p>
            <a:pPr eaLnBrk="1" hangingPunct="1">
              <a:defRPr/>
            </a:pPr>
            <a:r>
              <a:rPr lang="en-US" smtClean="0"/>
              <a:t>+/0 one benefits &amp; one doesn’t matter</a:t>
            </a:r>
          </a:p>
        </p:txBody>
      </p:sp>
      <p:sp>
        <p:nvSpPr>
          <p:cNvPr id="6" name="Slide Number Placeholder 5"/>
          <p:cNvSpPr>
            <a:spLocks noGrp="1"/>
          </p:cNvSpPr>
          <p:nvPr>
            <p:ph type="sldNum" sz="quarter" idx="12"/>
          </p:nvPr>
        </p:nvSpPr>
        <p:spPr/>
        <p:txBody>
          <a:bodyPr/>
          <a:lstStyle/>
          <a:p>
            <a:pPr>
              <a:defRPr/>
            </a:pPr>
            <a:fld id="{4A7FBC4D-8D18-4BF6-8C32-A711114AF2EA}" type="slidenum">
              <a:rPr lang="en-US"/>
              <a:pPr>
                <a:defRPr/>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500" fill="hold"/>
                                        <p:tgtEl>
                                          <p:spTgt spid="24578"/>
                                        </p:tgtEl>
                                        <p:attrNameLst>
                                          <p:attrName>ppt_x</p:attrName>
                                        </p:attrNameLst>
                                      </p:cBhvr>
                                      <p:tavLst>
                                        <p:tav tm="0">
                                          <p:val>
                                            <p:strVal val="0-#ppt_w/2"/>
                                          </p:val>
                                        </p:tav>
                                        <p:tav tm="100000">
                                          <p:val>
                                            <p:strVal val="#ppt_x"/>
                                          </p:val>
                                        </p:tav>
                                      </p:tavLst>
                                    </p:anim>
                                    <p:anim calcmode="lin" valueType="num">
                                      <p:cBhvr additive="base">
                                        <p:cTn id="8" dur="500" fill="hold"/>
                                        <p:tgtEl>
                                          <p:spTgt spid="2457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79">
                                            <p:txEl>
                                              <p:pRg st="0" end="0"/>
                                            </p:txEl>
                                          </p:spTgt>
                                        </p:tgtEl>
                                        <p:attrNameLst>
                                          <p:attrName>style.visibility</p:attrName>
                                        </p:attrNameLst>
                                      </p:cBhvr>
                                      <p:to>
                                        <p:strVal val="visible"/>
                                      </p:to>
                                    </p:set>
                                    <p:anim calcmode="lin" valueType="num">
                                      <p:cBhvr additive="base">
                                        <p:cTn id="13"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79">
                                            <p:txEl>
                                              <p:pRg st="1" end="1"/>
                                            </p:txEl>
                                          </p:spTgt>
                                        </p:tgtEl>
                                        <p:attrNameLst>
                                          <p:attrName>style.visibility</p:attrName>
                                        </p:attrNameLst>
                                      </p:cBhvr>
                                      <p:to>
                                        <p:strVal val="visible"/>
                                      </p:to>
                                    </p:set>
                                    <p:anim calcmode="lin" valueType="num">
                                      <p:cBhvr additive="base">
                                        <p:cTn id="19"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579">
                                            <p:txEl>
                                              <p:pRg st="2" end="2"/>
                                            </p:txEl>
                                          </p:spTgt>
                                        </p:tgtEl>
                                        <p:attrNameLst>
                                          <p:attrName>style.visibility</p:attrName>
                                        </p:attrNameLst>
                                      </p:cBhvr>
                                      <p:to>
                                        <p:strVal val="visible"/>
                                      </p:to>
                                    </p:set>
                                    <p:anim calcmode="lin" valueType="num">
                                      <p:cBhvr additive="base">
                                        <p:cTn id="25"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4579">
                                            <p:txEl>
                                              <p:pRg st="3" end="3"/>
                                            </p:txEl>
                                          </p:spTgt>
                                        </p:tgtEl>
                                        <p:attrNameLst>
                                          <p:attrName>style.visibility</p:attrName>
                                        </p:attrNameLst>
                                      </p:cBhvr>
                                      <p:to>
                                        <p:strVal val="visible"/>
                                      </p:to>
                                    </p:set>
                                    <p:anim calcmode="lin" valueType="num">
                                      <p:cBhvr additive="base">
                                        <p:cTn id="31"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57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utoUpdateAnimBg="0"/>
      <p:bldP spid="2457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1026"/>
          <p:cNvSpPr>
            <a:spLocks noGrp="1" noChangeArrowheads="1"/>
          </p:cNvSpPr>
          <p:nvPr>
            <p:ph type="title"/>
          </p:nvPr>
        </p:nvSpPr>
        <p:spPr/>
        <p:txBody>
          <a:bodyPr/>
          <a:lstStyle/>
          <a:p>
            <a:pPr eaLnBrk="1" hangingPunct="1">
              <a:defRPr/>
            </a:pPr>
            <a:r>
              <a:rPr lang="en-US" dirty="0" smtClean="0"/>
              <a:t>-/- Competition</a:t>
            </a:r>
          </a:p>
        </p:txBody>
      </p:sp>
      <p:sp>
        <p:nvSpPr>
          <p:cNvPr id="117763" name="Rectangle 1027"/>
          <p:cNvSpPr>
            <a:spLocks noGrp="1" noChangeArrowheads="1"/>
          </p:cNvSpPr>
          <p:nvPr>
            <p:ph idx="1"/>
          </p:nvPr>
        </p:nvSpPr>
        <p:spPr/>
        <p:txBody>
          <a:bodyPr/>
          <a:lstStyle/>
          <a:p>
            <a:pPr eaLnBrk="1" hangingPunct="1">
              <a:lnSpc>
                <a:spcPct val="90000"/>
              </a:lnSpc>
              <a:defRPr/>
            </a:pPr>
            <a:r>
              <a:rPr lang="en-US" smtClean="0"/>
              <a:t>Competing for resources is detrimental to both species.</a:t>
            </a:r>
          </a:p>
          <a:p>
            <a:pPr eaLnBrk="1" hangingPunct="1">
              <a:lnSpc>
                <a:spcPct val="90000"/>
              </a:lnSpc>
              <a:defRPr/>
            </a:pPr>
            <a:r>
              <a:rPr lang="en-US" smtClean="0"/>
              <a:t>Interference competition – fighting over resources</a:t>
            </a:r>
          </a:p>
          <a:p>
            <a:pPr eaLnBrk="1" hangingPunct="1">
              <a:lnSpc>
                <a:spcPct val="90000"/>
              </a:lnSpc>
              <a:defRPr/>
            </a:pPr>
            <a:r>
              <a:rPr lang="en-US" smtClean="0"/>
              <a:t>Exploitative competition – use of similar resources</a:t>
            </a:r>
          </a:p>
          <a:p>
            <a:pPr eaLnBrk="1" hangingPunct="1">
              <a:lnSpc>
                <a:spcPct val="90000"/>
              </a:lnSpc>
              <a:defRPr/>
            </a:pPr>
            <a:r>
              <a:rPr lang="en-US" smtClean="0"/>
              <a:t>Competitive Exclusion Principle – two species with similar needs for the same limiting factors cannot coexist. </a:t>
            </a:r>
          </a:p>
        </p:txBody>
      </p:sp>
      <p:sp>
        <p:nvSpPr>
          <p:cNvPr id="6" name="Slide Number Placeholder 5"/>
          <p:cNvSpPr>
            <a:spLocks noGrp="1"/>
          </p:cNvSpPr>
          <p:nvPr>
            <p:ph type="sldNum" sz="quarter" idx="12"/>
          </p:nvPr>
        </p:nvSpPr>
        <p:spPr/>
        <p:txBody>
          <a:bodyPr/>
          <a:lstStyle/>
          <a:p>
            <a:pPr>
              <a:defRPr/>
            </a:pPr>
            <a:fld id="{AF984933-568A-4EA3-8311-C05FD6F78CE6}" type="slidenum">
              <a:rPr lang="en-US"/>
              <a:pPr>
                <a:defRPr/>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7762"/>
                                        </p:tgtEl>
                                        <p:attrNameLst>
                                          <p:attrName>style.visibility</p:attrName>
                                        </p:attrNameLst>
                                      </p:cBhvr>
                                      <p:to>
                                        <p:strVal val="visible"/>
                                      </p:to>
                                    </p:set>
                                    <p:anim calcmode="lin" valueType="num">
                                      <p:cBhvr additive="base">
                                        <p:cTn id="7" dur="500" fill="hold"/>
                                        <p:tgtEl>
                                          <p:spTgt spid="117762"/>
                                        </p:tgtEl>
                                        <p:attrNameLst>
                                          <p:attrName>ppt_x</p:attrName>
                                        </p:attrNameLst>
                                      </p:cBhvr>
                                      <p:tavLst>
                                        <p:tav tm="0">
                                          <p:val>
                                            <p:strVal val="0-#ppt_w/2"/>
                                          </p:val>
                                        </p:tav>
                                        <p:tav tm="100000">
                                          <p:val>
                                            <p:strVal val="#ppt_x"/>
                                          </p:val>
                                        </p:tav>
                                      </p:tavLst>
                                    </p:anim>
                                    <p:anim calcmode="lin" valueType="num">
                                      <p:cBhvr additive="base">
                                        <p:cTn id="8" dur="500" fill="hold"/>
                                        <p:tgtEl>
                                          <p:spTgt spid="11776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7763">
                                            <p:txEl>
                                              <p:pRg st="0" end="0"/>
                                            </p:txEl>
                                          </p:spTgt>
                                        </p:tgtEl>
                                        <p:attrNameLst>
                                          <p:attrName>style.visibility</p:attrName>
                                        </p:attrNameLst>
                                      </p:cBhvr>
                                      <p:to>
                                        <p:strVal val="visible"/>
                                      </p:to>
                                    </p:set>
                                    <p:anim calcmode="lin" valueType="num">
                                      <p:cBhvr additive="base">
                                        <p:cTn id="13" dur="500" fill="hold"/>
                                        <p:tgtEl>
                                          <p:spTgt spid="11776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77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7763">
                                            <p:txEl>
                                              <p:pRg st="1" end="1"/>
                                            </p:txEl>
                                          </p:spTgt>
                                        </p:tgtEl>
                                        <p:attrNameLst>
                                          <p:attrName>style.visibility</p:attrName>
                                        </p:attrNameLst>
                                      </p:cBhvr>
                                      <p:to>
                                        <p:strVal val="visible"/>
                                      </p:to>
                                    </p:set>
                                    <p:anim calcmode="lin" valueType="num">
                                      <p:cBhvr additive="base">
                                        <p:cTn id="19" dur="500" fill="hold"/>
                                        <p:tgtEl>
                                          <p:spTgt spid="11776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77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7763">
                                            <p:txEl>
                                              <p:pRg st="2" end="2"/>
                                            </p:txEl>
                                          </p:spTgt>
                                        </p:tgtEl>
                                        <p:attrNameLst>
                                          <p:attrName>style.visibility</p:attrName>
                                        </p:attrNameLst>
                                      </p:cBhvr>
                                      <p:to>
                                        <p:strVal val="visible"/>
                                      </p:to>
                                    </p:set>
                                    <p:anim calcmode="lin" valueType="num">
                                      <p:cBhvr additive="base">
                                        <p:cTn id="25" dur="500" fill="hold"/>
                                        <p:tgtEl>
                                          <p:spTgt spid="11776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77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7763">
                                            <p:txEl>
                                              <p:pRg st="3" end="3"/>
                                            </p:txEl>
                                          </p:spTgt>
                                        </p:tgtEl>
                                        <p:attrNameLst>
                                          <p:attrName>style.visibility</p:attrName>
                                        </p:attrNameLst>
                                      </p:cBhvr>
                                      <p:to>
                                        <p:strVal val="visible"/>
                                      </p:to>
                                    </p:set>
                                    <p:anim calcmode="lin" valueType="num">
                                      <p:cBhvr additive="base">
                                        <p:cTn id="31" dur="500" fill="hold"/>
                                        <p:tgtEl>
                                          <p:spTgt spid="11776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776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2" grpId="0" autoUpdateAnimBg="0"/>
      <p:bldP spid="11776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altLang="zh-CN" dirty="0" smtClean="0">
                <a:ea typeface="宋体" charset="-122"/>
              </a:rPr>
              <a:t>+/- Predation</a:t>
            </a:r>
            <a:endParaRPr lang="en-US" dirty="0" smtClean="0"/>
          </a:p>
        </p:txBody>
      </p:sp>
      <p:sp>
        <p:nvSpPr>
          <p:cNvPr id="28675" name="Rectangle 3"/>
          <p:cNvSpPr>
            <a:spLocks noGrp="1" noChangeArrowheads="1"/>
          </p:cNvSpPr>
          <p:nvPr>
            <p:ph idx="1"/>
          </p:nvPr>
        </p:nvSpPr>
        <p:spPr/>
        <p:txBody>
          <a:bodyPr/>
          <a:lstStyle/>
          <a:p>
            <a:pPr eaLnBrk="1" hangingPunct="1">
              <a:defRPr/>
            </a:pPr>
            <a:r>
              <a:rPr lang="en-US" altLang="zh-CN" smtClean="0">
                <a:ea typeface="宋体" charset="-122"/>
              </a:rPr>
              <a:t>Includes herbivory and parasitism</a:t>
            </a:r>
          </a:p>
          <a:p>
            <a:pPr eaLnBrk="1" hangingPunct="1">
              <a:defRPr/>
            </a:pPr>
            <a:r>
              <a:rPr lang="en-US" altLang="zh-CN" smtClean="0">
                <a:ea typeface="宋体" charset="-122"/>
              </a:rPr>
              <a:t>Many organisms have defenses</a:t>
            </a:r>
          </a:p>
          <a:p>
            <a:pPr eaLnBrk="1" hangingPunct="1">
              <a:buFont typeface="Wingdings" pitchFamily="2" charset="2"/>
              <a:buNone/>
              <a:defRPr/>
            </a:pPr>
            <a:endParaRPr lang="en-US" smtClean="0"/>
          </a:p>
        </p:txBody>
      </p:sp>
      <p:sp>
        <p:nvSpPr>
          <p:cNvPr id="6" name="Slide Number Placeholder 5"/>
          <p:cNvSpPr>
            <a:spLocks noGrp="1"/>
          </p:cNvSpPr>
          <p:nvPr>
            <p:ph type="sldNum" sz="quarter" idx="12"/>
          </p:nvPr>
        </p:nvSpPr>
        <p:spPr/>
        <p:txBody>
          <a:bodyPr/>
          <a:lstStyle/>
          <a:p>
            <a:pPr>
              <a:defRPr/>
            </a:pPr>
            <a:fld id="{48CD8907-06E8-413E-8D9D-3B474DDF63EE}" type="slidenum">
              <a:rPr lang="en-US"/>
              <a:pPr>
                <a:defRPr/>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additive="base">
                                        <p:cTn id="7" dur="500" fill="hold"/>
                                        <p:tgtEl>
                                          <p:spTgt spid="28674"/>
                                        </p:tgtEl>
                                        <p:attrNameLst>
                                          <p:attrName>ppt_x</p:attrName>
                                        </p:attrNameLst>
                                      </p:cBhvr>
                                      <p:tavLst>
                                        <p:tav tm="0">
                                          <p:val>
                                            <p:strVal val="#ppt_x"/>
                                          </p:val>
                                        </p:tav>
                                        <p:tav tm="100000">
                                          <p:val>
                                            <p:strVal val="#ppt_x"/>
                                          </p:val>
                                        </p:tav>
                                      </p:tavLst>
                                    </p:anim>
                                    <p:anim calcmode="lin" valueType="num">
                                      <p:cBhvr additive="base">
                                        <p:cTn id="8" dur="500" fill="hold"/>
                                        <p:tgtEl>
                                          <p:spTgt spid="2867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5">
                                            <p:txEl>
                                              <p:pRg st="0" end="0"/>
                                            </p:txEl>
                                          </p:spTgt>
                                        </p:tgtEl>
                                        <p:attrNameLst>
                                          <p:attrName>style.visibility</p:attrName>
                                        </p:attrNameLst>
                                      </p:cBhvr>
                                      <p:to>
                                        <p:strVal val="visible"/>
                                      </p:to>
                                    </p:set>
                                    <p:anim calcmode="lin" valueType="num">
                                      <p:cBhvr additive="base">
                                        <p:cTn id="13"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5">
                                            <p:txEl>
                                              <p:pRg st="1" end="1"/>
                                            </p:txEl>
                                          </p:spTgt>
                                        </p:tgtEl>
                                        <p:attrNameLst>
                                          <p:attrName>style.visibility</p:attrName>
                                        </p:attrNameLst>
                                      </p:cBhvr>
                                      <p:to>
                                        <p:strVal val="visible"/>
                                      </p:to>
                                    </p:set>
                                    <p:anim calcmode="lin" valueType="num">
                                      <p:cBhvr additive="base">
                                        <p:cTn id="19"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US" smtClean="0"/>
              <a:t>Defense in plants</a:t>
            </a:r>
          </a:p>
        </p:txBody>
      </p:sp>
      <p:sp>
        <p:nvSpPr>
          <p:cNvPr id="29699" name="Rectangle 3"/>
          <p:cNvSpPr>
            <a:spLocks noGrp="1" noChangeArrowheads="1"/>
          </p:cNvSpPr>
          <p:nvPr>
            <p:ph idx="1"/>
          </p:nvPr>
        </p:nvSpPr>
        <p:spPr/>
        <p:txBody>
          <a:bodyPr/>
          <a:lstStyle/>
          <a:p>
            <a:pPr eaLnBrk="1" hangingPunct="1">
              <a:defRPr/>
            </a:pPr>
            <a:r>
              <a:rPr lang="en-US" smtClean="0"/>
              <a:t>Thorns</a:t>
            </a:r>
          </a:p>
          <a:p>
            <a:pPr eaLnBrk="1" hangingPunct="1">
              <a:defRPr/>
            </a:pPr>
            <a:r>
              <a:rPr lang="en-US" smtClean="0"/>
              <a:t>Hooks</a:t>
            </a:r>
          </a:p>
          <a:p>
            <a:pPr eaLnBrk="1" hangingPunct="1">
              <a:defRPr/>
            </a:pPr>
            <a:r>
              <a:rPr lang="en-US" smtClean="0"/>
              <a:t>Spines</a:t>
            </a:r>
          </a:p>
          <a:p>
            <a:pPr eaLnBrk="1" hangingPunct="1">
              <a:defRPr/>
            </a:pPr>
            <a:r>
              <a:rPr lang="en-US" smtClean="0"/>
              <a:t>Crystals</a:t>
            </a:r>
          </a:p>
          <a:p>
            <a:pPr eaLnBrk="1" hangingPunct="1">
              <a:defRPr/>
            </a:pPr>
            <a:r>
              <a:rPr lang="en-US" smtClean="0"/>
              <a:t>Secondary compounds (by-products of glycolysis or Krebs) i.e. opium, nicotine, strychnine</a:t>
            </a:r>
          </a:p>
        </p:txBody>
      </p:sp>
      <p:sp>
        <p:nvSpPr>
          <p:cNvPr id="6" name="Slide Number Placeholder 5"/>
          <p:cNvSpPr>
            <a:spLocks noGrp="1"/>
          </p:cNvSpPr>
          <p:nvPr>
            <p:ph type="sldNum" sz="quarter" idx="12"/>
          </p:nvPr>
        </p:nvSpPr>
        <p:spPr/>
        <p:txBody>
          <a:bodyPr/>
          <a:lstStyle/>
          <a:p>
            <a:pPr>
              <a:defRPr/>
            </a:pPr>
            <a:fld id="{57528D39-A0A9-4503-BC0B-C0659DA163EF}" type="slidenum">
              <a:rPr lang="en-US"/>
              <a:pPr>
                <a:defRPr/>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699">
                                            <p:txEl>
                                              <p:pRg st="3" end="3"/>
                                            </p:txEl>
                                          </p:spTgt>
                                        </p:tgtEl>
                                        <p:attrNameLst>
                                          <p:attrName>style.visibility</p:attrName>
                                        </p:attrNameLst>
                                      </p:cBhvr>
                                      <p:to>
                                        <p:strVal val="visible"/>
                                      </p:to>
                                    </p:set>
                                    <p:anim calcmode="lin" valueType="num">
                                      <p:cBhvr additive="base">
                                        <p:cTn id="25" dur="5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6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699">
                                            <p:txEl>
                                              <p:pRg st="4" end="4"/>
                                            </p:txEl>
                                          </p:spTgt>
                                        </p:tgtEl>
                                        <p:attrNameLst>
                                          <p:attrName>style.visibility</p:attrName>
                                        </p:attrNameLst>
                                      </p:cBhvr>
                                      <p:to>
                                        <p:strVal val="visible"/>
                                      </p:to>
                                    </p:set>
                                    <p:anim calcmode="lin" valueType="num">
                                      <p:cBhvr additive="base">
                                        <p:cTn id="31" dur="5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969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smtClean="0"/>
              <a:t>Defense in animals</a:t>
            </a:r>
          </a:p>
        </p:txBody>
      </p:sp>
      <p:sp>
        <p:nvSpPr>
          <p:cNvPr id="30723" name="Rectangle 3"/>
          <p:cNvSpPr>
            <a:spLocks noGrp="1" noChangeArrowheads="1"/>
          </p:cNvSpPr>
          <p:nvPr>
            <p:ph idx="1"/>
          </p:nvPr>
        </p:nvSpPr>
        <p:spPr/>
        <p:txBody>
          <a:bodyPr>
            <a:normAutofit/>
          </a:bodyPr>
          <a:lstStyle/>
          <a:p>
            <a:pPr eaLnBrk="1" hangingPunct="1">
              <a:defRPr/>
            </a:pPr>
            <a:r>
              <a:rPr lang="en-US" altLang="zh-CN" sz="2800" smtClean="0">
                <a:ea typeface="宋体" charset="-122"/>
              </a:rPr>
              <a:t>cryptic coloration (camouflage) Fig. 53.5 </a:t>
            </a:r>
          </a:p>
          <a:p>
            <a:pPr eaLnBrk="1" hangingPunct="1">
              <a:defRPr/>
            </a:pPr>
            <a:r>
              <a:rPr lang="en-US" altLang="zh-CN" sz="2800" smtClean="0">
                <a:ea typeface="宋体" charset="-122"/>
              </a:rPr>
              <a:t>deceptive markings (fake eyes on wing) learn by trial &amp; error 	</a:t>
            </a:r>
          </a:p>
          <a:p>
            <a:pPr eaLnBrk="1" hangingPunct="1">
              <a:defRPr/>
            </a:pPr>
            <a:r>
              <a:rPr lang="en-US" altLang="zh-CN" sz="2800" smtClean="0">
                <a:ea typeface="宋体" charset="-122"/>
              </a:rPr>
              <a:t>mechanical (porcupine) </a:t>
            </a:r>
          </a:p>
          <a:p>
            <a:pPr eaLnBrk="1" hangingPunct="1">
              <a:defRPr/>
            </a:pPr>
            <a:r>
              <a:rPr lang="en-US" altLang="zh-CN" sz="2800" smtClean="0">
                <a:ea typeface="宋体" charset="-122"/>
              </a:rPr>
              <a:t>chemical (skunk)</a:t>
            </a:r>
          </a:p>
          <a:p>
            <a:pPr eaLnBrk="1" hangingPunct="1">
              <a:defRPr/>
            </a:pPr>
            <a:r>
              <a:rPr lang="en-US" altLang="zh-CN" sz="2800" smtClean="0">
                <a:ea typeface="宋体" charset="-122"/>
              </a:rPr>
              <a:t>aposematic coloration (bright colors-warn predators of physical or chemical defense) frogs &amp; skunks Fig. 53.6</a:t>
            </a:r>
            <a:endParaRPr lang="en-US" sz="2800" smtClean="0"/>
          </a:p>
        </p:txBody>
      </p:sp>
      <p:sp>
        <p:nvSpPr>
          <p:cNvPr id="6" name="Slide Number Placeholder 5"/>
          <p:cNvSpPr>
            <a:spLocks noGrp="1"/>
          </p:cNvSpPr>
          <p:nvPr>
            <p:ph type="sldNum" sz="quarter" idx="12"/>
          </p:nvPr>
        </p:nvSpPr>
        <p:spPr/>
        <p:txBody>
          <a:bodyPr/>
          <a:lstStyle/>
          <a:p>
            <a:pPr>
              <a:defRPr/>
            </a:pPr>
            <a:fld id="{C2F06AE9-9FA0-4F07-A615-6876EFAD4918}" type="slidenum">
              <a:rPr lang="en-US"/>
              <a:pPr>
                <a:defRPr/>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23">
                                            <p:txEl>
                                              <p:pRg st="3" end="3"/>
                                            </p:txEl>
                                          </p:spTgt>
                                        </p:tgtEl>
                                        <p:attrNameLst>
                                          <p:attrName>style.visibility</p:attrName>
                                        </p:attrNameLst>
                                      </p:cBhvr>
                                      <p:to>
                                        <p:strVal val="visible"/>
                                      </p:to>
                                    </p:set>
                                    <p:anim calcmode="lin" valueType="num">
                                      <p:cBhvr additive="base">
                                        <p:cTn id="25"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23">
                                            <p:txEl>
                                              <p:pRg st="4" end="4"/>
                                            </p:txEl>
                                          </p:spTgt>
                                        </p:tgtEl>
                                        <p:attrNameLst>
                                          <p:attrName>style.visibility</p:attrName>
                                        </p:attrNameLst>
                                      </p:cBhvr>
                                      <p:to>
                                        <p:strVal val="visible"/>
                                      </p:to>
                                    </p:set>
                                    <p:anim calcmode="lin" valueType="num">
                                      <p:cBhvr additive="base">
                                        <p:cTn id="31" dur="5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7861376F-68EE-4B7F-A234-89C5119DBFA0}" type="slidenum">
              <a:rPr lang="en-US"/>
              <a:pPr>
                <a:defRPr/>
              </a:pPr>
              <a:t>18</a:t>
            </a:fld>
            <a:endParaRPr lang="en-US"/>
          </a:p>
        </p:txBody>
      </p:sp>
      <p:pic>
        <p:nvPicPr>
          <p:cNvPr id="22531" name="Picture 2051" descr="AutomerisIo-IoMoth-06Jun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6263" y="1296988"/>
            <a:ext cx="5451475"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2760674F-5EC2-4A44-8599-1E73159C9C18}" type="slidenum">
              <a:rPr lang="en-US"/>
              <a:pPr>
                <a:defRPr/>
              </a:pPr>
              <a:t>19</a:t>
            </a:fld>
            <a:endParaRPr lang="en-US"/>
          </a:p>
        </p:txBody>
      </p:sp>
      <p:pic>
        <p:nvPicPr>
          <p:cNvPr id="23555" name="Picture 3" descr="coevo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38" y="577850"/>
            <a:ext cx="7908925" cy="570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en-US" dirty="0" smtClean="0"/>
              <a:t>Community</a:t>
            </a:r>
          </a:p>
        </p:txBody>
      </p:sp>
      <p:sp>
        <p:nvSpPr>
          <p:cNvPr id="3075" name="Rectangle 3"/>
          <p:cNvSpPr>
            <a:spLocks noGrp="1" noChangeArrowheads="1"/>
          </p:cNvSpPr>
          <p:nvPr>
            <p:ph idx="1"/>
          </p:nvPr>
        </p:nvSpPr>
        <p:spPr/>
        <p:txBody>
          <a:bodyPr/>
          <a:lstStyle/>
          <a:p>
            <a:pPr eaLnBrk="1" hangingPunct="1">
              <a:defRPr/>
            </a:pPr>
            <a:r>
              <a:rPr lang="en-US" smtClean="0"/>
              <a:t>A group of populations of different species interacting with each other.</a:t>
            </a:r>
          </a:p>
          <a:p>
            <a:pPr eaLnBrk="1" hangingPunct="1">
              <a:defRPr/>
            </a:pPr>
            <a:endParaRPr lang="en-US" smtClean="0"/>
          </a:p>
        </p:txBody>
      </p:sp>
      <p:sp>
        <p:nvSpPr>
          <p:cNvPr id="6" name="Slide Number Placeholder 5"/>
          <p:cNvSpPr>
            <a:spLocks noGrp="1"/>
          </p:cNvSpPr>
          <p:nvPr>
            <p:ph type="sldNum" sz="quarter" idx="12"/>
          </p:nvPr>
        </p:nvSpPr>
        <p:spPr/>
        <p:txBody>
          <a:bodyPr/>
          <a:lstStyle/>
          <a:p>
            <a:pPr>
              <a:defRPr/>
            </a:pPr>
            <a:fld id="{96DC3DF6-2885-461F-8197-58D96525AFD0}" type="slidenum">
              <a:rPr lang="en-US"/>
              <a:pPr>
                <a:defRPr/>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5">
                                            <p:txEl>
                                              <p:pRg st="0" end="0"/>
                                            </p:txEl>
                                          </p:spTgt>
                                        </p:tgtEl>
                                        <p:attrNameLst>
                                          <p:attrName>style.visibility</p:attrName>
                                        </p:attrNameLst>
                                      </p:cBhvr>
                                      <p:to>
                                        <p:strVal val="visible"/>
                                      </p:to>
                                    </p:set>
                                    <p:anim calcmode="lin" valueType="num">
                                      <p:cBhvr additive="base">
                                        <p:cTn id="13" dur="500" fill="hold"/>
                                        <p:tgtEl>
                                          <p:spTgt spid="307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n-US" smtClean="0"/>
              <a:t>Defense in animals cont’d</a:t>
            </a:r>
          </a:p>
        </p:txBody>
      </p:sp>
      <p:sp>
        <p:nvSpPr>
          <p:cNvPr id="31747" name="Rectangle 3"/>
          <p:cNvSpPr>
            <a:spLocks noGrp="1" noChangeArrowheads="1"/>
          </p:cNvSpPr>
          <p:nvPr>
            <p:ph idx="1"/>
          </p:nvPr>
        </p:nvSpPr>
        <p:spPr/>
        <p:txBody>
          <a:bodyPr/>
          <a:lstStyle/>
          <a:p>
            <a:pPr eaLnBrk="1" hangingPunct="1">
              <a:defRPr/>
            </a:pPr>
            <a:r>
              <a:rPr lang="en-US" altLang="zh-CN" smtClean="0">
                <a:ea typeface="宋体" charset="-122"/>
              </a:rPr>
              <a:t>mimicry (a species copies color or markings of a species that is toxic)</a:t>
            </a:r>
          </a:p>
          <a:p>
            <a:pPr eaLnBrk="1" hangingPunct="1">
              <a:buFont typeface="Wingdings" pitchFamily="2" charset="2"/>
              <a:buNone/>
              <a:defRPr/>
            </a:pPr>
            <a:r>
              <a:rPr lang="en-US" altLang="zh-CN" smtClean="0">
                <a:ea typeface="宋体" charset="-122"/>
              </a:rPr>
              <a:t>     - Batesian mimicry – one palatable mimics one unpalatable i.e.. Hawkmoth fig. 53.7</a:t>
            </a:r>
          </a:p>
          <a:p>
            <a:pPr eaLnBrk="1" hangingPunct="1">
              <a:buFont typeface="Wingdings" pitchFamily="2" charset="2"/>
              <a:buNone/>
              <a:defRPr/>
            </a:pPr>
            <a:r>
              <a:rPr lang="en-US" altLang="zh-CN" smtClean="0">
                <a:ea typeface="宋体" charset="-122"/>
              </a:rPr>
              <a:t>     - Mullerian mimicry – 2 unpalatable resemble each other thus predator learns quicker 53.8</a:t>
            </a:r>
          </a:p>
          <a:p>
            <a:pPr eaLnBrk="1" hangingPunct="1">
              <a:buFont typeface="Wingdings" pitchFamily="2" charset="2"/>
              <a:buNone/>
              <a:defRPr/>
            </a:pPr>
            <a:endParaRPr lang="en-US" smtClean="0"/>
          </a:p>
        </p:txBody>
      </p:sp>
      <p:sp>
        <p:nvSpPr>
          <p:cNvPr id="6" name="Slide Number Placeholder 5"/>
          <p:cNvSpPr>
            <a:spLocks noGrp="1"/>
          </p:cNvSpPr>
          <p:nvPr>
            <p:ph type="sldNum" sz="quarter" idx="12"/>
          </p:nvPr>
        </p:nvSpPr>
        <p:spPr/>
        <p:txBody>
          <a:bodyPr/>
          <a:lstStyle/>
          <a:p>
            <a:pPr>
              <a:defRPr/>
            </a:pPr>
            <a:fld id="{508D7F27-2FD6-480A-8858-ACBB721DE8BE}" type="slidenum">
              <a:rPr lang="en-US"/>
              <a:pPr>
                <a:defRPr/>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additive="base">
                                        <p:cTn id="19"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747">
                                            <p:txEl>
                                              <p:pRg st="3" end="3"/>
                                            </p:txEl>
                                          </p:spTgt>
                                        </p:tgtEl>
                                        <p:attrNameLst>
                                          <p:attrName>style.visibility</p:attrName>
                                        </p:attrNameLst>
                                      </p:cBhvr>
                                      <p:to>
                                        <p:strVal val="visible"/>
                                      </p:to>
                                    </p:set>
                                    <p:anim calcmode="lin" valueType="num">
                                      <p:cBhvr additive="base">
                                        <p:cTn id="25" dur="5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74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dirty="0" smtClean="0"/>
              <a:t>+/+ Mutualism</a:t>
            </a:r>
          </a:p>
        </p:txBody>
      </p:sp>
      <p:sp>
        <p:nvSpPr>
          <p:cNvPr id="33795" name="Rectangle 3"/>
          <p:cNvSpPr>
            <a:spLocks noGrp="1" noChangeArrowheads="1"/>
          </p:cNvSpPr>
          <p:nvPr>
            <p:ph idx="1"/>
          </p:nvPr>
        </p:nvSpPr>
        <p:spPr/>
        <p:txBody>
          <a:bodyPr/>
          <a:lstStyle/>
          <a:p>
            <a:pPr eaLnBrk="1" hangingPunct="1">
              <a:defRPr/>
            </a:pPr>
            <a:r>
              <a:rPr lang="en-US" altLang="zh-CN" smtClean="0">
                <a:ea typeface="宋体" charset="-122"/>
              </a:rPr>
              <a:t>Interaction benefits both species</a:t>
            </a:r>
            <a:endParaRPr lang="en-US" smtClean="0"/>
          </a:p>
        </p:txBody>
      </p:sp>
      <p:sp>
        <p:nvSpPr>
          <p:cNvPr id="6" name="Slide Number Placeholder 5"/>
          <p:cNvSpPr>
            <a:spLocks noGrp="1"/>
          </p:cNvSpPr>
          <p:nvPr>
            <p:ph type="sldNum" sz="quarter" idx="12"/>
          </p:nvPr>
        </p:nvSpPr>
        <p:spPr/>
        <p:txBody>
          <a:bodyPr/>
          <a:lstStyle/>
          <a:p>
            <a:pPr>
              <a:defRPr/>
            </a:pPr>
            <a:fld id="{8D96D2FB-80EF-4B25-B649-39CDCDA0364D}" type="slidenum">
              <a:rPr lang="en-US"/>
              <a:pPr>
                <a:defRPr/>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altLang="zh-CN" dirty="0" smtClean="0">
                <a:ea typeface="宋体" charset="-122"/>
              </a:rPr>
              <a:t> +/0   Commensalism </a:t>
            </a:r>
            <a:endParaRPr lang="en-US" dirty="0" smtClean="0"/>
          </a:p>
        </p:txBody>
      </p:sp>
      <p:sp>
        <p:nvSpPr>
          <p:cNvPr id="34819" name="Rectangle 3"/>
          <p:cNvSpPr>
            <a:spLocks noGrp="1" noChangeArrowheads="1"/>
          </p:cNvSpPr>
          <p:nvPr>
            <p:ph idx="1"/>
          </p:nvPr>
        </p:nvSpPr>
        <p:spPr/>
        <p:txBody>
          <a:bodyPr/>
          <a:lstStyle/>
          <a:p>
            <a:pPr eaLnBrk="1" hangingPunct="1">
              <a:defRPr/>
            </a:pPr>
            <a:r>
              <a:rPr lang="en-US" altLang="zh-CN" smtClean="0">
                <a:ea typeface="宋体" charset="-122"/>
              </a:rPr>
              <a:t>One benefits and the other doesn’t matter - algae on turtle</a:t>
            </a:r>
            <a:endParaRPr lang="en-US" smtClean="0"/>
          </a:p>
        </p:txBody>
      </p:sp>
      <p:sp>
        <p:nvSpPr>
          <p:cNvPr id="6" name="Slide Number Placeholder 5"/>
          <p:cNvSpPr>
            <a:spLocks noGrp="1"/>
          </p:cNvSpPr>
          <p:nvPr>
            <p:ph type="sldNum" sz="quarter" idx="12"/>
          </p:nvPr>
        </p:nvSpPr>
        <p:spPr/>
        <p:txBody>
          <a:bodyPr/>
          <a:lstStyle/>
          <a:p>
            <a:pPr>
              <a:defRPr/>
            </a:pPr>
            <a:fld id="{5897964A-4665-4032-BAB3-90E596D791F1}" type="slidenum">
              <a:rPr lang="en-US"/>
              <a:pPr>
                <a:defRPr/>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dirty="0" smtClean="0"/>
              <a:t>Coevolution</a:t>
            </a:r>
          </a:p>
        </p:txBody>
      </p:sp>
      <p:sp>
        <p:nvSpPr>
          <p:cNvPr id="35843" name="Rectangle 3"/>
          <p:cNvSpPr>
            <a:spLocks noGrp="1" noChangeArrowheads="1"/>
          </p:cNvSpPr>
          <p:nvPr>
            <p:ph idx="1"/>
          </p:nvPr>
        </p:nvSpPr>
        <p:spPr/>
        <p:txBody>
          <a:bodyPr/>
          <a:lstStyle/>
          <a:p>
            <a:pPr marL="812800" indent="-812800" eaLnBrk="1" hangingPunct="1">
              <a:defRPr/>
            </a:pPr>
            <a:r>
              <a:rPr lang="en-US" altLang="zh-CN" smtClean="0">
                <a:ea typeface="宋体" charset="-122"/>
              </a:rPr>
              <a:t>1st species change causes a change in the 2nd species which causes selection on individuals of the 1st species. </a:t>
            </a:r>
          </a:p>
          <a:p>
            <a:pPr marL="812800" indent="-812800" eaLnBrk="1" hangingPunct="1">
              <a:buFont typeface="Wingdings" pitchFamily="2" charset="2"/>
              <a:buNone/>
              <a:defRPr/>
            </a:pPr>
            <a:r>
              <a:rPr lang="en-US" altLang="zh-CN" smtClean="0">
                <a:ea typeface="宋体" charset="-122"/>
              </a:rPr>
              <a:t>      - i.e. fig. 39.31 plants and pathogen R plant gene and AVR pathogen (avirulent)</a:t>
            </a:r>
            <a:endParaRPr lang="en-US" smtClean="0"/>
          </a:p>
          <a:p>
            <a:pPr marL="812800" indent="-812800" eaLnBrk="1" hangingPunct="1">
              <a:buFont typeface="Wingdings" pitchFamily="2" charset="2"/>
              <a:buNone/>
              <a:defRPr/>
            </a:pPr>
            <a:r>
              <a:rPr lang="en-US" altLang="zh-CN" smtClean="0">
                <a:ea typeface="宋体" charset="-122"/>
              </a:rPr>
              <a:t>						</a:t>
            </a:r>
            <a:endParaRPr lang="en-US" smtClean="0"/>
          </a:p>
        </p:txBody>
      </p:sp>
      <p:sp>
        <p:nvSpPr>
          <p:cNvPr id="6" name="Slide Number Placeholder 5"/>
          <p:cNvSpPr>
            <a:spLocks noGrp="1"/>
          </p:cNvSpPr>
          <p:nvPr>
            <p:ph type="sldNum" sz="quarter" idx="12"/>
          </p:nvPr>
        </p:nvSpPr>
        <p:spPr/>
        <p:txBody>
          <a:bodyPr/>
          <a:lstStyle/>
          <a:p>
            <a:pPr>
              <a:defRPr/>
            </a:pPr>
            <a:fld id="{5BF94591-0A13-4E76-8D0C-1DDF80F37AB8}" type="slidenum">
              <a:rPr lang="en-US"/>
              <a:pPr>
                <a:defRPr/>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843">
                                            <p:txEl>
                                              <p:pRg st="2" end="2"/>
                                            </p:txEl>
                                          </p:spTgt>
                                        </p:tgtEl>
                                        <p:attrNameLst>
                                          <p:attrName>style.visibility</p:attrName>
                                        </p:attrNameLst>
                                      </p:cBhvr>
                                      <p:to>
                                        <p:strVal val="visible"/>
                                      </p:to>
                                    </p:set>
                                    <p:anim calcmode="lin" valueType="num">
                                      <p:cBhvr additive="base">
                                        <p:cTn id="19"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1026"/>
          <p:cNvSpPr>
            <a:spLocks noGrp="1" noChangeArrowheads="1"/>
          </p:cNvSpPr>
          <p:nvPr>
            <p:ph type="title"/>
          </p:nvPr>
        </p:nvSpPr>
        <p:spPr/>
        <p:txBody>
          <a:bodyPr/>
          <a:lstStyle/>
          <a:p>
            <a:pPr eaLnBrk="1" hangingPunct="1">
              <a:defRPr/>
            </a:pPr>
            <a:r>
              <a:rPr lang="en-US" smtClean="0"/>
              <a:t>Coevolution cont’d</a:t>
            </a:r>
          </a:p>
        </p:txBody>
      </p:sp>
      <p:sp>
        <p:nvSpPr>
          <p:cNvPr id="116739" name="Rectangle 1027"/>
          <p:cNvSpPr>
            <a:spLocks noGrp="1" noChangeArrowheads="1"/>
          </p:cNvSpPr>
          <p:nvPr>
            <p:ph idx="1"/>
          </p:nvPr>
        </p:nvSpPr>
        <p:spPr/>
        <p:txBody>
          <a:bodyPr/>
          <a:lstStyle/>
          <a:p>
            <a:pPr eaLnBrk="1" hangingPunct="1">
              <a:defRPr/>
            </a:pPr>
            <a:r>
              <a:rPr lang="en-US" smtClean="0">
                <a:hlinkClick r:id="rId2"/>
              </a:rPr>
              <a:t>http://biology.clc.uc.edu/courses/bio303/coevolution.htm</a:t>
            </a:r>
            <a:endParaRPr lang="en-US" smtClean="0"/>
          </a:p>
          <a:p>
            <a:pPr eaLnBrk="1" hangingPunct="1">
              <a:buFont typeface="Wingdings" pitchFamily="2" charset="2"/>
              <a:buNone/>
              <a:defRPr/>
            </a:pPr>
            <a:endParaRPr lang="en-US" smtClean="0"/>
          </a:p>
          <a:p>
            <a:pPr eaLnBrk="1" hangingPunct="1">
              <a:buFont typeface="Wingdings" pitchFamily="2" charset="2"/>
              <a:buNone/>
              <a:defRPr/>
            </a:pPr>
            <a:endParaRPr lang="en-US" smtClean="0"/>
          </a:p>
        </p:txBody>
      </p:sp>
      <p:sp>
        <p:nvSpPr>
          <p:cNvPr id="6" name="Slide Number Placeholder 5"/>
          <p:cNvSpPr>
            <a:spLocks noGrp="1"/>
          </p:cNvSpPr>
          <p:nvPr>
            <p:ph type="sldNum" sz="quarter" idx="12"/>
          </p:nvPr>
        </p:nvSpPr>
        <p:spPr/>
        <p:txBody>
          <a:bodyPr/>
          <a:lstStyle/>
          <a:p>
            <a:pPr>
              <a:defRPr/>
            </a:pPr>
            <a:fld id="{2F833046-6058-4CB9-8E73-AFC2FB71CE8F}" type="slidenum">
              <a:rPr lang="en-US"/>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72D94D0B-9B8A-4223-930A-A3C079EBF4C6}" type="slidenum">
              <a:rPr lang="en-US"/>
              <a:pPr>
                <a:defRPr/>
              </a:pPr>
              <a:t>25</a:t>
            </a:fld>
            <a:endParaRPr lang="en-US"/>
          </a:p>
        </p:txBody>
      </p:sp>
      <p:sp>
        <p:nvSpPr>
          <p:cNvPr id="29699" name="Rectangle 1026"/>
          <p:cNvSpPr>
            <a:spLocks noChangeArrowheads="1"/>
          </p:cNvSpPr>
          <p:nvPr/>
        </p:nvSpPr>
        <p:spPr bwMode="auto">
          <a:xfrm>
            <a:off x="0" y="533400"/>
            <a:ext cx="914400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1400">
                <a:latin typeface="Arial" charset="0"/>
                <a:cs typeface="Times New Roman" pitchFamily="18" charset="0"/>
              </a:rPr>
              <a:t>The association between passionflower vines and the butterfly </a:t>
            </a:r>
            <a:r>
              <a:rPr lang="en-US" sz="1400" i="1">
                <a:latin typeface="Arial" charset="0"/>
                <a:cs typeface="Times New Roman" pitchFamily="18" charset="0"/>
              </a:rPr>
              <a:t>Heliconius</a:t>
            </a:r>
            <a:r>
              <a:rPr lang="en-US" sz="1400">
                <a:latin typeface="Arial" charset="0"/>
                <a:cs typeface="Times New Roman" pitchFamily="18" charset="0"/>
              </a:rPr>
              <a:t> is believed to be an example of coevolution. The vines produce toxic chemicals to reduce damage to young shoots and leaves by herbivorous insects. However butterfly larvae of </a:t>
            </a:r>
            <a:r>
              <a:rPr lang="en-US" sz="1400" i="1">
                <a:latin typeface="Arial" charset="0"/>
                <a:cs typeface="Times New Roman" pitchFamily="18" charset="0"/>
              </a:rPr>
              <a:t>Heliconius</a:t>
            </a:r>
            <a:r>
              <a:rPr lang="en-US" sz="1400">
                <a:latin typeface="Arial" charset="0"/>
                <a:cs typeface="Times New Roman" pitchFamily="18" charset="0"/>
              </a:rPr>
              <a:t> can tolerate these chemicals due to digestive enzymes that break down the toxic chemicals (a counteradaptation). As well females of some</a:t>
            </a:r>
            <a:r>
              <a:rPr lang="en-US" sz="1400" i="1">
                <a:latin typeface="Arial" charset="0"/>
                <a:cs typeface="Times New Roman" pitchFamily="18" charset="0"/>
              </a:rPr>
              <a:t> Heliconius</a:t>
            </a:r>
            <a:r>
              <a:rPr lang="en-US" sz="1400">
                <a:latin typeface="Arial" charset="0"/>
                <a:cs typeface="Times New Roman" pitchFamily="18" charset="0"/>
              </a:rPr>
              <a:t> species avoid laying eggs (which are bright yellow) on leaves where other yellow egg clusters have been laid; this reduces intraspecific competition on individual leaves. Some species of passionflowers develop large, yellow nectaries that resemble</a:t>
            </a:r>
            <a:r>
              <a:rPr lang="en-US" sz="1400" i="1">
                <a:latin typeface="Arial" charset="0"/>
                <a:cs typeface="Times New Roman" pitchFamily="18" charset="0"/>
              </a:rPr>
              <a:t> Heliconius</a:t>
            </a:r>
            <a:r>
              <a:rPr lang="en-US" sz="1400">
                <a:latin typeface="Arial" charset="0"/>
                <a:cs typeface="Times New Roman" pitchFamily="18" charset="0"/>
              </a:rPr>
              <a:t> eggs, an adaptation that may divert egg-laying butterflies to other plants. These nectaries, as well as smaller ones, also attract ants and wasps that prey on butterfly eggs and larvae.</a:t>
            </a:r>
          </a:p>
          <a:p>
            <a:endParaRPr lang="en-US" sz="1400">
              <a:latin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pPr>
              <a:defRPr/>
            </a:pPr>
            <a:fld id="{5C626107-276E-413C-A1F3-29D520D889FC}" type="slidenum">
              <a:rPr lang="en-US"/>
              <a:pPr>
                <a:defRPr/>
              </a:pPr>
              <a:t>26</a:t>
            </a:fld>
            <a:endParaRPr lang="en-US"/>
          </a:p>
        </p:txBody>
      </p:sp>
      <p:sp>
        <p:nvSpPr>
          <p:cNvPr id="30723" name="Rectangle 3"/>
          <p:cNvSpPr>
            <a:spLocks noChangeArrowheads="1"/>
          </p:cNvSpPr>
          <p:nvPr/>
        </p:nvSpPr>
        <p:spPr bwMode="auto">
          <a:xfrm>
            <a:off x="3805238" y="2876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30724" name="Picture 2" descr="http://io.uwinnipeg.ca/~simmons/1116/images/buteggs.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04800" y="0"/>
            <a:ext cx="4271963"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5"/>
          <p:cNvSpPr>
            <a:spLocks noChangeArrowheads="1"/>
          </p:cNvSpPr>
          <p:nvPr/>
        </p:nvSpPr>
        <p:spPr bwMode="auto">
          <a:xfrm>
            <a:off x="3109913" y="2714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30726" name="Rectangle 6"/>
          <p:cNvSpPr>
            <a:spLocks noChangeArrowheads="1"/>
          </p:cNvSpPr>
          <p:nvPr/>
        </p:nvSpPr>
        <p:spPr bwMode="auto">
          <a:xfrm>
            <a:off x="0" y="3154363"/>
            <a:ext cx="9144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1400">
                <a:latin typeface="Arial" charset="0"/>
                <a:cs typeface="Times New Roman" pitchFamily="18" charset="0"/>
              </a:rPr>
              <a:t>Here you can see two </a:t>
            </a:r>
            <a:r>
              <a:rPr lang="en-US" sz="1400" i="1">
                <a:latin typeface="Arial" charset="0"/>
                <a:cs typeface="Times New Roman" pitchFamily="18" charset="0"/>
              </a:rPr>
              <a:t>Heliconius</a:t>
            </a:r>
            <a:r>
              <a:rPr lang="en-US" sz="1400">
                <a:latin typeface="Arial" charset="0"/>
                <a:cs typeface="Times New Roman" pitchFamily="18" charset="0"/>
              </a:rPr>
              <a:t> eggs that have been laid on a passionflower leaf.</a:t>
            </a:r>
          </a:p>
          <a:p>
            <a:endParaRPr lang="en-US" sz="1400">
              <a:latin typeface="Arial" charset="0"/>
            </a:endParaRPr>
          </a:p>
        </p:txBody>
      </p:sp>
      <p:pic>
        <p:nvPicPr>
          <p:cNvPr id="30727" name="Picture 7" descr="http://io.uwinnipeg.ca/~simmons/1116/images/passleaf.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304800" y="3716338"/>
            <a:ext cx="4648200"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Rectangle 8"/>
          <p:cNvSpPr>
            <a:spLocks noChangeArrowheads="1"/>
          </p:cNvSpPr>
          <p:nvPr/>
        </p:nvSpPr>
        <p:spPr bwMode="auto">
          <a:xfrm>
            <a:off x="5257800" y="4495800"/>
            <a:ext cx="38862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sz="1200">
                <a:latin typeface="Arial" charset="0"/>
                <a:cs typeface="Times New Roman" pitchFamily="18" charset="0"/>
              </a:rPr>
              <a:t>Here you can see the leaf on one passionflower species which has evolved to "fake eggs" (nectaries) to make the moth think that the leaf is already occupied.</a:t>
            </a:r>
          </a:p>
          <a:p>
            <a:r>
              <a:rPr lang="en-US" sz="1200">
                <a:latin typeface="Arial" charset="0"/>
                <a:cs typeface="Times New Roman" pitchFamily="18" charset="0"/>
              </a:rPr>
              <a:t> </a:t>
            </a:r>
          </a:p>
          <a:p>
            <a:endParaRPr lang="en-US">
              <a:latin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ctrTitle"/>
          </p:nvPr>
        </p:nvSpPr>
        <p:spPr/>
        <p:txBody>
          <a:bodyPr/>
          <a:lstStyle/>
          <a:p>
            <a:pPr marL="1371600" indent="-1371600" eaLnBrk="1" hangingPunct="1">
              <a:defRPr/>
            </a:pPr>
            <a:r>
              <a:rPr lang="en-US" altLang="zh-CN" dirty="0" smtClean="0">
                <a:ea typeface="宋体" charset="-122"/>
              </a:rPr>
              <a:t>Community Structure and Characteristics</a:t>
            </a:r>
            <a:endParaRPr lang="en-US" dirty="0" smtClean="0"/>
          </a:p>
        </p:txBody>
      </p:sp>
      <p:sp>
        <p:nvSpPr>
          <p:cNvPr id="39942" name="Rectangle 6"/>
          <p:cNvSpPr>
            <a:spLocks noGrp="1" noChangeArrowheads="1"/>
          </p:cNvSpPr>
          <p:nvPr>
            <p:ph type="subTitle" idx="1"/>
          </p:nvPr>
        </p:nvSpPr>
        <p:spPr/>
        <p:txBody>
          <a:bodyPr>
            <a:normAutofit/>
          </a:bodyPr>
          <a:lstStyle/>
          <a:p>
            <a:pPr eaLnBrk="1" hangingPunct="1">
              <a:defRPr/>
            </a:pPr>
            <a:r>
              <a:rPr lang="en-US" smtClean="0"/>
              <a:t>Characteristics result from emergent properties</a:t>
            </a:r>
          </a:p>
        </p:txBody>
      </p:sp>
      <p:sp>
        <p:nvSpPr>
          <p:cNvPr id="6" name="Rectangle 43"/>
          <p:cNvSpPr>
            <a:spLocks noGrp="1" noChangeArrowheads="1"/>
          </p:cNvSpPr>
          <p:nvPr>
            <p:ph type="sldNum" sz="quarter" idx="12"/>
          </p:nvPr>
        </p:nvSpPr>
        <p:spPr/>
        <p:txBody>
          <a:bodyPr/>
          <a:lstStyle/>
          <a:p>
            <a:pPr>
              <a:defRPr/>
            </a:pPr>
            <a:fld id="{04C1F938-C133-434A-AF0F-804D56FEA7CA}" type="slidenum">
              <a:rPr lang="en-US"/>
              <a:pPr>
                <a:defRPr/>
              </a:pPr>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anim calcmode="lin" valueType="num">
                                      <p:cBhvr additive="base">
                                        <p:cTn id="7" dur="500" fill="hold"/>
                                        <p:tgtEl>
                                          <p:spTgt spid="39940"/>
                                        </p:tgtEl>
                                        <p:attrNameLst>
                                          <p:attrName>ppt_x</p:attrName>
                                        </p:attrNameLst>
                                      </p:cBhvr>
                                      <p:tavLst>
                                        <p:tav tm="0">
                                          <p:val>
                                            <p:strVal val="#ppt_x"/>
                                          </p:val>
                                        </p:tav>
                                        <p:tav tm="100000">
                                          <p:val>
                                            <p:strVal val="#ppt_x"/>
                                          </p:val>
                                        </p:tav>
                                      </p:tavLst>
                                    </p:anim>
                                    <p:anim calcmode="lin" valueType="num">
                                      <p:cBhvr additive="base">
                                        <p:cTn id="8" dur="500" fill="hold"/>
                                        <p:tgtEl>
                                          <p:spTgt spid="3994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942">
                                            <p:txEl>
                                              <p:pRg st="0" end="0"/>
                                            </p:txEl>
                                          </p:spTgt>
                                        </p:tgtEl>
                                        <p:attrNameLst>
                                          <p:attrName>style.visibility</p:attrName>
                                        </p:attrNameLst>
                                      </p:cBhvr>
                                      <p:to>
                                        <p:strVal val="visible"/>
                                      </p:to>
                                    </p:set>
                                    <p:anim calcmode="lin" valueType="num">
                                      <p:cBhvr additive="base">
                                        <p:cTn id="13" dur="500" fill="hold"/>
                                        <p:tgtEl>
                                          <p:spTgt spid="3994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94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P spid="3994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26"/>
          <p:cNvSpPr>
            <a:spLocks noGrp="1" noChangeArrowheads="1"/>
          </p:cNvSpPr>
          <p:nvPr>
            <p:ph type="title"/>
          </p:nvPr>
        </p:nvSpPr>
        <p:spPr/>
        <p:txBody>
          <a:bodyPr/>
          <a:lstStyle/>
          <a:p>
            <a:pPr eaLnBrk="1" hangingPunct="1">
              <a:defRPr/>
            </a:pPr>
            <a:r>
              <a:rPr lang="en-US" dirty="0" smtClean="0"/>
              <a:t>Structure</a:t>
            </a:r>
          </a:p>
        </p:txBody>
      </p:sp>
      <p:sp>
        <p:nvSpPr>
          <p:cNvPr id="44035" name="Rectangle 1027"/>
          <p:cNvSpPr>
            <a:spLocks noGrp="1" noChangeArrowheads="1"/>
          </p:cNvSpPr>
          <p:nvPr>
            <p:ph idx="1"/>
          </p:nvPr>
        </p:nvSpPr>
        <p:spPr/>
        <p:txBody>
          <a:bodyPr/>
          <a:lstStyle/>
          <a:p>
            <a:pPr marL="609600" indent="-609600" eaLnBrk="1" hangingPunct="1">
              <a:buFont typeface="Wingdings" pitchFamily="2" charset="2"/>
              <a:buNone/>
              <a:defRPr/>
            </a:pPr>
            <a:r>
              <a:rPr lang="en-US" altLang="zh-CN" smtClean="0">
                <a:ea typeface="宋体" charset="-122"/>
              </a:rPr>
              <a:t>  1. vegetation structure and associated animals - called a biome    - i.e.. Rainforest, artic tundra, </a:t>
            </a:r>
          </a:p>
          <a:p>
            <a:pPr marL="609600" indent="-609600" eaLnBrk="1" hangingPunct="1">
              <a:buFont typeface="Wingdings" pitchFamily="2" charset="2"/>
              <a:buNone/>
              <a:defRPr/>
            </a:pPr>
            <a:r>
              <a:rPr lang="en-US" smtClean="0"/>
              <a:t>   </a:t>
            </a:r>
          </a:p>
        </p:txBody>
      </p:sp>
      <p:sp>
        <p:nvSpPr>
          <p:cNvPr id="6" name="Slide Number Placeholder 5"/>
          <p:cNvSpPr>
            <a:spLocks noGrp="1"/>
          </p:cNvSpPr>
          <p:nvPr>
            <p:ph type="sldNum" sz="quarter" idx="12"/>
          </p:nvPr>
        </p:nvSpPr>
        <p:spPr/>
        <p:txBody>
          <a:bodyPr/>
          <a:lstStyle/>
          <a:p>
            <a:pPr>
              <a:defRPr/>
            </a:pPr>
            <a:fld id="{F220B00A-44AF-4647-AAD6-8CAAA6DFCB92}" type="slidenum">
              <a:rPr lang="en-US"/>
              <a:pPr>
                <a:defRPr/>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035">
                                            <p:txEl>
                                              <p:pRg st="1" end="1"/>
                                            </p:txEl>
                                          </p:spTgt>
                                        </p:tgtEl>
                                        <p:attrNameLst>
                                          <p:attrName>style.visibility</p:attrName>
                                        </p:attrNameLst>
                                      </p:cBhvr>
                                      <p:to>
                                        <p:strVal val="visible"/>
                                      </p:to>
                                    </p:set>
                                    <p:anim calcmode="lin" valueType="num">
                                      <p:cBhvr additive="base">
                                        <p:cTn id="13" dur="500" fill="hold"/>
                                        <p:tgtEl>
                                          <p:spTgt spid="440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03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0E6BD3D6-AB5C-41C8-8291-1F97B2CE78AE}" type="slidenum">
              <a:rPr lang="en-US"/>
              <a:pPr>
                <a:defRPr/>
              </a:pPr>
              <a:t>29</a:t>
            </a:fld>
            <a:endParaRPr lang="en-US"/>
          </a:p>
        </p:txBody>
      </p:sp>
      <p:pic>
        <p:nvPicPr>
          <p:cNvPr id="33795" name="Picture 5" descr="50-24-TerrestrialBiomes-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28675"/>
            <a:ext cx="76200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smtClean="0"/>
              <a:t>Community cont’d</a:t>
            </a:r>
          </a:p>
        </p:txBody>
      </p:sp>
      <p:sp>
        <p:nvSpPr>
          <p:cNvPr id="19459" name="Rectangle 3"/>
          <p:cNvSpPr>
            <a:spLocks noGrp="1" noChangeArrowheads="1"/>
          </p:cNvSpPr>
          <p:nvPr>
            <p:ph idx="1"/>
          </p:nvPr>
        </p:nvSpPr>
        <p:spPr/>
        <p:txBody>
          <a:bodyPr/>
          <a:lstStyle/>
          <a:p>
            <a:pPr eaLnBrk="1" hangingPunct="1">
              <a:defRPr/>
            </a:pPr>
            <a:r>
              <a:rPr lang="en-US" smtClean="0"/>
              <a:t>2 views of communities:</a:t>
            </a:r>
          </a:p>
          <a:p>
            <a:pPr eaLnBrk="1" hangingPunct="1">
              <a:buFont typeface="Wingdings" pitchFamily="2" charset="2"/>
              <a:buNone/>
              <a:defRPr/>
            </a:pPr>
            <a:r>
              <a:rPr lang="en-US" smtClean="0"/>
              <a:t>       - Redundancy model-community depends of the same abiotic requirements</a:t>
            </a:r>
          </a:p>
          <a:p>
            <a:pPr eaLnBrk="1" hangingPunct="1">
              <a:buFont typeface="Wingdings" pitchFamily="2" charset="2"/>
              <a:buNone/>
              <a:defRPr/>
            </a:pPr>
            <a:r>
              <a:rPr lang="en-US" smtClean="0"/>
              <a:t>	    - Rivet model-total outcome depends on all working together.</a:t>
            </a:r>
          </a:p>
          <a:p>
            <a:pPr eaLnBrk="1" hangingPunct="1">
              <a:defRPr/>
            </a:pPr>
            <a:r>
              <a:rPr lang="en-US" smtClean="0"/>
              <a:t>Community is probably a combination of both views</a:t>
            </a:r>
          </a:p>
          <a:p>
            <a:pPr eaLnBrk="1" hangingPunct="1">
              <a:defRPr/>
            </a:pPr>
            <a:endParaRPr lang="en-US" smtClean="0"/>
          </a:p>
        </p:txBody>
      </p:sp>
      <p:sp>
        <p:nvSpPr>
          <p:cNvPr id="6" name="Slide Number Placeholder 5"/>
          <p:cNvSpPr>
            <a:spLocks noGrp="1"/>
          </p:cNvSpPr>
          <p:nvPr>
            <p:ph type="sldNum" sz="quarter" idx="12"/>
          </p:nvPr>
        </p:nvSpPr>
        <p:spPr/>
        <p:txBody>
          <a:bodyPr/>
          <a:lstStyle/>
          <a:p>
            <a:pPr>
              <a:defRPr/>
            </a:pPr>
            <a:fld id="{11D964AF-CC8C-467A-A37A-5EB7EE6E2764}" type="slidenum">
              <a:rPr lang="en-US"/>
              <a:pPr>
                <a:defRPr/>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0-#ppt_w/2"/>
                                          </p:val>
                                        </p:tav>
                                        <p:tav tm="100000">
                                          <p:val>
                                            <p:strVal val="#ppt_x"/>
                                          </p:val>
                                        </p:tav>
                                      </p:tavLst>
                                    </p:anim>
                                    <p:anim calcmode="lin" valueType="num">
                                      <p:cBhvr additive="base">
                                        <p:cTn id="8" dur="500" fill="hold"/>
                                        <p:tgtEl>
                                          <p:spTgt spid="1945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459">
                                            <p:txEl>
                                              <p:pRg st="0" end="0"/>
                                            </p:txEl>
                                          </p:spTgt>
                                        </p:tgtEl>
                                        <p:attrNameLst>
                                          <p:attrName>style.visibility</p:attrName>
                                        </p:attrNameLst>
                                      </p:cBhvr>
                                      <p:to>
                                        <p:strVal val="visible"/>
                                      </p:to>
                                    </p:set>
                                    <p:anim calcmode="lin" valueType="num">
                                      <p:cBhvr additive="base">
                                        <p:cTn id="13" dur="500" fill="hold"/>
                                        <p:tgtEl>
                                          <p:spTgt spid="1945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4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459">
                                            <p:txEl>
                                              <p:pRg st="1" end="1"/>
                                            </p:txEl>
                                          </p:spTgt>
                                        </p:tgtEl>
                                        <p:attrNameLst>
                                          <p:attrName>style.visibility</p:attrName>
                                        </p:attrNameLst>
                                      </p:cBhvr>
                                      <p:to>
                                        <p:strVal val="visible"/>
                                      </p:to>
                                    </p:set>
                                    <p:anim calcmode="lin" valueType="num">
                                      <p:cBhvr additive="base">
                                        <p:cTn id="19" dur="500" fill="hold"/>
                                        <p:tgtEl>
                                          <p:spTgt spid="1945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4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459">
                                            <p:txEl>
                                              <p:pRg st="2" end="2"/>
                                            </p:txEl>
                                          </p:spTgt>
                                        </p:tgtEl>
                                        <p:attrNameLst>
                                          <p:attrName>style.visibility</p:attrName>
                                        </p:attrNameLst>
                                      </p:cBhvr>
                                      <p:to>
                                        <p:strVal val="visible"/>
                                      </p:to>
                                    </p:set>
                                    <p:anim calcmode="lin" valueType="num">
                                      <p:cBhvr additive="base">
                                        <p:cTn id="25" dur="500" fill="hold"/>
                                        <p:tgtEl>
                                          <p:spTgt spid="1945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4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9459">
                                            <p:txEl>
                                              <p:pRg st="3" end="3"/>
                                            </p:txEl>
                                          </p:spTgt>
                                        </p:tgtEl>
                                        <p:attrNameLst>
                                          <p:attrName>style.visibility</p:attrName>
                                        </p:attrNameLst>
                                      </p:cBhvr>
                                      <p:to>
                                        <p:strVal val="visible"/>
                                      </p:to>
                                    </p:set>
                                    <p:anim calcmode="lin" valueType="num">
                                      <p:cBhvr additive="base">
                                        <p:cTn id="31" dur="500" fill="hold"/>
                                        <p:tgtEl>
                                          <p:spTgt spid="19459">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945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2" name="Rectangle 4"/>
          <p:cNvSpPr>
            <a:spLocks noGrp="1" noChangeArrowheads="1"/>
          </p:cNvSpPr>
          <p:nvPr>
            <p:ph type="ctrTitle"/>
          </p:nvPr>
        </p:nvSpPr>
        <p:spPr/>
        <p:txBody>
          <a:bodyPr/>
          <a:lstStyle/>
          <a:p>
            <a:pPr eaLnBrk="1" hangingPunct="1">
              <a:defRPr/>
            </a:pPr>
            <a:r>
              <a:rPr lang="en-US" smtClean="0"/>
              <a:t>Zones in the Ocean</a:t>
            </a:r>
          </a:p>
        </p:txBody>
      </p:sp>
      <p:sp>
        <p:nvSpPr>
          <p:cNvPr id="196613" name="Rectangle 5"/>
          <p:cNvSpPr>
            <a:spLocks noGrp="1" noChangeArrowheads="1"/>
          </p:cNvSpPr>
          <p:nvPr>
            <p:ph type="subTitle" idx="1"/>
          </p:nvPr>
        </p:nvSpPr>
        <p:spPr/>
        <p:txBody>
          <a:bodyPr/>
          <a:lstStyle/>
          <a:p>
            <a:pPr eaLnBrk="1" hangingPunct="1">
              <a:defRPr/>
            </a:pPr>
            <a:endParaRPr lang="en-US" smtClean="0"/>
          </a:p>
        </p:txBody>
      </p:sp>
      <p:sp>
        <p:nvSpPr>
          <p:cNvPr id="6" name="Rectangle 43"/>
          <p:cNvSpPr>
            <a:spLocks noGrp="1" noChangeArrowheads="1"/>
          </p:cNvSpPr>
          <p:nvPr>
            <p:ph type="sldNum" sz="quarter" idx="12"/>
          </p:nvPr>
        </p:nvSpPr>
        <p:spPr/>
        <p:txBody>
          <a:bodyPr/>
          <a:lstStyle/>
          <a:p>
            <a:pPr>
              <a:defRPr/>
            </a:pPr>
            <a:fld id="{8B4D218B-2BFC-465A-833F-1611F81818BA}" type="slidenum">
              <a:rPr lang="en-US"/>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eaLnBrk="1" hangingPunct="1">
              <a:defRPr/>
            </a:pPr>
            <a:r>
              <a:rPr lang="en-US" smtClean="0"/>
              <a:t>Thermocline</a:t>
            </a:r>
          </a:p>
        </p:txBody>
      </p:sp>
      <p:sp>
        <p:nvSpPr>
          <p:cNvPr id="192515" name="Rectangle 3"/>
          <p:cNvSpPr>
            <a:spLocks noGrp="1" noChangeArrowheads="1"/>
          </p:cNvSpPr>
          <p:nvPr>
            <p:ph idx="1"/>
          </p:nvPr>
        </p:nvSpPr>
        <p:spPr/>
        <p:txBody>
          <a:bodyPr>
            <a:normAutofit/>
          </a:bodyPr>
          <a:lstStyle/>
          <a:p>
            <a:pPr eaLnBrk="1" hangingPunct="1">
              <a:defRPr/>
            </a:pPr>
            <a:r>
              <a:rPr lang="en-US" sz="2800" smtClean="0"/>
              <a:t>A thin but distinct layer in a large body of fluid (e.g. water, such as an ocean or lake, or air, such as an atmosphere), in which temperature changes more rapidly with depth than it does in the layers above or below. In the ocean, the thermocline may be thought of as an invisible blanket which separates the upper mixed layer from the calm deep water below </a:t>
            </a:r>
          </a:p>
          <a:p>
            <a:pPr eaLnBrk="1" hangingPunct="1">
              <a:defRPr/>
            </a:pPr>
            <a:endParaRPr lang="en-US" sz="2800" smtClean="0"/>
          </a:p>
          <a:p>
            <a:pPr eaLnBrk="1" hangingPunct="1">
              <a:defRPr/>
            </a:pPr>
            <a:endParaRPr lang="en-US" sz="2800" smtClean="0"/>
          </a:p>
        </p:txBody>
      </p:sp>
      <p:sp>
        <p:nvSpPr>
          <p:cNvPr id="6" name="Slide Number Placeholder 5"/>
          <p:cNvSpPr>
            <a:spLocks noGrp="1"/>
          </p:cNvSpPr>
          <p:nvPr>
            <p:ph type="sldNum" sz="quarter" idx="12"/>
          </p:nvPr>
        </p:nvSpPr>
        <p:spPr/>
        <p:txBody>
          <a:bodyPr/>
          <a:lstStyle/>
          <a:p>
            <a:pPr>
              <a:defRPr/>
            </a:pPr>
            <a:fld id="{91A03AF5-8943-4826-953F-C62521053F1C}" type="slidenum">
              <a:rPr lang="en-US"/>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pPr eaLnBrk="1" hangingPunct="1">
              <a:defRPr/>
            </a:pPr>
            <a:r>
              <a:rPr lang="en-US" smtClean="0"/>
              <a:t>Pelagic Zone</a:t>
            </a:r>
          </a:p>
        </p:txBody>
      </p:sp>
      <p:sp>
        <p:nvSpPr>
          <p:cNvPr id="194563" name="Rectangle 3"/>
          <p:cNvSpPr>
            <a:spLocks noGrp="1" noChangeArrowheads="1"/>
          </p:cNvSpPr>
          <p:nvPr>
            <p:ph idx="1"/>
          </p:nvPr>
        </p:nvSpPr>
        <p:spPr/>
        <p:txBody>
          <a:bodyPr/>
          <a:lstStyle/>
          <a:p>
            <a:pPr eaLnBrk="1" hangingPunct="1">
              <a:defRPr/>
            </a:pPr>
            <a:r>
              <a:rPr lang="en-US" smtClean="0"/>
              <a:t>Any water in the sea that is not close to the bottom or near to the shore is in the </a:t>
            </a:r>
            <a:r>
              <a:rPr lang="en-US" b="1" smtClean="0"/>
              <a:t>pelagic zone</a:t>
            </a:r>
            <a:r>
              <a:rPr lang="en-US" smtClean="0"/>
              <a:t>. </a:t>
            </a:r>
          </a:p>
        </p:txBody>
      </p:sp>
      <p:sp>
        <p:nvSpPr>
          <p:cNvPr id="6" name="Slide Number Placeholder 5"/>
          <p:cNvSpPr>
            <a:spLocks noGrp="1"/>
          </p:cNvSpPr>
          <p:nvPr>
            <p:ph type="sldNum" sz="quarter" idx="12"/>
          </p:nvPr>
        </p:nvSpPr>
        <p:spPr/>
        <p:txBody>
          <a:bodyPr/>
          <a:lstStyle/>
          <a:p>
            <a:pPr>
              <a:defRPr/>
            </a:pPr>
            <a:fld id="{16469A18-731B-48BB-925B-CF34A584EA19}" type="slidenum">
              <a:rPr lang="en-US"/>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pPr eaLnBrk="1" hangingPunct="1">
              <a:defRPr/>
            </a:pPr>
            <a:r>
              <a:rPr lang="en-US" smtClean="0"/>
              <a:t>Abyssal Zone</a:t>
            </a:r>
          </a:p>
        </p:txBody>
      </p:sp>
      <p:sp>
        <p:nvSpPr>
          <p:cNvPr id="193539" name="Rectangle 3"/>
          <p:cNvSpPr>
            <a:spLocks noGrp="1" noChangeArrowheads="1"/>
          </p:cNvSpPr>
          <p:nvPr>
            <p:ph idx="1"/>
          </p:nvPr>
        </p:nvSpPr>
        <p:spPr/>
        <p:txBody>
          <a:bodyPr/>
          <a:lstStyle/>
          <a:p>
            <a:pPr eaLnBrk="1" hangingPunct="1">
              <a:defRPr/>
            </a:pPr>
            <a:r>
              <a:rPr lang="en-US" smtClean="0"/>
              <a:t>The </a:t>
            </a:r>
            <a:r>
              <a:rPr lang="en-US" b="1" smtClean="0"/>
              <a:t>abyssal zone</a:t>
            </a:r>
            <a:r>
              <a:rPr lang="en-US" smtClean="0"/>
              <a:t> is the abyssopelagic layer of </a:t>
            </a:r>
            <a:r>
              <a:rPr lang="en-US" smtClean="0">
                <a:hlinkClick r:id="rId2" tooltip="Pelagic zone"/>
              </a:rPr>
              <a:t>pelagic zone</a:t>
            </a:r>
            <a:r>
              <a:rPr lang="en-US" smtClean="0"/>
              <a:t> that contains the very deep </a:t>
            </a:r>
            <a:r>
              <a:rPr lang="en-US" smtClean="0">
                <a:hlinkClick r:id="rId3" tooltip="Benthic"/>
              </a:rPr>
              <a:t>benthic</a:t>
            </a:r>
            <a:r>
              <a:rPr lang="en-US" smtClean="0"/>
              <a:t> communities near the bottom of </a:t>
            </a:r>
            <a:r>
              <a:rPr lang="en-US" smtClean="0">
                <a:hlinkClick r:id="rId4" tooltip="Ocean"/>
              </a:rPr>
              <a:t>oceans</a:t>
            </a:r>
            <a:r>
              <a:rPr lang="en-US" smtClean="0"/>
              <a:t>.  </a:t>
            </a:r>
          </a:p>
        </p:txBody>
      </p:sp>
      <p:sp>
        <p:nvSpPr>
          <p:cNvPr id="6" name="Slide Number Placeholder 5"/>
          <p:cNvSpPr>
            <a:spLocks noGrp="1"/>
          </p:cNvSpPr>
          <p:nvPr>
            <p:ph type="sldNum" sz="quarter" idx="12"/>
          </p:nvPr>
        </p:nvSpPr>
        <p:spPr/>
        <p:txBody>
          <a:bodyPr/>
          <a:lstStyle/>
          <a:p>
            <a:pPr>
              <a:defRPr/>
            </a:pPr>
            <a:fld id="{3DF91171-F9C0-4D0F-92FE-1963C6A5F10F}" type="slidenum">
              <a:rPr lang="en-US"/>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pPr eaLnBrk="1" hangingPunct="1">
              <a:defRPr/>
            </a:pPr>
            <a:r>
              <a:rPr lang="en-US" smtClean="0"/>
              <a:t>Benthic zone</a:t>
            </a:r>
          </a:p>
        </p:txBody>
      </p:sp>
      <p:sp>
        <p:nvSpPr>
          <p:cNvPr id="195587" name="Rectangle 3"/>
          <p:cNvSpPr>
            <a:spLocks noGrp="1" noChangeArrowheads="1"/>
          </p:cNvSpPr>
          <p:nvPr>
            <p:ph idx="1"/>
          </p:nvPr>
        </p:nvSpPr>
        <p:spPr/>
        <p:txBody>
          <a:bodyPr/>
          <a:lstStyle/>
          <a:p>
            <a:pPr eaLnBrk="1" hangingPunct="1">
              <a:defRPr/>
            </a:pPr>
            <a:r>
              <a:rPr lang="en-US" smtClean="0"/>
              <a:t>The </a:t>
            </a:r>
            <a:r>
              <a:rPr lang="en-US" b="1" smtClean="0"/>
              <a:t>benthic zone</a:t>
            </a:r>
            <a:r>
              <a:rPr lang="en-US" smtClean="0"/>
              <a:t> is the ecological region at the lowest level of a </a:t>
            </a:r>
            <a:r>
              <a:rPr lang="en-US" smtClean="0">
                <a:hlinkClick r:id="rId2" tooltip="Body of water"/>
              </a:rPr>
              <a:t>body of water</a:t>
            </a:r>
            <a:r>
              <a:rPr lang="en-US" smtClean="0"/>
              <a:t> such as an </a:t>
            </a:r>
            <a:r>
              <a:rPr lang="en-US" smtClean="0">
                <a:hlinkClick r:id="rId3" tooltip="Ocean"/>
              </a:rPr>
              <a:t>ocean</a:t>
            </a:r>
            <a:r>
              <a:rPr lang="en-US" smtClean="0"/>
              <a:t> or a </a:t>
            </a:r>
            <a:r>
              <a:rPr lang="en-US" smtClean="0">
                <a:hlinkClick r:id="rId4" tooltip="Lake"/>
              </a:rPr>
              <a:t>lake</a:t>
            </a:r>
            <a:r>
              <a:rPr lang="en-US" smtClean="0"/>
              <a:t>, including the sediment surface and some sub-surface layers. </a:t>
            </a:r>
          </a:p>
        </p:txBody>
      </p:sp>
      <p:sp>
        <p:nvSpPr>
          <p:cNvPr id="6" name="Slide Number Placeholder 5"/>
          <p:cNvSpPr>
            <a:spLocks noGrp="1"/>
          </p:cNvSpPr>
          <p:nvPr>
            <p:ph type="sldNum" sz="quarter" idx="12"/>
          </p:nvPr>
        </p:nvSpPr>
        <p:spPr/>
        <p:txBody>
          <a:bodyPr/>
          <a:lstStyle/>
          <a:p>
            <a:pPr>
              <a:defRPr/>
            </a:pPr>
            <a:fld id="{F4B10532-C8C9-4EDD-838E-2B40315F7278}" type="slidenum">
              <a:rPr lang="en-US"/>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defRPr/>
            </a:pPr>
            <a:r>
              <a:rPr lang="en-US" smtClean="0"/>
              <a:t>Structure con’td</a:t>
            </a:r>
          </a:p>
        </p:txBody>
      </p:sp>
      <p:sp>
        <p:nvSpPr>
          <p:cNvPr id="159747" name="Rectangle 3"/>
          <p:cNvSpPr>
            <a:spLocks noGrp="1" noChangeArrowheads="1"/>
          </p:cNvSpPr>
          <p:nvPr>
            <p:ph idx="1"/>
          </p:nvPr>
        </p:nvSpPr>
        <p:spPr/>
        <p:txBody>
          <a:bodyPr/>
          <a:lstStyle/>
          <a:p>
            <a:pPr eaLnBrk="1" hangingPunct="1">
              <a:buFont typeface="Wingdings" pitchFamily="2" charset="2"/>
              <a:buNone/>
              <a:defRPr/>
            </a:pPr>
            <a:r>
              <a:rPr lang="en-US" smtClean="0"/>
              <a:t>2. Trophic structure - </a:t>
            </a:r>
            <a:r>
              <a:rPr lang="en-US" altLang="zh-CN" smtClean="0">
                <a:ea typeface="宋体" charset="-122"/>
              </a:rPr>
              <a:t>feeding relationships b/w organisms</a:t>
            </a:r>
          </a:p>
          <a:p>
            <a:pPr eaLnBrk="1" hangingPunct="1">
              <a:buFont typeface="Wingdings" pitchFamily="2" charset="2"/>
              <a:buNone/>
              <a:defRPr/>
            </a:pPr>
            <a:r>
              <a:rPr lang="en-US" altLang="zh-CN" smtClean="0">
                <a:ea typeface="宋体" charset="-122"/>
              </a:rPr>
              <a:t>      -  food chain  53.10</a:t>
            </a:r>
          </a:p>
          <a:p>
            <a:pPr eaLnBrk="1" hangingPunct="1">
              <a:buFont typeface="Wingdings" pitchFamily="2" charset="2"/>
              <a:buNone/>
              <a:defRPr/>
            </a:pPr>
            <a:r>
              <a:rPr lang="en-US" altLang="zh-CN" smtClean="0">
                <a:ea typeface="宋体" charset="-122"/>
              </a:rPr>
              <a:t>      -  food web  53.11</a:t>
            </a:r>
          </a:p>
          <a:p>
            <a:pPr eaLnBrk="1" hangingPunct="1">
              <a:defRPr/>
            </a:pPr>
            <a:endParaRPr lang="en-US" smtClean="0"/>
          </a:p>
        </p:txBody>
      </p:sp>
      <p:sp>
        <p:nvSpPr>
          <p:cNvPr id="6" name="Slide Number Placeholder 5"/>
          <p:cNvSpPr>
            <a:spLocks noGrp="1"/>
          </p:cNvSpPr>
          <p:nvPr>
            <p:ph type="sldNum" sz="quarter" idx="12"/>
          </p:nvPr>
        </p:nvSpPr>
        <p:spPr/>
        <p:txBody>
          <a:bodyPr/>
          <a:lstStyle/>
          <a:p>
            <a:pPr>
              <a:defRPr/>
            </a:pPr>
            <a:fld id="{A02B1931-0B2B-455B-8E9A-D36A6FF37F93}" type="slidenum">
              <a:rPr lang="en-US"/>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F5FD214F-4AD0-4765-B681-BBF39FA97218}" type="slidenum">
              <a:rPr lang="en-US"/>
              <a:pPr>
                <a:defRPr/>
              </a:pPr>
              <a:t>36</a:t>
            </a:fld>
            <a:endParaRPr lang="en-US"/>
          </a:p>
        </p:txBody>
      </p:sp>
      <p:pic>
        <p:nvPicPr>
          <p:cNvPr id="40963" name="Picture 2" descr="53-10-FoodChains-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52400"/>
            <a:ext cx="52832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657ECAB8-C26D-4C3C-A599-878D499C5743}" type="slidenum">
              <a:rPr lang="en-US"/>
              <a:pPr>
                <a:defRPr/>
              </a:pPr>
              <a:t>37</a:t>
            </a:fld>
            <a:endParaRPr lang="en-US"/>
          </a:p>
        </p:txBody>
      </p:sp>
      <p:pic>
        <p:nvPicPr>
          <p:cNvPr id="41987" name="Picture 5" descr="53-11-AntarcticFoodWeb-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6950" y="571500"/>
            <a:ext cx="46101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fontScale="90000"/>
          </a:bodyPr>
          <a:lstStyle/>
          <a:p>
            <a:pPr eaLnBrk="1" hangingPunct="1">
              <a:defRPr/>
            </a:pPr>
            <a:r>
              <a:rPr lang="en-US" sz="4000" smtClean="0"/>
              <a:t>Trophic levels - organized by source of nutrition	</a:t>
            </a:r>
          </a:p>
        </p:txBody>
      </p:sp>
      <p:sp>
        <p:nvSpPr>
          <p:cNvPr id="48131" name="Rectangle 3"/>
          <p:cNvSpPr>
            <a:spLocks noGrp="1" noChangeArrowheads="1"/>
          </p:cNvSpPr>
          <p:nvPr>
            <p:ph idx="1"/>
          </p:nvPr>
        </p:nvSpPr>
        <p:spPr/>
        <p:txBody>
          <a:bodyPr/>
          <a:lstStyle/>
          <a:p>
            <a:pPr eaLnBrk="1" hangingPunct="1">
              <a:defRPr/>
            </a:pPr>
            <a:r>
              <a:rPr lang="en-US" smtClean="0"/>
              <a:t>Primary producers – autotrophs</a:t>
            </a:r>
          </a:p>
          <a:p>
            <a:pPr eaLnBrk="1" hangingPunct="1">
              <a:defRPr/>
            </a:pPr>
            <a:r>
              <a:rPr lang="en-US" smtClean="0"/>
              <a:t>Primary consumers – herbivores</a:t>
            </a:r>
          </a:p>
          <a:p>
            <a:pPr eaLnBrk="1" hangingPunct="1">
              <a:defRPr/>
            </a:pPr>
            <a:r>
              <a:rPr lang="en-US" smtClean="0"/>
              <a:t>Secondary consumers – carnivores</a:t>
            </a:r>
          </a:p>
          <a:p>
            <a:pPr eaLnBrk="1" hangingPunct="1">
              <a:defRPr/>
            </a:pPr>
            <a:r>
              <a:rPr lang="en-US" smtClean="0"/>
              <a:t>Tertiary consumers – carnivores</a:t>
            </a:r>
          </a:p>
          <a:p>
            <a:pPr eaLnBrk="1" hangingPunct="1">
              <a:defRPr/>
            </a:pPr>
            <a:r>
              <a:rPr lang="en-US" smtClean="0"/>
              <a:t>Quaternary consumers - carnivores</a:t>
            </a:r>
          </a:p>
        </p:txBody>
      </p:sp>
      <p:sp>
        <p:nvSpPr>
          <p:cNvPr id="6" name="Slide Number Placeholder 5"/>
          <p:cNvSpPr>
            <a:spLocks noGrp="1"/>
          </p:cNvSpPr>
          <p:nvPr>
            <p:ph type="sldNum" sz="quarter" idx="12"/>
          </p:nvPr>
        </p:nvSpPr>
        <p:spPr/>
        <p:txBody>
          <a:bodyPr/>
          <a:lstStyle/>
          <a:p>
            <a:pPr>
              <a:defRPr/>
            </a:pPr>
            <a:fld id="{60BE766C-AA9D-4104-990E-6CCD85366890}" type="slidenum">
              <a:rPr lang="en-US"/>
              <a:pPr>
                <a:defRPr/>
              </a:pPr>
              <a:t>38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additive="base">
                                        <p:cTn id="7" dur="500" fill="hold"/>
                                        <p:tgtEl>
                                          <p:spTgt spid="481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1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8131">
                                            <p:txEl>
                                              <p:pRg st="1" end="1"/>
                                            </p:txEl>
                                          </p:spTgt>
                                        </p:tgtEl>
                                        <p:attrNameLst>
                                          <p:attrName>style.visibility</p:attrName>
                                        </p:attrNameLst>
                                      </p:cBhvr>
                                      <p:to>
                                        <p:strVal val="visible"/>
                                      </p:to>
                                    </p:set>
                                    <p:anim calcmode="lin" valueType="num">
                                      <p:cBhvr additive="base">
                                        <p:cTn id="13" dur="500" fill="hold"/>
                                        <p:tgtEl>
                                          <p:spTgt spid="481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81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8131">
                                            <p:txEl>
                                              <p:pRg st="2" end="2"/>
                                            </p:txEl>
                                          </p:spTgt>
                                        </p:tgtEl>
                                        <p:attrNameLst>
                                          <p:attrName>style.visibility</p:attrName>
                                        </p:attrNameLst>
                                      </p:cBhvr>
                                      <p:to>
                                        <p:strVal val="visible"/>
                                      </p:to>
                                    </p:set>
                                    <p:anim calcmode="lin" valueType="num">
                                      <p:cBhvr additive="base">
                                        <p:cTn id="19" dur="500" fill="hold"/>
                                        <p:tgtEl>
                                          <p:spTgt spid="481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81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8131">
                                            <p:txEl>
                                              <p:pRg st="3" end="3"/>
                                            </p:txEl>
                                          </p:spTgt>
                                        </p:tgtEl>
                                        <p:attrNameLst>
                                          <p:attrName>style.visibility</p:attrName>
                                        </p:attrNameLst>
                                      </p:cBhvr>
                                      <p:to>
                                        <p:strVal val="visible"/>
                                      </p:to>
                                    </p:set>
                                    <p:anim calcmode="lin" valueType="num">
                                      <p:cBhvr additive="base">
                                        <p:cTn id="25" dur="500" fill="hold"/>
                                        <p:tgtEl>
                                          <p:spTgt spid="481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81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8131">
                                            <p:txEl>
                                              <p:pRg st="4" end="4"/>
                                            </p:txEl>
                                          </p:spTgt>
                                        </p:tgtEl>
                                        <p:attrNameLst>
                                          <p:attrName>style.visibility</p:attrName>
                                        </p:attrNameLst>
                                      </p:cBhvr>
                                      <p:to>
                                        <p:strVal val="visible"/>
                                      </p:to>
                                    </p:set>
                                    <p:anim calcmode="lin" valueType="num">
                                      <p:cBhvr additive="base">
                                        <p:cTn id="31" dur="500" fill="hold"/>
                                        <p:tgtEl>
                                          <p:spTgt spid="4813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813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en-US" smtClean="0"/>
              <a:t>Trophic levels cont’d</a:t>
            </a:r>
          </a:p>
        </p:txBody>
      </p:sp>
      <p:sp>
        <p:nvSpPr>
          <p:cNvPr id="49155" name="Rectangle 3"/>
          <p:cNvSpPr>
            <a:spLocks noGrp="1" noChangeArrowheads="1"/>
          </p:cNvSpPr>
          <p:nvPr>
            <p:ph idx="1"/>
          </p:nvPr>
        </p:nvSpPr>
        <p:spPr/>
        <p:txBody>
          <a:bodyPr/>
          <a:lstStyle/>
          <a:p>
            <a:pPr eaLnBrk="1" hangingPunct="1">
              <a:defRPr/>
            </a:pPr>
            <a:r>
              <a:rPr lang="en-US" smtClean="0"/>
              <a:t>Limited length of food chain.  WHY?</a:t>
            </a:r>
          </a:p>
          <a:p>
            <a:pPr eaLnBrk="1" hangingPunct="1">
              <a:defRPr/>
            </a:pPr>
            <a:r>
              <a:rPr lang="en-US" smtClean="0"/>
              <a:t>2 hypotheses:</a:t>
            </a:r>
          </a:p>
          <a:p>
            <a:pPr eaLnBrk="1" hangingPunct="1">
              <a:buFont typeface="Wingdings" pitchFamily="2" charset="2"/>
              <a:buNone/>
              <a:defRPr/>
            </a:pPr>
            <a:r>
              <a:rPr lang="en-US" smtClean="0"/>
              <a:t>     - energetic hypothesis – only 10% of energy stored in organic matter in one level is converted to organic matter in the next level</a:t>
            </a:r>
          </a:p>
          <a:p>
            <a:pPr eaLnBrk="1" hangingPunct="1">
              <a:buFont typeface="Wingdings" pitchFamily="2" charset="2"/>
              <a:buNone/>
              <a:defRPr/>
            </a:pPr>
            <a:r>
              <a:rPr lang="en-US" smtClean="0"/>
              <a:t>     </a:t>
            </a:r>
          </a:p>
        </p:txBody>
      </p:sp>
      <p:sp>
        <p:nvSpPr>
          <p:cNvPr id="6" name="Slide Number Placeholder 5"/>
          <p:cNvSpPr>
            <a:spLocks noGrp="1"/>
          </p:cNvSpPr>
          <p:nvPr>
            <p:ph type="sldNum" sz="quarter" idx="12"/>
          </p:nvPr>
        </p:nvSpPr>
        <p:spPr/>
        <p:txBody>
          <a:bodyPr/>
          <a:lstStyle/>
          <a:p>
            <a:pPr>
              <a:defRPr/>
            </a:pPr>
            <a:fld id="{DA134A47-6FC7-4862-B9A9-03F4591D0D55}" type="slidenum">
              <a:rPr lang="en-US"/>
              <a:pPr>
                <a:defRPr/>
              </a:pPr>
              <a:t>39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9155">
                                            <p:txEl>
                                              <p:pRg st="1" end="1"/>
                                            </p:txEl>
                                          </p:spTgt>
                                        </p:tgtEl>
                                        <p:attrNameLst>
                                          <p:attrName>style.visibility</p:attrName>
                                        </p:attrNameLst>
                                      </p:cBhvr>
                                      <p:to>
                                        <p:strVal val="visible"/>
                                      </p:to>
                                    </p:set>
                                    <p:anim calcmode="lin" valueType="num">
                                      <p:cBhvr additive="base">
                                        <p:cTn id="13" dur="500" fill="hold"/>
                                        <p:tgtEl>
                                          <p:spTgt spid="491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1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9155">
                                            <p:txEl>
                                              <p:pRg st="2" end="2"/>
                                            </p:txEl>
                                          </p:spTgt>
                                        </p:tgtEl>
                                        <p:attrNameLst>
                                          <p:attrName>style.visibility</p:attrName>
                                        </p:attrNameLst>
                                      </p:cBhvr>
                                      <p:to>
                                        <p:strVal val="visible"/>
                                      </p:to>
                                    </p:set>
                                    <p:anim calcmode="lin" valueType="num">
                                      <p:cBhvr additive="base">
                                        <p:cTn id="19" dur="500" fill="hold"/>
                                        <p:tgtEl>
                                          <p:spTgt spid="491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91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9155">
                                            <p:txEl>
                                              <p:pRg st="3" end="3"/>
                                            </p:txEl>
                                          </p:spTgt>
                                        </p:tgtEl>
                                        <p:attrNameLst>
                                          <p:attrName>style.visibility</p:attrName>
                                        </p:attrNameLst>
                                      </p:cBhvr>
                                      <p:to>
                                        <p:strVal val="visible"/>
                                      </p:to>
                                    </p:set>
                                    <p:anim calcmode="lin" valueType="num">
                                      <p:cBhvr additive="base">
                                        <p:cTn id="25" dur="500" fill="hold"/>
                                        <p:tgtEl>
                                          <p:spTgt spid="491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91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dirty="0" smtClean="0"/>
              <a:t>Interspecific interactions</a:t>
            </a:r>
          </a:p>
        </p:txBody>
      </p:sp>
      <p:sp>
        <p:nvSpPr>
          <p:cNvPr id="20483" name="Rectangle 3"/>
          <p:cNvSpPr>
            <a:spLocks noGrp="1" noChangeArrowheads="1"/>
          </p:cNvSpPr>
          <p:nvPr>
            <p:ph idx="1"/>
          </p:nvPr>
        </p:nvSpPr>
        <p:spPr/>
        <p:txBody>
          <a:bodyPr/>
          <a:lstStyle/>
          <a:p>
            <a:pPr eaLnBrk="1" hangingPunct="1">
              <a:defRPr/>
            </a:pPr>
            <a:r>
              <a:rPr lang="en-US" smtClean="0"/>
              <a:t>AKA- symbiotic relationships - 2 organisms living in direct contact (table 53.1-2 )</a:t>
            </a:r>
          </a:p>
          <a:p>
            <a:pPr eaLnBrk="1" hangingPunct="1">
              <a:defRPr/>
            </a:pPr>
            <a:r>
              <a:rPr lang="en-US" smtClean="0"/>
              <a:t>The symbiont is the smaller of the 2 organisms</a:t>
            </a:r>
          </a:p>
        </p:txBody>
      </p:sp>
      <p:sp>
        <p:nvSpPr>
          <p:cNvPr id="6" name="Slide Number Placeholder 5"/>
          <p:cNvSpPr>
            <a:spLocks noGrp="1"/>
          </p:cNvSpPr>
          <p:nvPr>
            <p:ph type="sldNum" sz="quarter" idx="12"/>
          </p:nvPr>
        </p:nvSpPr>
        <p:spPr/>
        <p:txBody>
          <a:bodyPr/>
          <a:lstStyle/>
          <a:p>
            <a:pPr>
              <a:defRPr/>
            </a:pPr>
            <a:fld id="{9A4A235D-869F-476E-9B94-BE5783C0073F}" type="slidenum">
              <a:rPr lang="en-US"/>
              <a:pPr>
                <a:defRPr/>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0-#ppt_w/2"/>
                                          </p:val>
                                        </p:tav>
                                        <p:tav tm="100000">
                                          <p:val>
                                            <p:strVal val="#ppt_x"/>
                                          </p:val>
                                        </p:tav>
                                      </p:tavLst>
                                    </p:anim>
                                    <p:anim calcmode="lin" valueType="num">
                                      <p:cBhvr additive="base">
                                        <p:cTn id="8" dur="500" fill="hold"/>
                                        <p:tgtEl>
                                          <p:spTgt spid="2048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483">
                                            <p:txEl>
                                              <p:pRg st="0" end="0"/>
                                            </p:txEl>
                                          </p:spTgt>
                                        </p:tgtEl>
                                        <p:attrNameLst>
                                          <p:attrName>style.visibility</p:attrName>
                                        </p:attrNameLst>
                                      </p:cBhvr>
                                      <p:to>
                                        <p:strVal val="visible"/>
                                      </p:to>
                                    </p:set>
                                    <p:anim calcmode="lin" valueType="num">
                                      <p:cBhvr additive="base">
                                        <p:cTn id="13" dur="500" fill="hold"/>
                                        <p:tgtEl>
                                          <p:spTgt spid="2048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4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483">
                                            <p:txEl>
                                              <p:pRg st="1" end="1"/>
                                            </p:txEl>
                                          </p:spTgt>
                                        </p:tgtEl>
                                        <p:attrNameLst>
                                          <p:attrName>style.visibility</p:attrName>
                                        </p:attrNameLst>
                                      </p:cBhvr>
                                      <p:to>
                                        <p:strVal val="visible"/>
                                      </p:to>
                                    </p:set>
                                    <p:anim calcmode="lin" valueType="num">
                                      <p:cBhvr additive="base">
                                        <p:cTn id="19" dur="500" fill="hold"/>
                                        <p:tgtEl>
                                          <p:spTgt spid="2048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48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E44D3567-F434-4885-8F7C-160347F333E4}" type="slidenum">
              <a:rPr lang="en-US"/>
              <a:pPr>
                <a:defRPr/>
              </a:pPr>
              <a:t>40</a:t>
            </a:fld>
            <a:endParaRPr lang="en-US"/>
          </a:p>
        </p:txBody>
      </p:sp>
      <p:pic>
        <p:nvPicPr>
          <p:cNvPr id="45059" name="Picture 2" descr="54-10-EnergPartFoodChain-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571500"/>
            <a:ext cx="73437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n-US" smtClean="0"/>
              <a:t>Trophic levels cont’d</a:t>
            </a:r>
          </a:p>
        </p:txBody>
      </p:sp>
      <p:sp>
        <p:nvSpPr>
          <p:cNvPr id="50179" name="Rectangle 3"/>
          <p:cNvSpPr>
            <a:spLocks noGrp="1" noChangeArrowheads="1"/>
          </p:cNvSpPr>
          <p:nvPr>
            <p:ph idx="1"/>
          </p:nvPr>
        </p:nvSpPr>
        <p:spPr/>
        <p:txBody>
          <a:bodyPr/>
          <a:lstStyle/>
          <a:p>
            <a:pPr eaLnBrk="1" hangingPunct="1">
              <a:buFont typeface="Wingdings" pitchFamily="2" charset="2"/>
              <a:buNone/>
              <a:defRPr/>
            </a:pPr>
            <a:r>
              <a:rPr lang="en-US" smtClean="0"/>
              <a:t>- Dynamic stability hypothesis – long chains are less stable b/c they’re affected by fluctuations in lower levels:  can cause extinction of top predators</a:t>
            </a:r>
          </a:p>
          <a:p>
            <a:pPr eaLnBrk="1" hangingPunct="1">
              <a:defRPr/>
            </a:pPr>
            <a:endParaRPr lang="en-US" smtClean="0"/>
          </a:p>
        </p:txBody>
      </p:sp>
      <p:sp>
        <p:nvSpPr>
          <p:cNvPr id="6" name="Slide Number Placeholder 5"/>
          <p:cNvSpPr>
            <a:spLocks noGrp="1"/>
          </p:cNvSpPr>
          <p:nvPr>
            <p:ph type="sldNum" sz="quarter" idx="12"/>
          </p:nvPr>
        </p:nvSpPr>
        <p:spPr/>
        <p:txBody>
          <a:bodyPr/>
          <a:lstStyle/>
          <a:p>
            <a:pPr>
              <a:defRPr/>
            </a:pPr>
            <a:fld id="{9D0A74AC-614E-4C46-A4D3-1C315205BD08}" type="slidenum">
              <a:rPr lang="en-US"/>
              <a:pPr>
                <a:defRPr/>
              </a:pPr>
              <a:t>41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Grp="1" noChangeArrowheads="1"/>
          </p:cNvSpPr>
          <p:nvPr>
            <p:ph type="title"/>
          </p:nvPr>
        </p:nvSpPr>
        <p:spPr/>
        <p:txBody>
          <a:bodyPr/>
          <a:lstStyle/>
          <a:p>
            <a:pPr eaLnBrk="1" hangingPunct="1">
              <a:defRPr/>
            </a:pPr>
            <a:r>
              <a:rPr lang="en-US" altLang="zh-CN" dirty="0" smtClean="0">
                <a:ea typeface="宋体" charset="-122"/>
              </a:rPr>
              <a:t>Control of community</a:t>
            </a:r>
            <a:endParaRPr lang="en-US" dirty="0" smtClean="0"/>
          </a:p>
        </p:txBody>
      </p:sp>
      <p:sp>
        <p:nvSpPr>
          <p:cNvPr id="45061" name="Rectangle 5"/>
          <p:cNvSpPr>
            <a:spLocks noGrp="1" noChangeArrowheads="1"/>
          </p:cNvSpPr>
          <p:nvPr>
            <p:ph idx="1"/>
          </p:nvPr>
        </p:nvSpPr>
        <p:spPr/>
        <p:txBody>
          <a:bodyPr/>
          <a:lstStyle/>
          <a:p>
            <a:pPr eaLnBrk="1" hangingPunct="1">
              <a:defRPr/>
            </a:pPr>
            <a:r>
              <a:rPr lang="en-US" altLang="zh-CN" smtClean="0">
                <a:ea typeface="宋体" charset="-122"/>
              </a:rPr>
              <a:t>V=vegetation, H=herbivores, N=nutrients, P=predators </a:t>
            </a:r>
          </a:p>
          <a:p>
            <a:pPr eaLnBrk="1" hangingPunct="1">
              <a:buFont typeface="Wingdings" pitchFamily="2" charset="2"/>
              <a:buNone/>
              <a:defRPr/>
            </a:pPr>
            <a:endParaRPr lang="en-US" altLang="zh-CN" smtClean="0">
              <a:ea typeface="宋体" charset="-122"/>
            </a:endParaRPr>
          </a:p>
          <a:p>
            <a:pPr eaLnBrk="1" hangingPunct="1">
              <a:defRPr/>
            </a:pPr>
            <a:r>
              <a:rPr lang="en-US" altLang="zh-CN" smtClean="0">
                <a:ea typeface="宋体" charset="-122"/>
              </a:rPr>
              <a:t>Bottom up – controlled by nutrients:</a:t>
            </a:r>
          </a:p>
          <a:p>
            <a:pPr eaLnBrk="1" hangingPunct="1">
              <a:buFont typeface="Wingdings" pitchFamily="2" charset="2"/>
              <a:buNone/>
              <a:defRPr/>
            </a:pPr>
            <a:r>
              <a:rPr lang="en-US" altLang="zh-CN" smtClean="0">
                <a:ea typeface="宋体" charset="-122"/>
              </a:rPr>
              <a:t>           N</a:t>
            </a:r>
            <a:r>
              <a:rPr lang="en-US" altLang="zh-CN" smtClean="0">
                <a:ea typeface="宋体" charset="-122"/>
                <a:sym typeface="Symbol" pitchFamily="18" charset="2"/>
              </a:rPr>
              <a:t></a:t>
            </a:r>
            <a:r>
              <a:rPr lang="en-US" altLang="zh-CN" smtClean="0">
                <a:ea typeface="宋体" charset="-122"/>
              </a:rPr>
              <a:t>V</a:t>
            </a:r>
            <a:r>
              <a:rPr lang="en-US" altLang="zh-CN" smtClean="0">
                <a:ea typeface="宋体" charset="-122"/>
                <a:sym typeface="Symbol" pitchFamily="18" charset="2"/>
              </a:rPr>
              <a:t></a:t>
            </a:r>
            <a:r>
              <a:rPr lang="en-US" altLang="zh-CN" smtClean="0">
                <a:ea typeface="宋体" charset="-122"/>
              </a:rPr>
              <a:t>H</a:t>
            </a:r>
            <a:r>
              <a:rPr lang="en-US" altLang="zh-CN" smtClean="0">
                <a:ea typeface="宋体" charset="-122"/>
                <a:sym typeface="Symbol" pitchFamily="18" charset="2"/>
              </a:rPr>
              <a:t></a:t>
            </a:r>
            <a:r>
              <a:rPr lang="en-US" altLang="zh-CN" smtClean="0">
                <a:ea typeface="宋体" charset="-122"/>
              </a:rPr>
              <a:t>P </a:t>
            </a:r>
            <a:endParaRPr lang="en-US" smtClean="0"/>
          </a:p>
        </p:txBody>
      </p:sp>
      <p:sp>
        <p:nvSpPr>
          <p:cNvPr id="6" name="Slide Number Placeholder 5"/>
          <p:cNvSpPr>
            <a:spLocks noGrp="1"/>
          </p:cNvSpPr>
          <p:nvPr>
            <p:ph type="sldNum" sz="quarter" idx="12"/>
          </p:nvPr>
        </p:nvSpPr>
        <p:spPr/>
        <p:txBody>
          <a:bodyPr/>
          <a:lstStyle/>
          <a:p>
            <a:pPr>
              <a:defRPr/>
            </a:pPr>
            <a:fld id="{DCC389F9-6784-4422-8AAE-2E3D4C8CC17E}" type="slidenum">
              <a:rPr lang="en-US"/>
              <a:pPr>
                <a:defRPr/>
              </a:pPr>
              <a:t>42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61">
                                            <p:txEl>
                                              <p:pRg st="0" end="0"/>
                                            </p:txEl>
                                          </p:spTgt>
                                        </p:tgtEl>
                                        <p:attrNameLst>
                                          <p:attrName>style.visibility</p:attrName>
                                        </p:attrNameLst>
                                      </p:cBhvr>
                                      <p:to>
                                        <p:strVal val="visible"/>
                                      </p:to>
                                    </p:set>
                                    <p:anim calcmode="lin" valueType="num">
                                      <p:cBhvr additive="base">
                                        <p:cTn id="7" dur="500" fill="hold"/>
                                        <p:tgtEl>
                                          <p:spTgt spid="4506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6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061">
                                            <p:txEl>
                                              <p:pRg st="2" end="2"/>
                                            </p:txEl>
                                          </p:spTgt>
                                        </p:tgtEl>
                                        <p:attrNameLst>
                                          <p:attrName>style.visibility</p:attrName>
                                        </p:attrNameLst>
                                      </p:cBhvr>
                                      <p:to>
                                        <p:strVal val="visible"/>
                                      </p:to>
                                    </p:set>
                                    <p:anim calcmode="lin" valueType="num">
                                      <p:cBhvr additive="base">
                                        <p:cTn id="13" dur="500" fill="hold"/>
                                        <p:tgtEl>
                                          <p:spTgt spid="4506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6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061">
                                            <p:txEl>
                                              <p:pRg st="3" end="3"/>
                                            </p:txEl>
                                          </p:spTgt>
                                        </p:tgtEl>
                                        <p:attrNameLst>
                                          <p:attrName>style.visibility</p:attrName>
                                        </p:attrNameLst>
                                      </p:cBhvr>
                                      <p:to>
                                        <p:strVal val="visible"/>
                                      </p:to>
                                    </p:set>
                                    <p:anim calcmode="lin" valueType="num">
                                      <p:cBhvr additive="base">
                                        <p:cTn id="19" dur="500" fill="hold"/>
                                        <p:tgtEl>
                                          <p:spTgt spid="4506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06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1026"/>
          <p:cNvSpPr>
            <a:spLocks noGrp="1" noChangeArrowheads="1"/>
          </p:cNvSpPr>
          <p:nvPr>
            <p:ph type="title"/>
          </p:nvPr>
        </p:nvSpPr>
        <p:spPr/>
        <p:txBody>
          <a:bodyPr/>
          <a:lstStyle/>
          <a:p>
            <a:pPr eaLnBrk="1" hangingPunct="1">
              <a:defRPr/>
            </a:pPr>
            <a:r>
              <a:rPr lang="en-US" altLang="zh-CN" smtClean="0">
                <a:ea typeface="宋体" charset="-122"/>
              </a:rPr>
              <a:t>Control of community cont’d</a:t>
            </a:r>
            <a:endParaRPr lang="en-US" smtClean="0">
              <a:ea typeface="宋体" charset="-122"/>
            </a:endParaRPr>
          </a:p>
        </p:txBody>
      </p:sp>
      <p:sp>
        <p:nvSpPr>
          <p:cNvPr id="114691" name="Rectangle 1027"/>
          <p:cNvSpPr>
            <a:spLocks noGrp="1" noChangeArrowheads="1"/>
          </p:cNvSpPr>
          <p:nvPr>
            <p:ph idx="1"/>
          </p:nvPr>
        </p:nvSpPr>
        <p:spPr/>
        <p:txBody>
          <a:bodyPr/>
          <a:lstStyle/>
          <a:p>
            <a:pPr eaLnBrk="1" hangingPunct="1">
              <a:defRPr/>
            </a:pPr>
            <a:r>
              <a:rPr lang="en-US" altLang="zh-CN" smtClean="0">
                <a:ea typeface="宋体" charset="-122"/>
              </a:rPr>
              <a:t>Top down – controlled by predators </a:t>
            </a:r>
          </a:p>
          <a:p>
            <a:pPr eaLnBrk="1" hangingPunct="1">
              <a:buFont typeface="Wingdings" pitchFamily="2" charset="2"/>
              <a:buNone/>
              <a:defRPr/>
            </a:pPr>
            <a:r>
              <a:rPr lang="en-US" altLang="zh-CN" smtClean="0">
                <a:ea typeface="宋体" charset="-122"/>
              </a:rPr>
              <a:t>  (aka - trophic cascade model) </a:t>
            </a:r>
          </a:p>
          <a:p>
            <a:pPr eaLnBrk="1" hangingPunct="1">
              <a:buFont typeface="Wingdings" pitchFamily="2" charset="2"/>
              <a:buNone/>
              <a:defRPr/>
            </a:pPr>
            <a:r>
              <a:rPr lang="en-US" altLang="zh-CN" smtClean="0">
                <a:ea typeface="宋体" charset="-122"/>
              </a:rPr>
              <a:t>    - N</a:t>
            </a:r>
            <a:r>
              <a:rPr lang="en-US" altLang="zh-CN" smtClean="0">
                <a:ea typeface="宋体" charset="-122"/>
                <a:sym typeface="Symbol" pitchFamily="18" charset="2"/>
              </a:rPr>
              <a:t></a:t>
            </a:r>
            <a:r>
              <a:rPr lang="en-US" altLang="zh-CN" smtClean="0">
                <a:ea typeface="宋体" charset="-122"/>
              </a:rPr>
              <a:t>V</a:t>
            </a:r>
            <a:r>
              <a:rPr lang="en-US" altLang="zh-CN" smtClean="0">
                <a:ea typeface="宋体" charset="-122"/>
                <a:sym typeface="Symbol" pitchFamily="18" charset="2"/>
              </a:rPr>
              <a:t></a:t>
            </a:r>
            <a:r>
              <a:rPr lang="en-US" altLang="zh-CN" smtClean="0">
                <a:ea typeface="宋体" charset="-122"/>
              </a:rPr>
              <a:t>H</a:t>
            </a:r>
            <a:r>
              <a:rPr lang="en-US" altLang="zh-CN" smtClean="0">
                <a:ea typeface="宋体" charset="-122"/>
                <a:sym typeface="Symbol" pitchFamily="18" charset="2"/>
              </a:rPr>
              <a:t></a:t>
            </a:r>
            <a:r>
              <a:rPr lang="en-US" altLang="zh-CN" smtClean="0">
                <a:ea typeface="宋体" charset="-122"/>
              </a:rPr>
              <a:t>P </a:t>
            </a:r>
          </a:p>
          <a:p>
            <a:pPr eaLnBrk="1" hangingPunct="1">
              <a:buFont typeface="Wingdings" pitchFamily="2" charset="2"/>
              <a:buNone/>
              <a:defRPr/>
            </a:pPr>
            <a:r>
              <a:rPr lang="en-US" altLang="zh-CN" smtClean="0">
                <a:ea typeface="宋体" charset="-122"/>
              </a:rPr>
              <a:t>    - Reducing predators increases H then V decreases then N increases	 </a:t>
            </a:r>
          </a:p>
          <a:p>
            <a:pPr eaLnBrk="1" hangingPunct="1">
              <a:defRPr/>
            </a:pPr>
            <a:endParaRPr lang="en-US" smtClean="0"/>
          </a:p>
        </p:txBody>
      </p:sp>
      <p:sp>
        <p:nvSpPr>
          <p:cNvPr id="6" name="Slide Number Placeholder 5"/>
          <p:cNvSpPr>
            <a:spLocks noGrp="1"/>
          </p:cNvSpPr>
          <p:nvPr>
            <p:ph type="sldNum" sz="quarter" idx="12"/>
          </p:nvPr>
        </p:nvSpPr>
        <p:spPr/>
        <p:txBody>
          <a:bodyPr/>
          <a:lstStyle/>
          <a:p>
            <a:pPr>
              <a:defRPr/>
            </a:pPr>
            <a:fld id="{04DD11D3-4363-407B-93D8-019592202C66}" type="slidenum">
              <a:rPr lang="en-US"/>
              <a:pPr>
                <a:defRPr/>
              </a:pPr>
              <a:t>43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4690"/>
                                        </p:tgtEl>
                                        <p:attrNameLst>
                                          <p:attrName>style.visibility</p:attrName>
                                        </p:attrNameLst>
                                      </p:cBhvr>
                                      <p:to>
                                        <p:strVal val="visible"/>
                                      </p:to>
                                    </p:set>
                                    <p:anim calcmode="lin" valueType="num">
                                      <p:cBhvr additive="base">
                                        <p:cTn id="7" dur="500" fill="hold"/>
                                        <p:tgtEl>
                                          <p:spTgt spid="114690"/>
                                        </p:tgtEl>
                                        <p:attrNameLst>
                                          <p:attrName>ppt_x</p:attrName>
                                        </p:attrNameLst>
                                      </p:cBhvr>
                                      <p:tavLst>
                                        <p:tav tm="0">
                                          <p:val>
                                            <p:strVal val="0-#ppt_w/2"/>
                                          </p:val>
                                        </p:tav>
                                        <p:tav tm="100000">
                                          <p:val>
                                            <p:strVal val="#ppt_x"/>
                                          </p:val>
                                        </p:tav>
                                      </p:tavLst>
                                    </p:anim>
                                    <p:anim calcmode="lin" valueType="num">
                                      <p:cBhvr additive="base">
                                        <p:cTn id="8" dur="500" fill="hold"/>
                                        <p:tgtEl>
                                          <p:spTgt spid="11469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4691">
                                            <p:txEl>
                                              <p:pRg st="0" end="0"/>
                                            </p:txEl>
                                          </p:spTgt>
                                        </p:tgtEl>
                                        <p:attrNameLst>
                                          <p:attrName>style.visibility</p:attrName>
                                        </p:attrNameLst>
                                      </p:cBhvr>
                                      <p:to>
                                        <p:strVal val="visible"/>
                                      </p:to>
                                    </p:set>
                                    <p:anim calcmode="lin" valueType="num">
                                      <p:cBhvr additive="base">
                                        <p:cTn id="13" dur="500" fill="hold"/>
                                        <p:tgtEl>
                                          <p:spTgt spid="11469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46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4691">
                                            <p:txEl>
                                              <p:pRg st="1" end="1"/>
                                            </p:txEl>
                                          </p:spTgt>
                                        </p:tgtEl>
                                        <p:attrNameLst>
                                          <p:attrName>style.visibility</p:attrName>
                                        </p:attrNameLst>
                                      </p:cBhvr>
                                      <p:to>
                                        <p:strVal val="visible"/>
                                      </p:to>
                                    </p:set>
                                    <p:anim calcmode="lin" valueType="num">
                                      <p:cBhvr additive="base">
                                        <p:cTn id="19" dur="500" fill="hold"/>
                                        <p:tgtEl>
                                          <p:spTgt spid="11469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46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4691">
                                            <p:txEl>
                                              <p:pRg st="2" end="2"/>
                                            </p:txEl>
                                          </p:spTgt>
                                        </p:tgtEl>
                                        <p:attrNameLst>
                                          <p:attrName>style.visibility</p:attrName>
                                        </p:attrNameLst>
                                      </p:cBhvr>
                                      <p:to>
                                        <p:strVal val="visible"/>
                                      </p:to>
                                    </p:set>
                                    <p:anim calcmode="lin" valueType="num">
                                      <p:cBhvr additive="base">
                                        <p:cTn id="25" dur="500" fill="hold"/>
                                        <p:tgtEl>
                                          <p:spTgt spid="114691">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46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4691">
                                            <p:txEl>
                                              <p:pRg st="3" end="3"/>
                                            </p:txEl>
                                          </p:spTgt>
                                        </p:tgtEl>
                                        <p:attrNameLst>
                                          <p:attrName>style.visibility</p:attrName>
                                        </p:attrNameLst>
                                      </p:cBhvr>
                                      <p:to>
                                        <p:strVal val="visible"/>
                                      </p:to>
                                    </p:set>
                                    <p:anim calcmode="lin" valueType="num">
                                      <p:cBhvr additive="base">
                                        <p:cTn id="31" dur="500" fill="hold"/>
                                        <p:tgtEl>
                                          <p:spTgt spid="114691">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469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autoUpdateAnimBg="0"/>
      <p:bldP spid="114691"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fontScale="90000"/>
          </a:bodyPr>
          <a:lstStyle/>
          <a:p>
            <a:pPr eaLnBrk="1" hangingPunct="1">
              <a:defRPr/>
            </a:pPr>
            <a:r>
              <a:rPr lang="en-US" altLang="zh-CN" sz="4000" dirty="0" smtClean="0">
                <a:ea typeface="宋体" charset="-122"/>
              </a:rPr>
              <a:t>Stability vs. non equilibrium </a:t>
            </a:r>
            <a:br>
              <a:rPr lang="en-US" altLang="zh-CN" sz="4000" dirty="0" smtClean="0">
                <a:ea typeface="宋体" charset="-122"/>
              </a:rPr>
            </a:br>
            <a:r>
              <a:rPr lang="en-US" altLang="zh-CN" sz="4000" dirty="0" smtClean="0">
                <a:ea typeface="宋体" charset="-122"/>
              </a:rPr>
              <a:t>model of community </a:t>
            </a:r>
            <a:endParaRPr lang="en-US" sz="4000" dirty="0" smtClean="0"/>
          </a:p>
        </p:txBody>
      </p:sp>
      <p:sp>
        <p:nvSpPr>
          <p:cNvPr id="53251" name="Rectangle 3"/>
          <p:cNvSpPr>
            <a:spLocks noGrp="1" noChangeArrowheads="1"/>
          </p:cNvSpPr>
          <p:nvPr>
            <p:ph idx="1"/>
          </p:nvPr>
        </p:nvSpPr>
        <p:spPr/>
        <p:txBody>
          <a:bodyPr/>
          <a:lstStyle/>
          <a:p>
            <a:pPr eaLnBrk="1" hangingPunct="1">
              <a:defRPr/>
            </a:pPr>
            <a:r>
              <a:rPr lang="en-US" altLang="zh-CN" smtClean="0">
                <a:ea typeface="宋体" charset="-122"/>
              </a:rPr>
              <a:t>stability - maintains equilibrium </a:t>
            </a:r>
          </a:p>
          <a:p>
            <a:pPr eaLnBrk="1" hangingPunct="1">
              <a:defRPr/>
            </a:pPr>
            <a:r>
              <a:rPr lang="en-US" altLang="zh-CN" smtClean="0">
                <a:ea typeface="宋体" charset="-122"/>
              </a:rPr>
              <a:t>non equilibrium – constant change that results from disturbances </a:t>
            </a:r>
          </a:p>
          <a:p>
            <a:pPr eaLnBrk="1" hangingPunct="1">
              <a:defRPr/>
            </a:pPr>
            <a:r>
              <a:rPr lang="en-US" altLang="zh-CN" smtClean="0">
                <a:ea typeface="宋体" charset="-122"/>
              </a:rPr>
              <a:t>Which one is more likely in place?</a:t>
            </a:r>
            <a:endParaRPr lang="en-US" smtClean="0"/>
          </a:p>
        </p:txBody>
      </p:sp>
      <p:sp>
        <p:nvSpPr>
          <p:cNvPr id="6" name="Slide Number Placeholder 5"/>
          <p:cNvSpPr>
            <a:spLocks noGrp="1"/>
          </p:cNvSpPr>
          <p:nvPr>
            <p:ph type="sldNum" sz="quarter" idx="12"/>
          </p:nvPr>
        </p:nvSpPr>
        <p:spPr/>
        <p:txBody>
          <a:bodyPr/>
          <a:lstStyle/>
          <a:p>
            <a:pPr>
              <a:defRPr/>
            </a:pPr>
            <a:fld id="{289640E3-87BF-4353-A52A-FD077AC8F24F}" type="slidenum">
              <a:rPr lang="en-US"/>
              <a:pPr>
                <a:defRPr/>
              </a:pPr>
              <a:t>44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additive="base">
                                        <p:cTn id="7" dur="500" fill="hold"/>
                                        <p:tgtEl>
                                          <p:spTgt spid="532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3251">
                                            <p:txEl>
                                              <p:pRg st="1" end="1"/>
                                            </p:txEl>
                                          </p:spTgt>
                                        </p:tgtEl>
                                        <p:attrNameLst>
                                          <p:attrName>style.visibility</p:attrName>
                                        </p:attrNameLst>
                                      </p:cBhvr>
                                      <p:to>
                                        <p:strVal val="visible"/>
                                      </p:to>
                                    </p:set>
                                    <p:anim calcmode="lin" valueType="num">
                                      <p:cBhvr additive="base">
                                        <p:cTn id="13" dur="500" fill="hold"/>
                                        <p:tgtEl>
                                          <p:spTgt spid="532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32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3251">
                                            <p:txEl>
                                              <p:pRg st="2" end="2"/>
                                            </p:txEl>
                                          </p:spTgt>
                                        </p:tgtEl>
                                        <p:attrNameLst>
                                          <p:attrName>style.visibility</p:attrName>
                                        </p:attrNameLst>
                                      </p:cBhvr>
                                      <p:to>
                                        <p:strVal val="visible"/>
                                      </p:to>
                                    </p:set>
                                    <p:anim calcmode="lin" valueType="num">
                                      <p:cBhvr additive="base">
                                        <p:cTn id="19" dur="500" fill="hold"/>
                                        <p:tgtEl>
                                          <p:spTgt spid="532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325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F06DCC25-C141-4ADC-A6B1-A7B6A2E5BF6C}" type="slidenum">
              <a:rPr lang="en-US"/>
              <a:pPr>
                <a:defRPr/>
              </a:pPr>
              <a:t>45</a:t>
            </a:fld>
            <a:endParaRPr lang="en-US"/>
          </a:p>
        </p:txBody>
      </p:sp>
      <p:pic>
        <p:nvPicPr>
          <p:cNvPr id="50179" name="Picture 5" descr="50-09-PredatorRemoval-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538" y="571500"/>
            <a:ext cx="740092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Ecological Succession</a:t>
            </a:r>
          </a:p>
        </p:txBody>
      </p:sp>
      <p:sp>
        <p:nvSpPr>
          <p:cNvPr id="6" name="Subtitle 5"/>
          <p:cNvSpPr>
            <a:spLocks noGrp="1"/>
          </p:cNvSpPr>
          <p:nvPr>
            <p:ph type="subTitle" idx="1"/>
          </p:nvPr>
        </p:nvSpPr>
        <p:spPr/>
        <p:txBody>
          <a:bodyPr>
            <a:normAutofit/>
          </a:bodyPr>
          <a:lstStyle/>
          <a:p>
            <a:r>
              <a:rPr lang="en-US" altLang="zh-CN" dirty="0">
                <a:ea typeface="宋体" charset="-122"/>
              </a:rPr>
              <a:t>Change in species within a community over time</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CDF96B2A-072D-4A77-8D6D-79DADCCB3415}" type="slidenum">
              <a:rPr lang="en-US" smtClean="0"/>
              <a:pPr>
                <a:defRPr/>
              </a:pPr>
              <a:t>46</a:t>
            </a:fld>
            <a:endParaRPr lang="en-US"/>
          </a:p>
        </p:txBody>
      </p:sp>
    </p:spTree>
    <p:extLst>
      <p:ext uri="{BB962C8B-B14F-4D97-AF65-F5344CB8AC3E}">
        <p14:creationId xmlns:p14="http://schemas.microsoft.com/office/powerpoint/2010/main" val="11744288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defRPr/>
            </a:pPr>
            <a:r>
              <a:rPr lang="en-US" dirty="0" smtClean="0"/>
              <a:t>Primary succession</a:t>
            </a:r>
          </a:p>
        </p:txBody>
      </p:sp>
      <p:sp>
        <p:nvSpPr>
          <p:cNvPr id="56323" name="Rectangle 3"/>
          <p:cNvSpPr>
            <a:spLocks noGrp="1" noChangeArrowheads="1"/>
          </p:cNvSpPr>
          <p:nvPr>
            <p:ph idx="1"/>
          </p:nvPr>
        </p:nvSpPr>
        <p:spPr/>
        <p:txBody>
          <a:bodyPr/>
          <a:lstStyle/>
          <a:p>
            <a:pPr marL="660400" indent="-660400" eaLnBrk="1" hangingPunct="1">
              <a:defRPr/>
            </a:pPr>
            <a:r>
              <a:rPr lang="en-US" altLang="zh-CN" sz="2800" smtClean="0">
                <a:ea typeface="宋体" charset="-122"/>
              </a:rPr>
              <a:t>starts in a lifeless area with no soil </a:t>
            </a:r>
          </a:p>
          <a:p>
            <a:pPr marL="660400" indent="-660400" eaLnBrk="1" hangingPunct="1">
              <a:defRPr/>
            </a:pPr>
            <a:r>
              <a:rPr lang="en-US" altLang="zh-CN" sz="2800" smtClean="0">
                <a:ea typeface="宋体" charset="-122"/>
              </a:rPr>
              <a:t>Causes:</a:t>
            </a:r>
          </a:p>
          <a:p>
            <a:pPr marL="660400" indent="-660400" eaLnBrk="1" hangingPunct="1">
              <a:buFont typeface="Wingdings" pitchFamily="2" charset="2"/>
              <a:buNone/>
              <a:defRPr/>
            </a:pPr>
            <a:r>
              <a:rPr lang="en-US" sz="2800" smtClean="0"/>
              <a:t>    - </a:t>
            </a:r>
            <a:r>
              <a:rPr lang="en-US" altLang="zh-CN" sz="2800" smtClean="0">
                <a:ea typeface="宋体" charset="-122"/>
              </a:rPr>
              <a:t>new volcanic island – usually starts with autotrophic bacteria, then lichens &amp; mosses from windblown spores, then ground, then seeds blow in – eventually reaches prevalent community – takes hundreds or thousands of years.</a:t>
            </a:r>
          </a:p>
          <a:p>
            <a:pPr marL="660400" indent="-660400" eaLnBrk="1" hangingPunct="1">
              <a:buFont typeface="Wingdings" pitchFamily="2" charset="2"/>
              <a:buNone/>
              <a:defRPr/>
            </a:pPr>
            <a:r>
              <a:rPr lang="en-US" sz="2800" smtClean="0"/>
              <a:t>    - </a:t>
            </a:r>
            <a:r>
              <a:rPr lang="en-US" altLang="zh-CN" sz="2800" smtClean="0">
                <a:ea typeface="宋体" charset="-122"/>
              </a:rPr>
              <a:t>shrinking glaciers – fig. 53.19</a:t>
            </a:r>
            <a:endParaRPr lang="en-US" sz="2800" smtClean="0"/>
          </a:p>
        </p:txBody>
      </p:sp>
      <p:sp>
        <p:nvSpPr>
          <p:cNvPr id="6" name="Slide Number Placeholder 5"/>
          <p:cNvSpPr>
            <a:spLocks noGrp="1"/>
          </p:cNvSpPr>
          <p:nvPr>
            <p:ph type="sldNum" sz="quarter" idx="12"/>
          </p:nvPr>
        </p:nvSpPr>
        <p:spPr/>
        <p:txBody>
          <a:bodyPr/>
          <a:lstStyle/>
          <a:p>
            <a:pPr>
              <a:defRPr/>
            </a:pPr>
            <a:fld id="{C1D962CB-59DE-4E23-AE54-809CAD969726}" type="slidenum">
              <a:rPr lang="en-US"/>
              <a:pPr>
                <a:defRPr/>
              </a:pPr>
              <a:t>47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6323">
                                            <p:txEl>
                                              <p:pRg st="1" end="1"/>
                                            </p:txEl>
                                          </p:spTgt>
                                        </p:tgtEl>
                                        <p:attrNameLst>
                                          <p:attrName>style.visibility</p:attrName>
                                        </p:attrNameLst>
                                      </p:cBhvr>
                                      <p:to>
                                        <p:strVal val="visible"/>
                                      </p:to>
                                    </p:set>
                                    <p:anim calcmode="lin" valueType="num">
                                      <p:cBhvr additive="base">
                                        <p:cTn id="13" dur="500" fill="hold"/>
                                        <p:tgtEl>
                                          <p:spTgt spid="563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63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6323">
                                            <p:txEl>
                                              <p:pRg st="2" end="2"/>
                                            </p:txEl>
                                          </p:spTgt>
                                        </p:tgtEl>
                                        <p:attrNameLst>
                                          <p:attrName>style.visibility</p:attrName>
                                        </p:attrNameLst>
                                      </p:cBhvr>
                                      <p:to>
                                        <p:strVal val="visible"/>
                                      </p:to>
                                    </p:set>
                                    <p:anim calcmode="lin" valueType="num">
                                      <p:cBhvr additive="base">
                                        <p:cTn id="19" dur="500" fill="hold"/>
                                        <p:tgtEl>
                                          <p:spTgt spid="563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63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6323">
                                            <p:txEl>
                                              <p:pRg st="3" end="3"/>
                                            </p:txEl>
                                          </p:spTgt>
                                        </p:tgtEl>
                                        <p:attrNameLst>
                                          <p:attrName>style.visibility</p:attrName>
                                        </p:attrNameLst>
                                      </p:cBhvr>
                                      <p:to>
                                        <p:strVal val="visible"/>
                                      </p:to>
                                    </p:set>
                                    <p:anim calcmode="lin" valueType="num">
                                      <p:cBhvr additive="base">
                                        <p:cTn id="25" dur="500" fill="hold"/>
                                        <p:tgtEl>
                                          <p:spTgt spid="563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63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9D4DAF1-1591-48FB-857E-DAB2A85156E7}" type="slidenum">
              <a:rPr lang="en-US" smtClean="0"/>
              <a:pPr>
                <a:defRPr/>
              </a:pPr>
              <a:t>48</a:t>
            </a:fld>
            <a:endParaRPr lang="en-US"/>
          </a:p>
        </p:txBody>
      </p:sp>
      <p:pic>
        <p:nvPicPr>
          <p:cNvPr id="53251" name="Picture 2" descr="http://image.wistatutor.com/content/biotic-community/lithosere-trends-sucession.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295400"/>
            <a:ext cx="432435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E96DF690-6B0D-4902-8EC7-F10E46870797}" type="slidenum">
              <a:rPr lang="en-US"/>
              <a:pPr>
                <a:defRPr/>
              </a:pPr>
              <a:t>49</a:t>
            </a:fld>
            <a:endParaRPr lang="en-US"/>
          </a:p>
        </p:txBody>
      </p:sp>
      <p:pic>
        <p:nvPicPr>
          <p:cNvPr id="54275" name="Picture 5" descr="53-19-GlacialRetreat-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52400"/>
            <a:ext cx="67183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smtClean="0"/>
              <a:t>Terms</a:t>
            </a:r>
          </a:p>
        </p:txBody>
      </p:sp>
      <p:sp>
        <p:nvSpPr>
          <p:cNvPr id="25603" name="Rectangle 3"/>
          <p:cNvSpPr>
            <a:spLocks noGrp="1" noChangeArrowheads="1"/>
          </p:cNvSpPr>
          <p:nvPr>
            <p:ph idx="1"/>
          </p:nvPr>
        </p:nvSpPr>
        <p:spPr/>
        <p:txBody>
          <a:bodyPr/>
          <a:lstStyle/>
          <a:p>
            <a:pPr marL="609600" indent="-609600" eaLnBrk="1" hangingPunct="1">
              <a:defRPr/>
            </a:pPr>
            <a:r>
              <a:rPr lang="en-US" altLang="zh-CN" smtClean="0">
                <a:ea typeface="宋体" charset="-122"/>
              </a:rPr>
              <a:t>Ecological niche – sum total of an organisms use of biotic and abiotic resources as it “fits into” an ecosystem</a:t>
            </a:r>
          </a:p>
          <a:p>
            <a:pPr marL="609600" indent="-609600" eaLnBrk="1" hangingPunct="1">
              <a:defRPr/>
            </a:pPr>
            <a:r>
              <a:rPr lang="en-US" altLang="zh-CN" smtClean="0">
                <a:ea typeface="宋体" charset="-122"/>
              </a:rPr>
              <a:t>Fundamental niche – resources a population is </a:t>
            </a:r>
            <a:r>
              <a:rPr lang="en-US" altLang="zh-CN" b="1" u="sng" smtClean="0">
                <a:ea typeface="宋体" charset="-122"/>
              </a:rPr>
              <a:t>capable of using</a:t>
            </a:r>
          </a:p>
        </p:txBody>
      </p:sp>
      <p:sp>
        <p:nvSpPr>
          <p:cNvPr id="6" name="Slide Number Placeholder 5"/>
          <p:cNvSpPr>
            <a:spLocks noGrp="1"/>
          </p:cNvSpPr>
          <p:nvPr>
            <p:ph type="sldNum" sz="quarter" idx="12"/>
          </p:nvPr>
        </p:nvSpPr>
        <p:spPr/>
        <p:txBody>
          <a:bodyPr/>
          <a:lstStyle/>
          <a:p>
            <a:pPr>
              <a:defRPr/>
            </a:pPr>
            <a:fld id="{A68483D7-9096-45E9-8375-D37573AE11D8}" type="slidenum">
              <a:rPr lang="en-US"/>
              <a:pPr>
                <a:defRPr/>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0-#ppt_w/2"/>
                                          </p:val>
                                        </p:tav>
                                        <p:tav tm="100000">
                                          <p:val>
                                            <p:strVal val="#ppt_x"/>
                                          </p:val>
                                        </p:tav>
                                      </p:tavLst>
                                    </p:anim>
                                    <p:anim calcmode="lin" valueType="num">
                                      <p:cBhvr additive="base">
                                        <p:cTn id="8" dur="500" fill="hold"/>
                                        <p:tgtEl>
                                          <p:spTgt spid="2560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603">
                                            <p:txEl>
                                              <p:pRg st="0" end="0"/>
                                            </p:txEl>
                                          </p:spTgt>
                                        </p:tgtEl>
                                        <p:attrNameLst>
                                          <p:attrName>style.visibility</p:attrName>
                                        </p:attrNameLst>
                                      </p:cBhvr>
                                      <p:to>
                                        <p:strVal val="visible"/>
                                      </p:to>
                                    </p:set>
                                    <p:anim calcmode="lin" valueType="num">
                                      <p:cBhvr additive="base">
                                        <p:cTn id="13" dur="500" fill="hold"/>
                                        <p:tgtEl>
                                          <p:spTgt spid="2560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6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603">
                                            <p:txEl>
                                              <p:pRg st="1" end="1"/>
                                            </p:txEl>
                                          </p:spTgt>
                                        </p:tgtEl>
                                        <p:attrNameLst>
                                          <p:attrName>style.visibility</p:attrName>
                                        </p:attrNameLst>
                                      </p:cBhvr>
                                      <p:to>
                                        <p:strVal val="visible"/>
                                      </p:to>
                                    </p:set>
                                    <p:anim calcmode="lin" valueType="num">
                                      <p:cBhvr additive="base">
                                        <p:cTn id="19" dur="500" fill="hold"/>
                                        <p:tgtEl>
                                          <p:spTgt spid="2560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60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lang="en-US" dirty="0" smtClean="0"/>
              <a:t>Secondary Succession</a:t>
            </a:r>
          </a:p>
        </p:txBody>
      </p:sp>
      <p:sp>
        <p:nvSpPr>
          <p:cNvPr id="59395" name="Rectangle 3"/>
          <p:cNvSpPr>
            <a:spLocks noGrp="1" noChangeArrowheads="1"/>
          </p:cNvSpPr>
          <p:nvPr>
            <p:ph idx="1"/>
          </p:nvPr>
        </p:nvSpPr>
        <p:spPr/>
        <p:txBody>
          <a:bodyPr>
            <a:normAutofit/>
          </a:bodyPr>
          <a:lstStyle/>
          <a:p>
            <a:pPr eaLnBrk="1" hangingPunct="1">
              <a:lnSpc>
                <a:spcPct val="80000"/>
              </a:lnSpc>
              <a:defRPr/>
            </a:pPr>
            <a:r>
              <a:rPr lang="en-US" altLang="zh-CN" sz="2800" dirty="0" smtClean="0">
                <a:ea typeface="宋体" charset="-122"/>
              </a:rPr>
              <a:t>occurs where an existing community has been cleared </a:t>
            </a:r>
          </a:p>
          <a:p>
            <a:pPr eaLnBrk="1" hangingPunct="1">
              <a:lnSpc>
                <a:spcPct val="80000"/>
              </a:lnSpc>
              <a:defRPr/>
            </a:pPr>
            <a:r>
              <a:rPr lang="en-US" altLang="zh-CN" sz="2800" dirty="0" smtClean="0">
                <a:ea typeface="宋体" charset="-122"/>
              </a:rPr>
              <a:t>Causes:</a:t>
            </a:r>
          </a:p>
          <a:p>
            <a:pPr eaLnBrk="1" hangingPunct="1">
              <a:lnSpc>
                <a:spcPct val="80000"/>
              </a:lnSpc>
              <a:buFont typeface="Wingdings" pitchFamily="2" charset="2"/>
              <a:buNone/>
              <a:defRPr/>
            </a:pPr>
            <a:r>
              <a:rPr lang="en-US" sz="2800" dirty="0" smtClean="0"/>
              <a:t> - </a:t>
            </a:r>
            <a:r>
              <a:rPr lang="en-US" altLang="zh-CN" sz="2800" dirty="0" err="1" smtClean="0">
                <a:ea typeface="宋体" charset="-122"/>
              </a:rPr>
              <a:t>allogenic</a:t>
            </a:r>
            <a:r>
              <a:rPr lang="en-US" altLang="zh-CN" sz="2800" dirty="0" smtClean="0">
                <a:ea typeface="宋体" charset="-122"/>
              </a:rPr>
              <a:t> - caused from outside</a:t>
            </a:r>
          </a:p>
          <a:p>
            <a:pPr eaLnBrk="1" hangingPunct="1">
              <a:lnSpc>
                <a:spcPct val="80000"/>
              </a:lnSpc>
              <a:buFont typeface="Wingdings" pitchFamily="2" charset="2"/>
              <a:buNone/>
              <a:defRPr/>
            </a:pPr>
            <a:r>
              <a:rPr lang="en-US" sz="2800" dirty="0" smtClean="0"/>
              <a:t>        i.e. prairie fires</a:t>
            </a:r>
            <a:endParaRPr lang="en-US" altLang="zh-CN" sz="2800" dirty="0" smtClean="0">
              <a:ea typeface="宋体" charset="-122"/>
            </a:endParaRPr>
          </a:p>
          <a:p>
            <a:pPr eaLnBrk="1" hangingPunct="1">
              <a:lnSpc>
                <a:spcPct val="80000"/>
              </a:lnSpc>
              <a:buFont typeface="Wingdings" pitchFamily="2" charset="2"/>
              <a:buNone/>
              <a:defRPr/>
            </a:pPr>
            <a:r>
              <a:rPr lang="en-US" sz="2800" dirty="0" smtClean="0"/>
              <a:t>   - </a:t>
            </a:r>
            <a:r>
              <a:rPr lang="en-US" altLang="zh-CN" sz="2800" dirty="0" smtClean="0">
                <a:ea typeface="宋体" charset="-122"/>
              </a:rPr>
              <a:t>autogenic - caused by organisms themselves		  </a:t>
            </a:r>
          </a:p>
          <a:p>
            <a:pPr eaLnBrk="1" hangingPunct="1">
              <a:lnSpc>
                <a:spcPct val="80000"/>
              </a:lnSpc>
              <a:buFont typeface="Wingdings" pitchFamily="2" charset="2"/>
              <a:buNone/>
              <a:defRPr/>
            </a:pPr>
            <a:r>
              <a:rPr lang="en-US" altLang="zh-CN" sz="2800" dirty="0" smtClean="0">
                <a:ea typeface="宋体" charset="-122"/>
              </a:rPr>
              <a:t>        i.e.  alders lowering pH of soil when their leaves fall </a:t>
            </a:r>
          </a:p>
          <a:p>
            <a:pPr eaLnBrk="1" hangingPunct="1">
              <a:lnSpc>
                <a:spcPct val="80000"/>
              </a:lnSpc>
              <a:defRPr/>
            </a:pPr>
            <a:r>
              <a:rPr lang="en-US" altLang="zh-CN" sz="2800" dirty="0" smtClean="0">
                <a:ea typeface="宋体" charset="-122"/>
              </a:rPr>
              <a:t>Succession then starts over again</a:t>
            </a:r>
          </a:p>
          <a:p>
            <a:pPr eaLnBrk="1" hangingPunct="1">
              <a:lnSpc>
                <a:spcPct val="80000"/>
              </a:lnSpc>
              <a:buFont typeface="Wingdings" pitchFamily="2" charset="2"/>
              <a:buNone/>
              <a:defRPr/>
            </a:pPr>
            <a:endParaRPr lang="en-US" sz="2800" dirty="0" smtClean="0"/>
          </a:p>
          <a:p>
            <a:pPr eaLnBrk="1" hangingPunct="1">
              <a:lnSpc>
                <a:spcPct val="80000"/>
              </a:lnSpc>
              <a:buFont typeface="Wingdings" pitchFamily="2" charset="2"/>
              <a:buNone/>
              <a:defRPr/>
            </a:pPr>
            <a:r>
              <a:rPr lang="en-US" altLang="zh-CN" sz="2800" dirty="0" smtClean="0">
                <a:ea typeface="宋体" charset="-122"/>
              </a:rPr>
              <a:t>						</a:t>
            </a:r>
            <a:endParaRPr lang="en-US" sz="2800" dirty="0" smtClean="0"/>
          </a:p>
        </p:txBody>
      </p:sp>
      <p:sp>
        <p:nvSpPr>
          <p:cNvPr id="6" name="Slide Number Placeholder 5"/>
          <p:cNvSpPr>
            <a:spLocks noGrp="1"/>
          </p:cNvSpPr>
          <p:nvPr>
            <p:ph type="sldNum" sz="quarter" idx="12"/>
          </p:nvPr>
        </p:nvSpPr>
        <p:spPr/>
        <p:txBody>
          <a:bodyPr/>
          <a:lstStyle/>
          <a:p>
            <a:pPr>
              <a:defRPr/>
            </a:pPr>
            <a:fld id="{01A6E8FE-9416-4D0B-A174-D4B4D6DDD251}" type="slidenum">
              <a:rPr lang="en-US"/>
              <a:pPr>
                <a:defRPr/>
              </a:pPr>
              <a:t>50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additive="base">
                                        <p:cTn id="7" dur="5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3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9395">
                                            <p:txEl>
                                              <p:pRg st="1" end="1"/>
                                            </p:txEl>
                                          </p:spTgt>
                                        </p:tgtEl>
                                        <p:attrNameLst>
                                          <p:attrName>style.visibility</p:attrName>
                                        </p:attrNameLst>
                                      </p:cBhvr>
                                      <p:to>
                                        <p:strVal val="visible"/>
                                      </p:to>
                                    </p:set>
                                    <p:anim calcmode="lin" valueType="num">
                                      <p:cBhvr additive="base">
                                        <p:cTn id="13" dur="5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93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9395">
                                            <p:txEl>
                                              <p:pRg st="2" end="2"/>
                                            </p:txEl>
                                          </p:spTgt>
                                        </p:tgtEl>
                                        <p:attrNameLst>
                                          <p:attrName>style.visibility</p:attrName>
                                        </p:attrNameLst>
                                      </p:cBhvr>
                                      <p:to>
                                        <p:strVal val="visible"/>
                                      </p:to>
                                    </p:set>
                                    <p:anim calcmode="lin" valueType="num">
                                      <p:cBhvr additive="base">
                                        <p:cTn id="19" dur="5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93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9395">
                                            <p:txEl>
                                              <p:pRg st="3" end="3"/>
                                            </p:txEl>
                                          </p:spTgt>
                                        </p:tgtEl>
                                        <p:attrNameLst>
                                          <p:attrName>style.visibility</p:attrName>
                                        </p:attrNameLst>
                                      </p:cBhvr>
                                      <p:to>
                                        <p:strVal val="visible"/>
                                      </p:to>
                                    </p:set>
                                    <p:anim calcmode="lin" valueType="num">
                                      <p:cBhvr additive="base">
                                        <p:cTn id="25" dur="500" fill="hold"/>
                                        <p:tgtEl>
                                          <p:spTgt spid="593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93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9395">
                                            <p:txEl>
                                              <p:pRg st="4" end="4"/>
                                            </p:txEl>
                                          </p:spTgt>
                                        </p:tgtEl>
                                        <p:attrNameLst>
                                          <p:attrName>style.visibility</p:attrName>
                                        </p:attrNameLst>
                                      </p:cBhvr>
                                      <p:to>
                                        <p:strVal val="visible"/>
                                      </p:to>
                                    </p:set>
                                    <p:anim calcmode="lin" valueType="num">
                                      <p:cBhvr additive="base">
                                        <p:cTn id="31" dur="500" fill="hold"/>
                                        <p:tgtEl>
                                          <p:spTgt spid="5939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93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9395">
                                            <p:txEl>
                                              <p:pRg st="5" end="5"/>
                                            </p:txEl>
                                          </p:spTgt>
                                        </p:tgtEl>
                                        <p:attrNameLst>
                                          <p:attrName>style.visibility</p:attrName>
                                        </p:attrNameLst>
                                      </p:cBhvr>
                                      <p:to>
                                        <p:strVal val="visible"/>
                                      </p:to>
                                    </p:set>
                                    <p:anim calcmode="lin" valueType="num">
                                      <p:cBhvr additive="base">
                                        <p:cTn id="37" dur="500" fill="hold"/>
                                        <p:tgtEl>
                                          <p:spTgt spid="5939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93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9395">
                                            <p:txEl>
                                              <p:pRg st="6" end="6"/>
                                            </p:txEl>
                                          </p:spTgt>
                                        </p:tgtEl>
                                        <p:attrNameLst>
                                          <p:attrName>style.visibility</p:attrName>
                                        </p:attrNameLst>
                                      </p:cBhvr>
                                      <p:to>
                                        <p:strVal val="visible"/>
                                      </p:to>
                                    </p:set>
                                    <p:anim calcmode="lin" valueType="num">
                                      <p:cBhvr additive="base">
                                        <p:cTn id="43" dur="500" fill="hold"/>
                                        <p:tgtEl>
                                          <p:spTgt spid="5939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939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9395">
                                            <p:txEl>
                                              <p:pRg st="8" end="8"/>
                                            </p:txEl>
                                          </p:spTgt>
                                        </p:tgtEl>
                                        <p:attrNameLst>
                                          <p:attrName>style.visibility</p:attrName>
                                        </p:attrNameLst>
                                      </p:cBhvr>
                                      <p:to>
                                        <p:strVal val="visible"/>
                                      </p:to>
                                    </p:set>
                                    <p:anim calcmode="lin" valueType="num">
                                      <p:cBhvr additive="base">
                                        <p:cTn id="49" dur="500" fill="hold"/>
                                        <p:tgtEl>
                                          <p:spTgt spid="59395">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939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r>
              <a:rPr lang="en-US" dirty="0" smtClean="0"/>
              <a:t>Climax community</a:t>
            </a:r>
          </a:p>
        </p:txBody>
      </p:sp>
      <p:sp>
        <p:nvSpPr>
          <p:cNvPr id="60419" name="Rectangle 3"/>
          <p:cNvSpPr>
            <a:spLocks noGrp="1" noChangeArrowheads="1"/>
          </p:cNvSpPr>
          <p:nvPr>
            <p:ph idx="1"/>
          </p:nvPr>
        </p:nvSpPr>
        <p:spPr/>
        <p:txBody>
          <a:bodyPr/>
          <a:lstStyle/>
          <a:p>
            <a:pPr eaLnBrk="1" hangingPunct="1">
              <a:defRPr/>
            </a:pPr>
            <a:r>
              <a:rPr lang="en-US" altLang="zh-CN" smtClean="0">
                <a:ea typeface="宋体" charset="-122"/>
              </a:rPr>
              <a:t>stable state achieved through succession </a:t>
            </a:r>
          </a:p>
          <a:p>
            <a:pPr eaLnBrk="1" hangingPunct="1">
              <a:defRPr/>
            </a:pPr>
            <a:r>
              <a:rPr lang="en-US" altLang="zh-CN" smtClean="0">
                <a:ea typeface="宋体" charset="-122"/>
              </a:rPr>
              <a:t>Can it ever be reached? </a:t>
            </a:r>
          </a:p>
          <a:p>
            <a:pPr eaLnBrk="1" hangingPunct="1">
              <a:buFont typeface="Wingdings" pitchFamily="2" charset="2"/>
              <a:buNone/>
              <a:defRPr/>
            </a:pPr>
            <a:r>
              <a:rPr lang="en-US" smtClean="0"/>
              <a:t>       </a:t>
            </a:r>
            <a:r>
              <a:rPr lang="en-US" altLang="zh-CN" smtClean="0">
                <a:ea typeface="宋体" charset="-122"/>
              </a:rPr>
              <a:t>Not likely b/c disturbances are ongoing. </a:t>
            </a:r>
            <a:endParaRPr lang="en-US" smtClean="0"/>
          </a:p>
        </p:txBody>
      </p:sp>
      <p:sp>
        <p:nvSpPr>
          <p:cNvPr id="6" name="Slide Number Placeholder 5"/>
          <p:cNvSpPr>
            <a:spLocks noGrp="1"/>
          </p:cNvSpPr>
          <p:nvPr>
            <p:ph type="sldNum" sz="quarter" idx="12"/>
          </p:nvPr>
        </p:nvSpPr>
        <p:spPr/>
        <p:txBody>
          <a:bodyPr/>
          <a:lstStyle/>
          <a:p>
            <a:pPr>
              <a:defRPr/>
            </a:pPr>
            <a:fld id="{3CCA9EF5-BABD-4B74-B8BE-9CDB1005CD09}" type="slidenum">
              <a:rPr lang="en-US"/>
              <a:pPr>
                <a:defRPr/>
              </a:pPr>
              <a:t>51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 calcmode="lin" valueType="num">
                                      <p:cBhvr additive="base">
                                        <p:cTn id="7" dur="500" fill="hold"/>
                                        <p:tgtEl>
                                          <p:spTgt spid="604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04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0419">
                                            <p:txEl>
                                              <p:pRg st="1" end="1"/>
                                            </p:txEl>
                                          </p:spTgt>
                                        </p:tgtEl>
                                        <p:attrNameLst>
                                          <p:attrName>style.visibility</p:attrName>
                                        </p:attrNameLst>
                                      </p:cBhvr>
                                      <p:to>
                                        <p:strVal val="visible"/>
                                      </p:to>
                                    </p:set>
                                    <p:anim calcmode="lin" valueType="num">
                                      <p:cBhvr additive="base">
                                        <p:cTn id="13" dur="500" fill="hold"/>
                                        <p:tgtEl>
                                          <p:spTgt spid="604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04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0419">
                                            <p:txEl>
                                              <p:pRg st="2" end="2"/>
                                            </p:txEl>
                                          </p:spTgt>
                                        </p:tgtEl>
                                        <p:attrNameLst>
                                          <p:attrName>style.visibility</p:attrName>
                                        </p:attrNameLst>
                                      </p:cBhvr>
                                      <p:to>
                                        <p:strVal val="visible"/>
                                      </p:to>
                                    </p:set>
                                    <p:anim calcmode="lin" valueType="num">
                                      <p:cBhvr additive="base">
                                        <p:cTn id="19" dur="500" fill="hold"/>
                                        <p:tgtEl>
                                          <p:spTgt spid="604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04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fontScale="90000"/>
          </a:bodyPr>
          <a:lstStyle/>
          <a:p>
            <a:pPr eaLnBrk="1" hangingPunct="1">
              <a:defRPr/>
            </a:pPr>
            <a:r>
              <a:rPr lang="en-US" sz="4000" dirty="0" smtClean="0"/>
              <a:t>Community biodiversity</a:t>
            </a:r>
            <a:br>
              <a:rPr lang="en-US" sz="4000" dirty="0" smtClean="0"/>
            </a:br>
            <a:r>
              <a:rPr lang="en-US" sz="4000" dirty="0" smtClean="0"/>
              <a:t> Aka – species diversity</a:t>
            </a:r>
          </a:p>
        </p:txBody>
      </p:sp>
      <p:sp>
        <p:nvSpPr>
          <p:cNvPr id="61443" name="Rectangle 3"/>
          <p:cNvSpPr>
            <a:spLocks noGrp="1" noChangeArrowheads="1"/>
          </p:cNvSpPr>
          <p:nvPr>
            <p:ph idx="1"/>
          </p:nvPr>
        </p:nvSpPr>
        <p:spPr/>
        <p:txBody>
          <a:bodyPr/>
          <a:lstStyle/>
          <a:p>
            <a:pPr eaLnBrk="1" hangingPunct="1">
              <a:lnSpc>
                <a:spcPct val="80000"/>
              </a:lnSpc>
              <a:defRPr/>
            </a:pPr>
            <a:r>
              <a:rPr lang="en-US" sz="2800" dirty="0" smtClean="0"/>
              <a:t>2 components</a:t>
            </a:r>
          </a:p>
          <a:p>
            <a:pPr eaLnBrk="1" hangingPunct="1">
              <a:lnSpc>
                <a:spcPct val="80000"/>
              </a:lnSpc>
              <a:buFont typeface="Wingdings" pitchFamily="2" charset="2"/>
              <a:buNone/>
              <a:defRPr/>
            </a:pPr>
            <a:r>
              <a:rPr lang="en-US" sz="2800" dirty="0" smtClean="0"/>
              <a:t>      - species richness – total # of different species</a:t>
            </a:r>
          </a:p>
          <a:p>
            <a:pPr eaLnBrk="1" hangingPunct="1">
              <a:lnSpc>
                <a:spcPct val="80000"/>
              </a:lnSpc>
              <a:buFont typeface="Wingdings" pitchFamily="2" charset="2"/>
              <a:buNone/>
              <a:defRPr/>
            </a:pPr>
            <a:r>
              <a:rPr lang="en-US" sz="2800" dirty="0" smtClean="0"/>
              <a:t>      - relative abundance of species</a:t>
            </a:r>
          </a:p>
          <a:p>
            <a:pPr eaLnBrk="1" hangingPunct="1">
              <a:lnSpc>
                <a:spcPct val="80000"/>
              </a:lnSpc>
              <a:buFont typeface="Wingdings" pitchFamily="2" charset="2"/>
              <a:buNone/>
              <a:defRPr/>
            </a:pPr>
            <a:r>
              <a:rPr lang="en-US" altLang="zh-CN" sz="2800" dirty="0" smtClean="0">
                <a:ea typeface="宋体" charset="-122"/>
              </a:rPr>
              <a:t>        i.e.   4 species   A, B, C, D</a:t>
            </a:r>
          </a:p>
          <a:p>
            <a:pPr eaLnBrk="1" hangingPunct="1">
              <a:lnSpc>
                <a:spcPct val="80000"/>
              </a:lnSpc>
              <a:buFont typeface="Wingdings" pitchFamily="2" charset="2"/>
              <a:buNone/>
              <a:defRPr/>
            </a:pPr>
            <a:r>
              <a:rPr lang="en-US" altLang="zh-CN" sz="2800" dirty="0" smtClean="0">
                <a:ea typeface="宋体" charset="-122"/>
              </a:rPr>
              <a:t>                 100 organisms</a:t>
            </a:r>
          </a:p>
          <a:p>
            <a:pPr eaLnBrk="1" hangingPunct="1">
              <a:lnSpc>
                <a:spcPct val="80000"/>
              </a:lnSpc>
              <a:buFont typeface="Wingdings" pitchFamily="2" charset="2"/>
              <a:buNone/>
              <a:defRPr/>
            </a:pPr>
            <a:r>
              <a:rPr lang="en-US" altLang="zh-CN" sz="2800" dirty="0" smtClean="0">
                <a:ea typeface="宋体" charset="-122"/>
              </a:rPr>
              <a:t>     1. 25 A     25 B     25 C     25 D</a:t>
            </a:r>
          </a:p>
          <a:p>
            <a:pPr eaLnBrk="1" hangingPunct="1">
              <a:lnSpc>
                <a:spcPct val="80000"/>
              </a:lnSpc>
              <a:buFont typeface="Wingdings" pitchFamily="2" charset="2"/>
              <a:buNone/>
              <a:defRPr/>
            </a:pPr>
            <a:r>
              <a:rPr lang="en-US" altLang="zh-CN" sz="2800" dirty="0" smtClean="0">
                <a:ea typeface="宋体" charset="-122"/>
              </a:rPr>
              <a:t>     2. 80 A     10 B     5 C         5 D</a:t>
            </a:r>
          </a:p>
          <a:p>
            <a:pPr eaLnBrk="1" hangingPunct="1">
              <a:lnSpc>
                <a:spcPct val="80000"/>
              </a:lnSpc>
              <a:buFont typeface="Wingdings" pitchFamily="2" charset="2"/>
              <a:buNone/>
              <a:defRPr/>
            </a:pPr>
            <a:r>
              <a:rPr lang="en-US" altLang="zh-CN" sz="2800" dirty="0" smtClean="0">
                <a:ea typeface="宋体" charset="-122"/>
              </a:rPr>
              <a:t>Same species richness but diff. abundance</a:t>
            </a:r>
          </a:p>
          <a:p>
            <a:pPr eaLnBrk="1" hangingPunct="1">
              <a:lnSpc>
                <a:spcPct val="80000"/>
              </a:lnSpc>
              <a:buFont typeface="Wingdings" pitchFamily="2" charset="2"/>
              <a:buNone/>
              <a:defRPr/>
            </a:pPr>
            <a:r>
              <a:rPr lang="en-US" altLang="zh-CN" sz="2800" dirty="0" smtClean="0">
                <a:ea typeface="宋体" charset="-122"/>
              </a:rPr>
              <a:t> </a:t>
            </a:r>
            <a:endParaRPr lang="en-US" sz="2800" dirty="0" smtClean="0"/>
          </a:p>
        </p:txBody>
      </p:sp>
      <p:sp>
        <p:nvSpPr>
          <p:cNvPr id="6" name="Slide Number Placeholder 5"/>
          <p:cNvSpPr>
            <a:spLocks noGrp="1"/>
          </p:cNvSpPr>
          <p:nvPr>
            <p:ph type="sldNum" sz="quarter" idx="12"/>
          </p:nvPr>
        </p:nvSpPr>
        <p:spPr/>
        <p:txBody>
          <a:bodyPr/>
          <a:lstStyle/>
          <a:p>
            <a:pPr>
              <a:defRPr/>
            </a:pPr>
            <a:fld id="{92AAE1AA-30E9-4732-A99F-4B5B742F9717}" type="slidenum">
              <a:rPr lang="en-US"/>
              <a:pPr>
                <a:defRPr/>
              </a:pPr>
              <a:t>52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calcmode="lin" valueType="num">
                                      <p:cBhvr additive="base">
                                        <p:cTn id="7" dur="500" fill="hold"/>
                                        <p:tgtEl>
                                          <p:spTgt spid="614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 calcmode="lin" valueType="num">
                                      <p:cBhvr additive="base">
                                        <p:cTn id="13" dur="500" fill="hold"/>
                                        <p:tgtEl>
                                          <p:spTgt spid="614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43">
                                            <p:txEl>
                                              <p:pRg st="2" end="2"/>
                                            </p:txEl>
                                          </p:spTgt>
                                        </p:tgtEl>
                                        <p:attrNameLst>
                                          <p:attrName>style.visibility</p:attrName>
                                        </p:attrNameLst>
                                      </p:cBhvr>
                                      <p:to>
                                        <p:strVal val="visible"/>
                                      </p:to>
                                    </p:set>
                                    <p:anim calcmode="lin" valueType="num">
                                      <p:cBhvr additive="base">
                                        <p:cTn id="19" dur="500" fill="hold"/>
                                        <p:tgtEl>
                                          <p:spTgt spid="614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443">
                                            <p:txEl>
                                              <p:pRg st="3" end="3"/>
                                            </p:txEl>
                                          </p:spTgt>
                                        </p:tgtEl>
                                        <p:attrNameLst>
                                          <p:attrName>style.visibility</p:attrName>
                                        </p:attrNameLst>
                                      </p:cBhvr>
                                      <p:to>
                                        <p:strVal val="visible"/>
                                      </p:to>
                                    </p:set>
                                    <p:anim calcmode="lin" valueType="num">
                                      <p:cBhvr additive="base">
                                        <p:cTn id="25" dur="500" fill="hold"/>
                                        <p:tgtEl>
                                          <p:spTgt spid="614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1443">
                                            <p:txEl>
                                              <p:pRg st="4" end="4"/>
                                            </p:txEl>
                                          </p:spTgt>
                                        </p:tgtEl>
                                        <p:attrNameLst>
                                          <p:attrName>style.visibility</p:attrName>
                                        </p:attrNameLst>
                                      </p:cBhvr>
                                      <p:to>
                                        <p:strVal val="visible"/>
                                      </p:to>
                                    </p:set>
                                    <p:anim calcmode="lin" valueType="num">
                                      <p:cBhvr additive="base">
                                        <p:cTn id="31" dur="500" fill="hold"/>
                                        <p:tgtEl>
                                          <p:spTgt spid="614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4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1443">
                                            <p:txEl>
                                              <p:pRg st="5" end="5"/>
                                            </p:txEl>
                                          </p:spTgt>
                                        </p:tgtEl>
                                        <p:attrNameLst>
                                          <p:attrName>style.visibility</p:attrName>
                                        </p:attrNameLst>
                                      </p:cBhvr>
                                      <p:to>
                                        <p:strVal val="visible"/>
                                      </p:to>
                                    </p:set>
                                    <p:anim calcmode="lin" valueType="num">
                                      <p:cBhvr additive="base">
                                        <p:cTn id="37" dur="500" fill="hold"/>
                                        <p:tgtEl>
                                          <p:spTgt spid="6144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144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1443">
                                            <p:txEl>
                                              <p:pRg st="6" end="6"/>
                                            </p:txEl>
                                          </p:spTgt>
                                        </p:tgtEl>
                                        <p:attrNameLst>
                                          <p:attrName>style.visibility</p:attrName>
                                        </p:attrNameLst>
                                      </p:cBhvr>
                                      <p:to>
                                        <p:strVal val="visible"/>
                                      </p:to>
                                    </p:set>
                                    <p:anim calcmode="lin" valueType="num">
                                      <p:cBhvr additive="base">
                                        <p:cTn id="43" dur="500" fill="hold"/>
                                        <p:tgtEl>
                                          <p:spTgt spid="6144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144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1443">
                                            <p:txEl>
                                              <p:pRg st="7" end="7"/>
                                            </p:txEl>
                                          </p:spTgt>
                                        </p:tgtEl>
                                        <p:attrNameLst>
                                          <p:attrName>style.visibility</p:attrName>
                                        </p:attrNameLst>
                                      </p:cBhvr>
                                      <p:to>
                                        <p:strVal val="visible"/>
                                      </p:to>
                                    </p:set>
                                    <p:anim calcmode="lin" valueType="num">
                                      <p:cBhvr additive="base">
                                        <p:cTn id="49" dur="500" fill="hold"/>
                                        <p:tgtEl>
                                          <p:spTgt spid="6144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144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1443">
                                            <p:txEl>
                                              <p:pRg st="8" end="8"/>
                                            </p:txEl>
                                          </p:spTgt>
                                        </p:tgtEl>
                                        <p:attrNameLst>
                                          <p:attrName>style.visibility</p:attrName>
                                        </p:attrNameLst>
                                      </p:cBhvr>
                                      <p:to>
                                        <p:strVal val="visible"/>
                                      </p:to>
                                    </p:set>
                                    <p:anim calcmode="lin" valueType="num">
                                      <p:cBhvr additive="base">
                                        <p:cTn id="55" dur="500" fill="hold"/>
                                        <p:tgtEl>
                                          <p:spTgt spid="6144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144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3240DB42-D6E6-4400-A10F-7888926BF5C6}" type="slidenum">
              <a:rPr lang="en-US"/>
              <a:pPr>
                <a:defRPr/>
              </a:pPr>
              <a:t>53</a:t>
            </a:fld>
            <a:endParaRPr lang="en-US"/>
          </a:p>
        </p:txBody>
      </p:sp>
      <p:pic>
        <p:nvPicPr>
          <p:cNvPr id="58371" name="Picture 5" descr="53-22-RelativeAbundanc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03605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Species Richness</a:t>
            </a:r>
          </a:p>
        </p:txBody>
      </p:sp>
      <p:sp>
        <p:nvSpPr>
          <p:cNvPr id="4" name="Content Placeholder 3"/>
          <p:cNvSpPr>
            <a:spLocks noGrp="1"/>
          </p:cNvSpPr>
          <p:nvPr>
            <p:ph idx="1"/>
          </p:nvPr>
        </p:nvSpPr>
        <p:spPr/>
        <p:txBody>
          <a:bodyPr/>
          <a:lstStyle/>
          <a:p>
            <a:r>
              <a:rPr lang="en-US" dirty="0" smtClean="0"/>
              <a:t>Due to:</a:t>
            </a:r>
          </a:p>
          <a:p>
            <a:pPr marL="0" indent="0">
              <a:buNone/>
            </a:pPr>
            <a:r>
              <a:rPr lang="en-US" dirty="0"/>
              <a:t> </a:t>
            </a:r>
            <a:r>
              <a:rPr lang="en-US" dirty="0" smtClean="0"/>
              <a:t>   - Geographic size – larger size more diverse</a:t>
            </a:r>
          </a:p>
          <a:p>
            <a:pPr marL="0" indent="0">
              <a:buNone/>
            </a:pPr>
            <a:r>
              <a:rPr lang="en-US" dirty="0"/>
              <a:t> </a:t>
            </a:r>
            <a:r>
              <a:rPr lang="en-US" dirty="0" smtClean="0"/>
              <a:t>   - Region</a:t>
            </a:r>
          </a:p>
          <a:p>
            <a:pPr lvl="1"/>
            <a:endParaRPr lang="en-US" dirty="0"/>
          </a:p>
        </p:txBody>
      </p:sp>
      <p:sp>
        <p:nvSpPr>
          <p:cNvPr id="2" name="Slide Number Placeholder 1"/>
          <p:cNvSpPr>
            <a:spLocks noGrp="1"/>
          </p:cNvSpPr>
          <p:nvPr>
            <p:ph type="sldNum" sz="quarter" idx="12"/>
          </p:nvPr>
        </p:nvSpPr>
        <p:spPr/>
        <p:txBody>
          <a:bodyPr/>
          <a:lstStyle/>
          <a:p>
            <a:pPr>
              <a:defRPr/>
            </a:pPr>
            <a:fld id="{CA58FDC4-58F6-463B-A650-0405B543C4B3}" type="slidenum">
              <a:rPr lang="en-US" smtClean="0"/>
              <a:pPr>
                <a:defRPr/>
              </a:pPr>
              <a:t>54</a:t>
            </a:fld>
            <a:endParaRPr lang="en-US"/>
          </a:p>
        </p:txBody>
      </p:sp>
    </p:spTree>
    <p:extLst>
      <p:ext uri="{BB962C8B-B14F-4D97-AF65-F5344CB8AC3E}">
        <p14:creationId xmlns:p14="http://schemas.microsoft.com/office/powerpoint/2010/main" val="26948060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t>
            </a:r>
          </a:p>
        </p:txBody>
      </p:sp>
      <p:sp>
        <p:nvSpPr>
          <p:cNvPr id="3" name="Content Placeholder 2"/>
          <p:cNvSpPr>
            <a:spLocks noGrp="1"/>
          </p:cNvSpPr>
          <p:nvPr>
            <p:ph idx="1"/>
          </p:nvPr>
        </p:nvSpPr>
        <p:spPr/>
        <p:txBody>
          <a:bodyPr/>
          <a:lstStyle/>
          <a:p>
            <a:r>
              <a:rPr lang="en-US" dirty="0" smtClean="0"/>
              <a:t>More </a:t>
            </a:r>
            <a:r>
              <a:rPr lang="en-US" altLang="zh-CN" dirty="0">
                <a:ea typeface="宋体" charset="-122"/>
              </a:rPr>
              <a:t>species richness in tropical areas less in temperate and polar regions  </a:t>
            </a:r>
            <a:r>
              <a:rPr lang="en-US" altLang="zh-CN" dirty="0" smtClean="0">
                <a:ea typeface="宋体" charset="-122"/>
              </a:rPr>
              <a:t>because of </a:t>
            </a:r>
            <a:r>
              <a:rPr lang="en-US" altLang="zh-CN" dirty="0">
                <a:ea typeface="宋体" charset="-122"/>
              </a:rPr>
              <a:t>evolutionary history and </a:t>
            </a:r>
            <a:r>
              <a:rPr lang="en-US" altLang="zh-CN" dirty="0" smtClean="0">
                <a:ea typeface="宋体" charset="-122"/>
              </a:rPr>
              <a:t>climate</a:t>
            </a:r>
          </a:p>
          <a:p>
            <a:r>
              <a:rPr lang="en-US" altLang="zh-CN" dirty="0" smtClean="0">
                <a:ea typeface="宋体" charset="-122"/>
              </a:rPr>
              <a:t>Related </a:t>
            </a:r>
            <a:r>
              <a:rPr lang="en-US" altLang="zh-CN" dirty="0">
                <a:ea typeface="宋体" charset="-122"/>
              </a:rPr>
              <a:t>to solar energy and water availability – can measure rate of evapotranspiration – evaporation of water from soil and transpiration</a:t>
            </a:r>
            <a:endParaRPr lang="en-US" altLang="zh-CN" dirty="0" smtClean="0">
              <a:ea typeface="宋体" charset="-122"/>
            </a:endParaRPr>
          </a:p>
          <a:p>
            <a:endParaRPr lang="en-US" altLang="zh-CN" dirty="0">
              <a:ea typeface="宋体" charset="-122"/>
            </a:endParaRPr>
          </a:p>
          <a:p>
            <a:endParaRPr lang="en-US" dirty="0"/>
          </a:p>
        </p:txBody>
      </p:sp>
      <p:sp>
        <p:nvSpPr>
          <p:cNvPr id="4" name="Slide Number Placeholder 3"/>
          <p:cNvSpPr>
            <a:spLocks noGrp="1"/>
          </p:cNvSpPr>
          <p:nvPr>
            <p:ph type="sldNum" sz="quarter" idx="12"/>
          </p:nvPr>
        </p:nvSpPr>
        <p:spPr/>
        <p:txBody>
          <a:bodyPr/>
          <a:lstStyle/>
          <a:p>
            <a:pPr>
              <a:defRPr/>
            </a:pPr>
            <a:fld id="{CDF96B2A-072D-4A77-8D6D-79DADCCB3415}" type="slidenum">
              <a:rPr lang="en-US" smtClean="0"/>
              <a:pPr>
                <a:defRPr/>
              </a:pPr>
              <a:t>55</a:t>
            </a:fld>
            <a:endParaRPr lang="en-US"/>
          </a:p>
        </p:txBody>
      </p:sp>
    </p:spTree>
    <p:extLst>
      <p:ext uri="{BB962C8B-B14F-4D97-AF65-F5344CB8AC3E}">
        <p14:creationId xmlns:p14="http://schemas.microsoft.com/office/powerpoint/2010/main" val="40817342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3A985E59-7307-4ED7-9074-D6973C7FEB7D}" type="slidenum">
              <a:rPr lang="en-US"/>
              <a:pPr>
                <a:defRPr/>
              </a:pPr>
              <a:t>56</a:t>
            </a:fld>
            <a:endParaRPr lang="en-US"/>
          </a:p>
        </p:txBody>
      </p:sp>
      <p:pic>
        <p:nvPicPr>
          <p:cNvPr id="61443" name="Picture 5" descr="53-23-SpeciesRichness-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57200"/>
            <a:ext cx="427672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842DE9C5-3C15-4ECE-B5F7-4085F9C70C14}" type="slidenum">
              <a:rPr lang="en-US"/>
              <a:pPr>
                <a:defRPr/>
              </a:pPr>
              <a:t>57</a:t>
            </a:fld>
            <a:endParaRPr lang="en-US"/>
          </a:p>
        </p:txBody>
      </p:sp>
      <p:pic>
        <p:nvPicPr>
          <p:cNvPr id="62467" name="Picture 5" descr="53-24-EnergySpeciesRich-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85900"/>
            <a:ext cx="7620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F2CE7F8E-22F2-4153-A409-25701D8D0C9A}" type="slidenum">
              <a:rPr lang="en-US"/>
              <a:pPr>
                <a:defRPr/>
              </a:pPr>
              <a:t>58</a:t>
            </a:fld>
            <a:endParaRPr lang="en-US"/>
          </a:p>
        </p:txBody>
      </p:sp>
      <p:pic>
        <p:nvPicPr>
          <p:cNvPr id="63491" name="Picture 5" descr="54-16-WaterCycle-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90575"/>
            <a:ext cx="762000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7E16EC0E-6324-41AD-A1F8-EABA2CDF97BE}" type="slidenum">
              <a:rPr lang="en-US"/>
              <a:pPr>
                <a:defRPr/>
              </a:pPr>
              <a:t>59</a:t>
            </a:fld>
            <a:endParaRPr lang="en-US"/>
          </a:p>
        </p:txBody>
      </p:sp>
      <p:pic>
        <p:nvPicPr>
          <p:cNvPr id="64515" name="Picture 5" descr="54-17-CarbonCycle-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90575"/>
            <a:ext cx="762000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smtClean="0"/>
              <a:t>Terms cont’d</a:t>
            </a:r>
          </a:p>
        </p:txBody>
      </p:sp>
      <p:sp>
        <p:nvSpPr>
          <p:cNvPr id="26627" name="Rectangle 3"/>
          <p:cNvSpPr>
            <a:spLocks noGrp="1" noChangeArrowheads="1"/>
          </p:cNvSpPr>
          <p:nvPr>
            <p:ph idx="1"/>
          </p:nvPr>
        </p:nvSpPr>
        <p:spPr/>
        <p:txBody>
          <a:bodyPr/>
          <a:lstStyle/>
          <a:p>
            <a:pPr eaLnBrk="1" hangingPunct="1">
              <a:defRPr/>
            </a:pPr>
            <a:r>
              <a:rPr lang="en-US" altLang="zh-CN" smtClean="0">
                <a:ea typeface="宋体" charset="-122"/>
              </a:rPr>
              <a:t>Realized niche – resources a population</a:t>
            </a:r>
            <a:r>
              <a:rPr lang="en-US" altLang="zh-CN" u="sng" smtClean="0">
                <a:ea typeface="宋体" charset="-122"/>
              </a:rPr>
              <a:t> </a:t>
            </a:r>
            <a:r>
              <a:rPr lang="en-US" altLang="zh-CN" b="1" u="sng" smtClean="0">
                <a:ea typeface="宋体" charset="-122"/>
              </a:rPr>
              <a:t>actually does use</a:t>
            </a:r>
          </a:p>
          <a:p>
            <a:pPr eaLnBrk="1" hangingPunct="1">
              <a:defRPr/>
            </a:pPr>
            <a:r>
              <a:rPr lang="en-US" altLang="zh-CN" smtClean="0">
                <a:ea typeface="宋体" charset="-122"/>
              </a:rPr>
              <a:t>Limiting factor - something needed for productivity (like water, O</a:t>
            </a:r>
            <a:r>
              <a:rPr lang="en-US" altLang="zh-CN" baseline="-25000" smtClean="0">
                <a:ea typeface="宋体" charset="-122"/>
              </a:rPr>
              <a:t>2</a:t>
            </a:r>
            <a:r>
              <a:rPr lang="en-US" altLang="zh-CN" smtClean="0">
                <a:ea typeface="宋体" charset="-122"/>
              </a:rPr>
              <a:t> or CO</a:t>
            </a:r>
            <a:r>
              <a:rPr lang="en-US" altLang="zh-CN" baseline="-25000" smtClean="0">
                <a:ea typeface="宋体" charset="-122"/>
              </a:rPr>
              <a:t>2</a:t>
            </a:r>
            <a:r>
              <a:rPr lang="en-US" altLang="zh-CN" smtClean="0">
                <a:ea typeface="宋体" charset="-122"/>
              </a:rPr>
              <a:t> for plants)</a:t>
            </a:r>
          </a:p>
          <a:p>
            <a:pPr eaLnBrk="1" hangingPunct="1">
              <a:defRPr/>
            </a:pPr>
            <a:r>
              <a:rPr lang="en-US" altLang="zh-CN" smtClean="0">
                <a:ea typeface="宋体" charset="-122"/>
              </a:rPr>
              <a:t>Resource partitioning – different niches allow similar species to coexist in community</a:t>
            </a:r>
            <a:endParaRPr lang="en-US" smtClean="0"/>
          </a:p>
          <a:p>
            <a:pPr eaLnBrk="1" hangingPunct="1">
              <a:defRPr/>
            </a:pPr>
            <a:endParaRPr lang="en-US" smtClean="0"/>
          </a:p>
        </p:txBody>
      </p:sp>
      <p:sp>
        <p:nvSpPr>
          <p:cNvPr id="6" name="Slide Number Placeholder 5"/>
          <p:cNvSpPr>
            <a:spLocks noGrp="1"/>
          </p:cNvSpPr>
          <p:nvPr>
            <p:ph type="sldNum" sz="quarter" idx="12"/>
          </p:nvPr>
        </p:nvSpPr>
        <p:spPr/>
        <p:txBody>
          <a:bodyPr/>
          <a:lstStyle/>
          <a:p>
            <a:pPr>
              <a:defRPr/>
            </a:pPr>
            <a:fld id="{A91D2BEA-1AEE-4EE0-AE79-379C2DBAEE66}" type="slidenum">
              <a:rPr lang="en-US"/>
              <a:pPr>
                <a:defRPr/>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ppt_x"/>
                                          </p:val>
                                        </p:tav>
                                        <p:tav tm="100000">
                                          <p:val>
                                            <p:strVal val="#ppt_x"/>
                                          </p:val>
                                        </p:tav>
                                      </p:tavLst>
                                    </p:anim>
                                    <p:anim calcmode="lin" valueType="num">
                                      <p:cBhvr additive="base">
                                        <p:cTn id="8" dur="500" fill="hold"/>
                                        <p:tgtEl>
                                          <p:spTgt spid="2662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7">
                                            <p:txEl>
                                              <p:pRg st="0" end="0"/>
                                            </p:txEl>
                                          </p:spTgt>
                                        </p:tgtEl>
                                        <p:attrNameLst>
                                          <p:attrName>style.visibility</p:attrName>
                                        </p:attrNameLst>
                                      </p:cBhvr>
                                      <p:to>
                                        <p:strVal val="visible"/>
                                      </p:to>
                                    </p:set>
                                    <p:anim calcmode="lin" valueType="num">
                                      <p:cBhvr additive="base">
                                        <p:cTn id="13"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7">
                                            <p:txEl>
                                              <p:pRg st="1" end="1"/>
                                            </p:txEl>
                                          </p:spTgt>
                                        </p:tgtEl>
                                        <p:attrNameLst>
                                          <p:attrName>style.visibility</p:attrName>
                                        </p:attrNameLst>
                                      </p:cBhvr>
                                      <p:to>
                                        <p:strVal val="visible"/>
                                      </p:to>
                                    </p:set>
                                    <p:anim calcmode="lin" valueType="num">
                                      <p:cBhvr additive="base">
                                        <p:cTn id="19"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627">
                                            <p:txEl>
                                              <p:pRg st="2" end="2"/>
                                            </p:txEl>
                                          </p:spTgt>
                                        </p:tgtEl>
                                        <p:attrNameLst>
                                          <p:attrName>style.visibility</p:attrName>
                                        </p:attrNameLst>
                                      </p:cBhvr>
                                      <p:to>
                                        <p:strVal val="visible"/>
                                      </p:to>
                                    </p:set>
                                    <p:anim calcmode="lin" valueType="num">
                                      <p:cBhvr additive="base">
                                        <p:cTn id="25"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Grp="1" noChangeArrowheads="1"/>
          </p:cNvSpPr>
          <p:nvPr>
            <p:ph type="ctrTitle"/>
          </p:nvPr>
        </p:nvSpPr>
        <p:spPr/>
        <p:txBody>
          <a:bodyPr/>
          <a:lstStyle/>
          <a:p>
            <a:pPr eaLnBrk="1" hangingPunct="1">
              <a:defRPr/>
            </a:pPr>
            <a:r>
              <a:rPr lang="en-US" smtClean="0"/>
              <a:t>ECOSYSTEMS</a:t>
            </a:r>
          </a:p>
        </p:txBody>
      </p:sp>
      <p:sp>
        <p:nvSpPr>
          <p:cNvPr id="68613" name="Rectangle 5"/>
          <p:cNvSpPr>
            <a:spLocks noGrp="1" noChangeArrowheads="1"/>
          </p:cNvSpPr>
          <p:nvPr>
            <p:ph type="subTitle" idx="1"/>
          </p:nvPr>
        </p:nvSpPr>
        <p:spPr/>
        <p:txBody>
          <a:bodyPr/>
          <a:lstStyle/>
          <a:p>
            <a:pPr eaLnBrk="1" hangingPunct="1">
              <a:defRPr/>
            </a:pPr>
            <a:r>
              <a:rPr lang="en-US" smtClean="0"/>
              <a:t>Chapter 54</a:t>
            </a:r>
          </a:p>
        </p:txBody>
      </p:sp>
      <p:sp>
        <p:nvSpPr>
          <p:cNvPr id="6" name="Rectangle 43"/>
          <p:cNvSpPr>
            <a:spLocks noGrp="1" noChangeArrowheads="1"/>
          </p:cNvSpPr>
          <p:nvPr>
            <p:ph type="sldNum" sz="quarter" idx="12"/>
          </p:nvPr>
        </p:nvSpPr>
        <p:spPr/>
        <p:txBody>
          <a:bodyPr/>
          <a:lstStyle/>
          <a:p>
            <a:pPr>
              <a:defRPr/>
            </a:pPr>
            <a:fld id="{7898A55E-047E-4B44-A55A-AC702A46D8DA}" type="slidenum">
              <a:rPr lang="en-US"/>
              <a:pPr>
                <a:defRPr/>
              </a:pPr>
              <a:t>60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8612"/>
                                        </p:tgtEl>
                                        <p:attrNameLst>
                                          <p:attrName>style.visibility</p:attrName>
                                        </p:attrNameLst>
                                      </p:cBhvr>
                                      <p:to>
                                        <p:strVal val="visible"/>
                                      </p:to>
                                    </p:set>
                                    <p:anim calcmode="lin" valueType="num">
                                      <p:cBhvr additive="base">
                                        <p:cTn id="7" dur="500" fill="hold"/>
                                        <p:tgtEl>
                                          <p:spTgt spid="68612"/>
                                        </p:tgtEl>
                                        <p:attrNameLst>
                                          <p:attrName>ppt_x</p:attrName>
                                        </p:attrNameLst>
                                      </p:cBhvr>
                                      <p:tavLst>
                                        <p:tav tm="0">
                                          <p:val>
                                            <p:strVal val="#ppt_x"/>
                                          </p:val>
                                        </p:tav>
                                        <p:tav tm="100000">
                                          <p:val>
                                            <p:strVal val="#ppt_x"/>
                                          </p:val>
                                        </p:tav>
                                      </p:tavLst>
                                    </p:anim>
                                    <p:anim calcmode="lin" valueType="num">
                                      <p:cBhvr additive="base">
                                        <p:cTn id="8" dur="500" fill="hold"/>
                                        <p:tgtEl>
                                          <p:spTgt spid="6861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8613">
                                            <p:txEl>
                                              <p:pRg st="0" end="0"/>
                                            </p:txEl>
                                          </p:spTgt>
                                        </p:tgtEl>
                                        <p:attrNameLst>
                                          <p:attrName>style.visibility</p:attrName>
                                        </p:attrNameLst>
                                      </p:cBhvr>
                                      <p:to>
                                        <p:strVal val="visible"/>
                                      </p:to>
                                    </p:set>
                                    <p:anim calcmode="lin" valueType="num">
                                      <p:cBhvr additive="base">
                                        <p:cTn id="13" dur="500" fill="hold"/>
                                        <p:tgtEl>
                                          <p:spTgt spid="6861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86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p:bldP spid="6861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defRPr/>
            </a:pPr>
            <a:r>
              <a:rPr lang="en-US" dirty="0" smtClean="0"/>
              <a:t>Ecosystem</a:t>
            </a:r>
          </a:p>
        </p:txBody>
      </p:sp>
      <p:sp>
        <p:nvSpPr>
          <p:cNvPr id="72707" name="Rectangle 3"/>
          <p:cNvSpPr>
            <a:spLocks noGrp="1" noChangeArrowheads="1"/>
          </p:cNvSpPr>
          <p:nvPr>
            <p:ph idx="1"/>
          </p:nvPr>
        </p:nvSpPr>
        <p:spPr/>
        <p:txBody>
          <a:bodyPr/>
          <a:lstStyle/>
          <a:p>
            <a:pPr marL="812800" indent="-812800" eaLnBrk="1" hangingPunct="1">
              <a:defRPr/>
            </a:pPr>
            <a:r>
              <a:rPr lang="en-US" smtClean="0"/>
              <a:t>All biotic and abiotic factors in a given area </a:t>
            </a:r>
          </a:p>
          <a:p>
            <a:pPr marL="812800" indent="-812800" eaLnBrk="1" hangingPunct="1">
              <a:defRPr/>
            </a:pPr>
            <a:r>
              <a:rPr lang="en-US" altLang="zh-CN" smtClean="0">
                <a:ea typeface="宋体" charset="-122"/>
              </a:rPr>
              <a:t>Decomposition connects all trophic levels – fig. 54.1</a:t>
            </a:r>
            <a:endParaRPr lang="en-US" smtClean="0"/>
          </a:p>
          <a:p>
            <a:pPr marL="812800" indent="-812800" eaLnBrk="1" hangingPunct="1">
              <a:defRPr/>
            </a:pPr>
            <a:r>
              <a:rPr lang="en-US" smtClean="0"/>
              <a:t>Detritivores (decomposers)  get E from detritus (nonliving org. material like dead stuff and feces) and recycle the org. material</a:t>
            </a:r>
          </a:p>
        </p:txBody>
      </p:sp>
      <p:sp>
        <p:nvSpPr>
          <p:cNvPr id="6" name="Slide Number Placeholder 5"/>
          <p:cNvSpPr>
            <a:spLocks noGrp="1"/>
          </p:cNvSpPr>
          <p:nvPr>
            <p:ph type="sldNum" sz="quarter" idx="12"/>
          </p:nvPr>
        </p:nvSpPr>
        <p:spPr/>
        <p:txBody>
          <a:bodyPr/>
          <a:lstStyle/>
          <a:p>
            <a:pPr>
              <a:defRPr/>
            </a:pPr>
            <a:fld id="{3C099CB7-55BA-4636-92DA-F482F05714CD}" type="slidenum">
              <a:rPr lang="en-US"/>
              <a:pPr>
                <a:defRPr/>
              </a:pPr>
              <a:t>61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 calcmode="lin" valueType="num">
                                      <p:cBhvr additive="base">
                                        <p:cTn id="7" dur="500" fill="hold"/>
                                        <p:tgtEl>
                                          <p:spTgt spid="727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27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2707">
                                            <p:txEl>
                                              <p:pRg st="1" end="1"/>
                                            </p:txEl>
                                          </p:spTgt>
                                        </p:tgtEl>
                                        <p:attrNameLst>
                                          <p:attrName>style.visibility</p:attrName>
                                        </p:attrNameLst>
                                      </p:cBhvr>
                                      <p:to>
                                        <p:strVal val="visible"/>
                                      </p:to>
                                    </p:set>
                                    <p:anim calcmode="lin" valueType="num">
                                      <p:cBhvr additive="base">
                                        <p:cTn id="13" dur="500" fill="hold"/>
                                        <p:tgtEl>
                                          <p:spTgt spid="727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27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2707">
                                            <p:txEl>
                                              <p:pRg st="2" end="2"/>
                                            </p:txEl>
                                          </p:spTgt>
                                        </p:tgtEl>
                                        <p:attrNameLst>
                                          <p:attrName>style.visibility</p:attrName>
                                        </p:attrNameLst>
                                      </p:cBhvr>
                                      <p:to>
                                        <p:strVal val="visible"/>
                                      </p:to>
                                    </p:set>
                                    <p:anim calcmode="lin" valueType="num">
                                      <p:cBhvr additive="base">
                                        <p:cTn id="19" dur="500" fill="hold"/>
                                        <p:tgtEl>
                                          <p:spTgt spid="727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270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C26CE0B4-AE16-4CE4-9C9F-D21B63564BFF}" type="slidenum">
              <a:rPr lang="en-US"/>
              <a:pPr>
                <a:defRPr/>
              </a:pPr>
              <a:t>62</a:t>
            </a:fld>
            <a:endParaRPr lang="en-US"/>
          </a:p>
        </p:txBody>
      </p:sp>
      <p:pic>
        <p:nvPicPr>
          <p:cNvPr id="67587" name="Picture 5" descr="54-01-EcosystemDynamics-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9363" y="571500"/>
            <a:ext cx="41052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defRPr/>
            </a:pPr>
            <a:r>
              <a:rPr lang="en-US" dirty="0" smtClean="0"/>
              <a:t>Primary Productivity</a:t>
            </a:r>
          </a:p>
        </p:txBody>
      </p:sp>
      <p:sp>
        <p:nvSpPr>
          <p:cNvPr id="78851" name="Rectangle 3"/>
          <p:cNvSpPr>
            <a:spLocks noGrp="1" noChangeArrowheads="1"/>
          </p:cNvSpPr>
          <p:nvPr>
            <p:ph idx="1"/>
          </p:nvPr>
        </p:nvSpPr>
        <p:spPr/>
        <p:txBody>
          <a:bodyPr/>
          <a:lstStyle/>
          <a:p>
            <a:pPr eaLnBrk="1" hangingPunct="1">
              <a:defRPr/>
            </a:pPr>
            <a:r>
              <a:rPr lang="en-US" smtClean="0"/>
              <a:t>Rate that autotrophs convert light energy to organic material thus creating new biomass (photosynthesis)</a:t>
            </a:r>
          </a:p>
        </p:txBody>
      </p:sp>
      <p:sp>
        <p:nvSpPr>
          <p:cNvPr id="6" name="Slide Number Placeholder 5"/>
          <p:cNvSpPr>
            <a:spLocks noGrp="1"/>
          </p:cNvSpPr>
          <p:nvPr>
            <p:ph type="sldNum" sz="quarter" idx="12"/>
          </p:nvPr>
        </p:nvSpPr>
        <p:spPr/>
        <p:txBody>
          <a:bodyPr/>
          <a:lstStyle/>
          <a:p>
            <a:pPr>
              <a:defRPr/>
            </a:pPr>
            <a:fld id="{E1162777-E4EE-4A97-9CF0-E99D7AE6E49C}" type="slidenum">
              <a:rPr lang="en-US"/>
              <a:pPr>
                <a:defRPr/>
              </a:pPr>
              <a:t>63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 calcmode="lin" valueType="num">
                                      <p:cBhvr additive="base">
                                        <p:cTn id="7" dur="500" fill="hold"/>
                                        <p:tgtEl>
                                          <p:spTgt spid="788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885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BAA90D09-8A84-403B-885D-8DD09F668144}" type="slidenum">
              <a:rPr lang="en-US"/>
              <a:pPr>
                <a:defRPr/>
              </a:pPr>
              <a:t>64</a:t>
            </a:fld>
            <a:endParaRPr lang="en-US"/>
          </a:p>
        </p:txBody>
      </p:sp>
      <p:pic>
        <p:nvPicPr>
          <p:cNvPr id="69635" name="Picture 5" descr="54-03-PrimaryProduction-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23988"/>
            <a:ext cx="76200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defRPr/>
            </a:pPr>
            <a:r>
              <a:rPr lang="en-US" smtClean="0"/>
              <a:t>Primary Productivity cont’d</a:t>
            </a:r>
          </a:p>
        </p:txBody>
      </p:sp>
      <p:sp>
        <p:nvSpPr>
          <p:cNvPr id="77827" name="Rectangle 3"/>
          <p:cNvSpPr>
            <a:spLocks noGrp="1" noChangeArrowheads="1"/>
          </p:cNvSpPr>
          <p:nvPr>
            <p:ph idx="1"/>
          </p:nvPr>
        </p:nvSpPr>
        <p:spPr/>
        <p:txBody>
          <a:bodyPr/>
          <a:lstStyle/>
          <a:p>
            <a:pPr marL="609600" indent="-609600" eaLnBrk="1" hangingPunct="1">
              <a:defRPr/>
            </a:pPr>
            <a:r>
              <a:rPr lang="en-US" altLang="zh-CN" dirty="0" smtClean="0">
                <a:ea typeface="宋体" charset="-122"/>
              </a:rPr>
              <a:t>Gross productivity (GPP) - total energy converted by autotrophs - light to chemical energy per unit time</a:t>
            </a:r>
          </a:p>
          <a:p>
            <a:pPr marL="609600" indent="-609600" eaLnBrk="1" hangingPunct="1">
              <a:defRPr/>
            </a:pPr>
            <a:r>
              <a:rPr lang="en-US" altLang="zh-CN" dirty="0" smtClean="0">
                <a:ea typeface="宋体" charset="-122"/>
              </a:rPr>
              <a:t>Net productivity (NPP) -  </a:t>
            </a:r>
          </a:p>
          <a:p>
            <a:pPr marL="609600" indent="-609600" eaLnBrk="1" hangingPunct="1">
              <a:buFont typeface="Wingdings" pitchFamily="2" charset="2"/>
              <a:buNone/>
              <a:defRPr/>
            </a:pPr>
            <a:r>
              <a:rPr lang="en-US" altLang="zh-CN" dirty="0" smtClean="0">
                <a:ea typeface="宋体" charset="-122"/>
              </a:rPr>
              <a:t>     NPP = GPP – R   (R is energy used by autotrophs for respiration)</a:t>
            </a:r>
            <a:endParaRPr lang="en-US" dirty="0" smtClean="0"/>
          </a:p>
        </p:txBody>
      </p:sp>
      <p:sp>
        <p:nvSpPr>
          <p:cNvPr id="6" name="Slide Number Placeholder 5"/>
          <p:cNvSpPr>
            <a:spLocks noGrp="1"/>
          </p:cNvSpPr>
          <p:nvPr>
            <p:ph type="sldNum" sz="quarter" idx="12"/>
          </p:nvPr>
        </p:nvSpPr>
        <p:spPr/>
        <p:txBody>
          <a:bodyPr/>
          <a:lstStyle/>
          <a:p>
            <a:pPr>
              <a:defRPr/>
            </a:pPr>
            <a:fld id="{F037385A-C25C-40C2-BF61-E974CCEC6C57}" type="slidenum">
              <a:rPr lang="en-US"/>
              <a:pPr>
                <a:defRPr/>
              </a:pPr>
              <a:t>65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 calcmode="lin" valueType="num">
                                      <p:cBhvr additive="base">
                                        <p:cTn id="7" dur="500" fill="hold"/>
                                        <p:tgtEl>
                                          <p:spTgt spid="778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8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7827">
                                            <p:txEl>
                                              <p:pRg st="1" end="1"/>
                                            </p:txEl>
                                          </p:spTgt>
                                        </p:tgtEl>
                                        <p:attrNameLst>
                                          <p:attrName>style.visibility</p:attrName>
                                        </p:attrNameLst>
                                      </p:cBhvr>
                                      <p:to>
                                        <p:strVal val="visible"/>
                                      </p:to>
                                    </p:set>
                                    <p:anim calcmode="lin" valueType="num">
                                      <p:cBhvr additive="base">
                                        <p:cTn id="13" dur="500" fill="hold"/>
                                        <p:tgtEl>
                                          <p:spTgt spid="778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78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7827">
                                            <p:txEl>
                                              <p:pRg st="2" end="2"/>
                                            </p:txEl>
                                          </p:spTgt>
                                        </p:tgtEl>
                                        <p:attrNameLst>
                                          <p:attrName>style.visibility</p:attrName>
                                        </p:attrNameLst>
                                      </p:cBhvr>
                                      <p:to>
                                        <p:strVal val="visible"/>
                                      </p:to>
                                    </p:set>
                                    <p:anim calcmode="lin" valueType="num">
                                      <p:cBhvr additive="base">
                                        <p:cTn id="19" dur="500" fill="hold"/>
                                        <p:tgtEl>
                                          <p:spTgt spid="778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782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defRPr/>
            </a:pPr>
            <a:r>
              <a:rPr lang="en-US" smtClean="0"/>
              <a:t>Primary Productivity cont’d</a:t>
            </a:r>
          </a:p>
        </p:txBody>
      </p:sp>
      <p:sp>
        <p:nvSpPr>
          <p:cNvPr id="80899" name="Rectangle 3"/>
          <p:cNvSpPr>
            <a:spLocks noGrp="1" noChangeArrowheads="1"/>
          </p:cNvSpPr>
          <p:nvPr>
            <p:ph idx="1"/>
          </p:nvPr>
        </p:nvSpPr>
        <p:spPr/>
        <p:txBody>
          <a:bodyPr/>
          <a:lstStyle/>
          <a:p>
            <a:pPr eaLnBrk="1" hangingPunct="1">
              <a:defRPr/>
            </a:pPr>
            <a:r>
              <a:rPr lang="en-US" dirty="0" smtClean="0"/>
              <a:t>Productivity expressed as:  </a:t>
            </a:r>
          </a:p>
          <a:p>
            <a:pPr eaLnBrk="1" hangingPunct="1">
              <a:buFont typeface="Wingdings" pitchFamily="2" charset="2"/>
              <a:buNone/>
              <a:defRPr/>
            </a:pPr>
            <a:r>
              <a:rPr lang="en-US" altLang="zh-CN" dirty="0" smtClean="0">
                <a:ea typeface="宋体" charset="-122"/>
              </a:rPr>
              <a:t>  1.  energy per unit area per unit time </a:t>
            </a:r>
          </a:p>
          <a:p>
            <a:pPr eaLnBrk="1" hangingPunct="1">
              <a:buFont typeface="Wingdings" pitchFamily="2" charset="2"/>
              <a:buNone/>
              <a:defRPr/>
            </a:pPr>
            <a:r>
              <a:rPr lang="en-US" altLang="zh-CN" dirty="0" smtClean="0">
                <a:ea typeface="宋体" charset="-122"/>
              </a:rPr>
              <a:t>            J/m</a:t>
            </a:r>
            <a:r>
              <a:rPr lang="en-US" altLang="zh-CN" baseline="30000" dirty="0" smtClean="0">
                <a:ea typeface="宋体" charset="-122"/>
              </a:rPr>
              <a:t>2</a:t>
            </a:r>
            <a:r>
              <a:rPr lang="en-US" altLang="zh-CN" dirty="0" smtClean="0">
                <a:ea typeface="宋体" charset="-122"/>
              </a:rPr>
              <a:t>/</a:t>
            </a:r>
            <a:r>
              <a:rPr lang="en-US" altLang="zh-CN" dirty="0" err="1" smtClean="0">
                <a:ea typeface="宋体" charset="-122"/>
              </a:rPr>
              <a:t>hr</a:t>
            </a:r>
            <a:r>
              <a:rPr lang="en-US" altLang="zh-CN" dirty="0" smtClean="0">
                <a:ea typeface="宋体" charset="-122"/>
              </a:rPr>
              <a:t> </a:t>
            </a:r>
          </a:p>
          <a:p>
            <a:pPr eaLnBrk="1" hangingPunct="1">
              <a:buFont typeface="Wingdings" pitchFamily="2" charset="2"/>
              <a:buNone/>
              <a:defRPr/>
            </a:pPr>
            <a:endParaRPr lang="en-US" altLang="zh-CN" dirty="0" smtClean="0">
              <a:ea typeface="宋体" charset="-122"/>
            </a:endParaRPr>
          </a:p>
          <a:p>
            <a:pPr eaLnBrk="1" hangingPunct="1">
              <a:buFont typeface="Wingdings" pitchFamily="2" charset="2"/>
              <a:buNone/>
              <a:defRPr/>
            </a:pPr>
            <a:r>
              <a:rPr lang="en-US" altLang="zh-CN" dirty="0" smtClean="0">
                <a:ea typeface="宋体" charset="-122"/>
              </a:rPr>
              <a:t>                OR</a:t>
            </a:r>
          </a:p>
          <a:p>
            <a:pPr eaLnBrk="1" hangingPunct="1">
              <a:buFont typeface="Wingdings" pitchFamily="2" charset="2"/>
              <a:buNone/>
              <a:defRPr/>
            </a:pPr>
            <a:r>
              <a:rPr lang="en-US" altLang="zh-CN" dirty="0" smtClean="0">
                <a:ea typeface="宋体" charset="-122"/>
              </a:rPr>
              <a:t>  </a:t>
            </a:r>
            <a:endParaRPr lang="en-US" dirty="0" smtClean="0"/>
          </a:p>
        </p:txBody>
      </p:sp>
      <p:sp>
        <p:nvSpPr>
          <p:cNvPr id="6" name="Slide Number Placeholder 5"/>
          <p:cNvSpPr>
            <a:spLocks noGrp="1"/>
          </p:cNvSpPr>
          <p:nvPr>
            <p:ph type="sldNum" sz="quarter" idx="12"/>
          </p:nvPr>
        </p:nvSpPr>
        <p:spPr/>
        <p:txBody>
          <a:bodyPr/>
          <a:lstStyle/>
          <a:p>
            <a:pPr>
              <a:defRPr/>
            </a:pPr>
            <a:fld id="{101AC5B3-89F8-4640-994D-8918E9E179BA}" type="slidenum">
              <a:rPr lang="en-US"/>
              <a:pPr>
                <a:defRPr/>
              </a:pPr>
              <a:t>66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additive="base">
                                        <p:cTn id="7" dur="500" fill="hold"/>
                                        <p:tgtEl>
                                          <p:spTgt spid="808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8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0899">
                                            <p:txEl>
                                              <p:pRg st="1" end="1"/>
                                            </p:txEl>
                                          </p:spTgt>
                                        </p:tgtEl>
                                        <p:attrNameLst>
                                          <p:attrName>style.visibility</p:attrName>
                                        </p:attrNameLst>
                                      </p:cBhvr>
                                      <p:to>
                                        <p:strVal val="visible"/>
                                      </p:to>
                                    </p:set>
                                    <p:anim calcmode="lin" valueType="num">
                                      <p:cBhvr additive="base">
                                        <p:cTn id="13" dur="500" fill="hold"/>
                                        <p:tgtEl>
                                          <p:spTgt spid="808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08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0899">
                                            <p:txEl>
                                              <p:pRg st="2" end="2"/>
                                            </p:txEl>
                                          </p:spTgt>
                                        </p:tgtEl>
                                        <p:attrNameLst>
                                          <p:attrName>style.visibility</p:attrName>
                                        </p:attrNameLst>
                                      </p:cBhvr>
                                      <p:to>
                                        <p:strVal val="visible"/>
                                      </p:to>
                                    </p:set>
                                    <p:anim calcmode="lin" valueType="num">
                                      <p:cBhvr additive="base">
                                        <p:cTn id="19" dur="500" fill="hold"/>
                                        <p:tgtEl>
                                          <p:spTgt spid="808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08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0899">
                                            <p:txEl>
                                              <p:pRg st="4" end="4"/>
                                            </p:txEl>
                                          </p:spTgt>
                                        </p:tgtEl>
                                        <p:attrNameLst>
                                          <p:attrName>style.visibility</p:attrName>
                                        </p:attrNameLst>
                                      </p:cBhvr>
                                      <p:to>
                                        <p:strVal val="visible"/>
                                      </p:to>
                                    </p:set>
                                    <p:anim calcmode="lin" valueType="num">
                                      <p:cBhvr additive="base">
                                        <p:cTn id="25" dur="500" fill="hold"/>
                                        <p:tgtEl>
                                          <p:spTgt spid="8089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08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0899">
                                            <p:txEl>
                                              <p:pRg st="5" end="5"/>
                                            </p:txEl>
                                          </p:spTgt>
                                        </p:tgtEl>
                                        <p:attrNameLst>
                                          <p:attrName>style.visibility</p:attrName>
                                        </p:attrNameLst>
                                      </p:cBhvr>
                                      <p:to>
                                        <p:strVal val="visible"/>
                                      </p:to>
                                    </p:set>
                                    <p:anim calcmode="lin" valueType="num">
                                      <p:cBhvr additive="base">
                                        <p:cTn id="31" dur="500" fill="hold"/>
                                        <p:tgtEl>
                                          <p:spTgt spid="8089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089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defRPr/>
            </a:pPr>
            <a:r>
              <a:rPr lang="en-US" smtClean="0"/>
              <a:t>Primary Productivity cont’d</a:t>
            </a:r>
          </a:p>
        </p:txBody>
      </p:sp>
      <p:sp>
        <p:nvSpPr>
          <p:cNvPr id="81923" name="Rectangle 3"/>
          <p:cNvSpPr>
            <a:spLocks noGrp="1" noChangeArrowheads="1"/>
          </p:cNvSpPr>
          <p:nvPr>
            <p:ph idx="1"/>
          </p:nvPr>
        </p:nvSpPr>
        <p:spPr/>
        <p:txBody>
          <a:bodyPr/>
          <a:lstStyle/>
          <a:p>
            <a:pPr eaLnBrk="1" hangingPunct="1">
              <a:buFont typeface="Wingdings" pitchFamily="2" charset="2"/>
              <a:buNone/>
              <a:defRPr/>
            </a:pPr>
            <a:r>
              <a:rPr lang="en-US" sz="2800" smtClean="0"/>
              <a:t>2. </a:t>
            </a:r>
            <a:r>
              <a:rPr lang="en-US" altLang="zh-CN" sz="2800" smtClean="0">
                <a:ea typeface="宋体" charset="-122"/>
              </a:rPr>
              <a:t>Standing crop biomass - total biomass of plants present at a given time (includes all that was there before)</a:t>
            </a:r>
          </a:p>
          <a:p>
            <a:pPr eaLnBrk="1" hangingPunct="1">
              <a:buFont typeface="Wingdings" pitchFamily="2" charset="2"/>
              <a:buNone/>
              <a:defRPr/>
            </a:pPr>
            <a:r>
              <a:rPr lang="en-US" altLang="zh-CN" sz="2800" smtClean="0">
                <a:ea typeface="宋体" charset="-122"/>
              </a:rPr>
              <a:t>    - Biomass - dry weight of vegetation per unit area per unit time</a:t>
            </a:r>
            <a:endParaRPr lang="en-US" sz="2800" smtClean="0"/>
          </a:p>
          <a:p>
            <a:pPr eaLnBrk="1" hangingPunct="1">
              <a:buFont typeface="Wingdings" pitchFamily="2" charset="2"/>
              <a:buNone/>
              <a:defRPr/>
            </a:pPr>
            <a:r>
              <a:rPr lang="en-US" altLang="zh-CN" sz="2800" smtClean="0">
                <a:ea typeface="宋体" charset="-122"/>
              </a:rPr>
              <a:t>    - Primary production is the amount of new biomass added in a given period of time</a:t>
            </a:r>
          </a:p>
          <a:p>
            <a:pPr eaLnBrk="1" hangingPunct="1">
              <a:defRPr/>
            </a:pPr>
            <a:endParaRPr lang="en-US" sz="2800" smtClean="0"/>
          </a:p>
        </p:txBody>
      </p:sp>
      <p:sp>
        <p:nvSpPr>
          <p:cNvPr id="6" name="Slide Number Placeholder 5"/>
          <p:cNvSpPr>
            <a:spLocks noGrp="1"/>
          </p:cNvSpPr>
          <p:nvPr>
            <p:ph type="sldNum" sz="quarter" idx="12"/>
          </p:nvPr>
        </p:nvSpPr>
        <p:spPr/>
        <p:txBody>
          <a:bodyPr/>
          <a:lstStyle/>
          <a:p>
            <a:pPr>
              <a:defRPr/>
            </a:pPr>
            <a:fld id="{21E99854-2828-4607-9C64-3F08E158FCAA}" type="slidenum">
              <a:rPr lang="en-US"/>
              <a:pPr>
                <a:defRPr/>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r>
              <a:rPr lang="en-US" smtClean="0"/>
              <a:t>Primary Productivity cont’d</a:t>
            </a:r>
          </a:p>
        </p:txBody>
      </p:sp>
      <p:sp>
        <p:nvSpPr>
          <p:cNvPr id="82947" name="Rectangle 3"/>
          <p:cNvSpPr>
            <a:spLocks noGrp="1" noChangeArrowheads="1"/>
          </p:cNvSpPr>
          <p:nvPr>
            <p:ph idx="1"/>
          </p:nvPr>
        </p:nvSpPr>
        <p:spPr/>
        <p:txBody>
          <a:bodyPr/>
          <a:lstStyle/>
          <a:p>
            <a:pPr eaLnBrk="1" hangingPunct="1">
              <a:defRPr/>
            </a:pPr>
            <a:r>
              <a:rPr lang="en-US" altLang="zh-CN" dirty="0" smtClean="0">
                <a:ea typeface="宋体" charset="-122"/>
              </a:rPr>
              <a:t>Primary productivity affected by limiting factors pgs. 1203 and 1204</a:t>
            </a:r>
            <a:endParaRPr lang="en-US" dirty="0" smtClean="0"/>
          </a:p>
        </p:txBody>
      </p:sp>
      <p:sp>
        <p:nvSpPr>
          <p:cNvPr id="6" name="Slide Number Placeholder 5"/>
          <p:cNvSpPr>
            <a:spLocks noGrp="1"/>
          </p:cNvSpPr>
          <p:nvPr>
            <p:ph type="sldNum" sz="quarter" idx="12"/>
          </p:nvPr>
        </p:nvSpPr>
        <p:spPr/>
        <p:txBody>
          <a:bodyPr/>
          <a:lstStyle/>
          <a:p>
            <a:pPr>
              <a:defRPr/>
            </a:pPr>
            <a:fld id="{3080B851-62F4-4359-9C97-3177EBA87073}" type="slidenum">
              <a:rPr lang="en-US"/>
              <a:pPr>
                <a:defRPr/>
              </a:pPr>
              <a:t>68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 calcmode="lin" valueType="num">
                                      <p:cBhvr additive="base">
                                        <p:cTn id="7" dur="500" fill="hold"/>
                                        <p:tgtEl>
                                          <p:spTgt spid="829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94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03756FF3-29FD-487C-B62A-DDDF5781F6DC}" type="slidenum">
              <a:rPr lang="en-US"/>
              <a:pPr>
                <a:defRPr/>
              </a:pPr>
              <a:t>69</a:t>
            </a:fld>
            <a:endParaRPr lang="en-US"/>
          </a:p>
        </p:txBody>
      </p:sp>
      <p:pic>
        <p:nvPicPr>
          <p:cNvPr id="74755" name="Picture 5" descr="54-06-PhytoplanktonProd-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19163"/>
            <a:ext cx="7620000"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1FAA2EA8-AF21-4077-8448-6F2C7AE1870B}" type="slidenum">
              <a:rPr lang="en-US"/>
              <a:pPr>
                <a:defRPr/>
              </a:pPr>
              <a:t>7</a:t>
            </a:fld>
            <a:endParaRPr lang="en-US"/>
          </a:p>
        </p:txBody>
      </p:sp>
      <p:pic>
        <p:nvPicPr>
          <p:cNvPr id="9219" name="Picture 5" descr="53-03a-ResourcePartition-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388" y="571500"/>
            <a:ext cx="751522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Secondary Production</a:t>
            </a:r>
          </a:p>
        </p:txBody>
      </p:sp>
      <p:sp>
        <p:nvSpPr>
          <p:cNvPr id="3" name="Content Placeholder 2"/>
          <p:cNvSpPr>
            <a:spLocks noGrp="1"/>
          </p:cNvSpPr>
          <p:nvPr>
            <p:ph idx="1"/>
          </p:nvPr>
        </p:nvSpPr>
        <p:spPr/>
        <p:txBody>
          <a:bodyPr/>
          <a:lstStyle/>
          <a:p>
            <a:r>
              <a:rPr lang="en-US" dirty="0" smtClean="0"/>
              <a:t>Rate that energy </a:t>
            </a:r>
            <a:r>
              <a:rPr lang="en-US" altLang="zh-CN" dirty="0" smtClean="0">
                <a:ea typeface="宋体" charset="-122"/>
              </a:rPr>
              <a:t>in </a:t>
            </a:r>
            <a:r>
              <a:rPr lang="en-US" altLang="zh-CN" dirty="0">
                <a:ea typeface="宋体" charset="-122"/>
              </a:rPr>
              <a:t>consumer is turned into their biomass in a given time.</a:t>
            </a:r>
          </a:p>
          <a:p>
            <a:r>
              <a:rPr lang="en-US" dirty="0" smtClean="0"/>
              <a:t> Much is </a:t>
            </a:r>
            <a:r>
              <a:rPr lang="en-US" altLang="zh-CN" dirty="0">
                <a:ea typeface="宋体" charset="-122"/>
              </a:rPr>
              <a:t>lost in change in trophic level </a:t>
            </a:r>
            <a:r>
              <a:rPr lang="en-US" altLang="zh-CN" dirty="0" smtClean="0">
                <a:ea typeface="宋体" charset="-122"/>
              </a:rPr>
              <a:t>(i.e</a:t>
            </a:r>
            <a:r>
              <a:rPr lang="en-US" altLang="zh-CN" dirty="0">
                <a:ea typeface="宋体" charset="-122"/>
              </a:rPr>
              <a:t>. indigestible </a:t>
            </a:r>
            <a:r>
              <a:rPr lang="en-US" altLang="zh-CN" dirty="0" smtClean="0">
                <a:ea typeface="宋体" charset="-122"/>
              </a:rPr>
              <a:t>material)</a:t>
            </a:r>
            <a:endParaRPr lang="en-US" dirty="0"/>
          </a:p>
          <a:p>
            <a:r>
              <a:rPr lang="en-US" dirty="0" smtClean="0"/>
              <a:t> </a:t>
            </a:r>
            <a:endParaRPr lang="en-US" dirty="0"/>
          </a:p>
        </p:txBody>
      </p:sp>
      <p:sp>
        <p:nvSpPr>
          <p:cNvPr id="4" name="Slide Number Placeholder 3"/>
          <p:cNvSpPr>
            <a:spLocks noGrp="1"/>
          </p:cNvSpPr>
          <p:nvPr>
            <p:ph type="sldNum" sz="quarter" idx="12"/>
          </p:nvPr>
        </p:nvSpPr>
        <p:spPr/>
        <p:txBody>
          <a:bodyPr/>
          <a:lstStyle/>
          <a:p>
            <a:pPr>
              <a:defRPr/>
            </a:pPr>
            <a:fld id="{CDF96B2A-072D-4A77-8D6D-79DADCCB3415}" type="slidenum">
              <a:rPr lang="en-US" smtClean="0"/>
              <a:pPr>
                <a:defRPr/>
              </a:pPr>
              <a:t>70</a:t>
            </a:fld>
            <a:endParaRPr lang="en-US"/>
          </a:p>
        </p:txBody>
      </p:sp>
    </p:spTree>
    <p:extLst>
      <p:ext uri="{BB962C8B-B14F-4D97-AF65-F5344CB8AC3E}">
        <p14:creationId xmlns:p14="http://schemas.microsoft.com/office/powerpoint/2010/main" val="1548216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B6C47F1A-12F2-4657-846D-E1A3881C95FD}" type="slidenum">
              <a:rPr lang="en-US"/>
              <a:pPr>
                <a:defRPr/>
              </a:pPr>
              <a:t>71</a:t>
            </a:fld>
            <a:endParaRPr lang="en-US"/>
          </a:p>
        </p:txBody>
      </p:sp>
      <p:pic>
        <p:nvPicPr>
          <p:cNvPr id="79875" name="Picture 5" descr="54-10-EnergPartFoodChain-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571500"/>
            <a:ext cx="73437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defRPr/>
            </a:pPr>
            <a:r>
              <a:rPr lang="en-US" smtClean="0"/>
              <a:t>Secondary Production cont’d</a:t>
            </a:r>
          </a:p>
        </p:txBody>
      </p:sp>
      <p:sp>
        <p:nvSpPr>
          <p:cNvPr id="90115" name="Rectangle 3"/>
          <p:cNvSpPr>
            <a:spLocks noGrp="1" noChangeArrowheads="1"/>
          </p:cNvSpPr>
          <p:nvPr>
            <p:ph idx="1"/>
          </p:nvPr>
        </p:nvSpPr>
        <p:spPr/>
        <p:txBody>
          <a:bodyPr/>
          <a:lstStyle/>
          <a:p>
            <a:pPr eaLnBrk="1" hangingPunct="1">
              <a:lnSpc>
                <a:spcPct val="80000"/>
              </a:lnSpc>
              <a:buFont typeface="Wingdings" pitchFamily="2" charset="2"/>
              <a:buNone/>
              <a:defRPr/>
            </a:pPr>
            <a:r>
              <a:rPr lang="en-US" altLang="zh-CN" sz="2800" dirty="0" smtClean="0">
                <a:ea typeface="宋体" charset="-122"/>
              </a:rPr>
              <a:t>Trophic efficiency – What production is actually transferred to next level? </a:t>
            </a:r>
          </a:p>
          <a:p>
            <a:pPr eaLnBrk="1" hangingPunct="1">
              <a:lnSpc>
                <a:spcPct val="80000"/>
              </a:lnSpc>
              <a:buFont typeface="Wingdings" pitchFamily="2" charset="2"/>
              <a:buNone/>
              <a:defRPr/>
            </a:pPr>
            <a:r>
              <a:rPr lang="en-US" sz="2800" dirty="0" smtClean="0"/>
              <a:t>       - </a:t>
            </a:r>
            <a:r>
              <a:rPr lang="en-US" altLang="zh-CN" sz="2800" dirty="0" smtClean="0">
                <a:ea typeface="宋体" charset="-122"/>
              </a:rPr>
              <a:t>usually 5-20%</a:t>
            </a:r>
          </a:p>
          <a:p>
            <a:pPr eaLnBrk="1" hangingPunct="1">
              <a:lnSpc>
                <a:spcPct val="80000"/>
              </a:lnSpc>
              <a:buFont typeface="Wingdings" pitchFamily="2" charset="2"/>
              <a:buNone/>
              <a:defRPr/>
            </a:pPr>
            <a:r>
              <a:rPr lang="en-US" altLang="zh-CN" sz="2800" dirty="0" smtClean="0">
                <a:ea typeface="宋体" charset="-122"/>
              </a:rPr>
              <a:t>         Plant   </a:t>
            </a:r>
            <a:r>
              <a:rPr lang="en-US" sz="2800" dirty="0" smtClean="0">
                <a:sym typeface="Symbol" pitchFamily="18" charset="2"/>
              </a:rPr>
              <a:t></a:t>
            </a:r>
            <a:r>
              <a:rPr lang="en-US" altLang="zh-CN" sz="2800" dirty="0" smtClean="0">
                <a:ea typeface="宋体" charset="-122"/>
              </a:rPr>
              <a:t>  Herbivore   </a:t>
            </a:r>
            <a:r>
              <a:rPr lang="en-US" sz="2800" dirty="0" smtClean="0">
                <a:sym typeface="Symbol" pitchFamily="18" charset="2"/>
              </a:rPr>
              <a:t> </a:t>
            </a:r>
            <a:r>
              <a:rPr lang="en-US" altLang="zh-CN" sz="2800" dirty="0" smtClean="0">
                <a:ea typeface="宋体" charset="-122"/>
              </a:rPr>
              <a:t> Consumer</a:t>
            </a:r>
          </a:p>
          <a:p>
            <a:pPr eaLnBrk="1" hangingPunct="1">
              <a:lnSpc>
                <a:spcPct val="80000"/>
              </a:lnSpc>
              <a:buFont typeface="Wingdings" pitchFamily="2" charset="2"/>
              <a:buNone/>
              <a:defRPr/>
            </a:pPr>
            <a:r>
              <a:rPr lang="en-US" altLang="zh-CN" sz="2800" dirty="0" smtClean="0">
                <a:ea typeface="宋体" charset="-122"/>
              </a:rPr>
              <a:t>                 10%            10% of 10%</a:t>
            </a:r>
          </a:p>
          <a:p>
            <a:pPr eaLnBrk="1" hangingPunct="1">
              <a:lnSpc>
                <a:spcPct val="80000"/>
              </a:lnSpc>
              <a:buFont typeface="Wingdings" pitchFamily="2" charset="2"/>
              <a:buNone/>
              <a:defRPr/>
            </a:pPr>
            <a:r>
              <a:rPr lang="en-US" altLang="zh-CN" sz="2800" dirty="0" smtClean="0">
                <a:ea typeface="宋体" charset="-122"/>
              </a:rPr>
              <a:t>    Consumer </a:t>
            </a:r>
            <a:r>
              <a:rPr lang="en-US" sz="2800" dirty="0" smtClean="0">
                <a:sym typeface="Symbol" pitchFamily="18" charset="2"/>
              </a:rPr>
              <a:t></a:t>
            </a:r>
            <a:r>
              <a:rPr lang="en-US" altLang="zh-CN" sz="2800" dirty="0" smtClean="0">
                <a:ea typeface="宋体" charset="-122"/>
              </a:rPr>
              <a:t> </a:t>
            </a:r>
            <a:r>
              <a:rPr lang="en-US" sz="2800" dirty="0" smtClean="0">
                <a:sym typeface="Symbol" pitchFamily="18" charset="2"/>
              </a:rPr>
              <a:t></a:t>
            </a:r>
            <a:r>
              <a:rPr lang="en-US" altLang="zh-CN" sz="2800" dirty="0" smtClean="0">
                <a:ea typeface="宋体" charset="-122"/>
              </a:rPr>
              <a:t> </a:t>
            </a:r>
            <a:r>
              <a:rPr lang="en-US" sz="2800" dirty="0" smtClean="0">
                <a:sym typeface="Symbol" pitchFamily="18" charset="2"/>
              </a:rPr>
              <a:t></a:t>
            </a:r>
            <a:r>
              <a:rPr lang="en-US" altLang="zh-CN" sz="2800" dirty="0" smtClean="0">
                <a:ea typeface="宋体" charset="-122"/>
              </a:rPr>
              <a:t> Secondary Cons.</a:t>
            </a:r>
          </a:p>
          <a:p>
            <a:pPr eaLnBrk="1" hangingPunct="1">
              <a:lnSpc>
                <a:spcPct val="80000"/>
              </a:lnSpc>
              <a:buFont typeface="Wingdings" pitchFamily="2" charset="2"/>
              <a:buNone/>
              <a:defRPr/>
            </a:pPr>
            <a:r>
              <a:rPr lang="en-US" altLang="zh-CN" sz="2800" dirty="0" smtClean="0">
                <a:ea typeface="宋体" charset="-122"/>
              </a:rPr>
              <a:t>              10% of 10% of 10%</a:t>
            </a:r>
          </a:p>
          <a:p>
            <a:pPr eaLnBrk="1" hangingPunct="1">
              <a:lnSpc>
                <a:spcPct val="80000"/>
              </a:lnSpc>
              <a:buFont typeface="Wingdings" pitchFamily="2" charset="2"/>
              <a:buNone/>
              <a:defRPr/>
            </a:pPr>
            <a:r>
              <a:rPr lang="en-US" altLang="zh-CN" sz="2800" dirty="0" smtClean="0">
                <a:ea typeface="宋体" charset="-122"/>
              </a:rPr>
              <a:t>          continually losing energy</a:t>
            </a:r>
          </a:p>
          <a:p>
            <a:pPr eaLnBrk="1" hangingPunct="1">
              <a:lnSpc>
                <a:spcPct val="80000"/>
              </a:lnSpc>
              <a:buFont typeface="Wingdings" pitchFamily="2" charset="2"/>
              <a:buNone/>
              <a:defRPr/>
            </a:pPr>
            <a:endParaRPr lang="en-US" sz="2800" dirty="0" smtClean="0"/>
          </a:p>
          <a:p>
            <a:pPr eaLnBrk="1" hangingPunct="1">
              <a:lnSpc>
                <a:spcPct val="80000"/>
              </a:lnSpc>
              <a:buFont typeface="Wingdings" pitchFamily="2" charset="2"/>
              <a:buNone/>
              <a:defRPr/>
            </a:pPr>
            <a:r>
              <a:rPr lang="en-US" altLang="zh-CN" sz="2800" dirty="0" smtClean="0">
                <a:ea typeface="宋体" charset="-122"/>
              </a:rPr>
              <a:t>                    </a:t>
            </a:r>
            <a:endParaRPr lang="en-US" sz="2800" dirty="0" smtClean="0"/>
          </a:p>
        </p:txBody>
      </p:sp>
      <p:sp>
        <p:nvSpPr>
          <p:cNvPr id="6" name="Slide Number Placeholder 5"/>
          <p:cNvSpPr>
            <a:spLocks noGrp="1"/>
          </p:cNvSpPr>
          <p:nvPr>
            <p:ph type="sldNum" sz="quarter" idx="12"/>
          </p:nvPr>
        </p:nvSpPr>
        <p:spPr/>
        <p:txBody>
          <a:bodyPr/>
          <a:lstStyle/>
          <a:p>
            <a:pPr>
              <a:defRPr/>
            </a:pPr>
            <a:fld id="{00DFBC10-2CA6-4926-BAA0-07E20EA47ED4}" type="slidenum">
              <a:rPr lang="en-US"/>
              <a:pPr>
                <a:defRPr/>
              </a:pPr>
              <a:t>72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 calcmode="lin" valueType="num">
                                      <p:cBhvr additive="base">
                                        <p:cTn id="7" dur="500" fill="hold"/>
                                        <p:tgtEl>
                                          <p:spTgt spid="901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01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0115">
                                            <p:txEl>
                                              <p:pRg st="1" end="1"/>
                                            </p:txEl>
                                          </p:spTgt>
                                        </p:tgtEl>
                                        <p:attrNameLst>
                                          <p:attrName>style.visibility</p:attrName>
                                        </p:attrNameLst>
                                      </p:cBhvr>
                                      <p:to>
                                        <p:strVal val="visible"/>
                                      </p:to>
                                    </p:set>
                                    <p:anim calcmode="lin" valueType="num">
                                      <p:cBhvr additive="base">
                                        <p:cTn id="13" dur="500" fill="hold"/>
                                        <p:tgtEl>
                                          <p:spTgt spid="901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01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0115">
                                            <p:txEl>
                                              <p:pRg st="2" end="2"/>
                                            </p:txEl>
                                          </p:spTgt>
                                        </p:tgtEl>
                                        <p:attrNameLst>
                                          <p:attrName>style.visibility</p:attrName>
                                        </p:attrNameLst>
                                      </p:cBhvr>
                                      <p:to>
                                        <p:strVal val="visible"/>
                                      </p:to>
                                    </p:set>
                                    <p:anim calcmode="lin" valueType="num">
                                      <p:cBhvr additive="base">
                                        <p:cTn id="19" dur="500" fill="hold"/>
                                        <p:tgtEl>
                                          <p:spTgt spid="901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01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0115">
                                            <p:txEl>
                                              <p:pRg st="3" end="3"/>
                                            </p:txEl>
                                          </p:spTgt>
                                        </p:tgtEl>
                                        <p:attrNameLst>
                                          <p:attrName>style.visibility</p:attrName>
                                        </p:attrNameLst>
                                      </p:cBhvr>
                                      <p:to>
                                        <p:strVal val="visible"/>
                                      </p:to>
                                    </p:set>
                                    <p:anim calcmode="lin" valueType="num">
                                      <p:cBhvr additive="base">
                                        <p:cTn id="25" dur="500" fill="hold"/>
                                        <p:tgtEl>
                                          <p:spTgt spid="901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01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0115">
                                            <p:txEl>
                                              <p:pRg st="4" end="4"/>
                                            </p:txEl>
                                          </p:spTgt>
                                        </p:tgtEl>
                                        <p:attrNameLst>
                                          <p:attrName>style.visibility</p:attrName>
                                        </p:attrNameLst>
                                      </p:cBhvr>
                                      <p:to>
                                        <p:strVal val="visible"/>
                                      </p:to>
                                    </p:set>
                                    <p:anim calcmode="lin" valueType="num">
                                      <p:cBhvr additive="base">
                                        <p:cTn id="31" dur="500" fill="hold"/>
                                        <p:tgtEl>
                                          <p:spTgt spid="901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01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0115">
                                            <p:txEl>
                                              <p:pRg st="5" end="5"/>
                                            </p:txEl>
                                          </p:spTgt>
                                        </p:tgtEl>
                                        <p:attrNameLst>
                                          <p:attrName>style.visibility</p:attrName>
                                        </p:attrNameLst>
                                      </p:cBhvr>
                                      <p:to>
                                        <p:strVal val="visible"/>
                                      </p:to>
                                    </p:set>
                                    <p:anim calcmode="lin" valueType="num">
                                      <p:cBhvr additive="base">
                                        <p:cTn id="37" dur="500" fill="hold"/>
                                        <p:tgtEl>
                                          <p:spTgt spid="901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01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0115">
                                            <p:txEl>
                                              <p:pRg st="6" end="6"/>
                                            </p:txEl>
                                          </p:spTgt>
                                        </p:tgtEl>
                                        <p:attrNameLst>
                                          <p:attrName>style.visibility</p:attrName>
                                        </p:attrNameLst>
                                      </p:cBhvr>
                                      <p:to>
                                        <p:strVal val="visible"/>
                                      </p:to>
                                    </p:set>
                                    <p:anim calcmode="lin" valueType="num">
                                      <p:cBhvr additive="base">
                                        <p:cTn id="43" dur="500" fill="hold"/>
                                        <p:tgtEl>
                                          <p:spTgt spid="9011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01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0115">
                                            <p:txEl>
                                              <p:pRg st="8" end="8"/>
                                            </p:txEl>
                                          </p:spTgt>
                                        </p:tgtEl>
                                        <p:attrNameLst>
                                          <p:attrName>style.visibility</p:attrName>
                                        </p:attrNameLst>
                                      </p:cBhvr>
                                      <p:to>
                                        <p:strVal val="visible"/>
                                      </p:to>
                                    </p:set>
                                    <p:anim calcmode="lin" valueType="num">
                                      <p:cBhvr additive="base">
                                        <p:cTn id="49" dur="500" fill="hold"/>
                                        <p:tgtEl>
                                          <p:spTgt spid="90115">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011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defRPr/>
            </a:pPr>
            <a:r>
              <a:rPr lang="en-US" smtClean="0"/>
              <a:t>Secondary Production cont’d</a:t>
            </a:r>
          </a:p>
        </p:txBody>
      </p:sp>
      <p:sp>
        <p:nvSpPr>
          <p:cNvPr id="91139" name="Rectangle 3"/>
          <p:cNvSpPr>
            <a:spLocks noGrp="1" noChangeArrowheads="1"/>
          </p:cNvSpPr>
          <p:nvPr>
            <p:ph idx="1"/>
          </p:nvPr>
        </p:nvSpPr>
        <p:spPr/>
        <p:txBody>
          <a:bodyPr/>
          <a:lstStyle/>
          <a:p>
            <a:pPr eaLnBrk="1" hangingPunct="1">
              <a:buFont typeface="Wingdings" pitchFamily="2" charset="2"/>
              <a:buNone/>
              <a:defRPr/>
            </a:pPr>
            <a:r>
              <a:rPr lang="en-US" dirty="0" smtClean="0"/>
              <a:t>Pyramids – all show trophic levels and energy</a:t>
            </a:r>
          </a:p>
          <a:p>
            <a:pPr eaLnBrk="1" hangingPunct="1">
              <a:buFont typeface="Wingdings" pitchFamily="2" charset="2"/>
              <a:buNone/>
              <a:defRPr/>
            </a:pPr>
            <a:endParaRPr lang="en-US" dirty="0" smtClean="0"/>
          </a:p>
          <a:p>
            <a:pPr eaLnBrk="1" hangingPunct="1">
              <a:buFont typeface="Wingdings" pitchFamily="2" charset="2"/>
              <a:buNone/>
              <a:defRPr/>
            </a:pPr>
            <a:r>
              <a:rPr lang="en-US" dirty="0" smtClean="0"/>
              <a:t>   1. Pyramid of production shows trophic efficiency – 10% rule</a:t>
            </a:r>
          </a:p>
          <a:p>
            <a:pPr eaLnBrk="1" hangingPunct="1">
              <a:buFont typeface="Wingdings" pitchFamily="2" charset="2"/>
              <a:buNone/>
              <a:defRPr/>
            </a:pPr>
            <a:r>
              <a:rPr lang="en-US" dirty="0" smtClean="0"/>
              <a:t>   </a:t>
            </a:r>
          </a:p>
        </p:txBody>
      </p:sp>
      <p:sp>
        <p:nvSpPr>
          <p:cNvPr id="6" name="Slide Number Placeholder 5"/>
          <p:cNvSpPr>
            <a:spLocks noGrp="1"/>
          </p:cNvSpPr>
          <p:nvPr>
            <p:ph type="sldNum" sz="quarter" idx="12"/>
          </p:nvPr>
        </p:nvSpPr>
        <p:spPr/>
        <p:txBody>
          <a:bodyPr/>
          <a:lstStyle/>
          <a:p>
            <a:pPr>
              <a:defRPr/>
            </a:pPr>
            <a:fld id="{C9A0F13B-7DC0-4AE2-9ACF-417C2BDC06F7}" type="slidenum">
              <a:rPr lang="en-US"/>
              <a:pPr>
                <a:defRPr/>
              </a:pPr>
              <a:t>73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 calcmode="lin" valueType="num">
                                      <p:cBhvr additive="base">
                                        <p:cTn id="7" dur="500" fill="hold"/>
                                        <p:tgtEl>
                                          <p:spTgt spid="911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11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1139">
                                            <p:txEl>
                                              <p:pRg st="2" end="2"/>
                                            </p:txEl>
                                          </p:spTgt>
                                        </p:tgtEl>
                                        <p:attrNameLst>
                                          <p:attrName>style.visibility</p:attrName>
                                        </p:attrNameLst>
                                      </p:cBhvr>
                                      <p:to>
                                        <p:strVal val="visible"/>
                                      </p:to>
                                    </p:set>
                                    <p:anim calcmode="lin" valueType="num">
                                      <p:cBhvr additive="base">
                                        <p:cTn id="13" dur="500" fill="hold"/>
                                        <p:tgtEl>
                                          <p:spTgt spid="9113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11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1139">
                                            <p:txEl>
                                              <p:pRg st="3" end="3"/>
                                            </p:txEl>
                                          </p:spTgt>
                                        </p:tgtEl>
                                        <p:attrNameLst>
                                          <p:attrName>style.visibility</p:attrName>
                                        </p:attrNameLst>
                                      </p:cBhvr>
                                      <p:to>
                                        <p:strVal val="visible"/>
                                      </p:to>
                                    </p:set>
                                    <p:anim calcmode="lin" valueType="num">
                                      <p:cBhvr additive="base">
                                        <p:cTn id="19" dur="500" fill="hold"/>
                                        <p:tgtEl>
                                          <p:spTgt spid="9113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113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B708C21D-6939-4775-83AA-08BB3626D698}" type="slidenum">
              <a:rPr lang="en-US"/>
              <a:pPr>
                <a:defRPr/>
              </a:pPr>
              <a:t>74</a:t>
            </a:fld>
            <a:endParaRPr lang="en-US"/>
          </a:p>
        </p:txBody>
      </p:sp>
      <p:pic>
        <p:nvPicPr>
          <p:cNvPr id="82947" name="Picture 5" descr="54-11-NetProductPyramid-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47788"/>
            <a:ext cx="8134350" cy="444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defRPr/>
            </a:pPr>
            <a:r>
              <a:rPr lang="en-US" smtClean="0"/>
              <a:t>Pyramids cont’d</a:t>
            </a:r>
          </a:p>
        </p:txBody>
      </p:sp>
      <p:sp>
        <p:nvSpPr>
          <p:cNvPr id="94211" name="Rectangle 3"/>
          <p:cNvSpPr>
            <a:spLocks noGrp="1" noChangeArrowheads="1"/>
          </p:cNvSpPr>
          <p:nvPr>
            <p:ph idx="1"/>
          </p:nvPr>
        </p:nvSpPr>
        <p:spPr/>
        <p:txBody>
          <a:bodyPr/>
          <a:lstStyle/>
          <a:p>
            <a:pPr marL="609600" indent="-609600" eaLnBrk="1" hangingPunct="1">
              <a:buFont typeface="Wingdings" pitchFamily="2" charset="2"/>
              <a:buNone/>
              <a:defRPr/>
            </a:pPr>
            <a:r>
              <a:rPr lang="en-US" altLang="zh-CN" smtClean="0">
                <a:ea typeface="宋体" charset="-122"/>
              </a:rPr>
              <a:t>2. Pyramid of biomass – shows standing crop biomass (dry weight of all organisms in the level)  fig. 54.12</a:t>
            </a:r>
            <a:endParaRPr lang="en-US" smtClean="0"/>
          </a:p>
        </p:txBody>
      </p:sp>
      <p:sp>
        <p:nvSpPr>
          <p:cNvPr id="6" name="Slide Number Placeholder 5"/>
          <p:cNvSpPr>
            <a:spLocks noGrp="1"/>
          </p:cNvSpPr>
          <p:nvPr>
            <p:ph type="sldNum" sz="quarter" idx="12"/>
          </p:nvPr>
        </p:nvSpPr>
        <p:spPr/>
        <p:txBody>
          <a:bodyPr/>
          <a:lstStyle/>
          <a:p>
            <a:pPr>
              <a:defRPr/>
            </a:pPr>
            <a:fld id="{F63F48D2-0F4E-46BE-A7A2-1E50EA87C11E}" type="slidenum">
              <a:rPr lang="en-US"/>
              <a:pPr>
                <a:defRPr/>
              </a:pPr>
              <a:t>75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 calcmode="lin" valueType="num">
                                      <p:cBhvr additive="base">
                                        <p:cTn id="7" dur="500" fill="hold"/>
                                        <p:tgtEl>
                                          <p:spTgt spid="942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42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12E95E4F-663F-4FEA-9E8B-4B94690A3D25}" type="slidenum">
              <a:rPr lang="en-US"/>
              <a:pPr>
                <a:defRPr/>
              </a:pPr>
              <a:t>76</a:t>
            </a:fld>
            <a:endParaRPr lang="en-US"/>
          </a:p>
        </p:txBody>
      </p:sp>
      <p:pic>
        <p:nvPicPr>
          <p:cNvPr id="84995" name="Picture 5" descr="54-12-BiomassPyramids-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95325"/>
            <a:ext cx="7620000" cy="546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defRPr/>
            </a:pPr>
            <a:r>
              <a:rPr lang="en-US" smtClean="0"/>
              <a:t>Pyramids cont’d</a:t>
            </a:r>
          </a:p>
        </p:txBody>
      </p:sp>
      <p:sp>
        <p:nvSpPr>
          <p:cNvPr id="95235" name="Rectangle 3"/>
          <p:cNvSpPr>
            <a:spLocks noGrp="1" noChangeArrowheads="1"/>
          </p:cNvSpPr>
          <p:nvPr>
            <p:ph idx="1"/>
          </p:nvPr>
        </p:nvSpPr>
        <p:spPr/>
        <p:txBody>
          <a:bodyPr/>
          <a:lstStyle/>
          <a:p>
            <a:pPr marL="609600" indent="-609600" eaLnBrk="1" hangingPunct="1">
              <a:buFont typeface="Wingdings" pitchFamily="2" charset="2"/>
              <a:buNone/>
              <a:defRPr/>
            </a:pPr>
            <a:r>
              <a:rPr lang="en-US" altLang="zh-CN" smtClean="0">
                <a:ea typeface="宋体" charset="-122"/>
              </a:rPr>
              <a:t>3. Pyramid of numbers – shows numbers of individuals at each level fig. 54.13</a:t>
            </a:r>
            <a:endParaRPr lang="en-US" smtClean="0"/>
          </a:p>
        </p:txBody>
      </p:sp>
      <p:sp>
        <p:nvSpPr>
          <p:cNvPr id="6" name="Slide Number Placeholder 5"/>
          <p:cNvSpPr>
            <a:spLocks noGrp="1"/>
          </p:cNvSpPr>
          <p:nvPr>
            <p:ph type="sldNum" sz="quarter" idx="12"/>
          </p:nvPr>
        </p:nvSpPr>
        <p:spPr/>
        <p:txBody>
          <a:bodyPr/>
          <a:lstStyle/>
          <a:p>
            <a:pPr>
              <a:defRPr/>
            </a:pPr>
            <a:fld id="{EFC462AC-3DFF-4068-9CDA-3403F9B433D3}" type="slidenum">
              <a:rPr lang="en-US"/>
              <a:pPr>
                <a:defRPr/>
              </a:pPr>
              <a:t>77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 calcmode="lin" valueType="num">
                                      <p:cBhvr additive="base">
                                        <p:cTn id="7" dur="500" fill="hold"/>
                                        <p:tgtEl>
                                          <p:spTgt spid="952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523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B508C974-FB24-4AEB-9121-E7AD3AE885B9}" type="slidenum">
              <a:rPr lang="en-US"/>
              <a:pPr>
                <a:defRPr/>
              </a:pPr>
              <a:t>78</a:t>
            </a:fld>
            <a:endParaRPr lang="en-US"/>
          </a:p>
        </p:txBody>
      </p:sp>
      <p:pic>
        <p:nvPicPr>
          <p:cNvPr id="87043" name="Picture 5" descr="54-13-PyramidOfNumbers-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819275"/>
            <a:ext cx="762000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438F4EF1-F931-4E4C-B55B-BFB478BE6DA6}" type="slidenum">
              <a:rPr lang="en-US"/>
              <a:pPr>
                <a:defRPr/>
              </a:pPr>
              <a:t>79</a:t>
            </a:fld>
            <a:endParaRPr lang="en-US"/>
          </a:p>
        </p:txBody>
      </p:sp>
      <p:pic>
        <p:nvPicPr>
          <p:cNvPr id="88067" name="Picture 5" descr="54-14-TrophLevelHumanPop-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76413"/>
            <a:ext cx="762000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en-US" smtClean="0"/>
              <a:t>Terms cont’d</a:t>
            </a:r>
          </a:p>
        </p:txBody>
      </p:sp>
      <p:sp>
        <p:nvSpPr>
          <p:cNvPr id="51203" name="Rectangle 3"/>
          <p:cNvSpPr>
            <a:spLocks noGrp="1" noChangeArrowheads="1"/>
          </p:cNvSpPr>
          <p:nvPr>
            <p:ph idx="1"/>
          </p:nvPr>
        </p:nvSpPr>
        <p:spPr/>
        <p:txBody>
          <a:bodyPr/>
          <a:lstStyle/>
          <a:p>
            <a:pPr eaLnBrk="1" hangingPunct="1">
              <a:defRPr/>
            </a:pPr>
            <a:r>
              <a:rPr lang="en-US" altLang="zh-CN" smtClean="0">
                <a:ea typeface="宋体" charset="-122"/>
              </a:rPr>
              <a:t>Dominant species - one in community that has the most biomass </a:t>
            </a:r>
          </a:p>
          <a:p>
            <a:pPr eaLnBrk="1" hangingPunct="1">
              <a:defRPr/>
            </a:pPr>
            <a:r>
              <a:rPr lang="en-US" altLang="zh-CN" smtClean="0">
                <a:ea typeface="宋体" charset="-122"/>
              </a:rPr>
              <a:t>Biomass - sum weight of all individuals in population</a:t>
            </a:r>
          </a:p>
          <a:p>
            <a:pPr eaLnBrk="1" hangingPunct="1">
              <a:defRPr/>
            </a:pPr>
            <a:r>
              <a:rPr lang="en-US" altLang="zh-CN" smtClean="0">
                <a:ea typeface="宋体" charset="-122"/>
              </a:rPr>
              <a:t>Keystone species - not abundant but has control by role not numbers  i.e.. sea star pg. 1184</a:t>
            </a:r>
            <a:endParaRPr lang="en-US" smtClean="0"/>
          </a:p>
        </p:txBody>
      </p:sp>
      <p:sp>
        <p:nvSpPr>
          <p:cNvPr id="6" name="Slide Number Placeholder 5"/>
          <p:cNvSpPr>
            <a:spLocks noGrp="1"/>
          </p:cNvSpPr>
          <p:nvPr>
            <p:ph type="sldNum" sz="quarter" idx="12"/>
          </p:nvPr>
        </p:nvSpPr>
        <p:spPr/>
        <p:txBody>
          <a:bodyPr/>
          <a:lstStyle/>
          <a:p>
            <a:pPr>
              <a:defRPr/>
            </a:pPr>
            <a:fld id="{9186398D-B3C4-47E6-96CB-7F22DA682ACD}" type="slidenum">
              <a:rPr lang="en-US"/>
              <a:pPr>
                <a:defRPr/>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additive="base">
                                        <p:cTn id="7" dur="500" fill="hold"/>
                                        <p:tgtEl>
                                          <p:spTgt spid="51202"/>
                                        </p:tgtEl>
                                        <p:attrNameLst>
                                          <p:attrName>ppt_x</p:attrName>
                                        </p:attrNameLst>
                                      </p:cBhvr>
                                      <p:tavLst>
                                        <p:tav tm="0">
                                          <p:val>
                                            <p:strVal val="0-#ppt_w/2"/>
                                          </p:val>
                                        </p:tav>
                                        <p:tav tm="100000">
                                          <p:val>
                                            <p:strVal val="#ppt_x"/>
                                          </p:val>
                                        </p:tav>
                                      </p:tavLst>
                                    </p:anim>
                                    <p:anim calcmode="lin" valueType="num">
                                      <p:cBhvr additive="base">
                                        <p:cTn id="8" dur="500" fill="hold"/>
                                        <p:tgtEl>
                                          <p:spTgt spid="5120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03">
                                            <p:txEl>
                                              <p:pRg st="0" end="0"/>
                                            </p:txEl>
                                          </p:spTgt>
                                        </p:tgtEl>
                                        <p:attrNameLst>
                                          <p:attrName>style.visibility</p:attrName>
                                        </p:attrNameLst>
                                      </p:cBhvr>
                                      <p:to>
                                        <p:strVal val="visible"/>
                                      </p:to>
                                    </p:set>
                                    <p:anim calcmode="lin" valueType="num">
                                      <p:cBhvr additive="base">
                                        <p:cTn id="13"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03">
                                            <p:txEl>
                                              <p:pRg st="1" end="1"/>
                                            </p:txEl>
                                          </p:spTgt>
                                        </p:tgtEl>
                                        <p:attrNameLst>
                                          <p:attrName>style.visibility</p:attrName>
                                        </p:attrNameLst>
                                      </p:cBhvr>
                                      <p:to>
                                        <p:strVal val="visible"/>
                                      </p:to>
                                    </p:set>
                                    <p:anim calcmode="lin" valueType="num">
                                      <p:cBhvr additive="base">
                                        <p:cTn id="19" dur="500" fill="hold"/>
                                        <p:tgtEl>
                                          <p:spTgt spid="5120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03">
                                            <p:txEl>
                                              <p:pRg st="2" end="2"/>
                                            </p:txEl>
                                          </p:spTgt>
                                        </p:tgtEl>
                                        <p:attrNameLst>
                                          <p:attrName>style.visibility</p:attrName>
                                        </p:attrNameLst>
                                      </p:cBhvr>
                                      <p:to>
                                        <p:strVal val="visible"/>
                                      </p:to>
                                    </p:set>
                                    <p:anim calcmode="lin" valueType="num">
                                      <p:cBhvr additive="base">
                                        <p:cTn id="25" dur="500" fill="hold"/>
                                        <p:tgtEl>
                                          <p:spTgt spid="5120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0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1BFEFCE2-7243-491B-AB1E-DEC902247478}" type="slidenum">
              <a:rPr lang="en-US"/>
              <a:pPr>
                <a:defRPr/>
              </a:pPr>
              <a:t>80</a:t>
            </a:fld>
            <a:endParaRPr lang="en-US"/>
          </a:p>
        </p:txBody>
      </p:sp>
      <p:pic>
        <p:nvPicPr>
          <p:cNvPr id="89091" name="Picture 5" descr="54-15-NutrientCycling-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2550" y="571500"/>
            <a:ext cx="64389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Biochemical Cycles</a:t>
            </a:r>
            <a:endParaRPr lang="en-US" dirty="0"/>
          </a:p>
        </p:txBody>
      </p:sp>
      <p:sp>
        <p:nvSpPr>
          <p:cNvPr id="4" name="Subtitle 3"/>
          <p:cNvSpPr>
            <a:spLocks noGrp="1"/>
          </p:cNvSpPr>
          <p:nvPr>
            <p:ph type="subTitle" idx="1"/>
          </p:nvPr>
        </p:nvSpPr>
        <p:spPr/>
        <p:txBody>
          <a:bodyPr>
            <a:normAutofit/>
          </a:bodyPr>
          <a:lstStyle/>
          <a:p>
            <a:r>
              <a:rPr lang="en-US" dirty="0"/>
              <a:t>Cycles that function </a:t>
            </a:r>
            <a:r>
              <a:rPr lang="en-US" dirty="0" smtClean="0"/>
              <a:t>between </a:t>
            </a:r>
            <a:r>
              <a:rPr lang="en-US" dirty="0"/>
              <a:t>biotic &amp; abiotic </a:t>
            </a:r>
          </a:p>
          <a:p>
            <a:endParaRPr lang="en-US" dirty="0"/>
          </a:p>
        </p:txBody>
      </p:sp>
      <p:sp>
        <p:nvSpPr>
          <p:cNvPr id="2" name="Slide Number Placeholder 1"/>
          <p:cNvSpPr>
            <a:spLocks noGrp="1"/>
          </p:cNvSpPr>
          <p:nvPr>
            <p:ph type="sldNum" sz="quarter" idx="12"/>
          </p:nvPr>
        </p:nvSpPr>
        <p:spPr/>
        <p:txBody>
          <a:bodyPr/>
          <a:lstStyle/>
          <a:p>
            <a:pPr>
              <a:defRPr/>
            </a:pPr>
            <a:fld id="{CA58FDC4-58F6-463B-A650-0405B543C4B3}" type="slidenum">
              <a:rPr lang="en-US" smtClean="0"/>
              <a:pPr>
                <a:defRPr/>
              </a:pPr>
              <a:t>81</a:t>
            </a:fld>
            <a:endParaRPr lang="en-US"/>
          </a:p>
        </p:txBody>
      </p:sp>
    </p:spTree>
    <p:extLst>
      <p:ext uri="{BB962C8B-B14F-4D97-AF65-F5344CB8AC3E}">
        <p14:creationId xmlns:p14="http://schemas.microsoft.com/office/powerpoint/2010/main" val="79489027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t>Water Cycle fig. 54.16</a:t>
            </a:r>
            <a:endParaRPr lang="en-US" dirty="0"/>
          </a:p>
        </p:txBody>
      </p:sp>
      <p:sp>
        <p:nvSpPr>
          <p:cNvPr id="5" name="Slide Number Placeholder 3"/>
          <p:cNvSpPr>
            <a:spLocks noGrp="1"/>
          </p:cNvSpPr>
          <p:nvPr>
            <p:ph type="sldNum" sz="quarter" idx="12"/>
          </p:nvPr>
        </p:nvSpPr>
        <p:spPr/>
        <p:txBody>
          <a:bodyPr/>
          <a:lstStyle/>
          <a:p>
            <a:pPr>
              <a:defRPr/>
            </a:pPr>
            <a:fld id="{ECC0C30E-9946-4C24-8EF8-E5C7EEC5C198}" type="slidenum">
              <a:rPr lang="en-US"/>
              <a:pPr>
                <a:defRPr/>
              </a:pPr>
              <a:t>82</a:t>
            </a:fld>
            <a:endParaRPr lang="en-US"/>
          </a:p>
        </p:txBody>
      </p:sp>
      <p:pic>
        <p:nvPicPr>
          <p:cNvPr id="91140" name="Picture 5" descr="54-16-WaterCycle-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19200"/>
            <a:ext cx="762000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t>Carbon Cycle fig. 54.17</a:t>
            </a:r>
            <a:endParaRPr lang="en-US" dirty="0"/>
          </a:p>
        </p:txBody>
      </p:sp>
      <p:sp>
        <p:nvSpPr>
          <p:cNvPr id="5" name="Slide Number Placeholder 3"/>
          <p:cNvSpPr>
            <a:spLocks noGrp="1"/>
          </p:cNvSpPr>
          <p:nvPr>
            <p:ph type="sldNum" sz="quarter" idx="12"/>
          </p:nvPr>
        </p:nvSpPr>
        <p:spPr/>
        <p:txBody>
          <a:bodyPr/>
          <a:lstStyle/>
          <a:p>
            <a:pPr>
              <a:defRPr/>
            </a:pPr>
            <a:fld id="{9EC9580B-DBBE-4A53-9BA9-7E9D87132271}" type="slidenum">
              <a:rPr lang="en-US"/>
              <a:pPr>
                <a:defRPr/>
              </a:pPr>
              <a:t>83</a:t>
            </a:fld>
            <a:endParaRPr lang="en-US"/>
          </a:p>
        </p:txBody>
      </p:sp>
      <p:pic>
        <p:nvPicPr>
          <p:cNvPr id="92164" name="Picture 5" descr="54-17-CarbonCycle-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19200"/>
            <a:ext cx="762000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defRPr/>
            </a:pPr>
            <a:r>
              <a:rPr lang="en-US" smtClean="0"/>
              <a:t>Nitrogen Cycle fig. 54.18</a:t>
            </a:r>
          </a:p>
        </p:txBody>
      </p:sp>
      <p:sp>
        <p:nvSpPr>
          <p:cNvPr id="102403" name="Rectangle 3"/>
          <p:cNvSpPr>
            <a:spLocks noGrp="1" noChangeArrowheads="1"/>
          </p:cNvSpPr>
          <p:nvPr>
            <p:ph idx="1"/>
          </p:nvPr>
        </p:nvSpPr>
        <p:spPr/>
        <p:txBody>
          <a:bodyPr/>
          <a:lstStyle/>
          <a:p>
            <a:pPr eaLnBrk="1" hangingPunct="1">
              <a:defRPr/>
            </a:pPr>
            <a:r>
              <a:rPr lang="en-US" altLang="zh-CN" u="sng" smtClean="0">
                <a:ea typeface="宋体" charset="-122"/>
              </a:rPr>
              <a:t>Nitrogen fixation</a:t>
            </a:r>
            <a:r>
              <a:rPr lang="en-US" altLang="zh-CN" smtClean="0">
                <a:ea typeface="宋体" charset="-122"/>
              </a:rPr>
              <a:t> “fixes” nitrogen – converts N</a:t>
            </a:r>
            <a:r>
              <a:rPr lang="en-US" altLang="zh-CN" baseline="-25000" smtClean="0">
                <a:ea typeface="宋体" charset="-122"/>
              </a:rPr>
              <a:t>2</a:t>
            </a:r>
            <a:r>
              <a:rPr lang="en-US" altLang="zh-CN" smtClean="0">
                <a:ea typeface="宋体" charset="-122"/>
              </a:rPr>
              <a:t> into minerals that can be used to synthesize N organic compounds like amino acids</a:t>
            </a:r>
          </a:p>
          <a:p>
            <a:pPr eaLnBrk="1" hangingPunct="1">
              <a:defRPr/>
            </a:pPr>
            <a:r>
              <a:rPr lang="en-US" altLang="zh-CN" u="sng" smtClean="0">
                <a:ea typeface="宋体" charset="-122"/>
              </a:rPr>
              <a:t>Nitrogen fixing bacteria</a:t>
            </a:r>
            <a:r>
              <a:rPr lang="en-US" altLang="zh-CN" smtClean="0">
                <a:ea typeface="宋体" charset="-122"/>
              </a:rPr>
              <a:t> changes N to NH</a:t>
            </a:r>
            <a:r>
              <a:rPr lang="en-US" altLang="zh-CN" baseline="-25000" smtClean="0">
                <a:ea typeface="宋体" charset="-122"/>
              </a:rPr>
              <a:t>3</a:t>
            </a:r>
            <a:r>
              <a:rPr lang="en-US" altLang="zh-CN" smtClean="0">
                <a:ea typeface="宋体" charset="-122"/>
              </a:rPr>
              <a:t> (ammonia)</a:t>
            </a:r>
          </a:p>
          <a:p>
            <a:pPr eaLnBrk="1" hangingPunct="1">
              <a:buFont typeface="Wingdings" pitchFamily="2" charset="2"/>
              <a:buNone/>
              <a:defRPr/>
            </a:pPr>
            <a:r>
              <a:rPr lang="en-US" altLang="zh-CN" smtClean="0">
                <a:ea typeface="宋体" charset="-122"/>
              </a:rPr>
              <a:t>   - Acid soils often donate H ions &amp; make NH</a:t>
            </a:r>
            <a:r>
              <a:rPr lang="en-US" altLang="zh-CN" baseline="-25000" smtClean="0">
                <a:ea typeface="宋体" charset="-122"/>
              </a:rPr>
              <a:t>4</a:t>
            </a:r>
            <a:r>
              <a:rPr lang="en-US" altLang="zh-CN" smtClean="0">
                <a:ea typeface="宋体" charset="-122"/>
              </a:rPr>
              <a:t> </a:t>
            </a:r>
          </a:p>
          <a:p>
            <a:pPr eaLnBrk="1" hangingPunct="1">
              <a:defRPr/>
            </a:pPr>
            <a:endParaRPr lang="en-US" altLang="zh-CN" smtClean="0">
              <a:ea typeface="宋体" charset="-122"/>
            </a:endParaRPr>
          </a:p>
          <a:p>
            <a:pPr eaLnBrk="1" hangingPunct="1">
              <a:defRPr/>
            </a:pPr>
            <a:endParaRPr lang="en-US" altLang="zh-CN" smtClean="0">
              <a:ea typeface="宋体" charset="-122"/>
            </a:endParaRPr>
          </a:p>
          <a:p>
            <a:pPr eaLnBrk="1" hangingPunct="1">
              <a:defRPr/>
            </a:pPr>
            <a:endParaRPr lang="en-US" smtClean="0"/>
          </a:p>
        </p:txBody>
      </p:sp>
      <p:sp>
        <p:nvSpPr>
          <p:cNvPr id="6" name="Slide Number Placeholder 5"/>
          <p:cNvSpPr>
            <a:spLocks noGrp="1"/>
          </p:cNvSpPr>
          <p:nvPr>
            <p:ph type="sldNum" sz="quarter" idx="12"/>
          </p:nvPr>
        </p:nvSpPr>
        <p:spPr/>
        <p:txBody>
          <a:bodyPr/>
          <a:lstStyle/>
          <a:p>
            <a:pPr>
              <a:defRPr/>
            </a:pPr>
            <a:fld id="{38B9A7F5-F152-45EE-8863-A11202353A4A}" type="slidenum">
              <a:rPr lang="en-US"/>
              <a:pPr>
                <a:defRPr/>
              </a:pPr>
              <a:t>84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 calcmode="lin" valueType="num">
                                      <p:cBhvr additive="base">
                                        <p:cTn id="7" dur="500" fill="hold"/>
                                        <p:tgtEl>
                                          <p:spTgt spid="1024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03">
                                            <p:txEl>
                                              <p:pRg st="1" end="1"/>
                                            </p:txEl>
                                          </p:spTgt>
                                        </p:tgtEl>
                                        <p:attrNameLst>
                                          <p:attrName>style.visibility</p:attrName>
                                        </p:attrNameLst>
                                      </p:cBhvr>
                                      <p:to>
                                        <p:strVal val="visible"/>
                                      </p:to>
                                    </p:set>
                                    <p:anim calcmode="lin" valueType="num">
                                      <p:cBhvr additive="base">
                                        <p:cTn id="13" dur="500" fill="hold"/>
                                        <p:tgtEl>
                                          <p:spTgt spid="1024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03">
                                            <p:txEl>
                                              <p:pRg st="2" end="2"/>
                                            </p:txEl>
                                          </p:spTgt>
                                        </p:tgtEl>
                                        <p:attrNameLst>
                                          <p:attrName>style.visibility</p:attrName>
                                        </p:attrNameLst>
                                      </p:cBhvr>
                                      <p:to>
                                        <p:strVal val="visible"/>
                                      </p:to>
                                    </p:set>
                                    <p:anim calcmode="lin" valueType="num">
                                      <p:cBhvr additive="base">
                                        <p:cTn id="19" dur="500" fill="hold"/>
                                        <p:tgtEl>
                                          <p:spTgt spid="1024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0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defRPr/>
            </a:pPr>
            <a:r>
              <a:rPr lang="en-US" smtClean="0"/>
              <a:t>Nitrogen Cycle cont’d</a:t>
            </a:r>
          </a:p>
        </p:txBody>
      </p:sp>
      <p:sp>
        <p:nvSpPr>
          <p:cNvPr id="103427" name="Rectangle 3"/>
          <p:cNvSpPr>
            <a:spLocks noGrp="1" noChangeArrowheads="1"/>
          </p:cNvSpPr>
          <p:nvPr>
            <p:ph idx="1"/>
          </p:nvPr>
        </p:nvSpPr>
        <p:spPr/>
        <p:txBody>
          <a:bodyPr/>
          <a:lstStyle/>
          <a:p>
            <a:pPr eaLnBrk="1" hangingPunct="1">
              <a:defRPr/>
            </a:pPr>
            <a:r>
              <a:rPr lang="en-US" altLang="zh-CN" u="sng" smtClean="0">
                <a:ea typeface="宋体" charset="-122"/>
              </a:rPr>
              <a:t>Nitrification</a:t>
            </a:r>
            <a:r>
              <a:rPr lang="en-US" altLang="zh-CN" smtClean="0">
                <a:ea typeface="宋体" charset="-122"/>
              </a:rPr>
              <a:t> – changing NH</a:t>
            </a:r>
            <a:r>
              <a:rPr lang="en-US" altLang="zh-CN" baseline="-25000" smtClean="0">
                <a:ea typeface="宋体" charset="-122"/>
              </a:rPr>
              <a:t>4</a:t>
            </a:r>
            <a:r>
              <a:rPr lang="en-US" altLang="zh-CN" smtClean="0">
                <a:ea typeface="宋体" charset="-122"/>
              </a:rPr>
              <a:t> to  nitrate NO</a:t>
            </a:r>
            <a:r>
              <a:rPr lang="en-US" altLang="zh-CN" baseline="-25000" smtClean="0">
                <a:ea typeface="宋体" charset="-122"/>
              </a:rPr>
              <a:t>3</a:t>
            </a:r>
            <a:r>
              <a:rPr lang="en-US" altLang="zh-CN" smtClean="0">
                <a:ea typeface="宋体" charset="-122"/>
              </a:rPr>
              <a:t>-</a:t>
            </a:r>
          </a:p>
          <a:p>
            <a:pPr eaLnBrk="1" hangingPunct="1">
              <a:defRPr/>
            </a:pPr>
            <a:r>
              <a:rPr lang="en-US" altLang="zh-CN" u="sng" smtClean="0">
                <a:ea typeface="宋体" charset="-122"/>
              </a:rPr>
              <a:t>Denitrification</a:t>
            </a:r>
            <a:r>
              <a:rPr lang="en-US" altLang="zh-CN" smtClean="0">
                <a:ea typeface="宋体" charset="-122"/>
              </a:rPr>
              <a:t> – when bact. in soil change nitrate back to atm. N </a:t>
            </a:r>
          </a:p>
        </p:txBody>
      </p:sp>
      <p:sp>
        <p:nvSpPr>
          <p:cNvPr id="6" name="Slide Number Placeholder 5"/>
          <p:cNvSpPr>
            <a:spLocks noGrp="1"/>
          </p:cNvSpPr>
          <p:nvPr>
            <p:ph type="sldNum" sz="quarter" idx="12"/>
          </p:nvPr>
        </p:nvSpPr>
        <p:spPr/>
        <p:txBody>
          <a:bodyPr/>
          <a:lstStyle/>
          <a:p>
            <a:pPr>
              <a:defRPr/>
            </a:pPr>
            <a:fld id="{4E4D09AC-9ED2-4196-B335-3B188DC2FF46}" type="slidenum">
              <a:rPr lang="en-US"/>
              <a:pPr>
                <a:defRPr/>
              </a:pPr>
              <a:t>85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 calcmode="lin" valueType="num">
                                      <p:cBhvr additive="base">
                                        <p:cTn id="7" dur="500" fill="hold"/>
                                        <p:tgtEl>
                                          <p:spTgt spid="1034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4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3427">
                                            <p:txEl>
                                              <p:pRg st="1" end="1"/>
                                            </p:txEl>
                                          </p:spTgt>
                                        </p:tgtEl>
                                        <p:attrNameLst>
                                          <p:attrName>style.visibility</p:attrName>
                                        </p:attrNameLst>
                                      </p:cBhvr>
                                      <p:to>
                                        <p:strVal val="visible"/>
                                      </p:to>
                                    </p:set>
                                    <p:anim calcmode="lin" valueType="num">
                                      <p:cBhvr additive="base">
                                        <p:cTn id="13" dur="500" fill="hold"/>
                                        <p:tgtEl>
                                          <p:spTgt spid="1034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34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3427">
                                            <p:txEl>
                                              <p:charRg st="114" end="114"/>
                                            </p:txEl>
                                          </p:spTgt>
                                        </p:tgtEl>
                                        <p:attrNameLst>
                                          <p:attrName>style.visibility</p:attrName>
                                        </p:attrNameLst>
                                      </p:cBhvr>
                                      <p:to>
                                        <p:strVal val="visible"/>
                                      </p:to>
                                    </p:set>
                                    <p:anim calcmode="lin" valueType="num">
                                      <p:cBhvr additive="base">
                                        <p:cTn id="19" dur="500" fill="hold"/>
                                        <p:tgtEl>
                                          <p:spTgt spid="103427">
                                            <p:txEl>
                                              <p:charRg st="114" end="11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3427">
                                            <p:txEl>
                                              <p:charRg st="114" end="1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defRPr/>
            </a:pPr>
            <a:r>
              <a:rPr lang="en-US" smtClean="0"/>
              <a:t>Nitrogen Cycle cont’d</a:t>
            </a:r>
          </a:p>
        </p:txBody>
      </p:sp>
      <p:sp>
        <p:nvSpPr>
          <p:cNvPr id="113667" name="Rectangle 3"/>
          <p:cNvSpPr>
            <a:spLocks noGrp="1" noChangeArrowheads="1"/>
          </p:cNvSpPr>
          <p:nvPr>
            <p:ph idx="1"/>
          </p:nvPr>
        </p:nvSpPr>
        <p:spPr/>
        <p:txBody>
          <a:bodyPr/>
          <a:lstStyle/>
          <a:p>
            <a:pPr eaLnBrk="1" hangingPunct="1">
              <a:defRPr/>
            </a:pPr>
            <a:r>
              <a:rPr lang="en-US" altLang="zh-CN" u="sng" smtClean="0">
                <a:ea typeface="宋体" charset="-122"/>
              </a:rPr>
              <a:t>Ammonification</a:t>
            </a:r>
            <a:r>
              <a:rPr lang="en-US" altLang="zh-CN" smtClean="0">
                <a:ea typeface="宋体" charset="-122"/>
              </a:rPr>
              <a:t> – opposite of denitrification</a:t>
            </a:r>
            <a:endParaRPr lang="en-US" smtClean="0"/>
          </a:p>
          <a:p>
            <a:pPr eaLnBrk="1" hangingPunct="1">
              <a:defRPr/>
            </a:pPr>
            <a:endParaRPr lang="en-US" smtClean="0"/>
          </a:p>
        </p:txBody>
      </p:sp>
      <p:sp>
        <p:nvSpPr>
          <p:cNvPr id="6" name="Slide Number Placeholder 5"/>
          <p:cNvSpPr>
            <a:spLocks noGrp="1"/>
          </p:cNvSpPr>
          <p:nvPr>
            <p:ph type="sldNum" sz="quarter" idx="12"/>
          </p:nvPr>
        </p:nvSpPr>
        <p:spPr/>
        <p:txBody>
          <a:bodyPr/>
          <a:lstStyle/>
          <a:p>
            <a:pPr>
              <a:defRPr/>
            </a:pPr>
            <a:fld id="{63585DC0-0682-4075-AC63-91D7137E5451}" type="slidenum">
              <a:rPr lang="en-US"/>
              <a:pPr>
                <a:defRPr/>
              </a:pPr>
              <a:t>86</a:t>
            </a:fld>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688546A7-34DC-4669-B815-1B784004E201}" type="slidenum">
              <a:rPr lang="en-US"/>
              <a:pPr>
                <a:defRPr/>
              </a:pPr>
              <a:t>87</a:t>
            </a:fld>
            <a:endParaRPr lang="en-US"/>
          </a:p>
        </p:txBody>
      </p:sp>
      <p:pic>
        <p:nvPicPr>
          <p:cNvPr id="96259" name="Picture 5" descr="54-18-NitrogenCycle-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81025"/>
            <a:ext cx="7620000" cy="569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normAutofit/>
          </a:bodyPr>
          <a:lstStyle/>
          <a:p>
            <a:pPr marL="838200" indent="-838200" eaLnBrk="1" hangingPunct="1">
              <a:defRPr/>
            </a:pPr>
            <a:r>
              <a:rPr lang="en-US" altLang="zh-CN" sz="4000" dirty="0" smtClean="0">
                <a:ea typeface="宋体" charset="-122"/>
              </a:rPr>
              <a:t>Phosphorous cycle – fig. 54.19</a:t>
            </a:r>
            <a:endParaRPr lang="en-US" sz="4000" dirty="0" smtClean="0"/>
          </a:p>
        </p:txBody>
      </p:sp>
      <p:sp>
        <p:nvSpPr>
          <p:cNvPr id="111619" name="Rectangle 3"/>
          <p:cNvSpPr>
            <a:spLocks noGrp="1" noChangeArrowheads="1"/>
          </p:cNvSpPr>
          <p:nvPr>
            <p:ph idx="1"/>
          </p:nvPr>
        </p:nvSpPr>
        <p:spPr/>
        <p:txBody>
          <a:bodyPr/>
          <a:lstStyle/>
          <a:p>
            <a:pPr eaLnBrk="1" hangingPunct="1">
              <a:defRPr/>
            </a:pPr>
            <a:r>
              <a:rPr lang="en-US" altLang="zh-CN" smtClean="0">
                <a:ea typeface="宋体" charset="-122"/>
              </a:rPr>
              <a:t>functions without the atmosphere</a:t>
            </a:r>
            <a:endParaRPr lang="en-US" smtClean="0"/>
          </a:p>
        </p:txBody>
      </p:sp>
      <p:sp>
        <p:nvSpPr>
          <p:cNvPr id="6" name="Slide Number Placeholder 5"/>
          <p:cNvSpPr>
            <a:spLocks noGrp="1"/>
          </p:cNvSpPr>
          <p:nvPr>
            <p:ph type="sldNum" sz="quarter" idx="12"/>
          </p:nvPr>
        </p:nvSpPr>
        <p:spPr/>
        <p:txBody>
          <a:bodyPr/>
          <a:lstStyle/>
          <a:p>
            <a:pPr>
              <a:defRPr/>
            </a:pPr>
            <a:fld id="{78EC404D-1EC4-4138-8A69-37279D83B772}" type="slidenum">
              <a:rPr lang="en-US"/>
              <a:pPr>
                <a:defRPr/>
              </a:pPr>
              <a:t>88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 calcmode="lin" valueType="num">
                                      <p:cBhvr additive="base">
                                        <p:cTn id="7" dur="500" fill="hold"/>
                                        <p:tgtEl>
                                          <p:spTgt spid="1116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16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9404D0AF-9E50-4651-BC81-28D031CFA8F6}" type="slidenum">
              <a:rPr lang="en-US"/>
              <a:pPr>
                <a:defRPr/>
              </a:pPr>
              <a:t>89</a:t>
            </a:fld>
            <a:endParaRPr lang="en-US"/>
          </a:p>
        </p:txBody>
      </p:sp>
      <p:pic>
        <p:nvPicPr>
          <p:cNvPr id="98307" name="Picture 5" descr="54-19-PhosphorusCycle-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663" y="571500"/>
            <a:ext cx="69246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defRPr/>
            </a:pPr>
            <a:r>
              <a:rPr lang="en-US" smtClean="0"/>
              <a:t>Terms cont’d</a:t>
            </a:r>
          </a:p>
        </p:txBody>
      </p:sp>
      <p:sp>
        <p:nvSpPr>
          <p:cNvPr id="122883" name="Rectangle 3"/>
          <p:cNvSpPr>
            <a:spLocks noGrp="1" noChangeArrowheads="1"/>
          </p:cNvSpPr>
          <p:nvPr>
            <p:ph idx="1"/>
          </p:nvPr>
        </p:nvSpPr>
        <p:spPr/>
        <p:txBody>
          <a:bodyPr/>
          <a:lstStyle/>
          <a:p>
            <a:pPr eaLnBrk="1" hangingPunct="1">
              <a:defRPr/>
            </a:pPr>
            <a:r>
              <a:rPr lang="en-US" altLang="zh-CN" smtClean="0">
                <a:ea typeface="宋体" charset="-122"/>
              </a:rPr>
              <a:t>Carrying capacity – maximum amount that can live there without harming the species</a:t>
            </a:r>
          </a:p>
          <a:p>
            <a:pPr eaLnBrk="1" hangingPunct="1">
              <a:defRPr/>
            </a:pPr>
            <a:r>
              <a:rPr lang="en-US" altLang="zh-CN" smtClean="0">
                <a:ea typeface="宋体" charset="-122"/>
              </a:rPr>
              <a:t>Logistic growth – population growth that levels off as population reaches carrying capacity</a:t>
            </a:r>
          </a:p>
          <a:p>
            <a:pPr eaLnBrk="1" hangingPunct="1">
              <a:defRPr/>
            </a:pPr>
            <a:endParaRPr lang="en-US" smtClean="0"/>
          </a:p>
        </p:txBody>
      </p:sp>
      <p:sp>
        <p:nvSpPr>
          <p:cNvPr id="6" name="Slide Number Placeholder 5"/>
          <p:cNvSpPr>
            <a:spLocks noGrp="1"/>
          </p:cNvSpPr>
          <p:nvPr>
            <p:ph type="sldNum" sz="quarter" idx="12"/>
          </p:nvPr>
        </p:nvSpPr>
        <p:spPr/>
        <p:txBody>
          <a:bodyPr/>
          <a:lstStyle/>
          <a:p>
            <a:pPr>
              <a:defRPr/>
            </a:pPr>
            <a:fld id="{21FFB707-9964-4E4B-A2C3-80356CAC94B5}" type="slidenum">
              <a:rPr lang="en-US"/>
              <a:pPr>
                <a:defRPr/>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 calcmode="lin" valueType="num">
                                      <p:cBhvr additive="base">
                                        <p:cTn id="7" dur="500" fill="hold"/>
                                        <p:tgtEl>
                                          <p:spTgt spid="1228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8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883">
                                            <p:txEl>
                                              <p:pRg st="1" end="1"/>
                                            </p:txEl>
                                          </p:spTgt>
                                        </p:tgtEl>
                                        <p:attrNameLst>
                                          <p:attrName>style.visibility</p:attrName>
                                        </p:attrNameLst>
                                      </p:cBhvr>
                                      <p:to>
                                        <p:strVal val="visible"/>
                                      </p:to>
                                    </p:set>
                                    <p:anim calcmode="lin" valueType="num">
                                      <p:cBhvr additive="base">
                                        <p:cTn id="13" dur="500" fill="hold"/>
                                        <p:tgtEl>
                                          <p:spTgt spid="1228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88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6" name="Rectangle 6"/>
          <p:cNvSpPr>
            <a:spLocks noGrp="1" noChangeArrowheads="1"/>
          </p:cNvSpPr>
          <p:nvPr>
            <p:ph type="title"/>
          </p:nvPr>
        </p:nvSpPr>
        <p:spPr/>
        <p:txBody>
          <a:bodyPr>
            <a:normAutofit fontScale="90000"/>
          </a:bodyPr>
          <a:lstStyle/>
          <a:p>
            <a:pPr eaLnBrk="1" hangingPunct="1">
              <a:defRPr/>
            </a:pPr>
            <a:r>
              <a:rPr lang="en-US" sz="4000" smtClean="0"/>
              <a:t>Cost of reproduction in female red deer in Scotland</a:t>
            </a:r>
          </a:p>
        </p:txBody>
      </p:sp>
      <p:sp>
        <p:nvSpPr>
          <p:cNvPr id="6" name="Slide Number Placeholder 4"/>
          <p:cNvSpPr>
            <a:spLocks noGrp="1"/>
          </p:cNvSpPr>
          <p:nvPr>
            <p:ph type="sldNum" sz="quarter" idx="12"/>
          </p:nvPr>
        </p:nvSpPr>
        <p:spPr/>
        <p:txBody>
          <a:bodyPr/>
          <a:lstStyle/>
          <a:p>
            <a:pPr>
              <a:defRPr/>
            </a:pPr>
            <a:fld id="{BBC29ED2-9D7F-49D0-A76F-83FA11F44A34}" type="slidenum">
              <a:rPr lang="en-US"/>
              <a:pPr>
                <a:defRPr/>
              </a:pPr>
              <a:t>90</a:t>
            </a:fld>
            <a:endParaRPr lang="en-US"/>
          </a:p>
        </p:txBody>
      </p:sp>
      <p:pic>
        <p:nvPicPr>
          <p:cNvPr id="99331" name="Picture 5" descr="52-05-ReproCostFemalDeer-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489075"/>
            <a:ext cx="7086600"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70" name="Rectangle 6"/>
          <p:cNvSpPr>
            <a:spLocks noGrp="1" noChangeArrowheads="1"/>
          </p:cNvSpPr>
          <p:nvPr>
            <p:ph type="title"/>
          </p:nvPr>
        </p:nvSpPr>
        <p:spPr>
          <a:xfrm>
            <a:off x="228600" y="-9832"/>
            <a:ext cx="8534400" cy="1368552"/>
          </a:xfrm>
        </p:spPr>
        <p:txBody>
          <a:bodyPr>
            <a:normAutofit/>
          </a:bodyPr>
          <a:lstStyle/>
          <a:p>
            <a:pPr eaLnBrk="1" hangingPunct="1">
              <a:defRPr/>
            </a:pPr>
            <a:r>
              <a:rPr lang="en-US" sz="4000" dirty="0" smtClean="0"/>
              <a:t>Probability of survival of European </a:t>
            </a:r>
            <a:r>
              <a:rPr lang="en-US" sz="4000" dirty="0" err="1" smtClean="0"/>
              <a:t>Krestels</a:t>
            </a:r>
            <a:endParaRPr lang="en-US" sz="4000" dirty="0" smtClean="0"/>
          </a:p>
        </p:txBody>
      </p:sp>
      <p:sp>
        <p:nvSpPr>
          <p:cNvPr id="6" name="Slide Number Placeholder 4"/>
          <p:cNvSpPr>
            <a:spLocks noGrp="1"/>
          </p:cNvSpPr>
          <p:nvPr>
            <p:ph type="sldNum" sz="quarter" idx="12"/>
          </p:nvPr>
        </p:nvSpPr>
        <p:spPr/>
        <p:txBody>
          <a:bodyPr/>
          <a:lstStyle/>
          <a:p>
            <a:pPr>
              <a:defRPr/>
            </a:pPr>
            <a:fld id="{D9B3BDB1-BF44-45B1-9B7B-475AF3EF3DFC}" type="slidenum">
              <a:rPr lang="en-US"/>
              <a:pPr>
                <a:defRPr/>
              </a:pPr>
              <a:t>91</a:t>
            </a:fld>
            <a:endParaRPr lang="en-US"/>
          </a:p>
        </p:txBody>
      </p:sp>
      <p:pic>
        <p:nvPicPr>
          <p:cNvPr id="100355" name="Picture 5" descr="52-06-SurvivorshipCurves-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76400"/>
            <a:ext cx="7391400" cy="540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normAutofit/>
          </a:bodyPr>
          <a:lstStyle/>
          <a:p>
            <a:pPr eaLnBrk="1" hangingPunct="1">
              <a:defRPr/>
            </a:pPr>
            <a:r>
              <a:rPr lang="en-US" smtClean="0"/>
              <a:t>Exponential population growth</a:t>
            </a:r>
          </a:p>
        </p:txBody>
      </p:sp>
      <p:sp>
        <p:nvSpPr>
          <p:cNvPr id="180227" name="Rectangle 3"/>
          <p:cNvSpPr>
            <a:spLocks noGrp="1" noChangeArrowheads="1"/>
          </p:cNvSpPr>
          <p:nvPr>
            <p:ph idx="1"/>
          </p:nvPr>
        </p:nvSpPr>
        <p:spPr/>
        <p:txBody>
          <a:bodyPr/>
          <a:lstStyle/>
          <a:p>
            <a:pPr eaLnBrk="1" hangingPunct="1">
              <a:defRPr/>
            </a:pPr>
            <a:r>
              <a:rPr lang="en-US" smtClean="0"/>
              <a:t>Aka Geometric population growth</a:t>
            </a:r>
          </a:p>
          <a:p>
            <a:pPr eaLnBrk="1" hangingPunct="1">
              <a:defRPr/>
            </a:pPr>
            <a:r>
              <a:rPr lang="en-US" smtClean="0"/>
              <a:t>Population increase under ideal conditions</a:t>
            </a:r>
          </a:p>
        </p:txBody>
      </p:sp>
      <p:sp>
        <p:nvSpPr>
          <p:cNvPr id="6" name="Slide Number Placeholder 5"/>
          <p:cNvSpPr>
            <a:spLocks noGrp="1"/>
          </p:cNvSpPr>
          <p:nvPr>
            <p:ph type="sldNum" sz="quarter" idx="12"/>
          </p:nvPr>
        </p:nvSpPr>
        <p:spPr/>
        <p:txBody>
          <a:bodyPr/>
          <a:lstStyle/>
          <a:p>
            <a:pPr>
              <a:defRPr/>
            </a:pPr>
            <a:fld id="{42CCB1CF-B846-4EA0-8128-529284841890}" type="slidenum">
              <a:rPr lang="en-US"/>
              <a:pPr>
                <a:defRPr/>
              </a:pPr>
              <a:t>92</a:t>
            </a:fld>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defRPr/>
            </a:pPr>
            <a:r>
              <a:rPr lang="en-US" smtClean="0"/>
              <a:t>Population Growth</a:t>
            </a:r>
          </a:p>
        </p:txBody>
      </p:sp>
      <p:sp>
        <p:nvSpPr>
          <p:cNvPr id="6" name="Slide Number Placeholder 4"/>
          <p:cNvSpPr>
            <a:spLocks noGrp="1"/>
          </p:cNvSpPr>
          <p:nvPr>
            <p:ph type="sldNum" sz="quarter" idx="12"/>
          </p:nvPr>
        </p:nvSpPr>
        <p:spPr/>
        <p:txBody>
          <a:bodyPr/>
          <a:lstStyle/>
          <a:p>
            <a:pPr>
              <a:defRPr/>
            </a:pPr>
            <a:fld id="{0FFFE6D4-5928-41E8-8012-6962C19DCAE9}" type="slidenum">
              <a:rPr lang="en-US"/>
              <a:pPr>
                <a:defRPr/>
              </a:pPr>
              <a:t>93</a:t>
            </a:fld>
            <a:endParaRPr lang="en-US"/>
          </a:p>
        </p:txBody>
      </p:sp>
      <p:sp>
        <p:nvSpPr>
          <p:cNvPr id="161795" name="Rectangle 3"/>
          <p:cNvSpPr>
            <a:spLocks noGrp="1" noChangeArrowheads="1"/>
          </p:cNvSpPr>
          <p:nvPr>
            <p:ph type="body" idx="4294967295"/>
          </p:nvPr>
        </p:nvSpPr>
        <p:spPr>
          <a:xfrm>
            <a:off x="914400" y="1600200"/>
            <a:ext cx="8229600" cy="4530725"/>
          </a:xfrm>
        </p:spPr>
        <p:txBody>
          <a:bodyPr/>
          <a:lstStyle/>
          <a:p>
            <a:pPr eaLnBrk="1" hangingPunct="1">
              <a:defRPr/>
            </a:pPr>
            <a:r>
              <a:rPr lang="en-US" smtClean="0">
                <a:sym typeface="Symbol" pitchFamily="18" charset="2"/>
              </a:rPr>
              <a:t></a:t>
            </a:r>
            <a:r>
              <a:rPr lang="en-US" smtClean="0"/>
              <a:t>N is change in population size</a:t>
            </a:r>
          </a:p>
          <a:p>
            <a:pPr eaLnBrk="1" hangingPunct="1">
              <a:defRPr/>
            </a:pPr>
            <a:r>
              <a:rPr lang="en-US" sz="3600" smtClean="0">
                <a:sym typeface="Symbol" pitchFamily="18" charset="2"/>
              </a:rPr>
              <a:t></a:t>
            </a:r>
            <a:r>
              <a:rPr lang="en-US" smtClean="0"/>
              <a:t>t is the time interval over which we are evaluating (this must be appropriate to the species life span)</a:t>
            </a:r>
          </a:p>
          <a:p>
            <a:pPr eaLnBrk="1" hangingPunct="1">
              <a:defRPr/>
            </a:pPr>
            <a:r>
              <a:rPr lang="en-US" smtClean="0"/>
              <a:t>B is the number of births</a:t>
            </a:r>
          </a:p>
          <a:p>
            <a:pPr eaLnBrk="1" hangingPunct="1">
              <a:defRPr/>
            </a:pPr>
            <a:r>
              <a:rPr lang="en-US" smtClean="0"/>
              <a:t>D is the number of deaths</a:t>
            </a:r>
          </a:p>
          <a:p>
            <a:pPr eaLnBrk="1" hangingPunct="1">
              <a:buFont typeface="Wingdings" pitchFamily="2" charset="2"/>
              <a:buNone/>
              <a:defRPr/>
            </a:pPr>
            <a:r>
              <a:rPr lang="en-US" smtClean="0"/>
              <a:t>See page 1182</a:t>
            </a:r>
          </a:p>
          <a:p>
            <a:pPr eaLnBrk="1" hangingPunct="1">
              <a:buFont typeface="Wingdings" pitchFamily="2" charset="2"/>
              <a:buNone/>
              <a:defRPr/>
            </a:pPr>
            <a:endParaRPr lang="en-US"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eaLnBrk="1" hangingPunct="1">
              <a:defRPr/>
            </a:pPr>
            <a:endParaRPr lang="en-US" smtClean="0"/>
          </a:p>
        </p:txBody>
      </p:sp>
      <p:sp>
        <p:nvSpPr>
          <p:cNvPr id="179203" name="Rectangle 3"/>
          <p:cNvSpPr>
            <a:spLocks noGrp="1" noChangeArrowheads="1"/>
          </p:cNvSpPr>
          <p:nvPr>
            <p:ph idx="1"/>
          </p:nvPr>
        </p:nvSpPr>
        <p:spPr/>
        <p:txBody>
          <a:bodyPr>
            <a:normAutofit/>
          </a:bodyPr>
          <a:lstStyle/>
          <a:p>
            <a:pPr eaLnBrk="1" hangingPunct="1">
              <a:lnSpc>
                <a:spcPct val="90000"/>
              </a:lnSpc>
              <a:defRPr/>
            </a:pPr>
            <a:r>
              <a:rPr lang="en-US" sz="2800" smtClean="0">
                <a:sym typeface="Symbol" pitchFamily="18" charset="2"/>
              </a:rPr>
              <a:t></a:t>
            </a:r>
            <a:r>
              <a:rPr lang="en-US" sz="2800" smtClean="0"/>
              <a:t>N/</a:t>
            </a:r>
            <a:r>
              <a:rPr lang="en-US" smtClean="0">
                <a:sym typeface="Symbol" pitchFamily="18" charset="2"/>
              </a:rPr>
              <a:t></a:t>
            </a:r>
            <a:r>
              <a:rPr lang="en-US" sz="2800" smtClean="0"/>
              <a:t>t = B – D</a:t>
            </a:r>
          </a:p>
          <a:p>
            <a:pPr eaLnBrk="1" hangingPunct="1">
              <a:lnSpc>
                <a:spcPct val="90000"/>
              </a:lnSpc>
              <a:buFont typeface="Wingdings" pitchFamily="2" charset="2"/>
              <a:buNone/>
              <a:defRPr/>
            </a:pPr>
            <a:r>
              <a:rPr lang="en-US" sz="2800" smtClean="0"/>
              <a:t>   (change in population size over a certain time is equal to births minus deaths)</a:t>
            </a:r>
          </a:p>
          <a:p>
            <a:pPr eaLnBrk="1" hangingPunct="1">
              <a:lnSpc>
                <a:spcPct val="90000"/>
              </a:lnSpc>
              <a:defRPr/>
            </a:pPr>
            <a:r>
              <a:rPr lang="en-US" sz="2800" smtClean="0"/>
              <a:t>r = b – d </a:t>
            </a:r>
          </a:p>
          <a:p>
            <a:pPr eaLnBrk="1" hangingPunct="1">
              <a:lnSpc>
                <a:spcPct val="90000"/>
              </a:lnSpc>
              <a:buFont typeface="Wingdings" pitchFamily="2" charset="2"/>
              <a:buNone/>
              <a:defRPr/>
            </a:pPr>
            <a:r>
              <a:rPr lang="en-US" sz="2800" smtClean="0"/>
              <a:t>     (rate of increase = birth–death)</a:t>
            </a:r>
          </a:p>
          <a:p>
            <a:pPr eaLnBrk="1" hangingPunct="1">
              <a:lnSpc>
                <a:spcPct val="90000"/>
              </a:lnSpc>
              <a:defRPr/>
            </a:pPr>
            <a:r>
              <a:rPr lang="en-US" sz="2800" smtClean="0"/>
              <a:t>If r is zero the population is at zero population growth</a:t>
            </a:r>
          </a:p>
          <a:p>
            <a:pPr eaLnBrk="1" hangingPunct="1">
              <a:lnSpc>
                <a:spcPct val="90000"/>
              </a:lnSpc>
              <a:defRPr/>
            </a:pPr>
            <a:r>
              <a:rPr lang="en-US" sz="2800" smtClean="0"/>
              <a:t>Scientists use calculus and short periods of time so:</a:t>
            </a:r>
          </a:p>
          <a:p>
            <a:pPr eaLnBrk="1" hangingPunct="1">
              <a:lnSpc>
                <a:spcPct val="90000"/>
              </a:lnSpc>
              <a:buFont typeface="Wingdings" pitchFamily="2" charset="2"/>
              <a:buNone/>
              <a:defRPr/>
            </a:pPr>
            <a:r>
              <a:rPr lang="en-US" sz="2800" smtClean="0"/>
              <a:t>     dN/dT = r</a:t>
            </a:r>
            <a:r>
              <a:rPr lang="en-US" sz="2800" baseline="-25000" smtClean="0"/>
              <a:t>inst</a:t>
            </a:r>
            <a:r>
              <a:rPr lang="en-US" sz="2800" smtClean="0"/>
              <a:t>N</a:t>
            </a:r>
          </a:p>
          <a:p>
            <a:pPr eaLnBrk="1" hangingPunct="1">
              <a:lnSpc>
                <a:spcPct val="90000"/>
              </a:lnSpc>
              <a:defRPr/>
            </a:pPr>
            <a:endParaRPr lang="en-US" sz="2800" smtClean="0"/>
          </a:p>
        </p:txBody>
      </p:sp>
      <p:sp>
        <p:nvSpPr>
          <p:cNvPr id="6" name="Slide Number Placeholder 5"/>
          <p:cNvSpPr>
            <a:spLocks noGrp="1"/>
          </p:cNvSpPr>
          <p:nvPr>
            <p:ph type="sldNum" sz="quarter" idx="12"/>
          </p:nvPr>
        </p:nvSpPr>
        <p:spPr/>
        <p:txBody>
          <a:bodyPr/>
          <a:lstStyle/>
          <a:p>
            <a:pPr>
              <a:defRPr/>
            </a:pPr>
            <a:fld id="{B641B54C-78B1-42E0-A7EC-2FDE5738D669}" type="slidenum">
              <a:rPr lang="en-US"/>
              <a:pPr>
                <a:defRPr/>
              </a:pPr>
              <a:t>94</a:t>
            </a:fld>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1" name="Rectangle 3"/>
          <p:cNvSpPr>
            <a:spLocks noGrp="1" noChangeArrowheads="1"/>
          </p:cNvSpPr>
          <p:nvPr>
            <p:ph type="ctrTitle"/>
          </p:nvPr>
        </p:nvSpPr>
        <p:spPr>
          <a:xfrm>
            <a:off x="152400" y="-38100"/>
            <a:ext cx="1981200" cy="304800"/>
          </a:xfrm>
        </p:spPr>
        <p:txBody>
          <a:bodyPr>
            <a:normAutofit fontScale="90000"/>
          </a:bodyPr>
          <a:lstStyle/>
          <a:p>
            <a:pPr algn="l" eaLnBrk="1" hangingPunct="1">
              <a:defRPr/>
            </a:pPr>
            <a:r>
              <a:rPr lang="en-US" sz="1600" smtClean="0">
                <a:solidFill>
                  <a:schemeClr val="tx1"/>
                </a:solidFill>
              </a:rPr>
              <a:t>Fig. 53-10</a:t>
            </a:r>
          </a:p>
        </p:txBody>
      </p:sp>
      <p:sp>
        <p:nvSpPr>
          <p:cNvPr id="27" name="Rectangle 43"/>
          <p:cNvSpPr>
            <a:spLocks noGrp="1" noChangeArrowheads="1"/>
          </p:cNvSpPr>
          <p:nvPr>
            <p:ph type="sldNum" sz="quarter" idx="12"/>
          </p:nvPr>
        </p:nvSpPr>
        <p:spPr/>
        <p:txBody>
          <a:bodyPr/>
          <a:lstStyle/>
          <a:p>
            <a:pPr>
              <a:defRPr/>
            </a:pPr>
            <a:fld id="{D6D831CE-6795-4BA7-A023-D208E04B0A30}" type="slidenum">
              <a:rPr lang="en-US"/>
              <a:pPr>
                <a:defRPr/>
              </a:pPr>
              <a:t>95</a:t>
            </a:fld>
            <a:endParaRPr lang="en-US"/>
          </a:p>
        </p:txBody>
      </p:sp>
      <p:pic>
        <p:nvPicPr>
          <p:cNvPr id="104451" name="Picture 2" descr="53_10ExponGrowthPredic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0"/>
            <a:ext cx="8120063" cy="658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3" name="Text Box 4"/>
          <p:cNvSpPr txBox="1">
            <a:spLocks noChangeArrowheads="1"/>
          </p:cNvSpPr>
          <p:nvPr/>
        </p:nvSpPr>
        <p:spPr bwMode="auto">
          <a:xfrm>
            <a:off x="3521075" y="6102350"/>
            <a:ext cx="3005138"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80000"/>
              </a:lnSpc>
              <a:buFont typeface="Arial" charset="0"/>
              <a:buNone/>
            </a:pPr>
            <a:r>
              <a:rPr lang="en-US" sz="2100" b="1">
                <a:latin typeface="Arial" charset="0"/>
              </a:rPr>
              <a:t>Number of generations</a:t>
            </a:r>
          </a:p>
        </p:txBody>
      </p:sp>
      <p:sp>
        <p:nvSpPr>
          <p:cNvPr id="104454" name="Text Box 5"/>
          <p:cNvSpPr txBox="1">
            <a:spLocks noChangeArrowheads="1"/>
          </p:cNvSpPr>
          <p:nvPr/>
        </p:nvSpPr>
        <p:spPr bwMode="auto">
          <a:xfrm>
            <a:off x="1863725" y="5715000"/>
            <a:ext cx="20478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80000"/>
              </a:lnSpc>
              <a:buFont typeface="Arial" charset="0"/>
              <a:buNone/>
            </a:pPr>
            <a:r>
              <a:rPr lang="en-US" sz="2100" b="1">
                <a:latin typeface="Arial" charset="0"/>
              </a:rPr>
              <a:t>0</a:t>
            </a:r>
          </a:p>
        </p:txBody>
      </p:sp>
      <p:sp>
        <p:nvSpPr>
          <p:cNvPr id="104455" name="Text Box 6"/>
          <p:cNvSpPr txBox="1">
            <a:spLocks noChangeArrowheads="1"/>
          </p:cNvSpPr>
          <p:nvPr/>
        </p:nvSpPr>
        <p:spPr bwMode="auto">
          <a:xfrm>
            <a:off x="3775075" y="5715000"/>
            <a:ext cx="20478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80000"/>
              </a:lnSpc>
              <a:buFont typeface="Arial" charset="0"/>
              <a:buNone/>
            </a:pPr>
            <a:r>
              <a:rPr lang="en-US" sz="2100" b="1">
                <a:latin typeface="Arial" charset="0"/>
              </a:rPr>
              <a:t>5</a:t>
            </a:r>
          </a:p>
        </p:txBody>
      </p:sp>
      <p:sp>
        <p:nvSpPr>
          <p:cNvPr id="104456" name="Text Box 7"/>
          <p:cNvSpPr txBox="1">
            <a:spLocks noChangeArrowheads="1"/>
          </p:cNvSpPr>
          <p:nvPr/>
        </p:nvSpPr>
        <p:spPr bwMode="auto">
          <a:xfrm>
            <a:off x="5603875" y="5715000"/>
            <a:ext cx="34448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80000"/>
              </a:lnSpc>
              <a:buFont typeface="Arial" charset="0"/>
              <a:buNone/>
            </a:pPr>
            <a:r>
              <a:rPr lang="en-US" sz="2100" b="1">
                <a:latin typeface="Arial" charset="0"/>
              </a:rPr>
              <a:t>10</a:t>
            </a:r>
          </a:p>
        </p:txBody>
      </p:sp>
      <p:sp>
        <p:nvSpPr>
          <p:cNvPr id="104457" name="Text Box 8"/>
          <p:cNvSpPr txBox="1">
            <a:spLocks noChangeArrowheads="1"/>
          </p:cNvSpPr>
          <p:nvPr/>
        </p:nvSpPr>
        <p:spPr bwMode="auto">
          <a:xfrm>
            <a:off x="7521575" y="5715000"/>
            <a:ext cx="34448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80000"/>
              </a:lnSpc>
              <a:buFont typeface="Arial" charset="0"/>
              <a:buNone/>
            </a:pPr>
            <a:r>
              <a:rPr lang="en-US" sz="2100" b="1">
                <a:latin typeface="Arial" charset="0"/>
              </a:rPr>
              <a:t>15</a:t>
            </a:r>
          </a:p>
        </p:txBody>
      </p:sp>
      <p:sp>
        <p:nvSpPr>
          <p:cNvPr id="104458" name="Text Box 9"/>
          <p:cNvSpPr txBox="1">
            <a:spLocks noChangeArrowheads="1"/>
          </p:cNvSpPr>
          <p:nvPr/>
        </p:nvSpPr>
        <p:spPr bwMode="auto">
          <a:xfrm>
            <a:off x="1609725" y="5397500"/>
            <a:ext cx="20478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80000"/>
              </a:lnSpc>
              <a:buFont typeface="Arial" charset="0"/>
              <a:buNone/>
            </a:pPr>
            <a:r>
              <a:rPr lang="en-US" sz="2100" b="1">
                <a:latin typeface="Arial" charset="0"/>
              </a:rPr>
              <a:t>0</a:t>
            </a:r>
          </a:p>
        </p:txBody>
      </p:sp>
      <p:sp>
        <p:nvSpPr>
          <p:cNvPr id="104459" name="Text Box 10"/>
          <p:cNvSpPr txBox="1">
            <a:spLocks noChangeArrowheads="1"/>
          </p:cNvSpPr>
          <p:nvPr/>
        </p:nvSpPr>
        <p:spPr bwMode="auto">
          <a:xfrm>
            <a:off x="1317625" y="4184650"/>
            <a:ext cx="4587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80000"/>
              </a:lnSpc>
              <a:buFont typeface="Arial" charset="0"/>
              <a:buNone/>
            </a:pPr>
            <a:r>
              <a:rPr lang="en-US" sz="2100" b="1">
                <a:latin typeface="Arial" charset="0"/>
              </a:rPr>
              <a:t>500</a:t>
            </a:r>
          </a:p>
        </p:txBody>
      </p:sp>
      <p:sp>
        <p:nvSpPr>
          <p:cNvPr id="104460" name="Text Box 11"/>
          <p:cNvSpPr txBox="1">
            <a:spLocks noChangeArrowheads="1"/>
          </p:cNvSpPr>
          <p:nvPr/>
        </p:nvSpPr>
        <p:spPr bwMode="auto">
          <a:xfrm>
            <a:off x="1095375" y="2965450"/>
            <a:ext cx="700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80000"/>
              </a:lnSpc>
              <a:buFont typeface="Arial" charset="0"/>
              <a:buNone/>
            </a:pPr>
            <a:r>
              <a:rPr lang="en-US" sz="2100" b="1">
                <a:latin typeface="Arial" charset="0"/>
              </a:rPr>
              <a:t>1,000</a:t>
            </a:r>
          </a:p>
        </p:txBody>
      </p:sp>
      <p:sp>
        <p:nvSpPr>
          <p:cNvPr id="104461" name="Text Box 12"/>
          <p:cNvSpPr txBox="1">
            <a:spLocks noChangeArrowheads="1"/>
          </p:cNvSpPr>
          <p:nvPr/>
        </p:nvSpPr>
        <p:spPr bwMode="auto">
          <a:xfrm>
            <a:off x="1095375" y="1733550"/>
            <a:ext cx="700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80000"/>
              </a:lnSpc>
              <a:buFont typeface="Arial" charset="0"/>
              <a:buNone/>
            </a:pPr>
            <a:r>
              <a:rPr lang="en-US" sz="2100" b="1">
                <a:latin typeface="Arial" charset="0"/>
              </a:rPr>
              <a:t>1,500</a:t>
            </a:r>
          </a:p>
        </p:txBody>
      </p:sp>
      <p:sp>
        <p:nvSpPr>
          <p:cNvPr id="104462" name="Text Box 13"/>
          <p:cNvSpPr txBox="1">
            <a:spLocks noChangeArrowheads="1"/>
          </p:cNvSpPr>
          <p:nvPr/>
        </p:nvSpPr>
        <p:spPr bwMode="auto">
          <a:xfrm>
            <a:off x="1095375" y="527050"/>
            <a:ext cx="700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80000"/>
              </a:lnSpc>
              <a:buFont typeface="Arial" charset="0"/>
              <a:buNone/>
            </a:pPr>
            <a:r>
              <a:rPr lang="en-US" sz="2100" b="1">
                <a:latin typeface="Arial" charset="0"/>
              </a:rPr>
              <a:t>2,000</a:t>
            </a:r>
          </a:p>
        </p:txBody>
      </p:sp>
      <p:sp>
        <p:nvSpPr>
          <p:cNvPr id="104463" name="Text Box 14"/>
          <p:cNvSpPr txBox="1">
            <a:spLocks noChangeArrowheads="1"/>
          </p:cNvSpPr>
          <p:nvPr/>
        </p:nvSpPr>
        <p:spPr bwMode="auto">
          <a:xfrm>
            <a:off x="4067175" y="1085850"/>
            <a:ext cx="700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80000"/>
              </a:lnSpc>
              <a:buFont typeface="Arial" charset="0"/>
              <a:buNone/>
            </a:pPr>
            <a:r>
              <a:rPr lang="en-US" sz="2100" b="1">
                <a:latin typeface="Arial" charset="0"/>
              </a:rPr>
              <a:t> 1.0</a:t>
            </a:r>
            <a:r>
              <a:rPr lang="en-US" sz="2100" b="1" i="1">
                <a:latin typeface="Arial" charset="0"/>
              </a:rPr>
              <a:t>N</a:t>
            </a:r>
            <a:endParaRPr lang="en-US" sz="2100" b="1">
              <a:latin typeface="Arial" charset="0"/>
            </a:endParaRPr>
          </a:p>
        </p:txBody>
      </p:sp>
      <p:sp>
        <p:nvSpPr>
          <p:cNvPr id="104464" name="Text Box 15"/>
          <p:cNvSpPr txBox="1">
            <a:spLocks noChangeArrowheads="1"/>
          </p:cNvSpPr>
          <p:nvPr/>
        </p:nvSpPr>
        <p:spPr bwMode="auto">
          <a:xfrm>
            <a:off x="3895725" y="1111250"/>
            <a:ext cx="27463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80000"/>
              </a:lnSpc>
              <a:buFont typeface="Arial" charset="0"/>
              <a:buNone/>
            </a:pPr>
            <a:r>
              <a:rPr lang="en-US" sz="2100" b="1">
                <a:latin typeface="Arial" charset="0"/>
              </a:rPr>
              <a:t> =</a:t>
            </a:r>
          </a:p>
        </p:txBody>
      </p:sp>
      <p:sp>
        <p:nvSpPr>
          <p:cNvPr id="104465" name="Text Box 16"/>
          <p:cNvSpPr txBox="1">
            <a:spLocks noChangeArrowheads="1"/>
          </p:cNvSpPr>
          <p:nvPr/>
        </p:nvSpPr>
        <p:spPr bwMode="auto">
          <a:xfrm>
            <a:off x="3609975" y="952500"/>
            <a:ext cx="414338"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80000"/>
              </a:lnSpc>
              <a:buFont typeface="Arial" charset="0"/>
              <a:buNone/>
            </a:pPr>
            <a:r>
              <a:rPr lang="en-US" sz="1900" b="1" i="1">
                <a:latin typeface="Arial" charset="0"/>
              </a:rPr>
              <a:t>dN</a:t>
            </a:r>
            <a:endParaRPr lang="en-US" sz="1900" b="1">
              <a:latin typeface="Arial" charset="0"/>
            </a:endParaRPr>
          </a:p>
        </p:txBody>
      </p:sp>
      <p:sp>
        <p:nvSpPr>
          <p:cNvPr id="104466" name="Text Box 17"/>
          <p:cNvSpPr txBox="1">
            <a:spLocks noChangeArrowheads="1"/>
          </p:cNvSpPr>
          <p:nvPr/>
        </p:nvSpPr>
        <p:spPr bwMode="auto">
          <a:xfrm>
            <a:off x="3654425" y="1289050"/>
            <a:ext cx="30638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80000"/>
              </a:lnSpc>
              <a:buFont typeface="Arial" charset="0"/>
              <a:buNone/>
            </a:pPr>
            <a:r>
              <a:rPr lang="en-US" sz="1900" b="1" i="1">
                <a:latin typeface="Arial" charset="0"/>
              </a:rPr>
              <a:t>dt</a:t>
            </a:r>
            <a:endParaRPr lang="en-US" sz="1900" b="1">
              <a:latin typeface="Arial" charset="0"/>
            </a:endParaRPr>
          </a:p>
        </p:txBody>
      </p:sp>
      <p:sp>
        <p:nvSpPr>
          <p:cNvPr id="104467" name="Line 18"/>
          <p:cNvSpPr>
            <a:spLocks noChangeShapeType="1"/>
          </p:cNvSpPr>
          <p:nvPr/>
        </p:nvSpPr>
        <p:spPr bwMode="auto">
          <a:xfrm>
            <a:off x="3594100" y="1219200"/>
            <a:ext cx="3238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68" name="Line 19"/>
          <p:cNvSpPr>
            <a:spLocks noChangeShapeType="1"/>
          </p:cNvSpPr>
          <p:nvPr/>
        </p:nvSpPr>
        <p:spPr bwMode="auto">
          <a:xfrm>
            <a:off x="6235700" y="2241550"/>
            <a:ext cx="3238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69" name="Text Box 20"/>
          <p:cNvSpPr txBox="1">
            <a:spLocks noChangeArrowheads="1"/>
          </p:cNvSpPr>
          <p:nvPr/>
        </p:nvSpPr>
        <p:spPr bwMode="auto">
          <a:xfrm>
            <a:off x="6708775" y="2114550"/>
            <a:ext cx="700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80000"/>
              </a:lnSpc>
              <a:buFont typeface="Arial" charset="0"/>
              <a:buNone/>
            </a:pPr>
            <a:r>
              <a:rPr lang="en-US" sz="2100" b="1">
                <a:latin typeface="Arial" charset="0"/>
              </a:rPr>
              <a:t> 0.5</a:t>
            </a:r>
            <a:r>
              <a:rPr lang="en-US" sz="2100" b="1" i="1">
                <a:latin typeface="Arial" charset="0"/>
              </a:rPr>
              <a:t>N</a:t>
            </a:r>
            <a:endParaRPr lang="en-US" sz="2100" b="1">
              <a:latin typeface="Arial" charset="0"/>
            </a:endParaRPr>
          </a:p>
        </p:txBody>
      </p:sp>
      <p:sp>
        <p:nvSpPr>
          <p:cNvPr id="104470" name="Text Box 21"/>
          <p:cNvSpPr txBox="1">
            <a:spLocks noChangeArrowheads="1"/>
          </p:cNvSpPr>
          <p:nvPr/>
        </p:nvSpPr>
        <p:spPr bwMode="auto">
          <a:xfrm>
            <a:off x="6537325" y="2139950"/>
            <a:ext cx="27463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80000"/>
              </a:lnSpc>
              <a:buFont typeface="Arial" charset="0"/>
              <a:buNone/>
            </a:pPr>
            <a:r>
              <a:rPr lang="en-US" sz="2100" b="1">
                <a:latin typeface="Arial" charset="0"/>
              </a:rPr>
              <a:t> =</a:t>
            </a:r>
          </a:p>
        </p:txBody>
      </p:sp>
      <p:sp>
        <p:nvSpPr>
          <p:cNvPr id="104471" name="Text Box 22"/>
          <p:cNvSpPr txBox="1">
            <a:spLocks noChangeArrowheads="1"/>
          </p:cNvSpPr>
          <p:nvPr/>
        </p:nvSpPr>
        <p:spPr bwMode="auto">
          <a:xfrm>
            <a:off x="6251575" y="1981200"/>
            <a:ext cx="414338"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80000"/>
              </a:lnSpc>
              <a:buFont typeface="Arial" charset="0"/>
              <a:buNone/>
            </a:pPr>
            <a:r>
              <a:rPr lang="en-US" sz="1900" b="1" i="1">
                <a:latin typeface="Arial" charset="0"/>
              </a:rPr>
              <a:t>dN</a:t>
            </a:r>
            <a:endParaRPr lang="en-US" sz="1900" b="1">
              <a:latin typeface="Arial" charset="0"/>
            </a:endParaRPr>
          </a:p>
        </p:txBody>
      </p:sp>
      <p:sp>
        <p:nvSpPr>
          <p:cNvPr id="104472" name="Text Box 23"/>
          <p:cNvSpPr txBox="1">
            <a:spLocks noChangeArrowheads="1"/>
          </p:cNvSpPr>
          <p:nvPr/>
        </p:nvSpPr>
        <p:spPr bwMode="auto">
          <a:xfrm>
            <a:off x="6296025" y="2317750"/>
            <a:ext cx="30638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80000"/>
              </a:lnSpc>
              <a:buFont typeface="Arial" charset="0"/>
              <a:buNone/>
            </a:pPr>
            <a:r>
              <a:rPr lang="en-US" sz="1900" b="1" i="1">
                <a:latin typeface="Arial" charset="0"/>
              </a:rPr>
              <a:t>dt</a:t>
            </a:r>
            <a:endParaRPr lang="en-US" sz="1900" b="1">
              <a:latin typeface="Arial" charset="0"/>
            </a:endParaRPr>
          </a:p>
        </p:txBody>
      </p:sp>
      <p:sp>
        <p:nvSpPr>
          <p:cNvPr id="104473" name="Text Box 24"/>
          <p:cNvSpPr txBox="1">
            <a:spLocks noChangeArrowheads="1"/>
          </p:cNvSpPr>
          <p:nvPr/>
        </p:nvSpPr>
        <p:spPr bwMode="auto">
          <a:xfrm rot="-5400000">
            <a:off x="-370681" y="2710656"/>
            <a:ext cx="245903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80000"/>
              </a:lnSpc>
              <a:buFont typeface="Arial" charset="0"/>
              <a:buNone/>
            </a:pPr>
            <a:r>
              <a:rPr lang="en-US" sz="2100" b="1">
                <a:latin typeface="Arial" charset="0"/>
              </a:rPr>
              <a:t>Population size (</a:t>
            </a:r>
            <a:r>
              <a:rPr lang="en-US" sz="2100" b="1" i="1">
                <a:latin typeface="Arial" charset="0"/>
              </a:rPr>
              <a:t>N</a:t>
            </a:r>
            <a:r>
              <a:rPr lang="en-US" sz="2100" b="1">
                <a:latin typeface="Arial" charset="0"/>
              </a:rPr>
              <a:t>)</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Rectangle 3"/>
          <p:cNvSpPr>
            <a:spLocks noGrp="1" noChangeArrowheads="1"/>
          </p:cNvSpPr>
          <p:nvPr>
            <p:ph type="ctrTitle"/>
          </p:nvPr>
        </p:nvSpPr>
        <p:spPr>
          <a:xfrm>
            <a:off x="152400" y="-38100"/>
            <a:ext cx="1981200" cy="304800"/>
          </a:xfrm>
        </p:spPr>
        <p:txBody>
          <a:bodyPr>
            <a:normAutofit fontScale="90000"/>
          </a:bodyPr>
          <a:lstStyle/>
          <a:p>
            <a:pPr algn="l" eaLnBrk="1" hangingPunct="1">
              <a:defRPr/>
            </a:pPr>
            <a:r>
              <a:rPr lang="en-US" sz="1600" smtClean="0">
                <a:solidFill>
                  <a:schemeClr val="tx1"/>
                </a:solidFill>
              </a:rPr>
              <a:t>Fig. 53-11</a:t>
            </a:r>
          </a:p>
        </p:txBody>
      </p:sp>
      <p:sp>
        <p:nvSpPr>
          <p:cNvPr id="18" name="Rectangle 43"/>
          <p:cNvSpPr>
            <a:spLocks noGrp="1" noChangeArrowheads="1"/>
          </p:cNvSpPr>
          <p:nvPr>
            <p:ph type="sldNum" sz="quarter" idx="12"/>
          </p:nvPr>
        </p:nvSpPr>
        <p:spPr/>
        <p:txBody>
          <a:bodyPr/>
          <a:lstStyle/>
          <a:p>
            <a:pPr>
              <a:defRPr/>
            </a:pPr>
            <a:fld id="{75819AA8-E6A8-456F-85B2-4CBA7A0F6E2E}" type="slidenum">
              <a:rPr lang="en-US"/>
              <a:pPr>
                <a:defRPr/>
              </a:pPr>
              <a:t>96</a:t>
            </a:fld>
            <a:endParaRPr lang="en-US"/>
          </a:p>
        </p:txBody>
      </p:sp>
      <p:pic>
        <p:nvPicPr>
          <p:cNvPr id="105475" name="Picture 2" descr="53_11ExponGrowthElephan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3" y="530225"/>
            <a:ext cx="8558212" cy="579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7" name="Text Box 4"/>
          <p:cNvSpPr txBox="1">
            <a:spLocks noChangeArrowheads="1"/>
          </p:cNvSpPr>
          <p:nvPr/>
        </p:nvSpPr>
        <p:spPr bwMode="auto">
          <a:xfrm>
            <a:off x="1038225" y="819150"/>
            <a:ext cx="700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80000"/>
              </a:lnSpc>
              <a:buFont typeface="Arial" charset="0"/>
              <a:buNone/>
            </a:pPr>
            <a:r>
              <a:rPr lang="en-US" sz="2100" b="1">
                <a:latin typeface="Arial" charset="0"/>
              </a:rPr>
              <a:t>8,000</a:t>
            </a:r>
          </a:p>
        </p:txBody>
      </p:sp>
      <p:sp>
        <p:nvSpPr>
          <p:cNvPr id="105478" name="Text Box 5"/>
          <p:cNvSpPr txBox="1">
            <a:spLocks noChangeArrowheads="1"/>
          </p:cNvSpPr>
          <p:nvPr/>
        </p:nvSpPr>
        <p:spPr bwMode="auto">
          <a:xfrm>
            <a:off x="1038225" y="1866900"/>
            <a:ext cx="700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80000"/>
              </a:lnSpc>
              <a:buFont typeface="Arial" charset="0"/>
              <a:buNone/>
            </a:pPr>
            <a:r>
              <a:rPr lang="en-US" sz="2100" b="1">
                <a:latin typeface="Arial" charset="0"/>
              </a:rPr>
              <a:t>6,000</a:t>
            </a:r>
          </a:p>
        </p:txBody>
      </p:sp>
      <p:sp>
        <p:nvSpPr>
          <p:cNvPr id="105479" name="Text Box 6"/>
          <p:cNvSpPr txBox="1">
            <a:spLocks noChangeArrowheads="1"/>
          </p:cNvSpPr>
          <p:nvPr/>
        </p:nvSpPr>
        <p:spPr bwMode="auto">
          <a:xfrm>
            <a:off x="1038225" y="2914650"/>
            <a:ext cx="700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80000"/>
              </a:lnSpc>
              <a:buFont typeface="Arial" charset="0"/>
              <a:buNone/>
            </a:pPr>
            <a:r>
              <a:rPr lang="en-US" sz="2100" b="1">
                <a:latin typeface="Arial" charset="0"/>
              </a:rPr>
              <a:t>4,000</a:t>
            </a:r>
          </a:p>
        </p:txBody>
      </p:sp>
      <p:sp>
        <p:nvSpPr>
          <p:cNvPr id="105480" name="Text Box 7"/>
          <p:cNvSpPr txBox="1">
            <a:spLocks noChangeArrowheads="1"/>
          </p:cNvSpPr>
          <p:nvPr/>
        </p:nvSpPr>
        <p:spPr bwMode="auto">
          <a:xfrm>
            <a:off x="1038225" y="3962400"/>
            <a:ext cx="700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80000"/>
              </a:lnSpc>
              <a:buFont typeface="Arial" charset="0"/>
              <a:buNone/>
            </a:pPr>
            <a:r>
              <a:rPr lang="en-US" sz="2100" b="1">
                <a:latin typeface="Arial" charset="0"/>
              </a:rPr>
              <a:t>2,000</a:t>
            </a:r>
          </a:p>
        </p:txBody>
      </p:sp>
      <p:sp>
        <p:nvSpPr>
          <p:cNvPr id="105481" name="Text Box 8"/>
          <p:cNvSpPr txBox="1">
            <a:spLocks noChangeArrowheads="1"/>
          </p:cNvSpPr>
          <p:nvPr/>
        </p:nvSpPr>
        <p:spPr bwMode="auto">
          <a:xfrm>
            <a:off x="1552575" y="5022850"/>
            <a:ext cx="1793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80000"/>
              </a:lnSpc>
              <a:buFont typeface="Arial" charset="0"/>
              <a:buNone/>
            </a:pPr>
            <a:r>
              <a:rPr lang="en-US" sz="2100" b="1">
                <a:latin typeface="Arial" charset="0"/>
              </a:rPr>
              <a:t>0</a:t>
            </a:r>
          </a:p>
        </p:txBody>
      </p:sp>
      <p:sp>
        <p:nvSpPr>
          <p:cNvPr id="105482" name="Text Box 9"/>
          <p:cNvSpPr txBox="1">
            <a:spLocks noChangeArrowheads="1"/>
          </p:cNvSpPr>
          <p:nvPr/>
        </p:nvSpPr>
        <p:spPr bwMode="auto">
          <a:xfrm>
            <a:off x="3146425" y="5321300"/>
            <a:ext cx="59213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80000"/>
              </a:lnSpc>
              <a:buFont typeface="Arial" charset="0"/>
              <a:buNone/>
            </a:pPr>
            <a:r>
              <a:rPr lang="en-US" sz="2100" b="1">
                <a:latin typeface="Arial" charset="0"/>
              </a:rPr>
              <a:t>1920</a:t>
            </a:r>
          </a:p>
        </p:txBody>
      </p:sp>
      <p:sp>
        <p:nvSpPr>
          <p:cNvPr id="105483" name="Text Box 10"/>
          <p:cNvSpPr txBox="1">
            <a:spLocks noChangeArrowheads="1"/>
          </p:cNvSpPr>
          <p:nvPr/>
        </p:nvSpPr>
        <p:spPr bwMode="auto">
          <a:xfrm>
            <a:off x="4702175" y="5321300"/>
            <a:ext cx="59213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80000"/>
              </a:lnSpc>
              <a:buFont typeface="Arial" charset="0"/>
              <a:buNone/>
            </a:pPr>
            <a:r>
              <a:rPr lang="en-US" sz="2100" b="1">
                <a:latin typeface="Arial" charset="0"/>
              </a:rPr>
              <a:t>1940</a:t>
            </a:r>
          </a:p>
        </p:txBody>
      </p:sp>
      <p:sp>
        <p:nvSpPr>
          <p:cNvPr id="105484" name="Text Box 11"/>
          <p:cNvSpPr txBox="1">
            <a:spLocks noChangeArrowheads="1"/>
          </p:cNvSpPr>
          <p:nvPr/>
        </p:nvSpPr>
        <p:spPr bwMode="auto">
          <a:xfrm>
            <a:off x="6251575" y="5321300"/>
            <a:ext cx="59213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80000"/>
              </a:lnSpc>
              <a:buFont typeface="Arial" charset="0"/>
              <a:buNone/>
            </a:pPr>
            <a:r>
              <a:rPr lang="en-US" sz="2100" b="1">
                <a:latin typeface="Arial" charset="0"/>
              </a:rPr>
              <a:t>1960</a:t>
            </a:r>
          </a:p>
        </p:txBody>
      </p:sp>
      <p:sp>
        <p:nvSpPr>
          <p:cNvPr id="105485" name="Text Box 12"/>
          <p:cNvSpPr txBox="1">
            <a:spLocks noChangeArrowheads="1"/>
          </p:cNvSpPr>
          <p:nvPr/>
        </p:nvSpPr>
        <p:spPr bwMode="auto">
          <a:xfrm>
            <a:off x="7870825" y="5321300"/>
            <a:ext cx="59213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80000"/>
              </a:lnSpc>
              <a:buFont typeface="Arial" charset="0"/>
              <a:buNone/>
            </a:pPr>
            <a:r>
              <a:rPr lang="en-US" sz="2100" b="1">
                <a:latin typeface="Arial" charset="0"/>
              </a:rPr>
              <a:t>1980</a:t>
            </a:r>
          </a:p>
        </p:txBody>
      </p:sp>
      <p:sp>
        <p:nvSpPr>
          <p:cNvPr id="105486" name="Text Box 13"/>
          <p:cNvSpPr txBox="1">
            <a:spLocks noChangeArrowheads="1"/>
          </p:cNvSpPr>
          <p:nvPr/>
        </p:nvSpPr>
        <p:spPr bwMode="auto">
          <a:xfrm>
            <a:off x="5064125" y="5721350"/>
            <a:ext cx="59213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80000"/>
              </a:lnSpc>
              <a:buFont typeface="Arial" charset="0"/>
              <a:buNone/>
            </a:pPr>
            <a:r>
              <a:rPr lang="en-US" sz="2100" b="1">
                <a:latin typeface="Arial" charset="0"/>
              </a:rPr>
              <a:t>Year</a:t>
            </a:r>
          </a:p>
        </p:txBody>
      </p:sp>
      <p:sp>
        <p:nvSpPr>
          <p:cNvPr id="105487" name="Text Box 14"/>
          <p:cNvSpPr txBox="1">
            <a:spLocks noChangeArrowheads="1"/>
          </p:cNvSpPr>
          <p:nvPr/>
        </p:nvSpPr>
        <p:spPr bwMode="auto">
          <a:xfrm rot="-5400000">
            <a:off x="-624681" y="2774156"/>
            <a:ext cx="2725738"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80000"/>
              </a:lnSpc>
              <a:buFont typeface="Arial" charset="0"/>
              <a:buNone/>
            </a:pPr>
            <a:r>
              <a:rPr lang="en-US" sz="2100" b="1">
                <a:latin typeface="Arial" charset="0"/>
              </a:rPr>
              <a:t>Elephant population</a:t>
            </a:r>
          </a:p>
        </p:txBody>
      </p:sp>
      <p:sp>
        <p:nvSpPr>
          <p:cNvPr id="105488" name="Text Box 15"/>
          <p:cNvSpPr txBox="1">
            <a:spLocks noChangeArrowheads="1"/>
          </p:cNvSpPr>
          <p:nvPr/>
        </p:nvSpPr>
        <p:spPr bwMode="auto">
          <a:xfrm>
            <a:off x="1609725" y="5321300"/>
            <a:ext cx="59213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80000"/>
              </a:lnSpc>
              <a:buFont typeface="Arial" charset="0"/>
              <a:buNone/>
            </a:pPr>
            <a:r>
              <a:rPr lang="en-US" sz="2100" b="1">
                <a:latin typeface="Arial" charset="0"/>
              </a:rPr>
              <a:t>1900</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eaLnBrk="1" hangingPunct="1">
              <a:defRPr/>
            </a:pPr>
            <a:r>
              <a:rPr lang="en-US" smtClean="0"/>
              <a:t>Exponential growth graph</a:t>
            </a:r>
          </a:p>
        </p:txBody>
      </p:sp>
      <p:sp>
        <p:nvSpPr>
          <p:cNvPr id="189443" name="Rectangle 3"/>
          <p:cNvSpPr>
            <a:spLocks noGrp="1" noChangeArrowheads="1"/>
          </p:cNvSpPr>
          <p:nvPr>
            <p:ph idx="1"/>
          </p:nvPr>
        </p:nvSpPr>
        <p:spPr/>
        <p:txBody>
          <a:bodyPr/>
          <a:lstStyle/>
          <a:p>
            <a:pPr eaLnBrk="1" hangingPunct="1">
              <a:defRPr/>
            </a:pPr>
            <a:r>
              <a:rPr lang="en-US" smtClean="0"/>
              <a:t>J-shape is characteristic of populations that are introduced into a new environment or whose numbers have been drastically reduced by a catastrophic event and they are now rebounding.</a:t>
            </a:r>
          </a:p>
          <a:p>
            <a:pPr eaLnBrk="1" hangingPunct="1">
              <a:buFont typeface="Wingdings" pitchFamily="2" charset="2"/>
              <a:buNone/>
              <a:defRPr/>
            </a:pPr>
            <a:r>
              <a:rPr lang="en-US" smtClean="0"/>
              <a:t>          </a:t>
            </a:r>
          </a:p>
        </p:txBody>
      </p:sp>
      <p:sp>
        <p:nvSpPr>
          <p:cNvPr id="6" name="Slide Number Placeholder 5"/>
          <p:cNvSpPr>
            <a:spLocks noGrp="1"/>
          </p:cNvSpPr>
          <p:nvPr>
            <p:ph type="sldNum" sz="quarter" idx="12"/>
          </p:nvPr>
        </p:nvSpPr>
        <p:spPr/>
        <p:txBody>
          <a:bodyPr>
            <a:normAutofit/>
          </a:bodyPr>
          <a:lstStyle/>
          <a:p>
            <a:pPr>
              <a:defRPr/>
            </a:pPr>
            <a:fld id="{498C07D2-A97D-46BD-BACE-7D0374DD2585}" type="slidenum">
              <a:rPr lang="en-US"/>
              <a:pPr>
                <a:defRPr/>
              </a:pPr>
              <a:t>97</a:t>
            </a:fld>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5" name="Rectangle 3"/>
          <p:cNvSpPr>
            <a:spLocks noGrp="1" noChangeArrowheads="1"/>
          </p:cNvSpPr>
          <p:nvPr>
            <p:ph type="ctrTitle"/>
          </p:nvPr>
        </p:nvSpPr>
        <p:spPr>
          <a:xfrm>
            <a:off x="152400" y="-38100"/>
            <a:ext cx="1981200" cy="304800"/>
          </a:xfrm>
        </p:spPr>
        <p:txBody>
          <a:bodyPr>
            <a:normAutofit fontScale="90000"/>
          </a:bodyPr>
          <a:lstStyle/>
          <a:p>
            <a:pPr algn="l" eaLnBrk="1" hangingPunct="1">
              <a:defRPr/>
            </a:pPr>
            <a:r>
              <a:rPr lang="en-US" sz="1600" smtClean="0">
                <a:solidFill>
                  <a:schemeClr val="tx1"/>
                </a:solidFill>
              </a:rPr>
              <a:t>Fig. 53-12</a:t>
            </a:r>
          </a:p>
        </p:txBody>
      </p:sp>
      <p:sp>
        <p:nvSpPr>
          <p:cNvPr id="35" name="Rectangle 43"/>
          <p:cNvSpPr>
            <a:spLocks noGrp="1" noChangeArrowheads="1"/>
          </p:cNvSpPr>
          <p:nvPr>
            <p:ph type="sldNum" sz="quarter" idx="12"/>
          </p:nvPr>
        </p:nvSpPr>
        <p:spPr/>
        <p:txBody>
          <a:bodyPr>
            <a:normAutofit/>
          </a:bodyPr>
          <a:lstStyle/>
          <a:p>
            <a:pPr>
              <a:defRPr/>
            </a:pPr>
            <a:fld id="{56906D4A-FEDA-444E-86E0-CBF7B1837BD2}" type="slidenum">
              <a:rPr lang="en-US"/>
              <a:pPr>
                <a:defRPr/>
              </a:pPr>
              <a:t>98</a:t>
            </a:fld>
            <a:endParaRPr lang="en-US"/>
          </a:p>
        </p:txBody>
      </p:sp>
      <p:pic>
        <p:nvPicPr>
          <p:cNvPr id="107523" name="Picture 2" descr="53_12LogisticGrowth-U"/>
          <p:cNvPicPr>
            <a:picLocks noChangeAspect="1" noChangeArrowheads="1"/>
          </p:cNvPicPr>
          <p:nvPr/>
        </p:nvPicPr>
        <p:blipFill>
          <a:blip r:embed="rId3">
            <a:lum bright="-40000"/>
            <a:extLst>
              <a:ext uri="{28A0092B-C50C-407E-A947-70E740481C1C}">
                <a14:useLocalDpi xmlns:a14="http://schemas.microsoft.com/office/drawing/2010/main" val="0"/>
              </a:ext>
            </a:extLst>
          </a:blip>
          <a:srcRect/>
          <a:stretch>
            <a:fillRect/>
          </a:stretch>
        </p:blipFill>
        <p:spPr bwMode="auto">
          <a:xfrm>
            <a:off x="749300" y="136525"/>
            <a:ext cx="7645400"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5" name="Text Box 4"/>
          <p:cNvSpPr txBox="1">
            <a:spLocks noChangeArrowheads="1"/>
          </p:cNvSpPr>
          <p:nvPr/>
        </p:nvSpPr>
        <p:spPr bwMode="auto">
          <a:xfrm>
            <a:off x="1323975" y="876300"/>
            <a:ext cx="655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80000"/>
              </a:lnSpc>
              <a:buFont typeface="Arial" charset="0"/>
              <a:buNone/>
            </a:pPr>
            <a:r>
              <a:rPr lang="en-US" sz="2000" b="1">
                <a:latin typeface="Arial" charset="0"/>
              </a:rPr>
              <a:t>2,000</a:t>
            </a:r>
          </a:p>
        </p:txBody>
      </p:sp>
      <p:sp>
        <p:nvSpPr>
          <p:cNvPr id="107526" name="Text Box 5"/>
          <p:cNvSpPr txBox="1">
            <a:spLocks noChangeArrowheads="1"/>
          </p:cNvSpPr>
          <p:nvPr/>
        </p:nvSpPr>
        <p:spPr bwMode="auto">
          <a:xfrm>
            <a:off x="1323975" y="2019300"/>
            <a:ext cx="655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80000"/>
              </a:lnSpc>
              <a:buFont typeface="Arial" charset="0"/>
              <a:buNone/>
            </a:pPr>
            <a:r>
              <a:rPr lang="en-US" sz="2000" b="1">
                <a:latin typeface="Arial" charset="0"/>
              </a:rPr>
              <a:t>1,500</a:t>
            </a:r>
          </a:p>
        </p:txBody>
      </p:sp>
      <p:sp>
        <p:nvSpPr>
          <p:cNvPr id="107527" name="Text Box 6"/>
          <p:cNvSpPr txBox="1">
            <a:spLocks noChangeArrowheads="1"/>
          </p:cNvSpPr>
          <p:nvPr/>
        </p:nvSpPr>
        <p:spPr bwMode="auto">
          <a:xfrm>
            <a:off x="1323975" y="3175000"/>
            <a:ext cx="6556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80000"/>
              </a:lnSpc>
              <a:buFont typeface="Arial" charset="0"/>
              <a:buNone/>
            </a:pPr>
            <a:r>
              <a:rPr lang="en-US" sz="2000" b="1">
                <a:latin typeface="Arial" charset="0"/>
              </a:rPr>
              <a:t>1,000</a:t>
            </a:r>
          </a:p>
        </p:txBody>
      </p:sp>
      <p:sp>
        <p:nvSpPr>
          <p:cNvPr id="107528" name="Text Box 7"/>
          <p:cNvSpPr txBox="1">
            <a:spLocks noChangeArrowheads="1"/>
          </p:cNvSpPr>
          <p:nvPr/>
        </p:nvSpPr>
        <p:spPr bwMode="auto">
          <a:xfrm>
            <a:off x="1527175" y="4324350"/>
            <a:ext cx="4333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80000"/>
              </a:lnSpc>
              <a:buFont typeface="Arial" charset="0"/>
              <a:buNone/>
            </a:pPr>
            <a:r>
              <a:rPr lang="en-US" sz="2000" b="1">
                <a:latin typeface="Arial" charset="0"/>
              </a:rPr>
              <a:t>500</a:t>
            </a:r>
          </a:p>
        </p:txBody>
      </p:sp>
      <p:sp>
        <p:nvSpPr>
          <p:cNvPr id="107529" name="Text Box 8"/>
          <p:cNvSpPr txBox="1">
            <a:spLocks noChangeArrowheads="1"/>
          </p:cNvSpPr>
          <p:nvPr/>
        </p:nvSpPr>
        <p:spPr bwMode="auto">
          <a:xfrm>
            <a:off x="1806575" y="5461000"/>
            <a:ext cx="19843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80000"/>
              </a:lnSpc>
              <a:buFont typeface="Arial" charset="0"/>
              <a:buNone/>
            </a:pPr>
            <a:r>
              <a:rPr lang="en-US" sz="2000" b="1">
                <a:latin typeface="Arial" charset="0"/>
              </a:rPr>
              <a:t>0</a:t>
            </a:r>
          </a:p>
        </p:txBody>
      </p:sp>
      <p:sp>
        <p:nvSpPr>
          <p:cNvPr id="107530" name="Text Box 9"/>
          <p:cNvSpPr txBox="1">
            <a:spLocks noChangeArrowheads="1"/>
          </p:cNvSpPr>
          <p:nvPr/>
        </p:nvSpPr>
        <p:spPr bwMode="auto">
          <a:xfrm>
            <a:off x="2041525" y="5753100"/>
            <a:ext cx="19843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80000"/>
              </a:lnSpc>
              <a:buFont typeface="Arial" charset="0"/>
              <a:buNone/>
            </a:pPr>
            <a:r>
              <a:rPr lang="en-US" sz="2000" b="1">
                <a:latin typeface="Arial" charset="0"/>
              </a:rPr>
              <a:t>0</a:t>
            </a:r>
          </a:p>
        </p:txBody>
      </p:sp>
      <p:sp>
        <p:nvSpPr>
          <p:cNvPr id="107531" name="Text Box 10"/>
          <p:cNvSpPr txBox="1">
            <a:spLocks noChangeArrowheads="1"/>
          </p:cNvSpPr>
          <p:nvPr/>
        </p:nvSpPr>
        <p:spPr bwMode="auto">
          <a:xfrm>
            <a:off x="3844925" y="5753100"/>
            <a:ext cx="19843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80000"/>
              </a:lnSpc>
              <a:buFont typeface="Arial" charset="0"/>
              <a:buNone/>
            </a:pPr>
            <a:r>
              <a:rPr lang="en-US" sz="2000" b="1">
                <a:latin typeface="Arial" charset="0"/>
              </a:rPr>
              <a:t>5</a:t>
            </a:r>
          </a:p>
        </p:txBody>
      </p:sp>
      <p:sp>
        <p:nvSpPr>
          <p:cNvPr id="107532" name="Text Box 11"/>
          <p:cNvSpPr txBox="1">
            <a:spLocks noChangeArrowheads="1"/>
          </p:cNvSpPr>
          <p:nvPr/>
        </p:nvSpPr>
        <p:spPr bwMode="auto">
          <a:xfrm>
            <a:off x="5559425" y="5753100"/>
            <a:ext cx="31908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80000"/>
              </a:lnSpc>
              <a:buFont typeface="Arial" charset="0"/>
              <a:buNone/>
            </a:pPr>
            <a:r>
              <a:rPr lang="en-US" sz="2000" b="1">
                <a:latin typeface="Arial" charset="0"/>
              </a:rPr>
              <a:t>10</a:t>
            </a:r>
          </a:p>
        </p:txBody>
      </p:sp>
      <p:sp>
        <p:nvSpPr>
          <p:cNvPr id="107533" name="Text Box 12"/>
          <p:cNvSpPr txBox="1">
            <a:spLocks noChangeArrowheads="1"/>
          </p:cNvSpPr>
          <p:nvPr/>
        </p:nvSpPr>
        <p:spPr bwMode="auto">
          <a:xfrm>
            <a:off x="7356475" y="5753100"/>
            <a:ext cx="31908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80000"/>
              </a:lnSpc>
              <a:buFont typeface="Arial" charset="0"/>
              <a:buNone/>
            </a:pPr>
            <a:r>
              <a:rPr lang="en-US" sz="2000" b="1">
                <a:latin typeface="Arial" charset="0"/>
              </a:rPr>
              <a:t>15</a:t>
            </a:r>
          </a:p>
        </p:txBody>
      </p:sp>
      <p:sp>
        <p:nvSpPr>
          <p:cNvPr id="107534" name="Text Box 13"/>
          <p:cNvSpPr txBox="1">
            <a:spLocks noChangeArrowheads="1"/>
          </p:cNvSpPr>
          <p:nvPr/>
        </p:nvSpPr>
        <p:spPr bwMode="auto">
          <a:xfrm>
            <a:off x="3584575" y="6127750"/>
            <a:ext cx="2820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80000"/>
              </a:lnSpc>
              <a:buFont typeface="Arial" charset="0"/>
              <a:buNone/>
            </a:pPr>
            <a:r>
              <a:rPr lang="en-US" sz="2000" b="1">
                <a:latin typeface="Arial" charset="0"/>
              </a:rPr>
              <a:t>Number of generations</a:t>
            </a:r>
          </a:p>
        </p:txBody>
      </p:sp>
      <p:sp>
        <p:nvSpPr>
          <p:cNvPr id="107535" name="Text Box 14"/>
          <p:cNvSpPr txBox="1">
            <a:spLocks noChangeArrowheads="1"/>
          </p:cNvSpPr>
          <p:nvPr/>
        </p:nvSpPr>
        <p:spPr bwMode="auto">
          <a:xfrm rot="-5400000">
            <a:off x="-46831" y="2767806"/>
            <a:ext cx="23383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80000"/>
              </a:lnSpc>
              <a:buFont typeface="Arial" charset="0"/>
              <a:buNone/>
            </a:pPr>
            <a:r>
              <a:rPr lang="en-US" sz="2000" b="1">
                <a:latin typeface="Arial" charset="0"/>
              </a:rPr>
              <a:t>Population size (</a:t>
            </a:r>
            <a:r>
              <a:rPr lang="en-US" sz="2000" b="1" i="1">
                <a:latin typeface="Arial" charset="0"/>
              </a:rPr>
              <a:t>N</a:t>
            </a:r>
            <a:r>
              <a:rPr lang="en-US" sz="2000" b="1">
                <a:latin typeface="Arial" charset="0"/>
              </a:rPr>
              <a:t>)</a:t>
            </a:r>
          </a:p>
        </p:txBody>
      </p:sp>
      <p:sp>
        <p:nvSpPr>
          <p:cNvPr id="107536" name="Text Box 15"/>
          <p:cNvSpPr txBox="1">
            <a:spLocks noChangeArrowheads="1"/>
          </p:cNvSpPr>
          <p:nvPr/>
        </p:nvSpPr>
        <p:spPr bwMode="auto">
          <a:xfrm>
            <a:off x="3432175" y="355600"/>
            <a:ext cx="149383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80000"/>
              </a:lnSpc>
              <a:buFont typeface="Arial" charset="0"/>
              <a:buNone/>
            </a:pPr>
            <a:r>
              <a:rPr lang="en-US" sz="2000" b="1">
                <a:latin typeface="Arial" charset="0"/>
              </a:rPr>
              <a:t>Exponential</a:t>
            </a:r>
          </a:p>
          <a:p>
            <a:pPr>
              <a:lnSpc>
                <a:spcPct val="90000"/>
              </a:lnSpc>
              <a:buFont typeface="Arial" charset="0"/>
              <a:buNone/>
            </a:pPr>
            <a:r>
              <a:rPr lang="en-US" sz="2000" b="1">
                <a:latin typeface="Arial" charset="0"/>
              </a:rPr>
              <a:t>growth</a:t>
            </a:r>
          </a:p>
        </p:txBody>
      </p:sp>
      <p:sp>
        <p:nvSpPr>
          <p:cNvPr id="107537" name="Text Box 16"/>
          <p:cNvSpPr txBox="1">
            <a:spLocks noChangeArrowheads="1"/>
          </p:cNvSpPr>
          <p:nvPr/>
        </p:nvSpPr>
        <p:spPr bwMode="auto">
          <a:xfrm>
            <a:off x="4206875" y="1136650"/>
            <a:ext cx="68103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80000"/>
              </a:lnSpc>
              <a:buFont typeface="Arial" charset="0"/>
              <a:buNone/>
            </a:pPr>
            <a:r>
              <a:rPr lang="en-US" sz="2000" b="1">
                <a:latin typeface="Arial" charset="0"/>
              </a:rPr>
              <a:t>1.0</a:t>
            </a:r>
            <a:r>
              <a:rPr lang="en-US" sz="2000" b="1" i="1">
                <a:latin typeface="Arial" charset="0"/>
              </a:rPr>
              <a:t>N</a:t>
            </a:r>
            <a:endParaRPr lang="en-US" sz="2000" b="1">
              <a:latin typeface="Arial" charset="0"/>
            </a:endParaRPr>
          </a:p>
        </p:txBody>
      </p:sp>
      <p:sp>
        <p:nvSpPr>
          <p:cNvPr id="107538" name="Text Box 17"/>
          <p:cNvSpPr txBox="1">
            <a:spLocks noChangeArrowheads="1"/>
          </p:cNvSpPr>
          <p:nvPr/>
        </p:nvSpPr>
        <p:spPr bwMode="auto">
          <a:xfrm>
            <a:off x="4035425" y="1168400"/>
            <a:ext cx="18573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80000"/>
              </a:lnSpc>
              <a:buFont typeface="Arial" charset="0"/>
              <a:buNone/>
            </a:pPr>
            <a:r>
              <a:rPr lang="en-US" sz="2000" b="1">
                <a:latin typeface="Arial" charset="0"/>
              </a:rPr>
              <a:t>=</a:t>
            </a:r>
          </a:p>
        </p:txBody>
      </p:sp>
      <p:sp>
        <p:nvSpPr>
          <p:cNvPr id="107539" name="Text Box 18"/>
          <p:cNvSpPr txBox="1">
            <a:spLocks noChangeArrowheads="1"/>
          </p:cNvSpPr>
          <p:nvPr/>
        </p:nvSpPr>
        <p:spPr bwMode="auto">
          <a:xfrm>
            <a:off x="3711575" y="1016000"/>
            <a:ext cx="3825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80000"/>
              </a:lnSpc>
              <a:buFont typeface="Arial" charset="0"/>
              <a:buNone/>
            </a:pPr>
            <a:r>
              <a:rPr lang="en-US" b="1" i="1">
                <a:latin typeface="Arial" charset="0"/>
              </a:rPr>
              <a:t>dN</a:t>
            </a:r>
          </a:p>
        </p:txBody>
      </p:sp>
      <p:sp>
        <p:nvSpPr>
          <p:cNvPr id="107540" name="Text Box 19"/>
          <p:cNvSpPr txBox="1">
            <a:spLocks noChangeArrowheads="1"/>
          </p:cNvSpPr>
          <p:nvPr/>
        </p:nvSpPr>
        <p:spPr bwMode="auto">
          <a:xfrm>
            <a:off x="3736975" y="1339850"/>
            <a:ext cx="3825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80000"/>
              </a:lnSpc>
              <a:buFont typeface="Arial" charset="0"/>
              <a:buNone/>
            </a:pPr>
            <a:r>
              <a:rPr lang="en-US" b="1" i="1">
                <a:latin typeface="Arial" charset="0"/>
              </a:rPr>
              <a:t>dt</a:t>
            </a:r>
          </a:p>
        </p:txBody>
      </p:sp>
      <p:sp>
        <p:nvSpPr>
          <p:cNvPr id="107541" name="Line 20"/>
          <p:cNvSpPr>
            <a:spLocks noChangeShapeType="1"/>
          </p:cNvSpPr>
          <p:nvPr/>
        </p:nvSpPr>
        <p:spPr bwMode="auto">
          <a:xfrm>
            <a:off x="3676650" y="1270000"/>
            <a:ext cx="3048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42" name="Text Box 21"/>
          <p:cNvSpPr txBox="1">
            <a:spLocks noChangeArrowheads="1"/>
          </p:cNvSpPr>
          <p:nvPr/>
        </p:nvSpPr>
        <p:spPr bwMode="auto">
          <a:xfrm>
            <a:off x="5565775" y="3530600"/>
            <a:ext cx="68103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80000"/>
              </a:lnSpc>
              <a:buFont typeface="Arial" charset="0"/>
              <a:buNone/>
            </a:pPr>
            <a:r>
              <a:rPr lang="en-US" sz="2000" b="1">
                <a:latin typeface="Arial" charset="0"/>
              </a:rPr>
              <a:t>1.0</a:t>
            </a:r>
            <a:r>
              <a:rPr lang="en-US" sz="2000" b="1" i="1">
                <a:latin typeface="Arial" charset="0"/>
              </a:rPr>
              <a:t>N</a:t>
            </a:r>
            <a:endParaRPr lang="en-US" sz="2000" b="1">
              <a:latin typeface="Arial" charset="0"/>
            </a:endParaRPr>
          </a:p>
        </p:txBody>
      </p:sp>
      <p:sp>
        <p:nvSpPr>
          <p:cNvPr id="107543" name="Text Box 22"/>
          <p:cNvSpPr txBox="1">
            <a:spLocks noChangeArrowheads="1"/>
          </p:cNvSpPr>
          <p:nvPr/>
        </p:nvSpPr>
        <p:spPr bwMode="auto">
          <a:xfrm>
            <a:off x="5394325" y="3562350"/>
            <a:ext cx="18573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80000"/>
              </a:lnSpc>
              <a:buFont typeface="Arial" charset="0"/>
              <a:buNone/>
            </a:pPr>
            <a:r>
              <a:rPr lang="en-US" sz="2000" b="1">
                <a:latin typeface="Arial" charset="0"/>
              </a:rPr>
              <a:t>=</a:t>
            </a:r>
          </a:p>
        </p:txBody>
      </p:sp>
      <p:sp>
        <p:nvSpPr>
          <p:cNvPr id="107544" name="Text Box 23"/>
          <p:cNvSpPr txBox="1">
            <a:spLocks noChangeArrowheads="1"/>
          </p:cNvSpPr>
          <p:nvPr/>
        </p:nvSpPr>
        <p:spPr bwMode="auto">
          <a:xfrm>
            <a:off x="5070475" y="3409950"/>
            <a:ext cx="3825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80000"/>
              </a:lnSpc>
              <a:buFont typeface="Arial" charset="0"/>
              <a:buNone/>
            </a:pPr>
            <a:r>
              <a:rPr lang="en-US" b="1" i="1">
                <a:latin typeface="Arial" charset="0"/>
              </a:rPr>
              <a:t>dN</a:t>
            </a:r>
          </a:p>
        </p:txBody>
      </p:sp>
      <p:sp>
        <p:nvSpPr>
          <p:cNvPr id="107545" name="Text Box 24"/>
          <p:cNvSpPr txBox="1">
            <a:spLocks noChangeArrowheads="1"/>
          </p:cNvSpPr>
          <p:nvPr/>
        </p:nvSpPr>
        <p:spPr bwMode="auto">
          <a:xfrm>
            <a:off x="5095875" y="3733800"/>
            <a:ext cx="3825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80000"/>
              </a:lnSpc>
              <a:buFont typeface="Arial" charset="0"/>
              <a:buNone/>
            </a:pPr>
            <a:r>
              <a:rPr lang="en-US" b="1" i="1">
                <a:latin typeface="Arial" charset="0"/>
              </a:rPr>
              <a:t>dt</a:t>
            </a:r>
          </a:p>
        </p:txBody>
      </p:sp>
      <p:sp>
        <p:nvSpPr>
          <p:cNvPr id="107546" name="Line 25"/>
          <p:cNvSpPr>
            <a:spLocks noChangeShapeType="1"/>
          </p:cNvSpPr>
          <p:nvPr/>
        </p:nvSpPr>
        <p:spPr bwMode="auto">
          <a:xfrm>
            <a:off x="5048250" y="3663950"/>
            <a:ext cx="2984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47" name="Text Box 26"/>
          <p:cNvSpPr txBox="1">
            <a:spLocks noChangeArrowheads="1"/>
          </p:cNvSpPr>
          <p:nvPr/>
        </p:nvSpPr>
        <p:spPr bwMode="auto">
          <a:xfrm>
            <a:off x="2346325" y="2254250"/>
            <a:ext cx="11445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80000"/>
              </a:lnSpc>
              <a:buFont typeface="Arial" charset="0"/>
              <a:buNone/>
            </a:pPr>
            <a:r>
              <a:rPr lang="en-US" sz="2000" b="1" i="1">
                <a:latin typeface="Arial" charset="0"/>
              </a:rPr>
              <a:t>K</a:t>
            </a:r>
            <a:r>
              <a:rPr lang="en-US" sz="2000" b="1">
                <a:latin typeface="Arial" charset="0"/>
              </a:rPr>
              <a:t> = 1,500</a:t>
            </a:r>
          </a:p>
        </p:txBody>
      </p:sp>
      <p:sp>
        <p:nvSpPr>
          <p:cNvPr id="107548" name="Text Box 27"/>
          <p:cNvSpPr txBox="1">
            <a:spLocks noChangeArrowheads="1"/>
          </p:cNvSpPr>
          <p:nvPr/>
        </p:nvSpPr>
        <p:spPr bwMode="auto">
          <a:xfrm>
            <a:off x="5318125" y="3028950"/>
            <a:ext cx="202088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80000"/>
              </a:lnSpc>
              <a:buFont typeface="Arial" charset="0"/>
              <a:buNone/>
            </a:pPr>
            <a:r>
              <a:rPr lang="en-US" sz="2000" b="1">
                <a:latin typeface="Arial" charset="0"/>
              </a:rPr>
              <a:t>Logistic growth</a:t>
            </a:r>
          </a:p>
        </p:txBody>
      </p:sp>
      <p:sp>
        <p:nvSpPr>
          <p:cNvPr id="107549" name="Text Box 28"/>
          <p:cNvSpPr txBox="1">
            <a:spLocks noChangeArrowheads="1"/>
          </p:cNvSpPr>
          <p:nvPr/>
        </p:nvSpPr>
        <p:spPr bwMode="auto">
          <a:xfrm>
            <a:off x="6353175" y="3390900"/>
            <a:ext cx="1190625"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80000"/>
              </a:lnSpc>
              <a:buFont typeface="Arial" charset="0"/>
              <a:buNone/>
            </a:pPr>
            <a:r>
              <a:rPr lang="en-US" b="1">
                <a:latin typeface="Arial" charset="0"/>
              </a:rPr>
              <a:t>1,500 – </a:t>
            </a:r>
            <a:r>
              <a:rPr lang="en-US" b="1" i="1">
                <a:latin typeface="Arial" charset="0"/>
              </a:rPr>
              <a:t>N</a:t>
            </a:r>
            <a:endParaRPr lang="en-US" b="1">
              <a:latin typeface="Arial" charset="0"/>
            </a:endParaRPr>
          </a:p>
        </p:txBody>
      </p:sp>
      <p:sp>
        <p:nvSpPr>
          <p:cNvPr id="107550" name="Text Box 29"/>
          <p:cNvSpPr txBox="1">
            <a:spLocks noChangeArrowheads="1"/>
          </p:cNvSpPr>
          <p:nvPr/>
        </p:nvSpPr>
        <p:spPr bwMode="auto">
          <a:xfrm>
            <a:off x="6537325" y="3714750"/>
            <a:ext cx="6175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80000"/>
              </a:lnSpc>
              <a:buFont typeface="Arial" charset="0"/>
              <a:buNone/>
            </a:pPr>
            <a:r>
              <a:rPr lang="en-US" b="1">
                <a:latin typeface="Arial" charset="0"/>
              </a:rPr>
              <a:t>1,500</a:t>
            </a:r>
          </a:p>
        </p:txBody>
      </p:sp>
      <p:sp>
        <p:nvSpPr>
          <p:cNvPr id="107551" name="Line 30"/>
          <p:cNvSpPr>
            <a:spLocks noChangeShapeType="1"/>
          </p:cNvSpPr>
          <p:nvPr/>
        </p:nvSpPr>
        <p:spPr bwMode="auto">
          <a:xfrm>
            <a:off x="6375400" y="3657600"/>
            <a:ext cx="10223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52" name="AutoShape 31"/>
          <p:cNvSpPr>
            <a:spLocks noChangeArrowheads="1"/>
          </p:cNvSpPr>
          <p:nvPr/>
        </p:nvSpPr>
        <p:spPr bwMode="auto">
          <a:xfrm>
            <a:off x="6230938" y="3378200"/>
            <a:ext cx="61912" cy="488950"/>
          </a:xfrm>
          <a:prstGeom prst="moon">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7553" name="AutoShape 32"/>
          <p:cNvSpPr>
            <a:spLocks noChangeArrowheads="1"/>
          </p:cNvSpPr>
          <p:nvPr/>
        </p:nvSpPr>
        <p:spPr bwMode="auto">
          <a:xfrm flipH="1">
            <a:off x="7412038" y="3378200"/>
            <a:ext cx="61912" cy="488950"/>
          </a:xfrm>
          <a:prstGeom prst="moon">
            <a:avLst>
              <a:gd name="adj" fmla="val 50000"/>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A93498A4-151E-47A5-894F-06D00EB56FA4}" type="slidenum">
              <a:rPr lang="en-US"/>
              <a:pPr>
                <a:defRPr/>
              </a:pPr>
              <a:t>99</a:t>
            </a:fld>
            <a:endParaRPr lang="en-US"/>
          </a:p>
        </p:txBody>
      </p:sp>
      <p:pic>
        <p:nvPicPr>
          <p:cNvPr id="108547" name="Picture 5" descr="52-12-LogisticPopGrwth-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09613"/>
            <a:ext cx="7620000" cy="54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3548</TotalTime>
  <Words>2300</Words>
  <Application>Microsoft Office PowerPoint</Application>
  <PresentationFormat>On-screen Show (4:3)</PresentationFormat>
  <Paragraphs>427</Paragraphs>
  <Slides>104</Slides>
  <Notes>4</Notes>
  <HiddenSlides>0</HiddenSlides>
  <MMClips>0</MMClips>
  <ScaleCrop>false</ScaleCrop>
  <HeadingPairs>
    <vt:vector size="4" baseType="variant">
      <vt:variant>
        <vt:lpstr>Theme</vt:lpstr>
      </vt:variant>
      <vt:variant>
        <vt:i4>1</vt:i4>
      </vt:variant>
      <vt:variant>
        <vt:lpstr>Slide Titles</vt:lpstr>
      </vt:variant>
      <vt:variant>
        <vt:i4>104</vt:i4>
      </vt:variant>
    </vt:vector>
  </HeadingPairs>
  <TitlesOfParts>
    <vt:vector size="105" baseType="lpstr">
      <vt:lpstr>Clarity</vt:lpstr>
      <vt:lpstr>COMMUNITY ECOLOGY   </vt:lpstr>
      <vt:lpstr>Community</vt:lpstr>
      <vt:lpstr>Community cont’d</vt:lpstr>
      <vt:lpstr>Interspecific interactions</vt:lpstr>
      <vt:lpstr>Terms</vt:lpstr>
      <vt:lpstr>Terms cont’d</vt:lpstr>
      <vt:lpstr>PowerPoint Presentation</vt:lpstr>
      <vt:lpstr>Terms cont’d</vt:lpstr>
      <vt:lpstr>Terms cont’d</vt:lpstr>
      <vt:lpstr>Terms cont’d</vt:lpstr>
      <vt:lpstr>Terms cont’d</vt:lpstr>
      <vt:lpstr>Terms cont’d</vt:lpstr>
      <vt:lpstr>Types of Interspecific interactions</vt:lpstr>
      <vt:lpstr>-/- Competition</vt:lpstr>
      <vt:lpstr>+/- Predation</vt:lpstr>
      <vt:lpstr>Defense in plants</vt:lpstr>
      <vt:lpstr>Defense in animals</vt:lpstr>
      <vt:lpstr>PowerPoint Presentation</vt:lpstr>
      <vt:lpstr>PowerPoint Presentation</vt:lpstr>
      <vt:lpstr>Defense in animals cont’d</vt:lpstr>
      <vt:lpstr>+/+ Mutualism</vt:lpstr>
      <vt:lpstr> +/0   Commensalism </vt:lpstr>
      <vt:lpstr>Coevolution</vt:lpstr>
      <vt:lpstr>Coevolution cont’d</vt:lpstr>
      <vt:lpstr>PowerPoint Presentation</vt:lpstr>
      <vt:lpstr>PowerPoint Presentation</vt:lpstr>
      <vt:lpstr>Community Structure and Characteristics</vt:lpstr>
      <vt:lpstr>Structure</vt:lpstr>
      <vt:lpstr>PowerPoint Presentation</vt:lpstr>
      <vt:lpstr>Zones in the Ocean</vt:lpstr>
      <vt:lpstr>Thermocline</vt:lpstr>
      <vt:lpstr>Pelagic Zone</vt:lpstr>
      <vt:lpstr>Abyssal Zone</vt:lpstr>
      <vt:lpstr>Benthic zone</vt:lpstr>
      <vt:lpstr>Structure con’td</vt:lpstr>
      <vt:lpstr>PowerPoint Presentation</vt:lpstr>
      <vt:lpstr>PowerPoint Presentation</vt:lpstr>
      <vt:lpstr>Trophic levels - organized by source of nutrition </vt:lpstr>
      <vt:lpstr>Trophic levels cont’d</vt:lpstr>
      <vt:lpstr>PowerPoint Presentation</vt:lpstr>
      <vt:lpstr>Trophic levels cont’d</vt:lpstr>
      <vt:lpstr>Control of community</vt:lpstr>
      <vt:lpstr>Control of community cont’d</vt:lpstr>
      <vt:lpstr>Stability vs. non equilibrium  model of community </vt:lpstr>
      <vt:lpstr>PowerPoint Presentation</vt:lpstr>
      <vt:lpstr>Ecological Succession</vt:lpstr>
      <vt:lpstr>Primary succession</vt:lpstr>
      <vt:lpstr>PowerPoint Presentation</vt:lpstr>
      <vt:lpstr>PowerPoint Presentation</vt:lpstr>
      <vt:lpstr>Secondary Succession</vt:lpstr>
      <vt:lpstr>Climax community</vt:lpstr>
      <vt:lpstr>Community biodiversity  Aka – species diversity</vt:lpstr>
      <vt:lpstr>PowerPoint Presentation</vt:lpstr>
      <vt:lpstr>Species Richness</vt:lpstr>
      <vt:lpstr>Region</vt:lpstr>
      <vt:lpstr>PowerPoint Presentation</vt:lpstr>
      <vt:lpstr>PowerPoint Presentation</vt:lpstr>
      <vt:lpstr>PowerPoint Presentation</vt:lpstr>
      <vt:lpstr>PowerPoint Presentation</vt:lpstr>
      <vt:lpstr>ECOSYSTEMS</vt:lpstr>
      <vt:lpstr>Ecosystem</vt:lpstr>
      <vt:lpstr>PowerPoint Presentation</vt:lpstr>
      <vt:lpstr>Primary Productivity</vt:lpstr>
      <vt:lpstr>PowerPoint Presentation</vt:lpstr>
      <vt:lpstr>Primary Productivity cont’d</vt:lpstr>
      <vt:lpstr>Primary Productivity cont’d</vt:lpstr>
      <vt:lpstr>Primary Productivity cont’d</vt:lpstr>
      <vt:lpstr>Primary Productivity cont’d</vt:lpstr>
      <vt:lpstr>PowerPoint Presentation</vt:lpstr>
      <vt:lpstr>Secondary Production</vt:lpstr>
      <vt:lpstr>PowerPoint Presentation</vt:lpstr>
      <vt:lpstr>Secondary Production cont’d</vt:lpstr>
      <vt:lpstr>Secondary Production cont’d</vt:lpstr>
      <vt:lpstr>PowerPoint Presentation</vt:lpstr>
      <vt:lpstr>Pyramids cont’d</vt:lpstr>
      <vt:lpstr>PowerPoint Presentation</vt:lpstr>
      <vt:lpstr>Pyramids cont’d</vt:lpstr>
      <vt:lpstr>PowerPoint Presentation</vt:lpstr>
      <vt:lpstr>PowerPoint Presentation</vt:lpstr>
      <vt:lpstr>PowerPoint Presentation</vt:lpstr>
      <vt:lpstr>Biochemical Cycles</vt:lpstr>
      <vt:lpstr>Water Cycle fig. 54.16</vt:lpstr>
      <vt:lpstr>Carbon Cycle fig. 54.17</vt:lpstr>
      <vt:lpstr>Nitrogen Cycle fig. 54.18</vt:lpstr>
      <vt:lpstr>Nitrogen Cycle cont’d</vt:lpstr>
      <vt:lpstr>Nitrogen Cycle cont’d</vt:lpstr>
      <vt:lpstr>PowerPoint Presentation</vt:lpstr>
      <vt:lpstr>Phosphorous cycle – fig. 54.19</vt:lpstr>
      <vt:lpstr>PowerPoint Presentation</vt:lpstr>
      <vt:lpstr>Cost of reproduction in female red deer in Scotland</vt:lpstr>
      <vt:lpstr>Probability of survival of European Krestels</vt:lpstr>
      <vt:lpstr>Exponential population growth</vt:lpstr>
      <vt:lpstr>Population Growth</vt:lpstr>
      <vt:lpstr>PowerPoint Presentation</vt:lpstr>
      <vt:lpstr>Fig. 53-10</vt:lpstr>
      <vt:lpstr>Fig. 53-11</vt:lpstr>
      <vt:lpstr>Exponential growth graph</vt:lpstr>
      <vt:lpstr>Fig. 53-12</vt:lpstr>
      <vt:lpstr>PowerPoint Presentation</vt:lpstr>
      <vt:lpstr>DDT</vt:lpstr>
      <vt:lpstr>Rising CO2 Levels</vt:lpstr>
      <vt:lpstr>PowerPoint Presentation</vt:lpstr>
      <vt:lpstr>PowerPoint Presentation</vt:lpstr>
      <vt:lpstr>PowerPoint Presentation</vt:lpstr>
    </vt:vector>
  </TitlesOfParts>
  <Company>cairo construction 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ECOLOGY   </dc:title>
  <dc:creator>eileen cairo</dc:creator>
  <cp:lastModifiedBy>ecairo</cp:lastModifiedBy>
  <cp:revision>110</cp:revision>
  <dcterms:created xsi:type="dcterms:W3CDTF">2004-12-05T20:01:00Z</dcterms:created>
  <dcterms:modified xsi:type="dcterms:W3CDTF">2011-12-14T17:31:21Z</dcterms:modified>
</cp:coreProperties>
</file>