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297" r:id="rId4"/>
    <p:sldId id="258" r:id="rId5"/>
    <p:sldId id="259" r:id="rId6"/>
    <p:sldId id="260" r:id="rId7"/>
    <p:sldId id="261" r:id="rId8"/>
    <p:sldId id="298" r:id="rId9"/>
    <p:sldId id="262" r:id="rId10"/>
    <p:sldId id="311" r:id="rId11"/>
    <p:sldId id="263" r:id="rId12"/>
    <p:sldId id="281" r:id="rId13"/>
    <p:sldId id="264" r:id="rId14"/>
    <p:sldId id="265" r:id="rId15"/>
    <p:sldId id="266" r:id="rId16"/>
    <p:sldId id="294" r:id="rId17"/>
    <p:sldId id="267" r:id="rId18"/>
    <p:sldId id="268" r:id="rId19"/>
    <p:sldId id="269" r:id="rId20"/>
    <p:sldId id="308" r:id="rId21"/>
    <p:sldId id="310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300" r:id="rId33"/>
    <p:sldId id="301" r:id="rId34"/>
    <p:sldId id="302" r:id="rId35"/>
    <p:sldId id="303" r:id="rId36"/>
    <p:sldId id="304" r:id="rId37"/>
    <p:sldId id="307" r:id="rId38"/>
    <p:sldId id="306" r:id="rId39"/>
    <p:sldId id="280" r:id="rId40"/>
    <p:sldId id="282" r:id="rId41"/>
    <p:sldId id="283" r:id="rId42"/>
    <p:sldId id="284" r:id="rId43"/>
    <p:sldId id="285" r:id="rId44"/>
    <p:sldId id="286" r:id="rId45"/>
    <p:sldId id="287" r:id="rId46"/>
    <p:sldId id="305" r:id="rId47"/>
    <p:sldId id="288" r:id="rId48"/>
    <p:sldId id="289" r:id="rId49"/>
    <p:sldId id="290" r:id="rId50"/>
    <p:sldId id="291" r:id="rId51"/>
    <p:sldId id="292" r:id="rId52"/>
    <p:sldId id="293" r:id="rId53"/>
    <p:sldId id="295" r:id="rId54"/>
    <p:sldId id="296" r:id="rId55"/>
    <p:sldId id="299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67" autoAdjust="0"/>
  </p:normalViewPr>
  <p:slideViewPr>
    <p:cSldViewPr>
      <p:cViewPr>
        <p:scale>
          <a:sx n="77" d="100"/>
          <a:sy n="77" d="100"/>
        </p:scale>
        <p:origin x="-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BD9C1DA-F510-4C69-BB69-C9A61C17E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91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08D54B-BB22-44E3-B5CA-A4875BDFB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3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2B2056-060B-4357-A503-EAB20FD017AC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F1FD31-48F0-46CF-99B2-682040CE138A}" type="slidenum">
              <a:rPr lang="en-US" sz="1200" smtClean="0"/>
              <a:pPr eaLnBrk="1" hangingPunct="1"/>
              <a:t>43</a:t>
            </a:fld>
            <a:endParaRPr lang="en-US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A—     a—    B—   B—   Not linked</a:t>
            </a:r>
          </a:p>
          <a:p>
            <a:pPr eaLnBrk="1" hangingPunct="1"/>
            <a:r>
              <a:rPr lang="en-US" smtClean="0"/>
              <a:t>A—a     B—b    Linked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30B04-8CA9-4FE1-990A-3692E09E33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B4174-4C99-4ABA-A29F-18D6D86F30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13598-0C5C-43F4-8A67-FEEE1DFD7D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6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AD18E-A779-41C6-B6F1-E9B55CFD8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8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236EE-696C-4E09-9E06-BC4800AE3D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79BD5E-9DF9-4B0C-8C0B-B1B135C5B2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5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EEBE7-22F8-4C92-A9C2-DBB38D072F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1386B-9B3B-40E2-B457-8B4D3E9E37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61B60-0D47-4651-99CA-313B4C1221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7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9B354-8ACD-445A-B11E-F649F942D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11335-69B3-4363-8E9C-CA82F46644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7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5EFAEF-CC1B-46A5-B8F9-225E42B8FD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38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Principles of Genetics</a:t>
            </a:r>
          </a:p>
        </p:txBody>
      </p:sp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588A2B-CA0A-4FA3-B7FF-AC201317D42D}" type="slidenum">
              <a:rPr lang="en-US" sz="1400" smtClean="0">
                <a:solidFill>
                  <a:schemeClr val="bg2"/>
                </a:solidFill>
              </a:rPr>
              <a:pPr eaLnBrk="1" hangingPunct="1"/>
              <a:t>1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Dominance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Heterozygous and homozygous </a:t>
            </a:r>
            <a:r>
              <a:rPr lang="en-US" dirty="0" smtClean="0"/>
              <a:t>dominant </a:t>
            </a:r>
            <a:r>
              <a:rPr lang="en-US" dirty="0" smtClean="0"/>
              <a:t>are indistinguishable</a:t>
            </a:r>
          </a:p>
          <a:p>
            <a:pPr eaLnBrk="1" hangingPunct="1"/>
            <a:r>
              <a:rPr lang="en-US" dirty="0" smtClean="0"/>
              <a:t>Typical genetics problem you’ve done before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32CFB0-0D8F-4B82-98D7-25A09BAB395F}" type="slidenum">
              <a:rPr lang="en-US" sz="1400" smtClean="0">
                <a:solidFill>
                  <a:schemeClr val="bg2"/>
                </a:solidFill>
              </a:rPr>
              <a:pPr eaLnBrk="1" hangingPunct="1"/>
              <a:t>10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Monohybrid Cross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Crossing one trait at a time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Example on board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- Cross a heterozygous tongue roller with a non tongue roller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- Tongue rolling is dominant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- What are the chances of having a heterozygote?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                  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EB35A3-609F-49CE-9E2A-B773DF330A57}" type="slidenum">
              <a:rPr lang="en-US" sz="1400" smtClean="0">
                <a:solidFill>
                  <a:schemeClr val="bg2"/>
                </a:solidFill>
              </a:rPr>
              <a:pPr eaLnBrk="1" hangingPunct="1"/>
              <a:t>11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cont’d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Testcross – cross a homozygous recessive with organism of unknown genotype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Why is this a testcross?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get any recessive offspring then the genotype was heterozygous – if all dominant then it must be homozygous dominant.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E80D12-F1E8-41A0-8A30-8ACB8C446521}" type="slidenum">
              <a:rPr lang="en-US" sz="1400" smtClean="0">
                <a:solidFill>
                  <a:schemeClr val="bg2"/>
                </a:solidFill>
              </a:rPr>
              <a:pPr eaLnBrk="1" hangingPunct="1"/>
              <a:t>12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Dihybrid Cross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Crossing 2 traits at a time</a:t>
            </a:r>
          </a:p>
          <a:p>
            <a:pPr eaLnBrk="1" hangingPunct="1"/>
            <a:r>
              <a:rPr lang="en-US" sz="2800" smtClean="0"/>
              <a:t>Ie.  Earlobes &amp; tongue rolling</a:t>
            </a:r>
          </a:p>
          <a:p>
            <a:pPr eaLnBrk="1" hangingPunct="1"/>
            <a:r>
              <a:rPr lang="en-US" sz="2800" smtClean="0"/>
              <a:t>Cross a diheterozygote( heterozygous for both traits) with a heterozygous tongue roller who has attached ears</a:t>
            </a:r>
          </a:p>
          <a:p>
            <a:pPr eaLnBrk="1" hangingPunct="1"/>
            <a:r>
              <a:rPr lang="en-US" sz="2800" smtClean="0"/>
              <a:t>Attached earlobes is recessive to free earlobes</a:t>
            </a:r>
          </a:p>
          <a:p>
            <a:pPr eaLnBrk="1" hangingPunct="1"/>
            <a:r>
              <a:rPr lang="en-US" sz="2800" smtClean="0"/>
              <a:t>Give the ratio of each possible phenotype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E8E110-205E-42AA-A9F2-AFBD76E167C9}" type="slidenum">
              <a:rPr lang="en-US" sz="1400" smtClean="0">
                <a:solidFill>
                  <a:schemeClr val="bg2"/>
                </a:solidFill>
              </a:rPr>
              <a:pPr eaLnBrk="1" hangingPunct="1"/>
              <a:t>13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Incomplete Dominance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Dominant gene doesn’t completely hide the recessive gene</a:t>
            </a:r>
          </a:p>
          <a:p>
            <a:pPr eaLnBrk="1" hangingPunct="1"/>
            <a:r>
              <a:rPr lang="en-US" smtClean="0"/>
              <a:t>Snapdragons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Red – RR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White – rr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Pink – Rr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Cross 2 heterozygotes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960203-58ED-410E-88E8-CD23F7970025}" type="slidenum">
              <a:rPr lang="en-US" sz="1400" smtClean="0">
                <a:solidFill>
                  <a:schemeClr val="bg2"/>
                </a:solidFill>
              </a:rPr>
              <a:pPr eaLnBrk="1" hangingPunct="1"/>
              <a:t>14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 Alleles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than 2 alleles for a certain trait </a:t>
            </a:r>
          </a:p>
          <a:p>
            <a:pPr eaLnBrk="1" hangingPunct="1"/>
            <a:r>
              <a:rPr lang="en-US" smtClean="0"/>
              <a:t>Ie. blood type</a:t>
            </a:r>
          </a:p>
          <a:p>
            <a:pPr eaLnBrk="1" hangingPunct="1"/>
            <a:r>
              <a:rPr lang="en-US" smtClean="0"/>
              <a:t>Three alleles  A, B, O</a:t>
            </a:r>
          </a:p>
          <a:p>
            <a:pPr eaLnBrk="1" hangingPunct="1"/>
            <a:r>
              <a:rPr lang="en-US" smtClean="0"/>
              <a:t>A &amp; B are codominant (both dominant)</a:t>
            </a:r>
          </a:p>
          <a:p>
            <a:pPr eaLnBrk="1" hangingPunct="1"/>
            <a:r>
              <a:rPr lang="en-US" smtClean="0"/>
              <a:t>O is recessive</a:t>
            </a:r>
          </a:p>
          <a:p>
            <a:pPr eaLnBrk="1" hangingPunct="1"/>
            <a:r>
              <a:rPr lang="en-US" smtClean="0"/>
              <a:t>Use letter I to indicated blood type</a:t>
            </a:r>
          </a:p>
          <a:p>
            <a:pPr eaLnBrk="1" hangingPunct="1"/>
            <a:r>
              <a:rPr lang="en-US" smtClean="0"/>
              <a:t>Use superscripts to indicate which allele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56163F-0321-4981-A21A-CC5BDA133A54}" type="slidenum">
              <a:rPr lang="en-US" sz="1400" smtClean="0">
                <a:solidFill>
                  <a:schemeClr val="bg2"/>
                </a:solidFill>
              </a:rPr>
              <a:pPr eaLnBrk="1" hangingPunct="1"/>
              <a:t>15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5F0A60-81F5-4E50-9322-F080F78CE79F}" type="slidenum">
              <a:rPr lang="en-US" sz="1400" smtClean="0">
                <a:solidFill>
                  <a:schemeClr val="bg2"/>
                </a:solidFill>
              </a:rPr>
              <a:pPr eaLnBrk="1" hangingPunct="1"/>
              <a:t>16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18435" name="Picture 3" descr="14-10-ABOAllele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8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a type AB person with a type O</a:t>
            </a:r>
          </a:p>
          <a:p>
            <a:pPr eaLnBrk="1" hangingPunct="1"/>
            <a:r>
              <a:rPr lang="en-US" smtClean="0"/>
              <a:t>Give the ratio of each phenotype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E5C8D1-B5C6-459D-9190-3D1E427F750F}" type="slidenum">
              <a:rPr lang="en-US" sz="1400" smtClean="0">
                <a:solidFill>
                  <a:schemeClr val="bg2"/>
                </a:solidFill>
              </a:rPr>
              <a:pPr eaLnBrk="1" hangingPunct="1"/>
              <a:t>17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Pedigree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Family history following a trait</a:t>
            </a:r>
          </a:p>
          <a:p>
            <a:pPr eaLnBrk="1" hangingPunct="1"/>
            <a:r>
              <a:rPr lang="en-US" smtClean="0"/>
              <a:t>See board  </a:t>
            </a:r>
          </a:p>
          <a:p>
            <a:pPr lvl="1" eaLnBrk="1" hangingPunct="1"/>
            <a:r>
              <a:rPr lang="en-US" smtClean="0"/>
              <a:t>Circle female</a:t>
            </a:r>
          </a:p>
          <a:p>
            <a:pPr lvl="1" eaLnBrk="1" hangingPunct="1"/>
            <a:r>
              <a:rPr lang="en-US" smtClean="0"/>
              <a:t>Square male</a:t>
            </a:r>
          </a:p>
          <a:p>
            <a:pPr lvl="1" eaLnBrk="1" hangingPunct="1"/>
            <a:r>
              <a:rPr lang="en-US" smtClean="0"/>
              <a:t>Shade in the ones showing the trait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36B79A-3476-4DBC-B278-5A1E3AD98DE4}" type="slidenum">
              <a:rPr lang="en-US" sz="1400" smtClean="0">
                <a:solidFill>
                  <a:schemeClr val="bg2"/>
                </a:solidFill>
              </a:rPr>
              <a:pPr eaLnBrk="1" hangingPunct="1"/>
              <a:t>18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 Determination Problems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23 pairs of chromosomes</a:t>
            </a:r>
          </a:p>
          <a:p>
            <a:pPr eaLnBrk="1" hangingPunct="1"/>
            <a:r>
              <a:rPr lang="en-US" smtClean="0"/>
              <a:t>Pairs 1-22   autosomes</a:t>
            </a:r>
          </a:p>
          <a:p>
            <a:pPr eaLnBrk="1" hangingPunct="1"/>
            <a:r>
              <a:rPr lang="en-US" smtClean="0"/>
              <a:t>23</a:t>
            </a:r>
            <a:r>
              <a:rPr lang="en-US" baseline="30000" smtClean="0"/>
              <a:t>rd</a:t>
            </a:r>
            <a:r>
              <a:rPr lang="en-US" smtClean="0"/>
              <a:t> pair sex chromosomes</a:t>
            </a:r>
          </a:p>
          <a:p>
            <a:pPr lvl="1" eaLnBrk="1" hangingPunct="1"/>
            <a:r>
              <a:rPr lang="en-US" smtClean="0"/>
              <a:t>Male XY</a:t>
            </a:r>
          </a:p>
          <a:p>
            <a:pPr lvl="1" eaLnBrk="1" hangingPunct="1"/>
            <a:r>
              <a:rPr lang="en-US" smtClean="0"/>
              <a:t>Female XX</a:t>
            </a:r>
          </a:p>
          <a:p>
            <a:pPr eaLnBrk="1" hangingPunct="1"/>
            <a:r>
              <a:rPr lang="en-US" smtClean="0"/>
              <a:t>X is longer than Y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42AC28-6495-41DD-A19B-A225C1AA1201}" type="slidenum">
              <a:rPr lang="en-US" sz="1400" smtClean="0">
                <a:solidFill>
                  <a:schemeClr val="bg2"/>
                </a:solidFill>
              </a:rPr>
              <a:pPr eaLnBrk="1" hangingPunct="1"/>
              <a:t>19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Gene – section of DNA</a:t>
            </a:r>
          </a:p>
          <a:p>
            <a:pPr eaLnBrk="1" hangingPunct="1"/>
            <a:r>
              <a:rPr lang="en-US" sz="2800" smtClean="0"/>
              <a:t>There are 2 genes for every trait                     ( sometimes more)</a:t>
            </a:r>
          </a:p>
          <a:p>
            <a:pPr eaLnBrk="1" hangingPunct="1"/>
            <a:r>
              <a:rPr lang="en-US" sz="2800" smtClean="0"/>
              <a:t>Allele – form of a gene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- Most have 2 forms; a dominant and a recessive</a:t>
            </a:r>
          </a:p>
          <a:p>
            <a:pPr eaLnBrk="1" hangingPunct="1"/>
            <a:r>
              <a:rPr lang="en-US" sz="2800" smtClean="0"/>
              <a:t>Dominant – if present the trait shows</a:t>
            </a:r>
          </a:p>
          <a:p>
            <a:pPr eaLnBrk="1" hangingPunct="1"/>
            <a:r>
              <a:rPr lang="en-US" sz="2800" smtClean="0"/>
              <a:t>Recessive – only shows if both are present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5CA07-89D6-451B-BE94-A3B3D90CAB64}" type="slidenum">
              <a:rPr lang="en-US" sz="1400" smtClean="0">
                <a:solidFill>
                  <a:schemeClr val="bg2"/>
                </a:solidFill>
              </a:rPr>
              <a:pPr eaLnBrk="1" hangingPunct="1"/>
              <a:t>2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 Inactivation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female mammals only one X is activated</a:t>
            </a:r>
          </a:p>
          <a:p>
            <a:pPr eaLnBrk="1" hangingPunct="1"/>
            <a:r>
              <a:rPr lang="en-US" smtClean="0"/>
              <a:t>The inactive X is called a Barr body and most of these genes are not expressed</a:t>
            </a:r>
          </a:p>
          <a:p>
            <a:pPr eaLnBrk="1" hangingPunct="1"/>
            <a:r>
              <a:rPr lang="en-US" smtClean="0"/>
              <a:t>Attachment of methyl group is seen on inactive X’s</a:t>
            </a:r>
          </a:p>
          <a:p>
            <a:pPr eaLnBrk="1" hangingPunct="1"/>
            <a:endParaRPr lang="en-US" smtClean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5B098C-4F6B-497C-8D33-A17E59AD9BB4}" type="slidenum">
              <a:rPr lang="en-US" sz="1400" smtClean="0">
                <a:solidFill>
                  <a:schemeClr val="bg2"/>
                </a:solidFill>
              </a:rPr>
              <a:pPr eaLnBrk="1" hangingPunct="1"/>
              <a:t>20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</p:spPr>
        <p:txBody>
          <a:bodyPr/>
          <a:lstStyle/>
          <a:p>
            <a:pPr algn="l" eaLnBrk="1" hangingPunct="1"/>
            <a:r>
              <a:rPr lang="en-US" sz="1200" smtClean="0"/>
              <a:t>Fig. 15-8</a:t>
            </a:r>
          </a:p>
        </p:txBody>
      </p:sp>
      <p:sp>
        <p:nvSpPr>
          <p:cNvPr id="2355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CBB7E4-C4F9-49CD-8B13-4EE582D87DE0}" type="slidenum">
              <a:rPr lang="en-US" sz="1400" smtClean="0">
                <a:solidFill>
                  <a:schemeClr val="bg2"/>
                </a:solidFill>
              </a:rPr>
              <a:pPr eaLnBrk="1" hangingPunct="1"/>
              <a:t>21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23555" name="Picture 2" descr="15_08XInactivation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39700"/>
            <a:ext cx="64262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122738" y="134938"/>
            <a:ext cx="18367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X chromosomes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1392238" y="846138"/>
            <a:ext cx="15192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Early embryo: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6027738" y="338138"/>
            <a:ext cx="11763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Allele for</a:t>
            </a:r>
          </a:p>
          <a:p>
            <a:r>
              <a:rPr lang="en-US" sz="1800" b="1">
                <a:sym typeface="Symbol" pitchFamily="18" charset="2"/>
              </a:rPr>
              <a:t>orange fur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6027738" y="1049338"/>
            <a:ext cx="117633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Allele for</a:t>
            </a:r>
          </a:p>
          <a:p>
            <a:r>
              <a:rPr lang="en-US" sz="1800" b="1">
                <a:sym typeface="Symbol" pitchFamily="18" charset="2"/>
              </a:rPr>
              <a:t>black fur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1" name="Text Box 8"/>
          <p:cNvSpPr txBox="1">
            <a:spLocks noChangeArrowheads="1"/>
          </p:cNvSpPr>
          <p:nvPr/>
        </p:nvSpPr>
        <p:spPr bwMode="auto">
          <a:xfrm>
            <a:off x="4160838" y="1963738"/>
            <a:ext cx="186213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Cell division and</a:t>
            </a:r>
          </a:p>
          <a:p>
            <a:r>
              <a:rPr lang="en-US" sz="1800" b="1">
                <a:sym typeface="Symbol" pitchFamily="18" charset="2"/>
              </a:rPr>
              <a:t>X chromosome</a:t>
            </a:r>
          </a:p>
          <a:p>
            <a:pPr>
              <a:lnSpc>
                <a:spcPct val="90000"/>
              </a:lnSpc>
            </a:pPr>
            <a:r>
              <a:rPr lang="en-US" sz="1800" b="1">
                <a:sym typeface="Symbol" pitchFamily="18" charset="2"/>
              </a:rPr>
              <a:t>inactivation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1392238" y="2484438"/>
            <a:ext cx="13160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Two cell</a:t>
            </a:r>
          </a:p>
          <a:p>
            <a:r>
              <a:rPr lang="en-US" sz="1800" b="1">
                <a:sym typeface="Symbol" pitchFamily="18" charset="2"/>
              </a:rPr>
              <a:t>populations</a:t>
            </a:r>
          </a:p>
          <a:p>
            <a:pPr>
              <a:lnSpc>
                <a:spcPct val="90000"/>
              </a:lnSpc>
            </a:pPr>
            <a:r>
              <a:rPr lang="en-US" sz="1800" b="1"/>
              <a:t>in adult cat: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2281238" y="3335338"/>
            <a:ext cx="9477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Active X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6853238" y="3043238"/>
            <a:ext cx="9477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Active X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5" name="Text Box 12"/>
          <p:cNvSpPr txBox="1">
            <a:spLocks noChangeArrowheads="1"/>
          </p:cNvSpPr>
          <p:nvPr/>
        </p:nvSpPr>
        <p:spPr bwMode="auto">
          <a:xfrm>
            <a:off x="4491038" y="3195638"/>
            <a:ext cx="10620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Inactive X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6" name="Text Box 13"/>
          <p:cNvSpPr txBox="1">
            <a:spLocks noChangeArrowheads="1"/>
          </p:cNvSpPr>
          <p:nvPr/>
        </p:nvSpPr>
        <p:spPr bwMode="auto">
          <a:xfrm>
            <a:off x="3525838" y="3817938"/>
            <a:ext cx="9477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Black fur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7" name="Text Box 14"/>
          <p:cNvSpPr txBox="1">
            <a:spLocks noChangeArrowheads="1"/>
          </p:cNvSpPr>
          <p:nvPr/>
        </p:nvSpPr>
        <p:spPr bwMode="auto">
          <a:xfrm>
            <a:off x="5557838" y="3817938"/>
            <a:ext cx="121443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>
                <a:sym typeface="Symbol" pitchFamily="18" charset="2"/>
              </a:rPr>
              <a:t>Orange fur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V="1">
            <a:off x="5194300" y="501650"/>
            <a:ext cx="79375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6"/>
          <p:cNvSpPr>
            <a:spLocks noChangeShapeType="1"/>
          </p:cNvSpPr>
          <p:nvPr/>
        </p:nvSpPr>
        <p:spPr bwMode="auto">
          <a:xfrm>
            <a:off x="5200650" y="1079500"/>
            <a:ext cx="79375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Line 17"/>
          <p:cNvSpPr>
            <a:spLocks noChangeShapeType="1"/>
          </p:cNvSpPr>
          <p:nvPr/>
        </p:nvSpPr>
        <p:spPr bwMode="auto">
          <a:xfrm>
            <a:off x="3206750" y="3473450"/>
            <a:ext cx="43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1" name="Line 18"/>
          <p:cNvSpPr>
            <a:spLocks noChangeShapeType="1"/>
          </p:cNvSpPr>
          <p:nvPr/>
        </p:nvSpPr>
        <p:spPr bwMode="auto">
          <a:xfrm>
            <a:off x="4102100" y="3175000"/>
            <a:ext cx="368300" cy="133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19"/>
          <p:cNvSpPr>
            <a:spLocks noChangeShapeType="1"/>
          </p:cNvSpPr>
          <p:nvPr/>
        </p:nvSpPr>
        <p:spPr bwMode="auto">
          <a:xfrm>
            <a:off x="5570538" y="3333750"/>
            <a:ext cx="373062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Line 20"/>
          <p:cNvSpPr>
            <a:spLocks noChangeShapeType="1"/>
          </p:cNvSpPr>
          <p:nvPr/>
        </p:nvSpPr>
        <p:spPr bwMode="auto">
          <a:xfrm>
            <a:off x="6388100" y="3187700"/>
            <a:ext cx="450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Line 21"/>
          <p:cNvSpPr>
            <a:spLocks noChangeShapeType="1"/>
          </p:cNvSpPr>
          <p:nvPr/>
        </p:nvSpPr>
        <p:spPr bwMode="auto">
          <a:xfrm>
            <a:off x="3981450" y="4121150"/>
            <a:ext cx="692150" cy="20383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5283200" y="4133850"/>
            <a:ext cx="889000" cy="16954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6" name="Line 23"/>
          <p:cNvSpPr>
            <a:spLocks noChangeShapeType="1"/>
          </p:cNvSpPr>
          <p:nvPr/>
        </p:nvSpPr>
        <p:spPr bwMode="auto">
          <a:xfrm>
            <a:off x="3981450" y="4127500"/>
            <a:ext cx="692150" cy="2038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Line 24"/>
          <p:cNvSpPr>
            <a:spLocks noChangeShapeType="1"/>
          </p:cNvSpPr>
          <p:nvPr/>
        </p:nvSpPr>
        <p:spPr bwMode="auto">
          <a:xfrm flipH="1">
            <a:off x="5280025" y="4140200"/>
            <a:ext cx="889000" cy="169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Genetics &amp; Sex Determination Problems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Cross two parents that are heterozygous for earlobes</a:t>
            </a:r>
          </a:p>
          <a:p>
            <a:pPr eaLnBrk="1" hangingPunct="1"/>
            <a:r>
              <a:rPr lang="en-US" smtClean="0"/>
              <a:t>What are the chances of having males w/attached ears?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7E6BC5-1997-4DA0-97E4-6B1CE11512D4}" type="slidenum">
              <a:rPr lang="en-US" sz="1400" smtClean="0">
                <a:solidFill>
                  <a:schemeClr val="bg2"/>
                </a:solidFill>
              </a:rPr>
              <a:pPr eaLnBrk="1" hangingPunct="1"/>
              <a:t>22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males w/free ears  or 3/8 or 37.5%</a:t>
            </a:r>
          </a:p>
          <a:p>
            <a:pPr eaLnBrk="1" hangingPunct="1"/>
            <a:r>
              <a:rPr lang="en-US" smtClean="0"/>
              <a:t>3 females w/free ears</a:t>
            </a:r>
          </a:p>
          <a:p>
            <a:pPr eaLnBrk="1" hangingPunct="1"/>
            <a:r>
              <a:rPr lang="en-US" u="sng" smtClean="0"/>
              <a:t>1 male w/attached ears or 1/8 or 12.5%</a:t>
            </a:r>
          </a:p>
          <a:p>
            <a:pPr eaLnBrk="1" hangingPunct="1"/>
            <a:r>
              <a:rPr lang="en-US" smtClean="0"/>
              <a:t>1 female w/attached ears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87DA0-F578-4CEB-80FF-25A250588E94}" type="slidenum">
              <a:rPr lang="en-US" sz="1400" smtClean="0">
                <a:solidFill>
                  <a:schemeClr val="bg2"/>
                </a:solidFill>
              </a:rPr>
              <a:pPr eaLnBrk="1" hangingPunct="1"/>
              <a:t>23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Probability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chance of having 3 boys in a row?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Rule of multiplication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½ X ½ x ½ = 1/8  or 12.5%</a:t>
            </a:r>
          </a:p>
          <a:p>
            <a:pPr eaLnBrk="1" hangingPunct="1"/>
            <a:r>
              <a:rPr lang="en-US" smtClean="0"/>
              <a:t>What are the chances of having 2 girls &amp; 1 boy in any order?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3/8  or 37%</a:t>
            </a:r>
          </a:p>
          <a:p>
            <a:pPr lvl="1" eaLnBrk="1" hangingPunct="1"/>
            <a:endParaRPr lang="en-US" smtClean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9252CB-A09C-4429-B260-F0631189D4CA}" type="slidenum">
              <a:rPr lang="en-US" sz="1400" smtClean="0">
                <a:solidFill>
                  <a:schemeClr val="bg2"/>
                </a:solidFill>
              </a:rPr>
              <a:pPr eaLnBrk="1" hangingPunct="1"/>
              <a:t>24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0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are the chances of drawing 3 aces in a row? (Keep card each time)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4/52 x 3/51 x 2/50 = 24/132,600   =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.018%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597965-D6CE-4B8F-BB4C-94DA28FB83D1}" type="slidenum">
              <a:rPr lang="en-US" sz="1400" smtClean="0">
                <a:solidFill>
                  <a:schemeClr val="bg2"/>
                </a:solidFill>
              </a:rPr>
              <a:pPr eaLnBrk="1" hangingPunct="1"/>
              <a:t>25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Sex-Linked Traits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Found only on the X chromosome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colorblindness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hemophilia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Duchene's muscular dystrophy</a:t>
            </a:r>
          </a:p>
          <a:p>
            <a:pPr eaLnBrk="1" hangingPunct="1"/>
            <a:r>
              <a:rPr lang="en-US" smtClean="0"/>
              <a:t>Cross a carrier female with a normal male.</a:t>
            </a:r>
          </a:p>
          <a:p>
            <a:pPr eaLnBrk="1" hangingPunct="1"/>
            <a:r>
              <a:rPr lang="en-US" smtClean="0"/>
              <a:t>See board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64CC88-D4C6-4048-A378-63528EAD7D9E}" type="slidenum">
              <a:rPr lang="en-US" sz="1400" smtClean="0">
                <a:solidFill>
                  <a:schemeClr val="bg2"/>
                </a:solidFill>
              </a:rPr>
              <a:pPr eaLnBrk="1" hangingPunct="1"/>
              <a:t>26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Polygenic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 trait that is determined by more than one type of gene (i.e. Height &amp; skin color)</a:t>
            </a:r>
          </a:p>
          <a:p>
            <a:pPr eaLnBrk="1" hangingPunct="1"/>
            <a:r>
              <a:rPr lang="en-US" sz="2800" smtClean="0"/>
              <a:t>2. Skin color – 3 genes on 3 chromosomes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ABC &amp; abc  = 6 alleles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aabbcc    -   very light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AABBCC -   very dark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Determined by the number of dominant genes.   </a:t>
            </a:r>
          </a:p>
          <a:p>
            <a:pPr eaLnBrk="1" hangingPunct="1"/>
            <a:endParaRPr lang="en-US" sz="280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89068B-8F6F-4C73-B7B5-701740C23133}" type="slidenum">
              <a:rPr lang="en-US" sz="1400" smtClean="0">
                <a:solidFill>
                  <a:schemeClr val="bg2"/>
                </a:solidFill>
              </a:rPr>
              <a:pPr eaLnBrk="1" hangingPunct="1"/>
              <a:t>27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Pleiotropy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 single gene affects many different phenotypes.</a:t>
            </a:r>
          </a:p>
          <a:p>
            <a:pPr eaLnBrk="1" hangingPunct="1"/>
            <a:r>
              <a:rPr lang="en-US" smtClean="0"/>
              <a:t>Tigers – one allele causes abnormal pigmentation </a:t>
            </a:r>
            <a:r>
              <a:rPr lang="en-US" b="1" u="sng" smtClean="0"/>
              <a:t>AND</a:t>
            </a:r>
            <a:r>
              <a:rPr lang="en-US" smtClean="0"/>
              <a:t> cross-eyes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EF74DC-638A-4D19-A37F-02D7712D5709}" type="slidenum">
              <a:rPr lang="en-US" sz="1400" smtClean="0">
                <a:solidFill>
                  <a:schemeClr val="bg2"/>
                </a:solidFill>
              </a:rPr>
              <a:pPr eaLnBrk="1" hangingPunct="1"/>
              <a:t>28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74754" name="Picture 2" descr="IMG_shi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22018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Epistasis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When 1 gene alters the phenotypic expression of another.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       -Mice – black coat (B)is dominant to brown(b)  A second gene D affects how  the protein for color will stick to the hair</a:t>
            </a:r>
          </a:p>
          <a:p>
            <a:pPr eaLnBrk="1" hangingPunct="1"/>
            <a:r>
              <a:rPr lang="en-US" sz="2800" smtClean="0"/>
              <a:t>If the second gene is dd protein will not stick &amp; the mouse will have white hair</a:t>
            </a:r>
          </a:p>
          <a:p>
            <a:pPr eaLnBrk="1" hangingPunct="1"/>
            <a:r>
              <a:rPr lang="en-US" sz="2800" smtClean="0"/>
              <a:t>Cross 2 black mice heterozygous for B &amp; D</a:t>
            </a:r>
          </a:p>
          <a:p>
            <a:pPr eaLnBrk="1" hangingPunct="1"/>
            <a:endParaRPr lang="en-US" sz="2800" smtClean="0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469E22-8F6C-4333-A2E2-A8C9342C81E2}" type="slidenum">
              <a:rPr lang="en-US" sz="1400" smtClean="0">
                <a:solidFill>
                  <a:schemeClr val="bg2"/>
                </a:solidFill>
              </a:rPr>
              <a:pPr eaLnBrk="1" hangingPunct="1"/>
              <a:t>29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4E3BA-AAB9-48AC-86F9-ABDA00952779}" type="slidenum">
              <a:rPr lang="en-US" sz="1400" smtClean="0">
                <a:solidFill>
                  <a:schemeClr val="bg2"/>
                </a:solidFill>
              </a:rPr>
              <a:pPr eaLnBrk="1" hangingPunct="1"/>
              <a:t>3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5123" name="Picture 4099" descr="14-03-Allele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9 black   (B_ D_)</a:t>
            </a:r>
          </a:p>
          <a:p>
            <a:pPr eaLnBrk="1" hangingPunct="1"/>
            <a:r>
              <a:rPr lang="en-US" smtClean="0"/>
              <a:t>3 brown   (bbD_)</a:t>
            </a:r>
          </a:p>
          <a:p>
            <a:pPr eaLnBrk="1" hangingPunct="1"/>
            <a:r>
              <a:rPr lang="en-US" smtClean="0"/>
              <a:t>4 white  (3B_dd and 1 bbdd)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D5F0D-8A66-4FAB-8240-20D1F70D0DDE}" type="slidenum">
              <a:rPr lang="en-US" sz="1400" smtClean="0">
                <a:solidFill>
                  <a:schemeClr val="bg2"/>
                </a:solidFill>
              </a:rPr>
              <a:pPr eaLnBrk="1" hangingPunct="1"/>
              <a:t>30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Morgan Genetics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Known for sex-linked studies with </a:t>
            </a:r>
            <a:r>
              <a:rPr lang="en-US" i="1" smtClean="0"/>
              <a:t>Drosophila melanogaster</a:t>
            </a:r>
          </a:p>
          <a:p>
            <a:pPr eaLnBrk="1" hangingPunct="1"/>
            <a:r>
              <a:rPr lang="en-US" smtClean="0"/>
              <a:t>(fruit flies)</a:t>
            </a:r>
          </a:p>
        </p:txBody>
      </p:sp>
      <p:sp>
        <p:nvSpPr>
          <p:cNvPr id="33794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C2D5A8-3739-42EA-ABF2-952C9F4F0C23}" type="slidenum">
              <a:rPr lang="en-US" sz="1400" smtClean="0">
                <a:solidFill>
                  <a:schemeClr val="bg2"/>
                </a:solidFill>
              </a:rPr>
              <a:pPr eaLnBrk="1" hangingPunct="1"/>
              <a:t>31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E99389-A0A9-4B0A-82F3-B4BA4A6A51EA}" type="slidenum">
              <a:rPr lang="en-US" sz="1400" smtClean="0">
                <a:solidFill>
                  <a:schemeClr val="bg2"/>
                </a:solidFill>
              </a:rPr>
              <a:pPr eaLnBrk="1" hangingPunct="1"/>
              <a:t>32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4819" name="Picture 2" descr="drosophi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1714500"/>
            <a:ext cx="44577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16BEFC-8BA9-4FBB-85A7-E8CF90CED33A}" type="slidenum">
              <a:rPr lang="en-US" sz="1400" smtClean="0">
                <a:solidFill>
                  <a:schemeClr val="bg2"/>
                </a:solidFill>
              </a:rPr>
              <a:pPr eaLnBrk="1" hangingPunct="1"/>
              <a:t>33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5843" name="Picture 2" descr="300px-Drosophila_melanogaster_-_side_(ak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35113"/>
            <a:ext cx="5715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CFE668-CBCE-4B09-9445-FE346CE2C2D7}" type="slidenum">
              <a:rPr lang="en-US" sz="1400" smtClean="0">
                <a:solidFill>
                  <a:schemeClr val="bg2"/>
                </a:solidFill>
              </a:rPr>
              <a:pPr eaLnBrk="1" hangingPunct="1"/>
              <a:t>34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6867" name="Picture 2" descr="male-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9738"/>
            <a:ext cx="5761038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A7E36-D0E5-45A1-987C-5DA1FCA812C4}" type="slidenum">
              <a:rPr lang="en-US" sz="1400" smtClean="0">
                <a:solidFill>
                  <a:schemeClr val="bg2"/>
                </a:solidFill>
              </a:rPr>
              <a:pPr eaLnBrk="1" hangingPunct="1"/>
              <a:t>35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7891" name="Picture 2" descr="fly_wildtype_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8580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D3283B-4D25-4F4E-9B81-7A9442C64414}" type="slidenum">
              <a:rPr lang="en-US" sz="1400" smtClean="0">
                <a:solidFill>
                  <a:schemeClr val="bg2"/>
                </a:solidFill>
              </a:rPr>
              <a:pPr eaLnBrk="1" hangingPunct="1"/>
              <a:t>36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8915" name="Picture 2" descr="flies-male-fem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95513"/>
            <a:ext cx="57912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DF665D-1DCF-4DB2-8A9C-363D35A0F347}" type="slidenum">
              <a:rPr lang="en-US" sz="1400" smtClean="0">
                <a:solidFill>
                  <a:schemeClr val="bg2"/>
                </a:solidFill>
              </a:rPr>
              <a:pPr eaLnBrk="1" hangingPunct="1"/>
              <a:t>37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39939" name="Picture 5" descr="1154801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3888"/>
            <a:ext cx="70104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78FBFB-040F-4CD3-8645-177474941F5E}" type="slidenum">
              <a:rPr lang="en-US" sz="1400" smtClean="0">
                <a:solidFill>
                  <a:schemeClr val="bg2"/>
                </a:solidFill>
              </a:rPr>
              <a:pPr eaLnBrk="1" hangingPunct="1"/>
              <a:t>38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40963" name="Picture 5" descr="m_f_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723900"/>
            <a:ext cx="9372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Symbols replace Mendel’s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+ called wild type - refers to the normal trait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Without the + then it refers to the mutant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first letter of the first mutation discovered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the uppercase if it is a dominant mutation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66E37C-4E52-463D-8B45-70F0BFF3DCA9}" type="slidenum">
              <a:rPr lang="en-US" sz="1400" smtClean="0">
                <a:solidFill>
                  <a:schemeClr val="bg2"/>
                </a:solidFill>
              </a:rPr>
              <a:pPr eaLnBrk="1" hangingPunct="1"/>
              <a:t>39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Heterozygous – one recessive gene &amp; one dominant gene</a:t>
            </a:r>
          </a:p>
          <a:p>
            <a:pPr lvl="1" eaLnBrk="1" hangingPunct="1"/>
            <a:r>
              <a:rPr lang="en-US" smtClean="0"/>
              <a:t>Also called hybrid</a:t>
            </a:r>
          </a:p>
          <a:p>
            <a:pPr eaLnBrk="1" hangingPunct="1"/>
            <a:r>
              <a:rPr lang="en-US" smtClean="0"/>
              <a:t>Homozygous – both genes are the same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Homozygous dominant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Homozygous recessive</a:t>
            </a:r>
          </a:p>
          <a:p>
            <a:pPr lvl="1" eaLnBrk="1" hangingPunct="1"/>
            <a:endParaRPr lang="en-US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8B63C9-BE2F-4EB5-B3D0-4C62A37F3E1D}" type="slidenum">
              <a:rPr lang="en-US" sz="1400" smtClean="0">
                <a:solidFill>
                  <a:schemeClr val="bg2"/>
                </a:solidFill>
              </a:rPr>
              <a:pPr eaLnBrk="1" hangingPunct="1"/>
              <a:t>4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Drosophila characteristics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      </a:t>
            </a:r>
            <a:r>
              <a:rPr lang="en-US" b="1" u="sng" smtClean="0"/>
              <a:t>Wild Type  +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gray body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normal wings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- red eyes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        </a:t>
            </a:r>
            <a:r>
              <a:rPr lang="en-US" b="1" u="sng" smtClean="0"/>
              <a:t>Mutants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black body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vestigial wings (vg)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white eyes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sepia eyes (brown)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6CC99-AC4F-4A2B-90A4-65F2BF32C169}" type="slidenum">
              <a:rPr lang="en-US" sz="1400" smtClean="0">
                <a:solidFill>
                  <a:schemeClr val="bg2"/>
                </a:solidFill>
              </a:rPr>
              <a:pPr eaLnBrk="1" hangingPunct="1"/>
              <a:t>40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2" grpId="0" build="p" autoUpdateAnimBg="0"/>
      <p:bldP spid="32773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Assume the above mutations are recessive – use Morgan's symbols to describe the genotype of a fruit fly that is diheterozygous for body color and wings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3C0B06-5D0B-4F3E-9285-CD309D7291E6}" type="slidenum">
              <a:rPr lang="en-US" sz="1400" smtClean="0">
                <a:solidFill>
                  <a:schemeClr val="bg2"/>
                </a:solidFill>
              </a:rPr>
              <a:pPr eaLnBrk="1" hangingPunct="1"/>
              <a:t>41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</a:t>
            </a:r>
            <a:r>
              <a:rPr lang="en-US" sz="2800" baseline="30000" smtClean="0"/>
              <a:t>+</a:t>
            </a:r>
            <a:r>
              <a:rPr lang="en-US" sz="2800" smtClean="0"/>
              <a:t>b vg</a:t>
            </a:r>
            <a:r>
              <a:rPr lang="en-US" sz="2800" baseline="30000" smtClean="0"/>
              <a:t>+</a:t>
            </a:r>
            <a:r>
              <a:rPr lang="en-US" sz="2800" smtClean="0"/>
              <a:t>vg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Cross the above fly with one that is homozygous recessive for both traits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Should get a 1:1:1:1 ratio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 gray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 gray vestigial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 black normal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1 black vestigial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This assumes no gene linkage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9D4758-ECD4-4CF2-B238-B86712E332B5}" type="slidenum">
              <a:rPr lang="en-US" sz="1400" smtClean="0">
                <a:solidFill>
                  <a:schemeClr val="bg2"/>
                </a:solidFill>
              </a:rPr>
              <a:pPr eaLnBrk="1" hangingPunct="1"/>
              <a:t>42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 Linkage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Genes are on the same chromosome</a:t>
            </a:r>
          </a:p>
          <a:p>
            <a:pPr eaLnBrk="1" hangingPunct="1"/>
            <a:r>
              <a:rPr lang="en-US" smtClean="0"/>
              <a:t>A—     a—    B—   b—   Not linked</a:t>
            </a:r>
          </a:p>
          <a:p>
            <a:pPr eaLnBrk="1" hangingPunct="1"/>
            <a:r>
              <a:rPr lang="en-US" smtClean="0"/>
              <a:t>A—B     a—b    Linked</a:t>
            </a:r>
          </a:p>
          <a:p>
            <a:pPr eaLnBrk="1" hangingPunct="1"/>
            <a:r>
              <a:rPr lang="en-US" smtClean="0"/>
              <a:t>If linked then Ab or aB cannot be produced unless crossing over occurs</a:t>
            </a:r>
          </a:p>
          <a:p>
            <a:pPr eaLnBrk="1" hangingPunct="1"/>
            <a:endParaRPr lang="en-US" smtClean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E2DC09-DDA7-49CE-BCED-413DF1EE5E16}" type="slidenum">
              <a:rPr lang="en-US" sz="1400" smtClean="0">
                <a:solidFill>
                  <a:schemeClr val="bg2"/>
                </a:solidFill>
              </a:rPr>
              <a:pPr eaLnBrk="1" hangingPunct="1"/>
              <a:t>43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Mendel's rules are based on no linkage</a:t>
            </a:r>
          </a:p>
          <a:p>
            <a:pPr eaLnBrk="1" hangingPunct="1"/>
            <a:r>
              <a:rPr lang="en-US" smtClean="0"/>
              <a:t>According to Mendelian genetics the above problem (b</a:t>
            </a:r>
            <a:r>
              <a:rPr lang="en-US" baseline="30000" smtClean="0"/>
              <a:t>+</a:t>
            </a:r>
            <a:r>
              <a:rPr lang="en-US" smtClean="0"/>
              <a:t>b vg</a:t>
            </a:r>
            <a:r>
              <a:rPr lang="en-US" baseline="30000" smtClean="0"/>
              <a:t>+</a:t>
            </a:r>
            <a:r>
              <a:rPr lang="en-US" smtClean="0"/>
              <a:t>vg   x   bb vg vg)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should give 1:1:1:1 ratio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CD266-5A44-4708-AB8E-E3094C6E1C9A}" type="slidenum">
              <a:rPr lang="en-US" sz="1400" smtClean="0">
                <a:solidFill>
                  <a:schemeClr val="bg2"/>
                </a:solidFill>
              </a:rPr>
              <a:pPr eaLnBrk="1" hangingPunct="1"/>
              <a:t>44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genes </a:t>
            </a:r>
            <a:r>
              <a:rPr lang="en-US" b="1" u="sng" smtClean="0"/>
              <a:t>are linked</a:t>
            </a:r>
            <a:r>
              <a:rPr lang="en-US" smtClean="0"/>
              <a:t> and no crossing over occurred you will get a </a:t>
            </a:r>
            <a:r>
              <a:rPr lang="en-US" b="1" u="sng" smtClean="0"/>
              <a:t>1:1</a:t>
            </a:r>
            <a:r>
              <a:rPr lang="en-US" smtClean="0"/>
              <a:t> ratio where both phenotypes are the </a:t>
            </a:r>
            <a:r>
              <a:rPr lang="en-US" b="1" u="sng" smtClean="0"/>
              <a:t>same as the parents</a:t>
            </a: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0154E3-BBD6-43E5-97EB-A843991001ED}" type="slidenum">
              <a:rPr lang="en-US" sz="1400" smtClean="0">
                <a:solidFill>
                  <a:schemeClr val="bg2"/>
                </a:solidFill>
              </a:rPr>
              <a:pPr eaLnBrk="1" hangingPunct="1"/>
              <a:t>45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genes are linked the results would have been:</a:t>
            </a:r>
          </a:p>
          <a:p>
            <a:pPr lvl="1" eaLnBrk="1" hangingPunct="1"/>
            <a:r>
              <a:rPr lang="en-US" smtClean="0"/>
              <a:t>965 gray normal  (parent type)</a:t>
            </a:r>
          </a:p>
          <a:p>
            <a:pPr lvl="1" eaLnBrk="1" hangingPunct="1"/>
            <a:r>
              <a:rPr lang="en-US" smtClean="0"/>
              <a:t>944 black vestigial   (parent type)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AFF385-E09A-45CE-847B-F4FAE513E248}" type="slidenum">
              <a:rPr lang="en-US" sz="1400" smtClean="0">
                <a:solidFill>
                  <a:schemeClr val="bg2"/>
                </a:solidFill>
              </a:rPr>
              <a:pPr eaLnBrk="1" hangingPunct="1"/>
              <a:t>46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Morgan’s Actual Experiment Results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Total offspring  2300</a:t>
            </a:r>
          </a:p>
          <a:p>
            <a:pPr lvl="1" eaLnBrk="1" hangingPunct="1"/>
            <a:r>
              <a:rPr lang="en-US" smtClean="0"/>
              <a:t>965 gray normal  (parent type)</a:t>
            </a:r>
          </a:p>
          <a:p>
            <a:pPr lvl="1" eaLnBrk="1" hangingPunct="1"/>
            <a:r>
              <a:rPr lang="en-US" smtClean="0"/>
              <a:t>206 gray vestigial</a:t>
            </a:r>
          </a:p>
          <a:p>
            <a:pPr lvl="1" eaLnBrk="1" hangingPunct="1"/>
            <a:r>
              <a:rPr lang="en-US" smtClean="0"/>
              <a:t>185 black normal</a:t>
            </a:r>
          </a:p>
          <a:p>
            <a:pPr lvl="1" eaLnBrk="1" hangingPunct="1"/>
            <a:r>
              <a:rPr lang="en-US" smtClean="0"/>
              <a:t>944 black vestigial   (parent type)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4613E5-BE0A-42F5-8814-E6A030B574B1}" type="slidenum">
              <a:rPr lang="en-US" sz="1400" smtClean="0">
                <a:solidFill>
                  <a:schemeClr val="bg2"/>
                </a:solidFill>
              </a:rPr>
              <a:pPr eaLnBrk="1" hangingPunct="1"/>
              <a:t>47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Since two most occurring phenotypes are parent type and ratio is not 1:1:1:1 suspect gene linkage with crossing over</a:t>
            </a:r>
          </a:p>
          <a:p>
            <a:pPr eaLnBrk="1" hangingPunct="1"/>
            <a:r>
              <a:rPr lang="en-US" smtClean="0"/>
              <a:t>The 2 phenotypes that are not the same as the parents are a result of cross over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48E4C4-F646-4B6A-96D7-8EE769F67B46}" type="slidenum">
              <a:rPr lang="en-US" sz="1400" smtClean="0">
                <a:solidFill>
                  <a:schemeClr val="bg2"/>
                </a:solidFill>
              </a:rPr>
              <a:pPr eaLnBrk="1" hangingPunct="1"/>
              <a:t>48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of Crossover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often cross over does not occur</a:t>
            </a:r>
          </a:p>
          <a:p>
            <a:pPr eaLnBrk="1" hangingPunct="1"/>
            <a:r>
              <a:rPr lang="en-US" smtClean="0"/>
              <a:t>Frequency of crossing over is directly related to distance between the 2 genes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- </a:t>
            </a:r>
            <a:r>
              <a:rPr lang="en-US" smtClean="0">
                <a:sym typeface="Symbol" pitchFamily="18" charset="2"/>
              </a:rPr>
              <a:t>distance – chance of cross over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    - by determining the distance b/w genes you determine the frequency of cross over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7FBCF8-E36B-48F7-92A6-9229A2FC34E9}" type="slidenum">
              <a:rPr lang="en-US" sz="1400" smtClean="0">
                <a:solidFill>
                  <a:schemeClr val="bg2"/>
                </a:solidFill>
              </a:rPr>
              <a:pPr eaLnBrk="1" hangingPunct="1"/>
              <a:t>49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Mendel’s Law of Segregation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individual has 2 genes for 1 trait</a:t>
            </a:r>
          </a:p>
          <a:p>
            <a:pPr eaLnBrk="1" hangingPunct="1"/>
            <a:r>
              <a:rPr lang="en-US" smtClean="0"/>
              <a:t>This pair of genes separates into diff. cells during meiosis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 a person is heterozygous for the tongue rolling trait  (Tt)  then two types of gametes are produced – see board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7DFCC3-FEF1-4C2D-BA5D-32F58EC9A2BB}" type="slidenum">
              <a:rPr lang="en-US" sz="1400" smtClean="0">
                <a:solidFill>
                  <a:schemeClr val="bg2"/>
                </a:solidFill>
              </a:rPr>
              <a:pPr eaLnBrk="1" hangingPunct="1"/>
              <a:t>5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Cross over Problem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Drosophila – body color gene is linked to wing gene</a:t>
            </a:r>
          </a:p>
          <a:p>
            <a:pPr eaLnBrk="1" hangingPunct="1"/>
            <a:r>
              <a:rPr lang="en-US" smtClean="0"/>
              <a:t>How far are genes apart </a:t>
            </a:r>
          </a:p>
          <a:p>
            <a:pPr eaLnBrk="1" hangingPunct="1"/>
            <a:r>
              <a:rPr lang="en-US" smtClean="0"/>
              <a:t>What is the frequency of cross over?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67CBDE-12F7-4848-A2F5-680A0C0F38B1}" type="slidenum">
              <a:rPr lang="en-US" sz="1400" smtClean="0">
                <a:solidFill>
                  <a:schemeClr val="bg2"/>
                </a:solidFill>
              </a:rPr>
              <a:pPr eaLnBrk="1" hangingPunct="1"/>
              <a:t>50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from cross of previous problem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b</a:t>
            </a:r>
            <a:r>
              <a:rPr lang="en-US" baseline="30000" smtClean="0"/>
              <a:t>+</a:t>
            </a:r>
            <a:r>
              <a:rPr lang="en-US" smtClean="0"/>
              <a:t>b vg</a:t>
            </a:r>
            <a:r>
              <a:rPr lang="en-US" baseline="30000" smtClean="0"/>
              <a:t>+</a:t>
            </a:r>
            <a:r>
              <a:rPr lang="en-US" smtClean="0"/>
              <a:t>vg  X  b b vg vg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Total offspring  2300</a:t>
            </a:r>
          </a:p>
          <a:p>
            <a:pPr lvl="1" eaLnBrk="1" hangingPunct="1"/>
            <a:r>
              <a:rPr lang="en-US" smtClean="0"/>
              <a:t>965 gray normal  (parent type)</a:t>
            </a:r>
          </a:p>
          <a:p>
            <a:pPr lvl="1" eaLnBrk="1" hangingPunct="1"/>
            <a:r>
              <a:rPr lang="en-US" smtClean="0"/>
              <a:t>206 gray vestigial</a:t>
            </a:r>
          </a:p>
          <a:p>
            <a:pPr lvl="1" eaLnBrk="1" hangingPunct="1"/>
            <a:r>
              <a:rPr lang="en-US" smtClean="0"/>
              <a:t>185 black normal</a:t>
            </a:r>
          </a:p>
          <a:p>
            <a:pPr lvl="1" eaLnBrk="1" hangingPunct="1"/>
            <a:r>
              <a:rPr lang="en-US" smtClean="0"/>
              <a:t>944 black vestigial   (parent type)</a:t>
            </a:r>
          </a:p>
          <a:p>
            <a:pPr lvl="1" eaLnBrk="1" hangingPunct="1"/>
            <a:endParaRPr lang="en-US" smtClean="0"/>
          </a:p>
        </p:txBody>
      </p:sp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61B28F-73B0-4F7D-9F0A-C83795AC59C5}" type="slidenum">
              <a:rPr lang="en-US" sz="1400" smtClean="0">
                <a:solidFill>
                  <a:schemeClr val="bg2"/>
                </a:solidFill>
              </a:rPr>
              <a:pPr eaLnBrk="1" hangingPunct="1"/>
              <a:t>51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Add up total offspring that resulted from crossing over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    206 + 185 = 391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Divide that # by total # of offspring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smtClean="0"/>
              <a:t>    391/2300 = .17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    .17 x 100 = 17 map units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Frequency of cross over is 17%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Turn this # into map units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 17 map units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90D3A2-BA00-47D1-915C-2C025F0EF3C7}" type="slidenum">
              <a:rPr lang="en-US" sz="1400" smtClean="0">
                <a:solidFill>
                  <a:schemeClr val="bg2"/>
                </a:solidFill>
              </a:rPr>
              <a:pPr eaLnBrk="1" hangingPunct="1"/>
              <a:t>52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4F117-66CC-4344-B3A3-256C1DD75F3B}" type="slidenum">
              <a:rPr lang="en-US" sz="1400" smtClean="0">
                <a:solidFill>
                  <a:schemeClr val="bg2"/>
                </a:solidFill>
              </a:rPr>
              <a:pPr eaLnBrk="1" hangingPunct="1"/>
              <a:t>53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56323" name="Picture 3" descr="15-04-DrosophilaLinkGen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0"/>
            <a:ext cx="6297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867624-BEA9-43B8-BCAB-BAD737498817}" type="slidenum">
              <a:rPr lang="en-US" sz="1400" smtClean="0">
                <a:solidFill>
                  <a:schemeClr val="bg2"/>
                </a:solidFill>
              </a:rPr>
              <a:pPr eaLnBrk="1" hangingPunct="1"/>
              <a:t>54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57347" name="Picture 3" descr="15-07-DrosphilaGeneMap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8" y="0"/>
            <a:ext cx="4492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DF53D2-8898-471C-9984-ADFF35869984}" type="slidenum">
              <a:rPr lang="en-US" sz="1400" smtClean="0">
                <a:solidFill>
                  <a:schemeClr val="bg2"/>
                </a:solidFill>
              </a:rPr>
              <a:pPr eaLnBrk="1" hangingPunct="1"/>
              <a:t>55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58371" name="Picture 3" descr="15-06-RecombFrequencies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63625"/>
            <a:ext cx="9121775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90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Mendel’s Law of Independent Assortment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2 genes for 2 different traits separate independently of each other during meiosis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ie.  Earlobes and tongue rolling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- If parent is heterozygous for both traits what are the possibilities of gametes produced after meiosis?</a:t>
            </a:r>
          </a:p>
          <a:p>
            <a:pPr eaLnBrk="1" hangingPunct="1"/>
            <a:endParaRPr lang="en-US" smtClean="0"/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FC3C84-7D07-4AAF-9478-2B75FAE66238}" type="slidenum">
              <a:rPr lang="en-US" sz="1400" smtClean="0">
                <a:solidFill>
                  <a:schemeClr val="bg2"/>
                </a:solidFill>
              </a:rPr>
              <a:pPr eaLnBrk="1" hangingPunct="1"/>
              <a:t>6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Vocabulary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Genotype – written expression of genes that express a trait  i.e..  Tt</a:t>
            </a:r>
          </a:p>
          <a:p>
            <a:pPr eaLnBrk="1" hangingPunct="1"/>
            <a:r>
              <a:rPr lang="en-US" smtClean="0"/>
              <a:t>Phenotype – appearance that results because of the genotype  i.e.. tongue rolling</a:t>
            </a:r>
          </a:p>
          <a:p>
            <a:pPr lvl="1" eaLnBrk="1" hangingPunct="1"/>
            <a:endParaRPr lang="en-US" smtClean="0"/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6597A1-32C6-473C-83A7-1835D7309DC5}" type="slidenum">
              <a:rPr lang="en-US" sz="1400" smtClean="0">
                <a:solidFill>
                  <a:schemeClr val="bg2"/>
                </a:solidFill>
              </a:rPr>
              <a:pPr eaLnBrk="1" hangingPunct="1"/>
              <a:t>7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BFA95F-F3F8-4AAA-8436-F99502F3EC8A}" type="slidenum">
              <a:rPr lang="en-US" sz="1400" smtClean="0">
                <a:solidFill>
                  <a:schemeClr val="bg2"/>
                </a:solidFill>
              </a:rPr>
              <a:pPr eaLnBrk="1" hangingPunct="1"/>
              <a:t>8</a:t>
            </a:fld>
            <a:endParaRPr lang="en-US" sz="1400" smtClean="0">
              <a:solidFill>
                <a:schemeClr val="bg2"/>
              </a:solidFill>
            </a:endParaRPr>
          </a:p>
        </p:txBody>
      </p:sp>
      <p:pic>
        <p:nvPicPr>
          <p:cNvPr id="10243" name="Picture 3" descr="14-05-GenotypeVPhenotype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0"/>
            <a:ext cx="7693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Genetic Problems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Establish parental genotypes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List all unique gametes for each parent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Put gametes on Punnett square and find potential offspring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Evaluate</a:t>
            </a:r>
          </a:p>
          <a:p>
            <a:pPr marL="609600" indent="-609600" eaLnBrk="1" hangingPunct="1"/>
            <a:endParaRPr lang="en-US" smtClean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B0A1D4-1380-4E97-BABE-78D353DC07F3}" type="slidenum">
              <a:rPr lang="en-US" sz="1400" smtClean="0">
                <a:solidFill>
                  <a:schemeClr val="bg2"/>
                </a:solidFill>
              </a:rPr>
              <a:pPr eaLnBrk="1" hangingPunct="1"/>
              <a:t>9</a:t>
            </a:fld>
            <a:endParaRPr lang="en-US" sz="14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126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1451</Words>
  <Application>Microsoft Office PowerPoint</Application>
  <PresentationFormat>On-screen Show (4:3)</PresentationFormat>
  <Paragraphs>274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Principles of Genetics</vt:lpstr>
      <vt:lpstr>Background</vt:lpstr>
      <vt:lpstr>PowerPoint Presentation</vt:lpstr>
      <vt:lpstr>PowerPoint Presentation</vt:lpstr>
      <vt:lpstr>Mendel’s Law of Segregation</vt:lpstr>
      <vt:lpstr>Mendel’s Law of Independent Assortment</vt:lpstr>
      <vt:lpstr>Vocabulary</vt:lpstr>
      <vt:lpstr>PowerPoint Presentation</vt:lpstr>
      <vt:lpstr>Solving Genetic Problems</vt:lpstr>
      <vt:lpstr>Complete Dominance</vt:lpstr>
      <vt:lpstr>Monohybrid Cross</vt:lpstr>
      <vt:lpstr>Problems cont’d</vt:lpstr>
      <vt:lpstr> Dihybrid Cross</vt:lpstr>
      <vt:lpstr>Incomplete Dominance</vt:lpstr>
      <vt:lpstr>Multiple Alleles</vt:lpstr>
      <vt:lpstr>PowerPoint Presentation</vt:lpstr>
      <vt:lpstr>PowerPoint Presentation</vt:lpstr>
      <vt:lpstr>Pedigree</vt:lpstr>
      <vt:lpstr>Sex Determination Problems</vt:lpstr>
      <vt:lpstr>X Inactivation</vt:lpstr>
      <vt:lpstr>Fig. 15-8</vt:lpstr>
      <vt:lpstr>Genetics &amp; Sex Determination Problems</vt:lpstr>
      <vt:lpstr>PowerPoint Presentation</vt:lpstr>
      <vt:lpstr>Probability</vt:lpstr>
      <vt:lpstr>PowerPoint Presentation</vt:lpstr>
      <vt:lpstr>Sex-Linked Traits</vt:lpstr>
      <vt:lpstr>Polygenic</vt:lpstr>
      <vt:lpstr>Pleiotropy</vt:lpstr>
      <vt:lpstr>Epistasis</vt:lpstr>
      <vt:lpstr>PowerPoint Presentation</vt:lpstr>
      <vt:lpstr>Morgan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Symbols replace Mendel’s</vt:lpstr>
      <vt:lpstr>Drosophila characteristics</vt:lpstr>
      <vt:lpstr>PowerPoint Presentation</vt:lpstr>
      <vt:lpstr>PowerPoint Presentation</vt:lpstr>
      <vt:lpstr>Gene Linkage</vt:lpstr>
      <vt:lpstr>PowerPoint Presentation</vt:lpstr>
      <vt:lpstr>PowerPoint Presentation</vt:lpstr>
      <vt:lpstr>PowerPoint Presentation</vt:lpstr>
      <vt:lpstr>Morgan’s Actual Experiment Results</vt:lpstr>
      <vt:lpstr>PowerPoint Presentation</vt:lpstr>
      <vt:lpstr>Frequency of Crossover</vt:lpstr>
      <vt:lpstr>Cross over Problem</vt:lpstr>
      <vt:lpstr>PowerPoint Presentation</vt:lpstr>
      <vt:lpstr>Steps</vt:lpstr>
      <vt:lpstr>PowerPoint Presentation</vt:lpstr>
      <vt:lpstr>PowerPoint Presentation</vt:lpstr>
      <vt:lpstr>PowerPoint Presentation</vt:lpstr>
    </vt:vector>
  </TitlesOfParts>
  <Company>St.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Genetics</dc:title>
  <dc:creator>jruege</dc:creator>
  <cp:lastModifiedBy>Saint Viator</cp:lastModifiedBy>
  <cp:revision>60</cp:revision>
  <dcterms:created xsi:type="dcterms:W3CDTF">2002-12-04T16:42:26Z</dcterms:created>
  <dcterms:modified xsi:type="dcterms:W3CDTF">2014-01-09T17:49:20Z</dcterms:modified>
</cp:coreProperties>
</file>