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7"/>
  </p:notesMasterIdLst>
  <p:handoutMasterIdLst>
    <p:handoutMasterId r:id="rId58"/>
  </p:handoutMasterIdLst>
  <p:sldIdLst>
    <p:sldId id="256" r:id="rId2"/>
    <p:sldId id="312" r:id="rId3"/>
    <p:sldId id="307" r:id="rId4"/>
    <p:sldId id="306" r:id="rId5"/>
    <p:sldId id="258" r:id="rId6"/>
    <p:sldId id="260" r:id="rId7"/>
    <p:sldId id="298" r:id="rId8"/>
    <p:sldId id="261" r:id="rId9"/>
    <p:sldId id="262" r:id="rId10"/>
    <p:sldId id="263" r:id="rId11"/>
    <p:sldId id="264" r:id="rId12"/>
    <p:sldId id="313" r:id="rId13"/>
    <p:sldId id="265" r:id="rId14"/>
    <p:sldId id="299" r:id="rId15"/>
    <p:sldId id="300" r:id="rId16"/>
    <p:sldId id="266" r:id="rId17"/>
    <p:sldId id="304" r:id="rId18"/>
    <p:sldId id="267" r:id="rId19"/>
    <p:sldId id="308" r:id="rId20"/>
    <p:sldId id="268" r:id="rId21"/>
    <p:sldId id="269" r:id="rId22"/>
    <p:sldId id="270" r:id="rId23"/>
    <p:sldId id="314" r:id="rId24"/>
    <p:sldId id="271" r:id="rId25"/>
    <p:sldId id="273" r:id="rId26"/>
    <p:sldId id="274" r:id="rId27"/>
    <p:sldId id="275" r:id="rId28"/>
    <p:sldId id="276" r:id="rId29"/>
    <p:sldId id="278" r:id="rId30"/>
    <p:sldId id="279" r:id="rId31"/>
    <p:sldId id="303" r:id="rId32"/>
    <p:sldId id="280" r:id="rId33"/>
    <p:sldId id="317" r:id="rId34"/>
    <p:sldId id="316" r:id="rId35"/>
    <p:sldId id="315" r:id="rId36"/>
    <p:sldId id="282" r:id="rId37"/>
    <p:sldId id="283" r:id="rId38"/>
    <p:sldId id="295" r:id="rId39"/>
    <p:sldId id="310" r:id="rId40"/>
    <p:sldId id="311" r:id="rId41"/>
    <p:sldId id="285" r:id="rId42"/>
    <p:sldId id="286" r:id="rId43"/>
    <p:sldId id="296" r:id="rId44"/>
    <p:sldId id="287" r:id="rId45"/>
    <p:sldId id="301" r:id="rId46"/>
    <p:sldId id="297" r:id="rId47"/>
    <p:sldId id="288" r:id="rId48"/>
    <p:sldId id="289" r:id="rId49"/>
    <p:sldId id="302" r:id="rId50"/>
    <p:sldId id="290" r:id="rId51"/>
    <p:sldId id="294" r:id="rId52"/>
    <p:sldId id="291" r:id="rId53"/>
    <p:sldId id="292" r:id="rId54"/>
    <p:sldId id="293" r:id="rId55"/>
    <p:sldId id="305" r:id="rId5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2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296CD83-FC9C-4102-98FD-E4CFA5647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51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93E7CA3-0D1C-4D44-B841-224BDB555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28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DCD8D6A-0A9A-4CE0-ADA6-D2598AAF3F7C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8100" y="-12700"/>
            <a:ext cx="9239250" cy="6940550"/>
            <a:chOff x="-12" y="-10"/>
            <a:chExt cx="5820" cy="437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ltGray">
            <a:xfrm>
              <a:off x="5520" y="-8"/>
              <a:ext cx="287" cy="436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ltGray">
            <a:xfrm>
              <a:off x="-8" y="-8"/>
              <a:ext cx="288" cy="4368"/>
            </a:xfrm>
            <a:prstGeom prst="rect">
              <a:avLst/>
            </a:pr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ltGray">
            <a:xfrm rot="-10800000" flipH="1" flipV="1">
              <a:off x="2" y="-10"/>
              <a:ext cx="5798" cy="288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AutoShape 6"/>
            <p:cNvSpPr>
              <a:spLocks noChangeArrowheads="1"/>
            </p:cNvSpPr>
            <p:nvPr userDrawn="1"/>
          </p:nvSpPr>
          <p:spPr bwMode="ltGray">
            <a:xfrm flipV="1">
              <a:off x="-12" y="4072"/>
              <a:ext cx="5820" cy="290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 descr="Green marble"/>
            <p:cNvSpPr>
              <a:spLocks noChangeArrowheads="1"/>
            </p:cNvSpPr>
            <p:nvPr userDrawn="1"/>
          </p:nvSpPr>
          <p:spPr bwMode="ltGray">
            <a:xfrm>
              <a:off x="184" y="176"/>
              <a:ext cx="5432" cy="3988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" name="Group 13"/>
          <p:cNvGrpSpPr>
            <a:grpSpLocks/>
          </p:cNvGrpSpPr>
          <p:nvPr/>
        </p:nvGrpSpPr>
        <p:grpSpPr bwMode="auto">
          <a:xfrm>
            <a:off x="609600" y="3324225"/>
            <a:ext cx="8001000" cy="374650"/>
            <a:chOff x="384" y="2094"/>
            <a:chExt cx="5040" cy="236"/>
          </a:xfrm>
        </p:grpSpPr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84" y="2186"/>
              <a:ext cx="5040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388" y="2094"/>
              <a:ext cx="4941" cy="175"/>
            </a:xfrm>
            <a:prstGeom prst="rect">
              <a:avLst/>
            </a:prstGeom>
            <a:gradFill rotWithShape="0"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392" y="2138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392" y="2186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>
              <a:off x="392" y="2234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>
              <a:off x="392" y="2129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0"/>
            <p:cNvSpPr>
              <a:spLocks noChangeShapeType="1"/>
            </p:cNvSpPr>
            <p:nvPr/>
          </p:nvSpPr>
          <p:spPr bwMode="auto">
            <a:xfrm>
              <a:off x="392" y="2177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1"/>
            <p:cNvSpPr>
              <a:spLocks noChangeShapeType="1"/>
            </p:cNvSpPr>
            <p:nvPr/>
          </p:nvSpPr>
          <p:spPr bwMode="auto">
            <a:xfrm>
              <a:off x="392" y="2225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698500" y="6154738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36900" y="61547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65900" y="6154738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A82CC6-951B-46AD-B4F1-99BE67E10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6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D3535-F719-4F6E-9921-D577BD611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46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4625" y="350838"/>
            <a:ext cx="1946275" cy="5429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50838"/>
            <a:ext cx="5686425" cy="5429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5873B-0295-4203-BB96-75AB93CB3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6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1EE5A-6647-4686-A440-7493F650E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1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D0AA0-E838-4545-8C28-61C7C2FC2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02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6652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0900" y="16652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F7860-F72E-4457-B0A0-3A8B6A95B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5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560DB-9825-4E8F-BDCA-EC985DC63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569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72978-5DA6-4179-A360-E64A8B901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12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B4303-286F-447A-B028-702937F6C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00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40506-B922-4CCE-BA74-7D5A8D98F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553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4148C-BFB5-42FA-B595-786AD6EF2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7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8100" y="-12700"/>
            <a:ext cx="9239250" cy="6940550"/>
            <a:chOff x="-12" y="-10"/>
            <a:chExt cx="5820" cy="4372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invGray">
            <a:xfrm>
              <a:off x="5520" y="-8"/>
              <a:ext cx="287" cy="436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invGray">
            <a:xfrm>
              <a:off x="-8" y="-8"/>
              <a:ext cx="288" cy="4368"/>
            </a:xfrm>
            <a:prstGeom prst="rect">
              <a:avLst/>
            </a:pr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AutoShape 5"/>
            <p:cNvSpPr>
              <a:spLocks noChangeArrowheads="1"/>
            </p:cNvSpPr>
            <p:nvPr userDrawn="1"/>
          </p:nvSpPr>
          <p:spPr bwMode="invGray">
            <a:xfrm rot="-10800000" flipH="1" flipV="1">
              <a:off x="2" y="-10"/>
              <a:ext cx="5798" cy="288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AutoShape 6"/>
            <p:cNvSpPr>
              <a:spLocks noChangeArrowheads="1"/>
            </p:cNvSpPr>
            <p:nvPr userDrawn="1"/>
          </p:nvSpPr>
          <p:spPr bwMode="invGray">
            <a:xfrm flipV="1">
              <a:off x="-12" y="4072"/>
              <a:ext cx="5820" cy="290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3" name="Rectangle 7" descr="Green marble"/>
            <p:cNvSpPr>
              <a:spLocks noChangeArrowheads="1"/>
            </p:cNvSpPr>
            <p:nvPr userDrawn="1"/>
          </p:nvSpPr>
          <p:spPr bwMode="invGray">
            <a:xfrm>
              <a:off x="184" y="176"/>
              <a:ext cx="5432" cy="3988"/>
            </a:xfrm>
            <a:prstGeom prst="rect">
              <a:avLst/>
            </a:prstGeom>
            <a:blipFill dpi="0" rotWithShape="0">
              <a:blip r:embed="rId13" cstate="print"/>
              <a:srcRect/>
              <a:tile tx="0" ty="0" sx="100000" sy="100000" flip="none" algn="tl"/>
            </a:blip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508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66528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65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658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65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BE181AF-5D28-4300-8C58-DA7F0C06E7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-state.edu/parasitology/biology198/hardwein.html" TargetMode="External"/><Relationship Id="rId2" Type="http://schemas.openxmlformats.org/officeDocument/2006/relationships/hyperlink" Target="http://www.mac3.amatyc.org/anthropology/human_origins/Human_origins_edcc_HW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iosci.msu.edu/courses/bs110Lab/hardy/population_genetics.htm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581E9A3-66EC-4794-BFB9-8895443235DA}" type="slidenum">
              <a:rPr lang="en-US" sz="1400"/>
              <a:pPr eaLnBrk="1" hangingPunct="1"/>
              <a:t>1</a:t>
            </a:fld>
            <a:endParaRPr lang="en-US" sz="14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Evolution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Chapters 22,23,24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1970EE2-B034-4857-AE95-3488D20AA0F6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 of Natural </a:t>
            </a:r>
            <a:r>
              <a:rPr lang="en-US" dirty="0" smtClean="0"/>
              <a:t>Selection</a:t>
            </a:r>
            <a:endParaRPr 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- frequency of light allele rose as they were favored &amp; reproduced</a:t>
            </a:r>
          </a:p>
          <a:p>
            <a:pPr eaLnBrk="1" hangingPunct="1">
              <a:buFontTx/>
              <a:buNone/>
            </a:pPr>
            <a:r>
              <a:rPr lang="en-US" smtClean="0"/>
              <a:t>     - late 1800’s gene pool changed    Why?</a:t>
            </a:r>
          </a:p>
          <a:p>
            <a:pPr eaLnBrk="1" hangingPunct="1">
              <a:buFontTx/>
              <a:buNone/>
            </a:pPr>
            <a:r>
              <a:rPr lang="en-US" smtClean="0"/>
              <a:t>       Industrial Revolution</a:t>
            </a:r>
          </a:p>
          <a:p>
            <a:pPr eaLnBrk="1" hangingPunct="1">
              <a:buFontTx/>
              <a:buNone/>
            </a:pPr>
            <a:r>
              <a:rPr lang="en-US" smtClean="0"/>
              <a:t>       soot caused lichens to die - light were conspicuous &amp; dark were camouflaged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331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276BD79-AB3B-4218-9B56-2693FCCCB1D7}" type="slidenum">
              <a:rPr lang="en-US" sz="1400"/>
              <a:pPr eaLnBrk="1" hangingPunct="1"/>
              <a:t>11</a:t>
            </a:fld>
            <a:endParaRPr lang="en-US" sz="140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 of Natural </a:t>
            </a:r>
            <a:r>
              <a:rPr lang="en-US" dirty="0" smtClean="0"/>
              <a:t>Selection</a:t>
            </a: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Early 1800’s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95% AA, Aa (light)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5% aa (dark)</a:t>
            </a:r>
          </a:p>
          <a:p>
            <a:pPr eaLnBrk="1" hangingPunct="1"/>
            <a:r>
              <a:rPr lang="en-US" sz="2800" smtClean="0"/>
              <a:t>Late 1800’s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10% AA, Aa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90% aa</a:t>
            </a:r>
          </a:p>
          <a:p>
            <a:pPr eaLnBrk="1" hangingPunct="1"/>
            <a:r>
              <a:rPr lang="en-US" sz="2800" smtClean="0"/>
              <a:t>Recently light is coming back 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- less pollution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433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Divergent Evolution</a:t>
            </a:r>
          </a:p>
          <a:p>
            <a:r>
              <a:rPr lang="en-US" dirty="0" smtClean="0"/>
              <a:t>Convergent Evolution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1EE5A-6647-4686-A440-7493F650E7C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3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9EFD9FC-F966-47B8-9DDB-FCBC2A8F020F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Divergent Evolution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aka adaptive radiation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organisms had a common descent ( same ancestors)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organisms have homologous structures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 - variations on a common theme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 - arms, wings, flippers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536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51908A3-29DD-452E-96F0-70D8A83591DA}" type="slidenum">
              <a:rPr lang="en-US" sz="1400"/>
              <a:pPr eaLnBrk="1" hangingPunct="1"/>
              <a:t>14</a:t>
            </a:fld>
            <a:endParaRPr lang="en-US" sz="1400"/>
          </a:p>
        </p:txBody>
      </p:sp>
      <p:pic>
        <p:nvPicPr>
          <p:cNvPr id="16387" name="Picture 3" descr="22-14-HomologousStruct-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2413"/>
            <a:ext cx="9144000" cy="635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B1E436-FDC5-4CAA-913B-F00DADA30899}" type="slidenum">
              <a:rPr lang="en-US" sz="1400"/>
              <a:pPr eaLnBrk="1" hangingPunct="1"/>
              <a:t>15</a:t>
            </a:fld>
            <a:endParaRPr lang="en-US" sz="1400"/>
          </a:p>
        </p:txBody>
      </p:sp>
      <p:pic>
        <p:nvPicPr>
          <p:cNvPr id="17411" name="Picture 3" descr="22-17-TransitionalFossil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0"/>
            <a:ext cx="8023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37DB45-6369-4D74-99C9-896427A02F5B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Convergent Evolution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	  - organisms becoming more alike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 - have analogous structures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 - same function – different ancestry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360E0AE-CC96-4B56-BF55-D558A2CD1784}" type="slidenum">
              <a:rPr lang="en-US" sz="1400"/>
              <a:pPr eaLnBrk="1" hangingPunct="1"/>
              <a:t>17</a:t>
            </a:fld>
            <a:endParaRPr lang="en-US" sz="1400"/>
          </a:p>
        </p:txBody>
      </p:sp>
      <p:pic>
        <p:nvPicPr>
          <p:cNvPr id="19459" name="Picture 3" descr="22-15-ConvergentEvolutio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85725"/>
            <a:ext cx="9132888" cy="668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DA7DA7F-4574-4715-BC6C-9C6A62E70D49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Comparative Anatomy &amp; Embryology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UcPeriod"/>
            </a:pPr>
            <a:r>
              <a:rPr lang="en-US" dirty="0" smtClean="0"/>
              <a:t>Vestigial organs – rudimentary organ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little or no function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historical remnants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i.e. snake skeletons have vestigial pelvis &amp; legs from walking ancestors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850C66A-21D7-4E07-8BAF-7FBAEC917754}" type="slidenum">
              <a:rPr lang="en-US" sz="1400"/>
              <a:pPr eaLnBrk="1" hangingPunct="1"/>
              <a:t>19</a:t>
            </a:fld>
            <a:endParaRPr lang="en-US" sz="1400"/>
          </a:p>
        </p:txBody>
      </p:sp>
      <p:pic>
        <p:nvPicPr>
          <p:cNvPr id="21507" name="Picture 5" descr="normal_ajol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263" y="1528763"/>
            <a:ext cx="4943475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Theories of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665288"/>
            <a:ext cx="7772400" cy="4887912"/>
          </a:xfrm>
        </p:spPr>
        <p:txBody>
          <a:bodyPr/>
          <a:lstStyle/>
          <a:p>
            <a:r>
              <a:rPr lang="en-US" dirty="0" smtClean="0"/>
              <a:t>Early ideas pg. 453 fig. 22.1</a:t>
            </a:r>
          </a:p>
          <a:p>
            <a:r>
              <a:rPr lang="en-US" dirty="0" smtClean="0"/>
              <a:t>Darwin &amp; Wallace – Theory of Natural Selection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organisms with certain inherited characteristics are more likely to survive and reproduce than organisms with other characteristics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the organisms survive better because of the environment in which they live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1EE5A-6647-4686-A440-7493F650E7C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9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E618CE5-0BFB-4E26-86C2-568A69F4725B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B. Comparative embryology</a:t>
            </a:r>
          </a:p>
          <a:p>
            <a:pPr eaLnBrk="1" hangingPunct="1">
              <a:buFontTx/>
              <a:buNone/>
            </a:pPr>
            <a:r>
              <a:rPr lang="en-US" smtClean="0"/>
              <a:t>     1. Closely related organisms have similar embryonic development</a:t>
            </a:r>
          </a:p>
          <a:p>
            <a:pPr eaLnBrk="1" hangingPunct="1">
              <a:buFontTx/>
              <a:buNone/>
            </a:pPr>
            <a:r>
              <a:rPr lang="en-US" smtClean="0"/>
              <a:t>     2. Late 19</a:t>
            </a:r>
            <a:r>
              <a:rPr lang="en-US" baseline="30000" smtClean="0"/>
              <a:t>th</a:t>
            </a:r>
            <a:r>
              <a:rPr lang="en-US" smtClean="0"/>
              <a:t>  century theory</a:t>
            </a:r>
          </a:p>
          <a:p>
            <a:pPr eaLnBrk="1" hangingPunct="1">
              <a:buFontTx/>
              <a:buNone/>
            </a:pPr>
            <a:r>
              <a:rPr lang="en-US" smtClean="0"/>
              <a:t>         Ontogeny recapitulates phylogeny </a:t>
            </a:r>
          </a:p>
          <a:p>
            <a:pPr eaLnBrk="1" hangingPunct="1">
              <a:buFontTx/>
              <a:buNone/>
            </a:pPr>
            <a:r>
              <a:rPr lang="en-US" smtClean="0"/>
              <a:t>       (embryonic development replays evolutionary history)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2A39956-2093-4683-84CD-2DC8C7728A3F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3. More accurate – ontogeny provides clues to phylogeny</a:t>
            </a:r>
          </a:p>
          <a:p>
            <a:pPr eaLnBrk="1" hangingPunct="1">
              <a:buFontTx/>
              <a:buNone/>
            </a:pPr>
            <a:r>
              <a:rPr lang="en-US" smtClean="0"/>
              <a:t>      I.e.  Gill slits become gills in fish or eustachian tubes in our ears.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065C8B3-CDDC-4486-87F7-40DF82BEB895}" type="slidenum">
              <a:rPr lang="en-US" sz="1400"/>
              <a:pPr eaLnBrk="1" hangingPunct="1"/>
              <a:t>22</a:t>
            </a:fld>
            <a:endParaRPr lang="en-US" sz="1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Hardy Weinberg Theorem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UcPeriod"/>
            </a:pPr>
            <a:r>
              <a:rPr lang="en-US" smtClean="0"/>
              <a:t>Theorem – an equation that provides a standard by which change can be measured</a:t>
            </a:r>
          </a:p>
          <a:p>
            <a:pPr marL="609600" indent="-609600" eaLnBrk="1" hangingPunct="1">
              <a:buFontTx/>
              <a:buAutoNum type="alphaUcPeriod"/>
            </a:pPr>
            <a:r>
              <a:rPr lang="en-US" smtClean="0"/>
              <a:t>Compares a changing population to a theoretical unchanging 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Hardy Weinberg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Conditions that are needed for a population to </a:t>
            </a:r>
            <a:r>
              <a:rPr lang="en-US" b="1" u="sng" dirty="0" smtClean="0"/>
              <a:t>not change</a:t>
            </a: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1EE5A-6647-4686-A440-7493F650E7C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7C8FB73-3B4F-40BC-964E-D1ABDB77E52C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1"/>
            <a:ext cx="7772400" cy="838199"/>
          </a:xfrm>
        </p:spPr>
        <p:txBody>
          <a:bodyPr/>
          <a:lstStyle/>
          <a:p>
            <a:pPr eaLnBrk="1" hangingPunct="1"/>
            <a:r>
              <a:rPr lang="en-US" dirty="0" smtClean="0"/>
              <a:t>Hardy Weinberg conditions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562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No natural selection – all alleles are equally successful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No mutation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No gene flow in or out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Must have random mating – no selection of mate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No Genetic drift– genetic drift means drifting away from the laws of probability (if you don’t want change the laws of probability must be in affect)</a:t>
            </a:r>
          </a:p>
          <a:p>
            <a:pPr marL="609600" indent="-60960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99B52FD-6B66-44C2-A453-14F8CE06C335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UcPeriod" startAt="4"/>
            </a:pPr>
            <a:r>
              <a:rPr lang="en-US" smtClean="0"/>
              <a:t>The above 5 results in a population with </a:t>
            </a:r>
            <a:r>
              <a:rPr lang="en-US" b="1" u="sng" smtClean="0"/>
              <a:t>NO CHANGE</a:t>
            </a:r>
          </a:p>
          <a:p>
            <a:pPr marL="609600" indent="-609600" eaLnBrk="1" hangingPunct="1">
              <a:buFontTx/>
              <a:buAutoNum type="alphaUcPeriod" startAt="4"/>
            </a:pPr>
            <a:r>
              <a:rPr lang="en-US" smtClean="0"/>
              <a:t>Equation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    p = dominant allele (A)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    q = recessive allele (a)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  <p:bldP spid="23555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7D6CE7D-D94F-4558-8D7F-155EDF7BD470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 Aa  x  Aa  same as pq  x  pq</a:t>
            </a:r>
          </a:p>
          <a:p>
            <a:pPr eaLnBrk="1" hangingPunct="1"/>
            <a:r>
              <a:rPr lang="en-US" smtClean="0"/>
              <a:t>Set up Punnett Square</a:t>
            </a:r>
          </a:p>
          <a:p>
            <a:pPr eaLnBrk="1" hangingPunct="1">
              <a:buFontTx/>
              <a:buNone/>
            </a:pPr>
            <a:r>
              <a:rPr lang="en-US" smtClean="0"/>
              <a:t>			    p       q </a:t>
            </a:r>
          </a:p>
          <a:p>
            <a:pPr eaLnBrk="1" hangingPunct="1">
              <a:buFontTx/>
              <a:buNone/>
            </a:pPr>
            <a:r>
              <a:rPr lang="en-US" smtClean="0"/>
              <a:t>                p</a:t>
            </a:r>
          </a:p>
          <a:p>
            <a:pPr eaLnBrk="1" hangingPunct="1">
              <a:buFontTx/>
              <a:buNone/>
            </a:pPr>
            <a:r>
              <a:rPr lang="en-US" smtClean="0"/>
              <a:t>                q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048000" y="3581400"/>
            <a:ext cx="622300" cy="622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</a:t>
            </a:r>
            <a:r>
              <a:rPr lang="en-US" baseline="30000"/>
              <a:t>2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733800" y="3581400"/>
            <a:ext cx="622300" cy="622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pq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048000" y="4267200"/>
            <a:ext cx="622300" cy="622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pq</a:t>
            </a:r>
            <a:endParaRPr lang="en-US" baseline="30000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733800" y="4267200"/>
            <a:ext cx="622300" cy="6223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  <a:r>
              <a:rPr lang="en-US" baseline="30000"/>
              <a:t>2</a:t>
            </a: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l" eaLnBrk="1" hangingPunct="1"/>
            <a:r>
              <a:rPr lang="en-US" smtClean="0"/>
              <a:t>Hardy Weinberg Theorem (cont’d)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 advAuto="0"/>
      <p:bldP spid="24580" grpId="0" animBg="1" autoUpdateAnimBg="0"/>
      <p:bldP spid="24581" grpId="0" animBg="1" autoUpdateAnimBg="0"/>
      <p:bldP spid="24582" grpId="0" animBg="1" autoUpdateAnimBg="0"/>
      <p:bldP spid="24583" grpId="0" animBg="1" autoUpdateAnimBg="0"/>
      <p:bldP spid="24585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08C7C8B-F16C-4D3C-A9E9-B1FEF0D402BD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Hardy Weinberg </a:t>
            </a:r>
            <a:r>
              <a:rPr lang="en-US" dirty="0" smtClean="0"/>
              <a:t>Theorem</a:t>
            </a:r>
            <a:endParaRPr lang="en-US" dirty="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</a:t>
            </a:r>
            <a:r>
              <a:rPr lang="en-US" baseline="30000" smtClean="0"/>
              <a:t>2</a:t>
            </a:r>
            <a:r>
              <a:rPr lang="en-US" smtClean="0"/>
              <a:t>  +  2pq  +  q</a:t>
            </a:r>
            <a:r>
              <a:rPr lang="en-US" baseline="30000" smtClean="0"/>
              <a:t>2</a:t>
            </a:r>
            <a:r>
              <a:rPr lang="en-US" smtClean="0"/>
              <a:t>  =  1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  +  q  =  1</a:t>
            </a:r>
          </a:p>
          <a:p>
            <a:pPr eaLnBrk="1" hangingPunct="1"/>
            <a:r>
              <a:rPr lang="en-US" smtClean="0"/>
              <a:t>Can use this to calculate frequency of alleles or frequency of a particular phenotype.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526EC89-8D94-43EC-BE92-B4F06AC1B856}" type="slidenum">
              <a:rPr lang="en-US" sz="1400"/>
              <a:pPr eaLnBrk="1" hangingPunct="1"/>
              <a:t>28</a:t>
            </a:fld>
            <a:endParaRPr lang="en-US" sz="140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Hardy Weinberg </a:t>
            </a:r>
            <a:r>
              <a:rPr lang="en-US" dirty="0" smtClean="0"/>
              <a:t>Theorem</a:t>
            </a:r>
            <a:endParaRPr lang="en-US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Example  fig. 23.7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In 1993  1/10,000 people had PKU, a genetic recessive disorder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       aa  - also q</a:t>
            </a:r>
            <a:r>
              <a:rPr lang="en-US" sz="2800" baseline="30000" smtClean="0"/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Therefore q</a:t>
            </a:r>
            <a:r>
              <a:rPr lang="en-US" sz="2800" baseline="30000" smtClean="0"/>
              <a:t>2</a:t>
            </a:r>
            <a:r>
              <a:rPr lang="en-US" sz="2800" smtClean="0"/>
              <a:t>  =  1/10,000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                    q</a:t>
            </a:r>
            <a:r>
              <a:rPr lang="en-US" sz="2800" baseline="30000" smtClean="0"/>
              <a:t>2   </a:t>
            </a:r>
            <a:r>
              <a:rPr lang="en-US" sz="2800" smtClean="0"/>
              <a:t>= .0001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What is the frequency of the p allele?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aseline="30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aseline="300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62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A75BB21-97C9-443B-9372-ACF603FEC424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Hardy Weinberg </a:t>
            </a:r>
            <a:r>
              <a:rPr lang="en-US" dirty="0" smtClean="0"/>
              <a:t>Theorem</a:t>
            </a:r>
            <a:endParaRPr lang="en-US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= .01</a:t>
            </a:r>
          </a:p>
          <a:p>
            <a:pPr eaLnBrk="1" hangingPunct="1"/>
            <a:r>
              <a:rPr lang="en-US" smtClean="0"/>
              <a:t>p + q = 1</a:t>
            </a:r>
          </a:p>
          <a:p>
            <a:pPr eaLnBrk="1" hangingPunct="1"/>
            <a:r>
              <a:rPr lang="en-US" smtClean="0"/>
              <a:t>p = .99</a:t>
            </a:r>
          </a:p>
          <a:p>
            <a:pPr eaLnBrk="1" hangingPunct="1"/>
            <a:r>
              <a:rPr lang="en-US" smtClean="0"/>
              <a:t>Find the % heterozygotes in the population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8976219-C3CB-401B-9D65-909863D537B7}" type="slidenum">
              <a:rPr lang="en-US" sz="1400"/>
              <a:pPr eaLnBrk="1" hangingPunct="1"/>
              <a:t>3</a:t>
            </a:fld>
            <a:endParaRPr lang="en-US" sz="1400"/>
          </a:p>
        </p:txBody>
      </p:sp>
      <p:pic>
        <p:nvPicPr>
          <p:cNvPr id="5123" name="Picture 3" descr="honeycreep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668338"/>
            <a:ext cx="5143500" cy="552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4B606D1-AD6C-4A28-B57B-AA373DE05F04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Hardy Weinberg </a:t>
            </a:r>
            <a:r>
              <a:rPr lang="en-US" dirty="0" smtClean="0"/>
              <a:t>Theorem</a:t>
            </a:r>
            <a:endParaRPr lang="en-US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2pq = heterozygotes</a:t>
            </a:r>
          </a:p>
          <a:p>
            <a:pPr eaLnBrk="1" hangingPunct="1"/>
            <a:r>
              <a:rPr lang="en-US" smtClean="0"/>
              <a:t>2(.99)(.01) = .0198</a:t>
            </a:r>
          </a:p>
          <a:p>
            <a:pPr eaLnBrk="1" hangingPunct="1"/>
            <a:r>
              <a:rPr lang="en-US" smtClean="0"/>
              <a:t>Round to .02</a:t>
            </a:r>
          </a:p>
          <a:p>
            <a:pPr eaLnBrk="1" hangingPunct="1"/>
            <a:r>
              <a:rPr lang="en-US" smtClean="0"/>
              <a:t>.02 x 100  = 2%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3F87CBA-AFAD-4B9A-A261-B71E15ED31FE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Hardy Weinberg Problems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hlinkClick r:id="rId2"/>
              </a:rPr>
              <a:t>http://www.mac3.amatyc.org/anthropology/human_origins/Human_origins_edcc_HW.htm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>
                <a:hlinkClick r:id="rId3"/>
              </a:rPr>
              <a:t>http://www.k-state.edu/parasitology/biology198/hardwein.html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>
                <a:hlinkClick r:id="rId4"/>
              </a:rPr>
              <a:t>http://www.biosci.msu.edu/courses/bs110Lab/hardy/population_genetics.htm</a:t>
            </a:r>
            <a:endParaRPr 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CDDCBB-52D9-4205-95EE-336BE8CA24AC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Factors to change a gene pool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Opposite of Hardy Weinberg conditions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 1.  Natural selection occurs which leads to   </a:t>
            </a:r>
            <a:r>
              <a:rPr lang="en-US" dirty="0" smtClean="0">
                <a:sym typeface="Symbol" pitchFamily="18" charset="2"/>
              </a:rPr>
              <a:t></a:t>
            </a:r>
            <a:r>
              <a:rPr lang="en-US" dirty="0" smtClean="0"/>
              <a:t>differences b/w populations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 2.  Mutations occur – raw material for variation</a:t>
            </a:r>
          </a:p>
          <a:p>
            <a:pPr eaLnBrk="1" hangingPunct="1">
              <a:buNone/>
            </a:pPr>
            <a:r>
              <a:rPr lang="en-US" dirty="0" smtClean="0"/>
              <a:t>     3. Gene </a:t>
            </a:r>
            <a:r>
              <a:rPr lang="en-US" dirty="0"/>
              <a:t>flow occurs which introduces new alleles and  differences b/w populations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to change a gene </a:t>
            </a:r>
            <a:r>
              <a:rPr lang="en-US" dirty="0" smtClean="0"/>
              <a:t>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4. Non random mating – organisms select a mate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	Snow geese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        - blue is dominant- white is recessive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        - blue mates w/blue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        - white mates w/ white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        - heterozygotes died out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1EE5A-6647-4686-A440-7493F650E7C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0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to change a gene pool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5. Genetic </a:t>
            </a:r>
            <a:r>
              <a:rPr lang="en-US" dirty="0"/>
              <a:t>drift occurs – change in gene pool due to pure chance</a:t>
            </a:r>
          </a:p>
          <a:p>
            <a:pPr marL="609600" indent="-609600" eaLnBrk="1" hangingPunct="1">
              <a:buFontTx/>
              <a:buNone/>
            </a:pPr>
            <a:r>
              <a:rPr lang="en-US" dirty="0"/>
              <a:t>       - the smaller the sample the greater the chance for deviation from the expected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1EE5A-6647-4686-A440-7493F650E7C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64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Drift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Genetic drift usually requires a small population that drifts away from the laws of probability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1EE5A-6647-4686-A440-7493F650E7C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142BBF-9C76-4884-BF09-8E73E767EBD1}" type="slidenum">
              <a:rPr lang="en-US" sz="1400"/>
              <a:pPr eaLnBrk="1" hangingPunct="1"/>
              <a:t>36</a:t>
            </a:fld>
            <a:endParaRPr lang="en-US" sz="140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Examples of genetic drift</a:t>
            </a:r>
            <a:br>
              <a:rPr lang="en-US" smtClean="0"/>
            </a:br>
            <a:endParaRPr 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1. Founder effect</a:t>
            </a:r>
          </a:p>
          <a:p>
            <a:pPr eaLnBrk="1" hangingPunct="1">
              <a:buFontTx/>
              <a:buNone/>
            </a:pPr>
            <a:r>
              <a:rPr lang="en-US" smtClean="0"/>
              <a:t>    - small sample of pop. breaks away &amp; starts new colony</a:t>
            </a:r>
          </a:p>
          <a:p>
            <a:pPr eaLnBrk="1" hangingPunct="1">
              <a:buFontTx/>
              <a:buNone/>
            </a:pPr>
            <a:r>
              <a:rPr lang="en-US" smtClean="0"/>
              <a:t>    - Old world Amish people founded in 1770 w/ few members</a:t>
            </a:r>
          </a:p>
          <a:p>
            <a:pPr eaLnBrk="1" hangingPunct="1">
              <a:buFontTx/>
              <a:buNone/>
            </a:pPr>
            <a:r>
              <a:rPr lang="en-US" smtClean="0"/>
              <a:t>    - one member had extra fingers &amp; dwarfism</a:t>
            </a:r>
          </a:p>
          <a:p>
            <a:pPr eaLnBrk="1" hangingPunct="1">
              <a:buFontTx/>
              <a:buNone/>
            </a:pPr>
            <a:r>
              <a:rPr lang="en-US" smtClean="0"/>
              <a:t>    - later generations had many cases reported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40ACCC5-CDA6-48A8-BF26-B01722BFA8D8}" type="slidenum">
              <a:rPr lang="en-US" sz="1400"/>
              <a:pPr eaLnBrk="1" hangingPunct="1"/>
              <a:t>37</a:t>
            </a:fld>
            <a:endParaRPr lang="en-US" sz="1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Examples of genetic drift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2. Bottleneck effect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- when a disaster occurs that reduces the population drastically the remaining pop. is not a true representation of the original pop.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- i.e.  Elephant seal hunt only left 20 seals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  Are they a true representation of the original pop?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5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236EB05-F987-42A5-8C3A-5381D9184686}" type="slidenum">
              <a:rPr lang="en-US" sz="1400"/>
              <a:pPr eaLnBrk="1" hangingPunct="1"/>
              <a:t>38</a:t>
            </a:fld>
            <a:endParaRPr lang="en-US" sz="1400"/>
          </a:p>
        </p:txBody>
      </p:sp>
      <p:pic>
        <p:nvPicPr>
          <p:cNvPr id="38915" name="Picture 3" descr="23-05-BottleneckEffect-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375"/>
            <a:ext cx="9144000" cy="644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9E780E-7811-4E84-B34C-B3D4BA835145}" type="slidenum">
              <a:rPr lang="en-US" sz="1400"/>
              <a:pPr eaLnBrk="1" hangingPunct="1"/>
              <a:t>39</a:t>
            </a:fld>
            <a:endParaRPr lang="en-US" sz="1400"/>
          </a:p>
        </p:txBody>
      </p:sp>
      <p:pic>
        <p:nvPicPr>
          <p:cNvPr id="40963" name="Picture 5" descr="snow_blu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1401763"/>
            <a:ext cx="5200650" cy="329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BC0148F-FFC3-436E-99F2-F4FFE83A15B0}" type="slidenum">
              <a:rPr lang="en-US" sz="1400"/>
              <a:pPr eaLnBrk="1" hangingPunct="1"/>
              <a:t>4</a:t>
            </a:fld>
            <a:endParaRPr lang="en-US" sz="1400"/>
          </a:p>
        </p:txBody>
      </p:sp>
      <p:pic>
        <p:nvPicPr>
          <p:cNvPr id="6147" name="Picture 3" descr="FinchTyp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325" y="304800"/>
            <a:ext cx="539432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E26E67B-1827-4818-B8F6-60C6992808A2}" type="slidenum">
              <a:rPr lang="en-US" sz="1400"/>
              <a:pPr eaLnBrk="1" hangingPunct="1"/>
              <a:t>40</a:t>
            </a:fld>
            <a:endParaRPr lang="en-US" sz="1400"/>
          </a:p>
        </p:txBody>
      </p:sp>
      <p:pic>
        <p:nvPicPr>
          <p:cNvPr id="41987" name="Picture 5" descr="blue-snow-gee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828800"/>
            <a:ext cx="4267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5F50714-752B-4937-B05E-999B1FEE678E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Natural Selection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UcPeriod"/>
            </a:pPr>
            <a:r>
              <a:rPr lang="en-US" smtClean="0"/>
              <a:t>Stabilizing selection  - favors the intermediate phenotype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- i.e.  birth weight in humans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under 3 lbs. &lt; 30% chance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over 10 lbs. &lt; 50% chance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3" grpId="0" build="p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25E1B2-5442-4A52-A5B2-10662E8513BA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Natural Selection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mtClean="0"/>
              <a:t>B. Directional selection – favors one particular phenotype due to environmental change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- I.e. 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- moth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- DDT</a:t>
            </a:r>
          </a:p>
          <a:p>
            <a:pPr marL="609600" indent="-609600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67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DAB5B3A-E065-4ED4-B5A9-33F4689ADC8A}" type="slidenum">
              <a:rPr lang="en-US" sz="1400"/>
              <a:pPr eaLnBrk="1" hangingPunct="1"/>
              <a:t>43</a:t>
            </a:fld>
            <a:endParaRPr lang="en-US" sz="1400"/>
          </a:p>
        </p:txBody>
      </p:sp>
      <p:pic>
        <p:nvPicPr>
          <p:cNvPr id="45059" name="Picture 3" descr="23-13-DirectionalSelect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8" y="0"/>
            <a:ext cx="89376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0B7BA6E-1C5E-44EB-9401-8197DCF3AB90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Natural Selection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UcPeriod" startAt="3"/>
            </a:pPr>
            <a:r>
              <a:rPr lang="en-US" smtClean="0"/>
              <a:t>Disruptive selection aka diversifying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	– favors both extremes phenotypes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- I.e.  Noxious butterflies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- Leads to </a:t>
            </a:r>
            <a:r>
              <a:rPr lang="en-US" u="sng" smtClean="0"/>
              <a:t>balanced polymorphism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1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878C7D-2FE4-4B60-AD12-FFE91133DBA9}" type="slidenum">
              <a:rPr lang="en-US" sz="1400"/>
              <a:pPr eaLnBrk="1" hangingPunct="1"/>
              <a:t>45</a:t>
            </a:fld>
            <a:endParaRPr lang="en-US" sz="1400"/>
          </a:p>
        </p:txBody>
      </p:sp>
      <p:pic>
        <p:nvPicPr>
          <p:cNvPr id="47107" name="Picture 3" descr="23-12-ModesOfSelection-N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9738"/>
            <a:ext cx="91440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6FE6BA6-31B1-44D5-977C-73363686140F}" type="slidenum">
              <a:rPr lang="en-US" sz="1400"/>
              <a:pPr eaLnBrk="1" hangingPunct="1"/>
              <a:t>46</a:t>
            </a:fld>
            <a:endParaRPr lang="en-US" sz="1400"/>
          </a:p>
        </p:txBody>
      </p:sp>
      <p:pic>
        <p:nvPicPr>
          <p:cNvPr id="48131" name="Picture 3" descr="23-12-ModesOfSelection-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9738"/>
            <a:ext cx="91440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0590924-459C-4DD0-B05A-6F10BAC27BCC}" type="slidenum">
              <a:rPr lang="en-US" sz="1400"/>
              <a:pPr eaLnBrk="1" hangingPunct="1"/>
              <a:t>47</a:t>
            </a:fld>
            <a:endParaRPr lang="en-US" sz="140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Balanced Polymorphism?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u="sng" smtClean="0"/>
              <a:t>Maintenance of diversity in a pop.</a:t>
            </a:r>
          </a:p>
          <a:p>
            <a:pPr eaLnBrk="1" hangingPunct="1"/>
            <a:r>
              <a:rPr lang="en-US" sz="2800" smtClean="0"/>
              <a:t>Causes of bal. poly. morph.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- heterozygote advantage as in sickle cell anemia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- frequency dependent selection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- repro. success of a phenotype </a:t>
            </a:r>
            <a:r>
              <a:rPr lang="en-US" sz="2800" smtClean="0">
                <a:sym typeface="Symbol" pitchFamily="18" charset="2"/>
              </a:rPr>
              <a:t></a:t>
            </a:r>
            <a:r>
              <a:rPr lang="en-US" sz="2800" smtClean="0"/>
              <a:t>if it becomes too common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2667000" y="34290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  <p:bldP spid="38915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65C4440-9D43-48D0-A551-4FF7FF2986D7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Natural Selection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D. Sexual Selection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- male competes for mate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- leads to sexual dimorphism ( distinction based on secondary sex charac.)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examples: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manes on male lion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antlers on deer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         colorful males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autoUpdateAnimBg="0"/>
      <p:bldP spid="39939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654FDC-2078-447A-8D95-F353FB61A7E9}" type="slidenum">
              <a:rPr lang="en-US" sz="1400"/>
              <a:pPr eaLnBrk="1" hangingPunct="1"/>
              <a:t>49</a:t>
            </a:fld>
            <a:endParaRPr lang="en-US" sz="1400"/>
          </a:p>
        </p:txBody>
      </p:sp>
      <p:pic>
        <p:nvPicPr>
          <p:cNvPr id="51203" name="Picture 3" descr="23-15-DisadvantageOfSex-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3938"/>
            <a:ext cx="9144000" cy="481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C43DB1F-4332-41DE-8AF3-C6CEF7C83398}" type="slidenum">
              <a:rPr lang="en-US" sz="1400"/>
              <a:pPr eaLnBrk="1" hangingPunct="1"/>
              <a:t>5</a:t>
            </a:fld>
            <a:endParaRPr lang="en-US" sz="140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Natural Selection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665288"/>
            <a:ext cx="7772400" cy="4735512"/>
          </a:xfrm>
        </p:spPr>
        <p:txBody>
          <a:bodyPr/>
          <a:lstStyle/>
          <a:p>
            <a:pPr eaLnBrk="1" hangingPunct="1"/>
            <a:r>
              <a:rPr lang="en-US" dirty="0" smtClean="0"/>
              <a:t>Theory based on 3 premises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1.  Organisms produce more individuals than environment can support – leads to struggle for existence</a:t>
            </a:r>
          </a:p>
          <a:p>
            <a:pPr eaLnBrk="1" hangingPunct="1">
              <a:buFontTx/>
              <a:buNone/>
            </a:pPr>
            <a:r>
              <a:rPr lang="en-US" dirty="0" smtClean="0"/>
              <a:t>    2.  Survival depends on genetic make-up which allows adaptations to flourish</a:t>
            </a:r>
          </a:p>
          <a:p>
            <a:pPr eaLnBrk="1" hangingPunct="1">
              <a:buNone/>
            </a:pPr>
            <a:r>
              <a:rPr lang="en-US" dirty="0" smtClean="0"/>
              <a:t>    3</a:t>
            </a:r>
            <a:r>
              <a:rPr lang="en-US" dirty="0"/>
              <a:t>.  Unequal ability to survive causes change in population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   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F53E253-AC72-4016-BF99-BFFDD65AF2AA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Origin of new species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lphaUcPeriod"/>
            </a:pPr>
            <a:r>
              <a:rPr lang="en-US" smtClean="0"/>
              <a:t>Speciation – process of forming a new species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B. Causes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 1. Allopatric  - Geographic isolation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 2. Sympatric - Reproductive isolation</a:t>
            </a:r>
          </a:p>
          <a:p>
            <a:pPr marL="609600" indent="-609600" eaLnBrk="1" hangingPunct="1">
              <a:buFontTx/>
              <a:buNone/>
            </a:pPr>
            <a:r>
              <a:rPr lang="en-US" smtClean="0"/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0963" grpId="0" build="p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43CE3B2-6893-4399-9B3A-88D084BC43D4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Allopatric Speciation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Also called Geographic Isolation </a:t>
            </a:r>
          </a:p>
          <a:p>
            <a:pPr eaLnBrk="1" hangingPunct="1"/>
            <a:r>
              <a:rPr lang="en-US" smtClean="0"/>
              <a:t>Results from geographic barriers like islands – Galapagos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utoUpdateAnimBg="0"/>
      <p:bldP spid="47107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1FF46D-76F5-4AEA-B4D8-253467BCD391}" type="slidenum">
              <a:rPr lang="en-US" sz="1400"/>
              <a:pPr eaLnBrk="1" hangingPunct="1"/>
              <a:t>52</a:t>
            </a:fld>
            <a:endParaRPr lang="en-US" sz="140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Sympatric speciation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Results from reproductive barriers</a:t>
            </a:r>
          </a:p>
          <a:p>
            <a:pPr eaLnBrk="1" hangingPunct="1"/>
            <a:r>
              <a:rPr lang="en-US" smtClean="0"/>
              <a:t>Less common than allopatric speciation</a:t>
            </a:r>
          </a:p>
          <a:p>
            <a:pPr eaLnBrk="1" hangingPunct="1"/>
            <a:r>
              <a:rPr lang="en-US" smtClean="0"/>
              <a:t>Two main types </a:t>
            </a:r>
          </a:p>
          <a:p>
            <a:pPr eaLnBrk="1" hangingPunct="1">
              <a:buFontTx/>
              <a:buNone/>
            </a:pPr>
            <a:r>
              <a:rPr lang="en-US" smtClean="0"/>
              <a:t>       1.  Prezygotic</a:t>
            </a:r>
          </a:p>
          <a:p>
            <a:pPr eaLnBrk="1" hangingPunct="1">
              <a:buFontTx/>
              <a:buNone/>
            </a:pPr>
            <a:r>
              <a:rPr lang="en-US" smtClean="0"/>
              <a:t>       2.  Postzygotic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utoUpdateAnimBg="0"/>
      <p:bldP spid="41987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669527-1E1E-4278-855C-B7D81FD9A63D}" type="slidenum">
              <a:rPr lang="en-US" sz="1400"/>
              <a:pPr eaLnBrk="1" hangingPunct="1"/>
              <a:t>53</a:t>
            </a:fld>
            <a:endParaRPr lang="en-US" sz="140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Prezygotic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 smtClean="0"/>
              <a:t>Before fertilization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Temporal isolation – mating occurs at different seasons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Behavioral isolation – no sexual attraction b/w male &amp; female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Mechanical isolation – genitals too different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Gamete isolation – egg &amp; sperm incompatible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utoUpdateAnimBg="0"/>
      <p:bldP spid="43011" grpId="0" build="p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AA957C5-4C5E-40A3-A222-F746DB3DC443}" type="slidenum">
              <a:rPr lang="en-US" sz="1400"/>
              <a:pPr eaLnBrk="1" hangingPunct="1"/>
              <a:t>54</a:t>
            </a:fld>
            <a:endParaRPr lang="en-US" sz="140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Postzygotic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After fertilization</a:t>
            </a:r>
          </a:p>
          <a:p>
            <a:pPr eaLnBrk="1" hangingPunct="1"/>
            <a:r>
              <a:rPr lang="en-US" smtClean="0"/>
              <a:t>Hybrid inviability – embryo forms but is never born</a:t>
            </a:r>
          </a:p>
          <a:p>
            <a:pPr eaLnBrk="1" hangingPunct="1"/>
            <a:r>
              <a:rPr lang="en-US" smtClean="0"/>
              <a:t>Hybrid sterility – embryo survives but is sterile</a:t>
            </a:r>
          </a:p>
          <a:p>
            <a:pPr eaLnBrk="1" hangingPunct="1"/>
            <a:r>
              <a:rPr lang="en-US" smtClean="0"/>
              <a:t>Hybrid breakdown – embryo survives &amp; can reproduce but offspring is sterile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autoUpdateAnimBg="0"/>
      <p:bldP spid="46083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343F902-3066-423E-A590-253C4DCE7C7D}" type="slidenum">
              <a:rPr lang="en-US" sz="1400"/>
              <a:pPr eaLnBrk="1" hangingPunct="1"/>
              <a:t>55</a:t>
            </a:fld>
            <a:endParaRPr lang="en-US" sz="1400"/>
          </a:p>
        </p:txBody>
      </p:sp>
      <p:pic>
        <p:nvPicPr>
          <p:cNvPr id="57347" name="Picture 3" descr="22T-01-VertEvolRelat-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538" y="0"/>
            <a:ext cx="56229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A377BE-A195-465F-ABF4-EB63B3736464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 of Natural Selection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dirty="0" smtClean="0"/>
              <a:t>Insecticide use – DDT no longer used b/c 230 known species are unaffected by it  Why?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      gene pool changed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DEAEDAB-7301-4930-82DC-55289659C826}" type="slidenum">
              <a:rPr lang="en-US" sz="1400"/>
              <a:pPr eaLnBrk="1" hangingPunct="1"/>
              <a:t>7</a:t>
            </a:fld>
            <a:endParaRPr lang="en-US" sz="1400"/>
          </a:p>
        </p:txBody>
      </p:sp>
      <p:pic>
        <p:nvPicPr>
          <p:cNvPr id="10243" name="Picture 3" descr="22-12-InsecticideResist-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0"/>
            <a:ext cx="49149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C282B15-3A5C-421C-9CDF-96A41F0517CB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 of Natural </a:t>
            </a:r>
            <a:r>
              <a:rPr lang="en-US" dirty="0" smtClean="0"/>
              <a:t>Selection</a:t>
            </a:r>
            <a:endParaRPr lang="en-US" dirty="0" smtClean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2. Penicillin – “miracle drug”  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used widely for strep throat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bacteria w/ resistance survived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now many other antibiotics are used</a:t>
            </a:r>
          </a:p>
          <a:p>
            <a:pPr marL="609600" indent="-609600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459DE2-7974-4116-8257-CB55F5289A50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 of Natural </a:t>
            </a:r>
            <a:r>
              <a:rPr lang="en-US" dirty="0" smtClean="0"/>
              <a:t>Selection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3. Peppered Moth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two varieties on moths (dark &amp; light)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fed at night, rest in day</a:t>
            </a:r>
          </a:p>
          <a:p>
            <a:pPr marL="609600" indent="-609600" eaLnBrk="1" hangingPunct="1">
              <a:buFontTx/>
              <a:buNone/>
            </a:pPr>
            <a:r>
              <a:rPr lang="en-US" dirty="0" smtClean="0"/>
              <a:t>     - before 1850 light were camouflaged on trees w/lichen(light) and dark were conspicuous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12291" grpId="0" build="p" autoUpdateAnimBg="0"/>
    </p:bldLst>
  </p:timing>
</p:sld>
</file>

<file path=ppt/theme/theme1.xml><?xml version="1.0" encoding="utf-8"?>
<a:theme xmlns:a="http://schemas.openxmlformats.org/drawingml/2006/main" name="Marble">
  <a:themeElements>
    <a:clrScheme name="Marble 1">
      <a:dk1>
        <a:srgbClr val="000000"/>
      </a:dk1>
      <a:lt1>
        <a:srgbClr val="EAEAEA"/>
      </a:lt1>
      <a:dk2>
        <a:srgbClr val="006600"/>
      </a:dk2>
      <a:lt2>
        <a:srgbClr val="FFCC66"/>
      </a:lt2>
      <a:accent1>
        <a:srgbClr val="3366FF"/>
      </a:accent1>
      <a:accent2>
        <a:srgbClr val="60371C"/>
      </a:accent2>
      <a:accent3>
        <a:srgbClr val="AAB8AA"/>
      </a:accent3>
      <a:accent4>
        <a:srgbClr val="C8C8C8"/>
      </a:accent4>
      <a:accent5>
        <a:srgbClr val="ADB8FF"/>
      </a:accent5>
      <a:accent6>
        <a:srgbClr val="563118"/>
      </a:accent6>
      <a:hlink>
        <a:srgbClr val="FF0033"/>
      </a:hlink>
      <a:folHlink>
        <a:srgbClr val="CC9967"/>
      </a:folHlink>
    </a:clrScheme>
    <a:fontScheme name="Marb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rble 1">
        <a:dk1>
          <a:srgbClr val="000000"/>
        </a:dk1>
        <a:lt1>
          <a:srgbClr val="EAEAEA"/>
        </a:lt1>
        <a:dk2>
          <a:srgbClr val="006600"/>
        </a:dk2>
        <a:lt2>
          <a:srgbClr val="FFCC66"/>
        </a:lt2>
        <a:accent1>
          <a:srgbClr val="3366FF"/>
        </a:accent1>
        <a:accent2>
          <a:srgbClr val="60371C"/>
        </a:accent2>
        <a:accent3>
          <a:srgbClr val="AAB8AA"/>
        </a:accent3>
        <a:accent4>
          <a:srgbClr val="C8C8C8"/>
        </a:accent4>
        <a:accent5>
          <a:srgbClr val="ADB8FF"/>
        </a:accent5>
        <a:accent6>
          <a:srgbClr val="563118"/>
        </a:accent6>
        <a:hlink>
          <a:srgbClr val="FF0033"/>
        </a:hlink>
        <a:folHlink>
          <a:srgbClr val="CC99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ble 2">
        <a:dk1>
          <a:srgbClr val="000000"/>
        </a:dk1>
        <a:lt1>
          <a:srgbClr val="EAEAEA"/>
        </a:lt1>
        <a:dk2>
          <a:srgbClr val="FFCC99"/>
        </a:dk2>
        <a:lt2>
          <a:srgbClr val="FFCC66"/>
        </a:lt2>
        <a:accent1>
          <a:srgbClr val="FF9933"/>
        </a:accent1>
        <a:accent2>
          <a:srgbClr val="996600"/>
        </a:accent2>
        <a:accent3>
          <a:srgbClr val="FFE2CA"/>
        </a:accent3>
        <a:accent4>
          <a:srgbClr val="C8C8C8"/>
        </a:accent4>
        <a:accent5>
          <a:srgbClr val="FFCAAD"/>
        </a:accent5>
        <a:accent6>
          <a:srgbClr val="8A5C00"/>
        </a:accent6>
        <a:hlink>
          <a:srgbClr val="FF505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ble 3">
        <a:dk1>
          <a:srgbClr val="000000"/>
        </a:dk1>
        <a:lt1>
          <a:srgbClr val="FFFFFF"/>
        </a:lt1>
        <a:dk2>
          <a:srgbClr val="EAEAEA"/>
        </a:dk2>
        <a:lt2>
          <a:srgbClr val="FFFFFF"/>
        </a:lt2>
        <a:accent1>
          <a:srgbClr val="CBCBCB"/>
        </a:accent1>
        <a:accent2>
          <a:srgbClr val="333333"/>
        </a:accent2>
        <a:accent3>
          <a:srgbClr val="F3F3F3"/>
        </a:accent3>
        <a:accent4>
          <a:srgbClr val="DADADA"/>
        </a:accent4>
        <a:accent5>
          <a:srgbClr val="E2E2E2"/>
        </a:accent5>
        <a:accent6>
          <a:srgbClr val="2D2D2D"/>
        </a:accent6>
        <a:hlink>
          <a:srgbClr val="C0C0C0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Designs\Marble.pot</Template>
  <TotalTime>1459</TotalTime>
  <Words>1257</Words>
  <Application>Microsoft Office PowerPoint</Application>
  <PresentationFormat>On-screen Show (4:3)</PresentationFormat>
  <Paragraphs>265</Paragraphs>
  <Slides>55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Marble</vt:lpstr>
      <vt:lpstr>Evolution</vt:lpstr>
      <vt:lpstr>Theories of Evolution</vt:lpstr>
      <vt:lpstr>PowerPoint Presentation</vt:lpstr>
      <vt:lpstr>PowerPoint Presentation</vt:lpstr>
      <vt:lpstr>Natural Selection</vt:lpstr>
      <vt:lpstr>Examples of Natural Selection</vt:lpstr>
      <vt:lpstr>PowerPoint Presentation</vt:lpstr>
      <vt:lpstr>Examples of Natural Selection</vt:lpstr>
      <vt:lpstr>Examples of Natural Selection</vt:lpstr>
      <vt:lpstr>Examples of Natural Selection</vt:lpstr>
      <vt:lpstr>Examples of Natural Selection</vt:lpstr>
      <vt:lpstr>Types of Evolution</vt:lpstr>
      <vt:lpstr>Divergent Evolution</vt:lpstr>
      <vt:lpstr>PowerPoint Presentation</vt:lpstr>
      <vt:lpstr>PowerPoint Presentation</vt:lpstr>
      <vt:lpstr> Convergent Evolution </vt:lpstr>
      <vt:lpstr>PowerPoint Presentation</vt:lpstr>
      <vt:lpstr>Comparative Anatomy &amp; Embryology</vt:lpstr>
      <vt:lpstr>PowerPoint Presentation</vt:lpstr>
      <vt:lpstr>PowerPoint Presentation</vt:lpstr>
      <vt:lpstr>PowerPoint Presentation</vt:lpstr>
      <vt:lpstr>Hardy Weinberg Theorem</vt:lpstr>
      <vt:lpstr>Hardy Weinberg conditions</vt:lpstr>
      <vt:lpstr>Hardy Weinberg conditions </vt:lpstr>
      <vt:lpstr>PowerPoint Presentation</vt:lpstr>
      <vt:lpstr>Hardy Weinberg Theorem (cont’d)</vt:lpstr>
      <vt:lpstr>Hardy Weinberg Theorem</vt:lpstr>
      <vt:lpstr>Hardy Weinberg Theorem</vt:lpstr>
      <vt:lpstr>Hardy Weinberg Theorem</vt:lpstr>
      <vt:lpstr>Hardy Weinberg Theorem</vt:lpstr>
      <vt:lpstr>Hardy Weinberg Problems</vt:lpstr>
      <vt:lpstr>Factors to change a gene pool</vt:lpstr>
      <vt:lpstr>Factors to change a gene pool</vt:lpstr>
      <vt:lpstr>Factors to change a gene pool</vt:lpstr>
      <vt:lpstr>Genetic Drift</vt:lpstr>
      <vt:lpstr>Examples of genetic drift </vt:lpstr>
      <vt:lpstr>Examples of genetic drift </vt:lpstr>
      <vt:lpstr>PowerPoint Presentation</vt:lpstr>
      <vt:lpstr>PowerPoint Presentation</vt:lpstr>
      <vt:lpstr>PowerPoint Presentation</vt:lpstr>
      <vt:lpstr>Types of Natural Selection</vt:lpstr>
      <vt:lpstr>Types of Natural Selection</vt:lpstr>
      <vt:lpstr>PowerPoint Presentation</vt:lpstr>
      <vt:lpstr>Types of Natural Selection</vt:lpstr>
      <vt:lpstr>PowerPoint Presentation</vt:lpstr>
      <vt:lpstr>PowerPoint Presentation</vt:lpstr>
      <vt:lpstr>What Is Balanced Polymorphism?</vt:lpstr>
      <vt:lpstr>Types of Natural Selection</vt:lpstr>
      <vt:lpstr>PowerPoint Presentation</vt:lpstr>
      <vt:lpstr>Origin of new species</vt:lpstr>
      <vt:lpstr>Allopatric Speciation</vt:lpstr>
      <vt:lpstr> Sympatric speciation</vt:lpstr>
      <vt:lpstr>Prezygotic</vt:lpstr>
      <vt:lpstr>Postzygotic</vt:lpstr>
      <vt:lpstr>PowerPoint Presentation</vt:lpstr>
    </vt:vector>
  </TitlesOfParts>
  <Company>stviator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</dc:title>
  <dc:creator> Eileen Cairo</dc:creator>
  <cp:lastModifiedBy>ecairo</cp:lastModifiedBy>
  <cp:revision>65</cp:revision>
  <dcterms:created xsi:type="dcterms:W3CDTF">2003-01-07T15:37:31Z</dcterms:created>
  <dcterms:modified xsi:type="dcterms:W3CDTF">2012-01-04T15:54:44Z</dcterms:modified>
</cp:coreProperties>
</file>