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443" r:id="rId3"/>
    <p:sldId id="437" r:id="rId4"/>
    <p:sldId id="440" r:id="rId5"/>
    <p:sldId id="438" r:id="rId6"/>
    <p:sldId id="436" r:id="rId7"/>
    <p:sldId id="439" r:id="rId8"/>
    <p:sldId id="441" r:id="rId9"/>
    <p:sldId id="444" r:id="rId10"/>
    <p:sldId id="445" r:id="rId11"/>
    <p:sldId id="446" r:id="rId12"/>
    <p:sldId id="257" r:id="rId13"/>
    <p:sldId id="298" r:id="rId14"/>
    <p:sldId id="299" r:id="rId15"/>
    <p:sldId id="415" r:id="rId16"/>
    <p:sldId id="416" r:id="rId17"/>
    <p:sldId id="417" r:id="rId18"/>
    <p:sldId id="418" r:id="rId19"/>
    <p:sldId id="327" r:id="rId20"/>
    <p:sldId id="258" r:id="rId21"/>
    <p:sldId id="259" r:id="rId22"/>
    <p:sldId id="260" r:id="rId23"/>
    <p:sldId id="322" r:id="rId24"/>
    <p:sldId id="435" r:id="rId25"/>
    <p:sldId id="300" r:id="rId26"/>
    <p:sldId id="433" r:id="rId27"/>
    <p:sldId id="447" r:id="rId28"/>
    <p:sldId id="448" r:id="rId29"/>
    <p:sldId id="261" r:id="rId30"/>
    <p:sldId id="262" r:id="rId31"/>
    <p:sldId id="263" r:id="rId32"/>
    <p:sldId id="302" r:id="rId33"/>
    <p:sldId id="264" r:id="rId34"/>
    <p:sldId id="265" r:id="rId35"/>
    <p:sldId id="266" r:id="rId36"/>
    <p:sldId id="430" r:id="rId37"/>
    <p:sldId id="267" r:id="rId38"/>
    <p:sldId id="268" r:id="rId39"/>
    <p:sldId id="431" r:id="rId40"/>
    <p:sldId id="422" r:id="rId41"/>
    <p:sldId id="421" r:id="rId42"/>
    <p:sldId id="419" r:id="rId43"/>
    <p:sldId id="420" r:id="rId44"/>
    <p:sldId id="326" r:id="rId45"/>
    <p:sldId id="269" r:id="rId46"/>
    <p:sldId id="423" r:id="rId47"/>
    <p:sldId id="424" r:id="rId48"/>
    <p:sldId id="425" r:id="rId49"/>
    <p:sldId id="414" r:id="rId50"/>
    <p:sldId id="321" r:id="rId51"/>
    <p:sldId id="450" r:id="rId52"/>
    <p:sldId id="451" r:id="rId53"/>
    <p:sldId id="452" r:id="rId54"/>
    <p:sldId id="453" r:id="rId55"/>
    <p:sldId id="449" r:id="rId56"/>
    <p:sldId id="396" r:id="rId57"/>
    <p:sldId id="305" r:id="rId58"/>
    <p:sldId id="397" r:id="rId59"/>
    <p:sldId id="307" r:id="rId60"/>
    <p:sldId id="308" r:id="rId61"/>
    <p:sldId id="309" r:id="rId62"/>
    <p:sldId id="398" r:id="rId63"/>
    <p:sldId id="399" r:id="rId64"/>
    <p:sldId id="401" r:id="rId65"/>
    <p:sldId id="400" r:id="rId66"/>
    <p:sldId id="303" r:id="rId67"/>
    <p:sldId id="313" r:id="rId68"/>
    <p:sldId id="311" r:id="rId69"/>
    <p:sldId id="314" r:id="rId70"/>
    <p:sldId id="403" r:id="rId71"/>
    <p:sldId id="402" r:id="rId72"/>
    <p:sldId id="315" r:id="rId73"/>
    <p:sldId id="316" r:id="rId74"/>
    <p:sldId id="317" r:id="rId75"/>
    <p:sldId id="318" r:id="rId76"/>
    <p:sldId id="329" r:id="rId77"/>
    <p:sldId id="330" r:id="rId78"/>
    <p:sldId id="331" r:id="rId79"/>
    <p:sldId id="319" r:id="rId80"/>
    <p:sldId id="337" r:id="rId81"/>
    <p:sldId id="339" r:id="rId82"/>
    <p:sldId id="341" r:id="rId83"/>
    <p:sldId id="342" r:id="rId84"/>
    <p:sldId id="343" r:id="rId85"/>
    <p:sldId id="349" r:id="rId86"/>
    <p:sldId id="428" r:id="rId87"/>
    <p:sldId id="407" r:id="rId88"/>
    <p:sldId id="406" r:id="rId89"/>
    <p:sldId id="352" r:id="rId90"/>
    <p:sldId id="353" r:id="rId91"/>
    <p:sldId id="354" r:id="rId92"/>
    <p:sldId id="355" r:id="rId93"/>
    <p:sldId id="409" r:id="rId94"/>
    <p:sldId id="408" r:id="rId95"/>
    <p:sldId id="360" r:id="rId96"/>
    <p:sldId id="362" r:id="rId97"/>
    <p:sldId id="366" r:id="rId98"/>
    <p:sldId id="368" r:id="rId99"/>
    <p:sldId id="369" r:id="rId100"/>
    <p:sldId id="370" r:id="rId101"/>
    <p:sldId id="372" r:id="rId102"/>
    <p:sldId id="373" r:id="rId103"/>
    <p:sldId id="377" r:id="rId104"/>
    <p:sldId id="429" r:id="rId105"/>
    <p:sldId id="378" r:id="rId106"/>
    <p:sldId id="380" r:id="rId107"/>
    <p:sldId id="381" r:id="rId108"/>
    <p:sldId id="385" r:id="rId109"/>
    <p:sldId id="388" r:id="rId110"/>
    <p:sldId id="389" r:id="rId111"/>
    <p:sldId id="391" r:id="rId112"/>
    <p:sldId id="393" r:id="rId113"/>
    <p:sldId id="394" r:id="rId114"/>
    <p:sldId id="456" r:id="rId115"/>
    <p:sldId id="457" r:id="rId116"/>
    <p:sldId id="454" r:id="rId117"/>
    <p:sldId id="455" r:id="rId1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431448-6C3E-4998-A974-2D61C7753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2DFD0F-E174-411C-BF4F-4B719612E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CEE98-EAC1-4FBC-97BE-443C559FAC72}" type="slidenum">
              <a:rPr lang="en-US"/>
              <a:pPr/>
              <a:t>11</a:t>
            </a:fld>
            <a:endParaRPr lang="en-US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choanoflagellates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FD0F-E174-411C-BF4F-4B719612EA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3C9A-A1F2-420B-B693-694AAA7B87BA}" type="slidenum">
              <a:rPr lang="en-US"/>
              <a:pPr/>
              <a:t>24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7F80C-4489-4EDE-8FB2-BAE0EF5C8A45}" type="slidenum">
              <a:rPr lang="en-US"/>
              <a:pPr/>
              <a:t>27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6147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2AD5C3-B82C-44A8-8352-15DAA6BEB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714C-A0B6-481B-AB0F-55FD9F8F3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5FD55-7604-4965-A585-8D7B3B820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98A85-F8A2-4BE1-B4CD-FC3248515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5FD21-A28A-4890-9DEC-82A0C26FD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23DF-70A3-48D7-A07F-656AEAFEF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66CA-D291-4DDB-B808-4EDA8E5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1281-AB06-434A-8935-17C00115C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8D1F4-882E-4979-A8CC-148634866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7A6D-CCD0-42B5-BEE7-94240029D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FC302-822E-4C20-9981-50633A28F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5123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96EFB38-63A5-487A-BFA4-D34515C240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5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UNZv-ByPkU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chantedlearning.com/subjects/sharks/species/Bullshark.shtml" TargetMode="External"/><Relationship Id="rId13" Type="http://schemas.openxmlformats.org/officeDocument/2006/relationships/hyperlink" Target="http://www.enchantedlearning.com/subjects/sharks/species/Spinedpgymy.shtml" TargetMode="External"/><Relationship Id="rId3" Type="http://schemas.openxmlformats.org/officeDocument/2006/relationships/hyperlink" Target="http://www.enchantedlearning.com/subjects/sharks/species/Tigershark.shtml" TargetMode="External"/><Relationship Id="rId7" Type="http://schemas.openxmlformats.org/officeDocument/2006/relationships/hyperlink" Target="http://www.enchantedlearning.com/subjects/sharks/species/Lemonshark.shtml" TargetMode="External"/><Relationship Id="rId12" Type="http://schemas.openxmlformats.org/officeDocument/2006/relationships/hyperlink" Target="http://www.enchantedlearning.com/subjects/sharks/species/Whaleshark.shtml" TargetMode="External"/><Relationship Id="rId2" Type="http://schemas.openxmlformats.org/officeDocument/2006/relationships/hyperlink" Target="http://www.enchantedlearning.com/subjects/sharks/species/Greatwhite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chantedlearning.com/subjects/sharks/species/Hammerhead.shtml" TargetMode="External"/><Relationship Id="rId11" Type="http://schemas.openxmlformats.org/officeDocument/2006/relationships/hyperlink" Target="http://www.enchantedlearning.com/subjects/sharks/species/Baskingshark.shtml" TargetMode="External"/><Relationship Id="rId5" Type="http://schemas.openxmlformats.org/officeDocument/2006/relationships/hyperlink" Target="http://www.enchantedlearning.com/subjects/sharks/species/Mako.shtml" TargetMode="External"/><Relationship Id="rId10" Type="http://schemas.openxmlformats.org/officeDocument/2006/relationships/hyperlink" Target="http://www.enchantedlearning.com/subjects/sharks/species/Dogfish.shtml" TargetMode="External"/><Relationship Id="rId4" Type="http://schemas.openxmlformats.org/officeDocument/2006/relationships/hyperlink" Target="http://www.enchantedlearning.com/subjects/sharks/species/Nurseshark.shtml" TargetMode="External"/><Relationship Id="rId9" Type="http://schemas.openxmlformats.org/officeDocument/2006/relationships/hyperlink" Target="http://www.enchantedlearning.com/subjects/sharks/species/Galapagosshark.shtml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33524F4-22C4-4C9F-BB44-3A8B2BF7F3C3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Phylogeny and Animal </a:t>
            </a:r>
            <a:r>
              <a:rPr lang="en-US" dirty="0"/>
              <a:t>Diversity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26 and 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page 546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EA82-9933-42BD-99B3-A7E56B8CE75C}" type="slidenum">
              <a:rPr lang="en-US"/>
              <a:pPr/>
              <a:t>100</a:t>
            </a:fld>
            <a:endParaRPr lang="en-US"/>
          </a:p>
        </p:txBody>
      </p:sp>
      <p:pic>
        <p:nvPicPr>
          <p:cNvPr id="130050" name="Picture 2" descr="coeloca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588"/>
            <a:ext cx="9144000" cy="507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031-FE22-41CF-A279-8BF09B8A7662}" type="slidenum">
              <a:rPr lang="en-US"/>
              <a:pPr/>
              <a:t>101</a:t>
            </a:fld>
            <a:endParaRPr lang="en-US"/>
          </a:p>
        </p:txBody>
      </p:sp>
      <p:pic>
        <p:nvPicPr>
          <p:cNvPr id="132098" name="Picture 2" descr="AFRIK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33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6AF3-F1F0-4666-9550-03FBD512908A}" type="slidenum">
              <a:rPr lang="en-US"/>
              <a:pPr/>
              <a:t>102</a:t>
            </a:fld>
            <a:endParaRPr lang="en-US"/>
          </a:p>
        </p:txBody>
      </p:sp>
      <p:pic>
        <p:nvPicPr>
          <p:cNvPr id="133122" name="Picture 2" descr="i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49350"/>
            <a:ext cx="6000750" cy="456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84D-FC4B-437B-BA84-2CB49821F3B0}" type="slidenum">
              <a:rPr lang="en-US"/>
              <a:pPr/>
              <a:t>103</a:t>
            </a:fld>
            <a:endParaRPr lang="en-US"/>
          </a:p>
        </p:txBody>
      </p:sp>
      <p:pic>
        <p:nvPicPr>
          <p:cNvPr id="137218" name="Picture 2" descr="34-19-AmnioticEgg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8"/>
            <a:ext cx="8229600" cy="64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D56C-65EF-491A-8AB1-EA9D0A43B93D}" type="slidenum">
              <a:rPr lang="en-US"/>
              <a:pPr/>
              <a:t>104</a:t>
            </a:fld>
            <a:endParaRPr lang="en-US"/>
          </a:p>
        </p:txBody>
      </p:sp>
      <p:pic>
        <p:nvPicPr>
          <p:cNvPr id="228356" name="Picture 4" descr="34_25AmnioticEgg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517525"/>
            <a:ext cx="855345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4BC6-EF71-4E04-BFA1-C8514004EDB8}" type="slidenum">
              <a:rPr lang="en-US"/>
              <a:pPr/>
              <a:t>105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3" name="Picture 3" descr="34-19-AmnioticEgg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0"/>
            <a:ext cx="8607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D22-A810-42F5-A9B8-AB2B4CCC287E}" type="slidenum">
              <a:rPr lang="en-US"/>
              <a:pPr/>
              <a:t>106</a:t>
            </a:fld>
            <a:endParaRPr lang="en-US"/>
          </a:p>
        </p:txBody>
      </p:sp>
      <p:pic>
        <p:nvPicPr>
          <p:cNvPr id="140290" name="Picture 2" descr="34-27-Archaeopteryx-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38" y="0"/>
            <a:ext cx="6308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37C-94E4-4115-9E93-1E40EDDB5F7E}" type="slidenum">
              <a:rPr lang="en-US"/>
              <a:pPr/>
              <a:t>107</a:t>
            </a:fld>
            <a:endParaRPr lang="en-US"/>
          </a:p>
        </p:txBody>
      </p:sp>
      <p:pic>
        <p:nvPicPr>
          <p:cNvPr id="141314" name="Picture 2" descr="34-27-Archaeopteryx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38" y="0"/>
            <a:ext cx="6308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6500-B734-42BE-B5DF-4077D4E8371A}" type="slidenum">
              <a:rPr lang="en-US"/>
              <a:pPr/>
              <a:t>108</a:t>
            </a:fld>
            <a:endParaRPr lang="en-US"/>
          </a:p>
        </p:txBody>
      </p:sp>
      <p:pic>
        <p:nvPicPr>
          <p:cNvPr id="145410" name="Picture 2" descr="34-25-FormFitsFunction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839788"/>
            <a:ext cx="9132888" cy="517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95-C332-40E1-9E02-52DC3AEA8A31}" type="slidenum">
              <a:rPr lang="en-US"/>
              <a:pPr/>
              <a:t>109</a:t>
            </a:fld>
            <a:endParaRPr lang="en-US"/>
          </a:p>
        </p:txBody>
      </p:sp>
      <p:pic>
        <p:nvPicPr>
          <p:cNvPr id="148482" name="Picture 2" descr="ch30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93713"/>
            <a:ext cx="6934200" cy="560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7" name="Picture 37" descr="32_10MorphDevAnimalPhyl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39700"/>
            <a:ext cx="7011987" cy="6578600"/>
          </a:xfrm>
          <a:prstGeom prst="rect">
            <a:avLst/>
          </a:prstGeom>
          <a:noFill/>
        </p:spPr>
      </p:pic>
      <p:sp>
        <p:nvSpPr>
          <p:cNvPr id="111616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-3810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0070C0"/>
                </a:solidFill>
                <a:latin typeface="Arial" charset="0"/>
              </a:rPr>
              <a:t>Fig. 32-10</a:t>
            </a:r>
          </a:p>
        </p:txBody>
      </p:sp>
      <p:sp>
        <p:nvSpPr>
          <p:cNvPr id="1116164" name="Text Box 4"/>
          <p:cNvSpPr txBox="1">
            <a:spLocks noChangeArrowheads="1"/>
          </p:cNvSpPr>
          <p:nvPr/>
        </p:nvSpPr>
        <p:spPr bwMode="auto">
          <a:xfrm>
            <a:off x="1117600" y="849313"/>
            <a:ext cx="1292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ANCESTRAL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COLONIAL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FLAGELLATE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 rot="5400000">
            <a:off x="2239963" y="854075"/>
            <a:ext cx="7762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Metazoa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 rot="5400000">
            <a:off x="2643188" y="1497012"/>
            <a:ext cx="1004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Eumetazoa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6638925" y="123825"/>
            <a:ext cx="9128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“Porifera”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 rot="5400000">
            <a:off x="3790950" y="3478213"/>
            <a:ext cx="7762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Bilateria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3" name="Text Box 23"/>
          <p:cNvSpPr txBox="1">
            <a:spLocks noChangeArrowheads="1"/>
          </p:cNvSpPr>
          <p:nvPr/>
        </p:nvSpPr>
        <p:spPr bwMode="auto">
          <a:xfrm rot="5400000">
            <a:off x="4020344" y="2377281"/>
            <a:ext cx="13350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Deuterostomia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4" name="Text Box 24"/>
          <p:cNvSpPr txBox="1">
            <a:spLocks noChangeArrowheads="1"/>
          </p:cNvSpPr>
          <p:nvPr/>
        </p:nvSpPr>
        <p:spPr bwMode="auto">
          <a:xfrm rot="5400000">
            <a:off x="4103688" y="4578350"/>
            <a:ext cx="11239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Protostomia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5" name="Text Box 25"/>
          <p:cNvSpPr txBox="1">
            <a:spLocks noChangeArrowheads="1"/>
          </p:cNvSpPr>
          <p:nvPr/>
        </p:nvSpPr>
        <p:spPr bwMode="auto">
          <a:xfrm>
            <a:off x="6637338" y="647700"/>
            <a:ext cx="7937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Cnidaria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6" name="Text Box 26"/>
          <p:cNvSpPr txBox="1">
            <a:spLocks noChangeArrowheads="1"/>
          </p:cNvSpPr>
          <p:nvPr/>
        </p:nvSpPr>
        <p:spPr bwMode="auto">
          <a:xfrm>
            <a:off x="6635750" y="1163638"/>
            <a:ext cx="1065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Ctenophora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7" name="Text Box 27"/>
          <p:cNvSpPr txBox="1">
            <a:spLocks noChangeArrowheads="1"/>
          </p:cNvSpPr>
          <p:nvPr/>
        </p:nvSpPr>
        <p:spPr bwMode="auto">
          <a:xfrm>
            <a:off x="6638925" y="1690688"/>
            <a:ext cx="10223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Ectoprocta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8" name="Text Box 28"/>
          <p:cNvSpPr txBox="1">
            <a:spLocks noChangeArrowheads="1"/>
          </p:cNvSpPr>
          <p:nvPr/>
        </p:nvSpPr>
        <p:spPr bwMode="auto">
          <a:xfrm>
            <a:off x="6638925" y="2197100"/>
            <a:ext cx="11668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Brachiopoda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89" name="Text Box 29"/>
          <p:cNvSpPr txBox="1">
            <a:spLocks noChangeArrowheads="1"/>
          </p:cNvSpPr>
          <p:nvPr/>
        </p:nvSpPr>
        <p:spPr bwMode="auto">
          <a:xfrm>
            <a:off x="6629400" y="2724150"/>
            <a:ext cx="13795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Echinodermata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0" name="Text Box 30"/>
          <p:cNvSpPr txBox="1">
            <a:spLocks noChangeArrowheads="1"/>
          </p:cNvSpPr>
          <p:nvPr/>
        </p:nvSpPr>
        <p:spPr bwMode="auto">
          <a:xfrm>
            <a:off x="6638925" y="3238500"/>
            <a:ext cx="8524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Chordata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1" name="Text Box 31"/>
          <p:cNvSpPr txBox="1">
            <a:spLocks noChangeArrowheads="1"/>
          </p:cNvSpPr>
          <p:nvPr/>
        </p:nvSpPr>
        <p:spPr bwMode="auto">
          <a:xfrm>
            <a:off x="6637338" y="3754438"/>
            <a:ext cx="14636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Platyhelminthes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2" name="Text Box 32"/>
          <p:cNvSpPr txBox="1">
            <a:spLocks noChangeArrowheads="1"/>
          </p:cNvSpPr>
          <p:nvPr/>
        </p:nvSpPr>
        <p:spPr bwMode="auto">
          <a:xfrm>
            <a:off x="6634163" y="4262438"/>
            <a:ext cx="7350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Rotifera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6640513" y="4778375"/>
            <a:ext cx="844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Mollusca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6642100" y="5295900"/>
            <a:ext cx="803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Annelida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6643688" y="5821363"/>
            <a:ext cx="10398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Arthropoda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6635750" y="6334125"/>
            <a:ext cx="9461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500" b="1">
                <a:solidFill>
                  <a:srgbClr val="0070C0"/>
                </a:solidFill>
              </a:rPr>
              <a:t>Nematoda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4F2E-8FA9-4662-804E-C42D3A524A6A}" type="slidenum">
              <a:rPr lang="en-US"/>
              <a:pPr/>
              <a:t>110</a:t>
            </a:fld>
            <a:endParaRPr lang="en-US"/>
          </a:p>
        </p:txBody>
      </p:sp>
      <p:pic>
        <p:nvPicPr>
          <p:cNvPr id="149506" name="Picture 2" descr="echi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63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45F2-50A3-49DD-9FAF-CE304F6B7158}" type="slidenum">
              <a:rPr lang="en-US"/>
              <a:pPr/>
              <a:t>111</a:t>
            </a:fld>
            <a:endParaRPr lang="en-US"/>
          </a:p>
        </p:txBody>
      </p:sp>
      <p:pic>
        <p:nvPicPr>
          <p:cNvPr id="151554" name="Picture 2" descr="opposs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03FA-9BF9-4DF7-BCA2-2B7780731BE1}" type="slidenum">
              <a:rPr lang="en-US"/>
              <a:pPr/>
              <a:t>112</a:t>
            </a:fld>
            <a:endParaRPr lang="en-US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125538" y="8461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125538" y="8461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4" name="AutoShape 4" descr="003b01c6686c$562e7640$dbabbe44@gerrie"/>
          <p:cNvSpPr>
            <a:spLocks noChangeAspect="1" noChangeArrowheads="1"/>
          </p:cNvSpPr>
          <p:nvPr/>
        </p:nvSpPr>
        <p:spPr bwMode="auto">
          <a:xfrm>
            <a:off x="1125538" y="846138"/>
            <a:ext cx="6892925" cy="51657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125538" y="8461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25538" y="8461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7" name="AutoShape 7" descr="003b01c6686c$562e7640$dbabbe44@gerrie"/>
          <p:cNvSpPr>
            <a:spLocks noChangeAspect="1" noChangeArrowheads="1"/>
          </p:cNvSpPr>
          <p:nvPr/>
        </p:nvSpPr>
        <p:spPr bwMode="auto">
          <a:xfrm>
            <a:off x="1125538" y="846138"/>
            <a:ext cx="6892925" cy="51657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1219200" y="838200"/>
          <a:ext cx="6834188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Bitmap Image" r:id="rId3" imgW="5742857" imgH="4304762" progId="PBrush">
                  <p:embed/>
                </p:oleObj>
              </mc:Choice>
              <mc:Fallback>
                <p:oleObj name="Bitmap Image" r:id="rId3" imgW="5742857" imgH="430476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6834188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C738-C6AF-4763-93A0-9A09B4C736C8}" type="slidenum">
              <a:rPr lang="en-US"/>
              <a:pPr/>
              <a:t>113</a:t>
            </a:fld>
            <a:endParaRPr lang="en-US"/>
          </a:p>
        </p:txBody>
      </p:sp>
      <p:pic>
        <p:nvPicPr>
          <p:cNvPr id="154626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7575"/>
            <a:ext cx="6096000" cy="37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Ethology aka Animal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Proximate causation – how</a:t>
            </a:r>
          </a:p>
          <a:p>
            <a:r>
              <a:rPr lang="en-US" dirty="0" smtClean="0"/>
              <a:t>Ultimate causation – why in terms of natural selection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Action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action patterns - the sequence of acts that once initiated usually are completed.</a:t>
            </a:r>
          </a:p>
          <a:p>
            <a:r>
              <a:rPr lang="en-US" dirty="0" smtClean="0"/>
              <a:t>Sign stimulus – the cue that causes the fixed action</a:t>
            </a:r>
          </a:p>
          <a:p>
            <a:pPr lvl="1"/>
            <a:r>
              <a:rPr lang="en-US" dirty="0" smtClean="0"/>
              <a:t>i.e. male stickleback fish react to red</a:t>
            </a:r>
          </a:p>
          <a:p>
            <a:pPr lvl="1"/>
            <a:r>
              <a:rPr lang="en-US" smtClean="0">
                <a:hlinkClick r:id="rId2"/>
              </a:rPr>
              <a:t>http://www.youtube.com/watch?v=vUNZv-ByPkU</a:t>
            </a:r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A597-E041-4547-BFA8-96C0BCA024E4}" type="slidenum">
              <a:rPr lang="en-US"/>
              <a:pPr/>
              <a:t>116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Animal Behaviors 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Orientation behaviors: put the animal in it’s most favorable environment.	</a:t>
            </a:r>
          </a:p>
          <a:p>
            <a:pPr>
              <a:buFontTx/>
              <a:buNone/>
            </a:pPr>
            <a:r>
              <a:rPr lang="en-US"/>
              <a:t>		 - kinesis: random movement</a:t>
            </a:r>
          </a:p>
          <a:p>
            <a:pPr>
              <a:buFontTx/>
              <a:buNone/>
            </a:pPr>
            <a:r>
              <a:rPr lang="en-US"/>
              <a:t>	   	- Taxis:  moves toward or away from stimulus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15D-C929-4D09-B82A-516F0424564B}" type="slidenum">
              <a:rPr lang="en-US"/>
              <a:pPr/>
              <a:t>117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Agonistic behavior: animals responding to each other by aggressive or submissive responses.</a:t>
            </a:r>
          </a:p>
          <a:p>
            <a:r>
              <a:rPr lang="en-US" dirty="0"/>
              <a:t>Mating Behaviors; finding, courting and </a:t>
            </a:r>
            <a:r>
              <a:rPr lang="en-US" dirty="0" smtClean="0"/>
              <a:t>mating – Lab #11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2CF3-14D2-4C53-8A47-B7703F8C6FC6}" type="slidenum">
              <a:rPr lang="en-US"/>
              <a:pPr/>
              <a:t>12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Animals Background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Who were the ancestors of animals?</a:t>
            </a: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9404-27E3-455A-9208-27F444A57121}" type="slidenum">
              <a:rPr lang="en-US"/>
              <a:pPr/>
              <a:t>13</a:t>
            </a:fld>
            <a:endParaRPr lang="en-US"/>
          </a:p>
        </p:txBody>
      </p:sp>
      <p:pic>
        <p:nvPicPr>
          <p:cNvPr id="53251" name="Picture 3" descr="32-02-Choanoflagellat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0"/>
            <a:ext cx="5064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484C-9E4C-4399-BCD0-5BA2758AD2D7}" type="slidenum">
              <a:rPr lang="en-US"/>
              <a:pPr/>
              <a:t>14</a:t>
            </a:fld>
            <a:endParaRPr lang="en-US"/>
          </a:p>
        </p:txBody>
      </p:sp>
      <p:pic>
        <p:nvPicPr>
          <p:cNvPr id="54275" name="Picture 3" descr="32-03-AnimalOriginHypoth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2275"/>
            <a:ext cx="9144000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0A3B-9055-4D90-972D-A55F94866ECA}" type="slidenum">
              <a:rPr lang="en-US"/>
              <a:pPr/>
              <a:t>15</a:t>
            </a:fld>
            <a:endParaRPr lang="en-US"/>
          </a:p>
        </p:txBody>
      </p:sp>
      <p:pic>
        <p:nvPicPr>
          <p:cNvPr id="214021" name="Picture 5" descr="32_02AnimalEmbryoDev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662113"/>
            <a:ext cx="9372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4643-2C81-43AD-B946-9776CC95A6D0}" type="slidenum">
              <a:rPr lang="en-US"/>
              <a:pPr/>
              <a:t>16</a:t>
            </a:fld>
            <a:endParaRPr lang="en-US"/>
          </a:p>
        </p:txBody>
      </p:sp>
      <p:pic>
        <p:nvPicPr>
          <p:cNvPr id="215045" name="Picture 5" descr="32_02AnimalEmbryoDev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662113"/>
            <a:ext cx="9372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0FE-2D19-479F-B478-ABCA3624C736}" type="slidenum">
              <a:rPr lang="en-US"/>
              <a:pPr/>
              <a:t>17</a:t>
            </a:fld>
            <a:endParaRPr lang="en-US"/>
          </a:p>
        </p:txBody>
      </p:sp>
      <p:pic>
        <p:nvPicPr>
          <p:cNvPr id="216069" name="Picture 5" descr="32_02AnimalEmbryoDev_3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662113"/>
            <a:ext cx="9372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589D-2D82-4130-8F9D-75D18130F1CB}" type="slidenum">
              <a:rPr lang="en-US"/>
              <a:pPr/>
              <a:t>18</a:t>
            </a:fld>
            <a:endParaRPr lang="en-US"/>
          </a:p>
        </p:txBody>
      </p:sp>
      <p:pic>
        <p:nvPicPr>
          <p:cNvPr id="217093" name="Picture 5" descr="32_03ChoanoAnimalPhylo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062038"/>
            <a:ext cx="93726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CC-C4AA-4D83-A344-DBD9CC7C666F}" type="slidenum">
              <a:rPr lang="en-US"/>
              <a:pPr/>
              <a:t>19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Characteristics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Multicellular</a:t>
            </a:r>
          </a:p>
          <a:p>
            <a:r>
              <a:rPr lang="en-US"/>
              <a:t>Heterotrophic</a:t>
            </a:r>
          </a:p>
          <a:p>
            <a:r>
              <a:rPr lang="en-US"/>
              <a:t>Eukaryotic</a:t>
            </a:r>
          </a:p>
          <a:p>
            <a:r>
              <a:rPr lang="en-US"/>
              <a:t>Ingestion &amp; 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29" name="Picture 17" descr="26_03-HierarchClassif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136525"/>
            <a:ext cx="4279900" cy="6584950"/>
          </a:xfrm>
          <a:prstGeom prst="rect">
            <a:avLst/>
          </a:prstGeom>
          <a:noFill/>
        </p:spPr>
      </p:pic>
      <p:sp>
        <p:nvSpPr>
          <p:cNvPr id="3461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26-3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5886450" y="196850"/>
            <a:ext cx="6810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Species:</a:t>
            </a:r>
          </a:p>
          <a:p>
            <a:pPr>
              <a:lnSpc>
                <a:spcPct val="90000"/>
              </a:lnSpc>
            </a:pPr>
            <a:r>
              <a:rPr lang="en-US" sz="1200" b="1" i="1">
                <a:latin typeface="Arial" charset="0"/>
              </a:rPr>
              <a:t>Panthera</a:t>
            </a:r>
          </a:p>
          <a:p>
            <a:pPr>
              <a:lnSpc>
                <a:spcPct val="90000"/>
              </a:lnSpc>
            </a:pPr>
            <a:r>
              <a:rPr lang="en-US" sz="1200" b="1" i="1">
                <a:latin typeface="Arial" charset="0"/>
              </a:rPr>
              <a:t>pardus</a:t>
            </a:r>
            <a:endParaRPr lang="en-US" sz="1200" b="1">
              <a:latin typeface="Arial" charset="0"/>
            </a:endParaRP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5314950" y="1412875"/>
            <a:ext cx="12747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Genus: </a:t>
            </a:r>
            <a:r>
              <a:rPr lang="en-US" sz="1100" b="1" i="1">
                <a:latin typeface="Arial" charset="0"/>
              </a:rPr>
              <a:t>Panthera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4959350" y="2232025"/>
            <a:ext cx="11953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Family: Felidae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4527550" y="3060700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Order: Carnivora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4210050" y="3892550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Class: Mammalia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3819525" y="4689475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Phylum: Chordata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3438525" y="5524500"/>
            <a:ext cx="14652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Kingdom: Animalia</a:t>
            </a: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5140325" y="6330950"/>
            <a:ext cx="6238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Archaea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3584575" y="6330950"/>
            <a:ext cx="1354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Domain: Eukarya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2638425" y="6334125"/>
            <a:ext cx="6111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Bacteria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Hierarchical Classification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A572-6704-49BE-A138-33CA4CB12F7F}" type="slidenum">
              <a:rPr lang="en-US"/>
              <a:pPr/>
              <a:t>20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- stores energy as glycogen</a:t>
            </a:r>
          </a:p>
          <a:p>
            <a:pPr>
              <a:buFontTx/>
              <a:buNone/>
            </a:pPr>
            <a:r>
              <a:rPr lang="en-US"/>
              <a:t>- no cell wall</a:t>
            </a:r>
          </a:p>
          <a:p>
            <a:pPr>
              <a:buFontTx/>
              <a:buChar char="-"/>
            </a:pPr>
            <a:r>
              <a:rPr lang="en-US"/>
              <a:t>two types of specialized tissue for movement and impulse conduction</a:t>
            </a:r>
          </a:p>
          <a:p>
            <a:pPr>
              <a:buFontTx/>
              <a:buNone/>
            </a:pPr>
            <a:r>
              <a:rPr lang="en-US"/>
              <a:t>       muscles &amp;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9306-AB4B-4A05-B9A6-9F984ED21A5B}" type="slidenum">
              <a:rPr lang="en-US"/>
              <a:pPr/>
              <a:t>21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reproduce sexually w/diploid stage dominating the life cycle</a:t>
            </a:r>
          </a:p>
          <a:p>
            <a:pPr>
              <a:buFontTx/>
              <a:buNone/>
            </a:pPr>
            <a:r>
              <a:rPr lang="en-US"/>
              <a:t>    egg + sperm = zygote</a:t>
            </a:r>
          </a:p>
          <a:p>
            <a:pPr>
              <a:buFontTx/>
              <a:buNone/>
            </a:pPr>
            <a:r>
              <a:rPr lang="en-US"/>
              <a:t>    2n zygote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blastula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gastrula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8745-430B-4366-9252-FFA814AE76B0}" type="slidenum">
              <a:rPr lang="en-US"/>
              <a:pPr/>
              <a:t>22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 gastrula larva  adult </a:t>
            </a:r>
          </a:p>
          <a:p>
            <a:pPr>
              <a:buFontTx/>
              <a:buNone/>
            </a:pPr>
            <a:r>
              <a:rPr lang="en-US">
                <a:sym typeface="Symbol" pitchFamily="18" charset="2"/>
              </a:rPr>
              <a:t>                              OR</a:t>
            </a:r>
          </a:p>
          <a:p>
            <a:r>
              <a:rPr lang="en-US">
                <a:sym typeface="Symbol" pitchFamily="18" charset="2"/>
              </a:rPr>
              <a:t> gastrula  embryo  fetus  adult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067D-04B5-4EC3-BF71-5EDD5D8CD6C7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Phylogeny based mainly on morphology  and development page </a:t>
            </a:r>
            <a:r>
              <a:rPr lang="en-US" dirty="0"/>
              <a:t>662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40A6EC1-9CEA-4C43-BCDB-CFD02C95F1A2}" type="slidenum">
              <a:rPr lang="en-US"/>
              <a:pPr/>
              <a:t>24</a:t>
            </a:fld>
            <a:endParaRPr lang="en-US"/>
          </a:p>
        </p:txBody>
      </p:sp>
      <p:pic>
        <p:nvPicPr>
          <p:cNvPr id="232450" name="Picture 2" descr="32_10MorphDevAnimalPhyl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239000" cy="6791325"/>
          </a:xfrm>
          <a:prstGeom prst="rect">
            <a:avLst/>
          </a:prstGeom>
          <a:solidFill>
            <a:schemeClr val="bg2">
              <a:alpha val="41000"/>
            </a:schemeClr>
          </a:solidFill>
        </p:spPr>
      </p:pic>
      <p:sp>
        <p:nvSpPr>
          <p:cNvPr id="232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/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</a:rPr>
              <a:t>Fig. 32-10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117600" y="849313"/>
            <a:ext cx="1292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ANCESTRAL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COLONIAL</a:t>
            </a:r>
          </a:p>
          <a:p>
            <a:pPr marL="457200" indent="-457200" eaLnBrk="0" hangingPunct="0">
              <a:lnSpc>
                <a:spcPct val="90000"/>
              </a:lnSpc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FLAGELLATE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 rot="5400000">
            <a:off x="2239963" y="854075"/>
            <a:ext cx="7762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Metazoa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 rot="5400000">
            <a:off x="2643188" y="1497012"/>
            <a:ext cx="1004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Eumetazoa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638925" y="123825"/>
            <a:ext cx="9128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latin typeface="Arial" charset="0"/>
              </a:rPr>
              <a:t>“</a:t>
            </a:r>
            <a:r>
              <a:rPr lang="en-US" sz="1500" b="1">
                <a:solidFill>
                  <a:schemeClr val="bg1"/>
                </a:solidFill>
                <a:latin typeface="Arial" charset="0"/>
              </a:rPr>
              <a:t>Porifera</a:t>
            </a:r>
            <a:r>
              <a:rPr lang="en-US" sz="1500" b="1">
                <a:latin typeface="Arial" charset="0"/>
              </a:rPr>
              <a:t>”</a:t>
            </a:r>
            <a:endParaRPr lang="en-US" b="1">
              <a:latin typeface="Arial" charset="0"/>
            </a:endParaRP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 rot="5400000">
            <a:off x="3790950" y="3478213"/>
            <a:ext cx="7762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Bilateria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 rot="5400000">
            <a:off x="4020344" y="2377281"/>
            <a:ext cx="13350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Deuterostomia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 rot="5400000">
            <a:off x="4103688" y="4578350"/>
            <a:ext cx="11239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Protostomia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6637338" y="647700"/>
            <a:ext cx="7937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Cnidaria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6635750" y="1163638"/>
            <a:ext cx="1065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Ctenophora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6638925" y="1690688"/>
            <a:ext cx="10223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Ectoprocta</a:t>
            </a: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6638925" y="2197100"/>
            <a:ext cx="11668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Brachiopoda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6629400" y="2724150"/>
            <a:ext cx="13795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Echinodermata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638925" y="3238500"/>
            <a:ext cx="8524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Chordata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6637338" y="3754438"/>
            <a:ext cx="14636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Platyhelminthes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6634163" y="4262438"/>
            <a:ext cx="7350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Rotifera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6640513" y="4778375"/>
            <a:ext cx="844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Mollusca</a:t>
            </a: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6642100" y="5295900"/>
            <a:ext cx="803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Annelida</a:t>
            </a: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6643688" y="5821363"/>
            <a:ext cx="10398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Arthropoda</a:t>
            </a:r>
          </a:p>
        </p:txBody>
      </p:sp>
      <p:sp>
        <p:nvSpPr>
          <p:cNvPr id="232470" name="Text Box 22"/>
          <p:cNvSpPr txBox="1">
            <a:spLocks noChangeArrowheads="1"/>
          </p:cNvSpPr>
          <p:nvPr/>
        </p:nvSpPr>
        <p:spPr bwMode="auto">
          <a:xfrm>
            <a:off x="6635750" y="6334125"/>
            <a:ext cx="9461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 eaLnBrk="0" hangingPunct="0">
              <a:buFont typeface="Arial" charset="0"/>
              <a:buNone/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Nematoda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163F-DAFE-48A2-96FD-993BEC0FE115}" type="slidenum">
              <a:rPr lang="en-US"/>
              <a:pPr/>
              <a:t>25</a:t>
            </a:fld>
            <a:endParaRPr lang="en-US"/>
          </a:p>
        </p:txBody>
      </p:sp>
      <p:pic>
        <p:nvPicPr>
          <p:cNvPr id="55299" name="Picture 1027" descr="32-04-AnimalPhylogenTre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0"/>
            <a:ext cx="5440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Phylogeny based mainly on molecular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0B6-A688-4538-933D-86D492615F2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55" name="Picture 47" descr="32_11MolecAnimalPhyl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39700"/>
            <a:ext cx="5969000" cy="6578600"/>
          </a:xfrm>
          <a:prstGeom prst="rect">
            <a:avLst/>
          </a:prstGeom>
          <a:noFill/>
        </p:spPr>
      </p:pic>
      <p:sp>
        <p:nvSpPr>
          <p:cNvPr id="111821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-3810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Arial" charset="0"/>
              </a:rPr>
              <a:t>Fig. 32-11</a:t>
            </a:r>
          </a:p>
        </p:txBody>
      </p:sp>
      <p:sp>
        <p:nvSpPr>
          <p:cNvPr id="1118230" name="Text Box 22"/>
          <p:cNvSpPr txBox="1">
            <a:spLocks noChangeArrowheads="1"/>
          </p:cNvSpPr>
          <p:nvPr/>
        </p:nvSpPr>
        <p:spPr bwMode="auto">
          <a:xfrm>
            <a:off x="6224588" y="249238"/>
            <a:ext cx="606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Silicea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2" name="Text Box 24"/>
          <p:cNvSpPr txBox="1">
            <a:spLocks noChangeArrowheads="1"/>
          </p:cNvSpPr>
          <p:nvPr/>
        </p:nvSpPr>
        <p:spPr bwMode="auto">
          <a:xfrm>
            <a:off x="1646238" y="750888"/>
            <a:ext cx="11811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ANCESTRAL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COLONIAL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FLAGELLATE</a:t>
            </a:r>
          </a:p>
        </p:txBody>
      </p:sp>
      <p:sp>
        <p:nvSpPr>
          <p:cNvPr id="1118233" name="Text Box 25"/>
          <p:cNvSpPr txBox="1">
            <a:spLocks noChangeArrowheads="1"/>
          </p:cNvSpPr>
          <p:nvPr/>
        </p:nvSpPr>
        <p:spPr bwMode="auto">
          <a:xfrm rot="5400000">
            <a:off x="2632869" y="754856"/>
            <a:ext cx="7080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Metazoa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4" name="Text Box 26"/>
          <p:cNvSpPr txBox="1">
            <a:spLocks noChangeArrowheads="1"/>
          </p:cNvSpPr>
          <p:nvPr/>
        </p:nvSpPr>
        <p:spPr bwMode="auto">
          <a:xfrm rot="5400000">
            <a:off x="3248818" y="1662907"/>
            <a:ext cx="944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Eumetazoa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5" name="Text Box 27"/>
          <p:cNvSpPr txBox="1">
            <a:spLocks noChangeArrowheads="1"/>
          </p:cNvSpPr>
          <p:nvPr/>
        </p:nvSpPr>
        <p:spPr bwMode="auto">
          <a:xfrm rot="5400000">
            <a:off x="4368007" y="494506"/>
            <a:ext cx="868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“Porifera”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6" name="Text Box 28"/>
          <p:cNvSpPr txBox="1">
            <a:spLocks noChangeArrowheads="1"/>
          </p:cNvSpPr>
          <p:nvPr/>
        </p:nvSpPr>
        <p:spPr bwMode="auto">
          <a:xfrm rot="5400000">
            <a:off x="4064000" y="2924175"/>
            <a:ext cx="749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Bilateria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7" name="Text Box 29"/>
          <p:cNvSpPr txBox="1">
            <a:spLocks noChangeArrowheads="1"/>
          </p:cNvSpPr>
          <p:nvPr/>
        </p:nvSpPr>
        <p:spPr bwMode="auto">
          <a:xfrm rot="5400000">
            <a:off x="4540250" y="2714625"/>
            <a:ext cx="1257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Deuterostomia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8" name="Text Box 30"/>
          <p:cNvSpPr txBox="1">
            <a:spLocks noChangeArrowheads="1"/>
          </p:cNvSpPr>
          <p:nvPr/>
        </p:nvSpPr>
        <p:spPr bwMode="auto">
          <a:xfrm rot="5400000">
            <a:off x="4850607" y="4253706"/>
            <a:ext cx="14017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Lophotrochozoa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39" name="Text Box 31"/>
          <p:cNvSpPr txBox="1">
            <a:spLocks noChangeArrowheads="1"/>
          </p:cNvSpPr>
          <p:nvPr/>
        </p:nvSpPr>
        <p:spPr bwMode="auto">
          <a:xfrm rot="5400000">
            <a:off x="5090319" y="5941219"/>
            <a:ext cx="944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Ecdysozoa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0" name="Text Box 32"/>
          <p:cNvSpPr txBox="1">
            <a:spLocks noChangeArrowheads="1"/>
          </p:cNvSpPr>
          <p:nvPr/>
        </p:nvSpPr>
        <p:spPr bwMode="auto">
          <a:xfrm>
            <a:off x="6224588" y="658813"/>
            <a:ext cx="741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Calcarea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1" name="Text Box 33"/>
          <p:cNvSpPr txBox="1">
            <a:spLocks noChangeArrowheads="1"/>
          </p:cNvSpPr>
          <p:nvPr/>
        </p:nvSpPr>
        <p:spPr bwMode="auto">
          <a:xfrm>
            <a:off x="6224588" y="1079500"/>
            <a:ext cx="1012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Ctenophora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2" name="Text Box 34"/>
          <p:cNvSpPr txBox="1">
            <a:spLocks noChangeArrowheads="1"/>
          </p:cNvSpPr>
          <p:nvPr/>
        </p:nvSpPr>
        <p:spPr bwMode="auto">
          <a:xfrm>
            <a:off x="6223000" y="1501775"/>
            <a:ext cx="7254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Cnidaria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3" name="Text Box 35"/>
          <p:cNvSpPr txBox="1">
            <a:spLocks noChangeArrowheads="1"/>
          </p:cNvSpPr>
          <p:nvPr/>
        </p:nvSpPr>
        <p:spPr bwMode="auto">
          <a:xfrm>
            <a:off x="6230938" y="1916113"/>
            <a:ext cx="631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Acoela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4" name="Text Box 36"/>
          <p:cNvSpPr txBox="1">
            <a:spLocks noChangeArrowheads="1"/>
          </p:cNvSpPr>
          <p:nvPr/>
        </p:nvSpPr>
        <p:spPr bwMode="auto">
          <a:xfrm>
            <a:off x="6219825" y="2332038"/>
            <a:ext cx="128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Echinodermata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5" name="Text Box 37"/>
          <p:cNvSpPr txBox="1">
            <a:spLocks noChangeArrowheads="1"/>
          </p:cNvSpPr>
          <p:nvPr/>
        </p:nvSpPr>
        <p:spPr bwMode="auto">
          <a:xfrm>
            <a:off x="6224588" y="2746375"/>
            <a:ext cx="792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Chordata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6" name="Text Box 38"/>
          <p:cNvSpPr txBox="1">
            <a:spLocks noChangeArrowheads="1"/>
          </p:cNvSpPr>
          <p:nvPr/>
        </p:nvSpPr>
        <p:spPr bwMode="auto">
          <a:xfrm>
            <a:off x="6223000" y="3162300"/>
            <a:ext cx="135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Platyhelminthes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7" name="Text Box 39"/>
          <p:cNvSpPr txBox="1">
            <a:spLocks noChangeArrowheads="1"/>
          </p:cNvSpPr>
          <p:nvPr/>
        </p:nvSpPr>
        <p:spPr bwMode="auto">
          <a:xfrm>
            <a:off x="6223000" y="3592513"/>
            <a:ext cx="708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Rotifera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8" name="Text Box 40"/>
          <p:cNvSpPr txBox="1">
            <a:spLocks noChangeArrowheads="1"/>
          </p:cNvSpPr>
          <p:nvPr/>
        </p:nvSpPr>
        <p:spPr bwMode="auto">
          <a:xfrm>
            <a:off x="6219825" y="3998913"/>
            <a:ext cx="1012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Ectoprocta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49" name="Text Box 41"/>
          <p:cNvSpPr txBox="1">
            <a:spLocks noChangeArrowheads="1"/>
          </p:cNvSpPr>
          <p:nvPr/>
        </p:nvSpPr>
        <p:spPr bwMode="auto">
          <a:xfrm>
            <a:off x="6215063" y="4418013"/>
            <a:ext cx="11017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Brachiopoda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50" name="Text Box 42"/>
          <p:cNvSpPr txBox="1">
            <a:spLocks noChangeArrowheads="1"/>
          </p:cNvSpPr>
          <p:nvPr/>
        </p:nvSpPr>
        <p:spPr bwMode="auto">
          <a:xfrm>
            <a:off x="6219825" y="4837113"/>
            <a:ext cx="809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Mollusca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52" name="Text Box 44"/>
          <p:cNvSpPr txBox="1">
            <a:spLocks noChangeArrowheads="1"/>
          </p:cNvSpPr>
          <p:nvPr/>
        </p:nvSpPr>
        <p:spPr bwMode="auto">
          <a:xfrm>
            <a:off x="6227763" y="5243513"/>
            <a:ext cx="809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Annelida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53" name="Text Box 45"/>
          <p:cNvSpPr txBox="1">
            <a:spLocks noChangeArrowheads="1"/>
          </p:cNvSpPr>
          <p:nvPr/>
        </p:nvSpPr>
        <p:spPr bwMode="auto">
          <a:xfrm>
            <a:off x="6215063" y="5662613"/>
            <a:ext cx="885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Nematoda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18254" name="Text Box 46"/>
          <p:cNvSpPr txBox="1">
            <a:spLocks noChangeArrowheads="1"/>
          </p:cNvSpPr>
          <p:nvPr/>
        </p:nvSpPr>
        <p:spPr bwMode="auto">
          <a:xfrm>
            <a:off x="6232525" y="6094413"/>
            <a:ext cx="974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400" b="1">
                <a:solidFill>
                  <a:srgbClr val="FF0000"/>
                </a:solidFill>
              </a:rPr>
              <a:t>Arthropoda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</p:spPr>
        <p:txBody>
          <a:bodyPr/>
          <a:lstStyle/>
          <a:p>
            <a:r>
              <a:rPr lang="en-US" dirty="0" smtClean="0"/>
              <a:t>Based on morphology and development</a:t>
            </a:r>
            <a:endParaRPr lang="en-US" dirty="0"/>
          </a:p>
        </p:txBody>
      </p:sp>
      <p:pic>
        <p:nvPicPr>
          <p:cNvPr id="36" name="Content Placeholder 35" descr="Picture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3422"/>
            <a:ext cx="4040188" cy="3314194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Based on molecular data</a:t>
            </a:r>
            <a:endParaRPr lang="en-US" dirty="0"/>
          </a:p>
        </p:txBody>
      </p:sp>
      <p:pic>
        <p:nvPicPr>
          <p:cNvPr id="35" name="Content Placeholder 34" descr="Picture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209800"/>
            <a:ext cx="4041775" cy="36776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8185-ED5A-498A-AD9F-846C46D0B035}" type="slidenum">
              <a:rPr lang="en-US"/>
              <a:pPr/>
              <a:t>29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   1. Parazoa – lack true tissues</a:t>
            </a:r>
          </a:p>
          <a:p>
            <a:pPr>
              <a:buFontTx/>
              <a:buNone/>
            </a:pPr>
            <a:r>
              <a:rPr lang="en-US"/>
              <a:t>           Phylum Porifera</a:t>
            </a:r>
          </a:p>
          <a:p>
            <a:pPr>
              <a:buFontTx/>
              <a:buNone/>
            </a:pPr>
            <a:r>
              <a:rPr lang="en-US"/>
              <a:t>   2. Eumetazoa – true tissues</a:t>
            </a:r>
          </a:p>
          <a:p>
            <a:pPr>
              <a:buFontTx/>
              <a:buNone/>
            </a:pPr>
            <a:r>
              <a:rPr lang="en-US"/>
              <a:t>           Divided by type of symmetry</a:t>
            </a:r>
          </a:p>
          <a:p>
            <a:pPr>
              <a:buFontTx/>
              <a:buNone/>
            </a:pPr>
            <a:r>
              <a:rPr lang="en-US"/>
              <a:t>              a.  Radial</a:t>
            </a:r>
          </a:p>
          <a:p>
            <a:pPr>
              <a:buFontTx/>
              <a:buNone/>
            </a:pPr>
            <a:r>
              <a:rPr lang="en-US"/>
              <a:t>              b. Bilateral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(genus and species names) is based on morphological characteristics</a:t>
            </a:r>
          </a:p>
          <a:p>
            <a:r>
              <a:rPr lang="en-US" dirty="0" smtClean="0"/>
              <a:t>Phylogeny is based on evolutionary history of a species or group.</a:t>
            </a:r>
          </a:p>
          <a:p>
            <a:r>
              <a:rPr lang="en-US" dirty="0" smtClean="0"/>
              <a:t>Knowing that there are17 different families of lizards doesn’t really tell us about their evolutionary relationships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04FF-B5A4-406E-B09B-FC07C74F5B9B}" type="slidenum">
              <a:rPr lang="en-US"/>
              <a:pPr/>
              <a:t>30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Radial </a:t>
            </a:r>
          </a:p>
          <a:p>
            <a:pPr>
              <a:buFontTx/>
              <a:buNone/>
            </a:pPr>
            <a:r>
              <a:rPr lang="en-US"/>
              <a:t>   - top &amp; bottom (also called oral &amp; aboral)</a:t>
            </a:r>
          </a:p>
          <a:p>
            <a:pPr>
              <a:buFontTx/>
              <a:buNone/>
            </a:pPr>
            <a:r>
              <a:rPr lang="en-US"/>
              <a:t>   - no front &amp; back or left &amp;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7569-EAA6-470B-A2AB-9E9AE739BB2C}" type="slidenum">
              <a:rPr lang="en-US"/>
              <a:pPr/>
              <a:t>31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Bilateral</a:t>
            </a:r>
          </a:p>
          <a:p>
            <a:pPr>
              <a:buFontTx/>
              <a:buNone/>
            </a:pPr>
            <a:r>
              <a:rPr lang="en-US" sz="2800"/>
              <a:t>   - top (dorsal)</a:t>
            </a:r>
          </a:p>
          <a:p>
            <a:pPr>
              <a:buFontTx/>
              <a:buNone/>
            </a:pPr>
            <a:r>
              <a:rPr lang="en-US" sz="2800"/>
              <a:t>   - bottom (ventral)</a:t>
            </a:r>
          </a:p>
          <a:p>
            <a:pPr>
              <a:buFontTx/>
              <a:buNone/>
            </a:pPr>
            <a:r>
              <a:rPr lang="en-US" sz="2800"/>
              <a:t>   - head (anterior)</a:t>
            </a:r>
          </a:p>
          <a:p>
            <a:pPr>
              <a:buFontTx/>
              <a:buNone/>
            </a:pPr>
            <a:r>
              <a:rPr lang="en-US" sz="2800"/>
              <a:t>   - tail – (posterior)</a:t>
            </a:r>
          </a:p>
          <a:p>
            <a:pPr>
              <a:buFontTx/>
              <a:buNone/>
            </a:pPr>
            <a:r>
              <a:rPr lang="en-US" sz="2800"/>
              <a:t>   - shows cephalization – concentration of sensory equipment at anterior end</a:t>
            </a:r>
          </a:p>
          <a:p>
            <a:pPr>
              <a:buFontTx/>
              <a:buNone/>
            </a:pPr>
            <a:r>
              <a:rPr lang="en-US" sz="2800"/>
              <a:t>		like brain</a:t>
            </a:r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F8B-B0FD-4786-B46D-342ECA84D46F}" type="slidenum">
              <a:rPr lang="en-US"/>
              <a:pPr/>
              <a:t>32</a:t>
            </a:fld>
            <a:endParaRPr lang="en-US"/>
          </a:p>
        </p:txBody>
      </p:sp>
      <p:pic>
        <p:nvPicPr>
          <p:cNvPr id="57347" name="Picture 2051" descr="32-05-BodySymmetr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0"/>
            <a:ext cx="7350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F4A4-6906-43F5-8732-3A2A2C12D9CC}" type="slidenum">
              <a:rPr lang="en-US"/>
              <a:pPr/>
              <a:t>33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Eumetazoa Body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gastrulation germ (tissue) layers form which become tissues &amp; organs</a:t>
            </a:r>
          </a:p>
          <a:p>
            <a:r>
              <a:rPr lang="en-US"/>
              <a:t>3 germ layers</a:t>
            </a:r>
          </a:p>
          <a:p>
            <a:pPr>
              <a:buFontTx/>
              <a:buNone/>
            </a:pPr>
            <a:r>
              <a:rPr lang="en-US"/>
              <a:t>   1. Ectoderm – covers surface &amp; forms outer covering (skin) &amp; nerves</a:t>
            </a:r>
          </a:p>
          <a:p>
            <a:pPr>
              <a:buFontTx/>
              <a:buNone/>
            </a:pPr>
            <a:r>
              <a:rPr lang="en-US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856D-0953-4585-944B-ECB35EC7E4D4}" type="slidenum">
              <a:rPr lang="en-US"/>
              <a:pPr/>
              <a:t>34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Eumetazoa Body Plan cont’d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2. Endoderm – innermost forms archenteron (gut) &amp; digestive tract with its outpockets like liver (also lungs)</a:t>
            </a:r>
          </a:p>
          <a:p>
            <a:pPr>
              <a:buFontTx/>
              <a:buNone/>
            </a:pPr>
            <a:r>
              <a:rPr lang="en-US"/>
              <a:t>3. Mesoderm – middle layer forms muscles &amp; most other organs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A1A-73BA-423E-9E5B-1EF79A954FC6}" type="slidenum">
              <a:rPr lang="en-US"/>
              <a:pPr/>
              <a:t>35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Eumetazoa Body Plan cont’d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Diploblastic organisms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- form only ecto &amp; endo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- no meso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- radial symmetry</a:t>
            </a:r>
          </a:p>
          <a:p>
            <a:pPr>
              <a:lnSpc>
                <a:spcPct val="90000"/>
              </a:lnSpc>
            </a:pPr>
            <a:r>
              <a:rPr lang="en-US" sz="2800"/>
              <a:t>Triploblastic organisms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- form all 3 layers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- most eumetazoa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- bilateral symmetry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5D76-DECD-41BC-940E-8CEA44905D34}" type="slidenum">
              <a:rPr lang="en-US"/>
              <a:pPr/>
              <a:t>36</a:t>
            </a:fld>
            <a:endParaRPr lang="en-US"/>
          </a:p>
        </p:txBody>
      </p:sp>
      <p:pic>
        <p:nvPicPr>
          <p:cNvPr id="229378" name="Picture 2" descr="32_02AnimalEmbryoDev_3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662113"/>
            <a:ext cx="9372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F0F0-5316-47C8-ADDE-06136B43DCA4}" type="slidenum">
              <a:rPr lang="en-US"/>
              <a:pPr/>
              <a:t>37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Types of triploblastic organisms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Acoelomates - no coelom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   - solid body, no cavity b/w gut &amp; outer body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   - flatworms – Platyhelminthes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/>
              <a:t>Psuedocoelomates – false coelom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    - fluid filled cavity separates dig. Tract from outer body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    - cavity not lined with tissue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7FD8-52B3-4CE8-8E91-503771B255E3}" type="slidenum">
              <a:rPr lang="en-US"/>
              <a:pPr/>
              <a:t>38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triploblastic organisms cont’d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3. Coelomates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- tissue lined fluid filled cavity “true coelom”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- tissue layers connect to form mesenteries which suspend internal organs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- coelom function - allows for growth &amp; movement of internal organs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Pg.660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7C30-B8F4-46D6-BAB3-7BFC1F7FECE3}" type="slidenum">
              <a:rPr lang="en-US"/>
              <a:pPr/>
              <a:t>39</a:t>
            </a:fld>
            <a:endParaRPr lang="en-US"/>
          </a:p>
        </p:txBody>
      </p:sp>
      <p:pic>
        <p:nvPicPr>
          <p:cNvPr id="230402" name="Picture 2" descr="32-04-AnimalPhylogenTre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0"/>
            <a:ext cx="5440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>
                <a:solidFill>
                  <a:srgbClr val="FF0000"/>
                </a:solidFill>
              </a:rPr>
              <a:pPr/>
              <a:t>4</a:t>
            </a:fld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24" descr="26_04CarnivoraPhylogeny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36525"/>
            <a:ext cx="6548437" cy="658495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Fig. 26-4</a:t>
            </a:r>
            <a:endParaRPr kumimoji="0" lang="en-US" sz="12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33975" y="130175"/>
            <a:ext cx="100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Species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18100" y="5562600"/>
            <a:ext cx="811213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b="1" i="1">
                <a:solidFill>
                  <a:srgbClr val="FF0000"/>
                </a:solidFill>
                <a:latin typeface="Arial" charset="0"/>
              </a:rPr>
              <a:t>Canis</a:t>
            </a:r>
          </a:p>
          <a:p>
            <a:pPr>
              <a:lnSpc>
                <a:spcPct val="90000"/>
              </a:lnSpc>
            </a:pPr>
            <a:r>
              <a:rPr lang="en-US" sz="1900" b="1" i="1">
                <a:solidFill>
                  <a:srgbClr val="FF0000"/>
                </a:solidFill>
                <a:latin typeface="Arial" charset="0"/>
              </a:rPr>
              <a:t>lupus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3500" y="949325"/>
            <a:ext cx="1001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Pantherapardus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14925" y="2120900"/>
            <a:ext cx="1001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Taxidea</a:t>
            </a:r>
          </a:p>
          <a:p>
            <a:pPr>
              <a:lnSpc>
                <a:spcPct val="90000"/>
              </a:lnSpc>
            </a:pP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taxus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30800" y="3279775"/>
            <a:ext cx="1246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 err="1">
                <a:solidFill>
                  <a:srgbClr val="FF0000"/>
                </a:solidFill>
                <a:latin typeface="Arial" charset="0"/>
              </a:rPr>
              <a:t>Lutra</a:t>
            </a:r>
            <a:r>
              <a:rPr lang="en-US" sz="1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Arial" charset="0"/>
              </a:rPr>
              <a:t>lutra</a:t>
            </a:r>
            <a:endParaRPr lang="en-US" sz="18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27625" y="4403725"/>
            <a:ext cx="763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Canis</a:t>
            </a:r>
          </a:p>
          <a:p>
            <a:pPr>
              <a:lnSpc>
                <a:spcPct val="90000"/>
              </a:lnSpc>
            </a:pP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latrans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36675" y="142875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Order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20975" y="142875"/>
            <a:ext cx="77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Family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59175" y="142875"/>
            <a:ext cx="77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Genus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5400000">
            <a:off x="1089026" y="2476500"/>
            <a:ext cx="1204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Carnivora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5400000">
            <a:off x="2687638" y="1003300"/>
            <a:ext cx="855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Felidae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 rot="5400000">
            <a:off x="2481263" y="2787650"/>
            <a:ext cx="127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Mustelidae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5400000">
            <a:off x="2655888" y="5043488"/>
            <a:ext cx="922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Canidae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 rot="5400000">
            <a:off x="3436938" y="5167313"/>
            <a:ext cx="922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Canis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 rot="5400000">
            <a:off x="3579813" y="3360738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Lutra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5400000">
            <a:off x="3463926" y="2171700"/>
            <a:ext cx="868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Taxidea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5400000">
            <a:off x="3384551" y="996950"/>
            <a:ext cx="1020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Panthera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Connection between classification &amp; phylogeny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CC9-F019-4501-86CD-D8425C4BD148}" type="slidenum">
              <a:rPr lang="en-US"/>
              <a:pPr/>
              <a:t>40</a:t>
            </a:fld>
            <a:endParaRPr lang="en-US"/>
          </a:p>
        </p:txBody>
      </p:sp>
      <p:pic>
        <p:nvPicPr>
          <p:cNvPr id="221189" name="Picture 5" descr="32_08cBodyCaviti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152525"/>
            <a:ext cx="93726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BC3-1F5C-41EF-946D-A3B30C875516}" type="slidenum">
              <a:rPr lang="en-US"/>
              <a:pPr/>
              <a:t>41</a:t>
            </a:fld>
            <a:endParaRPr lang="en-US"/>
          </a:p>
        </p:txBody>
      </p:sp>
      <p:pic>
        <p:nvPicPr>
          <p:cNvPr id="220165" name="Picture 5" descr="32_08bBodyCaviti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400175"/>
            <a:ext cx="93726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BB0-DF87-4C4A-A4C6-5BCD853C813C}" type="slidenum">
              <a:rPr lang="en-US"/>
              <a:pPr/>
              <a:t>42</a:t>
            </a:fld>
            <a:endParaRPr lang="en-US"/>
          </a:p>
        </p:txBody>
      </p:sp>
      <p:pic>
        <p:nvPicPr>
          <p:cNvPr id="218117" name="Picture 5" descr="32_08aBodyCaviti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981075"/>
            <a:ext cx="93726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2D6D-0FB1-4D71-A826-6FF366147243}" type="slidenum">
              <a:rPr lang="en-US"/>
              <a:pPr/>
              <a:t>43</a:t>
            </a:fld>
            <a:endParaRPr lang="en-US"/>
          </a:p>
        </p:txBody>
      </p:sp>
      <p:pic>
        <p:nvPicPr>
          <p:cNvPr id="219141" name="Picture 5" descr="32_08-BodyCavitie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604838"/>
            <a:ext cx="3571875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0312-CD05-465F-8AFF-F0A1CF85ADA5}" type="slidenum">
              <a:rPr lang="en-US"/>
              <a:pPr/>
              <a:t>44</a:t>
            </a:fld>
            <a:endParaRPr lang="en-US"/>
          </a:p>
        </p:txBody>
      </p:sp>
      <p:pic>
        <p:nvPicPr>
          <p:cNvPr id="84995" name="Picture 2051" descr="32-06-BilateriaBodyPlans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5" y="452438"/>
            <a:ext cx="3932238" cy="595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59F6-0423-460C-BD4F-CE07B110F268}" type="slidenum">
              <a:rPr lang="en-US"/>
              <a:pPr/>
              <a:t>45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Coelomates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Protostomes</a:t>
            </a:r>
          </a:p>
          <a:p>
            <a:pPr marL="609600" indent="-609600">
              <a:buFontTx/>
              <a:buNone/>
            </a:pPr>
            <a:r>
              <a:rPr lang="en-US"/>
              <a:t>     - blastopore becomes the mouth</a:t>
            </a:r>
          </a:p>
          <a:p>
            <a:pPr marL="609600" indent="-609600">
              <a:buFontTx/>
              <a:buNone/>
            </a:pPr>
            <a:r>
              <a:rPr lang="en-US"/>
              <a:t>     - spiral &amp; determinate cleavage fig 32.9</a:t>
            </a:r>
          </a:p>
          <a:p>
            <a:pPr marL="609600" indent="-609600">
              <a:buFontTx/>
              <a:buAutoNum type="arabicPeriod" startAt="2"/>
            </a:pPr>
            <a:r>
              <a:rPr lang="en-US"/>
              <a:t>Deuterostomes</a:t>
            </a:r>
          </a:p>
          <a:p>
            <a:pPr marL="609600" indent="-609600">
              <a:buFontTx/>
              <a:buNone/>
            </a:pPr>
            <a:r>
              <a:rPr lang="en-US"/>
              <a:t>     - blastopore becomes the anus</a:t>
            </a:r>
          </a:p>
          <a:p>
            <a:pPr marL="609600" indent="-609600">
              <a:buFontTx/>
              <a:buNone/>
            </a:pPr>
            <a:r>
              <a:rPr lang="en-US"/>
              <a:t>     - radial &amp; indeterminate cleavage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01B1-817A-477A-A727-CC3F8D76D8EA}" type="slidenum">
              <a:rPr lang="en-US"/>
              <a:pPr/>
              <a:t>46</a:t>
            </a:fld>
            <a:endParaRPr lang="en-US"/>
          </a:p>
        </p:txBody>
      </p:sp>
      <p:pic>
        <p:nvPicPr>
          <p:cNvPr id="222213" name="Picture 5" descr="32_09aProtoDeuteroDeve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662113"/>
            <a:ext cx="937260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C16C-C6F0-41D5-A3D2-3E54A0DAF9C0}" type="slidenum">
              <a:rPr lang="en-US"/>
              <a:pPr/>
              <a:t>47</a:t>
            </a:fld>
            <a:endParaRPr lang="en-US"/>
          </a:p>
        </p:txBody>
      </p:sp>
      <p:pic>
        <p:nvPicPr>
          <p:cNvPr id="223237" name="Picture 5" descr="32_09bProtoDeuteroDeve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290638"/>
            <a:ext cx="9372600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9D75-804C-4BF9-B92A-24639287B0D8}" type="slidenum">
              <a:rPr lang="en-US"/>
              <a:pPr/>
              <a:t>48</a:t>
            </a:fld>
            <a:endParaRPr lang="en-US"/>
          </a:p>
        </p:txBody>
      </p:sp>
      <p:pic>
        <p:nvPicPr>
          <p:cNvPr id="224261" name="Picture 5" descr="32_09cProtoDeuteroDeve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562100"/>
            <a:ext cx="9372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0C5B-8590-4F5B-99F8-4A5BE0ADF325}" type="slidenum">
              <a:rPr lang="en-US"/>
              <a:pPr/>
              <a:t>49</a:t>
            </a:fld>
            <a:endParaRPr lang="en-US"/>
          </a:p>
        </p:txBody>
      </p:sp>
      <p:pic>
        <p:nvPicPr>
          <p:cNvPr id="211974" name="Picture 6" descr="32_09-ProtoDeuteroDeve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04838"/>
            <a:ext cx="7286625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propose that classification be based entirely on evolutionary relationships.</a:t>
            </a:r>
          </a:p>
          <a:p>
            <a:r>
              <a:rPr lang="en-US" dirty="0" smtClean="0"/>
              <a:t>Example – </a:t>
            </a:r>
            <a:r>
              <a:rPr lang="en-US" dirty="0" err="1" smtClean="0"/>
              <a:t>PhyloCode</a:t>
            </a:r>
            <a:r>
              <a:rPr lang="en-US" dirty="0" smtClean="0"/>
              <a:t> which is a new approach that only names groups that include a common ancestor and descendants.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2E60-4AEA-4757-814C-E12498948C25}" type="slidenum">
              <a:rPr lang="en-US"/>
              <a:pPr/>
              <a:t>50</a:t>
            </a:fld>
            <a:endParaRPr lang="en-US"/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Cleavage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Determinate – one cell taken from 4 cell stage becomes an inviable embryo</a:t>
            </a:r>
          </a:p>
          <a:p>
            <a:r>
              <a:rPr lang="en-US"/>
              <a:t>Indeterminate – one cell taken from 4 cell stage can become a viable embryo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9D17-94F8-44C3-A396-A9E866225716}" type="slidenum">
              <a:rPr lang="en-US"/>
              <a:pPr/>
              <a:t>51</a:t>
            </a:fld>
            <a:endParaRPr lang="en-US"/>
          </a:p>
        </p:txBody>
      </p:sp>
      <p:pic>
        <p:nvPicPr>
          <p:cNvPr id="225287" name="Picture 7" descr="32_10MorphDevAnimalPhylo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604838"/>
            <a:ext cx="601980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CA4C-43E6-4890-92C6-325A73AE2A39}" type="slidenum">
              <a:rPr lang="en-US"/>
              <a:pPr/>
              <a:t>52</a:t>
            </a:fld>
            <a:endParaRPr lang="en-US"/>
          </a:p>
        </p:txBody>
      </p:sp>
      <p:pic>
        <p:nvPicPr>
          <p:cNvPr id="226309" name="Picture 5" descr="32_11MolecAnimalPhylo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604838"/>
            <a:ext cx="512445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5A0B-5B8E-4F32-8D49-2842CCF2CB7C}" type="slidenum">
              <a:rPr lang="en-US"/>
              <a:pPr/>
              <a:t>53</a:t>
            </a:fld>
            <a:endParaRPr lang="en-US"/>
          </a:p>
        </p:txBody>
      </p:sp>
      <p:pic>
        <p:nvPicPr>
          <p:cNvPr id="82947" name="Picture 3" descr="32-04-AnimalPhylogenTree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0"/>
            <a:ext cx="5440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C82A-9D11-414B-B995-111B38C5DF67}" type="slidenum">
              <a:rPr lang="en-US"/>
              <a:pPr/>
              <a:t>54</a:t>
            </a:fld>
            <a:endParaRPr lang="en-US"/>
          </a:p>
        </p:txBody>
      </p:sp>
      <p:pic>
        <p:nvPicPr>
          <p:cNvPr id="87042" name="Picture 2" descr="32-04-AnimalPhylogenTre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0"/>
            <a:ext cx="5440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Phyla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410200"/>
          </a:xfrm>
        </p:spPr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Cnidaria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Platyhelminthes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Nematoda</a:t>
            </a:r>
            <a:r>
              <a:rPr lang="en-US" dirty="0" smtClean="0"/>
              <a:t> – </a:t>
            </a:r>
          </a:p>
          <a:p>
            <a:r>
              <a:rPr lang="en-US" dirty="0" smtClean="0"/>
              <a:t>Mollusk – </a:t>
            </a:r>
          </a:p>
          <a:p>
            <a:r>
              <a:rPr lang="en-US" dirty="0" err="1" smtClean="0"/>
              <a:t>Annelida</a:t>
            </a:r>
            <a:r>
              <a:rPr lang="en-US" dirty="0" smtClean="0"/>
              <a:t> – </a:t>
            </a:r>
          </a:p>
          <a:p>
            <a:r>
              <a:rPr lang="en-US" dirty="0" smtClean="0"/>
              <a:t>Arthropod – </a:t>
            </a:r>
          </a:p>
          <a:p>
            <a:r>
              <a:rPr lang="en-US" dirty="0" smtClean="0"/>
              <a:t>Echinoderm – </a:t>
            </a:r>
          </a:p>
          <a:p>
            <a:r>
              <a:rPr lang="en-US" dirty="0" err="1" smtClean="0"/>
              <a:t>Chordata</a:t>
            </a:r>
            <a:r>
              <a:rPr lang="en-US" dirty="0" smtClean="0"/>
              <a:t> –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FC2B-CF6C-48D5-A1F1-36930DFDAE48}" type="slidenum">
              <a:rPr lang="en-US"/>
              <a:pPr/>
              <a:t>56</a:t>
            </a:fld>
            <a:endParaRPr lang="en-US"/>
          </a:p>
        </p:txBody>
      </p:sp>
      <p:pic>
        <p:nvPicPr>
          <p:cNvPr id="156674" name="Picture 2" descr="microci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038600" cy="4613275"/>
          </a:xfrm>
          <a:prstGeom prst="rect">
            <a:avLst/>
          </a:prstGeom>
          <a:noFill/>
        </p:spPr>
      </p:pic>
      <p:pic>
        <p:nvPicPr>
          <p:cNvPr id="156675" name="Picture 3" descr="porif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810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CE36-CCD1-4F61-9A55-2E63F32E3721}" type="slidenum">
              <a:rPr lang="en-US"/>
              <a:pPr/>
              <a:t>57</a:t>
            </a:fld>
            <a:endParaRPr lang="en-US"/>
          </a:p>
        </p:txBody>
      </p:sp>
      <p:pic>
        <p:nvPicPr>
          <p:cNvPr id="60419" name="Picture 3" descr="33-03-Sponge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54113"/>
            <a:ext cx="9132888" cy="454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E8AE-CC52-4AD3-83D9-207E3E6C13B9}" type="slidenum">
              <a:rPr lang="en-US"/>
              <a:pPr/>
              <a:t>58</a:t>
            </a:fld>
            <a:endParaRPr lang="en-US"/>
          </a:p>
        </p:txBody>
      </p:sp>
      <p:pic>
        <p:nvPicPr>
          <p:cNvPr id="157698" name="Picture 2" descr="urticina_e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FC79-EBAF-4CE1-B873-9DF045CC3BE1}" type="slidenum">
              <a:rPr lang="en-US"/>
              <a:pPr/>
              <a:t>59</a:t>
            </a:fld>
            <a:endParaRPr lang="en-US"/>
          </a:p>
        </p:txBody>
      </p:sp>
      <p:pic>
        <p:nvPicPr>
          <p:cNvPr id="62467" name="Picture 1027" descr="33-04-CnidarianForm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0"/>
            <a:ext cx="72691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Constructing phylogenetic trees uses data from fossils or molecules to infer evolutionary relationships.</a:t>
            </a:r>
          </a:p>
          <a:p>
            <a:r>
              <a:rPr lang="en-US" dirty="0" smtClean="0"/>
              <a:t>Branch nodes represents the divergence of two evolutionary lineages from a common ancestor.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4CEC-D0B3-47D4-B897-567D7BFD1F65}" type="slidenum">
              <a:rPr lang="en-US"/>
              <a:pPr/>
              <a:t>60</a:t>
            </a:fld>
            <a:endParaRPr lang="en-US"/>
          </a:p>
        </p:txBody>
      </p:sp>
      <p:pic>
        <p:nvPicPr>
          <p:cNvPr id="63491" name="Picture 3" descr="33-05-HydraCnidocyt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39688"/>
            <a:ext cx="9132888" cy="677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0A2-4B67-4A1C-BFE2-72B55A59900E}" type="slidenum">
              <a:rPr lang="en-US"/>
              <a:pPr/>
              <a:t>61</a:t>
            </a:fld>
            <a:endParaRPr lang="en-US"/>
          </a:p>
        </p:txBody>
      </p:sp>
      <p:pic>
        <p:nvPicPr>
          <p:cNvPr id="64515" name="Picture 1027" descr="33-10-Planarian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234950"/>
            <a:ext cx="9132888" cy="638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A8D2-08D3-4BA3-9620-248BC09F5181}" type="slidenum">
              <a:rPr lang="en-US"/>
              <a:pPr/>
              <a:t>62</a:t>
            </a:fld>
            <a:endParaRPr lang="en-US"/>
          </a:p>
        </p:txBody>
      </p:sp>
      <p:pic>
        <p:nvPicPr>
          <p:cNvPr id="158722" name="Picture 2" descr="planar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791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BA91-C101-4F86-88BB-218A2925B89E}" type="slidenum">
              <a:rPr lang="en-US"/>
              <a:pPr/>
              <a:t>63</a:t>
            </a:fld>
            <a:endParaRPr lang="en-US"/>
          </a:p>
        </p:txBody>
      </p:sp>
      <p:pic>
        <p:nvPicPr>
          <p:cNvPr id="159746" name="Picture 2" descr="pla107fv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39D-FC55-482A-8131-4473CA42A742}" type="slidenum">
              <a:rPr lang="en-US"/>
              <a:pPr/>
              <a:t>64</a:t>
            </a:fld>
            <a:endParaRPr lang="en-US"/>
          </a:p>
        </p:txBody>
      </p:sp>
      <p:pic>
        <p:nvPicPr>
          <p:cNvPr id="161794" name="Picture 2" descr="33-12-Tapeworm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0"/>
            <a:ext cx="400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A66D-676C-4549-86A2-B1BEB573E763}" type="slidenum">
              <a:rPr lang="en-US"/>
              <a:pPr/>
              <a:t>65</a:t>
            </a:fld>
            <a:endParaRPr lang="en-US"/>
          </a:p>
        </p:txBody>
      </p:sp>
      <p:pic>
        <p:nvPicPr>
          <p:cNvPr id="160770" name="Picture 2" descr="tape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477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Trocophore</a:t>
            </a:r>
            <a:r>
              <a:rPr lang="en-US" dirty="0" smtClean="0"/>
              <a:t> larva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99E2-D9D9-42DD-9080-167BFEF47211}" type="slidenum">
              <a:rPr lang="en-US"/>
              <a:pPr/>
              <a:t>66</a:t>
            </a:fld>
            <a:endParaRPr lang="en-US"/>
          </a:p>
        </p:txBody>
      </p:sp>
      <p:pic>
        <p:nvPicPr>
          <p:cNvPr id="58371" name="Picture 3" descr="32-09-TrochophoreLarva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6798"/>
            <a:ext cx="5562600" cy="4191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18D-A8CF-4E97-9D95-401ADA20498A}" type="slidenum">
              <a:rPr lang="en-US"/>
              <a:pPr/>
              <a:t>67</a:t>
            </a:fld>
            <a:endParaRPr lang="en-US"/>
          </a:p>
        </p:txBody>
      </p:sp>
      <p:pic>
        <p:nvPicPr>
          <p:cNvPr id="69635" name="Picture 3" descr="33-18-GastropodTorsion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7983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- feeders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3C4-C6AB-4707-99A5-8BA5D8DB7B38}" type="slidenum">
              <a:rPr lang="en-US"/>
              <a:pPr/>
              <a:t>68</a:t>
            </a:fld>
            <a:endParaRPr lang="en-US"/>
          </a:p>
        </p:txBody>
      </p:sp>
      <p:pic>
        <p:nvPicPr>
          <p:cNvPr id="67587" name="Picture 3" descr="33-21-ClamAnatomy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470602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844A-B140-406A-8363-1487C8DC9D29}" type="slidenum">
              <a:rPr lang="en-US"/>
              <a:pPr/>
              <a:t>69</a:t>
            </a:fld>
            <a:endParaRPr lang="en-US"/>
          </a:p>
        </p:txBody>
      </p:sp>
      <p:pic>
        <p:nvPicPr>
          <p:cNvPr id="70659" name="Picture 3" descr="33-23-EarthwormAnatomy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0"/>
            <a:ext cx="6149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3" descr="26_05HowToReadATre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48687" cy="493236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Fig</a:t>
            </a:r>
            <a:r>
              <a:rPr kumimoji="0" lang="en-US" sz="12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.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26-5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61325" y="2311400"/>
            <a:ext cx="8493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Sister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taxa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9725" y="3124200"/>
            <a:ext cx="16748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ANCESTRAL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LINEAGE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23050" y="1450975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254500" y="5391150"/>
            <a:ext cx="1306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Polytomy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49350" y="5124450"/>
            <a:ext cx="28940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Common ancestor of</a:t>
            </a:r>
          </a:p>
          <a:p>
            <a:pPr>
              <a:lnSpc>
                <a:spcPct val="90000"/>
              </a:lnSpc>
            </a:pPr>
            <a:r>
              <a:rPr lang="en-US" sz="2100" b="1" dirty="0" err="1">
                <a:solidFill>
                  <a:schemeClr val="bg1"/>
                </a:solidFill>
                <a:latin typeface="Arial" charset="0"/>
              </a:rPr>
              <a:t>taxa</a:t>
            </a: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 A–F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63875" y="939800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Branch point</a:t>
            </a:r>
          </a:p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(node)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626225" y="21209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B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623050" y="27622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C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632575" y="34099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D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629400" y="40513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E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29400" y="46926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Arial" charset="0"/>
              </a:rPr>
              <a:t>Taxon F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933825" y="1428750"/>
            <a:ext cx="533400" cy="7207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2324100" y="3257550"/>
            <a:ext cx="212725" cy="187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549775" y="4305300"/>
            <a:ext cx="187325" cy="1098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AutoShape 32"/>
          <p:cNvSpPr>
            <a:spLocks/>
          </p:cNvSpPr>
          <p:nvPr/>
        </p:nvSpPr>
        <p:spPr bwMode="auto">
          <a:xfrm>
            <a:off x="7804150" y="2076450"/>
            <a:ext cx="152400" cy="1050925"/>
          </a:xfrm>
          <a:prstGeom prst="rightBrace">
            <a:avLst>
              <a:gd name="adj1" fmla="val 574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75260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4889-589B-4E62-8C45-90572972904B}" type="slidenum">
              <a:rPr lang="en-US"/>
              <a:pPr/>
              <a:t>70</a:t>
            </a:fld>
            <a:endParaRPr lang="en-US"/>
          </a:p>
        </p:txBody>
      </p:sp>
      <p:pic>
        <p:nvPicPr>
          <p:cNvPr id="167941" name="Picture 5" descr="trilo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533525"/>
            <a:ext cx="505777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521C-5712-47D3-9643-692CD3AF49F3}" type="slidenum">
              <a:rPr lang="en-US"/>
              <a:pPr/>
              <a:t>71</a:t>
            </a:fld>
            <a:endParaRPr lang="en-US"/>
          </a:p>
        </p:txBody>
      </p:sp>
      <p:pic>
        <p:nvPicPr>
          <p:cNvPr id="166917" name="Picture 5" descr="russia-trilobite0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533525"/>
            <a:ext cx="505777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BAE2-A7DC-4FBC-856A-0D7EBA8AA2B6}" type="slidenum">
              <a:rPr lang="en-US"/>
              <a:pPr/>
              <a:t>72</a:t>
            </a:fld>
            <a:endParaRPr lang="en-US"/>
          </a:p>
        </p:txBody>
      </p:sp>
      <p:pic>
        <p:nvPicPr>
          <p:cNvPr id="71683" name="Picture 2051" descr="33-30b-Spider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296863"/>
            <a:ext cx="9132888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circulation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AF4B-7DB0-45F4-9111-87C3EE685929}" type="slidenum">
              <a:rPr lang="en-US"/>
              <a:pPr/>
              <a:t>73</a:t>
            </a:fld>
            <a:endParaRPr lang="en-US"/>
          </a:p>
        </p:txBody>
      </p:sp>
      <p:pic>
        <p:nvPicPr>
          <p:cNvPr id="72707" name="Picture 3" descr="33-33-Insect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324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DABB-FB6A-43B3-99AB-C4B78BF66D9F}" type="slidenum">
              <a:rPr lang="en-US"/>
              <a:pPr/>
              <a:t>74</a:t>
            </a:fld>
            <a:endParaRPr lang="en-US"/>
          </a:p>
        </p:txBody>
      </p:sp>
      <p:pic>
        <p:nvPicPr>
          <p:cNvPr id="73731" name="Picture 3" descr="33-26-ArthropodExtAnatom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17463"/>
            <a:ext cx="9190038" cy="682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D9DE-1FC8-4745-937B-BA97B12892C9}" type="slidenum">
              <a:rPr lang="en-US"/>
              <a:pPr/>
              <a:t>75</a:t>
            </a:fld>
            <a:endParaRPr lang="en-US"/>
          </a:p>
        </p:txBody>
      </p:sp>
      <p:pic>
        <p:nvPicPr>
          <p:cNvPr id="74755" name="Picture 3" descr="33-38-SeaStarAnatomy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0"/>
            <a:ext cx="83327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57B-9153-4B23-BAEB-6B6DADEEE6F9}" type="slidenum">
              <a:rPr lang="en-US"/>
              <a:pPr/>
              <a:t>76</a:t>
            </a:fld>
            <a:endParaRPr lang="en-US"/>
          </a:p>
        </p:txBody>
      </p:sp>
      <p:pic>
        <p:nvPicPr>
          <p:cNvPr id="88067" name="Picture 3" descr="e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0965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90CE-F6EC-49EF-A138-8052604AE045}" type="slidenum">
              <a:rPr lang="en-US"/>
              <a:pPr/>
              <a:t>77</a:t>
            </a:fld>
            <a:endParaRPr lang="en-US"/>
          </a:p>
        </p:txBody>
      </p:sp>
      <p:pic>
        <p:nvPicPr>
          <p:cNvPr id="89091" name="Picture 3" descr="destinations2-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595C-DDDB-41D6-B293-09FB8E48DCDE}" type="slidenum">
              <a:rPr lang="en-US"/>
              <a:pPr/>
              <a:t>78</a:t>
            </a:fld>
            <a:endParaRPr lang="en-US"/>
          </a:p>
        </p:txBody>
      </p:sp>
      <p:pic>
        <p:nvPicPr>
          <p:cNvPr id="90115" name="Picture 3" descr="asteriase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63" y="1617663"/>
            <a:ext cx="5964237" cy="440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89F6-056D-46DA-9F85-7848871B7ADE}" type="slidenum">
              <a:rPr lang="en-US"/>
              <a:pPr/>
              <a:t>79</a:t>
            </a:fld>
            <a:endParaRPr lang="en-US"/>
          </a:p>
        </p:txBody>
      </p:sp>
      <p:pic>
        <p:nvPicPr>
          <p:cNvPr id="75779" name="Picture 3" descr="33-36-SegmentationOrigin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8224838" cy="350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point 1 shows a common ancestor of </a:t>
            </a:r>
            <a:r>
              <a:rPr lang="en-US" dirty="0" err="1" smtClean="0"/>
              <a:t>taxa</a:t>
            </a:r>
            <a:r>
              <a:rPr lang="en-US" dirty="0" smtClean="0"/>
              <a:t> A, </a:t>
            </a:r>
            <a:r>
              <a:rPr lang="en-US" dirty="0" err="1" smtClean="0"/>
              <a:t>taxa</a:t>
            </a:r>
            <a:r>
              <a:rPr lang="en-US" dirty="0" smtClean="0"/>
              <a:t> B, and </a:t>
            </a:r>
            <a:r>
              <a:rPr lang="en-US" dirty="0" err="1" smtClean="0"/>
              <a:t>taxa</a:t>
            </a:r>
            <a:r>
              <a:rPr lang="en-US" dirty="0" smtClean="0"/>
              <a:t> C</a:t>
            </a:r>
          </a:p>
          <a:p>
            <a:r>
              <a:rPr lang="en-US" dirty="0" smtClean="0"/>
              <a:t>Why are B and C called sisters?</a:t>
            </a:r>
          </a:p>
          <a:p>
            <a:r>
              <a:rPr lang="en-US" dirty="0" smtClean="0"/>
              <a:t>In some trees the length of the branch is proportional to amount of evolutionary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A85-F8A2-4BE1-B4CD-FC32485153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2E1D-F4BC-4DC4-A0F3-5461ED099034}" type="slidenum">
              <a:rPr lang="en-US"/>
              <a:pPr/>
              <a:t>80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9" name="Picture 3" descr="34-02-ChordateCharacters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7563"/>
            <a:ext cx="9144000" cy="522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D86-4EB9-42A8-928E-0257F6C54D89}" type="slidenum">
              <a:rPr lang="en-US"/>
              <a:pPr/>
              <a:t>81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7" name="Picture 3" descr="34-03-Tunicat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5413"/>
            <a:ext cx="9144000" cy="406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50AF-14C6-476B-8BEE-EDF947CFB9B6}" type="slidenum">
              <a:rPr lang="en-US"/>
              <a:pPr/>
              <a:t>82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5" name="Picture 3" descr="34-04a-LanceletAnatom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0"/>
            <a:ext cx="645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5433-8C6D-49AA-9316-37ACCA7DDC75}" type="slidenum">
              <a:rPr lang="en-US"/>
              <a:pPr/>
              <a:t>83</a:t>
            </a:fld>
            <a:endParaRPr lang="en-US"/>
          </a:p>
        </p:txBody>
      </p:sp>
      <p:pic>
        <p:nvPicPr>
          <p:cNvPr id="101378" name="Picture 2" descr="m3n_A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238" y="2114550"/>
            <a:ext cx="2549525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1EE8-0B85-4383-AC90-DFA50D781461}" type="slidenum">
              <a:rPr lang="en-US"/>
              <a:pPr/>
              <a:t>84</a:t>
            </a:fld>
            <a:endParaRPr lang="en-US"/>
          </a:p>
        </p:txBody>
      </p:sp>
      <p:pic>
        <p:nvPicPr>
          <p:cNvPr id="102402" name="Picture 2" descr="somit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538"/>
            <a:ext cx="3565525" cy="662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65DA-C90F-4228-89D5-0456336F34F2}" type="slidenum">
              <a:rPr lang="en-US"/>
              <a:pPr/>
              <a:t>85</a:t>
            </a:fld>
            <a:endParaRPr lang="en-US"/>
          </a:p>
        </p:txBody>
      </p:sp>
      <p:pic>
        <p:nvPicPr>
          <p:cNvPr id="108546" name="Picture 2" descr="34-07-PhylogExtantVerteb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0"/>
            <a:ext cx="5589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05A-3C05-48BC-BB07-A34F7FA39926}" type="slidenum">
              <a:rPr lang="en-US"/>
              <a:pPr/>
              <a:t>86</a:t>
            </a:fld>
            <a:endParaRPr lang="en-US"/>
          </a:p>
        </p:txBody>
      </p:sp>
      <p:pic>
        <p:nvPicPr>
          <p:cNvPr id="227332" name="Picture 4" descr="34_02-ChordatePhylogeny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6063"/>
            <a:ext cx="8534400" cy="636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095E-E7C9-4677-85B3-5A1F68A4C1E3}" type="slidenum">
              <a:rPr lang="en-US"/>
              <a:pPr/>
              <a:t>87</a:t>
            </a:fld>
            <a:endParaRPr lang="en-US"/>
          </a:p>
        </p:txBody>
      </p:sp>
      <p:pic>
        <p:nvPicPr>
          <p:cNvPr id="191493" name="Picture 5" descr="18_UN397ChordateClad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571500"/>
            <a:ext cx="53149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A2C-37E8-42AD-9658-FDAFA704A068}" type="slidenum">
              <a:rPr lang="en-US"/>
              <a:pPr/>
              <a:t>88</a:t>
            </a:fld>
            <a:endParaRPr lang="en-US"/>
          </a:p>
        </p:txBody>
      </p:sp>
      <p:pic>
        <p:nvPicPr>
          <p:cNvPr id="190469" name="Picture 5" descr="18_15ChordatDeriveCharac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571500"/>
            <a:ext cx="60674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7404-8AF5-45B3-99A3-EA8E46B44E20}" type="slidenum">
              <a:rPr lang="en-US"/>
              <a:pPr/>
              <a:t>89</a:t>
            </a:fld>
            <a:endParaRPr lang="en-US"/>
          </a:p>
        </p:txBody>
      </p:sp>
      <p:pic>
        <p:nvPicPr>
          <p:cNvPr id="111618" name="Picture 2" descr="lamp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35050"/>
            <a:ext cx="7429500" cy="478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0" name="Picture 20" descr="26_13GeologicTimeTre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084263"/>
            <a:ext cx="8548687" cy="4687887"/>
          </a:xfrm>
          <a:prstGeom prst="rect">
            <a:avLst/>
          </a:prstGeom>
          <a:noFill/>
        </p:spPr>
      </p:pic>
      <p:sp>
        <p:nvSpPr>
          <p:cNvPr id="36864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11125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Arial" charset="0"/>
              </a:rPr>
              <a:t>Fig. 26-13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7302500" y="1339850"/>
            <a:ext cx="10223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 i="1">
                <a:solidFill>
                  <a:srgbClr val="FF0000"/>
                </a:solidFill>
                <a:latin typeface="Arial" charset="0"/>
              </a:rPr>
              <a:t>Drosophila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7292975" y="1885950"/>
            <a:ext cx="796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Lancelet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7292975" y="2441575"/>
            <a:ext cx="927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Zebrafish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7296150" y="2968625"/>
            <a:ext cx="4445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Frog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7299325" y="4051300"/>
            <a:ext cx="7143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Human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7296150" y="3505200"/>
            <a:ext cx="7143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Chicken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7299325" y="4591050"/>
            <a:ext cx="6032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Mouse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6502400" y="4943475"/>
            <a:ext cx="825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CENOZOIC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7004050" y="5207000"/>
            <a:ext cx="546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Present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6346825" y="520700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65.5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4994275" y="4943475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MESOZOIC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4127500" y="5207000"/>
            <a:ext cx="247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251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3508375" y="5403850"/>
            <a:ext cx="15144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charset="0"/>
              </a:rPr>
              <a:t>Millions of years ago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057400" y="4943475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PALEOZOIC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590550" y="5207000"/>
            <a:ext cx="25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Arial" charset="0"/>
              </a:rPr>
              <a:t>542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18AC-B823-4E03-AF44-87BF4010FA74}" type="slidenum">
              <a:rPr lang="en-US"/>
              <a:pPr/>
              <a:t>90</a:t>
            </a:fld>
            <a:endParaRPr lang="en-US"/>
          </a:p>
        </p:txBody>
      </p:sp>
      <p:pic>
        <p:nvPicPr>
          <p:cNvPr id="112642" name="Picture 2" descr="fs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233863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8EC-E306-4C2A-AEBB-315D4506974D}" type="slidenum">
              <a:rPr lang="en-US"/>
              <a:pPr/>
              <a:t>91</a:t>
            </a:fld>
            <a:endParaRPr lang="en-US"/>
          </a:p>
        </p:txBody>
      </p:sp>
      <p:pic>
        <p:nvPicPr>
          <p:cNvPr id="113666" name="Picture 2" descr="Lamp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1149350"/>
            <a:ext cx="5692775" cy="456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8971-4A96-4DD2-87F3-FC5BB6CCEA6F}" type="slidenum">
              <a:rPr lang="en-US"/>
              <a:pPr/>
              <a:t>92</a:t>
            </a:fld>
            <a:endParaRPr lang="en-US"/>
          </a:p>
        </p:txBody>
      </p:sp>
      <p:pic>
        <p:nvPicPr>
          <p:cNvPr id="114690" name="Picture 2" descr="hagpor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81113"/>
            <a:ext cx="5410200" cy="3719512"/>
          </a:xfrm>
          <a:prstGeom prst="rect">
            <a:avLst/>
          </a:prstGeom>
          <a:noFill/>
        </p:spPr>
      </p:pic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1F32-3CEB-4984-9BE5-DEDF86C5C90E}" type="slidenum">
              <a:rPr lang="en-US"/>
              <a:pPr/>
              <a:t>93</a:t>
            </a:fld>
            <a:endParaRPr lang="en-US"/>
          </a:p>
        </p:txBody>
      </p:sp>
      <p:pic>
        <p:nvPicPr>
          <p:cNvPr id="193541" name="Picture 5" descr="sh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23888"/>
            <a:ext cx="76962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2EDF-173E-4A1E-A531-B48885B7AEBA}" type="slidenum">
              <a:rPr lang="en-US"/>
              <a:pPr/>
              <a:t>94</a:t>
            </a:fld>
            <a:endParaRPr lang="en-US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-1547813" y="-611188"/>
            <a:ext cx="12239626" cy="10953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1400"/>
              <a:t>There are many different species of sharks whose life spans range widely. Very little is known about the life spans of most sharks. More is being discovered all the time.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endParaRPr lang="en-US" sz="1400"/>
          </a:p>
          <a:p>
            <a:pPr eaLnBrk="0" hangingPunct="0"/>
            <a:endParaRPr lang="en-US"/>
          </a:p>
        </p:txBody>
      </p:sp>
      <p:graphicFrame>
        <p:nvGraphicFramePr>
          <p:cNvPr id="192711" name="Group 199"/>
          <p:cNvGraphicFramePr>
            <a:graphicFrameLocks noGrp="1"/>
          </p:cNvGraphicFramePr>
          <p:nvPr/>
        </p:nvGraphicFramePr>
        <p:xfrm>
          <a:off x="-633413" y="484188"/>
          <a:ext cx="7315201" cy="6156960"/>
        </p:xfrm>
        <a:graphic>
          <a:graphicData uri="http://schemas.openxmlformats.org/drawingml/2006/table">
            <a:tbl>
              <a:tblPr/>
              <a:tblGrid>
                <a:gridCol w="3657601"/>
                <a:gridCol w="3657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LIFE SPAN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Great White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one knows the life span of the great white shark. Some people estimate it to be about 100 years, but this has not been proven.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/>
                        </a:rPr>
                        <a:t>Tiger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Perhaps 30 - 40 years.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/>
                        </a:rPr>
                        <a:t>Nurse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Nurse sharks reach maturity at about 15 to 20 years old. Life span is about 25 years (in captivity)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Whitetip reef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/>
                        </a:rPr>
                        <a:t>Short-finned Mako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/>
                        </a:rPr>
                        <a:t>Great Hammerhead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/>
                        </a:rPr>
                        <a:t>Lemon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/>
                        </a:rPr>
                        <a:t>Bull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/>
                        </a:rPr>
                        <a:t>Galapagos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Megamouth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/>
                        </a:rPr>
                        <a:t>Spiny Dogfish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Estimates of the dogfish's life span range from 25-100 years.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/>
                        </a:rPr>
                        <a:t>Tiger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/>
                        </a:rPr>
                        <a:t>Basking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"/>
                        </a:rPr>
                        <a:t>Whale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 has been estimated that whale sharks may live up to 100 - 150 years.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/>
                        </a:rPr>
                        <a:t>Spined pygmy shark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2712" name="Rectangle 200"/>
          <p:cNvSpPr>
            <a:spLocks noChangeArrowheads="1"/>
          </p:cNvSpPr>
          <p:nvPr/>
        </p:nvSpPr>
        <p:spPr bwMode="auto">
          <a:xfrm>
            <a:off x="2932113" y="6630988"/>
            <a:ext cx="18415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 sz="1400"/>
          </a:p>
          <a:p>
            <a:pPr eaLnBrk="0" hangingPunct="0"/>
            <a:r>
              <a:rPr lang="en-US" sz="1100"/>
              <a:t/>
            </a:r>
            <a:br>
              <a:rPr lang="en-US" sz="1100"/>
            </a:b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72ED-8DB1-4A02-B33B-0FC3324430FF}" type="slidenum">
              <a:rPr lang="en-US"/>
              <a:pPr/>
              <a:t>95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1" name="Picture 3" descr="34-10-VertebrateJawEvol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7063"/>
            <a:ext cx="9144000" cy="306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7EA8-C1E7-4049-8C2C-A14BDA6B25C4}" type="slidenum">
              <a:rPr lang="en-US"/>
              <a:pPr/>
              <a:t>96</a:t>
            </a:fld>
            <a:endParaRPr lang="en-US"/>
          </a:p>
        </p:txBody>
      </p:sp>
      <p:pic>
        <p:nvPicPr>
          <p:cNvPr id="121858" name="Picture 2" descr="026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562600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32C-AE35-4D0A-A755-995F9CC6301B}" type="slidenum">
              <a:rPr lang="en-US"/>
              <a:pPr/>
              <a:t>97</a:t>
            </a:fld>
            <a:endParaRPr lang="en-US"/>
          </a:p>
        </p:txBody>
      </p:sp>
      <p:pic>
        <p:nvPicPr>
          <p:cNvPr id="125954" name="Picture 2" descr="FishOst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588" y="1149350"/>
            <a:ext cx="6092825" cy="456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879-D4F9-4DDF-A115-F6DE237B6553}" type="slidenum">
              <a:rPr lang="en-US"/>
              <a:pPr/>
              <a:t>98</a:t>
            </a:fld>
            <a:endParaRPr lang="en-US"/>
          </a:p>
        </p:txBody>
      </p:sp>
      <p:pic>
        <p:nvPicPr>
          <p:cNvPr id="128002" name="Picture 2" descr="ng_coeloca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149350"/>
            <a:ext cx="5554662" cy="456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22C6-CCFF-450D-891E-83D944C403A4}" type="slidenum">
              <a:rPr lang="en-US"/>
              <a:pPr/>
              <a:t>99</a:t>
            </a:fld>
            <a:endParaRPr lang="en-US"/>
          </a:p>
        </p:txBody>
      </p:sp>
      <p:pic>
        <p:nvPicPr>
          <p:cNvPr id="129026" name="Picture 2" descr="coeloca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663" y="-217488"/>
            <a:ext cx="9840913" cy="729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2624</TotalTime>
  <Words>1242</Words>
  <Application>Microsoft Office PowerPoint</Application>
  <PresentationFormat>On-screen Show (4:3)</PresentationFormat>
  <Paragraphs>423</Paragraphs>
  <Slides>117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Fireball</vt:lpstr>
      <vt:lpstr>Bitmap Image</vt:lpstr>
      <vt:lpstr>Phylogeny and Animal Diversity</vt:lpstr>
      <vt:lpstr>Fig. 26-3</vt:lpstr>
      <vt:lpstr>Classification and phylogeny</vt:lpstr>
      <vt:lpstr>PowerPoint Presentation</vt:lpstr>
      <vt:lpstr>Classification and phylogeny</vt:lpstr>
      <vt:lpstr>Phylogenetic Trees</vt:lpstr>
      <vt:lpstr>PowerPoint Presentation</vt:lpstr>
      <vt:lpstr>PowerPoint Presentation</vt:lpstr>
      <vt:lpstr>Fig. 26-13</vt:lpstr>
      <vt:lpstr>Constructing a Tree</vt:lpstr>
      <vt:lpstr>Fig. 32-10</vt:lpstr>
      <vt:lpstr> Animals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Animal Characteristics</vt:lpstr>
      <vt:lpstr>Characteristics</vt:lpstr>
      <vt:lpstr>Characteristics</vt:lpstr>
      <vt:lpstr>PowerPoint Presentation</vt:lpstr>
      <vt:lpstr>PowerPoint Presentation</vt:lpstr>
      <vt:lpstr>Fig. 32-10</vt:lpstr>
      <vt:lpstr>PowerPoint Presentation</vt:lpstr>
      <vt:lpstr>PowerPoint Presentation</vt:lpstr>
      <vt:lpstr>Fig. 32-11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Eumetazoa Body Plan</vt:lpstr>
      <vt:lpstr>Eumetazoa Body Plan cont’d</vt:lpstr>
      <vt:lpstr>Eumetazoa Body Plan cont’d</vt:lpstr>
      <vt:lpstr>PowerPoint Presentation</vt:lpstr>
      <vt:lpstr> Types of triploblastic organisms</vt:lpstr>
      <vt:lpstr>Types of triploblastic organisms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Coelomates </vt:lpstr>
      <vt:lpstr>PowerPoint Presentation</vt:lpstr>
      <vt:lpstr>PowerPoint Presentation</vt:lpstr>
      <vt:lpstr>PowerPoint Presentation</vt:lpstr>
      <vt:lpstr>PowerPoint Presentation</vt:lpstr>
      <vt:lpstr>Cleavage</vt:lpstr>
      <vt:lpstr>PowerPoint Presentation</vt:lpstr>
      <vt:lpstr>PowerPoint Presentation</vt:lpstr>
      <vt:lpstr>PowerPoint Presentation</vt:lpstr>
      <vt:lpstr>PowerPoint Presentation</vt:lpstr>
      <vt:lpstr>Nine Phyla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Trocophore larva</vt:lpstr>
      <vt:lpstr>Torsion</vt:lpstr>
      <vt:lpstr>Filter - feeders</vt:lpstr>
      <vt:lpstr>PowerPoint Presentation</vt:lpstr>
      <vt:lpstr>PowerPoint Presentation</vt:lpstr>
      <vt:lpstr>PowerPoint Presentation</vt:lpstr>
      <vt:lpstr>PowerPoint Presentation</vt:lpstr>
      <vt:lpstr>Open circulation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 of segmentation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Ethology aka Animal Behavior </vt:lpstr>
      <vt:lpstr>Fixed Action Patterns</vt:lpstr>
      <vt:lpstr>Types of Animal Behaviors </vt:lpstr>
      <vt:lpstr>PowerPoint Presentation</vt:lpstr>
    </vt:vector>
  </TitlesOfParts>
  <Company>St.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Animals</dc:title>
  <dc:creator>ecairo</dc:creator>
  <cp:lastModifiedBy>Saint Viator High School</cp:lastModifiedBy>
  <cp:revision>120</cp:revision>
  <dcterms:created xsi:type="dcterms:W3CDTF">2003-01-16T20:03:49Z</dcterms:created>
  <dcterms:modified xsi:type="dcterms:W3CDTF">2012-01-04T16:35:19Z</dcterms:modified>
</cp:coreProperties>
</file>