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65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9" autoAdjust="0"/>
    <p:restoredTop sz="94709" autoAdjust="0"/>
  </p:normalViewPr>
  <p:slideViewPr>
    <p:cSldViewPr>
      <p:cViewPr varScale="1">
        <p:scale>
          <a:sx n="70" d="100"/>
          <a:sy n="70" d="100"/>
        </p:scale>
        <p:origin x="-516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42" y="321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686D52-6F69-463F-99C5-00F3CD1A0087}" type="datetimeFigureOut">
              <a:rPr lang="en-US" smtClean="0"/>
              <a:pPr/>
              <a:t>2/20/2012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85723405-8BD3-4589-9003-5C422DD6C5D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686D52-6F69-463F-99C5-00F3CD1A0087}" type="datetimeFigureOut">
              <a:rPr lang="en-US" smtClean="0"/>
              <a:pPr/>
              <a:t>2/20/2012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723405-8BD3-4589-9003-5C422DD6C5D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686D52-6F69-463F-99C5-00F3CD1A0087}" type="datetimeFigureOut">
              <a:rPr lang="en-US" smtClean="0"/>
              <a:pPr/>
              <a:t>2/20/2012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723405-8BD3-4589-9003-5C422DD6C5D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686D52-6F69-463F-99C5-00F3CD1A0087}" type="datetimeFigureOut">
              <a:rPr lang="en-US" smtClean="0"/>
              <a:pPr/>
              <a:t>2/20/2012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723405-8BD3-4589-9003-5C422DD6C5D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686D52-6F69-463F-99C5-00F3CD1A0087}" type="datetimeFigureOut">
              <a:rPr lang="en-US" smtClean="0"/>
              <a:pPr/>
              <a:t>2/20/2012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85723405-8BD3-4589-9003-5C422DD6C5D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686D52-6F69-463F-99C5-00F3CD1A0087}" type="datetimeFigureOut">
              <a:rPr lang="en-US" smtClean="0"/>
              <a:pPr/>
              <a:t>2/20/2012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723405-8BD3-4589-9003-5C422DD6C5D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686D52-6F69-463F-99C5-00F3CD1A0087}" type="datetimeFigureOut">
              <a:rPr lang="en-US" smtClean="0"/>
              <a:pPr/>
              <a:t>2/20/2012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723405-8BD3-4589-9003-5C422DD6C5D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686D52-6F69-463F-99C5-00F3CD1A0087}" type="datetimeFigureOut">
              <a:rPr lang="en-US" smtClean="0"/>
              <a:pPr/>
              <a:t>2/20/2012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723405-8BD3-4589-9003-5C422DD6C5D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686D52-6F69-463F-99C5-00F3CD1A0087}" type="datetimeFigureOut">
              <a:rPr lang="en-US" smtClean="0"/>
              <a:pPr/>
              <a:t>2/20/2012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723405-8BD3-4589-9003-5C422DD6C5D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686D52-6F69-463F-99C5-00F3CD1A0087}" type="datetimeFigureOut">
              <a:rPr lang="en-US" smtClean="0"/>
              <a:pPr/>
              <a:t>2/20/2012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723405-8BD3-4589-9003-5C422DD6C5D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686D52-6F69-463F-99C5-00F3CD1A0087}" type="datetimeFigureOut">
              <a:rPr lang="en-US" smtClean="0"/>
              <a:pPr/>
              <a:t>2/20/2012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85723405-8BD3-4589-9003-5C422DD6C5D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00686D52-6F69-463F-99C5-00F3CD1A0087}" type="datetimeFigureOut">
              <a:rPr lang="en-US" smtClean="0"/>
              <a:pPr/>
              <a:t>2/20/2012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85723405-8BD3-4589-9003-5C422DD6C5D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itolay.com/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hersheys.com/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Section 4.1</a:t>
            </a:r>
          </a:p>
          <a:p>
            <a:r>
              <a:rPr lang="en-US" dirty="0" smtClean="0">
                <a:hlinkClick r:id="rId2"/>
              </a:rPr>
              <a:t>http://www.fritolay.com/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Sports &amp; Entertainment Marketing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Opportunity Cost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u="sng" dirty="0" smtClean="0"/>
              <a:t>Opportunity cost </a:t>
            </a:r>
            <a:r>
              <a:rPr lang="en-US" dirty="0" smtClean="0"/>
              <a:t>-the value of the next best alternative that you forgo when making a choice</a:t>
            </a:r>
          </a:p>
          <a:p>
            <a:pPr lvl="1"/>
            <a:r>
              <a:rPr lang="en-US" dirty="0" smtClean="0"/>
              <a:t>Go to a car race instead of the music concert, the music concert is the opportunity cost</a:t>
            </a:r>
          </a:p>
          <a:p>
            <a:r>
              <a:rPr lang="en-US" dirty="0" smtClean="0"/>
              <a:t>An increasing number of Americans are opting to stay at home during their free time due to rising fuel costs, traffic jams, and limited time to relax (staycations)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Explain the central focus of the marketing concept.</a:t>
            </a:r>
          </a:p>
          <a:p>
            <a:r>
              <a:rPr lang="en-US" dirty="0" smtClean="0"/>
              <a:t>Explain the reasons for increased sports and entertainment options.</a:t>
            </a:r>
          </a:p>
          <a:p>
            <a:endParaRPr lang="en-US" dirty="0"/>
          </a:p>
          <a:p>
            <a:r>
              <a:rPr lang="en-US" dirty="0" smtClean="0"/>
              <a:t>Terms</a:t>
            </a:r>
          </a:p>
          <a:p>
            <a:pPr lvl="1"/>
            <a:r>
              <a:rPr lang="en-US" dirty="0" smtClean="0"/>
              <a:t>Marketing concept</a:t>
            </a:r>
          </a:p>
          <a:p>
            <a:pPr lvl="1"/>
            <a:r>
              <a:rPr lang="en-US" dirty="0" smtClean="0"/>
              <a:t>Productivity</a:t>
            </a:r>
          </a:p>
          <a:p>
            <a:pPr lvl="1"/>
            <a:r>
              <a:rPr lang="en-US" dirty="0" smtClean="0"/>
              <a:t>Breakeven point</a:t>
            </a:r>
          </a:p>
          <a:p>
            <a:pPr lvl="1"/>
            <a:r>
              <a:rPr lang="en-US" dirty="0" smtClean="0"/>
              <a:t>Opportunity cost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45895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Marketing Concept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You participate in the marketing process as a consumer of goods and services</a:t>
            </a:r>
          </a:p>
          <a:p>
            <a:r>
              <a:rPr lang="en-US" dirty="0" smtClean="0"/>
              <a:t>About </a:t>
            </a:r>
            <a:r>
              <a:rPr lang="en-US" dirty="0" smtClean="0"/>
              <a:t>half of every $ you spend pays for marketing </a:t>
            </a:r>
            <a:r>
              <a:rPr lang="en-US" dirty="0" smtClean="0"/>
              <a:t>costs:</a:t>
            </a:r>
          </a:p>
          <a:p>
            <a:pPr lvl="1"/>
            <a:r>
              <a:rPr lang="en-US" dirty="0" smtClean="0"/>
              <a:t>Product development</a:t>
            </a:r>
          </a:p>
          <a:p>
            <a:pPr lvl="1"/>
            <a:r>
              <a:rPr lang="en-US" dirty="0" smtClean="0"/>
              <a:t>Packaging</a:t>
            </a:r>
          </a:p>
          <a:p>
            <a:pPr lvl="1"/>
            <a:r>
              <a:rPr lang="en-US" dirty="0" smtClean="0"/>
              <a:t>Advertising</a:t>
            </a:r>
          </a:p>
          <a:p>
            <a:pPr lvl="1"/>
            <a:r>
              <a:rPr lang="en-US" dirty="0" smtClean="0"/>
              <a:t>Sales expenses</a:t>
            </a:r>
            <a:endParaRPr lang="en-US" dirty="0" smtClean="0"/>
          </a:p>
          <a:p>
            <a:r>
              <a:rPr lang="en-US" dirty="0" smtClean="0"/>
              <a:t>The </a:t>
            </a:r>
            <a:r>
              <a:rPr lang="en-US" b="1" dirty="0" smtClean="0"/>
              <a:t>most</a:t>
            </a:r>
            <a:r>
              <a:rPr lang="en-US" dirty="0" smtClean="0"/>
              <a:t> </a:t>
            </a:r>
            <a:r>
              <a:rPr lang="en-US" b="1" dirty="0" smtClean="0"/>
              <a:t>important</a:t>
            </a:r>
            <a:r>
              <a:rPr lang="en-US" dirty="0" smtClean="0"/>
              <a:t> aspect of marketing is satisfying customer needs.</a:t>
            </a:r>
          </a:p>
          <a:p>
            <a:r>
              <a:rPr lang="en-US" u="sng" dirty="0" smtClean="0"/>
              <a:t>Marketing </a:t>
            </a:r>
            <a:r>
              <a:rPr lang="en-US" u="sng" dirty="0" smtClean="0"/>
              <a:t>Concept </a:t>
            </a:r>
            <a:r>
              <a:rPr lang="en-US" dirty="0" smtClean="0"/>
              <a:t>–the process of satisfying </a:t>
            </a:r>
            <a:r>
              <a:rPr lang="en-US" dirty="0" smtClean="0"/>
              <a:t>customer needs</a:t>
            </a:r>
          </a:p>
          <a:p>
            <a:endParaRPr lang="en-US" dirty="0" smtClean="0"/>
          </a:p>
          <a:p>
            <a:r>
              <a:rPr lang="en-US" dirty="0" smtClean="0">
                <a:hlinkClick r:id="rId2"/>
              </a:rPr>
              <a:t>http://www.hersheys.com/</a:t>
            </a:r>
            <a:r>
              <a:rPr lang="en-US" dirty="0" smtClean="0"/>
              <a:t>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Maintain Relationships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 marketing concept requires maintenance of important relationships with customers</a:t>
            </a:r>
          </a:p>
          <a:p>
            <a:pPr lvl="1"/>
            <a:r>
              <a:rPr lang="en-US" dirty="0" smtClean="0"/>
              <a:t>Listening to customers, monitoring latest consumer trends, learn about customers and their needs, each customer is unique</a:t>
            </a:r>
          </a:p>
          <a:p>
            <a:r>
              <a:rPr lang="en-US" dirty="0" smtClean="0"/>
              <a:t>Customer satisfaction is the bottom line for maintaining successful marketing relationships</a:t>
            </a:r>
          </a:p>
          <a:p>
            <a:pPr lvl="1"/>
            <a:r>
              <a:rPr lang="en-US" dirty="0" smtClean="0"/>
              <a:t>Price, quality, service, and pleasure gained are factors that influence customer satisfaction, lots of competition makes this important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dirty="0" smtClean="0"/>
              <a:t>Increased Sports and Entertainment Options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 increased standard of living in the U.S. has resulted in more discretionary income for consumers</a:t>
            </a:r>
          </a:p>
          <a:p>
            <a:r>
              <a:rPr lang="en-US" dirty="0" smtClean="0"/>
              <a:t>Marketing strategies must include monitoring the competition and consumer trends and making improvements that meet the latest customer demands</a:t>
            </a:r>
          </a:p>
          <a:p>
            <a:pPr lvl="1"/>
            <a:r>
              <a:rPr lang="en-US" dirty="0" smtClean="0"/>
              <a:t>Why do you remain loyal to your favorite retailers and restaurants?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Customer Focus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u="sng" dirty="0" smtClean="0"/>
              <a:t>Productivity</a:t>
            </a:r>
            <a:r>
              <a:rPr lang="en-US" dirty="0" smtClean="0"/>
              <a:t> -the rate at which companies produce goods or services in relation to the amount of materials and number of employees utilized</a:t>
            </a:r>
          </a:p>
          <a:p>
            <a:r>
              <a:rPr lang="en-US" dirty="0" smtClean="0"/>
              <a:t>Increased competition has forced business’s focus beyond productivity to establishing satisfying relationships with customers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Customer Focus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The ultimate result of not having a customer focus is a failed business</a:t>
            </a:r>
          </a:p>
          <a:p>
            <a:r>
              <a:rPr lang="en-US" dirty="0" smtClean="0"/>
              <a:t>Prospective customers must be offered the appropriate marketing mix-product, price, promotion, and location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Weekend Entertainment Choices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 organizers of weekend events realize the intense competition for consumer dollars and develop promotional strategies to catch the attention and increase attendance of consumers</a:t>
            </a:r>
          </a:p>
          <a:p>
            <a:r>
              <a:rPr lang="en-US" u="sng" dirty="0" smtClean="0"/>
              <a:t>Breakeven point </a:t>
            </a:r>
            <a:r>
              <a:rPr lang="en-US" dirty="0" smtClean="0"/>
              <a:t>-the minimum attendance and sales required to cover all of the expenses of organizing, promoting, and running the event.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Weekend Entertainment Choices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Revenues earned beyond the breakeven point are the profits</a:t>
            </a:r>
          </a:p>
          <a:p>
            <a:r>
              <a:rPr lang="en-US" dirty="0" smtClean="0"/>
              <a:t>Restaurants, hotels, motels, and service stations all have a vested interest in events hosted in their communities</a:t>
            </a:r>
          </a:p>
          <a:p>
            <a:pPr lvl="1"/>
            <a:r>
              <a:rPr lang="en-US" dirty="0" smtClean="0"/>
              <a:t>How can a small community market itself to attract development and new residents?</a:t>
            </a:r>
          </a:p>
          <a:p>
            <a:pPr lvl="1"/>
            <a:r>
              <a:rPr lang="en-US" dirty="0" smtClean="0"/>
              <a:t>Jessica Dorn –Chamber of Commerce Director will be here to tell us about this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158</TotalTime>
  <Words>467</Words>
  <Application>Microsoft Office PowerPoint</Application>
  <PresentationFormat>On-screen Show (4:3)</PresentationFormat>
  <Paragraphs>50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Equity</vt:lpstr>
      <vt:lpstr>Sports &amp; Entertainment Marketing</vt:lpstr>
      <vt:lpstr>Goals</vt:lpstr>
      <vt:lpstr>The Marketing Concept</vt:lpstr>
      <vt:lpstr>Maintain Relationships</vt:lpstr>
      <vt:lpstr>Increased Sports and Entertainment Options</vt:lpstr>
      <vt:lpstr>Customer Focus</vt:lpstr>
      <vt:lpstr>Customer Focus</vt:lpstr>
      <vt:lpstr>Weekend Entertainment Choices</vt:lpstr>
      <vt:lpstr>Weekend Entertainment Choices</vt:lpstr>
      <vt:lpstr>Opportunity Cost</vt:lpstr>
    </vt:vector>
  </TitlesOfParts>
  <Company>Minden High School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Sports &amp; Entertainment Marketing</dc:title>
  <dc:creator>blujan</dc:creator>
  <cp:lastModifiedBy>T--BLUM, JANE</cp:lastModifiedBy>
  <cp:revision>9</cp:revision>
  <dcterms:created xsi:type="dcterms:W3CDTF">2009-03-02T17:19:04Z</dcterms:created>
  <dcterms:modified xsi:type="dcterms:W3CDTF">2012-02-20T20:16:41Z</dcterms:modified>
</cp:coreProperties>
</file>