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76" r:id="rId7"/>
    <p:sldId id="277" r:id="rId8"/>
    <p:sldId id="261" r:id="rId9"/>
    <p:sldId id="262" r:id="rId10"/>
    <p:sldId id="278" r:id="rId11"/>
    <p:sldId id="279" r:id="rId12"/>
    <p:sldId id="265" r:id="rId13"/>
    <p:sldId id="280" r:id="rId14"/>
    <p:sldId id="263" r:id="rId15"/>
    <p:sldId id="264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BD57-660E-4C4B-8C7E-DEE32A158F13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CEDC-FC98-4E90-87D6-514A6110B7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BD57-660E-4C4B-8C7E-DEE32A158F13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CEDC-FC98-4E90-87D6-514A6110B7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BD57-660E-4C4B-8C7E-DEE32A158F13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CEDC-FC98-4E90-87D6-514A6110B7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BD57-660E-4C4B-8C7E-DEE32A158F13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CEDC-FC98-4E90-87D6-514A6110B7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BD57-660E-4C4B-8C7E-DEE32A158F13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CEDC-FC98-4E90-87D6-514A6110B7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BD57-660E-4C4B-8C7E-DEE32A158F13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CEDC-FC98-4E90-87D6-514A6110B7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BD57-660E-4C4B-8C7E-DEE32A158F13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CEDC-FC98-4E90-87D6-514A6110B7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BD57-660E-4C4B-8C7E-DEE32A158F13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CEDC-FC98-4E90-87D6-514A6110B7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BD57-660E-4C4B-8C7E-DEE32A158F13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CEDC-FC98-4E90-87D6-514A6110B7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BD57-660E-4C4B-8C7E-DEE32A158F13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4CEDC-FC98-4E90-87D6-514A6110B7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17CBD57-660E-4C4B-8C7E-DEE32A158F13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234CEDC-FC98-4E90-87D6-514A6110B7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17CBD57-660E-4C4B-8C7E-DEE32A158F13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234CEDC-FC98-4E90-87D6-514A6110B7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answers.google.com/answers/threadview?id=476206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answers.google.com/answers/threadview?id=476206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Sports and Entertainment Marketing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4.2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Gather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consumers use the decision-making process to decide how to spend their money</a:t>
            </a:r>
          </a:p>
          <a:p>
            <a:pPr lvl="1"/>
            <a:r>
              <a:rPr lang="en-US" dirty="0" smtClean="0"/>
              <a:t>1. recognize a need or want</a:t>
            </a:r>
          </a:p>
          <a:p>
            <a:pPr lvl="1"/>
            <a:r>
              <a:rPr lang="en-US" dirty="0" smtClean="0"/>
              <a:t>2. </a:t>
            </a:r>
            <a:r>
              <a:rPr lang="en-US" dirty="0"/>
              <a:t>conduct </a:t>
            </a:r>
            <a:r>
              <a:rPr lang="en-US" dirty="0" smtClean="0"/>
              <a:t>research for </a:t>
            </a:r>
            <a:r>
              <a:rPr lang="en-US" dirty="0"/>
              <a:t>more </a:t>
            </a:r>
            <a:r>
              <a:rPr lang="en-US" dirty="0" smtClean="0"/>
              <a:t>information</a:t>
            </a:r>
          </a:p>
          <a:p>
            <a:pPr lvl="1"/>
            <a:r>
              <a:rPr lang="en-US" dirty="0" smtClean="0"/>
              <a:t>3. </a:t>
            </a:r>
            <a:r>
              <a:rPr lang="en-US" dirty="0"/>
              <a:t>information should be collected on all </a:t>
            </a:r>
            <a:r>
              <a:rPr lang="en-US" dirty="0" smtClean="0"/>
              <a:t>alternatives</a:t>
            </a:r>
          </a:p>
          <a:p>
            <a:pPr lvl="1"/>
            <a:r>
              <a:rPr lang="en-US" dirty="0" smtClean="0"/>
              <a:t>4. </a:t>
            </a:r>
            <a:r>
              <a:rPr lang="en-US" dirty="0"/>
              <a:t>evaluate </a:t>
            </a:r>
            <a:r>
              <a:rPr lang="en-US" dirty="0" smtClean="0"/>
              <a:t>your choices</a:t>
            </a:r>
          </a:p>
          <a:p>
            <a:pPr lvl="1"/>
            <a:r>
              <a:rPr lang="en-US" dirty="0" smtClean="0"/>
              <a:t>5. </a:t>
            </a:r>
            <a:r>
              <a:rPr lang="en-US" dirty="0"/>
              <a:t>make a </a:t>
            </a:r>
            <a:r>
              <a:rPr lang="en-US" dirty="0" smtClean="0"/>
              <a:t>decision to purchase</a:t>
            </a:r>
          </a:p>
          <a:p>
            <a:pPr lvl="1"/>
            <a:r>
              <a:rPr lang="en-US" dirty="0" smtClean="0"/>
              <a:t>6. </a:t>
            </a:r>
            <a:r>
              <a:rPr lang="en-US" dirty="0"/>
              <a:t>e</a:t>
            </a:r>
            <a:r>
              <a:rPr lang="en-US" dirty="0" smtClean="0"/>
              <a:t>valuate the </a:t>
            </a:r>
            <a:r>
              <a:rPr lang="en-US" dirty="0"/>
              <a:t>decision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40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Gather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Marketers can help a customer recognize a need, provide information, assist with the purchase, follow up with the customer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35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Marketing decisions are based upon consumers and the business environment</a:t>
            </a:r>
          </a:p>
          <a:p>
            <a:r>
              <a:rPr lang="en-US" dirty="0" smtClean="0"/>
              <a:t>Important factors to consider about consumers include demographics and shopping behaviors</a:t>
            </a:r>
            <a:endParaRPr lang="en-US" dirty="0" smtClean="0"/>
          </a:p>
          <a:p>
            <a:r>
              <a:rPr lang="en-US" dirty="0" smtClean="0"/>
              <a:t>Marketing </a:t>
            </a:r>
            <a:r>
              <a:rPr lang="en-US" dirty="0" smtClean="0"/>
              <a:t>research looks at how consumers spend money, including product and brand preferences and the frequency with which products are </a:t>
            </a:r>
            <a:r>
              <a:rPr lang="en-US" dirty="0" smtClean="0"/>
              <a:t>purchased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Needed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business environment has an impact on consumer purchases</a:t>
            </a:r>
          </a:p>
          <a:p>
            <a:r>
              <a:rPr lang="en-US" dirty="0" smtClean="0"/>
              <a:t>Once marketers have fully assessed their potential customers and the business environment, they are better prepared to select the right marketing mix that will influence customers to buy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60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essential to collect information about customer needs and buying behaviors</a:t>
            </a:r>
          </a:p>
          <a:p>
            <a:r>
              <a:rPr lang="en-US" dirty="0" smtClean="0"/>
              <a:t>Internal </a:t>
            </a:r>
            <a:r>
              <a:rPr lang="en-US" dirty="0" smtClean="0"/>
              <a:t>sources – a business’s own customer records, sales records, production records, and operation records</a:t>
            </a:r>
          </a:p>
          <a:p>
            <a:r>
              <a:rPr lang="en-US" dirty="0" smtClean="0"/>
              <a:t>External sources – government reports, trade and professional organizations, business publications, commercial data, and information services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data </a:t>
            </a:r>
            <a:r>
              <a:rPr lang="en-US" smtClean="0"/>
              <a:t>on customers:</a:t>
            </a:r>
          </a:p>
          <a:p>
            <a:r>
              <a:rPr lang="en-US" dirty="0" smtClean="0"/>
              <a:t>Primary </a:t>
            </a:r>
            <a:r>
              <a:rPr lang="en-US" dirty="0" smtClean="0"/>
              <a:t>data – obtained for the first time and specifically for the particular problem or issue</a:t>
            </a:r>
          </a:p>
          <a:p>
            <a:r>
              <a:rPr lang="en-US" dirty="0" smtClean="0"/>
              <a:t>Secondary data – has already been collected for some other purpose but is now found useful in the current study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Target Markets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4.3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Determine the Target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Target market – a specific group of consumers you want to reach</a:t>
            </a:r>
          </a:p>
          <a:p>
            <a:pPr lvl="1"/>
            <a:r>
              <a:rPr lang="en-US" dirty="0" smtClean="0"/>
              <a:t>Who is the customer for the product?</a:t>
            </a:r>
          </a:p>
          <a:p>
            <a:r>
              <a:rPr lang="en-US" dirty="0" smtClean="0"/>
              <a:t>Market segment – a group of consumers within a larger market who share one or more characteristics</a:t>
            </a:r>
          </a:p>
          <a:p>
            <a:pPr lvl="1"/>
            <a:r>
              <a:rPr lang="en-US" dirty="0" smtClean="0"/>
              <a:t>Millions of people love college basketball, a smaller group specifically enjoys Duke basketball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 segments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Snowbirds</a:t>
            </a:r>
          </a:p>
          <a:p>
            <a:r>
              <a:rPr lang="en-US" dirty="0" smtClean="0"/>
              <a:t>Die-hard Rolling Stone fans</a:t>
            </a:r>
          </a:p>
          <a:p>
            <a:r>
              <a:rPr lang="en-US" dirty="0" smtClean="0"/>
              <a:t>Rodeo fans</a:t>
            </a:r>
          </a:p>
          <a:p>
            <a:r>
              <a:rPr lang="en-US" dirty="0" smtClean="0"/>
              <a:t>NASCAR fans</a:t>
            </a:r>
          </a:p>
          <a:p>
            <a:r>
              <a:rPr lang="en-US" dirty="0" smtClean="0">
                <a:hlinkClick r:id="rId2"/>
              </a:rPr>
              <a:t>NASCAR fan demographics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 Target Market Needs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Analyze market segments in order to devise the most effective marketing strategies</a:t>
            </a:r>
          </a:p>
          <a:p>
            <a:r>
              <a:rPr lang="en-US" dirty="0" smtClean="0"/>
              <a:t>Market segmentation data can improve business decision making</a:t>
            </a:r>
          </a:p>
          <a:p>
            <a:r>
              <a:rPr lang="en-US" dirty="0" smtClean="0"/>
              <a:t>Sodas</a:t>
            </a:r>
          </a:p>
          <a:p>
            <a:pPr lvl="1"/>
            <a:r>
              <a:rPr lang="en-US" dirty="0" smtClean="0"/>
              <a:t>By the cup</a:t>
            </a:r>
          </a:p>
          <a:p>
            <a:pPr lvl="1"/>
            <a:r>
              <a:rPr lang="en-US" dirty="0" smtClean="0"/>
              <a:t>By the bottle</a:t>
            </a:r>
          </a:p>
          <a:p>
            <a:pPr lvl="1"/>
            <a:r>
              <a:rPr lang="en-US" dirty="0" smtClean="0"/>
              <a:t>People more interested in safety then cups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Discover What People Want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LESSON GOALS</a:t>
            </a:r>
          </a:p>
          <a:p>
            <a:r>
              <a:rPr lang="en-US" dirty="0" smtClean="0"/>
              <a:t>Explain the importance of understanding buyer behavior when making marketing decisions.</a:t>
            </a:r>
          </a:p>
          <a:p>
            <a:r>
              <a:rPr lang="en-US" dirty="0" smtClean="0"/>
              <a:t>List and describe means of collecting marketing information for use in decision making.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 Segmentation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Businesses recognize that individuals have different wants and needs and view product and service choices quite differently</a:t>
            </a:r>
          </a:p>
          <a:p>
            <a:pPr lvl="1"/>
            <a:r>
              <a:rPr lang="en-US" dirty="0" smtClean="0"/>
              <a:t>College football</a:t>
            </a:r>
          </a:p>
          <a:p>
            <a:pPr lvl="2"/>
            <a:r>
              <a:rPr lang="en-US" dirty="0" smtClean="0"/>
              <a:t>Loyalty to school</a:t>
            </a:r>
          </a:p>
          <a:p>
            <a:pPr lvl="2"/>
            <a:r>
              <a:rPr lang="en-US" dirty="0" smtClean="0"/>
              <a:t>Social outing</a:t>
            </a:r>
          </a:p>
          <a:p>
            <a:pPr lvl="2"/>
            <a:r>
              <a:rPr lang="en-US" dirty="0" smtClean="0"/>
              <a:t>Family bonding activity</a:t>
            </a:r>
          </a:p>
          <a:p>
            <a:r>
              <a:rPr lang="en-US" dirty="0" smtClean="0"/>
              <a:t>Markets may be segmented in many ways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Geographic Segmentation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Divided into physical locations</a:t>
            </a:r>
          </a:p>
          <a:p>
            <a:pPr lvl="1"/>
            <a:r>
              <a:rPr lang="en-US" dirty="0" smtClean="0"/>
              <a:t>Eastern</a:t>
            </a:r>
          </a:p>
          <a:p>
            <a:pPr lvl="1"/>
            <a:r>
              <a:rPr lang="en-US" dirty="0" smtClean="0"/>
              <a:t>Northern</a:t>
            </a:r>
          </a:p>
          <a:p>
            <a:pPr lvl="1"/>
            <a:r>
              <a:rPr lang="en-US" dirty="0" smtClean="0"/>
              <a:t>Southern</a:t>
            </a:r>
          </a:p>
          <a:p>
            <a:pPr lvl="1"/>
            <a:r>
              <a:rPr lang="en-US" dirty="0" smtClean="0"/>
              <a:t>Western</a:t>
            </a:r>
          </a:p>
          <a:p>
            <a:pPr lvl="1"/>
            <a:r>
              <a:rPr lang="en-US" dirty="0" smtClean="0"/>
              <a:t>OR urban/rural areas</a:t>
            </a:r>
          </a:p>
          <a:p>
            <a:pPr lvl="1"/>
            <a:r>
              <a:rPr lang="en-US" dirty="0" smtClean="0"/>
              <a:t>i.e. clothing chains offering different clothing in different weather regions, or based on team loyalty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 Segmentation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that can be measured like</a:t>
            </a:r>
          </a:p>
          <a:p>
            <a:pPr lvl="1"/>
            <a:r>
              <a:rPr lang="en-US" dirty="0" smtClean="0"/>
              <a:t>Age, income, profession, gender, education, marital status, size of household</a:t>
            </a:r>
          </a:p>
          <a:p>
            <a:pPr lvl="1"/>
            <a:r>
              <a:rPr lang="en-US" dirty="0" smtClean="0">
                <a:hlinkClick r:id="rId2"/>
              </a:rPr>
              <a:t>http://www.zipskinny.com/</a:t>
            </a:r>
          </a:p>
          <a:p>
            <a:pPr lvl="1"/>
            <a:r>
              <a:rPr lang="en-US" dirty="0" smtClean="0"/>
              <a:t>i.e. advertising upscale hotels to those who can afford them, sports camps advertised to households with children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Psychographics Segmentation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 on characteristics that can’t be physically measured like values, interests, and lifestyle choices</a:t>
            </a:r>
          </a:p>
          <a:p>
            <a:pPr lvl="1"/>
            <a:r>
              <a:rPr lang="en-US" dirty="0" smtClean="0"/>
              <a:t>i.e. sports fans buy more clothing with team logo right after they win a big victory (emotion)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Behavioral-based Segmentation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Focuses on a customer’s attitude toward products and services</a:t>
            </a:r>
          </a:p>
          <a:p>
            <a:pPr lvl="1"/>
            <a:r>
              <a:rPr lang="en-US" dirty="0" smtClean="0"/>
              <a:t>Product usage-reflects what products you use and how often</a:t>
            </a:r>
          </a:p>
          <a:p>
            <a:pPr lvl="2"/>
            <a:r>
              <a:rPr lang="en-US" dirty="0" smtClean="0"/>
              <a:t>i.e. maybe one promotion encourages frequent visitors to purchase a season pass, while another promotion may encourage infrequent visitors to visit the park more often</a:t>
            </a:r>
          </a:p>
          <a:p>
            <a:pPr lvl="1"/>
            <a:r>
              <a:rPr lang="en-US" dirty="0" smtClean="0"/>
              <a:t>Benefits derived-satisfaction of spending time with the family   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Capture a Market Share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% of total sales of a product or service that a company expects to capture in relation to its competitors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Discover What People Want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LESSON TERMS</a:t>
            </a:r>
          </a:p>
          <a:p>
            <a:r>
              <a:rPr lang="en-US" dirty="0" smtClean="0"/>
              <a:t>Economic market</a:t>
            </a:r>
          </a:p>
          <a:p>
            <a:r>
              <a:rPr lang="en-US" dirty="0" smtClean="0"/>
              <a:t>Benefits derived</a:t>
            </a:r>
          </a:p>
          <a:p>
            <a:r>
              <a:rPr lang="en-US" dirty="0" smtClean="0"/>
              <a:t>Comparative advantage</a:t>
            </a:r>
          </a:p>
          <a:p>
            <a:r>
              <a:rPr lang="en-US" dirty="0" smtClean="0"/>
              <a:t>Emotional purchases</a:t>
            </a:r>
          </a:p>
          <a:p>
            <a:r>
              <a:rPr lang="en-US" dirty="0" smtClean="0"/>
              <a:t>Rational purchases</a:t>
            </a:r>
          </a:p>
          <a:p>
            <a:r>
              <a:rPr lang="en-US" dirty="0" smtClean="0"/>
              <a:t>Patronage purchases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 Buyer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Economic market-all consumers who will purchase a product or </a:t>
            </a:r>
            <a:r>
              <a:rPr lang="en-US" dirty="0" smtClean="0"/>
              <a:t>service</a:t>
            </a:r>
          </a:p>
          <a:p>
            <a:r>
              <a:rPr lang="en-US" dirty="0" smtClean="0"/>
              <a:t>Two major marketing goals</a:t>
            </a:r>
            <a:endParaRPr lang="en-US" dirty="0" smtClean="0"/>
          </a:p>
          <a:p>
            <a:pPr lvl="1"/>
            <a:r>
              <a:rPr lang="en-US" dirty="0" smtClean="0"/>
              <a:t>1.What do consumers want</a:t>
            </a:r>
          </a:p>
          <a:p>
            <a:pPr lvl="1"/>
            <a:r>
              <a:rPr lang="en-US" dirty="0" smtClean="0"/>
              <a:t>2.How much are they willing to pay</a:t>
            </a:r>
          </a:p>
          <a:p>
            <a:pPr lvl="2"/>
            <a:r>
              <a:rPr lang="en-US" dirty="0" smtClean="0"/>
              <a:t>Spending habits, buying motives</a:t>
            </a:r>
          </a:p>
          <a:p>
            <a:r>
              <a:rPr lang="en-US" dirty="0" smtClean="0"/>
              <a:t>By knowing their customers, businesses are able to respond to their needs more quickly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Consumer Spending Habits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is important to research the spending habits of consumers in order to maximize profits on items they purchase at sporting and entertainment events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Consumer Spending Habits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price fans are willing to pay for a ticket depends upon</a:t>
            </a:r>
          </a:p>
          <a:p>
            <a:pPr lvl="1"/>
            <a:r>
              <a:rPr lang="en-US" dirty="0" smtClean="0"/>
              <a:t>Their degree of interest</a:t>
            </a:r>
          </a:p>
          <a:p>
            <a:pPr lvl="1"/>
            <a:r>
              <a:rPr lang="en-US" dirty="0" smtClean="0"/>
              <a:t>Their perception of the </a:t>
            </a:r>
            <a:r>
              <a:rPr lang="en-US" u="sng" dirty="0" smtClean="0"/>
              <a:t>benefits </a:t>
            </a:r>
            <a:r>
              <a:rPr lang="en-US" u="sng" dirty="0"/>
              <a:t>derived- </a:t>
            </a:r>
            <a:r>
              <a:rPr lang="en-US" dirty="0"/>
              <a:t>the value people believe they receive from a product or service</a:t>
            </a:r>
          </a:p>
          <a:p>
            <a:r>
              <a:rPr lang="en-US" dirty="0" smtClean="0"/>
              <a:t>The global market has Intense </a:t>
            </a:r>
            <a:r>
              <a:rPr lang="en-US" dirty="0"/>
              <a:t>competition</a:t>
            </a:r>
          </a:p>
          <a:p>
            <a:r>
              <a:rPr lang="en-US" dirty="0" smtClean="0"/>
              <a:t>Organizations must determine where they have a </a:t>
            </a:r>
            <a:r>
              <a:rPr lang="en-US" u="sng" dirty="0" smtClean="0"/>
              <a:t>Comparative </a:t>
            </a:r>
            <a:r>
              <a:rPr lang="en-US" u="sng" dirty="0"/>
              <a:t>advantage </a:t>
            </a:r>
            <a:r>
              <a:rPr lang="en-US" dirty="0"/>
              <a:t>-capability to produce products or services more efficiently and economically than the competition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38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Consumer Spending Habits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company can produce a product more efficiently and economically than others, it should be able to pass along production cost savings to its customers in the form of lower prices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39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Consumer Wants and Needs</a:t>
            </a:r>
            <a:endParaRPr lang="en-US" dirty="0"/>
          </a:p>
        </p:txBody>
      </p:sp>
      <p:pic>
        <p:nvPicPr>
          <p:cNvPr id="1028" name="Picture 4" descr="http://mrburnce.files.wordpress.com/2009/10/maslows-hierarch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524000"/>
            <a:ext cx="6007092" cy="521112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33400" y="1752600"/>
            <a:ext cx="3200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Maslow’s Hierarchy of </a:t>
            </a:r>
            <a:r>
              <a:rPr lang="en-US" dirty="0" smtClean="0"/>
              <a:t>Needs</a:t>
            </a:r>
          </a:p>
          <a:p>
            <a:endParaRPr lang="en-US" dirty="0"/>
          </a:p>
          <a:p>
            <a:r>
              <a:rPr lang="en-US" dirty="0" smtClean="0"/>
              <a:t>American psychologist</a:t>
            </a:r>
          </a:p>
          <a:p>
            <a:r>
              <a:rPr lang="en-US" dirty="0" smtClean="0"/>
              <a:t> </a:t>
            </a:r>
          </a:p>
          <a:p>
            <a:r>
              <a:rPr lang="en-US" dirty="0" smtClean="0"/>
              <a:t>Theory of the hierarch y of needs</a:t>
            </a:r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Different people are at different levels on the hierarchy at any given time, making it challenging to design the most effective marketing strategies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Buying Motives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Emotional purchases</a:t>
            </a:r>
            <a:r>
              <a:rPr lang="en-US" dirty="0" smtClean="0"/>
              <a:t>- spending with little thought during emotional highs and lows</a:t>
            </a:r>
          </a:p>
          <a:p>
            <a:r>
              <a:rPr lang="en-US" u="sng" dirty="0" smtClean="0"/>
              <a:t>Rational purchases</a:t>
            </a:r>
            <a:r>
              <a:rPr lang="en-US" dirty="0" smtClean="0"/>
              <a:t>- make purchases based upon careful thought and sound reasoning</a:t>
            </a:r>
          </a:p>
          <a:p>
            <a:r>
              <a:rPr lang="en-US" u="sng" dirty="0" smtClean="0"/>
              <a:t>Patronage purchases</a:t>
            </a:r>
            <a:r>
              <a:rPr lang="en-US" dirty="0" smtClean="0"/>
              <a:t>- loyalty to a particular brand or product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1850</TotalTime>
  <Words>910</Words>
  <Application>Microsoft Office PowerPoint</Application>
  <PresentationFormat>On-screen Show (4:3)</PresentationFormat>
  <Paragraphs>118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Module</vt:lpstr>
      <vt:lpstr>Sports and Entertainment Marketing</vt:lpstr>
      <vt:lpstr>Discover What People Want</vt:lpstr>
      <vt:lpstr>Discover What People Want</vt:lpstr>
      <vt:lpstr>Understand Buyer Behavior</vt:lpstr>
      <vt:lpstr>Consumer Spending Habits</vt:lpstr>
      <vt:lpstr>Consumer Spending Habits</vt:lpstr>
      <vt:lpstr>Consumer Spending Habits</vt:lpstr>
      <vt:lpstr>Consumer Wants and Needs</vt:lpstr>
      <vt:lpstr>Buying Motives</vt:lpstr>
      <vt:lpstr>Gather Information</vt:lpstr>
      <vt:lpstr>Gather Information</vt:lpstr>
      <vt:lpstr>Information Needed</vt:lpstr>
      <vt:lpstr>Information Needed</vt:lpstr>
      <vt:lpstr>Sources of Information</vt:lpstr>
      <vt:lpstr>Sources of Information</vt:lpstr>
      <vt:lpstr>Target Markets</vt:lpstr>
      <vt:lpstr>Determine the Target Market</vt:lpstr>
      <vt:lpstr>Market segments</vt:lpstr>
      <vt:lpstr>Meet Target Market Needs </vt:lpstr>
      <vt:lpstr>Market Segmentation</vt:lpstr>
      <vt:lpstr>Geographic Segmentation</vt:lpstr>
      <vt:lpstr>Demographic Segmentation</vt:lpstr>
      <vt:lpstr>Psychographics Segmentation</vt:lpstr>
      <vt:lpstr>Behavioral-based Segmentation</vt:lpstr>
      <vt:lpstr>Capture a Market Share</vt:lpstr>
    </vt:vector>
  </TitlesOfParts>
  <Company>Minden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Sports and Entertainment Marketing</dc:title>
  <dc:creator>blujan</dc:creator>
  <cp:lastModifiedBy>T--BLUM, JANE</cp:lastModifiedBy>
  <cp:revision>184</cp:revision>
  <dcterms:created xsi:type="dcterms:W3CDTF">2010-03-18T13:46:24Z</dcterms:created>
  <dcterms:modified xsi:type="dcterms:W3CDTF">2012-03-06T20:54:46Z</dcterms:modified>
</cp:coreProperties>
</file>