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1"/>
  </p:handoutMasterIdLst>
  <p:sldIdLst>
    <p:sldId id="256" r:id="rId2"/>
    <p:sldId id="29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8" r:id="rId21"/>
    <p:sldId id="289" r:id="rId22"/>
    <p:sldId id="290" r:id="rId23"/>
    <p:sldId id="283" r:id="rId24"/>
    <p:sldId id="284" r:id="rId25"/>
    <p:sldId id="285" r:id="rId26"/>
    <p:sldId id="286" r:id="rId27"/>
    <p:sldId id="287" r:id="rId28"/>
    <p:sldId id="267" r:id="rId29"/>
    <p:sldId id="268" r:id="rId30"/>
    <p:sldId id="269" r:id="rId31"/>
    <p:sldId id="291" r:id="rId32"/>
    <p:sldId id="271" r:id="rId33"/>
    <p:sldId id="292" r:id="rId34"/>
    <p:sldId id="293" r:id="rId35"/>
    <p:sldId id="294" r:id="rId36"/>
    <p:sldId id="270" r:id="rId37"/>
    <p:sldId id="272" r:id="rId38"/>
    <p:sldId id="273" r:id="rId39"/>
    <p:sldId id="274" r:id="rId4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B3CEFB-E9C0-44FF-973C-5A37306517F2}" type="datetimeFigureOut">
              <a:rPr lang="en-US" smtClean="0"/>
              <a:t>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C40F96-A37A-41E9-92A0-B0834D68A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02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16448CD-D6FE-497C-A5B2-7DD2659ED78E}" type="datetimeFigureOut">
              <a:rPr lang="en-US" smtClean="0"/>
              <a:pPr/>
              <a:t>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6A69877-094C-4C92-A1B2-51AE7ADDC1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mrTDZy3f2M&amp;NR=1&amp;feature=endscreen" TargetMode="External"/><Relationship Id="rId2" Type="http://schemas.openxmlformats.org/officeDocument/2006/relationships/hyperlink" Target="http://www.youtube.com/watch?v=_oACRt-Qp-s&amp;NR=1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youtube.com/watch?v=oclBoFu-ZC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rcuitcity.com/applications/campaigns/campaigntemplate.asp?CampaignID=1391&amp;srkey=son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minos.jp/" TargetMode="External"/><Relationship Id="rId2" Type="http://schemas.openxmlformats.org/officeDocument/2006/relationships/hyperlink" Target="http://www.dominos.jp/en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rbergers.com/" TargetMode="External"/><Relationship Id="rId2" Type="http://schemas.openxmlformats.org/officeDocument/2006/relationships/hyperlink" Target="http://www.stubhub.com/super-bowl-tickets/2012-super-bowl-2-5-2012-1757745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rbiemedia.com/?vid=38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ormhockey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ckle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motion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ssaballsports.com/" TargetMode="External"/><Relationship Id="rId2" Type="http://schemas.openxmlformats.org/officeDocument/2006/relationships/hyperlink" Target="http://www.ufl-football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dGjt9gEoNS0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baseball-almanac.com/ws/wstv.s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llofamerica.com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please.com/ipea/A0760906.html" TargetMode="External"/><Relationship Id="rId2" Type="http://schemas.openxmlformats.org/officeDocument/2006/relationships/hyperlink" Target="http://uk.imdb.com/chart/top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OvUdZgl7vo&amp;safety_mode=true&amp;persist_safety_mode=1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ielsen.com/us/en.html" TargetMode="External"/><Relationship Id="rId4" Type="http://schemas.openxmlformats.org/officeDocument/2006/relationships/hyperlink" Target="http://www.youtube.com/watch?v=6JILsCPSyI0" TargetMode="Externa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133600"/>
          </a:xfrm>
        </p:spPr>
        <p:txBody>
          <a:bodyPr>
            <a:normAutofit/>
          </a:bodyPr>
          <a:lstStyle/>
          <a:p>
            <a:r>
              <a:rPr lang="en-US" dirty="0" smtClean="0"/>
              <a:t>More than advertising!!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McDonald's Ad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>
                <a:hlinkClick r:id="rId3"/>
              </a:rPr>
              <a:t>Mcdonald’s</a:t>
            </a:r>
            <a:r>
              <a:rPr lang="en-US" dirty="0" smtClean="0">
                <a:hlinkClick r:id="rId3"/>
              </a:rPr>
              <a:t> ad remade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4"/>
              </a:rPr>
              <a:t>Gatorade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Sports and Entertainment Marketing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Mix Considerations-Promotion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Promotion is essential to inform prospective customers</a:t>
            </a:r>
          </a:p>
          <a:p>
            <a:pPr lvl="1"/>
            <a:r>
              <a:rPr lang="en-US" dirty="0" smtClean="0"/>
              <a:t>TV commercials</a:t>
            </a:r>
          </a:p>
          <a:p>
            <a:pPr lvl="1"/>
            <a:r>
              <a:rPr lang="en-US" dirty="0" smtClean="0"/>
              <a:t>Newspaper ads</a:t>
            </a:r>
          </a:p>
          <a:p>
            <a:pPr lvl="1"/>
            <a:r>
              <a:rPr lang="en-US" dirty="0" smtClean="0"/>
              <a:t>In-stadium ads through special offers on the back of ticket stubs and on giant video screens</a:t>
            </a:r>
          </a:p>
          <a:p>
            <a:r>
              <a:rPr lang="en-US" b="1" dirty="0" smtClean="0"/>
              <a:t>Promotion</a:t>
            </a:r>
            <a:r>
              <a:rPr lang="en-US" dirty="0" smtClean="0"/>
              <a:t> requires creativity</a:t>
            </a:r>
          </a:p>
          <a:p>
            <a:r>
              <a:rPr lang="en-US" b="1" dirty="0" smtClean="0"/>
              <a:t>Promotion</a:t>
            </a:r>
            <a:r>
              <a:rPr lang="en-US" dirty="0" smtClean="0"/>
              <a:t> costs large sums of money</a:t>
            </a:r>
            <a:endParaRPr lang="en-US" dirty="0"/>
          </a:p>
        </p:txBody>
      </p:sp>
      <p:pic>
        <p:nvPicPr>
          <p:cNvPr id="43010" name="Picture 2" descr="http://www.cadetslasalle.ca/images/1972_ticket_stu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077968"/>
            <a:ext cx="2362200" cy="1322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Create a newspaper advertisement using Publisher</a:t>
            </a:r>
          </a:p>
          <a:p>
            <a:r>
              <a:rPr lang="en-US" dirty="0" smtClean="0"/>
              <a:t>What are you advertising? Upcoming Concert</a:t>
            </a:r>
          </a:p>
          <a:p>
            <a:r>
              <a:rPr lang="en-US" dirty="0" smtClean="0"/>
              <a:t>Incorporate all of the marketing mix elements, including product, distribution, price, and promotion</a:t>
            </a:r>
          </a:p>
          <a:p>
            <a:r>
              <a:rPr lang="en-US" dirty="0" smtClean="0"/>
              <a:t>4” wide X 5” tall</a:t>
            </a:r>
          </a:p>
          <a:p>
            <a:r>
              <a:rPr lang="en-US" dirty="0" smtClean="0"/>
              <a:t>Must include a minimum of one graphic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 #3-Define the Core Standards of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</a:p>
          <a:p>
            <a:r>
              <a:rPr lang="en-US" dirty="0" smtClean="0"/>
              <a:t>Marketing-Information Management</a:t>
            </a:r>
          </a:p>
          <a:p>
            <a:r>
              <a:rPr lang="en-US" dirty="0" smtClean="0"/>
              <a:t>Pricing</a:t>
            </a:r>
          </a:p>
          <a:p>
            <a:r>
              <a:rPr lang="en-US" dirty="0" smtClean="0"/>
              <a:t>Product/Service Management</a:t>
            </a:r>
          </a:p>
          <a:p>
            <a:r>
              <a:rPr lang="en-US" dirty="0" smtClean="0"/>
              <a:t>Promotion</a:t>
            </a:r>
          </a:p>
          <a:p>
            <a:r>
              <a:rPr lang="en-US" dirty="0" smtClean="0"/>
              <a:t>Selling</a:t>
            </a:r>
          </a:p>
          <a:p>
            <a:endParaRPr lang="en-US" dirty="0" smtClean="0"/>
          </a:p>
          <a:p>
            <a:r>
              <a:rPr lang="en-US" dirty="0" smtClean="0"/>
              <a:t>Financing-Not one of the six core standards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Determining the best way to get a company’s products or services to customers </a:t>
            </a:r>
          </a:p>
          <a:p>
            <a:r>
              <a:rPr lang="en-US" dirty="0" smtClean="0"/>
              <a:t>i.e. Television makers like Sony sell their products through electronics retailers like Circuit City..</a:t>
            </a:r>
          </a:p>
          <a:p>
            <a:r>
              <a:rPr lang="en-US" dirty="0" smtClean="0">
                <a:hlinkClick r:id="rId2"/>
              </a:rPr>
              <a:t>Circuit 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Marketing-Information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Gathering and using information about customers to improve business decision making to predict consumer demand and to estimate the right quantities of merchandise to produce</a:t>
            </a:r>
          </a:p>
          <a:p>
            <a:r>
              <a:rPr lang="en-US" dirty="0" smtClean="0"/>
              <a:t>i.e. When Domino’s first considered expanding operations into Japan, it used its marketing research findings to adapts its traditional pizza to Japanese tastes.</a:t>
            </a:r>
          </a:p>
          <a:p>
            <a:r>
              <a:rPr lang="en-US" dirty="0" smtClean="0">
                <a:hlinkClick r:id="rId2"/>
              </a:rPr>
              <a:t>Japan Dominoes in English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Japan Dominoes in Japanese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6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Process of establishing and communicating to customers the value or cost of goods and services</a:t>
            </a:r>
          </a:p>
          <a:p>
            <a:r>
              <a:rPr lang="en-US" dirty="0" smtClean="0"/>
              <a:t>i.e. Super Bowl ticket prices go through the ceiling since there are a limited number of tickets and there is an enormous demand for them.</a:t>
            </a:r>
          </a:p>
          <a:p>
            <a:r>
              <a:rPr lang="en-US" dirty="0" smtClean="0">
                <a:hlinkClick r:id="rId2"/>
              </a:rPr>
              <a:t>Super Bowl 2012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Herberger’s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4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Product/Service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Designing, developing, maintaining, improving, and acquiring products or services for the purpose of meeting customer needs and wants</a:t>
            </a:r>
          </a:p>
          <a:p>
            <a:r>
              <a:rPr lang="en-US" dirty="0" smtClean="0"/>
              <a:t>i.e. Fisher Price tests new toy ideas with children and parents to make sure kids will enjoy playing with the toys.</a:t>
            </a:r>
          </a:p>
          <a:p>
            <a:r>
              <a:rPr lang="en-US" dirty="0" smtClean="0">
                <a:hlinkClick r:id="rId2"/>
              </a:rPr>
              <a:t>Barbie and Ken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871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Using advertising and other forms of communication to distribute information about products, services, images, and ideas to achieve a desired outcome</a:t>
            </a:r>
          </a:p>
          <a:p>
            <a:r>
              <a:rPr lang="en-US" dirty="0" smtClean="0"/>
              <a:t>i.e. Sports fans often find coupons on the back of ticket stubs after they attend a ball game.</a:t>
            </a:r>
          </a:p>
          <a:p>
            <a:r>
              <a:rPr lang="en-US" dirty="0" smtClean="0">
                <a:hlinkClick r:id="rId2"/>
              </a:rPr>
              <a:t>Storm Hockey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direct and personal communication with customers to assess and satisfy their needs and wants</a:t>
            </a:r>
          </a:p>
          <a:p>
            <a:r>
              <a:rPr lang="en-US" dirty="0" smtClean="0"/>
              <a:t>i.e. Selling in today’s world includes purchases made through the Internet with no face-to-face communication whatsoever.</a:t>
            </a:r>
          </a:p>
          <a:p>
            <a:r>
              <a:rPr lang="en-US" dirty="0" smtClean="0">
                <a:hlinkClick r:id="rId2"/>
              </a:rPr>
              <a:t>Buckle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0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company must budget to its own marketing activities</a:t>
            </a:r>
          </a:p>
          <a:p>
            <a:pPr lvl="1"/>
            <a:r>
              <a:rPr lang="en-US" dirty="0" smtClean="0">
                <a:hlinkClick r:id="rId2"/>
              </a:rPr>
              <a:t>Promotions</a:t>
            </a:r>
            <a:endParaRPr lang="en-US" dirty="0" smtClean="0"/>
          </a:p>
          <a:p>
            <a:r>
              <a:rPr lang="en-US" dirty="0" smtClean="0"/>
              <a:t>i.e. Sponsors spend large sums of money to be visible during sports and entertainment events.</a:t>
            </a:r>
          </a:p>
          <a:p>
            <a:r>
              <a:rPr lang="en-US" dirty="0" smtClean="0"/>
              <a:t>i.e. Customers may receive financing in the form of different payment options, such as cash, credit, and installment payments. People like more than one payment option.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3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1.1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Sports Marketing</a:t>
            </a:r>
            <a:endParaRPr lang="en-US" dirty="0"/>
          </a:p>
        </p:txBody>
      </p:sp>
      <p:sp>
        <p:nvSpPr>
          <p:cNvPr id="26627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Section 1-2</a:t>
            </a:r>
          </a:p>
        </p:txBody>
      </p:sp>
    </p:spTree>
    <p:extLst>
      <p:ext uri="{BB962C8B-B14F-4D97-AF65-F5344CB8AC3E}">
        <p14:creationId xmlns:p14="http://schemas.microsoft.com/office/powerpoint/2010/main" val="137590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#1 Define Sports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Demographics -Common characteristics of a group, such as age range, marital status, gender, ethnic background, income level, and education level </a:t>
            </a:r>
          </a:p>
          <a:p>
            <a:r>
              <a:rPr lang="en-US" dirty="0" smtClean="0"/>
              <a:t>Sports marketing -using sports to market products</a:t>
            </a:r>
          </a:p>
          <a:p>
            <a:r>
              <a:rPr lang="en-US" dirty="0" smtClean="0"/>
              <a:t>The goal of sports marketing is to use the right marketing mix to meet customer needs while generating a profit</a:t>
            </a:r>
          </a:p>
          <a:p>
            <a:r>
              <a:rPr lang="en-US" dirty="0" smtClean="0"/>
              <a:t>To do this successfully, marketers must consider three factors: new opportunities, gross impression, and timing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0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Sports marketers must continually search for new ways to appeal to customers</a:t>
            </a:r>
          </a:p>
          <a:p>
            <a:r>
              <a:rPr lang="en-US" dirty="0" smtClean="0"/>
              <a:t>New sports markets offer new opportunities for endorsement and marketing-tickets, team clothing or equipment, etc.</a:t>
            </a:r>
          </a:p>
          <a:p>
            <a:pPr lvl="1"/>
            <a:r>
              <a:rPr lang="en-US" dirty="0" smtClean="0">
                <a:hlinkClick r:id="rId2"/>
              </a:rPr>
              <a:t>Omaha Nighthawks</a:t>
            </a:r>
            <a:endParaRPr lang="en-US" dirty="0" smtClean="0"/>
          </a:p>
          <a:p>
            <a:pPr lvl="1"/>
            <a:r>
              <a:rPr lang="en-US" dirty="0" smtClean="0"/>
              <a:t>Arena Football-founded in 1987 </a:t>
            </a:r>
          </a:p>
          <a:p>
            <a:pPr lvl="1"/>
            <a:r>
              <a:rPr lang="en-US" dirty="0" err="1" smtClean="0">
                <a:hlinkClick r:id="rId3"/>
              </a:rPr>
              <a:t>Bossaball</a:t>
            </a:r>
            <a:endParaRPr lang="en-US" dirty="0" smtClean="0"/>
          </a:p>
          <a:p>
            <a:pPr lvl="1"/>
            <a:r>
              <a:rPr lang="en-US" dirty="0" err="1" smtClean="0">
                <a:hlinkClick r:id="rId4"/>
              </a:rPr>
              <a:t>Kronum</a:t>
            </a:r>
            <a:r>
              <a:rPr lang="en-US" dirty="0" smtClean="0">
                <a:hlinkClick r:id="rId4"/>
              </a:rPr>
              <a:t> League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0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Gross Impression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Gross Impression -the number of times per advertisement, game, or show that a product or service is associated with an athlete, team, or entertainer</a:t>
            </a:r>
          </a:p>
          <a:p>
            <a:pPr lvl="1"/>
            <a:r>
              <a:rPr lang="en-US" dirty="0" smtClean="0"/>
              <a:t>Back of a pair of shoes</a:t>
            </a:r>
          </a:p>
          <a:p>
            <a:pPr lvl="1"/>
            <a:r>
              <a:rPr lang="en-US" dirty="0" smtClean="0"/>
              <a:t>In a scene in a movie</a:t>
            </a:r>
          </a:p>
          <a:p>
            <a:pPr lvl="1"/>
            <a:r>
              <a:rPr lang="en-US" dirty="0" smtClean="0"/>
              <a:t>On the license-plate holder on a car</a:t>
            </a:r>
          </a:p>
          <a:p>
            <a:pPr lvl="1"/>
            <a:r>
              <a:rPr lang="en-US" dirty="0" smtClean="0"/>
              <a:t>Uniforms</a:t>
            </a:r>
          </a:p>
          <a:p>
            <a:r>
              <a:rPr lang="en-US" dirty="0" smtClean="0"/>
              <a:t>Marketers hope the spectators will see them, will want to be associated with the elite team or athlete, and will buy the sponsor’s products</a:t>
            </a:r>
          </a:p>
        </p:txBody>
      </p:sp>
      <p:pic>
        <p:nvPicPr>
          <p:cNvPr id="32772" name="Picture 2" descr="http://www.familie-vollenweider.de/Hp/Cola/Bilder/CocaCola%20Logo%20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397500"/>
            <a:ext cx="13081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3522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Gross Impression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Must watch a sporting event by next Thursday, January 19 (1/2 </a:t>
            </a:r>
            <a:r>
              <a:rPr lang="en-US" dirty="0" err="1" smtClean="0"/>
              <a:t>bball</a:t>
            </a:r>
            <a:r>
              <a:rPr lang="en-US" dirty="0" smtClean="0"/>
              <a:t>, ½ football, etc.)</a:t>
            </a:r>
          </a:p>
          <a:p>
            <a:r>
              <a:rPr lang="en-US" dirty="0" smtClean="0"/>
              <a:t>Must turn assignment in Friday, January 20</a:t>
            </a:r>
          </a:p>
          <a:p>
            <a:r>
              <a:rPr lang="en-US" dirty="0" smtClean="0"/>
              <a:t>Must write down each product and then record hash marks each time you see it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Coca Cola-|||| ||||</a:t>
            </a:r>
          </a:p>
          <a:p>
            <a:pPr lvl="1"/>
            <a:r>
              <a:rPr lang="en-US" dirty="0" smtClean="0"/>
              <a:t>Ford-||||  ||</a:t>
            </a:r>
          </a:p>
          <a:p>
            <a:pPr lvl="1"/>
            <a:r>
              <a:rPr lang="en-US" dirty="0" smtClean="0"/>
              <a:t>Etc.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209800" y="44196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743200" y="4419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600200" y="48006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9" name="Picture 2" descr="http://www.familie-vollenweider.de/Hp/Cola/Bilder/CocaCola%20Logo%20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81600"/>
            <a:ext cx="13081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098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Timing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Marketers are aware that the popularity of teams and sports figures is based on sustaining a winning record</a:t>
            </a:r>
          </a:p>
          <a:p>
            <a:r>
              <a:rPr lang="en-US" dirty="0" smtClean="0"/>
              <a:t>Timing is extremely important when marketing sporting goods</a:t>
            </a:r>
          </a:p>
          <a:p>
            <a:r>
              <a:rPr lang="en-US" dirty="0" smtClean="0"/>
              <a:t>Winning trends need to be monitored</a:t>
            </a:r>
          </a:p>
          <a:p>
            <a:r>
              <a:rPr lang="en-US" dirty="0" smtClean="0"/>
              <a:t>Must be aware that success leads to </a:t>
            </a:r>
            <a:r>
              <a:rPr lang="en-US" dirty="0" smtClean="0">
                <a:solidFill>
                  <a:schemeClr val="bg2"/>
                </a:solidFill>
              </a:rPr>
              <a:t>increased competition</a:t>
            </a:r>
          </a:p>
          <a:p>
            <a:r>
              <a:rPr lang="en-US" dirty="0" smtClean="0">
                <a:hlinkClick r:id="rId2"/>
              </a:rPr>
              <a:t>World Series TV Ratings</a:t>
            </a:r>
            <a:endParaRPr lang="en-US" dirty="0" smtClean="0"/>
          </a:p>
        </p:txBody>
      </p:sp>
      <p:pic>
        <p:nvPicPr>
          <p:cNvPr id="34820" name="Picture 2" descr="http://www.familie-vollenweider.de/Hp/Cola/Bilder/CocaCola%20Logo%20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181600"/>
            <a:ext cx="13081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07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Goal #2-The Value of Sports Marketing</a:t>
            </a:r>
            <a:endParaRPr lang="en-US" dirty="0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Sporting events impact budgets</a:t>
            </a:r>
          </a:p>
          <a:p>
            <a:pPr lvl="1"/>
            <a:r>
              <a:rPr lang="en-US" smtClean="0"/>
              <a:t>Soccer tournament for the kids</a:t>
            </a:r>
          </a:p>
          <a:p>
            <a:pPr lvl="1"/>
            <a:r>
              <a:rPr lang="en-US" smtClean="0"/>
              <a:t>Orange Bowl for a national football championship</a:t>
            </a:r>
          </a:p>
          <a:p>
            <a:r>
              <a:rPr lang="en-US" smtClean="0"/>
              <a:t>Restaurants, hotels, service stations count on business generated by events</a:t>
            </a:r>
          </a:p>
          <a:p>
            <a:r>
              <a:rPr lang="en-US" smtClean="0"/>
              <a:t>Creates Jobs-Ranging from parking lot attendant to marketing executive</a:t>
            </a:r>
          </a:p>
          <a:p>
            <a:pPr lvl="1"/>
            <a:r>
              <a:rPr lang="en-US" smtClean="0"/>
              <a:t>Venues-Building managers, horticulturalists, security personnel, maintenance crews</a:t>
            </a:r>
          </a:p>
          <a:p>
            <a:pPr lvl="1"/>
            <a:r>
              <a:rPr lang="en-US" smtClean="0"/>
              <a:t>Athletes-trainers, handlers, personal attendants</a:t>
            </a:r>
          </a:p>
          <a:p>
            <a:pPr lvl="1"/>
            <a:r>
              <a:rPr lang="en-US" smtClean="0"/>
              <a:t>Agents-maintain publicity, book engagements, negotiate contracts</a:t>
            </a:r>
          </a:p>
        </p:txBody>
      </p:sp>
    </p:spTree>
    <p:extLst>
      <p:ext uri="{BB962C8B-B14F-4D97-AF65-F5344CB8AC3E}">
        <p14:creationId xmlns:p14="http://schemas.microsoft.com/office/powerpoint/2010/main" val="126658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Value of Sports Marketing</a:t>
            </a:r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 smtClean="0"/>
              <a:t>Emotional Value</a:t>
            </a:r>
          </a:p>
          <a:p>
            <a:pPr lvl="1"/>
            <a:r>
              <a:rPr lang="en-US" dirty="0" smtClean="0"/>
              <a:t>Ties to their favorite teams</a:t>
            </a:r>
          </a:p>
          <a:p>
            <a:pPr lvl="1"/>
            <a:r>
              <a:rPr lang="en-US" dirty="0" smtClean="0"/>
              <a:t>Emotions compels fans to buy tickets and sports-related merchandise</a:t>
            </a:r>
          </a:p>
          <a:p>
            <a:r>
              <a:rPr lang="en-US" dirty="0" smtClean="0"/>
              <a:t>So Many Channels</a:t>
            </a:r>
          </a:p>
          <a:p>
            <a:pPr lvl="1"/>
            <a:r>
              <a:rPr lang="en-US" dirty="0" smtClean="0"/>
              <a:t>Cable and satellite systems-right mix of programming to reach audiences, attract sponsors, and maximize profits</a:t>
            </a:r>
          </a:p>
          <a:p>
            <a:pPr lvl="1"/>
            <a:r>
              <a:rPr lang="en-US" dirty="0" smtClean="0"/>
              <a:t>High-profile events attract high-paying promoters</a:t>
            </a:r>
          </a:p>
          <a:p>
            <a:pPr lvl="2"/>
            <a:r>
              <a:rPr lang="en-US" dirty="0" smtClean="0"/>
              <a:t>March madness</a:t>
            </a:r>
          </a:p>
          <a:p>
            <a:pPr lvl="2"/>
            <a:r>
              <a:rPr lang="en-US" dirty="0" smtClean="0"/>
              <a:t>Super Bowl</a:t>
            </a:r>
          </a:p>
        </p:txBody>
      </p:sp>
    </p:spTree>
    <p:extLst>
      <p:ext uri="{BB962C8B-B14F-4D97-AF65-F5344CB8AC3E}">
        <p14:creationId xmlns:p14="http://schemas.microsoft.com/office/powerpoint/2010/main" val="378958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1.3</a:t>
            </a:r>
          </a:p>
          <a:p>
            <a:r>
              <a:rPr lang="en-US" dirty="0" smtClean="0"/>
              <a:t>Evolution of entertainment and entertainment marketing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#1-Define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Entertainment Marketing - Influencing how people choose to spend their time and money on entertainment</a:t>
            </a:r>
          </a:p>
          <a:p>
            <a:endParaRPr lang="en-US" dirty="0" smtClean="0"/>
          </a:p>
          <a:p>
            <a:r>
              <a:rPr lang="en-US" dirty="0" smtClean="0"/>
              <a:t>1. Entertainment is a product to be marketed</a:t>
            </a:r>
          </a:p>
          <a:p>
            <a:pPr lvl="1"/>
            <a:r>
              <a:rPr lang="en-US" dirty="0" smtClean="0"/>
              <a:t>i.e. concert, game, trade show, circus, ballet, opera, etc.</a:t>
            </a:r>
          </a:p>
          <a:p>
            <a:r>
              <a:rPr lang="en-US" dirty="0" smtClean="0"/>
              <a:t>2. Entertainment can be used as a marketing tool to attract attention to other products</a:t>
            </a:r>
          </a:p>
          <a:p>
            <a:pPr lvl="1"/>
            <a:r>
              <a:rPr lang="en-US" dirty="0" smtClean="0"/>
              <a:t>i.e. an author appearing on a talk show to discuss a new book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#1-Basic Concepts of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creation and maintenance of satisfying exchange relationships</a:t>
            </a:r>
          </a:p>
          <a:p>
            <a:pPr lvl="1"/>
            <a:r>
              <a:rPr lang="en-US" b="1" dirty="0" smtClean="0"/>
              <a:t>Creation</a:t>
            </a:r>
            <a:r>
              <a:rPr lang="en-US" dirty="0" smtClean="0"/>
              <a:t> involves product development</a:t>
            </a:r>
          </a:p>
          <a:p>
            <a:pPr lvl="1"/>
            <a:r>
              <a:rPr lang="en-US" b="1" dirty="0" smtClean="0"/>
              <a:t>Maintenance</a:t>
            </a:r>
            <a:r>
              <a:rPr lang="en-US" dirty="0" smtClean="0"/>
              <a:t> means marketing must continue as long as a business operates</a:t>
            </a:r>
          </a:p>
          <a:p>
            <a:pPr lvl="1"/>
            <a:r>
              <a:rPr lang="en-US" b="1" dirty="0" smtClean="0"/>
              <a:t>Satisfaction</a:t>
            </a:r>
            <a:r>
              <a:rPr lang="en-US" dirty="0" smtClean="0"/>
              <a:t> implies that the needs of both businesses and customers are met</a:t>
            </a:r>
          </a:p>
          <a:p>
            <a:pPr lvl="1"/>
            <a:r>
              <a:rPr lang="en-US" b="1" dirty="0" smtClean="0"/>
              <a:t>Exchange relationships </a:t>
            </a:r>
            <a:r>
              <a:rPr lang="en-US" dirty="0" smtClean="0"/>
              <a:t>occur when the business and customer both give and receive something of value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Entertainment?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Entertainment - Whatever people are willing to spend their money and spare time viewing rather than participating in</a:t>
            </a:r>
          </a:p>
          <a:p>
            <a:endParaRPr lang="en-US" dirty="0"/>
          </a:p>
          <a:p>
            <a:r>
              <a:rPr lang="en-US" dirty="0" smtClean="0"/>
              <a:t>Entertainment can include sports or the arts</a:t>
            </a:r>
          </a:p>
          <a:p>
            <a:r>
              <a:rPr lang="en-US" dirty="0" smtClean="0"/>
              <a:t>Can be viewed in person or in broadcast or recorded form</a:t>
            </a:r>
          </a:p>
          <a:p>
            <a:r>
              <a:rPr lang="en-US" dirty="0" smtClean="0"/>
              <a:t>Sometimes what qualifies as sports and what qualifies as entertainment is a matter of opinion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Entertainment?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Sponsors of the event want to gather as much marketing information as possible about the audience</a:t>
            </a:r>
          </a:p>
          <a:p>
            <a:r>
              <a:rPr lang="en-US" dirty="0"/>
              <a:t>Then they design product promotions specifically for that audience</a:t>
            </a:r>
          </a:p>
          <a:p>
            <a:r>
              <a:rPr lang="en-US" dirty="0"/>
              <a:t>They must understand the needs and wants</a:t>
            </a:r>
          </a:p>
          <a:p>
            <a:r>
              <a:rPr lang="en-US" dirty="0"/>
              <a:t>They must maintain accurate information about their customers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30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 of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Mall of America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Successfully combined shopping, sports, and entertainment for the satisfaction of a diverse group of visitors </a:t>
            </a:r>
          </a:p>
          <a:p>
            <a:r>
              <a:rPr lang="en-US" dirty="0" smtClean="0"/>
              <a:t>There are distinct roles for each category, but all three activities are interrelated and can be successfully combined for the ultimate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Describe the impacts of advances in entertainment technology on entertainment marketing.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0463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Evolution-Then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Performing arts used to include live theater, ballet, opera, and concerts</a:t>
            </a:r>
          </a:p>
          <a:p>
            <a:r>
              <a:rPr lang="en-US" dirty="0" smtClean="0"/>
              <a:t>Marketing was limited to posters, newspapers, magazines, and word of mouth</a:t>
            </a:r>
          </a:p>
          <a:p>
            <a:r>
              <a:rPr lang="en-US" dirty="0" smtClean="0"/>
              <a:t>People had to travel to where the entertainment was showcased</a:t>
            </a:r>
          </a:p>
          <a:p>
            <a:r>
              <a:rPr lang="en-US" dirty="0" smtClean="0"/>
              <a:t>Shows were live, and entertainers received instant feedback from the audience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9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Evolution-Now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Moving pictures initiated the merger of technology and entertainment and added new dimension and depth to entertainment marketing</a:t>
            </a:r>
          </a:p>
          <a:p>
            <a:r>
              <a:rPr lang="en-US" dirty="0" smtClean="0"/>
              <a:t>Technology distanced entertainers from their audience</a:t>
            </a:r>
          </a:p>
          <a:p>
            <a:pPr lvl="1"/>
            <a:r>
              <a:rPr lang="en-US" dirty="0" smtClean="0"/>
              <a:t>First with movies</a:t>
            </a:r>
          </a:p>
          <a:p>
            <a:pPr lvl="1"/>
            <a:r>
              <a:rPr lang="en-US" dirty="0" smtClean="0"/>
              <a:t>Then with television</a:t>
            </a:r>
          </a:p>
          <a:p>
            <a:r>
              <a:rPr lang="en-US" dirty="0" smtClean="0"/>
              <a:t>The Internet has renewed instant response to marketing information </a:t>
            </a:r>
          </a:p>
          <a:p>
            <a:r>
              <a:rPr lang="en-US" dirty="0" smtClean="0"/>
              <a:t>Technology has furthered the possibilities of distribution of entertainment to the masses</a:t>
            </a:r>
          </a:p>
        </p:txBody>
      </p:sp>
    </p:spTree>
    <p:extLst>
      <p:ext uri="{BB962C8B-B14F-4D97-AF65-F5344CB8AC3E}">
        <p14:creationId xmlns:p14="http://schemas.microsoft.com/office/powerpoint/2010/main" val="126649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many of you have been to a movie recently?</a:t>
            </a:r>
          </a:p>
          <a:p>
            <a:r>
              <a:rPr lang="en-US" dirty="0" smtClean="0"/>
              <a:t>List all-time classic movies</a:t>
            </a:r>
          </a:p>
          <a:p>
            <a:pPr lvl="1"/>
            <a:r>
              <a:rPr lang="en-US" dirty="0" err="1" smtClean="0">
                <a:hlinkClick r:id="rId2"/>
              </a:rPr>
              <a:t>IMDb</a:t>
            </a:r>
            <a:r>
              <a:rPr lang="en-US" dirty="0" smtClean="0"/>
              <a:t>-Top 250 Movies</a:t>
            </a:r>
          </a:p>
          <a:p>
            <a:pPr lvl="1"/>
            <a:r>
              <a:rPr lang="en-US" dirty="0" smtClean="0">
                <a:hlinkClick r:id="rId3"/>
              </a:rPr>
              <a:t>Top 100 Greatest Movies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Moving Pictures-Movies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4495800"/>
            <a:ext cx="850392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Masterful marketing move-Disneyland-the Theme Park was born </a:t>
            </a:r>
          </a:p>
          <a:p>
            <a:r>
              <a:rPr lang="en-US" dirty="0" smtClean="0"/>
              <a:t>The live arts and recorded arts were joined by an ever-evolving, technology-driven series of new media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" y="2667000"/>
            <a:ext cx="8458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3400" y="1981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1888-First Moving Pictures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2743200"/>
            <a:ext cx="129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1895-First projected movie to a paying audience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33400" y="2579133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562100" y="2552700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86100" y="1752600"/>
            <a:ext cx="163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1927-First movie with sound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314700" y="2579133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619500" y="2586241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24250" y="2782669"/>
            <a:ext cx="2038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1928Mickey Mouse arrived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448300" y="2571750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57800" y="1981200"/>
            <a:ext cx="2781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1938 Snow White-1</a:t>
            </a:r>
            <a:r>
              <a:rPr lang="en-US" baseline="30000" dirty="0" smtClean="0"/>
              <a:t>st</a:t>
            </a:r>
            <a:r>
              <a:rPr lang="en-US" dirty="0" smtClean="0"/>
              <a:t> full-length animated film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7886700" y="2557808"/>
            <a:ext cx="190500" cy="190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086600" y="2819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1955-Disneyland opened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987552"/>
          </a:xfrm>
        </p:spPr>
        <p:txBody>
          <a:bodyPr>
            <a:normAutofit/>
          </a:bodyPr>
          <a:lstStyle/>
          <a:p>
            <a:r>
              <a:rPr lang="en-US" dirty="0" smtClean="0"/>
              <a:t>Sports and entertainment marketers found a wide-open highway into the billfolds of consumers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" y="3276600"/>
            <a:ext cx="83820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762000" y="3200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590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1945-25,000 people-</a:t>
            </a:r>
            <a:r>
              <a:rPr lang="en-US" dirty="0" err="1" smtClean="0"/>
              <a:t>Gimbel’s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447800" y="3200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90600" y="3352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1946-1</a:t>
            </a:r>
            <a:r>
              <a:rPr lang="en-US" baseline="30000" dirty="0" smtClean="0"/>
              <a:t>st</a:t>
            </a:r>
            <a:r>
              <a:rPr lang="en-US" dirty="0" smtClean="0"/>
              <a:t> sports spectacular</a:t>
            </a:r>
            <a:endParaRPr lang="en-US" dirty="0"/>
          </a:p>
        </p:txBody>
      </p:sp>
      <p:pic>
        <p:nvPicPr>
          <p:cNvPr id="1026" name="Picture 2" descr="http://www.sportsencounter.com/wp-content/uploads/2011/01/Holyfiel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34" y="4038600"/>
            <a:ext cx="2444166" cy="137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57200" y="55626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150,000 watching on 5,000 TV sets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971800" y="3200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90800" y="2729299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1949-9 TV stations grew to 98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943600" y="3200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105400" y="34290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1956-82% of TV sets tuned in to the </a:t>
            </a:r>
            <a:r>
              <a:rPr lang="en-US" dirty="0" smtClean="0">
                <a:hlinkClick r:id="rId3"/>
              </a:rPr>
              <a:t>Ed Sullivan Show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229600" y="3200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543800" y="2590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60% viewed the </a:t>
            </a:r>
            <a:r>
              <a:rPr lang="en-US" dirty="0" smtClean="0">
                <a:hlinkClick r:id="rId4"/>
              </a:rPr>
              <a:t>Beatles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733800" y="4876800"/>
            <a:ext cx="5029200" cy="13388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/>
            </a:lvl1pPr>
            <a:lvl2pPr marL="548640" indent="-274320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>
                <a:solidFill>
                  <a:schemeClr val="tx2"/>
                </a:solidFill>
              </a:defRPr>
            </a:lvl2pPr>
            <a:lvl3pPr marL="822960" indent="-228600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/>
            </a:lvl3pPr>
            <a:lvl4pPr marL="1097280" indent="-228600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>
                <a:solidFill>
                  <a:schemeClr val="tx2"/>
                </a:solidFill>
              </a:defRPr>
            </a:lvl4pPr>
            <a:lvl5pPr marL="1371600" indent="-228600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/>
            </a:lvl5pPr>
            <a:lvl6pPr marL="1645920" indent="-182880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/>
            </a:lvl6pPr>
            <a:lvl7pPr marL="192024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baseline="0"/>
            </a:lvl7pPr>
            <a:lvl8pPr marL="2103120" indent="-182880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/>
            </a:lvl8pPr>
            <a:lvl9pPr marL="2377440" indent="-182880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cap="all" baseline="0"/>
            </a:lvl9pPr>
          </a:lstStyle>
          <a:p>
            <a:r>
              <a:rPr lang="en-US" dirty="0"/>
              <a:t>Advertising fees charged for the show reflected the high audience </a:t>
            </a:r>
            <a:r>
              <a:rPr lang="en-US" dirty="0">
                <a:hlinkClick r:id="rId5"/>
              </a:rPr>
              <a:t>ratings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/>
      <p:bldP spid="12" grpId="0" animBg="1"/>
      <p:bldP spid="11" grpId="0"/>
      <p:bldP spid="14" grpId="0" animBg="1"/>
      <p:bldP spid="13" grpId="0"/>
      <p:bldP spid="16" grpId="0" animBg="1"/>
      <p:bldP spid="15" grpId="0"/>
      <p:bldP spid="1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Improvements in technology has made distribution to the masses easier</a:t>
            </a:r>
          </a:p>
          <a:p>
            <a:pPr lvl="1"/>
            <a:r>
              <a:rPr lang="en-US" dirty="0" smtClean="0"/>
              <a:t>Moving pictures, radio, </a:t>
            </a:r>
            <a:r>
              <a:rPr lang="en-US" dirty="0" err="1" smtClean="0"/>
              <a:t>tv</a:t>
            </a:r>
            <a:r>
              <a:rPr lang="en-US" dirty="0" smtClean="0"/>
              <a:t>, video recorders, CDs, DVDs, and the Internet, HD</a:t>
            </a:r>
          </a:p>
          <a:p>
            <a:r>
              <a:rPr lang="en-US" dirty="0" smtClean="0"/>
              <a:t>Internet continues to evolve</a:t>
            </a:r>
          </a:p>
          <a:p>
            <a:pPr lvl="1"/>
            <a:r>
              <a:rPr lang="en-US" dirty="0" smtClean="0"/>
              <a:t>Social media</a:t>
            </a:r>
          </a:p>
          <a:p>
            <a:pPr lvl="2"/>
            <a:r>
              <a:rPr lang="en-US" dirty="0" smtClean="0"/>
              <a:t>Twitter, </a:t>
            </a:r>
            <a:r>
              <a:rPr lang="en-US" dirty="0" err="1" smtClean="0"/>
              <a:t>Facebook</a:t>
            </a:r>
            <a:r>
              <a:rPr lang="en-US" dirty="0" smtClean="0"/>
              <a:t>, MySpace</a:t>
            </a:r>
          </a:p>
          <a:p>
            <a:r>
              <a:rPr lang="en-US" dirty="0" smtClean="0"/>
              <a:t>Instant feedback from customers</a:t>
            </a:r>
          </a:p>
          <a:p>
            <a:pPr lvl="1"/>
            <a:r>
              <a:rPr lang="en-US" dirty="0" smtClean="0"/>
              <a:t>Instant messages, e-mail, phone calls, Tweets, blogs (i.e. reality TV voting)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Satisfying Customer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Primary focus of marketing</a:t>
            </a:r>
          </a:p>
          <a:p>
            <a:pPr lvl="1"/>
            <a:r>
              <a:rPr lang="en-US" dirty="0" smtClean="0"/>
              <a:t>1. identity your customer and the needs of that customer</a:t>
            </a:r>
          </a:p>
          <a:p>
            <a:pPr lvl="1"/>
            <a:r>
              <a:rPr lang="en-US" dirty="0" smtClean="0"/>
              <a:t>2. develop products that customers consider better than other choices</a:t>
            </a:r>
          </a:p>
          <a:p>
            <a:pPr lvl="1"/>
            <a:r>
              <a:rPr lang="en-US" dirty="0" smtClean="0"/>
              <a:t>3. operate your business profitably</a:t>
            </a:r>
            <a:endParaRPr lang="en-US" dirty="0"/>
          </a:p>
        </p:txBody>
      </p:sp>
      <p:pic>
        <p:nvPicPr>
          <p:cNvPr id="1026" name="Picture 2" descr="http://photography.nationalgeographic.com/staticfiles/NGS/Shared/StaticFiles/Photography/Images/POD/f/football-game-494839-s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86200"/>
            <a:ext cx="2146300" cy="1610441"/>
          </a:xfrm>
          <a:prstGeom prst="rect">
            <a:avLst/>
          </a:prstGeom>
          <a:noFill/>
        </p:spPr>
      </p:pic>
      <p:pic>
        <p:nvPicPr>
          <p:cNvPr id="1028" name="Picture 4" descr="http://www.wxbm.com/images/music_concert_calend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755900" cy="1827647"/>
          </a:xfrm>
          <a:prstGeom prst="rect">
            <a:avLst/>
          </a:prstGeom>
          <a:noFill/>
        </p:spPr>
      </p:pic>
      <p:pic>
        <p:nvPicPr>
          <p:cNvPr id="1030" name="Picture 6" descr="http://livedesignonline.com/theatre/topstory/PAJAMA%20GAM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4800600"/>
            <a:ext cx="2362200" cy="1673225"/>
          </a:xfrm>
          <a:prstGeom prst="rect">
            <a:avLst/>
          </a:prstGeom>
          <a:noFill/>
        </p:spPr>
      </p:pic>
      <p:pic>
        <p:nvPicPr>
          <p:cNvPr id="1032" name="Picture 8" descr="http://www.49cent-puck.com/skin1/images/hockey-jersey-display-case-her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81400"/>
            <a:ext cx="1524000" cy="1524000"/>
          </a:xfrm>
          <a:prstGeom prst="rect">
            <a:avLst/>
          </a:prstGeom>
          <a:noFill/>
        </p:spPr>
      </p:pic>
      <p:pic>
        <p:nvPicPr>
          <p:cNvPr id="1034" name="Picture 10" descr="http://www.wingscrewsports.com/catalog/Braves%20Hat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5181600"/>
            <a:ext cx="1841500" cy="13817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Sports and Entertainment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Busy individuals and families must carefully choose which sports and entertainment activities and events they will enjoy with their limited time and resources</a:t>
            </a:r>
          </a:p>
          <a:p>
            <a:r>
              <a:rPr lang="en-US" dirty="0" smtClean="0"/>
              <a:t>Marketers must assess</a:t>
            </a:r>
          </a:p>
          <a:p>
            <a:pPr lvl="1"/>
            <a:r>
              <a:rPr lang="en-US" dirty="0" smtClean="0"/>
              <a:t>consumer demand</a:t>
            </a:r>
          </a:p>
          <a:p>
            <a:pPr lvl="1"/>
            <a:r>
              <a:rPr lang="en-US" dirty="0" smtClean="0"/>
              <a:t>the competition</a:t>
            </a:r>
          </a:p>
          <a:p>
            <a:pPr lvl="1"/>
            <a:r>
              <a:rPr lang="en-US" dirty="0" smtClean="0"/>
              <a:t>the financial valuation of the goods and services they offer</a:t>
            </a:r>
          </a:p>
          <a:p>
            <a:r>
              <a:rPr lang="en-US" dirty="0" smtClean="0"/>
              <a:t>Consider the marketing mix and the core standards of marketing</a:t>
            </a:r>
            <a:endParaRPr lang="en-US" dirty="0"/>
          </a:p>
        </p:txBody>
      </p:sp>
      <p:pic>
        <p:nvPicPr>
          <p:cNvPr id="41986" name="Picture 2" descr="http://www.letusplay.org/assets/images/Sports_Camp_2007_009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118100"/>
            <a:ext cx="1134184" cy="1511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#2: The Marketing Mix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Marketing mix-the blend of:</a:t>
            </a:r>
          </a:p>
          <a:p>
            <a:pPr lvl="1"/>
            <a:r>
              <a:rPr lang="en-US" dirty="0" smtClean="0"/>
              <a:t>Product-goods, services</a:t>
            </a:r>
          </a:p>
          <a:p>
            <a:pPr lvl="2"/>
            <a:r>
              <a:rPr lang="en-US" dirty="0" smtClean="0"/>
              <a:t>Athletic shoes, video rentals</a:t>
            </a:r>
          </a:p>
          <a:p>
            <a:pPr lvl="1"/>
            <a:r>
              <a:rPr lang="en-US" dirty="0" smtClean="0"/>
              <a:t>Distribution-locations and methods used to make products available to customers</a:t>
            </a:r>
          </a:p>
          <a:p>
            <a:pPr lvl="2"/>
            <a:r>
              <a:rPr lang="en-US" dirty="0" smtClean="0"/>
              <a:t>Internet, storefront, catalog</a:t>
            </a:r>
          </a:p>
          <a:p>
            <a:pPr lvl="1"/>
            <a:r>
              <a:rPr lang="en-US" dirty="0" smtClean="0"/>
              <a:t>Price-amount that customers pay for products</a:t>
            </a:r>
          </a:p>
          <a:p>
            <a:pPr lvl="1"/>
            <a:r>
              <a:rPr lang="en-US" dirty="0" smtClean="0"/>
              <a:t>Promotion-ways to make customers aware of products and encourage them to buy</a:t>
            </a:r>
          </a:p>
          <a:p>
            <a:pPr lvl="2"/>
            <a:r>
              <a:rPr lang="en-US" dirty="0" smtClean="0"/>
              <a:t>Ads, trailers, sponsoring teams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Marking Mix Considerations-Product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Product</a:t>
            </a:r>
            <a:r>
              <a:rPr lang="en-US" dirty="0" smtClean="0"/>
              <a:t> offerings for sports and entertainment must be constantly evaluated and updated</a:t>
            </a:r>
          </a:p>
          <a:p>
            <a:pPr lvl="1"/>
            <a:r>
              <a:rPr lang="en-US" b="1" dirty="0" smtClean="0"/>
              <a:t>Discretionary income </a:t>
            </a:r>
            <a:r>
              <a:rPr lang="en-US" dirty="0" smtClean="0"/>
              <a:t>is the amount of money individuals have available to spend after paying for the necessities of life and other fixed expenses (housing, car payments)</a:t>
            </a:r>
          </a:p>
          <a:p>
            <a:r>
              <a:rPr lang="en-US" dirty="0" smtClean="0"/>
              <a:t>Marketers must consider the quantities of the </a:t>
            </a:r>
            <a:r>
              <a:rPr lang="en-US" b="1" dirty="0" smtClean="0"/>
              <a:t>product</a:t>
            </a:r>
            <a:r>
              <a:rPr lang="en-US" dirty="0" smtClean="0"/>
              <a:t> to produce</a:t>
            </a:r>
          </a:p>
          <a:p>
            <a:r>
              <a:rPr lang="en-US" dirty="0" smtClean="0"/>
              <a:t>Too much of a product could result in lost sales</a:t>
            </a:r>
          </a:p>
          <a:p>
            <a:r>
              <a:rPr lang="en-US" dirty="0" smtClean="0"/>
              <a:t>Too few of a product could result in lost sales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Mix Considerations-Price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Price</a:t>
            </a:r>
            <a:r>
              <a:rPr lang="en-US" dirty="0" smtClean="0"/>
              <a:t> influences the purchasing decisions made by consumers</a:t>
            </a:r>
          </a:p>
          <a:p>
            <a:r>
              <a:rPr lang="en-US" dirty="0" smtClean="0"/>
              <a:t>Must offer products and services customers need and want at prices they are able and willing to pay</a:t>
            </a:r>
          </a:p>
          <a:p>
            <a:r>
              <a:rPr lang="en-US" dirty="0" smtClean="0"/>
              <a:t>Must also cover the costs of the business AND making a profit</a:t>
            </a:r>
          </a:p>
          <a:p>
            <a:r>
              <a:rPr lang="en-US" dirty="0" smtClean="0"/>
              <a:t>Must be sensitive to consumer demand and the state of the economy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Mix Considerations-Distribution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Distribution</a:t>
            </a:r>
            <a:r>
              <a:rPr lang="en-US" dirty="0" smtClean="0"/>
              <a:t> involves transporting or delivering goods to final customers</a:t>
            </a:r>
          </a:p>
          <a:p>
            <a:pPr lvl="1"/>
            <a:r>
              <a:rPr lang="en-US" dirty="0" smtClean="0"/>
              <a:t>UPS</a:t>
            </a:r>
          </a:p>
          <a:p>
            <a:pPr lvl="2"/>
            <a:r>
              <a:rPr lang="en-US" dirty="0" smtClean="0"/>
              <a:t>delivers athletic uniforms</a:t>
            </a:r>
          </a:p>
          <a:p>
            <a:pPr lvl="1"/>
            <a:r>
              <a:rPr lang="en-US" dirty="0" err="1" smtClean="0"/>
              <a:t>Semitruck</a:t>
            </a:r>
            <a:endParaRPr lang="en-US" dirty="0" smtClean="0"/>
          </a:p>
          <a:p>
            <a:pPr lvl="2"/>
            <a:r>
              <a:rPr lang="en-US" dirty="0" smtClean="0"/>
              <a:t>Delivers turf for football field</a:t>
            </a:r>
          </a:p>
          <a:p>
            <a:r>
              <a:rPr lang="en-US" b="1" dirty="0" smtClean="0"/>
              <a:t>Distribution</a:t>
            </a:r>
            <a:r>
              <a:rPr lang="en-US" dirty="0" smtClean="0"/>
              <a:t> ALSO involves planning the location where the event will take place</a:t>
            </a:r>
            <a:endParaRPr lang="en-US" dirty="0"/>
          </a:p>
        </p:txBody>
      </p:sp>
      <p:pic>
        <p:nvPicPr>
          <p:cNvPr id="44034" name="Picture 2" descr="http://franchisepick.com/wp-content/uploads/2007/02/WindowsLiveWriter/IsUPSStoreaGoodFranchiseOpportunity_B7AD/UPS150%5B3%5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648200"/>
            <a:ext cx="166751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8742</TotalTime>
  <Words>1789</Words>
  <Application>Microsoft Office PowerPoint</Application>
  <PresentationFormat>On-screen Show (4:3)</PresentationFormat>
  <Paragraphs>232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Civic</vt:lpstr>
      <vt:lpstr>Sports and Entertainment Marketing</vt:lpstr>
      <vt:lpstr>Chapter 1</vt:lpstr>
      <vt:lpstr>Goal #1-Basic Concepts of Marketing</vt:lpstr>
      <vt:lpstr>Satisfying Customer Needs</vt:lpstr>
      <vt:lpstr>Sports and Entertainment Marketing</vt:lpstr>
      <vt:lpstr>Goal #2: The Marketing Mix</vt:lpstr>
      <vt:lpstr>Marking Mix Considerations-Product</vt:lpstr>
      <vt:lpstr>Marketing Mix Considerations-Price</vt:lpstr>
      <vt:lpstr>Marketing Mix Considerations-Distribution</vt:lpstr>
      <vt:lpstr>Marketing Mix Considerations-Promotion</vt:lpstr>
      <vt:lpstr>Assignment</vt:lpstr>
      <vt:lpstr>Goal #3-Define the Core Standards of Marketing</vt:lpstr>
      <vt:lpstr>Distribution</vt:lpstr>
      <vt:lpstr>Marketing-Information Management</vt:lpstr>
      <vt:lpstr>Pricing</vt:lpstr>
      <vt:lpstr>Product/Service Management</vt:lpstr>
      <vt:lpstr>Promotion</vt:lpstr>
      <vt:lpstr>Selling</vt:lpstr>
      <vt:lpstr>Financing</vt:lpstr>
      <vt:lpstr>Section 1-2</vt:lpstr>
      <vt:lpstr>Goal #1 Define Sports Marketing</vt:lpstr>
      <vt:lpstr>New Opportunities</vt:lpstr>
      <vt:lpstr>Gross Impression</vt:lpstr>
      <vt:lpstr>Gross Impression Assignment</vt:lpstr>
      <vt:lpstr>Timing</vt:lpstr>
      <vt:lpstr>Goal #2-The Value of Sports Marketing</vt:lpstr>
      <vt:lpstr>The Value of Sports Marketing</vt:lpstr>
      <vt:lpstr>Chapter 1</vt:lpstr>
      <vt:lpstr>Goal #1-Define Entertainment</vt:lpstr>
      <vt:lpstr>What is Entertainment?</vt:lpstr>
      <vt:lpstr>What is Entertainment?</vt:lpstr>
      <vt:lpstr>Mall of America</vt:lpstr>
      <vt:lpstr>Goal #2</vt:lpstr>
      <vt:lpstr>Evolution-Then</vt:lpstr>
      <vt:lpstr>Evolution-Now</vt:lpstr>
      <vt:lpstr>Movies</vt:lpstr>
      <vt:lpstr>First Moving Pictures-Movies</vt:lpstr>
      <vt:lpstr>Television</vt:lpstr>
      <vt:lpstr>Change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and Entertainment Marketing</dc:title>
  <dc:creator>blujan</dc:creator>
  <cp:lastModifiedBy>blujan</cp:lastModifiedBy>
  <cp:revision>130</cp:revision>
  <cp:lastPrinted>2012-01-16T20:05:20Z</cp:lastPrinted>
  <dcterms:created xsi:type="dcterms:W3CDTF">2009-01-06T14:23:23Z</dcterms:created>
  <dcterms:modified xsi:type="dcterms:W3CDTF">2012-01-16T20:05:25Z</dcterms:modified>
</cp:coreProperties>
</file>