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0" r:id="rId2"/>
    <p:sldId id="304" r:id="rId3"/>
    <p:sldId id="278" r:id="rId4"/>
    <p:sldId id="305" r:id="rId5"/>
    <p:sldId id="306" r:id="rId6"/>
    <p:sldId id="307" r:id="rId7"/>
    <p:sldId id="308" r:id="rId8"/>
    <p:sldId id="309" r:id="rId9"/>
    <p:sldId id="310" r:id="rId10"/>
    <p:sldId id="31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28" autoAdjust="0"/>
  </p:normalViewPr>
  <p:slideViewPr>
    <p:cSldViewPr>
      <p:cViewPr varScale="1">
        <p:scale>
          <a:sx n="70" d="100"/>
          <a:sy n="70" d="100"/>
        </p:scale>
        <p:origin x="-51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02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A07E3-9EF4-4EDE-9170-D1F7195B103F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E6637-BE7E-482C-9D9C-EA5B6D706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A07E3-9EF4-4EDE-9170-D1F7195B103F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E6637-BE7E-482C-9D9C-EA5B6D706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A07E3-9EF4-4EDE-9170-D1F7195B103F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E6637-BE7E-482C-9D9C-EA5B6D706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A07E3-9EF4-4EDE-9170-D1F7195B103F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E6637-BE7E-482C-9D9C-EA5B6D706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A07E3-9EF4-4EDE-9170-D1F7195B103F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E6637-BE7E-482C-9D9C-EA5B6D706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A07E3-9EF4-4EDE-9170-D1F7195B103F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E6637-BE7E-482C-9D9C-EA5B6D706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A07E3-9EF4-4EDE-9170-D1F7195B103F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E6637-BE7E-482C-9D9C-EA5B6D706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A07E3-9EF4-4EDE-9170-D1F7195B103F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E6637-BE7E-482C-9D9C-EA5B6D706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A07E3-9EF4-4EDE-9170-D1F7195B103F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E6637-BE7E-482C-9D9C-EA5B6D706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A07E3-9EF4-4EDE-9170-D1F7195B103F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E6637-BE7E-482C-9D9C-EA5B6D706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A07E3-9EF4-4EDE-9170-D1F7195B103F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E6637-BE7E-482C-9D9C-EA5B6D706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A07E3-9EF4-4EDE-9170-D1F7195B103F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FE6637-BE7E-482C-9D9C-EA5B6D706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disneyworld.disney.go.com/tickets/" TargetMode="External"/><Relationship Id="rId2" Type="http://schemas.openxmlformats.org/officeDocument/2006/relationships/hyperlink" Target="https://disneyworld.disney.go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isneyworld.disney.go.com/activities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eworleanssuperbowl.co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huffingtonpost.com/2012/02/03/super-bowl-2012-facts-and-figures_n_1253377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baseballhall.org/" TargetMode="External"/><Relationship Id="rId2" Type="http://schemas.openxmlformats.org/officeDocument/2006/relationships/hyperlink" Target="http://www.rockhall.com/" TargetMode="Externa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.jpeg"/><Relationship Id="rId5" Type="http://schemas.openxmlformats.org/officeDocument/2006/relationships/hyperlink" Target="http://mustardmuseum.com/" TargetMode="External"/><Relationship Id="rId4" Type="http://schemas.openxmlformats.org/officeDocument/2006/relationships/hyperlink" Target="http://www.toyhalloffame.org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worldgolfhalloffame.org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Lesson 3.3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Resorts and Theme Parks</a:t>
            </a:r>
            <a:endParaRPr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Domestic visitors – U.S. Tourists</a:t>
            </a:r>
          </a:p>
          <a:p>
            <a:r>
              <a:rPr lang="en-US" dirty="0" smtClean="0">
                <a:hlinkClick r:id="rId2"/>
              </a:rPr>
              <a:t>Walt Disney World</a:t>
            </a:r>
            <a:endParaRPr lang="en-US" dirty="0" smtClean="0"/>
          </a:p>
          <a:p>
            <a:pPr lvl="1"/>
            <a:r>
              <a:rPr lang="en-US" dirty="0" smtClean="0">
                <a:hlinkClick r:id="rId3"/>
              </a:rPr>
              <a:t>Theme Park</a:t>
            </a:r>
            <a:endParaRPr lang="en-US" dirty="0" smtClean="0"/>
          </a:p>
          <a:p>
            <a:pPr lvl="1"/>
            <a:r>
              <a:rPr lang="en-US" dirty="0" smtClean="0">
                <a:hlinkClick r:id="rId4"/>
              </a:rPr>
              <a:t>Resort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30878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Goal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Explain the role of travel and tourism in sports and entertainment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406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Lesson 3.3-Travel and Tourism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Tourism-traveling for pleasure, whether the travel is independent or tour-based</a:t>
            </a:r>
          </a:p>
          <a:p>
            <a:r>
              <a:rPr lang="en-US" dirty="0" smtClean="0"/>
              <a:t>Travel and hotel industries are closely related to the sports and entertainment industries</a:t>
            </a:r>
          </a:p>
          <a:p>
            <a:r>
              <a:rPr lang="en-US" dirty="0" smtClean="0"/>
              <a:t>i.e. If you go to the </a:t>
            </a:r>
            <a:r>
              <a:rPr lang="en-US" dirty="0" smtClean="0">
                <a:hlinkClick r:id="rId2"/>
              </a:rPr>
              <a:t>Super Bowl</a:t>
            </a:r>
            <a:r>
              <a:rPr lang="en-US" dirty="0" smtClean="0"/>
              <a:t>, you will have to travel to another destination</a:t>
            </a:r>
          </a:p>
          <a:p>
            <a:r>
              <a:rPr lang="en-US" dirty="0" smtClean="0"/>
              <a:t>You will need airline tickets, hotel rooms, rental cars, food, etc.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Attracting Tourists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Trade Trade Mission</a:t>
            </a:r>
          </a:p>
          <a:p>
            <a:pPr lvl="1"/>
            <a:r>
              <a:rPr lang="en-US" dirty="0" smtClean="0"/>
              <a:t>To increase the volume of visitors and their spending</a:t>
            </a:r>
          </a:p>
          <a:p>
            <a:r>
              <a:rPr lang="en-US" dirty="0" smtClean="0"/>
              <a:t>Direct economic impact-total of new spending resulting from the event or </a:t>
            </a:r>
            <a:r>
              <a:rPr lang="en-US" dirty="0" smtClean="0"/>
              <a:t>attraction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3549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Attracting Tourists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Indirect economic impact- determined by the multiplier effect, meaning the portion of the money spent by visitors on local goods and services</a:t>
            </a:r>
            <a:endParaRPr lang="en-US" dirty="0" smtClean="0"/>
          </a:p>
          <a:p>
            <a:r>
              <a:rPr lang="en-US" dirty="0" smtClean="0"/>
              <a:t>Super Bowl 2012</a:t>
            </a:r>
          </a:p>
          <a:p>
            <a:pPr lvl="1"/>
            <a:r>
              <a:rPr lang="en-US" dirty="0" smtClean="0"/>
              <a:t>Complete the worksheet for </a:t>
            </a:r>
            <a:r>
              <a:rPr lang="en-US" dirty="0" smtClean="0">
                <a:hlinkClick r:id="rId2"/>
              </a:rPr>
              <a:t>Super Bowl 2012</a:t>
            </a:r>
            <a:endParaRPr lang="en-US" dirty="0"/>
          </a:p>
        </p:txBody>
      </p:sp>
      <p:pic>
        <p:nvPicPr>
          <p:cNvPr id="3074" name="Picture 2" descr="http://images.tvrage.com/news/super-bowl-match-up-se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4724400"/>
            <a:ext cx="2819400" cy="187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9691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Tailor-Made Vacations</a:t>
            </a:r>
            <a:endParaRPr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Niche travel – recreational travel or tours planned around a special interest</a:t>
            </a:r>
          </a:p>
          <a:p>
            <a:pPr lvl="1"/>
            <a:r>
              <a:rPr lang="en-US" dirty="0" smtClean="0"/>
              <a:t>Music enthusiasts traveling through Europe listening to classical concerts</a:t>
            </a:r>
          </a:p>
          <a:p>
            <a:r>
              <a:rPr lang="en-US" dirty="0" smtClean="0"/>
              <a:t>Ecotourism – responsible travel to natural areas that conserves the environment and sustains the well being of the local people</a:t>
            </a:r>
          </a:p>
          <a:p>
            <a:r>
              <a:rPr lang="en-US" dirty="0" smtClean="0"/>
              <a:t>Enjoying while at the same time preserving natural environments so that they may also be enjoyed in the future is </a:t>
            </a:r>
            <a:r>
              <a:rPr lang="en-US" i="1" dirty="0" smtClean="0"/>
              <a:t>sustainable tourism</a:t>
            </a:r>
            <a:endParaRPr lang="en-US" i="1" dirty="0" smtClean="0"/>
          </a:p>
        </p:txBody>
      </p:sp>
    </p:spTree>
    <p:extLst>
      <p:ext uri="{BB962C8B-B14F-4D97-AF65-F5344CB8AC3E}">
        <p14:creationId xmlns:p14="http://schemas.microsoft.com/office/powerpoint/2010/main" val="4184526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Halls of Fame</a:t>
            </a:r>
            <a:endParaRPr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8768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Can serve as a basis for promoting tourism</a:t>
            </a:r>
          </a:p>
          <a:p>
            <a:pPr lvl="1"/>
            <a:r>
              <a:rPr lang="en-US" dirty="0" smtClean="0">
                <a:hlinkClick r:id="rId2"/>
              </a:rPr>
              <a:t>Rock and Roll Hall of Fame</a:t>
            </a:r>
            <a:endParaRPr lang="en-US" dirty="0" smtClean="0"/>
          </a:p>
          <a:p>
            <a:pPr lvl="1"/>
            <a:r>
              <a:rPr lang="en-US" dirty="0" smtClean="0">
                <a:hlinkClick r:id="rId3"/>
              </a:rPr>
              <a:t>National Baseball Hall of Fame</a:t>
            </a:r>
            <a:endParaRPr lang="en-US" dirty="0" smtClean="0"/>
          </a:p>
          <a:p>
            <a:pPr lvl="1"/>
            <a:r>
              <a:rPr lang="en-US" dirty="0" smtClean="0">
                <a:hlinkClick r:id="rId4"/>
              </a:rPr>
              <a:t>National Toy Hall of Fame</a:t>
            </a:r>
            <a:endParaRPr lang="en-US" dirty="0" smtClean="0"/>
          </a:p>
          <a:p>
            <a:pPr lvl="1"/>
            <a:r>
              <a:rPr lang="en-US" dirty="0" smtClean="0">
                <a:hlinkClick r:id="rId5"/>
              </a:rPr>
              <a:t>National Mustard Museum</a:t>
            </a:r>
            <a:endParaRPr lang="en-US" dirty="0" smtClean="0"/>
          </a:p>
          <a:p>
            <a:r>
              <a:rPr lang="en-US" dirty="0" smtClean="0"/>
              <a:t>Attracting visitors is critical to keeping a hall of fame alive.</a:t>
            </a:r>
          </a:p>
          <a:p>
            <a:r>
              <a:rPr lang="en-US" dirty="0" smtClean="0"/>
              <a:t>Motivating a traveler to exit the interstate require the perfect marketing mix</a:t>
            </a:r>
            <a:endParaRPr lang="en-US" dirty="0" smtClean="0"/>
          </a:p>
        </p:txBody>
      </p:sp>
      <p:pic>
        <p:nvPicPr>
          <p:cNvPr id="2050" name="Picture 2" descr="http://hotspotorlando.files.wordpress.com/2012/09/prn13-best-toys-guide-hottest-christmas-toys-1y-2high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2438400"/>
            <a:ext cx="3200399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673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A Complete Destination</a:t>
            </a:r>
            <a:endParaRPr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 smtClean="0">
                <a:hlinkClick r:id="rId2"/>
              </a:rPr>
              <a:t>World Golf Hall of Fame </a:t>
            </a:r>
            <a:r>
              <a:rPr lang="en-US" dirty="0" smtClean="0"/>
              <a:t>is part of a complete destination-World Golf Village</a:t>
            </a:r>
          </a:p>
          <a:p>
            <a:r>
              <a:rPr lang="en-US" dirty="0" smtClean="0"/>
              <a:t>A whole family can be entertained </a:t>
            </a:r>
          </a:p>
          <a:p>
            <a:r>
              <a:rPr lang="en-US" dirty="0" smtClean="0"/>
              <a:t>Custom packages are available that include golf, the Hall of Fame, a showing at the IMAX theater, and a selection of hotels</a:t>
            </a:r>
          </a:p>
          <a:p>
            <a:endParaRPr lang="en-US" dirty="0" smtClean="0"/>
          </a:p>
        </p:txBody>
      </p:sp>
      <p:pic>
        <p:nvPicPr>
          <p:cNvPr id="1026" name="Picture 2" descr="http://upload.wikimedia.org/wikipedia/commons/thumb/e/e6/Golfball.jpg/260px-Golfbal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495800"/>
            <a:ext cx="2476500" cy="1857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7187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Resorts and Theme Parks</a:t>
            </a:r>
            <a:endParaRPr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Theme parks are thought of as family-oriented destinations, while resorts are usually aimed at adults rather than children</a:t>
            </a:r>
          </a:p>
          <a:p>
            <a:r>
              <a:rPr lang="en-US" dirty="0" smtClean="0"/>
              <a:t>Theme parks-rides or activities centered around movies, cartoon characters, TV shows</a:t>
            </a:r>
          </a:p>
          <a:p>
            <a:r>
              <a:rPr lang="en-US" dirty="0" smtClean="0"/>
              <a:t>Resorts-golf or relaxing activities</a:t>
            </a:r>
          </a:p>
          <a:p>
            <a:r>
              <a:rPr lang="en-US" dirty="0" smtClean="0"/>
              <a:t>Many travel destinations have incorporated both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53572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1896</TotalTime>
  <Words>368</Words>
  <Application>Microsoft Office PowerPoint</Application>
  <PresentationFormat>On-screen Show (4:3)</PresentationFormat>
  <Paragraphs>43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Lesson 3.3</vt:lpstr>
      <vt:lpstr>Goal #1</vt:lpstr>
      <vt:lpstr>Lesson 3.3-Travel and Tourism</vt:lpstr>
      <vt:lpstr>Attracting Tourists</vt:lpstr>
      <vt:lpstr>Attracting Tourists</vt:lpstr>
      <vt:lpstr>Tailor-Made Vacations</vt:lpstr>
      <vt:lpstr>Halls of Fame</vt:lpstr>
      <vt:lpstr>A Complete Destination</vt:lpstr>
      <vt:lpstr>Resorts and Theme Parks</vt:lpstr>
      <vt:lpstr>Resorts and Theme Parks</vt:lpstr>
    </vt:vector>
  </TitlesOfParts>
  <Company>Minden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Industry Segments</dc:title>
  <dc:creator>blujan</dc:creator>
  <cp:lastModifiedBy>blujan</cp:lastModifiedBy>
  <cp:revision>195</cp:revision>
  <dcterms:created xsi:type="dcterms:W3CDTF">2009-02-05T16:57:30Z</dcterms:created>
  <dcterms:modified xsi:type="dcterms:W3CDTF">2013-01-31T19:28:26Z</dcterms:modified>
</cp:coreProperties>
</file>