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8" r:id="rId8"/>
    <p:sldId id="262" r:id="rId9"/>
    <p:sldId id="263" r:id="rId10"/>
    <p:sldId id="269" r:id="rId11"/>
    <p:sldId id="264" r:id="rId12"/>
    <p:sldId id="265" r:id="rId13"/>
    <p:sldId id="266" r:id="rId14"/>
    <p:sldId id="267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B816B-6525-48DE-8B0E-CE64DA627120}" type="datetimeFigureOut">
              <a:rPr lang="en-US" smtClean="0"/>
              <a:t>2/28/2013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14849E0F-5152-4CC5-AEF2-2FB8B164FC7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B816B-6525-48DE-8B0E-CE64DA627120}" type="datetimeFigureOut">
              <a:rPr lang="en-US" smtClean="0"/>
              <a:t>2/28/2013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49E0F-5152-4CC5-AEF2-2FB8B164FC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B816B-6525-48DE-8B0E-CE64DA627120}" type="datetimeFigureOut">
              <a:rPr lang="en-US" smtClean="0"/>
              <a:t>2/28/2013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49E0F-5152-4CC5-AEF2-2FB8B164FC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B816B-6525-48DE-8B0E-CE64DA627120}" type="datetimeFigureOut">
              <a:rPr lang="en-US" smtClean="0"/>
              <a:t>2/28/2013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49E0F-5152-4CC5-AEF2-2FB8B164FC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B816B-6525-48DE-8B0E-CE64DA627120}" type="datetimeFigureOut">
              <a:rPr lang="en-US" smtClean="0"/>
              <a:t>2/28/2013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49E0F-5152-4CC5-AEF2-2FB8B164FC7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B816B-6525-48DE-8B0E-CE64DA627120}" type="datetimeFigureOut">
              <a:rPr lang="en-US" smtClean="0"/>
              <a:t>2/28/2013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49E0F-5152-4CC5-AEF2-2FB8B164FC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B816B-6525-48DE-8B0E-CE64DA627120}" type="datetimeFigureOut">
              <a:rPr lang="en-US" smtClean="0"/>
              <a:t>2/28/2013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49E0F-5152-4CC5-AEF2-2FB8B164FC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B816B-6525-48DE-8B0E-CE64DA627120}" type="datetimeFigureOut">
              <a:rPr lang="en-US" smtClean="0"/>
              <a:t>2/28/2013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49E0F-5152-4CC5-AEF2-2FB8B164FC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B816B-6525-48DE-8B0E-CE64DA627120}" type="datetimeFigureOut">
              <a:rPr lang="en-US" smtClean="0"/>
              <a:t>2/28/2013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49E0F-5152-4CC5-AEF2-2FB8B164FC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B816B-6525-48DE-8B0E-CE64DA627120}" type="datetimeFigureOut">
              <a:rPr lang="en-US" smtClean="0"/>
              <a:t>2/28/2013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49E0F-5152-4CC5-AEF2-2FB8B164FC7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B816B-6525-48DE-8B0E-CE64DA627120}" type="datetimeFigureOut">
              <a:rPr lang="en-US" smtClean="0"/>
              <a:t>2/28/2013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49E0F-5152-4CC5-AEF2-2FB8B164FC7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E7B816B-6525-48DE-8B0E-CE64DA627120}" type="datetimeFigureOut">
              <a:rPr lang="en-US" smtClean="0"/>
              <a:t>2/28/2013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14849E0F-5152-4CC5-AEF2-2FB8B164FC7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alleryfurniture.com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Customer Service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Lesson 4.4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267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Make an impact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programs</a:t>
            </a:r>
            <a:endParaRPr lang="en-US" dirty="0"/>
          </a:p>
        </p:txBody>
      </p:sp>
      <p:pic>
        <p:nvPicPr>
          <p:cNvPr id="5" name="Picture 2" descr="http://img.docstoccdn.com/thumb/orig/22822870.pn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840" b="12840"/>
          <a:stretch>
            <a:fillRect/>
          </a:stretch>
        </p:blipFill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0865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 service culture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Gallery Furniture</a:t>
            </a:r>
            <a:r>
              <a:rPr lang="en-US" dirty="0" smtClean="0"/>
              <a:t> is the biggest single retail store in America</a:t>
            </a:r>
          </a:p>
          <a:p>
            <a:r>
              <a:rPr lang="en-US" dirty="0" smtClean="0"/>
              <a:t>Jim </a:t>
            </a:r>
            <a:r>
              <a:rPr lang="en-US" dirty="0" err="1" smtClean="0"/>
              <a:t>McIngvale</a:t>
            </a:r>
            <a:r>
              <a:rPr lang="en-US" dirty="0" smtClean="0"/>
              <a:t> (Mattress Mack) has become an icon in Houston</a:t>
            </a:r>
          </a:p>
          <a:p>
            <a:r>
              <a:rPr lang="en-US" dirty="0" smtClean="0"/>
              <a:t>His success can be attributed to:</a:t>
            </a:r>
          </a:p>
          <a:p>
            <a:pPr lvl="1"/>
            <a:r>
              <a:rPr lang="en-US" dirty="0" smtClean="0"/>
              <a:t>A strong work ethic</a:t>
            </a:r>
          </a:p>
          <a:p>
            <a:pPr lvl="1"/>
            <a:r>
              <a:rPr lang="en-US" dirty="0" smtClean="0"/>
              <a:t>Outstanding customer service</a:t>
            </a:r>
          </a:p>
          <a:p>
            <a:pPr lvl="1"/>
            <a:r>
              <a:rPr lang="en-US" dirty="0" smtClean="0"/>
              <a:t>Principles that guide the business</a:t>
            </a:r>
          </a:p>
        </p:txBody>
      </p:sp>
    </p:spTree>
    <p:extLst>
      <p:ext uri="{BB962C8B-B14F-4D97-AF65-F5344CB8AC3E}">
        <p14:creationId xmlns:p14="http://schemas.microsoft.com/office/powerpoint/2010/main" val="1830176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service culture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Many of his principles can be applied to the sports and entertainment industries.</a:t>
            </a:r>
          </a:p>
          <a:p>
            <a:r>
              <a:rPr lang="en-US" dirty="0" smtClean="0"/>
              <a:t>1. Demonstrate a values-based culture that is rooted in high performance and excellent customer service-TODAY</a:t>
            </a:r>
          </a:p>
          <a:p>
            <a:r>
              <a:rPr lang="en-US" dirty="0" smtClean="0"/>
              <a:t>2. Follow the “FAST” strategy-A Focus on concepts, Turn the focus into Action, Search for ways to increase customer satisfaction, have the Tenacity so you can survive in the highly competitive business world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660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service culture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3. Passion results in energy-Energy is acquired by having a passion for what you do</a:t>
            </a:r>
          </a:p>
          <a:p>
            <a:r>
              <a:rPr lang="en-US" dirty="0" smtClean="0"/>
              <a:t>4. Demonstrate pride in every sale-this will keep customers coming back</a:t>
            </a:r>
          </a:p>
          <a:p>
            <a:r>
              <a:rPr lang="en-US" dirty="0" smtClean="0"/>
              <a:t>5. Remember the value of long-term positive relationships-customers appreciate service representatives who answer their questions, give them guidance, and remember their first name</a:t>
            </a:r>
          </a:p>
          <a:p>
            <a:r>
              <a:rPr lang="en-US" dirty="0" smtClean="0"/>
              <a:t>The number one goal of customer service is customer satisfaction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9579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may I help you?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“It’s not my department” should be replaced with “How may I help you?”</a:t>
            </a:r>
          </a:p>
          <a:p>
            <a:r>
              <a:rPr lang="en-US" dirty="0" smtClean="0"/>
              <a:t>Mystery shopping programs</a:t>
            </a:r>
          </a:p>
          <a:p>
            <a:r>
              <a:rPr lang="en-US" dirty="0" smtClean="0"/>
              <a:t>This program can produce valuable marketing information</a:t>
            </a:r>
          </a:p>
          <a:p>
            <a:r>
              <a:rPr lang="en-US" dirty="0" smtClean="0"/>
              <a:t>Positive feedback should be shared with employees to motivate them to continue their good performance</a:t>
            </a:r>
          </a:p>
          <a:p>
            <a:r>
              <a:rPr lang="en-US" dirty="0" smtClean="0"/>
              <a:t>Employees who provide outstanding </a:t>
            </a:r>
            <a:r>
              <a:rPr lang="en-US" smtClean="0"/>
              <a:t>customer service </a:t>
            </a:r>
            <a:r>
              <a:rPr lang="en-US" dirty="0" smtClean="0"/>
              <a:t>should be recognized</a:t>
            </a:r>
          </a:p>
        </p:txBody>
      </p:sp>
    </p:spTree>
    <p:extLst>
      <p:ext uri="{BB962C8B-B14F-4D97-AF65-F5344CB8AC3E}">
        <p14:creationId xmlns:p14="http://schemas.microsoft.com/office/powerpoint/2010/main" val="3205804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Outstanding service equals success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Business success depends upon excellent customer service</a:t>
            </a:r>
          </a:p>
          <a:p>
            <a:r>
              <a:rPr lang="en-US" dirty="0" smtClean="0"/>
              <a:t>All customers expect to be treated with fairness and dignity</a:t>
            </a:r>
          </a:p>
          <a:p>
            <a:r>
              <a:rPr lang="en-US" dirty="0" smtClean="0"/>
              <a:t>Customer expectations also include a safe, comfortable environment and value for the money spent</a:t>
            </a:r>
          </a:p>
          <a:p>
            <a:r>
              <a:rPr lang="en-US" dirty="0" smtClean="0"/>
              <a:t>Customer relationships </a:t>
            </a:r>
            <a:r>
              <a:rPr lang="en-US" dirty="0"/>
              <a:t>s</a:t>
            </a:r>
            <a:r>
              <a:rPr lang="en-US" dirty="0" smtClean="0"/>
              <a:t>hould continue after the sale of goods and services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609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Outstanding service equals success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en-US" sz="1800" dirty="0" smtClean="0"/>
              <a:t>The best strategy for a business to rise above the competition is to provide uncompromising, outstanding customer service</a:t>
            </a:r>
          </a:p>
          <a:p>
            <a:r>
              <a:rPr lang="en-US" sz="1800" dirty="0" smtClean="0"/>
              <a:t>Paying attention to customers and their needs is the first step in making customers happy</a:t>
            </a:r>
          </a:p>
          <a:p>
            <a:r>
              <a:rPr lang="en-US" sz="1800" dirty="0" smtClean="0"/>
              <a:t>Successful sales personnel take time to get acquainted with customers</a:t>
            </a:r>
          </a:p>
          <a:p>
            <a:r>
              <a:rPr lang="en-US" sz="1800" dirty="0" smtClean="0"/>
              <a:t>Many businesses establish customer databases that include the addresses, telephone, buying preferences, and birthdays of customers </a:t>
            </a:r>
            <a:endParaRPr lang="en-US" sz="18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endParaRPr lang="en-US"/>
          </a:p>
        </p:txBody>
      </p:sp>
      <p:pic>
        <p:nvPicPr>
          <p:cNvPr id="1026" name="Picture 2" descr="http://www.desk.com/blog/wp-content/uploads/2013/01/customer-service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2438400"/>
            <a:ext cx="3924300" cy="2771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5938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Outstanding service equals success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Sales associates who take time to send thank-you notes and birthday cards with special coupons can strengthen their relationships with customers</a:t>
            </a:r>
          </a:p>
          <a:p>
            <a:r>
              <a:rPr lang="en-US" dirty="0" smtClean="0"/>
              <a:t>It is also important to keep an eye on the competition and solicit customer feedback</a:t>
            </a:r>
          </a:p>
          <a:p>
            <a:endParaRPr lang="en-US" dirty="0"/>
          </a:p>
        </p:txBody>
      </p:sp>
      <p:pic>
        <p:nvPicPr>
          <p:cNvPr id="2050" name="Picture 2" descr="http://img.ehowcdn.com/article-new/ehow/images/a08/22/6g/primary-responsibilities-stock-sales-associate-800x8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3733800"/>
            <a:ext cx="3810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8957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Track record for great customer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Customer service gap – the difference between customer expectations and the service that is actually received</a:t>
            </a:r>
          </a:p>
          <a:p>
            <a:r>
              <a:rPr lang="en-US" dirty="0" smtClean="0"/>
              <a:t>Examples:</a:t>
            </a:r>
          </a:p>
          <a:p>
            <a:pPr lvl="1"/>
            <a:r>
              <a:rPr lang="en-US" dirty="0" smtClean="0"/>
              <a:t>Chatting on the phone while customers are waiting to be served</a:t>
            </a:r>
          </a:p>
          <a:p>
            <a:pPr lvl="1"/>
            <a:r>
              <a:rPr lang="en-US" dirty="0" smtClean="0"/>
              <a:t>Dismissing a customer by whining “It’s not my department”</a:t>
            </a:r>
          </a:p>
          <a:p>
            <a:pPr lvl="1"/>
            <a:r>
              <a:rPr lang="en-US" dirty="0" smtClean="0"/>
              <a:t>Placing a calling customer on hold for long periods</a:t>
            </a:r>
          </a:p>
          <a:p>
            <a:pPr lvl="1"/>
            <a:r>
              <a:rPr lang="en-US" dirty="0" smtClean="0"/>
              <a:t>Yelling at a customer who fails to understand policy</a:t>
            </a:r>
          </a:p>
          <a:p>
            <a:pPr lvl="1"/>
            <a:r>
              <a:rPr lang="en-US" dirty="0" smtClean="0"/>
              <a:t>Failing to follow up with customers in a timely manner to ensure satisfaction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6190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 Track record for great customer service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America’s service economy fails when its members do not remember that customer service is everyone’s department</a:t>
            </a:r>
          </a:p>
          <a:p>
            <a:r>
              <a:rPr lang="en-US" dirty="0" smtClean="0"/>
              <a:t>Customers are more likely to try out the competition when they receive less than adequate service from a business</a:t>
            </a:r>
          </a:p>
          <a:p>
            <a:r>
              <a:rPr lang="en-US" dirty="0" smtClean="0"/>
              <a:t>Customers are likely to tell at least ten people about their poor customer service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780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Customer service is everyone’s department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Customer service</a:t>
            </a:r>
            <a:endParaRPr lang="en-US" dirty="0"/>
          </a:p>
        </p:txBody>
      </p:sp>
      <p:pic>
        <p:nvPicPr>
          <p:cNvPr id="4098" name="Picture 2" descr="http://previews.agefotostock.com/previewimage/bajaage/1ac6852ee8b2d24151603bb8e2a8fc10/YK7-1227729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760" b="9760"/>
          <a:stretch>
            <a:fillRect/>
          </a:stretch>
        </p:blipFill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2262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Training programs that make an impact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Businesses should train their employees on proper customer service before a problem occurs</a:t>
            </a:r>
          </a:p>
          <a:p>
            <a:r>
              <a:rPr lang="en-US" dirty="0" smtClean="0"/>
              <a:t>First, the right employees must be hired</a:t>
            </a:r>
          </a:p>
          <a:p>
            <a:r>
              <a:rPr lang="en-US" dirty="0" smtClean="0"/>
              <a:t>Once the right employees are in place, they must be properly trained</a:t>
            </a:r>
          </a:p>
          <a:p>
            <a:r>
              <a:rPr lang="en-US" dirty="0" smtClean="0"/>
              <a:t>The focus should be on how to serve customers well</a:t>
            </a:r>
          </a:p>
          <a:p>
            <a:r>
              <a:rPr lang="en-US" dirty="0" smtClean="0"/>
              <a:t>However, in many programs the focus is on what happens when an employee makes a mistake</a:t>
            </a:r>
          </a:p>
        </p:txBody>
      </p:sp>
    </p:spTree>
    <p:extLst>
      <p:ext uri="{BB962C8B-B14F-4D97-AF65-F5344CB8AC3E}">
        <p14:creationId xmlns:p14="http://schemas.microsoft.com/office/powerpoint/2010/main" val="389142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Training programs that make an impact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Nordstrom’s shoe department employees are trained to bring out three pairs of shoes when a customer requests to try on a </a:t>
            </a:r>
            <a:r>
              <a:rPr lang="en-US" dirty="0" smtClean="0"/>
              <a:t>pair</a:t>
            </a:r>
          </a:p>
          <a:p>
            <a:r>
              <a:rPr lang="en-US" dirty="0" smtClean="0"/>
              <a:t>1. They bring out the pair you requested</a:t>
            </a:r>
          </a:p>
          <a:p>
            <a:r>
              <a:rPr lang="en-US" dirty="0" smtClean="0"/>
              <a:t>2. They bring out a pair in the same style but a different color</a:t>
            </a:r>
          </a:p>
          <a:p>
            <a:r>
              <a:rPr lang="en-US" dirty="0" smtClean="0"/>
              <a:t>3. They bring out a pair of that week’s hottest-selling shoes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534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67</TotalTime>
  <Words>678</Words>
  <Application>Microsoft Office PowerPoint</Application>
  <PresentationFormat>On-screen Show (4:3)</PresentationFormat>
  <Paragraphs>64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Apothecary</vt:lpstr>
      <vt:lpstr>Lesson 4.4</vt:lpstr>
      <vt:lpstr>Outstanding service equals success</vt:lpstr>
      <vt:lpstr>Outstanding service equals success</vt:lpstr>
      <vt:lpstr>Outstanding service equals success</vt:lpstr>
      <vt:lpstr>A Track record for great customer service</vt:lpstr>
      <vt:lpstr>A Track record for great customer service</vt:lpstr>
      <vt:lpstr>Customer service</vt:lpstr>
      <vt:lpstr>Training programs that make an impact</vt:lpstr>
      <vt:lpstr>Training programs that make an impact</vt:lpstr>
      <vt:lpstr>Training programs</vt:lpstr>
      <vt:lpstr>Creating a service culture</vt:lpstr>
      <vt:lpstr>Creating a service culture</vt:lpstr>
      <vt:lpstr>Creating a service culture</vt:lpstr>
      <vt:lpstr>How may I help you?</vt:lpstr>
    </vt:vector>
  </TitlesOfParts>
  <Company>Minden 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4.4</dc:title>
  <dc:creator>blujan</dc:creator>
  <cp:lastModifiedBy>blujan</cp:lastModifiedBy>
  <cp:revision>10</cp:revision>
  <dcterms:created xsi:type="dcterms:W3CDTF">2012-03-21T14:01:08Z</dcterms:created>
  <dcterms:modified xsi:type="dcterms:W3CDTF">2013-02-28T19:25:55Z</dcterms:modified>
</cp:coreProperties>
</file>