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slides/slide76.xml" ContentType="application/vnd.openxmlformats-officedocument.presentationml.slide+xml"/>
  <Override PartName="/ppt/slides/slide94.xml" ContentType="application/vnd.openxmlformats-officedocument.presentationml.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s/slide83.xml" ContentType="application/vnd.openxmlformats-officedocument.presentationml.slide+xml"/>
  <Override PartName="/ppt/slideLayouts/slideLayout6.xml" ContentType="application/vnd.openxmlformats-officedocument.presentationml.slideLayout+xml"/>
  <Override PartName="/ppt/slides/slide25.xml" ContentType="application/vnd.openxmlformats-officedocument.presentationml.slide+xml"/>
  <Override PartName="/ppt/slides/slide43.xml" ContentType="application/vnd.openxmlformats-officedocument.presentationml.slide+xml"/>
  <Override PartName="/ppt/slides/slide72.xml" ContentType="application/vnd.openxmlformats-officedocument.presentationml.slide+xml"/>
  <Override PartName="/ppt/slides/slide90.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9.xml" ContentType="application/vnd.openxmlformats-officedocument.presentationml.slide+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slides/slide68.xml" ContentType="application/vnd.openxmlformats-officedocument.presentationml.slide+xml"/>
  <Override PartName="/ppt/slides/slide77.xml" ContentType="application/vnd.openxmlformats-officedocument.presentationml.slide+xml"/>
  <Override PartName="/ppt/slides/slide8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s/slide66.xml" ContentType="application/vnd.openxmlformats-officedocument.presentationml.slide+xml"/>
  <Override PartName="/ppt/slides/slide75.xml" ContentType="application/vnd.openxmlformats-officedocument.presentationml.slide+xml"/>
  <Override PartName="/ppt/slides/slide86.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slides/slide73.xml" ContentType="application/vnd.openxmlformats-officedocument.presentationml.slide+xml"/>
  <Override PartName="/ppt/slides/slide84.xml" ContentType="application/vnd.openxmlformats-officedocument.presentationml.slide+xml"/>
  <Override PartName="/ppt/slides/slide9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s/slide71.xml" ContentType="application/vnd.openxmlformats-officedocument.presentationml.slide+xml"/>
  <Override PartName="/ppt/slides/slide80.xml" ContentType="application/vnd.openxmlformats-officedocument.presentationml.slide+xml"/>
  <Override PartName="/ppt/slides/slide82.xml" ContentType="application/vnd.openxmlformats-officedocument.presentationml.slide+xml"/>
  <Override PartName="/ppt/slides/slide91.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Override PartName="/ppt/slides/slide89.xml" ContentType="application/vnd.openxmlformats-officedocument.presentationml.slide+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ppt/slides/slide78.xml" ContentType="application/vnd.openxmlformats-officedocument.presentationml.slide+xml"/>
  <Override PartName="/ppt/slides/slide87.xml" ContentType="application/vnd.openxmlformats-officedocument.presentationml.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s/slide85.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s/slide74.xml" ContentType="application/vnd.openxmlformats-officedocument.presentationml.slide+xml"/>
  <Override PartName="/ppt/slides/slide92.xml" ContentType="application/vnd.openxmlformats-officedocument.presentationml.slide+xml"/>
  <Override PartName="/ppt/slideLayouts/slideLayout4.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81.xml" ContentType="application/vnd.openxmlformats-officedocument.presentationml.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s/slide70.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6"/>
  </p:notesMasterIdLst>
  <p:sldIdLst>
    <p:sldId id="257" r:id="rId2"/>
    <p:sldId id="258" r:id="rId3"/>
    <p:sldId id="259" r:id="rId4"/>
    <p:sldId id="260" r:id="rId5"/>
    <p:sldId id="262" r:id="rId6"/>
    <p:sldId id="263" r:id="rId7"/>
    <p:sldId id="264" r:id="rId8"/>
    <p:sldId id="265" r:id="rId9"/>
    <p:sldId id="266" r:id="rId10"/>
    <p:sldId id="271" r:id="rId11"/>
    <p:sldId id="272" r:id="rId12"/>
    <p:sldId id="273" r:id="rId13"/>
    <p:sldId id="278" r:id="rId14"/>
    <p:sldId id="288" r:id="rId15"/>
    <p:sldId id="289" r:id="rId16"/>
    <p:sldId id="290" r:id="rId17"/>
    <p:sldId id="291" r:id="rId18"/>
    <p:sldId id="293" r:id="rId19"/>
    <p:sldId id="294" r:id="rId20"/>
    <p:sldId id="298" r:id="rId21"/>
    <p:sldId id="301" r:id="rId22"/>
    <p:sldId id="303" r:id="rId23"/>
    <p:sldId id="304" r:id="rId24"/>
    <p:sldId id="307" r:id="rId25"/>
    <p:sldId id="313" r:id="rId26"/>
    <p:sldId id="316" r:id="rId27"/>
    <p:sldId id="320" r:id="rId28"/>
    <p:sldId id="321" r:id="rId29"/>
    <p:sldId id="322" r:id="rId30"/>
    <p:sldId id="323" r:id="rId31"/>
    <p:sldId id="324" r:id="rId32"/>
    <p:sldId id="325" r:id="rId33"/>
    <p:sldId id="326" r:id="rId34"/>
    <p:sldId id="329" r:id="rId35"/>
    <p:sldId id="331" r:id="rId36"/>
    <p:sldId id="332" r:id="rId37"/>
    <p:sldId id="333" r:id="rId38"/>
    <p:sldId id="334" r:id="rId39"/>
    <p:sldId id="335" r:id="rId40"/>
    <p:sldId id="337" r:id="rId41"/>
    <p:sldId id="344" r:id="rId42"/>
    <p:sldId id="346" r:id="rId43"/>
    <p:sldId id="348" r:id="rId44"/>
    <p:sldId id="350" r:id="rId45"/>
    <p:sldId id="352" r:id="rId46"/>
    <p:sldId id="363" r:id="rId47"/>
    <p:sldId id="364" r:id="rId48"/>
    <p:sldId id="367" r:id="rId49"/>
    <p:sldId id="375" r:id="rId50"/>
    <p:sldId id="377" r:id="rId51"/>
    <p:sldId id="378" r:id="rId52"/>
    <p:sldId id="379" r:id="rId53"/>
    <p:sldId id="381" r:id="rId54"/>
    <p:sldId id="382" r:id="rId55"/>
    <p:sldId id="383" r:id="rId56"/>
    <p:sldId id="386" r:id="rId57"/>
    <p:sldId id="388" r:id="rId58"/>
    <p:sldId id="389" r:id="rId59"/>
    <p:sldId id="390" r:id="rId60"/>
    <p:sldId id="393" r:id="rId61"/>
    <p:sldId id="394" r:id="rId62"/>
    <p:sldId id="397" r:id="rId63"/>
    <p:sldId id="398" r:id="rId64"/>
    <p:sldId id="400" r:id="rId65"/>
    <p:sldId id="401" r:id="rId66"/>
    <p:sldId id="402" r:id="rId67"/>
    <p:sldId id="405" r:id="rId68"/>
    <p:sldId id="407" r:id="rId69"/>
    <p:sldId id="409" r:id="rId70"/>
    <p:sldId id="410" r:id="rId71"/>
    <p:sldId id="412" r:id="rId72"/>
    <p:sldId id="413" r:id="rId73"/>
    <p:sldId id="415" r:id="rId74"/>
    <p:sldId id="416" r:id="rId75"/>
    <p:sldId id="418" r:id="rId76"/>
    <p:sldId id="419" r:id="rId77"/>
    <p:sldId id="420" r:id="rId78"/>
    <p:sldId id="421" r:id="rId79"/>
    <p:sldId id="422" r:id="rId80"/>
    <p:sldId id="424" r:id="rId81"/>
    <p:sldId id="425" r:id="rId82"/>
    <p:sldId id="427" r:id="rId83"/>
    <p:sldId id="431" r:id="rId84"/>
    <p:sldId id="432" r:id="rId85"/>
    <p:sldId id="433" r:id="rId86"/>
    <p:sldId id="434" r:id="rId87"/>
    <p:sldId id="440" r:id="rId88"/>
    <p:sldId id="442" r:id="rId89"/>
    <p:sldId id="445" r:id="rId90"/>
    <p:sldId id="446" r:id="rId91"/>
    <p:sldId id="447" r:id="rId92"/>
    <p:sldId id="448" r:id="rId93"/>
    <p:sldId id="493" r:id="rId94"/>
    <p:sldId id="494" r:id="rId9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4" d="100"/>
          <a:sy n="104" d="100"/>
        </p:scale>
        <p:origin x="-174" y="-8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slide" Target="slides/slide83.xml"/><Relationship Id="rId89" Type="http://schemas.openxmlformats.org/officeDocument/2006/relationships/slide" Target="slides/slide88.xml"/><Relationship Id="rId97" Type="http://schemas.openxmlformats.org/officeDocument/2006/relationships/presProps" Target="presProps.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83AE400-6BF9-4058-AD9A-DE21983B07DE}" type="datetimeFigureOut">
              <a:rPr lang="en-US" smtClean="0"/>
              <a:t>3/28/2012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DDA26A3-9682-4788-AE43-CF3C0E51126E}" type="slidenum">
              <a:rPr lang="en-US" smtClean="0"/>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7330" name="Rectangle 7"/>
          <p:cNvSpPr>
            <a:spLocks noGrp="1" noChangeArrowheads="1"/>
          </p:cNvSpPr>
          <p:nvPr>
            <p:ph type="sldNum" sz="quarter" idx="5"/>
          </p:nvPr>
        </p:nvSpPr>
        <p:spPr>
          <a:noFill/>
        </p:spPr>
        <p:txBody>
          <a:bodyPr/>
          <a:lstStyle/>
          <a:p>
            <a:fld id="{9B571E0B-2C0C-4252-BA28-F69623B5DFBB}" type="slidenum">
              <a:rPr lang="en-US"/>
              <a:pPr/>
              <a:t>27</a:t>
            </a:fld>
            <a:endParaRPr lang="en-US"/>
          </a:p>
        </p:txBody>
      </p:sp>
      <p:sp>
        <p:nvSpPr>
          <p:cNvPr id="227331"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a:fld id="{515AD0FE-038B-45B6-806D-83390F980D62}" type="slidenum">
              <a:rPr lang="en-US" sz="1200"/>
              <a:pPr algn="r"/>
              <a:t>27</a:t>
            </a:fld>
            <a:endParaRPr lang="en-US" sz="1200"/>
          </a:p>
        </p:txBody>
      </p:sp>
      <p:sp>
        <p:nvSpPr>
          <p:cNvPr id="227332" name="Rectangle 2"/>
          <p:cNvSpPr>
            <a:spLocks noRot="1" noChangeArrowheads="1" noTextEdit="1"/>
          </p:cNvSpPr>
          <p:nvPr>
            <p:ph type="sldImg"/>
          </p:nvPr>
        </p:nvSpPr>
        <p:spPr>
          <a:ln/>
        </p:spPr>
      </p:sp>
      <p:sp>
        <p:nvSpPr>
          <p:cNvPr id="227333"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75D54D1-18C4-44AB-805F-BE6A4DD49F13}" type="datetimeFigureOut">
              <a:rPr lang="en-US" smtClean="0"/>
              <a:t>3/28/2012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7872865-4DD9-403B-B674-D9D576B6B65D}"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75D54D1-18C4-44AB-805F-BE6A4DD49F13}" type="datetimeFigureOut">
              <a:rPr lang="en-US" smtClean="0"/>
              <a:t>3/28/2012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7872865-4DD9-403B-B674-D9D576B6B65D}"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75D54D1-18C4-44AB-805F-BE6A4DD49F13}" type="datetimeFigureOut">
              <a:rPr lang="en-US" smtClean="0"/>
              <a:t>3/28/2012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7872865-4DD9-403B-B674-D9D576B6B65D}"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75D54D1-18C4-44AB-805F-BE6A4DD49F13}" type="datetimeFigureOut">
              <a:rPr lang="en-US" smtClean="0"/>
              <a:t>3/28/2012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7872865-4DD9-403B-B674-D9D576B6B65D}"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75D54D1-18C4-44AB-805F-BE6A4DD49F13}" type="datetimeFigureOut">
              <a:rPr lang="en-US" smtClean="0"/>
              <a:t>3/28/2012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7872865-4DD9-403B-B674-D9D576B6B65D}"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75D54D1-18C4-44AB-805F-BE6A4DD49F13}" type="datetimeFigureOut">
              <a:rPr lang="en-US" smtClean="0"/>
              <a:t>3/28/2012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7872865-4DD9-403B-B674-D9D576B6B65D}"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75D54D1-18C4-44AB-805F-BE6A4DD49F13}" type="datetimeFigureOut">
              <a:rPr lang="en-US" smtClean="0"/>
              <a:t>3/28/2012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7872865-4DD9-403B-B674-D9D576B6B65D}"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75D54D1-18C4-44AB-805F-BE6A4DD49F13}" type="datetimeFigureOut">
              <a:rPr lang="en-US" smtClean="0"/>
              <a:t>3/28/2012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7872865-4DD9-403B-B674-D9D576B6B65D}"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75D54D1-18C4-44AB-805F-BE6A4DD49F13}" type="datetimeFigureOut">
              <a:rPr lang="en-US" smtClean="0"/>
              <a:t>3/28/2012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7872865-4DD9-403B-B674-D9D576B6B65D}"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75D54D1-18C4-44AB-805F-BE6A4DD49F13}" type="datetimeFigureOut">
              <a:rPr lang="en-US" smtClean="0"/>
              <a:t>3/28/2012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7872865-4DD9-403B-B674-D9D576B6B65D}"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75D54D1-18C4-44AB-805F-BE6A4DD49F13}" type="datetimeFigureOut">
              <a:rPr lang="en-US" smtClean="0"/>
              <a:t>3/28/2012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7872865-4DD9-403B-B674-D9D576B6B65D}"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75D54D1-18C4-44AB-805F-BE6A4DD49F13}" type="datetimeFigureOut">
              <a:rPr lang="en-US" smtClean="0"/>
              <a:t>3/28/2012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7872865-4DD9-403B-B674-D9D576B6B65D}"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www.aetv.com/videos/classic/?bcpid=1649965317&amp;bclid=1641832027&amp;bctid=1630586921" TargetMode="Externa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2" Type="http://schemas.openxmlformats.org/officeDocument/2006/relationships/hyperlink" Target="https://www.suntrust.com/imageserver/SunTrust/prod/Branding/OLB/onlinebankingdemo.html" TargetMode="Externa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hyperlink" Target="http://www.managingmymoney.com/managingworksheet8.html"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hyperlink" Target="Access:%20How%20often%20will%20you%20need%20to%20dip%20into%20the%20account,%20and%20what's%20your%20preferred%20method%20of%20access%20--%20ATM,%20checkwriting,%20online,%20and%20the%20like?" TargetMode="Externa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hyperlink" Target="http://www.pbs.org/your-life-your-money/index.php" TargetMode="External"/><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2" Type="http://schemas.openxmlformats.org/officeDocument/2006/relationships/hyperlink" Target="http://www.morningstar.com/" TargetMode="External"/><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3" Type="http://schemas.openxmlformats.org/officeDocument/2006/relationships/hyperlink" Target="http://www.youtube.com/watch?v=UTf_liXceok" TargetMode="External"/><Relationship Id="rId2" Type="http://schemas.openxmlformats.org/officeDocument/2006/relationships/hyperlink" Target="http://www.youtube.com/watch?v=gkpqzyZMg4o" TargetMode="External"/><Relationship Id="rId1" Type="http://schemas.openxmlformats.org/officeDocument/2006/relationships/slideLayout" Target="../slideLayouts/slideLayout7.xml"/><Relationship Id="rId4" Type="http://schemas.openxmlformats.org/officeDocument/2006/relationships/hyperlink" Target="http://www.youtube.com/watch?v=dlne-tAEV4c&amp;feature=related" TargetMode="External"/></Relationships>
</file>

<file path=ppt/slides/_rels/slide52.xml.rels><?xml version="1.0" encoding="UTF-8" standalone="yes"?>
<Relationships xmlns="http://schemas.openxmlformats.org/package/2006/relationships"><Relationship Id="rId2" Type="http://schemas.openxmlformats.org/officeDocument/2006/relationships/hyperlink" Target="http://videos.howstuffworks.com/credit-learning-centercom/704-understanding-your-credit-report-video.htm" TargetMode="External"/><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2" Type="http://schemas.openxmlformats.org/officeDocument/2006/relationships/hyperlink" Target="http://www.annualcreditreport.com/" TargetMode="External"/><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2" Type="http://schemas.openxmlformats.org/officeDocument/2006/relationships/hyperlink" Target="http://www.experian.com/credit_report_basics/pdf/samplecreditreport.pdf" TargetMode="External"/><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7.xml.rels><?xml version="1.0" encoding="UTF-8" standalone="yes"?>
<Relationships xmlns="http://schemas.openxmlformats.org/package/2006/relationships"><Relationship Id="rId2" Type="http://schemas.openxmlformats.org/officeDocument/2006/relationships/hyperlink" Target="http://www.youtube.com/watch?v=3NWlYK9Ndcc&amp;feature=relmfu" TargetMode="External"/><Relationship Id="rId1" Type="http://schemas.openxmlformats.org/officeDocument/2006/relationships/slideLayout" Target="../slideLayouts/slideLayout7.xml"/></Relationships>
</file>

<file path=ppt/slides/_rels/slide58.xml.rels><?xml version="1.0" encoding="UTF-8" standalone="yes"?>
<Relationships xmlns="http://schemas.openxmlformats.org/package/2006/relationships"><Relationship Id="rId2" Type="http://schemas.openxmlformats.org/officeDocument/2006/relationships/hyperlink" Target="http://www.youtube.com/watch?NR=1&amp;v=bQbFcjJwWN4" TargetMode="External"/><Relationship Id="rId1" Type="http://schemas.openxmlformats.org/officeDocument/2006/relationships/slideLayout" Target="../slideLayouts/slideLayout7.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3" Type="http://schemas.openxmlformats.org/officeDocument/2006/relationships/hyperlink" Target="http://www.bankrate.com/" TargetMode="External"/><Relationship Id="rId2" Type="http://schemas.openxmlformats.org/officeDocument/2006/relationships/hyperlink" Target="http://www.cardratings.com/" TargetMode="External"/><Relationship Id="rId1" Type="http://schemas.openxmlformats.org/officeDocument/2006/relationships/slideLayout" Target="../slideLayouts/slideLayout7.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3" Type="http://schemas.openxmlformats.org/officeDocument/2006/relationships/hyperlink" Target="http://www.youtube.com/watch?v=jBaPx3sym0I&amp;feature=related" TargetMode="External"/><Relationship Id="rId2" Type="http://schemas.openxmlformats.org/officeDocument/2006/relationships/hyperlink" Target="http://www.federalreserve.gov/creditcard/" TargetMode="Externa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8.xml.rels><?xml version="1.0" encoding="UTF-8" standalone="yes"?>
<Relationships xmlns="http://schemas.openxmlformats.org/package/2006/relationships"><Relationship Id="rId3" Type="http://schemas.openxmlformats.org/officeDocument/2006/relationships/hyperlink" Target="http://www.youtube.com/watch?v=G714VGqZ9PM&amp;feature=related" TargetMode="External"/><Relationship Id="rId2" Type="http://schemas.openxmlformats.org/officeDocument/2006/relationships/hyperlink" Target="http://www.youtube.com/watch?v=P0tVY3OJQzM" TargetMode="External"/><Relationship Id="rId1" Type="http://schemas.openxmlformats.org/officeDocument/2006/relationships/slideLayout" Target="../slideLayouts/slideLayout7.xml"/><Relationship Id="rId5" Type="http://schemas.openxmlformats.org/officeDocument/2006/relationships/hyperlink" Target="http://www.youtube.com/watch?v=sqRZGhiHGxg&amp;feature=relmfu" TargetMode="External"/><Relationship Id="rId4" Type="http://schemas.openxmlformats.org/officeDocument/2006/relationships/hyperlink" Target="http://www.youtube.com/watch?v=Q0e-pPfITts&amp;feature=related" TargetMode="Externa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idx="4294967295"/>
          </p:nvPr>
        </p:nvSpPr>
        <p:spPr>
          <a:xfrm>
            <a:off x="685800" y="2130425"/>
            <a:ext cx="7772400" cy="1470025"/>
          </a:xfrm>
        </p:spPr>
        <p:txBody>
          <a:bodyPr/>
          <a:lstStyle/>
          <a:p>
            <a:pPr eaLnBrk="1" hangingPunct="1"/>
            <a:r>
              <a:rPr lang="en-US" smtClean="0">
                <a:hlinkClick r:id="rId2"/>
              </a:rPr>
              <a:t>Personal Finance</a:t>
            </a:r>
            <a:endParaRPr lang="en-US" smtClean="0"/>
          </a:p>
        </p:txBody>
      </p:sp>
      <p:sp>
        <p:nvSpPr>
          <p:cNvPr id="2051" name="Rectangle 3"/>
          <p:cNvSpPr>
            <a:spLocks noGrp="1" noChangeArrowheads="1"/>
          </p:cNvSpPr>
          <p:nvPr>
            <p:ph type="subTitle" idx="4294967295"/>
          </p:nvPr>
        </p:nvSpPr>
        <p:spPr>
          <a:xfrm>
            <a:off x="1371600" y="3886200"/>
            <a:ext cx="6400800" cy="1752600"/>
          </a:xfrm>
        </p:spPr>
        <p:txBody>
          <a:bodyPr/>
          <a:lstStyle/>
          <a:p>
            <a:pPr marL="0" indent="0" algn="ctr" eaLnBrk="1" hangingPunct="1">
              <a:buFontTx/>
              <a:buNone/>
            </a:pPr>
            <a:endParaRPr lang="en-US" smtClean="0"/>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pPr eaLnBrk="1" hangingPunct="1"/>
            <a:r>
              <a:rPr lang="en-US" smtClean="0"/>
              <a:t>Here is where it went.</a:t>
            </a:r>
          </a:p>
        </p:txBody>
      </p:sp>
      <p:sp>
        <p:nvSpPr>
          <p:cNvPr id="16387" name="Rectangle 3"/>
          <p:cNvSpPr>
            <a:spLocks noGrp="1" noChangeArrowheads="1"/>
          </p:cNvSpPr>
          <p:nvPr>
            <p:ph type="body" idx="1"/>
          </p:nvPr>
        </p:nvSpPr>
        <p:spPr/>
        <p:txBody>
          <a:bodyPr/>
          <a:lstStyle/>
          <a:p>
            <a:pPr algn="r" eaLnBrk="1" hangingPunct="1">
              <a:lnSpc>
                <a:spcPct val="90000"/>
              </a:lnSpc>
            </a:pPr>
            <a:r>
              <a:rPr lang="en-US" smtClean="0"/>
              <a:t>Gross income=$200</a:t>
            </a:r>
          </a:p>
          <a:p>
            <a:pPr eaLnBrk="1" hangingPunct="1">
              <a:lnSpc>
                <a:spcPct val="90000"/>
              </a:lnSpc>
            </a:pPr>
            <a:r>
              <a:rPr lang="en-US" smtClean="0"/>
              <a:t>Mandatory Deductions</a:t>
            </a:r>
          </a:p>
          <a:p>
            <a:pPr lvl="1" eaLnBrk="1" hangingPunct="1">
              <a:lnSpc>
                <a:spcPct val="90000"/>
              </a:lnSpc>
            </a:pPr>
            <a:r>
              <a:rPr lang="en-US" smtClean="0"/>
              <a:t>Federal Income Tax      -$21</a:t>
            </a:r>
          </a:p>
          <a:p>
            <a:pPr lvl="1" eaLnBrk="1" hangingPunct="1">
              <a:lnSpc>
                <a:spcPct val="90000"/>
              </a:lnSpc>
            </a:pPr>
            <a:r>
              <a:rPr lang="en-US" smtClean="0"/>
              <a:t>State Income Tax          -$13</a:t>
            </a:r>
          </a:p>
          <a:p>
            <a:pPr lvl="1" eaLnBrk="1" hangingPunct="1">
              <a:lnSpc>
                <a:spcPct val="90000"/>
              </a:lnSpc>
            </a:pPr>
            <a:r>
              <a:rPr lang="en-US" smtClean="0"/>
              <a:t>Medicare                       -$10</a:t>
            </a:r>
          </a:p>
          <a:p>
            <a:pPr lvl="1" eaLnBrk="1" hangingPunct="1">
              <a:lnSpc>
                <a:spcPct val="90000"/>
              </a:lnSpc>
            </a:pPr>
            <a:r>
              <a:rPr lang="en-US" smtClean="0"/>
              <a:t>FICA(Social Security)   -$12</a:t>
            </a:r>
          </a:p>
          <a:p>
            <a:pPr lvl="1" eaLnBrk="1" hangingPunct="1">
              <a:lnSpc>
                <a:spcPct val="90000"/>
              </a:lnSpc>
            </a:pPr>
            <a:r>
              <a:rPr lang="en-US" smtClean="0"/>
              <a:t>1X Uniform Fee	        -$10</a:t>
            </a:r>
          </a:p>
          <a:p>
            <a:pPr lvl="1" eaLnBrk="1" hangingPunct="1">
              <a:lnSpc>
                <a:spcPct val="90000"/>
              </a:lnSpc>
            </a:pPr>
            <a:r>
              <a:rPr lang="en-US" b="1" smtClean="0"/>
              <a:t>Total                             -$66</a:t>
            </a:r>
          </a:p>
          <a:p>
            <a:pPr algn="r" eaLnBrk="1" hangingPunct="1">
              <a:lnSpc>
                <a:spcPct val="90000"/>
              </a:lnSpc>
            </a:pPr>
            <a:r>
              <a:rPr lang="en-US" smtClean="0"/>
              <a:t>Net income =$134</a:t>
            </a:r>
          </a:p>
          <a:p>
            <a:pPr lvl="1" eaLnBrk="1" hangingPunct="1">
              <a:lnSpc>
                <a:spcPct val="90000"/>
              </a:lnSpc>
            </a:pPr>
            <a:endParaRPr lang="en-US"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457200" y="274638"/>
            <a:ext cx="8229600" cy="639762"/>
          </a:xfrm>
        </p:spPr>
        <p:txBody>
          <a:bodyPr>
            <a:normAutofit fontScale="90000"/>
          </a:bodyPr>
          <a:lstStyle/>
          <a:p>
            <a:pPr eaLnBrk="1" hangingPunct="1"/>
            <a:r>
              <a:rPr lang="en-US" sz="4000" smtClean="0"/>
              <a:t>Just wait.  It gets worse.</a:t>
            </a:r>
          </a:p>
        </p:txBody>
      </p:sp>
      <p:sp>
        <p:nvSpPr>
          <p:cNvPr id="17411" name="Rectangle 3"/>
          <p:cNvSpPr>
            <a:spLocks noGrp="1" noChangeArrowheads="1"/>
          </p:cNvSpPr>
          <p:nvPr>
            <p:ph type="body" idx="1"/>
          </p:nvPr>
        </p:nvSpPr>
        <p:spPr>
          <a:xfrm>
            <a:off x="457200" y="1066800"/>
            <a:ext cx="8229600" cy="5059363"/>
          </a:xfrm>
        </p:spPr>
        <p:txBody>
          <a:bodyPr/>
          <a:lstStyle/>
          <a:p>
            <a:pPr algn="r" eaLnBrk="1" hangingPunct="1">
              <a:lnSpc>
                <a:spcPct val="80000"/>
              </a:lnSpc>
            </a:pPr>
            <a:r>
              <a:rPr lang="en-US" sz="2800" smtClean="0"/>
              <a:t>Gross income= $2,500</a:t>
            </a:r>
          </a:p>
          <a:p>
            <a:pPr eaLnBrk="1" hangingPunct="1">
              <a:lnSpc>
                <a:spcPct val="80000"/>
              </a:lnSpc>
            </a:pPr>
            <a:r>
              <a:rPr lang="en-US" sz="2800" smtClean="0"/>
              <a:t>Mandatory Deductions</a:t>
            </a:r>
          </a:p>
          <a:p>
            <a:pPr lvl="1" eaLnBrk="1" hangingPunct="1">
              <a:lnSpc>
                <a:spcPct val="80000"/>
              </a:lnSpc>
            </a:pPr>
            <a:r>
              <a:rPr lang="en-US" sz="2400" smtClean="0"/>
              <a:t>Federal Income Tax			-$150</a:t>
            </a:r>
          </a:p>
          <a:p>
            <a:pPr lvl="1" eaLnBrk="1" hangingPunct="1">
              <a:lnSpc>
                <a:spcPct val="80000"/>
              </a:lnSpc>
            </a:pPr>
            <a:r>
              <a:rPr lang="en-US" sz="2400" smtClean="0"/>
              <a:t>State Income Tax			-$100</a:t>
            </a:r>
          </a:p>
          <a:p>
            <a:pPr lvl="1" eaLnBrk="1" hangingPunct="1">
              <a:lnSpc>
                <a:spcPct val="80000"/>
              </a:lnSpc>
            </a:pPr>
            <a:r>
              <a:rPr lang="en-US" sz="2400" smtClean="0"/>
              <a:t>FICA(Social Security)		-$100</a:t>
            </a:r>
          </a:p>
          <a:p>
            <a:pPr lvl="1" eaLnBrk="1" hangingPunct="1">
              <a:lnSpc>
                <a:spcPct val="80000"/>
              </a:lnSpc>
            </a:pPr>
            <a:r>
              <a:rPr lang="en-US" sz="2400" smtClean="0"/>
              <a:t>Medicare				-$25</a:t>
            </a:r>
          </a:p>
          <a:p>
            <a:pPr eaLnBrk="1" hangingPunct="1">
              <a:lnSpc>
                <a:spcPct val="80000"/>
              </a:lnSpc>
            </a:pPr>
            <a:r>
              <a:rPr lang="en-US" sz="2800" smtClean="0"/>
              <a:t>Voluntary Deductions</a:t>
            </a:r>
          </a:p>
          <a:p>
            <a:pPr lvl="1" eaLnBrk="1" hangingPunct="1">
              <a:lnSpc>
                <a:spcPct val="80000"/>
              </a:lnSpc>
            </a:pPr>
            <a:r>
              <a:rPr lang="en-US" sz="2400" smtClean="0"/>
              <a:t>Health Insurance			-$100</a:t>
            </a:r>
          </a:p>
          <a:p>
            <a:pPr lvl="1" eaLnBrk="1" hangingPunct="1">
              <a:lnSpc>
                <a:spcPct val="80000"/>
              </a:lnSpc>
            </a:pPr>
            <a:r>
              <a:rPr lang="en-US" sz="2400" smtClean="0"/>
              <a:t>Dental Insurance			-$40</a:t>
            </a:r>
          </a:p>
          <a:p>
            <a:pPr lvl="1" eaLnBrk="1" hangingPunct="1">
              <a:lnSpc>
                <a:spcPct val="80000"/>
              </a:lnSpc>
            </a:pPr>
            <a:r>
              <a:rPr lang="en-US" sz="2400" smtClean="0"/>
              <a:t>Charity					-$20</a:t>
            </a:r>
          </a:p>
          <a:p>
            <a:pPr lvl="1" eaLnBrk="1" hangingPunct="1">
              <a:lnSpc>
                <a:spcPct val="80000"/>
              </a:lnSpc>
            </a:pPr>
            <a:r>
              <a:rPr lang="en-US" sz="2400" smtClean="0"/>
              <a:t>401K					-$100</a:t>
            </a:r>
          </a:p>
          <a:p>
            <a:pPr lvl="1" eaLnBrk="1" hangingPunct="1">
              <a:lnSpc>
                <a:spcPct val="80000"/>
              </a:lnSpc>
            </a:pPr>
            <a:r>
              <a:rPr lang="en-US" sz="2400" b="1" smtClean="0"/>
              <a:t>Total					-$635</a:t>
            </a:r>
          </a:p>
          <a:p>
            <a:pPr algn="r" eaLnBrk="1" hangingPunct="1">
              <a:lnSpc>
                <a:spcPct val="80000"/>
              </a:lnSpc>
            </a:pPr>
            <a:r>
              <a:rPr lang="en-US" sz="2800" smtClean="0"/>
              <a:t>Net Income = $1865</a:t>
            </a:r>
          </a:p>
          <a:p>
            <a:pPr lvl="1" eaLnBrk="1" hangingPunct="1">
              <a:lnSpc>
                <a:spcPct val="80000"/>
              </a:lnSpc>
            </a:pPr>
            <a:endParaRPr lang="en-US" sz="2400" b="1" smtClean="0"/>
          </a:p>
          <a:p>
            <a:pPr lvl="1" eaLnBrk="1" hangingPunct="1">
              <a:lnSpc>
                <a:spcPct val="80000"/>
              </a:lnSpc>
            </a:pPr>
            <a:endParaRPr lang="en-US" sz="2400"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pPr eaLnBrk="1" hangingPunct="1"/>
            <a:r>
              <a:rPr lang="en-US" smtClean="0"/>
              <a:t>Learn this</a:t>
            </a:r>
          </a:p>
        </p:txBody>
      </p:sp>
      <p:sp>
        <p:nvSpPr>
          <p:cNvPr id="18435" name="Rectangle 3"/>
          <p:cNvSpPr>
            <a:spLocks noGrp="1" noChangeArrowheads="1"/>
          </p:cNvSpPr>
          <p:nvPr>
            <p:ph type="body" idx="1"/>
          </p:nvPr>
        </p:nvSpPr>
        <p:spPr/>
        <p:txBody>
          <a:bodyPr/>
          <a:lstStyle/>
          <a:p>
            <a:pPr eaLnBrk="1" hangingPunct="1"/>
            <a:r>
              <a:rPr lang="en-US" smtClean="0"/>
              <a:t>Adjust your spending to your income and not vice versa.</a:t>
            </a:r>
          </a:p>
          <a:p>
            <a:pPr eaLnBrk="1" hangingPunct="1"/>
            <a:r>
              <a:rPr lang="en-US" smtClean="0"/>
              <a:t>When using income, use the net not the gross.</a:t>
            </a:r>
          </a:p>
          <a:p>
            <a:pPr eaLnBrk="1" hangingPunct="1"/>
            <a:r>
              <a:rPr lang="en-US" smtClean="0"/>
              <a:t>Actually only </a:t>
            </a:r>
            <a:r>
              <a:rPr lang="en-US" u="sng" smtClean="0"/>
              <a:t>try to spend @90% of your net income and save the rest.  </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r>
              <a:rPr lang="en-US" smtClean="0"/>
              <a:t>Habits of Wealthy People</a:t>
            </a:r>
          </a:p>
        </p:txBody>
      </p:sp>
      <p:sp>
        <p:nvSpPr>
          <p:cNvPr id="23555" name="Rectangle 3"/>
          <p:cNvSpPr>
            <a:spLocks noGrp="1" noChangeArrowheads="1"/>
          </p:cNvSpPr>
          <p:nvPr>
            <p:ph type="body" idx="1"/>
          </p:nvPr>
        </p:nvSpPr>
        <p:spPr/>
        <p:txBody>
          <a:bodyPr/>
          <a:lstStyle/>
          <a:p>
            <a:pPr eaLnBrk="1" hangingPunct="1"/>
            <a:r>
              <a:rPr lang="en-US" smtClean="0"/>
              <a:t>Spend less than you earn</a:t>
            </a:r>
          </a:p>
          <a:p>
            <a:pPr eaLnBrk="1" hangingPunct="1"/>
            <a:r>
              <a:rPr lang="en-US" smtClean="0"/>
              <a:t>Save your money</a:t>
            </a:r>
          </a:p>
          <a:p>
            <a:pPr eaLnBrk="1" hangingPunct="1"/>
            <a:r>
              <a:rPr lang="en-US" smtClean="0"/>
              <a:t>Invest (sacrifice now for later)</a:t>
            </a:r>
          </a:p>
          <a:p>
            <a:pPr eaLnBrk="1" hangingPunct="1"/>
            <a:r>
              <a:rPr lang="en-US" smtClean="0"/>
              <a:t>Borrow wisely</a:t>
            </a:r>
          </a:p>
          <a:p>
            <a:pPr eaLnBrk="1" hangingPunct="1"/>
            <a:r>
              <a:rPr lang="en-US" smtClean="0"/>
              <a:t>There is no such thing as get rich quick</a:t>
            </a:r>
          </a:p>
          <a:p>
            <a:pPr eaLnBrk="1" hangingPunct="1"/>
            <a:r>
              <a:rPr lang="en-US" smtClean="0"/>
              <a:t>Be Patient</a:t>
            </a:r>
          </a:p>
          <a:p>
            <a:pPr eaLnBrk="1" hangingPunct="1"/>
            <a:r>
              <a:rPr lang="en-US" smtClean="0"/>
              <a:t>Insure yourself</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3794" name="Rectangle 2"/>
          <p:cNvSpPr>
            <a:spLocks noGrp="1" noChangeArrowheads="1"/>
          </p:cNvSpPr>
          <p:nvPr>
            <p:ph type="title" idx="4294967295"/>
          </p:nvPr>
        </p:nvSpPr>
        <p:spPr/>
        <p:txBody>
          <a:bodyPr>
            <a:normAutofit fontScale="90000"/>
          </a:bodyPr>
          <a:lstStyle/>
          <a:p>
            <a:pPr eaLnBrk="1" hangingPunct="1"/>
            <a:r>
              <a:rPr lang="en-US" altLang="en-US" smtClean="0"/>
              <a:t>How the Internet Facilitates Financial Planning</a:t>
            </a:r>
          </a:p>
        </p:txBody>
      </p:sp>
      <p:sp>
        <p:nvSpPr>
          <p:cNvPr id="33795" name="Rectangle 3"/>
          <p:cNvSpPr>
            <a:spLocks noGrp="1" noChangeArrowheads="1"/>
          </p:cNvSpPr>
          <p:nvPr>
            <p:ph type="body" idx="4294967295"/>
          </p:nvPr>
        </p:nvSpPr>
        <p:spPr/>
        <p:txBody>
          <a:bodyPr/>
          <a:lstStyle/>
          <a:p>
            <a:pPr eaLnBrk="1" hangingPunct="1">
              <a:spcBef>
                <a:spcPct val="30000"/>
              </a:spcBef>
            </a:pPr>
            <a:r>
              <a:rPr lang="en-US" altLang="en-US" smtClean="0"/>
              <a:t>The Internet provides information </a:t>
            </a:r>
            <a:br>
              <a:rPr lang="en-US" altLang="en-US" smtClean="0"/>
            </a:br>
            <a:r>
              <a:rPr lang="en-US" altLang="en-US" smtClean="0"/>
              <a:t>on all aspects of financial planning</a:t>
            </a:r>
          </a:p>
          <a:p>
            <a:pPr lvl="1" eaLnBrk="1" hangingPunct="1">
              <a:spcBef>
                <a:spcPct val="30000"/>
              </a:spcBef>
            </a:pPr>
            <a:r>
              <a:rPr lang="en-US" altLang="en-US" smtClean="0"/>
              <a:t>Bank deposit rates</a:t>
            </a:r>
          </a:p>
          <a:p>
            <a:pPr lvl="1" eaLnBrk="1" hangingPunct="1">
              <a:spcBef>
                <a:spcPct val="30000"/>
              </a:spcBef>
            </a:pPr>
            <a:r>
              <a:rPr lang="en-US" altLang="en-US" smtClean="0"/>
              <a:t>Prices of cars and homes</a:t>
            </a:r>
          </a:p>
          <a:p>
            <a:pPr lvl="1" eaLnBrk="1" hangingPunct="1">
              <a:spcBef>
                <a:spcPct val="30000"/>
              </a:spcBef>
            </a:pPr>
            <a:r>
              <a:rPr lang="en-US" altLang="en-US" smtClean="0"/>
              <a:t>Financing rates</a:t>
            </a:r>
          </a:p>
          <a:p>
            <a:pPr lvl="1" eaLnBrk="1" hangingPunct="1">
              <a:spcBef>
                <a:spcPct val="30000"/>
              </a:spcBef>
            </a:pPr>
            <a:r>
              <a:rPr lang="en-US" altLang="en-US" smtClean="0"/>
              <a:t>Prices of investments</a:t>
            </a:r>
          </a:p>
          <a:p>
            <a:pPr lvl="1" eaLnBrk="1" hangingPunct="1">
              <a:spcBef>
                <a:spcPct val="30000"/>
              </a:spcBef>
            </a:pPr>
            <a:r>
              <a:rPr lang="en-US" altLang="en-US" smtClean="0"/>
              <a:t>Insurance premiums</a:t>
            </a:r>
          </a:p>
        </p:txBody>
      </p:sp>
    </p:spTree>
  </p:cSld>
  <p:clrMapOvr>
    <a:masterClrMapping/>
  </p:clrMapOvr>
  <p:transition>
    <p:random/>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idx="4294967295"/>
          </p:nvPr>
        </p:nvSpPr>
        <p:spPr/>
        <p:txBody>
          <a:bodyPr/>
          <a:lstStyle/>
          <a:p>
            <a:pPr eaLnBrk="1" hangingPunct="1"/>
            <a:r>
              <a:rPr lang="en-US" smtClean="0"/>
              <a:t>Review</a:t>
            </a:r>
          </a:p>
        </p:txBody>
      </p:sp>
      <p:sp>
        <p:nvSpPr>
          <p:cNvPr id="34819" name="Rectangle 3"/>
          <p:cNvSpPr>
            <a:spLocks noGrp="1" noChangeArrowheads="1"/>
          </p:cNvSpPr>
          <p:nvPr>
            <p:ph type="body" idx="4294967295"/>
          </p:nvPr>
        </p:nvSpPr>
        <p:spPr/>
        <p:txBody>
          <a:bodyPr/>
          <a:lstStyle/>
          <a:p>
            <a:pPr eaLnBrk="1" hangingPunct="1"/>
            <a:r>
              <a:rPr lang="en-US" smtClean="0"/>
              <a:t>Give one step in setting goals.</a:t>
            </a:r>
          </a:p>
        </p:txBody>
      </p:sp>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idx="4294967295"/>
          </p:nvPr>
        </p:nvSpPr>
        <p:spPr/>
        <p:txBody>
          <a:bodyPr/>
          <a:lstStyle/>
          <a:p>
            <a:pPr eaLnBrk="1" hangingPunct="1"/>
            <a:r>
              <a:rPr lang="en-US" smtClean="0"/>
              <a:t>Budgets</a:t>
            </a:r>
          </a:p>
        </p:txBody>
      </p:sp>
      <p:sp>
        <p:nvSpPr>
          <p:cNvPr id="35843" name="Rectangle 3"/>
          <p:cNvSpPr>
            <a:spLocks noGrp="1" noChangeArrowheads="1"/>
          </p:cNvSpPr>
          <p:nvPr>
            <p:ph type="body" idx="4294967295"/>
          </p:nvPr>
        </p:nvSpPr>
        <p:spPr/>
        <p:txBody>
          <a:bodyPr/>
          <a:lstStyle/>
          <a:p>
            <a:pPr eaLnBrk="1" hangingPunct="1"/>
            <a:r>
              <a:rPr lang="en-US" u="sng" smtClean="0"/>
              <a:t>A budget is a plan adjusting expenses to income or estimated cost of living.</a:t>
            </a:r>
            <a:r>
              <a:rPr lang="en-US" smtClean="0"/>
              <a:t>  </a:t>
            </a:r>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title" idx="4294967295"/>
          </p:nvPr>
        </p:nvSpPr>
        <p:spPr/>
        <p:txBody>
          <a:bodyPr/>
          <a:lstStyle/>
          <a:p>
            <a:pPr eaLnBrk="1" hangingPunct="1"/>
            <a:r>
              <a:rPr lang="en-US" sz="4000" u="sng" smtClean="0"/>
              <a:t>3 Things you can do with money	</a:t>
            </a:r>
          </a:p>
        </p:txBody>
      </p:sp>
      <p:sp>
        <p:nvSpPr>
          <p:cNvPr id="54275" name="Rectangle 3"/>
          <p:cNvSpPr>
            <a:spLocks noGrp="1" noChangeArrowheads="1"/>
          </p:cNvSpPr>
          <p:nvPr>
            <p:ph type="body" idx="4294967295"/>
          </p:nvPr>
        </p:nvSpPr>
        <p:spPr/>
        <p:txBody>
          <a:bodyPr/>
          <a:lstStyle/>
          <a:p>
            <a:pPr eaLnBrk="1" hangingPunct="1"/>
            <a:r>
              <a:rPr lang="en-US" u="sng" smtClean="0"/>
              <a:t>Spend</a:t>
            </a:r>
          </a:p>
          <a:p>
            <a:pPr eaLnBrk="1" hangingPunct="1"/>
            <a:r>
              <a:rPr lang="en-US" u="sng" smtClean="0"/>
              <a:t>Save </a:t>
            </a:r>
          </a:p>
          <a:p>
            <a:pPr eaLnBrk="1" hangingPunct="1"/>
            <a:r>
              <a:rPr lang="en-US" u="sng" smtClean="0"/>
              <a:t>Give</a:t>
            </a:r>
          </a:p>
          <a:p>
            <a:pPr eaLnBrk="1" hangingPunct="1"/>
            <a:endParaRPr lang="en-US" u="sng" smtClean="0"/>
          </a:p>
          <a:p>
            <a:pPr eaLnBrk="1" hangingPunct="1"/>
            <a:endParaRPr lang="en-US" smtClean="0"/>
          </a:p>
        </p:txBody>
      </p:sp>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idx="4294967295"/>
          </p:nvPr>
        </p:nvSpPr>
        <p:spPr/>
        <p:txBody>
          <a:bodyPr/>
          <a:lstStyle/>
          <a:p>
            <a:pPr eaLnBrk="1" hangingPunct="1"/>
            <a:r>
              <a:rPr lang="en-US" smtClean="0"/>
              <a:t>Building a Budget</a:t>
            </a:r>
          </a:p>
        </p:txBody>
      </p:sp>
      <p:sp>
        <p:nvSpPr>
          <p:cNvPr id="37891" name="Rectangle 3"/>
          <p:cNvSpPr>
            <a:spLocks noGrp="1" noChangeArrowheads="1"/>
          </p:cNvSpPr>
          <p:nvPr>
            <p:ph type="body" idx="4294967295"/>
          </p:nvPr>
        </p:nvSpPr>
        <p:spPr/>
        <p:txBody>
          <a:bodyPr/>
          <a:lstStyle/>
          <a:p>
            <a:pPr eaLnBrk="1" hangingPunct="1"/>
            <a:r>
              <a:rPr lang="en-US" smtClean="0"/>
              <a:t>1)Decide the time frame(weekly, monthly, etc)</a:t>
            </a:r>
          </a:p>
          <a:p>
            <a:pPr eaLnBrk="1" hangingPunct="1"/>
            <a:r>
              <a:rPr lang="en-US" smtClean="0"/>
              <a:t>2)List all incoming money(categorized if necessary)</a:t>
            </a:r>
          </a:p>
          <a:p>
            <a:pPr eaLnBrk="1" hangingPunct="1"/>
            <a:r>
              <a:rPr lang="en-US" smtClean="0"/>
              <a:t>3)List all expenses and place in to categories- Fixed and Variable</a:t>
            </a:r>
          </a:p>
          <a:p>
            <a:pPr eaLnBrk="1" hangingPunct="1"/>
            <a:r>
              <a:rPr lang="en-US" smtClean="0"/>
              <a:t>4)Crunch the numbers</a:t>
            </a:r>
          </a:p>
          <a:p>
            <a:pPr eaLnBrk="1" hangingPunct="1"/>
            <a:r>
              <a:rPr lang="en-US" smtClean="0"/>
              <a:t>5)Tweak if necessary</a:t>
            </a:r>
          </a:p>
        </p:txBody>
      </p:sp>
    </p:spTree>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1602" name="Rectangle 2"/>
          <p:cNvSpPr>
            <a:spLocks noGrp="1" noChangeArrowheads="1"/>
          </p:cNvSpPr>
          <p:nvPr>
            <p:ph type="title"/>
          </p:nvPr>
        </p:nvSpPr>
        <p:spPr/>
        <p:txBody>
          <a:bodyPr/>
          <a:lstStyle/>
          <a:p>
            <a:r>
              <a:rPr lang="en-US" u="sng" smtClean="0"/>
              <a:t>7 steps for a successful budget</a:t>
            </a:r>
          </a:p>
        </p:txBody>
      </p:sp>
      <p:sp>
        <p:nvSpPr>
          <p:cNvPr id="281603" name="Rectangle 3"/>
          <p:cNvSpPr>
            <a:spLocks noGrp="1" noChangeArrowheads="1"/>
          </p:cNvSpPr>
          <p:nvPr>
            <p:ph type="body" idx="1"/>
          </p:nvPr>
        </p:nvSpPr>
        <p:spPr/>
        <p:txBody>
          <a:bodyPr/>
          <a:lstStyle/>
          <a:p>
            <a:pPr>
              <a:lnSpc>
                <a:spcPct val="90000"/>
              </a:lnSpc>
              <a:buFontTx/>
              <a:buNone/>
            </a:pPr>
            <a:endParaRPr lang="en-US" smtClean="0"/>
          </a:p>
          <a:p>
            <a:pPr>
              <a:lnSpc>
                <a:spcPct val="90000"/>
              </a:lnSpc>
            </a:pPr>
            <a:r>
              <a:rPr lang="en-US" u="sng" smtClean="0"/>
              <a:t>Track spending for a month. </a:t>
            </a:r>
          </a:p>
          <a:p>
            <a:pPr>
              <a:lnSpc>
                <a:spcPct val="90000"/>
              </a:lnSpc>
            </a:pPr>
            <a:r>
              <a:rPr lang="en-US" u="sng" smtClean="0"/>
              <a:t>Put savings on autopilot. </a:t>
            </a:r>
          </a:p>
          <a:p>
            <a:pPr>
              <a:lnSpc>
                <a:spcPct val="90000"/>
              </a:lnSpc>
            </a:pPr>
            <a:r>
              <a:rPr lang="en-US" u="sng" smtClean="0"/>
              <a:t>Prioritize spending. </a:t>
            </a:r>
          </a:p>
          <a:p>
            <a:pPr>
              <a:lnSpc>
                <a:spcPct val="90000"/>
              </a:lnSpc>
            </a:pPr>
            <a:r>
              <a:rPr lang="en-US" u="sng" smtClean="0"/>
              <a:t>Use cash for daily spending. </a:t>
            </a:r>
          </a:p>
          <a:p>
            <a:pPr>
              <a:lnSpc>
                <a:spcPct val="90000"/>
              </a:lnSpc>
            </a:pPr>
            <a:r>
              <a:rPr lang="en-US" u="sng" smtClean="0"/>
              <a:t>Tackle credit card debt. </a:t>
            </a:r>
          </a:p>
          <a:p>
            <a:pPr>
              <a:lnSpc>
                <a:spcPct val="90000"/>
              </a:lnSpc>
            </a:pPr>
            <a:r>
              <a:rPr lang="en-US" u="sng" smtClean="0"/>
              <a:t>Build emergency savings account. </a:t>
            </a:r>
          </a:p>
          <a:p>
            <a:pPr>
              <a:lnSpc>
                <a:spcPct val="90000"/>
              </a:lnSpc>
            </a:pPr>
            <a:r>
              <a:rPr lang="en-US" u="sng" smtClean="0"/>
              <a:t>Live within your means</a:t>
            </a:r>
          </a:p>
          <a:p>
            <a:pPr>
              <a:lnSpc>
                <a:spcPct val="90000"/>
              </a:lnSpc>
              <a:buFontTx/>
              <a:buNone/>
            </a:pPr>
            <a:endParaRPr lang="en-US"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idx="4294967295"/>
          </p:nvPr>
        </p:nvSpPr>
        <p:spPr/>
        <p:txBody>
          <a:bodyPr/>
          <a:lstStyle/>
          <a:p>
            <a:pPr eaLnBrk="1" hangingPunct="1"/>
            <a:r>
              <a:rPr lang="en-US" smtClean="0"/>
              <a:t>USER WARNING</a:t>
            </a:r>
          </a:p>
        </p:txBody>
      </p:sp>
      <p:sp>
        <p:nvSpPr>
          <p:cNvPr id="3075" name="Rectangle 3"/>
          <p:cNvSpPr>
            <a:spLocks noGrp="1" noChangeArrowheads="1"/>
          </p:cNvSpPr>
          <p:nvPr>
            <p:ph type="body" idx="4294967295"/>
          </p:nvPr>
        </p:nvSpPr>
        <p:spPr/>
        <p:txBody>
          <a:bodyPr/>
          <a:lstStyle/>
          <a:p>
            <a:pPr eaLnBrk="1" hangingPunct="1"/>
            <a:r>
              <a:rPr lang="en-US" smtClean="0"/>
              <a:t>This unit is easy preaching and hard living.</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idx="4294967295"/>
          </p:nvPr>
        </p:nvSpPr>
        <p:spPr/>
        <p:txBody>
          <a:bodyPr/>
          <a:lstStyle/>
          <a:p>
            <a:pPr eaLnBrk="1" hangingPunct="1"/>
            <a:r>
              <a:rPr lang="en-US" smtClean="0"/>
              <a:t>Types of expenses</a:t>
            </a:r>
          </a:p>
        </p:txBody>
      </p:sp>
      <p:sp>
        <p:nvSpPr>
          <p:cNvPr id="38915" name="Rectangle 3"/>
          <p:cNvSpPr>
            <a:spLocks noGrp="1" noChangeArrowheads="1"/>
          </p:cNvSpPr>
          <p:nvPr>
            <p:ph type="body" idx="4294967295"/>
          </p:nvPr>
        </p:nvSpPr>
        <p:spPr/>
        <p:txBody>
          <a:bodyPr/>
          <a:lstStyle/>
          <a:p>
            <a:pPr eaLnBrk="1" hangingPunct="1"/>
            <a:r>
              <a:rPr lang="en-US" smtClean="0"/>
              <a:t>Fixed- Stays the same(mortgage, car payment, loans, etc)</a:t>
            </a:r>
          </a:p>
          <a:p>
            <a:pPr eaLnBrk="1" hangingPunct="1"/>
            <a:r>
              <a:rPr lang="en-US" smtClean="0"/>
              <a:t>Variable-Changes(electric bill, water, etc.)</a:t>
            </a:r>
          </a:p>
        </p:txBody>
      </p:sp>
    </p:spTree>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idx="4294967295"/>
          </p:nvPr>
        </p:nvSpPr>
        <p:spPr/>
        <p:txBody>
          <a:bodyPr/>
          <a:lstStyle/>
          <a:p>
            <a:pPr eaLnBrk="1" hangingPunct="1"/>
            <a:r>
              <a:rPr lang="en-US" smtClean="0"/>
              <a:t>Types of Banks</a:t>
            </a:r>
          </a:p>
        </p:txBody>
      </p:sp>
      <p:sp>
        <p:nvSpPr>
          <p:cNvPr id="43011" name="Rectangle 3"/>
          <p:cNvSpPr>
            <a:spLocks noGrp="1" noChangeArrowheads="1"/>
          </p:cNvSpPr>
          <p:nvPr>
            <p:ph type="body" idx="4294967295"/>
          </p:nvPr>
        </p:nvSpPr>
        <p:spPr/>
        <p:txBody>
          <a:bodyPr/>
          <a:lstStyle/>
          <a:p>
            <a:pPr eaLnBrk="1" hangingPunct="1"/>
            <a:r>
              <a:rPr lang="en-US" smtClean="0"/>
              <a:t>Commercial Banks</a:t>
            </a:r>
          </a:p>
          <a:p>
            <a:pPr eaLnBrk="1" hangingPunct="1"/>
            <a:r>
              <a:rPr lang="en-US" smtClean="0"/>
              <a:t>Savings and Loans</a:t>
            </a:r>
          </a:p>
          <a:p>
            <a:pPr eaLnBrk="1" hangingPunct="1"/>
            <a:r>
              <a:rPr lang="en-US" smtClean="0"/>
              <a:t>Mutual Savings Banks</a:t>
            </a:r>
          </a:p>
          <a:p>
            <a:pPr eaLnBrk="1" hangingPunct="1"/>
            <a:r>
              <a:rPr lang="en-US" smtClean="0"/>
              <a:t>Credit Unions</a:t>
            </a:r>
          </a:p>
          <a:p>
            <a:pPr eaLnBrk="1" hangingPunct="1"/>
            <a:r>
              <a:rPr lang="en-US" smtClean="0"/>
              <a:t>Micro Banks</a:t>
            </a:r>
          </a:p>
          <a:p>
            <a:pPr eaLnBrk="1" hangingPunct="1"/>
            <a:endParaRPr lang="en-US" smtClean="0"/>
          </a:p>
        </p:txBody>
      </p:sp>
    </p:spTree>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idx="4294967295"/>
          </p:nvPr>
        </p:nvSpPr>
        <p:spPr/>
        <p:txBody>
          <a:bodyPr/>
          <a:lstStyle/>
          <a:p>
            <a:pPr eaLnBrk="1" hangingPunct="1"/>
            <a:r>
              <a:rPr lang="en-US" smtClean="0"/>
              <a:t>Differences in Banking Types</a:t>
            </a:r>
          </a:p>
        </p:txBody>
      </p:sp>
      <p:sp>
        <p:nvSpPr>
          <p:cNvPr id="44035" name="Rectangle 3"/>
          <p:cNvSpPr>
            <a:spLocks noGrp="1" noChangeArrowheads="1"/>
          </p:cNvSpPr>
          <p:nvPr>
            <p:ph type="body" idx="4294967295"/>
          </p:nvPr>
        </p:nvSpPr>
        <p:spPr/>
        <p:txBody>
          <a:bodyPr/>
          <a:lstStyle/>
          <a:p>
            <a:pPr eaLnBrk="1" hangingPunct="1">
              <a:lnSpc>
                <a:spcPct val="90000"/>
              </a:lnSpc>
            </a:pPr>
            <a:r>
              <a:rPr lang="en-US" smtClean="0"/>
              <a:t>For the most part, they all offer similar services.  Perhaps the most distinguished is the Credit Union.  Credit Unions are usually open to only members of a group or employees.  They usually pay better interest in savings.</a:t>
            </a:r>
          </a:p>
          <a:p>
            <a:pPr eaLnBrk="1" hangingPunct="1">
              <a:lnSpc>
                <a:spcPct val="90000"/>
              </a:lnSpc>
            </a:pPr>
            <a:r>
              <a:rPr lang="en-US" u="sng" smtClean="0"/>
              <a:t>Bank functions- 1)place to save money  2)place to borrow money  3)place to make transactions</a:t>
            </a:r>
            <a:r>
              <a:rPr lang="en-US" smtClean="0"/>
              <a:t>  </a:t>
            </a:r>
          </a:p>
        </p:txBody>
      </p:sp>
    </p:spTree>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8770" name="Rectangle 2"/>
          <p:cNvSpPr>
            <a:spLocks noGrp="1" noChangeArrowheads="1"/>
          </p:cNvSpPr>
          <p:nvPr>
            <p:ph type="title"/>
          </p:nvPr>
        </p:nvSpPr>
        <p:spPr/>
        <p:txBody>
          <a:bodyPr/>
          <a:lstStyle/>
          <a:p>
            <a:r>
              <a:rPr lang="en-US" u="sng" smtClean="0"/>
              <a:t>When choosing a bank compare</a:t>
            </a:r>
          </a:p>
        </p:txBody>
      </p:sp>
      <p:sp>
        <p:nvSpPr>
          <p:cNvPr id="288771" name="Rectangle 3"/>
          <p:cNvSpPr>
            <a:spLocks noGrp="1" noChangeArrowheads="1"/>
          </p:cNvSpPr>
          <p:nvPr>
            <p:ph type="body" sz="half" idx="1"/>
          </p:nvPr>
        </p:nvSpPr>
        <p:spPr/>
        <p:txBody>
          <a:bodyPr/>
          <a:lstStyle/>
          <a:p>
            <a:pPr>
              <a:lnSpc>
                <a:spcPct val="90000"/>
              </a:lnSpc>
            </a:pPr>
            <a:r>
              <a:rPr lang="en-US" u="sng" smtClean="0"/>
              <a:t>Services</a:t>
            </a:r>
          </a:p>
          <a:p>
            <a:pPr lvl="1">
              <a:lnSpc>
                <a:spcPct val="90000"/>
              </a:lnSpc>
            </a:pPr>
            <a:r>
              <a:rPr lang="en-US" u="sng" smtClean="0"/>
              <a:t>Hours</a:t>
            </a:r>
          </a:p>
          <a:p>
            <a:pPr lvl="1">
              <a:lnSpc>
                <a:spcPct val="90000"/>
              </a:lnSpc>
            </a:pPr>
            <a:r>
              <a:rPr lang="en-US" u="sng" smtClean="0"/>
              <a:t>Locations</a:t>
            </a:r>
          </a:p>
          <a:p>
            <a:pPr lvl="2">
              <a:lnSpc>
                <a:spcPct val="90000"/>
              </a:lnSpc>
            </a:pPr>
            <a:r>
              <a:rPr lang="en-US" u="sng" smtClean="0"/>
              <a:t>ATM and Branches</a:t>
            </a:r>
          </a:p>
          <a:p>
            <a:pPr lvl="1">
              <a:lnSpc>
                <a:spcPct val="90000"/>
              </a:lnSpc>
            </a:pPr>
            <a:r>
              <a:rPr lang="en-US" u="sng" smtClean="0"/>
              <a:t>Online</a:t>
            </a:r>
          </a:p>
          <a:p>
            <a:pPr lvl="1">
              <a:lnSpc>
                <a:spcPct val="90000"/>
              </a:lnSpc>
            </a:pPr>
            <a:r>
              <a:rPr lang="en-US" u="sng" smtClean="0"/>
              <a:t>Cellphone options</a:t>
            </a:r>
          </a:p>
          <a:p>
            <a:pPr lvl="1">
              <a:lnSpc>
                <a:spcPct val="90000"/>
              </a:lnSpc>
            </a:pPr>
            <a:r>
              <a:rPr lang="en-US" u="sng" smtClean="0"/>
              <a:t>Account Requirements</a:t>
            </a:r>
          </a:p>
          <a:p>
            <a:pPr lvl="1">
              <a:lnSpc>
                <a:spcPct val="90000"/>
              </a:lnSpc>
            </a:pPr>
            <a:r>
              <a:rPr lang="en-US" u="sng" smtClean="0"/>
              <a:t>Debit Card</a:t>
            </a:r>
          </a:p>
          <a:p>
            <a:pPr lvl="1">
              <a:lnSpc>
                <a:spcPct val="90000"/>
              </a:lnSpc>
            </a:pPr>
            <a:r>
              <a:rPr lang="en-US" u="sng" smtClean="0"/>
              <a:t>Overdraft Protection</a:t>
            </a:r>
          </a:p>
          <a:p>
            <a:pPr lvl="1">
              <a:lnSpc>
                <a:spcPct val="90000"/>
              </a:lnSpc>
            </a:pPr>
            <a:r>
              <a:rPr lang="en-US" u="sng" smtClean="0"/>
              <a:t>Interest Paid on deposits</a:t>
            </a:r>
          </a:p>
          <a:p>
            <a:pPr lvl="1">
              <a:lnSpc>
                <a:spcPct val="90000"/>
              </a:lnSpc>
            </a:pPr>
            <a:endParaRPr lang="en-US" u="sng" smtClean="0"/>
          </a:p>
          <a:p>
            <a:pPr lvl="1">
              <a:lnSpc>
                <a:spcPct val="90000"/>
              </a:lnSpc>
            </a:pPr>
            <a:endParaRPr lang="en-US" u="sng" smtClean="0"/>
          </a:p>
        </p:txBody>
      </p:sp>
      <p:sp>
        <p:nvSpPr>
          <p:cNvPr id="288772" name="Rectangle 4"/>
          <p:cNvSpPr>
            <a:spLocks noGrp="1" noChangeArrowheads="1"/>
          </p:cNvSpPr>
          <p:nvPr>
            <p:ph type="body" sz="half" idx="2"/>
          </p:nvPr>
        </p:nvSpPr>
        <p:spPr/>
        <p:txBody>
          <a:bodyPr/>
          <a:lstStyle/>
          <a:p>
            <a:pPr>
              <a:lnSpc>
                <a:spcPct val="90000"/>
              </a:lnSpc>
            </a:pPr>
            <a:r>
              <a:rPr lang="en-US" u="sng" smtClean="0"/>
              <a:t>Fees</a:t>
            </a:r>
          </a:p>
          <a:p>
            <a:pPr lvl="1">
              <a:lnSpc>
                <a:spcPct val="90000"/>
              </a:lnSpc>
            </a:pPr>
            <a:r>
              <a:rPr lang="en-US" u="sng" smtClean="0"/>
              <a:t>Checking Fees</a:t>
            </a:r>
          </a:p>
          <a:p>
            <a:pPr lvl="1">
              <a:lnSpc>
                <a:spcPct val="90000"/>
              </a:lnSpc>
            </a:pPr>
            <a:r>
              <a:rPr lang="en-US" u="sng" smtClean="0"/>
              <a:t>Savings Fee</a:t>
            </a:r>
          </a:p>
          <a:p>
            <a:pPr lvl="1">
              <a:lnSpc>
                <a:spcPct val="90000"/>
              </a:lnSpc>
            </a:pPr>
            <a:r>
              <a:rPr lang="en-US" u="sng" smtClean="0"/>
              <a:t>Online Fees</a:t>
            </a:r>
          </a:p>
          <a:p>
            <a:pPr lvl="1">
              <a:lnSpc>
                <a:spcPct val="90000"/>
              </a:lnSpc>
            </a:pPr>
            <a:r>
              <a:rPr lang="en-US" u="sng" smtClean="0"/>
              <a:t>Overdraft Fees</a:t>
            </a:r>
          </a:p>
          <a:p>
            <a:pPr>
              <a:lnSpc>
                <a:spcPct val="90000"/>
              </a:lnSpc>
            </a:pPr>
            <a:r>
              <a:rPr lang="en-US" u="sng" smtClean="0"/>
              <a:t>Misc.</a:t>
            </a:r>
          </a:p>
          <a:p>
            <a:pPr lvl="1">
              <a:lnSpc>
                <a:spcPct val="90000"/>
              </a:lnSpc>
            </a:pPr>
            <a:r>
              <a:rPr lang="en-US" u="sng" smtClean="0"/>
              <a:t>Privacy</a:t>
            </a:r>
          </a:p>
          <a:p>
            <a:pPr lvl="1">
              <a:lnSpc>
                <a:spcPct val="90000"/>
              </a:lnSpc>
            </a:pPr>
            <a:r>
              <a:rPr lang="en-US" u="sng" smtClean="0"/>
              <a:t>Minimum Account</a:t>
            </a:r>
          </a:p>
          <a:p>
            <a:pPr lvl="1">
              <a:lnSpc>
                <a:spcPct val="90000"/>
              </a:lnSpc>
            </a:pPr>
            <a:r>
              <a:rPr lang="en-US" u="sng" smtClean="0"/>
              <a:t>Loans</a:t>
            </a:r>
          </a:p>
          <a:p>
            <a:pPr lvl="1">
              <a:lnSpc>
                <a:spcPct val="90000"/>
              </a:lnSpc>
            </a:pPr>
            <a:r>
              <a:rPr lang="en-US" u="sng" smtClean="0"/>
              <a:t>Customer Service</a:t>
            </a:r>
          </a:p>
          <a:p>
            <a:pPr lvl="1">
              <a:lnSpc>
                <a:spcPct val="90000"/>
              </a:lnSpc>
            </a:pPr>
            <a:endParaRPr lang="en-US" u="sng" smtClean="0"/>
          </a:p>
          <a:p>
            <a:pPr lvl="1">
              <a:lnSpc>
                <a:spcPct val="90000"/>
              </a:lnSpc>
            </a:pPr>
            <a:endParaRPr lang="en-US" smtClean="0"/>
          </a:p>
          <a:p>
            <a:pPr lvl="1">
              <a:lnSpc>
                <a:spcPct val="90000"/>
              </a:lnSpc>
            </a:pPr>
            <a:endParaRPr lang="en-US" smtClean="0"/>
          </a:p>
          <a:p>
            <a:pPr lvl="1">
              <a:lnSpc>
                <a:spcPct val="90000"/>
              </a:lnSpc>
            </a:pPr>
            <a:endParaRPr lang="en-US" smtClean="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idx="4294967295"/>
          </p:nvPr>
        </p:nvSpPr>
        <p:spPr/>
        <p:txBody>
          <a:bodyPr/>
          <a:lstStyle/>
          <a:p>
            <a:pPr eaLnBrk="1" hangingPunct="1"/>
            <a:r>
              <a:rPr lang="en-US" u="sng" smtClean="0"/>
              <a:t>Bank Lingo</a:t>
            </a:r>
          </a:p>
        </p:txBody>
      </p:sp>
      <p:sp>
        <p:nvSpPr>
          <p:cNvPr id="50179" name="Rectangle 3"/>
          <p:cNvSpPr>
            <a:spLocks noGrp="1" noChangeArrowheads="1"/>
          </p:cNvSpPr>
          <p:nvPr>
            <p:ph type="body" idx="4294967295"/>
          </p:nvPr>
        </p:nvSpPr>
        <p:spPr>
          <a:xfrm>
            <a:off x="457200" y="1600200"/>
            <a:ext cx="8229600" cy="4724400"/>
          </a:xfrm>
        </p:spPr>
        <p:txBody>
          <a:bodyPr/>
          <a:lstStyle/>
          <a:p>
            <a:pPr eaLnBrk="1" hangingPunct="1">
              <a:lnSpc>
                <a:spcPct val="90000"/>
              </a:lnSpc>
            </a:pPr>
            <a:r>
              <a:rPr lang="en-US" sz="2800" u="sng" smtClean="0"/>
              <a:t>NSF- Insufficient funds(not enough money in bank to cover withdrawal/check) AKA bounced checks</a:t>
            </a:r>
          </a:p>
          <a:p>
            <a:pPr eaLnBrk="1" hangingPunct="1">
              <a:lnSpc>
                <a:spcPct val="90000"/>
              </a:lnSpc>
            </a:pPr>
            <a:r>
              <a:rPr lang="en-US" sz="2800" u="sng" smtClean="0"/>
              <a:t>Overdraft protection- feature which extends credit for overdraft charges (usually pay high interest)</a:t>
            </a:r>
          </a:p>
          <a:p>
            <a:pPr eaLnBrk="1" hangingPunct="1">
              <a:lnSpc>
                <a:spcPct val="90000"/>
              </a:lnSpc>
            </a:pPr>
            <a:r>
              <a:rPr lang="en-US" sz="2800" u="sng" smtClean="0"/>
              <a:t>Foreign ATM Fee- Fee to use another banks ATM(both banks charge @$2 each)</a:t>
            </a:r>
          </a:p>
          <a:p>
            <a:pPr eaLnBrk="1" hangingPunct="1">
              <a:lnSpc>
                <a:spcPct val="90000"/>
              </a:lnSpc>
            </a:pPr>
            <a:r>
              <a:rPr lang="en-US" sz="2800" u="sng" smtClean="0"/>
              <a:t>Minimum Balance- minimum you need in an account to avoid fees</a:t>
            </a:r>
          </a:p>
          <a:p>
            <a:pPr eaLnBrk="1" hangingPunct="1">
              <a:lnSpc>
                <a:spcPct val="90000"/>
              </a:lnSpc>
            </a:pPr>
            <a:r>
              <a:rPr lang="en-US" sz="2800" u="sng" smtClean="0">
                <a:hlinkClick r:id="rId2"/>
              </a:rPr>
              <a:t>E-Banking</a:t>
            </a:r>
            <a:endParaRPr lang="en-US" sz="2800" u="sng" smtClean="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idx="4294967295"/>
          </p:nvPr>
        </p:nvSpPr>
        <p:spPr/>
        <p:txBody>
          <a:bodyPr/>
          <a:lstStyle/>
          <a:p>
            <a:pPr eaLnBrk="1" hangingPunct="1"/>
            <a:r>
              <a:rPr lang="en-US" smtClean="0"/>
              <a:t>Vocabulary </a:t>
            </a:r>
          </a:p>
        </p:txBody>
      </p:sp>
      <p:sp>
        <p:nvSpPr>
          <p:cNvPr id="52227" name="Rectangle 3"/>
          <p:cNvSpPr>
            <a:spLocks noGrp="1" noChangeArrowheads="1"/>
          </p:cNvSpPr>
          <p:nvPr>
            <p:ph type="body" idx="4294967295"/>
          </p:nvPr>
        </p:nvSpPr>
        <p:spPr/>
        <p:txBody>
          <a:bodyPr/>
          <a:lstStyle/>
          <a:p>
            <a:pPr eaLnBrk="1" hangingPunct="1"/>
            <a:r>
              <a:rPr lang="en-US" smtClean="0"/>
              <a:t>Risk- chance of something happening</a:t>
            </a:r>
          </a:p>
          <a:p>
            <a:pPr eaLnBrk="1" hangingPunct="1"/>
            <a:r>
              <a:rPr lang="en-US" smtClean="0"/>
              <a:t>Rule of 72- rough estimation on how to calculate doubling of money</a:t>
            </a:r>
          </a:p>
          <a:p>
            <a:pPr eaLnBrk="1" hangingPunct="1"/>
            <a:r>
              <a:rPr lang="en-US" smtClean="0"/>
              <a:t>Compound interest- interest calculated on principal amount </a:t>
            </a:r>
            <a:r>
              <a:rPr lang="en-US" b="1" i="1" u="sng" smtClean="0"/>
              <a:t>and</a:t>
            </a:r>
            <a:r>
              <a:rPr lang="en-US" smtClean="0"/>
              <a:t> interest</a:t>
            </a:r>
          </a:p>
          <a:p>
            <a:pPr eaLnBrk="1" hangingPunct="1"/>
            <a:r>
              <a:rPr lang="en-US" smtClean="0"/>
              <a:t>Simple interest(ADD)- interest calculated on principal amount(amount borrowed)</a:t>
            </a:r>
          </a:p>
          <a:p>
            <a:pPr eaLnBrk="1" hangingPunct="1"/>
            <a:endParaRPr lang="en-US" smtClean="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4914" name="Rectangle 2"/>
          <p:cNvSpPr>
            <a:spLocks noGrp="1" noChangeArrowheads="1"/>
          </p:cNvSpPr>
          <p:nvPr>
            <p:ph type="title"/>
          </p:nvPr>
        </p:nvSpPr>
        <p:spPr/>
        <p:txBody>
          <a:bodyPr/>
          <a:lstStyle/>
          <a:p>
            <a:r>
              <a:rPr lang="en-US" u="sng" smtClean="0"/>
              <a:t>Factors in growing money</a:t>
            </a:r>
          </a:p>
        </p:txBody>
      </p:sp>
      <p:sp>
        <p:nvSpPr>
          <p:cNvPr id="294915" name="Rectangle 3"/>
          <p:cNvSpPr>
            <a:spLocks noGrp="1" noChangeArrowheads="1"/>
          </p:cNvSpPr>
          <p:nvPr>
            <p:ph type="body" idx="1"/>
          </p:nvPr>
        </p:nvSpPr>
        <p:spPr/>
        <p:txBody>
          <a:bodyPr/>
          <a:lstStyle/>
          <a:p>
            <a:r>
              <a:rPr lang="en-US" u="sng" smtClean="0"/>
              <a:t>Length of time</a:t>
            </a:r>
          </a:p>
          <a:p>
            <a:r>
              <a:rPr lang="en-US" u="sng" smtClean="0"/>
              <a:t>Interest earned</a:t>
            </a:r>
          </a:p>
          <a:p>
            <a:r>
              <a:rPr lang="en-US" u="sng" smtClean="0"/>
              <a:t>Amount of Principal</a:t>
            </a:r>
          </a:p>
          <a:p>
            <a:endParaRPr lang="en-US" u="sng" smtClean="0"/>
          </a:p>
          <a:p>
            <a:pPr eaLnBrk="1" hangingPunct="1"/>
            <a:r>
              <a:rPr lang="en-US" smtClean="0">
                <a:hlinkClick r:id="rId2"/>
              </a:rPr>
              <a:t>Graph</a:t>
            </a:r>
            <a:endParaRPr lang="en-US" smtClean="0"/>
          </a:p>
          <a:p>
            <a:endParaRPr lang="en-US" u="sng" smtClean="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ChangeArrowheads="1"/>
          </p:cNvSpPr>
          <p:nvPr>
            <p:ph type="title" idx="4294967295"/>
          </p:nvPr>
        </p:nvSpPr>
        <p:spPr>
          <a:solidFill>
            <a:schemeClr val="accent1"/>
          </a:solidFill>
          <a:ln>
            <a:solidFill>
              <a:schemeClr val="accent1"/>
            </a:solidFill>
          </a:ln>
        </p:spPr>
        <p:txBody>
          <a:bodyPr/>
          <a:lstStyle/>
          <a:p>
            <a:pPr eaLnBrk="1" hangingPunct="1"/>
            <a:r>
              <a:rPr lang="en-US" u="sng" smtClean="0"/>
              <a:t>The Rule of 70/72</a:t>
            </a:r>
          </a:p>
        </p:txBody>
      </p:sp>
      <p:sp>
        <p:nvSpPr>
          <p:cNvPr id="56323" name="Rectangle 3"/>
          <p:cNvSpPr>
            <a:spLocks noGrp="1" noChangeArrowheads="1"/>
          </p:cNvSpPr>
          <p:nvPr>
            <p:ph type="body" idx="4294967295"/>
          </p:nvPr>
        </p:nvSpPr>
        <p:spPr>
          <a:xfrm>
            <a:off x="457200" y="1524000"/>
            <a:ext cx="8229600" cy="4910138"/>
          </a:xfrm>
        </p:spPr>
        <p:txBody>
          <a:bodyPr/>
          <a:lstStyle/>
          <a:p>
            <a:pPr eaLnBrk="1" hangingPunct="1"/>
            <a:r>
              <a:rPr lang="en-US" u="sng" smtClean="0"/>
              <a:t>Determine how long it takes to double your investment.</a:t>
            </a:r>
          </a:p>
          <a:p>
            <a:pPr lvl="1" eaLnBrk="1" hangingPunct="1"/>
            <a:r>
              <a:rPr lang="en-US" smtClean="0"/>
              <a:t>Place funds in an investment and let it grow over time.</a:t>
            </a:r>
          </a:p>
          <a:p>
            <a:pPr lvl="1" eaLnBrk="1" hangingPunct="1"/>
            <a:r>
              <a:rPr lang="en-US" smtClean="0"/>
              <a:t>Divide 70 by the expected rate of return (R) and see how long it takes to double in size.</a:t>
            </a:r>
          </a:p>
          <a:p>
            <a:pPr lvl="3" eaLnBrk="1" hangingPunct="1">
              <a:buSzPct val="70000"/>
              <a:buFontTx/>
              <a:buNone/>
            </a:pPr>
            <a:r>
              <a:rPr lang="en-US" sz="3000" b="1" smtClean="0"/>
              <a:t>	</a:t>
            </a:r>
            <a:r>
              <a:rPr lang="en-US" sz="3000" b="1" u="sng" smtClean="0"/>
              <a:t>70</a:t>
            </a:r>
            <a:r>
              <a:rPr lang="en-US" sz="3000" b="1" smtClean="0"/>
              <a:t> = Number of years </a:t>
            </a:r>
            <a:br>
              <a:rPr lang="en-US" sz="3000" b="1" smtClean="0"/>
            </a:br>
            <a:r>
              <a:rPr lang="en-US" sz="3000" b="1" smtClean="0"/>
              <a:t>R      to double</a:t>
            </a:r>
          </a:p>
          <a:p>
            <a:pPr lvl="1" eaLnBrk="1" hangingPunct="1">
              <a:buSzPct val="70000"/>
            </a:pPr>
            <a:r>
              <a:rPr lang="en-US" b="1" smtClean="0"/>
              <a:t>When R = 7%, your investment will double in?</a:t>
            </a:r>
          </a:p>
          <a:p>
            <a:pPr lvl="2" eaLnBrk="1" hangingPunct="1">
              <a:buSzPct val="70000"/>
            </a:pPr>
            <a:r>
              <a:rPr lang="en-US" b="1" smtClean="0"/>
              <a:t>10 years (=70/7)</a:t>
            </a:r>
          </a:p>
          <a:p>
            <a:pPr lvl="1" eaLnBrk="1" hangingPunct="1">
              <a:buFontTx/>
              <a:buNone/>
            </a:pPr>
            <a:endParaRPr lang="en-US" smtClean="0"/>
          </a:p>
        </p:txBody>
      </p:sp>
    </p:spTree>
  </p:cSld>
  <p:clrMapOvr>
    <a:masterClrMapping/>
  </p:clrMapOv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title" idx="4294967295"/>
          </p:nvPr>
        </p:nvSpPr>
        <p:spPr/>
        <p:txBody>
          <a:bodyPr/>
          <a:lstStyle/>
          <a:p>
            <a:pPr eaLnBrk="1" hangingPunct="1"/>
            <a:r>
              <a:rPr lang="en-US" smtClean="0"/>
              <a:t>Savings/Investing</a:t>
            </a:r>
          </a:p>
        </p:txBody>
      </p:sp>
      <p:sp>
        <p:nvSpPr>
          <p:cNvPr id="55299" name="Rectangle 3"/>
          <p:cNvSpPr>
            <a:spLocks noGrp="1" noChangeArrowheads="1"/>
          </p:cNvSpPr>
          <p:nvPr>
            <p:ph type="body" idx="4294967295"/>
          </p:nvPr>
        </p:nvSpPr>
        <p:spPr/>
        <p:txBody>
          <a:bodyPr/>
          <a:lstStyle/>
          <a:p>
            <a:pPr eaLnBrk="1" hangingPunct="1"/>
            <a:r>
              <a:rPr lang="en-US" u="sng" smtClean="0"/>
              <a:t>Savings</a:t>
            </a:r>
            <a:r>
              <a:rPr lang="en-US" smtClean="0"/>
              <a:t> is putting back money is a safe manner in case of emergencies.  It is for the </a:t>
            </a:r>
            <a:r>
              <a:rPr lang="en-US" u="sng" smtClean="0"/>
              <a:t>short run</a:t>
            </a:r>
            <a:r>
              <a:rPr lang="en-US" smtClean="0"/>
              <a:t>. It is recommended you have </a:t>
            </a:r>
            <a:r>
              <a:rPr lang="en-US" u="sng" smtClean="0"/>
              <a:t>6 months of savings</a:t>
            </a:r>
            <a:r>
              <a:rPr lang="en-US" smtClean="0"/>
              <a:t> for emergencies or financial bad times.</a:t>
            </a:r>
          </a:p>
          <a:p>
            <a:pPr eaLnBrk="1" hangingPunct="1"/>
            <a:r>
              <a:rPr lang="en-US" u="sng" smtClean="0"/>
              <a:t>Investing </a:t>
            </a:r>
            <a:r>
              <a:rPr lang="en-US" smtClean="0"/>
              <a:t>is putting back money in more risk/reward areas for the </a:t>
            </a:r>
            <a:r>
              <a:rPr lang="en-US" u="sng" smtClean="0"/>
              <a:t>long run.</a:t>
            </a:r>
            <a:r>
              <a:rPr lang="en-US" smtClean="0"/>
              <a:t>  </a:t>
            </a:r>
          </a:p>
          <a:p>
            <a:pPr eaLnBrk="1" hangingPunct="1">
              <a:buFontTx/>
              <a:buNone/>
            </a:pPr>
            <a:endParaRPr lang="en-US" smtClean="0"/>
          </a:p>
        </p:txBody>
      </p:sp>
    </p:spTree>
  </p:cSld>
  <p:clrMapOvr>
    <a:masterClrMapping/>
  </p:clrMapOv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3890" name="Rectangle 2"/>
          <p:cNvSpPr>
            <a:spLocks noGrp="1" noChangeArrowheads="1"/>
          </p:cNvSpPr>
          <p:nvPr>
            <p:ph type="title"/>
          </p:nvPr>
        </p:nvSpPr>
        <p:spPr/>
        <p:txBody>
          <a:bodyPr/>
          <a:lstStyle/>
          <a:p>
            <a:r>
              <a:rPr lang="en-US" smtClean="0"/>
              <a:t>Emergency Fund</a:t>
            </a:r>
          </a:p>
        </p:txBody>
      </p:sp>
      <p:sp>
        <p:nvSpPr>
          <p:cNvPr id="293891" name="Rectangle 3"/>
          <p:cNvSpPr>
            <a:spLocks noGrp="1" noChangeArrowheads="1"/>
          </p:cNvSpPr>
          <p:nvPr>
            <p:ph type="body" idx="1"/>
          </p:nvPr>
        </p:nvSpPr>
        <p:spPr/>
        <p:txBody>
          <a:bodyPr/>
          <a:lstStyle/>
          <a:p>
            <a:r>
              <a:rPr lang="en-US" u="sng" smtClean="0"/>
              <a:t>You need to have an emergency fund.  </a:t>
            </a:r>
            <a:r>
              <a:rPr lang="en-US" smtClean="0"/>
              <a:t>You build this up using savings</a:t>
            </a:r>
            <a:r>
              <a:rPr lang="en-US" u="sng" smtClean="0"/>
              <a:t>.  </a:t>
            </a:r>
            <a:r>
              <a:rPr lang="en-US" smtClean="0"/>
              <a:t>The fund will cover unexpected expenses(car problems, home expenses, loss of income, etc).</a:t>
            </a:r>
            <a:r>
              <a:rPr lang="en-US" u="sng" smtClean="0"/>
              <a:t>  You need between 3-6 months of your income in the emergency fund.</a:t>
            </a:r>
            <a:r>
              <a:rPr lang="en-US" smtClean="0"/>
              <a:t>  </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Oval 2"/>
          <p:cNvSpPr>
            <a:spLocks noChangeArrowheads="1"/>
          </p:cNvSpPr>
          <p:nvPr/>
        </p:nvSpPr>
        <p:spPr bwMode="auto">
          <a:xfrm>
            <a:off x="914400" y="2209800"/>
            <a:ext cx="2286000" cy="1219200"/>
          </a:xfrm>
          <a:prstGeom prst="ellipse">
            <a:avLst/>
          </a:prstGeom>
          <a:solidFill>
            <a:schemeClr val="accent1"/>
          </a:solidFill>
          <a:ln w="9525">
            <a:solidFill>
              <a:schemeClr val="tx1"/>
            </a:solidFill>
            <a:round/>
            <a:headEnd/>
            <a:tailEnd/>
          </a:ln>
        </p:spPr>
        <p:txBody>
          <a:bodyPr wrap="none" anchor="ctr"/>
          <a:lstStyle/>
          <a:p>
            <a:pPr algn="ctr"/>
            <a:r>
              <a:rPr lang="en-US" sz="2800"/>
              <a:t>Personal </a:t>
            </a:r>
          </a:p>
          <a:p>
            <a:pPr algn="ctr"/>
            <a:r>
              <a:rPr lang="en-US" sz="2800"/>
              <a:t>Finance</a:t>
            </a:r>
          </a:p>
        </p:txBody>
      </p:sp>
      <p:sp>
        <p:nvSpPr>
          <p:cNvPr id="4099" name="Rectangle 3"/>
          <p:cNvSpPr>
            <a:spLocks noChangeArrowheads="1"/>
          </p:cNvSpPr>
          <p:nvPr/>
        </p:nvSpPr>
        <p:spPr bwMode="auto">
          <a:xfrm>
            <a:off x="685800" y="381000"/>
            <a:ext cx="2667000" cy="1143000"/>
          </a:xfrm>
          <a:prstGeom prst="rect">
            <a:avLst/>
          </a:prstGeom>
          <a:solidFill>
            <a:srgbClr val="FFFF00"/>
          </a:solidFill>
          <a:ln w="9525">
            <a:solidFill>
              <a:schemeClr val="tx1"/>
            </a:solidFill>
            <a:miter lim="800000"/>
            <a:headEnd/>
            <a:tailEnd/>
          </a:ln>
        </p:spPr>
        <p:txBody>
          <a:bodyPr wrap="none" anchor="ctr"/>
          <a:lstStyle/>
          <a:p>
            <a:pPr algn="ctr"/>
            <a:r>
              <a:rPr lang="en-US" sz="2400"/>
              <a:t>A section of </a:t>
            </a:r>
          </a:p>
          <a:p>
            <a:pPr algn="ctr"/>
            <a:r>
              <a:rPr lang="en-US" sz="2400"/>
              <a:t>Economics</a:t>
            </a:r>
          </a:p>
        </p:txBody>
      </p:sp>
      <p:sp>
        <p:nvSpPr>
          <p:cNvPr id="4100" name="AutoShape 4"/>
          <p:cNvSpPr>
            <a:spLocks noChangeArrowheads="1"/>
          </p:cNvSpPr>
          <p:nvPr/>
        </p:nvSpPr>
        <p:spPr bwMode="auto">
          <a:xfrm>
            <a:off x="228600" y="3886200"/>
            <a:ext cx="1676400" cy="685800"/>
          </a:xfrm>
          <a:prstGeom prst="flowChartAlternateProcess">
            <a:avLst/>
          </a:prstGeom>
          <a:solidFill>
            <a:srgbClr val="33CCCC"/>
          </a:solidFill>
          <a:ln w="9525">
            <a:solidFill>
              <a:schemeClr val="tx1"/>
            </a:solidFill>
            <a:miter lim="800000"/>
            <a:headEnd/>
            <a:tailEnd/>
          </a:ln>
        </p:spPr>
        <p:txBody>
          <a:bodyPr wrap="none" anchor="ctr"/>
          <a:lstStyle/>
          <a:p>
            <a:pPr algn="ctr"/>
            <a:r>
              <a:rPr lang="en-US"/>
              <a:t>Investments</a:t>
            </a:r>
          </a:p>
        </p:txBody>
      </p:sp>
      <p:sp>
        <p:nvSpPr>
          <p:cNvPr id="4101" name="AutoShape 5"/>
          <p:cNvSpPr>
            <a:spLocks noChangeArrowheads="1"/>
          </p:cNvSpPr>
          <p:nvPr/>
        </p:nvSpPr>
        <p:spPr bwMode="auto">
          <a:xfrm>
            <a:off x="1524000" y="5943600"/>
            <a:ext cx="1524000" cy="685800"/>
          </a:xfrm>
          <a:prstGeom prst="flowChartAlternateProcess">
            <a:avLst/>
          </a:prstGeom>
          <a:solidFill>
            <a:srgbClr val="33CCCC"/>
          </a:solidFill>
          <a:ln w="9525">
            <a:solidFill>
              <a:schemeClr val="tx1"/>
            </a:solidFill>
            <a:miter lim="800000"/>
            <a:headEnd/>
            <a:tailEnd/>
          </a:ln>
        </p:spPr>
        <p:txBody>
          <a:bodyPr wrap="none" anchor="ctr"/>
          <a:lstStyle/>
          <a:p>
            <a:pPr algn="ctr"/>
            <a:r>
              <a:rPr lang="en-US"/>
              <a:t>Budgeting</a:t>
            </a:r>
          </a:p>
        </p:txBody>
      </p:sp>
      <p:sp>
        <p:nvSpPr>
          <p:cNvPr id="4102" name="AutoShape 6"/>
          <p:cNvSpPr>
            <a:spLocks noChangeArrowheads="1"/>
          </p:cNvSpPr>
          <p:nvPr/>
        </p:nvSpPr>
        <p:spPr bwMode="auto">
          <a:xfrm>
            <a:off x="457200" y="5181600"/>
            <a:ext cx="1752600" cy="685800"/>
          </a:xfrm>
          <a:prstGeom prst="flowChartAlternateProcess">
            <a:avLst/>
          </a:prstGeom>
          <a:solidFill>
            <a:srgbClr val="33CCCC"/>
          </a:solidFill>
          <a:ln w="9525">
            <a:solidFill>
              <a:schemeClr val="tx1"/>
            </a:solidFill>
            <a:miter lim="800000"/>
            <a:headEnd/>
            <a:tailEnd/>
          </a:ln>
        </p:spPr>
        <p:txBody>
          <a:bodyPr wrap="none" anchor="ctr"/>
          <a:lstStyle/>
          <a:p>
            <a:pPr algn="ctr"/>
            <a:r>
              <a:rPr lang="en-US"/>
              <a:t>Purchasing</a:t>
            </a:r>
          </a:p>
        </p:txBody>
      </p:sp>
      <p:sp>
        <p:nvSpPr>
          <p:cNvPr id="4103" name="AutoShape 7"/>
          <p:cNvSpPr>
            <a:spLocks noChangeArrowheads="1"/>
          </p:cNvSpPr>
          <p:nvPr/>
        </p:nvSpPr>
        <p:spPr bwMode="auto">
          <a:xfrm>
            <a:off x="2590800" y="5105400"/>
            <a:ext cx="1981200" cy="685800"/>
          </a:xfrm>
          <a:prstGeom prst="flowChartAlternateProcess">
            <a:avLst/>
          </a:prstGeom>
          <a:solidFill>
            <a:srgbClr val="33CCCC"/>
          </a:solidFill>
          <a:ln w="9525">
            <a:solidFill>
              <a:schemeClr val="tx1"/>
            </a:solidFill>
            <a:miter lim="800000"/>
            <a:headEnd/>
            <a:tailEnd/>
          </a:ln>
        </p:spPr>
        <p:txBody>
          <a:bodyPr wrap="none" anchor="ctr"/>
          <a:lstStyle/>
          <a:p>
            <a:pPr algn="ctr"/>
            <a:r>
              <a:rPr lang="en-US"/>
              <a:t>Risk Management</a:t>
            </a:r>
          </a:p>
        </p:txBody>
      </p:sp>
      <p:sp>
        <p:nvSpPr>
          <p:cNvPr id="4104" name="Line 8"/>
          <p:cNvSpPr>
            <a:spLocks noChangeShapeType="1"/>
          </p:cNvSpPr>
          <p:nvPr/>
        </p:nvSpPr>
        <p:spPr bwMode="auto">
          <a:xfrm flipH="1">
            <a:off x="1295400" y="3429000"/>
            <a:ext cx="381000" cy="381000"/>
          </a:xfrm>
          <a:prstGeom prst="line">
            <a:avLst/>
          </a:prstGeom>
          <a:noFill/>
          <a:ln w="9525">
            <a:solidFill>
              <a:schemeClr val="tx1"/>
            </a:solidFill>
            <a:round/>
            <a:headEnd/>
            <a:tailEnd type="triangle" w="med" len="med"/>
          </a:ln>
        </p:spPr>
        <p:txBody>
          <a:bodyPr/>
          <a:lstStyle/>
          <a:p>
            <a:endParaRPr lang="en-US"/>
          </a:p>
        </p:txBody>
      </p:sp>
      <p:sp>
        <p:nvSpPr>
          <p:cNvPr id="4105" name="Line 9"/>
          <p:cNvSpPr>
            <a:spLocks noChangeShapeType="1"/>
          </p:cNvSpPr>
          <p:nvPr/>
        </p:nvSpPr>
        <p:spPr bwMode="auto">
          <a:xfrm>
            <a:off x="1981200" y="3429000"/>
            <a:ext cx="76200" cy="1676400"/>
          </a:xfrm>
          <a:prstGeom prst="line">
            <a:avLst/>
          </a:prstGeom>
          <a:noFill/>
          <a:ln w="9525">
            <a:solidFill>
              <a:schemeClr val="tx1"/>
            </a:solidFill>
            <a:round/>
            <a:headEnd/>
            <a:tailEnd type="triangle" w="med" len="med"/>
          </a:ln>
        </p:spPr>
        <p:txBody>
          <a:bodyPr/>
          <a:lstStyle/>
          <a:p>
            <a:endParaRPr lang="en-US"/>
          </a:p>
        </p:txBody>
      </p:sp>
      <p:sp>
        <p:nvSpPr>
          <p:cNvPr id="4106" name="Line 10"/>
          <p:cNvSpPr>
            <a:spLocks noChangeShapeType="1"/>
          </p:cNvSpPr>
          <p:nvPr/>
        </p:nvSpPr>
        <p:spPr bwMode="auto">
          <a:xfrm>
            <a:off x="2057400" y="3429000"/>
            <a:ext cx="381000" cy="2362200"/>
          </a:xfrm>
          <a:prstGeom prst="line">
            <a:avLst/>
          </a:prstGeom>
          <a:noFill/>
          <a:ln w="9525">
            <a:solidFill>
              <a:schemeClr val="tx1"/>
            </a:solidFill>
            <a:round/>
            <a:headEnd/>
            <a:tailEnd type="triangle" w="med" len="med"/>
          </a:ln>
        </p:spPr>
        <p:txBody>
          <a:bodyPr/>
          <a:lstStyle/>
          <a:p>
            <a:endParaRPr lang="en-US"/>
          </a:p>
        </p:txBody>
      </p:sp>
      <p:sp>
        <p:nvSpPr>
          <p:cNvPr id="4107" name="Line 11"/>
          <p:cNvSpPr>
            <a:spLocks noChangeShapeType="1"/>
          </p:cNvSpPr>
          <p:nvPr/>
        </p:nvSpPr>
        <p:spPr bwMode="auto">
          <a:xfrm>
            <a:off x="2286000" y="3429000"/>
            <a:ext cx="381000" cy="1600200"/>
          </a:xfrm>
          <a:prstGeom prst="line">
            <a:avLst/>
          </a:prstGeom>
          <a:noFill/>
          <a:ln w="9525">
            <a:solidFill>
              <a:schemeClr val="tx1"/>
            </a:solidFill>
            <a:round/>
            <a:headEnd/>
            <a:tailEnd type="triangle" w="med" len="med"/>
          </a:ln>
        </p:spPr>
        <p:txBody>
          <a:bodyPr/>
          <a:lstStyle/>
          <a:p>
            <a:endParaRPr lang="en-US"/>
          </a:p>
        </p:txBody>
      </p:sp>
      <p:sp>
        <p:nvSpPr>
          <p:cNvPr id="4108" name="Line 12"/>
          <p:cNvSpPr>
            <a:spLocks noChangeShapeType="1"/>
          </p:cNvSpPr>
          <p:nvPr/>
        </p:nvSpPr>
        <p:spPr bwMode="auto">
          <a:xfrm flipH="1" flipV="1">
            <a:off x="1981200" y="1600200"/>
            <a:ext cx="0" cy="533400"/>
          </a:xfrm>
          <a:prstGeom prst="line">
            <a:avLst/>
          </a:prstGeom>
          <a:noFill/>
          <a:ln w="9525">
            <a:solidFill>
              <a:schemeClr val="tx1"/>
            </a:solidFill>
            <a:round/>
            <a:headEnd/>
            <a:tailEnd type="triangle" w="med" len="med"/>
          </a:ln>
        </p:spPr>
        <p:txBody>
          <a:bodyPr/>
          <a:lstStyle/>
          <a:p>
            <a:endParaRPr lang="en-US"/>
          </a:p>
        </p:txBody>
      </p:sp>
      <p:sp>
        <p:nvSpPr>
          <p:cNvPr id="4109" name="AutoShape 13"/>
          <p:cNvSpPr>
            <a:spLocks noChangeArrowheads="1"/>
          </p:cNvSpPr>
          <p:nvPr/>
        </p:nvSpPr>
        <p:spPr bwMode="auto">
          <a:xfrm>
            <a:off x="3657600" y="0"/>
            <a:ext cx="4495800" cy="1752600"/>
          </a:xfrm>
          <a:prstGeom prst="rightArrow">
            <a:avLst>
              <a:gd name="adj1" fmla="val 50000"/>
              <a:gd name="adj2" fmla="val 64130"/>
            </a:avLst>
          </a:prstGeom>
          <a:solidFill>
            <a:srgbClr val="00FF00"/>
          </a:solidFill>
          <a:ln w="9525">
            <a:solidFill>
              <a:schemeClr val="tx1"/>
            </a:solidFill>
            <a:miter lim="800000"/>
            <a:headEnd/>
            <a:tailEnd/>
          </a:ln>
        </p:spPr>
        <p:txBody>
          <a:bodyPr wrap="none" anchor="ctr"/>
          <a:lstStyle/>
          <a:p>
            <a:pPr algn="ctr"/>
            <a:r>
              <a:rPr lang="en-US" sz="2400"/>
              <a:t>Illustrates how to develop</a:t>
            </a:r>
          </a:p>
          <a:p>
            <a:pPr algn="ctr"/>
            <a:r>
              <a:rPr lang="en-US" sz="2400"/>
              <a:t>personal financial goals</a:t>
            </a:r>
          </a:p>
        </p:txBody>
      </p:sp>
      <p:sp>
        <p:nvSpPr>
          <p:cNvPr id="4110" name="AutoShape 14"/>
          <p:cNvSpPr>
            <a:spLocks noChangeArrowheads="1"/>
          </p:cNvSpPr>
          <p:nvPr/>
        </p:nvSpPr>
        <p:spPr bwMode="auto">
          <a:xfrm>
            <a:off x="4191000" y="1371600"/>
            <a:ext cx="4495800" cy="1752600"/>
          </a:xfrm>
          <a:prstGeom prst="rightArrow">
            <a:avLst>
              <a:gd name="adj1" fmla="val 50000"/>
              <a:gd name="adj2" fmla="val 64130"/>
            </a:avLst>
          </a:prstGeom>
          <a:solidFill>
            <a:srgbClr val="00FF00"/>
          </a:solidFill>
          <a:ln w="9525">
            <a:solidFill>
              <a:schemeClr val="tx1"/>
            </a:solidFill>
            <a:miter lim="800000"/>
            <a:headEnd/>
            <a:tailEnd/>
          </a:ln>
        </p:spPr>
        <p:txBody>
          <a:bodyPr wrap="none" anchor="ctr"/>
          <a:lstStyle/>
          <a:p>
            <a:pPr algn="ctr"/>
            <a:r>
              <a:rPr lang="en-US" sz="2400"/>
              <a:t>Explain how to get the most </a:t>
            </a:r>
          </a:p>
          <a:p>
            <a:pPr algn="ctr"/>
            <a:r>
              <a:rPr lang="en-US" sz="2400"/>
              <a:t>from your money</a:t>
            </a:r>
          </a:p>
        </p:txBody>
      </p:sp>
      <p:sp>
        <p:nvSpPr>
          <p:cNvPr id="4111" name="AutoShape 15"/>
          <p:cNvSpPr>
            <a:spLocks noChangeArrowheads="1"/>
          </p:cNvSpPr>
          <p:nvPr/>
        </p:nvSpPr>
        <p:spPr bwMode="auto">
          <a:xfrm>
            <a:off x="3810000" y="2895600"/>
            <a:ext cx="4724400" cy="1752600"/>
          </a:xfrm>
          <a:prstGeom prst="rightArrow">
            <a:avLst>
              <a:gd name="adj1" fmla="val 50000"/>
              <a:gd name="adj2" fmla="val 67391"/>
            </a:avLst>
          </a:prstGeom>
          <a:solidFill>
            <a:srgbClr val="00FF00"/>
          </a:solidFill>
          <a:ln w="9525">
            <a:solidFill>
              <a:schemeClr val="tx1"/>
            </a:solidFill>
            <a:miter lim="800000"/>
            <a:headEnd/>
            <a:tailEnd/>
          </a:ln>
        </p:spPr>
        <p:txBody>
          <a:bodyPr wrap="none" anchor="ctr"/>
          <a:lstStyle/>
          <a:p>
            <a:pPr algn="ctr"/>
            <a:r>
              <a:rPr lang="en-US" sz="2400"/>
              <a:t>Evaluate financial decisions</a:t>
            </a:r>
          </a:p>
        </p:txBody>
      </p:sp>
    </p:spTree>
  </p:cSld>
  <p:clrMapOvr>
    <a:masterClrMapping/>
  </p:clrMapOv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title" idx="4294967295"/>
          </p:nvPr>
        </p:nvSpPr>
        <p:spPr/>
        <p:txBody>
          <a:bodyPr/>
          <a:lstStyle/>
          <a:p>
            <a:pPr eaLnBrk="1" hangingPunct="1"/>
            <a:r>
              <a:rPr lang="en-US" u="sng" smtClean="0"/>
              <a:t>Saving</a:t>
            </a:r>
          </a:p>
        </p:txBody>
      </p:sp>
      <p:sp>
        <p:nvSpPr>
          <p:cNvPr id="57347" name="Rectangle 3"/>
          <p:cNvSpPr>
            <a:spLocks noGrp="1" noChangeArrowheads="1"/>
          </p:cNvSpPr>
          <p:nvPr>
            <p:ph type="body" idx="4294967295"/>
          </p:nvPr>
        </p:nvSpPr>
        <p:spPr/>
        <p:txBody>
          <a:bodyPr/>
          <a:lstStyle/>
          <a:p>
            <a:pPr eaLnBrk="1" hangingPunct="1"/>
            <a:r>
              <a:rPr lang="en-US" u="sng" smtClean="0"/>
              <a:t>Saving should be a regular habit.</a:t>
            </a:r>
            <a:r>
              <a:rPr lang="en-US" smtClean="0"/>
              <a:t>  Each pay check you should put </a:t>
            </a:r>
            <a:r>
              <a:rPr lang="en-US" u="sng" smtClean="0"/>
              <a:t>5-10%</a:t>
            </a:r>
            <a:r>
              <a:rPr lang="en-US" smtClean="0"/>
              <a:t> into a separate savings account.  Don’t use is unless you have to.  Try to use an account which pays interest. The early you do this, the easier it is. Revert back to idea of spend less than you earn and sacrifice.  </a:t>
            </a:r>
          </a:p>
          <a:p>
            <a:pPr eaLnBrk="1" hangingPunct="1"/>
            <a:r>
              <a:rPr lang="en-US" u="sng" smtClean="0"/>
              <a:t>Try to survive off 80% of your net income.</a:t>
            </a:r>
          </a:p>
          <a:p>
            <a:pPr eaLnBrk="1" hangingPunct="1"/>
            <a:endParaRPr lang="en-US" smtClean="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title" idx="4294967295"/>
          </p:nvPr>
        </p:nvSpPr>
        <p:spPr/>
        <p:txBody>
          <a:bodyPr/>
          <a:lstStyle/>
          <a:p>
            <a:pPr eaLnBrk="1" hangingPunct="1"/>
            <a:r>
              <a:rPr lang="en-US" u="sng" smtClean="0"/>
              <a:t>When saving consider</a:t>
            </a:r>
          </a:p>
        </p:txBody>
      </p:sp>
      <p:sp>
        <p:nvSpPr>
          <p:cNvPr id="58371" name="Rectangle 3"/>
          <p:cNvSpPr>
            <a:spLocks noGrp="1" noChangeArrowheads="1"/>
          </p:cNvSpPr>
          <p:nvPr>
            <p:ph type="body" idx="4294967295"/>
          </p:nvPr>
        </p:nvSpPr>
        <p:spPr/>
        <p:txBody>
          <a:bodyPr/>
          <a:lstStyle/>
          <a:p>
            <a:pPr eaLnBrk="1" hangingPunct="1"/>
            <a:r>
              <a:rPr lang="en-US" sz="4000" u="sng" smtClean="0"/>
              <a:t>Access</a:t>
            </a:r>
          </a:p>
          <a:p>
            <a:pPr eaLnBrk="1" hangingPunct="1"/>
            <a:r>
              <a:rPr lang="en-US" sz="4000" u="sng" smtClean="0"/>
              <a:t>Interest </a:t>
            </a:r>
          </a:p>
          <a:p>
            <a:pPr eaLnBrk="1" hangingPunct="1"/>
            <a:r>
              <a:rPr lang="en-US" sz="4000" u="sng" smtClean="0"/>
              <a:t>Service</a:t>
            </a:r>
          </a:p>
          <a:p>
            <a:pPr eaLnBrk="1" hangingPunct="1"/>
            <a:r>
              <a:rPr lang="en-US" sz="4000" u="sng" smtClean="0"/>
              <a:t>Penalties</a:t>
            </a:r>
          </a:p>
          <a:p>
            <a:pPr eaLnBrk="1" hangingPunct="1"/>
            <a:endParaRPr lang="en-US" sz="4000" u="sng" smtClean="0"/>
          </a:p>
          <a:p>
            <a:pPr eaLnBrk="1" hangingPunct="1"/>
            <a:r>
              <a:rPr lang="en-US" sz="4000" u="sng" smtClean="0">
                <a:hlinkClick r:id="rId2"/>
              </a:rPr>
              <a:t>Fool.com</a:t>
            </a:r>
            <a:endParaRPr lang="en-US" sz="4000" u="sng" smtClean="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title" idx="4294967295"/>
          </p:nvPr>
        </p:nvSpPr>
        <p:spPr/>
        <p:txBody>
          <a:bodyPr/>
          <a:lstStyle/>
          <a:p>
            <a:pPr eaLnBrk="1" hangingPunct="1"/>
            <a:r>
              <a:rPr lang="en-US" u="sng" smtClean="0"/>
              <a:t>Options for Savings</a:t>
            </a:r>
          </a:p>
        </p:txBody>
      </p:sp>
      <p:sp>
        <p:nvSpPr>
          <p:cNvPr id="59395" name="Rectangle 3"/>
          <p:cNvSpPr>
            <a:spLocks noGrp="1" noChangeArrowheads="1"/>
          </p:cNvSpPr>
          <p:nvPr>
            <p:ph type="body" idx="4294967295"/>
          </p:nvPr>
        </p:nvSpPr>
        <p:spPr/>
        <p:txBody>
          <a:bodyPr/>
          <a:lstStyle/>
          <a:p>
            <a:pPr eaLnBrk="1" hangingPunct="1"/>
            <a:r>
              <a:rPr lang="en-US" u="sng" smtClean="0"/>
              <a:t>Savings account</a:t>
            </a:r>
          </a:p>
          <a:p>
            <a:pPr eaLnBrk="1" hangingPunct="1"/>
            <a:r>
              <a:rPr lang="en-US" u="sng" smtClean="0"/>
              <a:t>Money market account</a:t>
            </a:r>
          </a:p>
          <a:p>
            <a:pPr eaLnBrk="1" hangingPunct="1"/>
            <a:r>
              <a:rPr lang="en-US" u="sng" smtClean="0"/>
              <a:t>CD(short term)</a:t>
            </a:r>
          </a:p>
          <a:p>
            <a:pPr eaLnBrk="1" hangingPunct="1"/>
            <a:r>
              <a:rPr lang="en-US" smtClean="0"/>
              <a:t>Under your mattress</a:t>
            </a:r>
          </a:p>
          <a:p>
            <a:pPr eaLnBrk="1" hangingPunct="1"/>
            <a:endParaRPr lang="en-US" smtClean="0"/>
          </a:p>
          <a:p>
            <a:pPr eaLnBrk="1" hangingPunct="1"/>
            <a:endParaRPr lang="en-US" smtClean="0"/>
          </a:p>
          <a:p>
            <a:pPr eaLnBrk="1" hangingPunct="1"/>
            <a:r>
              <a:rPr lang="en-US" smtClean="0">
                <a:hlinkClick r:id="rId2"/>
              </a:rPr>
              <a:t>Video</a:t>
            </a:r>
            <a:endParaRPr lang="en-US" smtClean="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2"/>
          <p:cNvSpPr>
            <a:spLocks noGrp="1" noChangeArrowheads="1"/>
          </p:cNvSpPr>
          <p:nvPr>
            <p:ph type="title" idx="4294967295"/>
          </p:nvPr>
        </p:nvSpPr>
        <p:spPr/>
        <p:txBody>
          <a:bodyPr/>
          <a:lstStyle/>
          <a:p>
            <a:pPr eaLnBrk="1" hangingPunct="1"/>
            <a:r>
              <a:rPr lang="en-US" smtClean="0"/>
              <a:t>Vocabulary</a:t>
            </a:r>
          </a:p>
        </p:txBody>
      </p:sp>
      <p:sp>
        <p:nvSpPr>
          <p:cNvPr id="73731" name="Rectangle 3"/>
          <p:cNvSpPr>
            <a:spLocks noGrp="1" noChangeArrowheads="1"/>
          </p:cNvSpPr>
          <p:nvPr>
            <p:ph type="body" idx="4294967295"/>
          </p:nvPr>
        </p:nvSpPr>
        <p:spPr/>
        <p:txBody>
          <a:bodyPr/>
          <a:lstStyle/>
          <a:p>
            <a:pPr eaLnBrk="1" hangingPunct="1">
              <a:lnSpc>
                <a:spcPct val="90000"/>
              </a:lnSpc>
            </a:pPr>
            <a:r>
              <a:rPr lang="en-US" smtClean="0"/>
              <a:t>401K- pre tax investment </a:t>
            </a:r>
          </a:p>
          <a:p>
            <a:pPr eaLnBrk="1" hangingPunct="1">
              <a:lnSpc>
                <a:spcPct val="90000"/>
              </a:lnSpc>
            </a:pPr>
            <a:r>
              <a:rPr lang="en-US" smtClean="0"/>
              <a:t>Diversify- placing investments in various places to reduce overall risk</a:t>
            </a:r>
          </a:p>
          <a:p>
            <a:pPr eaLnBrk="1" hangingPunct="1">
              <a:lnSpc>
                <a:spcPct val="90000"/>
              </a:lnSpc>
            </a:pPr>
            <a:r>
              <a:rPr lang="en-US" smtClean="0"/>
              <a:t>Portfolio(ADD)- all your investments and assets</a:t>
            </a:r>
          </a:p>
          <a:p>
            <a:pPr eaLnBrk="1" hangingPunct="1">
              <a:lnSpc>
                <a:spcPct val="90000"/>
              </a:lnSpc>
            </a:pPr>
            <a:r>
              <a:rPr lang="en-US" smtClean="0"/>
              <a:t>Bonds- low risk, low reward investment, usually in a government</a:t>
            </a:r>
          </a:p>
          <a:p>
            <a:pPr eaLnBrk="1" hangingPunct="1">
              <a:lnSpc>
                <a:spcPct val="90000"/>
              </a:lnSpc>
            </a:pPr>
            <a:r>
              <a:rPr lang="en-US" smtClean="0"/>
              <a:t>Stocks- individual share or partial ownership of a company</a:t>
            </a:r>
          </a:p>
          <a:p>
            <a:pPr eaLnBrk="1" hangingPunct="1">
              <a:lnSpc>
                <a:spcPct val="90000"/>
              </a:lnSpc>
            </a:pPr>
            <a:endParaRPr lang="en-US" smtClean="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ChangeArrowheads="1"/>
          </p:cNvSpPr>
          <p:nvPr>
            <p:ph type="title" idx="4294967295"/>
          </p:nvPr>
        </p:nvSpPr>
        <p:spPr/>
        <p:txBody>
          <a:bodyPr/>
          <a:lstStyle/>
          <a:p>
            <a:pPr eaLnBrk="1" hangingPunct="1"/>
            <a:r>
              <a:rPr lang="en-US" b="1" smtClean="0"/>
              <a:t>Keep this in mind</a:t>
            </a:r>
          </a:p>
        </p:txBody>
      </p:sp>
      <p:sp>
        <p:nvSpPr>
          <p:cNvPr id="61443" name="Rectangle 3"/>
          <p:cNvSpPr>
            <a:spLocks noGrp="1" noChangeArrowheads="1"/>
          </p:cNvSpPr>
          <p:nvPr>
            <p:ph type="body" idx="4294967295"/>
          </p:nvPr>
        </p:nvSpPr>
        <p:spPr/>
        <p:txBody>
          <a:bodyPr>
            <a:normAutofit lnSpcReduction="10000"/>
          </a:bodyPr>
          <a:lstStyle/>
          <a:p>
            <a:pPr eaLnBrk="1" hangingPunct="1">
              <a:lnSpc>
                <a:spcPct val="90000"/>
              </a:lnSpc>
            </a:pPr>
            <a:r>
              <a:rPr lang="en-US" sz="2800" smtClean="0"/>
              <a:t>When investing, the following should be factors in your investments:</a:t>
            </a:r>
          </a:p>
          <a:p>
            <a:pPr lvl="1" eaLnBrk="1" hangingPunct="1">
              <a:lnSpc>
                <a:spcPct val="90000"/>
              </a:lnSpc>
            </a:pPr>
            <a:r>
              <a:rPr lang="en-US" sz="2400" smtClean="0"/>
              <a:t>What are your goals</a:t>
            </a:r>
          </a:p>
          <a:p>
            <a:pPr lvl="1" eaLnBrk="1" hangingPunct="1">
              <a:lnSpc>
                <a:spcPct val="90000"/>
              </a:lnSpc>
            </a:pPr>
            <a:r>
              <a:rPr lang="en-US" sz="2400" smtClean="0"/>
              <a:t>How much risk are you willing to take</a:t>
            </a:r>
          </a:p>
          <a:p>
            <a:pPr lvl="1" eaLnBrk="1" hangingPunct="1">
              <a:lnSpc>
                <a:spcPct val="90000"/>
              </a:lnSpc>
            </a:pPr>
            <a:r>
              <a:rPr lang="en-US" sz="2400" smtClean="0"/>
              <a:t>When will I need the money</a:t>
            </a:r>
          </a:p>
          <a:p>
            <a:pPr lvl="1" eaLnBrk="1" hangingPunct="1">
              <a:lnSpc>
                <a:spcPct val="90000"/>
              </a:lnSpc>
            </a:pPr>
            <a:r>
              <a:rPr lang="en-US" sz="2400" smtClean="0"/>
              <a:t>What are the tax ramifications(pre or post tax)</a:t>
            </a:r>
          </a:p>
          <a:p>
            <a:pPr lvl="1" eaLnBrk="1" hangingPunct="1">
              <a:lnSpc>
                <a:spcPct val="90000"/>
              </a:lnSpc>
            </a:pPr>
            <a:r>
              <a:rPr lang="en-US" sz="2400" smtClean="0"/>
              <a:t>What is the future of your job</a:t>
            </a:r>
          </a:p>
          <a:p>
            <a:pPr lvl="1" eaLnBrk="1" hangingPunct="1">
              <a:lnSpc>
                <a:spcPct val="90000"/>
              </a:lnSpc>
            </a:pPr>
            <a:r>
              <a:rPr lang="en-US" sz="2400" smtClean="0"/>
              <a:t>What is your employer doing</a:t>
            </a:r>
          </a:p>
          <a:p>
            <a:pPr lvl="1" eaLnBrk="1" hangingPunct="1">
              <a:lnSpc>
                <a:spcPct val="90000"/>
              </a:lnSpc>
            </a:pPr>
            <a:r>
              <a:rPr lang="en-US" sz="2400" smtClean="0"/>
              <a:t>How is the market reacting</a:t>
            </a:r>
          </a:p>
          <a:p>
            <a:pPr eaLnBrk="1" hangingPunct="1">
              <a:lnSpc>
                <a:spcPct val="90000"/>
              </a:lnSpc>
            </a:pPr>
            <a:r>
              <a:rPr lang="en-US" sz="2800" u="sng" smtClean="0"/>
              <a:t>DON’T PUT ALL YOUR EGGS IN ONE BASKET- DIVERSIFY</a:t>
            </a:r>
          </a:p>
          <a:p>
            <a:pPr lvl="1" eaLnBrk="1" hangingPunct="1">
              <a:lnSpc>
                <a:spcPct val="90000"/>
              </a:lnSpc>
            </a:pPr>
            <a:endParaRPr lang="en-US" sz="2400" u="sng" smtClean="0"/>
          </a:p>
          <a:p>
            <a:pPr lvl="1" eaLnBrk="1" hangingPunct="1">
              <a:lnSpc>
                <a:spcPct val="90000"/>
              </a:lnSpc>
            </a:pPr>
            <a:endParaRPr lang="en-US" sz="2400" smtClean="0"/>
          </a:p>
        </p:txBody>
      </p:sp>
    </p:spTree>
  </p:cSld>
  <p:clrMapOvr>
    <a:masterClrMapping/>
  </p:clrMapOvr>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ChangeArrowheads="1"/>
          </p:cNvSpPr>
          <p:nvPr>
            <p:ph type="title" idx="4294967295"/>
          </p:nvPr>
        </p:nvSpPr>
        <p:spPr/>
        <p:txBody>
          <a:bodyPr/>
          <a:lstStyle/>
          <a:p>
            <a:pPr eaLnBrk="1" hangingPunct="1"/>
            <a:r>
              <a:rPr lang="en-US" u="sng" smtClean="0"/>
              <a:t>Start investing</a:t>
            </a:r>
          </a:p>
        </p:txBody>
      </p:sp>
      <p:sp>
        <p:nvSpPr>
          <p:cNvPr id="74755" name="Rectangle 3"/>
          <p:cNvSpPr>
            <a:spLocks noGrp="1" noChangeArrowheads="1"/>
          </p:cNvSpPr>
          <p:nvPr>
            <p:ph type="body" idx="4294967295"/>
          </p:nvPr>
        </p:nvSpPr>
        <p:spPr/>
        <p:txBody>
          <a:bodyPr/>
          <a:lstStyle/>
          <a:p>
            <a:pPr eaLnBrk="1" hangingPunct="1"/>
            <a:r>
              <a:rPr lang="en-US" u="sng" smtClean="0"/>
              <a:t>Ask employer </a:t>
            </a:r>
            <a:r>
              <a:rPr lang="en-US" smtClean="0"/>
              <a:t>if there is someone through work.</a:t>
            </a:r>
          </a:p>
          <a:p>
            <a:pPr eaLnBrk="1" hangingPunct="1"/>
            <a:r>
              <a:rPr lang="en-US" u="sng" smtClean="0"/>
              <a:t>Go to local bank </a:t>
            </a:r>
            <a:r>
              <a:rPr lang="en-US" smtClean="0"/>
              <a:t>ask for advisor.</a:t>
            </a:r>
          </a:p>
          <a:p>
            <a:pPr eaLnBrk="1" hangingPunct="1"/>
            <a:r>
              <a:rPr lang="en-US" u="sng" smtClean="0"/>
              <a:t>Search for personal financial planner.</a:t>
            </a:r>
          </a:p>
          <a:p>
            <a:pPr eaLnBrk="1" hangingPunct="1"/>
            <a:r>
              <a:rPr lang="en-US" u="sng" smtClean="0"/>
              <a:t>Always research </a:t>
            </a:r>
            <a:r>
              <a:rPr lang="en-US" smtClean="0"/>
              <a:t>recommendations before acting---Beware of crooks.   </a:t>
            </a:r>
          </a:p>
          <a:p>
            <a:pPr eaLnBrk="1" hangingPunct="1"/>
            <a:endParaRPr lang="en-US" smtClean="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ChangeArrowheads="1"/>
          </p:cNvSpPr>
          <p:nvPr>
            <p:ph type="title" idx="4294967295"/>
          </p:nvPr>
        </p:nvSpPr>
        <p:spPr/>
        <p:txBody>
          <a:bodyPr/>
          <a:lstStyle/>
          <a:p>
            <a:pPr eaLnBrk="1" hangingPunct="1"/>
            <a:r>
              <a:rPr lang="en-US" sz="4000" u="sng" smtClean="0"/>
              <a:t>Where investment money comes from</a:t>
            </a:r>
          </a:p>
        </p:txBody>
      </p:sp>
      <p:sp>
        <p:nvSpPr>
          <p:cNvPr id="75779" name="Rectangle 3"/>
          <p:cNvSpPr>
            <a:spLocks noGrp="1" noChangeArrowheads="1"/>
          </p:cNvSpPr>
          <p:nvPr>
            <p:ph type="body" idx="4294967295"/>
          </p:nvPr>
        </p:nvSpPr>
        <p:spPr/>
        <p:txBody>
          <a:bodyPr/>
          <a:lstStyle/>
          <a:p>
            <a:pPr eaLnBrk="1" hangingPunct="1"/>
            <a:r>
              <a:rPr lang="en-US" u="sng" smtClean="0"/>
              <a:t>1)Direct deposit into investment</a:t>
            </a:r>
          </a:p>
          <a:p>
            <a:pPr eaLnBrk="1" hangingPunct="1"/>
            <a:r>
              <a:rPr lang="en-US" u="sng" smtClean="0"/>
              <a:t>2)Transfer money for investment</a:t>
            </a:r>
          </a:p>
          <a:p>
            <a:pPr eaLnBrk="1" hangingPunct="1"/>
            <a:r>
              <a:rPr lang="en-US" u="sng" smtClean="0"/>
              <a:t>3)Automatically deducted from account.</a:t>
            </a:r>
          </a:p>
          <a:p>
            <a:pPr eaLnBrk="1" hangingPunct="1"/>
            <a:r>
              <a:rPr lang="en-US" u="sng" smtClean="0"/>
              <a:t>4)If lucky, employer will match your contributions</a:t>
            </a: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p:cNvSpPr>
            <a:spLocks noGrp="1" noChangeArrowheads="1"/>
          </p:cNvSpPr>
          <p:nvPr>
            <p:ph type="title" idx="4294967295"/>
          </p:nvPr>
        </p:nvSpPr>
        <p:spPr>
          <a:xfrm>
            <a:off x="457200" y="0"/>
            <a:ext cx="8229600" cy="838200"/>
          </a:xfrm>
        </p:spPr>
        <p:txBody>
          <a:bodyPr/>
          <a:lstStyle/>
          <a:p>
            <a:pPr eaLnBrk="1" hangingPunct="1"/>
            <a:r>
              <a:rPr lang="en-US" u="sng" smtClean="0">
                <a:solidFill>
                  <a:schemeClr val="tx1"/>
                </a:solidFill>
              </a:rPr>
              <a:t>Consider before investing</a:t>
            </a:r>
          </a:p>
        </p:txBody>
      </p:sp>
      <p:sp>
        <p:nvSpPr>
          <p:cNvPr id="72707" name="Rectangle 3"/>
          <p:cNvSpPr>
            <a:spLocks noGrp="1" noChangeArrowheads="1"/>
          </p:cNvSpPr>
          <p:nvPr>
            <p:ph type="body" idx="4294967295"/>
          </p:nvPr>
        </p:nvSpPr>
        <p:spPr>
          <a:xfrm>
            <a:off x="381000" y="838200"/>
            <a:ext cx="8305800" cy="5638800"/>
          </a:xfrm>
        </p:spPr>
        <p:txBody>
          <a:bodyPr/>
          <a:lstStyle/>
          <a:p>
            <a:pPr eaLnBrk="1" hangingPunct="1">
              <a:lnSpc>
                <a:spcPct val="80000"/>
              </a:lnSpc>
            </a:pPr>
            <a:endParaRPr lang="en-US" sz="800" smtClean="0"/>
          </a:p>
          <a:p>
            <a:pPr eaLnBrk="1" hangingPunct="1">
              <a:lnSpc>
                <a:spcPct val="80000"/>
              </a:lnSpc>
            </a:pPr>
            <a:r>
              <a:rPr lang="en-US" sz="3000" u="sng" smtClean="0"/>
              <a:t>Compare the risks and returns</a:t>
            </a:r>
            <a:r>
              <a:rPr lang="en-US" sz="3000" smtClean="0"/>
              <a:t> of various investments </a:t>
            </a:r>
          </a:p>
          <a:p>
            <a:pPr eaLnBrk="1" hangingPunct="1">
              <a:lnSpc>
                <a:spcPct val="80000"/>
              </a:lnSpc>
            </a:pPr>
            <a:r>
              <a:rPr lang="en-US" sz="3000" smtClean="0"/>
              <a:t> </a:t>
            </a:r>
            <a:r>
              <a:rPr lang="en-US" sz="3000" u="sng" smtClean="0"/>
              <a:t>Calculate investment</a:t>
            </a:r>
            <a:r>
              <a:rPr lang="en-US" sz="3000" smtClean="0"/>
              <a:t> </a:t>
            </a:r>
            <a:r>
              <a:rPr lang="en-US" sz="3000" u="sng" smtClean="0"/>
              <a:t>growth</a:t>
            </a:r>
            <a:r>
              <a:rPr lang="en-US" sz="3000" smtClean="0"/>
              <a:t> given different amounts, times, rates of return and frequency of compounding </a:t>
            </a:r>
          </a:p>
          <a:p>
            <a:pPr eaLnBrk="1" hangingPunct="1">
              <a:lnSpc>
                <a:spcPct val="80000"/>
              </a:lnSpc>
            </a:pPr>
            <a:r>
              <a:rPr lang="en-US" sz="3000" u="sng" smtClean="0"/>
              <a:t>Identify the appropriate types of investments to achieve the objectives</a:t>
            </a:r>
            <a:r>
              <a:rPr lang="en-US" sz="3000" smtClean="0"/>
              <a:t> of liquidity, income and growth </a:t>
            </a:r>
          </a:p>
          <a:p>
            <a:pPr eaLnBrk="1" hangingPunct="1">
              <a:lnSpc>
                <a:spcPct val="80000"/>
              </a:lnSpc>
            </a:pPr>
            <a:r>
              <a:rPr lang="en-US" sz="3000" u="sng" smtClean="0"/>
              <a:t>When will you need the money</a:t>
            </a:r>
            <a:r>
              <a:rPr lang="en-US" sz="3000" smtClean="0"/>
              <a:t>.</a:t>
            </a:r>
          </a:p>
          <a:p>
            <a:pPr eaLnBrk="1" hangingPunct="1">
              <a:lnSpc>
                <a:spcPct val="80000"/>
              </a:lnSpc>
            </a:pPr>
            <a:r>
              <a:rPr lang="en-US" sz="3000" u="sng" smtClean="0"/>
              <a:t>Use systematic decision</a:t>
            </a:r>
            <a:r>
              <a:rPr lang="en-US" sz="3000" smtClean="0"/>
              <a:t> </a:t>
            </a:r>
            <a:r>
              <a:rPr lang="en-US" sz="3000" u="sng" smtClean="0"/>
              <a:t>making</a:t>
            </a:r>
            <a:r>
              <a:rPr lang="en-US" sz="3000" smtClean="0"/>
              <a:t> to select an investment.</a:t>
            </a: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2"/>
          <p:cNvSpPr>
            <a:spLocks noGrp="1" noChangeArrowheads="1"/>
          </p:cNvSpPr>
          <p:nvPr>
            <p:ph type="title" idx="4294967295"/>
          </p:nvPr>
        </p:nvSpPr>
        <p:spPr/>
        <p:txBody>
          <a:bodyPr/>
          <a:lstStyle/>
          <a:p>
            <a:pPr eaLnBrk="1" hangingPunct="1"/>
            <a:r>
              <a:rPr lang="en-US" u="sng" smtClean="0"/>
              <a:t>Two tax ways to invest</a:t>
            </a:r>
          </a:p>
        </p:txBody>
      </p:sp>
      <p:sp>
        <p:nvSpPr>
          <p:cNvPr id="77827" name="Rectangle 3"/>
          <p:cNvSpPr>
            <a:spLocks noGrp="1" noChangeArrowheads="1"/>
          </p:cNvSpPr>
          <p:nvPr>
            <p:ph type="body" idx="4294967295"/>
          </p:nvPr>
        </p:nvSpPr>
        <p:spPr/>
        <p:txBody>
          <a:bodyPr/>
          <a:lstStyle/>
          <a:p>
            <a:pPr eaLnBrk="1" hangingPunct="1"/>
            <a:r>
              <a:rPr lang="en-US" sz="2800" u="sng" smtClean="0"/>
              <a:t>Pre tax</a:t>
            </a:r>
          </a:p>
          <a:p>
            <a:pPr lvl="1" eaLnBrk="1" hangingPunct="1"/>
            <a:r>
              <a:rPr lang="en-US" sz="2400" u="sng" smtClean="0"/>
              <a:t>401K or 403B-</a:t>
            </a:r>
            <a:r>
              <a:rPr lang="en-US" sz="2400" smtClean="0"/>
              <a:t> Taken directly from paycheck </a:t>
            </a:r>
            <a:r>
              <a:rPr lang="en-US" sz="2400" u="sng" smtClean="0"/>
              <a:t>before taxes</a:t>
            </a:r>
          </a:p>
          <a:p>
            <a:pPr lvl="1" eaLnBrk="1" hangingPunct="1"/>
            <a:r>
              <a:rPr lang="en-US" sz="2400" u="sng" smtClean="0"/>
              <a:t>Positive- more to invest, some employers match</a:t>
            </a:r>
          </a:p>
          <a:p>
            <a:pPr lvl="1" eaLnBrk="1" hangingPunct="1"/>
            <a:r>
              <a:rPr lang="en-US" sz="2400" u="sng" smtClean="0"/>
              <a:t>Negative- early withdrawal penalty on all</a:t>
            </a:r>
          </a:p>
          <a:p>
            <a:pPr eaLnBrk="1" hangingPunct="1"/>
            <a:r>
              <a:rPr lang="en-US" sz="2800" u="sng" smtClean="0"/>
              <a:t>Post tax</a:t>
            </a:r>
          </a:p>
          <a:p>
            <a:pPr lvl="1" eaLnBrk="1" hangingPunct="1"/>
            <a:r>
              <a:rPr lang="en-US" sz="2400" u="sng" smtClean="0"/>
              <a:t>Roth, IRA</a:t>
            </a:r>
            <a:r>
              <a:rPr lang="en-US" sz="2400" smtClean="0"/>
              <a:t>, Stocks, etc</a:t>
            </a:r>
          </a:p>
          <a:p>
            <a:pPr lvl="1" eaLnBrk="1" hangingPunct="1"/>
            <a:r>
              <a:rPr lang="en-US" sz="2400" u="sng" smtClean="0"/>
              <a:t>Positive- no early withdrawal on your money(taxes on interest made)</a:t>
            </a:r>
          </a:p>
          <a:p>
            <a:pPr lvl="1" eaLnBrk="1" hangingPunct="1"/>
            <a:r>
              <a:rPr lang="en-US" sz="2400" u="sng" smtClean="0"/>
              <a:t>Negative-not as much to invest</a:t>
            </a:r>
          </a:p>
        </p:txBody>
      </p:sp>
    </p:spTree>
  </p:cSld>
  <p:clrMapOvr>
    <a:masterClrMapping/>
  </p:clrMapOvr>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0658" name="Rectangle 2"/>
          <p:cNvSpPr>
            <a:spLocks noGrp="1" noChangeArrowheads="1"/>
          </p:cNvSpPr>
          <p:nvPr>
            <p:ph type="title" idx="4294967295"/>
          </p:nvPr>
        </p:nvSpPr>
        <p:spPr/>
        <p:txBody>
          <a:bodyPr/>
          <a:lstStyle/>
          <a:p>
            <a:pPr eaLnBrk="1" hangingPunct="1"/>
            <a:r>
              <a:rPr lang="en-US" smtClean="0"/>
              <a:t>Risk vs. Return</a:t>
            </a:r>
          </a:p>
        </p:txBody>
      </p:sp>
      <p:sp>
        <p:nvSpPr>
          <p:cNvPr id="53251" name="Rectangle 3"/>
          <p:cNvSpPr>
            <a:spLocks noGrp="1" noChangeArrowheads="1"/>
          </p:cNvSpPr>
          <p:nvPr>
            <p:ph type="body" idx="4294967295"/>
          </p:nvPr>
        </p:nvSpPr>
        <p:spPr/>
        <p:txBody>
          <a:bodyPr/>
          <a:lstStyle/>
          <a:p>
            <a:pPr eaLnBrk="1" hangingPunct="1">
              <a:spcBef>
                <a:spcPct val="50000"/>
              </a:spcBef>
            </a:pPr>
            <a:r>
              <a:rPr lang="en-US" altLang="en-US" u="sng" smtClean="0"/>
              <a:t>All investments have some level of risk</a:t>
            </a:r>
          </a:p>
          <a:p>
            <a:pPr eaLnBrk="1" hangingPunct="1"/>
            <a:r>
              <a:rPr lang="en-US" u="sng" smtClean="0"/>
              <a:t>Higher rate of return = greater risk</a:t>
            </a:r>
          </a:p>
          <a:p>
            <a:pPr eaLnBrk="1" hangingPunct="1"/>
            <a:r>
              <a:rPr lang="en-US" u="sng" smtClean="0"/>
              <a:t>Lower rate of return=lower risk</a:t>
            </a:r>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325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325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3251">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3251"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r>
              <a:rPr lang="en-US" smtClean="0"/>
              <a:t>Vocabulary</a:t>
            </a:r>
          </a:p>
        </p:txBody>
      </p:sp>
      <p:sp>
        <p:nvSpPr>
          <p:cNvPr id="5123" name="Rectangle 3"/>
          <p:cNvSpPr>
            <a:spLocks noGrp="1" noChangeArrowheads="1"/>
          </p:cNvSpPr>
          <p:nvPr>
            <p:ph type="body" idx="1"/>
          </p:nvPr>
        </p:nvSpPr>
        <p:spPr/>
        <p:txBody>
          <a:bodyPr/>
          <a:lstStyle/>
          <a:p>
            <a:pPr eaLnBrk="1" hangingPunct="1"/>
            <a:r>
              <a:rPr lang="en-US" smtClean="0"/>
              <a:t>Net Income-Income after deductions(take home pay)</a:t>
            </a:r>
          </a:p>
          <a:p>
            <a:pPr eaLnBrk="1" hangingPunct="1"/>
            <a:r>
              <a:rPr lang="en-US" smtClean="0"/>
              <a:t>Gross Income- Income before deductions</a:t>
            </a: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title" idx="4294967295"/>
          </p:nvPr>
        </p:nvSpPr>
        <p:spPr/>
        <p:txBody>
          <a:bodyPr/>
          <a:lstStyle/>
          <a:p>
            <a:pPr eaLnBrk="1" hangingPunct="1"/>
            <a:endParaRPr lang="en-US" smtClean="0"/>
          </a:p>
        </p:txBody>
      </p:sp>
      <p:sp>
        <p:nvSpPr>
          <p:cNvPr id="63491" name="Rectangle 3"/>
          <p:cNvSpPr>
            <a:spLocks noGrp="1" noChangeArrowheads="1"/>
          </p:cNvSpPr>
          <p:nvPr>
            <p:ph type="body" idx="4294967295"/>
          </p:nvPr>
        </p:nvSpPr>
        <p:spPr/>
        <p:txBody>
          <a:bodyPr/>
          <a:lstStyle/>
          <a:p>
            <a:pPr eaLnBrk="1" hangingPunct="1"/>
            <a:endParaRPr lang="en-US" smtClean="0"/>
          </a:p>
        </p:txBody>
      </p:sp>
      <p:pic>
        <p:nvPicPr>
          <p:cNvPr id="63492" name="Picture 4" descr="RiskPyramid"/>
          <p:cNvPicPr>
            <a:picLocks noChangeAspect="1" noChangeArrowheads="1"/>
          </p:cNvPicPr>
          <p:nvPr/>
        </p:nvPicPr>
        <p:blipFill>
          <a:blip r:embed="rId2" cstate="print"/>
          <a:srcRect/>
          <a:stretch>
            <a:fillRect/>
          </a:stretch>
        </p:blipFill>
        <p:spPr bwMode="auto">
          <a:xfrm>
            <a:off x="1066800" y="838200"/>
            <a:ext cx="7019925" cy="5432425"/>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a:spLocks noGrp="1" noChangeArrowheads="1"/>
          </p:cNvSpPr>
          <p:nvPr>
            <p:ph type="title" idx="4294967295"/>
          </p:nvPr>
        </p:nvSpPr>
        <p:spPr/>
        <p:txBody>
          <a:bodyPr/>
          <a:lstStyle/>
          <a:p>
            <a:pPr eaLnBrk="1" hangingPunct="1"/>
            <a:r>
              <a:rPr lang="en-US" smtClean="0"/>
              <a:t>Choosing correctly</a:t>
            </a:r>
          </a:p>
        </p:txBody>
      </p:sp>
      <p:sp>
        <p:nvSpPr>
          <p:cNvPr id="76803" name="Rectangle 3"/>
          <p:cNvSpPr>
            <a:spLocks noGrp="1" noChangeArrowheads="1"/>
          </p:cNvSpPr>
          <p:nvPr>
            <p:ph type="body" idx="4294967295"/>
          </p:nvPr>
        </p:nvSpPr>
        <p:spPr>
          <a:xfrm>
            <a:off x="457200" y="1143000"/>
            <a:ext cx="8229600" cy="5334000"/>
          </a:xfrm>
        </p:spPr>
        <p:txBody>
          <a:bodyPr/>
          <a:lstStyle/>
          <a:p>
            <a:pPr eaLnBrk="1" hangingPunct="1"/>
            <a:r>
              <a:rPr lang="en-US" sz="3600" smtClean="0"/>
              <a:t>If it were easy everyone would be rich.  </a:t>
            </a:r>
          </a:p>
          <a:p>
            <a:pPr eaLnBrk="1" hangingPunct="1"/>
            <a:r>
              <a:rPr lang="en-US" sz="3600" u="sng" smtClean="0"/>
              <a:t>Check investment history(1, 5, and 10 year and since inception)</a:t>
            </a:r>
          </a:p>
          <a:p>
            <a:pPr eaLnBrk="1" hangingPunct="1"/>
            <a:r>
              <a:rPr lang="en-US" sz="3600" u="sng" smtClean="0"/>
              <a:t>Check fees associated with fund</a:t>
            </a:r>
          </a:p>
          <a:p>
            <a:pPr eaLnBrk="1" hangingPunct="1"/>
            <a:r>
              <a:rPr lang="en-US" sz="3600" u="sng" smtClean="0"/>
              <a:t>Use websites to review.</a:t>
            </a:r>
          </a:p>
          <a:p>
            <a:pPr eaLnBrk="1" hangingPunct="1">
              <a:buFontTx/>
              <a:buNone/>
            </a:pPr>
            <a:endParaRPr lang="en-US" sz="3600" u="sng" smtClean="0"/>
          </a:p>
          <a:p>
            <a:pPr eaLnBrk="1" hangingPunct="1"/>
            <a:r>
              <a:rPr lang="en-US" sz="3600" smtClean="0">
                <a:hlinkClick r:id="rId2"/>
              </a:rPr>
              <a:t>Morningstar</a:t>
            </a:r>
            <a:r>
              <a:rPr lang="en-US" sz="3600" smtClean="0"/>
              <a:t>	Fidelity</a:t>
            </a:r>
          </a:p>
          <a:p>
            <a:pPr eaLnBrk="1" hangingPunct="1"/>
            <a:r>
              <a:rPr lang="en-US" sz="3600" smtClean="0"/>
              <a:t>Vanguard		American Century</a:t>
            </a: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2"/>
          <p:cNvSpPr>
            <a:spLocks noGrp="1" noChangeArrowheads="1"/>
          </p:cNvSpPr>
          <p:nvPr>
            <p:ph type="title" idx="4294967295"/>
          </p:nvPr>
        </p:nvSpPr>
        <p:spPr/>
        <p:txBody>
          <a:bodyPr/>
          <a:lstStyle/>
          <a:p>
            <a:pPr eaLnBrk="1" hangingPunct="1"/>
            <a:r>
              <a:rPr lang="en-US" u="sng" smtClean="0"/>
              <a:t>Bonds</a:t>
            </a:r>
          </a:p>
        </p:txBody>
      </p:sp>
      <p:sp>
        <p:nvSpPr>
          <p:cNvPr id="79875" name="Rectangle 3"/>
          <p:cNvSpPr>
            <a:spLocks noGrp="1" noChangeArrowheads="1"/>
          </p:cNvSpPr>
          <p:nvPr>
            <p:ph type="body" idx="4294967295"/>
          </p:nvPr>
        </p:nvSpPr>
        <p:spPr/>
        <p:txBody>
          <a:bodyPr/>
          <a:lstStyle/>
          <a:p>
            <a:pPr eaLnBrk="1" hangingPunct="1">
              <a:lnSpc>
                <a:spcPct val="90000"/>
              </a:lnSpc>
            </a:pPr>
            <a:r>
              <a:rPr lang="en-US" sz="2800" smtClean="0"/>
              <a:t> An </a:t>
            </a:r>
            <a:r>
              <a:rPr lang="en-US" sz="2800" u="sng" smtClean="0"/>
              <a:t>interest earning negotiable certificate</a:t>
            </a:r>
            <a:r>
              <a:rPr lang="en-US" sz="2800" smtClean="0"/>
              <a:t> of long-term debt issued by a corporation, municipality or the US Federal Government</a:t>
            </a:r>
          </a:p>
          <a:p>
            <a:pPr eaLnBrk="1" hangingPunct="1">
              <a:lnSpc>
                <a:spcPct val="90000"/>
              </a:lnSpc>
            </a:pPr>
            <a:r>
              <a:rPr lang="en-US" sz="2800" u="sng" smtClean="0"/>
              <a:t>Low Risk</a:t>
            </a:r>
          </a:p>
          <a:p>
            <a:pPr eaLnBrk="1" hangingPunct="1">
              <a:lnSpc>
                <a:spcPct val="90000"/>
              </a:lnSpc>
              <a:buFontTx/>
              <a:buNone/>
            </a:pPr>
            <a:r>
              <a:rPr lang="en-US" sz="2800" smtClean="0"/>
              <a:t>Basically, you are giving them a loan and they are paying you back with interest</a:t>
            </a:r>
            <a:r>
              <a:rPr lang="en-US" sz="2800" u="sng" smtClean="0"/>
              <a:t>.  </a:t>
            </a:r>
          </a:p>
          <a:p>
            <a:pPr eaLnBrk="1" hangingPunct="1">
              <a:lnSpc>
                <a:spcPct val="90000"/>
              </a:lnSpc>
              <a:buFontTx/>
              <a:buNone/>
            </a:pPr>
            <a:r>
              <a:rPr lang="en-US" sz="2800" smtClean="0"/>
              <a:t>• Instead of buying a piece of the pie,</a:t>
            </a:r>
          </a:p>
          <a:p>
            <a:pPr eaLnBrk="1" hangingPunct="1">
              <a:lnSpc>
                <a:spcPct val="90000"/>
              </a:lnSpc>
              <a:buFontTx/>
              <a:buNone/>
            </a:pPr>
            <a:r>
              <a:rPr lang="en-US" sz="2800" smtClean="0"/>
              <a:t>you loan money to them</a:t>
            </a:r>
          </a:p>
          <a:p>
            <a:pPr eaLnBrk="1" hangingPunct="1">
              <a:lnSpc>
                <a:spcPct val="90000"/>
              </a:lnSpc>
              <a:buFontTx/>
              <a:buNone/>
            </a:pPr>
            <a:r>
              <a:rPr lang="en-US" sz="2800" smtClean="0"/>
              <a:t>• They promise to pay you back with</a:t>
            </a:r>
          </a:p>
          <a:p>
            <a:pPr eaLnBrk="1" hangingPunct="1">
              <a:lnSpc>
                <a:spcPct val="90000"/>
              </a:lnSpc>
              <a:buFontTx/>
              <a:buNone/>
            </a:pPr>
            <a:r>
              <a:rPr lang="en-US" sz="2800" smtClean="0"/>
              <a:t>interest</a:t>
            </a:r>
          </a:p>
          <a:p>
            <a:pPr eaLnBrk="1" hangingPunct="1">
              <a:lnSpc>
                <a:spcPct val="90000"/>
              </a:lnSpc>
            </a:pPr>
            <a:endParaRPr lang="en-US" sz="2800" smtClean="0"/>
          </a:p>
        </p:txBody>
      </p:sp>
    </p:spTree>
  </p:cSld>
  <p:clrMapOvr>
    <a:masterClrMapping/>
  </p:clrMapOvr>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2"/>
          <p:cNvSpPr>
            <a:spLocks noGrp="1" noChangeArrowheads="1"/>
          </p:cNvSpPr>
          <p:nvPr>
            <p:ph type="title" idx="4294967295"/>
          </p:nvPr>
        </p:nvSpPr>
        <p:spPr/>
        <p:txBody>
          <a:bodyPr/>
          <a:lstStyle/>
          <a:p>
            <a:pPr eaLnBrk="1" hangingPunct="1"/>
            <a:r>
              <a:rPr lang="en-US" u="sng" smtClean="0"/>
              <a:t>Mutual Funds</a:t>
            </a:r>
          </a:p>
        </p:txBody>
      </p:sp>
      <p:sp>
        <p:nvSpPr>
          <p:cNvPr id="81923" name="Rectangle 3"/>
          <p:cNvSpPr>
            <a:spLocks noGrp="1" noChangeArrowheads="1"/>
          </p:cNvSpPr>
          <p:nvPr>
            <p:ph type="body" idx="4294967295"/>
          </p:nvPr>
        </p:nvSpPr>
        <p:spPr/>
        <p:txBody>
          <a:bodyPr/>
          <a:lstStyle/>
          <a:p>
            <a:pPr eaLnBrk="1" hangingPunct="1">
              <a:buFontTx/>
              <a:buNone/>
            </a:pPr>
            <a:r>
              <a:rPr lang="en-US" smtClean="0"/>
              <a:t>• </a:t>
            </a:r>
            <a:r>
              <a:rPr lang="en-US" u="sng" smtClean="0"/>
              <a:t>Mutual fund companies put together</a:t>
            </a:r>
          </a:p>
          <a:p>
            <a:pPr eaLnBrk="1" hangingPunct="1">
              <a:buFontTx/>
              <a:buNone/>
            </a:pPr>
            <a:r>
              <a:rPr lang="en-US" u="sng" smtClean="0"/>
              <a:t>bundles of stocks, bonds, real estate</a:t>
            </a:r>
          </a:p>
          <a:p>
            <a:pPr eaLnBrk="1" hangingPunct="1">
              <a:buFontTx/>
              <a:buNone/>
            </a:pPr>
            <a:r>
              <a:rPr lang="en-US" smtClean="0"/>
              <a:t>• You buy a share of mutual fund –</a:t>
            </a:r>
          </a:p>
          <a:p>
            <a:pPr eaLnBrk="1" hangingPunct="1">
              <a:buFontTx/>
              <a:buNone/>
            </a:pPr>
            <a:r>
              <a:rPr lang="en-US" smtClean="0"/>
              <a:t>and investors use that money to buy</a:t>
            </a:r>
          </a:p>
          <a:p>
            <a:pPr eaLnBrk="1" hangingPunct="1">
              <a:buFontTx/>
              <a:buNone/>
            </a:pPr>
            <a:r>
              <a:rPr lang="en-US" smtClean="0"/>
              <a:t>bonds or stocks or other things to</a:t>
            </a:r>
          </a:p>
          <a:p>
            <a:pPr eaLnBrk="1" hangingPunct="1">
              <a:buFontTx/>
              <a:buNone/>
            </a:pPr>
            <a:r>
              <a:rPr lang="en-US" smtClean="0"/>
              <a:t>make you money</a:t>
            </a:r>
          </a:p>
          <a:p>
            <a:pPr eaLnBrk="1" hangingPunct="1">
              <a:buFontTx/>
              <a:buNone/>
            </a:pPr>
            <a:r>
              <a:rPr lang="en-US" u="sng" smtClean="0"/>
              <a:t>Less volatile/ best option</a:t>
            </a:r>
          </a:p>
          <a:p>
            <a:pPr eaLnBrk="1" hangingPunct="1"/>
            <a:endParaRPr lang="en-US" smtClean="0"/>
          </a:p>
        </p:txBody>
      </p:sp>
    </p:spTree>
  </p:cSld>
  <p:clrMapOvr>
    <a:masterClrMapping/>
  </p:clrMapOvr>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2"/>
          <p:cNvSpPr>
            <a:spLocks noGrp="1" noChangeArrowheads="1"/>
          </p:cNvSpPr>
          <p:nvPr>
            <p:ph type="title" idx="4294967295"/>
          </p:nvPr>
        </p:nvSpPr>
        <p:spPr/>
        <p:txBody>
          <a:bodyPr/>
          <a:lstStyle/>
          <a:p>
            <a:pPr eaLnBrk="1" hangingPunct="1"/>
            <a:r>
              <a:rPr lang="en-US" u="sng" smtClean="0"/>
              <a:t>Stock Market Indices</a:t>
            </a:r>
          </a:p>
        </p:txBody>
      </p:sp>
      <p:sp>
        <p:nvSpPr>
          <p:cNvPr id="83971" name="Rectangle 3"/>
          <p:cNvSpPr>
            <a:spLocks noGrp="1" noChangeArrowheads="1"/>
          </p:cNvSpPr>
          <p:nvPr>
            <p:ph type="body" idx="4294967295"/>
          </p:nvPr>
        </p:nvSpPr>
        <p:spPr/>
        <p:txBody>
          <a:bodyPr/>
          <a:lstStyle/>
          <a:p>
            <a:pPr eaLnBrk="1" hangingPunct="1">
              <a:lnSpc>
                <a:spcPct val="90000"/>
              </a:lnSpc>
            </a:pPr>
            <a:r>
              <a:rPr lang="en-US" smtClean="0"/>
              <a:t>• </a:t>
            </a:r>
            <a:r>
              <a:rPr lang="en-US" u="sng" smtClean="0"/>
              <a:t>Dow Jones Industrial Average</a:t>
            </a:r>
          </a:p>
          <a:p>
            <a:pPr eaLnBrk="1" hangingPunct="1">
              <a:lnSpc>
                <a:spcPct val="90000"/>
              </a:lnSpc>
            </a:pPr>
            <a:r>
              <a:rPr lang="en-US" smtClean="0"/>
              <a:t>– 30 industrial companies</a:t>
            </a:r>
          </a:p>
          <a:p>
            <a:pPr eaLnBrk="1" hangingPunct="1">
              <a:lnSpc>
                <a:spcPct val="90000"/>
              </a:lnSpc>
            </a:pPr>
            <a:r>
              <a:rPr lang="en-US" smtClean="0"/>
              <a:t>• </a:t>
            </a:r>
            <a:r>
              <a:rPr lang="en-US" u="sng" smtClean="0"/>
              <a:t>Standard &amp; Poor’s 500</a:t>
            </a:r>
          </a:p>
          <a:p>
            <a:pPr eaLnBrk="1" hangingPunct="1">
              <a:lnSpc>
                <a:spcPct val="90000"/>
              </a:lnSpc>
            </a:pPr>
            <a:r>
              <a:rPr lang="en-US" smtClean="0"/>
              <a:t>– 500 stocks of well-established</a:t>
            </a:r>
          </a:p>
          <a:p>
            <a:pPr eaLnBrk="1" hangingPunct="1">
              <a:lnSpc>
                <a:spcPct val="90000"/>
              </a:lnSpc>
            </a:pPr>
            <a:r>
              <a:rPr lang="en-US" smtClean="0"/>
              <a:t>companies</a:t>
            </a:r>
          </a:p>
          <a:p>
            <a:pPr eaLnBrk="1" hangingPunct="1">
              <a:lnSpc>
                <a:spcPct val="90000"/>
              </a:lnSpc>
            </a:pPr>
            <a:r>
              <a:rPr lang="en-US" smtClean="0"/>
              <a:t>• </a:t>
            </a:r>
            <a:r>
              <a:rPr lang="en-US" u="sng" smtClean="0"/>
              <a:t>NASDAQ</a:t>
            </a:r>
          </a:p>
          <a:p>
            <a:pPr eaLnBrk="1" hangingPunct="1">
              <a:lnSpc>
                <a:spcPct val="90000"/>
              </a:lnSpc>
            </a:pPr>
            <a:r>
              <a:rPr lang="en-US" smtClean="0"/>
              <a:t>–Over-the-counter index</a:t>
            </a:r>
          </a:p>
          <a:p>
            <a:pPr eaLnBrk="1" hangingPunct="1">
              <a:lnSpc>
                <a:spcPct val="90000"/>
              </a:lnSpc>
            </a:pPr>
            <a:r>
              <a:rPr lang="en-US" smtClean="0"/>
              <a:t>–Small, growth companies</a:t>
            </a:r>
          </a:p>
          <a:p>
            <a:pPr eaLnBrk="1" hangingPunct="1">
              <a:lnSpc>
                <a:spcPct val="90000"/>
              </a:lnSpc>
            </a:pPr>
            <a:endParaRPr lang="en-US" smtClean="0"/>
          </a:p>
        </p:txBody>
      </p:sp>
    </p:spTree>
  </p:cSld>
  <p:clrMapOvr>
    <a:masterClrMapping/>
  </p:clrMapOvr>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6018" name="Rectangle 2"/>
          <p:cNvSpPr>
            <a:spLocks noGrp="1" noChangeArrowheads="1"/>
          </p:cNvSpPr>
          <p:nvPr>
            <p:ph type="title" idx="4294967295"/>
          </p:nvPr>
        </p:nvSpPr>
        <p:spPr/>
        <p:txBody>
          <a:bodyPr/>
          <a:lstStyle/>
          <a:p>
            <a:pPr eaLnBrk="1" hangingPunct="1"/>
            <a:r>
              <a:rPr lang="en-US" smtClean="0"/>
              <a:t>Why Learn About Stocks</a:t>
            </a:r>
          </a:p>
        </p:txBody>
      </p:sp>
      <p:sp>
        <p:nvSpPr>
          <p:cNvPr id="52227" name="Rectangle 3"/>
          <p:cNvSpPr>
            <a:spLocks noGrp="1" noChangeArrowheads="1"/>
          </p:cNvSpPr>
          <p:nvPr>
            <p:ph type="body" idx="4294967295"/>
          </p:nvPr>
        </p:nvSpPr>
        <p:spPr/>
        <p:txBody>
          <a:bodyPr/>
          <a:lstStyle/>
          <a:p>
            <a:pPr eaLnBrk="1" hangingPunct="1">
              <a:lnSpc>
                <a:spcPct val="90000"/>
              </a:lnSpc>
            </a:pPr>
            <a:r>
              <a:rPr lang="en-US" smtClean="0"/>
              <a:t>The stock market is the core of America’s economic system</a:t>
            </a:r>
          </a:p>
          <a:p>
            <a:pPr lvl="1" eaLnBrk="1" hangingPunct="1">
              <a:lnSpc>
                <a:spcPct val="90000"/>
              </a:lnSpc>
            </a:pPr>
            <a:r>
              <a:rPr lang="en-US" u="sng" smtClean="0"/>
              <a:t>Stock is a share of ownership in the assets and earnings of a company</a:t>
            </a:r>
          </a:p>
          <a:p>
            <a:pPr lvl="1" eaLnBrk="1" hangingPunct="1">
              <a:lnSpc>
                <a:spcPct val="90000"/>
              </a:lnSpc>
            </a:pPr>
            <a:r>
              <a:rPr lang="en-US" smtClean="0"/>
              <a:t>Bond is a type of debt that a company issues to investors for a specified amount of time.</a:t>
            </a:r>
          </a:p>
          <a:p>
            <a:pPr lvl="1" eaLnBrk="1" hangingPunct="1">
              <a:lnSpc>
                <a:spcPct val="90000"/>
              </a:lnSpc>
            </a:pPr>
            <a:r>
              <a:rPr lang="en-US" smtClean="0"/>
              <a:t>Stock market is a general term used to describe all transactions involving the buying and selling of stocks and bonds issued by a company</a:t>
            </a:r>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222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52227">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52227">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52227">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227" grpId="0" build="p"/>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2"/>
          <p:cNvSpPr>
            <a:spLocks noGrp="1" noChangeArrowheads="1"/>
          </p:cNvSpPr>
          <p:nvPr>
            <p:ph type="title" idx="4294967295"/>
          </p:nvPr>
        </p:nvSpPr>
        <p:spPr/>
        <p:txBody>
          <a:bodyPr/>
          <a:lstStyle/>
          <a:p>
            <a:pPr eaLnBrk="1" hangingPunct="1"/>
            <a:r>
              <a:rPr lang="en-US" u="sng" smtClean="0"/>
              <a:t>How to make money off stocks</a:t>
            </a:r>
          </a:p>
        </p:txBody>
      </p:sp>
      <p:sp>
        <p:nvSpPr>
          <p:cNvPr id="97283" name="Rectangle 3"/>
          <p:cNvSpPr>
            <a:spLocks noGrp="1" noChangeArrowheads="1"/>
          </p:cNvSpPr>
          <p:nvPr>
            <p:ph type="body" idx="4294967295"/>
          </p:nvPr>
        </p:nvSpPr>
        <p:spPr/>
        <p:txBody>
          <a:bodyPr/>
          <a:lstStyle/>
          <a:p>
            <a:pPr eaLnBrk="1" hangingPunct="1"/>
            <a:r>
              <a:rPr lang="en-US" u="sng" smtClean="0"/>
              <a:t>Buy Low and Sell High</a:t>
            </a:r>
          </a:p>
          <a:p>
            <a:pPr eaLnBrk="1" hangingPunct="1"/>
            <a:r>
              <a:rPr lang="en-US" u="sng" smtClean="0"/>
              <a:t>Dividends </a:t>
            </a:r>
          </a:p>
          <a:p>
            <a:pPr eaLnBrk="1" hangingPunct="1"/>
            <a:r>
              <a:rPr lang="en-US" u="sng" smtClean="0"/>
              <a:t>Stock Split</a:t>
            </a:r>
          </a:p>
        </p:txBody>
      </p:sp>
    </p:spTree>
  </p:cSld>
  <p:clrMapOvr>
    <a:masterClrMapping/>
  </p:clrMapOvr>
  <p:transition/>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2"/>
          <p:cNvSpPr>
            <a:spLocks noGrp="1" noChangeArrowheads="1"/>
          </p:cNvSpPr>
          <p:nvPr>
            <p:ph type="title" idx="4294967295"/>
          </p:nvPr>
        </p:nvSpPr>
        <p:spPr/>
        <p:txBody>
          <a:bodyPr/>
          <a:lstStyle/>
          <a:p>
            <a:pPr eaLnBrk="1" hangingPunct="1"/>
            <a:r>
              <a:rPr lang="en-US" sz="4000" u="sng" smtClean="0"/>
              <a:t>What determines the price of a stock</a:t>
            </a:r>
            <a:r>
              <a:rPr lang="en-US" sz="4000" smtClean="0"/>
              <a:t>?</a:t>
            </a:r>
          </a:p>
        </p:txBody>
      </p:sp>
      <p:sp>
        <p:nvSpPr>
          <p:cNvPr id="98307" name="Rectangle 3"/>
          <p:cNvSpPr>
            <a:spLocks noGrp="1" noChangeArrowheads="1"/>
          </p:cNvSpPr>
          <p:nvPr>
            <p:ph type="body" idx="4294967295"/>
          </p:nvPr>
        </p:nvSpPr>
        <p:spPr/>
        <p:txBody>
          <a:bodyPr/>
          <a:lstStyle/>
          <a:p>
            <a:pPr eaLnBrk="1" hangingPunct="1"/>
            <a:r>
              <a:rPr lang="en-US" u="sng" smtClean="0"/>
              <a:t>Law of Supply and Demand</a:t>
            </a:r>
          </a:p>
        </p:txBody>
      </p:sp>
    </p:spTree>
  </p:cSld>
  <p:clrMapOvr>
    <a:masterClrMapping/>
  </p:clrMapOvr>
  <p:transition/>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1378" name="Rectangle 2"/>
          <p:cNvSpPr>
            <a:spLocks noGrp="1" noChangeArrowheads="1"/>
          </p:cNvSpPr>
          <p:nvPr>
            <p:ph type="title" idx="4294967295"/>
          </p:nvPr>
        </p:nvSpPr>
        <p:spPr/>
        <p:txBody>
          <a:bodyPr/>
          <a:lstStyle/>
          <a:p>
            <a:pPr eaLnBrk="1" hangingPunct="1"/>
            <a:r>
              <a:rPr lang="en-US" u="sng" smtClean="0"/>
              <a:t>Ups and Downs</a:t>
            </a:r>
          </a:p>
        </p:txBody>
      </p:sp>
      <p:sp>
        <p:nvSpPr>
          <p:cNvPr id="72707" name="Rectangle 3"/>
          <p:cNvSpPr>
            <a:spLocks noGrp="1" noChangeArrowheads="1"/>
          </p:cNvSpPr>
          <p:nvPr>
            <p:ph type="body" idx="4294967295"/>
          </p:nvPr>
        </p:nvSpPr>
        <p:spPr/>
        <p:txBody>
          <a:bodyPr/>
          <a:lstStyle/>
          <a:p>
            <a:pPr eaLnBrk="1" hangingPunct="1">
              <a:lnSpc>
                <a:spcPct val="90000"/>
              </a:lnSpc>
            </a:pPr>
            <a:r>
              <a:rPr lang="en-US" u="sng" smtClean="0"/>
              <a:t>The term bull market means the market is doing well</a:t>
            </a:r>
            <a:r>
              <a:rPr lang="en-US" smtClean="0"/>
              <a:t> because investors are optimistic about the economy and are purchasing stocks</a:t>
            </a:r>
          </a:p>
          <a:p>
            <a:pPr lvl="1" eaLnBrk="1" hangingPunct="1">
              <a:lnSpc>
                <a:spcPct val="90000"/>
              </a:lnSpc>
              <a:buFontTx/>
              <a:buNone/>
            </a:pPr>
            <a:endParaRPr lang="en-US" smtClean="0"/>
          </a:p>
          <a:p>
            <a:pPr eaLnBrk="1" hangingPunct="1">
              <a:lnSpc>
                <a:spcPct val="90000"/>
              </a:lnSpc>
            </a:pPr>
            <a:r>
              <a:rPr lang="en-US" u="sng" smtClean="0"/>
              <a:t>The term bear market means the market is doing poorly</a:t>
            </a:r>
            <a:r>
              <a:rPr lang="en-US" smtClean="0"/>
              <a:t> and investors are not purchasing stocks or selling stocks already owned</a:t>
            </a:r>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270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2707">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2707" grpId="0" build="p"/>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Rectangle 2"/>
          <p:cNvSpPr>
            <a:spLocks noGrp="1" noChangeArrowheads="1"/>
          </p:cNvSpPr>
          <p:nvPr>
            <p:ph type="title" idx="4294967295"/>
          </p:nvPr>
        </p:nvSpPr>
        <p:spPr/>
        <p:txBody>
          <a:bodyPr/>
          <a:lstStyle/>
          <a:p>
            <a:pPr eaLnBrk="1" hangingPunct="1"/>
            <a:r>
              <a:rPr lang="en-US" smtClean="0"/>
              <a:t>Vocabulary</a:t>
            </a:r>
          </a:p>
        </p:txBody>
      </p:sp>
      <p:sp>
        <p:nvSpPr>
          <p:cNvPr id="108547" name="Rectangle 3"/>
          <p:cNvSpPr>
            <a:spLocks noGrp="1" noChangeArrowheads="1"/>
          </p:cNvSpPr>
          <p:nvPr>
            <p:ph type="body" idx="4294967295"/>
          </p:nvPr>
        </p:nvSpPr>
        <p:spPr/>
        <p:txBody>
          <a:bodyPr/>
          <a:lstStyle/>
          <a:p>
            <a:pPr eaLnBrk="1" hangingPunct="1"/>
            <a:r>
              <a:rPr lang="en-US" smtClean="0"/>
              <a:t>Credit Score- quantifies your risk to lenders over 700 good, under bad</a:t>
            </a:r>
          </a:p>
          <a:p>
            <a:pPr eaLnBrk="1" hangingPunct="1"/>
            <a:r>
              <a:rPr lang="en-US" smtClean="0"/>
              <a:t>APR- annual percentage rate</a:t>
            </a:r>
          </a:p>
          <a:p>
            <a:pPr eaLnBrk="1" hangingPunct="1"/>
            <a:r>
              <a:rPr lang="en-US" smtClean="0"/>
              <a:t>Secured- type of loan where  something can be taken if default</a:t>
            </a:r>
          </a:p>
          <a:p>
            <a:pPr eaLnBrk="1" hangingPunct="1"/>
            <a:r>
              <a:rPr lang="en-US" smtClean="0"/>
              <a:t>Credit- ability to borrow money</a:t>
            </a:r>
          </a:p>
          <a:p>
            <a:pPr eaLnBrk="1" hangingPunct="1"/>
            <a:r>
              <a:rPr lang="en-US" smtClean="0"/>
              <a:t>FICO- score used for credit score</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eaLnBrk="1" hangingPunct="1"/>
            <a:r>
              <a:rPr lang="en-US" u="sng" smtClean="0"/>
              <a:t>When searching for a job</a:t>
            </a:r>
          </a:p>
        </p:txBody>
      </p:sp>
      <p:sp>
        <p:nvSpPr>
          <p:cNvPr id="7171" name="Rectangle 3"/>
          <p:cNvSpPr>
            <a:spLocks noGrp="1" noChangeArrowheads="1"/>
          </p:cNvSpPr>
          <p:nvPr>
            <p:ph type="body" idx="1"/>
          </p:nvPr>
        </p:nvSpPr>
        <p:spPr/>
        <p:txBody>
          <a:bodyPr/>
          <a:lstStyle/>
          <a:p>
            <a:pPr eaLnBrk="1" hangingPunct="1"/>
            <a:r>
              <a:rPr lang="en-US" u="sng" smtClean="0"/>
              <a:t>Skills needed</a:t>
            </a:r>
          </a:p>
          <a:p>
            <a:pPr eaLnBrk="1" hangingPunct="1"/>
            <a:r>
              <a:rPr lang="en-US" u="sng" smtClean="0"/>
              <a:t>Benefits- depends on station in life</a:t>
            </a:r>
          </a:p>
          <a:p>
            <a:pPr eaLnBrk="1" hangingPunct="1"/>
            <a:r>
              <a:rPr lang="en-US" u="sng" smtClean="0"/>
              <a:t>Location</a:t>
            </a:r>
          </a:p>
          <a:p>
            <a:pPr eaLnBrk="1" hangingPunct="1"/>
            <a:r>
              <a:rPr lang="en-US" u="sng" smtClean="0"/>
              <a:t>Future of job</a:t>
            </a:r>
          </a:p>
          <a:p>
            <a:pPr eaLnBrk="1" hangingPunct="1"/>
            <a:r>
              <a:rPr lang="en-US" u="sng" smtClean="0"/>
              <a:t>Income</a:t>
            </a:r>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Rectangle 2"/>
          <p:cNvSpPr>
            <a:spLocks noGrp="1" noChangeArrowheads="1"/>
          </p:cNvSpPr>
          <p:nvPr>
            <p:ph type="title" idx="4294967295"/>
          </p:nvPr>
        </p:nvSpPr>
        <p:spPr/>
        <p:txBody>
          <a:bodyPr/>
          <a:lstStyle/>
          <a:p>
            <a:pPr eaLnBrk="1" hangingPunct="1"/>
            <a:r>
              <a:rPr lang="en-US" altLang="en-US" smtClean="0"/>
              <a:t>Background on Credit</a:t>
            </a:r>
          </a:p>
        </p:txBody>
      </p:sp>
      <p:sp>
        <p:nvSpPr>
          <p:cNvPr id="110595" name="Rectangle 3"/>
          <p:cNvSpPr>
            <a:spLocks noGrp="1" noChangeArrowheads="1"/>
          </p:cNvSpPr>
          <p:nvPr>
            <p:ph type="body" idx="4294967295"/>
          </p:nvPr>
        </p:nvSpPr>
        <p:spPr>
          <a:xfrm>
            <a:off x="457200" y="1219200"/>
            <a:ext cx="7848600" cy="4525963"/>
          </a:xfrm>
        </p:spPr>
        <p:txBody>
          <a:bodyPr/>
          <a:lstStyle/>
          <a:p>
            <a:pPr eaLnBrk="1" hangingPunct="1"/>
            <a:r>
              <a:rPr lang="en-US" altLang="en-US" u="sng" smtClean="0">
                <a:solidFill>
                  <a:srgbClr val="A50021"/>
                </a:solidFill>
              </a:rPr>
              <a:t>Credit:</a:t>
            </a:r>
            <a:r>
              <a:rPr lang="en-US" altLang="en-US" u="sng" smtClean="0"/>
              <a:t> funds provided by a creditor </a:t>
            </a:r>
            <a:br>
              <a:rPr lang="en-US" altLang="en-US" u="sng" smtClean="0"/>
            </a:br>
            <a:r>
              <a:rPr lang="en-US" altLang="en-US" u="sng" smtClean="0"/>
              <a:t>to a borrower that will be repaid by </a:t>
            </a:r>
            <a:br>
              <a:rPr lang="en-US" altLang="en-US" u="sng" smtClean="0"/>
            </a:br>
            <a:r>
              <a:rPr lang="en-US" altLang="en-US" u="sng" smtClean="0"/>
              <a:t>the borrower in the future with interest</a:t>
            </a:r>
          </a:p>
        </p:txBody>
      </p:sp>
    </p:spTree>
  </p:cSld>
  <p:clrMapOvr>
    <a:masterClrMapping/>
  </p:clrMapOvr>
  <p:transition/>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Rectangle 2"/>
          <p:cNvSpPr>
            <a:spLocks noGrp="1" noChangeArrowheads="1"/>
          </p:cNvSpPr>
          <p:nvPr>
            <p:ph type="title" idx="4294967295"/>
          </p:nvPr>
        </p:nvSpPr>
        <p:spPr/>
        <p:txBody>
          <a:bodyPr/>
          <a:lstStyle/>
          <a:p>
            <a:pPr eaLnBrk="1" hangingPunct="1"/>
            <a:r>
              <a:rPr lang="en-US" smtClean="0"/>
              <a:t>How to get a good reputation </a:t>
            </a:r>
          </a:p>
        </p:txBody>
      </p:sp>
      <p:sp>
        <p:nvSpPr>
          <p:cNvPr id="111619" name="Rectangle 3"/>
          <p:cNvSpPr>
            <a:spLocks noGrp="1" noChangeArrowheads="1"/>
          </p:cNvSpPr>
          <p:nvPr>
            <p:ph type="body" sz="half" idx="4294967295"/>
          </p:nvPr>
        </p:nvSpPr>
        <p:spPr>
          <a:xfrm>
            <a:off x="457200" y="1600200"/>
            <a:ext cx="4032250" cy="4525963"/>
          </a:xfrm>
        </p:spPr>
        <p:txBody>
          <a:bodyPr/>
          <a:lstStyle/>
          <a:p>
            <a:pPr eaLnBrk="1" hangingPunct="1"/>
            <a:r>
              <a:rPr lang="en-US" sz="2800" smtClean="0"/>
              <a:t>Establish checking and savings</a:t>
            </a:r>
          </a:p>
          <a:p>
            <a:pPr eaLnBrk="1" hangingPunct="1"/>
            <a:r>
              <a:rPr lang="en-US" sz="2800" smtClean="0"/>
              <a:t>Have telephone and other bills in your name</a:t>
            </a:r>
          </a:p>
          <a:p>
            <a:pPr eaLnBrk="1" hangingPunct="1"/>
            <a:r>
              <a:rPr lang="en-US" sz="2800" smtClean="0"/>
              <a:t>Request and use oil company cards ]</a:t>
            </a:r>
          </a:p>
          <a:p>
            <a:pPr eaLnBrk="1" hangingPunct="1"/>
            <a:endParaRPr lang="en-US" sz="2800" smtClean="0"/>
          </a:p>
          <a:p>
            <a:pPr eaLnBrk="1" hangingPunct="1"/>
            <a:r>
              <a:rPr lang="en-US" sz="2800" smtClean="0">
                <a:hlinkClick r:id="rId2"/>
              </a:rPr>
              <a:t>Video</a:t>
            </a:r>
            <a:r>
              <a:rPr lang="en-US" sz="2800" smtClean="0"/>
              <a:t>  </a:t>
            </a:r>
            <a:r>
              <a:rPr lang="en-US" sz="2800" smtClean="0">
                <a:hlinkClick r:id="rId3"/>
              </a:rPr>
              <a:t>1</a:t>
            </a:r>
            <a:r>
              <a:rPr lang="en-US" sz="2800" smtClean="0"/>
              <a:t> </a:t>
            </a:r>
            <a:r>
              <a:rPr lang="en-US" sz="2800" smtClean="0">
                <a:hlinkClick r:id="rId4"/>
              </a:rPr>
              <a:t>2</a:t>
            </a:r>
            <a:endParaRPr lang="en-US" sz="2800" smtClean="0"/>
          </a:p>
        </p:txBody>
      </p:sp>
      <p:sp>
        <p:nvSpPr>
          <p:cNvPr id="111620" name="Rectangle 4"/>
          <p:cNvSpPr>
            <a:spLocks noGrp="1" noChangeArrowheads="1"/>
          </p:cNvSpPr>
          <p:nvPr>
            <p:ph type="body" sz="half" idx="4294967295"/>
          </p:nvPr>
        </p:nvSpPr>
        <p:spPr>
          <a:xfrm>
            <a:off x="4654550" y="1600200"/>
            <a:ext cx="4032250" cy="4525963"/>
          </a:xfrm>
        </p:spPr>
        <p:txBody>
          <a:bodyPr/>
          <a:lstStyle/>
          <a:p>
            <a:pPr eaLnBrk="1" hangingPunct="1"/>
            <a:r>
              <a:rPr lang="en-US" sz="2800" smtClean="0"/>
              <a:t>Apply for a bank credit card</a:t>
            </a:r>
          </a:p>
          <a:p>
            <a:pPr eaLnBrk="1" hangingPunct="1"/>
            <a:r>
              <a:rPr lang="en-US" sz="2800" smtClean="0"/>
              <a:t>Get a short-term cash loan</a:t>
            </a:r>
          </a:p>
          <a:p>
            <a:pPr eaLnBrk="1" hangingPunct="1"/>
            <a:r>
              <a:rPr lang="en-US" sz="2800" smtClean="0"/>
              <a:t>Pay off student loans </a:t>
            </a:r>
          </a:p>
        </p:txBody>
      </p:sp>
    </p:spTree>
  </p:cSld>
  <p:clrMapOvr>
    <a:masterClrMapping/>
  </p:clrMapOvr>
  <p:transition/>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Rectangle 2"/>
          <p:cNvSpPr>
            <a:spLocks noGrp="1" noChangeArrowheads="1"/>
          </p:cNvSpPr>
          <p:nvPr>
            <p:ph type="title" idx="4294967295"/>
          </p:nvPr>
        </p:nvSpPr>
        <p:spPr/>
        <p:txBody>
          <a:bodyPr/>
          <a:lstStyle/>
          <a:p>
            <a:pPr eaLnBrk="1" hangingPunct="1"/>
            <a:r>
              <a:rPr lang="en-US" u="sng" smtClean="0">
                <a:hlinkClick r:id="rId2"/>
              </a:rPr>
              <a:t>Five C’s of credit</a:t>
            </a:r>
            <a:r>
              <a:rPr lang="en-US" smtClean="0">
                <a:hlinkClick r:id="rId2"/>
              </a:rPr>
              <a:t> </a:t>
            </a:r>
            <a:endParaRPr lang="en-US" smtClean="0"/>
          </a:p>
        </p:txBody>
      </p:sp>
      <p:sp>
        <p:nvSpPr>
          <p:cNvPr id="112643" name="Rectangle 3"/>
          <p:cNvSpPr>
            <a:spLocks noGrp="1" noChangeArrowheads="1"/>
          </p:cNvSpPr>
          <p:nvPr>
            <p:ph type="body" idx="4294967295"/>
          </p:nvPr>
        </p:nvSpPr>
        <p:spPr/>
        <p:txBody>
          <a:bodyPr/>
          <a:lstStyle/>
          <a:p>
            <a:pPr eaLnBrk="1" hangingPunct="1"/>
            <a:r>
              <a:rPr lang="en-US" u="sng" smtClean="0"/>
              <a:t>Character – reliability of paying</a:t>
            </a:r>
          </a:p>
          <a:p>
            <a:pPr eaLnBrk="1" hangingPunct="1"/>
            <a:r>
              <a:rPr lang="en-US" u="sng" smtClean="0"/>
              <a:t>Capital – measure of financial worth</a:t>
            </a:r>
          </a:p>
          <a:p>
            <a:pPr eaLnBrk="1" hangingPunct="1"/>
            <a:r>
              <a:rPr lang="en-US" u="sng" smtClean="0"/>
              <a:t>Capacity – ability to pay</a:t>
            </a:r>
          </a:p>
          <a:p>
            <a:pPr eaLnBrk="1" hangingPunct="1"/>
            <a:r>
              <a:rPr lang="en-US" u="sng" smtClean="0"/>
              <a:t>Collateral – property pledged against loan</a:t>
            </a:r>
          </a:p>
          <a:p>
            <a:pPr eaLnBrk="1" hangingPunct="1"/>
            <a:r>
              <a:rPr lang="en-US" u="sng" smtClean="0"/>
              <a:t>Conditions – general economy </a:t>
            </a:r>
          </a:p>
        </p:txBody>
      </p:sp>
    </p:spTree>
  </p:cSld>
  <p:clrMapOvr>
    <a:masterClrMapping/>
  </p:clrMapOvr>
  <p:transition/>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Rectangle 2"/>
          <p:cNvSpPr>
            <a:spLocks noGrp="1" noChangeArrowheads="1"/>
          </p:cNvSpPr>
          <p:nvPr>
            <p:ph type="title" idx="4294967295"/>
          </p:nvPr>
        </p:nvSpPr>
        <p:spPr/>
        <p:txBody>
          <a:bodyPr/>
          <a:lstStyle/>
          <a:p>
            <a:pPr eaLnBrk="1" hangingPunct="1"/>
            <a:r>
              <a:rPr lang="en-US" smtClean="0"/>
              <a:t>Who does it?</a:t>
            </a:r>
          </a:p>
        </p:txBody>
      </p:sp>
      <p:sp>
        <p:nvSpPr>
          <p:cNvPr id="114691" name="Rectangle 3"/>
          <p:cNvSpPr>
            <a:spLocks noGrp="1" noChangeArrowheads="1"/>
          </p:cNvSpPr>
          <p:nvPr>
            <p:ph type="body" idx="4294967295"/>
          </p:nvPr>
        </p:nvSpPr>
        <p:spPr/>
        <p:txBody>
          <a:bodyPr/>
          <a:lstStyle/>
          <a:p>
            <a:pPr eaLnBrk="1" hangingPunct="1"/>
            <a:r>
              <a:rPr lang="en-US" smtClean="0"/>
              <a:t>There are three major credit bureaus.</a:t>
            </a:r>
          </a:p>
          <a:p>
            <a:pPr eaLnBrk="1" hangingPunct="1"/>
            <a:r>
              <a:rPr lang="en-US" smtClean="0"/>
              <a:t>Equifax</a:t>
            </a:r>
          </a:p>
          <a:p>
            <a:pPr eaLnBrk="1" hangingPunct="1"/>
            <a:r>
              <a:rPr lang="en-US" smtClean="0"/>
              <a:t>Experian</a:t>
            </a:r>
          </a:p>
          <a:p>
            <a:pPr eaLnBrk="1" hangingPunct="1"/>
            <a:r>
              <a:rPr lang="en-US" smtClean="0"/>
              <a:t>Transunion</a:t>
            </a:r>
          </a:p>
          <a:p>
            <a:pPr eaLnBrk="1" hangingPunct="1"/>
            <a:endParaRPr lang="en-US" smtClean="0"/>
          </a:p>
          <a:p>
            <a:pPr eaLnBrk="1" hangingPunct="1"/>
            <a:r>
              <a:rPr lang="en-US" smtClean="0"/>
              <a:t>They are private companies and your scores may vary from one to the other.  </a:t>
            </a:r>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Rectangle 2"/>
          <p:cNvSpPr>
            <a:spLocks noGrp="1" noChangeArrowheads="1"/>
          </p:cNvSpPr>
          <p:nvPr>
            <p:ph type="title" idx="4294967295"/>
          </p:nvPr>
        </p:nvSpPr>
        <p:spPr/>
        <p:txBody>
          <a:bodyPr/>
          <a:lstStyle/>
          <a:p>
            <a:pPr eaLnBrk="1" hangingPunct="1"/>
            <a:r>
              <a:rPr lang="en-US" smtClean="0"/>
              <a:t>Checking your Credit</a:t>
            </a:r>
          </a:p>
        </p:txBody>
      </p:sp>
      <p:sp>
        <p:nvSpPr>
          <p:cNvPr id="115715" name="Rectangle 3"/>
          <p:cNvSpPr>
            <a:spLocks noGrp="1" noChangeArrowheads="1"/>
          </p:cNvSpPr>
          <p:nvPr>
            <p:ph type="body" idx="4294967295"/>
          </p:nvPr>
        </p:nvSpPr>
        <p:spPr/>
        <p:txBody>
          <a:bodyPr/>
          <a:lstStyle/>
          <a:p>
            <a:pPr eaLnBrk="1" hangingPunct="1">
              <a:lnSpc>
                <a:spcPct val="90000"/>
              </a:lnSpc>
            </a:pPr>
            <a:r>
              <a:rPr lang="en-US" smtClean="0"/>
              <a:t>Before making major purchase, check your credit scores.  </a:t>
            </a:r>
          </a:p>
          <a:p>
            <a:pPr eaLnBrk="1" hangingPunct="1">
              <a:lnSpc>
                <a:spcPct val="90000"/>
              </a:lnSpc>
            </a:pPr>
            <a:r>
              <a:rPr lang="en-US" smtClean="0"/>
              <a:t>Commercials promise “free” reports, however most require you to pay for other services.  </a:t>
            </a:r>
          </a:p>
          <a:p>
            <a:pPr eaLnBrk="1" hangingPunct="1">
              <a:lnSpc>
                <a:spcPct val="90000"/>
              </a:lnSpc>
            </a:pPr>
            <a:r>
              <a:rPr lang="en-US" smtClean="0"/>
              <a:t>The Federal Government allows you to </a:t>
            </a:r>
            <a:r>
              <a:rPr lang="en-US" u="sng" smtClean="0"/>
              <a:t>check your credit without charge once a year from each of the agencies.</a:t>
            </a:r>
            <a:r>
              <a:rPr lang="en-US" smtClean="0"/>
              <a:t>  So you can check one every 4 months.  </a:t>
            </a:r>
          </a:p>
          <a:p>
            <a:pPr eaLnBrk="1" hangingPunct="1">
              <a:lnSpc>
                <a:spcPct val="90000"/>
              </a:lnSpc>
            </a:pPr>
            <a:r>
              <a:rPr lang="en-US" smtClean="0">
                <a:hlinkClick r:id="rId2"/>
              </a:rPr>
              <a:t>www.annualcreditreport.com</a:t>
            </a:r>
            <a:endParaRPr lang="en-US" smtClean="0"/>
          </a:p>
          <a:p>
            <a:pPr eaLnBrk="1" hangingPunct="1">
              <a:lnSpc>
                <a:spcPct val="90000"/>
              </a:lnSpc>
            </a:pPr>
            <a:endParaRPr lang="en-US" smtClean="0"/>
          </a:p>
          <a:p>
            <a:pPr eaLnBrk="1" hangingPunct="1">
              <a:lnSpc>
                <a:spcPct val="90000"/>
              </a:lnSpc>
            </a:pPr>
            <a:endParaRPr lang="en-US" smtClean="0"/>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Title 1"/>
          <p:cNvSpPr>
            <a:spLocks noGrp="1"/>
          </p:cNvSpPr>
          <p:nvPr>
            <p:ph type="title" idx="4294967295"/>
          </p:nvPr>
        </p:nvSpPr>
        <p:spPr/>
        <p:txBody>
          <a:bodyPr/>
          <a:lstStyle/>
          <a:p>
            <a:pPr eaLnBrk="1" hangingPunct="1"/>
            <a:r>
              <a:rPr lang="en-US" smtClean="0"/>
              <a:t>The Credit Report</a:t>
            </a:r>
          </a:p>
        </p:txBody>
      </p:sp>
      <p:sp>
        <p:nvSpPr>
          <p:cNvPr id="116739" name="Content Placeholder 2"/>
          <p:cNvSpPr>
            <a:spLocks noGrp="1"/>
          </p:cNvSpPr>
          <p:nvPr>
            <p:ph idx="4294967295"/>
          </p:nvPr>
        </p:nvSpPr>
        <p:spPr/>
        <p:txBody>
          <a:bodyPr/>
          <a:lstStyle/>
          <a:p>
            <a:pPr eaLnBrk="1" hangingPunct="1"/>
            <a:r>
              <a:rPr lang="en-US" smtClean="0"/>
              <a:t>A </a:t>
            </a:r>
            <a:r>
              <a:rPr lang="en-US" smtClean="0">
                <a:hlinkClick r:id="rId2"/>
              </a:rPr>
              <a:t>credit report </a:t>
            </a:r>
            <a:r>
              <a:rPr lang="en-US" smtClean="0"/>
              <a:t>lists where you have credit and your borrowing history.  </a:t>
            </a:r>
          </a:p>
          <a:p>
            <a:pPr eaLnBrk="1" hangingPunct="1"/>
            <a:r>
              <a:rPr lang="en-US" u="sng" smtClean="0"/>
              <a:t>A credit score(FICO) is a number which quantifies your risk to a potential lender</a:t>
            </a:r>
            <a:r>
              <a:rPr lang="en-US" smtClean="0"/>
              <a:t>.  </a:t>
            </a:r>
            <a:r>
              <a:rPr lang="en-US" u="sng" smtClean="0"/>
              <a:t>You want above 700</a:t>
            </a:r>
            <a:r>
              <a:rPr lang="en-US" smtClean="0"/>
              <a:t>.  The highest is 850.  </a:t>
            </a:r>
            <a:r>
              <a:rPr lang="en-US" u="sng" smtClean="0"/>
              <a:t>The higher the score the more likely you get approved and the lower the rate.  </a:t>
            </a:r>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8" name="Rectangle 2"/>
          <p:cNvSpPr>
            <a:spLocks noGrp="1" noChangeArrowheads="1"/>
          </p:cNvSpPr>
          <p:nvPr>
            <p:ph type="title" idx="4294967295"/>
          </p:nvPr>
        </p:nvSpPr>
        <p:spPr/>
        <p:txBody>
          <a:bodyPr/>
          <a:lstStyle/>
          <a:p>
            <a:pPr eaLnBrk="1" hangingPunct="1"/>
            <a:r>
              <a:rPr lang="en-US" smtClean="0"/>
              <a:t>Review</a:t>
            </a:r>
          </a:p>
        </p:txBody>
      </p:sp>
      <p:sp>
        <p:nvSpPr>
          <p:cNvPr id="132099" name="Rectangle 3"/>
          <p:cNvSpPr>
            <a:spLocks noGrp="1" noChangeArrowheads="1"/>
          </p:cNvSpPr>
          <p:nvPr>
            <p:ph type="body" idx="4294967295"/>
          </p:nvPr>
        </p:nvSpPr>
        <p:spPr/>
        <p:txBody>
          <a:bodyPr/>
          <a:lstStyle/>
          <a:p>
            <a:pPr eaLnBrk="1" hangingPunct="1"/>
            <a:r>
              <a:rPr lang="en-US" smtClean="0"/>
              <a:t>How could simply paying your bills on time actually save you money in the long run?</a:t>
            </a:r>
          </a:p>
        </p:txBody>
      </p:sp>
    </p:spTree>
  </p:cSld>
  <p:clrMapOvr>
    <a:masterClrMapping/>
  </p:clrMapOvr>
  <p:transition/>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Rectangle 2"/>
          <p:cNvSpPr>
            <a:spLocks noGrp="1" noChangeArrowheads="1"/>
          </p:cNvSpPr>
          <p:nvPr>
            <p:ph type="title" idx="4294967295"/>
          </p:nvPr>
        </p:nvSpPr>
        <p:spPr/>
        <p:txBody>
          <a:bodyPr/>
          <a:lstStyle/>
          <a:p>
            <a:pPr eaLnBrk="1" hangingPunct="1"/>
            <a:r>
              <a:rPr lang="en-US" u="sng" smtClean="0">
                <a:hlinkClick r:id="rId2"/>
              </a:rPr>
              <a:t>Types of Loans</a:t>
            </a:r>
            <a:endParaRPr lang="en-US" u="sng" smtClean="0"/>
          </a:p>
        </p:txBody>
      </p:sp>
      <p:sp>
        <p:nvSpPr>
          <p:cNvPr id="119811" name="Rectangle 3"/>
          <p:cNvSpPr>
            <a:spLocks noGrp="1" noChangeArrowheads="1"/>
          </p:cNvSpPr>
          <p:nvPr>
            <p:ph type="body" idx="4294967295"/>
          </p:nvPr>
        </p:nvSpPr>
        <p:spPr/>
        <p:txBody>
          <a:bodyPr/>
          <a:lstStyle/>
          <a:p>
            <a:pPr eaLnBrk="1" hangingPunct="1"/>
            <a:r>
              <a:rPr lang="en-US" u="sng" smtClean="0"/>
              <a:t>Secured- something can be taken if loan is not paid(usually less interest)</a:t>
            </a:r>
          </a:p>
          <a:p>
            <a:pPr lvl="1" eaLnBrk="1" hangingPunct="1"/>
            <a:r>
              <a:rPr lang="en-US" u="sng" smtClean="0"/>
              <a:t>Home, Auto, etc</a:t>
            </a:r>
          </a:p>
          <a:p>
            <a:pPr eaLnBrk="1" hangingPunct="1"/>
            <a:r>
              <a:rPr lang="en-US" u="sng" smtClean="0"/>
              <a:t>Unsecured- nothing can be taken if loan is not paid(usually more interest)</a:t>
            </a:r>
          </a:p>
          <a:p>
            <a:pPr lvl="1" eaLnBrk="1" hangingPunct="1"/>
            <a:r>
              <a:rPr lang="en-US" u="sng" smtClean="0"/>
              <a:t>Credit Card, Student loan, line of credit, etc</a:t>
            </a:r>
          </a:p>
          <a:p>
            <a:pPr eaLnBrk="1" hangingPunct="1"/>
            <a:r>
              <a:rPr lang="en-US" smtClean="0"/>
              <a:t>Why do you think the unsecured has a higher interest?</a:t>
            </a:r>
          </a:p>
        </p:txBody>
      </p:sp>
    </p:spTree>
  </p:cSld>
  <p:clrMapOvr>
    <a:masterClrMapping/>
  </p:clrMapOvr>
  <p:transition/>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2" name="Rectangle 2"/>
          <p:cNvSpPr>
            <a:spLocks noGrp="1" noChangeArrowheads="1"/>
          </p:cNvSpPr>
          <p:nvPr>
            <p:ph type="title" idx="4294967295"/>
          </p:nvPr>
        </p:nvSpPr>
        <p:spPr/>
        <p:txBody>
          <a:bodyPr/>
          <a:lstStyle/>
          <a:p>
            <a:pPr eaLnBrk="1" hangingPunct="1"/>
            <a:r>
              <a:rPr lang="en-US" u="sng" smtClean="0"/>
              <a:t>Why people use credit</a:t>
            </a:r>
            <a:r>
              <a:rPr lang="en-US" smtClean="0"/>
              <a:t> </a:t>
            </a:r>
          </a:p>
        </p:txBody>
      </p:sp>
      <p:sp>
        <p:nvSpPr>
          <p:cNvPr id="122883" name="Rectangle 3"/>
          <p:cNvSpPr>
            <a:spLocks noGrp="1" noChangeArrowheads="1"/>
          </p:cNvSpPr>
          <p:nvPr>
            <p:ph type="body" sz="half" idx="4294967295"/>
          </p:nvPr>
        </p:nvSpPr>
        <p:spPr>
          <a:xfrm>
            <a:off x="457200" y="1600200"/>
            <a:ext cx="4032250" cy="4525963"/>
          </a:xfrm>
        </p:spPr>
        <p:txBody>
          <a:bodyPr/>
          <a:lstStyle/>
          <a:p>
            <a:pPr eaLnBrk="1" hangingPunct="1"/>
            <a:r>
              <a:rPr lang="en-US" sz="2800" u="sng" smtClean="0"/>
              <a:t>Convenience</a:t>
            </a:r>
          </a:p>
          <a:p>
            <a:pPr eaLnBrk="1" hangingPunct="1"/>
            <a:r>
              <a:rPr lang="en-US" sz="2800" u="sng" smtClean="0"/>
              <a:t>Emergencies</a:t>
            </a:r>
          </a:p>
          <a:p>
            <a:pPr eaLnBrk="1" hangingPunct="1"/>
            <a:r>
              <a:rPr lang="en-US" sz="2800" smtClean="0"/>
              <a:t>Identification</a:t>
            </a:r>
          </a:p>
          <a:p>
            <a:pPr eaLnBrk="1" hangingPunct="1"/>
            <a:r>
              <a:rPr lang="en-US" sz="2800" smtClean="0"/>
              <a:t>Reservations</a:t>
            </a:r>
          </a:p>
          <a:p>
            <a:pPr eaLnBrk="1" hangingPunct="1"/>
            <a:r>
              <a:rPr lang="en-US" sz="2800" smtClean="0"/>
              <a:t>Get products sooner</a:t>
            </a:r>
          </a:p>
          <a:p>
            <a:pPr eaLnBrk="1" hangingPunct="1"/>
            <a:r>
              <a:rPr lang="en-US" sz="2800" u="sng" smtClean="0"/>
              <a:t>Enjoy the good life</a:t>
            </a:r>
          </a:p>
          <a:p>
            <a:pPr eaLnBrk="1" hangingPunct="1"/>
            <a:r>
              <a:rPr lang="en-US" sz="2800" smtClean="0"/>
              <a:t>Take advantage of free credit </a:t>
            </a:r>
          </a:p>
          <a:p>
            <a:pPr eaLnBrk="1" hangingPunct="1"/>
            <a:endParaRPr lang="en-US" sz="2800" smtClean="0"/>
          </a:p>
          <a:p>
            <a:pPr eaLnBrk="1" hangingPunct="1"/>
            <a:endParaRPr lang="en-US" sz="2800" smtClean="0"/>
          </a:p>
          <a:p>
            <a:pPr eaLnBrk="1" hangingPunct="1"/>
            <a:endParaRPr lang="en-US" sz="2800" smtClean="0"/>
          </a:p>
        </p:txBody>
      </p:sp>
      <p:sp>
        <p:nvSpPr>
          <p:cNvPr id="122884" name="Rectangle 4"/>
          <p:cNvSpPr>
            <a:spLocks noGrp="1" noChangeArrowheads="1"/>
          </p:cNvSpPr>
          <p:nvPr>
            <p:ph type="body" sz="half" idx="4294967295"/>
          </p:nvPr>
        </p:nvSpPr>
        <p:spPr>
          <a:xfrm>
            <a:off x="4654550" y="1600200"/>
            <a:ext cx="4032250" cy="4525963"/>
          </a:xfrm>
        </p:spPr>
        <p:txBody>
          <a:bodyPr/>
          <a:lstStyle/>
          <a:p>
            <a:pPr eaLnBrk="1" hangingPunct="1">
              <a:lnSpc>
                <a:spcPct val="90000"/>
              </a:lnSpc>
            </a:pPr>
            <a:r>
              <a:rPr lang="en-US" sz="2800" smtClean="0"/>
              <a:t>Consolidate loans</a:t>
            </a:r>
          </a:p>
          <a:p>
            <a:pPr eaLnBrk="1" hangingPunct="1">
              <a:lnSpc>
                <a:spcPct val="90000"/>
              </a:lnSpc>
            </a:pPr>
            <a:r>
              <a:rPr lang="en-US" sz="2800" smtClean="0">
                <a:hlinkClick r:id="rId2"/>
              </a:rPr>
              <a:t>Protection against rip-offs and frauds</a:t>
            </a:r>
            <a:endParaRPr lang="en-US" sz="2800" smtClean="0"/>
          </a:p>
          <a:p>
            <a:pPr eaLnBrk="1" hangingPunct="1">
              <a:lnSpc>
                <a:spcPct val="90000"/>
              </a:lnSpc>
            </a:pPr>
            <a:r>
              <a:rPr lang="en-US" sz="2800" smtClean="0"/>
              <a:t>Obtain an education</a:t>
            </a:r>
          </a:p>
          <a:p>
            <a:pPr eaLnBrk="1" hangingPunct="1">
              <a:lnSpc>
                <a:spcPct val="90000"/>
              </a:lnSpc>
            </a:pPr>
            <a:r>
              <a:rPr lang="en-US" sz="2800" smtClean="0"/>
              <a:t>Identity theft  </a:t>
            </a:r>
          </a:p>
        </p:txBody>
      </p:sp>
    </p:spTree>
  </p:cSld>
  <p:clrMapOvr>
    <a:masterClrMapping/>
  </p:clrMapOvr>
  <p:transition/>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Rectangle 2"/>
          <p:cNvSpPr>
            <a:spLocks noGrp="1" noChangeArrowheads="1"/>
          </p:cNvSpPr>
          <p:nvPr>
            <p:ph type="title" idx="4294967295"/>
          </p:nvPr>
        </p:nvSpPr>
        <p:spPr/>
        <p:txBody>
          <a:bodyPr/>
          <a:lstStyle/>
          <a:p>
            <a:pPr eaLnBrk="1" hangingPunct="1"/>
            <a:r>
              <a:rPr lang="en-US" u="sng" smtClean="0"/>
              <a:t>Down side to using credit</a:t>
            </a:r>
            <a:r>
              <a:rPr lang="en-US" smtClean="0"/>
              <a:t> </a:t>
            </a:r>
          </a:p>
        </p:txBody>
      </p:sp>
      <p:sp>
        <p:nvSpPr>
          <p:cNvPr id="123907" name="Rectangle 3"/>
          <p:cNvSpPr>
            <a:spLocks noGrp="1" noChangeArrowheads="1"/>
          </p:cNvSpPr>
          <p:nvPr>
            <p:ph type="body" idx="4294967295"/>
          </p:nvPr>
        </p:nvSpPr>
        <p:spPr/>
        <p:txBody>
          <a:bodyPr/>
          <a:lstStyle/>
          <a:p>
            <a:pPr eaLnBrk="1" hangingPunct="1"/>
            <a:r>
              <a:rPr lang="en-US" u="sng" smtClean="0"/>
              <a:t>Interest is costly</a:t>
            </a:r>
            <a:r>
              <a:rPr lang="en-US" smtClean="0"/>
              <a:t> </a:t>
            </a:r>
          </a:p>
          <a:p>
            <a:pPr eaLnBrk="1" hangingPunct="1"/>
            <a:r>
              <a:rPr lang="en-US" u="sng" smtClean="0"/>
              <a:t>Additional fees</a:t>
            </a:r>
            <a:r>
              <a:rPr lang="en-US" smtClean="0"/>
              <a:t> are common</a:t>
            </a:r>
          </a:p>
          <a:p>
            <a:pPr eaLnBrk="1" hangingPunct="1"/>
            <a:r>
              <a:rPr lang="en-US" u="sng" smtClean="0"/>
              <a:t>Tempting to overspend</a:t>
            </a:r>
          </a:p>
          <a:p>
            <a:pPr eaLnBrk="1" hangingPunct="1"/>
            <a:r>
              <a:rPr lang="en-US" smtClean="0"/>
              <a:t>Privacy is a concern </a:t>
            </a:r>
          </a:p>
          <a:p>
            <a:pPr eaLnBrk="1" hangingPunct="1"/>
            <a:r>
              <a:rPr lang="en-US" smtClean="0"/>
              <a:t>Liability for lost or stolen cards</a:t>
            </a:r>
          </a:p>
          <a:p>
            <a:pPr eaLnBrk="1" hangingPunct="1"/>
            <a:r>
              <a:rPr lang="en-US" smtClean="0"/>
              <a:t>Reduces financial flexibility </a:t>
            </a:r>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eaLnBrk="1" hangingPunct="1"/>
            <a:r>
              <a:rPr lang="en-US" smtClean="0"/>
              <a:t>Wages</a:t>
            </a:r>
          </a:p>
        </p:txBody>
      </p:sp>
      <p:sp>
        <p:nvSpPr>
          <p:cNvPr id="8195" name="Rectangle 3"/>
          <p:cNvSpPr>
            <a:spLocks noGrp="1" noChangeArrowheads="1"/>
          </p:cNvSpPr>
          <p:nvPr>
            <p:ph type="body" idx="1"/>
          </p:nvPr>
        </p:nvSpPr>
        <p:spPr/>
        <p:txBody>
          <a:bodyPr/>
          <a:lstStyle/>
          <a:p>
            <a:pPr eaLnBrk="1" hangingPunct="1"/>
            <a:r>
              <a:rPr lang="en-US" u="sng" smtClean="0"/>
              <a:t>Most wages are determined by supply and demand. </a:t>
            </a:r>
          </a:p>
          <a:p>
            <a:pPr eaLnBrk="1" hangingPunct="1"/>
            <a:r>
              <a:rPr lang="en-US" smtClean="0"/>
              <a:t>Generally, the more skill required for a job, the higher the wages.</a:t>
            </a:r>
          </a:p>
          <a:p>
            <a:pPr lvl="1" eaLnBrk="1" hangingPunct="1"/>
            <a:r>
              <a:rPr lang="en-US" smtClean="0"/>
              <a:t>The Forensic wages bubble.</a:t>
            </a:r>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Rectangle 2"/>
          <p:cNvSpPr>
            <a:spLocks noGrp="1" noChangeArrowheads="1"/>
          </p:cNvSpPr>
          <p:nvPr>
            <p:ph type="title" idx="4294967295"/>
          </p:nvPr>
        </p:nvSpPr>
        <p:spPr/>
        <p:txBody>
          <a:bodyPr>
            <a:normAutofit fontScale="90000"/>
          </a:bodyPr>
          <a:lstStyle/>
          <a:p>
            <a:pPr eaLnBrk="1" hangingPunct="1"/>
            <a:r>
              <a:rPr lang="en-US" u="sng" smtClean="0"/>
              <a:t>Most important terms</a:t>
            </a:r>
            <a:r>
              <a:rPr lang="en-US" smtClean="0"/>
              <a:t> </a:t>
            </a:r>
            <a:r>
              <a:rPr lang="en-US" u="sng" smtClean="0"/>
              <a:t>in credit cards</a:t>
            </a:r>
          </a:p>
        </p:txBody>
      </p:sp>
      <p:sp>
        <p:nvSpPr>
          <p:cNvPr id="124931" name="Rectangle 3"/>
          <p:cNvSpPr>
            <a:spLocks noGrp="1" noChangeArrowheads="1"/>
          </p:cNvSpPr>
          <p:nvPr>
            <p:ph type="body" idx="4294967295"/>
          </p:nvPr>
        </p:nvSpPr>
        <p:spPr/>
        <p:txBody>
          <a:bodyPr/>
          <a:lstStyle/>
          <a:p>
            <a:pPr eaLnBrk="1" hangingPunct="1"/>
            <a:r>
              <a:rPr lang="en-US" sz="2800" u="sng" smtClean="0"/>
              <a:t>APR – Annual Percentage Rate</a:t>
            </a:r>
            <a:r>
              <a:rPr lang="en-US" sz="2800" smtClean="0"/>
              <a:t> </a:t>
            </a:r>
          </a:p>
          <a:p>
            <a:pPr lvl="1" eaLnBrk="1" hangingPunct="1"/>
            <a:r>
              <a:rPr lang="en-US" sz="2400" smtClean="0"/>
              <a:t>Usury laws (determine max. rates)</a:t>
            </a:r>
          </a:p>
          <a:p>
            <a:pPr lvl="1" eaLnBrk="1" hangingPunct="1"/>
            <a:r>
              <a:rPr lang="en-US" sz="2400" smtClean="0"/>
              <a:t>Variable rates </a:t>
            </a:r>
          </a:p>
          <a:p>
            <a:pPr lvl="1" eaLnBrk="1" hangingPunct="1"/>
            <a:r>
              <a:rPr lang="en-US" sz="2400" smtClean="0"/>
              <a:t>Fixed rates</a:t>
            </a:r>
          </a:p>
          <a:p>
            <a:pPr eaLnBrk="1" hangingPunct="1"/>
            <a:r>
              <a:rPr lang="en-US" sz="2800" u="sng" smtClean="0"/>
              <a:t>Fees-Charges for late payment, transactions, over limit, ATM</a:t>
            </a:r>
            <a:r>
              <a:rPr lang="en-US" sz="2800" smtClean="0"/>
              <a:t> </a:t>
            </a:r>
          </a:p>
          <a:p>
            <a:pPr eaLnBrk="1" hangingPunct="1"/>
            <a:r>
              <a:rPr lang="en-US" sz="2800" u="sng" smtClean="0"/>
              <a:t>Payment calculation</a:t>
            </a:r>
            <a:r>
              <a:rPr lang="en-US" sz="2800" smtClean="0"/>
              <a:t> (grace periods, including/excluding new purchases, two-cycle)  </a:t>
            </a:r>
          </a:p>
          <a:p>
            <a:pPr eaLnBrk="1" hangingPunct="1"/>
            <a:r>
              <a:rPr lang="en-US" sz="2800" smtClean="0"/>
              <a:t>Resources </a:t>
            </a:r>
            <a:r>
              <a:rPr lang="en-US" sz="2800" smtClean="0">
                <a:hlinkClick r:id="rId2"/>
              </a:rPr>
              <a:t>1</a:t>
            </a:r>
            <a:r>
              <a:rPr lang="en-US" sz="2800" smtClean="0"/>
              <a:t> </a:t>
            </a:r>
            <a:r>
              <a:rPr lang="en-US" sz="2800" smtClean="0">
                <a:hlinkClick r:id="rId3"/>
              </a:rPr>
              <a:t>2 </a:t>
            </a:r>
            <a:endParaRPr lang="en-US" sz="2800" smtClean="0"/>
          </a:p>
          <a:p>
            <a:pPr eaLnBrk="1" hangingPunct="1"/>
            <a:endParaRPr lang="en-US" sz="2800" smtClean="0"/>
          </a:p>
        </p:txBody>
      </p:sp>
    </p:spTree>
  </p:cSld>
  <p:clrMapOvr>
    <a:masterClrMapping/>
  </p:clrMapOvr>
  <p:transition/>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4" name="Rectangle 2"/>
          <p:cNvSpPr>
            <a:spLocks noGrp="1" noChangeArrowheads="1"/>
          </p:cNvSpPr>
          <p:nvPr>
            <p:ph type="title"/>
          </p:nvPr>
        </p:nvSpPr>
        <p:spPr/>
        <p:txBody>
          <a:bodyPr/>
          <a:lstStyle/>
          <a:p>
            <a:pPr eaLnBrk="1" hangingPunct="1"/>
            <a:endParaRPr lang="en-US" smtClean="0"/>
          </a:p>
        </p:txBody>
      </p:sp>
      <p:sp>
        <p:nvSpPr>
          <p:cNvPr id="125955" name="Rectangle 3"/>
          <p:cNvSpPr>
            <a:spLocks noGrp="1" noChangeArrowheads="1"/>
          </p:cNvSpPr>
          <p:nvPr>
            <p:ph type="body" idx="1"/>
          </p:nvPr>
        </p:nvSpPr>
        <p:spPr/>
        <p:txBody>
          <a:bodyPr/>
          <a:lstStyle/>
          <a:p>
            <a:pPr eaLnBrk="1" hangingPunct="1"/>
            <a:r>
              <a:rPr lang="en-US" u="sng" smtClean="0"/>
              <a:t>Limit- maximum amount you can charge on a credit card</a:t>
            </a:r>
          </a:p>
          <a:p>
            <a:pPr eaLnBrk="1" hangingPunct="1"/>
            <a:r>
              <a:rPr lang="en-US" u="sng" smtClean="0"/>
              <a:t>Minimum payment- lowest amount you can pay each month to avoid penalties</a:t>
            </a:r>
          </a:p>
          <a:p>
            <a:pPr eaLnBrk="1" hangingPunct="1"/>
            <a:r>
              <a:rPr lang="en-US" u="sng" smtClean="0"/>
              <a:t>Balance-Total amount you owe</a:t>
            </a:r>
          </a:p>
          <a:p>
            <a:pPr eaLnBrk="1" hangingPunct="1"/>
            <a:r>
              <a:rPr lang="en-US" u="sng" smtClean="0"/>
              <a:t>Grace Period- time interest starts to accrue</a:t>
            </a:r>
          </a:p>
          <a:p>
            <a:pPr eaLnBrk="1" hangingPunct="1"/>
            <a:endParaRPr lang="en-US" u="sng" smtClean="0"/>
          </a:p>
          <a:p>
            <a:pPr eaLnBrk="1" hangingPunct="1"/>
            <a:endParaRPr lang="en-US" u="sng" smtClean="0"/>
          </a:p>
        </p:txBody>
      </p:sp>
    </p:spTree>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ChangeArrowheads="1"/>
          </p:cNvSpPr>
          <p:nvPr>
            <p:ph type="title"/>
          </p:nvPr>
        </p:nvSpPr>
        <p:spPr/>
        <p:txBody>
          <a:bodyPr/>
          <a:lstStyle/>
          <a:p>
            <a:pPr eaLnBrk="1" hangingPunct="1"/>
            <a:r>
              <a:rPr lang="en-US" u="sng" smtClean="0">
                <a:hlinkClick r:id="rId2"/>
              </a:rPr>
              <a:t>Using Credit Cards Properly</a:t>
            </a:r>
            <a:endParaRPr lang="en-US" u="sng" smtClean="0"/>
          </a:p>
        </p:txBody>
      </p:sp>
      <p:sp>
        <p:nvSpPr>
          <p:cNvPr id="130051" name="Rectangle 3"/>
          <p:cNvSpPr>
            <a:spLocks noGrp="1" noChangeArrowheads="1"/>
          </p:cNvSpPr>
          <p:nvPr>
            <p:ph type="body" idx="1"/>
          </p:nvPr>
        </p:nvSpPr>
        <p:spPr/>
        <p:txBody>
          <a:bodyPr/>
          <a:lstStyle/>
          <a:p>
            <a:pPr eaLnBrk="1" hangingPunct="1"/>
            <a:r>
              <a:rPr lang="en-US" u="sng" smtClean="0"/>
              <a:t>Use according to your personality</a:t>
            </a:r>
          </a:p>
          <a:p>
            <a:pPr eaLnBrk="1" hangingPunct="1"/>
            <a:r>
              <a:rPr lang="en-US" u="sng" smtClean="0"/>
              <a:t>Pay off balance at end of each month</a:t>
            </a:r>
          </a:p>
          <a:p>
            <a:pPr eaLnBrk="1" hangingPunct="1"/>
            <a:endParaRPr lang="en-US" u="sng" smtClean="0"/>
          </a:p>
          <a:p>
            <a:pPr eaLnBrk="1" hangingPunct="1"/>
            <a:endParaRPr lang="en-US" u="sng" smtClean="0"/>
          </a:p>
          <a:p>
            <a:pPr eaLnBrk="1" hangingPunct="1"/>
            <a:endParaRPr lang="en-US" u="sng" smtClean="0"/>
          </a:p>
          <a:p>
            <a:pPr eaLnBrk="1" hangingPunct="1"/>
            <a:r>
              <a:rPr lang="en-US" u="sng" smtClean="0">
                <a:hlinkClick r:id="rId3"/>
              </a:rPr>
              <a:t>Commercials</a:t>
            </a:r>
            <a:endParaRPr lang="en-US" u="sng" smtClean="0"/>
          </a:p>
          <a:p>
            <a:pPr eaLnBrk="1" hangingPunct="1"/>
            <a:endParaRPr lang="en-US" u="sng" smtClean="0"/>
          </a:p>
        </p:txBody>
      </p:sp>
    </p:spTree>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4" name="Rectangle 2"/>
          <p:cNvSpPr>
            <a:spLocks noGrp="1" noChangeArrowheads="1"/>
          </p:cNvSpPr>
          <p:nvPr>
            <p:ph type="title" idx="4294967295"/>
          </p:nvPr>
        </p:nvSpPr>
        <p:spPr/>
        <p:txBody>
          <a:bodyPr/>
          <a:lstStyle/>
          <a:p>
            <a:pPr eaLnBrk="1" hangingPunct="1"/>
            <a:r>
              <a:rPr lang="en-US" smtClean="0"/>
              <a:t>How to get out of debt </a:t>
            </a:r>
          </a:p>
        </p:txBody>
      </p:sp>
      <p:sp>
        <p:nvSpPr>
          <p:cNvPr id="131075" name="Rectangle 3"/>
          <p:cNvSpPr>
            <a:spLocks noGrp="1" noChangeArrowheads="1"/>
          </p:cNvSpPr>
          <p:nvPr>
            <p:ph type="body" idx="4294967295"/>
          </p:nvPr>
        </p:nvSpPr>
        <p:spPr/>
        <p:txBody>
          <a:bodyPr/>
          <a:lstStyle/>
          <a:p>
            <a:pPr eaLnBrk="1" hangingPunct="1"/>
            <a:r>
              <a:rPr lang="en-US" sz="2800" smtClean="0"/>
              <a:t>Credit control sheet</a:t>
            </a:r>
          </a:p>
          <a:p>
            <a:pPr eaLnBrk="1" hangingPunct="1"/>
            <a:r>
              <a:rPr lang="en-US" sz="2800" smtClean="0"/>
              <a:t>Do not add to debt amount</a:t>
            </a:r>
          </a:p>
          <a:p>
            <a:pPr eaLnBrk="1" hangingPunct="1"/>
            <a:r>
              <a:rPr lang="en-US" sz="2800" smtClean="0"/>
              <a:t>Transfer to lowest APR (and payment type)</a:t>
            </a:r>
          </a:p>
          <a:p>
            <a:pPr eaLnBrk="1" hangingPunct="1"/>
            <a:r>
              <a:rPr lang="en-US" sz="2800" smtClean="0"/>
              <a:t>Get a low cost loan and use it to pay off credit card debt</a:t>
            </a:r>
          </a:p>
          <a:p>
            <a:pPr eaLnBrk="1" hangingPunct="1"/>
            <a:r>
              <a:rPr lang="en-US" sz="2800" smtClean="0"/>
              <a:t>Calculate amount needed to pay off debt </a:t>
            </a:r>
          </a:p>
          <a:p>
            <a:pPr eaLnBrk="1" hangingPunct="1"/>
            <a:r>
              <a:rPr lang="en-US" sz="2800" smtClean="0"/>
              <a:t>Set up a budget</a:t>
            </a:r>
          </a:p>
          <a:p>
            <a:pPr eaLnBrk="1" hangingPunct="1"/>
            <a:r>
              <a:rPr lang="en-US" sz="2800" smtClean="0"/>
              <a:t>Record every usage like a check </a:t>
            </a:r>
          </a:p>
        </p:txBody>
      </p:sp>
    </p:spTree>
  </p:cSld>
  <p:clrMapOvr>
    <a:masterClrMapping/>
  </p:clrMapOvr>
  <p:transition/>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Rectangle 2"/>
          <p:cNvSpPr>
            <a:spLocks noGrp="1" noChangeArrowheads="1"/>
          </p:cNvSpPr>
          <p:nvPr>
            <p:ph type="title" idx="4294967295"/>
          </p:nvPr>
        </p:nvSpPr>
        <p:spPr>
          <a:xfrm>
            <a:off x="457200" y="274638"/>
            <a:ext cx="8229600" cy="639762"/>
          </a:xfrm>
        </p:spPr>
        <p:txBody>
          <a:bodyPr>
            <a:normAutofit fontScale="90000"/>
          </a:bodyPr>
          <a:lstStyle/>
          <a:p>
            <a:pPr eaLnBrk="1" hangingPunct="1"/>
            <a:r>
              <a:rPr lang="en-US" sz="4000" smtClean="0"/>
              <a:t>Types of Loans/Credit</a:t>
            </a:r>
          </a:p>
        </p:txBody>
      </p:sp>
      <p:graphicFrame>
        <p:nvGraphicFramePr>
          <p:cNvPr id="89091" name="Group 3"/>
          <p:cNvGraphicFramePr>
            <a:graphicFrameLocks noGrp="1"/>
          </p:cNvGraphicFramePr>
          <p:nvPr>
            <p:ph idx="4294967295"/>
          </p:nvPr>
        </p:nvGraphicFramePr>
        <p:xfrm>
          <a:off x="457200" y="1066800"/>
          <a:ext cx="8229600" cy="5562601"/>
        </p:xfrm>
        <a:graphic>
          <a:graphicData uri="http://schemas.openxmlformats.org/drawingml/2006/table">
            <a:tbl>
              <a:tblPr/>
              <a:tblGrid>
                <a:gridCol w="1524000"/>
                <a:gridCol w="1905000"/>
                <a:gridCol w="2438400"/>
                <a:gridCol w="2362200"/>
              </a:tblGrid>
              <a:tr h="109061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charset="0"/>
                        </a:rPr>
                        <a:t>Type of Credit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charset="0"/>
                        </a:rPr>
                        <a:t>Lender</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charset="0"/>
                        </a:rPr>
                        <a:t>Adv.</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charset="0"/>
                        </a:rPr>
                        <a:t>Disadv.</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16852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charset="0"/>
                        </a:rPr>
                        <a:t>Home Mortgage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charset="0"/>
                        </a:rPr>
                        <a:t>Banks Credit Union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charset="0"/>
                        </a:rPr>
                        <a:t>Home Increase in value, Interest tax deductible, Low rates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charset="0"/>
                        </a:rPr>
                        <a:t>Long term, extensive background check</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30346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charset="0"/>
                        </a:rPr>
                        <a:t>Car Loan</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charset="0"/>
                        </a:rPr>
                        <a:t>B, CU,</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charset="0"/>
                        </a:rPr>
                        <a:t>Finance Comp</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charset="0"/>
                        </a:rPr>
                        <a:t>Cars used as investment (travel to work), lower rate for new cars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charset="0"/>
                        </a:rPr>
                        <a:t>Cars lose value (depreciate), Possible up-side down</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ransition/>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0114" name="Group 2"/>
          <p:cNvGraphicFramePr>
            <a:graphicFrameLocks noGrp="1"/>
          </p:cNvGraphicFramePr>
          <p:nvPr>
            <p:ph idx="4294967295"/>
          </p:nvPr>
        </p:nvGraphicFramePr>
        <p:xfrm>
          <a:off x="457200" y="609600"/>
          <a:ext cx="8229600" cy="5605464"/>
        </p:xfrm>
        <a:graphic>
          <a:graphicData uri="http://schemas.openxmlformats.org/drawingml/2006/table">
            <a:tbl>
              <a:tblPr/>
              <a:tblGrid>
                <a:gridCol w="1524000"/>
                <a:gridCol w="1905000"/>
                <a:gridCol w="2438400"/>
                <a:gridCol w="2362200"/>
              </a:tblGrid>
              <a:tr h="84772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Arial" charset="0"/>
                        </a:rPr>
                        <a:t>Type of Credit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Arial" charset="0"/>
                        </a:rPr>
                        <a:t>Lender</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Arial" charset="0"/>
                        </a:rPr>
                        <a:t>Adv.</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Arial" charset="0"/>
                        </a:rPr>
                        <a:t>Disadv.</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58591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Arial" charset="0"/>
                        </a:rPr>
                        <a:t>College Loans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Arial" charset="0"/>
                        </a:rPr>
                        <a:t>B, CU, Govt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Arial" charset="0"/>
                        </a:rPr>
                        <a:t>Good investment, rates low</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Arial" charset="0"/>
                        </a:rPr>
                        <a:t>Borrow more than necessary, Difficulty repaying large loans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r h="158591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Arial" charset="0"/>
                        </a:rPr>
                        <a:t>Personal Loans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Arial" charset="0"/>
                        </a:rPr>
                        <a:t>B, CU, Finance Comp</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Arial" charset="0"/>
                        </a:rPr>
                        <a:t>Give extra cash for emergencies or wants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Arial" charset="0"/>
                        </a:rPr>
                        <a:t>High interest rates, Borrow more than can repay</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r h="158591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Arial" charset="0"/>
                        </a:rPr>
                        <a:t>Credit Cards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Arial" charset="0"/>
                        </a:rPr>
                        <a:t>B, CU, Companies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Arial" charset="0"/>
                        </a:rPr>
                        <a:t>Convenient, Use for emergencies, Record charges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Arial" charset="0"/>
                        </a:rPr>
                        <a:t>High rates, Borrow more than can repay</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ransition/>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6" name="Rectangle 2"/>
          <p:cNvSpPr>
            <a:spLocks noGrp="1" noChangeArrowheads="1"/>
          </p:cNvSpPr>
          <p:nvPr>
            <p:ph type="title" idx="4294967295"/>
          </p:nvPr>
        </p:nvSpPr>
        <p:spPr/>
        <p:txBody>
          <a:bodyPr/>
          <a:lstStyle/>
          <a:p>
            <a:pPr eaLnBrk="1" hangingPunct="1"/>
            <a:r>
              <a:rPr lang="en-US" smtClean="0"/>
              <a:t>Day </a:t>
            </a:r>
          </a:p>
        </p:txBody>
      </p:sp>
      <p:sp>
        <p:nvSpPr>
          <p:cNvPr id="134147" name="Rectangle 3"/>
          <p:cNvSpPr>
            <a:spLocks noGrp="1" noChangeArrowheads="1"/>
          </p:cNvSpPr>
          <p:nvPr>
            <p:ph type="body" idx="4294967295"/>
          </p:nvPr>
        </p:nvSpPr>
        <p:spPr/>
        <p:txBody>
          <a:bodyPr/>
          <a:lstStyle/>
          <a:p>
            <a:pPr eaLnBrk="1" hangingPunct="1"/>
            <a:r>
              <a:rPr lang="en-US" smtClean="0"/>
              <a:t>Mortgage- loan taken to buy house</a:t>
            </a:r>
          </a:p>
          <a:p>
            <a:pPr eaLnBrk="1" hangingPunct="1"/>
            <a:endParaRPr lang="en-US" smtClean="0"/>
          </a:p>
        </p:txBody>
      </p:sp>
    </p:spTree>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218" name="Rectangle 2"/>
          <p:cNvSpPr>
            <a:spLocks noGrp="1" noChangeArrowheads="1"/>
          </p:cNvSpPr>
          <p:nvPr>
            <p:ph type="title" idx="4294967295"/>
          </p:nvPr>
        </p:nvSpPr>
        <p:spPr/>
        <p:txBody>
          <a:bodyPr>
            <a:normAutofit fontScale="90000"/>
          </a:bodyPr>
          <a:lstStyle/>
          <a:p>
            <a:pPr eaLnBrk="1" hangingPunct="1"/>
            <a:r>
              <a:rPr lang="en-US" sz="4000" u="sng" smtClean="0"/>
              <a:t>Rent vs Owning</a:t>
            </a:r>
            <a:br>
              <a:rPr lang="en-US" sz="4000" u="sng" smtClean="0"/>
            </a:br>
            <a:r>
              <a:rPr lang="en-US" sz="4000" u="sng" smtClean="0"/>
              <a:t>Who Pays More?</a:t>
            </a:r>
          </a:p>
        </p:txBody>
      </p:sp>
      <p:sp>
        <p:nvSpPr>
          <p:cNvPr id="137219" name="Rectangle 3"/>
          <p:cNvSpPr>
            <a:spLocks noGrp="1" noChangeArrowheads="1"/>
          </p:cNvSpPr>
          <p:nvPr>
            <p:ph type="body" idx="4294967295"/>
          </p:nvPr>
        </p:nvSpPr>
        <p:spPr/>
        <p:txBody>
          <a:bodyPr/>
          <a:lstStyle/>
          <a:p>
            <a:pPr eaLnBrk="1" hangingPunct="1">
              <a:lnSpc>
                <a:spcPct val="90000"/>
              </a:lnSpc>
            </a:pPr>
            <a:r>
              <a:rPr lang="en-US" u="sng" smtClean="0"/>
              <a:t>Homeowners enjoy a financial advantage over renters</a:t>
            </a:r>
            <a:r>
              <a:rPr lang="en-US" smtClean="0"/>
              <a:t> when total housing costs are calculated OVER MANY YEARS.</a:t>
            </a:r>
          </a:p>
          <a:p>
            <a:pPr eaLnBrk="1" hangingPunct="1">
              <a:lnSpc>
                <a:spcPct val="90000"/>
              </a:lnSpc>
            </a:pPr>
            <a:r>
              <a:rPr lang="en-US" smtClean="0"/>
              <a:t>Renters pay more in terms of annual cash flow</a:t>
            </a:r>
          </a:p>
          <a:p>
            <a:pPr eaLnBrk="1" hangingPunct="1">
              <a:lnSpc>
                <a:spcPct val="90000"/>
              </a:lnSpc>
            </a:pPr>
            <a:r>
              <a:rPr lang="en-US" smtClean="0"/>
              <a:t>Owners see an increase in the value of their home, tax advantages, eventually improve their financial situation</a:t>
            </a:r>
          </a:p>
        </p:txBody>
      </p:sp>
    </p:spTree>
  </p:cSld>
  <p:clrMapOvr>
    <a:masterClrMapping/>
  </p:clrMapOvr>
  <p:transition/>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66" name="Rectangle 2"/>
          <p:cNvSpPr>
            <a:spLocks noGrp="1" noChangeArrowheads="1"/>
          </p:cNvSpPr>
          <p:nvPr>
            <p:ph type="title" idx="4294967295"/>
          </p:nvPr>
        </p:nvSpPr>
        <p:spPr/>
        <p:txBody>
          <a:bodyPr/>
          <a:lstStyle/>
          <a:p>
            <a:pPr eaLnBrk="1" hangingPunct="1"/>
            <a:r>
              <a:rPr lang="en-US" u="sng" smtClean="0"/>
              <a:t>Rules of Thumb for buying</a:t>
            </a:r>
          </a:p>
        </p:txBody>
      </p:sp>
      <p:sp>
        <p:nvSpPr>
          <p:cNvPr id="139267" name="Rectangle 3"/>
          <p:cNvSpPr>
            <a:spLocks noGrp="1" noChangeArrowheads="1"/>
          </p:cNvSpPr>
          <p:nvPr>
            <p:ph type="body" idx="4294967295"/>
          </p:nvPr>
        </p:nvSpPr>
        <p:spPr/>
        <p:txBody>
          <a:bodyPr/>
          <a:lstStyle/>
          <a:p>
            <a:pPr eaLnBrk="1" hangingPunct="1"/>
            <a:r>
              <a:rPr lang="en-US" u="sng" smtClean="0"/>
              <a:t>Pay 20% up front to avoid PMI.</a:t>
            </a:r>
          </a:p>
          <a:p>
            <a:pPr eaLnBrk="1" hangingPunct="1"/>
            <a:r>
              <a:rPr lang="en-US" u="sng" smtClean="0"/>
              <a:t>Pay extra payments to shorten length of loan.</a:t>
            </a:r>
          </a:p>
          <a:p>
            <a:pPr eaLnBrk="1" hangingPunct="1"/>
            <a:r>
              <a:rPr lang="en-US" smtClean="0"/>
              <a:t>Commonly people use the idea that you can afford about 3x your annual salary</a:t>
            </a:r>
            <a:r>
              <a:rPr lang="en-US" u="sng" smtClean="0"/>
              <a:t> </a:t>
            </a:r>
          </a:p>
          <a:p>
            <a:pPr eaLnBrk="1" hangingPunct="1"/>
            <a:r>
              <a:rPr lang="en-US" u="sng" smtClean="0"/>
              <a:t>Your mortgage payment should not exceed 28% of your income.  </a:t>
            </a:r>
          </a:p>
        </p:txBody>
      </p:sp>
    </p:spTree>
  </p:cSld>
  <p:clrMapOvr>
    <a:masterClrMapping/>
  </p:clrMapOvr>
  <p:transition/>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314" name="Rectangle 2"/>
          <p:cNvSpPr>
            <a:spLocks noGrp="1" noChangeArrowheads="1"/>
          </p:cNvSpPr>
          <p:nvPr>
            <p:ph type="title" idx="4294967295"/>
          </p:nvPr>
        </p:nvSpPr>
        <p:spPr/>
        <p:txBody>
          <a:bodyPr/>
          <a:lstStyle/>
          <a:p>
            <a:pPr eaLnBrk="1" hangingPunct="1"/>
            <a:r>
              <a:rPr lang="en-US" u="sng" smtClean="0"/>
              <a:t>Three Factors Affecting Cost</a:t>
            </a:r>
          </a:p>
        </p:txBody>
      </p:sp>
      <p:sp>
        <p:nvSpPr>
          <p:cNvPr id="141315" name="Rectangle 3"/>
          <p:cNvSpPr>
            <a:spLocks noGrp="1" noChangeArrowheads="1"/>
          </p:cNvSpPr>
          <p:nvPr>
            <p:ph type="body" idx="4294967295"/>
          </p:nvPr>
        </p:nvSpPr>
        <p:spPr/>
        <p:txBody>
          <a:bodyPr/>
          <a:lstStyle/>
          <a:p>
            <a:pPr eaLnBrk="1" hangingPunct="1"/>
            <a:r>
              <a:rPr lang="en-US" u="sng" smtClean="0"/>
              <a:t>Amount borrowed</a:t>
            </a:r>
          </a:p>
          <a:p>
            <a:pPr lvl="1" eaLnBrk="1" hangingPunct="1"/>
            <a:r>
              <a:rPr lang="en-US" smtClean="0"/>
              <a:t>Amount borrowed varies by the down payment  loan-to-value ratio</a:t>
            </a:r>
          </a:p>
          <a:p>
            <a:pPr eaLnBrk="1" hangingPunct="1"/>
            <a:r>
              <a:rPr lang="en-US" u="sng" smtClean="0"/>
              <a:t>The interest rate</a:t>
            </a:r>
          </a:p>
          <a:p>
            <a:pPr eaLnBrk="1" hangingPunct="1"/>
            <a:r>
              <a:rPr lang="en-US" u="sng" smtClean="0"/>
              <a:t>Length of loan</a:t>
            </a: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r>
              <a:rPr lang="en-US" u="sng" smtClean="0"/>
              <a:t>What are the types of wages?</a:t>
            </a:r>
          </a:p>
        </p:txBody>
      </p:sp>
      <p:sp>
        <p:nvSpPr>
          <p:cNvPr id="9219" name="Rectangle 3"/>
          <p:cNvSpPr>
            <a:spLocks noGrp="1" noChangeArrowheads="1"/>
          </p:cNvSpPr>
          <p:nvPr>
            <p:ph type="body" idx="1"/>
          </p:nvPr>
        </p:nvSpPr>
        <p:spPr/>
        <p:txBody>
          <a:bodyPr/>
          <a:lstStyle/>
          <a:p>
            <a:pPr eaLnBrk="1" hangingPunct="1"/>
            <a:r>
              <a:rPr lang="en-US" u="sng" smtClean="0"/>
              <a:t>Hourly</a:t>
            </a:r>
            <a:r>
              <a:rPr lang="en-US" smtClean="0"/>
              <a:t>- Wages determined by multiplying hourly rate by number of hours worked</a:t>
            </a:r>
          </a:p>
          <a:p>
            <a:pPr lvl="1" eaLnBrk="1" hangingPunct="1"/>
            <a:r>
              <a:rPr lang="en-US" smtClean="0"/>
              <a:t>Ex. 40 hours at $10 an hour= $400</a:t>
            </a:r>
          </a:p>
          <a:p>
            <a:pPr lvl="1" eaLnBrk="1" hangingPunct="1"/>
            <a:r>
              <a:rPr lang="en-US" smtClean="0"/>
              <a:t>Wages may vary based on number of hours worked</a:t>
            </a:r>
          </a:p>
          <a:p>
            <a:pPr lvl="1" eaLnBrk="1" hangingPunct="1"/>
            <a:r>
              <a:rPr lang="en-US" smtClean="0"/>
              <a:t>Rewarded for extra hours</a:t>
            </a:r>
          </a:p>
          <a:p>
            <a:pPr lvl="1" eaLnBrk="1" hangingPunct="1"/>
            <a:r>
              <a:rPr lang="en-US" smtClean="0"/>
              <a:t>Often unpredictable </a:t>
            </a:r>
          </a:p>
          <a:p>
            <a:pPr lvl="1" eaLnBrk="1" hangingPunct="1"/>
            <a:r>
              <a:rPr lang="en-US" smtClean="0"/>
              <a:t>Lower skilled work</a:t>
            </a:r>
          </a:p>
        </p:txBody>
      </p:sp>
    </p:spTree>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338" name="Rectangle 2"/>
          <p:cNvSpPr>
            <a:spLocks noGrp="1" noChangeArrowheads="1"/>
          </p:cNvSpPr>
          <p:nvPr>
            <p:ph type="title" idx="4294967295"/>
          </p:nvPr>
        </p:nvSpPr>
        <p:spPr/>
        <p:txBody>
          <a:bodyPr/>
          <a:lstStyle/>
          <a:p>
            <a:pPr eaLnBrk="1" hangingPunct="1"/>
            <a:r>
              <a:rPr lang="en-US" u="sng" smtClean="0"/>
              <a:t>Types of Mortgage</a:t>
            </a:r>
          </a:p>
        </p:txBody>
      </p:sp>
      <p:sp>
        <p:nvSpPr>
          <p:cNvPr id="142339" name="Rectangle 3"/>
          <p:cNvSpPr>
            <a:spLocks noGrp="1" noChangeArrowheads="1"/>
          </p:cNvSpPr>
          <p:nvPr>
            <p:ph type="body" idx="4294967295"/>
          </p:nvPr>
        </p:nvSpPr>
        <p:spPr/>
        <p:txBody>
          <a:bodyPr/>
          <a:lstStyle/>
          <a:p>
            <a:pPr eaLnBrk="1" hangingPunct="1">
              <a:lnSpc>
                <a:spcPct val="90000"/>
              </a:lnSpc>
            </a:pPr>
            <a:r>
              <a:rPr lang="en-US" u="sng" smtClean="0"/>
              <a:t>Fixed(usually best option)</a:t>
            </a:r>
          </a:p>
          <a:p>
            <a:pPr lvl="1" eaLnBrk="1" hangingPunct="1">
              <a:lnSpc>
                <a:spcPct val="90000"/>
              </a:lnSpc>
            </a:pPr>
            <a:r>
              <a:rPr lang="en-US" smtClean="0"/>
              <a:t>APR stays the same, can get for 15, 20, or 30</a:t>
            </a:r>
          </a:p>
          <a:p>
            <a:pPr eaLnBrk="1" hangingPunct="1">
              <a:lnSpc>
                <a:spcPct val="90000"/>
              </a:lnSpc>
            </a:pPr>
            <a:r>
              <a:rPr lang="en-US" u="sng" smtClean="0"/>
              <a:t>Variable(Adjustable Rate Mortgage</a:t>
            </a:r>
            <a:r>
              <a:rPr lang="en-US" smtClean="0"/>
              <a:t>)</a:t>
            </a:r>
          </a:p>
          <a:p>
            <a:pPr lvl="1" eaLnBrk="1" hangingPunct="1">
              <a:lnSpc>
                <a:spcPct val="90000"/>
              </a:lnSpc>
            </a:pPr>
            <a:r>
              <a:rPr lang="en-US" smtClean="0"/>
              <a:t>APR stays same for time period then floats</a:t>
            </a:r>
          </a:p>
          <a:p>
            <a:pPr lvl="1" eaLnBrk="1" hangingPunct="1">
              <a:lnSpc>
                <a:spcPct val="90000"/>
              </a:lnSpc>
            </a:pPr>
            <a:r>
              <a:rPr lang="en-US" smtClean="0"/>
              <a:t>Ex. 5/1 ARM  Rate stays same for 5 years then changes yearly</a:t>
            </a:r>
          </a:p>
          <a:p>
            <a:pPr eaLnBrk="1" hangingPunct="1">
              <a:lnSpc>
                <a:spcPct val="90000"/>
              </a:lnSpc>
            </a:pPr>
            <a:r>
              <a:rPr lang="en-US" u="sng" smtClean="0"/>
              <a:t>Interest Only(usually bad idea)</a:t>
            </a:r>
          </a:p>
          <a:p>
            <a:pPr lvl="1" eaLnBrk="1" hangingPunct="1">
              <a:lnSpc>
                <a:spcPct val="90000"/>
              </a:lnSpc>
            </a:pPr>
            <a:r>
              <a:rPr lang="en-US" smtClean="0"/>
              <a:t>Pay on interest for a while, but changes quickly(AVOID)</a:t>
            </a:r>
          </a:p>
        </p:txBody>
      </p:sp>
    </p:spTree>
  </p:cSld>
  <p:clrMapOvr>
    <a:masterClrMapping/>
  </p:clrMapOvr>
  <p:transition/>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Rectangle 2"/>
          <p:cNvSpPr>
            <a:spLocks noGrp="1" noChangeArrowheads="1"/>
          </p:cNvSpPr>
          <p:nvPr>
            <p:ph type="title" idx="4294967295"/>
          </p:nvPr>
        </p:nvSpPr>
        <p:spPr/>
        <p:txBody>
          <a:bodyPr/>
          <a:lstStyle/>
          <a:p>
            <a:pPr eaLnBrk="1" hangingPunct="1"/>
            <a:r>
              <a:rPr lang="en-US" u="sng" smtClean="0"/>
              <a:t>Key Advice for vehicles</a:t>
            </a:r>
            <a:r>
              <a:rPr lang="en-US" smtClean="0"/>
              <a:t> </a:t>
            </a:r>
          </a:p>
        </p:txBody>
      </p:sp>
      <p:sp>
        <p:nvSpPr>
          <p:cNvPr id="144387" name="Rectangle 3"/>
          <p:cNvSpPr>
            <a:spLocks noGrp="1" noChangeArrowheads="1"/>
          </p:cNvSpPr>
          <p:nvPr>
            <p:ph type="body" idx="4294967295"/>
          </p:nvPr>
        </p:nvSpPr>
        <p:spPr/>
        <p:txBody>
          <a:bodyPr/>
          <a:lstStyle/>
          <a:p>
            <a:pPr eaLnBrk="1" hangingPunct="1">
              <a:lnSpc>
                <a:spcPct val="90000"/>
              </a:lnSpc>
            </a:pPr>
            <a:r>
              <a:rPr lang="en-US" sz="2800" u="sng" smtClean="0"/>
              <a:t>Pre-shopping is essential!</a:t>
            </a:r>
          </a:p>
          <a:p>
            <a:pPr eaLnBrk="1" hangingPunct="1">
              <a:lnSpc>
                <a:spcPct val="90000"/>
              </a:lnSpc>
            </a:pPr>
            <a:r>
              <a:rPr lang="en-US" sz="2800" smtClean="0"/>
              <a:t>Match purchase decisions to vehicle usage patterns </a:t>
            </a:r>
          </a:p>
          <a:p>
            <a:pPr eaLnBrk="1" hangingPunct="1">
              <a:lnSpc>
                <a:spcPct val="90000"/>
              </a:lnSpc>
            </a:pPr>
            <a:r>
              <a:rPr lang="en-US" sz="2800" u="sng" smtClean="0"/>
              <a:t>Leasing better if you want a new vehicle every 1-3 years – buying is better financially overall.</a:t>
            </a:r>
          </a:p>
          <a:p>
            <a:pPr eaLnBrk="1" hangingPunct="1">
              <a:lnSpc>
                <a:spcPct val="90000"/>
              </a:lnSpc>
            </a:pPr>
            <a:r>
              <a:rPr lang="en-US" sz="2800" u="sng" smtClean="0"/>
              <a:t>Haggle over the price</a:t>
            </a:r>
          </a:p>
          <a:p>
            <a:pPr eaLnBrk="1" hangingPunct="1">
              <a:lnSpc>
                <a:spcPct val="90000"/>
              </a:lnSpc>
            </a:pPr>
            <a:r>
              <a:rPr lang="en-US" sz="2800" u="sng" smtClean="0"/>
              <a:t>Buy recent-year high quality used </a:t>
            </a:r>
          </a:p>
          <a:p>
            <a:pPr eaLnBrk="1" hangingPunct="1">
              <a:lnSpc>
                <a:spcPct val="90000"/>
              </a:lnSpc>
            </a:pPr>
            <a:r>
              <a:rPr lang="en-US" sz="2800" u="sng" smtClean="0"/>
              <a:t>Check repair ratings </a:t>
            </a:r>
          </a:p>
        </p:txBody>
      </p:sp>
    </p:spTree>
  </p:cSld>
  <p:clrMapOvr>
    <a:masterClrMapping/>
  </p:clrMapOvr>
  <p:transition/>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10" name="Rectangle 2"/>
          <p:cNvSpPr>
            <a:spLocks noGrp="1" noChangeArrowheads="1"/>
          </p:cNvSpPr>
          <p:nvPr>
            <p:ph type="title" idx="4294967295"/>
          </p:nvPr>
        </p:nvSpPr>
        <p:spPr/>
        <p:txBody>
          <a:bodyPr/>
          <a:lstStyle/>
          <a:p>
            <a:pPr eaLnBrk="1" hangingPunct="1"/>
            <a:r>
              <a:rPr lang="en-US" u="sng" smtClean="0"/>
              <a:t>Guidelines for Wise Buying</a:t>
            </a:r>
          </a:p>
        </p:txBody>
      </p:sp>
      <p:sp>
        <p:nvSpPr>
          <p:cNvPr id="145411" name="Rectangle 3"/>
          <p:cNvSpPr>
            <a:spLocks noGrp="1" noChangeArrowheads="1"/>
          </p:cNvSpPr>
          <p:nvPr>
            <p:ph type="body" idx="4294967295"/>
          </p:nvPr>
        </p:nvSpPr>
        <p:spPr/>
        <p:txBody>
          <a:bodyPr/>
          <a:lstStyle/>
          <a:p>
            <a:pPr eaLnBrk="1" hangingPunct="1">
              <a:lnSpc>
                <a:spcPct val="90000"/>
              </a:lnSpc>
            </a:pPr>
            <a:r>
              <a:rPr lang="en-US" u="sng" smtClean="0"/>
              <a:t>Control buying on impulse</a:t>
            </a:r>
          </a:p>
          <a:p>
            <a:pPr eaLnBrk="1" hangingPunct="1">
              <a:lnSpc>
                <a:spcPct val="90000"/>
              </a:lnSpc>
            </a:pPr>
            <a:r>
              <a:rPr lang="en-US" smtClean="0"/>
              <a:t>Pay cash</a:t>
            </a:r>
          </a:p>
          <a:p>
            <a:pPr eaLnBrk="1" hangingPunct="1">
              <a:lnSpc>
                <a:spcPct val="90000"/>
              </a:lnSpc>
            </a:pPr>
            <a:r>
              <a:rPr lang="en-US" smtClean="0"/>
              <a:t>Buy at the right time</a:t>
            </a:r>
          </a:p>
          <a:p>
            <a:pPr eaLnBrk="1" hangingPunct="1">
              <a:lnSpc>
                <a:spcPct val="90000"/>
              </a:lnSpc>
            </a:pPr>
            <a:r>
              <a:rPr lang="en-US" u="sng" smtClean="0"/>
              <a:t>Don’t pay extra for a name</a:t>
            </a:r>
          </a:p>
          <a:p>
            <a:pPr eaLnBrk="1" hangingPunct="1">
              <a:lnSpc>
                <a:spcPct val="90000"/>
              </a:lnSpc>
            </a:pPr>
            <a:r>
              <a:rPr lang="en-US" smtClean="0"/>
              <a:t>Recognize the high price of convenience shopping</a:t>
            </a:r>
          </a:p>
          <a:p>
            <a:pPr eaLnBrk="1" hangingPunct="1">
              <a:lnSpc>
                <a:spcPct val="90000"/>
              </a:lnSpc>
            </a:pPr>
            <a:r>
              <a:rPr lang="en-US" u="sng" smtClean="0"/>
              <a:t>Use life cycle planning for major purchases</a:t>
            </a:r>
          </a:p>
          <a:p>
            <a:pPr eaLnBrk="1" hangingPunct="1">
              <a:lnSpc>
                <a:spcPct val="90000"/>
              </a:lnSpc>
            </a:pPr>
            <a:r>
              <a:rPr lang="en-US" u="sng" smtClean="0"/>
              <a:t>Purchase carfax report</a:t>
            </a:r>
          </a:p>
        </p:txBody>
      </p:sp>
    </p:spTree>
  </p:cSld>
  <p:clrMapOvr>
    <a:masterClrMapping/>
  </p:clrMapOvr>
  <p:transition/>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458" name="Rectangle 2"/>
          <p:cNvSpPr>
            <a:spLocks noGrp="1" noChangeArrowheads="1"/>
          </p:cNvSpPr>
          <p:nvPr>
            <p:ph type="title" idx="4294967295"/>
          </p:nvPr>
        </p:nvSpPr>
        <p:spPr/>
        <p:txBody>
          <a:bodyPr/>
          <a:lstStyle/>
          <a:p>
            <a:pPr eaLnBrk="1" hangingPunct="1"/>
            <a:r>
              <a:rPr lang="en-US" smtClean="0"/>
              <a:t>What’s next?</a:t>
            </a:r>
          </a:p>
        </p:txBody>
      </p:sp>
      <p:sp>
        <p:nvSpPr>
          <p:cNvPr id="147459" name="Rectangle 3"/>
          <p:cNvSpPr>
            <a:spLocks noGrp="1" noChangeArrowheads="1"/>
          </p:cNvSpPr>
          <p:nvPr>
            <p:ph type="body" idx="4294967295"/>
          </p:nvPr>
        </p:nvSpPr>
        <p:spPr/>
        <p:txBody>
          <a:bodyPr/>
          <a:lstStyle/>
          <a:p>
            <a:pPr eaLnBrk="1" hangingPunct="1"/>
            <a:r>
              <a:rPr lang="en-US" smtClean="0"/>
              <a:t>How do I avoid risk?</a:t>
            </a:r>
          </a:p>
          <a:p>
            <a:pPr eaLnBrk="1" hangingPunct="1"/>
            <a:r>
              <a:rPr lang="en-US" smtClean="0"/>
              <a:t>Why buy insurance?</a:t>
            </a:r>
          </a:p>
        </p:txBody>
      </p:sp>
    </p:spTree>
  </p:cSld>
  <p:clrMapOvr>
    <a:masterClrMapping/>
  </p:clrMapOvr>
  <p:transition/>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8482" name="Rectangle 2"/>
          <p:cNvSpPr>
            <a:spLocks noGrp="1" noChangeArrowheads="1"/>
          </p:cNvSpPr>
          <p:nvPr>
            <p:ph type="title" idx="4294967295"/>
          </p:nvPr>
        </p:nvSpPr>
        <p:spPr/>
        <p:txBody>
          <a:bodyPr/>
          <a:lstStyle/>
          <a:p>
            <a:pPr eaLnBrk="1" hangingPunct="1"/>
            <a:r>
              <a:rPr lang="en-US" smtClean="0"/>
              <a:t>Vocabulary </a:t>
            </a:r>
          </a:p>
        </p:txBody>
      </p:sp>
      <p:sp>
        <p:nvSpPr>
          <p:cNvPr id="148483" name="Rectangle 3"/>
          <p:cNvSpPr>
            <a:spLocks noGrp="1" noChangeArrowheads="1"/>
          </p:cNvSpPr>
          <p:nvPr>
            <p:ph type="body" idx="4294967295"/>
          </p:nvPr>
        </p:nvSpPr>
        <p:spPr/>
        <p:txBody>
          <a:bodyPr/>
          <a:lstStyle/>
          <a:p>
            <a:pPr eaLnBrk="1" hangingPunct="1"/>
            <a:r>
              <a:rPr lang="en-US" smtClean="0"/>
              <a:t>Deductible- amount you pay before insurance pays</a:t>
            </a:r>
          </a:p>
          <a:p>
            <a:pPr eaLnBrk="1" hangingPunct="1"/>
            <a:r>
              <a:rPr lang="en-US" smtClean="0"/>
              <a:t>Premium- insurance payments</a:t>
            </a:r>
          </a:p>
        </p:txBody>
      </p:sp>
    </p:spTree>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530" name="Rectangle 2"/>
          <p:cNvSpPr>
            <a:spLocks noGrp="1" noChangeArrowheads="1"/>
          </p:cNvSpPr>
          <p:nvPr>
            <p:ph type="title" idx="4294967295"/>
          </p:nvPr>
        </p:nvSpPr>
        <p:spPr>
          <a:xfrm>
            <a:off x="228600" y="533400"/>
            <a:ext cx="8229600" cy="1143000"/>
          </a:xfrm>
        </p:spPr>
        <p:txBody>
          <a:bodyPr>
            <a:normAutofit fontScale="90000"/>
          </a:bodyPr>
          <a:lstStyle/>
          <a:p>
            <a:pPr eaLnBrk="1" hangingPunct="1"/>
            <a:r>
              <a:rPr lang="en-US" sz="3600" u="sng" smtClean="0"/>
              <a:t>In order to be covered by insurance</a:t>
            </a:r>
            <a:br>
              <a:rPr lang="en-US" sz="3600" u="sng" smtClean="0"/>
            </a:br>
            <a:r>
              <a:rPr lang="en-US" sz="3600" u="sng" smtClean="0"/>
              <a:t>ALL losses must be</a:t>
            </a:r>
            <a:r>
              <a:rPr lang="en-US" sz="3600" smtClean="0"/>
              <a:t>:</a:t>
            </a:r>
            <a:br>
              <a:rPr lang="en-US" sz="3600" smtClean="0"/>
            </a:br>
            <a:endParaRPr lang="en-US" sz="3600" smtClean="0"/>
          </a:p>
        </p:txBody>
      </p:sp>
      <p:sp>
        <p:nvSpPr>
          <p:cNvPr id="150531" name="Rectangle 3"/>
          <p:cNvSpPr>
            <a:spLocks noGrp="1" noChangeArrowheads="1"/>
          </p:cNvSpPr>
          <p:nvPr>
            <p:ph type="body" idx="4294967295"/>
          </p:nvPr>
        </p:nvSpPr>
        <p:spPr>
          <a:xfrm>
            <a:off x="457200" y="1905000"/>
            <a:ext cx="8229600" cy="4525963"/>
          </a:xfrm>
        </p:spPr>
        <p:txBody>
          <a:bodyPr/>
          <a:lstStyle/>
          <a:p>
            <a:pPr eaLnBrk="1" hangingPunct="1"/>
            <a:r>
              <a:rPr lang="en-US" u="sng" smtClean="0"/>
              <a:t>Financial</a:t>
            </a:r>
            <a:r>
              <a:rPr lang="en-US" smtClean="0"/>
              <a:t>: measurable loss of income or</a:t>
            </a:r>
          </a:p>
          <a:p>
            <a:pPr eaLnBrk="1" hangingPunct="1">
              <a:buFontTx/>
              <a:buNone/>
            </a:pPr>
            <a:r>
              <a:rPr lang="en-US" smtClean="0"/>
              <a:t>assets</a:t>
            </a:r>
          </a:p>
          <a:p>
            <a:pPr eaLnBrk="1" hangingPunct="1"/>
            <a:r>
              <a:rPr lang="en-US" smtClean="0"/>
              <a:t> </a:t>
            </a:r>
            <a:r>
              <a:rPr lang="en-US" u="sng" smtClean="0"/>
              <a:t>Fortuitous</a:t>
            </a:r>
            <a:r>
              <a:rPr lang="en-US" smtClean="0"/>
              <a:t>: unexpected in terms of their</a:t>
            </a:r>
          </a:p>
          <a:p>
            <a:pPr eaLnBrk="1" hangingPunct="1">
              <a:buFontTx/>
              <a:buNone/>
            </a:pPr>
            <a:r>
              <a:rPr lang="en-US" smtClean="0"/>
              <a:t>timing and their magnitude.</a:t>
            </a:r>
          </a:p>
          <a:p>
            <a:pPr eaLnBrk="1" hangingPunct="1"/>
            <a:r>
              <a:rPr lang="en-US" smtClean="0"/>
              <a:t> </a:t>
            </a:r>
            <a:r>
              <a:rPr lang="en-US" u="sng" smtClean="0"/>
              <a:t>Personal</a:t>
            </a:r>
            <a:r>
              <a:rPr lang="en-US" smtClean="0"/>
              <a:t>: it must be attributed to specific</a:t>
            </a:r>
          </a:p>
          <a:p>
            <a:pPr eaLnBrk="1" hangingPunct="1">
              <a:buFontTx/>
              <a:buNone/>
            </a:pPr>
            <a:r>
              <a:rPr lang="en-US" smtClean="0"/>
              <a:t>individuals or organizations (can’t protect</a:t>
            </a:r>
          </a:p>
          <a:p>
            <a:pPr eaLnBrk="1" hangingPunct="1">
              <a:buFontTx/>
              <a:buNone/>
            </a:pPr>
            <a:r>
              <a:rPr lang="en-US" smtClean="0"/>
              <a:t>against losses to society as a whole)</a:t>
            </a:r>
          </a:p>
          <a:p>
            <a:pPr eaLnBrk="1" hangingPunct="1"/>
            <a:endParaRPr lang="en-US" smtClean="0"/>
          </a:p>
        </p:txBody>
      </p:sp>
    </p:spTree>
  </p:cSld>
  <p:clrMapOvr>
    <a:masterClrMapping/>
  </p:clrMapOvr>
  <p:transition/>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554" name="Rectangle 2"/>
          <p:cNvSpPr>
            <a:spLocks noGrp="1" noChangeArrowheads="1"/>
          </p:cNvSpPr>
          <p:nvPr>
            <p:ph type="title"/>
          </p:nvPr>
        </p:nvSpPr>
        <p:spPr/>
        <p:txBody>
          <a:bodyPr/>
          <a:lstStyle/>
          <a:p>
            <a:pPr eaLnBrk="1" hangingPunct="1"/>
            <a:r>
              <a:rPr lang="en-US" smtClean="0"/>
              <a:t>Risk</a:t>
            </a:r>
          </a:p>
        </p:txBody>
      </p:sp>
      <p:sp>
        <p:nvSpPr>
          <p:cNvPr id="151555" name="Rectangle 3"/>
          <p:cNvSpPr>
            <a:spLocks noGrp="1" noChangeArrowheads="1"/>
          </p:cNvSpPr>
          <p:nvPr>
            <p:ph type="body" idx="1"/>
          </p:nvPr>
        </p:nvSpPr>
        <p:spPr/>
        <p:txBody>
          <a:bodyPr/>
          <a:lstStyle/>
          <a:p>
            <a:pPr eaLnBrk="1" hangingPunct="1"/>
            <a:r>
              <a:rPr lang="en-US" u="sng" smtClean="0"/>
              <a:t>All insurance involves risk.  Lower the risk lower the payment.</a:t>
            </a:r>
            <a:r>
              <a:rPr lang="en-US" smtClean="0"/>
              <a:t> </a:t>
            </a:r>
          </a:p>
        </p:txBody>
      </p:sp>
    </p:spTree>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6178" name="Rectangle 2"/>
          <p:cNvSpPr>
            <a:spLocks noGrp="1" noChangeArrowheads="1"/>
          </p:cNvSpPr>
          <p:nvPr>
            <p:ph type="title"/>
          </p:nvPr>
        </p:nvSpPr>
        <p:spPr/>
        <p:txBody>
          <a:bodyPr/>
          <a:lstStyle/>
          <a:p>
            <a:r>
              <a:rPr lang="en-US" u="sng" smtClean="0"/>
              <a:t>Key Insurance Terms</a:t>
            </a:r>
          </a:p>
        </p:txBody>
      </p:sp>
      <p:sp>
        <p:nvSpPr>
          <p:cNvPr id="306179" name="Rectangle 3"/>
          <p:cNvSpPr>
            <a:spLocks noGrp="1" noChangeArrowheads="1"/>
          </p:cNvSpPr>
          <p:nvPr>
            <p:ph type="body" idx="1"/>
          </p:nvPr>
        </p:nvSpPr>
        <p:spPr/>
        <p:txBody>
          <a:bodyPr/>
          <a:lstStyle/>
          <a:p>
            <a:r>
              <a:rPr lang="en-US" u="sng" smtClean="0"/>
              <a:t>Premium- monthly or bi-annual payment</a:t>
            </a:r>
            <a:endParaRPr lang="en-US" smtClean="0"/>
          </a:p>
          <a:p>
            <a:pPr eaLnBrk="1" hangingPunct="1"/>
            <a:r>
              <a:rPr lang="en-US" u="sng" smtClean="0"/>
              <a:t>Deductible-Amount of money insured will have to pay in the event of a claim.</a:t>
            </a:r>
          </a:p>
          <a:p>
            <a:pPr eaLnBrk="1" hangingPunct="1"/>
            <a:endParaRPr lang="en-US" smtClean="0"/>
          </a:p>
          <a:p>
            <a:endParaRPr lang="en-US" smtClean="0"/>
          </a:p>
        </p:txBody>
      </p:sp>
    </p:spTree>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578" name="Rectangle 2"/>
          <p:cNvSpPr>
            <a:spLocks noGrp="1" noChangeArrowheads="1"/>
          </p:cNvSpPr>
          <p:nvPr>
            <p:ph type="title" idx="4294967295"/>
          </p:nvPr>
        </p:nvSpPr>
        <p:spPr/>
        <p:txBody>
          <a:bodyPr/>
          <a:lstStyle/>
          <a:p>
            <a:pPr eaLnBrk="1" hangingPunct="1"/>
            <a:r>
              <a:rPr lang="en-US" u="sng" smtClean="0"/>
              <a:t>Basic Types Insurance</a:t>
            </a:r>
          </a:p>
        </p:txBody>
      </p:sp>
      <p:sp>
        <p:nvSpPr>
          <p:cNvPr id="152579" name="Rectangle 3"/>
          <p:cNvSpPr>
            <a:spLocks noGrp="1" noChangeArrowheads="1"/>
          </p:cNvSpPr>
          <p:nvPr>
            <p:ph type="body" idx="4294967295"/>
          </p:nvPr>
        </p:nvSpPr>
        <p:spPr/>
        <p:txBody>
          <a:bodyPr/>
          <a:lstStyle/>
          <a:p>
            <a:pPr eaLnBrk="1" hangingPunct="1"/>
            <a:endParaRPr lang="en-US" smtClean="0"/>
          </a:p>
          <a:p>
            <a:pPr eaLnBrk="1" hangingPunct="1"/>
            <a:r>
              <a:rPr lang="en-US" u="sng" smtClean="0"/>
              <a:t>Property Insurance</a:t>
            </a:r>
            <a:r>
              <a:rPr lang="en-US" smtClean="0"/>
              <a:t> – </a:t>
            </a:r>
            <a:r>
              <a:rPr lang="en-US" u="sng" smtClean="0"/>
              <a:t>protects from</a:t>
            </a:r>
          </a:p>
          <a:p>
            <a:pPr eaLnBrk="1" hangingPunct="1">
              <a:buFontTx/>
              <a:buNone/>
            </a:pPr>
            <a:r>
              <a:rPr lang="en-US" u="sng" smtClean="0"/>
              <a:t>financial loss of property or possessions</a:t>
            </a:r>
            <a:r>
              <a:rPr lang="en-US" smtClean="0"/>
              <a:t>.</a:t>
            </a:r>
          </a:p>
          <a:p>
            <a:pPr eaLnBrk="1" hangingPunct="1"/>
            <a:r>
              <a:rPr lang="en-US" smtClean="0"/>
              <a:t> </a:t>
            </a:r>
            <a:r>
              <a:rPr lang="en-US" u="sng" smtClean="0"/>
              <a:t>Liability Insurance</a:t>
            </a:r>
            <a:r>
              <a:rPr lang="en-US" smtClean="0"/>
              <a:t> – </a:t>
            </a:r>
            <a:r>
              <a:rPr lang="en-US" u="sng" smtClean="0"/>
              <a:t>when you are held</a:t>
            </a:r>
          </a:p>
          <a:p>
            <a:pPr eaLnBrk="1" hangingPunct="1">
              <a:buFontTx/>
              <a:buNone/>
            </a:pPr>
            <a:r>
              <a:rPr lang="en-US" u="sng" smtClean="0"/>
              <a:t>liable for the losses of others.</a:t>
            </a:r>
          </a:p>
          <a:p>
            <a:pPr eaLnBrk="1" hangingPunct="1"/>
            <a:endParaRPr lang="en-US" smtClean="0"/>
          </a:p>
        </p:txBody>
      </p:sp>
    </p:spTree>
  </p:cSld>
  <p:clrMapOvr>
    <a:masterClrMapping/>
  </p:clrMapOvr>
  <p:transition/>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4130" name="Rectangle 2"/>
          <p:cNvSpPr>
            <a:spLocks noGrp="1" noChangeArrowheads="1"/>
          </p:cNvSpPr>
          <p:nvPr>
            <p:ph type="title"/>
          </p:nvPr>
        </p:nvSpPr>
        <p:spPr/>
        <p:txBody>
          <a:bodyPr/>
          <a:lstStyle/>
          <a:p>
            <a:r>
              <a:rPr lang="en-US" u="sng" smtClean="0"/>
              <a:t>Homeowner’s Insurance</a:t>
            </a:r>
          </a:p>
        </p:txBody>
      </p:sp>
      <p:sp>
        <p:nvSpPr>
          <p:cNvPr id="304131" name="Rectangle 3"/>
          <p:cNvSpPr>
            <a:spLocks noGrp="1" noChangeArrowheads="1"/>
          </p:cNvSpPr>
          <p:nvPr>
            <p:ph type="body" idx="1"/>
          </p:nvPr>
        </p:nvSpPr>
        <p:spPr/>
        <p:txBody>
          <a:bodyPr/>
          <a:lstStyle/>
          <a:p>
            <a:r>
              <a:rPr lang="en-US" u="sng" smtClean="0"/>
              <a:t>Needed to cover </a:t>
            </a:r>
          </a:p>
          <a:p>
            <a:pPr lvl="1"/>
            <a:r>
              <a:rPr lang="en-US" u="sng" smtClean="0"/>
              <a:t>unexpected destruction of home or property</a:t>
            </a:r>
          </a:p>
          <a:p>
            <a:pPr lvl="2"/>
            <a:r>
              <a:rPr lang="en-US" smtClean="0"/>
              <a:t>Burglary, Fire, Weather, etc</a:t>
            </a:r>
          </a:p>
          <a:p>
            <a:pPr lvl="1"/>
            <a:r>
              <a:rPr lang="en-US" u="sng" smtClean="0"/>
              <a:t>Liability if someone gets hurt on your property</a:t>
            </a:r>
          </a:p>
          <a:p>
            <a:pPr lvl="1"/>
            <a:endParaRPr lang="en-US"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eaLnBrk="1" hangingPunct="1"/>
            <a:endParaRPr lang="en-US" smtClean="0"/>
          </a:p>
        </p:txBody>
      </p:sp>
      <p:sp>
        <p:nvSpPr>
          <p:cNvPr id="10243" name="Rectangle 3"/>
          <p:cNvSpPr>
            <a:spLocks noGrp="1" noChangeArrowheads="1"/>
          </p:cNvSpPr>
          <p:nvPr>
            <p:ph type="body" idx="1"/>
          </p:nvPr>
        </p:nvSpPr>
        <p:spPr/>
        <p:txBody>
          <a:bodyPr/>
          <a:lstStyle/>
          <a:p>
            <a:pPr eaLnBrk="1" hangingPunct="1"/>
            <a:r>
              <a:rPr lang="en-US" u="sng" smtClean="0"/>
              <a:t>Salary</a:t>
            </a:r>
            <a:r>
              <a:rPr lang="en-US" smtClean="0"/>
              <a:t>-Wages are total yearly salary divided by number of pay periods</a:t>
            </a:r>
          </a:p>
          <a:p>
            <a:pPr lvl="1" eaLnBrk="1" hangingPunct="1"/>
            <a:r>
              <a:rPr lang="en-US" smtClean="0"/>
              <a:t>Ex. $36,000 yearly salary divided by 12 pay periods = $3,000</a:t>
            </a:r>
          </a:p>
          <a:p>
            <a:pPr lvl="1" eaLnBrk="1" hangingPunct="1"/>
            <a:r>
              <a:rPr lang="en-US" smtClean="0"/>
              <a:t>Salaries are consistent</a:t>
            </a:r>
          </a:p>
          <a:p>
            <a:pPr lvl="1" eaLnBrk="1" hangingPunct="1"/>
            <a:r>
              <a:rPr lang="en-US" smtClean="0"/>
              <a:t>Not rewarded for extra hours</a:t>
            </a:r>
          </a:p>
          <a:p>
            <a:pPr lvl="1" eaLnBrk="1" hangingPunct="1"/>
            <a:r>
              <a:rPr lang="en-US" smtClean="0"/>
              <a:t>Higher skilled</a:t>
            </a:r>
          </a:p>
          <a:p>
            <a:pPr lvl="1" eaLnBrk="1" hangingPunct="1"/>
            <a:endParaRPr lang="en-US" smtClean="0"/>
          </a:p>
        </p:txBody>
      </p:sp>
    </p:spTree>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626" name="Rectangle 2"/>
          <p:cNvSpPr>
            <a:spLocks noGrp="1" noChangeArrowheads="1"/>
          </p:cNvSpPr>
          <p:nvPr>
            <p:ph type="title" idx="4294967295"/>
          </p:nvPr>
        </p:nvSpPr>
        <p:spPr/>
        <p:txBody>
          <a:bodyPr/>
          <a:lstStyle/>
          <a:p>
            <a:pPr eaLnBrk="1" hangingPunct="1"/>
            <a:r>
              <a:rPr lang="en-US" u="sng" smtClean="0"/>
              <a:t>Life Insurance</a:t>
            </a:r>
          </a:p>
        </p:txBody>
      </p:sp>
      <p:sp>
        <p:nvSpPr>
          <p:cNvPr id="154627" name="Rectangle 3"/>
          <p:cNvSpPr>
            <a:spLocks noGrp="1" noChangeArrowheads="1"/>
          </p:cNvSpPr>
          <p:nvPr>
            <p:ph type="body" idx="4294967295"/>
          </p:nvPr>
        </p:nvSpPr>
        <p:spPr/>
        <p:txBody>
          <a:bodyPr/>
          <a:lstStyle/>
          <a:p>
            <a:pPr eaLnBrk="1" hangingPunct="1"/>
            <a:r>
              <a:rPr lang="en-US" sz="2800" u="sng" smtClean="0"/>
              <a:t>Types</a:t>
            </a:r>
          </a:p>
          <a:p>
            <a:pPr lvl="1" eaLnBrk="1" hangingPunct="1"/>
            <a:r>
              <a:rPr lang="en-US" sz="2400" u="sng" smtClean="0"/>
              <a:t>Term Life- you are only covered for a selected term.  </a:t>
            </a:r>
            <a:r>
              <a:rPr lang="en-US" sz="2400" smtClean="0"/>
              <a:t>For instance, you have 20 year term.  That means that you pay for 20 years and can only collect for 20 years.  </a:t>
            </a:r>
            <a:r>
              <a:rPr lang="en-US" sz="2400" u="sng" smtClean="0"/>
              <a:t>Usually cheaper, many economist believe this is the best. </a:t>
            </a:r>
          </a:p>
          <a:p>
            <a:pPr lvl="1" eaLnBrk="1" hangingPunct="1"/>
            <a:r>
              <a:rPr lang="en-US" sz="2400" u="sng" smtClean="0"/>
              <a:t>Whole Life- Pay only for term but can collect for life.  Usually higher payments. </a:t>
            </a:r>
          </a:p>
          <a:p>
            <a:pPr lvl="1" eaLnBrk="1" hangingPunct="1"/>
            <a:r>
              <a:rPr lang="en-US" sz="2400" smtClean="0"/>
              <a:t>Note- You only need life insurance if someone depends on your income.  For example, children and adults without dependents don’t need life insurance</a:t>
            </a:r>
          </a:p>
        </p:txBody>
      </p:sp>
    </p:spTree>
  </p:cSld>
  <p:clrMapOvr>
    <a:masterClrMapping/>
  </p:clrMapOvr>
  <p:transition/>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5154" name="Rectangle 2"/>
          <p:cNvSpPr>
            <a:spLocks noGrp="1" noChangeArrowheads="1"/>
          </p:cNvSpPr>
          <p:nvPr>
            <p:ph type="title"/>
          </p:nvPr>
        </p:nvSpPr>
        <p:spPr/>
        <p:txBody>
          <a:bodyPr/>
          <a:lstStyle/>
          <a:p>
            <a:r>
              <a:rPr lang="en-US" u="sng" smtClean="0"/>
              <a:t>Auto Insurance</a:t>
            </a:r>
          </a:p>
        </p:txBody>
      </p:sp>
      <p:sp>
        <p:nvSpPr>
          <p:cNvPr id="305155" name="Rectangle 3"/>
          <p:cNvSpPr>
            <a:spLocks noGrp="1" noChangeArrowheads="1"/>
          </p:cNvSpPr>
          <p:nvPr>
            <p:ph type="body" idx="1"/>
          </p:nvPr>
        </p:nvSpPr>
        <p:spPr/>
        <p:txBody>
          <a:bodyPr/>
          <a:lstStyle/>
          <a:p>
            <a:r>
              <a:rPr lang="en-US" u="sng" smtClean="0"/>
              <a:t>It provides financial protection against</a:t>
            </a:r>
          </a:p>
          <a:p>
            <a:pPr lvl="1"/>
            <a:r>
              <a:rPr lang="en-US" u="sng" smtClean="0"/>
              <a:t>physical damage </a:t>
            </a:r>
          </a:p>
          <a:p>
            <a:pPr lvl="1"/>
            <a:r>
              <a:rPr lang="en-US" u="sng" smtClean="0"/>
              <a:t>bodily injury </a:t>
            </a:r>
          </a:p>
          <a:p>
            <a:pPr lvl="1"/>
            <a:r>
              <a:rPr lang="en-US" u="sng" smtClean="0"/>
              <a:t>liability </a:t>
            </a:r>
          </a:p>
        </p:txBody>
      </p:sp>
    </p:spTree>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7698" name="Rectangle 2"/>
          <p:cNvSpPr>
            <a:spLocks noGrp="1" noChangeArrowheads="1"/>
          </p:cNvSpPr>
          <p:nvPr>
            <p:ph type="title" idx="4294967295"/>
          </p:nvPr>
        </p:nvSpPr>
        <p:spPr/>
        <p:txBody>
          <a:bodyPr/>
          <a:lstStyle/>
          <a:p>
            <a:pPr eaLnBrk="1" hangingPunct="1"/>
            <a:r>
              <a:rPr lang="en-US" smtClean="0"/>
              <a:t>Auto</a:t>
            </a:r>
          </a:p>
        </p:txBody>
      </p:sp>
      <p:sp>
        <p:nvSpPr>
          <p:cNvPr id="157699" name="Rectangle 3"/>
          <p:cNvSpPr>
            <a:spLocks noGrp="1" noChangeArrowheads="1"/>
          </p:cNvSpPr>
          <p:nvPr>
            <p:ph type="body" idx="4294967295"/>
          </p:nvPr>
        </p:nvSpPr>
        <p:spPr/>
        <p:txBody>
          <a:bodyPr/>
          <a:lstStyle/>
          <a:p>
            <a:pPr eaLnBrk="1" hangingPunct="1"/>
            <a:r>
              <a:rPr lang="en-US" smtClean="0"/>
              <a:t>Liability Insurance- Limited insurance</a:t>
            </a:r>
          </a:p>
          <a:p>
            <a:pPr eaLnBrk="1" hangingPunct="1"/>
            <a:r>
              <a:rPr lang="en-US" smtClean="0"/>
              <a:t>Comprehensive Coverage- More coverage, probably need to get loan for new car</a:t>
            </a:r>
          </a:p>
        </p:txBody>
      </p:sp>
    </p:spTree>
  </p:cSld>
  <p:clrMapOvr>
    <a:masterClrMapping/>
  </p:clrMapOvr>
  <p:transition/>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0770" name="Rectangle 2"/>
          <p:cNvSpPr>
            <a:spLocks noGrp="1" noChangeArrowheads="1"/>
          </p:cNvSpPr>
          <p:nvPr>
            <p:ph type="title" idx="4294967295"/>
          </p:nvPr>
        </p:nvSpPr>
        <p:spPr>
          <a:xfrm>
            <a:off x="457200" y="274638"/>
            <a:ext cx="8229600" cy="639762"/>
          </a:xfrm>
        </p:spPr>
        <p:txBody>
          <a:bodyPr>
            <a:normAutofit fontScale="90000"/>
          </a:bodyPr>
          <a:lstStyle/>
          <a:p>
            <a:pPr eaLnBrk="1" hangingPunct="1"/>
            <a:r>
              <a:rPr lang="en-US" sz="4000" smtClean="0"/>
              <a:t>Health Insurance</a:t>
            </a:r>
          </a:p>
        </p:txBody>
      </p:sp>
      <p:sp>
        <p:nvSpPr>
          <p:cNvPr id="160771" name="Rectangle 3"/>
          <p:cNvSpPr>
            <a:spLocks noGrp="1" noChangeArrowheads="1"/>
          </p:cNvSpPr>
          <p:nvPr>
            <p:ph type="body" idx="4294967295"/>
          </p:nvPr>
        </p:nvSpPr>
        <p:spPr>
          <a:xfrm>
            <a:off x="457200" y="838200"/>
            <a:ext cx="8229600" cy="5287963"/>
          </a:xfrm>
        </p:spPr>
        <p:txBody>
          <a:bodyPr/>
          <a:lstStyle/>
          <a:p>
            <a:pPr eaLnBrk="1" hangingPunct="1"/>
            <a:r>
              <a:rPr lang="en-US" sz="2800" smtClean="0"/>
              <a:t>Always obtain health insurance.  Many jobs will offer you a choice in health insurance.  Note- You will probably pay for it.  </a:t>
            </a:r>
          </a:p>
          <a:p>
            <a:pPr eaLnBrk="1" hangingPunct="1"/>
            <a:r>
              <a:rPr lang="en-US" sz="2800" u="sng" smtClean="0"/>
              <a:t>Health insurance is there to help pay for medical bills.  </a:t>
            </a:r>
          </a:p>
          <a:p>
            <a:pPr eaLnBrk="1" hangingPunct="1"/>
            <a:r>
              <a:rPr lang="en-US" sz="2800" smtClean="0"/>
              <a:t>The premiums depend on </a:t>
            </a:r>
          </a:p>
          <a:p>
            <a:pPr lvl="1" eaLnBrk="1" hangingPunct="1"/>
            <a:r>
              <a:rPr lang="en-US" sz="2400" smtClean="0"/>
              <a:t>Number covered(single, family)</a:t>
            </a:r>
          </a:p>
          <a:p>
            <a:pPr lvl="1" eaLnBrk="1" hangingPunct="1"/>
            <a:r>
              <a:rPr lang="en-US" sz="2400" smtClean="0"/>
              <a:t>Type of coverage</a:t>
            </a:r>
          </a:p>
          <a:p>
            <a:pPr lvl="1" eaLnBrk="1" hangingPunct="1"/>
            <a:r>
              <a:rPr lang="en-US" sz="2400" smtClean="0"/>
              <a:t>Deductibles</a:t>
            </a:r>
          </a:p>
          <a:p>
            <a:pPr lvl="1" eaLnBrk="1" hangingPunct="1"/>
            <a:r>
              <a:rPr lang="en-US" sz="2400" smtClean="0"/>
              <a:t>Limits</a:t>
            </a:r>
          </a:p>
          <a:p>
            <a:pPr lvl="1" eaLnBrk="1" hangingPunct="1"/>
            <a:r>
              <a:rPr lang="en-US" sz="2400" smtClean="0"/>
              <a:t>Regulations</a:t>
            </a:r>
          </a:p>
        </p:txBody>
      </p:sp>
    </p:spTree>
  </p:cSld>
  <p:clrMapOvr>
    <a:masterClrMapping/>
  </p:clrMapOvr>
  <p:transition/>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794" name="Rectangle 2"/>
          <p:cNvSpPr>
            <a:spLocks noGrp="1" noChangeArrowheads="1"/>
          </p:cNvSpPr>
          <p:nvPr>
            <p:ph type="title" idx="4294967295"/>
          </p:nvPr>
        </p:nvSpPr>
        <p:spPr/>
        <p:txBody>
          <a:bodyPr/>
          <a:lstStyle/>
          <a:p>
            <a:pPr eaLnBrk="1" hangingPunct="1"/>
            <a:r>
              <a:rPr lang="en-US" sz="4000" smtClean="0"/>
              <a:t>Factors in choosing health insurance</a:t>
            </a:r>
          </a:p>
        </p:txBody>
      </p:sp>
      <p:sp>
        <p:nvSpPr>
          <p:cNvPr id="161795" name="Rectangle 3"/>
          <p:cNvSpPr>
            <a:spLocks noGrp="1" noChangeArrowheads="1"/>
          </p:cNvSpPr>
          <p:nvPr>
            <p:ph type="body" idx="4294967295"/>
          </p:nvPr>
        </p:nvSpPr>
        <p:spPr/>
        <p:txBody>
          <a:bodyPr/>
          <a:lstStyle/>
          <a:p>
            <a:pPr eaLnBrk="1" hangingPunct="1">
              <a:lnSpc>
                <a:spcPct val="90000"/>
              </a:lnSpc>
            </a:pPr>
            <a:r>
              <a:rPr lang="en-US" sz="2400" smtClean="0"/>
              <a:t>Deductible</a:t>
            </a:r>
          </a:p>
          <a:p>
            <a:pPr eaLnBrk="1" hangingPunct="1">
              <a:lnSpc>
                <a:spcPct val="90000"/>
              </a:lnSpc>
            </a:pPr>
            <a:r>
              <a:rPr lang="en-US" sz="2400" smtClean="0"/>
              <a:t>Cost</a:t>
            </a:r>
          </a:p>
          <a:p>
            <a:pPr eaLnBrk="1" hangingPunct="1">
              <a:lnSpc>
                <a:spcPct val="90000"/>
              </a:lnSpc>
            </a:pPr>
            <a:r>
              <a:rPr lang="en-US" sz="2400" smtClean="0"/>
              <a:t>Premium- monthly or bi-annual payment</a:t>
            </a:r>
          </a:p>
          <a:p>
            <a:pPr eaLnBrk="1" hangingPunct="1">
              <a:lnSpc>
                <a:spcPct val="90000"/>
              </a:lnSpc>
            </a:pPr>
            <a:r>
              <a:rPr lang="en-US" sz="2400" smtClean="0"/>
              <a:t>What does it cover(procedures, doctors, specialists, etc.)</a:t>
            </a:r>
          </a:p>
          <a:p>
            <a:pPr eaLnBrk="1" hangingPunct="1">
              <a:lnSpc>
                <a:spcPct val="90000"/>
              </a:lnSpc>
            </a:pPr>
            <a:r>
              <a:rPr lang="en-US" sz="2400" smtClean="0"/>
              <a:t>Who does it cover(single, family)</a:t>
            </a:r>
          </a:p>
          <a:p>
            <a:pPr eaLnBrk="1" hangingPunct="1">
              <a:lnSpc>
                <a:spcPct val="90000"/>
              </a:lnSpc>
            </a:pPr>
            <a:r>
              <a:rPr lang="en-US" sz="2400" smtClean="0"/>
              <a:t>What is the deductible</a:t>
            </a:r>
          </a:p>
          <a:p>
            <a:pPr eaLnBrk="1" hangingPunct="1">
              <a:lnSpc>
                <a:spcPct val="90000"/>
              </a:lnSpc>
            </a:pPr>
            <a:r>
              <a:rPr lang="en-US" sz="2400" smtClean="0"/>
              <a:t>What is the co-pay</a:t>
            </a:r>
          </a:p>
          <a:p>
            <a:pPr eaLnBrk="1" hangingPunct="1">
              <a:lnSpc>
                <a:spcPct val="90000"/>
              </a:lnSpc>
            </a:pPr>
            <a:r>
              <a:rPr lang="en-US" sz="2400" smtClean="0"/>
              <a:t>Is there a total payout </a:t>
            </a:r>
          </a:p>
          <a:p>
            <a:pPr eaLnBrk="1" hangingPunct="1">
              <a:lnSpc>
                <a:spcPct val="90000"/>
              </a:lnSpc>
            </a:pPr>
            <a:r>
              <a:rPr lang="en-US" sz="2400" smtClean="0"/>
              <a:t>% it pays(may only pay 80% for certain procedures)</a:t>
            </a:r>
          </a:p>
        </p:txBody>
      </p:sp>
    </p:spTree>
  </p:cSld>
  <p:clrMapOvr>
    <a:masterClrMapping/>
  </p:clrMapOvr>
  <p:transition/>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18" name="Rectangle 2"/>
          <p:cNvSpPr>
            <a:spLocks noGrp="1" noChangeArrowheads="1"/>
          </p:cNvSpPr>
          <p:nvPr>
            <p:ph type="title" idx="4294967295"/>
          </p:nvPr>
        </p:nvSpPr>
        <p:spPr/>
        <p:txBody>
          <a:bodyPr/>
          <a:lstStyle/>
          <a:p>
            <a:pPr eaLnBrk="1" hangingPunct="1"/>
            <a:r>
              <a:rPr lang="en-US" smtClean="0"/>
              <a:t>Other Insurances</a:t>
            </a:r>
          </a:p>
        </p:txBody>
      </p:sp>
      <p:sp>
        <p:nvSpPr>
          <p:cNvPr id="162819" name="Rectangle 3"/>
          <p:cNvSpPr>
            <a:spLocks noGrp="1" noChangeArrowheads="1"/>
          </p:cNvSpPr>
          <p:nvPr>
            <p:ph type="body" idx="4294967295"/>
          </p:nvPr>
        </p:nvSpPr>
        <p:spPr/>
        <p:txBody>
          <a:bodyPr/>
          <a:lstStyle/>
          <a:p>
            <a:pPr eaLnBrk="1" hangingPunct="1"/>
            <a:r>
              <a:rPr lang="en-US" smtClean="0"/>
              <a:t>Dental</a:t>
            </a:r>
          </a:p>
          <a:p>
            <a:pPr eaLnBrk="1" hangingPunct="1"/>
            <a:r>
              <a:rPr lang="en-US" u="sng" smtClean="0"/>
              <a:t>Disability- Short term and Long term</a:t>
            </a:r>
          </a:p>
          <a:p>
            <a:pPr lvl="1" eaLnBrk="1" hangingPunct="1"/>
            <a:r>
              <a:rPr lang="en-US" u="sng" smtClean="0"/>
              <a:t>Covers instances in which you are temporarily unable to work and can’t provide income</a:t>
            </a:r>
          </a:p>
          <a:p>
            <a:pPr eaLnBrk="1" hangingPunct="1"/>
            <a:r>
              <a:rPr lang="en-US" smtClean="0"/>
              <a:t>Vision</a:t>
            </a:r>
          </a:p>
          <a:p>
            <a:pPr eaLnBrk="1" hangingPunct="1"/>
            <a:r>
              <a:rPr lang="en-US" smtClean="0"/>
              <a:t>Warranties</a:t>
            </a:r>
          </a:p>
          <a:p>
            <a:pPr eaLnBrk="1" hangingPunct="1"/>
            <a:r>
              <a:rPr lang="en-US" smtClean="0"/>
              <a:t>Malpractice</a:t>
            </a:r>
          </a:p>
          <a:p>
            <a:pPr eaLnBrk="1" hangingPunct="1"/>
            <a:endParaRPr lang="en-US" smtClean="0"/>
          </a:p>
          <a:p>
            <a:pPr eaLnBrk="1" hangingPunct="1"/>
            <a:endParaRPr lang="en-US" smtClean="0"/>
          </a:p>
        </p:txBody>
      </p:sp>
    </p:spTree>
  </p:cSld>
  <p:clrMapOvr>
    <a:masterClrMapping/>
  </p:clrMapOvr>
  <p:transition/>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42" name="Rectangle 2"/>
          <p:cNvSpPr>
            <a:spLocks noGrp="1" noChangeArrowheads="1"/>
          </p:cNvSpPr>
          <p:nvPr>
            <p:ph type="title" idx="4294967295"/>
          </p:nvPr>
        </p:nvSpPr>
        <p:spPr/>
        <p:txBody>
          <a:bodyPr/>
          <a:lstStyle/>
          <a:p>
            <a:pPr eaLnBrk="1" hangingPunct="1"/>
            <a:r>
              <a:rPr lang="en-US" u="sng" smtClean="0"/>
              <a:t>How are rates calculated</a:t>
            </a:r>
          </a:p>
        </p:txBody>
      </p:sp>
      <p:sp>
        <p:nvSpPr>
          <p:cNvPr id="163843" name="Rectangle 3"/>
          <p:cNvSpPr>
            <a:spLocks noGrp="1" noChangeArrowheads="1"/>
          </p:cNvSpPr>
          <p:nvPr>
            <p:ph type="body" idx="4294967295"/>
          </p:nvPr>
        </p:nvSpPr>
        <p:spPr/>
        <p:txBody>
          <a:bodyPr/>
          <a:lstStyle/>
          <a:p>
            <a:pPr eaLnBrk="1" hangingPunct="1">
              <a:lnSpc>
                <a:spcPct val="90000"/>
              </a:lnSpc>
            </a:pPr>
            <a:r>
              <a:rPr lang="en-US" u="sng" smtClean="0"/>
              <a:t>Most rates are calculated by risk.  The occupation which calculates this is an actuary. The higher the risk the higher the cost.</a:t>
            </a:r>
          </a:p>
          <a:p>
            <a:pPr eaLnBrk="1" hangingPunct="1">
              <a:lnSpc>
                <a:spcPct val="90000"/>
              </a:lnSpc>
            </a:pPr>
            <a:r>
              <a:rPr lang="en-US" smtClean="0"/>
              <a:t>For homeowners’ insurance, the actuary takes into account</a:t>
            </a:r>
          </a:p>
          <a:p>
            <a:pPr lvl="1" eaLnBrk="1" hangingPunct="1">
              <a:lnSpc>
                <a:spcPct val="90000"/>
              </a:lnSpc>
            </a:pPr>
            <a:r>
              <a:rPr lang="en-US" smtClean="0"/>
              <a:t>Value of home, credit of insured, value of homes in the area, crime rate, deductible, etc</a:t>
            </a:r>
          </a:p>
          <a:p>
            <a:pPr lvl="1" eaLnBrk="1" hangingPunct="1">
              <a:lnSpc>
                <a:spcPct val="90000"/>
              </a:lnSpc>
            </a:pPr>
            <a:r>
              <a:rPr lang="en-US" smtClean="0"/>
              <a:t>Generally, the higher the deductible the lower the payments</a:t>
            </a:r>
          </a:p>
        </p:txBody>
      </p:sp>
    </p:spTree>
  </p:cSld>
  <p:clrMapOvr>
    <a:masterClrMapping/>
  </p:clrMapOvr>
  <p:transition/>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9986" name="Rectangle 2"/>
          <p:cNvSpPr>
            <a:spLocks noGrp="1" noChangeArrowheads="1"/>
          </p:cNvSpPr>
          <p:nvPr>
            <p:ph type="title" idx="4294967295"/>
          </p:nvPr>
        </p:nvSpPr>
        <p:spPr/>
        <p:txBody>
          <a:bodyPr/>
          <a:lstStyle/>
          <a:p>
            <a:pPr eaLnBrk="1" hangingPunct="1"/>
            <a:r>
              <a:rPr lang="en-US" smtClean="0"/>
              <a:t>Day </a:t>
            </a:r>
          </a:p>
        </p:txBody>
      </p:sp>
      <p:sp>
        <p:nvSpPr>
          <p:cNvPr id="169987" name="Rectangle 3"/>
          <p:cNvSpPr>
            <a:spLocks noGrp="1" noChangeArrowheads="1"/>
          </p:cNvSpPr>
          <p:nvPr>
            <p:ph type="body" idx="4294967295"/>
          </p:nvPr>
        </p:nvSpPr>
        <p:spPr/>
        <p:txBody>
          <a:bodyPr/>
          <a:lstStyle/>
          <a:p>
            <a:pPr eaLnBrk="1" hangingPunct="1"/>
            <a:r>
              <a:rPr lang="en-US" smtClean="0"/>
              <a:t>Ponzi – investment scheme</a:t>
            </a:r>
          </a:p>
          <a:p>
            <a:pPr eaLnBrk="1" hangingPunct="1"/>
            <a:r>
              <a:rPr lang="en-US" smtClean="0"/>
              <a:t>Phishing- sending mass emails to hope a sucker “bites”</a:t>
            </a:r>
          </a:p>
          <a:p>
            <a:pPr eaLnBrk="1" hangingPunct="1"/>
            <a:r>
              <a:rPr lang="en-US" smtClean="0"/>
              <a:t>Caveat Emptor- let the buyer beware</a:t>
            </a:r>
          </a:p>
        </p:txBody>
      </p:sp>
    </p:spTree>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2034" name="Rectangle 2"/>
          <p:cNvSpPr>
            <a:spLocks noGrp="1" noChangeArrowheads="1"/>
          </p:cNvSpPr>
          <p:nvPr>
            <p:ph type="title" idx="4294967295"/>
          </p:nvPr>
        </p:nvSpPr>
        <p:spPr/>
        <p:txBody>
          <a:bodyPr/>
          <a:lstStyle/>
          <a:p>
            <a:pPr eaLnBrk="1" hangingPunct="1"/>
            <a:r>
              <a:rPr lang="en-US" smtClean="0">
                <a:hlinkClick r:id="rId2"/>
              </a:rPr>
              <a:t>Scams</a:t>
            </a:r>
            <a:endParaRPr lang="en-US" smtClean="0"/>
          </a:p>
        </p:txBody>
      </p:sp>
      <p:sp>
        <p:nvSpPr>
          <p:cNvPr id="172035" name="Rectangle 3"/>
          <p:cNvSpPr>
            <a:spLocks noGrp="1" noChangeArrowheads="1"/>
          </p:cNvSpPr>
          <p:nvPr>
            <p:ph type="body" idx="4294967295"/>
          </p:nvPr>
        </p:nvSpPr>
        <p:spPr/>
        <p:txBody>
          <a:bodyPr/>
          <a:lstStyle/>
          <a:p>
            <a:pPr eaLnBrk="1" hangingPunct="1">
              <a:lnSpc>
                <a:spcPct val="90000"/>
              </a:lnSpc>
            </a:pPr>
            <a:r>
              <a:rPr lang="en-US" smtClean="0"/>
              <a:t>Avoid </a:t>
            </a:r>
            <a:r>
              <a:rPr lang="en-US" smtClean="0">
                <a:hlinkClick r:id="rId3"/>
              </a:rPr>
              <a:t>scams </a:t>
            </a:r>
            <a:r>
              <a:rPr lang="en-US" smtClean="0"/>
              <a:t>as much as you can.  However, many scams are very good.  Always remember- Caveat Emptor</a:t>
            </a:r>
          </a:p>
          <a:p>
            <a:pPr eaLnBrk="1" hangingPunct="1">
              <a:lnSpc>
                <a:spcPct val="90000"/>
              </a:lnSpc>
            </a:pPr>
            <a:r>
              <a:rPr lang="en-US" smtClean="0"/>
              <a:t>If it is too good to be true, then it is not true. </a:t>
            </a:r>
          </a:p>
          <a:p>
            <a:pPr eaLnBrk="1" hangingPunct="1">
              <a:lnSpc>
                <a:spcPct val="90000"/>
              </a:lnSpc>
            </a:pPr>
            <a:r>
              <a:rPr lang="en-US" smtClean="0"/>
              <a:t>What are some examples you have run into?</a:t>
            </a:r>
          </a:p>
          <a:p>
            <a:pPr eaLnBrk="1" hangingPunct="1">
              <a:lnSpc>
                <a:spcPct val="90000"/>
              </a:lnSpc>
            </a:pPr>
            <a:r>
              <a:rPr lang="en-US" smtClean="0">
                <a:hlinkClick r:id="rId4"/>
              </a:rPr>
              <a:t>Nigerian 419</a:t>
            </a:r>
            <a:endParaRPr lang="en-US" smtClean="0"/>
          </a:p>
          <a:p>
            <a:pPr eaLnBrk="1" hangingPunct="1">
              <a:lnSpc>
                <a:spcPct val="90000"/>
              </a:lnSpc>
            </a:pPr>
            <a:r>
              <a:rPr lang="en-US" smtClean="0">
                <a:hlinkClick r:id="rId5"/>
              </a:rPr>
              <a:t>Phishing</a:t>
            </a:r>
            <a:endParaRPr lang="en-US" smtClean="0"/>
          </a:p>
        </p:txBody>
      </p:sp>
    </p:spTree>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5106" name="Rectangle 2"/>
          <p:cNvSpPr>
            <a:spLocks noGrp="1" noChangeArrowheads="1"/>
          </p:cNvSpPr>
          <p:nvPr>
            <p:ph type="title" idx="4294967295"/>
          </p:nvPr>
        </p:nvSpPr>
        <p:spPr/>
        <p:txBody>
          <a:bodyPr/>
          <a:lstStyle/>
          <a:p>
            <a:pPr eaLnBrk="1" hangingPunct="1"/>
            <a:r>
              <a:rPr lang="en-US" smtClean="0"/>
              <a:t>Items to note</a:t>
            </a:r>
          </a:p>
        </p:txBody>
      </p:sp>
      <p:sp>
        <p:nvSpPr>
          <p:cNvPr id="175107" name="Rectangle 3"/>
          <p:cNvSpPr>
            <a:spLocks noGrp="1" noChangeArrowheads="1"/>
          </p:cNvSpPr>
          <p:nvPr>
            <p:ph type="body" idx="4294967295"/>
          </p:nvPr>
        </p:nvSpPr>
        <p:spPr/>
        <p:txBody>
          <a:bodyPr/>
          <a:lstStyle/>
          <a:p>
            <a:pPr eaLnBrk="1" hangingPunct="1">
              <a:lnSpc>
                <a:spcPct val="90000"/>
              </a:lnSpc>
            </a:pPr>
            <a:r>
              <a:rPr lang="en-US" smtClean="0"/>
              <a:t>You should never pay money to “claim” money you have won.</a:t>
            </a:r>
          </a:p>
          <a:p>
            <a:pPr eaLnBrk="1" hangingPunct="1">
              <a:lnSpc>
                <a:spcPct val="90000"/>
              </a:lnSpc>
            </a:pPr>
            <a:r>
              <a:rPr lang="en-US" smtClean="0"/>
              <a:t>Don’t fall for pressure sales pitch.</a:t>
            </a:r>
          </a:p>
          <a:p>
            <a:pPr eaLnBrk="1" hangingPunct="1">
              <a:lnSpc>
                <a:spcPct val="90000"/>
              </a:lnSpc>
            </a:pPr>
            <a:r>
              <a:rPr lang="en-US" smtClean="0"/>
              <a:t>Research businesses with Better Business Bureau.</a:t>
            </a:r>
          </a:p>
          <a:p>
            <a:pPr eaLnBrk="1" hangingPunct="1">
              <a:lnSpc>
                <a:spcPct val="90000"/>
              </a:lnSpc>
            </a:pPr>
            <a:r>
              <a:rPr lang="en-US" smtClean="0"/>
              <a:t>Never give bank account, routing number to anyone other than your bank.  </a:t>
            </a:r>
          </a:p>
          <a:p>
            <a:pPr eaLnBrk="1" hangingPunct="1">
              <a:lnSpc>
                <a:spcPct val="90000"/>
              </a:lnSpc>
            </a:pPr>
            <a:r>
              <a:rPr lang="en-US" smtClean="0"/>
              <a:t>Beware of giving social security number to anyone.  </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pPr eaLnBrk="1" hangingPunct="1"/>
            <a:endParaRPr lang="en-US" smtClean="0"/>
          </a:p>
        </p:txBody>
      </p:sp>
      <p:sp>
        <p:nvSpPr>
          <p:cNvPr id="11267" name="Rectangle 3"/>
          <p:cNvSpPr>
            <a:spLocks noGrp="1" noChangeArrowheads="1"/>
          </p:cNvSpPr>
          <p:nvPr>
            <p:ph type="body" idx="1"/>
          </p:nvPr>
        </p:nvSpPr>
        <p:spPr/>
        <p:txBody>
          <a:bodyPr/>
          <a:lstStyle/>
          <a:p>
            <a:pPr eaLnBrk="1" hangingPunct="1"/>
            <a:r>
              <a:rPr lang="en-US" u="sng" smtClean="0"/>
              <a:t>Commission</a:t>
            </a:r>
            <a:r>
              <a:rPr lang="en-US" smtClean="0"/>
              <a:t>- Wages are determined by sales(usually in combination with lower salary/hourly wage)</a:t>
            </a:r>
          </a:p>
          <a:p>
            <a:pPr lvl="1" eaLnBrk="1" hangingPunct="1"/>
            <a:r>
              <a:rPr lang="en-US" smtClean="0"/>
              <a:t>Ex. Waitress receives $2.33 an hour and keeps tips</a:t>
            </a:r>
          </a:p>
          <a:p>
            <a:pPr lvl="1" eaLnBrk="1" hangingPunct="1"/>
            <a:r>
              <a:rPr lang="en-US" smtClean="0"/>
              <a:t>Usually involve sales</a:t>
            </a:r>
          </a:p>
          <a:p>
            <a:pPr lvl="1" eaLnBrk="1" hangingPunct="1"/>
            <a:r>
              <a:rPr lang="en-US" smtClean="0"/>
              <a:t>Fluctuate </a:t>
            </a:r>
          </a:p>
        </p:txBody>
      </p:sp>
    </p:spTree>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6130" name="Rectangle 3"/>
          <p:cNvSpPr>
            <a:spLocks noGrp="1" noChangeArrowheads="1"/>
          </p:cNvSpPr>
          <p:nvPr>
            <p:ph type="body" idx="4294967295"/>
          </p:nvPr>
        </p:nvSpPr>
        <p:spPr>
          <a:xfrm>
            <a:off x="228600" y="381000"/>
            <a:ext cx="8610600" cy="5745163"/>
          </a:xfrm>
        </p:spPr>
        <p:txBody>
          <a:bodyPr/>
          <a:lstStyle/>
          <a:p>
            <a:pPr eaLnBrk="1" hangingPunct="1">
              <a:lnSpc>
                <a:spcPct val="80000"/>
              </a:lnSpc>
            </a:pPr>
            <a:r>
              <a:rPr lang="en-US" smtClean="0"/>
              <a:t>Do not respond to unsolicited (spam) e-mail. </a:t>
            </a:r>
          </a:p>
          <a:p>
            <a:pPr eaLnBrk="1" hangingPunct="1">
              <a:lnSpc>
                <a:spcPct val="80000"/>
              </a:lnSpc>
            </a:pPr>
            <a:r>
              <a:rPr lang="en-US" smtClean="0"/>
              <a:t>Do not click on links contained within an unsolicited e-mail. </a:t>
            </a:r>
          </a:p>
          <a:p>
            <a:pPr eaLnBrk="1" hangingPunct="1">
              <a:lnSpc>
                <a:spcPct val="80000"/>
              </a:lnSpc>
            </a:pPr>
            <a:r>
              <a:rPr lang="en-US" smtClean="0"/>
              <a:t>Be cautious of e-mail claiming to contain pictures in attached files, as the files may contain viruses. Only open attachments from known senders. Virus scan all attachments, if possible. </a:t>
            </a:r>
          </a:p>
          <a:p>
            <a:pPr eaLnBrk="1" hangingPunct="1">
              <a:lnSpc>
                <a:spcPct val="80000"/>
              </a:lnSpc>
            </a:pPr>
            <a:r>
              <a:rPr lang="en-US" smtClean="0"/>
              <a:t>Avoid filling out forms contained in e-mail messages that ask for personal information. </a:t>
            </a:r>
          </a:p>
          <a:p>
            <a:pPr eaLnBrk="1" hangingPunct="1">
              <a:lnSpc>
                <a:spcPct val="80000"/>
              </a:lnSpc>
            </a:pPr>
            <a:r>
              <a:rPr lang="en-US" smtClean="0"/>
              <a:t>Always compare the link in the e-mail to the link you are actually directed to and determine if they match and will lead you to a legitimate site.</a:t>
            </a:r>
            <a:r>
              <a:rPr lang="en-US" sz="2400" smtClean="0"/>
              <a:t> </a:t>
            </a:r>
          </a:p>
          <a:p>
            <a:pPr eaLnBrk="1" hangingPunct="1">
              <a:lnSpc>
                <a:spcPct val="80000"/>
              </a:lnSpc>
            </a:pPr>
            <a:endParaRPr lang="en-US" sz="2400" smtClean="0"/>
          </a:p>
        </p:txBody>
      </p:sp>
    </p:spTree>
  </p:cSld>
  <p:clrMapOvr>
    <a:masterClrMapping/>
  </p:clrMapOvr>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7154" name="Rectangle 2"/>
          <p:cNvSpPr>
            <a:spLocks noGrp="1" noChangeArrowheads="1"/>
          </p:cNvSpPr>
          <p:nvPr>
            <p:ph type="title"/>
          </p:nvPr>
        </p:nvSpPr>
        <p:spPr/>
        <p:txBody>
          <a:bodyPr/>
          <a:lstStyle/>
          <a:p>
            <a:pPr eaLnBrk="1" hangingPunct="1"/>
            <a:r>
              <a:rPr lang="en-US" u="sng" smtClean="0"/>
              <a:t>Components of a scam</a:t>
            </a:r>
          </a:p>
        </p:txBody>
      </p:sp>
      <p:sp>
        <p:nvSpPr>
          <p:cNvPr id="177155" name="Rectangle 3"/>
          <p:cNvSpPr>
            <a:spLocks noGrp="1" noChangeArrowheads="1"/>
          </p:cNvSpPr>
          <p:nvPr>
            <p:ph type="body" idx="1"/>
          </p:nvPr>
        </p:nvSpPr>
        <p:spPr/>
        <p:txBody>
          <a:bodyPr/>
          <a:lstStyle/>
          <a:p>
            <a:pPr eaLnBrk="1" hangingPunct="1"/>
            <a:r>
              <a:rPr lang="en-US" u="sng" smtClean="0"/>
              <a:t>High pressure sales technique</a:t>
            </a:r>
          </a:p>
          <a:p>
            <a:pPr eaLnBrk="1" hangingPunct="1"/>
            <a:r>
              <a:rPr lang="en-US" u="sng" smtClean="0"/>
              <a:t>Promise of high return on money</a:t>
            </a:r>
          </a:p>
          <a:p>
            <a:pPr eaLnBrk="1" hangingPunct="1"/>
            <a:r>
              <a:rPr lang="en-US" u="sng" smtClean="0"/>
              <a:t>Claim no risk</a:t>
            </a:r>
          </a:p>
          <a:p>
            <a:pPr eaLnBrk="1" hangingPunct="1"/>
            <a:r>
              <a:rPr lang="en-US" u="sng" smtClean="0"/>
              <a:t>Limited time offer</a:t>
            </a:r>
          </a:p>
          <a:p>
            <a:pPr eaLnBrk="1" hangingPunct="1"/>
            <a:r>
              <a:rPr lang="en-US" smtClean="0"/>
              <a:t>Opportunity of a lifetime</a:t>
            </a:r>
          </a:p>
        </p:txBody>
      </p:sp>
    </p:spTree>
  </p:cSld>
  <p:clrMapOvr>
    <a:masterClrMapping/>
  </p:clrMapOvr>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8178" name="Rectangle 2"/>
          <p:cNvSpPr>
            <a:spLocks noGrp="1" noChangeArrowheads="1"/>
          </p:cNvSpPr>
          <p:nvPr>
            <p:ph type="title"/>
          </p:nvPr>
        </p:nvSpPr>
        <p:spPr/>
        <p:txBody>
          <a:bodyPr/>
          <a:lstStyle/>
          <a:p>
            <a:pPr eaLnBrk="1" hangingPunct="1"/>
            <a:r>
              <a:rPr lang="en-US" u="sng" smtClean="0"/>
              <a:t>Why do scams work</a:t>
            </a:r>
          </a:p>
        </p:txBody>
      </p:sp>
      <p:sp>
        <p:nvSpPr>
          <p:cNvPr id="178179" name="Rectangle 3"/>
          <p:cNvSpPr>
            <a:spLocks noGrp="1" noChangeArrowheads="1"/>
          </p:cNvSpPr>
          <p:nvPr>
            <p:ph type="body" idx="1"/>
          </p:nvPr>
        </p:nvSpPr>
        <p:spPr/>
        <p:txBody>
          <a:bodyPr/>
          <a:lstStyle/>
          <a:p>
            <a:pPr eaLnBrk="1" hangingPunct="1"/>
            <a:r>
              <a:rPr lang="en-US" u="sng" smtClean="0"/>
              <a:t>Prey on uninformed</a:t>
            </a:r>
          </a:p>
          <a:p>
            <a:pPr eaLnBrk="1" hangingPunct="1"/>
            <a:r>
              <a:rPr lang="en-US" smtClean="0"/>
              <a:t>Friendly sales pitch</a:t>
            </a:r>
          </a:p>
          <a:p>
            <a:pPr eaLnBrk="1" hangingPunct="1"/>
            <a:r>
              <a:rPr lang="en-US" u="sng" smtClean="0"/>
              <a:t>High return</a:t>
            </a:r>
          </a:p>
          <a:p>
            <a:pPr eaLnBrk="1" hangingPunct="1"/>
            <a:r>
              <a:rPr lang="en-US" u="sng" smtClean="0"/>
              <a:t>Impatience</a:t>
            </a:r>
          </a:p>
          <a:p>
            <a:pPr eaLnBrk="1" hangingPunct="1"/>
            <a:endParaRPr lang="en-US" u="sng" smtClean="0"/>
          </a:p>
        </p:txBody>
      </p:sp>
    </p:spTree>
  </p:cSld>
  <p:clrMapOvr>
    <a:masterClrMapping/>
  </p:clrMapOvr>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4258" name="Rectangle 2"/>
          <p:cNvSpPr>
            <a:spLocks noGrp="1" noChangeArrowheads="1"/>
          </p:cNvSpPr>
          <p:nvPr>
            <p:ph type="title" idx="4294967295"/>
          </p:nvPr>
        </p:nvSpPr>
        <p:spPr/>
        <p:txBody>
          <a:bodyPr>
            <a:normAutofit fontScale="90000"/>
          </a:bodyPr>
          <a:lstStyle/>
          <a:p>
            <a:pPr eaLnBrk="1" hangingPunct="1"/>
            <a:r>
              <a:rPr lang="en-US" sz="4000" u="sng" smtClean="0"/>
              <a:t>Warren Buffet’s </a:t>
            </a:r>
            <a:br>
              <a:rPr lang="en-US" sz="4000" u="sng" smtClean="0"/>
            </a:br>
            <a:r>
              <a:rPr lang="en-US" sz="4000" u="sng" smtClean="0"/>
              <a:t>10 Ways to Get Rich</a:t>
            </a:r>
          </a:p>
        </p:txBody>
      </p:sp>
      <p:sp>
        <p:nvSpPr>
          <p:cNvPr id="224259" name="Rectangle 3"/>
          <p:cNvSpPr>
            <a:spLocks noGrp="1" noChangeArrowheads="1"/>
          </p:cNvSpPr>
          <p:nvPr>
            <p:ph type="body" idx="4294967295"/>
          </p:nvPr>
        </p:nvSpPr>
        <p:spPr/>
        <p:txBody>
          <a:bodyPr/>
          <a:lstStyle/>
          <a:p>
            <a:pPr eaLnBrk="1" hangingPunct="1">
              <a:lnSpc>
                <a:spcPct val="80000"/>
              </a:lnSpc>
            </a:pPr>
            <a:r>
              <a:rPr lang="en-US" sz="2800" u="sng" smtClean="0"/>
              <a:t>1)Reinvest your profits</a:t>
            </a:r>
          </a:p>
          <a:p>
            <a:pPr eaLnBrk="1" hangingPunct="1">
              <a:lnSpc>
                <a:spcPct val="80000"/>
              </a:lnSpc>
            </a:pPr>
            <a:r>
              <a:rPr lang="en-US" sz="2800" u="sng" smtClean="0"/>
              <a:t>2)Be willing to be different</a:t>
            </a:r>
          </a:p>
          <a:p>
            <a:pPr eaLnBrk="1" hangingPunct="1">
              <a:lnSpc>
                <a:spcPct val="80000"/>
              </a:lnSpc>
            </a:pPr>
            <a:r>
              <a:rPr lang="en-US" sz="2800" u="sng" smtClean="0"/>
              <a:t>3)Be decisive</a:t>
            </a:r>
          </a:p>
          <a:p>
            <a:pPr eaLnBrk="1" hangingPunct="1">
              <a:lnSpc>
                <a:spcPct val="80000"/>
              </a:lnSpc>
            </a:pPr>
            <a:r>
              <a:rPr lang="en-US" sz="2800" u="sng" smtClean="0"/>
              <a:t>4)Spell out the deal before you start</a:t>
            </a:r>
          </a:p>
          <a:p>
            <a:pPr eaLnBrk="1" hangingPunct="1">
              <a:lnSpc>
                <a:spcPct val="80000"/>
              </a:lnSpc>
            </a:pPr>
            <a:r>
              <a:rPr lang="en-US" sz="2800" u="sng" smtClean="0"/>
              <a:t>5)Watch small expenses</a:t>
            </a:r>
          </a:p>
          <a:p>
            <a:pPr eaLnBrk="1" hangingPunct="1">
              <a:lnSpc>
                <a:spcPct val="80000"/>
              </a:lnSpc>
            </a:pPr>
            <a:r>
              <a:rPr lang="en-US" sz="2800" u="sng" smtClean="0"/>
              <a:t>6)Limit what you borrow</a:t>
            </a:r>
          </a:p>
          <a:p>
            <a:pPr eaLnBrk="1" hangingPunct="1">
              <a:lnSpc>
                <a:spcPct val="80000"/>
              </a:lnSpc>
            </a:pPr>
            <a:r>
              <a:rPr lang="en-US" sz="2800" u="sng" smtClean="0"/>
              <a:t>7)Be persistent</a:t>
            </a:r>
          </a:p>
          <a:p>
            <a:pPr eaLnBrk="1" hangingPunct="1">
              <a:lnSpc>
                <a:spcPct val="80000"/>
              </a:lnSpc>
            </a:pPr>
            <a:r>
              <a:rPr lang="en-US" sz="2800" u="sng" smtClean="0"/>
              <a:t>8)Know when to quit</a:t>
            </a:r>
          </a:p>
          <a:p>
            <a:pPr eaLnBrk="1" hangingPunct="1">
              <a:lnSpc>
                <a:spcPct val="80000"/>
              </a:lnSpc>
            </a:pPr>
            <a:r>
              <a:rPr lang="en-US" sz="2800" u="sng" smtClean="0"/>
              <a:t>9)Assess the risks</a:t>
            </a:r>
          </a:p>
          <a:p>
            <a:pPr eaLnBrk="1" hangingPunct="1">
              <a:lnSpc>
                <a:spcPct val="80000"/>
              </a:lnSpc>
            </a:pPr>
            <a:r>
              <a:rPr lang="en-US" sz="2800" u="sng" smtClean="0"/>
              <a:t>10)Know what success really means</a:t>
            </a:r>
          </a:p>
          <a:p>
            <a:pPr eaLnBrk="1" hangingPunct="1">
              <a:lnSpc>
                <a:spcPct val="80000"/>
              </a:lnSpc>
            </a:pPr>
            <a:endParaRPr lang="en-US" sz="2800" u="sng" smtClean="0"/>
          </a:p>
        </p:txBody>
      </p:sp>
    </p:spTree>
  </p:cSld>
  <p:clrMapOvr>
    <a:masterClrMapping/>
  </p:clrMapOvr>
  <p:transition/>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82" name="Rectangle 2"/>
          <p:cNvSpPr>
            <a:spLocks noGrp="1" noChangeArrowheads="1"/>
          </p:cNvSpPr>
          <p:nvPr>
            <p:ph type="title" idx="4294967295"/>
          </p:nvPr>
        </p:nvSpPr>
        <p:spPr/>
        <p:txBody>
          <a:bodyPr/>
          <a:lstStyle/>
          <a:p>
            <a:pPr eaLnBrk="1" hangingPunct="1"/>
            <a:r>
              <a:rPr lang="en-US" smtClean="0"/>
              <a:t>What are the following?</a:t>
            </a:r>
          </a:p>
        </p:txBody>
      </p:sp>
      <p:sp>
        <p:nvSpPr>
          <p:cNvPr id="225283" name="Rectangle 3"/>
          <p:cNvSpPr>
            <a:spLocks noGrp="1" noChangeArrowheads="1"/>
          </p:cNvSpPr>
          <p:nvPr>
            <p:ph type="body" sz="half" idx="4294967295"/>
          </p:nvPr>
        </p:nvSpPr>
        <p:spPr>
          <a:xfrm>
            <a:off x="457200" y="1600200"/>
            <a:ext cx="4038600" cy="4525963"/>
          </a:xfrm>
        </p:spPr>
        <p:txBody>
          <a:bodyPr/>
          <a:lstStyle/>
          <a:p>
            <a:pPr eaLnBrk="1" hangingPunct="1"/>
            <a:r>
              <a:rPr lang="en-US" sz="2800" smtClean="0"/>
              <a:t>Rule of 72</a:t>
            </a:r>
          </a:p>
          <a:p>
            <a:pPr eaLnBrk="1" hangingPunct="1"/>
            <a:r>
              <a:rPr lang="en-US" sz="2800" smtClean="0"/>
              <a:t>FICO</a:t>
            </a:r>
          </a:p>
          <a:p>
            <a:pPr eaLnBrk="1" hangingPunct="1"/>
            <a:r>
              <a:rPr lang="en-US" sz="2800" smtClean="0"/>
              <a:t>Credit Freeze</a:t>
            </a:r>
          </a:p>
          <a:p>
            <a:pPr eaLnBrk="1" hangingPunct="1"/>
            <a:r>
              <a:rPr lang="en-US" sz="2800" smtClean="0"/>
              <a:t>APR</a:t>
            </a:r>
          </a:p>
          <a:p>
            <a:pPr eaLnBrk="1" hangingPunct="1"/>
            <a:r>
              <a:rPr lang="en-US" sz="2800" smtClean="0"/>
              <a:t>Caveat Emptor</a:t>
            </a:r>
          </a:p>
          <a:p>
            <a:pPr eaLnBrk="1" hangingPunct="1"/>
            <a:r>
              <a:rPr lang="en-US" sz="2800" smtClean="0"/>
              <a:t>Phishing</a:t>
            </a:r>
          </a:p>
          <a:p>
            <a:pPr eaLnBrk="1" hangingPunct="1"/>
            <a:r>
              <a:rPr lang="en-US" sz="2800" smtClean="0"/>
              <a:t>700</a:t>
            </a:r>
          </a:p>
          <a:p>
            <a:pPr eaLnBrk="1" hangingPunct="1"/>
            <a:endParaRPr lang="en-US" sz="2800" smtClean="0"/>
          </a:p>
        </p:txBody>
      </p:sp>
      <p:sp>
        <p:nvSpPr>
          <p:cNvPr id="225284" name="Rectangle 4"/>
          <p:cNvSpPr>
            <a:spLocks noGrp="1" noChangeArrowheads="1"/>
          </p:cNvSpPr>
          <p:nvPr>
            <p:ph type="body" sz="half" idx="4294967295"/>
          </p:nvPr>
        </p:nvSpPr>
        <p:spPr>
          <a:xfrm>
            <a:off x="4648200" y="1600200"/>
            <a:ext cx="4038600" cy="4525963"/>
          </a:xfrm>
        </p:spPr>
        <p:txBody>
          <a:bodyPr/>
          <a:lstStyle/>
          <a:p>
            <a:pPr eaLnBrk="1" hangingPunct="1"/>
            <a:r>
              <a:rPr lang="en-US" sz="2800" smtClean="0"/>
              <a:t>Life style debt</a:t>
            </a:r>
          </a:p>
          <a:p>
            <a:pPr eaLnBrk="1" hangingPunct="1"/>
            <a:r>
              <a:rPr lang="en-US" sz="2800" smtClean="0"/>
              <a:t>Wilmington, DE</a:t>
            </a:r>
          </a:p>
          <a:p>
            <a:pPr eaLnBrk="1" hangingPunct="1"/>
            <a:r>
              <a:rPr lang="en-US" sz="2800" smtClean="0"/>
              <a:t>Opt out</a:t>
            </a:r>
          </a:p>
          <a:p>
            <a:pPr eaLnBrk="1" hangingPunct="1"/>
            <a:r>
              <a:rPr lang="en-US" sz="2800" smtClean="0"/>
              <a:t>Budget</a:t>
            </a:r>
          </a:p>
          <a:p>
            <a:pPr eaLnBrk="1" hangingPunct="1"/>
            <a:r>
              <a:rPr lang="en-US" sz="2800" smtClean="0"/>
              <a:t>Identity Theft</a:t>
            </a:r>
          </a:p>
          <a:p>
            <a:pPr eaLnBrk="1" hangingPunct="1"/>
            <a:r>
              <a:rPr lang="en-US" sz="2800" smtClean="0"/>
              <a:t>Mice Type</a:t>
            </a:r>
          </a:p>
          <a:p>
            <a:pPr eaLnBrk="1" hangingPunct="1"/>
            <a:r>
              <a:rPr lang="en-US" sz="2800" smtClean="0"/>
              <a:t>Experian</a:t>
            </a:r>
          </a:p>
          <a:p>
            <a:pPr eaLnBrk="1" hangingPunct="1"/>
            <a:r>
              <a:rPr lang="en-US" sz="2800" smtClean="0"/>
              <a:t>$1.22</a:t>
            </a: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TotalTime>
  <Words>3376</Words>
  <Application>Microsoft Office PowerPoint</Application>
  <PresentationFormat>On-screen Show (4:3)</PresentationFormat>
  <Paragraphs>584</Paragraphs>
  <Slides>94</Slides>
  <Notes>1</Notes>
  <HiddenSlides>0</HiddenSlides>
  <MMClips>0</MMClips>
  <ScaleCrop>false</ScaleCrop>
  <HeadingPairs>
    <vt:vector size="4" baseType="variant">
      <vt:variant>
        <vt:lpstr>Theme</vt:lpstr>
      </vt:variant>
      <vt:variant>
        <vt:i4>1</vt:i4>
      </vt:variant>
      <vt:variant>
        <vt:lpstr>Slide Titles</vt:lpstr>
      </vt:variant>
      <vt:variant>
        <vt:i4>94</vt:i4>
      </vt:variant>
    </vt:vector>
  </HeadingPairs>
  <TitlesOfParts>
    <vt:vector size="95" baseType="lpstr">
      <vt:lpstr>Office Theme</vt:lpstr>
      <vt:lpstr>Personal Finance</vt:lpstr>
      <vt:lpstr>USER WARNING</vt:lpstr>
      <vt:lpstr>Slide 3</vt:lpstr>
      <vt:lpstr>Vocabulary</vt:lpstr>
      <vt:lpstr>When searching for a job</vt:lpstr>
      <vt:lpstr>Wages</vt:lpstr>
      <vt:lpstr>What are the types of wages?</vt:lpstr>
      <vt:lpstr>Slide 8</vt:lpstr>
      <vt:lpstr>Slide 9</vt:lpstr>
      <vt:lpstr>Here is where it went.</vt:lpstr>
      <vt:lpstr>Just wait.  It gets worse.</vt:lpstr>
      <vt:lpstr>Learn this</vt:lpstr>
      <vt:lpstr>Habits of Wealthy People</vt:lpstr>
      <vt:lpstr>How the Internet Facilitates Financial Planning</vt:lpstr>
      <vt:lpstr>Review</vt:lpstr>
      <vt:lpstr>Budgets</vt:lpstr>
      <vt:lpstr>3 Things you can do with money </vt:lpstr>
      <vt:lpstr>Building a Budget</vt:lpstr>
      <vt:lpstr>7 steps for a successful budget</vt:lpstr>
      <vt:lpstr>Types of expenses</vt:lpstr>
      <vt:lpstr>Types of Banks</vt:lpstr>
      <vt:lpstr>Differences in Banking Types</vt:lpstr>
      <vt:lpstr>When choosing a bank compare</vt:lpstr>
      <vt:lpstr>Bank Lingo</vt:lpstr>
      <vt:lpstr>Vocabulary </vt:lpstr>
      <vt:lpstr>Factors in growing money</vt:lpstr>
      <vt:lpstr>The Rule of 70/72</vt:lpstr>
      <vt:lpstr>Savings/Investing</vt:lpstr>
      <vt:lpstr>Emergency Fund</vt:lpstr>
      <vt:lpstr>Saving</vt:lpstr>
      <vt:lpstr>When saving consider</vt:lpstr>
      <vt:lpstr>Options for Savings</vt:lpstr>
      <vt:lpstr>Vocabulary</vt:lpstr>
      <vt:lpstr>Keep this in mind</vt:lpstr>
      <vt:lpstr>Start investing</vt:lpstr>
      <vt:lpstr>Where investment money comes from</vt:lpstr>
      <vt:lpstr>Consider before investing</vt:lpstr>
      <vt:lpstr>Two tax ways to invest</vt:lpstr>
      <vt:lpstr>Risk vs. Return</vt:lpstr>
      <vt:lpstr>Slide 40</vt:lpstr>
      <vt:lpstr>Choosing correctly</vt:lpstr>
      <vt:lpstr>Bonds</vt:lpstr>
      <vt:lpstr>Mutual Funds</vt:lpstr>
      <vt:lpstr>Stock Market Indices</vt:lpstr>
      <vt:lpstr>Why Learn About Stocks</vt:lpstr>
      <vt:lpstr>How to make money off stocks</vt:lpstr>
      <vt:lpstr>What determines the price of a stock?</vt:lpstr>
      <vt:lpstr>Ups and Downs</vt:lpstr>
      <vt:lpstr>Vocabulary</vt:lpstr>
      <vt:lpstr>Background on Credit</vt:lpstr>
      <vt:lpstr>How to get a good reputation </vt:lpstr>
      <vt:lpstr>Five C’s of credit </vt:lpstr>
      <vt:lpstr>Who does it?</vt:lpstr>
      <vt:lpstr>Checking your Credit</vt:lpstr>
      <vt:lpstr>The Credit Report</vt:lpstr>
      <vt:lpstr>Review</vt:lpstr>
      <vt:lpstr>Types of Loans</vt:lpstr>
      <vt:lpstr>Why people use credit </vt:lpstr>
      <vt:lpstr>Down side to using credit </vt:lpstr>
      <vt:lpstr>Most important terms in credit cards</vt:lpstr>
      <vt:lpstr>Slide 61</vt:lpstr>
      <vt:lpstr>Using Credit Cards Properly</vt:lpstr>
      <vt:lpstr>How to get out of debt </vt:lpstr>
      <vt:lpstr>Types of Loans/Credit</vt:lpstr>
      <vt:lpstr>Slide 65</vt:lpstr>
      <vt:lpstr>Day </vt:lpstr>
      <vt:lpstr>Rent vs Owning Who Pays More?</vt:lpstr>
      <vt:lpstr>Rules of Thumb for buying</vt:lpstr>
      <vt:lpstr>Three Factors Affecting Cost</vt:lpstr>
      <vt:lpstr>Types of Mortgage</vt:lpstr>
      <vt:lpstr>Key Advice for vehicles </vt:lpstr>
      <vt:lpstr>Guidelines for Wise Buying</vt:lpstr>
      <vt:lpstr>What’s next?</vt:lpstr>
      <vt:lpstr>Vocabulary </vt:lpstr>
      <vt:lpstr>In order to be covered by insurance ALL losses must be: </vt:lpstr>
      <vt:lpstr>Risk</vt:lpstr>
      <vt:lpstr>Key Insurance Terms</vt:lpstr>
      <vt:lpstr>Basic Types Insurance</vt:lpstr>
      <vt:lpstr>Homeowner’s Insurance</vt:lpstr>
      <vt:lpstr>Life Insurance</vt:lpstr>
      <vt:lpstr>Auto Insurance</vt:lpstr>
      <vt:lpstr>Auto</vt:lpstr>
      <vt:lpstr>Health Insurance</vt:lpstr>
      <vt:lpstr>Factors in choosing health insurance</vt:lpstr>
      <vt:lpstr>Other Insurances</vt:lpstr>
      <vt:lpstr>How are rates calculated</vt:lpstr>
      <vt:lpstr>Day </vt:lpstr>
      <vt:lpstr>Scams</vt:lpstr>
      <vt:lpstr>Items to note</vt:lpstr>
      <vt:lpstr>Slide 90</vt:lpstr>
      <vt:lpstr>Components of a scam</vt:lpstr>
      <vt:lpstr>Why do scams work</vt:lpstr>
      <vt:lpstr>Warren Buffet’s  10 Ways to Get Rich</vt:lpstr>
      <vt:lpstr>What are the following?</vt:lpstr>
    </vt:vector>
  </TitlesOfParts>
  <Company>Paulding County Schools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Personal Finance</dc:title>
  <dc:creator>Paulding</dc:creator>
  <cp:lastModifiedBy>Paulding</cp:lastModifiedBy>
  <cp:revision>1</cp:revision>
  <dcterms:created xsi:type="dcterms:W3CDTF">2012-03-28T19:24:05Z</dcterms:created>
  <dcterms:modified xsi:type="dcterms:W3CDTF">2012-03-28T19:28:51Z</dcterms:modified>
</cp:coreProperties>
</file>