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7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722376" y="2688336"/>
            <a:ext cx="7772400" cy="3108960"/>
          </a:xfrm>
        </p:spPr>
        <p:txBody>
          <a:bodyPr anchor="t" anchorCtr="0">
            <a:noAutofit/>
          </a:bodyPr>
          <a:lstStyle>
            <a:lvl1pPr algn="ctr">
              <a:defRPr lang="en-US" sz="6200" b="1" cap="none" spc="0" dirty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722376" y="1133856"/>
            <a:ext cx="7772400" cy="1508760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200" b="0">
                <a:solidFill>
                  <a:schemeClr val="tx2">
                    <a:shade val="55000"/>
                  </a:schemeClr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F9822698-D263-42F6-9AF5-663E7DB02E9F}" type="datetimeFigureOut">
              <a:rPr lang="en-US" smtClean="0"/>
              <a:t>3/9/2012</a:t>
            </a:fld>
            <a:endParaRPr lang="en-US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F48C95C1-F73D-4884-8BA3-87EA1B9232ED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2698-D263-42F6-9AF5-663E7DB02E9F}" type="datetimeFigureOut">
              <a:rPr lang="en-US" smtClean="0"/>
              <a:t>3/9/2012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C95C1-F73D-4884-8BA3-87EA1B9232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2698-D263-42F6-9AF5-663E7DB02E9F}" type="datetimeFigureOut">
              <a:rPr lang="en-US" smtClean="0"/>
              <a:t>3/9/2012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C95C1-F73D-4884-8BA3-87EA1B9232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2698-D263-42F6-9AF5-663E7DB02E9F}" type="datetimeFigureOut">
              <a:rPr lang="en-US" smtClean="0"/>
              <a:t>3/9/2012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C95C1-F73D-4884-8BA3-87EA1B9232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90563" y="491696"/>
            <a:ext cx="7762875" cy="5874608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77240" y="795996"/>
            <a:ext cx="7589520" cy="3112843"/>
          </a:xfrm>
        </p:spPr>
        <p:txBody>
          <a:bodyPr anchor="b">
            <a:normAutofit/>
          </a:bodyPr>
          <a:lstStyle>
            <a:lvl1pPr algn="ctr">
              <a:buNone/>
              <a:defRPr lang="en-US" sz="6200" b="1" cap="none" spc="0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77240" y="3948552"/>
            <a:ext cx="7589520" cy="1509712"/>
          </a:xfrm>
        </p:spPr>
        <p:txBody>
          <a:bodyPr anchor="t">
            <a:normAutofit/>
          </a:bodyPr>
          <a:lstStyle>
            <a:lvl1pPr indent="0" algn="ctr">
              <a:buNone/>
              <a:defRPr lang="en-US" sz="22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762000" y="5958840"/>
            <a:ext cx="2133600" cy="365760"/>
          </a:xfrm>
        </p:spPr>
        <p:txBody>
          <a:bodyPr/>
          <a:lstStyle/>
          <a:p>
            <a:fld id="{F9822698-D263-42F6-9AF5-663E7DB02E9F}" type="datetimeFigureOut">
              <a:rPr lang="en-US" smtClean="0"/>
              <a:t>3/9/2012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124200" y="5958840"/>
            <a:ext cx="28956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6248400" y="5958840"/>
            <a:ext cx="2133600" cy="365760"/>
          </a:xfrm>
        </p:spPr>
        <p:txBody>
          <a:bodyPr/>
          <a:lstStyle/>
          <a:p>
            <a:fld id="{F48C95C1-F73D-4884-8BA3-87EA1B9232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2698-D263-42F6-9AF5-663E7DB02E9F}" type="datetimeFigureOut">
              <a:rPr lang="en-US" smtClean="0"/>
              <a:t>3/9/2012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C95C1-F73D-4884-8BA3-87EA1B9232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965960" y="2785402"/>
            <a:ext cx="5760720" cy="914400"/>
          </a:xfrm>
        </p:spPr>
        <p:txBody>
          <a:bodyPr lIns="91440" rIns="91440" anchor="ctr">
            <a:noAutofit/>
          </a:bodyPr>
          <a:lstStyle>
            <a:lvl1pPr algn="ctr"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1600200" y="547468"/>
            <a:ext cx="3383280" cy="639762"/>
          </a:xfrm>
          <a:prstGeom prst="roundRect">
            <a:avLst>
              <a:gd name="adj" fmla="val 6772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1600200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5128846" y="547468"/>
            <a:ext cx="3383280" cy="639762"/>
          </a:xfrm>
          <a:prstGeom prst="roundRect">
            <a:avLst>
              <a:gd name="adj" fmla="val 5673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5128846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2698-D263-42F6-9AF5-663E7DB02E9F}" type="datetimeFigureOut">
              <a:rPr lang="en-US" smtClean="0"/>
              <a:t>3/9/2012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F48C95C1-F73D-4884-8BA3-87EA1B9232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2698-D263-42F6-9AF5-663E7DB02E9F}" type="datetimeFigureOut">
              <a:rPr lang="en-US" smtClean="0"/>
              <a:t>3/9/2012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C95C1-F73D-4884-8BA3-87EA1B9232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2698-D263-42F6-9AF5-663E7DB02E9F}" type="datetimeFigureOut">
              <a:rPr lang="en-US" smtClean="0"/>
              <a:t>3/9/2012</a:t>
            </a:fld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C95C1-F73D-4884-8BA3-87EA1B9232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828801" y="2888565"/>
            <a:ext cx="5486400" cy="9144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l">
              <a:defRPr sz="28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590800" y="602566"/>
            <a:ext cx="59436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 rot="16200000">
            <a:off x="-859303" y="2888566"/>
            <a:ext cx="5486400" cy="914400"/>
          </a:xfrm>
        </p:spPr>
        <p:txBody>
          <a:bodyPr lIns="91440" rIns="9144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2698-D263-42F6-9AF5-663E7DB02E9F}" type="datetimeFigureOut">
              <a:rPr lang="en-US" smtClean="0"/>
              <a:t>3/9/2012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F48C95C1-F73D-4884-8BA3-87EA1B9232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740812" y="794822"/>
            <a:ext cx="3960051" cy="5294376"/>
          </a:xfrm>
          <a:prstGeom prst="roundRect">
            <a:avLst>
              <a:gd name="adj" fmla="val 3541"/>
            </a:avLst>
          </a:prstGeom>
          <a:solidFill>
            <a:srgbClr val="FFFFFF">
              <a:alpha val="4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277728" y="3501743"/>
            <a:ext cx="3200400" cy="1143000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ctr">
              <a:buNone/>
              <a:defRPr sz="26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527537" y="821202"/>
            <a:ext cx="4550899" cy="5215597"/>
          </a:xfrm>
          <a:prstGeom prst="roundRect">
            <a:avLst>
              <a:gd name="adj" fmla="val 622"/>
            </a:avLst>
          </a:prstGeom>
          <a:solidFill>
            <a:schemeClr val="bg1">
              <a:lumMod val="85000"/>
            </a:schemeClr>
          </a:solidFill>
          <a:ln w="101600">
            <a:solidFill>
              <a:srgbClr val="FFFFFF"/>
            </a:solidFill>
            <a:miter lim="800000"/>
          </a:ln>
          <a:effectLst>
            <a:outerShdw blurRad="65000" dist="25000" dir="5400000" algn="t" rotWithShape="0">
              <a:schemeClr val="bg2">
                <a:shade val="30000"/>
                <a:satMod val="250000"/>
                <a:alpha val="85000"/>
              </a:schemeClr>
            </a:outerShdw>
          </a:effectLst>
          <a:scene3d>
            <a:camera prst="orthographicFront"/>
            <a:lightRig rig="soft" dir="t">
              <a:rot lat="0" lon="0" rev="20100000"/>
            </a:lightRig>
          </a:scene3d>
          <a:sp3d contourW="3810">
            <a:bevelT w="95250" h="25400"/>
            <a:contourClr>
              <a:schemeClr val="bg2">
                <a:shade val="45000"/>
                <a:satMod val="145000"/>
              </a:schemeClr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277728" y="1600200"/>
            <a:ext cx="3200400" cy="1825343"/>
          </a:xfrm>
        </p:spPr>
        <p:txBody>
          <a:bodyPr bIns="0" anchor="b">
            <a:normAutofit/>
          </a:bodyPr>
          <a:lstStyle>
            <a:lvl1pPr marL="0" marR="0" indent="0" algn="ctr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2698-D263-42F6-9AF5-663E7DB02E9F}" type="datetimeFigureOut">
              <a:rPr lang="en-US" smtClean="0"/>
              <a:t>3/9/2012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C95C1-F73D-4884-8BA3-87EA1B9232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42900" y="228600"/>
            <a:ext cx="8458200" cy="6400800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F9822698-D263-42F6-9AF5-663E7DB02E9F}" type="datetimeFigureOut">
              <a:rPr lang="en-US" smtClean="0"/>
              <a:t>3/9/2012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14404"/>
            <a:ext cx="2895600" cy="36576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en-US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F48C95C1-F73D-4884-8BA3-87EA1B9232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defPPr>
        <a:defRPr sz="4400">
          <a:solidFill>
            <a:schemeClr val="tx2">
              <a:shade val="80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53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/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457200" indent="-274320" algn="l" eaLnBrk="1" hangingPunct="1">
        <a:buClr>
          <a:schemeClr val="accent1"/>
        </a:buClr>
        <a:buSzPct val="80000"/>
        <a:buFont typeface="Wingdings 2" pitchFamily="18" charset="2"/>
        <a:buChar char="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758952" indent="-228600" algn="l" eaLnBrk="1" hangingPunct="1">
        <a:buClr>
          <a:schemeClr val="accent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1033272" indent="-228600" algn="l" eaLnBrk="1" hangingPunct="1">
        <a:buClr>
          <a:schemeClr val="accent3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298448" indent="-228600" algn="l" eaLnBrk="1" hangingPunct="1">
        <a:buClr>
          <a:schemeClr val="accent4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554480" indent="-228600" algn="l" eaLnBrk="1" hangingPunct="1">
        <a:buClr>
          <a:schemeClr val="accent5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810512" indent="-228600" algn="l" eaLnBrk="1" hangingPunct="1">
        <a:buClr>
          <a:schemeClr val="accent6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207568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340864" indent="-228600" algn="l" eaLnBrk="1" hangingPunct="1">
        <a:buClr>
          <a:schemeClr val="accent2"/>
        </a:buClr>
        <a:buFont typeface="Wingdings 2" pitchFamily="18" charset="2"/>
        <a:buChar char=""/>
        <a:defRPr sz="1600" baseline="0">
          <a:latin typeface="+mn-lt"/>
        </a:defRPr>
      </a:lvl8pPr>
      <a:lvl9pPr marL="2596896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4.2.5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HBS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model will be manipulated to show the sequence of events that occur during normal shortening of the </a:t>
            </a:r>
            <a:r>
              <a:rPr lang="en-US" dirty="0" err="1" smtClean="0"/>
              <a:t>sarcomere</a:t>
            </a:r>
            <a:r>
              <a:rPr lang="en-US" dirty="0" smtClean="0"/>
              <a:t>, as well as educate your audience on why the muscles can lock up after death.</a:t>
            </a:r>
          </a:p>
          <a:p>
            <a:endParaRPr lang="en-US" dirty="0"/>
          </a:p>
        </p:txBody>
      </p:sp>
      <p:pic>
        <p:nvPicPr>
          <p:cNvPr id="29698" name="Picture 2" descr="http://video.google.com/ThumbnailServer2?app=blogger&amp;contentid=32ac251676ef2500&amp;offsetms=5000&amp;itag=w160&amp;sigh=nEFfk41v4I7hRVcpvnBerNbP-Q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8800" y="3962400"/>
            <a:ext cx="34544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762000"/>
            <a:ext cx="7543800" cy="6096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 1.    Use the Internet to research the mechanics of muscle contraction. Focus on what happens at the level of the </a:t>
            </a:r>
            <a:r>
              <a:rPr lang="en-US" dirty="0" err="1" smtClean="0"/>
              <a:t>sarcomere</a:t>
            </a:r>
            <a:r>
              <a:rPr lang="en-US" dirty="0" smtClean="0"/>
              <a:t>. This theory of muscle contraction is often called the “sliding filament theory.” </a:t>
            </a:r>
          </a:p>
          <a:p>
            <a:r>
              <a:rPr lang="en-US" dirty="0" smtClean="0"/>
              <a:t>2.    Find three legitimate sources of information that include diagrams, pictures or animations. Write the name of each site as well as the associated web address in your laboratory notebook.  </a:t>
            </a:r>
          </a:p>
          <a:p>
            <a:r>
              <a:rPr lang="en-US" dirty="0" smtClean="0"/>
              <a:t>3.    Under the heading for each source, take notes on the process and make sketches of the stages of contraction. Pay attention to </a:t>
            </a:r>
            <a:r>
              <a:rPr lang="en-US" dirty="0" err="1" smtClean="0"/>
              <a:t>actin</a:t>
            </a:r>
            <a:r>
              <a:rPr lang="en-US" dirty="0" smtClean="0"/>
              <a:t> and myosin as well as other important proteins. </a:t>
            </a:r>
          </a:p>
          <a:p>
            <a:r>
              <a:rPr lang="en-US" dirty="0" smtClean="0"/>
              <a:t>4.   </a:t>
            </a:r>
            <a:r>
              <a:rPr lang="en-US" dirty="0" smtClean="0"/>
              <a:t>With your winter partner, </a:t>
            </a:r>
            <a:r>
              <a:rPr lang="en-US" dirty="0" smtClean="0"/>
              <a:t>write a step-by-step description of the “sliding filament theory.” Think about the requirements for contraction. What stimuli, sources of energy and other ions are needed to shorten a muscle?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smtClean="0"/>
              <a:t>Think back to the last time you watched a crime scene investigation show on TV or a thriller at the </a:t>
            </a:r>
            <a:r>
              <a:rPr lang="en-US" dirty="0" smtClean="0"/>
              <a:t>movies.</a:t>
            </a:r>
            <a:endParaRPr lang="en-US" dirty="0"/>
          </a:p>
        </p:txBody>
      </p:sp>
      <p:pic>
        <p:nvPicPr>
          <p:cNvPr id="22530" name="Picture 2" descr="http://wikis.lib.ncsu.edu/images/3/38/Rigor-mortis-caus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657600"/>
            <a:ext cx="3810000" cy="2876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en-US" dirty="0" smtClean="0"/>
              <a:t>The coroner or medical examiner comes to examine the scene and states that a dead body is in “full rigor” or that “rigor mortis” has set in.</a:t>
            </a:r>
            <a:endParaRPr lang="en-US" dirty="0"/>
          </a:p>
        </p:txBody>
      </p:sp>
      <p:pic>
        <p:nvPicPr>
          <p:cNvPr id="27650" name="Picture 2" descr="http://blogs.discovery.com/.a/6a00d8341bf67c53ef0154368833e3970c-80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8750" y="4718448"/>
            <a:ext cx="2635250" cy="2139552"/>
          </a:xfrm>
          <a:prstGeom prst="rect">
            <a:avLst/>
          </a:prstGeom>
          <a:noFill/>
        </p:spPr>
      </p:pic>
      <p:pic>
        <p:nvPicPr>
          <p:cNvPr id="27652" name="Picture 4" descr="http://media.cleveland.com/metro/photo/coroner-office-hoist-bag-of-victimjpg-59b6becf0792a1d3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10" y="3200400"/>
            <a:ext cx="5303190" cy="3400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You probably figured out that this means that the body is now stiff and the limbs are hard to move, but have you figured out what causes this change?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answer, of course, lies in the science.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 smtClean="0"/>
              <a:t>stiffening is directly related to the chemical state of your muscles upon death.</a:t>
            </a:r>
            <a:endParaRPr lang="en-US" dirty="0"/>
          </a:p>
        </p:txBody>
      </p:sp>
      <p:pic>
        <p:nvPicPr>
          <p:cNvPr id="28674" name="Picture 2" descr="http://static.ddmcdn.com/gif/rigor-mortis-musc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1670" y="3505200"/>
            <a:ext cx="2442330" cy="3559175"/>
          </a:xfrm>
          <a:prstGeom prst="rect">
            <a:avLst/>
          </a:prstGeom>
          <a:noFill/>
        </p:spPr>
      </p:pic>
      <p:pic>
        <p:nvPicPr>
          <p:cNvPr id="28676" name="Picture 4" descr="http://flowtv.org/wp-content/uploads/2007/11/cs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505200"/>
            <a:ext cx="4286250" cy="3143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contraction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understand that ATP is important for muscle contraction.</a:t>
            </a:r>
          </a:p>
          <a:p>
            <a:r>
              <a:rPr lang="en-US" dirty="0" smtClean="0"/>
              <a:t>Now you will zoom in on the </a:t>
            </a:r>
            <a:r>
              <a:rPr lang="en-US" dirty="0" err="1" smtClean="0"/>
              <a:t>sarcomere</a:t>
            </a:r>
            <a:r>
              <a:rPr lang="en-US" dirty="0" smtClean="0"/>
              <a:t>, the smallest unit of a muscle, and see exactly </a:t>
            </a:r>
            <a:r>
              <a:rPr lang="en-US" i="1" dirty="0" smtClean="0"/>
              <a:t>how</a:t>
            </a:r>
            <a:r>
              <a:rPr lang="en-US" dirty="0" smtClean="0"/>
              <a:t> ATP is used to make a muscle contract and relax. </a:t>
            </a:r>
            <a:endParaRPr lang="en-US" dirty="0"/>
          </a:p>
        </p:txBody>
      </p:sp>
      <p:pic>
        <p:nvPicPr>
          <p:cNvPr id="34818" name="Picture 2" descr="http://upload.wikimedia.org/wikipedia/commons/a/a4/Sarcomer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38600"/>
            <a:ext cx="3562350" cy="2390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sarcomere</a:t>
            </a:r>
            <a:r>
              <a:rPr lang="en-US" dirty="0" smtClean="0"/>
              <a:t> is made up of two important proteins, </a:t>
            </a:r>
            <a:r>
              <a:rPr lang="en-US" i="1" dirty="0" err="1" smtClean="0"/>
              <a:t>actin</a:t>
            </a:r>
            <a:r>
              <a:rPr lang="en-US" dirty="0" smtClean="0"/>
              <a:t> and </a:t>
            </a:r>
            <a:r>
              <a:rPr lang="en-US" i="1" dirty="0" smtClean="0"/>
              <a:t>myosin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33794" name="Picture 2" descr="http://gilead.org.il/hcm/sarcome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667000"/>
            <a:ext cx="6048375" cy="3781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will investigate the movement of these two fibers in contraction as well as the role other ions, electric stimuli and body systems play in this process. </a:t>
            </a:r>
            <a:endParaRPr lang="en-US" dirty="0"/>
          </a:p>
        </p:txBody>
      </p:sp>
      <p:pic>
        <p:nvPicPr>
          <p:cNvPr id="32770" name="Picture 2" descr="http://images.tutorvista.com/content/locomotion-animals/muscle-contraction-mechanis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429000"/>
            <a:ext cx="3905250" cy="3133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your findings, you will design and build a 3D working model of muscle contraction. </a:t>
            </a:r>
          </a:p>
          <a:p>
            <a:endParaRPr lang="en-US" dirty="0"/>
          </a:p>
        </p:txBody>
      </p:sp>
      <p:pic>
        <p:nvPicPr>
          <p:cNvPr id="31746" name="Picture 2" descr="http://www.labscientificequipments.com/product/Biology%20Models/Model%202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810000"/>
            <a:ext cx="4572000" cy="1838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present your model on a segment of the fictitious show </a:t>
            </a:r>
            <a:r>
              <a:rPr lang="en-US" i="1" dirty="0" smtClean="0"/>
              <a:t>CSI - The Science Revealed</a:t>
            </a:r>
            <a:r>
              <a:rPr lang="en-US" dirty="0" smtClean="0"/>
              <a:t> targeted to middle and high school students. </a:t>
            </a:r>
            <a:endParaRPr lang="en-US" dirty="0"/>
          </a:p>
        </p:txBody>
      </p:sp>
      <p:pic>
        <p:nvPicPr>
          <p:cNvPr id="30722" name="Picture 2" descr="http://images.fanpop.com/images/image_uploads/CSI-csi-141345_1024_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8900" y="3048001"/>
            <a:ext cx="508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nival">
  <a:themeElements>
    <a:clrScheme name="Carnival">
      <a:dk1>
        <a:sysClr val="windowText" lastClr="000000"/>
      </a:dk1>
      <a:lt1>
        <a:sysClr val="window" lastClr="FFFFFF"/>
      </a:lt1>
      <a:dk2>
        <a:srgbClr val="2A2D6C"/>
      </a:dk2>
      <a:lt2>
        <a:srgbClr val="FCED90"/>
      </a:lt2>
      <a:accent1>
        <a:srgbClr val="E0B602"/>
      </a:accent1>
      <a:accent2>
        <a:srgbClr val="C77D00"/>
      </a:accent2>
      <a:accent3>
        <a:srgbClr val="C43D1F"/>
      </a:accent3>
      <a:accent4>
        <a:srgbClr val="B42469"/>
      </a:accent4>
      <a:accent5>
        <a:srgbClr val="7B309B"/>
      </a:accent5>
      <a:accent6>
        <a:srgbClr val="4560AD"/>
      </a:accent6>
      <a:hlink>
        <a:srgbClr val="118FBF"/>
      </a:hlink>
      <a:folHlink>
        <a:srgbClr val="0CA15F"/>
      </a:folHlink>
    </a:clrScheme>
    <a:fontScheme name="Carnival">
      <a:majorFont>
        <a:latin typeface="Bodoni MT"/>
        <a:ea typeface=""/>
        <a:cs typeface=""/>
        <a:font script="Cyrl" typeface="Times New Roman"/>
        <a:font script="Grek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rnival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75000"/>
                <a:satMod val="170000"/>
              </a:schemeClr>
            </a:gs>
            <a:gs pos="37000">
              <a:schemeClr val="phClr">
                <a:tint val="50000"/>
                <a:satMod val="180000"/>
              </a:schemeClr>
            </a:gs>
            <a:gs pos="50000">
              <a:schemeClr val="phClr">
                <a:tint val="46000"/>
                <a:satMod val="180000"/>
              </a:schemeClr>
            </a:gs>
            <a:gs pos="64000">
              <a:schemeClr val="phClr">
                <a:tint val="50000"/>
                <a:satMod val="180000"/>
              </a:schemeClr>
            </a:gs>
            <a:gs pos="100000">
              <a:schemeClr val="phClr">
                <a:tint val="75000"/>
                <a:satMod val="17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35000"/>
                <a:satMod val="190000"/>
              </a:schemeClr>
            </a:gs>
            <a:gs pos="30000">
              <a:schemeClr val="phClr">
                <a:shade val="64000"/>
                <a:satMod val="165000"/>
              </a:schemeClr>
            </a:gs>
            <a:gs pos="46000">
              <a:schemeClr val="phClr">
                <a:shade val="74000"/>
                <a:satMod val="165000"/>
              </a:schemeClr>
            </a:gs>
            <a:gs pos="56000">
              <a:schemeClr val="phClr">
                <a:shade val="74000"/>
                <a:satMod val="165000"/>
              </a:schemeClr>
            </a:gs>
            <a:gs pos="70000">
              <a:schemeClr val="phClr">
                <a:shade val="64000"/>
                <a:satMod val="165000"/>
              </a:schemeClr>
            </a:gs>
            <a:gs pos="100000">
              <a:schemeClr val="phClr">
                <a:shade val="35000"/>
                <a:satMod val="190000"/>
              </a:schemeClr>
            </a:gs>
          </a:gsLst>
          <a:lin ang="5400000" scaled="0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54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000" dir="54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000" dir="540000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7000000"/>
            </a:lightRig>
          </a:scene3d>
          <a:sp3d prstMaterial="powder">
            <a:bevelT w="110000" h="50000"/>
          </a:sp3d>
        </a:effectStyle>
      </a:effectStyleLst>
      <a:bg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shade val="68000"/>
                <a:satMod val="150000"/>
              </a:schemeClr>
            </a:gs>
            <a:gs pos="40000">
              <a:schemeClr val="phClr">
                <a:tint val="90000"/>
                <a:satMod val="220000"/>
              </a:schemeClr>
            </a:gs>
            <a:gs pos="50000">
              <a:schemeClr val="phClr">
                <a:tint val="86500"/>
                <a:satMod val="255000"/>
              </a:schemeClr>
            </a:gs>
            <a:gs pos="53000">
              <a:schemeClr val="phClr">
                <a:tint val="86500"/>
                <a:satMod val="255000"/>
              </a:schemeClr>
            </a:gs>
            <a:gs pos="62000">
              <a:schemeClr val="phClr">
                <a:tint val="90000"/>
                <a:satMod val="220000"/>
              </a:schemeClr>
            </a:gs>
            <a:gs pos="100000">
              <a:schemeClr val="phClr">
                <a:shade val="68000"/>
                <a:satMod val="15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190000"/>
              </a:schemeClr>
              <a:schemeClr val="phClr">
                <a:shade val="78000"/>
                <a:satMod val="18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Carnival</Template>
  <TotalTime>58</TotalTime>
  <Words>278</Words>
  <Application>Microsoft Office PowerPoint</Application>
  <PresentationFormat>On-screen Show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Carnival</vt:lpstr>
      <vt:lpstr>4.2.5</vt:lpstr>
      <vt:lpstr>Slide 2</vt:lpstr>
      <vt:lpstr>Slide 3</vt:lpstr>
      <vt:lpstr>Slide 4</vt:lpstr>
      <vt:lpstr>Muscle contraction</vt:lpstr>
      <vt:lpstr>Slide 6</vt:lpstr>
      <vt:lpstr>Slide 7</vt:lpstr>
      <vt:lpstr>Slide 8</vt:lpstr>
      <vt:lpstr>Slide 9</vt:lpstr>
      <vt:lpstr>Slide 10</vt:lpstr>
      <vt:lpstr>Today</vt:lpstr>
    </vt:vector>
  </TitlesOfParts>
  <Company>Aurora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4.2.5</dc:title>
  <dc:creator>APS USER</dc:creator>
  <cp:lastModifiedBy>APS USER</cp:lastModifiedBy>
  <cp:revision>6</cp:revision>
  <dcterms:created xsi:type="dcterms:W3CDTF">2012-03-09T15:58:11Z</dcterms:created>
  <dcterms:modified xsi:type="dcterms:W3CDTF">2012-03-09T16:56:42Z</dcterms:modified>
</cp:coreProperties>
</file>