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6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928826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90912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0174"/>
            <a:ext cx="8229600" cy="485778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72330" y="274638"/>
            <a:ext cx="1614470" cy="608332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543692" cy="608332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14676"/>
            <a:ext cx="7772400" cy="1500209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14488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57758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800">
                <a:effectLst/>
              </a:defRPr>
            </a:lvl1pPr>
            <a:lvl2pPr algn="l">
              <a:defRPr sz="2400">
                <a:effectLst/>
              </a:defRPr>
            </a:lvl2pPr>
            <a:lvl3pPr algn="l">
              <a:defRPr sz="2000">
                <a:effectLst/>
              </a:defRPr>
            </a:lvl3pPr>
            <a:lvl4pPr algn="l">
              <a:defRPr sz="1800">
                <a:effectLst/>
              </a:defRPr>
            </a:lvl4pPr>
            <a:lvl5pPr algn="l">
              <a:defRPr sz="1800">
                <a:effectLst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57758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800"/>
            </a:lvl1pPr>
            <a:lvl2pPr algn="l">
              <a:defRPr sz="24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marL="0" indent="0" algn="ctr">
              <a:buNone/>
              <a:defRPr lang="zh-CN" altLang="en-US" sz="28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1pPr>
            <a:lvl2pPr marL="457200" indent="0" algn="ctr">
              <a:buNone/>
              <a:defRPr lang="zh-CN" altLang="en-US" sz="24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2pPr>
            <a:lvl3pPr marL="914400" indent="0" algn="ctr">
              <a:buNone/>
              <a:defRPr lang="zh-CN" altLang="en-US" sz="20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3pPr>
            <a:lvl4pPr marL="1371600" indent="0" algn="ctr">
              <a:buNone/>
              <a:defRPr lang="zh-CN" altLang="en-US" sz="18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4pPr>
            <a:lvl5pPr marL="1828800" indent="0" algn="ctr">
              <a:buNone/>
              <a:defRPr lang="zh-CN" altLang="en-US" sz="1600" b="1" dirty="0" smtClean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4183083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>
            <a:lvl1pPr marL="0" indent="0" algn="ctr">
              <a:buNone/>
              <a:defRPr lang="zh-CN" altLang="en-US" sz="2800" b="1" dirty="0" smtClean="0">
                <a:ln/>
                <a:solidFill>
                  <a:schemeClr val="accent1"/>
                </a:solidFill>
                <a:effectLst/>
              </a:defRPr>
            </a:lvl1pPr>
            <a:lvl2pPr marL="457200" indent="0" algn="ctr">
              <a:buNone/>
              <a:defRPr lang="zh-CN" altLang="en-US" sz="2400" b="1" dirty="0" smtClean="0">
                <a:ln/>
                <a:solidFill>
                  <a:schemeClr val="accent1"/>
                </a:solidFill>
                <a:effectLst/>
              </a:defRPr>
            </a:lvl2pPr>
            <a:lvl3pPr marL="914400" indent="0" algn="ctr">
              <a:buNone/>
              <a:defRPr lang="zh-CN" altLang="en-US" sz="2000" b="1" dirty="0" smtClean="0">
                <a:ln/>
                <a:solidFill>
                  <a:schemeClr val="accent1"/>
                </a:solidFill>
                <a:effectLst/>
              </a:defRPr>
            </a:lvl3pPr>
            <a:lvl4pPr marL="1371600" indent="0" algn="ctr">
              <a:buNone/>
              <a:defRPr lang="zh-CN" altLang="en-US" sz="1800" b="1" dirty="0" smtClean="0">
                <a:ln/>
                <a:solidFill>
                  <a:schemeClr val="accent1"/>
                </a:solidFill>
                <a:effectLst/>
              </a:defRPr>
            </a:lvl4pPr>
            <a:lvl5pPr marL="1828800" indent="0" algn="ctr">
              <a:buNone/>
              <a:defRPr lang="zh-CN" altLang="en-US" sz="1600" b="1" dirty="0" smtClean="0">
                <a:ln/>
                <a:solidFill>
                  <a:schemeClr val="accent1"/>
                </a:solidFill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4183083"/>
          </a:xfrm>
          <a:ln w="3175">
            <a:solidFill>
              <a:schemeClr val="tx2">
                <a:shade val="50000"/>
              </a:schemeClr>
            </a:solidFill>
          </a:ln>
          <a:effectLst/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108" y="5500702"/>
            <a:ext cx="8228639" cy="857256"/>
          </a:xfrm>
        </p:spPr>
        <p:txBody>
          <a:bodyPr anchor="ctr"/>
          <a:lstStyle>
            <a:lvl1pPr algn="ctr">
              <a:spcAft>
                <a:spcPts val="0"/>
              </a:spcAft>
              <a:defRPr sz="3200" b="1">
                <a:ln w="6350">
                  <a:solidFill>
                    <a:schemeClr val="tx2">
                      <a:tint val="5000"/>
                    </a:schemeClr>
                  </a:solidFill>
                  <a:prstDash val="solid"/>
                </a:ln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57166"/>
            <a:ext cx="5111750" cy="50720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1" y="1714488"/>
            <a:ext cx="3008313" cy="3714776"/>
          </a:xfr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400"/>
            </a:lvl1pPr>
            <a:lvl2pPr marL="457200" indent="0">
              <a:spcAft>
                <a:spcPts val="600"/>
              </a:spcAft>
              <a:buNone/>
              <a:defRPr sz="1200"/>
            </a:lvl2pPr>
            <a:lvl3pPr marL="914400" indent="0">
              <a:spcAft>
                <a:spcPts val="600"/>
              </a:spcAft>
              <a:buNone/>
              <a:defRPr sz="1000"/>
            </a:lvl3pPr>
            <a:lvl4pPr marL="1371600" indent="0">
              <a:spcAft>
                <a:spcPts val="600"/>
              </a:spcAft>
              <a:buNone/>
              <a:defRPr sz="900"/>
            </a:lvl4pPr>
            <a:lvl5pPr marL="1828800" indent="0">
              <a:spcAft>
                <a:spcPts val="60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888" y="428604"/>
            <a:ext cx="6172224" cy="566738"/>
          </a:xfrm>
        </p:spPr>
        <p:txBody>
          <a:bodyPr anchor="ctr"/>
          <a:lstStyle>
            <a:lvl1pPr algn="ctr">
              <a:defRPr sz="2800" b="1">
                <a:ln w="9525">
                  <a:solidFill>
                    <a:schemeClr val="tx2">
                      <a:tint val="5000"/>
                    </a:schemeClr>
                  </a:solidFill>
                  <a:prstDash val="solid"/>
                </a:ln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00" y="1151862"/>
            <a:ext cx="8172000" cy="4420278"/>
          </a:xfrm>
          <a:prstGeom prst="ellipse">
            <a:avLst/>
          </a:prstGeom>
          <a:ln w="25400" cap="flat" cmpd="sng" algn="ctr">
            <a:solidFill>
              <a:schemeClr val="accent5">
                <a:shade val="75000"/>
              </a:schemeClr>
            </a:solidFill>
            <a:prstDash val="solid"/>
          </a:ln>
          <a:effectLst>
            <a:glow rad="152400">
              <a:schemeClr val="accent5">
                <a:alpha val="75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695972"/>
            <a:ext cx="5486400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5775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78F80-0553-4946-9FB3-6D12961A4930}" type="datetimeFigureOut">
              <a:rPr lang="en-US" smtClean="0"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571472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C70FF-67D7-4CB3-95F6-1284163EC4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lang="zh-CN" altLang="en-US" sz="4400" b="1" kern="1200" dirty="0">
          <a:ln w="19050">
            <a:solidFill>
              <a:schemeClr val="tx2">
                <a:tint val="5000"/>
              </a:schemeClr>
            </a:solidFill>
            <a:prstDash val="solid"/>
          </a:ln>
          <a:solidFill>
            <a:schemeClr val="accent3"/>
          </a:solidFill>
          <a:effectLst>
            <a:outerShdw blurRad="50800" dist="50800" dir="7500000" algn="tl">
              <a:srgbClr val="000000">
                <a:shade val="5000"/>
                <a:alpha val="35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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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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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-ozRNVhGV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dHzKYDxrK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HBS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4.2.5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Today, you will understand where ACTIN and MYOSIN are located on muscle tissue and the role they play in muscle contraction.</a:t>
            </a:r>
          </a:p>
          <a:p>
            <a:endParaRPr lang="en-US" dirty="0" smtClean="0"/>
          </a:p>
          <a:p>
            <a:r>
              <a:rPr lang="en-US" dirty="0" smtClean="0"/>
              <a:t>You will be able to –</a:t>
            </a:r>
          </a:p>
          <a:p>
            <a:pPr lvl="1"/>
            <a:r>
              <a:rPr lang="en-US" dirty="0" smtClean="0"/>
              <a:t>Research Sliding Filament from 3 reliable sites.</a:t>
            </a:r>
          </a:p>
          <a:p>
            <a:pPr lvl="1"/>
            <a:r>
              <a:rPr lang="en-US" dirty="0" smtClean="0"/>
              <a:t>Explain the location of </a:t>
            </a:r>
            <a:r>
              <a:rPr lang="en-US" dirty="0" err="1" smtClean="0"/>
              <a:t>actin</a:t>
            </a:r>
            <a:r>
              <a:rPr lang="en-US" dirty="0" smtClean="0"/>
              <a:t> and myosin on the filaments.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Warm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_________________ connects bone to bone.</a:t>
            </a:r>
          </a:p>
          <a:p>
            <a:r>
              <a:rPr lang="en-US" dirty="0" smtClean="0"/>
              <a:t>_________________ connects muscle to bone.</a:t>
            </a:r>
          </a:p>
          <a:p>
            <a:r>
              <a:rPr lang="en-US" dirty="0" smtClean="0"/>
              <a:t>Muscles work in ________________ _______________.</a:t>
            </a:r>
          </a:p>
          <a:p>
            <a:r>
              <a:rPr lang="en-US" dirty="0" smtClean="0"/>
              <a:t>Muscles always contract and __________________.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if muscles contract and shorten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www.youtube.com/watch?v=T-ozRNVhGVg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 the muscle fibers shorten?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Muscle contraction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http://www.youtube.com/watch?v=EdHzKYDxrKc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Today….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6019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Research from at least 3 websites:</a:t>
            </a:r>
          </a:p>
          <a:p>
            <a:pPr lvl="1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Muscle contraction</a:t>
            </a:r>
          </a:p>
          <a:p>
            <a:pPr lvl="1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Sliding Filament </a:t>
            </a:r>
          </a:p>
          <a:p>
            <a:pPr lvl="1"/>
            <a:r>
              <a:rPr lang="en-US" dirty="0" smtClean="0">
                <a:solidFill>
                  <a:schemeClr val="tx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the two items above are related to Rigor Mortis.</a:t>
            </a:r>
          </a:p>
          <a:p>
            <a:r>
              <a:rPr lang="en-US" dirty="0" smtClean="0"/>
              <a:t>At the end of the period, you will show me your notes from 3 different sites… </a:t>
            </a:r>
            <a:r>
              <a:rPr lang="en-US" u="sng" dirty="0" smtClean="0"/>
              <a:t>list source, then put notes under 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Look for key words: </a:t>
            </a:r>
          </a:p>
          <a:p>
            <a:pPr lvl="1"/>
            <a:r>
              <a:rPr lang="en-US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Myosin</a:t>
            </a:r>
            <a:endParaRPr lang="en-US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b="1" i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Actin</a:t>
            </a:r>
            <a:endParaRPr lang="en-US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b="1" i="1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Sarcomere</a:t>
            </a:r>
            <a:endParaRPr lang="en-US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Sliding Filament</a:t>
            </a:r>
            <a:endParaRPr lang="en-US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lvl="1"/>
            <a:r>
              <a:rPr lang="en-US" b="1" i="1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Rigor Mortis</a:t>
            </a:r>
            <a:endParaRPr lang="en-US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r>
              <a:rPr lang="en-US" dirty="0" smtClean="0"/>
              <a:t>Be prepared to answer a question about myosin, </a:t>
            </a:r>
            <a:r>
              <a:rPr lang="en-US" dirty="0" err="1" smtClean="0"/>
              <a:t>actin</a:t>
            </a:r>
            <a:r>
              <a:rPr lang="en-US" dirty="0" smtClean="0"/>
              <a:t>, thin filament and thick filament.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Tomorrow, you will begin by putting your notes into a concept map, then writing a summary of the sliding filament theory.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Success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52578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PP:    In the figure above, label the </a:t>
            </a:r>
            <a:r>
              <a:rPr lang="en-US" dirty="0" err="1" smtClean="0"/>
              <a:t>actin</a:t>
            </a:r>
            <a:r>
              <a:rPr lang="en-US" dirty="0" smtClean="0"/>
              <a:t> and myosin on the filaments.</a:t>
            </a:r>
          </a:p>
          <a:p>
            <a:r>
              <a:rPr lang="en-US" dirty="0" smtClean="0"/>
              <a:t>P:  Write a sentence using the terms </a:t>
            </a:r>
            <a:r>
              <a:rPr lang="en-US" dirty="0" err="1" smtClean="0"/>
              <a:t>actin</a:t>
            </a:r>
            <a:r>
              <a:rPr lang="en-US" dirty="0" smtClean="0"/>
              <a:t>, myosin, thick filament and thin filament.</a:t>
            </a:r>
          </a:p>
          <a:p>
            <a:r>
              <a:rPr lang="en-US" dirty="0" smtClean="0"/>
              <a:t>Adv:  Write </a:t>
            </a:r>
            <a:r>
              <a:rPr lang="en-US" dirty="0" smtClean="0"/>
              <a:t>a brief </a:t>
            </a:r>
            <a:r>
              <a:rPr lang="en-US" dirty="0" smtClean="0"/>
              <a:t>explanation using the terms:  </a:t>
            </a:r>
            <a:r>
              <a:rPr lang="en-US" dirty="0" err="1" smtClean="0"/>
              <a:t>actin</a:t>
            </a:r>
            <a:r>
              <a:rPr lang="en-US" dirty="0" smtClean="0"/>
              <a:t>, myosin, thick filament, thin filament, sliding, shorten, calcium ions, </a:t>
            </a:r>
            <a:r>
              <a:rPr lang="en-US" dirty="0" smtClean="0"/>
              <a:t>ATP, return to relaxed state.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57925" y="1676400"/>
            <a:ext cx="28860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ntern">
  <a:themeElements>
    <a:clrScheme name="Lantern">
      <a:dk1>
        <a:sysClr val="windowText" lastClr="000000"/>
      </a:dk1>
      <a:lt1>
        <a:sysClr val="window" lastClr="FFFFFF"/>
      </a:lt1>
      <a:dk2>
        <a:srgbClr val="430000"/>
      </a:dk2>
      <a:lt2>
        <a:srgbClr val="FFE8E8"/>
      </a:lt2>
      <a:accent1>
        <a:srgbClr val="E91201"/>
      </a:accent1>
      <a:accent2>
        <a:srgbClr val="FF6262"/>
      </a:accent2>
      <a:accent3>
        <a:srgbClr val="FF8000"/>
      </a:accent3>
      <a:accent4>
        <a:srgbClr val="EEA451"/>
      </a:accent4>
      <a:accent5>
        <a:srgbClr val="EA44C9"/>
      </a:accent5>
      <a:accent6>
        <a:srgbClr val="D21578"/>
      </a:accent6>
      <a:hlink>
        <a:srgbClr val="00B5CE"/>
      </a:hlink>
      <a:folHlink>
        <a:srgbClr val="E17100"/>
      </a:folHlink>
    </a:clrScheme>
    <a:fontScheme name="Lantern">
      <a:majorFont>
        <a:latin typeface="Tw Cen MT"/>
        <a:ea typeface=""/>
        <a:cs typeface=""/>
        <a:font script="Cyrl" typeface="Tahoma"/>
        <a:font script="Grek" typeface="Tahoma"/>
        <a:font script="Jpan" typeface="HG丸ｺﾞｼｯｸM-PRO"/>
        <a:font script="Hang" typeface="HY엽서L"/>
        <a:font script="Hans" typeface="黑体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丸ｺﾞｼｯｸM-PRO"/>
        <a:font script="Hang" typeface="맑은 고딕"/>
        <a:font script="Hans" typeface="幼圆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ntern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"/>
              </a:schemeClr>
            </a:gs>
            <a:gs pos="10000">
              <a:schemeClr val="phClr">
                <a:tint val="30000"/>
                <a:shade val="100000"/>
                <a:hueMod val="100000"/>
                <a:satMod val="100000"/>
              </a:schemeClr>
            </a:gs>
            <a:gs pos="3000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">
              <a:schemeClr val="phClr">
                <a:tint val="90000"/>
                <a:shade val="80000"/>
                <a:hueMod val="100000"/>
                <a:satMod val="100000"/>
              </a:schemeClr>
            </a:gs>
            <a:gs pos="30000">
              <a:schemeClr val="phClr">
                <a:tint val="100000"/>
                <a:shade val="5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20000"/>
                <a:hueMod val="100000"/>
                <a:satMod val="100000"/>
              </a:schemeClr>
            </a:gs>
          </a:gsLst>
          <a:path path="circle">
            <a:fillToRect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/>
            <a:lightRig rig="chilly" dir="tl">
              <a:rot lat="0" lon="0" rev="2700000"/>
            </a:lightRig>
          </a:scene3d>
          <a:sp3d prstMaterial="matte">
            <a:bevelT/>
            <a:contourClr>
              <a:schemeClr val="bg2">
                <a:tint val="1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/>
            <a:lightRig rig="twoPt" dir="t">
              <a:rot lat="0" lon="0" rev="8100000"/>
            </a:lightRig>
          </a:scene3d>
          <a:sp3d prstMaterial="matte">
            <a:bevelT/>
            <a:bevelB w="0" h="0"/>
            <a:extrusionClr>
              <a:schemeClr val="bg1"/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  <a:lum val="90000"/>
              </a:schemeClr>
            </a:gs>
            <a:gs pos="5000">
              <a:schemeClr val="phClr">
                <a:tint val="100000"/>
                <a:shade val="100000"/>
                <a:hueMod val="100000"/>
                <a:satMod val="100000"/>
                <a:lum val="80000"/>
              </a:schemeClr>
            </a:gs>
            <a:gs pos="10000">
              <a:schemeClr val="phClr">
                <a:tint val="100000"/>
                <a:shade val="100000"/>
                <a:hueMod val="100000"/>
                <a:satMod val="100000"/>
                <a:lum val="8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100000"/>
                <a:hueMod val="100000"/>
                <a:satMod val="70000"/>
              </a:schemeClr>
              <a:srgbClr val="F07800">
                <a:alpha val="77647"/>
              </a:srgb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100000"/>
                <a:hueMod val="100000"/>
                <a:satMod val="70000"/>
              </a:schemeClr>
              <a:srgbClr val="F07800">
                <a:alpha val="77647"/>
              </a:srgb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Lantern</Template>
  <TotalTime>137</TotalTime>
  <Words>270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Lantern</vt:lpstr>
      <vt:lpstr>HBS</vt:lpstr>
      <vt:lpstr>Objectives</vt:lpstr>
      <vt:lpstr>Review Warm Up</vt:lpstr>
      <vt:lpstr>So if muscles contract and shorten</vt:lpstr>
      <vt:lpstr>Muscle contraction</vt:lpstr>
      <vt:lpstr>Today….</vt:lpstr>
      <vt:lpstr>Success Check</vt:lpstr>
    </vt:vector>
  </TitlesOfParts>
  <Company>Aurora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HBS</dc:title>
  <dc:creator>APS USER</dc:creator>
  <cp:lastModifiedBy>APS USER</cp:lastModifiedBy>
  <cp:revision>14</cp:revision>
  <dcterms:created xsi:type="dcterms:W3CDTF">2012-03-13T13:38:58Z</dcterms:created>
  <dcterms:modified xsi:type="dcterms:W3CDTF">2012-03-13T15:56:24Z</dcterms:modified>
</cp:coreProperties>
</file>