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60" r:id="rId5"/>
    <p:sldId id="261" r:id="rId6"/>
    <p:sldId id="262" r:id="rId7"/>
    <p:sldId id="269" r:id="rId8"/>
    <p:sldId id="270" r:id="rId9"/>
    <p:sldId id="271" r:id="rId10"/>
    <p:sldId id="273" r:id="rId11"/>
    <p:sldId id="272" r:id="rId12"/>
    <p:sldId id="263" r:id="rId13"/>
    <p:sldId id="264" r:id="rId14"/>
    <p:sldId id="265" r:id="rId15"/>
    <p:sldId id="274" r:id="rId16"/>
    <p:sldId id="27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78" y="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0"/>
          <p:cNvSpPr>
            <a:spLocks noGrp="1"/>
          </p:cNvSpPr>
          <p:nvPr>
            <p:ph type="ctrTitle"/>
          </p:nvPr>
        </p:nvSpPr>
        <p:spPr>
          <a:xfrm>
            <a:off x="722376" y="2688336"/>
            <a:ext cx="7772400" cy="3108960"/>
          </a:xfrm>
        </p:spPr>
        <p:txBody>
          <a:bodyPr anchor="t" anchorCtr="0">
            <a:noAutofit/>
          </a:bodyPr>
          <a:lstStyle>
            <a:lvl1pPr algn="ctr">
              <a:defRPr lang="en-US" sz="6200" b="1" cap="none" spc="0" dirty="0" smtClean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4" name="Rectangle 26"/>
          <p:cNvSpPr>
            <a:spLocks noGrp="1"/>
          </p:cNvSpPr>
          <p:nvPr>
            <p:ph type="subTitle" idx="1"/>
          </p:nvPr>
        </p:nvSpPr>
        <p:spPr>
          <a:xfrm>
            <a:off x="722376" y="1133856"/>
            <a:ext cx="7772400" cy="1508760"/>
          </a:xfrm>
        </p:spPr>
        <p:txBody>
          <a:bodyPr anchor="b">
            <a:normAutofit/>
          </a:bodyPr>
          <a:lstStyle>
            <a:lvl1pPr marL="0" indent="0" algn="ctr">
              <a:buNone/>
              <a:defRPr lang="en-US" sz="2200" b="0">
                <a:solidFill>
                  <a:schemeClr val="tx2">
                    <a:shade val="55000"/>
                  </a:schemeClr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8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F9822698-D263-42F6-9AF5-663E7DB02E9F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9" name="Rectangle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F48C95C1-F73D-4884-8BA3-87EA1B9232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5" name="Rectangle 2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22698-D263-42F6-9AF5-663E7DB02E9F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95C1-F73D-4884-8BA3-87EA1B9232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22698-D263-42F6-9AF5-663E7DB02E9F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95C1-F73D-4884-8BA3-87EA1B9232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22698-D263-42F6-9AF5-663E7DB02E9F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95C1-F73D-4884-8BA3-87EA1B9232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690563" y="491696"/>
            <a:ext cx="7762875" cy="5874608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777240" y="795996"/>
            <a:ext cx="7589520" cy="3112843"/>
          </a:xfrm>
        </p:spPr>
        <p:txBody>
          <a:bodyPr anchor="b">
            <a:normAutofit/>
          </a:bodyPr>
          <a:lstStyle>
            <a:lvl1pPr algn="ctr">
              <a:buNone/>
              <a:defRPr lang="en-US" sz="6200" b="1" cap="none" spc="0" dirty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777240" y="3948552"/>
            <a:ext cx="7589520" cy="1509712"/>
          </a:xfrm>
        </p:spPr>
        <p:txBody>
          <a:bodyPr anchor="t">
            <a:normAutofit/>
          </a:bodyPr>
          <a:lstStyle>
            <a:lvl1pPr indent="0" algn="ctr">
              <a:buNone/>
              <a:defRPr lang="en-US" sz="2200" b="0" smtClean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xfrm>
            <a:off x="762000" y="5958840"/>
            <a:ext cx="2133600" cy="365760"/>
          </a:xfrm>
        </p:spPr>
        <p:txBody>
          <a:bodyPr/>
          <a:lstStyle/>
          <a:p>
            <a:fld id="{F9822698-D263-42F6-9AF5-663E7DB02E9F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xfrm>
            <a:off x="3124200" y="5958840"/>
            <a:ext cx="28956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xfrm>
            <a:off x="6248400" y="5958840"/>
            <a:ext cx="2133600" cy="365760"/>
          </a:xfrm>
        </p:spPr>
        <p:txBody>
          <a:bodyPr/>
          <a:lstStyle/>
          <a:p>
            <a:fld id="{F48C95C1-F73D-4884-8BA3-87EA1B9232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22698-D263-42F6-9AF5-663E7DB02E9F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95C1-F73D-4884-8BA3-87EA1B9232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1965960" y="2785402"/>
            <a:ext cx="5760720" cy="914400"/>
          </a:xfrm>
        </p:spPr>
        <p:txBody>
          <a:bodyPr lIns="91440" rIns="91440" anchor="ctr">
            <a:noAutofit/>
          </a:bodyPr>
          <a:lstStyle>
            <a:lvl1pPr algn="ctr">
              <a:defRPr sz="3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1600200" y="547468"/>
            <a:ext cx="3383280" cy="639762"/>
          </a:xfrm>
          <a:prstGeom prst="roundRect">
            <a:avLst>
              <a:gd name="adj" fmla="val 6772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1600200" y="1322362"/>
            <a:ext cx="3383280" cy="48006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5128846" y="547468"/>
            <a:ext cx="3383280" cy="639762"/>
          </a:xfrm>
          <a:prstGeom prst="roundRect">
            <a:avLst>
              <a:gd name="adj" fmla="val 5673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5128846" y="1322362"/>
            <a:ext cx="3383280" cy="48006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22698-D263-42F6-9AF5-663E7DB02E9F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>
          <a:xfrm>
            <a:off x="6553200" y="6214404"/>
            <a:ext cx="2133600" cy="365760"/>
          </a:xfrm>
        </p:spPr>
        <p:txBody>
          <a:bodyPr/>
          <a:lstStyle/>
          <a:p>
            <a:fld id="{F48C95C1-F73D-4884-8BA3-87EA1B9232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22698-D263-42F6-9AF5-663E7DB02E9F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95C1-F73D-4884-8BA3-87EA1B9232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22698-D263-42F6-9AF5-663E7DB02E9F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95C1-F73D-4884-8BA3-87EA1B9232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1828801" y="2888565"/>
            <a:ext cx="5486400" cy="914400"/>
          </a:xfrm>
        </p:spPr>
        <p:txBody>
          <a:bodyPr anchor="b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>
            <a:lvl1pPr algn="l">
              <a:defRPr sz="28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2590800" y="602566"/>
            <a:ext cx="5943600" cy="5486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 rot="16200000">
            <a:off x="-859303" y="2888566"/>
            <a:ext cx="5486400" cy="914400"/>
          </a:xfrm>
        </p:spPr>
        <p:txBody>
          <a:bodyPr lIns="91440" rIns="91440"/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22698-D263-42F6-9AF5-663E7DB02E9F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xfrm>
            <a:off x="6553200" y="6214404"/>
            <a:ext cx="2133600" cy="365760"/>
          </a:xfrm>
        </p:spPr>
        <p:txBody>
          <a:bodyPr/>
          <a:lstStyle/>
          <a:p>
            <a:fld id="{F48C95C1-F73D-4884-8BA3-87EA1B9232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740812" y="794822"/>
            <a:ext cx="3960051" cy="5294376"/>
          </a:xfrm>
          <a:prstGeom prst="roundRect">
            <a:avLst>
              <a:gd name="adj" fmla="val 3541"/>
            </a:avLst>
          </a:prstGeom>
          <a:solidFill>
            <a:srgbClr val="FFFFFF">
              <a:alpha val="40000"/>
            </a:srgb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277728" y="3501743"/>
            <a:ext cx="3200400" cy="1143000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>
            <a:lvl1pPr algn="ctr">
              <a:buNone/>
              <a:defRPr sz="26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pic" idx="1"/>
          </p:nvPr>
        </p:nvSpPr>
        <p:spPr>
          <a:xfrm>
            <a:off x="527537" y="821202"/>
            <a:ext cx="4550899" cy="5215597"/>
          </a:xfrm>
          <a:prstGeom prst="roundRect">
            <a:avLst>
              <a:gd name="adj" fmla="val 622"/>
            </a:avLst>
          </a:prstGeom>
          <a:solidFill>
            <a:schemeClr val="bg1">
              <a:lumMod val="85000"/>
            </a:schemeClr>
          </a:solidFill>
          <a:ln w="101600">
            <a:solidFill>
              <a:srgbClr val="FFFFFF"/>
            </a:solidFill>
            <a:miter lim="800000"/>
          </a:ln>
          <a:effectLst>
            <a:outerShdw blurRad="65000" dist="25000" dir="5400000" algn="t" rotWithShape="0">
              <a:schemeClr val="bg2">
                <a:shade val="30000"/>
                <a:satMod val="250000"/>
                <a:alpha val="85000"/>
              </a:schemeClr>
            </a:outerShdw>
          </a:effectLst>
          <a:scene3d>
            <a:camera prst="orthographicFront"/>
            <a:lightRig rig="soft" dir="t">
              <a:rot lat="0" lon="0" rev="20100000"/>
            </a:lightRig>
          </a:scene3d>
          <a:sp3d contourW="3810">
            <a:bevelT w="95250" h="25400"/>
            <a:contourClr>
              <a:schemeClr val="bg2">
                <a:shade val="45000"/>
                <a:satMod val="145000"/>
              </a:schemeClr>
            </a:contourClr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>
            <a:lvl1pPr>
              <a:buNone/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sz="2000" smtClean="0"/>
              <a:t>Click icon to add picture</a:t>
            </a:r>
            <a:endParaRPr lang="en-US" sz="2000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5277728" y="1600200"/>
            <a:ext cx="3200400" cy="1825343"/>
          </a:xfrm>
        </p:spPr>
        <p:txBody>
          <a:bodyPr bIns="0" anchor="b">
            <a:normAutofit/>
          </a:bodyPr>
          <a:lstStyle>
            <a:lvl1pPr marL="0" marR="0" indent="0" algn="ctr">
              <a:buFontTx/>
              <a:buNone/>
              <a:defRPr sz="1300">
                <a:solidFill>
                  <a:schemeClr val="tx1">
                    <a:tint val="95000"/>
                  </a:schemeClr>
                </a:solidFill>
              </a:defRPr>
            </a:lvl1pPr>
            <a:lvl2pPr marL="460375" marR="0" indent="-112713">
              <a:buFontTx/>
              <a:buNone/>
              <a:defRPr sz="1200"/>
            </a:lvl2pPr>
            <a:lvl3pPr marL="914400" marR="0" indent="-117475">
              <a:buFontTx/>
              <a:buNone/>
              <a:defRPr sz="1000"/>
            </a:lvl3pPr>
            <a:lvl4pPr marL="1316038" marR="0" indent="-112713">
              <a:buFontTx/>
              <a:buNone/>
              <a:defRPr sz="900"/>
            </a:lvl4pPr>
            <a:lvl5pPr marL="1711325" marR="0" indent="-117475"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22698-D263-42F6-9AF5-663E7DB02E9F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95C1-F73D-4884-8BA3-87EA1B9232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342900" y="228600"/>
            <a:ext cx="8458200" cy="6400800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" name="Rectangle 10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anchor="b" anchorCtr="0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Rectangle 1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20" rIns="4572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7" name="Rectangle 22"/>
          <p:cNvSpPr>
            <a:spLocks noGrp="1"/>
          </p:cNvSpPr>
          <p:nvPr>
            <p:ph type="dt" sz="half" idx="2"/>
          </p:nvPr>
        </p:nvSpPr>
        <p:spPr>
          <a:xfrm>
            <a:off x="457200" y="6214404"/>
            <a:ext cx="2133600" cy="365760"/>
          </a:xfrm>
          <a:prstGeom prst="rect">
            <a:avLst/>
          </a:prstGeom>
        </p:spPr>
        <p:txBody>
          <a:bodyPr anchor="b" anchorCtr="0"/>
          <a:lstStyle>
            <a:lvl1pPr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fld id="{F9822698-D263-42F6-9AF5-663E7DB02E9F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3"/>
          </p:nvPr>
        </p:nvSpPr>
        <p:spPr>
          <a:xfrm>
            <a:off x="3124200" y="6214404"/>
            <a:ext cx="2895600" cy="365760"/>
          </a:xfrm>
          <a:prstGeom prst="rect">
            <a:avLst/>
          </a:prstGeom>
        </p:spPr>
        <p:txBody>
          <a:bodyPr anchor="b" anchorCtr="0"/>
          <a:lstStyle>
            <a:lvl1pPr algn="ctr"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endParaRPr lang="en-US"/>
          </a:p>
        </p:txBody>
      </p:sp>
      <p:sp>
        <p:nvSpPr>
          <p:cNvPr id="13" name="Rectangle 15"/>
          <p:cNvSpPr>
            <a:spLocks noGrp="1"/>
          </p:cNvSpPr>
          <p:nvPr>
            <p:ph type="sldNum" sz="quarter" idx="4"/>
          </p:nvPr>
        </p:nvSpPr>
        <p:spPr>
          <a:xfrm>
            <a:off x="6553200" y="6214404"/>
            <a:ext cx="2133600" cy="365760"/>
          </a:xfrm>
          <a:prstGeom prst="rect">
            <a:avLst/>
          </a:prstGeom>
        </p:spPr>
        <p:txBody>
          <a:bodyPr anchor="b" anchorCtr="0"/>
          <a:lstStyle>
            <a:lvl1pPr algn="r"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fld id="{F48C95C1-F73D-4884-8BA3-87EA1B9232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defPPr>
        <a:defRPr sz="4400">
          <a:solidFill>
            <a:schemeClr val="tx2">
              <a:shade val="80000"/>
              <a:satMod val="150000"/>
            </a:schemeClr>
          </a:solidFill>
          <a:latin typeface="+mj-lt"/>
          <a:ea typeface="+mj-ea"/>
          <a:cs typeface="+mj-cs"/>
        </a:defRPr>
      </a:defPPr>
      <a:lvl1pPr algn="ctr" eaLnBrk="1" hangingPunct="1">
        <a:buNone/>
        <a:defRPr lang="en-US" sz="5300" b="1" strike="noStrike" kern="1200" baseline="0" dirty="0" smtClean="0">
          <a:solidFill>
            <a:schemeClr val="tx2">
              <a:shade val="85000"/>
              <a:satMod val="150000"/>
            </a:schemeClr>
          </a:solidFill>
          <a:effectLst/>
          <a:latin typeface="+mj-lt"/>
          <a:ea typeface="+mj-lt"/>
          <a:cs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457200" indent="-274320" algn="l" eaLnBrk="1" hangingPunct="1">
        <a:buClr>
          <a:schemeClr val="accent1"/>
        </a:buClr>
        <a:buSzPct val="80000"/>
        <a:buFont typeface="Wingdings 2" pitchFamily="18" charset="2"/>
        <a:buChar char="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758952" indent="-228600" algn="l" eaLnBrk="1" hangingPunct="1">
        <a:buClr>
          <a:schemeClr val="accent2"/>
        </a:buClr>
        <a:buFont typeface="Wingdings 2" pitchFamily="18" charset="2"/>
        <a:buChar char=""/>
        <a:defRPr sz="2200">
          <a:solidFill>
            <a:schemeClr val="tx1"/>
          </a:solidFill>
          <a:latin typeface="+mn-lt"/>
          <a:ea typeface="+mn-lt"/>
          <a:cs typeface="+mn-lt"/>
        </a:defRPr>
      </a:lvl2pPr>
      <a:lvl3pPr marL="1033272" indent="-228600" algn="l" eaLnBrk="1" hangingPunct="1">
        <a:buClr>
          <a:schemeClr val="accent3"/>
        </a:buClr>
        <a:buFont typeface="Wingdings 2" pitchFamily="18" charset="2"/>
        <a:buChar char="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298448" indent="-228600" algn="l" eaLnBrk="1" hangingPunct="1">
        <a:buClr>
          <a:schemeClr val="accent4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554480" indent="-228600" algn="l" eaLnBrk="1" hangingPunct="1">
        <a:buClr>
          <a:schemeClr val="accent5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1810512" indent="-228600" algn="l" eaLnBrk="1" hangingPunct="1">
        <a:buClr>
          <a:schemeClr val="accent6"/>
        </a:buClr>
        <a:buFont typeface="Wingdings 2" pitchFamily="18" charset="2"/>
        <a:buChar char=""/>
        <a:defRPr lang="en-US" sz="1600" baseline="0" smtClean="0">
          <a:latin typeface="+mn-lt"/>
        </a:defRPr>
      </a:lvl6pPr>
      <a:lvl7pPr marL="2075688" indent="-228600" algn="l" eaLnBrk="1" hangingPunct="1">
        <a:buClr>
          <a:schemeClr val="tx2"/>
        </a:buClr>
        <a:buFont typeface="Wingdings 2" pitchFamily="18" charset="2"/>
        <a:buChar char=""/>
        <a:defRPr lang="en-US" sz="1600" baseline="0" smtClean="0">
          <a:latin typeface="+mn-lt"/>
        </a:defRPr>
      </a:lvl7pPr>
      <a:lvl8pPr marL="2340864" indent="-228600" algn="l" eaLnBrk="1" hangingPunct="1">
        <a:buClr>
          <a:schemeClr val="accent2"/>
        </a:buClr>
        <a:buFont typeface="Wingdings 2" pitchFamily="18" charset="2"/>
        <a:buChar char=""/>
        <a:defRPr sz="1600" baseline="0">
          <a:latin typeface="+mn-lt"/>
        </a:defRPr>
      </a:lvl8pPr>
      <a:lvl9pPr marL="2596896" indent="-228600" algn="l" eaLnBrk="1" hangingPunct="1">
        <a:buClr>
          <a:schemeClr val="accent1"/>
        </a:buClr>
        <a:buFont typeface="Wingdings 2" pitchFamily="18" charset="2"/>
        <a:buChar char=""/>
        <a:defRPr sz="1400" baseline="0">
          <a:latin typeface="+mn-lt"/>
        </a:defRPr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huhVKoIDZ3w&amp;feature=related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youtube.com/watch?v=CbfK1Gi-aCk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Csz2Vt7HLrU&amp;feature=fvsr" TargetMode="External"/><Relationship Id="rId2" Type="http://schemas.openxmlformats.org/officeDocument/2006/relationships/hyperlink" Target="http://www.youtube.com/watch?v=boPT3H1tAaI&amp;feature=related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W7c1dAOVbvw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4.2.5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HBS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352800" y="55626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hlinkClick r:id="rId2"/>
              </a:rPr>
              <a:t>http://www.youtube.com/watch?v=huhVKoIDZ3w&amp;feature=related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Discuss at your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lacking in the system for Rigor Mortis to set in?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58640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8686800" cy="533400"/>
          </a:xfrm>
        </p:spPr>
        <p:txBody>
          <a:bodyPr>
            <a:noAutofit/>
          </a:bodyPr>
          <a:lstStyle/>
          <a:p>
            <a:r>
              <a:rPr lang="en-US" sz="3600" dirty="0" smtClean="0"/>
              <a:t>What if there were no ATP?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http://www.youtube.com/watch?v=CbfK1Gi-aCk</a:t>
            </a:r>
            <a:endParaRPr lang="en-US" dirty="0"/>
          </a:p>
        </p:txBody>
      </p:sp>
      <p:pic>
        <p:nvPicPr>
          <p:cNvPr id="2050" name="Picture 2" descr="http://textbook.s-anand.net/wp-content/uploads/2011/02/ch_20_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427" y="3124200"/>
            <a:ext cx="5076825" cy="317182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78155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 your findings, you will design and build a 3D working model of muscle contraction. </a:t>
            </a:r>
          </a:p>
          <a:p>
            <a:endParaRPr lang="en-US" dirty="0"/>
          </a:p>
        </p:txBody>
      </p:sp>
      <p:pic>
        <p:nvPicPr>
          <p:cNvPr id="31746" name="Picture 2" descr="http://www.labscientificequipments.com/product/Biology%20Models/Model%2022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3810000"/>
            <a:ext cx="4572000" cy="1838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will present your model on a segment of the fictitious show </a:t>
            </a:r>
            <a:r>
              <a:rPr lang="en-US" i="1" dirty="0" smtClean="0"/>
              <a:t>CSI - The Science Revealed</a:t>
            </a:r>
            <a:r>
              <a:rPr lang="en-US" dirty="0" smtClean="0"/>
              <a:t> targeted to middle and high school students. </a:t>
            </a:r>
            <a:endParaRPr lang="en-US" dirty="0"/>
          </a:p>
        </p:txBody>
      </p:sp>
      <p:pic>
        <p:nvPicPr>
          <p:cNvPr id="30722" name="Picture 2" descr="http://images.fanpop.com/images/image_uploads/CSI-csi-141345_1024_76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98900" y="3048001"/>
            <a:ext cx="508000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model will be manipulated to show the sequence of events that occur during normal shortening of the </a:t>
            </a:r>
            <a:r>
              <a:rPr lang="en-US" dirty="0" err="1" smtClean="0"/>
              <a:t>sarcomere</a:t>
            </a:r>
            <a:r>
              <a:rPr lang="en-US" dirty="0" smtClean="0"/>
              <a:t>, as well as educate your audience on why the muscles can lock up after death.</a:t>
            </a:r>
          </a:p>
          <a:p>
            <a:endParaRPr lang="en-US" dirty="0"/>
          </a:p>
        </p:txBody>
      </p:sp>
      <p:pic>
        <p:nvPicPr>
          <p:cNvPr id="29698" name="Picture 2" descr="http://video.google.com/ThumbnailServer2?app=blogger&amp;contentid=32ac251676ef2500&amp;offsetms=5000&amp;itag=w160&amp;sigh=nEFfk41v4I7hRVcpvnBerNbP-Q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8800" y="3962400"/>
            <a:ext cx="3454400" cy="2590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www.youtube.com/watch?v=boPT3H1tAaI&amp;feature=related</a:t>
            </a:r>
            <a:endParaRPr lang="en-US" dirty="0" smtClean="0"/>
          </a:p>
          <a:p>
            <a:endParaRPr lang="en-US" dirty="0"/>
          </a:p>
          <a:p>
            <a:r>
              <a:rPr lang="en-US" dirty="0">
                <a:hlinkClick r:id="rId3"/>
              </a:rPr>
              <a:t>http://www.youtube.com/watch?v=Csz2Vt7HLrU&amp;feature=fvsr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0891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remaining time to…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Meet with your partner, discuss ideas.</a:t>
            </a:r>
          </a:p>
          <a:p>
            <a:endParaRPr lang="en-US" dirty="0"/>
          </a:p>
          <a:p>
            <a:r>
              <a:rPr lang="en-US" dirty="0" smtClean="0"/>
              <a:t>Decide if you need to bring any supplies.</a:t>
            </a:r>
          </a:p>
          <a:p>
            <a:endParaRPr lang="en-US" dirty="0"/>
          </a:p>
          <a:p>
            <a:r>
              <a:rPr lang="en-US" dirty="0" smtClean="0"/>
              <a:t>Begin filling in your ideas for the rubric, we will finalize </a:t>
            </a:r>
            <a:r>
              <a:rPr lang="en-US" smtClean="0"/>
              <a:t>it tomorrow.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You will have class time tomorrow to work on your model and your script.</a:t>
            </a:r>
          </a:p>
          <a:p>
            <a:endParaRPr lang="en-US" dirty="0"/>
          </a:p>
          <a:p>
            <a:r>
              <a:rPr lang="en-US" dirty="0" smtClean="0"/>
              <a:t>On Monday, you will turn in your script and your model.</a:t>
            </a:r>
          </a:p>
          <a:p>
            <a:endParaRPr lang="en-US" dirty="0"/>
          </a:p>
          <a:p>
            <a:r>
              <a:rPr lang="en-US" dirty="0" smtClean="0"/>
              <a:t>If you would like to make a video, see me to schedule use of camera.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7443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Warm up-Review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en-US" dirty="0" smtClean="0"/>
              <a:t>If the </a:t>
            </a:r>
            <a:r>
              <a:rPr lang="en-US" dirty="0" err="1" smtClean="0"/>
              <a:t>tricep</a:t>
            </a:r>
            <a:r>
              <a:rPr lang="en-US" dirty="0" smtClean="0"/>
              <a:t> muscle is relaxed and long, then the bicep is ____________ and _____________.</a:t>
            </a:r>
          </a:p>
          <a:p>
            <a:r>
              <a:rPr lang="en-US" dirty="0" smtClean="0"/>
              <a:t>The diagram below is of a ____________.  The thick filament (red) is made up of _____________ and the thin filament (blue) contains _______________.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038600"/>
            <a:ext cx="4535308" cy="2472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68299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Muscle Cell Contraction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www.youtube.com/watch?v=W7c1dAOVbvw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Think about – How does this occur on a cellular level?  </a:t>
            </a:r>
          </a:p>
          <a:p>
            <a:r>
              <a:rPr lang="en-US" dirty="0" smtClean="0"/>
              <a:t>Why does it matter?</a:t>
            </a:r>
          </a:p>
          <a:p>
            <a:pPr lvl="1"/>
            <a:r>
              <a:rPr lang="en-US" dirty="0" smtClean="0"/>
              <a:t>What do our bodies need for muscle contraction to occur?  </a:t>
            </a:r>
          </a:p>
          <a:p>
            <a:pPr lvl="1"/>
            <a:r>
              <a:rPr lang="en-US" dirty="0" smtClean="0"/>
              <a:t>What happens if the muscles don’t receive these key factors?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8411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Muscle contraction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 understand that ATP is important for muscle contraction.</a:t>
            </a:r>
          </a:p>
          <a:p>
            <a:r>
              <a:rPr lang="en-US" dirty="0" smtClean="0"/>
              <a:t>Now you will zoom in on the </a:t>
            </a:r>
            <a:r>
              <a:rPr lang="en-US" dirty="0" err="1" smtClean="0"/>
              <a:t>sarcomere</a:t>
            </a:r>
            <a:r>
              <a:rPr lang="en-US" dirty="0" smtClean="0"/>
              <a:t>, the smallest unit of a muscle, and see exactly </a:t>
            </a:r>
            <a:r>
              <a:rPr lang="en-US" i="1" dirty="0" smtClean="0"/>
              <a:t>how</a:t>
            </a:r>
            <a:r>
              <a:rPr lang="en-US" dirty="0" smtClean="0"/>
              <a:t> ATP is used to make a muscle contract and relax. </a:t>
            </a:r>
            <a:endParaRPr lang="en-US" dirty="0"/>
          </a:p>
        </p:txBody>
      </p:sp>
      <p:pic>
        <p:nvPicPr>
          <p:cNvPr id="34818" name="Picture 2" descr="http://upload.wikimedia.org/wikipedia/commons/a/a4/Sarcomer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4038600"/>
            <a:ext cx="3562350" cy="2390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sarcomere</a:t>
            </a:r>
            <a:r>
              <a:rPr lang="en-US" dirty="0" smtClean="0"/>
              <a:t> is made up of two important proteins, </a:t>
            </a:r>
            <a:r>
              <a:rPr lang="en-US" i="1" dirty="0" err="1" smtClean="0"/>
              <a:t>actin</a:t>
            </a:r>
            <a:r>
              <a:rPr lang="en-US" dirty="0" smtClean="0"/>
              <a:t> and </a:t>
            </a:r>
            <a:r>
              <a:rPr lang="en-US" i="1" dirty="0" smtClean="0"/>
              <a:t>myosin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33794" name="Picture 2" descr="http://gilead.org.il/hcm/sarcome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2667000"/>
            <a:ext cx="6048375" cy="3781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 will investigate the movement of these two fibers in contraction as well as the role other ions, electric stimuli and body systems play in this process. </a:t>
            </a:r>
            <a:endParaRPr lang="en-US" dirty="0"/>
          </a:p>
        </p:txBody>
      </p:sp>
      <p:pic>
        <p:nvPicPr>
          <p:cNvPr id="32770" name="Picture 2" descr="http://images.tutorvista.com/content/locomotion-animals/muscle-contraction-mechanism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3429000"/>
            <a:ext cx="3905250" cy="3133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 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r>
              <a:rPr lang="en-US" dirty="0" smtClean="0"/>
              <a:t>Take out your notes from your research yesterday.</a:t>
            </a:r>
          </a:p>
          <a:p>
            <a:r>
              <a:rPr lang="en-US" dirty="0" smtClean="0"/>
              <a:t>Using either Inspiration software or paper and pencil, create a concept map to organize your understanding of the SLIDING FILAMENT THEORY and how it relates to rigor mortis.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4648200"/>
            <a:ext cx="16764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89424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304800"/>
            <a:ext cx="38862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Partner Share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067800" cy="5486400"/>
          </a:xfrm>
        </p:spPr>
        <p:txBody>
          <a:bodyPr>
            <a:noAutofit/>
          </a:bodyPr>
          <a:lstStyle/>
          <a:p>
            <a:r>
              <a:rPr lang="en-US" sz="2400" dirty="0" smtClean="0"/>
              <a:t>With your SOUTH partner, share your concept maps.</a:t>
            </a:r>
          </a:p>
          <a:p>
            <a:r>
              <a:rPr lang="en-US" sz="2400" dirty="0" smtClean="0"/>
              <a:t>Compare them to the proficient example.</a:t>
            </a:r>
          </a:p>
          <a:p>
            <a:r>
              <a:rPr lang="en-US" sz="2400" dirty="0" smtClean="0"/>
              <a:t>Use the RUBRIC to evaluate each others.</a:t>
            </a:r>
          </a:p>
          <a:p>
            <a:pPr lvl="1"/>
            <a:r>
              <a:rPr lang="en-US" sz="2400" dirty="0" smtClean="0"/>
              <a:t>Language I should hear:</a:t>
            </a:r>
          </a:p>
          <a:p>
            <a:pPr lvl="2"/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I like that your concept map includes…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  <a:p>
            <a:pPr lvl="2"/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One way to improve your concept map is…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  <a:p>
            <a:pPr lvl="2"/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A concept that I learned from your diagram is…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  <a:p>
            <a:pPr lvl="2"/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Your thinking map caused me to realize that….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400" dirty="0" smtClean="0"/>
              <a:t>Some questions to ponder</a:t>
            </a:r>
            <a:r>
              <a:rPr lang="en-US" sz="1200" dirty="0" smtClean="0"/>
              <a:t>:  </a:t>
            </a:r>
          </a:p>
          <a:p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“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Did the map show how the process repeats?”  </a:t>
            </a:r>
            <a:endParaRPr lang="en-US" sz="20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“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What other way could the concept map have been arranged to show the role of ATP?”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“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If 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there were no calcium ions what would happen?”  </a:t>
            </a:r>
            <a:endParaRPr lang="en-US" sz="20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“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If there were no ATP what would happen?”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350567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Summarize your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paragraph that explains the Sliding Filament Theory.</a:t>
            </a:r>
          </a:p>
          <a:p>
            <a:r>
              <a:rPr lang="en-US" dirty="0" smtClean="0"/>
              <a:t>Use cause and effect language.</a:t>
            </a:r>
          </a:p>
          <a:p>
            <a:endParaRPr lang="en-US" dirty="0" smtClean="0"/>
          </a:p>
          <a:p>
            <a:pPr lvl="1"/>
            <a:r>
              <a:rPr lang="en-US" b="1" i="1" dirty="0">
                <a:solidFill>
                  <a:schemeClr val="accent2">
                    <a:lumMod val="50000"/>
                  </a:schemeClr>
                </a:solidFill>
              </a:rPr>
              <a:t>_____ takes place when ___________</a:t>
            </a:r>
            <a:endParaRPr lang="en-US" sz="3000" i="1" dirty="0">
              <a:solidFill>
                <a:schemeClr val="accent2">
                  <a:lumMod val="50000"/>
                </a:schemeClr>
              </a:solidFill>
            </a:endParaRPr>
          </a:p>
          <a:p>
            <a:pPr lvl="1"/>
            <a:r>
              <a:rPr lang="en-US" b="1" i="1" dirty="0">
                <a:solidFill>
                  <a:schemeClr val="tx2">
                    <a:lumMod val="75000"/>
                  </a:schemeClr>
                </a:solidFill>
              </a:rPr>
              <a:t>___________ stimulates the release of _________ causing ______.</a:t>
            </a:r>
            <a:endParaRPr lang="en-US" sz="3000" i="1" dirty="0">
              <a:solidFill>
                <a:schemeClr val="tx2">
                  <a:lumMod val="75000"/>
                </a:schemeClr>
              </a:solidFill>
            </a:endParaRPr>
          </a:p>
          <a:p>
            <a:pPr lvl="1"/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_______________ results in ___________________.  </a:t>
            </a:r>
            <a:endParaRPr lang="en-US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endParaRPr lang="en-US" sz="3000" i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b="1" dirty="0"/>
              <a:t> 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If you finish, please read 4.2.5.</a:t>
            </a:r>
            <a:endParaRPr lang="en-US" sz="3600" dirty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7067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nival">
  <a:themeElements>
    <a:clrScheme name="Carnival">
      <a:dk1>
        <a:sysClr val="windowText" lastClr="000000"/>
      </a:dk1>
      <a:lt1>
        <a:sysClr val="window" lastClr="FFFFFF"/>
      </a:lt1>
      <a:dk2>
        <a:srgbClr val="2A2D6C"/>
      </a:dk2>
      <a:lt2>
        <a:srgbClr val="FCED90"/>
      </a:lt2>
      <a:accent1>
        <a:srgbClr val="E0B602"/>
      </a:accent1>
      <a:accent2>
        <a:srgbClr val="C77D00"/>
      </a:accent2>
      <a:accent3>
        <a:srgbClr val="C43D1F"/>
      </a:accent3>
      <a:accent4>
        <a:srgbClr val="B42469"/>
      </a:accent4>
      <a:accent5>
        <a:srgbClr val="7B309B"/>
      </a:accent5>
      <a:accent6>
        <a:srgbClr val="4560AD"/>
      </a:accent6>
      <a:hlink>
        <a:srgbClr val="118FBF"/>
      </a:hlink>
      <a:folHlink>
        <a:srgbClr val="0CA15F"/>
      </a:folHlink>
    </a:clrScheme>
    <a:fontScheme name="Carnival">
      <a:majorFont>
        <a:latin typeface="Bodoni MT"/>
        <a:ea typeface=""/>
        <a:cs typeface=""/>
        <a:font script="Cyrl" typeface="Times New Roman"/>
        <a:font script="Grek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Verdana"/>
        <a:ea typeface=""/>
        <a:cs typeface=""/>
        <a:font script="Jpan" typeface="ＭＳ Ｐゴシック"/>
        <a:font script="Hang" typeface="맑은 고딕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arnival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75000"/>
                <a:satMod val="170000"/>
              </a:schemeClr>
            </a:gs>
            <a:gs pos="37000">
              <a:schemeClr val="phClr">
                <a:tint val="50000"/>
                <a:satMod val="180000"/>
              </a:schemeClr>
            </a:gs>
            <a:gs pos="50000">
              <a:schemeClr val="phClr">
                <a:tint val="46000"/>
                <a:satMod val="180000"/>
              </a:schemeClr>
            </a:gs>
            <a:gs pos="64000">
              <a:schemeClr val="phClr">
                <a:tint val="50000"/>
                <a:satMod val="180000"/>
              </a:schemeClr>
            </a:gs>
            <a:gs pos="100000">
              <a:schemeClr val="phClr">
                <a:tint val="75000"/>
                <a:satMod val="17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hade val="35000"/>
                <a:satMod val="190000"/>
              </a:schemeClr>
            </a:gs>
            <a:gs pos="30000">
              <a:schemeClr val="phClr">
                <a:shade val="64000"/>
                <a:satMod val="165000"/>
              </a:schemeClr>
            </a:gs>
            <a:gs pos="46000">
              <a:schemeClr val="phClr">
                <a:shade val="74000"/>
                <a:satMod val="165000"/>
              </a:schemeClr>
            </a:gs>
            <a:gs pos="56000">
              <a:schemeClr val="phClr">
                <a:shade val="74000"/>
                <a:satMod val="165000"/>
              </a:schemeClr>
            </a:gs>
            <a:gs pos="70000">
              <a:schemeClr val="phClr">
                <a:shade val="64000"/>
                <a:satMod val="165000"/>
              </a:schemeClr>
            </a:gs>
            <a:gs pos="100000">
              <a:schemeClr val="phClr">
                <a:shade val="35000"/>
                <a:satMod val="190000"/>
              </a:schemeClr>
            </a:gs>
          </a:gsLst>
          <a:lin ang="5400000" scaled="0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54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000" dir="54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000" dir="540000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contrasting" dir="tr">
              <a:rot lat="0" lon="0" rev="7000000"/>
            </a:lightRig>
          </a:scene3d>
          <a:sp3d prstMaterial="powder">
            <a:bevelT w="110000" h="50000"/>
          </a:sp3d>
        </a:effectStyle>
      </a:effectStyleLst>
      <a:bg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shade val="68000"/>
                <a:satMod val="150000"/>
              </a:schemeClr>
            </a:gs>
            <a:gs pos="40000">
              <a:schemeClr val="phClr">
                <a:tint val="90000"/>
                <a:satMod val="220000"/>
              </a:schemeClr>
            </a:gs>
            <a:gs pos="50000">
              <a:schemeClr val="phClr">
                <a:tint val="86500"/>
                <a:satMod val="255000"/>
              </a:schemeClr>
            </a:gs>
            <a:gs pos="53000">
              <a:schemeClr val="phClr">
                <a:tint val="86500"/>
                <a:satMod val="255000"/>
              </a:schemeClr>
            </a:gs>
            <a:gs pos="62000">
              <a:schemeClr val="phClr">
                <a:tint val="90000"/>
                <a:satMod val="220000"/>
              </a:schemeClr>
            </a:gs>
            <a:gs pos="100000">
              <a:schemeClr val="phClr">
                <a:shade val="68000"/>
                <a:satMod val="15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190000"/>
              </a:schemeClr>
              <a:schemeClr val="phClr">
                <a:shade val="78000"/>
                <a:satMod val="18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Carnival</Template>
  <TotalTime>512</TotalTime>
  <Words>577</Words>
  <Application>Microsoft Office PowerPoint</Application>
  <PresentationFormat>On-screen Show (4:3)</PresentationFormat>
  <Paragraphs>72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Carnival</vt:lpstr>
      <vt:lpstr>4.2.5</vt:lpstr>
      <vt:lpstr>Warm up-Review</vt:lpstr>
      <vt:lpstr>Muscle Cell Contraction</vt:lpstr>
      <vt:lpstr>Muscle contraction</vt:lpstr>
      <vt:lpstr>Slide 5</vt:lpstr>
      <vt:lpstr>Slide 6</vt:lpstr>
      <vt:lpstr>Concept Map</vt:lpstr>
      <vt:lpstr>Partner Share</vt:lpstr>
      <vt:lpstr>Summarize your Thinking</vt:lpstr>
      <vt:lpstr>Discuss at your table</vt:lpstr>
      <vt:lpstr>What if there were no ATP?</vt:lpstr>
      <vt:lpstr>Project</vt:lpstr>
      <vt:lpstr>Project</vt:lpstr>
      <vt:lpstr>Project</vt:lpstr>
      <vt:lpstr>Examples</vt:lpstr>
      <vt:lpstr>Use remaining time to…</vt:lpstr>
    </vt:vector>
  </TitlesOfParts>
  <Company>Aurora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4.2.5</dc:title>
  <dc:creator>APS USER</dc:creator>
  <cp:lastModifiedBy>APS USER</cp:lastModifiedBy>
  <cp:revision>52</cp:revision>
  <dcterms:created xsi:type="dcterms:W3CDTF">2012-03-09T15:58:11Z</dcterms:created>
  <dcterms:modified xsi:type="dcterms:W3CDTF">2012-03-19T14:20:49Z</dcterms:modified>
</cp:coreProperties>
</file>