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57" r:id="rId4"/>
    <p:sldId id="258" r:id="rId5"/>
    <p:sldId id="259" r:id="rId6"/>
    <p:sldId id="261" r:id="rId7"/>
    <p:sldId id="262" r:id="rId8"/>
    <p:sldId id="260" r:id="rId9"/>
    <p:sldId id="264" r:id="rId10"/>
    <p:sldId id="265" r:id="rId11"/>
    <p:sldId id="266" r:id="rId12"/>
    <p:sldId id="267" r:id="rId13"/>
    <p:sldId id="268" r:id="rId14"/>
    <p:sldId id="269" r:id="rId15"/>
    <p:sldId id="270" r:id="rId16"/>
    <p:sldId id="263"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6" r:id="rId32"/>
    <p:sldId id="288" r:id="rId33"/>
    <p:sldId id="289" r:id="rId34"/>
    <p:sldId id="290" r:id="rId35"/>
    <p:sldId id="291" r:id="rId36"/>
    <p:sldId id="292" r:id="rId37"/>
    <p:sldId id="287"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32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B89D6-1FB4-47BD-9EAA-BB07525578F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54D2045-57F7-4C69-9704-FE34A3FE99EF}">
      <dgm:prSet custT="1"/>
      <dgm:spPr/>
      <dgm:t>
        <a:bodyPr/>
        <a:lstStyle/>
        <a:p>
          <a:pPr rtl="0"/>
          <a:r>
            <a:rPr lang="en-US" sz="2800" dirty="0" smtClean="0"/>
            <a:t>Given the placement of the </a:t>
          </a:r>
          <a:r>
            <a:rPr lang="en-US" sz="2800" dirty="0" err="1" smtClean="0"/>
            <a:t>ulnar</a:t>
          </a:r>
          <a:r>
            <a:rPr lang="en-US" sz="2800" dirty="0" smtClean="0"/>
            <a:t> nerve, what type of forearm muscles do you think this nerve stimulates? Explain. HINT: What type of muscles is found on the ventral side of the body?</a:t>
          </a:r>
          <a:endParaRPr lang="en-US" sz="2800" dirty="0"/>
        </a:p>
      </dgm:t>
    </dgm:pt>
    <dgm:pt modelId="{23CDF505-7B83-4408-8494-944BC6CF43AE}" type="parTrans" cxnId="{BD98D769-2B7E-4B78-8C14-A7823B93DFF1}">
      <dgm:prSet/>
      <dgm:spPr/>
      <dgm:t>
        <a:bodyPr/>
        <a:lstStyle/>
        <a:p>
          <a:endParaRPr lang="en-US"/>
        </a:p>
      </dgm:t>
    </dgm:pt>
    <dgm:pt modelId="{C8BD23E8-5369-4191-A764-B3F493DC7035}" type="sibTrans" cxnId="{BD98D769-2B7E-4B78-8C14-A7823B93DFF1}">
      <dgm:prSet/>
      <dgm:spPr/>
      <dgm:t>
        <a:bodyPr/>
        <a:lstStyle/>
        <a:p>
          <a:endParaRPr lang="en-US"/>
        </a:p>
      </dgm:t>
    </dgm:pt>
    <dgm:pt modelId="{30F7B0FE-C8BF-4C90-AB2A-5854590E2B3D}">
      <dgm:prSet custT="1"/>
      <dgm:spPr/>
      <dgm:t>
        <a:bodyPr/>
        <a:lstStyle/>
        <a:p>
          <a:pPr rtl="0"/>
          <a:r>
            <a:rPr lang="en-US" sz="2800" dirty="0" smtClean="0"/>
            <a:t>Explain how the placement of the </a:t>
          </a:r>
          <a:r>
            <a:rPr lang="en-US" sz="2800" dirty="0" err="1" smtClean="0"/>
            <a:t>ulnar</a:t>
          </a:r>
          <a:r>
            <a:rPr lang="en-US" sz="2800" dirty="0" smtClean="0"/>
            <a:t> nerve is linked to the pain and discomfort you feel when you bang your “funny bone.”</a:t>
          </a:r>
          <a:endParaRPr lang="en-US" sz="2800" dirty="0"/>
        </a:p>
      </dgm:t>
    </dgm:pt>
    <dgm:pt modelId="{9F39C319-FA7E-40D0-8D04-94F2F4AEFFE1}" type="parTrans" cxnId="{39FE6155-1EA7-49FE-8E80-6468B3ADD934}">
      <dgm:prSet/>
      <dgm:spPr/>
      <dgm:t>
        <a:bodyPr/>
        <a:lstStyle/>
        <a:p>
          <a:endParaRPr lang="en-US"/>
        </a:p>
      </dgm:t>
    </dgm:pt>
    <dgm:pt modelId="{5CB1284A-4F79-448F-B88C-5861314BE9B5}" type="sibTrans" cxnId="{39FE6155-1EA7-49FE-8E80-6468B3ADD934}">
      <dgm:prSet/>
      <dgm:spPr/>
      <dgm:t>
        <a:bodyPr/>
        <a:lstStyle/>
        <a:p>
          <a:endParaRPr lang="en-US"/>
        </a:p>
      </dgm:t>
    </dgm:pt>
    <dgm:pt modelId="{930B9C01-5152-4B84-868B-05C4BFFA217B}">
      <dgm:prSet/>
      <dgm:spPr/>
      <dgm:t>
        <a:bodyPr/>
        <a:lstStyle/>
        <a:p>
          <a:pPr rtl="0"/>
          <a:r>
            <a:rPr lang="en-US" b="1" dirty="0" smtClean="0"/>
            <a:t>Answer them on your dry erase board.</a:t>
          </a:r>
          <a:endParaRPr lang="en-US" b="1" dirty="0"/>
        </a:p>
      </dgm:t>
    </dgm:pt>
    <dgm:pt modelId="{B4E33CED-6063-4F5F-9BCB-0B32078604C2}" type="parTrans" cxnId="{5482BEC1-92C7-416E-AD16-0747B7D34EDE}">
      <dgm:prSet/>
      <dgm:spPr/>
      <dgm:t>
        <a:bodyPr/>
        <a:lstStyle/>
        <a:p>
          <a:endParaRPr lang="en-US"/>
        </a:p>
      </dgm:t>
    </dgm:pt>
    <dgm:pt modelId="{DBE01705-12F6-4BCC-A1F3-EA8C67EFA758}" type="sibTrans" cxnId="{5482BEC1-92C7-416E-AD16-0747B7D34EDE}">
      <dgm:prSet/>
      <dgm:spPr/>
      <dgm:t>
        <a:bodyPr/>
        <a:lstStyle/>
        <a:p>
          <a:endParaRPr lang="en-US"/>
        </a:p>
      </dgm:t>
    </dgm:pt>
    <dgm:pt modelId="{3E8A4973-F26D-4F18-AE6D-7191374F8B09}" type="pres">
      <dgm:prSet presAssocID="{DE0B89D6-1FB4-47BD-9EAA-BB07525578FE}" presName="CompostProcess" presStyleCnt="0">
        <dgm:presLayoutVars>
          <dgm:dir/>
          <dgm:resizeHandles val="exact"/>
        </dgm:presLayoutVars>
      </dgm:prSet>
      <dgm:spPr/>
      <dgm:t>
        <a:bodyPr/>
        <a:lstStyle/>
        <a:p>
          <a:endParaRPr lang="en-US"/>
        </a:p>
      </dgm:t>
    </dgm:pt>
    <dgm:pt modelId="{7377A1DA-3015-45D2-BA10-54980A906290}" type="pres">
      <dgm:prSet presAssocID="{DE0B89D6-1FB4-47BD-9EAA-BB07525578FE}" presName="arrow" presStyleLbl="bgShp" presStyleIdx="0" presStyleCnt="1" custScaleX="115536" custLinFactNeighborX="-1100"/>
      <dgm:spPr/>
    </dgm:pt>
    <dgm:pt modelId="{37425D74-E7F5-4D6A-8FB6-D06D133DA011}" type="pres">
      <dgm:prSet presAssocID="{DE0B89D6-1FB4-47BD-9EAA-BB07525578FE}" presName="linearProcess" presStyleCnt="0"/>
      <dgm:spPr/>
    </dgm:pt>
    <dgm:pt modelId="{25652C1B-CCE0-47B1-AC8C-9D3B5A62E2A9}" type="pres">
      <dgm:prSet presAssocID="{C54D2045-57F7-4C69-9704-FE34A3FE99EF}" presName="textNode" presStyleLbl="node1" presStyleIdx="0" presStyleCnt="3" custScaleX="125527" custScaleY="188607" custLinFactX="-14219" custLinFactNeighborX="-100000" custLinFactNeighborY="949">
        <dgm:presLayoutVars>
          <dgm:bulletEnabled val="1"/>
        </dgm:presLayoutVars>
      </dgm:prSet>
      <dgm:spPr/>
      <dgm:t>
        <a:bodyPr/>
        <a:lstStyle/>
        <a:p>
          <a:endParaRPr lang="en-US"/>
        </a:p>
      </dgm:t>
    </dgm:pt>
    <dgm:pt modelId="{16BD708C-8941-4942-9A4D-5A49DF7C4733}" type="pres">
      <dgm:prSet presAssocID="{C8BD23E8-5369-4191-A764-B3F493DC7035}" presName="sibTrans" presStyleCnt="0"/>
      <dgm:spPr/>
    </dgm:pt>
    <dgm:pt modelId="{B05A3A9C-4065-41F7-AFC7-ED3C2C940E36}" type="pres">
      <dgm:prSet presAssocID="{30F7B0FE-C8BF-4C90-AB2A-5854590E2B3D}" presName="textNode" presStyleLbl="node1" presStyleIdx="1" presStyleCnt="3" custScaleX="152945" custScaleY="104430">
        <dgm:presLayoutVars>
          <dgm:bulletEnabled val="1"/>
        </dgm:presLayoutVars>
      </dgm:prSet>
      <dgm:spPr/>
      <dgm:t>
        <a:bodyPr/>
        <a:lstStyle/>
        <a:p>
          <a:endParaRPr lang="en-US"/>
        </a:p>
      </dgm:t>
    </dgm:pt>
    <dgm:pt modelId="{1367F758-46F9-4798-BE6D-2FDDBC537037}" type="pres">
      <dgm:prSet presAssocID="{5CB1284A-4F79-448F-B88C-5861314BE9B5}" presName="sibTrans" presStyleCnt="0"/>
      <dgm:spPr/>
    </dgm:pt>
    <dgm:pt modelId="{9F360D7E-B95D-42BB-A8BA-DDD06B55BEB9}" type="pres">
      <dgm:prSet presAssocID="{930B9C01-5152-4B84-868B-05C4BFFA217B}" presName="textNode" presStyleLbl="node1" presStyleIdx="2" presStyleCnt="3" custScaleX="44333" custScaleY="60127">
        <dgm:presLayoutVars>
          <dgm:bulletEnabled val="1"/>
        </dgm:presLayoutVars>
      </dgm:prSet>
      <dgm:spPr/>
      <dgm:t>
        <a:bodyPr/>
        <a:lstStyle/>
        <a:p>
          <a:endParaRPr lang="en-US"/>
        </a:p>
      </dgm:t>
    </dgm:pt>
  </dgm:ptLst>
  <dgm:cxnLst>
    <dgm:cxn modelId="{248CEAB5-C35F-4373-8FD8-A3DECEEF2B88}" type="presOf" srcId="{30F7B0FE-C8BF-4C90-AB2A-5854590E2B3D}" destId="{B05A3A9C-4065-41F7-AFC7-ED3C2C940E36}" srcOrd="0" destOrd="0" presId="urn:microsoft.com/office/officeart/2005/8/layout/hProcess9"/>
    <dgm:cxn modelId="{5482BEC1-92C7-416E-AD16-0747B7D34EDE}" srcId="{DE0B89D6-1FB4-47BD-9EAA-BB07525578FE}" destId="{930B9C01-5152-4B84-868B-05C4BFFA217B}" srcOrd="2" destOrd="0" parTransId="{B4E33CED-6063-4F5F-9BCB-0B32078604C2}" sibTransId="{DBE01705-12F6-4BCC-A1F3-EA8C67EFA758}"/>
    <dgm:cxn modelId="{39FE6155-1EA7-49FE-8E80-6468B3ADD934}" srcId="{DE0B89D6-1FB4-47BD-9EAA-BB07525578FE}" destId="{30F7B0FE-C8BF-4C90-AB2A-5854590E2B3D}" srcOrd="1" destOrd="0" parTransId="{9F39C319-FA7E-40D0-8D04-94F2F4AEFFE1}" sibTransId="{5CB1284A-4F79-448F-B88C-5861314BE9B5}"/>
    <dgm:cxn modelId="{C85CA144-CCED-4C3C-90B2-909746F29B3C}" type="presOf" srcId="{930B9C01-5152-4B84-868B-05C4BFFA217B}" destId="{9F360D7E-B95D-42BB-A8BA-DDD06B55BEB9}" srcOrd="0" destOrd="0" presId="urn:microsoft.com/office/officeart/2005/8/layout/hProcess9"/>
    <dgm:cxn modelId="{C7846DC0-644C-4BE2-BD25-CE8DE3619EA7}" type="presOf" srcId="{C54D2045-57F7-4C69-9704-FE34A3FE99EF}" destId="{25652C1B-CCE0-47B1-AC8C-9D3B5A62E2A9}" srcOrd="0" destOrd="0" presId="urn:microsoft.com/office/officeart/2005/8/layout/hProcess9"/>
    <dgm:cxn modelId="{3461F402-B31A-4D4E-97A5-A761E922F478}" type="presOf" srcId="{DE0B89D6-1FB4-47BD-9EAA-BB07525578FE}" destId="{3E8A4973-F26D-4F18-AE6D-7191374F8B09}" srcOrd="0" destOrd="0" presId="urn:microsoft.com/office/officeart/2005/8/layout/hProcess9"/>
    <dgm:cxn modelId="{BD98D769-2B7E-4B78-8C14-A7823B93DFF1}" srcId="{DE0B89D6-1FB4-47BD-9EAA-BB07525578FE}" destId="{C54D2045-57F7-4C69-9704-FE34A3FE99EF}" srcOrd="0" destOrd="0" parTransId="{23CDF505-7B83-4408-8494-944BC6CF43AE}" sibTransId="{C8BD23E8-5369-4191-A764-B3F493DC7035}"/>
    <dgm:cxn modelId="{1A714D81-CF1D-47A2-95B6-75EB752009EC}" type="presParOf" srcId="{3E8A4973-F26D-4F18-AE6D-7191374F8B09}" destId="{7377A1DA-3015-45D2-BA10-54980A906290}" srcOrd="0" destOrd="0" presId="urn:microsoft.com/office/officeart/2005/8/layout/hProcess9"/>
    <dgm:cxn modelId="{8692846C-CAAE-48F3-9F6E-C9197174347D}" type="presParOf" srcId="{3E8A4973-F26D-4F18-AE6D-7191374F8B09}" destId="{37425D74-E7F5-4D6A-8FB6-D06D133DA011}" srcOrd="1" destOrd="0" presId="urn:microsoft.com/office/officeart/2005/8/layout/hProcess9"/>
    <dgm:cxn modelId="{741E4D4D-2051-4D19-859A-1EA2115E3CD3}" type="presParOf" srcId="{37425D74-E7F5-4D6A-8FB6-D06D133DA011}" destId="{25652C1B-CCE0-47B1-AC8C-9D3B5A62E2A9}" srcOrd="0" destOrd="0" presId="urn:microsoft.com/office/officeart/2005/8/layout/hProcess9"/>
    <dgm:cxn modelId="{7F11D92C-D5B7-4E99-8D22-23FC3253D23E}" type="presParOf" srcId="{37425D74-E7F5-4D6A-8FB6-D06D133DA011}" destId="{16BD708C-8941-4942-9A4D-5A49DF7C4733}" srcOrd="1" destOrd="0" presId="urn:microsoft.com/office/officeart/2005/8/layout/hProcess9"/>
    <dgm:cxn modelId="{55FFD277-32F3-4D1C-9638-C6E44291404B}" type="presParOf" srcId="{37425D74-E7F5-4D6A-8FB6-D06D133DA011}" destId="{B05A3A9C-4065-41F7-AFC7-ED3C2C940E36}" srcOrd="2" destOrd="0" presId="urn:microsoft.com/office/officeart/2005/8/layout/hProcess9"/>
    <dgm:cxn modelId="{72DB948B-88A2-4EC5-B368-062D127788C2}" type="presParOf" srcId="{37425D74-E7F5-4D6A-8FB6-D06D133DA011}" destId="{1367F758-46F9-4798-BE6D-2FDDBC537037}" srcOrd="3" destOrd="0" presId="urn:microsoft.com/office/officeart/2005/8/layout/hProcess9"/>
    <dgm:cxn modelId="{70858230-E1FD-4508-9036-37F58590DA16}" type="presParOf" srcId="{37425D74-E7F5-4D6A-8FB6-D06D133DA011}" destId="{9F360D7E-B95D-42BB-A8BA-DDD06B55BEB9}"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77A1DA-3015-45D2-BA10-54980A906290}">
      <dsp:nvSpPr>
        <dsp:cNvPr id="0" name=""/>
        <dsp:cNvSpPr/>
      </dsp:nvSpPr>
      <dsp:spPr>
        <a:xfrm>
          <a:off x="0" y="0"/>
          <a:ext cx="8007095" cy="7010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652C1B-CCE0-47B1-AC8C-9D3B5A62E2A9}">
      <dsp:nvSpPr>
        <dsp:cNvPr id="0" name=""/>
        <dsp:cNvSpPr/>
      </dsp:nvSpPr>
      <dsp:spPr>
        <a:xfrm>
          <a:off x="0" y="887390"/>
          <a:ext cx="3073413" cy="528884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Given the placement of the </a:t>
          </a:r>
          <a:r>
            <a:rPr lang="en-US" sz="2800" kern="1200" dirty="0" err="1" smtClean="0"/>
            <a:t>ulnar</a:t>
          </a:r>
          <a:r>
            <a:rPr lang="en-US" sz="2800" kern="1200" dirty="0" smtClean="0"/>
            <a:t> nerve, what type of forearm muscles do you think this nerve stimulates? Explain. HINT: What type of muscles is found on the ventral side of the body?</a:t>
          </a:r>
          <a:endParaRPr lang="en-US" sz="2800" kern="1200" dirty="0"/>
        </a:p>
      </dsp:txBody>
      <dsp:txXfrm>
        <a:off x="0" y="887390"/>
        <a:ext cx="3073413" cy="5288842"/>
      </dsp:txXfrm>
    </dsp:sp>
    <dsp:sp modelId="{B05A3A9C-4065-41F7-AFC7-ED3C2C940E36}">
      <dsp:nvSpPr>
        <dsp:cNvPr id="0" name=""/>
        <dsp:cNvSpPr/>
      </dsp:nvSpPr>
      <dsp:spPr>
        <a:xfrm>
          <a:off x="3198321" y="2041007"/>
          <a:ext cx="3744718" cy="292838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Explain how the placement of the </a:t>
          </a:r>
          <a:r>
            <a:rPr lang="en-US" sz="2800" kern="1200" dirty="0" err="1" smtClean="0"/>
            <a:t>ulnar</a:t>
          </a:r>
          <a:r>
            <a:rPr lang="en-US" sz="2800" kern="1200" dirty="0" smtClean="0"/>
            <a:t> nerve is linked to the pain and discomfort you feel when you bang your “funny bone.”</a:t>
          </a:r>
          <a:endParaRPr lang="en-US" sz="2800" kern="1200" dirty="0"/>
        </a:p>
      </dsp:txBody>
      <dsp:txXfrm>
        <a:off x="3198321" y="2041007"/>
        <a:ext cx="3744718" cy="2928384"/>
      </dsp:txXfrm>
    </dsp:sp>
    <dsp:sp modelId="{9F360D7E-B95D-42BB-A8BA-DDD06B55BEB9}">
      <dsp:nvSpPr>
        <dsp:cNvPr id="0" name=""/>
        <dsp:cNvSpPr/>
      </dsp:nvSpPr>
      <dsp:spPr>
        <a:xfrm>
          <a:off x="7065460" y="2662171"/>
          <a:ext cx="1085453" cy="16860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t>Answer them on your dry erase board.</a:t>
          </a:r>
          <a:endParaRPr lang="en-US" sz="1900" b="1" kern="1200" dirty="0"/>
        </a:p>
      </dsp:txBody>
      <dsp:txXfrm>
        <a:off x="7065460" y="2662171"/>
        <a:ext cx="1085453" cy="16860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8190D59-1DEF-4A51-8670-EF26053F940B}" type="datetimeFigureOut">
              <a:rPr lang="en-US" smtClean="0"/>
              <a:pPr/>
              <a:t>4/4/2012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E2B2BB3-D568-40B5-AEA0-766E88F3317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190D59-1DEF-4A51-8670-EF26053F940B}"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B2BB3-D568-40B5-AEA0-766E88F331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8190D59-1DEF-4A51-8670-EF26053F940B}" type="datetimeFigureOut">
              <a:rPr lang="en-US" smtClean="0"/>
              <a:pPr/>
              <a:t>4/4/2012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E2B2BB3-D568-40B5-AEA0-766E88F3317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8190D59-1DEF-4A51-8670-EF26053F940B}"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E2B2BB3-D568-40B5-AEA0-766E88F3317A}"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8190D59-1DEF-4A51-8670-EF26053F940B}" type="datetimeFigureOut">
              <a:rPr lang="en-US" smtClean="0"/>
              <a:pPr/>
              <a:t>4/4/2012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E2B2BB3-D568-40B5-AEA0-766E88F3317A}"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8190D59-1DEF-4A51-8670-EF26053F940B}" type="datetimeFigureOut">
              <a:rPr lang="en-US" smtClean="0"/>
              <a:pPr/>
              <a:t>4/4/2012</a:t>
            </a:fld>
            <a:endParaRPr lang="en-US"/>
          </a:p>
        </p:txBody>
      </p:sp>
      <p:sp>
        <p:nvSpPr>
          <p:cNvPr id="10" name="Slide Number Placeholder 9"/>
          <p:cNvSpPr>
            <a:spLocks noGrp="1"/>
          </p:cNvSpPr>
          <p:nvPr>
            <p:ph type="sldNum" sz="quarter" idx="16"/>
          </p:nvPr>
        </p:nvSpPr>
        <p:spPr/>
        <p:txBody>
          <a:bodyPr rtlCol="0"/>
          <a:lstStyle/>
          <a:p>
            <a:fld id="{1E2B2BB3-D568-40B5-AEA0-766E88F3317A}"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8190D59-1DEF-4A51-8670-EF26053F940B}" type="datetimeFigureOut">
              <a:rPr lang="en-US" smtClean="0"/>
              <a:pPr/>
              <a:t>4/4/2012</a:t>
            </a:fld>
            <a:endParaRPr lang="en-US"/>
          </a:p>
        </p:txBody>
      </p:sp>
      <p:sp>
        <p:nvSpPr>
          <p:cNvPr id="12" name="Slide Number Placeholder 11"/>
          <p:cNvSpPr>
            <a:spLocks noGrp="1"/>
          </p:cNvSpPr>
          <p:nvPr>
            <p:ph type="sldNum" sz="quarter" idx="16"/>
          </p:nvPr>
        </p:nvSpPr>
        <p:spPr/>
        <p:txBody>
          <a:bodyPr rtlCol="0"/>
          <a:lstStyle/>
          <a:p>
            <a:fld id="{1E2B2BB3-D568-40B5-AEA0-766E88F3317A}"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190D59-1DEF-4A51-8670-EF26053F940B}" type="datetimeFigureOut">
              <a:rPr lang="en-US" smtClean="0"/>
              <a:pPr/>
              <a:t>4/4/2012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E2B2BB3-D568-40B5-AEA0-766E88F331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90D59-1DEF-4A51-8670-EF26053F940B}" type="datetimeFigureOut">
              <a:rPr lang="en-US" smtClean="0"/>
              <a:pPr/>
              <a:t>4/4/2012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E2B2BB3-D568-40B5-AEA0-766E88F331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8190D59-1DEF-4A51-8670-EF26053F940B}" type="datetimeFigureOut">
              <a:rPr lang="en-US" smtClean="0"/>
              <a:pPr/>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E2B2BB3-D568-40B5-AEA0-766E88F3317A}"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8190D59-1DEF-4A51-8670-EF26053F940B}" type="datetimeFigureOut">
              <a:rPr lang="en-US" smtClean="0"/>
              <a:pPr/>
              <a:t>4/4/2012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E2B2BB3-D568-40B5-AEA0-766E88F3317A}"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8190D59-1DEF-4A51-8670-EF26053F940B}" type="datetimeFigureOut">
              <a:rPr lang="en-US" smtClean="0"/>
              <a:pPr/>
              <a:t>4/4/2012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E2B2BB3-D568-40B5-AEA0-766E88F331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youtube.com/watch?v=EQRwrOfAyl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Djdr8utkag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HBS</a:t>
            </a:r>
            <a:endParaRPr lang="en-US" dirty="0"/>
          </a:p>
        </p:txBody>
      </p:sp>
      <p:sp>
        <p:nvSpPr>
          <p:cNvPr id="3" name="Subtitle 2"/>
          <p:cNvSpPr>
            <a:spLocks noGrp="1"/>
          </p:cNvSpPr>
          <p:nvPr>
            <p:ph type="subTitle" idx="1"/>
          </p:nvPr>
        </p:nvSpPr>
        <p:spPr/>
        <p:txBody>
          <a:bodyPr/>
          <a:lstStyle/>
          <a:p>
            <a:r>
              <a:rPr lang="en-US" dirty="0" smtClean="0"/>
              <a:t>4.2.6</a:t>
            </a:r>
            <a:endParaRPr lang="en-US" dirty="0"/>
          </a:p>
        </p:txBody>
      </p:sp>
      <p:sp>
        <p:nvSpPr>
          <p:cNvPr id="4" name="Rectangle 3"/>
          <p:cNvSpPr/>
          <p:nvPr/>
        </p:nvSpPr>
        <p:spPr>
          <a:xfrm>
            <a:off x="3124200" y="304800"/>
            <a:ext cx="5334000" cy="369332"/>
          </a:xfrm>
          <a:prstGeom prst="rect">
            <a:avLst/>
          </a:prstGeom>
        </p:spPr>
        <p:txBody>
          <a:bodyPr wrap="square">
            <a:spAutoFit/>
          </a:bodyPr>
          <a:lstStyle/>
          <a:p>
            <a:r>
              <a:rPr lang="en-US" dirty="0" smtClean="0">
                <a:hlinkClick r:id="rId2"/>
              </a:rPr>
              <a:t>http://www.youtube.com/watch?v=EQRwrOfAyls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Spinal nerves are a vital part of the peripheral nervous system</a:t>
            </a:r>
            <a:endParaRPr lang="en-US" dirty="0"/>
          </a:p>
        </p:txBody>
      </p:sp>
      <p:sp>
        <p:nvSpPr>
          <p:cNvPr id="3" name="Content Placeholder 2"/>
          <p:cNvSpPr>
            <a:spLocks noGrp="1"/>
          </p:cNvSpPr>
          <p:nvPr>
            <p:ph sz="quarter" idx="1"/>
          </p:nvPr>
        </p:nvSpPr>
        <p:spPr>
          <a:xfrm>
            <a:off x="0" y="2057400"/>
            <a:ext cx="3352800" cy="4038600"/>
          </a:xfrm>
        </p:spPr>
        <p:txBody>
          <a:bodyPr>
            <a:normAutofit/>
          </a:bodyPr>
          <a:lstStyle/>
          <a:p>
            <a:r>
              <a:rPr lang="en-US" dirty="0" smtClean="0"/>
              <a:t>Depending on their points of connection with the central nervous system, nerves fall into two categories.</a:t>
            </a:r>
            <a:endParaRPr lang="en-US" dirty="0"/>
          </a:p>
        </p:txBody>
      </p:sp>
      <p:pic>
        <p:nvPicPr>
          <p:cNvPr id="21506" name="Picture 2" descr="http://universe-review.ca/I10-13-spinal.jpg"/>
          <p:cNvPicPr>
            <a:picLocks noChangeAspect="1" noChangeArrowheads="1"/>
          </p:cNvPicPr>
          <p:nvPr/>
        </p:nvPicPr>
        <p:blipFill>
          <a:blip r:embed="rId2" cstate="print"/>
          <a:srcRect/>
          <a:stretch>
            <a:fillRect/>
          </a:stretch>
        </p:blipFill>
        <p:spPr bwMode="auto">
          <a:xfrm>
            <a:off x="3451931" y="1524000"/>
            <a:ext cx="5692069" cy="50006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Spinal nerves are a vital part of the peripheral nervous system</a:t>
            </a:r>
            <a:endParaRPr lang="en-US" dirty="0"/>
          </a:p>
        </p:txBody>
      </p:sp>
      <p:sp>
        <p:nvSpPr>
          <p:cNvPr id="3" name="Content Placeholder 2"/>
          <p:cNvSpPr>
            <a:spLocks noGrp="1"/>
          </p:cNvSpPr>
          <p:nvPr>
            <p:ph sz="quarter" idx="1"/>
          </p:nvPr>
        </p:nvSpPr>
        <p:spPr>
          <a:xfrm>
            <a:off x="0" y="2057400"/>
            <a:ext cx="3352800" cy="4038600"/>
          </a:xfrm>
        </p:spPr>
        <p:txBody>
          <a:bodyPr>
            <a:normAutofit/>
          </a:bodyPr>
          <a:lstStyle/>
          <a:p>
            <a:r>
              <a:rPr lang="en-US" dirty="0" smtClean="0"/>
              <a:t>Twelve pairs of </a:t>
            </a:r>
            <a:r>
              <a:rPr lang="en-US" i="1" dirty="0" smtClean="0"/>
              <a:t>cranial nerves</a:t>
            </a:r>
            <a:r>
              <a:rPr lang="en-US" dirty="0" smtClean="0"/>
              <a:t> connect directly with the brain and bring signals to and from the head and neck</a:t>
            </a:r>
            <a:endParaRPr lang="en-US" dirty="0"/>
          </a:p>
        </p:txBody>
      </p:sp>
      <p:pic>
        <p:nvPicPr>
          <p:cNvPr id="22530" name="Picture 2" descr="http://sciencecity.oupchina.com.hk/biology/student/glossary/img/peripheral_nervous_system.jpg"/>
          <p:cNvPicPr>
            <a:picLocks noChangeAspect="1" noChangeArrowheads="1"/>
          </p:cNvPicPr>
          <p:nvPr/>
        </p:nvPicPr>
        <p:blipFill>
          <a:blip r:embed="rId2" cstate="print"/>
          <a:srcRect/>
          <a:stretch>
            <a:fillRect/>
          </a:stretch>
        </p:blipFill>
        <p:spPr bwMode="auto">
          <a:xfrm>
            <a:off x="4610100" y="1828800"/>
            <a:ext cx="4533900" cy="476059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Spinal nerves are a vital part of the peripheral nervous system</a:t>
            </a:r>
            <a:endParaRPr lang="en-US" dirty="0"/>
          </a:p>
        </p:txBody>
      </p:sp>
      <p:sp>
        <p:nvSpPr>
          <p:cNvPr id="3" name="Content Placeholder 2"/>
          <p:cNvSpPr>
            <a:spLocks noGrp="1"/>
          </p:cNvSpPr>
          <p:nvPr>
            <p:ph sz="quarter" idx="1"/>
          </p:nvPr>
        </p:nvSpPr>
        <p:spPr>
          <a:xfrm>
            <a:off x="0" y="2057400"/>
            <a:ext cx="3352800" cy="4038600"/>
          </a:xfrm>
        </p:spPr>
        <p:txBody>
          <a:bodyPr>
            <a:normAutofit/>
          </a:bodyPr>
          <a:lstStyle/>
          <a:p>
            <a:r>
              <a:rPr lang="en-US" dirty="0" smtClean="0"/>
              <a:t>Thirty-one pairs of </a:t>
            </a:r>
            <a:r>
              <a:rPr lang="en-US" i="1" dirty="0" smtClean="0"/>
              <a:t>spinal nerves</a:t>
            </a:r>
            <a:r>
              <a:rPr lang="en-US" dirty="0" smtClean="0"/>
              <a:t> supply the rest of the body and connect directly with the spinal cord.</a:t>
            </a:r>
            <a:endParaRPr lang="en-US" dirty="0"/>
          </a:p>
        </p:txBody>
      </p:sp>
      <p:pic>
        <p:nvPicPr>
          <p:cNvPr id="22530" name="Picture 2" descr="http://sciencecity.oupchina.com.hk/biology/student/glossary/img/peripheral_nervous_system.jpg"/>
          <p:cNvPicPr>
            <a:picLocks noChangeAspect="1" noChangeArrowheads="1"/>
          </p:cNvPicPr>
          <p:nvPr/>
        </p:nvPicPr>
        <p:blipFill>
          <a:blip r:embed="rId2" cstate="print"/>
          <a:srcRect/>
          <a:stretch>
            <a:fillRect/>
          </a:stretch>
        </p:blipFill>
        <p:spPr bwMode="auto">
          <a:xfrm>
            <a:off x="4610100" y="1828800"/>
            <a:ext cx="4533900" cy="476059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Nerves divide and divide</a:t>
            </a:r>
            <a:endParaRPr lang="en-US" dirty="0"/>
          </a:p>
        </p:txBody>
      </p:sp>
      <p:sp>
        <p:nvSpPr>
          <p:cNvPr id="3" name="Content Placeholder 2"/>
          <p:cNvSpPr>
            <a:spLocks noGrp="1"/>
          </p:cNvSpPr>
          <p:nvPr>
            <p:ph sz="quarter" idx="1"/>
          </p:nvPr>
        </p:nvSpPr>
        <p:spPr>
          <a:xfrm>
            <a:off x="612648" y="1600200"/>
            <a:ext cx="4721352" cy="4495800"/>
          </a:xfrm>
        </p:spPr>
        <p:txBody>
          <a:bodyPr/>
          <a:lstStyle/>
          <a:p>
            <a:r>
              <a:rPr lang="en-US" dirty="0" smtClean="0"/>
              <a:t>with ends reaching even the body’s most remote tissues.</a:t>
            </a:r>
            <a:endParaRPr lang="en-US" dirty="0"/>
          </a:p>
        </p:txBody>
      </p:sp>
      <p:pic>
        <p:nvPicPr>
          <p:cNvPr id="24578" name="Picture 2" descr="http://neuropathydoctor.com/wp-content/uploads/2011/03/nervous.jpg"/>
          <p:cNvPicPr>
            <a:picLocks noChangeAspect="1" noChangeArrowheads="1"/>
          </p:cNvPicPr>
          <p:nvPr/>
        </p:nvPicPr>
        <p:blipFill>
          <a:blip r:embed="rId2" cstate="print"/>
          <a:srcRect/>
          <a:stretch>
            <a:fillRect/>
          </a:stretch>
        </p:blipFill>
        <p:spPr bwMode="auto">
          <a:xfrm>
            <a:off x="6096000" y="1314450"/>
            <a:ext cx="3048000" cy="55435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Plexuses</a:t>
            </a:r>
            <a:endParaRPr lang="en-US" dirty="0"/>
          </a:p>
        </p:txBody>
      </p:sp>
      <p:sp>
        <p:nvSpPr>
          <p:cNvPr id="3" name="Content Placeholder 2"/>
          <p:cNvSpPr>
            <a:spLocks noGrp="1"/>
          </p:cNvSpPr>
          <p:nvPr>
            <p:ph sz="quarter" idx="1"/>
          </p:nvPr>
        </p:nvSpPr>
        <p:spPr/>
        <p:txBody>
          <a:bodyPr/>
          <a:lstStyle/>
          <a:p>
            <a:r>
              <a:rPr lang="en-US" dirty="0" smtClean="0"/>
              <a:t>Some nerves, such as those that service the arm and hand, first converge in clusters called </a:t>
            </a:r>
            <a:r>
              <a:rPr lang="en-US" i="1" dirty="0" smtClean="0"/>
              <a:t>plexuses</a:t>
            </a:r>
            <a:r>
              <a:rPr lang="en-US" dirty="0" smtClean="0"/>
              <a:t> and then disperse to control fine motor movement.</a:t>
            </a:r>
            <a:endParaRPr lang="en-US" dirty="0"/>
          </a:p>
        </p:txBody>
      </p:sp>
      <p:pic>
        <p:nvPicPr>
          <p:cNvPr id="26626" name="Picture 2" descr="http://www.ispub.com/journal/the-internet-journal-of-neurology/volume-11-number-2/brachial-plexus-our-anatomical-findings-part-ii.article-g08.fs.jpg"/>
          <p:cNvPicPr>
            <a:picLocks noChangeAspect="1" noChangeArrowheads="1"/>
          </p:cNvPicPr>
          <p:nvPr/>
        </p:nvPicPr>
        <p:blipFill>
          <a:blip r:embed="rId2" cstate="print"/>
          <a:srcRect/>
          <a:stretch>
            <a:fillRect/>
          </a:stretch>
        </p:blipFill>
        <p:spPr bwMode="auto">
          <a:xfrm>
            <a:off x="4864100" y="3352800"/>
            <a:ext cx="4279900" cy="3209925"/>
          </a:xfrm>
          <a:prstGeom prst="rect">
            <a:avLst/>
          </a:prstGeom>
          <a:noFill/>
        </p:spPr>
      </p:pic>
      <p:pic>
        <p:nvPicPr>
          <p:cNvPr id="26628" name="Picture 4" descr="http://www.medicalook.com/systems_images/Brachial_Plexus.jpg"/>
          <p:cNvPicPr>
            <a:picLocks noChangeAspect="1" noChangeArrowheads="1"/>
          </p:cNvPicPr>
          <p:nvPr/>
        </p:nvPicPr>
        <p:blipFill>
          <a:blip r:embed="rId3" cstate="print"/>
          <a:srcRect/>
          <a:stretch>
            <a:fillRect/>
          </a:stretch>
        </p:blipFill>
        <p:spPr bwMode="auto">
          <a:xfrm>
            <a:off x="609600" y="3440775"/>
            <a:ext cx="3105150" cy="34172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Brachial plexus</a:t>
            </a:r>
            <a:endParaRPr lang="en-US" dirty="0"/>
          </a:p>
        </p:txBody>
      </p:sp>
      <p:sp>
        <p:nvSpPr>
          <p:cNvPr id="3" name="Content Placeholder 2"/>
          <p:cNvSpPr>
            <a:spLocks noGrp="1"/>
          </p:cNvSpPr>
          <p:nvPr>
            <p:ph sz="quarter" idx="1"/>
          </p:nvPr>
        </p:nvSpPr>
        <p:spPr/>
        <p:txBody>
          <a:bodyPr/>
          <a:lstStyle/>
          <a:p>
            <a:r>
              <a:rPr lang="en-US" i="1" dirty="0" smtClean="0"/>
              <a:t>The brachial plexus</a:t>
            </a:r>
            <a:r>
              <a:rPr lang="en-US" dirty="0" smtClean="0"/>
              <a:t> is a group of nerves that begin in your neck and provide feeling and movement to the arms and hands.</a:t>
            </a:r>
            <a:endParaRPr lang="en-US" dirty="0"/>
          </a:p>
        </p:txBody>
      </p:sp>
      <p:pic>
        <p:nvPicPr>
          <p:cNvPr id="27650" name="Picture 2" descr="http://www.nlm.nih.gov/medlineplus/ency/images/ency/fullsize/9129.jpg"/>
          <p:cNvPicPr>
            <a:picLocks noChangeAspect="1" noChangeArrowheads="1"/>
          </p:cNvPicPr>
          <p:nvPr/>
        </p:nvPicPr>
        <p:blipFill>
          <a:blip r:embed="rId2" cstate="print"/>
          <a:srcRect/>
          <a:stretch>
            <a:fillRect/>
          </a:stretch>
        </p:blipFill>
        <p:spPr bwMode="auto">
          <a:xfrm>
            <a:off x="4286250" y="2667000"/>
            <a:ext cx="4857750" cy="3886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Brachial plexus</a:t>
            </a:r>
            <a:endParaRPr lang="en-US" dirty="0"/>
          </a:p>
        </p:txBody>
      </p:sp>
      <p:sp>
        <p:nvSpPr>
          <p:cNvPr id="3" name="Content Placeholder 2"/>
          <p:cNvSpPr>
            <a:spLocks noGrp="1"/>
          </p:cNvSpPr>
          <p:nvPr>
            <p:ph sz="quarter" idx="1"/>
          </p:nvPr>
        </p:nvSpPr>
        <p:spPr/>
        <p:txBody>
          <a:bodyPr/>
          <a:lstStyle/>
          <a:p>
            <a:r>
              <a:rPr lang="en-US" dirty="0" smtClean="0"/>
              <a:t>Think about how these nerves interact with the muscles of the arm to cause even the tiniest movement.</a:t>
            </a:r>
            <a:endParaRPr lang="en-US" dirty="0"/>
          </a:p>
        </p:txBody>
      </p:sp>
      <p:pic>
        <p:nvPicPr>
          <p:cNvPr id="20482" name="Picture 2" descr="https://www.akronchildrens.org/cms/images-virtual-tours/2d545e94ed6f85da/large/reinbergerbabies09b.jpg"/>
          <p:cNvPicPr>
            <a:picLocks noChangeAspect="1" noChangeArrowheads="1"/>
          </p:cNvPicPr>
          <p:nvPr/>
        </p:nvPicPr>
        <p:blipFill>
          <a:blip r:embed="rId2" cstate="print"/>
          <a:srcRect/>
          <a:stretch>
            <a:fillRect/>
          </a:stretch>
        </p:blipFill>
        <p:spPr bwMode="auto">
          <a:xfrm>
            <a:off x="3200400" y="2590800"/>
            <a:ext cx="4953000" cy="354493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This coordination allows you to type, to play an instrument or even brush your teeth.</a:t>
            </a:r>
            <a:endParaRPr lang="en-US" sz="3600" dirty="0"/>
          </a:p>
        </p:txBody>
      </p:sp>
      <p:sp>
        <p:nvSpPr>
          <p:cNvPr id="3" name="Content Placeholder 2"/>
          <p:cNvSpPr>
            <a:spLocks noGrp="1"/>
          </p:cNvSpPr>
          <p:nvPr>
            <p:ph sz="quarter" idx="1"/>
          </p:nvPr>
        </p:nvSpPr>
        <p:spPr/>
        <p:txBody>
          <a:bodyPr/>
          <a:lstStyle/>
          <a:p>
            <a:endParaRPr lang="en-US"/>
          </a:p>
        </p:txBody>
      </p:sp>
      <p:pic>
        <p:nvPicPr>
          <p:cNvPr id="28674" name="Picture 2" descr="http://pawsteps.files.wordpress.com/2011/04/baby_computer1.jpg"/>
          <p:cNvPicPr>
            <a:picLocks noChangeAspect="1" noChangeArrowheads="1"/>
          </p:cNvPicPr>
          <p:nvPr/>
        </p:nvPicPr>
        <p:blipFill>
          <a:blip r:embed="rId2" cstate="print"/>
          <a:srcRect/>
          <a:stretch>
            <a:fillRect/>
          </a:stretch>
        </p:blipFill>
        <p:spPr bwMode="auto">
          <a:xfrm>
            <a:off x="0" y="1676400"/>
            <a:ext cx="3333750" cy="2505075"/>
          </a:xfrm>
          <a:prstGeom prst="rect">
            <a:avLst/>
          </a:prstGeom>
          <a:noFill/>
        </p:spPr>
      </p:pic>
      <p:pic>
        <p:nvPicPr>
          <p:cNvPr id="28676" name="Picture 4" descr="http://www.cmt.com/sitewide/assets/img/events/2011/acm/show/acm_111502720-x600.jpg"/>
          <p:cNvPicPr>
            <a:picLocks noChangeAspect="1" noChangeArrowheads="1"/>
          </p:cNvPicPr>
          <p:nvPr/>
        </p:nvPicPr>
        <p:blipFill>
          <a:blip r:embed="rId3" cstate="print"/>
          <a:srcRect/>
          <a:stretch>
            <a:fillRect/>
          </a:stretch>
        </p:blipFill>
        <p:spPr bwMode="auto">
          <a:xfrm>
            <a:off x="3657600" y="1447800"/>
            <a:ext cx="2019431" cy="2438400"/>
          </a:xfrm>
          <a:prstGeom prst="rect">
            <a:avLst/>
          </a:prstGeom>
          <a:noFill/>
        </p:spPr>
      </p:pic>
      <p:pic>
        <p:nvPicPr>
          <p:cNvPr id="28678" name="Picture 6" descr="http://seabrightly.files.wordpress.com/2011/10/monkey_teeth.jpg"/>
          <p:cNvPicPr>
            <a:picLocks noChangeAspect="1" noChangeArrowheads="1"/>
          </p:cNvPicPr>
          <p:nvPr/>
        </p:nvPicPr>
        <p:blipFill>
          <a:blip r:embed="rId4" cstate="print"/>
          <a:srcRect/>
          <a:stretch>
            <a:fillRect/>
          </a:stretch>
        </p:blipFill>
        <p:spPr bwMode="auto">
          <a:xfrm>
            <a:off x="6705600" y="1447800"/>
            <a:ext cx="2905606" cy="2397125"/>
          </a:xfrm>
          <a:prstGeom prst="rect">
            <a:avLst/>
          </a:prstGeom>
          <a:noFill/>
        </p:spPr>
      </p:pic>
      <p:pic>
        <p:nvPicPr>
          <p:cNvPr id="28680" name="Picture 8" descr="http://www.erbspalsyinfo.net/images/brachialPlexus2-LG.jpg"/>
          <p:cNvPicPr>
            <a:picLocks noChangeAspect="1" noChangeArrowheads="1"/>
          </p:cNvPicPr>
          <p:nvPr/>
        </p:nvPicPr>
        <p:blipFill>
          <a:blip r:embed="rId5" cstate="print"/>
          <a:srcRect/>
          <a:stretch>
            <a:fillRect/>
          </a:stretch>
        </p:blipFill>
        <p:spPr bwMode="auto">
          <a:xfrm>
            <a:off x="2667000" y="3886200"/>
            <a:ext cx="4419600" cy="265176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990600"/>
          </a:xfrm>
        </p:spPr>
        <p:txBody>
          <a:bodyPr>
            <a:noAutofit/>
          </a:bodyPr>
          <a:lstStyle/>
          <a:p>
            <a:r>
              <a:rPr lang="en-US" sz="3600" dirty="0" smtClean="0"/>
              <a:t>Your life would be very difficult if you could not move your digits or flex your wrists. </a:t>
            </a:r>
            <a:endParaRPr lang="en-US" sz="3600" dirty="0"/>
          </a:p>
        </p:txBody>
      </p:sp>
      <p:sp>
        <p:nvSpPr>
          <p:cNvPr id="3" name="Content Placeholder 2"/>
          <p:cNvSpPr>
            <a:spLocks noGrp="1"/>
          </p:cNvSpPr>
          <p:nvPr>
            <p:ph sz="quarter" idx="1"/>
          </p:nvPr>
        </p:nvSpPr>
        <p:spPr/>
        <p:txBody>
          <a:bodyPr/>
          <a:lstStyle/>
          <a:p>
            <a:endParaRPr lang="en-US" dirty="0"/>
          </a:p>
        </p:txBody>
      </p:sp>
      <p:pic>
        <p:nvPicPr>
          <p:cNvPr id="29698" name="Picture 2" descr="http://img.medscape.com/fullsize/migrated/510/573/adnc510573.fig2.gif"/>
          <p:cNvPicPr>
            <a:picLocks noChangeAspect="1" noChangeArrowheads="1"/>
          </p:cNvPicPr>
          <p:nvPr/>
        </p:nvPicPr>
        <p:blipFill>
          <a:blip r:embed="rId2" cstate="print"/>
          <a:srcRect/>
          <a:stretch>
            <a:fillRect/>
          </a:stretch>
        </p:blipFill>
        <p:spPr bwMode="auto">
          <a:xfrm>
            <a:off x="4724400" y="1314450"/>
            <a:ext cx="3571875" cy="5543550"/>
          </a:xfrm>
          <a:prstGeom prst="rect">
            <a:avLst/>
          </a:prstGeom>
          <a:noFill/>
        </p:spPr>
      </p:pic>
      <p:pic>
        <p:nvPicPr>
          <p:cNvPr id="29700" name="Picture 4" descr="http://catalog.nucleusinc.com/imagescooked/1861W.jpg"/>
          <p:cNvPicPr>
            <a:picLocks noChangeAspect="1" noChangeArrowheads="1"/>
          </p:cNvPicPr>
          <p:nvPr/>
        </p:nvPicPr>
        <p:blipFill>
          <a:blip r:embed="rId3" cstate="print"/>
          <a:srcRect/>
          <a:stretch>
            <a:fillRect/>
          </a:stretch>
        </p:blipFill>
        <p:spPr bwMode="auto">
          <a:xfrm>
            <a:off x="762000" y="2209800"/>
            <a:ext cx="3162300" cy="4114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Lesson</a:t>
            </a:r>
            <a:endParaRPr lang="en-US" dirty="0"/>
          </a:p>
        </p:txBody>
      </p:sp>
      <p:sp>
        <p:nvSpPr>
          <p:cNvPr id="3" name="Content Placeholder 2"/>
          <p:cNvSpPr>
            <a:spLocks noGrp="1"/>
          </p:cNvSpPr>
          <p:nvPr>
            <p:ph sz="quarter" idx="1"/>
          </p:nvPr>
        </p:nvSpPr>
        <p:spPr/>
        <p:txBody>
          <a:bodyPr/>
          <a:lstStyle/>
          <a:p>
            <a:r>
              <a:rPr lang="en-US" dirty="0" smtClean="0"/>
              <a:t>In this lesson, you will build the brachial plexus on your </a:t>
            </a:r>
            <a:r>
              <a:rPr lang="en-US" dirty="0" err="1" smtClean="0"/>
              <a:t>Maniken</a:t>
            </a:r>
            <a:r>
              <a:rPr lang="en-US" baseline="30000" dirty="0" smtClean="0"/>
              <a:t>®</a:t>
            </a:r>
            <a:r>
              <a:rPr lang="en-US" dirty="0" smtClean="0"/>
              <a:t> and begin to attach the nerves of the arm. Visualize how this network of wires brings needed electrical stimulation to your muscles and see if you can figure out which types of muscles are controlled by each nerve you build.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quarter" idx="1"/>
          </p:nvPr>
        </p:nvSpPr>
        <p:spPr/>
        <p:txBody>
          <a:bodyPr/>
          <a:lstStyle/>
          <a:p>
            <a:r>
              <a:rPr lang="en-US" dirty="0" smtClean="0"/>
              <a:t>Understand the basics of nerve structure and function and …</a:t>
            </a:r>
          </a:p>
          <a:p>
            <a:r>
              <a:rPr lang="en-US" dirty="0" smtClean="0"/>
              <a:t>Be able to describe how nerves stimulate muscles.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  View the muscles you have built on the arm of your </a:t>
            </a:r>
            <a:r>
              <a:rPr lang="en-US" dirty="0" err="1" smtClean="0"/>
              <a:t>Maniken</a:t>
            </a:r>
            <a:r>
              <a:rPr lang="en-US" baseline="30000" dirty="0" smtClean="0"/>
              <a:t>®</a:t>
            </a:r>
            <a:r>
              <a:rPr lang="en-US" dirty="0" smtClean="0"/>
              <a:t>. </a:t>
            </a:r>
          </a:p>
          <a:p>
            <a:r>
              <a:rPr lang="en-US" dirty="0" smtClean="0"/>
              <a:t>Remember that nerves usually do not travel on top of muscle, but rather between muscles or below muscle for maximum protection. </a:t>
            </a:r>
          </a:p>
          <a:p>
            <a:r>
              <a:rPr lang="en-US" dirty="0" smtClean="0"/>
              <a:t>As you build, do not worry that the anatomy is perfect, but do take time to show the correct path of each nerve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the diagram</a:t>
            </a:r>
            <a:endParaRPr lang="en-US" dirty="0"/>
          </a:p>
        </p:txBody>
      </p:sp>
      <p:sp>
        <p:nvSpPr>
          <p:cNvPr id="3" name="Content Placeholder 2"/>
          <p:cNvSpPr>
            <a:spLocks noGrp="1"/>
          </p:cNvSpPr>
          <p:nvPr>
            <p:ph sz="quarter" idx="1"/>
          </p:nvPr>
        </p:nvSpPr>
        <p:spPr>
          <a:xfrm>
            <a:off x="612648" y="1600200"/>
            <a:ext cx="4264152" cy="4495800"/>
          </a:xfrm>
        </p:spPr>
        <p:txBody>
          <a:bodyPr/>
          <a:lstStyle/>
          <a:p>
            <a:r>
              <a:rPr lang="en-US" dirty="0" smtClean="0"/>
              <a:t>Note the orientation of the brachial plexus. The main root looks like a sideways “V” followed by a line and then another sideways “V”. The connections hook up the nerves of the arm. </a:t>
            </a:r>
            <a:endParaRPr lang="en-US" dirty="0"/>
          </a:p>
        </p:txBody>
      </p:sp>
      <p:pic>
        <p:nvPicPr>
          <p:cNvPr id="30722" name="Picture 2" descr="http://www.medicalook.com/systems_images/Brachial_Plexus.jpg"/>
          <p:cNvPicPr>
            <a:picLocks noChangeAspect="1" noChangeArrowheads="1"/>
          </p:cNvPicPr>
          <p:nvPr/>
        </p:nvPicPr>
        <p:blipFill>
          <a:blip r:embed="rId2" cstate="print"/>
          <a:srcRect/>
          <a:stretch>
            <a:fillRect/>
          </a:stretch>
        </p:blipFill>
        <p:spPr bwMode="auto">
          <a:xfrm>
            <a:off x="4953000" y="2133600"/>
            <a:ext cx="3790950" cy="41719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Ulnar</a:t>
            </a:r>
            <a:r>
              <a:rPr lang="en-US" dirty="0" smtClean="0"/>
              <a:t> nerve</a:t>
            </a:r>
            <a:endParaRPr lang="en-US" dirty="0"/>
          </a:p>
        </p:txBody>
      </p:sp>
      <p:sp>
        <p:nvSpPr>
          <p:cNvPr id="3" name="Content Placeholder 2"/>
          <p:cNvSpPr>
            <a:spLocks noGrp="1"/>
          </p:cNvSpPr>
          <p:nvPr>
            <p:ph sz="quarter" idx="1"/>
          </p:nvPr>
        </p:nvSpPr>
        <p:spPr>
          <a:xfrm>
            <a:off x="304800" y="1752600"/>
            <a:ext cx="5410200" cy="4495800"/>
          </a:xfrm>
        </p:spPr>
        <p:txBody>
          <a:bodyPr/>
          <a:lstStyle/>
          <a:p>
            <a:r>
              <a:rPr lang="en-US" dirty="0" smtClean="0"/>
              <a:t>Note that the first nerve you are going to build is the </a:t>
            </a:r>
            <a:r>
              <a:rPr lang="en-US" dirty="0" err="1" smtClean="0"/>
              <a:t>ulnar</a:t>
            </a:r>
            <a:r>
              <a:rPr lang="en-US" dirty="0" smtClean="0"/>
              <a:t> nerve. As the name implies, this nerve runs close to the ulna of the arm. Locate the ulna on your </a:t>
            </a:r>
            <a:r>
              <a:rPr lang="en-US" dirty="0" err="1" smtClean="0"/>
              <a:t>Maniken</a:t>
            </a:r>
            <a:r>
              <a:rPr lang="en-US" baseline="30000" dirty="0" smtClean="0"/>
              <a:t>®</a:t>
            </a:r>
            <a:r>
              <a:rPr lang="en-US" dirty="0" smtClean="0"/>
              <a:t>. </a:t>
            </a:r>
            <a:endParaRPr lang="en-US" dirty="0"/>
          </a:p>
        </p:txBody>
      </p:sp>
      <p:pic>
        <p:nvPicPr>
          <p:cNvPr id="33794" name="Picture 2" descr="http://images.yourdictionary.com/images/main/A4ulna.jpg"/>
          <p:cNvPicPr>
            <a:picLocks noChangeAspect="1" noChangeArrowheads="1"/>
          </p:cNvPicPr>
          <p:nvPr/>
        </p:nvPicPr>
        <p:blipFill>
          <a:blip r:embed="rId2" cstate="print"/>
          <a:srcRect/>
          <a:stretch>
            <a:fillRect/>
          </a:stretch>
        </p:blipFill>
        <p:spPr bwMode="auto">
          <a:xfrm>
            <a:off x="5791200" y="685800"/>
            <a:ext cx="3076575" cy="55435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the pathway of this nerve.</a:t>
            </a:r>
            <a:endParaRPr lang="en-US" dirty="0"/>
          </a:p>
        </p:txBody>
      </p:sp>
      <p:sp>
        <p:nvSpPr>
          <p:cNvPr id="3" name="Content Placeholder 2"/>
          <p:cNvSpPr>
            <a:spLocks noGrp="1"/>
          </p:cNvSpPr>
          <p:nvPr>
            <p:ph sz="quarter" idx="1"/>
          </p:nvPr>
        </p:nvSpPr>
        <p:spPr/>
        <p:txBody>
          <a:bodyPr/>
          <a:lstStyle/>
          <a:p>
            <a:endParaRPr lang="en-US"/>
          </a:p>
        </p:txBody>
      </p:sp>
      <p:pic>
        <p:nvPicPr>
          <p:cNvPr id="34818" name="Picture 2" descr="http://nemsi.uchc.edu/images/image_cubital.jpg"/>
          <p:cNvPicPr>
            <a:picLocks noChangeAspect="1" noChangeArrowheads="1"/>
          </p:cNvPicPr>
          <p:nvPr/>
        </p:nvPicPr>
        <p:blipFill>
          <a:blip r:embed="rId2" cstate="print"/>
          <a:srcRect/>
          <a:stretch>
            <a:fillRect/>
          </a:stretch>
        </p:blipFill>
        <p:spPr bwMode="auto">
          <a:xfrm>
            <a:off x="2667000" y="1524000"/>
            <a:ext cx="4295775" cy="511401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Clay</a:t>
            </a:r>
            <a:endParaRPr lang="en-US" dirty="0"/>
          </a:p>
        </p:txBody>
      </p:sp>
      <p:sp>
        <p:nvSpPr>
          <p:cNvPr id="3" name="Content Placeholder 2"/>
          <p:cNvSpPr>
            <a:spLocks noGrp="1"/>
          </p:cNvSpPr>
          <p:nvPr>
            <p:ph sz="quarter" idx="1"/>
          </p:nvPr>
        </p:nvSpPr>
        <p:spPr/>
        <p:txBody>
          <a:bodyPr/>
          <a:lstStyle/>
          <a:p>
            <a:r>
              <a:rPr lang="en-US" dirty="0" smtClean="0"/>
              <a:t>Use a clay extruder to create white or bone-colored clay spaghetti strands. Create two or three, two-foot strands and put them off to the side.</a:t>
            </a:r>
          </a:p>
          <a:p>
            <a:r>
              <a:rPr lang="en-US" dirty="0" smtClean="0"/>
              <a:t>Create a small spaghetti strand about 6 inches long out of yellow clay. In this activity, you will create the nerve roots in yellow</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root</a:t>
            </a:r>
            <a:endParaRPr lang="en-US" dirty="0"/>
          </a:p>
        </p:txBody>
      </p:sp>
      <p:sp>
        <p:nvSpPr>
          <p:cNvPr id="3" name="Content Placeholder 2"/>
          <p:cNvSpPr>
            <a:spLocks noGrp="1"/>
          </p:cNvSpPr>
          <p:nvPr>
            <p:ph sz="quarter" idx="1"/>
          </p:nvPr>
        </p:nvSpPr>
        <p:spPr/>
        <p:txBody>
          <a:bodyPr/>
          <a:lstStyle/>
          <a:p>
            <a:r>
              <a:rPr lang="en-US" dirty="0" smtClean="0"/>
              <a:t>Using the strand of yellow spaghetti, pinch off a piece approximately 1 ½ long. </a:t>
            </a:r>
          </a:p>
          <a:p>
            <a:r>
              <a:rPr lang="en-US" dirty="0" smtClean="0"/>
              <a:t>Fold the piece into a “V” shape. One leg of the “V” should be slightly longer than the other. This “V” will represent the nerve root (the on and off ramp of the nerve) that forms the lower part of the plexus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dirty="0" smtClean="0"/>
              <a:t>Locate the vertebrate on the neck and thorax of your model. </a:t>
            </a:r>
            <a:r>
              <a:rPr lang="en-US" i="1" dirty="0" err="1" smtClean="0"/>
              <a:t>Intervertebral</a:t>
            </a:r>
            <a:r>
              <a:rPr lang="en-US" i="1" dirty="0" smtClean="0"/>
              <a:t> foramen</a:t>
            </a:r>
            <a:r>
              <a:rPr lang="en-US" dirty="0" smtClean="0"/>
              <a:t>, or neural foramen, are openings between the vertebrate that allow the spinal nerves to extend to other parts of the body. Remember that we have seven cervical vertebrae followed by twelve thoracic vertebrae. These bones are referred to as C1 – C7, counting down from the top, followed by T1 - T12. </a:t>
            </a:r>
          </a:p>
          <a:p>
            <a:r>
              <a:rPr lang="en-US" dirty="0" smtClean="0"/>
              <a:t>Connect the short leg of the “V” to C7 and the long leg to T1.</a:t>
            </a:r>
          </a:p>
          <a:p>
            <a:r>
              <a:rPr lang="en-US" dirty="0" smtClean="0"/>
              <a:t>Point the “V” laterally away from the spinal cord.</a:t>
            </a:r>
          </a:p>
          <a:p>
            <a:endParaRPr lang="en-US" dirty="0"/>
          </a:p>
        </p:txBody>
      </p:sp>
      <p:sp>
        <p:nvSpPr>
          <p:cNvPr id="35842" name="AutoShape 2" descr="mk:@MSITStore:C:\DOCUME~1\SEMUMF~1\LOCALS~1\Temp\Temporary%20Directory%2019%20for%20HBS_2011_August.zip\HBS_2011_August.chm::/Unit%204/Lesson%202/A4.2.6.GotNerve_files/image003.jpg"/>
          <p:cNvSpPr>
            <a:spLocks noChangeAspect="1" noChangeArrowheads="1"/>
          </p:cNvSpPr>
          <p:nvPr/>
        </p:nvSpPr>
        <p:spPr bwMode="auto">
          <a:xfrm>
            <a:off x="155575" y="-754063"/>
            <a:ext cx="2085975" cy="1571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3" name="Picture 3" descr="IMG_0406"/>
          <p:cNvPicPr>
            <a:picLocks noChangeAspect="1" noChangeArrowheads="1"/>
          </p:cNvPicPr>
          <p:nvPr/>
        </p:nvPicPr>
        <p:blipFill>
          <a:blip r:embed="rId2" cstate="print"/>
          <a:srcRect/>
          <a:stretch>
            <a:fillRect/>
          </a:stretch>
        </p:blipFill>
        <p:spPr bwMode="auto">
          <a:xfrm>
            <a:off x="3505200" y="0"/>
            <a:ext cx="2085975"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dirty="0" smtClean="0"/>
              <a:t>Slip one end of a white spaghetti string up the armpit, under the clavicle and connect this string to the “V”. NOTE: Depending on which muscles you have built on your model, you may have to be creative when placing nerves. </a:t>
            </a:r>
          </a:p>
          <a:p>
            <a:r>
              <a:rPr lang="en-US" b="1" dirty="0" smtClean="0">
                <a:solidFill>
                  <a:schemeClr val="accent2">
                    <a:lumMod val="50000"/>
                  </a:schemeClr>
                </a:solidFill>
              </a:rPr>
              <a:t>If you have created too many muscles in the chest and shoulder area and cannot reach under the clavicle, simply connect a small piece to the “V” and then start another on the other side of the muscle</a:t>
            </a:r>
            <a:r>
              <a:rPr lang="en-US" dirty="0" smtClean="0"/>
              <a:t>. (Fake it! It will look like the nerve runs through your muscle!)</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038600" y="228600"/>
            <a:ext cx="5105400" cy="5867400"/>
          </a:xfrm>
          <a:solidFill>
            <a:schemeClr val="accent1">
              <a:lumMod val="60000"/>
              <a:lumOff val="40000"/>
            </a:schemeClr>
          </a:solidFill>
        </p:spPr>
        <p:txBody>
          <a:bodyPr>
            <a:normAutofit fontScale="92500"/>
          </a:bodyPr>
          <a:lstStyle/>
          <a:p>
            <a:r>
              <a:rPr lang="en-US" dirty="0" smtClean="0"/>
              <a:t>Drop the free end of the nerve down the arm. Press the nerve on the medial side of the </a:t>
            </a:r>
            <a:r>
              <a:rPr lang="en-US" dirty="0" err="1" smtClean="0"/>
              <a:t>humerus</a:t>
            </a:r>
            <a:r>
              <a:rPr lang="en-US" dirty="0" smtClean="0"/>
              <a:t> and take the strand down to the medial </a:t>
            </a:r>
            <a:r>
              <a:rPr lang="en-US" dirty="0" err="1" smtClean="0"/>
              <a:t>epicondyle</a:t>
            </a:r>
            <a:r>
              <a:rPr lang="en-US" dirty="0" smtClean="0"/>
              <a:t> (the bump near the elbow). Make sure the nerve notches around the bump. This is the nerve responsible for the sensation you feel when you hit your “funny bone”. Think about where you need to hit yourself to feel this sensation. Press the nerve gently onto the </a:t>
            </a:r>
            <a:r>
              <a:rPr lang="en-US" dirty="0" err="1" smtClean="0"/>
              <a:t>Maniken</a:t>
            </a:r>
            <a:r>
              <a:rPr lang="en-US" baseline="30000" dirty="0" smtClean="0"/>
              <a:t>®</a:t>
            </a:r>
            <a:r>
              <a:rPr lang="en-US" dirty="0" smtClean="0"/>
              <a:t>.</a:t>
            </a:r>
          </a:p>
          <a:p>
            <a:endParaRPr lang="en-US" dirty="0"/>
          </a:p>
        </p:txBody>
      </p:sp>
      <p:pic>
        <p:nvPicPr>
          <p:cNvPr id="38914" name="Picture 2" descr="http://www.oocities.org/gatorpasports/fnnybon.gif"/>
          <p:cNvPicPr>
            <a:picLocks noChangeAspect="1" noChangeArrowheads="1"/>
          </p:cNvPicPr>
          <p:nvPr/>
        </p:nvPicPr>
        <p:blipFill>
          <a:blip r:embed="rId2" cstate="print"/>
          <a:srcRect/>
          <a:stretch>
            <a:fillRect/>
          </a:stretch>
        </p:blipFill>
        <p:spPr bwMode="auto">
          <a:xfrm>
            <a:off x="0" y="0"/>
            <a:ext cx="3867150" cy="2914650"/>
          </a:xfrm>
          <a:prstGeom prst="rect">
            <a:avLst/>
          </a:prstGeom>
          <a:noFill/>
        </p:spPr>
      </p:pic>
      <p:pic>
        <p:nvPicPr>
          <p:cNvPr id="38915" name="Picture 3" descr="IMG_0403"/>
          <p:cNvPicPr>
            <a:picLocks noChangeAspect="1" noChangeArrowheads="1"/>
          </p:cNvPicPr>
          <p:nvPr/>
        </p:nvPicPr>
        <p:blipFill>
          <a:blip r:embed="rId3" cstate="print"/>
          <a:srcRect/>
          <a:stretch>
            <a:fillRect/>
          </a:stretch>
        </p:blipFill>
        <p:spPr bwMode="auto">
          <a:xfrm>
            <a:off x="1219200" y="2837329"/>
            <a:ext cx="2847975" cy="4020670"/>
          </a:xfrm>
          <a:prstGeom prst="rect">
            <a:avLst/>
          </a:prstGeom>
          <a:noFill/>
          <a:ln w="9525">
            <a:noFill/>
            <a:miter lim="800000"/>
            <a:headEnd/>
            <a:tailEnd/>
          </a:ln>
        </p:spPr>
      </p:pic>
      <p:pic>
        <p:nvPicPr>
          <p:cNvPr id="38917" name="Picture 5" descr="http://www.davisandderosa.com/media/img/580/elbow_cubtun_cause01.jpg"/>
          <p:cNvPicPr>
            <a:picLocks noChangeAspect="1" noChangeArrowheads="1"/>
          </p:cNvPicPr>
          <p:nvPr/>
        </p:nvPicPr>
        <p:blipFill>
          <a:blip r:embed="rId4" cstate="print"/>
          <a:srcRect/>
          <a:stretch>
            <a:fillRect/>
          </a:stretch>
        </p:blipFill>
        <p:spPr bwMode="auto">
          <a:xfrm>
            <a:off x="0" y="-228600"/>
            <a:ext cx="41148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2000"/>
                                        <p:tgtEl>
                                          <p:spTgt spid="38917"/>
                                        </p:tgtEl>
                                      </p:cBhvr>
                                    </p:animEffect>
                                    <p:set>
                                      <p:cBhvr>
                                        <p:cTn id="7" dur="1" fill="hold">
                                          <p:stCondLst>
                                            <p:cond delay="1999"/>
                                          </p:stCondLst>
                                        </p:cTn>
                                        <p:tgtEl>
                                          <p:spTgt spid="389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3000" fill="hold"/>
                                        <p:tgtEl>
                                          <p:spTgt spid="38915"/>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886200" y="304800"/>
            <a:ext cx="4879848" cy="5791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US" dirty="0" smtClean="0"/>
              <a:t>Note that the string from the dorsal elbow spirals to the ventral forearm along the ulna. Stop the nerve before it runs downs the middle finger. </a:t>
            </a:r>
          </a:p>
          <a:p>
            <a:r>
              <a:rPr lang="en-US" dirty="0" smtClean="0"/>
              <a:t>Roll pieces of spaghetti out even thinner and use these small pieces to create digital branches of the </a:t>
            </a:r>
            <a:r>
              <a:rPr lang="en-US" dirty="0" err="1" smtClean="0"/>
              <a:t>ulnar</a:t>
            </a:r>
            <a:r>
              <a:rPr lang="en-US" dirty="0" smtClean="0"/>
              <a:t> nerve to the ring and little finger. Note the fingers that are fed by this nerve.</a:t>
            </a:r>
          </a:p>
          <a:p>
            <a:endParaRPr lang="en-US" dirty="0"/>
          </a:p>
        </p:txBody>
      </p:sp>
      <p:pic>
        <p:nvPicPr>
          <p:cNvPr id="40962" name="Picture 2" descr="IMG_0404"/>
          <p:cNvPicPr>
            <a:picLocks noChangeAspect="1" noChangeArrowheads="1"/>
          </p:cNvPicPr>
          <p:nvPr/>
        </p:nvPicPr>
        <p:blipFill>
          <a:blip r:embed="rId2" cstate="print"/>
          <a:srcRect/>
          <a:stretch>
            <a:fillRect/>
          </a:stretch>
        </p:blipFill>
        <p:spPr bwMode="auto">
          <a:xfrm>
            <a:off x="0" y="0"/>
            <a:ext cx="3581400" cy="5116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1600200"/>
          </a:xfrm>
        </p:spPr>
        <p:txBody>
          <a:bodyPr>
            <a:normAutofit fontScale="90000"/>
          </a:bodyPr>
          <a:lstStyle/>
          <a:p>
            <a:r>
              <a:rPr lang="en-US" dirty="0" smtClean="0"/>
              <a:t/>
            </a:r>
            <a:br>
              <a:rPr lang="en-US" dirty="0" smtClean="0"/>
            </a:br>
            <a:r>
              <a:rPr lang="en-US" dirty="0" smtClean="0"/>
              <a:t>When someone says “YOU’VE GOT NERVE” what comes to your mind?</a:t>
            </a:r>
            <a:endParaRPr lang="en-US" dirty="0"/>
          </a:p>
        </p:txBody>
      </p:sp>
      <p:sp>
        <p:nvSpPr>
          <p:cNvPr id="3" name="Content Placeholder 2"/>
          <p:cNvSpPr>
            <a:spLocks noGrp="1"/>
          </p:cNvSpPr>
          <p:nvPr>
            <p:ph sz="quarter" idx="1"/>
          </p:nvPr>
        </p:nvSpPr>
        <p:spPr/>
        <p:txBody>
          <a:bodyPr/>
          <a:lstStyle/>
          <a:p>
            <a:r>
              <a:rPr lang="en-US" dirty="0" smtClean="0">
                <a:hlinkClick r:id="rId2"/>
              </a:rPr>
              <a:t>http://www.youtube.com/watch?v=Djdr8utkagg</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990600"/>
          </a:xfrm>
        </p:spPr>
        <p:txBody>
          <a:bodyPr>
            <a:normAutofit fontScale="90000"/>
          </a:bodyPr>
          <a:lstStyle/>
          <a:p>
            <a:r>
              <a:rPr lang="en-US" dirty="0" smtClean="0"/>
              <a:t>Clean up and then discuss these questions at your table:</a:t>
            </a:r>
            <a:endParaRPr lang="en-US" dirty="0"/>
          </a:p>
        </p:txBody>
      </p:sp>
      <p:graphicFrame>
        <p:nvGraphicFramePr>
          <p:cNvPr id="4" name="Content Placeholder 3"/>
          <p:cNvGraphicFramePr>
            <a:graphicFrameLocks noGrp="1"/>
          </p:cNvGraphicFramePr>
          <p:nvPr>
            <p:ph sz="quarter" idx="1"/>
          </p:nvPr>
        </p:nvGraphicFramePr>
        <p:xfrm>
          <a:off x="612648" y="304800"/>
          <a:ext cx="8153400" cy="701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Content Placeholder 2"/>
          <p:cNvSpPr>
            <a:spLocks noGrp="1"/>
          </p:cNvSpPr>
          <p:nvPr>
            <p:ph sz="quarter" idx="1"/>
          </p:nvPr>
        </p:nvSpPr>
        <p:spPr>
          <a:xfrm>
            <a:off x="612648" y="1600200"/>
            <a:ext cx="4264152" cy="4495800"/>
          </a:xfrm>
        </p:spPr>
        <p:txBody>
          <a:bodyPr/>
          <a:lstStyle/>
          <a:p>
            <a:r>
              <a:rPr lang="en-US" dirty="0" smtClean="0"/>
              <a:t>Now work to build the radial nerve. As the name implies, this nerve runs close to the radius of the arm. Locate the radius on your </a:t>
            </a:r>
            <a:r>
              <a:rPr lang="en-US" dirty="0" err="1" smtClean="0"/>
              <a:t>Maniken</a:t>
            </a:r>
            <a:r>
              <a:rPr lang="en-US" baseline="30000" dirty="0" smtClean="0"/>
              <a:t>®</a:t>
            </a:r>
            <a:r>
              <a:rPr lang="en-US" dirty="0" smtClean="0"/>
              <a:t>. Use your skeletal system organizer if needed.</a:t>
            </a:r>
          </a:p>
          <a:p>
            <a:endParaRPr lang="en-US" dirty="0"/>
          </a:p>
        </p:txBody>
      </p:sp>
      <p:pic>
        <p:nvPicPr>
          <p:cNvPr id="2050" name="Picture 2" descr="http://www.yourdictionary.com/images/main.radius.jpg"/>
          <p:cNvPicPr>
            <a:picLocks noChangeAspect="1" noChangeArrowheads="1"/>
          </p:cNvPicPr>
          <p:nvPr/>
        </p:nvPicPr>
        <p:blipFill>
          <a:blip r:embed="rId2" cstate="print"/>
          <a:srcRect/>
          <a:stretch>
            <a:fillRect/>
          </a:stretch>
        </p:blipFill>
        <p:spPr bwMode="auto">
          <a:xfrm>
            <a:off x="5562600" y="1524000"/>
            <a:ext cx="2571750" cy="463867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6082" name="Picture 2" descr="http://www.eorthopod.com/images/ContentImages/elbow/elbow_radial_tunnel/elbow_radtun_anatomy02.jpg"/>
          <p:cNvPicPr>
            <a:picLocks noChangeAspect="1" noChangeArrowheads="1"/>
          </p:cNvPicPr>
          <p:nvPr/>
        </p:nvPicPr>
        <p:blipFill>
          <a:blip r:embed="rId2" cstate="print"/>
          <a:srcRect/>
          <a:stretch>
            <a:fillRect/>
          </a:stretch>
        </p:blipFill>
        <p:spPr bwMode="auto">
          <a:xfrm>
            <a:off x="914400" y="0"/>
            <a:ext cx="68580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Note that the nerve root for the radial nerve is a bit more complicated than the root for the </a:t>
            </a:r>
            <a:r>
              <a:rPr lang="en-US" dirty="0" err="1" smtClean="0"/>
              <a:t>ulnar</a:t>
            </a:r>
            <a:r>
              <a:rPr lang="en-US" dirty="0" smtClean="0"/>
              <a:t> nerve. </a:t>
            </a:r>
            <a:endParaRPr lang="en-US" dirty="0" smtClean="0"/>
          </a:p>
          <a:p>
            <a:r>
              <a:rPr lang="en-US" dirty="0" smtClean="0"/>
              <a:t>This </a:t>
            </a:r>
            <a:r>
              <a:rPr lang="en-US" dirty="0" smtClean="0"/>
              <a:t>nerve has a very complicated system of on-ramps and off-ramps because it goes so many places. </a:t>
            </a:r>
          </a:p>
          <a:p>
            <a:r>
              <a:rPr lang="en-US" dirty="0" smtClean="0"/>
              <a:t>Pinch off a two inch piece from a new white spaghetti strand.</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990600"/>
          </a:xfrm>
        </p:spPr>
        <p:txBody>
          <a:bodyPr>
            <a:normAutofit fontScale="90000"/>
          </a:bodyPr>
          <a:lstStyle/>
          <a:p>
            <a:r>
              <a:rPr lang="en-US" dirty="0" smtClean="0"/>
              <a:t>Form a “V” as you did for the </a:t>
            </a:r>
            <a:r>
              <a:rPr lang="en-US" dirty="0" err="1" smtClean="0"/>
              <a:t>ulnar</a:t>
            </a:r>
            <a:r>
              <a:rPr lang="en-US" dirty="0" smtClean="0"/>
              <a:t> nerve.</a:t>
            </a:r>
            <a:br>
              <a:rPr lang="en-US" dirty="0" smtClean="0"/>
            </a:br>
            <a:endParaRPr lang="en-US" dirty="0"/>
          </a:p>
        </p:txBody>
      </p:sp>
      <p:sp>
        <p:nvSpPr>
          <p:cNvPr id="3" name="Content Placeholder 2"/>
          <p:cNvSpPr>
            <a:spLocks noGrp="1"/>
          </p:cNvSpPr>
          <p:nvPr>
            <p:ph sz="quarter" idx="1"/>
          </p:nvPr>
        </p:nvSpPr>
        <p:spPr>
          <a:xfrm>
            <a:off x="0" y="1524000"/>
            <a:ext cx="8991600" cy="2590800"/>
          </a:xfrm>
        </p:spPr>
        <p:txBody>
          <a:bodyPr>
            <a:normAutofit fontScale="92500" lnSpcReduction="20000"/>
          </a:bodyPr>
          <a:lstStyle/>
          <a:p>
            <a:r>
              <a:rPr lang="en-US" dirty="0" smtClean="0"/>
              <a:t>Place </a:t>
            </a:r>
            <a:r>
              <a:rPr lang="en-US" dirty="0" smtClean="0"/>
              <a:t>the end of the longer strand (the one you took the piece from) in the middle of the “V” you just made. Press down to connect the two pieces. </a:t>
            </a:r>
            <a:endParaRPr lang="en-US" dirty="0" smtClean="0"/>
          </a:p>
          <a:p>
            <a:r>
              <a:rPr lang="en-US" dirty="0" smtClean="0"/>
              <a:t>Make sure this piece now looks like the letter “W” or a bird’s foot with a long middle leg. This piece of clay represents the complex nerve root of the radial nerve. Lay this structure down on your desk.</a:t>
            </a:r>
          </a:p>
          <a:p>
            <a:endParaRPr lang="en-US" dirty="0" smtClean="0"/>
          </a:p>
          <a:p>
            <a:endParaRPr lang="en-US" dirty="0"/>
          </a:p>
        </p:txBody>
      </p:sp>
      <p:pic>
        <p:nvPicPr>
          <p:cNvPr id="47106" name="Picture 2" descr="IMG_0405"/>
          <p:cNvPicPr>
            <a:picLocks noChangeAspect="1" noChangeArrowheads="1"/>
          </p:cNvPicPr>
          <p:nvPr/>
        </p:nvPicPr>
        <p:blipFill>
          <a:blip r:embed="rId2" cstate="print"/>
          <a:srcRect/>
          <a:stretch>
            <a:fillRect/>
          </a:stretch>
        </p:blipFill>
        <p:spPr bwMode="auto">
          <a:xfrm>
            <a:off x="3352800" y="3810000"/>
            <a:ext cx="5283200" cy="304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Take a piece of yellow spaghetti that is only about 1 inch in length. </a:t>
            </a:r>
            <a:endParaRPr lang="en-US" dirty="0" smtClean="0"/>
          </a:p>
          <a:p>
            <a:r>
              <a:rPr lang="en-US" dirty="0" smtClean="0"/>
              <a:t>Connect </a:t>
            </a:r>
            <a:r>
              <a:rPr lang="en-US" dirty="0" smtClean="0"/>
              <a:t>this piece to the foramen of C6. </a:t>
            </a:r>
            <a:endParaRPr lang="en-US" dirty="0" smtClean="0"/>
          </a:p>
          <a:p>
            <a:r>
              <a:rPr lang="en-US" dirty="0" smtClean="0"/>
              <a:t>The </a:t>
            </a:r>
            <a:r>
              <a:rPr lang="en-US" dirty="0" smtClean="0"/>
              <a:t>end will extend laterally from the spinal cord.</a:t>
            </a:r>
          </a:p>
          <a:p>
            <a:r>
              <a:rPr lang="en-US" dirty="0" smtClean="0"/>
              <a:t>Use a small piece of yellow spaghetti to form a small “V”- about the size of the “V” you created for the </a:t>
            </a:r>
            <a:r>
              <a:rPr lang="en-US" dirty="0" err="1" smtClean="0"/>
              <a:t>ulnar</a:t>
            </a:r>
            <a:r>
              <a:rPr lang="en-US" dirty="0" smtClean="0"/>
              <a:t> nerve.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Place one end of the “V” in the foramen of C4 and the other in the foramen of C5. From top to bottom, you should now see a “V”, a single strand, and the </a:t>
            </a:r>
            <a:r>
              <a:rPr lang="en-US" dirty="0" err="1" smtClean="0"/>
              <a:t>ulnar</a:t>
            </a:r>
            <a:r>
              <a:rPr lang="en-US" dirty="0" smtClean="0"/>
              <a:t> root with the nerve attached to it coming from the side of the cervical region.</a:t>
            </a:r>
          </a:p>
          <a:p>
            <a:endParaRPr lang="en-US" dirty="0"/>
          </a:p>
        </p:txBody>
      </p:sp>
      <p:pic>
        <p:nvPicPr>
          <p:cNvPr id="48130" name="Picture 2" descr="IMG_0410"/>
          <p:cNvPicPr>
            <a:picLocks noChangeAspect="1" noChangeArrowheads="1"/>
          </p:cNvPicPr>
          <p:nvPr/>
        </p:nvPicPr>
        <p:blipFill>
          <a:blip r:embed="rId2" cstate="print"/>
          <a:srcRect r="-586" b="28125"/>
          <a:stretch>
            <a:fillRect/>
          </a:stretch>
        </p:blipFill>
        <p:spPr bwMode="auto">
          <a:xfrm>
            <a:off x="3124200" y="3962400"/>
            <a:ext cx="4961860" cy="2667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smtClean="0"/>
              <a:t>Pick up the strand with the “W” attached at its end. </a:t>
            </a:r>
            <a:endParaRPr lang="en-US" dirty="0" smtClean="0"/>
          </a:p>
          <a:p>
            <a:r>
              <a:rPr lang="en-US" dirty="0" smtClean="0"/>
              <a:t>Drop </a:t>
            </a:r>
            <a:r>
              <a:rPr lang="en-US" dirty="0" smtClean="0"/>
              <a:t>the free end under the clavicle and down through the armpit so the nerve is hanging down.</a:t>
            </a:r>
          </a:p>
          <a:p>
            <a:pPr lvl="1"/>
            <a:r>
              <a:rPr lang="en-US" dirty="0" smtClean="0"/>
              <a:t>Hook up the “W” to the nerve root at three different areas.</a:t>
            </a:r>
          </a:p>
          <a:p>
            <a:pPr lvl="1"/>
            <a:r>
              <a:rPr lang="en-US" dirty="0" smtClean="0"/>
              <a:t>The top end of “W” is attached to the V coming out of C4 and C5.</a:t>
            </a:r>
          </a:p>
          <a:p>
            <a:pPr lvl="1"/>
            <a:r>
              <a:rPr lang="en-US" dirty="0" smtClean="0"/>
              <a:t>The middle of the “W” is attached to the single strand leaving C6.</a:t>
            </a:r>
          </a:p>
          <a:p>
            <a:r>
              <a:rPr lang="en-US" dirty="0" smtClean="0"/>
              <a:t>The last end is attached to the end of the V where the </a:t>
            </a:r>
            <a:r>
              <a:rPr lang="en-US" dirty="0" err="1" smtClean="0"/>
              <a:t>ulnar</a:t>
            </a:r>
            <a:r>
              <a:rPr lang="en-US" dirty="0" smtClean="0"/>
              <a:t> root is attaching (they share this nerve root!).</a:t>
            </a:r>
          </a:p>
          <a:p>
            <a:endParaRPr lang="en-US" dirty="0"/>
          </a:p>
        </p:txBody>
      </p:sp>
      <p:pic>
        <p:nvPicPr>
          <p:cNvPr id="1025" name="Picture 1" descr="IMG_0414"/>
          <p:cNvPicPr>
            <a:picLocks noChangeAspect="1" noChangeArrowheads="1"/>
          </p:cNvPicPr>
          <p:nvPr/>
        </p:nvPicPr>
        <p:blipFill>
          <a:blip r:embed="rId2" cstate="print"/>
          <a:srcRect/>
          <a:stretch>
            <a:fillRect/>
          </a:stretch>
        </p:blipFill>
        <p:spPr bwMode="auto">
          <a:xfrm>
            <a:off x="0" y="0"/>
            <a:ext cx="7753350"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checkerboard(across)">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304800"/>
            <a:ext cx="8153400" cy="5791200"/>
          </a:xfrm>
        </p:spPr>
        <p:txBody>
          <a:bodyPr/>
          <a:lstStyle/>
          <a:p>
            <a:r>
              <a:rPr lang="en-US" dirty="0" smtClean="0"/>
              <a:t>Grasp the nerve that is hanging down from the “W” you just </a:t>
            </a:r>
            <a:r>
              <a:rPr lang="en-US" dirty="0" smtClean="0"/>
              <a:t>attached</a:t>
            </a:r>
          </a:p>
          <a:p>
            <a:endParaRPr lang="en-US" dirty="0" smtClean="0"/>
          </a:p>
          <a:p>
            <a:r>
              <a:rPr lang="en-US" dirty="0" smtClean="0"/>
              <a:t>Refer to the diagram for the path of the nerve</a:t>
            </a:r>
            <a:endParaRPr lang="en-US" dirty="0"/>
          </a:p>
        </p:txBody>
      </p:sp>
      <p:pic>
        <p:nvPicPr>
          <p:cNvPr id="4" name="Picture 2" descr="http://www.eorthopod.com/images/ContentImages/elbow/elbow_radial_tunnel/elbow_radtun_anatomy02.jpg"/>
          <p:cNvPicPr>
            <a:picLocks noChangeAspect="1" noChangeArrowheads="1"/>
          </p:cNvPicPr>
          <p:nvPr/>
        </p:nvPicPr>
        <p:blipFill>
          <a:blip r:embed="rId2" cstate="print"/>
          <a:srcRect/>
          <a:stretch>
            <a:fillRect/>
          </a:stretch>
        </p:blipFill>
        <p:spPr bwMode="auto">
          <a:xfrm>
            <a:off x="2362200" y="2362200"/>
            <a:ext cx="4495800" cy="4495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lnSpcReduction="10000"/>
          </a:bodyPr>
          <a:lstStyle/>
          <a:p>
            <a:r>
              <a:rPr lang="en-US" dirty="0" smtClean="0"/>
              <a:t>Move the nerve dorsally and wrap it around the </a:t>
            </a:r>
            <a:r>
              <a:rPr lang="en-US" dirty="0" err="1" smtClean="0"/>
              <a:t>humerus</a:t>
            </a:r>
            <a:r>
              <a:rPr lang="en-US" dirty="0" smtClean="0"/>
              <a:t> from the back to the front. Angle the nerve downwards towards the </a:t>
            </a:r>
            <a:r>
              <a:rPr lang="en-US" dirty="0" err="1" smtClean="0"/>
              <a:t>antecubital</a:t>
            </a:r>
            <a:r>
              <a:rPr lang="en-US" dirty="0" smtClean="0"/>
              <a:t> region (where they draw your blood). </a:t>
            </a:r>
          </a:p>
          <a:p>
            <a:r>
              <a:rPr lang="en-US" dirty="0" smtClean="0"/>
              <a:t>Place the nerve through the </a:t>
            </a:r>
            <a:r>
              <a:rPr lang="en-US" dirty="0" err="1" smtClean="0"/>
              <a:t>antecubital</a:t>
            </a:r>
            <a:r>
              <a:rPr lang="en-US" dirty="0" smtClean="0"/>
              <a:t> region and stay on the medial side of the radius for about ¼ of the way down the radius.</a:t>
            </a:r>
          </a:p>
          <a:p>
            <a:r>
              <a:rPr lang="en-US" dirty="0" smtClean="0"/>
              <a:t>When you are ¼ of the way down the radius, take the nerve over the radius and have it travel along the radius on the dorsal side.</a:t>
            </a:r>
          </a:p>
          <a:p>
            <a:endParaRPr lang="en-US" dirty="0"/>
          </a:p>
        </p:txBody>
      </p:sp>
      <p:pic>
        <p:nvPicPr>
          <p:cNvPr id="49154" name="Picture 2" descr="IMG_0415"/>
          <p:cNvPicPr>
            <a:picLocks noChangeAspect="1" noChangeArrowheads="1"/>
          </p:cNvPicPr>
          <p:nvPr/>
        </p:nvPicPr>
        <p:blipFill>
          <a:blip r:embed="rId2" cstate="print"/>
          <a:srcRect/>
          <a:stretch>
            <a:fillRect/>
          </a:stretch>
        </p:blipFill>
        <p:spPr bwMode="auto">
          <a:xfrm>
            <a:off x="2438400" y="53340"/>
            <a:ext cx="4343400" cy="68046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checkerboard(across)">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put it all together. </a:t>
            </a:r>
            <a:endParaRPr lang="en-US" dirty="0"/>
          </a:p>
        </p:txBody>
      </p:sp>
      <p:sp>
        <p:nvSpPr>
          <p:cNvPr id="3" name="Content Placeholder 2"/>
          <p:cNvSpPr>
            <a:spLocks noGrp="1"/>
          </p:cNvSpPr>
          <p:nvPr>
            <p:ph sz="quarter" idx="1"/>
          </p:nvPr>
        </p:nvSpPr>
        <p:spPr/>
        <p:txBody>
          <a:bodyPr/>
          <a:lstStyle/>
          <a:p>
            <a:r>
              <a:rPr lang="en-US" dirty="0" smtClean="0"/>
              <a:t>You have looked at the requirements for muscle contraction and you have seen how communication from the nervous system is crucial to getting a muscle to fire. </a:t>
            </a:r>
          </a:p>
          <a:p>
            <a:endParaRPr lang="en-US" dirty="0" smtClean="0"/>
          </a:p>
          <a:p>
            <a:endParaRPr lang="en-US" dirty="0" smtClean="0"/>
          </a:p>
          <a:p>
            <a:r>
              <a:rPr lang="en-US" dirty="0" smtClean="0"/>
              <a:t>Neurons are packed together in wiring called nerves, and these nerves serve as a highway for electrical messages. </a:t>
            </a:r>
            <a:endParaRPr lang="en-US" dirty="0"/>
          </a:p>
        </p:txBody>
      </p:sp>
      <p:pic>
        <p:nvPicPr>
          <p:cNvPr id="1026" name="Picture 2" descr="http://www.bmb.leeds.ac.uk/illingworth/bioc1020/Image36.gif"/>
          <p:cNvPicPr>
            <a:picLocks noChangeAspect="1" noChangeArrowheads="1"/>
          </p:cNvPicPr>
          <p:nvPr/>
        </p:nvPicPr>
        <p:blipFill>
          <a:blip r:embed="rId2" cstate="print"/>
          <a:srcRect/>
          <a:stretch>
            <a:fillRect/>
          </a:stretch>
        </p:blipFill>
        <p:spPr bwMode="auto">
          <a:xfrm>
            <a:off x="6946900" y="3048000"/>
            <a:ext cx="2197100" cy="1551835"/>
          </a:xfrm>
          <a:prstGeom prst="rect">
            <a:avLst/>
          </a:prstGeom>
          <a:noFill/>
        </p:spPr>
      </p:pic>
      <p:pic>
        <p:nvPicPr>
          <p:cNvPr id="1028" name="Picture 4" descr="http://vaccineresistancemovement.org/wp-content/uploads/2011/08/mylenation1.jpg"/>
          <p:cNvPicPr>
            <a:picLocks noChangeAspect="1" noChangeArrowheads="1"/>
          </p:cNvPicPr>
          <p:nvPr/>
        </p:nvPicPr>
        <p:blipFill>
          <a:blip r:embed="rId3" cstate="print"/>
          <a:srcRect/>
          <a:stretch>
            <a:fillRect/>
          </a:stretch>
        </p:blipFill>
        <p:spPr bwMode="auto">
          <a:xfrm>
            <a:off x="7315200" y="5410200"/>
            <a:ext cx="1608610" cy="1635125"/>
          </a:xfrm>
          <a:prstGeom prst="rect">
            <a:avLst/>
          </a:prstGeom>
          <a:noFill/>
        </p:spPr>
      </p:pic>
      <p:pic>
        <p:nvPicPr>
          <p:cNvPr id="1030" name="Picture 6" descr="http://image.shutterstock.com/display_pic_with_logo/84904/84904,1220743085,1/stock-photo-two-hands-trying-to-put-together-a-couple-of-puzzle-pieces-in-blue-tone-17042362.jpg"/>
          <p:cNvPicPr>
            <a:picLocks noChangeAspect="1" noChangeArrowheads="1"/>
          </p:cNvPicPr>
          <p:nvPr/>
        </p:nvPicPr>
        <p:blipFill>
          <a:blip r:embed="rId4" cstate="print"/>
          <a:srcRect/>
          <a:stretch>
            <a:fillRect/>
          </a:stretch>
        </p:blipFill>
        <p:spPr bwMode="auto">
          <a:xfrm>
            <a:off x="6697323" y="0"/>
            <a:ext cx="2446677" cy="1524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Upon reaching the wrist, branch the nerve to the tips of each digit on the dorsal side (opposite your palm). Use additional small spaghetti strings to form these nerves. </a:t>
            </a:r>
          </a:p>
          <a:p>
            <a:endParaRPr lang="en-US" dirty="0"/>
          </a:p>
        </p:txBody>
      </p:sp>
      <p:pic>
        <p:nvPicPr>
          <p:cNvPr id="50178" name="Picture 2" descr="IMG_0417"/>
          <p:cNvPicPr>
            <a:picLocks noChangeAspect="1" noChangeArrowheads="1"/>
          </p:cNvPicPr>
          <p:nvPr/>
        </p:nvPicPr>
        <p:blipFill>
          <a:blip r:embed="rId2" cstate="print"/>
          <a:srcRect/>
          <a:stretch>
            <a:fillRect/>
          </a:stretch>
        </p:blipFill>
        <p:spPr bwMode="auto">
          <a:xfrm>
            <a:off x="4419600" y="3124200"/>
            <a:ext cx="29718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r>
              <a:rPr lang="en-US" dirty="0" smtClean="0"/>
              <a:t>Use </a:t>
            </a:r>
            <a:r>
              <a:rPr lang="en-US" dirty="0" smtClean="0"/>
              <a:t>small white spaghetti strings to “wire up” the triceps medial head muscle on the model’s arm. </a:t>
            </a:r>
            <a:endParaRPr lang="en-US" dirty="0" smtClean="0"/>
          </a:p>
          <a:p>
            <a:r>
              <a:rPr lang="en-US" dirty="0" smtClean="0"/>
              <a:t>Branch </a:t>
            </a:r>
            <a:r>
              <a:rPr lang="en-US" dirty="0" smtClean="0"/>
              <a:t>these tiny strands from the radial nerve into the muscle. </a:t>
            </a:r>
            <a:endParaRPr lang="en-US" dirty="0" smtClean="0"/>
          </a:p>
          <a:p>
            <a:r>
              <a:rPr lang="en-US" dirty="0" smtClean="0"/>
              <a:t>As </a:t>
            </a:r>
            <a:r>
              <a:rPr lang="en-US" dirty="0" smtClean="0"/>
              <a:t>you add these nerves to the muscle, think about the direct connection between the nervous system and the muscular system. </a:t>
            </a:r>
          </a:p>
          <a:p>
            <a:endParaRPr lang="en-US" dirty="0"/>
          </a:p>
        </p:txBody>
      </p:sp>
      <p:pic>
        <p:nvPicPr>
          <p:cNvPr id="51202" name="Picture 2" descr="IMG_0418"/>
          <p:cNvPicPr>
            <a:picLocks noChangeAspect="1" noChangeArrowheads="1"/>
          </p:cNvPicPr>
          <p:nvPr/>
        </p:nvPicPr>
        <p:blipFill>
          <a:blip r:embed="rId2" cstate="print"/>
          <a:srcRect/>
          <a:stretch>
            <a:fillRect/>
          </a:stretch>
        </p:blipFill>
        <p:spPr bwMode="auto">
          <a:xfrm>
            <a:off x="6629400" y="0"/>
            <a:ext cx="2333625" cy="217523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check</a:t>
            </a:r>
            <a:endParaRPr lang="en-US" dirty="0"/>
          </a:p>
        </p:txBody>
      </p:sp>
      <p:sp>
        <p:nvSpPr>
          <p:cNvPr id="3" name="Content Placeholder 2"/>
          <p:cNvSpPr>
            <a:spLocks noGrp="1"/>
          </p:cNvSpPr>
          <p:nvPr>
            <p:ph sz="quarter" idx="1"/>
          </p:nvPr>
        </p:nvSpPr>
        <p:spPr/>
        <p:txBody>
          <a:bodyPr/>
          <a:lstStyle/>
          <a:p>
            <a:r>
              <a:rPr lang="en-US" u="sng" dirty="0" smtClean="0">
                <a:effectLst>
                  <a:outerShdw blurRad="38100" dist="38100" dir="2700000" algn="tl">
                    <a:srgbClr val="000000">
                      <a:alpha val="43137"/>
                    </a:srgbClr>
                  </a:outerShdw>
                </a:effectLst>
              </a:rPr>
              <a:t>Label and Draw </a:t>
            </a:r>
            <a:r>
              <a:rPr lang="en-US" dirty="0" smtClean="0"/>
              <a:t>an arm and trace in the placement of the </a:t>
            </a:r>
            <a:r>
              <a:rPr lang="en-US" dirty="0" err="1" smtClean="0"/>
              <a:t>ulnar</a:t>
            </a:r>
            <a:r>
              <a:rPr lang="en-US" dirty="0" smtClean="0"/>
              <a:t> and radial nerves. </a:t>
            </a:r>
            <a:endParaRPr lang="en-US" dirty="0" smtClean="0"/>
          </a:p>
          <a:p>
            <a:r>
              <a:rPr lang="en-US" dirty="0" smtClean="0"/>
              <a:t>You </a:t>
            </a:r>
            <a:r>
              <a:rPr lang="en-US" dirty="0" smtClean="0"/>
              <a:t>may need multiple views of the arm to provide a complete picture.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Efferent nerves</a:t>
            </a:r>
            <a:r>
              <a:rPr lang="en-US" dirty="0" smtClean="0"/>
              <a:t> </a:t>
            </a:r>
            <a:endParaRPr lang="en-US" dirty="0"/>
          </a:p>
        </p:txBody>
      </p:sp>
      <p:sp>
        <p:nvSpPr>
          <p:cNvPr id="3" name="Content Placeholder 2"/>
          <p:cNvSpPr>
            <a:spLocks noGrp="1"/>
          </p:cNvSpPr>
          <p:nvPr>
            <p:ph sz="quarter" idx="1"/>
          </p:nvPr>
        </p:nvSpPr>
        <p:spPr/>
        <p:txBody>
          <a:bodyPr/>
          <a:lstStyle/>
          <a:p>
            <a:r>
              <a:rPr lang="en-US" dirty="0" smtClean="0"/>
              <a:t>take messages from the brain to our tissues</a:t>
            </a:r>
            <a:endParaRPr lang="en-US" dirty="0"/>
          </a:p>
        </p:txBody>
      </p:sp>
      <p:pic>
        <p:nvPicPr>
          <p:cNvPr id="16386" name="Picture 2" descr="http://www.sivabio.50webs.com/cns032.jpg"/>
          <p:cNvPicPr>
            <a:picLocks noChangeAspect="1" noChangeArrowheads="1"/>
          </p:cNvPicPr>
          <p:nvPr/>
        </p:nvPicPr>
        <p:blipFill>
          <a:blip r:embed="rId2" cstate="print"/>
          <a:srcRect/>
          <a:stretch>
            <a:fillRect/>
          </a:stretch>
        </p:blipFill>
        <p:spPr bwMode="auto">
          <a:xfrm>
            <a:off x="1447800" y="2133600"/>
            <a:ext cx="7038975" cy="43624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Afferent nerves</a:t>
            </a:r>
            <a:endParaRPr lang="en-US" dirty="0"/>
          </a:p>
        </p:txBody>
      </p:sp>
      <p:sp>
        <p:nvSpPr>
          <p:cNvPr id="3" name="Content Placeholder 2"/>
          <p:cNvSpPr>
            <a:spLocks noGrp="1"/>
          </p:cNvSpPr>
          <p:nvPr>
            <p:ph sz="quarter" idx="1"/>
          </p:nvPr>
        </p:nvSpPr>
        <p:spPr>
          <a:xfrm>
            <a:off x="612648" y="1447800"/>
            <a:ext cx="8153400" cy="4648200"/>
          </a:xfrm>
        </p:spPr>
        <p:txBody>
          <a:bodyPr/>
          <a:lstStyle/>
          <a:p>
            <a:r>
              <a:rPr lang="en-US" dirty="0" smtClean="0"/>
              <a:t>are on the other side of the road, bringing messages from the body to the control center</a:t>
            </a:r>
            <a:endParaRPr lang="en-US" dirty="0"/>
          </a:p>
        </p:txBody>
      </p:sp>
      <p:pic>
        <p:nvPicPr>
          <p:cNvPr id="16386" name="Picture 2" descr="http://www.sivabio.50webs.com/cns032.jpg"/>
          <p:cNvPicPr>
            <a:picLocks noChangeAspect="1" noChangeArrowheads="1"/>
          </p:cNvPicPr>
          <p:nvPr/>
        </p:nvPicPr>
        <p:blipFill>
          <a:blip r:embed="rId2" cstate="print"/>
          <a:srcRect/>
          <a:stretch>
            <a:fillRect/>
          </a:stretch>
        </p:blipFill>
        <p:spPr bwMode="auto">
          <a:xfrm>
            <a:off x="1447800" y="2495550"/>
            <a:ext cx="7038975" cy="43624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highway of neurons is buried deep in the body</a:t>
            </a:r>
            <a:endParaRPr lang="en-US" dirty="0"/>
          </a:p>
        </p:txBody>
      </p:sp>
      <p:sp>
        <p:nvSpPr>
          <p:cNvPr id="3" name="Content Placeholder 2"/>
          <p:cNvSpPr>
            <a:spLocks noGrp="1"/>
          </p:cNvSpPr>
          <p:nvPr>
            <p:ph sz="quarter" idx="1"/>
          </p:nvPr>
        </p:nvSpPr>
        <p:spPr/>
        <p:txBody>
          <a:bodyPr/>
          <a:lstStyle/>
          <a:p>
            <a:endParaRPr lang="en-US"/>
          </a:p>
        </p:txBody>
      </p:sp>
      <p:pic>
        <p:nvPicPr>
          <p:cNvPr id="17410" name="Picture 2" descr="http://www.drtummy.com/images/stories/nervous_system/nervous_system.jpg"/>
          <p:cNvPicPr>
            <a:picLocks noChangeAspect="1" noChangeArrowheads="1"/>
          </p:cNvPicPr>
          <p:nvPr/>
        </p:nvPicPr>
        <p:blipFill>
          <a:blip r:embed="rId2" cstate="print"/>
          <a:srcRect/>
          <a:stretch>
            <a:fillRect/>
          </a:stretch>
        </p:blipFill>
        <p:spPr bwMode="auto">
          <a:xfrm>
            <a:off x="3276600" y="1314450"/>
            <a:ext cx="3362325" cy="55435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Ulnar</a:t>
            </a:r>
            <a:r>
              <a:rPr lang="en-US" dirty="0" smtClean="0"/>
              <a:t> Nerve</a:t>
            </a:r>
            <a:endParaRPr lang="en-US" dirty="0"/>
          </a:p>
        </p:txBody>
      </p:sp>
      <p:sp>
        <p:nvSpPr>
          <p:cNvPr id="3" name="Content Placeholder 2"/>
          <p:cNvSpPr>
            <a:spLocks noGrp="1"/>
          </p:cNvSpPr>
          <p:nvPr>
            <p:ph sz="quarter" idx="1"/>
          </p:nvPr>
        </p:nvSpPr>
        <p:spPr>
          <a:xfrm>
            <a:off x="1752600" y="1752600"/>
            <a:ext cx="4949952" cy="4495800"/>
          </a:xfrm>
        </p:spPr>
        <p:txBody>
          <a:bodyPr/>
          <a:lstStyle/>
          <a:p>
            <a:r>
              <a:rPr lang="en-US" dirty="0" smtClean="0"/>
              <a:t>The </a:t>
            </a:r>
            <a:r>
              <a:rPr lang="en-US" dirty="0" err="1" smtClean="0"/>
              <a:t>ulnar</a:t>
            </a:r>
            <a:r>
              <a:rPr lang="en-US" dirty="0" smtClean="0"/>
              <a:t> nerve, at the elbow, is one of the few that grazes the surface. If this nerve is knocked against the </a:t>
            </a:r>
            <a:r>
              <a:rPr lang="en-US" dirty="0" err="1" smtClean="0"/>
              <a:t>humerus</a:t>
            </a:r>
            <a:r>
              <a:rPr lang="en-US" dirty="0" smtClean="0"/>
              <a:t>, the “funny bone,” you feel that familiar tingly sensation down your arm that is anything but funny. </a:t>
            </a:r>
            <a:endParaRPr lang="en-US" dirty="0"/>
          </a:p>
        </p:txBody>
      </p:sp>
      <p:pic>
        <p:nvPicPr>
          <p:cNvPr id="19458" name="Picture 2" descr="http://www.eorthopod.com/images/ContentImages/hand/hand_guyon_canal/hand_guyon_canal_anat01.jpg"/>
          <p:cNvPicPr>
            <a:picLocks noChangeAspect="1" noChangeArrowheads="1"/>
          </p:cNvPicPr>
          <p:nvPr/>
        </p:nvPicPr>
        <p:blipFill>
          <a:blip r:embed="rId2" cstate="print"/>
          <a:srcRect/>
          <a:stretch>
            <a:fillRect/>
          </a:stretch>
        </p:blipFill>
        <p:spPr bwMode="auto">
          <a:xfrm>
            <a:off x="5181600" y="0"/>
            <a:ext cx="3962399" cy="1676400"/>
          </a:xfrm>
          <a:prstGeom prst="rect">
            <a:avLst/>
          </a:prstGeom>
          <a:noFill/>
        </p:spPr>
      </p:pic>
      <p:pic>
        <p:nvPicPr>
          <p:cNvPr id="5" name="Picture 4" descr="FunnyBoneLogoAnimated.gif"/>
          <p:cNvPicPr>
            <a:picLocks noChangeAspect="1"/>
          </p:cNvPicPr>
          <p:nvPr/>
        </p:nvPicPr>
        <p:blipFill>
          <a:blip r:embed="rId3" cstate="print"/>
          <a:stretch>
            <a:fillRect/>
          </a:stretch>
        </p:blipFill>
        <p:spPr>
          <a:xfrm>
            <a:off x="6914352" y="4352925"/>
            <a:ext cx="2229648" cy="2505075"/>
          </a:xfrm>
          <a:prstGeom prst="rect">
            <a:avLst/>
          </a:prstGeom>
        </p:spPr>
      </p:pic>
      <p:pic>
        <p:nvPicPr>
          <p:cNvPr id="19460" name="Picture 4" descr="http://kidshealth.org/kid/talk/qa/images_80140/1055962820692.funny_bone.gif;pv638b2d73c6d84c04"/>
          <p:cNvPicPr>
            <a:picLocks noChangeAspect="1" noChangeArrowheads="1"/>
          </p:cNvPicPr>
          <p:nvPr/>
        </p:nvPicPr>
        <p:blipFill>
          <a:blip r:embed="rId4" cstate="print"/>
          <a:srcRect/>
          <a:stretch>
            <a:fillRect/>
          </a:stretch>
        </p:blipFill>
        <p:spPr bwMode="auto">
          <a:xfrm>
            <a:off x="0" y="2514600"/>
            <a:ext cx="1714500" cy="29527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Spinal nerves are a vital part of the peripheral nervous system</a:t>
            </a:r>
            <a:endParaRPr lang="en-US" dirty="0"/>
          </a:p>
        </p:txBody>
      </p:sp>
      <p:sp>
        <p:nvSpPr>
          <p:cNvPr id="3" name="Content Placeholder 2"/>
          <p:cNvSpPr>
            <a:spLocks noGrp="1"/>
          </p:cNvSpPr>
          <p:nvPr>
            <p:ph sz="quarter" idx="1"/>
          </p:nvPr>
        </p:nvSpPr>
        <p:spPr>
          <a:xfrm>
            <a:off x="0" y="2057400"/>
            <a:ext cx="3352800" cy="4038600"/>
          </a:xfrm>
        </p:spPr>
        <p:txBody>
          <a:bodyPr>
            <a:normAutofit/>
          </a:bodyPr>
          <a:lstStyle/>
          <a:p>
            <a:r>
              <a:rPr lang="en-US" dirty="0" smtClean="0"/>
              <a:t>They connect the central nervous system to sensory receptors, muscles and glands in all parts of the body.</a:t>
            </a:r>
            <a:endParaRPr lang="en-US" dirty="0"/>
          </a:p>
        </p:txBody>
      </p:sp>
      <p:pic>
        <p:nvPicPr>
          <p:cNvPr id="21506" name="Picture 2" descr="http://universe-review.ca/I10-13-spinal.jpg"/>
          <p:cNvPicPr>
            <a:picLocks noChangeAspect="1" noChangeArrowheads="1"/>
          </p:cNvPicPr>
          <p:nvPr/>
        </p:nvPicPr>
        <p:blipFill>
          <a:blip r:embed="rId2" cstate="print"/>
          <a:srcRect/>
          <a:stretch>
            <a:fillRect/>
          </a:stretch>
        </p:blipFill>
        <p:spPr bwMode="auto">
          <a:xfrm>
            <a:off x="3451931" y="1524000"/>
            <a:ext cx="5692069" cy="50006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1537</TotalTime>
  <Words>1778</Words>
  <Application>Microsoft Office PowerPoint</Application>
  <PresentationFormat>On-screen Show (4:3)</PresentationFormat>
  <Paragraphs>99</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Median</vt:lpstr>
      <vt:lpstr>HBS</vt:lpstr>
      <vt:lpstr>Learning objectives</vt:lpstr>
      <vt:lpstr> When someone says “YOU’VE GOT NERVE” what comes to your mind?</vt:lpstr>
      <vt:lpstr>Let’s put it all together. </vt:lpstr>
      <vt:lpstr>Efferent nerves </vt:lpstr>
      <vt:lpstr>Afferent nerves</vt:lpstr>
      <vt:lpstr>This highway of neurons is buried deep in the body</vt:lpstr>
      <vt:lpstr>Ulnar Nerve</vt:lpstr>
      <vt:lpstr>Spinal nerves are a vital part of the peripheral nervous system</vt:lpstr>
      <vt:lpstr>Spinal nerves are a vital part of the peripheral nervous system</vt:lpstr>
      <vt:lpstr>Spinal nerves are a vital part of the peripheral nervous system</vt:lpstr>
      <vt:lpstr>Spinal nerves are a vital part of the peripheral nervous system</vt:lpstr>
      <vt:lpstr>Nerves divide and divide</vt:lpstr>
      <vt:lpstr>Plexuses</vt:lpstr>
      <vt:lpstr>Brachial plexus</vt:lpstr>
      <vt:lpstr>Brachial plexus</vt:lpstr>
      <vt:lpstr>This coordination allows you to type, to play an instrument or even brush your teeth.</vt:lpstr>
      <vt:lpstr>Your life would be very difficult if you could not move your digits or flex your wrists. </vt:lpstr>
      <vt:lpstr>This Lesson</vt:lpstr>
      <vt:lpstr>Slide 20</vt:lpstr>
      <vt:lpstr>View the diagram</vt:lpstr>
      <vt:lpstr>Ulnar nerve</vt:lpstr>
      <vt:lpstr>View the pathway of this nerve.</vt:lpstr>
      <vt:lpstr>Preparing Clay</vt:lpstr>
      <vt:lpstr>Nerve root</vt:lpstr>
      <vt:lpstr>Slide 26</vt:lpstr>
      <vt:lpstr>Slide 27</vt:lpstr>
      <vt:lpstr>Slide 28</vt:lpstr>
      <vt:lpstr>Slide 29</vt:lpstr>
      <vt:lpstr>Clean up and then discuss these questions at your table:</vt:lpstr>
      <vt:lpstr>Day 2</vt:lpstr>
      <vt:lpstr>Slide 32</vt:lpstr>
      <vt:lpstr>Slide 33</vt:lpstr>
      <vt:lpstr>Form a “V” as you did for the ulnar nerve. </vt:lpstr>
      <vt:lpstr>Slide 35</vt:lpstr>
      <vt:lpstr>Slide 36</vt:lpstr>
      <vt:lpstr>Slide 37</vt:lpstr>
      <vt:lpstr>Slide 38</vt:lpstr>
      <vt:lpstr>Slide 39</vt:lpstr>
      <vt:lpstr>Slide 40</vt:lpstr>
      <vt:lpstr>Slide 41</vt:lpstr>
      <vt:lpstr>Success check</vt:lpstr>
    </vt:vector>
  </TitlesOfParts>
  <Company>Aurora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HBS</dc:title>
  <dc:creator>APS USER</dc:creator>
  <cp:lastModifiedBy>APS USER</cp:lastModifiedBy>
  <cp:revision>53</cp:revision>
  <dcterms:created xsi:type="dcterms:W3CDTF">2012-03-22T14:18:22Z</dcterms:created>
  <dcterms:modified xsi:type="dcterms:W3CDTF">2012-04-04T16:51:16Z</dcterms:modified>
</cp:coreProperties>
</file>