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62" r:id="rId4"/>
    <p:sldId id="264" r:id="rId5"/>
    <p:sldId id="265" r:id="rId6"/>
    <p:sldId id="261" r:id="rId7"/>
    <p:sldId id="267" r:id="rId8"/>
    <p:sldId id="268" r:id="rId9"/>
    <p:sldId id="269" r:id="rId10"/>
    <p:sldId id="270" r:id="rId11"/>
    <p:sldId id="271" r:id="rId12"/>
    <p:sldId id="281" r:id="rId13"/>
    <p:sldId id="272" r:id="rId14"/>
    <p:sldId id="273" r:id="rId15"/>
    <p:sldId id="282" r:id="rId16"/>
    <p:sldId id="283" r:id="rId17"/>
    <p:sldId id="274" r:id="rId18"/>
    <p:sldId id="275" r:id="rId19"/>
    <p:sldId id="276" r:id="rId20"/>
    <p:sldId id="277" r:id="rId21"/>
    <p:sldId id="278" r:id="rId22"/>
    <p:sldId id="279" r:id="rId23"/>
    <p:sldId id="266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20th Century Font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FFFF00"/>
    <a:srgbClr val="0066FF"/>
    <a:srgbClr val="FFCCFF"/>
    <a:srgbClr val="003399"/>
    <a:srgbClr val="000099"/>
    <a:srgbClr val="3399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70" d="100"/>
          <a:sy n="70" d="100"/>
        </p:scale>
        <p:origin x="-7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514600"/>
            <a:ext cx="6324600" cy="552450"/>
          </a:xfrm>
        </p:spPr>
        <p:txBody>
          <a:bodyPr/>
          <a:lstStyle>
            <a:lvl1pPr algn="ctr">
              <a:defRPr sz="480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124200"/>
            <a:ext cx="6324600" cy="381000"/>
          </a:xfrm>
        </p:spPr>
        <p:txBody>
          <a:bodyPr/>
          <a:lstStyle>
            <a:lvl1pPr marL="0" indent="0" algn="ctr">
              <a:defRPr>
                <a:ln>
                  <a:noFill/>
                </a:ln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0" y="6689725"/>
            <a:ext cx="2133600" cy="168275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endParaRPr lang="en-US"/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689725"/>
            <a:ext cx="2133600" cy="168275"/>
          </a:xfrm>
        </p:spPr>
        <p:txBody>
          <a:bodyPr/>
          <a:lstStyle>
            <a:lvl1pPr>
              <a:defRPr b="0">
                <a:latin typeface="Arial Black" pitchFamily="34" charset="0"/>
              </a:defRPr>
            </a:lvl1pPr>
          </a:lstStyle>
          <a:p>
            <a:fld id="{4A1E2A39-8397-4749-A913-CDF9E45DE0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48615-5EAA-412E-94B7-0B8C621406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990600"/>
            <a:ext cx="6553200" cy="6858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76400"/>
            <a:ext cx="6096000" cy="464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48615-5EAA-412E-94B7-0B8C621406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599" y="5157787"/>
            <a:ext cx="7504113" cy="1362075"/>
          </a:xfrm>
        </p:spPr>
        <p:txBody>
          <a:bodyPr anchor="t"/>
          <a:lstStyle>
            <a:lvl1pPr algn="l">
              <a:defRPr sz="4000" b="1" cap="all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599" y="3657600"/>
            <a:ext cx="750411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10027C-D55E-48F3-870E-B1697574C3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914400"/>
            <a:ext cx="7239000" cy="9144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000" y="19812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F563C-3F35-42CD-BFD2-094BCCD725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868362"/>
            <a:ext cx="6400800" cy="884238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809750"/>
            <a:ext cx="3124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2449512"/>
            <a:ext cx="31242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43401" y="1809750"/>
            <a:ext cx="3048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43401" y="2449512"/>
            <a:ext cx="3048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6096F-47D1-4189-93CC-598A004D9F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C646E-8B28-45DB-986A-D13C279C7A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0743EF-50D2-45E1-9F28-58A9DD7BD4E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931709"/>
            <a:ext cx="2474913" cy="9732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914400"/>
            <a:ext cx="3968750" cy="5211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2133600"/>
            <a:ext cx="2474913" cy="3929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140D6-64A3-4010-A87A-7566C606C7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0" y="5334000"/>
            <a:ext cx="369728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1146175"/>
            <a:ext cx="369728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0" y="5900738"/>
            <a:ext cx="36972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DE0A8-AF43-4A65-81C9-AA48C8D139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990600"/>
            <a:ext cx="6781800" cy="4572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1524000"/>
            <a:ext cx="6096000" cy="4114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3A4D7-BE34-406D-AF4C-10D0F7AA1E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0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67500" y="914400"/>
            <a:ext cx="495300" cy="4876800"/>
          </a:xfrm>
        </p:spPr>
        <p:txBody>
          <a:bodyPr vert="eaVert"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990600"/>
            <a:ext cx="6134100" cy="464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0C847-BA4B-49C7-8109-6616F8573B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382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81000" y="838200"/>
            <a:ext cx="41148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8200"/>
            <a:ext cx="41148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0" y="6661150"/>
            <a:ext cx="2133600" cy="1968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689725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89725"/>
            <a:ext cx="2133600" cy="136525"/>
          </a:xfrm>
        </p:spPr>
        <p:txBody>
          <a:bodyPr/>
          <a:lstStyle>
            <a:lvl1pPr>
              <a:defRPr/>
            </a:lvl1pPr>
          </a:lstStyle>
          <a:p>
            <a:fld id="{0FBC1A09-7DEF-4B71-AD61-759B315BA7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381000" y="381000"/>
            <a:ext cx="83820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838200"/>
            <a:ext cx="41148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838200"/>
            <a:ext cx="41148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381000" y="3657600"/>
            <a:ext cx="41148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657600"/>
            <a:ext cx="4114800" cy="2667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0" y="6661150"/>
            <a:ext cx="2133600" cy="1968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689725"/>
            <a:ext cx="2895600" cy="1682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89725"/>
            <a:ext cx="2133600" cy="136525"/>
          </a:xfrm>
        </p:spPr>
        <p:txBody>
          <a:bodyPr/>
          <a:lstStyle>
            <a:lvl1pPr>
              <a:defRPr/>
            </a:lvl1pPr>
          </a:lstStyle>
          <a:p>
            <a:fld id="{BFDDBC97-85A3-441E-987E-4F4DE9C691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0" y="1676400"/>
            <a:ext cx="541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0" y="2362200"/>
            <a:ext cx="49530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61150"/>
            <a:ext cx="2133600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 b="1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89725"/>
            <a:ext cx="2895600" cy="1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 b="1">
                <a:solidFill>
                  <a:schemeClr val="bg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689725"/>
            <a:ext cx="2133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 b="1">
                <a:solidFill>
                  <a:schemeClr val="bg1"/>
                </a:solidFill>
                <a:latin typeface="+mn-lt"/>
              </a:defRPr>
            </a:lvl1pPr>
          </a:lstStyle>
          <a:p>
            <a:fld id="{989338ED-97FB-486C-B5DA-771D356C76E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spd="med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6">
              <a:lumMod val="50000"/>
            </a:schemeClr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Impac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200000"/>
        <a:defRPr sz="2400" b="1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200000"/>
        <a:defRPr sz="2000" b="1">
          <a:solidFill>
            <a:schemeClr val="accent5">
              <a:lumMod val="50000"/>
            </a:schemeClr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200000"/>
        <a:defRPr b="1">
          <a:solidFill>
            <a:schemeClr val="accent5">
              <a:lumMod val="50000"/>
            </a:schemeClr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accent5">
              <a:lumMod val="50000"/>
            </a:schemeClr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accent5">
              <a:lumMod val="50000"/>
            </a:schemeClr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200000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www.animationfactory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4.3.3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38200" y="1981200"/>
            <a:ext cx="7504113" cy="4495800"/>
          </a:xfrm>
          <a:solidFill>
            <a:schemeClr val="accent5">
              <a:lumMod val="20000"/>
              <a:lumOff val="80000"/>
              <a:alpha val="78000"/>
            </a:schemeClr>
          </a:solidFill>
        </p:spPr>
        <p:txBody>
          <a:bodyPr/>
          <a:lstStyle/>
          <a:p>
            <a:r>
              <a:rPr lang="en-US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You will understand the difficulty in open and laparoscopic surgical techniques.</a:t>
            </a:r>
            <a:br>
              <a:rPr lang="en-US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en-US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You will watch a video of surgical techniques, take notes and correctly answer conclusion questions 1-4.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990599" y="1"/>
            <a:ext cx="7504113" cy="1676399"/>
          </a:xfrm>
          <a:solidFill>
            <a:schemeClr val="bg2">
              <a:alpha val="59000"/>
            </a:schemeClr>
          </a:solidFill>
        </p:spPr>
        <p:txBody>
          <a:bodyPr/>
          <a:lstStyle/>
          <a:p>
            <a:r>
              <a:rPr lang="en-US" dirty="0" smtClean="0"/>
              <a:t>Today – </a:t>
            </a:r>
          </a:p>
          <a:p>
            <a:r>
              <a:rPr lang="en-US" dirty="0" smtClean="0"/>
              <a:t>Essential Question:  How are organ transplant surgeries performed?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Diana Jones has been receiving dialysis treatments for the past six months. </a:t>
            </a:r>
          </a:p>
          <a:p>
            <a:endParaRPr lang="en-US" dirty="0"/>
          </a:p>
        </p:txBody>
      </p:sp>
      <p:pic>
        <p:nvPicPr>
          <p:cNvPr id="18434" name="Picture 2" descr="http://www.nocturnaldialysis.org/images/13_A5_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3962400"/>
            <a:ext cx="3308207" cy="234632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733800" y="3505200"/>
            <a:ext cx="4419600" cy="457200"/>
          </a:xfrm>
        </p:spPr>
        <p:txBody>
          <a:bodyPr/>
          <a:lstStyle/>
          <a:p>
            <a:r>
              <a:rPr lang="en-US" dirty="0" smtClean="0"/>
              <a:t>Although </a:t>
            </a:r>
            <a:r>
              <a:rPr lang="en-US" dirty="0" smtClean="0"/>
              <a:t>these treatments have saved her life, she has been experiencing some complications common to dialysis patients</a:t>
            </a:r>
            <a:r>
              <a:rPr lang="en-US" dirty="0" smtClean="0"/>
              <a:t>..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 spd="med"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Diana has been unable to work for the last three months due to extreme fatigue and joint problems.</a:t>
            </a:r>
            <a:endParaRPr lang="en-US" dirty="0"/>
          </a:p>
        </p:txBody>
      </p:sp>
      <p:pic>
        <p:nvPicPr>
          <p:cNvPr id="15362" name="Picture 2" descr="http://i3.squidoocdn.com/resize/squidoo_images/-1/lens5317862_1245102589do-i-have-chronic-fatigue-syndro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3429000"/>
            <a:ext cx="2381250" cy="2190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previous activity, you tested Diana’s family members and identified Louis, Diana’s brother, as a compatible donor.</a:t>
            </a:r>
            <a:endParaRPr lang="en-US" dirty="0"/>
          </a:p>
        </p:txBody>
      </p:sp>
      <p:pic>
        <p:nvPicPr>
          <p:cNvPr id="13314" name="Picture 2" descr="http://media.web.britannica.com/eb-media/90/63590-004-14EB3E8F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3505200"/>
            <a:ext cx="2697677" cy="23145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surgery was initially scheduled for two months from now, but due to Diana’s complications, the hospital pushed up the surgery to happen as soon as possible.</a:t>
            </a:r>
            <a:endParaRPr lang="en-US" dirty="0"/>
          </a:p>
        </p:txBody>
      </p:sp>
      <p:pic>
        <p:nvPicPr>
          <p:cNvPr id="12290" name="Picture 2" descr="http://static.ddmcdn.com/gif/about-weight-loss-surgery-g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3276600"/>
            <a:ext cx="2400300" cy="2400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pre-operative tests are complete, and it is now the day of the kidney transplant surgery.</a:t>
            </a:r>
            <a:endParaRPr lang="en-US" dirty="0"/>
          </a:p>
        </p:txBody>
      </p:sp>
      <p:pic>
        <p:nvPicPr>
          <p:cNvPr id="11266" name="Picture 2" descr="http://l.yimg.com/ck/image/A2082/20829/300_208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3048000"/>
            <a:ext cx="2857500" cy="2286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743200"/>
            <a:ext cx="6096000" cy="3581400"/>
          </a:xfrm>
        </p:spPr>
        <p:txBody>
          <a:bodyPr/>
          <a:lstStyle/>
          <a:p>
            <a:r>
              <a:rPr lang="en-US" dirty="0" smtClean="0"/>
              <a:t>Live donor kidney transplants actually involve two separate surgeries: the first being a </a:t>
            </a:r>
            <a:r>
              <a:rPr lang="en-US" i="1" dirty="0" err="1" smtClean="0"/>
              <a:t>nephrectomy</a:t>
            </a:r>
            <a:r>
              <a:rPr lang="en-US" dirty="0" smtClean="0"/>
              <a:t> where the donor’s kidney is removed, and the second being the actual transplant where the kidney is implanted into the patient.</a:t>
            </a:r>
            <a:endParaRPr lang="en-US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-152400"/>
            <a:ext cx="37719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transplant surgery begins today with Louis’s </a:t>
            </a:r>
            <a:r>
              <a:rPr lang="en-US" dirty="0" err="1" smtClean="0"/>
              <a:t>nephrectomy</a:t>
            </a:r>
            <a:r>
              <a:rPr lang="en-US" dirty="0" smtClean="0"/>
              <a:t>. Traditionally, </a:t>
            </a:r>
            <a:r>
              <a:rPr lang="en-US" dirty="0" err="1" smtClean="0"/>
              <a:t>nephrectomies</a:t>
            </a:r>
            <a:r>
              <a:rPr lang="en-US" dirty="0" smtClean="0"/>
              <a:t> have been extremely invasive surgeries that required a long incision, and sometimes a rib removal, to allow the surgeon to access the kidney, the corresponding blood vessels, and the </a:t>
            </a:r>
            <a:r>
              <a:rPr lang="en-US" dirty="0" err="1" smtClean="0"/>
              <a:t>ureter</a:t>
            </a:r>
            <a:endParaRPr lang="en-US" dirty="0"/>
          </a:p>
        </p:txBody>
      </p:sp>
    </p:spTree>
  </p:cSld>
  <p:clrMapOvr>
    <a:masterClrMapping/>
  </p:clrMapOvr>
  <p:transition spd="med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2" descr="http://catalog.nucleusinc.com/imagescooked/9774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8956596" cy="5867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Advances in minimally invasive surgical techniques now allow the kidney from a living donor to be removed in a procedure called </a:t>
            </a:r>
            <a:r>
              <a:rPr lang="en-US" i="1" dirty="0" smtClean="0"/>
              <a:t>laparoscopic </a:t>
            </a:r>
            <a:r>
              <a:rPr lang="en-US" i="1" dirty="0" err="1" smtClean="0"/>
              <a:t>nephrectomy</a:t>
            </a:r>
            <a:endParaRPr lang="en-US" dirty="0"/>
          </a:p>
        </p:txBody>
      </p:sp>
    </p:spTree>
  </p:cSld>
  <p:clrMapOvr>
    <a:masterClrMapping/>
  </p:clrMapOvr>
  <p:transition spd="med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Laparoscopy</a:t>
            </a:r>
            <a:r>
              <a:rPr lang="en-US" dirty="0" smtClean="0"/>
              <a:t> is a minimally invasive surgical technique that uses small cylindrical tubes, called </a:t>
            </a:r>
            <a:r>
              <a:rPr lang="en-US" i="1" dirty="0" err="1" smtClean="0"/>
              <a:t>trocars</a:t>
            </a:r>
            <a:r>
              <a:rPr lang="en-US" dirty="0" smtClean="0"/>
              <a:t>, to enter the abdominal cavity.</a:t>
            </a:r>
            <a:endParaRPr lang="en-US" dirty="0"/>
          </a:p>
        </p:txBody>
      </p:sp>
      <p:pic>
        <p:nvPicPr>
          <p:cNvPr id="7170" name="Picture 2" descr="http://www.bioscience.org/2009/v14/af/3564/fi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3276601"/>
            <a:ext cx="4394780" cy="358139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1600200"/>
            <a:ext cx="5305425" cy="4917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609600"/>
            <a:ext cx="5281643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2800" y="990600"/>
            <a:ext cx="4114800" cy="46482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 err="1" smtClean="0"/>
              <a:t>trocars</a:t>
            </a:r>
            <a:r>
              <a:rPr lang="en-US" dirty="0" smtClean="0"/>
              <a:t> allow entry of a fiber-optic video camera, called a </a:t>
            </a:r>
            <a:r>
              <a:rPr lang="en-US" i="1" dirty="0" smtClean="0"/>
              <a:t>laparoscope</a:t>
            </a:r>
            <a:r>
              <a:rPr lang="en-US" dirty="0" smtClean="0"/>
              <a:t>, to view the inside of the abdominal cavity.</a:t>
            </a:r>
            <a:endParaRPr lang="en-US" dirty="0"/>
          </a:p>
        </p:txBody>
      </p:sp>
      <p:pic>
        <p:nvPicPr>
          <p:cNvPr id="6146" name="Picture 2" descr="http://www.urology.ufl.edu/MIS/robotic_radical_nephrectomy/index_clip_image002_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0200" y="3657600"/>
            <a:ext cx="4800600" cy="3200400"/>
          </a:xfrm>
          <a:prstGeom prst="rect">
            <a:avLst/>
          </a:prstGeom>
          <a:noFill/>
        </p:spPr>
      </p:pic>
      <p:pic>
        <p:nvPicPr>
          <p:cNvPr id="6148" name="Picture 4" descr="http://www.europeanurology.com/uploads/eur_articles/S0302-2838(10)00022-9/assets/gr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57350"/>
            <a:ext cx="3314700" cy="52006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Smaller </a:t>
            </a:r>
            <a:r>
              <a:rPr lang="en-US" dirty="0" err="1" smtClean="0"/>
              <a:t>trocars</a:t>
            </a:r>
            <a:r>
              <a:rPr lang="en-US" dirty="0" smtClean="0"/>
              <a:t> are used to allow entry of the instruments necessary to perform the surgery</a:t>
            </a:r>
            <a:endParaRPr lang="en-US" dirty="0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3124200"/>
            <a:ext cx="393382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Laparoscopic </a:t>
            </a:r>
            <a:r>
              <a:rPr lang="en-US" dirty="0" err="1" smtClean="0"/>
              <a:t>nephrectomies</a:t>
            </a:r>
            <a:r>
              <a:rPr lang="en-US" dirty="0" smtClean="0"/>
              <a:t>, compared to traditional open </a:t>
            </a:r>
            <a:r>
              <a:rPr lang="en-US" dirty="0" err="1" smtClean="0"/>
              <a:t>nephrectomies</a:t>
            </a:r>
            <a:r>
              <a:rPr lang="en-US" dirty="0" smtClean="0"/>
              <a:t>, require less pain medication, shorter hospital stays, and a shorter time before the patient can go back to work.</a:t>
            </a:r>
            <a:endParaRPr lang="en-US" dirty="0"/>
          </a:p>
        </p:txBody>
      </p:sp>
      <p:pic>
        <p:nvPicPr>
          <p:cNvPr id="4098" name="Picture 2" descr="http://www.hillcresthospital.org/Portals/3/RoboticSurg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3939099"/>
            <a:ext cx="4111625" cy="291890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76400"/>
            <a:ext cx="3733800" cy="4648200"/>
          </a:xfrm>
        </p:spPr>
        <p:txBody>
          <a:bodyPr/>
          <a:lstStyle/>
          <a:p>
            <a:r>
              <a:rPr lang="en-US" dirty="0" smtClean="0"/>
              <a:t>Louis has chosen to have a laparoscopic </a:t>
            </a:r>
            <a:r>
              <a:rPr lang="en-US" dirty="0" err="1" smtClean="0"/>
              <a:t>nephrectomy</a:t>
            </a:r>
            <a:r>
              <a:rPr lang="en-US" dirty="0" smtClean="0"/>
              <a:t> for his kidney removal surgery. In this activity, you are going to play the role of the laparoscopic surgeon.</a:t>
            </a:r>
            <a:endParaRPr lang="en-US" dirty="0"/>
          </a:p>
        </p:txBody>
      </p:sp>
      <p:pic>
        <p:nvPicPr>
          <p:cNvPr id="3074" name="Picture 2" descr="http://www.aurorahealthcare.org/content/userfiles/images/da-vinci-surgery-operating-room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0" y="1676400"/>
            <a:ext cx="4381500" cy="414337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2400" y="1600200"/>
            <a:ext cx="3962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You will begin by investigating the actual procedure and then explore the techniques necessary to perform a laparoscopic procedure.</a:t>
            </a:r>
            <a:endParaRPr lang="en-US" sz="2800" dirty="0"/>
          </a:p>
        </p:txBody>
      </p:sp>
    </p:spTree>
  </p:cSld>
  <p:clrMapOvr>
    <a:masterClrMapping/>
  </p:clrMapOvr>
  <p:transition spd="med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91000" y="1447800"/>
            <a:ext cx="3733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Watch the video that you can link to in part 1.  Stop the video as directed to take notes. </a:t>
            </a:r>
          </a:p>
          <a:p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Answer conclusion questions 1-4, due Monday.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857500" y="2281535"/>
            <a:ext cx="2438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 smtClean="0">
                <a:latin typeface="+mn-lt"/>
              </a:rPr>
              <a:t>Template Provided By</a:t>
            </a:r>
            <a:endParaRPr lang="en-US" sz="1200" b="1" dirty="0">
              <a:latin typeface="+mn-lt"/>
            </a:endParaRPr>
          </a:p>
        </p:txBody>
      </p:sp>
      <p:sp>
        <p:nvSpPr>
          <p:cNvPr id="14344" name="Text Box 8">
            <a:hlinkClick r:id="rId2"/>
          </p:cNvPr>
          <p:cNvSpPr txBox="1">
            <a:spLocks noChangeArrowheads="1"/>
          </p:cNvSpPr>
          <p:nvPr/>
        </p:nvSpPr>
        <p:spPr bwMode="auto">
          <a:xfrm>
            <a:off x="2209800" y="3314581"/>
            <a:ext cx="3733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+mn-lt"/>
              </a:rPr>
              <a:t>www.animationfactory.com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2095500" y="3805535"/>
            <a:ext cx="39624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dirty="0" smtClean="0">
                <a:latin typeface="+mn-lt"/>
              </a:rPr>
              <a:t>500,000 Downloadable PowerPoint Templates, Animated Clip Art, Backgrounds and Videos</a:t>
            </a:r>
            <a:endParaRPr lang="en-US" sz="1200" b="1" dirty="0">
              <a:latin typeface="+mn-lt"/>
            </a:endParaRPr>
          </a:p>
        </p:txBody>
      </p:sp>
      <p:pic>
        <p:nvPicPr>
          <p:cNvPr id="13" name="Picture 12" descr="af_logo_long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6800" y="2684713"/>
            <a:ext cx="6019800" cy="767450"/>
          </a:xfrm>
          <a:prstGeom prst="rect">
            <a:avLst/>
          </a:prstGeom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_MedicalPressur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izona_summer">
      <a:majorFont>
        <a:latin typeface="Impact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rizona_summ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izona_summ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izona_summ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izona_summ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izona_summ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izona_summ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izona_summ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F48CEB8-7285-4EF4-9648-7A1FAB69D1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AF_MedicalPressure</Template>
  <TotalTime>35</TotalTime>
  <Words>441</Words>
  <Application>Microsoft Office PowerPoint</Application>
  <PresentationFormat>On-screen Show (4:3)</PresentationFormat>
  <Paragraphs>27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AF_MedicalPressure</vt:lpstr>
      <vt:lpstr>MI</vt:lpstr>
      <vt:lpstr>You will understand the difficulty in open and laparoscopic surgical techniques. You will watch a video of surgical techniques, take notes and correctly answer conclusion questions 1-4.</vt:lpstr>
      <vt:lpstr>Intro</vt:lpstr>
      <vt:lpstr>Although these treatments have saved her life, she has been experiencing some complications common to dialysis patients..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Aurora Public Schools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</dc:title>
  <dc:subject/>
  <dc:creator>APS USER</dc:creator>
  <cp:keywords/>
  <dc:description/>
  <cp:lastModifiedBy>APS USER</cp:lastModifiedBy>
  <cp:revision>4</cp:revision>
  <dcterms:created xsi:type="dcterms:W3CDTF">2012-04-27T13:52:01Z</dcterms:created>
  <dcterms:modified xsi:type="dcterms:W3CDTF">2012-04-27T14:27:11Z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TC103368019990</vt:lpwstr>
  </property>
</Properties>
</file>