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84" r:id="rId6"/>
    <p:sldId id="285" r:id="rId7"/>
    <p:sldId id="260" r:id="rId8"/>
    <p:sldId id="261" r:id="rId9"/>
    <p:sldId id="263" r:id="rId10"/>
    <p:sldId id="264" r:id="rId11"/>
    <p:sldId id="265" r:id="rId12"/>
    <p:sldId id="293" r:id="rId13"/>
    <p:sldId id="266" r:id="rId14"/>
    <p:sldId id="267" r:id="rId15"/>
    <p:sldId id="287" r:id="rId16"/>
    <p:sldId id="286" r:id="rId17"/>
    <p:sldId id="288" r:id="rId18"/>
    <p:sldId id="268" r:id="rId19"/>
    <p:sldId id="269" r:id="rId20"/>
    <p:sldId id="291" r:id="rId21"/>
    <p:sldId id="270" r:id="rId22"/>
    <p:sldId id="289" r:id="rId23"/>
    <p:sldId id="271" r:id="rId24"/>
    <p:sldId id="272" r:id="rId25"/>
    <p:sldId id="292" r:id="rId26"/>
    <p:sldId id="274" r:id="rId27"/>
    <p:sldId id="290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5682-4A15-4EA4-85BF-E57E4CD07BC3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4B2B-5A2A-4A40-A578-B3D617A74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5682-4A15-4EA4-85BF-E57E4CD07BC3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4B2B-5A2A-4A40-A578-B3D617A74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5682-4A15-4EA4-85BF-E57E4CD07BC3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4B2B-5A2A-4A40-A578-B3D617A74BD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5682-4A15-4EA4-85BF-E57E4CD07BC3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4B2B-5A2A-4A40-A578-B3D617A74B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5682-4A15-4EA4-85BF-E57E4CD07BC3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4B2B-5A2A-4A40-A578-B3D617A74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5682-4A15-4EA4-85BF-E57E4CD07BC3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4B2B-5A2A-4A40-A578-B3D617A74B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5682-4A15-4EA4-85BF-E57E4CD07BC3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4B2B-5A2A-4A40-A578-B3D617A74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5682-4A15-4EA4-85BF-E57E4CD07BC3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4B2B-5A2A-4A40-A578-B3D617A74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5682-4A15-4EA4-85BF-E57E4CD07BC3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4B2B-5A2A-4A40-A578-B3D617A74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5682-4A15-4EA4-85BF-E57E4CD07BC3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4B2B-5A2A-4A40-A578-B3D617A74BD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5682-4A15-4EA4-85BF-E57E4CD07BC3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4B2B-5A2A-4A40-A578-B3D617A74BD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3465682-4A15-4EA4-85BF-E57E4CD07BC3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1254B2B-5A2A-4A40-A578-B3D617A74BD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player.discoveryeducation.com/index.cfm?guidAssetId=181997B9-E517-4E28-B9F6-F7C64E54FDF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olaf.edu/people/giannini/flashanimat/celldivision/meiosis.swf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youtube.com/watch?v=wfbhwq95Duc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10 - Meiosis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399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D.  </a:t>
            </a:r>
            <a:r>
              <a:rPr lang="en-US" sz="3600" u="sng" dirty="0">
                <a:hlinkClick r:id="rId2"/>
              </a:rPr>
              <a:t>Cloning</a:t>
            </a:r>
            <a:r>
              <a:rPr lang="en-US" sz="3600" dirty="0" smtClean="0"/>
              <a:t> – when 1 cell multiplies and 	becomes an organism</a:t>
            </a:r>
            <a:endParaRPr lang="en-US" sz="3600" dirty="0"/>
          </a:p>
        </p:txBody>
      </p:sp>
      <p:pic>
        <p:nvPicPr>
          <p:cNvPr id="8194" name="Picture 2" descr="http://upload.wikimedia.org/wikipedia/commons/thumb/8/8c/Dolly_clone.svg/250px-Dolly_clon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36" y="1733728"/>
            <a:ext cx="3546406" cy="466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nndb.com/people/088/000023019/dol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2514600" cy="37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animalresearch.info/_uploads/imgpool/DollyandBonnie200x2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2995613" cy="307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3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E.  </a:t>
            </a:r>
            <a:r>
              <a:rPr lang="en-US" sz="3600" u="sng" dirty="0"/>
              <a:t>Regeneration</a:t>
            </a:r>
            <a:r>
              <a:rPr lang="en-US" sz="3600" dirty="0" smtClean="0"/>
              <a:t> – ability to replace lost 	parts</a:t>
            </a:r>
          </a:p>
          <a:p>
            <a:r>
              <a:rPr lang="en-US" sz="3600" dirty="0" smtClean="0"/>
              <a:t>	1.  </a:t>
            </a:r>
            <a:r>
              <a:rPr lang="en-US" sz="3600" u="sng" dirty="0"/>
              <a:t>starfish</a:t>
            </a:r>
          </a:p>
          <a:p>
            <a:r>
              <a:rPr lang="en-US" sz="3600" dirty="0" smtClean="0"/>
              <a:t>	2.  </a:t>
            </a:r>
            <a:r>
              <a:rPr lang="en-US" sz="3600" u="sng" dirty="0" err="1"/>
              <a:t>planaria</a:t>
            </a:r>
            <a:endParaRPr lang="en-US" sz="3600" u="sng" dirty="0"/>
          </a:p>
        </p:txBody>
      </p:sp>
      <p:pic>
        <p:nvPicPr>
          <p:cNvPr id="9218" name="Picture 2" descr="http://images.tutorvista.com/content/reproduction/fragmentation-in-planari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305752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daviddarling.info/images/regeneration_in_plana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004" y="1828800"/>
            <a:ext cx="3276600" cy="441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15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36" y="304800"/>
            <a:ext cx="8382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Complete Self-Check on the bottom of page 10-1 and in the middle of 10-2</a:t>
            </a:r>
          </a:p>
          <a:p>
            <a:endParaRPr lang="en-US" sz="3600" dirty="0" smtClean="0"/>
          </a:p>
          <a:p>
            <a:r>
              <a:rPr lang="en-US" sz="3600" dirty="0" smtClean="0"/>
              <a:t>10-1:  What is the main difference between sexual and asexual reproduction at the cellular level?</a:t>
            </a:r>
          </a:p>
          <a:p>
            <a:endParaRPr lang="en-US" sz="3600" dirty="0" smtClean="0"/>
          </a:p>
          <a:p>
            <a:r>
              <a:rPr lang="en-US" sz="3600" smtClean="0"/>
              <a:t>10-2:  What </a:t>
            </a:r>
            <a:r>
              <a:rPr lang="en-US" sz="3600" dirty="0" smtClean="0"/>
              <a:t>would be the benefit for an organism that used asexual reproduction?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38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23647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III.  Meiosis</a:t>
            </a:r>
          </a:p>
          <a:p>
            <a:r>
              <a:rPr lang="en-US" sz="3600" dirty="0" smtClean="0"/>
              <a:t>	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81000" y="1133564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 smtClean="0"/>
              <a:t>     A</a:t>
            </a:r>
            <a:r>
              <a:rPr lang="en-US" sz="3600" dirty="0"/>
              <a:t>.  Chromosome number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    1</a:t>
            </a:r>
            <a:r>
              <a:rPr lang="en-US" sz="3600" dirty="0"/>
              <a:t>.  Each body cell (somatic cell) 			</a:t>
            </a:r>
            <a:r>
              <a:rPr lang="en-US" sz="3600" dirty="0" smtClean="0"/>
              <a:t>	contains </a:t>
            </a:r>
            <a:r>
              <a:rPr lang="en-US" sz="3600" dirty="0"/>
              <a:t>2 sets of chromosomes, 		</a:t>
            </a:r>
            <a:r>
              <a:rPr lang="en-US" sz="3600" u="sng" dirty="0"/>
              <a:t>1 </a:t>
            </a:r>
            <a:r>
              <a:rPr lang="en-US" sz="3600" u="sng" dirty="0" smtClean="0"/>
              <a:t>set from </a:t>
            </a:r>
            <a:r>
              <a:rPr lang="en-US" sz="3600" u="sng" dirty="0"/>
              <a:t>each parent</a:t>
            </a:r>
          </a:p>
        </p:txBody>
      </p:sp>
      <p:sp>
        <p:nvSpPr>
          <p:cNvPr id="4" name="Oval 3"/>
          <p:cNvSpPr/>
          <p:nvPr/>
        </p:nvSpPr>
        <p:spPr>
          <a:xfrm>
            <a:off x="2133600" y="37338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23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87275" y="5029200"/>
            <a:ext cx="76455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296633" y="5059550"/>
            <a:ext cx="965304" cy="234929"/>
          </a:xfrm>
          <a:custGeom>
            <a:avLst/>
            <a:gdLst>
              <a:gd name="connsiteX0" fmla="*/ 965304 w 965304"/>
              <a:gd name="connsiteY0" fmla="*/ 118842 h 234929"/>
              <a:gd name="connsiteX1" fmla="*/ 753548 w 965304"/>
              <a:gd name="connsiteY1" fmla="*/ 3338 h 234929"/>
              <a:gd name="connsiteX2" fmla="*/ 512916 w 965304"/>
              <a:gd name="connsiteY2" fmla="*/ 234345 h 234929"/>
              <a:gd name="connsiteX3" fmla="*/ 378163 w 965304"/>
              <a:gd name="connsiteY3" fmla="*/ 70715 h 234929"/>
              <a:gd name="connsiteX4" fmla="*/ 195283 w 965304"/>
              <a:gd name="connsiteY4" fmla="*/ 109216 h 234929"/>
              <a:gd name="connsiteX5" fmla="*/ 31653 w 965304"/>
              <a:gd name="connsiteY5" fmla="*/ 195844 h 234929"/>
              <a:gd name="connsiteX6" fmla="*/ 2778 w 965304"/>
              <a:gd name="connsiteY6" fmla="*/ 89966 h 234929"/>
              <a:gd name="connsiteX7" fmla="*/ 2778 w 965304"/>
              <a:gd name="connsiteY7" fmla="*/ 80341 h 23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5304" h="234929">
                <a:moveTo>
                  <a:pt x="965304" y="118842"/>
                </a:moveTo>
                <a:cubicBezTo>
                  <a:pt x="897125" y="51465"/>
                  <a:pt x="828946" y="-15912"/>
                  <a:pt x="753548" y="3338"/>
                </a:cubicBezTo>
                <a:cubicBezTo>
                  <a:pt x="678150" y="22588"/>
                  <a:pt x="575480" y="223115"/>
                  <a:pt x="512916" y="234345"/>
                </a:cubicBezTo>
                <a:cubicBezTo>
                  <a:pt x="450352" y="245575"/>
                  <a:pt x="431102" y="91570"/>
                  <a:pt x="378163" y="70715"/>
                </a:cubicBezTo>
                <a:cubicBezTo>
                  <a:pt x="325224" y="49860"/>
                  <a:pt x="253035" y="88361"/>
                  <a:pt x="195283" y="109216"/>
                </a:cubicBezTo>
                <a:cubicBezTo>
                  <a:pt x="137531" y="130071"/>
                  <a:pt x="63737" y="199052"/>
                  <a:pt x="31653" y="195844"/>
                </a:cubicBezTo>
                <a:cubicBezTo>
                  <a:pt x="-431" y="192636"/>
                  <a:pt x="7590" y="109216"/>
                  <a:pt x="2778" y="89966"/>
                </a:cubicBezTo>
                <a:cubicBezTo>
                  <a:pt x="-2034" y="70716"/>
                  <a:pt x="372" y="75528"/>
                  <a:pt x="2778" y="8034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6"/>
          </p:cNvCxnSpPr>
          <p:nvPr/>
        </p:nvCxnSpPr>
        <p:spPr>
          <a:xfrm>
            <a:off x="3124200" y="41910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6"/>
          </p:cNvCxnSpPr>
          <p:nvPr/>
        </p:nvCxnSpPr>
        <p:spPr>
          <a:xfrm flipV="1">
            <a:off x="3051825" y="4648200"/>
            <a:ext cx="986775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38600" y="46482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105400" y="4191000"/>
            <a:ext cx="990600" cy="868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5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hop.edu/export/system/galleries/images/hospital/conditions/how-chromosome-abnormalities-happen-meiosis-mitosis-maternal-age-environment-12809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8603"/>
            <a:ext cx="504825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663000"/>
            <a:ext cx="8382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	2.  because they contain double sets 		the cells are called </a:t>
            </a:r>
            <a:r>
              <a:rPr lang="en-US" sz="3600" u="sng" dirty="0" smtClean="0"/>
              <a:t>diploid</a:t>
            </a:r>
            <a:r>
              <a:rPr lang="en-US" sz="3600" dirty="0" smtClean="0"/>
              <a:t> in 		number</a:t>
            </a:r>
          </a:p>
          <a:p>
            <a:r>
              <a:rPr lang="en-US" sz="3600" dirty="0" smtClean="0"/>
              <a:t>		a.  n = # of </a:t>
            </a:r>
            <a:r>
              <a:rPr lang="en-US" sz="3600" u="sng" dirty="0"/>
              <a:t>chromosomes</a:t>
            </a:r>
          </a:p>
          <a:p>
            <a:r>
              <a:rPr lang="en-US" sz="3600" dirty="0" smtClean="0"/>
              <a:t>				b.  </a:t>
            </a:r>
            <a:r>
              <a:rPr lang="en-US" sz="3600" u="sng" dirty="0"/>
              <a:t>diploid </a:t>
            </a:r>
            <a:r>
              <a:rPr lang="en-US" sz="3600" dirty="0" smtClean="0"/>
              <a:t>(# found in 					somatic cells) = </a:t>
            </a:r>
            <a:r>
              <a:rPr lang="en-US" sz="3600" u="sng" dirty="0"/>
              <a:t>2n</a:t>
            </a:r>
          </a:p>
          <a:p>
            <a:r>
              <a:rPr lang="en-US" sz="2200" dirty="0" smtClean="0"/>
              <a:t>		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4783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3.  A single set of chromosomes (1 of a </a:t>
            </a:r>
            <a:r>
              <a:rPr lang="en-US" sz="3600" dirty="0" smtClean="0"/>
              <a:t>	pair</a:t>
            </a:r>
            <a:r>
              <a:rPr lang="en-US" sz="3600" dirty="0"/>
              <a:t>) is called 	</a:t>
            </a:r>
            <a:r>
              <a:rPr lang="en-US" sz="3600" dirty="0" smtClean="0"/>
              <a:t>the </a:t>
            </a:r>
            <a:r>
              <a:rPr lang="en-US" sz="3600" u="sng" dirty="0"/>
              <a:t>haploid</a:t>
            </a:r>
            <a:r>
              <a:rPr lang="en-US" sz="3600" dirty="0"/>
              <a:t> # = 1n or n</a:t>
            </a:r>
          </a:p>
        </p:txBody>
      </p:sp>
      <p:pic>
        <p:nvPicPr>
          <p:cNvPr id="12290" name="Picture 2" descr="http://www.bio.georgiasouthern.edu/bio-home/harvey/lect/images/meios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3733800" cy="438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0" y="5181600"/>
            <a:ext cx="2895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Haploid (n) cells</a:t>
            </a:r>
            <a:endParaRPr lang="en-US" sz="3000" dirty="0"/>
          </a:p>
        </p:txBody>
      </p:sp>
      <p:cxnSp>
        <p:nvCxnSpPr>
          <p:cNvPr id="5" name="Elbow Connector 4"/>
          <p:cNvCxnSpPr>
            <a:stCxn id="3" idx="2"/>
          </p:cNvCxnSpPr>
          <p:nvPr/>
        </p:nvCxnSpPr>
        <p:spPr>
          <a:xfrm rot="5400000">
            <a:off x="6639699" y="5268099"/>
            <a:ext cx="436602" cy="137160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47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45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4</a:t>
            </a:r>
            <a:r>
              <a:rPr lang="en-US" sz="3600" dirty="0"/>
              <a:t>.  in humans: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a</a:t>
            </a:r>
            <a:r>
              <a:rPr lang="en-US" sz="3600" dirty="0"/>
              <a:t>.  </a:t>
            </a:r>
            <a:r>
              <a:rPr lang="en-US" sz="3600" u="sng" dirty="0"/>
              <a:t>body cells </a:t>
            </a:r>
            <a:r>
              <a:rPr lang="en-US" sz="3600" dirty="0"/>
              <a:t>contain diploid # of </a:t>
            </a:r>
            <a:r>
              <a:rPr lang="en-US" sz="3600" dirty="0" smtClean="0"/>
              <a:t>				chromosomes</a:t>
            </a:r>
            <a:endParaRPr lang="en-US" sz="3600" dirty="0"/>
          </a:p>
          <a:p>
            <a:r>
              <a:rPr lang="en-US" sz="3600" dirty="0"/>
              <a:t>	</a:t>
            </a:r>
            <a:r>
              <a:rPr lang="en-US" sz="3600" dirty="0" smtClean="0"/>
              <a:t>b</a:t>
            </a:r>
            <a:r>
              <a:rPr lang="en-US" sz="3600" dirty="0"/>
              <a:t>.  </a:t>
            </a:r>
            <a:r>
              <a:rPr lang="en-US" sz="3600" u="sng" dirty="0"/>
              <a:t>gametes</a:t>
            </a:r>
            <a:r>
              <a:rPr lang="en-US" sz="3600" dirty="0"/>
              <a:t> contain haploid # of </a:t>
            </a:r>
            <a:r>
              <a:rPr lang="en-US" sz="3600" dirty="0" smtClean="0"/>
              <a:t>				chromosomes</a:t>
            </a:r>
            <a:endParaRPr lang="en-US" sz="3600" dirty="0"/>
          </a:p>
          <a:p>
            <a:r>
              <a:rPr lang="en-US" sz="3600" dirty="0"/>
              <a:t>		</a:t>
            </a:r>
            <a:r>
              <a:rPr lang="en-US" sz="3600" dirty="0" smtClean="0"/>
              <a:t>i</a:t>
            </a:r>
            <a:r>
              <a:rPr lang="en-US" sz="3600" dirty="0"/>
              <a:t>.  diploid # = </a:t>
            </a:r>
            <a:r>
              <a:rPr lang="en-US" sz="3600" u="sng" dirty="0"/>
              <a:t>46 (23 pairs)</a:t>
            </a:r>
          </a:p>
          <a:p>
            <a:r>
              <a:rPr lang="en-US" sz="3600" dirty="0"/>
              <a:t>		</a:t>
            </a:r>
            <a:r>
              <a:rPr lang="en-US" sz="3600" dirty="0" smtClean="0"/>
              <a:t>ii</a:t>
            </a:r>
            <a:r>
              <a:rPr lang="en-US" sz="3600" dirty="0"/>
              <a:t>.  haploid # = </a:t>
            </a:r>
            <a:r>
              <a:rPr lang="en-US" sz="3600" u="sng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29799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5.  the matching chromosome pairs in a </a:t>
            </a:r>
            <a:r>
              <a:rPr lang="en-US" sz="3600" dirty="0" smtClean="0"/>
              <a:t>	diploid </a:t>
            </a:r>
            <a:r>
              <a:rPr lang="en-US" sz="3600" dirty="0"/>
              <a:t>cell are called </a:t>
            </a:r>
            <a:r>
              <a:rPr lang="en-US" sz="3600" u="sng" dirty="0"/>
              <a:t>homologous </a:t>
            </a:r>
            <a:r>
              <a:rPr lang="en-US" sz="3600" dirty="0"/>
              <a:t>	</a:t>
            </a:r>
            <a:r>
              <a:rPr lang="en-US" sz="3600" u="sng" dirty="0"/>
              <a:t>chromosomes</a:t>
            </a:r>
          </a:p>
        </p:txBody>
      </p:sp>
      <p:pic>
        <p:nvPicPr>
          <p:cNvPr id="13314" name="Picture 2" descr="http://bioap.wikispaces.com/file/view/Homologous_chromosomes.GIF/200817364/Homologous_chromosom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611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26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25775"/>
            <a:ext cx="7924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B.  Sexual Reproduction/Chromosome #</a:t>
            </a:r>
          </a:p>
          <a:p>
            <a:r>
              <a:rPr lang="en-US" sz="3600" dirty="0" smtClean="0"/>
              <a:t>	1.  ovary (</a:t>
            </a:r>
            <a:r>
              <a:rPr lang="en-US" sz="3600" u="sng" dirty="0"/>
              <a:t>2n</a:t>
            </a:r>
            <a:r>
              <a:rPr lang="en-US" sz="3600" dirty="0" smtClean="0"/>
              <a:t>)			egg (</a:t>
            </a:r>
            <a:r>
              <a:rPr lang="en-US" sz="3600" u="sng" dirty="0"/>
              <a:t>n</a:t>
            </a:r>
            <a:r>
              <a:rPr lang="en-US" sz="3600" dirty="0" smtClean="0"/>
              <a:t>)</a:t>
            </a:r>
          </a:p>
          <a:p>
            <a:r>
              <a:rPr lang="en-US" sz="3600" dirty="0" smtClean="0"/>
              <a:t>	2.  testes (</a:t>
            </a:r>
            <a:r>
              <a:rPr lang="en-US" sz="3600" u="sng" dirty="0"/>
              <a:t>2n</a:t>
            </a:r>
            <a:r>
              <a:rPr lang="en-US" sz="3600" dirty="0" smtClean="0"/>
              <a:t>)			sperm (</a:t>
            </a:r>
            <a:r>
              <a:rPr lang="en-US" sz="3600" u="sng" dirty="0"/>
              <a:t>n</a:t>
            </a:r>
            <a:r>
              <a:rPr lang="en-US" sz="3600" dirty="0" smtClean="0"/>
              <a:t>)</a:t>
            </a:r>
          </a:p>
          <a:p>
            <a:r>
              <a:rPr lang="en-US" sz="3600" dirty="0" smtClean="0"/>
              <a:t>	</a:t>
            </a:r>
          </a:p>
          <a:p>
            <a:r>
              <a:rPr lang="en-US" sz="3600" dirty="0" smtClean="0"/>
              <a:t>	3.  egg + sperm		Zygote</a:t>
            </a:r>
          </a:p>
          <a:p>
            <a:r>
              <a:rPr lang="en-US" sz="3600" dirty="0" smtClean="0"/>
              <a:t>	      (</a:t>
            </a:r>
            <a:r>
              <a:rPr lang="en-US" sz="3600" u="sng" dirty="0"/>
              <a:t>n</a:t>
            </a:r>
            <a:r>
              <a:rPr lang="en-US" sz="3600" dirty="0" smtClean="0"/>
              <a:t>) +    (</a:t>
            </a:r>
            <a:r>
              <a:rPr lang="en-US" sz="3600" u="sng" dirty="0"/>
              <a:t>n</a:t>
            </a:r>
            <a:r>
              <a:rPr lang="en-US" sz="3600" dirty="0" smtClean="0"/>
              <a:t>)			   (</a:t>
            </a:r>
            <a:r>
              <a:rPr lang="en-US" sz="3600" u="sng" dirty="0"/>
              <a:t>2n</a:t>
            </a:r>
            <a:r>
              <a:rPr lang="en-US" sz="3600" dirty="0" smtClean="0"/>
              <a:t>)	     	(</a:t>
            </a:r>
            <a:r>
              <a:rPr lang="en-US" sz="3600" u="sng" dirty="0"/>
              <a:t>haploid</a:t>
            </a:r>
            <a:r>
              <a:rPr lang="en-US" sz="3600" dirty="0" smtClean="0"/>
              <a:t> + </a:t>
            </a:r>
            <a:r>
              <a:rPr lang="en-US" sz="3600" u="sng" dirty="0"/>
              <a:t>haploid</a:t>
            </a:r>
            <a:r>
              <a:rPr lang="en-US" sz="3600" dirty="0" smtClean="0"/>
              <a:t>)		</a:t>
            </a:r>
            <a:r>
              <a:rPr lang="en-US" sz="3600" u="sng" dirty="0"/>
              <a:t>diploid</a:t>
            </a:r>
          </a:p>
          <a:p>
            <a:r>
              <a:rPr lang="en-US" sz="2400" dirty="0" smtClean="0"/>
              <a:t>		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343399" y="1600200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975" y="2051334"/>
            <a:ext cx="18653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027" y="3692441"/>
            <a:ext cx="18653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6155"/>
            <a:ext cx="1741884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353" y="4323794"/>
            <a:ext cx="910935" cy="11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48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609600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4.  Process by which diploid cell (2n) 	becomes a haploid cell (n) is called 	</a:t>
            </a:r>
            <a:r>
              <a:rPr lang="en-US" sz="3600" u="sng" dirty="0"/>
              <a:t>meiosis</a:t>
            </a:r>
          </a:p>
          <a:p>
            <a:r>
              <a:rPr lang="en-US" sz="3600" dirty="0" smtClean="0"/>
              <a:t>5.  Meiosis occurs in all </a:t>
            </a:r>
            <a:r>
              <a:rPr lang="en-US" sz="3600" u="sng" dirty="0" smtClean="0"/>
              <a:t>sexually producing </a:t>
            </a:r>
            <a:r>
              <a:rPr lang="en-US" sz="3600" dirty="0" smtClean="0"/>
              <a:t>		organisms</a:t>
            </a:r>
          </a:p>
          <a:p>
            <a:r>
              <a:rPr lang="en-US" sz="3600" dirty="0" smtClean="0"/>
              <a:t>6.  Meiosis occurs in </a:t>
            </a:r>
            <a:r>
              <a:rPr lang="en-US" sz="3600" u="sng" dirty="0" smtClean="0"/>
              <a:t>ovaries and testes </a:t>
            </a:r>
            <a:r>
              <a:rPr lang="en-US" sz="3600" dirty="0" smtClean="0"/>
              <a:t>in 		production of eggs and sperm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347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09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I.  Cell Reproduction</a:t>
            </a:r>
          </a:p>
          <a:p>
            <a:r>
              <a:rPr lang="en-US" sz="3600" dirty="0"/>
              <a:t>	A.  Two Types:  Sexual and Asexual</a:t>
            </a:r>
          </a:p>
        </p:txBody>
      </p:sp>
      <p:pic>
        <p:nvPicPr>
          <p:cNvPr id="1028" name="Picture 4" descr="http://the-simpsons.otavo.tv/wp-content/uploads/2008/07/simpsons_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59" y="2141538"/>
            <a:ext cx="318135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1.fanpop.com/images/photos/1500000/Spongebob-spongebob-squarepants-1595658-1024-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46338"/>
            <a:ext cx="4673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45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So, why meiosis?</a:t>
            </a:r>
            <a:endParaRPr lang="en-US" sz="3600" dirty="0"/>
          </a:p>
        </p:txBody>
      </p:sp>
      <p:pic>
        <p:nvPicPr>
          <p:cNvPr id="10242" name="Picture 2" descr="http://geneticssuite.net/files/Why%20mei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26" y="1385070"/>
            <a:ext cx="7389748" cy="48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47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4412"/>
            <a:ext cx="868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IV. </a:t>
            </a:r>
            <a:r>
              <a:rPr lang="en-US" sz="3600" dirty="0" smtClean="0"/>
              <a:t>Meiosis/Spermatogenesis </a:t>
            </a:r>
            <a:r>
              <a:rPr lang="en-US" sz="3600" dirty="0"/>
              <a:t>and </a:t>
            </a:r>
            <a:r>
              <a:rPr lang="en-US" sz="3600" dirty="0" smtClean="0"/>
              <a:t>Oogenesis</a:t>
            </a:r>
          </a:p>
          <a:p>
            <a:endParaRPr lang="en-US" sz="3600" dirty="0" smtClean="0"/>
          </a:p>
          <a:p>
            <a:r>
              <a:rPr lang="en-US" sz="3600" dirty="0" smtClean="0"/>
              <a:t>	A.  Spermatogenesis = the making of 			</a:t>
            </a:r>
            <a:r>
              <a:rPr lang="en-US" sz="3600" u="sng" dirty="0"/>
              <a:t>sperm</a:t>
            </a:r>
          </a:p>
          <a:p>
            <a:endParaRPr lang="en-US" sz="3600" dirty="0" smtClean="0"/>
          </a:p>
          <a:p>
            <a:r>
              <a:rPr lang="en-US" sz="3600" dirty="0" smtClean="0"/>
              <a:t>	B.  Oogenesis = the making of </a:t>
            </a:r>
            <a:r>
              <a:rPr lang="en-US" sz="3600" u="sng" dirty="0"/>
              <a:t>eggs</a:t>
            </a:r>
          </a:p>
        </p:txBody>
      </p:sp>
    </p:spTree>
    <p:extLst>
      <p:ext uri="{BB962C8B-B14F-4D97-AF65-F5344CB8AC3E}">
        <p14:creationId xmlns:p14="http://schemas.microsoft.com/office/powerpoint/2010/main" val="116568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42950">
              <a:buAutoNum type="alphaUcPeriod" startAt="3"/>
            </a:pPr>
            <a:r>
              <a:rPr lang="en-US" sz="3600" dirty="0" smtClean="0"/>
              <a:t>Meiosis </a:t>
            </a:r>
            <a:r>
              <a:rPr lang="en-US" sz="3600" dirty="0"/>
              <a:t>takes a diploid cell (2n) and </a:t>
            </a:r>
            <a:r>
              <a:rPr lang="en-US" sz="3600" dirty="0" smtClean="0"/>
              <a:t>	replicates </a:t>
            </a:r>
            <a:r>
              <a:rPr lang="en-US" sz="3600" dirty="0"/>
              <a:t>the 	chromosomes to give a </a:t>
            </a:r>
            <a:r>
              <a:rPr lang="en-US" sz="3600" dirty="0" smtClean="0"/>
              <a:t>	</a:t>
            </a:r>
            <a:r>
              <a:rPr lang="en-US" sz="3600" u="sng" dirty="0" err="1"/>
              <a:t>tetraploid</a:t>
            </a:r>
            <a:r>
              <a:rPr lang="en-US" sz="3600" u="sng" dirty="0"/>
              <a:t> cell (4n)</a:t>
            </a:r>
          </a:p>
          <a:p>
            <a:pPr marL="742950" indent="-742950">
              <a:buAutoNum type="alphaUcPeriod" startAt="3"/>
            </a:pPr>
            <a:endParaRPr lang="en-US" sz="3600" dirty="0"/>
          </a:p>
          <a:p>
            <a:r>
              <a:rPr lang="en-US" sz="3600" dirty="0"/>
              <a:t>	</a:t>
            </a:r>
            <a:r>
              <a:rPr lang="en-US" sz="3600" dirty="0" smtClean="0"/>
              <a:t>1</a:t>
            </a:r>
            <a:r>
              <a:rPr lang="en-US" sz="3600" dirty="0"/>
              <a:t>.  these 4n cells divide </a:t>
            </a:r>
            <a:r>
              <a:rPr lang="en-US" sz="3600" u="sng" dirty="0"/>
              <a:t>2</a:t>
            </a:r>
            <a:r>
              <a:rPr lang="en-US" sz="3600" dirty="0"/>
              <a:t> times to give </a:t>
            </a:r>
            <a:r>
              <a:rPr lang="en-US" sz="3600" dirty="0" smtClean="0"/>
              <a:t>		</a:t>
            </a:r>
            <a:r>
              <a:rPr lang="en-US" sz="3600" u="sng" dirty="0"/>
              <a:t>4</a:t>
            </a:r>
            <a:r>
              <a:rPr lang="en-US" sz="3600" dirty="0" smtClean="0"/>
              <a:t> </a:t>
            </a:r>
            <a:r>
              <a:rPr lang="en-US" sz="3600" dirty="0"/>
              <a:t>cells </a:t>
            </a:r>
            <a:r>
              <a:rPr lang="en-US" sz="3600" dirty="0" smtClean="0"/>
              <a:t>with </a:t>
            </a:r>
            <a:r>
              <a:rPr lang="en-US" sz="3600" u="sng" dirty="0"/>
              <a:t>n</a:t>
            </a:r>
            <a:r>
              <a:rPr lang="en-US" sz="3600" dirty="0"/>
              <a:t> </a:t>
            </a:r>
            <a:r>
              <a:rPr lang="en-US" sz="3600" dirty="0" smtClean="0"/>
              <a:t>chromosomes</a:t>
            </a:r>
          </a:p>
          <a:p>
            <a:endParaRPr lang="en-US" sz="3600" dirty="0"/>
          </a:p>
          <a:p>
            <a:r>
              <a:rPr lang="en-US" sz="3600" dirty="0"/>
              <a:t>	</a:t>
            </a:r>
            <a:r>
              <a:rPr lang="en-US" sz="3600" dirty="0" smtClean="0"/>
              <a:t>2</a:t>
            </a:r>
            <a:r>
              <a:rPr lang="en-US" sz="3600" dirty="0"/>
              <a:t>.  the 2 stages of cell division are </a:t>
            </a:r>
            <a:r>
              <a:rPr lang="en-US" sz="3600" dirty="0" smtClean="0"/>
              <a:t>			distinguished </a:t>
            </a:r>
            <a:r>
              <a:rPr lang="en-US" sz="3600" dirty="0"/>
              <a:t>	</a:t>
            </a:r>
            <a:r>
              <a:rPr lang="en-US" sz="3600" dirty="0" smtClean="0"/>
              <a:t>by </a:t>
            </a:r>
            <a:r>
              <a:rPr lang="en-US" sz="3600" u="sng" dirty="0"/>
              <a:t>Roman</a:t>
            </a:r>
            <a:r>
              <a:rPr lang="en-US" sz="3600" dirty="0"/>
              <a:t> 				</a:t>
            </a:r>
            <a:r>
              <a:rPr lang="en-US" sz="3600" u="sng" dirty="0"/>
              <a:t>numerals I and II</a:t>
            </a:r>
          </a:p>
        </p:txBody>
      </p:sp>
    </p:spTree>
    <p:extLst>
      <p:ext uri="{BB962C8B-B14F-4D97-AF65-F5344CB8AC3E}">
        <p14:creationId xmlns:p14="http://schemas.microsoft.com/office/powerpoint/2010/main" val="188438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V.  Differences between Spermatogenesis 	and Oogenesis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762000" y="1733729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A.  Spermatogenesis results in </a:t>
            </a:r>
            <a:r>
              <a:rPr lang="en-US" sz="3600" u="sng" dirty="0"/>
              <a:t>4 </a:t>
            </a:r>
            <a:r>
              <a:rPr lang="en-US" sz="3600" dirty="0"/>
              <a:t>	</a:t>
            </a:r>
            <a:r>
              <a:rPr lang="en-US" sz="3600" u="sng" dirty="0"/>
              <a:t>functional gametes (sperm)</a:t>
            </a:r>
          </a:p>
        </p:txBody>
      </p:sp>
      <p:pic>
        <p:nvPicPr>
          <p:cNvPr id="14338" name="Picture 2" descr="http://img.sparknotes.com/content/testprep/bookimgs/sat2/biology/0004/spermatogenes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0"/>
            <a:ext cx="471731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8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.sparknotes.com/content/testprep/bookimgs/sat2/biology/0003/oogenes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846" y="2881964"/>
            <a:ext cx="528588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609600"/>
            <a:ext cx="868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42950">
              <a:buAutoNum type="alphaUcPeriod" startAt="2"/>
            </a:pPr>
            <a:r>
              <a:rPr lang="en-US" sz="3600" dirty="0" smtClean="0"/>
              <a:t>Oogenesis results in </a:t>
            </a:r>
            <a:r>
              <a:rPr lang="en-US" sz="3600" u="sng" dirty="0"/>
              <a:t>1 functional gamete </a:t>
            </a:r>
            <a:r>
              <a:rPr lang="en-US" sz="3600" dirty="0" smtClean="0"/>
              <a:t>	</a:t>
            </a:r>
            <a:r>
              <a:rPr lang="en-US" sz="3600" u="sng" dirty="0" smtClean="0"/>
              <a:t>(</a:t>
            </a:r>
            <a:r>
              <a:rPr lang="en-US" sz="3600" u="sng" dirty="0"/>
              <a:t>egg) and three non-functional haploid </a:t>
            </a:r>
            <a:r>
              <a:rPr lang="en-US" sz="3600" dirty="0"/>
              <a:t>	</a:t>
            </a:r>
            <a:r>
              <a:rPr lang="en-US" sz="3600" u="sng" dirty="0"/>
              <a:t>cells called polar bodies.</a:t>
            </a:r>
          </a:p>
          <a:p>
            <a:r>
              <a:rPr lang="en-US" sz="3600" dirty="0" smtClean="0"/>
              <a:t>	1.  the egg is larger because it contains 		food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2.  the </a:t>
            </a:r>
            <a:r>
              <a:rPr lang="en-US" sz="3600" dirty="0"/>
              <a:t>polar</a:t>
            </a:r>
            <a:r>
              <a:rPr lang="en-US" sz="3600" dirty="0" smtClean="0"/>
              <a:t> bodies </a:t>
            </a:r>
            <a:r>
              <a:rPr lang="en-US" sz="3600" u="sng" dirty="0"/>
              <a:t>die</a:t>
            </a:r>
          </a:p>
        </p:txBody>
      </p:sp>
    </p:spTree>
    <p:extLst>
      <p:ext uri="{BB962C8B-B14F-4D97-AF65-F5344CB8AC3E}">
        <p14:creationId xmlns:p14="http://schemas.microsoft.com/office/powerpoint/2010/main" val="416915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19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hlinkClick r:id="rId2"/>
              </a:rPr>
              <a:t>Step by step Meiosis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664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3340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VI.  Stages of Meiosis (IPMAT I and IPMAT II</a:t>
            </a:r>
            <a:r>
              <a:rPr lang="en-US" sz="3600" dirty="0" smtClean="0"/>
              <a:t>)</a:t>
            </a:r>
          </a:p>
          <a:p>
            <a:r>
              <a:rPr lang="en-US" sz="3600" dirty="0" smtClean="0"/>
              <a:t>	A.  First half</a:t>
            </a:r>
          </a:p>
          <a:p>
            <a:r>
              <a:rPr lang="en-US" sz="3600" dirty="0" smtClean="0"/>
              <a:t>		1. Interphase I – chromatin 					replicates (4n)</a:t>
            </a:r>
          </a:p>
          <a:p>
            <a:r>
              <a:rPr lang="en-US" sz="3600" dirty="0" smtClean="0"/>
              <a:t>		2. Prophase I – homologous 					chromosomes pair</a:t>
            </a:r>
          </a:p>
        </p:txBody>
      </p:sp>
    </p:spTree>
    <p:extLst>
      <p:ext uri="{BB962C8B-B14F-4D97-AF65-F5344CB8AC3E}">
        <p14:creationId xmlns:p14="http://schemas.microsoft.com/office/powerpoint/2010/main" val="350780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868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3</a:t>
            </a:r>
            <a:r>
              <a:rPr lang="en-US" sz="3600" dirty="0"/>
              <a:t>. Metaphase I – chromosomes line up in </a:t>
            </a:r>
            <a:r>
              <a:rPr lang="en-US" sz="3600" dirty="0" smtClean="0"/>
              <a:t>	the </a:t>
            </a:r>
            <a:r>
              <a:rPr lang="en-US" sz="3600" dirty="0"/>
              <a:t>middle</a:t>
            </a:r>
          </a:p>
          <a:p>
            <a:r>
              <a:rPr lang="en-US" sz="3600" dirty="0" smtClean="0"/>
              <a:t>4</a:t>
            </a:r>
            <a:r>
              <a:rPr lang="en-US" sz="3600" dirty="0"/>
              <a:t>. Anaphase I – homologous chromosomes </a:t>
            </a:r>
            <a:r>
              <a:rPr lang="en-US" sz="3600" dirty="0" smtClean="0"/>
              <a:t>	separate</a:t>
            </a:r>
            <a:endParaRPr lang="en-US" sz="3600" dirty="0"/>
          </a:p>
          <a:p>
            <a:r>
              <a:rPr lang="en-US" sz="3600" dirty="0" smtClean="0"/>
              <a:t>5</a:t>
            </a:r>
            <a:r>
              <a:rPr lang="en-US" sz="3600" dirty="0"/>
              <a:t>. </a:t>
            </a:r>
            <a:r>
              <a:rPr lang="en-US" sz="3600" dirty="0" err="1"/>
              <a:t>Telophase</a:t>
            </a:r>
            <a:r>
              <a:rPr lang="en-US" sz="3600" dirty="0"/>
              <a:t> I – cell divides into 2 cells, each </a:t>
            </a:r>
            <a:r>
              <a:rPr lang="en-US" sz="3600" dirty="0" smtClean="0"/>
              <a:t>	cell </a:t>
            </a:r>
            <a:r>
              <a:rPr lang="en-US" sz="3600" dirty="0"/>
              <a:t>has 1 pair of homologous </a:t>
            </a:r>
            <a:r>
              <a:rPr lang="en-US" sz="3600" dirty="0" smtClean="0"/>
              <a:t>	chromosomes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29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68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B.  Second half</a:t>
            </a:r>
          </a:p>
          <a:p>
            <a:r>
              <a:rPr lang="en-US" sz="3600" dirty="0" smtClean="0"/>
              <a:t>	1.  Interphase II – NO REPLICATION</a:t>
            </a:r>
          </a:p>
          <a:p>
            <a:r>
              <a:rPr lang="en-US" sz="3600" dirty="0" smtClean="0"/>
              <a:t>	2.  Prophase II – chromosomes appear</a:t>
            </a:r>
          </a:p>
          <a:p>
            <a:r>
              <a:rPr lang="en-US" sz="3600" dirty="0" smtClean="0"/>
              <a:t>	3.  Metaphase II – chromosomes line 			up in the middle (single file like in 		mitosis)</a:t>
            </a:r>
          </a:p>
          <a:p>
            <a:r>
              <a:rPr lang="en-US" sz="3600" dirty="0" smtClean="0"/>
              <a:t>	4.  Anaphase II – chromatids separate</a:t>
            </a:r>
          </a:p>
          <a:p>
            <a:r>
              <a:rPr lang="en-US" sz="3600" dirty="0" smtClean="0"/>
              <a:t>	5.  Telophase II – cell divides and the 			result is 4 cells(n)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7424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8255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VII.  Differences between meiosis and mitosis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54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63940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B.  Asexual Reproduction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1</a:t>
            </a:r>
            <a:r>
              <a:rPr lang="en-US" sz="3600" dirty="0"/>
              <a:t>.  producing off-spring from 1 parent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2</a:t>
            </a:r>
            <a:r>
              <a:rPr lang="en-US" sz="3600" dirty="0"/>
              <a:t>.  produces an exact copy of the </a:t>
            </a:r>
            <a:r>
              <a:rPr lang="en-US" sz="3600" dirty="0" smtClean="0"/>
              <a:t>		parent </a:t>
            </a:r>
            <a:r>
              <a:rPr lang="en-US" sz="3600" dirty="0"/>
              <a:t>(why?)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3</a:t>
            </a:r>
            <a:r>
              <a:rPr lang="en-US" sz="3600" dirty="0"/>
              <a:t>.  occurs in </a:t>
            </a:r>
            <a:r>
              <a:rPr lang="en-US" sz="3600" dirty="0" smtClean="0"/>
              <a:t>simple </a:t>
            </a:r>
            <a:r>
              <a:rPr lang="en-US" sz="3600" dirty="0"/>
              <a:t>plants and </a:t>
            </a:r>
            <a:r>
              <a:rPr lang="en-US" sz="3600" dirty="0" smtClean="0"/>
              <a:t>			animals</a:t>
            </a:r>
            <a:endParaRPr lang="en-US" sz="3600" dirty="0"/>
          </a:p>
        </p:txBody>
      </p:sp>
      <p:pic>
        <p:nvPicPr>
          <p:cNvPr id="1028" name="Picture 4" descr="http://haccpeuropa.com/shareit/wp-content/uploads/2011/08/bacteri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94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A.  Mitosis –</a:t>
            </a:r>
          </a:p>
          <a:p>
            <a:r>
              <a:rPr lang="nl-NL" sz="2400" dirty="0" smtClean="0"/>
              <a:t>	B.  Meiosis –</a:t>
            </a:r>
          </a:p>
          <a:p>
            <a:r>
              <a:rPr lang="nl-NL" sz="2400" dirty="0" smtClean="0"/>
              <a:t>	C.  Mitosis</a:t>
            </a:r>
          </a:p>
          <a:p>
            <a:r>
              <a:rPr lang="nl-NL" sz="2400" dirty="0" smtClean="0"/>
              <a:t>	D.  Meiosis</a:t>
            </a:r>
          </a:p>
          <a:p>
            <a:r>
              <a:rPr lang="nl-NL" sz="2400" dirty="0" smtClean="0"/>
              <a:t>	E.  Mitosis occurs in</a:t>
            </a:r>
          </a:p>
          <a:p>
            <a:r>
              <a:rPr lang="nl-NL" sz="2400" dirty="0" smtClean="0"/>
              <a:t>	F.  Meiosis occurs in</a:t>
            </a:r>
            <a:r>
              <a:rPr lang="nl-NL" dirty="0" smtClean="0"/>
              <a:t>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71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490" y="609600"/>
            <a:ext cx="3517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VIII.  After Meiosis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3820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836" y="595500"/>
            <a:ext cx="7915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A.  Review of Meiosis</a:t>
            </a:r>
          </a:p>
          <a:p>
            <a:r>
              <a:rPr lang="en-US" sz="2400" dirty="0" smtClean="0"/>
              <a:t>		1.  in oogenesis, one egg is formed</a:t>
            </a:r>
          </a:p>
          <a:p>
            <a:r>
              <a:rPr lang="en-US" sz="2400" dirty="0" smtClean="0"/>
              <a:t>		2.  in spermatogenesis, four sperm are produced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325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B.  Fertilization</a:t>
            </a:r>
          </a:p>
          <a:p>
            <a:r>
              <a:rPr lang="en-US" sz="2400" dirty="0" smtClean="0"/>
              <a:t>	- the egg and sperm unite to produce a zygote (2n)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12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096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C.  The zygote</a:t>
            </a:r>
          </a:p>
          <a:p>
            <a:r>
              <a:rPr lang="en-US" sz="2400" dirty="0" smtClean="0"/>
              <a:t>		1.  starts as</a:t>
            </a:r>
          </a:p>
          <a:p>
            <a:r>
              <a:rPr lang="en-US" sz="2400" dirty="0" smtClean="0"/>
              <a:t>		2.  cell numbers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762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IX.  Differentiation – making the cells different from each other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120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66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154" y="533400"/>
            <a:ext cx="8534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C.  Sexual Reproduction</a:t>
            </a:r>
          </a:p>
          <a:p>
            <a:r>
              <a:rPr lang="en-US" sz="3600" dirty="0" smtClean="0"/>
              <a:t>	1.  involves </a:t>
            </a:r>
            <a:r>
              <a:rPr lang="en-US" sz="3600" u="sng" dirty="0" smtClean="0"/>
              <a:t>2</a:t>
            </a:r>
            <a:r>
              <a:rPr lang="en-US" sz="3600" dirty="0" smtClean="0"/>
              <a:t> parent </a:t>
            </a:r>
            <a:r>
              <a:rPr lang="en-US" sz="3600" u="sng" dirty="0" smtClean="0"/>
              <a:t>cells</a:t>
            </a:r>
          </a:p>
          <a:p>
            <a:r>
              <a:rPr lang="en-US" sz="3600" dirty="0" smtClean="0"/>
              <a:t>		a.  if 1 organism has both male 				and female organs, it is 					called </a:t>
            </a:r>
            <a:r>
              <a:rPr lang="en-US" sz="3600" u="sng" dirty="0" err="1" smtClean="0"/>
              <a:t>monoecious</a:t>
            </a:r>
            <a:endParaRPr lang="en-US" sz="3600" u="sng" dirty="0" smtClean="0"/>
          </a:p>
          <a:p>
            <a:r>
              <a:rPr lang="en-US" sz="3600" dirty="0" smtClean="0"/>
              <a:t>					b.  if separate 								sexes, called 							</a:t>
            </a:r>
            <a:r>
              <a:rPr lang="en-US" sz="3600" u="sng" dirty="0" err="1" smtClean="0"/>
              <a:t>dioecious</a:t>
            </a:r>
            <a:endParaRPr lang="en-US" sz="3600" u="sng" dirty="0" smtClean="0"/>
          </a:p>
          <a:p>
            <a:r>
              <a:rPr lang="en-US" sz="2400" dirty="0" smtClean="0"/>
              <a:t>	</a:t>
            </a:r>
            <a:endParaRPr lang="en-US" sz="2400" dirty="0"/>
          </a:p>
        </p:txBody>
      </p:sp>
      <p:pic>
        <p:nvPicPr>
          <p:cNvPr id="2050" name="Picture 2" descr="http://www.photographyblogger.net/wp-content/uploads/2010/05/flower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76600"/>
            <a:ext cx="4648200" cy="355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89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960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2.  sexual reproduction involves the union </a:t>
            </a:r>
            <a:r>
              <a:rPr lang="en-US" sz="3600" dirty="0" smtClean="0"/>
              <a:t>	of </a:t>
            </a:r>
            <a:r>
              <a:rPr lang="en-US" sz="3600" u="sng" dirty="0"/>
              <a:t>2 cells</a:t>
            </a:r>
          </a:p>
          <a:p>
            <a:r>
              <a:rPr lang="en-US" sz="3600" dirty="0" smtClean="0"/>
              <a:t>3</a:t>
            </a:r>
            <a:r>
              <a:rPr lang="en-US" sz="3600" dirty="0"/>
              <a:t>.  these cells are called </a:t>
            </a:r>
            <a:r>
              <a:rPr lang="en-US" sz="3600" u="sng" dirty="0"/>
              <a:t>gametes</a:t>
            </a:r>
            <a:r>
              <a:rPr lang="en-US" sz="3600" dirty="0"/>
              <a:t> (sex cells)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a</a:t>
            </a:r>
            <a:r>
              <a:rPr lang="en-US" sz="3600" dirty="0"/>
              <a:t>.  male gametes are called </a:t>
            </a:r>
            <a:r>
              <a:rPr lang="en-US" sz="3600" u="sng" dirty="0"/>
              <a:t>sperm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b</a:t>
            </a:r>
            <a:r>
              <a:rPr lang="en-US" sz="3600" dirty="0"/>
              <a:t>.  female gametes are </a:t>
            </a:r>
            <a:r>
              <a:rPr lang="en-US" sz="3600" u="sng" dirty="0"/>
              <a:t>eggs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c</a:t>
            </a:r>
            <a:r>
              <a:rPr lang="en-US" sz="3600" dirty="0"/>
              <a:t>.  </a:t>
            </a:r>
            <a:r>
              <a:rPr lang="en-US" sz="3600" u="sng" dirty="0"/>
              <a:t>egg + sperm = zygote</a:t>
            </a:r>
          </a:p>
        </p:txBody>
      </p:sp>
      <p:pic>
        <p:nvPicPr>
          <p:cNvPr id="3074" name="Picture 2" descr="http://www.daviddarling.info/images/fertilization_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145" y="3657600"/>
            <a:ext cx="2880198" cy="288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36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9600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4</a:t>
            </a:r>
            <a:r>
              <a:rPr lang="en-US" sz="3600" dirty="0"/>
              <a:t>.  process of 2 gametes combining is </a:t>
            </a:r>
            <a:r>
              <a:rPr lang="en-US" sz="3600" dirty="0" smtClean="0"/>
              <a:t>	called </a:t>
            </a:r>
            <a:r>
              <a:rPr lang="en-US" sz="3600" u="sng" dirty="0"/>
              <a:t>fertilization</a:t>
            </a:r>
          </a:p>
          <a:p>
            <a:r>
              <a:rPr lang="en-US" sz="3600" dirty="0" smtClean="0"/>
              <a:t>5</a:t>
            </a:r>
            <a:r>
              <a:rPr lang="en-US" sz="3600" dirty="0"/>
              <a:t>.  fertilized egg is called a </a:t>
            </a:r>
            <a:r>
              <a:rPr lang="en-US" sz="3600" u="sng" dirty="0"/>
              <a:t>zygote</a:t>
            </a:r>
          </a:p>
        </p:txBody>
      </p:sp>
      <p:pic>
        <p:nvPicPr>
          <p:cNvPr id="4098" name="Picture 2" descr="http://img2.tfd.com/mk/Z/X2604-Z-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3926"/>
            <a:ext cx="57150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15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1" y="533400"/>
            <a:ext cx="8610600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857250" indent="-857250">
              <a:buAutoNum type="romanUcPeriod" startAt="2"/>
            </a:pPr>
            <a:r>
              <a:rPr lang="en-US" sz="3600" dirty="0" smtClean="0"/>
              <a:t>Types of Asexual Reproduction</a:t>
            </a:r>
          </a:p>
          <a:p>
            <a:r>
              <a:rPr lang="en-US" sz="3600" dirty="0" smtClean="0"/>
              <a:t>	A</a:t>
            </a:r>
            <a:r>
              <a:rPr lang="en-US" sz="3600" dirty="0"/>
              <a:t>. fission – parent cell splits into 2 </a:t>
            </a:r>
            <a:r>
              <a:rPr lang="en-US" sz="3600" dirty="0" smtClean="0"/>
              <a:t>			</a:t>
            </a:r>
            <a:r>
              <a:rPr lang="en-US" sz="3600" u="sng" dirty="0"/>
              <a:t>daughter cells</a:t>
            </a:r>
          </a:p>
          <a:p>
            <a:endParaRPr lang="en-US" sz="3600" dirty="0"/>
          </a:p>
        </p:txBody>
      </p:sp>
      <p:pic>
        <p:nvPicPr>
          <p:cNvPr id="5122" name="Picture 2" descr="http://www.photomacrography1.net/images/ameo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1" y="2286000"/>
            <a:ext cx="609600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2514600"/>
            <a:ext cx="22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Amoeba fission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02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457200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B. </a:t>
            </a:r>
            <a:r>
              <a:rPr lang="en-US" sz="3600" u="sng" dirty="0"/>
              <a:t>Spores</a:t>
            </a:r>
            <a:r>
              <a:rPr lang="en-US" sz="3600" dirty="0" smtClean="0"/>
              <a:t> – small asexual reproductive 	cells with a thick protective coat </a:t>
            </a:r>
            <a:r>
              <a:rPr lang="en-US" sz="3600" u="sng" dirty="0"/>
              <a:t>(</a:t>
            </a:r>
            <a:r>
              <a:rPr lang="en-US" sz="3600" u="sng" dirty="0" err="1"/>
              <a:t>ie</a:t>
            </a:r>
            <a:r>
              <a:rPr lang="en-US" sz="3600" u="sng" dirty="0"/>
              <a:t>. </a:t>
            </a:r>
            <a:r>
              <a:rPr lang="en-US" sz="3600" dirty="0"/>
              <a:t>	</a:t>
            </a:r>
            <a:r>
              <a:rPr lang="en-US" sz="3600" u="sng" dirty="0"/>
              <a:t>Bread mold)</a:t>
            </a:r>
          </a:p>
        </p:txBody>
      </p:sp>
      <p:pic>
        <p:nvPicPr>
          <p:cNvPr id="6146" name="Picture 2" descr="http://www.microbiologybytes.com/iandi/ipics/Fungi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11526"/>
            <a:ext cx="5011542" cy="357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buzzle.com/img/articleImages/375982-2387-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11526"/>
            <a:ext cx="4343400" cy="376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1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C.  </a:t>
            </a:r>
            <a:r>
              <a:rPr lang="en-US" sz="3600" u="sng" dirty="0"/>
              <a:t>budding</a:t>
            </a:r>
            <a:r>
              <a:rPr lang="en-US" sz="3600" dirty="0" smtClean="0"/>
              <a:t> – cell forms a bud or knob 	which falls off</a:t>
            </a:r>
          </a:p>
          <a:p>
            <a:r>
              <a:rPr lang="en-US" sz="3600" dirty="0" smtClean="0"/>
              <a:t>	1.  this often occurs in multicellular 		organisms</a:t>
            </a:r>
          </a:p>
          <a:p>
            <a:r>
              <a:rPr lang="en-US" sz="3600" dirty="0" smtClean="0"/>
              <a:t>	2.  example is the </a:t>
            </a:r>
            <a:r>
              <a:rPr lang="en-US" sz="3600" dirty="0" smtClean="0">
                <a:hlinkClick r:id="rId2"/>
              </a:rPr>
              <a:t>hydra</a:t>
            </a:r>
            <a:endParaRPr lang="en-US" sz="3600" dirty="0"/>
          </a:p>
        </p:txBody>
      </p:sp>
      <p:pic>
        <p:nvPicPr>
          <p:cNvPr id="7170" name="Picture 2" descr="http://www.saburchill.com/ans02/images2/210807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95722"/>
            <a:ext cx="283845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1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1143</TotalTime>
  <Words>275</Words>
  <Application>Microsoft Office PowerPoint</Application>
  <PresentationFormat>On-screen Show (4:3)</PresentationFormat>
  <Paragraphs>111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Waveform</vt:lpstr>
      <vt:lpstr>Chapter 10 - Meiosis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Rochester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10 - Meiosis</dc:title>
  <dc:creator>STEGENGA, CHRISTIN</dc:creator>
  <cp:lastModifiedBy>STEGENGA, CHRISTIN</cp:lastModifiedBy>
  <cp:revision>28</cp:revision>
  <dcterms:created xsi:type="dcterms:W3CDTF">2012-01-24T17:47:40Z</dcterms:created>
  <dcterms:modified xsi:type="dcterms:W3CDTF">2012-02-02T13:39:14Z</dcterms:modified>
</cp:coreProperties>
</file>