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EF8A58D-3563-47E0-AA6D-4E3C49EA80AB}" type="datetimeFigureOut">
              <a:rPr lang="en-US" smtClean="0"/>
              <a:pPr/>
              <a:t>3/2/2012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DF14AC-FEAA-48E0-B2D0-04015573EF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mx6maAOOfxQ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aDpLDBaEBjk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Father of Genetics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74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610600" cy="5724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hlinkClick r:id="rId2"/>
              </a:rPr>
              <a:t>Chant Review</a:t>
            </a:r>
            <a:r>
              <a:rPr lang="en-US" sz="3000" dirty="0" smtClean="0"/>
              <a:t> – </a:t>
            </a:r>
            <a:r>
              <a:rPr lang="en-US" sz="2800" dirty="0" smtClean="0"/>
              <a:t>“Here’s the news, they come in twos. They segregate. It’s up to fate.  If an egg and a sperm has a trait that will dominate.”</a:t>
            </a:r>
          </a:p>
          <a:p>
            <a:endParaRPr lang="en-US" sz="2800" dirty="0" smtClean="0"/>
          </a:p>
          <a:p>
            <a:r>
              <a:rPr lang="en-US" sz="2800" i="1" u="sng" dirty="0" smtClean="0"/>
              <a:t>Laws</a:t>
            </a:r>
          </a:p>
          <a:p>
            <a:r>
              <a:rPr lang="en-US" sz="2800" dirty="0" smtClean="0"/>
              <a:t>Unit Characters</a:t>
            </a:r>
          </a:p>
          <a:p>
            <a:r>
              <a:rPr lang="en-US" sz="2800" dirty="0" smtClean="0"/>
              <a:t>	They come in twos.</a:t>
            </a:r>
          </a:p>
          <a:p>
            <a:r>
              <a:rPr lang="en-US" sz="2800" dirty="0" smtClean="0"/>
              <a:t>Dominance</a:t>
            </a:r>
          </a:p>
          <a:p>
            <a:r>
              <a:rPr lang="en-US" sz="2800" dirty="0" smtClean="0"/>
              <a:t>If an egg and a sperm has a trait that will dominate.</a:t>
            </a:r>
          </a:p>
          <a:p>
            <a:r>
              <a:rPr lang="en-US" sz="2800" dirty="0" smtClean="0"/>
              <a:t>Segregation</a:t>
            </a:r>
          </a:p>
          <a:p>
            <a:r>
              <a:rPr lang="en-US" sz="2800" dirty="0" smtClean="0"/>
              <a:t>	They segregate.</a:t>
            </a:r>
          </a:p>
          <a:p>
            <a:r>
              <a:rPr lang="en-US" sz="2800" dirty="0" smtClean="0"/>
              <a:t>Independent Assortment</a:t>
            </a:r>
          </a:p>
          <a:p>
            <a:r>
              <a:rPr lang="en-US" sz="2800" dirty="0" smtClean="0"/>
              <a:t>	It’s up to fate.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8942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534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/>
              <a:t>V.  Incomplete Dominance vs. Complete </a:t>
            </a:r>
            <a:r>
              <a:rPr lang="en-US" sz="3000" dirty="0"/>
              <a:t>	</a:t>
            </a:r>
            <a:r>
              <a:rPr lang="en-US" sz="3000" dirty="0" smtClean="0"/>
              <a:t>Dominance</a:t>
            </a:r>
            <a:endParaRPr lang="en-US" sz="3000" dirty="0"/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	A.  Complete dominance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		1.  one gene </a:t>
            </a:r>
            <a:r>
              <a:rPr lang="en-US" sz="3000" dirty="0" smtClean="0"/>
              <a:t>completely hides the 				other</a:t>
            </a:r>
            <a:endParaRPr lang="en-US" sz="3000" dirty="0"/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		2.  ex</a:t>
            </a:r>
            <a:r>
              <a:rPr lang="en-US" sz="3000" dirty="0" smtClean="0"/>
              <a:t>. T covers up t making the plant 			tall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37106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519779"/>
              </p:ext>
            </p:extLst>
          </p:nvPr>
        </p:nvGraphicFramePr>
        <p:xfrm>
          <a:off x="2286000" y="3124200"/>
          <a:ext cx="3962400" cy="25908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48362"/>
                <a:gridCol w="2014038"/>
              </a:tblGrid>
              <a:tr h="12192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16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800" y="133172"/>
            <a:ext cx="85344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B.  Incomplete dominance</a:t>
            </a:r>
            <a:endParaRPr kumimoji="0" 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		1.  dominant and 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recessive blend</a:t>
            </a:r>
            <a:endParaRPr kumimoji="0" 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		2.  there is NOT one allele 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that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000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	</a:t>
            </a:r>
            <a:r>
              <a:rPr lang="en-US" sz="3000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		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overpowers the other</a:t>
            </a:r>
            <a:endParaRPr kumimoji="0" 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			(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Allele</a:t>
            </a:r>
            <a:r>
              <a:rPr kumimoji="0" lang="en-US" sz="3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– form of a gene)</a:t>
            </a:r>
            <a:endParaRPr kumimoji="0" lang="en-US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138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457201"/>
            <a:ext cx="7696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/>
              <a:t>3.  Ex. 4 o’clock flowers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	RR = 	</a:t>
            </a:r>
            <a:r>
              <a:rPr lang="en-US" sz="3000" dirty="0" smtClean="0"/>
              <a:t>Red</a:t>
            </a:r>
            <a:r>
              <a:rPr lang="en-US" sz="3000" dirty="0"/>
              <a:t>		WW = </a:t>
            </a:r>
            <a:r>
              <a:rPr lang="en-US" sz="3000" dirty="0" smtClean="0"/>
              <a:t>White</a:t>
            </a:r>
            <a:r>
              <a:rPr lang="en-US" sz="3000" dirty="0"/>
              <a:t>			RW</a:t>
            </a:r>
            <a:r>
              <a:rPr lang="en-US" sz="3000" dirty="0" smtClean="0"/>
              <a:t>= Pink</a:t>
            </a:r>
            <a:endParaRPr lang="en-US" sz="3000" dirty="0"/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			Red Flower X White Flower</a:t>
            </a:r>
          </a:p>
          <a:p>
            <a:r>
              <a:rPr lang="en-US" sz="3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9915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81000"/>
            <a:ext cx="8382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/>
              <a:t>Genetics</a:t>
            </a:r>
            <a:r>
              <a:rPr lang="en-US" sz="3600" dirty="0"/>
              <a:t> – Science of heredity</a:t>
            </a:r>
          </a:p>
          <a:p>
            <a:endParaRPr lang="en-US" sz="3600" u="sng" dirty="0" smtClean="0"/>
          </a:p>
          <a:p>
            <a:r>
              <a:rPr lang="en-US" sz="3600" u="sng" dirty="0" smtClean="0"/>
              <a:t>Heredity</a:t>
            </a:r>
            <a:r>
              <a:rPr lang="en-US" sz="3600" dirty="0" smtClean="0"/>
              <a:t> </a:t>
            </a:r>
            <a:r>
              <a:rPr lang="en-US" sz="3600" dirty="0"/>
              <a:t>– how</a:t>
            </a:r>
            <a:r>
              <a:rPr lang="en-US" sz="3600" dirty="0" smtClean="0"/>
              <a:t> traits </a:t>
            </a:r>
            <a:r>
              <a:rPr lang="en-US" sz="3600" dirty="0"/>
              <a:t>are passed on</a:t>
            </a:r>
            <a:r>
              <a:rPr lang="en-US" sz="3600" dirty="0" smtClean="0"/>
              <a:t> 			from </a:t>
            </a:r>
            <a:r>
              <a:rPr lang="en-US" sz="3600" dirty="0"/>
              <a:t>parent to offspring </a:t>
            </a:r>
            <a:r>
              <a:rPr lang="en-US" sz="3600" dirty="0" smtClean="0"/>
              <a:t>			from generation </a:t>
            </a:r>
            <a:r>
              <a:rPr lang="en-US" sz="3600" dirty="0"/>
              <a:t>to </a:t>
            </a:r>
            <a:r>
              <a:rPr lang="en-US" sz="3600" dirty="0" smtClean="0"/>
              <a:t>				generation</a:t>
            </a:r>
            <a:endParaRPr lang="en-US" sz="3600" dirty="0"/>
          </a:p>
          <a:p>
            <a:endParaRPr lang="en-US" dirty="0"/>
          </a:p>
        </p:txBody>
      </p:sp>
      <p:sp>
        <p:nvSpPr>
          <p:cNvPr id="2" name="Rounded Rectangle 1"/>
          <p:cNvSpPr/>
          <p:nvPr/>
        </p:nvSpPr>
        <p:spPr>
          <a:xfrm>
            <a:off x="2590800" y="457200"/>
            <a:ext cx="41148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623126" y="1371600"/>
            <a:ext cx="5758873" cy="289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960" y="436418"/>
            <a:ext cx="566928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9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077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/>
              <a:t>Gregor</a:t>
            </a:r>
            <a:r>
              <a:rPr lang="en-US" sz="3600" u="sng" dirty="0"/>
              <a:t> Mendel</a:t>
            </a:r>
            <a:r>
              <a:rPr lang="en-US" sz="3600" dirty="0"/>
              <a:t> (1822 – 1884)</a:t>
            </a:r>
          </a:p>
          <a:p>
            <a:r>
              <a:rPr lang="en-US" sz="3600" dirty="0"/>
              <a:t>	1.  Father of “genetics”</a:t>
            </a:r>
          </a:p>
          <a:p>
            <a:r>
              <a:rPr lang="en-US" sz="3600" dirty="0"/>
              <a:t>	2.  Austrian monk in the 1800’s –</a:t>
            </a:r>
            <a:r>
              <a:rPr lang="en-US" sz="3600" dirty="0" smtClean="0"/>
              <a:t> 		worked </a:t>
            </a:r>
            <a:r>
              <a:rPr lang="en-US" sz="3600" dirty="0"/>
              <a:t>w/pea plants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750" y="2723659"/>
            <a:ext cx="3524250" cy="413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9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8534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3</a:t>
            </a:r>
            <a:r>
              <a:rPr lang="en-US" sz="3600" dirty="0"/>
              <a:t>.  Why garden peas?</a:t>
            </a:r>
            <a:endParaRPr lang="en-US" sz="3600" dirty="0" smtClean="0"/>
          </a:p>
          <a:p>
            <a:pPr marL="571500" lvl="0" indent="-571500">
              <a:buFont typeface="Arial" pitchFamily="34" charset="0"/>
              <a:buChar char="•"/>
            </a:pPr>
            <a:r>
              <a:rPr lang="en-US" sz="3600" dirty="0" smtClean="0"/>
              <a:t>	reproduced </a:t>
            </a:r>
            <a:r>
              <a:rPr lang="en-US" sz="3600" dirty="0"/>
              <a:t>by self-pollination</a:t>
            </a:r>
            <a:endParaRPr lang="en-US" sz="3600" dirty="0" smtClean="0"/>
          </a:p>
          <a:p>
            <a:pPr marL="571500" lvl="0" indent="-571500">
              <a:buFont typeface="Arial" pitchFamily="34" charset="0"/>
              <a:buChar char="•"/>
            </a:pPr>
            <a:r>
              <a:rPr lang="en-US" sz="3600" dirty="0" smtClean="0"/>
              <a:t>	has </a:t>
            </a:r>
            <a:r>
              <a:rPr lang="en-US" sz="3600" dirty="0"/>
              <a:t>7 different traits (</a:t>
            </a:r>
            <a:r>
              <a:rPr lang="en-US" sz="3600" dirty="0" err="1"/>
              <a:t>ie</a:t>
            </a:r>
            <a:r>
              <a:rPr lang="en-US" sz="3600" dirty="0"/>
              <a:t>. Tall </a:t>
            </a:r>
            <a:r>
              <a:rPr lang="en-US" sz="3600" dirty="0" err="1"/>
              <a:t>vs</a:t>
            </a:r>
            <a:r>
              <a:rPr lang="en-US" sz="3600" dirty="0" smtClean="0"/>
              <a:t> 	Short</a:t>
            </a:r>
            <a:r>
              <a:rPr lang="en-US" sz="3600" dirty="0"/>
              <a:t>)</a:t>
            </a:r>
            <a:endParaRPr lang="en-US" sz="3600" dirty="0" smtClean="0"/>
          </a:p>
          <a:p>
            <a:pPr marL="742950" indent="-742950">
              <a:buAutoNum type="arabicPeriod" startAt="4"/>
            </a:pPr>
            <a:r>
              <a:rPr lang="en-US" sz="3600" dirty="0" smtClean="0"/>
              <a:t>His </a:t>
            </a:r>
            <a:r>
              <a:rPr lang="en-US" sz="3600" dirty="0"/>
              <a:t>experiments led to 4 </a:t>
            </a:r>
            <a:r>
              <a:rPr lang="en-US" sz="3600" dirty="0" smtClean="0"/>
              <a:t>Laws</a:t>
            </a:r>
          </a:p>
          <a:p>
            <a:pPr marL="742950" indent="-742950">
              <a:buAutoNum type="arabicPeriod" startAt="4"/>
            </a:pPr>
            <a:endParaRPr lang="en-US" sz="3600" dirty="0" smtClean="0"/>
          </a:p>
          <a:p>
            <a:pPr marL="742950" indent="-742950"/>
            <a:r>
              <a:rPr lang="en-US" sz="3600" dirty="0" smtClean="0">
                <a:hlinkClick r:id="rId2"/>
              </a:rPr>
              <a:t>Mendel’s discovery clip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21704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609600"/>
            <a:ext cx="8469884" cy="54410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1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	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u="sng" dirty="0"/>
              <a:t>Fundamental Laws of Heredity:</a:t>
            </a:r>
            <a:r>
              <a:rPr lang="en-US" sz="4800" dirty="0"/>
              <a:t/>
            </a:r>
            <a:br>
              <a:rPr lang="en-US" sz="4800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1000" y="304800"/>
            <a:ext cx="8382000" cy="3962400"/>
          </a:xfrm>
        </p:spPr>
        <p:txBody>
          <a:bodyPr/>
          <a:lstStyle/>
          <a:p>
            <a:pPr>
              <a:buNone/>
            </a:pPr>
            <a:r>
              <a:rPr lang="en-US" sz="3400" u="sng" dirty="0" smtClean="0"/>
              <a:t>Law of Unit Characters:</a:t>
            </a:r>
            <a:endParaRPr lang="en-US" sz="3400" dirty="0" smtClean="0"/>
          </a:p>
          <a:p>
            <a:pPr>
              <a:buNone/>
            </a:pPr>
            <a:r>
              <a:rPr lang="en-US" sz="3400" dirty="0" smtClean="0"/>
              <a:t>		a.  traits are controlled by “factors” </a:t>
            </a:r>
          </a:p>
          <a:p>
            <a:pPr>
              <a:buNone/>
            </a:pPr>
            <a:r>
              <a:rPr lang="en-US" sz="3400" dirty="0" smtClean="0"/>
              <a:t>			called genes</a:t>
            </a:r>
          </a:p>
          <a:p>
            <a:pPr>
              <a:buNone/>
            </a:pPr>
            <a:r>
              <a:rPr lang="en-US" sz="3400" dirty="0" smtClean="0"/>
              <a:t>		</a:t>
            </a:r>
            <a:r>
              <a:rPr lang="en-US" sz="3400" dirty="0" err="1" smtClean="0"/>
              <a:t>b</a:t>
            </a:r>
            <a:r>
              <a:rPr lang="en-US" sz="3400" dirty="0" smtClean="0"/>
              <a:t>.  for every trait you have 2 genes </a:t>
            </a:r>
          </a:p>
          <a:p>
            <a:pPr>
              <a:buNone/>
            </a:pPr>
            <a:r>
              <a:rPr lang="en-US" sz="3400" dirty="0" smtClean="0"/>
              <a:t>			</a:t>
            </a:r>
            <a:r>
              <a:rPr lang="en-US" sz="2800" dirty="0" smtClean="0"/>
              <a:t>(1 from each parent)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18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u="sng" dirty="0"/>
              <a:t>Fundamental Laws of Heredity:</a:t>
            </a:r>
            <a:r>
              <a:rPr lang="en-US" sz="4800" dirty="0"/>
              <a:t/>
            </a:r>
            <a:br>
              <a:rPr lang="en-US" sz="4800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1000" y="457200"/>
            <a:ext cx="8382000" cy="3733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871" u="sng" dirty="0" smtClean="0"/>
              <a:t>Law </a:t>
            </a:r>
            <a:r>
              <a:rPr lang="en-US" sz="3871" u="sng" dirty="0"/>
              <a:t>of Dominance:</a:t>
            </a:r>
            <a:endParaRPr lang="en-US" sz="3871" dirty="0"/>
          </a:p>
          <a:p>
            <a:pPr>
              <a:buNone/>
            </a:pPr>
            <a:r>
              <a:rPr lang="en-US" sz="3871" dirty="0"/>
              <a:t>		a.  one of the gene pair can mask</a:t>
            </a:r>
            <a:r>
              <a:rPr lang="en-US" sz="3871" dirty="0" smtClean="0"/>
              <a:t> 		the other</a:t>
            </a:r>
            <a:endParaRPr lang="en-US" sz="3871" dirty="0"/>
          </a:p>
          <a:p>
            <a:pPr>
              <a:buNone/>
            </a:pPr>
            <a:r>
              <a:rPr lang="en-US" sz="3871" dirty="0"/>
              <a:t>		b.  the </a:t>
            </a:r>
            <a:r>
              <a:rPr lang="en-US" sz="3871" dirty="0" smtClean="0"/>
              <a:t>allele that masks is called 		the </a:t>
            </a:r>
            <a:r>
              <a:rPr lang="en-US" sz="3871" dirty="0"/>
              <a:t>dominant gene</a:t>
            </a:r>
          </a:p>
          <a:p>
            <a:pPr>
              <a:buNone/>
            </a:pPr>
            <a:r>
              <a:rPr lang="en-US" sz="3871" dirty="0"/>
              <a:t>		c.  the gene being masked is called</a:t>
            </a:r>
            <a:r>
              <a:rPr lang="en-US" sz="3871" dirty="0" smtClean="0"/>
              <a:t> 		recessive</a:t>
            </a:r>
            <a:endParaRPr lang="en-US" sz="387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0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u="sng" dirty="0"/>
              <a:t>Fundamental Laws of Heredity: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1000" y="457200"/>
            <a:ext cx="8305800" cy="3733800"/>
          </a:xfrm>
        </p:spPr>
        <p:txBody>
          <a:bodyPr/>
          <a:lstStyle/>
          <a:p>
            <a:pPr>
              <a:buNone/>
            </a:pPr>
            <a:r>
              <a:rPr lang="en-US" sz="3600" u="sng" dirty="0" smtClean="0"/>
              <a:t>Law of Segregation:</a:t>
            </a:r>
            <a:endParaRPr lang="en-US" sz="3600" dirty="0" smtClean="0"/>
          </a:p>
          <a:p>
            <a:pPr>
              <a:buNone/>
            </a:pPr>
            <a:r>
              <a:rPr lang="en-US" sz="3600" dirty="0" smtClean="0"/>
              <a:t>		During the formation of gametes (meiosis) each gamete receives only one gene of a pair.  (they split </a:t>
            </a:r>
            <a:r>
              <a:rPr lang="en-US" sz="3600" dirty="0" err="1" smtClean="0"/>
              <a:t>chromatid</a:t>
            </a:r>
            <a:r>
              <a:rPr lang="en-US" sz="3600" dirty="0" smtClean="0"/>
              <a:t> from </a:t>
            </a:r>
            <a:r>
              <a:rPr lang="en-US" sz="3600" dirty="0" err="1" smtClean="0"/>
              <a:t>chromatid</a:t>
            </a:r>
            <a:r>
              <a:rPr lang="en-US" sz="3600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03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u="sng" dirty="0"/>
              <a:t>Fundamental Laws of Heredity: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1000" y="381000"/>
            <a:ext cx="8305800" cy="3810000"/>
          </a:xfrm>
        </p:spPr>
        <p:txBody>
          <a:bodyPr/>
          <a:lstStyle/>
          <a:p>
            <a:pPr>
              <a:buNone/>
            </a:pPr>
            <a:r>
              <a:rPr lang="en-US" sz="3600" u="sng" dirty="0" smtClean="0"/>
              <a:t>Law </a:t>
            </a:r>
            <a:r>
              <a:rPr lang="en-US" sz="3600" u="sng" dirty="0"/>
              <a:t>of Independent Assortment:</a:t>
            </a:r>
            <a:endParaRPr lang="en-US" sz="3600" dirty="0"/>
          </a:p>
          <a:p>
            <a:pPr>
              <a:buNone/>
            </a:pPr>
            <a:r>
              <a:rPr lang="en-US" sz="3600" dirty="0"/>
              <a:t>		Chance is involved and determines which </a:t>
            </a:r>
            <a:r>
              <a:rPr lang="en-US" sz="3600" dirty="0" smtClean="0"/>
              <a:t>allele </a:t>
            </a:r>
            <a:r>
              <a:rPr lang="en-US" sz="3600" dirty="0"/>
              <a:t>a gamete will receive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23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309</TotalTime>
  <Words>123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Slipstream</vt:lpstr>
      <vt:lpstr>Mendel</vt:lpstr>
      <vt:lpstr>PowerPoint Presentation</vt:lpstr>
      <vt:lpstr>PowerPoint Presentation</vt:lpstr>
      <vt:lpstr>PowerPoint Presentation</vt:lpstr>
      <vt:lpstr>PowerPoint Presentation</vt:lpstr>
      <vt:lpstr>Fundamental Laws of Heredity: </vt:lpstr>
      <vt:lpstr>Fundamental Laws of Heredity: </vt:lpstr>
      <vt:lpstr>Fundamental Laws of Heredity:</vt:lpstr>
      <vt:lpstr>Fundamental Laws of Heredity:</vt:lpstr>
      <vt:lpstr>PowerPoint Presentation</vt:lpstr>
      <vt:lpstr>PowerPoint Presentation</vt:lpstr>
      <vt:lpstr>PowerPoint Presentation</vt:lpstr>
      <vt:lpstr>PowerPoint Presentation</vt:lpstr>
    </vt:vector>
  </TitlesOfParts>
  <Company>Rochester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Mendel</dc:title>
  <dc:creator>STEGENGA, CHRISTIN</dc:creator>
  <cp:lastModifiedBy>STEGENGA, CHRISTIN</cp:lastModifiedBy>
  <cp:revision>8</cp:revision>
  <dcterms:created xsi:type="dcterms:W3CDTF">2012-02-29T04:04:37Z</dcterms:created>
  <dcterms:modified xsi:type="dcterms:W3CDTF">2012-03-02T13:38:22Z</dcterms:modified>
</cp:coreProperties>
</file>