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7" r:id="rId18"/>
    <p:sldId id="270" r:id="rId19"/>
    <p:sldId id="271" r:id="rId20"/>
    <p:sldId id="272" r:id="rId21"/>
    <p:sldId id="284" r:id="rId22"/>
    <p:sldId id="288" r:id="rId23"/>
    <p:sldId id="275" r:id="rId24"/>
    <p:sldId id="276" r:id="rId25"/>
    <p:sldId id="281" r:id="rId26"/>
    <p:sldId id="282" r:id="rId27"/>
    <p:sldId id="278" r:id="rId28"/>
    <p:sldId id="279" r:id="rId29"/>
    <p:sldId id="280" r:id="rId30"/>
    <p:sldId id="283" r:id="rId31"/>
    <p:sldId id="285" r:id="rId32"/>
    <p:sldId id="290" r:id="rId33"/>
    <p:sldId id="286" r:id="rId34"/>
    <p:sldId id="291" r:id="rId35"/>
    <p:sldId id="292" r:id="rId36"/>
    <p:sldId id="287" r:id="rId37"/>
    <p:sldId id="293" r:id="rId38"/>
    <p:sldId id="294" r:id="rId39"/>
    <p:sldId id="307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BFCBD4-A451-4698-94AA-F5CDCA52F3B2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20038DC-F73A-416C-A2CF-6389147E6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1.bp.blogspot.com/_DZH2cmCoois/ReI0xe4z8QI/AAAAAAAABFY/xLmAu4Br9Gs/s1600-h/eye_color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5.  Shade in the symbols which show </a:t>
            </a:r>
            <a:r>
              <a:rPr lang="en-US" sz="3000" dirty="0" smtClean="0"/>
              <a:t>	recessive </a:t>
            </a:r>
            <a:r>
              <a:rPr lang="en-US" sz="3000" dirty="0"/>
              <a:t>traits</a:t>
            </a:r>
          </a:p>
          <a:p>
            <a:endParaRPr lang="en-US" sz="3000" dirty="0" smtClean="0"/>
          </a:p>
          <a:p>
            <a:r>
              <a:rPr lang="en-US" sz="3000" dirty="0" smtClean="0"/>
              <a:t>6</a:t>
            </a:r>
            <a:r>
              <a:rPr lang="en-US" sz="3000" dirty="0"/>
              <a:t>.  Determine the rest of the genotypes </a:t>
            </a:r>
            <a:r>
              <a:rPr lang="en-US" sz="3000" dirty="0" smtClean="0"/>
              <a:t>	the </a:t>
            </a:r>
            <a:r>
              <a:rPr lang="en-US" sz="3000" dirty="0"/>
              <a:t>best you can – </a:t>
            </a:r>
            <a:r>
              <a:rPr lang="en-US" sz="3000" dirty="0" smtClean="0"/>
              <a:t>write </a:t>
            </a:r>
            <a:r>
              <a:rPr lang="en-US" sz="3000" dirty="0"/>
              <a:t>below the </a:t>
            </a:r>
            <a:r>
              <a:rPr lang="en-US" sz="3000" dirty="0" smtClean="0"/>
              <a:t>	symbol</a:t>
            </a:r>
            <a:r>
              <a:rPr lang="en-US" sz="3000" dirty="0"/>
              <a:t>, next to the individual #</a:t>
            </a:r>
          </a:p>
        </p:txBody>
      </p:sp>
    </p:spTree>
    <p:extLst>
      <p:ext uri="{BB962C8B-B14F-4D97-AF65-F5344CB8AC3E}">
        <p14:creationId xmlns:p14="http://schemas.microsoft.com/office/powerpoint/2010/main" val="2987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6106" y="1974573"/>
            <a:ext cx="7086600" cy="3429000"/>
            <a:chOff x="1440" y="9656"/>
            <a:chExt cx="9180" cy="414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5400" y="9656"/>
              <a:ext cx="540" cy="54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840" y="9656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160" y="10916"/>
              <a:ext cx="5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0080" y="12176"/>
              <a:ext cx="540" cy="54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8640" y="10916"/>
              <a:ext cx="5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580" y="10916"/>
              <a:ext cx="540" cy="54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500" y="12176"/>
              <a:ext cx="540" cy="54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40" y="12176"/>
              <a:ext cx="540" cy="54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7920" y="12176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9540" y="10916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6480" y="10916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3420" y="12176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980" y="13256"/>
              <a:ext cx="540" cy="54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340" y="12176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060" y="10916"/>
              <a:ext cx="54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5940" y="9836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700" y="11276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120" y="11096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9180" y="11096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980" y="12536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240" y="10736"/>
              <a:ext cx="55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520" y="11816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8100" y="11996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880" y="11276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680" y="11816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5760" y="1073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9360" y="11096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8100" y="1199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10260" y="1199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H="1">
              <a:off x="2700" y="11816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060" y="11816"/>
              <a:ext cx="5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160" y="12536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6480" y="9836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7" name="Straight Connector 36"/>
          <p:cNvCxnSpPr>
            <a:stCxn id="23" idx="0"/>
            <a:endCxn id="17" idx="0"/>
          </p:cNvCxnSpPr>
          <p:nvPr/>
        </p:nvCxnSpPr>
        <p:spPr>
          <a:xfrm>
            <a:off x="2505635" y="2869095"/>
            <a:ext cx="69477" cy="149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1"/>
            <a:endCxn id="7" idx="0"/>
          </p:cNvCxnSpPr>
          <p:nvPr/>
        </p:nvCxnSpPr>
        <p:spPr>
          <a:xfrm>
            <a:off x="6813176" y="2869096"/>
            <a:ext cx="69478" cy="149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II.  Multiple Alleles</a:t>
            </a:r>
          </a:p>
          <a:p>
            <a:endParaRPr lang="en-US" sz="3000" b="1" dirty="0" smtClean="0"/>
          </a:p>
          <a:p>
            <a:r>
              <a:rPr lang="en-US" sz="3000" b="1" dirty="0"/>
              <a:t>	</a:t>
            </a:r>
            <a:r>
              <a:rPr lang="en-US" sz="3000" dirty="0"/>
              <a:t>A.  Rather than having just two </a:t>
            </a:r>
            <a:r>
              <a:rPr lang="en-US" sz="3000" dirty="0" smtClean="0"/>
              <a:t>			types </a:t>
            </a:r>
            <a:r>
              <a:rPr lang="en-US" sz="3000" dirty="0"/>
              <a:t>of alleles like tall (T) and </a:t>
            </a:r>
          </a:p>
          <a:p>
            <a:r>
              <a:rPr lang="en-US" sz="3000" dirty="0" smtClean="0"/>
              <a:t>		short </a:t>
            </a:r>
            <a:r>
              <a:rPr lang="en-US" sz="3000" dirty="0"/>
              <a:t>(t), there are several </a:t>
            </a:r>
            <a:r>
              <a:rPr lang="en-US" sz="3000" dirty="0" smtClean="0"/>
              <a:t>			different </a:t>
            </a:r>
            <a:r>
              <a:rPr lang="en-US" sz="3000" dirty="0"/>
              <a:t>forms of a gene</a:t>
            </a:r>
          </a:p>
        </p:txBody>
      </p:sp>
    </p:spTree>
    <p:extLst>
      <p:ext uri="{BB962C8B-B14F-4D97-AF65-F5344CB8AC3E}">
        <p14:creationId xmlns:p14="http://schemas.microsoft.com/office/powerpoint/2010/main" val="4412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144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B</a:t>
            </a:r>
            <a:r>
              <a:rPr lang="en-US" sz="3000" dirty="0"/>
              <a:t>.  Recall that alleles are different forms </a:t>
            </a:r>
            <a:r>
              <a:rPr lang="en-US" sz="3000" dirty="0" smtClean="0"/>
              <a:t>	of </a:t>
            </a:r>
            <a:r>
              <a:rPr lang="en-US" sz="3000" dirty="0"/>
              <a:t>a gene</a:t>
            </a:r>
          </a:p>
        </p:txBody>
      </p:sp>
      <p:pic>
        <p:nvPicPr>
          <p:cNvPr id="6146" name="Picture 2" descr="http://staff.jccc.net/pdecell/celldivision/homo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599"/>
            <a:ext cx="4800600" cy="342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7924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C</a:t>
            </a:r>
            <a:r>
              <a:rPr lang="en-US" sz="3000" dirty="0"/>
              <a:t>.  A classic example:  Human blood </a:t>
            </a:r>
            <a:r>
              <a:rPr lang="en-US" sz="3000" dirty="0" smtClean="0"/>
              <a:t>	types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/>
              <a:t>	</a:t>
            </a:r>
            <a:r>
              <a:rPr lang="en-US" sz="3000" dirty="0" smtClean="0"/>
              <a:t>1</a:t>
            </a:r>
            <a:r>
              <a:rPr lang="en-US" sz="3000" dirty="0"/>
              <a:t>.  three alleles for blood are possible </a:t>
            </a:r>
            <a:r>
              <a:rPr lang="en-US" sz="3000" dirty="0" smtClean="0"/>
              <a:t>		– </a:t>
            </a:r>
            <a:r>
              <a:rPr lang="en-US" sz="3000" dirty="0"/>
              <a:t>A, B, O</a:t>
            </a:r>
          </a:p>
        </p:txBody>
      </p:sp>
    </p:spTree>
    <p:extLst>
      <p:ext uri="{BB962C8B-B14F-4D97-AF65-F5344CB8AC3E}">
        <p14:creationId xmlns:p14="http://schemas.microsoft.com/office/powerpoint/2010/main" val="19552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lm.nih.gov/medlineplus/ency/images/ency/fullsize/9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06764"/>
            <a:ext cx="5943600" cy="47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aynesword.palomar.edu/images/bloo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70738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2.cafemomstatic.com/images/user/gallery/post_1611095_1253638688_med.jpg?imageId=16629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199"/>
            <a:ext cx="8077200" cy="32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780022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B-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4038600"/>
            <a:ext cx="7848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1"/>
            <a:ext cx="7772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2</a:t>
            </a:r>
            <a:r>
              <a:rPr lang="en-US" sz="3000" dirty="0"/>
              <a:t>.  Both A and B are dominant over O</a:t>
            </a:r>
          </a:p>
          <a:p>
            <a:endParaRPr lang="en-US" sz="3000" dirty="0" smtClean="0"/>
          </a:p>
          <a:p>
            <a:pPr marL="514350" indent="-514350">
              <a:buAutoNum type="arabicPeriod" startAt="3"/>
            </a:pPr>
            <a:r>
              <a:rPr lang="en-US" sz="3000" dirty="0" smtClean="0"/>
              <a:t>six </a:t>
            </a:r>
            <a:r>
              <a:rPr lang="en-US" sz="3000" dirty="0"/>
              <a:t>genotypes possible – </a:t>
            </a:r>
            <a:endParaRPr lang="en-US" sz="3000" dirty="0" smtClean="0"/>
          </a:p>
          <a:p>
            <a:r>
              <a:rPr lang="en-US" sz="3000" dirty="0"/>
              <a:t>	</a:t>
            </a:r>
            <a:r>
              <a:rPr lang="en-US" sz="3000" dirty="0" smtClean="0"/>
              <a:t>		AA</a:t>
            </a:r>
            <a:r>
              <a:rPr lang="en-US" sz="3000" dirty="0"/>
              <a:t>, BB, OO, AO, BO, AB</a:t>
            </a:r>
          </a:p>
          <a:p>
            <a:endParaRPr lang="en-US" sz="3000" dirty="0" smtClean="0"/>
          </a:p>
          <a:p>
            <a:pPr marL="514350" indent="-514350">
              <a:buAutoNum type="arabicPeriod" startAt="4"/>
            </a:pPr>
            <a:r>
              <a:rPr lang="en-US" sz="3000" dirty="0" smtClean="0"/>
              <a:t>four </a:t>
            </a:r>
            <a:r>
              <a:rPr lang="en-US" sz="3000" dirty="0"/>
              <a:t>phenotypes possible – </a:t>
            </a:r>
            <a:endParaRPr lang="en-US" sz="3000" dirty="0" smtClean="0"/>
          </a:p>
          <a:p>
            <a:r>
              <a:rPr lang="en-US" sz="3000" dirty="0"/>
              <a:t>	</a:t>
            </a:r>
            <a:r>
              <a:rPr lang="en-US" sz="3000" dirty="0" smtClean="0"/>
              <a:t>					A</a:t>
            </a:r>
            <a:r>
              <a:rPr lang="en-US" sz="3000" dirty="0"/>
              <a:t>, B, O, AB</a:t>
            </a:r>
          </a:p>
        </p:txBody>
      </p:sp>
    </p:spTree>
    <p:extLst>
      <p:ext uri="{BB962C8B-B14F-4D97-AF65-F5344CB8AC3E}">
        <p14:creationId xmlns:p14="http://schemas.microsoft.com/office/powerpoint/2010/main" val="20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1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5"/>
            </a:pPr>
            <a:r>
              <a:rPr lang="en-US" sz="3000" dirty="0" smtClean="0"/>
              <a:t>O </a:t>
            </a:r>
            <a:r>
              <a:rPr lang="en-US" sz="3000" dirty="0"/>
              <a:t>= universal donor, </a:t>
            </a:r>
            <a:endParaRPr lang="en-US" sz="3000" dirty="0" smtClean="0"/>
          </a:p>
          <a:p>
            <a:r>
              <a:rPr lang="en-US" sz="3000" dirty="0"/>
              <a:t>	</a:t>
            </a:r>
            <a:r>
              <a:rPr lang="en-US" sz="3000" dirty="0" smtClean="0"/>
              <a:t>AB </a:t>
            </a:r>
            <a:r>
              <a:rPr lang="en-US" sz="3000" dirty="0"/>
              <a:t>= universal recipient</a:t>
            </a:r>
          </a:p>
        </p:txBody>
      </p:sp>
      <p:pic>
        <p:nvPicPr>
          <p:cNvPr id="10242" name="Picture 2" descr="http://www2.providence.org/holycross/services/Blood-Donor-Center/PublishingImages/blood_typ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97364"/>
            <a:ext cx="6400800" cy="42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 Pedigree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23652"/>
            <a:ext cx="7391400" cy="3508977"/>
          </a:xfrm>
        </p:spPr>
        <p:txBody>
          <a:bodyPr/>
          <a:lstStyle/>
          <a:p>
            <a:pPr marL="68580" indent="0">
              <a:buNone/>
            </a:pPr>
            <a:r>
              <a:rPr lang="en-US" sz="2800" dirty="0"/>
              <a:t>A.  What is it</a:t>
            </a:r>
            <a:r>
              <a:rPr lang="en-US" sz="2800" dirty="0" smtClean="0"/>
              <a:t>? A chart that shows heredity</a:t>
            </a:r>
            <a:endParaRPr lang="en-US" sz="2800" dirty="0"/>
          </a:p>
          <a:p>
            <a:pPr marL="68580" indent="0">
              <a:buNone/>
            </a:pPr>
            <a:r>
              <a:rPr lang="en-US" sz="2800" dirty="0"/>
              <a:t>	B.  Symbols</a:t>
            </a:r>
          </a:p>
          <a:p>
            <a:pPr marL="68580" indent="0">
              <a:buNone/>
            </a:pPr>
            <a:r>
              <a:rPr lang="en-US" sz="2800" dirty="0"/>
              <a:t>		1.  Female – </a:t>
            </a:r>
          </a:p>
          <a:p>
            <a:pPr marL="68580" indent="0">
              <a:buNone/>
            </a:pPr>
            <a:endParaRPr lang="en-US" sz="2800" dirty="0" smtClean="0"/>
          </a:p>
          <a:p>
            <a:pPr marL="68580" indent="0">
              <a:buNone/>
            </a:pPr>
            <a:r>
              <a:rPr lang="en-US" sz="2800" dirty="0"/>
              <a:t>		2.  Male –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00600" y="3352800"/>
            <a:ext cx="609600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4398818"/>
            <a:ext cx="609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76600" y="2362200"/>
            <a:ext cx="480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6800" y="2362200"/>
            <a:ext cx="1676399" cy="1752600"/>
            <a:chOff x="1980" y="8280"/>
            <a:chExt cx="1440" cy="1440"/>
          </a:xfrm>
        </p:grpSpPr>
        <p:sp>
          <p:nvSpPr>
            <p:cNvPr id="3" name="Rectangle 12"/>
            <p:cNvSpPr>
              <a:spLocks noChangeArrowheads="1"/>
            </p:cNvSpPr>
            <p:nvPr/>
          </p:nvSpPr>
          <p:spPr bwMode="auto">
            <a:xfrm>
              <a:off x="1980" y="82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11"/>
            <p:cNvSpPr>
              <a:spLocks noChangeShapeType="1"/>
            </p:cNvSpPr>
            <p:nvPr/>
          </p:nvSpPr>
          <p:spPr bwMode="auto">
            <a:xfrm>
              <a:off x="2700" y="8280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1980" y="900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3713647" y="2362200"/>
            <a:ext cx="1676399" cy="1752600"/>
            <a:chOff x="1980" y="8280"/>
            <a:chExt cx="1440" cy="144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980" y="82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2700" y="8280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"/>
            <p:cNvSpPr>
              <a:spLocks noChangeShapeType="1"/>
            </p:cNvSpPr>
            <p:nvPr/>
          </p:nvSpPr>
          <p:spPr bwMode="auto">
            <a:xfrm>
              <a:off x="1980" y="900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6781799" y="2380673"/>
            <a:ext cx="1676399" cy="1752600"/>
            <a:chOff x="1980" y="8280"/>
            <a:chExt cx="1440" cy="144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80" y="828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700" y="8280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980" y="900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1518" y="990600"/>
            <a:ext cx="54182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 here’s how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Explain </a:t>
            </a:r>
            <a:r>
              <a:rPr lang="en-US" dirty="0"/>
              <a:t>which type of blood might be considered a “universal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donor</a:t>
            </a:r>
            <a:r>
              <a:rPr lang="en-US" dirty="0"/>
              <a:t>” and why</a:t>
            </a:r>
            <a:r>
              <a:rPr lang="en-US" dirty="0" smtClean="0"/>
              <a:t>.    None of the blood types changed color 				when O was added.</a:t>
            </a: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Explain </a:t>
            </a:r>
            <a:r>
              <a:rPr lang="en-US" dirty="0"/>
              <a:t>which type of blood might be considered a “universal </a:t>
            </a:r>
            <a:r>
              <a:rPr lang="en-US" dirty="0" smtClean="0"/>
              <a:t>	recipient</a:t>
            </a:r>
            <a:r>
              <a:rPr lang="en-US" dirty="0"/>
              <a:t>” and why</a:t>
            </a:r>
            <a:r>
              <a:rPr lang="en-US" dirty="0" smtClean="0"/>
              <a:t>. AB did not change color when any other 				blood type was added.</a:t>
            </a:r>
          </a:p>
          <a:p>
            <a:r>
              <a:rPr lang="en-US" dirty="0" smtClean="0"/>
              <a:t>3.  What </a:t>
            </a:r>
            <a:r>
              <a:rPr lang="en-US" dirty="0"/>
              <a:t>makes blood different types – in other words, what about the </a:t>
            </a:r>
            <a:r>
              <a:rPr lang="en-US" dirty="0" smtClean="0"/>
              <a:t>	cells </a:t>
            </a:r>
            <a:r>
              <a:rPr lang="en-US" dirty="0"/>
              <a:t>is different</a:t>
            </a:r>
            <a:r>
              <a:rPr lang="en-US" dirty="0" smtClean="0"/>
              <a:t>?  The antigens or proteins on the outside of 			   the red blood cells are different (and O has 			   none).  Also, antibodies are different.</a:t>
            </a: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What </a:t>
            </a:r>
            <a:r>
              <a:rPr lang="en-US" dirty="0"/>
              <a:t>would happen to the cells if the wrong types of blood were </a:t>
            </a:r>
            <a:r>
              <a:rPr lang="en-US" dirty="0" smtClean="0"/>
              <a:t>	mixed?  The blood cells would stick together because of the 		antibodies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r>
              <a:rPr lang="en-US" dirty="0"/>
              <a:t>5.  Summarize which types of transfusions would be safe for the </a:t>
            </a:r>
            <a:r>
              <a:rPr lang="en-US" dirty="0" smtClean="0"/>
              <a:t>	following</a:t>
            </a:r>
            <a:r>
              <a:rPr lang="en-US" dirty="0"/>
              <a:t>:</a:t>
            </a:r>
          </a:p>
          <a:p>
            <a:r>
              <a:rPr lang="en-US" dirty="0"/>
              <a:t>		type A receiver – </a:t>
            </a:r>
            <a:r>
              <a:rPr lang="en-US" dirty="0" smtClean="0"/>
              <a:t>  A and O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	type B receiver </a:t>
            </a:r>
            <a:r>
              <a:rPr lang="en-US" dirty="0" smtClean="0"/>
              <a:t>–    B and O</a:t>
            </a:r>
            <a:endParaRPr lang="en-US" dirty="0"/>
          </a:p>
          <a:p>
            <a:r>
              <a:rPr lang="en-US" dirty="0"/>
              <a:t>		type AB receiver </a:t>
            </a:r>
            <a:r>
              <a:rPr lang="en-US" dirty="0" smtClean="0"/>
              <a:t>– A, B, AB and O</a:t>
            </a:r>
            <a:endParaRPr lang="en-US" dirty="0"/>
          </a:p>
          <a:p>
            <a:r>
              <a:rPr lang="en-US" dirty="0"/>
              <a:t>		type O receiver </a:t>
            </a:r>
            <a:r>
              <a:rPr lang="en-US" dirty="0" smtClean="0"/>
              <a:t>–   O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733800" y="1066800"/>
            <a:ext cx="457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04673" y="1828800"/>
            <a:ext cx="4572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81400" y="2641600"/>
            <a:ext cx="5029200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90800" y="3733800"/>
            <a:ext cx="579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64364" y="5091545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64364" y="5394036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64364" y="5675745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48200" y="5980545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taff.jccc.net/pdecell/celldivision/homo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399"/>
            <a:ext cx="6705600" cy="47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III.  Multiple Genes – Polygenic</a:t>
            </a:r>
          </a:p>
          <a:p>
            <a:endParaRPr lang="en-US" sz="3000" dirty="0" smtClean="0"/>
          </a:p>
          <a:p>
            <a:r>
              <a:rPr lang="en-US" sz="3000" dirty="0"/>
              <a:t>	A.  This is when more than one gene </a:t>
            </a:r>
            <a:r>
              <a:rPr lang="en-US" sz="3000" dirty="0" smtClean="0"/>
              <a:t>		pair </a:t>
            </a:r>
            <a:r>
              <a:rPr lang="en-US" sz="3000" dirty="0"/>
              <a:t>determines a </a:t>
            </a:r>
            <a:r>
              <a:rPr lang="en-US" sz="3000" dirty="0" smtClean="0"/>
              <a:t>phenotype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/>
              <a:t>	B.  Polygenic inheritance is the term </a:t>
            </a:r>
            <a:r>
              <a:rPr lang="en-US" sz="3000" dirty="0" smtClean="0"/>
              <a:t>		that </a:t>
            </a:r>
            <a:r>
              <a:rPr lang="en-US" sz="3000" dirty="0"/>
              <a:t>is used to describe </a:t>
            </a:r>
            <a:r>
              <a:rPr lang="en-US" sz="3000" dirty="0" smtClean="0"/>
              <a:t>traits 			determined </a:t>
            </a:r>
            <a:r>
              <a:rPr lang="en-US" sz="3000" dirty="0"/>
              <a:t>by multiple genes</a:t>
            </a:r>
          </a:p>
        </p:txBody>
      </p:sp>
    </p:spTree>
    <p:extLst>
      <p:ext uri="{BB962C8B-B14F-4D97-AF65-F5344CB8AC3E}">
        <p14:creationId xmlns:p14="http://schemas.microsoft.com/office/powerpoint/2010/main" val="7737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C</a:t>
            </a:r>
            <a:r>
              <a:rPr lang="en-US" sz="3000" dirty="0"/>
              <a:t>.  Example:  eye </a:t>
            </a:r>
            <a:r>
              <a:rPr lang="en-US" sz="3000" dirty="0" smtClean="0"/>
              <a:t>color, hair color </a:t>
            </a:r>
            <a:r>
              <a:rPr lang="en-US" sz="3000" dirty="0"/>
              <a:t>and </a:t>
            </a:r>
            <a:r>
              <a:rPr lang="en-US" sz="3000" dirty="0" smtClean="0"/>
              <a:t>	skin </a:t>
            </a:r>
            <a:r>
              <a:rPr lang="en-US" sz="3000" dirty="0"/>
              <a:t>color</a:t>
            </a:r>
          </a:p>
        </p:txBody>
      </p:sp>
      <p:pic>
        <p:nvPicPr>
          <p:cNvPr id="11266" name="Picture 2" descr="http://1.bp.blogspot.com/_DZH2cmCoois/ReI0xe4z8QI/AAAAAAAABFY/xLmAu4Br9Gs/s400/eye_colo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53863"/>
            <a:ext cx="4648200" cy="371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3.bp.blogspot.com/_DZH2cmCoois/ReMC0u4z8TI/AAAAAAAABF8/X0v46On2zRE/s1600/Eye_Genes_Punnett_square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2" y="1447800"/>
            <a:ext cx="7762609" cy="50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01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cute, easy-to-see example of a polygenic trait is the inheritance of fruit color in bell peppers, and it is a bit analogous to the human traits just named. There are at least three genes involved here, which we'll abbreviate as: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* Y - timing of chlorophyll elimination (Y - early; y - normal)</a:t>
            </a:r>
            <a:br>
              <a:rPr lang="en-US" dirty="0"/>
            </a:br>
            <a:r>
              <a:rPr lang="en-US" dirty="0"/>
              <a:t>  * R - color of carotenoids (R - red; r - yellow)</a:t>
            </a:r>
            <a:br>
              <a:rPr lang="en-US" dirty="0"/>
            </a:br>
            <a:r>
              <a:rPr lang="en-US" dirty="0"/>
              <a:t>  * C - regulation of carotenoid deposition</a:t>
            </a:r>
            <a:br>
              <a:rPr lang="en-US" dirty="0"/>
            </a:br>
            <a:r>
              <a:rPr lang="en-US" dirty="0"/>
              <a:t>   (C - normal; c1, c2 - lowered concentration)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(The capital letters indicate the dominant alleles; the lower case indicate various versions of recessive alleles.)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leads to a few possible genotypes producing interesting phenotypes:</a:t>
            </a:r>
            <a:br>
              <a:rPr lang="en-US" dirty="0"/>
            </a:br>
            <a:r>
              <a:rPr lang="en-US" dirty="0"/>
              <a:t>        o Y- </a:t>
            </a:r>
            <a:r>
              <a:rPr lang="en-US" dirty="0" err="1"/>
              <a:t>rr</a:t>
            </a:r>
            <a:r>
              <a:rPr lang="en-US" dirty="0"/>
              <a:t> c1c2 - pale yellow</a:t>
            </a:r>
            <a:br>
              <a:rPr lang="en-US" dirty="0"/>
            </a:br>
            <a:r>
              <a:rPr lang="en-US" dirty="0"/>
              <a:t>        o Y- </a:t>
            </a:r>
            <a:r>
              <a:rPr lang="en-US" dirty="0" err="1"/>
              <a:t>rr</a:t>
            </a:r>
            <a:r>
              <a:rPr lang="en-US" dirty="0"/>
              <a:t> Cc2 - darker yellow</a:t>
            </a:r>
            <a:br>
              <a:rPr lang="en-US" dirty="0"/>
            </a:br>
            <a:r>
              <a:rPr lang="en-US" dirty="0"/>
              <a:t>        o </a:t>
            </a:r>
            <a:r>
              <a:rPr lang="en-US" dirty="0" err="1"/>
              <a:t>yy</a:t>
            </a:r>
            <a:r>
              <a:rPr lang="en-US" dirty="0"/>
              <a:t> </a:t>
            </a:r>
            <a:r>
              <a:rPr lang="en-US" dirty="0" err="1"/>
              <a:t>rr</a:t>
            </a:r>
            <a:r>
              <a:rPr lang="en-US" dirty="0"/>
              <a:t> CC - green</a:t>
            </a:r>
            <a:br>
              <a:rPr lang="en-US" dirty="0"/>
            </a:br>
            <a:r>
              <a:rPr lang="en-US" dirty="0"/>
              <a:t>        o Y- R- CC - red</a:t>
            </a:r>
            <a:br>
              <a:rPr lang="en-US" dirty="0"/>
            </a:br>
            <a:r>
              <a:rPr lang="en-US" dirty="0"/>
              <a:t>        o </a:t>
            </a:r>
            <a:r>
              <a:rPr lang="en-US" dirty="0" err="1"/>
              <a:t>yy</a:t>
            </a:r>
            <a:r>
              <a:rPr lang="en-US" dirty="0"/>
              <a:t> </a:t>
            </a:r>
            <a:r>
              <a:rPr lang="en-US" dirty="0" err="1"/>
              <a:t>Rr</a:t>
            </a:r>
            <a:r>
              <a:rPr lang="en-US" dirty="0"/>
              <a:t> CC - purple</a:t>
            </a:r>
            <a:br>
              <a:rPr lang="en-US" dirty="0"/>
            </a:br>
            <a:r>
              <a:rPr lang="en-US" dirty="0"/>
              <a:t>        o Y- </a:t>
            </a:r>
            <a:r>
              <a:rPr lang="en-US" dirty="0" err="1"/>
              <a:t>Rr</a:t>
            </a:r>
            <a:r>
              <a:rPr lang="en-US" dirty="0"/>
              <a:t> Cc2 - pale yellow			</a:t>
            </a:r>
            <a:r>
              <a:rPr lang="en-US" sz="1100" dirty="0"/>
              <a:t>http://en.allexperts.com/q/Biology-664/2009/9/Hair-eye-color-inheritance.htm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miami.edu/dana/pix/bellpep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1998"/>
            <a:ext cx="6858000" cy="56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Sex Chromosomes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 chromosome – rod </a:t>
            </a:r>
            <a:r>
              <a:rPr lang="en-US" sz="3200" dirty="0" smtClean="0"/>
              <a:t>shaped</a:t>
            </a:r>
          </a:p>
          <a:p>
            <a:r>
              <a:rPr lang="en-US" sz="3200" dirty="0" smtClean="0"/>
              <a:t>Y </a:t>
            </a:r>
            <a:r>
              <a:rPr lang="en-US" sz="3200" dirty="0"/>
              <a:t>chromosome – hook </a:t>
            </a:r>
            <a:r>
              <a:rPr lang="en-US" sz="3200" dirty="0" smtClean="0"/>
              <a:t>shaped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13314" name="Picture 2" descr="http://www.sciencephoto.com/image/94963/large/C0030729-X_and_Y_chromosomes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46" y="990600"/>
            <a:ext cx="442912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143000"/>
            <a:ext cx="746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egg has </a:t>
            </a:r>
            <a:r>
              <a:rPr lang="en-US" sz="2800" u="sng" dirty="0" smtClean="0"/>
              <a:t>one X chromosome</a:t>
            </a:r>
            <a:endParaRPr lang="en-US" sz="2800" dirty="0" smtClean="0"/>
          </a:p>
          <a:p>
            <a:r>
              <a:rPr lang="en-US" sz="2800" dirty="0" smtClean="0"/>
              <a:t>Each sperm has </a:t>
            </a:r>
            <a:r>
              <a:rPr lang="en-US" sz="2800" u="sng" dirty="0" smtClean="0"/>
              <a:t>either an X or a Y</a:t>
            </a:r>
            <a:endParaRPr lang="en-US" sz="2800" dirty="0" smtClean="0"/>
          </a:p>
          <a:p>
            <a:r>
              <a:rPr lang="en-US" sz="2800" dirty="0" smtClean="0"/>
              <a:t> </a:t>
            </a:r>
          </a:p>
          <a:p>
            <a:endParaRPr lang="en-US" sz="3000" dirty="0"/>
          </a:p>
        </p:txBody>
      </p:sp>
      <p:sp>
        <p:nvSpPr>
          <p:cNvPr id="2" name="Oval 1"/>
          <p:cNvSpPr/>
          <p:nvPr/>
        </p:nvSpPr>
        <p:spPr>
          <a:xfrm>
            <a:off x="1905000" y="225213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XX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21745" y="4267200"/>
            <a:ext cx="1636439" cy="304800"/>
            <a:chOff x="4724400" y="2514600"/>
            <a:chExt cx="1636439" cy="304800"/>
          </a:xfrm>
        </p:grpSpPr>
        <p:sp>
          <p:nvSpPr>
            <p:cNvPr id="4" name="Oval 3"/>
            <p:cNvSpPr/>
            <p:nvPr/>
          </p:nvSpPr>
          <p:spPr>
            <a:xfrm>
              <a:off x="4724400" y="2514600"/>
              <a:ext cx="685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5421745" y="2567688"/>
              <a:ext cx="939094" cy="130895"/>
            </a:xfrm>
            <a:custGeom>
              <a:avLst/>
              <a:gdLst>
                <a:gd name="connsiteX0" fmla="*/ 0 w 939094"/>
                <a:gd name="connsiteY0" fmla="*/ 92385 h 130895"/>
                <a:gd name="connsiteX1" fmla="*/ 138546 w 939094"/>
                <a:gd name="connsiteY1" fmla="*/ 21 h 130895"/>
                <a:gd name="connsiteX2" fmla="*/ 258619 w 939094"/>
                <a:gd name="connsiteY2" fmla="*/ 83148 h 130895"/>
                <a:gd name="connsiteX3" fmla="*/ 471055 w 939094"/>
                <a:gd name="connsiteY3" fmla="*/ 9257 h 130895"/>
                <a:gd name="connsiteX4" fmla="*/ 683491 w 939094"/>
                <a:gd name="connsiteY4" fmla="*/ 129330 h 130895"/>
                <a:gd name="connsiteX5" fmla="*/ 868219 w 939094"/>
                <a:gd name="connsiteY5" fmla="*/ 73912 h 130895"/>
                <a:gd name="connsiteX6" fmla="*/ 932873 w 939094"/>
                <a:gd name="connsiteY6" fmla="*/ 18494 h 130895"/>
                <a:gd name="connsiteX7" fmla="*/ 932873 w 939094"/>
                <a:gd name="connsiteY7" fmla="*/ 36967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094" h="130895">
                  <a:moveTo>
                    <a:pt x="0" y="92385"/>
                  </a:moveTo>
                  <a:cubicBezTo>
                    <a:pt x="47721" y="46972"/>
                    <a:pt x="95443" y="1560"/>
                    <a:pt x="138546" y="21"/>
                  </a:cubicBezTo>
                  <a:cubicBezTo>
                    <a:pt x="181649" y="-1518"/>
                    <a:pt x="203201" y="81609"/>
                    <a:pt x="258619" y="83148"/>
                  </a:cubicBezTo>
                  <a:cubicBezTo>
                    <a:pt x="314037" y="84687"/>
                    <a:pt x="400243" y="1560"/>
                    <a:pt x="471055" y="9257"/>
                  </a:cubicBezTo>
                  <a:cubicBezTo>
                    <a:pt x="541867" y="16954"/>
                    <a:pt x="617297" y="118554"/>
                    <a:pt x="683491" y="129330"/>
                  </a:cubicBezTo>
                  <a:cubicBezTo>
                    <a:pt x="749685" y="140106"/>
                    <a:pt x="826655" y="92385"/>
                    <a:pt x="868219" y="73912"/>
                  </a:cubicBezTo>
                  <a:cubicBezTo>
                    <a:pt x="909783" y="55439"/>
                    <a:pt x="922097" y="24651"/>
                    <a:pt x="932873" y="18494"/>
                  </a:cubicBezTo>
                  <a:cubicBezTo>
                    <a:pt x="943649" y="12337"/>
                    <a:pt x="938261" y="24652"/>
                    <a:pt x="932873" y="3696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22444" y="4572000"/>
            <a:ext cx="1636439" cy="304800"/>
            <a:chOff x="4724400" y="2514600"/>
            <a:chExt cx="1636439" cy="304800"/>
          </a:xfrm>
        </p:grpSpPr>
        <p:sp>
          <p:nvSpPr>
            <p:cNvPr id="8" name="Oval 7"/>
            <p:cNvSpPr/>
            <p:nvPr/>
          </p:nvSpPr>
          <p:spPr>
            <a:xfrm>
              <a:off x="4724400" y="2514600"/>
              <a:ext cx="685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421745" y="2567688"/>
              <a:ext cx="939094" cy="130895"/>
            </a:xfrm>
            <a:custGeom>
              <a:avLst/>
              <a:gdLst>
                <a:gd name="connsiteX0" fmla="*/ 0 w 939094"/>
                <a:gd name="connsiteY0" fmla="*/ 92385 h 130895"/>
                <a:gd name="connsiteX1" fmla="*/ 138546 w 939094"/>
                <a:gd name="connsiteY1" fmla="*/ 21 h 130895"/>
                <a:gd name="connsiteX2" fmla="*/ 258619 w 939094"/>
                <a:gd name="connsiteY2" fmla="*/ 83148 h 130895"/>
                <a:gd name="connsiteX3" fmla="*/ 471055 w 939094"/>
                <a:gd name="connsiteY3" fmla="*/ 9257 h 130895"/>
                <a:gd name="connsiteX4" fmla="*/ 683491 w 939094"/>
                <a:gd name="connsiteY4" fmla="*/ 129330 h 130895"/>
                <a:gd name="connsiteX5" fmla="*/ 868219 w 939094"/>
                <a:gd name="connsiteY5" fmla="*/ 73912 h 130895"/>
                <a:gd name="connsiteX6" fmla="*/ 932873 w 939094"/>
                <a:gd name="connsiteY6" fmla="*/ 18494 h 130895"/>
                <a:gd name="connsiteX7" fmla="*/ 932873 w 939094"/>
                <a:gd name="connsiteY7" fmla="*/ 36967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094" h="130895">
                  <a:moveTo>
                    <a:pt x="0" y="92385"/>
                  </a:moveTo>
                  <a:cubicBezTo>
                    <a:pt x="47721" y="46972"/>
                    <a:pt x="95443" y="1560"/>
                    <a:pt x="138546" y="21"/>
                  </a:cubicBezTo>
                  <a:cubicBezTo>
                    <a:pt x="181649" y="-1518"/>
                    <a:pt x="203201" y="81609"/>
                    <a:pt x="258619" y="83148"/>
                  </a:cubicBezTo>
                  <a:cubicBezTo>
                    <a:pt x="314037" y="84687"/>
                    <a:pt x="400243" y="1560"/>
                    <a:pt x="471055" y="9257"/>
                  </a:cubicBezTo>
                  <a:cubicBezTo>
                    <a:pt x="541867" y="16954"/>
                    <a:pt x="617297" y="118554"/>
                    <a:pt x="683491" y="129330"/>
                  </a:cubicBezTo>
                  <a:cubicBezTo>
                    <a:pt x="749685" y="140106"/>
                    <a:pt x="826655" y="92385"/>
                    <a:pt x="868219" y="73912"/>
                  </a:cubicBezTo>
                  <a:cubicBezTo>
                    <a:pt x="909783" y="55439"/>
                    <a:pt x="922097" y="24651"/>
                    <a:pt x="932873" y="18494"/>
                  </a:cubicBezTo>
                  <a:cubicBezTo>
                    <a:pt x="943649" y="12337"/>
                    <a:pt x="938261" y="24652"/>
                    <a:pt x="932873" y="3696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298494" y="223689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86000" y="3014135"/>
            <a:ext cx="0" cy="567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716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414155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45671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33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143000" y="3950732"/>
            <a:ext cx="762000" cy="316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05000" y="3950732"/>
            <a:ext cx="228600" cy="316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86000" y="3950732"/>
            <a:ext cx="381000" cy="316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76500" y="3950732"/>
            <a:ext cx="980210" cy="316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239964" y="4755983"/>
            <a:ext cx="1636439" cy="304800"/>
            <a:chOff x="4724400" y="2514600"/>
            <a:chExt cx="1636439" cy="304800"/>
          </a:xfrm>
        </p:grpSpPr>
        <p:sp>
          <p:nvSpPr>
            <p:cNvPr id="28" name="Oval 27"/>
            <p:cNvSpPr/>
            <p:nvPr/>
          </p:nvSpPr>
          <p:spPr>
            <a:xfrm>
              <a:off x="4724400" y="2514600"/>
              <a:ext cx="685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421745" y="2567688"/>
              <a:ext cx="939094" cy="130895"/>
            </a:xfrm>
            <a:custGeom>
              <a:avLst/>
              <a:gdLst>
                <a:gd name="connsiteX0" fmla="*/ 0 w 939094"/>
                <a:gd name="connsiteY0" fmla="*/ 92385 h 130895"/>
                <a:gd name="connsiteX1" fmla="*/ 138546 w 939094"/>
                <a:gd name="connsiteY1" fmla="*/ 21 h 130895"/>
                <a:gd name="connsiteX2" fmla="*/ 258619 w 939094"/>
                <a:gd name="connsiteY2" fmla="*/ 83148 h 130895"/>
                <a:gd name="connsiteX3" fmla="*/ 471055 w 939094"/>
                <a:gd name="connsiteY3" fmla="*/ 9257 h 130895"/>
                <a:gd name="connsiteX4" fmla="*/ 683491 w 939094"/>
                <a:gd name="connsiteY4" fmla="*/ 129330 h 130895"/>
                <a:gd name="connsiteX5" fmla="*/ 868219 w 939094"/>
                <a:gd name="connsiteY5" fmla="*/ 73912 h 130895"/>
                <a:gd name="connsiteX6" fmla="*/ 932873 w 939094"/>
                <a:gd name="connsiteY6" fmla="*/ 18494 h 130895"/>
                <a:gd name="connsiteX7" fmla="*/ 932873 w 939094"/>
                <a:gd name="connsiteY7" fmla="*/ 36967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094" h="130895">
                  <a:moveTo>
                    <a:pt x="0" y="92385"/>
                  </a:moveTo>
                  <a:cubicBezTo>
                    <a:pt x="47721" y="46972"/>
                    <a:pt x="95443" y="1560"/>
                    <a:pt x="138546" y="21"/>
                  </a:cubicBezTo>
                  <a:cubicBezTo>
                    <a:pt x="181649" y="-1518"/>
                    <a:pt x="203201" y="81609"/>
                    <a:pt x="258619" y="83148"/>
                  </a:cubicBezTo>
                  <a:cubicBezTo>
                    <a:pt x="314037" y="84687"/>
                    <a:pt x="400243" y="1560"/>
                    <a:pt x="471055" y="9257"/>
                  </a:cubicBezTo>
                  <a:cubicBezTo>
                    <a:pt x="541867" y="16954"/>
                    <a:pt x="617297" y="118554"/>
                    <a:pt x="683491" y="129330"/>
                  </a:cubicBezTo>
                  <a:cubicBezTo>
                    <a:pt x="749685" y="140106"/>
                    <a:pt x="826655" y="92385"/>
                    <a:pt x="868219" y="73912"/>
                  </a:cubicBezTo>
                  <a:cubicBezTo>
                    <a:pt x="909783" y="55439"/>
                    <a:pt x="922097" y="24651"/>
                    <a:pt x="932873" y="18494"/>
                  </a:cubicBezTo>
                  <a:cubicBezTo>
                    <a:pt x="943649" y="12337"/>
                    <a:pt x="938261" y="24652"/>
                    <a:pt x="932873" y="3696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58183" y="4320288"/>
            <a:ext cx="1636439" cy="304800"/>
            <a:chOff x="4724400" y="2514600"/>
            <a:chExt cx="1636439" cy="304800"/>
          </a:xfrm>
        </p:grpSpPr>
        <p:sp>
          <p:nvSpPr>
            <p:cNvPr id="31" name="Oval 30"/>
            <p:cNvSpPr/>
            <p:nvPr/>
          </p:nvSpPr>
          <p:spPr>
            <a:xfrm>
              <a:off x="4724400" y="2514600"/>
              <a:ext cx="685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421745" y="2567688"/>
              <a:ext cx="939094" cy="130895"/>
            </a:xfrm>
            <a:custGeom>
              <a:avLst/>
              <a:gdLst>
                <a:gd name="connsiteX0" fmla="*/ 0 w 939094"/>
                <a:gd name="connsiteY0" fmla="*/ 92385 h 130895"/>
                <a:gd name="connsiteX1" fmla="*/ 138546 w 939094"/>
                <a:gd name="connsiteY1" fmla="*/ 21 h 130895"/>
                <a:gd name="connsiteX2" fmla="*/ 258619 w 939094"/>
                <a:gd name="connsiteY2" fmla="*/ 83148 h 130895"/>
                <a:gd name="connsiteX3" fmla="*/ 471055 w 939094"/>
                <a:gd name="connsiteY3" fmla="*/ 9257 h 130895"/>
                <a:gd name="connsiteX4" fmla="*/ 683491 w 939094"/>
                <a:gd name="connsiteY4" fmla="*/ 129330 h 130895"/>
                <a:gd name="connsiteX5" fmla="*/ 868219 w 939094"/>
                <a:gd name="connsiteY5" fmla="*/ 73912 h 130895"/>
                <a:gd name="connsiteX6" fmla="*/ 932873 w 939094"/>
                <a:gd name="connsiteY6" fmla="*/ 18494 h 130895"/>
                <a:gd name="connsiteX7" fmla="*/ 932873 w 939094"/>
                <a:gd name="connsiteY7" fmla="*/ 36967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094" h="130895">
                  <a:moveTo>
                    <a:pt x="0" y="92385"/>
                  </a:moveTo>
                  <a:cubicBezTo>
                    <a:pt x="47721" y="46972"/>
                    <a:pt x="95443" y="1560"/>
                    <a:pt x="138546" y="21"/>
                  </a:cubicBezTo>
                  <a:cubicBezTo>
                    <a:pt x="181649" y="-1518"/>
                    <a:pt x="203201" y="81609"/>
                    <a:pt x="258619" y="83148"/>
                  </a:cubicBezTo>
                  <a:cubicBezTo>
                    <a:pt x="314037" y="84687"/>
                    <a:pt x="400243" y="1560"/>
                    <a:pt x="471055" y="9257"/>
                  </a:cubicBezTo>
                  <a:cubicBezTo>
                    <a:pt x="541867" y="16954"/>
                    <a:pt x="617297" y="118554"/>
                    <a:pt x="683491" y="129330"/>
                  </a:cubicBezTo>
                  <a:cubicBezTo>
                    <a:pt x="749685" y="140106"/>
                    <a:pt x="826655" y="92385"/>
                    <a:pt x="868219" y="73912"/>
                  </a:cubicBezTo>
                  <a:cubicBezTo>
                    <a:pt x="909783" y="55439"/>
                    <a:pt x="922097" y="24651"/>
                    <a:pt x="932873" y="18494"/>
                  </a:cubicBezTo>
                  <a:cubicBezTo>
                    <a:pt x="943649" y="12337"/>
                    <a:pt x="938261" y="24652"/>
                    <a:pt x="932873" y="3696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23708" y="35491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679494" y="3014135"/>
            <a:ext cx="0" cy="534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889336" y="3918466"/>
            <a:ext cx="409158" cy="272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181600" y="3766066"/>
            <a:ext cx="912315" cy="7066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582864" y="3918466"/>
            <a:ext cx="0" cy="7066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37309" y="3918466"/>
            <a:ext cx="301691" cy="348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772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chromosomes that determine the 	sex of an individual are called </a:t>
            </a:r>
          </a:p>
          <a:p>
            <a:r>
              <a:rPr lang="en-US" sz="3200" dirty="0" smtClean="0"/>
              <a:t>	the </a:t>
            </a:r>
            <a:r>
              <a:rPr lang="en-US" sz="3200" u="sng" dirty="0" smtClean="0"/>
              <a:t>sex chromosomes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The other chromosomes are called 	the </a:t>
            </a:r>
            <a:r>
              <a:rPr lang="en-US" sz="3200" u="sng" dirty="0" smtClean="0"/>
              <a:t>autosomes</a:t>
            </a:r>
            <a:endParaRPr lang="en-US" sz="32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528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38200"/>
            <a:ext cx="7620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3.  If the symbol is:</a:t>
            </a:r>
          </a:p>
          <a:p>
            <a:r>
              <a:rPr lang="en-US" sz="3000" dirty="0" smtClean="0"/>
              <a:t>	a</a:t>
            </a:r>
            <a:r>
              <a:rPr lang="en-US" sz="3000" dirty="0"/>
              <a:t>.  completely shaded – </a:t>
            </a:r>
            <a:r>
              <a:rPr lang="en-US" sz="3000" dirty="0" smtClean="0"/>
              <a:t>				homozygous</a:t>
            </a:r>
            <a:r>
              <a:rPr lang="en-US" sz="3000" dirty="0"/>
              <a:t>, usually </a:t>
            </a:r>
          </a:p>
          <a:p>
            <a:r>
              <a:rPr lang="en-US" sz="3000" dirty="0" smtClean="0"/>
              <a:t>		recessive </a:t>
            </a:r>
            <a:r>
              <a:rPr lang="en-US" sz="3000" dirty="0"/>
              <a:t>(</a:t>
            </a:r>
            <a:r>
              <a:rPr lang="en-US" sz="3000" dirty="0" err="1"/>
              <a:t>ie</a:t>
            </a:r>
            <a:r>
              <a:rPr lang="en-US" sz="3000" dirty="0"/>
              <a:t>.  bb)  </a:t>
            </a:r>
          </a:p>
          <a:p>
            <a:endParaRPr lang="en-US" sz="3000" dirty="0" smtClean="0"/>
          </a:p>
          <a:p>
            <a:r>
              <a:rPr lang="en-US" sz="3000" dirty="0"/>
              <a:t>	</a:t>
            </a:r>
            <a:r>
              <a:rPr lang="en-US" sz="3000" dirty="0" smtClean="0"/>
              <a:t>b</a:t>
            </a:r>
            <a:r>
              <a:rPr lang="en-US" sz="3000" dirty="0"/>
              <a:t>.  ½ shaded – heterozygous, </a:t>
            </a:r>
            <a:endParaRPr lang="en-US" sz="3000" dirty="0" smtClean="0"/>
          </a:p>
          <a:p>
            <a:r>
              <a:rPr lang="en-US" sz="3000" dirty="0"/>
              <a:t>	</a:t>
            </a:r>
            <a:r>
              <a:rPr lang="en-US" sz="3000" dirty="0" smtClean="0"/>
              <a:t>	</a:t>
            </a:r>
            <a:r>
              <a:rPr lang="en-US" sz="3000" dirty="0" err="1" smtClean="0"/>
              <a:t>ie</a:t>
            </a:r>
            <a:r>
              <a:rPr lang="en-US" sz="3000" dirty="0"/>
              <a:t>.  Bb</a:t>
            </a:r>
          </a:p>
          <a:p>
            <a:endParaRPr lang="en-US" sz="3000" dirty="0" smtClean="0"/>
          </a:p>
          <a:p>
            <a:r>
              <a:rPr lang="en-US" sz="3000" dirty="0"/>
              <a:t>	</a:t>
            </a:r>
            <a:r>
              <a:rPr lang="en-US" sz="3000" dirty="0" smtClean="0"/>
              <a:t>c</a:t>
            </a:r>
            <a:r>
              <a:rPr lang="en-US" sz="3000" dirty="0"/>
              <a:t>.  not shaded – homozygous, </a:t>
            </a:r>
            <a:r>
              <a:rPr lang="en-US" sz="3000" dirty="0" smtClean="0"/>
              <a:t>			usually </a:t>
            </a:r>
            <a:r>
              <a:rPr lang="en-US" sz="3000" dirty="0"/>
              <a:t>dominant, </a:t>
            </a:r>
            <a:r>
              <a:rPr lang="en-US" sz="3000" dirty="0" err="1"/>
              <a:t>ie</a:t>
            </a:r>
            <a:r>
              <a:rPr lang="en-US" sz="3000" dirty="0"/>
              <a:t>. </a:t>
            </a:r>
            <a:r>
              <a:rPr lang="en-US" sz="3000" dirty="0" smtClean="0"/>
              <a:t>BB</a:t>
            </a:r>
            <a:endParaRPr lang="en-US" sz="3000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38900" y="1295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1295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3695700"/>
            <a:ext cx="533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05300" y="3657600"/>
            <a:ext cx="533400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65473" y="5029200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86600" y="50292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hr.nlm.nih.gov/handbook/illustrations/normalkaryoty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599"/>
            <a:ext cx="58674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8072" y="838200"/>
            <a:ext cx="67818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Fertilization drawing (sex chromosomes)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2266265"/>
            <a:ext cx="685800" cy="629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943600" y="2274906"/>
            <a:ext cx="685800" cy="629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64783" y="2468756"/>
            <a:ext cx="1636439" cy="304800"/>
            <a:chOff x="4724400" y="2514600"/>
            <a:chExt cx="1636439" cy="304800"/>
          </a:xfrm>
        </p:grpSpPr>
        <p:sp>
          <p:nvSpPr>
            <p:cNvPr id="15" name="Oval 14"/>
            <p:cNvSpPr/>
            <p:nvPr/>
          </p:nvSpPr>
          <p:spPr>
            <a:xfrm>
              <a:off x="4724400" y="2514600"/>
              <a:ext cx="685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21745" y="2567688"/>
              <a:ext cx="939094" cy="130895"/>
            </a:xfrm>
            <a:custGeom>
              <a:avLst/>
              <a:gdLst>
                <a:gd name="connsiteX0" fmla="*/ 0 w 939094"/>
                <a:gd name="connsiteY0" fmla="*/ 92385 h 130895"/>
                <a:gd name="connsiteX1" fmla="*/ 138546 w 939094"/>
                <a:gd name="connsiteY1" fmla="*/ 21 h 130895"/>
                <a:gd name="connsiteX2" fmla="*/ 258619 w 939094"/>
                <a:gd name="connsiteY2" fmla="*/ 83148 h 130895"/>
                <a:gd name="connsiteX3" fmla="*/ 471055 w 939094"/>
                <a:gd name="connsiteY3" fmla="*/ 9257 h 130895"/>
                <a:gd name="connsiteX4" fmla="*/ 683491 w 939094"/>
                <a:gd name="connsiteY4" fmla="*/ 129330 h 130895"/>
                <a:gd name="connsiteX5" fmla="*/ 868219 w 939094"/>
                <a:gd name="connsiteY5" fmla="*/ 73912 h 130895"/>
                <a:gd name="connsiteX6" fmla="*/ 932873 w 939094"/>
                <a:gd name="connsiteY6" fmla="*/ 18494 h 130895"/>
                <a:gd name="connsiteX7" fmla="*/ 932873 w 939094"/>
                <a:gd name="connsiteY7" fmla="*/ 36967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094" h="130895">
                  <a:moveTo>
                    <a:pt x="0" y="92385"/>
                  </a:moveTo>
                  <a:cubicBezTo>
                    <a:pt x="47721" y="46972"/>
                    <a:pt x="95443" y="1560"/>
                    <a:pt x="138546" y="21"/>
                  </a:cubicBezTo>
                  <a:cubicBezTo>
                    <a:pt x="181649" y="-1518"/>
                    <a:pt x="203201" y="81609"/>
                    <a:pt x="258619" y="83148"/>
                  </a:cubicBezTo>
                  <a:cubicBezTo>
                    <a:pt x="314037" y="84687"/>
                    <a:pt x="400243" y="1560"/>
                    <a:pt x="471055" y="9257"/>
                  </a:cubicBezTo>
                  <a:cubicBezTo>
                    <a:pt x="541867" y="16954"/>
                    <a:pt x="617297" y="118554"/>
                    <a:pt x="683491" y="129330"/>
                  </a:cubicBezTo>
                  <a:cubicBezTo>
                    <a:pt x="749685" y="140106"/>
                    <a:pt x="826655" y="92385"/>
                    <a:pt x="868219" y="73912"/>
                  </a:cubicBezTo>
                  <a:cubicBezTo>
                    <a:pt x="909783" y="55439"/>
                    <a:pt x="922097" y="24651"/>
                    <a:pt x="932873" y="18494"/>
                  </a:cubicBezTo>
                  <a:cubicBezTo>
                    <a:pt x="943649" y="12337"/>
                    <a:pt x="938261" y="24652"/>
                    <a:pt x="932873" y="3696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lus 21"/>
          <p:cNvSpPr/>
          <p:nvPr/>
        </p:nvSpPr>
        <p:spPr>
          <a:xfrm>
            <a:off x="2916155" y="2424139"/>
            <a:ext cx="364383" cy="3940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 23"/>
          <p:cNvSpPr/>
          <p:nvPr/>
        </p:nvSpPr>
        <p:spPr>
          <a:xfrm>
            <a:off x="5334000" y="2392556"/>
            <a:ext cx="4572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12366" y="4648200"/>
            <a:ext cx="4562573" cy="661523"/>
            <a:chOff x="2066827" y="3547534"/>
            <a:chExt cx="4562573" cy="661523"/>
          </a:xfrm>
        </p:grpSpPr>
        <p:sp>
          <p:nvSpPr>
            <p:cNvPr id="17" name="Oval 16"/>
            <p:cNvSpPr/>
            <p:nvPr/>
          </p:nvSpPr>
          <p:spPr>
            <a:xfrm>
              <a:off x="2066827" y="3579722"/>
              <a:ext cx="685800" cy="6293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596308" y="3741989"/>
              <a:ext cx="1636439" cy="304800"/>
              <a:chOff x="4724400" y="2514600"/>
              <a:chExt cx="1636439" cy="3048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724400" y="2514600"/>
                <a:ext cx="685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Y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421745" y="2567688"/>
                <a:ext cx="939094" cy="130895"/>
              </a:xfrm>
              <a:custGeom>
                <a:avLst/>
                <a:gdLst>
                  <a:gd name="connsiteX0" fmla="*/ 0 w 939094"/>
                  <a:gd name="connsiteY0" fmla="*/ 92385 h 130895"/>
                  <a:gd name="connsiteX1" fmla="*/ 138546 w 939094"/>
                  <a:gd name="connsiteY1" fmla="*/ 21 h 130895"/>
                  <a:gd name="connsiteX2" fmla="*/ 258619 w 939094"/>
                  <a:gd name="connsiteY2" fmla="*/ 83148 h 130895"/>
                  <a:gd name="connsiteX3" fmla="*/ 471055 w 939094"/>
                  <a:gd name="connsiteY3" fmla="*/ 9257 h 130895"/>
                  <a:gd name="connsiteX4" fmla="*/ 683491 w 939094"/>
                  <a:gd name="connsiteY4" fmla="*/ 129330 h 130895"/>
                  <a:gd name="connsiteX5" fmla="*/ 868219 w 939094"/>
                  <a:gd name="connsiteY5" fmla="*/ 73912 h 130895"/>
                  <a:gd name="connsiteX6" fmla="*/ 932873 w 939094"/>
                  <a:gd name="connsiteY6" fmla="*/ 18494 h 130895"/>
                  <a:gd name="connsiteX7" fmla="*/ 932873 w 939094"/>
                  <a:gd name="connsiteY7" fmla="*/ 36967 h 13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9094" h="130895">
                    <a:moveTo>
                      <a:pt x="0" y="92385"/>
                    </a:moveTo>
                    <a:cubicBezTo>
                      <a:pt x="47721" y="46972"/>
                      <a:pt x="95443" y="1560"/>
                      <a:pt x="138546" y="21"/>
                    </a:cubicBezTo>
                    <a:cubicBezTo>
                      <a:pt x="181649" y="-1518"/>
                      <a:pt x="203201" y="81609"/>
                      <a:pt x="258619" y="83148"/>
                    </a:cubicBezTo>
                    <a:cubicBezTo>
                      <a:pt x="314037" y="84687"/>
                      <a:pt x="400243" y="1560"/>
                      <a:pt x="471055" y="9257"/>
                    </a:cubicBezTo>
                    <a:cubicBezTo>
                      <a:pt x="541867" y="16954"/>
                      <a:pt x="617297" y="118554"/>
                      <a:pt x="683491" y="129330"/>
                    </a:cubicBezTo>
                    <a:cubicBezTo>
                      <a:pt x="749685" y="140106"/>
                      <a:pt x="826655" y="92385"/>
                      <a:pt x="868219" y="73912"/>
                    </a:cubicBezTo>
                    <a:cubicBezTo>
                      <a:pt x="909783" y="55439"/>
                      <a:pt x="922097" y="24651"/>
                      <a:pt x="932873" y="18494"/>
                    </a:cubicBezTo>
                    <a:cubicBezTo>
                      <a:pt x="943649" y="12337"/>
                      <a:pt x="938261" y="24652"/>
                      <a:pt x="932873" y="369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5943600" y="3547534"/>
              <a:ext cx="685800" cy="6293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r>
                <a:rPr lang="en-US" dirty="0"/>
                <a:t>Y</a:t>
              </a:r>
            </a:p>
          </p:txBody>
        </p:sp>
        <p:sp>
          <p:nvSpPr>
            <p:cNvPr id="23" name="Plus 22"/>
            <p:cNvSpPr/>
            <p:nvPr/>
          </p:nvSpPr>
          <p:spPr>
            <a:xfrm>
              <a:off x="2916155" y="3728955"/>
              <a:ext cx="364383" cy="39403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qual 24"/>
            <p:cNvSpPr/>
            <p:nvPr/>
          </p:nvSpPr>
          <p:spPr>
            <a:xfrm>
              <a:off x="5359400" y="3633601"/>
              <a:ext cx="457200" cy="4572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9" name="Picture 11" descr="http://static.becomegorgeous.com/img/arts/2009/Oct/09/1336/maddoxfauwha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20" y="3796755"/>
            <a:ext cx="19050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sphotos.xx.fbcdn.net/hphotos-ash4/295970_1875097488525_1573832919_31566634_362046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57" y="1289852"/>
            <a:ext cx="1854200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iologycorner.com/resources/fruitfly_chro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48144"/>
            <a:ext cx="6705600" cy="57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999500"/>
            <a:ext cx="7848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Red eyed fruit flies X white eyed fruit flies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Known:  Red eye color (R) is dominant 		over white eye color (r)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Morgan crossed a white eyed male with 		a red eyed female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813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http://mycozynook.com/09_21aFruitFlyEyeColor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31" y="3429000"/>
            <a:ext cx="523806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66800" y="4038600"/>
            <a:ext cx="304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4648200"/>
            <a:ext cx="652871" cy="1219200"/>
            <a:chOff x="1676400" y="4648200"/>
            <a:chExt cx="652871" cy="1219200"/>
          </a:xfrm>
        </p:grpSpPr>
        <p:sp>
          <p:nvSpPr>
            <p:cNvPr id="9" name="Oval 8"/>
            <p:cNvSpPr/>
            <p:nvPr/>
          </p:nvSpPr>
          <p:spPr>
            <a:xfrm>
              <a:off x="1676400" y="4648200"/>
              <a:ext cx="3048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432702">
              <a:off x="1719671" y="4701061"/>
              <a:ext cx="609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1066800" y="4343400"/>
            <a:ext cx="304800" cy="76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83327" y="4351482"/>
            <a:ext cx="304800" cy="76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1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Morgan crossed a white eyed male with 	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red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eyed female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So…here’s how those genotypes are written: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Female: X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Male: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baseline="300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438400" y="3581400"/>
            <a:ext cx="304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81600" y="4205761"/>
            <a:ext cx="652871" cy="1219200"/>
            <a:chOff x="1676400" y="4648200"/>
            <a:chExt cx="652871" cy="1219200"/>
          </a:xfrm>
        </p:grpSpPr>
        <p:sp>
          <p:nvSpPr>
            <p:cNvPr id="7" name="Oval 6"/>
            <p:cNvSpPr/>
            <p:nvPr/>
          </p:nvSpPr>
          <p:spPr>
            <a:xfrm>
              <a:off x="1676400" y="4648200"/>
              <a:ext cx="3048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432702">
              <a:off x="1719671" y="4701061"/>
              <a:ext cx="609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08909" y="3564348"/>
            <a:ext cx="304800" cy="1828800"/>
            <a:chOff x="2008909" y="3564348"/>
            <a:chExt cx="304800" cy="1828800"/>
          </a:xfrm>
        </p:grpSpPr>
        <p:sp>
          <p:nvSpPr>
            <p:cNvPr id="3" name="Oval 2"/>
            <p:cNvSpPr/>
            <p:nvPr/>
          </p:nvSpPr>
          <p:spPr>
            <a:xfrm>
              <a:off x="2008909" y="3564348"/>
              <a:ext cx="304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08909" y="4038600"/>
              <a:ext cx="304800" cy="1064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2438400" y="4038600"/>
            <a:ext cx="304800" cy="10642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724400" y="3581400"/>
            <a:ext cx="304800" cy="1828800"/>
            <a:chOff x="4724400" y="3581400"/>
            <a:chExt cx="304800" cy="1828800"/>
          </a:xfrm>
        </p:grpSpPr>
        <p:sp>
          <p:nvSpPr>
            <p:cNvPr id="5" name="Oval 4"/>
            <p:cNvSpPr/>
            <p:nvPr/>
          </p:nvSpPr>
          <p:spPr>
            <a:xfrm>
              <a:off x="4724400" y="3581400"/>
              <a:ext cx="304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724400" y="4038600"/>
              <a:ext cx="304800" cy="106423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53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17806"/>
              </p:ext>
            </p:extLst>
          </p:nvPr>
        </p:nvGraphicFramePr>
        <p:xfrm>
          <a:off x="3200400" y="2667000"/>
          <a:ext cx="3657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160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667000" y="2819400"/>
            <a:ext cx="304800" cy="1388652"/>
            <a:chOff x="2008909" y="3564348"/>
            <a:chExt cx="304800" cy="1828800"/>
          </a:xfrm>
        </p:grpSpPr>
        <p:sp>
          <p:nvSpPr>
            <p:cNvPr id="4" name="Oval 3"/>
            <p:cNvSpPr/>
            <p:nvPr/>
          </p:nvSpPr>
          <p:spPr>
            <a:xfrm>
              <a:off x="2008909" y="3564348"/>
              <a:ext cx="304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08909" y="4038600"/>
              <a:ext cx="304800" cy="1064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67000" y="4323507"/>
            <a:ext cx="304800" cy="1388652"/>
            <a:chOff x="2008909" y="3564348"/>
            <a:chExt cx="304800" cy="1828800"/>
          </a:xfrm>
        </p:grpSpPr>
        <p:sp>
          <p:nvSpPr>
            <p:cNvPr id="10" name="Oval 9"/>
            <p:cNvSpPr/>
            <p:nvPr/>
          </p:nvSpPr>
          <p:spPr>
            <a:xfrm>
              <a:off x="2008909" y="3564348"/>
              <a:ext cx="304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08909" y="4038600"/>
              <a:ext cx="304800" cy="1064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81400" y="2819400"/>
            <a:ext cx="304800" cy="1388652"/>
            <a:chOff x="2008909" y="3564348"/>
            <a:chExt cx="304800" cy="1828800"/>
          </a:xfrm>
        </p:grpSpPr>
        <p:sp>
          <p:nvSpPr>
            <p:cNvPr id="13" name="Oval 12"/>
            <p:cNvSpPr/>
            <p:nvPr/>
          </p:nvSpPr>
          <p:spPr>
            <a:xfrm>
              <a:off x="2008909" y="3564348"/>
              <a:ext cx="304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08909" y="4038600"/>
              <a:ext cx="304800" cy="1064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57800" y="2819400"/>
            <a:ext cx="304800" cy="1388652"/>
            <a:chOff x="2008909" y="3564348"/>
            <a:chExt cx="304800" cy="1828800"/>
          </a:xfrm>
        </p:grpSpPr>
        <p:sp>
          <p:nvSpPr>
            <p:cNvPr id="16" name="Oval 15"/>
            <p:cNvSpPr/>
            <p:nvPr/>
          </p:nvSpPr>
          <p:spPr>
            <a:xfrm>
              <a:off x="2008909" y="3564348"/>
              <a:ext cx="304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08909" y="4038600"/>
              <a:ext cx="304800" cy="1064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81400" y="4419600"/>
            <a:ext cx="304800" cy="1388652"/>
            <a:chOff x="2008909" y="3564348"/>
            <a:chExt cx="304800" cy="1828800"/>
          </a:xfrm>
        </p:grpSpPr>
        <p:sp>
          <p:nvSpPr>
            <p:cNvPr id="19" name="Oval 18"/>
            <p:cNvSpPr/>
            <p:nvPr/>
          </p:nvSpPr>
          <p:spPr>
            <a:xfrm>
              <a:off x="2008909" y="3564348"/>
              <a:ext cx="304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008909" y="4038600"/>
              <a:ext cx="304800" cy="1064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57800" y="4419600"/>
            <a:ext cx="304800" cy="1388652"/>
            <a:chOff x="2008909" y="3564348"/>
            <a:chExt cx="304800" cy="1828800"/>
          </a:xfrm>
        </p:grpSpPr>
        <p:sp>
          <p:nvSpPr>
            <p:cNvPr id="22" name="Oval 21"/>
            <p:cNvSpPr/>
            <p:nvPr/>
          </p:nvSpPr>
          <p:spPr>
            <a:xfrm>
              <a:off x="2008909" y="3564348"/>
              <a:ext cx="304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08909" y="4038600"/>
              <a:ext cx="304800" cy="1064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62400" y="1219200"/>
            <a:ext cx="304800" cy="1388652"/>
            <a:chOff x="4724400" y="3581400"/>
            <a:chExt cx="304800" cy="1828800"/>
          </a:xfrm>
        </p:grpSpPr>
        <p:sp>
          <p:nvSpPr>
            <p:cNvPr id="26" name="Oval 25"/>
            <p:cNvSpPr/>
            <p:nvPr/>
          </p:nvSpPr>
          <p:spPr>
            <a:xfrm>
              <a:off x="4724400" y="3581400"/>
              <a:ext cx="304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724400" y="4038600"/>
              <a:ext cx="304800" cy="106423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14800" y="2819400"/>
            <a:ext cx="304800" cy="1388652"/>
            <a:chOff x="4724400" y="3581400"/>
            <a:chExt cx="304800" cy="1828800"/>
          </a:xfrm>
        </p:grpSpPr>
        <p:sp>
          <p:nvSpPr>
            <p:cNvPr id="29" name="Oval 28"/>
            <p:cNvSpPr/>
            <p:nvPr/>
          </p:nvSpPr>
          <p:spPr>
            <a:xfrm>
              <a:off x="4724400" y="3581400"/>
              <a:ext cx="304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724400" y="4038600"/>
              <a:ext cx="304800" cy="106423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14800" y="4419600"/>
            <a:ext cx="304800" cy="1388652"/>
            <a:chOff x="4724400" y="3581400"/>
            <a:chExt cx="304800" cy="1828800"/>
          </a:xfrm>
        </p:grpSpPr>
        <p:sp>
          <p:nvSpPr>
            <p:cNvPr id="32" name="Oval 31"/>
            <p:cNvSpPr/>
            <p:nvPr/>
          </p:nvSpPr>
          <p:spPr>
            <a:xfrm>
              <a:off x="4724400" y="3581400"/>
              <a:ext cx="304800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724400" y="4038600"/>
              <a:ext cx="304800" cy="106423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50333" y="3428999"/>
            <a:ext cx="498067" cy="790473"/>
            <a:chOff x="1676400" y="4648200"/>
            <a:chExt cx="652871" cy="1219200"/>
          </a:xfrm>
        </p:grpSpPr>
        <p:sp>
          <p:nvSpPr>
            <p:cNvPr id="35" name="Oval 34"/>
            <p:cNvSpPr/>
            <p:nvPr/>
          </p:nvSpPr>
          <p:spPr>
            <a:xfrm>
              <a:off x="1676400" y="4648200"/>
              <a:ext cx="3048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1432702">
              <a:off x="1719671" y="4701061"/>
              <a:ext cx="609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33827" y="1752600"/>
            <a:ext cx="498067" cy="790473"/>
            <a:chOff x="1676400" y="4648200"/>
            <a:chExt cx="652871" cy="1219200"/>
          </a:xfrm>
        </p:grpSpPr>
        <p:sp>
          <p:nvSpPr>
            <p:cNvPr id="38" name="Oval 37"/>
            <p:cNvSpPr/>
            <p:nvPr/>
          </p:nvSpPr>
          <p:spPr>
            <a:xfrm>
              <a:off x="1676400" y="4648200"/>
              <a:ext cx="3048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432702">
              <a:off x="1719671" y="4701061"/>
              <a:ext cx="609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60429" y="4968250"/>
            <a:ext cx="498067" cy="790473"/>
            <a:chOff x="1676400" y="4648200"/>
            <a:chExt cx="652871" cy="1219200"/>
          </a:xfrm>
        </p:grpSpPr>
        <p:sp>
          <p:nvSpPr>
            <p:cNvPr id="41" name="Oval 40"/>
            <p:cNvSpPr/>
            <p:nvPr/>
          </p:nvSpPr>
          <p:spPr>
            <a:xfrm>
              <a:off x="1676400" y="4648200"/>
              <a:ext cx="3048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1432702">
              <a:off x="1719671" y="4701061"/>
              <a:ext cx="609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62000" y="914400"/>
            <a:ext cx="261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en-US" sz="2800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Generation: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60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27818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en-US" sz="2800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Generation – All red eyed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Punnet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Square: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67914"/>
              </p:ext>
            </p:extLst>
          </p:nvPr>
        </p:nvGraphicFramePr>
        <p:xfrm>
          <a:off x="3200400" y="2438400"/>
          <a:ext cx="3657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</a:tblGrid>
              <a:tr h="1600200"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err="1" smtClean="0"/>
                        <a:t>X</a:t>
                      </a:r>
                      <a:r>
                        <a:rPr lang="en-US" sz="4000" kern="1200" baseline="30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4000" dirty="0" err="1" smtClean="0"/>
                        <a:t>X</a:t>
                      </a:r>
                      <a:r>
                        <a:rPr lang="en-US" sz="4000" kern="1200" baseline="30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sz="40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X</a:t>
                      </a:r>
                      <a:r>
                        <a:rPr lang="en-US" sz="4000" baseline="30000" dirty="0" smtClean="0"/>
                        <a:t>R</a:t>
                      </a:r>
                      <a:r>
                        <a:rPr lang="en-US" sz="4000" dirty="0" smtClean="0"/>
                        <a:t>Y</a:t>
                      </a:r>
                      <a:endParaRPr lang="en-US" sz="4000" dirty="0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err="1" smtClean="0"/>
                        <a:t>X</a:t>
                      </a:r>
                      <a:r>
                        <a:rPr lang="en-US" sz="4000" kern="1200" baseline="30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4000" dirty="0" err="1" smtClean="0"/>
                        <a:t>X</a:t>
                      </a:r>
                      <a:r>
                        <a:rPr lang="en-US" sz="4000" kern="1200" baseline="30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sz="40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X</a:t>
                      </a:r>
                      <a:r>
                        <a:rPr lang="en-US" sz="40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4000" dirty="0" smtClean="0"/>
                        <a:t>Y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2971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  <a:r>
              <a:rPr lang="en-US" sz="4000" baseline="30000" dirty="0"/>
              <a:t>R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352964" y="4343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  <a:r>
              <a:rPr lang="en-US" sz="4000" baseline="30000" dirty="0"/>
              <a:t>R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1828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X</a:t>
            </a:r>
            <a:r>
              <a:rPr lang="en-US" sz="4000" baseline="30000" dirty="0" err="1" smtClean="0"/>
              <a:t>r</a:t>
            </a:r>
            <a:endParaRPr lang="en-US" sz="40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631873" y="1828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727818"/>
            <a:ext cx="1981200" cy="477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09600" y="626388"/>
            <a:ext cx="7924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Next allow F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generation to mate (to make F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generation):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Predicted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Punnet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Square: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267200" y="2590743"/>
            <a:ext cx="2057400" cy="1981260"/>
            <a:chOff x="7560" y="9640"/>
            <a:chExt cx="1440" cy="144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7560" y="9640"/>
              <a:ext cx="144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000" dirty="0" smtClean="0"/>
                <a:t>X</a:t>
              </a:r>
              <a:r>
                <a:rPr lang="en-US" sz="3000" baseline="30000" dirty="0" smtClean="0"/>
                <a:t>R</a:t>
              </a:r>
              <a:r>
                <a:rPr lang="en-US" sz="3000" dirty="0" smtClean="0"/>
                <a:t>X</a:t>
              </a:r>
              <a:r>
                <a:rPr lang="en-US" sz="3000" baseline="30000" dirty="0" smtClean="0"/>
                <a:t>R</a:t>
              </a:r>
              <a:r>
                <a:rPr lang="en-US" sz="3000" dirty="0" smtClean="0"/>
                <a:t> 	  X</a:t>
              </a:r>
              <a:r>
                <a:rPr lang="en-US" sz="3000" baseline="30000" dirty="0" smtClean="0"/>
                <a:t>R</a:t>
              </a:r>
              <a:r>
                <a:rPr lang="en-US" sz="3000" dirty="0" smtClean="0"/>
                <a:t>Y</a:t>
              </a:r>
            </a:p>
            <a:p>
              <a:endParaRPr lang="en-US" sz="3000" dirty="0" smtClean="0"/>
            </a:p>
            <a:p>
              <a:r>
                <a:rPr lang="en-US" sz="3000" dirty="0" err="1" smtClean="0"/>
                <a:t>X</a:t>
              </a:r>
              <a:r>
                <a:rPr lang="en-US" sz="3000" baseline="30000" dirty="0" err="1" smtClean="0"/>
                <a:t>R</a:t>
              </a:r>
              <a:r>
                <a:rPr lang="en-US" sz="3000" dirty="0" err="1" smtClean="0"/>
                <a:t>X</a:t>
              </a:r>
              <a:r>
                <a:rPr lang="en-US" sz="3000" baseline="30000" dirty="0" err="1" smtClean="0"/>
                <a:t>r</a:t>
              </a:r>
              <a:r>
                <a:rPr lang="en-US" sz="3000" dirty="0" smtClean="0"/>
                <a:t>	  </a:t>
              </a:r>
              <a:r>
                <a:rPr lang="en-US" sz="3000" dirty="0" err="1" smtClean="0"/>
                <a:t>X</a:t>
              </a:r>
              <a:r>
                <a:rPr lang="en-US" sz="3000" baseline="30000" dirty="0" err="1" smtClean="0"/>
                <a:t>r</a:t>
              </a:r>
              <a:r>
                <a:rPr lang="en-US" sz="3000" dirty="0" err="1" smtClean="0"/>
                <a:t>Y</a:t>
              </a:r>
              <a:endParaRPr lang="en-US" sz="3000" dirty="0" smtClean="0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8307" y="9647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7560" y="10367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4780747"/>
            <a:ext cx="731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Resulting F2 generation gave a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3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red eyes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:1 white eye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ratio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819400"/>
            <a:ext cx="68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X</a:t>
            </a:r>
            <a:r>
              <a:rPr lang="en-US" sz="3000" baseline="30000" dirty="0" smtClean="0"/>
              <a:t>R</a:t>
            </a:r>
          </a:p>
          <a:p>
            <a:endParaRPr lang="en-US" sz="3000" dirty="0" smtClean="0"/>
          </a:p>
          <a:p>
            <a:r>
              <a:rPr lang="en-US" sz="3000" dirty="0" err="1" smtClean="0"/>
              <a:t>X</a:t>
            </a:r>
            <a:r>
              <a:rPr lang="en-US" sz="3000" baseline="30000" dirty="0" err="1" smtClean="0"/>
              <a:t>r</a:t>
            </a:r>
            <a:endParaRPr lang="en-US" sz="3000" baseline="30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2057400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X</a:t>
            </a:r>
            <a:r>
              <a:rPr lang="en-US" sz="3000" baseline="30000" dirty="0" smtClean="0"/>
              <a:t>R</a:t>
            </a:r>
            <a:r>
              <a:rPr lang="en-US" sz="3000" dirty="0" smtClean="0"/>
              <a:t>	  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821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914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Surprisingly all of the F2 flies with white eyes were </a:t>
            </a:r>
            <a:r>
              <a:rPr lang="en-US" sz="3200" u="sng" dirty="0" smtClean="0"/>
              <a:t>male</a:t>
            </a:r>
            <a:endParaRPr lang="en-US" sz="3200" dirty="0" smtClean="0"/>
          </a:p>
          <a:p>
            <a:r>
              <a:rPr lang="en-US" sz="3200" dirty="0" smtClean="0"/>
              <a:t>	Why were there no females with white eyes?</a:t>
            </a:r>
          </a:p>
          <a:p>
            <a:r>
              <a:rPr lang="en-US" sz="3200" dirty="0" smtClean="0"/>
              <a:t>	</a:t>
            </a:r>
            <a:endParaRPr lang="en-US" sz="3000" dirty="0"/>
          </a:p>
        </p:txBody>
      </p:sp>
      <p:sp>
        <p:nvSpPr>
          <p:cNvPr id="2" name="Rounded Rectangle 1"/>
          <p:cNvSpPr/>
          <p:nvPr/>
        </p:nvSpPr>
        <p:spPr>
          <a:xfrm>
            <a:off x="2819400" y="15240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696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Conclusion:  The alleles for eye color are 		carried only on the X chromosome.  </a:t>
            </a:r>
          </a:p>
          <a:p>
            <a:endParaRPr lang="en-US" sz="2800" dirty="0" smtClean="0"/>
          </a:p>
          <a:p>
            <a:r>
              <a:rPr lang="en-US" sz="2800" dirty="0" smtClean="0"/>
              <a:t>This type of trait is called </a:t>
            </a:r>
            <a:r>
              <a:rPr lang="en-US" sz="2800" u="sng" dirty="0" smtClean="0"/>
              <a:t>sex-linked</a:t>
            </a:r>
            <a:r>
              <a:rPr lang="en-US" sz="2800" dirty="0" smtClean="0"/>
              <a:t>. </a:t>
            </a:r>
          </a:p>
          <a:p>
            <a:endParaRPr lang="en-US" sz="3000" dirty="0"/>
          </a:p>
        </p:txBody>
      </p:sp>
      <p:sp>
        <p:nvSpPr>
          <p:cNvPr id="3" name="Rounded Rectangle 2"/>
          <p:cNvSpPr/>
          <p:nvPr/>
        </p:nvSpPr>
        <p:spPr>
          <a:xfrm>
            <a:off x="4953000" y="1524000"/>
            <a:ext cx="381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iologyjunction.com/images/royal_hemophi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Examples of human Sex-linked traits:</a:t>
            </a:r>
          </a:p>
          <a:p>
            <a:r>
              <a:rPr lang="en-US" sz="3000" dirty="0" smtClean="0"/>
              <a:t>1.  Red-Green Colorblindness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28800"/>
            <a:ext cx="4013200" cy="401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066800"/>
            <a:ext cx="4800600" cy="46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19200"/>
            <a:ext cx="44704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371600"/>
            <a:ext cx="4241800" cy="424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4394200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19200"/>
            <a:ext cx="4546600" cy="454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2.  Hemophilia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4445000" cy="534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3.  </a:t>
            </a:r>
            <a:r>
              <a:rPr lang="en-US" sz="3000" dirty="0" err="1" smtClean="0"/>
              <a:t>Duchenne’s</a:t>
            </a:r>
            <a:r>
              <a:rPr lang="en-US" sz="3000" dirty="0" smtClean="0"/>
              <a:t> Muscular Dystrophy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55880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90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8153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most sex-linked traits, there are no 	alleles found on the Y chromosome</a:t>
            </a:r>
          </a:p>
          <a:p>
            <a:endParaRPr lang="en-US" sz="3000" dirty="0"/>
          </a:p>
        </p:txBody>
      </p:sp>
      <p:sp>
        <p:nvSpPr>
          <p:cNvPr id="5" name="Oval 4"/>
          <p:cNvSpPr/>
          <p:nvPr/>
        </p:nvSpPr>
        <p:spPr>
          <a:xfrm>
            <a:off x="3276600" y="3048000"/>
            <a:ext cx="3810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962400" y="4191000"/>
            <a:ext cx="762000" cy="1676400"/>
            <a:chOff x="1676400" y="4648200"/>
            <a:chExt cx="652871" cy="1219200"/>
          </a:xfrm>
        </p:grpSpPr>
        <p:sp>
          <p:nvSpPr>
            <p:cNvPr id="7" name="Oval 6"/>
            <p:cNvSpPr/>
            <p:nvPr/>
          </p:nvSpPr>
          <p:spPr>
            <a:xfrm>
              <a:off x="1676400" y="4648200"/>
              <a:ext cx="3048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432702">
              <a:off x="1719671" y="4701061"/>
              <a:ext cx="609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3276600" y="3733800"/>
            <a:ext cx="3810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3733800"/>
            <a:ext cx="3810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486400" y="1524000"/>
            <a:ext cx="381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0668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858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Draw sex linked trait </a:t>
            </a:r>
            <a:r>
              <a:rPr lang="en-US" sz="3000" dirty="0" err="1" smtClean="0"/>
              <a:t>punnet</a:t>
            </a:r>
            <a:r>
              <a:rPr lang="en-US" sz="3000" dirty="0" smtClean="0"/>
              <a:t> squares:		</a:t>
            </a:r>
          </a:p>
          <a:p>
            <a:r>
              <a:rPr lang="en-US" sz="3000" dirty="0" smtClean="0"/>
              <a:t>normal vision = X</a:t>
            </a:r>
            <a:r>
              <a:rPr lang="en-US" sz="3000" baseline="30000" dirty="0" smtClean="0"/>
              <a:t>C</a:t>
            </a:r>
            <a:r>
              <a:rPr lang="en-US" sz="3000" dirty="0" smtClean="0"/>
              <a:t> 	colorblindness = </a:t>
            </a:r>
            <a:r>
              <a:rPr lang="en-US" sz="3000" dirty="0" err="1" smtClean="0"/>
              <a:t>X</a:t>
            </a:r>
            <a:r>
              <a:rPr lang="en-US" sz="3000" baseline="30000" dirty="0" err="1" smtClean="0"/>
              <a:t>c</a:t>
            </a:r>
            <a:endParaRPr lang="en-US" sz="3000" dirty="0" smtClean="0"/>
          </a:p>
          <a:p>
            <a:r>
              <a:rPr lang="en-US" sz="3000" dirty="0" smtClean="0"/>
              <a:t>	Cross a normal vision male with a colorblind female </a:t>
            </a:r>
            <a:endParaRPr lang="en-US" sz="3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67914"/>
              </p:ext>
            </p:extLst>
          </p:nvPr>
        </p:nvGraphicFramePr>
        <p:xfrm>
          <a:off x="4267200" y="3429000"/>
          <a:ext cx="31242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2100"/>
                <a:gridCol w="1562100"/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800600" y="458788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29100" y="45878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457700" y="573088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877669"/>
            <a:ext cx="7848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 line connecting 	    and        is called the 	marriage line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76700" y="990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71836" y="990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505200" y="2398931"/>
            <a:ext cx="1409700" cy="457200"/>
            <a:chOff x="3505200" y="2398931"/>
            <a:chExt cx="1409700" cy="457200"/>
          </a:xfrm>
        </p:grpSpPr>
        <p:sp>
          <p:nvSpPr>
            <p:cNvPr id="9" name="Oval 8"/>
            <p:cNvSpPr/>
            <p:nvPr/>
          </p:nvSpPr>
          <p:spPr>
            <a:xfrm>
              <a:off x="4457700" y="239893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2398931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1" idx="3"/>
              <a:endCxn id="9" idx="2"/>
            </p:cNvCxnSpPr>
            <p:nvPr/>
          </p:nvCxnSpPr>
          <p:spPr>
            <a:xfrm>
              <a:off x="3962400" y="2627531"/>
              <a:ext cx="4953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25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Normal = X</a:t>
            </a:r>
            <a:r>
              <a:rPr lang="en-US" sz="3200" baseline="30000" dirty="0" smtClean="0"/>
              <a:t>N</a:t>
            </a:r>
            <a:r>
              <a:rPr lang="en-US" sz="3200" dirty="0" smtClean="0"/>
              <a:t>		</a:t>
            </a:r>
            <a:r>
              <a:rPr lang="en-US" sz="3200" dirty="0" err="1" smtClean="0"/>
              <a:t>Duchenne’s</a:t>
            </a:r>
            <a:r>
              <a:rPr lang="en-US" sz="3200" dirty="0" smtClean="0"/>
              <a:t> = </a:t>
            </a:r>
            <a:r>
              <a:rPr lang="en-US" sz="3200" dirty="0" err="1" smtClean="0"/>
              <a:t>X</a:t>
            </a:r>
            <a:r>
              <a:rPr lang="en-US" sz="3200" baseline="30000" dirty="0" err="1" smtClean="0"/>
              <a:t>n</a:t>
            </a:r>
            <a:endParaRPr lang="en-US" sz="3200" dirty="0" smtClean="0"/>
          </a:p>
          <a:p>
            <a:r>
              <a:rPr lang="en-US" sz="3200" dirty="0" smtClean="0"/>
              <a:t>	Cross a </a:t>
            </a:r>
            <a:r>
              <a:rPr lang="en-US" sz="3200" i="1" dirty="0" smtClean="0"/>
              <a:t>carrier </a:t>
            </a:r>
            <a:r>
              <a:rPr lang="en-US" sz="3200" dirty="0" smtClean="0"/>
              <a:t>female and a normal male </a:t>
            </a:r>
            <a:endParaRPr lang="en-US" sz="3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67914"/>
              </p:ext>
            </p:extLst>
          </p:nvPr>
        </p:nvGraphicFramePr>
        <p:xfrm>
          <a:off x="4038600" y="3200400"/>
          <a:ext cx="33528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676400"/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Since males have only one X 		chromosome – any allele 	present will be expressed.  How 	can the recessive alleles be 	expressed in females?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637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Nondisjunction – chromatids stick together in meiosis (results in trisomy or </a:t>
            </a:r>
            <a:r>
              <a:rPr lang="en-US" sz="3000" dirty="0" err="1" smtClean="0"/>
              <a:t>monosomy</a:t>
            </a:r>
            <a:r>
              <a:rPr lang="en-US" sz="3000" dirty="0" smtClean="0"/>
              <a:t>) </a:t>
            </a:r>
            <a:endParaRPr lang="en-US" sz="3000" dirty="0"/>
          </a:p>
        </p:txBody>
      </p:sp>
      <p:pic>
        <p:nvPicPr>
          <p:cNvPr id="1026" name="Picture 2" descr="http://www.medgen.ubc.ca/robinsonlab/__shared/assets/nondis_m229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49" y="1981200"/>
            <a:ext cx="3733800" cy="32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.georgiasouthern.edu/bio-home/harvey/lect/images/meios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97501"/>
            <a:ext cx="3533606" cy="41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cl.ac.uk/~ucbhjow/bmsi/lec7_images/47_xx_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953000" cy="61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Translocation – a piece of one chromosome breaks off and joins another</a:t>
            </a:r>
            <a:endParaRPr lang="en-US" sz="3000" dirty="0"/>
          </a:p>
        </p:txBody>
      </p:sp>
      <p:pic>
        <p:nvPicPr>
          <p:cNvPr id="1026" name="Picture 2" descr="http://ghr.nlm.nih.gov/handbook/illustrations/balancedtrans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5940903" cy="401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s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199"/>
            <a:ext cx="7620000" cy="56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5.  line extending down from this is called </a:t>
            </a:r>
            <a:r>
              <a:rPr lang="en-US" sz="3000" dirty="0" smtClean="0"/>
              <a:t>	the </a:t>
            </a:r>
            <a:r>
              <a:rPr lang="en-US" sz="3000" dirty="0"/>
              <a:t>children’s </a:t>
            </a:r>
            <a:r>
              <a:rPr lang="en-US" sz="3000" dirty="0" smtClean="0"/>
              <a:t>line </a:t>
            </a:r>
            <a:r>
              <a:rPr lang="en-US" sz="3000" dirty="0"/>
              <a:t>– twins are </a:t>
            </a:r>
            <a:r>
              <a:rPr lang="en-US" sz="3000" dirty="0" smtClean="0"/>
              <a:t>	indicated </a:t>
            </a:r>
            <a:r>
              <a:rPr lang="en-US" sz="3000" dirty="0"/>
              <a:t>by 2 offshoots of one line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03120" y="2438400"/>
            <a:ext cx="4754880" cy="1028700"/>
            <a:chOff x="1943100" y="6405563"/>
            <a:chExt cx="2286000" cy="457200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1943100" y="6634163"/>
              <a:ext cx="228600" cy="2286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400300" y="6634163"/>
              <a:ext cx="228600" cy="228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429000" y="6634163"/>
              <a:ext cx="228600" cy="228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00500" y="6634163"/>
              <a:ext cx="228600" cy="228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057400" y="6405563"/>
              <a:ext cx="228600" cy="2286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2286000" y="6405563"/>
              <a:ext cx="228600" cy="2286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3543300" y="6405563"/>
              <a:ext cx="342900" cy="2286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3886200" y="6405563"/>
              <a:ext cx="228600" cy="2286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11502" y="2209800"/>
            <a:ext cx="1409700" cy="457200"/>
            <a:chOff x="3505200" y="2398931"/>
            <a:chExt cx="1409700" cy="457200"/>
          </a:xfrm>
        </p:grpSpPr>
        <p:sp>
          <p:nvSpPr>
            <p:cNvPr id="14" name="Oval 13"/>
            <p:cNvSpPr/>
            <p:nvPr/>
          </p:nvSpPr>
          <p:spPr>
            <a:xfrm>
              <a:off x="4457700" y="239893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05200" y="2398931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3"/>
              <a:endCxn id="14" idx="2"/>
            </p:cNvCxnSpPr>
            <p:nvPr/>
          </p:nvCxnSpPr>
          <p:spPr>
            <a:xfrm>
              <a:off x="3962400" y="2627531"/>
              <a:ext cx="4953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431536" y="2195945"/>
            <a:ext cx="1409700" cy="457200"/>
            <a:chOff x="3505200" y="2398931"/>
            <a:chExt cx="1409700" cy="457200"/>
          </a:xfrm>
        </p:grpSpPr>
        <p:sp>
          <p:nvSpPr>
            <p:cNvPr id="18" name="Oval 17"/>
            <p:cNvSpPr/>
            <p:nvPr/>
          </p:nvSpPr>
          <p:spPr>
            <a:xfrm>
              <a:off x="4457700" y="239893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05200" y="2398931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3"/>
              <a:endCxn id="18" idx="2"/>
            </p:cNvCxnSpPr>
            <p:nvPr/>
          </p:nvCxnSpPr>
          <p:spPr>
            <a:xfrm>
              <a:off x="3962400" y="2627531"/>
              <a:ext cx="4953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64204" y="3810000"/>
            <a:ext cx="1409700" cy="1283855"/>
            <a:chOff x="3505200" y="2398931"/>
            <a:chExt cx="1409700" cy="1283855"/>
          </a:xfrm>
        </p:grpSpPr>
        <p:sp>
          <p:nvSpPr>
            <p:cNvPr id="22" name="Oval 21"/>
            <p:cNvSpPr/>
            <p:nvPr/>
          </p:nvSpPr>
          <p:spPr>
            <a:xfrm>
              <a:off x="4457700" y="2398931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05200" y="2398931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3" idx="3"/>
              <a:endCxn id="22" idx="2"/>
            </p:cNvCxnSpPr>
            <p:nvPr/>
          </p:nvCxnSpPr>
          <p:spPr>
            <a:xfrm>
              <a:off x="3962400" y="2627531"/>
              <a:ext cx="4953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000500" y="322558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369054" y="4038600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6.  line through the individual indicates a </a:t>
            </a:r>
            <a:r>
              <a:rPr lang="en-US" sz="3000" dirty="0" smtClean="0"/>
              <a:t>	deceased individual</a:t>
            </a:r>
            <a:endParaRPr lang="en-US" sz="3000" dirty="0"/>
          </a:p>
        </p:txBody>
      </p:sp>
      <p:sp>
        <p:nvSpPr>
          <p:cNvPr id="3" name="Oval 2"/>
          <p:cNvSpPr/>
          <p:nvPr/>
        </p:nvSpPr>
        <p:spPr>
          <a:xfrm>
            <a:off x="3429000" y="2286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38500" y="2209800"/>
            <a:ext cx="1219200" cy="99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876800" y="2362200"/>
            <a:ext cx="838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86300" y="2209800"/>
            <a:ext cx="1219200" cy="99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1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C</a:t>
            </a:r>
            <a:r>
              <a:rPr lang="en-US" sz="3000" dirty="0"/>
              <a:t>.  Directions for pedigree making</a:t>
            </a:r>
          </a:p>
          <a:p>
            <a:r>
              <a:rPr lang="en-US" sz="3000" dirty="0"/>
              <a:t>	1.  Place a descriptive heading </a:t>
            </a:r>
            <a:r>
              <a:rPr lang="en-US" sz="3000" dirty="0" smtClean="0"/>
              <a:t>			above </a:t>
            </a:r>
            <a:r>
              <a:rPr lang="en-US" sz="3000" dirty="0"/>
              <a:t>each</a:t>
            </a:r>
          </a:p>
          <a:p>
            <a:r>
              <a:rPr lang="en-US" sz="3000" dirty="0"/>
              <a:t>	</a:t>
            </a:r>
            <a:r>
              <a:rPr lang="en-US" sz="3000" dirty="0" smtClean="0"/>
              <a:t>2</a:t>
            </a:r>
            <a:r>
              <a:rPr lang="en-US" sz="3000" dirty="0"/>
              <a:t>.  Make a circle – square for family</a:t>
            </a:r>
          </a:p>
          <a:p>
            <a:r>
              <a:rPr lang="en-US" sz="3000" dirty="0"/>
              <a:t>		a.  father on the left, mother </a:t>
            </a:r>
            <a:r>
              <a:rPr lang="en-US" sz="3000" dirty="0" smtClean="0"/>
              <a:t>				on </a:t>
            </a:r>
            <a:r>
              <a:rPr lang="en-US" sz="3000" dirty="0"/>
              <a:t>the right</a:t>
            </a:r>
          </a:p>
          <a:p>
            <a:r>
              <a:rPr lang="en-US" sz="3000" dirty="0"/>
              <a:t>		b.  siblings oldest (left) to </a:t>
            </a:r>
            <a:r>
              <a:rPr lang="en-US" sz="3000" dirty="0" smtClean="0"/>
              <a:t>				youngest </a:t>
            </a:r>
            <a:r>
              <a:rPr lang="en-US" sz="3000" dirty="0"/>
              <a:t>(right)</a:t>
            </a:r>
          </a:p>
        </p:txBody>
      </p:sp>
    </p:spTree>
    <p:extLst>
      <p:ext uri="{BB962C8B-B14F-4D97-AF65-F5344CB8AC3E}">
        <p14:creationId xmlns:p14="http://schemas.microsoft.com/office/powerpoint/2010/main" val="30757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3.  Number the generations – roman </a:t>
            </a:r>
            <a:r>
              <a:rPr lang="en-US" sz="3000" dirty="0" smtClean="0"/>
              <a:t>	numerals</a:t>
            </a:r>
            <a:r>
              <a:rPr lang="en-US" sz="3000" dirty="0"/>
              <a:t>, on the right </a:t>
            </a:r>
            <a:r>
              <a:rPr lang="en-US" sz="3000" dirty="0" smtClean="0"/>
              <a:t>side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4</a:t>
            </a:r>
            <a:r>
              <a:rPr lang="en-US" sz="3000" dirty="0"/>
              <a:t>.  Number the individuals – start over for </a:t>
            </a:r>
            <a:r>
              <a:rPr lang="en-US" sz="3000" dirty="0" smtClean="0"/>
              <a:t>	each </a:t>
            </a:r>
            <a:r>
              <a:rPr lang="en-US" sz="3000" dirty="0"/>
              <a:t>generation, </a:t>
            </a:r>
            <a:r>
              <a:rPr lang="en-US" sz="3000" dirty="0" smtClean="0"/>
              <a:t>place </a:t>
            </a:r>
            <a:r>
              <a:rPr lang="en-US" sz="3000" dirty="0"/>
              <a:t>below the </a:t>
            </a:r>
            <a:r>
              <a:rPr lang="en-US" sz="3000" dirty="0" smtClean="0"/>
              <a:t>	symbol </a:t>
            </a:r>
            <a:r>
              <a:rPr lang="en-US" sz="3000" dirty="0"/>
              <a:t>(# children first then spouses)</a:t>
            </a:r>
          </a:p>
        </p:txBody>
      </p:sp>
    </p:spTree>
    <p:extLst>
      <p:ext uri="{BB962C8B-B14F-4D97-AF65-F5344CB8AC3E}">
        <p14:creationId xmlns:p14="http://schemas.microsoft.com/office/powerpoint/2010/main" val="40710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2547</TotalTime>
  <Words>381</Words>
  <Application>Microsoft Office PowerPoint</Application>
  <PresentationFormat>On-screen Show (4:3)</PresentationFormat>
  <Paragraphs>153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Austin</vt:lpstr>
      <vt:lpstr>Human Genetics</vt:lpstr>
      <vt:lpstr>I.  Pedigree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Sex Chromosomes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Genetics</dc:title>
  <dc:creator>STEGENGA, CHRISTIN</dc:creator>
  <cp:lastModifiedBy>STEGENGA, CHRISTIN</cp:lastModifiedBy>
  <cp:revision>36</cp:revision>
  <dcterms:created xsi:type="dcterms:W3CDTF">2012-03-14T04:05:20Z</dcterms:created>
  <dcterms:modified xsi:type="dcterms:W3CDTF">2012-03-15T19:28:59Z</dcterms:modified>
</cp:coreProperties>
</file>