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64" r:id="rId11"/>
    <p:sldId id="280" r:id="rId12"/>
    <p:sldId id="265" r:id="rId13"/>
    <p:sldId id="266" r:id="rId14"/>
    <p:sldId id="267" r:id="rId15"/>
    <p:sldId id="268" r:id="rId16"/>
    <p:sldId id="274" r:id="rId17"/>
    <p:sldId id="269" r:id="rId18"/>
    <p:sldId id="279" r:id="rId19"/>
    <p:sldId id="270" r:id="rId20"/>
    <p:sldId id="271" r:id="rId21"/>
    <p:sldId id="272" r:id="rId22"/>
    <p:sldId id="273" r:id="rId23"/>
    <p:sldId id="25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4871-CF2A-453B-8781-ACE0BBA997CC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3731-FC3A-4D5D-B910-3913F2B1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83lhh20rGYhttp://www.youtube.com/watch?v=983lhh20rGY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83lhh20rGYhttp://www.youtube.com/watch?v=983lhh20rG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3/37/Difference_DNA_RNA-EN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9144000" cy="54863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March 23, 2012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it mean to transcribe something?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it mean to translate something?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245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record a copy of some piece of information.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3" y="5411450"/>
            <a:ext cx="9245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take information and change it into a new form.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2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" y="1524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</a:t>
            </a:r>
            <a:r>
              <a:rPr lang="en-US" sz="3600" dirty="0"/>
              <a:t>.  bases (nucleotides floating around in the </a:t>
            </a:r>
            <a:r>
              <a:rPr lang="en-US" sz="3600" dirty="0" smtClean="0"/>
              <a:t>	nucleus </a:t>
            </a:r>
            <a:r>
              <a:rPr lang="en-US" sz="3600" dirty="0"/>
              <a:t>form 1 </a:t>
            </a:r>
            <a:r>
              <a:rPr lang="en-US" sz="3600" dirty="0" smtClean="0"/>
              <a:t>stranded </a:t>
            </a:r>
            <a:r>
              <a:rPr lang="en-US" sz="3600" dirty="0"/>
              <a:t>mRNA)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</a:t>
            </a:r>
            <a:r>
              <a:rPr lang="en-US" sz="3600" dirty="0"/>
              <a:t>.  mRNA – messenger RNA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b</a:t>
            </a:r>
            <a:r>
              <a:rPr lang="en-US" sz="3600" dirty="0"/>
              <a:t>.  mRNA carries the information from </a:t>
            </a:r>
            <a:r>
              <a:rPr lang="en-US" sz="3600" dirty="0" smtClean="0"/>
              <a:t>			the </a:t>
            </a:r>
            <a:r>
              <a:rPr lang="en-US" sz="3600" dirty="0"/>
              <a:t>nucleus </a:t>
            </a:r>
            <a:r>
              <a:rPr lang="en-US" sz="3600" dirty="0" smtClean="0"/>
              <a:t>and </a:t>
            </a:r>
            <a:r>
              <a:rPr lang="en-US" sz="3600" dirty="0"/>
              <a:t>DNA to the site of </a:t>
            </a:r>
            <a:r>
              <a:rPr lang="en-US" sz="3600" dirty="0" smtClean="0"/>
              <a:t>		protein </a:t>
            </a:r>
            <a:r>
              <a:rPr lang="en-US" sz="3600" dirty="0"/>
              <a:t>synthesis (called </a:t>
            </a:r>
            <a:r>
              <a:rPr lang="en-US" sz="3600" dirty="0" smtClean="0"/>
              <a:t>				ribosomes</a:t>
            </a:r>
            <a:r>
              <a:rPr lang="en-US" sz="3600" dirty="0"/>
              <a:t>)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</a:t>
            </a:r>
            <a:r>
              <a:rPr lang="en-US" sz="3600" dirty="0"/>
              <a:t>.  called mRNA because it carries a </a:t>
            </a:r>
            <a:r>
              <a:rPr lang="en-US" sz="3600" dirty="0" smtClean="0"/>
              <a:t>			message </a:t>
            </a:r>
            <a:r>
              <a:rPr lang="en-US" sz="3600" dirty="0"/>
              <a:t>(recipe</a:t>
            </a:r>
            <a:r>
              <a:rPr lang="en-US" sz="3600" dirty="0" smtClean="0"/>
              <a:t>)</a:t>
            </a:r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6096000" cy="622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9" b="5679"/>
          <a:stretch/>
        </p:blipFill>
        <p:spPr bwMode="auto">
          <a:xfrm>
            <a:off x="990600" y="2971800"/>
            <a:ext cx="7382705" cy="38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IV.  Translation</a:t>
            </a:r>
          </a:p>
          <a:p>
            <a:r>
              <a:rPr lang="en-US" sz="3600" dirty="0"/>
              <a:t>	A.  Translation takes place </a:t>
            </a:r>
            <a:r>
              <a:rPr lang="en-US" sz="3600" u="sng" dirty="0"/>
              <a:t>after</a:t>
            </a:r>
            <a:r>
              <a:rPr lang="en-US" sz="3600" dirty="0"/>
              <a:t> </a:t>
            </a:r>
            <a:r>
              <a:rPr lang="en-US" sz="3600" dirty="0" smtClean="0"/>
              <a:t>				transcription</a:t>
            </a:r>
            <a:endParaRPr lang="en-US" sz="3600" dirty="0"/>
          </a:p>
          <a:p>
            <a:r>
              <a:rPr lang="en-US" sz="3600" dirty="0"/>
              <a:t>	B.  Translation is the process of </a:t>
            </a:r>
            <a:r>
              <a:rPr lang="en-US" sz="3600" dirty="0" smtClean="0"/>
              <a:t>				connecting </a:t>
            </a:r>
            <a:r>
              <a:rPr lang="en-US" sz="3600" dirty="0" err="1"/>
              <a:t>a.a</a:t>
            </a:r>
            <a:r>
              <a:rPr lang="en-US" sz="3600" dirty="0"/>
              <a:t>. together to make </a:t>
            </a:r>
          </a:p>
          <a:p>
            <a:r>
              <a:rPr lang="en-US" sz="3600" dirty="0" smtClean="0"/>
              <a:t>		proteins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600" dirty="0"/>
              <a:t>.  Steps of Translation: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1</a:t>
            </a:r>
            <a:r>
              <a:rPr lang="en-US" sz="3600" dirty="0"/>
              <a:t>.  after the DNA has been transcribed </a:t>
            </a:r>
            <a:r>
              <a:rPr lang="en-US" sz="3600" dirty="0" smtClean="0"/>
              <a:t>			into </a:t>
            </a:r>
            <a:r>
              <a:rPr lang="en-US" sz="3600" dirty="0"/>
              <a:t>mRNA, the </a:t>
            </a:r>
            <a:r>
              <a:rPr lang="en-US" sz="3600" dirty="0" smtClean="0"/>
              <a:t>mRNA </a:t>
            </a:r>
            <a:r>
              <a:rPr lang="en-US" sz="3600" dirty="0"/>
              <a:t>pairs up </a:t>
            </a:r>
            <a:r>
              <a:rPr lang="en-US" sz="3600" dirty="0" smtClean="0"/>
              <a:t>			with </a:t>
            </a:r>
            <a:r>
              <a:rPr lang="en-US" sz="3600" dirty="0" err="1"/>
              <a:t>rRNA</a:t>
            </a:r>
            <a:endParaRPr lang="en-US" sz="3600" dirty="0"/>
          </a:p>
          <a:p>
            <a:r>
              <a:rPr lang="en-US" sz="3600" dirty="0"/>
              <a:t>		</a:t>
            </a:r>
            <a:r>
              <a:rPr lang="en-US" sz="3600" dirty="0" smtClean="0"/>
              <a:t>a</a:t>
            </a:r>
            <a:r>
              <a:rPr lang="en-US" sz="3600" dirty="0"/>
              <a:t>.  </a:t>
            </a:r>
            <a:r>
              <a:rPr lang="en-US" sz="3600" dirty="0" err="1"/>
              <a:t>rRNA</a:t>
            </a:r>
            <a:r>
              <a:rPr lang="en-US" sz="3600" dirty="0"/>
              <a:t> is different from mRNA</a:t>
            </a:r>
          </a:p>
          <a:p>
            <a:r>
              <a:rPr lang="en-US" sz="3600" dirty="0"/>
              <a:t>		</a:t>
            </a:r>
            <a:r>
              <a:rPr lang="en-US" sz="3600" dirty="0" smtClean="0"/>
              <a:t>b</a:t>
            </a:r>
            <a:r>
              <a:rPr lang="en-US" sz="3600" dirty="0"/>
              <a:t>.  </a:t>
            </a:r>
            <a:r>
              <a:rPr lang="en-US" sz="3600" dirty="0" err="1"/>
              <a:t>rRNA</a:t>
            </a:r>
            <a:r>
              <a:rPr lang="en-US" sz="3600" dirty="0"/>
              <a:t> = ribosomal RNA</a:t>
            </a:r>
          </a:p>
          <a:p>
            <a:r>
              <a:rPr lang="en-US" sz="3600" dirty="0"/>
              <a:t>		</a:t>
            </a:r>
            <a:r>
              <a:rPr lang="en-US" sz="3600" dirty="0" smtClean="0"/>
              <a:t>c</a:t>
            </a:r>
            <a:r>
              <a:rPr lang="en-US" sz="3600" dirty="0"/>
              <a:t>.  </a:t>
            </a:r>
            <a:r>
              <a:rPr lang="en-US" sz="3600" dirty="0" err="1"/>
              <a:t>rRNA</a:t>
            </a:r>
            <a:r>
              <a:rPr lang="en-US" sz="3600" dirty="0"/>
              <a:t> has three sites, an A site, a </a:t>
            </a:r>
            <a:r>
              <a:rPr lang="en-US" sz="3600" dirty="0" smtClean="0"/>
              <a:t>			P </a:t>
            </a:r>
            <a:r>
              <a:rPr lang="en-US" sz="3600" dirty="0"/>
              <a:t>site, and an E </a:t>
            </a:r>
            <a:r>
              <a:rPr lang="en-US" sz="3600" dirty="0" smtClean="0"/>
              <a:t>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9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1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dirty="0"/>
              <a:t>.  as soon as mRNA and r RNA are paired, </a:t>
            </a:r>
            <a:r>
              <a:rPr lang="en-US" sz="3600" dirty="0" smtClean="0"/>
              <a:t>	the </a:t>
            </a:r>
            <a:r>
              <a:rPr lang="en-US" sz="3600" dirty="0"/>
              <a:t>message or </a:t>
            </a:r>
            <a:r>
              <a:rPr lang="en-US" sz="3600" dirty="0" smtClean="0"/>
              <a:t>“</a:t>
            </a:r>
            <a:r>
              <a:rPr lang="en-US" sz="3600" dirty="0"/>
              <a:t>recipe” is read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</a:t>
            </a:r>
            <a:r>
              <a:rPr lang="en-US" sz="3600" dirty="0"/>
              <a:t>.  the message is always read in groups </a:t>
            </a:r>
            <a:r>
              <a:rPr lang="en-US" sz="3600" dirty="0" smtClean="0"/>
              <a:t>		of </a:t>
            </a:r>
            <a:r>
              <a:rPr lang="en-US" sz="3600" dirty="0"/>
              <a:t>three at a </a:t>
            </a:r>
            <a:r>
              <a:rPr lang="en-US" sz="3600" dirty="0" smtClean="0"/>
              <a:t>time</a:t>
            </a:r>
            <a:endParaRPr lang="en-US" sz="3600" dirty="0"/>
          </a:p>
          <a:p>
            <a:r>
              <a:rPr lang="en-US" sz="3600" dirty="0"/>
              <a:t>		</a:t>
            </a:r>
            <a:r>
              <a:rPr lang="en-US" sz="3600" dirty="0" smtClean="0"/>
              <a:t>ex</a:t>
            </a:r>
            <a:r>
              <a:rPr lang="en-US" sz="3600" dirty="0"/>
              <a:t>. AAG UAC CUU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b</a:t>
            </a:r>
            <a:r>
              <a:rPr lang="en-US" sz="3600" dirty="0"/>
              <a:t>.  these groups of three are called </a:t>
            </a:r>
            <a:r>
              <a:rPr lang="en-US" sz="3600" dirty="0" smtClean="0"/>
              <a:t>			CODONS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581400"/>
            <a:ext cx="4915611" cy="314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5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497" y="91204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 Codons</a:t>
            </a:r>
          </a:p>
          <a:p>
            <a:r>
              <a:rPr lang="en-US" sz="3600" dirty="0"/>
              <a:t>	a.  Code is carried in groups of 3 bases </a:t>
            </a:r>
            <a:r>
              <a:rPr lang="en-US" sz="3600" dirty="0" smtClean="0"/>
              <a:t>			called </a:t>
            </a:r>
            <a:r>
              <a:rPr lang="en-US" sz="3600" dirty="0"/>
              <a:t>triplet </a:t>
            </a:r>
            <a:r>
              <a:rPr lang="en-US" sz="3600" dirty="0" smtClean="0"/>
              <a:t>codons</a:t>
            </a:r>
            <a:endParaRPr lang="en-US" sz="3600" dirty="0"/>
          </a:p>
          <a:p>
            <a:r>
              <a:rPr lang="en-US" sz="3600" dirty="0"/>
              <a:t> 	b.  there are 64 possible 3 letter codes </a:t>
            </a:r>
            <a:r>
              <a:rPr lang="en-US" sz="3600" dirty="0" smtClean="0"/>
              <a:t>			using </a:t>
            </a:r>
            <a:r>
              <a:rPr lang="en-US" sz="3600" dirty="0"/>
              <a:t>A,G,U,C</a:t>
            </a:r>
          </a:p>
          <a:p>
            <a:r>
              <a:rPr lang="en-US" sz="3600" dirty="0"/>
              <a:t> 	c.  These 64 codes, like AAG, are coding </a:t>
            </a:r>
            <a:r>
              <a:rPr lang="en-US" sz="3600" dirty="0" smtClean="0"/>
              <a:t>		for </a:t>
            </a:r>
            <a:r>
              <a:rPr lang="en-US" sz="3600" dirty="0"/>
              <a:t>amino </a:t>
            </a:r>
            <a:r>
              <a:rPr lang="en-US" sz="3600" dirty="0" smtClean="0"/>
              <a:t>acids</a:t>
            </a:r>
            <a:endParaRPr lang="en-US" sz="3600" dirty="0"/>
          </a:p>
          <a:p>
            <a:r>
              <a:rPr lang="en-US" sz="3600" dirty="0"/>
              <a:t>	d.  20 amino acids w/64 codes, therefore </a:t>
            </a:r>
            <a:r>
              <a:rPr lang="en-US" sz="3600" dirty="0" smtClean="0"/>
              <a:t>		many </a:t>
            </a:r>
            <a:r>
              <a:rPr lang="en-US" sz="3600" dirty="0"/>
              <a:t>amino </a:t>
            </a:r>
            <a:r>
              <a:rPr lang="en-US" sz="3600" dirty="0" smtClean="0"/>
              <a:t>acids </a:t>
            </a:r>
            <a:r>
              <a:rPr lang="en-US" sz="3600" dirty="0"/>
              <a:t>have more than </a:t>
            </a:r>
            <a:r>
              <a:rPr lang="en-US" sz="3600" dirty="0" smtClean="0"/>
              <a:t>		1 </a:t>
            </a:r>
            <a:r>
              <a:rPr lang="en-US" sz="3600" dirty="0"/>
              <a:t>code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456"/>
            <a:ext cx="2362200" cy="22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2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89164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810"/>
            <a:ext cx="6844849" cy="59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dirty="0"/>
              <a:t>.  There are also start (methionine) and stop </a:t>
            </a:r>
            <a:r>
              <a:rPr lang="en-US" sz="3600" dirty="0" smtClean="0"/>
              <a:t>	codons that </a:t>
            </a:r>
            <a:r>
              <a:rPr lang="en-US" sz="3600" dirty="0"/>
              <a:t>signal the beginning and </a:t>
            </a:r>
            <a:r>
              <a:rPr lang="en-US" sz="3600" dirty="0" smtClean="0"/>
              <a:t>	end </a:t>
            </a:r>
            <a:r>
              <a:rPr lang="en-US" sz="3600" dirty="0"/>
              <a:t>of each polypeptide chain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 smtClean="0"/>
              <a:t>f</a:t>
            </a:r>
            <a:r>
              <a:rPr lang="en-US" sz="3600" dirty="0"/>
              <a:t>.  A chart is used to determine </a:t>
            </a:r>
            <a:r>
              <a:rPr lang="en-US" sz="3600" dirty="0" err="1"/>
              <a:t>a.a</a:t>
            </a:r>
            <a:r>
              <a:rPr lang="en-US" sz="3600" dirty="0"/>
              <a:t>. (see Chart </a:t>
            </a:r>
            <a:r>
              <a:rPr lang="en-US" sz="3600" dirty="0" smtClean="0"/>
              <a:t>	– </a:t>
            </a:r>
            <a:r>
              <a:rPr lang="en-US" sz="3600" dirty="0"/>
              <a:t>page </a:t>
            </a:r>
            <a:r>
              <a:rPr lang="en-US" sz="3600" dirty="0" smtClean="0"/>
              <a:t>204 </a:t>
            </a:r>
            <a:r>
              <a:rPr lang="en-US" sz="3600" dirty="0"/>
              <a:t>or notes)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6" b="65406"/>
          <a:stretch/>
        </p:blipFill>
        <p:spPr bwMode="auto">
          <a:xfrm>
            <a:off x="4493105" y="3810000"/>
            <a:ext cx="4182603" cy="23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52326" r="61758" b="21695"/>
          <a:stretch/>
        </p:blipFill>
        <p:spPr bwMode="auto">
          <a:xfrm>
            <a:off x="1054085" y="4002081"/>
            <a:ext cx="2848398" cy="199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198" y="-1998397"/>
            <a:ext cx="7934255" cy="102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1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4.  as the codons are being read from the </a:t>
            </a:r>
            <a:r>
              <a:rPr lang="en-US" sz="3600" dirty="0" smtClean="0"/>
              <a:t>	mRNA</a:t>
            </a:r>
            <a:r>
              <a:rPr lang="en-US" sz="3600" dirty="0"/>
              <a:t>, it </a:t>
            </a:r>
            <a:r>
              <a:rPr lang="en-US" sz="3600" dirty="0" smtClean="0"/>
              <a:t>“</a:t>
            </a:r>
            <a:r>
              <a:rPr lang="en-US" sz="3600" dirty="0"/>
              <a:t>advertises” for its base pair </a:t>
            </a:r>
            <a:r>
              <a:rPr lang="en-US" sz="3600" dirty="0" smtClean="0"/>
              <a:t>	codon</a:t>
            </a:r>
            <a:endParaRPr lang="en-US" sz="3600" dirty="0"/>
          </a:p>
          <a:p>
            <a:r>
              <a:rPr lang="en-US" sz="3600" dirty="0"/>
              <a:t> 	a.  these base pairs are called </a:t>
            </a:r>
            <a:r>
              <a:rPr lang="en-US" sz="3600" dirty="0" smtClean="0"/>
              <a:t>				ANTICODONS</a:t>
            </a:r>
            <a:endParaRPr lang="en-US" sz="3600" dirty="0"/>
          </a:p>
          <a:p>
            <a:r>
              <a:rPr lang="en-US" sz="3600" dirty="0"/>
              <a:t>	b.  anticodons are carried by yet </a:t>
            </a:r>
            <a:r>
              <a:rPr lang="en-US" sz="3600" dirty="0" smtClean="0"/>
              <a:t>				another </a:t>
            </a:r>
            <a:r>
              <a:rPr lang="en-US" sz="3600" dirty="0"/>
              <a:t>type of RNA </a:t>
            </a:r>
            <a:r>
              <a:rPr lang="en-US" sz="3600" dirty="0" smtClean="0"/>
              <a:t>called </a:t>
            </a:r>
            <a:r>
              <a:rPr lang="en-US" sz="3600" dirty="0" err="1" smtClean="0"/>
              <a:t>tRNA</a:t>
            </a:r>
            <a:endParaRPr lang="en-US" sz="3600" dirty="0"/>
          </a:p>
          <a:p>
            <a:r>
              <a:rPr lang="en-US" sz="3600" dirty="0"/>
              <a:t>	c.  </a:t>
            </a:r>
            <a:r>
              <a:rPr lang="en-US" sz="3600" dirty="0" err="1"/>
              <a:t>tRNA</a:t>
            </a:r>
            <a:r>
              <a:rPr lang="en-US" sz="3600" dirty="0"/>
              <a:t> = transfer RNA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61" y="2057400"/>
            <a:ext cx="31718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81075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Learning Target: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743200"/>
            <a:ext cx="82296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dirty="0" smtClean="0"/>
              <a:t>Understand how the </a:t>
            </a:r>
            <a:r>
              <a:rPr lang="en-US" sz="4000" dirty="0"/>
              <a:t>genetic information stored in DNA is used to </a:t>
            </a:r>
            <a:r>
              <a:rPr lang="en-US" sz="4000" dirty="0" smtClean="0"/>
              <a:t>create </a:t>
            </a:r>
            <a:r>
              <a:rPr lang="en-US" sz="4000" dirty="0"/>
              <a:t>the thousands of proteins that each cell </a:t>
            </a:r>
            <a:r>
              <a:rPr lang="en-US" sz="4000" dirty="0" smtClean="0"/>
              <a:t>requires </a:t>
            </a:r>
            <a:r>
              <a:rPr lang="en-US" sz="4000" smtClean="0"/>
              <a:t>to function.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9000" l="0" r="99571">
                        <a14:foregroundMark x1="10571" y1="79429" x2="10571" y2="79429"/>
                        <a14:foregroundMark x1="16143" y1="88000" x2="15000" y2="89857"/>
                        <a14:foregroundMark x1="18000" y1="78714" x2="7000" y2="88571"/>
                        <a14:foregroundMark x1="13143" y1="50571" x2="14286" y2="55429"/>
                        <a14:foregroundMark x1="14286" y1="43714" x2="23571" y2="21714"/>
                        <a14:foregroundMark x1="31571" y1="18000" x2="56714" y2="11857"/>
                        <a14:foregroundMark x1="67714" y1="18000" x2="84857" y2="32143"/>
                        <a14:foregroundMark x1="86714" y1="50571" x2="73857" y2="77571"/>
                        <a14:foregroundMark x1="65286" y1="83714" x2="40714" y2="84286"/>
                        <a14:foregroundMark x1="34000" y1="65286" x2="34000" y2="62857"/>
                        <a14:foregroundMark x1="64000" y1="46857" x2="64000" y2="46857"/>
                        <a14:foregroundMark x1="69000" y1="46286" x2="35857" y2="47429"/>
                        <a14:foregroundMark x1="7000" y1="84857" x2="8143" y2="7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760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5.  </a:t>
            </a:r>
            <a:r>
              <a:rPr lang="en-US" sz="3600" dirty="0" err="1"/>
              <a:t>tRNA</a:t>
            </a:r>
            <a:r>
              <a:rPr lang="en-US" sz="3600" dirty="0"/>
              <a:t> carries with it a particular amino acid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4373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6.  as the </a:t>
            </a:r>
            <a:r>
              <a:rPr lang="en-US" sz="3600" dirty="0" err="1"/>
              <a:t>tRNA</a:t>
            </a:r>
            <a:r>
              <a:rPr lang="en-US" sz="3600" dirty="0"/>
              <a:t> moves from the A site to </a:t>
            </a:r>
            <a:r>
              <a:rPr lang="en-US" sz="3600" dirty="0" smtClean="0"/>
              <a:t>	the </a:t>
            </a:r>
            <a:r>
              <a:rPr lang="en-US" sz="3600" dirty="0"/>
              <a:t>P site, the </a:t>
            </a:r>
            <a:r>
              <a:rPr lang="en-US" sz="3600" dirty="0" err="1"/>
              <a:t>a.a</a:t>
            </a:r>
            <a:r>
              <a:rPr lang="en-US" sz="3600" dirty="0"/>
              <a:t>. </a:t>
            </a:r>
            <a:r>
              <a:rPr lang="en-US" sz="3600" dirty="0" smtClean="0"/>
              <a:t>are </a:t>
            </a:r>
            <a:r>
              <a:rPr lang="en-US" sz="3600" dirty="0"/>
              <a:t>connected by </a:t>
            </a:r>
            <a:r>
              <a:rPr lang="en-US" sz="3600" dirty="0" smtClean="0"/>
              <a:t>	peptide </a:t>
            </a:r>
            <a:r>
              <a:rPr lang="en-US" sz="3600" dirty="0"/>
              <a:t>bonds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353050" cy="38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7.  when the stop codon is reached that </a:t>
            </a:r>
            <a:r>
              <a:rPr lang="en-US" sz="3600" dirty="0" smtClean="0"/>
              <a:t>	signals </a:t>
            </a:r>
            <a:r>
              <a:rPr lang="en-US" sz="3600" dirty="0"/>
              <a:t>the end of </a:t>
            </a:r>
            <a:r>
              <a:rPr lang="en-US" sz="3600" dirty="0" smtClean="0"/>
              <a:t>the </a:t>
            </a:r>
            <a:r>
              <a:rPr lang="en-US" sz="3600" dirty="0"/>
              <a:t>protein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2286"/>
            <a:ext cx="4648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40" y="254703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.unt.edu/~jajohnson/images/dna_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1" b="98154" l="0" r="99800">
                        <a14:foregroundMark x1="58200" y1="4308" x2="56000" y2="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584">
            <a:off x="2514601" y="1293049"/>
            <a:ext cx="4572000" cy="24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 Review:  Types of Nucleic </a:t>
            </a:r>
            <a:r>
              <a:rPr lang="en-US" dirty="0" smtClean="0"/>
              <a:t>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.  DNA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.  RNA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biologycorner.com/resources/mRNA-color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9" y="3210792"/>
            <a:ext cx="2285999" cy="36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</a:t>
            </a:r>
            <a:r>
              <a:rPr lang="en-US" sz="3600" dirty="0"/>
              <a:t>.  RNA</a:t>
            </a:r>
          </a:p>
          <a:p>
            <a:r>
              <a:rPr lang="en-US" sz="3600" dirty="0"/>
              <a:t>	1.  location – inside the nucleolus OR in </a:t>
            </a:r>
            <a:r>
              <a:rPr lang="en-US" sz="3600" dirty="0" smtClean="0"/>
              <a:t>		the </a:t>
            </a:r>
            <a:r>
              <a:rPr lang="en-US" sz="3600" dirty="0"/>
              <a:t>cytoplasm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2</a:t>
            </a:r>
            <a:r>
              <a:rPr lang="en-US" sz="3600" dirty="0"/>
              <a:t>.  structure of RNA –</a:t>
            </a:r>
          </a:p>
          <a:p>
            <a:r>
              <a:rPr lang="en-US" sz="3600" dirty="0"/>
              <a:t>		a.  single stranded</a:t>
            </a:r>
          </a:p>
        </p:txBody>
      </p:sp>
      <p:pic>
        <p:nvPicPr>
          <p:cNvPr id="2052" name="Picture 4" descr="File:Difference DNA RNA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03" y="2868090"/>
            <a:ext cx="4953000" cy="39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</a:t>
            </a:r>
            <a:r>
              <a:rPr lang="en-US" sz="3600" dirty="0"/>
              <a:t>.  nucleotides – composed of 3 parts: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</a:t>
            </a:r>
            <a:r>
              <a:rPr lang="en-US" sz="3600" dirty="0"/>
              <a:t>.  phosphate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ii</a:t>
            </a:r>
            <a:r>
              <a:rPr lang="en-US" sz="3600" dirty="0"/>
              <a:t>.  sugar – ribose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iii</a:t>
            </a:r>
            <a:r>
              <a:rPr lang="en-US" sz="3600" dirty="0"/>
              <a:t>. nitrogen bases – Adenine – A</a:t>
            </a:r>
          </a:p>
          <a:p>
            <a:r>
              <a:rPr lang="en-US" sz="3600" dirty="0"/>
              <a:t>			</a:t>
            </a:r>
            <a:r>
              <a:rPr lang="en-US" sz="3600" dirty="0" smtClean="0"/>
              <a:t>		Guanine </a:t>
            </a:r>
            <a:r>
              <a:rPr lang="en-US" sz="3600" dirty="0"/>
              <a:t>– G</a:t>
            </a:r>
          </a:p>
          <a:p>
            <a:r>
              <a:rPr lang="en-US" sz="3600" dirty="0"/>
              <a:t>			</a:t>
            </a:r>
            <a:r>
              <a:rPr lang="en-US" sz="3600" dirty="0" smtClean="0"/>
              <a:t>		Cytosine </a:t>
            </a:r>
            <a:r>
              <a:rPr lang="en-US" sz="3600" dirty="0"/>
              <a:t>– C</a:t>
            </a:r>
          </a:p>
          <a:p>
            <a:r>
              <a:rPr lang="en-US" sz="3600" dirty="0"/>
              <a:t>			</a:t>
            </a:r>
            <a:r>
              <a:rPr lang="en-US" sz="3600" dirty="0" smtClean="0"/>
              <a:t>		Uracil </a:t>
            </a:r>
            <a:r>
              <a:rPr lang="en-US" sz="3600" dirty="0"/>
              <a:t>– U   </a:t>
            </a:r>
          </a:p>
          <a:p>
            <a:r>
              <a:rPr lang="en-US" sz="3600" dirty="0"/>
              <a:t>     </a:t>
            </a:r>
            <a:r>
              <a:rPr lang="en-US" sz="3600" dirty="0" smtClean="0"/>
              <a:t>				   </a:t>
            </a:r>
            <a:r>
              <a:rPr lang="en-US" sz="3600" dirty="0"/>
              <a:t>instead of Thymine (T)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0684"/>
            <a:ext cx="3581400" cy="3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II.  Replication of DNA (review)</a:t>
            </a:r>
          </a:p>
          <a:p>
            <a:r>
              <a:rPr lang="en-US" sz="3600" dirty="0"/>
              <a:t>	A.  DNA makes an exact copy of itself</a:t>
            </a:r>
          </a:p>
          <a:p>
            <a:r>
              <a:rPr lang="en-US" sz="3600" dirty="0"/>
              <a:t>	B.  DNA uncoils, unzips, and makes a </a:t>
            </a:r>
            <a:r>
              <a:rPr lang="en-US" sz="3600" dirty="0" smtClean="0"/>
              <a:t>			copy </a:t>
            </a:r>
            <a:r>
              <a:rPr lang="en-US" sz="3600" dirty="0"/>
              <a:t>of itself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89324"/>
            <a:ext cx="3867922" cy="39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ttc.biz/images/transcriptio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10000" cy="54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Medical Transcriptionist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1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III.  Transcription of DNA – rewriting</a:t>
            </a:r>
          </a:p>
          <a:p>
            <a:r>
              <a:rPr lang="en-US" sz="3600" dirty="0"/>
              <a:t>	A.  Process in which DNA gives the </a:t>
            </a:r>
            <a:r>
              <a:rPr lang="en-US" sz="3600" dirty="0" smtClean="0"/>
              <a:t>			“</a:t>
            </a:r>
            <a:r>
              <a:rPr lang="en-US" sz="3600" dirty="0"/>
              <a:t>recipe” to RNA</a:t>
            </a:r>
          </a:p>
          <a:p>
            <a:pPr lvl="0"/>
            <a:r>
              <a:rPr lang="en-US" sz="3600" dirty="0" smtClean="0"/>
              <a:t>		-process </a:t>
            </a:r>
            <a:r>
              <a:rPr lang="en-US" sz="3600" dirty="0"/>
              <a:t>in which DNA make a </a:t>
            </a:r>
            <a:r>
              <a:rPr lang="en-US" sz="3600" dirty="0" smtClean="0"/>
              <a:t>				***</a:t>
            </a:r>
            <a:r>
              <a:rPr lang="en-US" sz="3600" dirty="0"/>
              <a:t>similar***copy to itself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57800" y="381000"/>
            <a:ext cx="182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01068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B.  Steps in transcription:</a:t>
            </a:r>
          </a:p>
          <a:p>
            <a:r>
              <a:rPr lang="en-US" sz="3600" dirty="0"/>
              <a:t>	1.  H bonds break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9988"/>
            <a:ext cx="5424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2.  ladder unzips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2 halves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r="15234"/>
          <a:stretch/>
        </p:blipFill>
        <p:spPr bwMode="auto">
          <a:xfrm>
            <a:off x="2484302" y="2326319"/>
            <a:ext cx="4159460" cy="44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854</TotalTime>
  <Words>201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March 23, 2012  What does it mean to transcribe something?   What does it mean to translate something?</vt:lpstr>
      <vt:lpstr>Learning Target:</vt:lpstr>
      <vt:lpstr>I.  Review:  Types of Nucleic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Transcription and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Transcription and Translation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and Translation</dc:title>
  <dc:creator>STEGENGA, CHRISTIN</dc:creator>
  <cp:lastModifiedBy>STEGENGA, CHRISTIN</cp:lastModifiedBy>
  <cp:revision>14</cp:revision>
  <dcterms:created xsi:type="dcterms:W3CDTF">2012-03-23T16:47:09Z</dcterms:created>
  <dcterms:modified xsi:type="dcterms:W3CDTF">2012-03-28T21:18:41Z</dcterms:modified>
</cp:coreProperties>
</file>