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87" r:id="rId3"/>
    <p:sldId id="257" r:id="rId4"/>
    <p:sldId id="258" r:id="rId5"/>
    <p:sldId id="259" r:id="rId6"/>
    <p:sldId id="260" r:id="rId7"/>
    <p:sldId id="261" r:id="rId8"/>
    <p:sldId id="262" r:id="rId9"/>
    <p:sldId id="263" r:id="rId10"/>
    <p:sldId id="265" r:id="rId11"/>
    <p:sldId id="264" r:id="rId12"/>
    <p:sldId id="266" r:id="rId13"/>
    <p:sldId id="278" r:id="rId14"/>
    <p:sldId id="279" r:id="rId15"/>
    <p:sldId id="267" r:id="rId16"/>
    <p:sldId id="280" r:id="rId17"/>
    <p:sldId id="268" r:id="rId18"/>
    <p:sldId id="281" r:id="rId19"/>
    <p:sldId id="282" r:id="rId20"/>
    <p:sldId id="269" r:id="rId21"/>
    <p:sldId id="270" r:id="rId22"/>
    <p:sldId id="271" r:id="rId23"/>
    <p:sldId id="272" r:id="rId24"/>
    <p:sldId id="283" r:id="rId25"/>
    <p:sldId id="284" r:id="rId26"/>
    <p:sldId id="285" r:id="rId27"/>
    <p:sldId id="273" r:id="rId28"/>
    <p:sldId id="276" r:id="rId29"/>
    <p:sldId id="277" r:id="rId30"/>
    <p:sldId id="286" r:id="rId31"/>
    <p:sldId id="274" r:id="rId32"/>
    <p:sldId id="275" r:id="rId3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8" d="100"/>
          <a:sy n="88" d="100"/>
        </p:scale>
        <p:origin x="-96" y="-33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p>
            <a:fld id="{C2FFEA21-76E5-4D85-A325-3BAE645A075A}" type="datetimeFigureOut">
              <a:rPr lang="en-US" smtClean="0"/>
              <a:pPr/>
              <a:t>4/16/2012</a:t>
            </a:fld>
            <a:endParaRPr lang="en-US"/>
          </a:p>
        </p:txBody>
      </p:sp>
      <p:sp>
        <p:nvSpPr>
          <p:cNvPr id="20" name="Footer Placeholder 19"/>
          <p:cNvSpPr>
            <a:spLocks noGrp="1"/>
          </p:cNvSpPr>
          <p:nvPr>
            <p:ph type="ftr" sz="quarter" idx="11"/>
          </p:nvPr>
        </p:nvSpPr>
        <p:spPr/>
        <p:txBody>
          <a:bodyPr/>
          <a:lstStyle/>
          <a:p>
            <a:endParaRPr lang="en-US"/>
          </a:p>
        </p:txBody>
      </p:sp>
      <p:sp>
        <p:nvSpPr>
          <p:cNvPr id="10" name="Slide Number Placeholder 9"/>
          <p:cNvSpPr>
            <a:spLocks noGrp="1"/>
          </p:cNvSpPr>
          <p:nvPr>
            <p:ph type="sldNum" sz="quarter" idx="12"/>
          </p:nvPr>
        </p:nvSpPr>
        <p:spPr/>
        <p:txBody>
          <a:bodyPr/>
          <a:lstStyle/>
          <a:p>
            <a:fld id="{FFC50047-9ED3-4CCA-A3A4-915747AE274F}"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2FFEA21-76E5-4D85-A325-3BAE645A075A}" type="datetimeFigureOut">
              <a:rPr lang="en-US" smtClean="0"/>
              <a:pPr/>
              <a:t>4/16/2012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50047-9ED3-4CCA-A3A4-915747AE274F}"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C2FFEA21-76E5-4D85-A325-3BAE645A075A}" type="datetimeFigureOut">
              <a:rPr lang="en-US" smtClean="0"/>
              <a:pPr/>
              <a:t>4/16/2012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50047-9ED3-4CCA-A3A4-915747AE274F}"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2FFEA21-76E5-4D85-A325-3BAE645A075A}" type="datetimeFigureOut">
              <a:rPr lang="en-US" smtClean="0"/>
              <a:pPr/>
              <a:t>4/16/2012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C50047-9ED3-4CCA-A3A4-915747AE274F}"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C2FFEA21-76E5-4D85-A325-3BAE645A075A}" type="datetimeFigureOut">
              <a:rPr lang="en-US" smtClean="0"/>
              <a:pPr/>
              <a:t>4/16/2012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FC50047-9ED3-4CCA-A3A4-915747AE274F}"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p>
            <a:fld id="{C2FFEA21-76E5-4D85-A325-3BAE645A075A}" type="datetimeFigureOut">
              <a:rPr lang="en-US" smtClean="0"/>
              <a:pPr/>
              <a:t>4/16/2012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FC50047-9ED3-4CCA-A3A4-915747AE274F}"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Date Placeholder 1"/>
          <p:cNvSpPr>
            <a:spLocks noGrp="1"/>
          </p:cNvSpPr>
          <p:nvPr>
            <p:ph type="dt" sz="half" idx="10"/>
          </p:nvPr>
        </p:nvSpPr>
        <p:spPr/>
        <p:txBody>
          <a:bodyPr/>
          <a:lstStyle/>
          <a:p>
            <a:fld id="{C2FFEA21-76E5-4D85-A325-3BAE645A075A}" type="datetimeFigureOut">
              <a:rPr lang="en-US" smtClean="0"/>
              <a:pPr/>
              <a:t>4/16/2012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FC50047-9ED3-4CCA-A3A4-915747AE274F}"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C2FFEA21-76E5-4D85-A325-3BAE645A075A}" type="datetimeFigureOut">
              <a:rPr lang="en-US" smtClean="0"/>
              <a:pPr/>
              <a:t>4/16/2012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C50047-9ED3-4CCA-A3A4-915747AE274F}"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p>
            <a:fld id="{C2FFEA21-76E5-4D85-A325-3BAE645A075A}" type="datetimeFigureOut">
              <a:rPr lang="en-US" smtClean="0"/>
              <a:pPr/>
              <a:t>4/16/2012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FC50047-9ED3-4CCA-A3A4-915747AE274F}"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2FFEA21-76E5-4D85-A325-3BAE645A075A}" type="datetimeFigureOut">
              <a:rPr lang="en-US" smtClean="0"/>
              <a:pPr/>
              <a:t>4/16/2012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50047-9ED3-4CCA-A3A4-915747AE274F}"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C2FFEA21-76E5-4D85-A325-3BAE645A075A}" type="datetimeFigureOut">
              <a:rPr lang="en-US" smtClean="0"/>
              <a:pPr/>
              <a:t>4/16/2012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FC50047-9ED3-4CCA-A3A4-915747AE274F}"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lstStyle>
          <a:p>
            <a:fld id="{C2FFEA21-76E5-4D85-A325-3BAE645A075A}" type="datetimeFigureOut">
              <a:rPr lang="en-US" smtClean="0"/>
              <a:pPr/>
              <a:t>4/16/2012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lstStyle>
          <a:p>
            <a:fld id="{FFC50047-9ED3-4CCA-A3A4-915747AE274F}"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hyperlink" Target="http://www.youtube.com/watch?v=910dz5sCb1I"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7.xml"/><Relationship Id="rId4" Type="http://schemas.openxmlformats.org/officeDocument/2006/relationships/image" Target="../media/image17.png"/></Relationships>
</file>

<file path=ppt/slides/_rels/slide17.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hyperlink" Target="http://video.pbs.org/video/1300397304"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hyperlink" Target="file:///\\localhost\%25EF%25BF%25BChttp\::www.hhmi.org:biointeractive:shortfilms:index.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447800" y="228600"/>
            <a:ext cx="7406640" cy="1070082"/>
          </a:xfrm>
        </p:spPr>
        <p:txBody>
          <a:bodyPr/>
          <a:lstStyle/>
          <a:p>
            <a:r>
              <a:rPr lang="en-US" dirty="0" smtClean="0"/>
              <a:t>Chapter 15 - Evolution</a:t>
            </a:r>
            <a:endParaRPr lang="en-US" dirty="0"/>
          </a:p>
        </p:txBody>
      </p:sp>
      <p:sp>
        <p:nvSpPr>
          <p:cNvPr id="3" name="Subtitle 2"/>
          <p:cNvSpPr>
            <a:spLocks noGrp="1"/>
          </p:cNvSpPr>
          <p:nvPr>
            <p:ph type="subTitle" idx="1"/>
          </p:nvPr>
        </p:nvSpPr>
        <p:spPr>
          <a:xfrm>
            <a:off x="1371600" y="1219200"/>
            <a:ext cx="7406640" cy="1752600"/>
          </a:xfrm>
        </p:spPr>
        <p:txBody>
          <a:bodyPr/>
          <a:lstStyle/>
          <a:p>
            <a:r>
              <a:rPr lang="en-US" dirty="0" smtClean="0"/>
              <a:t>Reading Guide Discussion/Notes</a:t>
            </a:r>
          </a:p>
          <a:p>
            <a:r>
              <a:rPr lang="en-US" dirty="0" smtClean="0"/>
              <a:t>Pages 423-427</a:t>
            </a:r>
            <a:endParaRPr lang="en-US" dirty="0"/>
          </a:p>
        </p:txBody>
      </p:sp>
      <p:pic>
        <p:nvPicPr>
          <p:cNvPr id="4" name="Picture 3"/>
          <p:cNvPicPr>
            <a:picLocks noChangeAspect="1"/>
          </p:cNvPicPr>
          <p:nvPr/>
        </p:nvPicPr>
        <p:blipFill>
          <a:blip r:embed="rId2"/>
          <a:stretch>
            <a:fillRect/>
          </a:stretch>
        </p:blipFill>
        <p:spPr>
          <a:xfrm>
            <a:off x="1219200" y="2159000"/>
            <a:ext cx="7543800" cy="4699000"/>
          </a:xfrm>
          <a:prstGeom prst="rect">
            <a:avLst/>
          </a:prstGeom>
        </p:spPr>
      </p:pic>
    </p:spTree>
    <p:extLst>
      <p:ext uri="{BB962C8B-B14F-4D97-AF65-F5344CB8AC3E}">
        <p14:creationId xmlns:p14="http://schemas.microsoft.com/office/powerpoint/2010/main" val="264741360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hlinkClick r:id="rId2"/>
              </a:rPr>
              <a:t>Darwin’s Dangerous Idea</a:t>
            </a:r>
            <a:endParaRPr lang="en-US" dirty="0"/>
          </a:p>
        </p:txBody>
      </p:sp>
      <p:sp>
        <p:nvSpPr>
          <p:cNvPr id="3" name="Content Placeholder 2"/>
          <p:cNvSpPr>
            <a:spLocks noGrp="1"/>
          </p:cNvSpPr>
          <p:nvPr>
            <p:ph idx="1"/>
          </p:nvPr>
        </p:nvSpPr>
        <p:spPr/>
        <p:txBody>
          <a:bodyPr/>
          <a:lstStyle/>
          <a:p>
            <a:endParaRPr lang="en-US" dirty="0"/>
          </a:p>
        </p:txBody>
      </p:sp>
      <p:pic>
        <p:nvPicPr>
          <p:cNvPr id="1026" name="Picture 2" descr="http://www.nicerweb.com/sketches/video/PBS-Evolution/1.1_darwin/Certhidea_olivace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6800" y="1458685"/>
            <a:ext cx="7956793" cy="4114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25286045"/>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effectLst/>
              </a:rPr>
              <a:t>1.  What is the definition of </a:t>
            </a:r>
            <a:r>
              <a:rPr lang="en-US" dirty="0" smtClean="0">
                <a:effectLst/>
              </a:rPr>
              <a:t>			evolution</a:t>
            </a:r>
            <a:r>
              <a:rPr lang="en-US" dirty="0">
                <a:effectLst/>
              </a:rPr>
              <a:t>?</a:t>
            </a:r>
            <a:endParaRPr lang="en-US" dirty="0"/>
          </a:p>
        </p:txBody>
      </p:sp>
      <p:pic>
        <p:nvPicPr>
          <p:cNvPr id="1026" name="Picture 2" descr="http://static.theurbn.com/wp-content/uploads/2011/11/Evolution-mobile-phones-2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46564" y="1524000"/>
            <a:ext cx="5943600" cy="5081778"/>
          </a:xfrm>
          <a:prstGeom prst="rect">
            <a:avLst/>
          </a:prstGeom>
          <a:noFill/>
          <a:extLst>
            <a:ext uri="{909E8E84-426E-40DD-AFC4-6F175D3DCCD1}">
              <a14:hiddenFill xmlns:a14="http://schemas.microsoft.com/office/drawing/2010/main">
                <a:solidFill>
                  <a:srgbClr val="FFFFFF"/>
                </a:solidFill>
              </a14:hiddenFill>
            </a:ext>
          </a:extLst>
        </p:spPr>
      </p:pic>
      <p:sp>
        <p:nvSpPr>
          <p:cNvPr id="4" name="Rounded Rectangle 3"/>
          <p:cNvSpPr/>
          <p:nvPr/>
        </p:nvSpPr>
        <p:spPr>
          <a:xfrm>
            <a:off x="2209800" y="1828800"/>
            <a:ext cx="5680364" cy="1905000"/>
          </a:xfrm>
          <a:prstGeom prst="roundRect">
            <a:avLst/>
          </a:prstGeom>
          <a:ln>
            <a:noFill/>
          </a:ln>
        </p:spPr>
        <p:style>
          <a:lnRef idx="2">
            <a:schemeClr val="accent6"/>
          </a:lnRef>
          <a:fillRef idx="1">
            <a:schemeClr val="lt1"/>
          </a:fillRef>
          <a:effectRef idx="0">
            <a:schemeClr val="accent6"/>
          </a:effectRef>
          <a:fontRef idx="minor">
            <a:schemeClr val="dk1"/>
          </a:fontRef>
        </p:style>
        <p:txBody>
          <a:bodyPr rtlCol="0" anchor="ctr"/>
          <a:lstStyle/>
          <a:p>
            <a:pPr algn="ctr"/>
            <a:endParaRPr lang="en-US"/>
          </a:p>
        </p:txBody>
      </p:sp>
      <p:sp>
        <p:nvSpPr>
          <p:cNvPr id="3" name="Content Placeholder 2"/>
          <p:cNvSpPr>
            <a:spLocks noGrp="1"/>
          </p:cNvSpPr>
          <p:nvPr>
            <p:ph idx="1"/>
          </p:nvPr>
        </p:nvSpPr>
        <p:spPr/>
        <p:txBody>
          <a:bodyPr/>
          <a:lstStyle/>
          <a:p>
            <a:r>
              <a:rPr lang="en-US" dirty="0" smtClean="0"/>
              <a:t>Change over time</a:t>
            </a:r>
            <a:endParaRPr lang="en-US" dirty="0"/>
          </a:p>
        </p:txBody>
      </p:sp>
    </p:spTree>
    <p:extLst>
      <p:ext uri="{BB962C8B-B14F-4D97-AF65-F5344CB8AC3E}">
        <p14:creationId xmlns:p14="http://schemas.microsoft.com/office/powerpoint/2010/main" val="9122810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026"/>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xit"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228600"/>
            <a:ext cx="7498080" cy="1447800"/>
          </a:xfrm>
        </p:spPr>
        <p:txBody>
          <a:bodyPr>
            <a:noAutofit/>
          </a:bodyPr>
          <a:lstStyle/>
          <a:p>
            <a:r>
              <a:rPr lang="en-US" sz="2200" dirty="0">
                <a:effectLst/>
              </a:rPr>
              <a:t>2.  The Earth is now thought to be at least 3.8 billion years old.  </a:t>
            </a:r>
            <a:r>
              <a:rPr lang="en-US" sz="2200" dirty="0" smtClean="0">
                <a:effectLst/>
              </a:rPr>
              <a:t>	In </a:t>
            </a:r>
            <a:r>
              <a:rPr lang="en-US" sz="2200" dirty="0">
                <a:effectLst/>
              </a:rPr>
              <a:t>Darwin’s day, how old did they believe the </a:t>
            </a:r>
            <a:r>
              <a:rPr lang="en-US" sz="2200" dirty="0" smtClean="0">
                <a:effectLst/>
              </a:rPr>
              <a:t>Earth </a:t>
            </a:r>
            <a:r>
              <a:rPr lang="en-US" sz="2200" dirty="0">
                <a:effectLst/>
              </a:rPr>
              <a:t>to be </a:t>
            </a:r>
            <a:r>
              <a:rPr lang="en-US" sz="2200" dirty="0" smtClean="0">
                <a:effectLst/>
              </a:rPr>
              <a:t>	and </a:t>
            </a:r>
            <a:r>
              <a:rPr lang="en-US" sz="2200" dirty="0">
                <a:effectLst/>
              </a:rPr>
              <a:t>why do you suppose this belief would make it hard </a:t>
            </a:r>
            <a:r>
              <a:rPr lang="en-US" sz="2200" dirty="0" smtClean="0">
                <a:effectLst/>
              </a:rPr>
              <a:t>	for </a:t>
            </a:r>
            <a:r>
              <a:rPr lang="en-US" sz="2200" dirty="0">
                <a:effectLst/>
              </a:rPr>
              <a:t>them to accept Darwin’s ideas about evolution?</a:t>
            </a:r>
            <a:endParaRPr lang="en-US" sz="2200" dirty="0"/>
          </a:p>
        </p:txBody>
      </p:sp>
      <p:sp>
        <p:nvSpPr>
          <p:cNvPr id="3" name="Content Placeholder 2"/>
          <p:cNvSpPr>
            <a:spLocks noGrp="1"/>
          </p:cNvSpPr>
          <p:nvPr>
            <p:ph idx="1"/>
          </p:nvPr>
        </p:nvSpPr>
        <p:spPr>
          <a:xfrm>
            <a:off x="1435608" y="1752600"/>
            <a:ext cx="7498080" cy="4495800"/>
          </a:xfrm>
        </p:spPr>
        <p:txBody>
          <a:bodyPr/>
          <a:lstStyle/>
          <a:p>
            <a:r>
              <a:rPr lang="en-US" dirty="0" smtClean="0"/>
              <a:t>They believed the earth was 6,000 years old.  </a:t>
            </a:r>
          </a:p>
          <a:p>
            <a:r>
              <a:rPr lang="en-US" dirty="0" smtClean="0"/>
              <a:t>That made the people of Darwin’s day wonder how things could change in such a small amount of time.</a:t>
            </a:r>
          </a:p>
          <a:p>
            <a:r>
              <a:rPr lang="en-US" dirty="0" smtClean="0"/>
              <a:t>How could fossil evidence be explained?</a:t>
            </a:r>
            <a:endParaRPr lang="en-US" dirty="0"/>
          </a:p>
        </p:txBody>
      </p:sp>
    </p:spTree>
    <p:extLst>
      <p:ext uri="{BB962C8B-B14F-4D97-AF65-F5344CB8AC3E}">
        <p14:creationId xmlns:p14="http://schemas.microsoft.com/office/powerpoint/2010/main" val="1078393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http://www.all-creatures.org/hope/gw/images/age_of_the_earth_auto_mast.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600" y="59003"/>
            <a:ext cx="8839200" cy="681747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874268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effectLst/>
              </a:rPr>
              <a:t>3.  The name of the ship that </a:t>
            </a:r>
            <a:r>
              <a:rPr lang="en-US" dirty="0" smtClean="0">
                <a:effectLst/>
              </a:rPr>
              <a:t>	Darwin </a:t>
            </a:r>
            <a:r>
              <a:rPr lang="en-US" dirty="0">
                <a:effectLst/>
              </a:rPr>
              <a:t>sailed on was </a:t>
            </a:r>
            <a:r>
              <a:rPr lang="en-US" dirty="0" smtClean="0">
                <a:effectLst/>
              </a:rPr>
              <a:t>called:</a:t>
            </a:r>
            <a:endParaRPr lang="en-US" dirty="0"/>
          </a:p>
        </p:txBody>
      </p:sp>
      <p:sp>
        <p:nvSpPr>
          <p:cNvPr id="3" name="Content Placeholder 2"/>
          <p:cNvSpPr>
            <a:spLocks noGrp="1"/>
          </p:cNvSpPr>
          <p:nvPr>
            <p:ph idx="1"/>
          </p:nvPr>
        </p:nvSpPr>
        <p:spPr/>
        <p:txBody>
          <a:bodyPr/>
          <a:lstStyle/>
          <a:p>
            <a:r>
              <a:rPr lang="en-US" dirty="0" smtClean="0"/>
              <a:t>H. M. S. Beagle</a:t>
            </a:r>
            <a:endParaRPr lang="en-US" dirty="0"/>
          </a:p>
        </p:txBody>
      </p:sp>
      <p:pic>
        <p:nvPicPr>
          <p:cNvPr id="3074" name="Picture 2" descr="http://www.freetimehobbies.com/images/products/detail/rmg/RMG545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2165927"/>
            <a:ext cx="3810000" cy="2628900"/>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i.dailymail.co.uk/i/pix/2008/11/11/article-1084712-026E5D5C000005DC-735_468x286.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895602" y="2819400"/>
            <a:ext cx="6234544"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34406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effectLst/>
              </a:rPr>
              <a:t>4.  What was Darwin’s role on the </a:t>
            </a:r>
            <a:r>
              <a:rPr lang="en-US" dirty="0" smtClean="0">
                <a:effectLst/>
              </a:rPr>
              <a:t>	ship </a:t>
            </a:r>
            <a:r>
              <a:rPr lang="en-US" dirty="0">
                <a:effectLst/>
              </a:rPr>
              <a:t>he sailed on</a:t>
            </a:r>
            <a:r>
              <a:rPr lang="en-US" dirty="0" smtClean="0">
                <a:effectLst/>
              </a:rPr>
              <a:t>?</a:t>
            </a:r>
            <a:endParaRPr lang="en-US" dirty="0"/>
          </a:p>
        </p:txBody>
      </p:sp>
      <p:sp>
        <p:nvSpPr>
          <p:cNvPr id="3" name="Content Placeholder 2"/>
          <p:cNvSpPr>
            <a:spLocks noGrp="1"/>
          </p:cNvSpPr>
          <p:nvPr>
            <p:ph idx="1"/>
          </p:nvPr>
        </p:nvSpPr>
        <p:spPr/>
        <p:txBody>
          <a:bodyPr/>
          <a:lstStyle/>
          <a:p>
            <a:r>
              <a:rPr lang="en-US" dirty="0" smtClean="0"/>
              <a:t>Darwin was a naturalist and a companion to the captain</a:t>
            </a:r>
          </a:p>
          <a:p>
            <a:r>
              <a:rPr lang="en-US" dirty="0" smtClean="0"/>
              <a:t>He collected different specimen from where ever they went…birds, fossils, plants, etc.</a:t>
            </a:r>
            <a:endParaRPr lang="en-US" dirty="0"/>
          </a:p>
        </p:txBody>
      </p:sp>
    </p:spTree>
    <p:extLst>
      <p:ext uri="{BB962C8B-B14F-4D97-AF65-F5344CB8AC3E}">
        <p14:creationId xmlns:p14="http://schemas.microsoft.com/office/powerpoint/2010/main" val="23000147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http://darwin-online.org.uk/graphics/1840_DarwinRichmond.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6200" y="0"/>
            <a:ext cx="4191000" cy="5732135"/>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www.moraca.org/cpg/albums/myakka022904/normal_s6_p1010015.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657600" y="2667000"/>
            <a:ext cx="5372100" cy="4029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301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10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800" dirty="0">
                <a:effectLst/>
              </a:rPr>
              <a:t>5.  Was Darwin qualified to do the role mentioned </a:t>
            </a:r>
            <a:r>
              <a:rPr lang="en-US" sz="2800" dirty="0" smtClean="0">
                <a:effectLst/>
              </a:rPr>
              <a:t>	in </a:t>
            </a:r>
            <a:r>
              <a:rPr lang="en-US" sz="2800" dirty="0">
                <a:effectLst/>
              </a:rPr>
              <a:t>#3?  Why or why not?</a:t>
            </a:r>
            <a:endParaRPr lang="en-US" sz="2800" dirty="0"/>
          </a:p>
        </p:txBody>
      </p:sp>
      <p:sp>
        <p:nvSpPr>
          <p:cNvPr id="3" name="Content Placeholder 2"/>
          <p:cNvSpPr>
            <a:spLocks noGrp="1"/>
          </p:cNvSpPr>
          <p:nvPr>
            <p:ph idx="1"/>
          </p:nvPr>
        </p:nvSpPr>
        <p:spPr/>
        <p:txBody>
          <a:bodyPr/>
          <a:lstStyle/>
          <a:p>
            <a:r>
              <a:rPr lang="en-US" dirty="0" smtClean="0"/>
              <a:t>Yes/no</a:t>
            </a:r>
          </a:p>
          <a:p>
            <a:r>
              <a:rPr lang="en-US" dirty="0" smtClean="0"/>
              <a:t>Yes, he had studied medicine and had a science background</a:t>
            </a:r>
          </a:p>
          <a:p>
            <a:r>
              <a:rPr lang="en-US" dirty="0" smtClean="0"/>
              <a:t>No, he had a degree in theology (religion)</a:t>
            </a:r>
            <a:endParaRPr lang="en-US" dirty="0"/>
          </a:p>
        </p:txBody>
      </p:sp>
      <p:pic>
        <p:nvPicPr>
          <p:cNvPr id="4" name="Picture 3"/>
          <p:cNvPicPr>
            <a:picLocks noChangeAspect="1"/>
          </p:cNvPicPr>
          <p:nvPr/>
        </p:nvPicPr>
        <p:blipFill>
          <a:blip r:embed="rId2">
            <a:alphaModFix/>
          </a:blip>
          <a:stretch>
            <a:fillRect/>
          </a:stretch>
        </p:blipFill>
        <p:spPr>
          <a:xfrm>
            <a:off x="4724400" y="3543300"/>
            <a:ext cx="4419600" cy="3314700"/>
          </a:xfrm>
          <a:prstGeom prst="rect">
            <a:avLst/>
          </a:prstGeom>
        </p:spPr>
      </p:pic>
    </p:spTree>
    <p:extLst>
      <p:ext uri="{BB962C8B-B14F-4D97-AF65-F5344CB8AC3E}">
        <p14:creationId xmlns:p14="http://schemas.microsoft.com/office/powerpoint/2010/main" val="46561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500" dirty="0">
                <a:effectLst/>
              </a:rPr>
              <a:t>6.  How might reading Charles Lyell’s book, </a:t>
            </a:r>
            <a:r>
              <a:rPr lang="en-US" sz="2500" i="1" dirty="0">
                <a:effectLst/>
              </a:rPr>
              <a:t>Principles of Geology</a:t>
            </a:r>
            <a:r>
              <a:rPr lang="en-US" sz="2500" dirty="0">
                <a:effectLst/>
              </a:rPr>
              <a:t>, impact Darwin’s thinking?</a:t>
            </a:r>
            <a:endParaRPr lang="en-US" sz="2500" dirty="0"/>
          </a:p>
        </p:txBody>
      </p:sp>
      <p:sp>
        <p:nvSpPr>
          <p:cNvPr id="3" name="Content Placeholder 2"/>
          <p:cNvSpPr>
            <a:spLocks noGrp="1"/>
          </p:cNvSpPr>
          <p:nvPr>
            <p:ph idx="1"/>
          </p:nvPr>
        </p:nvSpPr>
        <p:spPr/>
        <p:txBody>
          <a:bodyPr/>
          <a:lstStyle/>
          <a:p>
            <a:r>
              <a:rPr lang="en-US" dirty="0" smtClean="0"/>
              <a:t>It suggested that the earth was older than 6,000 years old.</a:t>
            </a:r>
          </a:p>
          <a:p>
            <a:r>
              <a:rPr lang="en-US" dirty="0" smtClean="0"/>
              <a:t>Volcanoes, U-shaped valleys</a:t>
            </a:r>
            <a:endParaRPr lang="en-US" dirty="0"/>
          </a:p>
        </p:txBody>
      </p:sp>
    </p:spTree>
    <p:extLst>
      <p:ext uri="{BB962C8B-B14F-4D97-AF65-F5344CB8AC3E}">
        <p14:creationId xmlns:p14="http://schemas.microsoft.com/office/powerpoint/2010/main" val="270025432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sp>
        <p:nvSpPr>
          <p:cNvPr id="3" name="Content Placeholder 2"/>
          <p:cNvSpPr>
            <a:spLocks noGrp="1"/>
          </p:cNvSpPr>
          <p:nvPr>
            <p:ph idx="1"/>
          </p:nvPr>
        </p:nvSpPr>
        <p:spPr/>
        <p:txBody>
          <a:bodyPr/>
          <a:lstStyle/>
          <a:p>
            <a:endParaRPr lang="en-US"/>
          </a:p>
        </p:txBody>
      </p:sp>
      <p:pic>
        <p:nvPicPr>
          <p:cNvPr id="5122" name="Picture 2" descr="http://www.american-buddha.com/lyellprinciplesgeology.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28600" y="609599"/>
            <a:ext cx="3648075" cy="5724525"/>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geopix.org/glaciers/glaciation_images/GL8_yosemit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81400" y="2247611"/>
            <a:ext cx="5372100" cy="3333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46511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2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200" dirty="0">
                <a:effectLst/>
              </a:rPr>
              <a:t>7.  When Darwin looked into John Gould’s findings with the finches that he had collected from the Galapagos, </a:t>
            </a:r>
            <a:r>
              <a:rPr lang="en-US" sz="2200" dirty="0" smtClean="0">
                <a:effectLst/>
              </a:rPr>
              <a:t>what </a:t>
            </a:r>
            <a:r>
              <a:rPr lang="en-US" sz="2200" dirty="0">
                <a:effectLst/>
              </a:rPr>
              <a:t>clues did he find that was leading him to understand evolution?</a:t>
            </a:r>
            <a:endParaRPr lang="en-US" sz="2200" dirty="0"/>
          </a:p>
        </p:txBody>
      </p:sp>
      <p:sp>
        <p:nvSpPr>
          <p:cNvPr id="3" name="Content Placeholder 2"/>
          <p:cNvSpPr>
            <a:spLocks noGrp="1"/>
          </p:cNvSpPr>
          <p:nvPr>
            <p:ph idx="1"/>
          </p:nvPr>
        </p:nvSpPr>
        <p:spPr/>
        <p:txBody>
          <a:bodyPr/>
          <a:lstStyle/>
          <a:p>
            <a:r>
              <a:rPr lang="en-US" dirty="0" smtClean="0"/>
              <a:t>The finches were all different species</a:t>
            </a:r>
          </a:p>
          <a:p>
            <a:r>
              <a:rPr lang="en-US" dirty="0" smtClean="0"/>
              <a:t>These finches were only found in the Galapagos</a:t>
            </a:r>
          </a:p>
          <a:p>
            <a:pPr>
              <a:buNone/>
            </a:pPr>
            <a:endParaRPr lang="en-US" dirty="0"/>
          </a:p>
        </p:txBody>
      </p:sp>
    </p:spTree>
    <p:extLst>
      <p:ext uri="{BB962C8B-B14F-4D97-AF65-F5344CB8AC3E}">
        <p14:creationId xmlns:p14="http://schemas.microsoft.com/office/powerpoint/2010/main" val="404811698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stretch>
            <a:fillRect/>
          </a:stretch>
        </p:blipFill>
        <p:spPr>
          <a:xfrm>
            <a:off x="0" y="381000"/>
            <a:ext cx="9107043" cy="6248400"/>
          </a:xfrm>
          <a:prstGeom prst="rect">
            <a:avLst/>
          </a:prstGeom>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2514599" y="0"/>
            <a:ext cx="5259203" cy="6858000"/>
          </a:xfrm>
          <a:prstGeom prst="rect">
            <a:avLst/>
          </a:prstGeom>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3900" dirty="0">
                <a:effectLst/>
              </a:rPr>
              <a:t>8.  What was Darwin’s hypothesis of how a new species could appear</a:t>
            </a:r>
            <a:r>
              <a:rPr lang="en-US" sz="3900" dirty="0" smtClean="0">
                <a:effectLst/>
              </a:rPr>
              <a:t>?</a:t>
            </a:r>
            <a:endParaRPr lang="en-US" dirty="0"/>
          </a:p>
        </p:txBody>
      </p:sp>
      <p:sp>
        <p:nvSpPr>
          <p:cNvPr id="3" name="Content Placeholder 2"/>
          <p:cNvSpPr>
            <a:spLocks noGrp="1"/>
          </p:cNvSpPr>
          <p:nvPr>
            <p:ph idx="1"/>
          </p:nvPr>
        </p:nvSpPr>
        <p:spPr/>
        <p:txBody>
          <a:bodyPr/>
          <a:lstStyle/>
          <a:p>
            <a:r>
              <a:rPr lang="en-US" dirty="0" smtClean="0"/>
              <a:t>Maybe the finches came from the main land and then adapted to their new environment</a:t>
            </a:r>
          </a:p>
          <a:p>
            <a:r>
              <a:rPr lang="en-US" dirty="0" smtClean="0"/>
              <a:t>Perhaps they adapted so much that they became their own species</a:t>
            </a:r>
            <a:endParaRPr lang="en-US" dirty="0"/>
          </a:p>
        </p:txBody>
      </p:sp>
    </p:spTree>
    <p:extLst>
      <p:ext uri="{BB962C8B-B14F-4D97-AF65-F5344CB8AC3E}">
        <p14:creationId xmlns:p14="http://schemas.microsoft.com/office/powerpoint/2010/main" val="2506942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2"/>
          <a:stretch>
            <a:fillRect/>
          </a:stretch>
        </p:blipFill>
        <p:spPr>
          <a:xfrm>
            <a:off x="0" y="0"/>
            <a:ext cx="6913944" cy="4267200"/>
          </a:xfrm>
          <a:prstGeom prst="rect">
            <a:avLst/>
          </a:prstGeom>
        </p:spPr>
      </p:pic>
      <p:pic>
        <p:nvPicPr>
          <p:cNvPr id="5" name="Picture 4"/>
          <p:cNvPicPr>
            <a:picLocks noChangeAspect="1"/>
          </p:cNvPicPr>
          <p:nvPr/>
        </p:nvPicPr>
        <p:blipFill>
          <a:blip r:embed="rId3"/>
          <a:stretch>
            <a:fillRect/>
          </a:stretch>
        </p:blipFill>
        <p:spPr>
          <a:xfrm>
            <a:off x="4572000" y="3416531"/>
            <a:ext cx="5257800" cy="3441469"/>
          </a:xfrm>
          <a:prstGeom prst="rect">
            <a:avLst/>
          </a:prstGeom>
        </p:spPr>
      </p:pic>
      <p:pic>
        <p:nvPicPr>
          <p:cNvPr id="7" name="Picture 6"/>
          <p:cNvPicPr>
            <a:picLocks noChangeAspect="1"/>
          </p:cNvPicPr>
          <p:nvPr/>
        </p:nvPicPr>
        <p:blipFill>
          <a:blip r:embed="rId4"/>
          <a:stretch>
            <a:fillRect/>
          </a:stretch>
        </p:blipFill>
        <p:spPr>
          <a:xfrm>
            <a:off x="0" y="2476500"/>
            <a:ext cx="5842000" cy="438150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000" dirty="0">
                <a:effectLst/>
              </a:rPr>
              <a:t>9.  In order to gather evidence to support his hypothesis of how a new species could appear, he talked to </a:t>
            </a:r>
            <a:r>
              <a:rPr lang="en-US" sz="2000" dirty="0" smtClean="0">
                <a:effectLst/>
              </a:rPr>
              <a:t>pigeon </a:t>
            </a:r>
            <a:r>
              <a:rPr lang="en-US" sz="2000" dirty="0">
                <a:effectLst/>
              </a:rPr>
              <a:t>breeders.  He found that breeders can pick out which types of traits they want passed on to the offspring.  What kind of selection is this</a:t>
            </a:r>
            <a:r>
              <a:rPr lang="en-US" sz="2000" dirty="0" smtClean="0">
                <a:effectLst/>
              </a:rPr>
              <a:t>?</a:t>
            </a:r>
            <a:endParaRPr lang="en-US" sz="2000" dirty="0"/>
          </a:p>
        </p:txBody>
      </p:sp>
      <p:sp>
        <p:nvSpPr>
          <p:cNvPr id="3" name="Content Placeholder 2"/>
          <p:cNvSpPr>
            <a:spLocks noGrp="1"/>
          </p:cNvSpPr>
          <p:nvPr>
            <p:ph idx="1"/>
          </p:nvPr>
        </p:nvSpPr>
        <p:spPr/>
        <p:txBody>
          <a:bodyPr/>
          <a:lstStyle/>
          <a:p>
            <a:r>
              <a:rPr lang="en-US" dirty="0" smtClean="0"/>
              <a:t>Artificial Selection – humans choose which genetics are passed on</a:t>
            </a:r>
            <a:endParaRPr lang="en-US" dirty="0"/>
          </a:p>
        </p:txBody>
      </p:sp>
      <p:pic>
        <p:nvPicPr>
          <p:cNvPr id="4" name="Picture 3"/>
          <p:cNvPicPr>
            <a:picLocks noChangeAspect="1"/>
          </p:cNvPicPr>
          <p:nvPr/>
        </p:nvPicPr>
        <p:blipFill>
          <a:blip r:embed="rId2"/>
          <a:stretch>
            <a:fillRect/>
          </a:stretch>
        </p:blipFill>
        <p:spPr>
          <a:xfrm>
            <a:off x="457200" y="609600"/>
            <a:ext cx="8458200" cy="5428984"/>
          </a:xfrm>
          <a:prstGeom prst="rect">
            <a:avLst/>
          </a:prstGeom>
        </p:spPr>
      </p:pic>
    </p:spTree>
    <p:extLst>
      <p:ext uri="{BB962C8B-B14F-4D97-AF65-F5344CB8AC3E}">
        <p14:creationId xmlns:p14="http://schemas.microsoft.com/office/powerpoint/2010/main" val="30961316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p:cNvPicPr>
            <a:picLocks noChangeAspect="1"/>
          </p:cNvPicPr>
          <p:nvPr/>
        </p:nvPicPr>
        <p:blipFill>
          <a:blip r:embed="rId2"/>
          <a:stretch>
            <a:fillRect/>
          </a:stretch>
        </p:blipFill>
        <p:spPr>
          <a:xfrm>
            <a:off x="425335" y="304799"/>
            <a:ext cx="8337665" cy="6281803"/>
          </a:xfrm>
          <a:prstGeom prst="rect">
            <a:avLst/>
          </a:prstGeom>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stretch>
            <a:fillRect/>
          </a:stretch>
        </p:blipFill>
        <p:spPr>
          <a:xfrm>
            <a:off x="-508000" y="-450850"/>
            <a:ext cx="10160000" cy="7759700"/>
          </a:xfrm>
          <a:prstGeom prst="rect">
            <a:avLst/>
          </a:prstGeom>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effectLst/>
              </a:rPr>
              <a:t>10.  Who else, besides pigeon breeders, use this type of selection?</a:t>
            </a:r>
            <a:endParaRPr lang="en-US" dirty="0"/>
          </a:p>
        </p:txBody>
      </p:sp>
      <p:sp>
        <p:nvSpPr>
          <p:cNvPr id="3" name="Content Placeholder 2"/>
          <p:cNvSpPr>
            <a:spLocks noGrp="1"/>
          </p:cNvSpPr>
          <p:nvPr>
            <p:ph idx="1"/>
          </p:nvPr>
        </p:nvSpPr>
        <p:spPr>
          <a:xfrm>
            <a:off x="1435608" y="1447800"/>
            <a:ext cx="7498080" cy="4800600"/>
          </a:xfrm>
        </p:spPr>
        <p:txBody>
          <a:bodyPr/>
          <a:lstStyle/>
          <a:p>
            <a:r>
              <a:rPr lang="en-US" dirty="0" smtClean="0"/>
              <a:t>Dog breeders</a:t>
            </a:r>
          </a:p>
          <a:p>
            <a:r>
              <a:rPr lang="en-US" dirty="0" smtClean="0"/>
              <a:t>Farmers (crops and herds)</a:t>
            </a:r>
            <a:endParaRPr lang="en-US" dirty="0"/>
          </a:p>
        </p:txBody>
      </p:sp>
      <p:pic>
        <p:nvPicPr>
          <p:cNvPr id="4" name="Picture 3"/>
          <p:cNvPicPr>
            <a:picLocks noChangeAspect="1"/>
          </p:cNvPicPr>
          <p:nvPr/>
        </p:nvPicPr>
        <p:blipFill>
          <a:blip r:embed="rId2"/>
          <a:stretch>
            <a:fillRect/>
          </a:stretch>
        </p:blipFill>
        <p:spPr>
          <a:xfrm>
            <a:off x="2438400" y="2590800"/>
            <a:ext cx="5334000" cy="4217194"/>
          </a:xfrm>
          <a:prstGeom prst="rect">
            <a:avLst/>
          </a:prstGeom>
        </p:spPr>
      </p:pic>
    </p:spTree>
    <p:extLst>
      <p:ext uri="{BB962C8B-B14F-4D97-AF65-F5344CB8AC3E}">
        <p14:creationId xmlns:p14="http://schemas.microsoft.com/office/powerpoint/2010/main" val="255425607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a:effectLst/>
              </a:rPr>
              <a:t>11.  How does natural selection work?</a:t>
            </a:r>
            <a:endParaRPr lang="en-US" dirty="0"/>
          </a:p>
        </p:txBody>
      </p:sp>
      <p:sp>
        <p:nvSpPr>
          <p:cNvPr id="3" name="Content Placeholder 2"/>
          <p:cNvSpPr>
            <a:spLocks noGrp="1"/>
          </p:cNvSpPr>
          <p:nvPr>
            <p:ph idx="1"/>
          </p:nvPr>
        </p:nvSpPr>
        <p:spPr/>
        <p:txBody>
          <a:bodyPr/>
          <a:lstStyle/>
          <a:p>
            <a:r>
              <a:rPr lang="en-US" dirty="0" smtClean="0"/>
              <a:t>Where competition occurs, some individuals will be better equipped for survival and some would struggle.</a:t>
            </a:r>
          </a:p>
          <a:p>
            <a:r>
              <a:rPr lang="en-US" dirty="0" smtClean="0"/>
              <a:t>The ones who struggle will die and the ones that are better equipped will pass on their genes</a:t>
            </a:r>
          </a:p>
          <a:p>
            <a:r>
              <a:rPr lang="en-US" dirty="0" smtClean="0"/>
              <a:t>Lizard Evolution in Action – </a:t>
            </a:r>
            <a:r>
              <a:rPr lang="en-US" dirty="0" smtClean="0">
                <a:hlinkClick r:id="rId2"/>
              </a:rPr>
              <a:t>NOVA video short</a:t>
            </a:r>
            <a:endParaRPr lang="en-US" dirty="0" smtClean="0"/>
          </a:p>
          <a:p>
            <a:endParaRPr lang="en-US" dirty="0"/>
          </a:p>
        </p:txBody>
      </p:sp>
    </p:spTree>
    <p:extLst>
      <p:ext uri="{BB962C8B-B14F-4D97-AF65-F5344CB8AC3E}">
        <p14:creationId xmlns:p14="http://schemas.microsoft.com/office/powerpoint/2010/main" val="2772801261"/>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800" dirty="0">
                <a:effectLst/>
              </a:rPr>
              <a:t>12.  How did Darwin use Thomas Malthus’s essay to better understand how evolution worked?</a:t>
            </a:r>
            <a:endParaRPr lang="en-US" sz="2800" dirty="0"/>
          </a:p>
        </p:txBody>
      </p:sp>
      <p:sp>
        <p:nvSpPr>
          <p:cNvPr id="3" name="Content Placeholder 2"/>
          <p:cNvSpPr>
            <a:spLocks noGrp="1"/>
          </p:cNvSpPr>
          <p:nvPr>
            <p:ph idx="1"/>
          </p:nvPr>
        </p:nvSpPr>
        <p:spPr/>
        <p:txBody>
          <a:bodyPr/>
          <a:lstStyle/>
          <a:p>
            <a:r>
              <a:rPr lang="en-US" dirty="0" smtClean="0"/>
              <a:t>Malthus basically said that the human population would outgrow its resources if left unchecked.  </a:t>
            </a:r>
          </a:p>
          <a:p>
            <a:r>
              <a:rPr lang="en-US" dirty="0" smtClean="0"/>
              <a:t>Darwin thought that this same competition would happen in nature.</a:t>
            </a:r>
          </a:p>
          <a:p>
            <a:r>
              <a:rPr lang="en-US" dirty="0" smtClean="0"/>
              <a:t>In competition there is a winner and a loser.  The winner gets to pass on its genes.</a:t>
            </a:r>
            <a:endParaRPr lang="en-US" dirty="0"/>
          </a:p>
        </p:txBody>
      </p:sp>
    </p:spTree>
    <p:extLst>
      <p:ext uri="{BB962C8B-B14F-4D97-AF65-F5344CB8AC3E}">
        <p14:creationId xmlns:p14="http://schemas.microsoft.com/office/powerpoint/2010/main" val="28644872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a:effectLst/>
              </a:rPr>
              <a:t>13.  Read through Darwin’s four principles that explain how traits of a</a:t>
            </a:r>
            <a:r>
              <a:rPr lang="en-US" sz="2000" dirty="0" smtClean="0">
                <a:effectLst/>
              </a:rPr>
              <a:t> 	population </a:t>
            </a:r>
            <a:r>
              <a:rPr lang="en-US" sz="2000" dirty="0">
                <a:effectLst/>
              </a:rPr>
              <a:t>change over time.  Rewrite</a:t>
            </a:r>
            <a:r>
              <a:rPr lang="en-US" sz="2000" dirty="0" smtClean="0">
                <a:effectLst/>
              </a:rPr>
              <a:t> and </a:t>
            </a:r>
            <a:r>
              <a:rPr lang="en-US" sz="2000" dirty="0">
                <a:effectLst/>
              </a:rPr>
              <a:t>summarize each</a:t>
            </a:r>
            <a:r>
              <a:rPr lang="en-US" sz="2000" dirty="0" smtClean="0">
                <a:effectLst/>
              </a:rPr>
              <a:t> 	principle </a:t>
            </a:r>
            <a:r>
              <a:rPr lang="en-US" sz="2000" dirty="0">
                <a:effectLst/>
              </a:rPr>
              <a:t>using your own words.</a:t>
            </a:r>
            <a:endParaRPr lang="en-US" sz="2000" dirty="0"/>
          </a:p>
        </p:txBody>
      </p:sp>
      <p:pic>
        <p:nvPicPr>
          <p:cNvPr id="4" name="Picture 3"/>
          <p:cNvPicPr>
            <a:picLocks noChangeAspect="1"/>
          </p:cNvPicPr>
          <p:nvPr/>
        </p:nvPicPr>
        <p:blipFill>
          <a:blip r:embed="rId2"/>
          <a:stretch>
            <a:fillRect/>
          </a:stretch>
        </p:blipFill>
        <p:spPr>
          <a:xfrm>
            <a:off x="2514600" y="2286000"/>
            <a:ext cx="5207000" cy="5207000"/>
          </a:xfrm>
          <a:prstGeom prst="rect">
            <a:avLst/>
          </a:prstGeom>
        </p:spPr>
      </p:pic>
      <p:sp>
        <p:nvSpPr>
          <p:cNvPr id="3" name="Content Placeholder 2"/>
          <p:cNvSpPr>
            <a:spLocks noGrp="1"/>
          </p:cNvSpPr>
          <p:nvPr>
            <p:ph idx="1"/>
          </p:nvPr>
        </p:nvSpPr>
        <p:spPr/>
        <p:txBody>
          <a:bodyPr/>
          <a:lstStyle/>
          <a:p>
            <a:r>
              <a:rPr lang="en-US" dirty="0" smtClean="0"/>
              <a:t>a.  Variation – individuals in a population have different genetics – different phenotypes</a:t>
            </a:r>
            <a:endParaRPr lang="en-US" dirty="0"/>
          </a:p>
        </p:txBody>
      </p:sp>
    </p:spTree>
    <p:extLst>
      <p:ext uri="{BB962C8B-B14F-4D97-AF65-F5344CB8AC3E}">
        <p14:creationId xmlns:p14="http://schemas.microsoft.com/office/powerpoint/2010/main" val="220512236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b</a:t>
            </a:r>
            <a:r>
              <a:rPr lang="en-US" dirty="0" smtClean="0"/>
              <a:t>.  Heritability</a:t>
            </a:r>
            <a:endParaRPr lang="en-US" dirty="0"/>
          </a:p>
        </p:txBody>
      </p:sp>
      <p:sp>
        <p:nvSpPr>
          <p:cNvPr id="3" name="Content Placeholder 2"/>
          <p:cNvSpPr>
            <a:spLocks noGrp="1"/>
          </p:cNvSpPr>
          <p:nvPr>
            <p:ph idx="1"/>
          </p:nvPr>
        </p:nvSpPr>
        <p:spPr/>
        <p:txBody>
          <a:bodyPr/>
          <a:lstStyle/>
          <a:p>
            <a:r>
              <a:rPr lang="en-US" dirty="0" smtClean="0"/>
              <a:t>Variation is due to gene differences.</a:t>
            </a:r>
          </a:p>
          <a:p>
            <a:r>
              <a:rPr lang="en-US" dirty="0" smtClean="0"/>
              <a:t>These genes can be passed on from generation to generation</a:t>
            </a:r>
            <a:endParaRPr lang="en-US" dirty="0"/>
          </a:p>
        </p:txBody>
      </p:sp>
      <p:pic>
        <p:nvPicPr>
          <p:cNvPr id="4" name="Picture 3"/>
          <p:cNvPicPr>
            <a:picLocks noChangeAspect="1"/>
          </p:cNvPicPr>
          <p:nvPr/>
        </p:nvPicPr>
        <p:blipFill>
          <a:blip r:embed="rId2"/>
          <a:stretch>
            <a:fillRect/>
          </a:stretch>
        </p:blipFill>
        <p:spPr>
          <a:xfrm>
            <a:off x="2286000" y="3124200"/>
            <a:ext cx="5600700" cy="3733800"/>
          </a:xfrm>
          <a:prstGeom prst="rect">
            <a:avLst/>
          </a:prstGeom>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c</a:t>
            </a:r>
            <a:r>
              <a:rPr lang="en-US" dirty="0" smtClean="0"/>
              <a:t>.  Over reproduction</a:t>
            </a:r>
            <a:endParaRPr lang="en-US" dirty="0"/>
          </a:p>
        </p:txBody>
      </p:sp>
      <p:sp>
        <p:nvSpPr>
          <p:cNvPr id="3" name="Content Placeholder 2"/>
          <p:cNvSpPr>
            <a:spLocks noGrp="1"/>
          </p:cNvSpPr>
          <p:nvPr>
            <p:ph idx="1"/>
          </p:nvPr>
        </p:nvSpPr>
        <p:spPr/>
        <p:txBody>
          <a:bodyPr/>
          <a:lstStyle/>
          <a:p>
            <a:r>
              <a:rPr lang="en-US" dirty="0" smtClean="0"/>
              <a:t>Organisms have more offspring than necessary.</a:t>
            </a:r>
          </a:p>
          <a:p>
            <a:r>
              <a:rPr lang="en-US" dirty="0" smtClean="0"/>
              <a:t>Many individuals will </a:t>
            </a:r>
            <a:r>
              <a:rPr lang="en-US" dirty="0" smtClean="0"/>
              <a:t>not survive</a:t>
            </a:r>
            <a:r>
              <a:rPr lang="en-US" dirty="0" smtClean="0"/>
              <a:t>, but those that do can pass on their genes.</a:t>
            </a:r>
            <a:endParaRPr lang="en-US" dirty="0"/>
          </a:p>
        </p:txBody>
      </p:sp>
      <p:pic>
        <p:nvPicPr>
          <p:cNvPr id="4" name="Picture 3"/>
          <p:cNvPicPr>
            <a:picLocks noChangeAspect="1"/>
          </p:cNvPicPr>
          <p:nvPr/>
        </p:nvPicPr>
        <p:blipFill>
          <a:blip r:embed="rId2"/>
          <a:stretch>
            <a:fillRect/>
          </a:stretch>
        </p:blipFill>
        <p:spPr>
          <a:xfrm>
            <a:off x="1295400" y="1676400"/>
            <a:ext cx="7467600" cy="5003292"/>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err="1" smtClean="0"/>
              <a:t>d</a:t>
            </a:r>
            <a:r>
              <a:rPr lang="en-US" dirty="0" smtClean="0"/>
              <a:t>.  Reproductive Advantage</a:t>
            </a:r>
            <a:endParaRPr lang="en-US" dirty="0"/>
          </a:p>
        </p:txBody>
      </p:sp>
      <p:sp>
        <p:nvSpPr>
          <p:cNvPr id="3" name="Content Placeholder 2"/>
          <p:cNvSpPr>
            <a:spLocks noGrp="1"/>
          </p:cNvSpPr>
          <p:nvPr>
            <p:ph idx="1"/>
          </p:nvPr>
        </p:nvSpPr>
        <p:spPr/>
        <p:txBody>
          <a:bodyPr/>
          <a:lstStyle/>
          <a:p>
            <a:r>
              <a:rPr lang="en-US" dirty="0" smtClean="0"/>
              <a:t>Genes that help an organism survive have a better chance of being passed on because it helps the parents survive until they can reproduce.</a:t>
            </a:r>
            <a:endParaRPr lang="en-US" dirty="0"/>
          </a:p>
        </p:txBody>
      </p:sp>
      <p:pic>
        <p:nvPicPr>
          <p:cNvPr id="5" name="Picture 4"/>
          <p:cNvPicPr>
            <a:picLocks noChangeAspect="1"/>
          </p:cNvPicPr>
          <p:nvPr/>
        </p:nvPicPr>
        <p:blipFill>
          <a:blip r:embed="rId2"/>
          <a:stretch>
            <a:fillRect/>
          </a:stretch>
        </p:blipFill>
        <p:spPr>
          <a:xfrm>
            <a:off x="1752600" y="1441269"/>
            <a:ext cx="6694714" cy="4998720"/>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Autofit/>
          </a:bodyPr>
          <a:lstStyle/>
          <a:p>
            <a:r>
              <a:rPr lang="en-US" sz="2500" dirty="0" smtClean="0"/>
              <a:t>14.  Darwin’s book, </a:t>
            </a:r>
            <a:r>
              <a:rPr lang="en-US" sz="2500" i="1" dirty="0" smtClean="0"/>
              <a:t>The Origin of Species</a:t>
            </a:r>
            <a:r>
              <a:rPr lang="en-US" sz="2500" dirty="0" smtClean="0"/>
              <a:t>, took a long time to publish.  State two reasons that explain why it </a:t>
            </a:r>
            <a:br>
              <a:rPr lang="en-US" sz="2500" dirty="0" smtClean="0"/>
            </a:br>
            <a:r>
              <a:rPr lang="en-US" sz="2500" dirty="0" smtClean="0"/>
              <a:t>might have taken him so long to make his ideas public. </a:t>
            </a:r>
            <a:endParaRPr lang="en-US" sz="2500" dirty="0"/>
          </a:p>
        </p:txBody>
      </p:sp>
      <p:sp>
        <p:nvSpPr>
          <p:cNvPr id="3" name="Content Placeholder 2"/>
          <p:cNvSpPr>
            <a:spLocks noGrp="1"/>
          </p:cNvSpPr>
          <p:nvPr>
            <p:ph idx="1"/>
          </p:nvPr>
        </p:nvSpPr>
        <p:spPr/>
        <p:txBody>
          <a:bodyPr/>
          <a:lstStyle/>
          <a:p>
            <a:r>
              <a:rPr lang="en-US" dirty="0" smtClean="0"/>
              <a:t>A.  He continued to study relationships between species in order to gain evidence for evolution</a:t>
            </a:r>
            <a:endParaRPr lang="en-US" dirty="0"/>
          </a:p>
        </p:txBody>
      </p:sp>
      <p:pic>
        <p:nvPicPr>
          <p:cNvPr id="5" name="Picture 4"/>
          <p:cNvPicPr>
            <a:picLocks noChangeAspect="1"/>
          </p:cNvPicPr>
          <p:nvPr/>
        </p:nvPicPr>
        <p:blipFill>
          <a:blip r:embed="rId2"/>
          <a:stretch>
            <a:fillRect/>
          </a:stretch>
        </p:blipFill>
        <p:spPr>
          <a:xfrm>
            <a:off x="4191000" y="2514600"/>
            <a:ext cx="5153566" cy="4114800"/>
          </a:xfrm>
          <a:prstGeom prst="rect">
            <a:avLst/>
          </a:prstGeom>
        </p:spPr>
      </p:pic>
    </p:spTree>
    <p:extLst>
      <p:ext uri="{BB962C8B-B14F-4D97-AF65-F5344CB8AC3E}">
        <p14:creationId xmlns:p14="http://schemas.microsoft.com/office/powerpoint/2010/main" val="3553395806"/>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b</a:t>
            </a:r>
            <a:r>
              <a:rPr lang="en-US" dirty="0" smtClean="0"/>
              <a:t>. Most people of Darwin’s time believed in creationism</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743200" y="1437427"/>
            <a:ext cx="4565650" cy="5420573"/>
          </a:xfrm>
          <a:prstGeom prst="rect">
            <a:avLst/>
          </a:prstGeom>
        </p:spPr>
      </p:pic>
    </p:spTree>
    <p:extLst>
      <p:ext uri="{BB962C8B-B14F-4D97-AF65-F5344CB8AC3E}">
        <p14:creationId xmlns:p14="http://schemas.microsoft.com/office/powerpoint/2010/main" val="1250286483"/>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c</a:t>
            </a:r>
            <a:r>
              <a:rPr lang="en-US" dirty="0" smtClean="0"/>
              <a:t>.  People believed the world was only 6,000 years old.</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2819400" y="1676400"/>
            <a:ext cx="4745736" cy="4842588"/>
          </a:xfrm>
          <a:prstGeom prst="rect">
            <a:avLst/>
          </a:prstGeom>
        </p:spPr>
      </p:pic>
    </p:spTree>
    <p:extLst>
      <p:ext uri="{BB962C8B-B14F-4D97-AF65-F5344CB8AC3E}">
        <p14:creationId xmlns:p14="http://schemas.microsoft.com/office/powerpoint/2010/main" val="340881972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err="1" smtClean="0"/>
              <a:t>d</a:t>
            </a:r>
            <a:r>
              <a:rPr lang="en-US" dirty="0" smtClean="0"/>
              <a:t>.  Mendel’s findings about genes were just starting to be appreciated.</a:t>
            </a:r>
            <a:endParaRPr lang="en-US" dirty="0"/>
          </a:p>
        </p:txBody>
      </p:sp>
      <p:sp>
        <p:nvSpPr>
          <p:cNvPr id="3" name="Content Placeholder 2"/>
          <p:cNvSpPr>
            <a:spLocks noGrp="1"/>
          </p:cNvSpPr>
          <p:nvPr>
            <p:ph idx="1"/>
          </p:nvPr>
        </p:nvSpPr>
        <p:spPr/>
        <p:txBody>
          <a:bodyPr/>
          <a:lstStyle/>
          <a:p>
            <a:endParaRPr lang="en-US"/>
          </a:p>
        </p:txBody>
      </p:sp>
      <p:pic>
        <p:nvPicPr>
          <p:cNvPr id="4" name="Picture 3"/>
          <p:cNvPicPr>
            <a:picLocks noChangeAspect="1"/>
          </p:cNvPicPr>
          <p:nvPr/>
        </p:nvPicPr>
        <p:blipFill>
          <a:blip r:embed="rId2"/>
          <a:stretch>
            <a:fillRect/>
          </a:stretch>
        </p:blipFill>
        <p:spPr>
          <a:xfrm>
            <a:off x="762000" y="1600200"/>
            <a:ext cx="3187700" cy="3238032"/>
          </a:xfrm>
          <a:prstGeom prst="rect">
            <a:avLst/>
          </a:prstGeom>
        </p:spPr>
      </p:pic>
      <p:pic>
        <p:nvPicPr>
          <p:cNvPr id="5" name="Picture 4"/>
          <p:cNvPicPr>
            <a:picLocks noChangeAspect="1"/>
          </p:cNvPicPr>
          <p:nvPr/>
        </p:nvPicPr>
        <p:blipFill>
          <a:blip r:embed="rId3"/>
          <a:stretch>
            <a:fillRect/>
          </a:stretch>
        </p:blipFill>
        <p:spPr>
          <a:xfrm>
            <a:off x="3644900" y="2743200"/>
            <a:ext cx="5499100" cy="4114800"/>
          </a:xfrm>
          <a:prstGeom prst="rect">
            <a:avLst/>
          </a:prstGeom>
        </p:spPr>
      </p:pic>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78" dirty="0" smtClean="0"/>
              <a:t>15.  What was one reason that Darwin published his book when he did?  (Hint:  Remember, in science, coming in second doesn’t mean much.)</a:t>
            </a:r>
            <a:r>
              <a:rPr lang="en-US" dirty="0" smtClean="0"/>
              <a:t> </a:t>
            </a:r>
            <a:endParaRPr lang="en-US" dirty="0"/>
          </a:p>
        </p:txBody>
      </p:sp>
      <p:sp>
        <p:nvSpPr>
          <p:cNvPr id="3" name="Content Placeholder 2"/>
          <p:cNvSpPr>
            <a:spLocks noGrp="1"/>
          </p:cNvSpPr>
          <p:nvPr>
            <p:ph idx="1"/>
          </p:nvPr>
        </p:nvSpPr>
        <p:spPr/>
        <p:txBody>
          <a:bodyPr/>
          <a:lstStyle/>
          <a:p>
            <a:r>
              <a:rPr lang="en-US" dirty="0" smtClean="0"/>
              <a:t>In 1858, Alfred </a:t>
            </a:r>
            <a:r>
              <a:rPr lang="en-US" dirty="0" err="1" smtClean="0"/>
              <a:t>Russel</a:t>
            </a:r>
            <a:r>
              <a:rPr lang="en-US" dirty="0" smtClean="0"/>
              <a:t> Wallace was going to publish the same ideas in his book.</a:t>
            </a:r>
          </a:p>
          <a:p>
            <a:pPr lvl="2">
              <a:buNone/>
            </a:pPr>
            <a:r>
              <a:rPr lang="en-US" dirty="0" smtClean="0"/>
              <a:t>			</a:t>
            </a:r>
            <a:r>
              <a:rPr lang="en-US" sz="3200" dirty="0" smtClean="0"/>
              <a:t>If Wallace had done this before 		Darwin, he would have gotten all 		of the credit.</a:t>
            </a:r>
            <a:endParaRPr lang="en-US" sz="3200" dirty="0"/>
          </a:p>
        </p:txBody>
      </p:sp>
      <p:pic>
        <p:nvPicPr>
          <p:cNvPr id="4" name="Picture 3"/>
          <p:cNvPicPr>
            <a:picLocks noChangeAspect="1"/>
          </p:cNvPicPr>
          <p:nvPr/>
        </p:nvPicPr>
        <p:blipFill>
          <a:blip r:embed="rId2"/>
          <a:stretch>
            <a:fillRect/>
          </a:stretch>
        </p:blipFill>
        <p:spPr>
          <a:xfrm>
            <a:off x="381000" y="2590800"/>
            <a:ext cx="2844800" cy="4064000"/>
          </a:xfrm>
          <a:prstGeom prst="rect">
            <a:avLst/>
          </a:prstGeom>
        </p:spPr>
      </p:pic>
    </p:spTree>
    <p:extLst>
      <p:ext uri="{BB962C8B-B14F-4D97-AF65-F5344CB8AC3E}">
        <p14:creationId xmlns:p14="http://schemas.microsoft.com/office/powerpoint/2010/main" val="1204301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sz="2778" dirty="0" smtClean="0"/>
              <a:t>16.  Evolution and natural selection do not mean the same thing.  How are these two words different in their </a:t>
            </a:r>
            <a:br>
              <a:rPr lang="en-US" sz="2778" dirty="0" smtClean="0"/>
            </a:br>
            <a:r>
              <a:rPr lang="en-US" sz="2778" dirty="0" smtClean="0"/>
              <a:t>meaning?</a:t>
            </a:r>
            <a:r>
              <a:rPr lang="en-US" dirty="0" smtClean="0"/>
              <a:t> </a:t>
            </a:r>
            <a:endParaRPr lang="en-US" dirty="0"/>
          </a:p>
        </p:txBody>
      </p:sp>
      <p:sp>
        <p:nvSpPr>
          <p:cNvPr id="3" name="Content Placeholder 2"/>
          <p:cNvSpPr>
            <a:spLocks noGrp="1"/>
          </p:cNvSpPr>
          <p:nvPr>
            <p:ph idx="1"/>
          </p:nvPr>
        </p:nvSpPr>
        <p:spPr/>
        <p:txBody>
          <a:bodyPr/>
          <a:lstStyle/>
          <a:p>
            <a:r>
              <a:rPr lang="en-US" dirty="0" smtClean="0"/>
              <a:t>Natural selection (nature determining who survives and who doesn’t) can cause changes in a species over time.</a:t>
            </a:r>
          </a:p>
          <a:p>
            <a:r>
              <a:rPr lang="en-US" dirty="0" smtClean="0">
                <a:hlinkClick r:id="rId2" action="ppaction://hlinkfile"/>
              </a:rPr>
              <a:t>Pocket mouse video clip - HHMI</a:t>
            </a:r>
            <a:endParaRPr lang="en-US" dirty="0"/>
          </a:p>
        </p:txBody>
      </p:sp>
      <p:pic>
        <p:nvPicPr>
          <p:cNvPr id="4" name="Picture 3"/>
          <p:cNvPicPr>
            <a:picLocks noChangeAspect="1"/>
          </p:cNvPicPr>
          <p:nvPr/>
        </p:nvPicPr>
        <p:blipFill>
          <a:blip r:embed="rId3"/>
          <a:stretch>
            <a:fillRect/>
          </a:stretch>
        </p:blipFill>
        <p:spPr>
          <a:xfrm>
            <a:off x="3200400" y="3733800"/>
            <a:ext cx="3124200" cy="3124200"/>
          </a:xfrm>
          <a:prstGeom prst="rect">
            <a:avLst/>
          </a:prstGeom>
        </p:spPr>
      </p:pic>
    </p:spTree>
    <p:extLst>
      <p:ext uri="{BB962C8B-B14F-4D97-AF65-F5344CB8AC3E}">
        <p14:creationId xmlns:p14="http://schemas.microsoft.com/office/powerpoint/2010/main" val="165184727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566</TotalTime>
  <Words>744</Words>
  <Application>Microsoft Office PowerPoint</Application>
  <PresentationFormat>On-screen Show (4:3)</PresentationFormat>
  <Paragraphs>62</Paragraphs>
  <Slides>32</Slides>
  <Notes>0</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Solstice</vt:lpstr>
      <vt:lpstr>Chapter 15 - Evolution</vt:lpstr>
      <vt:lpstr>Darwin’s Dangerous Idea</vt:lpstr>
      <vt:lpstr>1.  What is the definition of    evolution?</vt:lpstr>
      <vt:lpstr>2.  The Earth is now thought to be at least 3.8 billion years old.   In Darwin’s day, how old did they believe the Earth to be  and why do you suppose this belief would make it hard  for them to accept Darwin’s ideas about evolution?</vt:lpstr>
      <vt:lpstr>PowerPoint Presentation</vt:lpstr>
      <vt:lpstr>3.  The name of the ship that  Darwin sailed on was called:</vt:lpstr>
      <vt:lpstr>4.  What was Darwin’s role on the  ship he sailed on?</vt:lpstr>
      <vt:lpstr>PowerPoint Presentation</vt:lpstr>
      <vt:lpstr>5.  Was Darwin qualified to do the role mentioned  in #3?  Why or why not?</vt:lpstr>
      <vt:lpstr>6.  How might reading Charles Lyell’s book, Principles of Geology, impact Darwin’s thinking?</vt:lpstr>
      <vt:lpstr>PowerPoint Presentation</vt:lpstr>
      <vt:lpstr>7.  When Darwin looked into John Gould’s findings with the finches that he had collected from the Galapagos, what clues did he find that was leading him to understand evolution?</vt:lpstr>
      <vt:lpstr>PowerPoint Presentation</vt:lpstr>
      <vt:lpstr>PowerPoint Presentation</vt:lpstr>
      <vt:lpstr>8.  What was Darwin’s hypothesis of how a new species could appear?</vt:lpstr>
      <vt:lpstr>PowerPoint Presentation</vt:lpstr>
      <vt:lpstr>9.  In order to gather evidence to support his hypothesis of how a new species could appear, he talked to pigeon breeders.  He found that breeders can pick out which types of traits they want passed on to the offspring.  What kind of selection is this?</vt:lpstr>
      <vt:lpstr>PowerPoint Presentation</vt:lpstr>
      <vt:lpstr>PowerPoint Presentation</vt:lpstr>
      <vt:lpstr>10.  Who else, besides pigeon breeders, use this type of selection?</vt:lpstr>
      <vt:lpstr>11.  How does natural selection work?</vt:lpstr>
      <vt:lpstr>12.  How did Darwin use Thomas Malthus’s essay to better understand how evolution worked?</vt:lpstr>
      <vt:lpstr>13.  Read through Darwin’s four principles that explain how traits of a  population change over time.  Rewrite and summarize each  principle using your own words.</vt:lpstr>
      <vt:lpstr>b.  Heritability</vt:lpstr>
      <vt:lpstr>c.  Over reproduction</vt:lpstr>
      <vt:lpstr>d.  Reproductive Advantage</vt:lpstr>
      <vt:lpstr>14.  Darwin’s book, The Origin of Species, took a long time to publish.  State two reasons that explain why it  might have taken him so long to make his ideas public. </vt:lpstr>
      <vt:lpstr>b. Most people of Darwin’s time believed in creationism</vt:lpstr>
      <vt:lpstr>c.  People believed the world was only 6,000 years old.</vt:lpstr>
      <vt:lpstr>d.  Mendel’s findings about genes were just starting to be appreciated.</vt:lpstr>
      <vt:lpstr>15.  What was one reason that Darwin published his book when he did?  (Hint:  Remember, in science, coming in second doesn’t mean much.) </vt:lpstr>
      <vt:lpstr>16.  Evolution and natural selection do not mean the same thing.  How are these two words different in their  meaning? </vt:lpstr>
    </vt:vector>
  </TitlesOfParts>
  <Company>Rochester Public Schools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15 - Evolution</dc:title>
  <dc:creator>STEGENGA, CHRISTIN</dc:creator>
  <cp:lastModifiedBy>STEGENGA, CHRISTIN</cp:lastModifiedBy>
  <cp:revision>13</cp:revision>
  <dcterms:created xsi:type="dcterms:W3CDTF">2012-04-14T01:50:55Z</dcterms:created>
  <dcterms:modified xsi:type="dcterms:W3CDTF">2012-04-16T17:07:56Z</dcterms:modified>
</cp:coreProperties>
</file>