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70" r:id="rId5"/>
    <p:sldId id="271" r:id="rId6"/>
    <p:sldId id="257" r:id="rId7"/>
    <p:sldId id="258" r:id="rId8"/>
    <p:sldId id="259" r:id="rId9"/>
    <p:sldId id="260" r:id="rId10"/>
    <p:sldId id="261" r:id="rId11"/>
    <p:sldId id="263" r:id="rId12"/>
    <p:sldId id="264" r:id="rId13"/>
    <p:sldId id="265" r:id="rId14"/>
    <p:sldId id="262" r:id="rId15"/>
    <p:sldId id="272" r:id="rId16"/>
    <p:sldId id="266" r:id="rId17"/>
    <p:sldId id="267" r:id="rId18"/>
    <p:sldId id="273" r:id="rId19"/>
    <p:sldId id="276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6" y="-6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69F2-1D66-44EF-A9BD-6C567BC7C0F3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161AF-5A52-46AE-82B3-111BC71AE0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69F2-1D66-44EF-A9BD-6C567BC7C0F3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161AF-5A52-46AE-82B3-111BC71AE0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69F2-1D66-44EF-A9BD-6C567BC7C0F3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161AF-5A52-46AE-82B3-111BC71AE0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69F2-1D66-44EF-A9BD-6C567BC7C0F3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161AF-5A52-46AE-82B3-111BC71AE0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69F2-1D66-44EF-A9BD-6C567BC7C0F3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161AF-5A52-46AE-82B3-111BC71AE0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69F2-1D66-44EF-A9BD-6C567BC7C0F3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161AF-5A52-46AE-82B3-111BC71AE0C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69F2-1D66-44EF-A9BD-6C567BC7C0F3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161AF-5A52-46AE-82B3-111BC71AE0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69F2-1D66-44EF-A9BD-6C567BC7C0F3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161AF-5A52-46AE-82B3-111BC71AE0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69F2-1D66-44EF-A9BD-6C567BC7C0F3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161AF-5A52-46AE-82B3-111BC71AE0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69F2-1D66-44EF-A9BD-6C567BC7C0F3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EE161AF-5A52-46AE-82B3-111BC71AE0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69F2-1D66-44EF-A9BD-6C567BC7C0F3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161AF-5A52-46AE-82B3-111BC71AE0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1EC69F2-1D66-44EF-A9BD-6C567BC7C0F3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EE161AF-5A52-46AE-82B3-111BC71AE0C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Notes 15.2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760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 dirty="0" smtClean="0"/>
              <a:t>Vestigial Structures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Examples – snake pelvis, kiwi wings, human appendix</a:t>
            </a:r>
            <a:endParaRPr lang="en-US" sz="3400" dirty="0"/>
          </a:p>
        </p:txBody>
      </p:sp>
      <p:pic>
        <p:nvPicPr>
          <p:cNvPr id="3074" name="Picture 2" descr="http://images.tutorvista.com/contentimages/biology_11/content/us/class11biology/chapter05/images/img26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478756"/>
            <a:ext cx="6705600" cy="3733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3451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 dirty="0" smtClean="0"/>
              <a:t>Vestigial Structures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Justification for Examples –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400" dirty="0" smtClean="0"/>
              <a:t>snake pelvis and leg bones are not used for walking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400" dirty="0" smtClean="0"/>
              <a:t>Kiwi wings are not used for flying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400" dirty="0" smtClean="0"/>
              <a:t>Appendix has no known vital function</a:t>
            </a:r>
          </a:p>
          <a:p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774648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 dirty="0" smtClean="0"/>
              <a:t>Analogous structures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Definition – Two structures that are used for the same purpose but are not constructed the same way.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2527262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 dirty="0" smtClean="0"/>
              <a:t>Analogous structures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Examples – Wings of a bat and wings of a butterfly</a:t>
            </a:r>
            <a:endParaRPr lang="en-US" sz="3400" dirty="0"/>
          </a:p>
        </p:txBody>
      </p:sp>
      <p:pic>
        <p:nvPicPr>
          <p:cNvPr id="4" name="Picture 2" descr="http://209.68.138.57/lc/archive/biology/PublishingImages/0345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838200"/>
            <a:ext cx="7696200" cy="5780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09928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 dirty="0" smtClean="0"/>
              <a:t>Analogous Structures</a:t>
            </a:r>
            <a:endParaRPr lang="en-US" sz="4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Justification for Examples – Both types of wings are used to fly, but they are constructed entirely differently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36926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 dirty="0" smtClean="0"/>
              <a:t>Comparative Anatomy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00628"/>
            <a:ext cx="8305800" cy="4080972"/>
          </a:xfrm>
        </p:spPr>
        <p:txBody>
          <a:bodyPr>
            <a:normAutofit/>
          </a:bodyPr>
          <a:lstStyle/>
          <a:p>
            <a:r>
              <a:rPr lang="en-US" sz="3400" dirty="0" smtClean="0"/>
              <a:t>How does it support evolution?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400" dirty="0" smtClean="0"/>
              <a:t>Shows how species have changed through time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400" dirty="0" smtClean="0"/>
              <a:t>Shows how adaptations have occurred to make new species over time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400" dirty="0" smtClean="0"/>
              <a:t>Shows ancestry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16412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65760"/>
            <a:ext cx="8458200" cy="548640"/>
          </a:xfrm>
        </p:spPr>
        <p:txBody>
          <a:bodyPr/>
          <a:lstStyle/>
          <a:p>
            <a:pPr algn="ctr"/>
            <a:r>
              <a:rPr lang="en-US" sz="4600" dirty="0" smtClean="0"/>
              <a:t>What is Comparative embryology?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371600"/>
            <a:ext cx="7520940" cy="4343400"/>
          </a:xfrm>
        </p:spPr>
        <p:txBody>
          <a:bodyPr>
            <a:normAutofit/>
          </a:bodyPr>
          <a:lstStyle/>
          <a:p>
            <a:endParaRPr lang="en-US" sz="3400" dirty="0"/>
          </a:p>
        </p:txBody>
      </p:sp>
      <p:pic>
        <p:nvPicPr>
          <p:cNvPr id="4098" name="Picture 2" descr="http://bioap.wikispaces.com/file/view/comparative_embryology.jpg/89992115/comparative_embryolog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96954"/>
            <a:ext cx="5486400" cy="6361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1752600" y="2209800"/>
            <a:ext cx="5791200" cy="19812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905000" y="4191000"/>
            <a:ext cx="5486400" cy="228600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93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65760"/>
            <a:ext cx="8534400" cy="548640"/>
          </a:xfrm>
        </p:spPr>
        <p:txBody>
          <a:bodyPr/>
          <a:lstStyle/>
          <a:p>
            <a:pPr algn="ctr"/>
            <a:r>
              <a:rPr lang="en-US" sz="3800" dirty="0" smtClean="0"/>
              <a:t>How does comparative Embryology support Evolution?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520940" cy="3579849"/>
          </a:xfrm>
        </p:spPr>
        <p:txBody>
          <a:bodyPr>
            <a:normAutofit/>
          </a:bodyPr>
          <a:lstStyle/>
          <a:p>
            <a:r>
              <a:rPr lang="en-US" sz="3400" dirty="0" smtClean="0"/>
              <a:t>Even though structures develop differently and may be totally different in the adults, it suggests that the organisms came from the same ancestor.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2304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760"/>
            <a:ext cx="8077200" cy="548640"/>
          </a:xfrm>
        </p:spPr>
        <p:txBody>
          <a:bodyPr/>
          <a:lstStyle/>
          <a:p>
            <a:r>
              <a:rPr lang="en-US" sz="4600" dirty="0" smtClean="0"/>
              <a:t>Comparative Biochemistry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00628"/>
            <a:ext cx="8534400" cy="4080972"/>
          </a:xfrm>
        </p:spPr>
        <p:txBody>
          <a:bodyPr>
            <a:normAutofit lnSpcReduction="10000"/>
          </a:bodyPr>
          <a:lstStyle/>
          <a:p>
            <a:r>
              <a:rPr lang="en-US" sz="3400" dirty="0" smtClean="0"/>
              <a:t>What is it?</a:t>
            </a:r>
          </a:p>
          <a:p>
            <a:r>
              <a:rPr lang="en-US" sz="3400" dirty="0" smtClean="0"/>
              <a:t>Comparing the biochemistry of related organisms.  Organisms that are related share some proteins/enzymes that change little throughout time.  Proteins are coded for by DNA (putting amino acids together to make proteins), so the DNA code for some chemicals are similar and unchanging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78926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pioneerbiology.files.wordpress.com/2010/10/translation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57200"/>
            <a:ext cx="8638504" cy="5911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871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 dirty="0" smtClean="0"/>
              <a:t>Fossil Record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What is it?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400" dirty="0" smtClean="0"/>
              <a:t>By looking at the bones and the structures of former organisms, comparisons can be made to present organisms</a:t>
            </a:r>
          </a:p>
          <a:p>
            <a:pPr marL="0" indent="0"/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9892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65760"/>
            <a:ext cx="8534400" cy="548640"/>
          </a:xfrm>
        </p:spPr>
        <p:txBody>
          <a:bodyPr/>
          <a:lstStyle/>
          <a:p>
            <a:r>
              <a:rPr lang="en-US" sz="4600" dirty="0" smtClean="0"/>
              <a:t>Comparative Biochemistry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0628"/>
            <a:ext cx="8153400" cy="4157172"/>
          </a:xfrm>
        </p:spPr>
        <p:txBody>
          <a:bodyPr>
            <a:normAutofit/>
          </a:bodyPr>
          <a:lstStyle/>
          <a:p>
            <a:r>
              <a:rPr lang="en-US" sz="3400" dirty="0" smtClean="0"/>
              <a:t>How does it support evolution?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400" dirty="0" smtClean="0"/>
              <a:t>By studying the genomes or genotypes of extinct organisms, we can understand more about their phenotypes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400" dirty="0" smtClean="0"/>
              <a:t>If two species’ genotypes are similar that could suggest a common ancestry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03425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4.bp.blogspot.com/_4-Z-oFN9K1s/SwVCxmVWPMI/AAAAAAAAADg/L5foKsnVsF8/s1600/evolutionarytreeb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-2146"/>
            <a:ext cx="5334000" cy="6974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053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 dirty="0" smtClean="0"/>
              <a:t>Fossil Records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fossilmuseum.net/fossilpictures-wpd/Archaeopteryx/Archaeoptery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143000"/>
            <a:ext cx="7693025" cy="513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1803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 dirty="0" smtClean="0"/>
              <a:t>Fossil Records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0628"/>
            <a:ext cx="8305800" cy="4233372"/>
          </a:xfrm>
        </p:spPr>
        <p:txBody>
          <a:bodyPr>
            <a:normAutofit/>
          </a:bodyPr>
          <a:lstStyle/>
          <a:p>
            <a:r>
              <a:rPr lang="en-US" sz="3400" dirty="0" smtClean="0"/>
              <a:t>How does it support evolution?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400" dirty="0" smtClean="0"/>
              <a:t>Derived traits – show newly evolved features (like feathers)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400" dirty="0" smtClean="0"/>
              <a:t>Ancestral traits – features that do appear in common ancestors (teeth, tails, etc.)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400" dirty="0" smtClean="0"/>
              <a:t>Carbon dating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35873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 dirty="0" smtClean="0"/>
              <a:t>Comparative Anatomy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What is it?	</a:t>
            </a:r>
          </a:p>
          <a:p>
            <a:r>
              <a:rPr lang="en-US" sz="3400" dirty="0" smtClean="0"/>
              <a:t>Comparing structures between different species and different organisms of different times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468712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 dirty="0" smtClean="0"/>
              <a:t>Homologous Structures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Definition – Body parts that have the same structure (</a:t>
            </a:r>
            <a:r>
              <a:rPr lang="en-US" sz="3400" dirty="0" err="1" smtClean="0"/>
              <a:t>ie</a:t>
            </a:r>
            <a:r>
              <a:rPr lang="en-US" sz="3400" dirty="0" smtClean="0"/>
              <a:t>. same bones), but the structures are used differently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2298509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 dirty="0"/>
              <a:t>Homologous Structures</a:t>
            </a:r>
            <a:r>
              <a:rPr lang="en-US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Examples – Human hand and bat wing</a:t>
            </a:r>
            <a:endParaRPr lang="en-US" sz="3400" dirty="0"/>
          </a:p>
        </p:txBody>
      </p:sp>
      <p:pic>
        <p:nvPicPr>
          <p:cNvPr id="1026" name="Picture 2" descr="http://bio1151.nicerweb.com/Locked/media/ch22/22_17HomologousForelimbs-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" y="1981200"/>
            <a:ext cx="8541065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1105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 dirty="0" smtClean="0"/>
              <a:t>Homologous Structures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Justification of Example – Each of the forelimbs shown in the picture had the same bones in them but they work in different ways.  Hand to grasp and hold/bat wing to fly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423851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 dirty="0" smtClean="0"/>
              <a:t>Vestigial Structures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Definition – Structures that are smaller or not even working in one organism, but in a related species it works just fine.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5048841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99</TotalTime>
  <Words>417</Words>
  <Application>Microsoft Office PowerPoint</Application>
  <PresentationFormat>On-screen Show (4:3)</PresentationFormat>
  <Paragraphs>49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Angles</vt:lpstr>
      <vt:lpstr>Notes 15.2</vt:lpstr>
      <vt:lpstr>Fossil Record</vt:lpstr>
      <vt:lpstr>Fossil Records</vt:lpstr>
      <vt:lpstr>Fossil Records</vt:lpstr>
      <vt:lpstr>Comparative Anatomy</vt:lpstr>
      <vt:lpstr>Homologous Structures </vt:lpstr>
      <vt:lpstr>Homologous Structures </vt:lpstr>
      <vt:lpstr>Homologous Structures</vt:lpstr>
      <vt:lpstr>Vestigial Structures</vt:lpstr>
      <vt:lpstr>Vestigial Structures</vt:lpstr>
      <vt:lpstr>Vestigial Structures</vt:lpstr>
      <vt:lpstr>Analogous structures</vt:lpstr>
      <vt:lpstr>Analogous structures</vt:lpstr>
      <vt:lpstr>Analogous Structures</vt:lpstr>
      <vt:lpstr>Comparative Anatomy</vt:lpstr>
      <vt:lpstr>What is Comparative embryology?</vt:lpstr>
      <vt:lpstr>How does comparative Embryology support Evolution?</vt:lpstr>
      <vt:lpstr>Comparative Biochemistry</vt:lpstr>
      <vt:lpstr>PowerPoint Presentation</vt:lpstr>
      <vt:lpstr>Comparative Biochemistry</vt:lpstr>
      <vt:lpstr>PowerPoint Presentation</vt:lpstr>
    </vt:vector>
  </TitlesOfParts>
  <Company>Rochester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Notes 15.2</dc:title>
  <dc:creator>STEGENGA, CHRISTIN</dc:creator>
  <cp:lastModifiedBy>STEGENGA, CHRISTIN</cp:lastModifiedBy>
  <cp:revision>11</cp:revision>
  <dcterms:created xsi:type="dcterms:W3CDTF">2012-04-20T19:55:26Z</dcterms:created>
  <dcterms:modified xsi:type="dcterms:W3CDTF">2012-04-23T13:13:23Z</dcterms:modified>
</cp:coreProperties>
</file>