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9" r:id="rId10"/>
    <p:sldId id="264" r:id="rId11"/>
    <p:sldId id="265" r:id="rId12"/>
    <p:sldId id="27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527F18-3C51-5A44-A36F-64FB055EA6E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CDE54B7-B7A6-D74D-8587-4B581BE8AB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Organizing Life’s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68" y="423349"/>
            <a:ext cx="4327141" cy="3917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key:  system to identify organisms and their scientific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86605"/>
            <a:ext cx="7556313" cy="37395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key is made up of sets of numbered statements</a:t>
            </a:r>
          </a:p>
          <a:p>
            <a:r>
              <a:rPr lang="en-US" sz="2800" dirty="0" smtClean="0"/>
              <a:t>Each set deals with a  single characteristic of an organism, such as leaf shape or arrangement.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-25400"/>
            <a:ext cx="7493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6266"/>
            <a:ext cx="8572746" cy="666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living things are classified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474" y="1600200"/>
            <a:ext cx="7556500" cy="4144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Taxon</a:t>
            </a:r>
            <a:r>
              <a:rPr lang="en-US" sz="2800" dirty="0" smtClean="0"/>
              <a:t>:  a group of organisms</a:t>
            </a:r>
          </a:p>
          <a:p>
            <a:r>
              <a:rPr lang="en-US" sz="2800" dirty="0" smtClean="0"/>
              <a:t>These groups (</a:t>
            </a:r>
            <a:r>
              <a:rPr lang="en-US" sz="2800" dirty="0" err="1" smtClean="0"/>
              <a:t>taxa</a:t>
            </a:r>
            <a:r>
              <a:rPr lang="en-US" sz="2800" dirty="0" smtClean="0"/>
              <a:t>) can be very broad or very specific</a:t>
            </a:r>
          </a:p>
          <a:p>
            <a:r>
              <a:rPr lang="en-US" sz="2800" dirty="0" smtClean="0"/>
              <a:t>The taxonomic levels from most broad to most specific:  </a:t>
            </a:r>
            <a:r>
              <a:rPr lang="en-US" sz="2800" dirty="0" smtClean="0">
                <a:solidFill>
                  <a:srgbClr val="3366FF"/>
                </a:solidFill>
              </a:rPr>
              <a:t>kingdom, phylum, class, order, family, genus, species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King Philip Came Over For Great Spaghetti</a:t>
            </a:r>
            <a:endParaRPr lang="en-US" sz="28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84150"/>
            <a:ext cx="6794500" cy="648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related animals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510" y="1197835"/>
            <a:ext cx="3292287" cy="258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38" y="0"/>
            <a:ext cx="2602362" cy="3903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91" y="4112481"/>
            <a:ext cx="2582363" cy="2745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2025" y="4410334"/>
            <a:ext cx="4926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Lynx </a:t>
            </a:r>
            <a:r>
              <a:rPr lang="en-US" sz="2000" i="1" dirty="0" err="1" smtClean="0"/>
              <a:t>rufus</a:t>
            </a:r>
            <a:r>
              <a:rPr lang="en-US" sz="2000" dirty="0" smtClean="0"/>
              <a:t> – lynx</a:t>
            </a:r>
          </a:p>
          <a:p>
            <a:r>
              <a:rPr lang="en-US" sz="2000" dirty="0" err="1" smtClean="0"/>
              <a:t>Panthera</a:t>
            </a:r>
            <a:r>
              <a:rPr lang="en-US" sz="2000" dirty="0" smtClean="0"/>
              <a:t> </a:t>
            </a:r>
            <a:r>
              <a:rPr lang="en-US" sz="2000" dirty="0" err="1" smtClean="0"/>
              <a:t>concolor</a:t>
            </a:r>
            <a:r>
              <a:rPr lang="en-US" sz="2000" i="1" dirty="0" smtClean="0"/>
              <a:t> – mountain lion</a:t>
            </a:r>
          </a:p>
          <a:p>
            <a:r>
              <a:rPr lang="en-US" sz="2000" dirty="0" smtClean="0"/>
              <a:t>Lynx </a:t>
            </a:r>
            <a:r>
              <a:rPr lang="en-US" sz="2000" dirty="0" err="1" smtClean="0"/>
              <a:t>canadensis</a:t>
            </a:r>
            <a:r>
              <a:rPr lang="en-US" sz="2000" i="1" dirty="0" smtClean="0"/>
              <a:t>,- bobcat</a:t>
            </a:r>
          </a:p>
          <a:p>
            <a:r>
              <a:rPr lang="en-US" sz="2000" i="1" dirty="0" smtClean="0"/>
              <a:t>Which two are more related?  How do you know?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8474" y="1884162"/>
            <a:ext cx="1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lynx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1639" y="3927815"/>
            <a:ext cx="209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bobcat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5751" y="3782280"/>
            <a:ext cx="200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Mountain lion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evolutionary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Anatomy and physiology</a:t>
            </a:r>
          </a:p>
          <a:p>
            <a:pPr lvl="1"/>
            <a:r>
              <a:rPr lang="en-US" sz="2800" dirty="0" smtClean="0"/>
              <a:t>Common structures imply a common ancestor</a:t>
            </a:r>
          </a:p>
          <a:p>
            <a:r>
              <a:rPr lang="en-US" sz="2800" dirty="0" smtClean="0"/>
              <a:t>Breeding and behavior patterns</a:t>
            </a:r>
          </a:p>
          <a:p>
            <a:r>
              <a:rPr lang="en-US" sz="2800" dirty="0" smtClean="0"/>
              <a:t>Geographic distribution</a:t>
            </a:r>
          </a:p>
          <a:p>
            <a:r>
              <a:rPr lang="en-US" sz="2800" dirty="0" smtClean="0"/>
              <a:t>DNA and biochemistry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" y="437009"/>
            <a:ext cx="8863535" cy="5689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551" y="6259111"/>
            <a:ext cx="720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little difference in DNA between these plants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" y="381000"/>
            <a:ext cx="8410916" cy="1219200"/>
          </a:xfrm>
        </p:spPr>
        <p:txBody>
          <a:bodyPr/>
          <a:lstStyle/>
          <a:p>
            <a:r>
              <a:rPr lang="en-US" u="sng" dirty="0" smtClean="0"/>
              <a:t>Phylogeny</a:t>
            </a:r>
            <a:r>
              <a:rPr lang="en-US" dirty="0" smtClean="0"/>
              <a:t>:   Studying the evolutionary histories and relationships of organisms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512216"/>
            <a:ext cx="7556313" cy="3613947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Cladistics</a:t>
            </a:r>
            <a:r>
              <a:rPr lang="en-US" sz="2800" dirty="0" smtClean="0"/>
              <a:t>:  a phylogenic study that assumes probable groups of organisms diverged and </a:t>
            </a:r>
            <a:r>
              <a:rPr lang="en-US" sz="2800" dirty="0" smtClean="0"/>
              <a:t>evolved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03" y="616216"/>
            <a:ext cx="8410916" cy="5662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six-kingdom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23181"/>
            <a:ext cx="7556313" cy="4144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Archaebacteria</a:t>
            </a:r>
            <a:r>
              <a:rPr lang="en-US" sz="2800" dirty="0" smtClean="0"/>
              <a:t>: prokaryotic</a:t>
            </a:r>
          </a:p>
          <a:p>
            <a:r>
              <a:rPr lang="en-US" sz="2800" dirty="0" err="1" smtClean="0"/>
              <a:t>Eubacteria</a:t>
            </a:r>
            <a:r>
              <a:rPr lang="en-US" sz="2800" dirty="0" smtClean="0"/>
              <a:t>: prokaryotic</a:t>
            </a:r>
          </a:p>
          <a:p>
            <a:r>
              <a:rPr lang="en-US" sz="2800" dirty="0" err="1" smtClean="0"/>
              <a:t>Protists</a:t>
            </a:r>
            <a:r>
              <a:rPr lang="en-US" sz="2800" dirty="0" smtClean="0"/>
              <a:t>: eukaryotic</a:t>
            </a:r>
          </a:p>
          <a:p>
            <a:r>
              <a:rPr lang="en-US" sz="2800" dirty="0" smtClean="0"/>
              <a:t>Fungi: eukaryotic</a:t>
            </a:r>
          </a:p>
          <a:p>
            <a:r>
              <a:rPr lang="en-US" sz="2800" dirty="0" smtClean="0"/>
              <a:t>Plants: eukaryotic</a:t>
            </a:r>
          </a:p>
          <a:p>
            <a:r>
              <a:rPr lang="en-US" sz="2800" dirty="0" smtClean="0"/>
              <a:t>Animals: eukaryotic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7" y="690922"/>
            <a:ext cx="7493000" cy="546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83028"/>
            <a:ext cx="6629400" cy="6384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grouping of objects or information based on similarities</a:t>
            </a:r>
          </a:p>
          <a:p>
            <a:r>
              <a:rPr lang="en-US" sz="2800" dirty="0" smtClean="0"/>
              <a:t>This helps biologists understand how organisms are related to each other.</a:t>
            </a:r>
          </a:p>
          <a:p>
            <a:r>
              <a:rPr lang="en-US" sz="2800" dirty="0" smtClean="0"/>
              <a:t>This is useful in agriculture, forestry, biochemistry, and medicine (to name a few fields).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441" y="1158411"/>
            <a:ext cx="9497375" cy="498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Taxonomists study taxonomy.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8474" y="1295400"/>
            <a:ext cx="7556313" cy="4830763"/>
          </a:xfrm>
        </p:spPr>
        <p:txBody>
          <a:bodyPr/>
          <a:lstStyle/>
          <a:p>
            <a:r>
              <a:rPr lang="en-US" sz="2800" dirty="0" smtClean="0"/>
              <a:t>Taxonomy and taxidermy – study two different things</a:t>
            </a:r>
          </a:p>
          <a:p>
            <a:r>
              <a:rPr lang="en-US" sz="2800" dirty="0" smtClean="0"/>
              <a:t>Taxonomy is the branch of biology that groups and names organisms based on studies of their different characteristics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52227"/>
            <a:ext cx="5486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 was the first to classify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3697" y="1856248"/>
            <a:ext cx="159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Life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51254" y="2805308"/>
            <a:ext cx="129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63086" y="2805308"/>
            <a:ext cx="147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Animal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8473" y="3852064"/>
            <a:ext cx="421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Herb		Shrub		Tree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>
          <a:xfrm rot="10800000" flipV="1">
            <a:off x="1500161" y="2379468"/>
            <a:ext cx="648906" cy="425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01467" y="2379469"/>
            <a:ext cx="1246349" cy="425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51715" y="3428071"/>
            <a:ext cx="523535" cy="324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37936" y="3328530"/>
            <a:ext cx="1187915" cy="5235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72282" y="3328528"/>
            <a:ext cx="1981607" cy="523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678"/>
            <a:ext cx="6162476" cy="4540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6087" y="1974313"/>
            <a:ext cx="30421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Aristotle based groups on appearance and abilities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Carolus</a:t>
            </a:r>
            <a:r>
              <a:rPr lang="en-US" dirty="0" smtClean="0"/>
              <a:t> Linnaeus: 1707 - 1778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362169"/>
            <a:ext cx="3657600" cy="476399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Swedish botanist</a:t>
            </a:r>
          </a:p>
          <a:p>
            <a:r>
              <a:rPr lang="en-US" sz="2800" dirty="0" smtClean="0"/>
              <a:t>Created modern classification system based on physical and </a:t>
            </a:r>
            <a:r>
              <a:rPr lang="en-US" sz="2800" dirty="0" smtClean="0"/>
              <a:t>structural similarities</a:t>
            </a:r>
            <a:endParaRPr lang="en-US" sz="2800" dirty="0" smtClean="0"/>
          </a:p>
          <a:p>
            <a:r>
              <a:rPr lang="en-US" sz="2800" dirty="0" smtClean="0"/>
              <a:t>Modern taxonomists have altered the Linnaean system to reflect evolutionary relationships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89" y="1362169"/>
            <a:ext cx="3702129" cy="504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Binomial = 2 name</a:t>
            </a:r>
          </a:p>
          <a:p>
            <a:r>
              <a:rPr lang="en-US" sz="2800" dirty="0" smtClean="0"/>
              <a:t>Nomenclature = naming system</a:t>
            </a:r>
          </a:p>
          <a:p>
            <a:r>
              <a:rPr lang="en-US" sz="2800" dirty="0" smtClean="0"/>
              <a:t>Used to identify organisms</a:t>
            </a:r>
          </a:p>
          <a:p>
            <a:r>
              <a:rPr lang="en-US" sz="2800" b="1" u="sng" dirty="0" smtClean="0"/>
              <a:t>Genus</a:t>
            </a:r>
            <a:r>
              <a:rPr lang="en-US" sz="2800" dirty="0" smtClean="0"/>
              <a:t>: group of related species</a:t>
            </a:r>
          </a:p>
          <a:p>
            <a:pPr lvl="1"/>
            <a:r>
              <a:rPr lang="en-US" sz="2800" dirty="0" smtClean="0"/>
              <a:t>Always capitalized</a:t>
            </a:r>
          </a:p>
          <a:p>
            <a:r>
              <a:rPr lang="en-US" sz="2800" b="1" u="sng" dirty="0" smtClean="0"/>
              <a:t>Species</a:t>
            </a:r>
            <a:r>
              <a:rPr lang="en-US" sz="2800" dirty="0" smtClean="0"/>
              <a:t>:  organisms that share very particular characteristics</a:t>
            </a:r>
          </a:p>
          <a:p>
            <a:pPr lvl="1"/>
            <a:r>
              <a:rPr lang="en-US" sz="2800" dirty="0" smtClean="0"/>
              <a:t>Always lower case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90800" y="1676400"/>
            <a:ext cx="1273629" cy="4463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80014" y="2362200"/>
            <a:ext cx="2672443" cy="4463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Homo sapiens</a:t>
            </a:r>
            <a:endParaRPr lang="en-US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writing the scientific name which is Latin, one must </a:t>
            </a:r>
            <a:r>
              <a:rPr lang="en-US" sz="2800" i="1" dirty="0" smtClean="0"/>
              <a:t>italicize</a:t>
            </a:r>
            <a:r>
              <a:rPr lang="en-US" sz="2800" dirty="0" smtClean="0"/>
              <a:t> when typing or </a:t>
            </a:r>
            <a:r>
              <a:rPr lang="en-US" sz="2800" u="sng" dirty="0" smtClean="0"/>
              <a:t>underline</a:t>
            </a:r>
            <a:r>
              <a:rPr lang="en-US" sz="2800" dirty="0" smtClean="0"/>
              <a:t> when handwriting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517" y="3011091"/>
            <a:ext cx="181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Genus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52592" y="3011091"/>
            <a:ext cx="181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Species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929755" y="2726761"/>
            <a:ext cx="5686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2199657" y="2726761"/>
            <a:ext cx="5686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classify?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more specific</a:t>
            </a:r>
          </a:p>
          <a:p>
            <a:r>
              <a:rPr lang="en-US" sz="2800" dirty="0" smtClean="0"/>
              <a:t>Common names change</a:t>
            </a:r>
          </a:p>
          <a:p>
            <a:r>
              <a:rPr lang="en-US" sz="2800" dirty="0" smtClean="0"/>
              <a:t>Common names are different from one area to another</a:t>
            </a:r>
          </a:p>
          <a:p>
            <a:r>
              <a:rPr lang="en-US" sz="2800" dirty="0" smtClean="0"/>
              <a:t>Using Latin is descriptive and a dead language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why classification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name – cougar, puma, panther, catamount</a:t>
            </a:r>
          </a:p>
          <a:p>
            <a:r>
              <a:rPr lang="en-US" sz="2800" dirty="0" smtClean="0"/>
              <a:t>Scientific name – </a:t>
            </a:r>
            <a:r>
              <a:rPr lang="en-US" sz="2800" i="1" dirty="0" err="1" smtClean="0"/>
              <a:t>Panthera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concolor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28" y="1985963"/>
            <a:ext cx="4263050" cy="4532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90</TotalTime>
  <Words>433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Advantage</vt:lpstr>
      <vt:lpstr>Organizing Life’s Diversity</vt:lpstr>
      <vt:lpstr>What is classification?</vt:lpstr>
      <vt:lpstr>Taxonomists study taxonomy.</vt:lpstr>
      <vt:lpstr>Aristotle was the first to classify</vt:lpstr>
      <vt:lpstr>Carolus Linnaeus: 1707 - 1778</vt:lpstr>
      <vt:lpstr>Binomial nomenclature</vt:lpstr>
      <vt:lpstr>Example of binomial nomenclature</vt:lpstr>
      <vt:lpstr>Why classify?</vt:lpstr>
      <vt:lpstr>Example of why classification is important</vt:lpstr>
      <vt:lpstr>Dichotomous key:  system to identify organisms and their scientific names</vt:lpstr>
      <vt:lpstr>PowerPoint Presentation</vt:lpstr>
      <vt:lpstr>PowerPoint Presentation</vt:lpstr>
      <vt:lpstr>How living things are classified</vt:lpstr>
      <vt:lpstr>PowerPoint Presentation</vt:lpstr>
      <vt:lpstr>Comparing related animals</vt:lpstr>
      <vt:lpstr>What determines evolutionary relationship?</vt:lpstr>
      <vt:lpstr>Phylogeny:   Studying the evolutionary histories and relationships of organisms</vt:lpstr>
      <vt:lpstr>Modern six-kingdom classification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Life’s Diversity</dc:title>
  <dc:creator>Chris Stegenga</dc:creator>
  <cp:lastModifiedBy>STEGENGA, CHRISTIN</cp:lastModifiedBy>
  <cp:revision>4</cp:revision>
  <dcterms:created xsi:type="dcterms:W3CDTF">2012-04-30T09:50:12Z</dcterms:created>
  <dcterms:modified xsi:type="dcterms:W3CDTF">2012-04-30T12:35:55Z</dcterms:modified>
</cp:coreProperties>
</file>