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0" r:id="rId4"/>
    <p:sldId id="293" r:id="rId5"/>
    <p:sldId id="258" r:id="rId6"/>
    <p:sldId id="259" r:id="rId7"/>
    <p:sldId id="294" r:id="rId8"/>
    <p:sldId id="290" r:id="rId9"/>
    <p:sldId id="261" r:id="rId10"/>
    <p:sldId id="291" r:id="rId11"/>
    <p:sldId id="262" r:id="rId12"/>
    <p:sldId id="29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5" r:id="rId27"/>
    <p:sldId id="276" r:id="rId28"/>
    <p:sldId id="277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E1E01-E93F-4E74-A0A4-C7AC5B5A5C75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6DC6-837C-4296-A862-CC03D87D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6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F6DC6-837C-4296-A862-CC03D87DF9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8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2FCF82-C7C8-4879-8F2B-D3B4CACD18A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7EE017-186F-4090-BE46-1075D0205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2007.igem.org/wiki/index.php/Image:BU_conjugation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2007.igem.org/wiki/index.php/Image:BU_conjugatio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Bacteria, Viruses and the Immune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 Notes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0602"/>
            <a:ext cx="4114800" cy="6807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0668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 </a:t>
            </a:r>
            <a:r>
              <a:rPr lang="en-US" sz="3200" dirty="0" smtClean="0"/>
              <a:t>2.  Bacilli </a:t>
            </a:r>
            <a:r>
              <a:rPr lang="en-US" sz="3200" dirty="0"/>
              <a:t>– rod shaped</a:t>
            </a:r>
          </a:p>
          <a:p>
            <a:pPr lvl="0"/>
            <a:r>
              <a:rPr lang="en-US" sz="3200" dirty="0"/>
              <a:t> </a:t>
            </a:r>
            <a:r>
              <a:rPr lang="en-US" sz="3200" dirty="0" smtClean="0"/>
              <a:t>	a.  </a:t>
            </a:r>
            <a:r>
              <a:rPr lang="en-US" sz="3200" dirty="0" err="1" smtClean="0"/>
              <a:t>diplobacillus</a:t>
            </a:r>
            <a:r>
              <a:rPr lang="en-US" sz="3200" dirty="0" smtClean="0"/>
              <a:t> </a:t>
            </a:r>
            <a:r>
              <a:rPr lang="en-US" sz="3200" dirty="0"/>
              <a:t>– pairs</a:t>
            </a:r>
          </a:p>
          <a:p>
            <a:pPr lvl="0"/>
            <a:r>
              <a:rPr lang="en-US" sz="3200" dirty="0" smtClean="0"/>
              <a:t>	b.  </a:t>
            </a:r>
            <a:r>
              <a:rPr lang="en-US" sz="3200" dirty="0" err="1" smtClean="0"/>
              <a:t>streptobacillus</a:t>
            </a:r>
            <a:r>
              <a:rPr lang="en-US" sz="3200" dirty="0" smtClean="0"/>
              <a:t> </a:t>
            </a:r>
            <a:r>
              <a:rPr lang="en-US" sz="3200" dirty="0"/>
              <a:t>– chains</a:t>
            </a:r>
          </a:p>
          <a:p>
            <a:pPr lvl="0"/>
            <a:r>
              <a:rPr lang="en-US" sz="3200" dirty="0" smtClean="0"/>
              <a:t>	c.  </a:t>
            </a:r>
            <a:r>
              <a:rPr lang="en-US" sz="3200" dirty="0" err="1" smtClean="0"/>
              <a:t>staphylobacillus</a:t>
            </a:r>
            <a:r>
              <a:rPr lang="en-US" sz="3200" dirty="0" smtClean="0"/>
              <a:t> </a:t>
            </a:r>
            <a:r>
              <a:rPr lang="en-US" sz="3200" dirty="0"/>
              <a:t>– clusters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	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4842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2096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3.  </a:t>
            </a:r>
            <a:r>
              <a:rPr lang="en-US" sz="3000" dirty="0" err="1" smtClean="0"/>
              <a:t>Spirillum</a:t>
            </a:r>
            <a:r>
              <a:rPr lang="en-US" sz="3000" dirty="0" smtClean="0"/>
              <a:t> </a:t>
            </a:r>
            <a:r>
              <a:rPr lang="en-US" sz="3000" dirty="0"/>
              <a:t>– spiral or shaped like a 		bent rod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00200"/>
            <a:ext cx="3962400" cy="52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smtClean="0"/>
              <a:t>III. </a:t>
            </a:r>
            <a:r>
              <a:rPr lang="en-US" sz="3600" b="1" dirty="0"/>
              <a:t>Microscopic Anatomy of </a:t>
            </a:r>
            <a:r>
              <a:rPr lang="en-US" sz="3600" b="1" dirty="0" smtClean="0"/>
              <a:t>	Bacteria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3652"/>
            <a:ext cx="8001000" cy="3508977"/>
          </a:xfrm>
        </p:spPr>
        <p:txBody>
          <a:bodyPr/>
          <a:lstStyle/>
          <a:p>
            <a:pPr marL="68580" lvl="0" indent="0">
              <a:buNone/>
            </a:pPr>
            <a:r>
              <a:rPr lang="en-US" sz="3000" b="1" dirty="0" smtClean="0"/>
              <a:t>A.  Surrounded </a:t>
            </a:r>
            <a:r>
              <a:rPr lang="en-US" sz="3000" b="1" dirty="0"/>
              <a:t>by a slime layer</a:t>
            </a:r>
            <a:endParaRPr lang="en-US" sz="3000" dirty="0"/>
          </a:p>
          <a:p>
            <a:pPr marL="68580" lv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1.  Varies </a:t>
            </a:r>
            <a:r>
              <a:rPr lang="en-US" sz="3000" dirty="0"/>
              <a:t>in thickness  (if thick, called </a:t>
            </a:r>
            <a:r>
              <a:rPr lang="en-US" sz="3000" dirty="0" smtClean="0"/>
              <a:t>		capsule</a:t>
            </a:r>
            <a:r>
              <a:rPr lang="en-US" sz="3000" dirty="0"/>
              <a:t>)</a:t>
            </a:r>
          </a:p>
          <a:p>
            <a:pPr marL="68580" lvl="0" indent="0">
              <a:buNone/>
            </a:pPr>
            <a:r>
              <a:rPr lang="en-US" sz="3000" dirty="0" smtClean="0"/>
              <a:t>	2.  Functions </a:t>
            </a:r>
            <a:r>
              <a:rPr lang="en-US" sz="3000" dirty="0"/>
              <a:t>to protect bacteria from </a:t>
            </a:r>
            <a:r>
              <a:rPr lang="en-US" sz="3000" dirty="0" smtClean="0"/>
              <a:t>		unfavorable </a:t>
            </a:r>
            <a:r>
              <a:rPr lang="en-US" sz="3000" dirty="0"/>
              <a:t>conditions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228600"/>
            <a:ext cx="4980305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430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B.  Inside </a:t>
            </a:r>
            <a:r>
              <a:rPr lang="en-US" sz="3200" b="1" dirty="0"/>
              <a:t>slime layer is a non-living cell </a:t>
            </a:r>
            <a:r>
              <a:rPr lang="en-US" sz="3200" b="1" dirty="0" smtClean="0"/>
              <a:t>	wall</a:t>
            </a:r>
            <a:endParaRPr lang="en-US" sz="3200" dirty="0"/>
          </a:p>
          <a:p>
            <a:pPr lvl="0"/>
            <a:r>
              <a:rPr lang="en-US" sz="3200" dirty="0"/>
              <a:t> </a:t>
            </a:r>
            <a:r>
              <a:rPr lang="en-US" sz="3200" dirty="0" smtClean="0"/>
              <a:t>	1.  Gives </a:t>
            </a:r>
            <a:r>
              <a:rPr lang="en-US" sz="3200" dirty="0"/>
              <a:t>the cell shape</a:t>
            </a:r>
          </a:p>
          <a:p>
            <a:r>
              <a:rPr lang="en-US" sz="3200" dirty="0" smtClean="0"/>
              <a:t>	2.  Makes </a:t>
            </a:r>
            <a:r>
              <a:rPr lang="en-US" sz="3200" dirty="0"/>
              <a:t>the cell kind of plant-like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8803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C.  Inside </a:t>
            </a:r>
            <a:r>
              <a:rPr lang="en-US" sz="3200" b="1" dirty="0"/>
              <a:t>the cell wall is the living cell </a:t>
            </a:r>
            <a:r>
              <a:rPr lang="en-US" sz="3200" b="1" dirty="0" smtClean="0"/>
              <a:t>	membrane</a:t>
            </a:r>
            <a:r>
              <a:rPr lang="en-US" sz="3200" dirty="0" smtClean="0"/>
              <a:t>  </a:t>
            </a:r>
            <a:r>
              <a:rPr lang="en-US" sz="3200" dirty="0"/>
              <a:t>(This marks the  outer </a:t>
            </a:r>
            <a:r>
              <a:rPr lang="en-US" sz="3200" dirty="0" smtClean="0"/>
              <a:t>	living </a:t>
            </a:r>
            <a:r>
              <a:rPr lang="en-US" sz="3200" dirty="0"/>
              <a:t>edge of the cytoplasm)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449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D.  Nuclear </a:t>
            </a:r>
            <a:r>
              <a:rPr lang="en-US" sz="3200" b="1" dirty="0"/>
              <a:t>material – DNA</a:t>
            </a:r>
            <a:endParaRPr lang="en-US" sz="3200" dirty="0"/>
          </a:p>
          <a:p>
            <a:pPr lvl="0"/>
            <a:r>
              <a:rPr lang="en-US" sz="3200" dirty="0"/>
              <a:t> </a:t>
            </a:r>
            <a:r>
              <a:rPr lang="en-US" sz="3200" dirty="0" smtClean="0"/>
              <a:t>	1.  Prokaryote</a:t>
            </a:r>
            <a:r>
              <a:rPr lang="en-US" sz="3200" dirty="0"/>
              <a:t>, so no nuclear </a:t>
            </a:r>
            <a:r>
              <a:rPr lang="en-US" sz="3200" dirty="0" smtClean="0"/>
              <a:t>			membrane</a:t>
            </a:r>
            <a:endParaRPr lang="en-US" sz="3200" dirty="0"/>
          </a:p>
          <a:p>
            <a:pPr lvl="0"/>
            <a:r>
              <a:rPr lang="en-US" sz="3200" dirty="0" smtClean="0"/>
              <a:t>	2.  Consists </a:t>
            </a:r>
            <a:r>
              <a:rPr lang="en-US" sz="3200" dirty="0"/>
              <a:t>of one long, thin </a:t>
            </a:r>
            <a:r>
              <a:rPr lang="en-US" sz="3200" dirty="0" smtClean="0"/>
              <a:t>			chromosome</a:t>
            </a:r>
            <a:endParaRPr lang="en-US" sz="3200" dirty="0"/>
          </a:p>
          <a:p>
            <a:r>
              <a:rPr lang="en-US" sz="3200" dirty="0" smtClean="0"/>
              <a:t>	3.  Some </a:t>
            </a:r>
            <a:r>
              <a:rPr lang="en-US" sz="3200" dirty="0"/>
              <a:t>bacteria have an extra </a:t>
            </a:r>
            <a:r>
              <a:rPr lang="en-US" sz="3200" dirty="0" smtClean="0"/>
              <a:t>		ring </a:t>
            </a:r>
            <a:r>
              <a:rPr lang="en-US" sz="3200" dirty="0"/>
              <a:t>called a plasmid which is </a:t>
            </a:r>
            <a:r>
              <a:rPr lang="en-US" sz="3200" dirty="0" smtClean="0"/>
              <a:t>		used </a:t>
            </a:r>
            <a:r>
              <a:rPr lang="en-US" sz="3200" dirty="0"/>
              <a:t>in gene splicing.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4572000" cy="405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771" y="1371600"/>
            <a:ext cx="57150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8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E.  Thread </a:t>
            </a:r>
            <a:r>
              <a:rPr lang="en-US" sz="3200" b="1" dirty="0"/>
              <a:t>– like whips called flagella</a:t>
            </a:r>
            <a:endParaRPr lang="en-US" sz="3200" dirty="0"/>
          </a:p>
          <a:p>
            <a:pPr lvl="0"/>
            <a:r>
              <a:rPr lang="en-US" sz="3200" dirty="0"/>
              <a:t> </a:t>
            </a:r>
            <a:r>
              <a:rPr lang="en-US" sz="3200" dirty="0" smtClean="0"/>
              <a:t>	1.  Function </a:t>
            </a:r>
            <a:r>
              <a:rPr lang="en-US" sz="3200" dirty="0"/>
              <a:t>in locomotion</a:t>
            </a:r>
          </a:p>
          <a:p>
            <a:r>
              <a:rPr lang="en-US" sz="3200" dirty="0" smtClean="0"/>
              <a:t>	2.  May </a:t>
            </a:r>
            <a:r>
              <a:rPr lang="en-US" sz="3200" dirty="0"/>
              <a:t>be found singly, in tufts at </a:t>
            </a:r>
            <a:r>
              <a:rPr lang="en-US" sz="3200" dirty="0" smtClean="0"/>
              <a:t>		one </a:t>
            </a:r>
            <a:r>
              <a:rPr lang="en-US" sz="3200" dirty="0"/>
              <a:t>end of the cell or all over </a:t>
            </a:r>
            <a:r>
              <a:rPr lang="en-US" sz="3200" dirty="0" smtClean="0"/>
              <a:t>		the </a:t>
            </a:r>
            <a:r>
              <a:rPr lang="en-US" sz="3200" dirty="0"/>
              <a:t>cell (cilia)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3302000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838200"/>
            <a:ext cx="444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F.  Ribosomes</a:t>
            </a:r>
            <a:endParaRPr lang="en-US" sz="3200" dirty="0"/>
          </a:p>
          <a:p>
            <a:pPr lvl="0"/>
            <a:r>
              <a:rPr lang="en-US" sz="3200" dirty="0" smtClean="0"/>
              <a:t>	1.  Found </a:t>
            </a:r>
            <a:r>
              <a:rPr lang="en-US" sz="3200" dirty="0"/>
              <a:t>in the cytoplasm, usually </a:t>
            </a:r>
            <a:r>
              <a:rPr lang="en-US" sz="3200" dirty="0" smtClean="0"/>
              <a:t>		smaller </a:t>
            </a:r>
            <a:r>
              <a:rPr lang="en-US" sz="3200" dirty="0"/>
              <a:t>than those found in </a:t>
            </a:r>
            <a:r>
              <a:rPr lang="en-US" sz="3200" dirty="0" smtClean="0"/>
              <a:t>			eukaryotes</a:t>
            </a:r>
            <a:endParaRPr lang="en-US" sz="3200" dirty="0"/>
          </a:p>
          <a:p>
            <a:r>
              <a:rPr lang="en-US" sz="3200" dirty="0" smtClean="0"/>
              <a:t>	2.  Functions </a:t>
            </a:r>
            <a:r>
              <a:rPr lang="en-US" sz="3200" dirty="0"/>
              <a:t>in protein synthesis </a:t>
            </a:r>
            <a:r>
              <a:rPr lang="en-US" sz="3200" dirty="0" smtClean="0"/>
              <a:t>			(helps </a:t>
            </a:r>
            <a:r>
              <a:rPr lang="en-US" sz="3200" dirty="0"/>
              <a:t>make more bacteria)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47194"/>
            <a:ext cx="5791200" cy="57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I.  Kingdoms Eubacteria and </a:t>
            </a:r>
            <a:r>
              <a:rPr lang="en-US" dirty="0" err="1"/>
              <a:t>Archaebacteria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3652"/>
            <a:ext cx="7772400" cy="369614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3000" dirty="0"/>
              <a:t>A.  Kingdom characteristics</a:t>
            </a:r>
          </a:p>
          <a:p>
            <a:pPr marL="6858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1</a:t>
            </a:r>
            <a:r>
              <a:rPr lang="en-US" sz="3000" dirty="0"/>
              <a:t>.  unicellular</a:t>
            </a:r>
          </a:p>
          <a:p>
            <a:pPr marL="6858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2</a:t>
            </a:r>
            <a:r>
              <a:rPr lang="en-US" sz="3000" dirty="0"/>
              <a:t>.  most have cell walls (a </a:t>
            </a:r>
            <a:r>
              <a:rPr lang="en-US" sz="3000" dirty="0" smtClean="0"/>
              <a:t>little 				different </a:t>
            </a:r>
            <a:r>
              <a:rPr lang="en-US" sz="3000" dirty="0"/>
              <a:t>than plant cells </a:t>
            </a:r>
            <a:r>
              <a:rPr lang="en-US" sz="3000" dirty="0" smtClean="0"/>
              <a:t>have</a:t>
            </a:r>
            <a:r>
              <a:rPr lang="en-US" sz="3000" dirty="0"/>
              <a:t>)</a:t>
            </a:r>
          </a:p>
          <a:p>
            <a:pPr marL="6858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3</a:t>
            </a:r>
            <a:r>
              <a:rPr lang="en-US" sz="3000" dirty="0"/>
              <a:t>.  those that move use flagella </a:t>
            </a:r>
            <a:r>
              <a:rPr lang="en-US" sz="3000" dirty="0" smtClean="0"/>
              <a:t>			or gliding</a:t>
            </a:r>
            <a:endParaRPr lang="en-US" sz="3000" dirty="0"/>
          </a:p>
          <a:p>
            <a:pPr marL="6858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4</a:t>
            </a:r>
            <a:r>
              <a:rPr lang="en-US" sz="3000" dirty="0"/>
              <a:t>.  </a:t>
            </a:r>
            <a:r>
              <a:rPr lang="en-US" sz="3000" dirty="0" smtClean="0"/>
              <a:t>heterotrophic, chemoautotrophic</a:t>
            </a:r>
            <a:r>
              <a:rPr lang="en-US" sz="3000" dirty="0"/>
              <a:t>, </a:t>
            </a:r>
            <a:r>
              <a:rPr lang="en-US" sz="3000" dirty="0" smtClean="0"/>
              <a:t>		or autotrophic</a:t>
            </a:r>
            <a:endParaRPr lang="en-US" sz="3000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IV. </a:t>
            </a:r>
            <a:r>
              <a:rPr lang="en-US" b="1" dirty="0"/>
              <a:t>Life – Processes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0" indent="0">
              <a:buNone/>
            </a:pPr>
            <a:r>
              <a:rPr lang="en-US" sz="3000" b="1" dirty="0" smtClean="0"/>
              <a:t>A.  Food </a:t>
            </a:r>
            <a:r>
              <a:rPr lang="en-US" sz="3000" b="1" dirty="0"/>
              <a:t>getting</a:t>
            </a:r>
            <a:endParaRPr lang="en-US" sz="3000" dirty="0"/>
          </a:p>
          <a:p>
            <a:pPr marL="68580" lv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1.  Some </a:t>
            </a:r>
            <a:r>
              <a:rPr lang="en-US" sz="3000" dirty="0"/>
              <a:t>are autotrophic</a:t>
            </a:r>
          </a:p>
          <a:p>
            <a:pPr marL="365760" lvl="1" indent="0">
              <a:buNone/>
            </a:pPr>
            <a:r>
              <a:rPr lang="en-US" sz="3000" dirty="0" smtClean="0"/>
              <a:t>	2.  Most </a:t>
            </a:r>
            <a:r>
              <a:rPr lang="en-US" sz="3000" dirty="0"/>
              <a:t>are heterotrophic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7772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  Saprophyte </a:t>
            </a:r>
            <a:r>
              <a:rPr lang="en-US" sz="3200" dirty="0"/>
              <a:t>– get nutrients from </a:t>
            </a:r>
            <a:r>
              <a:rPr lang="en-US" sz="3200" dirty="0" smtClean="0"/>
              <a:t>	dead </a:t>
            </a:r>
            <a:r>
              <a:rPr lang="en-US" sz="3200" dirty="0"/>
              <a:t>organisms (decomposers)</a:t>
            </a:r>
          </a:p>
          <a:p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5588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b.  Parasite </a:t>
            </a:r>
            <a:r>
              <a:rPr lang="en-US" sz="3200" dirty="0"/>
              <a:t>– feed on living organisms</a:t>
            </a:r>
          </a:p>
          <a:p>
            <a:pPr lvl="0"/>
            <a:r>
              <a:rPr lang="en-US" sz="3200" dirty="0" smtClean="0"/>
              <a:t>	i.  These </a:t>
            </a:r>
            <a:r>
              <a:rPr lang="en-US" sz="3200" dirty="0"/>
              <a:t>are disease –causing or </a:t>
            </a:r>
            <a:r>
              <a:rPr lang="en-US" sz="3200" dirty="0" smtClean="0"/>
              <a:t>			pathogenic</a:t>
            </a:r>
            <a:endParaRPr lang="en-US" sz="3200" dirty="0"/>
          </a:p>
          <a:p>
            <a:r>
              <a:rPr lang="en-US" sz="3200" dirty="0" smtClean="0"/>
              <a:t>	ii.  Waste </a:t>
            </a:r>
            <a:r>
              <a:rPr lang="en-US" sz="3200" dirty="0"/>
              <a:t>products act as a </a:t>
            </a:r>
            <a:r>
              <a:rPr lang="en-US" sz="3200" dirty="0" smtClean="0"/>
              <a:t>				poison </a:t>
            </a:r>
            <a:r>
              <a:rPr lang="en-US" sz="3200" dirty="0"/>
              <a:t>in the body which </a:t>
            </a:r>
            <a:r>
              <a:rPr lang="en-US" sz="3200" dirty="0" smtClean="0"/>
              <a:t>			gives </a:t>
            </a:r>
            <a:r>
              <a:rPr lang="en-US" sz="3200" dirty="0"/>
              <a:t>rise to the symptoms of </a:t>
            </a:r>
            <a:r>
              <a:rPr lang="en-US" sz="3200" dirty="0" smtClean="0"/>
              <a:t>		an </a:t>
            </a:r>
            <a:r>
              <a:rPr lang="en-US" sz="3200" dirty="0"/>
              <a:t>illness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533400"/>
            <a:ext cx="573553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c.  Some </a:t>
            </a:r>
            <a:r>
              <a:rPr lang="en-US" sz="3200" dirty="0"/>
              <a:t>are </a:t>
            </a:r>
            <a:r>
              <a:rPr lang="en-US" sz="3200" dirty="0" smtClean="0"/>
              <a:t>chemoautotrophic </a:t>
            </a:r>
            <a:r>
              <a:rPr lang="en-US" sz="3200" dirty="0"/>
              <a:t>– they </a:t>
            </a:r>
            <a:r>
              <a:rPr lang="en-US" sz="3200" dirty="0" smtClean="0"/>
              <a:t>	feed </a:t>
            </a:r>
            <a:r>
              <a:rPr lang="en-US" sz="3200" dirty="0"/>
              <a:t>on chemicals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20218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V.  Respiration </a:t>
            </a:r>
            <a:r>
              <a:rPr lang="en-US" b="1" dirty="0"/>
              <a:t>– Oxygen getting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3851429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n-US" sz="3000" dirty="0" smtClean="0"/>
              <a:t>A.  Some </a:t>
            </a:r>
            <a:r>
              <a:rPr lang="en-US" sz="3000" dirty="0"/>
              <a:t>bacteria don’t need </a:t>
            </a:r>
            <a:r>
              <a:rPr lang="en-US" sz="3000" dirty="0" smtClean="0"/>
              <a:t>O2</a:t>
            </a:r>
          </a:p>
          <a:p>
            <a:pPr marL="68580" lvl="0" indent="0">
              <a:buNone/>
            </a:pPr>
            <a:r>
              <a:rPr lang="en-US" sz="3000" dirty="0" smtClean="0"/>
              <a:t>	1.  These </a:t>
            </a:r>
            <a:r>
              <a:rPr lang="en-US" sz="3000" dirty="0"/>
              <a:t>are called obligate </a:t>
            </a:r>
            <a:r>
              <a:rPr lang="en-US" sz="3000" dirty="0" smtClean="0"/>
              <a:t>				anaerobes</a:t>
            </a:r>
            <a:endParaRPr lang="en-US" sz="3000" dirty="0"/>
          </a:p>
          <a:p>
            <a:pPr marL="68580" indent="0">
              <a:buNone/>
            </a:pPr>
            <a:r>
              <a:rPr lang="en-US" sz="3000" dirty="0" smtClean="0"/>
              <a:t>	2.  Lock-jaw </a:t>
            </a:r>
            <a:r>
              <a:rPr lang="en-US" sz="3000" dirty="0"/>
              <a:t>or tetanus bacteria is </a:t>
            </a:r>
            <a:r>
              <a:rPr lang="en-US" sz="3000" dirty="0" smtClean="0"/>
              <a:t>			an </a:t>
            </a:r>
            <a:r>
              <a:rPr lang="en-US" sz="3000" dirty="0"/>
              <a:t>example of this type found </a:t>
            </a:r>
            <a:r>
              <a:rPr lang="en-US" sz="3000" dirty="0" smtClean="0"/>
              <a:t>		deep </a:t>
            </a:r>
            <a:r>
              <a:rPr lang="en-US" sz="3000" dirty="0"/>
              <a:t>in a wound, no O2 is </a:t>
            </a:r>
            <a:r>
              <a:rPr lang="en-US" sz="3000" dirty="0" smtClean="0"/>
              <a:t>			needed</a:t>
            </a:r>
            <a:r>
              <a:rPr lang="en-US" sz="3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" y="1066800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664" y="2438400"/>
            <a:ext cx="552833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B.  Some </a:t>
            </a:r>
            <a:r>
              <a:rPr lang="en-US" sz="3200" dirty="0"/>
              <a:t>bacteria need O2</a:t>
            </a:r>
          </a:p>
          <a:p>
            <a:pPr lvl="0"/>
            <a:r>
              <a:rPr lang="en-US" sz="3200" dirty="0" smtClean="0"/>
              <a:t>	1.  Called </a:t>
            </a:r>
            <a:r>
              <a:rPr lang="en-US" sz="3200" dirty="0"/>
              <a:t>obligate aerobes</a:t>
            </a:r>
          </a:p>
          <a:p>
            <a:r>
              <a:rPr lang="en-US" sz="3200" dirty="0" smtClean="0"/>
              <a:t>	2.  Diphtheria</a:t>
            </a:r>
            <a:r>
              <a:rPr lang="en-US" sz="3200" dirty="0"/>
              <a:t>, t-b, live where O2 is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315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54000"/>
            <a:ext cx="8826500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C. Bacteria </a:t>
            </a:r>
            <a:r>
              <a:rPr lang="en-US" sz="3200" dirty="0"/>
              <a:t>that can live with and </a:t>
            </a:r>
            <a:r>
              <a:rPr lang="en-US" sz="3200" dirty="0" smtClean="0"/>
              <a:t>		without </a:t>
            </a:r>
            <a:r>
              <a:rPr lang="en-US" sz="3200" dirty="0"/>
              <a:t>O2</a:t>
            </a:r>
          </a:p>
          <a:p>
            <a:pPr lvl="0"/>
            <a:r>
              <a:rPr lang="en-US" sz="3200" dirty="0" smtClean="0"/>
              <a:t>	1.  Called </a:t>
            </a:r>
            <a:r>
              <a:rPr lang="en-US" sz="3200" dirty="0"/>
              <a:t>facultative anaerobes</a:t>
            </a:r>
          </a:p>
          <a:p>
            <a:r>
              <a:rPr lang="en-US" sz="3200" dirty="0" smtClean="0"/>
              <a:t>	2.  </a:t>
            </a:r>
            <a:r>
              <a:rPr lang="en-US" sz="3200" dirty="0" err="1" smtClean="0"/>
              <a:t>E.coli</a:t>
            </a:r>
            <a:r>
              <a:rPr lang="en-US" sz="3200" dirty="0" smtClean="0"/>
              <a:t>- </a:t>
            </a:r>
            <a:r>
              <a:rPr lang="en-US" sz="3200" dirty="0"/>
              <a:t>survives without O2, but </a:t>
            </a:r>
            <a:r>
              <a:rPr lang="en-US" sz="3200" dirty="0" smtClean="0"/>
              <a:t>		does </a:t>
            </a:r>
            <a:r>
              <a:rPr lang="en-US" sz="3200" dirty="0"/>
              <a:t>better with it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05200"/>
            <a:ext cx="4495800" cy="29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1143000"/>
          </a:xfrm>
        </p:spPr>
        <p:txBody>
          <a:bodyPr/>
          <a:lstStyle/>
          <a:p>
            <a:r>
              <a:rPr lang="en-US" b="1" dirty="0" smtClean="0"/>
              <a:t>VI. 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n-US" sz="3000" dirty="0" smtClean="0"/>
              <a:t>A.  Binary </a:t>
            </a:r>
            <a:r>
              <a:rPr lang="en-US" sz="3000" dirty="0"/>
              <a:t>fission – asexual</a:t>
            </a:r>
          </a:p>
          <a:p>
            <a:pPr marL="68580" lvl="0" indent="0">
              <a:buNone/>
            </a:pPr>
            <a:r>
              <a:rPr lang="en-US" sz="3000" dirty="0" smtClean="0"/>
              <a:t>	1.  Simply </a:t>
            </a:r>
            <a:r>
              <a:rPr lang="en-US" sz="3000" dirty="0"/>
              <a:t>splits into 2</a:t>
            </a:r>
          </a:p>
          <a:p>
            <a:pPr marL="68580" indent="0">
              <a:buNone/>
            </a:pPr>
            <a:r>
              <a:rPr lang="en-US" sz="3000" dirty="0" smtClean="0"/>
              <a:t>	2.  No </a:t>
            </a:r>
            <a:r>
              <a:rPr lang="en-US" sz="3000" dirty="0"/>
              <a:t>exchange of DNA</a:t>
            </a:r>
          </a:p>
        </p:txBody>
      </p:sp>
    </p:spTree>
    <p:extLst>
      <p:ext uri="{BB962C8B-B14F-4D97-AF65-F5344CB8AC3E}">
        <p14:creationId xmlns:p14="http://schemas.microsoft.com/office/powerpoint/2010/main" val="33889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cience.nayland.school.nz/graemeb/images/2006pics/science2006/binaryf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05633" cy="564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lliamsclass.com/SixthScienceWork/Classification/ClassificationNotes/images/kingdomMone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2232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4/4a/Pos_strep.JPG/230px-Pos_str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799"/>
            <a:ext cx="3590925" cy="42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_EPDNGjGyDyI/TCceiC4hRxI/AAAAAAAAB4c/4BqdSjBbf20/s1600/OilEatingBacteria000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0007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7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906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B.  Some </a:t>
            </a:r>
            <a:r>
              <a:rPr lang="en-US" sz="3200" dirty="0"/>
              <a:t>reproduce by conjugation</a:t>
            </a:r>
          </a:p>
          <a:p>
            <a:pPr lvl="0"/>
            <a:r>
              <a:rPr lang="en-US" sz="3200" dirty="0" smtClean="0"/>
              <a:t>	1.  Primitive </a:t>
            </a:r>
            <a:r>
              <a:rPr lang="en-US" sz="3200" dirty="0"/>
              <a:t>form of sexual </a:t>
            </a:r>
            <a:r>
              <a:rPr lang="en-US" sz="3200" dirty="0" smtClean="0"/>
              <a:t>				reproduction</a:t>
            </a:r>
            <a:endParaRPr lang="en-US" sz="3200" dirty="0"/>
          </a:p>
          <a:p>
            <a:r>
              <a:rPr lang="en-US" sz="3200" dirty="0" smtClean="0"/>
              <a:t>	2.  Exchange </a:t>
            </a:r>
            <a:r>
              <a:rPr lang="en-US" sz="3200" dirty="0"/>
              <a:t>of DNA</a:t>
            </a:r>
            <a:endParaRPr lang="en-US" sz="3000" dirty="0"/>
          </a:p>
        </p:txBody>
      </p:sp>
      <p:pic>
        <p:nvPicPr>
          <p:cNvPr id="3" name="Picture 6" descr="http://2007.igem.org/wiki/images/1/16/BU_conjug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5324575" cy="62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3</a:t>
            </a:r>
            <a:r>
              <a:rPr lang="en-US" sz="3200" dirty="0" smtClean="0"/>
              <a:t>.  Rate </a:t>
            </a:r>
            <a:r>
              <a:rPr lang="en-US" sz="3200" dirty="0"/>
              <a:t>of reproduction controlled by:</a:t>
            </a:r>
          </a:p>
          <a:p>
            <a:pPr lvl="0"/>
            <a:r>
              <a:rPr lang="en-US" sz="3200" dirty="0"/>
              <a:t> </a:t>
            </a:r>
            <a:r>
              <a:rPr lang="en-US" sz="3200" dirty="0" smtClean="0"/>
              <a:t>	a.  Temp</a:t>
            </a:r>
            <a:r>
              <a:rPr lang="en-US" sz="3200" dirty="0"/>
              <a:t>. 79-100 degrees F is ideal</a:t>
            </a:r>
          </a:p>
          <a:p>
            <a:pPr lvl="0"/>
            <a:r>
              <a:rPr lang="en-US" sz="3200" dirty="0" smtClean="0"/>
              <a:t>		i.  Refrigeration </a:t>
            </a:r>
            <a:r>
              <a:rPr lang="en-US" sz="3200" dirty="0"/>
              <a:t>slows the rate</a:t>
            </a:r>
          </a:p>
          <a:p>
            <a:pPr lvl="0"/>
            <a:r>
              <a:rPr lang="en-US" sz="3200" dirty="0" smtClean="0"/>
              <a:t>		ii.  Freezing </a:t>
            </a:r>
            <a:r>
              <a:rPr lang="en-US" sz="3200" dirty="0"/>
              <a:t>stops </a:t>
            </a:r>
            <a:r>
              <a:rPr lang="en-US" sz="3200" dirty="0" smtClean="0"/>
              <a:t>						reproduction</a:t>
            </a:r>
            <a:endParaRPr lang="en-US" sz="3200" dirty="0"/>
          </a:p>
          <a:p>
            <a:pPr lvl="0"/>
            <a:r>
              <a:rPr lang="en-US" sz="3200" dirty="0" smtClean="0"/>
              <a:t>		iii.  Canning </a:t>
            </a:r>
            <a:r>
              <a:rPr lang="en-US" sz="3200" dirty="0"/>
              <a:t>kills the bacteria – </a:t>
            </a:r>
            <a:r>
              <a:rPr lang="en-US" sz="3200" dirty="0" smtClean="0"/>
              <a:t>			pasteurization </a:t>
            </a:r>
            <a:r>
              <a:rPr lang="en-US" sz="3200" dirty="0"/>
              <a:t>(heat)</a:t>
            </a:r>
          </a:p>
          <a:p>
            <a:r>
              <a:rPr lang="en-US" sz="3200" dirty="0" smtClean="0"/>
              <a:t>		iv.  Fever </a:t>
            </a:r>
            <a:r>
              <a:rPr lang="en-US" sz="3200" dirty="0"/>
              <a:t>– slows and/or kills </a:t>
            </a:r>
            <a:r>
              <a:rPr lang="en-US" sz="3200" dirty="0" smtClean="0"/>
              <a:t>				the </a:t>
            </a:r>
            <a:r>
              <a:rPr lang="en-US" sz="3200" dirty="0"/>
              <a:t>organism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409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19313"/>
            <a:ext cx="4572000" cy="5418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4800600" cy="3600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60" y="1828800"/>
            <a:ext cx="685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29" y="3200400"/>
            <a:ext cx="38100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9906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b.  Moisture</a:t>
            </a:r>
            <a:endParaRPr lang="en-US" sz="3200" dirty="0"/>
          </a:p>
          <a:p>
            <a:pPr lvl="0"/>
            <a:r>
              <a:rPr lang="en-US" sz="3200" dirty="0" smtClean="0"/>
              <a:t>	i.  Bacteria </a:t>
            </a:r>
            <a:r>
              <a:rPr lang="en-US" sz="3200" dirty="0"/>
              <a:t>are 90% H20</a:t>
            </a:r>
          </a:p>
          <a:p>
            <a:r>
              <a:rPr lang="en-US" sz="3200" dirty="0" smtClean="0"/>
              <a:t>	ii.  Dehydration </a:t>
            </a:r>
            <a:r>
              <a:rPr lang="en-US" sz="3200" dirty="0"/>
              <a:t>makes the </a:t>
            </a:r>
            <a:r>
              <a:rPr lang="en-US" sz="3200" dirty="0" smtClean="0"/>
              <a:t>				bacteria </a:t>
            </a:r>
            <a:r>
              <a:rPr lang="en-US" sz="3200" dirty="0"/>
              <a:t>inactive – </a:t>
            </a:r>
            <a:r>
              <a:rPr lang="en-US" sz="3200" dirty="0" smtClean="0"/>
              <a:t>				endospore </a:t>
            </a:r>
            <a:r>
              <a:rPr lang="en-US" sz="3200" dirty="0"/>
              <a:t>possible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33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c.  Light</a:t>
            </a:r>
            <a:endParaRPr lang="en-US" sz="3200" dirty="0"/>
          </a:p>
          <a:p>
            <a:pPr lvl="0"/>
            <a:r>
              <a:rPr lang="en-US" sz="3200" dirty="0" smtClean="0"/>
              <a:t>	i.  Ultraviolet </a:t>
            </a:r>
            <a:r>
              <a:rPr lang="en-US" sz="3200" dirty="0"/>
              <a:t>light interferes with </a:t>
            </a:r>
            <a:r>
              <a:rPr lang="en-US" sz="3200" dirty="0" smtClean="0"/>
              <a:t>			reproduction</a:t>
            </a:r>
            <a:endParaRPr lang="en-US" sz="3200" dirty="0"/>
          </a:p>
          <a:p>
            <a:pPr lvl="0"/>
            <a:r>
              <a:rPr lang="en-US" sz="3200" dirty="0" smtClean="0"/>
              <a:t>	ii.  Autotrophic </a:t>
            </a:r>
            <a:r>
              <a:rPr lang="en-US" sz="3200" dirty="0"/>
              <a:t>bacteria need light </a:t>
            </a:r>
            <a:r>
              <a:rPr lang="en-US" sz="3200" dirty="0" smtClean="0"/>
              <a:t>		to </a:t>
            </a:r>
            <a:r>
              <a:rPr lang="en-US" sz="3200" dirty="0"/>
              <a:t>make food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505200"/>
            <a:ext cx="5080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d.  Chemicals </a:t>
            </a:r>
            <a:r>
              <a:rPr lang="en-US" sz="3200" dirty="0"/>
              <a:t>– prevent reproduction</a:t>
            </a:r>
          </a:p>
          <a:p>
            <a:pPr lvl="0"/>
            <a:r>
              <a:rPr lang="en-US" sz="3200" dirty="0" smtClean="0"/>
              <a:t>	i.  Chlorine </a:t>
            </a:r>
            <a:r>
              <a:rPr lang="en-US" sz="3200" dirty="0"/>
              <a:t>– destroys the slime </a:t>
            </a:r>
            <a:r>
              <a:rPr lang="en-US" sz="3200" dirty="0" smtClean="0"/>
              <a:t>			layer</a:t>
            </a:r>
            <a:endParaRPr lang="en-US" sz="3200" dirty="0"/>
          </a:p>
          <a:p>
            <a:pPr lvl="0"/>
            <a:r>
              <a:rPr lang="en-US" sz="3200" dirty="0" smtClean="0"/>
              <a:t>	ii.  Acid </a:t>
            </a:r>
            <a:r>
              <a:rPr lang="en-US" sz="3200" dirty="0"/>
              <a:t>also destroys the slime </a:t>
            </a:r>
            <a:r>
              <a:rPr lang="en-US" sz="3200" dirty="0" smtClean="0"/>
              <a:t>			layer </a:t>
            </a:r>
            <a:r>
              <a:rPr lang="en-US" sz="3200" dirty="0"/>
              <a:t>(vinegar)</a:t>
            </a:r>
          </a:p>
          <a:p>
            <a:r>
              <a:rPr lang="en-US" sz="3200" dirty="0" smtClean="0"/>
              <a:t>	iii.  Sugar </a:t>
            </a:r>
            <a:r>
              <a:rPr lang="en-US" sz="3200" dirty="0"/>
              <a:t>and salt dehydrate the </a:t>
            </a:r>
            <a:r>
              <a:rPr lang="en-US" sz="3200" dirty="0" smtClean="0"/>
              <a:t>		cell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6699"/>
            <a:ext cx="3733800" cy="4972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447800"/>
            <a:ext cx="4559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024744" cy="1143000"/>
          </a:xfrm>
        </p:spPr>
        <p:txBody>
          <a:bodyPr/>
          <a:lstStyle/>
          <a:p>
            <a:r>
              <a:rPr lang="en-US" b="1" dirty="0" smtClean="0"/>
              <a:t>V.  Harmful </a:t>
            </a:r>
            <a:r>
              <a:rPr lang="en-US" b="1" dirty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000" b="1" dirty="0" smtClean="0"/>
              <a:t>A.  Disease </a:t>
            </a:r>
            <a:r>
              <a:rPr lang="en-US" sz="3000" b="1" dirty="0"/>
              <a:t>causing </a:t>
            </a:r>
            <a:r>
              <a:rPr lang="en-US" sz="3000" b="1" dirty="0" err="1"/>
              <a:t>t.b</a:t>
            </a:r>
            <a:r>
              <a:rPr lang="en-US" sz="3000" b="1" dirty="0"/>
              <a:t>. and strep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62200"/>
            <a:ext cx="27940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339"/>
            <a:ext cx="6108700" cy="56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81000"/>
            <a:ext cx="4870450" cy="4126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9914"/>
            <a:ext cx="595423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B.  Food </a:t>
            </a:r>
            <a:r>
              <a:rPr lang="en-US" sz="3200" b="1" dirty="0"/>
              <a:t>spoilage</a:t>
            </a:r>
            <a:endParaRPr lang="en-US" sz="3200" dirty="0"/>
          </a:p>
          <a:p>
            <a:pPr lvl="0"/>
            <a:r>
              <a:rPr lang="en-US" sz="3200" dirty="0" smtClean="0"/>
              <a:t>	1.  Botulism </a:t>
            </a:r>
            <a:r>
              <a:rPr lang="en-US" sz="3200" dirty="0"/>
              <a:t>– from improperly </a:t>
            </a:r>
            <a:r>
              <a:rPr lang="en-US" sz="3200" dirty="0" smtClean="0"/>
              <a:t>			canned </a:t>
            </a:r>
            <a:r>
              <a:rPr lang="en-US" sz="3200" dirty="0"/>
              <a:t>foods, fatal</a:t>
            </a:r>
          </a:p>
          <a:p>
            <a:r>
              <a:rPr lang="en-US" sz="3200" dirty="0" smtClean="0"/>
              <a:t>	2.  Food </a:t>
            </a:r>
            <a:r>
              <a:rPr lang="en-US" sz="3200" dirty="0"/>
              <a:t>poisoning – bacteria </a:t>
            </a:r>
            <a:r>
              <a:rPr lang="en-US" sz="3200" dirty="0" smtClean="0"/>
              <a:t>			eaten </a:t>
            </a:r>
            <a:r>
              <a:rPr lang="en-US" sz="3200" dirty="0"/>
              <a:t>with food, causes </a:t>
            </a:r>
            <a:r>
              <a:rPr lang="en-US" sz="3200" dirty="0" smtClean="0"/>
              <a:t>			nausea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" y="922965"/>
            <a:ext cx="4330552" cy="5774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762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C.  Disease </a:t>
            </a:r>
            <a:r>
              <a:rPr lang="en-US" sz="3000" dirty="0"/>
              <a:t>causing bacteria can be </a:t>
            </a:r>
            <a:r>
              <a:rPr lang="en-US" sz="3000" dirty="0" smtClean="0"/>
              <a:t>	controlled </a:t>
            </a:r>
            <a:r>
              <a:rPr lang="en-US" sz="3000" dirty="0"/>
              <a:t>by antibiotics which </a:t>
            </a:r>
            <a:r>
              <a:rPr lang="en-US" sz="3000" dirty="0" smtClean="0"/>
              <a:t>	interfere </a:t>
            </a:r>
            <a:r>
              <a:rPr lang="en-US" sz="3000" dirty="0"/>
              <a:t>with the cell wall </a:t>
            </a:r>
            <a:r>
              <a:rPr lang="en-US" sz="3000" dirty="0" smtClean="0"/>
              <a:t>	development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05792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228600"/>
            <a:ext cx="5988177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72" y="762000"/>
            <a:ext cx="678705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162800" cy="60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09800"/>
            <a:ext cx="3810000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024744" cy="1143000"/>
          </a:xfrm>
        </p:spPr>
        <p:txBody>
          <a:bodyPr/>
          <a:lstStyle/>
          <a:p>
            <a:r>
              <a:rPr lang="en-US" b="1" dirty="0" smtClean="0"/>
              <a:t>VI.  Helpful </a:t>
            </a:r>
            <a:r>
              <a:rPr lang="en-US" b="1" dirty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696200" cy="4191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000" b="1" dirty="0" smtClean="0"/>
              <a:t>A.  Production </a:t>
            </a:r>
            <a:r>
              <a:rPr lang="en-US" sz="3000" b="1" dirty="0"/>
              <a:t>of dairy products, alcohol and breads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71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90600"/>
            <a:ext cx="8001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B.  Decay</a:t>
            </a:r>
            <a:r>
              <a:rPr lang="en-US" sz="3200" b="1" dirty="0"/>
              <a:t>, decomposition</a:t>
            </a:r>
            <a:endParaRPr lang="en-US" sz="3200" dirty="0"/>
          </a:p>
          <a:p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07" y="-152400"/>
            <a:ext cx="4762500" cy="71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838200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C.  Nitrogen </a:t>
            </a:r>
            <a:r>
              <a:rPr lang="en-US" sz="3200" b="1" dirty="0"/>
              <a:t>– fixation</a:t>
            </a:r>
            <a:endParaRPr lang="en-US" sz="3200" dirty="0"/>
          </a:p>
          <a:p>
            <a:pPr lvl="0"/>
            <a:r>
              <a:rPr lang="en-US" sz="3200" dirty="0" smtClean="0"/>
              <a:t>	1.  Nitrogen </a:t>
            </a:r>
            <a:r>
              <a:rPr lang="en-US" sz="3200" dirty="0"/>
              <a:t>fixation is responsible </a:t>
            </a:r>
            <a:r>
              <a:rPr lang="en-US" sz="3200" dirty="0" smtClean="0"/>
              <a:t>		for </a:t>
            </a:r>
            <a:r>
              <a:rPr lang="en-US" sz="3200" dirty="0"/>
              <a:t>keeping nitrogen in the soil</a:t>
            </a:r>
          </a:p>
          <a:p>
            <a:pPr lvl="0"/>
            <a:r>
              <a:rPr lang="en-US" sz="3200" dirty="0" smtClean="0"/>
              <a:t>	2.  Plants </a:t>
            </a:r>
            <a:r>
              <a:rPr lang="en-US" sz="3200" dirty="0"/>
              <a:t>needed this nitrogen to </a:t>
            </a:r>
            <a:r>
              <a:rPr lang="en-US" sz="3200" dirty="0" smtClean="0"/>
              <a:t>		be </a:t>
            </a:r>
            <a:r>
              <a:rPr lang="en-US" sz="3200" dirty="0"/>
              <a:t>“fixed” (break the strong </a:t>
            </a:r>
            <a:r>
              <a:rPr lang="en-US" sz="3200" dirty="0" smtClean="0"/>
              <a:t>		triple </a:t>
            </a:r>
            <a:r>
              <a:rPr lang="en-US" sz="3200" dirty="0"/>
              <a:t>bond) so that it is in its </a:t>
            </a:r>
            <a:r>
              <a:rPr lang="en-US" sz="3200" dirty="0" smtClean="0"/>
              <a:t>			usable </a:t>
            </a:r>
            <a:r>
              <a:rPr lang="en-US" sz="3200" dirty="0"/>
              <a:t>form</a:t>
            </a:r>
          </a:p>
          <a:p>
            <a:pPr lvl="0"/>
            <a:r>
              <a:rPr lang="en-US" sz="3200" dirty="0" smtClean="0"/>
              <a:t>	3.  Bacteria </a:t>
            </a:r>
            <a:r>
              <a:rPr lang="en-US" sz="3200" dirty="0"/>
              <a:t>does this by living on </a:t>
            </a:r>
            <a:r>
              <a:rPr lang="en-US" sz="3200" dirty="0" smtClean="0"/>
              <a:t>		the </a:t>
            </a:r>
            <a:r>
              <a:rPr lang="en-US" sz="3200" dirty="0"/>
              <a:t>roots of plants</a:t>
            </a:r>
          </a:p>
          <a:p>
            <a:r>
              <a:rPr lang="en-US" sz="3200" dirty="0" smtClean="0"/>
              <a:t>	4.  Crop </a:t>
            </a:r>
            <a:r>
              <a:rPr lang="en-US" sz="3200" dirty="0"/>
              <a:t>rotation helps to maintain </a:t>
            </a:r>
            <a:r>
              <a:rPr lang="en-US" sz="3200" dirty="0" smtClean="0"/>
              <a:t>		the </a:t>
            </a:r>
            <a:r>
              <a:rPr lang="en-US" sz="3200" dirty="0"/>
              <a:t>nitrogen levels in the soil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135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6902067" cy="57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38200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5.  reproduce most often by binary </a:t>
            </a:r>
            <a:r>
              <a:rPr lang="en-US" sz="3200" dirty="0" smtClean="0"/>
              <a:t>	fission (some use conjugation)</a:t>
            </a:r>
            <a:endParaRPr lang="en-US" sz="3200" dirty="0"/>
          </a:p>
          <a:p>
            <a:r>
              <a:rPr lang="en-US" sz="3200" dirty="0" smtClean="0"/>
              <a:t>6</a:t>
            </a:r>
            <a:r>
              <a:rPr lang="en-US" sz="3200" dirty="0"/>
              <a:t>.  prokaryotic</a:t>
            </a:r>
          </a:p>
          <a:p>
            <a:endParaRPr lang="en-US" sz="3000" dirty="0"/>
          </a:p>
        </p:txBody>
      </p:sp>
      <p:pic>
        <p:nvPicPr>
          <p:cNvPr id="2050" name="Picture 2" descr="http://etap.org/demo/biology1/Imag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ience.nayland.school.nz/graemeb/images/2006pics/science2006/binaryfi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7" y="533400"/>
            <a:ext cx="64008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007.igem.org/wiki/images/1/16/BU_conjuga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68" y="805543"/>
            <a:ext cx="4618264" cy="540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 Kingdom Eubacteria (true bacteria)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1</a:t>
            </a:r>
            <a:r>
              <a:rPr lang="en-US" sz="3200" dirty="0"/>
              <a:t>.  3 basic shapes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2</a:t>
            </a:r>
            <a:r>
              <a:rPr lang="en-US" sz="3200" dirty="0"/>
              <a:t>.  some move by flagella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3</a:t>
            </a:r>
            <a:r>
              <a:rPr lang="en-US" sz="3200" dirty="0"/>
              <a:t>.  can form endospores during </a:t>
            </a:r>
            <a:r>
              <a:rPr lang="en-US" sz="3200" dirty="0" smtClean="0"/>
              <a:t>			unfavorable </a:t>
            </a:r>
            <a:r>
              <a:rPr lang="en-US" sz="3200" dirty="0"/>
              <a:t>conditions</a:t>
            </a:r>
          </a:p>
          <a:p>
            <a:r>
              <a:rPr lang="en-US" sz="3200" dirty="0"/>
              <a:t>		</a:t>
            </a:r>
            <a:r>
              <a:rPr lang="en-US" sz="3200" dirty="0" smtClean="0"/>
              <a:t>(</a:t>
            </a:r>
            <a:r>
              <a:rPr lang="en-US" sz="3200" dirty="0"/>
              <a:t>an endospore is a </a:t>
            </a:r>
            <a:r>
              <a:rPr lang="en-US" sz="3200" dirty="0" smtClean="0"/>
              <a:t>thick-			walled </a:t>
            </a:r>
            <a:r>
              <a:rPr lang="en-US" sz="3200" dirty="0"/>
              <a:t>cell formed by </a:t>
            </a:r>
            <a:r>
              <a:rPr lang="en-US" sz="3200" dirty="0" smtClean="0"/>
              <a:t>				bacteria </a:t>
            </a:r>
            <a:r>
              <a:rPr lang="en-US" sz="3200" dirty="0"/>
              <a:t>during unfavorable </a:t>
            </a:r>
            <a:r>
              <a:rPr lang="en-US" sz="3200" dirty="0" smtClean="0"/>
              <a:t>		conditions</a:t>
            </a:r>
            <a:r>
              <a:rPr lang="en-US" sz="3200" dirty="0"/>
              <a:t>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38200"/>
            <a:ext cx="3302000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6146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3955774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29718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Not all bacteria can produce </a:t>
            </a:r>
            <a:r>
              <a:rPr lang="en-US" sz="3000" dirty="0" err="1" smtClean="0"/>
              <a:t>endospores</a:t>
            </a:r>
            <a:r>
              <a:rPr lang="en-US" sz="3000" dirty="0" smtClean="0"/>
              <a:t>.  Some examples include: anthrax, botulism and tetanus.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279400"/>
            <a:ext cx="6832600" cy="629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 </a:t>
            </a:r>
            <a:r>
              <a:rPr lang="en-US" b="1" dirty="0" smtClean="0"/>
              <a:t>II.  Microscopic </a:t>
            </a:r>
            <a:r>
              <a:rPr lang="en-US" b="1" dirty="0"/>
              <a:t>Anatomy of </a:t>
            </a:r>
            <a:r>
              <a:rPr lang="en-US" b="1" dirty="0" smtClean="0"/>
              <a:t>Bacteria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23652"/>
            <a:ext cx="8229600" cy="3508977"/>
          </a:xfrm>
        </p:spPr>
        <p:txBody>
          <a:bodyPr>
            <a:normAutofit lnSpcReduction="10000"/>
          </a:bodyPr>
          <a:lstStyle/>
          <a:p>
            <a:pPr marL="68580" lvl="0" indent="0">
              <a:buNone/>
            </a:pPr>
            <a:r>
              <a:rPr lang="en-US" b="1" dirty="0" smtClean="0"/>
              <a:t>A</a:t>
            </a:r>
            <a:r>
              <a:rPr lang="en-US" sz="3000" b="1" dirty="0" smtClean="0"/>
              <a:t>.  Three </a:t>
            </a:r>
            <a:r>
              <a:rPr lang="en-US" sz="3000" b="1" dirty="0"/>
              <a:t>basic shapes</a:t>
            </a:r>
            <a:endParaRPr lang="en-US" sz="3000" dirty="0"/>
          </a:p>
          <a:p>
            <a:pPr marL="68580" lv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	1.  </a:t>
            </a:r>
            <a:r>
              <a:rPr lang="en-US" sz="3000" dirty="0" err="1" smtClean="0"/>
              <a:t>Cocci</a:t>
            </a:r>
            <a:r>
              <a:rPr lang="en-US" sz="3000" dirty="0" smtClean="0"/>
              <a:t> </a:t>
            </a:r>
            <a:r>
              <a:rPr lang="en-US" sz="3000" dirty="0"/>
              <a:t>– sphere (round)</a:t>
            </a:r>
          </a:p>
          <a:p>
            <a:pPr marL="68580" lv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		a.  </a:t>
            </a:r>
            <a:r>
              <a:rPr lang="en-US" sz="3000" dirty="0" err="1" smtClean="0"/>
              <a:t>diplococcus</a:t>
            </a:r>
            <a:r>
              <a:rPr lang="en-US" sz="3000" dirty="0" smtClean="0"/>
              <a:t> </a:t>
            </a:r>
            <a:r>
              <a:rPr lang="en-US" sz="3000" dirty="0"/>
              <a:t>– pairs of short </a:t>
            </a:r>
            <a:r>
              <a:rPr lang="en-US" sz="3000" dirty="0" smtClean="0"/>
              <a:t>			filaments</a:t>
            </a:r>
            <a:endParaRPr lang="en-US" sz="3000" dirty="0"/>
          </a:p>
          <a:p>
            <a:pPr marL="68580" lvl="0" indent="0">
              <a:buNone/>
            </a:pPr>
            <a:r>
              <a:rPr lang="en-US" sz="3000" dirty="0" smtClean="0"/>
              <a:t>		b.  streptococcus </a:t>
            </a:r>
            <a:r>
              <a:rPr lang="en-US" sz="3000" dirty="0"/>
              <a:t>– chains</a:t>
            </a:r>
          </a:p>
          <a:p>
            <a:pPr marL="68580" lvl="0" indent="0">
              <a:buNone/>
            </a:pPr>
            <a:r>
              <a:rPr lang="en-US" sz="3000" dirty="0" smtClean="0"/>
              <a:t>		c.  staphylococcus </a:t>
            </a:r>
            <a:r>
              <a:rPr lang="en-US" sz="3000" dirty="0"/>
              <a:t>– clusters</a:t>
            </a:r>
          </a:p>
          <a:p>
            <a:pPr marL="68580" indent="0">
              <a:buNone/>
            </a:pPr>
            <a:r>
              <a:rPr lang="en-US" sz="3000" dirty="0" smtClean="0"/>
              <a:t>		d.  </a:t>
            </a:r>
            <a:r>
              <a:rPr lang="en-US" sz="3000" dirty="0" err="1" smtClean="0"/>
              <a:t>tetracoccus</a:t>
            </a:r>
            <a:r>
              <a:rPr lang="en-US" sz="3000" dirty="0" smtClean="0"/>
              <a:t> </a:t>
            </a:r>
            <a:r>
              <a:rPr lang="en-US" sz="3000" dirty="0"/>
              <a:t>– 4 in a square</a:t>
            </a:r>
          </a:p>
        </p:txBody>
      </p:sp>
    </p:spTree>
    <p:extLst>
      <p:ext uri="{BB962C8B-B14F-4D97-AF65-F5344CB8AC3E}">
        <p14:creationId xmlns:p14="http://schemas.microsoft.com/office/powerpoint/2010/main" val="14937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305</TotalTime>
  <Words>276</Words>
  <Application>Microsoft Office PowerPoint</Application>
  <PresentationFormat>On-screen Show (4:3)</PresentationFormat>
  <Paragraphs>104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Austin</vt:lpstr>
      <vt:lpstr>Bacteria, Viruses and the Immune System</vt:lpstr>
      <vt:lpstr>I.  Kingdoms Eubacteria and Archaebacteria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II.  Microscopic Anatomy of Bacteria</vt:lpstr>
      <vt:lpstr>PowerPoint Presentation</vt:lpstr>
      <vt:lpstr>PowerPoint Presentation</vt:lpstr>
      <vt:lpstr>PowerPoint Presentation</vt:lpstr>
      <vt:lpstr>PowerPoint Presentation</vt:lpstr>
      <vt:lpstr>III. Microscopic Anatomy of  Bacteria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Life – Processes of Bacteria</vt:lpstr>
      <vt:lpstr>PowerPoint Presentation</vt:lpstr>
      <vt:lpstr>PowerPoint Presentation</vt:lpstr>
      <vt:lpstr>PowerPoint Presentation</vt:lpstr>
      <vt:lpstr>V.  Respiration – Oxygen getting</vt:lpstr>
      <vt:lpstr>PowerPoint Presentation</vt:lpstr>
      <vt:lpstr>PowerPoint Presentation</vt:lpstr>
      <vt:lpstr>PowerPoint Presentation</vt:lpstr>
      <vt:lpstr>VI.  Reproduction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 Harmful bacteria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VI.  Helpful bacteria</vt:lpstr>
      <vt:lpstr>PowerPoint Presentation</vt:lpstr>
      <vt:lpstr>PowerPoint Presentation</vt:lpstr>
      <vt:lpstr>PowerPoint Presentation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Bacteria, Viruses and the Immune System</dc:title>
  <dc:creator>STEGENGA, CHRISTIN</dc:creator>
  <cp:lastModifiedBy>STEGENGA, CHRISTIN</cp:lastModifiedBy>
  <cp:revision>12</cp:revision>
  <dcterms:created xsi:type="dcterms:W3CDTF">2012-05-07T09:37:46Z</dcterms:created>
  <dcterms:modified xsi:type="dcterms:W3CDTF">2012-05-15T11:17:28Z</dcterms:modified>
</cp:coreProperties>
</file>