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3" r:id="rId14"/>
    <p:sldId id="268" r:id="rId15"/>
    <p:sldId id="269" r:id="rId16"/>
    <p:sldId id="270" r:id="rId17"/>
    <p:sldId id="274" r:id="rId18"/>
    <p:sldId id="271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7" d="100"/>
          <a:sy n="87" d="100"/>
        </p:scale>
        <p:origin x="-96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461247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0" y="4953000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1572768"/>
            <a:ext cx="4910328" cy="2130552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3711388"/>
            <a:ext cx="4910328" cy="88696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05995-A9BE-894D-8843-4BF701F242ED}" type="datetimeFigureOut">
              <a:rPr lang="en-US" smtClean="0"/>
              <a:t>5/22/2012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41667-7291-42E8-B00B-345BA5840895}" type="slidenum">
              <a:rPr/>
              <a:pPr/>
              <a:t>‹#›</a:t>
            </a:fld>
            <a:endParaRPr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121024" y="85165"/>
            <a:ext cx="4433047" cy="4433047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79294" y="112058"/>
            <a:ext cx="4201255" cy="4201255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5" name="Oval 34"/>
          <p:cNvSpPr/>
          <p:nvPr/>
        </p:nvSpPr>
        <p:spPr>
          <a:xfrm>
            <a:off x="264460" y="138952"/>
            <a:ext cx="3988777" cy="4056383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Oval 36"/>
          <p:cNvSpPr/>
          <p:nvPr/>
        </p:nvSpPr>
        <p:spPr>
          <a:xfrm>
            <a:off x="264460" y="138953"/>
            <a:ext cx="3897026" cy="3897026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127000" dist="63500" dir="162000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1178859"/>
            <a:ext cx="9144000" cy="45291"/>
            <a:chOff x="0" y="1613647"/>
            <a:chExt cx="9144000" cy="4529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0" y="5715000"/>
            <a:ext cx="9144000" cy="45291"/>
            <a:chOff x="0" y="1613647"/>
            <a:chExt cx="9144000" cy="45291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581400" cy="1252538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95600"/>
            <a:ext cx="3581400" cy="2438400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05995-A9BE-894D-8843-4BF701F242ED}" type="datetimeFigureOut">
              <a:rPr lang="en-US" smtClean="0"/>
              <a:t>5/22/2012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1927-E35E-DA49-9D0D-73AF1835FA9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4285131" y="1116106"/>
            <a:ext cx="4724400" cy="4724400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3386" y="1148001"/>
            <a:ext cx="4434840" cy="4434987"/>
          </a:xfrm>
          <a:prstGeom prst="ellipse">
            <a:avLst/>
          </a:prstGeom>
          <a:effectLst>
            <a:innerShdw blurRad="63500" dist="50800" dir="18900000">
              <a:prstClr val="black">
                <a:alpha val="30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1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05995-A9BE-894D-8843-4BF701F242ED}" type="datetimeFigureOut">
              <a:rPr lang="en-US" smtClean="0"/>
              <a:t>5/22/2012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1927-E35E-DA49-9D0D-73AF1835FA9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6500" y="609600"/>
            <a:ext cx="15875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629400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6499" y="6356350"/>
            <a:ext cx="1148229" cy="365125"/>
          </a:xfrm>
        </p:spPr>
        <p:txBody>
          <a:bodyPr/>
          <a:lstStyle/>
          <a:p>
            <a:fld id="{1E905995-A9BE-894D-8843-4BF701F242ED}" type="datetimeFigureOut">
              <a:rPr lang="en-US" smtClean="0"/>
              <a:t>5/22/2012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1927-E35E-DA49-9D0D-73AF1835FA9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 rot="5400000">
            <a:off x="4065260" y="3406355"/>
            <a:ext cx="6858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05995-A9BE-894D-8843-4BF701F242ED}" type="datetimeFigureOut">
              <a:rPr lang="en-US" smtClean="0"/>
              <a:t>5/22/2012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1927-E35E-DA49-9D0D-73AF1835FA9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10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0" y="1461247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9"/>
          <p:cNvGrpSpPr/>
          <p:nvPr/>
        </p:nvGrpSpPr>
        <p:grpSpPr>
          <a:xfrm>
            <a:off x="0" y="4953000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5376" y="1573306"/>
            <a:ext cx="3653117" cy="2133600"/>
          </a:xfrm>
        </p:spPr>
        <p:txBody>
          <a:bodyPr anchor="b" anchorCtr="0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65376" y="3998259"/>
            <a:ext cx="3653117" cy="883024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05995-A9BE-894D-8843-4BF701F242ED}" type="datetimeFigureOut">
              <a:rPr lang="en-US" smtClean="0"/>
              <a:t>5/22/2012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134471" y="685800"/>
            <a:ext cx="5268049" cy="526804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Oval 16"/>
          <p:cNvSpPr/>
          <p:nvPr/>
        </p:nvSpPr>
        <p:spPr>
          <a:xfrm>
            <a:off x="229676" y="712694"/>
            <a:ext cx="4983480" cy="4983480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241232" y="716992"/>
            <a:ext cx="4906459" cy="4852935"/>
          </a:xfrm>
          <a:prstGeom prst="ellipse">
            <a:avLst/>
          </a:prstGeom>
          <a:effectLst>
            <a:innerShdw blurRad="63500" dist="50800" dir="16200000">
              <a:prstClr val="black">
                <a:alpha val="30000"/>
              </a:prstClr>
            </a:innerShdw>
          </a:effectLst>
        </p:spPr>
        <p:txBody>
          <a:bodyPr>
            <a:normAutofit/>
          </a:bodyPr>
          <a:lstStyle>
            <a:lvl1pPr algn="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8013" cy="1362075"/>
          </a:xfrm>
        </p:spPr>
        <p:txBody>
          <a:bodyPr anchor="b" anchorCtr="0">
            <a:normAutofit/>
          </a:bodyPr>
          <a:lstStyle>
            <a:lvl1pPr algn="ctr">
              <a:defRPr sz="48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29013"/>
            <a:ext cx="8228013" cy="1347787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05995-A9BE-894D-8843-4BF701F242ED}" type="datetimeFigureOut">
              <a:rPr lang="en-US" smtClean="0"/>
              <a:t>5/22/2012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1927-E35E-DA49-9D0D-73AF1835FA9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0" y="1447800"/>
            <a:ext cx="9144000" cy="45291"/>
            <a:chOff x="0" y="1613647"/>
            <a:chExt cx="9144000" cy="45291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10"/>
          <p:cNvGrpSpPr/>
          <p:nvPr/>
        </p:nvGrpSpPr>
        <p:grpSpPr>
          <a:xfrm>
            <a:off x="0" y="4939553"/>
            <a:ext cx="9144000" cy="45291"/>
            <a:chOff x="0" y="1613647"/>
            <a:chExt cx="9144000" cy="45291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1"/>
            <a:ext cx="3931920" cy="398032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057401"/>
            <a:ext cx="3931920" cy="398032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05995-A9BE-894D-8843-4BF701F242ED}" type="datetimeFigureOut">
              <a:rPr lang="en-US" smtClean="0"/>
              <a:t>5/22/2012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1927-E35E-DA49-9D0D-73AF1835FA92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1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4670"/>
            <a:ext cx="3931920" cy="74407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14600"/>
            <a:ext cx="3931920" cy="35231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734670"/>
            <a:ext cx="3931920" cy="74407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514600"/>
            <a:ext cx="3931920" cy="35231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05995-A9BE-894D-8843-4BF701F242ED}" type="datetimeFigureOut">
              <a:rPr lang="en-US" smtClean="0"/>
              <a:t>5/22/2012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1927-E35E-DA49-9D0D-73AF1835FA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05995-A9BE-894D-8843-4BF701F242ED}" type="datetimeFigureOut">
              <a:rPr lang="en-US" smtClean="0"/>
              <a:t>5/22/2012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1927-E35E-DA49-9D0D-73AF1835FA92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05995-A9BE-894D-8843-4BF701F242ED}" type="datetimeFigureOut">
              <a:rPr lang="en-US" smtClean="0"/>
              <a:t>5/22/2012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1927-E35E-DA49-9D0D-73AF1835FA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58906"/>
            <a:ext cx="3602039" cy="116205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3388" y="273051"/>
            <a:ext cx="4206240" cy="57785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1905001"/>
            <a:ext cx="3602039" cy="3733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05995-A9BE-894D-8843-4BF701F242ED}" type="datetimeFigureOut">
              <a:rPr lang="en-US" smtClean="0"/>
              <a:t>5/22/2012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1927-E35E-DA49-9D0D-73AF1835FA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1"/>
            <a:ext cx="82296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112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05995-A9BE-894D-8843-4BF701F242ED}" type="datetimeFigureOut">
              <a:rPr lang="en-US" smtClean="0"/>
              <a:t>5/22/2012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01927-E35E-DA49-9D0D-73AF1835FA9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24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" pitchFamily="2" charset="2"/>
        <a:buChar char=""/>
        <a:defRPr sz="22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20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" pitchFamily="2" charset="2"/>
        <a:buChar char=""/>
        <a:defRPr sz="1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1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healblog.net/wp-content/uploads/cold-sore-lip.jpg" TargetMode="Externa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Viruses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18 Continued</a:t>
            </a:r>
            <a:endParaRPr lang="en-US" dirty="0"/>
          </a:p>
        </p:txBody>
      </p:sp>
      <p:pic>
        <p:nvPicPr>
          <p:cNvPr id="1026" name="Picture 2" descr="http://www.armageddononline.org/image/viru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6" y="798195"/>
            <a:ext cx="304800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85026"/>
            <a:ext cx="847684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28750" lvl="2" indent="-514350">
              <a:buAutoNum type="arabicPeriod" startAt="3"/>
            </a:pPr>
            <a:r>
              <a:rPr lang="en-US" sz="3000" dirty="0" smtClean="0"/>
              <a:t>Assembly </a:t>
            </a:r>
            <a:r>
              <a:rPr lang="en-US" sz="3000" dirty="0"/>
              <a:t>of </a:t>
            </a:r>
            <a:r>
              <a:rPr lang="en-US" sz="3000" dirty="0" smtClean="0"/>
              <a:t>parts</a:t>
            </a:r>
          </a:p>
          <a:p>
            <a:pPr lvl="2"/>
            <a:endParaRPr lang="en-US" sz="3000" dirty="0" smtClean="0"/>
          </a:p>
          <a:p>
            <a:r>
              <a:rPr lang="en-US" sz="3000" dirty="0" smtClean="0"/>
              <a:t>			-</a:t>
            </a:r>
            <a:r>
              <a:rPr lang="en-US" sz="3000" dirty="0"/>
              <a:t>DNA and protein put </a:t>
            </a:r>
            <a:r>
              <a:rPr lang="en-US" sz="3000" dirty="0" smtClean="0"/>
              <a:t>together</a:t>
            </a:r>
          </a:p>
          <a:p>
            <a:endParaRPr lang="en-US" sz="3000" dirty="0" smtClean="0"/>
          </a:p>
          <a:p>
            <a:pPr marL="1428750" lvl="2" indent="-514350">
              <a:buAutoNum type="arabicPeriod" startAt="4"/>
            </a:pPr>
            <a:r>
              <a:rPr lang="en-US" sz="3000" dirty="0" smtClean="0"/>
              <a:t>Release </a:t>
            </a:r>
            <a:r>
              <a:rPr lang="en-US" sz="3000" dirty="0"/>
              <a:t>of new </a:t>
            </a:r>
            <a:r>
              <a:rPr lang="en-US" sz="3000" dirty="0" smtClean="0"/>
              <a:t>viruses</a:t>
            </a:r>
          </a:p>
          <a:p>
            <a:pPr lvl="2"/>
            <a:endParaRPr lang="en-US" sz="3000" dirty="0" smtClean="0"/>
          </a:p>
          <a:p>
            <a:r>
              <a:rPr lang="en-US" sz="3000" dirty="0" smtClean="0"/>
              <a:t>			-</a:t>
            </a:r>
            <a:r>
              <a:rPr lang="en-US" sz="3000" dirty="0"/>
              <a:t>Cell wall bursts (called </a:t>
            </a:r>
            <a:r>
              <a:rPr lang="en-US" sz="3000" dirty="0" err="1"/>
              <a:t>lysis</a:t>
            </a:r>
            <a:r>
              <a:rPr lang="en-US" sz="3000" dirty="0"/>
              <a:t>) releasing new</a:t>
            </a:r>
            <a:r>
              <a:rPr lang="en-US" sz="3000" dirty="0" smtClean="0"/>
              <a:t> 					viruses </a:t>
            </a:r>
            <a:endParaRPr lang="en-US" sz="3000" dirty="0"/>
          </a:p>
        </p:txBody>
      </p:sp>
      <p:pic>
        <p:nvPicPr>
          <p:cNvPr id="9218" name="Picture 2" descr="http://augengeradeaus.net/wp-content/uploads/2011/04/20110409_ATALANTA_dhown_upotus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311" y="3857367"/>
            <a:ext cx="4198983" cy="279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957" y="599295"/>
            <a:ext cx="843402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AutoNum type="romanUcPeriod" startAt="4"/>
            </a:pPr>
            <a:r>
              <a:rPr lang="en-US" sz="3000" b="1" dirty="0" smtClean="0"/>
              <a:t>Viral infections</a:t>
            </a:r>
          </a:p>
          <a:p>
            <a:pPr lvl="0"/>
            <a:endParaRPr lang="en-US" sz="3000" dirty="0" smtClean="0"/>
          </a:p>
          <a:p>
            <a:pPr marL="971550" lvl="1" indent="-514350">
              <a:buAutoNum type="alphaUcPeriod"/>
            </a:pPr>
            <a:r>
              <a:rPr lang="en-US" sz="3000" b="1" dirty="0" smtClean="0"/>
              <a:t>Entry </a:t>
            </a:r>
            <a:r>
              <a:rPr lang="en-US" sz="3000" b="1" dirty="0"/>
              <a:t>of viruses into cell called </a:t>
            </a:r>
            <a:r>
              <a:rPr lang="en-US" sz="3000" b="1" dirty="0" smtClean="0"/>
              <a:t>infection</a:t>
            </a:r>
          </a:p>
          <a:p>
            <a:pPr lvl="1"/>
            <a:r>
              <a:rPr lang="en-US" sz="3000" dirty="0" smtClean="0"/>
              <a:t> </a:t>
            </a:r>
          </a:p>
          <a:p>
            <a:pPr marL="971550" lvl="1" indent="-514350"/>
            <a:r>
              <a:rPr lang="en-US" sz="3000" dirty="0" smtClean="0"/>
              <a:t>	1.  Viruses </a:t>
            </a:r>
            <a:r>
              <a:rPr lang="en-US" sz="3000" dirty="0"/>
              <a:t>not capable of own </a:t>
            </a:r>
            <a:r>
              <a:rPr lang="en-US" sz="3000" dirty="0" smtClean="0"/>
              <a:t>motion</a:t>
            </a:r>
          </a:p>
          <a:p>
            <a:pPr marL="971550" lvl="1" indent="-514350"/>
            <a:endParaRPr lang="en-US" sz="3000" dirty="0" smtClean="0"/>
          </a:p>
          <a:p>
            <a:r>
              <a:rPr lang="en-US" sz="3000" dirty="0" smtClean="0"/>
              <a:t>		2.  Remain </a:t>
            </a:r>
            <a:r>
              <a:rPr lang="en-US" sz="3000" dirty="0"/>
              <a:t>inactive until reach right cell</a:t>
            </a:r>
            <a:r>
              <a:rPr lang="en-US" sz="3000" dirty="0" smtClean="0"/>
              <a:t> </a:t>
            </a:r>
            <a:endParaRPr lang="en-US" sz="3000" dirty="0"/>
          </a:p>
        </p:txBody>
      </p:sp>
      <p:pic>
        <p:nvPicPr>
          <p:cNvPr id="10242" name="Picture 2" descr="http://www.humanillnesses.com/original/images/hdc_0001_0003_0_img0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4039848"/>
            <a:ext cx="3209925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311" y="413799"/>
            <a:ext cx="83198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>
              <a:buAutoNum type="alphaUcPeriod" startAt="2"/>
            </a:pPr>
            <a:r>
              <a:rPr lang="en-US" sz="3000" b="1" dirty="0" smtClean="0"/>
              <a:t>Defense </a:t>
            </a:r>
            <a:r>
              <a:rPr lang="en-US" sz="3000" b="1" dirty="0"/>
              <a:t>against infections</a:t>
            </a:r>
            <a:endParaRPr lang="en-US" sz="3000" dirty="0" smtClean="0"/>
          </a:p>
          <a:p>
            <a:pPr marL="1428750" lvl="2" indent="-514350"/>
            <a:r>
              <a:rPr lang="en-US" sz="3000" dirty="0" smtClean="0"/>
              <a:t>1.  </a:t>
            </a:r>
            <a:r>
              <a:rPr lang="en-US" sz="3000" u="sng" dirty="0" smtClean="0"/>
              <a:t>Phagocytosis</a:t>
            </a:r>
            <a:r>
              <a:rPr lang="en-US" sz="3000" dirty="0" smtClean="0"/>
              <a:t> </a:t>
            </a:r>
            <a:r>
              <a:rPr lang="en-US" sz="3000" dirty="0"/>
              <a:t>– </a:t>
            </a:r>
            <a:r>
              <a:rPr lang="en-US" sz="3000" dirty="0" err="1"/>
              <a:t>wbc’s</a:t>
            </a:r>
            <a:r>
              <a:rPr lang="en-US" sz="3000" dirty="0"/>
              <a:t> surround and </a:t>
            </a:r>
            <a:r>
              <a:rPr lang="en-US" sz="3000" dirty="0" smtClean="0"/>
              <a:t>destroy</a:t>
            </a:r>
          </a:p>
        </p:txBody>
      </p:sp>
      <p:pic>
        <p:nvPicPr>
          <p:cNvPr id="1026" name="Picture 2" descr="http://sofiahaddad.files.wordpress.com/2011/09/16-08a_phagocytosis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621" y="1583766"/>
            <a:ext cx="7524577" cy="481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918" y="506234"/>
            <a:ext cx="885103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sz="3000" dirty="0"/>
              <a:t>2.  </a:t>
            </a:r>
            <a:r>
              <a:rPr lang="en-US" sz="3000" u="sng" dirty="0"/>
              <a:t>Antibodies</a:t>
            </a:r>
            <a:r>
              <a:rPr lang="en-US" sz="3000" dirty="0"/>
              <a:t> – substance produced by body 	which neutralizes</a:t>
            </a:r>
          </a:p>
          <a:p>
            <a:pPr lvl="3"/>
            <a:r>
              <a:rPr lang="en-US" sz="3000" dirty="0"/>
              <a:t>a.  These are produced by the immune 	system</a:t>
            </a:r>
          </a:p>
          <a:p>
            <a:pPr lvl="3"/>
            <a:r>
              <a:rPr lang="en-US" sz="3000" dirty="0"/>
              <a:t>b.  Can be activated by having the disease 		or by receiving a vaccine, which may be 	inactive or active parts of the virus</a:t>
            </a:r>
          </a:p>
          <a:p>
            <a:r>
              <a:rPr lang="en-US" sz="3000" dirty="0"/>
              <a:t>			c.  Takes about 7-10 days</a:t>
            </a:r>
            <a:endParaRPr lang="en-US" dirty="0"/>
          </a:p>
        </p:txBody>
      </p:sp>
      <p:pic>
        <p:nvPicPr>
          <p:cNvPr id="2050" name="Picture 2" descr="http://www.peteducation.com/images/articles/antibody_concentrat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17" y="1693774"/>
            <a:ext cx="5770911" cy="496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22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957" y="627833"/>
            <a:ext cx="83626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3.  </a:t>
            </a:r>
            <a:r>
              <a:rPr lang="en-US" sz="3000" u="sng" dirty="0" smtClean="0"/>
              <a:t>Interferon</a:t>
            </a:r>
            <a:r>
              <a:rPr lang="en-US" sz="3000" dirty="0" smtClean="0"/>
              <a:t> </a:t>
            </a:r>
            <a:r>
              <a:rPr lang="en-US" sz="3000" dirty="0"/>
              <a:t>– natural substance produced in small</a:t>
            </a:r>
            <a:r>
              <a:rPr lang="en-US" sz="3000" dirty="0" smtClean="0"/>
              <a:t> 	quantities </a:t>
            </a:r>
            <a:r>
              <a:rPr lang="en-US" sz="3000" dirty="0"/>
              <a:t>in the blood which </a:t>
            </a:r>
            <a:r>
              <a:rPr lang="en-US" sz="3000" u="sng" dirty="0"/>
              <a:t>interferes</a:t>
            </a:r>
            <a:r>
              <a:rPr lang="en-US" sz="3000" dirty="0"/>
              <a:t> with</a:t>
            </a:r>
            <a:r>
              <a:rPr lang="en-US" sz="3000" dirty="0" smtClean="0"/>
              <a:t> 	reproduction </a:t>
            </a:r>
            <a:endParaRPr lang="en-US" sz="3000" dirty="0"/>
          </a:p>
        </p:txBody>
      </p:sp>
      <p:pic>
        <p:nvPicPr>
          <p:cNvPr id="3074" name="Picture 2" descr="http://upload.wikimedia.org/wikipedia/commons/thumb/9/97/1RH2_Recombinant_Human_Interferon-Alpha_2b-01.png/220px-1RH2_Recombinant_Human_Interferon-Alpha_2b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338" y="2349053"/>
            <a:ext cx="4025807" cy="380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499" y="627833"/>
            <a:ext cx="847684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000" b="1" dirty="0" smtClean="0"/>
              <a:t>C.  Effects </a:t>
            </a:r>
            <a:r>
              <a:rPr lang="en-US" sz="3000" b="1" dirty="0"/>
              <a:t>of viral infections</a:t>
            </a:r>
            <a:endParaRPr lang="en-US" sz="3000" dirty="0" smtClean="0"/>
          </a:p>
          <a:p>
            <a:pPr lvl="2"/>
            <a:r>
              <a:rPr lang="en-US" sz="3000" dirty="0" smtClean="0"/>
              <a:t>1.  Latent </a:t>
            </a:r>
            <a:r>
              <a:rPr lang="en-US" sz="3000" dirty="0"/>
              <a:t>infections</a:t>
            </a:r>
            <a:endParaRPr lang="en-US" sz="3000" dirty="0" smtClean="0"/>
          </a:p>
          <a:p>
            <a:r>
              <a:rPr lang="en-US" sz="3000" dirty="0" smtClean="0"/>
              <a:t>			a.  Virus </a:t>
            </a:r>
            <a:r>
              <a:rPr lang="en-US" sz="3000" dirty="0"/>
              <a:t>enters the cell but does nothing – is</a:t>
            </a:r>
            <a:r>
              <a:rPr lang="en-US" sz="3000" dirty="0" smtClean="0"/>
              <a:t> 				latent </a:t>
            </a:r>
            <a:r>
              <a:rPr lang="en-US" sz="3000" dirty="0"/>
              <a:t>until triggered by something like</a:t>
            </a:r>
            <a:r>
              <a:rPr lang="en-US" sz="3000" dirty="0" smtClean="0"/>
              <a:t> 					fever</a:t>
            </a:r>
            <a:r>
              <a:rPr lang="en-US" sz="3000" dirty="0"/>
              <a:t>, cold sore, stress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100" name="Picture 4" descr="http://www.healblog.net/wp-content/uploads/cold-sore-lip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433" y="3028490"/>
            <a:ext cx="5317724" cy="369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084579" y="385261"/>
            <a:ext cx="1003235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85950" lvl="3" indent="-514350">
              <a:buAutoNum type="alphaLcPeriod" startAt="2"/>
            </a:pPr>
            <a:r>
              <a:rPr lang="en-US" sz="3000" dirty="0" smtClean="0"/>
              <a:t>Herpes </a:t>
            </a:r>
            <a:r>
              <a:rPr lang="en-US" sz="3000" dirty="0"/>
              <a:t>groups like </a:t>
            </a:r>
            <a:r>
              <a:rPr lang="en-US" sz="3000" dirty="0" smtClean="0"/>
              <a:t>this</a:t>
            </a:r>
          </a:p>
          <a:p>
            <a:pPr marL="1885950" lvl="3" indent="-514350"/>
            <a:r>
              <a:rPr lang="en-US" sz="3000" dirty="0" smtClean="0"/>
              <a:t>	</a:t>
            </a:r>
            <a:r>
              <a:rPr lang="en-US" sz="3000" dirty="0" err="1" smtClean="0"/>
              <a:t>i</a:t>
            </a:r>
            <a:r>
              <a:rPr lang="en-US" sz="3000" dirty="0" smtClean="0"/>
              <a:t>.  All </a:t>
            </a:r>
            <a:r>
              <a:rPr lang="en-US" sz="3000" dirty="0"/>
              <a:t>Herpes diseases have common</a:t>
            </a:r>
            <a:r>
              <a:rPr lang="en-US" sz="3000" dirty="0" smtClean="0"/>
              <a:t> 	characteristics </a:t>
            </a:r>
            <a:r>
              <a:rPr lang="en-US" sz="3000" dirty="0"/>
              <a:t>– lesion or sore</a:t>
            </a:r>
            <a:endParaRPr lang="en-US" sz="3000" dirty="0" smtClean="0"/>
          </a:p>
          <a:p>
            <a:pPr lvl="4"/>
            <a:r>
              <a:rPr lang="en-US" sz="3000" dirty="0" smtClean="0"/>
              <a:t>ii.  Herpes </a:t>
            </a:r>
            <a:r>
              <a:rPr lang="en-US" sz="3000" dirty="0"/>
              <a:t>-&gt; cold sore, chicken pox,</a:t>
            </a:r>
            <a:r>
              <a:rPr lang="en-US" sz="3000" dirty="0" smtClean="0"/>
              <a:t> 	mononucleosis</a:t>
            </a:r>
            <a:r>
              <a:rPr lang="en-US" sz="3000" dirty="0"/>
              <a:t>, STI</a:t>
            </a:r>
            <a:endParaRPr lang="en-US" sz="3000" dirty="0" smtClean="0"/>
          </a:p>
          <a:p>
            <a:pPr lvl="4"/>
            <a:r>
              <a:rPr lang="en-US" sz="3000" dirty="0" smtClean="0"/>
              <a:t>iii.  Once </a:t>
            </a:r>
            <a:r>
              <a:rPr lang="en-US" sz="3000" dirty="0"/>
              <a:t>disease has run its course, it becomes</a:t>
            </a:r>
            <a:r>
              <a:rPr lang="en-US" sz="3000" dirty="0" smtClean="0"/>
              <a:t> 		dormant </a:t>
            </a:r>
            <a:r>
              <a:rPr lang="en-US" sz="3000" dirty="0"/>
              <a:t>and hides in the body (brain or spinal</a:t>
            </a:r>
            <a:r>
              <a:rPr lang="en-US" sz="3000" dirty="0" smtClean="0"/>
              <a:t> 	cord</a:t>
            </a:r>
            <a:r>
              <a:rPr lang="en-US" sz="3000" dirty="0"/>
              <a:t>)</a:t>
            </a:r>
            <a:endParaRPr lang="en-US" sz="3000" dirty="0" smtClean="0"/>
          </a:p>
          <a:p>
            <a:pPr lvl="5"/>
            <a:r>
              <a:rPr lang="en-US" sz="3000" dirty="0" smtClean="0"/>
              <a:t>a.  May </a:t>
            </a:r>
            <a:r>
              <a:rPr lang="en-US" sz="3000" dirty="0"/>
              <a:t>be latent for years, months, or days then</a:t>
            </a:r>
            <a:r>
              <a:rPr lang="en-US" sz="3000" dirty="0" smtClean="0"/>
              <a:t> 	reactivated</a:t>
            </a:r>
          </a:p>
          <a:p>
            <a:r>
              <a:rPr lang="en-US" sz="3000" dirty="0" smtClean="0"/>
              <a:t>					</a:t>
            </a:r>
            <a:r>
              <a:rPr lang="en-US" sz="3000" dirty="0" err="1" smtClean="0"/>
              <a:t>b</a:t>
            </a:r>
            <a:r>
              <a:rPr lang="en-US" sz="3000" dirty="0" smtClean="0"/>
              <a:t>.  Can </a:t>
            </a:r>
            <a:r>
              <a:rPr lang="en-US" sz="3000" dirty="0"/>
              <a:t>cause meningitis and encephalitis</a:t>
            </a:r>
            <a:r>
              <a:rPr lang="en-US" sz="3000" dirty="0" smtClean="0"/>
              <a:t> 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edia.web.britannica.com/eb-media/74/82674-004-0B2875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690" y="446313"/>
            <a:ext cx="5733596" cy="494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49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9582" y="642101"/>
            <a:ext cx="84054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3000" dirty="0" smtClean="0"/>
              <a:t>2.  Second </a:t>
            </a:r>
            <a:r>
              <a:rPr lang="en-US" sz="3000" dirty="0"/>
              <a:t>effect of viruses may be production</a:t>
            </a:r>
            <a:r>
              <a:rPr lang="en-US" sz="3000" dirty="0" smtClean="0"/>
              <a:t> 	of tumors</a:t>
            </a:r>
            <a:r>
              <a:rPr lang="en-US" sz="3000" dirty="0"/>
              <a:t> </a:t>
            </a:r>
            <a:r>
              <a:rPr lang="en-US" sz="3000" dirty="0" smtClean="0"/>
              <a:t>virus </a:t>
            </a:r>
            <a:r>
              <a:rPr lang="en-US" sz="3000" dirty="0"/>
              <a:t>causes cells to divide</a:t>
            </a:r>
            <a:endParaRPr lang="en-US" sz="3000" dirty="0" smtClean="0"/>
          </a:p>
          <a:p>
            <a:pPr lvl="3"/>
            <a:r>
              <a:rPr lang="en-US" sz="3000" dirty="0" err="1" smtClean="0"/>
              <a:t>i</a:t>
            </a:r>
            <a:r>
              <a:rPr lang="en-US" sz="3000" dirty="0" smtClean="0"/>
              <a:t>.  Harmless </a:t>
            </a:r>
            <a:r>
              <a:rPr lang="en-US" sz="3000" dirty="0"/>
              <a:t>– benign like warts</a:t>
            </a:r>
            <a:endParaRPr lang="en-US" sz="3000" dirty="0" smtClean="0"/>
          </a:p>
          <a:p>
            <a:r>
              <a:rPr lang="en-US" sz="3000" dirty="0" smtClean="0"/>
              <a:t>			ii.  Malignant </a:t>
            </a:r>
            <a:r>
              <a:rPr lang="en-US" sz="3000" dirty="0"/>
              <a:t>– harmful</a:t>
            </a:r>
            <a:r>
              <a:rPr lang="en-US" sz="3000" dirty="0" smtClean="0"/>
              <a:t> </a:t>
            </a:r>
            <a:endParaRPr lang="en-US" sz="3000" dirty="0"/>
          </a:p>
        </p:txBody>
      </p:sp>
      <p:pic>
        <p:nvPicPr>
          <p:cNvPr id="2050" name="Picture 2" descr="http://0.tqn.com/d/dermatology/1/0/s/9/warth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771" y="2581093"/>
            <a:ext cx="4258568" cy="425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499" y="585026"/>
            <a:ext cx="846257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3000" dirty="0" smtClean="0"/>
              <a:t>3.  Third </a:t>
            </a:r>
            <a:r>
              <a:rPr lang="en-US" sz="3000" dirty="0"/>
              <a:t>effect of viruses – cell death</a:t>
            </a:r>
            <a:endParaRPr lang="en-US" sz="3000" dirty="0" smtClean="0"/>
          </a:p>
          <a:p>
            <a:pPr lvl="3"/>
            <a:r>
              <a:rPr lang="en-US" sz="3000" dirty="0" smtClean="0"/>
              <a:t>a.  Occurs </a:t>
            </a:r>
            <a:r>
              <a:rPr lang="en-US" sz="3000" dirty="0"/>
              <a:t>when infected cell ruptures – </a:t>
            </a:r>
            <a:r>
              <a:rPr lang="en-US" sz="3000" dirty="0" err="1"/>
              <a:t>lysis</a:t>
            </a:r>
            <a:endParaRPr lang="en-US" sz="3000" dirty="0" smtClean="0"/>
          </a:p>
          <a:p>
            <a:r>
              <a:rPr lang="en-US" sz="3000" dirty="0" smtClean="0"/>
              <a:t>			</a:t>
            </a:r>
            <a:r>
              <a:rPr lang="en-US" sz="3000" dirty="0" err="1" smtClean="0"/>
              <a:t>b</a:t>
            </a:r>
            <a:r>
              <a:rPr lang="en-US" sz="3000" dirty="0" smtClean="0"/>
              <a:t>.  Such </a:t>
            </a:r>
            <a:r>
              <a:rPr lang="en-US" sz="3000" dirty="0"/>
              <a:t>viruses are called virulent                                 </a:t>
            </a:r>
            <a:r>
              <a:rPr lang="en-US" sz="3000" dirty="0" smtClean="0"/>
              <a:t> 				Example</a:t>
            </a:r>
            <a:r>
              <a:rPr lang="en-US" sz="3000" dirty="0"/>
              <a:t>: polio, mumps, rabies,</a:t>
            </a:r>
            <a:r>
              <a:rPr lang="en-US" sz="3000" dirty="0" smtClean="0"/>
              <a:t> 					</a:t>
            </a:r>
            <a:r>
              <a:rPr lang="en-US" sz="3000" dirty="0" smtClean="0"/>
              <a:t>				influenza</a:t>
            </a:r>
            <a:r>
              <a:rPr lang="en-US" sz="3000" dirty="0"/>
              <a:t>, hepatitis, colds, AIDS</a:t>
            </a:r>
            <a:r>
              <a:rPr lang="en-US" sz="3000" dirty="0" smtClean="0"/>
              <a:t> </a:t>
            </a:r>
            <a:endParaRPr lang="en-US" sz="3000" dirty="0"/>
          </a:p>
        </p:txBody>
      </p:sp>
      <p:pic>
        <p:nvPicPr>
          <p:cNvPr id="3074" name="Picture 2" descr="http://www.sci.sdsu.edu/~smaloy/MicrobialGenetics/topics/phage/phage-lysis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061" y="2985683"/>
            <a:ext cx="4725093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 Properties of viruses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spcBef>
                <a:spcPts val="3000"/>
              </a:spcBef>
              <a:buNone/>
            </a:pPr>
            <a:r>
              <a:rPr lang="en-US" sz="3000" dirty="0" smtClean="0"/>
              <a:t>A. Discovered (identified in 1898)</a:t>
            </a:r>
          </a:p>
          <a:p>
            <a:pPr lvl="0">
              <a:spcBef>
                <a:spcPts val="3000"/>
              </a:spcBef>
              <a:buNone/>
            </a:pPr>
            <a:r>
              <a:rPr lang="en-US" sz="3000" dirty="0" smtClean="0"/>
              <a:t>	1.  Couldn’t see but concluded that there was 	something : disease</a:t>
            </a:r>
          </a:p>
          <a:p>
            <a:pPr>
              <a:spcBef>
                <a:spcPts val="3000"/>
              </a:spcBef>
              <a:buNone/>
            </a:pPr>
            <a:r>
              <a:rPr lang="en-US" sz="3000" dirty="0" smtClean="0"/>
              <a:t>	2.  This substance named virus (Latin for 	poison) </a:t>
            </a:r>
            <a:endParaRPr lang="en-US" sz="3000" dirty="0"/>
          </a:p>
        </p:txBody>
      </p:sp>
      <p:pic>
        <p:nvPicPr>
          <p:cNvPr id="2050" name="Picture 2" descr="http://www.internationalcrimeauthors.com/wp-content/uploads/2012/04/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353" y="4714681"/>
            <a:ext cx="2254928" cy="186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957" y="442337"/>
            <a:ext cx="859100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AutoNum type="alphaUcPeriod" startAt="2"/>
            </a:pPr>
            <a:r>
              <a:rPr lang="en-US" sz="3000" b="1" dirty="0" smtClean="0"/>
              <a:t>Viruses </a:t>
            </a:r>
            <a:r>
              <a:rPr lang="en-US" sz="3000" b="1" dirty="0"/>
              <a:t>are not </a:t>
            </a:r>
            <a:r>
              <a:rPr lang="en-US" sz="3000" b="1" dirty="0" smtClean="0"/>
              <a:t>cellular</a:t>
            </a:r>
          </a:p>
          <a:p>
            <a:pPr lvl="0"/>
            <a:endParaRPr lang="en-US" sz="3000" dirty="0" smtClean="0"/>
          </a:p>
          <a:p>
            <a:pPr lvl="0"/>
            <a:r>
              <a:rPr lang="en-US" sz="3000" dirty="0" smtClean="0"/>
              <a:t>	1.  Lack </a:t>
            </a:r>
            <a:r>
              <a:rPr lang="en-US" sz="3000" dirty="0"/>
              <a:t>cytoplasm, cell membrane, nucleus, and </a:t>
            </a:r>
            <a:r>
              <a:rPr lang="en-US" sz="3000" dirty="0" smtClean="0"/>
              <a:t>			ribosomes</a:t>
            </a:r>
          </a:p>
          <a:p>
            <a:pPr lvl="0"/>
            <a:endParaRPr lang="en-US" sz="3000" dirty="0" smtClean="0"/>
          </a:p>
          <a:p>
            <a:r>
              <a:rPr lang="en-US" sz="3000" dirty="0" smtClean="0"/>
              <a:t>	2.  Referred </a:t>
            </a:r>
            <a:r>
              <a:rPr lang="en-US" sz="3000" dirty="0"/>
              <a:t>to as sub-cellular:  below cell</a:t>
            </a:r>
            <a:r>
              <a:rPr lang="en-US" sz="3000" dirty="0" smtClean="0"/>
              <a:t> </a:t>
            </a:r>
            <a:endParaRPr lang="en-US" sz="3000" dirty="0"/>
          </a:p>
        </p:txBody>
      </p:sp>
      <p:pic>
        <p:nvPicPr>
          <p:cNvPr id="3074" name="Picture 2" descr="http://upload.wikimedia.org/wikipedia/commons/thumb/3/3b/3D_Influenza_virus.png/300px-3D_Influenza_viru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583" y="3402313"/>
            <a:ext cx="4243958" cy="314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9582" y="599295"/>
            <a:ext cx="847684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AutoNum type="arabicPeriod" startAt="3"/>
            </a:pPr>
            <a:r>
              <a:rPr lang="en-US" sz="3200" dirty="0" smtClean="0"/>
              <a:t>They </a:t>
            </a:r>
            <a:r>
              <a:rPr lang="en-US" sz="3200" dirty="0"/>
              <a:t>don’t do things that true cells </a:t>
            </a:r>
            <a:r>
              <a:rPr lang="en-US" sz="3200" dirty="0" smtClean="0"/>
              <a:t>do</a:t>
            </a:r>
          </a:p>
          <a:p>
            <a:pPr lvl="0"/>
            <a:endParaRPr lang="en-US" sz="3200" dirty="0" smtClean="0"/>
          </a:p>
          <a:p>
            <a:pPr lvl="0"/>
            <a:r>
              <a:rPr lang="en-US" sz="3200" dirty="0" smtClean="0"/>
              <a:t>	a.  Never </a:t>
            </a:r>
            <a:r>
              <a:rPr lang="en-US" sz="3200" dirty="0"/>
              <a:t>grow or carry on metabolism on their </a:t>
            </a:r>
            <a:r>
              <a:rPr lang="en-US" sz="3200" dirty="0" smtClean="0"/>
              <a:t>		own</a:t>
            </a:r>
          </a:p>
          <a:p>
            <a:pPr lvl="0"/>
            <a:endParaRPr lang="en-US" sz="3200" dirty="0" smtClean="0"/>
          </a:p>
          <a:p>
            <a:pPr lvl="0"/>
            <a:r>
              <a:rPr lang="en-US" sz="3200" dirty="0" smtClean="0"/>
              <a:t>	</a:t>
            </a:r>
            <a:r>
              <a:rPr lang="en-US" sz="3200" dirty="0" err="1" smtClean="0"/>
              <a:t>b</a:t>
            </a:r>
            <a:r>
              <a:rPr lang="en-US" sz="3200" dirty="0" smtClean="0"/>
              <a:t>.  Do </a:t>
            </a:r>
            <a:r>
              <a:rPr lang="en-US" sz="3200" dirty="0"/>
              <a:t>not develop from preexisting </a:t>
            </a:r>
            <a:r>
              <a:rPr lang="en-US" sz="3200" dirty="0" smtClean="0"/>
              <a:t>cells</a:t>
            </a:r>
          </a:p>
          <a:p>
            <a:pPr lvl="0"/>
            <a:endParaRPr lang="en-US" sz="3200" dirty="0" smtClean="0"/>
          </a:p>
          <a:p>
            <a:pPr lvl="0"/>
            <a:r>
              <a:rPr lang="en-US" sz="3200" dirty="0" smtClean="0"/>
              <a:t>	</a:t>
            </a:r>
            <a:r>
              <a:rPr lang="en-US" sz="3200" dirty="0" err="1" smtClean="0"/>
              <a:t>c</a:t>
            </a:r>
            <a:r>
              <a:rPr lang="en-US" sz="3200" dirty="0" smtClean="0"/>
              <a:t>.  Don’t </a:t>
            </a:r>
            <a:r>
              <a:rPr lang="en-US" sz="3200" dirty="0"/>
              <a:t>have </a:t>
            </a:r>
            <a:r>
              <a:rPr lang="en-US" sz="3200" dirty="0" smtClean="0"/>
              <a:t>enzymes</a:t>
            </a:r>
          </a:p>
          <a:p>
            <a:pPr lvl="0"/>
            <a:endParaRPr lang="en-US" sz="3200" dirty="0"/>
          </a:p>
          <a:p>
            <a:r>
              <a:rPr lang="en-US" sz="3200" dirty="0" smtClean="0"/>
              <a:t> 4.  Can </a:t>
            </a:r>
            <a:r>
              <a:rPr lang="en-US" sz="3200" dirty="0"/>
              <a:t>be crystallized and reactivated later</a:t>
            </a:r>
            <a:r>
              <a:rPr lang="en-US" sz="3200" dirty="0" smtClean="0"/>
              <a:t> 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686" y="542219"/>
            <a:ext cx="857673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AutoNum type="alphaUcPeriod" startAt="3"/>
            </a:pPr>
            <a:r>
              <a:rPr lang="en-US" sz="3200" b="1" dirty="0" smtClean="0"/>
              <a:t>Size </a:t>
            </a:r>
            <a:r>
              <a:rPr lang="en-US" sz="3200" b="1" dirty="0"/>
              <a:t>of </a:t>
            </a:r>
            <a:r>
              <a:rPr lang="en-US" sz="3200" b="1" dirty="0" smtClean="0"/>
              <a:t>viruses</a:t>
            </a:r>
          </a:p>
          <a:p>
            <a:pPr lvl="0"/>
            <a:endParaRPr lang="en-US" sz="3200" dirty="0" smtClean="0"/>
          </a:p>
          <a:p>
            <a:pPr lvl="0"/>
            <a:r>
              <a:rPr lang="en-US" sz="3200" dirty="0" smtClean="0"/>
              <a:t>	1.  Too </a:t>
            </a:r>
            <a:r>
              <a:rPr lang="en-US" sz="3200" dirty="0"/>
              <a:t>small to be seen with the light </a:t>
            </a:r>
            <a:r>
              <a:rPr lang="en-US" sz="3200" dirty="0" smtClean="0"/>
              <a:t>						microscope</a:t>
            </a:r>
          </a:p>
          <a:p>
            <a:pPr lvl="0"/>
            <a:endParaRPr lang="en-US" sz="3200" dirty="0" smtClean="0"/>
          </a:p>
          <a:p>
            <a:pPr lvl="0"/>
            <a:r>
              <a:rPr lang="en-US" sz="3200" dirty="0" smtClean="0"/>
              <a:t>	2.  Measured </a:t>
            </a:r>
            <a:r>
              <a:rPr lang="en-US" sz="3200" dirty="0"/>
              <a:t>in units called nanometers (1 </a:t>
            </a:r>
            <a:r>
              <a:rPr lang="en-US" sz="3200" dirty="0" smtClean="0"/>
              <a:t>				millionth </a:t>
            </a:r>
            <a:r>
              <a:rPr lang="en-US" sz="3200" dirty="0"/>
              <a:t>of a mm</a:t>
            </a:r>
            <a:r>
              <a:rPr lang="en-US" sz="3200" dirty="0" smtClean="0"/>
              <a:t>)</a:t>
            </a:r>
          </a:p>
          <a:p>
            <a:pPr lvl="0"/>
            <a:endParaRPr lang="en-US" sz="3200" dirty="0"/>
          </a:p>
          <a:p>
            <a:r>
              <a:rPr lang="en-US" sz="3200" dirty="0" smtClean="0"/>
              <a:t>		(</a:t>
            </a:r>
            <a:r>
              <a:rPr lang="en-US" sz="3200" dirty="0"/>
              <a:t>remember there are 1000 micron in a mm)</a:t>
            </a:r>
            <a:r>
              <a:rPr lang="en-US" sz="3200" dirty="0" smtClean="0"/>
              <a:t> </a:t>
            </a:r>
            <a:endParaRPr lang="en-US" sz="3000" dirty="0"/>
          </a:p>
        </p:txBody>
      </p:sp>
      <p:pic>
        <p:nvPicPr>
          <p:cNvPr id="4098" name="Picture 2" descr="http://publications.nigms.nih.gov/chemhealth/images/ch4_si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75" y="1342916"/>
            <a:ext cx="8555052" cy="459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6874" y="456605"/>
            <a:ext cx="854819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b="1" dirty="0" smtClean="0"/>
              <a:t>D.  Classification </a:t>
            </a:r>
            <a:r>
              <a:rPr lang="en-US" sz="3000" b="1" dirty="0"/>
              <a:t>of viruses</a:t>
            </a:r>
            <a:endParaRPr lang="en-US" sz="3000" dirty="0" smtClean="0"/>
          </a:p>
          <a:p>
            <a:pPr lvl="0"/>
            <a:r>
              <a:rPr lang="en-US" sz="3000" dirty="0" smtClean="0"/>
              <a:t>	1.  None</a:t>
            </a:r>
          </a:p>
          <a:p>
            <a:pPr lvl="0"/>
            <a:endParaRPr lang="en-US" sz="3000" dirty="0" smtClean="0"/>
          </a:p>
          <a:p>
            <a:pPr lvl="0"/>
            <a:r>
              <a:rPr lang="en-US" sz="3000" dirty="0" smtClean="0"/>
              <a:t>	2.  Not </a:t>
            </a:r>
            <a:r>
              <a:rPr lang="en-US" sz="3000" dirty="0"/>
              <a:t>placed into any of the 6 kingdoms because </a:t>
            </a:r>
            <a:r>
              <a:rPr lang="en-US" sz="3000" dirty="0" smtClean="0"/>
              <a:t>			they </a:t>
            </a:r>
            <a:r>
              <a:rPr lang="en-US" sz="3000" dirty="0"/>
              <a:t>are sub cellular and </a:t>
            </a:r>
            <a:r>
              <a:rPr lang="en-US" sz="3000" dirty="0" smtClean="0"/>
              <a:t>non-living</a:t>
            </a:r>
          </a:p>
          <a:p>
            <a:pPr lvl="0"/>
            <a:endParaRPr lang="en-US" sz="3000" dirty="0" smtClean="0"/>
          </a:p>
          <a:p>
            <a:pPr lvl="0"/>
            <a:r>
              <a:rPr lang="en-US" sz="3000" dirty="0" smtClean="0"/>
              <a:t>	3.  Viruses </a:t>
            </a:r>
            <a:r>
              <a:rPr lang="en-US" sz="3000" dirty="0"/>
              <a:t>grouped according to </a:t>
            </a:r>
            <a:r>
              <a:rPr lang="en-US" sz="3000" dirty="0" smtClean="0"/>
              <a:t>host</a:t>
            </a:r>
          </a:p>
          <a:p>
            <a:pPr lvl="0"/>
            <a:endParaRPr lang="en-US" sz="3000" dirty="0" smtClean="0"/>
          </a:p>
          <a:p>
            <a:pPr lvl="1"/>
            <a:r>
              <a:rPr lang="en-US" sz="3000" dirty="0" smtClean="0"/>
              <a:t>	a.  Plant </a:t>
            </a:r>
          </a:p>
          <a:p>
            <a:pPr lvl="1"/>
            <a:r>
              <a:rPr lang="en-US" sz="3000" dirty="0" smtClean="0"/>
              <a:t>	</a:t>
            </a:r>
            <a:r>
              <a:rPr lang="en-US" sz="3000" dirty="0" err="1" smtClean="0"/>
              <a:t>b</a:t>
            </a:r>
            <a:r>
              <a:rPr lang="en-US" sz="3000" dirty="0" smtClean="0"/>
              <a:t>.  Animal</a:t>
            </a:r>
          </a:p>
          <a:p>
            <a:r>
              <a:rPr lang="en-US" sz="3000" dirty="0" smtClean="0"/>
              <a:t>		</a:t>
            </a:r>
            <a:r>
              <a:rPr lang="en-US" sz="3000" dirty="0" err="1" smtClean="0"/>
              <a:t>c</a:t>
            </a:r>
            <a:r>
              <a:rPr lang="en-US" sz="3000" dirty="0" smtClean="0"/>
              <a:t>.  Bacteria </a:t>
            </a:r>
            <a:endParaRPr lang="en-US" sz="3000" dirty="0"/>
          </a:p>
        </p:txBody>
      </p:sp>
      <p:pic>
        <p:nvPicPr>
          <p:cNvPr id="5122" name="Picture 2" descr="http://bp2.blogger.com/_r9cF_v-_1Oo/R0ewYUtwBzI/AAAAAAAAAAw/grkaz-fWlus/s400/classification-of-vir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025" y="931460"/>
            <a:ext cx="7261935" cy="542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416" y="570757"/>
            <a:ext cx="850538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AutoNum type="romanUcPeriod" startAt="2"/>
            </a:pPr>
            <a:r>
              <a:rPr lang="en-US" sz="3000" b="1" dirty="0" smtClean="0"/>
              <a:t>Anatomy </a:t>
            </a:r>
            <a:r>
              <a:rPr lang="en-US" sz="3000" b="1" dirty="0"/>
              <a:t>of a </a:t>
            </a:r>
            <a:r>
              <a:rPr lang="en-US" sz="3000" b="1" dirty="0" smtClean="0"/>
              <a:t>virus</a:t>
            </a:r>
          </a:p>
          <a:p>
            <a:pPr lvl="0"/>
            <a:endParaRPr lang="en-US" sz="3000" dirty="0" smtClean="0"/>
          </a:p>
          <a:p>
            <a:pPr marL="1028700" lvl="1" indent="-571500">
              <a:buAutoNum type="alphaUcPeriod"/>
            </a:pPr>
            <a:r>
              <a:rPr lang="en-US" sz="3000" b="1" dirty="0" smtClean="0"/>
              <a:t>Consists of protein coat covering called a capsid</a:t>
            </a:r>
          </a:p>
          <a:p>
            <a:pPr lvl="1"/>
            <a:endParaRPr lang="en-US" sz="3000" dirty="0" smtClean="0"/>
          </a:p>
          <a:p>
            <a:pPr lvl="2"/>
            <a:r>
              <a:rPr lang="en-US" sz="3000" dirty="0" smtClean="0"/>
              <a:t>1.  Tapered </a:t>
            </a:r>
            <a:r>
              <a:rPr lang="en-US" sz="3000" dirty="0"/>
              <a:t>at one end to form a </a:t>
            </a:r>
            <a:r>
              <a:rPr lang="en-US" sz="3000" dirty="0" smtClean="0"/>
              <a:t>tail</a:t>
            </a:r>
          </a:p>
          <a:p>
            <a:pPr lvl="2"/>
            <a:endParaRPr lang="en-US" sz="3000" dirty="0" smtClean="0"/>
          </a:p>
          <a:p>
            <a:pPr lvl="2"/>
            <a:r>
              <a:rPr lang="en-US" sz="3000" dirty="0" smtClean="0"/>
              <a:t>2.  Tail </a:t>
            </a:r>
            <a:r>
              <a:rPr lang="en-US" sz="3000" dirty="0"/>
              <a:t>functions to attach and pierce the host’s </a:t>
            </a:r>
            <a:r>
              <a:rPr lang="en-US" sz="3000" dirty="0" smtClean="0"/>
              <a:t>	cell membrane</a:t>
            </a:r>
            <a:endParaRPr lang="en-US" sz="3000" dirty="0"/>
          </a:p>
          <a:p>
            <a:endParaRPr lang="en-US" sz="3000" dirty="0"/>
          </a:p>
        </p:txBody>
      </p:sp>
      <p:pic>
        <p:nvPicPr>
          <p:cNvPr id="6146" name="Picture 2" descr="http://www.ucmp.berkeley.edu/alllife/viru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093" y="570757"/>
            <a:ext cx="3959199" cy="546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8228" y="527950"/>
            <a:ext cx="84197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B</a:t>
            </a:r>
            <a:r>
              <a:rPr lang="en-US" sz="3000" b="1" dirty="0" smtClean="0"/>
              <a:t>.  Inside </a:t>
            </a:r>
            <a:r>
              <a:rPr lang="en-US" sz="3000" b="1" dirty="0"/>
              <a:t>the capsid is nucleic acid (either DNA or </a:t>
            </a:r>
            <a:r>
              <a:rPr lang="en-US" sz="3000" b="1" dirty="0" smtClean="0"/>
              <a:t>	RNA</a:t>
            </a:r>
            <a:r>
              <a:rPr lang="en-US" sz="3000" b="1" dirty="0"/>
              <a:t>)</a:t>
            </a:r>
            <a:r>
              <a:rPr lang="en-US" sz="3000" dirty="0" smtClean="0"/>
              <a:t> </a:t>
            </a:r>
            <a:endParaRPr lang="en-US" sz="3000" dirty="0"/>
          </a:p>
        </p:txBody>
      </p:sp>
      <p:pic>
        <p:nvPicPr>
          <p:cNvPr id="7170" name="Picture 2" descr="http://www.ucmp.berkeley.edu/alllife/viru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115" y="1298328"/>
            <a:ext cx="3829050" cy="528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28185"/>
            <a:ext cx="9144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b="1" dirty="0" smtClean="0"/>
              <a:t>III.  Reproduction </a:t>
            </a:r>
            <a:r>
              <a:rPr lang="en-US" sz="3000" b="1" dirty="0"/>
              <a:t>in viruses</a:t>
            </a:r>
            <a:endParaRPr lang="en-US" sz="3000" dirty="0" smtClean="0"/>
          </a:p>
          <a:p>
            <a:pPr lvl="1"/>
            <a:r>
              <a:rPr lang="en-US" sz="3000" b="1" dirty="0" smtClean="0"/>
              <a:t>A.  5 </a:t>
            </a:r>
            <a:r>
              <a:rPr lang="en-US" sz="3000" b="1" dirty="0"/>
              <a:t>steps in cycle</a:t>
            </a:r>
            <a:endParaRPr lang="en-US" sz="3000" dirty="0" smtClean="0"/>
          </a:p>
          <a:p>
            <a:pPr marL="1428750" lvl="2" indent="-514350">
              <a:buAutoNum type="arabicPeriod"/>
            </a:pPr>
            <a:r>
              <a:rPr lang="en-US" sz="3000" dirty="0" smtClean="0"/>
              <a:t>The </a:t>
            </a:r>
            <a:r>
              <a:rPr lang="en-US" sz="3000" dirty="0"/>
              <a:t>virus first attaches to a host cell with its </a:t>
            </a:r>
            <a:r>
              <a:rPr lang="en-US" sz="3000" dirty="0" smtClean="0"/>
              <a:t>tail</a:t>
            </a:r>
          </a:p>
          <a:p>
            <a:pPr lvl="2"/>
            <a:endParaRPr lang="en-US" sz="3000" dirty="0" smtClean="0"/>
          </a:p>
          <a:p>
            <a:pPr marL="1885950" lvl="3" indent="-514350">
              <a:buAutoNum type="alphaLcPeriod"/>
            </a:pPr>
            <a:r>
              <a:rPr lang="en-US" sz="3000" dirty="0" smtClean="0"/>
              <a:t>The </a:t>
            </a:r>
            <a:r>
              <a:rPr lang="en-US" sz="3000" dirty="0"/>
              <a:t>virus releases its nucleic acid in the </a:t>
            </a:r>
            <a:r>
              <a:rPr lang="en-US" sz="3000" dirty="0" smtClean="0"/>
              <a:t>host</a:t>
            </a:r>
          </a:p>
          <a:p>
            <a:pPr lvl="3"/>
            <a:r>
              <a:rPr lang="en-US" sz="3000" dirty="0" smtClean="0"/>
              <a:t> </a:t>
            </a:r>
          </a:p>
          <a:p>
            <a:pPr marL="1885950" lvl="3" indent="-514350">
              <a:buAutoNum type="alphaLcPeriod" startAt="2"/>
            </a:pPr>
            <a:r>
              <a:rPr lang="en-US" sz="3000" dirty="0" smtClean="0"/>
              <a:t>tail </a:t>
            </a:r>
            <a:r>
              <a:rPr lang="en-US" sz="3000" dirty="0"/>
              <a:t>is used as a needle to inject nucleic </a:t>
            </a:r>
            <a:r>
              <a:rPr lang="en-US" sz="3000" dirty="0" smtClean="0"/>
              <a:t>acid</a:t>
            </a:r>
          </a:p>
          <a:p>
            <a:pPr lvl="3"/>
            <a:endParaRPr lang="en-US" sz="3000" dirty="0" smtClean="0"/>
          </a:p>
          <a:p>
            <a:pPr marL="1428750" lvl="2" indent="-514350">
              <a:buAutoNum type="arabicPeriod" startAt="2"/>
            </a:pPr>
            <a:r>
              <a:rPr lang="en-US" sz="3000" dirty="0" smtClean="0"/>
              <a:t>Injected </a:t>
            </a:r>
            <a:r>
              <a:rPr lang="en-US" sz="3000" dirty="0"/>
              <a:t>DNA/RNA takes </a:t>
            </a:r>
            <a:r>
              <a:rPr lang="en-US" sz="3000" dirty="0" smtClean="0"/>
              <a:t>over</a:t>
            </a:r>
          </a:p>
          <a:p>
            <a:pPr lvl="2"/>
            <a:endParaRPr lang="en-US" sz="3000" dirty="0" smtClean="0"/>
          </a:p>
          <a:p>
            <a:pPr marL="1885950" lvl="3" indent="-514350">
              <a:buAutoNum type="alphaLcPeriod"/>
            </a:pPr>
            <a:r>
              <a:rPr lang="en-US" sz="3000" dirty="0" smtClean="0"/>
              <a:t>Viral </a:t>
            </a:r>
            <a:r>
              <a:rPr lang="en-US" sz="3000" dirty="0"/>
              <a:t>DNA/RNA and protein </a:t>
            </a:r>
            <a:r>
              <a:rPr lang="en-US" sz="3000" dirty="0" smtClean="0"/>
              <a:t>made</a:t>
            </a:r>
          </a:p>
          <a:p>
            <a:pPr lvl="3"/>
            <a:endParaRPr lang="en-US" sz="3000" dirty="0" smtClean="0"/>
          </a:p>
          <a:p>
            <a:pPr lvl="3"/>
            <a:r>
              <a:rPr lang="en-US" sz="3000" dirty="0" err="1" smtClean="0"/>
              <a:t>b</a:t>
            </a:r>
            <a:r>
              <a:rPr lang="en-US" sz="3000" dirty="0" smtClean="0"/>
              <a:t>.  Host </a:t>
            </a:r>
            <a:r>
              <a:rPr lang="en-US" sz="3000" dirty="0"/>
              <a:t>cell becomes factory</a:t>
            </a:r>
          </a:p>
          <a:p>
            <a:endParaRPr lang="en-US" dirty="0"/>
          </a:p>
        </p:txBody>
      </p:sp>
      <p:pic>
        <p:nvPicPr>
          <p:cNvPr id="8194" name="Picture 2" descr="http://t3.gstatic.com/images?q=tbn:ANd9GcSWB5uUVh3anPD4yalen1xz25H5HmEmnOIXk7ugHtZUwOW2QwVJ7Fj6SqEfL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584" y="5308847"/>
            <a:ext cx="1858983" cy="154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2.bp.blogspot.com/-ILB57MBCdP8/Tevdl8x1cgI/AAAAAAAAAPU/l8Brjb0LSnE/s1600/rustic_pira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1939601"/>
            <a:ext cx="1157169" cy="1735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cus">
  <a:themeElements>
    <a:clrScheme name="Focus">
      <a:dk1>
        <a:sysClr val="windowText" lastClr="000000"/>
      </a:dk1>
      <a:lt1>
        <a:sysClr val="window" lastClr="FFFFFF"/>
      </a:lt1>
      <a:dk2>
        <a:srgbClr val="0064E2"/>
      </a:dk2>
      <a:lt2>
        <a:srgbClr val="B5D2F5"/>
      </a:lt2>
      <a:accent1>
        <a:srgbClr val="FFB91D"/>
      </a:accent1>
      <a:accent2>
        <a:srgbClr val="F97817"/>
      </a:accent2>
      <a:accent3>
        <a:srgbClr val="6DE304"/>
      </a:accent3>
      <a:accent4>
        <a:srgbClr val="FF0000"/>
      </a:accent4>
      <a:accent5>
        <a:srgbClr val="732BEA"/>
      </a:accent5>
      <a:accent6>
        <a:srgbClr val="C913AD"/>
      </a:accent6>
      <a:hlink>
        <a:srgbClr val="FFE400"/>
      </a:hlink>
      <a:folHlink>
        <a:srgbClr val="A3EC62"/>
      </a:folHlink>
    </a:clrScheme>
    <a:fontScheme name="Focus">
      <a:majorFont>
        <a:latin typeface="Corbel"/>
        <a:ea typeface=""/>
        <a:cs typeface=""/>
        <a:font script="Jpan" typeface="ＭＳ ゴシック"/>
      </a:majorFont>
      <a:minorFont>
        <a:latin typeface="Corbel"/>
        <a:ea typeface=""/>
        <a:cs typeface=""/>
        <a:font script="Jpan" typeface="ＭＳ ゴシック"/>
      </a:minorFont>
    </a:fontScheme>
    <a:fmtScheme name="Focus">
      <a:fillStyleLst>
        <a:solidFill>
          <a:schemeClr val="phClr"/>
        </a:solidFill>
        <a:solidFill>
          <a:schemeClr val="phClr"/>
        </a:solidFill>
        <a:solidFill>
          <a:schemeClr val="phClr">
            <a:satMod val="150000"/>
          </a:schemeClr>
        </a:soli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101600" dist="63500" dir="42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glow rad="101600">
              <a:schemeClr val="l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r">
              <a:rot lat="0" lon="0" rev="5400000"/>
            </a:lightRig>
          </a:scene3d>
          <a:sp3d prstMaterial="softmetal">
            <a:bevelT w="31750" h="63500"/>
          </a:sp3d>
        </a:effectStyle>
      </a:effectStyleLst>
      <a:bgFillStyleLst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Focus.thmx</Template>
  <TotalTime>128</TotalTime>
  <Words>220</Words>
  <Application>Microsoft Office PowerPoint</Application>
  <PresentationFormat>On-screen Show (4:3)</PresentationFormat>
  <Paragraphs>94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Focus</vt:lpstr>
      <vt:lpstr>Viruses</vt:lpstr>
      <vt:lpstr>I. Properties of viruses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Viruses</dc:title>
  <dc:creator>Chris Stegenga</dc:creator>
  <cp:lastModifiedBy>STEGENGA, CHRISTIN</cp:lastModifiedBy>
  <cp:revision>9</cp:revision>
  <dcterms:created xsi:type="dcterms:W3CDTF">2012-05-15T14:37:51Z</dcterms:created>
  <dcterms:modified xsi:type="dcterms:W3CDTF">2012-05-22T12:46:55Z</dcterms:modified>
</cp:coreProperties>
</file>