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handoutMasterIdLst>
    <p:handoutMasterId r:id="rId92"/>
  </p:handoutMasterIdLst>
  <p:sldIdLst>
    <p:sldId id="258" r:id="rId2"/>
    <p:sldId id="269" r:id="rId3"/>
    <p:sldId id="345" r:id="rId4"/>
    <p:sldId id="259" r:id="rId5"/>
    <p:sldId id="296" r:id="rId6"/>
    <p:sldId id="260" r:id="rId7"/>
    <p:sldId id="261" r:id="rId8"/>
    <p:sldId id="265" r:id="rId9"/>
    <p:sldId id="257" r:id="rId10"/>
    <p:sldId id="266" r:id="rId11"/>
    <p:sldId id="256" r:id="rId12"/>
    <p:sldId id="267" r:id="rId13"/>
    <p:sldId id="262" r:id="rId14"/>
    <p:sldId id="305" r:id="rId15"/>
    <p:sldId id="263" r:id="rId16"/>
    <p:sldId id="306" r:id="rId17"/>
    <p:sldId id="268" r:id="rId18"/>
    <p:sldId id="264" r:id="rId19"/>
    <p:sldId id="307" r:id="rId20"/>
    <p:sldId id="270" r:id="rId21"/>
    <p:sldId id="308" r:id="rId22"/>
    <p:sldId id="271" r:id="rId23"/>
    <p:sldId id="309" r:id="rId24"/>
    <p:sldId id="272" r:id="rId25"/>
    <p:sldId id="310" r:id="rId26"/>
    <p:sldId id="273" r:id="rId27"/>
    <p:sldId id="311" r:id="rId28"/>
    <p:sldId id="274" r:id="rId29"/>
    <p:sldId id="312" r:id="rId30"/>
    <p:sldId id="275" r:id="rId31"/>
    <p:sldId id="313" r:id="rId32"/>
    <p:sldId id="276" r:id="rId33"/>
    <p:sldId id="314" r:id="rId34"/>
    <p:sldId id="277" r:id="rId35"/>
    <p:sldId id="315" r:id="rId36"/>
    <p:sldId id="278" r:id="rId37"/>
    <p:sldId id="316" r:id="rId38"/>
    <p:sldId id="279" r:id="rId39"/>
    <p:sldId id="317" r:id="rId40"/>
    <p:sldId id="280" r:id="rId41"/>
    <p:sldId id="318" r:id="rId42"/>
    <p:sldId id="281" r:id="rId43"/>
    <p:sldId id="319" r:id="rId44"/>
    <p:sldId id="282" r:id="rId45"/>
    <p:sldId id="320" r:id="rId46"/>
    <p:sldId id="283" r:id="rId47"/>
    <p:sldId id="321" r:id="rId48"/>
    <p:sldId id="284" r:id="rId49"/>
    <p:sldId id="322" r:id="rId50"/>
    <p:sldId id="285" r:id="rId51"/>
    <p:sldId id="323" r:id="rId52"/>
    <p:sldId id="286" r:id="rId53"/>
    <p:sldId id="324" r:id="rId54"/>
    <p:sldId id="287" r:id="rId55"/>
    <p:sldId id="325" r:id="rId56"/>
    <p:sldId id="288" r:id="rId57"/>
    <p:sldId id="326" r:id="rId58"/>
    <p:sldId id="291" r:id="rId59"/>
    <p:sldId id="327" r:id="rId60"/>
    <p:sldId id="289" r:id="rId61"/>
    <p:sldId id="328" r:id="rId62"/>
    <p:sldId id="290" r:id="rId63"/>
    <p:sldId id="329" r:id="rId64"/>
    <p:sldId id="330" r:id="rId65"/>
    <p:sldId id="292" r:id="rId66"/>
    <p:sldId id="331" r:id="rId67"/>
    <p:sldId id="293" r:id="rId68"/>
    <p:sldId id="332" r:id="rId69"/>
    <p:sldId id="294" r:id="rId70"/>
    <p:sldId id="333" r:id="rId71"/>
    <p:sldId id="295" r:id="rId72"/>
    <p:sldId id="334" r:id="rId73"/>
    <p:sldId id="297" r:id="rId74"/>
    <p:sldId id="335" r:id="rId75"/>
    <p:sldId id="298" r:id="rId76"/>
    <p:sldId id="336" r:id="rId77"/>
    <p:sldId id="299" r:id="rId78"/>
    <p:sldId id="337" r:id="rId79"/>
    <p:sldId id="300" r:id="rId80"/>
    <p:sldId id="338" r:id="rId81"/>
    <p:sldId id="301" r:id="rId82"/>
    <p:sldId id="302" r:id="rId83"/>
    <p:sldId id="339" r:id="rId84"/>
    <p:sldId id="303" r:id="rId85"/>
    <p:sldId id="340" r:id="rId86"/>
    <p:sldId id="341" r:id="rId87"/>
    <p:sldId id="342" r:id="rId88"/>
    <p:sldId id="304" r:id="rId89"/>
    <p:sldId id="343" r:id="rId90"/>
    <p:sldId id="34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9" autoAdjust="0"/>
    <p:restoredTop sz="94845" autoAdjust="0"/>
  </p:normalViewPr>
  <p:slideViewPr>
    <p:cSldViewPr>
      <p:cViewPr varScale="1">
        <p:scale>
          <a:sx n="47" d="100"/>
          <a:sy n="47" d="100"/>
        </p:scale>
        <p:origin x="-990" y="-90"/>
      </p:cViewPr>
      <p:guideLst>
        <p:guide orient="horz" pos="2160"/>
        <p:guide pos="2880"/>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F29D4E-6BFE-41F4-8014-A4A4F38D39E8}" type="datetimeFigureOut">
              <a:rPr lang="en-US" smtClean="0"/>
              <a:pPr/>
              <a:t>5/1/2009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BF3406-528E-4C9D-9927-65D8CB37EDB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155397-44EE-422C-A6FF-FB988D626E23}" type="datetimeFigureOut">
              <a:rPr lang="en-US" smtClean="0"/>
              <a:pPr/>
              <a:t>5/1/2009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9D8163-617B-4839-9AFA-7FEC31352455}"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9D8163-617B-4839-9AFA-7FEC31352455}"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9D8163-617B-4839-9AFA-7FEC31352455}"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9D8163-617B-4839-9AFA-7FEC3135245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9D8163-617B-4839-9AFA-7FEC3135245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9D8163-617B-4839-9AFA-7FEC3135245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E9D8163-617B-4839-9AFA-7FEC313524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E9D8163-617B-4839-9AFA-7FEC3135245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155397-44EE-422C-A6FF-FB988D626E23}" type="datetimeFigureOut">
              <a:rPr lang="en-US" smtClean="0"/>
              <a:pPr/>
              <a:t>5/1/2009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E9D8163-617B-4839-9AFA-7FEC31352455}"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155397-44EE-422C-A6FF-FB988D626E23}" type="datetimeFigureOut">
              <a:rPr lang="en-US" smtClean="0"/>
              <a:pPr/>
              <a:t>5/1/2009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9D8163-617B-4839-9AFA-7FEC313524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155397-44EE-422C-A6FF-FB988D626E23}" type="datetimeFigureOut">
              <a:rPr lang="en-US" smtClean="0"/>
              <a:pPr/>
              <a:t>5/1/2009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9D8163-617B-4839-9AFA-7FEC3135245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155397-44EE-422C-A6FF-FB988D626E23}" type="datetimeFigureOut">
              <a:rPr lang="en-US" smtClean="0"/>
              <a:pPr/>
              <a:t>5/1/2009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9D8163-617B-4839-9AFA-7FEC313524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spd="med">
    <p:newsflash/>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quia.com/pages/avidlh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US" sz="8000" dirty="0" smtClean="0">
                <a:latin typeface="Rockwell Extra Bold" pitchFamily="18" charset="0"/>
              </a:rPr>
              <a:t>AVID Program</a:t>
            </a:r>
          </a:p>
          <a:p>
            <a:pPr algn="ctr"/>
            <a:r>
              <a:rPr lang="en-US" sz="8000" dirty="0" smtClean="0">
                <a:latin typeface="Rockwell Extra Bold" pitchFamily="18" charset="0"/>
              </a:rPr>
              <a:t>2008-2009</a:t>
            </a:r>
            <a:endParaRPr lang="en-US" sz="8000" dirty="0">
              <a:latin typeface="Rockwell Extra Bold" pitchFamily="18" charset="0"/>
            </a:endParaRPr>
          </a:p>
        </p:txBody>
      </p:sp>
      <p:sp>
        <p:nvSpPr>
          <p:cNvPr id="2" name="Title 1"/>
          <p:cNvSpPr>
            <a:spLocks noGrp="1"/>
          </p:cNvSpPr>
          <p:nvPr>
            <p:ph type="title"/>
          </p:nvPr>
        </p:nvSpPr>
        <p:spPr/>
        <p:txBody>
          <a:bodyPr>
            <a:normAutofit/>
          </a:bodyPr>
          <a:lstStyle/>
          <a:p>
            <a:r>
              <a:rPr lang="en-US" dirty="0" smtClean="0">
                <a:latin typeface="Rockwell Extra Bold" pitchFamily="18" charset="0"/>
              </a:rPr>
              <a:t>Lafayette High School</a:t>
            </a:r>
            <a:endParaRPr lang="en-US" dirty="0">
              <a:latin typeface="Rockwell Extra Bold" pitchFamily="18"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True-Web-Size.jpg"/>
          <p:cNvPicPr>
            <a:picLocks noGrp="1" noChangeAspect="1"/>
          </p:cNvPicPr>
          <p:nvPr>
            <p:ph idx="1"/>
          </p:nvPr>
        </p:nvPicPr>
        <p:blipFill>
          <a:blip r:embed="rId2"/>
          <a:stretch>
            <a:fillRect/>
          </a:stretch>
        </p:blipFill>
        <p:spPr>
          <a:xfrm>
            <a:off x="304800" y="304800"/>
            <a:ext cx="8641962" cy="62484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851648" cy="3200400"/>
          </a:xfrm>
        </p:spPr>
        <p:txBody>
          <a:bodyPr>
            <a:normAutofit/>
          </a:bodyPr>
          <a:lstStyle/>
          <a:p>
            <a:r>
              <a:rPr lang="en-US" sz="2800" dirty="0" smtClean="0"/>
              <a:t>3.</a:t>
            </a:r>
            <a:br>
              <a:rPr lang="en-US" sz="2800" dirty="0" smtClean="0"/>
            </a:br>
            <a:r>
              <a:rPr lang="en-US" sz="2800" dirty="0" smtClean="0"/>
              <a:t/>
            </a:r>
            <a:br>
              <a:rPr lang="en-US" sz="2800" dirty="0" smtClean="0"/>
            </a:br>
            <a:r>
              <a:rPr lang="en-US" sz="2800" dirty="0" smtClean="0"/>
              <a:t>.  LHS HAD ALREADY INVENTORIED THE AVID LIBRARY FOR </a:t>
            </a:r>
            <a:r>
              <a:rPr lang="en-US" sz="2800" dirty="0" smtClean="0">
                <a:latin typeface="+mn-lt"/>
              </a:rPr>
              <a:t>ALL AVID MATERIAL USED WITHIN THE SCHOOL AND CREATED A LIBRARY FOR SITE Team members to borrow the needed materials</a:t>
            </a:r>
            <a:endParaRPr lang="en-US" sz="2800" dirty="0"/>
          </a:p>
        </p:txBody>
      </p:sp>
      <p:sp>
        <p:nvSpPr>
          <p:cNvPr id="3" name="Subtitle 2"/>
          <p:cNvSpPr>
            <a:spLocks noGrp="1"/>
          </p:cNvSpPr>
          <p:nvPr>
            <p:ph type="subTitle" idx="1"/>
          </p:nvPr>
        </p:nvSpPr>
        <p:spPr/>
        <p:txBody>
          <a:bodyPr>
            <a:noAutofit/>
          </a:bodyPr>
          <a:lstStyle/>
          <a:p>
            <a:r>
              <a:rPr lang="en-US" sz="2800" b="1" dirty="0" smtClean="0"/>
              <a:t>4.  LHS had created a recruitment program and timeline as well as initiative to offer the program to as many students as possible within the school!</a:t>
            </a:r>
            <a:endParaRPr lang="en-US" sz="28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grpId="0" nodeType="clickEffect">
                                  <p:stCondLst>
                                    <p:cond delay="0"/>
                                  </p:stCondLst>
                                  <p:childTnLst>
                                    <p:animMotion origin="layout" path="M 0 0  L 0.036 0.08255  L 0.108 0.08255  L 0.072 0.16644  L 0.108 0.24899  L 0.036 0.24899  L 0 0.33287  L -0.036 0.24899  L -0.108 0.24899  L -0.072 0.16644  L -0.108 0.08255  L -0.036 0.08255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chers-True-Web-size.jpg"/>
          <p:cNvPicPr>
            <a:picLocks noGrp="1" noChangeAspect="1"/>
          </p:cNvPicPr>
          <p:nvPr>
            <p:ph idx="1"/>
          </p:nvPr>
        </p:nvPicPr>
        <p:blipFill>
          <a:blip r:embed="rId2"/>
          <a:stretch>
            <a:fillRect/>
          </a:stretch>
        </p:blipFill>
        <p:spPr>
          <a:xfrm>
            <a:off x="228600" y="304800"/>
            <a:ext cx="8682635" cy="62484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Input their personal data on their own AVID accounts.</a:t>
            </a:r>
          </a:p>
          <a:p>
            <a:endParaRPr lang="en-US" dirty="0" smtClean="0"/>
          </a:p>
          <a:p>
            <a:r>
              <a:rPr lang="en-US" dirty="0" smtClean="0"/>
              <a:t>6.  The LHS AVID Site Team had grown to include many different disciplines and was set to continue to grow!</a:t>
            </a:r>
          </a:p>
          <a:p>
            <a:endParaRPr lang="en-US" dirty="0" smtClean="0"/>
          </a:p>
          <a:p>
            <a:r>
              <a:rPr lang="en-US" dirty="0" smtClean="0"/>
              <a:t>7.  The “</a:t>
            </a:r>
            <a:r>
              <a:rPr lang="en-US" dirty="0" err="1" smtClean="0"/>
              <a:t>AVIDizing</a:t>
            </a:r>
            <a:r>
              <a:rPr lang="en-US" dirty="0" smtClean="0"/>
              <a:t>” of Lafayette High School continued to develop  through continual staff development of LHS faculty by members of the LHS AVID Site Team.</a:t>
            </a:r>
            <a:endParaRPr lang="en-US" dirty="0"/>
          </a:p>
        </p:txBody>
      </p:sp>
      <p:sp>
        <p:nvSpPr>
          <p:cNvPr id="2" name="Title 1"/>
          <p:cNvSpPr>
            <a:spLocks noGrp="1"/>
          </p:cNvSpPr>
          <p:nvPr>
            <p:ph type="title"/>
          </p:nvPr>
        </p:nvSpPr>
        <p:spPr/>
        <p:txBody>
          <a:bodyPr>
            <a:normAutofit fontScale="90000"/>
          </a:bodyPr>
          <a:lstStyle/>
          <a:p>
            <a:r>
              <a:rPr lang="en-US" dirty="0" smtClean="0"/>
              <a:t>5.  The Senior AVID students had accounts on the AVID Center and were set to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xit" presetSubtype="16" fill="hold" grpId="0" nodeType="clickEffect">
                                  <p:stCondLst>
                                    <p:cond delay="0"/>
                                  </p:stCondLst>
                                  <p:childTnLst>
                                    <p:animEffect transition="out" filter="plus(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xit" presetSubtype="16" fill="hold" grpId="0" nodeType="clickEffect">
                                  <p:stCondLst>
                                    <p:cond delay="0"/>
                                  </p:stCondLst>
                                  <p:childTnLst>
                                    <p:animEffect transition="out" filter="plus(in)">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xit" presetSubtype="16" fill="hold" grpId="0" nodeType="clickEffect">
                                  <p:stCondLst>
                                    <p:cond delay="0"/>
                                  </p:stCondLst>
                                  <p:childTnLst>
                                    <p:animEffect transition="out" filter="plus(in)">
                                      <p:cBhvr>
                                        <p:cTn id="21" dur="2000"/>
                                        <p:tgtEl>
                                          <p:spTgt spid="3">
                                            <p:txEl>
                                              <p:pRg st="4" end="4"/>
                                            </p:txEl>
                                          </p:spTgt>
                                        </p:tgtEl>
                                      </p:cBhvr>
                                    </p:animEffect>
                                    <p:set>
                                      <p:cBhvr>
                                        <p:cTn id="2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cation.jpg"/>
          <p:cNvPicPr>
            <a:picLocks noGrp="1" noChangeAspect="1"/>
          </p:cNvPicPr>
          <p:nvPr>
            <p:ph idx="1"/>
          </p:nvPr>
        </p:nvPicPr>
        <p:blipFill>
          <a:blip r:embed="rId2"/>
          <a:stretch>
            <a:fillRect/>
          </a:stretch>
        </p:blipFill>
        <p:spPr>
          <a:xfrm>
            <a:off x="277634" y="191574"/>
            <a:ext cx="8256766" cy="6437826"/>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normAutofit fontScale="92500" lnSpcReduction="10000"/>
          </a:bodyPr>
          <a:lstStyle/>
          <a:p>
            <a:r>
              <a:rPr lang="en-US" sz="2800" b="1" u="sng" dirty="0" smtClean="0"/>
              <a:t>These challenges included:</a:t>
            </a:r>
          </a:p>
          <a:p>
            <a:r>
              <a:rPr lang="en-US" b="1" dirty="0" smtClean="0"/>
              <a:t>1.  The need to investigate a way to create a schedule that would cluster all 11</a:t>
            </a:r>
            <a:r>
              <a:rPr lang="en-US" b="1" baseline="30000" dirty="0" smtClean="0"/>
              <a:t>th</a:t>
            </a:r>
            <a:r>
              <a:rPr lang="en-US" b="1" dirty="0" smtClean="0"/>
              <a:t> and 12</a:t>
            </a:r>
            <a:r>
              <a:rPr lang="en-US" b="1" baseline="30000" dirty="0" smtClean="0"/>
              <a:t>th</a:t>
            </a:r>
            <a:r>
              <a:rPr lang="en-US" b="1" dirty="0" smtClean="0"/>
              <a:t> grade AVID students during both semesters.</a:t>
            </a:r>
          </a:p>
          <a:p>
            <a:r>
              <a:rPr lang="en-US" b="1" dirty="0" smtClean="0"/>
              <a:t>2.  The continual need to communicate more efficiently with all stakeholders within the LHS AVID Program!</a:t>
            </a:r>
          </a:p>
          <a:p>
            <a:r>
              <a:rPr lang="en-US" b="1" dirty="0" smtClean="0"/>
              <a:t>3.  The continual need to coordinate and collaborate within and between all three high schools – Lafayette, Jamestown, and </a:t>
            </a:r>
            <a:r>
              <a:rPr lang="en-US" b="1" dirty="0" err="1" smtClean="0"/>
              <a:t>Warhill</a:t>
            </a:r>
            <a:r>
              <a:rPr lang="en-US" b="1" dirty="0" smtClean="0"/>
              <a:t>.</a:t>
            </a:r>
            <a:endParaRPr lang="en-US" b="1" dirty="0"/>
          </a:p>
        </p:txBody>
      </p:sp>
      <p:sp>
        <p:nvSpPr>
          <p:cNvPr id="2" name="Title 1"/>
          <p:cNvSpPr>
            <a:spLocks noGrp="1"/>
          </p:cNvSpPr>
          <p:nvPr>
            <p:ph type="title"/>
          </p:nvPr>
        </p:nvSpPr>
        <p:spPr/>
        <p:txBody>
          <a:bodyPr>
            <a:normAutofit fontScale="90000"/>
          </a:bodyPr>
          <a:lstStyle/>
          <a:p>
            <a:r>
              <a:rPr lang="en-US" dirty="0" smtClean="0"/>
              <a:t>However, there were still many challenges by the opening of school!</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0" presetClass="emph" presetSubtype="0" fill="hold" grpId="0" nodeType="clickEffect">
                                  <p:stCondLst>
                                    <p:cond delay="0"/>
                                  </p:stCondLst>
                                  <p:iterate type="lt">
                                    <p:tmPct val="10000"/>
                                  </p:iterate>
                                  <p:childTnLst>
                                    <p:set>
                                      <p:cBhvr override="childStyle">
                                        <p:cTn id="10" dur="500" autoRev="1" fill="hold"/>
                                        <p:tgtEl>
                                          <p:spTgt spid="3">
                                            <p:txEl>
                                              <p:pRg st="0" end="0"/>
                                            </p:txEl>
                                          </p:spTgt>
                                        </p:tgtEl>
                                        <p:attrNameLst>
                                          <p:attrName>style.color</p:attrName>
                                        </p:attrNameLst>
                                      </p:cBhvr>
                                      <p:to>
                                        <p:clrVal>
                                          <a:schemeClr val="accent2"/>
                                        </p:clrVal>
                                      </p:to>
                                    </p:set>
                                    <p:set>
                                      <p:cBhvr>
                                        <p:cTn id="11" dur="500" autoRev="1" fill="hold"/>
                                        <p:tgtEl>
                                          <p:spTgt spid="3">
                                            <p:txEl>
                                              <p:pRg st="0" end="0"/>
                                            </p:txEl>
                                          </p:spTgt>
                                        </p:tgtEl>
                                        <p:attrNameLst>
                                          <p:attrName>fillcolor</p:attrName>
                                        </p:attrNameLst>
                                      </p:cBhvr>
                                      <p:to>
                                        <p:clrVal>
                                          <a:schemeClr val="accent2"/>
                                        </p:clrVal>
                                      </p:to>
                                    </p:set>
                                    <p:set>
                                      <p:cBhvr>
                                        <p:cTn id="12" dur="500" autoRev="1" fill="hold"/>
                                        <p:tgtEl>
                                          <p:spTgt spid="3">
                                            <p:txEl>
                                              <p:pRg st="0" end="0"/>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0" presetClass="emph" presetSubtype="0" fill="hold" grpId="0" nodeType="clickEffect">
                                  <p:stCondLst>
                                    <p:cond delay="0"/>
                                  </p:stCondLst>
                                  <p:iterate type="lt">
                                    <p:tmPct val="10000"/>
                                  </p:iterate>
                                  <p:childTnLst>
                                    <p:set>
                                      <p:cBhvr override="childStyle">
                                        <p:cTn id="16" dur="500" autoRev="1" fill="hold"/>
                                        <p:tgtEl>
                                          <p:spTgt spid="3">
                                            <p:txEl>
                                              <p:pRg st="1" end="1"/>
                                            </p:txEl>
                                          </p:spTgt>
                                        </p:tgtEl>
                                        <p:attrNameLst>
                                          <p:attrName>style.color</p:attrName>
                                        </p:attrNameLst>
                                      </p:cBhvr>
                                      <p:to>
                                        <p:clrVal>
                                          <a:schemeClr val="accent2"/>
                                        </p:clrVal>
                                      </p:to>
                                    </p:set>
                                    <p:set>
                                      <p:cBhvr>
                                        <p:cTn id="17" dur="500" autoRev="1" fill="hold"/>
                                        <p:tgtEl>
                                          <p:spTgt spid="3">
                                            <p:txEl>
                                              <p:pRg st="1" end="1"/>
                                            </p:txEl>
                                          </p:spTgt>
                                        </p:tgtEl>
                                        <p:attrNameLst>
                                          <p:attrName>fillcolor</p:attrName>
                                        </p:attrNameLst>
                                      </p:cBhvr>
                                      <p:to>
                                        <p:clrVal>
                                          <a:schemeClr val="accent2"/>
                                        </p:clrVal>
                                      </p:to>
                                    </p:set>
                                    <p:set>
                                      <p:cBhvr>
                                        <p:cTn id="18" dur="500" autoRev="1" fill="hold"/>
                                        <p:tgtEl>
                                          <p:spTgt spid="3">
                                            <p:txEl>
                                              <p:pRg st="1" end="1"/>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0" presetClass="emph" presetSubtype="0" fill="hold" grpId="0" nodeType="clickEffect">
                                  <p:stCondLst>
                                    <p:cond delay="0"/>
                                  </p:stCondLst>
                                  <p:iterate type="lt">
                                    <p:tmPct val="10000"/>
                                  </p:iterate>
                                  <p:childTnLst>
                                    <p:set>
                                      <p:cBhvr override="childStyle">
                                        <p:cTn id="22" dur="500" autoRev="1" fill="hold"/>
                                        <p:tgtEl>
                                          <p:spTgt spid="3">
                                            <p:txEl>
                                              <p:pRg st="2" end="2"/>
                                            </p:txEl>
                                          </p:spTgt>
                                        </p:tgtEl>
                                        <p:attrNameLst>
                                          <p:attrName>style.color</p:attrName>
                                        </p:attrNameLst>
                                      </p:cBhvr>
                                      <p:to>
                                        <p:clrVal>
                                          <a:schemeClr val="accent2"/>
                                        </p:clrVal>
                                      </p:to>
                                    </p:set>
                                    <p:set>
                                      <p:cBhvr>
                                        <p:cTn id="23" dur="500" autoRev="1" fill="hold"/>
                                        <p:tgtEl>
                                          <p:spTgt spid="3">
                                            <p:txEl>
                                              <p:pRg st="2" end="2"/>
                                            </p:txEl>
                                          </p:spTgt>
                                        </p:tgtEl>
                                        <p:attrNameLst>
                                          <p:attrName>fillcolor</p:attrName>
                                        </p:attrNameLst>
                                      </p:cBhvr>
                                      <p:to>
                                        <p:clrVal>
                                          <a:schemeClr val="accent2"/>
                                        </p:clrVal>
                                      </p:to>
                                    </p:set>
                                    <p:set>
                                      <p:cBhvr>
                                        <p:cTn id="24" dur="500" autoRev="1" fill="hold"/>
                                        <p:tgtEl>
                                          <p:spTgt spid="3">
                                            <p:txEl>
                                              <p:pRg st="2" end="2"/>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0" presetClass="emph" presetSubtype="0" fill="hold" grpId="0" nodeType="clickEffect">
                                  <p:stCondLst>
                                    <p:cond delay="0"/>
                                  </p:stCondLst>
                                  <p:iterate type="lt">
                                    <p:tmPct val="10000"/>
                                  </p:iterate>
                                  <p:childTnLst>
                                    <p:set>
                                      <p:cBhvr override="childStyle">
                                        <p:cTn id="28" dur="500" autoRev="1" fill="hold"/>
                                        <p:tgtEl>
                                          <p:spTgt spid="3">
                                            <p:txEl>
                                              <p:pRg st="3" end="3"/>
                                            </p:txEl>
                                          </p:spTgt>
                                        </p:tgtEl>
                                        <p:attrNameLst>
                                          <p:attrName>style.color</p:attrName>
                                        </p:attrNameLst>
                                      </p:cBhvr>
                                      <p:to>
                                        <p:clrVal>
                                          <a:schemeClr val="accent2"/>
                                        </p:clrVal>
                                      </p:to>
                                    </p:set>
                                    <p:set>
                                      <p:cBhvr>
                                        <p:cTn id="29" dur="500" autoRev="1" fill="hold"/>
                                        <p:tgtEl>
                                          <p:spTgt spid="3">
                                            <p:txEl>
                                              <p:pRg st="3" end="3"/>
                                            </p:txEl>
                                          </p:spTgt>
                                        </p:tgtEl>
                                        <p:attrNameLst>
                                          <p:attrName>fillcolor</p:attrName>
                                        </p:attrNameLst>
                                      </p:cBhvr>
                                      <p:to>
                                        <p:clrVal>
                                          <a:schemeClr val="accent2"/>
                                        </p:clrVal>
                                      </p:to>
                                    </p:set>
                                    <p:set>
                                      <p:cBhvr>
                                        <p:cTn id="30" dur="500" autoRev="1"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keholders.gif"/>
          <p:cNvPicPr>
            <a:picLocks noGrp="1" noChangeAspect="1"/>
          </p:cNvPicPr>
          <p:nvPr>
            <p:ph idx="1"/>
          </p:nvPr>
        </p:nvPicPr>
        <p:blipFill>
          <a:blip r:embed="rId2"/>
          <a:stretch>
            <a:fillRect/>
          </a:stretch>
        </p:blipFill>
        <p:spPr>
          <a:xfrm>
            <a:off x="533400" y="304800"/>
            <a:ext cx="8001000" cy="6172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path" presetSubtype="0" accel="50000" decel="50000" fill="hold" nodeType="clickEffect">
                                  <p:stCondLst>
                                    <p:cond delay="0"/>
                                  </p:stCondLst>
                                  <p:childTnLst>
                                    <p:animMotion origin="layout" path="M 0 0  L 0 -0.19573  L 0.25 0  L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7508.JPG"/>
          <p:cNvPicPr>
            <a:picLocks noGrp="1" noChangeAspect="1"/>
          </p:cNvPicPr>
          <p:nvPr>
            <p:ph idx="1"/>
          </p:nvPr>
        </p:nvPicPr>
        <p:blipFill>
          <a:blip r:embed="rId2"/>
          <a:stretch>
            <a:fillRect/>
          </a:stretch>
        </p:blipFill>
        <p:spPr>
          <a:xfrm>
            <a:off x="416983" y="381000"/>
            <a:ext cx="8269817" cy="6477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How to create a usable and efficient AVID Schedule for all Academic Coaches in order to be able to reach all AVID students, including those students who were not clustered during the spring semester.</a:t>
            </a:r>
            <a:endParaRPr lang="en-US" sz="3600" dirty="0"/>
          </a:p>
        </p:txBody>
      </p:sp>
      <p:sp>
        <p:nvSpPr>
          <p:cNvPr id="2" name="Title 1"/>
          <p:cNvSpPr>
            <a:spLocks noGrp="1"/>
          </p:cNvSpPr>
          <p:nvPr>
            <p:ph type="title"/>
          </p:nvPr>
        </p:nvSpPr>
        <p:spPr/>
        <p:txBody>
          <a:bodyPr>
            <a:normAutofit fontScale="90000"/>
          </a:bodyPr>
          <a:lstStyle/>
          <a:p>
            <a:r>
              <a:rPr lang="en-US" dirty="0" smtClean="0"/>
              <a:t>One of the most important challenges that continue: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ustering.gif"/>
          <p:cNvPicPr>
            <a:picLocks noGrp="1" noChangeAspect="1"/>
          </p:cNvPicPr>
          <p:nvPr>
            <p:ph idx="1"/>
          </p:nvPr>
        </p:nvPicPr>
        <p:blipFill>
          <a:blip r:embed="rId2"/>
          <a:stretch>
            <a:fillRect/>
          </a:stretch>
        </p:blipFill>
        <p:spPr>
          <a:xfrm>
            <a:off x="838200" y="1752599"/>
            <a:ext cx="7010400" cy="4572001"/>
          </a:xfrm>
        </p:spPr>
      </p:pic>
      <p:sp>
        <p:nvSpPr>
          <p:cNvPr id="2" name="Title 1"/>
          <p:cNvSpPr>
            <a:spLocks noGrp="1"/>
          </p:cNvSpPr>
          <p:nvPr>
            <p:ph type="title"/>
          </p:nvPr>
        </p:nvSpPr>
        <p:spPr/>
        <p:txBody>
          <a:bodyPr>
            <a:normAutofit fontScale="90000"/>
          </a:bodyPr>
          <a:lstStyle/>
          <a:p>
            <a:r>
              <a:rPr lang="en-US" dirty="0" smtClean="0"/>
              <a:t>Clustering is SOOOO important!</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229600" cy="4617720"/>
          </a:xfrm>
        </p:spPr>
        <p:txBody>
          <a:bodyPr>
            <a:normAutofit/>
          </a:bodyPr>
          <a:lstStyle/>
          <a:p>
            <a:r>
              <a:rPr lang="en-US" sz="9600" dirty="0" smtClean="0"/>
              <a:t>CHANGE!!!!!</a:t>
            </a:r>
          </a:p>
          <a:p>
            <a:endParaRPr lang="en-US" sz="9600" dirty="0"/>
          </a:p>
        </p:txBody>
      </p:sp>
      <p:sp>
        <p:nvSpPr>
          <p:cNvPr id="2" name="Title 1"/>
          <p:cNvSpPr>
            <a:spLocks noGrp="1"/>
          </p:cNvSpPr>
          <p:nvPr>
            <p:ph type="title"/>
          </p:nvPr>
        </p:nvSpPr>
        <p:spPr/>
        <p:txBody>
          <a:bodyPr/>
          <a:lstStyle/>
          <a:p>
            <a:r>
              <a:rPr lang="en-US" dirty="0" smtClean="0"/>
              <a:t>It’s all about - </a:t>
            </a:r>
            <a:endParaRPr lang="en-US" dirty="0"/>
          </a:p>
        </p:txBody>
      </p:sp>
      <p:pic>
        <p:nvPicPr>
          <p:cNvPr id="4" name="Picture 3" descr="Obama.bmp"/>
          <p:cNvPicPr>
            <a:picLocks noChangeAspect="1"/>
          </p:cNvPicPr>
          <p:nvPr/>
        </p:nvPicPr>
        <p:blipFill>
          <a:blip r:embed="rId2"/>
          <a:stretch>
            <a:fillRect/>
          </a:stretch>
        </p:blipFill>
        <p:spPr>
          <a:xfrm>
            <a:off x="1066800" y="3657600"/>
            <a:ext cx="6629400" cy="281940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0 0  L 0 -0.33287  E" pathEditMode="relative" ptsTypes="">
                                      <p:cBhvr>
                                        <p:cTn id="1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b="1" u="sng" dirty="0" smtClean="0"/>
              <a:t>AVID Essentials</a:t>
            </a:r>
            <a:endParaRPr lang="en-US" sz="9600" b="1" u="sng" dirty="0"/>
          </a:p>
        </p:txBody>
      </p:sp>
      <p:sp>
        <p:nvSpPr>
          <p:cNvPr id="2" name="Title 1"/>
          <p:cNvSpPr>
            <a:spLocks noGrp="1"/>
          </p:cNvSpPr>
          <p:nvPr>
            <p:ph type="title"/>
          </p:nvPr>
        </p:nvSpPr>
        <p:spPr/>
        <p:txBody>
          <a:bodyPr>
            <a:normAutofit fontScale="90000"/>
          </a:bodyPr>
          <a:lstStyle/>
          <a:p>
            <a:r>
              <a:rPr lang="en-US" sz="6600" u="sng" dirty="0" smtClean="0"/>
              <a:t>Lafayette High School</a:t>
            </a:r>
            <a:endParaRPr lang="en-US" sz="6600"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path" presetSubtype="0" accel="50000" decel="50000" fill="hold" grpId="0"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s_essentials.jpg"/>
          <p:cNvPicPr>
            <a:picLocks noGrp="1" noChangeAspect="1"/>
          </p:cNvPicPr>
          <p:nvPr>
            <p:ph idx="1"/>
          </p:nvPr>
        </p:nvPicPr>
        <p:blipFill>
          <a:blip r:embed="rId2"/>
          <a:stretch>
            <a:fillRect/>
          </a:stretch>
        </p:blipFill>
        <p:spPr>
          <a:xfrm>
            <a:off x="2267874" y="1481138"/>
            <a:ext cx="4608252" cy="4525962"/>
          </a:xfrm>
        </p:spPr>
      </p:pic>
      <p:sp>
        <p:nvSpPr>
          <p:cNvPr id="2" name="Title 1"/>
          <p:cNvSpPr>
            <a:spLocks noGrp="1"/>
          </p:cNvSpPr>
          <p:nvPr>
            <p:ph type="title"/>
          </p:nvPr>
        </p:nvSpPr>
        <p:spPr/>
        <p:txBody>
          <a:bodyPr>
            <a:normAutofit fontScale="90000"/>
          </a:bodyPr>
          <a:lstStyle/>
          <a:p>
            <a:r>
              <a:rPr lang="en-US" dirty="0" smtClean="0"/>
              <a:t>The Tools of change – to get the job of preparing all AVID students for College!!!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fontScale="92500" lnSpcReduction="20000"/>
          </a:bodyPr>
          <a:lstStyle/>
          <a:p>
            <a:r>
              <a:rPr lang="en-US" b="1" u="sng" dirty="0" smtClean="0"/>
              <a:t>Would benefit from AVID support to improve their academic record and begin college preparation.</a:t>
            </a:r>
          </a:p>
          <a:p>
            <a:endParaRPr lang="en-US" b="1" dirty="0" smtClean="0"/>
          </a:p>
          <a:p>
            <a:r>
              <a:rPr lang="en-US" b="1" dirty="0" smtClean="0"/>
              <a:t>The Lafayette AVID Site Team has continued to work hard to expand the school’s AVID program.  The newly revised Student Selection Rubric and Recruitment Plan were utilized during the recruitment process.  This year, a staff survey requesting more specific information about the recommended students resulted in an increase in the number of AVID students for next year.</a:t>
            </a:r>
            <a:endParaRPr lang="en-US" b="1" dirty="0"/>
          </a:p>
        </p:txBody>
      </p:sp>
      <p:sp>
        <p:nvSpPr>
          <p:cNvPr id="2" name="Title 1"/>
          <p:cNvSpPr>
            <a:spLocks noGrp="1"/>
          </p:cNvSpPr>
          <p:nvPr>
            <p:ph type="title"/>
          </p:nvPr>
        </p:nvSpPr>
        <p:spPr/>
        <p:txBody>
          <a:bodyPr>
            <a:normAutofit fontScale="90000"/>
          </a:bodyPr>
          <a:lstStyle/>
          <a:p>
            <a:r>
              <a:rPr lang="en-US" sz="3100" u="sng" dirty="0" smtClean="0"/>
              <a:t> AVID Essential No. 1:  AVID student selection must focus on students in the middle, with academic </a:t>
            </a:r>
            <a:r>
              <a:rPr lang="en-US" sz="4000" u="sng" dirty="0" smtClean="0"/>
              <a:t>potential, who </a:t>
            </a:r>
            <a:endParaRPr lang="en-US" sz="4000"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28" presetClass="path" presetSubtype="0" accel="50000" decel="50000" fill="hold" grpId="0" nodeType="clickEffect">
                                  <p:stCondLst>
                                    <p:cond delay="0"/>
                                  </p:stCondLst>
                                  <p:childTnLst>
                                    <p:animMotion origin="layout" path="M 0 0  C 0.017 0  0.031 0.01864  0.031 0.04128  C 0.031 0.06524  0.017 0.08388  0 0.08388  C -0.017 0.08388  -0.031 0.10252  -0.031 0.12516  C -0.031 0.14779  -0.017 0.16644  0 0.16644  C 0.017 0.16644  0.031 0.18508  0.031 0.20771  C 0.031 0.23035  0.017 0.24899  0 0.24899  C -0.017 0.24899  -0.031 0.26763  -0.031 0.2916  C -0.031 0.31423  -0.017 0.33287  0 0.33287  C 0.017 0.33287  0.031 0.31423  0.031 0.2916  C 0.031 0.26763  0.017 0.24899  0 0.24899  C -0.017 0.24899  -0.031 0.23035  -0.031 0.20771  C -0.031 0.18508  -0.017 0.16644  0 0.16644  C 0.017 0.16644  0.031 0.14779  0.031 0.12516  C 0.031 0.10252  0.017 0.08388  0 0.08388  C -0.017 0.08388  -0.031 0.06524  -0.031 0.04128  C -0.031 0.01864  -0.017 0  0 0  Z" pathEditMode="relative" ptsTypes="">
                                      <p:cBhvr>
                                        <p:cTn id="16" dur="2000" fill="hold"/>
                                        <p:tgtEl>
                                          <p:spTgt spid="3">
                                            <p:txEl>
                                              <p:pRg st="0" end="0"/>
                                            </p:txEl>
                                          </p:spTgt>
                                        </p:tgtEl>
                                        <p:attrNameLst>
                                          <p:attrName>ppt_x</p:attrName>
                                          <p:attrName>ppt_y</p:attrName>
                                        </p:attrNameLst>
                                      </p:cBhvr>
                                    </p:animMotion>
                                  </p:childTnLst>
                                </p:cTn>
                              </p:par>
                              <p:par>
                                <p:cTn id="17" presetID="28" presetClass="path" presetSubtype="0" accel="50000" decel="50000" fill="hold" grpId="0" nodeType="withEffect">
                                  <p:stCondLst>
                                    <p:cond delay="0"/>
                                  </p:stCondLst>
                                  <p:childTnLst>
                                    <p:animMotion origin="layout" path="M 0 0  C 0.017 0  0.031 0.01864  0.031 0.04128  C 0.031 0.06524  0.017 0.08388  0 0.08388  C -0.017 0.08388  -0.031 0.10252  -0.031 0.12516  C -0.031 0.14779  -0.017 0.16644  0 0.16644  C 0.017 0.16644  0.031 0.18508  0.031 0.20771  C 0.031 0.23035  0.017 0.24899  0 0.24899  C -0.017 0.24899  -0.031 0.26763  -0.031 0.2916  C -0.031 0.31423  -0.017 0.33287  0 0.33287  C 0.017 0.33287  0.031 0.31423  0.031 0.2916  C 0.031 0.26763  0.017 0.24899  0 0.24899  C -0.017 0.24899  -0.031 0.23035  -0.031 0.20771  C -0.031 0.18508  -0.017 0.16644  0 0.16644  C 0.017 0.16644  0.031 0.14779  0.031 0.12516  C 0.031 0.10252  0.017 0.08388  0 0.08388  C -0.017 0.08388  -0.031 0.06524  -0.031 0.04128  C -0.031 0.01864  -0.017 0  0 0  Z" pathEditMode="relative" ptsTypes="">
                                      <p:cBhvr>
                                        <p:cTn id="18"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ght fit.bmp"/>
          <p:cNvPicPr>
            <a:picLocks noGrp="1" noChangeAspect="1"/>
          </p:cNvPicPr>
          <p:nvPr>
            <p:ph idx="1"/>
          </p:nvPr>
        </p:nvPicPr>
        <p:blipFill>
          <a:blip r:embed="rId2"/>
          <a:stretch>
            <a:fillRect/>
          </a:stretch>
        </p:blipFill>
        <p:spPr>
          <a:xfrm>
            <a:off x="533400" y="2115344"/>
            <a:ext cx="8000999" cy="4029075"/>
          </a:xfrm>
        </p:spPr>
      </p:pic>
      <p:sp>
        <p:nvSpPr>
          <p:cNvPr id="2" name="Title 1"/>
          <p:cNvSpPr>
            <a:spLocks noGrp="1"/>
          </p:cNvSpPr>
          <p:nvPr>
            <p:ph type="title"/>
          </p:nvPr>
        </p:nvSpPr>
        <p:spPr/>
        <p:txBody>
          <a:bodyPr>
            <a:normAutofit fontScale="90000"/>
          </a:bodyPr>
          <a:lstStyle/>
          <a:p>
            <a:r>
              <a:rPr lang="en-US" dirty="0" smtClean="0"/>
              <a:t>During recruitment we target students who would most benefit from AVID!</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8" presetClass="emph" presetSubtype="0" fill="hold" nodeType="clickEffect">
                                  <p:stCondLst>
                                    <p:cond delay="0"/>
                                  </p:stCondLst>
                                  <p:iterate type="lt">
                                    <p:tmPct val="10000"/>
                                  </p:iterate>
                                  <p:childTnLst>
                                    <p:animClr clrSpc="rgb">
                                      <p:cBhvr override="childStyle">
                                        <p:cTn id="15" dur="500" fill="hold"/>
                                        <p:tgtEl>
                                          <p:spTgt spid="4"/>
                                        </p:tgtEl>
                                        <p:attrNameLst>
                                          <p:attrName>style.color</p:attrName>
                                        </p:attrNameLst>
                                      </p:cBhvr>
                                      <p:to>
                                        <a:schemeClr val="accent2"/>
                                      </p:to>
                                    </p:animClr>
                                    <p:animClr clrSpc="rgb">
                                      <p:cBhvr>
                                        <p:cTn id="16" dur="500" fill="hold"/>
                                        <p:tgtEl>
                                          <p:spTgt spid="4"/>
                                        </p:tgtEl>
                                        <p:attrNameLst>
                                          <p:attrName>fillcolor</p:attrName>
                                        </p:attrNameLst>
                                      </p:cBhvr>
                                      <p:to>
                                        <a:schemeClr val="accent2"/>
                                      </p:to>
                                    </p:animClr>
                                    <p:set>
                                      <p:cBhvr>
                                        <p:cTn id="17" dur="500" fill="hold"/>
                                        <p:tgtEl>
                                          <p:spTgt spid="4"/>
                                        </p:tgtEl>
                                        <p:attrNameLst>
                                          <p:attrName>fill.type</p:attrName>
                                        </p:attrNameLst>
                                      </p:cBhvr>
                                      <p:to>
                                        <p:strVal val="solid"/>
                                      </p:to>
                                    </p:set>
                                    <p:anim to="1.5" calcmode="lin" valueType="num">
                                      <p:cBhvr override="childStyle">
                                        <p:cTn id="18"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229600" cy="3340291"/>
          </a:xfrm>
        </p:spPr>
        <p:txBody>
          <a:bodyPr>
            <a:normAutofit/>
          </a:bodyPr>
          <a:lstStyle/>
          <a:p>
            <a:r>
              <a:rPr lang="en-US" sz="2400" b="1" dirty="0" smtClean="0"/>
              <a:t>11</a:t>
            </a:r>
            <a:r>
              <a:rPr lang="en-US" sz="2400" b="1" baseline="30000" dirty="0" smtClean="0"/>
              <a:t>th</a:t>
            </a:r>
            <a:r>
              <a:rPr lang="en-US" sz="2400" b="1" dirty="0" smtClean="0"/>
              <a:t>/12</a:t>
            </a:r>
            <a:r>
              <a:rPr lang="en-US" sz="2400" b="1" baseline="30000" dirty="0" smtClean="0"/>
              <a:t>th</a:t>
            </a:r>
            <a:r>
              <a:rPr lang="en-US" sz="2400" b="1" dirty="0" smtClean="0"/>
              <a:t> grade AVID Elective class, taught by Ashley Ferguson, truly helped the AVID juniors and seniors to prepare for, search, and apply for acceptance by four year colleges.  The LHS AVID Program is truly beginning  to be viewed by the LHS faculty, staff, students, and community as a true college preparatory program!</a:t>
            </a:r>
            <a:endParaRPr lang="en-US" sz="2400" b="1" dirty="0"/>
          </a:p>
        </p:txBody>
      </p:sp>
      <p:sp>
        <p:nvSpPr>
          <p:cNvPr id="2" name="Title 1"/>
          <p:cNvSpPr>
            <a:spLocks noGrp="1"/>
          </p:cNvSpPr>
          <p:nvPr>
            <p:ph type="title"/>
          </p:nvPr>
        </p:nvSpPr>
        <p:spPr>
          <a:xfrm>
            <a:off x="381000" y="685800"/>
            <a:ext cx="8229600" cy="1143000"/>
          </a:xfrm>
        </p:spPr>
        <p:txBody>
          <a:bodyPr>
            <a:noAutofit/>
          </a:bodyPr>
          <a:lstStyle/>
          <a:p>
            <a:r>
              <a:rPr lang="en-US" sz="2800" b="1" dirty="0" smtClean="0"/>
              <a:t>Not only were parents invited to become active members of the LHS AVID Site Team, but Academic Coaches (Tutors) were invited as well.  Our wonderful</a:t>
            </a:r>
            <a:endParaRPr lang="en-US" sz="28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path" presetSubtype="0" accel="50000" decel="50000" fill="hold" grpId="0" nodeType="clickEffect">
                                  <p:stCondLst>
                                    <p:cond delay="0"/>
                                  </p:stCondLst>
                                  <p:childTnLst>
                                    <p:animMotion origin="layout" path="M 0 0  C 0.023 0.00133  0.042 0.01198  0.052 0.02796  L 0.075 0.06524  C 0.08 0.07323  0.088 0.07723  0.098 0.07723  C 0.112 0.07723  0.124 0.06657  0.125 0.0506  C 0.124 0.03728  0.112 0.0253  0.098 0.0253  C 0.088 0.0253  0.08 0.03062  0.075 0.03728  L 0.052 0.07456  C 0.042 0.09054  0.023 0.10119  0 0.10252  C -0.023 0.10119  -0.042 0.09054  -0.052 0.07456  L -0.075 0.03728  C -0.08 0.03062  -0.088 0.0253  -0.098 0.0253  C -0.112 0.0253  -0.124 0.03728  -0.125 0.0506  C -0.124 0.06657  -0.112 0.07723  -0.098 0.07723  C -0.088 0.07723  -0.08 0.07323  -0.075 0.06524  L -0.052 0.02796  C -0.042 0.01198  -0.023 0.00133  0 0  Z"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ving-for-college1---woman-graduate_s600x600.jpg"/>
          <p:cNvPicPr>
            <a:picLocks noGrp="1" noChangeAspect="1"/>
          </p:cNvPicPr>
          <p:nvPr>
            <p:ph idx="1"/>
          </p:nvPr>
        </p:nvPicPr>
        <p:blipFill>
          <a:blip r:embed="rId2"/>
          <a:stretch>
            <a:fillRect/>
          </a:stretch>
        </p:blipFill>
        <p:spPr>
          <a:xfrm>
            <a:off x="1143000" y="2286000"/>
            <a:ext cx="5791200" cy="3505200"/>
          </a:xfrm>
        </p:spPr>
      </p:pic>
      <p:sp>
        <p:nvSpPr>
          <p:cNvPr id="2" name="Title 1"/>
          <p:cNvSpPr>
            <a:spLocks noGrp="1"/>
          </p:cNvSpPr>
          <p:nvPr>
            <p:ph type="title"/>
          </p:nvPr>
        </p:nvSpPr>
        <p:spPr/>
        <p:txBody>
          <a:bodyPr>
            <a:normAutofit fontScale="90000"/>
          </a:bodyPr>
          <a:lstStyle/>
          <a:p>
            <a:r>
              <a:rPr lang="en-US" dirty="0" smtClean="0"/>
              <a:t>Our Goal – to prepare students for success in college!!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lstStyle/>
          <a:p>
            <a:r>
              <a:rPr lang="en-US" b="1" dirty="0" smtClean="0"/>
              <a:t>Process expanded this year through the use of the </a:t>
            </a:r>
            <a:r>
              <a:rPr lang="en-US" b="1" u="sng" dirty="0" err="1" smtClean="0"/>
              <a:t>Quia</a:t>
            </a:r>
            <a:r>
              <a:rPr lang="en-US" b="1" u="sng" dirty="0" smtClean="0"/>
              <a:t> Staff Survey instrument</a:t>
            </a:r>
            <a:r>
              <a:rPr lang="en-US" b="1" dirty="0" smtClean="0"/>
              <a:t>.</a:t>
            </a:r>
          </a:p>
          <a:p>
            <a:r>
              <a:rPr lang="en-US" b="1" dirty="0" smtClean="0"/>
              <a:t>There continues to be a need to enroll parental participation in the AVID </a:t>
            </a:r>
            <a:r>
              <a:rPr lang="en-US" b="1" dirty="0" err="1" smtClean="0"/>
              <a:t>Progam</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b="1" dirty="0" smtClean="0"/>
              <a:t>There is a need to continue to emphasize recruitment within the school.  The LHS AVID recruitment</a:t>
            </a:r>
            <a:endParaRPr lang="en-US" b="1" dirty="0"/>
          </a:p>
        </p:txBody>
      </p:sp>
      <p:pic>
        <p:nvPicPr>
          <p:cNvPr id="4" name="Picture 3" descr="survey.gif"/>
          <p:cNvPicPr>
            <a:picLocks noChangeAspect="1"/>
          </p:cNvPicPr>
          <p:nvPr/>
        </p:nvPicPr>
        <p:blipFill>
          <a:blip r:embed="rId2"/>
          <a:stretch>
            <a:fillRect/>
          </a:stretch>
        </p:blipFill>
        <p:spPr>
          <a:xfrm>
            <a:off x="1143000" y="3657600"/>
            <a:ext cx="6858000" cy="234315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mph" presetSubtype="0" fill="hold" grpId="0" nodeType="clickEffect">
                                  <p:stCondLst>
                                    <p:cond delay="0"/>
                                  </p:stCondLst>
                                  <p:childTnLst>
                                    <p:anim calcmode="discrete" valueType="str">
                                      <p:cBhvr>
                                        <p:cTn id="15"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xit" presetSubtype="16" fill="hold" nodeType="clickEffect">
                                  <p:stCondLst>
                                    <p:cond delay="0"/>
                                  </p:stCondLst>
                                  <p:childTnLst>
                                    <p:animEffect transition="out" filter="plus(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ent involve.jpg"/>
          <p:cNvPicPr>
            <a:picLocks noGrp="1" noChangeAspect="1"/>
          </p:cNvPicPr>
          <p:nvPr>
            <p:ph idx="1"/>
          </p:nvPr>
        </p:nvPicPr>
        <p:blipFill>
          <a:blip r:embed="rId2"/>
          <a:stretch>
            <a:fillRect/>
          </a:stretch>
        </p:blipFill>
        <p:spPr>
          <a:xfrm>
            <a:off x="762000" y="533400"/>
            <a:ext cx="7315200" cy="56388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path" presetSubtype="0" accel="50000" decel="50000" fill="hold" nodeType="clickEffect">
                                  <p:stCondLst>
                                    <p:cond delay="0"/>
                                  </p:stCondLst>
                                  <p:childTnLst>
                                    <p:animMotion origin="layout" path="M 0 0  C 0.002 0.08388  0.009 0.1438  0.016 0.1438  C 0.023 0.1438  0.029 0.08388  0.031 0  C 0.034 0.08388  0.04 0.1438  0.047 0.1438  C 0.054 0.1438  0.06 0.08388  0.062 0  C 0.065 0.08388  0.071 0.1438  0.078 0.1438  C 0.085 0.1438  0.092 0.08388  0.094 0  C 0.096 0.08388  0.102 0.1438  0.11 0.1438  C 0.116 0.1438  0.123 0.08388  0.125 0  C 0.127 0.08388  0.134 0.1438  0.141 0.1438  C 0.148 0.1438  0.154 0.08388  0.156 0  C 0.159 0.08388  0.165 0.1438  0.172 0.1438  C 0.179 0.1438  0.185 0.08388  0.188 0  C 0.19 0.08388  0.196 0.1438  0.203 0.1438  C 0.21 0.1438  0.217 0.08388  0.219 0  C 0.221 0.08388  0.227 0.1438  0.235 0.1438  C 0.242 0.1438  0.248 0.08388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lnSpcReduction="10000"/>
          </a:bodyPr>
          <a:lstStyle/>
          <a:p>
            <a:r>
              <a:rPr lang="en-US" b="1" u="sng" dirty="0" smtClean="0"/>
              <a:t>To participate in the AVID Program.</a:t>
            </a:r>
          </a:p>
          <a:p>
            <a:endParaRPr lang="en-US" dirty="0" smtClean="0"/>
          </a:p>
          <a:p>
            <a:r>
              <a:rPr lang="en-US" dirty="0" smtClean="0"/>
              <a:t>Lafayette High School participants in the AVID Program, on all levels, administration, teachers, tutors, and students, have continued to voluntarily choose to either become or continue to be a part of the program.  The LHS AVID Site Team has continued to develop and grow to incorporate even more types of disciplines.</a:t>
            </a:r>
          </a:p>
          <a:p>
            <a:endParaRPr lang="en-US" dirty="0"/>
          </a:p>
        </p:txBody>
      </p:sp>
      <p:sp>
        <p:nvSpPr>
          <p:cNvPr id="2" name="Title 1"/>
          <p:cNvSpPr>
            <a:spLocks noGrp="1"/>
          </p:cNvSpPr>
          <p:nvPr>
            <p:ph type="title"/>
          </p:nvPr>
        </p:nvSpPr>
        <p:spPr/>
        <p:txBody>
          <a:bodyPr>
            <a:normAutofit fontScale="90000"/>
          </a:bodyPr>
          <a:lstStyle/>
          <a:p>
            <a:r>
              <a:rPr lang="en-US" u="sng" dirty="0" smtClean="0"/>
              <a:t>AVID Essential No. 2</a:t>
            </a:r>
            <a:br>
              <a:rPr lang="en-US" u="sng" dirty="0" smtClean="0"/>
            </a:br>
            <a:r>
              <a:rPr lang="en-US" u="sng" dirty="0" smtClean="0"/>
              <a:t>AVID Program participants, both students and staff, must choose </a:t>
            </a:r>
            <a:endParaRPr lang="en-US"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28" presetClass="emph" presetSubtype="0" fill="hold" grpId="0" nodeType="clickEffect">
                                  <p:stCondLst>
                                    <p:cond delay="0"/>
                                  </p:stCondLst>
                                  <p:iterate type="lt">
                                    <p:tmPct val="10000"/>
                                  </p:iterate>
                                  <p:childTnLst>
                                    <p:animClr clrSpc="rgb">
                                      <p:cBhvr override="childStyle">
                                        <p:cTn id="16" dur="500" fill="hold"/>
                                        <p:tgtEl>
                                          <p:spTgt spid="3">
                                            <p:txEl>
                                              <p:pRg st="0" end="0"/>
                                            </p:txEl>
                                          </p:spTgt>
                                        </p:tgtEl>
                                        <p:attrNameLst>
                                          <p:attrName>style.color</p:attrName>
                                        </p:attrNameLst>
                                      </p:cBhvr>
                                      <p:to>
                                        <a:schemeClr val="accent2"/>
                                      </p:to>
                                    </p:animClr>
                                    <p:animClr clrSpc="rgb">
                                      <p:cBhvr>
                                        <p:cTn id="17" dur="500" fill="hold"/>
                                        <p:tgtEl>
                                          <p:spTgt spid="3">
                                            <p:txEl>
                                              <p:pRg st="0" end="0"/>
                                            </p:txEl>
                                          </p:spTgt>
                                        </p:tgtEl>
                                        <p:attrNameLst>
                                          <p:attrName>fillcolor</p:attrName>
                                        </p:attrNameLst>
                                      </p:cBhvr>
                                      <p:to>
                                        <a:schemeClr val="accent2"/>
                                      </p:to>
                                    </p:animClr>
                                    <p:set>
                                      <p:cBhvr>
                                        <p:cTn id="18" dur="500" fill="hold"/>
                                        <p:tgtEl>
                                          <p:spTgt spid="3">
                                            <p:txEl>
                                              <p:pRg st="0" end="0"/>
                                            </p:txEl>
                                          </p:spTgt>
                                        </p:tgtEl>
                                        <p:attrNameLst>
                                          <p:attrName>fill.type</p:attrName>
                                        </p:attrNameLst>
                                      </p:cBhvr>
                                      <p:to>
                                        <p:strVal val="solid"/>
                                      </p:to>
                                    </p:set>
                                    <p:anim to="1.5" calcmode="lin" valueType="num">
                                      <p:cBhvr override="childStyle">
                                        <p:cTn id="19" dur="500" fill="hold"/>
                                        <p:tgtEl>
                                          <p:spTgt spid="3">
                                            <p:txEl>
                                              <p:pRg st="0" end="0"/>
                                            </p:txEl>
                                          </p:spTgt>
                                        </p:tgtEl>
                                        <p:attrNameLst>
                                          <p:attrName>style.fontSize</p:attrName>
                                        </p:attrNameLst>
                                      </p:cBhvr>
                                    </p:anim>
                                  </p:childTnLst>
                                </p:cTn>
                              </p:par>
                              <p:par>
                                <p:cTn id="20" presetID="28" presetClass="emph" presetSubtype="0" fill="hold" grpId="0" nodeType="withEffect">
                                  <p:stCondLst>
                                    <p:cond delay="0"/>
                                  </p:stCondLst>
                                  <p:iterate type="lt">
                                    <p:tmPct val="10000"/>
                                  </p:iterate>
                                  <p:childTnLst>
                                    <p:animClr clrSpc="rgb">
                                      <p:cBhvr override="childStyle">
                                        <p:cTn id="21" dur="500" fill="hold"/>
                                        <p:tgtEl>
                                          <p:spTgt spid="3">
                                            <p:txEl>
                                              <p:pRg st="2" end="2"/>
                                            </p:txEl>
                                          </p:spTgt>
                                        </p:tgtEl>
                                        <p:attrNameLst>
                                          <p:attrName>style.color</p:attrName>
                                        </p:attrNameLst>
                                      </p:cBhvr>
                                      <p:to>
                                        <a:schemeClr val="accent2"/>
                                      </p:to>
                                    </p:animClr>
                                    <p:animClr clrSpc="rgb">
                                      <p:cBhvr>
                                        <p:cTn id="22" dur="500" fill="hold"/>
                                        <p:tgtEl>
                                          <p:spTgt spid="3">
                                            <p:txEl>
                                              <p:pRg st="2" end="2"/>
                                            </p:txEl>
                                          </p:spTgt>
                                        </p:tgtEl>
                                        <p:attrNameLst>
                                          <p:attrName>fillcolor</p:attrName>
                                        </p:attrNameLst>
                                      </p:cBhvr>
                                      <p:to>
                                        <a:schemeClr val="accent2"/>
                                      </p:to>
                                    </p:animClr>
                                    <p:set>
                                      <p:cBhvr>
                                        <p:cTn id="23" dur="500" fill="hold"/>
                                        <p:tgtEl>
                                          <p:spTgt spid="3">
                                            <p:txEl>
                                              <p:pRg st="2" end="2"/>
                                            </p:txEl>
                                          </p:spTgt>
                                        </p:tgtEl>
                                        <p:attrNameLst>
                                          <p:attrName>fill.type</p:attrName>
                                        </p:attrNameLst>
                                      </p:cBhvr>
                                      <p:to>
                                        <p:strVal val="solid"/>
                                      </p:to>
                                    </p:set>
                                    <p:anim to="1.5" calcmode="lin" valueType="num">
                                      <p:cBhvr override="childStyle">
                                        <p:cTn id="24"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lunteer3.jpg"/>
          <p:cNvPicPr>
            <a:picLocks noGrp="1" noChangeAspect="1"/>
          </p:cNvPicPr>
          <p:nvPr>
            <p:ph idx="1"/>
          </p:nvPr>
        </p:nvPicPr>
        <p:blipFill>
          <a:blip r:embed="rId2"/>
          <a:stretch>
            <a:fillRect/>
          </a:stretch>
        </p:blipFill>
        <p:spPr>
          <a:xfrm>
            <a:off x="685800" y="609601"/>
            <a:ext cx="7772399" cy="5715000"/>
          </a:xfrm>
        </p:spPr>
      </p:pic>
      <p:sp>
        <p:nvSpPr>
          <p:cNvPr id="2" name="Title 1"/>
          <p:cNvSpPr>
            <a:spLocks noGrp="1"/>
          </p:cNvSpPr>
          <p:nvPr>
            <p:ph type="title"/>
          </p:nvPr>
        </p:nvSpPr>
        <p:spPr/>
        <p:txBody>
          <a:bodyPr/>
          <a:lstStyle/>
          <a:p>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ama inaugural.bmp"/>
          <p:cNvPicPr>
            <a:picLocks noGrp="1" noChangeAspect="1"/>
          </p:cNvPicPr>
          <p:nvPr>
            <p:ph idx="1"/>
          </p:nvPr>
        </p:nvPicPr>
        <p:blipFill>
          <a:blip r:embed="rId2"/>
          <a:stretch>
            <a:fillRect/>
          </a:stretch>
        </p:blipFill>
        <p:spPr>
          <a:xfrm>
            <a:off x="2911452" y="2530402"/>
            <a:ext cx="3321095" cy="2427433"/>
          </a:xfrm>
        </p:spPr>
      </p:pic>
      <p:sp>
        <p:nvSpPr>
          <p:cNvPr id="2" name="Title 1"/>
          <p:cNvSpPr>
            <a:spLocks noGrp="1"/>
          </p:cNvSpPr>
          <p:nvPr>
            <p:ph type="title"/>
          </p:nvPr>
        </p:nvSpPr>
        <p:spPr/>
        <p:txBody>
          <a:bodyPr>
            <a:normAutofit fontScale="90000"/>
          </a:bodyPr>
          <a:lstStyle/>
          <a:p>
            <a:r>
              <a:rPr lang="en-US" b="1" dirty="0" smtClean="0"/>
              <a:t>The need for change  must be addressed!</a:t>
            </a:r>
            <a:endParaRPr lang="en-US" b="1" dirty="0"/>
          </a:p>
        </p:txBody>
      </p:sp>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Members to feel more comfortable getting involved on the LHS  AVID Site Team, Lafayette High School continued to maintain the LHS AVID Website, put forward an AVID Public Relations “Blitz”, and developed an after-school AVID Club open to all students.</a:t>
            </a:r>
            <a:endParaRPr lang="en-US" sz="3200" dirty="0"/>
          </a:p>
        </p:txBody>
      </p:sp>
      <p:sp>
        <p:nvSpPr>
          <p:cNvPr id="2" name="Title 1"/>
          <p:cNvSpPr>
            <a:spLocks noGrp="1"/>
          </p:cNvSpPr>
          <p:nvPr>
            <p:ph type="title"/>
          </p:nvPr>
        </p:nvSpPr>
        <p:spPr/>
        <p:txBody>
          <a:bodyPr>
            <a:normAutofit fontScale="90000"/>
          </a:bodyPr>
          <a:lstStyle/>
          <a:p>
            <a:r>
              <a:rPr lang="en-US" dirty="0" smtClean="0"/>
              <a:t>To further develop a more positive image  of the LHS AVID Program which would allow faculty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itz.jpg"/>
          <p:cNvPicPr>
            <a:picLocks noGrp="1" noChangeAspect="1"/>
          </p:cNvPicPr>
          <p:nvPr>
            <p:ph idx="1"/>
          </p:nvPr>
        </p:nvPicPr>
        <p:blipFill>
          <a:blip r:embed="rId2"/>
          <a:stretch>
            <a:fillRect/>
          </a:stretch>
        </p:blipFill>
        <p:spPr>
          <a:xfrm>
            <a:off x="1752600" y="1820832"/>
            <a:ext cx="5181600" cy="4171188"/>
          </a:xfrm>
        </p:spPr>
      </p:pic>
      <p:sp>
        <p:nvSpPr>
          <p:cNvPr id="2" name="Title 1"/>
          <p:cNvSpPr>
            <a:spLocks noGrp="1"/>
          </p:cNvSpPr>
          <p:nvPr>
            <p:ph type="title"/>
          </p:nvPr>
        </p:nvSpPr>
        <p:spPr/>
        <p:txBody>
          <a:bodyPr>
            <a:normAutofit/>
          </a:bodyPr>
          <a:lstStyle/>
          <a:p>
            <a:r>
              <a:rPr lang="en-US" sz="2400" dirty="0" smtClean="0">
                <a:hlinkClick r:id="rId3" tooltip="AVID webpage"/>
              </a:rPr>
              <a:t>http://www.quia.com/pages/avidlhs.html</a:t>
            </a:r>
            <a:endParaRPr lang="en-US" sz="2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path" presetSubtype="0" accel="50000" decel="50000" fill="hold" nodeType="clickEffect">
                                  <p:stCondLst>
                                    <p:cond delay="0"/>
                                  </p:stCondLst>
                                  <p:childTnLst>
                                    <p:animMotion origin="layout" path="M 0 0  C 0.023 0.00133  0.042 0.01198  0.052 0.02796  L 0.075 0.06524  C 0.08 0.07323  0.088 0.07723  0.098 0.07723  C 0.112 0.07723  0.124 0.06657  0.125 0.0506  C 0.124 0.03728  0.112 0.0253  0.098 0.0253  C 0.088 0.0253  0.08 0.03062  0.075 0.03728  L 0.052 0.07456  C 0.042 0.09054  0.023 0.10119  0 0.10252  C -0.023 0.10119  -0.042 0.09054  -0.052 0.07456  L -0.075 0.03728  C -0.08 0.03062  -0.088 0.0253  -0.098 0.0253  C -0.112 0.0253  -0.124 0.03728  -0.125 0.0506  C -0.124 0.06657  -0.112 0.07723  -0.098 0.07723  C -0.088 0.07723  -0.08 0.07323  -0.075 0.06524  L -0.052 0.02796  C -0.042 0.01198  -0.023 0.00133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05"/>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 calcmode="lin" valueType="num">
                                      <p:cBhvr>
                                        <p:cTn id="13" dur="500" fill="hold"/>
                                        <p:tgtEl>
                                          <p:spTgt spid="2"/>
                                        </p:tgtEl>
                                        <p:attrNameLst>
                                          <p:attrName>ppt_x</p:attrName>
                                        </p:attrNameLst>
                                      </p:cBhvr>
                                      <p:tavLst>
                                        <p:tav tm="0">
                                          <p:val>
                                            <p:strVal val="#ppt_x-.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a:bodyPr>
          <a:lstStyle/>
          <a:p>
            <a:r>
              <a:rPr lang="en-US" sz="3200" b="1" dirty="0" smtClean="0"/>
              <a:t>Team.  There is still a need to enroll further parental participation by developing a Parent Advisory Board to further facilitate decisions and developments relating to the LHS AVID Program.</a:t>
            </a:r>
            <a:endParaRPr lang="en-US" sz="3200" b="1" dirty="0"/>
          </a:p>
        </p:txBody>
      </p:sp>
      <p:sp>
        <p:nvSpPr>
          <p:cNvPr id="2" name="Title 1"/>
          <p:cNvSpPr>
            <a:spLocks noGrp="1"/>
          </p:cNvSpPr>
          <p:nvPr>
            <p:ph type="title"/>
          </p:nvPr>
        </p:nvSpPr>
        <p:spPr/>
        <p:txBody>
          <a:bodyPr>
            <a:normAutofit fontScale="90000"/>
          </a:bodyPr>
          <a:lstStyle/>
          <a:p>
            <a:r>
              <a:rPr lang="en-US" dirty="0" smtClean="0"/>
              <a:t>At this time, parents and tutors have been invited and have participated  in the LHS AVID Site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6" presetClass="exit" presetSubtype="16" fill="hold" grpId="0" nodeType="clickEffect">
                                  <p:stCondLst>
                                    <p:cond delay="0"/>
                                  </p:stCondLst>
                                  <p:childTnLst>
                                    <p:animEffect transition="out" filter="circle(in)">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ents%20club%20logo.jpg"/>
          <p:cNvPicPr>
            <a:picLocks noGrp="1" noChangeAspect="1"/>
          </p:cNvPicPr>
          <p:nvPr>
            <p:ph idx="1"/>
          </p:nvPr>
        </p:nvPicPr>
        <p:blipFill>
          <a:blip r:embed="rId2"/>
          <a:stretch>
            <a:fillRect/>
          </a:stretch>
        </p:blipFill>
        <p:spPr>
          <a:xfrm>
            <a:off x="1524000" y="457200"/>
            <a:ext cx="5439052" cy="55626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200" b="1" u="sng" dirty="0" smtClean="0"/>
              <a:t>The school must be committed to full implementation of the AVID Program, with students enrolled in the AVID year-long elective class(</a:t>
            </a:r>
            <a:r>
              <a:rPr lang="en-US" sz="3200" b="1" u="sng" dirty="0" err="1" smtClean="0"/>
              <a:t>es</a:t>
            </a:r>
            <a:r>
              <a:rPr lang="en-US" sz="3200" b="1" u="sng" dirty="0" smtClean="0"/>
              <a:t>) available within the regular academic school day</a:t>
            </a:r>
            <a:r>
              <a:rPr lang="en-US" sz="3200" b="1" dirty="0" smtClean="0"/>
              <a:t>.</a:t>
            </a:r>
          </a:p>
          <a:p>
            <a:endParaRPr lang="en-US" b="1" dirty="0" smtClean="0"/>
          </a:p>
          <a:p>
            <a:r>
              <a:rPr lang="en-US" b="1" dirty="0" smtClean="0"/>
              <a:t>The LHS AVID Program has continued to allow clustering/grouping of all AVID students at all levels.  The 9</a:t>
            </a:r>
            <a:r>
              <a:rPr lang="en-US" b="1" baseline="30000" dirty="0" smtClean="0"/>
              <a:t>th</a:t>
            </a:r>
            <a:r>
              <a:rPr lang="en-US" b="1" dirty="0" smtClean="0"/>
              <a:t> grade AVID students are clustered in 9</a:t>
            </a:r>
            <a:r>
              <a:rPr lang="en-US" b="1" baseline="30000" dirty="0" smtClean="0"/>
              <a:t>th</a:t>
            </a:r>
            <a:r>
              <a:rPr lang="en-US" b="1" dirty="0" smtClean="0"/>
              <a:t> grade World History in the Fall, and in English 9 or Intensified English 9 in the Spring.</a:t>
            </a:r>
            <a:endParaRPr lang="en-US" b="1" dirty="0"/>
          </a:p>
        </p:txBody>
      </p:sp>
      <p:sp>
        <p:nvSpPr>
          <p:cNvPr id="2" name="Title 1"/>
          <p:cNvSpPr>
            <a:spLocks noGrp="1"/>
          </p:cNvSpPr>
          <p:nvPr>
            <p:ph type="title"/>
          </p:nvPr>
        </p:nvSpPr>
        <p:spPr/>
        <p:txBody>
          <a:bodyPr/>
          <a:lstStyle/>
          <a:p>
            <a:r>
              <a:rPr lang="en-US" u="sng" dirty="0" smtClean="0"/>
              <a:t>AVID Essential NO. 3</a:t>
            </a:r>
            <a:endParaRPr lang="en-US"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content_scheduling.jpg"/>
          <p:cNvPicPr>
            <a:picLocks noGrp="1" noChangeAspect="1"/>
          </p:cNvPicPr>
          <p:nvPr>
            <p:ph idx="1"/>
          </p:nvPr>
        </p:nvPicPr>
        <p:blipFill>
          <a:blip r:embed="rId2"/>
          <a:stretch>
            <a:fillRect/>
          </a:stretch>
        </p:blipFill>
        <p:spPr>
          <a:xfrm>
            <a:off x="2413000" y="1559719"/>
            <a:ext cx="4318000" cy="4368800"/>
          </a:xfrm>
        </p:spPr>
      </p:pic>
      <p:sp>
        <p:nvSpPr>
          <p:cNvPr id="2" name="Title 1"/>
          <p:cNvSpPr>
            <a:spLocks noGrp="1"/>
          </p:cNvSpPr>
          <p:nvPr>
            <p:ph type="title"/>
          </p:nvPr>
        </p:nvSpPr>
        <p:spPr/>
        <p:txBody>
          <a:bodyPr>
            <a:normAutofit fontScale="90000"/>
          </a:bodyPr>
          <a:lstStyle/>
          <a:p>
            <a:r>
              <a:rPr lang="en-US" dirty="0" smtClean="0"/>
              <a:t>The importance of focus on scheduling!</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797491"/>
          </a:xfrm>
        </p:spPr>
        <p:txBody>
          <a:bodyPr/>
          <a:lstStyle/>
          <a:p>
            <a:r>
              <a:rPr lang="en-US" b="1" dirty="0" smtClean="0"/>
              <a:t>And either English 10 or Intensified English 10 in the Spring.  </a:t>
            </a:r>
          </a:p>
          <a:p>
            <a:r>
              <a:rPr lang="en-US" b="1" dirty="0" smtClean="0"/>
              <a:t>The 11</a:t>
            </a:r>
            <a:r>
              <a:rPr lang="en-US" b="1" baseline="30000" dirty="0" smtClean="0"/>
              <a:t>th</a:t>
            </a:r>
            <a:r>
              <a:rPr lang="en-US" b="1" dirty="0" smtClean="0"/>
              <a:t>/12</a:t>
            </a:r>
            <a:r>
              <a:rPr lang="en-US" b="1" baseline="30000" dirty="0" smtClean="0"/>
              <a:t>th</a:t>
            </a:r>
            <a:r>
              <a:rPr lang="en-US" b="1" dirty="0" smtClean="0"/>
              <a:t> grade AVID students are clustered in the 11</a:t>
            </a:r>
            <a:r>
              <a:rPr lang="en-US" b="1" baseline="30000" dirty="0" smtClean="0"/>
              <a:t>th</a:t>
            </a:r>
            <a:r>
              <a:rPr lang="en-US" b="1" dirty="0" smtClean="0"/>
              <a:t>/12</a:t>
            </a:r>
            <a:r>
              <a:rPr lang="en-US" b="1" baseline="30000" dirty="0" smtClean="0"/>
              <a:t>th</a:t>
            </a:r>
            <a:r>
              <a:rPr lang="en-US" b="1" dirty="0" smtClean="0"/>
              <a:t> AVID Elective during the Spring.  Every single student has access to vital AVID tutorials during the  school day and week.</a:t>
            </a:r>
            <a:endParaRPr lang="en-US" b="1" dirty="0"/>
          </a:p>
        </p:txBody>
      </p:sp>
      <p:sp>
        <p:nvSpPr>
          <p:cNvPr id="2" name="Title 1"/>
          <p:cNvSpPr>
            <a:spLocks noGrp="1"/>
          </p:cNvSpPr>
          <p:nvPr>
            <p:ph type="title"/>
          </p:nvPr>
        </p:nvSpPr>
        <p:spPr/>
        <p:txBody>
          <a:bodyPr>
            <a:normAutofit fontScale="90000"/>
          </a:bodyPr>
          <a:lstStyle/>
          <a:p>
            <a:r>
              <a:rPr lang="en-US" dirty="0" smtClean="0"/>
              <a:t>The 10</a:t>
            </a:r>
            <a:r>
              <a:rPr lang="en-US" baseline="30000" dirty="0" smtClean="0"/>
              <a:t>th</a:t>
            </a:r>
            <a:r>
              <a:rPr lang="en-US" dirty="0" smtClean="0"/>
              <a:t> grade AVID students are clustered in World Geography or A.P. Human Geography in the Fall</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8" presetClass="emph" presetSubtype="0" fill="hold" grpId="0" nodeType="clickEffect">
                                  <p:stCondLst>
                                    <p:cond delay="0"/>
                                  </p:stCondLst>
                                  <p:iterate type="lt">
                                    <p:tmPct val="10000"/>
                                  </p:iterate>
                                  <p:childTnLst>
                                    <p:animClr clrSpc="rgb">
                                      <p:cBhvr override="childStyle">
                                        <p:cTn id="12" dur="500" fill="hold"/>
                                        <p:tgtEl>
                                          <p:spTgt spid="3">
                                            <p:txEl>
                                              <p:pRg st="0" end="0"/>
                                            </p:txEl>
                                          </p:spTgt>
                                        </p:tgtEl>
                                        <p:attrNameLst>
                                          <p:attrName>style.color</p:attrName>
                                        </p:attrNameLst>
                                      </p:cBhvr>
                                      <p:to>
                                        <a:schemeClr val="accent2"/>
                                      </p:to>
                                    </p:animClr>
                                    <p:animClr clrSpc="rgb">
                                      <p:cBhvr>
                                        <p:cTn id="13" dur="500" fill="hold"/>
                                        <p:tgtEl>
                                          <p:spTgt spid="3">
                                            <p:txEl>
                                              <p:pRg st="0" end="0"/>
                                            </p:txEl>
                                          </p:spTgt>
                                        </p:tgtEl>
                                        <p:attrNameLst>
                                          <p:attrName>fillcolor</p:attrName>
                                        </p:attrNameLst>
                                      </p:cBhvr>
                                      <p:to>
                                        <a:schemeClr val="accent2"/>
                                      </p:to>
                                    </p:animClr>
                                    <p:set>
                                      <p:cBhvr>
                                        <p:cTn id="14" dur="500" fill="hold"/>
                                        <p:tgtEl>
                                          <p:spTgt spid="3">
                                            <p:txEl>
                                              <p:pRg st="0" end="0"/>
                                            </p:txEl>
                                          </p:spTgt>
                                        </p:tgtEl>
                                        <p:attrNameLst>
                                          <p:attrName>fill.type</p:attrName>
                                        </p:attrNameLst>
                                      </p:cBhvr>
                                      <p:to>
                                        <p:strVal val="solid"/>
                                      </p:to>
                                    </p:set>
                                    <p:anim to="1.5" calcmode="lin" valueType="num">
                                      <p:cBhvr override="childStyle">
                                        <p:cTn id="15" dur="500" fill="hold"/>
                                        <p:tgtEl>
                                          <p:spTgt spid="3">
                                            <p:txEl>
                                              <p:pRg st="0" end="0"/>
                                            </p:txEl>
                                          </p:spTgt>
                                        </p:tgtEl>
                                        <p:attrNameLst>
                                          <p:attrName>style.fontSize</p:attrName>
                                        </p:attrNameLst>
                                      </p:cBhvr>
                                    </p:anim>
                                  </p:childTnLst>
                                </p:cTn>
                              </p:par>
                              <p:par>
                                <p:cTn id="16" presetID="28" presetClass="emph" presetSubtype="0" fill="hold" grpId="0" nodeType="withEffect">
                                  <p:stCondLst>
                                    <p:cond delay="0"/>
                                  </p:stCondLst>
                                  <p:iterate type="lt">
                                    <p:tmPct val="10000"/>
                                  </p:iterate>
                                  <p:childTnLst>
                                    <p:animClr clrSpc="rgb">
                                      <p:cBhvr override="childStyle">
                                        <p:cTn id="17" dur="500" fill="hold"/>
                                        <p:tgtEl>
                                          <p:spTgt spid="3">
                                            <p:txEl>
                                              <p:pRg st="1" end="1"/>
                                            </p:txEl>
                                          </p:spTgt>
                                        </p:tgtEl>
                                        <p:attrNameLst>
                                          <p:attrName>style.color</p:attrName>
                                        </p:attrNameLst>
                                      </p:cBhvr>
                                      <p:to>
                                        <a:schemeClr val="accent2"/>
                                      </p:to>
                                    </p:animClr>
                                    <p:animClr clrSpc="rgb">
                                      <p:cBhvr>
                                        <p:cTn id="18" dur="500" fill="hold"/>
                                        <p:tgtEl>
                                          <p:spTgt spid="3">
                                            <p:txEl>
                                              <p:pRg st="1" end="1"/>
                                            </p:txEl>
                                          </p:spTgt>
                                        </p:tgtEl>
                                        <p:attrNameLst>
                                          <p:attrName>fillcolor</p:attrName>
                                        </p:attrNameLst>
                                      </p:cBhvr>
                                      <p:to>
                                        <a:schemeClr val="accent2"/>
                                      </p:to>
                                    </p:animClr>
                                    <p:set>
                                      <p:cBhvr>
                                        <p:cTn id="19" dur="500" fill="hold"/>
                                        <p:tgtEl>
                                          <p:spTgt spid="3">
                                            <p:txEl>
                                              <p:pRg st="1" end="1"/>
                                            </p:txEl>
                                          </p:spTgt>
                                        </p:tgtEl>
                                        <p:attrNameLst>
                                          <p:attrName>fill.type</p:attrName>
                                        </p:attrNameLst>
                                      </p:cBhvr>
                                      <p:to>
                                        <p:strVal val="solid"/>
                                      </p:to>
                                    </p:set>
                                    <p:anim to="1.5" calcmode="lin" valueType="num">
                                      <p:cBhvr override="childStyle">
                                        <p:cTn id="20"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ter-tutorials.jpg"/>
          <p:cNvPicPr>
            <a:picLocks noGrp="1" noChangeAspect="1"/>
          </p:cNvPicPr>
          <p:nvPr>
            <p:ph idx="1"/>
          </p:nvPr>
        </p:nvPicPr>
        <p:blipFill>
          <a:blip r:embed="rId2"/>
          <a:stretch>
            <a:fillRect/>
          </a:stretch>
        </p:blipFill>
        <p:spPr>
          <a:xfrm>
            <a:off x="609600" y="228600"/>
            <a:ext cx="7848600" cy="6172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b="1" dirty="0" smtClean="0"/>
              <a:t>The clustering of 11</a:t>
            </a:r>
            <a:r>
              <a:rPr lang="en-US" sz="3200" b="1" baseline="30000" dirty="0" smtClean="0"/>
              <a:t>th</a:t>
            </a:r>
            <a:r>
              <a:rPr lang="en-US" sz="3200" b="1" dirty="0" smtClean="0"/>
              <a:t>/12</a:t>
            </a:r>
            <a:r>
              <a:rPr lang="en-US" sz="3200" b="1" baseline="30000" dirty="0" smtClean="0"/>
              <a:t>th</a:t>
            </a:r>
            <a:r>
              <a:rPr lang="en-US" sz="3200" b="1" dirty="0" smtClean="0"/>
              <a:t> grade AVID students for both Fall AND Spring semesters.  The AVID 11</a:t>
            </a:r>
            <a:r>
              <a:rPr lang="en-US" sz="3200" b="1" baseline="30000" dirty="0" smtClean="0"/>
              <a:t>th</a:t>
            </a:r>
            <a:r>
              <a:rPr lang="en-US" sz="3200" b="1" dirty="0" smtClean="0"/>
              <a:t>/12</a:t>
            </a:r>
            <a:r>
              <a:rPr lang="en-US" sz="3200" b="1" baseline="30000" dirty="0" smtClean="0"/>
              <a:t>th</a:t>
            </a:r>
            <a:r>
              <a:rPr lang="en-US" sz="3200" b="1" dirty="0" smtClean="0"/>
              <a:t> AVID Elective is still given only in the Fall.  While staff development related to AVID strategies and methodologies occur on a regular basis, there is still a need to further involve and continue to train all 9</a:t>
            </a:r>
            <a:r>
              <a:rPr lang="en-US" sz="3200" b="1" baseline="30000" dirty="0" smtClean="0"/>
              <a:t>th</a:t>
            </a:r>
            <a:r>
              <a:rPr lang="en-US" sz="3200" b="1" dirty="0" smtClean="0"/>
              <a:t> grade faculty in order to further “</a:t>
            </a:r>
            <a:r>
              <a:rPr lang="en-US" sz="3200" b="1" dirty="0" err="1" smtClean="0"/>
              <a:t>AVIDize</a:t>
            </a:r>
            <a:r>
              <a:rPr lang="en-US" sz="3200" b="1" dirty="0" smtClean="0"/>
              <a:t>” Lafayette High School</a:t>
            </a:r>
            <a:endParaRPr lang="en-US" sz="3200" b="1" dirty="0"/>
          </a:p>
        </p:txBody>
      </p:sp>
      <p:sp>
        <p:nvSpPr>
          <p:cNvPr id="2" name="Title 1"/>
          <p:cNvSpPr>
            <a:spLocks noGrp="1"/>
          </p:cNvSpPr>
          <p:nvPr>
            <p:ph type="title"/>
          </p:nvPr>
        </p:nvSpPr>
        <p:spPr/>
        <p:txBody>
          <a:bodyPr/>
          <a:lstStyle/>
          <a:p>
            <a:r>
              <a:rPr lang="en-US" dirty="0" smtClean="0"/>
              <a:t>There is still a need to facilitate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idizers.gif"/>
          <p:cNvPicPr>
            <a:picLocks noGrp="1" noChangeAspect="1"/>
          </p:cNvPicPr>
          <p:nvPr>
            <p:ph idx="1"/>
          </p:nvPr>
        </p:nvPicPr>
        <p:blipFill>
          <a:blip r:embed="rId2"/>
          <a:stretch>
            <a:fillRect/>
          </a:stretch>
        </p:blipFill>
        <p:spPr>
          <a:xfrm>
            <a:off x="457200" y="838200"/>
            <a:ext cx="7848600" cy="5715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ID.jpg"/>
          <p:cNvPicPr>
            <a:picLocks noGrp="1" noChangeAspect="1"/>
          </p:cNvPicPr>
          <p:nvPr>
            <p:ph idx="1"/>
          </p:nvPr>
        </p:nvPicPr>
        <p:blipFill>
          <a:blip r:embed="rId2"/>
          <a:stretch>
            <a:fillRect/>
          </a:stretch>
        </p:blipFill>
        <p:spPr>
          <a:xfrm>
            <a:off x="304800" y="2438400"/>
            <a:ext cx="8334068" cy="3934619"/>
          </a:xfrm>
        </p:spPr>
      </p:pic>
      <p:sp>
        <p:nvSpPr>
          <p:cNvPr id="2" name="Title 1"/>
          <p:cNvSpPr>
            <a:spLocks noGrp="1"/>
          </p:cNvSpPr>
          <p:nvPr>
            <p:ph type="title"/>
          </p:nvPr>
        </p:nvSpPr>
        <p:spPr/>
        <p:txBody>
          <a:bodyPr>
            <a:normAutofit fontScale="90000"/>
          </a:bodyPr>
          <a:lstStyle/>
          <a:p>
            <a:r>
              <a:rPr lang="en-US" b="1" dirty="0" smtClean="0"/>
              <a:t>LHS has successfully addressed many challenges from last year!!!</a:t>
            </a:r>
            <a:endParaRPr lang="en-US"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u="sng" dirty="0" smtClean="0"/>
              <a:t>AVID students must be enrolled in a rigorous course of study that will enable them to meet requirements for university enrollment.</a:t>
            </a:r>
          </a:p>
          <a:p>
            <a:endParaRPr lang="en-US" dirty="0" smtClean="0"/>
          </a:p>
          <a:p>
            <a:r>
              <a:rPr lang="en-US" dirty="0" smtClean="0"/>
              <a:t>All of the Lafayette High School students are enrolled in the most rigorous courses that are appropriate to them.  All 9</a:t>
            </a:r>
            <a:r>
              <a:rPr lang="en-US" baseline="30000" dirty="0" smtClean="0"/>
              <a:t>th</a:t>
            </a:r>
            <a:r>
              <a:rPr lang="en-US" dirty="0" smtClean="0"/>
              <a:t> and 10</a:t>
            </a:r>
            <a:r>
              <a:rPr lang="en-US" baseline="30000" dirty="0" smtClean="0"/>
              <a:t>th</a:t>
            </a:r>
            <a:r>
              <a:rPr lang="en-US" dirty="0" smtClean="0"/>
              <a:t> grade AVID students have taken the PSAT standardized tests.  District funds were utilized to purchase SAT preparation books for LHS AVID students.</a:t>
            </a:r>
            <a:endParaRPr lang="en-US" dirty="0"/>
          </a:p>
        </p:txBody>
      </p:sp>
      <p:sp>
        <p:nvSpPr>
          <p:cNvPr id="2" name="Title 1"/>
          <p:cNvSpPr>
            <a:spLocks noGrp="1"/>
          </p:cNvSpPr>
          <p:nvPr>
            <p:ph type="title"/>
          </p:nvPr>
        </p:nvSpPr>
        <p:spPr/>
        <p:txBody>
          <a:bodyPr/>
          <a:lstStyle/>
          <a:p>
            <a:r>
              <a:rPr lang="en-US" u="sng" dirty="0" smtClean="0"/>
              <a:t>AVID Essential No. 4</a:t>
            </a:r>
            <a:endParaRPr lang="en-US"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path" presetSubtype="0" accel="50000" decel="50000" fill="hold" grpId="0"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1" dur="2000" fill="hold"/>
                                        <p:tgtEl>
                                          <p:spTgt spid="3">
                                            <p:txEl>
                                              <p:pRg st="0" end="0"/>
                                            </p:txEl>
                                          </p:spTgt>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55" presetClass="path" presetSubtype="0" accel="50000" decel="50000" fill="hold" grpId="0"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5"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VE_Books_SAT.jpg"/>
          <p:cNvPicPr>
            <a:picLocks noGrp="1" noChangeAspect="1"/>
          </p:cNvPicPr>
          <p:nvPr>
            <p:ph idx="1"/>
          </p:nvPr>
        </p:nvPicPr>
        <p:blipFill>
          <a:blip r:embed="rId2"/>
          <a:stretch>
            <a:fillRect/>
          </a:stretch>
        </p:blipFill>
        <p:spPr>
          <a:xfrm>
            <a:off x="1524000" y="381001"/>
            <a:ext cx="6019799" cy="5943600"/>
          </a:xfrm>
        </p:spPr>
      </p:pic>
      <p:sp>
        <p:nvSpPr>
          <p:cNvPr id="2" name="Title 1"/>
          <p:cNvSpPr>
            <a:spLocks noGrp="1"/>
          </p:cNvSpPr>
          <p:nvPr>
            <p:ph type="title"/>
          </p:nvPr>
        </p:nvSpPr>
        <p:spPr>
          <a:xfrm flipV="1">
            <a:off x="457200" y="609600"/>
            <a:ext cx="8229600" cy="94488"/>
          </a:xfrm>
        </p:spPr>
        <p:txBody>
          <a:bodyPr>
            <a:normAutofit fontScale="90000"/>
          </a:bodyPr>
          <a:lstStyle/>
          <a:p>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SAT tests.  All 12</a:t>
            </a:r>
            <a:r>
              <a:rPr lang="en-US" b="1" baseline="30000" dirty="0" smtClean="0"/>
              <a:t>th</a:t>
            </a:r>
            <a:r>
              <a:rPr lang="en-US" b="1" dirty="0" smtClean="0"/>
              <a:t> grade AVID students were also encouraged to complete the ACT tests.</a:t>
            </a:r>
          </a:p>
          <a:p>
            <a:r>
              <a:rPr lang="en-US" b="1" dirty="0" smtClean="0"/>
              <a:t>Meaningful college trips were planned and facilitated.</a:t>
            </a:r>
          </a:p>
          <a:p>
            <a:r>
              <a:rPr lang="en-US" b="1" dirty="0" smtClean="0"/>
              <a:t>A Scavenger Hunt at William and Mary was coordinated by the LHS AVID Site Team, and participated in by Jamestown High School also.</a:t>
            </a:r>
          </a:p>
          <a:p>
            <a:endParaRPr lang="en-US" dirty="0"/>
          </a:p>
        </p:txBody>
      </p:sp>
      <p:sp>
        <p:nvSpPr>
          <p:cNvPr id="2" name="Title 1"/>
          <p:cNvSpPr>
            <a:spLocks noGrp="1"/>
          </p:cNvSpPr>
          <p:nvPr>
            <p:ph type="title"/>
          </p:nvPr>
        </p:nvSpPr>
        <p:spPr/>
        <p:txBody>
          <a:bodyPr>
            <a:normAutofit fontScale="90000"/>
          </a:bodyPr>
          <a:lstStyle/>
          <a:p>
            <a:r>
              <a:rPr lang="en-US" dirty="0" smtClean="0"/>
              <a:t>This year, for the first time, all 11</a:t>
            </a:r>
            <a:r>
              <a:rPr lang="en-US" baseline="30000" dirty="0" smtClean="0"/>
              <a:t>th</a:t>
            </a:r>
            <a:r>
              <a:rPr lang="en-US" dirty="0" smtClean="0"/>
              <a:t> and 12</a:t>
            </a:r>
            <a:r>
              <a:rPr lang="en-US" baseline="30000" dirty="0" smtClean="0"/>
              <a:t>th</a:t>
            </a:r>
            <a:r>
              <a:rPr lang="en-US" dirty="0" smtClean="0"/>
              <a:t> grade AVID students took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iterate type="lt">
                                    <p:tmPct val="0"/>
                                  </p:iterate>
                                  <p:childTnLst>
                                    <p:animMotion origin="layout" path="M 0 0  L -0.25 0  E" pathEditMode="relative" ptsTypes="">
                                      <p:cBhvr>
                                        <p:cTn id="16" dur="2000" fill="hold"/>
                                        <p:tgtEl>
                                          <p:spTgt spid="3">
                                            <p:txEl>
                                              <p:pRg st="0" end="0"/>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iterate type="lt">
                                    <p:tmPct val="0"/>
                                  </p:iterate>
                                  <p:childTnLst>
                                    <p:animMotion origin="layout" path="M 0 0  L -0.25 0  E" pathEditMode="relative" ptsTypes="">
                                      <p:cBhvr>
                                        <p:cTn id="20" dur="2000" fill="hold"/>
                                        <p:tgtEl>
                                          <p:spTgt spid="3">
                                            <p:txEl>
                                              <p:pRg st="1" end="1"/>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grpId="0" nodeType="clickEffect">
                                  <p:stCondLst>
                                    <p:cond delay="0"/>
                                  </p:stCondLst>
                                  <p:iterate type="lt">
                                    <p:tmPct val="0"/>
                                  </p:iterate>
                                  <p:childTnLst>
                                    <p:animMotion origin="layout" path="M 0 0  L -0.25 0  E" pathEditMode="relative" ptsTypes="">
                                      <p:cBhvr>
                                        <p:cTn id="24" dur="2000" fill="hold"/>
                                        <p:tgtEl>
                                          <p:spTgt spid="3">
                                            <p:txEl>
                                              <p:pRg st="2" end="2"/>
                                            </p:txEl>
                                          </p:spTgt>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8" presetClass="emph" presetSubtype="0" fill="hold" grpId="1" nodeType="clickEffect">
                                  <p:stCondLst>
                                    <p:cond delay="0"/>
                                  </p:stCondLst>
                                  <p:iterate type="lt">
                                    <p:tmPct val="10000"/>
                                  </p:iterate>
                                  <p:childTnLst>
                                    <p:animClr clrSpc="rgb">
                                      <p:cBhvr override="childStyle">
                                        <p:cTn id="28" dur="500" fill="hold"/>
                                        <p:tgtEl>
                                          <p:spTgt spid="3">
                                            <p:txEl>
                                              <p:pRg st="0" end="0"/>
                                            </p:txEl>
                                          </p:spTgt>
                                        </p:tgtEl>
                                        <p:attrNameLst>
                                          <p:attrName>style.color</p:attrName>
                                        </p:attrNameLst>
                                      </p:cBhvr>
                                      <p:to>
                                        <a:schemeClr val="accent2"/>
                                      </p:to>
                                    </p:animClr>
                                    <p:animClr clrSpc="rgb">
                                      <p:cBhvr>
                                        <p:cTn id="29" dur="500" fill="hold"/>
                                        <p:tgtEl>
                                          <p:spTgt spid="3">
                                            <p:txEl>
                                              <p:pRg st="0" end="0"/>
                                            </p:txEl>
                                          </p:spTgt>
                                        </p:tgtEl>
                                        <p:attrNameLst>
                                          <p:attrName>fillcolor</p:attrName>
                                        </p:attrNameLst>
                                      </p:cBhvr>
                                      <p:to>
                                        <a:schemeClr val="accent2"/>
                                      </p:to>
                                    </p:animClr>
                                    <p:set>
                                      <p:cBhvr>
                                        <p:cTn id="30" dur="500" fill="hold"/>
                                        <p:tgtEl>
                                          <p:spTgt spid="3">
                                            <p:txEl>
                                              <p:pRg st="0" end="0"/>
                                            </p:txEl>
                                          </p:spTgt>
                                        </p:tgtEl>
                                        <p:attrNameLst>
                                          <p:attrName>fill.type</p:attrName>
                                        </p:attrNameLst>
                                      </p:cBhvr>
                                      <p:to>
                                        <p:strVal val="solid"/>
                                      </p:to>
                                    </p:set>
                                    <p:anim to="1.5" calcmode="lin" valueType="num">
                                      <p:cBhvr override="childStyle">
                                        <p:cTn id="31" dur="500" fill="hold"/>
                                        <p:tgtEl>
                                          <p:spTgt spid="3">
                                            <p:txEl>
                                              <p:pRg st="0" end="0"/>
                                            </p:txEl>
                                          </p:spTgt>
                                        </p:tgtEl>
                                        <p:attrNameLst>
                                          <p:attrName>style.fontSize</p:attrName>
                                        </p:attrNameLst>
                                      </p:cBhvr>
                                    </p:anim>
                                  </p:childTnLst>
                                </p:cTn>
                              </p:par>
                              <p:par>
                                <p:cTn id="32" presetID="28" presetClass="emph" presetSubtype="0" fill="hold" grpId="1" nodeType="withEffect">
                                  <p:stCondLst>
                                    <p:cond delay="0"/>
                                  </p:stCondLst>
                                  <p:iterate type="lt">
                                    <p:tmPct val="10000"/>
                                  </p:iterate>
                                  <p:childTnLst>
                                    <p:animClr clrSpc="rgb">
                                      <p:cBhvr override="childStyle">
                                        <p:cTn id="33" dur="500" fill="hold"/>
                                        <p:tgtEl>
                                          <p:spTgt spid="3">
                                            <p:txEl>
                                              <p:pRg st="1" end="1"/>
                                            </p:txEl>
                                          </p:spTgt>
                                        </p:tgtEl>
                                        <p:attrNameLst>
                                          <p:attrName>style.color</p:attrName>
                                        </p:attrNameLst>
                                      </p:cBhvr>
                                      <p:to>
                                        <a:schemeClr val="accent2"/>
                                      </p:to>
                                    </p:animClr>
                                    <p:animClr clrSpc="rgb">
                                      <p:cBhvr>
                                        <p:cTn id="34" dur="500" fill="hold"/>
                                        <p:tgtEl>
                                          <p:spTgt spid="3">
                                            <p:txEl>
                                              <p:pRg st="1" end="1"/>
                                            </p:txEl>
                                          </p:spTgt>
                                        </p:tgtEl>
                                        <p:attrNameLst>
                                          <p:attrName>fillcolor</p:attrName>
                                        </p:attrNameLst>
                                      </p:cBhvr>
                                      <p:to>
                                        <a:schemeClr val="accent2"/>
                                      </p:to>
                                    </p:animClr>
                                    <p:set>
                                      <p:cBhvr>
                                        <p:cTn id="35" dur="500" fill="hold"/>
                                        <p:tgtEl>
                                          <p:spTgt spid="3">
                                            <p:txEl>
                                              <p:pRg st="1" end="1"/>
                                            </p:txEl>
                                          </p:spTgt>
                                        </p:tgtEl>
                                        <p:attrNameLst>
                                          <p:attrName>fill.type</p:attrName>
                                        </p:attrNameLst>
                                      </p:cBhvr>
                                      <p:to>
                                        <p:strVal val="solid"/>
                                      </p:to>
                                    </p:set>
                                    <p:anim to="1.5" calcmode="lin" valueType="num">
                                      <p:cBhvr override="childStyle">
                                        <p:cTn id="36" dur="500" fill="hold"/>
                                        <p:tgtEl>
                                          <p:spTgt spid="3">
                                            <p:txEl>
                                              <p:pRg st="1" end="1"/>
                                            </p:txEl>
                                          </p:spTgt>
                                        </p:tgtEl>
                                        <p:attrNameLst>
                                          <p:attrName>style.fontSize</p:attrName>
                                        </p:attrNameLst>
                                      </p:cBhvr>
                                    </p:anim>
                                  </p:childTnLst>
                                </p:cTn>
                              </p:par>
                              <p:par>
                                <p:cTn id="37" presetID="28" presetClass="emph" presetSubtype="0" fill="hold" grpId="1" nodeType="withEffect">
                                  <p:stCondLst>
                                    <p:cond delay="0"/>
                                  </p:stCondLst>
                                  <p:iterate type="lt">
                                    <p:tmPct val="10000"/>
                                  </p:iterate>
                                  <p:childTnLst>
                                    <p:animClr clrSpc="rgb">
                                      <p:cBhvr override="childStyle">
                                        <p:cTn id="38" dur="500" fill="hold"/>
                                        <p:tgtEl>
                                          <p:spTgt spid="3">
                                            <p:txEl>
                                              <p:pRg st="2" end="2"/>
                                            </p:txEl>
                                          </p:spTgt>
                                        </p:tgtEl>
                                        <p:attrNameLst>
                                          <p:attrName>style.color</p:attrName>
                                        </p:attrNameLst>
                                      </p:cBhvr>
                                      <p:to>
                                        <a:schemeClr val="accent2"/>
                                      </p:to>
                                    </p:animClr>
                                    <p:animClr clrSpc="rgb">
                                      <p:cBhvr>
                                        <p:cTn id="39" dur="500" fill="hold"/>
                                        <p:tgtEl>
                                          <p:spTgt spid="3">
                                            <p:txEl>
                                              <p:pRg st="2" end="2"/>
                                            </p:txEl>
                                          </p:spTgt>
                                        </p:tgtEl>
                                        <p:attrNameLst>
                                          <p:attrName>fillcolor</p:attrName>
                                        </p:attrNameLst>
                                      </p:cBhvr>
                                      <p:to>
                                        <a:schemeClr val="accent2"/>
                                      </p:to>
                                    </p:animClr>
                                    <p:set>
                                      <p:cBhvr>
                                        <p:cTn id="40" dur="500" fill="hold"/>
                                        <p:tgtEl>
                                          <p:spTgt spid="3">
                                            <p:txEl>
                                              <p:pRg st="2" end="2"/>
                                            </p:txEl>
                                          </p:spTgt>
                                        </p:tgtEl>
                                        <p:attrNameLst>
                                          <p:attrName>fill.type</p:attrName>
                                        </p:attrNameLst>
                                      </p:cBhvr>
                                      <p:to>
                                        <p:strVal val="solid"/>
                                      </p:to>
                                    </p:set>
                                    <p:anim to="1.5" calcmode="lin" valueType="num">
                                      <p:cBhvr override="childStyle">
                                        <p:cTn id="41"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lliam and mary.bmp"/>
          <p:cNvPicPr>
            <a:picLocks noGrp="1" noChangeAspect="1"/>
          </p:cNvPicPr>
          <p:nvPr>
            <p:ph idx="1"/>
          </p:nvPr>
        </p:nvPicPr>
        <p:blipFill>
          <a:blip r:embed="rId2"/>
          <a:stretch>
            <a:fillRect/>
          </a:stretch>
        </p:blipFill>
        <p:spPr>
          <a:xfrm>
            <a:off x="1447800" y="533400"/>
            <a:ext cx="5749082" cy="5791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nodeType="clickEffect">
                                  <p:stCondLst>
                                    <p:cond delay="0"/>
                                  </p:stCondLst>
                                  <p:childTnLst>
                                    <p:animMotion origin="layout" path="M 0 0  L 0.036 0.08255  L 0.108 0.08255  L 0.072 0.16644  L 0.108 0.24899  L 0.036 0.24899  L 0 0.33287  L -0.036 0.24899  L -0.108 0.24899  L -0.072 0.16644  L -0.108 0.08255  L -0.036 0.08255  L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AVID students to enroll in the most rigorous courses that are appropriate and available to them.  </a:t>
            </a:r>
          </a:p>
          <a:p>
            <a:r>
              <a:rPr lang="en-US" b="1" dirty="0" smtClean="0"/>
              <a:t>Because of the need for more awareness about AVID on the part of the LHS faculty and staff, a publicity “Blitz” and Webpage initiative were both maintained.  This need for awareness of the value of the LHS AVID Program and the importance of rigorous coursework necessary to prepare for college require continual development, awareness workshops, and maintenance.</a:t>
            </a:r>
            <a:endParaRPr lang="en-US" b="1" dirty="0"/>
          </a:p>
        </p:txBody>
      </p:sp>
      <p:sp>
        <p:nvSpPr>
          <p:cNvPr id="2" name="Title 1"/>
          <p:cNvSpPr>
            <a:spLocks noGrp="1"/>
          </p:cNvSpPr>
          <p:nvPr>
            <p:ph type="title"/>
          </p:nvPr>
        </p:nvSpPr>
        <p:spPr/>
        <p:txBody>
          <a:bodyPr>
            <a:normAutofit fontScale="90000"/>
          </a:bodyPr>
          <a:lstStyle/>
          <a:p>
            <a:r>
              <a:rPr lang="en-US" dirty="0" smtClean="0"/>
              <a:t>The LHS AVID Site Team has and will continue to encourage all LHS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path" presetSubtype="0" accel="50000" decel="50000" fill="hold" grpId="0" nodeType="clickEffect">
                                  <p:stCondLst>
                                    <p:cond delay="0"/>
                                  </p:stCondLst>
                                  <p:childTnLst>
                                    <p:animMotion origin="layout" path="M 0 0  C 0.002 0.08388  0.009 0.1438  0.016 0.1438  C 0.023 0.1438  0.029 0.08388  0.031 0  C 0.034 0.08388  0.04 0.1438  0.047 0.1438  C 0.054 0.1438  0.06 0.08388  0.062 0  C 0.065 0.08388  0.071 0.1438  0.078 0.1438  C 0.085 0.1438  0.092 0.08388  0.094 0  C 0.096 0.08388  0.102 0.1438  0.11 0.1438  C 0.116 0.1438  0.123 0.08388  0.125 0  C 0.127 0.08388  0.134 0.1438  0.141 0.1438  C 0.148 0.1438  0.154 0.08388  0.156 0  C 0.159 0.08388  0.165 0.1438  0.172 0.1438  C 0.179 0.1438  0.185 0.08388  0.188 0  C 0.19 0.08388  0.196 0.1438  0.203 0.1438  C 0.21 0.1438  0.217 0.08388  0.219 0  C 0.221 0.08388  0.227 0.1438  0.235 0.1438  C 0.242 0.1438  0.248 0.08388  0.25 0  E" pathEditMode="relative" ptsTypes="">
                                      <p:cBhvr>
                                        <p:cTn id="15" dur="2000" fill="hold"/>
                                        <p:tgtEl>
                                          <p:spTgt spid="3">
                                            <p:txEl>
                                              <p:pRg st="0" end="0"/>
                                            </p:txEl>
                                          </p:spTgt>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47" presetClass="path" presetSubtype="0" accel="50000" decel="50000" fill="hold" grpId="0" nodeType="clickEffect">
                                  <p:stCondLst>
                                    <p:cond delay="0"/>
                                  </p:stCondLst>
                                  <p:childTnLst>
                                    <p:animMotion origin="layout" path="M 0 0  C 0.002 0.08388  0.009 0.1438  0.016 0.1438  C 0.023 0.1438  0.029 0.08388  0.031 0  C 0.034 0.08388  0.04 0.1438  0.047 0.1438  C 0.054 0.1438  0.06 0.08388  0.062 0  C 0.065 0.08388  0.071 0.1438  0.078 0.1438  C 0.085 0.1438  0.092 0.08388  0.094 0  C 0.096 0.08388  0.102 0.1438  0.11 0.1438  C 0.116 0.1438  0.123 0.08388  0.125 0  C 0.127 0.08388  0.134 0.1438  0.141 0.1438  C 0.148 0.1438  0.154 0.08388  0.156 0  C 0.159 0.08388  0.165 0.1438  0.172 0.1438  C 0.179 0.1438  0.185 0.08388  0.188 0  C 0.19 0.08388  0.196 0.1438  0.203 0.1438  C 0.21 0.1438  0.217 0.08388  0.219 0  C 0.221 0.08388  0.227 0.1438  0.235 0.1438  C 0.242 0.1438  0.248 0.08388  0.25 0  E" pathEditMode="relative" ptsTypes="">
                                      <p:cBhvr>
                                        <p:cTn id="19"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_Bit_of_Rigor_title_page.png"/>
          <p:cNvPicPr>
            <a:picLocks noGrp="1" noChangeAspect="1"/>
          </p:cNvPicPr>
          <p:nvPr>
            <p:ph idx="1"/>
          </p:nvPr>
        </p:nvPicPr>
        <p:blipFill>
          <a:blip r:embed="rId2"/>
          <a:stretch>
            <a:fillRect/>
          </a:stretch>
        </p:blipFill>
        <p:spPr>
          <a:xfrm>
            <a:off x="1645708" y="152400"/>
            <a:ext cx="5852583" cy="6172201"/>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nodeType="clickEffect">
                                  <p:stCondLst>
                                    <p:cond delay="0"/>
                                  </p:stCondLst>
                                  <p:childTnLst>
                                    <p:animClr clrSpc="rgb">
                                      <p:cBhvr override="childStyle">
                                        <p:cTn id="6" dur="1900" fill="hold">
                                          <p:stCondLst>
                                            <p:cond delay="100"/>
                                          </p:stCondLst>
                                        </p:cTn>
                                        <p:tgtEl>
                                          <p:spTgt spid="4"/>
                                        </p:tgtEl>
                                        <p:attrNameLst>
                                          <p:attrName>style.color</p:attrName>
                                        </p:attrNameLst>
                                      </p:cBhvr>
                                      <p:to>
                                        <a:schemeClr val="accent2"/>
                                      </p:to>
                                    </p:animClr>
                                    <p:animClr clrSpc="rgb">
                                      <p:cBhvr>
                                        <p:cTn id="7" dur="1900" fill="hold">
                                          <p:stCondLst>
                                            <p:cond delay="100"/>
                                          </p:stCondLst>
                                        </p:cTn>
                                        <p:tgtEl>
                                          <p:spTgt spid="4"/>
                                        </p:tgtEl>
                                        <p:attrNameLst>
                                          <p:attrName>fillColor</p:attrName>
                                        </p:attrNameLst>
                                      </p:cBhvr>
                                      <p:to>
                                        <a:schemeClr val="accent2"/>
                                      </p:to>
                                    </p:animClr>
                                    <p:set>
                                      <p:cBhvr>
                                        <p:cTn id="8" dur="1900" fill="hold">
                                          <p:stCondLst>
                                            <p:cond delay="100"/>
                                          </p:stCondLst>
                                        </p:cTn>
                                        <p:tgtEl>
                                          <p:spTgt spid="4"/>
                                        </p:tgtEl>
                                        <p:attrNameLst>
                                          <p:attrName>fill.type</p:attrName>
                                        </p:attrNameLst>
                                      </p:cBhvr>
                                      <p:to>
                                        <p:strVal val="solid"/>
                                      </p:to>
                                    </p:set>
                                    <p:set>
                                      <p:cBhvr>
                                        <p:cTn id="9" dur="1900" fill="hold">
                                          <p:stCondLst>
                                            <p:cond delay="100"/>
                                          </p:stCondLst>
                                        </p:cTn>
                                        <p:tgtEl>
                                          <p:spTgt spid="4"/>
                                        </p:tgtEl>
                                        <p:attrNameLst>
                                          <p:attrName>fill.on</p:attrName>
                                        </p:attrNameLst>
                                      </p:cBhvr>
                                      <p:to>
                                        <p:strVal val="true"/>
                                      </p:to>
                                    </p:set>
                                    <p:animScale>
                                      <p:cBhvr>
                                        <p:cTn id="10" dur="200" fill="hold">
                                          <p:stCondLst>
                                            <p:cond delay="0"/>
                                          </p:stCondLst>
                                        </p:cTn>
                                        <p:tgtEl>
                                          <p:spTgt spid="4"/>
                                        </p:tgtEl>
                                      </p:cBhvr>
                                      <p:from x="100000" y="100000"/>
                                      <p:to x="100000" y="5000"/>
                                    </p:animScale>
                                    <p:animScale>
                                      <p:cBhvr>
                                        <p:cTn id="11" dur="200" fill="hold">
                                          <p:stCondLst>
                                            <p:cond delay="200"/>
                                          </p:stCondLst>
                                        </p:cTn>
                                        <p:tgtEl>
                                          <p:spTgt spid="4"/>
                                        </p:tgtEl>
                                      </p:cBhvr>
                                      <p:from x="100000" y="5000"/>
                                      <p:to x="120000" y="150000"/>
                                    </p:animScale>
                                    <p:animScale>
                                      <p:cBhvr>
                                        <p:cTn id="12" dur="600" fill="hold">
                                          <p:stCondLst>
                                            <p:cond delay="1400"/>
                                          </p:stCondLst>
                                        </p:cTn>
                                        <p:tgtEl>
                                          <p:spTgt spid="4"/>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A strong, relevant writing and reading curriculum provide a basis for instruction in the AVID classroom.</a:t>
            </a:r>
          </a:p>
          <a:p>
            <a:r>
              <a:rPr lang="en-US" dirty="0" smtClean="0"/>
              <a:t>LHS AVID students, at all levels, participate in rigorous and meaningful reading and writing to learn activities.  These activities continue to be part of all core and elective AVID courses, using the Write Path curriculum.  Students continue to complete Learning Logs, write reflections based on </a:t>
            </a:r>
            <a:r>
              <a:rPr lang="en-US" dirty="0" err="1" smtClean="0"/>
              <a:t>metacognition</a:t>
            </a:r>
            <a:r>
              <a:rPr lang="en-US" dirty="0" smtClean="0"/>
              <a:t>, and add to their skills.</a:t>
            </a:r>
            <a:endParaRPr lang="en-US" dirty="0"/>
          </a:p>
        </p:txBody>
      </p:sp>
      <p:sp>
        <p:nvSpPr>
          <p:cNvPr id="2" name="Title 1"/>
          <p:cNvSpPr>
            <a:spLocks noGrp="1"/>
          </p:cNvSpPr>
          <p:nvPr>
            <p:ph type="title"/>
          </p:nvPr>
        </p:nvSpPr>
        <p:spPr/>
        <p:txBody>
          <a:bodyPr/>
          <a:lstStyle/>
          <a:p>
            <a:r>
              <a:rPr lang="en-US" u="sng" dirty="0" smtClean="0"/>
              <a:t>AVID Essential No. 5</a:t>
            </a:r>
            <a:endParaRPr lang="en-US" u="sng"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0" nodeType="clickEffect">
                                  <p:stCondLst>
                                    <p:cond delay="0"/>
                                  </p:stCondLst>
                                  <p:childTnLst>
                                    <p:animEffect transition="out" filter="circle(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grpId="0" nodeType="clickEffect">
                                  <p:stCondLst>
                                    <p:cond delay="0"/>
                                  </p:stCondLst>
                                  <p:childTnLst>
                                    <p:animEffect transition="out" filter="circle(in)">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ading and writing.gif"/>
          <p:cNvPicPr>
            <a:picLocks noGrp="1" noChangeAspect="1"/>
          </p:cNvPicPr>
          <p:nvPr>
            <p:ph idx="1"/>
          </p:nvPr>
        </p:nvPicPr>
        <p:blipFill>
          <a:blip r:embed="rId2"/>
          <a:stretch>
            <a:fillRect/>
          </a:stretch>
        </p:blipFill>
        <p:spPr>
          <a:xfrm>
            <a:off x="990600" y="838200"/>
            <a:ext cx="6705600" cy="56388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normAutofit fontScale="85000" lnSpcReduction="20000"/>
          </a:bodyPr>
          <a:lstStyle/>
          <a:p>
            <a:r>
              <a:rPr lang="en-US" b="1" dirty="0" smtClean="0"/>
              <a:t>And consistent usage of Cornell note-taking.  Members of the LHS AVID Site Team continue to give staff development on AVID methodology on a regular basis.</a:t>
            </a:r>
          </a:p>
          <a:p>
            <a:r>
              <a:rPr lang="en-US" b="1" dirty="0" smtClean="0"/>
              <a:t>The LHS AVID Site Team has continued to expand to include many other teachers from many disciplines, including A.P. teachers and those who do not teach the AVID elective as a core teacher.  These other teachers have graciously allowed tutors to come into their classes in order to facilitate Collaborative Inquiry Sessions (Tutorials) for all of their students.</a:t>
            </a:r>
          </a:p>
          <a:p>
            <a:r>
              <a:rPr lang="en-US" b="1" dirty="0" smtClean="0"/>
              <a:t>These teachers have been trained in and have received further instruction on WIC-R methodology.</a:t>
            </a:r>
            <a:endParaRPr lang="en-US" b="1" dirty="0"/>
          </a:p>
        </p:txBody>
      </p:sp>
      <p:sp>
        <p:nvSpPr>
          <p:cNvPr id="2" name="Title 1"/>
          <p:cNvSpPr>
            <a:spLocks noGrp="1"/>
          </p:cNvSpPr>
          <p:nvPr>
            <p:ph type="title"/>
          </p:nvPr>
        </p:nvSpPr>
        <p:spPr/>
        <p:txBody>
          <a:bodyPr>
            <a:normAutofit fontScale="90000"/>
          </a:bodyPr>
          <a:lstStyle/>
          <a:p>
            <a:r>
              <a:rPr lang="en-US" dirty="0" smtClean="0"/>
              <a:t>The AVID Site Team, which now includes almost all disciplines, emphasizes WIC-R curriculum</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2" presetClass="path" presetSubtype="0" accel="50000" decel="50000" fill="hold" grpId="0" nodeType="clickEffect">
                                  <p:stCondLst>
                                    <p:cond delay="0"/>
                                  </p:stCondLst>
                                  <p:childTnLst>
                                    <p:animMotion origin="layout" path="M 0 0  L 0 -0.19573  L 0.25 0  L 0 0  Z" pathEditMode="relative" ptsTypes="">
                                      <p:cBhvr>
                                        <p:cTn id="16" dur="2000" fill="hold"/>
                                        <p:tgtEl>
                                          <p:spTgt spid="3">
                                            <p:txEl>
                                              <p:pRg st="0" end="0"/>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2" presetClass="path" presetSubtype="0" accel="50000" decel="50000" fill="hold" grpId="0" nodeType="clickEffect">
                                  <p:stCondLst>
                                    <p:cond delay="0"/>
                                  </p:stCondLst>
                                  <p:childTnLst>
                                    <p:animMotion origin="layout" path="M 0 0  L 0 -0.19573  L 0.25 0  L 0 0  Z" pathEditMode="relative" ptsTypes="">
                                      <p:cBhvr>
                                        <p:cTn id="20" dur="2000" fill="hold"/>
                                        <p:tgtEl>
                                          <p:spTgt spid="3">
                                            <p:txEl>
                                              <p:pRg st="1" end="1"/>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2" presetClass="path" presetSubtype="0" accel="50000" decel="50000" fill="hold" grpId="0" nodeType="clickEffect">
                                  <p:stCondLst>
                                    <p:cond delay="0"/>
                                  </p:stCondLst>
                                  <p:childTnLst>
                                    <p:animMotion origin="layout" path="M 0 0  L 0 -0.19573  L 0.25 0  L 0 0  Z" pathEditMode="relative" ptsTypes="">
                                      <p:cBhvr>
                                        <p:cTn id="24"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VID grad.jpg"/>
          <p:cNvPicPr>
            <a:picLocks noGrp="1" noChangeAspect="1"/>
          </p:cNvPicPr>
          <p:nvPr>
            <p:ph idx="1"/>
          </p:nvPr>
        </p:nvPicPr>
        <p:blipFill>
          <a:blip r:embed="rId2"/>
          <a:stretch>
            <a:fillRect/>
          </a:stretch>
        </p:blipFill>
        <p:spPr>
          <a:xfrm>
            <a:off x="2660904" y="2281079"/>
            <a:ext cx="3822192" cy="2926080"/>
          </a:xfrm>
        </p:spPr>
      </p:pic>
      <p:sp>
        <p:nvSpPr>
          <p:cNvPr id="2" name="Title 1"/>
          <p:cNvSpPr>
            <a:spLocks noGrp="1"/>
          </p:cNvSpPr>
          <p:nvPr>
            <p:ph type="title"/>
          </p:nvPr>
        </p:nvSpPr>
        <p:spPr/>
        <p:txBody>
          <a:bodyPr/>
          <a:lstStyle/>
          <a:p>
            <a:r>
              <a:rPr lang="en-US" dirty="0" smtClean="0"/>
              <a:t>It’s all about the students!!!!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smtClean="0"/>
              <a:t>Program has put forward many positive </a:t>
            </a:r>
            <a:r>
              <a:rPr lang="en-US" sz="7200" b="1" u="sng" dirty="0" smtClean="0"/>
              <a:t>changes!!!!</a:t>
            </a:r>
          </a:p>
          <a:p>
            <a:r>
              <a:rPr lang="en-US" sz="3200" b="1" dirty="0" smtClean="0"/>
              <a:t>These changes have truly helped to develop a more successful AVID Program that not only helps all AVID students, but also brings up the climate of the entire school!</a:t>
            </a:r>
            <a:endParaRPr lang="en-US" sz="3200" b="1" dirty="0"/>
          </a:p>
        </p:txBody>
      </p:sp>
      <p:sp>
        <p:nvSpPr>
          <p:cNvPr id="2" name="Title 1"/>
          <p:cNvSpPr>
            <a:spLocks noGrp="1"/>
          </p:cNvSpPr>
          <p:nvPr>
            <p:ph type="title"/>
          </p:nvPr>
        </p:nvSpPr>
        <p:spPr/>
        <p:txBody>
          <a:bodyPr/>
          <a:lstStyle/>
          <a:p>
            <a:r>
              <a:rPr lang="en-US" b="1" dirty="0" smtClean="0"/>
              <a:t>The Lafayette High School AVID</a:t>
            </a:r>
            <a:endParaRPr lang="en-US"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3">
                                            <p:txEl>
                                              <p:pRg st="0" end="0"/>
                                            </p:txEl>
                                          </p:spTgt>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normAutofit lnSpcReduction="10000"/>
          </a:bodyPr>
          <a:lstStyle/>
          <a:p>
            <a:r>
              <a:rPr lang="en-US" sz="3200" b="1" dirty="0" smtClean="0"/>
              <a:t>And refined in order to demonstrate how well all are utilizing AVID strategies.</a:t>
            </a:r>
          </a:p>
          <a:p>
            <a:r>
              <a:rPr lang="en-US" sz="3200" b="1" dirty="0" smtClean="0"/>
              <a:t>Further actual observations by the coordinator, would be beneficial to gather additional evidence of the usage of AVID methodology throughout the school.</a:t>
            </a:r>
            <a:endParaRPr lang="en-US" sz="3200" b="1" dirty="0"/>
          </a:p>
        </p:txBody>
      </p:sp>
      <p:sp>
        <p:nvSpPr>
          <p:cNvPr id="2" name="Title 1"/>
          <p:cNvSpPr>
            <a:spLocks noGrp="1"/>
          </p:cNvSpPr>
          <p:nvPr>
            <p:ph type="title"/>
          </p:nvPr>
        </p:nvSpPr>
        <p:spPr/>
        <p:txBody>
          <a:bodyPr>
            <a:normAutofit fontScale="90000"/>
          </a:bodyPr>
          <a:lstStyle/>
          <a:p>
            <a:r>
              <a:rPr lang="en-US" dirty="0" smtClean="0"/>
              <a:t>An observation tool to observe all AVID teachers (both core and support) has been chosen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0" end="0"/>
                                            </p:txEl>
                                          </p:spTgt>
                                        </p:tgtEl>
                                      </p:cBhvr>
                                    </p:animEffect>
                                    <p:animScale>
                                      <p:cBhvr>
                                        <p:cTn id="11" dur="250" autoRev="1" fill="hold"/>
                                        <p:tgtEl>
                                          <p:spTgt spid="3">
                                            <p:txEl>
                                              <p:pRg st="0" end="0"/>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3">
                                            <p:txEl>
                                              <p:pRg st="1" end="1"/>
                                            </p:txEl>
                                          </p:spTgt>
                                        </p:tgtEl>
                                      </p:cBhvr>
                                    </p:animEffect>
                                    <p:animScale>
                                      <p:cBhvr>
                                        <p:cTn id="16"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vidence_logo_L.jpg"/>
          <p:cNvPicPr>
            <a:picLocks noGrp="1" noChangeAspect="1"/>
          </p:cNvPicPr>
          <p:nvPr>
            <p:ph idx="1"/>
          </p:nvPr>
        </p:nvPicPr>
        <p:blipFill>
          <a:blip r:embed="rId2"/>
          <a:stretch>
            <a:fillRect/>
          </a:stretch>
        </p:blipFill>
        <p:spPr>
          <a:xfrm>
            <a:off x="381000" y="381000"/>
            <a:ext cx="8305800" cy="60198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568891"/>
          </a:xfrm>
        </p:spPr>
        <p:txBody>
          <a:bodyPr>
            <a:normAutofit fontScale="77500" lnSpcReduction="20000"/>
          </a:bodyPr>
          <a:lstStyle/>
          <a:p>
            <a:r>
              <a:rPr lang="en-US" b="1" dirty="0" smtClean="0"/>
              <a:t>The LHS AVID Site Team this year has worked diligently to develop mastery in the usage of philosophical chairs and Socratic Seminars in both AVID and non-AVID courses.  </a:t>
            </a:r>
          </a:p>
          <a:p>
            <a:r>
              <a:rPr lang="en-US" b="1" dirty="0" smtClean="0"/>
              <a:t>All AVID core courses have practiced higher level critical thinking skills needed for success.  Many  additional teachers, through AVID Site Team members running staff development, have been trained in AVID methodologies and strategies.  </a:t>
            </a:r>
          </a:p>
          <a:p>
            <a:r>
              <a:rPr lang="en-US" b="1" dirty="0" smtClean="0"/>
              <a:t>A faculty incentive program was put forth to encourage all faculty to collect and turn in student work that demonstrates AVID strategies and methodologies.</a:t>
            </a:r>
            <a:endParaRPr lang="en-US" b="1" dirty="0"/>
          </a:p>
        </p:txBody>
      </p:sp>
      <p:sp>
        <p:nvSpPr>
          <p:cNvPr id="2" name="Title 1"/>
          <p:cNvSpPr>
            <a:spLocks noGrp="1"/>
          </p:cNvSpPr>
          <p:nvPr>
            <p:ph type="title"/>
          </p:nvPr>
        </p:nvSpPr>
        <p:spPr>
          <a:xfrm>
            <a:off x="457200" y="274638"/>
            <a:ext cx="8229600" cy="1782762"/>
          </a:xfrm>
        </p:spPr>
        <p:txBody>
          <a:bodyPr>
            <a:noAutofit/>
          </a:bodyPr>
          <a:lstStyle/>
          <a:p>
            <a:r>
              <a:rPr lang="en-US" sz="2800" u="sng" dirty="0" smtClean="0"/>
              <a:t>AVID Essential No. 6</a:t>
            </a:r>
            <a:r>
              <a:rPr lang="en-US" sz="2800" dirty="0" smtClean="0"/>
              <a:t/>
            </a:r>
            <a:br>
              <a:rPr lang="en-US" sz="2800" dirty="0" smtClean="0"/>
            </a:br>
            <a:r>
              <a:rPr lang="en-US" sz="2800" b="1" dirty="0" smtClean="0"/>
              <a:t>Inquiry is used as a basis for instruction in the AVID classroom to promote critical thinking.</a:t>
            </a:r>
            <a:endParaRPr lang="en-US" sz="28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28" presetClass="emph" presetSubtype="0" fill="hold" grpId="0" nodeType="clickEffect">
                                  <p:stCondLst>
                                    <p:cond delay="0"/>
                                  </p:stCondLst>
                                  <p:iterate type="lt">
                                    <p:tmPct val="10000"/>
                                  </p:iterate>
                                  <p:childTnLst>
                                    <p:animClr clrSpc="rgb">
                                      <p:cBhvr override="childStyle">
                                        <p:cTn id="16" dur="500" fill="hold"/>
                                        <p:tgtEl>
                                          <p:spTgt spid="3">
                                            <p:txEl>
                                              <p:pRg st="0" end="0"/>
                                            </p:txEl>
                                          </p:spTgt>
                                        </p:tgtEl>
                                        <p:attrNameLst>
                                          <p:attrName>style.color</p:attrName>
                                        </p:attrNameLst>
                                      </p:cBhvr>
                                      <p:to>
                                        <a:schemeClr val="accent2"/>
                                      </p:to>
                                    </p:animClr>
                                    <p:animClr clrSpc="rgb">
                                      <p:cBhvr>
                                        <p:cTn id="17" dur="500" fill="hold"/>
                                        <p:tgtEl>
                                          <p:spTgt spid="3">
                                            <p:txEl>
                                              <p:pRg st="0" end="0"/>
                                            </p:txEl>
                                          </p:spTgt>
                                        </p:tgtEl>
                                        <p:attrNameLst>
                                          <p:attrName>fillcolor</p:attrName>
                                        </p:attrNameLst>
                                      </p:cBhvr>
                                      <p:to>
                                        <a:schemeClr val="accent2"/>
                                      </p:to>
                                    </p:animClr>
                                    <p:set>
                                      <p:cBhvr>
                                        <p:cTn id="18" dur="500" fill="hold"/>
                                        <p:tgtEl>
                                          <p:spTgt spid="3">
                                            <p:txEl>
                                              <p:pRg st="0" end="0"/>
                                            </p:txEl>
                                          </p:spTgt>
                                        </p:tgtEl>
                                        <p:attrNameLst>
                                          <p:attrName>fill.type</p:attrName>
                                        </p:attrNameLst>
                                      </p:cBhvr>
                                      <p:to>
                                        <p:strVal val="solid"/>
                                      </p:to>
                                    </p:set>
                                    <p:anim to="1.5" calcmode="lin" valueType="num">
                                      <p:cBhvr override="childStyle">
                                        <p:cTn id="19" dur="500" fill="hold"/>
                                        <p:tgtEl>
                                          <p:spTgt spid="3">
                                            <p:txEl>
                                              <p:pRg st="0" end="0"/>
                                            </p:txEl>
                                          </p:spTgt>
                                        </p:tgtEl>
                                        <p:attrNameLst>
                                          <p:attrName>style.fontSize</p:attrName>
                                        </p:attrNameLst>
                                      </p:cBhvr>
                                    </p:anim>
                                  </p:childTnLst>
                                </p:cTn>
                              </p:par>
                              <p:par>
                                <p:cTn id="20" presetID="28" presetClass="emph" presetSubtype="0" fill="hold" grpId="0" nodeType="withEffect">
                                  <p:stCondLst>
                                    <p:cond delay="0"/>
                                  </p:stCondLst>
                                  <p:iterate type="lt">
                                    <p:tmPct val="10000"/>
                                  </p:iterate>
                                  <p:childTnLst>
                                    <p:animClr clrSpc="rgb">
                                      <p:cBhvr override="childStyle">
                                        <p:cTn id="21" dur="500" fill="hold"/>
                                        <p:tgtEl>
                                          <p:spTgt spid="3">
                                            <p:txEl>
                                              <p:pRg st="1" end="1"/>
                                            </p:txEl>
                                          </p:spTgt>
                                        </p:tgtEl>
                                        <p:attrNameLst>
                                          <p:attrName>style.color</p:attrName>
                                        </p:attrNameLst>
                                      </p:cBhvr>
                                      <p:to>
                                        <a:schemeClr val="accent2"/>
                                      </p:to>
                                    </p:animClr>
                                    <p:animClr clrSpc="rgb">
                                      <p:cBhvr>
                                        <p:cTn id="22" dur="500" fill="hold"/>
                                        <p:tgtEl>
                                          <p:spTgt spid="3">
                                            <p:txEl>
                                              <p:pRg st="1" end="1"/>
                                            </p:txEl>
                                          </p:spTgt>
                                        </p:tgtEl>
                                        <p:attrNameLst>
                                          <p:attrName>fillcolor</p:attrName>
                                        </p:attrNameLst>
                                      </p:cBhvr>
                                      <p:to>
                                        <a:schemeClr val="accent2"/>
                                      </p:to>
                                    </p:animClr>
                                    <p:set>
                                      <p:cBhvr>
                                        <p:cTn id="23" dur="500" fill="hold"/>
                                        <p:tgtEl>
                                          <p:spTgt spid="3">
                                            <p:txEl>
                                              <p:pRg st="1" end="1"/>
                                            </p:txEl>
                                          </p:spTgt>
                                        </p:tgtEl>
                                        <p:attrNameLst>
                                          <p:attrName>fill.type</p:attrName>
                                        </p:attrNameLst>
                                      </p:cBhvr>
                                      <p:to>
                                        <p:strVal val="solid"/>
                                      </p:to>
                                    </p:set>
                                    <p:anim to="1.5" calcmode="lin" valueType="num">
                                      <p:cBhvr override="childStyle">
                                        <p:cTn id="24" dur="500" fill="hold"/>
                                        <p:tgtEl>
                                          <p:spTgt spid="3">
                                            <p:txEl>
                                              <p:pRg st="1" end="1"/>
                                            </p:txEl>
                                          </p:spTgt>
                                        </p:tgtEl>
                                        <p:attrNameLst>
                                          <p:attrName>style.fontSize</p:attrName>
                                        </p:attrNameLst>
                                      </p:cBhvr>
                                    </p:anim>
                                  </p:childTnLst>
                                </p:cTn>
                              </p:par>
                              <p:par>
                                <p:cTn id="25" presetID="28" presetClass="emph" presetSubtype="0" fill="hold" grpId="0" nodeType="withEffect">
                                  <p:stCondLst>
                                    <p:cond delay="0"/>
                                  </p:stCondLst>
                                  <p:iterate type="lt">
                                    <p:tmPct val="10000"/>
                                  </p:iterate>
                                  <p:childTnLst>
                                    <p:animClr clrSpc="rgb">
                                      <p:cBhvr override="childStyle">
                                        <p:cTn id="26" dur="500" fill="hold"/>
                                        <p:tgtEl>
                                          <p:spTgt spid="3">
                                            <p:txEl>
                                              <p:pRg st="2" end="2"/>
                                            </p:txEl>
                                          </p:spTgt>
                                        </p:tgtEl>
                                        <p:attrNameLst>
                                          <p:attrName>style.color</p:attrName>
                                        </p:attrNameLst>
                                      </p:cBhvr>
                                      <p:to>
                                        <a:schemeClr val="accent2"/>
                                      </p:to>
                                    </p:animClr>
                                    <p:animClr clrSpc="rgb">
                                      <p:cBhvr>
                                        <p:cTn id="27" dur="500" fill="hold"/>
                                        <p:tgtEl>
                                          <p:spTgt spid="3">
                                            <p:txEl>
                                              <p:pRg st="2" end="2"/>
                                            </p:txEl>
                                          </p:spTgt>
                                        </p:tgtEl>
                                        <p:attrNameLst>
                                          <p:attrName>fillcolor</p:attrName>
                                        </p:attrNameLst>
                                      </p:cBhvr>
                                      <p:to>
                                        <a:schemeClr val="accent2"/>
                                      </p:to>
                                    </p:animClr>
                                    <p:set>
                                      <p:cBhvr>
                                        <p:cTn id="28" dur="500" fill="hold"/>
                                        <p:tgtEl>
                                          <p:spTgt spid="3">
                                            <p:txEl>
                                              <p:pRg st="2" end="2"/>
                                            </p:txEl>
                                          </p:spTgt>
                                        </p:tgtEl>
                                        <p:attrNameLst>
                                          <p:attrName>fill.type</p:attrName>
                                        </p:attrNameLst>
                                      </p:cBhvr>
                                      <p:to>
                                        <p:strVal val="solid"/>
                                      </p:to>
                                    </p:set>
                                    <p:anim to="1.5" calcmode="lin" valueType="num">
                                      <p:cBhvr override="childStyle">
                                        <p:cTn id="29" dur="500" fill="hold"/>
                                        <p:tgtEl>
                                          <p:spTgt spid="3">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udentInquiryCoverc.jpg"/>
          <p:cNvPicPr>
            <a:picLocks noGrp="1" noChangeAspect="1"/>
          </p:cNvPicPr>
          <p:nvPr>
            <p:ph idx="1"/>
          </p:nvPr>
        </p:nvPicPr>
        <p:blipFill>
          <a:blip r:embed="rId2"/>
          <a:stretch>
            <a:fillRect/>
          </a:stretch>
        </p:blipFill>
        <p:spPr>
          <a:xfrm>
            <a:off x="1143000" y="457200"/>
            <a:ext cx="6705600" cy="59436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During Collaborative Inquiry Sessions.  There is a need to further push students to always strive for higher level thinking on a much more consistent basis. </a:t>
            </a:r>
          </a:p>
          <a:p>
            <a:r>
              <a:rPr lang="en-US" b="1" dirty="0" smtClean="0"/>
              <a:t> Further periodic observations of both core and non-core AVID teachers, using the new AVID observation tool, is needed to further ensure that inquiry methodology is consistently used during the day.</a:t>
            </a:r>
            <a:endParaRPr lang="en-US" b="1" dirty="0"/>
          </a:p>
        </p:txBody>
      </p:sp>
      <p:sp>
        <p:nvSpPr>
          <p:cNvPr id="2" name="Title 1"/>
          <p:cNvSpPr>
            <a:spLocks noGrp="1"/>
          </p:cNvSpPr>
          <p:nvPr>
            <p:ph type="title"/>
          </p:nvPr>
        </p:nvSpPr>
        <p:spPr/>
        <p:txBody>
          <a:bodyPr>
            <a:normAutofit fontScale="90000"/>
          </a:bodyPr>
          <a:lstStyle/>
          <a:p>
            <a:r>
              <a:rPr lang="en-US" sz="3200" b="1" dirty="0" smtClean="0"/>
              <a:t>There is a need to facilitate further the growth of students’ independent higher level thinking</a:t>
            </a:r>
            <a:endParaRPr lang="en-US" sz="32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3">
                                            <p:txEl>
                                              <p:pRg st="0" end="0"/>
                                            </p:txEl>
                                          </p:spTgt>
                                        </p:tgtEl>
                                      </p:cBhvr>
                                    </p:animEffect>
                                    <p:animScale>
                                      <p:cBhvr>
                                        <p:cTn id="13" dur="250" autoRev="1" fill="hold"/>
                                        <p:tgtEl>
                                          <p:spTgt spid="3">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3">
                                            <p:txEl>
                                              <p:pRg st="1" end="1"/>
                                            </p:txEl>
                                          </p:spTgt>
                                        </p:tgtEl>
                                      </p:cBhvr>
                                    </p:animEffect>
                                    <p:animScale>
                                      <p:cBhvr>
                                        <p:cTn id="18"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bservation.jpg"/>
          <p:cNvPicPr>
            <a:picLocks noGrp="1" noChangeAspect="1"/>
          </p:cNvPicPr>
          <p:nvPr>
            <p:ph idx="1"/>
          </p:nvPr>
        </p:nvPicPr>
        <p:blipFill>
          <a:blip r:embed="rId2"/>
          <a:stretch>
            <a:fillRect/>
          </a:stretch>
        </p:blipFill>
        <p:spPr>
          <a:xfrm>
            <a:off x="685800" y="304801"/>
            <a:ext cx="7391400" cy="60198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3645091"/>
          </a:xfrm>
        </p:spPr>
        <p:txBody>
          <a:bodyPr>
            <a:normAutofit fontScale="92500" lnSpcReduction="20000"/>
          </a:bodyPr>
          <a:lstStyle/>
          <a:p>
            <a:r>
              <a:rPr lang="en-US" dirty="0" smtClean="0"/>
              <a:t>The students, faculty, and parents, as well as tutors of the LHS AVID program have continued to collaborate effectively on a regular basis.  </a:t>
            </a:r>
          </a:p>
          <a:p>
            <a:r>
              <a:rPr lang="en-US" dirty="0" smtClean="0"/>
              <a:t>LHS AVID students continue to be encouraged to reach for higher levels of critical thought in all AVID and non-AVID classes.  </a:t>
            </a:r>
          </a:p>
          <a:p>
            <a:r>
              <a:rPr lang="en-US" dirty="0" smtClean="0"/>
              <a:t>AVID tutors continue to collaborate with AVID teachers and students to facilitate binder checks, Collaborative Inquiry Sessions, and some tutors have graciously given speeches about their personal experiences.  </a:t>
            </a:r>
            <a:endParaRPr lang="en-US" dirty="0"/>
          </a:p>
        </p:txBody>
      </p:sp>
      <p:sp>
        <p:nvSpPr>
          <p:cNvPr id="2" name="Title 1"/>
          <p:cNvSpPr>
            <a:spLocks noGrp="1"/>
          </p:cNvSpPr>
          <p:nvPr>
            <p:ph type="title"/>
          </p:nvPr>
        </p:nvSpPr>
        <p:spPr/>
        <p:txBody>
          <a:bodyPr>
            <a:normAutofit fontScale="90000"/>
          </a:bodyPr>
          <a:lstStyle/>
          <a:p>
            <a:r>
              <a:rPr lang="en-US" u="sng" dirty="0" smtClean="0"/>
              <a:t>AVID Essential No. 7</a:t>
            </a:r>
            <a:r>
              <a:rPr lang="en-US" dirty="0" smtClean="0"/>
              <a:t/>
            </a:r>
            <a:br>
              <a:rPr lang="en-US" dirty="0" smtClean="0"/>
            </a:br>
            <a:r>
              <a:rPr lang="en-US" dirty="0" smtClean="0"/>
              <a:t>Collaboration is used as a basis for instruction in the AVID classroom.</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laboration.bmp"/>
          <p:cNvPicPr>
            <a:picLocks noGrp="1" noChangeAspect="1"/>
          </p:cNvPicPr>
          <p:nvPr>
            <p:ph idx="1"/>
          </p:nvPr>
        </p:nvPicPr>
        <p:blipFill>
          <a:blip r:embed="rId2"/>
          <a:stretch>
            <a:fillRect/>
          </a:stretch>
        </p:blipFill>
        <p:spPr>
          <a:xfrm>
            <a:off x="533400" y="228600"/>
            <a:ext cx="7315199" cy="62484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Vertical collaboration between the middle schools and the high schools.</a:t>
            </a:r>
          </a:p>
          <a:p>
            <a:r>
              <a:rPr lang="en-US" b="1" dirty="0" smtClean="0"/>
              <a:t>The LHS AVID Site Team has continued to grow to include even more subjects and disciplines.  The AVID students continue to be given the opportunity to collaborate, not only with and about AVID core classes, but also in reference to many different disciplines.  </a:t>
            </a:r>
          </a:p>
          <a:p>
            <a:r>
              <a:rPr lang="en-US" b="1" dirty="0" smtClean="0"/>
              <a:t>All AVID students continue to be encouraged to complete community service  collaborative activities.  The 11</a:t>
            </a:r>
            <a:r>
              <a:rPr lang="en-US" b="1" baseline="30000" dirty="0" smtClean="0"/>
              <a:t>th</a:t>
            </a:r>
            <a:r>
              <a:rPr lang="en-US" b="1" dirty="0" smtClean="0"/>
              <a:t>/12</a:t>
            </a:r>
            <a:r>
              <a:rPr lang="en-US" b="1" baseline="30000" dirty="0" smtClean="0"/>
              <a:t>th</a:t>
            </a:r>
            <a:r>
              <a:rPr lang="en-US" b="1" dirty="0" smtClean="0"/>
              <a:t> grade Elective students collaborated on a Gingerbread House Community Service project for AVALON.</a:t>
            </a:r>
            <a:endParaRPr lang="en-US" b="1" dirty="0"/>
          </a:p>
        </p:txBody>
      </p:sp>
      <p:sp>
        <p:nvSpPr>
          <p:cNvPr id="2" name="Title 1"/>
          <p:cNvSpPr>
            <a:spLocks noGrp="1"/>
          </p:cNvSpPr>
          <p:nvPr>
            <p:ph type="title"/>
          </p:nvPr>
        </p:nvSpPr>
        <p:spPr/>
        <p:txBody>
          <a:bodyPr>
            <a:normAutofit fontScale="90000"/>
          </a:bodyPr>
          <a:lstStyle/>
          <a:p>
            <a:r>
              <a:rPr lang="en-US" dirty="0" smtClean="0"/>
              <a:t>There was effective collaboration between all 3 high schools, and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3" presetClass="exit" presetSubtype="16" fill="hold" grpId="0" nodeType="clickEffect">
                                  <p:stCondLst>
                                    <p:cond delay="0"/>
                                  </p:stCondLst>
                                  <p:childTnLst>
                                    <p:animEffect transition="out" filter="plus(in)">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3" presetClass="exit" presetSubtype="16" fill="hold" grpId="0" nodeType="clickEffect">
                                  <p:stCondLst>
                                    <p:cond delay="0"/>
                                  </p:stCondLst>
                                  <p:childTnLst>
                                    <p:animEffect transition="out" filter="plus(in)">
                                      <p:cBhvr>
                                        <p:cTn id="15" dur="2000"/>
                                        <p:tgtEl>
                                          <p:spTgt spid="3">
                                            <p:txEl>
                                              <p:pRg st="1" end="1"/>
                                            </p:txEl>
                                          </p:spTgt>
                                        </p:tgtEl>
                                      </p:cBhvr>
                                    </p:animEffect>
                                    <p:set>
                                      <p:cBhvr>
                                        <p:cTn id="1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3" presetClass="exit" presetSubtype="16" fill="hold" grpId="0" nodeType="clickEffect">
                                  <p:stCondLst>
                                    <p:cond delay="0"/>
                                  </p:stCondLst>
                                  <p:childTnLst>
                                    <p:animEffect transition="out" filter="plus(in)">
                                      <p:cBhvr>
                                        <p:cTn id="20" dur="2000"/>
                                        <p:tgtEl>
                                          <p:spTgt spid="3">
                                            <p:txEl>
                                              <p:pRg st="2" end="2"/>
                                            </p:txEl>
                                          </p:spTgt>
                                        </p:tgtEl>
                                      </p:cBhvr>
                                    </p:animEffect>
                                    <p:set>
                                      <p:cBhvr>
                                        <p:cTn id="21"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ngerbread students.jpg"/>
          <p:cNvPicPr>
            <a:picLocks noGrp="1" noChangeAspect="1"/>
          </p:cNvPicPr>
          <p:nvPr>
            <p:ph idx="1"/>
          </p:nvPr>
        </p:nvPicPr>
        <p:blipFill>
          <a:blip r:embed="rId2"/>
          <a:stretch>
            <a:fillRect/>
          </a:stretch>
        </p:blipFill>
        <p:spPr>
          <a:xfrm>
            <a:off x="1295400" y="2438400"/>
            <a:ext cx="5791200" cy="3124199"/>
          </a:xfrm>
        </p:spPr>
      </p:pic>
      <p:sp>
        <p:nvSpPr>
          <p:cNvPr id="2" name="Title 1"/>
          <p:cNvSpPr>
            <a:spLocks noGrp="1"/>
          </p:cNvSpPr>
          <p:nvPr>
            <p:ph type="title"/>
          </p:nvPr>
        </p:nvSpPr>
        <p:spPr/>
        <p:txBody>
          <a:bodyPr>
            <a:normAutofit fontScale="90000"/>
          </a:bodyPr>
          <a:lstStyle/>
          <a:p>
            <a:r>
              <a:rPr lang="en-US" dirty="0" smtClean="0"/>
              <a:t>11</a:t>
            </a:r>
            <a:r>
              <a:rPr lang="en-US" baseline="30000" dirty="0" smtClean="0"/>
              <a:t>th</a:t>
            </a:r>
            <a:r>
              <a:rPr lang="en-US" dirty="0" smtClean="0"/>
              <a:t>/12</a:t>
            </a:r>
            <a:r>
              <a:rPr lang="en-US" baseline="30000" dirty="0" smtClean="0"/>
              <a:t>th</a:t>
            </a:r>
            <a:r>
              <a:rPr lang="en-US" dirty="0" smtClean="0"/>
              <a:t> grade AVID Elective Students’ Gingerbread Houses AVALON Comm. Service Project.</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7530.JPG"/>
          <p:cNvPicPr>
            <a:picLocks noGrp="1" noChangeAspect="1"/>
          </p:cNvPicPr>
          <p:nvPr>
            <p:ph idx="1"/>
          </p:nvPr>
        </p:nvPicPr>
        <p:blipFill>
          <a:blip r:embed="rId2"/>
          <a:stretch>
            <a:fillRect/>
          </a:stretch>
        </p:blipFill>
        <p:spPr>
          <a:xfrm>
            <a:off x="188383" y="381000"/>
            <a:ext cx="8650817" cy="6096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33287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264091"/>
          </a:xfrm>
        </p:spPr>
        <p:txBody>
          <a:bodyPr>
            <a:normAutofit fontScale="85000" lnSpcReduction="20000"/>
          </a:bodyPr>
          <a:lstStyle/>
          <a:p>
            <a:r>
              <a:rPr lang="en-US" b="1" dirty="0" smtClean="0"/>
              <a:t>To rigorous curriculum.</a:t>
            </a:r>
            <a:r>
              <a:rPr lang="en-US" b="1" dirty="0"/>
              <a:t> </a:t>
            </a:r>
            <a:r>
              <a:rPr lang="en-US" b="1" dirty="0" smtClean="0"/>
              <a:t> Tutors should be students from colleges and universities and they must be trained to implement the methodologies used in AVID.</a:t>
            </a:r>
          </a:p>
          <a:p>
            <a:r>
              <a:rPr lang="en-US" dirty="0" smtClean="0"/>
              <a:t>The majority of LHS academic coaches who work with Lafayette AVID students are college students who have a good grasp of higher level critical thought.  The WJCC school division’s AVID Program, headed by Marie Nice, selects and trains all tutors very effectively in preparation for successful Collaborative Inquiry Session.</a:t>
            </a:r>
          </a:p>
        </p:txBody>
      </p:sp>
      <p:sp>
        <p:nvSpPr>
          <p:cNvPr id="2" name="Title 1"/>
          <p:cNvSpPr>
            <a:spLocks noGrp="1"/>
          </p:cNvSpPr>
          <p:nvPr>
            <p:ph type="title"/>
          </p:nvPr>
        </p:nvSpPr>
        <p:spPr>
          <a:xfrm>
            <a:off x="381000" y="762000"/>
            <a:ext cx="8229600" cy="1143000"/>
          </a:xfrm>
        </p:spPr>
        <p:txBody>
          <a:bodyPr>
            <a:noAutofit/>
          </a:bodyPr>
          <a:lstStyle/>
          <a:p>
            <a:r>
              <a:rPr lang="en-US" sz="3200" u="sng" dirty="0" smtClean="0"/>
              <a:t>AVID Essential No. 8</a:t>
            </a:r>
            <a:r>
              <a:rPr lang="en-US" sz="3200" dirty="0" smtClean="0"/>
              <a:t/>
            </a:r>
            <a:br>
              <a:rPr lang="en-US" sz="3200" dirty="0" smtClean="0"/>
            </a:br>
            <a:r>
              <a:rPr lang="en-US" sz="3200" b="1" dirty="0" smtClean="0"/>
              <a:t>A sufficient number of tutors must be available in AVID elective class(</a:t>
            </a:r>
            <a:r>
              <a:rPr lang="en-US" sz="3200" b="1" dirty="0" err="1" smtClean="0"/>
              <a:t>es</a:t>
            </a:r>
            <a:r>
              <a:rPr lang="en-US" sz="3200" b="1" dirty="0" smtClean="0"/>
              <a:t>) to facilitate student access</a:t>
            </a:r>
            <a:endParaRPr lang="en-US" sz="32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6" fill="hold" grpId="0" nodeType="clickEffect">
                                  <p:stCondLst>
                                    <p:cond delay="0"/>
                                  </p:stCondLst>
                                  <p:childTnLst>
                                    <p:animEffect transition="out" filter="barn(in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xit" presetSubtype="26" fill="hold" grpId="0" nodeType="clickEffect">
                                  <p:stCondLst>
                                    <p:cond delay="0"/>
                                  </p:stCondLst>
                                  <p:childTnLst>
                                    <p:animEffect transition="out" filter="barn(inHorizontal)">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perbTutors2.jpg"/>
          <p:cNvPicPr>
            <a:picLocks noGrp="1" noChangeAspect="1"/>
          </p:cNvPicPr>
          <p:nvPr>
            <p:ph idx="1"/>
          </p:nvPr>
        </p:nvPicPr>
        <p:blipFill>
          <a:blip r:embed="rId2"/>
          <a:stretch>
            <a:fillRect/>
          </a:stretch>
        </p:blipFill>
        <p:spPr>
          <a:xfrm>
            <a:off x="990600" y="914400"/>
            <a:ext cx="6629400" cy="5029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fontScale="92500"/>
          </a:bodyPr>
          <a:lstStyle/>
          <a:p>
            <a:r>
              <a:rPr lang="en-US" dirty="0" smtClean="0"/>
              <a:t>Has taken on ownership of the implementation of an effective tutor recruitment and retention plan.</a:t>
            </a:r>
          </a:p>
          <a:p>
            <a:r>
              <a:rPr lang="en-US" dirty="0" smtClean="0"/>
              <a:t>All AVID students are required and encouraged to be prepared with tutorial request forms that are correctly completed with higher level questions and prepared before tutorial sessions.  </a:t>
            </a:r>
          </a:p>
          <a:p>
            <a:r>
              <a:rPr lang="en-US" dirty="0" smtClean="0"/>
              <a:t>Observations and observation tools have been selected, refined, and utilized in order to  observe the LHS tutorial collaborative process.</a:t>
            </a:r>
          </a:p>
        </p:txBody>
      </p:sp>
      <p:sp>
        <p:nvSpPr>
          <p:cNvPr id="2" name="Title 1"/>
          <p:cNvSpPr>
            <a:spLocks noGrp="1"/>
          </p:cNvSpPr>
          <p:nvPr>
            <p:ph type="title"/>
          </p:nvPr>
        </p:nvSpPr>
        <p:spPr/>
        <p:txBody>
          <a:bodyPr>
            <a:normAutofit fontScale="90000"/>
          </a:bodyPr>
          <a:lstStyle/>
          <a:p>
            <a:r>
              <a:rPr lang="en-US" dirty="0" smtClean="0"/>
              <a:t>The LHS Site Team now includes tutors as participating members, indicating that the Site Team</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2"/>
                                        </p:tgtEl>
                                        <p:attrNameLst>
                                          <p:attrName>style.color</p:attrName>
                                        </p:attrNameLst>
                                      </p:cBhvr>
                                      <p:to>
                                        <a:schemeClr val="accent2"/>
                                      </p:to>
                                    </p:animClr>
                                    <p:animClr clrSpc="rgb">
                                      <p:cBhvr>
                                        <p:cTn id="7" dur="1900" fill="hold">
                                          <p:stCondLst>
                                            <p:cond delay="100"/>
                                          </p:stCondLst>
                                        </p:cTn>
                                        <p:tgtEl>
                                          <p:spTgt spid="2"/>
                                        </p:tgtEl>
                                        <p:attrNameLst>
                                          <p:attrName>fillColor</p:attrName>
                                        </p:attrNameLst>
                                      </p:cBhvr>
                                      <p:to>
                                        <a:schemeClr val="accent2"/>
                                      </p:to>
                                    </p:animClr>
                                    <p:set>
                                      <p:cBhvr>
                                        <p:cTn id="8" dur="1900" fill="hold">
                                          <p:stCondLst>
                                            <p:cond delay="100"/>
                                          </p:stCondLst>
                                        </p:cTn>
                                        <p:tgtEl>
                                          <p:spTgt spid="2"/>
                                        </p:tgtEl>
                                        <p:attrNameLst>
                                          <p:attrName>fill.type</p:attrName>
                                        </p:attrNameLst>
                                      </p:cBhvr>
                                      <p:to>
                                        <p:strVal val="solid"/>
                                      </p:to>
                                    </p:set>
                                    <p:set>
                                      <p:cBhvr>
                                        <p:cTn id="9" dur="1900" fill="hold">
                                          <p:stCondLst>
                                            <p:cond delay="100"/>
                                          </p:stCondLst>
                                        </p:cTn>
                                        <p:tgtEl>
                                          <p:spTgt spid="2"/>
                                        </p:tgtEl>
                                        <p:attrNameLst>
                                          <p:attrName>fill.on</p:attrName>
                                        </p:attrNameLst>
                                      </p:cBhvr>
                                      <p:to>
                                        <p:strVal val="true"/>
                                      </p:to>
                                    </p:set>
                                    <p:animScale>
                                      <p:cBhvr>
                                        <p:cTn id="10" dur="200" fill="hold">
                                          <p:stCondLst>
                                            <p:cond delay="0"/>
                                          </p:stCondLst>
                                        </p:cTn>
                                        <p:tgtEl>
                                          <p:spTgt spid="2"/>
                                        </p:tgtEl>
                                      </p:cBhvr>
                                      <p:from x="100000" y="100000"/>
                                      <p:to x="100000" y="5000"/>
                                    </p:animScale>
                                    <p:animScale>
                                      <p:cBhvr>
                                        <p:cTn id="11" dur="200" fill="hold">
                                          <p:stCondLst>
                                            <p:cond delay="200"/>
                                          </p:stCondLst>
                                        </p:cTn>
                                        <p:tgtEl>
                                          <p:spTgt spid="2"/>
                                        </p:tgtEl>
                                      </p:cBhvr>
                                      <p:from x="100000" y="5000"/>
                                      <p:to x="120000" y="150000"/>
                                    </p:animScale>
                                    <p:animScale>
                                      <p:cBhvr>
                                        <p:cTn id="12" dur="600" fill="hold">
                                          <p:stCondLst>
                                            <p:cond delay="1400"/>
                                          </p:stCondLst>
                                        </p:cTn>
                                        <p:tgtEl>
                                          <p:spTgt spid="2"/>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49" presetClass="path" presetSubtype="0" accel="50000" decel="50000" fill="hold" grpId="0" nodeType="clickEffect">
                                  <p:stCondLst>
                                    <p:cond delay="0"/>
                                  </p:stCondLst>
                                  <p:childTnLst>
                                    <p:animMotion origin="layout" path="M 0 0  L 0.25 0.33287  E" pathEditMode="relative" ptsTypes="">
                                      <p:cBhvr>
                                        <p:cTn id="16" dur="2000" fill="hold"/>
                                        <p:tgtEl>
                                          <p:spTgt spid="3">
                                            <p:txEl>
                                              <p:pRg st="0" end="0"/>
                                            </p:txEl>
                                          </p:spTgt>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grpId="0" nodeType="clickEffect">
                                  <p:stCondLst>
                                    <p:cond delay="0"/>
                                  </p:stCondLst>
                                  <p:childTnLst>
                                    <p:animMotion origin="layout" path="M 0 0  L 0.25 0.33287  E" pathEditMode="relative" ptsTypes="">
                                      <p:cBhvr>
                                        <p:cTn id="20" dur="2000" fill="hold"/>
                                        <p:tgtEl>
                                          <p:spTgt spid="3">
                                            <p:txEl>
                                              <p:pRg st="1" end="1"/>
                                            </p:txEl>
                                          </p:spTgt>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0 0  L 0.25 0.33287  E" pathEditMode="relative" ptsTypes="">
                                      <p:cBhvr>
                                        <p:cTn id="24"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7527.JPG"/>
          <p:cNvPicPr>
            <a:picLocks noGrp="1" noChangeAspect="1"/>
          </p:cNvPicPr>
          <p:nvPr>
            <p:ph idx="1"/>
          </p:nvPr>
        </p:nvPicPr>
        <p:blipFill>
          <a:blip r:embed="rId2" cstate="print"/>
          <a:stretch>
            <a:fillRect/>
          </a:stretch>
        </p:blipFill>
        <p:spPr>
          <a:xfrm>
            <a:off x="1645920" y="1549559"/>
            <a:ext cx="5852160" cy="4389120"/>
          </a:xfrm>
        </p:spPr>
      </p:pic>
      <p:sp>
        <p:nvSpPr>
          <p:cNvPr id="2" name="Title 1"/>
          <p:cNvSpPr>
            <a:spLocks noGrp="1"/>
          </p:cNvSpPr>
          <p:nvPr>
            <p:ph type="title"/>
          </p:nvPr>
        </p:nvSpPr>
        <p:spPr/>
        <p:txBody>
          <a:bodyPr>
            <a:normAutofit fontScale="90000"/>
          </a:bodyPr>
          <a:lstStyle/>
          <a:p>
            <a:r>
              <a:rPr lang="en-US" dirty="0" smtClean="0"/>
              <a:t>One of our LHS Superb Tutors – Colleen Kennedy!!</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SC07513.JPG"/>
          <p:cNvPicPr>
            <a:picLocks noGrp="1" noChangeAspect="1"/>
          </p:cNvPicPr>
          <p:nvPr>
            <p:ph idx="1"/>
          </p:nvPr>
        </p:nvPicPr>
        <p:blipFill>
          <a:blip r:embed="rId2" cstate="print"/>
          <a:stretch>
            <a:fillRect/>
          </a:stretch>
        </p:blipFill>
        <p:spPr>
          <a:xfrm>
            <a:off x="1645920" y="1549559"/>
            <a:ext cx="5852160" cy="4389120"/>
          </a:xfrm>
        </p:spPr>
      </p:pic>
      <p:sp>
        <p:nvSpPr>
          <p:cNvPr id="2" name="Title 1"/>
          <p:cNvSpPr>
            <a:spLocks noGrp="1"/>
          </p:cNvSpPr>
          <p:nvPr>
            <p:ph type="title"/>
          </p:nvPr>
        </p:nvSpPr>
        <p:spPr/>
        <p:txBody>
          <a:bodyPr>
            <a:normAutofit fontScale="90000"/>
          </a:bodyPr>
          <a:lstStyle/>
          <a:p>
            <a:r>
              <a:rPr lang="en-US" dirty="0" smtClean="0"/>
              <a:t>Another one of our Superb Tutors – Kat Lindsay!!</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normAutofit fontScale="77500" lnSpcReduction="20000"/>
          </a:bodyPr>
          <a:lstStyle/>
          <a:p>
            <a:r>
              <a:rPr lang="en-US" b="1" dirty="0" smtClean="0"/>
              <a:t>Monitored through AVID Center Data System, and results must be analyzed to ensure success.</a:t>
            </a:r>
          </a:p>
          <a:p>
            <a:r>
              <a:rPr lang="en-US" dirty="0" smtClean="0"/>
              <a:t>The LHS school-wide and AVID data was submitted as part of the Initial Self-Study.  The LHS AVID seniors completed Senior Data Collection forms and submitted them to the AVID Center using their own accounts created by the LHS Coordinator.</a:t>
            </a:r>
          </a:p>
          <a:p>
            <a:r>
              <a:rPr lang="en-US" dirty="0" smtClean="0"/>
              <a:t>All 9</a:t>
            </a:r>
            <a:r>
              <a:rPr lang="en-US" baseline="30000" dirty="0" smtClean="0"/>
              <a:t>th</a:t>
            </a:r>
            <a:r>
              <a:rPr lang="en-US" dirty="0" smtClean="0"/>
              <a:t> and 10</a:t>
            </a:r>
            <a:r>
              <a:rPr lang="en-US" baseline="30000" dirty="0" smtClean="0"/>
              <a:t>th</a:t>
            </a:r>
            <a:r>
              <a:rPr lang="en-US" dirty="0" smtClean="0"/>
              <a:t> grade LHS AVID students took the PSAT test.</a:t>
            </a:r>
          </a:p>
          <a:p>
            <a:r>
              <a:rPr lang="en-US" dirty="0" smtClean="0"/>
              <a:t>All 11</a:t>
            </a:r>
            <a:r>
              <a:rPr lang="en-US" baseline="30000" dirty="0" smtClean="0"/>
              <a:t>th</a:t>
            </a:r>
            <a:r>
              <a:rPr lang="en-US" dirty="0" smtClean="0"/>
              <a:t> and 12</a:t>
            </a:r>
            <a:r>
              <a:rPr lang="en-US" baseline="30000" dirty="0" smtClean="0"/>
              <a:t>th</a:t>
            </a:r>
            <a:r>
              <a:rPr lang="en-US" dirty="0" smtClean="0"/>
              <a:t> grade LHS AVID students took the SAT test.</a:t>
            </a:r>
          </a:p>
          <a:p>
            <a:r>
              <a:rPr lang="en-US" dirty="0" smtClean="0"/>
              <a:t>The entire LHS AVID Site Team is well trained in AVID methodology and continues to further their learning during AVID Site Team meetings.</a:t>
            </a:r>
            <a:endParaRPr lang="en-US" dirty="0"/>
          </a:p>
        </p:txBody>
      </p:sp>
      <p:sp>
        <p:nvSpPr>
          <p:cNvPr id="2" name="Title 1"/>
          <p:cNvSpPr>
            <a:spLocks noGrp="1"/>
          </p:cNvSpPr>
          <p:nvPr>
            <p:ph type="title"/>
          </p:nvPr>
        </p:nvSpPr>
        <p:spPr/>
        <p:txBody>
          <a:bodyPr>
            <a:normAutofit fontScale="90000"/>
          </a:bodyPr>
          <a:lstStyle/>
          <a:p>
            <a:r>
              <a:rPr lang="en-US" u="sng" dirty="0" smtClean="0"/>
              <a:t>AVID Essential No. 9</a:t>
            </a:r>
            <a:r>
              <a:rPr lang="en-US" dirty="0" smtClean="0"/>
              <a:t/>
            </a:r>
            <a:br>
              <a:rPr lang="en-US" dirty="0" smtClean="0"/>
            </a:br>
            <a:r>
              <a:rPr lang="en-US" dirty="0" smtClean="0"/>
              <a:t>AVID program implementation and student progress must be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grpId="0" nodeType="clickEffect">
                                  <p:stCondLst>
                                    <p:cond delay="0"/>
                                  </p:stCondLst>
                                  <p:childTnLst>
                                    <p:animEffect transition="out" filter="circle(in)">
                                      <p:cBhvr>
                                        <p:cTn id="11" dur="2000"/>
                                        <p:tgtEl>
                                          <p:spTgt spid="3">
                                            <p:txEl>
                                              <p:pRg st="0" end="0"/>
                                            </p:txEl>
                                          </p:spTgt>
                                        </p:tgtEl>
                                      </p:cBhvr>
                                    </p:animEffect>
                                    <p:set>
                                      <p:cBhvr>
                                        <p:cTn id="1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grpId="0" nodeType="clickEffect">
                                  <p:stCondLst>
                                    <p:cond delay="0"/>
                                  </p:stCondLst>
                                  <p:childTnLst>
                                    <p:animEffect transition="out" filter="circle(in)">
                                      <p:cBhvr>
                                        <p:cTn id="16" dur="2000"/>
                                        <p:tgtEl>
                                          <p:spTgt spid="3">
                                            <p:txEl>
                                              <p:pRg st="1" end="1"/>
                                            </p:txEl>
                                          </p:spTgt>
                                        </p:tgtEl>
                                      </p:cBhvr>
                                    </p:animEffect>
                                    <p:set>
                                      <p:cBhvr>
                                        <p:cTn id="1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16" fill="hold" grpId="0" nodeType="clickEffect">
                                  <p:stCondLst>
                                    <p:cond delay="0"/>
                                  </p:stCondLst>
                                  <p:childTnLst>
                                    <p:animEffect transition="out" filter="circle(in)">
                                      <p:cBhvr>
                                        <p:cTn id="21" dur="2000"/>
                                        <p:tgtEl>
                                          <p:spTgt spid="3">
                                            <p:txEl>
                                              <p:pRg st="2" end="2"/>
                                            </p:txEl>
                                          </p:spTgt>
                                        </p:tgtEl>
                                      </p:cBhvr>
                                    </p:animEffect>
                                    <p:set>
                                      <p:cBhvr>
                                        <p:cTn id="2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xit" presetSubtype="16" fill="hold" grpId="0" nodeType="clickEffect">
                                  <p:stCondLst>
                                    <p:cond delay="0"/>
                                  </p:stCondLst>
                                  <p:childTnLst>
                                    <p:animEffect transition="out" filter="circle(in)">
                                      <p:cBhvr>
                                        <p:cTn id="26" dur="2000"/>
                                        <p:tgtEl>
                                          <p:spTgt spid="3">
                                            <p:txEl>
                                              <p:pRg st="3" end="3"/>
                                            </p:txEl>
                                          </p:spTgt>
                                        </p:tgtEl>
                                      </p:cBhvr>
                                    </p:animEffect>
                                    <p:set>
                                      <p:cBhvr>
                                        <p:cTn id="27"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16" fill="hold" grpId="0" nodeType="clickEffect">
                                  <p:stCondLst>
                                    <p:cond delay="0"/>
                                  </p:stCondLst>
                                  <p:childTnLst>
                                    <p:animEffect transition="out" filter="circle(in)">
                                      <p:cBhvr>
                                        <p:cTn id="31" dur="2000"/>
                                        <p:tgtEl>
                                          <p:spTgt spid="3">
                                            <p:txEl>
                                              <p:pRg st="4" end="4"/>
                                            </p:txEl>
                                          </p:spTgt>
                                        </p:tgtEl>
                                      </p:cBhvr>
                                    </p:animEffect>
                                    <p:set>
                                      <p:cBhvr>
                                        <p:cTn id="3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_Official_SAT_Study_Guide.jpg"/>
          <p:cNvPicPr>
            <a:picLocks noGrp="1" noChangeAspect="1"/>
          </p:cNvPicPr>
          <p:nvPr>
            <p:ph idx="1"/>
          </p:nvPr>
        </p:nvPicPr>
        <p:blipFill>
          <a:blip r:embed="rId2"/>
          <a:stretch>
            <a:fillRect/>
          </a:stretch>
        </p:blipFill>
        <p:spPr>
          <a:xfrm>
            <a:off x="2851766" y="1481138"/>
            <a:ext cx="3440467" cy="4525962"/>
          </a:xfrm>
        </p:spPr>
      </p:pic>
      <p:sp>
        <p:nvSpPr>
          <p:cNvPr id="2" name="Title 1"/>
          <p:cNvSpPr>
            <a:spLocks noGrp="1"/>
          </p:cNvSpPr>
          <p:nvPr>
            <p:ph type="title"/>
          </p:nvPr>
        </p:nvSpPr>
        <p:spPr/>
        <p:txBody>
          <a:bodyPr>
            <a:normAutofit fontScale="90000"/>
          </a:bodyPr>
          <a:lstStyle/>
          <a:p>
            <a:r>
              <a:rPr lang="en-US" dirty="0" smtClean="0"/>
              <a:t>This is the SAT Prep. Book that all AVID students utilized.</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9" presetClass="path" presetSubtype="0" accel="50000" decel="50000" fill="hold" nodeType="clickEffect">
                                  <p:stCondLst>
                                    <p:cond delay="0"/>
                                  </p:stCondLst>
                                  <p:childTnLst>
                                    <p:animMotion origin="layout" path="M 0 0  C 0.007 -0.01331  0.014 -0.02796  0.021 -0.0466  C 0.04 -0.09986  0.045 -0.15179  0.031 -0.15978  C 0.017 -0.1691  -0.01 -0.13182  -0.029 -0.07856  C -0.039 -0.0506  -0.045 -0.02397  -0.047 -0.00399  C -0.05 0.01198  -0.051 0.02796  -0.051 0.0466  C -0.051 0.10652  -0.038 0.15578  -0.023 0.15578  C -0.008 0.15578  0.005 0.10652  0.005 0.0466  C 0.005 0.01864  0.002 -0.00799  -0.003 -0.02663  C -0.005 -0.04261  -0.01 -0.05992  -0.016 -0.07723  C -0.036 -0.13182  -0.063 -0.1691  -0.077 -0.15978  C -0.091 -0.15046  -0.086 -0.09986  -0.066 -0.04527  C -0.058 -0.01997  -0.047 0.00133  -0.036 0.01598  C -0.028 0.02929  -0.019 0.04128  -0.007 0.05326  C 0.029 0.09187  0.065 0.10918  0.075 0.0932  C 0.084 0.07723  0.064 0.03329  0.028 -0.00399  C 0.013 -0.01997  -0.003 -0.03196  -0.016 -0.03994  C -0.028 -0.04793  -0.043 -0.05459  -0.059 -0.05859  C -0.103 -0.0719  -0.141 -0.06791  -0.144 -0.0466  C -0.148 -0.02663  -0.115 0  -0.071 0.01331  C -0.051 0.01864  -0.032 0.0213  -0.017 0.01997  C -0.004 0.01997  0.01 0.01731  0.025 0.01331  C 0.069 0  0.102 -0.02796  0.098 -0.04793  C 0.095 -0.06791  0.057 -0.07323  0.013 -0.05992  C -0.008 -0.05326  -0.027 -0.04394  -0.04 -0.03329  C -0.051 -0.0253  -0.062 -0.01598  -0.074 -0.00399  C -0.109 0.03462  -0.13 0.07723  -0.12 0.0932  C -0.111 0.10918  -0.074 0.09187  -0.039 0.05459  C -0.022 0.03595  -0.008 0.01731  0 0  Z"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3949891"/>
          </a:xfrm>
        </p:spPr>
        <p:txBody>
          <a:bodyPr/>
          <a:lstStyle/>
          <a:p>
            <a:r>
              <a:rPr lang="en-US" dirty="0" smtClean="0"/>
              <a:t>Program by the entire team.  </a:t>
            </a:r>
          </a:p>
          <a:p>
            <a:r>
              <a:rPr lang="en-US" dirty="0" smtClean="0"/>
              <a:t>Monthly AVID Coordinator meetings continue to be held at the district level.  </a:t>
            </a:r>
          </a:p>
          <a:p>
            <a:r>
              <a:rPr lang="en-US" dirty="0" smtClean="0"/>
              <a:t>Many Site Team members continue to give regular staff development workshops in an effort to further “</a:t>
            </a:r>
            <a:r>
              <a:rPr lang="en-US" dirty="0" err="1" smtClean="0"/>
              <a:t>AVIDize</a:t>
            </a:r>
            <a:r>
              <a:rPr lang="en-US" dirty="0" smtClean="0"/>
              <a:t>” the school</a:t>
            </a:r>
          </a:p>
          <a:p>
            <a:endParaRPr lang="en-US" dirty="0"/>
          </a:p>
        </p:txBody>
      </p:sp>
      <p:sp>
        <p:nvSpPr>
          <p:cNvPr id="2" name="Title 1"/>
          <p:cNvSpPr>
            <a:spLocks noGrp="1"/>
          </p:cNvSpPr>
          <p:nvPr>
            <p:ph type="title"/>
          </p:nvPr>
        </p:nvSpPr>
        <p:spPr/>
        <p:txBody>
          <a:bodyPr>
            <a:normAutofit fontScale="90000"/>
          </a:bodyPr>
          <a:lstStyle/>
          <a:p>
            <a:r>
              <a:rPr lang="en-US" dirty="0" smtClean="0"/>
              <a:t>Monthly Site Team meetings continue  to demonstrate a high level of commitment to the AVID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xit" presetSubtype="10" fill="hold" grpId="0" nodeType="clickEffect">
                                  <p:stCondLst>
                                    <p:cond delay="0"/>
                                  </p:stCondLst>
                                  <p:childTnLst>
                                    <p:animEffect transition="out" filter="checkerboard(across)">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grpId="0" nodeType="clickEffect">
                                  <p:stCondLst>
                                    <p:cond delay="0"/>
                                  </p:stCondLst>
                                  <p:childTnLst>
                                    <p:animEffect transition="out" filter="checkerboard(across)">
                                      <p:cBhvr>
                                        <p:cTn id="22" dur="500"/>
                                        <p:tgtEl>
                                          <p:spTgt spid="3">
                                            <p:txEl>
                                              <p:pRg st="2" end="2"/>
                                            </p:txEl>
                                          </p:spTgt>
                                        </p:tgtEl>
                                      </p:cBhvr>
                                    </p:animEffect>
                                    <p:set>
                                      <p:cBhvr>
                                        <p:cTn id="2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ff deve.jpg"/>
          <p:cNvPicPr>
            <a:picLocks noGrp="1" noChangeAspect="1"/>
          </p:cNvPicPr>
          <p:nvPr>
            <p:ph idx="1"/>
          </p:nvPr>
        </p:nvPicPr>
        <p:blipFill>
          <a:blip r:embed="rId2"/>
          <a:stretch>
            <a:fillRect/>
          </a:stretch>
        </p:blipFill>
        <p:spPr>
          <a:xfrm>
            <a:off x="838200" y="762000"/>
            <a:ext cx="7010400" cy="5334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nodeType="clickEffect">
                                  <p:stCondLst>
                                    <p:cond delay="0"/>
                                  </p:stCondLst>
                                  <p:childTnLst>
                                    <p:animMotion origin="layout" path="M 0 0  L 0.036 0.08255  L 0.108 0.08255  L 0.072 0.16644  L 0.108 0.24899  L 0.036 0.24899  L 0 0.33287  L -0.036 0.24899  L -0.108 0.24899  L -0.072 0.16644  L -0.108 0.08255  L -0.036 0.08255  L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11</a:t>
            </a:r>
            <a:r>
              <a:rPr lang="en-US" baseline="30000" dirty="0" smtClean="0"/>
              <a:t>th</a:t>
            </a:r>
            <a:r>
              <a:rPr lang="en-US" dirty="0" smtClean="0"/>
              <a:t>/12</a:t>
            </a:r>
            <a:r>
              <a:rPr lang="en-US" baseline="30000" dirty="0" smtClean="0"/>
              <a:t>th</a:t>
            </a:r>
            <a:r>
              <a:rPr lang="en-US" dirty="0" smtClean="0"/>
              <a:t> AVID Elective, took the SAT tests.  </a:t>
            </a:r>
          </a:p>
          <a:p>
            <a:r>
              <a:rPr lang="en-US" dirty="0" smtClean="0"/>
              <a:t>An incentive program to motivate the entire faculty to turn in documents that illustrate the usage of AVID methodology occurred.  The incentives included restaurant gift certificates.</a:t>
            </a:r>
          </a:p>
          <a:p>
            <a:r>
              <a:rPr lang="en-US" dirty="0" smtClean="0"/>
              <a:t>There is still a need to work on further analysis, further disaggregation of and collection of standardized test results.</a:t>
            </a:r>
            <a:endParaRPr lang="en-US" dirty="0"/>
          </a:p>
        </p:txBody>
      </p:sp>
      <p:sp>
        <p:nvSpPr>
          <p:cNvPr id="2" name="Title 1"/>
          <p:cNvSpPr>
            <a:spLocks noGrp="1"/>
          </p:cNvSpPr>
          <p:nvPr>
            <p:ph type="title"/>
          </p:nvPr>
        </p:nvSpPr>
        <p:spPr/>
        <p:txBody>
          <a:bodyPr>
            <a:normAutofit fontScale="90000"/>
          </a:bodyPr>
          <a:lstStyle/>
          <a:p>
            <a:r>
              <a:rPr lang="en-US" dirty="0" smtClean="0"/>
              <a:t>This year, for the first time, both juniors and seniors from the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VC-004S.JPG"/>
          <p:cNvPicPr>
            <a:picLocks noGrp="1" noChangeAspect="1"/>
          </p:cNvPicPr>
          <p:nvPr>
            <p:ph idx="1"/>
          </p:nvPr>
        </p:nvPicPr>
        <p:blipFill>
          <a:blip r:embed="rId2"/>
          <a:stretch>
            <a:fillRect/>
          </a:stretch>
        </p:blipFill>
        <p:spPr>
          <a:xfrm>
            <a:off x="1554692" y="1481138"/>
            <a:ext cx="6034616" cy="4525962"/>
          </a:xfrm>
        </p:spPr>
      </p:pic>
      <p:sp>
        <p:nvSpPr>
          <p:cNvPr id="2" name="Title 1"/>
          <p:cNvSpPr>
            <a:spLocks noGrp="1"/>
          </p:cNvSpPr>
          <p:nvPr>
            <p:ph type="title"/>
          </p:nvPr>
        </p:nvSpPr>
        <p:spPr/>
        <p:txBody>
          <a:bodyPr/>
          <a:lstStyle/>
          <a:p>
            <a:r>
              <a:rPr lang="en-US" dirty="0" smtClean="0"/>
              <a:t>AVID Christmas Cookie Party</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aggregation.jpg"/>
          <p:cNvPicPr>
            <a:picLocks noGrp="1" noChangeAspect="1"/>
          </p:cNvPicPr>
          <p:nvPr>
            <p:ph idx="1"/>
          </p:nvPr>
        </p:nvPicPr>
        <p:blipFill>
          <a:blip r:embed="rId2"/>
          <a:stretch>
            <a:fillRect/>
          </a:stretch>
        </p:blipFill>
        <p:spPr>
          <a:xfrm>
            <a:off x="609600" y="609601"/>
            <a:ext cx="7848600" cy="5715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fontScale="92500" lnSpcReduction="10000"/>
          </a:bodyPr>
          <a:lstStyle/>
          <a:p>
            <a:r>
              <a:rPr lang="en-US" b="1" dirty="0" smtClean="0"/>
              <a:t>Agreed to implement all AVID Implementation Essentials and to participate in AVID Certification.  It has committed to ongoing participation in AVID staff development.</a:t>
            </a:r>
          </a:p>
          <a:p>
            <a:r>
              <a:rPr lang="en-US" dirty="0" smtClean="0"/>
              <a:t>The entire LHS AVID Site Team is well trained in AVID methodology.  Monthly Site Team agendas and minutes demonstrate a high commitment to the AVID program.</a:t>
            </a:r>
          </a:p>
          <a:p>
            <a:r>
              <a:rPr lang="en-US" dirty="0" smtClean="0"/>
              <a:t>The WJCC and LHS Program of Studies confirms the importance of the LHS AVID program during the school day.</a:t>
            </a:r>
            <a:endParaRPr lang="en-US" dirty="0"/>
          </a:p>
        </p:txBody>
      </p:sp>
      <p:sp>
        <p:nvSpPr>
          <p:cNvPr id="2" name="Title 1"/>
          <p:cNvSpPr>
            <a:spLocks noGrp="1"/>
          </p:cNvSpPr>
          <p:nvPr>
            <p:ph type="title"/>
          </p:nvPr>
        </p:nvSpPr>
        <p:spPr/>
        <p:txBody>
          <a:bodyPr>
            <a:noAutofit/>
          </a:bodyPr>
          <a:lstStyle/>
          <a:p>
            <a:r>
              <a:rPr lang="en-US" sz="2800" u="sng" dirty="0" smtClean="0"/>
              <a:t>AVID Essential No. 10</a:t>
            </a:r>
            <a:r>
              <a:rPr lang="en-US" sz="2800" dirty="0" smtClean="0"/>
              <a:t/>
            </a:r>
            <a:br>
              <a:rPr lang="en-US" sz="2800" dirty="0" smtClean="0"/>
            </a:br>
            <a:r>
              <a:rPr lang="en-US" sz="2800" dirty="0" smtClean="0"/>
              <a:t>The school or district has identified resources for program costs, has</a:t>
            </a:r>
            <a:endParaRPr lang="en-US" sz="28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8" presetClass="path" presetSubtype="0" accel="50000" decel="50000" fill="hold" grpId="0" nodeType="clickEffect">
                                  <p:stCondLst>
                                    <p:cond delay="0"/>
                                  </p:stCondLst>
                                  <p:childTnLst>
                                    <p:animMotion origin="layout" path="M 0 0  C 0.017 0  0.031 0.01864  0.031 0.04128  C 0.031 0.06524  0.017 0.08388  0 0.08388  C -0.017 0.08388  -0.031 0.10252  -0.031 0.12516  C -0.031 0.14779  -0.017 0.16644  0 0.16644  C 0.017 0.16644  0.031 0.18508  0.031 0.20771  C 0.031 0.23035  0.017 0.24899  0 0.24899  C -0.017 0.24899  -0.031 0.26763  -0.031 0.2916  C -0.031 0.31423  -0.017 0.33287  0 0.33287  C 0.017 0.33287  0.031 0.31423  0.031 0.2916  C 0.031 0.26763  0.017 0.24899  0 0.24899  C -0.017 0.24899  -0.031 0.23035  -0.031 0.20771  C -0.031 0.18508  -0.017 0.16644  0 0.16644  C 0.017 0.16644  0.031 0.14779  0.031 0.12516  C 0.031 0.10252  0.017 0.08388  0 0.08388  C -0.017 0.08388  -0.031 0.06524  -0.031 0.04128  C -0.031 0.01864  -0.017 0  0 0  Z" pathEditMode="relative" ptsTypes="">
                                      <p:cBhvr>
                                        <p:cTn id="21" dur="2000" fill="hold"/>
                                        <p:tgtEl>
                                          <p:spTgt spid="3">
                                            <p:txEl>
                                              <p:pRg st="0" end="0"/>
                                            </p:txEl>
                                          </p:spTgt>
                                        </p:tgtEl>
                                        <p:attrNameLst>
                                          <p:attrName>ppt_x</p:attrName>
                                          <p:attrName>ppt_y</p:attrName>
                                        </p:attrNameLst>
                                      </p:cBhvr>
                                    </p:animMotion>
                                  </p:childTnLst>
                                </p:cTn>
                              </p:par>
                              <p:par>
                                <p:cTn id="22" presetID="28" presetClass="path" presetSubtype="0" accel="50000" decel="50000" fill="hold" grpId="0" nodeType="withEffect">
                                  <p:stCondLst>
                                    <p:cond delay="0"/>
                                  </p:stCondLst>
                                  <p:childTnLst>
                                    <p:animMotion origin="layout" path="M 0 0  C 0.017 0  0.031 0.01864  0.031 0.04128  C 0.031 0.06524  0.017 0.08388  0 0.08388  C -0.017 0.08388  -0.031 0.10252  -0.031 0.12516  C -0.031 0.14779  -0.017 0.16644  0 0.16644  C 0.017 0.16644  0.031 0.18508  0.031 0.20771  C 0.031 0.23035  0.017 0.24899  0 0.24899  C -0.017 0.24899  -0.031 0.26763  -0.031 0.2916  C -0.031 0.31423  -0.017 0.33287  0 0.33287  C 0.017 0.33287  0.031 0.31423  0.031 0.2916  C 0.031 0.26763  0.017 0.24899  0 0.24899  C -0.017 0.24899  -0.031 0.23035  -0.031 0.20771  C -0.031 0.18508  -0.017 0.16644  0 0.16644  C 0.017 0.16644  0.031 0.14779  0.031 0.12516  C 0.031 0.10252  0.017 0.08388  0 0.08388  C -0.017 0.08388  -0.031 0.06524  -0.031 0.04128  C -0.031 0.01864  -0.017 0  0 0  Z" pathEditMode="relative" ptsTypes="">
                                      <p:cBhvr>
                                        <p:cTn id="23" dur="2000" fill="hold"/>
                                        <p:tgtEl>
                                          <p:spTgt spid="3">
                                            <p:txEl>
                                              <p:pRg st="1" end="1"/>
                                            </p:txEl>
                                          </p:spTgt>
                                        </p:tgtEl>
                                        <p:attrNameLst>
                                          <p:attrName>ppt_x</p:attrName>
                                          <p:attrName>ppt_y</p:attrName>
                                        </p:attrNameLst>
                                      </p:cBhvr>
                                    </p:animMotion>
                                  </p:childTnLst>
                                </p:cTn>
                              </p:par>
                              <p:par>
                                <p:cTn id="24" presetID="28" presetClass="path" presetSubtype="0" accel="50000" decel="50000" fill="hold" grpId="0" nodeType="withEffect">
                                  <p:stCondLst>
                                    <p:cond delay="0"/>
                                  </p:stCondLst>
                                  <p:childTnLst>
                                    <p:animMotion origin="layout" path="M 0 0  C 0.017 0  0.031 0.01864  0.031 0.04128  C 0.031 0.06524  0.017 0.08388  0 0.08388  C -0.017 0.08388  -0.031 0.10252  -0.031 0.12516  C -0.031 0.14779  -0.017 0.16644  0 0.16644  C 0.017 0.16644  0.031 0.18508  0.031 0.20771  C 0.031 0.23035  0.017 0.24899  0 0.24899  C -0.017 0.24899  -0.031 0.26763  -0.031 0.2916  C -0.031 0.31423  -0.017 0.33287  0 0.33287  C 0.017 0.33287  0.031 0.31423  0.031 0.2916  C 0.031 0.26763  0.017 0.24899  0 0.24899  C -0.017 0.24899  -0.031 0.23035  -0.031 0.20771  C -0.031 0.18508  -0.017 0.16644  0 0.16644  C 0.017 0.16644  0.031 0.14779  0.031 0.12516  C 0.031 0.10252  0.017 0.08388  0 0.08388  C -0.017 0.08388  -0.031 0.06524  -0.031 0.04128  C -0.031 0.01864  -0.017 0  0 0  Z" pathEditMode="relative" ptsTypes="">
                                      <p:cBhvr>
                                        <p:cTn id="25"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ital.jpg"/>
          <p:cNvPicPr>
            <a:picLocks noGrp="1" noChangeAspect="1"/>
          </p:cNvPicPr>
          <p:nvPr>
            <p:ph idx="1"/>
          </p:nvPr>
        </p:nvPicPr>
        <p:blipFill>
          <a:blip r:embed="rId2"/>
          <a:stretch>
            <a:fillRect/>
          </a:stretch>
        </p:blipFill>
        <p:spPr>
          <a:xfrm>
            <a:off x="990600" y="838200"/>
            <a:ext cx="7239000" cy="54864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lnSpcReduction="10000"/>
          </a:bodyPr>
          <a:lstStyle/>
          <a:p>
            <a:r>
              <a:rPr lang="en-US" dirty="0" smtClean="0"/>
              <a:t>Effort to further “</a:t>
            </a:r>
            <a:r>
              <a:rPr lang="en-US" dirty="0" err="1" smtClean="0"/>
              <a:t>AVIDize</a:t>
            </a:r>
            <a:r>
              <a:rPr lang="en-US" dirty="0" smtClean="0"/>
              <a:t>” the entire school.</a:t>
            </a:r>
          </a:p>
          <a:p>
            <a:r>
              <a:rPr lang="en-US" dirty="0" smtClean="0"/>
              <a:t>The LHS AVID Site Team has greatly expanded to include teachers of many disciplines, administration, and tutors.</a:t>
            </a:r>
          </a:p>
          <a:p>
            <a:r>
              <a:rPr lang="en-US" dirty="0" smtClean="0"/>
              <a:t>The LHS AVID Site Team continues to maintain the LHS AVID Website.  </a:t>
            </a:r>
          </a:p>
          <a:p>
            <a:r>
              <a:rPr lang="en-US" dirty="0" smtClean="0"/>
              <a:t>The LHS AVID Site Team continues to make faculty/staff aware of the importance of AVID through successfully putting forth an AVID Public Relations “Blitz.”</a:t>
            </a:r>
            <a:endParaRPr lang="en-US" dirty="0"/>
          </a:p>
        </p:txBody>
      </p:sp>
      <p:sp>
        <p:nvSpPr>
          <p:cNvPr id="2" name="Title 1"/>
          <p:cNvSpPr>
            <a:spLocks noGrp="1"/>
          </p:cNvSpPr>
          <p:nvPr>
            <p:ph type="title"/>
          </p:nvPr>
        </p:nvSpPr>
        <p:spPr/>
        <p:txBody>
          <a:bodyPr>
            <a:normAutofit fontScale="90000"/>
          </a:bodyPr>
          <a:lstStyle/>
          <a:p>
            <a:r>
              <a:rPr lang="en-US" dirty="0" smtClean="0"/>
              <a:t>LHS Site Team members participate in and give continual staff development workshops in an</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8" presetClass="emph" presetSubtype="0" fill="hold" grpId="0" nodeType="clickEffect">
                                  <p:stCondLst>
                                    <p:cond delay="0"/>
                                  </p:stCondLst>
                                  <p:iterate type="lt">
                                    <p:tmPct val="10000"/>
                                  </p:iterate>
                                  <p:childTnLst>
                                    <p:animClr clrSpc="rgb">
                                      <p:cBhvr override="childStyle">
                                        <p:cTn id="10" dur="500" fill="hold"/>
                                        <p:tgtEl>
                                          <p:spTgt spid="3">
                                            <p:txEl>
                                              <p:pRg st="0" end="0"/>
                                            </p:txEl>
                                          </p:spTgt>
                                        </p:tgtEl>
                                        <p:attrNameLst>
                                          <p:attrName>style.color</p:attrName>
                                        </p:attrNameLst>
                                      </p:cBhvr>
                                      <p:to>
                                        <a:schemeClr val="accent2"/>
                                      </p:to>
                                    </p:animClr>
                                    <p:animClr clrSpc="rgb">
                                      <p:cBhvr>
                                        <p:cTn id="11" dur="500" fill="hold"/>
                                        <p:tgtEl>
                                          <p:spTgt spid="3">
                                            <p:txEl>
                                              <p:pRg st="0" end="0"/>
                                            </p:txEl>
                                          </p:spTgt>
                                        </p:tgtEl>
                                        <p:attrNameLst>
                                          <p:attrName>fillcolor</p:attrName>
                                        </p:attrNameLst>
                                      </p:cBhvr>
                                      <p:to>
                                        <a:schemeClr val="accent2"/>
                                      </p:to>
                                    </p:animClr>
                                    <p:set>
                                      <p:cBhvr>
                                        <p:cTn id="12" dur="500" fill="hold"/>
                                        <p:tgtEl>
                                          <p:spTgt spid="3">
                                            <p:txEl>
                                              <p:pRg st="0" end="0"/>
                                            </p:txEl>
                                          </p:spTgt>
                                        </p:tgtEl>
                                        <p:attrNameLst>
                                          <p:attrName>fill.type</p:attrName>
                                        </p:attrNameLst>
                                      </p:cBhvr>
                                      <p:to>
                                        <p:strVal val="solid"/>
                                      </p:to>
                                    </p:set>
                                    <p:anim to="1.5" calcmode="lin" valueType="num">
                                      <p:cBhvr override="childStyle">
                                        <p:cTn id="13" dur="500" fill="hold"/>
                                        <p:tgtEl>
                                          <p:spTgt spid="3">
                                            <p:txEl>
                                              <p:pRg st="0" end="0"/>
                                            </p:txEl>
                                          </p:spTgt>
                                        </p:tgtEl>
                                        <p:attrNameLst>
                                          <p:attrName>style.fontSize</p:attrName>
                                        </p:attrNameLst>
                                      </p:cBhvr>
                                    </p:anim>
                                  </p:childTnLst>
                                </p:cTn>
                              </p:par>
                              <p:par>
                                <p:cTn id="14" presetID="28" presetClass="emph" presetSubtype="0" fill="hold" grpId="0" nodeType="withEffect">
                                  <p:stCondLst>
                                    <p:cond delay="0"/>
                                  </p:stCondLst>
                                  <p:iterate type="lt">
                                    <p:tmPct val="10000"/>
                                  </p:iterate>
                                  <p:childTnLst>
                                    <p:animClr clrSpc="rgb">
                                      <p:cBhvr override="childStyle">
                                        <p:cTn id="15" dur="500" fill="hold"/>
                                        <p:tgtEl>
                                          <p:spTgt spid="3">
                                            <p:txEl>
                                              <p:pRg st="1" end="1"/>
                                            </p:txEl>
                                          </p:spTgt>
                                        </p:tgtEl>
                                        <p:attrNameLst>
                                          <p:attrName>style.color</p:attrName>
                                        </p:attrNameLst>
                                      </p:cBhvr>
                                      <p:to>
                                        <a:schemeClr val="accent2"/>
                                      </p:to>
                                    </p:animClr>
                                    <p:animClr clrSpc="rgb">
                                      <p:cBhvr>
                                        <p:cTn id="16" dur="500" fill="hold"/>
                                        <p:tgtEl>
                                          <p:spTgt spid="3">
                                            <p:txEl>
                                              <p:pRg st="1" end="1"/>
                                            </p:txEl>
                                          </p:spTgt>
                                        </p:tgtEl>
                                        <p:attrNameLst>
                                          <p:attrName>fillcolor</p:attrName>
                                        </p:attrNameLst>
                                      </p:cBhvr>
                                      <p:to>
                                        <a:schemeClr val="accent2"/>
                                      </p:to>
                                    </p:animClr>
                                    <p:set>
                                      <p:cBhvr>
                                        <p:cTn id="17" dur="500" fill="hold"/>
                                        <p:tgtEl>
                                          <p:spTgt spid="3">
                                            <p:txEl>
                                              <p:pRg st="1" end="1"/>
                                            </p:txEl>
                                          </p:spTgt>
                                        </p:tgtEl>
                                        <p:attrNameLst>
                                          <p:attrName>fill.type</p:attrName>
                                        </p:attrNameLst>
                                      </p:cBhvr>
                                      <p:to>
                                        <p:strVal val="solid"/>
                                      </p:to>
                                    </p:set>
                                    <p:anim to="1.5" calcmode="lin" valueType="num">
                                      <p:cBhvr override="childStyle">
                                        <p:cTn id="18" dur="500" fill="hold"/>
                                        <p:tgtEl>
                                          <p:spTgt spid="3">
                                            <p:txEl>
                                              <p:pRg st="1" end="1"/>
                                            </p:txEl>
                                          </p:spTgt>
                                        </p:tgtEl>
                                        <p:attrNameLst>
                                          <p:attrName>style.fontSize</p:attrName>
                                        </p:attrNameLst>
                                      </p:cBhvr>
                                    </p:anim>
                                  </p:childTnLst>
                                </p:cTn>
                              </p:par>
                              <p:par>
                                <p:cTn id="19" presetID="28" presetClass="emph" presetSubtype="0" fill="hold" grpId="0" nodeType="withEffect">
                                  <p:stCondLst>
                                    <p:cond delay="0"/>
                                  </p:stCondLst>
                                  <p:iterate type="lt">
                                    <p:tmPct val="10000"/>
                                  </p:iterate>
                                  <p:childTnLst>
                                    <p:animClr clrSpc="rgb">
                                      <p:cBhvr override="childStyle">
                                        <p:cTn id="20" dur="500" fill="hold"/>
                                        <p:tgtEl>
                                          <p:spTgt spid="3">
                                            <p:txEl>
                                              <p:pRg st="2" end="2"/>
                                            </p:txEl>
                                          </p:spTgt>
                                        </p:tgtEl>
                                        <p:attrNameLst>
                                          <p:attrName>style.color</p:attrName>
                                        </p:attrNameLst>
                                      </p:cBhvr>
                                      <p:to>
                                        <a:schemeClr val="accent2"/>
                                      </p:to>
                                    </p:animClr>
                                    <p:animClr clrSpc="rgb">
                                      <p:cBhvr>
                                        <p:cTn id="21" dur="500" fill="hold"/>
                                        <p:tgtEl>
                                          <p:spTgt spid="3">
                                            <p:txEl>
                                              <p:pRg st="2" end="2"/>
                                            </p:txEl>
                                          </p:spTgt>
                                        </p:tgtEl>
                                        <p:attrNameLst>
                                          <p:attrName>fillcolor</p:attrName>
                                        </p:attrNameLst>
                                      </p:cBhvr>
                                      <p:to>
                                        <a:schemeClr val="accent2"/>
                                      </p:to>
                                    </p:animClr>
                                    <p:set>
                                      <p:cBhvr>
                                        <p:cTn id="22" dur="500" fill="hold"/>
                                        <p:tgtEl>
                                          <p:spTgt spid="3">
                                            <p:txEl>
                                              <p:pRg st="2" end="2"/>
                                            </p:txEl>
                                          </p:spTgt>
                                        </p:tgtEl>
                                        <p:attrNameLst>
                                          <p:attrName>fill.type</p:attrName>
                                        </p:attrNameLst>
                                      </p:cBhvr>
                                      <p:to>
                                        <p:strVal val="solid"/>
                                      </p:to>
                                    </p:set>
                                    <p:anim to="1.5" calcmode="lin" valueType="num">
                                      <p:cBhvr override="childStyle">
                                        <p:cTn id="23" dur="500" fill="hold"/>
                                        <p:tgtEl>
                                          <p:spTgt spid="3">
                                            <p:txEl>
                                              <p:pRg st="2" end="2"/>
                                            </p:txEl>
                                          </p:spTgt>
                                        </p:tgtEl>
                                        <p:attrNameLst>
                                          <p:attrName>style.fontSize</p:attrName>
                                        </p:attrNameLst>
                                      </p:cBhvr>
                                    </p:anim>
                                  </p:childTnLst>
                                </p:cTn>
                              </p:par>
                              <p:par>
                                <p:cTn id="24" presetID="28" presetClass="emph" presetSubtype="0" fill="hold" grpId="0" nodeType="withEffect">
                                  <p:stCondLst>
                                    <p:cond delay="0"/>
                                  </p:stCondLst>
                                  <p:iterate type="lt">
                                    <p:tmPct val="10000"/>
                                  </p:iterate>
                                  <p:childTnLst>
                                    <p:animClr clrSpc="rgb">
                                      <p:cBhvr override="childStyle">
                                        <p:cTn id="25" dur="500" fill="hold"/>
                                        <p:tgtEl>
                                          <p:spTgt spid="3">
                                            <p:txEl>
                                              <p:pRg st="3" end="3"/>
                                            </p:txEl>
                                          </p:spTgt>
                                        </p:tgtEl>
                                        <p:attrNameLst>
                                          <p:attrName>style.color</p:attrName>
                                        </p:attrNameLst>
                                      </p:cBhvr>
                                      <p:to>
                                        <a:schemeClr val="accent2"/>
                                      </p:to>
                                    </p:animClr>
                                    <p:animClr clrSpc="rgb">
                                      <p:cBhvr>
                                        <p:cTn id="26" dur="500" fill="hold"/>
                                        <p:tgtEl>
                                          <p:spTgt spid="3">
                                            <p:txEl>
                                              <p:pRg st="3" end="3"/>
                                            </p:txEl>
                                          </p:spTgt>
                                        </p:tgtEl>
                                        <p:attrNameLst>
                                          <p:attrName>fillcolor</p:attrName>
                                        </p:attrNameLst>
                                      </p:cBhvr>
                                      <p:to>
                                        <a:schemeClr val="accent2"/>
                                      </p:to>
                                    </p:animClr>
                                    <p:set>
                                      <p:cBhvr>
                                        <p:cTn id="27" dur="500" fill="hold"/>
                                        <p:tgtEl>
                                          <p:spTgt spid="3">
                                            <p:txEl>
                                              <p:pRg st="3" end="3"/>
                                            </p:txEl>
                                          </p:spTgt>
                                        </p:tgtEl>
                                        <p:attrNameLst>
                                          <p:attrName>fill.type</p:attrName>
                                        </p:attrNameLst>
                                      </p:cBhvr>
                                      <p:to>
                                        <p:strVal val="solid"/>
                                      </p:to>
                                    </p:set>
                                    <p:anim to="1.5" calcmode="lin" valueType="num">
                                      <p:cBhvr override="childStyle">
                                        <p:cTn id="28" dur="500" fill="hold"/>
                                        <p:tgtEl>
                                          <p:spTgt spid="3">
                                            <p:txEl>
                                              <p:pRg st="3" end="3"/>
                                            </p:txEl>
                                          </p:spTgt>
                                        </p:tgtEl>
                                        <p:attrNameLst>
                                          <p:attrName>style.fontSize</p:attrName>
                                        </p:attrNameLst>
                                      </p:cBhvr>
                                    </p:anim>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grpId="1" nodeType="clickEffect">
                                  <p:stCondLst>
                                    <p:cond delay="0"/>
                                  </p:stCondLst>
                                  <p:iterate type="lt">
                                    <p:tmPct val="0"/>
                                  </p:iterate>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3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3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3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grpId="1" nodeType="clickEffect">
                                  <p:stCondLst>
                                    <p:cond delay="0"/>
                                  </p:stCondLst>
                                  <p:iterate type="lt">
                                    <p:tmPct val="0"/>
                                  </p:iterate>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p:cTn id="42"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grpId="1" nodeType="clickEffect">
                                  <p:stCondLst>
                                    <p:cond delay="0"/>
                                  </p:stCondLst>
                                  <p:iterate type="lt">
                                    <p:tmPct val="0"/>
                                  </p:iterate>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5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5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grpId="1" nodeType="clickEffect">
                                  <p:stCondLst>
                                    <p:cond delay="0"/>
                                  </p:stCondLst>
                                  <p:iterate type="lt">
                                    <p:tmPct val="0"/>
                                  </p:iterate>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p:cTn id="60"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61"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2"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63"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6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kshops.gif"/>
          <p:cNvPicPr>
            <a:picLocks noGrp="1" noChangeAspect="1"/>
          </p:cNvPicPr>
          <p:nvPr>
            <p:ph idx="1"/>
          </p:nvPr>
        </p:nvPicPr>
        <p:blipFill>
          <a:blip r:embed="rId2"/>
          <a:stretch>
            <a:fillRect/>
          </a:stretch>
        </p:blipFill>
        <p:spPr>
          <a:xfrm>
            <a:off x="914400" y="685800"/>
            <a:ext cx="7010399" cy="5410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path" presetSubtype="0" accel="50000" decel="50000" fill="hold" nodeType="clickEffect">
                                  <p:stCondLst>
                                    <p:cond delay="0"/>
                                  </p:stCondLst>
                                  <p:childTnLst>
                                    <p:animMotion origin="layout" path="M 0 0  C 0.006 0.00799  0.011 0.01465  0.015 0.02264  C 0.02 0.01465  0.024 0.00799  0.03 0  C 0.065 -0.0466  0.107 -0.06657  0.124 -0.04527  C 0.14 -0.02264  0.125 0.03329  0.09 0.07989  C 0.084 0.08655  0.079 0.0932  0.073 0.09986  C 0.079 0.10519  0.084 0.11184  0.09 0.11983  C 0.125 0.16644  0.14 0.22236  0.124 0.24366  C 0.107 0.2663  0.065 0.24632  0.03 0.19972  C 0.024 0.19173  0.02 0.18508  0.015 0.17709  C 0.011 0.18508  0.006 0.19173  0 0.19972  C -0.035 0.24632  -0.077 0.2663  -0.094 0.24366  C -0.11 0.22236  -0.095 0.16644  -0.06 0.11983  C -0.054 0.11184  -0.049 0.10519  -0.043 0.09986  C -0.049 0.0932  -0.054 0.08655  -0.06 0.07989  C -0.095 0.03329  -0.11 -0.02264  -0.094 -0.04527  C -0.077 -0.06657  -0.035 -0.0466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Continuous and on-going training is essential for all AVID teachers, both core and non-AVID Site Team members.  Even though all of these teachers have been trained, further training would further develop strength in WIC-R strategies, Socratic Seminars, and the  tutorial process.</a:t>
            </a:r>
          </a:p>
          <a:p>
            <a:r>
              <a:rPr lang="en-US" dirty="0" smtClean="0"/>
              <a:t>Our 11</a:t>
            </a:r>
            <a:r>
              <a:rPr lang="en-US" baseline="30000" dirty="0" smtClean="0"/>
              <a:t>th</a:t>
            </a:r>
            <a:r>
              <a:rPr lang="en-US" dirty="0" smtClean="0"/>
              <a:t>/12</a:t>
            </a:r>
            <a:r>
              <a:rPr lang="en-US" baseline="30000" dirty="0" smtClean="0"/>
              <a:t>th</a:t>
            </a:r>
            <a:r>
              <a:rPr lang="en-US" dirty="0" smtClean="0"/>
              <a:t> grade AVID Elective students participated in a team-building Ropes Course!</a:t>
            </a:r>
            <a:endParaRPr lang="en-US" dirty="0"/>
          </a:p>
        </p:txBody>
      </p:sp>
      <p:sp>
        <p:nvSpPr>
          <p:cNvPr id="2" name="Title 1"/>
          <p:cNvSpPr>
            <a:spLocks noGrp="1"/>
          </p:cNvSpPr>
          <p:nvPr>
            <p:ph type="title"/>
          </p:nvPr>
        </p:nvSpPr>
        <p:spPr/>
        <p:txBody>
          <a:bodyPr>
            <a:normAutofit fontScale="90000"/>
          </a:bodyPr>
          <a:lstStyle/>
          <a:p>
            <a:r>
              <a:rPr lang="en-US" dirty="0" smtClean="0"/>
              <a:t>Fund-raising through the creating and submission of a grant was pursued.</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mph" presetSubtype="0" fill="hold" grpId="0" nodeType="clickEffect">
                                  <p:stCondLst>
                                    <p:cond delay="0"/>
                                  </p:stCondLst>
                                  <p:childTnLst>
                                    <p:animClr clrSpc="rgb">
                                      <p:cBhvr override="childStyle">
                                        <p:cTn id="11" dur="1900" fill="hold">
                                          <p:stCondLst>
                                            <p:cond delay="100"/>
                                          </p:stCondLst>
                                        </p:cTn>
                                        <p:tgtEl>
                                          <p:spTgt spid="3">
                                            <p:txEl>
                                              <p:pRg st="0" end="0"/>
                                            </p:txEl>
                                          </p:spTgt>
                                        </p:tgtEl>
                                        <p:attrNameLst>
                                          <p:attrName>style.color</p:attrName>
                                        </p:attrNameLst>
                                      </p:cBhvr>
                                      <p:to>
                                        <a:schemeClr val="accent2"/>
                                      </p:to>
                                    </p:animClr>
                                    <p:animClr clrSpc="rgb">
                                      <p:cBhvr>
                                        <p:cTn id="12" dur="1900" fill="hold">
                                          <p:stCondLst>
                                            <p:cond delay="100"/>
                                          </p:stCondLst>
                                        </p:cTn>
                                        <p:tgtEl>
                                          <p:spTgt spid="3">
                                            <p:txEl>
                                              <p:pRg st="0" end="0"/>
                                            </p:txEl>
                                          </p:spTgt>
                                        </p:tgtEl>
                                        <p:attrNameLst>
                                          <p:attrName>fillColor</p:attrName>
                                        </p:attrNameLst>
                                      </p:cBhvr>
                                      <p:to>
                                        <a:schemeClr val="accent2"/>
                                      </p:to>
                                    </p:animClr>
                                    <p:set>
                                      <p:cBhvr>
                                        <p:cTn id="13" dur="1900" fill="hold">
                                          <p:stCondLst>
                                            <p:cond delay="100"/>
                                          </p:stCondLst>
                                        </p:cTn>
                                        <p:tgtEl>
                                          <p:spTgt spid="3">
                                            <p:txEl>
                                              <p:pRg st="0" end="0"/>
                                            </p:txEl>
                                          </p:spTgt>
                                        </p:tgtEl>
                                        <p:attrNameLst>
                                          <p:attrName>fill.type</p:attrName>
                                        </p:attrNameLst>
                                      </p:cBhvr>
                                      <p:to>
                                        <p:strVal val="solid"/>
                                      </p:to>
                                    </p:set>
                                    <p:set>
                                      <p:cBhvr>
                                        <p:cTn id="14" dur="1900" fill="hold">
                                          <p:stCondLst>
                                            <p:cond delay="100"/>
                                          </p:stCondLst>
                                        </p:cTn>
                                        <p:tgtEl>
                                          <p:spTgt spid="3">
                                            <p:txEl>
                                              <p:pRg st="0" end="0"/>
                                            </p:txEl>
                                          </p:spTgt>
                                        </p:tgtEl>
                                        <p:attrNameLst>
                                          <p:attrName>fill.on</p:attrName>
                                        </p:attrNameLst>
                                      </p:cBhvr>
                                      <p:to>
                                        <p:strVal val="true"/>
                                      </p:to>
                                    </p:set>
                                    <p:animScale>
                                      <p:cBhvr>
                                        <p:cTn id="15" dur="200" fill="hold">
                                          <p:stCondLst>
                                            <p:cond delay="0"/>
                                          </p:stCondLst>
                                        </p:cTn>
                                        <p:tgtEl>
                                          <p:spTgt spid="3">
                                            <p:txEl>
                                              <p:pRg st="0" end="0"/>
                                            </p:txEl>
                                          </p:spTgt>
                                        </p:tgtEl>
                                      </p:cBhvr>
                                      <p:from x="100000" y="100000"/>
                                      <p:to x="100000" y="5000"/>
                                    </p:animScale>
                                    <p:animScale>
                                      <p:cBhvr>
                                        <p:cTn id="16" dur="200" fill="hold">
                                          <p:stCondLst>
                                            <p:cond delay="200"/>
                                          </p:stCondLst>
                                        </p:cTn>
                                        <p:tgtEl>
                                          <p:spTgt spid="3">
                                            <p:txEl>
                                              <p:pRg st="0" end="0"/>
                                            </p:txEl>
                                          </p:spTgt>
                                        </p:tgtEl>
                                      </p:cBhvr>
                                      <p:from x="100000" y="5000"/>
                                      <p:to x="120000" y="150000"/>
                                    </p:animScale>
                                    <p:animScale>
                                      <p:cBhvr>
                                        <p:cTn id="17" dur="600" fill="hold">
                                          <p:stCondLst>
                                            <p:cond delay="1400"/>
                                          </p:stCondLst>
                                        </p:cTn>
                                        <p:tgtEl>
                                          <p:spTgt spid="3">
                                            <p:txEl>
                                              <p:pRg st="0" end="0"/>
                                            </p:txEl>
                                          </p:spTgt>
                                        </p:tgtEl>
                                      </p:cBhvr>
                                      <p:to x="120000" y="150000"/>
                                    </p:animScale>
                                  </p:childTnLst>
                                </p:cTn>
                              </p:par>
                            </p:childTnLst>
                          </p:cTn>
                        </p:par>
                      </p:childTnLst>
                    </p:cTn>
                  </p:par>
                  <p:par>
                    <p:cTn id="18" fill="hold">
                      <p:stCondLst>
                        <p:cond delay="indefinite"/>
                      </p:stCondLst>
                      <p:childTnLst>
                        <p:par>
                          <p:cTn id="19" fill="hold">
                            <p:stCondLst>
                              <p:cond delay="0"/>
                            </p:stCondLst>
                            <p:childTnLst>
                              <p:par>
                                <p:cTn id="20" presetID="14" presetClass="emph" presetSubtype="0" fill="hold" grpId="0" nodeType="clickEffect">
                                  <p:stCondLst>
                                    <p:cond delay="0"/>
                                  </p:stCondLst>
                                  <p:childTnLst>
                                    <p:animClr clrSpc="rgb">
                                      <p:cBhvr override="childStyle">
                                        <p:cTn id="21" dur="1900" fill="hold">
                                          <p:stCondLst>
                                            <p:cond delay="100"/>
                                          </p:stCondLst>
                                        </p:cTn>
                                        <p:tgtEl>
                                          <p:spTgt spid="3">
                                            <p:txEl>
                                              <p:pRg st="1" end="1"/>
                                            </p:txEl>
                                          </p:spTgt>
                                        </p:tgtEl>
                                        <p:attrNameLst>
                                          <p:attrName>style.color</p:attrName>
                                        </p:attrNameLst>
                                      </p:cBhvr>
                                      <p:to>
                                        <a:schemeClr val="accent2"/>
                                      </p:to>
                                    </p:animClr>
                                    <p:animClr clrSpc="rgb">
                                      <p:cBhvr>
                                        <p:cTn id="22" dur="1900" fill="hold">
                                          <p:stCondLst>
                                            <p:cond delay="100"/>
                                          </p:stCondLst>
                                        </p:cTn>
                                        <p:tgtEl>
                                          <p:spTgt spid="3">
                                            <p:txEl>
                                              <p:pRg st="1" end="1"/>
                                            </p:txEl>
                                          </p:spTgt>
                                        </p:tgtEl>
                                        <p:attrNameLst>
                                          <p:attrName>fillColor</p:attrName>
                                        </p:attrNameLst>
                                      </p:cBhvr>
                                      <p:to>
                                        <a:schemeClr val="accent2"/>
                                      </p:to>
                                    </p:animClr>
                                    <p:set>
                                      <p:cBhvr>
                                        <p:cTn id="23" dur="1900" fill="hold">
                                          <p:stCondLst>
                                            <p:cond delay="100"/>
                                          </p:stCondLst>
                                        </p:cTn>
                                        <p:tgtEl>
                                          <p:spTgt spid="3">
                                            <p:txEl>
                                              <p:pRg st="1" end="1"/>
                                            </p:txEl>
                                          </p:spTgt>
                                        </p:tgtEl>
                                        <p:attrNameLst>
                                          <p:attrName>fill.type</p:attrName>
                                        </p:attrNameLst>
                                      </p:cBhvr>
                                      <p:to>
                                        <p:strVal val="solid"/>
                                      </p:to>
                                    </p:set>
                                    <p:set>
                                      <p:cBhvr>
                                        <p:cTn id="24" dur="1900" fill="hold">
                                          <p:stCondLst>
                                            <p:cond delay="100"/>
                                          </p:stCondLst>
                                        </p:cTn>
                                        <p:tgtEl>
                                          <p:spTgt spid="3">
                                            <p:txEl>
                                              <p:pRg st="1" end="1"/>
                                            </p:txEl>
                                          </p:spTgt>
                                        </p:tgtEl>
                                        <p:attrNameLst>
                                          <p:attrName>fill.on</p:attrName>
                                        </p:attrNameLst>
                                      </p:cBhvr>
                                      <p:to>
                                        <p:strVal val="true"/>
                                      </p:to>
                                    </p:set>
                                    <p:animScale>
                                      <p:cBhvr>
                                        <p:cTn id="25" dur="200" fill="hold">
                                          <p:stCondLst>
                                            <p:cond delay="0"/>
                                          </p:stCondLst>
                                        </p:cTn>
                                        <p:tgtEl>
                                          <p:spTgt spid="3">
                                            <p:txEl>
                                              <p:pRg st="1" end="1"/>
                                            </p:txEl>
                                          </p:spTgt>
                                        </p:tgtEl>
                                      </p:cBhvr>
                                      <p:from x="100000" y="100000"/>
                                      <p:to x="100000" y="5000"/>
                                    </p:animScale>
                                    <p:animScale>
                                      <p:cBhvr>
                                        <p:cTn id="26" dur="200" fill="hold">
                                          <p:stCondLst>
                                            <p:cond delay="200"/>
                                          </p:stCondLst>
                                        </p:cTn>
                                        <p:tgtEl>
                                          <p:spTgt spid="3">
                                            <p:txEl>
                                              <p:pRg st="1" end="1"/>
                                            </p:txEl>
                                          </p:spTgt>
                                        </p:tgtEl>
                                      </p:cBhvr>
                                      <p:from x="100000" y="5000"/>
                                      <p:to x="120000" y="150000"/>
                                    </p:animScale>
                                    <p:animScale>
                                      <p:cBhvr>
                                        <p:cTn id="27" dur="600" fill="hold">
                                          <p:stCondLst>
                                            <p:cond delay="1400"/>
                                          </p:stCondLst>
                                        </p:cTn>
                                        <p:tgtEl>
                                          <p:spTgt spid="3">
                                            <p:txEl>
                                              <p:pRg st="1" end="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533400" y="528562"/>
            <a:ext cx="7772400" cy="5800876"/>
          </a:xfrm>
          <a:prstGeom prst="rect">
            <a:avLst/>
          </a:prstGeom>
          <a:noFill/>
          <a:ln w="9525">
            <a:noFill/>
            <a:miter lim="800000"/>
            <a:headEnd/>
            <a:tailEnd/>
          </a:ln>
          <a:effec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fontScale="92500" lnSpcReduction="10000"/>
          </a:bodyPr>
          <a:lstStyle/>
          <a:p>
            <a:r>
              <a:rPr lang="en-US" b="1" dirty="0" smtClean="0"/>
              <a:t>Student access to and success in rigorous college preparatory courses.</a:t>
            </a:r>
          </a:p>
          <a:p>
            <a:endParaRPr lang="en-US" dirty="0" smtClean="0"/>
          </a:p>
          <a:p>
            <a:r>
              <a:rPr lang="en-US" dirty="0" smtClean="0"/>
              <a:t>The LHS AVID Site Team has been effective and has worked very hard to welcome more members into membership.  </a:t>
            </a:r>
          </a:p>
          <a:p>
            <a:r>
              <a:rPr lang="en-US" dirty="0" smtClean="0"/>
              <a:t>This year, both parents and tutors have been invited to become LHS AVID Site Team members.  The “</a:t>
            </a:r>
            <a:r>
              <a:rPr lang="en-US" dirty="0" err="1" smtClean="0"/>
              <a:t>AVIDizing</a:t>
            </a:r>
            <a:r>
              <a:rPr lang="en-US" dirty="0" smtClean="0"/>
              <a:t>” of Lafayette has continued, largely through the efforts of the LHS AVID Site Team.</a:t>
            </a:r>
            <a:endParaRPr lang="en-US" dirty="0"/>
          </a:p>
        </p:txBody>
      </p:sp>
      <p:sp>
        <p:nvSpPr>
          <p:cNvPr id="2" name="Title 1"/>
          <p:cNvSpPr>
            <a:spLocks noGrp="1"/>
          </p:cNvSpPr>
          <p:nvPr>
            <p:ph type="title"/>
          </p:nvPr>
        </p:nvSpPr>
        <p:spPr/>
        <p:txBody>
          <a:bodyPr>
            <a:noAutofit/>
          </a:bodyPr>
          <a:lstStyle/>
          <a:p>
            <a:r>
              <a:rPr lang="en-US" sz="3200" u="sng" dirty="0" smtClean="0"/>
              <a:t>AVID Essential No. 11</a:t>
            </a:r>
            <a:r>
              <a:rPr lang="en-US" sz="3200" dirty="0" smtClean="0"/>
              <a:t/>
            </a:r>
            <a:br>
              <a:rPr lang="en-US" sz="3200" dirty="0" smtClean="0"/>
            </a:br>
            <a:r>
              <a:rPr lang="en-US" sz="3200" dirty="0" smtClean="0"/>
              <a:t>An active interdisciplinary AVID Site Team collaborates on issues of </a:t>
            </a:r>
            <a:endParaRPr lang="en-US" sz="32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edg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mBuildingSwirl2.jpg"/>
          <p:cNvPicPr>
            <a:picLocks noGrp="1" noChangeAspect="1"/>
          </p:cNvPicPr>
          <p:nvPr>
            <p:ph idx="1"/>
          </p:nvPr>
        </p:nvPicPr>
        <p:blipFill>
          <a:blip r:embed="rId2"/>
          <a:stretch>
            <a:fillRect/>
          </a:stretch>
        </p:blipFill>
        <p:spPr>
          <a:xfrm>
            <a:off x="533400" y="304800"/>
            <a:ext cx="4110228" cy="3705447"/>
          </a:xfrm>
        </p:spPr>
      </p:pic>
      <p:sp>
        <p:nvSpPr>
          <p:cNvPr id="2" name="Title 1"/>
          <p:cNvSpPr>
            <a:spLocks noGrp="1"/>
          </p:cNvSpPr>
          <p:nvPr>
            <p:ph type="title"/>
          </p:nvPr>
        </p:nvSpPr>
        <p:spPr/>
        <p:txBody>
          <a:bodyPr/>
          <a:lstStyle/>
          <a:p>
            <a:endParaRPr lang="en-US"/>
          </a:p>
        </p:txBody>
      </p:sp>
      <p:pic>
        <p:nvPicPr>
          <p:cNvPr id="5" name="Picture 4" descr="teams.jpg"/>
          <p:cNvPicPr>
            <a:picLocks noChangeAspect="1"/>
          </p:cNvPicPr>
          <p:nvPr/>
        </p:nvPicPr>
        <p:blipFill>
          <a:blip r:embed="rId3"/>
          <a:stretch>
            <a:fillRect/>
          </a:stretch>
        </p:blipFill>
        <p:spPr>
          <a:xfrm>
            <a:off x="3352800" y="3124200"/>
            <a:ext cx="5465010" cy="312420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1" presetClass="path" presetSubtype="0" accel="50000" decel="50000" fill="hold" nodeType="clickEffect">
                                  <p:stCondLst>
                                    <p:cond delay="0"/>
                                  </p:stCondLst>
                                  <p:childTnLst>
                                    <p:animMotion origin="layout" path="M 0 0  L 0.036 0.08255  L 0.108 0.08255  L 0.072 0.16644  L 0.108 0.24899  L 0.036 0.24899  L 0 0.33287  L -0.036 0.24899  L -0.108 0.24899  L -0.072 0.16644  L -0.108 0.08255  L -0.036 0.08255  L 0 0  Z" pathEditMode="relative" ptsTypes="">
                                      <p:cBhvr>
                                        <p:cTn id="10"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568891"/>
          </a:xfrm>
        </p:spPr>
        <p:txBody>
          <a:bodyPr>
            <a:normAutofit fontScale="77500" lnSpcReduction="20000"/>
          </a:bodyPr>
          <a:lstStyle/>
          <a:p>
            <a:r>
              <a:rPr lang="en-US" b="1" dirty="0" smtClean="0"/>
              <a:t>many of whom regularly  give staff development workshops on AVID methodology.  Current Site Team members serve on professional development committees within the school.</a:t>
            </a:r>
          </a:p>
          <a:p>
            <a:r>
              <a:rPr lang="en-US" b="1" dirty="0" smtClean="0"/>
              <a:t>These committees include the Shared Leadership Council, The Parent Shared Leadership Council, the Professional Development Committee, and many others.</a:t>
            </a:r>
          </a:p>
          <a:p>
            <a:r>
              <a:rPr lang="en-US" b="1" dirty="0" smtClean="0"/>
              <a:t>The AVID website, and the AVID Bulletin Board in the lobby, continue to be maintained by LHS AVID Site Team members.  </a:t>
            </a:r>
          </a:p>
          <a:p>
            <a:r>
              <a:rPr lang="en-US" b="1" dirty="0" smtClean="0"/>
              <a:t>AVID student work is displayed throughout the building.</a:t>
            </a:r>
            <a:endParaRPr lang="en-US" b="1"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The LHS AVID Site Team includes people from many different disciplines</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4)">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4)">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rguson-True-Web-size.jpg"/>
          <p:cNvPicPr>
            <a:picLocks noGrp="1" noChangeAspect="1"/>
          </p:cNvPicPr>
          <p:nvPr>
            <p:ph idx="1"/>
          </p:nvPr>
        </p:nvPicPr>
        <p:blipFill>
          <a:blip r:embed="rId2"/>
          <a:stretch>
            <a:fillRect/>
          </a:stretch>
        </p:blipFill>
        <p:spPr>
          <a:xfrm>
            <a:off x="381000" y="304800"/>
            <a:ext cx="8308248" cy="6096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ittees.jpg"/>
          <p:cNvPicPr>
            <a:picLocks noGrp="1" noChangeAspect="1"/>
          </p:cNvPicPr>
          <p:nvPr>
            <p:ph idx="1"/>
          </p:nvPr>
        </p:nvPicPr>
        <p:blipFill>
          <a:blip r:embed="rId2"/>
          <a:stretch>
            <a:fillRect/>
          </a:stretch>
        </p:blipFill>
        <p:spPr>
          <a:xfrm>
            <a:off x="670278" y="533401"/>
            <a:ext cx="7803444" cy="57912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30891"/>
          </a:xfrm>
        </p:spPr>
        <p:txBody>
          <a:bodyPr/>
          <a:lstStyle/>
          <a:p>
            <a:r>
              <a:rPr lang="en-US" dirty="0" smtClean="0"/>
              <a:t>Example – Site Team Coordinator participation in Curriculum Leader meetings.</a:t>
            </a:r>
            <a:endParaRPr lang="en-US" dirty="0"/>
          </a:p>
        </p:txBody>
      </p:sp>
      <p:sp>
        <p:nvSpPr>
          <p:cNvPr id="2" name="Title 1"/>
          <p:cNvSpPr>
            <a:spLocks noGrp="1"/>
          </p:cNvSpPr>
          <p:nvPr>
            <p:ph type="title"/>
          </p:nvPr>
        </p:nvSpPr>
        <p:spPr/>
        <p:txBody>
          <a:bodyPr>
            <a:noAutofit/>
          </a:bodyPr>
          <a:lstStyle/>
          <a:p>
            <a:r>
              <a:rPr lang="en-US" sz="2800" dirty="0" smtClean="0"/>
              <a:t>There remains a need for Site Team members to become involved in key site/district committees.</a:t>
            </a:r>
            <a:endParaRPr lang="en-US" sz="2800" dirty="0"/>
          </a:p>
        </p:txBody>
      </p:sp>
      <p:pic>
        <p:nvPicPr>
          <p:cNvPr id="4" name="Picture 3" descr="circle.jpg"/>
          <p:cNvPicPr>
            <a:picLocks noChangeAspect="1"/>
          </p:cNvPicPr>
          <p:nvPr/>
        </p:nvPicPr>
        <p:blipFill>
          <a:blip r:embed="rId2"/>
          <a:stretch>
            <a:fillRect/>
          </a:stretch>
        </p:blipFill>
        <p:spPr>
          <a:xfrm>
            <a:off x="2362200" y="2689860"/>
            <a:ext cx="3886200" cy="3368040"/>
          </a:xfrm>
          <a:prstGeom prst="rect">
            <a:avLst/>
          </a:prstGeom>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7"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1.  We now have all 9</a:t>
            </a:r>
            <a:r>
              <a:rPr lang="en-US" baseline="30000" dirty="0" smtClean="0"/>
              <a:t>th</a:t>
            </a:r>
            <a:r>
              <a:rPr lang="en-US" dirty="0" smtClean="0"/>
              <a:t> and 10</a:t>
            </a:r>
            <a:r>
              <a:rPr lang="en-US" baseline="30000" dirty="0" smtClean="0"/>
              <a:t>th</a:t>
            </a:r>
            <a:r>
              <a:rPr lang="en-US" dirty="0" smtClean="0"/>
              <a:t> grade AVID students clustered for each semester.  However, we would benefit from clustering all 11</a:t>
            </a:r>
            <a:r>
              <a:rPr lang="en-US" baseline="30000" dirty="0" smtClean="0"/>
              <a:t>th</a:t>
            </a:r>
            <a:r>
              <a:rPr lang="en-US" dirty="0" smtClean="0"/>
              <a:t> and 12</a:t>
            </a:r>
            <a:r>
              <a:rPr lang="en-US" baseline="30000" dirty="0" smtClean="0"/>
              <a:t>th</a:t>
            </a:r>
            <a:r>
              <a:rPr lang="en-US" dirty="0" smtClean="0"/>
              <a:t> grade AVID students for each semester, instead of just in the Fall.</a:t>
            </a:r>
          </a:p>
          <a:p>
            <a:r>
              <a:rPr lang="en-US" dirty="0" smtClean="0"/>
              <a:t>2.  For some reason, knowledge about the rigor and intent of the AVID Program by the faculty, staff, and community.  The Publicity “Blitz” ideally will be continued into next year.  The displays of student work and AVID posters will be continued into next year, as well.</a:t>
            </a:r>
            <a:endParaRPr lang="en-US" dirty="0"/>
          </a:p>
        </p:txBody>
      </p:sp>
      <p:sp>
        <p:nvSpPr>
          <p:cNvPr id="2" name="Title 1"/>
          <p:cNvSpPr>
            <a:spLocks noGrp="1"/>
          </p:cNvSpPr>
          <p:nvPr>
            <p:ph type="title"/>
          </p:nvPr>
        </p:nvSpPr>
        <p:spPr/>
        <p:txBody>
          <a:bodyPr/>
          <a:lstStyle/>
          <a:p>
            <a:r>
              <a:rPr lang="en-US" b="1" u="sng" dirty="0" smtClean="0"/>
              <a:t>Challenges for next year</a:t>
            </a:r>
            <a:r>
              <a:rPr lang="en-US" b="1" dirty="0" smtClean="0"/>
              <a:t>:</a:t>
            </a:r>
            <a:endParaRPr lang="en-US"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llenges.gif"/>
          <p:cNvPicPr>
            <a:picLocks noGrp="1" noChangeAspect="1"/>
          </p:cNvPicPr>
          <p:nvPr>
            <p:ph idx="1"/>
          </p:nvPr>
        </p:nvPicPr>
        <p:blipFill>
          <a:blip r:embed="rId2"/>
          <a:stretch>
            <a:fillRect/>
          </a:stretch>
        </p:blipFill>
        <p:spPr>
          <a:xfrm>
            <a:off x="990600" y="685800"/>
            <a:ext cx="7010400" cy="52578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nodeType="clickEffect">
                                  <p:stCondLst>
                                    <p:cond delay="0"/>
                                  </p:stCondLst>
                                  <p:childTnLst>
                                    <p:animMotion origin="layout" path="M 0 0  C 0.007 -0.01331  0.014 -0.02796  0.021 -0.0466  C 0.04 -0.09986  0.045 -0.15179  0.031 -0.15978  C 0.017 -0.1691  -0.01 -0.13182  -0.029 -0.07856  C -0.039 -0.0506  -0.045 -0.02397  -0.047 -0.00399  C -0.05 0.01198  -0.051 0.02796  -0.051 0.0466  C -0.051 0.10652  -0.038 0.15578  -0.023 0.15578  C -0.008 0.15578  0.005 0.10652  0.005 0.0466  C 0.005 0.01864  0.002 -0.00799  -0.003 -0.02663  C -0.005 -0.04261  -0.01 -0.05992  -0.016 -0.07723  C -0.036 -0.13182  -0.063 -0.1691  -0.077 -0.15978  C -0.091 -0.15046  -0.086 -0.09986  -0.066 -0.04527  C -0.058 -0.01997  -0.047 0.00133  -0.036 0.01598  C -0.028 0.02929  -0.019 0.04128  -0.007 0.05326  C 0.029 0.09187  0.065 0.10918  0.075 0.0932  C 0.084 0.07723  0.064 0.03329  0.028 -0.00399  C 0.013 -0.01997  -0.003 -0.03196  -0.016 -0.03994  C -0.028 -0.04793  -0.043 -0.05459  -0.059 -0.05859  C -0.103 -0.0719  -0.141 -0.06791  -0.144 -0.0466  C -0.148 -0.02663  -0.115 0  -0.071 0.01331  C -0.051 0.01864  -0.032 0.0213  -0.017 0.01997  C -0.004 0.01997  0.01 0.01731  0.025 0.01331  C 0.069 0  0.102 -0.02796  0.098 -0.04793  C 0.095 -0.06791  0.057 -0.07323  0.013 -0.05992  C -0.008 -0.05326  -0.027 -0.04394  -0.04 -0.03329  C -0.051 -0.0253  -0.062 -0.01598  -0.074 -0.00399  C -0.109 0.03462  -0.13 0.07723  -0.12 0.0932  C -0.111 0.10918  -0.074 0.09187  -0.039 0.05459  C -0.022 0.03595  -0.008 0.01731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To a successful AVID Program.  The challenge is to bring more parents voluntarily into participation in the program.  We will have more Parent Workshops and invitations to more parent involvement next year.</a:t>
            </a:r>
          </a:p>
          <a:p>
            <a:r>
              <a:rPr lang="en-US" b="1" dirty="0" smtClean="0"/>
              <a:t>4.  Knowledge of the school performance of each of the AVID students is absolutely vital.  We will work very hard to know exactly what is happening in terms of class performance for each AVID student in more detail than has been possible this year.</a:t>
            </a:r>
            <a:endParaRPr lang="en-US" b="1" dirty="0"/>
          </a:p>
        </p:txBody>
      </p:sp>
      <p:sp>
        <p:nvSpPr>
          <p:cNvPr id="2" name="Title 1"/>
          <p:cNvSpPr>
            <a:spLocks noGrp="1"/>
          </p:cNvSpPr>
          <p:nvPr>
            <p:ph type="title"/>
          </p:nvPr>
        </p:nvSpPr>
        <p:spPr/>
        <p:txBody>
          <a:bodyPr/>
          <a:lstStyle/>
          <a:p>
            <a:r>
              <a:rPr lang="en-US" dirty="0" smtClean="0"/>
              <a:t>3.  Parental involvement is key</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cellence793681.jpg"/>
          <p:cNvPicPr>
            <a:picLocks noGrp="1" noChangeAspect="1"/>
          </p:cNvPicPr>
          <p:nvPr>
            <p:ph idx="1"/>
          </p:nvPr>
        </p:nvPicPr>
        <p:blipFill>
          <a:blip r:embed="rId2"/>
          <a:stretch>
            <a:fillRect/>
          </a:stretch>
        </p:blipFill>
        <p:spPr>
          <a:xfrm>
            <a:off x="1371600" y="762000"/>
            <a:ext cx="6248400" cy="5334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Is to create more opportunities for students to experience college life through more field trips and cultural experiences each semester.</a:t>
            </a:r>
          </a:p>
          <a:p>
            <a:r>
              <a:rPr lang="en-US" b="1" dirty="0" smtClean="0"/>
              <a:t>6.  Better communication between parents, teachers, administration, guidance and students is always an ongoing challenge.</a:t>
            </a:r>
            <a:endParaRPr lang="en-US" b="1" dirty="0"/>
          </a:p>
        </p:txBody>
      </p:sp>
      <p:sp>
        <p:nvSpPr>
          <p:cNvPr id="2" name="Title 1"/>
          <p:cNvSpPr>
            <a:spLocks noGrp="1"/>
          </p:cNvSpPr>
          <p:nvPr>
            <p:ph type="title"/>
          </p:nvPr>
        </p:nvSpPr>
        <p:spPr/>
        <p:txBody>
          <a:bodyPr>
            <a:normAutofit fontScale="90000"/>
          </a:bodyPr>
          <a:lstStyle/>
          <a:p>
            <a:r>
              <a:rPr lang="en-US" dirty="0" smtClean="0"/>
              <a:t>5.  Another important challenge</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0" nodeType="clickEffect">
                                  <p:stCondLst>
                                    <p:cond delay="0"/>
                                  </p:stCondLst>
                                  <p:childTnLst>
                                    <p:animEffect transition="out" filter="checkerboard(across)">
                                      <p:cBhvr>
                                        <p:cTn id="10" dur="500"/>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 presetClass="exit" presetSubtype="10" fill="hold" grpId="0" nodeType="clickEffect">
                                  <p:stCondLst>
                                    <p:cond delay="0"/>
                                  </p:stCondLst>
                                  <p:childTnLst>
                                    <p:animEffect transition="out" filter="checkerboard(across)">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cating.jpg"/>
          <p:cNvPicPr>
            <a:picLocks noGrp="1" noChangeAspect="1"/>
          </p:cNvPicPr>
          <p:nvPr>
            <p:ph idx="1"/>
          </p:nvPr>
        </p:nvPicPr>
        <p:blipFill>
          <a:blip r:embed="rId2"/>
          <a:stretch>
            <a:fillRect/>
          </a:stretch>
        </p:blipFill>
        <p:spPr>
          <a:xfrm>
            <a:off x="685800" y="609601"/>
            <a:ext cx="7391400" cy="5715000"/>
          </a:xfrm>
        </p:spPr>
      </p:pic>
      <p:sp>
        <p:nvSpPr>
          <p:cNvPr id="2" name="Title 1"/>
          <p:cNvSpPr>
            <a:spLocks noGrp="1"/>
          </p:cNvSpPr>
          <p:nvPr>
            <p:ph type="title"/>
          </p:nvPr>
        </p:nvSpPr>
        <p:spPr/>
        <p:txBody>
          <a:bodyPr/>
          <a:lstStyle/>
          <a:p>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smtClean="0"/>
              <a:t>Continues to be a part of the Lafayette High School AVID Program!  We  look forward to addressing these challenges for next year, and expect that next year will be extremely successful!</a:t>
            </a:r>
          </a:p>
          <a:p>
            <a:endParaRPr lang="en-US" b="1" dirty="0" smtClean="0"/>
          </a:p>
          <a:p>
            <a:r>
              <a:rPr lang="en-US" b="1" dirty="0" smtClean="0"/>
              <a:t>The LHS AVID Program will continue to work to successfully address the needs of the students in the “middle”, and to focus upon WIC-R curricula, collaboration, and to grow the AVID Program in order to “</a:t>
            </a:r>
            <a:r>
              <a:rPr lang="en-US" b="1" dirty="0" err="1" smtClean="0"/>
              <a:t>AVIDize</a:t>
            </a:r>
            <a:r>
              <a:rPr lang="en-US" b="1" dirty="0" smtClean="0"/>
              <a:t>” Lafayette High School.</a:t>
            </a:r>
            <a:endParaRPr lang="en-US" b="1" dirty="0"/>
          </a:p>
        </p:txBody>
      </p:sp>
      <p:sp>
        <p:nvSpPr>
          <p:cNvPr id="2" name="Title 1"/>
          <p:cNvSpPr>
            <a:spLocks noGrp="1"/>
          </p:cNvSpPr>
          <p:nvPr>
            <p:ph type="title"/>
          </p:nvPr>
        </p:nvSpPr>
        <p:spPr/>
        <p:txBody>
          <a:bodyPr/>
          <a:lstStyle/>
          <a:p>
            <a:r>
              <a:rPr lang="en-US" sz="5400" b="1" u="sng" dirty="0" smtClean="0"/>
              <a:t>Change</a:t>
            </a:r>
            <a:r>
              <a:rPr lang="en-US" u="sng" dirty="0" smtClean="0"/>
              <a:t> is part of life, </a:t>
            </a:r>
            <a:r>
              <a:rPr lang="en-US" dirty="0" smtClean="0"/>
              <a:t>and it </a:t>
            </a:r>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4"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3"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duate.jpg"/>
          <p:cNvPicPr>
            <a:picLocks noGrp="1" noChangeAspect="1"/>
          </p:cNvPicPr>
          <p:nvPr>
            <p:ph idx="1"/>
          </p:nvPr>
        </p:nvPicPr>
        <p:blipFill>
          <a:blip r:embed="rId2"/>
          <a:stretch>
            <a:fillRect/>
          </a:stretch>
        </p:blipFill>
        <p:spPr>
          <a:xfrm>
            <a:off x="838200" y="2438400"/>
            <a:ext cx="6858000" cy="3505200"/>
          </a:xfrm>
        </p:spPr>
      </p:pic>
      <p:sp>
        <p:nvSpPr>
          <p:cNvPr id="2" name="Title 1"/>
          <p:cNvSpPr>
            <a:spLocks noGrp="1"/>
          </p:cNvSpPr>
          <p:nvPr>
            <p:ph type="title"/>
          </p:nvPr>
        </p:nvSpPr>
        <p:spPr/>
        <p:txBody>
          <a:bodyPr>
            <a:normAutofit/>
          </a:bodyPr>
          <a:lstStyle/>
          <a:p>
            <a:r>
              <a:rPr lang="en-US" sz="4400" dirty="0" smtClean="0"/>
              <a:t>The ultimate result - </a:t>
            </a:r>
            <a:endParaRPr lang="en-US" sz="4400"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5" presetClass="path" presetSubtype="0" accel="50000" decel="50000" fill="hold" nodeType="clickEffect">
                                  <p:stCondLst>
                                    <p:cond delay="0"/>
                                  </p:stCondLst>
                                  <p:childTnLst>
                                    <p:animMotion origin="layout" path="M 0 0  C 0.004 -0.08921  -0.046 -0.16644  -0.113 -0.17176  C -0.177 -0.17842  -0.237 -0.1185  -0.241 -0.03196  C -0.246 0.04793  -0.204 0.1225  -0.144 0.12782  C -0.089 0.13182  -0.037 0.08255  -0.033 0.00799  C -0.029 -0.05992  -0.064 -0.12383  -0.115 -0.12915  C -0.162 -0.13315  -0.206 -0.09187  -0.209 -0.02929  C -0.212 0.02663  -0.184 0.08122  -0.142 0.08388  C -0.104 0.08788  -0.068 0.05592  -0.065 0.00533  C -0.063 -0.03994  -0.084 -0.08388  -0.117 -0.08655  C -0.146 -0.08921  -0.175 -0.06524  -0.177 -0.02663  C -0.179 0.00666  -0.164 0.03861  -0.14 0.04128  C -0.12 0.04394  -0.099 0.02929  -0.098 0.00266  C -0.096 -0.01864  -0.104 -0.04128  -0.119 -0.04394  C -0.131 -0.04394  -0.143 -0.03861  -0.145 -0.02397  C -0.146 -0.01465  -0.144 -0.00533  -0.138 -0.00133  C -0.135 0  -0.133 0  -0.13 -0.00133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And successfully addressed some of the </a:t>
            </a:r>
            <a:r>
              <a:rPr lang="en-US" sz="3200" b="1" u="sng" dirty="0" smtClean="0"/>
              <a:t>challenges from last year.</a:t>
            </a:r>
          </a:p>
          <a:p>
            <a:r>
              <a:rPr lang="en-US" b="1" u="sng" dirty="0" smtClean="0"/>
              <a:t>These included:</a:t>
            </a:r>
          </a:p>
          <a:p>
            <a:r>
              <a:rPr lang="en-US" b="1" dirty="0" smtClean="0"/>
              <a:t>1.  The creation of a schedule that clusters 9</a:t>
            </a:r>
            <a:r>
              <a:rPr lang="en-US" b="1" baseline="30000" dirty="0" smtClean="0"/>
              <a:t>th</a:t>
            </a:r>
            <a:r>
              <a:rPr lang="en-US" b="1" dirty="0" smtClean="0"/>
              <a:t> grade AVID students both in the Fall and in the Spring.</a:t>
            </a:r>
          </a:p>
          <a:p>
            <a:r>
              <a:rPr lang="en-US" b="1" dirty="0" smtClean="0"/>
              <a:t>2.  The creation of a schedule that clusters 10</a:t>
            </a:r>
            <a:r>
              <a:rPr lang="en-US" b="1" baseline="30000" dirty="0" smtClean="0"/>
              <a:t>th</a:t>
            </a:r>
            <a:r>
              <a:rPr lang="en-US" b="1" dirty="0" smtClean="0"/>
              <a:t> grade AVID students both in the Fall and in the Spring.</a:t>
            </a:r>
            <a:endParaRPr lang="en-US" b="1" dirty="0"/>
          </a:p>
        </p:txBody>
      </p:sp>
      <p:sp>
        <p:nvSpPr>
          <p:cNvPr id="2" name="Title 1"/>
          <p:cNvSpPr>
            <a:spLocks noGrp="1"/>
          </p:cNvSpPr>
          <p:nvPr>
            <p:ph type="title"/>
          </p:nvPr>
        </p:nvSpPr>
        <p:spPr/>
        <p:txBody>
          <a:bodyPr>
            <a:normAutofit/>
          </a:bodyPr>
          <a:lstStyle/>
          <a:p>
            <a:r>
              <a:rPr lang="en-US" sz="2800" b="1" dirty="0" smtClean="0"/>
              <a:t>The Lafayette High School AVID Program began the school year having faced</a:t>
            </a:r>
            <a:endParaRPr lang="en-US" sz="2800" b="1"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 0  L -0.25 0  E" pathEditMode="relative" ptsTypes="">
                                      <p:cBhvr>
                                        <p:cTn id="10" dur="2000" fill="hold"/>
                                        <p:tgtEl>
                                          <p:spTgt spid="3">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0 0  L -0.25 0  E" pathEditMode="relative" ptsTypes="">
                                      <p:cBhvr>
                                        <p:cTn id="14" dur="2000" fill="hold"/>
                                        <p:tgtEl>
                                          <p:spTgt spid="3">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0 0  L -0.25 0  E" pathEditMode="relative" ptsTypes="">
                                      <p:cBhvr>
                                        <p:cTn id="18" dur="2000" fill="hold"/>
                                        <p:tgtEl>
                                          <p:spTgt spid="3">
                                            <p:txEl>
                                              <p:pRg st="2" end="2"/>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 0  L -0.25 0  E" pathEditMode="relative" ptsTypes="">
                                      <p:cBhvr>
                                        <p:cTn id="22"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legeGraduation.jpg"/>
          <p:cNvPicPr>
            <a:picLocks noGrp="1" noChangeAspect="1"/>
          </p:cNvPicPr>
          <p:nvPr>
            <p:ph idx="1"/>
          </p:nvPr>
        </p:nvPicPr>
        <p:blipFill>
          <a:blip r:embed="rId2"/>
          <a:stretch>
            <a:fillRect/>
          </a:stretch>
        </p:blipFill>
        <p:spPr>
          <a:xfrm>
            <a:off x="2667000" y="1371600"/>
            <a:ext cx="6096000" cy="5257800"/>
          </a:xfrm>
        </p:spPr>
      </p:pic>
      <p:sp>
        <p:nvSpPr>
          <p:cNvPr id="2" name="Title 1"/>
          <p:cNvSpPr>
            <a:spLocks noGrp="1"/>
          </p:cNvSpPr>
          <p:nvPr>
            <p:ph type="title"/>
          </p:nvPr>
        </p:nvSpPr>
        <p:spPr/>
        <p:txBody>
          <a:bodyPr>
            <a:noAutofit/>
          </a:bodyPr>
          <a:lstStyle/>
          <a:p>
            <a:r>
              <a:rPr lang="en-US" sz="7200" dirty="0" smtClean="0">
                <a:latin typeface="Arial Black" pitchFamily="34" charset="0"/>
              </a:rPr>
              <a:t>Success!!!!</a:t>
            </a:r>
            <a:endParaRPr lang="en-US" sz="7200" dirty="0">
              <a:latin typeface="Arial Black"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TotalTime>
  <Words>3133</Words>
  <Application>Microsoft Office PowerPoint</Application>
  <PresentationFormat>On-screen Show (4:3)</PresentationFormat>
  <Paragraphs>166</Paragraphs>
  <Slides>90</Slides>
  <Notes>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Concourse</vt:lpstr>
      <vt:lpstr>Lafayette High School</vt:lpstr>
      <vt:lpstr>It’s all about - </vt:lpstr>
      <vt:lpstr>The need for change  must be addressed!</vt:lpstr>
      <vt:lpstr>LHS has successfully addressed many challenges from last year!!!</vt:lpstr>
      <vt:lpstr>The Lafayette High School AVID</vt:lpstr>
      <vt:lpstr>Slide 6</vt:lpstr>
      <vt:lpstr>AVID Christmas Cookie Party</vt:lpstr>
      <vt:lpstr>Slide 8</vt:lpstr>
      <vt:lpstr>The Lafayette High School AVID Program began the school year having faced</vt:lpstr>
      <vt:lpstr>Slide 10</vt:lpstr>
      <vt:lpstr>3.  .  LHS HAD ALREADY INVENTORIED THE AVID LIBRARY FOR ALL AVID MATERIAL USED WITHIN THE SCHOOL AND CREATED A LIBRARY FOR SITE Team members to borrow the needed materials</vt:lpstr>
      <vt:lpstr>Slide 12</vt:lpstr>
      <vt:lpstr>5.  The Senior AVID students had accounts on the AVID Center and were set to </vt:lpstr>
      <vt:lpstr>Slide 14</vt:lpstr>
      <vt:lpstr>However, there were still many challenges by the opening of school!</vt:lpstr>
      <vt:lpstr>Slide 16</vt:lpstr>
      <vt:lpstr>Slide 17</vt:lpstr>
      <vt:lpstr>One of the most important challenges that continue:</vt:lpstr>
      <vt:lpstr>Clustering is SOOOO important!</vt:lpstr>
      <vt:lpstr>Lafayette High School</vt:lpstr>
      <vt:lpstr>The Tools of change – to get the job of preparing all AVID students for College!!!</vt:lpstr>
      <vt:lpstr> AVID Essential No. 1:  AVID student selection must focus on students in the middle, with academic potential, who </vt:lpstr>
      <vt:lpstr>During recruitment we target students who would most benefit from AVID!</vt:lpstr>
      <vt:lpstr>Not only were parents invited to become active members of the LHS AVID Site Team, but Academic Coaches (Tutors) were invited as well.  Our wonderful</vt:lpstr>
      <vt:lpstr>Our Goal – to prepare students for success in college!!</vt:lpstr>
      <vt:lpstr>There is a need to continue to emphasize recruitment within the school.  The LHS AVID recruitment</vt:lpstr>
      <vt:lpstr>Slide 27</vt:lpstr>
      <vt:lpstr>AVID Essential No. 2 AVID Program participants, both students and staff, must choose </vt:lpstr>
      <vt:lpstr>Slide 29</vt:lpstr>
      <vt:lpstr>To further develop a more positive image  of the LHS AVID Program which would allow faculty </vt:lpstr>
      <vt:lpstr>http://www.quia.com/pages/avidlhs.html</vt:lpstr>
      <vt:lpstr>At this time, parents and tutors have been invited and have participated  in the LHS AVID Site</vt:lpstr>
      <vt:lpstr>Slide 33</vt:lpstr>
      <vt:lpstr>AVID Essential NO. 3</vt:lpstr>
      <vt:lpstr>The importance of focus on scheduling!</vt:lpstr>
      <vt:lpstr>The 10th grade AVID students are clustered in World Geography or A.P. Human Geography in the Fall</vt:lpstr>
      <vt:lpstr>Slide 37</vt:lpstr>
      <vt:lpstr>There is still a need to facilitate</vt:lpstr>
      <vt:lpstr>Slide 39</vt:lpstr>
      <vt:lpstr>AVID Essential No. 4</vt:lpstr>
      <vt:lpstr>Slide 41</vt:lpstr>
      <vt:lpstr>This year, for the first time, all 11th and 12th grade AVID students took </vt:lpstr>
      <vt:lpstr>Slide 43</vt:lpstr>
      <vt:lpstr>The LHS AVID Site Team has and will continue to encourage all LHS </vt:lpstr>
      <vt:lpstr>Slide 45</vt:lpstr>
      <vt:lpstr>AVID Essential No. 5</vt:lpstr>
      <vt:lpstr>Slide 47</vt:lpstr>
      <vt:lpstr>The AVID Site Team, which now includes almost all disciplines, emphasizes WIC-R curriculum</vt:lpstr>
      <vt:lpstr>It’s all about the students!!!!</vt:lpstr>
      <vt:lpstr>An observation tool to observe all AVID teachers (both core and support) has been chosen </vt:lpstr>
      <vt:lpstr>Slide 51</vt:lpstr>
      <vt:lpstr>AVID Essential No. 6 Inquiry is used as a basis for instruction in the AVID classroom to promote critical thinking.</vt:lpstr>
      <vt:lpstr>Slide 53</vt:lpstr>
      <vt:lpstr>There is a need to facilitate further the growth of students’ independent higher level thinking</vt:lpstr>
      <vt:lpstr>Slide 55</vt:lpstr>
      <vt:lpstr>AVID Essential No. 7 Collaboration is used as a basis for instruction in the AVID classroom.</vt:lpstr>
      <vt:lpstr>Slide 57</vt:lpstr>
      <vt:lpstr>There was effective collaboration between all 3 high schools, and </vt:lpstr>
      <vt:lpstr>11th/12th grade AVID Elective Students’ Gingerbread Houses AVALON Comm. Service Project.</vt:lpstr>
      <vt:lpstr>AVID Essential No. 8 A sufficient number of tutors must be available in AVID elective class(es) to facilitate student access</vt:lpstr>
      <vt:lpstr>Slide 61</vt:lpstr>
      <vt:lpstr>The LHS Site Team now includes tutors as participating members, indicating that the Site Team</vt:lpstr>
      <vt:lpstr>One of our LHS Superb Tutors – Colleen Kennedy!!</vt:lpstr>
      <vt:lpstr>Another one of our Superb Tutors – Kat Lindsay!!</vt:lpstr>
      <vt:lpstr>AVID Essential No. 9 AVID program implementation and student progress must be </vt:lpstr>
      <vt:lpstr>This is the SAT Prep. Book that all AVID students utilized.</vt:lpstr>
      <vt:lpstr>Monthly Site Team meetings continue  to demonstrate a high level of commitment to the AVID </vt:lpstr>
      <vt:lpstr>Slide 68</vt:lpstr>
      <vt:lpstr>This year, for the first time, both juniors and seniors from the </vt:lpstr>
      <vt:lpstr>Slide 70</vt:lpstr>
      <vt:lpstr>AVID Essential No. 10 The school or district has identified resources for program costs, has</vt:lpstr>
      <vt:lpstr>Slide 72</vt:lpstr>
      <vt:lpstr>LHS Site Team members participate in and give continual staff development workshops in an</vt:lpstr>
      <vt:lpstr>Slide 74</vt:lpstr>
      <vt:lpstr>Fund-raising through the creating and submission of a grant was pursued.</vt:lpstr>
      <vt:lpstr>Slide 76</vt:lpstr>
      <vt:lpstr>AVID Essential No. 11 An active interdisciplinary AVID Site Team collaborates on issues of </vt:lpstr>
      <vt:lpstr>Slide 78</vt:lpstr>
      <vt:lpstr>   The LHS AVID Site Team includes people from many different disciplines</vt:lpstr>
      <vt:lpstr>Slide 80</vt:lpstr>
      <vt:lpstr>There remains a need for Site Team members to become involved in key site/district committees.</vt:lpstr>
      <vt:lpstr>Challenges for next year:</vt:lpstr>
      <vt:lpstr>Slide 83</vt:lpstr>
      <vt:lpstr>3.  Parental involvement is key</vt:lpstr>
      <vt:lpstr>Slide 85</vt:lpstr>
      <vt:lpstr>5.  Another important challenge</vt:lpstr>
      <vt:lpstr>Slide 87</vt:lpstr>
      <vt:lpstr>Change is part of life, and it </vt:lpstr>
      <vt:lpstr>The ultimate result - </vt:lpstr>
      <vt:lpstr>Success!!!!</vt:lpstr>
    </vt:vector>
  </TitlesOfParts>
  <Company>Williamsburg-James City County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Department of Technology</dc:creator>
  <cp:lastModifiedBy>Department of Technology</cp:lastModifiedBy>
  <cp:revision>74</cp:revision>
  <dcterms:created xsi:type="dcterms:W3CDTF">2009-04-23T17:16:50Z</dcterms:created>
  <dcterms:modified xsi:type="dcterms:W3CDTF">2009-05-01T18:06:23Z</dcterms:modified>
</cp:coreProperties>
</file>