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307" r:id="rId4"/>
    <p:sldId id="26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 autoAdjust="0"/>
    <p:restoredTop sz="90854" autoAdjust="0"/>
  </p:normalViewPr>
  <p:slideViewPr>
    <p:cSldViewPr>
      <p:cViewPr>
        <p:scale>
          <a:sx n="50" d="100"/>
          <a:sy n="50" d="100"/>
        </p:scale>
        <p:origin x="-189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F458A-A94D-49ED-873A-6E61544F3B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132D5-4EBA-4218-916C-24341A6B09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7F9AC-B7D2-4382-A3AC-96B0EAC044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DC117-EC6D-464E-9182-0CEA43A19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8246B-16B5-4352-BE74-27F7F3FBC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2B555-1813-4940-A971-FDEEDC7AFA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CB45B-5F36-45BA-BF9A-7386B05B93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C2F3D-F7A6-4989-A91E-FF455BF6D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CECD7-628F-4F91-80B5-C680BD13AB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86740-B136-4F29-8D4C-A0D3123FA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7564C-8672-4A8D-8001-FB3241A96D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7FC731-88B9-4031-9C73-50FF979C17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26" Type="http://schemas.openxmlformats.org/officeDocument/2006/relationships/slide" Target="slide2.xml"/><Relationship Id="rId3" Type="http://schemas.openxmlformats.org/officeDocument/2006/relationships/slide" Target="slide6.xml"/><Relationship Id="rId21" Type="http://schemas.openxmlformats.org/officeDocument/2006/relationships/slide" Target="slide42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5" Type="http://schemas.openxmlformats.org/officeDocument/2006/relationships/slide" Target="slide50.xml"/><Relationship Id="rId2" Type="http://schemas.openxmlformats.org/officeDocument/2006/relationships/slide" Target="slide4.xml"/><Relationship Id="rId16" Type="http://schemas.openxmlformats.org/officeDocument/2006/relationships/slide" Target="slide32.xml"/><Relationship Id="rId20" Type="http://schemas.openxmlformats.org/officeDocument/2006/relationships/slide" Target="slide4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24" Type="http://schemas.openxmlformats.org/officeDocument/2006/relationships/slide" Target="slide48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23" Type="http://schemas.openxmlformats.org/officeDocument/2006/relationships/slide" Target="slide46.xml"/><Relationship Id="rId10" Type="http://schemas.openxmlformats.org/officeDocument/2006/relationships/slide" Target="slide20.xml"/><Relationship Id="rId19" Type="http://schemas.openxmlformats.org/officeDocument/2006/relationships/slide" Target="slide38.xml"/><Relationship Id="rId4" Type="http://schemas.openxmlformats.org/officeDocument/2006/relationships/slide" Target="slide8.xml"/><Relationship Id="rId9" Type="http://schemas.openxmlformats.org/officeDocument/2006/relationships/slide" Target="slide18.xml"/><Relationship Id="rId14" Type="http://schemas.openxmlformats.org/officeDocument/2006/relationships/slide" Target="slide28.xml"/><Relationship Id="rId22" Type="http://schemas.openxmlformats.org/officeDocument/2006/relationships/slide" Target="slide4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" action="ppaction://hlinksldjump"/>
              </a:rPr>
              <a:t>2 pt</a:t>
            </a:r>
            <a:endParaRPr lang="en-US"/>
          </a:p>
        </p:txBody>
      </p:sp>
      <p:sp>
        <p:nvSpPr>
          <p:cNvPr id="2138" name="AutoShape 9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3 pt</a:t>
            </a:r>
            <a:endParaRPr lang="en-US"/>
          </a:p>
        </p:txBody>
      </p:sp>
      <p:sp>
        <p:nvSpPr>
          <p:cNvPr id="2139" name="AutoShape 9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4 pt</a:t>
            </a:r>
            <a:endParaRPr lang="en-US"/>
          </a:p>
        </p:txBody>
      </p:sp>
      <p:sp>
        <p:nvSpPr>
          <p:cNvPr id="2140" name="AutoShape 9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5 pt</a:t>
            </a:r>
            <a:endParaRPr lang="en-US"/>
          </a:p>
        </p:txBody>
      </p:sp>
      <p:sp>
        <p:nvSpPr>
          <p:cNvPr id="2149" name="AutoShape 10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1 pt</a:t>
            </a:r>
            <a:endParaRPr lang="en-US" dirty="0"/>
          </a:p>
        </p:txBody>
      </p:sp>
      <p:sp>
        <p:nvSpPr>
          <p:cNvPr id="2150" name="AutoShape 10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2 pt</a:t>
            </a:r>
            <a:endParaRPr lang="en-US"/>
          </a:p>
        </p:txBody>
      </p:sp>
      <p:sp>
        <p:nvSpPr>
          <p:cNvPr id="2151" name="AutoShape 10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3 pt</a:t>
            </a:r>
            <a:endParaRPr lang="en-US"/>
          </a:p>
        </p:txBody>
      </p:sp>
      <p:sp>
        <p:nvSpPr>
          <p:cNvPr id="2152" name="AutoShape 104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4 pt</a:t>
            </a:r>
            <a:endParaRPr lang="en-US"/>
          </a:p>
        </p:txBody>
      </p:sp>
      <p:sp>
        <p:nvSpPr>
          <p:cNvPr id="2153" name="AutoShape 105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5 pt</a:t>
            </a:r>
            <a:endParaRPr lang="en-US"/>
          </a:p>
        </p:txBody>
      </p:sp>
      <p:sp>
        <p:nvSpPr>
          <p:cNvPr id="2154" name="AutoShape 106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1 pt</a:t>
            </a:r>
            <a:endParaRPr lang="en-US" dirty="0"/>
          </a:p>
        </p:txBody>
      </p:sp>
      <p:sp>
        <p:nvSpPr>
          <p:cNvPr id="2155" name="AutoShape 107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2 pt</a:t>
            </a:r>
            <a:endParaRPr lang="en-US"/>
          </a:p>
        </p:txBody>
      </p:sp>
      <p:sp>
        <p:nvSpPr>
          <p:cNvPr id="2156" name="AutoShape 108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3 pt</a:t>
            </a:r>
            <a:endParaRPr lang="en-US"/>
          </a:p>
        </p:txBody>
      </p:sp>
      <p:sp>
        <p:nvSpPr>
          <p:cNvPr id="2157" name="AutoShape 109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4 pt</a:t>
            </a:r>
            <a:endParaRPr lang="en-US"/>
          </a:p>
        </p:txBody>
      </p:sp>
      <p:sp>
        <p:nvSpPr>
          <p:cNvPr id="2158" name="AutoShape 110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5 pt</a:t>
            </a:r>
            <a:endParaRPr lang="en-US"/>
          </a:p>
        </p:txBody>
      </p:sp>
      <p:sp>
        <p:nvSpPr>
          <p:cNvPr id="2159" name="AutoShape 111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1 pt</a:t>
            </a:r>
            <a:endParaRPr lang="en-US"/>
          </a:p>
        </p:txBody>
      </p:sp>
      <p:sp>
        <p:nvSpPr>
          <p:cNvPr id="2160" name="AutoShape 112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2 pt</a:t>
            </a:r>
            <a:endParaRPr lang="en-US"/>
          </a:p>
        </p:txBody>
      </p:sp>
      <p:sp>
        <p:nvSpPr>
          <p:cNvPr id="2161" name="AutoShape 113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3 pt</a:t>
            </a:r>
            <a:endParaRPr lang="en-US"/>
          </a:p>
        </p:txBody>
      </p:sp>
      <p:sp>
        <p:nvSpPr>
          <p:cNvPr id="2162" name="AutoShape 114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4 pt</a:t>
            </a:r>
            <a:endParaRPr lang="en-US"/>
          </a:p>
        </p:txBody>
      </p:sp>
      <p:sp>
        <p:nvSpPr>
          <p:cNvPr id="2163" name="AutoShape 115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5 pt</a:t>
            </a:r>
            <a:endParaRPr lang="en-US"/>
          </a:p>
        </p:txBody>
      </p:sp>
      <p:sp>
        <p:nvSpPr>
          <p:cNvPr id="2164" name="AutoShape 116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1 pt</a:t>
            </a:r>
            <a:endParaRPr lang="en-US"/>
          </a:p>
        </p:txBody>
      </p:sp>
      <p:sp>
        <p:nvSpPr>
          <p:cNvPr id="2165" name="AutoShape 117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2 pt</a:t>
            </a:r>
            <a:endParaRPr lang="en-US"/>
          </a:p>
        </p:txBody>
      </p:sp>
      <p:sp>
        <p:nvSpPr>
          <p:cNvPr id="2166" name="AutoShape 118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3 pt</a:t>
            </a:r>
            <a:endParaRPr lang="en-US"/>
          </a:p>
        </p:txBody>
      </p:sp>
      <p:sp>
        <p:nvSpPr>
          <p:cNvPr id="2167" name="AutoShape 119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4 pt</a:t>
            </a:r>
            <a:endParaRPr lang="en-US"/>
          </a:p>
        </p:txBody>
      </p:sp>
      <p:sp>
        <p:nvSpPr>
          <p:cNvPr id="2168" name="AutoShape 120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5 pt</a:t>
            </a:r>
            <a:endParaRPr lang="en-US"/>
          </a:p>
        </p:txBody>
      </p:sp>
      <p:sp>
        <p:nvSpPr>
          <p:cNvPr id="2088" name="AutoShape 4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1 pt</a:t>
            </a:r>
            <a:endParaRPr lang="en-US" dirty="0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444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Faith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Vocabulary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444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Faith-filled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People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444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The New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Testament</a:t>
            </a:r>
            <a:endParaRPr lang="en-US" b="1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444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The Old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Testament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444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 smtClean="0">
                <a:solidFill>
                  <a:schemeClr val="bg1"/>
                </a:solidFill>
                <a:latin typeface="+mn-lt"/>
              </a:rPr>
              <a:t>So you think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+mn-lt"/>
              </a:rPr>
              <a:t> you know your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+mn-lt"/>
              </a:rPr>
              <a:t> stuff!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447800" y="797005"/>
            <a:ext cx="6248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Holy Spirit guiding human writers of the Sacred Scriptures to faithfully and accurately communicate God’s word.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2710419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</a:t>
            </a:r>
            <a:r>
              <a:rPr lang="en-US" sz="4800" b="1" dirty="0" smtClean="0">
                <a:solidFill>
                  <a:srgbClr val="FFFF00"/>
                </a:solidFill>
              </a:rPr>
              <a:t>is “Inspiration of the Bible”?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144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0" y="1752600"/>
            <a:ext cx="6324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The  _______________</a:t>
            </a:r>
          </a:p>
          <a:p>
            <a:r>
              <a:rPr lang="en-US" sz="3600" b="1" dirty="0" smtClean="0">
                <a:solidFill>
                  <a:srgbClr val="FFFF00"/>
                </a:solidFill>
              </a:rPr>
              <a:t>were people chosen by God to speak in his name.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447800" y="3078163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are the </a:t>
            </a:r>
            <a:r>
              <a:rPr lang="en-US" sz="4800" b="1" dirty="0" smtClean="0">
                <a:solidFill>
                  <a:srgbClr val="FFFF00"/>
                </a:solidFill>
              </a:rPr>
              <a:t>prophets?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349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447800" y="1975961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He </a:t>
            </a:r>
            <a:r>
              <a:rPr lang="en-US" sz="4800" b="1" dirty="0" smtClean="0">
                <a:solidFill>
                  <a:srgbClr val="FFFF00"/>
                </a:solidFill>
              </a:rPr>
              <a:t>translated the Bible into Latin.  He was also one of the four great Doctors of the Church.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447800" y="307975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is Saint </a:t>
            </a:r>
            <a:r>
              <a:rPr lang="en-US" sz="4800" b="1" dirty="0" smtClean="0">
                <a:solidFill>
                  <a:srgbClr val="FFFF00"/>
                </a:solidFill>
              </a:rPr>
              <a:t>Jerome?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553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71600" y="1295400"/>
            <a:ext cx="6477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When God’s people turned away from him, he called them back through the prophets.  T</a:t>
            </a:r>
            <a:r>
              <a:rPr lang="en-US" sz="4000" b="1" dirty="0" smtClean="0">
                <a:solidFill>
                  <a:srgbClr val="FFFF00"/>
                </a:solidFill>
              </a:rPr>
              <a:t>hese early people  were </a:t>
            </a:r>
          </a:p>
          <a:p>
            <a:r>
              <a:rPr lang="en-US" sz="4000" b="1" dirty="0" smtClean="0">
                <a:solidFill>
                  <a:srgbClr val="FFFF00"/>
                </a:solidFill>
              </a:rPr>
              <a:t>_______________.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447800" y="3078163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</a:t>
            </a:r>
            <a:r>
              <a:rPr lang="en-US" sz="4800" b="1" dirty="0" smtClean="0">
                <a:solidFill>
                  <a:srgbClr val="FFFF00"/>
                </a:solidFill>
              </a:rPr>
              <a:t>are the Israelites?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758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447800" y="2415064"/>
            <a:ext cx="6248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</a:t>
            </a:r>
            <a:r>
              <a:rPr lang="en-US" sz="4800" b="1" dirty="0" smtClean="0">
                <a:solidFill>
                  <a:srgbClr val="FFFF00"/>
                </a:solidFill>
              </a:rPr>
              <a:t>Acts of the Apostles were written by ________.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447800" y="2502931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is </a:t>
            </a:r>
            <a:r>
              <a:rPr lang="en-US" sz="4800" b="1" dirty="0" smtClean="0">
                <a:solidFill>
                  <a:srgbClr val="FFFF00"/>
                </a:solidFill>
              </a:rPr>
              <a:t>Luke?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963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1985963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God making himself known over time and the divine plan of creation and salvation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371600" y="709136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New Testament also contains the epistles,  or letters of Saint ______ and other early </a:t>
            </a:r>
            <a:r>
              <a:rPr lang="en-US" sz="4800" b="1" dirty="0" smtClean="0">
                <a:solidFill>
                  <a:srgbClr val="FFFF00"/>
                </a:solidFill>
              </a:rPr>
              <a:t>Church writers.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0659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1524000" y="290179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is </a:t>
            </a:r>
            <a:r>
              <a:rPr lang="en-US" sz="4800" b="1" dirty="0" smtClean="0">
                <a:solidFill>
                  <a:srgbClr val="FFFF00"/>
                </a:solidFill>
              </a:rPr>
              <a:t>Paul?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168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447800" y="1383268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There are _______________  books in the New Testament.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447800" y="2766843"/>
            <a:ext cx="6248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What are the 27 books in the New Testament?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7373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1447800" y="317500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475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447800" y="1447800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New Testament reveals that Jesus is the new and everlasting ___________.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577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447800" y="3449081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is </a:t>
            </a:r>
            <a:r>
              <a:rPr lang="en-US" sz="4800" b="1" dirty="0" smtClean="0">
                <a:solidFill>
                  <a:srgbClr val="FFFF00"/>
                </a:solidFill>
              </a:rPr>
              <a:t>Covenant?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447800" y="2900363"/>
            <a:ext cx="6248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47800" y="2353707"/>
            <a:ext cx="6248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heart of the New Testament is the four ____________ 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782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447800" y="3079750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are the four  Gospels?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447800" y="3173413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885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1447800" y="1984375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Through the Acts of the Apostles, written by Saint Luke, we learn about life in the early _______.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7987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447800" y="3083956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</a:t>
            </a:r>
            <a:r>
              <a:rPr lang="en-US" sz="4800" b="1" dirty="0" smtClean="0">
                <a:solidFill>
                  <a:srgbClr val="FFFF00"/>
                </a:solidFill>
              </a:rPr>
              <a:t>is </a:t>
            </a:r>
            <a:r>
              <a:rPr lang="en-US" sz="4800" b="1" dirty="0" smtClean="0">
                <a:solidFill>
                  <a:srgbClr val="FFFF00"/>
                </a:solidFill>
              </a:rPr>
              <a:t>Church?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026"/>
          <p:cNvSpPr txBox="1">
            <a:spLocks noChangeArrowheads="1"/>
          </p:cNvSpPr>
          <p:nvPr/>
        </p:nvSpPr>
        <p:spPr bwMode="auto">
          <a:xfrm>
            <a:off x="1447800" y="3078163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</a:t>
            </a:r>
            <a:r>
              <a:rPr lang="en-US" sz="4800" b="1" dirty="0" smtClean="0">
                <a:solidFill>
                  <a:srgbClr val="FFFF00"/>
                </a:solidFill>
              </a:rPr>
              <a:t>is Divine Revelation?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4276" name="Rectangle 1028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447800" y="3083957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</a:t>
            </a:r>
            <a:r>
              <a:rPr lang="en-US" sz="4800" b="1" dirty="0" smtClean="0">
                <a:solidFill>
                  <a:srgbClr val="FFFF00"/>
                </a:solidFill>
              </a:rPr>
              <a:t>last book of the Bible is named ______.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8192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1447800" y="3079750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is the Book of Revelation?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1524000" y="2327195"/>
            <a:ext cx="6248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Old Testament contains ________  books.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82947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447800" y="2343707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are forty-six books?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8397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1371600" y="1219200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Old Testament is known for having __________ different KINDS of books, or writings.</a:t>
            </a:r>
            <a:endParaRPr lang="en-US" sz="4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447800" y="3450669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is four?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8601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447800" y="1703944"/>
            <a:ext cx="6248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It is sometimes called the Pentateuch and contains the Ten Commandments and other laws and teachings.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7043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447800" y="2714625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is the Torah?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806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1447800" y="1239918"/>
            <a:ext cx="6248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When God’s people turned away from the Covenant, God called them back through the teachings contained within these eighteen books.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1447800" y="2345294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</a:t>
            </a:r>
            <a:r>
              <a:rPr lang="en-US" sz="4800" b="1" dirty="0" smtClean="0">
                <a:solidFill>
                  <a:srgbClr val="FFFF00"/>
                </a:solidFill>
              </a:rPr>
              <a:t>are the Prophetic Books?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9011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371600" y="2796064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People chosen by God to speak in his name.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1447800" y="1978581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These seven books within the Old Testament contain Psalms and Proverbs.  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91139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1447800" y="2434194"/>
            <a:ext cx="6248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</a:t>
            </a:r>
            <a:r>
              <a:rPr lang="en-US" sz="4800" b="1" dirty="0" smtClean="0">
                <a:solidFill>
                  <a:srgbClr val="FFFF00"/>
                </a:solidFill>
              </a:rPr>
              <a:t>are the Wisdom Books?</a:t>
            </a:r>
            <a:endParaRPr lang="en-US" sz="3600" dirty="0">
              <a:solidFill>
                <a:srgbClr val="FFFF00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9216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1447800" y="2713038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word </a:t>
            </a:r>
            <a:r>
              <a:rPr lang="en-US" sz="4800" b="1" i="1" dirty="0" smtClean="0">
                <a:solidFill>
                  <a:srgbClr val="FFFF00"/>
                </a:solidFill>
              </a:rPr>
              <a:t>gospel </a:t>
            </a:r>
            <a:r>
              <a:rPr lang="en-US" sz="4800" b="1" dirty="0" smtClean="0">
                <a:solidFill>
                  <a:srgbClr val="FFFF00"/>
                </a:solidFill>
              </a:rPr>
              <a:t>means ___________.</a:t>
            </a:r>
            <a:endParaRPr lang="en-US" sz="4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447800" y="3079750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is </a:t>
            </a:r>
            <a:r>
              <a:rPr lang="en-US" sz="4800" b="1" dirty="0" smtClean="0">
                <a:solidFill>
                  <a:srgbClr val="FFFF00"/>
                </a:solidFill>
              </a:rPr>
              <a:t>“good news”?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9421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1447800" y="1828800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First five Books of the Old Testament is called </a:t>
            </a:r>
            <a:r>
              <a:rPr lang="en-US" sz="4800" b="1" dirty="0" smtClean="0">
                <a:solidFill>
                  <a:srgbClr val="FFFF00"/>
                </a:solidFill>
              </a:rPr>
              <a:t>the ___________ or the ________________.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523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1447800" y="3078163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is </a:t>
            </a:r>
            <a:r>
              <a:rPr lang="en-US" sz="4800" b="1" dirty="0" smtClean="0">
                <a:solidFill>
                  <a:srgbClr val="FFFF00"/>
                </a:solidFill>
              </a:rPr>
              <a:t>the Torah or the Pentateuch</a:t>
            </a:r>
            <a:r>
              <a:rPr lang="en-US" sz="4800" b="1" dirty="0" smtClean="0">
                <a:solidFill>
                  <a:srgbClr val="FFFF00"/>
                </a:solidFill>
              </a:rPr>
              <a:t>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625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1447800" y="1982788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You have </a:t>
            </a:r>
            <a:r>
              <a:rPr lang="en-US" sz="4800" b="1" dirty="0" smtClean="0">
                <a:solidFill>
                  <a:srgbClr val="FFFF00"/>
                </a:solidFill>
              </a:rPr>
              <a:t>2 minutes </a:t>
            </a:r>
            <a:r>
              <a:rPr lang="en-US" sz="4800" b="1" dirty="0" smtClean="0">
                <a:solidFill>
                  <a:srgbClr val="FFFF00"/>
                </a:solidFill>
              </a:rPr>
              <a:t>to find the following: </a:t>
            </a:r>
          </a:p>
          <a:p>
            <a:r>
              <a:rPr lang="en-US" sz="4800" b="1" dirty="0" smtClean="0">
                <a:solidFill>
                  <a:srgbClr val="FFFF00"/>
                </a:solidFill>
              </a:rPr>
              <a:t>Luke 2: 33 – 38.  Name the “prophetess”?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7283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1447800" y="3078163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is Anna?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830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1447800" y="2343706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In the Old Testament we hear that God promised to send a _____________.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9933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1447800" y="3081338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</a:t>
            </a:r>
            <a:r>
              <a:rPr lang="en-US" sz="4800" b="1" dirty="0" smtClean="0">
                <a:solidFill>
                  <a:srgbClr val="FFFF00"/>
                </a:solidFill>
              </a:rPr>
              <a:t>o is a Savior</a:t>
            </a:r>
            <a:r>
              <a:rPr lang="en-US" sz="4800" b="1" dirty="0" smtClean="0">
                <a:solidFill>
                  <a:srgbClr val="FFFF00"/>
                </a:solidFill>
              </a:rPr>
              <a:t>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10035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447800" y="3447494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Who are prophets?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529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1447800" y="1617663"/>
            <a:ext cx="6248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We proclaim the Word of God at Mass from a place of honor called the ________.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101379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1447800" y="3081338"/>
            <a:ext cx="624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What </a:t>
            </a:r>
            <a:r>
              <a:rPr lang="en-US" sz="4800" b="1" smtClean="0">
                <a:solidFill>
                  <a:srgbClr val="FFFF00"/>
                </a:solidFill>
              </a:rPr>
              <a:t>is the ambo</a:t>
            </a:r>
            <a:r>
              <a:rPr lang="en-US" sz="4800" b="1" dirty="0" smtClean="0">
                <a:solidFill>
                  <a:srgbClr val="FFFF00"/>
                </a:solidFill>
              </a:rPr>
              <a:t>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10240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AutoShape 4">
            <a:hlinkClick r:id="" action="ppaction://hlinkshowjump?jump=firstslide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447800" y="1987550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The first five books of the Old Testament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447800" y="3078163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is </a:t>
            </a:r>
            <a:r>
              <a:rPr lang="en-US" sz="4800" b="1" dirty="0" smtClean="0">
                <a:solidFill>
                  <a:srgbClr val="FFFF00"/>
                </a:solidFill>
              </a:rPr>
              <a:t>The Pentateuch?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734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447800" y="1984375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Two words that mean “holy writings”.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837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447800" y="3081338"/>
            <a:ext cx="624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What is </a:t>
            </a:r>
            <a:r>
              <a:rPr lang="en-US" sz="4800" b="1" dirty="0" smtClean="0">
                <a:solidFill>
                  <a:srgbClr val="FFFF00"/>
                </a:solidFill>
              </a:rPr>
              <a:t>Sacred Scripture?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939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FF"/>
      </a:hlink>
      <a:folHlink>
        <a:srgbClr val="FF33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550</Words>
  <Application>Microsoft Office PowerPoint</Application>
  <PresentationFormat>On-screen Show (4:3)</PresentationFormat>
  <Paragraphs>90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Manager>Modified by Eleanor Savko</Manager>
  <Company>Hardin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Napoleon</dc:title>
  <dc:creator>Kevin Butler-Grant County High School</dc:creator>
  <cp:lastModifiedBy>Patti</cp:lastModifiedBy>
  <cp:revision>78</cp:revision>
  <dcterms:created xsi:type="dcterms:W3CDTF">1998-08-19T17:45:48Z</dcterms:created>
  <dcterms:modified xsi:type="dcterms:W3CDTF">2009-09-05T17:19:58Z</dcterms:modified>
</cp:coreProperties>
</file>