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67.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notesSlides/notesSlide68.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notesSlides/notesSlide37.xml" ContentType="application/vnd.openxmlformats-officedocument.presentationml.notesSlide+xml"/>
  <Default Extension="jpeg" ContentType="image/jpeg"/>
  <Override PartName="/ppt/notesSlides/notesSlide55.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7" r:id="rId1"/>
    <p:sldMasterId id="2147483689" r:id="rId2"/>
  </p:sldMasterIdLst>
  <p:notesMasterIdLst>
    <p:notesMasterId r:id="rId76"/>
  </p:notesMasterIdLst>
  <p:sldIdLst>
    <p:sldId id="446" r:id="rId3"/>
    <p:sldId id="257" r:id="rId4"/>
    <p:sldId id="317" r:id="rId5"/>
    <p:sldId id="443" r:id="rId6"/>
    <p:sldId id="444" r:id="rId7"/>
    <p:sldId id="454" r:id="rId8"/>
    <p:sldId id="259" r:id="rId9"/>
    <p:sldId id="260" r:id="rId10"/>
    <p:sldId id="319" r:id="rId11"/>
    <p:sldId id="261" r:id="rId12"/>
    <p:sldId id="262" r:id="rId13"/>
    <p:sldId id="425" r:id="rId14"/>
    <p:sldId id="450" r:id="rId15"/>
    <p:sldId id="277" r:id="rId16"/>
    <p:sldId id="422" r:id="rId17"/>
    <p:sldId id="339" r:id="rId18"/>
    <p:sldId id="324" r:id="rId19"/>
    <p:sldId id="270" r:id="rId20"/>
    <p:sldId id="426" r:id="rId21"/>
    <p:sldId id="451" r:id="rId22"/>
    <p:sldId id="378" r:id="rId23"/>
    <p:sldId id="350" r:id="rId24"/>
    <p:sldId id="423" r:id="rId25"/>
    <p:sldId id="448" r:id="rId26"/>
    <p:sldId id="358" r:id="rId27"/>
    <p:sldId id="362" r:id="rId28"/>
    <p:sldId id="466" r:id="rId29"/>
    <p:sldId id="427" r:id="rId30"/>
    <p:sldId id="455" r:id="rId31"/>
    <p:sldId id="465" r:id="rId32"/>
    <p:sldId id="258" r:id="rId33"/>
    <p:sldId id="365" r:id="rId34"/>
    <p:sldId id="366" r:id="rId35"/>
    <p:sldId id="456" r:id="rId36"/>
    <p:sldId id="345" r:id="rId37"/>
    <p:sldId id="449" r:id="rId38"/>
    <p:sldId id="283" r:id="rId39"/>
    <p:sldId id="431" r:id="rId40"/>
    <p:sldId id="327" r:id="rId41"/>
    <p:sldId id="432" r:id="rId42"/>
    <p:sldId id="433" r:id="rId43"/>
    <p:sldId id="447" r:id="rId44"/>
    <p:sldId id="330" r:id="rId45"/>
    <p:sldId id="331" r:id="rId46"/>
    <p:sldId id="434" r:id="rId47"/>
    <p:sldId id="288" r:id="rId48"/>
    <p:sldId id="379" r:id="rId49"/>
    <p:sldId id="384" r:id="rId50"/>
    <p:sldId id="389" r:id="rId51"/>
    <p:sldId id="391" r:id="rId52"/>
    <p:sldId id="394" r:id="rId53"/>
    <p:sldId id="436" r:id="rId54"/>
    <p:sldId id="437" r:id="rId55"/>
    <p:sldId id="453" r:id="rId56"/>
    <p:sldId id="395" r:id="rId57"/>
    <p:sldId id="458" r:id="rId58"/>
    <p:sldId id="397" r:id="rId59"/>
    <p:sldId id="438" r:id="rId60"/>
    <p:sldId id="401" r:id="rId61"/>
    <p:sldId id="403" r:id="rId62"/>
    <p:sldId id="405" r:id="rId63"/>
    <p:sldId id="459" r:id="rId64"/>
    <p:sldId id="413" r:id="rId65"/>
    <p:sldId id="416" r:id="rId66"/>
    <p:sldId id="439" r:id="rId67"/>
    <p:sldId id="440" r:id="rId68"/>
    <p:sldId id="460" r:id="rId69"/>
    <p:sldId id="461" r:id="rId70"/>
    <p:sldId id="318" r:id="rId71"/>
    <p:sldId id="441" r:id="rId72"/>
    <p:sldId id="462" r:id="rId73"/>
    <p:sldId id="463" r:id="rId74"/>
    <p:sldId id="464" r:id="rId7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itchFamily="34" charset="0"/>
        <a:ea typeface="+mn-ea"/>
        <a:cs typeface="+mn-cs"/>
      </a:defRPr>
    </a:lvl1pPr>
    <a:lvl2pPr marL="457200" algn="l" rtl="0" eaLnBrk="0" fontAlgn="base" hangingPunct="0">
      <a:spcBef>
        <a:spcPct val="0"/>
      </a:spcBef>
      <a:spcAft>
        <a:spcPct val="0"/>
      </a:spcAft>
      <a:defRPr kern="1200">
        <a:solidFill>
          <a:schemeClr val="tx1"/>
        </a:solidFill>
        <a:latin typeface="Arial" pitchFamily="34" charset="0"/>
        <a:ea typeface="+mn-ea"/>
        <a:cs typeface="+mn-cs"/>
      </a:defRPr>
    </a:lvl2pPr>
    <a:lvl3pPr marL="914400" algn="l" rtl="0" eaLnBrk="0" fontAlgn="base" hangingPunct="0">
      <a:spcBef>
        <a:spcPct val="0"/>
      </a:spcBef>
      <a:spcAft>
        <a:spcPct val="0"/>
      </a:spcAft>
      <a:defRPr kern="1200">
        <a:solidFill>
          <a:schemeClr val="tx1"/>
        </a:solidFill>
        <a:latin typeface="Arial"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2" autoAdjust="0"/>
    <p:restoredTop sz="89641" autoAdjust="0"/>
  </p:normalViewPr>
  <p:slideViewPr>
    <p:cSldViewPr>
      <p:cViewPr varScale="1">
        <p:scale>
          <a:sx n="64" d="100"/>
          <a:sy n="64" d="100"/>
        </p:scale>
        <p:origin x="-696" y="-90"/>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00" d="100"/>
        <a:sy n="100" d="100"/>
      </p:scale>
      <p:origin x="0" y="20610"/>
    </p:cViewPr>
  </p:sorterViewPr>
  <p:notesViewPr>
    <p:cSldViewPr>
      <p:cViewPr varScale="1">
        <p:scale>
          <a:sx n="55" d="100"/>
          <a:sy n="55" d="100"/>
        </p:scale>
        <p:origin x="-2856" y="-10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notesMaster" Target="notesMasters/notesMaster1.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theme" Target="theme/theme1.xml"/><Relationship Id="rId5" Type="http://schemas.openxmlformats.org/officeDocument/2006/relationships/slide" Target="slides/slide3.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tableStyles" Target="tableStyle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60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8601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79876"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602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602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8602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DC3D9757-DE68-463A-AFA3-041B9487702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ChangeArrowheads="1" noTextEdit="1"/>
          </p:cNvSpPr>
          <p:nvPr>
            <p:ph type="sldImg"/>
          </p:nvPr>
        </p:nvSpPr>
        <p:spPr>
          <a:ln/>
        </p:spPr>
      </p:sp>
      <p:sp>
        <p:nvSpPr>
          <p:cNvPr id="8089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42D1609F-D0E4-4105-AA6B-B21444E31A0C}" type="slidenum">
              <a:rPr lang="en-US" smtClean="0"/>
              <a:pPr/>
              <a:t>10</a:t>
            </a:fld>
            <a:endParaRPr lang="en-US" smtClean="0"/>
          </a:p>
        </p:txBody>
      </p:sp>
      <p:sp>
        <p:nvSpPr>
          <p:cNvPr id="90115" name="Rectangle 2"/>
          <p:cNvSpPr>
            <a:spLocks noChangeArrowheads="1" noTextEdit="1"/>
          </p:cNvSpPr>
          <p:nvPr>
            <p:ph type="sldImg"/>
          </p:nvPr>
        </p:nvSpPr>
        <p:spPr>
          <a:ln/>
        </p:spPr>
      </p:sp>
      <p:sp>
        <p:nvSpPr>
          <p:cNvPr id="90116" name="Rectangle 3"/>
          <p:cNvSpPr>
            <a:spLocks noGrp="1" noChangeArrowheads="1"/>
          </p:cNvSpPr>
          <p:nvPr>
            <p:ph type="body" idx="1"/>
          </p:nvPr>
        </p:nvSpPr>
        <p:spPr>
          <a:noFill/>
          <a:ln/>
        </p:spPr>
        <p:txBody>
          <a:bodyPr/>
          <a:lstStyle/>
          <a:p>
            <a:r>
              <a:rPr lang="en-US" smtClean="0"/>
              <a:t>Corporations sometimes raise capital by issuing preferred stock.  Owners of preferred stock are not owners of the corporation but have a claim more like that of a creditor.  There is no guarantee of a dividend but preferred stock holders’ right to a dividend comes before that of common stock holders. </a:t>
            </a:r>
          </a:p>
          <a:p>
            <a:r>
              <a:rPr lang="en-US" smtClean="0"/>
              <a:t>  </a:t>
            </a:r>
          </a:p>
          <a:p>
            <a:r>
              <a:rPr lang="en-US" smtClean="0"/>
              <a:t>Occasionally, a company will be unable to pay a scheduled dividend.  With noncumulative preferred stock there is no guarantee that the dividend will be paid in the future before dividends are paid to common stock holders.   </a:t>
            </a:r>
          </a:p>
          <a:p>
            <a:endParaRPr lang="en-US" smtClean="0"/>
          </a:p>
          <a:p>
            <a:r>
              <a:rPr lang="en-US" smtClean="0"/>
              <a:t>When a company issues convertible preferred stock, the holders of the stock have the right at some point in the future to convert their preferred shares to common stock.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ChangeArrowheads="1" noTextEdit="1"/>
          </p:cNvSpPr>
          <p:nvPr>
            <p:ph type="sldImg"/>
          </p:nvPr>
        </p:nvSpPr>
        <p:spPr>
          <a:ln/>
        </p:spPr>
      </p:sp>
      <p:sp>
        <p:nvSpPr>
          <p:cNvPr id="91139" name="Rectangle 3"/>
          <p:cNvSpPr>
            <a:spLocks noGrp="1" noChangeArrowheads="1"/>
          </p:cNvSpPr>
          <p:nvPr>
            <p:ph type="body" idx="1"/>
          </p:nvPr>
        </p:nvSpPr>
        <p:spPr>
          <a:noFill/>
          <a:ln/>
        </p:spPr>
        <p:txBody>
          <a:bodyPr/>
          <a:lstStyle/>
          <a:p>
            <a:r>
              <a:rPr lang="en-US" smtClean="0"/>
              <a:t>Bonds represent the debts of a corporation or other entity.  They are interest-bearing,  negotiable instruments.  This means that they can be sold by a bondholder to another investor at any time.  </a:t>
            </a:r>
          </a:p>
          <a:p>
            <a:endParaRPr lang="en-US" smtClean="0"/>
          </a:p>
          <a:p>
            <a:r>
              <a:rPr lang="en-US" smtClean="0"/>
              <a:t>The principal amount of corporate bonds is typically $1000.  This is also called its face amount.   </a:t>
            </a:r>
          </a:p>
          <a:p>
            <a:endParaRPr lang="en-US" smtClean="0"/>
          </a:p>
          <a:p>
            <a:r>
              <a:rPr lang="en-US" smtClean="0"/>
              <a:t>Maturity dates when a bond is issued are 20 years or more.  Bonds may be bought and sold many times before they mature.  It is the current bondholder that receives the interest on the bond.  At maturity, the current bondholder receives the principal.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ChangeArrowheads="1" noTextEdit="1"/>
          </p:cNvSpPr>
          <p:nvPr>
            <p:ph type="sldImg"/>
          </p:nvPr>
        </p:nvSpPr>
        <p:spPr>
          <a:ln/>
        </p:spPr>
      </p:sp>
      <p:sp>
        <p:nvSpPr>
          <p:cNvPr id="92163" name="Rectangle 3"/>
          <p:cNvSpPr>
            <a:spLocks noGrp="1" noChangeArrowheads="1"/>
          </p:cNvSpPr>
          <p:nvPr>
            <p:ph type="body" idx="1"/>
          </p:nvPr>
        </p:nvSpPr>
        <p:spPr>
          <a:noFill/>
          <a:ln/>
        </p:spPr>
        <p:txBody>
          <a:bodyPr/>
          <a:lstStyle/>
          <a:p>
            <a:r>
              <a:rPr lang="en-US" smtClean="0"/>
              <a:t>Assess your understanding by addressing these points.</a:t>
            </a:r>
          </a:p>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ChangeArrowheads="1" noTextEdit="1"/>
          </p:cNvSpPr>
          <p:nvPr>
            <p:ph type="sldImg"/>
          </p:nvPr>
        </p:nvSpPr>
        <p:spPr>
          <a:ln/>
        </p:spPr>
      </p:sp>
      <p:sp>
        <p:nvSpPr>
          <p:cNvPr id="93187" name="Rectangle 3"/>
          <p:cNvSpPr>
            <a:spLocks noGrp="1" noChangeArrowheads="1"/>
          </p:cNvSpPr>
          <p:nvPr>
            <p:ph type="body" idx="1"/>
          </p:nvPr>
        </p:nvSpPr>
        <p:spPr>
          <a:noFill/>
          <a:ln/>
        </p:spPr>
        <p:txBody>
          <a:bodyPr/>
          <a:lstStyle/>
          <a:p>
            <a:r>
              <a:rPr lang="en-US" smtClean="0"/>
              <a:t>Learning objective #2 is to classify common stocks according to their major characteristics.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ChangeArrowheads="1" noTextEdit="1"/>
          </p:cNvSpPr>
          <p:nvPr>
            <p:ph type="sldImg"/>
          </p:nvPr>
        </p:nvSpPr>
        <p:spPr>
          <a:ln/>
        </p:spPr>
      </p:sp>
      <p:sp>
        <p:nvSpPr>
          <p:cNvPr id="94211" name="Rectangle 3"/>
          <p:cNvSpPr>
            <a:spLocks noGrp="1" noChangeArrowheads="1"/>
          </p:cNvSpPr>
          <p:nvPr>
            <p:ph type="body" idx="1"/>
          </p:nvPr>
        </p:nvSpPr>
        <p:spPr>
          <a:noFill/>
          <a:ln/>
        </p:spPr>
        <p:txBody>
          <a:bodyPr/>
          <a:lstStyle/>
          <a:p>
            <a:r>
              <a:rPr lang="en-US" smtClean="0"/>
              <a:t>When deciding on a stock to purchase you can match the stock’s P/E Ratio and Beta to your investment goals.  </a:t>
            </a:r>
          </a:p>
          <a:p>
            <a:endParaRPr lang="en-US" smtClean="0"/>
          </a:p>
          <a:p>
            <a:r>
              <a:rPr lang="en-US" smtClean="0"/>
              <a:t>The Price/Earnings Ratio is the current market price of the stock to its earnings per share.  The P/E Ratio is an indicator of the profitability of the company.  You can easily find the stocks trailing P/E Ratio as it is based on recent profits.</a:t>
            </a:r>
          </a:p>
          <a:p>
            <a:endParaRPr lang="en-US" smtClean="0"/>
          </a:p>
          <a:p>
            <a:r>
              <a:rPr lang="en-US" smtClean="0"/>
              <a:t>Projected P/E Ratios may be of more interest as they are based on predictions of future profits.  </a:t>
            </a:r>
          </a:p>
          <a:p>
            <a:endParaRPr lang="en-US" smtClean="0"/>
          </a:p>
          <a:p>
            <a:r>
              <a:rPr lang="en-US" smtClean="0"/>
              <a:t>The P/E ratio stated as a percentage is referred as the stock’s earnings yield.</a:t>
            </a:r>
          </a:p>
          <a:p>
            <a:endParaRPr lang="en-US" smtClean="0"/>
          </a:p>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ChangeArrowheads="1" noTextEdit="1"/>
          </p:cNvSpPr>
          <p:nvPr>
            <p:ph type="sldImg"/>
          </p:nvPr>
        </p:nvSpPr>
        <p:spPr>
          <a:ln/>
        </p:spPr>
      </p:sp>
      <p:sp>
        <p:nvSpPr>
          <p:cNvPr id="95235" name="Rectangle 3"/>
          <p:cNvSpPr>
            <a:spLocks noGrp="1" noChangeArrowheads="1"/>
          </p:cNvSpPr>
          <p:nvPr>
            <p:ph type="body" idx="1"/>
          </p:nvPr>
        </p:nvSpPr>
        <p:spPr>
          <a:noFill/>
          <a:ln/>
        </p:spPr>
        <p:txBody>
          <a:bodyPr/>
          <a:lstStyle/>
          <a:p>
            <a:r>
              <a:rPr lang="en-US" smtClean="0"/>
              <a:t>You can use a stock’s Beta to compare it with other stocks and similar investments.  Beta measures the volatility of a stock as compared to the entire stock market.  A Beta of 1.0 indicates that the stock goes up and down in exact tandem with the market as a whole.   A Beta greater than 1.0 indicates that the stock moves with the market but is more volatile than the entire market.  A Beta above zero but below 1.0 indicates a stock that moves with the market but with less volatility.  A stock with a negative Beta will move in the opposite direction to the market as a whole.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ChangeArrowheads="1" noTextEdit="1"/>
          </p:cNvSpPr>
          <p:nvPr>
            <p:ph type="sldImg"/>
          </p:nvPr>
        </p:nvSpPr>
        <p:spPr>
          <a:ln/>
        </p:spPr>
      </p:sp>
      <p:sp>
        <p:nvSpPr>
          <p:cNvPr id="96259" name="Rectangle 3"/>
          <p:cNvSpPr>
            <a:spLocks noGrp="1" noChangeArrowheads="1"/>
          </p:cNvSpPr>
          <p:nvPr>
            <p:ph type="body" idx="1"/>
          </p:nvPr>
        </p:nvSpPr>
        <p:spPr>
          <a:noFill/>
          <a:ln/>
        </p:spPr>
        <p:txBody>
          <a:bodyPr/>
          <a:lstStyle/>
          <a:p>
            <a:r>
              <a:rPr lang="en-US" smtClean="0"/>
              <a:t>Most stocks are cyclical.  This means that the stock price tends to rise and fall with the economic cycle.  Countercyclical stocks either are steady throughout the economic cycle or move in the opposite direction to the economy.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ChangeArrowheads="1" noTextEdit="1"/>
          </p:cNvSpPr>
          <p:nvPr>
            <p:ph type="sldImg"/>
          </p:nvPr>
        </p:nvSpPr>
        <p:spPr>
          <a:ln/>
        </p:spPr>
      </p:sp>
      <p:sp>
        <p:nvSpPr>
          <p:cNvPr id="97283" name="Rectangle 3"/>
          <p:cNvSpPr>
            <a:spLocks noGrp="1" noChangeArrowheads="1"/>
          </p:cNvSpPr>
          <p:nvPr>
            <p:ph type="body" idx="1"/>
          </p:nvPr>
        </p:nvSpPr>
        <p:spPr>
          <a:noFill/>
          <a:ln/>
        </p:spPr>
        <p:txBody>
          <a:bodyPr/>
          <a:lstStyle/>
          <a:p>
            <a:r>
              <a:rPr lang="en-US" smtClean="0"/>
              <a:t>Income stocks tend to pay consistent dividends from year to year.  Investors interested in receive income from their stocks would want to choose income stocks. </a:t>
            </a:r>
          </a:p>
          <a:p>
            <a:endParaRPr lang="en-US" smtClean="0"/>
          </a:p>
          <a:p>
            <a:r>
              <a:rPr lang="en-US" smtClean="0"/>
              <a:t>Growth stocks are less likely to pay dividends.  This is not because the are not profitable.  Instead, the management chooses to plow the profits back into the company to finance expansion and growth.  Over time the price of growth stocks on the market will go up to reflect this growth.  Investors who are focused on long-term goals would want to choose growth stocks.</a:t>
            </a:r>
          </a:p>
          <a:p>
            <a:endParaRPr lang="en-US" smtClean="0"/>
          </a:p>
          <a:p>
            <a:r>
              <a:rPr lang="en-US" smtClean="0"/>
              <a:t>Value stocks are currently undervalued in the market.  They are typically strong companies whose stocked is depressed because the market as a whole is down.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p>
            <a:fld id="{C04134A0-DE91-4C0B-B164-04A0354EC406}" type="slidenum">
              <a:rPr lang="en-US" smtClean="0"/>
              <a:pPr/>
              <a:t>18</a:t>
            </a:fld>
            <a:endParaRPr lang="en-US" smtClean="0"/>
          </a:p>
        </p:txBody>
      </p:sp>
      <p:sp>
        <p:nvSpPr>
          <p:cNvPr id="98307" name="Rectangle 2"/>
          <p:cNvSpPr>
            <a:spLocks noChangeArrowheads="1" noTextEdit="1"/>
          </p:cNvSpPr>
          <p:nvPr>
            <p:ph type="sldImg"/>
          </p:nvPr>
        </p:nvSpPr>
        <p:spPr>
          <a:ln/>
        </p:spPr>
      </p:sp>
      <p:sp>
        <p:nvSpPr>
          <p:cNvPr id="98308" name="Rectangle 3"/>
          <p:cNvSpPr>
            <a:spLocks noGrp="1" noChangeArrowheads="1"/>
          </p:cNvSpPr>
          <p:nvPr>
            <p:ph type="body" idx="1"/>
          </p:nvPr>
        </p:nvSpPr>
        <p:spPr>
          <a:noFill/>
          <a:ln/>
        </p:spPr>
        <p:txBody>
          <a:bodyPr/>
          <a:lstStyle/>
          <a:p>
            <a:r>
              <a:rPr lang="en-US" smtClean="0"/>
              <a:t>Speculative stocks are those issued by companies that are not currently profitable but have the possibility of great success in the future.  Companies in new emerging markets or new technologies often have speculative stocks.  </a:t>
            </a:r>
          </a:p>
          <a:p>
            <a:endParaRPr lang="en-US" smtClean="0"/>
          </a:p>
          <a:p>
            <a:r>
              <a:rPr lang="en-US" smtClean="0"/>
              <a:t>Tech stocks are those in companies on the cutting edge of technology.  Many are speculative, as well.</a:t>
            </a:r>
          </a:p>
          <a:p>
            <a:endParaRPr lang="en-US" smtClean="0"/>
          </a:p>
          <a:p>
            <a:r>
              <a:rPr lang="en-US" smtClean="0"/>
              <a:t>Blue-chip stocks are the stocks of companies that are among the largest and most successful and have been so for many years.  These companies pay dividends and have good growth in the market price of their shares.  </a:t>
            </a:r>
          </a:p>
          <a:p>
            <a:endParaRPr lang="en-US" smtClean="0"/>
          </a:p>
          <a:p>
            <a:r>
              <a:rPr lang="en-US" smtClean="0"/>
              <a:t>Stocks can also be classified by the size of the company. Large-cap, Mid-cap, Small-cap, and Microcap are the descriptor in descending order of company size.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ChangeArrowheads="1" noTextEdit="1"/>
          </p:cNvSpPr>
          <p:nvPr>
            <p:ph type="sldImg"/>
          </p:nvPr>
        </p:nvSpPr>
        <p:spPr>
          <a:ln/>
        </p:spPr>
      </p:sp>
      <p:sp>
        <p:nvSpPr>
          <p:cNvPr id="99331" name="Rectangle 3"/>
          <p:cNvSpPr>
            <a:spLocks noGrp="1" noChangeArrowheads="1"/>
          </p:cNvSpPr>
          <p:nvPr>
            <p:ph type="body" idx="1"/>
          </p:nvPr>
        </p:nvSpPr>
        <p:spPr>
          <a:noFill/>
          <a:ln/>
        </p:spPr>
        <p:txBody>
          <a:bodyPr/>
          <a:lstStyle/>
          <a:p>
            <a:r>
              <a:rPr lang="en-US" smtClean="0"/>
              <a:t>Assess your understanding by addressing these points.</a:t>
            </a:r>
          </a:p>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ChangeArrowheads="1" noTextEdit="1"/>
          </p:cNvSpPr>
          <p:nvPr>
            <p:ph type="sldImg"/>
          </p:nvPr>
        </p:nvSpPr>
        <p:spPr>
          <a:ln/>
        </p:spPr>
      </p:sp>
      <p:sp>
        <p:nvSpPr>
          <p:cNvPr id="81923" name="Rectangle 3"/>
          <p:cNvSpPr>
            <a:spLocks noGrp="1" noChangeArrowheads="1"/>
          </p:cNvSpPr>
          <p:nvPr>
            <p:ph type="body" idx="1"/>
          </p:nvPr>
        </p:nvSpPr>
        <p:spPr>
          <a:noFill/>
          <a:ln/>
        </p:spPr>
        <p:txBody>
          <a:bodyPr/>
          <a:lstStyle/>
          <a:p>
            <a:r>
              <a:rPr lang="en-US" smtClean="0"/>
              <a:t>The most commonly traded securities available to investors are stocks and bonds.  These securities, either directly or indirectly owned, form the bulk of most investors’ portfolios.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ChangeArrowheads="1" noTextEdit="1"/>
          </p:cNvSpPr>
          <p:nvPr>
            <p:ph type="sldImg"/>
          </p:nvPr>
        </p:nvSpPr>
        <p:spPr>
          <a:ln/>
        </p:spPr>
      </p:sp>
      <p:sp>
        <p:nvSpPr>
          <p:cNvPr id="100355" name="Rectangle 3"/>
          <p:cNvSpPr>
            <a:spLocks noGrp="1" noChangeArrowheads="1"/>
          </p:cNvSpPr>
          <p:nvPr>
            <p:ph type="body" idx="1"/>
          </p:nvPr>
        </p:nvSpPr>
        <p:spPr>
          <a:noFill/>
          <a:ln/>
        </p:spPr>
        <p:txBody>
          <a:bodyPr/>
          <a:lstStyle/>
          <a:p>
            <a:r>
              <a:rPr lang="en-US" smtClean="0"/>
              <a:t>Learning objective #3 is to describe fundamental and numerical way to evaluate stock values.  </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ChangeArrowheads="1" noTextEdit="1"/>
          </p:cNvSpPr>
          <p:nvPr>
            <p:ph type="sldImg"/>
          </p:nvPr>
        </p:nvSpPr>
        <p:spPr>
          <a:ln/>
        </p:spPr>
      </p:sp>
      <p:sp>
        <p:nvSpPr>
          <p:cNvPr id="101379" name="Rectangle 3"/>
          <p:cNvSpPr>
            <a:spLocks noGrp="1" noChangeArrowheads="1"/>
          </p:cNvSpPr>
          <p:nvPr>
            <p:ph type="body" idx="1"/>
          </p:nvPr>
        </p:nvSpPr>
        <p:spPr>
          <a:noFill/>
          <a:ln/>
        </p:spPr>
        <p:txBody>
          <a:bodyPr/>
          <a:lstStyle/>
          <a:p>
            <a:r>
              <a:rPr lang="en-US" smtClean="0"/>
              <a:t>There are a number of ways to evaluate stocks.</a:t>
            </a:r>
          </a:p>
          <a:p>
            <a:endParaRPr lang="en-US" smtClean="0"/>
          </a:p>
          <a:p>
            <a:r>
              <a:rPr lang="en-US" smtClean="0"/>
              <a:t>Fundamental analysis  assumes each stock has an intrinsic value based on its expected stream of future earnings.  Indicators such as past performance, market share, quality of products and management all go into fundamental analysis.  </a:t>
            </a:r>
          </a:p>
          <a:p>
            <a:endParaRPr lang="en-US" smtClean="0"/>
          </a:p>
          <a:p>
            <a:r>
              <a:rPr lang="en-US" smtClean="0"/>
              <a:t>Technical analysis evaluates securities using statistics generated by market activity, such as past prices and volume, over time to determine when to buy  or sell a stock.</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ChangeArrowheads="1" noTextEdit="1"/>
          </p:cNvSpPr>
          <p:nvPr>
            <p:ph type="sldImg"/>
          </p:nvPr>
        </p:nvSpPr>
        <p:spPr>
          <a:ln/>
        </p:spPr>
      </p:sp>
      <p:sp>
        <p:nvSpPr>
          <p:cNvPr id="102403" name="Rectangle 3"/>
          <p:cNvSpPr>
            <a:spLocks noGrp="1" noChangeArrowheads="1"/>
          </p:cNvSpPr>
          <p:nvPr>
            <p:ph type="body" idx="1"/>
          </p:nvPr>
        </p:nvSpPr>
        <p:spPr>
          <a:noFill/>
          <a:ln/>
        </p:spPr>
        <p:txBody>
          <a:bodyPr/>
          <a:lstStyle/>
          <a:p>
            <a:r>
              <a:rPr lang="en-US" smtClean="0"/>
              <a:t>In the end, it is corporate earnings that are most important.  A company that is profitable will succeed and one that is not profitable will eventually die away.  The absolute level of earning is important but so to are other indicators based on the level of earnings.  </a:t>
            </a:r>
          </a:p>
          <a:p>
            <a:endParaRPr lang="en-US" smtClean="0"/>
          </a:p>
          <a:p>
            <a:r>
              <a:rPr lang="en-US" smtClean="0"/>
              <a:t>A company’s earnings per share (EPS)</a:t>
            </a:r>
            <a:r>
              <a:rPr lang="en-US" b="1" smtClean="0"/>
              <a:t> </a:t>
            </a:r>
            <a:r>
              <a:rPr lang="en-US" smtClean="0"/>
              <a:t>is annual profit divided by the number of outstanding shares.</a:t>
            </a:r>
          </a:p>
          <a:p>
            <a:endParaRPr lang="en-US" smtClean="0"/>
          </a:p>
          <a:p>
            <a:r>
              <a:rPr lang="en-US" smtClean="0"/>
              <a:t>The price/sales ratio (P/S ratio)</a:t>
            </a:r>
            <a:r>
              <a:rPr lang="en-US" b="1" smtClean="0"/>
              <a:t> </a:t>
            </a:r>
            <a:r>
              <a:rPr lang="en-US" smtClean="0"/>
              <a:t>indicates the number of dollars it takes to buy a dollar’s worth of a company’s annual revenues. The P/S is obtained by dividing a company’s total market capitalization by its sales for the past four quarters.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ChangeArrowheads="1" noTextEdit="1"/>
          </p:cNvSpPr>
          <p:nvPr>
            <p:ph type="sldImg"/>
          </p:nvPr>
        </p:nvSpPr>
        <p:spPr>
          <a:ln/>
        </p:spPr>
      </p:sp>
      <p:sp>
        <p:nvSpPr>
          <p:cNvPr id="103427" name="Rectangle 3"/>
          <p:cNvSpPr>
            <a:spLocks noGrp="1" noChangeArrowheads="1"/>
          </p:cNvSpPr>
          <p:nvPr>
            <p:ph type="body" idx="1"/>
          </p:nvPr>
        </p:nvSpPr>
        <p:spPr>
          <a:noFill/>
          <a:ln/>
        </p:spPr>
        <p:txBody>
          <a:bodyPr/>
          <a:lstStyle/>
          <a:p>
            <a:r>
              <a:rPr lang="en-US" smtClean="0"/>
              <a:t>Cash dividends are distributions made in cash to holders of stock. They are the current income that you receive while you own shares in the company.</a:t>
            </a:r>
          </a:p>
          <a:p>
            <a:endParaRPr lang="en-US" smtClean="0"/>
          </a:p>
          <a:p>
            <a:r>
              <a:rPr lang="en-US" smtClean="0"/>
              <a:t>The dividends per share measure translates the total cash dividends paid out by a company to common stockholders into a per-share figure.</a:t>
            </a:r>
          </a:p>
          <a:p>
            <a:endParaRPr lang="en-US" smtClean="0"/>
          </a:p>
          <a:p>
            <a:r>
              <a:rPr lang="en-US" smtClean="0"/>
              <a:t>The dividend payout ratio is the dividends per share divided by EPS. It helps you judge the likelihood of future dividends. </a:t>
            </a:r>
          </a:p>
          <a:p>
            <a:endParaRPr lang="en-US" smtClean="0"/>
          </a:p>
          <a:p>
            <a:r>
              <a:rPr lang="en-US" smtClean="0"/>
              <a:t>The dividend yield is the cash dividend paid to an investor expressed as a percentage of the current market price of a security.</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ChangeArrowheads="1" noTextEdit="1"/>
          </p:cNvSpPr>
          <p:nvPr>
            <p:ph type="sldImg"/>
          </p:nvPr>
        </p:nvSpPr>
        <p:spPr>
          <a:ln/>
        </p:spPr>
      </p:sp>
      <p:sp>
        <p:nvSpPr>
          <p:cNvPr id="104451" name="Rectangle 3"/>
          <p:cNvSpPr>
            <a:spLocks noGrp="1" noChangeArrowheads="1"/>
          </p:cNvSpPr>
          <p:nvPr>
            <p:ph type="body" idx="1"/>
          </p:nvPr>
        </p:nvSpPr>
        <p:spPr>
          <a:noFill/>
          <a:ln/>
        </p:spPr>
        <p:txBody>
          <a:bodyPr/>
          <a:lstStyle/>
          <a:p>
            <a:r>
              <a:rPr lang="en-US" smtClean="0"/>
              <a:t>Book value (also known as shareholder’s equity) is the net worth of</a:t>
            </a:r>
          </a:p>
          <a:p>
            <a:r>
              <a:rPr lang="en-US" smtClean="0"/>
              <a:t>a company, which is determined by subtracting the company’s total liabilities from its assets.</a:t>
            </a:r>
          </a:p>
          <a:p>
            <a:endParaRPr lang="en-US" smtClean="0"/>
          </a:p>
          <a:p>
            <a:r>
              <a:rPr lang="en-US" smtClean="0"/>
              <a:t>The book value per share reflects the book value of a company divided by the number of shares of common stock outstanding.</a:t>
            </a:r>
          </a:p>
          <a:p>
            <a:endParaRPr lang="en-US" smtClean="0"/>
          </a:p>
          <a:p>
            <a:r>
              <a:rPr lang="en-US" smtClean="0"/>
              <a:t>The price-to-book ratio (P/B ratio), identifies firms that are asset rich, such as many banks, brokerage firms, and insurance companies.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ChangeArrowheads="1" noTextEdit="1"/>
          </p:cNvSpPr>
          <p:nvPr>
            <p:ph type="sldImg"/>
          </p:nvPr>
        </p:nvSpPr>
        <p:spPr>
          <a:ln/>
        </p:spPr>
      </p:sp>
      <p:sp>
        <p:nvSpPr>
          <p:cNvPr id="105475" name="Rectangle 3"/>
          <p:cNvSpPr>
            <a:spLocks noGrp="1" noChangeArrowheads="1"/>
          </p:cNvSpPr>
          <p:nvPr>
            <p:ph type="body" idx="1"/>
          </p:nvPr>
        </p:nvSpPr>
        <p:spPr>
          <a:noFill/>
          <a:ln/>
        </p:spPr>
        <p:txBody>
          <a:bodyPr/>
          <a:lstStyle/>
          <a:p>
            <a:r>
              <a:rPr lang="en-US" smtClean="0"/>
              <a:t>The first step in determining a stock’s potential rate of return is to determine is Beta.  From there you should obtain an estimate of the market risk for the stock.  These figures will give you the likelihood of the projections for future returns.  </a:t>
            </a:r>
          </a:p>
          <a:p>
            <a:endParaRPr lang="en-US" smtClean="0"/>
          </a:p>
          <a:p>
            <a:r>
              <a:rPr lang="en-US" smtClean="0"/>
              <a:t>You then can calculate your own required rate of return.  What rate will you accept and still want to be invested in the stock?  </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p>
            <a:fld id="{BB300A14-E724-4CF6-952A-E8542DC630E8}" type="slidenum">
              <a:rPr lang="en-US" smtClean="0"/>
              <a:pPr/>
              <a:t>26</a:t>
            </a:fld>
            <a:endParaRPr lang="en-US" smtClean="0"/>
          </a:p>
        </p:txBody>
      </p:sp>
      <p:sp>
        <p:nvSpPr>
          <p:cNvPr id="106499" name="Rectangle 2"/>
          <p:cNvSpPr>
            <a:spLocks noChangeArrowheads="1" noTextEdit="1"/>
          </p:cNvSpPr>
          <p:nvPr>
            <p:ph type="sldImg"/>
          </p:nvPr>
        </p:nvSpPr>
        <p:spPr>
          <a:ln/>
        </p:spPr>
      </p:sp>
      <p:sp>
        <p:nvSpPr>
          <p:cNvPr id="106500" name="Rectangle 3"/>
          <p:cNvSpPr>
            <a:spLocks noGrp="1" noChangeArrowheads="1"/>
          </p:cNvSpPr>
          <p:nvPr>
            <p:ph type="body" idx="1"/>
          </p:nvPr>
        </p:nvSpPr>
        <p:spPr>
          <a:noFill/>
          <a:ln/>
        </p:spPr>
        <p:txBody>
          <a:bodyPr/>
          <a:lstStyle/>
          <a:p>
            <a:r>
              <a:rPr lang="en-US" smtClean="0"/>
              <a:t>The return from stocks takes the form of dividends and capital gains over time.  You will need to make your best estimates of the growth of these indicators to determine a potential rate of return.  </a:t>
            </a:r>
          </a:p>
          <a:p>
            <a:endParaRPr lang="en-US" smtClean="0"/>
          </a:p>
          <a:p>
            <a:r>
              <a:rPr lang="en-US" smtClean="0"/>
              <a:t>Because these returns will be coming in each year in the future you can add them up to perform the approximate compound yield of the stock.  This is your best estimate of the yield for the stock in the future.  </a:t>
            </a:r>
          </a:p>
          <a:p>
            <a:endParaRPr lang="en-US" smtClean="0"/>
          </a:p>
          <a:p>
            <a:r>
              <a:rPr lang="en-US" smtClean="0"/>
              <a:t>Simply compare your result with your desired rate of return to determine if you want to invest in the stock.   </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ChangeArrowheads="1" noTextEdit="1"/>
          </p:cNvSpPr>
          <p:nvPr>
            <p:ph type="sldImg"/>
          </p:nvPr>
        </p:nvSpPr>
        <p:spPr>
          <a:ln/>
        </p:spPr>
      </p:sp>
      <p:sp>
        <p:nvSpPr>
          <p:cNvPr id="107523" name="Rectangle 3"/>
          <p:cNvSpPr>
            <a:spLocks noGrp="1" noChangeArrowheads="1"/>
          </p:cNvSpPr>
          <p:nvPr>
            <p:ph type="body" idx="1"/>
          </p:nvPr>
        </p:nvSpPr>
        <p:spPr>
          <a:noFill/>
          <a:ln/>
        </p:spPr>
        <p:txBody>
          <a:bodyPr/>
          <a:lstStyle/>
          <a:p>
            <a:r>
              <a:rPr lang="en-US" smtClean="0"/>
              <a:t>Table 14-1 provides an illustration of how to project the earnings and dividends for a stock.</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ChangeArrowheads="1" noTextEdit="1"/>
          </p:cNvSpPr>
          <p:nvPr>
            <p:ph type="sldImg"/>
          </p:nvPr>
        </p:nvSpPr>
        <p:spPr>
          <a:ln/>
        </p:spPr>
      </p:sp>
      <p:sp>
        <p:nvSpPr>
          <p:cNvPr id="108547" name="Rectangle 3"/>
          <p:cNvSpPr>
            <a:spLocks noGrp="1" noChangeArrowheads="1"/>
          </p:cNvSpPr>
          <p:nvPr>
            <p:ph type="body" idx="1"/>
          </p:nvPr>
        </p:nvSpPr>
        <p:spPr>
          <a:noFill/>
          <a:ln/>
        </p:spPr>
        <p:txBody>
          <a:bodyPr/>
          <a:lstStyle/>
          <a:p>
            <a:r>
              <a:rPr lang="en-US" smtClean="0"/>
              <a:t>Assess your understanding by addressing these points.</a:t>
            </a:r>
          </a:p>
          <a:p>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ChangeArrowheads="1" noTextEdit="1"/>
          </p:cNvSpPr>
          <p:nvPr>
            <p:ph type="sldImg"/>
          </p:nvPr>
        </p:nvSpPr>
        <p:spPr>
          <a:ln/>
        </p:spPr>
      </p:sp>
      <p:sp>
        <p:nvSpPr>
          <p:cNvPr id="109571" name="Rectangle 3"/>
          <p:cNvSpPr>
            <a:spLocks noGrp="1" noChangeArrowheads="1"/>
          </p:cNvSpPr>
          <p:nvPr>
            <p:ph type="body" idx="1"/>
          </p:nvPr>
        </p:nvSpPr>
        <p:spPr>
          <a:noFill/>
          <a:ln/>
        </p:spPr>
        <p:txBody>
          <a:bodyPr/>
          <a:lstStyle/>
          <a:p>
            <a:r>
              <a:rPr lang="en-US" smtClean="0"/>
              <a:t>Assess your understanding by addressing these points.</a:t>
            </a:r>
          </a:p>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ChangeArrowheads="1" noTextEdit="1"/>
          </p:cNvSpPr>
          <p:nvPr>
            <p:ph type="sldImg"/>
          </p:nvPr>
        </p:nvSpPr>
        <p:spPr>
          <a:ln/>
        </p:spPr>
      </p:sp>
      <p:sp>
        <p:nvSpPr>
          <p:cNvPr id="82947" name="Rectangle 3"/>
          <p:cNvSpPr>
            <a:spLocks noGrp="1" noChangeArrowheads="1"/>
          </p:cNvSpPr>
          <p:nvPr>
            <p:ph type="body" idx="1"/>
          </p:nvPr>
        </p:nvSpPr>
        <p:spPr>
          <a:noFill/>
          <a:ln/>
        </p:spPr>
        <p:txBody>
          <a:bodyPr/>
          <a:lstStyle/>
          <a:p>
            <a:r>
              <a:rPr lang="en-US" smtClean="0"/>
              <a:t>It is important to get off to a good start in your financial life.  The first five years are critical and require that you do five things related to investing in stocks and bonds.  </a:t>
            </a:r>
          </a:p>
          <a:p>
            <a:endParaRPr lang="en-US" smtClean="0"/>
          </a:p>
          <a:p>
            <a:r>
              <a:rPr lang="en-US" smtClean="0"/>
              <a:t>First, include stocks and bond or mutual funds that own stocks and bonds in your investment portfolio.</a:t>
            </a:r>
          </a:p>
          <a:p>
            <a:endParaRPr lang="en-US" smtClean="0"/>
          </a:p>
          <a:p>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ChangeArrowheads="1" noTextEdit="1"/>
          </p:cNvSpPr>
          <p:nvPr>
            <p:ph type="sldImg"/>
          </p:nvPr>
        </p:nvSpPr>
        <p:spPr>
          <a:ln/>
        </p:spPr>
      </p:sp>
      <p:sp>
        <p:nvSpPr>
          <p:cNvPr id="110595" name="Rectangle 3"/>
          <p:cNvSpPr>
            <a:spLocks noGrp="1" noChangeArrowheads="1"/>
          </p:cNvSpPr>
          <p:nvPr>
            <p:ph type="body" idx="1"/>
          </p:nvPr>
        </p:nvSpPr>
        <p:spPr>
          <a:noFill/>
          <a:ln/>
        </p:spPr>
        <p:txBody>
          <a:bodyPr/>
          <a:lstStyle/>
          <a:p>
            <a:r>
              <a:rPr lang="en-US" smtClean="0"/>
              <a:t>Assess your understanding by addressing these points.</a:t>
            </a:r>
          </a:p>
          <a:p>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ChangeArrowheads="1" noTextEdit="1"/>
          </p:cNvSpPr>
          <p:nvPr>
            <p:ph type="sldImg"/>
          </p:nvPr>
        </p:nvSpPr>
        <p:spPr>
          <a:ln/>
        </p:spPr>
      </p:sp>
      <p:sp>
        <p:nvSpPr>
          <p:cNvPr id="111619" name="Rectangle 3"/>
          <p:cNvSpPr>
            <a:spLocks noGrp="1" noChangeArrowheads="1"/>
          </p:cNvSpPr>
          <p:nvPr>
            <p:ph type="body" idx="1"/>
          </p:nvPr>
        </p:nvSpPr>
        <p:spPr>
          <a:noFill/>
          <a:ln/>
        </p:spPr>
        <p:txBody>
          <a:bodyPr/>
          <a:lstStyle/>
          <a:p>
            <a:r>
              <a:rPr lang="en-US" smtClean="0"/>
              <a:t>Learning objective #4 is to use the Internet to evaluate common stocks in which to invest.  </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ChangeArrowheads="1" noTextEdit="1"/>
          </p:cNvSpPr>
          <p:nvPr>
            <p:ph type="sldImg"/>
          </p:nvPr>
        </p:nvSpPr>
        <p:spPr>
          <a:ln/>
        </p:spPr>
      </p:sp>
      <p:sp>
        <p:nvSpPr>
          <p:cNvPr id="112643" name="Rectangle 3"/>
          <p:cNvSpPr>
            <a:spLocks noGrp="1" noChangeArrowheads="1"/>
          </p:cNvSpPr>
          <p:nvPr>
            <p:ph type="body" idx="1"/>
          </p:nvPr>
        </p:nvSpPr>
        <p:spPr>
          <a:noFill/>
          <a:ln/>
        </p:spPr>
        <p:txBody>
          <a:bodyPr/>
          <a:lstStyle/>
          <a:p>
            <a:r>
              <a:rPr lang="en-US" smtClean="0"/>
              <a:t>The Internet has become a boon to investors.  Reams of valuable information are available at the click of a mouse 24/7.  </a:t>
            </a:r>
          </a:p>
          <a:p>
            <a:endParaRPr lang="en-US" smtClean="0"/>
          </a:p>
          <a:p>
            <a:r>
              <a:rPr lang="en-US" smtClean="0"/>
              <a:t>Your first step is to set you own criteria for your stock investments.  What types of companies are of interest to you?  Do you want focus on profits, dividends, price appreciation or other factors?  </a:t>
            </a:r>
          </a:p>
          <a:p>
            <a:endParaRPr lang="en-US" smtClean="0"/>
          </a:p>
          <a:p>
            <a:r>
              <a:rPr lang="en-US" smtClean="0"/>
              <a:t>Basic investment information can be found on many websites such as fool.com, kiplinger.com, money.cnn.com and yahoo.com and many others</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p:spPr>
        <p:txBody>
          <a:bodyPr/>
          <a:lstStyle/>
          <a:p>
            <a:fld id="{EE88CC4B-DE47-4620-AA97-B2BA05F05682}" type="slidenum">
              <a:rPr lang="en-US" smtClean="0"/>
              <a:pPr/>
              <a:t>33</a:t>
            </a:fld>
            <a:endParaRPr lang="en-US" smtClean="0"/>
          </a:p>
        </p:txBody>
      </p:sp>
      <p:sp>
        <p:nvSpPr>
          <p:cNvPr id="113667" name="Rectangle 2"/>
          <p:cNvSpPr>
            <a:spLocks noChangeArrowheads="1" noTextEdit="1"/>
          </p:cNvSpPr>
          <p:nvPr>
            <p:ph type="sldImg"/>
          </p:nvPr>
        </p:nvSpPr>
        <p:spPr>
          <a:ln/>
        </p:spPr>
      </p:sp>
      <p:sp>
        <p:nvSpPr>
          <p:cNvPr id="113668" name="Rectangle 3"/>
          <p:cNvSpPr>
            <a:spLocks noGrp="1" noChangeArrowheads="1"/>
          </p:cNvSpPr>
          <p:nvPr>
            <p:ph type="body" idx="1"/>
          </p:nvPr>
        </p:nvSpPr>
        <p:spPr>
          <a:noFill/>
          <a:ln/>
        </p:spPr>
        <p:txBody>
          <a:bodyPr/>
          <a:lstStyle/>
          <a:p>
            <a:r>
              <a:rPr lang="en-US" smtClean="0"/>
              <a:t>You might want to make use of the many stock screening tools available online.  Simply type in your criteria and the tool will provide you with stock to consider.  </a:t>
            </a:r>
          </a:p>
          <a:p>
            <a:endParaRPr lang="en-US" smtClean="0"/>
          </a:p>
          <a:p>
            <a:r>
              <a:rPr lang="en-US" smtClean="0"/>
              <a:t>Most stock brokerage houses have security analysts on staff who prepare detailed research reports on hundreds of companies.  </a:t>
            </a:r>
          </a:p>
          <a:p>
            <a:endParaRPr lang="en-US" smtClean="0"/>
          </a:p>
          <a:p>
            <a:r>
              <a:rPr lang="en-US" smtClean="0"/>
              <a:t>The companies themselves can provide you with information.  Some information such as the annual report will be overly optimistic.  The companies 10-k report to the Securities and Exchange Commission can provide more objective information.  </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p:spPr>
        <p:txBody>
          <a:bodyPr/>
          <a:lstStyle/>
          <a:p>
            <a:fld id="{BC8C636C-F4C1-413F-8772-220967BC0F0C}" type="slidenum">
              <a:rPr lang="en-US" smtClean="0"/>
              <a:pPr/>
              <a:t>34</a:t>
            </a:fld>
            <a:endParaRPr lang="en-US" smtClean="0"/>
          </a:p>
        </p:txBody>
      </p:sp>
      <p:sp>
        <p:nvSpPr>
          <p:cNvPr id="114691" name="Rectangle 2"/>
          <p:cNvSpPr>
            <a:spLocks noChangeArrowheads="1" noTextEdit="1"/>
          </p:cNvSpPr>
          <p:nvPr>
            <p:ph type="sldImg"/>
          </p:nvPr>
        </p:nvSpPr>
        <p:spPr>
          <a:ln/>
        </p:spPr>
      </p:sp>
      <p:sp>
        <p:nvSpPr>
          <p:cNvPr id="114692" name="Rectangle 3"/>
          <p:cNvSpPr>
            <a:spLocks noGrp="1" noChangeArrowheads="1"/>
          </p:cNvSpPr>
          <p:nvPr>
            <p:ph type="body" idx="1"/>
          </p:nvPr>
        </p:nvSpPr>
        <p:spPr>
          <a:noFill/>
          <a:ln/>
        </p:spPr>
        <p:txBody>
          <a:bodyPr/>
          <a:lstStyle/>
          <a:p>
            <a:endParaRPr lang="en-US" smtClean="0"/>
          </a:p>
          <a:p>
            <a:r>
              <a:rPr lang="en-US" smtClean="0"/>
              <a:t>Most stock brokerage houses have security analysts on staff who prepare detailed research reports on hundreds of companies.  </a:t>
            </a:r>
          </a:p>
          <a:p>
            <a:endParaRPr lang="en-US" smtClean="0"/>
          </a:p>
          <a:p>
            <a:r>
              <a:rPr lang="en-US" smtClean="0"/>
              <a:t>The companies themselves can provide you with information.  Some information such as the annual report will be overly optimistic.  The companies 10-k report to the Securities and Exchange Commission can provide more objective information.  </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p:spPr>
        <p:txBody>
          <a:bodyPr/>
          <a:lstStyle/>
          <a:p>
            <a:fld id="{4D68683B-C9FD-4394-B904-EF9962B5005F}" type="slidenum">
              <a:rPr lang="en-US" smtClean="0"/>
              <a:pPr/>
              <a:t>35</a:t>
            </a:fld>
            <a:endParaRPr lang="en-US" smtClean="0"/>
          </a:p>
        </p:txBody>
      </p:sp>
      <p:sp>
        <p:nvSpPr>
          <p:cNvPr id="115715" name="Rectangle 2"/>
          <p:cNvSpPr>
            <a:spLocks noChangeArrowheads="1" noTextEdit="1"/>
          </p:cNvSpPr>
          <p:nvPr>
            <p:ph type="sldImg"/>
          </p:nvPr>
        </p:nvSpPr>
        <p:spPr>
          <a:ln/>
        </p:spPr>
      </p:sp>
      <p:sp>
        <p:nvSpPr>
          <p:cNvPr id="115716" name="Rectangle 3"/>
          <p:cNvSpPr>
            <a:spLocks noGrp="1" noChangeArrowheads="1"/>
          </p:cNvSpPr>
          <p:nvPr>
            <p:ph type="body" idx="1"/>
          </p:nvPr>
        </p:nvSpPr>
        <p:spPr>
          <a:noFill/>
          <a:ln/>
        </p:spPr>
        <p:txBody>
          <a:bodyPr/>
          <a:lstStyle/>
          <a:p>
            <a:r>
              <a:rPr lang="en-US" smtClean="0"/>
              <a:t>You will also want to be familiar with the current state of the economy.  Pay particular attention to the stage in the economic cycle, current inflation and interest rates and changes projected in all three.  </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7AD38FDA-305A-4E32-845A-DD1AF715FF69}" type="slidenum">
              <a:rPr lang="en-US" sz="1200">
                <a:latin typeface="Times New Roman" pitchFamily="18" charset="0"/>
              </a:rPr>
              <a:pPr algn="r"/>
              <a:t>36</a:t>
            </a:fld>
            <a:endParaRPr lang="en-US" sz="1200">
              <a:latin typeface="Times New Roman" pitchFamily="18" charset="0"/>
            </a:endParaRPr>
          </a:p>
        </p:txBody>
      </p:sp>
      <p:sp>
        <p:nvSpPr>
          <p:cNvPr id="116739" name="Rectangle 2"/>
          <p:cNvSpPr>
            <a:spLocks noChangeArrowheads="1" noTextEdit="1"/>
          </p:cNvSpPr>
          <p:nvPr>
            <p:ph type="sldImg"/>
          </p:nvPr>
        </p:nvSpPr>
        <p:spPr>
          <a:ln/>
        </p:spPr>
      </p:sp>
      <p:sp>
        <p:nvSpPr>
          <p:cNvPr id="116740" name="Rectangle 3"/>
          <p:cNvSpPr>
            <a:spLocks noGrp="1" noChangeArrowheads="1"/>
          </p:cNvSpPr>
          <p:nvPr>
            <p:ph type="body" idx="1"/>
          </p:nvPr>
        </p:nvSpPr>
        <p:spPr>
          <a:noFill/>
          <a:ln/>
        </p:spPr>
        <p:txBody>
          <a:bodyPr/>
          <a:lstStyle/>
          <a:p>
            <a:r>
              <a:rPr lang="en-US" smtClean="0"/>
              <a:t>The current state of the particular stock market is also an important contributor to your analysis of stocks in which to invest.  There are multiple securities market indexes that can be used as a guide to where each market stands and by monitoring changes over time you can estimate future market growth. </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ChangeArrowheads="1" noTextEdit="1"/>
          </p:cNvSpPr>
          <p:nvPr>
            <p:ph type="sldImg"/>
          </p:nvPr>
        </p:nvSpPr>
        <p:spPr>
          <a:ln/>
        </p:spPr>
      </p:sp>
      <p:sp>
        <p:nvSpPr>
          <p:cNvPr id="117763" name="Rectangle 3"/>
          <p:cNvSpPr>
            <a:spLocks noGrp="1" noChangeArrowheads="1"/>
          </p:cNvSpPr>
          <p:nvPr>
            <p:ph type="body" idx="1"/>
          </p:nvPr>
        </p:nvSpPr>
        <p:spPr>
          <a:noFill/>
          <a:ln/>
        </p:spPr>
        <p:txBody>
          <a:bodyPr/>
          <a:lstStyle/>
          <a:p>
            <a:r>
              <a:rPr lang="en-US" smtClean="0"/>
              <a:t>Securities are traded on various securities exchanges.   The two primary exchanges are the New York Stock Exchange and the American Stock Exchange with several regional exchanges.  These exchanges are referred to as the organized exchange and most large corporations trade on these exchanges.  </a:t>
            </a:r>
          </a:p>
          <a:p>
            <a:endParaRPr lang="en-US" smtClean="0"/>
          </a:p>
          <a:p>
            <a:r>
              <a:rPr lang="en-US" smtClean="0"/>
              <a:t>Many thousands more companies trade on the electronic over-the-counter marketplace operated by NASDAQ.</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ChangeArrowheads="1" noTextEdit="1"/>
          </p:cNvSpPr>
          <p:nvPr>
            <p:ph type="sldImg"/>
          </p:nvPr>
        </p:nvSpPr>
        <p:spPr>
          <a:ln/>
        </p:spPr>
      </p:sp>
      <p:sp>
        <p:nvSpPr>
          <p:cNvPr id="118787" name="Rectangle 3"/>
          <p:cNvSpPr>
            <a:spLocks noGrp="1" noChangeArrowheads="1"/>
          </p:cNvSpPr>
          <p:nvPr>
            <p:ph type="body" idx="1"/>
          </p:nvPr>
        </p:nvSpPr>
        <p:spPr>
          <a:noFill/>
          <a:ln/>
        </p:spPr>
        <p:txBody>
          <a:bodyPr/>
          <a:lstStyle/>
          <a:p>
            <a:r>
              <a:rPr lang="en-US" smtClean="0"/>
              <a:t>Figure 14-2 provides an example of the type of stock quotes that Daily newspapers typically carry the day following a day on which stocks are traded on the organized exchanges.  You will want to pay close attention to the closing price the day before, net change for the day and the year-to-date change in the stock’s price.  </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ChangeArrowheads="1" noTextEdit="1"/>
          </p:cNvSpPr>
          <p:nvPr>
            <p:ph type="sldImg"/>
          </p:nvPr>
        </p:nvSpPr>
        <p:spPr>
          <a:ln/>
        </p:spPr>
      </p:sp>
      <p:sp>
        <p:nvSpPr>
          <p:cNvPr id="119811" name="Rectangle 3"/>
          <p:cNvSpPr>
            <a:spLocks noGrp="1" noChangeArrowheads="1"/>
          </p:cNvSpPr>
          <p:nvPr>
            <p:ph type="body" idx="1"/>
          </p:nvPr>
        </p:nvSpPr>
        <p:spPr>
          <a:noFill/>
          <a:ln/>
        </p:spPr>
        <p:txBody>
          <a:bodyPr/>
          <a:lstStyle/>
          <a:p>
            <a:r>
              <a:rPr lang="en-US" smtClean="0"/>
              <a:t>The most in-depth source of information on the stocks in your portfolio is provided by the various portfolio tracking tools available on investment company websites. Portfolio tracking automatically updates the value of your portfolio after you enter the symbols of the stocks you own and the number of shares held.</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ChangeArrowheads="1" noTextEdit="1"/>
          </p:cNvSpPr>
          <p:nvPr>
            <p:ph type="sldImg"/>
          </p:nvPr>
        </p:nvSpPr>
        <p:spPr>
          <a:ln/>
        </p:spPr>
      </p:sp>
      <p:sp>
        <p:nvSpPr>
          <p:cNvPr id="83971" name="Rectangle 3"/>
          <p:cNvSpPr>
            <a:spLocks noGrp="1" noChangeArrowheads="1"/>
          </p:cNvSpPr>
          <p:nvPr>
            <p:ph type="body" idx="1"/>
          </p:nvPr>
        </p:nvSpPr>
        <p:spPr>
          <a:noFill/>
          <a:ln/>
        </p:spPr>
        <p:txBody>
          <a:bodyPr/>
          <a:lstStyle/>
          <a:p>
            <a:r>
              <a:rPr lang="en-US" smtClean="0"/>
              <a:t>Second, use fundamental analysis to determine a company’s basic value before investing in any individual stock. </a:t>
            </a:r>
          </a:p>
          <a:p>
            <a:endParaRPr lang="en-US" smtClean="0"/>
          </a:p>
          <a:p>
            <a:r>
              <a:rPr lang="en-US" smtClean="0"/>
              <a:t>Third, resist putting money into so-called hot stocks.</a:t>
            </a:r>
          </a:p>
          <a:p>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ChangeArrowheads="1" noTextEdit="1"/>
          </p:cNvSpPr>
          <p:nvPr>
            <p:ph type="sldImg"/>
          </p:nvPr>
        </p:nvSpPr>
        <p:spPr>
          <a:ln/>
        </p:spPr>
      </p:sp>
      <p:sp>
        <p:nvSpPr>
          <p:cNvPr id="120835" name="Rectangle 3"/>
          <p:cNvSpPr>
            <a:spLocks noGrp="1" noChangeArrowheads="1"/>
          </p:cNvSpPr>
          <p:nvPr>
            <p:ph type="body" idx="1"/>
          </p:nvPr>
        </p:nvSpPr>
        <p:spPr>
          <a:noFill/>
          <a:ln/>
        </p:spPr>
        <p:txBody>
          <a:bodyPr/>
          <a:lstStyle/>
          <a:p>
            <a:r>
              <a:rPr lang="en-US" smtClean="0"/>
              <a:t>Assess your understanding by addressing these points.</a:t>
            </a:r>
          </a:p>
          <a:p>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ChangeArrowheads="1" noTextEdit="1"/>
          </p:cNvSpPr>
          <p:nvPr>
            <p:ph type="sldImg"/>
          </p:nvPr>
        </p:nvSpPr>
        <p:spPr>
          <a:ln/>
        </p:spPr>
      </p:sp>
      <p:sp>
        <p:nvSpPr>
          <p:cNvPr id="121859" name="Rectangle 3"/>
          <p:cNvSpPr>
            <a:spLocks noGrp="1" noChangeArrowheads="1"/>
          </p:cNvSpPr>
          <p:nvPr>
            <p:ph type="body" idx="1"/>
          </p:nvPr>
        </p:nvSpPr>
        <p:spPr>
          <a:noFill/>
          <a:ln/>
        </p:spPr>
        <p:txBody>
          <a:bodyPr/>
          <a:lstStyle/>
          <a:p>
            <a:r>
              <a:rPr lang="en-US" smtClean="0"/>
              <a:t>Assess your understanding by addressing these points.</a:t>
            </a:r>
          </a:p>
          <a:p>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ChangeArrowheads="1" noTextEdit="1"/>
          </p:cNvSpPr>
          <p:nvPr>
            <p:ph type="sldImg"/>
          </p:nvPr>
        </p:nvSpPr>
        <p:spPr>
          <a:ln/>
        </p:spPr>
      </p:sp>
      <p:sp>
        <p:nvSpPr>
          <p:cNvPr id="122883" name="Rectangle 3"/>
          <p:cNvSpPr>
            <a:spLocks noGrp="1" noChangeArrowheads="1"/>
          </p:cNvSpPr>
          <p:nvPr>
            <p:ph type="body" idx="1"/>
          </p:nvPr>
        </p:nvSpPr>
        <p:spPr>
          <a:noFill/>
          <a:ln/>
        </p:spPr>
        <p:txBody>
          <a:bodyPr/>
          <a:lstStyle/>
          <a:p>
            <a:r>
              <a:rPr lang="en-US" smtClean="0"/>
              <a:t>Learning objective #5 is to summarize how stocks are bought and sold.  </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p:spPr>
        <p:txBody>
          <a:bodyPr/>
          <a:lstStyle/>
          <a:p>
            <a:fld id="{79BE8735-59BD-44CE-AAE3-F8E5ED7AA21E}" type="slidenum">
              <a:rPr lang="en-US" smtClean="0"/>
              <a:pPr/>
              <a:t>43</a:t>
            </a:fld>
            <a:endParaRPr lang="en-US" smtClean="0"/>
          </a:p>
        </p:txBody>
      </p:sp>
      <p:sp>
        <p:nvSpPr>
          <p:cNvPr id="123907" name="Rectangle 2"/>
          <p:cNvSpPr>
            <a:spLocks noChangeArrowheads="1" noTextEdit="1"/>
          </p:cNvSpPr>
          <p:nvPr>
            <p:ph type="sldImg"/>
          </p:nvPr>
        </p:nvSpPr>
        <p:spPr>
          <a:ln/>
        </p:spPr>
      </p:sp>
      <p:sp>
        <p:nvSpPr>
          <p:cNvPr id="123908" name="Rectangle 3"/>
          <p:cNvSpPr>
            <a:spLocks noGrp="1" noChangeArrowheads="1"/>
          </p:cNvSpPr>
          <p:nvPr>
            <p:ph type="body" idx="1"/>
          </p:nvPr>
        </p:nvSpPr>
        <p:spPr>
          <a:noFill/>
          <a:ln/>
        </p:spPr>
        <p:txBody>
          <a:bodyPr/>
          <a:lstStyle/>
          <a:p>
            <a:r>
              <a:rPr lang="en-US" smtClean="0"/>
              <a:t>To buy and sell a stock you must go through a stock broker licensed to buy and sell securities on behalf of the brokerage firm’s clients.  You may choose to have the shares stay in the name of the stockbrokerage firm under its street name. </a:t>
            </a:r>
            <a:r>
              <a:rPr lang="en-US" b="1" smtClean="0"/>
              <a:t> </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p:spPr>
        <p:txBody>
          <a:bodyPr/>
          <a:lstStyle/>
          <a:p>
            <a:fld id="{69D928A5-632C-43F7-82B0-31256D098038}" type="slidenum">
              <a:rPr lang="en-US" smtClean="0"/>
              <a:pPr/>
              <a:t>44</a:t>
            </a:fld>
            <a:endParaRPr lang="en-US" smtClean="0"/>
          </a:p>
        </p:txBody>
      </p:sp>
      <p:sp>
        <p:nvSpPr>
          <p:cNvPr id="124931" name="Rectangle 2"/>
          <p:cNvSpPr>
            <a:spLocks noChangeArrowheads="1" noTextEdit="1"/>
          </p:cNvSpPr>
          <p:nvPr>
            <p:ph type="sldImg"/>
          </p:nvPr>
        </p:nvSpPr>
        <p:spPr>
          <a:ln/>
        </p:spPr>
      </p:sp>
      <p:sp>
        <p:nvSpPr>
          <p:cNvPr id="124932" name="Rectangle 3"/>
          <p:cNvSpPr>
            <a:spLocks noGrp="1" noChangeArrowheads="1"/>
          </p:cNvSpPr>
          <p:nvPr>
            <p:ph type="body" idx="1"/>
          </p:nvPr>
        </p:nvSpPr>
        <p:spPr>
          <a:noFill/>
          <a:ln/>
        </p:spPr>
        <p:txBody>
          <a:bodyPr/>
          <a:lstStyle/>
          <a:p>
            <a:r>
              <a:rPr lang="en-US" smtClean="0"/>
              <a:t>Depending on the level of services you desire you can use discount, online and full-service brokers.  </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ChangeArrowheads="1" noTextEdit="1"/>
          </p:cNvSpPr>
          <p:nvPr>
            <p:ph type="sldImg"/>
          </p:nvPr>
        </p:nvSpPr>
        <p:spPr>
          <a:ln/>
        </p:spPr>
      </p:sp>
      <p:sp>
        <p:nvSpPr>
          <p:cNvPr id="125955" name="Rectangle 3"/>
          <p:cNvSpPr>
            <a:spLocks noGrp="1" noChangeArrowheads="1"/>
          </p:cNvSpPr>
          <p:nvPr>
            <p:ph type="body" idx="1"/>
          </p:nvPr>
        </p:nvSpPr>
        <p:spPr>
          <a:noFill/>
          <a:ln/>
        </p:spPr>
        <p:txBody>
          <a:bodyPr/>
          <a:lstStyle/>
          <a:p>
            <a:r>
              <a:rPr lang="en-US" smtClean="0"/>
              <a:t>Figure 14-3 is a simplified illustration of how stocks trade from seller to buyer.  Every share traded goes through an organized exchange this way typically bundled in transactions of several thousand shares at a time.   </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ChangeArrowheads="1" noTextEdit="1"/>
          </p:cNvSpPr>
          <p:nvPr>
            <p:ph type="sldImg"/>
          </p:nvPr>
        </p:nvSpPr>
        <p:spPr>
          <a:ln/>
        </p:spPr>
      </p:sp>
      <p:sp>
        <p:nvSpPr>
          <p:cNvPr id="126979" name="Rectangle 3"/>
          <p:cNvSpPr>
            <a:spLocks noGrp="1" noChangeArrowheads="1"/>
          </p:cNvSpPr>
          <p:nvPr>
            <p:ph type="body" idx="1"/>
          </p:nvPr>
        </p:nvSpPr>
        <p:spPr>
          <a:noFill/>
          <a:ln/>
        </p:spPr>
        <p:txBody>
          <a:bodyPr/>
          <a:lstStyle/>
          <a:p>
            <a:r>
              <a:rPr lang="en-US" smtClean="0"/>
              <a:t>You will pay a commission for each purchase and sale of a stock.  The cost is a sliding scale depending on the number of shares traded.  Round lots are transaction of 100 shares at a time.  </a:t>
            </a:r>
          </a:p>
          <a:p>
            <a:endParaRPr lang="en-US" smtClean="0"/>
          </a:p>
          <a:p>
            <a:r>
              <a:rPr lang="en-US" smtClean="0"/>
              <a:t>If your transaction is for a number of share not whole number divisible by 100 you will pay an additional fee for the odd lot portion of the transaction called the differential.  </a:t>
            </a: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ChangeArrowheads="1" noTextEdit="1"/>
          </p:cNvSpPr>
          <p:nvPr>
            <p:ph type="sldImg"/>
          </p:nvPr>
        </p:nvSpPr>
        <p:spPr>
          <a:ln/>
        </p:spPr>
      </p:sp>
      <p:sp>
        <p:nvSpPr>
          <p:cNvPr id="128003" name="Rectangle 3"/>
          <p:cNvSpPr>
            <a:spLocks noGrp="1" noChangeArrowheads="1"/>
          </p:cNvSpPr>
          <p:nvPr>
            <p:ph type="body" idx="1"/>
          </p:nvPr>
        </p:nvSpPr>
        <p:spPr>
          <a:noFill/>
          <a:ln/>
        </p:spPr>
        <p:txBody>
          <a:bodyPr/>
          <a:lstStyle/>
          <a:p>
            <a:r>
              <a:rPr lang="en-US" smtClean="0"/>
              <a:t>When you want to sell shares of stock your stockbroker contacts a floor broker at the exchange who contacts a specialist.  </a:t>
            </a:r>
          </a:p>
          <a:p>
            <a:endParaRPr lang="en-US" smtClean="0"/>
          </a:p>
          <a:p>
            <a:r>
              <a:rPr lang="en-US" smtClean="0"/>
              <a:t>The specialist negotiates the transaction with a specialist representing a buyer.  </a:t>
            </a: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ChangeArrowheads="1" noTextEdit="1"/>
          </p:cNvSpPr>
          <p:nvPr>
            <p:ph type="sldImg"/>
          </p:nvPr>
        </p:nvSpPr>
        <p:spPr>
          <a:ln/>
        </p:spPr>
      </p:sp>
      <p:sp>
        <p:nvSpPr>
          <p:cNvPr id="129027" name="Rectangle 3"/>
          <p:cNvSpPr>
            <a:spLocks noGrp="1" noChangeArrowheads="1"/>
          </p:cNvSpPr>
          <p:nvPr>
            <p:ph type="body" idx="1"/>
          </p:nvPr>
        </p:nvSpPr>
        <p:spPr>
          <a:noFill/>
          <a:ln/>
        </p:spPr>
        <p:txBody>
          <a:bodyPr/>
          <a:lstStyle/>
          <a:p>
            <a:r>
              <a:rPr lang="en-US" smtClean="0"/>
              <a:t>When you place your order with your broker you can specify how you want the order executed.  </a:t>
            </a:r>
          </a:p>
          <a:p>
            <a:endParaRPr lang="en-US" smtClean="0"/>
          </a:p>
          <a:p>
            <a:r>
              <a:rPr lang="en-US" smtClean="0"/>
              <a:t>The simplest form of order is a market order which specifies you want the transaction to occur at whatever market price is available.  </a:t>
            </a:r>
          </a:p>
          <a:p>
            <a:endParaRPr lang="en-US" smtClean="0"/>
          </a:p>
          <a:p>
            <a:r>
              <a:rPr lang="en-US" smtClean="0"/>
              <a:t>Limit orders instruct the stockbroker to buy or sell a stock at a specific price. It may include instructions to buy at the best possible price but not above a specified limit, or to sell at the best possible price but not below a specified limit. </a:t>
            </a:r>
          </a:p>
          <a:p>
            <a:endParaRPr lang="en-US" smtClean="0"/>
          </a:p>
          <a:p>
            <a:r>
              <a:rPr lang="en-US" smtClean="0"/>
              <a:t>A stop order instructs a stockbroker to sell your shares of stock at the market price if a stock declines to or goes below a specified price.</a:t>
            </a:r>
          </a:p>
          <a:p>
            <a:endParaRPr lang="en-US" smtClean="0"/>
          </a:p>
          <a:p>
            <a:r>
              <a:rPr lang="en-US" smtClean="0"/>
              <a:t>You can also put a time limit on the order telling your broker.  </a:t>
            </a: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r>
              <a:rPr lang="en-US" smtClean="0"/>
              <a:t>Many investors may want to buy a particularly attractive stock without the ability to pay the full price for the transaction.  Margin trading allows you to borrow funds from your broker to purchase stock using a margin account.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ChangeArrowheads="1" noTextEdit="1"/>
          </p:cNvSpPr>
          <p:nvPr>
            <p:ph type="sldImg"/>
          </p:nvPr>
        </p:nvSpPr>
        <p:spPr>
          <a:ln/>
        </p:spPr>
      </p:sp>
      <p:sp>
        <p:nvSpPr>
          <p:cNvPr id="84995" name="Rectangle 3"/>
          <p:cNvSpPr>
            <a:spLocks noGrp="1" noChangeArrowheads="1"/>
          </p:cNvSpPr>
          <p:nvPr>
            <p:ph type="body" idx="1"/>
          </p:nvPr>
        </p:nvSpPr>
        <p:spPr>
          <a:noFill/>
          <a:ln/>
        </p:spPr>
        <p:txBody>
          <a:bodyPr/>
          <a:lstStyle/>
          <a:p>
            <a:r>
              <a:rPr lang="en-US" smtClean="0"/>
              <a:t>Fourth, invest part of the conservative portion of your portfolio in TIPS (Treasure Inflation-Protected Securities) to beat inflation.</a:t>
            </a:r>
          </a:p>
          <a:p>
            <a:endParaRPr lang="en-US" smtClean="0"/>
          </a:p>
          <a:p>
            <a:r>
              <a:rPr lang="en-US" smtClean="0"/>
              <a:t>Fifth, when you have children use zero-coupon bonds to help save for their education.</a:t>
            </a:r>
          </a:p>
          <a:p>
            <a:endParaRPr lang="en-US"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ChangeArrowheads="1" noTextEdit="1"/>
          </p:cNvSpPr>
          <p:nvPr>
            <p:ph type="sldImg"/>
          </p:nvPr>
        </p:nvSpPr>
        <p:spPr>
          <a:ln/>
        </p:spPr>
      </p:sp>
      <p:sp>
        <p:nvSpPr>
          <p:cNvPr id="131075" name="Rectangle 3"/>
          <p:cNvSpPr>
            <a:spLocks noGrp="1" noChangeArrowheads="1"/>
          </p:cNvSpPr>
          <p:nvPr>
            <p:ph type="body" idx="1"/>
          </p:nvPr>
        </p:nvSpPr>
        <p:spPr>
          <a:noFill/>
          <a:ln/>
        </p:spPr>
        <p:txBody>
          <a:bodyPr/>
          <a:lstStyle/>
          <a:p>
            <a:r>
              <a:rPr lang="en-US" smtClean="0"/>
              <a:t>Margin buying is a type of leverage and can enhance both the return and the potential losses.  Of particular burden is a margin call.  This occurs when the value of the stock declines and you must come up with more money to cover the position.  </a:t>
            </a: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ChangeArrowheads="1" noTextEdit="1"/>
          </p:cNvSpPr>
          <p:nvPr>
            <p:ph type="sldImg"/>
          </p:nvPr>
        </p:nvSpPr>
        <p:spPr>
          <a:ln/>
        </p:spPr>
      </p:sp>
      <p:sp>
        <p:nvSpPr>
          <p:cNvPr id="132099" name="Rectangle 3"/>
          <p:cNvSpPr>
            <a:spLocks noGrp="1" noChangeArrowheads="1"/>
          </p:cNvSpPr>
          <p:nvPr>
            <p:ph type="body" idx="1"/>
          </p:nvPr>
        </p:nvSpPr>
        <p:spPr>
          <a:noFill/>
          <a:ln/>
        </p:spPr>
        <p:txBody>
          <a:bodyPr/>
          <a:lstStyle/>
          <a:p>
            <a:r>
              <a:rPr lang="en-US" smtClean="0"/>
              <a:t>Buying long is simply purchasing a stock in the hope that its market value will increase.  Selling short is a technique you can use to make money if you anticipate that the price of a stock will go down.  Here you borrow shares from your broker and sell on the market at the current price.  Then, when you must repay the loan you can go into the market and buy the shares at the lower price with the proceeds from your earlier sale.  You, of course, can keep the difference.  The risk of a price increase is substantial as you will have go into the market and buy the shares for more money than your originally received from the short sale.  </a:t>
            </a:r>
          </a:p>
          <a:p>
            <a:endParaRPr 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ChangeArrowheads="1" noTextEdit="1"/>
          </p:cNvSpPr>
          <p:nvPr>
            <p:ph type="sldImg"/>
          </p:nvPr>
        </p:nvSpPr>
        <p:spPr>
          <a:ln/>
        </p:spPr>
      </p:sp>
      <p:sp>
        <p:nvSpPr>
          <p:cNvPr id="133123" name="Rectangle 3"/>
          <p:cNvSpPr>
            <a:spLocks noGrp="1" noChangeArrowheads="1"/>
          </p:cNvSpPr>
          <p:nvPr>
            <p:ph type="body" idx="1"/>
          </p:nvPr>
        </p:nvSpPr>
        <p:spPr>
          <a:noFill/>
          <a:ln/>
        </p:spPr>
        <p:txBody>
          <a:bodyPr/>
          <a:lstStyle/>
          <a:p>
            <a:r>
              <a:rPr lang="en-US" smtClean="0"/>
              <a:t>Assess your understanding by addressing these points.</a:t>
            </a:r>
          </a:p>
          <a:p>
            <a:endParaRPr lang="en-US"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ChangeArrowheads="1" noTextEdit="1"/>
          </p:cNvSpPr>
          <p:nvPr>
            <p:ph type="sldImg"/>
          </p:nvPr>
        </p:nvSpPr>
        <p:spPr>
          <a:ln/>
        </p:spPr>
      </p:sp>
      <p:sp>
        <p:nvSpPr>
          <p:cNvPr id="134147" name="Rectangle 3"/>
          <p:cNvSpPr>
            <a:spLocks noGrp="1" noChangeArrowheads="1"/>
          </p:cNvSpPr>
          <p:nvPr>
            <p:ph type="body" idx="1"/>
          </p:nvPr>
        </p:nvSpPr>
        <p:spPr>
          <a:noFill/>
          <a:ln/>
        </p:spPr>
        <p:txBody>
          <a:bodyPr/>
          <a:lstStyle/>
          <a:p>
            <a:r>
              <a:rPr lang="en-US" smtClean="0"/>
              <a:t>Assess your understanding by addressing these points.</a:t>
            </a:r>
          </a:p>
          <a:p>
            <a:endParaRPr lang="en-US"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ChangeArrowheads="1" noTextEdit="1"/>
          </p:cNvSpPr>
          <p:nvPr>
            <p:ph type="sldImg"/>
          </p:nvPr>
        </p:nvSpPr>
        <p:spPr>
          <a:ln/>
        </p:spPr>
      </p:sp>
      <p:sp>
        <p:nvSpPr>
          <p:cNvPr id="135171" name="Rectangle 3"/>
          <p:cNvSpPr>
            <a:spLocks noGrp="1" noChangeArrowheads="1"/>
          </p:cNvSpPr>
          <p:nvPr>
            <p:ph type="body" idx="1"/>
          </p:nvPr>
        </p:nvSpPr>
        <p:spPr>
          <a:noFill/>
          <a:ln/>
        </p:spPr>
        <p:txBody>
          <a:bodyPr/>
          <a:lstStyle/>
          <a:p>
            <a:r>
              <a:rPr lang="en-US" smtClean="0"/>
              <a:t>Learning objective #6 is to describe how to invest in bonds.  </a:t>
            </a: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ChangeArrowheads="1" noTextEdit="1"/>
          </p:cNvSpPr>
          <p:nvPr>
            <p:ph type="sldImg"/>
          </p:nvPr>
        </p:nvSpPr>
        <p:spPr>
          <a:ln/>
        </p:spPr>
      </p:sp>
      <p:sp>
        <p:nvSpPr>
          <p:cNvPr id="136195" name="Rectangle 3"/>
          <p:cNvSpPr>
            <a:spLocks noGrp="1" noChangeArrowheads="1"/>
          </p:cNvSpPr>
          <p:nvPr>
            <p:ph type="body" idx="1"/>
          </p:nvPr>
        </p:nvSpPr>
        <p:spPr>
          <a:noFill/>
          <a:ln/>
        </p:spPr>
        <p:txBody>
          <a:bodyPr/>
          <a:lstStyle/>
          <a:p>
            <a:r>
              <a:rPr lang="en-US" smtClean="0"/>
              <a:t>Bonds tend to be a more conservative investment in stocks because bond holders will receive their interest before stock holders can receive any dividends.  This is especially true for investment grade bonds.  </a:t>
            </a:r>
          </a:p>
          <a:p>
            <a:endParaRPr lang="en-US" smtClean="0"/>
          </a:p>
          <a:p>
            <a:r>
              <a:rPr lang="en-US" smtClean="0"/>
              <a:t>Nonetheless, there are a number of speculative grade bonds available at any point in time that can provide additional risk for the investor looking for the possibility of a higher return.  </a:t>
            </a:r>
          </a:p>
          <a:p>
            <a:endParaRPr lang="en-US" smtClean="0"/>
          </a:p>
          <a:p>
            <a:endParaRPr lang="en-US" smtClean="0"/>
          </a:p>
          <a:p>
            <a:endParaRPr lang="en-US" smtClean="0"/>
          </a:p>
          <a:p>
            <a:r>
              <a:rPr lang="en-US" smtClean="0"/>
              <a:t>The default rate is the percentage of bonds that do not repay principal at maturity and sometimes cease interest payments in the interim.  The default rate is about 1 percent for investment grade bonds and 8 percent or more for speculative grade bonds.  </a:t>
            </a:r>
          </a:p>
          <a:p>
            <a:endParaRPr lang="en-US"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ChangeArrowheads="1" noTextEdit="1"/>
          </p:cNvSpPr>
          <p:nvPr>
            <p:ph type="sldImg"/>
          </p:nvPr>
        </p:nvSpPr>
        <p:spPr>
          <a:ln/>
        </p:spPr>
      </p:sp>
      <p:sp>
        <p:nvSpPr>
          <p:cNvPr id="137219" name="Rectangle 3"/>
          <p:cNvSpPr>
            <a:spLocks noGrp="1" noChangeArrowheads="1"/>
          </p:cNvSpPr>
          <p:nvPr>
            <p:ph type="body" idx="1"/>
          </p:nvPr>
        </p:nvSpPr>
        <p:spPr>
          <a:noFill/>
          <a:ln/>
        </p:spPr>
        <p:txBody>
          <a:bodyPr/>
          <a:lstStyle/>
          <a:p>
            <a:r>
              <a:rPr lang="en-US" smtClean="0"/>
              <a:t>Figure 14-4 illustrates how higher returns require greater risk.    </a:t>
            </a: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ChangeArrowheads="1" noTextEdit="1"/>
          </p:cNvSpPr>
          <p:nvPr>
            <p:ph type="sldImg"/>
          </p:nvPr>
        </p:nvSpPr>
        <p:spPr>
          <a:ln/>
        </p:spPr>
      </p:sp>
      <p:sp>
        <p:nvSpPr>
          <p:cNvPr id="138243" name="Rectangle 3"/>
          <p:cNvSpPr>
            <a:spLocks noGrp="1" noChangeArrowheads="1"/>
          </p:cNvSpPr>
          <p:nvPr>
            <p:ph type="body" idx="1"/>
          </p:nvPr>
        </p:nvSpPr>
        <p:spPr>
          <a:noFill/>
          <a:ln/>
        </p:spPr>
        <p:txBody>
          <a:bodyPr/>
          <a:lstStyle/>
          <a:p>
            <a:r>
              <a:rPr lang="en-US" smtClean="0"/>
              <a:t>Bonds are issued by corporations, the U.S government, local government and many organizations.  Moody’s and Standard &amp; Poor’s are companies that provide bond ratings based on the bond’s default risk.  </a:t>
            </a: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ChangeArrowheads="1" noTextEdit="1"/>
          </p:cNvSpPr>
          <p:nvPr>
            <p:ph type="sldImg"/>
          </p:nvPr>
        </p:nvSpPr>
        <p:spPr>
          <a:ln/>
        </p:spPr>
      </p:sp>
      <p:sp>
        <p:nvSpPr>
          <p:cNvPr id="139267" name="Rectangle 3"/>
          <p:cNvSpPr>
            <a:spLocks noGrp="1" noChangeArrowheads="1"/>
          </p:cNvSpPr>
          <p:nvPr>
            <p:ph type="body" idx="1"/>
          </p:nvPr>
        </p:nvSpPr>
        <p:spPr>
          <a:noFill/>
          <a:ln/>
        </p:spPr>
        <p:txBody>
          <a:bodyPr/>
          <a:lstStyle/>
          <a:p>
            <a:r>
              <a:rPr lang="en-US" smtClean="0"/>
              <a:t>Table 14-3 provides the ratings used by the two major bond rating organizations. The terminology used by the two companies is similar although the codes differ somewhat.  </a:t>
            </a: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ChangeArrowheads="1" noTextEdit="1"/>
          </p:cNvSpPr>
          <p:nvPr>
            <p:ph type="sldImg"/>
          </p:nvPr>
        </p:nvSpPr>
        <p:spPr>
          <a:ln/>
        </p:spPr>
      </p:sp>
      <p:sp>
        <p:nvSpPr>
          <p:cNvPr id="140291" name="Rectangle 3"/>
          <p:cNvSpPr>
            <a:spLocks noGrp="1" noChangeArrowheads="1"/>
          </p:cNvSpPr>
          <p:nvPr>
            <p:ph type="body" idx="1"/>
          </p:nvPr>
        </p:nvSpPr>
        <p:spPr>
          <a:noFill/>
          <a:ln/>
        </p:spPr>
        <p:txBody>
          <a:bodyPr/>
          <a:lstStyle/>
          <a:p>
            <a:r>
              <a:rPr lang="en-US" smtClean="0"/>
              <a:t>The major bond issues of the United States government are used to fund the national debt.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ChangeArrowheads="1" noTextEdit="1"/>
          </p:cNvSpPr>
          <p:nvPr>
            <p:ph type="sldImg"/>
          </p:nvPr>
        </p:nvSpPr>
        <p:spPr>
          <a:ln/>
        </p:spPr>
      </p:sp>
      <p:sp>
        <p:nvSpPr>
          <p:cNvPr id="86019" name="Rectangle 3"/>
          <p:cNvSpPr>
            <a:spLocks noGrp="1" noChangeArrowheads="1"/>
          </p:cNvSpPr>
          <p:nvPr>
            <p:ph type="body" idx="1"/>
          </p:nvPr>
        </p:nvSpPr>
        <p:spPr>
          <a:noFill/>
          <a:ln/>
        </p:spPr>
        <p:txBody>
          <a:bodyPr/>
          <a:lstStyle/>
          <a:p>
            <a:r>
              <a:rPr lang="en-US" smtClean="0"/>
              <a:t>Learning objective #1 is to explain how stocks and bonds are used as investments.</a:t>
            </a: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ChangeArrowheads="1" noTextEdit="1"/>
          </p:cNvSpPr>
          <p:nvPr>
            <p:ph type="sldImg"/>
          </p:nvPr>
        </p:nvSpPr>
        <p:spPr>
          <a:ln/>
        </p:spPr>
      </p:sp>
      <p:sp>
        <p:nvSpPr>
          <p:cNvPr id="141315" name="Rectangle 3"/>
          <p:cNvSpPr>
            <a:spLocks noGrp="1" noChangeArrowheads="1"/>
          </p:cNvSpPr>
          <p:nvPr>
            <p:ph type="body" idx="1"/>
          </p:nvPr>
        </p:nvSpPr>
        <p:spPr>
          <a:noFill/>
          <a:ln/>
        </p:spPr>
        <p:txBody>
          <a:bodyPr/>
          <a:lstStyle/>
          <a:p>
            <a:r>
              <a:rPr lang="en-US" smtClean="0"/>
              <a:t>Bonds issued by local government agencies are called municipal bonds.  The interest paid on municipal bonds is exempt from Federal income taxation.  As a result, the interest rate paid on these bonds is lower than for taxable bonds.  Nonetheless, the tax-exempt rate may still be higher than the after-tax rate on a taxable bond, especially for investors in the higher tax brackets.  Municipal bonds are not fully tax-free as any capital gains at the time of sale are subject to Federal income taxation.  </a:t>
            </a: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ChangeArrowheads="1" noTextEdit="1"/>
          </p:cNvSpPr>
          <p:nvPr>
            <p:ph type="sldImg"/>
          </p:nvPr>
        </p:nvSpPr>
        <p:spPr>
          <a:ln/>
        </p:spPr>
      </p:sp>
      <p:sp>
        <p:nvSpPr>
          <p:cNvPr id="142339" name="Rectangle 3"/>
          <p:cNvSpPr>
            <a:spLocks noGrp="1" noChangeArrowheads="1"/>
          </p:cNvSpPr>
          <p:nvPr>
            <p:ph type="body" idx="1"/>
          </p:nvPr>
        </p:nvSpPr>
        <p:spPr>
          <a:noFill/>
          <a:ln/>
        </p:spPr>
        <p:txBody>
          <a:bodyPr/>
          <a:lstStyle/>
          <a:p>
            <a:r>
              <a:rPr lang="en-US" smtClean="0"/>
              <a:t>Each bond will have a coupon rate which is the stated rate of interest to be paid periodically to the current bondholder.  Bond interest is typically paid twice each year.  </a:t>
            </a:r>
          </a:p>
          <a:p>
            <a:endParaRPr lang="en-US" smtClean="0"/>
          </a:p>
          <a:p>
            <a:r>
              <a:rPr lang="en-US" smtClean="0"/>
              <a:t>Because bonds are debt instruments, the organization issuing the bond must have a plan for repayment.  Some bonds are redeemed serially.  For others, money is set aside each year so that the funds for redemption will be available when the bond matures.  </a:t>
            </a:r>
          </a:p>
          <a:p>
            <a:r>
              <a:rPr lang="en-US" smtClean="0"/>
              <a:t>Some bonds are secured</a:t>
            </a:r>
            <a:r>
              <a:rPr lang="en-US" b="1" smtClean="0"/>
              <a:t> </a:t>
            </a:r>
            <a:r>
              <a:rPr lang="en-US" smtClean="0"/>
              <a:t>which simply means that they are backed up by collateral.  Unsecured bonds are called debentures and tend to have higher coupon rates due to the higher risk of default.  </a:t>
            </a:r>
          </a:p>
          <a:p>
            <a:endParaRPr lang="en-US"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ChangeArrowheads="1" noTextEdit="1"/>
          </p:cNvSpPr>
          <p:nvPr>
            <p:ph type="sldImg"/>
          </p:nvPr>
        </p:nvSpPr>
        <p:spPr>
          <a:ln/>
        </p:spPr>
      </p:sp>
      <p:sp>
        <p:nvSpPr>
          <p:cNvPr id="143363" name="Rectangle 3"/>
          <p:cNvSpPr>
            <a:spLocks noGrp="1" noChangeArrowheads="1"/>
          </p:cNvSpPr>
          <p:nvPr>
            <p:ph type="body" idx="1"/>
          </p:nvPr>
        </p:nvSpPr>
        <p:spPr>
          <a:noFill/>
          <a:ln/>
        </p:spPr>
        <p:txBody>
          <a:bodyPr/>
          <a:lstStyle/>
          <a:p>
            <a:r>
              <a:rPr lang="en-US" smtClean="0"/>
              <a:t>All bonds issued today are registered in the bond owner’s name.</a:t>
            </a:r>
          </a:p>
          <a:p>
            <a:endParaRPr lang="en-US" smtClean="0"/>
          </a:p>
          <a:p>
            <a:r>
              <a:rPr lang="en-US" smtClean="0"/>
              <a:t>The actual bond is not held by the owner and instead an account is set up in the owner’s name.</a:t>
            </a:r>
          </a:p>
          <a:p>
            <a:endParaRPr lang="en-US" smtClean="0"/>
          </a:p>
          <a:p>
            <a:endParaRPr lang="en-US" smtClean="0"/>
          </a:p>
          <a:p>
            <a:r>
              <a:rPr lang="en-US" smtClean="0"/>
              <a:t>Callable bonds are ones that the bond issuer can choose to repay early.  Bond issuers would want to do this if interest rates have declined in the economy and they can borrow money at a lower cost to repay the earlier bond.</a:t>
            </a: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ChangeArrowheads="1" noTextEdit="1"/>
          </p:cNvSpPr>
          <p:nvPr>
            <p:ph type="sldImg"/>
          </p:nvPr>
        </p:nvSpPr>
        <p:spPr>
          <a:ln/>
        </p:spPr>
      </p:sp>
      <p:sp>
        <p:nvSpPr>
          <p:cNvPr id="144387" name="Rectangle 3"/>
          <p:cNvSpPr>
            <a:spLocks noGrp="1" noChangeArrowheads="1"/>
          </p:cNvSpPr>
          <p:nvPr>
            <p:ph type="body" idx="1"/>
          </p:nvPr>
        </p:nvSpPr>
        <p:spPr>
          <a:noFill/>
          <a:ln/>
        </p:spPr>
        <p:txBody>
          <a:bodyPr/>
          <a:lstStyle/>
          <a:p>
            <a:r>
              <a:rPr lang="en-US" smtClean="0"/>
              <a:t>Because market interest rates fluctuate in the economy as a whole, the market value of an existing bond will also fluctuate.  This interest rate risk provides capital gains opportunities for bond investors.  </a:t>
            </a:r>
          </a:p>
          <a:p>
            <a:endParaRPr lang="en-US" smtClean="0"/>
          </a:p>
          <a:p>
            <a:r>
              <a:rPr lang="en-US" smtClean="0"/>
              <a:t>When interest rates are rising the value of existing bonds will decline and conversely.  The result is that bonds are said to have a fixed yield represented by the interest that is paid on the fixed principal but a variable value due to market price fluctuations.  </a:t>
            </a:r>
          </a:p>
          <a:p>
            <a:endParaRPr lang="en-US" smtClean="0"/>
          </a:p>
          <a:p>
            <a:r>
              <a:rPr lang="en-US" smtClean="0"/>
              <a:t>When a bond is selling below its face amount it is said to be selling at a discount and when it is selling above its face amount it is said to be selling at a premium.</a:t>
            </a:r>
          </a:p>
          <a:p>
            <a:endParaRPr lang="en-US"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ChangeArrowheads="1" noTextEdit="1"/>
          </p:cNvSpPr>
          <p:nvPr>
            <p:ph type="sldImg"/>
          </p:nvPr>
        </p:nvSpPr>
        <p:spPr>
          <a:ln/>
        </p:spPr>
      </p:sp>
      <p:sp>
        <p:nvSpPr>
          <p:cNvPr id="145411" name="Rectangle 3"/>
          <p:cNvSpPr>
            <a:spLocks noGrp="1" noChangeArrowheads="1"/>
          </p:cNvSpPr>
          <p:nvPr>
            <p:ph type="body" idx="1"/>
          </p:nvPr>
        </p:nvSpPr>
        <p:spPr>
          <a:noFill/>
          <a:ln/>
        </p:spPr>
        <p:txBody>
          <a:bodyPr/>
          <a:lstStyle/>
          <a:p>
            <a:r>
              <a:rPr lang="en-US" smtClean="0"/>
              <a:t>The present value of a bond is its current market selling price.  </a:t>
            </a:r>
          </a:p>
          <a:p>
            <a:endParaRPr lang="en-US" smtClean="0"/>
          </a:p>
          <a:p>
            <a:r>
              <a:rPr lang="en-US" smtClean="0"/>
              <a:t>The current yield equals the bond’s fixed annual interest payment divided by its bond price. It is a measure of the current annual income (the total of both semiannual interest payments in dollars) expressed as a percentage when divided by the bond’s current market price.</a:t>
            </a:r>
          </a:p>
          <a:p>
            <a:endParaRPr lang="en-US" smtClean="0"/>
          </a:p>
          <a:p>
            <a:r>
              <a:rPr lang="en-US" smtClean="0"/>
              <a:t>When you plan to hold a bond till maturity you will also want to determine its yield to maturity.  </a:t>
            </a:r>
          </a:p>
          <a:p>
            <a:endParaRPr lang="en-US" smtClean="0"/>
          </a:p>
          <a:p>
            <a:r>
              <a:rPr lang="en-US" smtClean="0"/>
              <a:t>Before buying any bond you will want to perform these three calculations.</a:t>
            </a: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ChangeArrowheads="1" noTextEdit="1"/>
          </p:cNvSpPr>
          <p:nvPr>
            <p:ph type="sldImg"/>
          </p:nvPr>
        </p:nvSpPr>
        <p:spPr>
          <a:ln/>
        </p:spPr>
      </p:sp>
      <p:sp>
        <p:nvSpPr>
          <p:cNvPr id="146435" name="Rectangle 3"/>
          <p:cNvSpPr>
            <a:spLocks noGrp="1" noChangeArrowheads="1"/>
          </p:cNvSpPr>
          <p:nvPr>
            <p:ph type="body" idx="1"/>
          </p:nvPr>
        </p:nvSpPr>
        <p:spPr>
          <a:noFill/>
          <a:ln/>
        </p:spPr>
        <p:txBody>
          <a:bodyPr/>
          <a:lstStyle/>
          <a:p>
            <a:r>
              <a:rPr lang="en-US" smtClean="0"/>
              <a:t>Assess your understanding by addressing these points.</a:t>
            </a:r>
          </a:p>
          <a:p>
            <a:endParaRPr lang="en-US"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ChangeArrowheads="1" noTextEdit="1"/>
          </p:cNvSpPr>
          <p:nvPr>
            <p:ph type="sldImg"/>
          </p:nvPr>
        </p:nvSpPr>
        <p:spPr>
          <a:ln/>
        </p:spPr>
      </p:sp>
      <p:sp>
        <p:nvSpPr>
          <p:cNvPr id="147459" name="Rectangle 3"/>
          <p:cNvSpPr>
            <a:spLocks noGrp="1" noChangeArrowheads="1"/>
          </p:cNvSpPr>
          <p:nvPr>
            <p:ph type="body" idx="1"/>
          </p:nvPr>
        </p:nvSpPr>
        <p:spPr>
          <a:noFill/>
          <a:ln/>
        </p:spPr>
        <p:txBody>
          <a:bodyPr/>
          <a:lstStyle/>
          <a:p>
            <a:r>
              <a:rPr lang="en-US" smtClean="0"/>
              <a:t>Assess your understanding by addressing these points.</a:t>
            </a:r>
          </a:p>
          <a:p>
            <a:endParaRPr lang="en-US"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3079"/>
          <p:cNvSpPr>
            <a:spLocks noGrp="1" noChangeArrowheads="1"/>
          </p:cNvSpPr>
          <p:nvPr>
            <p:ph type="sldNum" sz="quarter" idx="5"/>
          </p:nvPr>
        </p:nvSpPr>
        <p:spPr>
          <a:noFill/>
        </p:spPr>
        <p:txBody>
          <a:bodyPr/>
          <a:lstStyle/>
          <a:p>
            <a:fld id="{766E885A-4034-4210-B425-F43585DD8F38}" type="slidenum">
              <a:rPr lang="en-US" smtClean="0"/>
              <a:pPr/>
              <a:t>67</a:t>
            </a:fld>
            <a:endParaRPr lang="en-US" smtClean="0"/>
          </a:p>
        </p:txBody>
      </p:sp>
      <p:sp>
        <p:nvSpPr>
          <p:cNvPr id="148483" name="Rectangle 2"/>
          <p:cNvSpPr>
            <a:spLocks noChangeArrowheads="1" noTextEdit="1"/>
          </p:cNvSpPr>
          <p:nvPr>
            <p:ph type="sldImg"/>
          </p:nvPr>
        </p:nvSpPr>
        <p:spPr>
          <a:ln/>
        </p:spPr>
      </p:sp>
      <p:sp>
        <p:nvSpPr>
          <p:cNvPr id="148484" name="Rectangle 3"/>
          <p:cNvSpPr>
            <a:spLocks noGrp="1" noChangeArrowheads="1"/>
          </p:cNvSpPr>
          <p:nvPr>
            <p:ph type="body" idx="1"/>
          </p:nvPr>
        </p:nvSpPr>
        <p:spPr>
          <a:noFill/>
          <a:ln/>
        </p:spPr>
        <p:txBody>
          <a:bodyPr/>
          <a:lstStyle/>
          <a:p>
            <a:r>
              <a:rPr lang="en-US" smtClean="0"/>
              <a:t>Avoid these blunders that are typical for people who are less than successful in their financial planning.  </a:t>
            </a:r>
          </a:p>
          <a:p>
            <a:endParaRPr lang="en-US" smtClean="0"/>
          </a:p>
          <a:p>
            <a:pPr marL="742950" lvl="1" indent="-285750"/>
            <a:r>
              <a:rPr lang="en-US" sz="1300" smtClean="0"/>
              <a:t>Invest in stocks that do not match your investment philosophy,</a:t>
            </a:r>
          </a:p>
          <a:p>
            <a:pPr marL="742950" lvl="1" indent="-285750"/>
            <a:r>
              <a:rPr lang="en-US" sz="1300" smtClean="0"/>
              <a:t>Fail to use fundamental analysis when making stock investments.</a:t>
            </a: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3079"/>
          <p:cNvSpPr>
            <a:spLocks noGrp="1" noChangeArrowheads="1"/>
          </p:cNvSpPr>
          <p:nvPr>
            <p:ph type="sldNum" sz="quarter" idx="5"/>
          </p:nvPr>
        </p:nvSpPr>
        <p:spPr>
          <a:noFill/>
        </p:spPr>
        <p:txBody>
          <a:bodyPr/>
          <a:lstStyle/>
          <a:p>
            <a:fld id="{944A4357-61CC-416E-9357-8139778FDF6D}" type="slidenum">
              <a:rPr lang="en-US" smtClean="0"/>
              <a:pPr/>
              <a:t>68</a:t>
            </a:fld>
            <a:endParaRPr lang="en-US" smtClean="0"/>
          </a:p>
        </p:txBody>
      </p:sp>
      <p:sp>
        <p:nvSpPr>
          <p:cNvPr id="149507" name="Rectangle 2"/>
          <p:cNvSpPr>
            <a:spLocks noChangeArrowheads="1" noTextEdit="1"/>
          </p:cNvSpPr>
          <p:nvPr>
            <p:ph type="sldImg"/>
          </p:nvPr>
        </p:nvSpPr>
        <p:spPr>
          <a:ln/>
        </p:spPr>
      </p:sp>
      <p:sp>
        <p:nvSpPr>
          <p:cNvPr id="149508" name="Rectangle 3"/>
          <p:cNvSpPr>
            <a:spLocks noGrp="1" noChangeArrowheads="1"/>
          </p:cNvSpPr>
          <p:nvPr>
            <p:ph type="body" idx="1"/>
          </p:nvPr>
        </p:nvSpPr>
        <p:spPr>
          <a:noFill/>
          <a:ln/>
        </p:spPr>
        <p:txBody>
          <a:bodyPr/>
          <a:lstStyle/>
          <a:p>
            <a:r>
              <a:rPr lang="en-US" smtClean="0"/>
              <a:t>Avoid these blunders that are typical for people who are less than successful in their financial planning.  </a:t>
            </a:r>
          </a:p>
          <a:p>
            <a:endParaRPr lang="en-US" smtClean="0"/>
          </a:p>
          <a:p>
            <a:r>
              <a:rPr lang="en-US" smtClean="0"/>
              <a:t>Buy stocks on margin or sell short.</a:t>
            </a:r>
          </a:p>
          <a:p>
            <a:endParaRPr lang="en-US"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ChangeArrowheads="1" noTextEdit="1"/>
          </p:cNvSpPr>
          <p:nvPr>
            <p:ph type="sldImg"/>
          </p:nvPr>
        </p:nvSpPr>
        <p:spPr>
          <a:ln/>
        </p:spPr>
      </p:sp>
      <p:sp>
        <p:nvSpPr>
          <p:cNvPr id="150531" name="Rectangle 3"/>
          <p:cNvSpPr>
            <a:spLocks noGrp="1" noChangeArrowheads="1"/>
          </p:cNvSpPr>
          <p:nvPr>
            <p:ph type="body" idx="1"/>
          </p:nvPr>
        </p:nvSpPr>
        <p:spPr>
          <a:noFill/>
          <a:ln/>
        </p:spPr>
        <p:txBody>
          <a:bodyPr/>
          <a:lstStyle/>
          <a:p>
            <a:r>
              <a:rPr lang="en-US" smtClean="0"/>
              <a:t>You do not have to wait to get started on investing in stocks and bonds.  Get started today by doing these three things.</a:t>
            </a:r>
          </a:p>
          <a:p>
            <a:endParaRPr lang="en-US" smtClean="0"/>
          </a:p>
          <a:p>
            <a:r>
              <a:rPr lang="en-US" smtClean="0"/>
              <a:t>Identify three individual stocks that are appropriate for your investment goals.</a:t>
            </a:r>
          </a:p>
          <a:p>
            <a:endParaRPr lang="en-US" smtClean="0"/>
          </a:p>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ChangeArrowheads="1" noTextEdit="1"/>
          </p:cNvSpPr>
          <p:nvPr>
            <p:ph type="sldImg"/>
          </p:nvPr>
        </p:nvSpPr>
        <p:spPr>
          <a:ln/>
        </p:spPr>
      </p:sp>
      <p:sp>
        <p:nvSpPr>
          <p:cNvPr id="87043" name="Rectangle 3"/>
          <p:cNvSpPr>
            <a:spLocks noGrp="1" noChangeArrowheads="1"/>
          </p:cNvSpPr>
          <p:nvPr>
            <p:ph type="body" idx="1"/>
          </p:nvPr>
        </p:nvSpPr>
        <p:spPr>
          <a:noFill/>
          <a:ln/>
        </p:spPr>
        <p:txBody>
          <a:bodyPr/>
          <a:lstStyle/>
          <a:p>
            <a:r>
              <a:rPr lang="en-US" smtClean="0"/>
              <a:t>A corporation is a state-chartered legal entity that can conduct business operations in its own name. </a:t>
            </a:r>
          </a:p>
          <a:p>
            <a:endParaRPr lang="en-US" smtClean="0"/>
          </a:p>
          <a:p>
            <a:r>
              <a:rPr lang="en-US" smtClean="0"/>
              <a:t>A public corporation is one that issues stock purchased by the general public and traded on stock markets such as the New York Stock Exchange as opposed to a privately-held corporation for which the stock is not publicly traded.  </a:t>
            </a:r>
          </a:p>
          <a:p>
            <a:endParaRPr lang="en-US" smtClean="0"/>
          </a:p>
          <a:p>
            <a:r>
              <a:rPr lang="en-US" smtClean="0"/>
              <a:t>When a new corporation forms it can sell stock in order to generate startup capital to finance the business operations. </a:t>
            </a: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ChangeArrowheads="1" noTextEdit="1"/>
          </p:cNvSpPr>
          <p:nvPr>
            <p:ph type="sldImg"/>
          </p:nvPr>
        </p:nvSpPr>
        <p:spPr>
          <a:ln/>
        </p:spPr>
      </p:sp>
      <p:sp>
        <p:nvSpPr>
          <p:cNvPr id="151555" name="Rectangle 3"/>
          <p:cNvSpPr>
            <a:spLocks noGrp="1" noChangeArrowheads="1"/>
          </p:cNvSpPr>
          <p:nvPr>
            <p:ph type="body" idx="1"/>
          </p:nvPr>
        </p:nvSpPr>
        <p:spPr>
          <a:noFill/>
          <a:ln/>
        </p:spPr>
        <p:txBody>
          <a:bodyPr/>
          <a:lstStyle/>
          <a:p>
            <a:r>
              <a:rPr lang="en-US" smtClean="0"/>
              <a:t>Follow the price fluctuations of those stocks for one or two months.</a:t>
            </a:r>
          </a:p>
          <a:p>
            <a:endParaRPr lang="en-US" smtClean="0"/>
          </a:p>
          <a:p>
            <a:r>
              <a:rPr lang="en-US" smtClean="0"/>
              <a:t>Assess after one or two months whether the changes in price you saw were due primarily to movements in the stock market as a whole (market risk) or aspect s of the companies’ own success (random risk).</a:t>
            </a:r>
          </a:p>
          <a:p>
            <a:endParaRPr lang="en-US" smtClean="0"/>
          </a:p>
          <a:p>
            <a:endParaRPr lang="en-US" smtClean="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ChangeArrowheads="1" noTextEdit="1"/>
          </p:cNvSpPr>
          <p:nvPr>
            <p:ph type="sldImg"/>
          </p:nvPr>
        </p:nvSpPr>
        <p:spPr>
          <a:ln/>
        </p:spPr>
      </p:sp>
      <p:sp>
        <p:nvSpPr>
          <p:cNvPr id="152579" name="Rectangle 3"/>
          <p:cNvSpPr>
            <a:spLocks noGrp="1" noChangeArrowheads="1"/>
          </p:cNvSpPr>
          <p:nvPr>
            <p:ph type="body" idx="1"/>
          </p:nvPr>
        </p:nvSpPr>
        <p:spPr>
          <a:noFill/>
          <a:ln/>
        </p:spPr>
        <p:txBody>
          <a:bodyPr/>
          <a:lstStyle/>
          <a:p>
            <a:r>
              <a:rPr lang="en-US" smtClean="0"/>
              <a:t>You were asked at the beginning of the chapter to provide recommendations in personal financial planning.  How would you answer these questions now that you have read the chapter? </a:t>
            </a:r>
          </a:p>
          <a:p>
            <a:endParaRPr lang="en-US" smtClean="0"/>
          </a:p>
          <a:p>
            <a:pPr eaLnBrk="1" hangingPunct="1"/>
            <a:r>
              <a:rPr lang="en-US" smtClean="0"/>
              <a:t>Investing for retirement in 18 years?</a:t>
            </a:r>
          </a:p>
          <a:p>
            <a:endParaRPr lang="en-US" smtClean="0"/>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noTextEdit="1"/>
          </p:cNvSpPr>
          <p:nvPr>
            <p:ph type="sldImg"/>
          </p:nvPr>
        </p:nvSpPr>
        <p:spPr>
          <a:ln/>
        </p:spPr>
      </p:sp>
      <p:sp>
        <p:nvSpPr>
          <p:cNvPr id="153603" name="Rectangle 3"/>
          <p:cNvSpPr>
            <a:spLocks noGrp="1" noChangeArrowheads="1"/>
          </p:cNvSpPr>
          <p:nvPr>
            <p:ph type="body" idx="1"/>
          </p:nvPr>
        </p:nvSpPr>
        <p:spPr>
          <a:noFill/>
          <a:ln/>
        </p:spPr>
        <p:txBody>
          <a:bodyPr/>
          <a:lstStyle/>
          <a:p>
            <a:pPr eaLnBrk="1" hangingPunct="1"/>
            <a:r>
              <a:rPr lang="en-US" smtClean="0"/>
              <a:t>Owning blue-chip common stocks and preferred stocks rather than other common stocks given Caitlin’s investment time horizon?</a:t>
            </a:r>
          </a:p>
          <a:p>
            <a:pPr eaLnBrk="1" hangingPunct="1"/>
            <a:endParaRPr lang="en-US" smtClean="0"/>
          </a:p>
          <a:p>
            <a:pPr eaLnBrk="1" hangingPunct="1"/>
            <a:r>
              <a:rPr lang="en-US" smtClean="0"/>
              <a:t>The wisdom of owning municipal bonds rather than corporate bonds?</a:t>
            </a: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ChangeArrowheads="1" noTextEdit="1"/>
          </p:cNvSpPr>
          <p:nvPr>
            <p:ph type="sldImg"/>
          </p:nvPr>
        </p:nvSpPr>
        <p:spPr>
          <a:ln/>
        </p:spPr>
      </p:sp>
      <p:sp>
        <p:nvSpPr>
          <p:cNvPr id="154627" name="Rectangle 3"/>
          <p:cNvSpPr>
            <a:spLocks noGrp="1" noChangeArrowheads="1"/>
          </p:cNvSpPr>
          <p:nvPr>
            <p:ph type="body" idx="1"/>
          </p:nvPr>
        </p:nvSpPr>
        <p:spPr>
          <a:noFill/>
          <a:ln/>
        </p:spPr>
        <p:txBody>
          <a:bodyPr/>
          <a:lstStyle/>
          <a:p>
            <a:pPr eaLnBrk="1" hangingPunct="1"/>
            <a:r>
              <a:rPr lang="en-US" smtClean="0"/>
              <a:t>The likely selling price of her corporate bonds, if sold today?</a:t>
            </a:r>
          </a:p>
          <a:p>
            <a:pPr eaLnBrk="1" hangingPunct="1">
              <a:buFont typeface="Wingdings" pitchFamily="2" charset="2"/>
              <a:buNone/>
            </a:pPr>
            <a:endParaRPr lang="en-US" sz="900" smtClean="0"/>
          </a:p>
          <a:p>
            <a:pPr eaLnBrk="1" hangingPunct="1"/>
            <a:r>
              <a:rPr lang="en-US" smtClean="0"/>
              <a:t>Investments that might be appropriate to fund her children’s education?</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ChangeArrowheads="1" noTextEdit="1"/>
          </p:cNvSpPr>
          <p:nvPr>
            <p:ph type="sldImg"/>
          </p:nvPr>
        </p:nvSpPr>
        <p:spPr>
          <a:ln/>
        </p:spPr>
      </p:sp>
      <p:sp>
        <p:nvSpPr>
          <p:cNvPr id="88067" name="Rectangle 3"/>
          <p:cNvSpPr>
            <a:spLocks noGrp="1" noChangeArrowheads="1"/>
          </p:cNvSpPr>
          <p:nvPr>
            <p:ph type="body" idx="1"/>
          </p:nvPr>
        </p:nvSpPr>
        <p:spPr>
          <a:noFill/>
          <a:ln/>
        </p:spPr>
        <p:txBody>
          <a:bodyPr/>
          <a:lstStyle/>
          <a:p>
            <a:r>
              <a:rPr lang="en-US" smtClean="0"/>
              <a:t>Each share of stock represents a slice of ownership of the company.  Managers and employees are not owners unless they too own shares of stock.  </a:t>
            </a:r>
          </a:p>
          <a:p>
            <a:endParaRPr lang="en-US" smtClean="0"/>
          </a:p>
          <a:p>
            <a:r>
              <a:rPr lang="en-US" smtClean="0"/>
              <a:t>When you buy a share of stock, you have the right to a share of the earnings of the company.  When paid out to shareholders these earnings are cash dividends.  </a:t>
            </a:r>
          </a:p>
          <a:p>
            <a:endParaRPr lang="en-US" smtClean="0"/>
          </a:p>
          <a:p>
            <a:r>
              <a:rPr lang="en-US" smtClean="0"/>
              <a:t>In addition, each share of stock has a market price for which it could be sold. </a:t>
            </a:r>
          </a:p>
          <a:p>
            <a:endParaRPr lang="en-US" smtClean="0"/>
          </a:p>
          <a:p>
            <a:r>
              <a:rPr lang="en-US" smtClean="0"/>
              <a:t>Any shareholder can sell his or her shares at any time at the current market price.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D54B2B52-256C-4F80-9DED-304E740F5CAA}" type="slidenum">
              <a:rPr lang="en-US" smtClean="0"/>
              <a:pPr/>
              <a:t>9</a:t>
            </a:fld>
            <a:endParaRPr lang="en-US" smtClean="0"/>
          </a:p>
        </p:txBody>
      </p:sp>
      <p:sp>
        <p:nvSpPr>
          <p:cNvPr id="89091" name="Rectangle 2"/>
          <p:cNvSpPr>
            <a:spLocks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r>
              <a:rPr lang="en-US" smtClean="0"/>
              <a:t>As owners, shareholders have a residual claim to the assets and income of the corporation.  </a:t>
            </a:r>
          </a:p>
          <a:p>
            <a:endParaRPr lang="en-US" smtClean="0"/>
          </a:p>
          <a:p>
            <a:r>
              <a:rPr lang="en-US" smtClean="0"/>
              <a:t>Their liability is limited to their original investment and no more.  </a:t>
            </a:r>
          </a:p>
          <a:p>
            <a:endParaRPr lang="en-US" smtClean="0"/>
          </a:p>
          <a:p>
            <a:r>
              <a:rPr lang="en-US" smtClean="0"/>
              <a:t>The stockholders elect a board of directors that, in turn, hires the professional managers of the corporation.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F064F0D8-0225-400C-9C17-7DA13F759059}" type="datetime1">
              <a:rPr lang="en-US"/>
              <a:pPr>
                <a:defRPr/>
              </a:pPr>
              <a:t>9/13/2011</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6" name="Rectangle 6"/>
          <p:cNvSpPr>
            <a:spLocks noGrp="1" noChangeArrowheads="1"/>
          </p:cNvSpPr>
          <p:nvPr>
            <p:ph type="sldNum" sz="quarter" idx="12"/>
          </p:nvPr>
        </p:nvSpPr>
        <p:spPr>
          <a:ln/>
        </p:spPr>
        <p:txBody>
          <a:bodyPr/>
          <a:lstStyle>
            <a:lvl1pPr>
              <a:defRPr/>
            </a:lvl1pPr>
          </a:lstStyle>
          <a:p>
            <a:pPr>
              <a:defRPr/>
            </a:pPr>
            <a:fld id="{772191A7-99B0-403B-84AA-6C6260DEEE5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CEC00C97-B726-4D48-9D06-CBDDBF2819C2}" type="datetime1">
              <a:rPr lang="en-US"/>
              <a:pPr>
                <a:defRPr/>
              </a:pPr>
              <a:t>9/13/2011</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6" name="Rectangle 6"/>
          <p:cNvSpPr>
            <a:spLocks noGrp="1" noChangeArrowheads="1"/>
          </p:cNvSpPr>
          <p:nvPr>
            <p:ph type="sldNum" sz="quarter" idx="12"/>
          </p:nvPr>
        </p:nvSpPr>
        <p:spPr>
          <a:ln/>
        </p:spPr>
        <p:txBody>
          <a:bodyPr/>
          <a:lstStyle>
            <a:lvl1pPr>
              <a:defRPr/>
            </a:lvl1pPr>
          </a:lstStyle>
          <a:p>
            <a:pPr>
              <a:defRPr/>
            </a:pPr>
            <a:fld id="{3D4BCDB6-D233-4DF7-B35A-A1B493478A5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A75D8E33-44AB-4722-91A4-323273A0ECE9}" type="datetime1">
              <a:rPr lang="en-US"/>
              <a:pPr>
                <a:defRPr/>
              </a:pPr>
              <a:t>9/13/2011</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6" name="Rectangle 6"/>
          <p:cNvSpPr>
            <a:spLocks noGrp="1" noChangeArrowheads="1"/>
          </p:cNvSpPr>
          <p:nvPr>
            <p:ph type="sldNum" sz="quarter" idx="12"/>
          </p:nvPr>
        </p:nvSpPr>
        <p:spPr>
          <a:ln/>
        </p:spPr>
        <p:txBody>
          <a:bodyPr/>
          <a:lstStyle>
            <a:lvl1pPr>
              <a:defRPr/>
            </a:lvl1pPr>
          </a:lstStyle>
          <a:p>
            <a:pPr>
              <a:defRPr/>
            </a:pPr>
            <a:fld id="{9D3FBFC1-7E04-44E6-B7D6-0B2DE2363D3B}"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Line 7"/>
          <p:cNvSpPr>
            <a:spLocks noChangeShapeType="1"/>
          </p:cNvSpPr>
          <p:nvPr/>
        </p:nvSpPr>
        <p:spPr bwMode="auto">
          <a:xfrm>
            <a:off x="228600" y="990600"/>
            <a:ext cx="8610600" cy="0"/>
          </a:xfrm>
          <a:prstGeom prst="line">
            <a:avLst/>
          </a:prstGeom>
          <a:noFill/>
          <a:ln w="66675">
            <a:solidFill>
              <a:schemeClr val="tx2"/>
            </a:solidFill>
            <a:round/>
            <a:headEnd/>
            <a:tailEnd/>
          </a:ln>
        </p:spPr>
        <p:txBody>
          <a:bodyPr/>
          <a:lstStyle/>
          <a:p>
            <a:pPr>
              <a:defRPr/>
            </a:pPr>
            <a:endParaRPr lang="en-US"/>
          </a:p>
        </p:txBody>
      </p:sp>
      <p:grpSp>
        <p:nvGrpSpPr>
          <p:cNvPr id="5" name="Group 8"/>
          <p:cNvGrpSpPr>
            <a:grpSpLocks/>
          </p:cNvGrpSpPr>
          <p:nvPr/>
        </p:nvGrpSpPr>
        <p:grpSpPr bwMode="auto">
          <a:xfrm>
            <a:off x="228600" y="1447800"/>
            <a:ext cx="2286000" cy="2514600"/>
            <a:chOff x="144" y="912"/>
            <a:chExt cx="1440" cy="1584"/>
          </a:xfrm>
        </p:grpSpPr>
        <p:sp>
          <p:nvSpPr>
            <p:cNvPr id="6" name="Rectangle 9"/>
            <p:cNvSpPr>
              <a:spLocks noChangeArrowheads="1"/>
            </p:cNvSpPr>
            <p:nvPr/>
          </p:nvSpPr>
          <p:spPr bwMode="auto">
            <a:xfrm>
              <a:off x="960" y="912"/>
              <a:ext cx="52" cy="979"/>
            </a:xfrm>
            <a:prstGeom prst="rect">
              <a:avLst/>
            </a:prstGeom>
            <a:solidFill>
              <a:schemeClr val="accent2"/>
            </a:solidFill>
            <a:ln w="9525">
              <a:noFill/>
              <a:miter lim="800000"/>
              <a:headEnd/>
              <a:tailEnd/>
            </a:ln>
          </p:spPr>
          <p:txBody>
            <a:bodyPr/>
            <a:lstStyle/>
            <a:p>
              <a:pPr>
                <a:defRPr/>
              </a:pPr>
              <a:endParaRPr lang="en-US"/>
            </a:p>
          </p:txBody>
        </p:sp>
        <p:sp>
          <p:nvSpPr>
            <p:cNvPr id="7" name="Rectangle 10"/>
            <p:cNvSpPr>
              <a:spLocks noChangeArrowheads="1"/>
            </p:cNvSpPr>
            <p:nvPr/>
          </p:nvSpPr>
          <p:spPr bwMode="auto">
            <a:xfrm>
              <a:off x="844" y="912"/>
              <a:ext cx="52" cy="861"/>
            </a:xfrm>
            <a:prstGeom prst="rect">
              <a:avLst/>
            </a:prstGeom>
            <a:solidFill>
              <a:schemeClr val="bg2"/>
            </a:solidFill>
            <a:ln w="9525">
              <a:noFill/>
              <a:miter lim="800000"/>
              <a:headEnd/>
              <a:tailEnd/>
            </a:ln>
          </p:spPr>
          <p:txBody>
            <a:bodyPr/>
            <a:lstStyle/>
            <a:p>
              <a:pPr>
                <a:defRPr/>
              </a:pPr>
              <a:endParaRPr lang="en-US"/>
            </a:p>
          </p:txBody>
        </p:sp>
        <p:sp>
          <p:nvSpPr>
            <p:cNvPr id="8" name="Rectangle 11"/>
            <p:cNvSpPr>
              <a:spLocks noChangeArrowheads="1"/>
            </p:cNvSpPr>
            <p:nvPr/>
          </p:nvSpPr>
          <p:spPr bwMode="auto">
            <a:xfrm>
              <a:off x="727" y="912"/>
              <a:ext cx="52" cy="736"/>
            </a:xfrm>
            <a:prstGeom prst="rect">
              <a:avLst/>
            </a:prstGeom>
            <a:solidFill>
              <a:schemeClr val="bg2"/>
            </a:solidFill>
            <a:ln w="9525">
              <a:noFill/>
              <a:miter lim="800000"/>
              <a:headEnd/>
              <a:tailEnd/>
            </a:ln>
          </p:spPr>
          <p:txBody>
            <a:bodyPr/>
            <a:lstStyle/>
            <a:p>
              <a:pPr>
                <a:defRPr/>
              </a:pPr>
              <a:endParaRPr lang="en-US"/>
            </a:p>
          </p:txBody>
        </p:sp>
        <p:sp>
          <p:nvSpPr>
            <p:cNvPr id="9" name="Rectangle 12"/>
            <p:cNvSpPr>
              <a:spLocks noChangeArrowheads="1"/>
            </p:cNvSpPr>
            <p:nvPr/>
          </p:nvSpPr>
          <p:spPr bwMode="auto">
            <a:xfrm>
              <a:off x="610" y="912"/>
              <a:ext cx="52" cy="612"/>
            </a:xfrm>
            <a:prstGeom prst="rect">
              <a:avLst/>
            </a:prstGeom>
            <a:solidFill>
              <a:schemeClr val="bg2"/>
            </a:solidFill>
            <a:ln w="9525">
              <a:noFill/>
              <a:miter lim="800000"/>
              <a:headEnd/>
              <a:tailEnd/>
            </a:ln>
          </p:spPr>
          <p:txBody>
            <a:bodyPr/>
            <a:lstStyle/>
            <a:p>
              <a:pPr>
                <a:defRPr/>
              </a:pPr>
              <a:endParaRPr lang="en-US"/>
            </a:p>
          </p:txBody>
        </p:sp>
        <p:sp>
          <p:nvSpPr>
            <p:cNvPr id="10" name="Rectangle 13"/>
            <p:cNvSpPr>
              <a:spLocks noChangeArrowheads="1"/>
            </p:cNvSpPr>
            <p:nvPr/>
          </p:nvSpPr>
          <p:spPr bwMode="auto">
            <a:xfrm>
              <a:off x="494" y="912"/>
              <a:ext cx="52" cy="493"/>
            </a:xfrm>
            <a:prstGeom prst="rect">
              <a:avLst/>
            </a:prstGeom>
            <a:solidFill>
              <a:schemeClr val="bg2"/>
            </a:solidFill>
            <a:ln w="9525">
              <a:noFill/>
              <a:miter lim="800000"/>
              <a:headEnd/>
              <a:tailEnd/>
            </a:ln>
          </p:spPr>
          <p:txBody>
            <a:bodyPr/>
            <a:lstStyle/>
            <a:p>
              <a:pPr>
                <a:defRPr/>
              </a:pPr>
              <a:endParaRPr lang="en-US"/>
            </a:p>
          </p:txBody>
        </p:sp>
        <p:sp>
          <p:nvSpPr>
            <p:cNvPr id="11" name="Rectangle 14"/>
            <p:cNvSpPr>
              <a:spLocks noChangeArrowheads="1"/>
            </p:cNvSpPr>
            <p:nvPr/>
          </p:nvSpPr>
          <p:spPr bwMode="auto">
            <a:xfrm>
              <a:off x="377" y="912"/>
              <a:ext cx="52" cy="361"/>
            </a:xfrm>
            <a:prstGeom prst="rect">
              <a:avLst/>
            </a:prstGeom>
            <a:solidFill>
              <a:schemeClr val="bg2"/>
            </a:solidFill>
            <a:ln w="9525">
              <a:noFill/>
              <a:miter lim="800000"/>
              <a:headEnd/>
              <a:tailEnd/>
            </a:ln>
          </p:spPr>
          <p:txBody>
            <a:bodyPr/>
            <a:lstStyle/>
            <a:p>
              <a:pPr>
                <a:defRPr/>
              </a:pPr>
              <a:endParaRPr lang="en-US"/>
            </a:p>
          </p:txBody>
        </p:sp>
        <p:sp>
          <p:nvSpPr>
            <p:cNvPr id="12" name="Rectangle 15"/>
            <p:cNvSpPr>
              <a:spLocks noChangeArrowheads="1"/>
            </p:cNvSpPr>
            <p:nvPr/>
          </p:nvSpPr>
          <p:spPr bwMode="auto">
            <a:xfrm>
              <a:off x="260" y="912"/>
              <a:ext cx="52" cy="249"/>
            </a:xfrm>
            <a:prstGeom prst="rect">
              <a:avLst/>
            </a:prstGeom>
            <a:solidFill>
              <a:schemeClr val="bg2"/>
            </a:solidFill>
            <a:ln w="9525">
              <a:noFill/>
              <a:miter lim="800000"/>
              <a:headEnd/>
              <a:tailEnd/>
            </a:ln>
          </p:spPr>
          <p:txBody>
            <a:bodyPr/>
            <a:lstStyle/>
            <a:p>
              <a:pPr>
                <a:defRPr/>
              </a:pPr>
              <a:endParaRPr lang="en-US"/>
            </a:p>
          </p:txBody>
        </p:sp>
        <p:sp>
          <p:nvSpPr>
            <p:cNvPr id="13" name="Rectangle 16"/>
            <p:cNvSpPr>
              <a:spLocks noChangeArrowheads="1"/>
            </p:cNvSpPr>
            <p:nvPr/>
          </p:nvSpPr>
          <p:spPr bwMode="auto">
            <a:xfrm>
              <a:off x="144" y="912"/>
              <a:ext cx="52" cy="125"/>
            </a:xfrm>
            <a:prstGeom prst="rect">
              <a:avLst/>
            </a:prstGeom>
            <a:solidFill>
              <a:schemeClr val="bg2"/>
            </a:solidFill>
            <a:ln w="9525">
              <a:noFill/>
              <a:miter lim="800000"/>
              <a:headEnd/>
              <a:tailEnd/>
            </a:ln>
          </p:spPr>
          <p:txBody>
            <a:bodyPr/>
            <a:lstStyle/>
            <a:p>
              <a:pPr>
                <a:defRPr/>
              </a:pPr>
              <a:endParaRPr lang="en-US"/>
            </a:p>
          </p:txBody>
        </p:sp>
        <p:sp>
          <p:nvSpPr>
            <p:cNvPr id="14" name="Rectangle 17"/>
            <p:cNvSpPr>
              <a:spLocks noChangeArrowheads="1"/>
            </p:cNvSpPr>
            <p:nvPr/>
          </p:nvSpPr>
          <p:spPr bwMode="auto">
            <a:xfrm>
              <a:off x="1077" y="912"/>
              <a:ext cx="49" cy="1098"/>
            </a:xfrm>
            <a:prstGeom prst="rect">
              <a:avLst/>
            </a:prstGeom>
            <a:solidFill>
              <a:schemeClr val="accent2"/>
            </a:solidFill>
            <a:ln w="9525">
              <a:noFill/>
              <a:miter lim="800000"/>
              <a:headEnd/>
              <a:tailEnd/>
            </a:ln>
          </p:spPr>
          <p:txBody>
            <a:bodyPr/>
            <a:lstStyle/>
            <a:p>
              <a:pPr>
                <a:defRPr/>
              </a:pPr>
              <a:endParaRPr lang="en-US"/>
            </a:p>
          </p:txBody>
        </p:sp>
        <p:sp>
          <p:nvSpPr>
            <p:cNvPr id="15" name="Rectangle 18"/>
            <p:cNvSpPr>
              <a:spLocks noChangeArrowheads="1"/>
            </p:cNvSpPr>
            <p:nvPr/>
          </p:nvSpPr>
          <p:spPr bwMode="auto">
            <a:xfrm>
              <a:off x="1191" y="912"/>
              <a:ext cx="49" cy="1223"/>
            </a:xfrm>
            <a:prstGeom prst="rect">
              <a:avLst/>
            </a:prstGeom>
            <a:solidFill>
              <a:schemeClr val="accent2"/>
            </a:solidFill>
            <a:ln w="9525">
              <a:noFill/>
              <a:miter lim="800000"/>
              <a:headEnd/>
              <a:tailEnd/>
            </a:ln>
          </p:spPr>
          <p:txBody>
            <a:bodyPr/>
            <a:lstStyle/>
            <a:p>
              <a:pPr>
                <a:defRPr/>
              </a:pPr>
              <a:endParaRPr lang="en-US"/>
            </a:p>
          </p:txBody>
        </p:sp>
        <p:sp>
          <p:nvSpPr>
            <p:cNvPr id="16" name="Rectangle 19"/>
            <p:cNvSpPr>
              <a:spLocks noChangeArrowheads="1"/>
            </p:cNvSpPr>
            <p:nvPr/>
          </p:nvSpPr>
          <p:spPr bwMode="auto">
            <a:xfrm>
              <a:off x="1304" y="912"/>
              <a:ext cx="49" cy="1341"/>
            </a:xfrm>
            <a:prstGeom prst="rect">
              <a:avLst/>
            </a:prstGeom>
            <a:solidFill>
              <a:schemeClr val="accent1"/>
            </a:solidFill>
            <a:ln w="9525">
              <a:noFill/>
              <a:miter lim="800000"/>
              <a:headEnd/>
              <a:tailEnd/>
            </a:ln>
          </p:spPr>
          <p:txBody>
            <a:bodyPr/>
            <a:lstStyle/>
            <a:p>
              <a:pPr>
                <a:defRPr/>
              </a:pPr>
              <a:endParaRPr lang="en-US"/>
            </a:p>
          </p:txBody>
        </p:sp>
        <p:sp>
          <p:nvSpPr>
            <p:cNvPr id="17" name="Rectangle 20"/>
            <p:cNvSpPr>
              <a:spLocks noChangeArrowheads="1"/>
            </p:cNvSpPr>
            <p:nvPr/>
          </p:nvSpPr>
          <p:spPr bwMode="auto">
            <a:xfrm>
              <a:off x="1418" y="912"/>
              <a:ext cx="52" cy="1466"/>
            </a:xfrm>
            <a:prstGeom prst="rect">
              <a:avLst/>
            </a:prstGeom>
            <a:solidFill>
              <a:schemeClr val="accent1"/>
            </a:solidFill>
            <a:ln w="9525">
              <a:noFill/>
              <a:miter lim="800000"/>
              <a:headEnd/>
              <a:tailEnd/>
            </a:ln>
          </p:spPr>
          <p:txBody>
            <a:bodyPr/>
            <a:lstStyle/>
            <a:p>
              <a:pPr>
                <a:defRPr/>
              </a:pPr>
              <a:endParaRPr lang="en-US"/>
            </a:p>
          </p:txBody>
        </p:sp>
        <p:sp>
          <p:nvSpPr>
            <p:cNvPr id="18" name="Rectangle 21"/>
            <p:cNvSpPr>
              <a:spLocks noChangeArrowheads="1"/>
            </p:cNvSpPr>
            <p:nvPr/>
          </p:nvSpPr>
          <p:spPr bwMode="auto">
            <a:xfrm>
              <a:off x="1535" y="912"/>
              <a:ext cx="49" cy="1584"/>
            </a:xfrm>
            <a:prstGeom prst="rect">
              <a:avLst/>
            </a:prstGeom>
            <a:solidFill>
              <a:schemeClr val="accent1"/>
            </a:solidFill>
            <a:ln w="9525">
              <a:noFill/>
              <a:miter lim="800000"/>
              <a:headEnd/>
              <a:tailEnd/>
            </a:ln>
          </p:spPr>
          <p:txBody>
            <a:bodyPr/>
            <a:lstStyle/>
            <a:p>
              <a:pPr>
                <a:defRPr/>
              </a:pPr>
              <a:endParaRPr lang="en-US"/>
            </a:p>
          </p:txBody>
        </p:sp>
      </p:grpSp>
      <p:sp>
        <p:nvSpPr>
          <p:cNvPr id="19" name="Line 22"/>
          <p:cNvSpPr>
            <a:spLocks noChangeShapeType="1"/>
          </p:cNvSpPr>
          <p:nvPr/>
        </p:nvSpPr>
        <p:spPr bwMode="auto">
          <a:xfrm>
            <a:off x="266700" y="6172200"/>
            <a:ext cx="8610600" cy="0"/>
          </a:xfrm>
          <a:prstGeom prst="line">
            <a:avLst/>
          </a:prstGeom>
          <a:noFill/>
          <a:ln w="12700">
            <a:solidFill>
              <a:schemeClr val="tx2"/>
            </a:solidFill>
            <a:round/>
            <a:headEnd/>
            <a:tailEnd/>
          </a:ln>
        </p:spPr>
        <p:txBody>
          <a:bodyPr/>
          <a:lstStyle/>
          <a:p>
            <a:pPr>
              <a:defRPr/>
            </a:pPr>
            <a:endParaRPr lang="en-US"/>
          </a:p>
        </p:txBody>
      </p:sp>
      <p:sp>
        <p:nvSpPr>
          <p:cNvPr id="97282" name="Rectangle 2"/>
          <p:cNvSpPr>
            <a:spLocks noGrp="1" noChangeArrowheads="1"/>
          </p:cNvSpPr>
          <p:nvPr>
            <p:ph type="ctrTitle"/>
          </p:nvPr>
        </p:nvSpPr>
        <p:spPr>
          <a:xfrm>
            <a:off x="2895600" y="1371600"/>
            <a:ext cx="5867400" cy="2286000"/>
          </a:xfrm>
        </p:spPr>
        <p:txBody>
          <a:bodyPr/>
          <a:lstStyle>
            <a:lvl1pPr>
              <a:defRPr sz="4500"/>
            </a:lvl1pPr>
          </a:lstStyle>
          <a:p>
            <a:r>
              <a:rPr lang="en-US"/>
              <a:t>Click to edit Master title style</a:t>
            </a:r>
          </a:p>
        </p:txBody>
      </p:sp>
      <p:sp>
        <p:nvSpPr>
          <p:cNvPr id="97283" name="Rectangle 3"/>
          <p:cNvSpPr>
            <a:spLocks noGrp="1" noChangeArrowheads="1"/>
          </p:cNvSpPr>
          <p:nvPr>
            <p:ph type="subTitle" idx="1"/>
          </p:nvPr>
        </p:nvSpPr>
        <p:spPr>
          <a:xfrm>
            <a:off x="2971800" y="4267200"/>
            <a:ext cx="5791200" cy="1447800"/>
          </a:xfrm>
        </p:spPr>
        <p:txBody>
          <a:bodyPr/>
          <a:lstStyle>
            <a:lvl1pPr marL="0" indent="0">
              <a:buFont typeface="Wingdings" pitchFamily="2" charset="2"/>
              <a:buNone/>
              <a:defRPr sz="2600" b="1"/>
            </a:lvl1pPr>
          </a:lstStyle>
          <a:p>
            <a:r>
              <a:rPr lang="en-US"/>
              <a:t>Click to edit Master subtitle style</a:t>
            </a:r>
          </a:p>
        </p:txBody>
      </p:sp>
      <p:sp>
        <p:nvSpPr>
          <p:cNvPr id="20" name="Rectangle 4"/>
          <p:cNvSpPr>
            <a:spLocks noGrp="1" noChangeArrowheads="1"/>
          </p:cNvSpPr>
          <p:nvPr>
            <p:ph type="dt" sz="half" idx="10"/>
          </p:nvPr>
        </p:nvSpPr>
        <p:spPr/>
        <p:txBody>
          <a:bodyPr/>
          <a:lstStyle>
            <a:lvl1pPr>
              <a:defRPr/>
            </a:lvl1pPr>
          </a:lstStyle>
          <a:p>
            <a:pPr>
              <a:defRPr/>
            </a:pPr>
            <a:fld id="{1B14E949-91F4-42D7-B5B8-C9D620EFF466}" type="datetime1">
              <a:rPr lang="en-US"/>
              <a:pPr>
                <a:defRPr/>
              </a:pPr>
              <a:t>9/13/2011</a:t>
            </a:fld>
            <a:endParaRPr lang="en-US"/>
          </a:p>
        </p:txBody>
      </p:sp>
      <p:sp>
        <p:nvSpPr>
          <p:cNvPr id="21" name="Rectangle 5"/>
          <p:cNvSpPr>
            <a:spLocks noGrp="1" noChangeArrowheads="1"/>
          </p:cNvSpPr>
          <p:nvPr>
            <p:ph type="ftr" sz="quarter" idx="11"/>
          </p:nvPr>
        </p:nvSpPr>
        <p:spPr/>
        <p:txBody>
          <a:bodyPr/>
          <a:lstStyle>
            <a:lvl1pPr>
              <a:defRPr/>
            </a:lvl1pPr>
          </a:lstStyle>
          <a:p>
            <a:pPr>
              <a:defRPr/>
            </a:pPr>
            <a:r>
              <a:rPr lang="en-US"/>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22" name="Rectangle 6"/>
          <p:cNvSpPr>
            <a:spLocks noGrp="1" noChangeArrowheads="1"/>
          </p:cNvSpPr>
          <p:nvPr>
            <p:ph type="sldNum" sz="quarter" idx="12"/>
          </p:nvPr>
        </p:nvSpPr>
        <p:spPr/>
        <p:txBody>
          <a:bodyPr/>
          <a:lstStyle>
            <a:lvl1pPr>
              <a:defRPr/>
            </a:lvl1pPr>
          </a:lstStyle>
          <a:p>
            <a:pPr>
              <a:defRPr/>
            </a:pPr>
            <a:fld id="{7EF00E92-361D-4BD8-906B-CE9499C61E5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E2A23C72-6FDB-4004-AACF-DEBA005DD613}" type="datetime1">
              <a:rPr lang="en-US"/>
              <a:pPr>
                <a:defRPr/>
              </a:pPr>
              <a:t>9/13/2011</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6" name="Rectangle 6"/>
          <p:cNvSpPr>
            <a:spLocks noGrp="1" noChangeArrowheads="1"/>
          </p:cNvSpPr>
          <p:nvPr>
            <p:ph type="sldNum" sz="quarter" idx="12"/>
          </p:nvPr>
        </p:nvSpPr>
        <p:spPr>
          <a:ln/>
        </p:spPr>
        <p:txBody>
          <a:bodyPr/>
          <a:lstStyle>
            <a:lvl1pPr>
              <a:defRPr/>
            </a:lvl1pPr>
          </a:lstStyle>
          <a:p>
            <a:pPr>
              <a:defRPr/>
            </a:pPr>
            <a:fld id="{6B08CB90-1637-4164-AD2D-BCA310EE871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7D84BDC3-ECEF-4056-825A-6F0D035D0D71}" type="datetime1">
              <a:rPr lang="en-US"/>
              <a:pPr>
                <a:defRPr/>
              </a:pPr>
              <a:t>9/13/2011</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6" name="Rectangle 6"/>
          <p:cNvSpPr>
            <a:spLocks noGrp="1" noChangeArrowheads="1"/>
          </p:cNvSpPr>
          <p:nvPr>
            <p:ph type="sldNum" sz="quarter" idx="12"/>
          </p:nvPr>
        </p:nvSpPr>
        <p:spPr>
          <a:ln/>
        </p:spPr>
        <p:txBody>
          <a:bodyPr/>
          <a:lstStyle>
            <a:lvl1pPr>
              <a:defRPr/>
            </a:lvl1pPr>
          </a:lstStyle>
          <a:p>
            <a:pPr>
              <a:defRPr/>
            </a:pPr>
            <a:fld id="{06A9BB2A-D6C4-4D12-A60B-CA6DEAF162E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87A9510C-CFCB-4948-B433-F2F715131603}" type="datetime1">
              <a:rPr lang="en-US"/>
              <a:pPr>
                <a:defRPr/>
              </a:pPr>
              <a:t>9/13/2011</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7" name="Rectangle 6"/>
          <p:cNvSpPr>
            <a:spLocks noGrp="1" noChangeArrowheads="1"/>
          </p:cNvSpPr>
          <p:nvPr>
            <p:ph type="sldNum" sz="quarter" idx="12"/>
          </p:nvPr>
        </p:nvSpPr>
        <p:spPr>
          <a:ln/>
        </p:spPr>
        <p:txBody>
          <a:bodyPr/>
          <a:lstStyle>
            <a:lvl1pPr>
              <a:defRPr/>
            </a:lvl1pPr>
          </a:lstStyle>
          <a:p>
            <a:pPr>
              <a:defRPr/>
            </a:pPr>
            <a:fld id="{DB99156A-DED7-4B0D-8AE9-2B38EA755A2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8D897540-2D93-4DFD-9DD5-ED2EF3581056}" type="datetime1">
              <a:rPr lang="en-US"/>
              <a:pPr>
                <a:defRPr/>
              </a:pPr>
              <a:t>9/13/2011</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9" name="Rectangle 6"/>
          <p:cNvSpPr>
            <a:spLocks noGrp="1" noChangeArrowheads="1"/>
          </p:cNvSpPr>
          <p:nvPr>
            <p:ph type="sldNum" sz="quarter" idx="12"/>
          </p:nvPr>
        </p:nvSpPr>
        <p:spPr>
          <a:ln/>
        </p:spPr>
        <p:txBody>
          <a:bodyPr/>
          <a:lstStyle>
            <a:lvl1pPr>
              <a:defRPr/>
            </a:lvl1pPr>
          </a:lstStyle>
          <a:p>
            <a:pPr>
              <a:defRPr/>
            </a:pPr>
            <a:fld id="{4D128A34-F2C7-41CF-BCE9-BD96BAFC654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DE56E77A-4D67-43BC-B007-80C06887E3CA}" type="datetime1">
              <a:rPr lang="en-US"/>
              <a:pPr>
                <a:defRPr/>
              </a:pPr>
              <a:t>9/13/2011</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5" name="Rectangle 6"/>
          <p:cNvSpPr>
            <a:spLocks noGrp="1" noChangeArrowheads="1"/>
          </p:cNvSpPr>
          <p:nvPr>
            <p:ph type="sldNum" sz="quarter" idx="12"/>
          </p:nvPr>
        </p:nvSpPr>
        <p:spPr>
          <a:ln/>
        </p:spPr>
        <p:txBody>
          <a:bodyPr/>
          <a:lstStyle>
            <a:lvl1pPr>
              <a:defRPr/>
            </a:lvl1pPr>
          </a:lstStyle>
          <a:p>
            <a:pPr>
              <a:defRPr/>
            </a:pPr>
            <a:fld id="{96623051-3C59-4A9F-A7A7-6B2DA31A308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245225"/>
            <a:ext cx="914400" cy="476250"/>
          </a:xfrm>
        </p:spPr>
        <p:txBody>
          <a:bodyPr/>
          <a:lstStyle>
            <a:lvl1pPr>
              <a:defRPr/>
            </a:lvl1pPr>
          </a:lstStyle>
          <a:p>
            <a:pPr>
              <a:defRPr/>
            </a:pPr>
            <a:fld id="{071CBBE0-13AD-490C-BD4D-5171C57AE0FF}" type="datetime1">
              <a:rPr lang="en-US"/>
              <a:pPr>
                <a:defRPr/>
              </a:pPr>
              <a:t>9/13/2011</a:t>
            </a:fld>
            <a:endParaRPr lang="en-US"/>
          </a:p>
        </p:txBody>
      </p:sp>
      <p:sp>
        <p:nvSpPr>
          <p:cNvPr id="3" name="Footer Placeholder 2"/>
          <p:cNvSpPr>
            <a:spLocks noGrp="1"/>
          </p:cNvSpPr>
          <p:nvPr>
            <p:ph type="ftr" sz="quarter" idx="11"/>
          </p:nvPr>
        </p:nvSpPr>
        <p:spPr>
          <a:xfrm>
            <a:off x="1371600" y="6400800"/>
            <a:ext cx="6781800" cy="381000"/>
          </a:xfrm>
        </p:spPr>
        <p:txBody>
          <a:bodyPr/>
          <a:lstStyle>
            <a:lvl1pPr>
              <a:defRPr sz="800"/>
            </a:lvl1pPr>
          </a:lstStyle>
          <a:p>
            <a:pPr>
              <a:defRPr/>
            </a:pPr>
            <a:r>
              <a:rPr lang="en-US" dirty="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4" name="Slide Number Placeholder 3"/>
          <p:cNvSpPr>
            <a:spLocks noGrp="1"/>
          </p:cNvSpPr>
          <p:nvPr>
            <p:ph type="sldNum" sz="quarter" idx="12"/>
          </p:nvPr>
        </p:nvSpPr>
        <p:spPr/>
        <p:txBody>
          <a:bodyPr/>
          <a:lstStyle>
            <a:lvl1pPr>
              <a:defRPr/>
            </a:lvl1pPr>
          </a:lstStyle>
          <a:p>
            <a:pPr>
              <a:defRPr/>
            </a:pPr>
            <a:fld id="{92DFB97E-0E47-4F39-9B0D-B8EFA5108BC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69B66129-3B27-4CDA-ADEC-B471E573F1CF}" type="datetime1">
              <a:rPr lang="en-US"/>
              <a:pPr>
                <a:defRPr/>
              </a:pPr>
              <a:t>9/13/2011</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7" name="Rectangle 6"/>
          <p:cNvSpPr>
            <a:spLocks noGrp="1" noChangeArrowheads="1"/>
          </p:cNvSpPr>
          <p:nvPr>
            <p:ph type="sldNum" sz="quarter" idx="12"/>
          </p:nvPr>
        </p:nvSpPr>
        <p:spPr>
          <a:ln/>
        </p:spPr>
        <p:txBody>
          <a:bodyPr/>
          <a:lstStyle>
            <a:lvl1pPr>
              <a:defRPr/>
            </a:lvl1pPr>
          </a:lstStyle>
          <a:p>
            <a:pPr>
              <a:defRPr/>
            </a:pPr>
            <a:fld id="{D419A1E7-F3C9-4A28-BF7E-BB4D470F19D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EC8A0996-3492-4998-8AD3-BEC6E8479DBD}" type="datetime1">
              <a:rPr lang="en-US"/>
              <a:pPr>
                <a:defRPr/>
              </a:pPr>
              <a:t>9/13/2011</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7" name="Rectangle 6"/>
          <p:cNvSpPr>
            <a:spLocks noGrp="1" noChangeArrowheads="1"/>
          </p:cNvSpPr>
          <p:nvPr>
            <p:ph type="sldNum" sz="quarter" idx="12"/>
          </p:nvPr>
        </p:nvSpPr>
        <p:spPr>
          <a:ln/>
        </p:spPr>
        <p:txBody>
          <a:bodyPr/>
          <a:lstStyle>
            <a:lvl1pPr>
              <a:defRPr/>
            </a:lvl1pPr>
          </a:lstStyle>
          <a:p>
            <a:pPr>
              <a:defRPr/>
            </a:pPr>
            <a:fld id="{0C5B7A74-1170-4220-9598-2AE855A0890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486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fld id="{B038F772-8785-4BDE-A9C7-5E8092C0B369}" type="datetime1">
              <a:rPr lang="en-US"/>
              <a:pPr>
                <a:defRPr/>
              </a:pPr>
              <a:t>9/13/2011</a:t>
            </a:fld>
            <a:endParaRPr lang="en-US"/>
          </a:p>
        </p:txBody>
      </p:sp>
      <p:sp>
        <p:nvSpPr>
          <p:cNvPr id="164869" name="Rectangle 5"/>
          <p:cNvSpPr>
            <a:spLocks noGrp="1" noChangeArrowheads="1"/>
          </p:cNvSpPr>
          <p:nvPr>
            <p:ph type="ftr" sz="quarter" idx="3"/>
          </p:nvPr>
        </p:nvSpPr>
        <p:spPr bwMode="auto">
          <a:xfrm>
            <a:off x="1600200" y="6476999"/>
            <a:ext cx="6553200" cy="244475"/>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ctr" eaLnBrk="1" hangingPunct="1">
              <a:defRPr sz="800"/>
            </a:lvl1pPr>
          </a:lstStyle>
          <a:p>
            <a:pPr>
              <a:defRPr/>
            </a:pPr>
            <a:r>
              <a:rPr lang="en-US" dirty="0" smtClean="0"/>
              <a:t>2012 Cengage Learning. All Rights Reserved. May not be copied, scanned, or duplicated, in whole or in part, except for use as permitted in a license distributed with a certain product or service or on a password-protected website for classroom use.</a:t>
            </a:r>
            <a:endParaRPr lang="en-US" dirty="0"/>
          </a:p>
        </p:txBody>
      </p:sp>
      <p:sp>
        <p:nvSpPr>
          <p:cNvPr id="16487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BD681C55-43AC-43C7-9FF5-F3A9EE1C9A3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7" r:id="rId7"/>
    <p:sldLayoutId id="2147483713" r:id="rId8"/>
    <p:sldLayoutId id="2147483714" r:id="rId9"/>
    <p:sldLayoutId id="2147483715" r:id="rId10"/>
    <p:sldLayoutId id="2147483716" r:id="rId11"/>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1676400" y="457200"/>
            <a:ext cx="7010400" cy="1295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1676400" y="1981200"/>
            <a:ext cx="7010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9" name="Rectangle 4"/>
          <p:cNvSpPr>
            <a:spLocks noGrp="1" noChangeArrowheads="1"/>
          </p:cNvSpPr>
          <p:nvPr>
            <p:ph type="dt" sz="half" idx="2"/>
          </p:nvPr>
        </p:nvSpPr>
        <p:spPr bwMode="auto">
          <a:xfrm>
            <a:off x="457200" y="6248400"/>
            <a:ext cx="2133600" cy="4572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eaLnBrk="1" hangingPunct="1">
              <a:defRPr sz="1200">
                <a:solidFill>
                  <a:schemeClr val="tx2"/>
                </a:solidFill>
              </a:defRPr>
            </a:lvl1pPr>
          </a:lstStyle>
          <a:p>
            <a:pPr>
              <a:defRPr/>
            </a:pPr>
            <a:fld id="{877D967B-AAA0-475D-9928-063D6450E5E2}" type="datetime1">
              <a:rPr lang="en-US"/>
              <a:pPr>
                <a:defRPr/>
              </a:pPr>
              <a:t>9/13/2011</a:t>
            </a:fld>
            <a:endParaRPr lang="en-US"/>
          </a:p>
        </p:txBody>
      </p:sp>
      <p:sp>
        <p:nvSpPr>
          <p:cNvPr id="40" name="Rectangle 5"/>
          <p:cNvSpPr>
            <a:spLocks noGrp="1" noChangeArrowheads="1"/>
          </p:cNvSpPr>
          <p:nvPr>
            <p:ph type="ftr" sz="quarter" idx="3"/>
          </p:nvPr>
        </p:nvSpPr>
        <p:spPr bwMode="auto">
          <a:xfrm>
            <a:off x="3124200" y="6248400"/>
            <a:ext cx="2895600" cy="4572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ctr" eaLnBrk="1" hangingPunct="1">
              <a:defRPr sz="1200">
                <a:solidFill>
                  <a:schemeClr val="tx2"/>
                </a:solidFill>
              </a:defRPr>
            </a:lvl1pPr>
          </a:lstStyle>
          <a:p>
            <a:pPr>
              <a:defRPr/>
            </a:pPr>
            <a:r>
              <a:rPr lang="en-US"/>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41" name="Rectangle 6"/>
          <p:cNvSpPr>
            <a:spLocks noGrp="1" noChangeArrowheads="1"/>
          </p:cNvSpPr>
          <p:nvPr>
            <p:ph type="sldNum" sz="quarter" idx="4"/>
          </p:nvPr>
        </p:nvSpPr>
        <p:spPr bwMode="auto">
          <a:xfrm>
            <a:off x="6553200" y="6248400"/>
            <a:ext cx="2133600" cy="4572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eaLnBrk="1" hangingPunct="1">
              <a:defRPr sz="1200">
                <a:solidFill>
                  <a:schemeClr val="tx2"/>
                </a:solidFill>
              </a:defRPr>
            </a:lvl1pPr>
          </a:lstStyle>
          <a:p>
            <a:pPr>
              <a:defRPr/>
            </a:pPr>
            <a:fld id="{81D68EBF-CEDF-4701-9C54-D7E5F10A2CF0}"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18" r:id="rId1"/>
  </p:sldLayoutIdLst>
  <p:hf hdr="0" dt="0"/>
  <p:txStyles>
    <p:titleStyle>
      <a:lvl1pPr algn="l" rtl="0" eaLnBrk="0" fontAlgn="base" hangingPunct="0">
        <a:spcBef>
          <a:spcPct val="0"/>
        </a:spcBef>
        <a:spcAft>
          <a:spcPct val="0"/>
        </a:spcAft>
        <a:defRPr sz="3900">
          <a:solidFill>
            <a:schemeClr val="tx2"/>
          </a:solidFill>
          <a:latin typeface="Arial" pitchFamily="34" charset="0"/>
          <a:ea typeface="+mj-ea"/>
          <a:cs typeface="+mj-cs"/>
        </a:defRPr>
      </a:lvl1pPr>
      <a:lvl2pPr algn="l" rtl="0" eaLnBrk="0" fontAlgn="base" hangingPunct="0">
        <a:spcBef>
          <a:spcPct val="0"/>
        </a:spcBef>
        <a:spcAft>
          <a:spcPct val="0"/>
        </a:spcAft>
        <a:defRPr sz="3900">
          <a:solidFill>
            <a:schemeClr val="tx2"/>
          </a:solidFill>
          <a:latin typeface="Arial" pitchFamily="34" charset="0"/>
        </a:defRPr>
      </a:lvl2pPr>
      <a:lvl3pPr algn="l" rtl="0" eaLnBrk="0" fontAlgn="base" hangingPunct="0">
        <a:spcBef>
          <a:spcPct val="0"/>
        </a:spcBef>
        <a:spcAft>
          <a:spcPct val="0"/>
        </a:spcAft>
        <a:defRPr sz="3900">
          <a:solidFill>
            <a:schemeClr val="tx2"/>
          </a:solidFill>
          <a:latin typeface="Arial" pitchFamily="34" charset="0"/>
        </a:defRPr>
      </a:lvl3pPr>
      <a:lvl4pPr algn="l" rtl="0" eaLnBrk="0" fontAlgn="base" hangingPunct="0">
        <a:spcBef>
          <a:spcPct val="0"/>
        </a:spcBef>
        <a:spcAft>
          <a:spcPct val="0"/>
        </a:spcAft>
        <a:defRPr sz="3900">
          <a:solidFill>
            <a:schemeClr val="tx2"/>
          </a:solidFill>
          <a:latin typeface="Arial" pitchFamily="34" charset="0"/>
        </a:defRPr>
      </a:lvl4pPr>
      <a:lvl5pPr algn="l" rtl="0" eaLnBrk="0" fontAlgn="base" hangingPunct="0">
        <a:spcBef>
          <a:spcPct val="0"/>
        </a:spcBef>
        <a:spcAft>
          <a:spcPct val="0"/>
        </a:spcAft>
        <a:defRPr sz="3900">
          <a:solidFill>
            <a:schemeClr val="tx2"/>
          </a:solidFill>
          <a:latin typeface="Arial" pitchFamily="34" charset="0"/>
        </a:defRPr>
      </a:lvl5pPr>
      <a:lvl6pPr marL="457200" algn="l" rtl="0" fontAlgn="base">
        <a:spcBef>
          <a:spcPct val="0"/>
        </a:spcBef>
        <a:spcAft>
          <a:spcPct val="0"/>
        </a:spcAft>
        <a:defRPr sz="3900">
          <a:solidFill>
            <a:schemeClr val="tx2"/>
          </a:solidFill>
          <a:latin typeface="Arial" pitchFamily="34" charset="0"/>
        </a:defRPr>
      </a:lvl6pPr>
      <a:lvl7pPr marL="914400" algn="l" rtl="0" fontAlgn="base">
        <a:spcBef>
          <a:spcPct val="0"/>
        </a:spcBef>
        <a:spcAft>
          <a:spcPct val="0"/>
        </a:spcAft>
        <a:defRPr sz="3900">
          <a:solidFill>
            <a:schemeClr val="tx2"/>
          </a:solidFill>
          <a:latin typeface="Arial" pitchFamily="34" charset="0"/>
        </a:defRPr>
      </a:lvl7pPr>
      <a:lvl8pPr marL="1371600" algn="l" rtl="0" fontAlgn="base">
        <a:spcBef>
          <a:spcPct val="0"/>
        </a:spcBef>
        <a:spcAft>
          <a:spcPct val="0"/>
        </a:spcAft>
        <a:defRPr sz="3900">
          <a:solidFill>
            <a:schemeClr val="tx2"/>
          </a:solidFill>
          <a:latin typeface="Arial" pitchFamily="34" charset="0"/>
        </a:defRPr>
      </a:lvl8pPr>
      <a:lvl9pPr marL="1828800" algn="l" rtl="0" fontAlgn="base">
        <a:spcBef>
          <a:spcPct val="0"/>
        </a:spcBef>
        <a:spcAft>
          <a:spcPct val="0"/>
        </a:spcAft>
        <a:defRPr sz="3900">
          <a:solidFill>
            <a:schemeClr val="tx2"/>
          </a:solidFill>
          <a:latin typeface="Arial" pitchFamily="34" charset="0"/>
        </a:defRPr>
      </a:lvl9pPr>
    </p:titleStyle>
    <p:bodyStyle>
      <a:lvl1pPr marL="342900" indent="-342900" algn="l" rtl="0" eaLnBrk="0" fontAlgn="base" hangingPunct="0">
        <a:spcBef>
          <a:spcPct val="20000"/>
        </a:spcBef>
        <a:spcAft>
          <a:spcPct val="0"/>
        </a:spcAft>
        <a:buClr>
          <a:schemeClr val="accent1"/>
        </a:buClr>
        <a:buSzPct val="85000"/>
        <a:buFont typeface="Wingdings" pitchFamily="2" charset="2"/>
        <a:buChar char="o"/>
        <a:defRPr sz="2800">
          <a:solidFill>
            <a:schemeClr val="tx2"/>
          </a:solidFill>
          <a:latin typeface="Arial" pitchFamily="34" charset="0"/>
          <a:ea typeface="+mn-ea"/>
          <a:cs typeface="+mn-cs"/>
        </a:defRPr>
      </a:lvl1pPr>
      <a:lvl2pPr marL="742950" indent="-285750" algn="l" rtl="0" eaLnBrk="0" fontAlgn="base" hangingPunct="0">
        <a:spcBef>
          <a:spcPct val="20000"/>
        </a:spcBef>
        <a:spcAft>
          <a:spcPct val="0"/>
        </a:spcAft>
        <a:buClr>
          <a:schemeClr val="accent1"/>
        </a:buClr>
        <a:buSzPct val="70000"/>
        <a:buFont typeface="Wingdings" pitchFamily="2" charset="2"/>
        <a:buChar char="n"/>
        <a:defRPr sz="2500">
          <a:solidFill>
            <a:schemeClr val="tx2"/>
          </a:solidFill>
          <a:latin typeface="Arial" pitchFamily="34" charset="0"/>
        </a:defRPr>
      </a:lvl2pPr>
      <a:lvl3pPr marL="1143000" indent="-228600" algn="l" rtl="0" eaLnBrk="0" fontAlgn="base" hangingPunct="0">
        <a:spcBef>
          <a:spcPct val="20000"/>
        </a:spcBef>
        <a:spcAft>
          <a:spcPct val="0"/>
        </a:spcAft>
        <a:buClr>
          <a:schemeClr val="accent1"/>
        </a:buClr>
        <a:buSzPct val="70000"/>
        <a:buFont typeface="Wingdings" pitchFamily="2" charset="2"/>
        <a:buChar char="p"/>
        <a:defRPr sz="2200">
          <a:solidFill>
            <a:schemeClr val="tx2"/>
          </a:solidFill>
          <a:latin typeface="Arial" pitchFamily="34" charset="0"/>
        </a:defRPr>
      </a:lvl3pPr>
      <a:lvl4pPr marL="1600200" indent="-228600" algn="l" rtl="0" eaLnBrk="0" fontAlgn="base" hangingPunct="0">
        <a:spcBef>
          <a:spcPct val="20000"/>
        </a:spcBef>
        <a:spcAft>
          <a:spcPct val="0"/>
        </a:spcAft>
        <a:buClr>
          <a:schemeClr val="accent1"/>
        </a:buClr>
        <a:buSzPct val="70000"/>
        <a:buFont typeface="Wingdings" pitchFamily="2" charset="2"/>
        <a:buChar char="n"/>
        <a:defRPr sz="2000">
          <a:solidFill>
            <a:schemeClr val="tx2"/>
          </a:solidFill>
          <a:latin typeface="Arial" pitchFamily="34" charset="0"/>
        </a:defRPr>
      </a:lvl4pPr>
      <a:lvl5pPr marL="2057400" indent="-228600" algn="l" rtl="0" eaLnBrk="0" fontAlgn="base" hangingPunct="0">
        <a:spcBef>
          <a:spcPct val="20000"/>
        </a:spcBef>
        <a:spcAft>
          <a:spcPct val="0"/>
        </a:spcAft>
        <a:buClr>
          <a:schemeClr val="accent1"/>
        </a:buClr>
        <a:buSzPct val="70000"/>
        <a:buFont typeface="Wingdings" pitchFamily="2" charset="2"/>
        <a:buChar char="o"/>
        <a:defRPr sz="2000">
          <a:solidFill>
            <a:schemeClr val="tx2"/>
          </a:solidFill>
          <a:latin typeface="Arial" pitchFamily="34" charset="0"/>
        </a:defRPr>
      </a:lvl5pPr>
      <a:lvl6pPr marL="25146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6pPr>
      <a:lvl7pPr marL="29718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7pPr>
      <a:lvl8pPr marL="34290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8pPr>
      <a:lvl9pPr marL="38862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5123" name="Slide Number Placeholder 3"/>
          <p:cNvSpPr>
            <a:spLocks noGrp="1"/>
          </p:cNvSpPr>
          <p:nvPr>
            <p:ph type="sldNum" sz="quarter" idx="12"/>
          </p:nvPr>
        </p:nvSpPr>
        <p:spPr>
          <a:noFill/>
          <a:ln>
            <a:miter lim="800000"/>
            <a:headEnd/>
            <a:tailEnd/>
          </a:ln>
        </p:spPr>
        <p:txBody>
          <a:bodyPr/>
          <a:lstStyle/>
          <a:p>
            <a:fld id="{C4AF98B9-0C81-46BD-9354-ABDE1C777E2C}" type="slidenum">
              <a:rPr lang="en-US" smtClean="0"/>
              <a:pPr/>
              <a:t>1</a:t>
            </a:fld>
            <a:endParaRPr lang="en-US" smtClean="0"/>
          </a:p>
        </p:txBody>
      </p:sp>
      <p:sp>
        <p:nvSpPr>
          <p:cNvPr id="5124" name="Text Box 1028"/>
          <p:cNvSpPr txBox="1">
            <a:spLocks noChangeArrowheads="1"/>
          </p:cNvSpPr>
          <p:nvPr/>
        </p:nvSpPr>
        <p:spPr bwMode="auto">
          <a:xfrm>
            <a:off x="4953000" y="2743200"/>
            <a:ext cx="3657600" cy="1373188"/>
          </a:xfrm>
          <a:prstGeom prst="rect">
            <a:avLst/>
          </a:prstGeom>
          <a:noFill/>
          <a:ln w="9525">
            <a:noFill/>
            <a:miter lim="800000"/>
            <a:headEnd/>
            <a:tailEnd/>
          </a:ln>
        </p:spPr>
        <p:txBody>
          <a:bodyPr>
            <a:spAutoFit/>
          </a:bodyPr>
          <a:lstStyle/>
          <a:p>
            <a:r>
              <a:rPr lang="en-US" sz="2800" b="1">
                <a:solidFill>
                  <a:schemeClr val="tx2"/>
                </a:solidFill>
              </a:rPr>
              <a:t>Chapter 14:</a:t>
            </a:r>
            <a:br>
              <a:rPr lang="en-US" sz="2800" b="1">
                <a:solidFill>
                  <a:schemeClr val="tx2"/>
                </a:solidFill>
              </a:rPr>
            </a:br>
            <a:r>
              <a:rPr lang="en-US" sz="2800">
                <a:solidFill>
                  <a:schemeClr val="tx2"/>
                </a:solidFill>
              </a:rPr>
              <a:t>Investing in Stocks and Bonds</a:t>
            </a:r>
          </a:p>
        </p:txBody>
      </p:sp>
      <p:sp>
        <p:nvSpPr>
          <p:cNvPr id="5125" name="Text Box 1029"/>
          <p:cNvSpPr txBox="1">
            <a:spLocks noChangeArrowheads="1"/>
          </p:cNvSpPr>
          <p:nvPr/>
        </p:nvSpPr>
        <p:spPr bwMode="auto">
          <a:xfrm>
            <a:off x="4876800" y="990600"/>
            <a:ext cx="4038600" cy="1495425"/>
          </a:xfrm>
          <a:prstGeom prst="rect">
            <a:avLst/>
          </a:prstGeom>
          <a:noFill/>
          <a:ln w="9525">
            <a:noFill/>
            <a:miter lim="800000"/>
            <a:headEnd/>
            <a:tailEnd/>
          </a:ln>
        </p:spPr>
        <p:txBody>
          <a:bodyPr>
            <a:spAutoFit/>
          </a:bodyPr>
          <a:lstStyle/>
          <a:p>
            <a:r>
              <a:rPr lang="en-US" sz="2800"/>
              <a:t>Garman/Forgue</a:t>
            </a:r>
          </a:p>
          <a:p>
            <a:r>
              <a:rPr lang="en-US" sz="3600" b="1" i="1"/>
              <a:t>Personal Finance</a:t>
            </a:r>
          </a:p>
          <a:p>
            <a:r>
              <a:rPr lang="en-US" sz="2800"/>
              <a:t>Eleventh Edition</a:t>
            </a:r>
          </a:p>
        </p:txBody>
      </p:sp>
      <p:sp>
        <p:nvSpPr>
          <p:cNvPr id="5126" name="Text Box 1030"/>
          <p:cNvSpPr txBox="1">
            <a:spLocks noChangeArrowheads="1"/>
          </p:cNvSpPr>
          <p:nvPr/>
        </p:nvSpPr>
        <p:spPr bwMode="auto">
          <a:xfrm>
            <a:off x="4876800" y="4953000"/>
            <a:ext cx="3673475" cy="641350"/>
          </a:xfrm>
          <a:prstGeom prst="rect">
            <a:avLst/>
          </a:prstGeom>
          <a:noFill/>
          <a:ln w="9525">
            <a:noFill/>
            <a:miter lim="800000"/>
            <a:headEnd/>
            <a:tailEnd/>
          </a:ln>
        </p:spPr>
        <p:txBody>
          <a:bodyPr>
            <a:spAutoFit/>
          </a:bodyPr>
          <a:lstStyle/>
          <a:p>
            <a:r>
              <a:rPr lang="en-US"/>
              <a:t>PPT slide program prepared by Amy Forgue and Ray Forgue.</a:t>
            </a:r>
          </a:p>
        </p:txBody>
      </p:sp>
      <p:pic>
        <p:nvPicPr>
          <p:cNvPr id="7" name="Picture 7"/>
          <p:cNvPicPr>
            <a:picLocks noChangeAspect="1" noChangeArrowheads="1"/>
          </p:cNvPicPr>
          <p:nvPr/>
        </p:nvPicPr>
        <p:blipFill>
          <a:blip r:embed="rId3" cstate="print"/>
          <a:srcRect/>
          <a:stretch>
            <a:fillRect/>
          </a:stretch>
        </p:blipFill>
        <p:spPr bwMode="auto">
          <a:xfrm>
            <a:off x="533400" y="990600"/>
            <a:ext cx="3820878" cy="4657726"/>
          </a:xfrm>
          <a:prstGeom prst="rect">
            <a:avLst/>
          </a:prstGeom>
          <a:noFill/>
          <a:ln w="9525">
            <a:noFill/>
            <a:miter lim="800000"/>
            <a:headEnd/>
            <a:tailEnd/>
          </a:ln>
        </p:spPr>
      </p:pic>
    </p:spTree>
  </p:cSld>
  <p:clrMapOvr>
    <a:masterClrMapping/>
  </p:clrMapOvr>
  <p:transition spd="med">
    <p:fade thruBlk="1"/>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14339" name="Slide Number Placeholder 3"/>
          <p:cNvSpPr>
            <a:spLocks noGrp="1"/>
          </p:cNvSpPr>
          <p:nvPr>
            <p:ph type="sldNum" sz="quarter" idx="12"/>
          </p:nvPr>
        </p:nvSpPr>
        <p:spPr>
          <a:noFill/>
          <a:ln>
            <a:miter lim="800000"/>
            <a:headEnd/>
            <a:tailEnd/>
          </a:ln>
        </p:spPr>
        <p:txBody>
          <a:bodyPr/>
          <a:lstStyle/>
          <a:p>
            <a:fld id="{F9B666BC-06E2-43D3-B9DE-80AE65DD20FD}" type="slidenum">
              <a:rPr lang="en-US" smtClean="0"/>
              <a:pPr/>
              <a:t>10</a:t>
            </a:fld>
            <a:endParaRPr lang="en-US" smtClean="0"/>
          </a:p>
        </p:txBody>
      </p:sp>
      <p:sp>
        <p:nvSpPr>
          <p:cNvPr id="14340" name="Rectangle 10"/>
          <p:cNvSpPr>
            <a:spLocks noGrp="1" noChangeArrowheads="1"/>
          </p:cNvSpPr>
          <p:nvPr>
            <p:ph type="title" idx="4294967295"/>
          </p:nvPr>
        </p:nvSpPr>
        <p:spPr/>
        <p:txBody>
          <a:bodyPr/>
          <a:lstStyle/>
          <a:p>
            <a:pPr eaLnBrk="1" hangingPunct="1"/>
            <a:r>
              <a:rPr lang="en-US" smtClean="0"/>
              <a:t>Preferred Stock</a:t>
            </a:r>
          </a:p>
        </p:txBody>
      </p:sp>
      <p:sp>
        <p:nvSpPr>
          <p:cNvPr id="14341" name="Rectangle 11"/>
          <p:cNvSpPr>
            <a:spLocks noGrp="1" noChangeArrowheads="1"/>
          </p:cNvSpPr>
          <p:nvPr>
            <p:ph type="body" idx="4294967295"/>
          </p:nvPr>
        </p:nvSpPr>
        <p:spPr>
          <a:xfrm>
            <a:off x="1219200" y="1981200"/>
            <a:ext cx="7467600" cy="4114800"/>
          </a:xfrm>
        </p:spPr>
        <p:txBody>
          <a:bodyPr/>
          <a:lstStyle/>
          <a:p>
            <a:pPr eaLnBrk="1" hangingPunct="1"/>
            <a:r>
              <a:rPr lang="en-US" b="1" smtClean="0"/>
              <a:t>Cumulative Preferred Stock</a:t>
            </a:r>
          </a:p>
          <a:p>
            <a:pPr eaLnBrk="1" hangingPunct="1"/>
            <a:endParaRPr lang="en-US" b="1" smtClean="0"/>
          </a:p>
          <a:p>
            <a:pPr eaLnBrk="1" hangingPunct="1"/>
            <a:r>
              <a:rPr lang="en-US" b="1" smtClean="0"/>
              <a:t>Noncumulative Preferred Stock</a:t>
            </a:r>
          </a:p>
          <a:p>
            <a:pPr eaLnBrk="1" hangingPunct="1"/>
            <a:endParaRPr lang="en-US" b="1" smtClean="0"/>
          </a:p>
          <a:p>
            <a:pPr eaLnBrk="1" hangingPunct="1"/>
            <a:r>
              <a:rPr lang="en-US" b="1" smtClean="0"/>
              <a:t>Convertible Preferred Stock</a:t>
            </a:r>
            <a:endParaRPr lang="en-US" smtClean="0"/>
          </a:p>
          <a:p>
            <a:pPr eaLnBrk="1" hangingPunct="1"/>
            <a:endParaRPr lang="en-US" smtClean="0"/>
          </a:p>
          <a:p>
            <a:pPr eaLnBrk="1" hangingPunct="1"/>
            <a:endParaRPr lang="en-US" sz="2800" smtClean="0"/>
          </a:p>
        </p:txBody>
      </p:sp>
    </p:spTree>
  </p:cSld>
  <p:clrMapOvr>
    <a:masterClrMapping/>
  </p:clrMapOvr>
  <p:transition spd="med">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15363" name="Slide Number Placeholder 3"/>
          <p:cNvSpPr>
            <a:spLocks noGrp="1"/>
          </p:cNvSpPr>
          <p:nvPr>
            <p:ph type="sldNum" sz="quarter" idx="12"/>
          </p:nvPr>
        </p:nvSpPr>
        <p:spPr>
          <a:noFill/>
          <a:ln>
            <a:miter lim="800000"/>
            <a:headEnd/>
            <a:tailEnd/>
          </a:ln>
        </p:spPr>
        <p:txBody>
          <a:bodyPr/>
          <a:lstStyle/>
          <a:p>
            <a:fld id="{8CDA2DB4-893C-40FA-8691-1281FBD99CF4}" type="slidenum">
              <a:rPr lang="en-US" smtClean="0"/>
              <a:pPr/>
              <a:t>11</a:t>
            </a:fld>
            <a:endParaRPr lang="en-US" smtClean="0"/>
          </a:p>
        </p:txBody>
      </p:sp>
      <p:sp>
        <p:nvSpPr>
          <p:cNvPr id="15364" name="Rectangle 8"/>
          <p:cNvSpPr>
            <a:spLocks noGrp="1" noChangeArrowheads="1"/>
          </p:cNvSpPr>
          <p:nvPr>
            <p:ph type="title" idx="4294967295"/>
          </p:nvPr>
        </p:nvSpPr>
        <p:spPr>
          <a:xfrm>
            <a:off x="762000" y="457200"/>
            <a:ext cx="7924800" cy="1219200"/>
          </a:xfrm>
        </p:spPr>
        <p:txBody>
          <a:bodyPr/>
          <a:lstStyle/>
          <a:p>
            <a:pPr eaLnBrk="1" hangingPunct="1"/>
            <a:r>
              <a:rPr lang="en-US" smtClean="0"/>
              <a:t>Bonds</a:t>
            </a:r>
          </a:p>
        </p:txBody>
      </p:sp>
      <p:sp>
        <p:nvSpPr>
          <p:cNvPr id="15365" name="Rectangle 9"/>
          <p:cNvSpPr>
            <a:spLocks noGrp="1" noChangeArrowheads="1"/>
          </p:cNvSpPr>
          <p:nvPr>
            <p:ph type="body" idx="4294967295"/>
          </p:nvPr>
        </p:nvSpPr>
        <p:spPr>
          <a:xfrm>
            <a:off x="609600" y="1981200"/>
            <a:ext cx="8001000" cy="4343400"/>
          </a:xfrm>
        </p:spPr>
        <p:txBody>
          <a:bodyPr/>
          <a:lstStyle/>
          <a:p>
            <a:pPr eaLnBrk="1" hangingPunct="1">
              <a:lnSpc>
                <a:spcPct val="90000"/>
              </a:lnSpc>
            </a:pPr>
            <a:r>
              <a:rPr lang="en-US" b="1" smtClean="0"/>
              <a:t>Bonds </a:t>
            </a:r>
            <a:r>
              <a:rPr lang="en-US" smtClean="0"/>
              <a:t>are interest-bearing, negotiable certificates of long-term debt.</a:t>
            </a:r>
            <a:endParaRPr lang="en-US" b="1" smtClean="0"/>
          </a:p>
          <a:p>
            <a:pPr eaLnBrk="1" hangingPunct="1">
              <a:lnSpc>
                <a:spcPct val="90000"/>
              </a:lnSpc>
            </a:pPr>
            <a:endParaRPr lang="en-US" b="1" smtClean="0"/>
          </a:p>
          <a:p>
            <a:pPr eaLnBrk="1" hangingPunct="1">
              <a:lnSpc>
                <a:spcPct val="90000"/>
              </a:lnSpc>
            </a:pPr>
            <a:r>
              <a:rPr lang="en-US" b="1" smtClean="0"/>
              <a:t>Principal</a:t>
            </a:r>
          </a:p>
          <a:p>
            <a:pPr eaLnBrk="1" hangingPunct="1">
              <a:lnSpc>
                <a:spcPct val="90000"/>
              </a:lnSpc>
            </a:pPr>
            <a:endParaRPr lang="en-US" b="1" smtClean="0"/>
          </a:p>
          <a:p>
            <a:pPr eaLnBrk="1" hangingPunct="1">
              <a:lnSpc>
                <a:spcPct val="90000"/>
              </a:lnSpc>
            </a:pPr>
            <a:r>
              <a:rPr lang="en-US" b="1" smtClean="0"/>
              <a:t>Maturity Date</a:t>
            </a:r>
            <a:endParaRPr lang="en-US" smtClean="0"/>
          </a:p>
        </p:txBody>
      </p:sp>
    </p:spTree>
  </p:cSld>
  <p:clrMapOvr>
    <a:masterClrMapping/>
  </p:clrMapOvr>
  <p:transition spd="med">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16387" name="Slide Number Placeholder 3"/>
          <p:cNvSpPr>
            <a:spLocks noGrp="1"/>
          </p:cNvSpPr>
          <p:nvPr>
            <p:ph type="sldNum" sz="quarter" idx="12"/>
          </p:nvPr>
        </p:nvSpPr>
        <p:spPr>
          <a:noFill/>
          <a:ln>
            <a:miter lim="800000"/>
            <a:headEnd/>
            <a:tailEnd/>
          </a:ln>
        </p:spPr>
        <p:txBody>
          <a:bodyPr/>
          <a:lstStyle/>
          <a:p>
            <a:fld id="{DDAE71E6-4782-4D9D-9900-0CC1A7E9586B}" type="slidenum">
              <a:rPr lang="en-US" smtClean="0"/>
              <a:pPr/>
              <a:t>12</a:t>
            </a:fld>
            <a:endParaRPr lang="en-US" smtClean="0"/>
          </a:p>
        </p:txBody>
      </p:sp>
      <p:sp>
        <p:nvSpPr>
          <p:cNvPr id="16388" name="Title 1"/>
          <p:cNvSpPr>
            <a:spLocks noGrp="1"/>
          </p:cNvSpPr>
          <p:nvPr>
            <p:ph type="title" idx="4294967295"/>
          </p:nvPr>
        </p:nvSpPr>
        <p:spPr/>
        <p:txBody>
          <a:bodyPr/>
          <a:lstStyle/>
          <a:p>
            <a:pPr eaLnBrk="1" hangingPunct="1"/>
            <a:r>
              <a:rPr lang="en-US" smtClean="0"/>
              <a:t>Concept Check 14.1</a:t>
            </a:r>
          </a:p>
        </p:txBody>
      </p:sp>
      <p:sp>
        <p:nvSpPr>
          <p:cNvPr id="16389" name="Content Placeholder 2"/>
          <p:cNvSpPr>
            <a:spLocks noGrp="1"/>
          </p:cNvSpPr>
          <p:nvPr>
            <p:ph idx="4294967295"/>
          </p:nvPr>
        </p:nvSpPr>
        <p:spPr>
          <a:xfrm>
            <a:off x="838200" y="2209800"/>
            <a:ext cx="7848600" cy="3886200"/>
          </a:xfrm>
        </p:spPr>
        <p:txBody>
          <a:bodyPr/>
          <a:lstStyle/>
          <a:p>
            <a:pPr eaLnBrk="1" hangingPunct="1"/>
            <a:r>
              <a:rPr lang="en-US" smtClean="0"/>
              <a:t>Distinguish between common stocks and bonds.</a:t>
            </a:r>
          </a:p>
          <a:p>
            <a:pPr eaLnBrk="1" hangingPunct="1"/>
            <a:r>
              <a:rPr lang="en-US" smtClean="0"/>
              <a:t>How do public corporations use stocks and bonds?</a:t>
            </a:r>
          </a:p>
          <a:p>
            <a:pPr eaLnBrk="1" hangingPunct="1"/>
            <a:r>
              <a:rPr lang="en-US" smtClean="0"/>
              <a:t>Why do individuals invest in stocks and bonds?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17411" name="Slide Number Placeholder 3"/>
          <p:cNvSpPr>
            <a:spLocks noGrp="1"/>
          </p:cNvSpPr>
          <p:nvPr>
            <p:ph type="sldNum" sz="quarter" idx="12"/>
          </p:nvPr>
        </p:nvSpPr>
        <p:spPr>
          <a:noFill/>
          <a:ln>
            <a:miter lim="800000"/>
            <a:headEnd/>
            <a:tailEnd/>
          </a:ln>
        </p:spPr>
        <p:txBody>
          <a:bodyPr/>
          <a:lstStyle/>
          <a:p>
            <a:fld id="{0A6437AA-14DA-4F9A-A37B-452E6024F50C}" type="slidenum">
              <a:rPr lang="en-US" smtClean="0"/>
              <a:pPr/>
              <a:t>13</a:t>
            </a:fld>
            <a:endParaRPr lang="en-US" smtClean="0"/>
          </a:p>
        </p:txBody>
      </p:sp>
      <p:sp>
        <p:nvSpPr>
          <p:cNvPr id="17412" name="Rectangle 8"/>
          <p:cNvSpPr>
            <a:spLocks noGrp="1" noChangeArrowheads="1"/>
          </p:cNvSpPr>
          <p:nvPr>
            <p:ph type="title" idx="4294967295"/>
          </p:nvPr>
        </p:nvSpPr>
        <p:spPr/>
        <p:txBody>
          <a:bodyPr/>
          <a:lstStyle/>
          <a:p>
            <a:pPr eaLnBrk="1" hangingPunct="1"/>
            <a:r>
              <a:rPr lang="en-US" smtClean="0"/>
              <a:t>Learning Objective #2</a:t>
            </a:r>
          </a:p>
        </p:txBody>
      </p:sp>
      <p:sp>
        <p:nvSpPr>
          <p:cNvPr id="17413" name="Rectangle 9"/>
          <p:cNvSpPr>
            <a:spLocks noGrp="1" noChangeArrowheads="1"/>
          </p:cNvSpPr>
          <p:nvPr>
            <p:ph type="body" idx="4294967295"/>
          </p:nvPr>
        </p:nvSpPr>
        <p:spPr>
          <a:xfrm>
            <a:off x="533400" y="1752600"/>
            <a:ext cx="8001000" cy="4114800"/>
          </a:xfrm>
        </p:spPr>
        <p:txBody>
          <a:bodyPr/>
          <a:lstStyle/>
          <a:p>
            <a:pPr marL="609600" indent="-609600" eaLnBrk="1" hangingPunct="1">
              <a:buFontTx/>
              <a:buNone/>
            </a:pPr>
            <a:endParaRPr lang="en-US" b="1" smtClean="0"/>
          </a:p>
          <a:p>
            <a:pPr marL="609600" indent="-609600" eaLnBrk="1" hangingPunct="1">
              <a:buFontTx/>
              <a:buNone/>
            </a:pPr>
            <a:r>
              <a:rPr lang="en-US" b="1" smtClean="0"/>
              <a:t>	</a:t>
            </a:r>
          </a:p>
          <a:p>
            <a:pPr marL="609600" indent="-609600" eaLnBrk="1" hangingPunct="1">
              <a:buFontTx/>
              <a:buNone/>
            </a:pPr>
            <a:r>
              <a:rPr lang="en-US" b="1" smtClean="0"/>
              <a:t>	Classify</a:t>
            </a:r>
            <a:r>
              <a:rPr lang="en-US" smtClean="0"/>
              <a:t> common stocks according to their major characteristics.</a:t>
            </a:r>
          </a:p>
          <a:p>
            <a:pPr marL="609600" indent="-609600" eaLnBrk="1" hangingPunct="1">
              <a:buFontTx/>
              <a:buNone/>
            </a:pPr>
            <a:endParaRPr lang="en-US" smtClean="0"/>
          </a:p>
        </p:txBody>
      </p:sp>
    </p:spTree>
  </p:cSld>
  <p:clrMapOvr>
    <a:masterClrMapping/>
  </p:clrMapOvr>
  <p:transition spd="med">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18435" name="Slide Number Placeholder 3"/>
          <p:cNvSpPr>
            <a:spLocks noGrp="1"/>
          </p:cNvSpPr>
          <p:nvPr>
            <p:ph type="sldNum" sz="quarter" idx="12"/>
          </p:nvPr>
        </p:nvSpPr>
        <p:spPr>
          <a:noFill/>
          <a:ln>
            <a:miter lim="800000"/>
            <a:headEnd/>
            <a:tailEnd/>
          </a:ln>
        </p:spPr>
        <p:txBody>
          <a:bodyPr/>
          <a:lstStyle/>
          <a:p>
            <a:fld id="{6F30D7E0-AB3E-4E78-ACCF-5433235519F4}" type="slidenum">
              <a:rPr lang="en-US" smtClean="0"/>
              <a:pPr/>
              <a:t>14</a:t>
            </a:fld>
            <a:endParaRPr lang="en-US" smtClean="0"/>
          </a:p>
        </p:txBody>
      </p:sp>
      <p:sp>
        <p:nvSpPr>
          <p:cNvPr id="18436" name="Rectangle 8"/>
          <p:cNvSpPr>
            <a:spLocks noGrp="1" noChangeArrowheads="1"/>
          </p:cNvSpPr>
          <p:nvPr>
            <p:ph type="title" idx="4294967295"/>
          </p:nvPr>
        </p:nvSpPr>
        <p:spPr/>
        <p:txBody>
          <a:bodyPr/>
          <a:lstStyle/>
          <a:p>
            <a:pPr eaLnBrk="1" hangingPunct="1"/>
            <a:r>
              <a:rPr lang="en-US" smtClean="0"/>
              <a:t>The Major Characteristics of Common Stocks</a:t>
            </a:r>
          </a:p>
        </p:txBody>
      </p:sp>
      <p:sp>
        <p:nvSpPr>
          <p:cNvPr id="18437" name="Rectangle 9"/>
          <p:cNvSpPr>
            <a:spLocks noGrp="1" noChangeArrowheads="1"/>
          </p:cNvSpPr>
          <p:nvPr>
            <p:ph type="body" idx="4294967295"/>
          </p:nvPr>
        </p:nvSpPr>
        <p:spPr>
          <a:xfrm>
            <a:off x="838200" y="1981200"/>
            <a:ext cx="7391400" cy="4114800"/>
          </a:xfrm>
        </p:spPr>
        <p:txBody>
          <a:bodyPr/>
          <a:lstStyle/>
          <a:p>
            <a:pPr eaLnBrk="1" hangingPunct="1"/>
            <a:r>
              <a:rPr lang="en-US" dirty="0" smtClean="0"/>
              <a:t>Match your investment choices to your goals using P/E ratio and Beta.</a:t>
            </a:r>
          </a:p>
          <a:p>
            <a:pPr eaLnBrk="1" hangingPunct="1"/>
            <a:r>
              <a:rPr lang="en-US" b="1" dirty="0" smtClean="0"/>
              <a:t>Price/Earnings</a:t>
            </a:r>
            <a:r>
              <a:rPr lang="en-US" dirty="0" smtClean="0"/>
              <a:t> (or P/E) </a:t>
            </a:r>
            <a:r>
              <a:rPr lang="en-US" b="1" dirty="0" smtClean="0"/>
              <a:t>Ratio</a:t>
            </a:r>
          </a:p>
          <a:p>
            <a:pPr lvl="1" eaLnBrk="1" hangingPunct="1"/>
            <a:r>
              <a:rPr lang="en-US" sz="3100" b="1" dirty="0" smtClean="0"/>
              <a:t>Earnings Yield</a:t>
            </a:r>
          </a:p>
          <a:p>
            <a:pPr lvl="1" eaLnBrk="1" hangingPunct="1"/>
            <a:r>
              <a:rPr lang="en-US" sz="3100" b="1" dirty="0" smtClean="0"/>
              <a:t>Trailing P/E Ratio</a:t>
            </a:r>
          </a:p>
          <a:p>
            <a:pPr lvl="1" eaLnBrk="1" hangingPunct="1"/>
            <a:r>
              <a:rPr lang="en-US" sz="3100" b="1" dirty="0" smtClean="0"/>
              <a:t>Projected P/E</a:t>
            </a:r>
            <a:r>
              <a:rPr lang="en-US" sz="3100" dirty="0" smtClean="0"/>
              <a:t> (or Forward P/E) </a:t>
            </a:r>
            <a:r>
              <a:rPr lang="en-US" sz="3100" b="1" dirty="0" smtClean="0"/>
              <a:t>Ratio</a:t>
            </a:r>
            <a:endParaRPr lang="en-US" sz="3100" dirty="0" smtClean="0"/>
          </a:p>
        </p:txBody>
      </p:sp>
    </p:spTree>
  </p:cSld>
  <p:clrMapOvr>
    <a:masterClrMapping/>
  </p:clrMapOvr>
  <p:transition spd="med">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19459" name="Slide Number Placeholder 3"/>
          <p:cNvSpPr>
            <a:spLocks noGrp="1"/>
          </p:cNvSpPr>
          <p:nvPr>
            <p:ph type="sldNum" sz="quarter" idx="12"/>
          </p:nvPr>
        </p:nvSpPr>
        <p:spPr>
          <a:noFill/>
          <a:ln>
            <a:miter lim="800000"/>
            <a:headEnd/>
            <a:tailEnd/>
          </a:ln>
        </p:spPr>
        <p:txBody>
          <a:bodyPr/>
          <a:lstStyle/>
          <a:p>
            <a:fld id="{92538A80-34E7-4CD2-9A7E-265026D0440D}" type="slidenum">
              <a:rPr lang="en-US" smtClean="0"/>
              <a:pPr/>
              <a:t>15</a:t>
            </a:fld>
            <a:endParaRPr lang="en-US" smtClean="0"/>
          </a:p>
        </p:txBody>
      </p:sp>
      <p:sp>
        <p:nvSpPr>
          <p:cNvPr id="19460" name="Rectangle 2"/>
          <p:cNvSpPr>
            <a:spLocks noGrp="1" noChangeArrowheads="1"/>
          </p:cNvSpPr>
          <p:nvPr>
            <p:ph type="title" idx="4294967295"/>
          </p:nvPr>
        </p:nvSpPr>
        <p:spPr/>
        <p:txBody>
          <a:bodyPr/>
          <a:lstStyle/>
          <a:p>
            <a:pPr eaLnBrk="1" hangingPunct="1"/>
            <a:r>
              <a:rPr lang="en-US" smtClean="0"/>
              <a:t>The Major Characteristics of Common Stocks</a:t>
            </a:r>
          </a:p>
        </p:txBody>
      </p:sp>
      <p:sp>
        <p:nvSpPr>
          <p:cNvPr id="19461" name="Rectangle 3"/>
          <p:cNvSpPr>
            <a:spLocks noGrp="1" noChangeArrowheads="1"/>
          </p:cNvSpPr>
          <p:nvPr>
            <p:ph type="body" idx="4294967295"/>
          </p:nvPr>
        </p:nvSpPr>
        <p:spPr>
          <a:xfrm>
            <a:off x="838200" y="1981200"/>
            <a:ext cx="7391400" cy="4114800"/>
          </a:xfrm>
        </p:spPr>
        <p:txBody>
          <a:bodyPr/>
          <a:lstStyle/>
          <a:p>
            <a:pPr eaLnBrk="1" hangingPunct="1"/>
            <a:r>
              <a:rPr lang="en-US" dirty="0" smtClean="0"/>
              <a:t>Use Beta to Compare a Stock to Similar Investments</a:t>
            </a:r>
          </a:p>
          <a:p>
            <a:pPr lvl="1" eaLnBrk="1" hangingPunct="1"/>
            <a:r>
              <a:rPr lang="en-US" sz="3100" b="1" dirty="0" smtClean="0">
                <a:cs typeface="Times New Roman" pitchFamily="18" charset="0"/>
              </a:rPr>
              <a:t>Beta</a:t>
            </a:r>
            <a:r>
              <a:rPr lang="en-US" sz="3100" dirty="0" smtClean="0">
                <a:cs typeface="Times New Roman" pitchFamily="18" charset="0"/>
              </a:rPr>
              <a:t> (or Beta Value or Beta Coefficient): Measure of stock volatility.</a:t>
            </a:r>
            <a:endParaRPr lang="en-US" sz="3100" dirty="0" smtClean="0"/>
          </a:p>
          <a:p>
            <a:pPr eaLnBrk="1" hangingPunct="1"/>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20483" name="Slide Number Placeholder 3"/>
          <p:cNvSpPr>
            <a:spLocks noGrp="1"/>
          </p:cNvSpPr>
          <p:nvPr>
            <p:ph type="sldNum" sz="quarter" idx="12"/>
          </p:nvPr>
        </p:nvSpPr>
        <p:spPr>
          <a:noFill/>
          <a:ln>
            <a:miter lim="800000"/>
            <a:headEnd/>
            <a:tailEnd/>
          </a:ln>
        </p:spPr>
        <p:txBody>
          <a:bodyPr/>
          <a:lstStyle/>
          <a:p>
            <a:fld id="{1A8A7E2B-0642-4D02-BBBA-EC53DC0D8031}" type="slidenum">
              <a:rPr lang="en-US" smtClean="0"/>
              <a:pPr/>
              <a:t>16</a:t>
            </a:fld>
            <a:endParaRPr lang="en-US" smtClean="0"/>
          </a:p>
        </p:txBody>
      </p:sp>
      <p:sp>
        <p:nvSpPr>
          <p:cNvPr id="20484" name="Rectangle 2"/>
          <p:cNvSpPr>
            <a:spLocks noGrp="1" noChangeArrowheads="1"/>
          </p:cNvSpPr>
          <p:nvPr>
            <p:ph type="title" idx="4294967295"/>
          </p:nvPr>
        </p:nvSpPr>
        <p:spPr/>
        <p:txBody>
          <a:bodyPr/>
          <a:lstStyle/>
          <a:p>
            <a:pPr eaLnBrk="1" hangingPunct="1"/>
            <a:r>
              <a:rPr lang="en-US" smtClean="0"/>
              <a:t>The Major Characteristics of Common Stocks</a:t>
            </a:r>
          </a:p>
        </p:txBody>
      </p:sp>
      <p:sp>
        <p:nvSpPr>
          <p:cNvPr id="20485" name="Rectangle 3"/>
          <p:cNvSpPr>
            <a:spLocks noGrp="1" noChangeArrowheads="1"/>
          </p:cNvSpPr>
          <p:nvPr>
            <p:ph type="body" idx="4294967295"/>
          </p:nvPr>
        </p:nvSpPr>
        <p:spPr>
          <a:xfrm>
            <a:off x="762000" y="1905000"/>
            <a:ext cx="7848600" cy="4038600"/>
          </a:xfrm>
        </p:spPr>
        <p:txBody>
          <a:bodyPr/>
          <a:lstStyle/>
          <a:p>
            <a:pPr eaLnBrk="1" hangingPunct="1"/>
            <a:r>
              <a:rPr lang="en-US" smtClean="0"/>
              <a:t>Most stocks are cyclical and some are countercyclical.</a:t>
            </a:r>
          </a:p>
          <a:p>
            <a:pPr eaLnBrk="1" hangingPunct="1"/>
            <a:endParaRPr lang="en-US" b="1" smtClean="0"/>
          </a:p>
          <a:p>
            <a:pPr lvl="1" eaLnBrk="1" hangingPunct="1"/>
            <a:r>
              <a:rPr lang="en-US" sz="3100" b="1" smtClean="0"/>
              <a:t>Cyclical stock</a:t>
            </a:r>
          </a:p>
          <a:p>
            <a:pPr lvl="1" eaLnBrk="1" hangingPunct="1"/>
            <a:endParaRPr lang="en-US" sz="3100" b="1" smtClean="0"/>
          </a:p>
          <a:p>
            <a:pPr lvl="1" eaLnBrk="1" hangingPunct="1"/>
            <a:r>
              <a:rPr lang="en-US" sz="3100" b="1" smtClean="0"/>
              <a:t>Countercyclical</a:t>
            </a:r>
            <a:r>
              <a:rPr lang="en-US" sz="3100" smtClean="0"/>
              <a:t> (or </a:t>
            </a:r>
            <a:r>
              <a:rPr lang="en-US" sz="3100" b="1" smtClean="0"/>
              <a:t>defensive</a:t>
            </a:r>
            <a:r>
              <a:rPr lang="en-US" sz="3100" smtClean="0"/>
              <a:t>) </a:t>
            </a:r>
            <a:r>
              <a:rPr lang="en-US" sz="3100" b="1" smtClean="0"/>
              <a:t>stock</a:t>
            </a:r>
          </a:p>
        </p:txBody>
      </p:sp>
    </p:spTree>
  </p:cSld>
  <p:clrMapOvr>
    <a:masterClrMapping/>
  </p:clrMapOvr>
  <p:transition spd="med">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21507" name="Slide Number Placeholder 3"/>
          <p:cNvSpPr>
            <a:spLocks noGrp="1"/>
          </p:cNvSpPr>
          <p:nvPr>
            <p:ph type="sldNum" sz="quarter" idx="12"/>
          </p:nvPr>
        </p:nvSpPr>
        <p:spPr>
          <a:noFill/>
          <a:ln>
            <a:miter lim="800000"/>
            <a:headEnd/>
            <a:tailEnd/>
          </a:ln>
        </p:spPr>
        <p:txBody>
          <a:bodyPr/>
          <a:lstStyle/>
          <a:p>
            <a:fld id="{70ECC6D9-96E7-4E8F-8CF0-886B0FBC0117}" type="slidenum">
              <a:rPr lang="en-US" smtClean="0"/>
              <a:pPr/>
              <a:t>17</a:t>
            </a:fld>
            <a:endParaRPr lang="en-US" smtClean="0"/>
          </a:p>
        </p:txBody>
      </p:sp>
      <p:sp>
        <p:nvSpPr>
          <p:cNvPr id="21508" name="Rectangle 8"/>
          <p:cNvSpPr>
            <a:spLocks noGrp="1" noChangeArrowheads="1"/>
          </p:cNvSpPr>
          <p:nvPr>
            <p:ph type="title" idx="4294967295"/>
          </p:nvPr>
        </p:nvSpPr>
        <p:spPr/>
        <p:txBody>
          <a:bodyPr/>
          <a:lstStyle/>
          <a:p>
            <a:pPr eaLnBrk="1" hangingPunct="1"/>
            <a:r>
              <a:rPr lang="en-US" smtClean="0"/>
              <a:t>The Major Characteristics of Common Stocks</a:t>
            </a:r>
          </a:p>
        </p:txBody>
      </p:sp>
      <p:sp>
        <p:nvSpPr>
          <p:cNvPr id="21509" name="Rectangle 9"/>
          <p:cNvSpPr>
            <a:spLocks noGrp="1" noChangeArrowheads="1"/>
          </p:cNvSpPr>
          <p:nvPr>
            <p:ph type="body" idx="4294967295"/>
          </p:nvPr>
        </p:nvSpPr>
        <p:spPr>
          <a:xfrm>
            <a:off x="685800" y="1828800"/>
            <a:ext cx="7467600" cy="4114800"/>
          </a:xfrm>
        </p:spPr>
        <p:txBody>
          <a:bodyPr/>
          <a:lstStyle/>
          <a:p>
            <a:pPr eaLnBrk="1" hangingPunct="1"/>
            <a:r>
              <a:rPr lang="en-US" b="1" smtClean="0"/>
              <a:t>Income Stocks</a:t>
            </a:r>
          </a:p>
          <a:p>
            <a:pPr eaLnBrk="1" hangingPunct="1"/>
            <a:endParaRPr lang="en-US" smtClean="0"/>
          </a:p>
          <a:p>
            <a:pPr eaLnBrk="1" hangingPunct="1"/>
            <a:r>
              <a:rPr lang="en-US" b="1" smtClean="0"/>
              <a:t>Growth Stocks</a:t>
            </a:r>
          </a:p>
          <a:p>
            <a:pPr lvl="1" eaLnBrk="1" hangingPunct="1"/>
            <a:r>
              <a:rPr lang="en-US" sz="3100" smtClean="0"/>
              <a:t>Well-known growth stocks</a:t>
            </a:r>
          </a:p>
          <a:p>
            <a:pPr lvl="1" eaLnBrk="1" hangingPunct="1"/>
            <a:r>
              <a:rPr lang="en-US" sz="3100" smtClean="0"/>
              <a:t>Lesser-known growth stocks</a:t>
            </a:r>
          </a:p>
          <a:p>
            <a:pPr lvl="1" eaLnBrk="1" hangingPunct="1"/>
            <a:endParaRPr lang="en-US" sz="3100" b="1" smtClean="0"/>
          </a:p>
          <a:p>
            <a:pPr eaLnBrk="1" hangingPunct="1"/>
            <a:r>
              <a:rPr lang="en-US" b="1" smtClean="0"/>
              <a:t>Value Stocks</a:t>
            </a:r>
          </a:p>
        </p:txBody>
      </p:sp>
    </p:spTree>
  </p:cSld>
  <p:clrMapOvr>
    <a:masterClrMapping/>
  </p:clrMapOvr>
  <p:transition spd="med">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22531" name="Slide Number Placeholder 3"/>
          <p:cNvSpPr>
            <a:spLocks noGrp="1"/>
          </p:cNvSpPr>
          <p:nvPr>
            <p:ph type="sldNum" sz="quarter" idx="12"/>
          </p:nvPr>
        </p:nvSpPr>
        <p:spPr>
          <a:noFill/>
          <a:ln>
            <a:miter lim="800000"/>
            <a:headEnd/>
            <a:tailEnd/>
          </a:ln>
        </p:spPr>
        <p:txBody>
          <a:bodyPr/>
          <a:lstStyle/>
          <a:p>
            <a:fld id="{D2C30268-4D61-4800-8E26-EDD540E4A42D}" type="slidenum">
              <a:rPr lang="en-US" smtClean="0"/>
              <a:pPr/>
              <a:t>18</a:t>
            </a:fld>
            <a:endParaRPr lang="en-US" smtClean="0"/>
          </a:p>
        </p:txBody>
      </p:sp>
      <p:sp>
        <p:nvSpPr>
          <p:cNvPr id="22532" name="Rectangle 8"/>
          <p:cNvSpPr>
            <a:spLocks noGrp="1" noChangeArrowheads="1"/>
          </p:cNvSpPr>
          <p:nvPr>
            <p:ph type="title" idx="4294967295"/>
          </p:nvPr>
        </p:nvSpPr>
        <p:spPr/>
        <p:txBody>
          <a:bodyPr/>
          <a:lstStyle/>
          <a:p>
            <a:pPr eaLnBrk="1" hangingPunct="1"/>
            <a:r>
              <a:rPr lang="en-US" smtClean="0"/>
              <a:t>The Major Characteristics of Common Stocks</a:t>
            </a:r>
          </a:p>
        </p:txBody>
      </p:sp>
      <p:sp>
        <p:nvSpPr>
          <p:cNvPr id="22533" name="Rectangle 9"/>
          <p:cNvSpPr>
            <a:spLocks noGrp="1" noChangeArrowheads="1"/>
          </p:cNvSpPr>
          <p:nvPr>
            <p:ph type="body" idx="4294967295"/>
          </p:nvPr>
        </p:nvSpPr>
        <p:spPr>
          <a:xfrm>
            <a:off x="990600" y="1981200"/>
            <a:ext cx="7467600" cy="4114800"/>
          </a:xfrm>
        </p:spPr>
        <p:txBody>
          <a:bodyPr/>
          <a:lstStyle/>
          <a:p>
            <a:pPr eaLnBrk="1" hangingPunct="1"/>
            <a:r>
              <a:rPr lang="en-US" b="1" dirty="0" smtClean="0"/>
              <a:t>Speculative Stocks</a:t>
            </a:r>
          </a:p>
          <a:p>
            <a:pPr eaLnBrk="1" hangingPunct="1"/>
            <a:r>
              <a:rPr lang="en-US" b="1" dirty="0" smtClean="0"/>
              <a:t>Tech Stocks</a:t>
            </a:r>
          </a:p>
          <a:p>
            <a:pPr eaLnBrk="1" hangingPunct="1"/>
            <a:r>
              <a:rPr lang="en-US" b="1" dirty="0" smtClean="0"/>
              <a:t>Blue-Chip Stocks</a:t>
            </a:r>
          </a:p>
          <a:p>
            <a:pPr eaLnBrk="1" hangingPunct="1"/>
            <a:r>
              <a:rPr lang="en-US" b="1" dirty="0" smtClean="0"/>
              <a:t>Large-cap</a:t>
            </a:r>
            <a:r>
              <a:rPr lang="en-US" dirty="0" smtClean="0"/>
              <a:t>, </a:t>
            </a:r>
            <a:r>
              <a:rPr lang="en-US" b="1" dirty="0" smtClean="0"/>
              <a:t>Mid-cap</a:t>
            </a:r>
            <a:r>
              <a:rPr lang="en-US" dirty="0" smtClean="0"/>
              <a:t>, </a:t>
            </a:r>
            <a:r>
              <a:rPr lang="en-US" b="1" dirty="0" smtClean="0"/>
              <a:t>Small-cap</a:t>
            </a:r>
            <a:r>
              <a:rPr lang="en-US" dirty="0" smtClean="0"/>
              <a:t>, and </a:t>
            </a:r>
            <a:r>
              <a:rPr lang="en-US" b="1" dirty="0" smtClean="0"/>
              <a:t>Microcap Stocks</a:t>
            </a:r>
          </a:p>
        </p:txBody>
      </p:sp>
    </p:spTree>
  </p:cSld>
  <p:clrMapOvr>
    <a:masterClrMapping/>
  </p:clrMapOvr>
  <p:transition spd="med">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23555" name="Slide Number Placeholder 3"/>
          <p:cNvSpPr>
            <a:spLocks noGrp="1"/>
          </p:cNvSpPr>
          <p:nvPr>
            <p:ph type="sldNum" sz="quarter" idx="12"/>
          </p:nvPr>
        </p:nvSpPr>
        <p:spPr>
          <a:noFill/>
          <a:ln>
            <a:miter lim="800000"/>
            <a:headEnd/>
            <a:tailEnd/>
          </a:ln>
        </p:spPr>
        <p:txBody>
          <a:bodyPr/>
          <a:lstStyle/>
          <a:p>
            <a:fld id="{960469A8-E121-4E2E-B3E9-72B0A40A3738}" type="slidenum">
              <a:rPr lang="en-US" smtClean="0"/>
              <a:pPr/>
              <a:t>19</a:t>
            </a:fld>
            <a:endParaRPr lang="en-US" smtClean="0"/>
          </a:p>
        </p:txBody>
      </p:sp>
      <p:sp>
        <p:nvSpPr>
          <p:cNvPr id="23556" name="Title 1"/>
          <p:cNvSpPr>
            <a:spLocks noGrp="1"/>
          </p:cNvSpPr>
          <p:nvPr>
            <p:ph type="title" idx="4294967295"/>
          </p:nvPr>
        </p:nvSpPr>
        <p:spPr/>
        <p:txBody>
          <a:bodyPr/>
          <a:lstStyle/>
          <a:p>
            <a:pPr eaLnBrk="1" hangingPunct="1"/>
            <a:r>
              <a:rPr lang="en-US" smtClean="0"/>
              <a:t>Concept Check 14.2</a:t>
            </a:r>
          </a:p>
        </p:txBody>
      </p:sp>
      <p:sp>
        <p:nvSpPr>
          <p:cNvPr id="23557" name="Content Placeholder 2"/>
          <p:cNvSpPr>
            <a:spLocks noGrp="1"/>
          </p:cNvSpPr>
          <p:nvPr>
            <p:ph idx="4294967295"/>
          </p:nvPr>
        </p:nvSpPr>
        <p:spPr>
          <a:xfrm>
            <a:off x="838200" y="2057400"/>
            <a:ext cx="7391400" cy="3733800"/>
          </a:xfrm>
        </p:spPr>
        <p:txBody>
          <a:bodyPr/>
          <a:lstStyle/>
          <a:p>
            <a:pPr eaLnBrk="1" hangingPunct="1"/>
            <a:r>
              <a:rPr lang="en-US" dirty="0" smtClean="0"/>
              <a:t>Distinguish between income stocks and growth stocks.</a:t>
            </a:r>
          </a:p>
          <a:p>
            <a:pPr eaLnBrk="1" hangingPunct="1"/>
            <a:endParaRPr lang="en-US" dirty="0" smtClean="0"/>
          </a:p>
          <a:p>
            <a:pPr eaLnBrk="1" hangingPunct="1"/>
            <a:r>
              <a:rPr lang="en-US" dirty="0" smtClean="0"/>
              <a:t>Explain how a value stock might or might not differ from a blue-chip stock or a tech stock.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6147" name="Slide Number Placeholder 3"/>
          <p:cNvSpPr>
            <a:spLocks noGrp="1"/>
          </p:cNvSpPr>
          <p:nvPr>
            <p:ph type="sldNum" sz="quarter" idx="12"/>
          </p:nvPr>
        </p:nvSpPr>
        <p:spPr>
          <a:noFill/>
          <a:ln>
            <a:miter lim="800000"/>
            <a:headEnd/>
            <a:tailEnd/>
          </a:ln>
        </p:spPr>
        <p:txBody>
          <a:bodyPr/>
          <a:lstStyle/>
          <a:p>
            <a:fld id="{12DC7BB1-D10E-4F6B-B739-B50E3A91A378}" type="slidenum">
              <a:rPr lang="en-US" smtClean="0"/>
              <a:pPr/>
              <a:t>2</a:t>
            </a:fld>
            <a:endParaRPr lang="en-US" smtClean="0"/>
          </a:p>
        </p:txBody>
      </p:sp>
      <p:sp>
        <p:nvSpPr>
          <p:cNvPr id="6148" name="Rectangle 8"/>
          <p:cNvSpPr>
            <a:spLocks noGrp="1" noChangeArrowheads="1"/>
          </p:cNvSpPr>
          <p:nvPr>
            <p:ph type="title" idx="4294967295"/>
          </p:nvPr>
        </p:nvSpPr>
        <p:spPr/>
        <p:txBody>
          <a:bodyPr/>
          <a:lstStyle/>
          <a:p>
            <a:pPr eaLnBrk="1" hangingPunct="1"/>
            <a:r>
              <a:rPr lang="en-US" smtClean="0"/>
              <a:t>Introduction</a:t>
            </a:r>
          </a:p>
        </p:txBody>
      </p:sp>
      <p:sp>
        <p:nvSpPr>
          <p:cNvPr id="6149" name="Rectangle 9"/>
          <p:cNvSpPr>
            <a:spLocks noGrp="1" noChangeArrowheads="1"/>
          </p:cNvSpPr>
          <p:nvPr>
            <p:ph type="body" idx="4294967295"/>
          </p:nvPr>
        </p:nvSpPr>
        <p:spPr>
          <a:xfrm>
            <a:off x="838200" y="1676400"/>
            <a:ext cx="7848600" cy="4419600"/>
          </a:xfrm>
        </p:spPr>
        <p:txBody>
          <a:bodyPr/>
          <a:lstStyle/>
          <a:p>
            <a:pPr marL="0" indent="0" eaLnBrk="1" hangingPunct="1">
              <a:buFontTx/>
              <a:buNone/>
            </a:pPr>
            <a:r>
              <a:rPr lang="en-US" smtClean="0"/>
              <a:t>When you invest in stocks and bonds, you can increase returns significantly while increasing risk only slightly. </a:t>
            </a:r>
          </a:p>
          <a:p>
            <a:pPr marL="0" indent="0" eaLnBrk="1" hangingPunct="1">
              <a:buFontTx/>
              <a:buNone/>
            </a:pPr>
            <a:endParaRPr lang="en-US" smtClean="0"/>
          </a:p>
          <a:p>
            <a:pPr marL="0" indent="0" eaLnBrk="1" hangingPunct="1">
              <a:buFontTx/>
              <a:buNone/>
            </a:pPr>
            <a:r>
              <a:rPr lang="en-US" smtClean="0"/>
              <a:t>Stocks and bonds provide opportunities for conservative, moderate, and aggressive investors alike.</a:t>
            </a:r>
          </a:p>
        </p:txBody>
      </p:sp>
    </p:spTree>
  </p:cSld>
  <p:clrMapOvr>
    <a:masterClrMapping/>
  </p:clrMapOvr>
  <p:transition spd="med">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24579" name="Slide Number Placeholder 3"/>
          <p:cNvSpPr>
            <a:spLocks noGrp="1"/>
          </p:cNvSpPr>
          <p:nvPr>
            <p:ph type="sldNum" sz="quarter" idx="12"/>
          </p:nvPr>
        </p:nvSpPr>
        <p:spPr>
          <a:noFill/>
          <a:ln>
            <a:miter lim="800000"/>
            <a:headEnd/>
            <a:tailEnd/>
          </a:ln>
        </p:spPr>
        <p:txBody>
          <a:bodyPr/>
          <a:lstStyle/>
          <a:p>
            <a:fld id="{FFED834E-45E1-4A8B-AE28-E7B5BC4D18DE}" type="slidenum">
              <a:rPr lang="en-US" smtClean="0"/>
              <a:pPr/>
              <a:t>20</a:t>
            </a:fld>
            <a:endParaRPr lang="en-US" smtClean="0"/>
          </a:p>
        </p:txBody>
      </p:sp>
      <p:sp>
        <p:nvSpPr>
          <p:cNvPr id="24580" name="Rectangle 8"/>
          <p:cNvSpPr>
            <a:spLocks noGrp="1" noChangeArrowheads="1"/>
          </p:cNvSpPr>
          <p:nvPr>
            <p:ph type="title" idx="4294967295"/>
          </p:nvPr>
        </p:nvSpPr>
        <p:spPr/>
        <p:txBody>
          <a:bodyPr/>
          <a:lstStyle/>
          <a:p>
            <a:pPr eaLnBrk="1" hangingPunct="1"/>
            <a:r>
              <a:rPr lang="en-US" smtClean="0"/>
              <a:t>Learning Objective #3</a:t>
            </a:r>
          </a:p>
        </p:txBody>
      </p:sp>
      <p:sp>
        <p:nvSpPr>
          <p:cNvPr id="24581" name="Rectangle 9"/>
          <p:cNvSpPr>
            <a:spLocks noGrp="1" noChangeArrowheads="1"/>
          </p:cNvSpPr>
          <p:nvPr>
            <p:ph type="body" idx="4294967295"/>
          </p:nvPr>
        </p:nvSpPr>
        <p:spPr>
          <a:xfrm>
            <a:off x="838200" y="1676400"/>
            <a:ext cx="7467600" cy="4114800"/>
          </a:xfrm>
        </p:spPr>
        <p:txBody>
          <a:bodyPr/>
          <a:lstStyle/>
          <a:p>
            <a:pPr marL="609600" indent="-609600" eaLnBrk="1" hangingPunct="1">
              <a:buFontTx/>
              <a:buNone/>
            </a:pPr>
            <a:endParaRPr lang="en-US" smtClean="0"/>
          </a:p>
          <a:p>
            <a:pPr marL="609600" indent="-609600" eaLnBrk="1" hangingPunct="1">
              <a:buFontTx/>
              <a:buNone/>
            </a:pPr>
            <a:endParaRPr lang="en-US" smtClean="0"/>
          </a:p>
          <a:p>
            <a:pPr marL="609600" indent="-609600" eaLnBrk="1" hangingPunct="1">
              <a:buFontTx/>
              <a:buNone/>
            </a:pPr>
            <a:r>
              <a:rPr lang="en-US" b="1" smtClean="0"/>
              <a:t>	Describe</a:t>
            </a:r>
            <a:r>
              <a:rPr lang="en-US" smtClean="0"/>
              <a:t> fundamental and numerical ways to evaluate stock values.</a:t>
            </a:r>
          </a:p>
        </p:txBody>
      </p:sp>
    </p:spTree>
  </p:cSld>
  <p:clrMapOvr>
    <a:masterClrMapping/>
  </p:clrMapOvr>
  <p:transition spd="med">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25603" name="Slide Number Placeholder 3"/>
          <p:cNvSpPr>
            <a:spLocks noGrp="1"/>
          </p:cNvSpPr>
          <p:nvPr>
            <p:ph type="sldNum" sz="quarter" idx="12"/>
          </p:nvPr>
        </p:nvSpPr>
        <p:spPr>
          <a:noFill/>
          <a:ln>
            <a:miter lim="800000"/>
            <a:headEnd/>
            <a:tailEnd/>
          </a:ln>
        </p:spPr>
        <p:txBody>
          <a:bodyPr/>
          <a:lstStyle/>
          <a:p>
            <a:fld id="{92E4AB0C-20F2-4919-BA72-281660C39F56}" type="slidenum">
              <a:rPr lang="en-US" smtClean="0"/>
              <a:pPr/>
              <a:t>21</a:t>
            </a:fld>
            <a:endParaRPr lang="en-US" smtClean="0"/>
          </a:p>
        </p:txBody>
      </p:sp>
      <p:sp>
        <p:nvSpPr>
          <p:cNvPr id="25604" name="Rectangle 2"/>
          <p:cNvSpPr>
            <a:spLocks noGrp="1" noChangeArrowheads="1"/>
          </p:cNvSpPr>
          <p:nvPr>
            <p:ph type="title" idx="4294967295"/>
          </p:nvPr>
        </p:nvSpPr>
        <p:spPr/>
        <p:txBody>
          <a:bodyPr/>
          <a:lstStyle/>
          <a:p>
            <a:pPr eaLnBrk="1" hangingPunct="1"/>
            <a:r>
              <a:rPr lang="en-US" smtClean="0"/>
              <a:t>How to Evaluate Stock Values</a:t>
            </a:r>
          </a:p>
        </p:txBody>
      </p:sp>
      <p:sp>
        <p:nvSpPr>
          <p:cNvPr id="25605" name="Rectangle 3"/>
          <p:cNvSpPr>
            <a:spLocks noGrp="1" noChangeArrowheads="1"/>
          </p:cNvSpPr>
          <p:nvPr>
            <p:ph type="body" idx="4294967295"/>
          </p:nvPr>
        </p:nvSpPr>
        <p:spPr>
          <a:xfrm>
            <a:off x="609600" y="1981200"/>
            <a:ext cx="7924800" cy="4114800"/>
          </a:xfrm>
        </p:spPr>
        <p:txBody>
          <a:bodyPr/>
          <a:lstStyle/>
          <a:p>
            <a:pPr eaLnBrk="1" hangingPunct="1"/>
            <a:r>
              <a:rPr lang="en-US" dirty="0" smtClean="0"/>
              <a:t>Use </a:t>
            </a:r>
            <a:r>
              <a:rPr lang="en-US" b="1" dirty="0" smtClean="0"/>
              <a:t>fundamental analysis</a:t>
            </a:r>
            <a:r>
              <a:rPr lang="en-US" dirty="0" smtClean="0"/>
              <a:t> to evaluate the financial strength of the company.</a:t>
            </a:r>
          </a:p>
          <a:p>
            <a:pPr eaLnBrk="1" hangingPunct="1"/>
            <a:endParaRPr lang="en-US" dirty="0" smtClean="0"/>
          </a:p>
          <a:p>
            <a:pPr eaLnBrk="1" hangingPunct="1"/>
            <a:r>
              <a:rPr lang="en-US" dirty="0" smtClean="0"/>
              <a:t>Use </a:t>
            </a:r>
            <a:r>
              <a:rPr lang="en-US" b="1" dirty="0" smtClean="0"/>
              <a:t>technical analysis</a:t>
            </a:r>
            <a:r>
              <a:rPr lang="en-US" dirty="0" smtClean="0"/>
              <a:t> to predict the success of a stock based on indicators of the workings of the market as a whole.</a:t>
            </a:r>
            <a:endParaRPr lang="en-US" sz="3500" b="1" dirty="0" smtClean="0"/>
          </a:p>
          <a:p>
            <a:pPr eaLnBrk="1" hangingPunct="1"/>
            <a:endParaRPr lang="en-US" dirty="0" smtClean="0"/>
          </a:p>
        </p:txBody>
      </p:sp>
    </p:spTree>
  </p:cSld>
  <p:clrMapOvr>
    <a:masterClrMapping/>
  </p:clrMapOvr>
  <p:transition spd="med">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26627" name="Slide Number Placeholder 3"/>
          <p:cNvSpPr>
            <a:spLocks noGrp="1"/>
          </p:cNvSpPr>
          <p:nvPr>
            <p:ph type="sldNum" sz="quarter" idx="12"/>
          </p:nvPr>
        </p:nvSpPr>
        <p:spPr>
          <a:noFill/>
          <a:ln>
            <a:miter lim="800000"/>
            <a:headEnd/>
            <a:tailEnd/>
          </a:ln>
        </p:spPr>
        <p:txBody>
          <a:bodyPr/>
          <a:lstStyle/>
          <a:p>
            <a:fld id="{4E31BF23-F5EA-4BA0-B8F3-094395D0D3C1}" type="slidenum">
              <a:rPr lang="en-US" smtClean="0"/>
              <a:pPr/>
              <a:t>22</a:t>
            </a:fld>
            <a:endParaRPr lang="en-US" smtClean="0"/>
          </a:p>
        </p:txBody>
      </p:sp>
      <p:sp>
        <p:nvSpPr>
          <p:cNvPr id="26628" name="Rectangle 2"/>
          <p:cNvSpPr>
            <a:spLocks noGrp="1" noChangeArrowheads="1"/>
          </p:cNvSpPr>
          <p:nvPr>
            <p:ph type="title" idx="4294967295"/>
          </p:nvPr>
        </p:nvSpPr>
        <p:spPr/>
        <p:txBody>
          <a:bodyPr/>
          <a:lstStyle/>
          <a:p>
            <a:pPr eaLnBrk="1" hangingPunct="1"/>
            <a:r>
              <a:rPr lang="en-US" smtClean="0"/>
              <a:t>How to Evaluate Stock Values</a:t>
            </a:r>
          </a:p>
        </p:txBody>
      </p:sp>
      <p:sp>
        <p:nvSpPr>
          <p:cNvPr id="26629" name="Rectangle 3"/>
          <p:cNvSpPr>
            <a:spLocks noGrp="1" noChangeArrowheads="1"/>
          </p:cNvSpPr>
          <p:nvPr>
            <p:ph type="body" idx="4294967295"/>
          </p:nvPr>
        </p:nvSpPr>
        <p:spPr>
          <a:xfrm>
            <a:off x="609600" y="1600200"/>
            <a:ext cx="7924800" cy="4495800"/>
          </a:xfrm>
        </p:spPr>
        <p:txBody>
          <a:bodyPr/>
          <a:lstStyle/>
          <a:p>
            <a:pPr eaLnBrk="1" hangingPunct="1"/>
            <a:endParaRPr lang="en-US" dirty="0" smtClean="0"/>
          </a:p>
          <a:p>
            <a:pPr eaLnBrk="1" hangingPunct="1"/>
            <a:r>
              <a:rPr lang="en-US" b="1" dirty="0" smtClean="0"/>
              <a:t>Corporate earnings</a:t>
            </a:r>
            <a:r>
              <a:rPr lang="en-US" dirty="0" smtClean="0"/>
              <a:t> are most important.</a:t>
            </a:r>
          </a:p>
          <a:p>
            <a:pPr eaLnBrk="1" hangingPunct="1"/>
            <a:endParaRPr lang="en-US" dirty="0" smtClean="0"/>
          </a:p>
          <a:p>
            <a:pPr lvl="1" eaLnBrk="1" hangingPunct="1"/>
            <a:r>
              <a:rPr lang="en-US" sz="3100" dirty="0" smtClean="0"/>
              <a:t>Earnings per share</a:t>
            </a:r>
          </a:p>
          <a:p>
            <a:pPr lvl="1" eaLnBrk="1" hangingPunct="1"/>
            <a:endParaRPr lang="en-US" sz="3100" dirty="0" smtClean="0"/>
          </a:p>
          <a:p>
            <a:pPr lvl="1" eaLnBrk="1" hangingPunct="1"/>
            <a:r>
              <a:rPr lang="en-US" sz="3100" dirty="0" smtClean="0"/>
              <a:t>Price/Sales ratio</a:t>
            </a:r>
          </a:p>
        </p:txBody>
      </p:sp>
    </p:spTree>
  </p:cSld>
  <p:clrMapOvr>
    <a:masterClrMapping/>
  </p:clrMapOvr>
  <p:transition spd="med">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27651" name="Slide Number Placeholder 3"/>
          <p:cNvSpPr>
            <a:spLocks noGrp="1"/>
          </p:cNvSpPr>
          <p:nvPr>
            <p:ph type="sldNum" sz="quarter" idx="12"/>
          </p:nvPr>
        </p:nvSpPr>
        <p:spPr>
          <a:noFill/>
          <a:ln>
            <a:miter lim="800000"/>
            <a:headEnd/>
            <a:tailEnd/>
          </a:ln>
        </p:spPr>
        <p:txBody>
          <a:bodyPr/>
          <a:lstStyle/>
          <a:p>
            <a:fld id="{8ED42C2B-ED6B-45D2-94F2-55616B45D95D}" type="slidenum">
              <a:rPr lang="en-US" smtClean="0"/>
              <a:pPr/>
              <a:t>23</a:t>
            </a:fld>
            <a:endParaRPr lang="en-US" smtClean="0"/>
          </a:p>
        </p:txBody>
      </p:sp>
      <p:sp>
        <p:nvSpPr>
          <p:cNvPr id="27652" name="Rectangle 1026"/>
          <p:cNvSpPr>
            <a:spLocks noGrp="1" noChangeArrowheads="1"/>
          </p:cNvSpPr>
          <p:nvPr>
            <p:ph type="title" idx="4294967295"/>
          </p:nvPr>
        </p:nvSpPr>
        <p:spPr/>
        <p:txBody>
          <a:bodyPr/>
          <a:lstStyle/>
          <a:p>
            <a:pPr eaLnBrk="1" hangingPunct="1"/>
            <a:r>
              <a:rPr lang="en-US" smtClean="0"/>
              <a:t>Numerical Measures to Evaluate Stock Prices</a:t>
            </a:r>
          </a:p>
        </p:txBody>
      </p:sp>
      <p:sp>
        <p:nvSpPr>
          <p:cNvPr id="27653" name="Rectangle 1027"/>
          <p:cNvSpPr>
            <a:spLocks noGrp="1" noChangeArrowheads="1"/>
          </p:cNvSpPr>
          <p:nvPr>
            <p:ph type="body" idx="4294967295"/>
          </p:nvPr>
        </p:nvSpPr>
        <p:spPr>
          <a:xfrm>
            <a:off x="685800" y="1981200"/>
            <a:ext cx="8001000" cy="4114800"/>
          </a:xfrm>
        </p:spPr>
        <p:txBody>
          <a:bodyPr/>
          <a:lstStyle/>
          <a:p>
            <a:pPr lvl="1" eaLnBrk="1" hangingPunct="1"/>
            <a:r>
              <a:rPr lang="en-US" sz="3100" b="1" smtClean="0"/>
              <a:t>Cash Dividends</a:t>
            </a:r>
          </a:p>
          <a:p>
            <a:pPr lvl="1" eaLnBrk="1" hangingPunct="1"/>
            <a:endParaRPr lang="en-US" sz="3100" b="1" smtClean="0"/>
          </a:p>
          <a:p>
            <a:pPr lvl="1" eaLnBrk="1" hangingPunct="1"/>
            <a:r>
              <a:rPr lang="en-US" sz="3100" b="1" smtClean="0"/>
              <a:t>Dividends Per Share</a:t>
            </a:r>
          </a:p>
          <a:p>
            <a:pPr lvl="1" eaLnBrk="1" hangingPunct="1"/>
            <a:endParaRPr lang="en-US" sz="3100" b="1" smtClean="0"/>
          </a:p>
          <a:p>
            <a:pPr lvl="1" eaLnBrk="1" hangingPunct="1"/>
            <a:r>
              <a:rPr lang="en-US" sz="3100" b="1" smtClean="0"/>
              <a:t>Dividend Payout Ratio</a:t>
            </a:r>
          </a:p>
          <a:p>
            <a:pPr lvl="1" eaLnBrk="1" hangingPunct="1"/>
            <a:endParaRPr lang="en-US" sz="3100" b="1" smtClean="0"/>
          </a:p>
          <a:p>
            <a:pPr lvl="1" eaLnBrk="1" hangingPunct="1"/>
            <a:r>
              <a:rPr lang="en-US" sz="3100" b="1" smtClean="0"/>
              <a:t>Dividend Yield</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28675" name="Slide Number Placeholder 3"/>
          <p:cNvSpPr>
            <a:spLocks noGrp="1"/>
          </p:cNvSpPr>
          <p:nvPr>
            <p:ph type="sldNum" sz="quarter" idx="12"/>
          </p:nvPr>
        </p:nvSpPr>
        <p:spPr>
          <a:noFill/>
          <a:ln>
            <a:miter lim="800000"/>
            <a:headEnd/>
            <a:tailEnd/>
          </a:ln>
        </p:spPr>
        <p:txBody>
          <a:bodyPr/>
          <a:lstStyle/>
          <a:p>
            <a:fld id="{FF7E6A71-A5C2-4B83-B255-196FAB7C6E1B}" type="slidenum">
              <a:rPr lang="en-US" smtClean="0"/>
              <a:pPr/>
              <a:t>24</a:t>
            </a:fld>
            <a:endParaRPr lang="en-US" smtClean="0"/>
          </a:p>
        </p:txBody>
      </p:sp>
      <p:sp>
        <p:nvSpPr>
          <p:cNvPr id="28676" name="Rectangle 1026"/>
          <p:cNvSpPr>
            <a:spLocks noGrp="1" noChangeArrowheads="1"/>
          </p:cNvSpPr>
          <p:nvPr>
            <p:ph type="title" idx="4294967295"/>
          </p:nvPr>
        </p:nvSpPr>
        <p:spPr/>
        <p:txBody>
          <a:bodyPr/>
          <a:lstStyle/>
          <a:p>
            <a:pPr eaLnBrk="1" hangingPunct="1"/>
            <a:r>
              <a:rPr lang="en-US" smtClean="0"/>
              <a:t>Numerical Measures to Evaluate Stock Prices</a:t>
            </a:r>
          </a:p>
        </p:txBody>
      </p:sp>
      <p:sp>
        <p:nvSpPr>
          <p:cNvPr id="28677" name="Rectangle 1027"/>
          <p:cNvSpPr>
            <a:spLocks noGrp="1" noChangeArrowheads="1"/>
          </p:cNvSpPr>
          <p:nvPr>
            <p:ph type="body" idx="4294967295"/>
          </p:nvPr>
        </p:nvSpPr>
        <p:spPr>
          <a:xfrm>
            <a:off x="1219200" y="2209800"/>
            <a:ext cx="7467600" cy="3886200"/>
          </a:xfrm>
        </p:spPr>
        <p:txBody>
          <a:bodyPr/>
          <a:lstStyle/>
          <a:p>
            <a:pPr lvl="1" eaLnBrk="1" hangingPunct="1"/>
            <a:r>
              <a:rPr lang="en-US" sz="3100" b="1" smtClean="0"/>
              <a:t>Book Value</a:t>
            </a:r>
          </a:p>
          <a:p>
            <a:pPr lvl="1" eaLnBrk="1" hangingPunct="1"/>
            <a:endParaRPr lang="en-US" sz="3100" b="1" smtClean="0"/>
          </a:p>
          <a:p>
            <a:pPr lvl="1" eaLnBrk="1" hangingPunct="1"/>
            <a:r>
              <a:rPr lang="en-US" sz="3100" b="1" smtClean="0"/>
              <a:t>Book Value Per Share</a:t>
            </a:r>
          </a:p>
          <a:p>
            <a:pPr lvl="1" eaLnBrk="1" hangingPunct="1"/>
            <a:endParaRPr lang="en-US" sz="3100" b="1" smtClean="0"/>
          </a:p>
          <a:p>
            <a:pPr lvl="1" eaLnBrk="1" hangingPunct="1"/>
            <a:r>
              <a:rPr lang="en-US" sz="3100" b="1" smtClean="0"/>
              <a:t>Price-to-Book Ratio</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29699" name="Slide Number Placeholder 3"/>
          <p:cNvSpPr>
            <a:spLocks noGrp="1"/>
          </p:cNvSpPr>
          <p:nvPr>
            <p:ph type="sldNum" sz="quarter" idx="12"/>
          </p:nvPr>
        </p:nvSpPr>
        <p:spPr>
          <a:noFill/>
          <a:ln>
            <a:miter lim="800000"/>
            <a:headEnd/>
            <a:tailEnd/>
          </a:ln>
        </p:spPr>
        <p:txBody>
          <a:bodyPr/>
          <a:lstStyle/>
          <a:p>
            <a:fld id="{4989BEA1-F74C-41DC-A8A0-86976590B73F}" type="slidenum">
              <a:rPr lang="en-US" smtClean="0"/>
              <a:pPr/>
              <a:t>25</a:t>
            </a:fld>
            <a:endParaRPr lang="en-US" smtClean="0"/>
          </a:p>
        </p:txBody>
      </p:sp>
      <p:sp>
        <p:nvSpPr>
          <p:cNvPr id="29700" name="Rectangle 1026"/>
          <p:cNvSpPr>
            <a:spLocks noGrp="1" noChangeArrowheads="1"/>
          </p:cNvSpPr>
          <p:nvPr>
            <p:ph type="title" idx="4294967295"/>
          </p:nvPr>
        </p:nvSpPr>
        <p:spPr/>
        <p:txBody>
          <a:bodyPr/>
          <a:lstStyle/>
          <a:p>
            <a:pPr eaLnBrk="1" hangingPunct="1"/>
            <a:r>
              <a:rPr lang="en-US" smtClean="0"/>
              <a:t>Calculating a Stock’s Potential Rate of Return</a:t>
            </a:r>
          </a:p>
        </p:txBody>
      </p:sp>
      <p:sp>
        <p:nvSpPr>
          <p:cNvPr id="29701" name="Rectangle 1027"/>
          <p:cNvSpPr>
            <a:spLocks noGrp="1" noChangeArrowheads="1"/>
          </p:cNvSpPr>
          <p:nvPr>
            <p:ph type="body" idx="4294967295"/>
          </p:nvPr>
        </p:nvSpPr>
        <p:spPr>
          <a:xfrm>
            <a:off x="990600" y="1981200"/>
            <a:ext cx="7391400" cy="4114800"/>
          </a:xfrm>
        </p:spPr>
        <p:txBody>
          <a:bodyPr/>
          <a:lstStyle/>
          <a:p>
            <a:pPr eaLnBrk="1" hangingPunct="1"/>
            <a:r>
              <a:rPr lang="en-US" dirty="0" smtClean="0">
                <a:cs typeface="Times New Roman" pitchFamily="18" charset="0"/>
              </a:rPr>
              <a:t>Find out the alpha statistic.</a:t>
            </a:r>
          </a:p>
          <a:p>
            <a:pPr eaLnBrk="1" hangingPunct="1"/>
            <a:r>
              <a:rPr lang="en-US" dirty="0" smtClean="0"/>
              <a:t>Use beta to estimate the risk of the investment.</a:t>
            </a:r>
          </a:p>
          <a:p>
            <a:pPr eaLnBrk="1" hangingPunct="1"/>
            <a:r>
              <a:rPr lang="en-US" dirty="0" smtClean="0"/>
              <a:t>Estimate the market risk (or systematic risk).</a:t>
            </a:r>
          </a:p>
          <a:p>
            <a:pPr eaLnBrk="1" hangingPunct="1"/>
            <a:r>
              <a:rPr lang="en-US" dirty="0" smtClean="0"/>
              <a:t>Calculate your required rate of return.</a:t>
            </a:r>
          </a:p>
        </p:txBody>
      </p:sp>
    </p:spTree>
  </p:cSld>
  <p:clrMapOvr>
    <a:masterClrMapping/>
  </p:clrMapOvr>
  <p:transition spd="med">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30723" name="Slide Number Placeholder 3"/>
          <p:cNvSpPr>
            <a:spLocks noGrp="1"/>
          </p:cNvSpPr>
          <p:nvPr>
            <p:ph type="sldNum" sz="quarter" idx="12"/>
          </p:nvPr>
        </p:nvSpPr>
        <p:spPr>
          <a:noFill/>
          <a:ln>
            <a:miter lim="800000"/>
            <a:headEnd/>
            <a:tailEnd/>
          </a:ln>
        </p:spPr>
        <p:txBody>
          <a:bodyPr/>
          <a:lstStyle/>
          <a:p>
            <a:fld id="{9B38FEF9-145E-4BA2-BBD9-3EBB453AB908}" type="slidenum">
              <a:rPr lang="en-US" smtClean="0"/>
              <a:pPr/>
              <a:t>26</a:t>
            </a:fld>
            <a:endParaRPr lang="en-US" smtClean="0"/>
          </a:p>
        </p:txBody>
      </p:sp>
      <p:sp>
        <p:nvSpPr>
          <p:cNvPr id="30724" name="Rectangle 2"/>
          <p:cNvSpPr>
            <a:spLocks noGrp="1" noChangeArrowheads="1"/>
          </p:cNvSpPr>
          <p:nvPr>
            <p:ph type="title" idx="4294967295"/>
          </p:nvPr>
        </p:nvSpPr>
        <p:spPr/>
        <p:txBody>
          <a:bodyPr/>
          <a:lstStyle/>
          <a:p>
            <a:pPr eaLnBrk="1" hangingPunct="1"/>
            <a:r>
              <a:rPr lang="en-US" smtClean="0"/>
              <a:t>Calculate the Stock’s Potential Rate of Return</a:t>
            </a:r>
          </a:p>
        </p:txBody>
      </p:sp>
      <p:sp>
        <p:nvSpPr>
          <p:cNvPr id="30725" name="Rectangle 3"/>
          <p:cNvSpPr>
            <a:spLocks noGrp="1" noChangeArrowheads="1"/>
          </p:cNvSpPr>
          <p:nvPr>
            <p:ph type="body" idx="4294967295"/>
          </p:nvPr>
        </p:nvSpPr>
        <p:spPr>
          <a:xfrm>
            <a:off x="609600" y="1752600"/>
            <a:ext cx="8077200" cy="4343400"/>
          </a:xfrm>
        </p:spPr>
        <p:txBody>
          <a:bodyPr/>
          <a:lstStyle/>
          <a:p>
            <a:pPr eaLnBrk="1" hangingPunct="1"/>
            <a:r>
              <a:rPr lang="en-US" smtClean="0"/>
              <a:t>Add up projected income and price appreciation.</a:t>
            </a:r>
          </a:p>
          <a:p>
            <a:pPr lvl="1" eaLnBrk="1" hangingPunct="1"/>
            <a:r>
              <a:rPr lang="en-US" sz="3100" b="1" smtClean="0"/>
              <a:t>Potential Rate of Return</a:t>
            </a:r>
          </a:p>
          <a:p>
            <a:pPr lvl="1" eaLnBrk="1" hangingPunct="1"/>
            <a:r>
              <a:rPr lang="en-US" sz="3100" b="1" smtClean="0"/>
              <a:t>Approximate Compound Yield</a:t>
            </a:r>
            <a:r>
              <a:rPr lang="en-US" sz="3100" smtClean="0"/>
              <a:t> (or ACY)</a:t>
            </a:r>
          </a:p>
          <a:p>
            <a:pPr eaLnBrk="1" hangingPunct="1"/>
            <a:r>
              <a:rPr lang="en-US" smtClean="0"/>
              <a:t>Compare the required rate of return with the potential rate of return on the investment.</a:t>
            </a:r>
          </a:p>
        </p:txBody>
      </p:sp>
    </p:spTree>
  </p:cSld>
  <p:clrMapOvr>
    <a:masterClrMapping/>
  </p:clrMapOvr>
  <p:transition spd="med">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31747" name="Slide Number Placeholder 3"/>
          <p:cNvSpPr>
            <a:spLocks noGrp="1"/>
          </p:cNvSpPr>
          <p:nvPr>
            <p:ph type="sldNum" sz="quarter" idx="12"/>
          </p:nvPr>
        </p:nvSpPr>
        <p:spPr>
          <a:noFill/>
          <a:ln>
            <a:miter lim="800000"/>
            <a:headEnd/>
            <a:tailEnd/>
          </a:ln>
        </p:spPr>
        <p:txBody>
          <a:bodyPr/>
          <a:lstStyle/>
          <a:p>
            <a:fld id="{F9D69067-23A0-4649-BE89-462C743080E3}" type="slidenum">
              <a:rPr lang="en-US" smtClean="0"/>
              <a:pPr/>
              <a:t>27</a:t>
            </a:fld>
            <a:endParaRPr lang="en-US" smtClean="0"/>
          </a:p>
        </p:txBody>
      </p:sp>
      <p:sp>
        <p:nvSpPr>
          <p:cNvPr id="31748" name="Title 1"/>
          <p:cNvSpPr>
            <a:spLocks noGrp="1"/>
          </p:cNvSpPr>
          <p:nvPr>
            <p:ph type="title" idx="4294967295"/>
          </p:nvPr>
        </p:nvSpPr>
        <p:spPr>
          <a:xfrm>
            <a:off x="457200" y="274638"/>
            <a:ext cx="8153400" cy="2697162"/>
          </a:xfrm>
        </p:spPr>
        <p:txBody>
          <a:bodyPr/>
          <a:lstStyle/>
          <a:p>
            <a:pPr eaLnBrk="1" hangingPunct="1"/>
            <a:r>
              <a:rPr lang="en-US" sz="3200" smtClean="0"/>
              <a:t>Table 14-1: Projections of the Earnings and Dividends for Running Paws Cat </a:t>
            </a:r>
            <a:br>
              <a:rPr lang="en-US" sz="3200" smtClean="0"/>
            </a:br>
            <a:r>
              <a:rPr lang="en-US" sz="3200" smtClean="0"/>
              <a:t>Food Company</a:t>
            </a:r>
          </a:p>
        </p:txBody>
      </p:sp>
      <p:pic>
        <p:nvPicPr>
          <p:cNvPr id="31750" name="Picture 6"/>
          <p:cNvPicPr>
            <a:picLocks noChangeAspect="1" noChangeArrowheads="1"/>
          </p:cNvPicPr>
          <p:nvPr/>
        </p:nvPicPr>
        <p:blipFill>
          <a:blip r:embed="rId3" cstate="print"/>
          <a:srcRect/>
          <a:stretch>
            <a:fillRect/>
          </a:stretch>
        </p:blipFill>
        <p:spPr bwMode="auto">
          <a:xfrm>
            <a:off x="381000" y="2667000"/>
            <a:ext cx="8412476" cy="2743200"/>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32771" name="Slide Number Placeholder 3"/>
          <p:cNvSpPr>
            <a:spLocks noGrp="1"/>
          </p:cNvSpPr>
          <p:nvPr>
            <p:ph type="sldNum" sz="quarter" idx="12"/>
          </p:nvPr>
        </p:nvSpPr>
        <p:spPr>
          <a:noFill/>
          <a:ln>
            <a:miter lim="800000"/>
            <a:headEnd/>
            <a:tailEnd/>
          </a:ln>
        </p:spPr>
        <p:txBody>
          <a:bodyPr/>
          <a:lstStyle/>
          <a:p>
            <a:fld id="{DC292448-4A2E-4F81-A6BF-C20BB904F79A}" type="slidenum">
              <a:rPr lang="en-US" smtClean="0"/>
              <a:pPr/>
              <a:t>28</a:t>
            </a:fld>
            <a:endParaRPr lang="en-US" smtClean="0"/>
          </a:p>
        </p:txBody>
      </p:sp>
      <p:sp>
        <p:nvSpPr>
          <p:cNvPr id="32772" name="Title 1"/>
          <p:cNvSpPr>
            <a:spLocks noGrp="1"/>
          </p:cNvSpPr>
          <p:nvPr>
            <p:ph type="title" idx="4294967295"/>
          </p:nvPr>
        </p:nvSpPr>
        <p:spPr/>
        <p:txBody>
          <a:bodyPr/>
          <a:lstStyle/>
          <a:p>
            <a:pPr eaLnBrk="1" hangingPunct="1"/>
            <a:r>
              <a:rPr lang="en-US" smtClean="0"/>
              <a:t>Concept Check 14.3</a:t>
            </a:r>
          </a:p>
        </p:txBody>
      </p:sp>
      <p:sp>
        <p:nvSpPr>
          <p:cNvPr id="32773" name="Content Placeholder 2"/>
          <p:cNvSpPr>
            <a:spLocks noGrp="1"/>
          </p:cNvSpPr>
          <p:nvPr>
            <p:ph idx="4294967295"/>
          </p:nvPr>
        </p:nvSpPr>
        <p:spPr>
          <a:xfrm>
            <a:off x="685800" y="1600200"/>
            <a:ext cx="8001000" cy="4495800"/>
          </a:xfrm>
        </p:spPr>
        <p:txBody>
          <a:bodyPr/>
          <a:lstStyle/>
          <a:p>
            <a:pPr eaLnBrk="1" hangingPunct="1"/>
            <a:r>
              <a:rPr lang="en-US" smtClean="0"/>
              <a:t>What is the focus of fundamental analysis?</a:t>
            </a:r>
          </a:p>
          <a:p>
            <a:pPr eaLnBrk="1" hangingPunct="1"/>
            <a:r>
              <a:rPr lang="en-US" smtClean="0"/>
              <a:t>Distinguish between EPS and the P/E ratio.</a:t>
            </a:r>
          </a:p>
          <a:p>
            <a:pPr eaLnBrk="1" hangingPunct="1"/>
            <a:r>
              <a:rPr lang="en-US" smtClean="0"/>
              <a:t>Summarize the differences among dividend payout ratio, dividends per share, and dividend yield.</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33795" name="Slide Number Placeholder 3"/>
          <p:cNvSpPr>
            <a:spLocks noGrp="1"/>
          </p:cNvSpPr>
          <p:nvPr>
            <p:ph type="sldNum" sz="quarter" idx="12"/>
          </p:nvPr>
        </p:nvSpPr>
        <p:spPr>
          <a:noFill/>
          <a:ln>
            <a:miter lim="800000"/>
            <a:headEnd/>
            <a:tailEnd/>
          </a:ln>
        </p:spPr>
        <p:txBody>
          <a:bodyPr/>
          <a:lstStyle/>
          <a:p>
            <a:fld id="{F482F254-46BC-4BD3-9772-C72C00998689}" type="slidenum">
              <a:rPr lang="en-US" smtClean="0"/>
              <a:pPr/>
              <a:t>29</a:t>
            </a:fld>
            <a:endParaRPr lang="en-US" smtClean="0"/>
          </a:p>
        </p:txBody>
      </p:sp>
      <p:sp>
        <p:nvSpPr>
          <p:cNvPr id="33796" name="Title 1"/>
          <p:cNvSpPr>
            <a:spLocks noGrp="1"/>
          </p:cNvSpPr>
          <p:nvPr>
            <p:ph type="title" idx="4294967295"/>
          </p:nvPr>
        </p:nvSpPr>
        <p:spPr/>
        <p:txBody>
          <a:bodyPr/>
          <a:lstStyle/>
          <a:p>
            <a:pPr eaLnBrk="1" hangingPunct="1"/>
            <a:r>
              <a:rPr lang="en-US" smtClean="0"/>
              <a:t>Concept Check 14.3</a:t>
            </a:r>
          </a:p>
        </p:txBody>
      </p:sp>
      <p:sp>
        <p:nvSpPr>
          <p:cNvPr id="33797" name="Content Placeholder 2"/>
          <p:cNvSpPr>
            <a:spLocks noGrp="1"/>
          </p:cNvSpPr>
          <p:nvPr>
            <p:ph idx="4294967295"/>
          </p:nvPr>
        </p:nvSpPr>
        <p:spPr>
          <a:xfrm>
            <a:off x="838200" y="1828800"/>
            <a:ext cx="7848600" cy="4267200"/>
          </a:xfrm>
        </p:spPr>
        <p:txBody>
          <a:bodyPr/>
          <a:lstStyle/>
          <a:p>
            <a:pPr eaLnBrk="1" hangingPunct="1"/>
            <a:r>
              <a:rPr lang="en-US" smtClean="0"/>
              <a:t>Explain why individuals considering investing in stocks begin by thinking about the return on U.S. Treasury bills.</a:t>
            </a:r>
          </a:p>
          <a:p>
            <a:pPr eaLnBrk="1" hangingPunct="1"/>
            <a:r>
              <a:rPr lang="en-US" smtClean="0"/>
              <a:t>Explain how a stock with a beta of 1.0 differs from ones with a beta of 1.2 and 2.5.</a:t>
            </a:r>
          </a:p>
          <a:p>
            <a:pPr eaLnBrk="1" hangingPunct="1"/>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7171" name="Slide Number Placeholder 3"/>
          <p:cNvSpPr>
            <a:spLocks noGrp="1"/>
          </p:cNvSpPr>
          <p:nvPr>
            <p:ph type="sldNum" sz="quarter" idx="12"/>
          </p:nvPr>
        </p:nvSpPr>
        <p:spPr>
          <a:noFill/>
          <a:ln>
            <a:miter lim="800000"/>
            <a:headEnd/>
            <a:tailEnd/>
          </a:ln>
        </p:spPr>
        <p:txBody>
          <a:bodyPr/>
          <a:lstStyle/>
          <a:p>
            <a:fld id="{FA17D0C0-589C-48FA-B21E-E93B5F30F4C5}" type="slidenum">
              <a:rPr lang="en-US" smtClean="0"/>
              <a:pPr/>
              <a:t>3</a:t>
            </a:fld>
            <a:endParaRPr lang="en-US" smtClean="0"/>
          </a:p>
        </p:txBody>
      </p:sp>
      <p:sp>
        <p:nvSpPr>
          <p:cNvPr id="7172" name="Rectangle 8"/>
          <p:cNvSpPr>
            <a:spLocks noGrp="1" noChangeArrowheads="1"/>
          </p:cNvSpPr>
          <p:nvPr>
            <p:ph type="title" idx="4294967295"/>
          </p:nvPr>
        </p:nvSpPr>
        <p:spPr/>
        <p:txBody>
          <a:bodyPr/>
          <a:lstStyle/>
          <a:p>
            <a:pPr eaLnBrk="1" hangingPunct="1"/>
            <a:r>
              <a:rPr lang="en-US" smtClean="0"/>
              <a:t>Your Next Five Years</a:t>
            </a:r>
          </a:p>
        </p:txBody>
      </p:sp>
      <p:sp>
        <p:nvSpPr>
          <p:cNvPr id="7173" name="Rectangle 9"/>
          <p:cNvSpPr>
            <a:spLocks noGrp="1" noChangeArrowheads="1"/>
          </p:cNvSpPr>
          <p:nvPr>
            <p:ph type="body" idx="4294967295"/>
          </p:nvPr>
        </p:nvSpPr>
        <p:spPr/>
        <p:txBody>
          <a:bodyPr/>
          <a:lstStyle/>
          <a:p>
            <a:pPr marL="168275" indent="0" eaLnBrk="1" hangingPunct="1">
              <a:buFontTx/>
              <a:buNone/>
            </a:pPr>
            <a:r>
              <a:rPr lang="en-US" smtClean="0"/>
              <a:t>In the next five years, you can start achieving financial success by doing the following related to investing in stocks and bonds:</a:t>
            </a:r>
          </a:p>
          <a:p>
            <a:pPr marL="168275" indent="0" eaLnBrk="1" hangingPunct="1">
              <a:buFontTx/>
              <a:buNone/>
            </a:pPr>
            <a:r>
              <a:rPr lang="en-US" smtClean="0"/>
              <a:t>1.	Include stocks and bond or mutual funds that own stocks and bonds in your investment portfolio.</a:t>
            </a:r>
          </a:p>
        </p:txBody>
      </p:sp>
    </p:spTree>
  </p:cSld>
  <p:clrMapOvr>
    <a:masterClrMapping/>
  </p:clrMapOvr>
  <p:transition spd="med">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34819" name="Slide Number Placeholder 3"/>
          <p:cNvSpPr>
            <a:spLocks noGrp="1"/>
          </p:cNvSpPr>
          <p:nvPr>
            <p:ph type="sldNum" sz="quarter" idx="12"/>
          </p:nvPr>
        </p:nvSpPr>
        <p:spPr>
          <a:noFill/>
          <a:ln>
            <a:miter lim="800000"/>
            <a:headEnd/>
            <a:tailEnd/>
          </a:ln>
        </p:spPr>
        <p:txBody>
          <a:bodyPr/>
          <a:lstStyle/>
          <a:p>
            <a:fld id="{70247150-25DD-48BD-A68E-42488DA3F96D}" type="slidenum">
              <a:rPr lang="en-US" smtClean="0"/>
              <a:pPr/>
              <a:t>30</a:t>
            </a:fld>
            <a:endParaRPr lang="en-US" smtClean="0"/>
          </a:p>
        </p:txBody>
      </p:sp>
      <p:sp>
        <p:nvSpPr>
          <p:cNvPr id="34820" name="Title 1"/>
          <p:cNvSpPr>
            <a:spLocks noGrp="1"/>
          </p:cNvSpPr>
          <p:nvPr>
            <p:ph type="title" idx="4294967295"/>
          </p:nvPr>
        </p:nvSpPr>
        <p:spPr/>
        <p:txBody>
          <a:bodyPr/>
          <a:lstStyle/>
          <a:p>
            <a:pPr eaLnBrk="1" hangingPunct="1"/>
            <a:r>
              <a:rPr lang="en-US" smtClean="0"/>
              <a:t>Concept Check 14.3</a:t>
            </a:r>
          </a:p>
        </p:txBody>
      </p:sp>
      <p:sp>
        <p:nvSpPr>
          <p:cNvPr id="34821" name="Content Placeholder 2"/>
          <p:cNvSpPr>
            <a:spLocks noGrp="1"/>
          </p:cNvSpPr>
          <p:nvPr>
            <p:ph idx="4294967295"/>
          </p:nvPr>
        </p:nvSpPr>
        <p:spPr>
          <a:xfrm>
            <a:off x="838200" y="1828800"/>
            <a:ext cx="7848600" cy="4267200"/>
          </a:xfrm>
        </p:spPr>
        <p:txBody>
          <a:bodyPr/>
          <a:lstStyle/>
          <a:p>
            <a:pPr eaLnBrk="1" hangingPunct="1"/>
            <a:r>
              <a:rPr lang="en-US" smtClean="0"/>
              <a:t>Summarize the fives steps in calculating the potential rate of return on a stock investment.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35843" name="Slide Number Placeholder 3"/>
          <p:cNvSpPr>
            <a:spLocks noGrp="1"/>
          </p:cNvSpPr>
          <p:nvPr>
            <p:ph type="sldNum" sz="quarter" idx="12"/>
          </p:nvPr>
        </p:nvSpPr>
        <p:spPr>
          <a:noFill/>
          <a:ln>
            <a:miter lim="800000"/>
            <a:headEnd/>
            <a:tailEnd/>
          </a:ln>
        </p:spPr>
        <p:txBody>
          <a:bodyPr/>
          <a:lstStyle/>
          <a:p>
            <a:fld id="{CF26A339-2B2C-487E-B887-FB583CF4A92F}" type="slidenum">
              <a:rPr lang="en-US" smtClean="0"/>
              <a:pPr/>
              <a:t>31</a:t>
            </a:fld>
            <a:endParaRPr lang="en-US" smtClean="0"/>
          </a:p>
        </p:txBody>
      </p:sp>
      <p:sp>
        <p:nvSpPr>
          <p:cNvPr id="35844" name="Rectangle 8"/>
          <p:cNvSpPr>
            <a:spLocks noGrp="1" noChangeArrowheads="1"/>
          </p:cNvSpPr>
          <p:nvPr>
            <p:ph type="title" idx="4294967295"/>
          </p:nvPr>
        </p:nvSpPr>
        <p:spPr/>
        <p:txBody>
          <a:bodyPr/>
          <a:lstStyle/>
          <a:p>
            <a:pPr eaLnBrk="1" hangingPunct="1"/>
            <a:r>
              <a:rPr lang="en-US" smtClean="0"/>
              <a:t>Learning Objective #4</a:t>
            </a:r>
          </a:p>
        </p:txBody>
      </p:sp>
      <p:sp>
        <p:nvSpPr>
          <p:cNvPr id="35845" name="Rectangle 9"/>
          <p:cNvSpPr>
            <a:spLocks noGrp="1" noChangeArrowheads="1"/>
          </p:cNvSpPr>
          <p:nvPr>
            <p:ph type="body" idx="4294967295"/>
          </p:nvPr>
        </p:nvSpPr>
        <p:spPr>
          <a:xfrm>
            <a:off x="609600" y="2057400"/>
            <a:ext cx="7543800" cy="3886200"/>
          </a:xfrm>
        </p:spPr>
        <p:txBody>
          <a:bodyPr/>
          <a:lstStyle/>
          <a:p>
            <a:pPr marL="609600" indent="-609600" eaLnBrk="1" hangingPunct="1">
              <a:lnSpc>
                <a:spcPct val="90000"/>
              </a:lnSpc>
              <a:buFontTx/>
              <a:buNone/>
            </a:pPr>
            <a:endParaRPr lang="en-US" b="1" dirty="0" smtClean="0"/>
          </a:p>
          <a:p>
            <a:pPr marL="609600" indent="-609600" eaLnBrk="1" hangingPunct="1">
              <a:lnSpc>
                <a:spcPct val="90000"/>
              </a:lnSpc>
              <a:buFontTx/>
              <a:buNone/>
            </a:pPr>
            <a:r>
              <a:rPr lang="en-US" b="1" dirty="0" smtClean="0"/>
              <a:t>	Use</a:t>
            </a:r>
            <a:r>
              <a:rPr lang="en-US" dirty="0" smtClean="0"/>
              <a:t> the Internet to evaluate common stocks in which to invest.</a:t>
            </a:r>
          </a:p>
          <a:p>
            <a:pPr marL="609600" indent="-609600" eaLnBrk="1" hangingPunct="1">
              <a:lnSpc>
                <a:spcPct val="90000"/>
              </a:lnSpc>
              <a:buFontTx/>
              <a:buNone/>
            </a:pPr>
            <a:endParaRPr lang="en-US" b="1" dirty="0" smtClean="0"/>
          </a:p>
          <a:p>
            <a:pPr marL="609600" indent="-609600" eaLnBrk="1" hangingPunct="1">
              <a:lnSpc>
                <a:spcPct val="90000"/>
              </a:lnSpc>
              <a:buFontTx/>
              <a:buAutoNum type="arabicPeriod" startAt="4"/>
            </a:pPr>
            <a:endParaRPr lang="en-US" dirty="0" smtClean="0"/>
          </a:p>
        </p:txBody>
      </p:sp>
    </p:spTree>
  </p:cSld>
  <p:clrMapOvr>
    <a:masterClrMapping/>
  </p:clrMapOvr>
  <p:transition spd="med">
    <p:wipe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36867" name="Slide Number Placeholder 3"/>
          <p:cNvSpPr>
            <a:spLocks noGrp="1"/>
          </p:cNvSpPr>
          <p:nvPr>
            <p:ph type="sldNum" sz="quarter" idx="12"/>
          </p:nvPr>
        </p:nvSpPr>
        <p:spPr>
          <a:noFill/>
          <a:ln>
            <a:miter lim="800000"/>
            <a:headEnd/>
            <a:tailEnd/>
          </a:ln>
        </p:spPr>
        <p:txBody>
          <a:bodyPr/>
          <a:lstStyle/>
          <a:p>
            <a:fld id="{F5D27FDD-FF42-4860-8C4B-93DC75DF9792}" type="slidenum">
              <a:rPr lang="en-US" smtClean="0"/>
              <a:pPr/>
              <a:t>32</a:t>
            </a:fld>
            <a:endParaRPr lang="en-US" smtClean="0"/>
          </a:p>
        </p:txBody>
      </p:sp>
      <p:sp>
        <p:nvSpPr>
          <p:cNvPr id="36868" name="Rectangle 2"/>
          <p:cNvSpPr>
            <a:spLocks noGrp="1" noChangeArrowheads="1"/>
          </p:cNvSpPr>
          <p:nvPr>
            <p:ph type="title" idx="4294967295"/>
          </p:nvPr>
        </p:nvSpPr>
        <p:spPr/>
        <p:txBody>
          <a:bodyPr/>
          <a:lstStyle/>
          <a:p>
            <a:pPr eaLnBrk="1" hangingPunct="1"/>
            <a:r>
              <a:rPr lang="en-US" smtClean="0"/>
              <a:t>Use the Internet to Evaluate and Select Stocks</a:t>
            </a:r>
          </a:p>
        </p:txBody>
      </p:sp>
      <p:sp>
        <p:nvSpPr>
          <p:cNvPr id="36869" name="Rectangle 3"/>
          <p:cNvSpPr>
            <a:spLocks noGrp="1" noChangeArrowheads="1"/>
          </p:cNvSpPr>
          <p:nvPr>
            <p:ph type="body" idx="4294967295"/>
          </p:nvPr>
        </p:nvSpPr>
        <p:spPr>
          <a:xfrm>
            <a:off x="762000" y="1828800"/>
            <a:ext cx="7924800" cy="4267200"/>
          </a:xfrm>
        </p:spPr>
        <p:txBody>
          <a:bodyPr/>
          <a:lstStyle/>
          <a:p>
            <a:pPr eaLnBrk="1" hangingPunct="1"/>
            <a:r>
              <a:rPr lang="en-US" smtClean="0"/>
              <a:t>Begin by setting criteria for your stock investments.</a:t>
            </a:r>
          </a:p>
          <a:p>
            <a:pPr eaLnBrk="1" hangingPunct="1"/>
            <a:r>
              <a:rPr lang="en-US" smtClean="0"/>
              <a:t>Basic investment information:</a:t>
            </a:r>
          </a:p>
          <a:p>
            <a:pPr lvl="1" eaLnBrk="1" hangingPunct="1"/>
            <a:r>
              <a:rPr lang="en-US" smtClean="0"/>
              <a:t>fool.com</a:t>
            </a:r>
          </a:p>
          <a:p>
            <a:pPr lvl="1" eaLnBrk="1" hangingPunct="1"/>
            <a:r>
              <a:rPr lang="en-US" smtClean="0"/>
              <a:t>morningstar.com</a:t>
            </a:r>
          </a:p>
          <a:p>
            <a:pPr lvl="1" eaLnBrk="1" hangingPunct="1"/>
            <a:r>
              <a:rPr lang="en-US" smtClean="0"/>
              <a:t>kiplinger.com/personalfinance/</a:t>
            </a:r>
          </a:p>
          <a:p>
            <a:pPr lvl="1" eaLnBrk="1" hangingPunct="1"/>
            <a:r>
              <a:rPr lang="en-US" smtClean="0"/>
              <a:t>money.cnn.com/pf/indes.html</a:t>
            </a:r>
          </a:p>
        </p:txBody>
      </p:sp>
    </p:spTree>
  </p:cSld>
  <p:clrMapOvr>
    <a:masterClrMapping/>
  </p:clrMapOvr>
  <p:transition spd="med">
    <p:wipe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37891" name="Slide Number Placeholder 3"/>
          <p:cNvSpPr>
            <a:spLocks noGrp="1"/>
          </p:cNvSpPr>
          <p:nvPr>
            <p:ph type="sldNum" sz="quarter" idx="12"/>
          </p:nvPr>
        </p:nvSpPr>
        <p:spPr>
          <a:noFill/>
          <a:ln>
            <a:miter lim="800000"/>
            <a:headEnd/>
            <a:tailEnd/>
          </a:ln>
        </p:spPr>
        <p:txBody>
          <a:bodyPr/>
          <a:lstStyle/>
          <a:p>
            <a:fld id="{DE2E97C0-5AB5-421B-99F8-7BB58F65830D}" type="slidenum">
              <a:rPr lang="en-US" smtClean="0"/>
              <a:pPr/>
              <a:t>33</a:t>
            </a:fld>
            <a:endParaRPr lang="en-US" smtClean="0"/>
          </a:p>
        </p:txBody>
      </p:sp>
      <p:sp>
        <p:nvSpPr>
          <p:cNvPr id="37892" name="Rectangle 2"/>
          <p:cNvSpPr>
            <a:spLocks noGrp="1" noChangeArrowheads="1"/>
          </p:cNvSpPr>
          <p:nvPr>
            <p:ph type="title" idx="4294967295"/>
          </p:nvPr>
        </p:nvSpPr>
        <p:spPr/>
        <p:txBody>
          <a:bodyPr/>
          <a:lstStyle/>
          <a:p>
            <a:pPr eaLnBrk="1" hangingPunct="1"/>
            <a:r>
              <a:rPr lang="en-US" smtClean="0"/>
              <a:t>How To Use the Internet to Evaluate and Select Stocks</a:t>
            </a:r>
          </a:p>
        </p:txBody>
      </p:sp>
      <p:sp>
        <p:nvSpPr>
          <p:cNvPr id="37893" name="Rectangle 3"/>
          <p:cNvSpPr>
            <a:spLocks noGrp="1" noChangeArrowheads="1"/>
          </p:cNvSpPr>
          <p:nvPr>
            <p:ph type="body" idx="4294967295"/>
          </p:nvPr>
        </p:nvSpPr>
        <p:spPr>
          <a:xfrm>
            <a:off x="762000" y="2209800"/>
            <a:ext cx="7924800" cy="3886200"/>
          </a:xfrm>
        </p:spPr>
        <p:txBody>
          <a:bodyPr/>
          <a:lstStyle/>
          <a:p>
            <a:pPr eaLnBrk="1" hangingPunct="1"/>
            <a:r>
              <a:rPr lang="en-US" b="1" smtClean="0"/>
              <a:t>Stock-Screening Tools</a:t>
            </a:r>
            <a:r>
              <a:rPr lang="en-US" smtClean="0"/>
              <a:t>:</a:t>
            </a:r>
          </a:p>
          <a:p>
            <a:pPr lvl="1" eaLnBrk="1" hangingPunct="1"/>
            <a:r>
              <a:rPr lang="en-US" smtClean="0"/>
              <a:t>www.kiplinger.com/tools/stockscreener/index.html</a:t>
            </a:r>
          </a:p>
          <a:p>
            <a:pPr lvl="1" eaLnBrk="1" hangingPunct="1"/>
            <a:r>
              <a:rPr lang="en-US" smtClean="0"/>
              <a:t>http://screen.morningstar.com/StockSelector.html</a:t>
            </a:r>
          </a:p>
          <a:p>
            <a:pPr eaLnBrk="1" hangingPunct="1"/>
            <a:r>
              <a:rPr lang="en-US" smtClean="0"/>
              <a:t>Stock History</a:t>
            </a:r>
          </a:p>
          <a:p>
            <a:pPr eaLnBrk="1" hangingPunct="1"/>
            <a:r>
              <a:rPr lang="en-US" smtClean="0"/>
              <a:t>Company Website</a:t>
            </a:r>
          </a:p>
        </p:txBody>
      </p:sp>
    </p:spTree>
  </p:cSld>
  <p:clrMapOvr>
    <a:masterClrMapping/>
  </p:clrMapOvr>
  <p:transition spd="med">
    <p:wipe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38915" name="Slide Number Placeholder 3"/>
          <p:cNvSpPr>
            <a:spLocks noGrp="1"/>
          </p:cNvSpPr>
          <p:nvPr>
            <p:ph type="sldNum" sz="quarter" idx="12"/>
          </p:nvPr>
        </p:nvSpPr>
        <p:spPr>
          <a:noFill/>
          <a:ln>
            <a:miter lim="800000"/>
            <a:headEnd/>
            <a:tailEnd/>
          </a:ln>
        </p:spPr>
        <p:txBody>
          <a:bodyPr/>
          <a:lstStyle/>
          <a:p>
            <a:fld id="{24F2D0C2-F36C-47F7-9560-59BC221696D0}" type="slidenum">
              <a:rPr lang="en-US" smtClean="0"/>
              <a:pPr/>
              <a:t>34</a:t>
            </a:fld>
            <a:endParaRPr lang="en-US" smtClean="0"/>
          </a:p>
        </p:txBody>
      </p:sp>
      <p:sp>
        <p:nvSpPr>
          <p:cNvPr id="38916" name="Rectangle 2"/>
          <p:cNvSpPr>
            <a:spLocks noGrp="1" noChangeArrowheads="1"/>
          </p:cNvSpPr>
          <p:nvPr>
            <p:ph type="title" idx="4294967295"/>
          </p:nvPr>
        </p:nvSpPr>
        <p:spPr/>
        <p:txBody>
          <a:bodyPr/>
          <a:lstStyle/>
          <a:p>
            <a:pPr eaLnBrk="1" hangingPunct="1"/>
            <a:r>
              <a:rPr lang="en-US" smtClean="0"/>
              <a:t>How To Use the Internet to Evaluate and Select Stocks</a:t>
            </a:r>
          </a:p>
        </p:txBody>
      </p:sp>
      <p:sp>
        <p:nvSpPr>
          <p:cNvPr id="38917" name="Rectangle 3"/>
          <p:cNvSpPr>
            <a:spLocks noGrp="1" noChangeArrowheads="1"/>
          </p:cNvSpPr>
          <p:nvPr>
            <p:ph type="body" idx="4294967295"/>
          </p:nvPr>
        </p:nvSpPr>
        <p:spPr>
          <a:xfrm>
            <a:off x="1219200" y="2209800"/>
            <a:ext cx="7467600" cy="3886200"/>
          </a:xfrm>
        </p:spPr>
        <p:txBody>
          <a:bodyPr/>
          <a:lstStyle/>
          <a:p>
            <a:pPr eaLnBrk="1" hangingPunct="1"/>
            <a:r>
              <a:rPr lang="en-US" smtClean="0"/>
              <a:t>Security analysts’ research reports</a:t>
            </a:r>
          </a:p>
          <a:p>
            <a:pPr eaLnBrk="1" hangingPunct="1"/>
            <a:r>
              <a:rPr lang="en-US" smtClean="0"/>
              <a:t>The two most popular firms that offer stock advisory research services:</a:t>
            </a:r>
          </a:p>
          <a:p>
            <a:pPr lvl="1" eaLnBrk="1" hangingPunct="1"/>
            <a:r>
              <a:rPr lang="en-US" sz="3100" b="1" smtClean="0"/>
              <a:t>Morningstar</a:t>
            </a:r>
          </a:p>
          <a:p>
            <a:pPr lvl="1" eaLnBrk="1" hangingPunct="1"/>
            <a:r>
              <a:rPr lang="en-US" sz="3100" b="1" smtClean="0"/>
              <a:t>Value Line</a:t>
            </a:r>
          </a:p>
          <a:p>
            <a:pPr eaLnBrk="1" hangingPunct="1"/>
            <a:endParaRPr lang="en-US" smtClean="0"/>
          </a:p>
        </p:txBody>
      </p:sp>
    </p:spTree>
  </p:cSld>
  <p:clrMapOvr>
    <a:masterClrMapping/>
  </p:clrMapOvr>
  <p:transition spd="med">
    <p:wipe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39939" name="Slide Number Placeholder 3"/>
          <p:cNvSpPr>
            <a:spLocks noGrp="1"/>
          </p:cNvSpPr>
          <p:nvPr>
            <p:ph type="sldNum" sz="quarter" idx="12"/>
          </p:nvPr>
        </p:nvSpPr>
        <p:spPr>
          <a:noFill/>
          <a:ln>
            <a:miter lim="800000"/>
            <a:headEnd/>
            <a:tailEnd/>
          </a:ln>
        </p:spPr>
        <p:txBody>
          <a:bodyPr/>
          <a:lstStyle/>
          <a:p>
            <a:fld id="{C6C426D5-0626-49A4-95C9-09F2363950C1}" type="slidenum">
              <a:rPr lang="en-US" smtClean="0"/>
              <a:pPr/>
              <a:t>35</a:t>
            </a:fld>
            <a:endParaRPr lang="en-US" smtClean="0"/>
          </a:p>
        </p:txBody>
      </p:sp>
      <p:sp>
        <p:nvSpPr>
          <p:cNvPr id="39940" name="Rectangle 2"/>
          <p:cNvSpPr>
            <a:spLocks noGrp="1" noChangeArrowheads="1"/>
          </p:cNvSpPr>
          <p:nvPr>
            <p:ph type="title" idx="4294967295"/>
          </p:nvPr>
        </p:nvSpPr>
        <p:spPr/>
        <p:txBody>
          <a:bodyPr/>
          <a:lstStyle/>
          <a:p>
            <a:pPr eaLnBrk="1" hangingPunct="1"/>
            <a:r>
              <a:rPr lang="en-US" smtClean="0"/>
              <a:t>How To Use the Internet to Evaluate and Select Stocks</a:t>
            </a:r>
          </a:p>
        </p:txBody>
      </p:sp>
      <p:sp>
        <p:nvSpPr>
          <p:cNvPr id="39941" name="Rectangle 3"/>
          <p:cNvSpPr>
            <a:spLocks noGrp="1" noChangeArrowheads="1"/>
          </p:cNvSpPr>
          <p:nvPr>
            <p:ph type="body" idx="4294967295"/>
          </p:nvPr>
        </p:nvSpPr>
        <p:spPr>
          <a:xfrm>
            <a:off x="1295400" y="1981200"/>
            <a:ext cx="7391400" cy="4114800"/>
          </a:xfrm>
        </p:spPr>
        <p:txBody>
          <a:bodyPr/>
          <a:lstStyle/>
          <a:p>
            <a:pPr eaLnBrk="1" hangingPunct="1"/>
            <a:r>
              <a:rPr lang="en-US" smtClean="0"/>
              <a:t>Economic data</a:t>
            </a:r>
          </a:p>
          <a:p>
            <a:pPr lvl="1" eaLnBrk="1" hangingPunct="1"/>
            <a:r>
              <a:rPr lang="en-US" sz="3100" smtClean="0"/>
              <a:t>Stage in the business cycle</a:t>
            </a:r>
          </a:p>
          <a:p>
            <a:pPr lvl="1" eaLnBrk="1" hangingPunct="1"/>
            <a:r>
              <a:rPr lang="en-US" sz="3100" smtClean="0"/>
              <a:t>Inflation rates</a:t>
            </a:r>
          </a:p>
          <a:p>
            <a:pPr lvl="1" eaLnBrk="1" hangingPunct="1"/>
            <a:r>
              <a:rPr lang="en-US" sz="3100" smtClean="0"/>
              <a:t>Interest rates</a:t>
            </a:r>
          </a:p>
          <a:p>
            <a:pPr lvl="1" eaLnBrk="1" hangingPunct="1"/>
            <a:r>
              <a:rPr lang="en-US" sz="3100" smtClean="0"/>
              <a:t>Expected changes in these</a:t>
            </a:r>
          </a:p>
        </p:txBody>
      </p:sp>
    </p:spTree>
  </p:cSld>
  <p:clrMapOvr>
    <a:masterClrMapping/>
  </p:clrMapOvr>
  <p:transition spd="med">
    <p:wipe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40963" name="Slide Number Placeholder 3"/>
          <p:cNvSpPr>
            <a:spLocks noGrp="1"/>
          </p:cNvSpPr>
          <p:nvPr>
            <p:ph type="sldNum" sz="quarter" idx="12"/>
          </p:nvPr>
        </p:nvSpPr>
        <p:spPr>
          <a:noFill/>
          <a:ln>
            <a:miter lim="800000"/>
            <a:headEnd/>
            <a:tailEnd/>
          </a:ln>
        </p:spPr>
        <p:txBody>
          <a:bodyPr/>
          <a:lstStyle/>
          <a:p>
            <a:fld id="{9FF24C2A-B8FF-400E-A464-2FB5A615B7CE}" type="slidenum">
              <a:rPr lang="en-US" smtClean="0"/>
              <a:pPr/>
              <a:t>36</a:t>
            </a:fld>
            <a:endParaRPr lang="en-US" smtClean="0"/>
          </a:p>
        </p:txBody>
      </p:sp>
      <p:sp>
        <p:nvSpPr>
          <p:cNvPr id="40964" name="Rectangle 2"/>
          <p:cNvSpPr>
            <a:spLocks noGrp="1" noChangeArrowheads="1"/>
          </p:cNvSpPr>
          <p:nvPr>
            <p:ph type="title" idx="4294967295"/>
          </p:nvPr>
        </p:nvSpPr>
        <p:spPr/>
        <p:txBody>
          <a:bodyPr/>
          <a:lstStyle/>
          <a:p>
            <a:pPr eaLnBrk="1" hangingPunct="1"/>
            <a:r>
              <a:rPr lang="en-US" smtClean="0"/>
              <a:t>How To Use the Internet to Evaluate and Select Stocks</a:t>
            </a:r>
          </a:p>
        </p:txBody>
      </p:sp>
      <p:sp>
        <p:nvSpPr>
          <p:cNvPr id="40965" name="Rectangle 3"/>
          <p:cNvSpPr>
            <a:spLocks noGrp="1" noChangeArrowheads="1"/>
          </p:cNvSpPr>
          <p:nvPr>
            <p:ph type="body" idx="4294967295"/>
          </p:nvPr>
        </p:nvSpPr>
        <p:spPr>
          <a:xfrm>
            <a:off x="1295400" y="2209800"/>
            <a:ext cx="7391400" cy="3886200"/>
          </a:xfrm>
        </p:spPr>
        <p:txBody>
          <a:bodyPr/>
          <a:lstStyle/>
          <a:p>
            <a:pPr eaLnBrk="1" hangingPunct="1"/>
            <a:r>
              <a:rPr lang="en-US" b="1" smtClean="0">
                <a:cs typeface="Times New Roman" pitchFamily="18" charset="0"/>
              </a:rPr>
              <a:t>Securities market indexes</a:t>
            </a:r>
          </a:p>
          <a:p>
            <a:pPr lvl="1" eaLnBrk="1" hangingPunct="1"/>
            <a:r>
              <a:rPr lang="en-US" sz="3100" smtClean="0"/>
              <a:t>Dow Jones Industrial Average</a:t>
            </a:r>
          </a:p>
          <a:p>
            <a:pPr lvl="1" eaLnBrk="1" hangingPunct="1"/>
            <a:r>
              <a:rPr lang="en-US" sz="3100" smtClean="0"/>
              <a:t>Standard &amp; Poor’s 500 Index</a:t>
            </a:r>
          </a:p>
          <a:p>
            <a:pPr lvl="1" eaLnBrk="1" hangingPunct="1"/>
            <a:r>
              <a:rPr lang="en-US" sz="3100" smtClean="0"/>
              <a:t>NASDAQ Composite Index</a:t>
            </a:r>
          </a:p>
          <a:p>
            <a:pPr lvl="1" eaLnBrk="1" hangingPunct="1"/>
            <a:r>
              <a:rPr lang="en-US" sz="3100" smtClean="0"/>
              <a:t>Russell 3000 Index</a:t>
            </a:r>
            <a:endParaRPr lang="en-US" sz="3100" b="1" smtClean="0">
              <a:cs typeface="Times New Roman" pitchFamily="18" charset="0"/>
            </a:endParaRPr>
          </a:p>
          <a:p>
            <a:pPr lvl="1" eaLnBrk="1" hangingPunct="1"/>
            <a:r>
              <a:rPr lang="en-US" sz="3100" smtClean="0"/>
              <a:t>Wilshire 5000 Index</a:t>
            </a:r>
            <a:endParaRPr lang="en-US" smtClean="0"/>
          </a:p>
          <a:p>
            <a:pPr eaLnBrk="1" hangingPunct="1"/>
            <a:endParaRPr lang="en-US" smtClean="0"/>
          </a:p>
        </p:txBody>
      </p:sp>
    </p:spTree>
  </p:cSld>
  <p:clrMapOvr>
    <a:masterClrMapping/>
  </p:clrMapOvr>
  <p:transition spd="med">
    <p:wipe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41987" name="Slide Number Placeholder 3"/>
          <p:cNvSpPr>
            <a:spLocks noGrp="1"/>
          </p:cNvSpPr>
          <p:nvPr>
            <p:ph type="sldNum" sz="quarter" idx="12"/>
          </p:nvPr>
        </p:nvSpPr>
        <p:spPr>
          <a:noFill/>
          <a:ln>
            <a:miter lim="800000"/>
            <a:headEnd/>
            <a:tailEnd/>
          </a:ln>
        </p:spPr>
        <p:txBody>
          <a:bodyPr/>
          <a:lstStyle/>
          <a:p>
            <a:fld id="{130812D2-CB26-4B3B-85D3-C9D653009EB6}" type="slidenum">
              <a:rPr lang="en-US" smtClean="0"/>
              <a:pPr/>
              <a:t>37</a:t>
            </a:fld>
            <a:endParaRPr lang="en-US" smtClean="0"/>
          </a:p>
        </p:txBody>
      </p:sp>
      <p:sp>
        <p:nvSpPr>
          <p:cNvPr id="41988" name="Rectangle 8"/>
          <p:cNvSpPr>
            <a:spLocks noGrp="1" noChangeArrowheads="1"/>
          </p:cNvSpPr>
          <p:nvPr>
            <p:ph type="title" idx="4294967295"/>
          </p:nvPr>
        </p:nvSpPr>
        <p:spPr/>
        <p:txBody>
          <a:bodyPr/>
          <a:lstStyle/>
          <a:p>
            <a:pPr eaLnBrk="1" hangingPunct="1"/>
            <a:r>
              <a:rPr lang="en-US" smtClean="0"/>
              <a:t>How To Use the Internet to Evaluate and Select Stocks</a:t>
            </a:r>
          </a:p>
        </p:txBody>
      </p:sp>
      <p:sp>
        <p:nvSpPr>
          <p:cNvPr id="41989" name="Rectangle 9"/>
          <p:cNvSpPr>
            <a:spLocks noGrp="1" noChangeArrowheads="1"/>
          </p:cNvSpPr>
          <p:nvPr>
            <p:ph type="body" idx="4294967295"/>
          </p:nvPr>
        </p:nvSpPr>
        <p:spPr>
          <a:xfrm>
            <a:off x="457200" y="1905000"/>
            <a:ext cx="8229600" cy="4221163"/>
          </a:xfrm>
        </p:spPr>
        <p:txBody>
          <a:bodyPr/>
          <a:lstStyle/>
          <a:p>
            <a:pPr eaLnBrk="1" hangingPunct="1"/>
            <a:r>
              <a:rPr lang="en-US" b="1" smtClean="0"/>
              <a:t>Securities exchanges</a:t>
            </a:r>
            <a:r>
              <a:rPr lang="en-US" smtClean="0"/>
              <a:t> (</a:t>
            </a:r>
            <a:r>
              <a:rPr lang="en-US" b="1" smtClean="0"/>
              <a:t>stock markets</a:t>
            </a:r>
            <a:r>
              <a:rPr lang="en-US" smtClean="0"/>
              <a:t>)</a:t>
            </a:r>
            <a:endParaRPr lang="en-US" b="1" smtClean="0"/>
          </a:p>
          <a:p>
            <a:pPr lvl="1" eaLnBrk="1" hangingPunct="1"/>
            <a:endParaRPr lang="en-US" smtClean="0"/>
          </a:p>
          <a:p>
            <a:pPr eaLnBrk="1" hangingPunct="1"/>
            <a:r>
              <a:rPr lang="en-US" b="1" smtClean="0"/>
              <a:t>Over-The-Counter</a:t>
            </a:r>
            <a:r>
              <a:rPr lang="en-US" smtClean="0"/>
              <a:t> (or OTC) </a:t>
            </a:r>
            <a:r>
              <a:rPr lang="en-US" b="1" smtClean="0"/>
              <a:t>Marketplace</a:t>
            </a:r>
          </a:p>
          <a:p>
            <a:pPr eaLnBrk="1" hangingPunct="1"/>
            <a:endParaRPr lang="en-US" b="1" smtClean="0"/>
          </a:p>
          <a:p>
            <a:pPr eaLnBrk="1" hangingPunct="1"/>
            <a:r>
              <a:rPr lang="en-US" b="1" smtClean="0"/>
              <a:t>NASDAQ</a:t>
            </a:r>
          </a:p>
        </p:txBody>
      </p:sp>
    </p:spTree>
  </p:cSld>
  <p:clrMapOvr>
    <a:masterClrMapping/>
  </p:clrMapOvr>
  <p:transition spd="med">
    <p:wipe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43011" name="Slide Number Placeholder 3"/>
          <p:cNvSpPr>
            <a:spLocks noGrp="1"/>
          </p:cNvSpPr>
          <p:nvPr>
            <p:ph type="sldNum" sz="quarter" idx="12"/>
          </p:nvPr>
        </p:nvSpPr>
        <p:spPr>
          <a:noFill/>
          <a:ln>
            <a:miter lim="800000"/>
            <a:headEnd/>
            <a:tailEnd/>
          </a:ln>
        </p:spPr>
        <p:txBody>
          <a:bodyPr/>
          <a:lstStyle/>
          <a:p>
            <a:fld id="{441B4E53-9330-4FAF-8B4F-4F434C7E6A38}" type="slidenum">
              <a:rPr lang="en-US" smtClean="0"/>
              <a:pPr/>
              <a:t>38</a:t>
            </a:fld>
            <a:endParaRPr lang="en-US" smtClean="0"/>
          </a:p>
        </p:txBody>
      </p:sp>
      <p:sp>
        <p:nvSpPr>
          <p:cNvPr id="43012" name="Title 1"/>
          <p:cNvSpPr>
            <a:spLocks noGrp="1"/>
          </p:cNvSpPr>
          <p:nvPr>
            <p:ph type="title" idx="4294967295"/>
          </p:nvPr>
        </p:nvSpPr>
        <p:spPr/>
        <p:txBody>
          <a:bodyPr/>
          <a:lstStyle/>
          <a:p>
            <a:pPr eaLnBrk="1" hangingPunct="1"/>
            <a:r>
              <a:rPr lang="en-US" smtClean="0"/>
              <a:t>Figure 14-2: How Stocks Are Quoted</a:t>
            </a:r>
          </a:p>
        </p:txBody>
      </p:sp>
      <p:pic>
        <p:nvPicPr>
          <p:cNvPr id="43013" name="Picture 7" descr="3902x_14_02"/>
          <p:cNvPicPr>
            <a:picLocks noChangeAspect="1" noChangeArrowheads="1"/>
          </p:cNvPicPr>
          <p:nvPr>
            <p:ph idx="4294967295"/>
          </p:nvPr>
        </p:nvPicPr>
        <p:blipFill>
          <a:blip r:embed="rId3" cstate="print"/>
          <a:srcRect/>
          <a:stretch>
            <a:fillRect/>
          </a:stretch>
        </p:blipFill>
        <p:spPr>
          <a:xfrm>
            <a:off x="990600" y="1828800"/>
            <a:ext cx="7391400" cy="3886200"/>
          </a:xfrm>
          <a:noFill/>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44035" name="Slide Number Placeholder 3"/>
          <p:cNvSpPr>
            <a:spLocks noGrp="1"/>
          </p:cNvSpPr>
          <p:nvPr>
            <p:ph type="sldNum" sz="quarter" idx="12"/>
          </p:nvPr>
        </p:nvSpPr>
        <p:spPr>
          <a:noFill/>
          <a:ln>
            <a:miter lim="800000"/>
            <a:headEnd/>
            <a:tailEnd/>
          </a:ln>
        </p:spPr>
        <p:txBody>
          <a:bodyPr/>
          <a:lstStyle/>
          <a:p>
            <a:fld id="{8123EA2D-EADE-4658-9306-14E0FD2CA486}" type="slidenum">
              <a:rPr lang="en-US" smtClean="0"/>
              <a:pPr/>
              <a:t>39</a:t>
            </a:fld>
            <a:endParaRPr lang="en-US" smtClean="0"/>
          </a:p>
        </p:txBody>
      </p:sp>
      <p:sp>
        <p:nvSpPr>
          <p:cNvPr id="44036" name="Rectangle 8"/>
          <p:cNvSpPr>
            <a:spLocks noGrp="1" noChangeArrowheads="1"/>
          </p:cNvSpPr>
          <p:nvPr>
            <p:ph type="title" idx="4294967295"/>
          </p:nvPr>
        </p:nvSpPr>
        <p:spPr/>
        <p:txBody>
          <a:bodyPr/>
          <a:lstStyle/>
          <a:p>
            <a:pPr eaLnBrk="1" hangingPunct="1"/>
            <a:r>
              <a:rPr lang="en-US" smtClean="0"/>
              <a:t>How To Use the Internet to Evaluate and Select Stocks</a:t>
            </a:r>
          </a:p>
        </p:txBody>
      </p:sp>
      <p:sp>
        <p:nvSpPr>
          <p:cNvPr id="44037" name="Rectangle 9"/>
          <p:cNvSpPr>
            <a:spLocks noGrp="1" noChangeArrowheads="1"/>
          </p:cNvSpPr>
          <p:nvPr>
            <p:ph type="body" idx="4294967295"/>
          </p:nvPr>
        </p:nvSpPr>
        <p:spPr>
          <a:xfrm>
            <a:off x="1295400" y="2209800"/>
            <a:ext cx="7391400" cy="3886200"/>
          </a:xfrm>
        </p:spPr>
        <p:txBody>
          <a:bodyPr/>
          <a:lstStyle/>
          <a:p>
            <a:pPr eaLnBrk="1" hangingPunct="1"/>
            <a:r>
              <a:rPr lang="en-US" smtClean="0"/>
              <a:t>Use </a:t>
            </a:r>
            <a:r>
              <a:rPr lang="en-US" b="1" smtClean="0"/>
              <a:t>portfolio tracking</a:t>
            </a:r>
            <a:r>
              <a:rPr lang="en-US" smtClean="0"/>
              <a:t> to monitor your investments:</a:t>
            </a:r>
            <a:endParaRPr lang="en-US" b="1" smtClean="0"/>
          </a:p>
          <a:p>
            <a:pPr lvl="1" eaLnBrk="1" hangingPunct="1"/>
            <a:r>
              <a:rPr lang="en-US" sz="3100" smtClean="0"/>
              <a:t>E*Trade: us.etrade.com/e/t/home</a:t>
            </a:r>
          </a:p>
          <a:p>
            <a:pPr lvl="1" eaLnBrk="1" hangingPunct="1"/>
            <a:r>
              <a:rPr lang="en-US" sz="3100" smtClean="0"/>
              <a:t>MSN Money: moneycentral.msn.com</a:t>
            </a:r>
          </a:p>
          <a:p>
            <a:pPr lvl="1" eaLnBrk="1" hangingPunct="1"/>
            <a:r>
              <a:rPr lang="en-US" sz="3100" smtClean="0"/>
              <a:t>Morningstar: morningstar.com</a:t>
            </a:r>
          </a:p>
          <a:p>
            <a:pPr lvl="1" eaLnBrk="1" hangingPunct="1"/>
            <a:r>
              <a:rPr lang="en-US" sz="3100" smtClean="0"/>
              <a:t>InvestorGuide.com</a:t>
            </a:r>
          </a:p>
          <a:p>
            <a:pPr eaLnBrk="1" hangingPunct="1"/>
            <a:endParaRPr lang="en-US" smtClean="0"/>
          </a:p>
        </p:txBody>
      </p:sp>
    </p:spTree>
  </p:cSld>
  <p:clrMapOvr>
    <a:masterClrMapping/>
  </p:clrMapOvr>
  <p:transition spd="med">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8195" name="Slide Number Placeholder 3"/>
          <p:cNvSpPr>
            <a:spLocks noGrp="1"/>
          </p:cNvSpPr>
          <p:nvPr>
            <p:ph type="sldNum" sz="quarter" idx="12"/>
          </p:nvPr>
        </p:nvSpPr>
        <p:spPr>
          <a:noFill/>
          <a:ln>
            <a:miter lim="800000"/>
            <a:headEnd/>
            <a:tailEnd/>
          </a:ln>
        </p:spPr>
        <p:txBody>
          <a:bodyPr/>
          <a:lstStyle/>
          <a:p>
            <a:fld id="{A90E0936-085D-42B7-9509-9E6504BC1B91}" type="slidenum">
              <a:rPr lang="en-US" smtClean="0"/>
              <a:pPr/>
              <a:t>4</a:t>
            </a:fld>
            <a:endParaRPr lang="en-US" smtClean="0"/>
          </a:p>
        </p:txBody>
      </p:sp>
      <p:sp>
        <p:nvSpPr>
          <p:cNvPr id="8196" name="Rectangle 8"/>
          <p:cNvSpPr>
            <a:spLocks noGrp="1" noChangeArrowheads="1"/>
          </p:cNvSpPr>
          <p:nvPr>
            <p:ph type="title" idx="4294967295"/>
          </p:nvPr>
        </p:nvSpPr>
        <p:spPr/>
        <p:txBody>
          <a:bodyPr/>
          <a:lstStyle/>
          <a:p>
            <a:pPr eaLnBrk="1" hangingPunct="1"/>
            <a:r>
              <a:rPr lang="en-US" smtClean="0"/>
              <a:t>Your Next Five Years</a:t>
            </a:r>
          </a:p>
        </p:txBody>
      </p:sp>
      <p:sp>
        <p:nvSpPr>
          <p:cNvPr id="8197" name="Rectangle 9"/>
          <p:cNvSpPr>
            <a:spLocks noGrp="1" noChangeArrowheads="1"/>
          </p:cNvSpPr>
          <p:nvPr>
            <p:ph type="body" idx="4294967295"/>
          </p:nvPr>
        </p:nvSpPr>
        <p:spPr/>
        <p:txBody>
          <a:bodyPr/>
          <a:lstStyle/>
          <a:p>
            <a:pPr marL="225425" indent="0" eaLnBrk="1" hangingPunct="1">
              <a:buFontTx/>
              <a:buNone/>
            </a:pPr>
            <a:r>
              <a:rPr lang="en-US" smtClean="0"/>
              <a:t>2.	Use fundamental analysis to determine a company’s basic value before investing in any individual stock. </a:t>
            </a:r>
          </a:p>
          <a:p>
            <a:pPr marL="225425" indent="0" eaLnBrk="1" hangingPunct="1">
              <a:buFontTx/>
              <a:buNone/>
            </a:pPr>
            <a:endParaRPr lang="en-US" smtClean="0"/>
          </a:p>
          <a:p>
            <a:pPr marL="225425" indent="0" eaLnBrk="1" hangingPunct="1">
              <a:buFontTx/>
              <a:buNone/>
            </a:pPr>
            <a:r>
              <a:rPr lang="en-US" smtClean="0"/>
              <a:t>3.	Resist putting money into so-called hot stocks.</a:t>
            </a:r>
          </a:p>
          <a:p>
            <a:pPr marL="225425" indent="0" eaLnBrk="1" hangingPunct="1"/>
            <a:endParaRPr lang="en-US" smtClean="0"/>
          </a:p>
        </p:txBody>
      </p:sp>
    </p:spTree>
  </p:cSld>
  <p:clrMapOvr>
    <a:masterClrMapping/>
  </p:clrMapOvr>
  <p:transition spd="med">
    <p:wipe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45059" name="Slide Number Placeholder 3"/>
          <p:cNvSpPr>
            <a:spLocks noGrp="1"/>
          </p:cNvSpPr>
          <p:nvPr>
            <p:ph type="sldNum" sz="quarter" idx="12"/>
          </p:nvPr>
        </p:nvSpPr>
        <p:spPr>
          <a:noFill/>
          <a:ln>
            <a:miter lim="800000"/>
            <a:headEnd/>
            <a:tailEnd/>
          </a:ln>
        </p:spPr>
        <p:txBody>
          <a:bodyPr/>
          <a:lstStyle/>
          <a:p>
            <a:fld id="{530292F8-326C-472C-9033-FE075E1C8F27}" type="slidenum">
              <a:rPr lang="en-US" smtClean="0"/>
              <a:pPr/>
              <a:t>40</a:t>
            </a:fld>
            <a:endParaRPr lang="en-US" smtClean="0"/>
          </a:p>
        </p:txBody>
      </p:sp>
      <p:sp>
        <p:nvSpPr>
          <p:cNvPr id="45060" name="Title 1"/>
          <p:cNvSpPr>
            <a:spLocks noGrp="1"/>
          </p:cNvSpPr>
          <p:nvPr>
            <p:ph type="title" idx="4294967295"/>
          </p:nvPr>
        </p:nvSpPr>
        <p:spPr/>
        <p:txBody>
          <a:bodyPr/>
          <a:lstStyle/>
          <a:p>
            <a:pPr eaLnBrk="1" hangingPunct="1"/>
            <a:r>
              <a:rPr lang="en-US" smtClean="0"/>
              <a:t>Concept Check 14.4</a:t>
            </a:r>
          </a:p>
        </p:txBody>
      </p:sp>
      <p:sp>
        <p:nvSpPr>
          <p:cNvPr id="45061" name="Content Placeholder 2"/>
          <p:cNvSpPr>
            <a:spLocks noGrp="1"/>
          </p:cNvSpPr>
          <p:nvPr>
            <p:ph idx="4294967295"/>
          </p:nvPr>
        </p:nvSpPr>
        <p:spPr>
          <a:xfrm>
            <a:off x="914400" y="1981200"/>
            <a:ext cx="7467600" cy="4114800"/>
          </a:xfrm>
        </p:spPr>
        <p:txBody>
          <a:bodyPr/>
          <a:lstStyle/>
          <a:p>
            <a:pPr eaLnBrk="1" hangingPunct="1"/>
            <a:r>
              <a:rPr lang="en-US" dirty="0" smtClean="0"/>
              <a:t>Give three examples of the types of website resources available to investors on the Internet.</a:t>
            </a:r>
          </a:p>
          <a:p>
            <a:pPr eaLnBrk="1" hangingPunct="1"/>
            <a:r>
              <a:rPr lang="en-US" dirty="0" smtClean="0"/>
              <a:t>List five places where you can obtain investment information on  a specific stock.</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46083" name="Slide Number Placeholder 3"/>
          <p:cNvSpPr>
            <a:spLocks noGrp="1"/>
          </p:cNvSpPr>
          <p:nvPr>
            <p:ph type="sldNum" sz="quarter" idx="12"/>
          </p:nvPr>
        </p:nvSpPr>
        <p:spPr>
          <a:noFill/>
          <a:ln>
            <a:miter lim="800000"/>
            <a:headEnd/>
            <a:tailEnd/>
          </a:ln>
        </p:spPr>
        <p:txBody>
          <a:bodyPr/>
          <a:lstStyle/>
          <a:p>
            <a:fld id="{0DC49F20-55E9-4798-87B4-81458CEF240A}" type="slidenum">
              <a:rPr lang="en-US" smtClean="0"/>
              <a:pPr/>
              <a:t>41</a:t>
            </a:fld>
            <a:endParaRPr lang="en-US" smtClean="0"/>
          </a:p>
        </p:txBody>
      </p:sp>
      <p:sp>
        <p:nvSpPr>
          <p:cNvPr id="46084" name="Title 1"/>
          <p:cNvSpPr>
            <a:spLocks noGrp="1"/>
          </p:cNvSpPr>
          <p:nvPr>
            <p:ph type="title" idx="4294967295"/>
          </p:nvPr>
        </p:nvSpPr>
        <p:spPr/>
        <p:txBody>
          <a:bodyPr/>
          <a:lstStyle/>
          <a:p>
            <a:pPr eaLnBrk="1" hangingPunct="1"/>
            <a:r>
              <a:rPr lang="en-US" smtClean="0"/>
              <a:t>Concept Check 14.4</a:t>
            </a:r>
          </a:p>
        </p:txBody>
      </p:sp>
      <p:sp>
        <p:nvSpPr>
          <p:cNvPr id="46085" name="Content Placeholder 2"/>
          <p:cNvSpPr>
            <a:spLocks noGrp="1"/>
          </p:cNvSpPr>
          <p:nvPr>
            <p:ph idx="4294967295"/>
          </p:nvPr>
        </p:nvSpPr>
        <p:spPr>
          <a:xfrm>
            <a:off x="838200" y="2133600"/>
            <a:ext cx="7467600" cy="3962400"/>
          </a:xfrm>
        </p:spPr>
        <p:txBody>
          <a:bodyPr/>
          <a:lstStyle/>
          <a:p>
            <a:pPr eaLnBrk="1" hangingPunct="1"/>
            <a:r>
              <a:rPr lang="en-US" dirty="0" smtClean="0"/>
              <a:t>Distinguish between the Dow Jones Industrial Average and the S&amp;P 500.</a:t>
            </a:r>
          </a:p>
          <a:p>
            <a:pPr eaLnBrk="1" hangingPunct="1"/>
            <a:endParaRPr lang="en-US" dirty="0" smtClean="0"/>
          </a:p>
          <a:p>
            <a:pPr eaLnBrk="1" hangingPunct="1"/>
            <a:r>
              <a:rPr lang="en-US" dirty="0" smtClean="0"/>
              <a:t>Where can you go to look up stock symbols and prices?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47107" name="Slide Number Placeholder 3"/>
          <p:cNvSpPr>
            <a:spLocks noGrp="1"/>
          </p:cNvSpPr>
          <p:nvPr>
            <p:ph type="sldNum" sz="quarter" idx="12"/>
          </p:nvPr>
        </p:nvSpPr>
        <p:spPr>
          <a:noFill/>
          <a:ln>
            <a:miter lim="800000"/>
            <a:headEnd/>
            <a:tailEnd/>
          </a:ln>
        </p:spPr>
        <p:txBody>
          <a:bodyPr/>
          <a:lstStyle/>
          <a:p>
            <a:fld id="{26EFABDA-7AAA-4856-8289-2D97687AFF56}" type="slidenum">
              <a:rPr lang="en-US" smtClean="0"/>
              <a:pPr/>
              <a:t>42</a:t>
            </a:fld>
            <a:endParaRPr lang="en-US" smtClean="0"/>
          </a:p>
        </p:txBody>
      </p:sp>
      <p:sp>
        <p:nvSpPr>
          <p:cNvPr id="47108" name="Rectangle 8"/>
          <p:cNvSpPr>
            <a:spLocks noGrp="1" noChangeArrowheads="1"/>
          </p:cNvSpPr>
          <p:nvPr>
            <p:ph type="title" idx="4294967295"/>
          </p:nvPr>
        </p:nvSpPr>
        <p:spPr/>
        <p:txBody>
          <a:bodyPr/>
          <a:lstStyle/>
          <a:p>
            <a:pPr eaLnBrk="1" hangingPunct="1"/>
            <a:r>
              <a:rPr lang="en-US" smtClean="0"/>
              <a:t>Learning Objective #5</a:t>
            </a:r>
          </a:p>
        </p:txBody>
      </p:sp>
      <p:sp>
        <p:nvSpPr>
          <p:cNvPr id="47109" name="Rectangle 9"/>
          <p:cNvSpPr>
            <a:spLocks noGrp="1" noChangeArrowheads="1"/>
          </p:cNvSpPr>
          <p:nvPr>
            <p:ph type="body" idx="4294967295"/>
          </p:nvPr>
        </p:nvSpPr>
        <p:spPr>
          <a:xfrm>
            <a:off x="762000" y="1676400"/>
            <a:ext cx="7543800" cy="4114800"/>
          </a:xfrm>
        </p:spPr>
        <p:txBody>
          <a:bodyPr/>
          <a:lstStyle/>
          <a:p>
            <a:pPr marL="609600" indent="-609600" eaLnBrk="1" hangingPunct="1">
              <a:lnSpc>
                <a:spcPct val="90000"/>
              </a:lnSpc>
              <a:buFontTx/>
              <a:buAutoNum type="arabicPeriod" startAt="4"/>
            </a:pPr>
            <a:endParaRPr lang="en-US" b="1" dirty="0" smtClean="0"/>
          </a:p>
          <a:p>
            <a:pPr marL="609600" indent="-609600" eaLnBrk="1" hangingPunct="1">
              <a:lnSpc>
                <a:spcPct val="90000"/>
              </a:lnSpc>
              <a:buFontTx/>
              <a:buNone/>
            </a:pPr>
            <a:r>
              <a:rPr lang="en-US" b="1" dirty="0" smtClean="0"/>
              <a:t>	</a:t>
            </a:r>
          </a:p>
          <a:p>
            <a:pPr marL="609600" indent="-609600" eaLnBrk="1" hangingPunct="1">
              <a:lnSpc>
                <a:spcPct val="90000"/>
              </a:lnSpc>
              <a:buFontTx/>
              <a:buNone/>
            </a:pPr>
            <a:r>
              <a:rPr lang="en-US" b="1" dirty="0" smtClean="0"/>
              <a:t>	Summarize</a:t>
            </a:r>
            <a:r>
              <a:rPr lang="en-US" dirty="0" smtClean="0"/>
              <a:t> how stocks are bought and sold.</a:t>
            </a:r>
          </a:p>
          <a:p>
            <a:pPr marL="609600" indent="-609600" eaLnBrk="1" hangingPunct="1">
              <a:lnSpc>
                <a:spcPct val="90000"/>
              </a:lnSpc>
              <a:buFontTx/>
              <a:buNone/>
            </a:pPr>
            <a:endParaRPr lang="en-US" dirty="0" smtClean="0"/>
          </a:p>
        </p:txBody>
      </p:sp>
    </p:spTree>
  </p:cSld>
  <p:clrMapOvr>
    <a:masterClrMapping/>
  </p:clrMapOvr>
  <p:transition spd="med">
    <p:wipe dir="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48131" name="Slide Number Placeholder 3"/>
          <p:cNvSpPr>
            <a:spLocks noGrp="1"/>
          </p:cNvSpPr>
          <p:nvPr>
            <p:ph type="sldNum" sz="quarter" idx="12"/>
          </p:nvPr>
        </p:nvSpPr>
        <p:spPr>
          <a:noFill/>
          <a:ln>
            <a:miter lim="800000"/>
            <a:headEnd/>
            <a:tailEnd/>
          </a:ln>
        </p:spPr>
        <p:txBody>
          <a:bodyPr/>
          <a:lstStyle/>
          <a:p>
            <a:fld id="{998526ED-753F-4D95-B576-CCDA3CCC52A2}" type="slidenum">
              <a:rPr lang="en-US" smtClean="0"/>
              <a:pPr/>
              <a:t>43</a:t>
            </a:fld>
            <a:endParaRPr lang="en-US" smtClean="0"/>
          </a:p>
        </p:txBody>
      </p:sp>
      <p:sp>
        <p:nvSpPr>
          <p:cNvPr id="48132" name="Rectangle 8"/>
          <p:cNvSpPr>
            <a:spLocks noGrp="1" noChangeArrowheads="1"/>
          </p:cNvSpPr>
          <p:nvPr>
            <p:ph type="title" idx="4294967295"/>
          </p:nvPr>
        </p:nvSpPr>
        <p:spPr/>
        <p:txBody>
          <a:bodyPr/>
          <a:lstStyle/>
          <a:p>
            <a:pPr eaLnBrk="1" hangingPunct="1"/>
            <a:r>
              <a:rPr lang="en-US" smtClean="0"/>
              <a:t>Buying and Selling Stocks</a:t>
            </a:r>
          </a:p>
        </p:txBody>
      </p:sp>
      <p:sp>
        <p:nvSpPr>
          <p:cNvPr id="48133" name="Rectangle 9"/>
          <p:cNvSpPr>
            <a:spLocks noGrp="1" noChangeArrowheads="1"/>
          </p:cNvSpPr>
          <p:nvPr>
            <p:ph type="body" idx="4294967295"/>
          </p:nvPr>
        </p:nvSpPr>
        <p:spPr>
          <a:xfrm>
            <a:off x="838200" y="1981200"/>
            <a:ext cx="7467600" cy="4114800"/>
          </a:xfrm>
        </p:spPr>
        <p:txBody>
          <a:bodyPr/>
          <a:lstStyle/>
          <a:p>
            <a:pPr eaLnBrk="1" hangingPunct="1"/>
            <a:r>
              <a:rPr lang="en-US" b="1" dirty="0" smtClean="0">
                <a:cs typeface="Times New Roman" pitchFamily="18" charset="0"/>
              </a:rPr>
              <a:t>Stockbroker</a:t>
            </a:r>
            <a:r>
              <a:rPr lang="en-US" dirty="0" smtClean="0">
                <a:cs typeface="Times New Roman" pitchFamily="18" charset="0"/>
              </a:rPr>
              <a:t> (or </a:t>
            </a:r>
            <a:r>
              <a:rPr lang="en-US" b="1" dirty="0" smtClean="0">
                <a:cs typeface="Times New Roman" pitchFamily="18" charset="0"/>
              </a:rPr>
              <a:t>Account Executive</a:t>
            </a:r>
            <a:r>
              <a:rPr lang="en-US" dirty="0" smtClean="0">
                <a:cs typeface="Times New Roman" pitchFamily="18" charset="0"/>
              </a:rPr>
              <a:t>)</a:t>
            </a:r>
          </a:p>
          <a:p>
            <a:pPr eaLnBrk="1" hangingPunct="1"/>
            <a:endParaRPr lang="en-US" dirty="0" smtClean="0">
              <a:cs typeface="Times New Roman" pitchFamily="18" charset="0"/>
            </a:endParaRPr>
          </a:p>
          <a:p>
            <a:pPr eaLnBrk="1" hangingPunct="1"/>
            <a:r>
              <a:rPr lang="en-US" b="1" dirty="0" smtClean="0">
                <a:cs typeface="Times New Roman" pitchFamily="18" charset="0"/>
              </a:rPr>
              <a:t>Security’s street name</a:t>
            </a:r>
            <a:endParaRPr lang="en-US" sz="2800" b="1" dirty="0" smtClean="0"/>
          </a:p>
        </p:txBody>
      </p:sp>
    </p:spTree>
  </p:cSld>
  <p:clrMapOvr>
    <a:masterClrMapping/>
  </p:clrMapOvr>
  <p:transition spd="med">
    <p:wipe dir="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49155" name="Slide Number Placeholder 3"/>
          <p:cNvSpPr>
            <a:spLocks noGrp="1"/>
          </p:cNvSpPr>
          <p:nvPr>
            <p:ph type="sldNum" sz="quarter" idx="12"/>
          </p:nvPr>
        </p:nvSpPr>
        <p:spPr>
          <a:noFill/>
          <a:ln>
            <a:miter lim="800000"/>
            <a:headEnd/>
            <a:tailEnd/>
          </a:ln>
        </p:spPr>
        <p:txBody>
          <a:bodyPr/>
          <a:lstStyle/>
          <a:p>
            <a:fld id="{E68407C3-D4E0-438D-98C4-8E6B33F973C7}" type="slidenum">
              <a:rPr lang="en-US" smtClean="0"/>
              <a:pPr/>
              <a:t>44</a:t>
            </a:fld>
            <a:endParaRPr lang="en-US" smtClean="0"/>
          </a:p>
        </p:txBody>
      </p:sp>
      <p:sp>
        <p:nvSpPr>
          <p:cNvPr id="49156" name="Rectangle 8"/>
          <p:cNvSpPr>
            <a:spLocks noGrp="1" noChangeArrowheads="1"/>
          </p:cNvSpPr>
          <p:nvPr>
            <p:ph type="title" idx="4294967295"/>
          </p:nvPr>
        </p:nvSpPr>
        <p:spPr/>
        <p:txBody>
          <a:bodyPr/>
          <a:lstStyle/>
          <a:p>
            <a:pPr eaLnBrk="1" hangingPunct="1"/>
            <a:r>
              <a:rPr lang="en-US" smtClean="0"/>
              <a:t>Buying and Selling Stocks</a:t>
            </a:r>
          </a:p>
        </p:txBody>
      </p:sp>
      <p:sp>
        <p:nvSpPr>
          <p:cNvPr id="49157" name="Rectangle 9"/>
          <p:cNvSpPr>
            <a:spLocks noGrp="1" noChangeArrowheads="1"/>
          </p:cNvSpPr>
          <p:nvPr>
            <p:ph type="body" idx="4294967295"/>
          </p:nvPr>
        </p:nvSpPr>
        <p:spPr>
          <a:xfrm>
            <a:off x="914400" y="1905000"/>
            <a:ext cx="7467600" cy="3962400"/>
          </a:xfrm>
        </p:spPr>
        <p:txBody>
          <a:bodyPr/>
          <a:lstStyle/>
          <a:p>
            <a:pPr eaLnBrk="1" hangingPunct="1"/>
            <a:r>
              <a:rPr lang="en-US" b="1" dirty="0" smtClean="0"/>
              <a:t>Discount</a:t>
            </a:r>
            <a:r>
              <a:rPr lang="en-US" dirty="0" smtClean="0"/>
              <a:t>, </a:t>
            </a:r>
            <a:r>
              <a:rPr lang="en-US" b="1" dirty="0" smtClean="0"/>
              <a:t>online</a:t>
            </a:r>
            <a:r>
              <a:rPr lang="en-US" dirty="0" smtClean="0"/>
              <a:t>, and </a:t>
            </a:r>
            <a:r>
              <a:rPr lang="en-US" b="1" dirty="0" smtClean="0"/>
              <a:t>general</a:t>
            </a:r>
            <a:r>
              <a:rPr lang="en-US" dirty="0" smtClean="0"/>
              <a:t> (or </a:t>
            </a:r>
            <a:r>
              <a:rPr lang="en-US" b="1" dirty="0" smtClean="0"/>
              <a:t>full-service</a:t>
            </a:r>
            <a:r>
              <a:rPr lang="en-US" dirty="0" smtClean="0"/>
              <a:t>) </a:t>
            </a:r>
            <a:r>
              <a:rPr lang="en-US" b="1" dirty="0" smtClean="0"/>
              <a:t>brokers</a:t>
            </a:r>
          </a:p>
          <a:p>
            <a:pPr lvl="1" eaLnBrk="1" hangingPunct="1"/>
            <a:endParaRPr lang="en-US" dirty="0" smtClean="0"/>
          </a:p>
          <a:p>
            <a:pPr lvl="1" eaLnBrk="1" hangingPunct="1">
              <a:buFontTx/>
              <a:buNone/>
            </a:pPr>
            <a:endParaRPr lang="en-US" b="1" dirty="0" smtClean="0"/>
          </a:p>
        </p:txBody>
      </p:sp>
    </p:spTree>
  </p:cSld>
  <p:clrMapOvr>
    <a:masterClrMapping/>
  </p:clrMapOvr>
  <p:transition spd="med">
    <p:wipe dir="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50179" name="Slide Number Placeholder 3"/>
          <p:cNvSpPr>
            <a:spLocks noGrp="1"/>
          </p:cNvSpPr>
          <p:nvPr>
            <p:ph type="sldNum" sz="quarter" idx="12"/>
          </p:nvPr>
        </p:nvSpPr>
        <p:spPr>
          <a:noFill/>
          <a:ln>
            <a:miter lim="800000"/>
            <a:headEnd/>
            <a:tailEnd/>
          </a:ln>
        </p:spPr>
        <p:txBody>
          <a:bodyPr/>
          <a:lstStyle/>
          <a:p>
            <a:fld id="{DB5B9AE1-79DC-465D-8D52-5BC52C8A2812}" type="slidenum">
              <a:rPr lang="en-US" smtClean="0"/>
              <a:pPr/>
              <a:t>45</a:t>
            </a:fld>
            <a:endParaRPr lang="en-US" smtClean="0"/>
          </a:p>
        </p:txBody>
      </p:sp>
      <p:sp>
        <p:nvSpPr>
          <p:cNvPr id="50180" name="Title 1"/>
          <p:cNvSpPr>
            <a:spLocks noGrp="1"/>
          </p:cNvSpPr>
          <p:nvPr>
            <p:ph type="title" idx="4294967295"/>
          </p:nvPr>
        </p:nvSpPr>
        <p:spPr/>
        <p:txBody>
          <a:bodyPr/>
          <a:lstStyle/>
          <a:p>
            <a:pPr eaLnBrk="1" hangingPunct="1"/>
            <a:r>
              <a:rPr lang="en-US" smtClean="0"/>
              <a:t>Figure 14-3: Securities Transactions</a:t>
            </a:r>
          </a:p>
        </p:txBody>
      </p:sp>
      <p:pic>
        <p:nvPicPr>
          <p:cNvPr id="50182" name="Picture 6"/>
          <p:cNvPicPr>
            <a:picLocks noChangeAspect="1" noChangeArrowheads="1"/>
          </p:cNvPicPr>
          <p:nvPr/>
        </p:nvPicPr>
        <p:blipFill>
          <a:blip r:embed="rId3" cstate="print"/>
          <a:srcRect/>
          <a:stretch>
            <a:fillRect/>
          </a:stretch>
        </p:blipFill>
        <p:spPr bwMode="auto">
          <a:xfrm>
            <a:off x="632561" y="1876425"/>
            <a:ext cx="7783628" cy="3914776"/>
          </a:xfrm>
          <a:prstGeom prst="rect">
            <a:avLst/>
          </a:prstGeom>
          <a:noFill/>
          <a:ln w="9525">
            <a:noFill/>
            <a:miter lim="800000"/>
            <a:headEnd/>
            <a:tailEnd/>
          </a:ln>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51203" name="Slide Number Placeholder 3"/>
          <p:cNvSpPr>
            <a:spLocks noGrp="1"/>
          </p:cNvSpPr>
          <p:nvPr>
            <p:ph type="sldNum" sz="quarter" idx="12"/>
          </p:nvPr>
        </p:nvSpPr>
        <p:spPr>
          <a:noFill/>
          <a:ln>
            <a:miter lim="800000"/>
            <a:headEnd/>
            <a:tailEnd/>
          </a:ln>
        </p:spPr>
        <p:txBody>
          <a:bodyPr/>
          <a:lstStyle/>
          <a:p>
            <a:fld id="{38363CA9-1F99-43AF-9304-E415EF977789}" type="slidenum">
              <a:rPr lang="en-US" smtClean="0"/>
              <a:pPr/>
              <a:t>46</a:t>
            </a:fld>
            <a:endParaRPr lang="en-US" smtClean="0"/>
          </a:p>
        </p:txBody>
      </p:sp>
      <p:sp>
        <p:nvSpPr>
          <p:cNvPr id="51204" name="Rectangle 8"/>
          <p:cNvSpPr>
            <a:spLocks noGrp="1" noChangeArrowheads="1"/>
          </p:cNvSpPr>
          <p:nvPr>
            <p:ph type="title" idx="4294967295"/>
          </p:nvPr>
        </p:nvSpPr>
        <p:spPr/>
        <p:txBody>
          <a:bodyPr/>
          <a:lstStyle/>
          <a:p>
            <a:pPr eaLnBrk="1" hangingPunct="1"/>
            <a:r>
              <a:rPr lang="en-US" smtClean="0"/>
              <a:t>Buying and Selling Stocks</a:t>
            </a:r>
          </a:p>
        </p:txBody>
      </p:sp>
      <p:sp>
        <p:nvSpPr>
          <p:cNvPr id="51205" name="Rectangle 9"/>
          <p:cNvSpPr>
            <a:spLocks noGrp="1" noChangeArrowheads="1"/>
          </p:cNvSpPr>
          <p:nvPr>
            <p:ph type="body" idx="4294967295"/>
          </p:nvPr>
        </p:nvSpPr>
        <p:spPr>
          <a:xfrm>
            <a:off x="1295400" y="1981200"/>
            <a:ext cx="7391400" cy="4114800"/>
          </a:xfrm>
        </p:spPr>
        <p:txBody>
          <a:bodyPr/>
          <a:lstStyle/>
          <a:p>
            <a:pPr eaLnBrk="1" hangingPunct="1"/>
            <a:r>
              <a:rPr lang="en-US" smtClean="0"/>
              <a:t>Broker commissions and fees</a:t>
            </a:r>
            <a:endParaRPr lang="en-US" b="1" smtClean="0"/>
          </a:p>
          <a:p>
            <a:pPr lvl="1" eaLnBrk="1" hangingPunct="1"/>
            <a:r>
              <a:rPr lang="en-US" sz="3100" b="1" smtClean="0"/>
              <a:t>Round Lots</a:t>
            </a:r>
          </a:p>
          <a:p>
            <a:pPr lvl="1" eaLnBrk="1" hangingPunct="1"/>
            <a:r>
              <a:rPr lang="en-US" sz="3100" b="1" smtClean="0"/>
              <a:t>Odd Lot</a:t>
            </a:r>
          </a:p>
          <a:p>
            <a:pPr lvl="1" eaLnBrk="1" hangingPunct="1"/>
            <a:r>
              <a:rPr lang="en-US" sz="3100" b="1" smtClean="0"/>
              <a:t>Differential</a:t>
            </a:r>
            <a:r>
              <a:rPr lang="en-US" sz="3100" smtClean="0"/>
              <a:t>: The odd-lot portion of the transaction.</a:t>
            </a:r>
          </a:p>
          <a:p>
            <a:pPr lvl="1" eaLnBrk="1" hangingPunct="1"/>
            <a:endParaRPr lang="en-US" b="1" smtClean="0"/>
          </a:p>
        </p:txBody>
      </p:sp>
    </p:spTree>
  </p:cSld>
  <p:clrMapOvr>
    <a:masterClrMapping/>
  </p:clrMapOvr>
  <p:transition spd="med">
    <p:wipe dir="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52227" name="Slide Number Placeholder 3"/>
          <p:cNvSpPr>
            <a:spLocks noGrp="1"/>
          </p:cNvSpPr>
          <p:nvPr>
            <p:ph type="sldNum" sz="quarter" idx="12"/>
          </p:nvPr>
        </p:nvSpPr>
        <p:spPr>
          <a:noFill/>
          <a:ln>
            <a:miter lim="800000"/>
            <a:headEnd/>
            <a:tailEnd/>
          </a:ln>
        </p:spPr>
        <p:txBody>
          <a:bodyPr/>
          <a:lstStyle/>
          <a:p>
            <a:fld id="{0E3EF16D-DDBE-419A-A7F2-0C91D3D5AB59}" type="slidenum">
              <a:rPr lang="en-US" smtClean="0"/>
              <a:pPr/>
              <a:t>47</a:t>
            </a:fld>
            <a:endParaRPr lang="en-US" smtClean="0"/>
          </a:p>
        </p:txBody>
      </p:sp>
      <p:sp>
        <p:nvSpPr>
          <p:cNvPr id="52228" name="Rectangle 2"/>
          <p:cNvSpPr>
            <a:spLocks noGrp="1" noChangeArrowheads="1"/>
          </p:cNvSpPr>
          <p:nvPr>
            <p:ph type="title" idx="4294967295"/>
          </p:nvPr>
        </p:nvSpPr>
        <p:spPr/>
        <p:txBody>
          <a:bodyPr/>
          <a:lstStyle/>
          <a:p>
            <a:pPr eaLnBrk="1" hangingPunct="1"/>
            <a:r>
              <a:rPr lang="en-US" smtClean="0"/>
              <a:t>Buying and Selling Stocks</a:t>
            </a:r>
          </a:p>
        </p:txBody>
      </p:sp>
      <p:sp>
        <p:nvSpPr>
          <p:cNvPr id="52229" name="Rectangle 3"/>
          <p:cNvSpPr>
            <a:spLocks noGrp="1" noChangeArrowheads="1"/>
          </p:cNvSpPr>
          <p:nvPr>
            <p:ph type="body" idx="4294967295"/>
          </p:nvPr>
        </p:nvSpPr>
        <p:spPr>
          <a:xfrm>
            <a:off x="838200" y="1981200"/>
            <a:ext cx="7848600" cy="4114800"/>
          </a:xfrm>
        </p:spPr>
        <p:txBody>
          <a:bodyPr/>
          <a:lstStyle/>
          <a:p>
            <a:pPr eaLnBrk="1" hangingPunct="1"/>
            <a:r>
              <a:rPr lang="en-US" smtClean="0"/>
              <a:t>How to order stock transactions:</a:t>
            </a:r>
          </a:p>
          <a:p>
            <a:pPr lvl="1" eaLnBrk="1" hangingPunct="1"/>
            <a:r>
              <a:rPr lang="en-US" sz="3100" smtClean="0"/>
              <a:t>The process of trading stocks involves a </a:t>
            </a:r>
            <a:r>
              <a:rPr lang="en-US" sz="3100" b="1" smtClean="0"/>
              <a:t>floor broker</a:t>
            </a:r>
            <a:r>
              <a:rPr lang="en-US" sz="3100" smtClean="0"/>
              <a:t> and a </a:t>
            </a:r>
            <a:r>
              <a:rPr lang="en-US" sz="3100" b="1" smtClean="0"/>
              <a:t>specialist</a:t>
            </a:r>
            <a:r>
              <a:rPr lang="en-US" sz="3100" smtClean="0"/>
              <a:t>.</a:t>
            </a:r>
          </a:p>
          <a:p>
            <a:pPr lvl="1" eaLnBrk="1" hangingPunct="1"/>
            <a:endParaRPr lang="en-US" sz="3100" smtClean="0"/>
          </a:p>
          <a:p>
            <a:pPr lvl="1" eaLnBrk="1" hangingPunct="1"/>
            <a:r>
              <a:rPr lang="en-US" sz="3100" smtClean="0"/>
              <a:t>Securities prices are either </a:t>
            </a:r>
            <a:r>
              <a:rPr lang="en-US" sz="3100" b="1" smtClean="0"/>
              <a:t>matched</a:t>
            </a:r>
            <a:r>
              <a:rPr lang="en-US" sz="3100" smtClean="0"/>
              <a:t> or </a:t>
            </a:r>
            <a:r>
              <a:rPr lang="en-US" sz="3100" b="1" smtClean="0"/>
              <a:t>negotiated</a:t>
            </a:r>
            <a:r>
              <a:rPr lang="en-US" sz="3100" smtClean="0"/>
              <a:t>.</a:t>
            </a:r>
            <a:endParaRPr lang="en-US" sz="3300" smtClean="0"/>
          </a:p>
        </p:txBody>
      </p:sp>
    </p:spTree>
  </p:cSld>
  <p:clrMapOvr>
    <a:masterClrMapping/>
  </p:clrMapOvr>
  <p:transition spd="med">
    <p:wipe dir="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53251" name="Slide Number Placeholder 3"/>
          <p:cNvSpPr>
            <a:spLocks noGrp="1"/>
          </p:cNvSpPr>
          <p:nvPr>
            <p:ph type="sldNum" sz="quarter" idx="12"/>
          </p:nvPr>
        </p:nvSpPr>
        <p:spPr>
          <a:noFill/>
          <a:ln>
            <a:miter lim="800000"/>
            <a:headEnd/>
            <a:tailEnd/>
          </a:ln>
        </p:spPr>
        <p:txBody>
          <a:bodyPr/>
          <a:lstStyle/>
          <a:p>
            <a:fld id="{4DF8CEE3-FF4E-4DFC-9FF1-F06A6FBE25B9}" type="slidenum">
              <a:rPr lang="en-US" smtClean="0"/>
              <a:pPr/>
              <a:t>48</a:t>
            </a:fld>
            <a:endParaRPr lang="en-US" smtClean="0"/>
          </a:p>
        </p:txBody>
      </p:sp>
      <p:sp>
        <p:nvSpPr>
          <p:cNvPr id="53252" name="Rectangle 2"/>
          <p:cNvSpPr>
            <a:spLocks noGrp="1" noChangeArrowheads="1"/>
          </p:cNvSpPr>
          <p:nvPr>
            <p:ph type="title" idx="4294967295"/>
          </p:nvPr>
        </p:nvSpPr>
        <p:spPr/>
        <p:txBody>
          <a:bodyPr/>
          <a:lstStyle/>
          <a:p>
            <a:pPr eaLnBrk="1" hangingPunct="1"/>
            <a:r>
              <a:rPr lang="en-US" smtClean="0"/>
              <a:t>Buying and Selling Stocks</a:t>
            </a:r>
          </a:p>
        </p:txBody>
      </p:sp>
      <p:sp>
        <p:nvSpPr>
          <p:cNvPr id="53253" name="Rectangle 3"/>
          <p:cNvSpPr>
            <a:spLocks noGrp="1" noChangeArrowheads="1"/>
          </p:cNvSpPr>
          <p:nvPr>
            <p:ph type="body" idx="4294967295"/>
          </p:nvPr>
        </p:nvSpPr>
        <p:spPr>
          <a:xfrm>
            <a:off x="762000" y="1676400"/>
            <a:ext cx="7924800" cy="4419600"/>
          </a:xfrm>
        </p:spPr>
        <p:txBody>
          <a:bodyPr/>
          <a:lstStyle/>
          <a:p>
            <a:pPr eaLnBrk="1" hangingPunct="1"/>
            <a:r>
              <a:rPr lang="en-US" smtClean="0"/>
              <a:t>Types of stock orders (</a:t>
            </a:r>
            <a:r>
              <a:rPr lang="en-US" b="1" smtClean="0"/>
              <a:t>executing an order</a:t>
            </a:r>
            <a:r>
              <a:rPr lang="en-US" smtClean="0"/>
              <a:t>):</a:t>
            </a:r>
          </a:p>
          <a:p>
            <a:pPr lvl="1" eaLnBrk="1" hangingPunct="1"/>
            <a:r>
              <a:rPr lang="en-US" sz="3100" b="1" smtClean="0"/>
              <a:t>Market order</a:t>
            </a:r>
          </a:p>
          <a:p>
            <a:pPr lvl="1" eaLnBrk="1" hangingPunct="1"/>
            <a:r>
              <a:rPr lang="en-US" sz="3100" b="1" smtClean="0"/>
              <a:t>Limit order</a:t>
            </a:r>
          </a:p>
          <a:p>
            <a:pPr lvl="1" eaLnBrk="1" hangingPunct="1"/>
            <a:r>
              <a:rPr lang="en-US" sz="3100" b="1" smtClean="0"/>
              <a:t>Stop order</a:t>
            </a:r>
            <a:r>
              <a:rPr lang="en-US" sz="3100" smtClean="0"/>
              <a:t> (or </a:t>
            </a:r>
            <a:r>
              <a:rPr lang="en-US" sz="3100" b="1" smtClean="0"/>
              <a:t>stop-loss order</a:t>
            </a:r>
            <a:r>
              <a:rPr lang="en-US" sz="3100" smtClean="0"/>
              <a:t>)</a:t>
            </a:r>
          </a:p>
          <a:p>
            <a:pPr lvl="1" eaLnBrk="1" hangingPunct="1"/>
            <a:r>
              <a:rPr lang="en-US" sz="3100" b="1" smtClean="0"/>
              <a:t>Time limits</a:t>
            </a:r>
            <a:r>
              <a:rPr lang="en-US" sz="3100" smtClean="0"/>
              <a:t>: </a:t>
            </a:r>
            <a:r>
              <a:rPr lang="en-US" sz="3100" b="1" smtClean="0"/>
              <a:t>fill-or-kill order</a:t>
            </a:r>
            <a:r>
              <a:rPr lang="en-US" sz="3100" smtClean="0"/>
              <a:t>, </a:t>
            </a:r>
            <a:r>
              <a:rPr lang="en-US" sz="3100" b="1" smtClean="0"/>
              <a:t>day order</a:t>
            </a:r>
            <a:r>
              <a:rPr lang="en-US" sz="3100" smtClean="0"/>
              <a:t>, </a:t>
            </a:r>
            <a:r>
              <a:rPr lang="en-US" sz="3100" b="1" smtClean="0"/>
              <a:t>open order</a:t>
            </a:r>
            <a:r>
              <a:rPr lang="en-US" b="1" smtClean="0"/>
              <a:t> </a:t>
            </a:r>
          </a:p>
          <a:p>
            <a:pPr eaLnBrk="1" hangingPunct="1"/>
            <a:endParaRPr lang="en-US" smtClean="0"/>
          </a:p>
        </p:txBody>
      </p:sp>
    </p:spTree>
  </p:cSld>
  <p:clrMapOvr>
    <a:masterClrMapping/>
  </p:clrMapOvr>
  <p:transition spd="med">
    <p:wipe dir="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4"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54275" name="Slide Number Placeholder 3"/>
          <p:cNvSpPr>
            <a:spLocks noGrp="1"/>
          </p:cNvSpPr>
          <p:nvPr>
            <p:ph type="sldNum" sz="quarter" idx="12"/>
          </p:nvPr>
        </p:nvSpPr>
        <p:spPr>
          <a:noFill/>
          <a:ln>
            <a:miter lim="800000"/>
            <a:headEnd/>
            <a:tailEnd/>
          </a:ln>
        </p:spPr>
        <p:txBody>
          <a:bodyPr/>
          <a:lstStyle/>
          <a:p>
            <a:fld id="{C472F7DB-5592-4458-94C2-1DD570F35F90}" type="slidenum">
              <a:rPr lang="en-US" smtClean="0"/>
              <a:pPr/>
              <a:t>49</a:t>
            </a:fld>
            <a:endParaRPr lang="en-US" smtClean="0"/>
          </a:p>
        </p:txBody>
      </p:sp>
      <p:sp>
        <p:nvSpPr>
          <p:cNvPr id="54276" name="Rectangle 2"/>
          <p:cNvSpPr>
            <a:spLocks noGrp="1" noChangeArrowheads="1"/>
          </p:cNvSpPr>
          <p:nvPr>
            <p:ph type="title" idx="4294967295"/>
          </p:nvPr>
        </p:nvSpPr>
        <p:spPr/>
        <p:txBody>
          <a:bodyPr/>
          <a:lstStyle/>
          <a:p>
            <a:pPr eaLnBrk="1" hangingPunct="1"/>
            <a:r>
              <a:rPr lang="en-US" smtClean="0"/>
              <a:t>Buying and Selling Stocks</a:t>
            </a:r>
          </a:p>
        </p:txBody>
      </p:sp>
      <p:sp>
        <p:nvSpPr>
          <p:cNvPr id="54277" name="Rectangle 3"/>
          <p:cNvSpPr>
            <a:spLocks noGrp="1" noChangeArrowheads="1"/>
          </p:cNvSpPr>
          <p:nvPr>
            <p:ph type="body" idx="4294967295"/>
          </p:nvPr>
        </p:nvSpPr>
        <p:spPr>
          <a:xfrm>
            <a:off x="1219200" y="1981200"/>
            <a:ext cx="7467600" cy="4114800"/>
          </a:xfrm>
        </p:spPr>
        <p:txBody>
          <a:bodyPr/>
          <a:lstStyle/>
          <a:p>
            <a:pPr eaLnBrk="1" hangingPunct="1"/>
            <a:r>
              <a:rPr lang="en-US" smtClean="0"/>
              <a:t>Margin buying and selling short are risky trading techniques.</a:t>
            </a:r>
            <a:r>
              <a:rPr lang="en-US" b="1" smtClean="0"/>
              <a:t> </a:t>
            </a:r>
          </a:p>
          <a:p>
            <a:pPr eaLnBrk="1" hangingPunct="1"/>
            <a:endParaRPr lang="en-US" b="1" smtClean="0"/>
          </a:p>
          <a:p>
            <a:pPr eaLnBrk="1" hangingPunct="1"/>
            <a:r>
              <a:rPr lang="en-US" b="1" smtClean="0"/>
              <a:t>Margin trading</a:t>
            </a:r>
            <a:r>
              <a:rPr lang="en-US" smtClean="0"/>
              <a:t> is buying stocks on credit (using a</a:t>
            </a:r>
            <a:r>
              <a:rPr lang="en-US" b="1" smtClean="0"/>
              <a:t> margin account</a:t>
            </a:r>
            <a:r>
              <a:rPr lang="en-US" smtClean="0"/>
              <a:t>).</a:t>
            </a:r>
          </a:p>
          <a:p>
            <a:pPr eaLnBrk="1" hangingPunct="1"/>
            <a:endParaRPr lang="en-US" smtClean="0"/>
          </a:p>
        </p:txBody>
      </p:sp>
    </p:spTree>
  </p:cSld>
  <p:clrMapOvr>
    <a:masterClrMapping/>
  </p:clrMapOvr>
  <p:transition spd="med">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9219" name="Slide Number Placeholder 3"/>
          <p:cNvSpPr>
            <a:spLocks noGrp="1"/>
          </p:cNvSpPr>
          <p:nvPr>
            <p:ph type="sldNum" sz="quarter" idx="12"/>
          </p:nvPr>
        </p:nvSpPr>
        <p:spPr>
          <a:noFill/>
          <a:ln>
            <a:miter lim="800000"/>
            <a:headEnd/>
            <a:tailEnd/>
          </a:ln>
        </p:spPr>
        <p:txBody>
          <a:bodyPr/>
          <a:lstStyle/>
          <a:p>
            <a:fld id="{82442A75-7E58-4258-B809-CD8E0B10B261}" type="slidenum">
              <a:rPr lang="en-US" smtClean="0"/>
              <a:pPr/>
              <a:t>5</a:t>
            </a:fld>
            <a:endParaRPr lang="en-US" smtClean="0"/>
          </a:p>
        </p:txBody>
      </p:sp>
      <p:sp>
        <p:nvSpPr>
          <p:cNvPr id="9220" name="Rectangle 8"/>
          <p:cNvSpPr>
            <a:spLocks noGrp="1" noChangeArrowheads="1"/>
          </p:cNvSpPr>
          <p:nvPr>
            <p:ph type="title" idx="4294967295"/>
          </p:nvPr>
        </p:nvSpPr>
        <p:spPr/>
        <p:txBody>
          <a:bodyPr/>
          <a:lstStyle/>
          <a:p>
            <a:pPr eaLnBrk="1" hangingPunct="1"/>
            <a:r>
              <a:rPr lang="en-US" smtClean="0"/>
              <a:t>Your Next Five Years</a:t>
            </a:r>
          </a:p>
        </p:txBody>
      </p:sp>
      <p:sp>
        <p:nvSpPr>
          <p:cNvPr id="9221" name="Rectangle 9"/>
          <p:cNvSpPr>
            <a:spLocks noGrp="1" noChangeArrowheads="1"/>
          </p:cNvSpPr>
          <p:nvPr>
            <p:ph type="body" idx="4294967295"/>
          </p:nvPr>
        </p:nvSpPr>
        <p:spPr/>
        <p:txBody>
          <a:bodyPr/>
          <a:lstStyle/>
          <a:p>
            <a:pPr marL="168275" indent="0" eaLnBrk="1" hangingPunct="1">
              <a:lnSpc>
                <a:spcPct val="90000"/>
              </a:lnSpc>
              <a:buFontTx/>
              <a:buNone/>
            </a:pPr>
            <a:r>
              <a:rPr lang="en-US" smtClean="0"/>
              <a:t>4.	Invest part of the conservative portion of your portfolio in TIPS (Treasure Inflation-Protected Securities) to beat inflation.</a:t>
            </a:r>
          </a:p>
          <a:p>
            <a:pPr marL="168275" indent="0" eaLnBrk="1" hangingPunct="1">
              <a:lnSpc>
                <a:spcPct val="90000"/>
              </a:lnSpc>
              <a:buFontTx/>
              <a:buNone/>
            </a:pPr>
            <a:endParaRPr lang="en-US" smtClean="0"/>
          </a:p>
          <a:p>
            <a:pPr marL="168275" indent="0" eaLnBrk="1" hangingPunct="1">
              <a:lnSpc>
                <a:spcPct val="90000"/>
              </a:lnSpc>
              <a:buFontTx/>
              <a:buNone/>
            </a:pPr>
            <a:r>
              <a:rPr lang="en-US" smtClean="0"/>
              <a:t>5.	When you have children, use zero-coupon bonds to help save for their education.</a:t>
            </a:r>
          </a:p>
          <a:p>
            <a:pPr marL="168275" indent="0" eaLnBrk="1" hangingPunct="1">
              <a:lnSpc>
                <a:spcPct val="90000"/>
              </a:lnSpc>
            </a:pPr>
            <a:endParaRPr lang="en-US" smtClean="0"/>
          </a:p>
        </p:txBody>
      </p:sp>
    </p:spTree>
  </p:cSld>
  <p:clrMapOvr>
    <a:masterClrMapping/>
  </p:clrMapOvr>
  <p:transition spd="med">
    <p:wipe dir="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55299" name="Slide Number Placeholder 3"/>
          <p:cNvSpPr>
            <a:spLocks noGrp="1"/>
          </p:cNvSpPr>
          <p:nvPr>
            <p:ph type="sldNum" sz="quarter" idx="12"/>
          </p:nvPr>
        </p:nvSpPr>
        <p:spPr>
          <a:noFill/>
          <a:ln>
            <a:miter lim="800000"/>
            <a:headEnd/>
            <a:tailEnd/>
          </a:ln>
        </p:spPr>
        <p:txBody>
          <a:bodyPr/>
          <a:lstStyle/>
          <a:p>
            <a:fld id="{9F397304-1F8B-40BA-8D4F-B6713FDBF0CB}" type="slidenum">
              <a:rPr lang="en-US" smtClean="0"/>
              <a:pPr/>
              <a:t>50</a:t>
            </a:fld>
            <a:endParaRPr lang="en-US" smtClean="0"/>
          </a:p>
        </p:txBody>
      </p:sp>
      <p:sp>
        <p:nvSpPr>
          <p:cNvPr id="55300" name="Rectangle 2"/>
          <p:cNvSpPr>
            <a:spLocks noGrp="1" noChangeArrowheads="1"/>
          </p:cNvSpPr>
          <p:nvPr>
            <p:ph type="title" idx="4294967295"/>
          </p:nvPr>
        </p:nvSpPr>
        <p:spPr/>
        <p:txBody>
          <a:bodyPr/>
          <a:lstStyle/>
          <a:p>
            <a:pPr eaLnBrk="1" hangingPunct="1"/>
            <a:r>
              <a:rPr lang="en-US" smtClean="0"/>
              <a:t>Buying and Selling Stocks</a:t>
            </a:r>
          </a:p>
        </p:txBody>
      </p:sp>
      <p:sp>
        <p:nvSpPr>
          <p:cNvPr id="55301" name="Rectangle 3"/>
          <p:cNvSpPr>
            <a:spLocks noGrp="1" noChangeArrowheads="1"/>
          </p:cNvSpPr>
          <p:nvPr>
            <p:ph type="body" idx="4294967295"/>
          </p:nvPr>
        </p:nvSpPr>
        <p:spPr>
          <a:xfrm>
            <a:off x="1295400" y="2133600"/>
            <a:ext cx="7391400" cy="3962400"/>
          </a:xfrm>
        </p:spPr>
        <p:txBody>
          <a:bodyPr/>
          <a:lstStyle/>
          <a:p>
            <a:pPr eaLnBrk="1" hangingPunct="1"/>
            <a:r>
              <a:rPr lang="en-US" smtClean="0"/>
              <a:t>Buying on margin can increase returns.</a:t>
            </a:r>
          </a:p>
          <a:p>
            <a:pPr eaLnBrk="1" hangingPunct="1"/>
            <a:r>
              <a:rPr lang="en-US" smtClean="0"/>
              <a:t>Buying on margin can also increase losses.</a:t>
            </a:r>
          </a:p>
          <a:p>
            <a:pPr eaLnBrk="1" hangingPunct="1"/>
            <a:r>
              <a:rPr lang="en-US" smtClean="0"/>
              <a:t>A </a:t>
            </a:r>
            <a:r>
              <a:rPr lang="en-US" b="1" smtClean="0"/>
              <a:t>margin call</a:t>
            </a:r>
            <a:r>
              <a:rPr lang="en-US" smtClean="0"/>
              <a:t> makes matters even worse.</a:t>
            </a:r>
          </a:p>
          <a:p>
            <a:pPr eaLnBrk="1" hangingPunct="1"/>
            <a:endParaRPr lang="en-US" smtClean="0"/>
          </a:p>
        </p:txBody>
      </p:sp>
    </p:spTree>
  </p:cSld>
  <p:clrMapOvr>
    <a:masterClrMapping/>
  </p:clrMapOvr>
  <p:transition spd="med">
    <p:wipe dir="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2"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56323" name="Slide Number Placeholder 3"/>
          <p:cNvSpPr>
            <a:spLocks noGrp="1"/>
          </p:cNvSpPr>
          <p:nvPr>
            <p:ph type="sldNum" sz="quarter" idx="12"/>
          </p:nvPr>
        </p:nvSpPr>
        <p:spPr>
          <a:noFill/>
          <a:ln>
            <a:miter lim="800000"/>
            <a:headEnd/>
            <a:tailEnd/>
          </a:ln>
        </p:spPr>
        <p:txBody>
          <a:bodyPr/>
          <a:lstStyle/>
          <a:p>
            <a:fld id="{E417302E-CD48-4D87-8D19-24B88800CFE8}" type="slidenum">
              <a:rPr lang="en-US" smtClean="0"/>
              <a:pPr/>
              <a:t>51</a:t>
            </a:fld>
            <a:endParaRPr lang="en-US" smtClean="0"/>
          </a:p>
        </p:txBody>
      </p:sp>
      <p:sp>
        <p:nvSpPr>
          <p:cNvPr id="56324" name="Rectangle 2"/>
          <p:cNvSpPr>
            <a:spLocks noGrp="1" noChangeArrowheads="1"/>
          </p:cNvSpPr>
          <p:nvPr>
            <p:ph type="title" idx="4294967295"/>
          </p:nvPr>
        </p:nvSpPr>
        <p:spPr/>
        <p:txBody>
          <a:bodyPr/>
          <a:lstStyle/>
          <a:p>
            <a:pPr eaLnBrk="1" hangingPunct="1"/>
            <a:r>
              <a:rPr lang="en-US" smtClean="0"/>
              <a:t>Buying and Selling Stocks</a:t>
            </a:r>
          </a:p>
        </p:txBody>
      </p:sp>
      <p:sp>
        <p:nvSpPr>
          <p:cNvPr id="56325" name="Rectangle 3"/>
          <p:cNvSpPr>
            <a:spLocks noGrp="1" noChangeArrowheads="1"/>
          </p:cNvSpPr>
          <p:nvPr>
            <p:ph type="body" idx="4294967295"/>
          </p:nvPr>
        </p:nvSpPr>
        <p:spPr>
          <a:xfrm>
            <a:off x="1295400" y="2133600"/>
            <a:ext cx="7391400" cy="3962400"/>
          </a:xfrm>
        </p:spPr>
        <p:txBody>
          <a:bodyPr/>
          <a:lstStyle/>
          <a:p>
            <a:pPr eaLnBrk="1" hangingPunct="1"/>
            <a:r>
              <a:rPr lang="en-US" smtClean="0"/>
              <a:t>Selling short is selling stock borrowed from your broker.</a:t>
            </a:r>
            <a:endParaRPr lang="en-US" b="1" smtClean="0"/>
          </a:p>
          <a:p>
            <a:pPr lvl="1" eaLnBrk="1" hangingPunct="1"/>
            <a:r>
              <a:rPr lang="en-US" b="1" smtClean="0"/>
              <a:t>Buying long</a:t>
            </a:r>
          </a:p>
          <a:p>
            <a:pPr lvl="1" eaLnBrk="1" hangingPunct="1"/>
            <a:r>
              <a:rPr lang="en-US" b="1" smtClean="0"/>
              <a:t>Selling short</a:t>
            </a:r>
            <a:endParaRPr lang="en-US" smtClean="0"/>
          </a:p>
          <a:p>
            <a:pPr eaLnBrk="1" hangingPunct="1"/>
            <a:endParaRPr lang="en-US" smtClean="0"/>
          </a:p>
        </p:txBody>
      </p:sp>
    </p:spTree>
  </p:cSld>
  <p:clrMapOvr>
    <a:masterClrMapping/>
  </p:clrMapOvr>
  <p:transition spd="med">
    <p:wipe dir="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57347" name="Slide Number Placeholder 3"/>
          <p:cNvSpPr>
            <a:spLocks noGrp="1"/>
          </p:cNvSpPr>
          <p:nvPr>
            <p:ph type="sldNum" sz="quarter" idx="12"/>
          </p:nvPr>
        </p:nvSpPr>
        <p:spPr>
          <a:noFill/>
          <a:ln>
            <a:miter lim="800000"/>
            <a:headEnd/>
            <a:tailEnd/>
          </a:ln>
        </p:spPr>
        <p:txBody>
          <a:bodyPr/>
          <a:lstStyle/>
          <a:p>
            <a:fld id="{38F486ED-2048-411E-A98C-282334CDE281}" type="slidenum">
              <a:rPr lang="en-US" smtClean="0"/>
              <a:pPr/>
              <a:t>52</a:t>
            </a:fld>
            <a:endParaRPr lang="en-US" smtClean="0"/>
          </a:p>
        </p:txBody>
      </p:sp>
      <p:sp>
        <p:nvSpPr>
          <p:cNvPr id="57348" name="Title 1"/>
          <p:cNvSpPr>
            <a:spLocks noGrp="1"/>
          </p:cNvSpPr>
          <p:nvPr>
            <p:ph type="title" idx="4294967295"/>
          </p:nvPr>
        </p:nvSpPr>
        <p:spPr/>
        <p:txBody>
          <a:bodyPr/>
          <a:lstStyle/>
          <a:p>
            <a:pPr eaLnBrk="1" hangingPunct="1"/>
            <a:r>
              <a:rPr lang="en-US" smtClean="0"/>
              <a:t>Concept Check 14.5</a:t>
            </a:r>
          </a:p>
        </p:txBody>
      </p:sp>
      <p:sp>
        <p:nvSpPr>
          <p:cNvPr id="57349" name="Content Placeholder 2"/>
          <p:cNvSpPr>
            <a:spLocks noGrp="1"/>
          </p:cNvSpPr>
          <p:nvPr>
            <p:ph idx="4294967295"/>
          </p:nvPr>
        </p:nvSpPr>
        <p:spPr>
          <a:xfrm>
            <a:off x="914400" y="1752600"/>
            <a:ext cx="7772400" cy="4343400"/>
          </a:xfrm>
        </p:spPr>
        <p:txBody>
          <a:bodyPr/>
          <a:lstStyle/>
          <a:p>
            <a:pPr eaLnBrk="1" hangingPunct="1"/>
            <a:r>
              <a:rPr lang="en-US" smtClean="0"/>
              <a:t>Summarize the differences among discount, online, and full-service brokers.</a:t>
            </a:r>
          </a:p>
          <a:p>
            <a:pPr eaLnBrk="1" hangingPunct="1"/>
            <a:r>
              <a:rPr lang="en-US" smtClean="0"/>
              <a:t>Distinguish between round lot and odd lot broker’s commissions.</a:t>
            </a:r>
          </a:p>
          <a:p>
            <a:pPr eaLnBrk="1" hangingPunct="1"/>
            <a:r>
              <a:rPr lang="en-US" smtClean="0"/>
              <a:t>Summarize the differences among types of stock orders: market, limit, and stop order.</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58371" name="Slide Number Placeholder 3"/>
          <p:cNvSpPr>
            <a:spLocks noGrp="1"/>
          </p:cNvSpPr>
          <p:nvPr>
            <p:ph type="sldNum" sz="quarter" idx="12"/>
          </p:nvPr>
        </p:nvSpPr>
        <p:spPr>
          <a:noFill/>
          <a:ln>
            <a:miter lim="800000"/>
            <a:headEnd/>
            <a:tailEnd/>
          </a:ln>
        </p:spPr>
        <p:txBody>
          <a:bodyPr/>
          <a:lstStyle/>
          <a:p>
            <a:fld id="{709AED5D-0BB8-4B80-A205-BB4A80823E17}" type="slidenum">
              <a:rPr lang="en-US" smtClean="0"/>
              <a:pPr/>
              <a:t>53</a:t>
            </a:fld>
            <a:endParaRPr lang="en-US" smtClean="0"/>
          </a:p>
        </p:txBody>
      </p:sp>
      <p:sp>
        <p:nvSpPr>
          <p:cNvPr id="58372" name="Title 1"/>
          <p:cNvSpPr>
            <a:spLocks noGrp="1"/>
          </p:cNvSpPr>
          <p:nvPr>
            <p:ph type="title" idx="4294967295"/>
          </p:nvPr>
        </p:nvSpPr>
        <p:spPr/>
        <p:txBody>
          <a:bodyPr/>
          <a:lstStyle/>
          <a:p>
            <a:pPr eaLnBrk="1" hangingPunct="1"/>
            <a:r>
              <a:rPr lang="en-US" smtClean="0"/>
              <a:t>Concept Check 14.5</a:t>
            </a:r>
          </a:p>
        </p:txBody>
      </p:sp>
      <p:sp>
        <p:nvSpPr>
          <p:cNvPr id="58373" name="Content Placeholder 2"/>
          <p:cNvSpPr>
            <a:spLocks noGrp="1"/>
          </p:cNvSpPr>
          <p:nvPr>
            <p:ph idx="4294967295"/>
          </p:nvPr>
        </p:nvSpPr>
        <p:spPr>
          <a:xfrm>
            <a:off x="1295400" y="2133600"/>
            <a:ext cx="7391400" cy="3962400"/>
          </a:xfrm>
        </p:spPr>
        <p:txBody>
          <a:bodyPr/>
          <a:lstStyle/>
          <a:p>
            <a:pPr eaLnBrk="1" hangingPunct="1"/>
            <a:r>
              <a:rPr lang="en-US" smtClean="0"/>
              <a:t>Explain what buying on margin is an how it can go wrong for an investor.</a:t>
            </a:r>
          </a:p>
          <a:p>
            <a:pPr eaLnBrk="1" hangingPunct="1"/>
            <a:endParaRPr lang="en-US" smtClean="0"/>
          </a:p>
          <a:p>
            <a:pPr eaLnBrk="1" hangingPunct="1"/>
            <a:r>
              <a:rPr lang="en-US" smtClean="0"/>
              <a:t>Explain what selling short is and how it can go wrong for an investor.</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59395" name="Slide Number Placeholder 3"/>
          <p:cNvSpPr>
            <a:spLocks noGrp="1"/>
          </p:cNvSpPr>
          <p:nvPr>
            <p:ph type="sldNum" sz="quarter" idx="12"/>
          </p:nvPr>
        </p:nvSpPr>
        <p:spPr>
          <a:noFill/>
          <a:ln>
            <a:miter lim="800000"/>
            <a:headEnd/>
            <a:tailEnd/>
          </a:ln>
        </p:spPr>
        <p:txBody>
          <a:bodyPr/>
          <a:lstStyle/>
          <a:p>
            <a:fld id="{73CC4763-16AB-4C88-83CE-AD21CF158FC1}" type="slidenum">
              <a:rPr lang="en-US" smtClean="0"/>
              <a:pPr/>
              <a:t>54</a:t>
            </a:fld>
            <a:endParaRPr lang="en-US" smtClean="0"/>
          </a:p>
        </p:txBody>
      </p:sp>
      <p:sp>
        <p:nvSpPr>
          <p:cNvPr id="59396" name="Rectangle 8"/>
          <p:cNvSpPr>
            <a:spLocks noGrp="1" noChangeArrowheads="1"/>
          </p:cNvSpPr>
          <p:nvPr>
            <p:ph type="title" idx="4294967295"/>
          </p:nvPr>
        </p:nvSpPr>
        <p:spPr/>
        <p:txBody>
          <a:bodyPr/>
          <a:lstStyle/>
          <a:p>
            <a:pPr eaLnBrk="1" hangingPunct="1"/>
            <a:r>
              <a:rPr lang="en-US" smtClean="0"/>
              <a:t>Learning Objective #6</a:t>
            </a:r>
          </a:p>
        </p:txBody>
      </p:sp>
      <p:sp>
        <p:nvSpPr>
          <p:cNvPr id="59397" name="Rectangle 9"/>
          <p:cNvSpPr>
            <a:spLocks noGrp="1" noChangeArrowheads="1"/>
          </p:cNvSpPr>
          <p:nvPr>
            <p:ph type="body" idx="4294967295"/>
          </p:nvPr>
        </p:nvSpPr>
        <p:spPr>
          <a:xfrm>
            <a:off x="762000" y="1752600"/>
            <a:ext cx="7543800" cy="4114800"/>
          </a:xfrm>
        </p:spPr>
        <p:txBody>
          <a:bodyPr/>
          <a:lstStyle/>
          <a:p>
            <a:pPr marL="609600" indent="-609600" eaLnBrk="1" hangingPunct="1">
              <a:lnSpc>
                <a:spcPct val="90000"/>
              </a:lnSpc>
              <a:buFontTx/>
              <a:buAutoNum type="arabicPeriod" startAt="4"/>
            </a:pPr>
            <a:endParaRPr lang="en-US" b="1" smtClean="0"/>
          </a:p>
          <a:p>
            <a:pPr marL="609600" indent="-609600" eaLnBrk="1" hangingPunct="1">
              <a:lnSpc>
                <a:spcPct val="90000"/>
              </a:lnSpc>
              <a:buFontTx/>
              <a:buAutoNum type="arabicPeriod" startAt="6"/>
            </a:pPr>
            <a:endParaRPr lang="en-US" b="1" smtClean="0"/>
          </a:p>
          <a:p>
            <a:pPr marL="609600" indent="-609600" eaLnBrk="1" hangingPunct="1">
              <a:lnSpc>
                <a:spcPct val="90000"/>
              </a:lnSpc>
              <a:buFontTx/>
              <a:buNone/>
            </a:pPr>
            <a:r>
              <a:rPr lang="en-US" b="1" smtClean="0"/>
              <a:t>	Describe</a:t>
            </a:r>
            <a:r>
              <a:rPr lang="en-US" smtClean="0"/>
              <a:t> how to invest in bonds.</a:t>
            </a:r>
          </a:p>
        </p:txBody>
      </p:sp>
    </p:spTree>
  </p:cSld>
  <p:clrMapOvr>
    <a:masterClrMapping/>
  </p:clrMapOvr>
  <p:transition spd="med">
    <p:wipe dir="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60419" name="Slide Number Placeholder 3"/>
          <p:cNvSpPr>
            <a:spLocks noGrp="1"/>
          </p:cNvSpPr>
          <p:nvPr>
            <p:ph type="sldNum" sz="quarter" idx="12"/>
          </p:nvPr>
        </p:nvSpPr>
        <p:spPr>
          <a:noFill/>
          <a:ln>
            <a:miter lim="800000"/>
            <a:headEnd/>
            <a:tailEnd/>
          </a:ln>
        </p:spPr>
        <p:txBody>
          <a:bodyPr/>
          <a:lstStyle/>
          <a:p>
            <a:fld id="{36F4586D-7792-488C-80FE-6B0BCC7E71D9}" type="slidenum">
              <a:rPr lang="en-US" smtClean="0"/>
              <a:pPr/>
              <a:t>55</a:t>
            </a:fld>
            <a:endParaRPr lang="en-US" smtClean="0"/>
          </a:p>
        </p:txBody>
      </p:sp>
      <p:sp>
        <p:nvSpPr>
          <p:cNvPr id="60420" name="Rectangle 2"/>
          <p:cNvSpPr>
            <a:spLocks noGrp="1" noChangeArrowheads="1"/>
          </p:cNvSpPr>
          <p:nvPr>
            <p:ph type="title" idx="4294967295"/>
          </p:nvPr>
        </p:nvSpPr>
        <p:spPr>
          <a:xfrm>
            <a:off x="228600" y="457200"/>
            <a:ext cx="8610600" cy="1143000"/>
          </a:xfrm>
        </p:spPr>
        <p:txBody>
          <a:bodyPr/>
          <a:lstStyle/>
          <a:p>
            <a:pPr eaLnBrk="1" hangingPunct="1"/>
            <a:r>
              <a:rPr lang="en-US" dirty="0" smtClean="0"/>
              <a:t>Investing In Bonds</a:t>
            </a:r>
          </a:p>
        </p:txBody>
      </p:sp>
      <p:sp>
        <p:nvSpPr>
          <p:cNvPr id="60421" name="Rectangle 3"/>
          <p:cNvSpPr>
            <a:spLocks noGrp="1" noChangeArrowheads="1"/>
          </p:cNvSpPr>
          <p:nvPr>
            <p:ph type="body" idx="4294967295"/>
          </p:nvPr>
        </p:nvSpPr>
        <p:spPr>
          <a:xfrm>
            <a:off x="762000" y="1981200"/>
            <a:ext cx="8001000" cy="3886200"/>
          </a:xfrm>
        </p:spPr>
        <p:txBody>
          <a:bodyPr/>
          <a:lstStyle/>
          <a:p>
            <a:pPr eaLnBrk="1" hangingPunct="1"/>
            <a:r>
              <a:rPr lang="en-US" b="1" smtClean="0"/>
              <a:t>Investment-Grade Bonds</a:t>
            </a:r>
          </a:p>
          <a:p>
            <a:pPr eaLnBrk="1" hangingPunct="1"/>
            <a:endParaRPr lang="en-US" b="1" smtClean="0"/>
          </a:p>
          <a:p>
            <a:pPr eaLnBrk="1" hangingPunct="1"/>
            <a:r>
              <a:rPr lang="en-US" b="1" smtClean="0"/>
              <a:t>Speculative Grade</a:t>
            </a:r>
            <a:r>
              <a:rPr lang="en-US" smtClean="0"/>
              <a:t> (or </a:t>
            </a:r>
            <a:r>
              <a:rPr lang="en-US" b="1" smtClean="0"/>
              <a:t>Junk</a:t>
            </a:r>
            <a:r>
              <a:rPr lang="en-US" smtClean="0"/>
              <a:t>) </a:t>
            </a:r>
            <a:r>
              <a:rPr lang="en-US" b="1" smtClean="0"/>
              <a:t>Bonds</a:t>
            </a:r>
          </a:p>
          <a:p>
            <a:pPr eaLnBrk="1" hangingPunct="1"/>
            <a:endParaRPr lang="en-US" b="1" smtClean="0"/>
          </a:p>
          <a:p>
            <a:pPr eaLnBrk="1" hangingPunct="1"/>
            <a:r>
              <a:rPr lang="en-US" b="1" smtClean="0"/>
              <a:t>Default Rate</a:t>
            </a:r>
            <a:endParaRPr lang="en-US" smtClean="0"/>
          </a:p>
          <a:p>
            <a:pPr eaLnBrk="1" hangingPunct="1"/>
            <a:endParaRPr lang="en-US" smtClean="0"/>
          </a:p>
        </p:txBody>
      </p:sp>
    </p:spTree>
  </p:cSld>
  <p:clrMapOvr>
    <a:masterClrMapping/>
  </p:clrMapOvr>
  <p:transition spd="med">
    <p:wipe dir="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61443" name="Slide Number Placeholder 3"/>
          <p:cNvSpPr>
            <a:spLocks noGrp="1"/>
          </p:cNvSpPr>
          <p:nvPr>
            <p:ph type="sldNum" sz="quarter" idx="12"/>
          </p:nvPr>
        </p:nvSpPr>
        <p:spPr>
          <a:noFill/>
          <a:ln>
            <a:miter lim="800000"/>
            <a:headEnd/>
            <a:tailEnd/>
          </a:ln>
        </p:spPr>
        <p:txBody>
          <a:bodyPr/>
          <a:lstStyle/>
          <a:p>
            <a:fld id="{8ADA8D27-0248-44CC-BEBE-F6F60082477B}" type="slidenum">
              <a:rPr lang="en-US" smtClean="0"/>
              <a:pPr/>
              <a:t>56</a:t>
            </a:fld>
            <a:endParaRPr lang="en-US" smtClean="0"/>
          </a:p>
        </p:txBody>
      </p:sp>
      <p:sp>
        <p:nvSpPr>
          <p:cNvPr id="61444" name="Title 1"/>
          <p:cNvSpPr>
            <a:spLocks noGrp="1"/>
          </p:cNvSpPr>
          <p:nvPr>
            <p:ph type="title" idx="4294967295"/>
          </p:nvPr>
        </p:nvSpPr>
        <p:spPr/>
        <p:txBody>
          <a:bodyPr/>
          <a:lstStyle/>
          <a:p>
            <a:pPr eaLnBrk="1" hangingPunct="1"/>
            <a:r>
              <a:rPr lang="en-US" smtClean="0"/>
              <a:t>Figure 14-4: Higher Returns Requires Greater Risk</a:t>
            </a:r>
          </a:p>
        </p:txBody>
      </p:sp>
      <p:pic>
        <p:nvPicPr>
          <p:cNvPr id="61446" name="Picture 6"/>
          <p:cNvPicPr>
            <a:picLocks noChangeAspect="1" noChangeArrowheads="1"/>
          </p:cNvPicPr>
          <p:nvPr/>
        </p:nvPicPr>
        <p:blipFill>
          <a:blip r:embed="rId3" cstate="print"/>
          <a:srcRect/>
          <a:stretch>
            <a:fillRect/>
          </a:stretch>
        </p:blipFill>
        <p:spPr bwMode="auto">
          <a:xfrm>
            <a:off x="274662" y="2590800"/>
            <a:ext cx="8594678" cy="1676400"/>
          </a:xfrm>
          <a:prstGeom prst="rect">
            <a:avLst/>
          </a:prstGeom>
          <a:noFill/>
          <a:ln w="9525">
            <a:noFill/>
            <a:miter lim="800000"/>
            <a:headEnd/>
            <a:tailEnd/>
          </a:ln>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466"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62467" name="Slide Number Placeholder 3"/>
          <p:cNvSpPr>
            <a:spLocks noGrp="1"/>
          </p:cNvSpPr>
          <p:nvPr>
            <p:ph type="sldNum" sz="quarter" idx="12"/>
          </p:nvPr>
        </p:nvSpPr>
        <p:spPr>
          <a:noFill/>
          <a:ln>
            <a:miter lim="800000"/>
            <a:headEnd/>
            <a:tailEnd/>
          </a:ln>
        </p:spPr>
        <p:txBody>
          <a:bodyPr/>
          <a:lstStyle/>
          <a:p>
            <a:fld id="{57DC329C-276B-4935-82E1-53F50B58EBE3}" type="slidenum">
              <a:rPr lang="en-US" smtClean="0"/>
              <a:pPr/>
              <a:t>57</a:t>
            </a:fld>
            <a:endParaRPr lang="en-US" smtClean="0"/>
          </a:p>
        </p:txBody>
      </p:sp>
      <p:sp>
        <p:nvSpPr>
          <p:cNvPr id="62468" name="Rectangle 2"/>
          <p:cNvSpPr>
            <a:spLocks noGrp="1" noChangeArrowheads="1"/>
          </p:cNvSpPr>
          <p:nvPr>
            <p:ph type="title" idx="4294967295"/>
          </p:nvPr>
        </p:nvSpPr>
        <p:spPr/>
        <p:txBody>
          <a:bodyPr/>
          <a:lstStyle/>
          <a:p>
            <a:pPr eaLnBrk="1" hangingPunct="1"/>
            <a:r>
              <a:rPr lang="en-US" smtClean="0"/>
              <a:t>Investing In Bonds</a:t>
            </a:r>
          </a:p>
        </p:txBody>
      </p:sp>
      <p:sp>
        <p:nvSpPr>
          <p:cNvPr id="62469" name="Rectangle 3"/>
          <p:cNvSpPr>
            <a:spLocks noGrp="1" noChangeArrowheads="1"/>
          </p:cNvSpPr>
          <p:nvPr>
            <p:ph type="body" idx="4294967295"/>
          </p:nvPr>
        </p:nvSpPr>
        <p:spPr>
          <a:xfrm>
            <a:off x="1219200" y="1981200"/>
            <a:ext cx="7543800" cy="4343400"/>
          </a:xfrm>
        </p:spPr>
        <p:txBody>
          <a:bodyPr/>
          <a:lstStyle/>
          <a:p>
            <a:pPr eaLnBrk="1" hangingPunct="1"/>
            <a:r>
              <a:rPr lang="en-US" b="1" smtClean="0"/>
              <a:t>Corporate</a:t>
            </a:r>
            <a:r>
              <a:rPr lang="en-US" smtClean="0"/>
              <a:t>, U.S. government, and municipal </a:t>
            </a:r>
            <a:r>
              <a:rPr lang="en-US" b="1" smtClean="0"/>
              <a:t>bonds</a:t>
            </a:r>
          </a:p>
          <a:p>
            <a:pPr lvl="1" eaLnBrk="1" hangingPunct="1"/>
            <a:r>
              <a:rPr lang="en-US" sz="3100" b="1" smtClean="0"/>
              <a:t>Bond rating</a:t>
            </a:r>
          </a:p>
          <a:p>
            <a:pPr lvl="1" eaLnBrk="1" hangingPunct="1"/>
            <a:r>
              <a:rPr lang="en-US" sz="3100" b="1" smtClean="0"/>
              <a:t>Default (</a:t>
            </a:r>
            <a:r>
              <a:rPr lang="en-US" sz="3100" smtClean="0"/>
              <a:t>or </a:t>
            </a:r>
            <a:r>
              <a:rPr lang="en-US" sz="3100" b="1" smtClean="0"/>
              <a:t>Credit</a:t>
            </a:r>
            <a:r>
              <a:rPr lang="en-US" sz="3100" smtClean="0"/>
              <a:t>) </a:t>
            </a:r>
            <a:r>
              <a:rPr lang="en-US" sz="3100" b="1" smtClean="0"/>
              <a:t>risk</a:t>
            </a:r>
            <a:endParaRPr lang="en-US" smtClean="0"/>
          </a:p>
          <a:p>
            <a:pPr eaLnBrk="1" hangingPunct="1"/>
            <a:endParaRPr lang="en-US" smtClean="0"/>
          </a:p>
          <a:p>
            <a:pPr eaLnBrk="1" hangingPunct="1">
              <a:buFontTx/>
              <a:buNone/>
            </a:pPr>
            <a:endParaRPr lang="en-US" smtClean="0"/>
          </a:p>
        </p:txBody>
      </p:sp>
    </p:spTree>
  </p:cSld>
  <p:clrMapOvr>
    <a:masterClrMapping/>
  </p:clrMapOvr>
  <p:transition spd="med">
    <p:wipe dir="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63491" name="Slide Number Placeholder 3"/>
          <p:cNvSpPr>
            <a:spLocks noGrp="1"/>
          </p:cNvSpPr>
          <p:nvPr>
            <p:ph type="sldNum" sz="quarter" idx="12"/>
          </p:nvPr>
        </p:nvSpPr>
        <p:spPr>
          <a:noFill/>
          <a:ln>
            <a:miter lim="800000"/>
            <a:headEnd/>
            <a:tailEnd/>
          </a:ln>
        </p:spPr>
        <p:txBody>
          <a:bodyPr/>
          <a:lstStyle/>
          <a:p>
            <a:fld id="{F219DF7B-6744-4683-B1DB-2BF6A8565330}" type="slidenum">
              <a:rPr lang="en-US" smtClean="0"/>
              <a:pPr/>
              <a:t>58</a:t>
            </a:fld>
            <a:endParaRPr lang="en-US" smtClean="0"/>
          </a:p>
        </p:txBody>
      </p:sp>
      <p:sp>
        <p:nvSpPr>
          <p:cNvPr id="63492" name="Title 1"/>
          <p:cNvSpPr>
            <a:spLocks noGrp="1"/>
          </p:cNvSpPr>
          <p:nvPr>
            <p:ph type="title" idx="4294967295"/>
          </p:nvPr>
        </p:nvSpPr>
        <p:spPr/>
        <p:txBody>
          <a:bodyPr/>
          <a:lstStyle/>
          <a:p>
            <a:pPr eaLnBrk="1" hangingPunct="1"/>
            <a:r>
              <a:rPr lang="en-US" smtClean="0"/>
              <a:t>Table 14-3: Summary of Bond Ratings</a:t>
            </a:r>
          </a:p>
        </p:txBody>
      </p:sp>
      <p:sp>
        <p:nvSpPr>
          <p:cNvPr id="63493" name="Content Placeholder 2"/>
          <p:cNvSpPr>
            <a:spLocks noGrp="1"/>
          </p:cNvSpPr>
          <p:nvPr>
            <p:ph idx="4294967295"/>
          </p:nvPr>
        </p:nvSpPr>
        <p:spPr>
          <a:xfrm>
            <a:off x="762000" y="1981200"/>
            <a:ext cx="7924800" cy="4114800"/>
          </a:xfrm>
        </p:spPr>
        <p:txBody>
          <a:bodyPr/>
          <a:lstStyle/>
          <a:p>
            <a:pPr eaLnBrk="1" hangingPunct="1">
              <a:buFontTx/>
              <a:buNone/>
            </a:pPr>
            <a:r>
              <a:rPr lang="en-US" u="sng" smtClean="0"/>
              <a:t>Moody’s	S&amp;P			Description   </a:t>
            </a:r>
          </a:p>
          <a:p>
            <a:pPr eaLnBrk="1" hangingPunct="1">
              <a:buFontTx/>
              <a:buNone/>
            </a:pPr>
            <a:r>
              <a:rPr lang="en-US" smtClean="0"/>
              <a:t>Aaa–A	AAA-A		High Quality</a:t>
            </a:r>
          </a:p>
          <a:p>
            <a:pPr eaLnBrk="1" hangingPunct="1">
              <a:buFontTx/>
              <a:buNone/>
            </a:pPr>
            <a:r>
              <a:rPr lang="en-US" smtClean="0"/>
              <a:t>Baa-Ba	BBB-B		Medium Quality</a:t>
            </a:r>
          </a:p>
          <a:p>
            <a:pPr eaLnBrk="1" hangingPunct="1">
              <a:buFontTx/>
              <a:buNone/>
            </a:pPr>
            <a:r>
              <a:rPr lang="en-US" smtClean="0"/>
              <a:t>B-Ca	CCC-C		P and I at Risk</a:t>
            </a:r>
          </a:p>
          <a:p>
            <a:pPr eaLnBrk="1" hangingPunct="1">
              <a:buFontTx/>
              <a:buNone/>
            </a:pPr>
            <a:r>
              <a:rPr lang="en-US" smtClean="0"/>
              <a:t>C			DDD-D		In Default</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4"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64515" name="Slide Number Placeholder 3"/>
          <p:cNvSpPr>
            <a:spLocks noGrp="1"/>
          </p:cNvSpPr>
          <p:nvPr>
            <p:ph type="sldNum" sz="quarter" idx="12"/>
          </p:nvPr>
        </p:nvSpPr>
        <p:spPr>
          <a:noFill/>
          <a:ln>
            <a:miter lim="800000"/>
            <a:headEnd/>
            <a:tailEnd/>
          </a:ln>
        </p:spPr>
        <p:txBody>
          <a:bodyPr/>
          <a:lstStyle/>
          <a:p>
            <a:fld id="{98D834A5-1180-4DFB-AF1C-98C5096C60EC}" type="slidenum">
              <a:rPr lang="en-US" smtClean="0"/>
              <a:pPr/>
              <a:t>59</a:t>
            </a:fld>
            <a:endParaRPr lang="en-US" smtClean="0"/>
          </a:p>
        </p:txBody>
      </p:sp>
      <p:sp>
        <p:nvSpPr>
          <p:cNvPr id="64516" name="Rectangle 2"/>
          <p:cNvSpPr>
            <a:spLocks noGrp="1" noChangeArrowheads="1"/>
          </p:cNvSpPr>
          <p:nvPr>
            <p:ph type="title" idx="4294967295"/>
          </p:nvPr>
        </p:nvSpPr>
        <p:spPr/>
        <p:txBody>
          <a:bodyPr/>
          <a:lstStyle/>
          <a:p>
            <a:pPr eaLnBrk="1" hangingPunct="1"/>
            <a:r>
              <a:rPr lang="en-US" smtClean="0"/>
              <a:t>Investing In Bonds</a:t>
            </a:r>
          </a:p>
        </p:txBody>
      </p:sp>
      <p:sp>
        <p:nvSpPr>
          <p:cNvPr id="64517" name="Rectangle 3"/>
          <p:cNvSpPr>
            <a:spLocks noGrp="1" noChangeArrowheads="1"/>
          </p:cNvSpPr>
          <p:nvPr>
            <p:ph type="body" idx="4294967295"/>
          </p:nvPr>
        </p:nvSpPr>
        <p:spPr>
          <a:xfrm>
            <a:off x="990600" y="1981200"/>
            <a:ext cx="7391400" cy="4114800"/>
          </a:xfrm>
        </p:spPr>
        <p:txBody>
          <a:bodyPr/>
          <a:lstStyle/>
          <a:p>
            <a:pPr eaLnBrk="1" hangingPunct="1"/>
            <a:r>
              <a:rPr lang="en-US" b="1" dirty="0" smtClean="0"/>
              <a:t>Treasury bills </a:t>
            </a:r>
            <a:r>
              <a:rPr lang="en-US" dirty="0" smtClean="0"/>
              <a:t>(</a:t>
            </a:r>
            <a:r>
              <a:rPr lang="en-US" b="1" dirty="0" smtClean="0"/>
              <a:t>t-bills</a:t>
            </a:r>
            <a:r>
              <a:rPr lang="en-US" dirty="0" smtClean="0"/>
              <a:t>), </a:t>
            </a:r>
            <a:r>
              <a:rPr lang="en-US" b="1" dirty="0" smtClean="0"/>
              <a:t>notes</a:t>
            </a:r>
            <a:r>
              <a:rPr lang="en-US" dirty="0" smtClean="0"/>
              <a:t>, and </a:t>
            </a:r>
            <a:r>
              <a:rPr lang="en-US" b="1" dirty="0" smtClean="0"/>
              <a:t>bonds</a:t>
            </a:r>
          </a:p>
          <a:p>
            <a:pPr lvl="1" eaLnBrk="1" hangingPunct="1"/>
            <a:r>
              <a:rPr lang="en-US" sz="3100" b="1" dirty="0" smtClean="0"/>
              <a:t>Discount yield</a:t>
            </a:r>
            <a:r>
              <a:rPr lang="en-US" sz="3100" dirty="0" smtClean="0"/>
              <a:t>, </a:t>
            </a:r>
            <a:r>
              <a:rPr lang="en-US" sz="3100" b="1" dirty="0" smtClean="0"/>
              <a:t>I-bonds</a:t>
            </a:r>
          </a:p>
          <a:p>
            <a:pPr lvl="1" eaLnBrk="1" hangingPunct="1"/>
            <a:r>
              <a:rPr lang="en-US" sz="3100" b="1" dirty="0" smtClean="0"/>
              <a:t>TIPS</a:t>
            </a:r>
            <a:r>
              <a:rPr lang="en-US" sz="3100" dirty="0" smtClean="0"/>
              <a:t> (or Treasury Inflation-Protected Securities)</a:t>
            </a:r>
          </a:p>
          <a:p>
            <a:pPr lvl="1" eaLnBrk="1" hangingPunct="1"/>
            <a:r>
              <a:rPr lang="en-US" sz="3100" b="1" dirty="0" smtClean="0"/>
              <a:t>Series EE savings bonds</a:t>
            </a:r>
          </a:p>
          <a:p>
            <a:pPr lvl="1" eaLnBrk="1" hangingPunct="1"/>
            <a:r>
              <a:rPr lang="en-US" sz="3100" dirty="0" smtClean="0"/>
              <a:t>Federal agency debt issues</a:t>
            </a:r>
          </a:p>
        </p:txBody>
      </p:sp>
    </p:spTree>
  </p:cSld>
  <p:clrMapOvr>
    <a:masterClrMapping/>
  </p:clrMapOvr>
  <p:transition spd="med">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10243" name="Slide Number Placeholder 3"/>
          <p:cNvSpPr>
            <a:spLocks noGrp="1"/>
          </p:cNvSpPr>
          <p:nvPr>
            <p:ph type="sldNum" sz="quarter" idx="12"/>
          </p:nvPr>
        </p:nvSpPr>
        <p:spPr>
          <a:noFill/>
          <a:ln>
            <a:miter lim="800000"/>
            <a:headEnd/>
            <a:tailEnd/>
          </a:ln>
        </p:spPr>
        <p:txBody>
          <a:bodyPr/>
          <a:lstStyle/>
          <a:p>
            <a:fld id="{FAF598B4-4001-4F75-BCD7-5CB4C9C5DA77}" type="slidenum">
              <a:rPr lang="en-US" smtClean="0"/>
              <a:pPr/>
              <a:t>6</a:t>
            </a:fld>
            <a:endParaRPr lang="en-US" smtClean="0"/>
          </a:p>
        </p:txBody>
      </p:sp>
      <p:sp>
        <p:nvSpPr>
          <p:cNvPr id="10244" name="Rectangle 8"/>
          <p:cNvSpPr>
            <a:spLocks noGrp="1" noChangeArrowheads="1"/>
          </p:cNvSpPr>
          <p:nvPr>
            <p:ph type="title" idx="4294967295"/>
          </p:nvPr>
        </p:nvSpPr>
        <p:spPr/>
        <p:txBody>
          <a:bodyPr/>
          <a:lstStyle/>
          <a:p>
            <a:pPr eaLnBrk="1" hangingPunct="1"/>
            <a:r>
              <a:rPr lang="en-US" smtClean="0"/>
              <a:t>Learning Objective #1</a:t>
            </a:r>
          </a:p>
        </p:txBody>
      </p:sp>
      <p:sp>
        <p:nvSpPr>
          <p:cNvPr id="10245" name="Rectangle 9"/>
          <p:cNvSpPr>
            <a:spLocks noGrp="1" noChangeArrowheads="1"/>
          </p:cNvSpPr>
          <p:nvPr>
            <p:ph type="body" idx="4294967295"/>
          </p:nvPr>
        </p:nvSpPr>
        <p:spPr>
          <a:xfrm>
            <a:off x="838200" y="1676400"/>
            <a:ext cx="7467600" cy="4114800"/>
          </a:xfrm>
        </p:spPr>
        <p:txBody>
          <a:bodyPr/>
          <a:lstStyle/>
          <a:p>
            <a:pPr marL="609600" indent="-609600" eaLnBrk="1" hangingPunct="1">
              <a:buFontTx/>
              <a:buNone/>
            </a:pPr>
            <a:endParaRPr lang="en-US" b="1" dirty="0" smtClean="0"/>
          </a:p>
          <a:p>
            <a:pPr marL="609600" indent="-609600" eaLnBrk="1" hangingPunct="1">
              <a:buFontTx/>
              <a:buNone/>
            </a:pPr>
            <a:endParaRPr lang="en-US" b="1" dirty="0" smtClean="0"/>
          </a:p>
          <a:p>
            <a:pPr marL="609600" indent="-609600" eaLnBrk="1" hangingPunct="1">
              <a:buFontTx/>
              <a:buNone/>
            </a:pPr>
            <a:r>
              <a:rPr lang="en-US" b="1" dirty="0" smtClean="0"/>
              <a:t>	Explain</a:t>
            </a:r>
            <a:r>
              <a:rPr lang="en-US" dirty="0" smtClean="0"/>
              <a:t> how stocks and bonds are used as investments.</a:t>
            </a:r>
          </a:p>
          <a:p>
            <a:pPr marL="609600" indent="-609600" eaLnBrk="1" hangingPunct="1">
              <a:buFontTx/>
              <a:buNone/>
            </a:pPr>
            <a:endParaRPr lang="en-US" b="1" dirty="0" smtClean="0"/>
          </a:p>
        </p:txBody>
      </p:sp>
    </p:spTree>
  </p:cSld>
  <p:clrMapOvr>
    <a:masterClrMapping/>
  </p:clrMapOvr>
  <p:transition spd="med">
    <p:wipe dir="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8"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65539" name="Slide Number Placeholder 3"/>
          <p:cNvSpPr>
            <a:spLocks noGrp="1"/>
          </p:cNvSpPr>
          <p:nvPr>
            <p:ph type="sldNum" sz="quarter" idx="12"/>
          </p:nvPr>
        </p:nvSpPr>
        <p:spPr>
          <a:noFill/>
          <a:ln>
            <a:miter lim="800000"/>
            <a:headEnd/>
            <a:tailEnd/>
          </a:ln>
        </p:spPr>
        <p:txBody>
          <a:bodyPr/>
          <a:lstStyle/>
          <a:p>
            <a:fld id="{0F2B3FBA-5264-4435-AD64-FC73999EA77A}" type="slidenum">
              <a:rPr lang="en-US" smtClean="0"/>
              <a:pPr/>
              <a:t>60</a:t>
            </a:fld>
            <a:endParaRPr lang="en-US" smtClean="0"/>
          </a:p>
        </p:txBody>
      </p:sp>
      <p:sp>
        <p:nvSpPr>
          <p:cNvPr id="65540" name="Rectangle 2"/>
          <p:cNvSpPr>
            <a:spLocks noGrp="1" noChangeArrowheads="1"/>
          </p:cNvSpPr>
          <p:nvPr>
            <p:ph type="title" idx="4294967295"/>
          </p:nvPr>
        </p:nvSpPr>
        <p:spPr/>
        <p:txBody>
          <a:bodyPr/>
          <a:lstStyle/>
          <a:p>
            <a:pPr eaLnBrk="1" hangingPunct="1"/>
            <a:r>
              <a:rPr lang="en-US" smtClean="0"/>
              <a:t>Investing In Bonds</a:t>
            </a:r>
          </a:p>
        </p:txBody>
      </p:sp>
      <p:sp>
        <p:nvSpPr>
          <p:cNvPr id="65541" name="Rectangle 3"/>
          <p:cNvSpPr>
            <a:spLocks noGrp="1" noChangeArrowheads="1"/>
          </p:cNvSpPr>
          <p:nvPr>
            <p:ph type="body" idx="4294967295"/>
          </p:nvPr>
        </p:nvSpPr>
        <p:spPr>
          <a:xfrm>
            <a:off x="838200" y="1828800"/>
            <a:ext cx="7467600" cy="4343400"/>
          </a:xfrm>
        </p:spPr>
        <p:txBody>
          <a:bodyPr/>
          <a:lstStyle/>
          <a:p>
            <a:pPr eaLnBrk="1" hangingPunct="1"/>
            <a:endParaRPr lang="en-US" dirty="0" smtClean="0"/>
          </a:p>
          <a:p>
            <a:pPr eaLnBrk="1" hangingPunct="1"/>
            <a:r>
              <a:rPr lang="en-US" b="1" dirty="0" smtClean="0"/>
              <a:t>Municipal Government Bonds</a:t>
            </a:r>
            <a:r>
              <a:rPr lang="en-US" dirty="0" smtClean="0"/>
              <a:t> (or </a:t>
            </a:r>
            <a:r>
              <a:rPr lang="en-US" b="1" dirty="0" err="1" smtClean="0"/>
              <a:t>Munis</a:t>
            </a:r>
            <a:r>
              <a:rPr lang="en-US" dirty="0" smtClean="0"/>
              <a:t>)</a:t>
            </a:r>
          </a:p>
          <a:p>
            <a:pPr eaLnBrk="1" hangingPunct="1"/>
            <a:endParaRPr lang="en-US" dirty="0" smtClean="0"/>
          </a:p>
          <a:p>
            <a:pPr eaLnBrk="1" hangingPunct="1"/>
            <a:r>
              <a:rPr lang="en-US" b="1" dirty="0" smtClean="0"/>
              <a:t>Tax-Free</a:t>
            </a:r>
            <a:r>
              <a:rPr lang="en-US" dirty="0" smtClean="0"/>
              <a:t> (or </a:t>
            </a:r>
            <a:r>
              <a:rPr lang="en-US" b="1" dirty="0" smtClean="0"/>
              <a:t>Tax-Exempt</a:t>
            </a:r>
            <a:r>
              <a:rPr lang="en-US" dirty="0" smtClean="0"/>
              <a:t>) </a:t>
            </a:r>
            <a:r>
              <a:rPr lang="en-US" b="1" dirty="0" smtClean="0"/>
              <a:t>Bonds</a:t>
            </a:r>
          </a:p>
          <a:p>
            <a:pPr eaLnBrk="1" hangingPunct="1"/>
            <a:endParaRPr lang="en-US" dirty="0" smtClean="0"/>
          </a:p>
        </p:txBody>
      </p:sp>
    </p:spTree>
  </p:cSld>
  <p:clrMapOvr>
    <a:masterClrMapping/>
  </p:clrMapOvr>
  <p:transition spd="med">
    <p:wipe dir="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6562"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66563" name="Slide Number Placeholder 3"/>
          <p:cNvSpPr>
            <a:spLocks noGrp="1"/>
          </p:cNvSpPr>
          <p:nvPr>
            <p:ph type="sldNum" sz="quarter" idx="12"/>
          </p:nvPr>
        </p:nvSpPr>
        <p:spPr>
          <a:noFill/>
          <a:ln>
            <a:miter lim="800000"/>
            <a:headEnd/>
            <a:tailEnd/>
          </a:ln>
        </p:spPr>
        <p:txBody>
          <a:bodyPr/>
          <a:lstStyle/>
          <a:p>
            <a:fld id="{C070EC21-CC55-483F-8CA4-6C6713C9A9CE}" type="slidenum">
              <a:rPr lang="en-US" smtClean="0"/>
              <a:pPr/>
              <a:t>61</a:t>
            </a:fld>
            <a:endParaRPr lang="en-US" smtClean="0"/>
          </a:p>
        </p:txBody>
      </p:sp>
      <p:sp>
        <p:nvSpPr>
          <p:cNvPr id="66564" name="Rectangle 2"/>
          <p:cNvSpPr>
            <a:spLocks noGrp="1" noChangeArrowheads="1"/>
          </p:cNvSpPr>
          <p:nvPr>
            <p:ph type="title" idx="4294967295"/>
          </p:nvPr>
        </p:nvSpPr>
        <p:spPr/>
        <p:txBody>
          <a:bodyPr/>
          <a:lstStyle/>
          <a:p>
            <a:pPr eaLnBrk="1" hangingPunct="1"/>
            <a:r>
              <a:rPr lang="en-US" smtClean="0"/>
              <a:t>Investing In Bonds</a:t>
            </a:r>
          </a:p>
        </p:txBody>
      </p:sp>
      <p:sp>
        <p:nvSpPr>
          <p:cNvPr id="66565" name="Rectangle 3"/>
          <p:cNvSpPr>
            <a:spLocks noGrp="1" noChangeArrowheads="1"/>
          </p:cNvSpPr>
          <p:nvPr>
            <p:ph type="body" idx="4294967295"/>
          </p:nvPr>
        </p:nvSpPr>
        <p:spPr>
          <a:xfrm>
            <a:off x="609600" y="1676400"/>
            <a:ext cx="8077200" cy="4495800"/>
          </a:xfrm>
        </p:spPr>
        <p:txBody>
          <a:bodyPr/>
          <a:lstStyle/>
          <a:p>
            <a:pPr eaLnBrk="1" hangingPunct="1"/>
            <a:r>
              <a:rPr lang="en-US" smtClean="0"/>
              <a:t>Unique characteristics of bond investing:</a:t>
            </a:r>
          </a:p>
          <a:p>
            <a:pPr lvl="1" eaLnBrk="1" hangingPunct="1"/>
            <a:r>
              <a:rPr lang="en-US" sz="3100" b="1" smtClean="0"/>
              <a:t>Coupon rate</a:t>
            </a:r>
            <a:r>
              <a:rPr lang="en-US" sz="3100" smtClean="0"/>
              <a:t> (or </a:t>
            </a:r>
            <a:r>
              <a:rPr lang="en-US" sz="3100" b="1" smtClean="0"/>
              <a:t>coupon</a:t>
            </a:r>
            <a:r>
              <a:rPr lang="en-US" sz="3100" smtClean="0"/>
              <a:t>, </a:t>
            </a:r>
            <a:r>
              <a:rPr lang="en-US" sz="3100" b="1" smtClean="0"/>
              <a:t>coupon</a:t>
            </a:r>
            <a:r>
              <a:rPr lang="en-US" sz="3100" smtClean="0"/>
              <a:t> </a:t>
            </a:r>
            <a:r>
              <a:rPr lang="en-US" sz="3100" b="1" smtClean="0"/>
              <a:t>yield</a:t>
            </a:r>
            <a:r>
              <a:rPr lang="en-US" sz="3100" smtClean="0"/>
              <a:t>, or </a:t>
            </a:r>
            <a:r>
              <a:rPr lang="en-US" sz="3100" b="1" smtClean="0"/>
              <a:t>stated interest rate</a:t>
            </a:r>
            <a:r>
              <a:rPr lang="en-US" sz="3100" smtClean="0"/>
              <a:t>)</a:t>
            </a:r>
          </a:p>
          <a:p>
            <a:pPr lvl="1" eaLnBrk="1" hangingPunct="1"/>
            <a:r>
              <a:rPr lang="en-US" sz="3100" b="1" smtClean="0"/>
              <a:t>Serial Redemption or Sinking Fund</a:t>
            </a:r>
          </a:p>
          <a:p>
            <a:pPr lvl="1" eaLnBrk="1" hangingPunct="1"/>
            <a:r>
              <a:rPr lang="en-US" sz="3100" b="1" smtClean="0"/>
              <a:t>Secured bond </a:t>
            </a:r>
            <a:r>
              <a:rPr lang="en-US" sz="3100" smtClean="0"/>
              <a:t>or </a:t>
            </a:r>
            <a:r>
              <a:rPr lang="en-US" sz="3100" b="1" smtClean="0"/>
              <a:t>unsecured bond </a:t>
            </a:r>
            <a:r>
              <a:rPr lang="en-US" sz="3100" smtClean="0"/>
              <a:t>(</a:t>
            </a:r>
            <a:r>
              <a:rPr lang="en-US" sz="3100" b="1" smtClean="0"/>
              <a:t>debenture</a:t>
            </a:r>
            <a:r>
              <a:rPr lang="en-US" sz="3100" smtClean="0"/>
              <a:t>)</a:t>
            </a:r>
          </a:p>
          <a:p>
            <a:pPr lvl="1" eaLnBrk="1" hangingPunct="1"/>
            <a:endParaRPr lang="en-US" sz="3100" smtClean="0"/>
          </a:p>
        </p:txBody>
      </p:sp>
    </p:spTree>
  </p:cSld>
  <p:clrMapOvr>
    <a:masterClrMapping/>
  </p:clrMapOvr>
  <p:transition spd="med">
    <p:wipe dir="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6"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67587" name="Slide Number Placeholder 3"/>
          <p:cNvSpPr>
            <a:spLocks noGrp="1"/>
          </p:cNvSpPr>
          <p:nvPr>
            <p:ph type="sldNum" sz="quarter" idx="12"/>
          </p:nvPr>
        </p:nvSpPr>
        <p:spPr>
          <a:noFill/>
          <a:ln>
            <a:miter lim="800000"/>
            <a:headEnd/>
            <a:tailEnd/>
          </a:ln>
        </p:spPr>
        <p:txBody>
          <a:bodyPr/>
          <a:lstStyle/>
          <a:p>
            <a:fld id="{D7257E4A-7FAD-4A04-B30E-3FEA26805A37}" type="slidenum">
              <a:rPr lang="en-US" smtClean="0"/>
              <a:pPr/>
              <a:t>62</a:t>
            </a:fld>
            <a:endParaRPr lang="en-US" smtClean="0"/>
          </a:p>
        </p:txBody>
      </p:sp>
      <p:sp>
        <p:nvSpPr>
          <p:cNvPr id="67588" name="Rectangle 2"/>
          <p:cNvSpPr>
            <a:spLocks noGrp="1" noChangeArrowheads="1"/>
          </p:cNvSpPr>
          <p:nvPr>
            <p:ph type="title" idx="4294967295"/>
          </p:nvPr>
        </p:nvSpPr>
        <p:spPr/>
        <p:txBody>
          <a:bodyPr/>
          <a:lstStyle/>
          <a:p>
            <a:pPr eaLnBrk="1" hangingPunct="1"/>
            <a:r>
              <a:rPr lang="en-US" smtClean="0"/>
              <a:t>Investing In Bonds</a:t>
            </a:r>
          </a:p>
        </p:txBody>
      </p:sp>
      <p:sp>
        <p:nvSpPr>
          <p:cNvPr id="67589" name="Rectangle 3"/>
          <p:cNvSpPr>
            <a:spLocks noGrp="1" noChangeArrowheads="1"/>
          </p:cNvSpPr>
          <p:nvPr>
            <p:ph type="body" idx="4294967295"/>
          </p:nvPr>
        </p:nvSpPr>
        <p:spPr>
          <a:xfrm>
            <a:off x="990600" y="1752600"/>
            <a:ext cx="7467600" cy="4191000"/>
          </a:xfrm>
        </p:spPr>
        <p:txBody>
          <a:bodyPr/>
          <a:lstStyle/>
          <a:p>
            <a:pPr eaLnBrk="1" hangingPunct="1"/>
            <a:r>
              <a:rPr lang="en-US" dirty="0" smtClean="0"/>
              <a:t>Unique characteristics of bond investing:</a:t>
            </a:r>
          </a:p>
          <a:p>
            <a:pPr lvl="1" eaLnBrk="1" hangingPunct="1"/>
            <a:r>
              <a:rPr lang="en-US" sz="3100" b="1" dirty="0" smtClean="0"/>
              <a:t>Registered and Issued</a:t>
            </a:r>
          </a:p>
          <a:p>
            <a:pPr lvl="1" eaLnBrk="1" hangingPunct="1"/>
            <a:endParaRPr lang="en-US" sz="3100" b="1" dirty="0" smtClean="0"/>
          </a:p>
          <a:p>
            <a:pPr lvl="1" eaLnBrk="1" hangingPunct="1"/>
            <a:r>
              <a:rPr lang="en-US" sz="3100" b="1" dirty="0" smtClean="0"/>
              <a:t>Book Entry</a:t>
            </a:r>
          </a:p>
          <a:p>
            <a:pPr lvl="1" eaLnBrk="1" hangingPunct="1"/>
            <a:endParaRPr lang="en-US" sz="3100" b="1" dirty="0" smtClean="0"/>
          </a:p>
          <a:p>
            <a:pPr lvl="1" eaLnBrk="1" hangingPunct="1"/>
            <a:r>
              <a:rPr lang="en-US" sz="3100" b="1" dirty="0" smtClean="0"/>
              <a:t>Callable</a:t>
            </a:r>
          </a:p>
        </p:txBody>
      </p:sp>
    </p:spTree>
  </p:cSld>
  <p:clrMapOvr>
    <a:masterClrMapping/>
  </p:clrMapOvr>
  <p:transition spd="med">
    <p:wipe dir="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8610"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68611" name="Slide Number Placeholder 3"/>
          <p:cNvSpPr>
            <a:spLocks noGrp="1"/>
          </p:cNvSpPr>
          <p:nvPr>
            <p:ph type="sldNum" sz="quarter" idx="12"/>
          </p:nvPr>
        </p:nvSpPr>
        <p:spPr>
          <a:noFill/>
          <a:ln>
            <a:miter lim="800000"/>
            <a:headEnd/>
            <a:tailEnd/>
          </a:ln>
        </p:spPr>
        <p:txBody>
          <a:bodyPr/>
          <a:lstStyle/>
          <a:p>
            <a:fld id="{F3170569-5CDE-499B-83B2-5701941323A3}" type="slidenum">
              <a:rPr lang="en-US" smtClean="0"/>
              <a:pPr/>
              <a:t>63</a:t>
            </a:fld>
            <a:endParaRPr lang="en-US" smtClean="0"/>
          </a:p>
        </p:txBody>
      </p:sp>
      <p:sp>
        <p:nvSpPr>
          <p:cNvPr id="68612" name="Rectangle 2"/>
          <p:cNvSpPr>
            <a:spLocks noGrp="1" noChangeArrowheads="1"/>
          </p:cNvSpPr>
          <p:nvPr>
            <p:ph type="title" idx="4294967295"/>
          </p:nvPr>
        </p:nvSpPr>
        <p:spPr/>
        <p:txBody>
          <a:bodyPr/>
          <a:lstStyle/>
          <a:p>
            <a:pPr eaLnBrk="1" hangingPunct="1"/>
            <a:r>
              <a:rPr lang="en-US" smtClean="0"/>
              <a:t>Evaluating Bond Prices and Returns</a:t>
            </a:r>
          </a:p>
        </p:txBody>
      </p:sp>
      <p:sp>
        <p:nvSpPr>
          <p:cNvPr id="68613" name="Rectangle 3"/>
          <p:cNvSpPr>
            <a:spLocks noGrp="1" noChangeArrowheads="1"/>
          </p:cNvSpPr>
          <p:nvPr>
            <p:ph type="body" idx="4294967295"/>
          </p:nvPr>
        </p:nvSpPr>
        <p:spPr>
          <a:xfrm>
            <a:off x="838200" y="1828800"/>
            <a:ext cx="7467600" cy="4267200"/>
          </a:xfrm>
        </p:spPr>
        <p:txBody>
          <a:bodyPr/>
          <a:lstStyle/>
          <a:p>
            <a:pPr eaLnBrk="1" hangingPunct="1"/>
            <a:r>
              <a:rPr lang="en-US" smtClean="0"/>
              <a:t>Interest rate risk results in variable value.</a:t>
            </a:r>
          </a:p>
          <a:p>
            <a:pPr lvl="1" eaLnBrk="1" hangingPunct="1"/>
            <a:r>
              <a:rPr lang="en-US" b="1" smtClean="0"/>
              <a:t>Market interest rates</a:t>
            </a:r>
          </a:p>
          <a:p>
            <a:pPr lvl="1" eaLnBrk="1" hangingPunct="1"/>
            <a:r>
              <a:rPr lang="en-US" smtClean="0"/>
              <a:t>Interest rate risk</a:t>
            </a:r>
          </a:p>
          <a:p>
            <a:pPr lvl="1" eaLnBrk="1" hangingPunct="1"/>
            <a:r>
              <a:rPr lang="en-US" b="1" smtClean="0"/>
              <a:t>Fixed yield </a:t>
            </a:r>
            <a:r>
              <a:rPr lang="en-US" smtClean="0"/>
              <a:t>versus</a:t>
            </a:r>
            <a:r>
              <a:rPr lang="en-US" b="1" smtClean="0"/>
              <a:t> variable value</a:t>
            </a:r>
          </a:p>
          <a:p>
            <a:pPr lvl="1" eaLnBrk="1" hangingPunct="1"/>
            <a:r>
              <a:rPr lang="en-US" b="1" smtClean="0"/>
              <a:t>Premiums </a:t>
            </a:r>
            <a:r>
              <a:rPr lang="en-US" smtClean="0"/>
              <a:t>and</a:t>
            </a:r>
            <a:r>
              <a:rPr lang="en-US" b="1" smtClean="0"/>
              <a:t> discounts</a:t>
            </a:r>
            <a:endParaRPr lang="en-US" smtClean="0"/>
          </a:p>
        </p:txBody>
      </p:sp>
    </p:spTree>
  </p:cSld>
  <p:clrMapOvr>
    <a:masterClrMapping/>
  </p:clrMapOvr>
  <p:transition spd="med">
    <p:wipe dir="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69635" name="Slide Number Placeholder 3"/>
          <p:cNvSpPr>
            <a:spLocks noGrp="1"/>
          </p:cNvSpPr>
          <p:nvPr>
            <p:ph type="sldNum" sz="quarter" idx="12"/>
          </p:nvPr>
        </p:nvSpPr>
        <p:spPr>
          <a:noFill/>
          <a:ln>
            <a:miter lim="800000"/>
            <a:headEnd/>
            <a:tailEnd/>
          </a:ln>
        </p:spPr>
        <p:txBody>
          <a:bodyPr/>
          <a:lstStyle/>
          <a:p>
            <a:fld id="{EFB9D525-264D-4A3D-8622-BB474D3110F7}" type="slidenum">
              <a:rPr lang="en-US" smtClean="0"/>
              <a:pPr/>
              <a:t>64</a:t>
            </a:fld>
            <a:endParaRPr lang="en-US" smtClean="0"/>
          </a:p>
        </p:txBody>
      </p:sp>
      <p:sp>
        <p:nvSpPr>
          <p:cNvPr id="69636" name="Rectangle 2"/>
          <p:cNvSpPr>
            <a:spLocks noGrp="1" noChangeArrowheads="1"/>
          </p:cNvSpPr>
          <p:nvPr>
            <p:ph type="title" idx="4294967295"/>
          </p:nvPr>
        </p:nvSpPr>
        <p:spPr/>
        <p:txBody>
          <a:bodyPr/>
          <a:lstStyle/>
          <a:p>
            <a:pPr eaLnBrk="1" hangingPunct="1"/>
            <a:r>
              <a:rPr lang="en-US" smtClean="0"/>
              <a:t>Evaluating Bond Prices and Returns</a:t>
            </a:r>
          </a:p>
        </p:txBody>
      </p:sp>
      <p:sp>
        <p:nvSpPr>
          <p:cNvPr id="69637" name="Rectangle 3"/>
          <p:cNvSpPr>
            <a:spLocks noGrp="1" noChangeArrowheads="1"/>
          </p:cNvSpPr>
          <p:nvPr>
            <p:ph type="body" idx="4294967295"/>
          </p:nvPr>
        </p:nvSpPr>
        <p:spPr>
          <a:xfrm>
            <a:off x="838200" y="2133600"/>
            <a:ext cx="7848600" cy="3657600"/>
          </a:xfrm>
        </p:spPr>
        <p:txBody>
          <a:bodyPr/>
          <a:lstStyle/>
          <a:p>
            <a:pPr eaLnBrk="1" hangingPunct="1"/>
            <a:r>
              <a:rPr lang="en-US" b="1" smtClean="0"/>
              <a:t>Present value of a bond</a:t>
            </a:r>
          </a:p>
          <a:p>
            <a:pPr eaLnBrk="1" hangingPunct="1"/>
            <a:endParaRPr lang="en-US" b="1" smtClean="0"/>
          </a:p>
          <a:p>
            <a:pPr eaLnBrk="1" hangingPunct="1"/>
            <a:r>
              <a:rPr lang="en-US" b="1" smtClean="0"/>
              <a:t>Current yield</a:t>
            </a:r>
          </a:p>
          <a:p>
            <a:pPr eaLnBrk="1" hangingPunct="1"/>
            <a:endParaRPr lang="en-US" b="1" smtClean="0"/>
          </a:p>
          <a:p>
            <a:pPr eaLnBrk="1" hangingPunct="1"/>
            <a:r>
              <a:rPr lang="en-US" b="1" smtClean="0"/>
              <a:t>Yield to maturity</a:t>
            </a:r>
          </a:p>
        </p:txBody>
      </p:sp>
    </p:spTree>
  </p:cSld>
  <p:clrMapOvr>
    <a:masterClrMapping/>
  </p:clrMapOvr>
  <p:transition spd="med">
    <p:wipe dir="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70659" name="Slide Number Placeholder 3"/>
          <p:cNvSpPr>
            <a:spLocks noGrp="1"/>
          </p:cNvSpPr>
          <p:nvPr>
            <p:ph type="sldNum" sz="quarter" idx="12"/>
          </p:nvPr>
        </p:nvSpPr>
        <p:spPr>
          <a:noFill/>
          <a:ln>
            <a:miter lim="800000"/>
            <a:headEnd/>
            <a:tailEnd/>
          </a:ln>
        </p:spPr>
        <p:txBody>
          <a:bodyPr/>
          <a:lstStyle/>
          <a:p>
            <a:fld id="{5EEB4351-D0BC-416E-B766-89861DF61290}" type="slidenum">
              <a:rPr lang="en-US" smtClean="0"/>
              <a:pPr/>
              <a:t>65</a:t>
            </a:fld>
            <a:endParaRPr lang="en-US" smtClean="0"/>
          </a:p>
        </p:txBody>
      </p:sp>
      <p:sp>
        <p:nvSpPr>
          <p:cNvPr id="70660" name="Title 1"/>
          <p:cNvSpPr>
            <a:spLocks noGrp="1"/>
          </p:cNvSpPr>
          <p:nvPr>
            <p:ph type="title" idx="4294967295"/>
          </p:nvPr>
        </p:nvSpPr>
        <p:spPr/>
        <p:txBody>
          <a:bodyPr/>
          <a:lstStyle/>
          <a:p>
            <a:pPr eaLnBrk="1" hangingPunct="1"/>
            <a:r>
              <a:rPr lang="en-US" smtClean="0"/>
              <a:t>Concept Check 14.6</a:t>
            </a:r>
          </a:p>
        </p:txBody>
      </p:sp>
      <p:sp>
        <p:nvSpPr>
          <p:cNvPr id="70661" name="Content Placeholder 2"/>
          <p:cNvSpPr>
            <a:spLocks noGrp="1"/>
          </p:cNvSpPr>
          <p:nvPr>
            <p:ph idx="4294967295"/>
          </p:nvPr>
        </p:nvSpPr>
        <p:spPr>
          <a:xfrm>
            <a:off x="762000" y="1981200"/>
            <a:ext cx="7467600" cy="4114800"/>
          </a:xfrm>
        </p:spPr>
        <p:txBody>
          <a:bodyPr/>
          <a:lstStyle/>
          <a:p>
            <a:pPr eaLnBrk="1" hangingPunct="1"/>
            <a:r>
              <a:rPr lang="en-US" dirty="0" smtClean="0"/>
              <a:t>Distinguish between investment- and speculative-grade bonds.</a:t>
            </a:r>
          </a:p>
          <a:p>
            <a:pPr eaLnBrk="1" hangingPunct="1"/>
            <a:endParaRPr lang="en-US" dirty="0" smtClean="0"/>
          </a:p>
          <a:p>
            <a:pPr eaLnBrk="1" hangingPunct="1"/>
            <a:r>
              <a:rPr lang="en-US" dirty="0" smtClean="0"/>
              <a:t>Give some reasons why individuals often invest in corporate bonds rather than Treasuries.</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71683" name="Slide Number Placeholder 3"/>
          <p:cNvSpPr>
            <a:spLocks noGrp="1"/>
          </p:cNvSpPr>
          <p:nvPr>
            <p:ph type="sldNum" sz="quarter" idx="12"/>
          </p:nvPr>
        </p:nvSpPr>
        <p:spPr>
          <a:noFill/>
          <a:ln>
            <a:miter lim="800000"/>
            <a:headEnd/>
            <a:tailEnd/>
          </a:ln>
        </p:spPr>
        <p:txBody>
          <a:bodyPr/>
          <a:lstStyle/>
          <a:p>
            <a:fld id="{1DCEDE2B-4C19-4860-BC57-5EE4714F1E9E}" type="slidenum">
              <a:rPr lang="en-US" smtClean="0"/>
              <a:pPr/>
              <a:t>66</a:t>
            </a:fld>
            <a:endParaRPr lang="en-US" smtClean="0"/>
          </a:p>
        </p:txBody>
      </p:sp>
      <p:sp>
        <p:nvSpPr>
          <p:cNvPr id="71684" name="Title 1"/>
          <p:cNvSpPr>
            <a:spLocks noGrp="1"/>
          </p:cNvSpPr>
          <p:nvPr>
            <p:ph type="title" idx="4294967295"/>
          </p:nvPr>
        </p:nvSpPr>
        <p:spPr/>
        <p:txBody>
          <a:bodyPr/>
          <a:lstStyle/>
          <a:p>
            <a:pPr eaLnBrk="1" hangingPunct="1"/>
            <a:r>
              <a:rPr lang="en-US" smtClean="0"/>
              <a:t>Concept Check 14.6</a:t>
            </a:r>
          </a:p>
        </p:txBody>
      </p:sp>
      <p:sp>
        <p:nvSpPr>
          <p:cNvPr id="71685" name="Content Placeholder 2"/>
          <p:cNvSpPr>
            <a:spLocks noGrp="1"/>
          </p:cNvSpPr>
          <p:nvPr>
            <p:ph idx="4294967295"/>
          </p:nvPr>
        </p:nvSpPr>
        <p:spPr>
          <a:xfrm>
            <a:off x="762000" y="1752600"/>
            <a:ext cx="7924800" cy="4343400"/>
          </a:xfrm>
        </p:spPr>
        <p:txBody>
          <a:bodyPr/>
          <a:lstStyle/>
          <a:p>
            <a:pPr eaLnBrk="1" hangingPunct="1"/>
            <a:r>
              <a:rPr lang="en-US" smtClean="0"/>
              <a:t>Summarize the differences among Treasury bonds, I bonds, and TIPS bonds.</a:t>
            </a:r>
          </a:p>
          <a:p>
            <a:pPr eaLnBrk="1" hangingPunct="1"/>
            <a:r>
              <a:rPr lang="en-US" smtClean="0"/>
              <a:t>Explain what interest rate risk is and tell what calculation individuals considering bond investments should use to avoid that problem when buying an existing bond.</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72707" name="Slide Number Placeholder 3"/>
          <p:cNvSpPr>
            <a:spLocks noGrp="1"/>
          </p:cNvSpPr>
          <p:nvPr>
            <p:ph type="sldNum" sz="quarter" idx="12"/>
          </p:nvPr>
        </p:nvSpPr>
        <p:spPr>
          <a:noFill/>
          <a:ln>
            <a:miter lim="800000"/>
            <a:headEnd/>
            <a:tailEnd/>
          </a:ln>
        </p:spPr>
        <p:txBody>
          <a:bodyPr/>
          <a:lstStyle/>
          <a:p>
            <a:fld id="{CCC80E9C-9DFA-4C6D-B5A0-818B96A97180}" type="slidenum">
              <a:rPr lang="en-US" smtClean="0"/>
              <a:pPr/>
              <a:t>67</a:t>
            </a:fld>
            <a:endParaRPr lang="en-US" smtClean="0"/>
          </a:p>
        </p:txBody>
      </p:sp>
      <p:sp>
        <p:nvSpPr>
          <p:cNvPr id="72708" name="Rectangle 1026"/>
          <p:cNvSpPr>
            <a:spLocks noGrp="1" noChangeArrowheads="1"/>
          </p:cNvSpPr>
          <p:nvPr>
            <p:ph type="title" idx="4294967295"/>
          </p:nvPr>
        </p:nvSpPr>
        <p:spPr>
          <a:xfrm>
            <a:off x="685800" y="457200"/>
            <a:ext cx="8153400" cy="1524000"/>
          </a:xfrm>
        </p:spPr>
        <p:txBody>
          <a:bodyPr/>
          <a:lstStyle/>
          <a:p>
            <a:pPr eaLnBrk="1" hangingPunct="1"/>
            <a:r>
              <a:rPr lang="en-US" smtClean="0"/>
              <a:t>Worst Financial Blunders in Investing in Stocks and Bonds</a:t>
            </a:r>
          </a:p>
        </p:txBody>
      </p:sp>
      <p:sp>
        <p:nvSpPr>
          <p:cNvPr id="72709" name="Rectangle 1027"/>
          <p:cNvSpPr>
            <a:spLocks noGrp="1" noChangeArrowheads="1"/>
          </p:cNvSpPr>
          <p:nvPr>
            <p:ph type="body" idx="4294967295"/>
          </p:nvPr>
        </p:nvSpPr>
        <p:spPr>
          <a:xfrm>
            <a:off x="609600" y="2438400"/>
            <a:ext cx="8077200" cy="3657600"/>
          </a:xfrm>
        </p:spPr>
        <p:txBody>
          <a:bodyPr/>
          <a:lstStyle/>
          <a:p>
            <a:pPr marL="0" indent="0" eaLnBrk="1" hangingPunct="1">
              <a:buFontTx/>
              <a:buNone/>
              <a:tabLst>
                <a:tab pos="796925" algn="l"/>
              </a:tabLst>
            </a:pPr>
            <a:r>
              <a:rPr lang="en-US" smtClean="0">
                <a:ea typeface="Times"/>
                <a:cs typeface="Times"/>
              </a:rPr>
              <a:t>Based on others’ financial woes, you will make mistakes in personal finance when you:</a:t>
            </a:r>
            <a:endParaRPr lang="en-US" smtClean="0"/>
          </a:p>
          <a:p>
            <a:pPr marL="114300" lvl="1" indent="0" eaLnBrk="1" hangingPunct="1">
              <a:buFontTx/>
              <a:buNone/>
              <a:tabLst>
                <a:tab pos="796925" algn="l"/>
              </a:tabLst>
            </a:pPr>
            <a:r>
              <a:rPr lang="en-US" sz="3100" smtClean="0"/>
              <a:t>1.   Invest in stocks that do not match your investment philosophy,</a:t>
            </a:r>
          </a:p>
          <a:p>
            <a:pPr marL="114300" lvl="1" indent="0" eaLnBrk="1" hangingPunct="1">
              <a:buFontTx/>
              <a:buNone/>
              <a:tabLst>
                <a:tab pos="796925" algn="l"/>
              </a:tabLst>
            </a:pPr>
            <a:r>
              <a:rPr lang="en-US" sz="3100" smtClean="0"/>
              <a:t>2.   Fail to use fundamental analysis when making stock investments.</a:t>
            </a:r>
          </a:p>
        </p:txBody>
      </p:sp>
    </p:spTree>
  </p:cSld>
  <p:clrMapOvr>
    <a:masterClrMapping/>
  </p:clrMapOvr>
  <p:transition spd="med">
    <p:wipe dir="r"/>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3730"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73731" name="Slide Number Placeholder 3"/>
          <p:cNvSpPr>
            <a:spLocks noGrp="1"/>
          </p:cNvSpPr>
          <p:nvPr>
            <p:ph type="sldNum" sz="quarter" idx="12"/>
          </p:nvPr>
        </p:nvSpPr>
        <p:spPr>
          <a:noFill/>
          <a:ln>
            <a:miter lim="800000"/>
            <a:headEnd/>
            <a:tailEnd/>
          </a:ln>
        </p:spPr>
        <p:txBody>
          <a:bodyPr/>
          <a:lstStyle/>
          <a:p>
            <a:fld id="{99931F2C-DDB6-40E5-A00E-652DE1C6E2D2}" type="slidenum">
              <a:rPr lang="en-US" smtClean="0"/>
              <a:pPr/>
              <a:t>68</a:t>
            </a:fld>
            <a:endParaRPr lang="en-US" smtClean="0"/>
          </a:p>
        </p:txBody>
      </p:sp>
      <p:sp>
        <p:nvSpPr>
          <p:cNvPr id="73732" name="Rectangle 1026"/>
          <p:cNvSpPr>
            <a:spLocks noGrp="1" noChangeArrowheads="1"/>
          </p:cNvSpPr>
          <p:nvPr>
            <p:ph type="title" idx="4294967295"/>
          </p:nvPr>
        </p:nvSpPr>
        <p:spPr>
          <a:xfrm>
            <a:off x="762000" y="457200"/>
            <a:ext cx="8001000" cy="1447800"/>
          </a:xfrm>
        </p:spPr>
        <p:txBody>
          <a:bodyPr/>
          <a:lstStyle/>
          <a:p>
            <a:pPr eaLnBrk="1" hangingPunct="1"/>
            <a:r>
              <a:rPr lang="en-US" smtClean="0"/>
              <a:t>Worst Financial Blunders in Investing in Stocks and Bonds</a:t>
            </a:r>
          </a:p>
        </p:txBody>
      </p:sp>
      <p:sp>
        <p:nvSpPr>
          <p:cNvPr id="73733" name="Rectangle 1027"/>
          <p:cNvSpPr>
            <a:spLocks noGrp="1" noChangeArrowheads="1"/>
          </p:cNvSpPr>
          <p:nvPr>
            <p:ph type="body" idx="4294967295"/>
          </p:nvPr>
        </p:nvSpPr>
        <p:spPr>
          <a:xfrm>
            <a:off x="1219200" y="2209800"/>
            <a:ext cx="7467600" cy="3886200"/>
          </a:xfrm>
        </p:spPr>
        <p:txBody>
          <a:bodyPr/>
          <a:lstStyle/>
          <a:p>
            <a:pPr eaLnBrk="1" hangingPunct="1">
              <a:buFontTx/>
              <a:buNone/>
              <a:tabLst>
                <a:tab pos="796925" algn="l"/>
              </a:tabLst>
            </a:pPr>
            <a:r>
              <a:rPr lang="en-US" smtClean="0"/>
              <a:t>3. Buy stocks on margin or sell short.</a:t>
            </a:r>
          </a:p>
          <a:p>
            <a:pPr marL="114300" lvl="1" indent="0" eaLnBrk="1" hangingPunct="1">
              <a:buFontTx/>
              <a:buNone/>
              <a:tabLst>
                <a:tab pos="796925" algn="l"/>
              </a:tabLst>
            </a:pPr>
            <a:endParaRPr lang="en-US" sz="3100" smtClean="0"/>
          </a:p>
        </p:txBody>
      </p:sp>
    </p:spTree>
  </p:cSld>
  <p:clrMapOvr>
    <a:masterClrMapping/>
  </p:clrMapOvr>
  <p:transition spd="med">
    <p:wipe dir="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4"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74755" name="Slide Number Placeholder 3"/>
          <p:cNvSpPr>
            <a:spLocks noGrp="1"/>
          </p:cNvSpPr>
          <p:nvPr>
            <p:ph type="sldNum" sz="quarter" idx="12"/>
          </p:nvPr>
        </p:nvSpPr>
        <p:spPr>
          <a:noFill/>
          <a:ln>
            <a:miter lim="800000"/>
            <a:headEnd/>
            <a:tailEnd/>
          </a:ln>
        </p:spPr>
        <p:txBody>
          <a:bodyPr/>
          <a:lstStyle/>
          <a:p>
            <a:fld id="{C2837987-42A5-40AC-A418-8A954A525C95}" type="slidenum">
              <a:rPr lang="en-US" smtClean="0"/>
              <a:pPr/>
              <a:t>69</a:t>
            </a:fld>
            <a:endParaRPr lang="en-US" smtClean="0"/>
          </a:p>
        </p:txBody>
      </p:sp>
      <p:sp>
        <p:nvSpPr>
          <p:cNvPr id="74756" name="Rectangle 9"/>
          <p:cNvSpPr>
            <a:spLocks noGrp="1" noChangeArrowheads="1"/>
          </p:cNvSpPr>
          <p:nvPr>
            <p:ph type="title" idx="4294967295"/>
          </p:nvPr>
        </p:nvSpPr>
        <p:spPr/>
        <p:txBody>
          <a:bodyPr/>
          <a:lstStyle/>
          <a:p>
            <a:pPr eaLnBrk="1" hangingPunct="1"/>
            <a:r>
              <a:rPr lang="en-US" smtClean="0"/>
              <a:t>Do It NOW!</a:t>
            </a:r>
          </a:p>
        </p:txBody>
      </p:sp>
      <p:sp>
        <p:nvSpPr>
          <p:cNvPr id="74757" name="Rectangle 10"/>
          <p:cNvSpPr>
            <a:spLocks noGrp="1" noChangeArrowheads="1"/>
          </p:cNvSpPr>
          <p:nvPr>
            <p:ph type="body" idx="4294967295"/>
          </p:nvPr>
        </p:nvSpPr>
        <p:spPr/>
        <p:txBody>
          <a:bodyPr/>
          <a:lstStyle/>
          <a:p>
            <a:pPr marL="168275" indent="0" eaLnBrk="1" hangingPunct="1">
              <a:lnSpc>
                <a:spcPct val="90000"/>
              </a:lnSpc>
              <a:buFontTx/>
              <a:buNone/>
            </a:pPr>
            <a:r>
              <a:rPr lang="en-US" smtClean="0"/>
              <a:t>You know more about personal finance after reading this chapter, so get started right now by:</a:t>
            </a:r>
          </a:p>
          <a:p>
            <a:pPr marL="168275" indent="0" eaLnBrk="1" hangingPunct="1"/>
            <a:endParaRPr lang="en-US" smtClean="0"/>
          </a:p>
          <a:p>
            <a:pPr marL="168275" indent="0" eaLnBrk="1" hangingPunct="1">
              <a:buFontTx/>
              <a:buNone/>
            </a:pPr>
            <a:r>
              <a:rPr lang="en-US" smtClean="0"/>
              <a:t>1.	Identifying three types of stocks that are appropriate for your investment goals and selecting an example of each.</a:t>
            </a:r>
          </a:p>
        </p:txBody>
      </p:sp>
    </p:spTree>
  </p:cSld>
  <p:clrMapOvr>
    <a:masterClrMapping/>
  </p:clrMapOvr>
  <p:transition spd="med">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11267" name="Slide Number Placeholder 3"/>
          <p:cNvSpPr>
            <a:spLocks noGrp="1"/>
          </p:cNvSpPr>
          <p:nvPr>
            <p:ph type="sldNum" sz="quarter" idx="12"/>
          </p:nvPr>
        </p:nvSpPr>
        <p:spPr>
          <a:noFill/>
          <a:ln>
            <a:miter lim="800000"/>
            <a:headEnd/>
            <a:tailEnd/>
          </a:ln>
        </p:spPr>
        <p:txBody>
          <a:bodyPr/>
          <a:lstStyle/>
          <a:p>
            <a:fld id="{37D73882-1A9E-4D30-9E42-34E2B3AEBF5B}" type="slidenum">
              <a:rPr lang="en-US" smtClean="0"/>
              <a:pPr/>
              <a:t>7</a:t>
            </a:fld>
            <a:endParaRPr lang="en-US" smtClean="0"/>
          </a:p>
        </p:txBody>
      </p:sp>
      <p:sp>
        <p:nvSpPr>
          <p:cNvPr id="11268" name="Rectangle 9"/>
          <p:cNvSpPr>
            <a:spLocks noGrp="1" noChangeArrowheads="1"/>
          </p:cNvSpPr>
          <p:nvPr>
            <p:ph type="title" idx="4294967295"/>
          </p:nvPr>
        </p:nvSpPr>
        <p:spPr/>
        <p:txBody>
          <a:bodyPr/>
          <a:lstStyle/>
          <a:p>
            <a:pPr eaLnBrk="1" hangingPunct="1"/>
            <a:r>
              <a:rPr lang="en-US" smtClean="0"/>
              <a:t>The Role of Stocks and Bonds in Investments</a:t>
            </a:r>
          </a:p>
        </p:txBody>
      </p:sp>
      <p:sp>
        <p:nvSpPr>
          <p:cNvPr id="11269" name="Rectangle 10"/>
          <p:cNvSpPr>
            <a:spLocks noGrp="1" noChangeArrowheads="1"/>
          </p:cNvSpPr>
          <p:nvPr>
            <p:ph type="body" idx="4294967295"/>
          </p:nvPr>
        </p:nvSpPr>
        <p:spPr>
          <a:xfrm>
            <a:off x="685800" y="1676400"/>
            <a:ext cx="8001000" cy="4419600"/>
          </a:xfrm>
        </p:spPr>
        <p:txBody>
          <a:bodyPr/>
          <a:lstStyle/>
          <a:p>
            <a:pPr eaLnBrk="1" hangingPunct="1"/>
            <a:r>
              <a:rPr lang="en-US" b="1" smtClean="0"/>
              <a:t>Corporation</a:t>
            </a:r>
          </a:p>
          <a:p>
            <a:pPr eaLnBrk="1" hangingPunct="1"/>
            <a:endParaRPr lang="en-US" b="1" smtClean="0"/>
          </a:p>
          <a:p>
            <a:pPr eaLnBrk="1" hangingPunct="1"/>
            <a:r>
              <a:rPr lang="en-US" b="1" smtClean="0"/>
              <a:t>Public Corporation</a:t>
            </a:r>
          </a:p>
          <a:p>
            <a:pPr eaLnBrk="1" hangingPunct="1"/>
            <a:endParaRPr lang="en-US" b="1" smtClean="0"/>
          </a:p>
          <a:p>
            <a:pPr eaLnBrk="1" hangingPunct="1"/>
            <a:r>
              <a:rPr lang="en-US" b="1" smtClean="0"/>
              <a:t>Privately Held Corporation</a:t>
            </a:r>
          </a:p>
          <a:p>
            <a:pPr eaLnBrk="1" hangingPunct="1"/>
            <a:endParaRPr lang="en-US" b="1" smtClean="0"/>
          </a:p>
          <a:p>
            <a:pPr eaLnBrk="1" hangingPunct="1"/>
            <a:r>
              <a:rPr lang="en-US" b="1" smtClean="0"/>
              <a:t>Startup Capital</a:t>
            </a:r>
            <a:endParaRPr lang="en-US" smtClean="0"/>
          </a:p>
        </p:txBody>
      </p:sp>
    </p:spTree>
  </p:cSld>
  <p:clrMapOvr>
    <a:masterClrMapping/>
  </p:clrMapOvr>
  <p:transition spd="med">
    <p:wipe dir="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75779" name="Slide Number Placeholder 3"/>
          <p:cNvSpPr>
            <a:spLocks noGrp="1"/>
          </p:cNvSpPr>
          <p:nvPr>
            <p:ph type="sldNum" sz="quarter" idx="12"/>
          </p:nvPr>
        </p:nvSpPr>
        <p:spPr>
          <a:noFill/>
          <a:ln>
            <a:miter lim="800000"/>
            <a:headEnd/>
            <a:tailEnd/>
          </a:ln>
        </p:spPr>
        <p:txBody>
          <a:bodyPr/>
          <a:lstStyle/>
          <a:p>
            <a:fld id="{EB8D64F5-7A5F-480F-8DAF-AE4D5F6ECAFB}" type="slidenum">
              <a:rPr lang="en-US" smtClean="0"/>
              <a:pPr/>
              <a:t>70</a:t>
            </a:fld>
            <a:endParaRPr lang="en-US" smtClean="0"/>
          </a:p>
        </p:txBody>
      </p:sp>
      <p:sp>
        <p:nvSpPr>
          <p:cNvPr id="75780" name="Rectangle 9"/>
          <p:cNvSpPr>
            <a:spLocks noGrp="1" noChangeArrowheads="1"/>
          </p:cNvSpPr>
          <p:nvPr>
            <p:ph type="title" idx="4294967295"/>
          </p:nvPr>
        </p:nvSpPr>
        <p:spPr/>
        <p:txBody>
          <a:bodyPr/>
          <a:lstStyle/>
          <a:p>
            <a:pPr eaLnBrk="1" hangingPunct="1"/>
            <a:r>
              <a:rPr lang="en-US" smtClean="0"/>
              <a:t>Do It NOW!</a:t>
            </a:r>
          </a:p>
        </p:txBody>
      </p:sp>
      <p:sp>
        <p:nvSpPr>
          <p:cNvPr id="75781" name="Rectangle 10"/>
          <p:cNvSpPr>
            <a:spLocks noGrp="1" noChangeArrowheads="1"/>
          </p:cNvSpPr>
          <p:nvPr>
            <p:ph type="body" idx="4294967295"/>
          </p:nvPr>
        </p:nvSpPr>
        <p:spPr/>
        <p:txBody>
          <a:bodyPr/>
          <a:lstStyle/>
          <a:p>
            <a:pPr marL="168275" indent="0" eaLnBrk="1" hangingPunct="1">
              <a:lnSpc>
                <a:spcPct val="90000"/>
              </a:lnSpc>
              <a:buFontTx/>
              <a:buNone/>
            </a:pPr>
            <a:r>
              <a:rPr lang="en-US" smtClean="0"/>
              <a:t>2.	Following the fluctuations of those stocks for two months.</a:t>
            </a:r>
          </a:p>
          <a:p>
            <a:pPr marL="168275" indent="0" eaLnBrk="1" hangingPunct="1">
              <a:lnSpc>
                <a:spcPct val="90000"/>
              </a:lnSpc>
              <a:buFontTx/>
              <a:buNone/>
            </a:pPr>
            <a:endParaRPr lang="en-US" smtClean="0"/>
          </a:p>
          <a:p>
            <a:pPr marL="168275" indent="0" eaLnBrk="1" hangingPunct="1">
              <a:lnSpc>
                <a:spcPct val="90000"/>
              </a:lnSpc>
              <a:buFontTx/>
              <a:buNone/>
            </a:pPr>
            <a:r>
              <a:rPr lang="en-US" smtClean="0"/>
              <a:t>3.	Assessing after two months whether the changes in price you saw were due primarily to movements in the stock market as a whole (market risk) or aspects of the companies’ own success.</a:t>
            </a:r>
          </a:p>
          <a:p>
            <a:pPr marL="168275" indent="0" eaLnBrk="1" hangingPunct="1">
              <a:lnSpc>
                <a:spcPct val="90000"/>
              </a:lnSpc>
              <a:buFontTx/>
              <a:buNone/>
            </a:pPr>
            <a:endParaRPr lang="en-US" smtClean="0"/>
          </a:p>
          <a:p>
            <a:pPr marL="168275" indent="0" eaLnBrk="1" hangingPunct="1">
              <a:lnSpc>
                <a:spcPct val="90000"/>
              </a:lnSpc>
              <a:buFontTx/>
              <a:buNone/>
            </a:pPr>
            <a:endParaRPr lang="en-US" smtClean="0"/>
          </a:p>
        </p:txBody>
      </p:sp>
    </p:spTree>
  </p:cSld>
  <p:clrMapOvr>
    <a:masterClrMapping/>
  </p:clrMapOvr>
  <p:transition spd="med">
    <p:wipe dir="r"/>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76803" name="Slide Number Placeholder 3"/>
          <p:cNvSpPr>
            <a:spLocks noGrp="1"/>
          </p:cNvSpPr>
          <p:nvPr>
            <p:ph type="sldNum" sz="quarter" idx="12"/>
          </p:nvPr>
        </p:nvSpPr>
        <p:spPr>
          <a:noFill/>
          <a:ln>
            <a:miter lim="800000"/>
            <a:headEnd/>
            <a:tailEnd/>
          </a:ln>
        </p:spPr>
        <p:txBody>
          <a:bodyPr/>
          <a:lstStyle/>
          <a:p>
            <a:fld id="{664FEF2D-84F1-4C2B-9346-6223688B3111}" type="slidenum">
              <a:rPr lang="en-US" smtClean="0"/>
              <a:pPr/>
              <a:t>71</a:t>
            </a:fld>
            <a:endParaRPr lang="en-US" smtClean="0"/>
          </a:p>
        </p:txBody>
      </p:sp>
      <p:sp>
        <p:nvSpPr>
          <p:cNvPr id="76804" name="Rectangle 2"/>
          <p:cNvSpPr>
            <a:spLocks noGrp="1" noChangeArrowheads="1"/>
          </p:cNvSpPr>
          <p:nvPr>
            <p:ph type="title" idx="4294967295"/>
          </p:nvPr>
        </p:nvSpPr>
        <p:spPr/>
        <p:txBody>
          <a:bodyPr/>
          <a:lstStyle/>
          <a:p>
            <a:pPr eaLnBrk="1" hangingPunct="1"/>
            <a:r>
              <a:rPr lang="en-US" smtClean="0"/>
              <a:t>What Do You Recommend  Now?</a:t>
            </a:r>
          </a:p>
        </p:txBody>
      </p:sp>
      <p:sp>
        <p:nvSpPr>
          <p:cNvPr id="76805" name="Rectangle 3"/>
          <p:cNvSpPr>
            <a:spLocks noGrp="1" noChangeArrowheads="1"/>
          </p:cNvSpPr>
          <p:nvPr>
            <p:ph type="body" idx="4294967295"/>
          </p:nvPr>
        </p:nvSpPr>
        <p:spPr>
          <a:xfrm>
            <a:off x="685800" y="2209800"/>
            <a:ext cx="8001000" cy="3886200"/>
          </a:xfrm>
        </p:spPr>
        <p:txBody>
          <a:bodyPr/>
          <a:lstStyle/>
          <a:p>
            <a:pPr marL="0" indent="0" eaLnBrk="1" hangingPunct="1">
              <a:buFontTx/>
              <a:buNone/>
            </a:pPr>
            <a:r>
              <a:rPr lang="en-US" smtClean="0"/>
              <a:t>Now that you have read the chapter on stocks and bonds, what would you recommend to Caitlin Diaz in the case at the beginning of the chapter regarding:</a:t>
            </a:r>
          </a:p>
          <a:p>
            <a:pPr marL="0" indent="0" eaLnBrk="1" hangingPunct="1">
              <a:buFontTx/>
              <a:buNone/>
            </a:pPr>
            <a:r>
              <a:rPr lang="en-US" smtClean="0"/>
              <a:t>1. Investing for retirement in 18 years?</a:t>
            </a:r>
          </a:p>
          <a:p>
            <a:pPr marL="0" indent="0" eaLnBrk="1" hangingPunct="1"/>
            <a:endParaRPr lang="en-US" sz="3600" smtClean="0"/>
          </a:p>
        </p:txBody>
      </p:sp>
    </p:spTree>
  </p:cSld>
  <p:clrMapOvr>
    <a:masterClrMapping/>
  </p:clrMapOvr>
  <p:transition spd="med">
    <p:wipe dir="r"/>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77827" name="Slide Number Placeholder 3"/>
          <p:cNvSpPr>
            <a:spLocks noGrp="1"/>
          </p:cNvSpPr>
          <p:nvPr>
            <p:ph type="sldNum" sz="quarter" idx="12"/>
          </p:nvPr>
        </p:nvSpPr>
        <p:spPr>
          <a:noFill/>
          <a:ln>
            <a:miter lim="800000"/>
            <a:headEnd/>
            <a:tailEnd/>
          </a:ln>
        </p:spPr>
        <p:txBody>
          <a:bodyPr/>
          <a:lstStyle/>
          <a:p>
            <a:fld id="{1705D4F4-9DEE-4F1E-BBCB-2C946222BF9B}" type="slidenum">
              <a:rPr lang="en-US" smtClean="0"/>
              <a:pPr/>
              <a:t>72</a:t>
            </a:fld>
            <a:endParaRPr lang="en-US" smtClean="0"/>
          </a:p>
        </p:txBody>
      </p:sp>
      <p:sp>
        <p:nvSpPr>
          <p:cNvPr id="77828" name="Rectangle 2"/>
          <p:cNvSpPr>
            <a:spLocks noGrp="1" noChangeArrowheads="1"/>
          </p:cNvSpPr>
          <p:nvPr>
            <p:ph type="title" idx="4294967295"/>
          </p:nvPr>
        </p:nvSpPr>
        <p:spPr/>
        <p:txBody>
          <a:bodyPr/>
          <a:lstStyle/>
          <a:p>
            <a:pPr eaLnBrk="1" hangingPunct="1"/>
            <a:r>
              <a:rPr lang="en-US" smtClean="0"/>
              <a:t>What Do You Recommend Now?</a:t>
            </a:r>
          </a:p>
        </p:txBody>
      </p:sp>
      <p:sp>
        <p:nvSpPr>
          <p:cNvPr id="77829" name="Rectangle 3"/>
          <p:cNvSpPr>
            <a:spLocks noGrp="1" noChangeArrowheads="1"/>
          </p:cNvSpPr>
          <p:nvPr>
            <p:ph type="body" idx="4294967295"/>
          </p:nvPr>
        </p:nvSpPr>
        <p:spPr>
          <a:xfrm>
            <a:off x="609600" y="2209800"/>
            <a:ext cx="8077200" cy="3886200"/>
          </a:xfrm>
        </p:spPr>
        <p:txBody>
          <a:bodyPr/>
          <a:lstStyle/>
          <a:p>
            <a:pPr marL="168275" indent="0" eaLnBrk="1" hangingPunct="1">
              <a:lnSpc>
                <a:spcPct val="90000"/>
              </a:lnSpc>
              <a:buFontTx/>
              <a:buNone/>
            </a:pPr>
            <a:r>
              <a:rPr lang="en-US" smtClean="0"/>
              <a:t>2.	Owning blue-chip common stocks and preferred stocks rather than other common stocks given Caitlin’s investment time horizon?</a:t>
            </a:r>
          </a:p>
          <a:p>
            <a:pPr marL="168275" indent="0" eaLnBrk="1" hangingPunct="1">
              <a:lnSpc>
                <a:spcPct val="90000"/>
              </a:lnSpc>
              <a:buFontTx/>
              <a:buNone/>
            </a:pPr>
            <a:endParaRPr lang="en-US" smtClean="0"/>
          </a:p>
          <a:p>
            <a:pPr marL="168275" indent="0" eaLnBrk="1" hangingPunct="1">
              <a:lnSpc>
                <a:spcPct val="90000"/>
              </a:lnSpc>
              <a:buFontTx/>
              <a:buNone/>
            </a:pPr>
            <a:r>
              <a:rPr lang="en-US" smtClean="0"/>
              <a:t>3.	The wisdom of owning municipal bonds rather than corporate bonds?</a:t>
            </a:r>
            <a:endParaRPr lang="en-US" sz="2400" smtClean="0"/>
          </a:p>
          <a:p>
            <a:pPr marL="168275" indent="0" eaLnBrk="1" hangingPunct="1">
              <a:buFontTx/>
              <a:buNone/>
            </a:pPr>
            <a:endParaRPr lang="en-US" smtClean="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78851" name="Slide Number Placeholder 3"/>
          <p:cNvSpPr>
            <a:spLocks noGrp="1"/>
          </p:cNvSpPr>
          <p:nvPr>
            <p:ph type="sldNum" sz="quarter" idx="12"/>
          </p:nvPr>
        </p:nvSpPr>
        <p:spPr>
          <a:noFill/>
          <a:ln>
            <a:miter lim="800000"/>
            <a:headEnd/>
            <a:tailEnd/>
          </a:ln>
        </p:spPr>
        <p:txBody>
          <a:bodyPr/>
          <a:lstStyle/>
          <a:p>
            <a:fld id="{DA2A8F05-3E4D-4245-ABBC-B6AC13623806}" type="slidenum">
              <a:rPr lang="en-US" smtClean="0"/>
              <a:pPr/>
              <a:t>73</a:t>
            </a:fld>
            <a:endParaRPr lang="en-US" smtClean="0"/>
          </a:p>
        </p:txBody>
      </p:sp>
      <p:sp>
        <p:nvSpPr>
          <p:cNvPr id="78852" name="Rectangle 2"/>
          <p:cNvSpPr>
            <a:spLocks noGrp="1" noChangeArrowheads="1"/>
          </p:cNvSpPr>
          <p:nvPr>
            <p:ph type="title" idx="4294967295"/>
          </p:nvPr>
        </p:nvSpPr>
        <p:spPr/>
        <p:txBody>
          <a:bodyPr/>
          <a:lstStyle/>
          <a:p>
            <a:pPr eaLnBrk="1" hangingPunct="1"/>
            <a:r>
              <a:rPr lang="en-US" smtClean="0"/>
              <a:t>What Do You Recommend Now?</a:t>
            </a:r>
          </a:p>
        </p:txBody>
      </p:sp>
      <p:sp>
        <p:nvSpPr>
          <p:cNvPr id="78853" name="Rectangle 3"/>
          <p:cNvSpPr>
            <a:spLocks noGrp="1" noChangeArrowheads="1"/>
          </p:cNvSpPr>
          <p:nvPr>
            <p:ph type="body" idx="4294967295"/>
          </p:nvPr>
        </p:nvSpPr>
        <p:spPr>
          <a:xfrm>
            <a:off x="762000" y="2209800"/>
            <a:ext cx="7924800" cy="3886200"/>
          </a:xfrm>
        </p:spPr>
        <p:txBody>
          <a:bodyPr/>
          <a:lstStyle/>
          <a:p>
            <a:pPr marL="514350" indent="-514350" eaLnBrk="1" hangingPunct="1">
              <a:buFontTx/>
              <a:buNone/>
            </a:pPr>
            <a:r>
              <a:rPr lang="en-US" smtClean="0"/>
              <a:t>4.	The likely selling price of her corporate bonds, if sold today?</a:t>
            </a:r>
          </a:p>
          <a:p>
            <a:pPr marL="514350" indent="-514350" eaLnBrk="1" hangingPunct="1">
              <a:buFont typeface="Wingdings" pitchFamily="2" charset="2"/>
              <a:buAutoNum type="arabicPeriod" startAt="3"/>
            </a:pPr>
            <a:endParaRPr lang="en-US" sz="2400" smtClean="0"/>
          </a:p>
          <a:p>
            <a:pPr marL="514350" indent="-514350" eaLnBrk="1" hangingPunct="1">
              <a:buFontTx/>
              <a:buNone/>
            </a:pPr>
            <a:r>
              <a:rPr lang="en-US" smtClean="0"/>
              <a:t>5.	Investments that might be appropriate to fund her children’s education?</a:t>
            </a:r>
          </a:p>
          <a:p>
            <a:pPr marL="514350" indent="-514350" eaLnBrk="1" hangingPunct="1">
              <a:buFontTx/>
              <a:buNone/>
            </a:pPr>
            <a:endParaRPr lang="en-US"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12291" name="Slide Number Placeholder 3"/>
          <p:cNvSpPr>
            <a:spLocks noGrp="1"/>
          </p:cNvSpPr>
          <p:nvPr>
            <p:ph type="sldNum" sz="quarter" idx="12"/>
          </p:nvPr>
        </p:nvSpPr>
        <p:spPr>
          <a:noFill/>
          <a:ln>
            <a:miter lim="800000"/>
            <a:headEnd/>
            <a:tailEnd/>
          </a:ln>
        </p:spPr>
        <p:txBody>
          <a:bodyPr/>
          <a:lstStyle/>
          <a:p>
            <a:fld id="{A149226B-7D38-4C03-9BE3-6E4298DB3316}" type="slidenum">
              <a:rPr lang="en-US" smtClean="0"/>
              <a:pPr/>
              <a:t>8</a:t>
            </a:fld>
            <a:endParaRPr lang="en-US" smtClean="0"/>
          </a:p>
        </p:txBody>
      </p:sp>
      <p:sp>
        <p:nvSpPr>
          <p:cNvPr id="12292" name="Rectangle 8"/>
          <p:cNvSpPr>
            <a:spLocks noGrp="1" noChangeArrowheads="1"/>
          </p:cNvSpPr>
          <p:nvPr>
            <p:ph type="title" idx="4294967295"/>
          </p:nvPr>
        </p:nvSpPr>
        <p:spPr/>
        <p:txBody>
          <a:bodyPr/>
          <a:lstStyle/>
          <a:p>
            <a:pPr eaLnBrk="1" hangingPunct="1"/>
            <a:r>
              <a:rPr lang="en-US" smtClean="0"/>
              <a:t>Common Stock</a:t>
            </a:r>
          </a:p>
        </p:txBody>
      </p:sp>
      <p:sp>
        <p:nvSpPr>
          <p:cNvPr id="12293" name="Rectangle 9"/>
          <p:cNvSpPr>
            <a:spLocks noGrp="1" noChangeArrowheads="1"/>
          </p:cNvSpPr>
          <p:nvPr>
            <p:ph type="body" idx="4294967295"/>
          </p:nvPr>
        </p:nvSpPr>
        <p:spPr>
          <a:xfrm>
            <a:off x="762000" y="1447800"/>
            <a:ext cx="7924800" cy="4648200"/>
          </a:xfrm>
        </p:spPr>
        <p:txBody>
          <a:bodyPr/>
          <a:lstStyle/>
          <a:p>
            <a:pPr eaLnBrk="1" hangingPunct="1"/>
            <a:r>
              <a:rPr lang="en-US" b="1" smtClean="0"/>
              <a:t>Stocks</a:t>
            </a:r>
            <a:r>
              <a:rPr lang="en-US" smtClean="0"/>
              <a:t> are shares of ownership in a business corporation’s assets and earnings.</a:t>
            </a:r>
            <a:endParaRPr lang="en-US" b="1" smtClean="0"/>
          </a:p>
          <a:p>
            <a:pPr eaLnBrk="1" hangingPunct="1"/>
            <a:endParaRPr lang="en-US" b="1" smtClean="0"/>
          </a:p>
          <a:p>
            <a:pPr eaLnBrk="1" hangingPunct="1"/>
            <a:r>
              <a:rPr lang="en-US" b="1" smtClean="0"/>
              <a:t>Cash Dividends</a:t>
            </a:r>
          </a:p>
          <a:p>
            <a:pPr eaLnBrk="1" hangingPunct="1"/>
            <a:r>
              <a:rPr lang="en-US" b="1" smtClean="0"/>
              <a:t>Market Price</a:t>
            </a:r>
            <a:endParaRPr lang="en-US" smtClean="0"/>
          </a:p>
          <a:p>
            <a:pPr eaLnBrk="1" hangingPunct="1"/>
            <a:r>
              <a:rPr lang="en-US" b="1" smtClean="0"/>
              <a:t>Shareholder</a:t>
            </a:r>
            <a:r>
              <a:rPr lang="en-US" smtClean="0"/>
              <a:t> (or </a:t>
            </a:r>
            <a:r>
              <a:rPr lang="en-US" b="1" smtClean="0"/>
              <a:t>Stockholder</a:t>
            </a:r>
            <a:r>
              <a:rPr lang="en-US" smtClean="0"/>
              <a:t>)</a:t>
            </a:r>
          </a:p>
          <a:p>
            <a:pPr eaLnBrk="1" hangingPunct="1"/>
            <a:endParaRPr lang="en-US" smtClean="0"/>
          </a:p>
        </p:txBody>
      </p:sp>
    </p:spTree>
  </p:cSld>
  <p:clrMapOvr>
    <a:masterClrMapping/>
  </p:clrMapOvr>
  <p:transition spd="med">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Footer Placeholder 2"/>
          <p:cNvSpPr>
            <a:spLocks noGrp="1"/>
          </p:cNvSpPr>
          <p:nvPr>
            <p:ph type="ftr" sz="quarter" idx="11"/>
          </p:nvPr>
        </p:nvSpPr>
        <p:spPr>
          <a:noFill/>
          <a:ln>
            <a:miter lim="800000"/>
            <a:headEnd/>
            <a:tailEnd/>
          </a:ln>
        </p:spPr>
        <p:txBody>
          <a:bodyPr/>
          <a:lstStyle/>
          <a:p>
            <a:r>
              <a:rPr lang="en-US" smtClean="0"/>
              <a:t>2012 Cengage Learning. All Rights Reserved. May not be copied, scanned, or duplicated, in whole or in part, except for use as permitted in a license distributed with a certain product or service or on a password-protected website for classroom use.</a:t>
            </a:r>
          </a:p>
        </p:txBody>
      </p:sp>
      <p:sp>
        <p:nvSpPr>
          <p:cNvPr id="13315" name="Slide Number Placeholder 3"/>
          <p:cNvSpPr>
            <a:spLocks noGrp="1"/>
          </p:cNvSpPr>
          <p:nvPr>
            <p:ph type="sldNum" sz="quarter" idx="12"/>
          </p:nvPr>
        </p:nvSpPr>
        <p:spPr>
          <a:noFill/>
          <a:ln>
            <a:miter lim="800000"/>
            <a:headEnd/>
            <a:tailEnd/>
          </a:ln>
        </p:spPr>
        <p:txBody>
          <a:bodyPr/>
          <a:lstStyle/>
          <a:p>
            <a:fld id="{7730A38A-A853-4523-A99D-30D5BFDAFBC3}" type="slidenum">
              <a:rPr lang="en-US" smtClean="0"/>
              <a:pPr/>
              <a:t>9</a:t>
            </a:fld>
            <a:endParaRPr lang="en-US" smtClean="0"/>
          </a:p>
        </p:txBody>
      </p:sp>
      <p:sp>
        <p:nvSpPr>
          <p:cNvPr id="13316" name="Rectangle 8"/>
          <p:cNvSpPr>
            <a:spLocks noGrp="1" noChangeArrowheads="1"/>
          </p:cNvSpPr>
          <p:nvPr>
            <p:ph type="title" idx="4294967295"/>
          </p:nvPr>
        </p:nvSpPr>
        <p:spPr/>
        <p:txBody>
          <a:bodyPr/>
          <a:lstStyle/>
          <a:p>
            <a:pPr eaLnBrk="1" hangingPunct="1"/>
            <a:r>
              <a:rPr lang="en-US" smtClean="0"/>
              <a:t>Common Stock</a:t>
            </a:r>
          </a:p>
        </p:txBody>
      </p:sp>
      <p:sp>
        <p:nvSpPr>
          <p:cNvPr id="13317" name="Rectangle 9"/>
          <p:cNvSpPr>
            <a:spLocks noGrp="1" noChangeArrowheads="1"/>
          </p:cNvSpPr>
          <p:nvPr>
            <p:ph type="body" idx="4294967295"/>
          </p:nvPr>
        </p:nvSpPr>
        <p:spPr>
          <a:xfrm>
            <a:off x="762000" y="1524000"/>
            <a:ext cx="7924800" cy="4572000"/>
          </a:xfrm>
        </p:spPr>
        <p:txBody>
          <a:bodyPr/>
          <a:lstStyle/>
          <a:p>
            <a:pPr eaLnBrk="1" hangingPunct="1"/>
            <a:r>
              <a:rPr lang="en-US" b="1" smtClean="0"/>
              <a:t>Residual Claim</a:t>
            </a:r>
          </a:p>
          <a:p>
            <a:pPr eaLnBrk="1" hangingPunct="1"/>
            <a:r>
              <a:rPr lang="en-US" b="1" smtClean="0"/>
              <a:t>Limited Liability</a:t>
            </a:r>
          </a:p>
          <a:p>
            <a:pPr eaLnBrk="1" hangingPunct="1"/>
            <a:r>
              <a:rPr lang="en-US" b="1" smtClean="0"/>
              <a:t>Voting Rights</a:t>
            </a:r>
          </a:p>
          <a:p>
            <a:pPr eaLnBrk="1" hangingPunct="1"/>
            <a:r>
              <a:rPr lang="en-US" b="1" smtClean="0"/>
              <a:t>Board of Directors</a:t>
            </a:r>
          </a:p>
          <a:p>
            <a:pPr eaLnBrk="1" hangingPunct="1"/>
            <a:r>
              <a:rPr lang="en-US" b="1" smtClean="0"/>
              <a:t>Professional Management</a:t>
            </a:r>
            <a:endParaRPr lang="en-US" smtClean="0"/>
          </a:p>
          <a:p>
            <a:pPr eaLnBrk="1" hangingPunct="1"/>
            <a:endParaRPr lang="en-US" smtClean="0"/>
          </a:p>
        </p:txBody>
      </p:sp>
    </p:spTree>
  </p:cSld>
  <p:clrMapOvr>
    <a:masterClrMapping/>
  </p:clrMapOvr>
  <p:transition spd="med">
    <p:wipe dir="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Cascade">
  <a:themeElements>
    <a:clrScheme name="Cascade 4">
      <a:dk1>
        <a:srgbClr val="FFFFCC"/>
      </a:dk1>
      <a:lt1>
        <a:srgbClr val="FFFFFF"/>
      </a:lt1>
      <a:dk2>
        <a:srgbClr val="000066"/>
      </a:dk2>
      <a:lt2>
        <a:srgbClr val="FFFFFF"/>
      </a:lt2>
      <a:accent1>
        <a:srgbClr val="0078F0"/>
      </a:accent1>
      <a:accent2>
        <a:srgbClr val="CCECFF"/>
      </a:accent2>
      <a:accent3>
        <a:srgbClr val="AAAAB8"/>
      </a:accent3>
      <a:accent4>
        <a:srgbClr val="DADADA"/>
      </a:accent4>
      <a:accent5>
        <a:srgbClr val="AABEF6"/>
      </a:accent5>
      <a:accent6>
        <a:srgbClr val="B9D6E7"/>
      </a:accent6>
      <a:hlink>
        <a:srgbClr val="3399FF"/>
      </a:hlink>
      <a:folHlink>
        <a:srgbClr val="FFCC00"/>
      </a:folHlink>
    </a:clrScheme>
    <a:fontScheme name="2_Cascade">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Cascade 1">
        <a:dk1>
          <a:srgbClr val="C0C0C0"/>
        </a:dk1>
        <a:lt1>
          <a:srgbClr val="FFFFFF"/>
        </a:lt1>
        <a:dk2>
          <a:srgbClr val="000000"/>
        </a:dk2>
        <a:lt2>
          <a:srgbClr val="FFFFFF"/>
        </a:lt2>
        <a:accent1>
          <a:srgbClr val="FF3300"/>
        </a:accent1>
        <a:accent2>
          <a:srgbClr val="666699"/>
        </a:accent2>
        <a:accent3>
          <a:srgbClr val="AAAAAA"/>
        </a:accent3>
        <a:accent4>
          <a:srgbClr val="DADADA"/>
        </a:accent4>
        <a:accent5>
          <a:srgbClr val="FFADAA"/>
        </a:accent5>
        <a:accent6>
          <a:srgbClr val="5C5C8A"/>
        </a:accent6>
        <a:hlink>
          <a:srgbClr val="FFFF99"/>
        </a:hlink>
        <a:folHlink>
          <a:srgbClr val="FF9900"/>
        </a:folHlink>
      </a:clrScheme>
      <a:clrMap bg1="dk2" tx1="lt1" bg2="dk1" tx2="lt2" accent1="accent1" accent2="accent2" accent3="accent3" accent4="accent4" accent5="accent5" accent6="accent6" hlink="hlink" folHlink="folHlink"/>
    </a:extraClrScheme>
    <a:extraClrScheme>
      <a:clrScheme name="Cascade 2">
        <a:dk1>
          <a:srgbClr val="CC99FF"/>
        </a:dk1>
        <a:lt1>
          <a:srgbClr val="FFFFFF"/>
        </a:lt1>
        <a:dk2>
          <a:srgbClr val="400040"/>
        </a:dk2>
        <a:lt2>
          <a:srgbClr val="FFFFFF"/>
        </a:lt2>
        <a:accent1>
          <a:srgbClr val="FF66FF"/>
        </a:accent1>
        <a:accent2>
          <a:srgbClr val="CC00CC"/>
        </a:accent2>
        <a:accent3>
          <a:srgbClr val="AFAAAF"/>
        </a:accent3>
        <a:accent4>
          <a:srgbClr val="DADADA"/>
        </a:accent4>
        <a:accent5>
          <a:srgbClr val="FFB8FF"/>
        </a:accent5>
        <a:accent6>
          <a:srgbClr val="B900B9"/>
        </a:accent6>
        <a:hlink>
          <a:srgbClr val="FF7C80"/>
        </a:hlink>
        <a:folHlink>
          <a:srgbClr val="990099"/>
        </a:folHlink>
      </a:clrScheme>
      <a:clrMap bg1="dk2" tx1="lt1" bg2="dk1" tx2="lt2" accent1="accent1" accent2="accent2" accent3="accent3" accent4="accent4" accent5="accent5" accent6="accent6" hlink="hlink" folHlink="folHlink"/>
    </a:extraClrScheme>
    <a:extraClrScheme>
      <a:clrScheme name="Cascade 3">
        <a:dk1>
          <a:srgbClr val="CC99FF"/>
        </a:dk1>
        <a:lt1>
          <a:srgbClr val="FFFFFF"/>
        </a:lt1>
        <a:dk2>
          <a:srgbClr val="34022D"/>
        </a:dk2>
        <a:lt2>
          <a:srgbClr val="FFFFFF"/>
        </a:lt2>
        <a:accent1>
          <a:srgbClr val="775EC8"/>
        </a:accent1>
        <a:accent2>
          <a:srgbClr val="9933FF"/>
        </a:accent2>
        <a:accent3>
          <a:srgbClr val="AEAAAD"/>
        </a:accent3>
        <a:accent4>
          <a:srgbClr val="DADADA"/>
        </a:accent4>
        <a:accent5>
          <a:srgbClr val="BDB6E0"/>
        </a:accent5>
        <a:accent6>
          <a:srgbClr val="8A2DE7"/>
        </a:accent6>
        <a:hlink>
          <a:srgbClr val="993366"/>
        </a:hlink>
        <a:folHlink>
          <a:srgbClr val="969696"/>
        </a:folHlink>
      </a:clrScheme>
      <a:clrMap bg1="dk2" tx1="lt1" bg2="dk1" tx2="lt2" accent1="accent1" accent2="accent2" accent3="accent3" accent4="accent4" accent5="accent5" accent6="accent6" hlink="hlink" folHlink="folHlink"/>
    </a:extraClrScheme>
    <a:extraClrScheme>
      <a:clrScheme name="Cascade 4">
        <a:dk1>
          <a:srgbClr val="FFFFCC"/>
        </a:dk1>
        <a:lt1>
          <a:srgbClr val="FFFFFF"/>
        </a:lt1>
        <a:dk2>
          <a:srgbClr val="000066"/>
        </a:dk2>
        <a:lt2>
          <a:srgbClr val="FFFFFF"/>
        </a:lt2>
        <a:accent1>
          <a:srgbClr val="0078F0"/>
        </a:accent1>
        <a:accent2>
          <a:srgbClr val="CCECFF"/>
        </a:accent2>
        <a:accent3>
          <a:srgbClr val="AAAAB8"/>
        </a:accent3>
        <a:accent4>
          <a:srgbClr val="DADADA"/>
        </a:accent4>
        <a:accent5>
          <a:srgbClr val="AABEF6"/>
        </a:accent5>
        <a:accent6>
          <a:srgbClr val="B9D6E7"/>
        </a:accent6>
        <a:hlink>
          <a:srgbClr val="3399FF"/>
        </a:hlink>
        <a:folHlink>
          <a:srgbClr val="FFCC00"/>
        </a:folHlink>
      </a:clrScheme>
      <a:clrMap bg1="dk2" tx1="lt1" bg2="dk1" tx2="lt2" accent1="accent1" accent2="accent2" accent3="accent3" accent4="accent4" accent5="accent5" accent6="accent6" hlink="hlink" folHlink="folHlink"/>
    </a:extraClrScheme>
    <a:extraClrScheme>
      <a:clrScheme name="Cascade 5">
        <a:dk1>
          <a:srgbClr val="00FFFF"/>
        </a:dk1>
        <a:lt1>
          <a:srgbClr val="FFFFFF"/>
        </a:lt1>
        <a:dk2>
          <a:srgbClr val="4E009C"/>
        </a:dk2>
        <a:lt2>
          <a:srgbClr val="FFFFFF"/>
        </a:lt2>
        <a:accent1>
          <a:srgbClr val="00A8A4"/>
        </a:accent1>
        <a:accent2>
          <a:srgbClr val="3399FF"/>
        </a:accent2>
        <a:accent3>
          <a:srgbClr val="B2AACB"/>
        </a:accent3>
        <a:accent4>
          <a:srgbClr val="DADADA"/>
        </a:accent4>
        <a:accent5>
          <a:srgbClr val="AAD1CF"/>
        </a:accent5>
        <a:accent6>
          <a:srgbClr val="2D8A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ascade 6">
        <a:dk1>
          <a:srgbClr val="CCCC33"/>
        </a:dk1>
        <a:lt1>
          <a:srgbClr val="FFFFFF"/>
        </a:lt1>
        <a:dk2>
          <a:srgbClr val="003300"/>
        </a:dk2>
        <a:lt2>
          <a:srgbClr val="FFFFCC"/>
        </a:lt2>
        <a:accent1>
          <a:srgbClr val="008000"/>
        </a:accent1>
        <a:accent2>
          <a:srgbClr val="669900"/>
        </a:accent2>
        <a:accent3>
          <a:srgbClr val="AAADAA"/>
        </a:accent3>
        <a:accent4>
          <a:srgbClr val="DADADA"/>
        </a:accent4>
        <a:accent5>
          <a:srgbClr val="AAC0AA"/>
        </a:accent5>
        <a:accent6>
          <a:srgbClr val="5C8A00"/>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Cascade 7">
        <a:dk1>
          <a:srgbClr val="CCCC99"/>
        </a:dk1>
        <a:lt1>
          <a:srgbClr val="FFFFFF"/>
        </a:lt1>
        <a:dk2>
          <a:srgbClr val="800000"/>
        </a:dk2>
        <a:lt2>
          <a:srgbClr val="FFFFFF"/>
        </a:lt2>
        <a:accent1>
          <a:srgbClr val="CC9900"/>
        </a:accent1>
        <a:accent2>
          <a:srgbClr val="996633"/>
        </a:accent2>
        <a:accent3>
          <a:srgbClr val="C0AAAA"/>
        </a:accent3>
        <a:accent4>
          <a:srgbClr val="DADADA"/>
        </a:accent4>
        <a:accent5>
          <a:srgbClr val="E2CAAA"/>
        </a:accent5>
        <a:accent6>
          <a:srgbClr val="8A5C2D"/>
        </a:accent6>
        <a:hlink>
          <a:srgbClr val="FFFFCC"/>
        </a:hlink>
        <a:folHlink>
          <a:srgbClr val="DDD800"/>
        </a:folHlink>
      </a:clrScheme>
      <a:clrMap bg1="dk2" tx1="lt1" bg2="dk1" tx2="lt2" accent1="accent1" accent2="accent2" accent3="accent3" accent4="accent4" accent5="accent5" accent6="accent6" hlink="hlink" folHlink="folHlink"/>
    </a:extraClrScheme>
    <a:extraClrScheme>
      <a:clrScheme name="Cascade 8">
        <a:dk1>
          <a:srgbClr val="204162"/>
        </a:dk1>
        <a:lt1>
          <a:srgbClr val="FFFFFF"/>
        </a:lt1>
        <a:dk2>
          <a:srgbClr val="204162"/>
        </a:dk2>
        <a:lt2>
          <a:srgbClr val="003300"/>
        </a:lt2>
        <a:accent1>
          <a:srgbClr val="99CC00"/>
        </a:accent1>
        <a:accent2>
          <a:srgbClr val="336633"/>
        </a:accent2>
        <a:accent3>
          <a:srgbClr val="FFFFFF"/>
        </a:accent3>
        <a:accent4>
          <a:srgbClr val="1A3653"/>
        </a:accent4>
        <a:accent5>
          <a:srgbClr val="CAE2AA"/>
        </a:accent5>
        <a:accent6>
          <a:srgbClr val="2D5C2D"/>
        </a:accent6>
        <a:hlink>
          <a:srgbClr val="6666FF"/>
        </a:hlink>
        <a:folHlink>
          <a:srgbClr val="C5C248"/>
        </a:folHlink>
      </a:clrScheme>
      <a:clrMap bg1="lt1" tx1="dk1" bg2="lt2" tx2="dk2" accent1="accent1" accent2="accent2" accent3="accent3" accent4="accent4" accent5="accent5" accent6="accent6" hlink="hlink" folHlink="folHlink"/>
    </a:extraClrScheme>
    <a:extraClrScheme>
      <a:clrScheme name="Cascade 9">
        <a:dk1>
          <a:srgbClr val="000000"/>
        </a:dk1>
        <a:lt1>
          <a:srgbClr val="FFFFFF"/>
        </a:lt1>
        <a:dk2>
          <a:srgbClr val="1C1C34"/>
        </a:dk2>
        <a:lt2>
          <a:srgbClr val="000066"/>
        </a:lt2>
        <a:accent1>
          <a:srgbClr val="DDDDDD"/>
        </a:accent1>
        <a:accent2>
          <a:srgbClr val="6699CC"/>
        </a:accent2>
        <a:accent3>
          <a:srgbClr val="FFFFFF"/>
        </a:accent3>
        <a:accent4>
          <a:srgbClr val="000000"/>
        </a:accent4>
        <a:accent5>
          <a:srgbClr val="EBEBEB"/>
        </a:accent5>
        <a:accent6>
          <a:srgbClr val="5C8AB9"/>
        </a:accent6>
        <a:hlink>
          <a:srgbClr val="005A58"/>
        </a:hlink>
        <a:folHlink>
          <a:srgbClr val="808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674</TotalTime>
  <Pages>0</Pages>
  <Words>9027</Words>
  <Characters>0</Characters>
  <Application>Microsoft Office PowerPoint</Application>
  <DocSecurity>0</DocSecurity>
  <PresentationFormat>On-screen Show (4:3)</PresentationFormat>
  <Lines>0</Lines>
  <Paragraphs>697</Paragraphs>
  <Slides>73</Slides>
  <Notes>73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73</vt:i4>
      </vt:variant>
    </vt:vector>
  </HeadingPairs>
  <TitlesOfParts>
    <vt:vector size="79" baseType="lpstr">
      <vt:lpstr>Arial</vt:lpstr>
      <vt:lpstr>Times New Roman</vt:lpstr>
      <vt:lpstr>Wingdings</vt:lpstr>
      <vt:lpstr>Times</vt:lpstr>
      <vt:lpstr>Default Design</vt:lpstr>
      <vt:lpstr>2_Cascade</vt:lpstr>
      <vt:lpstr>Slide 1</vt:lpstr>
      <vt:lpstr>Introduction</vt:lpstr>
      <vt:lpstr>Your Next Five Years</vt:lpstr>
      <vt:lpstr>Your Next Five Years</vt:lpstr>
      <vt:lpstr>Your Next Five Years</vt:lpstr>
      <vt:lpstr>Learning Objective #1</vt:lpstr>
      <vt:lpstr>The Role of Stocks and Bonds in Investments</vt:lpstr>
      <vt:lpstr>Common Stock</vt:lpstr>
      <vt:lpstr>Common Stock</vt:lpstr>
      <vt:lpstr>Preferred Stock</vt:lpstr>
      <vt:lpstr>Bonds</vt:lpstr>
      <vt:lpstr>Concept Check 14.1</vt:lpstr>
      <vt:lpstr>Learning Objective #2</vt:lpstr>
      <vt:lpstr>The Major Characteristics of Common Stocks</vt:lpstr>
      <vt:lpstr>The Major Characteristics of Common Stocks</vt:lpstr>
      <vt:lpstr>The Major Characteristics of Common Stocks</vt:lpstr>
      <vt:lpstr>The Major Characteristics of Common Stocks</vt:lpstr>
      <vt:lpstr>The Major Characteristics of Common Stocks</vt:lpstr>
      <vt:lpstr>Concept Check 14.2</vt:lpstr>
      <vt:lpstr>Learning Objective #3</vt:lpstr>
      <vt:lpstr>How to Evaluate Stock Values</vt:lpstr>
      <vt:lpstr>How to Evaluate Stock Values</vt:lpstr>
      <vt:lpstr>Numerical Measures to Evaluate Stock Prices</vt:lpstr>
      <vt:lpstr>Numerical Measures to Evaluate Stock Prices</vt:lpstr>
      <vt:lpstr>Calculating a Stock’s Potential Rate of Return</vt:lpstr>
      <vt:lpstr>Calculate the Stock’s Potential Rate of Return</vt:lpstr>
      <vt:lpstr>Table 14-1: Projections of the Earnings and Dividends for Running Paws Cat  Food Company</vt:lpstr>
      <vt:lpstr>Concept Check 14.3</vt:lpstr>
      <vt:lpstr>Concept Check 14.3</vt:lpstr>
      <vt:lpstr>Concept Check 14.3</vt:lpstr>
      <vt:lpstr>Learning Objective #4</vt:lpstr>
      <vt:lpstr>Use the Internet to Evaluate and Select Stocks</vt:lpstr>
      <vt:lpstr>How To Use the Internet to Evaluate and Select Stocks</vt:lpstr>
      <vt:lpstr>How To Use the Internet to Evaluate and Select Stocks</vt:lpstr>
      <vt:lpstr>How To Use the Internet to Evaluate and Select Stocks</vt:lpstr>
      <vt:lpstr>How To Use the Internet to Evaluate and Select Stocks</vt:lpstr>
      <vt:lpstr>How To Use the Internet to Evaluate and Select Stocks</vt:lpstr>
      <vt:lpstr>Figure 14-2: How Stocks Are Quoted</vt:lpstr>
      <vt:lpstr>How To Use the Internet to Evaluate and Select Stocks</vt:lpstr>
      <vt:lpstr>Concept Check 14.4</vt:lpstr>
      <vt:lpstr>Concept Check 14.4</vt:lpstr>
      <vt:lpstr>Learning Objective #5</vt:lpstr>
      <vt:lpstr>Buying and Selling Stocks</vt:lpstr>
      <vt:lpstr>Buying and Selling Stocks</vt:lpstr>
      <vt:lpstr>Figure 14-3: Securities Transactions</vt:lpstr>
      <vt:lpstr>Buying and Selling Stocks</vt:lpstr>
      <vt:lpstr>Buying and Selling Stocks</vt:lpstr>
      <vt:lpstr>Buying and Selling Stocks</vt:lpstr>
      <vt:lpstr>Buying and Selling Stocks</vt:lpstr>
      <vt:lpstr>Buying and Selling Stocks</vt:lpstr>
      <vt:lpstr>Buying and Selling Stocks</vt:lpstr>
      <vt:lpstr>Concept Check 14.5</vt:lpstr>
      <vt:lpstr>Concept Check 14.5</vt:lpstr>
      <vt:lpstr>Learning Objective #6</vt:lpstr>
      <vt:lpstr>Investing In Bonds</vt:lpstr>
      <vt:lpstr>Figure 14-4: Higher Returns Requires Greater Risk</vt:lpstr>
      <vt:lpstr>Investing In Bonds</vt:lpstr>
      <vt:lpstr>Table 14-3: Summary of Bond Ratings</vt:lpstr>
      <vt:lpstr>Investing In Bonds</vt:lpstr>
      <vt:lpstr>Investing In Bonds</vt:lpstr>
      <vt:lpstr>Investing In Bonds</vt:lpstr>
      <vt:lpstr>Investing In Bonds</vt:lpstr>
      <vt:lpstr>Evaluating Bond Prices and Returns</vt:lpstr>
      <vt:lpstr>Evaluating Bond Prices and Returns</vt:lpstr>
      <vt:lpstr>Concept Check 14.6</vt:lpstr>
      <vt:lpstr>Concept Check 14.6</vt:lpstr>
      <vt:lpstr>Worst Financial Blunders in Investing in Stocks and Bonds</vt:lpstr>
      <vt:lpstr>Worst Financial Blunders in Investing in Stocks and Bonds</vt:lpstr>
      <vt:lpstr>Do It NOW!</vt:lpstr>
      <vt:lpstr>Do It NOW!</vt:lpstr>
      <vt:lpstr>What Do You Recommend  Now?</vt:lpstr>
      <vt:lpstr>What Do You Recommend Now?</vt:lpstr>
      <vt:lpstr>What Do You Recommend Now?</vt:lpstr>
    </vt:vector>
  </TitlesOfParts>
  <LinksUpToDate>false</LinksUpToDate>
  <CharactersWithSpaces>0</CharactersWithSpaces>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Fourteen</dc:title>
  <dc:creator>Holly</dc:creator>
  <cp:lastModifiedBy>Goosman, Clara</cp:lastModifiedBy>
  <cp:revision>66</cp:revision>
  <dcterms:created xsi:type="dcterms:W3CDTF">2002-06-24T19:01:02Z</dcterms:created>
  <dcterms:modified xsi:type="dcterms:W3CDTF">2011-09-13T14:45:54Z</dcterms:modified>
</cp:coreProperties>
</file>