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s/slide207.xml" ContentType="application/vnd.openxmlformats-officedocument.presentationml.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Layouts/slideLayout60.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82" r:id="rId2"/>
    <p:sldMasterId id="2147483700" r:id="rId3"/>
    <p:sldMasterId id="2147483712" r:id="rId4"/>
    <p:sldMasterId id="2147483727" r:id="rId5"/>
  </p:sldMasterIdLst>
  <p:notesMasterIdLst>
    <p:notesMasterId r:id="rId239"/>
  </p:notesMasterIdLst>
  <p:handoutMasterIdLst>
    <p:handoutMasterId r:id="rId240"/>
  </p:handoutMasterIdLst>
  <p:sldIdLst>
    <p:sldId id="263" r:id="rId6"/>
    <p:sldId id="498" r:id="rId7"/>
    <p:sldId id="359" r:id="rId8"/>
    <p:sldId id="501" r:id="rId9"/>
    <p:sldId id="502" r:id="rId10"/>
    <p:sldId id="499" r:id="rId11"/>
    <p:sldId id="514" r:id="rId12"/>
    <p:sldId id="516" r:id="rId13"/>
    <p:sldId id="519" r:id="rId14"/>
    <p:sldId id="487" r:id="rId15"/>
    <p:sldId id="265" r:id="rId16"/>
    <p:sldId id="477" r:id="rId17"/>
    <p:sldId id="478" r:id="rId18"/>
    <p:sldId id="480" r:id="rId19"/>
    <p:sldId id="485" r:id="rId20"/>
    <p:sldId id="385" r:id="rId21"/>
    <p:sldId id="486" r:id="rId22"/>
    <p:sldId id="352" r:id="rId23"/>
    <p:sldId id="492" r:id="rId24"/>
    <p:sldId id="354" r:id="rId25"/>
    <p:sldId id="357" r:id="rId26"/>
    <p:sldId id="268" r:id="rId27"/>
    <p:sldId id="269" r:id="rId28"/>
    <p:sldId id="511" r:id="rId29"/>
    <p:sldId id="353" r:id="rId30"/>
    <p:sldId id="355" r:id="rId31"/>
    <p:sldId id="271" r:id="rId32"/>
    <p:sldId id="489" r:id="rId33"/>
    <p:sldId id="356" r:id="rId34"/>
    <p:sldId id="504" r:id="rId35"/>
    <p:sldId id="505" r:id="rId36"/>
    <p:sldId id="506" r:id="rId37"/>
    <p:sldId id="358" r:id="rId38"/>
    <p:sldId id="360" r:id="rId39"/>
    <p:sldId id="488" r:id="rId40"/>
    <p:sldId id="361" r:id="rId41"/>
    <p:sldId id="362" r:id="rId42"/>
    <p:sldId id="363" r:id="rId43"/>
    <p:sldId id="270" r:id="rId44"/>
    <p:sldId id="272" r:id="rId45"/>
    <p:sldId id="273" r:id="rId46"/>
    <p:sldId id="274" r:id="rId47"/>
    <p:sldId id="275" r:id="rId48"/>
    <p:sldId id="370" r:id="rId49"/>
    <p:sldId id="368" r:id="rId50"/>
    <p:sldId id="369" r:id="rId51"/>
    <p:sldId id="365" r:id="rId52"/>
    <p:sldId id="366" r:id="rId53"/>
    <p:sldId id="367" r:id="rId54"/>
    <p:sldId id="490" r:id="rId55"/>
    <p:sldId id="371" r:id="rId56"/>
    <p:sldId id="372" r:id="rId57"/>
    <p:sldId id="373" r:id="rId58"/>
    <p:sldId id="374" r:id="rId59"/>
    <p:sldId id="377" r:id="rId60"/>
    <p:sldId id="496" r:id="rId61"/>
    <p:sldId id="479" r:id="rId62"/>
    <p:sldId id="500" r:id="rId63"/>
    <p:sldId id="497" r:id="rId64"/>
    <p:sldId id="503" r:id="rId65"/>
    <p:sldId id="491" r:id="rId66"/>
    <p:sldId id="375" r:id="rId67"/>
    <p:sldId id="376" r:id="rId68"/>
    <p:sldId id="482" r:id="rId69"/>
    <p:sldId id="312" r:id="rId70"/>
    <p:sldId id="313" r:id="rId71"/>
    <p:sldId id="314" r:id="rId72"/>
    <p:sldId id="315" r:id="rId73"/>
    <p:sldId id="316" r:id="rId74"/>
    <p:sldId id="317" r:id="rId75"/>
    <p:sldId id="334" r:id="rId76"/>
    <p:sldId id="333" r:id="rId77"/>
    <p:sldId id="335" r:id="rId78"/>
    <p:sldId id="337" r:id="rId79"/>
    <p:sldId id="512" r:id="rId80"/>
    <p:sldId id="338" r:id="rId81"/>
    <p:sldId id="339" r:id="rId82"/>
    <p:sldId id="341" r:id="rId83"/>
    <p:sldId id="342" r:id="rId84"/>
    <p:sldId id="340" r:id="rId85"/>
    <p:sldId id="507" r:id="rId86"/>
    <p:sldId id="513" r:id="rId87"/>
    <p:sldId id="386" r:id="rId88"/>
    <p:sldId id="387" r:id="rId89"/>
    <p:sldId id="388" r:id="rId90"/>
    <p:sldId id="389" r:id="rId91"/>
    <p:sldId id="390" r:id="rId92"/>
    <p:sldId id="391" r:id="rId93"/>
    <p:sldId id="397" r:id="rId94"/>
    <p:sldId id="398" r:id="rId95"/>
    <p:sldId id="411" r:id="rId96"/>
    <p:sldId id="399" r:id="rId97"/>
    <p:sldId id="400" r:id="rId98"/>
    <p:sldId id="412" r:id="rId99"/>
    <p:sldId id="404" r:id="rId100"/>
    <p:sldId id="405" r:id="rId101"/>
    <p:sldId id="406" r:id="rId102"/>
    <p:sldId id="407" r:id="rId103"/>
    <p:sldId id="408" r:id="rId104"/>
    <p:sldId id="409" r:id="rId105"/>
    <p:sldId id="410" r:id="rId106"/>
    <p:sldId id="402" r:id="rId107"/>
    <p:sldId id="413" r:id="rId108"/>
    <p:sldId id="415" r:id="rId109"/>
    <p:sldId id="401" r:id="rId110"/>
    <p:sldId id="414" r:id="rId111"/>
    <p:sldId id="416" r:id="rId112"/>
    <p:sldId id="417" r:id="rId113"/>
    <p:sldId id="418" r:id="rId114"/>
    <p:sldId id="419" r:id="rId115"/>
    <p:sldId id="420" r:id="rId116"/>
    <p:sldId id="403" r:id="rId117"/>
    <p:sldId id="421" r:id="rId118"/>
    <p:sldId id="422" r:id="rId119"/>
    <p:sldId id="423" r:id="rId120"/>
    <p:sldId id="424" r:id="rId121"/>
    <p:sldId id="425" r:id="rId122"/>
    <p:sldId id="426" r:id="rId123"/>
    <p:sldId id="427" r:id="rId124"/>
    <p:sldId id="428" r:id="rId125"/>
    <p:sldId id="429" r:id="rId126"/>
    <p:sldId id="430" r:id="rId127"/>
    <p:sldId id="431" r:id="rId128"/>
    <p:sldId id="515" r:id="rId129"/>
    <p:sldId id="432" r:id="rId130"/>
    <p:sldId id="517" r:id="rId131"/>
    <p:sldId id="433" r:id="rId132"/>
    <p:sldId id="434" r:id="rId133"/>
    <p:sldId id="435" r:id="rId134"/>
    <p:sldId id="436" r:id="rId135"/>
    <p:sldId id="437" r:id="rId136"/>
    <p:sldId id="438" r:id="rId137"/>
    <p:sldId id="439" r:id="rId138"/>
    <p:sldId id="440" r:id="rId139"/>
    <p:sldId id="441" r:id="rId140"/>
    <p:sldId id="442" r:id="rId141"/>
    <p:sldId id="443" r:id="rId142"/>
    <p:sldId id="444" r:id="rId143"/>
    <p:sldId id="445" r:id="rId144"/>
    <p:sldId id="446" r:id="rId145"/>
    <p:sldId id="447" r:id="rId146"/>
    <p:sldId id="448" r:id="rId147"/>
    <p:sldId id="449" r:id="rId148"/>
    <p:sldId id="450" r:id="rId149"/>
    <p:sldId id="451" r:id="rId150"/>
    <p:sldId id="452" r:id="rId151"/>
    <p:sldId id="453" r:id="rId152"/>
    <p:sldId id="454" r:id="rId153"/>
    <p:sldId id="455" r:id="rId154"/>
    <p:sldId id="456" r:id="rId155"/>
    <p:sldId id="457" r:id="rId156"/>
    <p:sldId id="458" r:id="rId157"/>
    <p:sldId id="459" r:id="rId158"/>
    <p:sldId id="460" r:id="rId159"/>
    <p:sldId id="461" r:id="rId160"/>
    <p:sldId id="462" r:id="rId161"/>
    <p:sldId id="463" r:id="rId162"/>
    <p:sldId id="464" r:id="rId163"/>
    <p:sldId id="465" r:id="rId164"/>
    <p:sldId id="466" r:id="rId165"/>
    <p:sldId id="467" r:id="rId166"/>
    <p:sldId id="468" r:id="rId167"/>
    <p:sldId id="469" r:id="rId168"/>
    <p:sldId id="518" r:id="rId169"/>
    <p:sldId id="296" r:id="rId170"/>
    <p:sldId id="300" r:id="rId171"/>
    <p:sldId id="301" r:id="rId172"/>
    <p:sldId id="302" r:id="rId173"/>
    <p:sldId id="303" r:id="rId174"/>
    <p:sldId id="276" r:id="rId175"/>
    <p:sldId id="277" r:id="rId176"/>
    <p:sldId id="278" r:id="rId177"/>
    <p:sldId id="279" r:id="rId178"/>
    <p:sldId id="280" r:id="rId179"/>
    <p:sldId id="281" r:id="rId180"/>
    <p:sldId id="282" r:id="rId181"/>
    <p:sldId id="381" r:id="rId182"/>
    <p:sldId id="283" r:id="rId183"/>
    <p:sldId id="284" r:id="rId184"/>
    <p:sldId id="483" r:id="rId185"/>
    <p:sldId id="285" r:id="rId186"/>
    <p:sldId id="286" r:id="rId187"/>
    <p:sldId id="287" r:id="rId188"/>
    <p:sldId id="288" r:id="rId189"/>
    <p:sldId id="292" r:id="rId190"/>
    <p:sldId id="293" r:id="rId191"/>
    <p:sldId id="294" r:id="rId192"/>
    <p:sldId id="295" r:id="rId193"/>
    <p:sldId id="382" r:id="rId194"/>
    <p:sldId id="305" r:id="rId195"/>
    <p:sldId id="306" r:id="rId196"/>
    <p:sldId id="307" r:id="rId197"/>
    <p:sldId id="308" r:id="rId198"/>
    <p:sldId id="309" r:id="rId199"/>
    <p:sldId id="318" r:id="rId200"/>
    <p:sldId id="319" r:id="rId201"/>
    <p:sldId id="320" r:id="rId202"/>
    <p:sldId id="321" r:id="rId203"/>
    <p:sldId id="322" r:id="rId204"/>
    <p:sldId id="323" r:id="rId205"/>
    <p:sldId id="324" r:id="rId206"/>
    <p:sldId id="325" r:id="rId207"/>
    <p:sldId id="326" r:id="rId208"/>
    <p:sldId id="327" r:id="rId209"/>
    <p:sldId id="328" r:id="rId210"/>
    <p:sldId id="329" r:id="rId211"/>
    <p:sldId id="330" r:id="rId212"/>
    <p:sldId id="331" r:id="rId213"/>
    <p:sldId id="332" r:id="rId214"/>
    <p:sldId id="343" r:id="rId215"/>
    <p:sldId id="344" r:id="rId216"/>
    <p:sldId id="345" r:id="rId217"/>
    <p:sldId id="346" r:id="rId218"/>
    <p:sldId id="347" r:id="rId219"/>
    <p:sldId id="508" r:id="rId220"/>
    <p:sldId id="509" r:id="rId221"/>
    <p:sldId id="510" r:id="rId222"/>
    <p:sldId id="393" r:id="rId223"/>
    <p:sldId id="394" r:id="rId224"/>
    <p:sldId id="395" r:id="rId225"/>
    <p:sldId id="396" r:id="rId226"/>
    <p:sldId id="476" r:id="rId227"/>
    <p:sldId id="470" r:id="rId228"/>
    <p:sldId id="471" r:id="rId229"/>
    <p:sldId id="472" r:id="rId230"/>
    <p:sldId id="473" r:id="rId231"/>
    <p:sldId id="474" r:id="rId232"/>
    <p:sldId id="475" r:id="rId233"/>
    <p:sldId id="348" r:id="rId234"/>
    <p:sldId id="349" r:id="rId235"/>
    <p:sldId id="350" r:id="rId236"/>
    <p:sldId id="351" r:id="rId237"/>
    <p:sldId id="264" r:id="rId238"/>
  </p:sldIdLst>
  <p:sldSz cx="9144000" cy="6858000" type="screen4x3"/>
  <p:notesSz cx="6858000" cy="9144000"/>
  <p:custDataLst>
    <p:tags r:id="rId241"/>
  </p:custDataLst>
  <p:defaultTextStyle>
    <a:defPPr>
      <a:defRPr lang="en-US"/>
    </a:defPPr>
    <a:lvl1pPr algn="l" rtl="0" fontAlgn="base">
      <a:spcBef>
        <a:spcPct val="0"/>
      </a:spcBef>
      <a:spcAft>
        <a:spcPct val="0"/>
      </a:spcAft>
      <a:defRPr kumimoji="1" sz="2400" kern="1200">
        <a:solidFill>
          <a:schemeClr val="tx1"/>
        </a:solidFill>
        <a:latin typeface="Arial" charset="0"/>
        <a:ea typeface="+mn-ea"/>
        <a:cs typeface="Arial" charset="0"/>
      </a:defRPr>
    </a:lvl1pPr>
    <a:lvl2pPr marL="457200" algn="l" rtl="0" fontAlgn="base">
      <a:spcBef>
        <a:spcPct val="0"/>
      </a:spcBef>
      <a:spcAft>
        <a:spcPct val="0"/>
      </a:spcAft>
      <a:defRPr kumimoji="1" sz="2400" kern="1200">
        <a:solidFill>
          <a:schemeClr val="tx1"/>
        </a:solidFill>
        <a:latin typeface="Arial" charset="0"/>
        <a:ea typeface="+mn-ea"/>
        <a:cs typeface="Arial" charset="0"/>
      </a:defRPr>
    </a:lvl2pPr>
    <a:lvl3pPr marL="914400" algn="l" rtl="0" fontAlgn="base">
      <a:spcBef>
        <a:spcPct val="0"/>
      </a:spcBef>
      <a:spcAft>
        <a:spcPct val="0"/>
      </a:spcAft>
      <a:defRPr kumimoji="1" sz="2400" kern="1200">
        <a:solidFill>
          <a:schemeClr val="tx1"/>
        </a:solidFill>
        <a:latin typeface="Arial" charset="0"/>
        <a:ea typeface="+mn-ea"/>
        <a:cs typeface="Arial" charset="0"/>
      </a:defRPr>
    </a:lvl3pPr>
    <a:lvl4pPr marL="1371600" algn="l" rtl="0" fontAlgn="base">
      <a:spcBef>
        <a:spcPct val="0"/>
      </a:spcBef>
      <a:spcAft>
        <a:spcPct val="0"/>
      </a:spcAft>
      <a:defRPr kumimoji="1" sz="2400" kern="1200">
        <a:solidFill>
          <a:schemeClr val="tx1"/>
        </a:solidFill>
        <a:latin typeface="Arial" charset="0"/>
        <a:ea typeface="+mn-ea"/>
        <a:cs typeface="Arial" charset="0"/>
      </a:defRPr>
    </a:lvl4pPr>
    <a:lvl5pPr marL="1828800" algn="l" rtl="0" fontAlgn="base">
      <a:spcBef>
        <a:spcPct val="0"/>
      </a:spcBef>
      <a:spcAft>
        <a:spcPct val="0"/>
      </a:spcAft>
      <a:defRPr kumimoji="1" sz="2400" kern="1200">
        <a:solidFill>
          <a:schemeClr val="tx1"/>
        </a:solidFill>
        <a:latin typeface="Arial" charset="0"/>
        <a:ea typeface="+mn-ea"/>
        <a:cs typeface="Arial" charset="0"/>
      </a:defRPr>
    </a:lvl5pPr>
    <a:lvl6pPr marL="2286000" algn="l" defTabSz="914400" rtl="0" eaLnBrk="1" latinLnBrk="0" hangingPunct="1">
      <a:defRPr kumimoji="1" sz="2400" kern="1200">
        <a:solidFill>
          <a:schemeClr val="tx1"/>
        </a:solidFill>
        <a:latin typeface="Arial" charset="0"/>
        <a:ea typeface="+mn-ea"/>
        <a:cs typeface="Arial" charset="0"/>
      </a:defRPr>
    </a:lvl6pPr>
    <a:lvl7pPr marL="2743200" algn="l" defTabSz="914400" rtl="0" eaLnBrk="1" latinLnBrk="0" hangingPunct="1">
      <a:defRPr kumimoji="1" sz="2400" kern="1200">
        <a:solidFill>
          <a:schemeClr val="tx1"/>
        </a:solidFill>
        <a:latin typeface="Arial" charset="0"/>
        <a:ea typeface="+mn-ea"/>
        <a:cs typeface="Arial" charset="0"/>
      </a:defRPr>
    </a:lvl7pPr>
    <a:lvl8pPr marL="3200400" algn="l" defTabSz="914400" rtl="0" eaLnBrk="1" latinLnBrk="0" hangingPunct="1">
      <a:defRPr kumimoji="1" sz="2400" kern="1200">
        <a:solidFill>
          <a:schemeClr val="tx1"/>
        </a:solidFill>
        <a:latin typeface="Arial" charset="0"/>
        <a:ea typeface="+mn-ea"/>
        <a:cs typeface="Arial" charset="0"/>
      </a:defRPr>
    </a:lvl8pPr>
    <a:lvl9pPr marL="3657600" algn="l" defTabSz="914400" rtl="0" eaLnBrk="1" latinLnBrk="0" hangingPunct="1">
      <a:defRPr kumimoji="1"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3333CC"/>
    <a:srgbClr val="669900"/>
    <a:srgbClr val="CCCCFF"/>
    <a:srgbClr val="333399"/>
    <a:srgbClr val="000000"/>
    <a:srgbClr val="663300"/>
    <a:srgbClr val="8000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15" autoAdjust="0"/>
    <p:restoredTop sz="58462" autoAdjust="0"/>
  </p:normalViewPr>
  <p:slideViewPr>
    <p:cSldViewPr>
      <p:cViewPr varScale="1">
        <p:scale>
          <a:sx n="38" d="100"/>
          <a:sy n="38" d="100"/>
        </p:scale>
        <p:origin x="-1800" y="-102"/>
      </p:cViewPr>
      <p:guideLst>
        <p:guide orient="horz" pos="2160"/>
        <p:guide pos="2880"/>
      </p:guideLst>
    </p:cSldViewPr>
  </p:slideViewPr>
  <p:outlineViewPr>
    <p:cViewPr>
      <p:scale>
        <a:sx n="33" d="100"/>
        <a:sy n="33" d="100"/>
      </p:scale>
      <p:origin x="0" y="1962"/>
    </p:cViewPr>
  </p:outlineViewPr>
  <p:notesTextViewPr>
    <p:cViewPr>
      <p:scale>
        <a:sx n="100" d="100"/>
        <a:sy n="100" d="100"/>
      </p:scale>
      <p:origin x="0" y="0"/>
    </p:cViewPr>
  </p:notesTextViewPr>
  <p:sorterViewPr>
    <p:cViewPr>
      <p:scale>
        <a:sx n="80" d="100"/>
        <a:sy n="80" d="100"/>
      </p:scale>
      <p:origin x="0" y="17136"/>
    </p:cViewPr>
  </p:sorterViewPr>
  <p:notesViewPr>
    <p:cSldViewPr>
      <p:cViewPr varScale="1">
        <p:scale>
          <a:sx n="51" d="100"/>
          <a:sy n="51" d="100"/>
        </p:scale>
        <p:origin x="-2736"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slideMaster" Target="slideMasters/slideMaster1.xml"/><Relationship Id="rId6" Type="http://schemas.openxmlformats.org/officeDocument/2006/relationships/slide" Target="slides/slide1.xml"/><Relationship Id="rId212" Type="http://schemas.openxmlformats.org/officeDocument/2006/relationships/slide" Target="slides/slide207.xml"/><Relationship Id="rId233" Type="http://schemas.openxmlformats.org/officeDocument/2006/relationships/slide" Target="slides/slide228.xml"/><Relationship Id="rId238" Type="http://schemas.openxmlformats.org/officeDocument/2006/relationships/slide" Target="slides/slide233.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handoutMaster" Target="handoutMasters/handoutMaster1.xml"/><Relationship Id="rId245" Type="http://schemas.openxmlformats.org/officeDocument/2006/relationships/tableStyles" Target="tableStyles.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slideMaster" Target="slideMasters/slideMaster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tags" Target="tags/tag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6" Type="http://schemas.openxmlformats.org/officeDocument/2006/relationships/slide" Target="slides/slide21.xml"/><Relationship Id="rId231" Type="http://schemas.openxmlformats.org/officeDocument/2006/relationships/slide" Target="slides/slide226.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presProps" Target="presProps.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smtClean="0">
                <a:cs typeface="+mn-cs"/>
              </a:defRPr>
            </a:lvl1pPr>
          </a:lstStyle>
          <a:p>
            <a:pPr>
              <a:defRPr/>
            </a:pPr>
            <a:fld id="{DF7298A3-65E0-4AAC-96B8-F6A4F7D85786}" type="datetime3">
              <a:rPr lang="en-US"/>
              <a:pPr>
                <a:defRPr/>
              </a:pPr>
              <a:t>21 December 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cs typeface="+mn-cs"/>
              </a:defRPr>
            </a:lvl1pPr>
          </a:lstStyle>
          <a:p>
            <a:pPr>
              <a:defRPr/>
            </a:pPr>
            <a:r>
              <a:rPr lang="en-US" smtClean="0"/>
              <a:t>Robert B. Tate Jr.</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smtClean="0">
                <a:cs typeface="+mn-cs"/>
              </a:defRPr>
            </a:lvl1pPr>
          </a:lstStyle>
          <a:p>
            <a:pPr>
              <a:defRPr/>
            </a:pPr>
            <a:fld id="{17790E51-5F07-49C5-AABD-09E6D9E7BD6A}"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eaLnBrk="0" hangingPunct="0">
              <a:defRPr sz="1000" i="1">
                <a:cs typeface="+mn-cs"/>
              </a:defRPr>
            </a:lvl1pPr>
          </a:lstStyle>
          <a:p>
            <a:pPr>
              <a:defRPr/>
            </a:pPr>
            <a:r>
              <a:rPr lang="en-US"/>
              <a:t>*</a:t>
            </a:r>
            <a:endParaRPr lang="en-US" sz="1200"/>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eaLnBrk="0" hangingPunct="0">
              <a:defRPr sz="1200" i="1" smtClean="0">
                <a:cs typeface="+mn-cs"/>
              </a:defRPr>
            </a:lvl1pPr>
          </a:lstStyle>
          <a:p>
            <a:pPr>
              <a:defRPr/>
            </a:pPr>
            <a:fld id="{16A31C46-2CEB-4593-96BB-CD9619CFFBA0}" type="datetime3">
              <a:rPr lang="en-US"/>
              <a:pPr>
                <a:defRPr/>
              </a:pPr>
              <a:t>21 December 2011</a:t>
            </a:fld>
            <a:endParaRPr lang="en-US"/>
          </a:p>
        </p:txBody>
      </p:sp>
      <p:sp>
        <p:nvSpPr>
          <p:cNvPr id="238596" name="Rectangle 4"/>
          <p:cNvSpPr>
            <a:spLocks noGrp="1" noRot="1" noChangeAspect="1" noChangeArrowheads="1"/>
          </p:cNvSpPr>
          <p:nvPr>
            <p:ph type="sldImg" idx="2"/>
          </p:nvPr>
        </p:nvSpPr>
        <p:spPr bwMode="auto">
          <a:xfrm>
            <a:off x="1143000" y="685800"/>
            <a:ext cx="4572000" cy="3429000"/>
          </a:xfrm>
          <a:prstGeom prst="rect">
            <a:avLst/>
          </a:prstGeom>
          <a:noFill/>
          <a:ln w="12700" cap="sq">
            <a:solidFill>
              <a:schemeClr val="tx1"/>
            </a:solidFill>
            <a:miter lim="800000"/>
            <a:headEnd/>
            <a:tailEnd/>
          </a:ln>
        </p:spPr>
      </p:sp>
      <p:sp>
        <p:nvSpPr>
          <p:cNvPr id="2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eaLnBrk="0" hangingPunct="0">
              <a:defRPr sz="1000" i="1">
                <a:cs typeface="+mn-cs"/>
              </a:defRPr>
            </a:lvl1pPr>
          </a:lstStyle>
          <a:p>
            <a:pPr>
              <a:defRPr/>
            </a:pPr>
            <a:r>
              <a:rPr lang="en-US" dirty="0" smtClean="0"/>
              <a:t>Robert B. Tate Jr.</a:t>
            </a:r>
            <a:endParaRPr lang="en-US" sz="1200" dirty="0"/>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eaLnBrk="0" hangingPunct="0">
              <a:defRPr sz="1000" i="1">
                <a:cs typeface="+mn-cs"/>
              </a:defRPr>
            </a:lvl1pPr>
          </a:lstStyle>
          <a:p>
            <a:pPr>
              <a:defRPr/>
            </a:pPr>
            <a:fld id="{B333511C-198D-45CB-BBD6-782D72C41B89}" type="slidenum">
              <a:rPr lang="en-US" sz="1200" smtClean="0"/>
              <a:pPr>
                <a:defRPr/>
              </a:pPr>
              <a:t>‹#›</a:t>
            </a:fld>
            <a:endParaRPr lang="en-US" sz="1200"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as homework if not complete w/partner in class.</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3</a:t>
            </a:fld>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Cabinet of President George Washington: April 30, 1789-March 3, 1793 (Term 1)State Thomas Jefferson Treasury Alexander Hamilton War Henry Knox Attorney General Edmund Jennings. Washington appointed Samuel Osgood to the post on September 26, 1789 as the first Postmaster General. </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26</a:t>
            </a:fld>
            <a:endParaRPr lang="en-US" sz="1200"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22563" name="Rectangle 3"/>
          <p:cNvSpPr>
            <a:spLocks noGrp="1" noChangeArrowheads="1"/>
          </p:cNvSpPr>
          <p:nvPr>
            <p:ph type="dt" sz="quarter" idx="1"/>
          </p:nvPr>
        </p:nvSpPr>
        <p:spPr>
          <a:noFill/>
        </p:spPr>
        <p:txBody>
          <a:bodyPr/>
          <a:lstStyle/>
          <a:p>
            <a:fld id="{E02DEF0F-E57A-4057-9513-DF093CDBCF6A}"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2256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2256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22566" name="Rectangle 2"/>
          <p:cNvSpPr>
            <a:spLocks noGrp="1" noRot="1" noChangeAspect="1" noChangeArrowheads="1" noTextEdit="1"/>
          </p:cNvSpPr>
          <p:nvPr>
            <p:ph type="sldImg"/>
          </p:nvPr>
        </p:nvSpPr>
        <p:spPr>
          <a:ln/>
        </p:spPr>
      </p:sp>
      <p:sp>
        <p:nvSpPr>
          <p:cNvPr id="3225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23587" name="Rectangle 3"/>
          <p:cNvSpPr>
            <a:spLocks noGrp="1" noChangeArrowheads="1"/>
          </p:cNvSpPr>
          <p:nvPr>
            <p:ph type="dt" sz="quarter" idx="1"/>
          </p:nvPr>
        </p:nvSpPr>
        <p:spPr>
          <a:noFill/>
        </p:spPr>
        <p:txBody>
          <a:bodyPr/>
          <a:lstStyle/>
          <a:p>
            <a:fld id="{12D465B6-7573-4415-832D-3CC08BE61FBC}"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2358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2358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23590" name="Rectangle 2"/>
          <p:cNvSpPr>
            <a:spLocks noGrp="1" noRot="1" noChangeAspect="1" noChangeArrowheads="1" noTextEdit="1"/>
          </p:cNvSpPr>
          <p:nvPr>
            <p:ph type="sldImg"/>
          </p:nvPr>
        </p:nvSpPr>
        <p:spPr>
          <a:ln/>
        </p:spPr>
      </p:sp>
      <p:sp>
        <p:nvSpPr>
          <p:cNvPr id="3235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24611" name="Rectangle 3"/>
          <p:cNvSpPr>
            <a:spLocks noGrp="1" noChangeArrowheads="1"/>
          </p:cNvSpPr>
          <p:nvPr>
            <p:ph type="dt" sz="quarter" idx="1"/>
          </p:nvPr>
        </p:nvSpPr>
        <p:spPr>
          <a:noFill/>
        </p:spPr>
        <p:txBody>
          <a:bodyPr/>
          <a:lstStyle/>
          <a:p>
            <a:fld id="{90336C0D-A6F5-484C-A5ED-CCD88012C218}"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2461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2461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24614" name="Rectangle 2"/>
          <p:cNvSpPr>
            <a:spLocks noGrp="1" noRot="1" noChangeAspect="1" noChangeArrowheads="1" noTextEdit="1"/>
          </p:cNvSpPr>
          <p:nvPr>
            <p:ph type="sldImg"/>
          </p:nvPr>
        </p:nvSpPr>
        <p:spPr>
          <a:ln/>
        </p:spPr>
      </p:sp>
      <p:sp>
        <p:nvSpPr>
          <p:cNvPr id="3246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25635" name="Rectangle 3"/>
          <p:cNvSpPr>
            <a:spLocks noGrp="1" noChangeArrowheads="1"/>
          </p:cNvSpPr>
          <p:nvPr>
            <p:ph type="dt" sz="quarter" idx="1"/>
          </p:nvPr>
        </p:nvSpPr>
        <p:spPr>
          <a:noFill/>
        </p:spPr>
        <p:txBody>
          <a:bodyPr/>
          <a:lstStyle/>
          <a:p>
            <a:fld id="{67FA9A1B-D56C-4A35-B754-AB855770473B}"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2563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2563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25638" name="Rectangle 2"/>
          <p:cNvSpPr>
            <a:spLocks noGrp="1" noRot="1" noChangeAspect="1" noChangeArrowheads="1" noTextEdit="1"/>
          </p:cNvSpPr>
          <p:nvPr>
            <p:ph type="sldImg"/>
          </p:nvPr>
        </p:nvSpPr>
        <p:spPr>
          <a:ln/>
        </p:spPr>
      </p:sp>
      <p:sp>
        <p:nvSpPr>
          <p:cNvPr id="3256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26659" name="Rectangle 3"/>
          <p:cNvSpPr>
            <a:spLocks noGrp="1" noChangeArrowheads="1"/>
          </p:cNvSpPr>
          <p:nvPr>
            <p:ph type="dt" sz="quarter" idx="1"/>
          </p:nvPr>
        </p:nvSpPr>
        <p:spPr>
          <a:noFill/>
        </p:spPr>
        <p:txBody>
          <a:bodyPr/>
          <a:lstStyle/>
          <a:p>
            <a:fld id="{CD58D68C-492E-46D0-B031-36A0E75D8A58}"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2666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2666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26662" name="Rectangle 2"/>
          <p:cNvSpPr>
            <a:spLocks noGrp="1" noRot="1" noChangeAspect="1" noChangeArrowheads="1" noTextEdit="1"/>
          </p:cNvSpPr>
          <p:nvPr>
            <p:ph type="sldImg"/>
          </p:nvPr>
        </p:nvSpPr>
        <p:spPr>
          <a:ln/>
        </p:spPr>
      </p:sp>
      <p:sp>
        <p:nvSpPr>
          <p:cNvPr id="3266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One of the first acts of the new Congress was to establish a federal court system in the Judiciary Act of 1789. The Constitution provided that the judicial branch should be composed of one Supreme Court and such inferior courts as Congress from time to time established. But unlike the legislative provisions, in which the framers clearly spelled out the powers of the Congress, Article III of the Constitution is rather vague on just what the judicial powers should be. </a:t>
            </a:r>
          </a:p>
          <a:p>
            <a:pPr>
              <a:defRPr/>
            </a:pPr>
            <a:endParaRPr lang="en-US" dirty="0" smtClean="0"/>
          </a:p>
          <a:p>
            <a:pPr>
              <a:defRPr/>
            </a:pPr>
            <a:r>
              <a:rPr lang="en-US" dirty="0" smtClean="0"/>
              <a:t>In the Judiciary Act of 1789, the First Congress provided the detailed organization of a federal judiciary that the Constitution had sketched only in general terms. Acting on its constitutional authority to establish inferior courts, the Congress instituted a three-tiered judiciary. The Supreme Court consisted of a Chief Justice and five associate justices. In each state and in Kentucky and Maine (then part of other states), a federal judge presided over a United States district court, which heard admiralty and maritime cases and some other minor cases. The middle tier of the judiciary consisted of United States circuit courts, which served as the principal trial courts in the federal system and exercised limited appellate jurisdiction. Two Supreme Court justices and the local district judge presided in the circuit courts. Under the practice known as "circuit riding," each justice was assigned to one of three geographical circuits and traveled to the designated meeting places within the districts of that circuit. </a:t>
            </a:r>
            <a:endParaRPr lang="en-US" dirty="0"/>
          </a:p>
        </p:txBody>
      </p:sp>
      <p:sp>
        <p:nvSpPr>
          <p:cNvPr id="240644" name="Header Placeholder 3"/>
          <p:cNvSpPr>
            <a:spLocks noGrp="1"/>
          </p:cNvSpPr>
          <p:nvPr>
            <p:ph type="hdr" sz="quarter"/>
          </p:nvPr>
        </p:nvSpPr>
        <p:spPr>
          <a:noFill/>
        </p:spPr>
        <p:txBody>
          <a:bodyPr/>
          <a:lstStyle/>
          <a:p>
            <a:r>
              <a:rPr lang="en-US" smtClean="0"/>
              <a:t>*</a:t>
            </a:r>
            <a:endParaRPr lang="en-US" sz="1200" smtClean="0"/>
          </a:p>
        </p:txBody>
      </p:sp>
      <p:sp>
        <p:nvSpPr>
          <p:cNvPr id="240645" name="Date Placeholder 4"/>
          <p:cNvSpPr>
            <a:spLocks noGrp="1"/>
          </p:cNvSpPr>
          <p:nvPr>
            <p:ph type="dt" sz="quarter" idx="1"/>
          </p:nvPr>
        </p:nvSpPr>
        <p:spPr>
          <a:noFill/>
        </p:spPr>
        <p:txBody>
          <a:bodyPr/>
          <a:lstStyle/>
          <a:p>
            <a:fld id="{867F83ED-D606-4C27-94FD-6DEF7C0862DE}" type="datetime3">
              <a:rPr lang="en-US"/>
              <a:pPr/>
              <a:t>21 December 2011</a:t>
            </a:fld>
            <a:endParaRPr lang="en-US"/>
          </a:p>
        </p:txBody>
      </p:sp>
      <p:sp>
        <p:nvSpPr>
          <p:cNvPr id="240646" name="Footer Placeholder 5"/>
          <p:cNvSpPr>
            <a:spLocks noGrp="1"/>
          </p:cNvSpPr>
          <p:nvPr>
            <p:ph type="ftr" sz="quarter" idx="4"/>
          </p:nvPr>
        </p:nvSpPr>
        <p:spPr>
          <a:noFill/>
        </p:spPr>
        <p:txBody>
          <a:bodyPr/>
          <a:lstStyle/>
          <a:p>
            <a:r>
              <a:rPr lang="en-US" smtClean="0"/>
              <a:t>Robert B. Tate Jr.</a:t>
            </a:r>
            <a:endParaRPr lang="en-US" sz="1200" smtClean="0"/>
          </a:p>
        </p:txBody>
      </p:sp>
      <p:sp>
        <p:nvSpPr>
          <p:cNvPr id="240647" name="Slide Number Placeholder 6"/>
          <p:cNvSpPr>
            <a:spLocks noGrp="1"/>
          </p:cNvSpPr>
          <p:nvPr>
            <p:ph type="sldNum" sz="quarter" idx="5"/>
          </p:nvPr>
        </p:nvSpPr>
        <p:spPr>
          <a:noFill/>
        </p:spPr>
        <p:txBody>
          <a:bodyPr/>
          <a:lstStyle/>
          <a:p>
            <a:r>
              <a:rPr lang="en-US" smtClean="0"/>
              <a:t>##</a:t>
            </a:r>
            <a:endParaRPr 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government bond is a bond issued by a national government, generally promising to pay a certain amount (the face value) on a certain date, as well as periodic interest payments. Bonds are debt investments whereby an investor loans a certain amount of money, for a certain amount of time, with a certain interest rate, to a company or country. Government bonds are usually denominated in the country's own currency. </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33</a:t>
            </a:fld>
            <a:endParaRPr 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nation was in debt to the tune of 77 Million.</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34</a:t>
            </a:fld>
            <a:endParaRPr 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important to note the federalist faction lead by Hamilton believed that the rich citizens should run the country that the common man was not capable, mentally or monetarily to run the country.  </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36</a:t>
            </a:fld>
            <a:endParaRPr 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T.J.  Thomas Jefferson</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37</a:t>
            </a:fld>
            <a:endParaRPr 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Finish at home if not in class</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59</a:t>
            </a:fld>
            <a:endParaRPr 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Pick up homework from 07 Feb 2012  before quiz. </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61</a:t>
            </a:fld>
            <a:endParaRPr 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75</a:t>
            </a:fld>
            <a:endParaRPr 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Finish at home if not in class 6.3 Main Idea activity sheet to take home for completion.. … This first hour class may not happen, this being the case make sure they get the activity sheet to take home. </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82</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Finish at home if not in class</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5</a:t>
            </a:fld>
            <a:endParaRPr 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41667" name="Rectangle 3"/>
          <p:cNvSpPr>
            <a:spLocks noGrp="1" noChangeArrowheads="1"/>
          </p:cNvSpPr>
          <p:nvPr>
            <p:ph type="dt" sz="quarter" idx="1"/>
          </p:nvPr>
        </p:nvSpPr>
        <p:spPr>
          <a:noFill/>
        </p:spPr>
        <p:txBody>
          <a:bodyPr/>
          <a:lstStyle/>
          <a:p>
            <a:fld id="{BCA54527-4CDA-489A-842E-B4E92551E99C}"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4166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4166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41670" name="Rectangle 2"/>
          <p:cNvSpPr>
            <a:spLocks noGrp="1" noRot="1" noChangeAspect="1" noChangeArrowheads="1" noTextEdit="1"/>
          </p:cNvSpPr>
          <p:nvPr>
            <p:ph type="sldImg"/>
          </p:nvPr>
        </p:nvSpPr>
        <p:spPr>
          <a:ln/>
        </p:spPr>
      </p:sp>
      <p:sp>
        <p:nvSpPr>
          <p:cNvPr id="2416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42691" name="Rectangle 3"/>
          <p:cNvSpPr>
            <a:spLocks noGrp="1" noChangeArrowheads="1"/>
          </p:cNvSpPr>
          <p:nvPr>
            <p:ph type="dt" sz="quarter" idx="1"/>
          </p:nvPr>
        </p:nvSpPr>
        <p:spPr>
          <a:noFill/>
        </p:spPr>
        <p:txBody>
          <a:bodyPr/>
          <a:lstStyle/>
          <a:p>
            <a:fld id="{FA7ED787-78C2-4DCF-99EF-056B20031769}"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4269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4269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42694" name="Rectangle 2"/>
          <p:cNvSpPr>
            <a:spLocks noGrp="1" noRot="1" noChangeAspect="1" noChangeArrowheads="1" noTextEdit="1"/>
          </p:cNvSpPr>
          <p:nvPr>
            <p:ph type="sldImg"/>
          </p:nvPr>
        </p:nvSpPr>
        <p:spPr>
          <a:ln/>
        </p:spPr>
      </p:sp>
      <p:sp>
        <p:nvSpPr>
          <p:cNvPr id="2426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43715" name="Rectangle 3"/>
          <p:cNvSpPr>
            <a:spLocks noGrp="1" noChangeArrowheads="1"/>
          </p:cNvSpPr>
          <p:nvPr>
            <p:ph type="dt" sz="quarter" idx="1"/>
          </p:nvPr>
        </p:nvSpPr>
        <p:spPr>
          <a:noFill/>
        </p:spPr>
        <p:txBody>
          <a:bodyPr/>
          <a:lstStyle/>
          <a:p>
            <a:fld id="{A1B11E64-C7E2-43CE-B9F4-9EDAEADA25AF}"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4371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4371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43718" name="Rectangle 2"/>
          <p:cNvSpPr>
            <a:spLocks noGrp="1" noRot="1" noChangeAspect="1" noChangeArrowheads="1" noTextEdit="1"/>
          </p:cNvSpPr>
          <p:nvPr>
            <p:ph type="sldImg"/>
          </p:nvPr>
        </p:nvSpPr>
        <p:spPr>
          <a:ln/>
        </p:spPr>
      </p:sp>
      <p:sp>
        <p:nvSpPr>
          <p:cNvPr id="2437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44739" name="Rectangle 3"/>
          <p:cNvSpPr>
            <a:spLocks noGrp="1" noChangeArrowheads="1"/>
          </p:cNvSpPr>
          <p:nvPr>
            <p:ph type="dt" sz="quarter" idx="1"/>
          </p:nvPr>
        </p:nvSpPr>
        <p:spPr>
          <a:noFill/>
        </p:spPr>
        <p:txBody>
          <a:bodyPr/>
          <a:lstStyle/>
          <a:p>
            <a:fld id="{315B5752-779B-4AAD-9446-8418131C94BE}"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4474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4474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44742" name="Rectangle 2"/>
          <p:cNvSpPr>
            <a:spLocks noGrp="1" noRot="1" noChangeAspect="1" noChangeArrowheads="1" noTextEdit="1"/>
          </p:cNvSpPr>
          <p:nvPr>
            <p:ph type="sldImg"/>
          </p:nvPr>
        </p:nvSpPr>
        <p:spPr>
          <a:ln/>
        </p:spPr>
      </p:sp>
      <p:sp>
        <p:nvSpPr>
          <p:cNvPr id="2447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45763" name="Rectangle 3"/>
          <p:cNvSpPr>
            <a:spLocks noGrp="1" noChangeArrowheads="1"/>
          </p:cNvSpPr>
          <p:nvPr>
            <p:ph type="dt" sz="quarter" idx="1"/>
          </p:nvPr>
        </p:nvSpPr>
        <p:spPr>
          <a:noFill/>
        </p:spPr>
        <p:txBody>
          <a:bodyPr/>
          <a:lstStyle/>
          <a:p>
            <a:fld id="{4F666A39-87E0-4AB5-852F-1F69126C43E9}"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4576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4576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45766" name="Rectangle 2"/>
          <p:cNvSpPr>
            <a:spLocks noGrp="1" noRot="1" noChangeAspect="1" noChangeArrowheads="1" noTextEdit="1"/>
          </p:cNvSpPr>
          <p:nvPr>
            <p:ph type="sldImg"/>
          </p:nvPr>
        </p:nvSpPr>
        <p:spPr>
          <a:ln/>
        </p:spPr>
      </p:sp>
      <p:sp>
        <p:nvSpPr>
          <p:cNvPr id="2457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46787" name="Rectangle 3"/>
          <p:cNvSpPr>
            <a:spLocks noGrp="1" noChangeArrowheads="1"/>
          </p:cNvSpPr>
          <p:nvPr>
            <p:ph type="dt" sz="quarter" idx="1"/>
          </p:nvPr>
        </p:nvSpPr>
        <p:spPr>
          <a:noFill/>
        </p:spPr>
        <p:txBody>
          <a:bodyPr/>
          <a:lstStyle/>
          <a:p>
            <a:fld id="{33D61EEC-907C-4275-B126-47AEC50D4A8A}"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4678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4678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46790" name="Rectangle 2"/>
          <p:cNvSpPr>
            <a:spLocks noGrp="1" noRot="1" noChangeAspect="1" noChangeArrowheads="1" noTextEdit="1"/>
          </p:cNvSpPr>
          <p:nvPr>
            <p:ph type="sldImg"/>
          </p:nvPr>
        </p:nvSpPr>
        <p:spPr>
          <a:ln/>
        </p:spPr>
      </p:sp>
      <p:sp>
        <p:nvSpPr>
          <p:cNvPr id="2467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51907" name="Rectangle 3"/>
          <p:cNvSpPr>
            <a:spLocks noGrp="1" noChangeArrowheads="1"/>
          </p:cNvSpPr>
          <p:nvPr>
            <p:ph type="dt" sz="quarter" idx="1"/>
          </p:nvPr>
        </p:nvSpPr>
        <p:spPr>
          <a:noFill/>
        </p:spPr>
        <p:txBody>
          <a:bodyPr/>
          <a:lstStyle/>
          <a:p>
            <a:fld id="{1B7704FE-7B04-4EA9-991B-627E4CB23328}"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5190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5190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51910" name="Rectangle 2"/>
          <p:cNvSpPr>
            <a:spLocks noGrp="1" noRot="1" noChangeAspect="1" noChangeArrowheads="1" noTextEdit="1"/>
          </p:cNvSpPr>
          <p:nvPr>
            <p:ph type="sldImg"/>
          </p:nvPr>
        </p:nvSpPr>
        <p:spPr>
          <a:ln/>
        </p:spPr>
      </p:sp>
      <p:sp>
        <p:nvSpPr>
          <p:cNvPr id="2519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52931" name="Rectangle 3"/>
          <p:cNvSpPr>
            <a:spLocks noGrp="1" noChangeArrowheads="1"/>
          </p:cNvSpPr>
          <p:nvPr>
            <p:ph type="dt" sz="quarter" idx="1"/>
          </p:nvPr>
        </p:nvSpPr>
        <p:spPr>
          <a:noFill/>
        </p:spPr>
        <p:txBody>
          <a:bodyPr/>
          <a:lstStyle/>
          <a:p>
            <a:fld id="{3D414210-5906-436B-B071-4AC76E4F2BC6}"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5293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5293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52934" name="Rectangle 2"/>
          <p:cNvSpPr>
            <a:spLocks noGrp="1" noRot="1" noChangeAspect="1" noChangeArrowheads="1" noTextEdit="1"/>
          </p:cNvSpPr>
          <p:nvPr>
            <p:ph type="sldImg"/>
          </p:nvPr>
        </p:nvSpPr>
        <p:spPr>
          <a:ln/>
        </p:spPr>
      </p:sp>
      <p:sp>
        <p:nvSpPr>
          <p:cNvPr id="2529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63171" name="Rectangle 3"/>
          <p:cNvSpPr>
            <a:spLocks noGrp="1" noChangeArrowheads="1"/>
          </p:cNvSpPr>
          <p:nvPr>
            <p:ph type="dt" sz="quarter" idx="1"/>
          </p:nvPr>
        </p:nvSpPr>
        <p:spPr>
          <a:noFill/>
        </p:spPr>
        <p:txBody>
          <a:bodyPr/>
          <a:lstStyle/>
          <a:p>
            <a:fld id="{B2D00CA8-EBB6-432E-8BCB-90F1398528F5}"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6317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6317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63174" name="Rectangle 2"/>
          <p:cNvSpPr>
            <a:spLocks noGrp="1" noRot="1" noChangeAspect="1" noChangeArrowheads="1" noTextEdit="1"/>
          </p:cNvSpPr>
          <p:nvPr>
            <p:ph type="sldImg"/>
          </p:nvPr>
        </p:nvSpPr>
        <p:spPr>
          <a:ln/>
        </p:spPr>
      </p:sp>
      <p:sp>
        <p:nvSpPr>
          <p:cNvPr id="2631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53955" name="Rectangle 3"/>
          <p:cNvSpPr>
            <a:spLocks noGrp="1" noChangeArrowheads="1"/>
          </p:cNvSpPr>
          <p:nvPr>
            <p:ph type="dt" sz="quarter" idx="1"/>
          </p:nvPr>
        </p:nvSpPr>
        <p:spPr>
          <a:noFill/>
        </p:spPr>
        <p:txBody>
          <a:bodyPr/>
          <a:lstStyle/>
          <a:p>
            <a:fld id="{2E5CED7A-E6D7-4075-BF10-B0FF9B85A414}"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5395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5395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53958" name="Rectangle 2"/>
          <p:cNvSpPr>
            <a:spLocks noGrp="1" noRot="1" noChangeAspect="1" noChangeArrowheads="1" noTextEdit="1"/>
          </p:cNvSpPr>
          <p:nvPr>
            <p:ph type="sldImg"/>
          </p:nvPr>
        </p:nvSpPr>
        <p:spPr>
          <a:ln/>
        </p:spPr>
      </p:sp>
      <p:sp>
        <p:nvSpPr>
          <p:cNvPr id="2539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Finish at home if not in class 6.3 Main Idea activity sheet to take home for completion.. … This first hour class may not happen, this being the case make sure they get the activity sheet to </a:t>
            </a:r>
            <a:r>
              <a:rPr lang="en-US" smtClean="0"/>
              <a:t>take home. </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7</a:t>
            </a:fld>
            <a:endParaRPr lang="en-US"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54979" name="Rectangle 3"/>
          <p:cNvSpPr>
            <a:spLocks noGrp="1" noChangeArrowheads="1"/>
          </p:cNvSpPr>
          <p:nvPr>
            <p:ph type="dt" sz="quarter" idx="1"/>
          </p:nvPr>
        </p:nvSpPr>
        <p:spPr>
          <a:noFill/>
        </p:spPr>
        <p:txBody>
          <a:bodyPr/>
          <a:lstStyle/>
          <a:p>
            <a:fld id="{419884CA-E2EC-4EDE-8DE2-673346721BB6}"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5498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5498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54982" name="Rectangle 2"/>
          <p:cNvSpPr>
            <a:spLocks noGrp="1" noRot="1" noChangeAspect="1" noChangeArrowheads="1" noTextEdit="1"/>
          </p:cNvSpPr>
          <p:nvPr>
            <p:ph type="sldImg"/>
          </p:nvPr>
        </p:nvSpPr>
        <p:spPr>
          <a:ln/>
        </p:spPr>
      </p:sp>
      <p:sp>
        <p:nvSpPr>
          <p:cNvPr id="2549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64195" name="Rectangle 3"/>
          <p:cNvSpPr>
            <a:spLocks noGrp="1" noChangeArrowheads="1"/>
          </p:cNvSpPr>
          <p:nvPr>
            <p:ph type="dt" sz="quarter" idx="1"/>
          </p:nvPr>
        </p:nvSpPr>
        <p:spPr>
          <a:noFill/>
        </p:spPr>
        <p:txBody>
          <a:bodyPr/>
          <a:lstStyle/>
          <a:p>
            <a:fld id="{2BDB4DB6-6D57-47CF-A9D9-3841AB7F1048}"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6419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6419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64198" name="Rectangle 2"/>
          <p:cNvSpPr>
            <a:spLocks noGrp="1" noRot="1" noChangeAspect="1" noChangeArrowheads="1" noTextEdit="1"/>
          </p:cNvSpPr>
          <p:nvPr>
            <p:ph type="sldImg"/>
          </p:nvPr>
        </p:nvSpPr>
        <p:spPr>
          <a:ln/>
        </p:spPr>
      </p:sp>
      <p:sp>
        <p:nvSpPr>
          <p:cNvPr id="2641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56003" name="Rectangle 3"/>
          <p:cNvSpPr>
            <a:spLocks noGrp="1" noChangeArrowheads="1"/>
          </p:cNvSpPr>
          <p:nvPr>
            <p:ph type="dt" sz="quarter" idx="1"/>
          </p:nvPr>
        </p:nvSpPr>
        <p:spPr>
          <a:noFill/>
        </p:spPr>
        <p:txBody>
          <a:bodyPr/>
          <a:lstStyle/>
          <a:p>
            <a:fld id="{0275BDA6-1B91-45BC-9F7C-7E517A56F3D5}"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5600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5600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56006" name="Rectangle 2"/>
          <p:cNvSpPr>
            <a:spLocks noGrp="1" noRot="1" noChangeAspect="1" noChangeArrowheads="1" noTextEdit="1"/>
          </p:cNvSpPr>
          <p:nvPr>
            <p:ph type="sldImg"/>
          </p:nvPr>
        </p:nvSpPr>
        <p:spPr>
          <a:ln/>
        </p:spPr>
      </p:sp>
      <p:sp>
        <p:nvSpPr>
          <p:cNvPr id="2560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57027" name="Rectangle 3"/>
          <p:cNvSpPr>
            <a:spLocks noGrp="1" noChangeArrowheads="1"/>
          </p:cNvSpPr>
          <p:nvPr>
            <p:ph type="dt" sz="quarter" idx="1"/>
          </p:nvPr>
        </p:nvSpPr>
        <p:spPr>
          <a:noFill/>
        </p:spPr>
        <p:txBody>
          <a:bodyPr/>
          <a:lstStyle/>
          <a:p>
            <a:fld id="{CFD132A1-264F-4CA8-9248-EF5D79B469C2}"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5702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5702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57030" name="Rectangle 2"/>
          <p:cNvSpPr>
            <a:spLocks noGrp="1" noRot="1" noChangeAspect="1" noChangeArrowheads="1" noTextEdit="1"/>
          </p:cNvSpPr>
          <p:nvPr>
            <p:ph type="sldImg"/>
          </p:nvPr>
        </p:nvSpPr>
        <p:spPr>
          <a:ln/>
        </p:spPr>
      </p:sp>
      <p:sp>
        <p:nvSpPr>
          <p:cNvPr id="2570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58051" name="Rectangle 3"/>
          <p:cNvSpPr>
            <a:spLocks noGrp="1" noChangeArrowheads="1"/>
          </p:cNvSpPr>
          <p:nvPr>
            <p:ph type="dt" sz="quarter" idx="1"/>
          </p:nvPr>
        </p:nvSpPr>
        <p:spPr>
          <a:noFill/>
        </p:spPr>
        <p:txBody>
          <a:bodyPr/>
          <a:lstStyle/>
          <a:p>
            <a:fld id="{E38A3217-CD8C-4F75-B8B2-09E25967CA68}"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5805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5805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58054" name="Rectangle 2"/>
          <p:cNvSpPr>
            <a:spLocks noGrp="1" noRot="1" noChangeAspect="1" noChangeArrowheads="1" noTextEdit="1"/>
          </p:cNvSpPr>
          <p:nvPr>
            <p:ph type="sldImg"/>
          </p:nvPr>
        </p:nvSpPr>
        <p:spPr>
          <a:ln/>
        </p:spPr>
      </p:sp>
      <p:sp>
        <p:nvSpPr>
          <p:cNvPr id="2580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59075" name="Rectangle 3"/>
          <p:cNvSpPr>
            <a:spLocks noGrp="1" noChangeArrowheads="1"/>
          </p:cNvSpPr>
          <p:nvPr>
            <p:ph type="dt" sz="quarter" idx="1"/>
          </p:nvPr>
        </p:nvSpPr>
        <p:spPr>
          <a:noFill/>
        </p:spPr>
        <p:txBody>
          <a:bodyPr/>
          <a:lstStyle/>
          <a:p>
            <a:fld id="{315D524B-9A8D-4B00-A20C-0E43D8628D9D}"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5907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5907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59078" name="Rectangle 2"/>
          <p:cNvSpPr>
            <a:spLocks noGrp="1" noRot="1" noChangeAspect="1" noChangeArrowheads="1" noTextEdit="1"/>
          </p:cNvSpPr>
          <p:nvPr>
            <p:ph type="sldImg"/>
          </p:nvPr>
        </p:nvSpPr>
        <p:spPr>
          <a:ln/>
        </p:spPr>
      </p:sp>
      <p:sp>
        <p:nvSpPr>
          <p:cNvPr id="2590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60099" name="Rectangle 3"/>
          <p:cNvSpPr>
            <a:spLocks noGrp="1" noChangeArrowheads="1"/>
          </p:cNvSpPr>
          <p:nvPr>
            <p:ph type="dt" sz="quarter" idx="1"/>
          </p:nvPr>
        </p:nvSpPr>
        <p:spPr>
          <a:noFill/>
        </p:spPr>
        <p:txBody>
          <a:bodyPr/>
          <a:lstStyle/>
          <a:p>
            <a:fld id="{1AB36F34-D96A-44B2-99ED-50CB9381B06E}"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6010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6010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60102" name="Rectangle 2"/>
          <p:cNvSpPr>
            <a:spLocks noGrp="1" noRot="1" noChangeAspect="1" noChangeArrowheads="1" noTextEdit="1"/>
          </p:cNvSpPr>
          <p:nvPr>
            <p:ph type="sldImg"/>
          </p:nvPr>
        </p:nvSpPr>
        <p:spPr>
          <a:ln/>
        </p:spPr>
      </p:sp>
      <p:sp>
        <p:nvSpPr>
          <p:cNvPr id="2601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61123" name="Rectangle 3"/>
          <p:cNvSpPr>
            <a:spLocks noGrp="1" noChangeArrowheads="1"/>
          </p:cNvSpPr>
          <p:nvPr>
            <p:ph type="dt" sz="quarter" idx="1"/>
          </p:nvPr>
        </p:nvSpPr>
        <p:spPr>
          <a:noFill/>
        </p:spPr>
        <p:txBody>
          <a:bodyPr/>
          <a:lstStyle/>
          <a:p>
            <a:fld id="{99EE552E-6099-492E-B2B1-741CE01BFFAA}"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6112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6112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61126" name="Rectangle 2"/>
          <p:cNvSpPr>
            <a:spLocks noGrp="1" noRot="1" noChangeAspect="1" noChangeArrowheads="1" noTextEdit="1"/>
          </p:cNvSpPr>
          <p:nvPr>
            <p:ph type="sldImg"/>
          </p:nvPr>
        </p:nvSpPr>
        <p:spPr>
          <a:ln/>
        </p:spPr>
      </p:sp>
      <p:sp>
        <p:nvSpPr>
          <p:cNvPr id="2611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62147" name="Rectangle 3"/>
          <p:cNvSpPr>
            <a:spLocks noGrp="1" noChangeArrowheads="1"/>
          </p:cNvSpPr>
          <p:nvPr>
            <p:ph type="dt" sz="quarter" idx="1"/>
          </p:nvPr>
        </p:nvSpPr>
        <p:spPr>
          <a:noFill/>
        </p:spPr>
        <p:txBody>
          <a:bodyPr/>
          <a:lstStyle/>
          <a:p>
            <a:fld id="{75B79497-D170-4F05-8175-A0C06CD8A549}"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6214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6214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62150" name="Rectangle 2"/>
          <p:cNvSpPr>
            <a:spLocks noGrp="1" noRot="1" noChangeAspect="1" noChangeArrowheads="1" noTextEdit="1"/>
          </p:cNvSpPr>
          <p:nvPr>
            <p:ph type="sldImg"/>
          </p:nvPr>
        </p:nvSpPr>
        <p:spPr>
          <a:ln/>
        </p:spPr>
      </p:sp>
      <p:sp>
        <p:nvSpPr>
          <p:cNvPr id="2621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65219" name="Rectangle 3"/>
          <p:cNvSpPr>
            <a:spLocks noGrp="1" noChangeArrowheads="1"/>
          </p:cNvSpPr>
          <p:nvPr>
            <p:ph type="dt" sz="quarter" idx="1"/>
          </p:nvPr>
        </p:nvSpPr>
        <p:spPr>
          <a:noFill/>
        </p:spPr>
        <p:txBody>
          <a:bodyPr/>
          <a:lstStyle/>
          <a:p>
            <a:fld id="{2C5FD0C5-AFC7-4258-8F63-9AC6998B4D61}"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6522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6522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65222" name="Rectangle 2"/>
          <p:cNvSpPr>
            <a:spLocks noGrp="1" noRot="1" noChangeAspect="1" noChangeArrowheads="1" noTextEdit="1"/>
          </p:cNvSpPr>
          <p:nvPr>
            <p:ph type="sldImg"/>
          </p:nvPr>
        </p:nvSpPr>
        <p:spPr>
          <a:ln/>
        </p:spPr>
      </p:sp>
      <p:sp>
        <p:nvSpPr>
          <p:cNvPr id="2652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20515" name="Rectangle 3"/>
          <p:cNvSpPr>
            <a:spLocks noGrp="1" noChangeArrowheads="1"/>
          </p:cNvSpPr>
          <p:nvPr>
            <p:ph type="dt" sz="quarter" idx="1"/>
          </p:nvPr>
        </p:nvSpPr>
        <p:spPr>
          <a:noFill/>
        </p:spPr>
        <p:txBody>
          <a:bodyPr/>
          <a:lstStyle/>
          <a:p>
            <a:fld id="{36728232-110A-4C1F-9C68-4A801660CDE0}"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2051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2051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20518" name="Rectangle 2"/>
          <p:cNvSpPr>
            <a:spLocks noGrp="1" noRot="1" noChangeAspect="1" noChangeArrowheads="1" noTextEdit="1"/>
          </p:cNvSpPr>
          <p:nvPr>
            <p:ph type="sldImg"/>
          </p:nvPr>
        </p:nvSpPr>
        <p:spPr>
          <a:ln/>
        </p:spPr>
      </p:sp>
      <p:sp>
        <p:nvSpPr>
          <p:cNvPr id="3205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67267" name="Rectangle 3"/>
          <p:cNvSpPr>
            <a:spLocks noGrp="1" noChangeArrowheads="1"/>
          </p:cNvSpPr>
          <p:nvPr>
            <p:ph type="dt" sz="quarter" idx="1"/>
          </p:nvPr>
        </p:nvSpPr>
        <p:spPr>
          <a:noFill/>
        </p:spPr>
        <p:txBody>
          <a:bodyPr/>
          <a:lstStyle/>
          <a:p>
            <a:fld id="{197FDABD-6542-4719-84E4-CB5512959C4D}"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6726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6726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67270" name="Rectangle 2"/>
          <p:cNvSpPr>
            <a:spLocks noGrp="1" noRot="1" noChangeAspect="1" noChangeArrowheads="1" noTextEdit="1"/>
          </p:cNvSpPr>
          <p:nvPr>
            <p:ph type="sldImg"/>
          </p:nvPr>
        </p:nvSpPr>
        <p:spPr>
          <a:ln/>
        </p:spPr>
      </p:sp>
      <p:sp>
        <p:nvSpPr>
          <p:cNvPr id="2672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66243" name="Rectangle 3"/>
          <p:cNvSpPr>
            <a:spLocks noGrp="1" noChangeArrowheads="1"/>
          </p:cNvSpPr>
          <p:nvPr>
            <p:ph type="dt" sz="quarter" idx="1"/>
          </p:nvPr>
        </p:nvSpPr>
        <p:spPr>
          <a:noFill/>
        </p:spPr>
        <p:txBody>
          <a:bodyPr/>
          <a:lstStyle/>
          <a:p>
            <a:fld id="{E0F02E6E-6AE5-4CCC-A50D-A705CE2C9BA4}"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6624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6624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66246" name="Rectangle 2"/>
          <p:cNvSpPr>
            <a:spLocks noGrp="1" noRot="1" noChangeAspect="1" noChangeArrowheads="1" noTextEdit="1"/>
          </p:cNvSpPr>
          <p:nvPr>
            <p:ph type="sldImg"/>
          </p:nvPr>
        </p:nvSpPr>
        <p:spPr>
          <a:ln/>
        </p:spPr>
      </p:sp>
      <p:sp>
        <p:nvSpPr>
          <p:cNvPr id="2662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68291" name="Rectangle 3"/>
          <p:cNvSpPr>
            <a:spLocks noGrp="1" noChangeArrowheads="1"/>
          </p:cNvSpPr>
          <p:nvPr>
            <p:ph type="dt" sz="quarter" idx="1"/>
          </p:nvPr>
        </p:nvSpPr>
        <p:spPr>
          <a:noFill/>
        </p:spPr>
        <p:txBody>
          <a:bodyPr/>
          <a:lstStyle/>
          <a:p>
            <a:fld id="{D57683B5-18A3-4425-91E0-C68462414D7C}"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6829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6829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68294" name="Rectangle 2"/>
          <p:cNvSpPr>
            <a:spLocks noGrp="1" noRot="1" noChangeAspect="1" noChangeArrowheads="1" noTextEdit="1"/>
          </p:cNvSpPr>
          <p:nvPr>
            <p:ph type="sldImg"/>
          </p:nvPr>
        </p:nvSpPr>
        <p:spPr>
          <a:ln/>
        </p:spPr>
      </p:sp>
      <p:sp>
        <p:nvSpPr>
          <p:cNvPr id="2682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69315" name="Rectangle 3"/>
          <p:cNvSpPr>
            <a:spLocks noGrp="1" noChangeArrowheads="1"/>
          </p:cNvSpPr>
          <p:nvPr>
            <p:ph type="dt" sz="quarter" idx="1"/>
          </p:nvPr>
        </p:nvSpPr>
        <p:spPr>
          <a:noFill/>
        </p:spPr>
        <p:txBody>
          <a:bodyPr/>
          <a:lstStyle/>
          <a:p>
            <a:fld id="{745EA33B-8EF5-4D00-B21B-01C6CE0A0623}"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6931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6931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69318" name="Rectangle 2"/>
          <p:cNvSpPr>
            <a:spLocks noGrp="1" noRot="1" noChangeAspect="1" noChangeArrowheads="1" noTextEdit="1"/>
          </p:cNvSpPr>
          <p:nvPr>
            <p:ph type="sldImg"/>
          </p:nvPr>
        </p:nvSpPr>
        <p:spPr>
          <a:ln/>
        </p:spPr>
      </p:sp>
      <p:sp>
        <p:nvSpPr>
          <p:cNvPr id="2693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70339" name="Rectangle 3"/>
          <p:cNvSpPr>
            <a:spLocks noGrp="1" noChangeArrowheads="1"/>
          </p:cNvSpPr>
          <p:nvPr>
            <p:ph type="dt" sz="quarter" idx="1"/>
          </p:nvPr>
        </p:nvSpPr>
        <p:spPr>
          <a:noFill/>
        </p:spPr>
        <p:txBody>
          <a:bodyPr/>
          <a:lstStyle/>
          <a:p>
            <a:fld id="{3A283E2F-8E4C-4520-80A5-C160D64DE56E}"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7034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7034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70342" name="Rectangle 2"/>
          <p:cNvSpPr>
            <a:spLocks noGrp="1" noRot="1" noChangeAspect="1" noChangeArrowheads="1" noTextEdit="1"/>
          </p:cNvSpPr>
          <p:nvPr>
            <p:ph type="sldImg"/>
          </p:nvPr>
        </p:nvSpPr>
        <p:spPr>
          <a:ln/>
        </p:spPr>
      </p:sp>
      <p:sp>
        <p:nvSpPr>
          <p:cNvPr id="2703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71363" name="Rectangle 3"/>
          <p:cNvSpPr>
            <a:spLocks noGrp="1" noChangeArrowheads="1"/>
          </p:cNvSpPr>
          <p:nvPr>
            <p:ph type="dt" sz="quarter" idx="1"/>
          </p:nvPr>
        </p:nvSpPr>
        <p:spPr>
          <a:noFill/>
        </p:spPr>
        <p:txBody>
          <a:bodyPr/>
          <a:lstStyle/>
          <a:p>
            <a:fld id="{932CBBBB-349C-454B-B370-44C3EE7C08F1}"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7136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7136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71366" name="Rectangle 2"/>
          <p:cNvSpPr>
            <a:spLocks noGrp="1" noRot="1" noChangeAspect="1" noChangeArrowheads="1" noTextEdit="1"/>
          </p:cNvSpPr>
          <p:nvPr>
            <p:ph type="sldImg"/>
          </p:nvPr>
        </p:nvSpPr>
        <p:spPr>
          <a:ln/>
        </p:spPr>
      </p:sp>
      <p:sp>
        <p:nvSpPr>
          <p:cNvPr id="2713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72387" name="Rectangle 3"/>
          <p:cNvSpPr>
            <a:spLocks noGrp="1" noChangeArrowheads="1"/>
          </p:cNvSpPr>
          <p:nvPr>
            <p:ph type="dt" sz="quarter" idx="1"/>
          </p:nvPr>
        </p:nvSpPr>
        <p:spPr>
          <a:noFill/>
        </p:spPr>
        <p:txBody>
          <a:bodyPr/>
          <a:lstStyle/>
          <a:p>
            <a:fld id="{4A41E78C-5155-470A-AF0D-FF5283906C7C}"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7238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7238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72390" name="Rectangle 2"/>
          <p:cNvSpPr>
            <a:spLocks noGrp="1" noRot="1" noChangeAspect="1" noChangeArrowheads="1" noTextEdit="1"/>
          </p:cNvSpPr>
          <p:nvPr>
            <p:ph type="sldImg"/>
          </p:nvPr>
        </p:nvSpPr>
        <p:spPr>
          <a:ln/>
        </p:spPr>
      </p:sp>
      <p:sp>
        <p:nvSpPr>
          <p:cNvPr id="2723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73411" name="Rectangle 3"/>
          <p:cNvSpPr>
            <a:spLocks noGrp="1" noChangeArrowheads="1"/>
          </p:cNvSpPr>
          <p:nvPr>
            <p:ph type="dt" sz="quarter" idx="1"/>
          </p:nvPr>
        </p:nvSpPr>
        <p:spPr>
          <a:noFill/>
        </p:spPr>
        <p:txBody>
          <a:bodyPr/>
          <a:lstStyle/>
          <a:p>
            <a:fld id="{321CA77F-6E7F-47E1-BEF9-9E90AB9A649C}"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7341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7341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73414" name="Rectangle 2"/>
          <p:cNvSpPr>
            <a:spLocks noGrp="1" noRot="1" noChangeAspect="1" noChangeArrowheads="1" noTextEdit="1"/>
          </p:cNvSpPr>
          <p:nvPr>
            <p:ph type="sldImg"/>
          </p:nvPr>
        </p:nvSpPr>
        <p:spPr>
          <a:ln/>
        </p:spPr>
      </p:sp>
      <p:sp>
        <p:nvSpPr>
          <p:cNvPr id="2734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74435" name="Rectangle 3"/>
          <p:cNvSpPr>
            <a:spLocks noGrp="1" noChangeArrowheads="1"/>
          </p:cNvSpPr>
          <p:nvPr>
            <p:ph type="dt" sz="quarter" idx="1"/>
          </p:nvPr>
        </p:nvSpPr>
        <p:spPr>
          <a:noFill/>
        </p:spPr>
        <p:txBody>
          <a:bodyPr/>
          <a:lstStyle/>
          <a:p>
            <a:fld id="{15D5531F-E1AC-479B-9144-AEA029364DE1}"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7443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7443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74438" name="Rectangle 2"/>
          <p:cNvSpPr>
            <a:spLocks noGrp="1" noRot="1" noChangeAspect="1" noChangeArrowheads="1" noTextEdit="1"/>
          </p:cNvSpPr>
          <p:nvPr>
            <p:ph type="sldImg"/>
          </p:nvPr>
        </p:nvSpPr>
        <p:spPr>
          <a:ln/>
        </p:spPr>
      </p:sp>
      <p:sp>
        <p:nvSpPr>
          <p:cNvPr id="2744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75459" name="Rectangle 3"/>
          <p:cNvSpPr>
            <a:spLocks noGrp="1" noChangeArrowheads="1"/>
          </p:cNvSpPr>
          <p:nvPr>
            <p:ph type="dt" sz="quarter" idx="1"/>
          </p:nvPr>
        </p:nvSpPr>
        <p:spPr>
          <a:noFill/>
        </p:spPr>
        <p:txBody>
          <a:bodyPr/>
          <a:lstStyle/>
          <a:p>
            <a:fld id="{3917736D-B81B-49D9-956B-4F0C0369AB8D}"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7546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7546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75462" name="Rectangle 2"/>
          <p:cNvSpPr>
            <a:spLocks noGrp="1" noRot="1" noChangeAspect="1" noChangeArrowheads="1" noTextEdit="1"/>
          </p:cNvSpPr>
          <p:nvPr>
            <p:ph type="sldImg"/>
          </p:nvPr>
        </p:nvSpPr>
        <p:spPr>
          <a:ln/>
        </p:spPr>
      </p:sp>
      <p:sp>
        <p:nvSpPr>
          <p:cNvPr id="2754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p:spPr>
        <p:txBody>
          <a:bodyPr/>
          <a:lstStyle/>
          <a:p>
            <a:endParaRPr lang="en-US" smtClean="0"/>
          </a:p>
        </p:txBody>
      </p:sp>
      <p:sp>
        <p:nvSpPr>
          <p:cNvPr id="239620" name="Header Placeholder 3"/>
          <p:cNvSpPr>
            <a:spLocks noGrp="1"/>
          </p:cNvSpPr>
          <p:nvPr>
            <p:ph type="hdr" sz="quarter"/>
          </p:nvPr>
        </p:nvSpPr>
        <p:spPr>
          <a:noFill/>
        </p:spPr>
        <p:txBody>
          <a:bodyPr/>
          <a:lstStyle/>
          <a:p>
            <a:r>
              <a:rPr lang="en-US" smtClean="0"/>
              <a:t>*</a:t>
            </a:r>
            <a:endParaRPr lang="en-US" sz="1200" smtClean="0"/>
          </a:p>
        </p:txBody>
      </p:sp>
      <p:sp>
        <p:nvSpPr>
          <p:cNvPr id="239621" name="Date Placeholder 4"/>
          <p:cNvSpPr>
            <a:spLocks noGrp="1"/>
          </p:cNvSpPr>
          <p:nvPr>
            <p:ph type="dt" sz="quarter" idx="1"/>
          </p:nvPr>
        </p:nvSpPr>
        <p:spPr>
          <a:noFill/>
        </p:spPr>
        <p:txBody>
          <a:bodyPr/>
          <a:lstStyle/>
          <a:p>
            <a:fld id="{9DF64753-3265-46BD-8BA5-14517541D7EA}" type="datetime3">
              <a:rPr lang="en-US"/>
              <a:pPr/>
              <a:t>21 December 2011</a:t>
            </a:fld>
            <a:endParaRPr lang="en-US"/>
          </a:p>
        </p:txBody>
      </p:sp>
      <p:sp>
        <p:nvSpPr>
          <p:cNvPr id="239622" name="Footer Placeholder 5"/>
          <p:cNvSpPr>
            <a:spLocks noGrp="1"/>
          </p:cNvSpPr>
          <p:nvPr>
            <p:ph type="ftr" sz="quarter" idx="4"/>
          </p:nvPr>
        </p:nvSpPr>
        <p:spPr>
          <a:noFill/>
        </p:spPr>
        <p:txBody>
          <a:bodyPr/>
          <a:lstStyle/>
          <a:p>
            <a:r>
              <a:rPr lang="en-US" smtClean="0"/>
              <a:t>Robert B. Tate Jr.</a:t>
            </a:r>
            <a:endParaRPr lang="en-US" sz="1200" smtClean="0"/>
          </a:p>
        </p:txBody>
      </p:sp>
      <p:sp>
        <p:nvSpPr>
          <p:cNvPr id="239623" name="Slide Number Placeholder 6"/>
          <p:cNvSpPr>
            <a:spLocks noGrp="1"/>
          </p:cNvSpPr>
          <p:nvPr>
            <p:ph type="sldNum" sz="quarter" idx="5"/>
          </p:nvPr>
        </p:nvSpPr>
        <p:spPr>
          <a:noFill/>
        </p:spPr>
        <p:txBody>
          <a:bodyPr/>
          <a:lstStyle/>
          <a:p>
            <a:r>
              <a:rPr lang="en-US" smtClean="0"/>
              <a:t>##</a:t>
            </a:r>
            <a:endParaRPr lang="en-US" sz="12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76483" name="Rectangle 3"/>
          <p:cNvSpPr>
            <a:spLocks noGrp="1" noChangeArrowheads="1"/>
          </p:cNvSpPr>
          <p:nvPr>
            <p:ph type="dt" sz="quarter" idx="1"/>
          </p:nvPr>
        </p:nvSpPr>
        <p:spPr>
          <a:noFill/>
        </p:spPr>
        <p:txBody>
          <a:bodyPr/>
          <a:lstStyle/>
          <a:p>
            <a:fld id="{90FEE7A2-02CF-4A4D-A736-CDD886E28B06}"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7648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7648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76486" name="Rectangle 2"/>
          <p:cNvSpPr>
            <a:spLocks noGrp="1" noRot="1" noChangeAspect="1" noChangeArrowheads="1" noTextEdit="1"/>
          </p:cNvSpPr>
          <p:nvPr>
            <p:ph type="sldImg"/>
          </p:nvPr>
        </p:nvSpPr>
        <p:spPr>
          <a:ln/>
        </p:spPr>
      </p:sp>
      <p:sp>
        <p:nvSpPr>
          <p:cNvPr id="2764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77507" name="Rectangle 3"/>
          <p:cNvSpPr>
            <a:spLocks noGrp="1" noChangeArrowheads="1"/>
          </p:cNvSpPr>
          <p:nvPr>
            <p:ph type="dt" sz="quarter" idx="1"/>
          </p:nvPr>
        </p:nvSpPr>
        <p:spPr>
          <a:noFill/>
        </p:spPr>
        <p:txBody>
          <a:bodyPr/>
          <a:lstStyle/>
          <a:p>
            <a:fld id="{F07C8487-3E93-436B-AD64-D45FC568B7B2}"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7750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7750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77510" name="Rectangle 2"/>
          <p:cNvSpPr>
            <a:spLocks noGrp="1" noRot="1" noChangeAspect="1" noChangeArrowheads="1" noTextEdit="1"/>
          </p:cNvSpPr>
          <p:nvPr>
            <p:ph type="sldImg"/>
          </p:nvPr>
        </p:nvSpPr>
        <p:spPr>
          <a:ln/>
        </p:spPr>
      </p:sp>
      <p:sp>
        <p:nvSpPr>
          <p:cNvPr id="2775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78531" name="Rectangle 3"/>
          <p:cNvSpPr>
            <a:spLocks noGrp="1" noChangeArrowheads="1"/>
          </p:cNvSpPr>
          <p:nvPr>
            <p:ph type="dt" sz="quarter" idx="1"/>
          </p:nvPr>
        </p:nvSpPr>
        <p:spPr>
          <a:noFill/>
        </p:spPr>
        <p:txBody>
          <a:bodyPr/>
          <a:lstStyle/>
          <a:p>
            <a:fld id="{2088C8EC-6289-48BD-87F8-862938D60DB2}"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7853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7853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78534" name="Rectangle 2"/>
          <p:cNvSpPr>
            <a:spLocks noGrp="1" noRot="1" noChangeAspect="1" noChangeArrowheads="1" noTextEdit="1"/>
          </p:cNvSpPr>
          <p:nvPr>
            <p:ph type="sldImg"/>
          </p:nvPr>
        </p:nvSpPr>
        <p:spPr>
          <a:ln/>
        </p:spPr>
      </p:sp>
      <p:sp>
        <p:nvSpPr>
          <p:cNvPr id="2785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79555" name="Rectangle 3"/>
          <p:cNvSpPr>
            <a:spLocks noGrp="1" noChangeArrowheads="1"/>
          </p:cNvSpPr>
          <p:nvPr>
            <p:ph type="dt" sz="quarter" idx="1"/>
          </p:nvPr>
        </p:nvSpPr>
        <p:spPr>
          <a:noFill/>
        </p:spPr>
        <p:txBody>
          <a:bodyPr/>
          <a:lstStyle/>
          <a:p>
            <a:fld id="{F3CDD489-EB1C-459F-8B27-603C8FF915A2}"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7955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7955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79558" name="Rectangle 2"/>
          <p:cNvSpPr>
            <a:spLocks noGrp="1" noRot="1" noChangeAspect="1" noChangeArrowheads="1" noTextEdit="1"/>
          </p:cNvSpPr>
          <p:nvPr>
            <p:ph type="sldImg"/>
          </p:nvPr>
        </p:nvSpPr>
        <p:spPr>
          <a:ln/>
        </p:spPr>
      </p:sp>
      <p:sp>
        <p:nvSpPr>
          <p:cNvPr id="2795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80579" name="Rectangle 3"/>
          <p:cNvSpPr>
            <a:spLocks noGrp="1" noChangeArrowheads="1"/>
          </p:cNvSpPr>
          <p:nvPr>
            <p:ph type="dt" sz="quarter" idx="1"/>
          </p:nvPr>
        </p:nvSpPr>
        <p:spPr>
          <a:noFill/>
        </p:spPr>
        <p:txBody>
          <a:bodyPr/>
          <a:lstStyle/>
          <a:p>
            <a:fld id="{F0C02096-DDAC-43A3-B653-8BA20D6DEADA}"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8058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8058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80582" name="Rectangle 2"/>
          <p:cNvSpPr>
            <a:spLocks noGrp="1" noRot="1" noChangeAspect="1" noChangeArrowheads="1" noTextEdit="1"/>
          </p:cNvSpPr>
          <p:nvPr>
            <p:ph type="sldImg"/>
          </p:nvPr>
        </p:nvSpPr>
        <p:spPr>
          <a:ln/>
        </p:spPr>
      </p:sp>
      <p:sp>
        <p:nvSpPr>
          <p:cNvPr id="2805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81603" name="Rectangle 3"/>
          <p:cNvSpPr>
            <a:spLocks noGrp="1" noChangeArrowheads="1"/>
          </p:cNvSpPr>
          <p:nvPr>
            <p:ph type="dt" sz="quarter" idx="1"/>
          </p:nvPr>
        </p:nvSpPr>
        <p:spPr>
          <a:noFill/>
        </p:spPr>
        <p:txBody>
          <a:bodyPr/>
          <a:lstStyle/>
          <a:p>
            <a:fld id="{ABC5C1EE-D0AA-420D-9285-04AD424DA18B}"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8160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8160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81606" name="Rectangle 2"/>
          <p:cNvSpPr>
            <a:spLocks noGrp="1" noRot="1" noChangeAspect="1" noChangeArrowheads="1" noTextEdit="1"/>
          </p:cNvSpPr>
          <p:nvPr>
            <p:ph type="sldImg"/>
          </p:nvPr>
        </p:nvSpPr>
        <p:spPr>
          <a:ln/>
        </p:spPr>
      </p:sp>
      <p:sp>
        <p:nvSpPr>
          <p:cNvPr id="2816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82627" name="Rectangle 3"/>
          <p:cNvSpPr>
            <a:spLocks noGrp="1" noChangeArrowheads="1"/>
          </p:cNvSpPr>
          <p:nvPr>
            <p:ph type="dt" sz="quarter" idx="1"/>
          </p:nvPr>
        </p:nvSpPr>
        <p:spPr>
          <a:noFill/>
        </p:spPr>
        <p:txBody>
          <a:bodyPr/>
          <a:lstStyle/>
          <a:p>
            <a:fld id="{F291A6C7-B93C-47B2-8D34-C4DFE0117E1E}"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8262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8262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82630" name="Rectangle 2"/>
          <p:cNvSpPr>
            <a:spLocks noGrp="1" noRot="1" noChangeAspect="1" noChangeArrowheads="1" noTextEdit="1"/>
          </p:cNvSpPr>
          <p:nvPr>
            <p:ph type="sldImg"/>
          </p:nvPr>
        </p:nvSpPr>
        <p:spPr>
          <a:ln/>
        </p:spPr>
      </p:sp>
      <p:sp>
        <p:nvSpPr>
          <p:cNvPr id="2826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83651" name="Rectangle 3"/>
          <p:cNvSpPr>
            <a:spLocks noGrp="1" noChangeArrowheads="1"/>
          </p:cNvSpPr>
          <p:nvPr>
            <p:ph type="dt" sz="quarter" idx="1"/>
          </p:nvPr>
        </p:nvSpPr>
        <p:spPr>
          <a:noFill/>
        </p:spPr>
        <p:txBody>
          <a:bodyPr/>
          <a:lstStyle/>
          <a:p>
            <a:fld id="{0EB36558-EB7C-40B3-8ECC-CEE657DF17EE}"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8365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8365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83654" name="Rectangle 2"/>
          <p:cNvSpPr>
            <a:spLocks noGrp="1" noRot="1" noChangeAspect="1" noChangeArrowheads="1" noTextEdit="1"/>
          </p:cNvSpPr>
          <p:nvPr>
            <p:ph type="sldImg"/>
          </p:nvPr>
        </p:nvSpPr>
        <p:spPr>
          <a:ln/>
        </p:spPr>
      </p:sp>
      <p:sp>
        <p:nvSpPr>
          <p:cNvPr id="2836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84675" name="Rectangle 3"/>
          <p:cNvSpPr>
            <a:spLocks noGrp="1" noChangeArrowheads="1"/>
          </p:cNvSpPr>
          <p:nvPr>
            <p:ph type="dt" sz="quarter" idx="1"/>
          </p:nvPr>
        </p:nvSpPr>
        <p:spPr>
          <a:noFill/>
        </p:spPr>
        <p:txBody>
          <a:bodyPr/>
          <a:lstStyle/>
          <a:p>
            <a:fld id="{E6632787-FD84-46A4-9BBB-F65EBA9A4B50}"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8467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8467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84678" name="Rectangle 2"/>
          <p:cNvSpPr>
            <a:spLocks noGrp="1" noRot="1" noChangeAspect="1" noChangeArrowheads="1" noTextEdit="1"/>
          </p:cNvSpPr>
          <p:nvPr>
            <p:ph type="sldImg"/>
          </p:nvPr>
        </p:nvSpPr>
        <p:spPr>
          <a:ln/>
        </p:spPr>
      </p:sp>
      <p:sp>
        <p:nvSpPr>
          <p:cNvPr id="2846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85699" name="Rectangle 3"/>
          <p:cNvSpPr>
            <a:spLocks noGrp="1" noChangeArrowheads="1"/>
          </p:cNvSpPr>
          <p:nvPr>
            <p:ph type="dt" sz="quarter" idx="1"/>
          </p:nvPr>
        </p:nvSpPr>
        <p:spPr>
          <a:noFill/>
        </p:spPr>
        <p:txBody>
          <a:bodyPr/>
          <a:lstStyle/>
          <a:p>
            <a:fld id="{C39BED78-0E0A-4502-B241-1B68DC767384}"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8570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8570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85702" name="Rectangle 2"/>
          <p:cNvSpPr>
            <a:spLocks noGrp="1" noRot="1" noChangeAspect="1" noChangeArrowheads="1" noTextEdit="1"/>
          </p:cNvSpPr>
          <p:nvPr>
            <p:ph type="sldImg"/>
          </p:nvPr>
        </p:nvSpPr>
        <p:spPr>
          <a:ln/>
        </p:spPr>
      </p:sp>
      <p:sp>
        <p:nvSpPr>
          <p:cNvPr id="2857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file. Answer key also in file.</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17</a:t>
            </a:fld>
            <a:endParaRPr lang="en-US" sz="1200"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86723" name="Rectangle 3"/>
          <p:cNvSpPr>
            <a:spLocks noGrp="1" noChangeArrowheads="1"/>
          </p:cNvSpPr>
          <p:nvPr>
            <p:ph type="dt" sz="quarter" idx="1"/>
          </p:nvPr>
        </p:nvSpPr>
        <p:spPr>
          <a:noFill/>
        </p:spPr>
        <p:txBody>
          <a:bodyPr/>
          <a:lstStyle/>
          <a:p>
            <a:fld id="{10F3A68E-4BE7-4E1A-9232-AA48700DFB4A}"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8672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8672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86726" name="Rectangle 2"/>
          <p:cNvSpPr>
            <a:spLocks noGrp="1" noRot="1" noChangeAspect="1" noChangeArrowheads="1" noTextEdit="1"/>
          </p:cNvSpPr>
          <p:nvPr>
            <p:ph type="sldImg"/>
          </p:nvPr>
        </p:nvSpPr>
        <p:spPr>
          <a:ln/>
        </p:spPr>
      </p:sp>
      <p:sp>
        <p:nvSpPr>
          <p:cNvPr id="2867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87747" name="Rectangle 3"/>
          <p:cNvSpPr>
            <a:spLocks noGrp="1" noChangeArrowheads="1"/>
          </p:cNvSpPr>
          <p:nvPr>
            <p:ph type="dt" sz="quarter" idx="1"/>
          </p:nvPr>
        </p:nvSpPr>
        <p:spPr>
          <a:noFill/>
        </p:spPr>
        <p:txBody>
          <a:bodyPr/>
          <a:lstStyle/>
          <a:p>
            <a:fld id="{EEA90341-4C3E-400F-B3D3-D9CB329211B5}"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8774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8774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87750" name="Rectangle 2"/>
          <p:cNvSpPr>
            <a:spLocks noGrp="1" noRot="1" noChangeAspect="1" noChangeArrowheads="1" noTextEdit="1"/>
          </p:cNvSpPr>
          <p:nvPr>
            <p:ph type="sldImg"/>
          </p:nvPr>
        </p:nvSpPr>
        <p:spPr>
          <a:ln/>
        </p:spPr>
      </p:sp>
      <p:sp>
        <p:nvSpPr>
          <p:cNvPr id="2877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88771" name="Rectangle 3"/>
          <p:cNvSpPr>
            <a:spLocks noGrp="1" noChangeArrowheads="1"/>
          </p:cNvSpPr>
          <p:nvPr>
            <p:ph type="dt" sz="quarter" idx="1"/>
          </p:nvPr>
        </p:nvSpPr>
        <p:spPr>
          <a:noFill/>
        </p:spPr>
        <p:txBody>
          <a:bodyPr/>
          <a:lstStyle/>
          <a:p>
            <a:fld id="{8ECC64C0-8B9A-484B-93AB-75BDD4BC2EFC}"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8877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8877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88774" name="Rectangle 2"/>
          <p:cNvSpPr>
            <a:spLocks noGrp="1" noRot="1" noChangeAspect="1" noChangeArrowheads="1" noTextEdit="1"/>
          </p:cNvSpPr>
          <p:nvPr>
            <p:ph type="sldImg"/>
          </p:nvPr>
        </p:nvSpPr>
        <p:spPr>
          <a:ln/>
        </p:spPr>
      </p:sp>
      <p:sp>
        <p:nvSpPr>
          <p:cNvPr id="2887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89795" name="Rectangle 3"/>
          <p:cNvSpPr>
            <a:spLocks noGrp="1" noChangeArrowheads="1"/>
          </p:cNvSpPr>
          <p:nvPr>
            <p:ph type="dt" sz="quarter" idx="1"/>
          </p:nvPr>
        </p:nvSpPr>
        <p:spPr>
          <a:noFill/>
        </p:spPr>
        <p:txBody>
          <a:bodyPr/>
          <a:lstStyle/>
          <a:p>
            <a:fld id="{9AA53810-4599-4431-8EEE-0B89C1D1E498}"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8979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8979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89798" name="Rectangle 2"/>
          <p:cNvSpPr>
            <a:spLocks noGrp="1" noRot="1" noChangeAspect="1" noChangeArrowheads="1" noTextEdit="1"/>
          </p:cNvSpPr>
          <p:nvPr>
            <p:ph type="sldImg"/>
          </p:nvPr>
        </p:nvSpPr>
        <p:spPr>
          <a:ln/>
        </p:spPr>
      </p:sp>
      <p:sp>
        <p:nvSpPr>
          <p:cNvPr id="2897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90819" name="Rectangle 3"/>
          <p:cNvSpPr>
            <a:spLocks noGrp="1" noChangeArrowheads="1"/>
          </p:cNvSpPr>
          <p:nvPr>
            <p:ph type="dt" sz="quarter" idx="1"/>
          </p:nvPr>
        </p:nvSpPr>
        <p:spPr>
          <a:noFill/>
        </p:spPr>
        <p:txBody>
          <a:bodyPr/>
          <a:lstStyle/>
          <a:p>
            <a:fld id="{5A2855F6-E7C3-493B-B613-24872D9007B9}"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9082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9082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90822" name="Rectangle 2"/>
          <p:cNvSpPr>
            <a:spLocks noGrp="1" noRot="1" noChangeAspect="1" noChangeArrowheads="1" noTextEdit="1"/>
          </p:cNvSpPr>
          <p:nvPr>
            <p:ph type="sldImg"/>
          </p:nvPr>
        </p:nvSpPr>
        <p:spPr>
          <a:ln/>
        </p:spPr>
      </p:sp>
      <p:sp>
        <p:nvSpPr>
          <p:cNvPr id="2908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91843" name="Rectangle 3"/>
          <p:cNvSpPr>
            <a:spLocks noGrp="1" noChangeArrowheads="1"/>
          </p:cNvSpPr>
          <p:nvPr>
            <p:ph type="dt" sz="quarter" idx="1"/>
          </p:nvPr>
        </p:nvSpPr>
        <p:spPr>
          <a:noFill/>
        </p:spPr>
        <p:txBody>
          <a:bodyPr/>
          <a:lstStyle/>
          <a:p>
            <a:fld id="{9EC8A5E6-7A5D-4AF7-B761-2E0FD2070CC5}"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9184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9184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91846" name="Rectangle 2"/>
          <p:cNvSpPr>
            <a:spLocks noGrp="1" noRot="1" noChangeAspect="1" noChangeArrowheads="1" noTextEdit="1"/>
          </p:cNvSpPr>
          <p:nvPr>
            <p:ph type="sldImg"/>
          </p:nvPr>
        </p:nvSpPr>
        <p:spPr>
          <a:ln/>
        </p:spPr>
      </p:sp>
      <p:sp>
        <p:nvSpPr>
          <p:cNvPr id="2918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92867" name="Rectangle 3"/>
          <p:cNvSpPr>
            <a:spLocks noGrp="1" noChangeArrowheads="1"/>
          </p:cNvSpPr>
          <p:nvPr>
            <p:ph type="dt" sz="quarter" idx="1"/>
          </p:nvPr>
        </p:nvSpPr>
        <p:spPr>
          <a:noFill/>
        </p:spPr>
        <p:txBody>
          <a:bodyPr/>
          <a:lstStyle/>
          <a:p>
            <a:fld id="{7B0346A1-25BB-433F-9561-3698064086D3}"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9286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9286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92870" name="Rectangle 2"/>
          <p:cNvSpPr>
            <a:spLocks noGrp="1" noRot="1" noChangeAspect="1" noChangeArrowheads="1" noTextEdit="1"/>
          </p:cNvSpPr>
          <p:nvPr>
            <p:ph type="sldImg"/>
          </p:nvPr>
        </p:nvSpPr>
        <p:spPr>
          <a:ln/>
        </p:spPr>
      </p:sp>
      <p:sp>
        <p:nvSpPr>
          <p:cNvPr id="2928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93891" name="Rectangle 3"/>
          <p:cNvSpPr>
            <a:spLocks noGrp="1" noChangeArrowheads="1"/>
          </p:cNvSpPr>
          <p:nvPr>
            <p:ph type="dt" sz="quarter" idx="1"/>
          </p:nvPr>
        </p:nvSpPr>
        <p:spPr>
          <a:noFill/>
        </p:spPr>
        <p:txBody>
          <a:bodyPr/>
          <a:lstStyle/>
          <a:p>
            <a:fld id="{BAF383C2-3FE5-4CB0-85DA-A1C689438188}"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9389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9389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93894" name="Rectangle 2"/>
          <p:cNvSpPr>
            <a:spLocks noGrp="1" noRot="1" noChangeAspect="1" noChangeArrowheads="1" noTextEdit="1"/>
          </p:cNvSpPr>
          <p:nvPr>
            <p:ph type="sldImg"/>
          </p:nvPr>
        </p:nvSpPr>
        <p:spPr>
          <a:ln/>
        </p:spPr>
      </p:sp>
      <p:sp>
        <p:nvSpPr>
          <p:cNvPr id="2938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94915" name="Rectangle 3"/>
          <p:cNvSpPr>
            <a:spLocks noGrp="1" noChangeArrowheads="1"/>
          </p:cNvSpPr>
          <p:nvPr>
            <p:ph type="dt" sz="quarter" idx="1"/>
          </p:nvPr>
        </p:nvSpPr>
        <p:spPr>
          <a:noFill/>
        </p:spPr>
        <p:txBody>
          <a:bodyPr/>
          <a:lstStyle/>
          <a:p>
            <a:fld id="{B9EAA916-2626-4569-B48A-43E2DC9C8456}"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9491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9491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94918" name="Rectangle 2"/>
          <p:cNvSpPr>
            <a:spLocks noGrp="1" noRot="1" noChangeAspect="1" noChangeArrowheads="1" noTextEdit="1"/>
          </p:cNvSpPr>
          <p:nvPr>
            <p:ph type="sldImg"/>
          </p:nvPr>
        </p:nvSpPr>
        <p:spPr>
          <a:ln/>
        </p:spPr>
      </p:sp>
      <p:sp>
        <p:nvSpPr>
          <p:cNvPr id="2949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95939" name="Rectangle 3"/>
          <p:cNvSpPr>
            <a:spLocks noGrp="1" noChangeArrowheads="1"/>
          </p:cNvSpPr>
          <p:nvPr>
            <p:ph type="dt" sz="quarter" idx="1"/>
          </p:nvPr>
        </p:nvSpPr>
        <p:spPr>
          <a:noFill/>
        </p:spPr>
        <p:txBody>
          <a:bodyPr/>
          <a:lstStyle/>
          <a:p>
            <a:fld id="{48BC7494-9E7C-4149-AF94-9FC6DA7599D2}"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9594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9594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95942" name="Rectangle 2"/>
          <p:cNvSpPr>
            <a:spLocks noGrp="1" noRot="1" noChangeAspect="1" noChangeArrowheads="1" noTextEdit="1"/>
          </p:cNvSpPr>
          <p:nvPr>
            <p:ph type="sldImg"/>
          </p:nvPr>
        </p:nvSpPr>
        <p:spPr>
          <a:ln/>
        </p:spPr>
      </p:sp>
      <p:sp>
        <p:nvSpPr>
          <p:cNvPr id="2959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presidential inauguration was George Washington's, on April 30, 1789. The US government was headquartered in New York City at the time, so the ceremony was held at Federal Hall in lower Manhattan. ( Today the spot where Washington took his oath is across the street from the New York Stock Exchange) </a:t>
            </a:r>
          </a:p>
          <a:p>
            <a:r>
              <a:rPr lang="en-US" dirty="0" smtClean="0"/>
              <a:t>While Washington's inauguration was a large public event, it did not begin a tradition. The United States government moved to Philadelphia in 1790, and Washington's second inauguration took place within the US Senate chamber on March 4, 1793.</a:t>
            </a:r>
          </a:p>
          <a:p>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20</a:t>
            </a:fld>
            <a:endParaRPr lang="en-US" sz="1200"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96963" name="Rectangle 3"/>
          <p:cNvSpPr>
            <a:spLocks noGrp="1" noChangeArrowheads="1"/>
          </p:cNvSpPr>
          <p:nvPr>
            <p:ph type="dt" sz="quarter" idx="1"/>
          </p:nvPr>
        </p:nvSpPr>
        <p:spPr>
          <a:noFill/>
        </p:spPr>
        <p:txBody>
          <a:bodyPr/>
          <a:lstStyle/>
          <a:p>
            <a:fld id="{71B17E1A-A0AA-4A9A-905E-77E31E454394}"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9696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9696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96966" name="Rectangle 2"/>
          <p:cNvSpPr>
            <a:spLocks noGrp="1" noRot="1" noChangeAspect="1" noChangeArrowheads="1" noTextEdit="1"/>
          </p:cNvSpPr>
          <p:nvPr>
            <p:ph type="sldImg"/>
          </p:nvPr>
        </p:nvSpPr>
        <p:spPr>
          <a:ln/>
        </p:spPr>
      </p:sp>
      <p:sp>
        <p:nvSpPr>
          <p:cNvPr id="2969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97987" name="Rectangle 3"/>
          <p:cNvSpPr>
            <a:spLocks noGrp="1" noChangeArrowheads="1"/>
          </p:cNvSpPr>
          <p:nvPr>
            <p:ph type="dt" sz="quarter" idx="1"/>
          </p:nvPr>
        </p:nvSpPr>
        <p:spPr>
          <a:noFill/>
        </p:spPr>
        <p:txBody>
          <a:bodyPr/>
          <a:lstStyle/>
          <a:p>
            <a:fld id="{3194D979-333A-4D94-97D5-DFA30580A244}"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9798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9798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97990" name="Rectangle 2"/>
          <p:cNvSpPr>
            <a:spLocks noGrp="1" noRot="1" noChangeAspect="1" noChangeArrowheads="1" noTextEdit="1"/>
          </p:cNvSpPr>
          <p:nvPr>
            <p:ph type="sldImg"/>
          </p:nvPr>
        </p:nvSpPr>
        <p:spPr>
          <a:ln/>
        </p:spPr>
      </p:sp>
      <p:sp>
        <p:nvSpPr>
          <p:cNvPr id="2979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99011" name="Rectangle 3"/>
          <p:cNvSpPr>
            <a:spLocks noGrp="1" noChangeArrowheads="1"/>
          </p:cNvSpPr>
          <p:nvPr>
            <p:ph type="dt" sz="quarter" idx="1"/>
          </p:nvPr>
        </p:nvSpPr>
        <p:spPr>
          <a:noFill/>
        </p:spPr>
        <p:txBody>
          <a:bodyPr/>
          <a:lstStyle/>
          <a:p>
            <a:fld id="{AAC956F6-A3C1-431A-9BC1-EE8CE8F2F741}"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9901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9901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99014" name="Rectangle 2"/>
          <p:cNvSpPr>
            <a:spLocks noGrp="1" noRot="1" noChangeAspect="1" noChangeArrowheads="1" noTextEdit="1"/>
          </p:cNvSpPr>
          <p:nvPr>
            <p:ph type="sldImg"/>
          </p:nvPr>
        </p:nvSpPr>
        <p:spPr>
          <a:ln/>
        </p:spPr>
      </p:sp>
      <p:sp>
        <p:nvSpPr>
          <p:cNvPr id="2990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00035" name="Rectangle 3"/>
          <p:cNvSpPr>
            <a:spLocks noGrp="1" noChangeArrowheads="1"/>
          </p:cNvSpPr>
          <p:nvPr>
            <p:ph type="dt" sz="quarter" idx="1"/>
          </p:nvPr>
        </p:nvSpPr>
        <p:spPr>
          <a:noFill/>
        </p:spPr>
        <p:txBody>
          <a:bodyPr/>
          <a:lstStyle/>
          <a:p>
            <a:fld id="{0F8E6CF9-2FA3-48A9-88EC-64B3F86FACD1}"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0003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0003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00038" name="Rectangle 2"/>
          <p:cNvSpPr>
            <a:spLocks noGrp="1" noRot="1" noChangeAspect="1" noChangeArrowheads="1" noTextEdit="1"/>
          </p:cNvSpPr>
          <p:nvPr>
            <p:ph type="sldImg"/>
          </p:nvPr>
        </p:nvSpPr>
        <p:spPr>
          <a:ln/>
        </p:spPr>
      </p:sp>
      <p:sp>
        <p:nvSpPr>
          <p:cNvPr id="3000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01059" name="Rectangle 3"/>
          <p:cNvSpPr>
            <a:spLocks noGrp="1" noChangeArrowheads="1"/>
          </p:cNvSpPr>
          <p:nvPr>
            <p:ph type="dt" sz="quarter" idx="1"/>
          </p:nvPr>
        </p:nvSpPr>
        <p:spPr>
          <a:noFill/>
        </p:spPr>
        <p:txBody>
          <a:bodyPr/>
          <a:lstStyle/>
          <a:p>
            <a:fld id="{A70ACB1B-A46E-41A3-B82D-09C406FC3C4D}"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0106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0106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01062" name="Rectangle 2"/>
          <p:cNvSpPr>
            <a:spLocks noGrp="1" noRot="1" noChangeAspect="1" noChangeArrowheads="1" noTextEdit="1"/>
          </p:cNvSpPr>
          <p:nvPr>
            <p:ph type="sldImg"/>
          </p:nvPr>
        </p:nvSpPr>
        <p:spPr>
          <a:ln/>
        </p:spPr>
      </p:sp>
      <p:sp>
        <p:nvSpPr>
          <p:cNvPr id="3010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02083" name="Rectangle 3"/>
          <p:cNvSpPr>
            <a:spLocks noGrp="1" noChangeArrowheads="1"/>
          </p:cNvSpPr>
          <p:nvPr>
            <p:ph type="dt" sz="quarter" idx="1"/>
          </p:nvPr>
        </p:nvSpPr>
        <p:spPr>
          <a:noFill/>
        </p:spPr>
        <p:txBody>
          <a:bodyPr/>
          <a:lstStyle/>
          <a:p>
            <a:fld id="{5C42C217-F9B1-40E7-A24F-87326AEB3C88}"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0208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0208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02086" name="Rectangle 2"/>
          <p:cNvSpPr>
            <a:spLocks noGrp="1" noRot="1" noChangeAspect="1" noChangeArrowheads="1" noTextEdit="1"/>
          </p:cNvSpPr>
          <p:nvPr>
            <p:ph type="sldImg"/>
          </p:nvPr>
        </p:nvSpPr>
        <p:spPr>
          <a:ln/>
        </p:spPr>
      </p:sp>
      <p:sp>
        <p:nvSpPr>
          <p:cNvPr id="3020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03107" name="Rectangle 3"/>
          <p:cNvSpPr>
            <a:spLocks noGrp="1" noChangeArrowheads="1"/>
          </p:cNvSpPr>
          <p:nvPr>
            <p:ph type="dt" sz="quarter" idx="1"/>
          </p:nvPr>
        </p:nvSpPr>
        <p:spPr>
          <a:noFill/>
        </p:spPr>
        <p:txBody>
          <a:bodyPr/>
          <a:lstStyle/>
          <a:p>
            <a:fld id="{39C1DA40-95FB-4A4D-A539-7256E65A5AD1}"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0310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0310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03110" name="Rectangle 2"/>
          <p:cNvSpPr>
            <a:spLocks noGrp="1" noRot="1" noChangeAspect="1" noChangeArrowheads="1" noTextEdit="1"/>
          </p:cNvSpPr>
          <p:nvPr>
            <p:ph type="sldImg"/>
          </p:nvPr>
        </p:nvSpPr>
        <p:spPr>
          <a:ln/>
        </p:spPr>
      </p:sp>
      <p:sp>
        <p:nvSpPr>
          <p:cNvPr id="3031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04131" name="Rectangle 3"/>
          <p:cNvSpPr>
            <a:spLocks noGrp="1" noChangeArrowheads="1"/>
          </p:cNvSpPr>
          <p:nvPr>
            <p:ph type="dt" sz="quarter" idx="1"/>
          </p:nvPr>
        </p:nvSpPr>
        <p:spPr>
          <a:noFill/>
        </p:spPr>
        <p:txBody>
          <a:bodyPr/>
          <a:lstStyle/>
          <a:p>
            <a:fld id="{1F164E7B-19A7-4BA9-83B9-F64380658205}"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0413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0413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04134" name="Rectangle 2"/>
          <p:cNvSpPr>
            <a:spLocks noGrp="1" noRot="1" noChangeAspect="1" noChangeArrowheads="1" noTextEdit="1"/>
          </p:cNvSpPr>
          <p:nvPr>
            <p:ph type="sldImg"/>
          </p:nvPr>
        </p:nvSpPr>
        <p:spPr>
          <a:ln/>
        </p:spPr>
      </p:sp>
      <p:sp>
        <p:nvSpPr>
          <p:cNvPr id="3041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05155" name="Rectangle 3"/>
          <p:cNvSpPr>
            <a:spLocks noGrp="1" noChangeArrowheads="1"/>
          </p:cNvSpPr>
          <p:nvPr>
            <p:ph type="dt" sz="quarter" idx="1"/>
          </p:nvPr>
        </p:nvSpPr>
        <p:spPr>
          <a:noFill/>
        </p:spPr>
        <p:txBody>
          <a:bodyPr/>
          <a:lstStyle/>
          <a:p>
            <a:fld id="{E2BCB026-C938-41C1-AF7C-6D04DB317571}"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0515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0515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05158" name="Rectangle 2"/>
          <p:cNvSpPr>
            <a:spLocks noGrp="1" noRot="1" noChangeAspect="1" noChangeArrowheads="1" noTextEdit="1"/>
          </p:cNvSpPr>
          <p:nvPr>
            <p:ph type="sldImg"/>
          </p:nvPr>
        </p:nvSpPr>
        <p:spPr>
          <a:ln/>
        </p:spPr>
      </p:sp>
      <p:sp>
        <p:nvSpPr>
          <p:cNvPr id="3051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06179" name="Rectangle 3"/>
          <p:cNvSpPr>
            <a:spLocks noGrp="1" noChangeArrowheads="1"/>
          </p:cNvSpPr>
          <p:nvPr>
            <p:ph type="dt" sz="quarter" idx="1"/>
          </p:nvPr>
        </p:nvSpPr>
        <p:spPr>
          <a:noFill/>
        </p:spPr>
        <p:txBody>
          <a:bodyPr/>
          <a:lstStyle/>
          <a:p>
            <a:fld id="{A5AF51DE-3AFA-4938-9BED-98CC0A528B6C}"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0618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0618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06182" name="Rectangle 2"/>
          <p:cNvSpPr>
            <a:spLocks noGrp="1" noRot="1" noChangeAspect="1" noChangeArrowheads="1" noTextEdit="1"/>
          </p:cNvSpPr>
          <p:nvPr>
            <p:ph type="sldImg"/>
          </p:nvPr>
        </p:nvSpPr>
        <p:spPr>
          <a:ln/>
        </p:spPr>
      </p:sp>
      <p:sp>
        <p:nvSpPr>
          <p:cNvPr id="3061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 of a compromise with Hamilton and his boys w/re to the National bank. More on that later. </a:t>
            </a:r>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21</a:t>
            </a:fld>
            <a:endParaRPr lang="en-US" sz="120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07203" name="Rectangle 3"/>
          <p:cNvSpPr>
            <a:spLocks noGrp="1" noChangeArrowheads="1"/>
          </p:cNvSpPr>
          <p:nvPr>
            <p:ph type="dt" sz="quarter" idx="1"/>
          </p:nvPr>
        </p:nvSpPr>
        <p:spPr>
          <a:noFill/>
        </p:spPr>
        <p:txBody>
          <a:bodyPr/>
          <a:lstStyle/>
          <a:p>
            <a:fld id="{99847518-83CD-4804-AA55-F9749D1418D3}"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0720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0720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07206" name="Rectangle 2"/>
          <p:cNvSpPr>
            <a:spLocks noGrp="1" noRot="1" noChangeAspect="1" noChangeArrowheads="1" noTextEdit="1"/>
          </p:cNvSpPr>
          <p:nvPr>
            <p:ph type="sldImg"/>
          </p:nvPr>
        </p:nvSpPr>
        <p:spPr>
          <a:ln/>
        </p:spPr>
      </p:sp>
      <p:sp>
        <p:nvSpPr>
          <p:cNvPr id="3072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08227" name="Rectangle 3"/>
          <p:cNvSpPr>
            <a:spLocks noGrp="1" noChangeArrowheads="1"/>
          </p:cNvSpPr>
          <p:nvPr>
            <p:ph type="dt" sz="quarter" idx="1"/>
          </p:nvPr>
        </p:nvSpPr>
        <p:spPr>
          <a:noFill/>
        </p:spPr>
        <p:txBody>
          <a:bodyPr/>
          <a:lstStyle/>
          <a:p>
            <a:fld id="{D669F7EA-8122-4CD9-A442-F5CD6E41232E}"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0822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0822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08230" name="Rectangle 2"/>
          <p:cNvSpPr>
            <a:spLocks noGrp="1" noRot="1" noChangeAspect="1" noChangeArrowheads="1" noTextEdit="1"/>
          </p:cNvSpPr>
          <p:nvPr>
            <p:ph type="sldImg"/>
          </p:nvPr>
        </p:nvSpPr>
        <p:spPr>
          <a:ln/>
        </p:spPr>
      </p:sp>
      <p:sp>
        <p:nvSpPr>
          <p:cNvPr id="3082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09251" name="Rectangle 3"/>
          <p:cNvSpPr>
            <a:spLocks noGrp="1" noChangeArrowheads="1"/>
          </p:cNvSpPr>
          <p:nvPr>
            <p:ph type="dt" sz="quarter" idx="1"/>
          </p:nvPr>
        </p:nvSpPr>
        <p:spPr>
          <a:noFill/>
        </p:spPr>
        <p:txBody>
          <a:bodyPr/>
          <a:lstStyle/>
          <a:p>
            <a:fld id="{4E077E20-3F7D-40B2-A5AA-C79487B3A2A4}"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0925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0925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09254" name="Rectangle 2"/>
          <p:cNvSpPr>
            <a:spLocks noGrp="1" noRot="1" noChangeAspect="1" noChangeArrowheads="1" noTextEdit="1"/>
          </p:cNvSpPr>
          <p:nvPr>
            <p:ph type="sldImg"/>
          </p:nvPr>
        </p:nvSpPr>
        <p:spPr>
          <a:ln/>
        </p:spPr>
      </p:sp>
      <p:sp>
        <p:nvSpPr>
          <p:cNvPr id="3092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10275" name="Rectangle 3"/>
          <p:cNvSpPr>
            <a:spLocks noGrp="1" noChangeArrowheads="1"/>
          </p:cNvSpPr>
          <p:nvPr>
            <p:ph type="dt" sz="quarter" idx="1"/>
          </p:nvPr>
        </p:nvSpPr>
        <p:spPr>
          <a:noFill/>
        </p:spPr>
        <p:txBody>
          <a:bodyPr/>
          <a:lstStyle/>
          <a:p>
            <a:fld id="{7216C7DA-2467-42CE-87C0-896A0B6C51A1}"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1027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1027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10278" name="Rectangle 2"/>
          <p:cNvSpPr>
            <a:spLocks noGrp="1" noRot="1" noChangeAspect="1" noChangeArrowheads="1" noTextEdit="1"/>
          </p:cNvSpPr>
          <p:nvPr>
            <p:ph type="sldImg"/>
          </p:nvPr>
        </p:nvSpPr>
        <p:spPr>
          <a:ln/>
        </p:spPr>
      </p:sp>
      <p:sp>
        <p:nvSpPr>
          <p:cNvPr id="3102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11299" name="Rectangle 3"/>
          <p:cNvSpPr>
            <a:spLocks noGrp="1" noChangeArrowheads="1"/>
          </p:cNvSpPr>
          <p:nvPr>
            <p:ph type="dt" sz="quarter" idx="1"/>
          </p:nvPr>
        </p:nvSpPr>
        <p:spPr>
          <a:noFill/>
        </p:spPr>
        <p:txBody>
          <a:bodyPr/>
          <a:lstStyle/>
          <a:p>
            <a:fld id="{552B383C-A25A-4FC3-A7E0-8BF97859C831}"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1130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1130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11302" name="Rectangle 2"/>
          <p:cNvSpPr>
            <a:spLocks noGrp="1" noRot="1" noChangeAspect="1" noChangeArrowheads="1" noTextEdit="1"/>
          </p:cNvSpPr>
          <p:nvPr>
            <p:ph type="sldImg"/>
          </p:nvPr>
        </p:nvSpPr>
        <p:spPr>
          <a:ln/>
        </p:spPr>
      </p:sp>
      <p:sp>
        <p:nvSpPr>
          <p:cNvPr id="3113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12323" name="Rectangle 3"/>
          <p:cNvSpPr>
            <a:spLocks noGrp="1" noChangeArrowheads="1"/>
          </p:cNvSpPr>
          <p:nvPr>
            <p:ph type="dt" sz="quarter" idx="1"/>
          </p:nvPr>
        </p:nvSpPr>
        <p:spPr>
          <a:noFill/>
        </p:spPr>
        <p:txBody>
          <a:bodyPr/>
          <a:lstStyle/>
          <a:p>
            <a:fld id="{F3F0E309-688B-472B-84B4-1647CF6560F2}"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1232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1232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12326" name="Rectangle 2"/>
          <p:cNvSpPr>
            <a:spLocks noGrp="1" noRot="1" noChangeAspect="1" noChangeArrowheads="1" noTextEdit="1"/>
          </p:cNvSpPr>
          <p:nvPr>
            <p:ph type="sldImg"/>
          </p:nvPr>
        </p:nvSpPr>
        <p:spPr>
          <a:ln/>
        </p:spPr>
      </p:sp>
      <p:sp>
        <p:nvSpPr>
          <p:cNvPr id="3123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13347" name="Rectangle 3"/>
          <p:cNvSpPr>
            <a:spLocks noGrp="1" noChangeArrowheads="1"/>
          </p:cNvSpPr>
          <p:nvPr>
            <p:ph type="dt" sz="quarter" idx="1"/>
          </p:nvPr>
        </p:nvSpPr>
        <p:spPr>
          <a:noFill/>
        </p:spPr>
        <p:txBody>
          <a:bodyPr/>
          <a:lstStyle/>
          <a:p>
            <a:fld id="{5F81D138-6957-4281-B1D5-8D519540998F}"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1334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1334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13350" name="Rectangle 2"/>
          <p:cNvSpPr>
            <a:spLocks noGrp="1" noRot="1" noChangeAspect="1" noChangeArrowheads="1" noTextEdit="1"/>
          </p:cNvSpPr>
          <p:nvPr>
            <p:ph type="sldImg"/>
          </p:nvPr>
        </p:nvSpPr>
        <p:spPr>
          <a:ln/>
        </p:spPr>
      </p:sp>
      <p:sp>
        <p:nvSpPr>
          <p:cNvPr id="3133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14371" name="Rectangle 3"/>
          <p:cNvSpPr>
            <a:spLocks noGrp="1" noChangeArrowheads="1"/>
          </p:cNvSpPr>
          <p:nvPr>
            <p:ph type="dt" sz="quarter" idx="1"/>
          </p:nvPr>
        </p:nvSpPr>
        <p:spPr>
          <a:noFill/>
        </p:spPr>
        <p:txBody>
          <a:bodyPr/>
          <a:lstStyle/>
          <a:p>
            <a:fld id="{0141356E-136C-495D-8056-D63A224D83ED}"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1437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1437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14374" name="Rectangle 2"/>
          <p:cNvSpPr>
            <a:spLocks noGrp="1" noRot="1" noChangeAspect="1" noChangeArrowheads="1" noTextEdit="1"/>
          </p:cNvSpPr>
          <p:nvPr>
            <p:ph type="sldImg"/>
          </p:nvPr>
        </p:nvSpPr>
        <p:spPr>
          <a:ln/>
        </p:spPr>
      </p:sp>
      <p:sp>
        <p:nvSpPr>
          <p:cNvPr id="3143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15395" name="Rectangle 3"/>
          <p:cNvSpPr>
            <a:spLocks noGrp="1" noChangeArrowheads="1"/>
          </p:cNvSpPr>
          <p:nvPr>
            <p:ph type="dt" sz="quarter" idx="1"/>
          </p:nvPr>
        </p:nvSpPr>
        <p:spPr>
          <a:noFill/>
        </p:spPr>
        <p:txBody>
          <a:bodyPr/>
          <a:lstStyle/>
          <a:p>
            <a:fld id="{796561C7-A868-40C5-8B54-094DE599E57D}"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1539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1539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15398" name="Rectangle 2"/>
          <p:cNvSpPr>
            <a:spLocks noGrp="1" noRot="1" noChangeAspect="1" noChangeArrowheads="1" noTextEdit="1"/>
          </p:cNvSpPr>
          <p:nvPr>
            <p:ph type="sldImg"/>
          </p:nvPr>
        </p:nvSpPr>
        <p:spPr>
          <a:ln/>
        </p:spPr>
      </p:sp>
      <p:sp>
        <p:nvSpPr>
          <p:cNvPr id="3153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16419" name="Rectangle 3"/>
          <p:cNvSpPr>
            <a:spLocks noGrp="1" noChangeArrowheads="1"/>
          </p:cNvSpPr>
          <p:nvPr>
            <p:ph type="dt" sz="quarter" idx="1"/>
          </p:nvPr>
        </p:nvSpPr>
        <p:spPr>
          <a:noFill/>
        </p:spPr>
        <p:txBody>
          <a:bodyPr/>
          <a:lstStyle/>
          <a:p>
            <a:fld id="{F9449722-DBDF-4AB0-A6B0-9C8F71D298FE}"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1642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1642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16422" name="Rectangle 2"/>
          <p:cNvSpPr>
            <a:spLocks noGrp="1" noRot="1" noChangeAspect="1" noChangeArrowheads="1" noTextEdit="1"/>
          </p:cNvSpPr>
          <p:nvPr>
            <p:ph type="sldImg"/>
          </p:nvPr>
        </p:nvSpPr>
        <p:spPr>
          <a:ln/>
        </p:spPr>
      </p:sp>
      <p:sp>
        <p:nvSpPr>
          <p:cNvPr id="3164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After New Hampshire ratified the Constitution on 21 June 1788, being the ninth requisite state to do so, the Confederation Congress passed the Election Ordinance on 13 September, which provided for the selection of presidential Electors in the states on 7 January 1789 and set 4 February as the date they would cast their ballots in their states.</a:t>
            </a:r>
          </a:p>
          <a:p>
            <a:r>
              <a:rPr lang="en-US" dirty="0" smtClean="0"/>
              <a:t>The Constitution left it up to each state to choose the manner in which their Electors were chosen (Article II, section 1). North Carolina and Rhode Island had not yet ratified the Constitution and had no Electors in the election of 1789. The New York legislature was unable to pass an election act in time to choose its allotted 8 Electors, failed to appoint any by 7 January, and cast no electoral votes on 4 February. A total of 69 Electors voted in the first Presidential Election (2 Electors in Maryland, and 1 in Virginia failed to cast ballots). Each elector had two votes, at least one of which had to be cast for a person outside their state. The votes were to be forwarded to Congress, where they would be counted in the presence of the Senators and Representatives. The person with the most votes would be President; the one finishing second in the balloting would be Vice President. Congress convened in New York on 4 March 1789; quorums were achieved in the House and Senate on 1 and 6 April 1789, respectively. Congress confirmed the results of the first presidential election  when it officially counted the ballots on 6 April 1789. Vice President John Adams assumed his duties as president of the Senate on 21 April and George Washington was inaugurated as President of the United States on 30 April 1789.</a:t>
            </a:r>
          </a:p>
          <a:p>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23</a:t>
            </a:fld>
            <a:endParaRPr lang="en-US" sz="1200"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17443" name="Rectangle 3"/>
          <p:cNvSpPr>
            <a:spLocks noGrp="1" noChangeArrowheads="1"/>
          </p:cNvSpPr>
          <p:nvPr>
            <p:ph type="dt" sz="quarter" idx="1"/>
          </p:nvPr>
        </p:nvSpPr>
        <p:spPr>
          <a:noFill/>
        </p:spPr>
        <p:txBody>
          <a:bodyPr/>
          <a:lstStyle/>
          <a:p>
            <a:fld id="{69F2A2AA-2F75-4C84-B60C-73E45473EC87}"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1744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1744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17446" name="Rectangle 2"/>
          <p:cNvSpPr>
            <a:spLocks noGrp="1" noRot="1" noChangeAspect="1" noChangeArrowheads="1" noTextEdit="1"/>
          </p:cNvSpPr>
          <p:nvPr>
            <p:ph type="sldImg"/>
          </p:nvPr>
        </p:nvSpPr>
        <p:spPr>
          <a:ln/>
        </p:spPr>
      </p:sp>
      <p:sp>
        <p:nvSpPr>
          <p:cNvPr id="3174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18467" name="Rectangle 3"/>
          <p:cNvSpPr>
            <a:spLocks noGrp="1" noChangeArrowheads="1"/>
          </p:cNvSpPr>
          <p:nvPr>
            <p:ph type="dt" sz="quarter" idx="1"/>
          </p:nvPr>
        </p:nvSpPr>
        <p:spPr>
          <a:noFill/>
        </p:spPr>
        <p:txBody>
          <a:bodyPr/>
          <a:lstStyle/>
          <a:p>
            <a:fld id="{4B65D50C-9EF8-4FBB-9FCE-0CEA7CF8DA90}"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18468"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18469"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18470" name="Rectangle 2"/>
          <p:cNvSpPr>
            <a:spLocks noGrp="1" noRot="1" noChangeAspect="1" noChangeArrowheads="1" noTextEdit="1"/>
          </p:cNvSpPr>
          <p:nvPr>
            <p:ph type="sldImg"/>
          </p:nvPr>
        </p:nvSpPr>
        <p:spPr>
          <a:ln/>
        </p:spPr>
      </p:sp>
      <p:sp>
        <p:nvSpPr>
          <p:cNvPr id="3184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19491" name="Rectangle 3"/>
          <p:cNvSpPr>
            <a:spLocks noGrp="1" noChangeArrowheads="1"/>
          </p:cNvSpPr>
          <p:nvPr>
            <p:ph type="dt" sz="quarter" idx="1"/>
          </p:nvPr>
        </p:nvSpPr>
        <p:spPr>
          <a:noFill/>
        </p:spPr>
        <p:txBody>
          <a:bodyPr/>
          <a:lstStyle/>
          <a:p>
            <a:fld id="{0B2718BB-9A39-4BD5-8BD7-1DC8B2E98066}"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1949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1949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19494" name="Rectangle 2"/>
          <p:cNvSpPr>
            <a:spLocks noGrp="1" noRot="1" noChangeAspect="1" noChangeArrowheads="1" noTextEdit="1"/>
          </p:cNvSpPr>
          <p:nvPr>
            <p:ph type="sldImg"/>
          </p:nvPr>
        </p:nvSpPr>
        <p:spPr>
          <a:ln/>
        </p:spPr>
      </p:sp>
      <p:sp>
        <p:nvSpPr>
          <p:cNvPr id="3194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20515" name="Rectangle 3"/>
          <p:cNvSpPr>
            <a:spLocks noGrp="1" noChangeArrowheads="1"/>
          </p:cNvSpPr>
          <p:nvPr>
            <p:ph type="dt" sz="quarter" idx="1"/>
          </p:nvPr>
        </p:nvSpPr>
        <p:spPr>
          <a:noFill/>
        </p:spPr>
        <p:txBody>
          <a:bodyPr/>
          <a:lstStyle/>
          <a:p>
            <a:fld id="{36728232-110A-4C1F-9C68-4A801660CDE0}"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2051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2051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20518" name="Rectangle 2"/>
          <p:cNvSpPr>
            <a:spLocks noGrp="1" noRot="1" noChangeAspect="1" noChangeArrowheads="1" noTextEdit="1"/>
          </p:cNvSpPr>
          <p:nvPr>
            <p:ph type="sldImg"/>
          </p:nvPr>
        </p:nvSpPr>
        <p:spPr>
          <a:ln/>
        </p:spPr>
      </p:sp>
      <p:sp>
        <p:nvSpPr>
          <p:cNvPr id="3205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a:t>
            </a:r>
            <a:endParaRPr lang="en-US" sz="1200"/>
          </a:p>
        </p:txBody>
      </p:sp>
      <p:sp>
        <p:nvSpPr>
          <p:cNvPr id="5" name="Date Placeholder 4"/>
          <p:cNvSpPr>
            <a:spLocks noGrp="1"/>
          </p:cNvSpPr>
          <p:nvPr>
            <p:ph type="dt" idx="11"/>
          </p:nvPr>
        </p:nvSpPr>
        <p:spPr/>
        <p:txBody>
          <a:bodyPr/>
          <a:lstStyle/>
          <a:p>
            <a:pPr>
              <a:defRPr/>
            </a:pPr>
            <a:fld id="{16A31C46-2CEB-4593-96BB-CD9619CFFBA0}" type="datetime3">
              <a:rPr lang="en-US" smtClean="0"/>
              <a:pPr>
                <a:defRPr/>
              </a:pPr>
              <a:t>21 December 2011</a:t>
            </a:fld>
            <a:endParaRPr lang="en-US"/>
          </a:p>
        </p:txBody>
      </p:sp>
      <p:sp>
        <p:nvSpPr>
          <p:cNvPr id="6" name="Footer Placeholder 5"/>
          <p:cNvSpPr>
            <a:spLocks noGrp="1"/>
          </p:cNvSpPr>
          <p:nvPr>
            <p:ph type="ftr" sz="quarter" idx="12"/>
          </p:nvPr>
        </p:nvSpPr>
        <p:spPr/>
        <p:txBody>
          <a:bodyPr/>
          <a:lstStyle/>
          <a:p>
            <a:pPr>
              <a:defRPr/>
            </a:pPr>
            <a:r>
              <a:rPr lang="en-US" smtClean="0"/>
              <a:t>Robert B. Tate Jr.</a:t>
            </a:r>
            <a:endParaRPr lang="en-US" sz="1200" dirty="0"/>
          </a:p>
        </p:txBody>
      </p:sp>
      <p:sp>
        <p:nvSpPr>
          <p:cNvPr id="7" name="Slide Number Placeholder 6"/>
          <p:cNvSpPr>
            <a:spLocks noGrp="1"/>
          </p:cNvSpPr>
          <p:nvPr>
            <p:ph type="sldNum" sz="quarter" idx="13"/>
          </p:nvPr>
        </p:nvSpPr>
        <p:spPr/>
        <p:txBody>
          <a:bodyPr/>
          <a:lstStyle/>
          <a:p>
            <a:pPr>
              <a:defRPr/>
            </a:pPr>
            <a:fld id="{B333511C-198D-45CB-BBD6-782D72C41B89}" type="slidenum">
              <a:rPr lang="en-US" sz="1200" smtClean="0"/>
              <a:pPr>
                <a:defRPr/>
              </a:pPr>
              <a:t>185</a:t>
            </a:fld>
            <a:endParaRPr lang="en-US" sz="1200"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47811" name="Rectangle 3"/>
          <p:cNvSpPr>
            <a:spLocks noGrp="1" noChangeArrowheads="1"/>
          </p:cNvSpPr>
          <p:nvPr>
            <p:ph type="dt" sz="quarter" idx="1"/>
          </p:nvPr>
        </p:nvSpPr>
        <p:spPr>
          <a:noFill/>
        </p:spPr>
        <p:txBody>
          <a:bodyPr/>
          <a:lstStyle/>
          <a:p>
            <a:fld id="{58AFC17C-D3B6-4E7A-BA32-43F3215E397E}"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47812"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47813"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47814" name="Rectangle 2"/>
          <p:cNvSpPr>
            <a:spLocks noGrp="1" noRot="1" noChangeAspect="1" noChangeArrowheads="1" noTextEdit="1"/>
          </p:cNvSpPr>
          <p:nvPr>
            <p:ph type="sldImg"/>
          </p:nvPr>
        </p:nvSpPr>
        <p:spPr>
          <a:ln/>
        </p:spPr>
      </p:sp>
      <p:sp>
        <p:nvSpPr>
          <p:cNvPr id="2478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48835" name="Rectangle 3"/>
          <p:cNvSpPr>
            <a:spLocks noGrp="1" noChangeArrowheads="1"/>
          </p:cNvSpPr>
          <p:nvPr>
            <p:ph type="dt" sz="quarter" idx="1"/>
          </p:nvPr>
        </p:nvSpPr>
        <p:spPr>
          <a:noFill/>
        </p:spPr>
        <p:txBody>
          <a:bodyPr/>
          <a:lstStyle/>
          <a:p>
            <a:fld id="{B221FD61-D116-449A-9800-4A41B222A877}"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48836"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48837"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48838" name="Rectangle 2"/>
          <p:cNvSpPr>
            <a:spLocks noGrp="1" noRot="1" noChangeAspect="1" noChangeArrowheads="1" noTextEdit="1"/>
          </p:cNvSpPr>
          <p:nvPr>
            <p:ph type="sldImg"/>
          </p:nvPr>
        </p:nvSpPr>
        <p:spPr>
          <a:ln/>
        </p:spPr>
      </p:sp>
      <p:sp>
        <p:nvSpPr>
          <p:cNvPr id="2488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49859" name="Rectangle 3"/>
          <p:cNvSpPr>
            <a:spLocks noGrp="1" noChangeArrowheads="1"/>
          </p:cNvSpPr>
          <p:nvPr>
            <p:ph type="dt" sz="quarter" idx="1"/>
          </p:nvPr>
        </p:nvSpPr>
        <p:spPr>
          <a:noFill/>
        </p:spPr>
        <p:txBody>
          <a:bodyPr/>
          <a:lstStyle/>
          <a:p>
            <a:fld id="{DE3D96E3-18CB-4DE3-9741-3FB44564AF2C}"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4986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4986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49862" name="Rectangle 2"/>
          <p:cNvSpPr>
            <a:spLocks noGrp="1" noRot="1" noChangeAspect="1" noChangeArrowheads="1" noTextEdit="1"/>
          </p:cNvSpPr>
          <p:nvPr>
            <p:ph type="sldImg"/>
          </p:nvPr>
        </p:nvSpPr>
        <p:spPr>
          <a:ln/>
        </p:spPr>
      </p:sp>
      <p:sp>
        <p:nvSpPr>
          <p:cNvPr id="2498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250883" name="Rectangle 3"/>
          <p:cNvSpPr>
            <a:spLocks noGrp="1" noChangeArrowheads="1"/>
          </p:cNvSpPr>
          <p:nvPr>
            <p:ph type="dt" sz="quarter" idx="1"/>
          </p:nvPr>
        </p:nvSpPr>
        <p:spPr>
          <a:noFill/>
        </p:spPr>
        <p:txBody>
          <a:bodyPr/>
          <a:lstStyle/>
          <a:p>
            <a:fld id="{07C5AE18-2C1D-4E80-8FCE-AE872B3E2A9E}"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250884"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250885"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250886" name="Rectangle 2"/>
          <p:cNvSpPr>
            <a:spLocks noGrp="1" noRot="1" noChangeAspect="1" noChangeArrowheads="1" noTextEdit="1"/>
          </p:cNvSpPr>
          <p:nvPr>
            <p:ph type="sldImg"/>
          </p:nvPr>
        </p:nvSpPr>
        <p:spPr>
          <a:ln/>
        </p:spPr>
      </p:sp>
      <p:sp>
        <p:nvSpPr>
          <p:cNvPr id="2508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hdr" sz="quarter"/>
          </p:nvPr>
        </p:nvSpPr>
        <p:spPr>
          <a:noFill/>
        </p:spPr>
        <p:txBody>
          <a:bodyPr/>
          <a:lstStyle/>
          <a:p>
            <a:r>
              <a:rPr lang="en-US" sz="1200" smtClean="0">
                <a:solidFill>
                  <a:srgbClr val="000000"/>
                </a:solidFill>
                <a:latin typeface="Times New Roman" pitchFamily="18" charset="0"/>
              </a:rPr>
              <a:t>*</a:t>
            </a:r>
          </a:p>
        </p:txBody>
      </p:sp>
      <p:sp>
        <p:nvSpPr>
          <p:cNvPr id="321539" name="Rectangle 3"/>
          <p:cNvSpPr>
            <a:spLocks noGrp="1" noChangeArrowheads="1"/>
          </p:cNvSpPr>
          <p:nvPr>
            <p:ph type="dt" sz="quarter" idx="1"/>
          </p:nvPr>
        </p:nvSpPr>
        <p:spPr>
          <a:noFill/>
        </p:spPr>
        <p:txBody>
          <a:bodyPr/>
          <a:lstStyle/>
          <a:p>
            <a:fld id="{85B106F4-D4DD-4514-BA7B-CC7893BE404D}" type="datetime3">
              <a:rPr lang="en-US">
                <a:solidFill>
                  <a:srgbClr val="000000"/>
                </a:solidFill>
                <a:latin typeface="Times New Roman" pitchFamily="18" charset="0"/>
              </a:rPr>
              <a:pPr/>
              <a:t>21 December 2011</a:t>
            </a:fld>
            <a:endParaRPr lang="en-US">
              <a:solidFill>
                <a:srgbClr val="000000"/>
              </a:solidFill>
              <a:latin typeface="Times New Roman" pitchFamily="18" charset="0"/>
            </a:endParaRPr>
          </a:p>
        </p:txBody>
      </p:sp>
      <p:sp>
        <p:nvSpPr>
          <p:cNvPr id="321540" name="Rectangle 6"/>
          <p:cNvSpPr>
            <a:spLocks noGrp="1" noChangeArrowheads="1"/>
          </p:cNvSpPr>
          <p:nvPr>
            <p:ph type="ftr" sz="quarter" idx="4"/>
          </p:nvPr>
        </p:nvSpPr>
        <p:spPr>
          <a:noFill/>
        </p:spPr>
        <p:txBody>
          <a:bodyPr/>
          <a:lstStyle/>
          <a:p>
            <a:r>
              <a:rPr lang="en-US" sz="1200" smtClean="0">
                <a:solidFill>
                  <a:srgbClr val="000000"/>
                </a:solidFill>
                <a:latin typeface="Times New Roman" pitchFamily="18" charset="0"/>
              </a:rPr>
              <a:t>Robert B. Tate Jr.</a:t>
            </a:r>
          </a:p>
        </p:txBody>
      </p:sp>
      <p:sp>
        <p:nvSpPr>
          <p:cNvPr id="321541" name="Rectangle 7"/>
          <p:cNvSpPr>
            <a:spLocks noGrp="1" noChangeArrowheads="1"/>
          </p:cNvSpPr>
          <p:nvPr>
            <p:ph type="sldNum" sz="quarter" idx="5"/>
          </p:nvPr>
        </p:nvSpPr>
        <p:spPr>
          <a:noFill/>
        </p:spPr>
        <p:txBody>
          <a:bodyPr/>
          <a:lstStyle/>
          <a:p>
            <a:r>
              <a:rPr lang="en-US" sz="1200" smtClean="0">
                <a:solidFill>
                  <a:srgbClr val="000000"/>
                </a:solidFill>
                <a:latin typeface="Times New Roman" pitchFamily="18" charset="0"/>
              </a:rPr>
              <a:t>##</a:t>
            </a:r>
          </a:p>
        </p:txBody>
      </p:sp>
      <p:sp>
        <p:nvSpPr>
          <p:cNvPr id="321542" name="Rectangle 2"/>
          <p:cNvSpPr>
            <a:spLocks noGrp="1" noRot="1" noChangeAspect="1" noChangeArrowheads="1" noTextEdit="1"/>
          </p:cNvSpPr>
          <p:nvPr>
            <p:ph type="sldImg"/>
          </p:nvPr>
        </p:nvSpPr>
        <p:spPr>
          <a:ln/>
        </p:spPr>
      </p:sp>
      <p:sp>
        <p:nvSpPr>
          <p:cNvPr id="3215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97" name="Rectangle 25"/>
          <p:cNvSpPr>
            <a:spLocks noGrp="1" noChangeArrowheads="1"/>
          </p:cNvSpPr>
          <p:nvPr>
            <p:ph type="subTitle" sz="quarter" idx="1"/>
          </p:nvPr>
        </p:nvSpPr>
        <p:spPr>
          <a:xfrm>
            <a:off x="2362200" y="2574925"/>
            <a:ext cx="4876800" cy="274638"/>
          </a:xfrm>
        </p:spPr>
        <p:txBody>
          <a:bodyPr>
            <a:spAutoFit/>
          </a:bodyPr>
          <a:lstStyle>
            <a:lvl1pPr marL="0" indent="0">
              <a:spcBef>
                <a:spcPct val="10000"/>
              </a:spcBef>
              <a:buFont typeface="Wingdings" pitchFamily="2" charset="2"/>
              <a:buNone/>
              <a:defRPr sz="1800" b="1">
                <a:solidFill>
                  <a:srgbClr val="663300"/>
                </a:solidFill>
              </a:defRPr>
            </a:lvl1pPr>
          </a:lstStyle>
          <a:p>
            <a:r>
              <a:rPr lang="en-US"/>
              <a:t>Click to edit Master subtitle style</a:t>
            </a:r>
          </a:p>
        </p:txBody>
      </p:sp>
      <p:sp>
        <p:nvSpPr>
          <p:cNvPr id="3098" name="Rectangle 26"/>
          <p:cNvSpPr>
            <a:spLocks noGrp="1" noChangeArrowheads="1"/>
          </p:cNvSpPr>
          <p:nvPr>
            <p:ph type="ctrTitle" sz="quarter"/>
          </p:nvPr>
        </p:nvSpPr>
        <p:spPr>
          <a:xfrm>
            <a:off x="2362200" y="1979613"/>
            <a:ext cx="4953000" cy="365125"/>
          </a:xfrm>
        </p:spPr>
        <p:txBody>
          <a:bodyPr anchor="b"/>
          <a:lstStyle>
            <a:lvl1pPr>
              <a:lnSpc>
                <a:spcPct val="100000"/>
              </a:lnSpc>
              <a:spcBef>
                <a:spcPct val="10000"/>
              </a:spcBef>
              <a:defRPr sz="2400">
                <a:solidFill>
                  <a:schemeClr val="tx2"/>
                </a:solidFill>
              </a:defRPr>
            </a:lvl1pPr>
          </a:lstStyle>
          <a:p>
            <a:r>
              <a:rPr lang="en-US"/>
              <a:t>Click to edit Master title style</a:t>
            </a:r>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6954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81200" y="457200"/>
            <a:ext cx="49339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6553200" cy="4143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57400" y="1600200"/>
            <a:ext cx="3276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600200"/>
            <a:ext cx="3276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6553200" cy="4143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57400" y="1600200"/>
            <a:ext cx="3276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86400" y="1600200"/>
            <a:ext cx="3276600" cy="4648200"/>
          </a:xfrm>
        </p:spPr>
        <p:txBody>
          <a:bodyPr/>
          <a:lstStyle/>
          <a:p>
            <a:pPr lvl="0"/>
            <a:endParaRPr lang="en-US" noProof="0" smtClean="0"/>
          </a:p>
        </p:txBody>
      </p:sp>
    </p:spTree>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6553200" cy="41433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057400" y="1600200"/>
            <a:ext cx="3276600" cy="4648200"/>
          </a:xfrm>
        </p:spPr>
        <p:txBody>
          <a:bodyPr/>
          <a:lstStyle/>
          <a:p>
            <a:pPr lvl="0"/>
            <a:endParaRPr lang="en-US" noProof="0" smtClean="0"/>
          </a:p>
        </p:txBody>
      </p:sp>
      <p:sp>
        <p:nvSpPr>
          <p:cNvPr id="4" name="Text Placeholder 3"/>
          <p:cNvSpPr>
            <a:spLocks noGrp="1"/>
          </p:cNvSpPr>
          <p:nvPr>
            <p:ph type="body" sz="half" idx="2"/>
          </p:nvPr>
        </p:nvSpPr>
        <p:spPr>
          <a:xfrm>
            <a:off x="5486400" y="1600200"/>
            <a:ext cx="3276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6553200" cy="4143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57400" y="1600200"/>
            <a:ext cx="67056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057400" y="4000500"/>
            <a:ext cx="67056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6553200" cy="41433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057400" y="1600200"/>
            <a:ext cx="6705600" cy="4648200"/>
          </a:xfrm>
        </p:spPr>
        <p:txBody>
          <a:bodyPr/>
          <a:lstStyle/>
          <a:p>
            <a:pPr lvl="0"/>
            <a:endParaRPr lang="en-US" noProof="0" smtClean="0"/>
          </a:p>
        </p:txBody>
      </p:sp>
    </p:spTree>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cstate="print"/>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ctrTitle"/>
          </p:nvPr>
        </p:nvSpPr>
        <p:spPr>
          <a:xfrm>
            <a:off x="3363913" y="1944688"/>
            <a:ext cx="5454650" cy="427037"/>
          </a:xfrm>
        </p:spPr>
        <p:txBody>
          <a:bodyPr anchor="b"/>
          <a:lstStyle>
            <a:lvl1pPr>
              <a:defRPr sz="3600">
                <a:solidFill>
                  <a:schemeClr val="tx2"/>
                </a:solidFill>
              </a:defRPr>
            </a:lvl1pPr>
          </a:lstStyle>
          <a:p>
            <a:r>
              <a:rPr lang="en-US"/>
              <a:t>Click to edit Master title style</a:t>
            </a:r>
          </a:p>
        </p:txBody>
      </p:sp>
      <p:sp>
        <p:nvSpPr>
          <p:cNvPr id="121859" name="Rectangle 3"/>
          <p:cNvSpPr>
            <a:spLocks noGrp="1" noChangeArrowheads="1"/>
          </p:cNvSpPr>
          <p:nvPr>
            <p:ph type="subTitle" idx="1"/>
          </p:nvPr>
        </p:nvSpPr>
        <p:spPr>
          <a:xfrm>
            <a:off x="4146550" y="2717800"/>
            <a:ext cx="4718050" cy="365125"/>
          </a:xfrm>
        </p:spPr>
        <p:txBody>
          <a:bodyPr lIns="0" tIns="0" rIns="0" bIns="0">
            <a:spAutoFit/>
          </a:bodyPr>
          <a:lstStyle>
            <a:lvl1pPr marL="0" indent="0">
              <a:buFont typeface="Wingdings" pitchFamily="2" charset="2"/>
              <a:buNone/>
              <a:defRPr sz="2000" b="1">
                <a:solidFill>
                  <a:schemeClr val="bg1"/>
                </a:solidFill>
              </a:defRPr>
            </a:lvl1pPr>
          </a:lstStyle>
          <a:p>
            <a:r>
              <a:rPr lang="en-US"/>
              <a:t>Click to edit Master subtitle style</a:t>
            </a:r>
          </a:p>
        </p:txBody>
      </p:sp>
    </p:spTree>
  </p:cSld>
  <p:clrMapOvr>
    <a:overrideClrMapping bg1="dk2" tx1="lt1" bg2="dk1" tx2="lt2" accent1="accent1" accent2="accent2" accent3="accent3" accent4="accent4" accent5="accent5" accent6="accent6" hlink="hlink" folHlink="folHlink"/>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953D9AE-F9B3-4C7A-BACB-06482C881AD4}" type="datetime3">
              <a:rPr lang="en-US" smtClean="0"/>
              <a:pPr>
                <a:defRPr/>
              </a:pPr>
              <a:t>21 December 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7138A-C50B-45BD-AC28-FBC28DEF50CC}" type="slidenum">
              <a:rPr lang="en-US"/>
              <a:pPr>
                <a:defRPr/>
              </a:pPr>
              <a:t>‹#›</a:t>
            </a:fld>
            <a:endParaRPr lang="en-US"/>
          </a:p>
        </p:txBody>
      </p:sp>
    </p:spTree>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6699A3F-3A7F-405A-912C-3695F711268A}" type="datetime3">
              <a:rPr lang="en-US" smtClean="0"/>
              <a:pPr>
                <a:defRPr/>
              </a:pPr>
              <a:t>21 December 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9F92C3-42F5-486C-A6D9-6C1BBAF4E106}" type="slidenum">
              <a:rPr lang="en-US"/>
              <a:pPr>
                <a:defRPr/>
              </a:pPr>
              <a:t>‹#›</a:t>
            </a:fld>
            <a:endParaRPr lang="en-US"/>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Box 3"/>
          <p:cNvSpPr txBox="1"/>
          <p:nvPr userDrawn="1"/>
        </p:nvSpPr>
        <p:spPr>
          <a:xfrm>
            <a:off x="5257800" y="6324600"/>
            <a:ext cx="3200400" cy="461665"/>
          </a:xfrm>
          <a:prstGeom prst="rect">
            <a:avLst/>
          </a:prstGeom>
          <a:noFill/>
        </p:spPr>
        <p:txBody>
          <a:bodyPr wrap="square" rtlCol="0">
            <a:spAutoFit/>
          </a:bodyPr>
          <a:lstStyle/>
          <a:p>
            <a:r>
              <a:rPr lang="en-US" dirty="0" smtClean="0"/>
              <a:t>21 December 2011</a:t>
            </a:r>
            <a:endParaRPr lang="en-US" dirty="0"/>
          </a:p>
        </p:txBody>
      </p:sp>
    </p:spTree>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51038" y="2035175"/>
            <a:ext cx="3240087" cy="3878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43525" y="2035175"/>
            <a:ext cx="3241675" cy="3878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EDE7EE-2D08-4DEB-8E47-CA6D4C8C29F2}" type="datetime3">
              <a:rPr lang="en-US" smtClean="0"/>
              <a:pPr>
                <a:defRPr/>
              </a:pPr>
              <a:t>21 December 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2CE9C2-60D3-420A-856D-FB4CB0C91DF9}" type="slidenum">
              <a:rPr lang="en-US"/>
              <a:pPr>
                <a:defRPr/>
              </a:pPr>
              <a:t>‹#›</a:t>
            </a:fld>
            <a:endParaRPr lang="en-US"/>
          </a:p>
        </p:txBody>
      </p:sp>
    </p:spTree>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E9B3D5BD-F2CC-49A6-87C6-3C23BC5B0E93}" type="datetime3">
              <a:rPr lang="en-US" smtClean="0"/>
              <a:pPr>
                <a:defRPr/>
              </a:pPr>
              <a:t>21 December 2011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22B8B1-0202-4350-928E-DAC2A33E4E61}" type="slidenum">
              <a:rPr lang="en-US"/>
              <a:pPr>
                <a:defRPr/>
              </a:pPr>
              <a:t>‹#›</a:t>
            </a:fld>
            <a:endParaRPr lang="en-US"/>
          </a:p>
        </p:txBody>
      </p:sp>
    </p:spTree>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B68E3A0-9BB1-465E-9C23-9668A5100D1E}" type="datetime3">
              <a:rPr lang="en-US" smtClean="0"/>
              <a:pPr>
                <a:defRPr/>
              </a:pPr>
              <a:t>21 December 2011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3C53EC-1AC6-4B29-ADE7-EB95200ACBE5}" type="slidenum">
              <a:rPr lang="en-US"/>
              <a:pPr>
                <a:defRPr/>
              </a:pPr>
              <a:t>‹#›</a:t>
            </a:fld>
            <a:endParaRPr lang="en-US"/>
          </a:p>
        </p:txBody>
      </p:sp>
    </p:spTree>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45DA4F2-6E95-434D-A684-137F1DB4C72C}" type="datetime3">
              <a:rPr lang="en-US" smtClean="0"/>
              <a:pPr>
                <a:defRPr/>
              </a:pPr>
              <a:t>21 December 2011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A63834-5AEA-4AA7-B03D-D3539C67296A}" type="slidenum">
              <a:rPr lang="en-US"/>
              <a:pPr>
                <a:defRPr/>
              </a:pPr>
              <a:t>‹#›</a:t>
            </a:fld>
            <a:endParaRPr lang="en-US"/>
          </a:p>
        </p:txBody>
      </p:sp>
    </p:spTree>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6BB7F7-4C59-4C41-88B9-400DAD15BBC9}" type="datetime3">
              <a:rPr lang="en-US" smtClean="0"/>
              <a:pPr>
                <a:defRPr/>
              </a:pPr>
              <a:t>21 December 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89020-5B85-4ECE-9369-F950DFAB50D8}" type="slidenum">
              <a:rPr lang="en-US"/>
              <a:pPr>
                <a:defRPr/>
              </a:pPr>
              <a:t>‹#›</a:t>
            </a:fld>
            <a:endParaRPr lang="en-US"/>
          </a:p>
        </p:txBody>
      </p:sp>
    </p:spTree>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CD4908B-BE8C-401C-AA95-0F6861A7C267}" type="datetime3">
              <a:rPr lang="en-US" smtClean="0"/>
              <a:pPr>
                <a:defRPr/>
              </a:pPr>
              <a:t>21 December 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EB0600-2777-46CB-B655-DB65340BCA39}" type="slidenum">
              <a:rPr lang="en-US"/>
              <a:pPr>
                <a:defRPr/>
              </a:pPr>
              <a:t>‹#›</a:t>
            </a:fld>
            <a:endParaRPr lang="en-US"/>
          </a:p>
        </p:txBody>
      </p:sp>
    </p:spTree>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B3EECAC-E485-4E3F-9378-65DA6CC3EBA5}" type="datetime3">
              <a:rPr lang="en-US" smtClean="0"/>
              <a:pPr>
                <a:defRPr/>
              </a:pPr>
              <a:t>21 December 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656980-0167-4173-9E40-C74110C8D34A}" type="slidenum">
              <a:rPr lang="en-US"/>
              <a:pPr>
                <a:defRPr/>
              </a:pPr>
              <a:t>‹#›</a:t>
            </a:fld>
            <a:endParaRPr lang="en-US"/>
          </a:p>
        </p:txBody>
      </p:sp>
    </p:spTree>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1175" y="1365250"/>
            <a:ext cx="1724025" cy="45481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87513" y="1365250"/>
            <a:ext cx="5021262" cy="45481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879A7A4-FEC0-423C-ADFA-2837DF66F892}" type="datetime3">
              <a:rPr lang="en-US" smtClean="0"/>
              <a:pPr>
                <a:defRPr/>
              </a:pPr>
              <a:t>21 December 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A18CC9-11A3-4508-9043-74554F2A590B}" type="slidenum">
              <a:rPr lang="en-US"/>
              <a:pPr>
                <a:defRPr/>
              </a:pPr>
              <a:t>‹#›</a:t>
            </a:fld>
            <a:endParaRPr lang="en-US"/>
          </a:p>
        </p:txBody>
      </p:sp>
    </p:spTree>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7513" y="1365250"/>
            <a:ext cx="6440487" cy="4270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951038" y="2035175"/>
            <a:ext cx="3240087" cy="387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43525" y="2035175"/>
            <a:ext cx="3241675" cy="387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EF598F3-3C28-41E6-9AB2-1DEE0D6D84B7}" type="datetime3">
              <a:rPr lang="en-US" smtClean="0"/>
              <a:pPr>
                <a:defRPr/>
              </a:pPr>
              <a:t>21 December 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6F973F-CCA7-4BFF-AB47-14F0C6332217}" type="slidenum">
              <a:rPr lang="en-US"/>
              <a:pPr>
                <a:defRPr/>
              </a:pPr>
              <a:t>‹#›</a:t>
            </a:fld>
            <a:endParaRPr lang="en-US"/>
          </a:p>
        </p:txBody>
      </p:sp>
    </p:spTree>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87513" y="1365250"/>
            <a:ext cx="6440487" cy="4270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951038" y="2035175"/>
            <a:ext cx="3240087" cy="387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343525" y="2035175"/>
            <a:ext cx="3241675" cy="38782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97D88DD8-A549-4248-86CD-6E80AD8FEEFC}" type="datetime3">
              <a:rPr lang="en-US" smtClean="0"/>
              <a:pPr>
                <a:defRPr/>
              </a:pPr>
              <a:t>21 December 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CD5220-92C4-4715-A74C-CE96B4404241}" type="slidenum">
              <a:rPr lang="en-US"/>
              <a:pPr>
                <a:defRPr/>
              </a:pPr>
              <a:t>‹#›</a:t>
            </a:fld>
            <a:endParaRPr lang="en-US"/>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87513" y="1365250"/>
            <a:ext cx="6440487" cy="42703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951038" y="2035175"/>
            <a:ext cx="3240087" cy="3878263"/>
          </a:xfrm>
        </p:spPr>
        <p:txBody>
          <a:bodyPr/>
          <a:lstStyle/>
          <a:p>
            <a:pPr lvl="0"/>
            <a:endParaRPr lang="en-US" noProof="0" smtClean="0"/>
          </a:p>
        </p:txBody>
      </p:sp>
      <p:sp>
        <p:nvSpPr>
          <p:cNvPr id="4" name="Text Placeholder 3"/>
          <p:cNvSpPr>
            <a:spLocks noGrp="1"/>
          </p:cNvSpPr>
          <p:nvPr>
            <p:ph type="body" sz="half" idx="2"/>
          </p:nvPr>
        </p:nvSpPr>
        <p:spPr>
          <a:xfrm>
            <a:off x="5343525" y="2035175"/>
            <a:ext cx="3241675" cy="387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AABAFA2-C7AD-4B09-919F-57E8993DCEAC}" type="datetime3">
              <a:rPr lang="en-US" smtClean="0"/>
              <a:pPr>
                <a:defRPr/>
              </a:pPr>
              <a:t>21 December 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D096B0-F616-4A32-940A-31114B5944D3}" type="slidenum">
              <a:rPr lang="en-US"/>
              <a:pPr>
                <a:defRPr/>
              </a:pPr>
              <a:t>‹#›</a:t>
            </a:fld>
            <a:endParaRPr lang="en-US"/>
          </a:p>
        </p:txBody>
      </p:sp>
    </p:spTree>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687513" y="1365250"/>
            <a:ext cx="6440487" cy="4270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951038" y="2035175"/>
            <a:ext cx="6634162" cy="1862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51038" y="4049713"/>
            <a:ext cx="6634162" cy="1863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9FB4F8E-472F-443B-B5D4-15BF81EB4E71}" type="datetime3">
              <a:rPr lang="en-US" smtClean="0"/>
              <a:pPr>
                <a:defRPr/>
              </a:pPr>
              <a:t>21 December 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B83CFC-4145-4780-9269-AD43285087C4}" type="slidenum">
              <a:rPr lang="en-US"/>
              <a:pPr>
                <a:defRPr/>
              </a:pPr>
              <a:t>‹#›</a:t>
            </a:fld>
            <a:endParaRPr lang="en-US"/>
          </a:p>
        </p:txBody>
      </p:sp>
    </p:spTree>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87513" y="1365250"/>
            <a:ext cx="6440487" cy="42703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951038" y="2035175"/>
            <a:ext cx="3240087" cy="1862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951038" y="4049713"/>
            <a:ext cx="3240087" cy="1863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343525" y="2035175"/>
            <a:ext cx="3241675" cy="387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CB47BA3B-80EC-4098-8901-841006341A33}" type="datetime3">
              <a:rPr lang="en-US" smtClean="0"/>
              <a:pPr>
                <a:defRPr/>
              </a:pPr>
              <a:t>21 December 2011</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BDF7CCE-318A-468A-8A58-57055DCA8F91}" type="slidenum">
              <a:rPr lang="en-US"/>
              <a:pPr>
                <a:defRPr/>
              </a:pPr>
              <a:t>‹#›</a:t>
            </a:fld>
            <a:endParaRPr lang="en-US"/>
          </a:p>
        </p:txBody>
      </p:sp>
    </p:spTree>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87513" y="1365250"/>
            <a:ext cx="6440487" cy="42703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951038" y="2035175"/>
            <a:ext cx="6634162" cy="38782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73E7270D-50CA-4E13-AD27-77C9C2A6CB83}" type="datetime3">
              <a:rPr lang="en-US" smtClean="0"/>
              <a:pPr>
                <a:defRPr/>
              </a:pPr>
              <a:t>21 December 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47ECF8-D966-4523-B153-89593F3FC5EE}" type="slidenum">
              <a:rPr lang="en-US"/>
              <a:pPr>
                <a:defRPr/>
              </a:pPr>
              <a:t>‹#›</a:t>
            </a:fld>
            <a:endParaRPr lang="en-US"/>
          </a:p>
        </p:txBody>
      </p:sp>
    </p:spTree>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2690D10-B425-4A24-8B81-2C16525C7ACB}" type="datetime3">
              <a:rPr lang="en-US" smtClean="0"/>
              <a:pPr>
                <a:defRPr/>
              </a:pPr>
              <a:t>21 December 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21FFF3-49A6-4235-8ABB-2E08424BDF08}" type="slidenum">
              <a:rPr lang="en-US"/>
              <a:pPr>
                <a:defRPr/>
              </a:pPr>
              <a:t>‹#›</a:t>
            </a:fld>
            <a:endParaRPr lang="en-US"/>
          </a:p>
        </p:txBody>
      </p:sp>
    </p:spTree>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F61510D-B150-4AF7-B327-9AF2A172619A}" type="datetime3">
              <a:rPr lang="en-US" smtClean="0"/>
              <a:pPr>
                <a:defRPr/>
              </a:pPr>
              <a:t>21 December 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582ABC-65DD-455A-A654-D0C65802AA87}" type="slidenum">
              <a:rPr lang="en-US"/>
              <a:pPr>
                <a:defRPr/>
              </a:pPr>
              <a:t>‹#›</a:t>
            </a:fld>
            <a:endParaRPr lang="en-US"/>
          </a:p>
        </p:txBody>
      </p:sp>
    </p:spTree>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C85424F-2CA6-4D75-B339-379B24CB3848}" type="datetime3">
              <a:rPr lang="en-US" smtClean="0"/>
              <a:pPr>
                <a:defRPr/>
              </a:pPr>
              <a:t>21 December 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EFFDC3-25ED-412A-B17A-1225108A0202}" type="slidenum">
              <a:rPr lang="en-US"/>
              <a:pPr>
                <a:defRPr/>
              </a:pPr>
              <a:t>‹#›</a:t>
            </a:fld>
            <a:endParaRPr lang="en-US"/>
          </a:p>
        </p:txBody>
      </p:sp>
    </p:spTree>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A422AFB-7558-4EE2-8927-BC8CA02FA3D2}" type="datetime3">
              <a:rPr lang="en-US" smtClean="0"/>
              <a:pPr>
                <a:defRPr/>
              </a:pPr>
              <a:t>21 December 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FD9AF7-480D-4AD8-A7F4-FD9A277F7A59}" type="slidenum">
              <a:rPr lang="en-US"/>
              <a:pPr>
                <a:defRPr/>
              </a:pPr>
              <a:t>‹#›</a:t>
            </a:fld>
            <a:endParaRPr lang="en-US"/>
          </a:p>
        </p:txBody>
      </p:sp>
    </p:spTree>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2C9CFE3-9016-435B-BD8E-B14CFE82517B}" type="datetime3">
              <a:rPr lang="en-US" smtClean="0"/>
              <a:pPr>
                <a:defRPr/>
              </a:pPr>
              <a:t>21 December 2011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FA9223-FFF7-4B50-9724-B41CBD8611CA}" type="slidenum">
              <a:rPr lang="en-US"/>
              <a:pPr>
                <a:defRPr/>
              </a:pPr>
              <a:t>‹#›</a:t>
            </a:fld>
            <a:endParaRPr lang="en-US"/>
          </a:p>
        </p:txBody>
      </p:sp>
    </p:spTree>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B167F93-3E1F-4BB8-97A9-532E0C7D65D0}" type="datetime3">
              <a:rPr lang="en-US" smtClean="0"/>
              <a:pPr>
                <a:defRPr/>
              </a:pPr>
              <a:t>21 December 2011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AC637D9-511B-4A03-8EFF-10AC175E2213}" type="slidenum">
              <a:rPr lang="en-US"/>
              <a:pPr>
                <a:defRPr/>
              </a:pPr>
              <a:t>‹#›</a:t>
            </a:fld>
            <a:endParaRPr lang="en-US"/>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1600200"/>
            <a:ext cx="3276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600200"/>
            <a:ext cx="3276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954118F-BBD8-4A66-9455-33E6CD381777}" type="datetime3">
              <a:rPr lang="en-US" smtClean="0"/>
              <a:pPr>
                <a:defRPr/>
              </a:pPr>
              <a:t>21 December 2011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6BC507-47EE-4844-A9C1-A33652ED40F6}" type="slidenum">
              <a:rPr lang="en-US"/>
              <a:pPr>
                <a:defRPr/>
              </a:pPr>
              <a:t>‹#›</a:t>
            </a:fld>
            <a:endParaRPr lang="en-US"/>
          </a:p>
        </p:txBody>
      </p:sp>
    </p:spTree>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D1E6368-9F66-4201-A88E-3B6D76F04D11}" type="datetime3">
              <a:rPr lang="en-US" smtClean="0"/>
              <a:pPr>
                <a:defRPr/>
              </a:pPr>
              <a:t>21 December 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D0320C-C223-434E-8F44-530479813F6F}" type="slidenum">
              <a:rPr lang="en-US"/>
              <a:pPr>
                <a:defRPr/>
              </a:pPr>
              <a:t>‹#›</a:t>
            </a:fld>
            <a:endParaRPr lang="en-US"/>
          </a:p>
        </p:txBody>
      </p:sp>
    </p:spTree>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0208453-34F8-4779-83BD-474B5A139DAD}" type="datetime3">
              <a:rPr lang="en-US" smtClean="0"/>
              <a:pPr>
                <a:defRPr/>
              </a:pPr>
              <a:t>21 December 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BBF1B8-BF16-474A-88E7-6AC6A2CD272E}" type="slidenum">
              <a:rPr lang="en-US"/>
              <a:pPr>
                <a:defRPr/>
              </a:pPr>
              <a:t>‹#›</a:t>
            </a:fld>
            <a:endParaRPr lang="en-US"/>
          </a:p>
        </p:txBody>
      </p:sp>
    </p:spTree>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7B612CF-4952-4A28-B95D-474C7559DC1A}" type="datetime3">
              <a:rPr lang="en-US" smtClean="0"/>
              <a:pPr>
                <a:defRPr/>
              </a:pPr>
              <a:t>21 December 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981989-DE44-44F9-8EE0-1CC9515B4E75}" type="slidenum">
              <a:rPr lang="en-US"/>
              <a:pPr>
                <a:defRPr/>
              </a:pPr>
              <a:t>‹#›</a:t>
            </a:fld>
            <a:endParaRPr lang="en-US"/>
          </a:p>
        </p:txBody>
      </p:sp>
    </p:spTree>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98C7667-C7F3-48E9-906C-1C988566DFB9}" type="datetime3">
              <a:rPr lang="en-US" smtClean="0"/>
              <a:pPr>
                <a:defRPr/>
              </a:pPr>
              <a:t>21 December 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3C4778-EA31-4F4F-BD52-5F023B0D96A6}" type="slidenum">
              <a:rPr lang="en-US"/>
              <a:pPr>
                <a:defRPr/>
              </a:pPr>
              <a:t>‹#›</a:t>
            </a:fld>
            <a:endParaRPr lang="en-US"/>
          </a:p>
        </p:txBody>
      </p:sp>
    </p:spTree>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subTitle" sz="quarter" idx="1"/>
          </p:nvPr>
        </p:nvSpPr>
        <p:spPr>
          <a:xfrm>
            <a:off x="2314575" y="1219200"/>
            <a:ext cx="5943600" cy="427038"/>
          </a:xfrm>
        </p:spPr>
        <p:txBody>
          <a:bodyPr>
            <a:spAutoFit/>
          </a:bodyPr>
          <a:lstStyle>
            <a:lvl1pPr marL="0" indent="0" algn="ctr">
              <a:buFont typeface="Symbol" pitchFamily="18" charset="2"/>
              <a:buNone/>
              <a:defRPr/>
            </a:lvl1pPr>
          </a:lstStyle>
          <a:p>
            <a:r>
              <a:rPr lang="en-US"/>
              <a:t>Click to add subtitle</a:t>
            </a:r>
          </a:p>
        </p:txBody>
      </p:sp>
      <p:sp>
        <p:nvSpPr>
          <p:cNvPr id="129027" name="Rectangle 3"/>
          <p:cNvSpPr>
            <a:spLocks noGrp="1" noChangeArrowheads="1"/>
          </p:cNvSpPr>
          <p:nvPr>
            <p:ph type="ctrTitle" sz="quarter"/>
          </p:nvPr>
        </p:nvSpPr>
        <p:spPr>
          <a:xfrm>
            <a:off x="2286000" y="612775"/>
            <a:ext cx="6019800" cy="414338"/>
          </a:xfrm>
        </p:spPr>
        <p:txBody>
          <a:bodyPr anchor="b"/>
          <a:lstStyle>
            <a:lvl1pPr>
              <a:defRPr/>
            </a:lvl1pPr>
          </a:lstStyle>
          <a:p>
            <a:r>
              <a:rPr lang="en-US"/>
              <a:t>Click to add title</a:t>
            </a:r>
          </a:p>
        </p:txBody>
      </p:sp>
    </p:spTree>
  </p:cSld>
  <p:clrMapOvr>
    <a:masterClrMapping/>
  </p:clrMapOvr>
  <p:transition spd="med">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600200"/>
            <a:ext cx="3429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1600200"/>
            <a:ext cx="3429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35000"/>
            <a:ext cx="1771650"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635000"/>
            <a:ext cx="5162550"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635000"/>
            <a:ext cx="7010400" cy="4143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52600" y="1600200"/>
            <a:ext cx="3429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334000" y="1600200"/>
            <a:ext cx="3429000" cy="4953000"/>
          </a:xfrm>
        </p:spPr>
        <p:txBody>
          <a:bodyPr/>
          <a:lstStyle/>
          <a:p>
            <a:pPr lvl="0"/>
            <a:endParaRPr lang="en-US" noProof="0" smtClean="0"/>
          </a:p>
        </p:txBody>
      </p:sp>
    </p:spTree>
  </p:cSld>
  <p:clrMapOvr>
    <a:masterClrMapping/>
  </p:clrMapOvr>
  <p:transition spd="med">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635000"/>
            <a:ext cx="7010400" cy="41433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752600" y="1600200"/>
            <a:ext cx="3429000" cy="4953000"/>
          </a:xfrm>
        </p:spPr>
        <p:txBody>
          <a:bodyPr/>
          <a:lstStyle/>
          <a:p>
            <a:pPr lvl="0"/>
            <a:endParaRPr lang="en-US" noProof="0" smtClean="0"/>
          </a:p>
        </p:txBody>
      </p:sp>
      <p:sp>
        <p:nvSpPr>
          <p:cNvPr id="4" name="Text Placeholder 3"/>
          <p:cNvSpPr>
            <a:spLocks noGrp="1"/>
          </p:cNvSpPr>
          <p:nvPr>
            <p:ph type="body" sz="half" idx="2"/>
          </p:nvPr>
        </p:nvSpPr>
        <p:spPr>
          <a:xfrm>
            <a:off x="5334000" y="1600200"/>
            <a:ext cx="3429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635000"/>
            <a:ext cx="7010400" cy="4143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52600" y="1600200"/>
            <a:ext cx="70104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752600" y="4152900"/>
            <a:ext cx="70104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76400"/>
            <a:ext cx="9148763" cy="1320800"/>
          </a:xfrm>
          <a:prstGeom prst="rect">
            <a:avLst/>
          </a:prstGeom>
          <a:noFill/>
          <a:ln w="9525">
            <a:noFill/>
            <a:miter lim="800000"/>
            <a:headEnd/>
            <a:tailEnd/>
          </a:ln>
          <a:effectLst/>
        </p:spPr>
        <p:txBody>
          <a:bodyPr/>
          <a:lstStyle/>
          <a:p>
            <a:pPr eaLnBrk="0" hangingPunct="0">
              <a:defRPr/>
            </a:pPr>
            <a:endParaRPr lang="en-US">
              <a:solidFill>
                <a:srgbClr val="000000"/>
              </a:solidFill>
              <a:latin typeface="Times New Roman" charset="0"/>
              <a:cs typeface="+mn-cs"/>
            </a:endParaRPr>
          </a:p>
        </p:txBody>
      </p:sp>
      <p:sp>
        <p:nvSpPr>
          <p:cNvPr id="154626" name="Rectangle 2"/>
          <p:cNvSpPr>
            <a:spLocks noGrp="1" noChangeArrowheads="1"/>
          </p:cNvSpPr>
          <p:nvPr>
            <p:ph type="subTitle" sz="quarter" idx="1"/>
          </p:nvPr>
        </p:nvSpPr>
        <p:spPr>
          <a:xfrm>
            <a:off x="3581400" y="1219200"/>
            <a:ext cx="5486400" cy="350838"/>
          </a:xfrm>
        </p:spPr>
        <p:txBody>
          <a:bodyPr>
            <a:spAutoFit/>
          </a:bodyPr>
          <a:lstStyle>
            <a:lvl1pPr marL="0" indent="0">
              <a:lnSpc>
                <a:spcPct val="85000"/>
              </a:lnSpc>
              <a:buFontTx/>
              <a:buNone/>
              <a:defRPr sz="2000"/>
            </a:lvl1pPr>
          </a:lstStyle>
          <a:p>
            <a:r>
              <a:rPr lang="en-US"/>
              <a:t>Click to add subtitle</a:t>
            </a:r>
          </a:p>
        </p:txBody>
      </p:sp>
      <p:sp>
        <p:nvSpPr>
          <p:cNvPr id="154628" name="Rectangle 4"/>
          <p:cNvSpPr>
            <a:spLocks noGrp="1" noChangeArrowheads="1"/>
          </p:cNvSpPr>
          <p:nvPr>
            <p:ph type="ctrTitle" sz="quarter"/>
          </p:nvPr>
        </p:nvSpPr>
        <p:spPr>
          <a:xfrm>
            <a:off x="914400" y="533400"/>
            <a:ext cx="6705600" cy="506413"/>
          </a:xfrm>
        </p:spPr>
        <p:txBody>
          <a:bodyPr anchor="b"/>
          <a:lstStyle>
            <a:lvl1pPr>
              <a:defRPr>
                <a:solidFill>
                  <a:srgbClr val="DA4806"/>
                </a:solidFill>
              </a:defRPr>
            </a:lvl1pPr>
          </a:lstStyle>
          <a:p>
            <a:r>
              <a:rPr lang="en-US"/>
              <a:t>Click to add title</a:t>
            </a:r>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1828800"/>
            <a:ext cx="33909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828800"/>
            <a:ext cx="33909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76200"/>
            <a:ext cx="18288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76200"/>
            <a:ext cx="53340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010400" cy="506413"/>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447800" y="1828800"/>
            <a:ext cx="3390900" cy="4648200"/>
          </a:xfrm>
        </p:spPr>
        <p:txBody>
          <a:bodyPr/>
          <a:lstStyle/>
          <a:p>
            <a:pPr lvl="0"/>
            <a:endParaRPr lang="en-US" noProof="0" smtClean="0"/>
          </a:p>
        </p:txBody>
      </p:sp>
      <p:sp>
        <p:nvSpPr>
          <p:cNvPr id="4" name="Text Placeholder 3"/>
          <p:cNvSpPr>
            <a:spLocks noGrp="1"/>
          </p:cNvSpPr>
          <p:nvPr>
            <p:ph type="body" sz="half" idx="2"/>
          </p:nvPr>
        </p:nvSpPr>
        <p:spPr>
          <a:xfrm>
            <a:off x="4991100" y="1828800"/>
            <a:ext cx="33909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010400" cy="5064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447800" y="1828800"/>
            <a:ext cx="33909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991100" y="1828800"/>
            <a:ext cx="3390900" cy="4648200"/>
          </a:xfrm>
        </p:spPr>
        <p:txBody>
          <a:bodyPr/>
          <a:lstStyle/>
          <a:p>
            <a:pPr lvl="0"/>
            <a:endParaRPr lang="en-US" noProof="0" smtClean="0"/>
          </a:p>
        </p:txBody>
      </p:sp>
    </p:spTree>
  </p:cSld>
  <p:clrMapOvr>
    <a:masterClrMapping/>
  </p:clrMapOvr>
  <p:transition spd="med">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010400" cy="5064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447800" y="1828800"/>
            <a:ext cx="69342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47800" y="4229100"/>
            <a:ext cx="69342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3.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5.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4.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image" Target="../media/image7.jpe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5.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2050" name="Rectangle 26"/>
          <p:cNvSpPr>
            <a:spLocks noGrp="1" noChangeArrowheads="1"/>
          </p:cNvSpPr>
          <p:nvPr>
            <p:ph type="title"/>
          </p:nvPr>
        </p:nvSpPr>
        <p:spPr bwMode="auto">
          <a:xfrm>
            <a:off x="1981200" y="457200"/>
            <a:ext cx="6553200" cy="4143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smtClean="0"/>
              <a:t>Click to edit Master title style</a:t>
            </a:r>
          </a:p>
        </p:txBody>
      </p:sp>
      <p:sp>
        <p:nvSpPr>
          <p:cNvPr id="2051" name="Rectangle 27"/>
          <p:cNvSpPr>
            <a:spLocks noGrp="1" noChangeArrowheads="1"/>
          </p:cNvSpPr>
          <p:nvPr>
            <p:ph type="body" idx="1"/>
          </p:nvPr>
        </p:nvSpPr>
        <p:spPr bwMode="auto">
          <a:xfrm>
            <a:off x="2057400" y="1600200"/>
            <a:ext cx="6705600" cy="4648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42"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Lst>
  <p:transition spd="med">
    <p:wipe dir="r"/>
  </p:transition>
  <p:timing>
    <p:tnLst>
      <p:par>
        <p:cTn id="1" dur="indefinite" restart="never" nodeType="tmRoot"/>
      </p:par>
    </p:tnLst>
  </p:timing>
  <p:hf hdr="0" ftr="0"/>
  <p:txStyles>
    <p:titleStyle>
      <a:lvl1pPr algn="l" rtl="0" eaLnBrk="0" fontAlgn="base" hangingPunct="0">
        <a:lnSpc>
          <a:spcPct val="85000"/>
        </a:lnSpc>
        <a:spcBef>
          <a:spcPct val="0"/>
        </a:spcBef>
        <a:spcAft>
          <a:spcPct val="0"/>
        </a:spcAft>
        <a:defRPr kumimoji="1" sz="3200" b="1">
          <a:solidFill>
            <a:srgbClr val="800000"/>
          </a:solidFill>
          <a:latin typeface="+mj-lt"/>
          <a:ea typeface="+mj-ea"/>
          <a:cs typeface="+mj-cs"/>
        </a:defRPr>
      </a:lvl1pPr>
      <a:lvl2pPr algn="l" rtl="0" eaLnBrk="0" fontAlgn="base" hangingPunct="0">
        <a:lnSpc>
          <a:spcPct val="85000"/>
        </a:lnSpc>
        <a:spcBef>
          <a:spcPct val="0"/>
        </a:spcBef>
        <a:spcAft>
          <a:spcPct val="0"/>
        </a:spcAft>
        <a:defRPr kumimoji="1" sz="3200" b="1">
          <a:solidFill>
            <a:srgbClr val="800000"/>
          </a:solidFill>
          <a:latin typeface="Arial" charset="0"/>
        </a:defRPr>
      </a:lvl2pPr>
      <a:lvl3pPr algn="l" rtl="0" eaLnBrk="0" fontAlgn="base" hangingPunct="0">
        <a:lnSpc>
          <a:spcPct val="85000"/>
        </a:lnSpc>
        <a:spcBef>
          <a:spcPct val="0"/>
        </a:spcBef>
        <a:spcAft>
          <a:spcPct val="0"/>
        </a:spcAft>
        <a:defRPr kumimoji="1" sz="3200" b="1">
          <a:solidFill>
            <a:srgbClr val="800000"/>
          </a:solidFill>
          <a:latin typeface="Arial" charset="0"/>
        </a:defRPr>
      </a:lvl3pPr>
      <a:lvl4pPr algn="l" rtl="0" eaLnBrk="0" fontAlgn="base" hangingPunct="0">
        <a:lnSpc>
          <a:spcPct val="85000"/>
        </a:lnSpc>
        <a:spcBef>
          <a:spcPct val="0"/>
        </a:spcBef>
        <a:spcAft>
          <a:spcPct val="0"/>
        </a:spcAft>
        <a:defRPr kumimoji="1" sz="3200" b="1">
          <a:solidFill>
            <a:srgbClr val="800000"/>
          </a:solidFill>
          <a:latin typeface="Arial" charset="0"/>
        </a:defRPr>
      </a:lvl4pPr>
      <a:lvl5pPr algn="l" rtl="0" eaLnBrk="0" fontAlgn="base" hangingPunct="0">
        <a:lnSpc>
          <a:spcPct val="85000"/>
        </a:lnSpc>
        <a:spcBef>
          <a:spcPct val="0"/>
        </a:spcBef>
        <a:spcAft>
          <a:spcPct val="0"/>
        </a:spcAft>
        <a:defRPr kumimoji="1" sz="3200" b="1">
          <a:solidFill>
            <a:srgbClr val="800000"/>
          </a:solidFill>
          <a:latin typeface="Arial" charset="0"/>
        </a:defRPr>
      </a:lvl5pPr>
      <a:lvl6pPr marL="457200" algn="l" rtl="0" eaLnBrk="0" fontAlgn="base" hangingPunct="0">
        <a:lnSpc>
          <a:spcPct val="85000"/>
        </a:lnSpc>
        <a:spcBef>
          <a:spcPct val="0"/>
        </a:spcBef>
        <a:spcAft>
          <a:spcPct val="0"/>
        </a:spcAft>
        <a:defRPr kumimoji="1" sz="3200" b="1">
          <a:solidFill>
            <a:srgbClr val="800000"/>
          </a:solidFill>
          <a:latin typeface="Arial" charset="0"/>
        </a:defRPr>
      </a:lvl6pPr>
      <a:lvl7pPr marL="914400" algn="l" rtl="0" eaLnBrk="0" fontAlgn="base" hangingPunct="0">
        <a:lnSpc>
          <a:spcPct val="85000"/>
        </a:lnSpc>
        <a:spcBef>
          <a:spcPct val="0"/>
        </a:spcBef>
        <a:spcAft>
          <a:spcPct val="0"/>
        </a:spcAft>
        <a:defRPr kumimoji="1" sz="3200" b="1">
          <a:solidFill>
            <a:srgbClr val="800000"/>
          </a:solidFill>
          <a:latin typeface="Arial" charset="0"/>
        </a:defRPr>
      </a:lvl7pPr>
      <a:lvl8pPr marL="1371600" algn="l" rtl="0" eaLnBrk="0" fontAlgn="base" hangingPunct="0">
        <a:lnSpc>
          <a:spcPct val="85000"/>
        </a:lnSpc>
        <a:spcBef>
          <a:spcPct val="0"/>
        </a:spcBef>
        <a:spcAft>
          <a:spcPct val="0"/>
        </a:spcAft>
        <a:defRPr kumimoji="1" sz="3200" b="1">
          <a:solidFill>
            <a:srgbClr val="800000"/>
          </a:solidFill>
          <a:latin typeface="Arial" charset="0"/>
        </a:defRPr>
      </a:lvl8pPr>
      <a:lvl9pPr marL="1828800" algn="l" rtl="0" eaLnBrk="0" fontAlgn="base" hangingPunct="0">
        <a:lnSpc>
          <a:spcPct val="85000"/>
        </a:lnSpc>
        <a:spcBef>
          <a:spcPct val="0"/>
        </a:spcBef>
        <a:spcAft>
          <a:spcPct val="0"/>
        </a:spcAft>
        <a:defRPr kumimoji="1" sz="3200" b="1">
          <a:solidFill>
            <a:srgbClr val="800000"/>
          </a:solidFill>
          <a:latin typeface="Arial" charset="0"/>
        </a:defRPr>
      </a:lvl9pPr>
    </p:titleStyle>
    <p:bodyStyle>
      <a:lvl1pPr marL="342900" indent="-342900" algn="l" rtl="0" eaLnBrk="0" fontAlgn="base" hangingPunct="0">
        <a:spcBef>
          <a:spcPct val="20000"/>
        </a:spcBef>
        <a:spcAft>
          <a:spcPct val="0"/>
        </a:spcAft>
        <a:buClr>
          <a:srgbClr val="800000"/>
        </a:buClr>
        <a:buSzPct val="70000"/>
        <a:buFont typeface="Wingdings" pitchFamily="2" charset="2"/>
        <a:buChar char="u"/>
        <a:defRPr kumimoji="1" sz="2400">
          <a:solidFill>
            <a:srgbClr val="292929"/>
          </a:solidFill>
          <a:latin typeface="+mn-lt"/>
          <a:ea typeface="+mn-ea"/>
          <a:cs typeface="+mn-cs"/>
        </a:defRPr>
      </a:lvl1pPr>
      <a:lvl2pPr marL="742950" indent="-285750" algn="l" rtl="0" eaLnBrk="0" fontAlgn="base" hangingPunct="0">
        <a:spcBef>
          <a:spcPct val="20000"/>
        </a:spcBef>
        <a:spcAft>
          <a:spcPct val="0"/>
        </a:spcAft>
        <a:buClr>
          <a:srgbClr val="996633"/>
        </a:buClr>
        <a:buSzPct val="70000"/>
        <a:buFont typeface="Symbol" pitchFamily="18" charset="2"/>
        <a:buChar char="·"/>
        <a:defRPr kumimoji="1" sz="2400">
          <a:solidFill>
            <a:srgbClr val="292929"/>
          </a:solidFill>
          <a:latin typeface="+mn-lt"/>
        </a:defRPr>
      </a:lvl2pPr>
      <a:lvl3pPr marL="1143000" indent="-228600" algn="l" rtl="0" eaLnBrk="0" fontAlgn="base" hangingPunct="0">
        <a:spcBef>
          <a:spcPct val="20000"/>
        </a:spcBef>
        <a:spcAft>
          <a:spcPct val="0"/>
        </a:spcAft>
        <a:buClr>
          <a:srgbClr val="996633"/>
        </a:buClr>
        <a:buSzPct val="70000"/>
        <a:buFont typeface="Symbol" pitchFamily="18" charset="2"/>
        <a:buChar char="·"/>
        <a:defRPr kumimoji="1" sz="2000">
          <a:solidFill>
            <a:srgbClr val="292929"/>
          </a:solidFill>
          <a:latin typeface="+mn-lt"/>
        </a:defRPr>
      </a:lvl3pPr>
      <a:lvl4pPr marL="1600200" indent="-228600" algn="l" rtl="0" eaLnBrk="0" fontAlgn="base" hangingPunct="0">
        <a:spcBef>
          <a:spcPct val="20000"/>
        </a:spcBef>
        <a:spcAft>
          <a:spcPct val="0"/>
        </a:spcAft>
        <a:buClr>
          <a:srgbClr val="996633"/>
        </a:buClr>
        <a:buSzPct val="70000"/>
        <a:buFont typeface="Symbol" pitchFamily="18" charset="2"/>
        <a:buChar char="·"/>
        <a:defRPr kumimoji="1" sz="2000">
          <a:solidFill>
            <a:srgbClr val="292929"/>
          </a:solidFill>
          <a:latin typeface="+mn-lt"/>
        </a:defRPr>
      </a:lvl4pPr>
      <a:lvl5pPr marL="2057400" indent="-228600" algn="l" rtl="0" eaLnBrk="0" fontAlgn="base" hangingPunct="0">
        <a:spcBef>
          <a:spcPct val="20000"/>
        </a:spcBef>
        <a:spcAft>
          <a:spcPct val="0"/>
        </a:spcAft>
        <a:buClr>
          <a:srgbClr val="996633"/>
        </a:buClr>
        <a:buSzPct val="70000"/>
        <a:buFont typeface="Symbol" pitchFamily="18" charset="2"/>
        <a:buChar char="·"/>
        <a:defRPr kumimoji="1" sz="2000">
          <a:solidFill>
            <a:srgbClr val="292929"/>
          </a:solidFill>
          <a:latin typeface="+mn-lt"/>
        </a:defRPr>
      </a:lvl5pPr>
      <a:lvl6pPr marL="2514600" indent="-228600" algn="l" rtl="0" eaLnBrk="0" fontAlgn="base" hangingPunct="0">
        <a:spcBef>
          <a:spcPct val="20000"/>
        </a:spcBef>
        <a:spcAft>
          <a:spcPct val="0"/>
        </a:spcAft>
        <a:buClr>
          <a:srgbClr val="996633"/>
        </a:buClr>
        <a:buSzPct val="70000"/>
        <a:buFont typeface="Symbol" pitchFamily="18" charset="2"/>
        <a:buChar char="·"/>
        <a:defRPr kumimoji="1">
          <a:solidFill>
            <a:srgbClr val="292929"/>
          </a:solidFill>
          <a:latin typeface="+mn-lt"/>
        </a:defRPr>
      </a:lvl6pPr>
      <a:lvl7pPr marL="2971800" indent="-228600" algn="l" rtl="0" eaLnBrk="0" fontAlgn="base" hangingPunct="0">
        <a:spcBef>
          <a:spcPct val="20000"/>
        </a:spcBef>
        <a:spcAft>
          <a:spcPct val="0"/>
        </a:spcAft>
        <a:buClr>
          <a:srgbClr val="996633"/>
        </a:buClr>
        <a:buSzPct val="70000"/>
        <a:buFont typeface="Symbol" pitchFamily="18" charset="2"/>
        <a:buChar char="·"/>
        <a:defRPr kumimoji="1">
          <a:solidFill>
            <a:srgbClr val="292929"/>
          </a:solidFill>
          <a:latin typeface="+mn-lt"/>
        </a:defRPr>
      </a:lvl7pPr>
      <a:lvl8pPr marL="3429000" indent="-228600" algn="l" rtl="0" eaLnBrk="0" fontAlgn="base" hangingPunct="0">
        <a:spcBef>
          <a:spcPct val="20000"/>
        </a:spcBef>
        <a:spcAft>
          <a:spcPct val="0"/>
        </a:spcAft>
        <a:buClr>
          <a:srgbClr val="996633"/>
        </a:buClr>
        <a:buSzPct val="70000"/>
        <a:buFont typeface="Symbol" pitchFamily="18" charset="2"/>
        <a:buChar char="·"/>
        <a:defRPr kumimoji="1">
          <a:solidFill>
            <a:srgbClr val="292929"/>
          </a:solidFill>
          <a:latin typeface="+mn-lt"/>
        </a:defRPr>
      </a:lvl8pPr>
      <a:lvl9pPr marL="3886200" indent="-228600" algn="l" rtl="0" eaLnBrk="0" fontAlgn="base" hangingPunct="0">
        <a:spcBef>
          <a:spcPct val="20000"/>
        </a:spcBef>
        <a:spcAft>
          <a:spcPct val="0"/>
        </a:spcAft>
        <a:buClr>
          <a:srgbClr val="996633"/>
        </a:buClr>
        <a:buSzPct val="70000"/>
        <a:buFont typeface="Symbol" pitchFamily="18" charset="2"/>
        <a:buChar char="·"/>
        <a:defRPr kumimoji="1">
          <a:solidFill>
            <a:srgbClr val="29292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687513" y="1365250"/>
            <a:ext cx="6440487" cy="4270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smtClean="0"/>
              <a:t>Click to edit Master title style</a:t>
            </a:r>
          </a:p>
        </p:txBody>
      </p:sp>
      <p:sp>
        <p:nvSpPr>
          <p:cNvPr id="3075" name="Rectangle 3"/>
          <p:cNvSpPr>
            <a:spLocks noGrp="1" noChangeArrowheads="1"/>
          </p:cNvSpPr>
          <p:nvPr>
            <p:ph type="body" idx="1"/>
          </p:nvPr>
        </p:nvSpPr>
        <p:spPr bwMode="auto">
          <a:xfrm>
            <a:off x="1951038" y="2035175"/>
            <a:ext cx="6634162" cy="3878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0836" name="Rectangle 4"/>
          <p:cNvSpPr>
            <a:spLocks noGrp="1" noChangeArrowheads="1"/>
          </p:cNvSpPr>
          <p:nvPr>
            <p:ph type="dt" sz="half" idx="2"/>
          </p:nvPr>
        </p:nvSpPr>
        <p:spPr bwMode="auto">
          <a:xfrm>
            <a:off x="1104900" y="6400800"/>
            <a:ext cx="1549400" cy="457200"/>
          </a:xfrm>
          <a:prstGeom prst="rect">
            <a:avLst/>
          </a:prstGeom>
          <a:noFill/>
          <a:ln w="9525">
            <a:noFill/>
            <a:miter lim="800000"/>
            <a:headEnd/>
            <a:tailEnd/>
          </a:ln>
        </p:spPr>
        <p:txBody>
          <a:bodyPr vert="horz" wrap="square" lIns="91440" tIns="45720" rIns="91440" bIns="45720" numCol="1" anchor="t" anchorCtr="1" compatLnSpc="1">
            <a:prstTxWarp prst="textNoShape">
              <a:avLst/>
            </a:prstTxWarp>
          </a:bodyPr>
          <a:lstStyle>
            <a:lvl1pPr eaLnBrk="0" hangingPunct="0">
              <a:spcBef>
                <a:spcPct val="50000"/>
              </a:spcBef>
              <a:defRPr sz="1200" smtClean="0">
                <a:solidFill>
                  <a:srgbClr val="000099"/>
                </a:solidFill>
                <a:latin typeface="Arial Narrow" pitchFamily="34" charset="0"/>
                <a:cs typeface="+mn-cs"/>
              </a:defRPr>
            </a:lvl1pPr>
          </a:lstStyle>
          <a:p>
            <a:pPr>
              <a:defRPr/>
            </a:pPr>
            <a:fld id="{3D23370A-5372-4833-B8B6-8757051292F9}" type="datetime3">
              <a:rPr lang="en-US" smtClean="0"/>
              <a:pPr>
                <a:defRPr/>
              </a:pPr>
              <a:t>21 December 2011</a:t>
            </a:fld>
            <a:endParaRPr lang="en-US"/>
          </a:p>
        </p:txBody>
      </p:sp>
      <p:sp>
        <p:nvSpPr>
          <p:cNvPr id="120837" name="Rectangle 5"/>
          <p:cNvSpPr>
            <a:spLocks noGrp="1" noChangeArrowheads="1"/>
          </p:cNvSpPr>
          <p:nvPr>
            <p:ph type="ftr" sz="quarter" idx="3"/>
          </p:nvPr>
        </p:nvSpPr>
        <p:spPr bwMode="auto">
          <a:xfrm>
            <a:off x="3200400" y="6400800"/>
            <a:ext cx="3576638" cy="457200"/>
          </a:xfrm>
          <a:prstGeom prst="rect">
            <a:avLst/>
          </a:prstGeom>
          <a:noFill/>
          <a:ln w="9525">
            <a:noFill/>
            <a:miter lim="800000"/>
            <a:headEnd/>
            <a:tailEnd/>
          </a:ln>
        </p:spPr>
        <p:txBody>
          <a:bodyPr vert="horz" wrap="square" lIns="91440" tIns="45720" rIns="91440" bIns="45720" numCol="1" anchor="t" anchorCtr="1" compatLnSpc="1">
            <a:prstTxWarp prst="textNoShape">
              <a:avLst/>
            </a:prstTxWarp>
          </a:bodyPr>
          <a:lstStyle>
            <a:lvl1pPr algn="ctr" eaLnBrk="0" hangingPunct="0">
              <a:spcBef>
                <a:spcPct val="50000"/>
              </a:spcBef>
              <a:defRPr sz="1200">
                <a:solidFill>
                  <a:srgbClr val="000099"/>
                </a:solidFill>
                <a:latin typeface="Arial Narrow" pitchFamily="34" charset="0"/>
                <a:cs typeface="+mn-cs"/>
              </a:defRPr>
            </a:lvl1pPr>
          </a:lstStyle>
          <a:p>
            <a:pPr>
              <a:defRPr/>
            </a:pPr>
            <a:endParaRPr lang="en-US"/>
          </a:p>
        </p:txBody>
      </p:sp>
      <p:sp>
        <p:nvSpPr>
          <p:cNvPr id="120838" name="Rectangle 6"/>
          <p:cNvSpPr>
            <a:spLocks noGrp="1" noChangeArrowheads="1"/>
          </p:cNvSpPr>
          <p:nvPr>
            <p:ph type="sldNum" sz="quarter" idx="4"/>
          </p:nvPr>
        </p:nvSpPr>
        <p:spPr bwMode="auto">
          <a:xfrm>
            <a:off x="7219950" y="6400800"/>
            <a:ext cx="1905000" cy="457200"/>
          </a:xfrm>
          <a:prstGeom prst="rect">
            <a:avLst/>
          </a:prstGeom>
          <a:noFill/>
          <a:ln w="9525">
            <a:noFill/>
            <a:miter lim="800000"/>
            <a:headEnd/>
            <a:tailEnd/>
          </a:ln>
        </p:spPr>
        <p:txBody>
          <a:bodyPr vert="horz" wrap="square" lIns="91440" tIns="45720" rIns="91440" bIns="45720" numCol="1" anchor="t" anchorCtr="1" compatLnSpc="1">
            <a:prstTxWarp prst="textNoShape">
              <a:avLst/>
            </a:prstTxWarp>
          </a:bodyPr>
          <a:lstStyle>
            <a:lvl1pPr algn="r" eaLnBrk="0" hangingPunct="0">
              <a:spcBef>
                <a:spcPct val="50000"/>
              </a:spcBef>
              <a:defRPr sz="1200">
                <a:solidFill>
                  <a:srgbClr val="000099"/>
                </a:solidFill>
                <a:latin typeface="Arial Narrow" pitchFamily="34" charset="0"/>
                <a:cs typeface="+mn-cs"/>
              </a:defRPr>
            </a:lvl1pPr>
          </a:lstStyle>
          <a:p>
            <a:pPr>
              <a:defRPr/>
            </a:pPr>
            <a:fld id="{9D13A3B0-DC2F-4B61-BFEF-9C01550200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3"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Lst>
  <p:transition>
    <p:wipe dir="r"/>
  </p:transition>
  <p:hf hdr="0" ftr="0"/>
  <p:txStyles>
    <p:titleStyle>
      <a:lvl1pPr algn="l" rtl="0" eaLnBrk="0" fontAlgn="base" hangingPunct="0">
        <a:spcBef>
          <a:spcPct val="0"/>
        </a:spcBef>
        <a:spcAft>
          <a:spcPct val="0"/>
        </a:spcAft>
        <a:defRPr kumimoji="1" sz="2800" b="1">
          <a:solidFill>
            <a:srgbClr val="000099"/>
          </a:solidFill>
          <a:latin typeface="+mj-lt"/>
          <a:ea typeface="+mj-ea"/>
          <a:cs typeface="+mj-cs"/>
        </a:defRPr>
      </a:lvl1pPr>
      <a:lvl2pPr algn="l" rtl="0" eaLnBrk="0" fontAlgn="base" hangingPunct="0">
        <a:spcBef>
          <a:spcPct val="0"/>
        </a:spcBef>
        <a:spcAft>
          <a:spcPct val="0"/>
        </a:spcAft>
        <a:defRPr kumimoji="1" sz="2800" b="1">
          <a:solidFill>
            <a:srgbClr val="000099"/>
          </a:solidFill>
          <a:latin typeface="Tahoma" pitchFamily="34" charset="0"/>
        </a:defRPr>
      </a:lvl2pPr>
      <a:lvl3pPr algn="l" rtl="0" eaLnBrk="0" fontAlgn="base" hangingPunct="0">
        <a:spcBef>
          <a:spcPct val="0"/>
        </a:spcBef>
        <a:spcAft>
          <a:spcPct val="0"/>
        </a:spcAft>
        <a:defRPr kumimoji="1" sz="2800" b="1">
          <a:solidFill>
            <a:srgbClr val="000099"/>
          </a:solidFill>
          <a:latin typeface="Tahoma" pitchFamily="34" charset="0"/>
        </a:defRPr>
      </a:lvl3pPr>
      <a:lvl4pPr algn="l" rtl="0" eaLnBrk="0" fontAlgn="base" hangingPunct="0">
        <a:spcBef>
          <a:spcPct val="0"/>
        </a:spcBef>
        <a:spcAft>
          <a:spcPct val="0"/>
        </a:spcAft>
        <a:defRPr kumimoji="1" sz="2800" b="1">
          <a:solidFill>
            <a:srgbClr val="000099"/>
          </a:solidFill>
          <a:latin typeface="Tahoma" pitchFamily="34" charset="0"/>
        </a:defRPr>
      </a:lvl4pPr>
      <a:lvl5pPr algn="l" rtl="0" eaLnBrk="0" fontAlgn="base" hangingPunct="0">
        <a:spcBef>
          <a:spcPct val="0"/>
        </a:spcBef>
        <a:spcAft>
          <a:spcPct val="0"/>
        </a:spcAft>
        <a:defRPr kumimoji="1" sz="2800" b="1">
          <a:solidFill>
            <a:srgbClr val="000099"/>
          </a:solidFill>
          <a:latin typeface="Tahoma" pitchFamily="34" charset="0"/>
        </a:defRPr>
      </a:lvl5pPr>
      <a:lvl6pPr marL="457200" algn="l" rtl="0" eaLnBrk="0" fontAlgn="base" hangingPunct="0">
        <a:spcBef>
          <a:spcPct val="0"/>
        </a:spcBef>
        <a:spcAft>
          <a:spcPct val="0"/>
        </a:spcAft>
        <a:defRPr kumimoji="1" sz="2800" b="1">
          <a:solidFill>
            <a:srgbClr val="000099"/>
          </a:solidFill>
          <a:latin typeface="Tahoma" pitchFamily="34" charset="0"/>
        </a:defRPr>
      </a:lvl6pPr>
      <a:lvl7pPr marL="914400" algn="l" rtl="0" eaLnBrk="0" fontAlgn="base" hangingPunct="0">
        <a:spcBef>
          <a:spcPct val="0"/>
        </a:spcBef>
        <a:spcAft>
          <a:spcPct val="0"/>
        </a:spcAft>
        <a:defRPr kumimoji="1" sz="2800" b="1">
          <a:solidFill>
            <a:srgbClr val="000099"/>
          </a:solidFill>
          <a:latin typeface="Tahoma" pitchFamily="34" charset="0"/>
        </a:defRPr>
      </a:lvl7pPr>
      <a:lvl8pPr marL="1371600" algn="l" rtl="0" eaLnBrk="0" fontAlgn="base" hangingPunct="0">
        <a:spcBef>
          <a:spcPct val="0"/>
        </a:spcBef>
        <a:spcAft>
          <a:spcPct val="0"/>
        </a:spcAft>
        <a:defRPr kumimoji="1" sz="2800" b="1">
          <a:solidFill>
            <a:srgbClr val="000099"/>
          </a:solidFill>
          <a:latin typeface="Tahoma" pitchFamily="34" charset="0"/>
        </a:defRPr>
      </a:lvl8pPr>
      <a:lvl9pPr marL="1828800" algn="l" rtl="0" eaLnBrk="0" fontAlgn="base" hangingPunct="0">
        <a:spcBef>
          <a:spcPct val="0"/>
        </a:spcBef>
        <a:spcAft>
          <a:spcPct val="0"/>
        </a:spcAft>
        <a:defRPr kumimoji="1" sz="2800" b="1">
          <a:solidFill>
            <a:srgbClr val="000099"/>
          </a:solidFill>
          <a:latin typeface="Tahoma" pitchFamily="34"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kumimoji="1" sz="2400">
          <a:solidFill>
            <a:srgbClr val="000099"/>
          </a:solidFill>
          <a:latin typeface="+mn-lt"/>
          <a:ea typeface="+mn-ea"/>
          <a:cs typeface="+mn-cs"/>
        </a:defRPr>
      </a:lvl1pPr>
      <a:lvl2pPr marL="742950" indent="-285750" algn="l" rtl="0" eaLnBrk="0" fontAlgn="base" hangingPunct="0">
        <a:spcBef>
          <a:spcPct val="20000"/>
        </a:spcBef>
        <a:spcAft>
          <a:spcPct val="0"/>
        </a:spcAft>
        <a:buClr>
          <a:srgbClr val="FF0000"/>
        </a:buClr>
        <a:buChar char="•"/>
        <a:defRPr kumimoji="1" sz="2000">
          <a:solidFill>
            <a:srgbClr val="000099"/>
          </a:solidFill>
          <a:latin typeface="+mn-lt"/>
        </a:defRPr>
      </a:lvl2pPr>
      <a:lvl3pPr marL="1143000" indent="-228600" algn="l" rtl="0" eaLnBrk="0" fontAlgn="base" hangingPunct="0">
        <a:spcBef>
          <a:spcPct val="20000"/>
        </a:spcBef>
        <a:spcAft>
          <a:spcPct val="0"/>
        </a:spcAft>
        <a:buClr>
          <a:srgbClr val="FF0000"/>
        </a:buClr>
        <a:buChar char="•"/>
        <a:defRPr kumimoji="1" sz="2400">
          <a:solidFill>
            <a:srgbClr val="000099"/>
          </a:solidFill>
          <a:latin typeface="+mn-lt"/>
        </a:defRPr>
      </a:lvl3pPr>
      <a:lvl4pPr marL="1600200" indent="-228600" algn="l" rtl="0" eaLnBrk="0" fontAlgn="base" hangingPunct="0">
        <a:spcBef>
          <a:spcPct val="20000"/>
        </a:spcBef>
        <a:spcAft>
          <a:spcPct val="0"/>
        </a:spcAft>
        <a:buClr>
          <a:srgbClr val="FF0000"/>
        </a:buClr>
        <a:buChar char="•"/>
        <a:defRPr kumimoji="1" sz="1600">
          <a:solidFill>
            <a:srgbClr val="000099"/>
          </a:solidFill>
          <a:latin typeface="+mn-lt"/>
        </a:defRPr>
      </a:lvl4pPr>
      <a:lvl5pPr marL="2057400" indent="-228600" algn="l" rtl="0" eaLnBrk="0" fontAlgn="base" hangingPunct="0">
        <a:spcBef>
          <a:spcPct val="20000"/>
        </a:spcBef>
        <a:spcAft>
          <a:spcPct val="0"/>
        </a:spcAft>
        <a:buClr>
          <a:srgbClr val="FF0000"/>
        </a:buClr>
        <a:buChar char="•"/>
        <a:defRPr kumimoji="1" sz="1600">
          <a:solidFill>
            <a:srgbClr val="000099"/>
          </a:solidFill>
          <a:latin typeface="+mn-lt"/>
        </a:defRPr>
      </a:lvl5pPr>
      <a:lvl6pPr marL="2514600" indent="-228600" algn="l" rtl="0" eaLnBrk="0" fontAlgn="base" hangingPunct="0">
        <a:spcBef>
          <a:spcPct val="20000"/>
        </a:spcBef>
        <a:spcAft>
          <a:spcPct val="0"/>
        </a:spcAft>
        <a:buClr>
          <a:srgbClr val="FF0000"/>
        </a:buClr>
        <a:buChar char="•"/>
        <a:defRPr kumimoji="1" sz="1600">
          <a:solidFill>
            <a:srgbClr val="000099"/>
          </a:solidFill>
          <a:latin typeface="+mn-lt"/>
        </a:defRPr>
      </a:lvl6pPr>
      <a:lvl7pPr marL="2971800" indent="-228600" algn="l" rtl="0" eaLnBrk="0" fontAlgn="base" hangingPunct="0">
        <a:spcBef>
          <a:spcPct val="20000"/>
        </a:spcBef>
        <a:spcAft>
          <a:spcPct val="0"/>
        </a:spcAft>
        <a:buClr>
          <a:srgbClr val="FF0000"/>
        </a:buClr>
        <a:buChar char="•"/>
        <a:defRPr kumimoji="1" sz="1600">
          <a:solidFill>
            <a:srgbClr val="000099"/>
          </a:solidFill>
          <a:latin typeface="+mn-lt"/>
        </a:defRPr>
      </a:lvl7pPr>
      <a:lvl8pPr marL="3429000" indent="-228600" algn="l" rtl="0" eaLnBrk="0" fontAlgn="base" hangingPunct="0">
        <a:spcBef>
          <a:spcPct val="20000"/>
        </a:spcBef>
        <a:spcAft>
          <a:spcPct val="0"/>
        </a:spcAft>
        <a:buClr>
          <a:srgbClr val="FF0000"/>
        </a:buClr>
        <a:buChar char="•"/>
        <a:defRPr kumimoji="1" sz="1600">
          <a:solidFill>
            <a:srgbClr val="000099"/>
          </a:solidFill>
          <a:latin typeface="+mn-lt"/>
        </a:defRPr>
      </a:lvl8pPr>
      <a:lvl9pPr marL="3886200" indent="-228600" algn="l" rtl="0" eaLnBrk="0" fontAlgn="base" hangingPunct="0">
        <a:spcBef>
          <a:spcPct val="20000"/>
        </a:spcBef>
        <a:spcAft>
          <a:spcPct val="0"/>
        </a:spcAft>
        <a:buClr>
          <a:srgbClr val="FF0000"/>
        </a:buClr>
        <a:buChar char="•"/>
        <a:defRPr kumimoji="1" sz="1600">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mn-lt"/>
                <a:cs typeface="+mn-cs"/>
              </a:defRPr>
            </a:lvl1pPr>
          </a:lstStyle>
          <a:p>
            <a:pPr>
              <a:defRPr/>
            </a:pPr>
            <a:fld id="{D9DF6020-6630-44FF-AAB7-07F698DB8284}" type="datetime3">
              <a:rPr lang="en-US" smtClean="0"/>
              <a:pPr>
                <a:defRPr/>
              </a:pPr>
              <a:t>21 December 2011</a:t>
            </a:fld>
            <a:endParaRPr lang="en-US"/>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fld id="{F79FB03A-ABD0-4F98-8628-5E32CD2B44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ransition>
    <p:wipe dir="r"/>
  </p:transition>
  <p:timing>
    <p:tnLst>
      <p:par>
        <p:cTn id="1" dur="indefinite" restart="never" nodeType="tmRoot"/>
      </p:par>
    </p:tnLst>
  </p:timing>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676400" y="635000"/>
            <a:ext cx="7010400" cy="41433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smtClean="0"/>
              <a:t>Click add title</a:t>
            </a:r>
          </a:p>
        </p:txBody>
      </p:sp>
      <p:sp>
        <p:nvSpPr>
          <p:cNvPr id="5123" name="Rectangle 3"/>
          <p:cNvSpPr>
            <a:spLocks noGrp="1" noChangeArrowheads="1"/>
          </p:cNvSpPr>
          <p:nvPr>
            <p:ph type="body" idx="1"/>
          </p:nvPr>
        </p:nvSpPr>
        <p:spPr bwMode="auto">
          <a:xfrm>
            <a:off x="1752600" y="1600200"/>
            <a:ext cx="7010400" cy="495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add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44"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Lst>
  <p:transition spd="med">
    <p:wipe dir="r"/>
  </p:transition>
  <p:hf hdr="0" ftr="0"/>
  <p:txStyles>
    <p:titleStyle>
      <a:lvl1pPr algn="l" rtl="0" eaLnBrk="0" fontAlgn="base" hangingPunct="0">
        <a:lnSpc>
          <a:spcPct val="85000"/>
        </a:lnSpc>
        <a:spcBef>
          <a:spcPct val="0"/>
        </a:spcBef>
        <a:spcAft>
          <a:spcPct val="0"/>
        </a:spcAft>
        <a:defRPr kumimoji="1" sz="3200" b="1">
          <a:solidFill>
            <a:srgbClr val="333300"/>
          </a:solidFill>
          <a:latin typeface="+mj-lt"/>
          <a:ea typeface="+mj-ea"/>
          <a:cs typeface="+mj-cs"/>
        </a:defRPr>
      </a:lvl1pPr>
      <a:lvl2pPr algn="l" rtl="0" eaLnBrk="0" fontAlgn="base" hangingPunct="0">
        <a:lnSpc>
          <a:spcPct val="85000"/>
        </a:lnSpc>
        <a:spcBef>
          <a:spcPct val="0"/>
        </a:spcBef>
        <a:spcAft>
          <a:spcPct val="0"/>
        </a:spcAft>
        <a:defRPr kumimoji="1" sz="3200" b="1">
          <a:solidFill>
            <a:srgbClr val="333300"/>
          </a:solidFill>
          <a:latin typeface="Arial" charset="0"/>
        </a:defRPr>
      </a:lvl2pPr>
      <a:lvl3pPr algn="l" rtl="0" eaLnBrk="0" fontAlgn="base" hangingPunct="0">
        <a:lnSpc>
          <a:spcPct val="85000"/>
        </a:lnSpc>
        <a:spcBef>
          <a:spcPct val="0"/>
        </a:spcBef>
        <a:spcAft>
          <a:spcPct val="0"/>
        </a:spcAft>
        <a:defRPr kumimoji="1" sz="3200" b="1">
          <a:solidFill>
            <a:srgbClr val="333300"/>
          </a:solidFill>
          <a:latin typeface="Arial" charset="0"/>
        </a:defRPr>
      </a:lvl3pPr>
      <a:lvl4pPr algn="l" rtl="0" eaLnBrk="0" fontAlgn="base" hangingPunct="0">
        <a:lnSpc>
          <a:spcPct val="85000"/>
        </a:lnSpc>
        <a:spcBef>
          <a:spcPct val="0"/>
        </a:spcBef>
        <a:spcAft>
          <a:spcPct val="0"/>
        </a:spcAft>
        <a:defRPr kumimoji="1" sz="3200" b="1">
          <a:solidFill>
            <a:srgbClr val="333300"/>
          </a:solidFill>
          <a:latin typeface="Arial" charset="0"/>
        </a:defRPr>
      </a:lvl4pPr>
      <a:lvl5pPr algn="l" rtl="0" eaLnBrk="0" fontAlgn="base" hangingPunct="0">
        <a:lnSpc>
          <a:spcPct val="85000"/>
        </a:lnSpc>
        <a:spcBef>
          <a:spcPct val="0"/>
        </a:spcBef>
        <a:spcAft>
          <a:spcPct val="0"/>
        </a:spcAft>
        <a:defRPr kumimoji="1" sz="3200" b="1">
          <a:solidFill>
            <a:srgbClr val="333300"/>
          </a:solidFill>
          <a:latin typeface="Arial" charset="0"/>
        </a:defRPr>
      </a:lvl5pPr>
      <a:lvl6pPr marL="457200" algn="l" rtl="0" eaLnBrk="0" fontAlgn="base" hangingPunct="0">
        <a:lnSpc>
          <a:spcPct val="85000"/>
        </a:lnSpc>
        <a:spcBef>
          <a:spcPct val="0"/>
        </a:spcBef>
        <a:spcAft>
          <a:spcPct val="0"/>
        </a:spcAft>
        <a:defRPr kumimoji="1" sz="3200" b="1">
          <a:solidFill>
            <a:srgbClr val="333300"/>
          </a:solidFill>
          <a:latin typeface="Arial" charset="0"/>
        </a:defRPr>
      </a:lvl6pPr>
      <a:lvl7pPr marL="914400" algn="l" rtl="0" eaLnBrk="0" fontAlgn="base" hangingPunct="0">
        <a:lnSpc>
          <a:spcPct val="85000"/>
        </a:lnSpc>
        <a:spcBef>
          <a:spcPct val="0"/>
        </a:spcBef>
        <a:spcAft>
          <a:spcPct val="0"/>
        </a:spcAft>
        <a:defRPr kumimoji="1" sz="3200" b="1">
          <a:solidFill>
            <a:srgbClr val="333300"/>
          </a:solidFill>
          <a:latin typeface="Arial" charset="0"/>
        </a:defRPr>
      </a:lvl7pPr>
      <a:lvl8pPr marL="1371600" algn="l" rtl="0" eaLnBrk="0" fontAlgn="base" hangingPunct="0">
        <a:lnSpc>
          <a:spcPct val="85000"/>
        </a:lnSpc>
        <a:spcBef>
          <a:spcPct val="0"/>
        </a:spcBef>
        <a:spcAft>
          <a:spcPct val="0"/>
        </a:spcAft>
        <a:defRPr kumimoji="1" sz="3200" b="1">
          <a:solidFill>
            <a:srgbClr val="333300"/>
          </a:solidFill>
          <a:latin typeface="Arial" charset="0"/>
        </a:defRPr>
      </a:lvl8pPr>
      <a:lvl9pPr marL="1828800" algn="l" rtl="0" eaLnBrk="0" fontAlgn="base" hangingPunct="0">
        <a:lnSpc>
          <a:spcPct val="85000"/>
        </a:lnSpc>
        <a:spcBef>
          <a:spcPct val="0"/>
        </a:spcBef>
        <a:spcAft>
          <a:spcPct val="0"/>
        </a:spcAft>
        <a:defRPr kumimoji="1" sz="3200" b="1">
          <a:solidFill>
            <a:srgbClr val="333300"/>
          </a:solidFill>
          <a:latin typeface="Arial" charset="0"/>
        </a:defRPr>
      </a:lvl9pPr>
    </p:titleStyle>
    <p:bodyStyle>
      <a:lvl1pPr marL="342900" indent="-342900" algn="l" rtl="0" eaLnBrk="0" fontAlgn="base" hangingPunct="0">
        <a:spcBef>
          <a:spcPct val="20000"/>
        </a:spcBef>
        <a:spcAft>
          <a:spcPct val="0"/>
        </a:spcAft>
        <a:buClr>
          <a:srgbClr val="808000"/>
        </a:buClr>
        <a:buFont typeface="Symbol" pitchFamily="18" charset="2"/>
        <a:buChar char="·"/>
        <a:defRPr kumimoji="1" sz="2800">
          <a:solidFill>
            <a:srgbClr val="292929"/>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kumimoji="1" sz="2400">
          <a:solidFill>
            <a:srgbClr val="292929"/>
          </a:solidFill>
          <a:latin typeface="+mn-lt"/>
        </a:defRPr>
      </a:lvl2pPr>
      <a:lvl3pPr marL="1143000" indent="-228600" algn="l" rtl="0" eaLnBrk="0" fontAlgn="base" hangingPunct="0">
        <a:spcBef>
          <a:spcPct val="20000"/>
        </a:spcBef>
        <a:spcAft>
          <a:spcPct val="0"/>
        </a:spcAft>
        <a:buClr>
          <a:srgbClr val="808000"/>
        </a:buClr>
        <a:buFont typeface="Wingdings" pitchFamily="2" charset="2"/>
        <a:buChar char="§"/>
        <a:defRPr kumimoji="1" sz="2000">
          <a:solidFill>
            <a:srgbClr val="292929"/>
          </a:solidFill>
          <a:latin typeface="+mn-lt"/>
        </a:defRPr>
      </a:lvl3pPr>
      <a:lvl4pPr marL="1600200" indent="-228600" algn="l" rtl="0" eaLnBrk="0" fontAlgn="base" hangingPunct="0">
        <a:spcBef>
          <a:spcPct val="20000"/>
        </a:spcBef>
        <a:spcAft>
          <a:spcPct val="0"/>
        </a:spcAft>
        <a:buClr>
          <a:srgbClr val="808000"/>
        </a:buClr>
        <a:buFont typeface="Wingdings" pitchFamily="2" charset="2"/>
        <a:buChar char="§"/>
        <a:defRPr kumimoji="1" sz="2000">
          <a:solidFill>
            <a:srgbClr val="292929"/>
          </a:solidFill>
          <a:latin typeface="+mn-lt"/>
        </a:defRPr>
      </a:lvl4pPr>
      <a:lvl5pPr marL="2057400" indent="-228600" algn="l" rtl="0" eaLnBrk="0" fontAlgn="base" hangingPunct="0">
        <a:spcBef>
          <a:spcPct val="20000"/>
        </a:spcBef>
        <a:spcAft>
          <a:spcPct val="0"/>
        </a:spcAft>
        <a:buClr>
          <a:srgbClr val="808000"/>
        </a:buClr>
        <a:buFont typeface="Wingdings" pitchFamily="2" charset="2"/>
        <a:buChar char="§"/>
        <a:defRPr kumimoji="1" sz="2000">
          <a:solidFill>
            <a:srgbClr val="292929"/>
          </a:solidFill>
          <a:latin typeface="+mn-lt"/>
        </a:defRPr>
      </a:lvl5pPr>
      <a:lvl6pPr marL="2514600" indent="-228600" algn="l" rtl="0" eaLnBrk="0" fontAlgn="base" hangingPunct="0">
        <a:spcBef>
          <a:spcPct val="20000"/>
        </a:spcBef>
        <a:spcAft>
          <a:spcPct val="0"/>
        </a:spcAft>
        <a:buClr>
          <a:srgbClr val="808000"/>
        </a:buClr>
        <a:buFont typeface="Wingdings" pitchFamily="2" charset="2"/>
        <a:buChar char="§"/>
        <a:defRPr kumimoji="1">
          <a:solidFill>
            <a:srgbClr val="292929"/>
          </a:solidFill>
          <a:latin typeface="+mn-lt"/>
        </a:defRPr>
      </a:lvl6pPr>
      <a:lvl7pPr marL="2971800" indent="-228600" algn="l" rtl="0" eaLnBrk="0" fontAlgn="base" hangingPunct="0">
        <a:spcBef>
          <a:spcPct val="20000"/>
        </a:spcBef>
        <a:spcAft>
          <a:spcPct val="0"/>
        </a:spcAft>
        <a:buClr>
          <a:srgbClr val="808000"/>
        </a:buClr>
        <a:buFont typeface="Wingdings" pitchFamily="2" charset="2"/>
        <a:buChar char="§"/>
        <a:defRPr kumimoji="1">
          <a:solidFill>
            <a:srgbClr val="292929"/>
          </a:solidFill>
          <a:latin typeface="+mn-lt"/>
        </a:defRPr>
      </a:lvl7pPr>
      <a:lvl8pPr marL="3429000" indent="-228600" algn="l" rtl="0" eaLnBrk="0" fontAlgn="base" hangingPunct="0">
        <a:spcBef>
          <a:spcPct val="20000"/>
        </a:spcBef>
        <a:spcAft>
          <a:spcPct val="0"/>
        </a:spcAft>
        <a:buClr>
          <a:srgbClr val="808000"/>
        </a:buClr>
        <a:buFont typeface="Wingdings" pitchFamily="2" charset="2"/>
        <a:buChar char="§"/>
        <a:defRPr kumimoji="1">
          <a:solidFill>
            <a:srgbClr val="292929"/>
          </a:solidFill>
          <a:latin typeface="+mn-lt"/>
        </a:defRPr>
      </a:lvl8pPr>
      <a:lvl9pPr marL="3886200" indent="-228600" algn="l" rtl="0" eaLnBrk="0" fontAlgn="base" hangingPunct="0">
        <a:spcBef>
          <a:spcPct val="20000"/>
        </a:spcBef>
        <a:spcAft>
          <a:spcPct val="0"/>
        </a:spcAft>
        <a:buClr>
          <a:srgbClr val="808000"/>
        </a:buClr>
        <a:buFont typeface="Wingdings" pitchFamily="2" charset="2"/>
        <a:buChar char="§"/>
        <a:defRPr kumimoji="1">
          <a:solidFill>
            <a:srgbClr val="29292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066800" y="76200"/>
            <a:ext cx="7010400" cy="5064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spAutoFit/>
          </a:bodyPr>
          <a:lstStyle/>
          <a:p>
            <a:pPr lvl="0"/>
            <a:r>
              <a:rPr lang="en-US" smtClean="0"/>
              <a:t>Click add title</a:t>
            </a:r>
          </a:p>
        </p:txBody>
      </p:sp>
      <p:sp>
        <p:nvSpPr>
          <p:cNvPr id="6147" name="Rectangle 3"/>
          <p:cNvSpPr>
            <a:spLocks noGrp="1" noChangeArrowheads="1"/>
          </p:cNvSpPr>
          <p:nvPr>
            <p:ph type="body" idx="1"/>
          </p:nvPr>
        </p:nvSpPr>
        <p:spPr bwMode="auto">
          <a:xfrm>
            <a:off x="1447800" y="1828800"/>
            <a:ext cx="6934200" cy="4648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add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45"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Lst>
  <p:transition spd="med">
    <p:wipe dir="r"/>
  </p:transition>
  <p:hf hdr="0" ftr="0"/>
  <p:txStyles>
    <p:titleStyle>
      <a:lvl1pPr algn="l" rtl="0" eaLnBrk="0" fontAlgn="base" hangingPunct="0">
        <a:lnSpc>
          <a:spcPct val="85000"/>
        </a:lnSpc>
        <a:spcBef>
          <a:spcPct val="0"/>
        </a:spcBef>
        <a:spcAft>
          <a:spcPct val="0"/>
        </a:spcAft>
        <a:defRPr kumimoji="1" sz="3200" b="1">
          <a:solidFill>
            <a:srgbClr val="FFFFFF"/>
          </a:solidFill>
          <a:latin typeface="+mj-lt"/>
          <a:ea typeface="+mj-ea"/>
          <a:cs typeface="+mj-cs"/>
        </a:defRPr>
      </a:lvl1pPr>
      <a:lvl2pPr algn="l" rtl="0" eaLnBrk="0" fontAlgn="base" hangingPunct="0">
        <a:lnSpc>
          <a:spcPct val="85000"/>
        </a:lnSpc>
        <a:spcBef>
          <a:spcPct val="0"/>
        </a:spcBef>
        <a:spcAft>
          <a:spcPct val="0"/>
        </a:spcAft>
        <a:defRPr kumimoji="1" sz="3200" b="1">
          <a:solidFill>
            <a:srgbClr val="FFFFFF"/>
          </a:solidFill>
          <a:latin typeface="Tahoma" pitchFamily="34" charset="0"/>
        </a:defRPr>
      </a:lvl2pPr>
      <a:lvl3pPr algn="l" rtl="0" eaLnBrk="0" fontAlgn="base" hangingPunct="0">
        <a:lnSpc>
          <a:spcPct val="85000"/>
        </a:lnSpc>
        <a:spcBef>
          <a:spcPct val="0"/>
        </a:spcBef>
        <a:spcAft>
          <a:spcPct val="0"/>
        </a:spcAft>
        <a:defRPr kumimoji="1" sz="3200" b="1">
          <a:solidFill>
            <a:srgbClr val="FFFFFF"/>
          </a:solidFill>
          <a:latin typeface="Tahoma" pitchFamily="34" charset="0"/>
        </a:defRPr>
      </a:lvl3pPr>
      <a:lvl4pPr algn="l" rtl="0" eaLnBrk="0" fontAlgn="base" hangingPunct="0">
        <a:lnSpc>
          <a:spcPct val="85000"/>
        </a:lnSpc>
        <a:spcBef>
          <a:spcPct val="0"/>
        </a:spcBef>
        <a:spcAft>
          <a:spcPct val="0"/>
        </a:spcAft>
        <a:defRPr kumimoji="1" sz="3200" b="1">
          <a:solidFill>
            <a:srgbClr val="FFFFFF"/>
          </a:solidFill>
          <a:latin typeface="Tahoma" pitchFamily="34" charset="0"/>
        </a:defRPr>
      </a:lvl4pPr>
      <a:lvl5pPr algn="l" rtl="0" eaLnBrk="0" fontAlgn="base" hangingPunct="0">
        <a:lnSpc>
          <a:spcPct val="85000"/>
        </a:lnSpc>
        <a:spcBef>
          <a:spcPct val="0"/>
        </a:spcBef>
        <a:spcAft>
          <a:spcPct val="0"/>
        </a:spcAft>
        <a:defRPr kumimoji="1" sz="3200" b="1">
          <a:solidFill>
            <a:srgbClr val="FFFFFF"/>
          </a:solidFill>
          <a:latin typeface="Tahoma" pitchFamily="34" charset="0"/>
        </a:defRPr>
      </a:lvl5pPr>
      <a:lvl6pPr marL="457200" algn="l" rtl="0" eaLnBrk="0" fontAlgn="base" hangingPunct="0">
        <a:lnSpc>
          <a:spcPct val="85000"/>
        </a:lnSpc>
        <a:spcBef>
          <a:spcPct val="0"/>
        </a:spcBef>
        <a:spcAft>
          <a:spcPct val="0"/>
        </a:spcAft>
        <a:defRPr kumimoji="1" sz="3200" b="1">
          <a:solidFill>
            <a:srgbClr val="FFFFFF"/>
          </a:solidFill>
          <a:latin typeface="Tahoma" pitchFamily="34" charset="0"/>
        </a:defRPr>
      </a:lvl6pPr>
      <a:lvl7pPr marL="914400" algn="l" rtl="0" eaLnBrk="0" fontAlgn="base" hangingPunct="0">
        <a:lnSpc>
          <a:spcPct val="85000"/>
        </a:lnSpc>
        <a:spcBef>
          <a:spcPct val="0"/>
        </a:spcBef>
        <a:spcAft>
          <a:spcPct val="0"/>
        </a:spcAft>
        <a:defRPr kumimoji="1" sz="3200" b="1">
          <a:solidFill>
            <a:srgbClr val="FFFFFF"/>
          </a:solidFill>
          <a:latin typeface="Tahoma" pitchFamily="34" charset="0"/>
        </a:defRPr>
      </a:lvl7pPr>
      <a:lvl8pPr marL="1371600" algn="l" rtl="0" eaLnBrk="0" fontAlgn="base" hangingPunct="0">
        <a:lnSpc>
          <a:spcPct val="85000"/>
        </a:lnSpc>
        <a:spcBef>
          <a:spcPct val="0"/>
        </a:spcBef>
        <a:spcAft>
          <a:spcPct val="0"/>
        </a:spcAft>
        <a:defRPr kumimoji="1" sz="3200" b="1">
          <a:solidFill>
            <a:srgbClr val="FFFFFF"/>
          </a:solidFill>
          <a:latin typeface="Tahoma" pitchFamily="34" charset="0"/>
        </a:defRPr>
      </a:lvl8pPr>
      <a:lvl9pPr marL="1828800" algn="l" rtl="0" eaLnBrk="0" fontAlgn="base" hangingPunct="0">
        <a:lnSpc>
          <a:spcPct val="85000"/>
        </a:lnSpc>
        <a:spcBef>
          <a:spcPct val="0"/>
        </a:spcBef>
        <a:spcAft>
          <a:spcPct val="0"/>
        </a:spcAft>
        <a:defRPr kumimoji="1" sz="3200" b="1">
          <a:solidFill>
            <a:srgbClr val="FFFFFF"/>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0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16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16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16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16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file:///C:\Users\Masterchief%20Tate\Desktop\AN%20New%20Nation%20Begins%20(6)\America_in_1789.asf" TargetMode="Externa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8.xml"/><Relationship Id="rId1" Type="http://schemas.openxmlformats.org/officeDocument/2006/relationships/video" Target="file:///C:\Users\Masterchief%20Tate\Desktop\AN%20New%20Nation%20Begins%20(6)\Judicial_Review__The_Power_to_Declare_Laws_Unconstitutional.asf" TargetMode="External"/><Relationship Id="rId4" Type="http://schemas.openxmlformats.org/officeDocument/2006/relationships/image" Target="../media/image68.png"/></Relationships>
</file>

<file path=ppt/slides/_rels/slide10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73.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6.xml"/><Relationship Id="rId1" Type="http://schemas.openxmlformats.org/officeDocument/2006/relationships/video" Target="file:///C:\Users\Masterchief%20Tate\Desktop\AN%20New%20Nation%20Begins%20(6)\The_Louisiana_Purchase__1803_.asf" TargetMode="Externa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5.xml"/><Relationship Id="rId1" Type="http://schemas.openxmlformats.org/officeDocument/2006/relationships/slideLayout" Target="../slideLayouts/slideLayout56.xml"/><Relationship Id="rId4" Type="http://schemas.openxmlformats.org/officeDocument/2006/relationships/image" Target="../media/image73.jpeg"/></Relationships>
</file>

<file path=ppt/slides/_rels/slide11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35.xml"/><Relationship Id="rId1" Type="http://schemas.openxmlformats.org/officeDocument/2006/relationships/video" Target="file:///E:\7th%20Gr%2005-06\Chapter%2010\The_Lewis_and_Clark_Expedition.asf"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8.xml"/><Relationship Id="rId1" Type="http://schemas.openxmlformats.org/officeDocument/2006/relationships/slideLayout" Target="../slideLayouts/slideLayout56.xml"/><Relationship Id="rId4" Type="http://schemas.openxmlformats.org/officeDocument/2006/relationships/image" Target="../media/image78.png"/></Relationships>
</file>

<file path=ppt/slides/_rels/slide1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9.xml"/><Relationship Id="rId1" Type="http://schemas.openxmlformats.org/officeDocument/2006/relationships/slideLayout" Target="../slideLayouts/slideLayout57.xml"/><Relationship Id="rId4" Type="http://schemas.openxmlformats.org/officeDocument/2006/relationships/image" Target="../media/image79.jpeg"/></Relationships>
</file>

<file path=ppt/slides/_rels/slide1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57.xml"/></Relationships>
</file>

<file path=ppt/slides/_rels/slide11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51.xml"/><Relationship Id="rId1" Type="http://schemas.openxmlformats.org/officeDocument/2006/relationships/slideLayout" Target="../slideLayouts/slideLayout46.xml"/><Relationship Id="rId4" Type="http://schemas.openxmlformats.org/officeDocument/2006/relationships/image" Target="../media/image81.png"/></Relationships>
</file>

<file path=ppt/slides/_rels/slide1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2.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4.xml"/><Relationship Id="rId1" Type="http://schemas.openxmlformats.org/officeDocument/2006/relationships/slideLayout" Target="../slideLayouts/slideLayout57.xml"/><Relationship Id="rId4" Type="http://schemas.openxmlformats.org/officeDocument/2006/relationships/image" Target="../media/image84.png"/></Relationships>
</file>

<file path=ppt/slides/_rels/slide1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5.xml"/><Relationship Id="rId1" Type="http://schemas.openxmlformats.org/officeDocument/2006/relationships/slideLayout" Target="../slideLayouts/slideLayout56.xml"/><Relationship Id="rId4" Type="http://schemas.openxmlformats.org/officeDocument/2006/relationships/image" Target="../media/image85.jpeg"/></Relationships>
</file>

<file path=ppt/slides/_rels/slide1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8.xml"/><Relationship Id="rId1" Type="http://schemas.openxmlformats.org/officeDocument/2006/relationships/slideLayout" Target="../slideLayouts/slideLayout70.xml"/></Relationships>
</file>

<file path=ppt/slides/_rels/slide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71.xml"/></Relationships>
</file>

<file path=ppt/slides/_rels/slide1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61.xml"/><Relationship Id="rId1" Type="http://schemas.openxmlformats.org/officeDocument/2006/relationships/slideLayout" Target="../slideLayouts/slideLayout70.xml"/><Relationship Id="rId4" Type="http://schemas.openxmlformats.org/officeDocument/2006/relationships/image" Target="../media/image90.jpeg"/></Relationships>
</file>

<file path=ppt/slides/_rels/slide1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2.xml"/><Relationship Id="rId1" Type="http://schemas.openxmlformats.org/officeDocument/2006/relationships/slideLayout" Target="../slideLayouts/slideLayout60.xml"/></Relationships>
</file>

<file path=ppt/slides/_rels/slide1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3.xml"/><Relationship Id="rId1" Type="http://schemas.openxmlformats.org/officeDocument/2006/relationships/slideLayout" Target="../slideLayouts/slideLayout70.xml"/></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71.xml"/></Relationships>
</file>

<file path=ppt/slides/_rels/slide1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70.xml"/></Relationships>
</file>

<file path=ppt/slides/_rels/slide13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66.xml"/><Relationship Id="rId1" Type="http://schemas.openxmlformats.org/officeDocument/2006/relationships/slideLayout" Target="../slideLayouts/slideLayout71.xml"/><Relationship Id="rId4" Type="http://schemas.openxmlformats.org/officeDocument/2006/relationships/image" Target="../media/image94.jpeg"/></Relationships>
</file>

<file path=ppt/slides/_rels/slide1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7.xml"/><Relationship Id="rId1" Type="http://schemas.openxmlformats.org/officeDocument/2006/relationships/slideLayout" Target="../slideLayouts/slideLayout70.xml"/><Relationship Id="rId4" Type="http://schemas.openxmlformats.org/officeDocument/2006/relationships/image" Target="../media/image95.jpe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2.xml"/></Relationships>
</file>

<file path=ppt/slides/_rels/slide1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35.xml"/><Relationship Id="rId1" Type="http://schemas.openxmlformats.org/officeDocument/2006/relationships/video" Target="file:///C:\Users\Masterchief%20Tate\Desktop\AN%20New%20Nation%20Begins%20(6)\America_Under_James_Madison__1809_1816__The_War_of_1812.asf" TargetMode="Externa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1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1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5.xml"/><Relationship Id="rId1" Type="http://schemas.openxmlformats.org/officeDocument/2006/relationships/slideLayout" Target="../slideLayouts/slideLayout30.xml"/></Relationships>
</file>

<file path=ppt/slides/_rels/slide1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6.xml"/><Relationship Id="rId1" Type="http://schemas.openxmlformats.org/officeDocument/2006/relationships/slideLayout" Target="../slideLayouts/slideLayout35.xml"/><Relationship Id="rId4" Type="http://schemas.openxmlformats.org/officeDocument/2006/relationships/image" Target="../media/image103.png"/></Relationships>
</file>

<file path=ppt/slides/_rels/slide1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30.xml"/></Relationships>
</file>

<file path=ppt/slides/_rels/slide1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8.xml"/><Relationship Id="rId1" Type="http://schemas.openxmlformats.org/officeDocument/2006/relationships/slideLayout" Target="../slideLayouts/slideLayout32.xml"/></Relationships>
</file>

<file path=ppt/slides/_rels/slide14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9.xml"/><Relationship Id="rId1" Type="http://schemas.openxmlformats.org/officeDocument/2006/relationships/slideLayout" Target="../slideLayouts/slideLayout29.xml"/><Relationship Id="rId4" Type="http://schemas.openxmlformats.org/officeDocument/2006/relationships/image" Target="../media/image106.jpe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9.xml"/><Relationship Id="rId1" Type="http://schemas.openxmlformats.org/officeDocument/2006/relationships/audio" Target="../media/audio8.wav"/><Relationship Id="rId6" Type="http://schemas.openxmlformats.org/officeDocument/2006/relationships/image" Target="../media/image56.png"/><Relationship Id="rId5" Type="http://schemas.openxmlformats.org/officeDocument/2006/relationships/image" Target="../media/image107.png"/><Relationship Id="rId4" Type="http://schemas.openxmlformats.org/officeDocument/2006/relationships/audio" Target="../media/audio2.wav"/></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0.xml"/><Relationship Id="rId1" Type="http://schemas.openxmlformats.org/officeDocument/2006/relationships/audio" Target="../media/audio9.wav"/><Relationship Id="rId5" Type="http://schemas.openxmlformats.org/officeDocument/2006/relationships/image" Target="../media/image56.png"/><Relationship Id="rId4" Type="http://schemas.openxmlformats.org/officeDocument/2006/relationships/image" Target="../media/image108.jpeg"/></Relationships>
</file>

<file path=ppt/slides/_rels/slide1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30.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6.xml"/><Relationship Id="rId1" Type="http://schemas.openxmlformats.org/officeDocument/2006/relationships/slideLayout" Target="../slideLayouts/slideLayout30.xml"/></Relationships>
</file>

<file path=ppt/slides/_rels/slide15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7.xml"/><Relationship Id="rId1" Type="http://schemas.openxmlformats.org/officeDocument/2006/relationships/slideLayout" Target="../slideLayouts/slideLayout29.xml"/><Relationship Id="rId4" Type="http://schemas.openxmlformats.org/officeDocument/2006/relationships/image" Target="../media/image114.jpeg"/></Relationships>
</file>

<file path=ppt/slides/_rels/slide1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1.xml"/></Relationships>
</file>

<file path=ppt/slides/_rels/slide1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117.jpeg"/></Relationships>
</file>

<file path=ppt/slides/_rels/slide1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16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hyperlink" Target="http://www.kodiakloghomes.com/images/logyard_17.jpg" TargetMode="External"/><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120.jpeg"/></Relationships>
</file>

<file path=ppt/slides/_rels/slide16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hyperlink" Target="http://www.earlyamerica.com/earlyamerica/milestones/procneutral/original.html"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hyperlink" Target="http://www.seacoastnh.com/tobiaslear/ph1.html" TargetMode="External"/><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125.jpeg"/></Relationships>
</file>

<file path=ppt/slides/_rels/slide1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file:///C:\Users\Masterchief%20Tate\Desktop\WMV%20files\YouTube-%20George%20Washington%20takes%20the%20Oath%20of%20Office%20(Inauguration).wmv" TargetMode="Externa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audio" Target="../media/audio3.wav"/><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4.xml"/><Relationship Id="rId1" Type="http://schemas.openxmlformats.org/officeDocument/2006/relationships/audio" Target="../media/audio10.wav"/><Relationship Id="rId5" Type="http://schemas.openxmlformats.org/officeDocument/2006/relationships/image" Target="../media/image131.png"/><Relationship Id="rId4" Type="http://schemas.openxmlformats.org/officeDocument/2006/relationships/image" Target="../media/image130.jpeg"/></Relationships>
</file>

<file path=ppt/slides/_rels/slide20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audio" Target="../media/audio2.wav"/><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0.xml"/></Relationships>
</file>

<file path=ppt/slides/_rels/slide21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0.xml"/></Relationships>
</file>

<file path=ppt/slides/_rels/slide21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audio" Target="../media/audio3.wav"/><Relationship Id="rId1" Type="http://schemas.openxmlformats.org/officeDocument/2006/relationships/slideLayout" Target="../slideLayouts/slideLayout29.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notesSlide" Target="../notesSlides/notesSlide98.xml"/><Relationship Id="rId1" Type="http://schemas.openxmlformats.org/officeDocument/2006/relationships/slideLayout" Target="../slideLayouts/slideLayout2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8" Type="http://schemas.openxmlformats.org/officeDocument/2006/relationships/hyperlink" Target="http://images.google.com/images?hl=en&amp;lr=&amp;ie=UTF-8&amp;oe=UTF-8&amp;q=Toussaint+L%E2%80%99Ouverture&amp;btnG=Google+Search" TargetMode="External"/><Relationship Id="rId3" Type="http://schemas.openxmlformats.org/officeDocument/2006/relationships/hyperlink" Target="http://images.google.com/images?q=Thomas+Jefferson&amp;ie=UTF-8&amp;oe=UTF-8&amp;hl=en" TargetMode="External"/><Relationship Id="rId7" Type="http://schemas.openxmlformats.org/officeDocument/2006/relationships/hyperlink" Target="http://images.google.com/images?hl=en&amp;lr=&amp;ie=UTF-8&amp;oe=UTF-8&amp;q=Napoleon+Bonaparte&amp;btnG=Google+Search" TargetMode="External"/><Relationship Id="rId2" Type="http://schemas.openxmlformats.org/officeDocument/2006/relationships/notesSlide" Target="../notesSlides/notesSlide99.xml"/><Relationship Id="rId1" Type="http://schemas.openxmlformats.org/officeDocument/2006/relationships/slideLayout" Target="../slideLayouts/slideLayout18.xml"/><Relationship Id="rId6" Type="http://schemas.openxmlformats.org/officeDocument/2006/relationships/hyperlink" Target="http://images.google.com/images?q=Marbury+v.+Madison&amp;ie=UTF-8&amp;oe=UTF-8&amp;hl=en&amp;btnG=Google+Search" TargetMode="External"/><Relationship Id="rId5" Type="http://schemas.openxmlformats.org/officeDocument/2006/relationships/hyperlink" Target="http://images.google.com/images?hl=en&amp;lr=&amp;ie=UTF-8&amp;oe=UTF-8&amp;q=John+Marshall&amp;btnG=Google+Search" TargetMode="External"/><Relationship Id="rId4" Type="http://schemas.openxmlformats.org/officeDocument/2006/relationships/hyperlink" Target="http://images.google.com/images?hl=en&amp;lr=&amp;ie=UTF-8&amp;oe=UTF-8&amp;q=William+Marbury&amp;btnG=Google+Search" TargetMode="External"/></Relationships>
</file>

<file path=ppt/slides/_rels/slide224.xml.rels><?xml version="1.0" encoding="UTF-8" standalone="yes"?>
<Relationships xmlns="http://schemas.openxmlformats.org/package/2006/relationships"><Relationship Id="rId8" Type="http://schemas.openxmlformats.org/officeDocument/2006/relationships/hyperlink" Target="http://images.google.com/images?q=New+Orleans&amp;ie=UTF-8&amp;oe=UTF-8&amp;hl=en&amp;btnG=Google+Search" TargetMode="External"/><Relationship Id="rId3" Type="http://schemas.openxmlformats.org/officeDocument/2006/relationships/hyperlink" Target="http://images.google.com/images?hl=en&amp;lr=&amp;ie=UTF-8&amp;oe=UTF-8&amp;q=Meriwether+Lewis&amp;btnG=Google+Search" TargetMode="External"/><Relationship Id="rId7" Type="http://schemas.openxmlformats.org/officeDocument/2006/relationships/hyperlink" Target="http://images.google.com/images?q=Zebulon+Pike&amp;ie=UTF-8&amp;oe=UTF-8&amp;hl=en&amp;btnG=Google+Search" TargetMode="External"/><Relationship Id="rId2" Type="http://schemas.openxmlformats.org/officeDocument/2006/relationships/notesSlide" Target="../notesSlides/notesSlide100.xml"/><Relationship Id="rId1" Type="http://schemas.openxmlformats.org/officeDocument/2006/relationships/slideLayout" Target="../slideLayouts/slideLayout18.xml"/><Relationship Id="rId6" Type="http://schemas.openxmlformats.org/officeDocument/2006/relationships/hyperlink" Target="http://images.google.com/images?hl=en&amp;lr=&amp;ie=UTF-8&amp;oe=UTF-8&amp;q=Sacagawea&amp;btnG=Google+Search" TargetMode="External"/><Relationship Id="rId5" Type="http://schemas.openxmlformats.org/officeDocument/2006/relationships/hyperlink" Target="http://images.google.com/images?hl=en&amp;lr=&amp;ie=UTF-8&amp;oe=UTF-8&amp;q=Lewis+and+Clark+Expedition" TargetMode="External"/><Relationship Id="rId4" Type="http://schemas.openxmlformats.org/officeDocument/2006/relationships/hyperlink" Target="http://images.google.com/images?hl=en&amp;lr=&amp;ie=UTF-8&amp;oe=UTF-8&amp;q=William+Clark&amp;btnG=Google+Search" TargetMode="External"/><Relationship Id="rId9" Type="http://schemas.openxmlformats.org/officeDocument/2006/relationships/hyperlink" Target="http://images.google.com/images?hl=en&amp;lr=&amp;ie=UTF-8&amp;oe=UTF-8&amp;q=Mississippi+River&amp;btnG=Google+Search" TargetMode="External"/></Relationships>
</file>

<file path=ppt/slides/_rels/slide225.xml.rels><?xml version="1.0" encoding="UTF-8" standalone="yes"?>
<Relationships xmlns="http://schemas.openxmlformats.org/package/2006/relationships"><Relationship Id="rId8" Type="http://schemas.openxmlformats.org/officeDocument/2006/relationships/hyperlink" Target="http://images.google.com/images?hl=en&amp;lr=&amp;ie=UTF-8&amp;oe=UTF-8&amp;q=Red+River&amp;btnG=Google+Search" TargetMode="External"/><Relationship Id="rId3" Type="http://schemas.openxmlformats.org/officeDocument/2006/relationships/hyperlink" Target="http://images.google.com/images?hl=en&amp;lr=&amp;ie=UTF-8&amp;oe=UTF-8&amp;q=Missouri+River&amp;btnG=Google+Search" TargetMode="External"/><Relationship Id="rId7" Type="http://schemas.openxmlformats.org/officeDocument/2006/relationships/hyperlink" Target="http://images.google.com/images?q=Pikes+Peak&amp;ie=UTF-8&amp;oe=UTF-8&amp;hl=en&amp;btnG=Google+Search" TargetMode="External"/><Relationship Id="rId2" Type="http://schemas.openxmlformats.org/officeDocument/2006/relationships/notesSlide" Target="../notesSlides/notesSlide101.xml"/><Relationship Id="rId1" Type="http://schemas.openxmlformats.org/officeDocument/2006/relationships/slideLayout" Target="../slideLayouts/slideLayout18.xml"/><Relationship Id="rId6" Type="http://schemas.openxmlformats.org/officeDocument/2006/relationships/hyperlink" Target="http://images.google.com/images?hl=en&amp;lr=&amp;ie=UTF-8&amp;oe=UTF-8&amp;q=Columbia+River+Salmon" TargetMode="External"/><Relationship Id="rId5" Type="http://schemas.openxmlformats.org/officeDocument/2006/relationships/hyperlink" Target="http://images.google.com/images?hl=en&amp;lr=&amp;ie=UTF-8&amp;oe=UTF-8&amp;q=Columbia+River&amp;btnG=Google+Search" TargetMode="External"/><Relationship Id="rId4" Type="http://schemas.openxmlformats.org/officeDocument/2006/relationships/hyperlink" Target="http://images.google.com/images?q=Rocky+Mountain+National+Park&amp;hl=en&amp;lr=&amp;ie=UTF-8&amp;oe=UTF-8&amp;start=20&amp;sa=N" TargetMode="External"/><Relationship Id="rId9" Type="http://schemas.openxmlformats.org/officeDocument/2006/relationships/hyperlink" Target="http://images.google.com/images?q=Rio+Grande&amp;hl=en&amp;lr=&amp;ie=UTF-8&amp;oe=UTF-8&amp;start=20&amp;sa=N" TargetMode="External"/></Relationships>
</file>

<file path=ppt/slides/_rels/slide226.xml.rels><?xml version="1.0" encoding="UTF-8" standalone="yes"?>
<Relationships xmlns="http://schemas.openxmlformats.org/package/2006/relationships"><Relationship Id="rId8" Type="http://schemas.openxmlformats.org/officeDocument/2006/relationships/hyperlink" Target="http://images.google.com/images?hl=en&amp;lr=&amp;ie=UTF-8&amp;oe=UTF-8&amp;q=Battle+of+Tippecanoe&amp;btnG=Google+Search" TargetMode="External"/><Relationship Id="rId3" Type="http://schemas.openxmlformats.org/officeDocument/2006/relationships/hyperlink" Target="http://images.google.com/images?hl=en&amp;lr=&amp;ie=UTF-8&amp;oe=UTF-8&amp;q=Impressment" TargetMode="External"/><Relationship Id="rId7" Type="http://schemas.openxmlformats.org/officeDocument/2006/relationships/hyperlink" Target="http://images.google.com/images?hl=en&amp;lr=&amp;ie=UTF-8&amp;oe=UTF-8&amp;q=William+Henry+Harrison&amp;btnG=Google+Search" TargetMode="External"/><Relationship Id="rId2" Type="http://schemas.openxmlformats.org/officeDocument/2006/relationships/notesSlide" Target="../notesSlides/notesSlide102.xml"/><Relationship Id="rId1" Type="http://schemas.openxmlformats.org/officeDocument/2006/relationships/slideLayout" Target="../slideLayouts/slideLayout18.xml"/><Relationship Id="rId6" Type="http://schemas.openxmlformats.org/officeDocument/2006/relationships/hyperlink" Target="http://images.google.com/images?hl=en&amp;lr=&amp;ie=UTF-8&amp;oe=UTF-8&amp;q=Tecumseh&amp;btnG=Google+Search" TargetMode="External"/><Relationship Id="rId11" Type="http://schemas.openxmlformats.org/officeDocument/2006/relationships/hyperlink" Target="http://images.google.com/images?q=Oliver+Hazard+Perry&amp;ie=UTF-8&amp;oe=UTF-8&amp;hl=en&amp;btnG=Google+Search" TargetMode="External"/><Relationship Id="rId5" Type="http://schemas.openxmlformats.org/officeDocument/2006/relationships/hyperlink" Target="http://images.google.com/images?hl=en&amp;lr=&amp;ie=UTF-8&amp;oe=UTF-8&amp;q=Embargo+Act" TargetMode="External"/><Relationship Id="rId10" Type="http://schemas.openxmlformats.org/officeDocument/2006/relationships/hyperlink" Target="http://images.google.com/images?hl=en&amp;lr=&amp;ie=UTF-8&amp;oe=UTF-8&amp;q=James+Madison&amp;btnG=Google+Search" TargetMode="External"/><Relationship Id="rId4" Type="http://schemas.openxmlformats.org/officeDocument/2006/relationships/hyperlink" Target="http://images.google.com/images?hl=en&amp;lr=&amp;ie=UTF-8&amp;oe=UTF-8&amp;q=Embargo&amp;btnG=Google+Search" TargetMode="External"/><Relationship Id="rId9" Type="http://schemas.openxmlformats.org/officeDocument/2006/relationships/hyperlink" Target="http://images.google.com/images?hl=en&amp;lr=&amp;ie=UTF-8&amp;oe=UTF-8&amp;q=War+Hawks&amp;btnG=Google+Search" TargetMode="External"/></Relationships>
</file>

<file path=ppt/slides/_rels/slide227.xml.rels><?xml version="1.0" encoding="UTF-8" standalone="yes"?>
<Relationships xmlns="http://schemas.openxmlformats.org/package/2006/relationships"><Relationship Id="rId8" Type="http://schemas.openxmlformats.org/officeDocument/2006/relationships/hyperlink" Target="http://images.google.com/images?hl=en&amp;lr=&amp;safe=active&amp;q=General+Andrew+Jackson&amp;btnG=Search" TargetMode="External"/><Relationship Id="rId13" Type="http://schemas.openxmlformats.org/officeDocument/2006/relationships/hyperlink" Target="http://images.google.com/images?hl=en&amp;lr=&amp;safe=active&amp;q=Fort+Detroit&amp;btnG=Search" TargetMode="External"/><Relationship Id="rId3" Type="http://schemas.openxmlformats.org/officeDocument/2006/relationships/hyperlink" Target="http://images.google.com/images?hl=en&amp;lr=&amp;ie=UTF-8&amp;oe=UTF-8&amp;q=Battle+of+Lake+Erie&amp;btnG=Google+Search" TargetMode="External"/><Relationship Id="rId7" Type="http://schemas.openxmlformats.org/officeDocument/2006/relationships/hyperlink" Target="http://images.google.com/images?hl=en&amp;lr=&amp;safe=active&amp;q=Battle+of+Horseshoe+Bend&amp;btnG=Search" TargetMode="External"/><Relationship Id="rId12" Type="http://schemas.openxmlformats.org/officeDocument/2006/relationships/hyperlink" Target="http://images.google.com/images?hl=en&amp;lr=&amp;safe=active&amp;q=Treaty+of+Ghent&amp;btnG=Search" TargetMode="External"/><Relationship Id="rId2" Type="http://schemas.openxmlformats.org/officeDocument/2006/relationships/notesSlide" Target="../notesSlides/notesSlide103.xml"/><Relationship Id="rId16" Type="http://schemas.openxmlformats.org/officeDocument/2006/relationships/hyperlink" Target="http://images.google.com/images?hl=en&amp;lr=&amp;safe=active&amp;q=Baltimore&amp;btnG=Search" TargetMode="External"/><Relationship Id="rId1" Type="http://schemas.openxmlformats.org/officeDocument/2006/relationships/slideLayout" Target="../slideLayouts/slideLayout18.xml"/><Relationship Id="rId6" Type="http://schemas.openxmlformats.org/officeDocument/2006/relationships/hyperlink" Target="http://images.google.com/images?hl=en&amp;lr=&amp;safe=active&amp;q=red+eagle" TargetMode="External"/><Relationship Id="rId11" Type="http://schemas.openxmlformats.org/officeDocument/2006/relationships/hyperlink" Target="http://images.google.com/images?hl=en&amp;lr=&amp;safe=active&amp;q=Battle+of+New+Orleans&amp;btnG=Search" TargetMode="External"/><Relationship Id="rId5" Type="http://schemas.openxmlformats.org/officeDocument/2006/relationships/hyperlink" Target="http://images.google.com/images?q=Battle+of+the+Thames&amp;hl=en&amp;btnG=Google+Search14" TargetMode="External"/><Relationship Id="rId15" Type="http://schemas.openxmlformats.org/officeDocument/2006/relationships/hyperlink" Target="http://images.google.com/images?q=Aerial+picture+of+Washington,+D.C.&amp;hl=en&amp;lr=&amp;safe=active&amp;start=80&amp;sa=N" TargetMode="External"/><Relationship Id="rId10" Type="http://schemas.openxmlformats.org/officeDocument/2006/relationships/hyperlink" Target="http://images.google.com/images?hl=en&amp;lr=&amp;safe=active&amp;q=Hartford+Convention&amp;btnG=Search" TargetMode="External"/><Relationship Id="rId4" Type="http://schemas.openxmlformats.org/officeDocument/2006/relationships/hyperlink" Target="http://images.google.com/images?q=Battle+of+the+Thames&amp;hl=en&amp;btnG=Google+Search" TargetMode="External"/><Relationship Id="rId9" Type="http://schemas.openxmlformats.org/officeDocument/2006/relationships/hyperlink" Target="http://images.google.com/images?hl=en&amp;lr=&amp;safe=active&amp;q=Francis+Scott+Key&amp;btnG=Search" TargetMode="External"/><Relationship Id="rId14" Type="http://schemas.openxmlformats.org/officeDocument/2006/relationships/hyperlink" Target="http://images.google.com/images?hl=en&amp;lr=&amp;safe=active&amp;q=Fort+Mims&amp;btnG=Search"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www.seascout.org/" TargetMode="External"/><Relationship Id="rId2" Type="http://schemas.openxmlformats.org/officeDocument/2006/relationships/notesSlide" Target="../notesSlides/notesSlide104.xml"/><Relationship Id="rId1" Type="http://schemas.openxmlformats.org/officeDocument/2006/relationships/slideLayout" Target="../slideLayouts/slideLayout18.xml"/><Relationship Id="rId4" Type="http://schemas.openxmlformats.org/officeDocument/2006/relationships/hyperlink" Target="http://www.seascout.org/general_resources/download_sounds.html" TargetMode="External"/></Relationships>
</file>

<file path=ppt/slides/_rels/slide229.xml.rels><?xml version="1.0" encoding="UTF-8" standalone="yes"?>
<Relationships xmlns="http://schemas.openxmlformats.org/package/2006/relationships"><Relationship Id="rId8" Type="http://schemas.openxmlformats.org/officeDocument/2006/relationships/hyperlink" Target="http://images.google.com/images?hl=en&amp;lr=&amp;ie=UTF-8&amp;oe=UTF-8&amp;q=Alexander+Hamilton+on+10+Dollar+Bill" TargetMode="External"/><Relationship Id="rId3" Type="http://schemas.openxmlformats.org/officeDocument/2006/relationships/hyperlink" Target="http://images.google.com/images?hl=en&amp;lr=&amp;ie=UTF-8&amp;oe=UTF-8&amp;q=Electoral+College&amp;btnG=Google+Search" TargetMode="External"/><Relationship Id="rId7" Type="http://schemas.openxmlformats.org/officeDocument/2006/relationships/hyperlink" Target="http://images.google.com/images?hl=en&amp;lr=&amp;ie=UTF-8&amp;oe=UTF-8&amp;q=Judiciary+Act+of+1789&amp;btnG=Google+Search" TargetMode="External"/><Relationship Id="rId2" Type="http://schemas.openxmlformats.org/officeDocument/2006/relationships/hyperlink" Target="http://images.google.com/images?hl=en&amp;lr=&amp;ie=UTF-8&amp;oe=UTF-8&amp;q=George+Washington+One+Dollar+Bill" TargetMode="External"/><Relationship Id="rId1" Type="http://schemas.openxmlformats.org/officeDocument/2006/relationships/slideLayout" Target="../slideLayouts/slideLayout2.xml"/><Relationship Id="rId6" Type="http://schemas.openxmlformats.org/officeDocument/2006/relationships/hyperlink" Target="http://images.google.com/images?hl=en&amp;lr=&amp;ie=UTF-8&amp;oe=UTF-8&amp;q=Judith+Sargent+Murray&amp;btnG=Google+Search" TargetMode="External"/><Relationship Id="rId11" Type="http://schemas.openxmlformats.org/officeDocument/2006/relationships/hyperlink" Target="http://images.google.com/images?hl=en&amp;lr=&amp;ie=UTF-8&amp;oe=UTF-8&amp;q=speculators" TargetMode="External"/><Relationship Id="rId5" Type="http://schemas.openxmlformats.org/officeDocument/2006/relationships/hyperlink" Target="http://images.google.com/images?hl=en&amp;lr=&amp;ie=UTF-8&amp;oe=UTF-8&amp;q=Martha+Washington&amp;btnG=Google+Search" TargetMode="External"/><Relationship Id="rId10" Type="http://schemas.openxmlformats.org/officeDocument/2006/relationships/hyperlink" Target="http://images.google.com/images?hl=en&amp;lr=&amp;ie=UTF-8&amp;oe=UTF-8&amp;q=War+Bonds" TargetMode="External"/><Relationship Id="rId4" Type="http://schemas.openxmlformats.org/officeDocument/2006/relationships/hyperlink" Target="http://images.google.com/images?hl=en&amp;lr=&amp;ie=UTF-8&amp;oe=UTF-8&amp;q=Abigail+Adams&amp;btnG=Google+Search" TargetMode="External"/><Relationship Id="rId9" Type="http://schemas.openxmlformats.org/officeDocument/2006/relationships/hyperlink" Target="http://images.google.com/images?hl=en&amp;lr=&amp;ie=UTF-8&amp;oe=UTF-8&amp;q=National+Debt&amp;btnG=Google+Search"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hyperlink" Target="http://images.google.com/images?hl=en&amp;lr=&amp;ie=UTF-8&amp;oe=UTF-8&amp;q=Citizen+Genet&amp;btnG=Google+Search" TargetMode="External"/><Relationship Id="rId3" Type="http://schemas.openxmlformats.org/officeDocument/2006/relationships/hyperlink" Target="http://images.google.com/images?hl=en&amp;lr=&amp;ie=UTF-8&amp;oe=UTF-8&amp;q=Strict+construction&amp;btnG=Google+Search" TargetMode="External"/><Relationship Id="rId7" Type="http://schemas.openxmlformats.org/officeDocument/2006/relationships/hyperlink" Target="http://images.google.com/images?hl=en&amp;lr=&amp;ie=UTF-8&amp;oe=UTF-8&amp;q=Neutrality+Proclamation&amp;btnG=Google+Search" TargetMode="External"/><Relationship Id="rId2" Type="http://schemas.openxmlformats.org/officeDocument/2006/relationships/hyperlink" Target="http://images.google.com/images?q=Protective+tariff&amp;ie=UTF-8&amp;oe=UTF-8&amp;hl=en&amp;btnG=Google+Search" TargetMode="External"/><Relationship Id="rId1" Type="http://schemas.openxmlformats.org/officeDocument/2006/relationships/slideLayout" Target="../slideLayouts/slideLayout2.xml"/><Relationship Id="rId6" Type="http://schemas.openxmlformats.org/officeDocument/2006/relationships/hyperlink" Target="http://images.google.com/images?hl=en&amp;lr=&amp;ie=UTF-8&amp;oe=UTF-8&amp;q=French+Revolution&amp;btnG=Google+Search" TargetMode="External"/><Relationship Id="rId5" Type="http://schemas.openxmlformats.org/officeDocument/2006/relationships/hyperlink" Target="http://images.google.com/images?hl=en&amp;lr=&amp;ie=UTF-8&amp;oe=UTF-8&amp;q=Bank+of+the+United+States" TargetMode="External"/><Relationship Id="rId4" Type="http://schemas.openxmlformats.org/officeDocument/2006/relationships/hyperlink" Target="http://images.google.com/images?hl=en&amp;ie=UTF-8&amp;oe=UTF-8&amp;q=Strict+Construction&amp;spell=1" TargetMode="External"/><Relationship Id="rId9" Type="http://schemas.openxmlformats.org/officeDocument/2006/relationships/hyperlink" Target="http://images.google.com/images?hl=en&amp;lr=&amp;ie=UTF-8&amp;oe=UTF-8&amp;q=Privateers&amp;btnG=Google+Search" TargetMode="External"/></Relationships>
</file>

<file path=ppt/slides/_rels/slide231.xml.rels><?xml version="1.0" encoding="UTF-8" standalone="yes"?>
<Relationships xmlns="http://schemas.openxmlformats.org/package/2006/relationships"><Relationship Id="rId8" Type="http://schemas.openxmlformats.org/officeDocument/2006/relationships/hyperlink" Target="http://images.google.com/images?hl=en&amp;lr=&amp;ie=UTF-8&amp;oe=UTF-8&amp;q=Battle+of+Fallen+Timbers&amp;btnG=Google+Search" TargetMode="External"/><Relationship Id="rId3" Type="http://schemas.openxmlformats.org/officeDocument/2006/relationships/hyperlink" Target="http://images.google.com/images?hl=en&amp;lr=&amp;ie=UTF-8&amp;oe=UTF-8&amp;q=Jay's+Treaty&amp;btnG=Google+Search" TargetMode="External"/><Relationship Id="rId7" Type="http://schemas.openxmlformats.org/officeDocument/2006/relationships/hyperlink" Target="http://images.google.com/images?hl=en&amp;lr=&amp;ie=UTF-8&amp;oe=UTF-8&amp;q=Anthony+Wayne&amp;btnG=Google+Search" TargetMode="External"/><Relationship Id="rId2" Type="http://schemas.openxmlformats.org/officeDocument/2006/relationships/hyperlink" Target="http://images.google.com/images?hl=en&amp;lr=&amp;ie=UTF-8&amp;oe=UTF-8&amp;q=John+Jay&amp;btnG=Google+Search" TargetMode="External"/><Relationship Id="rId1" Type="http://schemas.openxmlformats.org/officeDocument/2006/relationships/slideLayout" Target="../slideLayouts/slideLayout2.xml"/><Relationship Id="rId6" Type="http://schemas.openxmlformats.org/officeDocument/2006/relationships/hyperlink" Target="http://images.google.com/images?hl=en&amp;lr=&amp;ie=UTF-8&amp;oe=UTF-8&amp;q=Little+Turtle" TargetMode="External"/><Relationship Id="rId5" Type="http://schemas.openxmlformats.org/officeDocument/2006/relationships/hyperlink" Target="http://images.google.com/images?hl=en&amp;ie=UTF-8&amp;oe=UTF-8&amp;q=Pinckney's+Treaty&amp;spell=1" TargetMode="External"/><Relationship Id="rId10" Type="http://schemas.openxmlformats.org/officeDocument/2006/relationships/hyperlink" Target="http://images.google.com/images?hl=en&amp;lr=&amp;ie=UTF-8&amp;oe=UTF-8&amp;q=Whiskey+Rebellion&amp;btnG=Google+Search" TargetMode="External"/><Relationship Id="rId4" Type="http://schemas.openxmlformats.org/officeDocument/2006/relationships/hyperlink" Target="http://images.google.com/images?hl=en&amp;lr=&amp;ie=UTF-8&amp;oe=UTF-8&amp;q=New+Orleans+Shipyard" TargetMode="External"/><Relationship Id="rId9" Type="http://schemas.openxmlformats.org/officeDocument/2006/relationships/hyperlink" Target="http://images.google.com/images?hl=en&amp;lr=&amp;ie=UTF-8&amp;oe=UTF-8&amp;q=Treaty+of+Greenville&amp;btnG=Google+Search" TargetMode="External"/></Relationships>
</file>

<file path=ppt/slides/_rels/slide232.xml.rels><?xml version="1.0" encoding="UTF-8" standalone="yes"?>
<Relationships xmlns="http://schemas.openxmlformats.org/package/2006/relationships"><Relationship Id="rId8" Type="http://schemas.openxmlformats.org/officeDocument/2006/relationships/hyperlink" Target="http://images.google.com/images?hl=en&amp;lr=&amp;ie=UTF-8&amp;oe=UTF-8&amp;q=Twelfth+Amendment&amp;btnG=Google+Search" TargetMode="External"/><Relationship Id="rId3" Type="http://schemas.openxmlformats.org/officeDocument/2006/relationships/hyperlink" Target="http://images.google.com/images?hl=en&amp;lr=&amp;ie=UTF-8&amp;oe=UTF-8&amp;q=John+Adams" TargetMode="External"/><Relationship Id="rId7" Type="http://schemas.openxmlformats.org/officeDocument/2006/relationships/hyperlink" Target="http://images.google.com/images?hl=en&amp;lr=&amp;ie=UTF-8&amp;oe=UTF-8&amp;q=+Kentucky+Map&amp;btnG=Google+Search" TargetMode="External"/><Relationship Id="rId2" Type="http://schemas.openxmlformats.org/officeDocument/2006/relationships/hyperlink" Target="http://images.google.com/images?hl=en&amp;lr=&amp;ie=UTF-8&amp;oe=UTF-8&amp;q=Political+parties&amp;btnG=Google+Search" TargetMode="External"/><Relationship Id="rId1" Type="http://schemas.openxmlformats.org/officeDocument/2006/relationships/slideLayout" Target="../slideLayouts/slideLayout2.xml"/><Relationship Id="rId6" Type="http://schemas.openxmlformats.org/officeDocument/2006/relationships/hyperlink" Target="http://images.google.com/images?hl=en&amp;lr=&amp;ie=UTF-8&amp;oe=UTF-8&amp;q=+Virginia+Map" TargetMode="External"/><Relationship Id="rId5" Type="http://schemas.openxmlformats.org/officeDocument/2006/relationships/hyperlink" Target="http://images.google.com/images?hl=en&amp;lr=&amp;ie=UTF-8&amp;oe=UTF-8&amp;q=XYZ+affair&amp;btnG=Google+Search" TargetMode="External"/><Relationship Id="rId4" Type="http://schemas.openxmlformats.org/officeDocument/2006/relationships/hyperlink" Target="http://images.google.com/images?hl=en&amp;lr=&amp;ie=UTF-8&amp;oe=UTF-8&amp;q=Charles+Talleyrand&amp;btnG=Google+Search" TargetMode="External"/></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file:///C:\Users\Masterchief%20Tate\Desktop\AN%20New%20Nation%20Begins%20(6)\1789__The_First_Year_of_the_New_U_S__Government.as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images.google.com/imgres?imgurl=www.constitution.org/img/hamilton.gif&amp;imgrefurl=http://www.constitution.org/fed/federa00.htm&amp;h=215&amp;w=180&amp;prev=/images?q=hamilton&amp;svnum=10&amp;hl=en&amp;lr=&amp;ie=UTF-8&amp;oe=UTF-8&amp;sa=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wmf"/><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C:\Users\Masterchief%20Tate\Desktop\AN%20New%20Nation%20Begins%20(6)\1791__Conflicting_Views_on_the_Role_of_the_Federal_Government.as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ideo" Target="file:///C:\Users\Masterchief%20Tate\Desktop\AN%20New%20Nation%20Begins%20(6)\The_Whiskey_Rebellion__1794.asf"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2.wav"/><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3.wav"/><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3.wav"/><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en.wikipedia.org/wiki/Image:ElectoralCollege1800.png" TargetMode="External"/><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audio" Target="../media/audio4.wav"/><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video" Target="file:///C:\Users\Masterchief%20Tate\Desktop\AN%20New%20Nation%20Begins%20(6)\America_Under_Thomas_Jefferson__1800_1808__The_Louisiana_Purchase_and_the_Lewis_and_Clark_Expedition.asf" TargetMode="External"/><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61.jpeg"/><Relationship Id="rId4" Type="http://schemas.openxmlformats.org/officeDocument/2006/relationships/audio" Target="../media/audio6.wav"/></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xml"/><Relationship Id="rId1" Type="http://schemas.openxmlformats.org/officeDocument/2006/relationships/video" Target="file:///I:\7th%20Gr%2005-06\Chapter%2010\Chief_Justice_John_Marshall.asf" TargetMode="External"/><Relationship Id="rId4" Type="http://schemas.openxmlformats.org/officeDocument/2006/relationships/image" Target="../media/image63.png"/></Relationships>
</file>

<file path=ppt/slides/_rels/slide9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64.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video" Target="file:///C:\Users\Masterchief%20Tate\Desktop\AN%20New%20Nation%20Begins%20(6)\Marbury_v__Madison__The_Supreme_Court_Establishes_its_Power.asf" TargetMode="External"/><Relationship Id="rId4" Type="http://schemas.openxmlformats.org/officeDocument/2006/relationships/image" Target="../media/image65.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9.xml"/><Relationship Id="rId1" Type="http://schemas.openxmlformats.org/officeDocument/2006/relationships/audio" Target="file:///C:\Program%20Files\Microsoft%20Office\Clipart\Pub60Cor\parnt_04.mid" TargetMode="Externa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3"/>
          <p:cNvSpPr>
            <a:spLocks noGrp="1" noChangeArrowheads="1"/>
          </p:cNvSpPr>
          <p:nvPr>
            <p:ph type="ctrTitle"/>
          </p:nvPr>
        </p:nvSpPr>
        <p:spPr>
          <a:xfrm>
            <a:off x="2286000" y="685800"/>
            <a:ext cx="5410200" cy="3077766"/>
          </a:xfrm>
        </p:spPr>
        <p:txBody>
          <a:bodyPr/>
          <a:lstStyle/>
          <a:p>
            <a:pPr algn="ctr"/>
            <a:r>
              <a:rPr lang="en-US" sz="4000" dirty="0" smtClean="0"/>
              <a:t>The New Republic </a:t>
            </a:r>
            <a:r>
              <a:rPr lang="en-US" sz="4000" dirty="0" smtClean="0"/>
              <a:t>Begins</a:t>
            </a:r>
            <a:br>
              <a:rPr lang="en-US" sz="4000" dirty="0" smtClean="0"/>
            </a:br>
            <a:r>
              <a:rPr lang="en-US" sz="4000" dirty="0" smtClean="0"/>
              <a:t>and </a:t>
            </a:r>
            <a:br>
              <a:rPr lang="en-US" sz="4000" dirty="0" smtClean="0"/>
            </a:br>
            <a:r>
              <a:rPr lang="en-US" sz="4000" dirty="0" smtClean="0"/>
              <a:t>The Age Of Jefferson</a:t>
            </a:r>
            <a:r>
              <a:rPr lang="en-US" sz="4000" dirty="0" smtClean="0"/>
              <a:t/>
            </a:r>
            <a:br>
              <a:rPr lang="en-US" sz="4000" dirty="0" smtClean="0"/>
            </a:br>
            <a:endParaRPr lang="en-US" sz="4000" dirty="0" smtClean="0"/>
          </a:p>
        </p:txBody>
      </p:sp>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1981200" y="457200"/>
            <a:ext cx="6553200" cy="419100"/>
          </a:xfrm>
        </p:spPr>
        <p:txBody>
          <a:bodyPr/>
          <a:lstStyle/>
          <a:p>
            <a:r>
              <a:rPr lang="en-US" dirty="0" smtClean="0"/>
              <a:t>America 1789</a:t>
            </a:r>
          </a:p>
        </p:txBody>
      </p:sp>
      <p:pic>
        <p:nvPicPr>
          <p:cNvPr id="7" name="America_in_1789.asf">
            <a:hlinkClick r:id="" action="ppaction://media"/>
          </p:cNvPr>
          <p:cNvPicPr>
            <a:picLocks noGrp="1" noRot="1" noChangeAspect="1"/>
          </p:cNvPicPr>
          <p:nvPr>
            <p:ph idx="1"/>
            <a:videoFile r:link="rId1"/>
          </p:nvPr>
        </p:nvPicPr>
        <p:blipFill>
          <a:blip r:embed="rId4" cstate="print"/>
          <a:srcRect/>
          <a:stretch>
            <a:fillRect/>
          </a:stretch>
        </p:blipFill>
        <p:spPr>
          <a:xfrm>
            <a:off x="3733800" y="2781300"/>
            <a:ext cx="3352800" cy="2286000"/>
          </a:xfrm>
        </p:spPr>
      </p:pic>
      <p:sp>
        <p:nvSpPr>
          <p:cNvPr id="12292" name="TextBox 7"/>
          <p:cNvSpPr txBox="1">
            <a:spLocks noChangeArrowheads="1"/>
          </p:cNvSpPr>
          <p:nvPr/>
        </p:nvSpPr>
        <p:spPr bwMode="auto">
          <a:xfrm>
            <a:off x="6934200" y="6019800"/>
            <a:ext cx="1066800" cy="461963"/>
          </a:xfrm>
          <a:prstGeom prst="rect">
            <a:avLst/>
          </a:prstGeom>
          <a:noFill/>
          <a:ln w="9525">
            <a:noFill/>
            <a:miter lim="800000"/>
            <a:headEnd/>
            <a:tailEnd/>
          </a:ln>
        </p:spPr>
        <p:txBody>
          <a:bodyPr>
            <a:spAutoFit/>
          </a:bodyPr>
          <a:lstStyle/>
          <a:p>
            <a:pPr eaLnBrk="0" hangingPunct="0"/>
            <a:r>
              <a:rPr lang="en-US">
                <a:solidFill>
                  <a:srgbClr val="FF0000"/>
                </a:solidFill>
              </a:rPr>
              <a:t>1:00</a:t>
            </a:r>
          </a:p>
        </p:txBody>
      </p:sp>
      <p:sp>
        <p:nvSpPr>
          <p:cNvPr id="12293" name="TextBox 8"/>
          <p:cNvSpPr txBox="1">
            <a:spLocks noChangeArrowheads="1"/>
          </p:cNvSpPr>
          <p:nvPr/>
        </p:nvSpPr>
        <p:spPr bwMode="auto">
          <a:xfrm>
            <a:off x="8229600" y="6019800"/>
            <a:ext cx="609600" cy="461963"/>
          </a:xfrm>
          <a:prstGeom prst="rect">
            <a:avLst/>
          </a:prstGeom>
          <a:noFill/>
          <a:ln w="9525">
            <a:noFill/>
            <a:miter lim="800000"/>
            <a:headEnd/>
            <a:tailEnd/>
          </a:ln>
        </p:spPr>
        <p:txBody>
          <a:bodyPr>
            <a:spAutoFit/>
          </a:bodyPr>
          <a:lstStyle/>
          <a:p>
            <a:pPr eaLnBrk="0" hangingPunct="0"/>
            <a:endParaRPr 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smtClean="0"/>
              <a:t>Judicial Review</a:t>
            </a:r>
          </a:p>
        </p:txBody>
      </p:sp>
      <p:sp>
        <p:nvSpPr>
          <p:cNvPr id="164867" name="Slide Number Placeholder 4"/>
          <p:cNvSpPr>
            <a:spLocks noGrp="1"/>
          </p:cNvSpPr>
          <p:nvPr>
            <p:ph type="sldNum" sz="quarter" idx="12"/>
          </p:nvPr>
        </p:nvSpPr>
        <p:spPr>
          <a:noFill/>
        </p:spPr>
        <p:txBody>
          <a:bodyPr/>
          <a:lstStyle/>
          <a:p>
            <a:fld id="{623158CD-80BE-479B-9B09-482414503055}" type="slidenum">
              <a:rPr lang="en-US" smtClean="0"/>
              <a:pPr/>
              <a:t>100</a:t>
            </a:fld>
            <a:endParaRPr lang="en-US" smtClean="0"/>
          </a:p>
        </p:txBody>
      </p:sp>
      <p:pic>
        <p:nvPicPr>
          <p:cNvPr id="7" name="Judicial_Review__The_Power_to_Declare_Laws_Unconstitutional.asf">
            <a:hlinkClick r:id="" action="ppaction://media"/>
          </p:cNvPr>
          <p:cNvPicPr>
            <a:picLocks noRot="1" noChangeAspect="1"/>
          </p:cNvPicPr>
          <p:nvPr>
            <a:videoFile r:link="rId1"/>
          </p:nvPr>
        </p:nvPicPr>
        <p:blipFill>
          <a:blip r:embed="rId4" cstate="print"/>
          <a:srcRect/>
          <a:stretch>
            <a:fillRect/>
          </a:stretch>
        </p:blipFill>
        <p:spPr bwMode="auto">
          <a:xfrm>
            <a:off x="2286000" y="2209800"/>
            <a:ext cx="5384800" cy="40386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3A2DC708-FBA1-4CE6-AFC1-BC989E3982DD}"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2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655763" y="311150"/>
            <a:ext cx="7010400" cy="731838"/>
          </a:xfrm>
        </p:spPr>
        <p:txBody>
          <a:bodyPr/>
          <a:lstStyle/>
          <a:p>
            <a:pPr algn="ctr"/>
            <a:r>
              <a:rPr lang="en-US" sz="4000" b="0" smtClean="0">
                <a:solidFill>
                  <a:srgbClr val="FFFFFF"/>
                </a:solidFill>
              </a:rPr>
              <a:t>Judicial Review</a:t>
            </a:r>
          </a:p>
        </p:txBody>
      </p:sp>
      <p:sp>
        <p:nvSpPr>
          <p:cNvPr id="165891" name="Rectangle 3"/>
          <p:cNvSpPr>
            <a:spLocks noGrp="1" noChangeArrowheads="1"/>
          </p:cNvSpPr>
          <p:nvPr>
            <p:ph type="body" sz="half" idx="2"/>
          </p:nvPr>
        </p:nvSpPr>
        <p:spPr>
          <a:xfrm>
            <a:off x="4895850" y="1519238"/>
            <a:ext cx="3810000" cy="3657600"/>
          </a:xfrm>
        </p:spPr>
        <p:txBody>
          <a:bodyPr/>
          <a:lstStyle/>
          <a:p>
            <a:r>
              <a:rPr lang="en-US" sz="2800" b="1" smtClean="0"/>
              <a:t>As a result, this ruling established __________, meaning that the Supreme Court has the right to declare an act of Congress to be unconstitutional.</a:t>
            </a:r>
          </a:p>
        </p:txBody>
      </p:sp>
      <p:pic>
        <p:nvPicPr>
          <p:cNvPr id="165892" name="Picture 4" descr="Cartoon"/>
          <p:cNvPicPr>
            <a:picLocks noGrp="1" noChangeAspect="1" noChangeArrowheads="1"/>
          </p:cNvPicPr>
          <p:nvPr>
            <p:ph type="clipArt" sz="half" idx="1"/>
          </p:nvPr>
        </p:nvPicPr>
        <p:blipFill>
          <a:blip r:embed="rId4" cstate="print"/>
          <a:srcRect/>
          <a:stretch>
            <a:fillRect/>
          </a:stretch>
        </p:blipFill>
        <p:spPr>
          <a:xfrm>
            <a:off x="990600" y="1300163"/>
            <a:ext cx="3760788" cy="5010150"/>
          </a:xfrm>
        </p:spPr>
      </p:pic>
      <p:sp>
        <p:nvSpPr>
          <p:cNvPr id="165893" name="Slide Number Placeholder 5"/>
          <p:cNvSpPr>
            <a:spLocks noGrp="1"/>
          </p:cNvSpPr>
          <p:nvPr>
            <p:ph type="sldNum" sz="quarter" idx="12"/>
          </p:nvPr>
        </p:nvSpPr>
        <p:spPr>
          <a:noFill/>
        </p:spPr>
        <p:txBody>
          <a:bodyPr/>
          <a:lstStyle/>
          <a:p>
            <a:fld id="{9CB621C7-7FFB-4EA3-A0CC-CB4A2879ED16}" type="slidenum">
              <a:rPr lang="en-US" smtClean="0"/>
              <a:pPr/>
              <a:t>101</a:t>
            </a:fld>
            <a:endParaRPr lang="en-US" smtClean="0"/>
          </a:p>
        </p:txBody>
      </p:sp>
      <p:sp>
        <p:nvSpPr>
          <p:cNvPr id="7" name="Date Placeholder 6"/>
          <p:cNvSpPr>
            <a:spLocks noGrp="1"/>
          </p:cNvSpPr>
          <p:nvPr>
            <p:ph type="dt" sz="half" idx="10"/>
          </p:nvPr>
        </p:nvSpPr>
        <p:spPr/>
        <p:txBody>
          <a:bodyPr/>
          <a:lstStyle/>
          <a:p>
            <a:pPr>
              <a:defRPr/>
            </a:pPr>
            <a:fld id="{2BD36545-7A2D-4D05-848D-A7A5B182B3C5}"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 calcmode="lin" valueType="num">
                                      <p:cBhvr additive="base">
                                        <p:cTn id="7" dur="500" fill="hold"/>
                                        <p:tgtEl>
                                          <p:spTgt spid="4198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smtClean="0"/>
              <a:t>Notes</a:t>
            </a:r>
          </a:p>
        </p:txBody>
      </p:sp>
      <p:sp>
        <p:nvSpPr>
          <p:cNvPr id="157699" name="Rectangle 3"/>
          <p:cNvSpPr>
            <a:spLocks noGrp="1" noChangeArrowheads="1"/>
          </p:cNvSpPr>
          <p:nvPr>
            <p:ph type="body" idx="1"/>
          </p:nvPr>
        </p:nvSpPr>
        <p:spPr/>
        <p:txBody>
          <a:bodyPr/>
          <a:lstStyle/>
          <a:p>
            <a:r>
              <a:rPr lang="en-US" sz="3200" smtClean="0">
                <a:solidFill>
                  <a:srgbClr val="FF0000"/>
                </a:solidFill>
              </a:rPr>
              <a:t>Napoleon had abandoned his plans for an empire in the Americans. He also needed quick money to pay for his wars in Europe.</a:t>
            </a:r>
          </a:p>
        </p:txBody>
      </p:sp>
      <p:pic>
        <p:nvPicPr>
          <p:cNvPr id="157700" name="Picture 5" descr="general_bonaparte_3_200"/>
          <p:cNvPicPr>
            <a:picLocks noChangeAspect="1" noChangeArrowheads="1"/>
          </p:cNvPicPr>
          <p:nvPr/>
        </p:nvPicPr>
        <p:blipFill>
          <a:blip r:embed="rId2" cstate="print"/>
          <a:srcRect/>
          <a:stretch>
            <a:fillRect/>
          </a:stretch>
        </p:blipFill>
        <p:spPr bwMode="auto">
          <a:xfrm>
            <a:off x="5773738" y="4348163"/>
            <a:ext cx="1905000" cy="2105025"/>
          </a:xfrm>
          <a:prstGeom prst="rect">
            <a:avLst/>
          </a:prstGeom>
          <a:noFill/>
          <a:ln w="9525">
            <a:noFill/>
            <a:miter lim="800000"/>
            <a:headEnd/>
            <a:tailEnd/>
          </a:ln>
        </p:spPr>
      </p:pic>
      <p:sp>
        <p:nvSpPr>
          <p:cNvPr id="157701" name="Slide Number Placeholder 5"/>
          <p:cNvSpPr>
            <a:spLocks noGrp="1"/>
          </p:cNvSpPr>
          <p:nvPr>
            <p:ph type="sldNum" sz="quarter" idx="12"/>
          </p:nvPr>
        </p:nvSpPr>
        <p:spPr>
          <a:noFill/>
        </p:spPr>
        <p:txBody>
          <a:bodyPr/>
          <a:lstStyle/>
          <a:p>
            <a:fld id="{8BDBA580-DF4C-4D85-8D74-3038DD3B900C}" type="slidenum">
              <a:rPr lang="en-US" smtClean="0"/>
              <a:pPr/>
              <a:t>102</a:t>
            </a:fld>
            <a:endParaRPr lang="en-US" smtClean="0"/>
          </a:p>
        </p:txBody>
      </p:sp>
      <p:sp>
        <p:nvSpPr>
          <p:cNvPr id="7" name="Date Placeholder 6"/>
          <p:cNvSpPr>
            <a:spLocks noGrp="1"/>
          </p:cNvSpPr>
          <p:nvPr>
            <p:ph type="dt" sz="half" idx="10"/>
          </p:nvPr>
        </p:nvSpPr>
        <p:spPr/>
        <p:txBody>
          <a:bodyPr/>
          <a:lstStyle/>
          <a:p>
            <a:pPr>
              <a:defRPr/>
            </a:pPr>
            <a:fld id="{3CCE10D2-142E-454C-B95B-222295C69099}"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1189038" y="992188"/>
            <a:ext cx="6440487" cy="549275"/>
          </a:xfrm>
        </p:spPr>
        <p:txBody>
          <a:bodyPr/>
          <a:lstStyle/>
          <a:p>
            <a:r>
              <a:rPr lang="en-US" b="0" smtClean="0"/>
              <a:t>Mini Question</a:t>
            </a:r>
          </a:p>
        </p:txBody>
      </p:sp>
      <p:sp>
        <p:nvSpPr>
          <p:cNvPr id="168963" name="Rectangle 3"/>
          <p:cNvSpPr>
            <a:spLocks noGrp="1" noChangeArrowheads="1"/>
          </p:cNvSpPr>
          <p:nvPr>
            <p:ph type="body" sz="half" idx="1"/>
          </p:nvPr>
        </p:nvSpPr>
        <p:spPr>
          <a:xfrm>
            <a:off x="1951038" y="2035175"/>
            <a:ext cx="6634162" cy="1866900"/>
          </a:xfrm>
        </p:spPr>
        <p:txBody>
          <a:bodyPr/>
          <a:lstStyle/>
          <a:p>
            <a:r>
              <a:rPr lang="en-US" sz="3600" b="1" smtClean="0"/>
              <a:t>Why was Marbury v. Madison an important court case?</a:t>
            </a:r>
          </a:p>
        </p:txBody>
      </p:sp>
      <p:sp>
        <p:nvSpPr>
          <p:cNvPr id="45060" name="Rectangle 4"/>
          <p:cNvSpPr>
            <a:spLocks noGrp="1" noChangeArrowheads="1"/>
          </p:cNvSpPr>
          <p:nvPr>
            <p:ph sz="half" idx="2"/>
          </p:nvPr>
        </p:nvSpPr>
        <p:spPr>
          <a:xfrm>
            <a:off x="1435100" y="4152900"/>
            <a:ext cx="7010400" cy="2384425"/>
          </a:xfrm>
        </p:spPr>
        <p:txBody>
          <a:bodyPr/>
          <a:lstStyle/>
          <a:p>
            <a:pPr algn="ctr">
              <a:buFont typeface="Wingdings" pitchFamily="2" charset="2"/>
              <a:buNone/>
            </a:pPr>
            <a:r>
              <a:rPr lang="en-US" b="1" smtClean="0"/>
              <a:t>	</a:t>
            </a:r>
            <a:r>
              <a:rPr lang="en-US" sz="3600" b="1" smtClean="0">
                <a:solidFill>
                  <a:srgbClr val="FF0000"/>
                </a:solidFill>
              </a:rPr>
              <a:t>This ruling established judicial review.</a:t>
            </a:r>
          </a:p>
        </p:txBody>
      </p:sp>
      <p:sp>
        <p:nvSpPr>
          <p:cNvPr id="168965" name="Slide Number Placeholder 5"/>
          <p:cNvSpPr>
            <a:spLocks noGrp="1"/>
          </p:cNvSpPr>
          <p:nvPr>
            <p:ph type="sldNum" sz="quarter" idx="12"/>
          </p:nvPr>
        </p:nvSpPr>
        <p:spPr>
          <a:noFill/>
        </p:spPr>
        <p:txBody>
          <a:bodyPr/>
          <a:lstStyle/>
          <a:p>
            <a:fld id="{7F9DF5BE-D2AD-4E30-A165-9C9D3192E8BF}" type="slidenum">
              <a:rPr lang="en-US" smtClean="0"/>
              <a:pPr/>
              <a:t>103</a:t>
            </a:fld>
            <a:endParaRPr lang="en-US" smtClean="0"/>
          </a:p>
        </p:txBody>
      </p:sp>
      <p:sp>
        <p:nvSpPr>
          <p:cNvPr id="7" name="Date Placeholder 6"/>
          <p:cNvSpPr>
            <a:spLocks noGrp="1"/>
          </p:cNvSpPr>
          <p:nvPr>
            <p:ph type="dt" sz="half" idx="10"/>
          </p:nvPr>
        </p:nvSpPr>
        <p:spPr/>
        <p:txBody>
          <a:bodyPr/>
          <a:lstStyle/>
          <a:p>
            <a:pPr>
              <a:defRPr/>
            </a:pPr>
            <a:fld id="{95463377-C4B1-45FE-8DE2-2EE421A50CEA}"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5060">
                                            <p:txEl>
                                              <p:pRg st="0" end="0"/>
                                            </p:txEl>
                                          </p:spTgt>
                                        </p:tgtEl>
                                        <p:attrNameLst>
                                          <p:attrName>style.visibility</p:attrName>
                                        </p:attrNameLst>
                                      </p:cBhvr>
                                      <p:to>
                                        <p:strVal val="visible"/>
                                      </p:to>
                                    </p:set>
                                    <p:anim calcmode="lin" valueType="num">
                                      <p:cBhvr additive="base">
                                        <p:cTn id="7" dur="300" fill="hold"/>
                                        <p:tgtEl>
                                          <p:spTgt spid="4506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506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687513" y="1152525"/>
            <a:ext cx="6440487" cy="854075"/>
          </a:xfrm>
        </p:spPr>
        <p:txBody>
          <a:bodyPr/>
          <a:lstStyle/>
          <a:p>
            <a:r>
              <a:rPr lang="en-US" smtClean="0"/>
              <a:t>Knock, knock</a:t>
            </a:r>
            <a:br>
              <a:rPr lang="en-US" smtClean="0"/>
            </a:br>
            <a:endParaRPr lang="en-US" smtClean="0"/>
          </a:p>
        </p:txBody>
      </p:sp>
      <p:sp>
        <p:nvSpPr>
          <p:cNvPr id="184323" name="Rectangle 3"/>
          <p:cNvSpPr>
            <a:spLocks noGrp="1" noChangeArrowheads="1"/>
          </p:cNvSpPr>
          <p:nvPr>
            <p:ph type="body" idx="1"/>
          </p:nvPr>
        </p:nvSpPr>
        <p:spPr/>
        <p:txBody>
          <a:bodyPr/>
          <a:lstStyle/>
          <a:p>
            <a:r>
              <a:rPr lang="en-US" smtClean="0"/>
              <a:t>Who's there?</a:t>
            </a:r>
            <a:br>
              <a:rPr lang="en-US" smtClean="0"/>
            </a:br>
            <a:endParaRPr lang="en-US" smtClean="0"/>
          </a:p>
          <a:p>
            <a:r>
              <a:rPr lang="en-US" smtClean="0"/>
              <a:t>Lettuce.</a:t>
            </a:r>
            <a:br>
              <a:rPr lang="en-US" smtClean="0"/>
            </a:br>
            <a:endParaRPr lang="en-US" smtClean="0"/>
          </a:p>
          <a:p>
            <a:r>
              <a:rPr lang="en-US" smtClean="0"/>
              <a:t>Lettuce who?</a:t>
            </a:r>
            <a:br>
              <a:rPr lang="en-US" smtClean="0"/>
            </a:br>
            <a:endParaRPr lang="en-US" smtClean="0"/>
          </a:p>
          <a:p>
            <a:r>
              <a:rPr lang="en-US" smtClean="0"/>
              <a:t>Lettuce in, it's cold out here.</a:t>
            </a:r>
            <a:br>
              <a:rPr lang="en-US" smtClean="0"/>
            </a:br>
            <a:endParaRPr lang="en-US" smtClean="0"/>
          </a:p>
        </p:txBody>
      </p:sp>
      <p:pic>
        <p:nvPicPr>
          <p:cNvPr id="184325" name="Picture 5" descr="children_sledding"/>
          <p:cNvPicPr>
            <a:picLocks noChangeAspect="1" noChangeArrowheads="1"/>
          </p:cNvPicPr>
          <p:nvPr/>
        </p:nvPicPr>
        <p:blipFill>
          <a:blip r:embed="rId3" cstate="print"/>
          <a:srcRect/>
          <a:stretch>
            <a:fillRect/>
          </a:stretch>
        </p:blipFill>
        <p:spPr bwMode="auto">
          <a:xfrm>
            <a:off x="6386513" y="4537075"/>
            <a:ext cx="1781175" cy="2143125"/>
          </a:xfrm>
          <a:prstGeom prst="rect">
            <a:avLst/>
          </a:prstGeom>
          <a:noFill/>
          <a:ln w="9525">
            <a:noFill/>
            <a:miter lim="800000"/>
            <a:headEnd/>
            <a:tailEnd/>
          </a:ln>
        </p:spPr>
      </p:pic>
      <p:sp>
        <p:nvSpPr>
          <p:cNvPr id="171013" name="Slide Number Placeholder 5"/>
          <p:cNvSpPr>
            <a:spLocks noGrp="1"/>
          </p:cNvSpPr>
          <p:nvPr>
            <p:ph type="sldNum" sz="quarter" idx="12"/>
          </p:nvPr>
        </p:nvSpPr>
        <p:spPr>
          <a:noFill/>
        </p:spPr>
        <p:txBody>
          <a:bodyPr/>
          <a:lstStyle/>
          <a:p>
            <a:fld id="{3A170751-D846-4E2D-9446-49F7EB346160}" type="slidenum">
              <a:rPr lang="en-US" smtClean="0"/>
              <a:pPr/>
              <a:t>104</a:t>
            </a:fld>
            <a:endParaRPr lang="en-US" smtClean="0"/>
          </a:p>
        </p:txBody>
      </p:sp>
      <p:sp>
        <p:nvSpPr>
          <p:cNvPr id="7" name="Date Placeholder 6"/>
          <p:cNvSpPr>
            <a:spLocks noGrp="1"/>
          </p:cNvSpPr>
          <p:nvPr>
            <p:ph type="dt" sz="half" idx="10"/>
          </p:nvPr>
        </p:nvSpPr>
        <p:spPr/>
        <p:txBody>
          <a:bodyPr/>
          <a:lstStyle/>
          <a:p>
            <a:pPr>
              <a:defRPr/>
            </a:pPr>
            <a:fld id="{FEF833D4-4AC1-417D-8057-AED9CA1EAA94}"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4323">
                                            <p:txEl>
                                              <p:pRg st="0" end="0"/>
                                            </p:txEl>
                                          </p:spTgt>
                                        </p:tgtEl>
                                        <p:attrNameLst>
                                          <p:attrName>style.visibility</p:attrName>
                                        </p:attrNameLst>
                                      </p:cBhvr>
                                      <p:to>
                                        <p:strVal val="visible"/>
                                      </p:to>
                                    </p:set>
                                    <p:animEffect transition="in" filter="checkerboard(across)">
                                      <p:cBhvr>
                                        <p:cTn id="7" dur="1000"/>
                                        <p:tgtEl>
                                          <p:spTgt spid="184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4323">
                                            <p:txEl>
                                              <p:pRg st="1" end="1"/>
                                            </p:txEl>
                                          </p:spTgt>
                                        </p:tgtEl>
                                        <p:attrNameLst>
                                          <p:attrName>style.visibility</p:attrName>
                                        </p:attrNameLst>
                                      </p:cBhvr>
                                      <p:to>
                                        <p:strVal val="visible"/>
                                      </p:to>
                                    </p:set>
                                    <p:anim calcmode="lin" valueType="num">
                                      <p:cBhvr additive="base">
                                        <p:cTn id="12" dur="1000" fill="hold"/>
                                        <p:tgtEl>
                                          <p:spTgt spid="184323">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184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84323">
                                            <p:txEl>
                                              <p:pRg st="2" end="2"/>
                                            </p:txEl>
                                          </p:spTgt>
                                        </p:tgtEl>
                                        <p:attrNameLst>
                                          <p:attrName>style.visibility</p:attrName>
                                        </p:attrNameLst>
                                      </p:cBhvr>
                                      <p:to>
                                        <p:strVal val="visible"/>
                                      </p:to>
                                    </p:set>
                                    <p:anim calcmode="lin" valueType="num">
                                      <p:cBhvr additive="base">
                                        <p:cTn id="18" dur="1000" fill="hold"/>
                                        <p:tgtEl>
                                          <p:spTgt spid="184323">
                                            <p:txEl>
                                              <p:pRg st="2" end="2"/>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1843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84323">
                                            <p:txEl>
                                              <p:pRg st="3" end="3"/>
                                            </p:txEl>
                                          </p:spTgt>
                                        </p:tgtEl>
                                        <p:attrNameLst>
                                          <p:attrName>style.visibility</p:attrName>
                                        </p:attrNameLst>
                                      </p:cBhvr>
                                      <p:to>
                                        <p:strVal val="visible"/>
                                      </p:to>
                                    </p:set>
                                    <p:anim calcmode="lin" valueType="num">
                                      <p:cBhvr additive="base">
                                        <p:cTn id="24" dur="1000" fill="hold"/>
                                        <p:tgtEl>
                                          <p:spTgt spid="184323">
                                            <p:txEl>
                                              <p:pRg st="3" end="3"/>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1843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184325"/>
                                        </p:tgtEl>
                                        <p:attrNameLst>
                                          <p:attrName>style.visibility</p:attrName>
                                        </p:attrNameLst>
                                      </p:cBhvr>
                                      <p:to>
                                        <p:strVal val="visible"/>
                                      </p:to>
                                    </p:set>
                                    <p:animEffect transition="in" filter="diamond(in)">
                                      <p:cBhvr>
                                        <p:cTn id="30" dur="20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smtClean="0"/>
              <a:t>Notes</a:t>
            </a:r>
          </a:p>
        </p:txBody>
      </p:sp>
      <p:sp>
        <p:nvSpPr>
          <p:cNvPr id="156675" name="Rectangle 3"/>
          <p:cNvSpPr>
            <a:spLocks noGrp="1" noChangeArrowheads="1"/>
          </p:cNvSpPr>
          <p:nvPr>
            <p:ph type="body" idx="1"/>
          </p:nvPr>
        </p:nvSpPr>
        <p:spPr/>
        <p:txBody>
          <a:bodyPr/>
          <a:lstStyle/>
          <a:p>
            <a:r>
              <a:rPr lang="en-US" sz="3200" smtClean="0">
                <a:solidFill>
                  <a:srgbClr val="FF0000"/>
                </a:solidFill>
              </a:rPr>
              <a:t>Farmers shipped their goods through New Orleans. They feared that either France or Spain might close the port to American shipping.</a:t>
            </a:r>
          </a:p>
        </p:txBody>
      </p:sp>
      <p:pic>
        <p:nvPicPr>
          <p:cNvPr id="156676" name="Picture 4" descr="MCj04058500000[1]"/>
          <p:cNvPicPr>
            <a:picLocks noChangeAspect="1" noChangeArrowheads="1"/>
          </p:cNvPicPr>
          <p:nvPr/>
        </p:nvPicPr>
        <p:blipFill>
          <a:blip r:embed="rId2" cstate="print"/>
          <a:srcRect/>
          <a:stretch>
            <a:fillRect/>
          </a:stretch>
        </p:blipFill>
        <p:spPr bwMode="auto">
          <a:xfrm>
            <a:off x="5891213" y="4568825"/>
            <a:ext cx="1651000" cy="1709738"/>
          </a:xfrm>
          <a:prstGeom prst="rect">
            <a:avLst/>
          </a:prstGeom>
          <a:noFill/>
          <a:ln w="9525">
            <a:noFill/>
            <a:miter lim="800000"/>
            <a:headEnd/>
            <a:tailEnd/>
          </a:ln>
        </p:spPr>
      </p:pic>
      <p:sp>
        <p:nvSpPr>
          <p:cNvPr id="156677" name="Slide Number Placeholder 5"/>
          <p:cNvSpPr>
            <a:spLocks noGrp="1"/>
          </p:cNvSpPr>
          <p:nvPr>
            <p:ph type="sldNum" sz="quarter" idx="12"/>
          </p:nvPr>
        </p:nvSpPr>
        <p:spPr>
          <a:noFill/>
        </p:spPr>
        <p:txBody>
          <a:bodyPr/>
          <a:lstStyle/>
          <a:p>
            <a:fld id="{3E074A03-7186-43B6-B8E6-750D6EA757D5}" type="slidenum">
              <a:rPr lang="en-US" smtClean="0"/>
              <a:pPr/>
              <a:t>105</a:t>
            </a:fld>
            <a:endParaRPr lang="en-US" smtClean="0"/>
          </a:p>
        </p:txBody>
      </p:sp>
      <p:sp>
        <p:nvSpPr>
          <p:cNvPr id="7" name="Date Placeholder 6"/>
          <p:cNvSpPr>
            <a:spLocks noGrp="1"/>
          </p:cNvSpPr>
          <p:nvPr>
            <p:ph type="dt" sz="half" idx="10"/>
          </p:nvPr>
        </p:nvSpPr>
        <p:spPr/>
        <p:txBody>
          <a:bodyPr/>
          <a:lstStyle/>
          <a:p>
            <a:pPr>
              <a:defRPr/>
            </a:pPr>
            <a:fld id="{ACC995C3-7794-4C0F-8E8B-0521C0F36694}"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smtClean="0"/>
              <a:t>Homework</a:t>
            </a:r>
          </a:p>
        </p:txBody>
      </p:sp>
      <p:sp>
        <p:nvSpPr>
          <p:cNvPr id="169987" name="Rectangle 3"/>
          <p:cNvSpPr>
            <a:spLocks noGrp="1" noChangeArrowheads="1"/>
          </p:cNvSpPr>
          <p:nvPr>
            <p:ph type="body" idx="1"/>
          </p:nvPr>
        </p:nvSpPr>
        <p:spPr/>
        <p:txBody>
          <a:bodyPr/>
          <a:lstStyle/>
          <a:p>
            <a:r>
              <a:rPr lang="en-US" sz="3200" smtClean="0"/>
              <a:t>On-Line Quiz 6.3</a:t>
            </a:r>
          </a:p>
        </p:txBody>
      </p:sp>
      <p:pic>
        <p:nvPicPr>
          <p:cNvPr id="169988" name="Picture 4" descr="Homework"/>
          <p:cNvPicPr>
            <a:picLocks noChangeAspect="1" noChangeArrowheads="1"/>
          </p:cNvPicPr>
          <p:nvPr/>
        </p:nvPicPr>
        <p:blipFill>
          <a:blip r:embed="rId3" cstate="print"/>
          <a:srcRect/>
          <a:stretch>
            <a:fillRect/>
          </a:stretch>
        </p:blipFill>
        <p:spPr bwMode="auto">
          <a:xfrm>
            <a:off x="3740150" y="3175000"/>
            <a:ext cx="2641600" cy="2982913"/>
          </a:xfrm>
          <a:prstGeom prst="rect">
            <a:avLst/>
          </a:prstGeom>
          <a:noFill/>
          <a:ln w="9525">
            <a:noFill/>
            <a:miter lim="800000"/>
            <a:headEnd/>
            <a:tailEnd/>
          </a:ln>
        </p:spPr>
      </p:pic>
      <p:sp>
        <p:nvSpPr>
          <p:cNvPr id="169989" name="Slide Number Placeholder 5"/>
          <p:cNvSpPr>
            <a:spLocks noGrp="1"/>
          </p:cNvSpPr>
          <p:nvPr>
            <p:ph type="sldNum" sz="quarter" idx="12"/>
          </p:nvPr>
        </p:nvSpPr>
        <p:spPr>
          <a:noFill/>
        </p:spPr>
        <p:txBody>
          <a:bodyPr/>
          <a:lstStyle/>
          <a:p>
            <a:fld id="{736F0283-C100-4102-906D-B4757E7B53BE}" type="slidenum">
              <a:rPr lang="en-US" smtClean="0"/>
              <a:pPr/>
              <a:t>106</a:t>
            </a:fld>
            <a:endParaRPr lang="en-US" smtClean="0"/>
          </a:p>
        </p:txBody>
      </p:sp>
      <p:sp>
        <p:nvSpPr>
          <p:cNvPr id="7" name="Date Placeholder 6"/>
          <p:cNvSpPr>
            <a:spLocks noGrp="1"/>
          </p:cNvSpPr>
          <p:nvPr>
            <p:ph type="dt" sz="half" idx="10"/>
          </p:nvPr>
        </p:nvSpPr>
        <p:spPr/>
        <p:txBody>
          <a:bodyPr/>
          <a:lstStyle/>
          <a:p>
            <a:pPr>
              <a:defRPr/>
            </a:pPr>
            <a:fld id="{02DC4936-D61F-4864-AD05-BC9D6FD72DC7}"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184150"/>
            <a:ext cx="8229600" cy="1143000"/>
          </a:xfrm>
        </p:spPr>
        <p:txBody>
          <a:bodyPr/>
          <a:lstStyle/>
          <a:p>
            <a:pPr eaLnBrk="1" hangingPunct="1"/>
            <a:r>
              <a:rPr lang="en-US" b="1" smtClean="0"/>
              <a:t/>
            </a:r>
            <a:br>
              <a:rPr lang="en-US" b="1" smtClean="0"/>
            </a:br>
            <a:r>
              <a:rPr lang="en-US" b="1" smtClean="0"/>
              <a:t>Louisiana Purchase</a:t>
            </a:r>
          </a:p>
        </p:txBody>
      </p:sp>
      <p:sp>
        <p:nvSpPr>
          <p:cNvPr id="172035" name="Content Placeholder 5"/>
          <p:cNvSpPr>
            <a:spLocks noGrp="1"/>
          </p:cNvSpPr>
          <p:nvPr>
            <p:ph idx="1"/>
          </p:nvPr>
        </p:nvSpPr>
        <p:spPr/>
        <p:txBody>
          <a:bodyPr/>
          <a:lstStyle/>
          <a:p>
            <a:pPr eaLnBrk="1" hangingPunct="1"/>
            <a:endParaRPr lang="en-US" smtClean="0"/>
          </a:p>
        </p:txBody>
      </p:sp>
      <p:sp>
        <p:nvSpPr>
          <p:cNvPr id="5" name="Slide Number Placeholder 4"/>
          <p:cNvSpPr>
            <a:spLocks noGrp="1"/>
          </p:cNvSpPr>
          <p:nvPr>
            <p:ph type="sldNum" sz="quarter" idx="12"/>
          </p:nvPr>
        </p:nvSpPr>
        <p:spPr/>
        <p:txBody>
          <a:bodyPr/>
          <a:lstStyle/>
          <a:p>
            <a:pPr>
              <a:defRPr/>
            </a:pPr>
            <a:fld id="{4EDE7778-3290-4C5E-B05A-2441779602B2}" type="slidenum">
              <a:rPr lang="en-US" smtClean="0"/>
              <a:pPr>
                <a:defRPr/>
              </a:pPr>
              <a:t>107</a:t>
            </a:fld>
            <a:endParaRPr lang="en-US"/>
          </a:p>
        </p:txBody>
      </p:sp>
      <p:sp>
        <p:nvSpPr>
          <p:cNvPr id="7" name="Date Placeholder 6"/>
          <p:cNvSpPr>
            <a:spLocks noGrp="1"/>
          </p:cNvSpPr>
          <p:nvPr>
            <p:ph type="dt" sz="half" idx="10"/>
          </p:nvPr>
        </p:nvSpPr>
        <p:spPr/>
        <p:txBody>
          <a:bodyPr/>
          <a:lstStyle/>
          <a:p>
            <a:pPr>
              <a:defRPr/>
            </a:pPr>
            <a:fld id="{29A47F70-74A9-4C7E-95FF-48FAD7D03368}" type="datetime3">
              <a:rPr lang="en-US" smtClean="0"/>
              <a:pPr>
                <a:defRPr/>
              </a:pPr>
              <a:t>21 December 2011</a:t>
            </a:fld>
            <a:endParaRPr lang="en-US"/>
          </a:p>
        </p:txBody>
      </p:sp>
    </p:spTree>
  </p:cSld>
  <p:clrMapOvr>
    <a:masterClrMapping/>
  </p:clrMapOvr>
  <p:transition>
    <p:wipe dir="r"/>
    <p:sndAc>
      <p:stSnd>
        <p:snd r:embed="rId3" name="13_Cest_Tout_Fin Wav.wav"/>
      </p:stSnd>
    </p:sndAc>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676400" y="632881"/>
            <a:ext cx="7010400" cy="418576"/>
          </a:xfrm>
        </p:spPr>
        <p:txBody>
          <a:bodyPr/>
          <a:lstStyle/>
          <a:p>
            <a:r>
              <a:rPr lang="en-US" dirty="0" smtClean="0"/>
              <a:t>Louisiana </a:t>
            </a:r>
            <a:r>
              <a:rPr lang="en-US" dirty="0" smtClean="0"/>
              <a:t>Purchase-</a:t>
            </a:r>
            <a:endParaRPr lang="en-US" dirty="0" smtClean="0"/>
          </a:p>
        </p:txBody>
      </p:sp>
      <p:sp>
        <p:nvSpPr>
          <p:cNvPr id="173059" name="Rectangle 3"/>
          <p:cNvSpPr>
            <a:spLocks noGrp="1" noChangeArrowheads="1"/>
          </p:cNvSpPr>
          <p:nvPr>
            <p:ph type="body" idx="1"/>
          </p:nvPr>
        </p:nvSpPr>
        <p:spPr/>
        <p:txBody>
          <a:bodyPr/>
          <a:lstStyle/>
          <a:p>
            <a:r>
              <a:rPr lang="en-US" smtClean="0"/>
              <a:t>Objectives:</a:t>
            </a:r>
            <a:br>
              <a:rPr lang="en-US" smtClean="0"/>
            </a:br>
            <a:r>
              <a:rPr lang="en-US" smtClean="0"/>
              <a:t>- Explain why control; of the Mississippi River was important to western farmers</a:t>
            </a:r>
            <a:br>
              <a:rPr lang="en-US" smtClean="0"/>
            </a:br>
            <a:r>
              <a:rPr lang="en-US" smtClean="0"/>
              <a:t>-  Describe how the United States gained Louisiana</a:t>
            </a:r>
            <a:br>
              <a:rPr lang="en-US" smtClean="0"/>
            </a:br>
            <a:r>
              <a:rPr lang="en-US" smtClean="0"/>
              <a:t>-  Identify the achievements of the Lewis and Clark expedition </a:t>
            </a:r>
          </a:p>
        </p:txBody>
      </p:sp>
    </p:spTree>
  </p:cSld>
  <p:clrMapOvr>
    <a:masterClrMapping/>
  </p:clrMapOvr>
  <p:transition spd="med">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t>Louisiana Purchase</a:t>
            </a:r>
          </a:p>
        </p:txBody>
      </p:sp>
      <p:pic>
        <p:nvPicPr>
          <p:cNvPr id="3" name="The_Louisiana_Purchase__1803_.asf">
            <a:hlinkClick r:id="" action="ppaction://media"/>
          </p:cNvPr>
          <p:cNvPicPr>
            <a:picLocks noRot="1" noChangeAspect="1"/>
          </p:cNvPicPr>
          <p:nvPr>
            <a:videoFile r:link="rId1"/>
          </p:nvPr>
        </p:nvPicPr>
        <p:blipFill>
          <a:blip r:embed="rId4" cstate="print"/>
          <a:srcRect/>
          <a:stretch>
            <a:fillRect/>
          </a:stretch>
        </p:blipFill>
        <p:spPr bwMode="auto">
          <a:xfrm>
            <a:off x="2895600" y="2286000"/>
            <a:ext cx="3352800" cy="2286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a:xfrm>
            <a:off x="2362200" y="2574925"/>
            <a:ext cx="5562600" cy="2271713"/>
          </a:xfrm>
        </p:spPr>
        <p:txBody>
          <a:bodyPr/>
          <a:lstStyle/>
          <a:p>
            <a:r>
              <a:rPr lang="en-US" sz="3600" b="0" dirty="0" smtClean="0"/>
              <a:t>Launching the New Government</a:t>
            </a:r>
          </a:p>
          <a:p>
            <a:r>
              <a:rPr lang="en-US" sz="3600" b="0" dirty="0" smtClean="0"/>
              <a:t>(</a:t>
            </a:r>
            <a:r>
              <a:rPr lang="en-US" sz="2400" b="0" dirty="0" smtClean="0">
                <a:solidFill>
                  <a:srgbClr val="FF0000"/>
                </a:solidFill>
              </a:rPr>
              <a:t>A federal Government is established</a:t>
            </a:r>
            <a:r>
              <a:rPr lang="en-US" sz="3600" b="0" dirty="0" smtClean="0"/>
              <a:t>)</a:t>
            </a:r>
          </a:p>
        </p:txBody>
      </p:sp>
    </p:spTree>
  </p:cSld>
  <p:clrMapOvr>
    <a:masterClrMapping/>
  </p:clrMapOvr>
  <p:transition spd="med">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455738" y="207963"/>
            <a:ext cx="6440487" cy="569912"/>
          </a:xfrm>
        </p:spPr>
        <p:txBody>
          <a:bodyPr/>
          <a:lstStyle/>
          <a:p>
            <a:pPr algn="ctr"/>
            <a:r>
              <a:rPr lang="en-US" sz="4400" b="0" smtClean="0">
                <a:solidFill>
                  <a:srgbClr val="FFFFFF"/>
                </a:solidFill>
              </a:rPr>
              <a:t>Louisiana Purchase</a:t>
            </a:r>
          </a:p>
        </p:txBody>
      </p:sp>
      <p:sp>
        <p:nvSpPr>
          <p:cNvPr id="48131" name="Rectangle 3"/>
          <p:cNvSpPr>
            <a:spLocks noGrp="1" noChangeArrowheads="1"/>
          </p:cNvSpPr>
          <p:nvPr>
            <p:ph type="body" sz="half" idx="1"/>
          </p:nvPr>
        </p:nvSpPr>
        <p:spPr>
          <a:xfrm>
            <a:off x="690563" y="2463800"/>
            <a:ext cx="7656512" cy="2960688"/>
          </a:xfrm>
          <a:gradFill rotWithShape="1">
            <a:gsLst>
              <a:gs pos="0">
                <a:schemeClr val="accent1">
                  <a:alpha val="50000"/>
                </a:schemeClr>
              </a:gs>
              <a:gs pos="100000">
                <a:schemeClr val="accent1">
                  <a:gamma/>
                  <a:tint val="66667"/>
                  <a:invGamma/>
                  <a:alpha val="50000"/>
                </a:schemeClr>
              </a:gs>
            </a:gsLst>
            <a:path path="shape">
              <a:fillToRect l="50000" t="50000" r="50000" b="50000"/>
            </a:path>
          </a:gradFill>
        </p:spPr>
        <p:txBody>
          <a:bodyPr/>
          <a:lstStyle/>
          <a:p>
            <a:pPr>
              <a:buFont typeface="Symbol" pitchFamily="18" charset="2"/>
              <a:buNone/>
              <a:defRPr/>
            </a:pPr>
            <a:r>
              <a:rPr lang="en-US" sz="4000" b="1" smtClean="0">
                <a:solidFill>
                  <a:schemeClr val="tx1"/>
                </a:solidFill>
              </a:rPr>
              <a:t>The U.S. Senate approved the treaty to buy the entire territory for $15 million, and the sale became known at the __________.</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75" fill="hold"/>
                                        <p:tgtEl>
                                          <p:spTgt spid="48130">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813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838200" y="303213"/>
            <a:ext cx="8107363" cy="1811337"/>
          </a:xfrm>
          <a:solidFill>
            <a:schemeClr val="bg1"/>
          </a:solidFill>
        </p:spPr>
        <p:txBody>
          <a:bodyPr/>
          <a:lstStyle/>
          <a:p>
            <a:pPr eaLnBrk="1" hangingPunct="1"/>
            <a:r>
              <a:rPr lang="en-US" sz="4000" smtClean="0"/>
              <a:t>Jefferson’s purchase of the Louisiana territory doubled the size of the United States in the 1803. </a:t>
            </a:r>
          </a:p>
        </p:txBody>
      </p:sp>
      <p:sp>
        <p:nvSpPr>
          <p:cNvPr id="4" name="Slide Number Placeholder 3"/>
          <p:cNvSpPr>
            <a:spLocks noGrp="1"/>
          </p:cNvSpPr>
          <p:nvPr>
            <p:ph type="sldNum" sz="quarter" idx="12"/>
          </p:nvPr>
        </p:nvSpPr>
        <p:spPr/>
        <p:txBody>
          <a:bodyPr/>
          <a:lstStyle/>
          <a:p>
            <a:pPr>
              <a:defRPr/>
            </a:pPr>
            <a:fld id="{24EA87E2-B19D-4491-AAAD-A0A2E4B89743}" type="slidenum">
              <a:rPr lang="en-US" smtClean="0"/>
              <a:pPr>
                <a:defRPr/>
              </a:pPr>
              <a:t>111</a:t>
            </a:fld>
            <a:endParaRPr lang="en-US"/>
          </a:p>
        </p:txBody>
      </p:sp>
      <p:sp>
        <p:nvSpPr>
          <p:cNvPr id="6" name="Date Placeholder 5"/>
          <p:cNvSpPr>
            <a:spLocks noGrp="1"/>
          </p:cNvSpPr>
          <p:nvPr>
            <p:ph type="dt" sz="half" idx="10"/>
          </p:nvPr>
        </p:nvSpPr>
        <p:spPr/>
        <p:txBody>
          <a:bodyPr/>
          <a:lstStyle/>
          <a:p>
            <a:pPr>
              <a:defRPr/>
            </a:pPr>
            <a:fld id="{DC9B5684-836A-418A-B599-867246BAFDFE}" type="datetime3">
              <a:rPr lang="en-US" smtClean="0"/>
              <a:pPr>
                <a:defRPr/>
              </a:pPr>
              <a:t>21 December 2011</a:t>
            </a:fld>
            <a:endParaRPr lang="en-US"/>
          </a:p>
        </p:txBody>
      </p:sp>
    </p:spTree>
  </p:cSld>
  <p:clrMapOvr>
    <a:masterClrMapping/>
  </p:clrMapOvr>
  <p:transition>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687513" y="1365250"/>
            <a:ext cx="6440487" cy="862013"/>
          </a:xfrm>
        </p:spPr>
        <p:txBody>
          <a:bodyPr/>
          <a:lstStyle/>
          <a:p>
            <a:r>
              <a:rPr lang="en-US" smtClean="0"/>
              <a:t>Did Jefferson ignore the Constitution</a:t>
            </a:r>
          </a:p>
        </p:txBody>
      </p:sp>
      <p:sp>
        <p:nvSpPr>
          <p:cNvPr id="158723" name="Rectangle 3"/>
          <p:cNvSpPr>
            <a:spLocks noGrp="1" noChangeArrowheads="1"/>
          </p:cNvSpPr>
          <p:nvPr>
            <p:ph type="body" idx="1"/>
          </p:nvPr>
        </p:nvSpPr>
        <p:spPr>
          <a:xfrm>
            <a:off x="1371600" y="2667000"/>
            <a:ext cx="6877050" cy="3878263"/>
          </a:xfrm>
        </p:spPr>
        <p:txBody>
          <a:bodyPr/>
          <a:lstStyle/>
          <a:p>
            <a:r>
              <a:rPr lang="en-US" sz="3600" dirty="0" smtClean="0">
                <a:solidFill>
                  <a:srgbClr val="FF0000"/>
                </a:solidFill>
              </a:rPr>
              <a:t>His decision  was based on a loose interpretation. The Constitution does not specifically say the President can buy land. He did have a treaty written and approve after the fact.</a:t>
            </a:r>
          </a:p>
        </p:txBody>
      </p:sp>
      <p:pic>
        <p:nvPicPr>
          <p:cNvPr id="158724" name="Picture 4" descr="thomasjeff"/>
          <p:cNvPicPr>
            <a:picLocks noChangeAspect="1" noChangeArrowheads="1"/>
          </p:cNvPicPr>
          <p:nvPr/>
        </p:nvPicPr>
        <p:blipFill>
          <a:blip r:embed="rId2" cstate="print"/>
          <a:srcRect/>
          <a:stretch>
            <a:fillRect/>
          </a:stretch>
        </p:blipFill>
        <p:spPr bwMode="auto">
          <a:xfrm>
            <a:off x="6997700" y="0"/>
            <a:ext cx="2146300" cy="2576513"/>
          </a:xfrm>
          <a:prstGeom prst="rect">
            <a:avLst/>
          </a:prstGeom>
          <a:noFill/>
          <a:ln w="9525">
            <a:noFill/>
            <a:miter lim="800000"/>
            <a:headEnd/>
            <a:tailEnd/>
          </a:ln>
        </p:spPr>
      </p:pic>
      <p:sp>
        <p:nvSpPr>
          <p:cNvPr id="158725" name="Slide Number Placeholder 5"/>
          <p:cNvSpPr>
            <a:spLocks noGrp="1"/>
          </p:cNvSpPr>
          <p:nvPr>
            <p:ph type="sldNum" sz="quarter" idx="12"/>
          </p:nvPr>
        </p:nvSpPr>
        <p:spPr>
          <a:noFill/>
        </p:spPr>
        <p:txBody>
          <a:bodyPr/>
          <a:lstStyle/>
          <a:p>
            <a:fld id="{C3FABE1D-DA53-4CCA-B7AC-DAF5B106E03E}" type="slidenum">
              <a:rPr lang="en-US" smtClean="0"/>
              <a:pPr/>
              <a:t>112</a:t>
            </a:fld>
            <a:endParaRPr lang="en-US" smtClean="0"/>
          </a:p>
        </p:txBody>
      </p:sp>
      <p:sp>
        <p:nvSpPr>
          <p:cNvPr id="7" name="Date Placeholder 6"/>
          <p:cNvSpPr>
            <a:spLocks noGrp="1"/>
          </p:cNvSpPr>
          <p:nvPr>
            <p:ph type="dt" sz="half" idx="10"/>
          </p:nvPr>
        </p:nvSpPr>
        <p:spPr/>
        <p:txBody>
          <a:bodyPr/>
          <a:lstStyle/>
          <a:p>
            <a:pPr>
              <a:defRPr/>
            </a:pPr>
            <a:fld id="{C16E50B3-2577-40FD-A5CE-79D8435BADB1}"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12324" name="The_Lewis_and_Clark_Expedition.asf">
            <a:hlinkClick r:id="" action="ppaction://media"/>
          </p:cNvPr>
          <p:cNvPicPr>
            <a:picLocks noRot="1" noChangeAspect="1" noChangeArrowheads="1"/>
          </p:cNvPicPr>
          <p:nvPr>
            <a:videoFile r:link="rId1"/>
          </p:nvPr>
        </p:nvPicPr>
        <p:blipFill>
          <a:blip r:embed="rId3" cstate="print"/>
          <a:srcRect/>
          <a:stretch>
            <a:fillRect/>
          </a:stretch>
        </p:blipFill>
        <p:spPr bwMode="auto">
          <a:xfrm>
            <a:off x="476250" y="968375"/>
            <a:ext cx="8067675" cy="550068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DB2BB53D-F8FA-495E-BDF6-0FEF4F16C28A}" type="slidenum">
              <a:rPr lang="en-US" smtClean="0"/>
              <a:pPr>
                <a:defRPr/>
              </a:pPr>
              <a:t>113</a:t>
            </a:fld>
            <a:endParaRPr lang="en-US"/>
          </a:p>
        </p:txBody>
      </p:sp>
      <p:sp>
        <p:nvSpPr>
          <p:cNvPr id="6" name="Date Placeholder 5"/>
          <p:cNvSpPr>
            <a:spLocks noGrp="1"/>
          </p:cNvSpPr>
          <p:nvPr>
            <p:ph type="dt" sz="half" idx="10"/>
          </p:nvPr>
        </p:nvSpPr>
        <p:spPr/>
        <p:txBody>
          <a:bodyPr/>
          <a:lstStyle/>
          <a:p>
            <a:pPr>
              <a:defRPr/>
            </a:pPr>
            <a:fld id="{BD7062C1-DE82-4B00-93FA-00A85D82BDF0}"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166" fill="hold"/>
                                        <p:tgtEl>
                                          <p:spTgt spid="3123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12324"/>
                </p:tgtEl>
              </p:cMediaNode>
            </p:video>
            <p:seq concurrent="1" nextAc="seek">
              <p:cTn id="8" restart="whenNotActive" fill="hold" evtFilter="cancelBubble" nodeType="interactiveSeq">
                <p:stCondLst>
                  <p:cond evt="onClick" delay="0">
                    <p:tgtEl>
                      <p:spTgt spid="3123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2324"/>
                                        </p:tgtEl>
                                      </p:cBhvr>
                                    </p:cmd>
                                  </p:childTnLst>
                                </p:cTn>
                              </p:par>
                            </p:childTnLst>
                          </p:cTn>
                        </p:par>
                      </p:childTnLst>
                    </p:cTn>
                  </p:par>
                </p:childTnLst>
              </p:cTn>
              <p:nextCondLst>
                <p:cond evt="onClick" delay="0">
                  <p:tgtEl>
                    <p:spTgt spid="312324"/>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74813" y="808038"/>
            <a:ext cx="6440487" cy="517525"/>
          </a:xfrm>
        </p:spPr>
        <p:txBody>
          <a:bodyPr/>
          <a:lstStyle/>
          <a:p>
            <a:pPr algn="ctr"/>
            <a:r>
              <a:rPr lang="en-US" sz="4000" b="0" smtClean="0"/>
              <a:t>Meriwether Lewis</a:t>
            </a:r>
          </a:p>
        </p:txBody>
      </p:sp>
      <p:sp>
        <p:nvSpPr>
          <p:cNvPr id="178179" name="Rectangle 3"/>
          <p:cNvSpPr>
            <a:spLocks noGrp="1" noChangeArrowheads="1"/>
          </p:cNvSpPr>
          <p:nvPr>
            <p:ph type="body" sz="half" idx="2"/>
          </p:nvPr>
        </p:nvSpPr>
        <p:spPr>
          <a:xfrm>
            <a:off x="4873625" y="1852613"/>
            <a:ext cx="3810000" cy="4113212"/>
          </a:xfrm>
        </p:spPr>
        <p:txBody>
          <a:bodyPr/>
          <a:lstStyle/>
          <a:p>
            <a:pPr>
              <a:buFont typeface="Symbol" pitchFamily="18" charset="2"/>
              <a:buNone/>
            </a:pPr>
            <a:r>
              <a:rPr lang="en-US" sz="4000" b="1" smtClean="0"/>
              <a:t>__________ was chosen by President Jefferson to lead the expedition.</a:t>
            </a:r>
          </a:p>
        </p:txBody>
      </p:sp>
      <p:pic>
        <p:nvPicPr>
          <p:cNvPr id="178180" name="Picture 4" descr="lewisb"/>
          <p:cNvPicPr>
            <a:picLocks noGrp="1" noChangeAspect="1" noChangeArrowheads="1"/>
          </p:cNvPicPr>
          <p:nvPr>
            <p:ph type="clipArt" sz="half" idx="1"/>
          </p:nvPr>
        </p:nvPicPr>
        <p:blipFill>
          <a:blip r:embed="rId3" cstate="print"/>
          <a:srcRect/>
          <a:stretch>
            <a:fillRect/>
          </a:stretch>
        </p:blipFill>
        <p:spPr>
          <a:xfrm>
            <a:off x="0" y="1744663"/>
            <a:ext cx="4741863" cy="3556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wipe(left)">
                                      <p:cBhvr>
                                        <p:cTn id="7" dur="500"/>
                                        <p:tgtEl>
                                          <p:spTgt spid="491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74725" y="547688"/>
            <a:ext cx="7010400" cy="517525"/>
          </a:xfrm>
        </p:spPr>
        <p:txBody>
          <a:bodyPr/>
          <a:lstStyle/>
          <a:p>
            <a:r>
              <a:rPr lang="en-US" b="0" smtClean="0"/>
              <a:t>     </a:t>
            </a:r>
            <a:r>
              <a:rPr lang="en-US" sz="4000" smtClean="0"/>
              <a:t>William Clark</a:t>
            </a:r>
          </a:p>
        </p:txBody>
      </p:sp>
      <p:sp>
        <p:nvSpPr>
          <p:cNvPr id="179203" name="Rectangle 3"/>
          <p:cNvSpPr>
            <a:spLocks noGrp="1" noChangeArrowheads="1"/>
          </p:cNvSpPr>
          <p:nvPr>
            <p:ph type="body" sz="half" idx="1"/>
          </p:nvPr>
        </p:nvSpPr>
        <p:spPr>
          <a:xfrm>
            <a:off x="1638300" y="3460750"/>
            <a:ext cx="6276975" cy="3074988"/>
          </a:xfrm>
        </p:spPr>
        <p:txBody>
          <a:bodyPr/>
          <a:lstStyle/>
          <a:p>
            <a:r>
              <a:rPr lang="en-US" sz="3600" b="1" smtClean="0"/>
              <a:t>__________ was chosen by Lewis to be the co-leader of the expedition to explore the Missouri River.</a:t>
            </a:r>
          </a:p>
        </p:txBody>
      </p:sp>
      <p:pic>
        <p:nvPicPr>
          <p:cNvPr id="179204" name="Picture 4" descr="clark"/>
          <p:cNvPicPr>
            <a:picLocks noGrp="1" noChangeAspect="1" noChangeArrowheads="1"/>
          </p:cNvPicPr>
          <p:nvPr>
            <p:ph type="clipArt" sz="half" idx="2"/>
          </p:nvPr>
        </p:nvPicPr>
        <p:blipFill>
          <a:blip r:embed="rId4" cstate="print"/>
          <a:srcRect/>
          <a:stretch>
            <a:fillRect/>
          </a:stretch>
        </p:blipFill>
        <p:spPr>
          <a:xfrm>
            <a:off x="5181600" y="0"/>
            <a:ext cx="3962400" cy="341788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box(out)">
                                      <p:cBhvr>
                                        <p:cTn id="7" dur="500"/>
                                        <p:tgtEl>
                                          <p:spTgt spid="5017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787525" y="381000"/>
            <a:ext cx="6440488" cy="517525"/>
          </a:xfrm>
        </p:spPr>
        <p:txBody>
          <a:bodyPr/>
          <a:lstStyle/>
          <a:p>
            <a:r>
              <a:rPr lang="en-US" sz="4000" b="0" smtClean="0"/>
              <a:t>Lewis and Clark Expedition</a:t>
            </a:r>
          </a:p>
        </p:txBody>
      </p:sp>
      <p:sp>
        <p:nvSpPr>
          <p:cNvPr id="180227" name="Rectangle 3"/>
          <p:cNvSpPr>
            <a:spLocks noGrp="1" noChangeArrowheads="1"/>
          </p:cNvSpPr>
          <p:nvPr>
            <p:ph type="body" sz="half" idx="2"/>
          </p:nvPr>
        </p:nvSpPr>
        <p:spPr>
          <a:xfrm>
            <a:off x="1666875" y="1052513"/>
            <a:ext cx="6916738" cy="2811462"/>
          </a:xfrm>
        </p:spPr>
        <p:txBody>
          <a:bodyPr/>
          <a:lstStyle/>
          <a:p>
            <a:r>
              <a:rPr lang="en-US" sz="3200" b="1" smtClean="0"/>
              <a:t>Lewis and Clark traveled from St. Louis across the great Plains, over the Rocky Mountains, and to the Pacific Ocean in a journey that became known as the __________.</a:t>
            </a:r>
          </a:p>
        </p:txBody>
      </p:sp>
      <p:pic>
        <p:nvPicPr>
          <p:cNvPr id="180228" name="Picture 4" descr="lewisandclark"/>
          <p:cNvPicPr>
            <a:picLocks noGrp="1" noChangeAspect="1" noChangeArrowheads="1"/>
          </p:cNvPicPr>
          <p:nvPr>
            <p:ph type="clipArt" sz="half" idx="1"/>
          </p:nvPr>
        </p:nvPicPr>
        <p:blipFill>
          <a:blip r:embed="rId4" cstate="print"/>
          <a:srcRect/>
          <a:stretch>
            <a:fillRect/>
          </a:stretch>
        </p:blipFill>
        <p:spPr>
          <a:xfrm>
            <a:off x="4662488" y="3551238"/>
            <a:ext cx="4114800" cy="30861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anim calcmode="lin" valueType="num">
                                      <p:cBhvr additive="base">
                                        <p:cTn id="7" dur="500" fill="hold"/>
                                        <p:tgtEl>
                                          <p:spTgt spid="5120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0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838325" y="455613"/>
            <a:ext cx="6440488" cy="517525"/>
          </a:xfrm>
        </p:spPr>
        <p:txBody>
          <a:bodyPr/>
          <a:lstStyle/>
          <a:p>
            <a:r>
              <a:rPr lang="en-US" sz="4000" b="0" smtClean="0"/>
              <a:t>Sacagawea</a:t>
            </a:r>
          </a:p>
        </p:txBody>
      </p:sp>
      <p:sp>
        <p:nvSpPr>
          <p:cNvPr id="181251" name="Rectangle 3"/>
          <p:cNvSpPr>
            <a:spLocks noGrp="1" noChangeArrowheads="1"/>
          </p:cNvSpPr>
          <p:nvPr>
            <p:ph type="body" sz="half" idx="2"/>
          </p:nvPr>
        </p:nvSpPr>
        <p:spPr>
          <a:xfrm>
            <a:off x="4810125" y="1227138"/>
            <a:ext cx="3810000" cy="4114800"/>
          </a:xfrm>
        </p:spPr>
        <p:txBody>
          <a:bodyPr/>
          <a:lstStyle/>
          <a:p>
            <a:r>
              <a:rPr lang="en-US" sz="3200" b="1" smtClean="0"/>
              <a:t>…was the wife of a fur-trader that served as a guide and interpreter across the Great Plains.</a:t>
            </a:r>
          </a:p>
        </p:txBody>
      </p:sp>
      <p:pic>
        <p:nvPicPr>
          <p:cNvPr id="181252" name="Picture 4" descr="sacagawea"/>
          <p:cNvPicPr>
            <a:picLocks noGrp="1" noChangeAspect="1" noChangeArrowheads="1"/>
          </p:cNvPicPr>
          <p:nvPr>
            <p:ph type="clipArt" sz="half" idx="1"/>
          </p:nvPr>
        </p:nvPicPr>
        <p:blipFill>
          <a:blip r:embed="rId3" cstate="print"/>
          <a:srcRect/>
          <a:stretch>
            <a:fillRect/>
          </a:stretch>
        </p:blipFill>
        <p:spPr>
          <a:xfrm>
            <a:off x="1682750" y="2309813"/>
            <a:ext cx="3382963" cy="4013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animEffect transition="in" filter="dissolve">
                                      <p:cBhvr>
                                        <p:cTn id="7" dur="500"/>
                                        <p:tgtEl>
                                          <p:spTgt spid="522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724025" y="455613"/>
            <a:ext cx="6440488" cy="517525"/>
          </a:xfrm>
        </p:spPr>
        <p:txBody>
          <a:bodyPr/>
          <a:lstStyle/>
          <a:p>
            <a:pPr algn="ctr"/>
            <a:r>
              <a:rPr lang="en-US" sz="4000" smtClean="0"/>
              <a:t>Sacagawea</a:t>
            </a:r>
          </a:p>
        </p:txBody>
      </p:sp>
      <p:pic>
        <p:nvPicPr>
          <p:cNvPr id="182275" name="Picture 4" descr="sacagawea-obverse"/>
          <p:cNvPicPr>
            <a:picLocks noChangeAspect="1" noChangeArrowheads="1"/>
          </p:cNvPicPr>
          <p:nvPr/>
        </p:nvPicPr>
        <p:blipFill>
          <a:blip r:embed="rId4" cstate="print"/>
          <a:srcRect/>
          <a:stretch>
            <a:fillRect/>
          </a:stretch>
        </p:blipFill>
        <p:spPr bwMode="auto">
          <a:xfrm>
            <a:off x="2362200" y="1828800"/>
            <a:ext cx="4267200" cy="4251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53250">
                                            <p:txEl>
                                              <p:pRg st="0" end="0"/>
                                            </p:txEl>
                                          </p:spTgt>
                                        </p:tgtEl>
                                        <p:attrNameLst>
                                          <p:attrName>style.visibility</p:attrName>
                                        </p:attrNameLst>
                                      </p:cBhvr>
                                      <p:to>
                                        <p:strVal val="visible"/>
                                      </p:to>
                                    </p:set>
                                    <p:anim calcmode="lin" valueType="num">
                                      <p:cBhvr additive="base">
                                        <p:cTn id="7" dur="75" fill="hold"/>
                                        <p:tgtEl>
                                          <p:spTgt spid="53250">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5325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889125" y="444500"/>
            <a:ext cx="6440488" cy="466725"/>
          </a:xfrm>
        </p:spPr>
        <p:txBody>
          <a:bodyPr/>
          <a:lstStyle/>
          <a:p>
            <a:pPr algn="ctr"/>
            <a:r>
              <a:rPr lang="en-US" sz="3600" b="0" smtClean="0"/>
              <a:t>Zebulon Pike</a:t>
            </a:r>
          </a:p>
        </p:txBody>
      </p:sp>
      <p:sp>
        <p:nvSpPr>
          <p:cNvPr id="183299" name="Rectangle 3"/>
          <p:cNvSpPr>
            <a:spLocks noGrp="1" noChangeArrowheads="1"/>
          </p:cNvSpPr>
          <p:nvPr>
            <p:ph type="body" sz="half" idx="2"/>
          </p:nvPr>
        </p:nvSpPr>
        <p:spPr>
          <a:xfrm>
            <a:off x="4684713" y="2135188"/>
            <a:ext cx="3810000" cy="4114800"/>
          </a:xfrm>
        </p:spPr>
        <p:txBody>
          <a:bodyPr/>
          <a:lstStyle/>
          <a:p>
            <a:r>
              <a:rPr lang="en-US" sz="3200" b="1" smtClean="0"/>
              <a:t>The government sent another explorer, __________, to find the source of the Red River.</a:t>
            </a:r>
          </a:p>
        </p:txBody>
      </p:sp>
      <p:pic>
        <p:nvPicPr>
          <p:cNvPr id="183300" name="Picture 4" descr="pike"/>
          <p:cNvPicPr>
            <a:picLocks noGrp="1" noChangeAspect="1" noChangeArrowheads="1"/>
          </p:cNvPicPr>
          <p:nvPr>
            <p:ph type="clipArt" sz="half" idx="1"/>
          </p:nvPr>
        </p:nvPicPr>
        <p:blipFill>
          <a:blip r:embed="rId3" cstate="print"/>
          <a:srcRect/>
          <a:stretch>
            <a:fillRect/>
          </a:stretch>
        </p:blipFill>
        <p:spPr>
          <a:xfrm>
            <a:off x="1701800" y="1803400"/>
            <a:ext cx="2752725" cy="4495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additive="base">
                                        <p:cTn id="7" dur="500" fill="hold"/>
                                        <p:tgtEl>
                                          <p:spTgt spid="5427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981200" y="457200"/>
            <a:ext cx="6553200" cy="419100"/>
          </a:xfrm>
        </p:spPr>
        <p:txBody>
          <a:bodyPr/>
          <a:lstStyle/>
          <a:p>
            <a:r>
              <a:rPr lang="en-US" dirty="0" smtClean="0"/>
              <a:t>Our text will be a guide</a:t>
            </a:r>
          </a:p>
        </p:txBody>
      </p:sp>
      <p:sp>
        <p:nvSpPr>
          <p:cNvPr id="14339" name="Content Placeholder 2"/>
          <p:cNvSpPr>
            <a:spLocks noGrp="1"/>
          </p:cNvSpPr>
          <p:nvPr>
            <p:ph idx="1"/>
          </p:nvPr>
        </p:nvSpPr>
        <p:spPr/>
        <p:txBody>
          <a:bodyPr/>
          <a:lstStyle/>
          <a:p>
            <a:r>
              <a:rPr lang="en-US" dirty="0" smtClean="0"/>
              <a:t>Please take note, we will use our text readings to help understand facts presented. Quizzes will be from the text readings, however tests will be based from the text readings and the PowerPoint notes.</a:t>
            </a:r>
          </a:p>
          <a:p>
            <a:r>
              <a:rPr lang="en-US" dirty="0" smtClean="0"/>
              <a:t>Our readings will encompass chapters 6 through 8.</a:t>
            </a:r>
          </a:p>
        </p:txBody>
      </p:sp>
    </p:spTree>
  </p:cSld>
  <p:clrMapOvr>
    <a:masterClrMapping/>
  </p:clrMapOvr>
  <p:transition spd="med">
    <p:wipe dir="r"/>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825625" y="430213"/>
            <a:ext cx="6440488" cy="517525"/>
          </a:xfrm>
        </p:spPr>
        <p:txBody>
          <a:bodyPr/>
          <a:lstStyle/>
          <a:p>
            <a:pPr algn="ctr"/>
            <a:r>
              <a:rPr lang="en-US" sz="4000" b="0" smtClean="0"/>
              <a:t>Zebulon Pike</a:t>
            </a:r>
          </a:p>
        </p:txBody>
      </p:sp>
      <p:sp>
        <p:nvSpPr>
          <p:cNvPr id="184323" name="Rectangle 3"/>
          <p:cNvSpPr>
            <a:spLocks noGrp="1" noChangeArrowheads="1"/>
          </p:cNvSpPr>
          <p:nvPr>
            <p:ph type="body" idx="1"/>
          </p:nvPr>
        </p:nvSpPr>
        <p:spPr/>
        <p:txBody>
          <a:bodyPr/>
          <a:lstStyle/>
          <a:p>
            <a:pPr>
              <a:buFont typeface="Symbol" pitchFamily="18" charset="2"/>
              <a:buNone/>
            </a:pPr>
            <a:r>
              <a:rPr lang="en-US" smtClean="0"/>
              <a:t> </a:t>
            </a:r>
          </a:p>
        </p:txBody>
      </p:sp>
      <p:pic>
        <p:nvPicPr>
          <p:cNvPr id="184324" name="Picture 4" descr="Expedition Zebulon Pike 1806"/>
          <p:cNvPicPr>
            <a:picLocks noChangeAspect="1" noChangeArrowheads="1" noCrop="1"/>
          </p:cNvPicPr>
          <p:nvPr/>
        </p:nvPicPr>
        <p:blipFill>
          <a:blip r:embed="rId3" cstate="print"/>
          <a:srcRect/>
          <a:stretch>
            <a:fillRect/>
          </a:stretch>
        </p:blipFill>
        <p:spPr bwMode="auto">
          <a:xfrm>
            <a:off x="1716088" y="1200150"/>
            <a:ext cx="6654800" cy="5114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5298">
                                            <p:txEl>
                                              <p:pRg st="0" end="0"/>
                                            </p:txEl>
                                          </p:spTgt>
                                        </p:tgtEl>
                                        <p:attrNameLst>
                                          <p:attrName>style.visibility</p:attrName>
                                        </p:attrNameLst>
                                      </p:cBhvr>
                                      <p:to>
                                        <p:strVal val="visible"/>
                                      </p:to>
                                    </p:set>
                                    <p:anim calcmode="lin" valueType="num">
                                      <p:cBhvr additive="base">
                                        <p:cTn id="7" dur="300" fill="hold"/>
                                        <p:tgtEl>
                                          <p:spTgt spid="552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529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687513" y="506413"/>
            <a:ext cx="6440487" cy="517525"/>
          </a:xfrm>
        </p:spPr>
        <p:txBody>
          <a:bodyPr/>
          <a:lstStyle/>
          <a:p>
            <a:pPr algn="ctr"/>
            <a:r>
              <a:rPr lang="en-US" sz="4000" b="0" smtClean="0"/>
              <a:t>New Orleans</a:t>
            </a:r>
          </a:p>
        </p:txBody>
      </p:sp>
      <p:sp>
        <p:nvSpPr>
          <p:cNvPr id="185347" name="Rectangle 3"/>
          <p:cNvSpPr>
            <a:spLocks noGrp="1" noChangeArrowheads="1"/>
          </p:cNvSpPr>
          <p:nvPr>
            <p:ph type="body" sz="half" idx="2"/>
          </p:nvPr>
        </p:nvSpPr>
        <p:spPr>
          <a:xfrm>
            <a:off x="4686300" y="1766888"/>
            <a:ext cx="3810000" cy="4114800"/>
          </a:xfrm>
        </p:spPr>
        <p:txBody>
          <a:bodyPr/>
          <a:lstStyle/>
          <a:p>
            <a:r>
              <a:rPr lang="en-US" sz="3200" b="1" smtClean="0"/>
              <a:t>… is a port city in southeastern Louisiana between the Mississippi River and Lake Pontchartrain.</a:t>
            </a:r>
          </a:p>
          <a:p>
            <a:r>
              <a:rPr lang="en-US" b="1" smtClean="0"/>
              <a:t>New Orleans</a:t>
            </a:r>
          </a:p>
        </p:txBody>
      </p:sp>
      <p:pic>
        <p:nvPicPr>
          <p:cNvPr id="185348" name="Picture 4" descr="new%20orleans"/>
          <p:cNvPicPr>
            <a:picLocks noGrp="1" noChangeAspect="1" noChangeArrowheads="1"/>
          </p:cNvPicPr>
          <p:nvPr>
            <p:ph type="clipArt" sz="half" idx="1"/>
          </p:nvPr>
        </p:nvPicPr>
        <p:blipFill>
          <a:blip r:embed="rId4" cstate="print"/>
          <a:srcRect/>
          <a:stretch>
            <a:fillRect/>
          </a:stretch>
        </p:blipFill>
        <p:spPr>
          <a:xfrm>
            <a:off x="261938" y="3638550"/>
            <a:ext cx="4114800" cy="26463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Effect transition="in" filter="box(out)">
                                      <p:cBhvr>
                                        <p:cTn id="7" dur="500"/>
                                        <p:tgtEl>
                                          <p:spTgt spid="5632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825625" y="455613"/>
            <a:ext cx="6440488" cy="517525"/>
          </a:xfrm>
        </p:spPr>
        <p:txBody>
          <a:bodyPr/>
          <a:lstStyle/>
          <a:p>
            <a:pPr algn="ctr"/>
            <a:r>
              <a:rPr lang="en-US" sz="4000" b="0" smtClean="0"/>
              <a:t>Mississippi River</a:t>
            </a:r>
          </a:p>
        </p:txBody>
      </p:sp>
      <p:sp>
        <p:nvSpPr>
          <p:cNvPr id="186371" name="Rectangle 3"/>
          <p:cNvSpPr>
            <a:spLocks noGrp="1" noChangeArrowheads="1"/>
          </p:cNvSpPr>
          <p:nvPr>
            <p:ph type="body" sz="half" idx="1"/>
          </p:nvPr>
        </p:nvSpPr>
        <p:spPr>
          <a:xfrm>
            <a:off x="1344613" y="1257300"/>
            <a:ext cx="7567612" cy="1322388"/>
          </a:xfrm>
        </p:spPr>
        <p:txBody>
          <a:bodyPr/>
          <a:lstStyle/>
          <a:p>
            <a:r>
              <a:rPr lang="en-US" sz="3200" b="1" smtClean="0"/>
              <a:t>…is a river that flows from Minnesota down to the Gulf of Mexico.</a:t>
            </a:r>
          </a:p>
        </p:txBody>
      </p:sp>
      <p:pic>
        <p:nvPicPr>
          <p:cNvPr id="186372" name="Picture 4" descr="river"/>
          <p:cNvPicPr>
            <a:picLocks noGrp="1" noChangeAspect="1" noChangeArrowheads="1"/>
          </p:cNvPicPr>
          <p:nvPr>
            <p:ph type="clipArt" sz="half" idx="2"/>
          </p:nvPr>
        </p:nvPicPr>
        <p:blipFill>
          <a:blip r:embed="rId4" cstate="print"/>
          <a:srcRect/>
          <a:stretch>
            <a:fillRect/>
          </a:stretch>
        </p:blipFill>
        <p:spPr>
          <a:xfrm>
            <a:off x="3157538" y="2389188"/>
            <a:ext cx="5657850" cy="42433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anim calcmode="lin" valueType="num">
                                      <p:cBhvr additive="base">
                                        <p:cTn id="7" dur="500" fill="hold"/>
                                        <p:tgtEl>
                                          <p:spTgt spid="573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34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012950" y="569913"/>
            <a:ext cx="6440488" cy="517525"/>
          </a:xfrm>
        </p:spPr>
        <p:txBody>
          <a:bodyPr/>
          <a:lstStyle/>
          <a:p>
            <a:pPr algn="ctr"/>
            <a:r>
              <a:rPr lang="en-US" sz="4000" b="0" smtClean="0"/>
              <a:t>Mississippi River</a:t>
            </a:r>
          </a:p>
        </p:txBody>
      </p:sp>
      <p:pic>
        <p:nvPicPr>
          <p:cNvPr id="187395" name="Picture 3" descr="states"/>
          <p:cNvPicPr>
            <a:picLocks noGrp="1" noChangeAspect="1" noChangeArrowheads="1"/>
          </p:cNvPicPr>
          <p:nvPr>
            <p:ph type="body" idx="1"/>
          </p:nvPr>
        </p:nvPicPr>
        <p:blipFill>
          <a:blip r:embed="rId3" cstate="print"/>
          <a:srcRect/>
          <a:stretch>
            <a:fillRect/>
          </a:stretch>
        </p:blipFill>
        <p:spPr>
          <a:xfrm>
            <a:off x="1446213" y="1365250"/>
            <a:ext cx="7319962" cy="47561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animEffect transition="in" filter="barn(outVertical)">
                                      <p:cBhvr>
                                        <p:cTn id="7" dur="500"/>
                                        <p:tgtEl>
                                          <p:spTgt spid="583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32881"/>
            <a:ext cx="7010400" cy="418576"/>
          </a:xfrm>
        </p:spPr>
        <p:txBody>
          <a:bodyPr/>
          <a:lstStyle/>
          <a:p>
            <a:r>
              <a:rPr lang="en-US" dirty="0" smtClean="0"/>
              <a:t>Homework 16 March 2012</a:t>
            </a:r>
            <a:endParaRPr lang="en-US" dirty="0"/>
          </a:p>
        </p:txBody>
      </p:sp>
      <p:sp>
        <p:nvSpPr>
          <p:cNvPr id="3" name="Content Placeholder 2"/>
          <p:cNvSpPr>
            <a:spLocks noGrp="1"/>
          </p:cNvSpPr>
          <p:nvPr>
            <p:ph idx="1"/>
          </p:nvPr>
        </p:nvSpPr>
        <p:spPr/>
        <p:txBody>
          <a:bodyPr/>
          <a:lstStyle/>
          <a:p>
            <a:r>
              <a:rPr lang="en-US" dirty="0" smtClean="0"/>
              <a:t>Read pages 210-216.</a:t>
            </a:r>
          </a:p>
          <a:p>
            <a:r>
              <a:rPr lang="en-US" dirty="0" smtClean="0"/>
              <a:t>Complete Identifying people and terms p216 </a:t>
            </a:r>
          </a:p>
          <a:p>
            <a:r>
              <a:rPr lang="en-US" dirty="0" smtClean="0"/>
              <a:t>Complete Understanding main Ideas all four sections page 216</a:t>
            </a:r>
            <a:endParaRPr lang="en-US" dirty="0"/>
          </a:p>
        </p:txBody>
      </p:sp>
    </p:spTree>
  </p:cSld>
  <p:clrMapOvr>
    <a:masterClrMapping/>
  </p:clrMapOvr>
  <p:transition spd="med">
    <p:wipe dir="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en-US" smtClean="0"/>
              <a:t>New Threats From Overseas</a:t>
            </a:r>
          </a:p>
        </p:txBody>
      </p:sp>
    </p:spTree>
  </p:cSld>
  <p:clrMapOvr>
    <a:masterClrMapping/>
  </p:clrMapOvr>
  <p:transition spd="med">
    <p:wipe dir="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7010400" cy="511551"/>
          </a:xfrm>
        </p:spPr>
        <p:txBody>
          <a:bodyPr/>
          <a:lstStyle/>
          <a:p>
            <a:r>
              <a:rPr lang="en-US" dirty="0" smtClean="0"/>
              <a:t>Objectives:  The War of 1812</a:t>
            </a:r>
            <a:endParaRPr lang="en-US" dirty="0"/>
          </a:p>
        </p:txBody>
      </p:sp>
      <p:sp>
        <p:nvSpPr>
          <p:cNvPr id="3" name="Content Placeholder 2"/>
          <p:cNvSpPr>
            <a:spLocks noGrp="1"/>
          </p:cNvSpPr>
          <p:nvPr>
            <p:ph idx="1"/>
          </p:nvPr>
        </p:nvSpPr>
        <p:spPr/>
        <p:txBody>
          <a:bodyPr/>
          <a:lstStyle/>
          <a:p>
            <a:r>
              <a:rPr lang="en-US" sz="3200" dirty="0" smtClean="0"/>
              <a:t>How did Tecumseh hope to hold America India lands</a:t>
            </a:r>
          </a:p>
          <a:p>
            <a:r>
              <a:rPr lang="en-US" sz="3200" dirty="0" smtClean="0"/>
              <a:t>Why did the United States declare war on Great Britain in 1812</a:t>
            </a:r>
          </a:p>
          <a:p>
            <a:r>
              <a:rPr lang="en-US" sz="3200" dirty="0" smtClean="0"/>
              <a:t>How did the War of 1812 affect the United States and Great Britain.</a:t>
            </a:r>
            <a:endParaRPr lang="en-US" sz="3200" dirty="0"/>
          </a:p>
        </p:txBody>
      </p:sp>
    </p:spTree>
  </p:cSld>
  <p:clrMapOvr>
    <a:masterClrMapping/>
  </p:clrMapOvr>
  <p:transition spd="med">
    <p:wipe dir="r"/>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687513" y="1346200"/>
            <a:ext cx="6440487" cy="558800"/>
          </a:xfrm>
        </p:spPr>
        <p:txBody>
          <a:bodyPr/>
          <a:lstStyle/>
          <a:p>
            <a:r>
              <a:rPr lang="en-US" sz="3600" b="0" smtClean="0">
                <a:solidFill>
                  <a:srgbClr val="FF0000"/>
                </a:solidFill>
              </a:rPr>
              <a:t>Impressment</a:t>
            </a:r>
          </a:p>
        </p:txBody>
      </p:sp>
      <p:sp>
        <p:nvSpPr>
          <p:cNvPr id="189443" name="Rectangle 3"/>
          <p:cNvSpPr>
            <a:spLocks noGrp="1" noChangeArrowheads="1"/>
          </p:cNvSpPr>
          <p:nvPr>
            <p:ph type="body" sz="half" idx="2"/>
          </p:nvPr>
        </p:nvSpPr>
        <p:spPr>
          <a:xfrm>
            <a:off x="4968875" y="2674938"/>
            <a:ext cx="3768725" cy="3862387"/>
          </a:xfrm>
        </p:spPr>
        <p:txBody>
          <a:bodyPr/>
          <a:lstStyle/>
          <a:p>
            <a:r>
              <a:rPr lang="en-US" sz="3200" b="1" smtClean="0"/>
              <a:t>…was forcing suspected deserters to serve on British warships.</a:t>
            </a:r>
          </a:p>
        </p:txBody>
      </p:sp>
      <p:pic>
        <p:nvPicPr>
          <p:cNvPr id="189444" name="Picture 4" descr="Impressment"/>
          <p:cNvPicPr>
            <a:picLocks noGrp="1" noChangeAspect="1" noChangeArrowheads="1"/>
          </p:cNvPicPr>
          <p:nvPr>
            <p:ph type="clipArt" sz="half" idx="1"/>
          </p:nvPr>
        </p:nvPicPr>
        <p:blipFill>
          <a:blip r:embed="rId3" cstate="print"/>
          <a:srcRect/>
          <a:stretch>
            <a:fillRect/>
          </a:stretch>
        </p:blipFill>
        <p:spPr>
          <a:xfrm>
            <a:off x="1143000" y="1905000"/>
            <a:ext cx="2600325" cy="43878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Effect transition="in" filter="wipe(left)">
                                      <p:cBhvr>
                                        <p:cTn id="7" dur="500"/>
                                        <p:tgtEl>
                                          <p:spTgt spid="716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687513" y="1346200"/>
            <a:ext cx="6440487" cy="558800"/>
          </a:xfrm>
        </p:spPr>
        <p:txBody>
          <a:bodyPr/>
          <a:lstStyle/>
          <a:p>
            <a:r>
              <a:rPr lang="en-US" sz="3600" b="0" smtClean="0">
                <a:solidFill>
                  <a:srgbClr val="FF0000"/>
                </a:solidFill>
              </a:rPr>
              <a:t>Embargo</a:t>
            </a:r>
          </a:p>
        </p:txBody>
      </p:sp>
      <p:sp>
        <p:nvSpPr>
          <p:cNvPr id="190467" name="Rectangle 3"/>
          <p:cNvSpPr>
            <a:spLocks noGrp="1" noChangeArrowheads="1"/>
          </p:cNvSpPr>
          <p:nvPr>
            <p:ph type="body" sz="half" idx="1"/>
          </p:nvPr>
        </p:nvSpPr>
        <p:spPr>
          <a:xfrm>
            <a:off x="1219200" y="2209800"/>
            <a:ext cx="3400425" cy="4648200"/>
          </a:xfrm>
        </p:spPr>
        <p:txBody>
          <a:bodyPr/>
          <a:lstStyle/>
          <a:p>
            <a:r>
              <a:rPr lang="en-US" sz="3600" smtClean="0"/>
              <a:t>…is the banning of trade.</a:t>
            </a:r>
          </a:p>
        </p:txBody>
      </p:sp>
      <p:pic>
        <p:nvPicPr>
          <p:cNvPr id="190468" name="Picture 4"/>
          <p:cNvPicPr>
            <a:picLocks noGrp="1" noChangeAspect="1" noChangeArrowheads="1"/>
          </p:cNvPicPr>
          <p:nvPr>
            <p:ph type="clipArt" sz="half" idx="2"/>
          </p:nvPr>
        </p:nvPicPr>
        <p:blipFill>
          <a:blip r:embed="rId3" cstate="print"/>
          <a:srcRect/>
          <a:stretch>
            <a:fillRect/>
          </a:stretch>
        </p:blipFill>
        <p:spPr>
          <a:xfrm>
            <a:off x="5389563" y="1828800"/>
            <a:ext cx="2959100" cy="4046538"/>
          </a:xfrm>
        </p:spPr>
      </p:pic>
      <p:sp>
        <p:nvSpPr>
          <p:cNvPr id="190469" name="Text Box 5"/>
          <p:cNvSpPr txBox="1">
            <a:spLocks noChangeArrowheads="1"/>
          </p:cNvSpPr>
          <p:nvPr/>
        </p:nvSpPr>
        <p:spPr bwMode="auto">
          <a:xfrm>
            <a:off x="1066800" y="5638800"/>
            <a:ext cx="7239000" cy="762000"/>
          </a:xfrm>
          <a:prstGeom prst="rect">
            <a:avLst/>
          </a:prstGeom>
          <a:noFill/>
          <a:ln w="9525">
            <a:noFill/>
            <a:miter lim="800000"/>
            <a:headEnd/>
            <a:tailEnd/>
          </a:ln>
        </p:spPr>
        <p:txBody>
          <a:bodyPr>
            <a:spAutoFit/>
          </a:bodyPr>
          <a:lstStyle/>
          <a:p>
            <a:pPr eaLnBrk="0" hangingPunct="0">
              <a:spcBef>
                <a:spcPct val="50000"/>
              </a:spcBef>
            </a:pPr>
            <a:r>
              <a:rPr lang="en-US" sz="4400">
                <a:solidFill>
                  <a:srgbClr val="FF0000"/>
                </a:solidFill>
                <a:latin typeface="Times New Roman" pitchFamily="18" charset="0"/>
              </a:rPr>
              <a:t>(Mad Cow Scare in Europe)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72706">
                                            <p:txEl>
                                              <p:pRg st="0" end="0"/>
                                            </p:txEl>
                                          </p:spTgt>
                                        </p:tgtEl>
                                        <p:attrNameLst>
                                          <p:attrName>style.visibility</p:attrName>
                                        </p:attrNameLst>
                                      </p:cBhvr>
                                      <p:to>
                                        <p:strVal val="visible"/>
                                      </p:to>
                                    </p:set>
                                    <p:anim calcmode="lin" valueType="num">
                                      <p:cBhvr additive="base">
                                        <p:cTn id="7" dur="300" fill="hold"/>
                                        <p:tgtEl>
                                          <p:spTgt spid="7270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7270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687513" y="1165225"/>
            <a:ext cx="6440487" cy="920750"/>
          </a:xfrm>
        </p:spPr>
        <p:txBody>
          <a:bodyPr/>
          <a:lstStyle/>
          <a:p>
            <a:r>
              <a:rPr lang="en-US" b="0" smtClean="0">
                <a:solidFill>
                  <a:srgbClr val="FF0000"/>
                </a:solidFill>
              </a:rPr>
              <a:t>Oil Embargo from OPEC on U.S. in the late 1970s</a:t>
            </a:r>
          </a:p>
        </p:txBody>
      </p:sp>
      <p:sp>
        <p:nvSpPr>
          <p:cNvPr id="191491" name="Rectangle 3"/>
          <p:cNvSpPr>
            <a:spLocks noGrp="1" noChangeArrowheads="1"/>
          </p:cNvSpPr>
          <p:nvPr>
            <p:ph type="body" idx="1"/>
          </p:nvPr>
        </p:nvSpPr>
        <p:spPr/>
        <p:txBody>
          <a:bodyPr/>
          <a:lstStyle/>
          <a:p>
            <a:pPr>
              <a:buFontTx/>
              <a:buNone/>
            </a:pPr>
            <a:r>
              <a:rPr lang="en-US" smtClean="0"/>
              <a:t> </a:t>
            </a:r>
          </a:p>
        </p:txBody>
      </p:sp>
      <p:pic>
        <p:nvPicPr>
          <p:cNvPr id="191492" name="Picture 4" descr="Embargo"/>
          <p:cNvPicPr>
            <a:picLocks noChangeAspect="1" noChangeArrowheads="1"/>
          </p:cNvPicPr>
          <p:nvPr/>
        </p:nvPicPr>
        <p:blipFill>
          <a:blip r:embed="rId3" cstate="print"/>
          <a:srcRect/>
          <a:stretch>
            <a:fillRect/>
          </a:stretch>
        </p:blipFill>
        <p:spPr bwMode="auto">
          <a:xfrm>
            <a:off x="2438400" y="2133600"/>
            <a:ext cx="4276725" cy="4276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animEffect transition="in" filter="dissolve">
                                      <p:cBhvr>
                                        <p:cTn id="7" dur="500"/>
                                        <p:tgtEl>
                                          <p:spTgt spid="737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406400"/>
            <a:ext cx="6553200" cy="523875"/>
          </a:xfrm>
        </p:spPr>
        <p:txBody>
          <a:bodyPr/>
          <a:lstStyle/>
          <a:p>
            <a:pPr algn="ctr"/>
            <a:r>
              <a:rPr lang="en-US" sz="4000" dirty="0" smtClean="0"/>
              <a:t>Retention Check</a:t>
            </a:r>
            <a:endParaRPr lang="en-US" sz="4000" dirty="0" smtClean="0"/>
          </a:p>
        </p:txBody>
      </p:sp>
      <p:sp>
        <p:nvSpPr>
          <p:cNvPr id="16387" name="Rectangle 3"/>
          <p:cNvSpPr>
            <a:spLocks noGrp="1" noChangeArrowheads="1"/>
          </p:cNvSpPr>
          <p:nvPr>
            <p:ph type="body" idx="1"/>
          </p:nvPr>
        </p:nvSpPr>
        <p:spPr/>
        <p:txBody>
          <a:bodyPr/>
          <a:lstStyle/>
          <a:p>
            <a:r>
              <a:rPr lang="en-US" sz="3600" dirty="0" smtClean="0"/>
              <a:t>Please remember I could give a </a:t>
            </a:r>
            <a:r>
              <a:rPr lang="en-US" sz="3600" dirty="0" smtClean="0"/>
              <a:t>Retention Check </a:t>
            </a:r>
            <a:r>
              <a:rPr lang="en-US" sz="3600" dirty="0" smtClean="0"/>
              <a:t>at any time covering the reading and/or all material to date. Review your notes daily make sure you read the material!!!</a:t>
            </a:r>
          </a:p>
        </p:txBody>
      </p:sp>
    </p:spTree>
  </p:cSld>
  <p:clrMapOvr>
    <a:masterClrMapping/>
  </p:clrMapOvr>
  <p:transition spd="med">
    <p:wipe dir="r"/>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687513" y="1274763"/>
            <a:ext cx="6440487" cy="558800"/>
          </a:xfrm>
        </p:spPr>
        <p:txBody>
          <a:bodyPr/>
          <a:lstStyle/>
          <a:p>
            <a:r>
              <a:rPr lang="en-US" sz="3600" smtClean="0">
                <a:solidFill>
                  <a:srgbClr val="FF0000"/>
                </a:solidFill>
              </a:rPr>
              <a:t>Embargo Act</a:t>
            </a:r>
          </a:p>
        </p:txBody>
      </p:sp>
      <p:sp>
        <p:nvSpPr>
          <p:cNvPr id="192515" name="Rectangle 3"/>
          <p:cNvSpPr>
            <a:spLocks noGrp="1" noChangeArrowheads="1"/>
          </p:cNvSpPr>
          <p:nvPr>
            <p:ph type="body" sz="half" idx="2"/>
          </p:nvPr>
        </p:nvSpPr>
        <p:spPr>
          <a:xfrm>
            <a:off x="4387850" y="2185988"/>
            <a:ext cx="3768725" cy="3860800"/>
          </a:xfrm>
        </p:spPr>
        <p:txBody>
          <a:bodyPr/>
          <a:lstStyle/>
          <a:p>
            <a:r>
              <a:rPr lang="en-US" sz="2800" b="1" smtClean="0"/>
              <a:t>…prohibited trade with all foreign nations in order to punish Britain and France.</a:t>
            </a:r>
          </a:p>
        </p:txBody>
      </p:sp>
      <p:pic>
        <p:nvPicPr>
          <p:cNvPr id="192516" name="Picture 4" descr="149-Embargo"/>
          <p:cNvPicPr>
            <a:picLocks noGrp="1" noChangeAspect="1" noChangeArrowheads="1"/>
          </p:cNvPicPr>
          <p:nvPr>
            <p:ph type="clipArt" sz="half" idx="1"/>
          </p:nvPr>
        </p:nvPicPr>
        <p:blipFill>
          <a:blip r:embed="rId4" cstate="print"/>
          <a:srcRect/>
          <a:stretch>
            <a:fillRect/>
          </a:stretch>
        </p:blipFill>
        <p:spPr>
          <a:xfrm>
            <a:off x="228600" y="2133600"/>
            <a:ext cx="4572000" cy="304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74754">
                                            <p:txEl>
                                              <p:pRg st="0" end="0"/>
                                            </p:txEl>
                                          </p:spTgt>
                                        </p:tgtEl>
                                        <p:attrNameLst>
                                          <p:attrName>style.visibility</p:attrName>
                                        </p:attrNameLst>
                                      </p:cBhvr>
                                      <p:to>
                                        <p:strVal val="visible"/>
                                      </p:to>
                                    </p:set>
                                    <p:anim calcmode="lin" valueType="num">
                                      <p:cBhvr additive="base">
                                        <p:cTn id="7" dur="75" fill="hold"/>
                                        <p:tgtEl>
                                          <p:spTgt spid="74754">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7475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077913" y="1503363"/>
            <a:ext cx="6440487" cy="558800"/>
          </a:xfrm>
        </p:spPr>
        <p:txBody>
          <a:bodyPr/>
          <a:lstStyle/>
          <a:p>
            <a:r>
              <a:rPr lang="en-US" sz="3600" smtClean="0">
                <a:solidFill>
                  <a:srgbClr val="FF0000"/>
                </a:solidFill>
              </a:rPr>
              <a:t>Non-Intercourse Act</a:t>
            </a:r>
          </a:p>
        </p:txBody>
      </p:sp>
      <p:sp>
        <p:nvSpPr>
          <p:cNvPr id="193539" name="Rectangle 3"/>
          <p:cNvSpPr>
            <a:spLocks noGrp="1" noChangeArrowheads="1"/>
          </p:cNvSpPr>
          <p:nvPr>
            <p:ph type="body" idx="1"/>
          </p:nvPr>
        </p:nvSpPr>
        <p:spPr>
          <a:xfrm>
            <a:off x="1403350" y="2209800"/>
            <a:ext cx="6934200" cy="4648200"/>
          </a:xfrm>
        </p:spPr>
        <p:txBody>
          <a:bodyPr/>
          <a:lstStyle/>
          <a:p>
            <a:r>
              <a:rPr lang="en-US" sz="4400" b="1" smtClean="0"/>
              <a:t>…banned trade only with Britain and France until they stopped violating U.S. neutrality.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5778">
                                            <p:txEl>
                                              <p:pRg st="0" end="0"/>
                                            </p:txEl>
                                          </p:spTgt>
                                        </p:tgtEl>
                                        <p:attrNameLst>
                                          <p:attrName>style.visibility</p:attrName>
                                        </p:attrNameLst>
                                      </p:cBhvr>
                                      <p:to>
                                        <p:strVal val="visible"/>
                                      </p:to>
                                    </p:set>
                                    <p:animEffect transition="in" filter="wipe(up)">
                                      <p:cBhvr>
                                        <p:cTn id="7" dur="75"/>
                                        <p:tgtEl>
                                          <p:spTgt spid="7577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763713" y="436563"/>
            <a:ext cx="6440487" cy="609600"/>
          </a:xfrm>
        </p:spPr>
        <p:txBody>
          <a:bodyPr/>
          <a:lstStyle/>
          <a:p>
            <a:r>
              <a:rPr lang="en-US" sz="4000" smtClean="0"/>
              <a:t>Tecumseh</a:t>
            </a:r>
          </a:p>
        </p:txBody>
      </p:sp>
      <p:sp>
        <p:nvSpPr>
          <p:cNvPr id="194563" name="Rectangle 3"/>
          <p:cNvSpPr>
            <a:spLocks noGrp="1" noChangeArrowheads="1"/>
          </p:cNvSpPr>
          <p:nvPr>
            <p:ph type="body" sz="half" idx="2"/>
          </p:nvPr>
        </p:nvSpPr>
        <p:spPr>
          <a:xfrm>
            <a:off x="4237038" y="2259013"/>
            <a:ext cx="3768725" cy="3860800"/>
          </a:xfrm>
        </p:spPr>
        <p:txBody>
          <a:bodyPr/>
          <a:lstStyle/>
          <a:p>
            <a:pPr>
              <a:lnSpc>
                <a:spcPct val="90000"/>
              </a:lnSpc>
            </a:pPr>
            <a:r>
              <a:rPr lang="en-US" b="1" smtClean="0"/>
              <a:t>…</a:t>
            </a:r>
            <a:r>
              <a:rPr lang="en-US" sz="3200" b="1" smtClean="0"/>
              <a:t>was a Shawnee chief who wanted to unite Native Americans to oppose the American settlers.</a:t>
            </a:r>
          </a:p>
        </p:txBody>
      </p:sp>
      <p:grpSp>
        <p:nvGrpSpPr>
          <p:cNvPr id="194564" name="Group 4"/>
          <p:cNvGrpSpPr>
            <a:grpSpLocks/>
          </p:cNvGrpSpPr>
          <p:nvPr/>
        </p:nvGrpSpPr>
        <p:grpSpPr bwMode="auto">
          <a:xfrm>
            <a:off x="0" y="-3192463"/>
            <a:ext cx="9144000" cy="13242926"/>
            <a:chOff x="0" y="8342"/>
            <a:chExt cx="5760" cy="8342"/>
          </a:xfrm>
        </p:grpSpPr>
        <p:sp>
          <p:nvSpPr>
            <p:cNvPr id="194591" name="Rectangle 5"/>
            <p:cNvSpPr>
              <a:spLocks noChangeArrowheads="1"/>
            </p:cNvSpPr>
            <p:nvPr/>
          </p:nvSpPr>
          <p:spPr bwMode="auto">
            <a:xfrm>
              <a:off x="0" y="8342"/>
              <a:ext cx="5760" cy="8342"/>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grpSp>
          <p:nvGrpSpPr>
            <p:cNvPr id="194592" name="Group 6"/>
            <p:cNvGrpSpPr>
              <a:grpSpLocks/>
            </p:cNvGrpSpPr>
            <p:nvPr/>
          </p:nvGrpSpPr>
          <p:grpSpPr bwMode="auto">
            <a:xfrm>
              <a:off x="0" y="8342"/>
              <a:ext cx="5760" cy="8241"/>
              <a:chOff x="0" y="16583"/>
              <a:chExt cx="5760" cy="8241"/>
            </a:xfrm>
          </p:grpSpPr>
          <p:sp>
            <p:nvSpPr>
              <p:cNvPr id="194593" name="Rectangle 7"/>
              <p:cNvSpPr>
                <a:spLocks noChangeArrowheads="1"/>
              </p:cNvSpPr>
              <p:nvPr/>
            </p:nvSpPr>
            <p:spPr bwMode="auto">
              <a:xfrm>
                <a:off x="0" y="16583"/>
                <a:ext cx="5760" cy="8241"/>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grpSp>
            <p:nvGrpSpPr>
              <p:cNvPr id="194594" name="Group 8"/>
              <p:cNvGrpSpPr>
                <a:grpSpLocks/>
              </p:cNvGrpSpPr>
              <p:nvPr/>
            </p:nvGrpSpPr>
            <p:grpSpPr bwMode="auto">
              <a:xfrm>
                <a:off x="0" y="16583"/>
                <a:ext cx="5760" cy="3251"/>
                <a:chOff x="0" y="19834"/>
                <a:chExt cx="5760" cy="3251"/>
              </a:xfrm>
            </p:grpSpPr>
            <p:sp>
              <p:nvSpPr>
                <p:cNvPr id="194595" name="Rectangle 9"/>
                <p:cNvSpPr>
                  <a:spLocks noChangeArrowheads="1"/>
                </p:cNvSpPr>
                <p:nvPr/>
              </p:nvSpPr>
              <p:spPr bwMode="auto">
                <a:xfrm>
                  <a:off x="0" y="19834"/>
                  <a:ext cx="5760" cy="3251"/>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sp>
              <p:nvSpPr>
                <p:cNvPr id="194596" name="Rectangle 10"/>
                <p:cNvSpPr>
                  <a:spLocks noChangeArrowheads="1"/>
                </p:cNvSpPr>
                <p:nvPr/>
              </p:nvSpPr>
              <p:spPr bwMode="auto">
                <a:xfrm>
                  <a:off x="0" y="19834"/>
                  <a:ext cx="5760" cy="1834"/>
                </a:xfrm>
                <a:prstGeom prst="rect">
                  <a:avLst/>
                </a:prstGeom>
                <a:noFill/>
                <a:ln w="9525">
                  <a:noFill/>
                  <a:miter lim="800000"/>
                  <a:headEnd/>
                  <a:tailEnd/>
                </a:ln>
              </p:spPr>
              <p:txBody>
                <a:bodyPr/>
                <a:lstStyle/>
                <a:p>
                  <a:pPr algn="ctr" eaLnBrk="0" hangingPunct="0"/>
                  <a:r>
                    <a:rPr lang="en-US">
                      <a:solidFill>
                        <a:srgbClr val="000000"/>
                      </a:solidFill>
                      <a:latin typeface="Times New Roman" pitchFamily="18" charset="0"/>
                    </a:rPr>
                    <a:t>  </a:t>
                  </a:r>
                  <a:r>
                    <a:rPr lang="en-US" sz="16100">
                      <a:solidFill>
                        <a:srgbClr val="000000"/>
                      </a:solidFill>
                      <a:latin typeface="Times New Roman" pitchFamily="18" charset="0"/>
                    </a:rPr>
                    <a:t> </a:t>
                  </a:r>
                  <a:r>
                    <a:rPr lang="en-US">
                      <a:solidFill>
                        <a:srgbClr val="000000"/>
                      </a:solidFill>
                      <a:latin typeface="Times New Roman" pitchFamily="18" charset="0"/>
                    </a:rPr>
                    <a:t>                        </a:t>
                  </a:r>
                </a:p>
                <a:p>
                  <a:pPr algn="ctr" eaLnBrk="0" hangingPunct="0"/>
                  <a:endParaRPr lang="en-US">
                    <a:solidFill>
                      <a:srgbClr val="000000"/>
                    </a:solidFill>
                    <a:latin typeface="Times New Roman" pitchFamily="18" charset="0"/>
                  </a:endParaRPr>
                </a:p>
              </p:txBody>
            </p:sp>
          </p:grpSp>
        </p:grpSp>
      </p:grpSp>
      <p:pic>
        <p:nvPicPr>
          <p:cNvPr id="194565" name="Picture 11" descr="tecumseh.jpg (8938 bytes)"/>
          <p:cNvPicPr>
            <a:picLocks noChangeAspect="1" noChangeArrowheads="1"/>
          </p:cNvPicPr>
          <p:nvPr/>
        </p:nvPicPr>
        <p:blipFill>
          <a:blip r:embed="rId3" cstate="print"/>
          <a:srcRect/>
          <a:stretch>
            <a:fillRect/>
          </a:stretch>
        </p:blipFill>
        <p:spPr bwMode="auto">
          <a:xfrm>
            <a:off x="3402013" y="-3146425"/>
            <a:ext cx="1965325" cy="2560637"/>
          </a:xfrm>
          <a:prstGeom prst="rect">
            <a:avLst/>
          </a:prstGeom>
          <a:noFill/>
          <a:ln w="9525">
            <a:noFill/>
            <a:miter lim="800000"/>
            <a:headEnd/>
            <a:tailEnd/>
          </a:ln>
        </p:spPr>
      </p:pic>
      <p:grpSp>
        <p:nvGrpSpPr>
          <p:cNvPr id="194566" name="Group 12"/>
          <p:cNvGrpSpPr>
            <a:grpSpLocks/>
          </p:cNvGrpSpPr>
          <p:nvPr/>
        </p:nvGrpSpPr>
        <p:grpSpPr bwMode="auto">
          <a:xfrm>
            <a:off x="0" y="-3192463"/>
            <a:ext cx="9144000" cy="13242926"/>
            <a:chOff x="0" y="8342"/>
            <a:chExt cx="5760" cy="8342"/>
          </a:xfrm>
        </p:grpSpPr>
        <p:sp>
          <p:nvSpPr>
            <p:cNvPr id="194585" name="Rectangle 13"/>
            <p:cNvSpPr>
              <a:spLocks noChangeArrowheads="1"/>
            </p:cNvSpPr>
            <p:nvPr/>
          </p:nvSpPr>
          <p:spPr bwMode="auto">
            <a:xfrm>
              <a:off x="0" y="8342"/>
              <a:ext cx="5760" cy="8342"/>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grpSp>
          <p:nvGrpSpPr>
            <p:cNvPr id="194586" name="Group 14"/>
            <p:cNvGrpSpPr>
              <a:grpSpLocks/>
            </p:cNvGrpSpPr>
            <p:nvPr/>
          </p:nvGrpSpPr>
          <p:grpSpPr bwMode="auto">
            <a:xfrm>
              <a:off x="0" y="8342"/>
              <a:ext cx="5760" cy="8241"/>
              <a:chOff x="0" y="16583"/>
              <a:chExt cx="5760" cy="8241"/>
            </a:xfrm>
          </p:grpSpPr>
          <p:sp>
            <p:nvSpPr>
              <p:cNvPr id="194587" name="Rectangle 15"/>
              <p:cNvSpPr>
                <a:spLocks noChangeArrowheads="1"/>
              </p:cNvSpPr>
              <p:nvPr/>
            </p:nvSpPr>
            <p:spPr bwMode="auto">
              <a:xfrm>
                <a:off x="0" y="16583"/>
                <a:ext cx="5760" cy="8241"/>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grpSp>
            <p:nvGrpSpPr>
              <p:cNvPr id="194588" name="Group 16"/>
              <p:cNvGrpSpPr>
                <a:grpSpLocks/>
              </p:cNvGrpSpPr>
              <p:nvPr/>
            </p:nvGrpSpPr>
            <p:grpSpPr bwMode="auto">
              <a:xfrm>
                <a:off x="0" y="16583"/>
                <a:ext cx="5760" cy="3251"/>
                <a:chOff x="0" y="19834"/>
                <a:chExt cx="5760" cy="3251"/>
              </a:xfrm>
            </p:grpSpPr>
            <p:sp>
              <p:nvSpPr>
                <p:cNvPr id="194589" name="Rectangle 17"/>
                <p:cNvSpPr>
                  <a:spLocks noChangeArrowheads="1"/>
                </p:cNvSpPr>
                <p:nvPr/>
              </p:nvSpPr>
              <p:spPr bwMode="auto">
                <a:xfrm>
                  <a:off x="0" y="19834"/>
                  <a:ext cx="5760" cy="3251"/>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sp>
              <p:nvSpPr>
                <p:cNvPr id="194590" name="Rectangle 18"/>
                <p:cNvSpPr>
                  <a:spLocks noChangeArrowheads="1"/>
                </p:cNvSpPr>
                <p:nvPr/>
              </p:nvSpPr>
              <p:spPr bwMode="auto">
                <a:xfrm>
                  <a:off x="0" y="19834"/>
                  <a:ext cx="5760" cy="1834"/>
                </a:xfrm>
                <a:prstGeom prst="rect">
                  <a:avLst/>
                </a:prstGeom>
                <a:noFill/>
                <a:ln w="9525">
                  <a:noFill/>
                  <a:miter lim="800000"/>
                  <a:headEnd/>
                  <a:tailEnd/>
                </a:ln>
              </p:spPr>
              <p:txBody>
                <a:bodyPr/>
                <a:lstStyle/>
                <a:p>
                  <a:pPr algn="ctr" eaLnBrk="0" hangingPunct="0"/>
                  <a:r>
                    <a:rPr lang="en-US">
                      <a:solidFill>
                        <a:srgbClr val="000000"/>
                      </a:solidFill>
                      <a:latin typeface="Times New Roman" pitchFamily="18" charset="0"/>
                    </a:rPr>
                    <a:t>  </a:t>
                  </a:r>
                  <a:r>
                    <a:rPr lang="en-US" sz="16100">
                      <a:solidFill>
                        <a:srgbClr val="000000"/>
                      </a:solidFill>
                      <a:latin typeface="Times New Roman" pitchFamily="18" charset="0"/>
                    </a:rPr>
                    <a:t> </a:t>
                  </a:r>
                  <a:r>
                    <a:rPr lang="en-US">
                      <a:solidFill>
                        <a:srgbClr val="000000"/>
                      </a:solidFill>
                      <a:latin typeface="Times New Roman" pitchFamily="18" charset="0"/>
                    </a:rPr>
                    <a:t>                        </a:t>
                  </a:r>
                </a:p>
                <a:p>
                  <a:pPr algn="ctr" eaLnBrk="0" hangingPunct="0"/>
                  <a:endParaRPr lang="en-US">
                    <a:solidFill>
                      <a:srgbClr val="000000"/>
                    </a:solidFill>
                    <a:latin typeface="Times New Roman" pitchFamily="18" charset="0"/>
                  </a:endParaRPr>
                </a:p>
              </p:txBody>
            </p:sp>
          </p:grpSp>
        </p:grpSp>
      </p:grpSp>
      <p:pic>
        <p:nvPicPr>
          <p:cNvPr id="194567" name="Picture 19" descr="tecumseh.jpg (8938 bytes)"/>
          <p:cNvPicPr>
            <a:picLocks noChangeAspect="1" noChangeArrowheads="1"/>
          </p:cNvPicPr>
          <p:nvPr/>
        </p:nvPicPr>
        <p:blipFill>
          <a:blip r:embed="rId3" cstate="print"/>
          <a:srcRect/>
          <a:stretch>
            <a:fillRect/>
          </a:stretch>
        </p:blipFill>
        <p:spPr bwMode="auto">
          <a:xfrm>
            <a:off x="3402013" y="-3146425"/>
            <a:ext cx="1965325" cy="2560637"/>
          </a:xfrm>
          <a:prstGeom prst="rect">
            <a:avLst/>
          </a:prstGeom>
          <a:noFill/>
          <a:ln w="9525">
            <a:noFill/>
            <a:miter lim="800000"/>
            <a:headEnd/>
            <a:tailEnd/>
          </a:ln>
        </p:spPr>
      </p:pic>
      <p:grpSp>
        <p:nvGrpSpPr>
          <p:cNvPr id="194568" name="Group 20"/>
          <p:cNvGrpSpPr>
            <a:grpSpLocks/>
          </p:cNvGrpSpPr>
          <p:nvPr/>
        </p:nvGrpSpPr>
        <p:grpSpPr bwMode="auto">
          <a:xfrm>
            <a:off x="0" y="-3192463"/>
            <a:ext cx="9144000" cy="13242926"/>
            <a:chOff x="0" y="8342"/>
            <a:chExt cx="5760" cy="8342"/>
          </a:xfrm>
        </p:grpSpPr>
        <p:sp>
          <p:nvSpPr>
            <p:cNvPr id="194579" name="Rectangle 21"/>
            <p:cNvSpPr>
              <a:spLocks noChangeArrowheads="1"/>
            </p:cNvSpPr>
            <p:nvPr/>
          </p:nvSpPr>
          <p:spPr bwMode="auto">
            <a:xfrm>
              <a:off x="0" y="8342"/>
              <a:ext cx="5760" cy="8342"/>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grpSp>
          <p:nvGrpSpPr>
            <p:cNvPr id="194580" name="Group 22"/>
            <p:cNvGrpSpPr>
              <a:grpSpLocks/>
            </p:cNvGrpSpPr>
            <p:nvPr/>
          </p:nvGrpSpPr>
          <p:grpSpPr bwMode="auto">
            <a:xfrm>
              <a:off x="0" y="8342"/>
              <a:ext cx="5760" cy="8241"/>
              <a:chOff x="0" y="16583"/>
              <a:chExt cx="5760" cy="8241"/>
            </a:xfrm>
          </p:grpSpPr>
          <p:sp>
            <p:nvSpPr>
              <p:cNvPr id="194581" name="Rectangle 23"/>
              <p:cNvSpPr>
                <a:spLocks noChangeArrowheads="1"/>
              </p:cNvSpPr>
              <p:nvPr/>
            </p:nvSpPr>
            <p:spPr bwMode="auto">
              <a:xfrm>
                <a:off x="0" y="16583"/>
                <a:ext cx="5760" cy="8241"/>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grpSp>
            <p:nvGrpSpPr>
              <p:cNvPr id="194582" name="Group 24"/>
              <p:cNvGrpSpPr>
                <a:grpSpLocks/>
              </p:cNvGrpSpPr>
              <p:nvPr/>
            </p:nvGrpSpPr>
            <p:grpSpPr bwMode="auto">
              <a:xfrm>
                <a:off x="0" y="16583"/>
                <a:ext cx="5760" cy="3251"/>
                <a:chOff x="0" y="19834"/>
                <a:chExt cx="5760" cy="3251"/>
              </a:xfrm>
            </p:grpSpPr>
            <p:sp>
              <p:nvSpPr>
                <p:cNvPr id="194583" name="Rectangle 25"/>
                <p:cNvSpPr>
                  <a:spLocks noChangeArrowheads="1"/>
                </p:cNvSpPr>
                <p:nvPr/>
              </p:nvSpPr>
              <p:spPr bwMode="auto">
                <a:xfrm>
                  <a:off x="0" y="19834"/>
                  <a:ext cx="5760" cy="3251"/>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sp>
              <p:nvSpPr>
                <p:cNvPr id="194584" name="Rectangle 26"/>
                <p:cNvSpPr>
                  <a:spLocks noChangeArrowheads="1"/>
                </p:cNvSpPr>
                <p:nvPr/>
              </p:nvSpPr>
              <p:spPr bwMode="auto">
                <a:xfrm>
                  <a:off x="0" y="19834"/>
                  <a:ext cx="5760" cy="1834"/>
                </a:xfrm>
                <a:prstGeom prst="rect">
                  <a:avLst/>
                </a:prstGeom>
                <a:noFill/>
                <a:ln w="9525">
                  <a:noFill/>
                  <a:miter lim="800000"/>
                  <a:headEnd/>
                  <a:tailEnd/>
                </a:ln>
              </p:spPr>
              <p:txBody>
                <a:bodyPr/>
                <a:lstStyle/>
                <a:p>
                  <a:pPr algn="ctr" eaLnBrk="0" hangingPunct="0"/>
                  <a:r>
                    <a:rPr lang="en-US">
                      <a:solidFill>
                        <a:srgbClr val="000000"/>
                      </a:solidFill>
                      <a:latin typeface="Times New Roman" pitchFamily="18" charset="0"/>
                    </a:rPr>
                    <a:t>  </a:t>
                  </a:r>
                  <a:r>
                    <a:rPr lang="en-US" sz="16100">
                      <a:solidFill>
                        <a:srgbClr val="000000"/>
                      </a:solidFill>
                      <a:latin typeface="Times New Roman" pitchFamily="18" charset="0"/>
                    </a:rPr>
                    <a:t> </a:t>
                  </a:r>
                  <a:r>
                    <a:rPr lang="en-US">
                      <a:solidFill>
                        <a:srgbClr val="000000"/>
                      </a:solidFill>
                      <a:latin typeface="Times New Roman" pitchFamily="18" charset="0"/>
                    </a:rPr>
                    <a:t>                        </a:t>
                  </a:r>
                </a:p>
                <a:p>
                  <a:pPr algn="ctr" eaLnBrk="0" hangingPunct="0"/>
                  <a:endParaRPr lang="en-US">
                    <a:solidFill>
                      <a:srgbClr val="000000"/>
                    </a:solidFill>
                    <a:latin typeface="Times New Roman" pitchFamily="18" charset="0"/>
                  </a:endParaRPr>
                </a:p>
              </p:txBody>
            </p:sp>
          </p:grpSp>
        </p:grpSp>
      </p:grpSp>
      <p:pic>
        <p:nvPicPr>
          <p:cNvPr id="194569" name="Picture 27" descr="tecumseh.jpg (8938 bytes)"/>
          <p:cNvPicPr>
            <a:picLocks noChangeAspect="1" noChangeArrowheads="1"/>
          </p:cNvPicPr>
          <p:nvPr/>
        </p:nvPicPr>
        <p:blipFill>
          <a:blip r:embed="rId3" cstate="print"/>
          <a:srcRect/>
          <a:stretch>
            <a:fillRect/>
          </a:stretch>
        </p:blipFill>
        <p:spPr bwMode="auto">
          <a:xfrm>
            <a:off x="3402013" y="-3146425"/>
            <a:ext cx="1965325" cy="2560637"/>
          </a:xfrm>
          <a:prstGeom prst="rect">
            <a:avLst/>
          </a:prstGeom>
          <a:noFill/>
          <a:ln w="9525">
            <a:noFill/>
            <a:miter lim="800000"/>
            <a:headEnd/>
            <a:tailEnd/>
          </a:ln>
        </p:spPr>
      </p:pic>
      <p:grpSp>
        <p:nvGrpSpPr>
          <p:cNvPr id="194570" name="Group 28"/>
          <p:cNvGrpSpPr>
            <a:grpSpLocks/>
          </p:cNvGrpSpPr>
          <p:nvPr/>
        </p:nvGrpSpPr>
        <p:grpSpPr bwMode="auto">
          <a:xfrm>
            <a:off x="0" y="-3192463"/>
            <a:ext cx="9144000" cy="13242926"/>
            <a:chOff x="0" y="8342"/>
            <a:chExt cx="5760" cy="8342"/>
          </a:xfrm>
        </p:grpSpPr>
        <p:sp>
          <p:nvSpPr>
            <p:cNvPr id="194573" name="Rectangle 29"/>
            <p:cNvSpPr>
              <a:spLocks noChangeArrowheads="1"/>
            </p:cNvSpPr>
            <p:nvPr/>
          </p:nvSpPr>
          <p:spPr bwMode="auto">
            <a:xfrm>
              <a:off x="0" y="8342"/>
              <a:ext cx="5760" cy="8342"/>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grpSp>
          <p:nvGrpSpPr>
            <p:cNvPr id="194574" name="Group 30"/>
            <p:cNvGrpSpPr>
              <a:grpSpLocks/>
            </p:cNvGrpSpPr>
            <p:nvPr/>
          </p:nvGrpSpPr>
          <p:grpSpPr bwMode="auto">
            <a:xfrm>
              <a:off x="0" y="8342"/>
              <a:ext cx="5760" cy="8241"/>
              <a:chOff x="0" y="16583"/>
              <a:chExt cx="5760" cy="8241"/>
            </a:xfrm>
          </p:grpSpPr>
          <p:sp>
            <p:nvSpPr>
              <p:cNvPr id="194575" name="Rectangle 31"/>
              <p:cNvSpPr>
                <a:spLocks noChangeArrowheads="1"/>
              </p:cNvSpPr>
              <p:nvPr/>
            </p:nvSpPr>
            <p:spPr bwMode="auto">
              <a:xfrm>
                <a:off x="0" y="16583"/>
                <a:ext cx="5760" cy="8241"/>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grpSp>
            <p:nvGrpSpPr>
              <p:cNvPr id="194576" name="Group 32"/>
              <p:cNvGrpSpPr>
                <a:grpSpLocks/>
              </p:cNvGrpSpPr>
              <p:nvPr/>
            </p:nvGrpSpPr>
            <p:grpSpPr bwMode="auto">
              <a:xfrm>
                <a:off x="0" y="16583"/>
                <a:ext cx="5760" cy="3251"/>
                <a:chOff x="0" y="19834"/>
                <a:chExt cx="5760" cy="3251"/>
              </a:xfrm>
            </p:grpSpPr>
            <p:sp>
              <p:nvSpPr>
                <p:cNvPr id="194577" name="Rectangle 33"/>
                <p:cNvSpPr>
                  <a:spLocks noChangeArrowheads="1"/>
                </p:cNvSpPr>
                <p:nvPr/>
              </p:nvSpPr>
              <p:spPr bwMode="auto">
                <a:xfrm>
                  <a:off x="0" y="19834"/>
                  <a:ext cx="5760" cy="3251"/>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p:txBody>
            </p:sp>
            <p:sp>
              <p:nvSpPr>
                <p:cNvPr id="194578" name="Rectangle 34"/>
                <p:cNvSpPr>
                  <a:spLocks noChangeArrowheads="1"/>
                </p:cNvSpPr>
                <p:nvPr/>
              </p:nvSpPr>
              <p:spPr bwMode="auto">
                <a:xfrm>
                  <a:off x="0" y="19834"/>
                  <a:ext cx="5760" cy="1834"/>
                </a:xfrm>
                <a:prstGeom prst="rect">
                  <a:avLst/>
                </a:prstGeom>
                <a:noFill/>
                <a:ln w="9525">
                  <a:noFill/>
                  <a:miter lim="800000"/>
                  <a:headEnd/>
                  <a:tailEnd/>
                </a:ln>
              </p:spPr>
              <p:txBody>
                <a:bodyPr/>
                <a:lstStyle/>
                <a:p>
                  <a:pPr algn="ctr" eaLnBrk="0" hangingPunct="0"/>
                  <a:r>
                    <a:rPr lang="en-US">
                      <a:solidFill>
                        <a:srgbClr val="000000"/>
                      </a:solidFill>
                      <a:latin typeface="Times New Roman" pitchFamily="18" charset="0"/>
                    </a:rPr>
                    <a:t>  </a:t>
                  </a:r>
                  <a:r>
                    <a:rPr lang="en-US" sz="16100">
                      <a:solidFill>
                        <a:srgbClr val="000000"/>
                      </a:solidFill>
                      <a:latin typeface="Times New Roman" pitchFamily="18" charset="0"/>
                    </a:rPr>
                    <a:t> </a:t>
                  </a:r>
                  <a:r>
                    <a:rPr lang="en-US">
                      <a:solidFill>
                        <a:srgbClr val="000000"/>
                      </a:solidFill>
                      <a:latin typeface="Times New Roman" pitchFamily="18" charset="0"/>
                    </a:rPr>
                    <a:t>                        </a:t>
                  </a:r>
                </a:p>
                <a:p>
                  <a:pPr algn="ctr" eaLnBrk="0" hangingPunct="0"/>
                  <a:endParaRPr lang="en-US">
                    <a:solidFill>
                      <a:srgbClr val="000000"/>
                    </a:solidFill>
                    <a:latin typeface="Times New Roman" pitchFamily="18" charset="0"/>
                  </a:endParaRPr>
                </a:p>
              </p:txBody>
            </p:sp>
          </p:grpSp>
        </p:grpSp>
      </p:grpSp>
      <p:pic>
        <p:nvPicPr>
          <p:cNvPr id="194571" name="Picture 35" descr="tecumseh.jpg (8938 bytes)"/>
          <p:cNvPicPr>
            <a:picLocks noChangeAspect="1" noChangeArrowheads="1"/>
          </p:cNvPicPr>
          <p:nvPr/>
        </p:nvPicPr>
        <p:blipFill>
          <a:blip r:embed="rId3" cstate="print"/>
          <a:srcRect/>
          <a:stretch>
            <a:fillRect/>
          </a:stretch>
        </p:blipFill>
        <p:spPr bwMode="auto">
          <a:xfrm>
            <a:off x="3402013" y="-3146425"/>
            <a:ext cx="1965325" cy="2560637"/>
          </a:xfrm>
          <a:prstGeom prst="rect">
            <a:avLst/>
          </a:prstGeom>
          <a:noFill/>
          <a:ln w="9525">
            <a:noFill/>
            <a:miter lim="800000"/>
            <a:headEnd/>
            <a:tailEnd/>
          </a:ln>
        </p:spPr>
      </p:pic>
      <p:pic>
        <p:nvPicPr>
          <p:cNvPr id="194572" name="Picture 36" descr="tecumseh"/>
          <p:cNvPicPr>
            <a:picLocks noGrp="1" noChangeAspect="1" noChangeArrowheads="1"/>
          </p:cNvPicPr>
          <p:nvPr>
            <p:ph type="clipArt" sz="half" idx="1"/>
          </p:nvPr>
        </p:nvPicPr>
        <p:blipFill>
          <a:blip r:embed="rId3" cstate="print"/>
          <a:srcRect/>
          <a:stretch>
            <a:fillRect/>
          </a:stretch>
        </p:blipFill>
        <p:spPr>
          <a:xfrm>
            <a:off x="423863" y="1355725"/>
            <a:ext cx="3684587" cy="4800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barn(outVertical)">
                                      <p:cBhvr>
                                        <p:cTn id="7" dur="500"/>
                                        <p:tgtEl>
                                          <p:spTgt spid="768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825625" y="495300"/>
            <a:ext cx="6440488" cy="609600"/>
          </a:xfrm>
        </p:spPr>
        <p:txBody>
          <a:bodyPr/>
          <a:lstStyle/>
          <a:p>
            <a:r>
              <a:rPr lang="en-US" sz="4000" smtClean="0"/>
              <a:t>William Henry Harrison</a:t>
            </a:r>
          </a:p>
        </p:txBody>
      </p:sp>
      <p:sp>
        <p:nvSpPr>
          <p:cNvPr id="195587" name="Rectangle 3"/>
          <p:cNvSpPr>
            <a:spLocks noGrp="1" noChangeArrowheads="1"/>
          </p:cNvSpPr>
          <p:nvPr>
            <p:ph type="body" sz="half" idx="1"/>
          </p:nvPr>
        </p:nvSpPr>
        <p:spPr>
          <a:xfrm>
            <a:off x="1203325" y="2163763"/>
            <a:ext cx="3810000" cy="4114800"/>
          </a:xfrm>
        </p:spPr>
        <p:txBody>
          <a:bodyPr/>
          <a:lstStyle/>
          <a:p>
            <a:r>
              <a:rPr lang="en-US" sz="3200" b="1" smtClean="0"/>
              <a:t>…was the governor of the Indiana Territory who won the Battles of Tippecanoe and the Thames.</a:t>
            </a:r>
          </a:p>
        </p:txBody>
      </p:sp>
      <p:pic>
        <p:nvPicPr>
          <p:cNvPr id="195588" name="Picture 4" descr="harrison"/>
          <p:cNvPicPr>
            <a:picLocks noGrp="1" noChangeAspect="1" noChangeArrowheads="1"/>
          </p:cNvPicPr>
          <p:nvPr>
            <p:ph type="clipArt" sz="half" idx="2"/>
          </p:nvPr>
        </p:nvPicPr>
        <p:blipFill>
          <a:blip r:embed="rId3" cstate="print"/>
          <a:srcRect/>
          <a:stretch>
            <a:fillRect/>
          </a:stretch>
        </p:blipFill>
        <p:spPr>
          <a:xfrm>
            <a:off x="4916488" y="2185988"/>
            <a:ext cx="3001962" cy="42179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77826">
                                            <p:txEl>
                                              <p:pRg st="0" end="0"/>
                                            </p:txEl>
                                          </p:spTgt>
                                        </p:tgtEl>
                                        <p:attrNameLst>
                                          <p:attrName>style.visibility</p:attrName>
                                        </p:attrNameLst>
                                      </p:cBhvr>
                                      <p:to>
                                        <p:strVal val="visible"/>
                                      </p:to>
                                    </p:set>
                                    <p:anim calcmode="lin" valueType="num">
                                      <p:cBhvr additive="base">
                                        <p:cTn id="7" dur="300" fill="hold"/>
                                        <p:tgtEl>
                                          <p:spTgt spid="7782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7782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749425" y="460375"/>
            <a:ext cx="6440488" cy="609600"/>
          </a:xfrm>
        </p:spPr>
        <p:txBody>
          <a:bodyPr/>
          <a:lstStyle/>
          <a:p>
            <a:r>
              <a:rPr lang="en-US" sz="4000" smtClean="0"/>
              <a:t>Battle of Tippecanoe</a:t>
            </a:r>
          </a:p>
        </p:txBody>
      </p:sp>
      <p:sp>
        <p:nvSpPr>
          <p:cNvPr id="196611" name="Rectangle 3"/>
          <p:cNvSpPr>
            <a:spLocks noGrp="1" noChangeArrowheads="1"/>
          </p:cNvSpPr>
          <p:nvPr>
            <p:ph type="body" sz="half" idx="2"/>
          </p:nvPr>
        </p:nvSpPr>
        <p:spPr>
          <a:xfrm>
            <a:off x="5029200" y="2057400"/>
            <a:ext cx="3810000" cy="4114800"/>
          </a:xfrm>
        </p:spPr>
        <p:txBody>
          <a:bodyPr/>
          <a:lstStyle/>
          <a:p>
            <a:r>
              <a:rPr lang="en-US" sz="3200" b="1" smtClean="0"/>
              <a:t>…began when Indians attack Harrison’s camp and ended with the destruction of Tecumseh’s village.</a:t>
            </a:r>
          </a:p>
        </p:txBody>
      </p:sp>
      <p:pic>
        <p:nvPicPr>
          <p:cNvPr id="196612" name="Picture 4" descr="00000fc"/>
          <p:cNvPicPr>
            <a:picLocks noGrp="1" noChangeAspect="1" noChangeArrowheads="1"/>
          </p:cNvPicPr>
          <p:nvPr>
            <p:ph type="clipArt" sz="half" idx="1"/>
          </p:nvPr>
        </p:nvPicPr>
        <p:blipFill>
          <a:blip r:embed="rId3" cstate="print"/>
          <a:srcRect/>
          <a:stretch>
            <a:fillRect/>
          </a:stretch>
        </p:blipFill>
        <p:spPr>
          <a:xfrm>
            <a:off x="228600" y="2133600"/>
            <a:ext cx="4572000" cy="35083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 calcmode="lin" valueType="num">
                                      <p:cBhvr additive="base">
                                        <p:cTn id="7" dur="500" fill="hold"/>
                                        <p:tgtEl>
                                          <p:spTgt spid="788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85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186238" y="436563"/>
            <a:ext cx="6440487" cy="609600"/>
          </a:xfrm>
        </p:spPr>
        <p:txBody>
          <a:bodyPr/>
          <a:lstStyle/>
          <a:p>
            <a:r>
              <a:rPr lang="en-US" sz="4000" smtClean="0"/>
              <a:t>War Hawks</a:t>
            </a:r>
          </a:p>
        </p:txBody>
      </p:sp>
      <p:sp>
        <p:nvSpPr>
          <p:cNvPr id="197635" name="Rectangle 3"/>
          <p:cNvSpPr>
            <a:spLocks noGrp="1" noChangeArrowheads="1"/>
          </p:cNvSpPr>
          <p:nvPr>
            <p:ph type="body" sz="half" idx="1"/>
          </p:nvPr>
        </p:nvSpPr>
        <p:spPr>
          <a:xfrm>
            <a:off x="1173163" y="2209800"/>
            <a:ext cx="3810000" cy="4114800"/>
          </a:xfrm>
        </p:spPr>
        <p:txBody>
          <a:bodyPr/>
          <a:lstStyle/>
          <a:p>
            <a:r>
              <a:rPr lang="en-US" sz="3200" b="1" smtClean="0"/>
              <a:t>…were members of Congress who believed the only answer to Britain’s insults was to declare war.</a:t>
            </a:r>
          </a:p>
        </p:txBody>
      </p:sp>
      <p:pic>
        <p:nvPicPr>
          <p:cNvPr id="197636" name="Picture 4" descr="ARF18"/>
          <p:cNvPicPr>
            <a:picLocks noGrp="1" noChangeAspect="1" noChangeArrowheads="1"/>
          </p:cNvPicPr>
          <p:nvPr>
            <p:ph type="clipArt" sz="half" idx="2"/>
          </p:nvPr>
        </p:nvPicPr>
        <p:blipFill>
          <a:blip r:embed="rId4" cstate="print"/>
          <a:srcRect/>
          <a:stretch>
            <a:fillRect/>
          </a:stretch>
        </p:blipFill>
        <p:spPr>
          <a:xfrm>
            <a:off x="4648200" y="2438400"/>
            <a:ext cx="4191000" cy="27559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79874">
                                            <p:txEl>
                                              <p:pRg st="0" end="0"/>
                                            </p:txEl>
                                          </p:spTgt>
                                        </p:tgtEl>
                                        <p:attrNameLst>
                                          <p:attrName>style.visibility</p:attrName>
                                        </p:attrNameLst>
                                      </p:cBhvr>
                                      <p:to>
                                        <p:strVal val="visible"/>
                                      </p:to>
                                    </p:set>
                                    <p:anim calcmode="lin" valueType="num">
                                      <p:cBhvr additive="base">
                                        <p:cTn id="7" dur="75" fill="hold"/>
                                        <p:tgtEl>
                                          <p:spTgt spid="79874">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7987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230688" y="466725"/>
            <a:ext cx="4443412" cy="609600"/>
          </a:xfrm>
        </p:spPr>
        <p:txBody>
          <a:bodyPr/>
          <a:lstStyle/>
          <a:p>
            <a:r>
              <a:rPr lang="en-US" sz="4000" smtClean="0"/>
              <a:t>James Madison</a:t>
            </a:r>
          </a:p>
        </p:txBody>
      </p:sp>
      <p:sp>
        <p:nvSpPr>
          <p:cNvPr id="198659" name="Rectangle 3"/>
          <p:cNvSpPr>
            <a:spLocks noGrp="1" noChangeArrowheads="1"/>
          </p:cNvSpPr>
          <p:nvPr>
            <p:ph type="body" sz="half" idx="2"/>
          </p:nvPr>
        </p:nvSpPr>
        <p:spPr>
          <a:xfrm>
            <a:off x="4462463" y="2328863"/>
            <a:ext cx="3768725" cy="3862387"/>
          </a:xfrm>
        </p:spPr>
        <p:txBody>
          <a:bodyPr/>
          <a:lstStyle/>
          <a:p>
            <a:pPr>
              <a:lnSpc>
                <a:spcPct val="90000"/>
              </a:lnSpc>
            </a:pPr>
            <a:r>
              <a:rPr lang="en-US" sz="3200" b="1" smtClean="0"/>
              <a:t>…faced the difficulties of the trade war and the War Hawks as president in 1812.</a:t>
            </a:r>
          </a:p>
        </p:txBody>
      </p:sp>
      <p:pic>
        <p:nvPicPr>
          <p:cNvPr id="198660" name="Picture 4" descr="james_madison"/>
          <p:cNvPicPr>
            <a:picLocks noGrp="1" noChangeAspect="1" noChangeArrowheads="1"/>
          </p:cNvPicPr>
          <p:nvPr>
            <p:ph type="clipArt" sz="half" idx="1"/>
          </p:nvPr>
        </p:nvPicPr>
        <p:blipFill>
          <a:blip r:embed="rId4" cstate="print"/>
          <a:srcRect/>
          <a:stretch>
            <a:fillRect/>
          </a:stretch>
        </p:blipFill>
        <p:spPr>
          <a:xfrm>
            <a:off x="762000" y="1981200"/>
            <a:ext cx="3722688" cy="4419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80898">
                                            <p:txEl>
                                              <p:pRg st="0" end="0"/>
                                            </p:txEl>
                                          </p:spTgt>
                                        </p:tgtEl>
                                        <p:attrNameLst>
                                          <p:attrName>style.visibility</p:attrName>
                                        </p:attrNameLst>
                                      </p:cBhvr>
                                      <p:to>
                                        <p:strVal val="visible"/>
                                      </p:to>
                                    </p:set>
                                    <p:animEffect transition="in" filter="wipe(up)">
                                      <p:cBhvr>
                                        <p:cTn id="7" dur="75"/>
                                        <p:tgtEl>
                                          <p:spTgt spid="8089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1066800" y="76200"/>
            <a:ext cx="7010400" cy="558800"/>
          </a:xfrm>
        </p:spPr>
        <p:txBody>
          <a:bodyPr/>
          <a:lstStyle/>
          <a:p>
            <a:r>
              <a:rPr lang="en-US" sz="3600" smtClean="0"/>
              <a:t>Mini Question</a:t>
            </a:r>
          </a:p>
        </p:txBody>
      </p:sp>
      <p:sp>
        <p:nvSpPr>
          <p:cNvPr id="199683" name="Rectangle 3"/>
          <p:cNvSpPr>
            <a:spLocks noGrp="1" noChangeArrowheads="1"/>
          </p:cNvSpPr>
          <p:nvPr>
            <p:ph type="body" sz="half" idx="1"/>
          </p:nvPr>
        </p:nvSpPr>
        <p:spPr>
          <a:xfrm>
            <a:off x="1447800" y="1828800"/>
            <a:ext cx="6934200" cy="2236788"/>
          </a:xfrm>
        </p:spPr>
        <p:txBody>
          <a:bodyPr/>
          <a:lstStyle/>
          <a:p>
            <a:r>
              <a:rPr lang="en-US" sz="3200" b="1" smtClean="0"/>
              <a:t>How did the war between France and Britain affect U.S. ships?</a:t>
            </a:r>
          </a:p>
        </p:txBody>
      </p:sp>
      <p:sp>
        <p:nvSpPr>
          <p:cNvPr id="81924" name="Rectangle 4"/>
          <p:cNvSpPr>
            <a:spLocks noGrp="1" noChangeArrowheads="1"/>
          </p:cNvSpPr>
          <p:nvPr>
            <p:ph sz="half" idx="2"/>
          </p:nvPr>
        </p:nvSpPr>
        <p:spPr>
          <a:xfrm>
            <a:off x="1371600" y="3811588"/>
            <a:ext cx="7772400" cy="1981200"/>
          </a:xfrm>
        </p:spPr>
        <p:txBody>
          <a:bodyPr/>
          <a:lstStyle/>
          <a:p>
            <a:pPr>
              <a:buFontTx/>
              <a:buNone/>
            </a:pPr>
            <a:r>
              <a:rPr lang="en-US" sz="2000" b="1" smtClean="0"/>
              <a:t>	</a:t>
            </a:r>
            <a:r>
              <a:rPr lang="en-US" sz="3200" b="1" smtClean="0">
                <a:solidFill>
                  <a:srgbClr val="FF0000"/>
                </a:solidFill>
              </a:rPr>
              <a:t>The British captured hundreds of U.S. ships and impressed thousands of American citizens.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dissolve">
                                      <p:cBhvr>
                                        <p:cTn id="7" dur="500"/>
                                        <p:tgtEl>
                                          <p:spTgt spid="819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066800" y="76200"/>
            <a:ext cx="7010400" cy="558800"/>
          </a:xfrm>
        </p:spPr>
        <p:txBody>
          <a:bodyPr/>
          <a:lstStyle/>
          <a:p>
            <a:r>
              <a:rPr lang="en-US" sz="3600" smtClean="0"/>
              <a:t>Mini Question</a:t>
            </a:r>
          </a:p>
        </p:txBody>
      </p:sp>
      <p:sp>
        <p:nvSpPr>
          <p:cNvPr id="200707" name="Rectangle 3"/>
          <p:cNvSpPr>
            <a:spLocks noGrp="1" noChangeArrowheads="1"/>
          </p:cNvSpPr>
          <p:nvPr>
            <p:ph type="body" sz="half" idx="1"/>
          </p:nvPr>
        </p:nvSpPr>
        <p:spPr>
          <a:xfrm>
            <a:off x="1447800" y="1828800"/>
            <a:ext cx="6934200" cy="2236788"/>
          </a:xfrm>
        </p:spPr>
        <p:txBody>
          <a:bodyPr/>
          <a:lstStyle/>
          <a:p>
            <a:r>
              <a:rPr lang="en-US" sz="3200" b="1" smtClean="0"/>
              <a:t>What did Tecumseh want to accomplish, and how successful was he?</a:t>
            </a:r>
          </a:p>
        </p:txBody>
      </p:sp>
      <p:sp>
        <p:nvSpPr>
          <p:cNvPr id="82948" name="Rectangle 4"/>
          <p:cNvSpPr>
            <a:spLocks noGrp="1" noChangeArrowheads="1"/>
          </p:cNvSpPr>
          <p:nvPr>
            <p:ph sz="half" idx="2"/>
          </p:nvPr>
        </p:nvSpPr>
        <p:spPr>
          <a:xfrm>
            <a:off x="1052513" y="3886200"/>
            <a:ext cx="7772400" cy="1981200"/>
          </a:xfrm>
        </p:spPr>
        <p:txBody>
          <a:bodyPr/>
          <a:lstStyle/>
          <a:p>
            <a:pPr>
              <a:buFontTx/>
              <a:buNone/>
            </a:pPr>
            <a:r>
              <a:rPr lang="en-US" sz="2000" b="1" smtClean="0"/>
              <a:t>	</a:t>
            </a:r>
            <a:r>
              <a:rPr lang="en-US" sz="2800" b="1" smtClean="0">
                <a:solidFill>
                  <a:srgbClr val="FF0000"/>
                </a:solidFill>
              </a:rPr>
              <a:t>He hoped to unit the tribes to oppose U.S. settlers.</a:t>
            </a:r>
          </a:p>
          <a:p>
            <a:pPr>
              <a:buFontTx/>
              <a:buNone/>
            </a:pPr>
            <a:r>
              <a:rPr lang="en-US" sz="2800" b="1" smtClean="0">
                <a:solidFill>
                  <a:srgbClr val="FF0000"/>
                </a:solidFill>
              </a:rPr>
              <a:t>	In the Battle of Tippecanoe, U.S. forces won and he lost the support he needed.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8">
                                            <p:txEl>
                                              <p:pRg st="0" end="0"/>
                                            </p:txEl>
                                          </p:spTgt>
                                        </p:tgtEl>
                                        <p:attrNameLst>
                                          <p:attrName>style.visibility</p:attrName>
                                        </p:attrNameLst>
                                      </p:cBhvr>
                                      <p:to>
                                        <p:strVal val="visible"/>
                                      </p:to>
                                    </p:set>
                                    <p:animEffect transition="in" filter="dissolve">
                                      <p:cBhvr>
                                        <p:cTn id="7" dur="500"/>
                                        <p:tgtEl>
                                          <p:spTgt spid="829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2948">
                                            <p:txEl>
                                              <p:pRg st="1" end="1"/>
                                            </p:txEl>
                                          </p:spTgt>
                                        </p:tgtEl>
                                        <p:attrNameLst>
                                          <p:attrName>style.visibility</p:attrName>
                                        </p:attrNameLst>
                                      </p:cBhvr>
                                      <p:to>
                                        <p:strVal val="visible"/>
                                      </p:to>
                                    </p:set>
                                    <p:animEffect transition="in" filter="dissolve">
                                      <p:cBhvr>
                                        <p:cTn id="12" dur="500"/>
                                        <p:tgtEl>
                                          <p:spTgt spid="829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sz="4000" b="1" smtClean="0">
                <a:solidFill>
                  <a:srgbClr val="FFFFFF"/>
                </a:solidFill>
              </a:rPr>
              <a:t>War of 1812</a:t>
            </a:r>
            <a:br>
              <a:rPr lang="en-US" sz="4000" b="1" smtClean="0">
                <a:solidFill>
                  <a:srgbClr val="FFFFFF"/>
                </a:solidFill>
              </a:rPr>
            </a:br>
            <a:endParaRPr lang="en-US" sz="4000" b="1" smtClean="0">
              <a:solidFill>
                <a:srgbClr val="FFFFFF"/>
              </a:solidFill>
            </a:endParaRPr>
          </a:p>
        </p:txBody>
      </p:sp>
      <p:sp>
        <p:nvSpPr>
          <p:cNvPr id="201731" name="Rectangle 4"/>
          <p:cNvSpPr>
            <a:spLocks noChangeArrowheads="1"/>
          </p:cNvSpPr>
          <p:nvPr/>
        </p:nvSpPr>
        <p:spPr bwMode="auto">
          <a:xfrm>
            <a:off x="7437438" y="5576888"/>
            <a:ext cx="962025" cy="457200"/>
          </a:xfrm>
          <a:prstGeom prst="rect">
            <a:avLst/>
          </a:prstGeom>
          <a:noFill/>
          <a:ln w="9525">
            <a:noFill/>
            <a:miter lim="800000"/>
            <a:headEnd/>
            <a:tailEnd/>
          </a:ln>
        </p:spPr>
        <p:txBody>
          <a:bodyPr wrap="none">
            <a:spAutoFit/>
          </a:bodyPr>
          <a:lstStyle/>
          <a:p>
            <a:pPr eaLnBrk="0" hangingPunct="0">
              <a:spcBef>
                <a:spcPct val="20000"/>
              </a:spcBef>
            </a:pPr>
            <a:r>
              <a:rPr lang="en-US" b="1">
                <a:solidFill>
                  <a:srgbClr val="FF0000"/>
                </a:solidFill>
                <a:latin typeface="Times New Roman" pitchFamily="18" charset="0"/>
              </a:rPr>
              <a:t>2/2/05</a:t>
            </a:r>
          </a:p>
        </p:txBody>
      </p:sp>
      <p:sp>
        <p:nvSpPr>
          <p:cNvPr id="201732" name="Text Box 5"/>
          <p:cNvSpPr txBox="1">
            <a:spLocks noChangeArrowheads="1"/>
          </p:cNvSpPr>
          <p:nvPr/>
        </p:nvSpPr>
        <p:spPr bwMode="auto">
          <a:xfrm>
            <a:off x="1219200" y="5440363"/>
            <a:ext cx="5761038" cy="1004887"/>
          </a:xfrm>
          <a:prstGeom prst="rect">
            <a:avLst/>
          </a:prstGeom>
          <a:noFill/>
          <a:ln w="9525">
            <a:noFill/>
            <a:miter lim="800000"/>
            <a:headEnd/>
            <a:tailEnd/>
          </a:ln>
        </p:spPr>
        <p:txBody>
          <a:bodyPr>
            <a:spAutoFit/>
          </a:bodyPr>
          <a:lstStyle/>
          <a:p>
            <a:pPr eaLnBrk="0" hangingPunct="0">
              <a:spcBef>
                <a:spcPct val="50000"/>
              </a:spcBef>
            </a:pPr>
            <a:r>
              <a:rPr lang="en-US">
                <a:solidFill>
                  <a:srgbClr val="FFFFFF"/>
                </a:solidFill>
                <a:latin typeface="Times New Roman" pitchFamily="18" charset="0"/>
              </a:rPr>
              <a:t>“Old Ironsides”  USS Constitution </a:t>
            </a:r>
          </a:p>
          <a:p>
            <a:pPr eaLnBrk="0" hangingPunct="0">
              <a:spcBef>
                <a:spcPct val="50000"/>
              </a:spcBef>
            </a:pPr>
            <a:r>
              <a:rPr lang="en-US">
                <a:solidFill>
                  <a:srgbClr val="FFFFFF"/>
                </a:solidFill>
                <a:latin typeface="Times New Roman" pitchFamily="18" charset="0"/>
              </a:rPr>
              <a:t>British cannonballs bounced of her thick hull.</a:t>
            </a:r>
          </a:p>
        </p:txBody>
      </p:sp>
      <p:sp>
        <p:nvSpPr>
          <p:cNvPr id="6" name="Slide Number Placeholder 5"/>
          <p:cNvSpPr>
            <a:spLocks noGrp="1"/>
          </p:cNvSpPr>
          <p:nvPr>
            <p:ph type="sldNum" sz="quarter" idx="12"/>
          </p:nvPr>
        </p:nvSpPr>
        <p:spPr/>
        <p:txBody>
          <a:bodyPr/>
          <a:lstStyle/>
          <a:p>
            <a:pPr>
              <a:defRPr/>
            </a:pPr>
            <a:fld id="{28AA608E-9047-4319-A5AF-3081C2B075D7}" type="slidenum">
              <a:rPr lang="en-US" smtClean="0"/>
              <a:pPr>
                <a:defRPr/>
              </a:pPr>
              <a:t>139</a:t>
            </a:fld>
            <a:endParaRPr lang="en-US"/>
          </a:p>
        </p:txBody>
      </p:sp>
      <p:sp>
        <p:nvSpPr>
          <p:cNvPr id="8" name="Date Placeholder 7"/>
          <p:cNvSpPr>
            <a:spLocks noGrp="1"/>
          </p:cNvSpPr>
          <p:nvPr>
            <p:ph type="dt" sz="half" idx="10"/>
          </p:nvPr>
        </p:nvSpPr>
        <p:spPr/>
        <p:txBody>
          <a:bodyPr/>
          <a:lstStyle/>
          <a:p>
            <a:pPr>
              <a:defRPr/>
            </a:pPr>
            <a:fld id="{75C92962-75C2-4EEA-9526-592154337BB2}"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457200"/>
            <a:ext cx="6553200" cy="419100"/>
          </a:xfrm>
        </p:spPr>
        <p:txBody>
          <a:bodyPr/>
          <a:lstStyle/>
          <a:p>
            <a:r>
              <a:rPr lang="en-US" dirty="0" smtClean="0"/>
              <a:t>28 Feb </a:t>
            </a:r>
            <a:r>
              <a:rPr lang="en-US" dirty="0" smtClean="0"/>
              <a:t>2012</a:t>
            </a:r>
            <a:endParaRPr lang="en-US" dirty="0" smtClean="0"/>
          </a:p>
        </p:txBody>
      </p:sp>
      <p:sp>
        <p:nvSpPr>
          <p:cNvPr id="17411" name="Content Placeholder 2"/>
          <p:cNvSpPr>
            <a:spLocks noGrp="1"/>
          </p:cNvSpPr>
          <p:nvPr>
            <p:ph idx="1"/>
          </p:nvPr>
        </p:nvSpPr>
        <p:spPr/>
        <p:txBody>
          <a:bodyPr/>
          <a:lstStyle/>
          <a:p>
            <a:r>
              <a:rPr lang="en-US" dirty="0" smtClean="0"/>
              <a:t>readings pages 197-206.</a:t>
            </a:r>
          </a:p>
          <a:p>
            <a:r>
              <a:rPr lang="en-US" dirty="0" smtClean="0"/>
              <a:t>Complete “Writing and Critical Thinking” on page 203.  (</a:t>
            </a:r>
            <a:r>
              <a:rPr lang="en-US" dirty="0" smtClean="0">
                <a:solidFill>
                  <a:srgbClr val="FF0000"/>
                </a:solidFill>
              </a:rPr>
              <a:t>T</a:t>
            </a:r>
            <a:r>
              <a:rPr lang="en-US" sz="2800" dirty="0" smtClean="0">
                <a:solidFill>
                  <a:srgbClr val="FF0000"/>
                </a:solidFill>
              </a:rPr>
              <a:t>his is a graded activity</a:t>
            </a:r>
            <a:r>
              <a:rPr lang="en-US" dirty="0" smtClean="0">
                <a:solidFill>
                  <a:srgbClr val="FF0000"/>
                </a:solidFill>
              </a:rPr>
              <a:t>) Please write this response neatly on a loose leaf or (I prefer) you type this response 12pt Times New Roman-doubled space</a:t>
            </a:r>
            <a:endParaRPr lang="en-US" sz="800" dirty="0" smtClean="0"/>
          </a:p>
        </p:txBody>
      </p:sp>
    </p:spTree>
  </p:cSld>
  <p:clrMapOvr>
    <a:masterClrMapping/>
  </p:clrMapOvr>
  <p:transition spd="med">
    <p:wipe dir="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pPr eaLnBrk="1" hangingPunct="1"/>
            <a:r>
              <a:rPr lang="en-US" smtClean="0"/>
              <a:t>Madison &amp; War of 1812</a:t>
            </a:r>
          </a:p>
        </p:txBody>
      </p:sp>
      <p:sp>
        <p:nvSpPr>
          <p:cNvPr id="202755" name="TextBox 5"/>
          <p:cNvSpPr txBox="1">
            <a:spLocks noChangeArrowheads="1"/>
          </p:cNvSpPr>
          <p:nvPr/>
        </p:nvSpPr>
        <p:spPr bwMode="auto">
          <a:xfrm>
            <a:off x="6413500" y="5692775"/>
            <a:ext cx="1700213" cy="461963"/>
          </a:xfrm>
          <a:prstGeom prst="rect">
            <a:avLst/>
          </a:prstGeom>
          <a:noFill/>
          <a:ln w="9525">
            <a:noFill/>
            <a:miter lim="800000"/>
            <a:headEnd/>
            <a:tailEnd/>
          </a:ln>
        </p:spPr>
        <p:txBody>
          <a:bodyPr>
            <a:spAutoFit/>
          </a:bodyPr>
          <a:lstStyle/>
          <a:p>
            <a:pPr eaLnBrk="0" hangingPunct="0"/>
            <a:r>
              <a:rPr lang="en-US">
                <a:solidFill>
                  <a:srgbClr val="000000"/>
                </a:solidFill>
                <a:latin typeface="Times New Roman" pitchFamily="18" charset="0"/>
              </a:rPr>
              <a:t>15:00</a:t>
            </a:r>
          </a:p>
        </p:txBody>
      </p:sp>
      <p:sp>
        <p:nvSpPr>
          <p:cNvPr id="6" name="Slide Number Placeholder 5"/>
          <p:cNvSpPr>
            <a:spLocks noGrp="1"/>
          </p:cNvSpPr>
          <p:nvPr>
            <p:ph type="sldNum" sz="quarter" idx="12"/>
          </p:nvPr>
        </p:nvSpPr>
        <p:spPr/>
        <p:txBody>
          <a:bodyPr/>
          <a:lstStyle/>
          <a:p>
            <a:pPr>
              <a:defRPr/>
            </a:pPr>
            <a:fld id="{E90E1C4F-BCDF-4217-B188-75CDAE038A21}" type="slidenum">
              <a:rPr lang="en-US" smtClean="0"/>
              <a:pPr>
                <a:defRPr/>
              </a:pPr>
              <a:t>140</a:t>
            </a:fld>
            <a:endParaRPr lang="en-US"/>
          </a:p>
        </p:txBody>
      </p:sp>
      <p:pic>
        <p:nvPicPr>
          <p:cNvPr id="8" name="America_Under_James_Madison__1809_1816__The_War_of_1812.asf">
            <a:hlinkClick r:id="" action="ppaction://media"/>
          </p:cNvPr>
          <p:cNvPicPr>
            <a:picLocks noGrp="1" noRot="1" noChangeAspect="1"/>
          </p:cNvPicPr>
          <p:nvPr>
            <p:ph idx="1"/>
            <a:videoFile r:link="rId1"/>
          </p:nvPr>
        </p:nvPicPr>
        <p:blipFill>
          <a:blip r:embed="rId3" cstate="print"/>
          <a:srcRect/>
          <a:stretch>
            <a:fillRect/>
          </a:stretch>
        </p:blipFill>
        <p:spPr>
          <a:xfrm>
            <a:off x="2895600" y="2719388"/>
            <a:ext cx="3352800" cy="2286000"/>
          </a:xfrm>
        </p:spPr>
      </p:pic>
      <p:sp>
        <p:nvSpPr>
          <p:cNvPr id="9" name="Date Placeholder 8"/>
          <p:cNvSpPr>
            <a:spLocks noGrp="1"/>
          </p:cNvSpPr>
          <p:nvPr>
            <p:ph type="dt" sz="half" idx="10"/>
          </p:nvPr>
        </p:nvSpPr>
        <p:spPr/>
        <p:txBody>
          <a:bodyPr/>
          <a:lstStyle/>
          <a:p>
            <a:pPr>
              <a:defRPr/>
            </a:pPr>
            <a:fld id="{62D31C5F-F64E-4C38-84C5-B4F1264332FD}"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5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r>
              <a:rPr lang="en-US" b="0" smtClean="0"/>
              <a:t>Mini Question</a:t>
            </a:r>
          </a:p>
        </p:txBody>
      </p:sp>
      <p:sp>
        <p:nvSpPr>
          <p:cNvPr id="203779" name="Rectangle 3"/>
          <p:cNvSpPr>
            <a:spLocks noGrp="1" noChangeArrowheads="1"/>
          </p:cNvSpPr>
          <p:nvPr>
            <p:ph type="body" sz="half" idx="1"/>
          </p:nvPr>
        </p:nvSpPr>
        <p:spPr>
          <a:xfrm>
            <a:off x="1951038" y="2035175"/>
            <a:ext cx="6634162" cy="1866900"/>
          </a:xfrm>
        </p:spPr>
        <p:txBody>
          <a:bodyPr/>
          <a:lstStyle/>
          <a:p>
            <a:r>
              <a:rPr lang="en-US" sz="3200" b="1" smtClean="0"/>
              <a:t>Why did the United States declare war on Britain in 1812?</a:t>
            </a:r>
          </a:p>
        </p:txBody>
      </p:sp>
      <p:sp>
        <p:nvSpPr>
          <p:cNvPr id="83972" name="Rectangle 4"/>
          <p:cNvSpPr>
            <a:spLocks noGrp="1" noChangeArrowheads="1"/>
          </p:cNvSpPr>
          <p:nvPr>
            <p:ph sz="half" idx="2"/>
          </p:nvPr>
        </p:nvSpPr>
        <p:spPr>
          <a:xfrm>
            <a:off x="1371600" y="4116388"/>
            <a:ext cx="7772400" cy="1981200"/>
          </a:xfrm>
        </p:spPr>
        <p:txBody>
          <a:bodyPr/>
          <a:lstStyle/>
          <a:p>
            <a:pPr>
              <a:buFont typeface="Wingdings" pitchFamily="2" charset="2"/>
              <a:buNone/>
            </a:pPr>
            <a:r>
              <a:rPr lang="en-US" sz="2000" b="1" smtClean="0"/>
              <a:t>	</a:t>
            </a:r>
            <a:r>
              <a:rPr lang="en-US" sz="3200" b="1" smtClean="0">
                <a:solidFill>
                  <a:srgbClr val="FF0000"/>
                </a:solidFill>
              </a:rPr>
              <a:t>The British were encouraging American Indians to fight.</a:t>
            </a:r>
          </a:p>
          <a:p>
            <a:endParaRPr lang="en-US" sz="2000" smtClean="0"/>
          </a:p>
        </p:txBody>
      </p:sp>
      <p:sp>
        <p:nvSpPr>
          <p:cNvPr id="203781" name="Slide Number Placeholder 5"/>
          <p:cNvSpPr>
            <a:spLocks noGrp="1"/>
          </p:cNvSpPr>
          <p:nvPr>
            <p:ph type="sldNum" sz="quarter" idx="12"/>
          </p:nvPr>
        </p:nvSpPr>
        <p:spPr>
          <a:noFill/>
        </p:spPr>
        <p:txBody>
          <a:bodyPr/>
          <a:lstStyle/>
          <a:p>
            <a:fld id="{8B97B6A3-3532-4372-AEDB-45EBB5603E78}" type="slidenum">
              <a:rPr lang="en-US" smtClean="0"/>
              <a:pPr/>
              <a:t>141</a:t>
            </a:fld>
            <a:endParaRPr lang="en-US" smtClean="0"/>
          </a:p>
        </p:txBody>
      </p:sp>
      <p:sp>
        <p:nvSpPr>
          <p:cNvPr id="7" name="Date Placeholder 6"/>
          <p:cNvSpPr>
            <a:spLocks noGrp="1"/>
          </p:cNvSpPr>
          <p:nvPr>
            <p:ph type="dt" sz="half" idx="10"/>
          </p:nvPr>
        </p:nvSpPr>
        <p:spPr/>
        <p:txBody>
          <a:bodyPr/>
          <a:lstStyle/>
          <a:p>
            <a:pPr>
              <a:defRPr/>
            </a:pPr>
            <a:fld id="{6AD527D8-F52B-4F3C-BCB0-D70A9BD0F9F1}"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3972">
                                            <p:txEl>
                                              <p:pRg st="0" end="0"/>
                                            </p:txEl>
                                          </p:spTgt>
                                        </p:tgtEl>
                                        <p:attrNameLst>
                                          <p:attrName>style.visibility</p:attrName>
                                        </p:attrNameLst>
                                      </p:cBhvr>
                                      <p:to>
                                        <p:strVal val="visible"/>
                                      </p:to>
                                    </p:set>
                                    <p:anim calcmode="lin" valueType="num">
                                      <p:cBhvr additive="base">
                                        <p:cTn id="7" dur="300" fill="hold"/>
                                        <p:tgtEl>
                                          <p:spTgt spid="8397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397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625725" y="1184275"/>
            <a:ext cx="5776913" cy="549275"/>
          </a:xfrm>
        </p:spPr>
        <p:txBody>
          <a:bodyPr/>
          <a:lstStyle/>
          <a:p>
            <a:r>
              <a:rPr lang="en-US" sz="3600" b="0" smtClean="0"/>
              <a:t>Oliver Hazard Perry</a:t>
            </a:r>
          </a:p>
        </p:txBody>
      </p:sp>
      <p:sp>
        <p:nvSpPr>
          <p:cNvPr id="204803" name="Rectangle 3"/>
          <p:cNvSpPr>
            <a:spLocks noGrp="1" noChangeArrowheads="1"/>
          </p:cNvSpPr>
          <p:nvPr>
            <p:ph type="body" sz="half" idx="1"/>
          </p:nvPr>
        </p:nvSpPr>
        <p:spPr>
          <a:xfrm>
            <a:off x="1447800" y="2292350"/>
            <a:ext cx="3810000" cy="4114800"/>
          </a:xfrm>
        </p:spPr>
        <p:txBody>
          <a:bodyPr/>
          <a:lstStyle/>
          <a:p>
            <a:r>
              <a:rPr lang="en-US" sz="3200" b="1" smtClean="0"/>
              <a:t>…oversaw the construction of a small fleet to take back Lake Erie.</a:t>
            </a:r>
          </a:p>
        </p:txBody>
      </p:sp>
      <p:pic>
        <p:nvPicPr>
          <p:cNvPr id="204804" name="Picture 4" descr="Portrait of Oliver Hazard Perry during the Battle of Lake Erie"/>
          <p:cNvPicPr>
            <a:picLocks noGrp="1" noChangeAspect="1" noChangeArrowheads="1"/>
          </p:cNvPicPr>
          <p:nvPr>
            <p:ph type="clipArt" sz="half" idx="2"/>
          </p:nvPr>
        </p:nvPicPr>
        <p:blipFill>
          <a:blip r:embed="rId3" cstate="print"/>
          <a:srcRect/>
          <a:stretch>
            <a:fillRect/>
          </a:stretch>
        </p:blipFill>
        <p:spPr>
          <a:xfrm>
            <a:off x="5484813" y="2273300"/>
            <a:ext cx="2838450" cy="3579813"/>
          </a:xfrm>
        </p:spPr>
      </p:pic>
      <p:sp>
        <p:nvSpPr>
          <p:cNvPr id="204805" name="Slide Number Placeholder 5"/>
          <p:cNvSpPr>
            <a:spLocks noGrp="1"/>
          </p:cNvSpPr>
          <p:nvPr>
            <p:ph type="sldNum" sz="quarter" idx="12"/>
          </p:nvPr>
        </p:nvSpPr>
        <p:spPr>
          <a:noFill/>
        </p:spPr>
        <p:txBody>
          <a:bodyPr/>
          <a:lstStyle/>
          <a:p>
            <a:fld id="{77197F51-267A-4F5C-94AC-E980490EEC72}" type="slidenum">
              <a:rPr lang="en-US" smtClean="0"/>
              <a:pPr/>
              <a:t>142</a:t>
            </a:fld>
            <a:endParaRPr lang="en-US" smtClean="0"/>
          </a:p>
        </p:txBody>
      </p:sp>
      <p:sp>
        <p:nvSpPr>
          <p:cNvPr id="7" name="Date Placeholder 6"/>
          <p:cNvSpPr>
            <a:spLocks noGrp="1"/>
          </p:cNvSpPr>
          <p:nvPr>
            <p:ph type="dt" sz="half" idx="10"/>
          </p:nvPr>
        </p:nvSpPr>
        <p:spPr/>
        <p:txBody>
          <a:bodyPr/>
          <a:lstStyle/>
          <a:p>
            <a:pPr>
              <a:defRPr/>
            </a:pPr>
            <a:fld id="{1338F363-3CA8-408B-8F8F-BCF12294DF40}"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4994">
                                            <p:txEl>
                                              <p:pRg st="0" end="0"/>
                                            </p:txEl>
                                          </p:spTgt>
                                        </p:tgtEl>
                                        <p:attrNameLst>
                                          <p:attrName>style.visibility</p:attrName>
                                        </p:attrNameLst>
                                      </p:cBhvr>
                                      <p:to>
                                        <p:strVal val="visible"/>
                                      </p:to>
                                    </p:set>
                                    <p:animEffect transition="in" filter="dissolve">
                                      <p:cBhvr>
                                        <p:cTn id="7" dur="500"/>
                                        <p:tgtEl>
                                          <p:spTgt spid="849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687513" y="923925"/>
            <a:ext cx="6440487" cy="549275"/>
          </a:xfrm>
        </p:spPr>
        <p:txBody>
          <a:bodyPr/>
          <a:lstStyle/>
          <a:p>
            <a:pPr algn="ctr"/>
            <a:r>
              <a:rPr lang="en-US" sz="3600" b="0" smtClean="0"/>
              <a:t>Battle of Lake Erie</a:t>
            </a:r>
          </a:p>
        </p:txBody>
      </p:sp>
      <p:sp>
        <p:nvSpPr>
          <p:cNvPr id="205827" name="Rectangle 3"/>
          <p:cNvSpPr>
            <a:spLocks noGrp="1" noChangeArrowheads="1"/>
          </p:cNvSpPr>
          <p:nvPr>
            <p:ph type="body" sz="half" idx="1"/>
          </p:nvPr>
        </p:nvSpPr>
        <p:spPr>
          <a:xfrm>
            <a:off x="1509713" y="4694238"/>
            <a:ext cx="7345362" cy="1066800"/>
          </a:xfrm>
        </p:spPr>
        <p:txBody>
          <a:bodyPr/>
          <a:lstStyle/>
          <a:p>
            <a:r>
              <a:rPr lang="en-US" sz="2800" b="1" smtClean="0"/>
              <a:t>…was won by Oliver Hazard Perry and lasted for more than three hours with heavy casualties until the British surrendered.</a:t>
            </a:r>
          </a:p>
        </p:txBody>
      </p:sp>
      <p:pic>
        <p:nvPicPr>
          <p:cNvPr id="205828" name="Picture 4" descr="70b-lakeeriebattle"/>
          <p:cNvPicPr>
            <a:picLocks noGrp="1" noChangeAspect="1" noChangeArrowheads="1"/>
          </p:cNvPicPr>
          <p:nvPr>
            <p:ph type="clipArt" sz="half" idx="2"/>
          </p:nvPr>
        </p:nvPicPr>
        <p:blipFill>
          <a:blip r:embed="rId3" cstate="print"/>
          <a:srcRect/>
          <a:stretch>
            <a:fillRect/>
          </a:stretch>
        </p:blipFill>
        <p:spPr>
          <a:xfrm>
            <a:off x="2574925" y="1554163"/>
            <a:ext cx="5029200" cy="2933700"/>
          </a:xfrm>
        </p:spPr>
      </p:pic>
      <p:sp>
        <p:nvSpPr>
          <p:cNvPr id="205829" name="Slide Number Placeholder 5"/>
          <p:cNvSpPr>
            <a:spLocks noGrp="1"/>
          </p:cNvSpPr>
          <p:nvPr>
            <p:ph type="sldNum" sz="quarter" idx="12"/>
          </p:nvPr>
        </p:nvSpPr>
        <p:spPr>
          <a:noFill/>
        </p:spPr>
        <p:txBody>
          <a:bodyPr/>
          <a:lstStyle/>
          <a:p>
            <a:fld id="{8B370CE0-A63D-4D15-AAEC-2D2F4993D99B}" type="slidenum">
              <a:rPr lang="en-US" smtClean="0"/>
              <a:pPr/>
              <a:t>143</a:t>
            </a:fld>
            <a:endParaRPr lang="en-US" smtClean="0"/>
          </a:p>
        </p:txBody>
      </p:sp>
      <p:sp>
        <p:nvSpPr>
          <p:cNvPr id="7" name="Date Placeholder 6"/>
          <p:cNvSpPr>
            <a:spLocks noGrp="1"/>
          </p:cNvSpPr>
          <p:nvPr>
            <p:ph type="dt" sz="half" idx="10"/>
          </p:nvPr>
        </p:nvSpPr>
        <p:spPr/>
        <p:txBody>
          <a:bodyPr/>
          <a:lstStyle/>
          <a:p>
            <a:pPr>
              <a:defRPr/>
            </a:pPr>
            <a:fld id="{63E18B3E-249F-4F60-A230-AE0839E6E78E}"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6018">
                                            <p:txEl>
                                              <p:pRg st="0" end="0"/>
                                            </p:txEl>
                                          </p:spTgt>
                                        </p:tgtEl>
                                        <p:attrNameLst>
                                          <p:attrName>style.visibility</p:attrName>
                                        </p:attrNameLst>
                                      </p:cBhvr>
                                      <p:to>
                                        <p:strVal val="visible"/>
                                      </p:to>
                                    </p:set>
                                    <p:anim calcmode="lin" valueType="num">
                                      <p:cBhvr additive="base">
                                        <p:cTn id="7" dur="500" fill="hold"/>
                                        <p:tgtEl>
                                          <p:spTgt spid="860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1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1A0EE42-812C-4D2A-AEEC-6F42CE6286A7}" type="slidenum">
              <a:rPr lang="en-US" smtClean="0"/>
              <a:pPr>
                <a:defRPr/>
              </a:pPr>
              <a:t>144</a:t>
            </a:fld>
            <a:endParaRPr lang="en-US"/>
          </a:p>
        </p:txBody>
      </p:sp>
      <p:sp>
        <p:nvSpPr>
          <p:cNvPr id="5" name="Date Placeholder 4"/>
          <p:cNvSpPr>
            <a:spLocks noGrp="1"/>
          </p:cNvSpPr>
          <p:nvPr>
            <p:ph type="dt" sz="half" idx="10"/>
          </p:nvPr>
        </p:nvSpPr>
        <p:spPr/>
        <p:txBody>
          <a:bodyPr/>
          <a:lstStyle/>
          <a:p>
            <a:pPr>
              <a:defRPr/>
            </a:pPr>
            <a:fld id="{CDEC1A81-5CF3-4577-84C5-DC3C3D7CF16B}" type="datetime3">
              <a:rPr lang="en-US" smtClean="0"/>
              <a:pPr>
                <a:defRPr/>
              </a:pPr>
              <a:t>21 December 2011</a:t>
            </a:fld>
            <a:endParaRPr lang="en-US"/>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885950" y="1152525"/>
            <a:ext cx="6440488" cy="549275"/>
          </a:xfrm>
        </p:spPr>
        <p:txBody>
          <a:bodyPr/>
          <a:lstStyle/>
          <a:p>
            <a:r>
              <a:rPr lang="en-US" sz="3600" b="0" smtClean="0"/>
              <a:t>Battle of the Thames</a:t>
            </a:r>
          </a:p>
        </p:txBody>
      </p:sp>
      <p:sp>
        <p:nvSpPr>
          <p:cNvPr id="207875" name="Rectangle 3"/>
          <p:cNvSpPr>
            <a:spLocks noGrp="1" noChangeArrowheads="1"/>
          </p:cNvSpPr>
          <p:nvPr>
            <p:ph type="body" sz="half" idx="2"/>
          </p:nvPr>
        </p:nvSpPr>
        <p:spPr>
          <a:xfrm>
            <a:off x="5332413" y="1792288"/>
            <a:ext cx="3252787" cy="3878262"/>
          </a:xfrm>
        </p:spPr>
        <p:txBody>
          <a:bodyPr/>
          <a:lstStyle/>
          <a:p>
            <a:r>
              <a:rPr lang="en-US" sz="3200" b="1" smtClean="0"/>
              <a:t>…was when Harrison ordered a cavalry charge directly into the British defenses and broke them.</a:t>
            </a:r>
          </a:p>
        </p:txBody>
      </p:sp>
      <p:pic>
        <p:nvPicPr>
          <p:cNvPr id="207876" name="Picture 4" descr="thames_battle1-86"/>
          <p:cNvPicPr>
            <a:picLocks noGrp="1" noChangeAspect="1" noChangeArrowheads="1"/>
          </p:cNvPicPr>
          <p:nvPr>
            <p:ph type="clipArt" sz="half" idx="1"/>
          </p:nvPr>
        </p:nvPicPr>
        <p:blipFill>
          <a:blip r:embed="rId3" cstate="print"/>
          <a:srcRect/>
          <a:stretch>
            <a:fillRect/>
          </a:stretch>
        </p:blipFill>
        <p:spPr>
          <a:xfrm>
            <a:off x="1325563" y="2081213"/>
            <a:ext cx="3708400" cy="4113212"/>
          </a:xfrm>
        </p:spPr>
      </p:pic>
      <p:sp>
        <p:nvSpPr>
          <p:cNvPr id="207877" name="Slide Number Placeholder 5"/>
          <p:cNvSpPr>
            <a:spLocks noGrp="1"/>
          </p:cNvSpPr>
          <p:nvPr>
            <p:ph type="sldNum" sz="quarter" idx="12"/>
          </p:nvPr>
        </p:nvSpPr>
        <p:spPr>
          <a:noFill/>
        </p:spPr>
        <p:txBody>
          <a:bodyPr/>
          <a:lstStyle/>
          <a:p>
            <a:fld id="{D5C8E8A8-B416-490D-B3B6-217C87601E75}" type="slidenum">
              <a:rPr lang="en-US" smtClean="0"/>
              <a:pPr/>
              <a:t>145</a:t>
            </a:fld>
            <a:endParaRPr lang="en-US" smtClean="0"/>
          </a:p>
        </p:txBody>
      </p:sp>
      <p:sp>
        <p:nvSpPr>
          <p:cNvPr id="7" name="Date Placeholder 6"/>
          <p:cNvSpPr>
            <a:spLocks noGrp="1"/>
          </p:cNvSpPr>
          <p:nvPr>
            <p:ph type="dt" sz="half" idx="10"/>
          </p:nvPr>
        </p:nvSpPr>
        <p:spPr/>
        <p:txBody>
          <a:bodyPr/>
          <a:lstStyle/>
          <a:p>
            <a:pPr>
              <a:defRPr/>
            </a:pPr>
            <a:fld id="{A26D2CE8-613C-49D3-BF1F-0580C89E53F1}"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7042">
                                            <p:txEl>
                                              <p:pRg st="0" end="0"/>
                                            </p:txEl>
                                          </p:spTgt>
                                        </p:tgtEl>
                                        <p:attrNameLst>
                                          <p:attrName>style.visibility</p:attrName>
                                        </p:attrNameLst>
                                      </p:cBhvr>
                                      <p:to>
                                        <p:strVal val="visible"/>
                                      </p:to>
                                    </p:set>
                                    <p:animEffect transition="in" filter="barn(outVertical)">
                                      <p:cBhvr>
                                        <p:cTn id="7" dur="500"/>
                                        <p:tgtEl>
                                          <p:spTgt spid="870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1046163"/>
            <a:ext cx="3575050" cy="609600"/>
          </a:xfrm>
        </p:spPr>
        <p:txBody>
          <a:bodyPr/>
          <a:lstStyle/>
          <a:p>
            <a:pPr eaLnBrk="1" hangingPunct="1"/>
            <a:r>
              <a:rPr lang="en-US" sz="5400" smtClean="0"/>
              <a:t>The Battle Plan</a:t>
            </a:r>
          </a:p>
        </p:txBody>
      </p:sp>
      <p:pic>
        <p:nvPicPr>
          <p:cNvPr id="208899" name="Picture 4" descr="Re-enacting the Battle of the Thames"/>
          <p:cNvPicPr>
            <a:picLocks noChangeAspect="1" noChangeArrowheads="1"/>
          </p:cNvPicPr>
          <p:nvPr/>
        </p:nvPicPr>
        <p:blipFill>
          <a:blip r:embed="rId3" cstate="print"/>
          <a:srcRect/>
          <a:stretch>
            <a:fillRect/>
          </a:stretch>
        </p:blipFill>
        <p:spPr bwMode="auto">
          <a:xfrm>
            <a:off x="0" y="3348038"/>
            <a:ext cx="4675188" cy="3509962"/>
          </a:xfrm>
          <a:prstGeom prst="rect">
            <a:avLst/>
          </a:prstGeom>
          <a:noFill/>
          <a:ln w="9525">
            <a:noFill/>
            <a:miter lim="800000"/>
            <a:headEnd/>
            <a:tailEnd/>
          </a:ln>
        </p:spPr>
      </p:pic>
      <p:pic>
        <p:nvPicPr>
          <p:cNvPr id="208900" name="Picture 5" descr="26-07"/>
          <p:cNvPicPr>
            <a:picLocks noChangeAspect="1" noChangeArrowheads="1"/>
          </p:cNvPicPr>
          <p:nvPr/>
        </p:nvPicPr>
        <p:blipFill>
          <a:blip r:embed="rId4" cstate="print"/>
          <a:srcRect/>
          <a:stretch>
            <a:fillRect/>
          </a:stretch>
        </p:blipFill>
        <p:spPr bwMode="auto">
          <a:xfrm>
            <a:off x="3675063" y="0"/>
            <a:ext cx="5468937" cy="392588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0D149E9B-E019-4EB5-B797-B4421A9B2058}" type="slidenum">
              <a:rPr lang="en-US" smtClean="0"/>
              <a:pPr>
                <a:defRPr/>
              </a:pPr>
              <a:t>146</a:t>
            </a:fld>
            <a:endParaRPr lang="en-US"/>
          </a:p>
        </p:txBody>
      </p:sp>
      <p:sp>
        <p:nvSpPr>
          <p:cNvPr id="8" name="Date Placeholder 7"/>
          <p:cNvSpPr>
            <a:spLocks noGrp="1"/>
          </p:cNvSpPr>
          <p:nvPr>
            <p:ph type="dt" sz="half" idx="10"/>
          </p:nvPr>
        </p:nvSpPr>
        <p:spPr/>
        <p:txBody>
          <a:bodyPr/>
          <a:lstStyle/>
          <a:p>
            <a:pPr>
              <a:defRPr/>
            </a:pPr>
            <a:fld id="{FD1790A0-F551-4C9A-AE9A-DEDA58D1047C}" type="datetime3">
              <a:rPr lang="en-US" smtClean="0"/>
              <a:pPr>
                <a:defRPr/>
              </a:pPr>
              <a:t>21 December 2011</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p:cTn id="7" dur="1000" fill="hold"/>
                                        <p:tgtEl>
                                          <p:spTgt spid="88066"/>
                                        </p:tgtEl>
                                        <p:attrNameLst>
                                          <p:attrName>ppt_x</p:attrName>
                                        </p:attrNameLst>
                                      </p:cBhvr>
                                      <p:tavLst>
                                        <p:tav tm="0">
                                          <p:val>
                                            <p:strVal val="#ppt_x-.2"/>
                                          </p:val>
                                        </p:tav>
                                        <p:tav tm="100000">
                                          <p:val>
                                            <p:strVal val="#ppt_x"/>
                                          </p:val>
                                        </p:tav>
                                      </p:tavLst>
                                    </p:anim>
                                    <p:anim calcmode="lin" valueType="num">
                                      <p:cBhvr>
                                        <p:cTn id="8" dur="1000" fill="hold"/>
                                        <p:tgtEl>
                                          <p:spTgt spid="88066"/>
                                        </p:tgtEl>
                                        <p:attrNameLst>
                                          <p:attrName>ppt_y</p:attrName>
                                        </p:attrNameLst>
                                      </p:cBhvr>
                                      <p:tavLst>
                                        <p:tav tm="0">
                                          <p:val>
                                            <p:strVal val="#ppt_y"/>
                                          </p:val>
                                        </p:tav>
                                        <p:tav tm="100000">
                                          <p:val>
                                            <p:strVal val="#ppt_y"/>
                                          </p:val>
                                        </p:tav>
                                      </p:tavLst>
                                    </p:anim>
                                    <p:animEffect transition="in" filter="wipe(right)" prLst="gradientSize: 0.1">
                                      <p:cBhvr>
                                        <p:cTn id="9" dur="10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687513" y="1244600"/>
            <a:ext cx="6440487" cy="669925"/>
          </a:xfrm>
        </p:spPr>
        <p:txBody>
          <a:bodyPr/>
          <a:lstStyle/>
          <a:p>
            <a:r>
              <a:rPr lang="en-US" sz="4400" b="0" smtClean="0"/>
              <a:t>Red Eagle</a:t>
            </a:r>
          </a:p>
        </p:txBody>
      </p:sp>
      <p:sp>
        <p:nvSpPr>
          <p:cNvPr id="209923" name="Rectangle 3"/>
          <p:cNvSpPr>
            <a:spLocks noGrp="1" noChangeArrowheads="1"/>
          </p:cNvSpPr>
          <p:nvPr>
            <p:ph type="body" sz="half" idx="2"/>
          </p:nvPr>
        </p:nvSpPr>
        <p:spPr>
          <a:xfrm>
            <a:off x="5332413" y="2035175"/>
            <a:ext cx="3252787" cy="3878263"/>
          </a:xfrm>
        </p:spPr>
        <p:txBody>
          <a:bodyPr/>
          <a:lstStyle/>
          <a:p>
            <a:pPr>
              <a:lnSpc>
                <a:spcPct val="90000"/>
              </a:lnSpc>
            </a:pPr>
            <a:r>
              <a:rPr lang="en-US" sz="3600" b="1" smtClean="0"/>
              <a:t>…was the leader of the Creek forces that destroyed Fort Mims in present-day Alabama.</a:t>
            </a:r>
          </a:p>
        </p:txBody>
      </p:sp>
      <p:pic>
        <p:nvPicPr>
          <p:cNvPr id="209924" name="Picture 4" descr="red-eagle"/>
          <p:cNvPicPr>
            <a:picLocks noGrp="1" noChangeAspect="1" noChangeArrowheads="1"/>
          </p:cNvPicPr>
          <p:nvPr>
            <p:ph type="clipArt" sz="half" idx="1"/>
          </p:nvPr>
        </p:nvPicPr>
        <p:blipFill>
          <a:blip r:embed="rId3" cstate="print"/>
          <a:srcRect/>
          <a:stretch>
            <a:fillRect/>
          </a:stretch>
        </p:blipFill>
        <p:spPr>
          <a:xfrm>
            <a:off x="1393825" y="2479675"/>
            <a:ext cx="3810000" cy="2608263"/>
          </a:xfrm>
        </p:spPr>
      </p:pic>
      <p:sp>
        <p:nvSpPr>
          <p:cNvPr id="209925" name="Slide Number Placeholder 5"/>
          <p:cNvSpPr>
            <a:spLocks noGrp="1"/>
          </p:cNvSpPr>
          <p:nvPr>
            <p:ph type="sldNum" sz="quarter" idx="12"/>
          </p:nvPr>
        </p:nvSpPr>
        <p:spPr>
          <a:noFill/>
        </p:spPr>
        <p:txBody>
          <a:bodyPr/>
          <a:lstStyle/>
          <a:p>
            <a:fld id="{B209D5FC-8212-4172-9998-DE12F28972CF}" type="slidenum">
              <a:rPr lang="en-US" smtClean="0"/>
              <a:pPr/>
              <a:t>147</a:t>
            </a:fld>
            <a:endParaRPr lang="en-US" smtClean="0"/>
          </a:p>
        </p:txBody>
      </p:sp>
      <p:sp>
        <p:nvSpPr>
          <p:cNvPr id="7" name="Date Placeholder 6"/>
          <p:cNvSpPr>
            <a:spLocks noGrp="1"/>
          </p:cNvSpPr>
          <p:nvPr>
            <p:ph type="dt" sz="half" idx="10"/>
          </p:nvPr>
        </p:nvSpPr>
        <p:spPr/>
        <p:txBody>
          <a:bodyPr/>
          <a:lstStyle/>
          <a:p>
            <a:pPr>
              <a:defRPr/>
            </a:pPr>
            <a:fld id="{5BCB9360-A521-47B2-83E2-522D14E93D45}"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 calcmode="lin" valueType="num">
                                      <p:cBhvr additive="base">
                                        <p:cTn id="7" dur="500" fill="hold"/>
                                        <p:tgtEl>
                                          <p:spTgt spid="890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09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901825" y="1166813"/>
            <a:ext cx="6440488" cy="609600"/>
          </a:xfrm>
        </p:spPr>
        <p:txBody>
          <a:bodyPr/>
          <a:lstStyle/>
          <a:p>
            <a:r>
              <a:rPr lang="en-US" sz="4000" b="0" smtClean="0"/>
              <a:t>Battle of Horseshoe Bend</a:t>
            </a:r>
          </a:p>
        </p:txBody>
      </p:sp>
      <p:sp>
        <p:nvSpPr>
          <p:cNvPr id="210947" name="Rectangle 3"/>
          <p:cNvSpPr>
            <a:spLocks noGrp="1" noChangeArrowheads="1"/>
          </p:cNvSpPr>
          <p:nvPr>
            <p:ph type="body" sz="half" idx="3"/>
          </p:nvPr>
        </p:nvSpPr>
        <p:spPr>
          <a:xfrm>
            <a:off x="4967288" y="2035175"/>
            <a:ext cx="3617912" cy="3878263"/>
          </a:xfrm>
        </p:spPr>
        <p:txBody>
          <a:bodyPr/>
          <a:lstStyle/>
          <a:p>
            <a:pPr>
              <a:lnSpc>
                <a:spcPct val="90000"/>
              </a:lnSpc>
            </a:pPr>
            <a:r>
              <a:rPr lang="en-US" sz="3200" b="1" smtClean="0"/>
              <a:t>…was an overwhelming victory for Jackson and his troops against the Creek.</a:t>
            </a:r>
          </a:p>
        </p:txBody>
      </p:sp>
      <p:sp>
        <p:nvSpPr>
          <p:cNvPr id="210948" name="Text Box 4"/>
          <p:cNvSpPr txBox="1">
            <a:spLocks noChangeArrowheads="1"/>
          </p:cNvSpPr>
          <p:nvPr/>
        </p:nvSpPr>
        <p:spPr bwMode="auto">
          <a:xfrm>
            <a:off x="1371600" y="5378450"/>
            <a:ext cx="3657600" cy="1187450"/>
          </a:xfrm>
          <a:prstGeom prst="rect">
            <a:avLst/>
          </a:prstGeom>
          <a:noFill/>
          <a:ln w="9525">
            <a:noFill/>
            <a:miter lim="800000"/>
            <a:headEnd/>
            <a:tailEnd/>
          </a:ln>
        </p:spPr>
        <p:txBody>
          <a:bodyPr>
            <a:spAutoFit/>
          </a:bodyPr>
          <a:lstStyle/>
          <a:p>
            <a:pPr eaLnBrk="0" hangingPunct="0">
              <a:spcBef>
                <a:spcPct val="50000"/>
              </a:spcBef>
            </a:pPr>
            <a:r>
              <a:rPr lang="en-US">
                <a:solidFill>
                  <a:srgbClr val="000099"/>
                </a:solidFill>
                <a:latin typeface="Times New Roman" pitchFamily="18" charset="0"/>
              </a:rPr>
              <a:t>To learn more, go to:  http://www.nps.gov/hobe/home/parkhistory.htm</a:t>
            </a:r>
          </a:p>
        </p:txBody>
      </p:sp>
      <p:pic>
        <p:nvPicPr>
          <p:cNvPr id="210949" name="Picture 5" descr="Horseshoe%20Bend%20Battle%20Map%201814"/>
          <p:cNvPicPr>
            <a:picLocks noGrp="1" noChangeAspect="1" noChangeArrowheads="1"/>
          </p:cNvPicPr>
          <p:nvPr>
            <p:ph sz="quarter" idx="2"/>
          </p:nvPr>
        </p:nvPicPr>
        <p:blipFill>
          <a:blip r:embed="rId3" cstate="print"/>
          <a:srcRect/>
          <a:stretch>
            <a:fillRect/>
          </a:stretch>
        </p:blipFill>
        <p:spPr>
          <a:xfrm>
            <a:off x="1890713" y="1847850"/>
            <a:ext cx="2727325" cy="3419475"/>
          </a:xfrm>
        </p:spPr>
      </p:pic>
      <p:sp>
        <p:nvSpPr>
          <p:cNvPr id="210950" name="Slide Number Placeholder 6"/>
          <p:cNvSpPr>
            <a:spLocks noGrp="1"/>
          </p:cNvSpPr>
          <p:nvPr>
            <p:ph type="sldNum" sz="quarter" idx="12"/>
          </p:nvPr>
        </p:nvSpPr>
        <p:spPr>
          <a:noFill/>
        </p:spPr>
        <p:txBody>
          <a:bodyPr/>
          <a:lstStyle/>
          <a:p>
            <a:fld id="{00E65CBF-9D14-438D-8299-1B4A2A112931}" type="slidenum">
              <a:rPr lang="en-US" smtClean="0"/>
              <a:pPr/>
              <a:t>148</a:t>
            </a:fld>
            <a:endParaRPr lang="en-US" smtClean="0"/>
          </a:p>
        </p:txBody>
      </p:sp>
      <p:sp>
        <p:nvSpPr>
          <p:cNvPr id="8" name="Date Placeholder 7"/>
          <p:cNvSpPr>
            <a:spLocks noGrp="1"/>
          </p:cNvSpPr>
          <p:nvPr>
            <p:ph type="dt" sz="half" idx="10"/>
          </p:nvPr>
        </p:nvSpPr>
        <p:spPr/>
        <p:txBody>
          <a:bodyPr/>
          <a:lstStyle/>
          <a:p>
            <a:pPr>
              <a:defRPr/>
            </a:pPr>
            <a:fld id="{DA9A0BC8-ACC8-45CB-AD0E-064CE9EBFCEB}"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90114">
                                            <p:txEl>
                                              <p:pRg st="0" end="0"/>
                                            </p:txEl>
                                          </p:spTgt>
                                        </p:tgtEl>
                                        <p:attrNameLst>
                                          <p:attrName>style.visibility</p:attrName>
                                        </p:attrNameLst>
                                      </p:cBhvr>
                                      <p:to>
                                        <p:strVal val="visible"/>
                                      </p:to>
                                    </p:set>
                                    <p:anim calcmode="lin" valueType="num">
                                      <p:cBhvr additive="base">
                                        <p:cTn id="7" dur="300" fill="hold"/>
                                        <p:tgtEl>
                                          <p:spTgt spid="901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9011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763713" y="1062038"/>
            <a:ext cx="6440487" cy="549275"/>
          </a:xfrm>
        </p:spPr>
        <p:txBody>
          <a:bodyPr/>
          <a:lstStyle/>
          <a:p>
            <a:pPr algn="ctr"/>
            <a:r>
              <a:rPr lang="en-US" sz="3600" b="0" smtClean="0"/>
              <a:t>Andrew Jackson</a:t>
            </a:r>
          </a:p>
        </p:txBody>
      </p:sp>
      <p:sp>
        <p:nvSpPr>
          <p:cNvPr id="211971" name="Rectangle 3"/>
          <p:cNvSpPr>
            <a:spLocks noGrp="1" noChangeArrowheads="1"/>
          </p:cNvSpPr>
          <p:nvPr>
            <p:ph type="body" sz="half" idx="1"/>
          </p:nvPr>
        </p:nvSpPr>
        <p:spPr>
          <a:xfrm>
            <a:off x="1371600" y="2027238"/>
            <a:ext cx="3810000" cy="4114800"/>
          </a:xfrm>
        </p:spPr>
        <p:txBody>
          <a:bodyPr/>
          <a:lstStyle/>
          <a:p>
            <a:pPr>
              <a:lnSpc>
                <a:spcPct val="90000"/>
              </a:lnSpc>
            </a:pPr>
            <a:r>
              <a:rPr lang="en-US" sz="3200" b="1" smtClean="0"/>
              <a:t>…was a general in the Tennessee militia who attacked the Creek’s main base and defended New Orleans.</a:t>
            </a:r>
          </a:p>
        </p:txBody>
      </p:sp>
      <p:pic>
        <p:nvPicPr>
          <p:cNvPr id="211972" name="Picture 4" descr="jb_nation_ftjack_1_e"/>
          <p:cNvPicPr>
            <a:picLocks noGrp="1" noChangeAspect="1" noChangeArrowheads="1"/>
          </p:cNvPicPr>
          <p:nvPr>
            <p:ph type="clipArt" sz="half" idx="2"/>
          </p:nvPr>
        </p:nvPicPr>
        <p:blipFill>
          <a:blip r:embed="rId4" cstate="print"/>
          <a:srcRect/>
          <a:stretch>
            <a:fillRect/>
          </a:stretch>
        </p:blipFill>
        <p:spPr>
          <a:xfrm>
            <a:off x="5538788" y="2035175"/>
            <a:ext cx="3074987" cy="4198938"/>
          </a:xfrm>
        </p:spPr>
      </p:pic>
      <p:sp>
        <p:nvSpPr>
          <p:cNvPr id="211973" name="Slide Number Placeholder 5"/>
          <p:cNvSpPr>
            <a:spLocks noGrp="1"/>
          </p:cNvSpPr>
          <p:nvPr>
            <p:ph type="sldNum" sz="quarter" idx="12"/>
          </p:nvPr>
        </p:nvSpPr>
        <p:spPr>
          <a:noFill/>
        </p:spPr>
        <p:txBody>
          <a:bodyPr/>
          <a:lstStyle/>
          <a:p>
            <a:fld id="{B1C2F16A-14EC-4D7A-AD4C-6429EF93FAD6}" type="slidenum">
              <a:rPr lang="en-US" smtClean="0"/>
              <a:pPr/>
              <a:t>149</a:t>
            </a:fld>
            <a:endParaRPr lang="en-US" smtClean="0"/>
          </a:p>
        </p:txBody>
      </p:sp>
      <p:sp>
        <p:nvSpPr>
          <p:cNvPr id="7" name="Date Placeholder 6"/>
          <p:cNvSpPr>
            <a:spLocks noGrp="1"/>
          </p:cNvSpPr>
          <p:nvPr>
            <p:ph type="dt" sz="half" idx="10"/>
          </p:nvPr>
        </p:nvSpPr>
        <p:spPr/>
        <p:txBody>
          <a:bodyPr/>
          <a:lstStyle/>
          <a:p>
            <a:pPr>
              <a:defRPr/>
            </a:pPr>
            <a:fld id="{1F77C131-AD7E-4B66-990E-30FA2AE2E7AF}"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box(out)">
                                      <p:cBhvr>
                                        <p:cTn id="7" dur="500"/>
                                        <p:tgtEl>
                                          <p:spTgt spid="9113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981200" y="457200"/>
            <a:ext cx="6553200" cy="419100"/>
          </a:xfrm>
        </p:spPr>
        <p:txBody>
          <a:bodyPr/>
          <a:lstStyle/>
          <a:p>
            <a:r>
              <a:rPr lang="en-US" dirty="0" smtClean="0"/>
              <a:t>27 Feb 2012</a:t>
            </a:r>
            <a:endParaRPr lang="en-US" dirty="0" smtClean="0"/>
          </a:p>
        </p:txBody>
      </p:sp>
      <p:sp>
        <p:nvSpPr>
          <p:cNvPr id="20483" name="Text Placeholder 2"/>
          <p:cNvSpPr>
            <a:spLocks noGrp="1"/>
          </p:cNvSpPr>
          <p:nvPr>
            <p:ph type="body" sz="half" idx="1"/>
          </p:nvPr>
        </p:nvSpPr>
        <p:spPr/>
        <p:txBody>
          <a:bodyPr/>
          <a:lstStyle/>
          <a:p>
            <a:r>
              <a:rPr lang="en-US" sz="5400" dirty="0" smtClean="0">
                <a:latin typeface="Parchment" pitchFamily="66" charset="0"/>
              </a:rPr>
              <a:t>New Republic Begins Test</a:t>
            </a:r>
          </a:p>
        </p:txBody>
      </p:sp>
      <p:pic>
        <p:nvPicPr>
          <p:cNvPr id="20484" name="Content Placeholder 4" descr="GW.jpg"/>
          <p:cNvPicPr>
            <a:picLocks noGrp="1" noChangeAspect="1"/>
          </p:cNvPicPr>
          <p:nvPr>
            <p:ph sz="half" idx="2"/>
          </p:nvPr>
        </p:nvPicPr>
        <p:blipFill>
          <a:blip r:embed="rId2" cstate="print"/>
          <a:srcRect/>
          <a:stretch>
            <a:fillRect/>
          </a:stretch>
        </p:blipFill>
        <p:spPr>
          <a:xfrm>
            <a:off x="2590800" y="3009900"/>
            <a:ext cx="4318000" cy="3238500"/>
          </a:xfrm>
        </p:spPr>
      </p:pic>
    </p:spTree>
  </p:cSld>
  <p:clrMapOvr>
    <a:masterClrMapping/>
  </p:clrMapOvr>
  <p:transition spd="med">
    <p:wipe dir="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687513" y="1274763"/>
            <a:ext cx="6440487" cy="609600"/>
          </a:xfrm>
        </p:spPr>
        <p:txBody>
          <a:bodyPr/>
          <a:lstStyle/>
          <a:p>
            <a:r>
              <a:rPr lang="en-US" sz="3200" b="0" smtClean="0"/>
              <a:t>Francis Scott Key</a:t>
            </a:r>
          </a:p>
        </p:txBody>
      </p:sp>
      <p:sp>
        <p:nvSpPr>
          <p:cNvPr id="212995" name="Rectangle 3"/>
          <p:cNvSpPr>
            <a:spLocks noGrp="1" noChangeArrowheads="1"/>
          </p:cNvSpPr>
          <p:nvPr>
            <p:ph type="body" sz="half" idx="1"/>
          </p:nvPr>
        </p:nvSpPr>
        <p:spPr>
          <a:xfrm>
            <a:off x="1951038" y="2035175"/>
            <a:ext cx="3252787" cy="3878263"/>
          </a:xfrm>
        </p:spPr>
        <p:txBody>
          <a:bodyPr/>
          <a:lstStyle/>
          <a:p>
            <a:r>
              <a:rPr lang="en-US" sz="4400" b="1" smtClean="0"/>
              <a:t>…wrote the Star-Spangled Banner.</a:t>
            </a:r>
          </a:p>
        </p:txBody>
      </p:sp>
      <p:pic>
        <p:nvPicPr>
          <p:cNvPr id="212996" name="Picture 4" descr="key"/>
          <p:cNvPicPr>
            <a:picLocks noGrp="1" noChangeAspect="1" noChangeArrowheads="1"/>
          </p:cNvPicPr>
          <p:nvPr>
            <p:ph type="clipArt" sz="half" idx="2"/>
          </p:nvPr>
        </p:nvPicPr>
        <p:blipFill>
          <a:blip r:embed="rId5" cstate="print"/>
          <a:srcRect/>
          <a:stretch>
            <a:fillRect/>
          </a:stretch>
        </p:blipFill>
        <p:spPr>
          <a:xfrm>
            <a:off x="5532438" y="1954213"/>
            <a:ext cx="2443162" cy="3460750"/>
          </a:xfrm>
        </p:spPr>
      </p:pic>
      <p:sp>
        <p:nvSpPr>
          <p:cNvPr id="212997" name="Text Box 5"/>
          <p:cNvSpPr txBox="1">
            <a:spLocks noChangeArrowheads="1"/>
          </p:cNvSpPr>
          <p:nvPr/>
        </p:nvSpPr>
        <p:spPr bwMode="auto">
          <a:xfrm>
            <a:off x="5105400" y="5670550"/>
            <a:ext cx="3352800" cy="1187450"/>
          </a:xfrm>
          <a:prstGeom prst="rect">
            <a:avLst/>
          </a:prstGeom>
          <a:noFill/>
          <a:ln w="9525">
            <a:noFill/>
            <a:miter lim="800000"/>
            <a:headEnd/>
            <a:tailEnd/>
          </a:ln>
        </p:spPr>
        <p:txBody>
          <a:bodyPr>
            <a:spAutoFit/>
          </a:bodyPr>
          <a:lstStyle/>
          <a:p>
            <a:pPr eaLnBrk="0" hangingPunct="0">
              <a:spcBef>
                <a:spcPct val="50000"/>
              </a:spcBef>
            </a:pPr>
            <a:r>
              <a:rPr lang="en-US">
                <a:solidFill>
                  <a:srgbClr val="000099"/>
                </a:solidFill>
                <a:latin typeface="Times New Roman" pitchFamily="18" charset="0"/>
              </a:rPr>
              <a:t>To learn more, go to:  http://www.bcpl.net/~etowner/anthem.html</a:t>
            </a:r>
          </a:p>
        </p:txBody>
      </p:sp>
      <p:pic>
        <p:nvPicPr>
          <p:cNvPr id="92166" name="Picture 6">
            <a:hlinkClick r:id="" action="ppaction://media"/>
          </p:cNvPr>
          <p:cNvPicPr>
            <a:picLocks noRot="1" noChangeAspect="1" noChangeArrowheads="1"/>
          </p:cNvPicPr>
          <p:nvPr>
            <a:wavAudioFile r:embed="rId1" name="star-spangled-banner-instrumental.wav"/>
          </p:nvPr>
        </p:nvPicPr>
        <p:blipFill>
          <a:blip r:embed="rId6" cstate="print"/>
          <a:srcRect/>
          <a:stretch>
            <a:fillRect/>
          </a:stretch>
        </p:blipFill>
        <p:spPr bwMode="auto">
          <a:xfrm>
            <a:off x="8113713" y="5857875"/>
            <a:ext cx="304800" cy="304800"/>
          </a:xfrm>
          <a:prstGeom prst="rect">
            <a:avLst/>
          </a:prstGeom>
          <a:noFill/>
          <a:ln w="9525">
            <a:noFill/>
            <a:miter lim="800000"/>
            <a:headEnd/>
            <a:tailEnd/>
          </a:ln>
        </p:spPr>
      </p:pic>
      <p:sp>
        <p:nvSpPr>
          <p:cNvPr id="212999" name="Slide Number Placeholder 7"/>
          <p:cNvSpPr>
            <a:spLocks noGrp="1"/>
          </p:cNvSpPr>
          <p:nvPr>
            <p:ph type="sldNum" sz="quarter" idx="12"/>
          </p:nvPr>
        </p:nvSpPr>
        <p:spPr>
          <a:noFill/>
        </p:spPr>
        <p:txBody>
          <a:bodyPr/>
          <a:lstStyle/>
          <a:p>
            <a:fld id="{0FCBEECB-725A-43E6-A8D6-374D59588C05}" type="slidenum">
              <a:rPr lang="en-US" smtClean="0"/>
              <a:pPr/>
              <a:t>150</a:t>
            </a:fld>
            <a:endParaRPr lang="en-US" smtClean="0"/>
          </a:p>
        </p:txBody>
      </p:sp>
      <p:sp>
        <p:nvSpPr>
          <p:cNvPr id="9" name="Date Placeholder 8"/>
          <p:cNvSpPr>
            <a:spLocks noGrp="1"/>
          </p:cNvSpPr>
          <p:nvPr>
            <p:ph type="dt" sz="half" idx="10"/>
          </p:nvPr>
        </p:nvSpPr>
        <p:spPr/>
        <p:txBody>
          <a:bodyPr/>
          <a:lstStyle/>
          <a:p>
            <a:pPr>
              <a:defRPr/>
            </a:pPr>
            <a:fld id="{80308DF1-BFD5-4CE8-9DD9-748802294E31}"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2162">
                                            <p:txEl>
                                              <p:pRg st="0" end="0"/>
                                            </p:txEl>
                                          </p:spTgt>
                                        </p:tgtEl>
                                        <p:attrNameLst>
                                          <p:attrName>style.visibility</p:attrName>
                                        </p:attrNameLst>
                                      </p:cBhvr>
                                      <p:to>
                                        <p:strVal val="visible"/>
                                      </p:to>
                                    </p:set>
                                    <p:animEffect transition="in" filter="box(out)">
                                      <p:cBhvr>
                                        <p:cTn id="7" dur="500"/>
                                        <p:tgtEl>
                                          <p:spTgt spid="9216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7968" fill="hold"/>
                                        <p:tgtEl>
                                          <p:spTgt spid="921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92166"/>
                </p:tgtEl>
              </p:cMediaNode>
            </p:audio>
          </p:childTnLst>
        </p:cTn>
      </p:par>
    </p:tnLst>
    <p:bldLst>
      <p:bldP spid="92162"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687513" y="1274763"/>
            <a:ext cx="6440487" cy="609600"/>
          </a:xfrm>
        </p:spPr>
        <p:txBody>
          <a:bodyPr/>
          <a:lstStyle/>
          <a:p>
            <a:r>
              <a:rPr lang="en-US" sz="4000" b="0" smtClean="0"/>
              <a:t>Battle of New Orleans</a:t>
            </a:r>
          </a:p>
        </p:txBody>
      </p:sp>
      <p:sp>
        <p:nvSpPr>
          <p:cNvPr id="214019" name="Rectangle 3"/>
          <p:cNvSpPr>
            <a:spLocks noGrp="1" noChangeArrowheads="1"/>
          </p:cNvSpPr>
          <p:nvPr>
            <p:ph type="body" sz="half" idx="2"/>
          </p:nvPr>
        </p:nvSpPr>
        <p:spPr>
          <a:xfrm>
            <a:off x="5332413" y="2035175"/>
            <a:ext cx="3252787" cy="3878263"/>
          </a:xfrm>
        </p:spPr>
        <p:txBody>
          <a:bodyPr/>
          <a:lstStyle/>
          <a:p>
            <a:pPr>
              <a:lnSpc>
                <a:spcPct val="90000"/>
              </a:lnSpc>
            </a:pPr>
            <a:r>
              <a:rPr lang="en-US" sz="3200" smtClean="0"/>
              <a:t>…began when the British marched on the Fort under fog, but were caught on an open field and suffered 2,000 casualties.</a:t>
            </a:r>
          </a:p>
        </p:txBody>
      </p:sp>
      <p:pic>
        <p:nvPicPr>
          <p:cNvPr id="214020" name="Picture 4" descr="norleans"/>
          <p:cNvPicPr>
            <a:picLocks noGrp="1" noChangeAspect="1" noChangeArrowheads="1"/>
          </p:cNvPicPr>
          <p:nvPr>
            <p:ph type="clipArt" sz="half" idx="1"/>
          </p:nvPr>
        </p:nvPicPr>
        <p:blipFill>
          <a:blip r:embed="rId4" cstate="print"/>
          <a:srcRect/>
          <a:stretch>
            <a:fillRect/>
          </a:stretch>
        </p:blipFill>
        <p:spPr>
          <a:xfrm>
            <a:off x="1190625" y="2482850"/>
            <a:ext cx="3946525" cy="2871788"/>
          </a:xfrm>
        </p:spPr>
      </p:pic>
      <p:pic>
        <p:nvPicPr>
          <p:cNvPr id="93189" name="Picture 5">
            <a:hlinkClick r:id="" action="ppaction://media"/>
          </p:cNvPr>
          <p:cNvPicPr>
            <a:picLocks noRot="1" noChangeAspect="1" noChangeArrowheads="1"/>
          </p:cNvPicPr>
          <p:nvPr>
            <a:wavAudioFile r:embed="rId1" name="JimmyDriftwood_BattleOfNewOrleans.wav"/>
          </p:nvPr>
        </p:nvPicPr>
        <p:blipFill>
          <a:blip r:embed="rId5" cstate="print"/>
          <a:srcRect/>
          <a:stretch>
            <a:fillRect/>
          </a:stretch>
        </p:blipFill>
        <p:spPr bwMode="auto">
          <a:xfrm>
            <a:off x="8128000" y="6294438"/>
            <a:ext cx="304800" cy="304800"/>
          </a:xfrm>
          <a:prstGeom prst="rect">
            <a:avLst/>
          </a:prstGeom>
          <a:noFill/>
          <a:ln w="9525">
            <a:noFill/>
            <a:miter lim="800000"/>
            <a:headEnd/>
            <a:tailEnd/>
          </a:ln>
        </p:spPr>
      </p:pic>
      <p:sp>
        <p:nvSpPr>
          <p:cNvPr id="214022" name="Slide Number Placeholder 6"/>
          <p:cNvSpPr>
            <a:spLocks noGrp="1"/>
          </p:cNvSpPr>
          <p:nvPr>
            <p:ph type="sldNum" sz="quarter" idx="12"/>
          </p:nvPr>
        </p:nvSpPr>
        <p:spPr>
          <a:noFill/>
        </p:spPr>
        <p:txBody>
          <a:bodyPr/>
          <a:lstStyle/>
          <a:p>
            <a:fld id="{7EA405F6-D60B-4577-A4E8-831A6CC497DB}" type="slidenum">
              <a:rPr lang="en-US" smtClean="0"/>
              <a:pPr/>
              <a:t>151</a:t>
            </a:fld>
            <a:endParaRPr lang="en-US" smtClean="0"/>
          </a:p>
        </p:txBody>
      </p:sp>
      <p:sp>
        <p:nvSpPr>
          <p:cNvPr id="8" name="Date Placeholder 7"/>
          <p:cNvSpPr>
            <a:spLocks noGrp="1"/>
          </p:cNvSpPr>
          <p:nvPr>
            <p:ph type="dt" sz="half" idx="10"/>
          </p:nvPr>
        </p:nvSpPr>
        <p:spPr/>
        <p:txBody>
          <a:bodyPr/>
          <a:lstStyle/>
          <a:p>
            <a:pPr>
              <a:defRPr/>
            </a:pPr>
            <a:fld id="{94927F59-D959-48A8-8873-C6E4E3B69C29}"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3186">
                                            <p:txEl>
                                              <p:pRg st="0" end="0"/>
                                            </p:txEl>
                                          </p:spTgt>
                                        </p:tgtEl>
                                        <p:attrNameLst>
                                          <p:attrName>style.visibility</p:attrName>
                                        </p:attrNameLst>
                                      </p:cBhvr>
                                      <p:to>
                                        <p:strVal val="visible"/>
                                      </p:to>
                                    </p:set>
                                    <p:anim calcmode="lin" valueType="num">
                                      <p:cBhvr additive="base">
                                        <p:cTn id="7" dur="500" fill="hold"/>
                                        <p:tgtEl>
                                          <p:spTgt spid="931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186">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931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p:cTn id="12" fill="hold" display="0">
                  <p:stCondLst>
                    <p:cond delay="indefinite"/>
                  </p:stCondLst>
                  <p:endCondLst>
                    <p:cond evt="onPrev" delay="0">
                      <p:tgtEl>
                        <p:sldTgt/>
                      </p:tgtEl>
                    </p:cond>
                    <p:cond evt="onStopAudio" delay="0">
                      <p:tgtEl>
                        <p:sldTgt/>
                      </p:tgtEl>
                    </p:cond>
                  </p:endCondLst>
                </p:cTn>
                <p:tgtEl>
                  <p:spTgt spid="93189"/>
                </p:tgtEl>
              </p:cMediaNode>
            </p:audio>
          </p:childTnLst>
        </p:cTn>
      </p:par>
    </p:tnLst>
    <p:bldLst>
      <p:bldP spid="93186"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731963" y="1106488"/>
            <a:ext cx="6440487" cy="549275"/>
          </a:xfrm>
        </p:spPr>
        <p:txBody>
          <a:bodyPr/>
          <a:lstStyle/>
          <a:p>
            <a:r>
              <a:rPr lang="en-US" sz="3600" smtClean="0"/>
              <a:t>Battle of New Orleans</a:t>
            </a:r>
          </a:p>
        </p:txBody>
      </p:sp>
      <p:sp>
        <p:nvSpPr>
          <p:cNvPr id="94211" name="Rectangle 3"/>
          <p:cNvSpPr>
            <a:spLocks noGrp="1" noChangeArrowheads="1"/>
          </p:cNvSpPr>
          <p:nvPr>
            <p:ph type="body" idx="1"/>
          </p:nvPr>
        </p:nvSpPr>
        <p:spPr/>
        <p:txBody>
          <a:bodyPr/>
          <a:lstStyle/>
          <a:p>
            <a:endParaRPr lang="en-US" smtClean="0"/>
          </a:p>
        </p:txBody>
      </p:sp>
      <p:pic>
        <p:nvPicPr>
          <p:cNvPr id="215044" name="Picture 4" descr="map1815"/>
          <p:cNvPicPr>
            <a:picLocks noChangeAspect="1" noChangeArrowheads="1"/>
          </p:cNvPicPr>
          <p:nvPr/>
        </p:nvPicPr>
        <p:blipFill>
          <a:blip r:embed="rId3" cstate="print"/>
          <a:srcRect/>
          <a:stretch>
            <a:fillRect/>
          </a:stretch>
        </p:blipFill>
        <p:spPr bwMode="auto">
          <a:xfrm>
            <a:off x="1630363" y="1752600"/>
            <a:ext cx="6862762" cy="4919663"/>
          </a:xfrm>
          <a:prstGeom prst="rect">
            <a:avLst/>
          </a:prstGeom>
          <a:noFill/>
          <a:ln w="9525">
            <a:noFill/>
            <a:miter lim="800000"/>
            <a:headEnd/>
            <a:tailEnd/>
          </a:ln>
        </p:spPr>
      </p:pic>
      <p:sp>
        <p:nvSpPr>
          <p:cNvPr id="215045" name="Slide Number Placeholder 5"/>
          <p:cNvSpPr>
            <a:spLocks noGrp="1"/>
          </p:cNvSpPr>
          <p:nvPr>
            <p:ph type="sldNum" sz="quarter" idx="12"/>
          </p:nvPr>
        </p:nvSpPr>
        <p:spPr>
          <a:noFill/>
        </p:spPr>
        <p:txBody>
          <a:bodyPr/>
          <a:lstStyle/>
          <a:p>
            <a:fld id="{6A1B921A-B49D-4128-9F9A-E3E2495BA4FA}" type="slidenum">
              <a:rPr lang="en-US" smtClean="0"/>
              <a:pPr/>
              <a:t>152</a:t>
            </a:fld>
            <a:endParaRPr lang="en-US" smtClean="0"/>
          </a:p>
        </p:txBody>
      </p:sp>
      <p:sp>
        <p:nvSpPr>
          <p:cNvPr id="7" name="Date Placeholder 6"/>
          <p:cNvSpPr>
            <a:spLocks noGrp="1"/>
          </p:cNvSpPr>
          <p:nvPr>
            <p:ph type="dt" sz="half" idx="10"/>
          </p:nvPr>
        </p:nvSpPr>
        <p:spPr/>
        <p:txBody>
          <a:bodyPr/>
          <a:lstStyle/>
          <a:p>
            <a:pPr>
              <a:defRPr/>
            </a:pPr>
            <a:fld id="{A0638534-09F1-4135-A95A-2DC506739F4F}"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500" fill="hold"/>
                                        <p:tgtEl>
                                          <p:spTgt spid="94210"/>
                                        </p:tgtEl>
                                        <p:attrNameLst>
                                          <p:attrName>ppt_w</p:attrName>
                                        </p:attrNameLst>
                                      </p:cBhvr>
                                      <p:tavLst>
                                        <p:tav tm="0">
                                          <p:val>
                                            <p:fltVal val="0"/>
                                          </p:val>
                                        </p:tav>
                                        <p:tav tm="100000">
                                          <p:val>
                                            <p:strVal val="#ppt_w"/>
                                          </p:val>
                                        </p:tav>
                                      </p:tavLst>
                                    </p:anim>
                                    <p:anim calcmode="lin" valueType="num">
                                      <p:cBhvr>
                                        <p:cTn id="8" dur="500" fill="hold"/>
                                        <p:tgtEl>
                                          <p:spTgt spid="94210"/>
                                        </p:tgtEl>
                                        <p:attrNameLst>
                                          <p:attrName>ppt_h</p:attrName>
                                        </p:attrNameLst>
                                      </p:cBhvr>
                                      <p:tavLst>
                                        <p:tav tm="0">
                                          <p:val>
                                            <p:fltVal val="0"/>
                                          </p:val>
                                        </p:tav>
                                        <p:tav tm="100000">
                                          <p:val>
                                            <p:strVal val="#ppt_h"/>
                                          </p:val>
                                        </p:tav>
                                      </p:tavLst>
                                    </p:anim>
                                    <p:animEffect transition="in" filter="fade">
                                      <p:cBhvr>
                                        <p:cTn id="9" dur="500"/>
                                        <p:tgtEl>
                                          <p:spTgt spid="942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nodePh="1">
                                  <p:stCondLst>
                                    <p:cond delay="0"/>
                                  </p:stCondLst>
                                  <p:endCondLst>
                                    <p:cond evt="begin" delay="0">
                                      <p:tn val="12"/>
                                    </p:cond>
                                  </p:endCondLst>
                                  <p:childTnLst>
                                    <p:set>
                                      <p:cBhvr>
                                        <p:cTn id="13" dur="1" fill="hold">
                                          <p:stCondLst>
                                            <p:cond delay="0"/>
                                          </p:stCondLst>
                                        </p:cTn>
                                        <p:tgtEl>
                                          <p:spTgt spid="94211">
                                            <p:txEl>
                                              <p:pRg st="0" end="0"/>
                                            </p:txEl>
                                          </p:spTgt>
                                        </p:tgtEl>
                                        <p:attrNameLst>
                                          <p:attrName>style.visibility</p:attrName>
                                        </p:attrNameLst>
                                      </p:cBhvr>
                                      <p:to>
                                        <p:strVal val="visible"/>
                                      </p:to>
                                    </p:set>
                                    <p:animEffect transition="in" filter="fade">
                                      <p:cBhvr>
                                        <p:cTn id="14" dur="1000">
                                          <p:stCondLst>
                                            <p:cond delay="0"/>
                                          </p:stCondLst>
                                        </p:cTn>
                                        <p:tgtEl>
                                          <p:spTgt spid="94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1"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4" descr="1812"/>
          <p:cNvPicPr>
            <a:picLocks noChangeAspect="1" noChangeArrowheads="1"/>
          </p:cNvPicPr>
          <p:nvPr/>
        </p:nvPicPr>
        <p:blipFill>
          <a:blip r:embed="rId3" cstate="print"/>
          <a:srcRect/>
          <a:stretch>
            <a:fillRect/>
          </a:stretch>
        </p:blipFill>
        <p:spPr bwMode="auto">
          <a:xfrm>
            <a:off x="1279525" y="0"/>
            <a:ext cx="6388100" cy="656272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AB908163-E756-404F-A1C6-2B5BBC470EAD}" type="slidenum">
              <a:rPr lang="en-US" smtClean="0"/>
              <a:pPr>
                <a:defRPr/>
              </a:pPr>
              <a:t>153</a:t>
            </a:fld>
            <a:endParaRPr lang="en-US"/>
          </a:p>
        </p:txBody>
      </p:sp>
      <p:sp>
        <p:nvSpPr>
          <p:cNvPr id="6" name="Date Placeholder 5"/>
          <p:cNvSpPr>
            <a:spLocks noGrp="1"/>
          </p:cNvSpPr>
          <p:nvPr>
            <p:ph type="dt" sz="half" idx="10"/>
          </p:nvPr>
        </p:nvSpPr>
        <p:spPr/>
        <p:txBody>
          <a:bodyPr/>
          <a:lstStyle/>
          <a:p>
            <a:pPr>
              <a:defRPr/>
            </a:pPr>
            <a:fld id="{FFE803DA-7F19-4EA7-9C7D-C1502D45EBA4}"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687513" y="1304925"/>
            <a:ext cx="6440487" cy="549275"/>
          </a:xfrm>
        </p:spPr>
        <p:txBody>
          <a:bodyPr/>
          <a:lstStyle/>
          <a:p>
            <a:pPr algn="ctr"/>
            <a:r>
              <a:rPr lang="en-US" sz="3600" smtClean="0"/>
              <a:t>Hartford Convention</a:t>
            </a:r>
          </a:p>
        </p:txBody>
      </p:sp>
      <p:sp>
        <p:nvSpPr>
          <p:cNvPr id="217091" name="Rectangle 3"/>
          <p:cNvSpPr>
            <a:spLocks noGrp="1" noChangeArrowheads="1"/>
          </p:cNvSpPr>
          <p:nvPr>
            <p:ph type="body" sz="half" idx="1"/>
          </p:nvPr>
        </p:nvSpPr>
        <p:spPr>
          <a:xfrm>
            <a:off x="1477963" y="2035175"/>
            <a:ext cx="3725862" cy="3878263"/>
          </a:xfrm>
        </p:spPr>
        <p:txBody>
          <a:bodyPr/>
          <a:lstStyle/>
          <a:p>
            <a:pPr>
              <a:lnSpc>
                <a:spcPct val="90000"/>
              </a:lnSpc>
            </a:pPr>
            <a:r>
              <a:rPr lang="en-US" sz="4000" smtClean="0"/>
              <a:t>…demanded that New England withdraw from the U.S.</a:t>
            </a:r>
          </a:p>
        </p:txBody>
      </p:sp>
      <p:pic>
        <p:nvPicPr>
          <p:cNvPr id="217092" name="Picture 4" descr="plate163"/>
          <p:cNvPicPr>
            <a:picLocks noGrp="1" noChangeAspect="1" noChangeArrowheads="1"/>
          </p:cNvPicPr>
          <p:nvPr>
            <p:ph type="clipArt" sz="half" idx="2"/>
          </p:nvPr>
        </p:nvPicPr>
        <p:blipFill>
          <a:blip r:embed="rId3" cstate="print"/>
          <a:srcRect/>
          <a:stretch>
            <a:fillRect/>
          </a:stretch>
        </p:blipFill>
        <p:spPr>
          <a:xfrm>
            <a:off x="5332413" y="2741613"/>
            <a:ext cx="3252787" cy="2465387"/>
          </a:xfrm>
        </p:spPr>
      </p:pic>
      <p:sp>
        <p:nvSpPr>
          <p:cNvPr id="217093" name="Slide Number Placeholder 5"/>
          <p:cNvSpPr>
            <a:spLocks noGrp="1"/>
          </p:cNvSpPr>
          <p:nvPr>
            <p:ph type="sldNum" sz="quarter" idx="12"/>
          </p:nvPr>
        </p:nvSpPr>
        <p:spPr>
          <a:noFill/>
        </p:spPr>
        <p:txBody>
          <a:bodyPr/>
          <a:lstStyle/>
          <a:p>
            <a:fld id="{5E2F8121-2ED8-49D9-980A-529A2DD231BC}" type="slidenum">
              <a:rPr lang="en-US" smtClean="0"/>
              <a:pPr/>
              <a:t>154</a:t>
            </a:fld>
            <a:endParaRPr lang="en-US" smtClean="0"/>
          </a:p>
        </p:txBody>
      </p:sp>
      <p:sp>
        <p:nvSpPr>
          <p:cNvPr id="7" name="Date Placeholder 6"/>
          <p:cNvSpPr>
            <a:spLocks noGrp="1"/>
          </p:cNvSpPr>
          <p:nvPr>
            <p:ph type="dt" sz="half" idx="10"/>
          </p:nvPr>
        </p:nvSpPr>
        <p:spPr/>
        <p:txBody>
          <a:bodyPr/>
          <a:lstStyle/>
          <a:p>
            <a:pPr>
              <a:defRPr/>
            </a:pPr>
            <a:fld id="{F8E570B6-7F88-459A-8B9E-83A9AC6512C1}"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258">
                                            <p:txEl>
                                              <p:pRg st="0" end="0"/>
                                            </p:txEl>
                                          </p:spTgt>
                                        </p:tgtEl>
                                        <p:attrNameLst>
                                          <p:attrName>style.visibility</p:attrName>
                                        </p:attrNameLst>
                                      </p:cBhvr>
                                      <p:to>
                                        <p:strVal val="visible"/>
                                      </p:to>
                                    </p:set>
                                    <p:animEffect transition="in" filter="wipe(left)">
                                      <p:cBhvr>
                                        <p:cTn id="7" dur="500"/>
                                        <p:tgtEl>
                                          <p:spTgt spid="962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687513" y="1304925"/>
            <a:ext cx="6440487" cy="549275"/>
          </a:xfrm>
        </p:spPr>
        <p:txBody>
          <a:bodyPr/>
          <a:lstStyle/>
          <a:p>
            <a:pPr algn="ctr"/>
            <a:r>
              <a:rPr lang="en-US" sz="3600" smtClean="0"/>
              <a:t>Treaty of Ghent</a:t>
            </a:r>
          </a:p>
        </p:txBody>
      </p:sp>
      <p:sp>
        <p:nvSpPr>
          <p:cNvPr id="218115" name="Rectangle 3"/>
          <p:cNvSpPr>
            <a:spLocks noGrp="1" noChangeArrowheads="1"/>
          </p:cNvSpPr>
          <p:nvPr>
            <p:ph type="body" sz="half" idx="2"/>
          </p:nvPr>
        </p:nvSpPr>
        <p:spPr>
          <a:xfrm>
            <a:off x="5332413" y="2035175"/>
            <a:ext cx="3252787" cy="3878263"/>
          </a:xfrm>
        </p:spPr>
        <p:txBody>
          <a:bodyPr/>
          <a:lstStyle/>
          <a:p>
            <a:r>
              <a:rPr lang="en-US" sz="3600" smtClean="0"/>
              <a:t>…stated that all conquered territory was restored after the War of 1812.</a:t>
            </a:r>
          </a:p>
        </p:txBody>
      </p:sp>
      <p:pic>
        <p:nvPicPr>
          <p:cNvPr id="218116" name="Picture 4" descr="ghent"/>
          <p:cNvPicPr>
            <a:picLocks noGrp="1" noChangeAspect="1" noChangeArrowheads="1"/>
          </p:cNvPicPr>
          <p:nvPr>
            <p:ph type="clipArt" sz="half" idx="1"/>
          </p:nvPr>
        </p:nvPicPr>
        <p:blipFill>
          <a:blip r:embed="rId3" cstate="print"/>
          <a:srcRect/>
          <a:stretch>
            <a:fillRect/>
          </a:stretch>
        </p:blipFill>
        <p:spPr>
          <a:xfrm>
            <a:off x="1471613" y="2522538"/>
            <a:ext cx="3663950" cy="2944812"/>
          </a:xfrm>
        </p:spPr>
      </p:pic>
      <p:sp>
        <p:nvSpPr>
          <p:cNvPr id="218117" name="Slide Number Placeholder 5"/>
          <p:cNvSpPr>
            <a:spLocks noGrp="1"/>
          </p:cNvSpPr>
          <p:nvPr>
            <p:ph type="sldNum" sz="quarter" idx="12"/>
          </p:nvPr>
        </p:nvSpPr>
        <p:spPr>
          <a:noFill/>
        </p:spPr>
        <p:txBody>
          <a:bodyPr/>
          <a:lstStyle/>
          <a:p>
            <a:fld id="{0C322422-FA1B-4CE7-9A14-1B4B21C0127E}" type="slidenum">
              <a:rPr lang="en-US" smtClean="0"/>
              <a:pPr/>
              <a:t>155</a:t>
            </a:fld>
            <a:endParaRPr lang="en-US" smtClean="0"/>
          </a:p>
        </p:txBody>
      </p:sp>
      <p:sp>
        <p:nvSpPr>
          <p:cNvPr id="7" name="Date Placeholder 6"/>
          <p:cNvSpPr>
            <a:spLocks noGrp="1"/>
          </p:cNvSpPr>
          <p:nvPr>
            <p:ph type="dt" sz="half" idx="10"/>
          </p:nvPr>
        </p:nvSpPr>
        <p:spPr/>
        <p:txBody>
          <a:bodyPr/>
          <a:lstStyle/>
          <a:p>
            <a:pPr>
              <a:defRPr/>
            </a:pPr>
            <a:fld id="{5770D65C-A64E-4D03-9FB4-D382AB7B0CF8}"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7282">
                                            <p:txEl>
                                              <p:pRg st="0" end="0"/>
                                            </p:txEl>
                                          </p:spTgt>
                                        </p:tgtEl>
                                        <p:attrNameLst>
                                          <p:attrName>style.visibility</p:attrName>
                                        </p:attrNameLst>
                                      </p:cBhvr>
                                      <p:to>
                                        <p:strVal val="visible"/>
                                      </p:to>
                                    </p:set>
                                    <p:animEffect transition="in" filter="barn(outVertical)">
                                      <p:cBhvr>
                                        <p:cTn id="7" dur="500"/>
                                        <p:tgtEl>
                                          <p:spTgt spid="972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687513" y="1304925"/>
            <a:ext cx="6440487" cy="549275"/>
          </a:xfrm>
        </p:spPr>
        <p:txBody>
          <a:bodyPr/>
          <a:lstStyle/>
          <a:p>
            <a:r>
              <a:rPr lang="en-US" sz="3600" b="0" smtClean="0"/>
              <a:t>Fort Detroit</a:t>
            </a:r>
          </a:p>
        </p:txBody>
      </p:sp>
      <p:sp>
        <p:nvSpPr>
          <p:cNvPr id="219139" name="Rectangle 3"/>
          <p:cNvSpPr>
            <a:spLocks noGrp="1" noChangeArrowheads="1"/>
          </p:cNvSpPr>
          <p:nvPr>
            <p:ph type="body" sz="half" idx="2"/>
          </p:nvPr>
        </p:nvSpPr>
        <p:spPr>
          <a:xfrm>
            <a:off x="5546725" y="1914525"/>
            <a:ext cx="3252788" cy="3878263"/>
          </a:xfrm>
        </p:spPr>
        <p:txBody>
          <a:bodyPr/>
          <a:lstStyle/>
          <a:p>
            <a:r>
              <a:rPr lang="en-US" sz="3200" smtClean="0"/>
              <a:t>…was the political and trading center of the Great Lakes region located along the Detroit River.</a:t>
            </a:r>
          </a:p>
        </p:txBody>
      </p:sp>
      <p:pic>
        <p:nvPicPr>
          <p:cNvPr id="219140" name="Picture 4" descr="1701detroit_9655_7"/>
          <p:cNvPicPr>
            <a:picLocks noGrp="1" noChangeAspect="1" noChangeArrowheads="1"/>
          </p:cNvPicPr>
          <p:nvPr>
            <p:ph type="clipArt" sz="half" idx="1"/>
          </p:nvPr>
        </p:nvPicPr>
        <p:blipFill>
          <a:blip r:embed="rId3" cstate="print"/>
          <a:srcRect/>
          <a:stretch>
            <a:fillRect/>
          </a:stretch>
        </p:blipFill>
        <p:spPr>
          <a:xfrm>
            <a:off x="1219200" y="2484438"/>
            <a:ext cx="4167188" cy="3652837"/>
          </a:xfrm>
        </p:spPr>
      </p:pic>
      <p:sp>
        <p:nvSpPr>
          <p:cNvPr id="219141" name="Slide Number Placeholder 5"/>
          <p:cNvSpPr>
            <a:spLocks noGrp="1"/>
          </p:cNvSpPr>
          <p:nvPr>
            <p:ph type="sldNum" sz="quarter" idx="12"/>
          </p:nvPr>
        </p:nvSpPr>
        <p:spPr>
          <a:noFill/>
        </p:spPr>
        <p:txBody>
          <a:bodyPr/>
          <a:lstStyle/>
          <a:p>
            <a:fld id="{3C756FB2-06F4-4166-BDF4-501990FB9B58}" type="slidenum">
              <a:rPr lang="en-US" smtClean="0"/>
              <a:pPr/>
              <a:t>156</a:t>
            </a:fld>
            <a:endParaRPr lang="en-US" smtClean="0"/>
          </a:p>
        </p:txBody>
      </p:sp>
      <p:sp>
        <p:nvSpPr>
          <p:cNvPr id="7" name="Date Placeholder 6"/>
          <p:cNvSpPr>
            <a:spLocks noGrp="1"/>
          </p:cNvSpPr>
          <p:nvPr>
            <p:ph type="dt" sz="half" idx="10"/>
          </p:nvPr>
        </p:nvSpPr>
        <p:spPr/>
        <p:txBody>
          <a:bodyPr/>
          <a:lstStyle/>
          <a:p>
            <a:pPr>
              <a:defRPr/>
            </a:pPr>
            <a:fld id="{464E4595-4CB5-4FF5-896D-1D1C1D306151}"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8306">
                                            <p:txEl>
                                              <p:pRg st="0" end="0"/>
                                            </p:txEl>
                                          </p:spTgt>
                                        </p:tgtEl>
                                        <p:attrNameLst>
                                          <p:attrName>style.visibility</p:attrName>
                                        </p:attrNameLst>
                                      </p:cBhvr>
                                      <p:to>
                                        <p:strVal val="visible"/>
                                      </p:to>
                                    </p:set>
                                    <p:anim calcmode="lin" valueType="num">
                                      <p:cBhvr additive="base">
                                        <p:cTn id="7" dur="500" fill="hold"/>
                                        <p:tgtEl>
                                          <p:spTgt spid="9830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0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687513" y="1274763"/>
            <a:ext cx="6440487" cy="609600"/>
          </a:xfrm>
        </p:spPr>
        <p:txBody>
          <a:bodyPr/>
          <a:lstStyle/>
          <a:p>
            <a:pPr algn="ctr"/>
            <a:r>
              <a:rPr lang="en-US" sz="4000" b="0" smtClean="0"/>
              <a:t>Fort Mims</a:t>
            </a:r>
          </a:p>
        </p:txBody>
      </p:sp>
      <p:sp>
        <p:nvSpPr>
          <p:cNvPr id="220163" name="Rectangle 3"/>
          <p:cNvSpPr>
            <a:spLocks noGrp="1" noChangeArrowheads="1"/>
          </p:cNvSpPr>
          <p:nvPr>
            <p:ph type="body" sz="half" idx="1"/>
          </p:nvPr>
        </p:nvSpPr>
        <p:spPr>
          <a:xfrm>
            <a:off x="1447800" y="2035175"/>
            <a:ext cx="3390900" cy="3878263"/>
          </a:xfrm>
        </p:spPr>
        <p:txBody>
          <a:bodyPr/>
          <a:lstStyle/>
          <a:p>
            <a:r>
              <a:rPr lang="en-US" sz="3600" smtClean="0"/>
              <a:t>…was the Alabama site of a massacre of settlers by Creek Indians in 1813.</a:t>
            </a:r>
          </a:p>
        </p:txBody>
      </p:sp>
      <p:pic>
        <p:nvPicPr>
          <p:cNvPr id="220164" name="Picture 4" descr="001_002_2"/>
          <p:cNvPicPr>
            <a:picLocks noGrp="1" noChangeAspect="1" noChangeArrowheads="1"/>
          </p:cNvPicPr>
          <p:nvPr>
            <p:ph type="clipArt" sz="half" idx="2"/>
          </p:nvPr>
        </p:nvPicPr>
        <p:blipFill>
          <a:blip r:embed="rId4" cstate="print"/>
          <a:srcRect/>
          <a:stretch>
            <a:fillRect/>
          </a:stretch>
        </p:blipFill>
        <p:spPr>
          <a:xfrm>
            <a:off x="4748213" y="2349500"/>
            <a:ext cx="4019550" cy="3071813"/>
          </a:xfrm>
        </p:spPr>
      </p:pic>
      <p:sp>
        <p:nvSpPr>
          <p:cNvPr id="220165" name="Slide Number Placeholder 5"/>
          <p:cNvSpPr>
            <a:spLocks noGrp="1"/>
          </p:cNvSpPr>
          <p:nvPr>
            <p:ph type="sldNum" sz="quarter" idx="12"/>
          </p:nvPr>
        </p:nvSpPr>
        <p:spPr>
          <a:noFill/>
        </p:spPr>
        <p:txBody>
          <a:bodyPr/>
          <a:lstStyle/>
          <a:p>
            <a:fld id="{55624223-51C3-4456-A14B-D3B869B49646}" type="slidenum">
              <a:rPr lang="en-US" smtClean="0"/>
              <a:pPr/>
              <a:t>157</a:t>
            </a:fld>
            <a:endParaRPr lang="en-US" smtClean="0"/>
          </a:p>
        </p:txBody>
      </p:sp>
      <p:sp>
        <p:nvSpPr>
          <p:cNvPr id="7" name="Date Placeholder 6"/>
          <p:cNvSpPr>
            <a:spLocks noGrp="1"/>
          </p:cNvSpPr>
          <p:nvPr>
            <p:ph type="dt" sz="half" idx="10"/>
          </p:nvPr>
        </p:nvSpPr>
        <p:spPr/>
        <p:txBody>
          <a:bodyPr/>
          <a:lstStyle/>
          <a:p>
            <a:pPr>
              <a:defRPr/>
            </a:pPr>
            <a:fld id="{7187F314-EAF0-4962-B5A3-7DE5D8B0B2B9}"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9330">
                                            <p:txEl>
                                              <p:pRg st="0" end="0"/>
                                            </p:txEl>
                                          </p:spTgt>
                                        </p:tgtEl>
                                        <p:attrNameLst>
                                          <p:attrName>style.visibility</p:attrName>
                                        </p:attrNameLst>
                                      </p:cBhvr>
                                      <p:to>
                                        <p:strVal val="visible"/>
                                      </p:to>
                                    </p:set>
                                    <p:animEffect transition="in" filter="box(out)">
                                      <p:cBhvr>
                                        <p:cTn id="7" dur="500"/>
                                        <p:tgtEl>
                                          <p:spTgt spid="993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687513" y="1335088"/>
            <a:ext cx="6440487" cy="487362"/>
          </a:xfrm>
        </p:spPr>
        <p:txBody>
          <a:bodyPr/>
          <a:lstStyle/>
          <a:p>
            <a:pPr algn="ctr"/>
            <a:r>
              <a:rPr lang="en-US" sz="3200" smtClean="0"/>
              <a:t>Washington, D.C.</a:t>
            </a:r>
          </a:p>
        </p:txBody>
      </p:sp>
      <p:sp>
        <p:nvSpPr>
          <p:cNvPr id="221187" name="Rectangle 3"/>
          <p:cNvSpPr>
            <a:spLocks noGrp="1" noChangeArrowheads="1"/>
          </p:cNvSpPr>
          <p:nvPr>
            <p:ph type="body" sz="half" idx="1"/>
          </p:nvPr>
        </p:nvSpPr>
        <p:spPr>
          <a:xfrm>
            <a:off x="750888" y="2157413"/>
            <a:ext cx="3678237" cy="3878262"/>
          </a:xfrm>
        </p:spPr>
        <p:txBody>
          <a:bodyPr/>
          <a:lstStyle/>
          <a:p>
            <a:pPr lvl="1">
              <a:lnSpc>
                <a:spcPct val="90000"/>
              </a:lnSpc>
            </a:pPr>
            <a:r>
              <a:rPr lang="en-US" sz="3200" smtClean="0"/>
              <a:t>…is the capital of the U.S., located on the Potomac River between Virginia and Maryland.</a:t>
            </a:r>
          </a:p>
        </p:txBody>
      </p:sp>
      <p:pic>
        <p:nvPicPr>
          <p:cNvPr id="221188" name="Picture 4" descr="gal_aerial_dc"/>
          <p:cNvPicPr>
            <a:picLocks noGrp="1" noChangeAspect="1" noChangeArrowheads="1"/>
          </p:cNvPicPr>
          <p:nvPr>
            <p:ph type="clipArt" sz="half" idx="2"/>
          </p:nvPr>
        </p:nvPicPr>
        <p:blipFill>
          <a:blip r:embed="rId3" cstate="print"/>
          <a:srcRect/>
          <a:stretch>
            <a:fillRect/>
          </a:stretch>
        </p:blipFill>
        <p:spPr>
          <a:xfrm>
            <a:off x="4238625" y="2043113"/>
            <a:ext cx="4905375" cy="3825875"/>
          </a:xfrm>
        </p:spPr>
      </p:pic>
      <p:sp>
        <p:nvSpPr>
          <p:cNvPr id="221189" name="Slide Number Placeholder 5"/>
          <p:cNvSpPr>
            <a:spLocks noGrp="1"/>
          </p:cNvSpPr>
          <p:nvPr>
            <p:ph type="sldNum" sz="quarter" idx="12"/>
          </p:nvPr>
        </p:nvSpPr>
        <p:spPr>
          <a:noFill/>
        </p:spPr>
        <p:txBody>
          <a:bodyPr/>
          <a:lstStyle/>
          <a:p>
            <a:fld id="{36FE1AA1-099F-4F87-BA61-204253A537EA}" type="slidenum">
              <a:rPr lang="en-US" smtClean="0"/>
              <a:pPr/>
              <a:t>158</a:t>
            </a:fld>
            <a:endParaRPr lang="en-US" smtClean="0"/>
          </a:p>
        </p:txBody>
      </p:sp>
      <p:sp>
        <p:nvSpPr>
          <p:cNvPr id="7" name="Date Placeholder 6"/>
          <p:cNvSpPr>
            <a:spLocks noGrp="1"/>
          </p:cNvSpPr>
          <p:nvPr>
            <p:ph type="dt" sz="half" idx="10"/>
          </p:nvPr>
        </p:nvSpPr>
        <p:spPr/>
        <p:txBody>
          <a:bodyPr/>
          <a:lstStyle/>
          <a:p>
            <a:pPr>
              <a:defRPr/>
            </a:pPr>
            <a:fld id="{92E73A6A-0B67-44F7-A15D-4A65E014551B}"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0354">
                                            <p:txEl>
                                              <p:pRg st="0" end="0"/>
                                            </p:txEl>
                                          </p:spTgt>
                                        </p:tgtEl>
                                        <p:attrNameLst>
                                          <p:attrName>style.visibility</p:attrName>
                                        </p:attrNameLst>
                                      </p:cBhvr>
                                      <p:to>
                                        <p:strVal val="visible"/>
                                      </p:to>
                                    </p:set>
                                    <p:animEffect transition="in" filter="wipe(left)">
                                      <p:cBhvr>
                                        <p:cTn id="7" dur="500"/>
                                        <p:tgtEl>
                                          <p:spTgt spid="100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687513" y="1304925"/>
            <a:ext cx="6440487" cy="549275"/>
          </a:xfrm>
        </p:spPr>
        <p:txBody>
          <a:bodyPr/>
          <a:lstStyle/>
          <a:p>
            <a:r>
              <a:rPr lang="en-US" sz="3600" smtClean="0"/>
              <a:t>Baltimore</a:t>
            </a:r>
          </a:p>
        </p:txBody>
      </p:sp>
      <p:sp>
        <p:nvSpPr>
          <p:cNvPr id="222211" name="Rectangle 3"/>
          <p:cNvSpPr>
            <a:spLocks noGrp="1" noChangeArrowheads="1"/>
          </p:cNvSpPr>
          <p:nvPr>
            <p:ph type="body" sz="half" idx="2"/>
          </p:nvPr>
        </p:nvSpPr>
        <p:spPr>
          <a:xfrm>
            <a:off x="5318125" y="1592263"/>
            <a:ext cx="3252788" cy="3878262"/>
          </a:xfrm>
        </p:spPr>
        <p:txBody>
          <a:bodyPr/>
          <a:lstStyle/>
          <a:p>
            <a:pPr>
              <a:lnSpc>
                <a:spcPct val="90000"/>
              </a:lnSpc>
            </a:pPr>
            <a:r>
              <a:rPr lang="en-US" sz="4000" smtClean="0"/>
              <a:t>…is a Maryland city northeast of Washington, D.C. on the Chesapeake Bay.</a:t>
            </a:r>
          </a:p>
        </p:txBody>
      </p:sp>
      <p:pic>
        <p:nvPicPr>
          <p:cNvPr id="222212" name="Picture 4" descr="ClipperCity-mod"/>
          <p:cNvPicPr>
            <a:picLocks noGrp="1" noChangeAspect="1" noChangeArrowheads="1"/>
          </p:cNvPicPr>
          <p:nvPr>
            <p:ph type="clipArt" sz="half" idx="1"/>
          </p:nvPr>
        </p:nvPicPr>
        <p:blipFill>
          <a:blip r:embed="rId3" cstate="print"/>
          <a:srcRect/>
          <a:stretch>
            <a:fillRect/>
          </a:stretch>
        </p:blipFill>
        <p:spPr>
          <a:xfrm>
            <a:off x="2219325" y="2811463"/>
            <a:ext cx="2714625" cy="2325687"/>
          </a:xfrm>
        </p:spPr>
      </p:pic>
      <p:sp>
        <p:nvSpPr>
          <p:cNvPr id="222213" name="Slide Number Placeholder 5"/>
          <p:cNvSpPr>
            <a:spLocks noGrp="1"/>
          </p:cNvSpPr>
          <p:nvPr>
            <p:ph type="sldNum" sz="quarter" idx="12"/>
          </p:nvPr>
        </p:nvSpPr>
        <p:spPr>
          <a:noFill/>
        </p:spPr>
        <p:txBody>
          <a:bodyPr/>
          <a:lstStyle/>
          <a:p>
            <a:fld id="{12607190-4287-4560-8A4B-A48667311E08}" type="slidenum">
              <a:rPr lang="en-US" smtClean="0"/>
              <a:pPr/>
              <a:t>159</a:t>
            </a:fld>
            <a:endParaRPr lang="en-US" smtClean="0"/>
          </a:p>
        </p:txBody>
      </p:sp>
      <p:sp>
        <p:nvSpPr>
          <p:cNvPr id="7" name="Date Placeholder 6"/>
          <p:cNvSpPr>
            <a:spLocks noGrp="1"/>
          </p:cNvSpPr>
          <p:nvPr>
            <p:ph type="dt" sz="half" idx="10"/>
          </p:nvPr>
        </p:nvSpPr>
        <p:spPr/>
        <p:txBody>
          <a:bodyPr/>
          <a:lstStyle/>
          <a:p>
            <a:pPr>
              <a:defRPr/>
            </a:pPr>
            <a:fld id="{59EAD952-AA34-4B76-AE83-38419A083231}"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1378">
                                            <p:txEl>
                                              <p:pRg st="0" end="0"/>
                                            </p:txEl>
                                          </p:spTgt>
                                        </p:tgtEl>
                                        <p:attrNameLst>
                                          <p:attrName>style.visibility</p:attrName>
                                        </p:attrNameLst>
                                      </p:cBhvr>
                                      <p:to>
                                        <p:strVal val="visible"/>
                                      </p:to>
                                    </p:set>
                                    <p:animEffect transition="in" filter="barn(outVertical)">
                                      <p:cBhvr>
                                        <p:cTn id="7" dur="500"/>
                                        <p:tgtEl>
                                          <p:spTgt spid="1013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457200"/>
            <a:ext cx="6553200" cy="419100"/>
          </a:xfrm>
        </p:spPr>
        <p:txBody>
          <a:bodyPr/>
          <a:lstStyle/>
          <a:p>
            <a:r>
              <a:rPr lang="en-US" dirty="0" smtClean="0"/>
              <a:t>Objectives</a:t>
            </a:r>
          </a:p>
        </p:txBody>
      </p:sp>
      <p:sp>
        <p:nvSpPr>
          <p:cNvPr id="21507" name="Content Placeholder 2"/>
          <p:cNvSpPr>
            <a:spLocks noGrp="1"/>
          </p:cNvSpPr>
          <p:nvPr>
            <p:ph idx="1"/>
          </p:nvPr>
        </p:nvSpPr>
        <p:spPr/>
        <p:txBody>
          <a:bodyPr/>
          <a:lstStyle/>
          <a:p>
            <a:r>
              <a:rPr lang="en-US" smtClean="0"/>
              <a:t>List Key decisions the first congress made and analyze hoe those decisions affected the nation</a:t>
            </a:r>
          </a:p>
          <a:p>
            <a:r>
              <a:rPr lang="en-US" smtClean="0"/>
              <a:t>Understand the arguments for and against Hamilton’s debt proposal</a:t>
            </a:r>
          </a:p>
          <a:p>
            <a:r>
              <a:rPr lang="en-US" smtClean="0"/>
              <a:t>Explain why some Americans opposed a national bank</a:t>
            </a:r>
          </a:p>
          <a:p>
            <a:r>
              <a:rPr lang="en-US" smtClean="0"/>
              <a:t>Discuss the conflicts that occurred on the frontier of the 1790’s.</a:t>
            </a:r>
          </a:p>
        </p:txBody>
      </p:sp>
    </p:spTree>
  </p:cSld>
  <p:clrMapOvr>
    <a:masterClrMapping/>
  </p:clrMapOvr>
  <p:transition spd="med">
    <p:wipe dir="r"/>
  </p:transition>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b="0" smtClean="0"/>
              <a:t>Mini Question</a:t>
            </a:r>
          </a:p>
        </p:txBody>
      </p:sp>
      <p:sp>
        <p:nvSpPr>
          <p:cNvPr id="223235" name="Rectangle 3"/>
          <p:cNvSpPr>
            <a:spLocks noGrp="1" noChangeArrowheads="1"/>
          </p:cNvSpPr>
          <p:nvPr>
            <p:ph type="body" sz="half" idx="1"/>
          </p:nvPr>
        </p:nvSpPr>
        <p:spPr>
          <a:xfrm>
            <a:off x="1173163" y="1981200"/>
            <a:ext cx="7772400" cy="1981200"/>
          </a:xfrm>
        </p:spPr>
        <p:txBody>
          <a:bodyPr/>
          <a:lstStyle/>
          <a:p>
            <a:pPr lvl="1">
              <a:buFontTx/>
              <a:buNone/>
            </a:pPr>
            <a:r>
              <a:rPr lang="en-US" sz="3200" b="1" smtClean="0">
                <a:cs typeface="Times New Roman" pitchFamily="18" charset="0"/>
              </a:rPr>
              <a:t>•  </a:t>
            </a:r>
            <a:r>
              <a:rPr lang="en-US" sz="3200" b="1" smtClean="0"/>
              <a:t>How did the war progress at sea and in the Great Lakes?</a:t>
            </a:r>
          </a:p>
        </p:txBody>
      </p:sp>
      <p:sp>
        <p:nvSpPr>
          <p:cNvPr id="102404" name="Rectangle 4"/>
          <p:cNvSpPr>
            <a:spLocks noGrp="1" noChangeArrowheads="1"/>
          </p:cNvSpPr>
          <p:nvPr>
            <p:ph sz="half" idx="2"/>
          </p:nvPr>
        </p:nvSpPr>
        <p:spPr>
          <a:xfrm>
            <a:off x="1066800" y="3687763"/>
            <a:ext cx="7772400" cy="1981200"/>
          </a:xfrm>
        </p:spPr>
        <p:txBody>
          <a:bodyPr/>
          <a:lstStyle/>
          <a:p>
            <a:pPr>
              <a:buFont typeface="Wingdings" pitchFamily="2" charset="2"/>
              <a:buNone/>
            </a:pPr>
            <a:r>
              <a:rPr lang="en-US" sz="2000" smtClean="0"/>
              <a:t>	</a:t>
            </a:r>
            <a:r>
              <a:rPr lang="en-US" sz="3200" b="1" smtClean="0">
                <a:solidFill>
                  <a:srgbClr val="FF0000"/>
                </a:solidFill>
              </a:rPr>
              <a:t>Some U.S. ships proved stronger than Britain’s.  The U.S. used privateers.</a:t>
            </a:r>
          </a:p>
        </p:txBody>
      </p:sp>
      <p:sp>
        <p:nvSpPr>
          <p:cNvPr id="223237" name="Slide Number Placeholder 5"/>
          <p:cNvSpPr>
            <a:spLocks noGrp="1"/>
          </p:cNvSpPr>
          <p:nvPr>
            <p:ph type="sldNum" sz="quarter" idx="12"/>
          </p:nvPr>
        </p:nvSpPr>
        <p:spPr>
          <a:noFill/>
        </p:spPr>
        <p:txBody>
          <a:bodyPr/>
          <a:lstStyle/>
          <a:p>
            <a:fld id="{53636F21-BB50-42B6-A319-C67F17EAE801}" type="slidenum">
              <a:rPr lang="en-US" smtClean="0"/>
              <a:pPr/>
              <a:t>160</a:t>
            </a:fld>
            <a:endParaRPr lang="en-US" smtClean="0"/>
          </a:p>
        </p:txBody>
      </p:sp>
      <p:sp>
        <p:nvSpPr>
          <p:cNvPr id="7" name="Date Placeholder 6"/>
          <p:cNvSpPr>
            <a:spLocks noGrp="1"/>
          </p:cNvSpPr>
          <p:nvPr>
            <p:ph type="dt" sz="half" idx="10"/>
          </p:nvPr>
        </p:nvSpPr>
        <p:spPr/>
        <p:txBody>
          <a:bodyPr/>
          <a:lstStyle/>
          <a:p>
            <a:pPr>
              <a:defRPr/>
            </a:pPr>
            <a:fld id="{54E83ED2-B8DC-4AAA-966C-84418D30EBE5}"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02404">
                                            <p:txEl>
                                              <p:pRg st="0" end="0"/>
                                            </p:txEl>
                                          </p:spTgt>
                                        </p:tgtEl>
                                        <p:attrNameLst>
                                          <p:attrName>style.visibility</p:attrName>
                                        </p:attrNameLst>
                                      </p:cBhvr>
                                      <p:to>
                                        <p:strVal val="visible"/>
                                      </p:to>
                                    </p:set>
                                    <p:anim calcmode="lin" valueType="num">
                                      <p:cBhvr additive="base">
                                        <p:cTn id="7" dur="300" fill="hold"/>
                                        <p:tgtEl>
                                          <p:spTgt spid="10240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0240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1687513" y="1304925"/>
            <a:ext cx="6440487" cy="549275"/>
          </a:xfrm>
        </p:spPr>
        <p:txBody>
          <a:bodyPr/>
          <a:lstStyle/>
          <a:p>
            <a:r>
              <a:rPr lang="en-US" sz="3600" b="0" smtClean="0"/>
              <a:t>Mini Question</a:t>
            </a:r>
          </a:p>
        </p:txBody>
      </p:sp>
      <p:sp>
        <p:nvSpPr>
          <p:cNvPr id="224259" name="Rectangle 3"/>
          <p:cNvSpPr>
            <a:spLocks noGrp="1" noChangeArrowheads="1"/>
          </p:cNvSpPr>
          <p:nvPr>
            <p:ph type="body" sz="half" idx="1"/>
          </p:nvPr>
        </p:nvSpPr>
        <p:spPr>
          <a:xfrm>
            <a:off x="1951038" y="2035175"/>
            <a:ext cx="6634162" cy="1866900"/>
          </a:xfrm>
        </p:spPr>
        <p:txBody>
          <a:bodyPr/>
          <a:lstStyle/>
          <a:p>
            <a:r>
              <a:rPr lang="en-US" sz="3200" b="1" smtClean="0"/>
              <a:t>How did American Indians aid the British during the war?</a:t>
            </a:r>
          </a:p>
        </p:txBody>
      </p:sp>
      <p:sp>
        <p:nvSpPr>
          <p:cNvPr id="103428" name="Rectangle 4"/>
          <p:cNvSpPr>
            <a:spLocks noGrp="1" noChangeArrowheads="1"/>
          </p:cNvSpPr>
          <p:nvPr>
            <p:ph sz="half" idx="2"/>
          </p:nvPr>
        </p:nvSpPr>
        <p:spPr>
          <a:xfrm>
            <a:off x="1098550" y="4113213"/>
            <a:ext cx="7772400" cy="1981200"/>
          </a:xfrm>
        </p:spPr>
        <p:txBody>
          <a:bodyPr/>
          <a:lstStyle/>
          <a:p>
            <a:pPr>
              <a:buFont typeface="Wingdings" pitchFamily="2" charset="2"/>
              <a:buNone/>
            </a:pPr>
            <a:r>
              <a:rPr lang="en-US" sz="2000" smtClean="0"/>
              <a:t>	</a:t>
            </a:r>
            <a:r>
              <a:rPr lang="en-US" b="1" smtClean="0">
                <a:solidFill>
                  <a:srgbClr val="FF0000"/>
                </a:solidFill>
              </a:rPr>
              <a:t>The British joined with American Indians.</a:t>
            </a:r>
          </a:p>
          <a:p>
            <a:pPr>
              <a:buFont typeface="Wingdings" pitchFamily="2" charset="2"/>
              <a:buNone/>
            </a:pPr>
            <a:r>
              <a:rPr lang="en-US" b="1" smtClean="0">
                <a:solidFill>
                  <a:srgbClr val="FF0000"/>
                </a:solidFill>
              </a:rPr>
              <a:t>	Creek forces destroyed Fort Mims.</a:t>
            </a:r>
          </a:p>
        </p:txBody>
      </p:sp>
      <p:sp>
        <p:nvSpPr>
          <p:cNvPr id="224261" name="Slide Number Placeholder 5"/>
          <p:cNvSpPr>
            <a:spLocks noGrp="1"/>
          </p:cNvSpPr>
          <p:nvPr>
            <p:ph type="sldNum" sz="quarter" idx="12"/>
          </p:nvPr>
        </p:nvSpPr>
        <p:spPr>
          <a:noFill/>
        </p:spPr>
        <p:txBody>
          <a:bodyPr/>
          <a:lstStyle/>
          <a:p>
            <a:fld id="{994884B1-A0E7-4848-B8A5-10B2062A8DDB}" type="slidenum">
              <a:rPr lang="en-US" smtClean="0"/>
              <a:pPr/>
              <a:t>161</a:t>
            </a:fld>
            <a:endParaRPr lang="en-US" smtClean="0"/>
          </a:p>
        </p:txBody>
      </p:sp>
      <p:sp>
        <p:nvSpPr>
          <p:cNvPr id="7" name="Date Placeholder 6"/>
          <p:cNvSpPr>
            <a:spLocks noGrp="1"/>
          </p:cNvSpPr>
          <p:nvPr>
            <p:ph type="dt" sz="half" idx="10"/>
          </p:nvPr>
        </p:nvSpPr>
        <p:spPr/>
        <p:txBody>
          <a:bodyPr/>
          <a:lstStyle/>
          <a:p>
            <a:pPr>
              <a:defRPr/>
            </a:pPr>
            <a:fld id="{937ECAC2-8C18-41D5-9FA2-AFC43C2E619B}"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428">
                                            <p:txEl>
                                              <p:pRg st="0" end="0"/>
                                            </p:txEl>
                                          </p:spTgt>
                                        </p:tgtEl>
                                        <p:attrNameLst>
                                          <p:attrName>style.visibility</p:attrName>
                                        </p:attrNameLst>
                                      </p:cBhvr>
                                      <p:to>
                                        <p:strVal val="visible"/>
                                      </p:to>
                                    </p:set>
                                    <p:animEffect transition="in" filter="wipe(left)">
                                      <p:cBhvr>
                                        <p:cTn id="7" dur="500"/>
                                        <p:tgtEl>
                                          <p:spTgt spid="1034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428">
                                            <p:txEl>
                                              <p:pRg st="1" end="1"/>
                                            </p:txEl>
                                          </p:spTgt>
                                        </p:tgtEl>
                                        <p:attrNameLst>
                                          <p:attrName>style.visibility</p:attrName>
                                        </p:attrNameLst>
                                      </p:cBhvr>
                                      <p:to>
                                        <p:strVal val="visible"/>
                                      </p:to>
                                    </p:set>
                                    <p:animEffect transition="in" filter="wipe(left)">
                                      <p:cBhvr>
                                        <p:cTn id="12" dur="500"/>
                                        <p:tgtEl>
                                          <p:spTgt spid="1034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1641475" y="328613"/>
            <a:ext cx="6440488" cy="427037"/>
          </a:xfrm>
        </p:spPr>
        <p:txBody>
          <a:bodyPr/>
          <a:lstStyle/>
          <a:p>
            <a:r>
              <a:rPr lang="en-US" b="0" smtClean="0">
                <a:solidFill>
                  <a:srgbClr val="FF0000"/>
                </a:solidFill>
              </a:rPr>
              <a:t>Mini Question</a:t>
            </a:r>
          </a:p>
        </p:txBody>
      </p:sp>
      <p:sp>
        <p:nvSpPr>
          <p:cNvPr id="225283" name="Rectangle 3"/>
          <p:cNvSpPr>
            <a:spLocks noGrp="1" noChangeArrowheads="1"/>
          </p:cNvSpPr>
          <p:nvPr>
            <p:ph type="body" sz="half" idx="1"/>
          </p:nvPr>
        </p:nvSpPr>
        <p:spPr>
          <a:xfrm>
            <a:off x="1631950" y="1104900"/>
            <a:ext cx="6634163" cy="1866900"/>
          </a:xfrm>
        </p:spPr>
        <p:txBody>
          <a:bodyPr/>
          <a:lstStyle/>
          <a:p>
            <a:r>
              <a:rPr lang="en-US" sz="3200" b="1" smtClean="0"/>
              <a:t>What strategy did the British pursue during the war, and how did the war come to an end?</a:t>
            </a:r>
          </a:p>
        </p:txBody>
      </p:sp>
      <p:sp>
        <p:nvSpPr>
          <p:cNvPr id="104452" name="Rectangle 4"/>
          <p:cNvSpPr>
            <a:spLocks noGrp="1" noChangeArrowheads="1"/>
          </p:cNvSpPr>
          <p:nvPr>
            <p:ph sz="half" idx="2"/>
          </p:nvPr>
        </p:nvSpPr>
        <p:spPr>
          <a:xfrm>
            <a:off x="976313" y="3292475"/>
            <a:ext cx="7772400" cy="1981200"/>
          </a:xfrm>
        </p:spPr>
        <p:txBody>
          <a:bodyPr/>
          <a:lstStyle/>
          <a:p>
            <a:pPr lvl="1">
              <a:buFontTx/>
              <a:buNone/>
            </a:pPr>
            <a:r>
              <a:rPr lang="en-US" sz="3200" b="1" smtClean="0">
                <a:solidFill>
                  <a:srgbClr val="FF0000"/>
                </a:solidFill>
              </a:rPr>
              <a:t>The British joined with American Indians.</a:t>
            </a:r>
          </a:p>
          <a:p>
            <a:pPr lvl="1">
              <a:buFontTx/>
              <a:buNone/>
            </a:pPr>
            <a:r>
              <a:rPr lang="en-US" sz="3200" b="1" smtClean="0">
                <a:solidFill>
                  <a:srgbClr val="FF0000"/>
                </a:solidFill>
              </a:rPr>
              <a:t>They attacked Washington, D.C.</a:t>
            </a:r>
          </a:p>
          <a:p>
            <a:pPr lvl="1">
              <a:buFontTx/>
              <a:buNone/>
            </a:pPr>
            <a:r>
              <a:rPr lang="en-US" sz="3200" b="1" smtClean="0">
                <a:solidFill>
                  <a:srgbClr val="FF0000"/>
                </a:solidFill>
              </a:rPr>
              <a:t>They signed the Treaty of Ghent.</a:t>
            </a:r>
          </a:p>
          <a:p>
            <a:endParaRPr lang="en-US" sz="3600" smtClean="0"/>
          </a:p>
        </p:txBody>
      </p:sp>
      <p:sp>
        <p:nvSpPr>
          <p:cNvPr id="225285" name="Slide Number Placeholder 5"/>
          <p:cNvSpPr>
            <a:spLocks noGrp="1"/>
          </p:cNvSpPr>
          <p:nvPr>
            <p:ph type="sldNum" sz="quarter" idx="12"/>
          </p:nvPr>
        </p:nvSpPr>
        <p:spPr>
          <a:noFill/>
        </p:spPr>
        <p:txBody>
          <a:bodyPr/>
          <a:lstStyle/>
          <a:p>
            <a:fld id="{026B8854-185F-4F30-BF08-51AE6CB3B6CD}" type="slidenum">
              <a:rPr lang="en-US" smtClean="0"/>
              <a:pPr/>
              <a:t>162</a:t>
            </a:fld>
            <a:endParaRPr lang="en-US" smtClean="0"/>
          </a:p>
        </p:txBody>
      </p:sp>
      <p:sp>
        <p:nvSpPr>
          <p:cNvPr id="7" name="Date Placeholder 6"/>
          <p:cNvSpPr>
            <a:spLocks noGrp="1"/>
          </p:cNvSpPr>
          <p:nvPr>
            <p:ph type="dt" sz="half" idx="10"/>
          </p:nvPr>
        </p:nvSpPr>
        <p:spPr/>
        <p:txBody>
          <a:bodyPr/>
          <a:lstStyle/>
          <a:p>
            <a:pPr>
              <a:defRPr/>
            </a:pPr>
            <a:fld id="{9D68B42F-7B67-44B3-92B6-C1070D93B844}"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04452">
                                            <p:txEl>
                                              <p:pRg st="0" end="0"/>
                                            </p:txEl>
                                          </p:spTgt>
                                        </p:tgtEl>
                                        <p:attrNameLst>
                                          <p:attrName>style.visibility</p:attrName>
                                        </p:attrNameLst>
                                      </p:cBhvr>
                                      <p:to>
                                        <p:strVal val="visible"/>
                                      </p:to>
                                    </p:set>
                                    <p:anim calcmode="lin" valueType="num">
                                      <p:cBhvr additive="base">
                                        <p:cTn id="7" dur="300" fill="hold"/>
                                        <p:tgtEl>
                                          <p:spTgt spid="10445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04452">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104452">
                                            <p:txEl>
                                              <p:pRg st="1" end="1"/>
                                            </p:txEl>
                                          </p:spTgt>
                                        </p:tgtEl>
                                        <p:attrNameLst>
                                          <p:attrName>style.visibility</p:attrName>
                                        </p:attrNameLst>
                                      </p:cBhvr>
                                      <p:to>
                                        <p:strVal val="visible"/>
                                      </p:to>
                                    </p:set>
                                    <p:anim calcmode="lin" valueType="num">
                                      <p:cBhvr additive="base">
                                        <p:cTn id="11" dur="300" fill="hold"/>
                                        <p:tgtEl>
                                          <p:spTgt spid="104452">
                                            <p:txEl>
                                              <p:pRg st="1" end="1"/>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104452">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iterate type="wd">
                                    <p:tmPct val="100000"/>
                                  </p:iterate>
                                  <p:childTnLst>
                                    <p:set>
                                      <p:cBhvr>
                                        <p:cTn id="14" dur="1" fill="hold">
                                          <p:stCondLst>
                                            <p:cond delay="0"/>
                                          </p:stCondLst>
                                        </p:cTn>
                                        <p:tgtEl>
                                          <p:spTgt spid="104452">
                                            <p:txEl>
                                              <p:pRg st="2" end="2"/>
                                            </p:txEl>
                                          </p:spTgt>
                                        </p:tgtEl>
                                        <p:attrNameLst>
                                          <p:attrName>style.visibility</p:attrName>
                                        </p:attrNameLst>
                                      </p:cBhvr>
                                      <p:to>
                                        <p:strVal val="visible"/>
                                      </p:to>
                                    </p:set>
                                    <p:anim calcmode="lin" valueType="num">
                                      <p:cBhvr additive="base">
                                        <p:cTn id="15" dur="300" fill="hold"/>
                                        <p:tgtEl>
                                          <p:spTgt spid="104452">
                                            <p:txEl>
                                              <p:pRg st="2" end="2"/>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104452">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1674813" y="955675"/>
            <a:ext cx="6440487" cy="1355725"/>
          </a:xfrm>
        </p:spPr>
        <p:txBody>
          <a:bodyPr/>
          <a:lstStyle/>
          <a:p>
            <a:pPr algn="ctr"/>
            <a:r>
              <a:rPr lang="en-US" sz="4400" dirty="0" smtClean="0">
                <a:solidFill>
                  <a:srgbClr val="FF0000"/>
                </a:solidFill>
              </a:rPr>
              <a:t>Test</a:t>
            </a:r>
            <a:br>
              <a:rPr lang="en-US" sz="4400" dirty="0" smtClean="0">
                <a:solidFill>
                  <a:srgbClr val="FF0000"/>
                </a:solidFill>
              </a:rPr>
            </a:br>
            <a:r>
              <a:rPr lang="en-US" sz="4400" dirty="0" smtClean="0">
                <a:solidFill>
                  <a:srgbClr val="FF0000"/>
                </a:solidFill>
              </a:rPr>
              <a:t>22 </a:t>
            </a:r>
            <a:r>
              <a:rPr lang="en-US" sz="4400" dirty="0" smtClean="0">
                <a:solidFill>
                  <a:srgbClr val="FF0000"/>
                </a:solidFill>
              </a:rPr>
              <a:t>Mar </a:t>
            </a:r>
            <a:r>
              <a:rPr lang="en-US" sz="4400" dirty="0" smtClean="0">
                <a:solidFill>
                  <a:srgbClr val="FF0000"/>
                </a:solidFill>
              </a:rPr>
              <a:t>012</a:t>
            </a:r>
            <a:endParaRPr lang="en-US" dirty="0" smtClean="0">
              <a:solidFill>
                <a:srgbClr val="FF0000"/>
              </a:solidFill>
            </a:endParaRPr>
          </a:p>
        </p:txBody>
      </p:sp>
      <p:pic>
        <p:nvPicPr>
          <p:cNvPr id="226307" name="Picture 4" descr="j0103140(p)"/>
          <p:cNvPicPr>
            <a:picLocks noGrp="1" noChangeAspect="1" noChangeArrowheads="1"/>
          </p:cNvPicPr>
          <p:nvPr>
            <p:ph idx="1"/>
          </p:nvPr>
        </p:nvPicPr>
        <p:blipFill>
          <a:blip r:embed="rId3" cstate="print"/>
          <a:srcRect/>
          <a:stretch>
            <a:fillRect/>
          </a:stretch>
        </p:blipFill>
        <p:spPr>
          <a:xfrm>
            <a:off x="2930525" y="2674938"/>
            <a:ext cx="3698875" cy="3698875"/>
          </a:xfrm>
        </p:spPr>
      </p:pic>
      <p:sp>
        <p:nvSpPr>
          <p:cNvPr id="226308" name="Slide Number Placeholder 4"/>
          <p:cNvSpPr>
            <a:spLocks noGrp="1"/>
          </p:cNvSpPr>
          <p:nvPr>
            <p:ph type="sldNum" sz="quarter" idx="12"/>
          </p:nvPr>
        </p:nvSpPr>
        <p:spPr>
          <a:noFill/>
        </p:spPr>
        <p:txBody>
          <a:bodyPr/>
          <a:lstStyle/>
          <a:p>
            <a:fld id="{42D93917-EEDD-41B1-BC9C-9CEA1ED9FFE4}" type="slidenum">
              <a:rPr lang="en-US" smtClean="0"/>
              <a:pPr/>
              <a:t>163</a:t>
            </a:fld>
            <a:endParaRPr lang="en-US" smtClean="0"/>
          </a:p>
        </p:txBody>
      </p:sp>
      <p:sp>
        <p:nvSpPr>
          <p:cNvPr id="6" name="Date Placeholder 5"/>
          <p:cNvSpPr>
            <a:spLocks noGrp="1"/>
          </p:cNvSpPr>
          <p:nvPr>
            <p:ph type="dt" sz="half" idx="10"/>
          </p:nvPr>
        </p:nvSpPr>
        <p:spPr/>
        <p:txBody>
          <a:bodyPr/>
          <a:lstStyle/>
          <a:p>
            <a:pPr>
              <a:defRPr/>
            </a:pPr>
            <a:fld id="{D9B629F0-D3F8-484C-88F5-177717A14EFD}" type="datetime3">
              <a:rPr lang="en-US" smtClean="0"/>
              <a:pPr>
                <a:defRPr/>
              </a:pPr>
              <a:t>21 December 2011</a:t>
            </a:fld>
            <a:endParaRPr lang="en-US" dirty="0"/>
          </a:p>
        </p:txBody>
      </p:sp>
    </p:spTree>
  </p:cSld>
  <p:clrMapOvr>
    <a:masterClrMapping/>
  </p:clrMapOvr>
  <p:transition>
    <p:wipe dir="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to teacher</a:t>
            </a:r>
            <a:endParaRPr lang="en-US" dirty="0"/>
          </a:p>
        </p:txBody>
      </p:sp>
      <p:sp>
        <p:nvSpPr>
          <p:cNvPr id="3" name="Content Placeholder 2"/>
          <p:cNvSpPr>
            <a:spLocks noGrp="1"/>
          </p:cNvSpPr>
          <p:nvPr>
            <p:ph idx="1"/>
          </p:nvPr>
        </p:nvSpPr>
        <p:spPr/>
        <p:txBody>
          <a:bodyPr/>
          <a:lstStyle/>
          <a:p>
            <a:r>
              <a:rPr lang="en-US" sz="3200" dirty="0" smtClean="0"/>
              <a:t>I took out the following slides to  shorten the time expended on this critical period of history. If time is available these slide could serve as a great review for the first three lessons. </a:t>
            </a:r>
            <a:endParaRPr lang="en-US" sz="3200" dirty="0"/>
          </a:p>
        </p:txBody>
      </p:sp>
      <p:sp>
        <p:nvSpPr>
          <p:cNvPr id="4" name="Date Placeholder 3"/>
          <p:cNvSpPr>
            <a:spLocks noGrp="1"/>
          </p:cNvSpPr>
          <p:nvPr>
            <p:ph type="dt" sz="half" idx="10"/>
          </p:nvPr>
        </p:nvSpPr>
        <p:spPr/>
        <p:txBody>
          <a:bodyPr/>
          <a:lstStyle/>
          <a:p>
            <a:pPr>
              <a:defRPr/>
            </a:pPr>
            <a:fld id="{B953D9AE-F9B3-4C7A-BACB-06482C881AD4}" type="datetime3">
              <a:rPr lang="en-US" smtClean="0"/>
              <a:pPr>
                <a:defRPr/>
              </a:pPr>
              <a:t>21 December 2011</a:t>
            </a:fld>
            <a:endParaRPr lang="en-US"/>
          </a:p>
        </p:txBody>
      </p:sp>
      <p:sp>
        <p:nvSpPr>
          <p:cNvPr id="5" name="Slide Number Placeholder 4"/>
          <p:cNvSpPr>
            <a:spLocks noGrp="1"/>
          </p:cNvSpPr>
          <p:nvPr>
            <p:ph type="sldNum" sz="quarter" idx="12"/>
          </p:nvPr>
        </p:nvSpPr>
        <p:spPr/>
        <p:txBody>
          <a:bodyPr/>
          <a:lstStyle/>
          <a:p>
            <a:pPr>
              <a:defRPr/>
            </a:pPr>
            <a:fld id="{AA47138A-C50B-45BD-AC28-FBC28DEF50CC}" type="slidenum">
              <a:rPr lang="en-US" smtClean="0"/>
              <a:pPr>
                <a:defRPr/>
              </a:pPr>
              <a:t>164</a:t>
            </a:fld>
            <a:endParaRPr lang="en-US"/>
          </a:p>
        </p:txBody>
      </p:sp>
    </p:spTree>
  </p:cSld>
  <p:clrMapOvr>
    <a:masterClrMapping/>
  </p:clrMapOvr>
  <p:transition>
    <p:wipe dir="r"/>
  </p:transition>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b="0" smtClean="0"/>
              <a:t>Alexander Hamilton</a:t>
            </a:r>
          </a:p>
        </p:txBody>
      </p:sp>
      <p:sp>
        <p:nvSpPr>
          <p:cNvPr id="87043" name="Rectangle 3"/>
          <p:cNvSpPr>
            <a:spLocks noGrp="1" noChangeArrowheads="1"/>
          </p:cNvSpPr>
          <p:nvPr>
            <p:ph type="body" sz="half" idx="2"/>
          </p:nvPr>
        </p:nvSpPr>
        <p:spPr>
          <a:xfrm>
            <a:off x="5486400" y="914400"/>
            <a:ext cx="3287713" cy="4648200"/>
          </a:xfrm>
        </p:spPr>
        <p:txBody>
          <a:bodyPr/>
          <a:lstStyle/>
          <a:p>
            <a:r>
              <a:rPr lang="en-US" sz="3200" b="1" smtClean="0"/>
              <a:t>__________ was the first secretary of the treasury and his biggest challenge was paying off the national debt.</a:t>
            </a:r>
          </a:p>
        </p:txBody>
      </p:sp>
      <p:sp>
        <p:nvSpPr>
          <p:cNvPr id="87044" name="Rectangle 4"/>
          <p:cNvSpPr>
            <a:spLocks noChangeArrowheads="1"/>
          </p:cNvSpPr>
          <p:nvPr/>
        </p:nvSpPr>
        <p:spPr bwMode="auto">
          <a:xfrm>
            <a:off x="1588" y="2925763"/>
            <a:ext cx="9144000" cy="0"/>
          </a:xfrm>
          <a:prstGeom prst="rect">
            <a:avLst/>
          </a:prstGeom>
          <a:noFill/>
          <a:ln w="9525">
            <a:noFill/>
            <a:miter lim="800000"/>
            <a:headEnd/>
            <a:tailEnd/>
          </a:ln>
        </p:spPr>
        <p:txBody>
          <a:bodyPr>
            <a:spAutoFit/>
          </a:bodyPr>
          <a:lstStyle/>
          <a:p>
            <a:pPr eaLnBrk="0" hangingPunct="0"/>
            <a:endParaRPr lang="en-US"/>
          </a:p>
        </p:txBody>
      </p:sp>
      <p:grpSp>
        <p:nvGrpSpPr>
          <p:cNvPr id="87045" name="Group 5"/>
          <p:cNvGrpSpPr>
            <a:grpSpLocks/>
          </p:cNvGrpSpPr>
          <p:nvPr/>
        </p:nvGrpSpPr>
        <p:grpSpPr bwMode="auto">
          <a:xfrm>
            <a:off x="1773238" y="2925763"/>
            <a:ext cx="5599112" cy="1006475"/>
            <a:chOff x="0" y="0"/>
            <a:chExt cx="3527" cy="634"/>
          </a:xfrm>
        </p:grpSpPr>
        <p:sp>
          <p:nvSpPr>
            <p:cNvPr id="87054" name="Rectangle 6"/>
            <p:cNvSpPr>
              <a:spLocks noChangeArrowheads="1"/>
            </p:cNvSpPr>
            <p:nvPr/>
          </p:nvSpPr>
          <p:spPr bwMode="auto">
            <a:xfrm>
              <a:off x="0" y="0"/>
              <a:ext cx="3527" cy="0"/>
            </a:xfrm>
            <a:prstGeom prst="rect">
              <a:avLst/>
            </a:prstGeom>
            <a:noFill/>
            <a:ln w="9525">
              <a:noFill/>
              <a:miter lim="800000"/>
              <a:headEnd/>
              <a:tailEnd/>
            </a:ln>
          </p:spPr>
          <p:txBody>
            <a:bodyPr>
              <a:spAutoFit/>
            </a:bodyPr>
            <a:lstStyle/>
            <a:p>
              <a:pPr eaLnBrk="0" hangingPunct="0"/>
              <a:endParaRPr lang="en-US"/>
            </a:p>
          </p:txBody>
        </p:sp>
        <p:grpSp>
          <p:nvGrpSpPr>
            <p:cNvPr id="87055" name="Group 7"/>
            <p:cNvGrpSpPr>
              <a:grpSpLocks/>
            </p:cNvGrpSpPr>
            <p:nvPr/>
          </p:nvGrpSpPr>
          <p:grpSpPr bwMode="auto">
            <a:xfrm>
              <a:off x="0" y="0"/>
              <a:ext cx="2261" cy="634"/>
              <a:chOff x="0" y="0"/>
              <a:chExt cx="2261" cy="634"/>
            </a:xfrm>
          </p:grpSpPr>
          <p:sp>
            <p:nvSpPr>
              <p:cNvPr id="87056" name="Rectangle 8"/>
              <p:cNvSpPr>
                <a:spLocks noChangeArrowheads="1"/>
              </p:cNvSpPr>
              <p:nvPr/>
            </p:nvSpPr>
            <p:spPr bwMode="auto">
              <a:xfrm>
                <a:off x="0" y="0"/>
                <a:ext cx="0" cy="0"/>
              </a:xfrm>
              <a:prstGeom prst="rect">
                <a:avLst/>
              </a:prstGeom>
              <a:noFill/>
              <a:ln w="9525">
                <a:noFill/>
                <a:miter lim="800000"/>
                <a:headEnd/>
                <a:tailEnd/>
              </a:ln>
            </p:spPr>
            <p:txBody>
              <a:bodyPr>
                <a:spAutoFit/>
              </a:bodyPr>
              <a:lstStyle/>
              <a:p>
                <a:pPr eaLnBrk="0" hangingPunct="0"/>
                <a:endParaRPr lang="en-US"/>
              </a:p>
            </p:txBody>
          </p:sp>
          <p:sp>
            <p:nvSpPr>
              <p:cNvPr id="87057" name="Rectangle 9"/>
              <p:cNvSpPr>
                <a:spLocks noChangeArrowheads="1"/>
              </p:cNvSpPr>
              <p:nvPr/>
            </p:nvSpPr>
            <p:spPr bwMode="auto">
              <a:xfrm>
                <a:off x="0" y="0"/>
                <a:ext cx="2261" cy="634"/>
              </a:xfrm>
              <a:prstGeom prst="rect">
                <a:avLst/>
              </a:prstGeom>
              <a:noFill/>
              <a:ln w="9525">
                <a:noFill/>
                <a:miter lim="800000"/>
                <a:headEnd/>
                <a:tailEnd/>
              </a:ln>
            </p:spPr>
            <p:txBody>
              <a:bodyPr/>
              <a:lstStyle/>
              <a:p>
                <a:r>
                  <a:rPr kumimoji="0" lang="en-US" sz="1000"/>
                  <a:t>  </a:t>
                </a:r>
                <a:r>
                  <a:rPr kumimoji="0" lang="en-US" sz="6000"/>
                  <a:t> </a:t>
                </a:r>
                <a:r>
                  <a:rPr kumimoji="0" lang="en-US" sz="1000"/>
                  <a:t>                                                                </a:t>
                </a:r>
              </a:p>
            </p:txBody>
          </p:sp>
        </p:grpSp>
      </p:grpSp>
      <p:pic>
        <p:nvPicPr>
          <p:cNvPr id="87046" name="Picture 10" descr="ten dollar bill"/>
          <p:cNvPicPr>
            <a:picLocks noGrp="1" noChangeAspect="1" noChangeArrowheads="1"/>
          </p:cNvPicPr>
          <p:nvPr>
            <p:ph type="clipArt" sz="half" idx="1"/>
          </p:nvPr>
        </p:nvPicPr>
        <p:blipFill>
          <a:blip r:embed="rId3" cstate="print"/>
          <a:srcRect/>
          <a:stretch>
            <a:fillRect/>
          </a:stretch>
        </p:blipFill>
        <p:spPr>
          <a:xfrm>
            <a:off x="2057400" y="1771650"/>
            <a:ext cx="3287713" cy="1808163"/>
          </a:xfrm>
        </p:spPr>
      </p:pic>
      <p:sp>
        <p:nvSpPr>
          <p:cNvPr id="87047" name="Rectangle 11"/>
          <p:cNvSpPr>
            <a:spLocks noChangeArrowheads="1"/>
          </p:cNvSpPr>
          <p:nvPr/>
        </p:nvSpPr>
        <p:spPr bwMode="auto">
          <a:xfrm>
            <a:off x="1588" y="2925763"/>
            <a:ext cx="9144000" cy="0"/>
          </a:xfrm>
          <a:prstGeom prst="rect">
            <a:avLst/>
          </a:prstGeom>
          <a:noFill/>
          <a:ln w="9525">
            <a:noFill/>
            <a:miter lim="800000"/>
            <a:headEnd/>
            <a:tailEnd/>
          </a:ln>
        </p:spPr>
        <p:txBody>
          <a:bodyPr>
            <a:spAutoFit/>
          </a:bodyPr>
          <a:lstStyle/>
          <a:p>
            <a:pPr eaLnBrk="0" hangingPunct="0"/>
            <a:endParaRPr lang="en-US"/>
          </a:p>
        </p:txBody>
      </p:sp>
      <p:grpSp>
        <p:nvGrpSpPr>
          <p:cNvPr id="87048" name="Group 12"/>
          <p:cNvGrpSpPr>
            <a:grpSpLocks/>
          </p:cNvGrpSpPr>
          <p:nvPr/>
        </p:nvGrpSpPr>
        <p:grpSpPr bwMode="auto">
          <a:xfrm>
            <a:off x="1773238" y="2925763"/>
            <a:ext cx="5599112" cy="1006475"/>
            <a:chOff x="0" y="0"/>
            <a:chExt cx="3527" cy="634"/>
          </a:xfrm>
        </p:grpSpPr>
        <p:sp>
          <p:nvSpPr>
            <p:cNvPr id="87050" name="Rectangle 13"/>
            <p:cNvSpPr>
              <a:spLocks noChangeArrowheads="1"/>
            </p:cNvSpPr>
            <p:nvPr/>
          </p:nvSpPr>
          <p:spPr bwMode="auto">
            <a:xfrm>
              <a:off x="0" y="0"/>
              <a:ext cx="3527" cy="0"/>
            </a:xfrm>
            <a:prstGeom prst="rect">
              <a:avLst/>
            </a:prstGeom>
            <a:noFill/>
            <a:ln w="9525">
              <a:noFill/>
              <a:miter lim="800000"/>
              <a:headEnd/>
              <a:tailEnd/>
            </a:ln>
          </p:spPr>
          <p:txBody>
            <a:bodyPr>
              <a:spAutoFit/>
            </a:bodyPr>
            <a:lstStyle/>
            <a:p>
              <a:pPr eaLnBrk="0" hangingPunct="0"/>
              <a:endParaRPr lang="en-US"/>
            </a:p>
          </p:txBody>
        </p:sp>
        <p:grpSp>
          <p:nvGrpSpPr>
            <p:cNvPr id="87051" name="Group 14"/>
            <p:cNvGrpSpPr>
              <a:grpSpLocks/>
            </p:cNvGrpSpPr>
            <p:nvPr/>
          </p:nvGrpSpPr>
          <p:grpSpPr bwMode="auto">
            <a:xfrm>
              <a:off x="0" y="0"/>
              <a:ext cx="2261" cy="634"/>
              <a:chOff x="0" y="0"/>
              <a:chExt cx="2261" cy="634"/>
            </a:xfrm>
          </p:grpSpPr>
          <p:sp>
            <p:nvSpPr>
              <p:cNvPr id="87052" name="Rectangle 15"/>
              <p:cNvSpPr>
                <a:spLocks noChangeArrowheads="1"/>
              </p:cNvSpPr>
              <p:nvPr/>
            </p:nvSpPr>
            <p:spPr bwMode="auto">
              <a:xfrm>
                <a:off x="0" y="0"/>
                <a:ext cx="0" cy="0"/>
              </a:xfrm>
              <a:prstGeom prst="rect">
                <a:avLst/>
              </a:prstGeom>
              <a:noFill/>
              <a:ln w="9525">
                <a:noFill/>
                <a:miter lim="800000"/>
                <a:headEnd/>
                <a:tailEnd/>
              </a:ln>
            </p:spPr>
            <p:txBody>
              <a:bodyPr>
                <a:spAutoFit/>
              </a:bodyPr>
              <a:lstStyle/>
              <a:p>
                <a:pPr eaLnBrk="0" hangingPunct="0"/>
                <a:endParaRPr lang="en-US"/>
              </a:p>
            </p:txBody>
          </p:sp>
          <p:sp>
            <p:nvSpPr>
              <p:cNvPr id="87053" name="Rectangle 16"/>
              <p:cNvSpPr>
                <a:spLocks noChangeArrowheads="1"/>
              </p:cNvSpPr>
              <p:nvPr/>
            </p:nvSpPr>
            <p:spPr bwMode="auto">
              <a:xfrm>
                <a:off x="0" y="0"/>
                <a:ext cx="2261" cy="634"/>
              </a:xfrm>
              <a:prstGeom prst="rect">
                <a:avLst/>
              </a:prstGeom>
              <a:noFill/>
              <a:ln w="9525">
                <a:noFill/>
                <a:miter lim="800000"/>
                <a:headEnd/>
                <a:tailEnd/>
              </a:ln>
            </p:spPr>
            <p:txBody>
              <a:bodyPr/>
              <a:lstStyle/>
              <a:p>
                <a:r>
                  <a:rPr kumimoji="0" lang="en-US" sz="1000"/>
                  <a:t>  </a:t>
                </a:r>
                <a:r>
                  <a:rPr kumimoji="0" lang="en-US" sz="6000"/>
                  <a:t> </a:t>
                </a:r>
                <a:r>
                  <a:rPr kumimoji="0" lang="en-US" sz="1000"/>
                  <a:t>                                                                </a:t>
                </a:r>
              </a:p>
            </p:txBody>
          </p:sp>
        </p:grpSp>
      </p:grpSp>
      <p:pic>
        <p:nvPicPr>
          <p:cNvPr id="87049" name="Picture 17" descr="ten dollar bill"/>
          <p:cNvPicPr>
            <a:picLocks noChangeAspect="1" noChangeArrowheads="1"/>
          </p:cNvPicPr>
          <p:nvPr/>
        </p:nvPicPr>
        <p:blipFill>
          <a:blip r:embed="rId4" cstate="print"/>
          <a:srcRect/>
          <a:stretch>
            <a:fillRect/>
          </a:stretch>
        </p:blipFill>
        <p:spPr bwMode="auto">
          <a:xfrm>
            <a:off x="762000" y="3886200"/>
            <a:ext cx="3657600" cy="1536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 calcmode="lin" valueType="num">
                                      <p:cBhvr additive="base">
                                        <p:cTn id="7" dur="500" fill="hold"/>
                                        <p:tgtEl>
                                          <p:spTgt spid="614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4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b="0" smtClean="0"/>
              <a:t>Thomas Jefferson</a:t>
            </a:r>
          </a:p>
        </p:txBody>
      </p:sp>
      <p:sp>
        <p:nvSpPr>
          <p:cNvPr id="91139" name="Rectangle 3"/>
          <p:cNvSpPr>
            <a:spLocks noGrp="1" noChangeArrowheads="1"/>
          </p:cNvSpPr>
          <p:nvPr>
            <p:ph type="body" sz="half" idx="2"/>
          </p:nvPr>
        </p:nvSpPr>
        <p:spPr>
          <a:xfrm>
            <a:off x="5475288" y="1600200"/>
            <a:ext cx="3287712" cy="4648200"/>
          </a:xfrm>
        </p:spPr>
        <p:txBody>
          <a:bodyPr/>
          <a:lstStyle/>
          <a:p>
            <a:r>
              <a:rPr lang="en-US" sz="3200" b="1" smtClean="0"/>
              <a:t>__________ was the first secretary of state and wanted to protect the power of the states.</a:t>
            </a:r>
          </a:p>
        </p:txBody>
      </p:sp>
      <p:sp>
        <p:nvSpPr>
          <p:cNvPr id="91140" name="Rectangle 4"/>
          <p:cNvSpPr>
            <a:spLocks noChangeArrowheads="1"/>
          </p:cNvSpPr>
          <p:nvPr/>
        </p:nvSpPr>
        <p:spPr bwMode="auto">
          <a:xfrm>
            <a:off x="1588" y="2932113"/>
            <a:ext cx="9144000" cy="0"/>
          </a:xfrm>
          <a:prstGeom prst="rect">
            <a:avLst/>
          </a:prstGeom>
          <a:noFill/>
          <a:ln w="9525">
            <a:noFill/>
            <a:miter lim="800000"/>
            <a:headEnd/>
            <a:tailEnd/>
          </a:ln>
        </p:spPr>
        <p:txBody>
          <a:bodyPr>
            <a:spAutoFit/>
          </a:bodyPr>
          <a:lstStyle/>
          <a:p>
            <a:pPr eaLnBrk="0" hangingPunct="0"/>
            <a:endParaRPr lang="en-US"/>
          </a:p>
        </p:txBody>
      </p:sp>
      <p:grpSp>
        <p:nvGrpSpPr>
          <p:cNvPr id="91141" name="Group 5"/>
          <p:cNvGrpSpPr>
            <a:grpSpLocks/>
          </p:cNvGrpSpPr>
          <p:nvPr/>
        </p:nvGrpSpPr>
        <p:grpSpPr bwMode="auto">
          <a:xfrm>
            <a:off x="1773238" y="2932113"/>
            <a:ext cx="5599112" cy="990600"/>
            <a:chOff x="0" y="0"/>
            <a:chExt cx="3527" cy="624"/>
          </a:xfrm>
        </p:grpSpPr>
        <p:sp>
          <p:nvSpPr>
            <p:cNvPr id="91150" name="Rectangle 6"/>
            <p:cNvSpPr>
              <a:spLocks noChangeArrowheads="1"/>
            </p:cNvSpPr>
            <p:nvPr/>
          </p:nvSpPr>
          <p:spPr bwMode="auto">
            <a:xfrm>
              <a:off x="0" y="0"/>
              <a:ext cx="3527" cy="0"/>
            </a:xfrm>
            <a:prstGeom prst="rect">
              <a:avLst/>
            </a:prstGeom>
            <a:noFill/>
            <a:ln w="9525">
              <a:noFill/>
              <a:miter lim="800000"/>
              <a:headEnd/>
              <a:tailEnd/>
            </a:ln>
          </p:spPr>
          <p:txBody>
            <a:bodyPr>
              <a:spAutoFit/>
            </a:bodyPr>
            <a:lstStyle/>
            <a:p>
              <a:pPr eaLnBrk="0" hangingPunct="0"/>
              <a:endParaRPr lang="en-US"/>
            </a:p>
          </p:txBody>
        </p:sp>
        <p:grpSp>
          <p:nvGrpSpPr>
            <p:cNvPr id="91151" name="Group 7"/>
            <p:cNvGrpSpPr>
              <a:grpSpLocks/>
            </p:cNvGrpSpPr>
            <p:nvPr/>
          </p:nvGrpSpPr>
          <p:grpSpPr bwMode="auto">
            <a:xfrm>
              <a:off x="0" y="0"/>
              <a:ext cx="2261" cy="624"/>
              <a:chOff x="0" y="0"/>
              <a:chExt cx="2261" cy="624"/>
            </a:xfrm>
          </p:grpSpPr>
          <p:sp>
            <p:nvSpPr>
              <p:cNvPr id="91152" name="Rectangle 8"/>
              <p:cNvSpPr>
                <a:spLocks noChangeArrowheads="1"/>
              </p:cNvSpPr>
              <p:nvPr/>
            </p:nvSpPr>
            <p:spPr bwMode="auto">
              <a:xfrm>
                <a:off x="0" y="0"/>
                <a:ext cx="0" cy="0"/>
              </a:xfrm>
              <a:prstGeom prst="rect">
                <a:avLst/>
              </a:prstGeom>
              <a:noFill/>
              <a:ln w="9525">
                <a:noFill/>
                <a:miter lim="800000"/>
                <a:headEnd/>
                <a:tailEnd/>
              </a:ln>
            </p:spPr>
            <p:txBody>
              <a:bodyPr>
                <a:spAutoFit/>
              </a:bodyPr>
              <a:lstStyle/>
              <a:p>
                <a:pPr eaLnBrk="0" hangingPunct="0"/>
                <a:endParaRPr lang="en-US"/>
              </a:p>
            </p:txBody>
          </p:sp>
          <p:sp>
            <p:nvSpPr>
              <p:cNvPr id="91153" name="Rectangle 9"/>
              <p:cNvSpPr>
                <a:spLocks noChangeArrowheads="1"/>
              </p:cNvSpPr>
              <p:nvPr/>
            </p:nvSpPr>
            <p:spPr bwMode="auto">
              <a:xfrm>
                <a:off x="0" y="0"/>
                <a:ext cx="2261" cy="624"/>
              </a:xfrm>
              <a:prstGeom prst="rect">
                <a:avLst/>
              </a:prstGeom>
              <a:noFill/>
              <a:ln w="9525">
                <a:noFill/>
                <a:miter lim="800000"/>
                <a:headEnd/>
                <a:tailEnd/>
              </a:ln>
            </p:spPr>
            <p:txBody>
              <a:bodyPr/>
              <a:lstStyle/>
              <a:p>
                <a:r>
                  <a:rPr kumimoji="0" lang="en-US" sz="1000"/>
                  <a:t>  </a:t>
                </a:r>
                <a:r>
                  <a:rPr kumimoji="0" lang="en-US" sz="5900"/>
                  <a:t> </a:t>
                </a:r>
                <a:r>
                  <a:rPr kumimoji="0" lang="en-US" sz="1000"/>
                  <a:t>                                                                </a:t>
                </a:r>
              </a:p>
            </p:txBody>
          </p:sp>
        </p:grpSp>
      </p:grpSp>
      <p:pic>
        <p:nvPicPr>
          <p:cNvPr id="91142" name="Picture 10" descr="two dollar bill"/>
          <p:cNvPicPr>
            <a:picLocks noGrp="1" noChangeAspect="1" noChangeArrowheads="1"/>
          </p:cNvPicPr>
          <p:nvPr>
            <p:ph type="clipArt" sz="half" idx="1"/>
          </p:nvPr>
        </p:nvPicPr>
        <p:blipFill>
          <a:blip r:embed="rId3" cstate="print"/>
          <a:srcRect/>
          <a:stretch>
            <a:fillRect/>
          </a:stretch>
        </p:blipFill>
        <p:spPr>
          <a:xfrm>
            <a:off x="685800" y="1752600"/>
            <a:ext cx="3810000" cy="1582738"/>
          </a:xfrm>
        </p:spPr>
      </p:pic>
      <p:sp>
        <p:nvSpPr>
          <p:cNvPr id="91143" name="Rectangle 11"/>
          <p:cNvSpPr>
            <a:spLocks noChangeArrowheads="1"/>
          </p:cNvSpPr>
          <p:nvPr/>
        </p:nvSpPr>
        <p:spPr bwMode="auto">
          <a:xfrm>
            <a:off x="1588" y="2932113"/>
            <a:ext cx="9144000" cy="0"/>
          </a:xfrm>
          <a:prstGeom prst="rect">
            <a:avLst/>
          </a:prstGeom>
          <a:noFill/>
          <a:ln w="9525">
            <a:noFill/>
            <a:miter lim="800000"/>
            <a:headEnd/>
            <a:tailEnd/>
          </a:ln>
        </p:spPr>
        <p:txBody>
          <a:bodyPr>
            <a:spAutoFit/>
          </a:bodyPr>
          <a:lstStyle/>
          <a:p>
            <a:pPr eaLnBrk="0" hangingPunct="0"/>
            <a:endParaRPr lang="en-US"/>
          </a:p>
        </p:txBody>
      </p:sp>
      <p:grpSp>
        <p:nvGrpSpPr>
          <p:cNvPr id="91144" name="Group 12"/>
          <p:cNvGrpSpPr>
            <a:grpSpLocks/>
          </p:cNvGrpSpPr>
          <p:nvPr/>
        </p:nvGrpSpPr>
        <p:grpSpPr bwMode="auto">
          <a:xfrm>
            <a:off x="1773238" y="2932113"/>
            <a:ext cx="5599112" cy="990600"/>
            <a:chOff x="0" y="0"/>
            <a:chExt cx="3527" cy="624"/>
          </a:xfrm>
        </p:grpSpPr>
        <p:sp>
          <p:nvSpPr>
            <p:cNvPr id="91146" name="Rectangle 13"/>
            <p:cNvSpPr>
              <a:spLocks noChangeArrowheads="1"/>
            </p:cNvSpPr>
            <p:nvPr/>
          </p:nvSpPr>
          <p:spPr bwMode="auto">
            <a:xfrm>
              <a:off x="0" y="0"/>
              <a:ext cx="3527" cy="0"/>
            </a:xfrm>
            <a:prstGeom prst="rect">
              <a:avLst/>
            </a:prstGeom>
            <a:noFill/>
            <a:ln w="9525">
              <a:noFill/>
              <a:miter lim="800000"/>
              <a:headEnd/>
              <a:tailEnd/>
            </a:ln>
          </p:spPr>
          <p:txBody>
            <a:bodyPr>
              <a:spAutoFit/>
            </a:bodyPr>
            <a:lstStyle/>
            <a:p>
              <a:pPr eaLnBrk="0" hangingPunct="0"/>
              <a:endParaRPr lang="en-US"/>
            </a:p>
          </p:txBody>
        </p:sp>
        <p:grpSp>
          <p:nvGrpSpPr>
            <p:cNvPr id="91147" name="Group 14"/>
            <p:cNvGrpSpPr>
              <a:grpSpLocks/>
            </p:cNvGrpSpPr>
            <p:nvPr/>
          </p:nvGrpSpPr>
          <p:grpSpPr bwMode="auto">
            <a:xfrm>
              <a:off x="0" y="0"/>
              <a:ext cx="2261" cy="624"/>
              <a:chOff x="0" y="0"/>
              <a:chExt cx="2261" cy="624"/>
            </a:xfrm>
          </p:grpSpPr>
          <p:sp>
            <p:nvSpPr>
              <p:cNvPr id="91148" name="Rectangle 15"/>
              <p:cNvSpPr>
                <a:spLocks noChangeArrowheads="1"/>
              </p:cNvSpPr>
              <p:nvPr/>
            </p:nvSpPr>
            <p:spPr bwMode="auto">
              <a:xfrm>
                <a:off x="0" y="0"/>
                <a:ext cx="0" cy="0"/>
              </a:xfrm>
              <a:prstGeom prst="rect">
                <a:avLst/>
              </a:prstGeom>
              <a:noFill/>
              <a:ln w="9525">
                <a:noFill/>
                <a:miter lim="800000"/>
                <a:headEnd/>
                <a:tailEnd/>
              </a:ln>
            </p:spPr>
            <p:txBody>
              <a:bodyPr>
                <a:spAutoFit/>
              </a:bodyPr>
              <a:lstStyle/>
              <a:p>
                <a:pPr eaLnBrk="0" hangingPunct="0"/>
                <a:endParaRPr lang="en-US"/>
              </a:p>
            </p:txBody>
          </p:sp>
          <p:sp>
            <p:nvSpPr>
              <p:cNvPr id="91149" name="Rectangle 16"/>
              <p:cNvSpPr>
                <a:spLocks noChangeArrowheads="1"/>
              </p:cNvSpPr>
              <p:nvPr/>
            </p:nvSpPr>
            <p:spPr bwMode="auto">
              <a:xfrm>
                <a:off x="0" y="0"/>
                <a:ext cx="2261" cy="624"/>
              </a:xfrm>
              <a:prstGeom prst="rect">
                <a:avLst/>
              </a:prstGeom>
              <a:noFill/>
              <a:ln w="9525">
                <a:noFill/>
                <a:miter lim="800000"/>
                <a:headEnd/>
                <a:tailEnd/>
              </a:ln>
            </p:spPr>
            <p:txBody>
              <a:bodyPr/>
              <a:lstStyle/>
              <a:p>
                <a:r>
                  <a:rPr kumimoji="0" lang="en-US" sz="1000"/>
                  <a:t>  </a:t>
                </a:r>
                <a:r>
                  <a:rPr kumimoji="0" lang="en-US" sz="5900"/>
                  <a:t> </a:t>
                </a:r>
                <a:r>
                  <a:rPr kumimoji="0" lang="en-US" sz="1000"/>
                  <a:t>                                                                </a:t>
                </a:r>
              </a:p>
            </p:txBody>
          </p:sp>
        </p:grpSp>
      </p:grpSp>
      <p:pic>
        <p:nvPicPr>
          <p:cNvPr id="91145" name="Picture 17" descr="two dollar bill"/>
          <p:cNvPicPr>
            <a:picLocks noChangeAspect="1" noChangeArrowheads="1"/>
          </p:cNvPicPr>
          <p:nvPr/>
        </p:nvPicPr>
        <p:blipFill>
          <a:blip r:embed="rId4" cstate="print"/>
          <a:srcRect/>
          <a:stretch>
            <a:fillRect/>
          </a:stretch>
        </p:blipFill>
        <p:spPr bwMode="auto">
          <a:xfrm>
            <a:off x="685800" y="3581400"/>
            <a:ext cx="3886200" cy="1614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 calcmode="lin" valueType="num">
                                      <p:cBhvr additive="base">
                                        <p:cTn id="7" dur="500" fill="hold"/>
                                        <p:tgtEl>
                                          <p:spTgt spid="655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553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b="0" smtClean="0"/>
              <a:t>Protective tariff</a:t>
            </a:r>
          </a:p>
        </p:txBody>
      </p:sp>
      <p:sp>
        <p:nvSpPr>
          <p:cNvPr id="92163" name="Rectangle 3"/>
          <p:cNvSpPr>
            <a:spLocks noGrp="1" noChangeArrowheads="1"/>
          </p:cNvSpPr>
          <p:nvPr>
            <p:ph type="body" sz="half" idx="2"/>
          </p:nvPr>
        </p:nvSpPr>
        <p:spPr>
          <a:xfrm>
            <a:off x="5475288" y="1600200"/>
            <a:ext cx="3287712" cy="4648200"/>
          </a:xfrm>
        </p:spPr>
        <p:txBody>
          <a:bodyPr/>
          <a:lstStyle/>
          <a:p>
            <a:pPr>
              <a:lnSpc>
                <a:spcPct val="90000"/>
              </a:lnSpc>
            </a:pPr>
            <a:r>
              <a:rPr lang="en-US" sz="3200" b="1" smtClean="0"/>
              <a:t>He suggested establishing a __________ - a tax on imported products that would make U.S. goods a better buy.</a:t>
            </a:r>
          </a:p>
        </p:txBody>
      </p:sp>
      <p:pic>
        <p:nvPicPr>
          <p:cNvPr id="92164" name="Picture 4" descr="["/>
          <p:cNvPicPr>
            <a:picLocks noGrp="1" noChangeAspect="1" noChangeArrowheads="1"/>
          </p:cNvPicPr>
          <p:nvPr>
            <p:ph type="clipArt" sz="half" idx="1"/>
          </p:nvPr>
        </p:nvPicPr>
        <p:blipFill>
          <a:blip r:embed="rId2" cstate="print"/>
          <a:srcRect/>
          <a:stretch>
            <a:fillRect/>
          </a:stretch>
        </p:blipFill>
        <p:spPr>
          <a:xfrm>
            <a:off x="1066800" y="1752600"/>
            <a:ext cx="3027363"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Effect transition="in" filter="dissolve">
                                      <p:cBhvr>
                                        <p:cTn id="7" dur="500"/>
                                        <p:tgtEl>
                                          <p:spTgt spid="665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b="0" smtClean="0"/>
              <a:t>Strict construction  </a:t>
            </a:r>
            <a:r>
              <a:rPr lang="en-US" sz="2000" b="0" smtClean="0"/>
              <a:t>(Like following the blue prints exactly)</a:t>
            </a:r>
          </a:p>
        </p:txBody>
      </p:sp>
      <p:sp>
        <p:nvSpPr>
          <p:cNvPr id="93187" name="Rectangle 3"/>
          <p:cNvSpPr>
            <a:spLocks noGrp="1" noChangeArrowheads="1"/>
          </p:cNvSpPr>
          <p:nvPr>
            <p:ph type="body" sz="half" idx="2"/>
          </p:nvPr>
        </p:nvSpPr>
        <p:spPr>
          <a:xfrm>
            <a:off x="5410200" y="1219200"/>
            <a:ext cx="3287713" cy="4648200"/>
          </a:xfrm>
        </p:spPr>
        <p:txBody>
          <a:bodyPr/>
          <a:lstStyle/>
          <a:p>
            <a:r>
              <a:rPr lang="en-US" sz="2800" b="1" smtClean="0"/>
              <a:t>He believed in a __________ of the Constitution, which meant that the government could do only what the Constitution specifically said it could do.</a:t>
            </a:r>
          </a:p>
        </p:txBody>
      </p:sp>
      <p:pic>
        <p:nvPicPr>
          <p:cNvPr id="93188" name="Picture 4" descr="Handcrafted Log Home Construction Image">
            <a:hlinkClick r:id="rId3"/>
          </p:cNvPr>
          <p:cNvPicPr>
            <a:picLocks noGrp="1" noChangeAspect="1" noChangeArrowheads="1"/>
          </p:cNvPicPr>
          <p:nvPr>
            <p:ph type="clipArt" sz="half" idx="1"/>
          </p:nvPr>
        </p:nvPicPr>
        <p:blipFill>
          <a:blip r:embed="rId4" cstate="print"/>
          <a:srcRect/>
          <a:stretch>
            <a:fillRect/>
          </a:stretch>
        </p:blipFill>
        <p:spPr>
          <a:xfrm>
            <a:off x="2057400" y="1858963"/>
            <a:ext cx="3287713" cy="32273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67586">
                                            <p:txEl>
                                              <p:pRg st="0" end="0"/>
                                            </p:txEl>
                                          </p:spTgt>
                                        </p:tgtEl>
                                        <p:attrNameLst>
                                          <p:attrName>style.visibility</p:attrName>
                                        </p:attrNameLst>
                                      </p:cBhvr>
                                      <p:to>
                                        <p:strVal val="visible"/>
                                      </p:to>
                                    </p:set>
                                    <p:animEffect transition="in" filter="wipe(up)">
                                      <p:cBhvr>
                                        <p:cTn id="7" dur="75"/>
                                        <p:tgtEl>
                                          <p:spTgt spid="6758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b="0" smtClean="0"/>
              <a:t>Loose construction </a:t>
            </a:r>
            <a:r>
              <a:rPr lang="en-US" sz="2000" b="0" i="1" smtClean="0"/>
              <a:t>(Like being creative when writing a play)</a:t>
            </a:r>
          </a:p>
        </p:txBody>
      </p:sp>
      <p:sp>
        <p:nvSpPr>
          <p:cNvPr id="94211" name="Rectangle 3"/>
          <p:cNvSpPr>
            <a:spLocks noGrp="1" noChangeArrowheads="1"/>
          </p:cNvSpPr>
          <p:nvPr>
            <p:ph type="body" sz="half" idx="1"/>
          </p:nvPr>
        </p:nvSpPr>
        <p:spPr>
          <a:xfrm>
            <a:off x="2057400" y="1600200"/>
            <a:ext cx="3287713" cy="4648200"/>
          </a:xfrm>
        </p:spPr>
        <p:txBody>
          <a:bodyPr/>
          <a:lstStyle/>
          <a:p>
            <a:r>
              <a:rPr lang="en-US" sz="2800" b="1" smtClean="0"/>
              <a:t>__________ meant that the federal government could take reasonable actions that the Constitution did not specifically forbid.</a:t>
            </a:r>
          </a:p>
        </p:txBody>
      </p:sp>
      <p:pic>
        <p:nvPicPr>
          <p:cNvPr id="94212" name="Picture 4" descr="wil7"/>
          <p:cNvPicPr>
            <a:picLocks noGrp="1" noChangeAspect="1" noChangeArrowheads="1"/>
          </p:cNvPicPr>
          <p:nvPr>
            <p:ph type="clipArt" sz="half" idx="2"/>
          </p:nvPr>
        </p:nvPicPr>
        <p:blipFill>
          <a:blip r:embed="rId2" cstate="print"/>
          <a:srcRect/>
          <a:stretch>
            <a:fillRect/>
          </a:stretch>
        </p:blipFill>
        <p:spPr>
          <a:xfrm>
            <a:off x="5475288" y="1600200"/>
            <a:ext cx="3287712" cy="30257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anim calcmode="lin" valueType="num">
                                      <p:cBhvr additive="base">
                                        <p:cTn id="7" dur="500" fill="hold"/>
                                        <p:tgtEl>
                                          <p:spTgt spid="686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0" y="457200"/>
            <a:ext cx="6553200" cy="419100"/>
          </a:xfrm>
        </p:spPr>
        <p:txBody>
          <a:bodyPr/>
          <a:lstStyle/>
          <a:p>
            <a:r>
              <a:rPr lang="en-US" smtClean="0"/>
              <a:t>POP-Quiz (6.1)</a:t>
            </a:r>
          </a:p>
        </p:txBody>
      </p:sp>
      <p:sp>
        <p:nvSpPr>
          <p:cNvPr id="22531" name="Content Placeholder 2"/>
          <p:cNvSpPr>
            <a:spLocks noGrp="1"/>
          </p:cNvSpPr>
          <p:nvPr>
            <p:ph idx="1"/>
          </p:nvPr>
        </p:nvSpPr>
        <p:spPr/>
        <p:txBody>
          <a:bodyPr/>
          <a:lstStyle/>
          <a:p>
            <a:r>
              <a:rPr lang="en-US" smtClean="0"/>
              <a:t>Quiz from readings</a:t>
            </a:r>
          </a:p>
          <a:p>
            <a:endParaRPr lang="en-US" smtClean="0"/>
          </a:p>
        </p:txBody>
      </p:sp>
      <p:pic>
        <p:nvPicPr>
          <p:cNvPr id="22532" name="Picture 3" descr="Button_Quiz-S.gif"/>
          <p:cNvPicPr>
            <a:picLocks noChangeAspect="1"/>
          </p:cNvPicPr>
          <p:nvPr/>
        </p:nvPicPr>
        <p:blipFill>
          <a:blip r:embed="rId3" cstate="print"/>
          <a:srcRect/>
          <a:stretch>
            <a:fillRect/>
          </a:stretch>
        </p:blipFill>
        <p:spPr bwMode="auto">
          <a:xfrm>
            <a:off x="1828800" y="838200"/>
            <a:ext cx="6858000" cy="5143500"/>
          </a:xfrm>
          <a:prstGeom prst="rect">
            <a:avLst/>
          </a:prstGeom>
          <a:noFill/>
          <a:ln w="9525">
            <a:noFill/>
            <a:miter lim="800000"/>
            <a:headEnd/>
            <a:tailEnd/>
          </a:ln>
        </p:spPr>
      </p:pic>
      <p:sp>
        <p:nvSpPr>
          <p:cNvPr id="5" name="TextBox 4"/>
          <p:cNvSpPr txBox="1"/>
          <p:nvPr/>
        </p:nvSpPr>
        <p:spPr>
          <a:xfrm>
            <a:off x="3733800" y="4724400"/>
            <a:ext cx="3352800" cy="461665"/>
          </a:xfrm>
          <a:prstGeom prst="rect">
            <a:avLst/>
          </a:prstGeom>
          <a:noFill/>
        </p:spPr>
        <p:txBody>
          <a:bodyPr wrap="square" rtlCol="0">
            <a:spAutoFit/>
          </a:bodyPr>
          <a:lstStyle/>
          <a:p>
            <a:pPr algn="ctr"/>
            <a:r>
              <a:rPr lang="en-US" dirty="0" smtClean="0">
                <a:solidFill>
                  <a:schemeClr val="bg1">
                    <a:lumMod val="20000"/>
                    <a:lumOff val="80000"/>
                  </a:schemeClr>
                </a:solidFill>
              </a:rPr>
              <a:t>28 Feb 2012 </a:t>
            </a:r>
            <a:endParaRPr lang="en-US" dirty="0">
              <a:solidFill>
                <a:schemeClr val="bg1">
                  <a:lumMod val="20000"/>
                  <a:lumOff val="80000"/>
                </a:schemeClr>
              </a:solidFill>
            </a:endParaRPr>
          </a:p>
        </p:txBody>
      </p:sp>
    </p:spTree>
  </p:cSld>
  <p:clrMapOvr>
    <a:masterClrMapping/>
  </p:clrMapOvr>
  <p:transition spd="med">
    <p:wipe dir="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b="0" smtClean="0"/>
              <a:t>Essential Question:</a:t>
            </a:r>
          </a:p>
        </p:txBody>
      </p:sp>
      <p:sp>
        <p:nvSpPr>
          <p:cNvPr id="63491" name="Rectangle 3"/>
          <p:cNvSpPr>
            <a:spLocks noGrp="1" noChangeArrowheads="1"/>
          </p:cNvSpPr>
          <p:nvPr>
            <p:ph type="body" idx="1"/>
          </p:nvPr>
        </p:nvSpPr>
        <p:spPr/>
        <p:txBody>
          <a:bodyPr/>
          <a:lstStyle/>
          <a:p>
            <a:r>
              <a:rPr lang="en-US" sz="3600" b="1" smtClean="0"/>
              <a:t>What was George Washington’s advice to Americans in his “Farewell Address?”</a:t>
            </a:r>
          </a:p>
        </p:txBody>
      </p:sp>
    </p:spTree>
  </p:cSld>
  <p:clrMapOvr>
    <a:masterClrMapping/>
  </p:clrMapOvr>
  <p:transition spd="med">
    <p:wipe dir="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b="0" smtClean="0"/>
              <a:t>ANSWER:    </a:t>
            </a:r>
          </a:p>
        </p:txBody>
      </p:sp>
      <p:sp>
        <p:nvSpPr>
          <p:cNvPr id="64515" name="Rectangle 3"/>
          <p:cNvSpPr>
            <a:spLocks noGrp="1" noChangeArrowheads="1"/>
          </p:cNvSpPr>
          <p:nvPr>
            <p:ph type="body" idx="1"/>
          </p:nvPr>
        </p:nvSpPr>
        <p:spPr>
          <a:xfrm>
            <a:off x="2057400" y="990600"/>
            <a:ext cx="6705600" cy="4648200"/>
          </a:xfrm>
        </p:spPr>
        <p:txBody>
          <a:bodyPr/>
          <a:lstStyle/>
          <a:p>
            <a:pPr marL="609600" indent="-609600">
              <a:lnSpc>
                <a:spcPct val="90000"/>
              </a:lnSpc>
            </a:pPr>
            <a:r>
              <a:rPr lang="en-US" sz="3600" b="1" smtClean="0"/>
              <a:t>Believed that the greatest threats to the American republic were the…</a:t>
            </a:r>
          </a:p>
          <a:p>
            <a:pPr marL="609600" indent="-609600">
              <a:lnSpc>
                <a:spcPct val="90000"/>
              </a:lnSpc>
              <a:buFontTx/>
              <a:buAutoNum type="arabicPeriod"/>
            </a:pPr>
            <a:r>
              <a:rPr lang="en-US" sz="3600" b="1" u="sng" smtClean="0"/>
              <a:t>public</a:t>
            </a:r>
            <a:r>
              <a:rPr lang="en-US" sz="3600" b="1" smtClean="0"/>
              <a:t> debt</a:t>
            </a:r>
          </a:p>
          <a:p>
            <a:pPr marL="609600" indent="-609600">
              <a:lnSpc>
                <a:spcPct val="90000"/>
              </a:lnSpc>
              <a:buFontTx/>
              <a:buAutoNum type="arabicPeriod"/>
            </a:pPr>
            <a:r>
              <a:rPr lang="en-US" sz="3600" b="1" u="sng" smtClean="0"/>
              <a:t>dangerous </a:t>
            </a:r>
            <a:r>
              <a:rPr lang="en-US" sz="3600" b="1" smtClean="0"/>
              <a:t>foreign alliances</a:t>
            </a:r>
          </a:p>
          <a:p>
            <a:pPr marL="609600" indent="-609600">
              <a:lnSpc>
                <a:spcPct val="90000"/>
              </a:lnSpc>
              <a:buFontTx/>
              <a:buAutoNum type="arabicPeriod"/>
            </a:pPr>
            <a:r>
              <a:rPr lang="en-US" sz="3600" b="1" u="sng" smtClean="0"/>
              <a:t>and political</a:t>
            </a:r>
            <a:r>
              <a:rPr lang="en-US" sz="3600" b="1" smtClean="0"/>
              <a:t> divisions at home.</a:t>
            </a:r>
          </a:p>
          <a:p>
            <a:pPr marL="609600" indent="-609600">
              <a:lnSpc>
                <a:spcPct val="90000"/>
              </a:lnSpc>
              <a:buFontTx/>
              <a:buNone/>
            </a:pPr>
            <a:endParaRPr lang="en-US" sz="3600" b="1" smtClean="0"/>
          </a:p>
        </p:txBody>
      </p:sp>
    </p:spTree>
  </p:cSld>
  <p:clrMapOvr>
    <a:masterClrMapping/>
  </p:clrMapOvr>
  <p:transition spd="med">
    <p:wipe dir="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b="0" smtClean="0"/>
              <a:t>ANSWER continued:</a:t>
            </a:r>
          </a:p>
        </p:txBody>
      </p:sp>
      <p:sp>
        <p:nvSpPr>
          <p:cNvPr id="65539" name="Rectangle 3"/>
          <p:cNvSpPr>
            <a:spLocks noGrp="1" noChangeArrowheads="1"/>
          </p:cNvSpPr>
          <p:nvPr>
            <p:ph type="body" idx="1"/>
          </p:nvPr>
        </p:nvSpPr>
        <p:spPr>
          <a:xfrm>
            <a:off x="2057400" y="1219200"/>
            <a:ext cx="6705600" cy="4648200"/>
          </a:xfrm>
        </p:spPr>
        <p:txBody>
          <a:bodyPr/>
          <a:lstStyle/>
          <a:p>
            <a:pPr>
              <a:lnSpc>
                <a:spcPct val="90000"/>
              </a:lnSpc>
            </a:pPr>
            <a:r>
              <a:rPr lang="en-US" sz="3600" b="1" smtClean="0">
                <a:cs typeface="Times New Roman" pitchFamily="18" charset="0"/>
              </a:rPr>
              <a:t>Permanent alliances could draw the U.S. into war.  He wanted the nation to resolve its internal disputes (between Alexander Hamilton and Thomas Jefferson) and protect its independence.</a:t>
            </a:r>
            <a:r>
              <a:rPr lang="en-US" sz="3600" b="1" smtClean="0"/>
              <a:t> </a:t>
            </a:r>
          </a:p>
        </p:txBody>
      </p:sp>
    </p:spTree>
  </p:cSld>
  <p:clrMapOvr>
    <a:masterClrMapping/>
  </p:clrMapOvr>
  <p:transition spd="med">
    <p:wipe dir="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b="0" smtClean="0"/>
              <a:t>Essential Question:</a:t>
            </a:r>
          </a:p>
        </p:txBody>
      </p:sp>
      <p:sp>
        <p:nvSpPr>
          <p:cNvPr id="66563" name="Rectangle 3"/>
          <p:cNvSpPr>
            <a:spLocks noGrp="1" noChangeArrowheads="1"/>
          </p:cNvSpPr>
          <p:nvPr>
            <p:ph type="body" idx="1"/>
          </p:nvPr>
        </p:nvSpPr>
        <p:spPr/>
        <p:txBody>
          <a:bodyPr/>
          <a:lstStyle/>
          <a:p>
            <a:r>
              <a:rPr lang="en-US" sz="4000" b="1" smtClean="0"/>
              <a:t>What role did political parties play in the presidential elections of 1796 and 1800?</a:t>
            </a:r>
          </a:p>
        </p:txBody>
      </p:sp>
    </p:spTree>
  </p:cSld>
  <p:clrMapOvr>
    <a:masterClrMapping/>
  </p:clrMapOvr>
  <p:transition spd="med">
    <p:wipe dir="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b="0" smtClean="0"/>
              <a:t>ANSWER:  </a:t>
            </a:r>
          </a:p>
        </p:txBody>
      </p:sp>
      <p:sp>
        <p:nvSpPr>
          <p:cNvPr id="67587" name="Rectangle 3"/>
          <p:cNvSpPr>
            <a:spLocks noGrp="1" noChangeArrowheads="1"/>
          </p:cNvSpPr>
          <p:nvPr>
            <p:ph type="body" idx="1"/>
          </p:nvPr>
        </p:nvSpPr>
        <p:spPr/>
        <p:txBody>
          <a:bodyPr/>
          <a:lstStyle/>
          <a:p>
            <a:r>
              <a:rPr lang="en-US" sz="3200" b="1" u="sng" smtClean="0"/>
              <a:t>Political Party</a:t>
            </a:r>
            <a:r>
              <a:rPr lang="en-US" sz="3200" b="1" smtClean="0"/>
              <a:t> (What is it?)</a:t>
            </a:r>
          </a:p>
          <a:p>
            <a:r>
              <a:rPr lang="en-US" sz="3200" b="1" u="sng" smtClean="0"/>
              <a:t>Federalist</a:t>
            </a:r>
            <a:r>
              <a:rPr lang="en-US" sz="3200" b="1" smtClean="0"/>
              <a:t> (Who?)</a:t>
            </a:r>
          </a:p>
          <a:p>
            <a:r>
              <a:rPr lang="en-US" sz="3200" b="1" u="sng" smtClean="0"/>
              <a:t>Democratic-Republicans</a:t>
            </a:r>
            <a:r>
              <a:rPr lang="en-US" sz="3200" b="1" smtClean="0"/>
              <a:t> (Who?)</a:t>
            </a:r>
          </a:p>
          <a:p>
            <a:r>
              <a:rPr lang="en-US" sz="3200" b="1" i="1" u="sng" smtClean="0"/>
              <a:t>1796</a:t>
            </a:r>
            <a:r>
              <a:rPr lang="en-US" sz="3200" b="1" smtClean="0"/>
              <a:t> A beats J</a:t>
            </a:r>
          </a:p>
          <a:p>
            <a:r>
              <a:rPr lang="en-US" sz="3200" b="1" i="1" u="sng" smtClean="0"/>
              <a:t>1800</a:t>
            </a:r>
            <a:r>
              <a:rPr lang="en-US" sz="3200" b="1" smtClean="0"/>
              <a:t> J beats A because of Alien and Sedition Acts</a:t>
            </a:r>
          </a:p>
          <a:p>
            <a:r>
              <a:rPr lang="en-US" sz="3200" b="1" u="sng" smtClean="0"/>
              <a:t>House</a:t>
            </a:r>
            <a:r>
              <a:rPr lang="en-US" sz="3200" b="1" smtClean="0"/>
              <a:t> breaks the tie (Pres/V.P.)</a:t>
            </a:r>
          </a:p>
        </p:txBody>
      </p:sp>
    </p:spTree>
  </p:cSld>
  <p:clrMapOvr>
    <a:masterClrMapping/>
  </p:clrMapOvr>
  <p:transition spd="med">
    <p:wipe dir="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b="0" smtClean="0"/>
              <a:t>ANSWER:</a:t>
            </a:r>
          </a:p>
        </p:txBody>
      </p:sp>
      <p:sp>
        <p:nvSpPr>
          <p:cNvPr id="68611" name="Rectangle 3"/>
          <p:cNvSpPr>
            <a:spLocks noGrp="1" noChangeArrowheads="1"/>
          </p:cNvSpPr>
          <p:nvPr>
            <p:ph type="body" idx="1"/>
          </p:nvPr>
        </p:nvSpPr>
        <p:spPr>
          <a:xfrm>
            <a:off x="2057400" y="1066800"/>
            <a:ext cx="6705600" cy="4648200"/>
          </a:xfrm>
        </p:spPr>
        <p:txBody>
          <a:bodyPr/>
          <a:lstStyle/>
          <a:p>
            <a:pPr>
              <a:lnSpc>
                <a:spcPct val="90000"/>
              </a:lnSpc>
            </a:pPr>
            <a:r>
              <a:rPr lang="en-US" sz="3200" b="1" u="sng" smtClean="0">
                <a:cs typeface="Times New Roman" pitchFamily="18" charset="0"/>
              </a:rPr>
              <a:t>Political parties</a:t>
            </a:r>
            <a:r>
              <a:rPr lang="en-US" sz="3200" b="1" smtClean="0">
                <a:cs typeface="Times New Roman" pitchFamily="18" charset="0"/>
              </a:rPr>
              <a:t> are groups that</a:t>
            </a:r>
            <a:r>
              <a:rPr lang="en-US" b="1" smtClean="0">
                <a:cs typeface="Times New Roman" pitchFamily="18" charset="0"/>
              </a:rPr>
              <a:t> </a:t>
            </a:r>
            <a:r>
              <a:rPr lang="en-US" sz="3200" b="1" smtClean="0">
                <a:cs typeface="Times New Roman" pitchFamily="18" charset="0"/>
              </a:rPr>
              <a:t>organize to help elect government officials and to influence government policies.  The </a:t>
            </a:r>
            <a:r>
              <a:rPr lang="en-US" sz="3200" b="1" u="sng" smtClean="0">
                <a:cs typeface="Times New Roman" pitchFamily="18" charset="0"/>
              </a:rPr>
              <a:t>Federalist Party</a:t>
            </a:r>
            <a:r>
              <a:rPr lang="en-US" sz="3200" b="1" smtClean="0">
                <a:cs typeface="Times New Roman" pitchFamily="18" charset="0"/>
              </a:rPr>
              <a:t> wanted to strengthen the federal government and promote industry and trade.  The </a:t>
            </a:r>
            <a:r>
              <a:rPr lang="en-US" sz="3200" b="1" u="sng" smtClean="0">
                <a:cs typeface="Times New Roman" pitchFamily="18" charset="0"/>
              </a:rPr>
              <a:t>Democratic-Republican Party</a:t>
            </a:r>
            <a:r>
              <a:rPr lang="en-US" sz="3200" b="1" smtClean="0">
                <a:cs typeface="Times New Roman" pitchFamily="18" charset="0"/>
              </a:rPr>
              <a:t> wanted to preserve the power of state governments and was popular in the South.</a:t>
            </a:r>
            <a:r>
              <a:rPr lang="en-US" sz="3200" b="1" smtClean="0"/>
              <a:t> </a:t>
            </a:r>
          </a:p>
        </p:txBody>
      </p:sp>
    </p:spTree>
  </p:cSld>
  <p:clrMapOvr>
    <a:masterClrMapping/>
  </p:clrMapOvr>
  <p:transition spd="med">
    <p:wipe dir="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b="0" smtClean="0"/>
              <a:t>ANSWER:</a:t>
            </a:r>
          </a:p>
        </p:txBody>
      </p:sp>
      <p:sp>
        <p:nvSpPr>
          <p:cNvPr id="69635" name="Rectangle 3"/>
          <p:cNvSpPr>
            <a:spLocks noGrp="1" noChangeArrowheads="1"/>
          </p:cNvSpPr>
          <p:nvPr>
            <p:ph type="body" idx="1"/>
          </p:nvPr>
        </p:nvSpPr>
        <p:spPr/>
        <p:txBody>
          <a:bodyPr/>
          <a:lstStyle/>
          <a:p>
            <a:pPr>
              <a:lnSpc>
                <a:spcPct val="90000"/>
              </a:lnSpc>
            </a:pPr>
            <a:r>
              <a:rPr lang="en-US" sz="3200" b="1" smtClean="0">
                <a:cs typeface="Times New Roman" pitchFamily="18" charset="0"/>
              </a:rPr>
              <a:t>In 1796, </a:t>
            </a:r>
            <a:r>
              <a:rPr lang="en-US" sz="3200" b="1" u="sng" smtClean="0">
                <a:cs typeface="Times New Roman" pitchFamily="18" charset="0"/>
              </a:rPr>
              <a:t>John Adams</a:t>
            </a:r>
            <a:r>
              <a:rPr lang="en-US" sz="3200" b="1" smtClean="0">
                <a:cs typeface="Times New Roman" pitchFamily="18" charset="0"/>
              </a:rPr>
              <a:t> narrowly became president over </a:t>
            </a:r>
            <a:r>
              <a:rPr lang="en-US" sz="3200" b="1" u="sng" smtClean="0">
                <a:cs typeface="Times New Roman" pitchFamily="18" charset="0"/>
              </a:rPr>
              <a:t>Thomas Jefferson</a:t>
            </a:r>
            <a:r>
              <a:rPr lang="en-US" sz="3200" b="1" smtClean="0">
                <a:cs typeface="Times New Roman" pitchFamily="18" charset="0"/>
              </a:rPr>
              <a:t>, who became his vice president.  Even though he was from a different political party, Jefferson became vice president because of receiving the second highest number of electoral votes.  Adams will try to use the </a:t>
            </a:r>
            <a:r>
              <a:rPr lang="en-US" sz="3200" b="1" u="sng" smtClean="0">
                <a:cs typeface="Times New Roman" pitchFamily="18" charset="0"/>
              </a:rPr>
              <a:t>Alien and Sedition Acts</a:t>
            </a:r>
            <a:r>
              <a:rPr lang="en-US" sz="3200" b="1" smtClean="0">
                <a:cs typeface="Times New Roman" pitchFamily="18" charset="0"/>
              </a:rPr>
              <a:t>, which allowed the President to expel foreign citizens who disagreed with him and made it illegal to publicly criticize the government, to attack Republican representatives and newspapers.  As Republicans, Jefferson and Madison responded with the </a:t>
            </a:r>
            <a:r>
              <a:rPr lang="en-US" sz="3200" b="1" u="sng" smtClean="0">
                <a:cs typeface="Times New Roman" pitchFamily="18" charset="0"/>
              </a:rPr>
              <a:t>Virginia and Kentucky Resolutions</a:t>
            </a:r>
            <a:r>
              <a:rPr lang="en-US" sz="3200" b="1" smtClean="0">
                <a:cs typeface="Times New Roman" pitchFamily="18" charset="0"/>
              </a:rPr>
              <a:t> that said the laws were unconstitutional</a:t>
            </a:r>
            <a:r>
              <a:rPr lang="en-US" sz="3200" b="1" smtClean="0"/>
              <a:t> </a:t>
            </a:r>
          </a:p>
        </p:txBody>
      </p:sp>
    </p:spTree>
  </p:cSld>
  <p:clrMapOvr>
    <a:masterClrMapping/>
  </p:clrMapOvr>
  <p:transition spd="med">
    <p:wipe dir="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1"/>
          </p:nvPr>
        </p:nvSpPr>
        <p:spPr>
          <a:xfrm>
            <a:off x="1981200" y="228600"/>
            <a:ext cx="6781800" cy="6019800"/>
          </a:xfrm>
        </p:spPr>
        <p:txBody>
          <a:bodyPr/>
          <a:lstStyle/>
          <a:p>
            <a:pPr>
              <a:lnSpc>
                <a:spcPct val="90000"/>
              </a:lnSpc>
            </a:pPr>
            <a:r>
              <a:rPr lang="en-US" sz="3200" b="1" smtClean="0">
                <a:cs typeface="Times New Roman" pitchFamily="18" charset="0"/>
              </a:rPr>
              <a:t>Adams will try to use the </a:t>
            </a:r>
            <a:r>
              <a:rPr lang="en-US" sz="3200" b="1" u="sng" smtClean="0">
                <a:cs typeface="Times New Roman" pitchFamily="18" charset="0"/>
              </a:rPr>
              <a:t>Alien and Sedition Acts</a:t>
            </a:r>
            <a:r>
              <a:rPr lang="en-US" sz="3200" b="1" smtClean="0">
                <a:cs typeface="Times New Roman" pitchFamily="18" charset="0"/>
              </a:rPr>
              <a:t>, which allowed the President to expel foreign citizens who disagreed with him and made it illegal to publicly criticize the government, to attack Republican representatives and newspapers.  As Republicans, Jefferson and Madison responded with the </a:t>
            </a:r>
            <a:r>
              <a:rPr lang="en-US" sz="3200" b="1" u="sng" smtClean="0">
                <a:cs typeface="Times New Roman" pitchFamily="18" charset="0"/>
              </a:rPr>
              <a:t>Virginia and Kentucky Resolutions</a:t>
            </a:r>
            <a:r>
              <a:rPr lang="en-US" sz="3200" b="1" smtClean="0">
                <a:cs typeface="Times New Roman" pitchFamily="18" charset="0"/>
              </a:rPr>
              <a:t> that said the laws were unconstitutional</a:t>
            </a:r>
            <a:r>
              <a:rPr lang="en-US" sz="3200" b="1" smtClean="0"/>
              <a:t> </a:t>
            </a:r>
          </a:p>
          <a:p>
            <a:pPr>
              <a:lnSpc>
                <a:spcPct val="90000"/>
              </a:lnSpc>
            </a:pPr>
            <a:endParaRPr lang="en-US" sz="1800" smtClean="0"/>
          </a:p>
        </p:txBody>
      </p:sp>
    </p:spTree>
  </p:cSld>
  <p:clrMapOvr>
    <a:masterClrMapping/>
  </p:clrMapOvr>
  <p:transition spd="med">
    <p:wipe dir="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b="0" smtClean="0"/>
              <a:t>ANSWER:</a:t>
            </a:r>
          </a:p>
        </p:txBody>
      </p:sp>
      <p:sp>
        <p:nvSpPr>
          <p:cNvPr id="71683" name="Rectangle 3"/>
          <p:cNvSpPr>
            <a:spLocks noGrp="1" noChangeArrowheads="1"/>
          </p:cNvSpPr>
          <p:nvPr>
            <p:ph type="body" idx="1"/>
          </p:nvPr>
        </p:nvSpPr>
        <p:spPr/>
        <p:txBody>
          <a:bodyPr/>
          <a:lstStyle/>
          <a:p>
            <a:r>
              <a:rPr lang="en-US" sz="3200" b="1" smtClean="0">
                <a:cs typeface="Times New Roman" pitchFamily="18" charset="0"/>
              </a:rPr>
              <a:t>In 1800, Jefferson won the presidency.  However, the House had to break a tie between him and his vice-president candidate that was setup by the Federalists.  The </a:t>
            </a:r>
            <a:r>
              <a:rPr lang="en-US" sz="3200" b="1" u="sng" smtClean="0">
                <a:cs typeface="Times New Roman" pitchFamily="18" charset="0"/>
              </a:rPr>
              <a:t>12</a:t>
            </a:r>
            <a:r>
              <a:rPr lang="en-US" sz="3200" b="1" u="sng" baseline="30000" smtClean="0">
                <a:cs typeface="Times New Roman" pitchFamily="18" charset="0"/>
              </a:rPr>
              <a:t>th</a:t>
            </a:r>
            <a:r>
              <a:rPr lang="en-US" sz="3200" b="1" u="sng" smtClean="0">
                <a:cs typeface="Times New Roman" pitchFamily="18" charset="0"/>
              </a:rPr>
              <a:t> Amendment</a:t>
            </a:r>
            <a:r>
              <a:rPr lang="en-US" sz="3200" b="1" smtClean="0">
                <a:cs typeface="Times New Roman" pitchFamily="18" charset="0"/>
              </a:rPr>
              <a:t> created a separate ballot for the president and vice president.</a:t>
            </a:r>
            <a:r>
              <a:rPr lang="en-US" sz="3200" b="1" smtClean="0"/>
              <a:t> </a:t>
            </a:r>
          </a:p>
        </p:txBody>
      </p:sp>
    </p:spTree>
  </p:cSld>
  <p:clrMapOvr>
    <a:masterClrMapping/>
  </p:clrMapOvr>
  <p:transition spd="med">
    <p:wipe dir="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b="0" smtClean="0"/>
              <a:t>George Washington</a:t>
            </a:r>
          </a:p>
        </p:txBody>
      </p:sp>
      <p:sp>
        <p:nvSpPr>
          <p:cNvPr id="72707" name="Rectangle 3"/>
          <p:cNvSpPr>
            <a:spLocks noGrp="1" noChangeArrowheads="1"/>
          </p:cNvSpPr>
          <p:nvPr>
            <p:ph type="body" sz="half" idx="2"/>
          </p:nvPr>
        </p:nvSpPr>
        <p:spPr>
          <a:xfrm>
            <a:off x="5475288" y="1600200"/>
            <a:ext cx="3287712" cy="4648200"/>
          </a:xfrm>
        </p:spPr>
        <p:txBody>
          <a:bodyPr/>
          <a:lstStyle/>
          <a:p>
            <a:r>
              <a:rPr lang="en-US" sz="3200" b="1" smtClean="0"/>
              <a:t>__________ led the nation to victory in the Revolutionary War and elected the first president of the U.S.</a:t>
            </a:r>
          </a:p>
        </p:txBody>
      </p:sp>
      <p:grpSp>
        <p:nvGrpSpPr>
          <p:cNvPr id="72708" name="Group 4"/>
          <p:cNvGrpSpPr>
            <a:grpSpLocks/>
          </p:cNvGrpSpPr>
          <p:nvPr/>
        </p:nvGrpSpPr>
        <p:grpSpPr bwMode="auto">
          <a:xfrm>
            <a:off x="2401888" y="2628900"/>
            <a:ext cx="4340225" cy="1570038"/>
            <a:chOff x="0" y="0"/>
            <a:chExt cx="2734" cy="989"/>
          </a:xfrm>
        </p:grpSpPr>
        <p:sp>
          <p:nvSpPr>
            <p:cNvPr id="72710" name="Rectangle 5"/>
            <p:cNvSpPr>
              <a:spLocks noChangeArrowheads="1"/>
            </p:cNvSpPr>
            <p:nvPr/>
          </p:nvSpPr>
          <p:spPr bwMode="auto">
            <a:xfrm>
              <a:off x="0" y="0"/>
              <a:ext cx="2734" cy="0"/>
            </a:xfrm>
            <a:prstGeom prst="rect">
              <a:avLst/>
            </a:prstGeom>
            <a:noFill/>
            <a:ln w="9525">
              <a:noFill/>
              <a:miter lim="800000"/>
              <a:headEnd/>
              <a:tailEnd/>
            </a:ln>
          </p:spPr>
          <p:txBody>
            <a:bodyPr>
              <a:spAutoFit/>
            </a:bodyPr>
            <a:lstStyle/>
            <a:p>
              <a:pPr eaLnBrk="0" hangingPunct="0"/>
              <a:endParaRPr lang="en-US"/>
            </a:p>
          </p:txBody>
        </p:sp>
        <p:grpSp>
          <p:nvGrpSpPr>
            <p:cNvPr id="72711" name="Group 6"/>
            <p:cNvGrpSpPr>
              <a:grpSpLocks/>
            </p:cNvGrpSpPr>
            <p:nvPr/>
          </p:nvGrpSpPr>
          <p:grpSpPr bwMode="auto">
            <a:xfrm>
              <a:off x="0" y="0"/>
              <a:ext cx="2571" cy="989"/>
              <a:chOff x="0" y="0"/>
              <a:chExt cx="2571" cy="989"/>
            </a:xfrm>
          </p:grpSpPr>
          <p:sp>
            <p:nvSpPr>
              <p:cNvPr id="72712" name="Rectangle 7"/>
              <p:cNvSpPr>
                <a:spLocks noChangeArrowheads="1"/>
              </p:cNvSpPr>
              <p:nvPr/>
            </p:nvSpPr>
            <p:spPr bwMode="auto">
              <a:xfrm>
                <a:off x="0" y="0"/>
                <a:ext cx="2571" cy="0"/>
              </a:xfrm>
              <a:prstGeom prst="rect">
                <a:avLst/>
              </a:prstGeom>
              <a:noFill/>
              <a:ln w="9525">
                <a:noFill/>
                <a:miter lim="800000"/>
                <a:headEnd/>
                <a:tailEnd/>
              </a:ln>
            </p:spPr>
            <p:txBody>
              <a:bodyPr>
                <a:spAutoFit/>
              </a:bodyPr>
              <a:lstStyle/>
              <a:p>
                <a:pPr eaLnBrk="0" hangingPunct="0"/>
                <a:endParaRPr lang="en-US"/>
              </a:p>
            </p:txBody>
          </p:sp>
          <p:sp>
            <p:nvSpPr>
              <p:cNvPr id="72713" name="Rectangle 8"/>
              <p:cNvSpPr>
                <a:spLocks noChangeArrowheads="1"/>
              </p:cNvSpPr>
              <p:nvPr/>
            </p:nvSpPr>
            <p:spPr bwMode="auto">
              <a:xfrm>
                <a:off x="0" y="0"/>
                <a:ext cx="2571" cy="989"/>
              </a:xfrm>
              <a:prstGeom prst="rect">
                <a:avLst/>
              </a:prstGeom>
              <a:noFill/>
              <a:ln w="9525">
                <a:noFill/>
                <a:miter lim="800000"/>
                <a:headEnd/>
                <a:tailEnd/>
              </a:ln>
            </p:spPr>
            <p:txBody>
              <a:bodyPr/>
              <a:lstStyle/>
              <a:p>
                <a:r>
                  <a:rPr kumimoji="0" lang="en-US">
                    <a:latin typeface="Times New Roman" pitchFamily="18" charset="0"/>
                  </a:rPr>
                  <a:t>  </a:t>
                </a:r>
                <a:r>
                  <a:rPr kumimoji="0" lang="en-US" sz="9700">
                    <a:latin typeface="Times New Roman" pitchFamily="18" charset="0"/>
                  </a:rPr>
                  <a:t> </a:t>
                </a:r>
                <a:r>
                  <a:rPr kumimoji="0" lang="en-US">
                    <a:latin typeface="Times New Roman" pitchFamily="18" charset="0"/>
                  </a:rPr>
                  <a:t>                     </a:t>
                </a:r>
              </a:p>
            </p:txBody>
          </p:sp>
        </p:grpSp>
      </p:grpSp>
      <p:pic>
        <p:nvPicPr>
          <p:cNvPr id="72709" name="Picture 9" descr="6"/>
          <p:cNvPicPr>
            <a:picLocks noGrp="1" noChangeAspect="1" noChangeArrowheads="1"/>
          </p:cNvPicPr>
          <p:nvPr>
            <p:ph type="clipArt" sz="half" idx="1"/>
          </p:nvPr>
        </p:nvPicPr>
        <p:blipFill>
          <a:blip r:embed="rId3" cstate="print"/>
          <a:srcRect/>
          <a:stretch>
            <a:fillRect/>
          </a:stretch>
        </p:blipFill>
        <p:spPr>
          <a:xfrm>
            <a:off x="685800" y="1905000"/>
            <a:ext cx="3810000" cy="3454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wipe(up)">
                                      <p:cBhvr>
                                        <p:cTn id="7" dur="75"/>
                                        <p:tgtEl>
                                          <p:spTgt spid="4915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406400"/>
            <a:ext cx="6553200" cy="1046163"/>
          </a:xfrm>
        </p:spPr>
        <p:txBody>
          <a:bodyPr/>
          <a:lstStyle/>
          <a:p>
            <a:r>
              <a:rPr lang="en-US" sz="4000" smtClean="0">
                <a:solidFill>
                  <a:srgbClr val="000000"/>
                </a:solidFill>
              </a:rPr>
              <a:t>George Washington The First President.</a:t>
            </a:r>
          </a:p>
        </p:txBody>
      </p:sp>
      <p:sp>
        <p:nvSpPr>
          <p:cNvPr id="23555" name="Rectangle 3"/>
          <p:cNvSpPr>
            <a:spLocks noGrp="1" noChangeArrowheads="1"/>
          </p:cNvSpPr>
          <p:nvPr>
            <p:ph type="body" sz="half" idx="1"/>
          </p:nvPr>
        </p:nvSpPr>
        <p:spPr>
          <a:xfrm>
            <a:off x="1981200" y="1371600"/>
            <a:ext cx="6096000" cy="914400"/>
          </a:xfrm>
        </p:spPr>
        <p:txBody>
          <a:bodyPr/>
          <a:lstStyle/>
          <a:p>
            <a:r>
              <a:rPr lang="en-US" sz="4000" smtClean="0"/>
              <a:t>   </a:t>
            </a:r>
            <a:r>
              <a:rPr lang="en-US" sz="4800" smtClean="0">
                <a:solidFill>
                  <a:srgbClr val="000000"/>
                </a:solidFill>
              </a:rPr>
              <a:t>No party;1790-97</a:t>
            </a:r>
          </a:p>
        </p:txBody>
      </p:sp>
      <p:pic>
        <p:nvPicPr>
          <p:cNvPr id="119812" name="Picture 4" descr="PE01753_"/>
          <p:cNvPicPr>
            <a:picLocks noGrp="1" noChangeAspect="1" noChangeArrowheads="1"/>
          </p:cNvPicPr>
          <p:nvPr>
            <p:ph sz="half" idx="2"/>
          </p:nvPr>
        </p:nvPicPr>
        <p:blipFill>
          <a:blip r:embed="rId2" cstate="print"/>
          <a:srcRect/>
          <a:stretch>
            <a:fillRect/>
          </a:stretch>
        </p:blipFill>
        <p:spPr>
          <a:xfrm>
            <a:off x="2209800" y="3124200"/>
            <a:ext cx="2670175" cy="3468688"/>
          </a:xfr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anim calcmode="lin" valueType="num">
                                      <p:cBhvr additive="base">
                                        <p:cTn id="7" dur="500" fill="hold"/>
                                        <p:tgtEl>
                                          <p:spTgt spid="119812"/>
                                        </p:tgtEl>
                                        <p:attrNameLst>
                                          <p:attrName>ppt_x</p:attrName>
                                        </p:attrNameLst>
                                      </p:cBhvr>
                                      <p:tavLst>
                                        <p:tav tm="0">
                                          <p:val>
                                            <p:strVal val="0-#ppt_w/2"/>
                                          </p:val>
                                        </p:tav>
                                        <p:tav tm="100000">
                                          <p:val>
                                            <p:strVal val="#ppt_x"/>
                                          </p:val>
                                        </p:tav>
                                      </p:tavLst>
                                    </p:anim>
                                    <p:anim calcmode="lin" valueType="num">
                                      <p:cBhvr additive="base">
                                        <p:cTn id="8" dur="500" fill="hold"/>
                                        <p:tgtEl>
                                          <p:spTgt spid="1198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981200" y="457200"/>
            <a:ext cx="6553200" cy="419100"/>
          </a:xfrm>
        </p:spPr>
        <p:txBody>
          <a:bodyPr/>
          <a:lstStyle/>
          <a:p>
            <a:r>
              <a:rPr lang="en-US" smtClean="0"/>
              <a:t>Washington’s Proclamation</a:t>
            </a:r>
          </a:p>
        </p:txBody>
      </p:sp>
      <p:sp>
        <p:nvSpPr>
          <p:cNvPr id="74755" name="Content Placeholder 2"/>
          <p:cNvSpPr>
            <a:spLocks noGrp="1"/>
          </p:cNvSpPr>
          <p:nvPr>
            <p:ph idx="1"/>
          </p:nvPr>
        </p:nvSpPr>
        <p:spPr/>
        <p:txBody>
          <a:bodyPr/>
          <a:lstStyle/>
          <a:p>
            <a:r>
              <a:rPr lang="en-US" sz="4400" smtClean="0">
                <a:hlinkClick r:id="rId2"/>
              </a:rPr>
              <a:t>Primary Source</a:t>
            </a:r>
            <a:endParaRPr lang="en-US" sz="4400" smtClean="0"/>
          </a:p>
        </p:txBody>
      </p:sp>
    </p:spTree>
  </p:cSld>
  <p:clrMapOvr>
    <a:masterClrMapping/>
  </p:clrMapOvr>
  <p:transition spd="med">
    <p:wipe dir="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876800" y="533400"/>
            <a:ext cx="6553200" cy="414338"/>
          </a:xfrm>
        </p:spPr>
        <p:txBody>
          <a:bodyPr/>
          <a:lstStyle/>
          <a:p>
            <a:r>
              <a:rPr lang="en-US" b="0" smtClean="0"/>
              <a:t>Electoral College</a:t>
            </a:r>
          </a:p>
        </p:txBody>
      </p:sp>
      <p:sp>
        <p:nvSpPr>
          <p:cNvPr id="75779" name="Rectangle 3"/>
          <p:cNvSpPr>
            <a:spLocks noGrp="1" noChangeArrowheads="1"/>
          </p:cNvSpPr>
          <p:nvPr>
            <p:ph type="body" sz="half" idx="1"/>
          </p:nvPr>
        </p:nvSpPr>
        <p:spPr>
          <a:xfrm>
            <a:off x="2667000" y="3657600"/>
            <a:ext cx="6477000" cy="2590800"/>
          </a:xfrm>
        </p:spPr>
        <p:txBody>
          <a:bodyPr/>
          <a:lstStyle/>
          <a:p>
            <a:r>
              <a:rPr lang="en-US" sz="3200" b="1" smtClean="0"/>
              <a:t>The __________ was a group selected by the state legislatures to represent the popular vote.</a:t>
            </a:r>
          </a:p>
        </p:txBody>
      </p:sp>
      <p:pic>
        <p:nvPicPr>
          <p:cNvPr id="75780" name="Picture 4" descr="electoral college vote map"/>
          <p:cNvPicPr>
            <a:picLocks noGrp="1" noChangeAspect="1" noChangeArrowheads="1"/>
          </p:cNvPicPr>
          <p:nvPr>
            <p:ph type="clipArt" sz="half" idx="2"/>
          </p:nvPr>
        </p:nvPicPr>
        <p:blipFill>
          <a:blip r:embed="rId2" cstate="print"/>
          <a:srcRect/>
          <a:stretch>
            <a:fillRect/>
          </a:stretch>
        </p:blipFill>
        <p:spPr>
          <a:xfrm>
            <a:off x="4572000" y="0"/>
            <a:ext cx="4267200" cy="30511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b="0" smtClean="0"/>
              <a:t>Abigail Adams</a:t>
            </a:r>
          </a:p>
        </p:txBody>
      </p:sp>
      <p:sp>
        <p:nvSpPr>
          <p:cNvPr id="76803" name="Rectangle 3"/>
          <p:cNvSpPr>
            <a:spLocks noGrp="1" noChangeArrowheads="1"/>
          </p:cNvSpPr>
          <p:nvPr>
            <p:ph type="body" sz="half" idx="2"/>
          </p:nvPr>
        </p:nvSpPr>
        <p:spPr>
          <a:xfrm>
            <a:off x="5105400" y="762000"/>
            <a:ext cx="3287713" cy="4648200"/>
          </a:xfrm>
        </p:spPr>
        <p:txBody>
          <a:bodyPr/>
          <a:lstStyle/>
          <a:p>
            <a:r>
              <a:rPr lang="en-US" sz="3200" b="1" smtClean="0"/>
              <a:t>__________ worked to expand women’s roles in the young nation and told her husband John Adams to “not forget the ladies.”</a:t>
            </a:r>
          </a:p>
        </p:txBody>
      </p:sp>
      <p:sp>
        <p:nvSpPr>
          <p:cNvPr id="76804" name="Rectangle 4"/>
          <p:cNvSpPr>
            <a:spLocks noChangeArrowheads="1"/>
          </p:cNvSpPr>
          <p:nvPr/>
        </p:nvSpPr>
        <p:spPr bwMode="auto">
          <a:xfrm>
            <a:off x="1588" y="1611313"/>
            <a:ext cx="9144000" cy="0"/>
          </a:xfrm>
          <a:prstGeom prst="rect">
            <a:avLst/>
          </a:prstGeom>
          <a:noFill/>
          <a:ln w="9525">
            <a:noFill/>
            <a:miter lim="800000"/>
            <a:headEnd/>
            <a:tailEnd/>
          </a:ln>
        </p:spPr>
        <p:txBody>
          <a:bodyPr>
            <a:spAutoFit/>
          </a:bodyPr>
          <a:lstStyle/>
          <a:p>
            <a:pPr eaLnBrk="0" hangingPunct="0"/>
            <a:endParaRPr lang="en-US"/>
          </a:p>
        </p:txBody>
      </p:sp>
      <p:pic>
        <p:nvPicPr>
          <p:cNvPr id="76805" name="Picture 5" descr="Abigail Adams"/>
          <p:cNvPicPr>
            <a:picLocks noGrp="1" noChangeAspect="1" noChangeArrowheads="1"/>
          </p:cNvPicPr>
          <p:nvPr>
            <p:ph type="clipArt" sz="half" idx="1"/>
          </p:nvPr>
        </p:nvPicPr>
        <p:blipFill>
          <a:blip r:embed="rId2" cstate="print"/>
          <a:srcRect/>
          <a:stretch>
            <a:fillRect/>
          </a:stretch>
        </p:blipFill>
        <p:spPr>
          <a:xfrm>
            <a:off x="1828800" y="2286000"/>
            <a:ext cx="32766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animEffect transition="in" filter="wipe(left)">
                                      <p:cBhvr>
                                        <p:cTn id="7" dur="500"/>
                                        <p:tgtEl>
                                          <p:spTgt spid="512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981200" y="484188"/>
            <a:ext cx="6553200" cy="363537"/>
          </a:xfrm>
        </p:spPr>
        <p:txBody>
          <a:bodyPr/>
          <a:lstStyle/>
          <a:p>
            <a:r>
              <a:rPr lang="en-US" sz="2800" b="0" smtClean="0"/>
              <a:t>Martha Washington</a:t>
            </a:r>
          </a:p>
        </p:txBody>
      </p:sp>
      <p:sp>
        <p:nvSpPr>
          <p:cNvPr id="77827" name="Rectangle 3"/>
          <p:cNvSpPr>
            <a:spLocks noGrp="1" noChangeArrowheads="1"/>
          </p:cNvSpPr>
          <p:nvPr>
            <p:ph type="body" sz="half" idx="2"/>
          </p:nvPr>
        </p:nvSpPr>
        <p:spPr>
          <a:xfrm>
            <a:off x="1981200" y="4343400"/>
            <a:ext cx="6781800" cy="1600200"/>
          </a:xfrm>
        </p:spPr>
        <p:txBody>
          <a:bodyPr/>
          <a:lstStyle/>
          <a:p>
            <a:r>
              <a:rPr lang="en-US" sz="3200" b="1" smtClean="0"/>
              <a:t>__________ had to constantly entertain guests and attend social functions with her husband.</a:t>
            </a:r>
          </a:p>
        </p:txBody>
      </p:sp>
      <p:pic>
        <p:nvPicPr>
          <p:cNvPr id="77828" name="Picture 4" descr="Image 12">
            <a:hlinkClick r:id="rId3"/>
          </p:cNvPr>
          <p:cNvPicPr>
            <a:picLocks noGrp="1" noChangeAspect="1" noChangeArrowheads="1"/>
          </p:cNvPicPr>
          <p:nvPr>
            <p:ph type="clipArt" sz="half" idx="1"/>
          </p:nvPr>
        </p:nvPicPr>
        <p:blipFill>
          <a:blip r:embed="rId4" cstate="print"/>
          <a:srcRect/>
          <a:stretch>
            <a:fillRect/>
          </a:stretch>
        </p:blipFill>
        <p:spPr>
          <a:xfrm>
            <a:off x="5334000" y="0"/>
            <a:ext cx="32766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2226">
                                            <p:txEl>
                                              <p:pRg st="0" end="0"/>
                                            </p:txEl>
                                          </p:spTgt>
                                        </p:tgtEl>
                                        <p:attrNameLst>
                                          <p:attrName>style.visibility</p:attrName>
                                        </p:attrNameLst>
                                      </p:cBhvr>
                                      <p:to>
                                        <p:strVal val="visible"/>
                                      </p:to>
                                    </p:set>
                                    <p:animEffect transition="in" filter="wipe(up)">
                                      <p:cBhvr>
                                        <p:cTn id="7" dur="75"/>
                                        <p:tgtEl>
                                          <p:spTgt spid="5222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981200" y="508000"/>
            <a:ext cx="6553200" cy="311150"/>
          </a:xfrm>
        </p:spPr>
        <p:txBody>
          <a:bodyPr/>
          <a:lstStyle/>
          <a:p>
            <a:r>
              <a:rPr lang="en-US" sz="2400" b="0" smtClean="0"/>
              <a:t>Judith Sargent Murray</a:t>
            </a:r>
          </a:p>
        </p:txBody>
      </p:sp>
      <p:sp>
        <p:nvSpPr>
          <p:cNvPr id="78851" name="Rectangle 3"/>
          <p:cNvSpPr>
            <a:spLocks noGrp="1" noChangeArrowheads="1"/>
          </p:cNvSpPr>
          <p:nvPr>
            <p:ph type="body" sz="half" idx="2"/>
          </p:nvPr>
        </p:nvSpPr>
        <p:spPr>
          <a:xfrm>
            <a:off x="5475288" y="1600200"/>
            <a:ext cx="3287712" cy="4648200"/>
          </a:xfrm>
        </p:spPr>
        <p:txBody>
          <a:bodyPr/>
          <a:lstStyle/>
          <a:p>
            <a:r>
              <a:rPr lang="en-US" sz="3200" b="1" smtClean="0"/>
              <a:t>__________ stressed the need to educate young women.</a:t>
            </a:r>
          </a:p>
        </p:txBody>
      </p:sp>
      <p:pic>
        <p:nvPicPr>
          <p:cNvPr id="78852" name="Picture 4" descr="murray"/>
          <p:cNvPicPr>
            <a:picLocks noGrp="1" noChangeAspect="1" noChangeArrowheads="1"/>
          </p:cNvPicPr>
          <p:nvPr>
            <p:ph type="clipArt" sz="half" idx="1"/>
          </p:nvPr>
        </p:nvPicPr>
        <p:blipFill>
          <a:blip r:embed="rId2" cstate="print"/>
          <a:srcRect/>
          <a:stretch>
            <a:fillRect/>
          </a:stretch>
        </p:blipFill>
        <p:spPr>
          <a:xfrm>
            <a:off x="1905000" y="1143000"/>
            <a:ext cx="3121025"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animEffect transition="in" filter="dissolve">
                                      <p:cBhvr>
                                        <p:cTn id="7" dur="500"/>
                                        <p:tgtEl>
                                          <p:spTgt spid="532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981200" y="457200"/>
            <a:ext cx="6553200" cy="419100"/>
          </a:xfrm>
        </p:spPr>
        <p:txBody>
          <a:bodyPr/>
          <a:lstStyle/>
          <a:p>
            <a:r>
              <a:rPr lang="en-US" b="0" dirty="0" smtClean="0"/>
              <a:t>Retention Check #1</a:t>
            </a:r>
            <a:endParaRPr lang="en-US" b="0" dirty="0" smtClean="0"/>
          </a:p>
        </p:txBody>
      </p:sp>
      <p:sp>
        <p:nvSpPr>
          <p:cNvPr id="82947" name="Rectangle 3"/>
          <p:cNvSpPr>
            <a:spLocks noGrp="1" noChangeArrowheads="1"/>
          </p:cNvSpPr>
          <p:nvPr>
            <p:ph type="body" idx="1"/>
          </p:nvPr>
        </p:nvSpPr>
        <p:spPr/>
        <p:txBody>
          <a:bodyPr/>
          <a:lstStyle/>
          <a:p>
            <a:r>
              <a:rPr lang="en-US" sz="3200" b="1" smtClean="0"/>
              <a:t>What was the Judiciary Act?</a:t>
            </a:r>
          </a:p>
          <a:p>
            <a:r>
              <a:rPr lang="en-US" sz="3200" b="1" smtClean="0"/>
              <a:t>Who was Martha Washington?</a:t>
            </a:r>
          </a:p>
          <a:p>
            <a:r>
              <a:rPr lang="en-US" sz="3200" b="1" smtClean="0"/>
              <a:t>What is a precedent?</a:t>
            </a:r>
          </a:p>
          <a:p>
            <a:r>
              <a:rPr lang="en-US" sz="3200" b="1" smtClean="0"/>
              <a:t>Who was Judith Sargent Murray?</a:t>
            </a:r>
          </a:p>
          <a:p>
            <a:r>
              <a:rPr lang="en-US" sz="3200" b="1" smtClean="0"/>
              <a:t>Who was George Washington?</a:t>
            </a:r>
          </a:p>
          <a:p>
            <a:r>
              <a:rPr lang="en-US" sz="3200" b="1" smtClean="0"/>
              <a:t>What is the electoral college?</a:t>
            </a:r>
          </a:p>
        </p:txBody>
      </p:sp>
    </p:spTree>
  </p:cSld>
  <p:clrMapOvr>
    <a:masterClrMapping/>
  </p:clrMapOvr>
  <p:transition spd="med">
    <p:wipe dir="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b="0" smtClean="0"/>
              <a:t>Mini Question</a:t>
            </a:r>
          </a:p>
        </p:txBody>
      </p:sp>
      <p:sp>
        <p:nvSpPr>
          <p:cNvPr id="83971" name="Rectangle 3"/>
          <p:cNvSpPr>
            <a:spLocks noGrp="1" noChangeArrowheads="1"/>
          </p:cNvSpPr>
          <p:nvPr>
            <p:ph type="body" sz="half" idx="1"/>
          </p:nvPr>
        </p:nvSpPr>
        <p:spPr>
          <a:xfrm>
            <a:off x="2057400" y="1600200"/>
            <a:ext cx="6705600" cy="2238375"/>
          </a:xfrm>
        </p:spPr>
        <p:txBody>
          <a:bodyPr/>
          <a:lstStyle/>
          <a:p>
            <a:r>
              <a:rPr lang="en-US" sz="3200" b="1" smtClean="0"/>
              <a:t>Why was George Washington chosen as the first president of the United States?</a:t>
            </a:r>
          </a:p>
        </p:txBody>
      </p:sp>
      <p:sp>
        <p:nvSpPr>
          <p:cNvPr id="58372" name="Rectangle 4"/>
          <p:cNvSpPr>
            <a:spLocks noGrp="1" noChangeArrowheads="1"/>
          </p:cNvSpPr>
          <p:nvPr>
            <p:ph sz="half" idx="2"/>
          </p:nvPr>
        </p:nvSpPr>
        <p:spPr>
          <a:xfrm>
            <a:off x="2286000" y="3505200"/>
            <a:ext cx="6019800" cy="1981200"/>
          </a:xfrm>
        </p:spPr>
        <p:txBody>
          <a:bodyPr/>
          <a:lstStyle/>
          <a:p>
            <a:pPr>
              <a:buFont typeface="Wingdings" pitchFamily="2" charset="2"/>
              <a:buNone/>
            </a:pPr>
            <a:r>
              <a:rPr lang="en-US" sz="2000" b="1" smtClean="0"/>
              <a:t>	</a:t>
            </a:r>
            <a:r>
              <a:rPr lang="en-US" sz="3200" smtClean="0"/>
              <a:t>George Washington had led the nation to victory in the Revolutionary War.</a:t>
            </a:r>
          </a:p>
          <a:p>
            <a:endParaRPr lang="en-US" sz="32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8372">
                                            <p:txEl>
                                              <p:pRg st="0" end="0"/>
                                            </p:txEl>
                                          </p:spTgt>
                                        </p:tgtEl>
                                        <p:attrNameLst>
                                          <p:attrName>style.visibility</p:attrName>
                                        </p:attrNameLst>
                                      </p:cBhvr>
                                      <p:to>
                                        <p:strVal val="visible"/>
                                      </p:to>
                                    </p:set>
                                    <p:anim calcmode="lin" valueType="num">
                                      <p:cBhvr additive="base">
                                        <p:cTn id="7" dur="300" fill="hold"/>
                                        <p:tgtEl>
                                          <p:spTgt spid="5837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837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b="0" smtClean="0"/>
              <a:t>Mini Question</a:t>
            </a:r>
          </a:p>
        </p:txBody>
      </p:sp>
      <p:sp>
        <p:nvSpPr>
          <p:cNvPr id="84995" name="Rectangle 3"/>
          <p:cNvSpPr>
            <a:spLocks noGrp="1" noChangeArrowheads="1"/>
          </p:cNvSpPr>
          <p:nvPr>
            <p:ph type="body" sz="half" idx="1"/>
          </p:nvPr>
        </p:nvSpPr>
        <p:spPr>
          <a:xfrm>
            <a:off x="2057400" y="1600200"/>
            <a:ext cx="6705600" cy="2238375"/>
          </a:xfrm>
        </p:spPr>
        <p:txBody>
          <a:bodyPr/>
          <a:lstStyle/>
          <a:p>
            <a:r>
              <a:rPr lang="en-US" sz="3200" b="1" smtClean="0"/>
              <a:t>What was life like in the United States when Washington took office?</a:t>
            </a:r>
          </a:p>
        </p:txBody>
      </p:sp>
      <p:sp>
        <p:nvSpPr>
          <p:cNvPr id="59396" name="Rectangle 4"/>
          <p:cNvSpPr>
            <a:spLocks noGrp="1" noChangeArrowheads="1"/>
          </p:cNvSpPr>
          <p:nvPr>
            <p:ph sz="half" idx="2"/>
          </p:nvPr>
        </p:nvSpPr>
        <p:spPr>
          <a:xfrm>
            <a:off x="2743200" y="3886200"/>
            <a:ext cx="5181600" cy="1981200"/>
          </a:xfrm>
        </p:spPr>
        <p:txBody>
          <a:bodyPr/>
          <a:lstStyle/>
          <a:p>
            <a:pPr>
              <a:buFont typeface="Wingdings" pitchFamily="2" charset="2"/>
              <a:buNone/>
            </a:pPr>
            <a:r>
              <a:rPr lang="en-US" sz="2000" b="1" smtClean="0"/>
              <a:t>	</a:t>
            </a:r>
            <a:r>
              <a:rPr lang="en-US" sz="3200" smtClean="0"/>
              <a:t>Most Americans lived in the countryside, working the land</a:t>
            </a:r>
            <a:r>
              <a:rPr lang="en-US" sz="200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9396">
                                            <p:txEl>
                                              <p:pRg st="0" end="0"/>
                                            </p:txEl>
                                          </p:spTgt>
                                        </p:tgtEl>
                                        <p:attrNameLst>
                                          <p:attrName>style.visibility</p:attrName>
                                        </p:attrNameLst>
                                      </p:cBhvr>
                                      <p:to>
                                        <p:strVal val="visible"/>
                                      </p:to>
                                    </p:set>
                                    <p:anim calcmode="lin" valueType="num">
                                      <p:cBhvr additive="base">
                                        <p:cTn id="7" dur="300" fill="hold"/>
                                        <p:tgtEl>
                                          <p:spTgt spid="5939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939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b="0" smtClean="0"/>
              <a:t>Mini Question</a:t>
            </a:r>
          </a:p>
        </p:txBody>
      </p:sp>
      <p:sp>
        <p:nvSpPr>
          <p:cNvPr id="86019" name="Rectangle 3"/>
          <p:cNvSpPr>
            <a:spLocks noGrp="1" noChangeArrowheads="1"/>
          </p:cNvSpPr>
          <p:nvPr>
            <p:ph type="body" sz="half" idx="1"/>
          </p:nvPr>
        </p:nvSpPr>
        <p:spPr>
          <a:xfrm>
            <a:off x="2057400" y="914400"/>
            <a:ext cx="6705600" cy="2238375"/>
          </a:xfrm>
        </p:spPr>
        <p:txBody>
          <a:bodyPr/>
          <a:lstStyle/>
          <a:p>
            <a:r>
              <a:rPr lang="en-US" sz="3200" b="1" smtClean="0"/>
              <a:t>What steps did Congress and the president take to organize the new government?</a:t>
            </a:r>
          </a:p>
        </p:txBody>
      </p:sp>
      <p:sp>
        <p:nvSpPr>
          <p:cNvPr id="60420" name="Rectangle 4"/>
          <p:cNvSpPr>
            <a:spLocks noGrp="1" noChangeArrowheads="1"/>
          </p:cNvSpPr>
          <p:nvPr>
            <p:ph sz="half" idx="2"/>
          </p:nvPr>
        </p:nvSpPr>
        <p:spPr>
          <a:xfrm>
            <a:off x="2133600" y="2438400"/>
            <a:ext cx="6096000" cy="1981200"/>
          </a:xfrm>
        </p:spPr>
        <p:txBody>
          <a:bodyPr/>
          <a:lstStyle/>
          <a:p>
            <a:pPr>
              <a:buFont typeface="Wingdings" pitchFamily="2" charset="2"/>
              <a:buNone/>
            </a:pPr>
            <a:r>
              <a:rPr lang="en-US" sz="2000" smtClean="0"/>
              <a:t>	</a:t>
            </a:r>
            <a:r>
              <a:rPr lang="en-US" sz="3200" smtClean="0"/>
              <a:t>Congress created several executive departments,</a:t>
            </a:r>
          </a:p>
          <a:p>
            <a:pPr>
              <a:buFont typeface="Wingdings" pitchFamily="2" charset="2"/>
              <a:buNone/>
            </a:pPr>
            <a:r>
              <a:rPr lang="en-US" sz="3200" smtClean="0"/>
              <a:t>	and President Washington appointed someone to lead each one.</a:t>
            </a:r>
          </a:p>
          <a:p>
            <a:pPr>
              <a:buFont typeface="Wingdings" pitchFamily="2" charset="2"/>
              <a:buNone/>
            </a:pPr>
            <a:r>
              <a:rPr lang="en-US" sz="3200" smtClean="0"/>
              <a:t>	Congress passed the Judiciary Act.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0420">
                                            <p:txEl>
                                              <p:pRg st="0" end="0"/>
                                            </p:txEl>
                                          </p:spTgt>
                                        </p:tgtEl>
                                        <p:attrNameLst>
                                          <p:attrName>style.visibility</p:attrName>
                                        </p:attrNameLst>
                                      </p:cBhvr>
                                      <p:to>
                                        <p:strVal val="visible"/>
                                      </p:to>
                                    </p:set>
                                    <p:anim calcmode="lin" valueType="num">
                                      <p:cBhvr additive="base">
                                        <p:cTn id="7" dur="300" fill="hold"/>
                                        <p:tgtEl>
                                          <p:spTgt spid="6042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04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60420">
                                            <p:txEl>
                                              <p:pRg st="1" end="1"/>
                                            </p:txEl>
                                          </p:spTgt>
                                        </p:tgtEl>
                                        <p:attrNameLst>
                                          <p:attrName>style.visibility</p:attrName>
                                        </p:attrNameLst>
                                      </p:cBhvr>
                                      <p:to>
                                        <p:strVal val="visible"/>
                                      </p:to>
                                    </p:set>
                                    <p:anim calcmode="lin" valueType="num">
                                      <p:cBhvr additive="base">
                                        <p:cTn id="13" dur="300" fill="hold"/>
                                        <p:tgtEl>
                                          <p:spTgt spid="6042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604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60420">
                                            <p:txEl>
                                              <p:pRg st="2" end="2"/>
                                            </p:txEl>
                                          </p:spTgt>
                                        </p:tgtEl>
                                        <p:attrNameLst>
                                          <p:attrName>style.visibility</p:attrName>
                                        </p:attrNameLst>
                                      </p:cBhvr>
                                      <p:to>
                                        <p:strVal val="visible"/>
                                      </p:to>
                                    </p:set>
                                    <p:anim calcmode="lin" valueType="num">
                                      <p:cBhvr additive="base">
                                        <p:cTn id="19" dur="300" fill="hold"/>
                                        <p:tgtEl>
                                          <p:spTgt spid="6042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6042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sz="half" idx="1"/>
          </p:nvPr>
        </p:nvSpPr>
        <p:spPr>
          <a:xfrm>
            <a:off x="2057400" y="1600200"/>
            <a:ext cx="2895600" cy="4648200"/>
          </a:xfrm>
        </p:spPr>
        <p:txBody>
          <a:bodyPr/>
          <a:lstStyle/>
          <a:p>
            <a:r>
              <a:rPr lang="en-US" sz="3200" b="1" smtClean="0"/>
              <a:t>where the (It was a national bank government could save money and take out loans.)</a:t>
            </a:r>
          </a:p>
        </p:txBody>
      </p:sp>
      <p:pic>
        <p:nvPicPr>
          <p:cNvPr id="96259" name="Picture 4" descr="Photo"/>
          <p:cNvPicPr>
            <a:picLocks noGrp="1" noChangeAspect="1" noChangeArrowheads="1"/>
          </p:cNvPicPr>
          <p:nvPr>
            <p:ph sz="half" idx="2"/>
          </p:nvPr>
        </p:nvPicPr>
        <p:blipFill>
          <a:blip r:embed="rId2" cstate="print"/>
          <a:srcRect/>
          <a:stretch>
            <a:fillRect/>
          </a:stretch>
        </p:blipFill>
        <p:spPr>
          <a:xfrm>
            <a:off x="5181600" y="1295400"/>
            <a:ext cx="3733800" cy="3290888"/>
          </a:xfrm>
        </p:spPr>
      </p:pic>
    </p:spTree>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981200" y="246063"/>
            <a:ext cx="6553200" cy="836612"/>
          </a:xfrm>
        </p:spPr>
        <p:txBody>
          <a:bodyPr/>
          <a:lstStyle/>
          <a:p>
            <a:r>
              <a:rPr lang="en-US" smtClean="0"/>
              <a:t>George Washington Oath of Office  </a:t>
            </a:r>
          </a:p>
        </p:txBody>
      </p:sp>
      <p:pic>
        <p:nvPicPr>
          <p:cNvPr id="6" name="YouTube- George Washington takes the Oath of Office (Inauguration).wmv">
            <a:hlinkClick r:id="" action="ppaction://media"/>
          </p:cNvPr>
          <p:cNvPicPr>
            <a:picLocks noGrp="1" noRot="1" noChangeAspect="1"/>
          </p:cNvPicPr>
          <p:nvPr>
            <p:ph idx="1"/>
            <a:videoFile r:link="rId1"/>
          </p:nvPr>
        </p:nvPicPr>
        <p:blipFill>
          <a:blip r:embed="rId3" cstate="print"/>
          <a:srcRect/>
          <a:stretch>
            <a:fillRect/>
          </a:stretch>
        </p:blipFill>
        <p:spPr>
          <a:xfrm>
            <a:off x="2921000" y="2057400"/>
            <a:ext cx="4394200" cy="3295650"/>
          </a:xfr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2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81200" y="457200"/>
            <a:ext cx="6553200" cy="419100"/>
          </a:xfrm>
        </p:spPr>
        <p:txBody>
          <a:bodyPr/>
          <a:lstStyle/>
          <a:p>
            <a:r>
              <a:rPr lang="en-US" b="0" dirty="0" smtClean="0"/>
              <a:t>Retention Check </a:t>
            </a:r>
            <a:r>
              <a:rPr lang="en-US" b="0" dirty="0" smtClean="0"/>
              <a:t>#3</a:t>
            </a:r>
          </a:p>
        </p:txBody>
      </p:sp>
      <p:sp>
        <p:nvSpPr>
          <p:cNvPr id="97283" name="Rectangle 3"/>
          <p:cNvSpPr>
            <a:spLocks noGrp="1" noChangeArrowheads="1"/>
          </p:cNvSpPr>
          <p:nvPr>
            <p:ph type="body" idx="1"/>
          </p:nvPr>
        </p:nvSpPr>
        <p:spPr/>
        <p:txBody>
          <a:bodyPr/>
          <a:lstStyle/>
          <a:p>
            <a:r>
              <a:rPr lang="en-US" sz="3200" b="1" smtClean="0"/>
              <a:t>What is the Bank of the United States?</a:t>
            </a:r>
          </a:p>
          <a:p>
            <a:r>
              <a:rPr lang="en-US" sz="3200" b="1" smtClean="0"/>
              <a:t>What are bonds?</a:t>
            </a:r>
          </a:p>
          <a:p>
            <a:r>
              <a:rPr lang="en-US" sz="3200" b="1" smtClean="0"/>
              <a:t>What are speculators?</a:t>
            </a:r>
          </a:p>
          <a:p>
            <a:r>
              <a:rPr lang="en-US" sz="3200" b="1" smtClean="0"/>
              <a:t>What is a protective tariff?</a:t>
            </a:r>
          </a:p>
          <a:p>
            <a:r>
              <a:rPr lang="en-US" sz="3200" b="1" smtClean="0"/>
              <a:t>What is strict construction?</a:t>
            </a:r>
          </a:p>
        </p:txBody>
      </p:sp>
    </p:spTree>
  </p:cSld>
  <p:clrMapOvr>
    <a:masterClrMapping/>
  </p:clrMapOvr>
  <p:transition spd="med">
    <p:wipe dir="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b="0" smtClean="0"/>
              <a:t>Mini Question</a:t>
            </a:r>
          </a:p>
        </p:txBody>
      </p:sp>
      <p:sp>
        <p:nvSpPr>
          <p:cNvPr id="98307" name="Rectangle 3"/>
          <p:cNvSpPr>
            <a:spLocks noGrp="1" noChangeArrowheads="1"/>
          </p:cNvSpPr>
          <p:nvPr>
            <p:ph type="body" sz="half" idx="1"/>
          </p:nvPr>
        </p:nvSpPr>
        <p:spPr>
          <a:xfrm>
            <a:off x="2057400" y="1600200"/>
            <a:ext cx="6705600" cy="2238375"/>
          </a:xfrm>
        </p:spPr>
        <p:txBody>
          <a:bodyPr/>
          <a:lstStyle/>
          <a:p>
            <a:r>
              <a:rPr lang="en-US" sz="3200" b="1" smtClean="0"/>
              <a:t>How did Alexander Hamilton deal with the national and state debts?</a:t>
            </a:r>
          </a:p>
        </p:txBody>
      </p:sp>
      <p:sp>
        <p:nvSpPr>
          <p:cNvPr id="71684" name="Rectangle 4"/>
          <p:cNvSpPr>
            <a:spLocks noGrp="1" noChangeArrowheads="1"/>
          </p:cNvSpPr>
          <p:nvPr>
            <p:ph sz="half" idx="2"/>
          </p:nvPr>
        </p:nvSpPr>
        <p:spPr>
          <a:xfrm>
            <a:off x="2438400" y="3200400"/>
            <a:ext cx="5943600" cy="1981200"/>
          </a:xfrm>
        </p:spPr>
        <p:txBody>
          <a:bodyPr/>
          <a:lstStyle/>
          <a:p>
            <a:pPr>
              <a:buFont typeface="Wingdings" pitchFamily="2" charset="2"/>
              <a:buNone/>
            </a:pPr>
            <a:r>
              <a:rPr lang="en-US" sz="2000" b="1" smtClean="0"/>
              <a:t>	</a:t>
            </a:r>
            <a:r>
              <a:rPr lang="en-US" sz="3200" smtClean="0"/>
              <a:t>Hamilton suggested paying off the foreign debt at once and</a:t>
            </a:r>
          </a:p>
          <a:p>
            <a:pPr>
              <a:buFont typeface="Wingdings" pitchFamily="2" charset="2"/>
              <a:buNone/>
            </a:pPr>
            <a:r>
              <a:rPr lang="en-US" sz="3200" smtClean="0"/>
              <a:t>	assuming the war debts of the states.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71684">
                                            <p:txEl>
                                              <p:pRg st="0" end="0"/>
                                            </p:txEl>
                                          </p:spTgt>
                                        </p:tgtEl>
                                        <p:attrNameLst>
                                          <p:attrName>style.visibility</p:attrName>
                                        </p:attrNameLst>
                                      </p:cBhvr>
                                      <p:to>
                                        <p:strVal val="visible"/>
                                      </p:to>
                                    </p:set>
                                    <p:anim calcmode="lin" valueType="num">
                                      <p:cBhvr additive="base">
                                        <p:cTn id="7" dur="300" fill="hold"/>
                                        <p:tgtEl>
                                          <p:spTgt spid="7168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7168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71684">
                                            <p:txEl>
                                              <p:pRg st="1" end="1"/>
                                            </p:txEl>
                                          </p:spTgt>
                                        </p:tgtEl>
                                        <p:attrNameLst>
                                          <p:attrName>style.visibility</p:attrName>
                                        </p:attrNameLst>
                                      </p:cBhvr>
                                      <p:to>
                                        <p:strVal val="visible"/>
                                      </p:to>
                                    </p:set>
                                    <p:anim calcmode="lin" valueType="num">
                                      <p:cBhvr additive="base">
                                        <p:cTn id="13" dur="300" fill="hold"/>
                                        <p:tgtEl>
                                          <p:spTgt spid="71684">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7168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b="0" smtClean="0"/>
              <a:t>Mini Question</a:t>
            </a:r>
          </a:p>
        </p:txBody>
      </p:sp>
      <p:sp>
        <p:nvSpPr>
          <p:cNvPr id="99331" name="Rectangle 3"/>
          <p:cNvSpPr>
            <a:spLocks noGrp="1" noChangeArrowheads="1"/>
          </p:cNvSpPr>
          <p:nvPr>
            <p:ph type="body" sz="half" idx="1"/>
          </p:nvPr>
        </p:nvSpPr>
        <p:spPr>
          <a:xfrm>
            <a:off x="2057400" y="1066800"/>
            <a:ext cx="6705600" cy="2238375"/>
          </a:xfrm>
        </p:spPr>
        <p:txBody>
          <a:bodyPr/>
          <a:lstStyle/>
          <a:p>
            <a:r>
              <a:rPr lang="en-US" sz="3200" b="1" smtClean="0"/>
              <a:t>In what ways did Hamilton and Thomas Jefferson differ in their attitudes toward democracy?</a:t>
            </a:r>
          </a:p>
        </p:txBody>
      </p:sp>
      <p:sp>
        <p:nvSpPr>
          <p:cNvPr id="72708" name="Rectangle 4"/>
          <p:cNvSpPr>
            <a:spLocks noGrp="1" noChangeArrowheads="1"/>
          </p:cNvSpPr>
          <p:nvPr>
            <p:ph sz="half" idx="2"/>
          </p:nvPr>
        </p:nvSpPr>
        <p:spPr>
          <a:xfrm>
            <a:off x="2057400" y="2895600"/>
            <a:ext cx="6705600" cy="1981200"/>
          </a:xfrm>
        </p:spPr>
        <p:txBody>
          <a:bodyPr/>
          <a:lstStyle/>
          <a:p>
            <a:pPr>
              <a:buFont typeface="Wingdings" pitchFamily="2" charset="2"/>
              <a:buNone/>
            </a:pPr>
            <a:r>
              <a:rPr lang="en-US" sz="2000" smtClean="0"/>
              <a:t>	</a:t>
            </a:r>
            <a:r>
              <a:rPr lang="en-US" sz="2800" smtClean="0"/>
              <a:t>Hamilton favored a strong central government, had little faith in the common person, and wanted to expand trade.</a:t>
            </a:r>
          </a:p>
          <a:p>
            <a:pPr>
              <a:buFont typeface="Wingdings" pitchFamily="2" charset="2"/>
              <a:buNone/>
            </a:pPr>
            <a:r>
              <a:rPr lang="en-US" sz="2800" smtClean="0"/>
              <a:t>	Jefferson wanted to protect the power of the states, argued for the average citizen, and agriculture.</a:t>
            </a:r>
          </a:p>
          <a:p>
            <a:endParaRPr lang="en-US" sz="28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72708">
                                            <p:txEl>
                                              <p:pRg st="0" end="0"/>
                                            </p:txEl>
                                          </p:spTgt>
                                        </p:tgtEl>
                                        <p:attrNameLst>
                                          <p:attrName>style.visibility</p:attrName>
                                        </p:attrNameLst>
                                      </p:cBhvr>
                                      <p:to>
                                        <p:strVal val="visible"/>
                                      </p:to>
                                    </p:set>
                                    <p:anim calcmode="lin" valueType="num">
                                      <p:cBhvr additive="base">
                                        <p:cTn id="7" dur="300" fill="hold"/>
                                        <p:tgtEl>
                                          <p:spTgt spid="727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727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72708">
                                            <p:txEl>
                                              <p:pRg st="1" end="1"/>
                                            </p:txEl>
                                          </p:spTgt>
                                        </p:tgtEl>
                                        <p:attrNameLst>
                                          <p:attrName>style.visibility</p:attrName>
                                        </p:attrNameLst>
                                      </p:cBhvr>
                                      <p:to>
                                        <p:strVal val="visible"/>
                                      </p:to>
                                    </p:set>
                                    <p:anim calcmode="lin" valueType="num">
                                      <p:cBhvr additive="base">
                                        <p:cTn id="13" dur="300" fill="hold"/>
                                        <p:tgtEl>
                                          <p:spTgt spid="727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7270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b="0" smtClean="0"/>
              <a:t>Mini Question</a:t>
            </a:r>
          </a:p>
        </p:txBody>
      </p:sp>
      <p:sp>
        <p:nvSpPr>
          <p:cNvPr id="100355" name="Rectangle 3"/>
          <p:cNvSpPr>
            <a:spLocks noGrp="1" noChangeArrowheads="1"/>
          </p:cNvSpPr>
          <p:nvPr>
            <p:ph type="body" sz="half" idx="1"/>
          </p:nvPr>
        </p:nvSpPr>
        <p:spPr>
          <a:xfrm>
            <a:off x="2057400" y="1600200"/>
            <a:ext cx="6705600" cy="2238375"/>
          </a:xfrm>
        </p:spPr>
        <p:txBody>
          <a:bodyPr/>
          <a:lstStyle/>
          <a:p>
            <a:r>
              <a:rPr lang="en-US" sz="3200" b="1" smtClean="0"/>
              <a:t>What disagreement did Hamilton and Jefferson have about the national bank?</a:t>
            </a:r>
          </a:p>
        </p:txBody>
      </p:sp>
      <p:sp>
        <p:nvSpPr>
          <p:cNvPr id="73732" name="Rectangle 4"/>
          <p:cNvSpPr>
            <a:spLocks noGrp="1" noChangeArrowheads="1"/>
          </p:cNvSpPr>
          <p:nvPr>
            <p:ph sz="half" idx="2"/>
          </p:nvPr>
        </p:nvSpPr>
        <p:spPr>
          <a:xfrm>
            <a:off x="2819400" y="3276600"/>
            <a:ext cx="5562600" cy="1981200"/>
          </a:xfrm>
        </p:spPr>
        <p:txBody>
          <a:bodyPr/>
          <a:lstStyle/>
          <a:p>
            <a:pPr>
              <a:buFont typeface="Wingdings" pitchFamily="2" charset="2"/>
              <a:buNone/>
            </a:pPr>
            <a:r>
              <a:rPr lang="en-US" sz="2000" smtClean="0"/>
              <a:t>	</a:t>
            </a:r>
            <a:r>
              <a:rPr lang="en-US" sz="3200" smtClean="0"/>
              <a:t>Jefferson believed in strict construction.</a:t>
            </a:r>
          </a:p>
          <a:p>
            <a:pPr>
              <a:buFont typeface="Wingdings" pitchFamily="2" charset="2"/>
              <a:buNone/>
            </a:pPr>
            <a:r>
              <a:rPr lang="en-US" sz="3200" smtClean="0"/>
              <a:t>	Hamilton believed in loose construction.</a:t>
            </a:r>
          </a:p>
          <a:p>
            <a:endParaRPr lang="en-US" sz="32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3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7373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73732">
                                            <p:txEl>
                                              <p:pRg st="1" end="1"/>
                                            </p:txEl>
                                          </p:spTgt>
                                        </p:tgtEl>
                                        <p:attrNameLst>
                                          <p:attrName>style.visibility</p:attrName>
                                        </p:attrNameLst>
                                      </p:cBhvr>
                                      <p:to>
                                        <p:strVal val="visible"/>
                                      </p:to>
                                    </p:set>
                                    <p:anim calcmode="lin" valueType="num">
                                      <p:cBhvr additive="base">
                                        <p:cTn id="13" dur="3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73732">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981200" y="457200"/>
            <a:ext cx="6553200" cy="419100"/>
          </a:xfrm>
        </p:spPr>
        <p:txBody>
          <a:bodyPr/>
          <a:lstStyle/>
          <a:p>
            <a:r>
              <a:rPr lang="en-US" b="0" dirty="0" smtClean="0"/>
              <a:t> </a:t>
            </a:r>
            <a:r>
              <a:rPr lang="en-US" b="0" dirty="0" smtClean="0"/>
              <a:t>Retention Check</a:t>
            </a:r>
            <a:endParaRPr lang="en-US" b="0" dirty="0" smtClean="0"/>
          </a:p>
        </p:txBody>
      </p:sp>
      <p:sp>
        <p:nvSpPr>
          <p:cNvPr id="101379" name="Rectangle 3"/>
          <p:cNvSpPr>
            <a:spLocks noGrp="1" noChangeArrowheads="1"/>
          </p:cNvSpPr>
          <p:nvPr>
            <p:ph type="body" idx="1"/>
          </p:nvPr>
        </p:nvSpPr>
        <p:spPr/>
        <p:txBody>
          <a:bodyPr/>
          <a:lstStyle/>
          <a:p>
            <a:r>
              <a:rPr lang="en-US" sz="3600" b="1" smtClean="0"/>
              <a:t>What is loose construction?</a:t>
            </a:r>
          </a:p>
          <a:p>
            <a:r>
              <a:rPr lang="en-US" sz="3600" b="1" smtClean="0"/>
              <a:t>Who was Thomas Jefferson?</a:t>
            </a:r>
          </a:p>
          <a:p>
            <a:r>
              <a:rPr lang="en-US" sz="3600" b="1" smtClean="0"/>
              <a:t>Who was Alexander Hamilton?</a:t>
            </a:r>
          </a:p>
          <a:p>
            <a:r>
              <a:rPr lang="en-US" sz="3600" b="1" smtClean="0"/>
              <a:t>What is the national debt?</a:t>
            </a:r>
          </a:p>
        </p:txBody>
      </p:sp>
    </p:spTree>
  </p:cSld>
  <p:clrMapOvr>
    <a:masterClrMapping/>
  </p:clrMapOvr>
  <p:transition spd="med">
    <p:wipe dir="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981200" y="457200"/>
            <a:ext cx="6553200" cy="419100"/>
          </a:xfrm>
        </p:spPr>
        <p:txBody>
          <a:bodyPr/>
          <a:lstStyle/>
          <a:p>
            <a:r>
              <a:rPr lang="en-US" b="0" dirty="0" smtClean="0"/>
              <a:t>Retention Check</a:t>
            </a:r>
            <a:endParaRPr lang="en-US" b="0" dirty="0" smtClean="0"/>
          </a:p>
        </p:txBody>
      </p:sp>
      <p:sp>
        <p:nvSpPr>
          <p:cNvPr id="108547" name="Rectangle 3"/>
          <p:cNvSpPr>
            <a:spLocks noGrp="1" noChangeArrowheads="1"/>
          </p:cNvSpPr>
          <p:nvPr>
            <p:ph type="body" idx="1"/>
          </p:nvPr>
        </p:nvSpPr>
        <p:spPr/>
        <p:txBody>
          <a:bodyPr/>
          <a:lstStyle/>
          <a:p>
            <a:r>
              <a:rPr lang="en-US" sz="3600" b="1" smtClean="0"/>
              <a:t>What was right of deposit?</a:t>
            </a:r>
          </a:p>
          <a:p>
            <a:r>
              <a:rPr lang="en-US" sz="3600" b="1" smtClean="0"/>
              <a:t>What are privateers?</a:t>
            </a:r>
          </a:p>
          <a:p>
            <a:r>
              <a:rPr lang="en-US" sz="3600" b="1" smtClean="0"/>
              <a:t>What was Jay’s Treaty?</a:t>
            </a:r>
          </a:p>
          <a:p>
            <a:r>
              <a:rPr lang="en-US" sz="3600" b="1" smtClean="0"/>
              <a:t>What was the French Revolution?</a:t>
            </a:r>
          </a:p>
        </p:txBody>
      </p:sp>
    </p:spTree>
  </p:cSld>
  <p:clrMapOvr>
    <a:masterClrMapping/>
  </p:clrMapOvr>
  <p:transition spd="med">
    <p:wipe dir="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981200" y="457200"/>
            <a:ext cx="6553200" cy="419100"/>
          </a:xfrm>
        </p:spPr>
        <p:txBody>
          <a:bodyPr/>
          <a:lstStyle/>
          <a:p>
            <a:r>
              <a:rPr lang="en-US" b="0" dirty="0" smtClean="0"/>
              <a:t>Retention Check</a:t>
            </a:r>
            <a:endParaRPr lang="en-US" b="0" dirty="0" smtClean="0"/>
          </a:p>
        </p:txBody>
      </p:sp>
      <p:sp>
        <p:nvSpPr>
          <p:cNvPr id="109571" name="Rectangle 3"/>
          <p:cNvSpPr>
            <a:spLocks noGrp="1" noChangeArrowheads="1"/>
          </p:cNvSpPr>
          <p:nvPr>
            <p:ph type="body" idx="1"/>
          </p:nvPr>
        </p:nvSpPr>
        <p:spPr/>
        <p:txBody>
          <a:bodyPr/>
          <a:lstStyle/>
          <a:p>
            <a:r>
              <a:rPr lang="en-US" sz="3600" b="1" smtClean="0"/>
              <a:t>What was the Neutrality Proclamation?</a:t>
            </a:r>
          </a:p>
          <a:p>
            <a:r>
              <a:rPr lang="en-US" sz="3600" b="1" smtClean="0"/>
              <a:t>Who was Citizen Genet?</a:t>
            </a:r>
          </a:p>
          <a:p>
            <a:r>
              <a:rPr lang="en-US" sz="3600" b="1" smtClean="0"/>
              <a:t>What was Pinckney’s Treaty?</a:t>
            </a:r>
          </a:p>
          <a:p>
            <a:r>
              <a:rPr lang="en-US" sz="3600" b="1" smtClean="0"/>
              <a:t>Who was John Jay?</a:t>
            </a:r>
          </a:p>
        </p:txBody>
      </p:sp>
    </p:spTree>
  </p:cSld>
  <p:clrMapOvr>
    <a:masterClrMapping/>
  </p:clrMapOvr>
  <p:transition spd="med">
    <p:wipe dir="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b="0" smtClean="0"/>
              <a:t>Mini Question</a:t>
            </a:r>
          </a:p>
        </p:txBody>
      </p:sp>
      <p:sp>
        <p:nvSpPr>
          <p:cNvPr id="110595" name="Rectangle 3"/>
          <p:cNvSpPr>
            <a:spLocks noGrp="1" noChangeArrowheads="1"/>
          </p:cNvSpPr>
          <p:nvPr>
            <p:ph type="body" sz="half" idx="1"/>
          </p:nvPr>
        </p:nvSpPr>
        <p:spPr>
          <a:xfrm>
            <a:off x="2057400" y="1600200"/>
            <a:ext cx="6705600" cy="2238375"/>
          </a:xfrm>
        </p:spPr>
        <p:txBody>
          <a:bodyPr/>
          <a:lstStyle/>
          <a:p>
            <a:r>
              <a:rPr lang="en-US" sz="3200" b="1" smtClean="0"/>
              <a:t>How did Americans respond to the French Revolution?</a:t>
            </a:r>
          </a:p>
        </p:txBody>
      </p:sp>
      <p:sp>
        <p:nvSpPr>
          <p:cNvPr id="86020" name="Rectangle 4"/>
          <p:cNvSpPr>
            <a:spLocks noGrp="1" noChangeArrowheads="1"/>
          </p:cNvSpPr>
          <p:nvPr>
            <p:ph sz="half" idx="2"/>
          </p:nvPr>
        </p:nvSpPr>
        <p:spPr>
          <a:xfrm>
            <a:off x="2286000" y="3352800"/>
            <a:ext cx="5562600" cy="1981200"/>
          </a:xfrm>
        </p:spPr>
        <p:txBody>
          <a:bodyPr/>
          <a:lstStyle/>
          <a:p>
            <a:pPr>
              <a:buFont typeface="Wingdings" pitchFamily="2" charset="2"/>
              <a:buNone/>
            </a:pPr>
            <a:r>
              <a:rPr lang="en-US" sz="2000" smtClean="0"/>
              <a:t>	</a:t>
            </a:r>
            <a:r>
              <a:rPr lang="en-US" sz="3200" smtClean="0"/>
              <a:t>Some Americans supported the French Revolution, </a:t>
            </a:r>
          </a:p>
          <a:p>
            <a:pPr>
              <a:buFont typeface="Wingdings" pitchFamily="2" charset="2"/>
              <a:buNone/>
            </a:pPr>
            <a:r>
              <a:rPr lang="en-US" sz="3200" smtClean="0"/>
              <a:t>	while other were disturbed by the violence.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6020">
                                            <p:txEl>
                                              <p:pRg st="0" end="0"/>
                                            </p:txEl>
                                          </p:spTgt>
                                        </p:tgtEl>
                                        <p:attrNameLst>
                                          <p:attrName>style.visibility</p:attrName>
                                        </p:attrNameLst>
                                      </p:cBhvr>
                                      <p:to>
                                        <p:strVal val="visible"/>
                                      </p:to>
                                    </p:set>
                                    <p:anim calcmode="lin" valueType="num">
                                      <p:cBhvr additive="base">
                                        <p:cTn id="7" dur="300" fill="hold"/>
                                        <p:tgtEl>
                                          <p:spTgt spid="8602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60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86020">
                                            <p:txEl>
                                              <p:pRg st="1" end="1"/>
                                            </p:txEl>
                                          </p:spTgt>
                                        </p:tgtEl>
                                        <p:attrNameLst>
                                          <p:attrName>style.visibility</p:attrName>
                                        </p:attrNameLst>
                                      </p:cBhvr>
                                      <p:to>
                                        <p:strVal val="visible"/>
                                      </p:to>
                                    </p:set>
                                    <p:anim calcmode="lin" valueType="num">
                                      <p:cBhvr additive="base">
                                        <p:cTn id="13" dur="300" fill="hold"/>
                                        <p:tgtEl>
                                          <p:spTgt spid="8602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8602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b="0" smtClean="0"/>
              <a:t>Mini Question</a:t>
            </a:r>
          </a:p>
        </p:txBody>
      </p:sp>
      <p:sp>
        <p:nvSpPr>
          <p:cNvPr id="111619" name="Rectangle 3"/>
          <p:cNvSpPr>
            <a:spLocks noGrp="1" noChangeArrowheads="1"/>
          </p:cNvSpPr>
          <p:nvPr>
            <p:ph type="body" sz="half" idx="1"/>
          </p:nvPr>
        </p:nvSpPr>
        <p:spPr>
          <a:xfrm>
            <a:off x="2057400" y="1600200"/>
            <a:ext cx="6705600" cy="2238375"/>
          </a:xfrm>
        </p:spPr>
        <p:txBody>
          <a:bodyPr/>
          <a:lstStyle/>
          <a:p>
            <a:r>
              <a:rPr lang="en-US" sz="3200" b="1" smtClean="0"/>
              <a:t>What was President Washington’s foreign policy?</a:t>
            </a:r>
          </a:p>
        </p:txBody>
      </p:sp>
      <p:sp>
        <p:nvSpPr>
          <p:cNvPr id="111620" name="Rectangle 4"/>
          <p:cNvSpPr>
            <a:spLocks noGrp="1" noChangeArrowheads="1"/>
          </p:cNvSpPr>
          <p:nvPr>
            <p:ph sz="half" idx="2"/>
          </p:nvPr>
        </p:nvSpPr>
        <p:spPr>
          <a:xfrm>
            <a:off x="2209800" y="3352800"/>
            <a:ext cx="6172200" cy="1981200"/>
          </a:xfrm>
        </p:spPr>
        <p:txBody>
          <a:bodyPr/>
          <a:lstStyle/>
          <a:p>
            <a:pPr>
              <a:buFont typeface="Wingdings" pitchFamily="2" charset="2"/>
              <a:buNone/>
            </a:pPr>
            <a:r>
              <a:rPr lang="en-US" sz="2000" smtClean="0"/>
              <a:t>	</a:t>
            </a:r>
            <a:r>
              <a:rPr lang="en-US" sz="3200" smtClean="0"/>
              <a:t>President Washington issued the Neutrality Proclamation.</a:t>
            </a:r>
          </a:p>
        </p:txBody>
      </p:sp>
    </p:spTree>
  </p:cSld>
  <p:clrMapOvr>
    <a:masterClrMapping/>
  </p:clrMapOvr>
  <p:transition spd="med">
    <p:wipe dir="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b="0" smtClean="0"/>
              <a:t>Mini Question</a:t>
            </a:r>
          </a:p>
        </p:txBody>
      </p:sp>
      <p:sp>
        <p:nvSpPr>
          <p:cNvPr id="112643" name="Rectangle 3"/>
          <p:cNvSpPr>
            <a:spLocks noGrp="1" noChangeArrowheads="1"/>
          </p:cNvSpPr>
          <p:nvPr>
            <p:ph type="body" sz="half" idx="1"/>
          </p:nvPr>
        </p:nvSpPr>
        <p:spPr>
          <a:xfrm>
            <a:off x="2057400" y="1600200"/>
            <a:ext cx="6705600" cy="2238375"/>
          </a:xfrm>
        </p:spPr>
        <p:txBody>
          <a:bodyPr/>
          <a:lstStyle/>
          <a:p>
            <a:r>
              <a:rPr lang="en-US" sz="3200" b="1" smtClean="0"/>
              <a:t>How did the United States settle its differences with Great Britain and Spain?</a:t>
            </a:r>
          </a:p>
        </p:txBody>
      </p:sp>
      <p:sp>
        <p:nvSpPr>
          <p:cNvPr id="112644" name="Rectangle 4"/>
          <p:cNvSpPr>
            <a:spLocks noGrp="1" noChangeArrowheads="1"/>
          </p:cNvSpPr>
          <p:nvPr>
            <p:ph sz="half" idx="2"/>
          </p:nvPr>
        </p:nvSpPr>
        <p:spPr>
          <a:xfrm>
            <a:off x="2514600" y="3733800"/>
            <a:ext cx="5867400" cy="1981200"/>
          </a:xfrm>
        </p:spPr>
        <p:txBody>
          <a:bodyPr/>
          <a:lstStyle/>
          <a:p>
            <a:pPr>
              <a:buFont typeface="Wingdings" pitchFamily="2" charset="2"/>
              <a:buNone/>
            </a:pPr>
            <a:r>
              <a:rPr lang="en-US" sz="2000" smtClean="0"/>
              <a:t>	</a:t>
            </a:r>
            <a:r>
              <a:rPr lang="en-US" sz="3200" smtClean="0"/>
              <a:t>It negotiated a peaceful resolution in Jay’s Treaty and Pinckney’s Treaty.</a:t>
            </a:r>
          </a:p>
        </p:txBody>
      </p:sp>
    </p:spTree>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457200"/>
            <a:ext cx="6553200" cy="419100"/>
          </a:xfrm>
        </p:spPr>
        <p:txBody>
          <a:bodyPr/>
          <a:lstStyle/>
          <a:p>
            <a:r>
              <a:rPr lang="en-US" dirty="0" smtClean="0"/>
              <a:t>28 Feb 2011</a:t>
            </a:r>
          </a:p>
        </p:txBody>
      </p:sp>
      <p:sp>
        <p:nvSpPr>
          <p:cNvPr id="17411" name="Content Placeholder 2"/>
          <p:cNvSpPr>
            <a:spLocks noGrp="1"/>
          </p:cNvSpPr>
          <p:nvPr>
            <p:ph idx="1"/>
          </p:nvPr>
        </p:nvSpPr>
        <p:spPr/>
        <p:txBody>
          <a:bodyPr/>
          <a:lstStyle/>
          <a:p>
            <a:r>
              <a:rPr lang="en-US" dirty="0" smtClean="0"/>
              <a:t>readings pages 197-206.</a:t>
            </a:r>
          </a:p>
          <a:p>
            <a:r>
              <a:rPr lang="en-US" dirty="0" smtClean="0"/>
              <a:t>Complete “Writing and Critical Thinking” on page 203.  (</a:t>
            </a:r>
            <a:r>
              <a:rPr lang="en-US" dirty="0" smtClean="0">
                <a:solidFill>
                  <a:srgbClr val="FF0000"/>
                </a:solidFill>
              </a:rPr>
              <a:t>T</a:t>
            </a:r>
            <a:r>
              <a:rPr lang="en-US" sz="2800" dirty="0" smtClean="0">
                <a:solidFill>
                  <a:srgbClr val="FF0000"/>
                </a:solidFill>
              </a:rPr>
              <a:t>his is a graded activity</a:t>
            </a:r>
            <a:r>
              <a:rPr lang="en-US" dirty="0" smtClean="0">
                <a:solidFill>
                  <a:srgbClr val="FF0000"/>
                </a:solidFill>
              </a:rPr>
              <a:t>) Please write this response neatly on a loose leaf or (I prefer) you type this response 12pt Times New Roman-doubled space</a:t>
            </a:r>
            <a:endParaRPr lang="en-US" sz="800" dirty="0" smtClean="0"/>
          </a:p>
        </p:txBody>
      </p:sp>
    </p:spTree>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sz="half" idx="1"/>
          </p:nvPr>
        </p:nvSpPr>
        <p:spPr>
          <a:xfrm>
            <a:off x="2057400" y="4419600"/>
            <a:ext cx="7086600" cy="1828800"/>
          </a:xfrm>
        </p:spPr>
        <p:txBody>
          <a:bodyPr/>
          <a:lstStyle/>
          <a:p>
            <a:r>
              <a:rPr lang="en-US" sz="3600" dirty="0" smtClean="0"/>
              <a:t>George Washington was inaugurated in New York City on  30 April 1789. </a:t>
            </a:r>
          </a:p>
        </p:txBody>
      </p:sp>
      <p:pic>
        <p:nvPicPr>
          <p:cNvPr id="25603" name="Picture 5" descr="wash2"/>
          <p:cNvPicPr>
            <a:picLocks noGrp="1" noChangeAspect="1" noChangeArrowheads="1"/>
          </p:cNvPicPr>
          <p:nvPr>
            <p:ph sz="half" idx="2"/>
          </p:nvPr>
        </p:nvPicPr>
        <p:blipFill>
          <a:blip r:embed="rId3" cstate="print"/>
          <a:srcRect/>
          <a:stretch>
            <a:fillRect/>
          </a:stretch>
        </p:blipFill>
        <p:spPr>
          <a:xfrm>
            <a:off x="1905000" y="0"/>
            <a:ext cx="6934200" cy="4192588"/>
          </a:xfrm>
        </p:spPr>
      </p:pic>
    </p:spTree>
  </p:cSld>
  <p:clrMapOvr>
    <a:masterClrMapping/>
  </p:clrMapOvr>
  <p:transition spd="med">
    <p:wipe dir="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b="0" smtClean="0"/>
              <a:t>Little Turtle</a:t>
            </a:r>
          </a:p>
        </p:txBody>
      </p:sp>
      <p:sp>
        <p:nvSpPr>
          <p:cNvPr id="113667" name="Rectangle 3"/>
          <p:cNvSpPr>
            <a:spLocks noGrp="1" noChangeArrowheads="1"/>
          </p:cNvSpPr>
          <p:nvPr>
            <p:ph type="body" sz="half" idx="1"/>
          </p:nvPr>
        </p:nvSpPr>
        <p:spPr>
          <a:xfrm>
            <a:off x="2057400" y="990600"/>
            <a:ext cx="3287713" cy="4648200"/>
          </a:xfrm>
        </p:spPr>
        <p:txBody>
          <a:bodyPr/>
          <a:lstStyle/>
          <a:p>
            <a:r>
              <a:rPr lang="en-US" sz="3200" b="1" smtClean="0"/>
              <a:t>Using guns supplied by the British, a group of Indians led by Miami Indian chief __________ defeated some U.S. troops in 1790.</a:t>
            </a:r>
          </a:p>
        </p:txBody>
      </p:sp>
      <p:sp>
        <p:nvSpPr>
          <p:cNvPr id="113668" name="Rectangle 4"/>
          <p:cNvSpPr>
            <a:spLocks noChangeArrowheads="1"/>
          </p:cNvSpPr>
          <p:nvPr/>
        </p:nvSpPr>
        <p:spPr bwMode="auto">
          <a:xfrm>
            <a:off x="1905000" y="1295400"/>
            <a:ext cx="9144000" cy="0"/>
          </a:xfrm>
          <a:prstGeom prst="rect">
            <a:avLst/>
          </a:prstGeom>
          <a:noFill/>
          <a:ln w="9525">
            <a:noFill/>
            <a:miter lim="800000"/>
            <a:headEnd/>
            <a:tailEnd/>
          </a:ln>
        </p:spPr>
        <p:txBody>
          <a:bodyPr>
            <a:spAutoFit/>
          </a:bodyPr>
          <a:lstStyle/>
          <a:p>
            <a:pPr eaLnBrk="0" hangingPunct="0"/>
            <a:endParaRPr lang="en-US"/>
          </a:p>
        </p:txBody>
      </p:sp>
      <p:pic>
        <p:nvPicPr>
          <p:cNvPr id="113669" name="Picture 5" descr="Little Turtle"/>
          <p:cNvPicPr>
            <a:picLocks noGrp="1" noChangeAspect="1" noChangeArrowheads="1"/>
          </p:cNvPicPr>
          <p:nvPr>
            <p:ph type="clipArt" sz="half" idx="2"/>
          </p:nvPr>
        </p:nvPicPr>
        <p:blipFill>
          <a:blip r:embed="rId3" cstate="print"/>
          <a:srcRect/>
          <a:stretch>
            <a:fillRect/>
          </a:stretch>
        </p:blipFill>
        <p:spPr>
          <a:xfrm>
            <a:off x="5943600" y="1752600"/>
            <a:ext cx="2798763"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 calcmode="lin" valueType="num">
                                      <p:cBhvr additive="base">
                                        <p:cTn id="7" dur="500" fill="hold"/>
                                        <p:tgtEl>
                                          <p:spTgt spid="890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909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b="0" smtClean="0"/>
              <a:t>Little Turtle</a:t>
            </a:r>
          </a:p>
        </p:txBody>
      </p:sp>
      <p:sp>
        <p:nvSpPr>
          <p:cNvPr id="114691" name="Rectangle 3"/>
          <p:cNvSpPr>
            <a:spLocks noGrp="1" noChangeArrowheads="1"/>
          </p:cNvSpPr>
          <p:nvPr>
            <p:ph type="body" idx="1"/>
          </p:nvPr>
        </p:nvSpPr>
        <p:spPr/>
        <p:txBody>
          <a:bodyPr/>
          <a:lstStyle/>
          <a:p>
            <a:r>
              <a:rPr lang="en-US" smtClean="0"/>
              <a:t> </a:t>
            </a:r>
          </a:p>
        </p:txBody>
      </p:sp>
      <p:pic>
        <p:nvPicPr>
          <p:cNvPr id="114692" name="Picture 4" descr="turtle"/>
          <p:cNvPicPr>
            <a:picLocks noChangeAspect="1" noChangeArrowheads="1"/>
          </p:cNvPicPr>
          <p:nvPr/>
        </p:nvPicPr>
        <p:blipFill>
          <a:blip r:embed="rId2" cstate="print"/>
          <a:srcRect/>
          <a:stretch>
            <a:fillRect/>
          </a:stretch>
        </p:blipFill>
        <p:spPr bwMode="auto">
          <a:xfrm>
            <a:off x="1524000" y="1600200"/>
            <a:ext cx="6172200" cy="4629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build="p"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b="0" smtClean="0"/>
              <a:t>Anthony Wayne</a:t>
            </a:r>
          </a:p>
        </p:txBody>
      </p:sp>
      <p:sp>
        <p:nvSpPr>
          <p:cNvPr id="115715" name="Rectangle 3"/>
          <p:cNvSpPr>
            <a:spLocks noGrp="1" noChangeArrowheads="1"/>
          </p:cNvSpPr>
          <p:nvPr>
            <p:ph type="body" sz="half" idx="2"/>
          </p:nvPr>
        </p:nvSpPr>
        <p:spPr>
          <a:xfrm>
            <a:off x="5475288" y="1600200"/>
            <a:ext cx="3287712" cy="4648200"/>
          </a:xfrm>
        </p:spPr>
        <p:txBody>
          <a:bodyPr/>
          <a:lstStyle/>
          <a:p>
            <a:r>
              <a:rPr lang="en-US" sz="3600" b="1" smtClean="0"/>
              <a:t>General __________ soundly defeated Little Turtle at the Battle of Fallen Timbers.</a:t>
            </a:r>
          </a:p>
        </p:txBody>
      </p:sp>
      <p:pic>
        <p:nvPicPr>
          <p:cNvPr id="115716" name="Picture 4" descr="anthony-wayne"/>
          <p:cNvPicPr>
            <a:picLocks noGrp="1" noChangeAspect="1" noChangeArrowheads="1"/>
          </p:cNvPicPr>
          <p:nvPr>
            <p:ph type="clipArt" sz="half" idx="1"/>
          </p:nvPr>
        </p:nvPicPr>
        <p:blipFill>
          <a:blip r:embed="rId4" cstate="print"/>
          <a:srcRect/>
          <a:stretch>
            <a:fillRect/>
          </a:stretch>
        </p:blipFill>
        <p:spPr>
          <a:xfrm>
            <a:off x="990600" y="1752600"/>
            <a:ext cx="3181350" cy="4114800"/>
          </a:xfrm>
        </p:spPr>
      </p:pic>
      <p:pic>
        <p:nvPicPr>
          <p:cNvPr id="5" name="batman_theme_x.wav">
            <a:hlinkClick r:id="" action="ppaction://media"/>
          </p:cNvPr>
          <p:cNvPicPr>
            <a:picLocks noRot="1" noChangeAspect="1"/>
          </p:cNvPicPr>
          <p:nvPr>
            <a:wavAudioFile r:embed="rId1" name="batman_theme_x.wav"/>
          </p:nvPr>
        </p:nvPicPr>
        <p:blipFill>
          <a:blip r:embed="rId5" cstate="print"/>
          <a:srcRect/>
          <a:stretch>
            <a:fillRect/>
          </a:stretch>
        </p:blipFill>
        <p:spPr bwMode="auto">
          <a:xfrm>
            <a:off x="8305800" y="54864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wipe(up)">
                                      <p:cBhvr>
                                        <p:cTn id="7" dur="75"/>
                                        <p:tgtEl>
                                          <p:spTgt spid="9113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par>
                          <p:cTn id="8" fill="hold">
                            <p:stCondLst>
                              <p:cond delay="900"/>
                            </p:stCondLst>
                            <p:childTnLst>
                              <p:par>
                                <p:cTn id="9" presetID="1" presetClass="mediacall" presetSubtype="0" fill="hold" nodeType="afterEffect">
                                  <p:stCondLst>
                                    <p:cond delay="0"/>
                                  </p:stCondLst>
                                  <p:childTnLst>
                                    <p:cmd type="call" cmd="playFrom(0.0)">
                                      <p:cBhvr>
                                        <p:cTn id="10" dur="6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91138" grpId="0"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b="0" smtClean="0"/>
              <a:t>Battle of Fallen Timbers</a:t>
            </a:r>
          </a:p>
        </p:txBody>
      </p:sp>
      <p:sp>
        <p:nvSpPr>
          <p:cNvPr id="116739" name="Rectangle 3"/>
          <p:cNvSpPr>
            <a:spLocks noGrp="1" noChangeArrowheads="1"/>
          </p:cNvSpPr>
          <p:nvPr>
            <p:ph type="body" sz="half" idx="2"/>
          </p:nvPr>
        </p:nvSpPr>
        <p:spPr>
          <a:xfrm>
            <a:off x="5486400" y="838200"/>
            <a:ext cx="3287713" cy="4648200"/>
          </a:xfrm>
        </p:spPr>
        <p:txBody>
          <a:bodyPr/>
          <a:lstStyle/>
          <a:p>
            <a:pPr>
              <a:lnSpc>
                <a:spcPct val="90000"/>
              </a:lnSpc>
            </a:pPr>
            <a:r>
              <a:rPr lang="en-US" sz="3600" b="1" smtClean="0"/>
              <a:t>Wayne’s forces soundly defeated the Indians at the __________ and then burned the Indians’ villages and fields.</a:t>
            </a:r>
          </a:p>
        </p:txBody>
      </p:sp>
      <p:sp>
        <p:nvSpPr>
          <p:cNvPr id="116740" name="Rectangle 4"/>
          <p:cNvSpPr>
            <a:spLocks noChangeArrowheads="1"/>
          </p:cNvSpPr>
          <p:nvPr/>
        </p:nvSpPr>
        <p:spPr bwMode="auto">
          <a:xfrm>
            <a:off x="1466850" y="1960563"/>
            <a:ext cx="9144000" cy="0"/>
          </a:xfrm>
          <a:prstGeom prst="rect">
            <a:avLst/>
          </a:prstGeom>
          <a:noFill/>
          <a:ln w="9525">
            <a:noFill/>
            <a:miter lim="800000"/>
            <a:headEnd/>
            <a:tailEnd/>
          </a:ln>
        </p:spPr>
        <p:txBody>
          <a:bodyPr>
            <a:spAutoFit/>
          </a:bodyPr>
          <a:lstStyle/>
          <a:p>
            <a:pPr eaLnBrk="0" hangingPunct="0"/>
            <a:endParaRPr lang="en-US"/>
          </a:p>
        </p:txBody>
      </p:sp>
      <p:pic>
        <p:nvPicPr>
          <p:cNvPr id="116741" name="Picture 5" descr="Battle of Fallen Timbers"/>
          <p:cNvPicPr>
            <a:picLocks noGrp="1" noChangeAspect="1" noChangeArrowheads="1"/>
          </p:cNvPicPr>
          <p:nvPr>
            <p:ph type="clipArt" sz="half" idx="1"/>
          </p:nvPr>
        </p:nvPicPr>
        <p:blipFill>
          <a:blip r:embed="rId3" cstate="print"/>
          <a:srcRect/>
          <a:stretch>
            <a:fillRect/>
          </a:stretch>
        </p:blipFill>
        <p:spPr>
          <a:xfrm>
            <a:off x="228600" y="1905000"/>
            <a:ext cx="5029200" cy="33845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2162">
                                            <p:txEl>
                                              <p:pRg st="0" end="0"/>
                                            </p:txEl>
                                          </p:spTgt>
                                        </p:tgtEl>
                                        <p:attrNameLst>
                                          <p:attrName>style.visibility</p:attrName>
                                        </p:attrNameLst>
                                      </p:cBhvr>
                                      <p:to>
                                        <p:strVal val="visible"/>
                                      </p:to>
                                    </p:set>
                                    <p:animEffect transition="in" filter="box(out)">
                                      <p:cBhvr>
                                        <p:cTn id="7" dur="500"/>
                                        <p:tgtEl>
                                          <p:spTgt spid="9216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build="p"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981200" y="406400"/>
            <a:ext cx="6553200" cy="517525"/>
          </a:xfrm>
        </p:spPr>
        <p:txBody>
          <a:bodyPr/>
          <a:lstStyle/>
          <a:p>
            <a:r>
              <a:rPr lang="en-US" sz="4000" b="0" smtClean="0"/>
              <a:t>Treaty of Greenville</a:t>
            </a:r>
          </a:p>
        </p:txBody>
      </p:sp>
      <p:sp>
        <p:nvSpPr>
          <p:cNvPr id="117763" name="Rectangle 3"/>
          <p:cNvSpPr>
            <a:spLocks noGrp="1" noChangeArrowheads="1"/>
          </p:cNvSpPr>
          <p:nvPr>
            <p:ph type="body" sz="half" idx="2"/>
          </p:nvPr>
        </p:nvSpPr>
        <p:spPr>
          <a:xfrm>
            <a:off x="5475288" y="1600200"/>
            <a:ext cx="3287712" cy="4648200"/>
          </a:xfrm>
        </p:spPr>
        <p:txBody>
          <a:bodyPr/>
          <a:lstStyle/>
          <a:p>
            <a:r>
              <a:rPr lang="en-US" sz="3600" b="1" smtClean="0"/>
              <a:t>The __________ gave the U.S. access to some Indian lands in the Northwest Territory.</a:t>
            </a:r>
          </a:p>
        </p:txBody>
      </p:sp>
      <p:sp>
        <p:nvSpPr>
          <p:cNvPr id="117764" name="Rectangle 4"/>
          <p:cNvSpPr>
            <a:spLocks noChangeArrowheads="1"/>
          </p:cNvSpPr>
          <p:nvPr/>
        </p:nvSpPr>
        <p:spPr bwMode="auto">
          <a:xfrm>
            <a:off x="1466850" y="1960563"/>
            <a:ext cx="9144000" cy="0"/>
          </a:xfrm>
          <a:prstGeom prst="rect">
            <a:avLst/>
          </a:prstGeom>
          <a:noFill/>
          <a:ln w="9525">
            <a:noFill/>
            <a:miter lim="800000"/>
            <a:headEnd/>
            <a:tailEnd/>
          </a:ln>
        </p:spPr>
        <p:txBody>
          <a:bodyPr>
            <a:spAutoFit/>
          </a:bodyPr>
          <a:lstStyle/>
          <a:p>
            <a:pPr eaLnBrk="0" hangingPunct="0"/>
            <a:endParaRPr lang="en-US"/>
          </a:p>
        </p:txBody>
      </p:sp>
      <p:pic>
        <p:nvPicPr>
          <p:cNvPr id="117765" name="Picture 5" descr="Treaty of Greenville"/>
          <p:cNvPicPr>
            <a:picLocks noGrp="1" noChangeAspect="1" noChangeArrowheads="1"/>
          </p:cNvPicPr>
          <p:nvPr>
            <p:ph type="clipArt" sz="half" idx="1"/>
          </p:nvPr>
        </p:nvPicPr>
        <p:blipFill>
          <a:blip r:embed="rId2" cstate="print"/>
          <a:srcRect/>
          <a:stretch>
            <a:fillRect/>
          </a:stretch>
        </p:blipFill>
        <p:spPr>
          <a:xfrm>
            <a:off x="228600" y="1981200"/>
            <a:ext cx="4343400" cy="292258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186">
                                            <p:txEl>
                                              <p:pRg st="0" end="0"/>
                                            </p:txEl>
                                          </p:spTgt>
                                        </p:tgtEl>
                                        <p:attrNameLst>
                                          <p:attrName>style.visibility</p:attrName>
                                        </p:attrNameLst>
                                      </p:cBhvr>
                                      <p:to>
                                        <p:strVal val="visible"/>
                                      </p:to>
                                    </p:set>
                                    <p:animEffect transition="in" filter="dissolve">
                                      <p:cBhvr>
                                        <p:cTn id="7" dur="500"/>
                                        <p:tgtEl>
                                          <p:spTgt spid="931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build="p"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981200" y="406400"/>
            <a:ext cx="6553200" cy="517525"/>
          </a:xfrm>
        </p:spPr>
        <p:txBody>
          <a:bodyPr/>
          <a:lstStyle/>
          <a:p>
            <a:r>
              <a:rPr lang="en-US" sz="4000" b="0" smtClean="0"/>
              <a:t>Whiskey Rebellion</a:t>
            </a:r>
          </a:p>
        </p:txBody>
      </p:sp>
      <p:sp>
        <p:nvSpPr>
          <p:cNvPr id="118787" name="Rectangle 3"/>
          <p:cNvSpPr>
            <a:spLocks noGrp="1" noChangeArrowheads="1"/>
          </p:cNvSpPr>
          <p:nvPr>
            <p:ph type="body" sz="half" idx="1"/>
          </p:nvPr>
        </p:nvSpPr>
        <p:spPr>
          <a:xfrm>
            <a:off x="1676400" y="3886200"/>
            <a:ext cx="7086600" cy="2133600"/>
          </a:xfrm>
        </p:spPr>
        <p:txBody>
          <a:bodyPr/>
          <a:lstStyle/>
          <a:p>
            <a:pPr>
              <a:lnSpc>
                <a:spcPct val="90000"/>
              </a:lnSpc>
            </a:pPr>
            <a:r>
              <a:rPr lang="en-US" sz="3200" b="1" smtClean="0"/>
              <a:t>Farmers were angry and could not afford the tax.  Some of them joined together in 1794 in the __________ and, violently resisted the tax collectors.</a:t>
            </a:r>
          </a:p>
        </p:txBody>
      </p:sp>
      <p:pic>
        <p:nvPicPr>
          <p:cNvPr id="118788" name="Picture 4" descr="10b_2b"/>
          <p:cNvPicPr>
            <a:picLocks noGrp="1" noChangeAspect="1" noChangeArrowheads="1"/>
          </p:cNvPicPr>
          <p:nvPr>
            <p:ph type="clipArt" sz="half" idx="2"/>
          </p:nvPr>
        </p:nvPicPr>
        <p:blipFill>
          <a:blip r:embed="rId2" cstate="print"/>
          <a:srcRect/>
          <a:stretch>
            <a:fillRect/>
          </a:stretch>
        </p:blipFill>
        <p:spPr>
          <a:xfrm>
            <a:off x="3200400" y="914400"/>
            <a:ext cx="4191000" cy="27352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94210">
                                            <p:txEl>
                                              <p:pRg st="0" end="0"/>
                                            </p:txEl>
                                          </p:spTgt>
                                        </p:tgtEl>
                                        <p:attrNameLst>
                                          <p:attrName>style.visibility</p:attrName>
                                        </p:attrNameLst>
                                      </p:cBhvr>
                                      <p:to>
                                        <p:strVal val="visible"/>
                                      </p:to>
                                    </p:set>
                                    <p:anim calcmode="lin" valueType="num">
                                      <p:cBhvr additive="base">
                                        <p:cTn id="7" dur="300" fill="hold"/>
                                        <p:tgtEl>
                                          <p:spTgt spid="942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942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981200" y="406400"/>
            <a:ext cx="6553200" cy="523875"/>
          </a:xfrm>
        </p:spPr>
        <p:txBody>
          <a:bodyPr/>
          <a:lstStyle/>
          <a:p>
            <a:r>
              <a:rPr lang="en-US" sz="4000" b="0" dirty="0" smtClean="0"/>
              <a:t>Retention Check </a:t>
            </a:r>
            <a:r>
              <a:rPr lang="en-US" sz="4000" b="0" dirty="0" smtClean="0"/>
              <a:t>#5</a:t>
            </a:r>
          </a:p>
        </p:txBody>
      </p:sp>
      <p:sp>
        <p:nvSpPr>
          <p:cNvPr id="119811" name="Rectangle 3"/>
          <p:cNvSpPr>
            <a:spLocks noGrp="1" noChangeArrowheads="1"/>
          </p:cNvSpPr>
          <p:nvPr>
            <p:ph type="body" idx="1"/>
          </p:nvPr>
        </p:nvSpPr>
        <p:spPr/>
        <p:txBody>
          <a:bodyPr/>
          <a:lstStyle/>
          <a:p>
            <a:r>
              <a:rPr lang="en-US" sz="3200" b="1" smtClean="0"/>
              <a:t>What was the Battle of Fallen Timbers?</a:t>
            </a:r>
          </a:p>
          <a:p>
            <a:r>
              <a:rPr lang="en-US" sz="3200" b="1" smtClean="0"/>
              <a:t>What was the Whiskey Rebellion?</a:t>
            </a:r>
          </a:p>
          <a:p>
            <a:r>
              <a:rPr lang="en-US" sz="3200" b="1" smtClean="0"/>
              <a:t>What was the Treaty of Greenville?</a:t>
            </a:r>
          </a:p>
          <a:p>
            <a:r>
              <a:rPr lang="en-US" sz="3200" b="1" smtClean="0"/>
              <a:t>Who was Anthony Wayne?</a:t>
            </a:r>
          </a:p>
          <a:p>
            <a:r>
              <a:rPr lang="en-US" sz="3200" b="1" smtClean="0"/>
              <a:t>Who was Little Turtle?</a:t>
            </a:r>
          </a:p>
        </p:txBody>
      </p:sp>
    </p:spTree>
  </p:cSld>
  <p:clrMapOvr>
    <a:masterClrMapping/>
  </p:clrMapOvr>
  <p:transition spd="med">
    <p:wipe dir="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981200" y="406400"/>
            <a:ext cx="6553200" cy="517525"/>
          </a:xfrm>
        </p:spPr>
        <p:txBody>
          <a:bodyPr/>
          <a:lstStyle/>
          <a:p>
            <a:r>
              <a:rPr lang="en-US" sz="4000" smtClean="0"/>
              <a:t>Mini Question</a:t>
            </a:r>
          </a:p>
        </p:txBody>
      </p:sp>
      <p:sp>
        <p:nvSpPr>
          <p:cNvPr id="120835" name="Rectangle 3"/>
          <p:cNvSpPr>
            <a:spLocks noGrp="1" noChangeArrowheads="1"/>
          </p:cNvSpPr>
          <p:nvPr>
            <p:ph type="body" sz="half" idx="1"/>
          </p:nvPr>
        </p:nvSpPr>
        <p:spPr>
          <a:xfrm>
            <a:off x="2057400" y="1600200"/>
            <a:ext cx="6705600" cy="2238375"/>
          </a:xfrm>
        </p:spPr>
        <p:txBody>
          <a:bodyPr/>
          <a:lstStyle/>
          <a:p>
            <a:r>
              <a:rPr lang="en-US" sz="2800" b="1" smtClean="0"/>
              <a:t>Why did American Indians in the Northwest Territory go to war with the United States?</a:t>
            </a:r>
          </a:p>
        </p:txBody>
      </p:sp>
      <p:sp>
        <p:nvSpPr>
          <p:cNvPr id="96260" name="Rectangle 4"/>
          <p:cNvSpPr>
            <a:spLocks noGrp="1" noChangeArrowheads="1"/>
          </p:cNvSpPr>
          <p:nvPr>
            <p:ph sz="half" idx="2"/>
          </p:nvPr>
        </p:nvSpPr>
        <p:spPr>
          <a:xfrm>
            <a:off x="2057400" y="3276600"/>
            <a:ext cx="6324600" cy="1981200"/>
          </a:xfrm>
        </p:spPr>
        <p:txBody>
          <a:bodyPr/>
          <a:lstStyle/>
          <a:p>
            <a:pPr>
              <a:buFont typeface="Wingdings" pitchFamily="2" charset="2"/>
              <a:buNone/>
            </a:pPr>
            <a:r>
              <a:rPr lang="en-US" sz="2000" smtClean="0"/>
              <a:t>	</a:t>
            </a:r>
            <a:r>
              <a:rPr lang="en-US" sz="4000" smtClean="0">
                <a:solidFill>
                  <a:srgbClr val="FF0000"/>
                </a:solidFill>
              </a:rPr>
              <a:t>Many settlers were taking Indian land</a:t>
            </a:r>
            <a:r>
              <a:rPr lang="en-US" sz="200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96260">
                                            <p:txEl>
                                              <p:pRg st="0" end="0"/>
                                            </p:txEl>
                                          </p:spTgt>
                                        </p:tgtEl>
                                        <p:attrNameLst>
                                          <p:attrName>style.visibility</p:attrName>
                                        </p:attrNameLst>
                                      </p:cBhvr>
                                      <p:to>
                                        <p:strVal val="visible"/>
                                      </p:to>
                                    </p:set>
                                    <p:anim calcmode="lin" valueType="num">
                                      <p:cBhvr additive="base">
                                        <p:cTn id="7" dur="300" fill="hold"/>
                                        <p:tgtEl>
                                          <p:spTgt spid="9626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9626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build="p"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981200" y="406400"/>
            <a:ext cx="6553200" cy="517525"/>
          </a:xfrm>
        </p:spPr>
        <p:txBody>
          <a:bodyPr/>
          <a:lstStyle/>
          <a:p>
            <a:r>
              <a:rPr lang="en-US" sz="4000" smtClean="0"/>
              <a:t>Mini Question</a:t>
            </a:r>
          </a:p>
        </p:txBody>
      </p:sp>
      <p:sp>
        <p:nvSpPr>
          <p:cNvPr id="121859" name="Rectangle 3"/>
          <p:cNvSpPr>
            <a:spLocks noGrp="1" noChangeArrowheads="1"/>
          </p:cNvSpPr>
          <p:nvPr>
            <p:ph type="body" sz="half" idx="1"/>
          </p:nvPr>
        </p:nvSpPr>
        <p:spPr>
          <a:xfrm>
            <a:off x="2057400" y="1600200"/>
            <a:ext cx="6705600" cy="2238375"/>
          </a:xfrm>
        </p:spPr>
        <p:txBody>
          <a:bodyPr/>
          <a:lstStyle/>
          <a:p>
            <a:r>
              <a:rPr lang="en-US" sz="2800" b="1" smtClean="0"/>
              <a:t>What caused the Whiskey Rebellion, and what was the president’s response?</a:t>
            </a:r>
          </a:p>
          <a:p>
            <a:endParaRPr lang="en-US" sz="2800" b="1" smtClean="0"/>
          </a:p>
        </p:txBody>
      </p:sp>
      <p:sp>
        <p:nvSpPr>
          <p:cNvPr id="97284" name="Rectangle 4"/>
          <p:cNvSpPr>
            <a:spLocks noGrp="1" noChangeArrowheads="1"/>
          </p:cNvSpPr>
          <p:nvPr>
            <p:ph sz="half" idx="2"/>
          </p:nvPr>
        </p:nvSpPr>
        <p:spPr>
          <a:xfrm>
            <a:off x="1676400" y="3505200"/>
            <a:ext cx="6705600" cy="1981200"/>
          </a:xfrm>
        </p:spPr>
        <p:txBody>
          <a:bodyPr/>
          <a:lstStyle/>
          <a:p>
            <a:pPr>
              <a:buFont typeface="Wingdings" pitchFamily="2" charset="2"/>
              <a:buNone/>
            </a:pPr>
            <a:r>
              <a:rPr lang="en-US" sz="2000" smtClean="0"/>
              <a:t>	</a:t>
            </a:r>
            <a:r>
              <a:rPr lang="en-US" sz="4000" smtClean="0">
                <a:solidFill>
                  <a:srgbClr val="FF0000"/>
                </a:solidFill>
              </a:rPr>
              <a:t>A tax on whiskey that farmers could not afford to pay.</a:t>
            </a:r>
          </a:p>
          <a:p>
            <a:pPr>
              <a:buFont typeface="Wingdings" pitchFamily="2" charset="2"/>
              <a:buNone/>
            </a:pPr>
            <a:r>
              <a:rPr lang="en-US" sz="4000" smtClean="0">
                <a:solidFill>
                  <a:srgbClr val="FF0000"/>
                </a:solidFill>
              </a:rPr>
              <a:t>	Washington assembled an army of 15,000.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97284">
                                            <p:txEl>
                                              <p:pRg st="0" end="0"/>
                                            </p:txEl>
                                          </p:spTgt>
                                        </p:tgtEl>
                                        <p:attrNameLst>
                                          <p:attrName>style.visibility</p:attrName>
                                        </p:attrNameLst>
                                      </p:cBhvr>
                                      <p:to>
                                        <p:strVal val="visible"/>
                                      </p:to>
                                    </p:set>
                                    <p:anim calcmode="lin" valueType="num">
                                      <p:cBhvr additive="base">
                                        <p:cTn id="7" dur="300" fill="hold"/>
                                        <p:tgtEl>
                                          <p:spTgt spid="9728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9728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97284">
                                            <p:txEl>
                                              <p:pRg st="1" end="1"/>
                                            </p:txEl>
                                          </p:spTgt>
                                        </p:tgtEl>
                                        <p:attrNameLst>
                                          <p:attrName>style.visibility</p:attrName>
                                        </p:attrNameLst>
                                      </p:cBhvr>
                                      <p:to>
                                        <p:strVal val="visible"/>
                                      </p:to>
                                    </p:set>
                                    <p:anim calcmode="lin" valueType="num">
                                      <p:cBhvr additive="base">
                                        <p:cTn id="13" dur="300" fill="hold"/>
                                        <p:tgtEl>
                                          <p:spTgt spid="97284">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9728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981200" y="406400"/>
            <a:ext cx="6553200" cy="517525"/>
          </a:xfrm>
        </p:spPr>
        <p:txBody>
          <a:bodyPr/>
          <a:lstStyle/>
          <a:p>
            <a:r>
              <a:rPr lang="en-US" sz="4000" smtClean="0"/>
              <a:t>Mini Question</a:t>
            </a:r>
          </a:p>
        </p:txBody>
      </p:sp>
      <p:sp>
        <p:nvSpPr>
          <p:cNvPr id="122883" name="Rectangle 3"/>
          <p:cNvSpPr>
            <a:spLocks noGrp="1" noChangeArrowheads="1"/>
          </p:cNvSpPr>
          <p:nvPr>
            <p:ph type="body" sz="half" idx="1"/>
          </p:nvPr>
        </p:nvSpPr>
        <p:spPr>
          <a:xfrm>
            <a:off x="2057400" y="1600200"/>
            <a:ext cx="6705600" cy="2238375"/>
          </a:xfrm>
        </p:spPr>
        <p:txBody>
          <a:bodyPr/>
          <a:lstStyle/>
          <a:p>
            <a:r>
              <a:rPr lang="en-US" sz="2800" b="1" smtClean="0"/>
              <a:t>What advice did Washington give the United States in his Farewell Address?</a:t>
            </a:r>
          </a:p>
        </p:txBody>
      </p:sp>
      <p:sp>
        <p:nvSpPr>
          <p:cNvPr id="98308" name="Rectangle 4"/>
          <p:cNvSpPr>
            <a:spLocks noGrp="1" noChangeArrowheads="1"/>
          </p:cNvSpPr>
          <p:nvPr>
            <p:ph sz="half" idx="2"/>
          </p:nvPr>
        </p:nvSpPr>
        <p:spPr>
          <a:xfrm>
            <a:off x="1905000" y="3352800"/>
            <a:ext cx="7239000" cy="1981200"/>
          </a:xfrm>
        </p:spPr>
        <p:txBody>
          <a:bodyPr/>
          <a:lstStyle/>
          <a:p>
            <a:pPr>
              <a:buFont typeface="Wingdings" pitchFamily="2" charset="2"/>
              <a:buNone/>
            </a:pPr>
            <a:r>
              <a:rPr lang="en-US" sz="2000" smtClean="0"/>
              <a:t>	</a:t>
            </a:r>
            <a:r>
              <a:rPr lang="en-US" sz="3200" smtClean="0">
                <a:solidFill>
                  <a:srgbClr val="FF0000"/>
                </a:solidFill>
              </a:rPr>
              <a:t>Washington advised to avoid borrowing money, </a:t>
            </a:r>
          </a:p>
          <a:p>
            <a:pPr>
              <a:buFont typeface="Wingdings" pitchFamily="2" charset="2"/>
              <a:buNone/>
            </a:pPr>
            <a:r>
              <a:rPr lang="en-US" sz="3200" smtClean="0">
                <a:solidFill>
                  <a:srgbClr val="FF0000"/>
                </a:solidFill>
              </a:rPr>
              <a:t>	making permanent alliances, and</a:t>
            </a:r>
          </a:p>
          <a:p>
            <a:pPr>
              <a:buFont typeface="Wingdings" pitchFamily="2" charset="2"/>
              <a:buNone/>
            </a:pPr>
            <a:r>
              <a:rPr lang="en-US" sz="3200" smtClean="0">
                <a:solidFill>
                  <a:srgbClr val="FF0000"/>
                </a:solidFill>
              </a:rPr>
              <a:t>	it must resolve its internal problems.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98308">
                                            <p:txEl>
                                              <p:pRg st="0" end="0"/>
                                            </p:txEl>
                                          </p:spTgt>
                                        </p:tgtEl>
                                        <p:attrNameLst>
                                          <p:attrName>style.visibility</p:attrName>
                                        </p:attrNameLst>
                                      </p:cBhvr>
                                      <p:to>
                                        <p:strVal val="visible"/>
                                      </p:to>
                                    </p:set>
                                    <p:anim calcmode="lin" valueType="num">
                                      <p:cBhvr additive="base">
                                        <p:cTn id="7" dur="300" fill="hold"/>
                                        <p:tgtEl>
                                          <p:spTgt spid="983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983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98308">
                                            <p:txEl>
                                              <p:pRg st="1" end="1"/>
                                            </p:txEl>
                                          </p:spTgt>
                                        </p:tgtEl>
                                        <p:attrNameLst>
                                          <p:attrName>style.visibility</p:attrName>
                                        </p:attrNameLst>
                                      </p:cBhvr>
                                      <p:to>
                                        <p:strVal val="visible"/>
                                      </p:to>
                                    </p:set>
                                    <p:anim calcmode="lin" valueType="num">
                                      <p:cBhvr additive="base">
                                        <p:cTn id="13" dur="300" fill="hold"/>
                                        <p:tgtEl>
                                          <p:spTgt spid="983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983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98308">
                                            <p:txEl>
                                              <p:pRg st="2" end="2"/>
                                            </p:txEl>
                                          </p:spTgt>
                                        </p:tgtEl>
                                        <p:attrNameLst>
                                          <p:attrName>style.visibility</p:attrName>
                                        </p:attrNameLst>
                                      </p:cBhvr>
                                      <p:to>
                                        <p:strVal val="visible"/>
                                      </p:to>
                                    </p:set>
                                    <p:anim calcmode="lin" valueType="num">
                                      <p:cBhvr additive="base">
                                        <p:cTn id="19" dur="300" fill="hold"/>
                                        <p:tgtEl>
                                          <p:spTgt spid="983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983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sz="half" idx="1"/>
          </p:nvPr>
        </p:nvSpPr>
        <p:spPr>
          <a:xfrm>
            <a:off x="2133600" y="4533900"/>
            <a:ext cx="5791200" cy="2324100"/>
          </a:xfrm>
        </p:spPr>
        <p:txBody>
          <a:bodyPr/>
          <a:lstStyle/>
          <a:p>
            <a:r>
              <a:rPr lang="en-US" sz="3200" smtClean="0">
                <a:cs typeface="Times New Roman" pitchFamily="18" charset="0"/>
              </a:rPr>
              <a:t>The capital was in New York City until it was moved to the present-day site of Washington, D.C.</a:t>
            </a:r>
          </a:p>
        </p:txBody>
      </p:sp>
      <p:pic>
        <p:nvPicPr>
          <p:cNvPr id="34819" name="Picture 4" descr="U"/>
          <p:cNvPicPr>
            <a:picLocks noGrp="1" noChangeAspect="1" noChangeArrowheads="1"/>
          </p:cNvPicPr>
          <p:nvPr>
            <p:ph sz="half" idx="2"/>
          </p:nvPr>
        </p:nvPicPr>
        <p:blipFill>
          <a:blip r:embed="rId3" cstate="print"/>
          <a:srcRect/>
          <a:stretch>
            <a:fillRect/>
          </a:stretch>
        </p:blipFill>
        <p:spPr>
          <a:xfrm>
            <a:off x="2590800" y="304800"/>
            <a:ext cx="5105400" cy="3997325"/>
          </a:xfrm>
        </p:spPr>
      </p:pic>
      <p:sp>
        <p:nvSpPr>
          <p:cNvPr id="34820" name="Rectangle 6"/>
          <p:cNvSpPr>
            <a:spLocks noGrp="1" noChangeArrowheads="1"/>
          </p:cNvSpPr>
          <p:nvPr>
            <p:ph type="title"/>
          </p:nvPr>
        </p:nvSpPr>
        <p:spPr/>
        <p:txBody>
          <a:bodyPr/>
          <a:lstStyle/>
          <a:p>
            <a:pPr algn="ctr"/>
            <a:r>
              <a:rPr lang="en-US" smtClean="0">
                <a:solidFill>
                  <a:schemeClr val="bg1"/>
                </a:solidFill>
              </a:rPr>
              <a:t>U.S. Capitol New York City</a:t>
            </a:r>
          </a:p>
        </p:txBody>
      </p:sp>
    </p:spTree>
  </p:cSld>
  <p:clrMapOvr>
    <a:masterClrMapping/>
  </p:clrMapOvr>
  <p:transition spd="med">
    <p:wipe dir="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981200" y="406400"/>
            <a:ext cx="6553200" cy="523875"/>
          </a:xfrm>
        </p:spPr>
        <p:txBody>
          <a:bodyPr/>
          <a:lstStyle/>
          <a:p>
            <a:r>
              <a:rPr lang="en-US" sz="4000" b="0" dirty="0" smtClean="0"/>
              <a:t>Retention Check </a:t>
            </a:r>
            <a:r>
              <a:rPr lang="en-US" sz="4000" b="0" dirty="0" smtClean="0"/>
              <a:t>#6</a:t>
            </a:r>
          </a:p>
        </p:txBody>
      </p:sp>
      <p:sp>
        <p:nvSpPr>
          <p:cNvPr id="134147" name="Rectangle 3"/>
          <p:cNvSpPr>
            <a:spLocks noGrp="1" noChangeArrowheads="1"/>
          </p:cNvSpPr>
          <p:nvPr>
            <p:ph type="body" idx="1"/>
          </p:nvPr>
        </p:nvSpPr>
        <p:spPr/>
        <p:txBody>
          <a:bodyPr/>
          <a:lstStyle/>
          <a:p>
            <a:r>
              <a:rPr lang="en-US" sz="3200" b="1" smtClean="0"/>
              <a:t>What were the Virginia and Kentucky Resolutions?</a:t>
            </a:r>
          </a:p>
          <a:p>
            <a:r>
              <a:rPr lang="en-US" sz="3200" b="1" smtClean="0"/>
              <a:t>Who was John Adams?</a:t>
            </a:r>
          </a:p>
          <a:p>
            <a:r>
              <a:rPr lang="en-US" sz="3200" b="1" smtClean="0"/>
              <a:t>What was the Federalist Party?</a:t>
            </a:r>
          </a:p>
          <a:p>
            <a:r>
              <a:rPr lang="en-US" sz="3200" b="1" smtClean="0"/>
              <a:t>What was the XYZ affair?</a:t>
            </a:r>
          </a:p>
          <a:p>
            <a:r>
              <a:rPr lang="en-US" sz="3200" b="1" smtClean="0"/>
              <a:t>What was the 12</a:t>
            </a:r>
            <a:r>
              <a:rPr lang="en-US" sz="3200" b="1" baseline="30000" smtClean="0"/>
              <a:t>th</a:t>
            </a:r>
            <a:r>
              <a:rPr lang="en-US" sz="3200" b="1" smtClean="0"/>
              <a:t> Amendment?</a:t>
            </a:r>
          </a:p>
        </p:txBody>
      </p:sp>
    </p:spTree>
  </p:cSld>
  <p:clrMapOvr>
    <a:masterClrMapping/>
  </p:clrMapOvr>
  <p:transition spd="med">
    <p:wipe dir="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1981200" y="406400"/>
            <a:ext cx="6553200" cy="523875"/>
          </a:xfrm>
        </p:spPr>
        <p:txBody>
          <a:bodyPr/>
          <a:lstStyle/>
          <a:p>
            <a:r>
              <a:rPr lang="en-US" sz="4000" b="0" dirty="0" smtClean="0"/>
              <a:t>Retention Check </a:t>
            </a:r>
            <a:r>
              <a:rPr lang="en-US" sz="4000" b="0" dirty="0" smtClean="0"/>
              <a:t>#6 </a:t>
            </a:r>
            <a:r>
              <a:rPr lang="en-US" sz="4000" b="0" dirty="0" err="1" smtClean="0"/>
              <a:t>Con’t</a:t>
            </a:r>
            <a:endParaRPr lang="en-US" sz="4000" b="0" dirty="0" smtClean="0"/>
          </a:p>
        </p:txBody>
      </p:sp>
      <p:sp>
        <p:nvSpPr>
          <p:cNvPr id="135171" name="Rectangle 3"/>
          <p:cNvSpPr>
            <a:spLocks noGrp="1" noChangeArrowheads="1"/>
          </p:cNvSpPr>
          <p:nvPr>
            <p:ph type="body" idx="1"/>
          </p:nvPr>
        </p:nvSpPr>
        <p:spPr/>
        <p:txBody>
          <a:bodyPr/>
          <a:lstStyle/>
          <a:p>
            <a:r>
              <a:rPr lang="en-US" sz="3200" b="1" smtClean="0"/>
              <a:t>Who was Charles Talleyrand?</a:t>
            </a:r>
          </a:p>
          <a:p>
            <a:r>
              <a:rPr lang="en-US" sz="3200" b="1" smtClean="0"/>
              <a:t>What were the Alien and Sedition Acts?</a:t>
            </a:r>
          </a:p>
          <a:p>
            <a:r>
              <a:rPr lang="en-US" sz="3200" b="1" smtClean="0"/>
              <a:t>What are political parties?</a:t>
            </a:r>
          </a:p>
          <a:p>
            <a:r>
              <a:rPr lang="en-US" sz="3200" b="1" smtClean="0"/>
              <a:t>What was the Democratic-Republican Party?</a:t>
            </a:r>
          </a:p>
        </p:txBody>
      </p:sp>
    </p:spTree>
  </p:cSld>
  <p:clrMapOvr>
    <a:masterClrMapping/>
  </p:clrMapOvr>
  <p:transition spd="med">
    <p:wipe dir="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981200" y="406400"/>
            <a:ext cx="6553200" cy="517525"/>
          </a:xfrm>
        </p:spPr>
        <p:txBody>
          <a:bodyPr/>
          <a:lstStyle/>
          <a:p>
            <a:r>
              <a:rPr lang="en-US" sz="4000" smtClean="0"/>
              <a:t>Mini Question</a:t>
            </a:r>
          </a:p>
        </p:txBody>
      </p:sp>
      <p:sp>
        <p:nvSpPr>
          <p:cNvPr id="136195" name="Rectangle 3"/>
          <p:cNvSpPr>
            <a:spLocks noGrp="1" noChangeArrowheads="1"/>
          </p:cNvSpPr>
          <p:nvPr>
            <p:ph type="body" sz="half" idx="1"/>
          </p:nvPr>
        </p:nvSpPr>
        <p:spPr>
          <a:xfrm>
            <a:off x="2057400" y="1600200"/>
            <a:ext cx="6705600" cy="2238375"/>
          </a:xfrm>
        </p:spPr>
        <p:txBody>
          <a:bodyPr/>
          <a:lstStyle/>
          <a:p>
            <a:r>
              <a:rPr lang="en-US" sz="2800" b="1" smtClean="0"/>
              <a:t>What role did political parties play in the presidential election of 1796?</a:t>
            </a:r>
          </a:p>
        </p:txBody>
      </p:sp>
      <p:sp>
        <p:nvSpPr>
          <p:cNvPr id="111620" name="Rectangle 4"/>
          <p:cNvSpPr>
            <a:spLocks noGrp="1" noChangeArrowheads="1"/>
          </p:cNvSpPr>
          <p:nvPr>
            <p:ph sz="half" idx="2"/>
          </p:nvPr>
        </p:nvSpPr>
        <p:spPr>
          <a:xfrm>
            <a:off x="1752600" y="3200400"/>
            <a:ext cx="6629400" cy="1981200"/>
          </a:xfrm>
        </p:spPr>
        <p:txBody>
          <a:bodyPr/>
          <a:lstStyle/>
          <a:p>
            <a:pPr>
              <a:buFont typeface="Wingdings" pitchFamily="2" charset="2"/>
              <a:buNone/>
            </a:pPr>
            <a:r>
              <a:rPr lang="en-US" sz="2000" smtClean="0"/>
              <a:t>	</a:t>
            </a:r>
            <a:r>
              <a:rPr lang="en-US" sz="2800" smtClean="0">
                <a:solidFill>
                  <a:srgbClr val="FF0000"/>
                </a:solidFill>
              </a:rPr>
              <a:t>The Federalist Party wanted to build a strong federal government and to promote industry.</a:t>
            </a:r>
          </a:p>
          <a:p>
            <a:pPr>
              <a:buFont typeface="Wingdings" pitchFamily="2" charset="2"/>
              <a:buNone/>
            </a:pPr>
            <a:r>
              <a:rPr lang="en-US" sz="2800" smtClean="0">
                <a:solidFill>
                  <a:srgbClr val="FF0000"/>
                </a:solidFill>
              </a:rPr>
              <a:t>	The Democratic- Republicans tried to promote agriculture and keep power in the state governments</a:t>
            </a:r>
            <a:r>
              <a:rPr lang="en-US" sz="200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11620">
                                            <p:txEl>
                                              <p:pRg st="0" end="0"/>
                                            </p:txEl>
                                          </p:spTgt>
                                        </p:tgtEl>
                                        <p:attrNameLst>
                                          <p:attrName>style.visibility</p:attrName>
                                        </p:attrNameLst>
                                      </p:cBhvr>
                                      <p:to>
                                        <p:strVal val="visible"/>
                                      </p:to>
                                    </p:set>
                                    <p:anim calcmode="lin" valueType="num">
                                      <p:cBhvr additive="base">
                                        <p:cTn id="7" dur="300" fill="hold"/>
                                        <p:tgtEl>
                                          <p:spTgt spid="11162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11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111620">
                                            <p:txEl>
                                              <p:pRg st="1" end="1"/>
                                            </p:txEl>
                                          </p:spTgt>
                                        </p:tgtEl>
                                        <p:attrNameLst>
                                          <p:attrName>style.visibility</p:attrName>
                                        </p:attrNameLst>
                                      </p:cBhvr>
                                      <p:to>
                                        <p:strVal val="visible"/>
                                      </p:to>
                                    </p:set>
                                    <p:anim calcmode="lin" valueType="num">
                                      <p:cBhvr additive="base">
                                        <p:cTn id="13" dur="300" fill="hold"/>
                                        <p:tgtEl>
                                          <p:spTgt spid="11162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1162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981200" y="406400"/>
            <a:ext cx="6553200" cy="517525"/>
          </a:xfrm>
        </p:spPr>
        <p:txBody>
          <a:bodyPr/>
          <a:lstStyle/>
          <a:p>
            <a:r>
              <a:rPr lang="en-US" sz="4000" smtClean="0"/>
              <a:t>Mini Question</a:t>
            </a:r>
          </a:p>
        </p:txBody>
      </p:sp>
      <p:sp>
        <p:nvSpPr>
          <p:cNvPr id="137219" name="Rectangle 3"/>
          <p:cNvSpPr>
            <a:spLocks noGrp="1" noChangeArrowheads="1"/>
          </p:cNvSpPr>
          <p:nvPr>
            <p:ph type="body" sz="half" idx="1"/>
          </p:nvPr>
        </p:nvSpPr>
        <p:spPr>
          <a:xfrm>
            <a:off x="2057400" y="1600200"/>
            <a:ext cx="6705600" cy="2238375"/>
          </a:xfrm>
        </p:spPr>
        <p:txBody>
          <a:bodyPr/>
          <a:lstStyle/>
          <a:p>
            <a:r>
              <a:rPr lang="en-US" sz="2800" b="1" smtClean="0"/>
              <a:t>What foreign-policy problems did John Adams face during his presidency?</a:t>
            </a:r>
          </a:p>
        </p:txBody>
      </p:sp>
      <p:sp>
        <p:nvSpPr>
          <p:cNvPr id="112644" name="Rectangle 4"/>
          <p:cNvSpPr>
            <a:spLocks noGrp="1" noChangeArrowheads="1"/>
          </p:cNvSpPr>
          <p:nvPr>
            <p:ph sz="half" idx="2"/>
          </p:nvPr>
        </p:nvSpPr>
        <p:spPr>
          <a:xfrm>
            <a:off x="1752600" y="3352800"/>
            <a:ext cx="6629400" cy="1981200"/>
          </a:xfrm>
        </p:spPr>
        <p:txBody>
          <a:bodyPr/>
          <a:lstStyle/>
          <a:p>
            <a:pPr>
              <a:buFont typeface="Wingdings" pitchFamily="2" charset="2"/>
              <a:buNone/>
            </a:pPr>
            <a:r>
              <a:rPr lang="en-US" sz="2000" smtClean="0"/>
              <a:t>	</a:t>
            </a:r>
            <a:r>
              <a:rPr lang="en-US" sz="3600" smtClean="0">
                <a:solidFill>
                  <a:srgbClr val="FF0000"/>
                </a:solidFill>
              </a:rPr>
              <a:t>The XYZ affair, and</a:t>
            </a:r>
          </a:p>
          <a:p>
            <a:pPr>
              <a:buFont typeface="Wingdings" pitchFamily="2" charset="2"/>
              <a:buNone/>
            </a:pPr>
            <a:r>
              <a:rPr lang="en-US" sz="3600" smtClean="0">
                <a:solidFill>
                  <a:srgbClr val="FF0000"/>
                </a:solidFill>
              </a:rPr>
              <a:t>	French and U.S. ships even fought several battles.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12644">
                                            <p:txEl>
                                              <p:pRg st="0" end="0"/>
                                            </p:txEl>
                                          </p:spTgt>
                                        </p:tgtEl>
                                        <p:attrNameLst>
                                          <p:attrName>style.visibility</p:attrName>
                                        </p:attrNameLst>
                                      </p:cBhvr>
                                      <p:to>
                                        <p:strVal val="visible"/>
                                      </p:to>
                                    </p:set>
                                    <p:anim calcmode="lin" valueType="num">
                                      <p:cBhvr additive="base">
                                        <p:cTn id="7" dur="300" fill="hold"/>
                                        <p:tgtEl>
                                          <p:spTgt spid="11264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1264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112644">
                                            <p:txEl>
                                              <p:pRg st="1" end="1"/>
                                            </p:txEl>
                                          </p:spTgt>
                                        </p:tgtEl>
                                        <p:attrNameLst>
                                          <p:attrName>style.visibility</p:attrName>
                                        </p:attrNameLst>
                                      </p:cBhvr>
                                      <p:to>
                                        <p:strVal val="visible"/>
                                      </p:to>
                                    </p:set>
                                    <p:anim calcmode="lin" valueType="num">
                                      <p:cBhvr additive="base">
                                        <p:cTn id="13" dur="300" fill="hold"/>
                                        <p:tgtEl>
                                          <p:spTgt spid="112644">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1264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build="p"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981200" y="406400"/>
            <a:ext cx="6553200" cy="517525"/>
          </a:xfrm>
        </p:spPr>
        <p:txBody>
          <a:bodyPr/>
          <a:lstStyle/>
          <a:p>
            <a:r>
              <a:rPr lang="en-US" sz="4000" smtClean="0"/>
              <a:t>Mini Question</a:t>
            </a:r>
          </a:p>
        </p:txBody>
      </p:sp>
      <p:sp>
        <p:nvSpPr>
          <p:cNvPr id="138243" name="Rectangle 3"/>
          <p:cNvSpPr>
            <a:spLocks noGrp="1" noChangeArrowheads="1"/>
          </p:cNvSpPr>
          <p:nvPr>
            <p:ph type="body" sz="half" idx="1"/>
          </p:nvPr>
        </p:nvSpPr>
        <p:spPr>
          <a:xfrm>
            <a:off x="2057400" y="1600200"/>
            <a:ext cx="6705600" cy="2238375"/>
          </a:xfrm>
        </p:spPr>
        <p:txBody>
          <a:bodyPr/>
          <a:lstStyle/>
          <a:p>
            <a:r>
              <a:rPr lang="en-US" sz="2800" b="1" smtClean="0"/>
              <a:t>What were the main issues in the election of 1800, and what were some of its outcomes?</a:t>
            </a:r>
          </a:p>
        </p:txBody>
      </p:sp>
      <p:sp>
        <p:nvSpPr>
          <p:cNvPr id="113668" name="Rectangle 4"/>
          <p:cNvSpPr>
            <a:spLocks noGrp="1" noChangeArrowheads="1"/>
          </p:cNvSpPr>
          <p:nvPr>
            <p:ph sz="half" idx="2"/>
          </p:nvPr>
        </p:nvSpPr>
        <p:spPr>
          <a:xfrm>
            <a:off x="1752600" y="3276600"/>
            <a:ext cx="7162800" cy="1981200"/>
          </a:xfrm>
        </p:spPr>
        <p:txBody>
          <a:bodyPr/>
          <a:lstStyle/>
          <a:p>
            <a:pPr>
              <a:buFont typeface="Wingdings" pitchFamily="2" charset="2"/>
              <a:buNone/>
            </a:pPr>
            <a:r>
              <a:rPr lang="en-US" sz="2000" smtClean="0"/>
              <a:t>	</a:t>
            </a:r>
            <a:r>
              <a:rPr lang="en-US" sz="3200" smtClean="0">
                <a:solidFill>
                  <a:srgbClr val="FF0000"/>
                </a:solidFill>
              </a:rPr>
              <a:t>The Alien and Sedition Acts, and </a:t>
            </a:r>
          </a:p>
          <a:p>
            <a:pPr>
              <a:buFont typeface="Wingdings" pitchFamily="2" charset="2"/>
              <a:buNone/>
            </a:pPr>
            <a:r>
              <a:rPr lang="en-US" sz="3200" smtClean="0">
                <a:solidFill>
                  <a:srgbClr val="FF0000"/>
                </a:solidFill>
              </a:rPr>
              <a:t>	Jefferson tied with Aaron Burr, so</a:t>
            </a:r>
          </a:p>
          <a:p>
            <a:pPr>
              <a:buFont typeface="Wingdings" pitchFamily="2" charset="2"/>
              <a:buNone/>
            </a:pPr>
            <a:r>
              <a:rPr lang="en-US" sz="3200" smtClean="0">
                <a:solidFill>
                  <a:srgbClr val="FF0000"/>
                </a:solidFill>
              </a:rPr>
              <a:t>	lawmakers drafted the 12</a:t>
            </a:r>
            <a:r>
              <a:rPr lang="en-US" sz="3200" baseline="30000" smtClean="0">
                <a:solidFill>
                  <a:srgbClr val="FF0000"/>
                </a:solidFill>
              </a:rPr>
              <a:t>th</a:t>
            </a:r>
            <a:r>
              <a:rPr lang="en-US" sz="3200" smtClean="0">
                <a:solidFill>
                  <a:srgbClr val="FF0000"/>
                </a:solidFill>
              </a:rPr>
              <a:t> Amendment.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13668">
                                            <p:txEl>
                                              <p:pRg st="0" end="0"/>
                                            </p:txEl>
                                          </p:spTgt>
                                        </p:tgtEl>
                                        <p:attrNameLst>
                                          <p:attrName>style.visibility</p:attrName>
                                        </p:attrNameLst>
                                      </p:cBhvr>
                                      <p:to>
                                        <p:strVal val="visible"/>
                                      </p:to>
                                    </p:set>
                                    <p:anim calcmode="lin" valueType="num">
                                      <p:cBhvr additive="base">
                                        <p:cTn id="7" dur="300" fill="hold"/>
                                        <p:tgtEl>
                                          <p:spTgt spid="11366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1366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113668">
                                            <p:txEl>
                                              <p:pRg st="1" end="1"/>
                                            </p:txEl>
                                          </p:spTgt>
                                        </p:tgtEl>
                                        <p:attrNameLst>
                                          <p:attrName>style.visibility</p:attrName>
                                        </p:attrNameLst>
                                      </p:cBhvr>
                                      <p:to>
                                        <p:strVal val="visible"/>
                                      </p:to>
                                    </p:set>
                                    <p:anim calcmode="lin" valueType="num">
                                      <p:cBhvr additive="base">
                                        <p:cTn id="13" dur="300" fill="hold"/>
                                        <p:tgtEl>
                                          <p:spTgt spid="11366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1366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113668">
                                            <p:txEl>
                                              <p:pRg st="2" end="2"/>
                                            </p:txEl>
                                          </p:spTgt>
                                        </p:tgtEl>
                                        <p:attrNameLst>
                                          <p:attrName>style.visibility</p:attrName>
                                        </p:attrNameLst>
                                      </p:cBhvr>
                                      <p:to>
                                        <p:strVal val="visible"/>
                                      </p:to>
                                    </p:set>
                                    <p:anim calcmode="lin" valueType="num">
                                      <p:cBhvr additive="base">
                                        <p:cTn id="19" dur="300" fill="hold"/>
                                        <p:tgtEl>
                                          <p:spTgt spid="11366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11366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b="0" smtClean="0"/>
              <a:t>National Debt</a:t>
            </a:r>
          </a:p>
        </p:txBody>
      </p:sp>
      <p:sp>
        <p:nvSpPr>
          <p:cNvPr id="88067" name="Rectangle 3"/>
          <p:cNvSpPr>
            <a:spLocks noGrp="1" noChangeArrowheads="1"/>
          </p:cNvSpPr>
          <p:nvPr>
            <p:ph type="body" sz="half" idx="2"/>
          </p:nvPr>
        </p:nvSpPr>
        <p:spPr>
          <a:xfrm>
            <a:off x="5475288" y="1600200"/>
            <a:ext cx="3287712" cy="4648200"/>
          </a:xfrm>
        </p:spPr>
        <p:txBody>
          <a:bodyPr/>
          <a:lstStyle/>
          <a:p>
            <a:r>
              <a:rPr lang="en-US" sz="3200" b="1" smtClean="0"/>
              <a:t>The __________ is the money owed by the U.S. to various lenders.</a:t>
            </a:r>
          </a:p>
        </p:txBody>
      </p:sp>
      <p:sp>
        <p:nvSpPr>
          <p:cNvPr id="88068" name="Rectangle 4"/>
          <p:cNvSpPr>
            <a:spLocks noChangeArrowheads="1"/>
          </p:cNvSpPr>
          <p:nvPr/>
        </p:nvSpPr>
        <p:spPr bwMode="auto">
          <a:xfrm>
            <a:off x="1863725" y="1946275"/>
            <a:ext cx="9144000" cy="0"/>
          </a:xfrm>
          <a:prstGeom prst="rect">
            <a:avLst/>
          </a:prstGeom>
          <a:noFill/>
          <a:ln w="9525">
            <a:noFill/>
            <a:miter lim="800000"/>
            <a:headEnd/>
            <a:tailEnd/>
          </a:ln>
        </p:spPr>
        <p:txBody>
          <a:bodyPr>
            <a:spAutoFit/>
          </a:bodyPr>
          <a:lstStyle/>
          <a:p>
            <a:pPr eaLnBrk="0" hangingPunct="0"/>
            <a:endParaRPr lang="en-US"/>
          </a:p>
        </p:txBody>
      </p:sp>
      <p:pic>
        <p:nvPicPr>
          <p:cNvPr id="88069" name="Picture 5" descr="debt"/>
          <p:cNvPicPr>
            <a:picLocks noGrp="1" noChangeAspect="1" noChangeArrowheads="1"/>
          </p:cNvPicPr>
          <p:nvPr>
            <p:ph type="clipArt" sz="half" idx="1"/>
          </p:nvPr>
        </p:nvPicPr>
        <p:blipFill>
          <a:blip r:embed="rId2" cstate="print"/>
          <a:srcRect/>
          <a:stretch>
            <a:fillRect/>
          </a:stretch>
        </p:blipFill>
        <p:spPr>
          <a:xfrm>
            <a:off x="152400" y="2057400"/>
            <a:ext cx="4495800" cy="28416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Effect transition="in" filter="dissolve">
                                      <p:cBhvr>
                                        <p:cTn id="7" dur="500"/>
                                        <p:tgtEl>
                                          <p:spTgt spid="624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b="0" smtClean="0"/>
              <a:t>Bonds</a:t>
            </a:r>
          </a:p>
        </p:txBody>
      </p:sp>
      <p:sp>
        <p:nvSpPr>
          <p:cNvPr id="89091" name="Rectangle 3"/>
          <p:cNvSpPr>
            <a:spLocks noGrp="1" noChangeArrowheads="1"/>
          </p:cNvSpPr>
          <p:nvPr>
            <p:ph type="body" sz="half" idx="2"/>
          </p:nvPr>
        </p:nvSpPr>
        <p:spPr>
          <a:xfrm>
            <a:off x="5475288" y="1600200"/>
            <a:ext cx="3287712" cy="4648200"/>
          </a:xfrm>
        </p:spPr>
        <p:txBody>
          <a:bodyPr/>
          <a:lstStyle/>
          <a:p>
            <a:r>
              <a:rPr lang="en-US" sz="3200" b="1" smtClean="0"/>
              <a:t>Other debt was in the form of __________, certificates that represent money owed to private citizens.</a:t>
            </a:r>
          </a:p>
        </p:txBody>
      </p:sp>
      <p:pic>
        <p:nvPicPr>
          <p:cNvPr id="89092" name="Picture 4" descr="warrenf"/>
          <p:cNvPicPr>
            <a:picLocks noGrp="1" noChangeAspect="1" noChangeArrowheads="1"/>
          </p:cNvPicPr>
          <p:nvPr>
            <p:ph type="clipArt" sz="half" idx="1"/>
          </p:nvPr>
        </p:nvPicPr>
        <p:blipFill>
          <a:blip r:embed="rId2" cstate="print"/>
          <a:srcRect/>
          <a:stretch>
            <a:fillRect/>
          </a:stretch>
        </p:blipFill>
        <p:spPr>
          <a:xfrm>
            <a:off x="914400" y="1752600"/>
            <a:ext cx="3309938"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anim calcmode="lin" valueType="num">
                                      <p:cBhvr additive="base">
                                        <p:cTn id="7" dur="500" fill="hold"/>
                                        <p:tgtEl>
                                          <p:spTgt spid="634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9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b="0" smtClean="0"/>
              <a:t>Speculators</a:t>
            </a:r>
          </a:p>
        </p:txBody>
      </p:sp>
      <p:sp>
        <p:nvSpPr>
          <p:cNvPr id="90115" name="Rectangle 3"/>
          <p:cNvSpPr>
            <a:spLocks noGrp="1" noChangeArrowheads="1"/>
          </p:cNvSpPr>
          <p:nvPr>
            <p:ph type="body" sz="half" idx="1"/>
          </p:nvPr>
        </p:nvSpPr>
        <p:spPr>
          <a:xfrm>
            <a:off x="2057400" y="1600200"/>
            <a:ext cx="3287713" cy="4648200"/>
          </a:xfrm>
        </p:spPr>
        <p:txBody>
          <a:bodyPr/>
          <a:lstStyle/>
          <a:p>
            <a:r>
              <a:rPr lang="en-US" sz="3200" b="1" smtClean="0"/>
              <a:t>__________ were investors that buy something at a low price in the hope that its value will rise later.</a:t>
            </a:r>
          </a:p>
        </p:txBody>
      </p:sp>
      <p:pic>
        <p:nvPicPr>
          <p:cNvPr id="90116" name="Picture 4" descr="origin13_1"/>
          <p:cNvPicPr>
            <a:picLocks noGrp="1" noChangeAspect="1" noChangeArrowheads="1"/>
          </p:cNvPicPr>
          <p:nvPr>
            <p:ph type="clipArt" sz="half" idx="2"/>
          </p:nvPr>
        </p:nvPicPr>
        <p:blipFill>
          <a:blip r:embed="rId3" cstate="print"/>
          <a:srcRect/>
          <a:stretch>
            <a:fillRect/>
          </a:stretch>
        </p:blipFill>
        <p:spPr>
          <a:xfrm>
            <a:off x="5486400" y="1676400"/>
            <a:ext cx="3292475"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 calcmode="lin" valueType="num">
                                      <p:cBhvr additive="base">
                                        <p:cTn id="7" dur="500" fill="hold"/>
                                        <p:tgtEl>
                                          <p:spTgt spid="645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687513" y="1274763"/>
            <a:ext cx="6440487" cy="615950"/>
          </a:xfrm>
        </p:spPr>
        <p:txBody>
          <a:bodyPr/>
          <a:lstStyle/>
          <a:p>
            <a:r>
              <a:rPr lang="en-US" sz="4000" smtClean="0"/>
              <a:t>A thought to ponder</a:t>
            </a:r>
          </a:p>
        </p:txBody>
      </p:sp>
      <p:sp>
        <p:nvSpPr>
          <p:cNvPr id="148483" name="Rectangle 3"/>
          <p:cNvSpPr>
            <a:spLocks noGrp="1" noChangeArrowheads="1"/>
          </p:cNvSpPr>
          <p:nvPr>
            <p:ph type="body" idx="1"/>
          </p:nvPr>
        </p:nvSpPr>
        <p:spPr/>
        <p:txBody>
          <a:bodyPr/>
          <a:lstStyle/>
          <a:p>
            <a:pPr>
              <a:buFont typeface="Wingdings" pitchFamily="2" charset="2"/>
              <a:buNone/>
            </a:pPr>
            <a:r>
              <a:rPr lang="en-US" smtClean="0"/>
              <a:t>In his Inaugural speech Jefferson stated </a:t>
            </a:r>
            <a:r>
              <a:rPr lang="en-US" sz="3600" smtClean="0"/>
              <a:t>“We are all Republicans, we are all Federalists.” (a) What did Jefferson mean by these words? (b) Why did he need to make such a statement?  </a:t>
            </a:r>
          </a:p>
        </p:txBody>
      </p:sp>
      <p:sp>
        <p:nvSpPr>
          <p:cNvPr id="148484" name="Slide Number Placeholder 4"/>
          <p:cNvSpPr>
            <a:spLocks noGrp="1"/>
          </p:cNvSpPr>
          <p:nvPr>
            <p:ph type="sldNum" sz="quarter" idx="12"/>
          </p:nvPr>
        </p:nvSpPr>
        <p:spPr>
          <a:noFill/>
        </p:spPr>
        <p:txBody>
          <a:bodyPr/>
          <a:lstStyle/>
          <a:p>
            <a:fld id="{EEB0A3BB-C2AE-433C-87C3-E8D9AA568C59}" type="slidenum">
              <a:rPr lang="en-US" smtClean="0"/>
              <a:pPr/>
              <a:t>218</a:t>
            </a:fld>
            <a:endParaRPr lang="en-US" smtClean="0"/>
          </a:p>
        </p:txBody>
      </p:sp>
      <p:sp>
        <p:nvSpPr>
          <p:cNvPr id="6" name="Date Placeholder 5"/>
          <p:cNvSpPr>
            <a:spLocks noGrp="1"/>
          </p:cNvSpPr>
          <p:nvPr>
            <p:ph type="dt" sz="half" idx="10"/>
          </p:nvPr>
        </p:nvSpPr>
        <p:spPr/>
        <p:txBody>
          <a:bodyPr/>
          <a:lstStyle/>
          <a:p>
            <a:pPr>
              <a:defRPr/>
            </a:pPr>
            <a:fld id="{F2D3A04C-3DFD-4AD0-B36C-A006A050D774}"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smtClean="0"/>
              <a:t>Answer</a:t>
            </a:r>
          </a:p>
        </p:txBody>
      </p:sp>
      <p:sp>
        <p:nvSpPr>
          <p:cNvPr id="149507" name="Rectangle 3"/>
          <p:cNvSpPr>
            <a:spLocks noGrp="1" noChangeArrowheads="1"/>
          </p:cNvSpPr>
          <p:nvPr>
            <p:ph type="body" idx="1"/>
          </p:nvPr>
        </p:nvSpPr>
        <p:spPr/>
        <p:txBody>
          <a:bodyPr/>
          <a:lstStyle/>
          <a:p>
            <a:pPr marL="457200" indent="-457200">
              <a:buFont typeface="Wingdings" pitchFamily="2" charset="2"/>
              <a:buAutoNum type="alphaLcParenBoth"/>
            </a:pPr>
            <a:r>
              <a:rPr lang="en-US" sz="3200" b="1" smtClean="0"/>
              <a:t>Both republicans and Federalists were Americans. </a:t>
            </a:r>
          </a:p>
          <a:p>
            <a:pPr marL="457200" indent="-457200">
              <a:buFont typeface="Wingdings" pitchFamily="2" charset="2"/>
              <a:buAutoNum type="alphaLcParenBoth"/>
            </a:pPr>
            <a:r>
              <a:rPr lang="en-US" sz="3200" b="1" smtClean="0"/>
              <a:t> To end the political disputes and to ease federalists fears of Republicans in power.</a:t>
            </a:r>
          </a:p>
        </p:txBody>
      </p:sp>
      <p:sp>
        <p:nvSpPr>
          <p:cNvPr id="149508" name="Slide Number Placeholder 4"/>
          <p:cNvSpPr>
            <a:spLocks noGrp="1"/>
          </p:cNvSpPr>
          <p:nvPr>
            <p:ph type="sldNum" sz="quarter" idx="12"/>
          </p:nvPr>
        </p:nvSpPr>
        <p:spPr>
          <a:noFill/>
        </p:spPr>
        <p:txBody>
          <a:bodyPr/>
          <a:lstStyle/>
          <a:p>
            <a:fld id="{08E73D21-59FE-457E-82BA-83630A14E9EF}" type="slidenum">
              <a:rPr lang="en-US" smtClean="0"/>
              <a:pPr/>
              <a:t>219</a:t>
            </a:fld>
            <a:endParaRPr lang="en-US" smtClean="0"/>
          </a:p>
        </p:txBody>
      </p:sp>
      <p:sp>
        <p:nvSpPr>
          <p:cNvPr id="6" name="Date Placeholder 5"/>
          <p:cNvSpPr>
            <a:spLocks noGrp="1"/>
          </p:cNvSpPr>
          <p:nvPr>
            <p:ph type="dt" sz="half" idx="10"/>
          </p:nvPr>
        </p:nvSpPr>
        <p:spPr/>
        <p:txBody>
          <a:bodyPr/>
          <a:lstStyle/>
          <a:p>
            <a:pPr>
              <a:defRPr/>
            </a:pPr>
            <a:fld id="{7DEAF320-8955-41FA-A172-E741E04F3810}"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b="0" smtClean="0"/>
              <a:t>Essential Question:</a:t>
            </a:r>
          </a:p>
        </p:txBody>
      </p:sp>
      <p:sp>
        <p:nvSpPr>
          <p:cNvPr id="26627" name="Rectangle 3"/>
          <p:cNvSpPr>
            <a:spLocks noGrp="1" noChangeArrowheads="1"/>
          </p:cNvSpPr>
          <p:nvPr>
            <p:ph type="body" idx="1"/>
          </p:nvPr>
        </p:nvSpPr>
        <p:spPr/>
        <p:txBody>
          <a:bodyPr/>
          <a:lstStyle/>
          <a:p>
            <a:r>
              <a:rPr lang="en-US" sz="4400" b="1" smtClean="0"/>
              <a:t>What steps were taken to organize the new federal government?</a:t>
            </a:r>
          </a:p>
        </p:txBody>
      </p:sp>
      <p:sp>
        <p:nvSpPr>
          <p:cNvPr id="26628" name="Text Box 4"/>
          <p:cNvSpPr txBox="1">
            <a:spLocks noChangeArrowheads="1"/>
          </p:cNvSpPr>
          <p:nvPr/>
        </p:nvSpPr>
        <p:spPr bwMode="auto">
          <a:xfrm>
            <a:off x="6858000" y="6019800"/>
            <a:ext cx="1828800" cy="457200"/>
          </a:xfrm>
          <a:prstGeom prst="rect">
            <a:avLst/>
          </a:prstGeom>
          <a:noFill/>
          <a:ln w="9525">
            <a:noFill/>
            <a:miter lim="800000"/>
            <a:headEnd/>
            <a:tailEnd/>
          </a:ln>
        </p:spPr>
        <p:txBody>
          <a:bodyPr>
            <a:spAutoFit/>
          </a:bodyPr>
          <a:lstStyle/>
          <a:p>
            <a:pPr eaLnBrk="0" hangingPunct="0">
              <a:spcBef>
                <a:spcPct val="50000"/>
              </a:spcBef>
            </a:pPr>
            <a:r>
              <a:rPr lang="en-US"/>
              <a:t>22 Feb 06</a:t>
            </a:r>
          </a:p>
        </p:txBody>
      </p:sp>
    </p:spTree>
  </p:cSld>
  <p:clrMapOvr>
    <a:masterClrMapping/>
  </p:clrMapOvr>
  <p:transition spd="med">
    <p:wipe dir="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smtClean="0"/>
              <a:t>Thoughts to Ponder</a:t>
            </a:r>
          </a:p>
        </p:txBody>
      </p:sp>
      <p:sp>
        <p:nvSpPr>
          <p:cNvPr id="150531" name="Rectangle 3"/>
          <p:cNvSpPr>
            <a:spLocks noGrp="1" noChangeArrowheads="1"/>
          </p:cNvSpPr>
          <p:nvPr>
            <p:ph type="body" idx="1"/>
          </p:nvPr>
        </p:nvSpPr>
        <p:spPr/>
        <p:txBody>
          <a:bodyPr/>
          <a:lstStyle/>
          <a:p>
            <a:pPr>
              <a:lnSpc>
                <a:spcPct val="90000"/>
              </a:lnSpc>
              <a:buFont typeface="Wingdings" pitchFamily="2" charset="2"/>
              <a:buNone/>
            </a:pPr>
            <a:r>
              <a:rPr lang="en-US" smtClean="0"/>
              <a:t> </a:t>
            </a:r>
            <a:r>
              <a:rPr lang="en-US" sz="3600" smtClean="0"/>
              <a:t>Today, the federal government protects consumers by regulating the quality of certain goods. Would a lazzie - Faire economists agree with this policy? Why or why not? </a:t>
            </a:r>
          </a:p>
        </p:txBody>
      </p:sp>
      <p:sp>
        <p:nvSpPr>
          <p:cNvPr id="150532" name="Slide Number Placeholder 4"/>
          <p:cNvSpPr>
            <a:spLocks noGrp="1"/>
          </p:cNvSpPr>
          <p:nvPr>
            <p:ph type="sldNum" sz="quarter" idx="12"/>
          </p:nvPr>
        </p:nvSpPr>
        <p:spPr>
          <a:noFill/>
        </p:spPr>
        <p:txBody>
          <a:bodyPr/>
          <a:lstStyle/>
          <a:p>
            <a:fld id="{9B2D5251-1AEB-4A82-8D39-800CEAC33817}" type="slidenum">
              <a:rPr lang="en-US" smtClean="0"/>
              <a:pPr/>
              <a:t>220</a:t>
            </a:fld>
            <a:endParaRPr lang="en-US" smtClean="0"/>
          </a:p>
        </p:txBody>
      </p:sp>
      <p:sp>
        <p:nvSpPr>
          <p:cNvPr id="6" name="Date Placeholder 5"/>
          <p:cNvSpPr>
            <a:spLocks noGrp="1"/>
          </p:cNvSpPr>
          <p:nvPr>
            <p:ph type="dt" sz="half" idx="10"/>
          </p:nvPr>
        </p:nvSpPr>
        <p:spPr/>
        <p:txBody>
          <a:bodyPr/>
          <a:lstStyle/>
          <a:p>
            <a:pPr>
              <a:defRPr/>
            </a:pPr>
            <a:fld id="{7E578D06-31FE-43FB-B0AF-D3934261D723}"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smtClean="0"/>
              <a:t>Answer</a:t>
            </a:r>
          </a:p>
        </p:txBody>
      </p:sp>
      <p:sp>
        <p:nvSpPr>
          <p:cNvPr id="151555" name="Rectangle 3"/>
          <p:cNvSpPr>
            <a:spLocks noGrp="1" noChangeArrowheads="1"/>
          </p:cNvSpPr>
          <p:nvPr>
            <p:ph type="body" sz="half" idx="1"/>
          </p:nvPr>
        </p:nvSpPr>
        <p:spPr>
          <a:xfrm>
            <a:off x="1951038" y="3476625"/>
            <a:ext cx="6704012" cy="2436813"/>
          </a:xfrm>
        </p:spPr>
        <p:txBody>
          <a:bodyPr/>
          <a:lstStyle/>
          <a:p>
            <a:pPr>
              <a:buFont typeface="Wingdings" pitchFamily="2" charset="2"/>
              <a:buNone/>
            </a:pPr>
            <a:r>
              <a:rPr lang="en-US" sz="4000" smtClean="0">
                <a:solidFill>
                  <a:srgbClr val="FF0000"/>
                </a:solidFill>
              </a:rPr>
              <a:t>No, because  the government is interfering in the economy.</a:t>
            </a:r>
          </a:p>
        </p:txBody>
      </p:sp>
      <p:pic>
        <p:nvPicPr>
          <p:cNvPr id="151556" name="Picture 4" descr="j0178310"/>
          <p:cNvPicPr>
            <a:picLocks noGrp="1" noChangeAspect="1" noChangeArrowheads="1" noCrop="1"/>
          </p:cNvPicPr>
          <p:nvPr>
            <p:ph sz="half" idx="2"/>
          </p:nvPr>
        </p:nvPicPr>
        <p:blipFill>
          <a:blip r:embed="rId3" cstate="print"/>
          <a:srcRect/>
          <a:stretch>
            <a:fillRect/>
          </a:stretch>
        </p:blipFill>
        <p:spPr>
          <a:xfrm>
            <a:off x="6035675" y="596900"/>
            <a:ext cx="2870200" cy="2870200"/>
          </a:xfrm>
        </p:spPr>
      </p:pic>
      <p:sp>
        <p:nvSpPr>
          <p:cNvPr id="151557" name="Slide Number Placeholder 5"/>
          <p:cNvSpPr>
            <a:spLocks noGrp="1"/>
          </p:cNvSpPr>
          <p:nvPr>
            <p:ph type="sldNum" sz="quarter" idx="12"/>
          </p:nvPr>
        </p:nvSpPr>
        <p:spPr>
          <a:noFill/>
        </p:spPr>
        <p:txBody>
          <a:bodyPr/>
          <a:lstStyle/>
          <a:p>
            <a:fld id="{14670549-4473-4AE6-ACEF-DD160B3A18AA}" type="slidenum">
              <a:rPr lang="en-US" smtClean="0"/>
              <a:pPr/>
              <a:t>221</a:t>
            </a:fld>
            <a:endParaRPr lang="en-US" smtClean="0"/>
          </a:p>
        </p:txBody>
      </p:sp>
      <p:sp>
        <p:nvSpPr>
          <p:cNvPr id="7" name="Date Placeholder 6"/>
          <p:cNvSpPr>
            <a:spLocks noGrp="1"/>
          </p:cNvSpPr>
          <p:nvPr>
            <p:ph type="dt" sz="half" idx="10"/>
          </p:nvPr>
        </p:nvSpPr>
        <p:spPr/>
        <p:txBody>
          <a:bodyPr/>
          <a:lstStyle/>
          <a:p>
            <a:pPr>
              <a:defRPr/>
            </a:pPr>
            <a:fld id="{0C3ACE5B-6FCB-4C91-88A5-6CEF4E134444}"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Content Placeholder 2"/>
          <p:cNvSpPr>
            <a:spLocks noGrp="1"/>
          </p:cNvSpPr>
          <p:nvPr>
            <p:ph idx="1"/>
          </p:nvPr>
        </p:nvSpPr>
        <p:spPr/>
        <p:txBody>
          <a:bodyPr/>
          <a:lstStyle/>
          <a:p>
            <a:pPr algn="ctr">
              <a:buFont typeface="Wingdings" pitchFamily="2" charset="2"/>
              <a:buNone/>
            </a:pPr>
            <a:r>
              <a:rPr lang="en-US" sz="9600" smtClean="0"/>
              <a:t>END</a:t>
            </a:r>
          </a:p>
        </p:txBody>
      </p:sp>
      <p:sp>
        <p:nvSpPr>
          <p:cNvPr id="227331" name="Slide Number Placeholder 3"/>
          <p:cNvSpPr>
            <a:spLocks noGrp="1"/>
          </p:cNvSpPr>
          <p:nvPr>
            <p:ph type="sldNum" sz="quarter" idx="12"/>
          </p:nvPr>
        </p:nvSpPr>
        <p:spPr>
          <a:noFill/>
        </p:spPr>
        <p:txBody>
          <a:bodyPr/>
          <a:lstStyle/>
          <a:p>
            <a:fld id="{A508DA01-20CC-4A5A-8D9F-7DE31BCEDF3D}" type="slidenum">
              <a:rPr lang="en-US" smtClean="0"/>
              <a:pPr/>
              <a:t>222</a:t>
            </a:fld>
            <a:endParaRPr lang="en-US" smtClean="0"/>
          </a:p>
        </p:txBody>
      </p:sp>
      <p:sp>
        <p:nvSpPr>
          <p:cNvPr id="5" name="Date Placeholder 4"/>
          <p:cNvSpPr>
            <a:spLocks noGrp="1"/>
          </p:cNvSpPr>
          <p:nvPr>
            <p:ph type="dt" sz="half" idx="10"/>
          </p:nvPr>
        </p:nvSpPr>
        <p:spPr/>
        <p:txBody>
          <a:bodyPr/>
          <a:lstStyle/>
          <a:p>
            <a:pPr>
              <a:defRPr/>
            </a:pPr>
            <a:fld id="{BBD7106C-E1FE-4D65-87D5-6B5D54468F0B}"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smtClean="0"/>
              <a:t>Reference for Pictures</a:t>
            </a:r>
          </a:p>
        </p:txBody>
      </p:sp>
      <p:sp>
        <p:nvSpPr>
          <p:cNvPr id="228355" name="Rectangle 3"/>
          <p:cNvSpPr>
            <a:spLocks noGrp="1" noChangeArrowheads="1"/>
          </p:cNvSpPr>
          <p:nvPr>
            <p:ph type="body" idx="1"/>
          </p:nvPr>
        </p:nvSpPr>
        <p:spPr/>
        <p:txBody>
          <a:bodyPr/>
          <a:lstStyle/>
          <a:p>
            <a:pPr>
              <a:lnSpc>
                <a:spcPct val="90000"/>
              </a:lnSpc>
            </a:pPr>
            <a:r>
              <a:rPr lang="en-US" sz="900" smtClean="0">
                <a:solidFill>
                  <a:srgbClr val="008000"/>
                </a:solidFill>
                <a:cs typeface="Arial" charset="0"/>
              </a:rPr>
              <a:t>www.epa.gov/Region2/ library/quotes.htm</a:t>
            </a:r>
            <a:r>
              <a:rPr lang="en-US" sz="900" smtClean="0">
                <a:solidFill>
                  <a:srgbClr val="000000"/>
                </a:solidFill>
                <a:cs typeface="Arial" charset="0"/>
              </a:rPr>
              <a:t> </a:t>
            </a:r>
            <a:r>
              <a:rPr lang="en-US" sz="900" smtClean="0">
                <a:solidFill>
                  <a:srgbClr val="000000"/>
                </a:solidFill>
                <a:cs typeface="Arial" charset="0"/>
                <a:hlinkClick r:id="rId3"/>
              </a:rPr>
              <a:t>http://images.google.com/images?q=Thomas+Jefferson&amp;ie=UTF-8&amp;oe=UTF-8&amp;hl=en</a:t>
            </a:r>
            <a:r>
              <a:rPr lang="en-US" sz="900" smtClean="0">
                <a:solidFill>
                  <a:srgbClr val="000000"/>
                </a:solidFill>
                <a:cs typeface="Arial" charset="0"/>
              </a:rPr>
              <a:t> 29 Feb. 2004</a:t>
            </a:r>
          </a:p>
          <a:p>
            <a:pPr>
              <a:lnSpc>
                <a:spcPct val="90000"/>
              </a:lnSpc>
            </a:pPr>
            <a:r>
              <a:rPr lang="en-US" sz="900" smtClean="0">
                <a:solidFill>
                  <a:srgbClr val="008000"/>
                </a:solidFill>
                <a:cs typeface="Arial" charset="0"/>
              </a:rPr>
              <a:t>www.osram.com.mx/ noticias_04.html</a:t>
            </a:r>
            <a:r>
              <a:rPr lang="en-US" sz="900" smtClean="0">
                <a:solidFill>
                  <a:srgbClr val="000000"/>
                </a:solidFill>
                <a:cs typeface="Arial" charset="0"/>
              </a:rPr>
              <a:t> </a:t>
            </a:r>
            <a:r>
              <a:rPr lang="en-US" sz="900" smtClean="0">
                <a:solidFill>
                  <a:srgbClr val="000000"/>
                </a:solidFill>
                <a:cs typeface="Arial" charset="0"/>
                <a:hlinkClick r:id="rId3"/>
              </a:rPr>
              <a:t>http://images.google.com/images?q=Thomas+Jefferson&amp;ie=UTF-8&amp;oe=UTF-8&amp;hl=en</a:t>
            </a:r>
            <a:r>
              <a:rPr lang="en-US" sz="900" smtClean="0">
                <a:solidFill>
                  <a:srgbClr val="000000"/>
                </a:solidFill>
                <a:cs typeface="Arial" charset="0"/>
              </a:rPr>
              <a:t> 29 Feb. 2004</a:t>
            </a:r>
          </a:p>
          <a:p>
            <a:pPr>
              <a:lnSpc>
                <a:spcPct val="90000"/>
              </a:lnSpc>
            </a:pPr>
            <a:r>
              <a:rPr lang="en-US" sz="900" smtClean="0">
                <a:solidFill>
                  <a:srgbClr val="008000"/>
                </a:solidFill>
                <a:cs typeface="Arial" charset="0"/>
              </a:rPr>
              <a:t>www.supremecourthistory.org/.../ 02_c04.html</a:t>
            </a:r>
            <a:r>
              <a:rPr lang="en-US" sz="900" smtClean="0">
                <a:solidFill>
                  <a:srgbClr val="000000"/>
                </a:solidFill>
                <a:cs typeface="Arial" charset="0"/>
              </a:rPr>
              <a:t> </a:t>
            </a:r>
            <a:r>
              <a:rPr lang="en-US" sz="900" smtClean="0">
                <a:solidFill>
                  <a:srgbClr val="000000"/>
                </a:solidFill>
                <a:cs typeface="Arial" charset="0"/>
                <a:hlinkClick r:id="rId4"/>
              </a:rPr>
              <a:t>http://images.google.com/images?hl=en&amp;lr=&amp;ie=UTF-8&amp;oe=UTF-8&amp;q=William+Marbury&amp;btnG=Google+Search</a:t>
            </a:r>
            <a:r>
              <a:rPr lang="en-US" sz="900" smtClean="0">
                <a:solidFill>
                  <a:srgbClr val="000000"/>
                </a:solidFill>
                <a:cs typeface="Arial" charset="0"/>
              </a:rPr>
              <a:t> 29 Feb. 2004</a:t>
            </a:r>
          </a:p>
          <a:p>
            <a:pPr>
              <a:lnSpc>
                <a:spcPct val="90000"/>
              </a:lnSpc>
            </a:pPr>
            <a:r>
              <a:rPr lang="en-US" sz="900" smtClean="0">
                <a:solidFill>
                  <a:srgbClr val="008000"/>
                </a:solidFill>
                <a:cs typeface="Arial" charset="0"/>
              </a:rPr>
              <a:t>www.loc.gov/exhibits/ religion/f0506s.jpg</a:t>
            </a:r>
            <a:r>
              <a:rPr lang="en-US" sz="900" smtClean="0">
                <a:solidFill>
                  <a:srgbClr val="000000"/>
                </a:solidFill>
                <a:cs typeface="Arial" charset="0"/>
              </a:rPr>
              <a:t> </a:t>
            </a:r>
            <a:r>
              <a:rPr lang="en-US" sz="900" smtClean="0">
                <a:solidFill>
                  <a:srgbClr val="000000"/>
                </a:solidFill>
                <a:cs typeface="Arial" charset="0"/>
                <a:hlinkClick r:id="rId5"/>
              </a:rPr>
              <a:t>http://images.google.com/images?hl=en&amp;lr=&amp;ie=UTF-8&amp;oe=UTF-8&amp;q=John+Marshall&amp;btnG=Google+Search</a:t>
            </a:r>
            <a:r>
              <a:rPr lang="en-US" sz="900" smtClean="0">
                <a:solidFill>
                  <a:srgbClr val="000000"/>
                </a:solidFill>
                <a:cs typeface="Arial" charset="0"/>
              </a:rPr>
              <a:t> 29 Feb. 2004</a:t>
            </a:r>
          </a:p>
          <a:p>
            <a:pPr>
              <a:lnSpc>
                <a:spcPct val="90000"/>
              </a:lnSpc>
            </a:pPr>
            <a:r>
              <a:rPr lang="en-US" sz="900" smtClean="0">
                <a:solidFill>
                  <a:srgbClr val="008000"/>
                </a:solidFill>
                <a:cs typeface="Arial" charset="0"/>
              </a:rPr>
              <a:t>www.landmarkcases.org/ marbury/cartoon.html</a:t>
            </a:r>
            <a:r>
              <a:rPr lang="en-US" sz="900" smtClean="0">
                <a:solidFill>
                  <a:srgbClr val="000000"/>
                </a:solidFill>
                <a:cs typeface="Arial" charset="0"/>
              </a:rPr>
              <a:t> </a:t>
            </a:r>
            <a:r>
              <a:rPr lang="en-US" sz="900" smtClean="0">
                <a:solidFill>
                  <a:srgbClr val="000000"/>
                </a:solidFill>
                <a:cs typeface="Arial" charset="0"/>
                <a:hlinkClick r:id="rId6"/>
              </a:rPr>
              <a:t>http://images.google.com/images?q=Marbury+v.+Madison&amp;ie=UTF-8&amp;oe=UTF-8&amp;hl=en&amp;btnG=Google+Search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www.landmarkcases.org/ marbury/cartoon.html</a:t>
            </a:r>
            <a:r>
              <a:rPr lang="en-US" sz="900" smtClean="0">
                <a:solidFill>
                  <a:srgbClr val="000000"/>
                </a:solidFill>
                <a:cs typeface="Arial" charset="0"/>
              </a:rPr>
              <a:t> </a:t>
            </a:r>
            <a:r>
              <a:rPr lang="en-US" sz="900" smtClean="0">
                <a:solidFill>
                  <a:srgbClr val="000000"/>
                </a:solidFill>
                <a:cs typeface="Arial" charset="0"/>
                <a:hlinkClick r:id="rId6"/>
              </a:rPr>
              <a:t>http://images.google.com/images?q=Marbury+v.+Madison&amp;ie=UTF-8&amp;oe=UTF-8&amp;hl=en&amp;btnG=Google+Search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www.hamilton-scourge.city.hamilton.on.ca/ hist...</a:t>
            </a:r>
            <a:r>
              <a:rPr lang="en-US" sz="900" smtClean="0">
                <a:solidFill>
                  <a:srgbClr val="000000"/>
                </a:solidFill>
                <a:cs typeface="Arial" charset="0"/>
              </a:rPr>
              <a:t> </a:t>
            </a:r>
            <a:r>
              <a:rPr lang="en-US" sz="900" smtClean="0">
                <a:solidFill>
                  <a:srgbClr val="000000"/>
                </a:solidFill>
                <a:cs typeface="Arial" charset="0"/>
                <a:hlinkClick r:id="rId7"/>
              </a:rPr>
              <a:t>http://images.google.com/images?hl=en&amp;lr=&amp;ie=UTF-8&amp;oe=UTF-8&amp;q=Napoleon+Bonaparte&amp;btnG=Google+Search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docsouth.unc.edu/beardj/ beard.html</a:t>
            </a:r>
            <a:r>
              <a:rPr lang="en-US" sz="900" smtClean="0">
                <a:solidFill>
                  <a:srgbClr val="000000"/>
                </a:solidFill>
                <a:cs typeface="Arial" charset="0"/>
              </a:rPr>
              <a:t/>
            </a:r>
            <a:br>
              <a:rPr lang="en-US" sz="900" smtClean="0">
                <a:solidFill>
                  <a:srgbClr val="000000"/>
                </a:solidFill>
                <a:cs typeface="Arial" charset="0"/>
              </a:rPr>
            </a:br>
            <a:r>
              <a:rPr lang="en-US" sz="900" smtClean="0">
                <a:solidFill>
                  <a:srgbClr val="000000"/>
                </a:solidFill>
                <a:cs typeface="Arial" charset="0"/>
                <a:hlinkClick r:id="rId8"/>
              </a:rPr>
              <a:t>http://images.google.com/images?hl=en&amp;lr=&amp;ie=UTF-8&amp;oe=UTF-8&amp;q=Toussaint+L%E2%80%99Ouverture&amp;btnG=Google+Search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www.kreyol.com/xhistory/ 4history.html</a:t>
            </a:r>
            <a:r>
              <a:rPr lang="en-US" sz="900" smtClean="0">
                <a:solidFill>
                  <a:srgbClr val="000000"/>
                </a:solidFill>
                <a:cs typeface="Arial" charset="0"/>
              </a:rPr>
              <a:t> </a:t>
            </a:r>
            <a:r>
              <a:rPr lang="en-US" sz="900" smtClean="0">
                <a:solidFill>
                  <a:srgbClr val="000000"/>
                </a:solidFill>
                <a:cs typeface="Arial" charset="0"/>
                <a:hlinkClick r:id="rId8"/>
              </a:rPr>
              <a:t>http://images.google.com/images?hl=en&amp;lr=&amp;ie=UTF-8&amp;oe=UTF-8&amp;q=Toussaint+L%E2%80%99Ouverture&amp;btnG=Google+Search</a:t>
            </a:r>
            <a:r>
              <a:rPr lang="en-US" sz="900" smtClean="0">
                <a:solidFill>
                  <a:srgbClr val="000000"/>
                </a:solidFill>
                <a:cs typeface="Arial" charset="0"/>
              </a:rPr>
              <a:t> 13 Mar. 2004</a:t>
            </a:r>
          </a:p>
        </p:txBody>
      </p:sp>
      <p:sp>
        <p:nvSpPr>
          <p:cNvPr id="228356" name="Slide Number Placeholder 4"/>
          <p:cNvSpPr>
            <a:spLocks noGrp="1"/>
          </p:cNvSpPr>
          <p:nvPr>
            <p:ph type="sldNum" sz="quarter" idx="12"/>
          </p:nvPr>
        </p:nvSpPr>
        <p:spPr>
          <a:noFill/>
        </p:spPr>
        <p:txBody>
          <a:bodyPr/>
          <a:lstStyle/>
          <a:p>
            <a:fld id="{7CC58719-19E3-480B-9732-99A00A8A48F1}" type="slidenum">
              <a:rPr lang="en-US" smtClean="0"/>
              <a:pPr/>
              <a:t>223</a:t>
            </a:fld>
            <a:endParaRPr lang="en-US" smtClean="0"/>
          </a:p>
        </p:txBody>
      </p:sp>
      <p:sp>
        <p:nvSpPr>
          <p:cNvPr id="6" name="Date Placeholder 5"/>
          <p:cNvSpPr>
            <a:spLocks noGrp="1"/>
          </p:cNvSpPr>
          <p:nvPr>
            <p:ph type="dt" sz="half" idx="10"/>
          </p:nvPr>
        </p:nvSpPr>
        <p:spPr/>
        <p:txBody>
          <a:bodyPr/>
          <a:lstStyle/>
          <a:p>
            <a:pPr>
              <a:defRPr/>
            </a:pPr>
            <a:fld id="{14714E0D-680D-4F17-BBDC-62C32AD64C32}"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r>
              <a:rPr lang="en-US" smtClean="0"/>
              <a:t>Reference Page 2 for Pictures</a:t>
            </a:r>
          </a:p>
        </p:txBody>
      </p:sp>
      <p:sp>
        <p:nvSpPr>
          <p:cNvPr id="229379" name="Rectangle 3"/>
          <p:cNvSpPr>
            <a:spLocks noGrp="1" noChangeArrowheads="1"/>
          </p:cNvSpPr>
          <p:nvPr>
            <p:ph type="body" idx="1"/>
          </p:nvPr>
        </p:nvSpPr>
        <p:spPr/>
        <p:txBody>
          <a:bodyPr/>
          <a:lstStyle/>
          <a:p>
            <a:pPr>
              <a:lnSpc>
                <a:spcPct val="90000"/>
              </a:lnSpc>
            </a:pPr>
            <a:r>
              <a:rPr lang="en-US" sz="900" smtClean="0">
                <a:solidFill>
                  <a:srgbClr val="008000"/>
                </a:solidFill>
                <a:cs typeface="Arial" charset="0"/>
              </a:rPr>
              <a:t>www.pbs.org/.../archives/ one/61lewis.htm</a:t>
            </a:r>
            <a:r>
              <a:rPr lang="en-US" sz="900" smtClean="0">
                <a:solidFill>
                  <a:srgbClr val="000000"/>
                </a:solidFill>
                <a:cs typeface="Arial" charset="0"/>
              </a:rPr>
              <a:t> </a:t>
            </a:r>
            <a:r>
              <a:rPr lang="en-US" sz="900" smtClean="0">
                <a:solidFill>
                  <a:srgbClr val="000000"/>
                </a:solidFill>
                <a:cs typeface="Arial" charset="0"/>
                <a:hlinkClick r:id="rId3"/>
              </a:rPr>
              <a:t>http://images.google.com/images?hl=en&amp;lr=&amp;ie=UTF-8&amp;oe=UTF-8&amp;q=Meriwether+Lewis&amp;btnG=Google+Search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www.tulsaweb.com/ port/clark.gif</a:t>
            </a:r>
            <a:r>
              <a:rPr lang="en-US" sz="900" smtClean="0">
                <a:solidFill>
                  <a:srgbClr val="000000"/>
                </a:solidFill>
                <a:cs typeface="Arial" charset="0"/>
              </a:rPr>
              <a:t> </a:t>
            </a:r>
            <a:r>
              <a:rPr lang="en-US" sz="900" smtClean="0">
                <a:solidFill>
                  <a:srgbClr val="000000"/>
                </a:solidFill>
                <a:cs typeface="Arial" charset="0"/>
                <a:hlinkClick r:id="rId4"/>
              </a:rPr>
              <a:t>http://images.google.com/images?hl=en&amp;lr=&amp;ie=UTF-8&amp;oe=UTF-8&amp;q=William+Clark&amp;btnG=Google+Search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www.pbs.org/.../places/ trails_ter/lewis.htm</a:t>
            </a:r>
            <a:r>
              <a:rPr lang="en-US" sz="900" smtClean="0">
                <a:solidFill>
                  <a:srgbClr val="000000"/>
                </a:solidFill>
                <a:cs typeface="Arial" charset="0"/>
              </a:rPr>
              <a:t> </a:t>
            </a:r>
            <a:r>
              <a:rPr lang="en-US" sz="900" smtClean="0">
                <a:solidFill>
                  <a:srgbClr val="000000"/>
                </a:solidFill>
                <a:cs typeface="Arial" charset="0"/>
                <a:hlinkClick r:id="rId5"/>
              </a:rPr>
              <a:t>http://images.google.com/images?hl=en&amp;lr=&amp;ie=UTF-8&amp;oe=UTF-8&amp;q=Lewis+and+Clark+Expedition</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www.mid-mo.net/bigmuddy/ hannacole1.html</a:t>
            </a:r>
            <a:r>
              <a:rPr lang="en-US" sz="900" smtClean="0">
                <a:solidFill>
                  <a:srgbClr val="000000"/>
                </a:solidFill>
                <a:cs typeface="Arial" charset="0"/>
              </a:rPr>
              <a:t> </a:t>
            </a:r>
            <a:r>
              <a:rPr lang="en-US" sz="900" smtClean="0">
                <a:solidFill>
                  <a:srgbClr val="000000"/>
                </a:solidFill>
                <a:cs typeface="Arial" charset="0"/>
                <a:hlinkClick r:id="rId6"/>
              </a:rPr>
              <a:t>http://images.google.com/images?hl=en&amp;lr=&amp;ie=UTF-8&amp;oe=UTF-8&amp;q=Sacagawea&amp;btnG=Google+Search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www.evergreen.edu/.../ hotopics/lewis-clark/</a:t>
            </a:r>
            <a:r>
              <a:rPr lang="en-US" sz="900" smtClean="0">
                <a:solidFill>
                  <a:srgbClr val="000000"/>
                </a:solidFill>
                <a:cs typeface="Arial" charset="0"/>
              </a:rPr>
              <a:t> </a:t>
            </a:r>
            <a:r>
              <a:rPr lang="en-US" sz="900" smtClean="0">
                <a:solidFill>
                  <a:srgbClr val="000000"/>
                </a:solidFill>
                <a:cs typeface="Arial" charset="0"/>
                <a:hlinkClick r:id="rId6"/>
              </a:rPr>
              <a:t>http://images.google.com/images?hl=en&amp;lr=&amp;ie=UTF-8&amp;oe=UTF-8&amp;q=Sacagawea&amp;btnG=Google+Search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www.zmoon.com/pptravel/ essays/pike.html</a:t>
            </a:r>
            <a:r>
              <a:rPr lang="en-US" sz="900" smtClean="0">
                <a:solidFill>
                  <a:srgbClr val="000000"/>
                </a:solidFill>
                <a:cs typeface="Arial" charset="0"/>
              </a:rPr>
              <a:t> </a:t>
            </a:r>
            <a:r>
              <a:rPr lang="en-US" sz="900" smtClean="0">
                <a:solidFill>
                  <a:srgbClr val="000000"/>
                </a:solidFill>
                <a:cs typeface="Arial" charset="0"/>
                <a:hlinkClick r:id="rId7"/>
              </a:rPr>
              <a:t>http://images.google.com/images?q=Zebulon+Pike&amp;ie=UTF-8&amp;oe=UTF-8&amp;hl=en&amp;btnG=Google+Search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www.wilder-westen-web.de/ fue003.htm</a:t>
            </a:r>
            <a:r>
              <a:rPr lang="en-US" sz="900" smtClean="0">
                <a:solidFill>
                  <a:srgbClr val="000000"/>
                </a:solidFill>
                <a:cs typeface="Arial" charset="0"/>
              </a:rPr>
              <a:t> </a:t>
            </a:r>
            <a:r>
              <a:rPr lang="en-US" sz="900" smtClean="0">
                <a:solidFill>
                  <a:srgbClr val="000000"/>
                </a:solidFill>
                <a:cs typeface="Arial" charset="0"/>
                <a:hlinkClick r:id="rId7"/>
              </a:rPr>
              <a:t>http://images.google.com/images?q=Zebulon+Pike&amp;ie=UTF-8&amp;oe=UTF-8&amp;hl=en&amp;btnG=Google+Search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www.cityguide.travel-guides.com/ cities/neo/ci...</a:t>
            </a:r>
            <a:r>
              <a:rPr lang="en-US" sz="900" smtClean="0">
                <a:solidFill>
                  <a:srgbClr val="000000"/>
                </a:solidFill>
                <a:cs typeface="Arial" charset="0"/>
              </a:rPr>
              <a:t> </a:t>
            </a:r>
            <a:r>
              <a:rPr lang="en-US" sz="900" smtClean="0">
                <a:solidFill>
                  <a:srgbClr val="000000"/>
                </a:solidFill>
                <a:cs typeface="Arial" charset="0"/>
                <a:hlinkClick r:id="rId8"/>
              </a:rPr>
              <a:t>http://images.google.com/images?q=New+Orleans&amp;ie=UTF-8&amp;oe=UTF-8&amp;hl=en&amp;btnG=Google+Search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geologyonline.museum.state.il.us/.../ river.jpg</a:t>
            </a:r>
            <a:r>
              <a:rPr lang="en-US" sz="900" smtClean="0">
                <a:solidFill>
                  <a:srgbClr val="000000"/>
                </a:solidFill>
                <a:cs typeface="Arial" charset="0"/>
              </a:rPr>
              <a:t> </a:t>
            </a:r>
            <a:r>
              <a:rPr lang="en-US" sz="900" smtClean="0">
                <a:solidFill>
                  <a:srgbClr val="000000"/>
                </a:solidFill>
                <a:cs typeface="Arial" charset="0"/>
                <a:hlinkClick r:id="rId9"/>
              </a:rPr>
              <a:t>http://images.google.com/images?hl=en&amp;lr=&amp;ie=UTF-8&amp;oe=UTF-8&amp;q=Mississippi+River&amp;btnG=Google+Search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www.nwrc.usgs.gov/fringe/ mississi.html</a:t>
            </a:r>
            <a:r>
              <a:rPr lang="en-US" sz="900" smtClean="0">
                <a:solidFill>
                  <a:srgbClr val="000000"/>
                </a:solidFill>
                <a:cs typeface="Arial" charset="0"/>
              </a:rPr>
              <a:t> </a:t>
            </a:r>
            <a:r>
              <a:rPr lang="en-US" sz="900" smtClean="0">
                <a:solidFill>
                  <a:srgbClr val="000000"/>
                </a:solidFill>
                <a:cs typeface="Arial" charset="0"/>
                <a:hlinkClick r:id="rId9"/>
              </a:rPr>
              <a:t>http://images.google.com/images?hl=en&amp;lr=&amp;ie=UTF-8&amp;oe=UTF-8&amp;q=Mississippi+River&amp;btnG=Google+Search</a:t>
            </a:r>
            <a:r>
              <a:rPr lang="en-US" sz="900" smtClean="0">
                <a:solidFill>
                  <a:srgbClr val="000000"/>
                </a:solidFill>
                <a:cs typeface="Arial" charset="0"/>
              </a:rPr>
              <a:t> 13 Mar. 2004</a:t>
            </a:r>
          </a:p>
        </p:txBody>
      </p:sp>
      <p:sp>
        <p:nvSpPr>
          <p:cNvPr id="229380" name="Slide Number Placeholder 4"/>
          <p:cNvSpPr>
            <a:spLocks noGrp="1"/>
          </p:cNvSpPr>
          <p:nvPr>
            <p:ph type="sldNum" sz="quarter" idx="12"/>
          </p:nvPr>
        </p:nvSpPr>
        <p:spPr>
          <a:noFill/>
        </p:spPr>
        <p:txBody>
          <a:bodyPr/>
          <a:lstStyle/>
          <a:p>
            <a:fld id="{865FF697-2978-4ABD-9548-ED29807BC11C}" type="slidenum">
              <a:rPr lang="en-US" smtClean="0"/>
              <a:pPr/>
              <a:t>224</a:t>
            </a:fld>
            <a:endParaRPr lang="en-US" smtClean="0"/>
          </a:p>
        </p:txBody>
      </p:sp>
      <p:sp>
        <p:nvSpPr>
          <p:cNvPr id="6" name="Date Placeholder 5"/>
          <p:cNvSpPr>
            <a:spLocks noGrp="1"/>
          </p:cNvSpPr>
          <p:nvPr>
            <p:ph type="dt" sz="half" idx="10"/>
          </p:nvPr>
        </p:nvSpPr>
        <p:spPr/>
        <p:txBody>
          <a:bodyPr/>
          <a:lstStyle/>
          <a:p>
            <a:pPr>
              <a:defRPr/>
            </a:pPr>
            <a:fld id="{BA19F1B9-BC48-471C-8A0A-C06137F69747}"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smtClean="0"/>
              <a:t>Reference Page 3 for Pictures</a:t>
            </a:r>
          </a:p>
        </p:txBody>
      </p:sp>
      <p:sp>
        <p:nvSpPr>
          <p:cNvPr id="230403" name="Rectangle 3"/>
          <p:cNvSpPr>
            <a:spLocks noGrp="1" noChangeArrowheads="1"/>
          </p:cNvSpPr>
          <p:nvPr>
            <p:ph type="body" idx="1"/>
          </p:nvPr>
        </p:nvSpPr>
        <p:spPr/>
        <p:txBody>
          <a:bodyPr/>
          <a:lstStyle/>
          <a:p>
            <a:pPr>
              <a:lnSpc>
                <a:spcPct val="90000"/>
              </a:lnSpc>
            </a:pPr>
            <a:r>
              <a:rPr lang="en-US" sz="900" smtClean="0">
                <a:solidFill>
                  <a:srgbClr val="008000"/>
                </a:solidFill>
                <a:cs typeface="Arial" charset="0"/>
              </a:rPr>
              <a:t>www.ae.gatech.edu/.../ Missouri%20River.JPG</a:t>
            </a:r>
            <a:r>
              <a:rPr lang="en-US" sz="900" smtClean="0">
                <a:solidFill>
                  <a:srgbClr val="000000"/>
                </a:solidFill>
                <a:cs typeface="Arial" charset="0"/>
              </a:rPr>
              <a:t> </a:t>
            </a:r>
            <a:r>
              <a:rPr lang="en-US" sz="900" smtClean="0">
                <a:solidFill>
                  <a:srgbClr val="000000"/>
                </a:solidFill>
                <a:cs typeface="Arial" charset="0"/>
                <a:hlinkClick r:id="rId3"/>
              </a:rPr>
              <a:t>http://images.google.com/images?hl=en&amp;lr=&amp;ie=UTF-8&amp;oe=UTF-8&amp;q=Missouri+River&amp;btnG=Google+Search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www.buret.net/ IMG_0006.jpg</a:t>
            </a:r>
            <a:r>
              <a:rPr lang="en-US" sz="900" smtClean="0">
                <a:solidFill>
                  <a:srgbClr val="000000"/>
                </a:solidFill>
                <a:cs typeface="Arial" charset="0"/>
              </a:rPr>
              <a:t> </a:t>
            </a:r>
            <a:r>
              <a:rPr lang="en-US" sz="900" smtClean="0">
                <a:solidFill>
                  <a:srgbClr val="000000"/>
                </a:solidFill>
                <a:cs typeface="Arial" charset="0"/>
                <a:hlinkClick r:id="rId4"/>
              </a:rPr>
              <a:t>http://images.google.com/images?q=Rocky+Mountain+National+Park&amp;hl=en&amp;lr=&amp;ie=UTF-8&amp;oe=UTF-8&amp;start=20&amp;sa=N</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www.glug.org/people/ttn/trips/ cc-we/Pix/colum...</a:t>
            </a:r>
            <a:r>
              <a:rPr lang="en-US" sz="900" smtClean="0">
                <a:solidFill>
                  <a:srgbClr val="000000"/>
                </a:solidFill>
                <a:cs typeface="Arial" charset="0"/>
              </a:rPr>
              <a:t> </a:t>
            </a:r>
            <a:r>
              <a:rPr lang="en-US" sz="900" smtClean="0">
                <a:solidFill>
                  <a:srgbClr val="000000"/>
                </a:solidFill>
                <a:cs typeface="Arial" charset="0"/>
                <a:hlinkClick r:id="rId5"/>
              </a:rPr>
              <a:t>http://images.google.com/images?hl=en&amp;lr=&amp;ie=UTF-8&amp;oe=UTF-8&amp;q=Columbia+River&amp;btnG=Google+Search</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www.bigfishguideservice.com/ photo_10.jpg</a:t>
            </a:r>
            <a:r>
              <a:rPr lang="en-US" sz="900" smtClean="0">
                <a:solidFill>
                  <a:srgbClr val="000000"/>
                </a:solidFill>
                <a:cs typeface="Arial" charset="0"/>
              </a:rPr>
              <a:t> </a:t>
            </a:r>
            <a:r>
              <a:rPr lang="en-US" sz="900" smtClean="0">
                <a:solidFill>
                  <a:srgbClr val="000000"/>
                </a:solidFill>
                <a:cs typeface="Arial" charset="0"/>
                <a:hlinkClick r:id="rId6"/>
              </a:rPr>
              <a:t>http://images.google.com/images?hl=en&amp;lr=&amp;ie=UTF-8&amp;oe=UTF-8&amp;q=Columbia+River+Salmon</a:t>
            </a:r>
            <a:r>
              <a:rPr lang="en-US" sz="900" smtClean="0">
                <a:solidFill>
                  <a:srgbClr val="000000"/>
                </a:solidFill>
                <a:cs typeface="Arial" charset="0"/>
              </a:rPr>
              <a:t> 13 Mar. 2004</a:t>
            </a:r>
          </a:p>
          <a:p>
            <a:pPr>
              <a:lnSpc>
                <a:spcPct val="90000"/>
              </a:lnSpc>
            </a:pPr>
            <a:r>
              <a:rPr lang="en-US" sz="900" smtClean="0">
                <a:solidFill>
                  <a:srgbClr val="008000"/>
                </a:solidFill>
                <a:cs typeface="Arial" charset="0"/>
              </a:rPr>
              <a:t>ghostdepot.com/rg/images/ royal%20gorge%20rout...</a:t>
            </a:r>
            <a:r>
              <a:rPr lang="en-US" sz="900" smtClean="0">
                <a:solidFill>
                  <a:srgbClr val="000000"/>
                </a:solidFill>
                <a:cs typeface="Arial" charset="0"/>
              </a:rPr>
              <a:t> </a:t>
            </a:r>
            <a:r>
              <a:rPr lang="en-US" sz="900" smtClean="0">
                <a:solidFill>
                  <a:srgbClr val="000000"/>
                </a:solidFill>
                <a:cs typeface="Arial" charset="0"/>
                <a:hlinkClick r:id="rId7"/>
              </a:rPr>
              <a:t>http://images.google.com/images?q=Pikes+Peak&amp;ie=UTF-8&amp;oe=UTF-8&amp;hl=en&amp;btnG=Google+Search</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freepages.rootsweb.com/.../ pikes-peak.jpg</a:t>
            </a:r>
            <a:r>
              <a:rPr lang="en-US" sz="900" smtClean="0">
                <a:solidFill>
                  <a:srgbClr val="000000"/>
                </a:solidFill>
                <a:cs typeface="Arial" charset="0"/>
              </a:rPr>
              <a:t> </a:t>
            </a:r>
            <a:r>
              <a:rPr lang="en-US" sz="900" smtClean="0">
                <a:solidFill>
                  <a:srgbClr val="000000"/>
                </a:solidFill>
                <a:cs typeface="Arial" charset="0"/>
                <a:hlinkClick r:id="rId7"/>
              </a:rPr>
              <a:t>http://images.google.com/images?q=Pikes+Peak&amp;ie=UTF-8&amp;oe=UTF-8&amp;hl=en&amp;btnG=Google+Search</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www.compactpower.com/ racer.html</a:t>
            </a:r>
            <a:r>
              <a:rPr lang="en-US" sz="900" smtClean="0">
                <a:solidFill>
                  <a:srgbClr val="000000"/>
                </a:solidFill>
                <a:cs typeface="Arial" charset="0"/>
              </a:rPr>
              <a:t> </a:t>
            </a:r>
            <a:r>
              <a:rPr lang="en-US" sz="900" smtClean="0">
                <a:solidFill>
                  <a:srgbClr val="000000"/>
                </a:solidFill>
                <a:cs typeface="Arial" charset="0"/>
                <a:hlinkClick r:id="rId7"/>
              </a:rPr>
              <a:t>http://images.google.com/images?q=Pikes+Peak&amp;ie=UTF-8&amp;oe=UTF-8&amp;hl=en&amp;btnG=Google+Search</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www.mikhalenko.ru/.../ red-river.jpg</a:t>
            </a:r>
            <a:r>
              <a:rPr lang="en-US" sz="900" smtClean="0">
                <a:solidFill>
                  <a:srgbClr val="000000"/>
                </a:solidFill>
                <a:cs typeface="Arial" charset="0"/>
              </a:rPr>
              <a:t> </a:t>
            </a:r>
            <a:r>
              <a:rPr lang="en-US" sz="900" smtClean="0">
                <a:solidFill>
                  <a:srgbClr val="000000"/>
                </a:solidFill>
                <a:cs typeface="Arial" charset="0"/>
                <a:hlinkClick r:id="rId8"/>
              </a:rPr>
              <a:t>http://images.google.com/images?hl=en&amp;lr=&amp;ie=UTF-8&amp;oe=UTF-8&amp;q=Red+River&amp;btnG=Google+Search</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sanmartinjalisco.com/.../ rio%20grande.jpg</a:t>
            </a:r>
            <a:r>
              <a:rPr lang="en-US" sz="900" smtClean="0">
                <a:solidFill>
                  <a:srgbClr val="000000"/>
                </a:solidFill>
                <a:cs typeface="Arial" charset="0"/>
              </a:rPr>
              <a:t> </a:t>
            </a:r>
            <a:r>
              <a:rPr lang="en-US" sz="900" smtClean="0">
                <a:solidFill>
                  <a:srgbClr val="000000"/>
                </a:solidFill>
                <a:cs typeface="Arial" charset="0"/>
                <a:hlinkClick r:id="rId9"/>
              </a:rPr>
              <a:t>http://images.google.com/images?q=Rio+Grande&amp;hl=en&amp;lr=&amp;ie=UTF-8&amp;oe=UTF-8&amp;start=20&amp;sa=N</a:t>
            </a:r>
            <a:r>
              <a:rPr lang="en-US" sz="900" smtClean="0">
                <a:solidFill>
                  <a:srgbClr val="000000"/>
                </a:solidFill>
                <a:cs typeface="Arial" charset="0"/>
              </a:rPr>
              <a:t> 14 Mar. 2004</a:t>
            </a:r>
          </a:p>
        </p:txBody>
      </p:sp>
      <p:sp>
        <p:nvSpPr>
          <p:cNvPr id="230404" name="Slide Number Placeholder 4"/>
          <p:cNvSpPr>
            <a:spLocks noGrp="1"/>
          </p:cNvSpPr>
          <p:nvPr>
            <p:ph type="sldNum" sz="quarter" idx="12"/>
          </p:nvPr>
        </p:nvSpPr>
        <p:spPr>
          <a:noFill/>
        </p:spPr>
        <p:txBody>
          <a:bodyPr/>
          <a:lstStyle/>
          <a:p>
            <a:fld id="{87C84F5D-D1E7-4B0B-9C76-800111F363FC}" type="slidenum">
              <a:rPr lang="en-US" smtClean="0"/>
              <a:pPr/>
              <a:t>225</a:t>
            </a:fld>
            <a:endParaRPr lang="en-US" smtClean="0"/>
          </a:p>
        </p:txBody>
      </p:sp>
      <p:sp>
        <p:nvSpPr>
          <p:cNvPr id="6" name="Date Placeholder 5"/>
          <p:cNvSpPr>
            <a:spLocks noGrp="1"/>
          </p:cNvSpPr>
          <p:nvPr>
            <p:ph type="dt" sz="half" idx="10"/>
          </p:nvPr>
        </p:nvSpPr>
        <p:spPr/>
        <p:txBody>
          <a:bodyPr/>
          <a:lstStyle/>
          <a:p>
            <a:pPr>
              <a:defRPr/>
            </a:pPr>
            <a:fld id="{B6C525BB-2893-4E30-AE27-C7B28804AFCB}"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en-US" smtClean="0"/>
              <a:t>Reference Page 4 for Pictures</a:t>
            </a:r>
          </a:p>
        </p:txBody>
      </p:sp>
      <p:sp>
        <p:nvSpPr>
          <p:cNvPr id="231427" name="Rectangle 3"/>
          <p:cNvSpPr>
            <a:spLocks noGrp="1" noChangeArrowheads="1"/>
          </p:cNvSpPr>
          <p:nvPr>
            <p:ph type="body" idx="1"/>
          </p:nvPr>
        </p:nvSpPr>
        <p:spPr/>
        <p:txBody>
          <a:bodyPr/>
          <a:lstStyle/>
          <a:p>
            <a:pPr>
              <a:lnSpc>
                <a:spcPct val="90000"/>
              </a:lnSpc>
            </a:pPr>
            <a:r>
              <a:rPr lang="en-US" sz="900" smtClean="0">
                <a:solidFill>
                  <a:srgbClr val="008000"/>
                </a:solidFill>
                <a:cs typeface="Arial" charset="0"/>
              </a:rPr>
              <a:t>www.heritage.nf.ca/exploration/ impressment.html</a:t>
            </a:r>
            <a:r>
              <a:rPr lang="en-US" sz="900" smtClean="0">
                <a:solidFill>
                  <a:srgbClr val="000000"/>
                </a:solidFill>
                <a:cs typeface="Arial" charset="0"/>
              </a:rPr>
              <a:t> </a:t>
            </a:r>
            <a:r>
              <a:rPr lang="en-US" sz="900" smtClean="0">
                <a:solidFill>
                  <a:srgbClr val="000000"/>
                </a:solidFill>
                <a:cs typeface="Arial" charset="0"/>
                <a:hlinkClick r:id="rId3"/>
              </a:rPr>
              <a:t>http://images.google.com/images?hl=en&amp;lr=&amp;ie=UTF-8&amp;oe=UTF-8&amp;q=Impressment</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www.doctissimo.fr/.../mag0818/ sa_2168_embargo.htm</a:t>
            </a:r>
            <a:r>
              <a:rPr lang="en-US" sz="900" smtClean="0">
                <a:solidFill>
                  <a:srgbClr val="000000"/>
                </a:solidFill>
                <a:cs typeface="Arial" charset="0"/>
              </a:rPr>
              <a:t> </a:t>
            </a:r>
            <a:r>
              <a:rPr lang="en-US" sz="900" smtClean="0">
                <a:solidFill>
                  <a:srgbClr val="000000"/>
                </a:solidFill>
                <a:cs typeface="Arial" charset="0"/>
                <a:hlinkClick r:id="rId4"/>
              </a:rPr>
              <a:t>http://images.google.com/images?hl=en&amp;lr=&amp;ie=UTF-8&amp;oe=UTF-8&amp;q=Embargo&amp;btnG=Google+Search</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www.newton.mec.edu/.../ images/Embargo.jpg</a:t>
            </a:r>
            <a:r>
              <a:rPr lang="en-US" sz="900" smtClean="0">
                <a:solidFill>
                  <a:srgbClr val="000000"/>
                </a:solidFill>
                <a:cs typeface="Arial" charset="0"/>
              </a:rPr>
              <a:t> </a:t>
            </a:r>
            <a:r>
              <a:rPr lang="en-US" sz="900" smtClean="0">
                <a:solidFill>
                  <a:srgbClr val="000000"/>
                </a:solidFill>
                <a:cs typeface="Arial" charset="0"/>
                <a:hlinkClick r:id="rId4"/>
              </a:rPr>
              <a:t>http://images.google.com/images?hl=en&amp;lr=&amp;ie=UTF-8&amp;oe=UTF-8&amp;q=Embargo&amp;btnG=Google+Search</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www.galafilm.com/1812/f/ catalogues/esq149.html</a:t>
            </a:r>
            <a:r>
              <a:rPr lang="en-US" sz="900" smtClean="0">
                <a:solidFill>
                  <a:srgbClr val="000000"/>
                </a:solidFill>
                <a:cs typeface="Arial" charset="0"/>
              </a:rPr>
              <a:t> </a:t>
            </a:r>
            <a:r>
              <a:rPr lang="en-US" sz="900" smtClean="0">
                <a:solidFill>
                  <a:srgbClr val="000000"/>
                </a:solidFill>
                <a:cs typeface="Arial" charset="0"/>
                <a:hlinkClick r:id="rId5"/>
              </a:rPr>
              <a:t>http://images.google.com/images?hl=en&amp;lr=&amp;ie=UTF-8&amp;oe=UTF-8&amp;q=Embargo+Act</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www.butlercountyohio.org/.../ fort_hamilton.htm</a:t>
            </a:r>
            <a:r>
              <a:rPr lang="en-US" sz="900" smtClean="0">
                <a:solidFill>
                  <a:srgbClr val="000000"/>
                </a:solidFill>
                <a:cs typeface="Arial" charset="0"/>
              </a:rPr>
              <a:t> </a:t>
            </a:r>
            <a:r>
              <a:rPr lang="en-US" sz="900" smtClean="0">
                <a:solidFill>
                  <a:srgbClr val="000000"/>
                </a:solidFill>
                <a:cs typeface="Arial" charset="0"/>
                <a:hlinkClick r:id="rId6"/>
              </a:rPr>
              <a:t>http://images.google.com/images?hl=en&amp;lr=&amp;ie=UTF-8&amp;oe=UTF-8&amp;q=Tecumseh&amp;btnG=Google+Search</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dagwood.wvec.k12.in.us/ battle/harrison.html</a:t>
            </a:r>
            <a:r>
              <a:rPr lang="en-US" sz="900" smtClean="0">
                <a:solidFill>
                  <a:srgbClr val="000000"/>
                </a:solidFill>
                <a:cs typeface="Arial" charset="0"/>
              </a:rPr>
              <a:t> </a:t>
            </a:r>
            <a:r>
              <a:rPr lang="en-US" sz="900" smtClean="0">
                <a:solidFill>
                  <a:srgbClr val="000000"/>
                </a:solidFill>
                <a:cs typeface="Arial" charset="0"/>
                <a:hlinkClick r:id="rId7"/>
              </a:rPr>
              <a:t>http://images.google.com/images?hl=en&amp;lr=&amp;ie=UTF-8&amp;oe=UTF-8&amp;q=William+Henry+Harrison&amp;btnG=Google+Search</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cgsc.leavenworth.army.mil/.../ tunnell/tunnell.asp</a:t>
            </a:r>
            <a:r>
              <a:rPr lang="en-US" sz="900" smtClean="0">
                <a:solidFill>
                  <a:srgbClr val="000000"/>
                </a:solidFill>
                <a:cs typeface="Arial" charset="0"/>
              </a:rPr>
              <a:t> </a:t>
            </a:r>
            <a:r>
              <a:rPr lang="en-US" sz="900" smtClean="0">
                <a:solidFill>
                  <a:srgbClr val="000000"/>
                </a:solidFill>
                <a:cs typeface="Arial" charset="0"/>
                <a:hlinkClick r:id="rId8"/>
              </a:rPr>
              <a:t>http://images.google.com/images?hl=en&amp;lr=&amp;ie=UTF-8&amp;oe=UTF-8&amp;q=Battle+of+Tippecanoe&amp;btnG=Google+Search</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www.skyhawk.org/ 6E/ARF18.jpg</a:t>
            </a:r>
            <a:r>
              <a:rPr lang="en-US" sz="900" smtClean="0">
                <a:solidFill>
                  <a:srgbClr val="000000"/>
                </a:solidFill>
                <a:cs typeface="Arial" charset="0"/>
              </a:rPr>
              <a:t> </a:t>
            </a:r>
            <a:r>
              <a:rPr lang="en-US" sz="900" smtClean="0">
                <a:solidFill>
                  <a:srgbClr val="000000"/>
                </a:solidFill>
                <a:cs typeface="Arial" charset="0"/>
                <a:hlinkClick r:id="rId9"/>
              </a:rPr>
              <a:t>http://images.google.com/images?hl=en&amp;lr=&amp;ie=UTF-8&amp;oe=UTF-8&amp;q=War+Hawks&amp;btnG=Google+Search</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www.constitution.org/img/ james_madison.jpg</a:t>
            </a:r>
            <a:r>
              <a:rPr lang="en-US" sz="900" smtClean="0">
                <a:solidFill>
                  <a:srgbClr val="000000"/>
                </a:solidFill>
                <a:cs typeface="Arial" charset="0"/>
              </a:rPr>
              <a:t> </a:t>
            </a:r>
            <a:r>
              <a:rPr lang="en-US" sz="900" smtClean="0">
                <a:solidFill>
                  <a:srgbClr val="000000"/>
                </a:solidFill>
                <a:cs typeface="Arial" charset="0"/>
                <a:hlinkClick r:id="rId10"/>
              </a:rPr>
              <a:t>http://images.google.com/images?hl=en&amp;lr=&amp;ie=UTF-8&amp;oe=UTF-8&amp;q=James+Madison&amp;btnG=Google+Search</a:t>
            </a:r>
            <a:r>
              <a:rPr lang="en-US" sz="900" smtClean="0">
                <a:solidFill>
                  <a:srgbClr val="000000"/>
                </a:solidFill>
                <a:cs typeface="Arial" charset="0"/>
              </a:rPr>
              <a:t> 14 Mar. 2004</a:t>
            </a:r>
          </a:p>
          <a:p>
            <a:pPr>
              <a:lnSpc>
                <a:spcPct val="90000"/>
              </a:lnSpc>
            </a:pPr>
            <a:r>
              <a:rPr lang="en-US" sz="900" smtClean="0">
                <a:solidFill>
                  <a:srgbClr val="008000"/>
                </a:solidFill>
                <a:cs typeface="Arial" charset="0"/>
              </a:rPr>
              <a:t>www.nuwc.navy.mil/hq/ history/operry.html</a:t>
            </a:r>
            <a:r>
              <a:rPr lang="en-US" sz="900" smtClean="0">
                <a:solidFill>
                  <a:srgbClr val="000000"/>
                </a:solidFill>
                <a:cs typeface="Arial" charset="0"/>
              </a:rPr>
              <a:t> </a:t>
            </a:r>
            <a:r>
              <a:rPr lang="en-US" sz="900" smtClean="0">
                <a:solidFill>
                  <a:srgbClr val="000000"/>
                </a:solidFill>
                <a:cs typeface="Arial" charset="0"/>
                <a:hlinkClick r:id="rId11"/>
              </a:rPr>
              <a:t>http://images.google.com/images?q=Oliver+Hazard+Perry&amp;ie=UTF-8&amp;oe=UTF-8&amp;hl=en&amp;btnG=Google+Search</a:t>
            </a:r>
            <a:r>
              <a:rPr lang="en-US" sz="900" smtClean="0">
                <a:solidFill>
                  <a:srgbClr val="000000"/>
                </a:solidFill>
                <a:cs typeface="Arial" charset="0"/>
              </a:rPr>
              <a:t> 14 Mar. 2004</a:t>
            </a:r>
          </a:p>
        </p:txBody>
      </p:sp>
      <p:sp>
        <p:nvSpPr>
          <p:cNvPr id="231428" name="Slide Number Placeholder 4"/>
          <p:cNvSpPr>
            <a:spLocks noGrp="1"/>
          </p:cNvSpPr>
          <p:nvPr>
            <p:ph type="sldNum" sz="quarter" idx="12"/>
          </p:nvPr>
        </p:nvSpPr>
        <p:spPr>
          <a:noFill/>
        </p:spPr>
        <p:txBody>
          <a:bodyPr/>
          <a:lstStyle/>
          <a:p>
            <a:fld id="{DF6C5021-283C-4487-A5B0-B8C426851E0F}" type="slidenum">
              <a:rPr lang="en-US" smtClean="0"/>
              <a:pPr/>
              <a:t>226</a:t>
            </a:fld>
            <a:endParaRPr lang="en-US" smtClean="0"/>
          </a:p>
        </p:txBody>
      </p:sp>
      <p:sp>
        <p:nvSpPr>
          <p:cNvPr id="6" name="Date Placeholder 5"/>
          <p:cNvSpPr>
            <a:spLocks noGrp="1"/>
          </p:cNvSpPr>
          <p:nvPr>
            <p:ph type="dt" sz="half" idx="10"/>
          </p:nvPr>
        </p:nvSpPr>
        <p:spPr/>
        <p:txBody>
          <a:bodyPr/>
          <a:lstStyle/>
          <a:p>
            <a:pPr>
              <a:defRPr/>
            </a:pPr>
            <a:fld id="{CBD1488B-BCFE-4186-8076-B0D7191359F8}"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en-US" b="0" smtClean="0"/>
              <a:t>Reference Page 5 for Pictures</a:t>
            </a:r>
          </a:p>
        </p:txBody>
      </p:sp>
      <p:sp>
        <p:nvSpPr>
          <p:cNvPr id="232451" name="Rectangle 3"/>
          <p:cNvSpPr>
            <a:spLocks noGrp="1" noChangeArrowheads="1"/>
          </p:cNvSpPr>
          <p:nvPr>
            <p:ph type="body" idx="1"/>
          </p:nvPr>
        </p:nvSpPr>
        <p:spPr/>
        <p:txBody>
          <a:bodyPr/>
          <a:lstStyle/>
          <a:p>
            <a:r>
              <a:rPr lang="en-US" sz="700" smtClean="0">
                <a:solidFill>
                  <a:srgbClr val="008000"/>
                </a:solidFill>
                <a:cs typeface="Arial" charset="0"/>
              </a:rPr>
              <a:t>www.jclary.com/ gl2/gl2.html</a:t>
            </a:r>
            <a:r>
              <a:rPr lang="en-US" sz="700" smtClean="0">
                <a:solidFill>
                  <a:srgbClr val="000000"/>
                </a:solidFill>
                <a:cs typeface="Arial" charset="0"/>
              </a:rPr>
              <a:t> </a:t>
            </a:r>
            <a:r>
              <a:rPr lang="en-US" sz="700" smtClean="0">
                <a:solidFill>
                  <a:srgbClr val="000000"/>
                </a:solidFill>
                <a:cs typeface="Arial" charset="0"/>
                <a:hlinkClick r:id="rId3"/>
              </a:rPr>
              <a:t>http://images.google.com/images?hl=en&amp;lr=&amp;ie=UTF-8&amp;oe=UTF-8&amp;q=Battle+of+Lake+Erie&amp;btnG=Google+Search</a:t>
            </a:r>
            <a:r>
              <a:rPr lang="en-US" sz="700" smtClean="0">
                <a:solidFill>
                  <a:srgbClr val="000000"/>
                </a:solidFill>
                <a:cs typeface="Arial" charset="0"/>
              </a:rPr>
              <a:t> 14 Mar. 2004</a:t>
            </a:r>
          </a:p>
          <a:p>
            <a:r>
              <a:rPr lang="en-US" sz="700" smtClean="0"/>
              <a:t>www.galafilm.com/1812/ e/events/morav_native.html </a:t>
            </a:r>
            <a:r>
              <a:rPr lang="en-US" sz="700" smtClean="0">
                <a:hlinkClick r:id="rId4"/>
              </a:rPr>
              <a:t>http://images.google.com/images?q=Battle+of+the+Thames&amp;hl=en&amp;btnG=Google+Search</a:t>
            </a:r>
            <a:r>
              <a:rPr lang="en-US" sz="700" smtClean="0"/>
              <a:t> 21 Jan. 2005</a:t>
            </a:r>
          </a:p>
          <a:p>
            <a:r>
              <a:rPr lang="en-US" sz="700" smtClean="0"/>
              <a:t>www.windsorpubliclibrary.com/.../ Jos-36.htm</a:t>
            </a:r>
            <a:br>
              <a:rPr lang="en-US" sz="700" smtClean="0"/>
            </a:br>
            <a:r>
              <a:rPr lang="en-US" sz="700" smtClean="0">
                <a:hlinkClick r:id="rId5"/>
              </a:rPr>
              <a:t>http://images.google.com/images?q=Battle+of+the+Thames&amp;hl=en&amp;btnG=Google+Search14</a:t>
            </a:r>
            <a:r>
              <a:rPr lang="en-US" sz="700" smtClean="0"/>
              <a:t> Jan. 2005</a:t>
            </a:r>
          </a:p>
          <a:p>
            <a:r>
              <a:rPr lang="en-US" sz="700" smtClean="0"/>
              <a:t>freepages.history.rootsweb.com/.../ Chap26.html </a:t>
            </a:r>
            <a:r>
              <a:rPr lang="en-US" sz="700" smtClean="0">
                <a:hlinkClick r:id="rId4"/>
              </a:rPr>
              <a:t>http://images.google.com/images?q=Battle+of+the+Thames&amp;hl=en&amp;btnG=Google+Search</a:t>
            </a:r>
            <a:r>
              <a:rPr lang="en-US" sz="700" smtClean="0"/>
              <a:t> 14 Jan. 2005</a:t>
            </a:r>
          </a:p>
          <a:p>
            <a:r>
              <a:rPr lang="en-US" sz="700" smtClean="0"/>
              <a:t>www.benavidesisd.nu/ graphics/red-eagle.gif </a:t>
            </a:r>
            <a:r>
              <a:rPr lang="en-US" sz="700" smtClean="0">
                <a:hlinkClick r:id="rId6"/>
              </a:rPr>
              <a:t>http://images.google.com/images?hl=en&amp;lr=&amp;safe=active&amp;q=red+eagle</a:t>
            </a:r>
            <a:r>
              <a:rPr lang="en-US" sz="700" smtClean="0"/>
              <a:t>+ 14 Jan. 2005</a:t>
            </a:r>
          </a:p>
          <a:p>
            <a:r>
              <a:rPr lang="en-US" sz="700" smtClean="0"/>
              <a:t>www.indixie.com/genealogy/ history/war_of_1812... </a:t>
            </a:r>
            <a:r>
              <a:rPr lang="en-US" sz="700" smtClean="0">
                <a:hlinkClick r:id="rId7"/>
              </a:rPr>
              <a:t>http://images.google.com/images?hl=en&amp;lr=&amp;safe=active&amp;q=Battle+of+Horseshoe+Bend&amp;btnG=Search</a:t>
            </a:r>
            <a:r>
              <a:rPr lang="en-US" sz="700" smtClean="0"/>
              <a:t> 14 Jan. 2005</a:t>
            </a:r>
          </a:p>
          <a:p>
            <a:r>
              <a:rPr lang="en-US" sz="700" smtClean="0"/>
              <a:t>eee.uci.edu/clients/ tcthorne/Hist15/1812.gifhttp://images.google.com/images?hl=en&amp;lr=&amp;safe=active&amp;q=Battle+of+Horseshoe+Bend&amp;btnG=Search 14 Jan 2005</a:t>
            </a:r>
          </a:p>
          <a:p>
            <a:r>
              <a:rPr lang="en-US" sz="700" smtClean="0"/>
              <a:t>www.americaslibrary.gov/ jb/nation/jb_nation_f... </a:t>
            </a:r>
            <a:r>
              <a:rPr lang="en-US" sz="700" smtClean="0">
                <a:hlinkClick r:id="rId8"/>
              </a:rPr>
              <a:t>http://images.google.com/images?hl=en&amp;lr=&amp;safe=active&amp;q=General+Andrew+Jackson&amp;btnG=Search</a:t>
            </a:r>
            <a:r>
              <a:rPr lang="en-US" sz="700" smtClean="0"/>
              <a:t> 14 Jan. 2005</a:t>
            </a:r>
          </a:p>
          <a:p>
            <a:r>
              <a:rPr lang="en-US" sz="700" smtClean="0"/>
              <a:t>www.bcpl.net/ ~etowner/anthem.html </a:t>
            </a:r>
            <a:r>
              <a:rPr lang="en-US" sz="700" smtClean="0">
                <a:hlinkClick r:id="rId9"/>
              </a:rPr>
              <a:t>http://images.google.com/images?hl=en&amp;lr=&amp;safe=active&amp;q=Francis+Scott+Key&amp;btnG=Search</a:t>
            </a:r>
            <a:r>
              <a:rPr lang="en-US" sz="700" smtClean="0"/>
              <a:t> 14 Jan. 2005</a:t>
            </a:r>
          </a:p>
          <a:p>
            <a:r>
              <a:rPr lang="en-US" sz="700" smtClean="0"/>
              <a:t>www.haleysteele.com/. ../plate163.html </a:t>
            </a:r>
            <a:r>
              <a:rPr lang="en-US" sz="700" smtClean="0">
                <a:hlinkClick r:id="rId10"/>
              </a:rPr>
              <a:t>http://images.google.com/images?hl=en&amp;lr=&amp;safe=active&amp;q=Hartford+Convention&amp;btnG=Search</a:t>
            </a:r>
            <a:r>
              <a:rPr lang="en-US" sz="700" smtClean="0"/>
              <a:t> 14 Jan. 2005</a:t>
            </a:r>
          </a:p>
          <a:p>
            <a:r>
              <a:rPr lang="en-US" sz="700" smtClean="0"/>
              <a:t>www.army.mil/cmh-pg/ art/A&amp;I/AVOP-1000.htm </a:t>
            </a:r>
            <a:r>
              <a:rPr lang="en-US" sz="700" smtClean="0">
                <a:hlinkClick r:id="rId11"/>
              </a:rPr>
              <a:t>http://images.google.com/images?hl=en&amp;lr=&amp;safe=active&amp;q=Battle+of+New+Orleans&amp;btnG=Search</a:t>
            </a:r>
            <a:r>
              <a:rPr lang="en-US" sz="700" smtClean="0"/>
              <a:t> 14 Jan. 2005</a:t>
            </a:r>
          </a:p>
          <a:p>
            <a:r>
              <a:rPr lang="en-US" sz="700" smtClean="0"/>
              <a:t>www.louisiana101.com/ map1815.gif </a:t>
            </a:r>
            <a:r>
              <a:rPr lang="en-US" sz="700" smtClean="0">
                <a:hlinkClick r:id="rId11"/>
              </a:rPr>
              <a:t>http://images.google.com/images?hl=en&amp;lr=&amp;safe=active&amp;q=Battle+of+New+Orleans&amp;btnG=Search</a:t>
            </a:r>
            <a:r>
              <a:rPr lang="en-US" sz="700" smtClean="0"/>
              <a:t> 14 Jan. 2005</a:t>
            </a:r>
          </a:p>
          <a:p>
            <a:r>
              <a:rPr lang="en-US" sz="700" smtClean="0"/>
              <a:t>www.multied.com/ 1812/Ghent.html </a:t>
            </a:r>
            <a:r>
              <a:rPr lang="en-US" sz="700" smtClean="0">
                <a:hlinkClick r:id="rId12"/>
              </a:rPr>
              <a:t>http://images.google.com/images?hl=en&amp;lr=&amp;safe=active&amp;q=Treaty+of+Ghent&amp;btnG=Search</a:t>
            </a:r>
            <a:r>
              <a:rPr lang="en-US" sz="700" smtClean="0"/>
              <a:t> 14 Jan. 2005</a:t>
            </a:r>
          </a:p>
          <a:p>
            <a:r>
              <a:rPr lang="en-US" sz="700" smtClean="0"/>
              <a:t>www.michigan.gov/dmva/ 0,1607,7-126-2360_3003_... </a:t>
            </a:r>
            <a:r>
              <a:rPr lang="en-US" sz="700" smtClean="0">
                <a:hlinkClick r:id="rId13"/>
              </a:rPr>
              <a:t>http://images.google.com/images?hl=en&amp;lr=&amp;safe=active&amp;q=Fort+Detroit&amp;btnG=Search</a:t>
            </a:r>
            <a:r>
              <a:rPr lang="en-US" sz="700" smtClean="0"/>
              <a:t> 14 Jan. 2005</a:t>
            </a:r>
          </a:p>
          <a:p>
            <a:r>
              <a:rPr lang="en-US" sz="700" smtClean="0"/>
              <a:t>www.csulb.edu/.../nae/ chapter_2/001_002_2.16.jpg </a:t>
            </a:r>
            <a:r>
              <a:rPr lang="en-US" sz="700" smtClean="0">
                <a:hlinkClick r:id="rId14"/>
              </a:rPr>
              <a:t>http://images.google.com/images?hl=en&amp;lr=&amp;safe=active&amp;q=Fort+Mims&amp;btnG=Search</a:t>
            </a:r>
            <a:r>
              <a:rPr lang="en-US" sz="700" smtClean="0"/>
              <a:t> 14 Jan. 2005</a:t>
            </a:r>
          </a:p>
          <a:p>
            <a:r>
              <a:rPr lang="en-US" sz="700" smtClean="0"/>
              <a:t>hawkeyestages.com/hawkeye/ website/infolist/vi... </a:t>
            </a:r>
            <a:r>
              <a:rPr lang="en-US" sz="700" smtClean="0">
                <a:hlinkClick r:id="rId15"/>
              </a:rPr>
              <a:t>http://images.google.com/images?q=Aerial+picture+of+Washington,+D.C.&amp;hl=en&amp;lr=&amp;safe=active&amp;start=80&amp;sa=N</a:t>
            </a:r>
            <a:r>
              <a:rPr lang="en-US" sz="700" smtClean="0"/>
              <a:t> 14 Jan. 2005</a:t>
            </a:r>
          </a:p>
          <a:p>
            <a:r>
              <a:rPr lang="en-US" sz="700" smtClean="0"/>
              <a:t>www.baltimore.st/ </a:t>
            </a:r>
            <a:r>
              <a:rPr lang="en-US" sz="700" smtClean="0">
                <a:hlinkClick r:id="rId16"/>
              </a:rPr>
              <a:t>http://images.google.com/images?hl=en&amp;lr=&amp;safe=active&amp;q=Baltimore&amp;btnG=Search</a:t>
            </a:r>
            <a:r>
              <a:rPr lang="en-US" sz="700" smtClean="0"/>
              <a:t> 14 Jan. 2005</a:t>
            </a:r>
          </a:p>
          <a:p>
            <a:endParaRPr lang="en-US" sz="700" smtClean="0"/>
          </a:p>
          <a:p>
            <a:endParaRPr lang="en-US" sz="700" smtClean="0"/>
          </a:p>
          <a:p>
            <a:endParaRPr lang="en-US" sz="700" smtClean="0"/>
          </a:p>
          <a:p>
            <a:endParaRPr lang="en-US" sz="700" smtClean="0"/>
          </a:p>
          <a:p>
            <a:endParaRPr lang="en-US" sz="700" smtClean="0"/>
          </a:p>
        </p:txBody>
      </p:sp>
      <p:sp>
        <p:nvSpPr>
          <p:cNvPr id="232452" name="Slide Number Placeholder 4"/>
          <p:cNvSpPr>
            <a:spLocks noGrp="1"/>
          </p:cNvSpPr>
          <p:nvPr>
            <p:ph type="sldNum" sz="quarter" idx="12"/>
          </p:nvPr>
        </p:nvSpPr>
        <p:spPr>
          <a:noFill/>
        </p:spPr>
        <p:txBody>
          <a:bodyPr/>
          <a:lstStyle/>
          <a:p>
            <a:fld id="{992BE0DD-1455-43DB-9C75-4F583F8589E7}" type="slidenum">
              <a:rPr lang="en-US" smtClean="0"/>
              <a:pPr/>
              <a:t>227</a:t>
            </a:fld>
            <a:endParaRPr lang="en-US" smtClean="0"/>
          </a:p>
        </p:txBody>
      </p:sp>
      <p:sp>
        <p:nvSpPr>
          <p:cNvPr id="6" name="Date Placeholder 5"/>
          <p:cNvSpPr>
            <a:spLocks noGrp="1"/>
          </p:cNvSpPr>
          <p:nvPr>
            <p:ph type="dt" sz="half" idx="10"/>
          </p:nvPr>
        </p:nvSpPr>
        <p:spPr/>
        <p:txBody>
          <a:bodyPr/>
          <a:lstStyle/>
          <a:p>
            <a:pPr>
              <a:defRPr/>
            </a:pPr>
            <a:fld id="{8C20243F-2885-486C-A900-C31E30AAD59B}"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b="0" smtClean="0"/>
              <a:t>Reference Page 6 </a:t>
            </a:r>
          </a:p>
        </p:txBody>
      </p:sp>
      <p:sp>
        <p:nvSpPr>
          <p:cNvPr id="233475" name="Rectangle 3"/>
          <p:cNvSpPr>
            <a:spLocks noGrp="1" noChangeArrowheads="1"/>
          </p:cNvSpPr>
          <p:nvPr>
            <p:ph type="body" idx="1"/>
          </p:nvPr>
        </p:nvSpPr>
        <p:spPr/>
        <p:txBody>
          <a:bodyPr/>
          <a:lstStyle/>
          <a:p>
            <a:pPr>
              <a:lnSpc>
                <a:spcPct val="90000"/>
              </a:lnSpc>
            </a:pPr>
            <a:r>
              <a:rPr lang="en-US" sz="2000" smtClean="0"/>
              <a:t>&lt;B&gt;Materials &amp;copy; The Parlor Songs Association, Inc. Used with permission from the &lt;A HREF="http://www.parlorsongs.org"&gt;Parlor Songs Association Web site&lt;/A&gt;&lt;/B&gt; Retrieved 04Apr06</a:t>
            </a:r>
          </a:p>
          <a:p>
            <a:pPr>
              <a:lnSpc>
                <a:spcPct val="90000"/>
              </a:lnSpc>
            </a:pPr>
            <a:r>
              <a:rPr lang="en-US" sz="2000" smtClean="0"/>
              <a:t>“Ruffels and Hail to the Chief” </a:t>
            </a:r>
            <a:r>
              <a:rPr lang="en-US" sz="2000" smtClean="0">
                <a:hlinkClick r:id="rId3"/>
              </a:rPr>
              <a:t>http://www.seascout.org</a:t>
            </a:r>
            <a:r>
              <a:rPr lang="en-US" sz="2000" smtClean="0"/>
              <a:t> </a:t>
            </a:r>
            <a:r>
              <a:rPr lang="en-US" sz="2000" smtClean="0">
                <a:hlinkClick r:id="rId4"/>
              </a:rPr>
              <a:t>http://www.seascout.org/general_resources/download_sounds.html#honors</a:t>
            </a:r>
            <a:r>
              <a:rPr lang="en-US" sz="2000" smtClean="0"/>
              <a:t> Retrieved 04 Apr 06</a:t>
            </a:r>
          </a:p>
          <a:p>
            <a:pPr>
              <a:lnSpc>
                <a:spcPct val="90000"/>
              </a:lnSpc>
            </a:pPr>
            <a:r>
              <a:rPr lang="en-US" sz="2000" smtClean="0"/>
              <a:t>“John Marshall”, “Judicial Review” Our Federal Government: The Supreme Court. Rainbow Educational Media (2004). Retrieved April 3, 2006, from unitedstreaming: http://www.unitedstreaming.com/ </a:t>
            </a:r>
          </a:p>
        </p:txBody>
      </p:sp>
      <p:sp>
        <p:nvSpPr>
          <p:cNvPr id="233476" name="Slide Number Placeholder 4"/>
          <p:cNvSpPr>
            <a:spLocks noGrp="1"/>
          </p:cNvSpPr>
          <p:nvPr>
            <p:ph type="sldNum" sz="quarter" idx="12"/>
          </p:nvPr>
        </p:nvSpPr>
        <p:spPr>
          <a:noFill/>
        </p:spPr>
        <p:txBody>
          <a:bodyPr/>
          <a:lstStyle/>
          <a:p>
            <a:fld id="{7B45E859-3DF1-4DC9-9B50-69F499AD63D8}" type="slidenum">
              <a:rPr lang="en-US" smtClean="0"/>
              <a:pPr/>
              <a:t>228</a:t>
            </a:fld>
            <a:endParaRPr lang="en-US" smtClean="0"/>
          </a:p>
        </p:txBody>
      </p:sp>
      <p:sp>
        <p:nvSpPr>
          <p:cNvPr id="6" name="Date Placeholder 5"/>
          <p:cNvSpPr>
            <a:spLocks noGrp="1"/>
          </p:cNvSpPr>
          <p:nvPr>
            <p:ph type="dt" sz="half" idx="10"/>
          </p:nvPr>
        </p:nvSpPr>
        <p:spPr/>
        <p:txBody>
          <a:bodyPr/>
          <a:lstStyle/>
          <a:p>
            <a:pPr>
              <a:defRPr/>
            </a:pPr>
            <a:fld id="{31B640BE-0C94-4C89-8324-232514996FFB}" type="datetime3">
              <a:rPr lang="en-US" smtClean="0"/>
              <a:pPr>
                <a:defRPr/>
              </a:pPr>
              <a:t>21 December 2011</a:t>
            </a:fld>
            <a:endParaRPr lang="en-US"/>
          </a:p>
        </p:txBody>
      </p:sp>
    </p:spTree>
  </p:cSld>
  <p:clrMapOvr>
    <a:masterClrMapping/>
  </p:clrMapOvr>
  <p:transition>
    <p:wipe dir="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1981200" y="457200"/>
            <a:ext cx="6553200" cy="419100"/>
          </a:xfrm>
        </p:spPr>
        <p:txBody>
          <a:bodyPr/>
          <a:lstStyle/>
          <a:p>
            <a:r>
              <a:rPr lang="en-US" smtClean="0"/>
              <a:t>Reference for Pictures</a:t>
            </a:r>
          </a:p>
        </p:txBody>
      </p:sp>
      <p:sp>
        <p:nvSpPr>
          <p:cNvPr id="234499" name="Rectangle 3"/>
          <p:cNvSpPr>
            <a:spLocks noGrp="1" noChangeArrowheads="1"/>
          </p:cNvSpPr>
          <p:nvPr>
            <p:ph type="body" idx="1"/>
          </p:nvPr>
        </p:nvSpPr>
        <p:spPr>
          <a:xfrm>
            <a:off x="2057400" y="1295400"/>
            <a:ext cx="6705600" cy="4648200"/>
          </a:xfrm>
        </p:spPr>
        <p:txBody>
          <a:bodyPr/>
          <a:lstStyle/>
          <a:p>
            <a:r>
              <a:rPr lang="en-US" sz="900" smtClean="0">
                <a:solidFill>
                  <a:srgbClr val="008000"/>
                </a:solidFill>
                <a:cs typeface="Arial" charset="0"/>
              </a:rPr>
              <a:t>www.jhu.edu/~newslett/02-22-01/ Features/6.html</a:t>
            </a:r>
            <a:r>
              <a:rPr lang="en-US" sz="900" smtClean="0">
                <a:solidFill>
                  <a:srgbClr val="000000"/>
                </a:solidFill>
                <a:cs typeface="Arial" charset="0"/>
              </a:rPr>
              <a:t> </a:t>
            </a:r>
            <a:r>
              <a:rPr lang="en-US" sz="900" smtClean="0">
                <a:solidFill>
                  <a:srgbClr val="000000"/>
                </a:solidFill>
                <a:cs typeface="Arial" charset="0"/>
                <a:hlinkClick r:id="rId2"/>
              </a:rPr>
              <a:t>http://images.google.com/images?hl=en&amp;lr=&amp;</a:t>
            </a:r>
            <a:r>
              <a:rPr lang="en-US" sz="1200" smtClean="0">
                <a:solidFill>
                  <a:srgbClr val="000000"/>
                </a:solidFill>
                <a:cs typeface="Arial" charset="0"/>
                <a:hlinkClick r:id="rId2"/>
              </a:rPr>
              <a:t>ie=UTF-8&amp;oe=UTF-8&amp;q=George+Washington+One+Dollar+Bill</a:t>
            </a:r>
            <a:r>
              <a:rPr lang="en-US" sz="1200" smtClean="0">
                <a:solidFill>
                  <a:srgbClr val="000000"/>
                </a:solidFill>
                <a:cs typeface="Arial" charset="0"/>
              </a:rPr>
              <a:t> 21 Feb. 2004</a:t>
            </a:r>
          </a:p>
          <a:p>
            <a:r>
              <a:rPr lang="en-US" sz="1200" smtClean="0">
                <a:solidFill>
                  <a:srgbClr val="008000"/>
                </a:solidFill>
                <a:cs typeface="Arial" charset="0"/>
              </a:rPr>
              <a:t>www.worldatlas.com/.../ usstates/electorl.htm</a:t>
            </a:r>
            <a:r>
              <a:rPr lang="en-US" sz="1200" smtClean="0">
                <a:solidFill>
                  <a:srgbClr val="000000"/>
                </a:solidFill>
                <a:cs typeface="Arial" charset="0"/>
              </a:rPr>
              <a:t> </a:t>
            </a:r>
            <a:r>
              <a:rPr lang="en-US" sz="1200" smtClean="0">
                <a:solidFill>
                  <a:srgbClr val="000000"/>
                </a:solidFill>
                <a:cs typeface="Arial" charset="0"/>
                <a:hlinkClick r:id="rId3"/>
              </a:rPr>
              <a:t>http://images.google.com/images?hl=en&amp;lr=&amp;ie=UTF-8&amp;oe=UTF-8&amp;q=Electoral+College&amp;btnG=Google+Search</a:t>
            </a:r>
            <a:r>
              <a:rPr lang="en-US" sz="1200" smtClean="0">
                <a:solidFill>
                  <a:srgbClr val="000000"/>
                </a:solidFill>
                <a:cs typeface="Arial" charset="0"/>
              </a:rPr>
              <a:t> 21 Feb. 2004</a:t>
            </a:r>
          </a:p>
          <a:p>
            <a:r>
              <a:rPr lang="en-US" sz="1200" smtClean="0">
                <a:solidFill>
                  <a:srgbClr val="008000"/>
                </a:solidFill>
                <a:cs typeface="Arial" charset="0"/>
              </a:rPr>
              <a:t>www.cr.nps.gov/nr/travel/ pwwmh/ma71.htm</a:t>
            </a:r>
            <a:r>
              <a:rPr lang="en-US" sz="1200" smtClean="0">
                <a:solidFill>
                  <a:srgbClr val="000000"/>
                </a:solidFill>
                <a:cs typeface="Arial" charset="0"/>
              </a:rPr>
              <a:t> </a:t>
            </a:r>
            <a:r>
              <a:rPr lang="en-US" sz="1200" smtClean="0">
                <a:solidFill>
                  <a:srgbClr val="000000"/>
                </a:solidFill>
                <a:cs typeface="Arial" charset="0"/>
                <a:hlinkClick r:id="rId4"/>
              </a:rPr>
              <a:t>http://images.google.com/images?hl=en&amp;lr=&amp;ie=UTF-8&amp;oe=UTF-8&amp;q=Abigail+Adams&amp;btnG=Google+Search</a:t>
            </a:r>
            <a:r>
              <a:rPr lang="en-US" sz="1200" smtClean="0">
                <a:solidFill>
                  <a:srgbClr val="000000"/>
                </a:solidFill>
                <a:cs typeface="Arial" charset="0"/>
              </a:rPr>
              <a:t> 21 Feb. 2004</a:t>
            </a:r>
          </a:p>
          <a:p>
            <a:r>
              <a:rPr lang="en-US" sz="1200" smtClean="0">
                <a:solidFill>
                  <a:srgbClr val="008000"/>
                </a:solidFill>
                <a:cs typeface="Arial" charset="0"/>
              </a:rPr>
              <a:t>www.seacoastnh.com/tobiaslear/ ph12.html</a:t>
            </a:r>
            <a:r>
              <a:rPr lang="en-US" sz="1200" smtClean="0">
                <a:solidFill>
                  <a:srgbClr val="000000"/>
                </a:solidFill>
                <a:cs typeface="Arial" charset="0"/>
              </a:rPr>
              <a:t> </a:t>
            </a:r>
            <a:r>
              <a:rPr lang="en-US" sz="1200" smtClean="0">
                <a:solidFill>
                  <a:srgbClr val="000000"/>
                </a:solidFill>
                <a:cs typeface="Arial" charset="0"/>
                <a:hlinkClick r:id="rId5"/>
              </a:rPr>
              <a:t>http://images.google.com/images?hl=en&amp;lr=&amp;ie=UTF-8&amp;oe=UTF-8&amp;q=Martha+Washington&amp;btnG=Google+Search</a:t>
            </a:r>
            <a:r>
              <a:rPr lang="en-US" sz="1200" smtClean="0">
                <a:solidFill>
                  <a:srgbClr val="000000"/>
                </a:solidFill>
                <a:cs typeface="Arial" charset="0"/>
              </a:rPr>
              <a:t> 21 Feb. 2004</a:t>
            </a:r>
          </a:p>
          <a:p>
            <a:r>
              <a:rPr lang="en-US" sz="1200" smtClean="0">
                <a:solidFill>
                  <a:srgbClr val="008000"/>
                </a:solidFill>
                <a:cs typeface="Arial" charset="0"/>
              </a:rPr>
              <a:t>www.csustan.edu/.../reuben/ pal/chap2/murray.html</a:t>
            </a:r>
            <a:r>
              <a:rPr lang="en-US" sz="1200" smtClean="0">
                <a:solidFill>
                  <a:srgbClr val="000000"/>
                </a:solidFill>
                <a:cs typeface="Arial" charset="0"/>
              </a:rPr>
              <a:t> </a:t>
            </a:r>
            <a:r>
              <a:rPr lang="en-US" sz="1200" smtClean="0">
                <a:solidFill>
                  <a:srgbClr val="000000"/>
                </a:solidFill>
                <a:cs typeface="Arial" charset="0"/>
                <a:hlinkClick r:id="rId6"/>
              </a:rPr>
              <a:t>http://images.google.com/images?hl=en&amp;lr=&amp;ie=UTF-8&amp;oe=UTF-8&amp;q=Judith+Sargent+Murray&amp;btnG=Google+Search</a:t>
            </a:r>
            <a:r>
              <a:rPr lang="en-US" sz="1200" smtClean="0">
                <a:solidFill>
                  <a:srgbClr val="000000"/>
                </a:solidFill>
                <a:cs typeface="Arial" charset="0"/>
              </a:rPr>
              <a:t> 21 Feb. 2004</a:t>
            </a:r>
          </a:p>
          <a:p>
            <a:r>
              <a:rPr lang="en-US" sz="1200" smtClean="0">
                <a:solidFill>
                  <a:srgbClr val="008000"/>
                </a:solidFill>
                <a:cs typeface="Arial" charset="0"/>
              </a:rPr>
              <a:t>www.stratfordisd.net/.../ you_be_the_judge.htm</a:t>
            </a:r>
            <a:r>
              <a:rPr lang="en-US" sz="1200" smtClean="0">
                <a:solidFill>
                  <a:srgbClr val="000000"/>
                </a:solidFill>
                <a:cs typeface="Arial" charset="0"/>
              </a:rPr>
              <a:t> </a:t>
            </a:r>
            <a:r>
              <a:rPr lang="en-US" sz="1200" smtClean="0">
                <a:solidFill>
                  <a:srgbClr val="000000"/>
                </a:solidFill>
                <a:cs typeface="Arial" charset="0"/>
                <a:hlinkClick r:id="rId7"/>
              </a:rPr>
              <a:t>http://images.google.com/images?hl=en&amp;lr=&amp;ie=UTF-8&amp;oe=UTF-8&amp;q=Judiciary+Act+of+1789&amp;btnG=Google+Search</a:t>
            </a:r>
            <a:r>
              <a:rPr lang="en-US" sz="1200" smtClean="0">
                <a:solidFill>
                  <a:srgbClr val="000000"/>
                </a:solidFill>
                <a:cs typeface="Arial" charset="0"/>
              </a:rPr>
              <a:t> 21 Feb. 2004</a:t>
            </a:r>
          </a:p>
          <a:p>
            <a:r>
              <a:rPr lang="en-US" sz="1200" smtClean="0">
                <a:solidFill>
                  <a:srgbClr val="008000"/>
                </a:solidFill>
                <a:cs typeface="Arial" charset="0"/>
              </a:rPr>
              <a:t>www.bep.treas.gov/ section.cfm/4</a:t>
            </a:r>
            <a:r>
              <a:rPr lang="en-US" sz="1200" smtClean="0">
                <a:solidFill>
                  <a:srgbClr val="000000"/>
                </a:solidFill>
                <a:cs typeface="Arial" charset="0"/>
              </a:rPr>
              <a:t> </a:t>
            </a:r>
            <a:r>
              <a:rPr lang="en-US" sz="1200" smtClean="0">
                <a:solidFill>
                  <a:srgbClr val="000000"/>
                </a:solidFill>
                <a:cs typeface="Arial" charset="0"/>
                <a:hlinkClick r:id="rId8"/>
              </a:rPr>
              <a:t>http://images.google.com/images?hl=en&amp;lr=&amp;ie=UTF-8&amp;oe=UTF-8&amp;q=Alexander+Hamilton+on+10+Dollar+Bill</a:t>
            </a:r>
            <a:r>
              <a:rPr lang="en-US" sz="1200" smtClean="0">
                <a:solidFill>
                  <a:srgbClr val="000000"/>
                </a:solidFill>
                <a:cs typeface="Arial" charset="0"/>
              </a:rPr>
              <a:t> 21 Feb. 2004</a:t>
            </a:r>
          </a:p>
          <a:p>
            <a:r>
              <a:rPr lang="en-US" sz="1200" smtClean="0">
                <a:solidFill>
                  <a:srgbClr val="008000"/>
                </a:solidFill>
                <a:cs typeface="Arial" charset="0"/>
              </a:rPr>
              <a:t>www.well.com/user/ argv/debt.html</a:t>
            </a:r>
            <a:r>
              <a:rPr lang="en-US" sz="1200" smtClean="0">
                <a:solidFill>
                  <a:srgbClr val="000000"/>
                </a:solidFill>
                <a:cs typeface="Arial" charset="0"/>
              </a:rPr>
              <a:t> </a:t>
            </a:r>
            <a:r>
              <a:rPr lang="en-US" sz="1200" smtClean="0">
                <a:solidFill>
                  <a:srgbClr val="000000"/>
                </a:solidFill>
                <a:cs typeface="Arial" charset="0"/>
                <a:hlinkClick r:id="rId9"/>
              </a:rPr>
              <a:t>http://images.google.com/images?hl=en&amp;lr=&amp;ie=UTF-8&amp;oe=UTF-8&amp;q=National+Debt&amp;btnG=Google+Search</a:t>
            </a:r>
            <a:r>
              <a:rPr lang="en-US" sz="1200" smtClean="0">
                <a:solidFill>
                  <a:srgbClr val="000000"/>
                </a:solidFill>
                <a:cs typeface="Arial" charset="0"/>
              </a:rPr>
              <a:t> 21 Feb. 2004</a:t>
            </a:r>
          </a:p>
          <a:p>
            <a:r>
              <a:rPr lang="en-US" sz="1200" smtClean="0">
                <a:solidFill>
                  <a:srgbClr val="008000"/>
                </a:solidFill>
                <a:cs typeface="Arial" charset="0"/>
              </a:rPr>
              <a:t>www.philaprintshop.com/ images/warrenf.jpg</a:t>
            </a:r>
            <a:r>
              <a:rPr lang="en-US" sz="1200" smtClean="0">
                <a:solidFill>
                  <a:srgbClr val="000000"/>
                </a:solidFill>
                <a:cs typeface="Arial" charset="0"/>
              </a:rPr>
              <a:t> </a:t>
            </a:r>
            <a:r>
              <a:rPr lang="en-US" sz="1200" smtClean="0">
                <a:solidFill>
                  <a:srgbClr val="000000"/>
                </a:solidFill>
                <a:cs typeface="Arial" charset="0"/>
                <a:hlinkClick r:id="rId10"/>
              </a:rPr>
              <a:t>http://images.google.com/images?hl=en&amp;lr=&amp;ie=UTF-8&amp;oe=UTF-8&amp;q=War+Bonds</a:t>
            </a:r>
            <a:r>
              <a:rPr lang="en-US" sz="1200" smtClean="0">
                <a:solidFill>
                  <a:srgbClr val="000000"/>
                </a:solidFill>
                <a:cs typeface="Arial" charset="0"/>
              </a:rPr>
              <a:t> 21 Feb. 2004</a:t>
            </a:r>
          </a:p>
          <a:p>
            <a:r>
              <a:rPr lang="en-US" sz="1200" smtClean="0">
                <a:solidFill>
                  <a:srgbClr val="008000"/>
                </a:solidFill>
                <a:cs typeface="Arial" charset="0"/>
              </a:rPr>
              <a:t>www.mhhe.com/.../student/ olc/chap13origin.mhtml</a:t>
            </a:r>
            <a:r>
              <a:rPr lang="en-US" sz="1200" smtClean="0">
                <a:solidFill>
                  <a:srgbClr val="000000"/>
                </a:solidFill>
                <a:cs typeface="Arial" charset="0"/>
              </a:rPr>
              <a:t> </a:t>
            </a:r>
            <a:r>
              <a:rPr lang="en-US" sz="1200" smtClean="0">
                <a:solidFill>
                  <a:srgbClr val="000000"/>
                </a:solidFill>
                <a:cs typeface="Arial" charset="0"/>
                <a:hlinkClick r:id="rId11"/>
              </a:rPr>
              <a:t>http://images.google.com/images?hl=en&amp;lr=&amp;ie=UTF-8&amp;oe=UTF-8&amp;q=speculators</a:t>
            </a:r>
            <a:r>
              <a:rPr lang="en-US" sz="1200" smtClean="0">
                <a:solidFill>
                  <a:srgbClr val="000000"/>
                </a:solidFill>
                <a:cs typeface="Arial" charset="0"/>
              </a:rPr>
              <a:t> 21 Feb. 2004</a:t>
            </a:r>
          </a:p>
        </p:txBody>
      </p:sp>
    </p:spTree>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b="0" smtClean="0"/>
              <a:t>ANSWER:</a:t>
            </a:r>
          </a:p>
        </p:txBody>
      </p:sp>
      <p:sp>
        <p:nvSpPr>
          <p:cNvPr id="27651" name="Rectangle 3"/>
          <p:cNvSpPr>
            <a:spLocks noGrp="1" noChangeArrowheads="1"/>
          </p:cNvSpPr>
          <p:nvPr>
            <p:ph type="body" idx="1"/>
          </p:nvPr>
        </p:nvSpPr>
        <p:spPr>
          <a:xfrm>
            <a:off x="2133600" y="1066800"/>
            <a:ext cx="6705600" cy="4648200"/>
          </a:xfrm>
        </p:spPr>
        <p:txBody>
          <a:bodyPr/>
          <a:lstStyle/>
          <a:p>
            <a:r>
              <a:rPr lang="en-US" sz="3600" u="sng" dirty="0" smtClean="0">
                <a:cs typeface="Times New Roman" pitchFamily="18" charset="0"/>
              </a:rPr>
              <a:t>George Washington</a:t>
            </a:r>
            <a:r>
              <a:rPr lang="en-US" sz="3600" dirty="0" smtClean="0">
                <a:cs typeface="Times New Roman" pitchFamily="18" charset="0"/>
              </a:rPr>
              <a:t> was elected president by the </a:t>
            </a:r>
            <a:r>
              <a:rPr lang="en-US" sz="3600" u="sng" dirty="0" smtClean="0">
                <a:cs typeface="Times New Roman" pitchFamily="18" charset="0"/>
              </a:rPr>
              <a:t>electoral college</a:t>
            </a:r>
            <a:r>
              <a:rPr lang="en-US" sz="3600" dirty="0" smtClean="0">
                <a:cs typeface="Times New Roman" pitchFamily="18" charset="0"/>
              </a:rPr>
              <a:t>.  Everything that the new government did established a </a:t>
            </a:r>
            <a:r>
              <a:rPr lang="en-US" sz="3600" u="sng" dirty="0" smtClean="0">
                <a:cs typeface="Times New Roman" pitchFamily="18" charset="0"/>
              </a:rPr>
              <a:t>precedent</a:t>
            </a:r>
            <a:r>
              <a:rPr lang="en-US" sz="3600" dirty="0" smtClean="0">
                <a:cs typeface="Times New Roman" pitchFamily="18" charset="0"/>
              </a:rPr>
              <a:t>, or action that later serves as an example.  Congress created special executive departments that were filled with Washington’s appointees....</a:t>
            </a:r>
            <a:r>
              <a:rPr lang="en-US" sz="3200" dirty="0" smtClean="0">
                <a:cs typeface="Times New Roman" pitchFamily="18" charset="0"/>
              </a:rPr>
              <a:t>  </a:t>
            </a:r>
            <a:endParaRPr lang="en-US" sz="3200" dirty="0" smtClean="0"/>
          </a:p>
        </p:txBody>
      </p:sp>
    </p:spTree>
  </p:cSld>
  <p:clrMapOvr>
    <a:masterClrMapping/>
  </p:clrMapOvr>
  <p:transition spd="med">
    <p:wipe dir="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1981200" y="585788"/>
            <a:ext cx="6553200" cy="155575"/>
          </a:xfrm>
        </p:spPr>
        <p:txBody>
          <a:bodyPr/>
          <a:lstStyle/>
          <a:p>
            <a:r>
              <a:rPr lang="en-US" sz="1200" smtClean="0"/>
              <a:t>Reference Page 2 for Pictures</a:t>
            </a:r>
          </a:p>
        </p:txBody>
      </p:sp>
      <p:sp>
        <p:nvSpPr>
          <p:cNvPr id="235523" name="Rectangle 3"/>
          <p:cNvSpPr>
            <a:spLocks noGrp="1" noChangeArrowheads="1"/>
          </p:cNvSpPr>
          <p:nvPr>
            <p:ph type="body" idx="1"/>
          </p:nvPr>
        </p:nvSpPr>
        <p:spPr>
          <a:xfrm>
            <a:off x="2057400" y="990600"/>
            <a:ext cx="6705600" cy="4648200"/>
          </a:xfrm>
        </p:spPr>
        <p:txBody>
          <a:bodyPr/>
          <a:lstStyle/>
          <a:p>
            <a:pPr>
              <a:lnSpc>
                <a:spcPct val="90000"/>
              </a:lnSpc>
            </a:pPr>
            <a:r>
              <a:rPr lang="en-US" sz="1200" smtClean="0">
                <a:solidFill>
                  <a:srgbClr val="008000"/>
                </a:solidFill>
              </a:rPr>
              <a:t>projects.vassar.edu/ 1896/tariff.html</a:t>
            </a:r>
            <a:r>
              <a:rPr lang="en-US" sz="1200" smtClean="0">
                <a:solidFill>
                  <a:srgbClr val="000000"/>
                </a:solidFill>
              </a:rPr>
              <a:t> </a:t>
            </a:r>
            <a:r>
              <a:rPr lang="en-US" sz="1200" smtClean="0">
                <a:solidFill>
                  <a:srgbClr val="000000"/>
                </a:solidFill>
                <a:hlinkClick r:id="rId2"/>
              </a:rPr>
              <a:t>http://</a:t>
            </a:r>
            <a:r>
              <a:rPr lang="en-US" sz="1400" smtClean="0">
                <a:solidFill>
                  <a:srgbClr val="000000"/>
                </a:solidFill>
                <a:hlinkClick r:id="rId2"/>
              </a:rPr>
              <a:t>images.google.com/images?q=Protective+tariff&amp;ie=UTF-8&amp;oe=UTF-8&amp;hl=en&amp;btnG=Google+Search</a:t>
            </a:r>
            <a:r>
              <a:rPr lang="en-US" sz="1400" smtClean="0">
                <a:solidFill>
                  <a:srgbClr val="000000"/>
                </a:solidFill>
              </a:rPr>
              <a:t> 22 Feb. 2004</a:t>
            </a:r>
          </a:p>
          <a:p>
            <a:pPr>
              <a:lnSpc>
                <a:spcPct val="90000"/>
              </a:lnSpc>
            </a:pPr>
            <a:r>
              <a:rPr lang="en-US" sz="1400" smtClean="0">
                <a:solidFill>
                  <a:srgbClr val="008000"/>
                </a:solidFill>
                <a:cs typeface="Arial" charset="0"/>
              </a:rPr>
              <a:t>www.kodiakloghomes.com/ images/logyard_17.jpg</a:t>
            </a:r>
            <a:r>
              <a:rPr lang="en-US" sz="1400" smtClean="0">
                <a:solidFill>
                  <a:srgbClr val="000000"/>
                </a:solidFill>
                <a:cs typeface="Arial" charset="0"/>
              </a:rPr>
              <a:t> </a:t>
            </a:r>
            <a:r>
              <a:rPr lang="en-US" sz="1400" smtClean="0">
                <a:solidFill>
                  <a:srgbClr val="000000"/>
                </a:solidFill>
                <a:cs typeface="Arial" charset="0"/>
                <a:hlinkClick r:id="rId3"/>
              </a:rPr>
              <a:t>http://images.google.com/images?hl=en&amp;lr=&amp;ie=UTF-8&amp;oe=UTF-8&amp;q=Strict+construction&amp;btnG=Google+Search</a:t>
            </a:r>
            <a:r>
              <a:rPr lang="en-US" sz="1400" smtClean="0">
                <a:solidFill>
                  <a:srgbClr val="000000"/>
                </a:solidFill>
                <a:cs typeface="Arial" charset="0"/>
              </a:rPr>
              <a:t> 22 Feb. 2004</a:t>
            </a:r>
          </a:p>
          <a:p>
            <a:pPr>
              <a:lnSpc>
                <a:spcPct val="90000"/>
              </a:lnSpc>
            </a:pPr>
            <a:r>
              <a:rPr lang="en-US" sz="1400" smtClean="0">
                <a:solidFill>
                  <a:srgbClr val="008000"/>
                </a:solidFill>
                <a:cs typeface="Arial" charset="0"/>
              </a:rPr>
              <a:t>www.fashionfinds.com/.../ william-ivey-long-2.htm</a:t>
            </a:r>
            <a:r>
              <a:rPr lang="en-US" sz="1400" smtClean="0">
                <a:solidFill>
                  <a:srgbClr val="000000"/>
                </a:solidFill>
                <a:cs typeface="Arial" charset="0"/>
              </a:rPr>
              <a:t> </a:t>
            </a:r>
            <a:r>
              <a:rPr lang="en-US" sz="1400" smtClean="0">
                <a:solidFill>
                  <a:srgbClr val="000000"/>
                </a:solidFill>
                <a:cs typeface="Arial" charset="0"/>
                <a:hlinkClick r:id="rId4"/>
              </a:rPr>
              <a:t>http://images.google.com/images?hl=en&amp;ie=UTF-8&amp;oe=UTF-8&amp;q=Strict+Construction&amp;spell=1</a:t>
            </a:r>
            <a:r>
              <a:rPr lang="en-US" sz="1400" smtClean="0">
                <a:solidFill>
                  <a:srgbClr val="000000"/>
                </a:solidFill>
                <a:cs typeface="Arial" charset="0"/>
              </a:rPr>
              <a:t> 22 Feb. 2004</a:t>
            </a:r>
          </a:p>
          <a:p>
            <a:pPr>
              <a:lnSpc>
                <a:spcPct val="90000"/>
              </a:lnSpc>
            </a:pPr>
            <a:r>
              <a:rPr lang="en-US" sz="1400" smtClean="0">
                <a:solidFill>
                  <a:srgbClr val="008000"/>
                </a:solidFill>
                <a:cs typeface="Arial" charset="0"/>
              </a:rPr>
              <a:t>www.gophila.com/.../Artmuseums/ 2ndbankofus/</a:t>
            </a:r>
            <a:r>
              <a:rPr lang="en-US" sz="1400" smtClean="0">
                <a:solidFill>
                  <a:srgbClr val="000000"/>
                </a:solidFill>
                <a:cs typeface="Arial" charset="0"/>
              </a:rPr>
              <a:t/>
            </a:r>
            <a:br>
              <a:rPr lang="en-US" sz="1400" smtClean="0">
                <a:solidFill>
                  <a:srgbClr val="000000"/>
                </a:solidFill>
                <a:cs typeface="Arial" charset="0"/>
              </a:rPr>
            </a:br>
            <a:r>
              <a:rPr lang="en-US" sz="1400" smtClean="0">
                <a:solidFill>
                  <a:srgbClr val="000000"/>
                </a:solidFill>
                <a:cs typeface="Arial" charset="0"/>
                <a:hlinkClick r:id="rId5"/>
              </a:rPr>
              <a:t>http://images.google.com/images?hl=en&amp;lr=&amp;ie=UTF-8&amp;oe=UTF-8&amp;q=Bank+of+the+United+States</a:t>
            </a:r>
            <a:r>
              <a:rPr lang="en-US" sz="1400" smtClean="0">
                <a:solidFill>
                  <a:srgbClr val="000000"/>
                </a:solidFill>
                <a:cs typeface="Arial" charset="0"/>
              </a:rPr>
              <a:t> 22 Feb. 2004</a:t>
            </a:r>
          </a:p>
          <a:p>
            <a:pPr>
              <a:lnSpc>
                <a:spcPct val="90000"/>
              </a:lnSpc>
            </a:pPr>
            <a:r>
              <a:rPr lang="en-US" sz="1400" smtClean="0">
                <a:solidFill>
                  <a:srgbClr val="008000"/>
                </a:solidFill>
                <a:cs typeface="Arial" charset="0"/>
              </a:rPr>
              <a:t>www.harunyahya.com/ 70the_fall_of_atheism_sci34.ph</a:t>
            </a:r>
            <a:r>
              <a:rPr lang="en-US" sz="1400" smtClean="0">
                <a:solidFill>
                  <a:srgbClr val="000000"/>
                </a:solidFill>
                <a:cs typeface="Arial" charset="0"/>
              </a:rPr>
              <a:t> </a:t>
            </a:r>
            <a:r>
              <a:rPr lang="en-US" sz="1400" smtClean="0">
                <a:solidFill>
                  <a:srgbClr val="000000"/>
                </a:solidFill>
                <a:cs typeface="Arial" charset="0"/>
                <a:hlinkClick r:id="rId6"/>
              </a:rPr>
              <a:t>http://images.google.com/images?hl=en&amp;lr=&amp;ie=UTF-8&amp;oe=UTF-8&amp;q=French+Revolution&amp;btnG=Google+Search</a:t>
            </a:r>
            <a:r>
              <a:rPr lang="en-US" sz="1400" smtClean="0">
                <a:solidFill>
                  <a:srgbClr val="000000"/>
                </a:solidFill>
                <a:cs typeface="Arial" charset="0"/>
              </a:rPr>
              <a:t> 22 Feb. 2004</a:t>
            </a:r>
          </a:p>
          <a:p>
            <a:pPr>
              <a:lnSpc>
                <a:spcPct val="90000"/>
              </a:lnSpc>
            </a:pPr>
            <a:r>
              <a:rPr lang="en-US" sz="1400" smtClean="0">
                <a:solidFill>
                  <a:srgbClr val="008000"/>
                </a:solidFill>
                <a:cs typeface="Arial" charset="0"/>
              </a:rPr>
              <a:t>theamericanrevolution.org/ contacts.asp</a:t>
            </a:r>
            <a:r>
              <a:rPr lang="en-US" sz="1400" smtClean="0">
                <a:solidFill>
                  <a:srgbClr val="000000"/>
                </a:solidFill>
                <a:cs typeface="Arial" charset="0"/>
              </a:rPr>
              <a:t> </a:t>
            </a:r>
            <a:r>
              <a:rPr lang="en-US" sz="1400" smtClean="0">
                <a:solidFill>
                  <a:srgbClr val="000000"/>
                </a:solidFill>
                <a:cs typeface="Arial" charset="0"/>
                <a:hlinkClick r:id="rId7"/>
              </a:rPr>
              <a:t>http://images.google.com/images?hl=en&amp;lr=&amp;ie=UTF-8&amp;oe=UTF-8&amp;q=Neutrality+Proclamation&amp;btnG=Google+Search</a:t>
            </a:r>
            <a:r>
              <a:rPr lang="en-US" sz="1400" smtClean="0">
                <a:solidFill>
                  <a:srgbClr val="000000"/>
                </a:solidFill>
                <a:cs typeface="Arial" charset="0"/>
              </a:rPr>
              <a:t> 22 Feb. 2004</a:t>
            </a:r>
          </a:p>
          <a:p>
            <a:pPr>
              <a:lnSpc>
                <a:spcPct val="90000"/>
              </a:lnSpc>
            </a:pPr>
            <a:r>
              <a:rPr lang="en-US" sz="1400" smtClean="0">
                <a:solidFill>
                  <a:srgbClr val="008000"/>
                </a:solidFill>
                <a:cs typeface="Arial" charset="0"/>
              </a:rPr>
              <a:t>genet.egcsd.org/.../citizen/ alexnet.html</a:t>
            </a:r>
            <a:r>
              <a:rPr lang="en-US" sz="1400" smtClean="0">
                <a:solidFill>
                  <a:srgbClr val="000000"/>
                </a:solidFill>
                <a:cs typeface="Arial" charset="0"/>
              </a:rPr>
              <a:t/>
            </a:r>
            <a:br>
              <a:rPr lang="en-US" sz="1400" smtClean="0">
                <a:solidFill>
                  <a:srgbClr val="000000"/>
                </a:solidFill>
                <a:cs typeface="Arial" charset="0"/>
              </a:rPr>
            </a:br>
            <a:r>
              <a:rPr lang="en-US" sz="1400" smtClean="0">
                <a:solidFill>
                  <a:srgbClr val="000000"/>
                </a:solidFill>
                <a:cs typeface="Arial" charset="0"/>
                <a:hlinkClick r:id="rId8"/>
              </a:rPr>
              <a:t>http://images.google.com/images?hl=en&amp;lr=&amp;ie=UTF-8&amp;oe=UTF-8&amp;q=Citizen+Genet&amp;btnG=Google+Search</a:t>
            </a:r>
            <a:r>
              <a:rPr lang="en-US" sz="1400" smtClean="0">
                <a:solidFill>
                  <a:srgbClr val="000000"/>
                </a:solidFill>
                <a:cs typeface="Arial" charset="0"/>
              </a:rPr>
              <a:t> 22 Feb. 2004</a:t>
            </a:r>
          </a:p>
          <a:p>
            <a:pPr>
              <a:lnSpc>
                <a:spcPct val="90000"/>
              </a:lnSpc>
            </a:pPr>
            <a:r>
              <a:rPr lang="en-US" sz="1400" smtClean="0">
                <a:solidFill>
                  <a:srgbClr val="008000"/>
                </a:solidFill>
                <a:cs typeface="Arial" charset="0"/>
              </a:rPr>
              <a:t>www.legends.dm.net/pirates/ blackbeard.html</a:t>
            </a:r>
            <a:r>
              <a:rPr lang="en-US" sz="1400" smtClean="0">
                <a:solidFill>
                  <a:srgbClr val="000000"/>
                </a:solidFill>
                <a:cs typeface="Arial" charset="0"/>
              </a:rPr>
              <a:t> </a:t>
            </a:r>
            <a:r>
              <a:rPr lang="en-US" sz="1400" smtClean="0">
                <a:solidFill>
                  <a:srgbClr val="000000"/>
                </a:solidFill>
                <a:cs typeface="Arial" charset="0"/>
                <a:hlinkClick r:id="rId9"/>
              </a:rPr>
              <a:t>http://images.google.com/images?hl=en&amp;lr=&amp;ie=UTF-8&amp;oe=UTF-8&amp;q=Privateers&amp;btnG=Google+Search</a:t>
            </a:r>
            <a:r>
              <a:rPr lang="en-US" sz="1400" smtClean="0">
                <a:solidFill>
                  <a:srgbClr val="000000"/>
                </a:solidFill>
                <a:cs typeface="Arial" charset="0"/>
              </a:rPr>
              <a:t> 22 Feb. 2004</a:t>
            </a:r>
          </a:p>
          <a:p>
            <a:pPr>
              <a:lnSpc>
                <a:spcPct val="90000"/>
              </a:lnSpc>
            </a:pPr>
            <a:r>
              <a:rPr lang="en-US" sz="1400" smtClean="0">
                <a:solidFill>
                  <a:srgbClr val="008000"/>
                </a:solidFill>
                <a:cs typeface="Arial" charset="0"/>
              </a:rPr>
              <a:t>www.usmm.org/ revolution.html</a:t>
            </a:r>
            <a:r>
              <a:rPr lang="en-US" sz="1400" smtClean="0">
                <a:solidFill>
                  <a:srgbClr val="000000"/>
                </a:solidFill>
                <a:cs typeface="Arial" charset="0"/>
              </a:rPr>
              <a:t> </a:t>
            </a:r>
            <a:r>
              <a:rPr lang="en-US" sz="1400" smtClean="0">
                <a:solidFill>
                  <a:srgbClr val="000000"/>
                </a:solidFill>
                <a:cs typeface="Arial" charset="0"/>
                <a:hlinkClick r:id="rId9"/>
              </a:rPr>
              <a:t>http://images.google.com/images?hl=en&amp;lr=&amp;ie=UTF-8&amp;oe=UTF-8&amp;q=Privateers&amp;btnG=Google+Search</a:t>
            </a:r>
            <a:r>
              <a:rPr lang="en-US" sz="1400" smtClean="0">
                <a:solidFill>
                  <a:srgbClr val="000000"/>
                </a:solidFill>
                <a:cs typeface="Arial" charset="0"/>
              </a:rPr>
              <a:t> 22 Feb. 2004</a:t>
            </a:r>
          </a:p>
        </p:txBody>
      </p:sp>
    </p:spTree>
  </p:cSld>
  <p:clrMapOvr>
    <a:masterClrMapping/>
  </p:clrMapOvr>
  <p:transition spd="med">
    <p:wipe dir="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2057400" y="381000"/>
            <a:ext cx="6705600" cy="4648200"/>
          </a:xfrm>
        </p:spPr>
        <p:txBody>
          <a:bodyPr/>
          <a:lstStyle/>
          <a:p>
            <a:r>
              <a:rPr lang="en-US" sz="1200" smtClean="0">
                <a:solidFill>
                  <a:srgbClr val="008000"/>
                </a:solidFill>
                <a:cs typeface="Arial" charset="0"/>
              </a:rPr>
              <a:t>www.constitution.org/ img/john_jay.jpg</a:t>
            </a:r>
            <a:r>
              <a:rPr lang="en-US" sz="1200" smtClean="0">
                <a:solidFill>
                  <a:srgbClr val="000000"/>
                </a:solidFill>
                <a:cs typeface="Arial" charset="0"/>
              </a:rPr>
              <a:t> </a:t>
            </a:r>
            <a:r>
              <a:rPr lang="en-US" sz="1400" smtClean="0">
                <a:solidFill>
                  <a:srgbClr val="000000"/>
                </a:solidFill>
                <a:cs typeface="Arial" charset="0"/>
                <a:hlinkClick r:id="rId2"/>
              </a:rPr>
              <a:t>http://images.google.com/images?hl=en&amp;lr=&amp;ie=UTF-8&amp;oe=UTF-8&amp;q=John+Jay&amp;btnG=Google+Search</a:t>
            </a:r>
            <a:r>
              <a:rPr lang="en-US" sz="1400" smtClean="0">
                <a:solidFill>
                  <a:srgbClr val="000000"/>
                </a:solidFill>
                <a:cs typeface="Arial" charset="0"/>
              </a:rPr>
              <a:t> 22 Feb. 2004</a:t>
            </a:r>
          </a:p>
          <a:p>
            <a:r>
              <a:rPr lang="en-US" sz="1400" smtClean="0">
                <a:solidFill>
                  <a:srgbClr val="008000"/>
                </a:solidFill>
                <a:cs typeface="Arial" charset="0"/>
              </a:rPr>
              <a:t>www.scottreid.com/ lect5.htm</a:t>
            </a:r>
            <a:r>
              <a:rPr lang="en-US" sz="1400" smtClean="0">
                <a:solidFill>
                  <a:srgbClr val="000000"/>
                </a:solidFill>
                <a:cs typeface="Arial" charset="0"/>
              </a:rPr>
              <a:t> </a:t>
            </a:r>
            <a:r>
              <a:rPr lang="en-US" sz="1400" smtClean="0">
                <a:solidFill>
                  <a:srgbClr val="000000"/>
                </a:solidFill>
                <a:cs typeface="Arial" charset="0"/>
                <a:hlinkClick r:id="rId3"/>
              </a:rPr>
              <a:t>http://images.google.com/images?hl=en&amp;lr=&amp;ie=UTF-8&amp;oe=UTF-8&amp;q=Jay%27s+Treaty&amp;btnG=Google+Search</a:t>
            </a:r>
            <a:r>
              <a:rPr lang="en-US" sz="1400" smtClean="0">
                <a:solidFill>
                  <a:srgbClr val="000000"/>
                </a:solidFill>
                <a:cs typeface="Arial" charset="0"/>
              </a:rPr>
              <a:t> 22 Feb. 2004</a:t>
            </a:r>
          </a:p>
          <a:p>
            <a:r>
              <a:rPr lang="en-US" sz="1400" smtClean="0">
                <a:solidFill>
                  <a:srgbClr val="008000"/>
                </a:solidFill>
                <a:cs typeface="Arial" charset="0"/>
              </a:rPr>
              <a:t>www.ch-somerville.com/ north.htm</a:t>
            </a:r>
            <a:r>
              <a:rPr lang="en-US" sz="1400" smtClean="0">
                <a:solidFill>
                  <a:srgbClr val="000000"/>
                </a:solidFill>
                <a:cs typeface="Arial" charset="0"/>
              </a:rPr>
              <a:t> </a:t>
            </a:r>
            <a:r>
              <a:rPr lang="en-US" sz="1400" smtClean="0">
                <a:solidFill>
                  <a:srgbClr val="000000"/>
                </a:solidFill>
                <a:cs typeface="Arial" charset="0"/>
                <a:hlinkClick r:id="rId4"/>
              </a:rPr>
              <a:t>http://images.google.com/images?hl=en&amp;lr=&amp;ie=UTF-8&amp;oe=UTF-8&amp;q=New+Orleans+Shipyard</a:t>
            </a:r>
            <a:r>
              <a:rPr lang="en-US" sz="1400" smtClean="0">
                <a:solidFill>
                  <a:srgbClr val="000000"/>
                </a:solidFill>
                <a:cs typeface="Arial" charset="0"/>
              </a:rPr>
              <a:t> 22 Feb. 2004</a:t>
            </a:r>
          </a:p>
          <a:p>
            <a:r>
              <a:rPr lang="en-US" sz="1400" smtClean="0">
                <a:solidFill>
                  <a:srgbClr val="008000"/>
                </a:solidFill>
                <a:cs typeface="Arial" charset="0"/>
              </a:rPr>
              <a:t>www.scottreid.com/ lect5.htm</a:t>
            </a:r>
            <a:r>
              <a:rPr lang="en-US" sz="1400" smtClean="0">
                <a:solidFill>
                  <a:srgbClr val="000000"/>
                </a:solidFill>
                <a:cs typeface="Arial" charset="0"/>
              </a:rPr>
              <a:t> </a:t>
            </a:r>
            <a:r>
              <a:rPr lang="en-US" sz="1400" smtClean="0">
                <a:solidFill>
                  <a:srgbClr val="000000"/>
                </a:solidFill>
                <a:cs typeface="Arial" charset="0"/>
                <a:hlinkClick r:id="rId5"/>
              </a:rPr>
              <a:t>http://images.google.com/images?hl=en&amp;ie=UTF-8&amp;oe=UTF-8&amp;q=Pinckney%27s+Treaty&amp;spell=1</a:t>
            </a:r>
            <a:r>
              <a:rPr lang="en-US" sz="1400" smtClean="0">
                <a:solidFill>
                  <a:srgbClr val="000000"/>
                </a:solidFill>
                <a:cs typeface="Arial" charset="0"/>
              </a:rPr>
              <a:t> 22 Feb. 2004</a:t>
            </a:r>
          </a:p>
          <a:p>
            <a:r>
              <a:rPr lang="en-US" sz="1400" smtClean="0">
                <a:solidFill>
                  <a:srgbClr val="008000"/>
                </a:solidFill>
                <a:cs typeface="Arial" charset="0"/>
              </a:rPr>
              <a:t>www.ohiohistorycentral.org/.../ lturtle.shtml</a:t>
            </a:r>
            <a:r>
              <a:rPr lang="en-US" sz="1400" smtClean="0">
                <a:solidFill>
                  <a:srgbClr val="000000"/>
                </a:solidFill>
                <a:cs typeface="Arial" charset="0"/>
              </a:rPr>
              <a:t> </a:t>
            </a:r>
            <a:r>
              <a:rPr lang="en-US" sz="1400" smtClean="0">
                <a:solidFill>
                  <a:srgbClr val="000000"/>
                </a:solidFill>
                <a:cs typeface="Arial" charset="0"/>
                <a:hlinkClick r:id="rId6"/>
              </a:rPr>
              <a:t>http://images.google.com/images?hl=en&amp;lr=&amp;ie=UTF-8&amp;oe=UTF-8&amp;q=Little+Turtle</a:t>
            </a:r>
            <a:r>
              <a:rPr lang="en-US" sz="1400" smtClean="0">
                <a:solidFill>
                  <a:srgbClr val="000000"/>
                </a:solidFill>
                <a:cs typeface="Arial" charset="0"/>
              </a:rPr>
              <a:t> 22 Feb. 2004</a:t>
            </a:r>
          </a:p>
          <a:p>
            <a:r>
              <a:rPr lang="en-US" sz="1400" smtClean="0">
                <a:solidFill>
                  <a:srgbClr val="008000"/>
                </a:solidFill>
                <a:cs typeface="Arial" charset="0"/>
              </a:rPr>
              <a:t>www.roadtripmemories.com/.../ missouri/turtle.JPG</a:t>
            </a:r>
            <a:r>
              <a:rPr lang="en-US" sz="1400" smtClean="0">
                <a:solidFill>
                  <a:srgbClr val="000000"/>
                </a:solidFill>
                <a:cs typeface="Arial" charset="0"/>
              </a:rPr>
              <a:t> </a:t>
            </a:r>
            <a:r>
              <a:rPr lang="en-US" sz="1400" smtClean="0">
                <a:solidFill>
                  <a:srgbClr val="000000"/>
                </a:solidFill>
                <a:cs typeface="Arial" charset="0"/>
                <a:hlinkClick r:id="rId6"/>
              </a:rPr>
              <a:t>http://images.google.com/images?hl=en&amp;lr=&amp;ie=UTF-8&amp;oe=UTF-8&amp;q=Little+Turtle</a:t>
            </a:r>
            <a:r>
              <a:rPr lang="en-US" sz="1400" smtClean="0">
                <a:solidFill>
                  <a:srgbClr val="000000"/>
                </a:solidFill>
                <a:cs typeface="Arial" charset="0"/>
              </a:rPr>
              <a:t> 22 Feb. 2004</a:t>
            </a:r>
          </a:p>
          <a:p>
            <a:r>
              <a:rPr lang="en-US" sz="1400" smtClean="0">
                <a:solidFill>
                  <a:srgbClr val="008000"/>
                </a:solidFill>
                <a:cs typeface="Arial" charset="0"/>
              </a:rPr>
              <a:t>www.rootsweb.com/~ilwayne/ right.html</a:t>
            </a:r>
            <a:r>
              <a:rPr lang="en-US" sz="1400" smtClean="0">
                <a:solidFill>
                  <a:srgbClr val="000000"/>
                </a:solidFill>
                <a:cs typeface="Arial" charset="0"/>
              </a:rPr>
              <a:t> </a:t>
            </a:r>
            <a:r>
              <a:rPr lang="en-US" sz="1400" smtClean="0">
                <a:solidFill>
                  <a:srgbClr val="000000"/>
                </a:solidFill>
                <a:cs typeface="Arial" charset="0"/>
                <a:hlinkClick r:id="rId7"/>
              </a:rPr>
              <a:t>http://images.google.com/images?hl=en&amp;lr=&amp;ie=UTF-8&amp;oe=UTF-8&amp;q=Anthony+Wayne&amp;btnG=Google+Search</a:t>
            </a:r>
            <a:r>
              <a:rPr lang="en-US" sz="1400" smtClean="0">
                <a:solidFill>
                  <a:srgbClr val="000000"/>
                </a:solidFill>
                <a:cs typeface="Arial" charset="0"/>
              </a:rPr>
              <a:t> 22 Feb. 2004</a:t>
            </a:r>
          </a:p>
          <a:p>
            <a:r>
              <a:rPr lang="en-US" sz="1400" smtClean="0">
                <a:solidFill>
                  <a:srgbClr val="008000"/>
                </a:solidFill>
                <a:cs typeface="Arial" charset="0"/>
              </a:rPr>
              <a:t>www.ohiohistorycentral.org/.../ battimbr.shtml</a:t>
            </a:r>
            <a:r>
              <a:rPr lang="en-US" sz="1400" smtClean="0">
                <a:solidFill>
                  <a:srgbClr val="000000"/>
                </a:solidFill>
                <a:cs typeface="Arial" charset="0"/>
              </a:rPr>
              <a:t> </a:t>
            </a:r>
            <a:r>
              <a:rPr lang="en-US" sz="1400" smtClean="0">
                <a:solidFill>
                  <a:srgbClr val="000000"/>
                </a:solidFill>
                <a:cs typeface="Arial" charset="0"/>
                <a:hlinkClick r:id="rId8"/>
              </a:rPr>
              <a:t>http://images.google.com/images?hl=en&amp;lr=&amp;ie=UTF-8&amp;oe=UTF-8&amp;q=Battle+of+Fallen+Timbers&amp;btnG=Google+Search</a:t>
            </a:r>
            <a:r>
              <a:rPr lang="en-US" sz="1400" smtClean="0">
                <a:solidFill>
                  <a:srgbClr val="000000"/>
                </a:solidFill>
                <a:cs typeface="Arial" charset="0"/>
              </a:rPr>
              <a:t> 22 Feb. 2004</a:t>
            </a:r>
          </a:p>
          <a:p>
            <a:r>
              <a:rPr lang="en-US" sz="1400" smtClean="0">
                <a:solidFill>
                  <a:srgbClr val="008000"/>
                </a:solidFill>
                <a:cs typeface="Arial" charset="0"/>
              </a:rPr>
              <a:t>www.ohiohistorycentral.org/.../ tgreen.shtml</a:t>
            </a:r>
            <a:r>
              <a:rPr lang="en-US" sz="1200" smtClean="0">
                <a:solidFill>
                  <a:srgbClr val="000000"/>
                </a:solidFill>
                <a:cs typeface="Arial" charset="0"/>
              </a:rPr>
              <a:t> </a:t>
            </a:r>
            <a:r>
              <a:rPr lang="en-US" sz="1200" smtClean="0">
                <a:solidFill>
                  <a:srgbClr val="000000"/>
                </a:solidFill>
                <a:cs typeface="Arial" charset="0"/>
                <a:hlinkClick r:id="rId9"/>
              </a:rPr>
              <a:t>http://images.google.com/images?hl=en&amp;lr=&amp;ie=UTF-8&amp;oe=UTF-8&amp;q=Treaty+of+Greenville&amp;btnG=Google+Search</a:t>
            </a:r>
            <a:r>
              <a:rPr lang="en-US" sz="1200" smtClean="0">
                <a:solidFill>
                  <a:srgbClr val="000000"/>
                </a:solidFill>
                <a:cs typeface="Arial" charset="0"/>
              </a:rPr>
              <a:t> 22 Feb. 2004</a:t>
            </a:r>
          </a:p>
          <a:p>
            <a:r>
              <a:rPr lang="en-US" sz="1200" smtClean="0">
                <a:solidFill>
                  <a:srgbClr val="008000"/>
                </a:solidFill>
                <a:cs typeface="Arial" charset="0"/>
              </a:rPr>
              <a:t>www.wscottsmith.com/.../ history/elliott.htm</a:t>
            </a:r>
            <a:r>
              <a:rPr lang="en-US" sz="1200" smtClean="0">
                <a:solidFill>
                  <a:srgbClr val="000000"/>
                </a:solidFill>
                <a:cs typeface="Arial" charset="0"/>
              </a:rPr>
              <a:t> </a:t>
            </a:r>
            <a:r>
              <a:rPr lang="en-US" sz="1200" smtClean="0">
                <a:solidFill>
                  <a:srgbClr val="000000"/>
                </a:solidFill>
                <a:cs typeface="Arial" charset="0"/>
                <a:hlinkClick r:id="rId10"/>
              </a:rPr>
              <a:t>http://images.google.com/images?hl=en&amp;lr=&amp;ie=UTF-8&amp;oe=UTF-8&amp;q=Whiskey+Rebellion&amp;btnG=Google+Search</a:t>
            </a:r>
            <a:r>
              <a:rPr lang="en-US" sz="1200" smtClean="0">
                <a:solidFill>
                  <a:srgbClr val="000000"/>
                </a:solidFill>
                <a:cs typeface="Arial" charset="0"/>
              </a:rPr>
              <a:t> 22 Feb. 2004</a:t>
            </a:r>
          </a:p>
        </p:txBody>
      </p:sp>
    </p:spTree>
  </p:cSld>
  <p:clrMapOvr>
    <a:masterClrMapping/>
  </p:clrMapOvr>
  <p:transition spd="med">
    <p:wipe dir="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1981200" y="585788"/>
            <a:ext cx="6553200" cy="155575"/>
          </a:xfrm>
        </p:spPr>
        <p:txBody>
          <a:bodyPr/>
          <a:lstStyle/>
          <a:p>
            <a:r>
              <a:rPr lang="en-US" sz="1200" smtClean="0"/>
              <a:t>Reference Page 4 for Pictures</a:t>
            </a:r>
          </a:p>
        </p:txBody>
      </p:sp>
      <p:sp>
        <p:nvSpPr>
          <p:cNvPr id="237571" name="Rectangle 3"/>
          <p:cNvSpPr>
            <a:spLocks noGrp="1" noChangeArrowheads="1"/>
          </p:cNvSpPr>
          <p:nvPr>
            <p:ph type="body" idx="1"/>
          </p:nvPr>
        </p:nvSpPr>
        <p:spPr/>
        <p:txBody>
          <a:bodyPr/>
          <a:lstStyle/>
          <a:p>
            <a:r>
              <a:rPr lang="en-US" sz="1200" smtClean="0">
                <a:solidFill>
                  <a:srgbClr val="008000"/>
                </a:solidFill>
                <a:cs typeface="Arial" charset="0"/>
              </a:rPr>
              <a:t>hcl.chass.ncsu.edu/garson/ ps201/inet.htm</a:t>
            </a:r>
            <a:r>
              <a:rPr lang="en-US" sz="1200" smtClean="0">
                <a:solidFill>
                  <a:srgbClr val="000000"/>
                </a:solidFill>
                <a:cs typeface="Arial" charset="0"/>
              </a:rPr>
              <a:t> </a:t>
            </a:r>
            <a:r>
              <a:rPr lang="en-US" sz="1200" smtClean="0">
                <a:solidFill>
                  <a:srgbClr val="000000"/>
                </a:solidFill>
                <a:cs typeface="Arial" charset="0"/>
                <a:hlinkClick r:id="rId2"/>
              </a:rPr>
              <a:t>http://images.google.com/images?hl=en&amp;lr=&amp;ie=UTF-8&amp;oe=UTF-8&amp;q=Political+parties&amp;btnG=Google+Search</a:t>
            </a:r>
            <a:r>
              <a:rPr lang="en-US" sz="1200" smtClean="0">
                <a:solidFill>
                  <a:srgbClr val="000000"/>
                </a:solidFill>
                <a:cs typeface="Arial" charset="0"/>
              </a:rPr>
              <a:t> 22 Feb. 2004</a:t>
            </a:r>
          </a:p>
          <a:p>
            <a:r>
              <a:rPr lang="en-US" sz="1200" smtClean="0">
                <a:solidFill>
                  <a:srgbClr val="008000"/>
                </a:solidFill>
                <a:cs typeface="Arial" charset="0"/>
              </a:rPr>
              <a:t>www.thelobsterman.net/.../ political_parties.jpg</a:t>
            </a:r>
            <a:r>
              <a:rPr lang="en-US" sz="1200" smtClean="0">
                <a:solidFill>
                  <a:srgbClr val="000000"/>
                </a:solidFill>
                <a:cs typeface="Arial" charset="0"/>
              </a:rPr>
              <a:t> </a:t>
            </a:r>
            <a:r>
              <a:rPr lang="en-US" sz="1200" smtClean="0">
                <a:solidFill>
                  <a:srgbClr val="000000"/>
                </a:solidFill>
                <a:cs typeface="Arial" charset="0"/>
                <a:hlinkClick r:id="rId2"/>
              </a:rPr>
              <a:t>http://images.google.com/images?hl=en&amp;lr=&amp;ie=UTF-8&amp;oe=UTF-8&amp;q=Political+parties&amp;btnG=Google+Search</a:t>
            </a:r>
            <a:r>
              <a:rPr lang="en-US" sz="1200" smtClean="0">
                <a:solidFill>
                  <a:srgbClr val="000000"/>
                </a:solidFill>
                <a:cs typeface="Arial" charset="0"/>
              </a:rPr>
              <a:t> 22 Feb. 2004</a:t>
            </a:r>
          </a:p>
          <a:p>
            <a:r>
              <a:rPr lang="en-US" sz="1200" smtClean="0">
                <a:solidFill>
                  <a:srgbClr val="008000"/>
                </a:solidFill>
                <a:cs typeface="Arial" charset="0"/>
              </a:rPr>
              <a:t>www.senate.gov/.../graphic/ xlarge/31_00005.jpg</a:t>
            </a:r>
            <a:r>
              <a:rPr lang="en-US" sz="1200" smtClean="0">
                <a:solidFill>
                  <a:srgbClr val="000000"/>
                </a:solidFill>
                <a:cs typeface="Arial" charset="0"/>
              </a:rPr>
              <a:t> </a:t>
            </a:r>
            <a:r>
              <a:rPr lang="en-US" sz="1200" smtClean="0">
                <a:solidFill>
                  <a:srgbClr val="000000"/>
                </a:solidFill>
                <a:cs typeface="Arial" charset="0"/>
                <a:hlinkClick r:id="rId3"/>
              </a:rPr>
              <a:t>http://images.google.com/images?hl=en&amp;lr=&amp;ie=UTF-8&amp;oe=UTF-8&amp;q=John+Adams</a:t>
            </a:r>
            <a:r>
              <a:rPr lang="en-US" sz="1200" smtClean="0">
                <a:solidFill>
                  <a:srgbClr val="000000"/>
                </a:solidFill>
                <a:cs typeface="Arial" charset="0"/>
              </a:rPr>
              <a:t> 22 Feb. 2004</a:t>
            </a:r>
          </a:p>
          <a:p>
            <a:r>
              <a:rPr lang="en-US" sz="1200" smtClean="0">
                <a:solidFill>
                  <a:srgbClr val="008000"/>
                </a:solidFill>
                <a:cs typeface="Arial" charset="0"/>
              </a:rPr>
              <a:t>www.chez.com/blanloeil/ talleyrand.htm</a:t>
            </a:r>
            <a:r>
              <a:rPr lang="en-US" sz="1200" smtClean="0">
                <a:solidFill>
                  <a:srgbClr val="000000"/>
                </a:solidFill>
                <a:cs typeface="Arial" charset="0"/>
              </a:rPr>
              <a:t> </a:t>
            </a:r>
            <a:r>
              <a:rPr lang="en-US" sz="1200" smtClean="0">
                <a:solidFill>
                  <a:srgbClr val="000000"/>
                </a:solidFill>
                <a:cs typeface="Arial" charset="0"/>
                <a:hlinkClick r:id="rId4"/>
              </a:rPr>
              <a:t>http://images.google.com/images?hl=en&amp;lr=&amp;ie=UTF-8&amp;oe=UTF-8&amp;q=Charles+Talleyrand&amp;btnG=Google+Search</a:t>
            </a:r>
            <a:r>
              <a:rPr lang="en-US" sz="1200" smtClean="0">
                <a:solidFill>
                  <a:srgbClr val="000000"/>
                </a:solidFill>
                <a:cs typeface="Arial" charset="0"/>
              </a:rPr>
              <a:t> 22 Feb. 2004</a:t>
            </a:r>
          </a:p>
          <a:p>
            <a:r>
              <a:rPr lang="en-US" sz="1200" smtClean="0">
                <a:solidFill>
                  <a:srgbClr val="008000"/>
                </a:solidFill>
                <a:cs typeface="Arial" charset="0"/>
              </a:rPr>
              <a:t>www.ignitelearning.com/ media.shtml</a:t>
            </a:r>
            <a:r>
              <a:rPr lang="en-US" sz="1200" smtClean="0">
                <a:solidFill>
                  <a:srgbClr val="000000"/>
                </a:solidFill>
                <a:cs typeface="Arial" charset="0"/>
              </a:rPr>
              <a:t> </a:t>
            </a:r>
            <a:r>
              <a:rPr lang="en-US" sz="1200" smtClean="0">
                <a:solidFill>
                  <a:srgbClr val="000000"/>
                </a:solidFill>
                <a:cs typeface="Arial" charset="0"/>
                <a:hlinkClick r:id="rId5"/>
              </a:rPr>
              <a:t>http://images.google.com/images?hl=en&amp;lr=&amp;ie=UTF-8&amp;oe=UTF-8&amp;q=XYZ+affair&amp;btnG=Google+Search</a:t>
            </a:r>
            <a:r>
              <a:rPr lang="en-US" sz="1200" smtClean="0">
                <a:solidFill>
                  <a:srgbClr val="000000"/>
                </a:solidFill>
                <a:cs typeface="Arial" charset="0"/>
              </a:rPr>
              <a:t> 22 Feb. 2004</a:t>
            </a:r>
          </a:p>
          <a:p>
            <a:r>
              <a:rPr lang="en-US" sz="1200" smtClean="0">
                <a:solidFill>
                  <a:srgbClr val="008000"/>
                </a:solidFill>
                <a:cs typeface="Arial" charset="0"/>
              </a:rPr>
              <a:t>www.daniellesplace.com/ images/alien.gif</a:t>
            </a:r>
            <a:r>
              <a:rPr lang="en-US" sz="1200" smtClean="0">
                <a:solidFill>
                  <a:srgbClr val="000000"/>
                </a:solidFill>
                <a:cs typeface="Arial" charset="0"/>
              </a:rPr>
              <a:t> 22. Feb. 2004</a:t>
            </a:r>
          </a:p>
          <a:p>
            <a:r>
              <a:rPr lang="en-US" sz="1200" smtClean="0">
                <a:solidFill>
                  <a:srgbClr val="008000"/>
                </a:solidFill>
                <a:cs typeface="Arial" charset="0"/>
              </a:rPr>
              <a:t>www.specialplaces.com/ va_map.html</a:t>
            </a:r>
            <a:r>
              <a:rPr lang="en-US" sz="1200" smtClean="0">
                <a:solidFill>
                  <a:srgbClr val="000000"/>
                </a:solidFill>
                <a:cs typeface="Arial" charset="0"/>
              </a:rPr>
              <a:t> </a:t>
            </a:r>
            <a:r>
              <a:rPr lang="en-US" sz="1200" smtClean="0">
                <a:solidFill>
                  <a:srgbClr val="000000"/>
                </a:solidFill>
                <a:cs typeface="Arial" charset="0"/>
                <a:hlinkClick r:id="rId6"/>
              </a:rPr>
              <a:t>http://images.google.com/images?hl=en&amp;lr=&amp;ie=UTF-8&amp;oe=UTF-8&amp;q=+Virginia+Map</a:t>
            </a:r>
            <a:r>
              <a:rPr lang="en-US" sz="1200" smtClean="0">
                <a:solidFill>
                  <a:srgbClr val="000000"/>
                </a:solidFill>
                <a:cs typeface="Arial" charset="0"/>
              </a:rPr>
              <a:t> 22 Feb. 2004</a:t>
            </a:r>
          </a:p>
          <a:p>
            <a:r>
              <a:rPr lang="en-US" sz="1200" smtClean="0">
                <a:solidFill>
                  <a:srgbClr val="008000"/>
                </a:solidFill>
                <a:cs typeface="Arial" charset="0"/>
              </a:rPr>
              <a:t>www.pacificpride.com/ ky.htm</a:t>
            </a:r>
            <a:r>
              <a:rPr lang="en-US" sz="1200" smtClean="0">
                <a:solidFill>
                  <a:srgbClr val="000000"/>
                </a:solidFill>
                <a:cs typeface="Arial" charset="0"/>
              </a:rPr>
              <a:t> </a:t>
            </a:r>
            <a:r>
              <a:rPr lang="en-US" sz="1200" smtClean="0">
                <a:solidFill>
                  <a:srgbClr val="000000"/>
                </a:solidFill>
                <a:cs typeface="Arial" charset="0"/>
                <a:hlinkClick r:id="rId7"/>
              </a:rPr>
              <a:t>http://images.google.com/images?hl=en&amp;lr=&amp;ie=UTF-8&amp;oe=UTF-8&amp;q=+Kentucky+Map&amp;btnG=Google+Search</a:t>
            </a:r>
            <a:r>
              <a:rPr lang="en-US" sz="1200" smtClean="0">
                <a:solidFill>
                  <a:srgbClr val="000000"/>
                </a:solidFill>
                <a:cs typeface="Arial" charset="0"/>
              </a:rPr>
              <a:t> 22 Feb. 2004</a:t>
            </a:r>
          </a:p>
          <a:p>
            <a:r>
              <a:rPr lang="en-US" sz="1200" smtClean="0">
                <a:solidFill>
                  <a:srgbClr val="008000"/>
                </a:solidFill>
                <a:cs typeface="Arial" charset="0"/>
              </a:rPr>
              <a:t>en.wikipedia.org/upload/2/ 21/ElectoralCollege...</a:t>
            </a:r>
            <a:r>
              <a:rPr lang="en-US" sz="1200" smtClean="0">
                <a:solidFill>
                  <a:srgbClr val="000000"/>
                </a:solidFill>
                <a:cs typeface="Arial" charset="0"/>
              </a:rPr>
              <a:t> </a:t>
            </a:r>
            <a:r>
              <a:rPr lang="en-US" sz="1200" smtClean="0">
                <a:solidFill>
                  <a:srgbClr val="000000"/>
                </a:solidFill>
                <a:cs typeface="Arial" charset="0"/>
                <a:hlinkClick r:id="rId8"/>
              </a:rPr>
              <a:t>http://images.google.com/images?hl=en&amp;lr=&amp;ie=UTF-8&amp;oe=UTF-8&amp;q=Twelfth+Amendment&amp;btnG=Google+Search</a:t>
            </a:r>
            <a:r>
              <a:rPr lang="en-US" sz="1200" smtClean="0">
                <a:solidFill>
                  <a:srgbClr val="000000"/>
                </a:solidFill>
                <a:cs typeface="Arial" charset="0"/>
              </a:rPr>
              <a:t> 22 Feb. 2004</a:t>
            </a:r>
          </a:p>
          <a:p>
            <a:endParaRPr lang="en-US" sz="1200" smtClean="0">
              <a:solidFill>
                <a:srgbClr val="000000"/>
              </a:solidFill>
              <a:cs typeface="Arial" charset="0"/>
            </a:endParaRPr>
          </a:p>
        </p:txBody>
      </p:sp>
    </p:spTree>
  </p:cSld>
  <p:clrMapOvr>
    <a:masterClrMapping/>
  </p:clrMapOvr>
  <p:transition spd="med">
    <p:wipe dir="r"/>
  </p:transition>
</p:sld>
</file>

<file path=ppt/slides/slide2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p:txBody>
          <a:bodyPr/>
          <a:lstStyle/>
          <a:p>
            <a:r>
              <a:rPr lang="en-US" smtClean="0"/>
              <a:t>Click to add title</a:t>
            </a:r>
          </a:p>
        </p:txBody>
      </p:sp>
      <p:graphicFrame>
        <p:nvGraphicFramePr>
          <p:cNvPr id="12291" name="Object 3"/>
          <p:cNvGraphicFramePr>
            <a:graphicFrameLocks noChangeAspect="1"/>
          </p:cNvGraphicFramePr>
          <p:nvPr>
            <p:ph type="chart" idx="1"/>
          </p:nvPr>
        </p:nvGraphicFramePr>
        <p:xfrm>
          <a:off x="1981200" y="2362200"/>
          <a:ext cx="6867525" cy="4292600"/>
        </p:xfrm>
        <a:graphic>
          <a:graphicData uri="http://schemas.openxmlformats.org/presentationml/2006/ole">
            <p:oleObj spid="_x0000_s1026" name="Chart" r:id="rId3" imgW="6295987" imgH="3191027" progId="MSGraph.Chart.8">
              <p:embed followColorScheme="full"/>
            </p:oleObj>
          </a:graphicData>
        </a:graphic>
      </p:graphicFrame>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291">
                                            <p:oleChartEl type="gridLegend"/>
                                          </p:spTgt>
                                        </p:tgtEl>
                                        <p:attrNameLst>
                                          <p:attrName>style.visibility</p:attrName>
                                        </p:attrNameLst>
                                      </p:cBhvr>
                                      <p:to>
                                        <p:strVal val="visible"/>
                                      </p:to>
                                    </p:set>
                                    <p:animEffect transition="in" filter="wipe(down)">
                                      <p:cBhvr>
                                        <p:cTn id="7" dur="1000"/>
                                        <p:tgtEl>
                                          <p:spTgt spid="12291">
                                            <p:oleChartEl type="gridLegend"/>
                                          </p:spTgt>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2291">
                                            <p:oleChartEl type="category" lvl="1"/>
                                          </p:spTgt>
                                        </p:tgtEl>
                                        <p:attrNameLst>
                                          <p:attrName>style.visibility</p:attrName>
                                        </p:attrNameLst>
                                      </p:cBhvr>
                                      <p:to>
                                        <p:strVal val="visible"/>
                                      </p:to>
                                    </p:set>
                                    <p:animEffect transition="in" filter="wipe(down)">
                                      <p:cBhvr>
                                        <p:cTn id="11" dur="1000"/>
                                        <p:tgtEl>
                                          <p:spTgt spid="12291">
                                            <p:oleChartEl type="category" lvl="1"/>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2291">
                                            <p:oleChartEl type="category" lvl="2"/>
                                          </p:spTgt>
                                        </p:tgtEl>
                                        <p:attrNameLst>
                                          <p:attrName>style.visibility</p:attrName>
                                        </p:attrNameLst>
                                      </p:cBhvr>
                                      <p:to>
                                        <p:strVal val="visible"/>
                                      </p:to>
                                    </p:set>
                                    <p:animEffect transition="in" filter="wipe(down)">
                                      <p:cBhvr>
                                        <p:cTn id="15" dur="1000"/>
                                        <p:tgtEl>
                                          <p:spTgt spid="12291">
                                            <p:oleChartEl type="category" lvl="2"/>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12291">
                                            <p:oleChartEl type="category" lvl="3"/>
                                          </p:spTgt>
                                        </p:tgtEl>
                                        <p:attrNameLst>
                                          <p:attrName>style.visibility</p:attrName>
                                        </p:attrNameLst>
                                      </p:cBhvr>
                                      <p:to>
                                        <p:strVal val="visible"/>
                                      </p:to>
                                    </p:set>
                                    <p:animEffect transition="in" filter="wipe(down)">
                                      <p:cBhvr>
                                        <p:cTn id="19" dur="1000"/>
                                        <p:tgtEl>
                                          <p:spTgt spid="12291">
                                            <p:oleChartEl type="category" lvl="3"/>
                                          </p:spTgt>
                                        </p:tgtEl>
                                      </p:cBhvr>
                                    </p:animEffect>
                                  </p:childTnLst>
                                </p:cTn>
                              </p:par>
                            </p:childTnLst>
                          </p:cTn>
                        </p:par>
                        <p:par>
                          <p:cTn id="20" fill="hold">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12291">
                                            <p:oleChartEl type="category" lvl="4"/>
                                          </p:spTgt>
                                        </p:tgtEl>
                                        <p:attrNameLst>
                                          <p:attrName>style.visibility</p:attrName>
                                        </p:attrNameLst>
                                      </p:cBhvr>
                                      <p:to>
                                        <p:strVal val="visible"/>
                                      </p:to>
                                    </p:set>
                                    <p:animEffect transition="in" filter="wipe(down)">
                                      <p:cBhvr>
                                        <p:cTn id="23" dur="1000"/>
                                        <p:tgtEl>
                                          <p:spTgt spid="12291">
                                            <p:oleChartEl type="category" lvl="4"/>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2291" grpId="0" bld="category"/>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981200" y="406400"/>
            <a:ext cx="6553200" cy="517525"/>
          </a:xfrm>
        </p:spPr>
        <p:txBody>
          <a:bodyPr/>
          <a:lstStyle/>
          <a:p>
            <a:r>
              <a:rPr lang="en-US" sz="4000" b="0" smtClean="0"/>
              <a:t>John Adams</a:t>
            </a:r>
          </a:p>
        </p:txBody>
      </p:sp>
      <p:sp>
        <p:nvSpPr>
          <p:cNvPr id="126979" name="Rectangle 3"/>
          <p:cNvSpPr>
            <a:spLocks noGrp="1" noChangeArrowheads="1"/>
          </p:cNvSpPr>
          <p:nvPr>
            <p:ph type="body" sz="half" idx="1"/>
          </p:nvPr>
        </p:nvSpPr>
        <p:spPr>
          <a:xfrm>
            <a:off x="2057400" y="1600200"/>
            <a:ext cx="3287713" cy="4648200"/>
          </a:xfrm>
        </p:spPr>
        <p:txBody>
          <a:bodyPr/>
          <a:lstStyle/>
          <a:p>
            <a:r>
              <a:rPr lang="en-US" sz="2800" b="1" smtClean="0"/>
              <a:t>…was George Washington’s vice president who defeated Thomas Jefferson to be the second president of the U.S.</a:t>
            </a:r>
          </a:p>
        </p:txBody>
      </p:sp>
      <p:pic>
        <p:nvPicPr>
          <p:cNvPr id="126980" name="Picture 4" descr="31_00005"/>
          <p:cNvPicPr>
            <a:picLocks noGrp="1" noChangeAspect="1" noChangeArrowheads="1"/>
          </p:cNvPicPr>
          <p:nvPr>
            <p:ph type="clipArt" sz="half" idx="2"/>
          </p:nvPr>
        </p:nvPicPr>
        <p:blipFill>
          <a:blip r:embed="rId2" cstate="print"/>
          <a:srcRect/>
          <a:stretch>
            <a:fillRect/>
          </a:stretch>
        </p:blipFill>
        <p:spPr>
          <a:xfrm>
            <a:off x="4876800" y="1905000"/>
            <a:ext cx="3424238"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2">
                                            <p:txEl>
                                              <p:pRg st="0" end="0"/>
                                            </p:txEl>
                                          </p:spTgt>
                                        </p:tgtEl>
                                        <p:attrNameLst>
                                          <p:attrName>style.visibility</p:attrName>
                                        </p:attrNameLst>
                                      </p:cBhvr>
                                      <p:to>
                                        <p:strVal val="visible"/>
                                      </p:to>
                                    </p:set>
                                    <p:animEffect transition="in" filter="dissolve">
                                      <p:cBhvr>
                                        <p:cTn id="7" dur="500"/>
                                        <p:tgtEl>
                                          <p:spTgt spid="1024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431800"/>
            <a:ext cx="6553200" cy="466725"/>
          </a:xfrm>
        </p:spPr>
        <p:txBody>
          <a:bodyPr/>
          <a:lstStyle/>
          <a:p>
            <a:r>
              <a:rPr lang="en-US" sz="3600" smtClean="0"/>
              <a:t>The First Cabinet</a:t>
            </a:r>
          </a:p>
        </p:txBody>
      </p:sp>
      <p:sp>
        <p:nvSpPr>
          <p:cNvPr id="122883" name="Rectangle 3"/>
          <p:cNvSpPr>
            <a:spLocks noGrp="1" noChangeArrowheads="1"/>
          </p:cNvSpPr>
          <p:nvPr>
            <p:ph type="body" idx="1"/>
          </p:nvPr>
        </p:nvSpPr>
        <p:spPr/>
        <p:txBody>
          <a:bodyPr/>
          <a:lstStyle/>
          <a:p>
            <a:r>
              <a:rPr lang="en-US" sz="3600" smtClean="0"/>
              <a:t>1789 Five executive departments.</a:t>
            </a:r>
          </a:p>
          <a:p>
            <a:r>
              <a:rPr lang="en-US" sz="3600" smtClean="0"/>
              <a:t>State</a:t>
            </a:r>
          </a:p>
          <a:p>
            <a:r>
              <a:rPr lang="en-US" sz="3600" smtClean="0"/>
              <a:t>Treasury</a:t>
            </a:r>
          </a:p>
          <a:p>
            <a:r>
              <a:rPr lang="en-US" sz="3600" smtClean="0"/>
              <a:t> War</a:t>
            </a:r>
          </a:p>
          <a:p>
            <a:r>
              <a:rPr lang="en-US" sz="3600" smtClean="0"/>
              <a:t>Attorney General</a:t>
            </a:r>
          </a:p>
          <a:p>
            <a:r>
              <a:rPr lang="en-US" sz="3600" smtClean="0"/>
              <a:t>Postmaster General</a:t>
            </a:r>
          </a:p>
          <a:p>
            <a:endParaRPr lang="en-US" smtClean="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883">
                                            <p:txEl>
                                              <p:pRg st="1" end="1"/>
                                            </p:txEl>
                                          </p:spTgt>
                                        </p:tgtEl>
                                        <p:attrNameLst>
                                          <p:attrName>style.visibility</p:attrName>
                                        </p:attrNameLst>
                                      </p:cBhvr>
                                      <p:to>
                                        <p:strVal val="visible"/>
                                      </p:to>
                                    </p:set>
                                    <p:animEffect transition="in" filter="fade">
                                      <p:cBhvr>
                                        <p:cTn id="7" dur="2000"/>
                                        <p:tgtEl>
                                          <p:spTgt spid="1228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883">
                                            <p:txEl>
                                              <p:pRg st="2" end="2"/>
                                            </p:txEl>
                                          </p:spTgt>
                                        </p:tgtEl>
                                        <p:attrNameLst>
                                          <p:attrName>style.visibility</p:attrName>
                                        </p:attrNameLst>
                                      </p:cBhvr>
                                      <p:to>
                                        <p:strVal val="visible"/>
                                      </p:to>
                                    </p:set>
                                    <p:animEffect transition="in" filter="fade">
                                      <p:cBhvr>
                                        <p:cTn id="12" dur="2000"/>
                                        <p:tgtEl>
                                          <p:spTgt spid="1228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883">
                                            <p:txEl>
                                              <p:pRg st="3" end="3"/>
                                            </p:txEl>
                                          </p:spTgt>
                                        </p:tgtEl>
                                        <p:attrNameLst>
                                          <p:attrName>style.visibility</p:attrName>
                                        </p:attrNameLst>
                                      </p:cBhvr>
                                      <p:to>
                                        <p:strVal val="visible"/>
                                      </p:to>
                                    </p:set>
                                    <p:animEffect transition="in" filter="fade">
                                      <p:cBhvr>
                                        <p:cTn id="17" dur="2000"/>
                                        <p:tgtEl>
                                          <p:spTgt spid="1228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883">
                                            <p:txEl>
                                              <p:pRg st="4" end="4"/>
                                            </p:txEl>
                                          </p:spTgt>
                                        </p:tgtEl>
                                        <p:attrNameLst>
                                          <p:attrName>style.visibility</p:attrName>
                                        </p:attrNameLst>
                                      </p:cBhvr>
                                      <p:to>
                                        <p:strVal val="visible"/>
                                      </p:to>
                                    </p:set>
                                    <p:animEffect transition="in" filter="fade">
                                      <p:cBhvr>
                                        <p:cTn id="22" dur="2000"/>
                                        <p:tgtEl>
                                          <p:spTgt spid="12288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883">
                                            <p:txEl>
                                              <p:pRg st="5" end="5"/>
                                            </p:txEl>
                                          </p:spTgt>
                                        </p:tgtEl>
                                        <p:attrNameLst>
                                          <p:attrName>style.visibility</p:attrName>
                                        </p:attrNameLst>
                                      </p:cBhvr>
                                      <p:to>
                                        <p:strVal val="visible"/>
                                      </p:to>
                                    </p:set>
                                    <p:animEffect transition="in" filter="fade">
                                      <p:cBhvr>
                                        <p:cTn id="27" dur="2000"/>
                                        <p:tgtEl>
                                          <p:spTgt spid="1228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t>The First Cabinet</a:t>
            </a:r>
          </a:p>
        </p:txBody>
      </p:sp>
      <p:sp>
        <p:nvSpPr>
          <p:cNvPr id="29699" name="Rectangle 3"/>
          <p:cNvSpPr>
            <a:spLocks noGrp="1" noChangeArrowheads="1"/>
          </p:cNvSpPr>
          <p:nvPr>
            <p:ph type="body" idx="1"/>
          </p:nvPr>
        </p:nvSpPr>
        <p:spPr/>
        <p:txBody>
          <a:bodyPr/>
          <a:lstStyle/>
          <a:p>
            <a:r>
              <a:rPr lang="en-US" sz="3200" u="sng" dirty="0" smtClean="0">
                <a:cs typeface="Times New Roman" pitchFamily="18" charset="0"/>
              </a:rPr>
              <a:t>Alexander Hamilton</a:t>
            </a:r>
            <a:r>
              <a:rPr lang="en-US" sz="3200" dirty="0" smtClean="0">
                <a:cs typeface="Times New Roman" pitchFamily="18" charset="0"/>
              </a:rPr>
              <a:t> became the Sec. of the Treasury, while </a:t>
            </a:r>
            <a:r>
              <a:rPr lang="en-US" sz="3200" u="sng" dirty="0" smtClean="0">
                <a:cs typeface="Times New Roman" pitchFamily="18" charset="0"/>
              </a:rPr>
              <a:t>Thomas Jefferson</a:t>
            </a:r>
            <a:r>
              <a:rPr lang="en-US" sz="3200" dirty="0" smtClean="0">
                <a:cs typeface="Times New Roman" pitchFamily="18" charset="0"/>
              </a:rPr>
              <a:t> became the Sec. of State. The group of department heads were called the </a:t>
            </a:r>
            <a:r>
              <a:rPr lang="en-US" sz="3200" u="sng" dirty="0" smtClean="0">
                <a:cs typeface="Times New Roman" pitchFamily="18" charset="0"/>
              </a:rPr>
              <a:t>cabinet</a:t>
            </a:r>
            <a:r>
              <a:rPr lang="en-US" sz="3200" dirty="0" smtClean="0">
                <a:cs typeface="Times New Roman" pitchFamily="18" charset="0"/>
              </a:rPr>
              <a:t>. </a:t>
            </a:r>
          </a:p>
        </p:txBody>
      </p:sp>
    </p:spTree>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b="0" smtClean="0"/>
              <a:t>ANSWER:</a:t>
            </a:r>
          </a:p>
        </p:txBody>
      </p:sp>
      <p:sp>
        <p:nvSpPr>
          <p:cNvPr id="31747" name="Rectangle 3"/>
          <p:cNvSpPr>
            <a:spLocks noGrp="1" noChangeArrowheads="1"/>
          </p:cNvSpPr>
          <p:nvPr>
            <p:ph type="body" idx="1"/>
          </p:nvPr>
        </p:nvSpPr>
        <p:spPr/>
        <p:txBody>
          <a:bodyPr/>
          <a:lstStyle/>
          <a:p>
            <a:pPr>
              <a:lnSpc>
                <a:spcPct val="90000"/>
              </a:lnSpc>
            </a:pPr>
            <a:r>
              <a:rPr lang="en-US" sz="3200" b="1" smtClean="0">
                <a:cs typeface="Times New Roman" pitchFamily="18" charset="0"/>
              </a:rPr>
              <a:t>The people could vote for president and members of the House of Representatives.  They could also run for these public offices and become elected.  They could voice their political opinions through the Bill of Rights.  Citizens could also do all of the above on the state and local levels</a:t>
            </a:r>
            <a:r>
              <a:rPr lang="en-US" sz="2000" b="1" smtClean="0">
                <a:cs typeface="Times New Roman" pitchFamily="18" charset="0"/>
              </a:rPr>
              <a:t>.</a:t>
            </a:r>
            <a:r>
              <a:rPr lang="en-US" sz="2000" b="1" smtClean="0"/>
              <a:t> </a:t>
            </a:r>
          </a:p>
        </p:txBody>
      </p:sp>
    </p:spTree>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981200" y="381000"/>
            <a:ext cx="6553200" cy="419100"/>
          </a:xfrm>
        </p:spPr>
        <p:txBody>
          <a:bodyPr/>
          <a:lstStyle/>
          <a:p>
            <a:r>
              <a:rPr lang="en-US" smtClean="0"/>
              <a:t>The First year  1789 </a:t>
            </a:r>
          </a:p>
        </p:txBody>
      </p:sp>
      <p:sp>
        <p:nvSpPr>
          <p:cNvPr id="32772" name="TextBox 4"/>
          <p:cNvSpPr txBox="1">
            <a:spLocks noChangeArrowheads="1"/>
          </p:cNvSpPr>
          <p:nvPr/>
        </p:nvSpPr>
        <p:spPr bwMode="auto">
          <a:xfrm>
            <a:off x="5638800" y="5715000"/>
            <a:ext cx="2971800" cy="461963"/>
          </a:xfrm>
          <a:prstGeom prst="rect">
            <a:avLst/>
          </a:prstGeom>
          <a:noFill/>
          <a:ln w="9525">
            <a:noFill/>
            <a:miter lim="800000"/>
            <a:headEnd/>
            <a:tailEnd/>
          </a:ln>
        </p:spPr>
        <p:txBody>
          <a:bodyPr>
            <a:spAutoFit/>
          </a:bodyPr>
          <a:lstStyle/>
          <a:p>
            <a:pPr eaLnBrk="0" hangingPunct="0"/>
            <a:r>
              <a:rPr lang="en-US">
                <a:solidFill>
                  <a:srgbClr val="FF0000"/>
                </a:solidFill>
              </a:rPr>
              <a:t>4:00</a:t>
            </a:r>
          </a:p>
        </p:txBody>
      </p:sp>
      <p:pic>
        <p:nvPicPr>
          <p:cNvPr id="6" name="1789__The_First_Year_of_the_New_U_S__Government.asf">
            <a:hlinkClick r:id="" action="ppaction://media"/>
          </p:cNvPr>
          <p:cNvPicPr>
            <a:picLocks noGrp="1" noRot="1" noChangeAspect="1"/>
          </p:cNvPicPr>
          <p:nvPr>
            <p:ph idx="1"/>
            <a:videoFile r:link="rId1"/>
          </p:nvPr>
        </p:nvPicPr>
        <p:blipFill>
          <a:blip r:embed="rId3" cstate="print"/>
          <a:stretch>
            <a:fillRect/>
          </a:stretch>
        </p:blipFill>
        <p:spPr>
          <a:xfrm>
            <a:off x="3733800" y="2781300"/>
            <a:ext cx="3352800" cy="22860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066800" y="381000"/>
            <a:ext cx="8077200" cy="1552575"/>
          </a:xfrm>
        </p:spPr>
        <p:txBody>
          <a:bodyPr/>
          <a:lstStyle/>
          <a:p>
            <a:pPr algn="ctr"/>
            <a:r>
              <a:rPr lang="en-US" sz="4000" b="0" smtClean="0"/>
              <a:t>Launching the </a:t>
            </a:r>
            <a:br>
              <a:rPr lang="en-US" sz="4000" b="0" smtClean="0"/>
            </a:br>
            <a:r>
              <a:rPr lang="en-US" sz="4000" b="0" smtClean="0"/>
              <a:t>New Government</a:t>
            </a:r>
            <a:br>
              <a:rPr lang="en-US" sz="4000" b="0" smtClean="0"/>
            </a:br>
            <a:endParaRPr lang="en-US" sz="4000" b="0" smtClean="0"/>
          </a:p>
        </p:txBody>
      </p:sp>
      <p:sp>
        <p:nvSpPr>
          <p:cNvPr id="33795" name="Rectangle 3"/>
          <p:cNvSpPr>
            <a:spLocks noGrp="1" noChangeArrowheads="1"/>
          </p:cNvSpPr>
          <p:nvPr>
            <p:ph type="body" idx="1"/>
          </p:nvPr>
        </p:nvSpPr>
        <p:spPr/>
        <p:txBody>
          <a:bodyPr/>
          <a:lstStyle/>
          <a:p>
            <a:r>
              <a:rPr lang="en-US" sz="3200" smtClean="0">
                <a:cs typeface="Times New Roman" pitchFamily="18" charset="0"/>
              </a:rPr>
              <a:t>Congress passed the </a:t>
            </a:r>
            <a:r>
              <a:rPr lang="en-US" sz="3200" u="sng" smtClean="0">
                <a:cs typeface="Times New Roman" pitchFamily="18" charset="0"/>
              </a:rPr>
              <a:t>Judiciary Act 1789</a:t>
            </a:r>
            <a:r>
              <a:rPr lang="en-US" sz="3200" smtClean="0">
                <a:cs typeface="Times New Roman" pitchFamily="18" charset="0"/>
              </a:rPr>
              <a:t>, which created a federal court system with three levels that included a federal district court for each state,.  The top level was the </a:t>
            </a:r>
            <a:r>
              <a:rPr lang="en-US" sz="3200" u="sng" smtClean="0">
                <a:cs typeface="Times New Roman" pitchFamily="18" charset="0"/>
              </a:rPr>
              <a:t>Supreme Court (6 justices)</a:t>
            </a:r>
            <a:r>
              <a:rPr lang="en-US" sz="3200" smtClean="0">
                <a:cs typeface="Times New Roman" pitchFamily="18" charset="0"/>
              </a:rPr>
              <a:t> led by </a:t>
            </a:r>
            <a:r>
              <a:rPr lang="en-US" sz="3200" u="sng" smtClean="0">
                <a:cs typeface="Times New Roman" pitchFamily="18" charset="0"/>
              </a:rPr>
              <a:t>John Jay</a:t>
            </a:r>
            <a:r>
              <a:rPr lang="en-US" sz="3200" smtClean="0">
                <a:cs typeface="Times New Roman" pitchFamily="18" charset="0"/>
              </a:rPr>
              <a:t>, who was the Chief Justice.</a:t>
            </a:r>
          </a:p>
        </p:txBody>
      </p:sp>
    </p:spTree>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752600" y="457200"/>
            <a:ext cx="7010400" cy="418576"/>
          </a:xfrm>
        </p:spPr>
        <p:txBody>
          <a:bodyPr/>
          <a:lstStyle/>
          <a:p>
            <a:r>
              <a:rPr lang="en-US" dirty="0" smtClean="0"/>
              <a:t>Class work/Homework   27 Feb 2012</a:t>
            </a:r>
          </a:p>
        </p:txBody>
      </p:sp>
      <p:sp>
        <p:nvSpPr>
          <p:cNvPr id="15363" name="Rectangle 3"/>
          <p:cNvSpPr>
            <a:spLocks noGrp="1" noChangeArrowheads="1"/>
          </p:cNvSpPr>
          <p:nvPr>
            <p:ph type="body" idx="1"/>
          </p:nvPr>
        </p:nvSpPr>
        <p:spPr>
          <a:xfrm>
            <a:off x="1752600" y="1295400"/>
            <a:ext cx="6934200" cy="5029200"/>
          </a:xfrm>
        </p:spPr>
        <p:txBody>
          <a:bodyPr/>
          <a:lstStyle/>
          <a:p>
            <a:r>
              <a:rPr lang="en-US" sz="4800" b="1" dirty="0" smtClean="0"/>
              <a:t>Partner Read and class work “American Nation Text pages 190-196 Complete  questions 1 and 2 and 4 page 196</a:t>
            </a:r>
            <a:r>
              <a:rPr lang="en-US" sz="3600" b="1" dirty="0" smtClean="0"/>
              <a:t>.</a:t>
            </a:r>
          </a:p>
        </p:txBody>
      </p:sp>
    </p:spTree>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z="3600" b="0" smtClean="0"/>
              <a:t>Precedent</a:t>
            </a:r>
          </a:p>
        </p:txBody>
      </p:sp>
      <p:sp>
        <p:nvSpPr>
          <p:cNvPr id="79875" name="Rectangle 3"/>
          <p:cNvSpPr>
            <a:spLocks noGrp="1" noChangeArrowheads="1"/>
          </p:cNvSpPr>
          <p:nvPr>
            <p:ph type="body" idx="1"/>
          </p:nvPr>
        </p:nvSpPr>
        <p:spPr/>
        <p:txBody>
          <a:bodyPr/>
          <a:lstStyle/>
          <a:p>
            <a:r>
              <a:rPr lang="en-US" sz="3600" b="1" smtClean="0"/>
              <a:t>National leaders knew that each decision they made in setting up the government would serve as a __________ was an example for later actions or decisions.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4274">
                                            <p:txEl>
                                              <p:pRg st="0" end="0"/>
                                            </p:txEl>
                                          </p:spTgt>
                                        </p:tgtEl>
                                        <p:attrNameLst>
                                          <p:attrName>style.visibility</p:attrName>
                                        </p:attrNameLst>
                                      </p:cBhvr>
                                      <p:to>
                                        <p:strVal val="visible"/>
                                      </p:to>
                                    </p:set>
                                    <p:animEffect transition="in" filter="wipe(up)">
                                      <p:cBhvr>
                                        <p:cTn id="7" dur="75"/>
                                        <p:tgtEl>
                                          <p:spTgt spid="5427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057400" y="228600"/>
            <a:ext cx="6553200" cy="414338"/>
          </a:xfrm>
        </p:spPr>
        <p:txBody>
          <a:bodyPr/>
          <a:lstStyle/>
          <a:p>
            <a:r>
              <a:rPr lang="en-US" b="0" smtClean="0"/>
              <a:t>Judiciary Act of 1789</a:t>
            </a:r>
          </a:p>
        </p:txBody>
      </p:sp>
      <p:sp>
        <p:nvSpPr>
          <p:cNvPr id="80899" name="Rectangle 3"/>
          <p:cNvSpPr>
            <a:spLocks noGrp="1" noChangeArrowheads="1"/>
          </p:cNvSpPr>
          <p:nvPr>
            <p:ph type="body" sz="half" idx="1"/>
          </p:nvPr>
        </p:nvSpPr>
        <p:spPr>
          <a:xfrm>
            <a:off x="2057400" y="4114800"/>
            <a:ext cx="6629400" cy="2133600"/>
          </a:xfrm>
        </p:spPr>
        <p:txBody>
          <a:bodyPr/>
          <a:lstStyle/>
          <a:p>
            <a:r>
              <a:rPr lang="en-US" sz="3200" b="1" smtClean="0"/>
              <a:t>The __________ created a federal court system with three levels – district courts, circuit courts, and the Supreme Court.</a:t>
            </a:r>
          </a:p>
        </p:txBody>
      </p:sp>
      <p:pic>
        <p:nvPicPr>
          <p:cNvPr id="80900" name="Picture 4" descr="you_be2"/>
          <p:cNvPicPr>
            <a:picLocks noGrp="1" noChangeAspect="1" noChangeArrowheads="1"/>
          </p:cNvPicPr>
          <p:nvPr>
            <p:ph type="clipArt" sz="half" idx="2"/>
          </p:nvPr>
        </p:nvPicPr>
        <p:blipFill>
          <a:blip r:embed="rId3" cstate="print"/>
          <a:srcRect/>
          <a:stretch>
            <a:fillRect/>
          </a:stretch>
        </p:blipFill>
        <p:spPr>
          <a:xfrm>
            <a:off x="4800600" y="609600"/>
            <a:ext cx="4343400" cy="3479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box(out)">
                                      <p:cBhvr>
                                        <p:cTn id="7" dur="500"/>
                                        <p:tgtEl>
                                          <p:spTgt spid="5529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b="0" smtClean="0"/>
              <a:t>Judiciary Act of 1789</a:t>
            </a:r>
          </a:p>
        </p:txBody>
      </p:sp>
      <p:pic>
        <p:nvPicPr>
          <p:cNvPr id="81923" name="Picture 3" descr="you_be2"/>
          <p:cNvPicPr>
            <a:picLocks noGrp="1" noChangeAspect="1" noChangeArrowheads="1"/>
          </p:cNvPicPr>
          <p:nvPr>
            <p:ph type="body" idx="1"/>
          </p:nvPr>
        </p:nvPicPr>
        <p:blipFill>
          <a:blip r:embed="rId2" cstate="print"/>
          <a:srcRect/>
          <a:stretch>
            <a:fillRect/>
          </a:stretch>
        </p:blipFill>
        <p:spPr>
          <a:xfrm>
            <a:off x="1981200" y="1143000"/>
            <a:ext cx="6629400" cy="5313363"/>
          </a:xfrm>
        </p:spPr>
      </p:pic>
    </p:spTree>
  </p:cSld>
  <p:clrMapOvr>
    <a:masterClrMapping/>
  </p:clrMapOvr>
  <p:transition spd="med">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457200"/>
            <a:ext cx="6553200" cy="419100"/>
          </a:xfrm>
        </p:spPr>
        <p:txBody>
          <a:bodyPr/>
          <a:lstStyle/>
          <a:p>
            <a:r>
              <a:rPr lang="en-US" smtClean="0"/>
              <a:t>National Credit</a:t>
            </a:r>
          </a:p>
        </p:txBody>
      </p:sp>
      <p:sp>
        <p:nvSpPr>
          <p:cNvPr id="35843" name="Rectangle 3"/>
          <p:cNvSpPr>
            <a:spLocks noGrp="1" noChangeArrowheads="1"/>
          </p:cNvSpPr>
          <p:nvPr>
            <p:ph type="body" idx="1"/>
          </p:nvPr>
        </p:nvSpPr>
        <p:spPr/>
        <p:txBody>
          <a:bodyPr/>
          <a:lstStyle/>
          <a:p>
            <a:r>
              <a:rPr lang="en-US" sz="3600" smtClean="0">
                <a:cs typeface="Times New Roman" pitchFamily="18" charset="0"/>
              </a:rPr>
              <a:t>Alexander Hamilton tried to pay off the </a:t>
            </a:r>
            <a:r>
              <a:rPr lang="en-US" sz="3600" u="sng" smtClean="0">
                <a:cs typeface="Times New Roman" pitchFamily="18" charset="0"/>
              </a:rPr>
              <a:t>national debt</a:t>
            </a:r>
            <a:r>
              <a:rPr lang="en-US" sz="3600" smtClean="0">
                <a:cs typeface="Times New Roman" pitchFamily="18" charset="0"/>
              </a:rPr>
              <a:t> by selling </a:t>
            </a:r>
            <a:r>
              <a:rPr lang="en-US" sz="3600" u="sng" smtClean="0">
                <a:cs typeface="Times New Roman" pitchFamily="18" charset="0"/>
              </a:rPr>
              <a:t>bonds</a:t>
            </a:r>
            <a:r>
              <a:rPr lang="en-US" sz="3600" smtClean="0">
                <a:cs typeface="Times New Roman" pitchFamily="18" charset="0"/>
              </a:rPr>
              <a:t>.  He also created the idea of debt assumption to pay off the debts of the states.</a:t>
            </a:r>
          </a:p>
        </p:txBody>
      </p:sp>
    </p:spTree>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905000" y="457200"/>
            <a:ext cx="6553200" cy="1398588"/>
          </a:xfrm>
        </p:spPr>
        <p:txBody>
          <a:bodyPr/>
          <a:lstStyle/>
          <a:p>
            <a:r>
              <a:rPr lang="en-US" smtClean="0"/>
              <a:t>Battling National Debt</a:t>
            </a:r>
            <a:br>
              <a:rPr lang="en-US" smtClean="0"/>
            </a:br>
            <a:r>
              <a:rPr lang="en-US" sz="4000" smtClean="0"/>
              <a:t>The National Bank. </a:t>
            </a:r>
            <a:br>
              <a:rPr lang="en-US" sz="4000" smtClean="0"/>
            </a:br>
            <a:r>
              <a:rPr lang="en-US" sz="3600" smtClean="0"/>
              <a:t>1790-91</a:t>
            </a:r>
          </a:p>
        </p:txBody>
      </p:sp>
      <p:sp>
        <p:nvSpPr>
          <p:cNvPr id="36867" name="Rectangle 3"/>
          <p:cNvSpPr>
            <a:spLocks noGrp="1" noChangeArrowheads="1"/>
          </p:cNvSpPr>
          <p:nvPr>
            <p:ph type="body" idx="1"/>
          </p:nvPr>
        </p:nvSpPr>
        <p:spPr>
          <a:xfrm>
            <a:off x="2057400" y="2209800"/>
            <a:ext cx="6705600" cy="4648200"/>
          </a:xfrm>
        </p:spPr>
        <p:txBody>
          <a:bodyPr/>
          <a:lstStyle/>
          <a:p>
            <a:pPr>
              <a:lnSpc>
                <a:spcPct val="90000"/>
              </a:lnSpc>
            </a:pPr>
            <a:r>
              <a:rPr lang="en-US" sz="3200" smtClean="0"/>
              <a:t>Hamilton wanted a strong economy. He proposed the established of a </a:t>
            </a:r>
            <a:r>
              <a:rPr lang="en-US" sz="3200" smtClean="0">
                <a:solidFill>
                  <a:srgbClr val="0000FF"/>
                </a:solidFill>
              </a:rPr>
              <a:t>National Bank to keep government accounts. The bank would prints paper money and give out loans to farmers and businesses from the taxes collected.</a:t>
            </a:r>
            <a:r>
              <a:rPr lang="en-US" sz="3200" smtClean="0"/>
              <a:t> This would encourage the growth of the U.S. Capitalistic economy.</a:t>
            </a:r>
          </a:p>
          <a:p>
            <a:pPr>
              <a:lnSpc>
                <a:spcPct val="90000"/>
              </a:lnSpc>
            </a:pPr>
            <a:endParaRPr lang="en-US" sz="3200" smtClean="0"/>
          </a:p>
        </p:txBody>
      </p:sp>
      <p:pic>
        <p:nvPicPr>
          <p:cNvPr id="36868" name="Picture 4" descr="hamilton">
            <a:hlinkClick r:id="rId3"/>
          </p:cNvPr>
          <p:cNvPicPr>
            <a:picLocks noChangeAspect="1" noChangeArrowheads="1"/>
          </p:cNvPicPr>
          <p:nvPr/>
        </p:nvPicPr>
        <p:blipFill>
          <a:blip r:embed="rId4" cstate="print"/>
          <a:srcRect/>
          <a:stretch>
            <a:fillRect/>
          </a:stretch>
        </p:blipFill>
        <p:spPr bwMode="auto">
          <a:xfrm>
            <a:off x="304800" y="152400"/>
            <a:ext cx="1393825" cy="1600200"/>
          </a:xfrm>
          <a:prstGeom prst="rect">
            <a:avLst/>
          </a:prstGeom>
          <a:noFill/>
          <a:ln w="9525">
            <a:noFill/>
            <a:miter lim="800000"/>
            <a:headEnd/>
            <a:tailEnd/>
          </a:ln>
        </p:spPr>
      </p:pic>
      <p:pic>
        <p:nvPicPr>
          <p:cNvPr id="36869" name="Picture 5" descr="MCj02903010000[1]"/>
          <p:cNvPicPr>
            <a:picLocks noChangeAspect="1" noChangeArrowheads="1"/>
          </p:cNvPicPr>
          <p:nvPr/>
        </p:nvPicPr>
        <p:blipFill>
          <a:blip r:embed="rId5" cstate="print"/>
          <a:srcRect/>
          <a:stretch>
            <a:fillRect/>
          </a:stretch>
        </p:blipFill>
        <p:spPr bwMode="auto">
          <a:xfrm>
            <a:off x="7315200" y="304800"/>
            <a:ext cx="1533525" cy="175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 calcmode="lin" valueType="num">
                                      <p:cBhvr additive="base">
                                        <p:cTn id="7" dur="5000" fill="hold"/>
                                        <p:tgtEl>
                                          <p:spTgt spid="132098"/>
                                        </p:tgtEl>
                                        <p:attrNameLst>
                                          <p:attrName>ppt_x</p:attrName>
                                        </p:attrNameLst>
                                      </p:cBhvr>
                                      <p:tavLst>
                                        <p:tav tm="0">
                                          <p:val>
                                            <p:strVal val="#ppt_x"/>
                                          </p:val>
                                        </p:tav>
                                        <p:tav tm="100000">
                                          <p:val>
                                            <p:strVal val="#ppt_x"/>
                                          </p:val>
                                        </p:tav>
                                      </p:tavLst>
                                    </p:anim>
                                    <p:anim calcmode="lin" valueType="num">
                                      <p:cBhvr additive="base">
                                        <p:cTn id="8" dur="5000" fill="hold"/>
                                        <p:tgtEl>
                                          <p:spTgt spid="132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981200" y="457200"/>
            <a:ext cx="6553200" cy="419100"/>
          </a:xfrm>
        </p:spPr>
        <p:txBody>
          <a:bodyPr/>
          <a:lstStyle/>
          <a:p>
            <a:r>
              <a:rPr lang="en-US" smtClean="0"/>
              <a:t>Factions</a:t>
            </a:r>
          </a:p>
        </p:txBody>
      </p:sp>
      <p:sp>
        <p:nvSpPr>
          <p:cNvPr id="37891" name="TextBox 4"/>
          <p:cNvSpPr txBox="1">
            <a:spLocks noChangeArrowheads="1"/>
          </p:cNvSpPr>
          <p:nvPr/>
        </p:nvSpPr>
        <p:spPr bwMode="auto">
          <a:xfrm>
            <a:off x="5334000" y="5715000"/>
            <a:ext cx="2667000" cy="457200"/>
          </a:xfrm>
          <a:prstGeom prst="rect">
            <a:avLst/>
          </a:prstGeom>
          <a:noFill/>
          <a:ln w="9525">
            <a:noFill/>
            <a:miter lim="800000"/>
            <a:headEnd/>
            <a:tailEnd/>
          </a:ln>
        </p:spPr>
        <p:txBody>
          <a:bodyPr>
            <a:spAutoFit/>
          </a:bodyPr>
          <a:lstStyle/>
          <a:p>
            <a:pPr eaLnBrk="0" hangingPunct="0"/>
            <a:r>
              <a:rPr lang="en-US">
                <a:solidFill>
                  <a:srgbClr val="FF0000"/>
                </a:solidFill>
              </a:rPr>
              <a:t>3:00</a:t>
            </a:r>
          </a:p>
        </p:txBody>
      </p:sp>
      <p:pic>
        <p:nvPicPr>
          <p:cNvPr id="6" name="1791__Conflicting_Views_on_the_Role_of_the_Federal_Government.asf">
            <a:hlinkClick r:id="" action="ppaction://media"/>
          </p:cNvPr>
          <p:cNvPicPr>
            <a:picLocks noGrp="1" noRot="1" noChangeAspect="1"/>
          </p:cNvPicPr>
          <p:nvPr>
            <p:ph idx="1"/>
            <a:videoFile r:link="rId1"/>
          </p:nvPr>
        </p:nvPicPr>
        <p:blipFill>
          <a:blip r:embed="rId3" cstate="print"/>
          <a:stretch>
            <a:fillRect/>
          </a:stretch>
        </p:blipFill>
        <p:spPr>
          <a:xfrm>
            <a:off x="3733800" y="2781300"/>
            <a:ext cx="3352800" cy="22860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981200" y="457200"/>
            <a:ext cx="6553200" cy="523875"/>
          </a:xfrm>
        </p:spPr>
        <p:txBody>
          <a:bodyPr/>
          <a:lstStyle/>
          <a:p>
            <a:r>
              <a:rPr lang="en-US" sz="4000" smtClean="0"/>
              <a:t>View points</a:t>
            </a:r>
          </a:p>
        </p:txBody>
      </p:sp>
      <p:sp>
        <p:nvSpPr>
          <p:cNvPr id="133123" name="Rectangle 3"/>
          <p:cNvSpPr>
            <a:spLocks noGrp="1" noChangeArrowheads="1"/>
          </p:cNvSpPr>
          <p:nvPr>
            <p:ph type="body" idx="1"/>
          </p:nvPr>
        </p:nvSpPr>
        <p:spPr>
          <a:xfrm>
            <a:off x="1905000" y="2209800"/>
            <a:ext cx="6705600" cy="4648200"/>
          </a:xfrm>
        </p:spPr>
        <p:txBody>
          <a:bodyPr/>
          <a:lstStyle/>
          <a:p>
            <a:pPr>
              <a:buFont typeface="Wingdings" pitchFamily="2" charset="2"/>
              <a:buNone/>
            </a:pPr>
            <a:r>
              <a:rPr lang="en-US" sz="3200" smtClean="0">
                <a:solidFill>
                  <a:schemeClr val="bg2"/>
                </a:solidFill>
              </a:rPr>
              <a:t>Federalist:</a:t>
            </a:r>
          </a:p>
          <a:p>
            <a:pPr>
              <a:buFont typeface="Wingdings" pitchFamily="2" charset="2"/>
              <a:buNone/>
            </a:pPr>
            <a:r>
              <a:rPr lang="en-US" sz="3200" smtClean="0">
                <a:solidFill>
                  <a:schemeClr val="bg2"/>
                </a:solidFill>
              </a:rPr>
              <a:t>National bank would strengthen ties between rich and government;</a:t>
            </a:r>
          </a:p>
          <a:p>
            <a:pPr>
              <a:buFont typeface="Wingdings" pitchFamily="2" charset="2"/>
              <a:buNone/>
            </a:pPr>
            <a:r>
              <a:rPr lang="en-US" sz="3200" smtClean="0">
                <a:solidFill>
                  <a:schemeClr val="bg2"/>
                </a:solidFill>
              </a:rPr>
              <a:t>Make bank able to give loans for new businesses.</a:t>
            </a:r>
          </a:p>
          <a:p>
            <a:pPr>
              <a:buFont typeface="Wingdings" pitchFamily="2" charset="2"/>
              <a:buNone/>
            </a:pPr>
            <a:endParaRPr lang="en-US" sz="3200" smtClean="0"/>
          </a:p>
        </p:txBody>
      </p:sp>
      <p:pic>
        <p:nvPicPr>
          <p:cNvPr id="133124" name="Picture 4" descr="BL00555_"/>
          <p:cNvPicPr>
            <a:picLocks noChangeAspect="1" noChangeArrowheads="1"/>
          </p:cNvPicPr>
          <p:nvPr/>
        </p:nvPicPr>
        <p:blipFill>
          <a:blip r:embed="rId3" cstate="print"/>
          <a:srcRect/>
          <a:stretch>
            <a:fillRect/>
          </a:stretch>
        </p:blipFill>
        <p:spPr bwMode="auto">
          <a:xfrm>
            <a:off x="6705600" y="1600200"/>
            <a:ext cx="2057400" cy="1100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checkerboard(across)">
                                      <p:cBhvr>
                                        <p:cTn id="7" dur="500"/>
                                        <p:tgtEl>
                                          <p:spTgt spid="133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3123">
                                            <p:txEl>
                                              <p:pRg st="0" end="0"/>
                                            </p:txEl>
                                          </p:spTgt>
                                        </p:tgtEl>
                                        <p:attrNameLst>
                                          <p:attrName>style.visibility</p:attrName>
                                        </p:attrNameLst>
                                      </p:cBhvr>
                                      <p:to>
                                        <p:strVal val="visible"/>
                                      </p:to>
                                    </p:set>
                                    <p:animEffect transition="in" filter="box(in)">
                                      <p:cBhvr>
                                        <p:cTn id="12" dur="500"/>
                                        <p:tgtEl>
                                          <p:spTgt spid="133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3123">
                                            <p:txEl>
                                              <p:pRg st="1" end="1"/>
                                            </p:txEl>
                                          </p:spTgt>
                                        </p:tgtEl>
                                        <p:attrNameLst>
                                          <p:attrName>style.visibility</p:attrName>
                                        </p:attrNameLst>
                                      </p:cBhvr>
                                      <p:to>
                                        <p:strVal val="visible"/>
                                      </p:to>
                                    </p:set>
                                    <p:animEffect transition="in" filter="box(in)">
                                      <p:cBhvr>
                                        <p:cTn id="17" dur="500"/>
                                        <p:tgtEl>
                                          <p:spTgt spid="133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3123">
                                            <p:txEl>
                                              <p:pRg st="2" end="2"/>
                                            </p:txEl>
                                          </p:spTgt>
                                        </p:tgtEl>
                                        <p:attrNameLst>
                                          <p:attrName>style.visibility</p:attrName>
                                        </p:attrNameLst>
                                      </p:cBhvr>
                                      <p:to>
                                        <p:strVal val="visible"/>
                                      </p:to>
                                    </p:set>
                                    <p:animEffect transition="in" filter="box(in)">
                                      <p:cBhvr>
                                        <p:cTn id="22" dur="500"/>
                                        <p:tgtEl>
                                          <p:spTgt spid="1331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3124"/>
                                        </p:tgtEl>
                                        <p:attrNameLst>
                                          <p:attrName>style.visibility</p:attrName>
                                        </p:attrNameLst>
                                      </p:cBhvr>
                                      <p:to>
                                        <p:strVal val="visible"/>
                                      </p:to>
                                    </p:set>
                                    <p:animEffect transition="in" filter="blinds(horizontal)">
                                      <p:cBhvr>
                                        <p:cTn id="27" dur="5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utoUpdateAnimBg="0"/>
      <p:bldP spid="13312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981200" y="457200"/>
            <a:ext cx="6553200" cy="523875"/>
          </a:xfrm>
        </p:spPr>
        <p:txBody>
          <a:bodyPr/>
          <a:lstStyle/>
          <a:p>
            <a:r>
              <a:rPr lang="en-US" sz="4000" smtClean="0"/>
              <a:t>view points</a:t>
            </a:r>
          </a:p>
        </p:txBody>
      </p:sp>
      <p:sp>
        <p:nvSpPr>
          <p:cNvPr id="134147" name="Rectangle 3"/>
          <p:cNvSpPr>
            <a:spLocks noGrp="1" noChangeArrowheads="1"/>
          </p:cNvSpPr>
          <p:nvPr>
            <p:ph type="body" idx="1"/>
          </p:nvPr>
        </p:nvSpPr>
        <p:spPr>
          <a:xfrm>
            <a:off x="1752600" y="1371600"/>
            <a:ext cx="6705600" cy="4648200"/>
          </a:xfrm>
        </p:spPr>
        <p:txBody>
          <a:bodyPr/>
          <a:lstStyle/>
          <a:p>
            <a:r>
              <a:rPr lang="en-US" sz="3600" smtClean="0"/>
              <a:t>Democratic - Republicans</a:t>
            </a:r>
          </a:p>
          <a:p>
            <a:pPr>
              <a:buFont typeface="Wingdings" pitchFamily="2" charset="2"/>
              <a:buNone/>
            </a:pPr>
            <a:r>
              <a:rPr lang="en-US" sz="3600" smtClean="0"/>
              <a:t>National bank gives too much power to feds and would be controlled by wealthy northeastern merchants. Government.</a:t>
            </a:r>
          </a:p>
          <a:p>
            <a:pPr>
              <a:buFont typeface="Wingdings" pitchFamily="2" charset="2"/>
              <a:buNone/>
            </a:pPr>
            <a:r>
              <a:rPr lang="en-US" sz="3600" smtClean="0"/>
              <a:t>T.J. stated that the proposed bank was illegal!!</a:t>
            </a:r>
          </a:p>
        </p:txBody>
      </p:sp>
      <p:pic>
        <p:nvPicPr>
          <p:cNvPr id="39940" name="Picture 4" descr="BD09982_"/>
          <p:cNvPicPr>
            <a:picLocks noChangeAspect="1" noChangeArrowheads="1"/>
          </p:cNvPicPr>
          <p:nvPr/>
        </p:nvPicPr>
        <p:blipFill>
          <a:blip r:embed="rId3" cstate="print"/>
          <a:srcRect/>
          <a:stretch>
            <a:fillRect/>
          </a:stretch>
        </p:blipFill>
        <p:spPr bwMode="auto">
          <a:xfrm>
            <a:off x="7467600" y="990600"/>
            <a:ext cx="1266825" cy="1357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randombar(horizontal)">
                                      <p:cBhvr>
                                        <p:cTn id="7" dur="500"/>
                                        <p:tgtEl>
                                          <p:spTgt spid="134146"/>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34147">
                                            <p:txEl>
                                              <p:pRg st="0" end="0"/>
                                            </p:txEl>
                                          </p:spTgt>
                                        </p:tgtEl>
                                        <p:attrNameLst>
                                          <p:attrName>style.visibility</p:attrName>
                                        </p:attrNameLst>
                                      </p:cBhvr>
                                      <p:to>
                                        <p:strVal val="visible"/>
                                      </p:to>
                                    </p:set>
                                    <p:anim calcmode="lin" valueType="num">
                                      <p:cBhvr>
                                        <p:cTn id="12" dur="1000" fill="hold"/>
                                        <p:tgtEl>
                                          <p:spTgt spid="134147">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34147">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3414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3414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34147">
                                            <p:txEl>
                                              <p:pRg st="1" end="1"/>
                                            </p:txEl>
                                          </p:spTgt>
                                        </p:tgtEl>
                                        <p:attrNameLst>
                                          <p:attrName>style.visibility</p:attrName>
                                        </p:attrNameLst>
                                      </p:cBhvr>
                                      <p:to>
                                        <p:strVal val="visible"/>
                                      </p:to>
                                    </p:set>
                                    <p:anim calcmode="lin" valueType="num">
                                      <p:cBhvr>
                                        <p:cTn id="20" dur="1000" fill="hold"/>
                                        <p:tgtEl>
                                          <p:spTgt spid="134147">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134147">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13414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3414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134147">
                                            <p:txEl>
                                              <p:pRg st="2" end="2"/>
                                            </p:txEl>
                                          </p:spTgt>
                                        </p:tgtEl>
                                        <p:attrNameLst>
                                          <p:attrName>style.visibility</p:attrName>
                                        </p:attrNameLst>
                                      </p:cBhvr>
                                      <p:to>
                                        <p:strVal val="visible"/>
                                      </p:to>
                                    </p:set>
                                    <p:anim calcmode="lin" valueType="num">
                                      <p:cBhvr>
                                        <p:cTn id="28" dur="1000" fill="hold"/>
                                        <p:tgtEl>
                                          <p:spTgt spid="134147">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134147">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13414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3414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utoUpdateAnimBg="0"/>
      <p:bldP spid="13414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sz="4000" smtClean="0"/>
              <a:t>Results/effects</a:t>
            </a:r>
          </a:p>
        </p:txBody>
      </p:sp>
      <p:sp>
        <p:nvSpPr>
          <p:cNvPr id="135171" name="Rectangle 3"/>
          <p:cNvSpPr>
            <a:spLocks noGrp="1" noChangeArrowheads="1"/>
          </p:cNvSpPr>
          <p:nvPr>
            <p:ph type="body" idx="1"/>
          </p:nvPr>
        </p:nvSpPr>
        <p:spPr>
          <a:xfrm>
            <a:off x="2057400" y="1752600"/>
            <a:ext cx="6705600" cy="4648200"/>
          </a:xfrm>
        </p:spPr>
        <p:txBody>
          <a:bodyPr/>
          <a:lstStyle/>
          <a:p>
            <a:r>
              <a:rPr lang="en-US" sz="4000" smtClean="0"/>
              <a:t>1791 congress approves National Bank; increased power if federal government; growing disunity between parties(Factions).</a:t>
            </a:r>
          </a:p>
        </p:txBody>
      </p:sp>
      <p:pic>
        <p:nvPicPr>
          <p:cNvPr id="40964" name="Picture 4" descr="BD06913_"/>
          <p:cNvPicPr>
            <a:picLocks noChangeAspect="1" noChangeArrowheads="1"/>
          </p:cNvPicPr>
          <p:nvPr/>
        </p:nvPicPr>
        <p:blipFill>
          <a:blip r:embed="rId2" cstate="print"/>
          <a:srcRect/>
          <a:stretch>
            <a:fillRect/>
          </a:stretch>
        </p:blipFill>
        <p:spPr bwMode="auto">
          <a:xfrm>
            <a:off x="7010400" y="304800"/>
            <a:ext cx="1709738" cy="1709738"/>
          </a:xfrm>
          <a:prstGeom prst="rect">
            <a:avLst/>
          </a:prstGeom>
          <a:noFill/>
          <a:ln w="9525">
            <a:noFill/>
            <a:miter lim="800000"/>
            <a:headEnd/>
            <a:tailEnd/>
          </a:ln>
        </p:spPr>
      </p:pic>
      <p:pic>
        <p:nvPicPr>
          <p:cNvPr id="40965" name="Picture 5" descr="MCj02934900000[1]"/>
          <p:cNvPicPr>
            <a:picLocks noChangeAspect="1" noChangeArrowheads="1"/>
          </p:cNvPicPr>
          <p:nvPr/>
        </p:nvPicPr>
        <p:blipFill>
          <a:blip r:embed="rId3" cstate="print"/>
          <a:srcRect/>
          <a:stretch>
            <a:fillRect/>
          </a:stretch>
        </p:blipFill>
        <p:spPr bwMode="auto">
          <a:xfrm>
            <a:off x="5943600" y="4648200"/>
            <a:ext cx="2895600" cy="1784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slide(fromBottom)">
                                      <p:cBhvr>
                                        <p:cTn id="7" dur="500"/>
                                        <p:tgtEl>
                                          <p:spTgt spid="135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35171">
                                            <p:txEl>
                                              <p:pRg st="0" end="0"/>
                                            </p:txEl>
                                          </p:spTgt>
                                        </p:tgtEl>
                                        <p:attrNameLst>
                                          <p:attrName>style.visibility</p:attrName>
                                        </p:attrNameLst>
                                      </p:cBhvr>
                                      <p:to>
                                        <p:strVal val="visible"/>
                                      </p:to>
                                    </p:set>
                                    <p:animEffect transition="in" filter="barn(inHorizontal)">
                                      <p:cBhvr>
                                        <p:cTn id="12" dur="500"/>
                                        <p:tgtEl>
                                          <p:spTgt spid="135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utoUpdateAnimBg="0"/>
      <p:bldP spid="13517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b="0" smtClean="0"/>
              <a:t>Essential Question:</a:t>
            </a:r>
          </a:p>
        </p:txBody>
      </p:sp>
      <p:sp>
        <p:nvSpPr>
          <p:cNvPr id="30723" name="Rectangle 3"/>
          <p:cNvSpPr>
            <a:spLocks noGrp="1" noChangeArrowheads="1"/>
          </p:cNvSpPr>
          <p:nvPr>
            <p:ph type="body" idx="1"/>
          </p:nvPr>
        </p:nvSpPr>
        <p:spPr/>
        <p:txBody>
          <a:bodyPr/>
          <a:lstStyle/>
          <a:p>
            <a:r>
              <a:rPr lang="en-US" sz="4400" b="1" smtClean="0"/>
              <a:t>How were people able to be personally involved in the new government?</a:t>
            </a:r>
          </a:p>
        </p:txBody>
      </p:sp>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981200" y="457200"/>
            <a:ext cx="6553200" cy="419100"/>
          </a:xfrm>
        </p:spPr>
        <p:txBody>
          <a:bodyPr/>
          <a:lstStyle/>
          <a:p>
            <a:r>
              <a:rPr lang="en-US" dirty="0" smtClean="0"/>
              <a:t>07 Mar 2012</a:t>
            </a:r>
            <a:endParaRPr lang="en-US" dirty="0" smtClean="0"/>
          </a:p>
        </p:txBody>
      </p:sp>
      <p:sp>
        <p:nvSpPr>
          <p:cNvPr id="58371" name="Content Placeholder 2"/>
          <p:cNvSpPr>
            <a:spLocks noGrp="1"/>
          </p:cNvSpPr>
          <p:nvPr>
            <p:ph idx="1"/>
          </p:nvPr>
        </p:nvSpPr>
        <p:spPr/>
        <p:txBody>
          <a:bodyPr/>
          <a:lstStyle/>
          <a:p>
            <a:r>
              <a:rPr lang="en-US" smtClean="0"/>
              <a:t>readings pages 197-206.</a:t>
            </a:r>
          </a:p>
          <a:p>
            <a:r>
              <a:rPr lang="en-US" smtClean="0"/>
              <a:t>Complete “Writing and Critical Thinking” on page 203.  (</a:t>
            </a:r>
            <a:r>
              <a:rPr lang="en-US" smtClean="0">
                <a:solidFill>
                  <a:srgbClr val="FF0000"/>
                </a:solidFill>
              </a:rPr>
              <a:t>T</a:t>
            </a:r>
            <a:r>
              <a:rPr lang="en-US" sz="2800" smtClean="0">
                <a:solidFill>
                  <a:srgbClr val="FF0000"/>
                </a:solidFill>
              </a:rPr>
              <a:t>his is a graded activity</a:t>
            </a:r>
            <a:r>
              <a:rPr lang="en-US" smtClean="0">
                <a:solidFill>
                  <a:srgbClr val="FF0000"/>
                </a:solidFill>
              </a:rPr>
              <a:t>) Please write this response neatly on a loose leaf or (I prefer) you type this response 12pt Times New Roman-doubled space</a:t>
            </a:r>
          </a:p>
          <a:p>
            <a:endParaRPr lang="en-US"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r>
              <a:rPr lang="en-US" sz="1400" smtClean="0"/>
              <a:t>Tate made quiz not in folder</a:t>
            </a:r>
          </a:p>
        </p:txBody>
      </p:sp>
    </p:spTree>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b="0" smtClean="0"/>
              <a:t>Essential Question:</a:t>
            </a:r>
          </a:p>
        </p:txBody>
      </p:sp>
      <p:sp>
        <p:nvSpPr>
          <p:cNvPr id="41987" name="Rectangle 3"/>
          <p:cNvSpPr>
            <a:spLocks noGrp="1" noChangeArrowheads="1"/>
          </p:cNvSpPr>
          <p:nvPr>
            <p:ph type="body" idx="1"/>
          </p:nvPr>
        </p:nvSpPr>
        <p:spPr/>
        <p:txBody>
          <a:bodyPr/>
          <a:lstStyle/>
          <a:p>
            <a:r>
              <a:rPr lang="en-US" sz="3600" b="1" smtClean="0"/>
              <a:t>How did the differences between Alexander Hamilton and Thomas Jefferson affect the people?</a:t>
            </a:r>
          </a:p>
        </p:txBody>
      </p:sp>
    </p:spTree>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b="0" smtClean="0"/>
              <a:t>ANSWER:</a:t>
            </a:r>
          </a:p>
        </p:txBody>
      </p:sp>
      <p:sp>
        <p:nvSpPr>
          <p:cNvPr id="37891" name="Rectangle 3"/>
          <p:cNvSpPr>
            <a:spLocks noGrp="1" noChangeArrowheads="1"/>
          </p:cNvSpPr>
          <p:nvPr>
            <p:ph type="body" idx="1"/>
          </p:nvPr>
        </p:nvSpPr>
        <p:spPr/>
        <p:txBody>
          <a:bodyPr/>
          <a:lstStyle/>
          <a:p>
            <a:r>
              <a:rPr lang="en-US" sz="3600" b="1" u="sng" smtClean="0"/>
              <a:t>Thomas Jefferson</a:t>
            </a:r>
            <a:r>
              <a:rPr lang="en-US" sz="3600" b="1" smtClean="0"/>
              <a:t> (Who?)</a:t>
            </a:r>
          </a:p>
          <a:p>
            <a:r>
              <a:rPr lang="en-US" sz="3600" b="1" u="sng" smtClean="0"/>
              <a:t>Strict</a:t>
            </a:r>
            <a:r>
              <a:rPr lang="en-US" sz="3600" b="1" smtClean="0"/>
              <a:t> Constructionist (What?)</a:t>
            </a:r>
          </a:p>
          <a:p>
            <a:r>
              <a:rPr lang="en-US" sz="3600" b="1" u="sng" smtClean="0"/>
              <a:t>People</a:t>
            </a:r>
            <a:r>
              <a:rPr lang="en-US" sz="3600" b="1" smtClean="0"/>
              <a:t> rule</a:t>
            </a:r>
          </a:p>
          <a:p>
            <a:r>
              <a:rPr lang="en-US" sz="3600" b="1" u="sng" smtClean="0"/>
              <a:t>Farmers</a:t>
            </a:r>
            <a:r>
              <a:rPr lang="en-US" sz="3600" b="1" smtClean="0"/>
              <a:t> make the best citizens</a:t>
            </a:r>
          </a:p>
          <a:p>
            <a:endParaRPr lang="en-US" sz="3600" b="1" smtClean="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to="" calcmode="lin" valueType="num">
                                      <p:cBhvr>
                                        <p:cTn id="7" dur="1" fill="hold"/>
                                        <p:tgtEl>
                                          <p:spTgt spid="3789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 to="" calcmode="lin" valueType="num">
                                      <p:cBhvr>
                                        <p:cTn id="12" dur="1" fill="hold"/>
                                        <p:tgtEl>
                                          <p:spTgt spid="3789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 to="" calcmode="lin" valueType="num">
                                      <p:cBhvr>
                                        <p:cTn id="17" dur="1" fill="hold"/>
                                        <p:tgtEl>
                                          <p:spTgt spid="37891">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 to="" calcmode="lin" valueType="num">
                                      <p:cBhvr>
                                        <p:cTn id="22" dur="1" fill="hold"/>
                                        <p:tgtEl>
                                          <p:spTgt spid="3789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b="0" smtClean="0"/>
              <a:t>ANSWER:</a:t>
            </a:r>
          </a:p>
        </p:txBody>
      </p:sp>
      <p:sp>
        <p:nvSpPr>
          <p:cNvPr id="44035" name="Rectangle 3"/>
          <p:cNvSpPr>
            <a:spLocks noGrp="1" noChangeArrowheads="1"/>
          </p:cNvSpPr>
          <p:nvPr>
            <p:ph type="body" idx="1"/>
          </p:nvPr>
        </p:nvSpPr>
        <p:spPr/>
        <p:txBody>
          <a:bodyPr/>
          <a:lstStyle/>
          <a:p>
            <a:r>
              <a:rPr lang="en-US" sz="3600" b="1" u="sng" smtClean="0"/>
              <a:t>Alexander Hamilton </a:t>
            </a:r>
            <a:r>
              <a:rPr lang="en-US" sz="3600" b="1" smtClean="0"/>
              <a:t>(Who?)</a:t>
            </a:r>
            <a:endParaRPr lang="en-US" sz="3600" b="1" u="sng" smtClean="0"/>
          </a:p>
          <a:p>
            <a:r>
              <a:rPr lang="en-US" sz="3600" b="1" u="sng" smtClean="0"/>
              <a:t>Loose</a:t>
            </a:r>
            <a:r>
              <a:rPr lang="en-US" sz="3600" b="1" smtClean="0"/>
              <a:t> Construction (What?)</a:t>
            </a:r>
          </a:p>
          <a:p>
            <a:r>
              <a:rPr lang="en-US" sz="3600" b="1" u="sng" smtClean="0"/>
              <a:t>Lacked</a:t>
            </a:r>
            <a:r>
              <a:rPr lang="en-US" sz="3600" b="1" smtClean="0"/>
              <a:t> faith in the common person</a:t>
            </a:r>
          </a:p>
          <a:p>
            <a:r>
              <a:rPr lang="en-US" sz="3600" b="1" u="sng" smtClean="0"/>
              <a:t>Wanted</a:t>
            </a:r>
            <a:r>
              <a:rPr lang="en-US" sz="3600" b="1" smtClean="0"/>
              <a:t> a protective tariff and a national bank</a:t>
            </a:r>
          </a:p>
        </p:txBody>
      </p:sp>
    </p:spTree>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03213"/>
            <a:ext cx="7772400" cy="569912"/>
          </a:xfrm>
        </p:spPr>
        <p:txBody>
          <a:bodyPr/>
          <a:lstStyle/>
          <a:p>
            <a:pPr algn="ctr"/>
            <a:r>
              <a:rPr lang="en-US" sz="4400" b="0" smtClean="0"/>
              <a:t>Hamilton Vs Jefferson</a:t>
            </a:r>
          </a:p>
        </p:txBody>
      </p:sp>
      <p:sp>
        <p:nvSpPr>
          <p:cNvPr id="45059" name="Rectangle 3"/>
          <p:cNvSpPr>
            <a:spLocks noGrp="1" noChangeArrowheads="1"/>
          </p:cNvSpPr>
          <p:nvPr>
            <p:ph type="body" idx="1"/>
          </p:nvPr>
        </p:nvSpPr>
        <p:spPr>
          <a:xfrm>
            <a:off x="2057400" y="1447800"/>
            <a:ext cx="6705600" cy="4114800"/>
          </a:xfrm>
        </p:spPr>
        <p:txBody>
          <a:bodyPr/>
          <a:lstStyle/>
          <a:p>
            <a:pPr>
              <a:lnSpc>
                <a:spcPct val="90000"/>
              </a:lnSpc>
            </a:pPr>
            <a:r>
              <a:rPr lang="en-US" sz="3200" b="1" u="sng" smtClean="0">
                <a:cs typeface="Times New Roman" pitchFamily="18" charset="0"/>
              </a:rPr>
              <a:t>Jefferson</a:t>
            </a:r>
            <a:r>
              <a:rPr lang="en-US" sz="3200" b="1" smtClean="0">
                <a:cs typeface="Times New Roman" pitchFamily="18" charset="0"/>
              </a:rPr>
              <a:t> believed in </a:t>
            </a:r>
            <a:r>
              <a:rPr lang="en-US" sz="3200" b="1" u="sng" smtClean="0">
                <a:cs typeface="Times New Roman" pitchFamily="18" charset="0"/>
              </a:rPr>
              <a:t>strict construction</a:t>
            </a:r>
            <a:r>
              <a:rPr lang="en-US" sz="3200" b="1" smtClean="0">
                <a:cs typeface="Times New Roman" pitchFamily="18" charset="0"/>
              </a:rPr>
              <a:t>, which meant that the federal government could only do what the constitution specifically said it could do.  </a:t>
            </a:r>
            <a:endParaRPr lang="en-US" sz="3200" smtClean="0"/>
          </a:p>
        </p:txBody>
      </p:sp>
    </p:spTree>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981200" y="379413"/>
            <a:ext cx="6553200" cy="569912"/>
          </a:xfrm>
        </p:spPr>
        <p:txBody>
          <a:bodyPr/>
          <a:lstStyle/>
          <a:p>
            <a:pPr algn="ctr"/>
            <a:r>
              <a:rPr lang="en-US" sz="4400" b="0" smtClean="0"/>
              <a:t>Hamilton Vs Jefferson</a:t>
            </a:r>
          </a:p>
        </p:txBody>
      </p:sp>
      <p:sp>
        <p:nvSpPr>
          <p:cNvPr id="46083" name="Rectangle 3"/>
          <p:cNvSpPr>
            <a:spLocks noGrp="1" noChangeArrowheads="1"/>
          </p:cNvSpPr>
          <p:nvPr>
            <p:ph type="body" idx="1"/>
          </p:nvPr>
        </p:nvSpPr>
        <p:spPr/>
        <p:txBody>
          <a:bodyPr/>
          <a:lstStyle/>
          <a:p>
            <a:pPr>
              <a:lnSpc>
                <a:spcPct val="90000"/>
              </a:lnSpc>
            </a:pPr>
            <a:r>
              <a:rPr lang="en-US" sz="3600" b="1" smtClean="0">
                <a:cs typeface="Times New Roman" pitchFamily="18" charset="0"/>
              </a:rPr>
              <a:t>He wanted to protect the powers of the states, and defended the right of people to rule the country.  Farmers were the best citizens.  He also supported the </a:t>
            </a:r>
            <a:r>
              <a:rPr lang="en-US" sz="3600" b="1" u="sng" smtClean="0">
                <a:cs typeface="Times New Roman" pitchFamily="18" charset="0"/>
              </a:rPr>
              <a:t>French Revolution</a:t>
            </a:r>
            <a:r>
              <a:rPr lang="en-US" sz="3600" b="1" smtClean="0">
                <a:cs typeface="Times New Roman" pitchFamily="18" charset="0"/>
              </a:rPr>
              <a:t>, and resigned over the lack of support for it.</a:t>
            </a:r>
            <a:r>
              <a:rPr lang="en-US" sz="3600" smtClean="0">
                <a:cs typeface="Times New Roman" pitchFamily="18" charset="0"/>
              </a:rPr>
              <a:t>	</a:t>
            </a:r>
            <a:endParaRPr lang="en-US" sz="3600" smtClean="0"/>
          </a:p>
          <a:p>
            <a:pPr>
              <a:lnSpc>
                <a:spcPct val="90000"/>
              </a:lnSpc>
            </a:pPr>
            <a:endParaRPr lang="en-US" sz="1800" smtClean="0"/>
          </a:p>
        </p:txBody>
      </p:sp>
    </p:spTree>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981200" y="379413"/>
            <a:ext cx="6553200" cy="569912"/>
          </a:xfrm>
        </p:spPr>
        <p:txBody>
          <a:bodyPr/>
          <a:lstStyle/>
          <a:p>
            <a:pPr algn="ctr"/>
            <a:r>
              <a:rPr lang="en-US" sz="4400" b="0" smtClean="0"/>
              <a:t>Hamilton Vs Jefferson</a:t>
            </a:r>
          </a:p>
        </p:txBody>
      </p:sp>
      <p:sp>
        <p:nvSpPr>
          <p:cNvPr id="47107" name="Rectangle 3"/>
          <p:cNvSpPr>
            <a:spLocks noGrp="1" noChangeArrowheads="1"/>
          </p:cNvSpPr>
          <p:nvPr>
            <p:ph type="body" idx="1"/>
          </p:nvPr>
        </p:nvSpPr>
        <p:spPr/>
        <p:txBody>
          <a:bodyPr/>
          <a:lstStyle/>
          <a:p>
            <a:pPr>
              <a:lnSpc>
                <a:spcPct val="90000"/>
              </a:lnSpc>
            </a:pPr>
            <a:r>
              <a:rPr lang="en-US" sz="3200" b="1" u="sng" smtClean="0">
                <a:cs typeface="Times New Roman" pitchFamily="18" charset="0"/>
              </a:rPr>
              <a:t>Hamilton</a:t>
            </a:r>
            <a:r>
              <a:rPr lang="en-US" sz="3200" b="1" smtClean="0">
                <a:cs typeface="Times New Roman" pitchFamily="18" charset="0"/>
              </a:rPr>
              <a:t> believed in </a:t>
            </a:r>
            <a:r>
              <a:rPr lang="en-US" sz="3200" b="1" u="sng" smtClean="0">
                <a:cs typeface="Times New Roman" pitchFamily="18" charset="0"/>
              </a:rPr>
              <a:t>loose construction</a:t>
            </a:r>
            <a:r>
              <a:rPr lang="en-US" sz="3200" b="1" smtClean="0">
                <a:cs typeface="Times New Roman" pitchFamily="18" charset="0"/>
              </a:rPr>
              <a:t>, which meant the federal government could take reasonable actions that were not forbidden by the Constitution.  He used the </a:t>
            </a:r>
            <a:r>
              <a:rPr lang="en-US" sz="3200" b="1" u="sng" smtClean="0">
                <a:cs typeface="Times New Roman" pitchFamily="18" charset="0"/>
              </a:rPr>
              <a:t>elastic clause</a:t>
            </a:r>
            <a:r>
              <a:rPr lang="en-US" sz="3200" b="1" smtClean="0">
                <a:cs typeface="Times New Roman" pitchFamily="18" charset="0"/>
              </a:rPr>
              <a:t> to create the </a:t>
            </a:r>
            <a:r>
              <a:rPr lang="en-US" sz="3200" b="1" u="sng" smtClean="0">
                <a:cs typeface="Times New Roman" pitchFamily="18" charset="0"/>
              </a:rPr>
              <a:t>Bank of the U.S.</a:t>
            </a:r>
            <a:r>
              <a:rPr lang="en-US" sz="3200" b="1" smtClean="0">
                <a:cs typeface="Times New Roman" pitchFamily="18" charset="0"/>
              </a:rPr>
              <a:t> to issue money and crate a safe place to deposit money.  </a:t>
            </a:r>
            <a:endParaRPr lang="en-US" sz="3200" b="1" smtClean="0"/>
          </a:p>
        </p:txBody>
      </p:sp>
    </p:spTree>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981200" y="379413"/>
            <a:ext cx="6553200" cy="569912"/>
          </a:xfrm>
        </p:spPr>
        <p:txBody>
          <a:bodyPr/>
          <a:lstStyle/>
          <a:p>
            <a:pPr algn="ctr"/>
            <a:r>
              <a:rPr lang="en-US" sz="4400" b="0" smtClean="0"/>
              <a:t>Hamilton Vs Jefferson</a:t>
            </a:r>
          </a:p>
        </p:txBody>
      </p:sp>
      <p:sp>
        <p:nvSpPr>
          <p:cNvPr id="48131" name="Rectangle 3"/>
          <p:cNvSpPr>
            <a:spLocks noGrp="1" noChangeArrowheads="1"/>
          </p:cNvSpPr>
          <p:nvPr>
            <p:ph type="body" idx="1"/>
          </p:nvPr>
        </p:nvSpPr>
        <p:spPr/>
        <p:txBody>
          <a:bodyPr/>
          <a:lstStyle/>
          <a:p>
            <a:pPr>
              <a:lnSpc>
                <a:spcPct val="90000"/>
              </a:lnSpc>
            </a:pPr>
            <a:r>
              <a:rPr lang="en-US" sz="3200" b="1" smtClean="0">
                <a:cs typeface="Times New Roman" pitchFamily="18" charset="0"/>
              </a:rPr>
              <a:t>He also established a </a:t>
            </a:r>
            <a:r>
              <a:rPr lang="en-US" sz="3200" b="1" u="sng" smtClean="0">
                <a:cs typeface="Times New Roman" pitchFamily="18" charset="0"/>
              </a:rPr>
              <a:t>protective tariff</a:t>
            </a:r>
            <a:r>
              <a:rPr lang="en-US" sz="3200" b="1" smtClean="0">
                <a:cs typeface="Times New Roman" pitchFamily="18" charset="0"/>
              </a:rPr>
              <a:t>, which was a tax to protect American-made products foreign competitors.  He supported improved relations with Britain instead of France for trade purposes.  He disliked the French Revolution and mistrusted the common people.</a:t>
            </a:r>
            <a:r>
              <a:rPr lang="en-US" sz="3200" b="1" smtClean="0"/>
              <a:t> </a:t>
            </a:r>
          </a:p>
          <a:p>
            <a:endParaRPr lang="en-US" b="1" smtClean="0"/>
          </a:p>
        </p:txBody>
      </p:sp>
    </p:spTree>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371600" y="457200"/>
            <a:ext cx="7772400" cy="466725"/>
          </a:xfrm>
        </p:spPr>
        <p:txBody>
          <a:bodyPr/>
          <a:lstStyle/>
          <a:p>
            <a:pPr algn="ctr"/>
            <a:r>
              <a:rPr lang="en-US" sz="3600" smtClean="0"/>
              <a:t>Hamilton’s Tariff Program, 1791</a:t>
            </a:r>
          </a:p>
        </p:txBody>
      </p:sp>
      <p:sp>
        <p:nvSpPr>
          <p:cNvPr id="49155" name="Rectangle 3"/>
          <p:cNvSpPr>
            <a:spLocks noGrp="1" noChangeArrowheads="1"/>
          </p:cNvSpPr>
          <p:nvPr>
            <p:ph type="body" idx="1"/>
          </p:nvPr>
        </p:nvSpPr>
        <p:spPr>
          <a:xfrm>
            <a:off x="1371600" y="1066800"/>
            <a:ext cx="7772400" cy="5791200"/>
          </a:xfrm>
        </p:spPr>
        <p:txBody>
          <a:bodyPr/>
          <a:lstStyle/>
          <a:p>
            <a:pPr>
              <a:lnSpc>
                <a:spcPct val="90000"/>
              </a:lnSpc>
            </a:pPr>
            <a:r>
              <a:rPr lang="en-US" sz="3600" smtClean="0"/>
              <a:t>Hamilton wanted to strengthen the nation’s economy. In order to promote American manufacturing, he proposed at </a:t>
            </a:r>
            <a:r>
              <a:rPr lang="en-US" sz="3600" smtClean="0">
                <a:solidFill>
                  <a:schemeClr val="accent2"/>
                </a:solidFill>
              </a:rPr>
              <a:t>Tariff (tax on   imports).</a:t>
            </a:r>
            <a:r>
              <a:rPr lang="en-US" sz="3600" smtClean="0"/>
              <a:t> This tariff would make goods from foreign countries more expensive to buy than American made products.</a:t>
            </a:r>
          </a:p>
        </p:txBody>
      </p:sp>
      <p:pic>
        <p:nvPicPr>
          <p:cNvPr id="49156" name="Picture 4" descr="MCj02870690000[1]"/>
          <p:cNvPicPr>
            <a:picLocks noChangeAspect="1" noChangeArrowheads="1"/>
          </p:cNvPicPr>
          <p:nvPr/>
        </p:nvPicPr>
        <p:blipFill>
          <a:blip r:embed="rId2" cstate="print"/>
          <a:srcRect/>
          <a:stretch>
            <a:fillRect/>
          </a:stretch>
        </p:blipFill>
        <p:spPr bwMode="auto">
          <a:xfrm>
            <a:off x="6096000" y="5043488"/>
            <a:ext cx="2257425" cy="1814512"/>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338138"/>
            <a:ext cx="7772400" cy="466725"/>
          </a:xfrm>
        </p:spPr>
        <p:txBody>
          <a:bodyPr/>
          <a:lstStyle/>
          <a:p>
            <a:pPr algn="ctr"/>
            <a:r>
              <a:rPr lang="en-US" sz="3600" smtClean="0"/>
              <a:t>Opposing Viewpoints</a:t>
            </a:r>
          </a:p>
        </p:txBody>
      </p:sp>
      <p:sp>
        <p:nvSpPr>
          <p:cNvPr id="138243" name="Rectangle 3"/>
          <p:cNvSpPr>
            <a:spLocks noGrp="1" noChangeArrowheads="1"/>
          </p:cNvSpPr>
          <p:nvPr>
            <p:ph type="body" sz="half" idx="1"/>
          </p:nvPr>
        </p:nvSpPr>
        <p:spPr>
          <a:xfrm>
            <a:off x="685800" y="990600"/>
            <a:ext cx="3810000" cy="4114800"/>
          </a:xfrm>
          <a:solidFill>
            <a:srgbClr val="FFFFFF">
              <a:alpha val="50195"/>
            </a:srgbClr>
          </a:solidFill>
        </p:spPr>
        <p:txBody>
          <a:bodyPr/>
          <a:lstStyle/>
          <a:p>
            <a:pPr>
              <a:lnSpc>
                <a:spcPct val="90000"/>
              </a:lnSpc>
              <a:buFont typeface="Wingdings" pitchFamily="2" charset="2"/>
              <a:buNone/>
            </a:pPr>
            <a:r>
              <a:rPr lang="en-US" sz="3200" smtClean="0"/>
              <a:t>North </a:t>
            </a:r>
          </a:p>
          <a:p>
            <a:pPr>
              <a:lnSpc>
                <a:spcPct val="90000"/>
              </a:lnSpc>
            </a:pPr>
            <a:r>
              <a:rPr lang="en-US" sz="3200" smtClean="0"/>
              <a:t>The industrial north favored Hamilton’s plan. A tariff would encourage Americans to buy products from the North rather than from foreign countries.</a:t>
            </a:r>
          </a:p>
        </p:txBody>
      </p:sp>
      <p:sp>
        <p:nvSpPr>
          <p:cNvPr id="138244" name="Rectangle 4"/>
          <p:cNvSpPr>
            <a:spLocks noGrp="1" noChangeArrowheads="1"/>
          </p:cNvSpPr>
          <p:nvPr>
            <p:ph type="body" sz="half" idx="2"/>
          </p:nvPr>
        </p:nvSpPr>
        <p:spPr>
          <a:xfrm>
            <a:off x="4648200" y="990600"/>
            <a:ext cx="4191000" cy="4114800"/>
          </a:xfrm>
          <a:solidFill>
            <a:srgbClr val="FFFFFF">
              <a:alpha val="50195"/>
            </a:srgbClr>
          </a:solidFill>
        </p:spPr>
        <p:txBody>
          <a:bodyPr/>
          <a:lstStyle/>
          <a:p>
            <a:pPr>
              <a:buFont typeface="Wingdings" pitchFamily="2" charset="2"/>
              <a:buNone/>
            </a:pPr>
            <a:r>
              <a:rPr lang="en-US" sz="3200" smtClean="0"/>
              <a:t>South </a:t>
            </a:r>
          </a:p>
          <a:p>
            <a:r>
              <a:rPr lang="en-US" sz="3200" smtClean="0"/>
              <a:t>The south opposed Hamilton’s plan. The south was far more agriculture and they relied heavily on imported goods more expensive.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8243">
                                            <p:bg/>
                                          </p:spTgt>
                                        </p:tgtEl>
                                        <p:attrNameLst>
                                          <p:attrName>style.visibility</p:attrName>
                                        </p:attrNameLst>
                                      </p:cBhvr>
                                      <p:to>
                                        <p:strVal val="visible"/>
                                      </p:to>
                                    </p:set>
                                    <p:anim calcmode="lin" valueType="num">
                                      <p:cBhvr>
                                        <p:cTn id="7" dur="1000" fill="hold"/>
                                        <p:tgtEl>
                                          <p:spTgt spid="138243">
                                            <p:bg/>
                                          </p:spTgt>
                                        </p:tgtEl>
                                        <p:attrNameLst>
                                          <p:attrName>ppt_x</p:attrName>
                                        </p:attrNameLst>
                                      </p:cBhvr>
                                      <p:tavLst>
                                        <p:tav tm="0">
                                          <p:val>
                                            <p:strVal val="#ppt_x-.2"/>
                                          </p:val>
                                        </p:tav>
                                        <p:tav tm="100000">
                                          <p:val>
                                            <p:strVal val="#ppt_x"/>
                                          </p:val>
                                        </p:tav>
                                      </p:tavLst>
                                    </p:anim>
                                    <p:anim calcmode="lin" valueType="num">
                                      <p:cBhvr>
                                        <p:cTn id="8" dur="1000" fill="hold"/>
                                        <p:tgtEl>
                                          <p:spTgt spid="138243">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8243">
                                            <p:bg/>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38243">
                                            <p:txEl>
                                              <p:pRg st="0" end="0"/>
                                            </p:txEl>
                                          </p:spTgt>
                                        </p:tgtEl>
                                        <p:attrNameLst>
                                          <p:attrName>style.visibility</p:attrName>
                                        </p:attrNameLst>
                                      </p:cBhvr>
                                      <p:to>
                                        <p:strVal val="visible"/>
                                      </p:to>
                                    </p:set>
                                    <p:anim calcmode="lin" valueType="num">
                                      <p:cBhvr>
                                        <p:cTn id="14" dur="1000" fill="hold"/>
                                        <p:tgtEl>
                                          <p:spTgt spid="13824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13824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3824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38243">
                                            <p:txEl>
                                              <p:pRg st="1" end="1"/>
                                            </p:txEl>
                                          </p:spTgt>
                                        </p:tgtEl>
                                        <p:attrNameLst>
                                          <p:attrName>style.visibility</p:attrName>
                                        </p:attrNameLst>
                                      </p:cBhvr>
                                      <p:to>
                                        <p:strVal val="visible"/>
                                      </p:to>
                                    </p:set>
                                    <p:anim calcmode="lin" valueType="num">
                                      <p:cBhvr>
                                        <p:cTn id="21" dur="1000" fill="hold"/>
                                        <p:tgtEl>
                                          <p:spTgt spid="138243">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13824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824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38244">
                                            <p:bg/>
                                          </p:spTgt>
                                        </p:tgtEl>
                                        <p:attrNameLst>
                                          <p:attrName>style.visibility</p:attrName>
                                        </p:attrNameLst>
                                      </p:cBhvr>
                                      <p:to>
                                        <p:strVal val="visible"/>
                                      </p:to>
                                    </p:set>
                                    <p:anim calcmode="lin" valueType="num">
                                      <p:cBhvr>
                                        <p:cTn id="28" dur="1000" fill="hold"/>
                                        <p:tgtEl>
                                          <p:spTgt spid="138244">
                                            <p:bg/>
                                          </p:spTgt>
                                        </p:tgtEl>
                                        <p:attrNameLst>
                                          <p:attrName>ppt_x</p:attrName>
                                        </p:attrNameLst>
                                      </p:cBhvr>
                                      <p:tavLst>
                                        <p:tav tm="0">
                                          <p:val>
                                            <p:strVal val="#ppt_x-.2"/>
                                          </p:val>
                                        </p:tav>
                                        <p:tav tm="100000">
                                          <p:val>
                                            <p:strVal val="#ppt_x"/>
                                          </p:val>
                                        </p:tav>
                                      </p:tavLst>
                                    </p:anim>
                                    <p:anim calcmode="lin" valueType="num">
                                      <p:cBhvr>
                                        <p:cTn id="29" dur="1000" fill="hold"/>
                                        <p:tgtEl>
                                          <p:spTgt spid="138244">
                                            <p:bg/>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38244">
                                            <p:bg/>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38244">
                                            <p:txEl>
                                              <p:pRg st="0" end="0"/>
                                            </p:txEl>
                                          </p:spTgt>
                                        </p:tgtEl>
                                        <p:attrNameLst>
                                          <p:attrName>style.visibility</p:attrName>
                                        </p:attrNameLst>
                                      </p:cBhvr>
                                      <p:to>
                                        <p:strVal val="visible"/>
                                      </p:to>
                                    </p:set>
                                    <p:anim calcmode="lin" valueType="num">
                                      <p:cBhvr>
                                        <p:cTn id="35" dur="1000" fill="hold"/>
                                        <p:tgtEl>
                                          <p:spTgt spid="138244">
                                            <p:txEl>
                                              <p:pRg st="0" end="0"/>
                                            </p:txEl>
                                          </p:spTgt>
                                        </p:tgtEl>
                                        <p:attrNameLst>
                                          <p:attrName>ppt_x</p:attrName>
                                        </p:attrNameLst>
                                      </p:cBhvr>
                                      <p:tavLst>
                                        <p:tav tm="0">
                                          <p:val>
                                            <p:strVal val="#ppt_x-.2"/>
                                          </p:val>
                                        </p:tav>
                                        <p:tav tm="100000">
                                          <p:val>
                                            <p:strVal val="#ppt_x"/>
                                          </p:val>
                                        </p:tav>
                                      </p:tavLst>
                                    </p:anim>
                                    <p:anim calcmode="lin" valueType="num">
                                      <p:cBhvr>
                                        <p:cTn id="36" dur="1000" fill="hold"/>
                                        <p:tgtEl>
                                          <p:spTgt spid="13824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3824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38244">
                                            <p:txEl>
                                              <p:pRg st="1" end="1"/>
                                            </p:txEl>
                                          </p:spTgt>
                                        </p:tgtEl>
                                        <p:attrNameLst>
                                          <p:attrName>style.visibility</p:attrName>
                                        </p:attrNameLst>
                                      </p:cBhvr>
                                      <p:to>
                                        <p:strVal val="visible"/>
                                      </p:to>
                                    </p:set>
                                    <p:anim calcmode="lin" valueType="num">
                                      <p:cBhvr>
                                        <p:cTn id="42" dur="1000" fill="hold"/>
                                        <p:tgtEl>
                                          <p:spTgt spid="138244">
                                            <p:txEl>
                                              <p:pRg st="1" end="1"/>
                                            </p:txEl>
                                          </p:spTgt>
                                        </p:tgtEl>
                                        <p:attrNameLst>
                                          <p:attrName>ppt_x</p:attrName>
                                        </p:attrNameLst>
                                      </p:cBhvr>
                                      <p:tavLst>
                                        <p:tav tm="0">
                                          <p:val>
                                            <p:strVal val="#ppt_x-.2"/>
                                          </p:val>
                                        </p:tav>
                                        <p:tav tm="100000">
                                          <p:val>
                                            <p:strVal val="#ppt_x"/>
                                          </p:val>
                                        </p:tav>
                                      </p:tavLst>
                                    </p:anim>
                                    <p:anim calcmode="lin" valueType="num">
                                      <p:cBhvr>
                                        <p:cTn id="43" dur="1000" fill="hold"/>
                                        <p:tgtEl>
                                          <p:spTgt spid="13824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382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animBg="1"/>
      <p:bldP spid="138244"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3600" smtClean="0"/>
              <a:t>Results/Effects</a:t>
            </a:r>
            <a:r>
              <a:rPr lang="en-US" smtClean="0"/>
              <a:t> </a:t>
            </a:r>
          </a:p>
        </p:txBody>
      </p:sp>
      <p:sp>
        <p:nvSpPr>
          <p:cNvPr id="51203" name="Rectangle 3"/>
          <p:cNvSpPr>
            <a:spLocks noGrp="1" noChangeArrowheads="1"/>
          </p:cNvSpPr>
          <p:nvPr>
            <p:ph type="body" idx="1"/>
          </p:nvPr>
        </p:nvSpPr>
        <p:spPr/>
        <p:txBody>
          <a:bodyPr/>
          <a:lstStyle/>
          <a:p>
            <a:r>
              <a:rPr lang="en-US" sz="4000" smtClean="0"/>
              <a:t>Congress passed a tariff bill that was much lower than the protective tariff called for by Hamilton.</a:t>
            </a:r>
          </a:p>
        </p:txBody>
      </p:sp>
      <p:pic>
        <p:nvPicPr>
          <p:cNvPr id="51204" name="Picture 4" descr="MPj03168680000[1]"/>
          <p:cNvPicPr>
            <a:picLocks noChangeAspect="1" noChangeArrowheads="1"/>
          </p:cNvPicPr>
          <p:nvPr/>
        </p:nvPicPr>
        <p:blipFill>
          <a:blip r:embed="rId2" cstate="print"/>
          <a:srcRect/>
          <a:stretch>
            <a:fillRect/>
          </a:stretch>
        </p:blipFill>
        <p:spPr bwMode="auto">
          <a:xfrm>
            <a:off x="3657600" y="4038600"/>
            <a:ext cx="3657600" cy="24320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418576"/>
          </a:xfrm>
        </p:spPr>
        <p:txBody>
          <a:bodyPr/>
          <a:lstStyle/>
          <a:p>
            <a:r>
              <a:rPr lang="en-US" dirty="0" smtClean="0"/>
              <a:t>Class work 08 March 2012</a:t>
            </a:r>
            <a:endParaRPr lang="en-US" dirty="0"/>
          </a:p>
        </p:txBody>
      </p:sp>
      <p:sp>
        <p:nvSpPr>
          <p:cNvPr id="3" name="Content Placeholder 2"/>
          <p:cNvSpPr>
            <a:spLocks noGrp="1"/>
          </p:cNvSpPr>
          <p:nvPr>
            <p:ph idx="1"/>
          </p:nvPr>
        </p:nvSpPr>
        <p:spPr>
          <a:xfrm>
            <a:off x="1981200" y="1066800"/>
            <a:ext cx="6705600" cy="4648200"/>
          </a:xfrm>
        </p:spPr>
        <p:txBody>
          <a:bodyPr/>
          <a:lstStyle/>
          <a:p>
            <a:r>
              <a:rPr lang="en-US" sz="4000" dirty="0" smtClean="0"/>
              <a:t>Main Idea/activity handout</a:t>
            </a:r>
          </a:p>
          <a:p>
            <a:endParaRPr lang="en-US" sz="4000" dirty="0"/>
          </a:p>
        </p:txBody>
      </p:sp>
      <p:pic>
        <p:nvPicPr>
          <p:cNvPr id="4" name="Picture 3" descr="banner_mainidea.gif"/>
          <p:cNvPicPr>
            <a:picLocks noChangeAspect="1"/>
          </p:cNvPicPr>
          <p:nvPr/>
        </p:nvPicPr>
        <p:blipFill>
          <a:blip r:embed="rId3" cstate="print"/>
          <a:stretch>
            <a:fillRect/>
          </a:stretch>
        </p:blipFill>
        <p:spPr>
          <a:xfrm>
            <a:off x="2057400" y="2286000"/>
            <a:ext cx="6753225" cy="4200525"/>
          </a:xfrm>
          <a:prstGeom prst="rect">
            <a:avLst/>
          </a:prstGeom>
        </p:spPr>
      </p:pic>
      <p:sp>
        <p:nvSpPr>
          <p:cNvPr id="5" name="TextBox 4"/>
          <p:cNvSpPr txBox="1"/>
          <p:nvPr/>
        </p:nvSpPr>
        <p:spPr>
          <a:xfrm>
            <a:off x="6781800" y="3810000"/>
            <a:ext cx="1905000" cy="461665"/>
          </a:xfrm>
          <a:prstGeom prst="rect">
            <a:avLst/>
          </a:prstGeom>
          <a:solidFill>
            <a:schemeClr val="bg1"/>
          </a:solidFill>
        </p:spPr>
        <p:txBody>
          <a:bodyPr wrap="square" rtlCol="0">
            <a:spAutoFit/>
          </a:bodyPr>
          <a:lstStyle/>
          <a:p>
            <a:endParaRPr lang="en-US" dirty="0"/>
          </a:p>
        </p:txBody>
      </p:sp>
    </p:spTree>
  </p:cSld>
  <p:clrMapOvr>
    <a:masterClrMapping/>
  </p:clrMapOvr>
  <p:transition spd="med">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981200" y="457200"/>
            <a:ext cx="6553200" cy="419100"/>
          </a:xfrm>
        </p:spPr>
        <p:txBody>
          <a:bodyPr/>
          <a:lstStyle/>
          <a:p>
            <a:r>
              <a:rPr lang="en-US" smtClean="0"/>
              <a:t>Whiskey Rebellion</a:t>
            </a:r>
          </a:p>
        </p:txBody>
      </p:sp>
      <p:sp>
        <p:nvSpPr>
          <p:cNvPr id="52227" name="TextBox 4"/>
          <p:cNvSpPr txBox="1">
            <a:spLocks noChangeArrowheads="1"/>
          </p:cNvSpPr>
          <p:nvPr/>
        </p:nvSpPr>
        <p:spPr bwMode="auto">
          <a:xfrm>
            <a:off x="5562600" y="6019800"/>
            <a:ext cx="2057400" cy="461963"/>
          </a:xfrm>
          <a:prstGeom prst="rect">
            <a:avLst/>
          </a:prstGeom>
          <a:noFill/>
          <a:ln w="9525">
            <a:noFill/>
            <a:miter lim="800000"/>
            <a:headEnd/>
            <a:tailEnd/>
          </a:ln>
        </p:spPr>
        <p:txBody>
          <a:bodyPr>
            <a:spAutoFit/>
          </a:bodyPr>
          <a:lstStyle/>
          <a:p>
            <a:pPr eaLnBrk="0" hangingPunct="0"/>
            <a:r>
              <a:rPr lang="en-US">
                <a:solidFill>
                  <a:srgbClr val="FF0000"/>
                </a:solidFill>
              </a:rPr>
              <a:t>1:30</a:t>
            </a:r>
          </a:p>
        </p:txBody>
      </p:sp>
      <p:pic>
        <p:nvPicPr>
          <p:cNvPr id="7" name="The_Whiskey_Rebellion__1794.asf">
            <a:hlinkClick r:id="" action="ppaction://media"/>
          </p:cNvPr>
          <p:cNvPicPr>
            <a:picLocks noGrp="1" noRot="1" noChangeAspect="1"/>
          </p:cNvPicPr>
          <p:nvPr>
            <p:ph idx="1"/>
            <a:videoFile r:link="rId1"/>
          </p:nvPr>
        </p:nvPicPr>
        <p:blipFill>
          <a:blip r:embed="rId3" cstate="print"/>
          <a:srcRect/>
          <a:stretch>
            <a:fillRect/>
          </a:stretch>
        </p:blipFill>
        <p:spPr>
          <a:xfrm>
            <a:off x="3733800" y="2781300"/>
            <a:ext cx="3352800" cy="2286000"/>
          </a:xfr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981200" y="198438"/>
            <a:ext cx="6553200" cy="933450"/>
          </a:xfrm>
        </p:spPr>
        <p:txBody>
          <a:bodyPr/>
          <a:lstStyle/>
          <a:p>
            <a:pPr algn="ctr"/>
            <a:r>
              <a:rPr lang="en-US" sz="3600" smtClean="0"/>
              <a:t>Whiskey Rebellion </a:t>
            </a:r>
            <a:br>
              <a:rPr lang="en-US" sz="3600" smtClean="0"/>
            </a:br>
            <a:r>
              <a:rPr lang="en-US" sz="3600" smtClean="0"/>
              <a:t>(1791-1794)</a:t>
            </a:r>
            <a:endParaRPr kumimoji="0" lang="en-US" sz="3600" b="0" smtClean="0">
              <a:solidFill>
                <a:schemeClr val="tx1"/>
              </a:solidFill>
            </a:endParaRPr>
          </a:p>
        </p:txBody>
      </p:sp>
      <p:sp>
        <p:nvSpPr>
          <p:cNvPr id="53251" name="Rectangle 5"/>
          <p:cNvSpPr>
            <a:spLocks noGrp="1" noChangeArrowheads="1"/>
          </p:cNvSpPr>
          <p:nvPr>
            <p:ph type="body" idx="1"/>
          </p:nvPr>
        </p:nvSpPr>
        <p:spPr/>
        <p:txBody>
          <a:bodyPr/>
          <a:lstStyle/>
          <a:p>
            <a:r>
              <a:rPr kumimoji="0" lang="en-US" sz="3200" b="1" smtClean="0">
                <a:solidFill>
                  <a:schemeClr val="tx1"/>
                </a:solidFill>
              </a:rPr>
              <a:t>Congress </a:t>
            </a:r>
            <a:r>
              <a:rPr kumimoji="0" lang="en-US" sz="3200" b="1" smtClean="0">
                <a:solidFill>
                  <a:srgbClr val="FF0000"/>
                </a:solidFill>
              </a:rPr>
              <a:t>passed tax on whiskey to help pay war debit</a:t>
            </a:r>
            <a:r>
              <a:rPr kumimoji="0" lang="en-US" sz="3200" b="1" smtClean="0">
                <a:solidFill>
                  <a:schemeClr val="tx1"/>
                </a:solidFill>
              </a:rPr>
              <a:t> and raise money for treasury; When tax collectors attempted to collect taxes, </a:t>
            </a:r>
            <a:r>
              <a:rPr kumimoji="0" lang="en-US" sz="3200" b="1" smtClean="0">
                <a:solidFill>
                  <a:srgbClr val="FF0000"/>
                </a:solidFill>
              </a:rPr>
              <a:t>farmers in Pennsylvania rebelled</a:t>
            </a:r>
            <a:r>
              <a:rPr kumimoji="0" lang="en-US" sz="3200" b="1" smtClean="0">
                <a:solidFill>
                  <a:schemeClr val="tx1"/>
                </a:solidFill>
              </a:rPr>
              <a:t>.</a:t>
            </a:r>
            <a:br>
              <a:rPr kumimoji="0" lang="en-US" sz="3200" b="1" smtClean="0">
                <a:solidFill>
                  <a:schemeClr val="tx1"/>
                </a:solidFill>
              </a:rPr>
            </a:br>
            <a:endParaRPr kumimoji="0" lang="en-US" sz="3200" b="1" smtClean="0">
              <a:solidFill>
                <a:schemeClr val="tx1"/>
              </a:solidFill>
            </a:endParaRPr>
          </a:p>
        </p:txBody>
      </p:sp>
      <p:pic>
        <p:nvPicPr>
          <p:cNvPr id="53252" name="Picture 4" descr="MCj02792520000[1]"/>
          <p:cNvPicPr>
            <a:picLocks noChangeAspect="1" noChangeArrowheads="1"/>
          </p:cNvPicPr>
          <p:nvPr/>
        </p:nvPicPr>
        <p:blipFill>
          <a:blip r:embed="rId2" cstate="print"/>
          <a:srcRect/>
          <a:stretch>
            <a:fillRect/>
          </a:stretch>
        </p:blipFill>
        <p:spPr bwMode="auto">
          <a:xfrm>
            <a:off x="7010400" y="3886200"/>
            <a:ext cx="1843088" cy="2579688"/>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147638"/>
            <a:ext cx="6553200" cy="1035050"/>
          </a:xfrm>
        </p:spPr>
        <p:txBody>
          <a:bodyPr/>
          <a:lstStyle/>
          <a:p>
            <a:pPr algn="ctr"/>
            <a:r>
              <a:rPr lang="en-US" sz="4000" b="0" u="sng" smtClean="0"/>
              <a:t>Opposing Side 1: Farmers/Common People</a:t>
            </a:r>
          </a:p>
        </p:txBody>
      </p:sp>
      <p:sp>
        <p:nvSpPr>
          <p:cNvPr id="54275" name="Rectangle 5"/>
          <p:cNvSpPr>
            <a:spLocks noGrp="1" noChangeArrowheads="1"/>
          </p:cNvSpPr>
          <p:nvPr>
            <p:ph type="body" idx="1"/>
          </p:nvPr>
        </p:nvSpPr>
        <p:spPr/>
        <p:txBody>
          <a:bodyPr/>
          <a:lstStyle/>
          <a:p>
            <a:pPr eaLnBrk="1" hangingPunct="1">
              <a:spcBef>
                <a:spcPct val="50000"/>
              </a:spcBef>
              <a:buClrTx/>
              <a:buSzTx/>
              <a:buFontTx/>
              <a:buNone/>
            </a:pPr>
            <a:r>
              <a:rPr kumimoji="0" lang="en-US" sz="3600" smtClean="0">
                <a:solidFill>
                  <a:schemeClr val="tx1"/>
                </a:solidFill>
              </a:rPr>
              <a:t>Felt tax was unfair burden on farmers. </a:t>
            </a:r>
            <a:r>
              <a:rPr kumimoji="0" lang="en-US" sz="3600" smtClean="0">
                <a:solidFill>
                  <a:srgbClr val="FF0000"/>
                </a:solidFill>
              </a:rPr>
              <a:t>They grew corn and converted it to whiskey</a:t>
            </a:r>
            <a:r>
              <a:rPr kumimoji="0" lang="en-US" sz="3600" smtClean="0">
                <a:solidFill>
                  <a:schemeClr val="tx1"/>
                </a:solidFill>
              </a:rPr>
              <a:t>. The tax made whiskey more expensive and fewer people were buying it.</a:t>
            </a:r>
          </a:p>
          <a:p>
            <a:endParaRPr lang="en-US" sz="3600" smtClean="0"/>
          </a:p>
        </p:txBody>
      </p:sp>
      <p:pic>
        <p:nvPicPr>
          <p:cNvPr id="54276" name="Picture 4" descr="MPj03853390000[1]"/>
          <p:cNvPicPr>
            <a:picLocks noChangeAspect="1" noChangeArrowheads="1"/>
          </p:cNvPicPr>
          <p:nvPr/>
        </p:nvPicPr>
        <p:blipFill>
          <a:blip r:embed="rId2" cstate="print"/>
          <a:srcRect/>
          <a:stretch>
            <a:fillRect/>
          </a:stretch>
        </p:blipFill>
        <p:spPr bwMode="auto">
          <a:xfrm>
            <a:off x="7010400" y="4800600"/>
            <a:ext cx="1198563" cy="16764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981200" y="147638"/>
            <a:ext cx="6553200" cy="1035050"/>
          </a:xfrm>
        </p:spPr>
        <p:txBody>
          <a:bodyPr/>
          <a:lstStyle/>
          <a:p>
            <a:pPr algn="ctr"/>
            <a:r>
              <a:rPr lang="en-US" sz="4000" b="0" u="sng" smtClean="0"/>
              <a:t>Opposing Side 2: </a:t>
            </a:r>
            <a:br>
              <a:rPr lang="en-US" sz="4000" b="0" u="sng" smtClean="0"/>
            </a:br>
            <a:r>
              <a:rPr lang="en-US" sz="4000" b="0" u="sng" smtClean="0"/>
              <a:t>Federal Government</a:t>
            </a:r>
          </a:p>
        </p:txBody>
      </p:sp>
      <p:sp>
        <p:nvSpPr>
          <p:cNvPr id="55299" name="Rectangle 5"/>
          <p:cNvSpPr>
            <a:spLocks noGrp="1" noChangeArrowheads="1"/>
          </p:cNvSpPr>
          <p:nvPr>
            <p:ph type="body" idx="1"/>
          </p:nvPr>
        </p:nvSpPr>
        <p:spPr>
          <a:xfrm>
            <a:off x="2057400" y="1676400"/>
            <a:ext cx="6705600" cy="4648200"/>
          </a:xfrm>
        </p:spPr>
        <p:txBody>
          <a:bodyPr/>
          <a:lstStyle/>
          <a:p>
            <a:pPr eaLnBrk="1" hangingPunct="1">
              <a:spcBef>
                <a:spcPct val="50000"/>
              </a:spcBef>
              <a:buClrTx/>
              <a:buSzTx/>
              <a:buFontTx/>
              <a:buNone/>
            </a:pPr>
            <a:r>
              <a:rPr kumimoji="0" lang="en-US" sz="3600" smtClean="0">
                <a:solidFill>
                  <a:schemeClr val="tx1"/>
                </a:solidFill>
              </a:rPr>
              <a:t>Felt they needed the tax to pay off debit; they targeted a “luxury.” shocked at farmers defiance. </a:t>
            </a:r>
            <a:r>
              <a:rPr kumimoji="0" lang="en-US" sz="3600" smtClean="0">
                <a:solidFill>
                  <a:srgbClr val="FF0000"/>
                </a:solidFill>
              </a:rPr>
              <a:t>Government sent militia to make them obey.</a:t>
            </a:r>
          </a:p>
          <a:p>
            <a:endParaRPr lang="en-US" sz="3600" smtClean="0"/>
          </a:p>
        </p:txBody>
      </p:sp>
      <p:pic>
        <p:nvPicPr>
          <p:cNvPr id="55300" name="Picture 4" descr="MCj03203460000[1]"/>
          <p:cNvPicPr>
            <a:picLocks noChangeAspect="1" noChangeArrowheads="1"/>
          </p:cNvPicPr>
          <p:nvPr/>
        </p:nvPicPr>
        <p:blipFill>
          <a:blip r:embed="rId2" cstate="print"/>
          <a:srcRect/>
          <a:stretch>
            <a:fillRect/>
          </a:stretch>
        </p:blipFill>
        <p:spPr bwMode="auto">
          <a:xfrm>
            <a:off x="5334000" y="4572000"/>
            <a:ext cx="1516063" cy="1735138"/>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4800" b="0" u="sng" smtClean="0"/>
              <a:t>Results/Effects</a:t>
            </a:r>
          </a:p>
        </p:txBody>
      </p:sp>
      <p:sp>
        <p:nvSpPr>
          <p:cNvPr id="56323" name="Rectangle 4"/>
          <p:cNvSpPr>
            <a:spLocks noGrp="1" noChangeArrowheads="1"/>
          </p:cNvSpPr>
          <p:nvPr>
            <p:ph type="body" idx="1"/>
          </p:nvPr>
        </p:nvSpPr>
        <p:spPr>
          <a:xfrm>
            <a:off x="2133600" y="1219200"/>
            <a:ext cx="6705600" cy="4648200"/>
          </a:xfrm>
        </p:spPr>
        <p:txBody>
          <a:bodyPr/>
          <a:lstStyle/>
          <a:p>
            <a:pPr eaLnBrk="1" hangingPunct="1">
              <a:spcBef>
                <a:spcPct val="50000"/>
              </a:spcBef>
              <a:buClrTx/>
              <a:buSzTx/>
              <a:buFontTx/>
              <a:buNone/>
            </a:pPr>
            <a:r>
              <a:rPr kumimoji="0" lang="en-US" sz="3200" smtClean="0">
                <a:solidFill>
                  <a:schemeClr val="tx1"/>
                </a:solidFill>
              </a:rPr>
              <a:t>President Washington responded quickly. He called up the militia and sent 15000 troops to Pennsylvania. Government militia easily won (farmers were unorganized); </a:t>
            </a:r>
            <a:r>
              <a:rPr kumimoji="0" lang="en-US" sz="3200" smtClean="0">
                <a:solidFill>
                  <a:srgbClr val="FF0000"/>
                </a:solidFill>
              </a:rPr>
              <a:t>Federal Government showed power, strength</a:t>
            </a:r>
            <a:r>
              <a:rPr kumimoji="0" lang="en-US" sz="3200" smtClean="0">
                <a:solidFill>
                  <a:schemeClr val="tx1"/>
                </a:solidFill>
              </a:rPr>
              <a:t>. Washington pardoned the leaders of the rebellion. </a:t>
            </a:r>
          </a:p>
          <a:p>
            <a:endParaRPr lang="en-US" sz="3200" smtClean="0"/>
          </a:p>
        </p:txBody>
      </p:sp>
    </p:spTree>
  </p:cSld>
  <p:clrMapOvr>
    <a:masterClrMapping/>
  </p:clrMapOvr>
  <p:transition spd="med">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981200" y="355600"/>
            <a:ext cx="6553200" cy="622300"/>
          </a:xfrm>
        </p:spPr>
        <p:txBody>
          <a:bodyPr/>
          <a:lstStyle/>
          <a:p>
            <a:r>
              <a:rPr lang="en-US" sz="4800" smtClean="0"/>
              <a:t>Homework Review</a:t>
            </a:r>
          </a:p>
        </p:txBody>
      </p:sp>
      <p:sp>
        <p:nvSpPr>
          <p:cNvPr id="57347" name="Rectangle 3"/>
          <p:cNvSpPr>
            <a:spLocks noGrp="1" noChangeArrowheads="1"/>
          </p:cNvSpPr>
          <p:nvPr>
            <p:ph type="body" idx="1"/>
          </p:nvPr>
        </p:nvSpPr>
        <p:spPr/>
        <p:txBody>
          <a:bodyPr/>
          <a:lstStyle/>
          <a:p>
            <a:r>
              <a:rPr lang="en-US" sz="4000" smtClean="0"/>
              <a:t>Questions 1, 2 and 4 page 196.</a:t>
            </a:r>
          </a:p>
          <a:p>
            <a:pPr algn="ctr">
              <a:buFont typeface="Wingdings" pitchFamily="2" charset="2"/>
              <a:buNone/>
            </a:pPr>
            <a:endParaRPr lang="en-US" smtClean="0"/>
          </a:p>
        </p:txBody>
      </p:sp>
      <p:pic>
        <p:nvPicPr>
          <p:cNvPr id="57348" name="Picture 5" descr="inaugwa"/>
          <p:cNvPicPr>
            <a:picLocks noChangeAspect="1" noChangeArrowheads="1"/>
          </p:cNvPicPr>
          <p:nvPr/>
        </p:nvPicPr>
        <p:blipFill>
          <a:blip r:embed="rId2" cstate="print"/>
          <a:srcRect/>
          <a:stretch>
            <a:fillRect/>
          </a:stretch>
        </p:blipFill>
        <p:spPr bwMode="auto">
          <a:xfrm>
            <a:off x="3962400" y="2743200"/>
            <a:ext cx="2789238" cy="3810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5081"/>
            <a:ext cx="6553200" cy="418576"/>
          </a:xfrm>
        </p:spPr>
        <p:txBody>
          <a:bodyPr/>
          <a:lstStyle/>
          <a:p>
            <a:r>
              <a:rPr lang="en-US" dirty="0" smtClean="0"/>
              <a:t>Need to stop here for Exam Prep</a:t>
            </a:r>
            <a:endParaRPr lang="en-US" dirty="0"/>
          </a:p>
        </p:txBody>
      </p:sp>
      <p:sp>
        <p:nvSpPr>
          <p:cNvPr id="3" name="Content Placeholder 2"/>
          <p:cNvSpPr>
            <a:spLocks noGrp="1"/>
          </p:cNvSpPr>
          <p:nvPr>
            <p:ph idx="1"/>
          </p:nvPr>
        </p:nvSpPr>
        <p:spPr/>
        <p:txBody>
          <a:bodyPr/>
          <a:lstStyle/>
          <a:p>
            <a:r>
              <a:rPr lang="en-US" sz="4000" dirty="0" smtClean="0"/>
              <a:t>We will now stop/Pause our study of our New  Nation’s beginning. We will continue this course of study when we begin our fourth Qtr.  </a:t>
            </a:r>
            <a:endParaRPr lang="en-US" sz="4000" dirty="0"/>
          </a:p>
        </p:txBody>
      </p:sp>
    </p:spTree>
  </p:cSld>
  <p:clrMapOvr>
    <a:masterClrMapping/>
  </p:clrMapOvr>
  <p:transition spd="med">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981200" y="457200"/>
            <a:ext cx="6553200" cy="419100"/>
          </a:xfrm>
        </p:spPr>
        <p:txBody>
          <a:bodyPr/>
          <a:lstStyle/>
          <a:p>
            <a:r>
              <a:rPr lang="en-US" dirty="0" smtClean="0"/>
              <a:t>07 Mar 2012</a:t>
            </a:r>
            <a:endParaRPr lang="en-US" dirty="0" smtClean="0"/>
          </a:p>
        </p:txBody>
      </p:sp>
      <p:sp>
        <p:nvSpPr>
          <p:cNvPr id="58371" name="Content Placeholder 2"/>
          <p:cNvSpPr>
            <a:spLocks noGrp="1"/>
          </p:cNvSpPr>
          <p:nvPr>
            <p:ph idx="1"/>
          </p:nvPr>
        </p:nvSpPr>
        <p:spPr/>
        <p:txBody>
          <a:bodyPr/>
          <a:lstStyle/>
          <a:p>
            <a:r>
              <a:rPr lang="en-US" smtClean="0"/>
              <a:t>readings pages 197-206.</a:t>
            </a:r>
          </a:p>
          <a:p>
            <a:r>
              <a:rPr lang="en-US" smtClean="0"/>
              <a:t>Complete “Writing and Critical Thinking” on page 203.  (</a:t>
            </a:r>
            <a:r>
              <a:rPr lang="en-US" smtClean="0">
                <a:solidFill>
                  <a:srgbClr val="FF0000"/>
                </a:solidFill>
              </a:rPr>
              <a:t>T</a:t>
            </a:r>
            <a:r>
              <a:rPr lang="en-US" sz="2800" smtClean="0">
                <a:solidFill>
                  <a:srgbClr val="FF0000"/>
                </a:solidFill>
              </a:rPr>
              <a:t>his is a graded activity</a:t>
            </a:r>
            <a:r>
              <a:rPr lang="en-US" smtClean="0">
                <a:solidFill>
                  <a:srgbClr val="FF0000"/>
                </a:solidFill>
              </a:rPr>
              <a:t>) Please write this response neatly on a loose leaf or (I prefer) you type this response 12pt Times New Roman-doubled space</a:t>
            </a:r>
          </a:p>
          <a:p>
            <a:endParaRPr lang="en-US"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endParaRPr lang="en-US" sz="800" smtClean="0"/>
          </a:p>
          <a:p>
            <a:r>
              <a:rPr lang="en-US" sz="1400" smtClean="0"/>
              <a:t>Tate made quiz not in folder</a:t>
            </a:r>
          </a:p>
        </p:txBody>
      </p:sp>
    </p:spTree>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5081"/>
            <a:ext cx="6553200" cy="418576"/>
          </a:xfrm>
        </p:spPr>
        <p:txBody>
          <a:bodyPr/>
          <a:lstStyle/>
          <a:p>
            <a:r>
              <a:rPr lang="en-US" dirty="0" smtClean="0"/>
              <a:t>Quarter #4 Begins!!!! Yea!!!!</a:t>
            </a:r>
            <a:endParaRPr lang="en-US" dirty="0"/>
          </a:p>
        </p:txBody>
      </p:sp>
      <p:pic>
        <p:nvPicPr>
          <p:cNvPr id="4" name="Content Placeholder 3" descr="donttreadonme.gif"/>
          <p:cNvPicPr>
            <a:picLocks noGrp="1" noChangeAspect="1"/>
          </p:cNvPicPr>
          <p:nvPr>
            <p:ph idx="1"/>
          </p:nvPr>
        </p:nvPicPr>
        <p:blipFill>
          <a:blip r:embed="rId2" cstate="print"/>
          <a:stretch>
            <a:fillRect/>
          </a:stretch>
        </p:blipFill>
        <p:spPr>
          <a:xfrm>
            <a:off x="2819400" y="1905000"/>
            <a:ext cx="5549323" cy="2930043"/>
          </a:xfrm>
        </p:spPr>
      </p:pic>
    </p:spTree>
  </p:cSld>
  <p:clrMapOvr>
    <a:masterClrMapping/>
  </p:clrMapOvr>
  <p:transition spd="med">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418576"/>
          </a:xfrm>
        </p:spPr>
        <p:txBody>
          <a:bodyPr/>
          <a:lstStyle/>
          <a:p>
            <a:r>
              <a:rPr lang="en-US" dirty="0" smtClean="0"/>
              <a:t>Class work 08 March 2012</a:t>
            </a:r>
            <a:endParaRPr lang="en-US" dirty="0"/>
          </a:p>
        </p:txBody>
      </p:sp>
      <p:sp>
        <p:nvSpPr>
          <p:cNvPr id="3" name="Content Placeholder 2"/>
          <p:cNvSpPr>
            <a:spLocks noGrp="1"/>
          </p:cNvSpPr>
          <p:nvPr>
            <p:ph idx="1"/>
          </p:nvPr>
        </p:nvSpPr>
        <p:spPr>
          <a:xfrm>
            <a:off x="1981200" y="1066800"/>
            <a:ext cx="6705600" cy="4648200"/>
          </a:xfrm>
        </p:spPr>
        <p:txBody>
          <a:bodyPr/>
          <a:lstStyle/>
          <a:p>
            <a:r>
              <a:rPr lang="en-US" sz="4000" dirty="0" smtClean="0"/>
              <a:t>Main Idea/activity handout</a:t>
            </a:r>
          </a:p>
          <a:p>
            <a:endParaRPr lang="en-US" sz="4000" dirty="0"/>
          </a:p>
        </p:txBody>
      </p:sp>
      <p:pic>
        <p:nvPicPr>
          <p:cNvPr id="4" name="Picture 3" descr="banner_mainidea.gif"/>
          <p:cNvPicPr>
            <a:picLocks noChangeAspect="1"/>
          </p:cNvPicPr>
          <p:nvPr/>
        </p:nvPicPr>
        <p:blipFill>
          <a:blip r:embed="rId3" cstate="print"/>
          <a:stretch>
            <a:fillRect/>
          </a:stretch>
        </p:blipFill>
        <p:spPr>
          <a:xfrm>
            <a:off x="2057400" y="2286000"/>
            <a:ext cx="6753225" cy="4200525"/>
          </a:xfrm>
          <a:prstGeom prst="rect">
            <a:avLst/>
          </a:prstGeom>
        </p:spPr>
      </p:pic>
      <p:sp>
        <p:nvSpPr>
          <p:cNvPr id="5" name="TextBox 4"/>
          <p:cNvSpPr txBox="1"/>
          <p:nvPr/>
        </p:nvSpPr>
        <p:spPr>
          <a:xfrm>
            <a:off x="6781800" y="3810000"/>
            <a:ext cx="1905000" cy="461665"/>
          </a:xfrm>
          <a:prstGeom prst="rect">
            <a:avLst/>
          </a:prstGeom>
          <a:solidFill>
            <a:schemeClr val="bg1"/>
          </a:solidFill>
        </p:spPr>
        <p:txBody>
          <a:bodyPr wrap="square" rtlCol="0">
            <a:spAutoFit/>
          </a:bodyPr>
          <a:lstStyle/>
          <a:p>
            <a:endParaRPr lang="en-US" dirty="0"/>
          </a:p>
        </p:txBody>
      </p:sp>
    </p:spTree>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981200" y="455613"/>
            <a:ext cx="6553200" cy="417512"/>
          </a:xfrm>
        </p:spPr>
        <p:txBody>
          <a:bodyPr/>
          <a:lstStyle/>
          <a:p>
            <a:r>
              <a:rPr lang="en-US" dirty="0" smtClean="0"/>
              <a:t>Homework </a:t>
            </a:r>
            <a:r>
              <a:rPr lang="en-US" dirty="0" smtClean="0"/>
              <a:t>14 March 2012</a:t>
            </a:r>
            <a:endParaRPr lang="en-US" dirty="0" smtClean="0"/>
          </a:p>
        </p:txBody>
      </p:sp>
      <p:sp>
        <p:nvSpPr>
          <p:cNvPr id="60419" name="Content Placeholder 2"/>
          <p:cNvSpPr>
            <a:spLocks noGrp="1"/>
          </p:cNvSpPr>
          <p:nvPr>
            <p:ph idx="1"/>
          </p:nvPr>
        </p:nvSpPr>
        <p:spPr>
          <a:xfrm>
            <a:off x="2057400" y="1143000"/>
            <a:ext cx="6705600" cy="4648200"/>
          </a:xfrm>
        </p:spPr>
        <p:txBody>
          <a:bodyPr/>
          <a:lstStyle/>
          <a:p>
            <a:r>
              <a:rPr lang="en-US" dirty="0" smtClean="0"/>
              <a:t>Read 204-209.</a:t>
            </a:r>
          </a:p>
          <a:p>
            <a:r>
              <a:rPr lang="en-US" dirty="0" smtClean="0"/>
              <a:t>Complete Question #5 page 209. Again I will collect and grade this assignment. I prefer it be completed using word, doubled space, 12pt, times-New Roman.</a:t>
            </a:r>
          </a:p>
        </p:txBody>
      </p:sp>
      <p:pic>
        <p:nvPicPr>
          <p:cNvPr id="60420" name="Picture 3" descr="homework1.jpg"/>
          <p:cNvPicPr>
            <a:picLocks noChangeAspect="1"/>
          </p:cNvPicPr>
          <p:nvPr/>
        </p:nvPicPr>
        <p:blipFill>
          <a:blip r:embed="rId2" cstate="print"/>
          <a:srcRect/>
          <a:stretch>
            <a:fillRect/>
          </a:stretch>
        </p:blipFill>
        <p:spPr bwMode="auto">
          <a:xfrm>
            <a:off x="3505200" y="3200400"/>
            <a:ext cx="4876800" cy="32194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5081"/>
            <a:ext cx="6553200" cy="418576"/>
          </a:xfrm>
        </p:spPr>
        <p:txBody>
          <a:bodyPr/>
          <a:lstStyle/>
          <a:p>
            <a:r>
              <a:rPr lang="en-US" dirty="0" smtClean="0"/>
              <a:t>Objectives 6.2</a:t>
            </a:r>
            <a:endParaRPr lang="en-US" dirty="0"/>
          </a:p>
        </p:txBody>
      </p:sp>
      <p:sp>
        <p:nvSpPr>
          <p:cNvPr id="3" name="Content Placeholder 2"/>
          <p:cNvSpPr>
            <a:spLocks noGrp="1"/>
          </p:cNvSpPr>
          <p:nvPr>
            <p:ph idx="1"/>
          </p:nvPr>
        </p:nvSpPr>
        <p:spPr/>
        <p:txBody>
          <a:bodyPr/>
          <a:lstStyle/>
          <a:p>
            <a:r>
              <a:rPr lang="en-US" sz="3200" dirty="0" smtClean="0"/>
              <a:t>How did Americans respond to political events in France?</a:t>
            </a:r>
          </a:p>
          <a:p>
            <a:r>
              <a:rPr lang="en-US" sz="3200" dirty="0" smtClean="0"/>
              <a:t>How did political parties affect the election of 1796?</a:t>
            </a:r>
          </a:p>
          <a:p>
            <a:r>
              <a:rPr lang="en-US" sz="3200" dirty="0" smtClean="0"/>
              <a:t>How did conflicts with France increase tensions between Republican and Federalists?</a:t>
            </a:r>
          </a:p>
          <a:p>
            <a:endParaRPr lang="en-US" sz="3200" dirty="0"/>
          </a:p>
        </p:txBody>
      </p:sp>
    </p:spTree>
  </p:cSld>
  <p:clrMapOvr>
    <a:masterClrMapping/>
  </p:clrMapOvr>
  <p:transition spd="med">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981200" y="457200"/>
            <a:ext cx="6553200" cy="419100"/>
          </a:xfrm>
        </p:spPr>
        <p:txBody>
          <a:bodyPr/>
          <a:lstStyle/>
          <a:p>
            <a:r>
              <a:rPr lang="en-US" dirty="0" smtClean="0"/>
              <a:t>POP-Quiz (6.2) </a:t>
            </a:r>
            <a:r>
              <a:rPr lang="en-US" dirty="0" smtClean="0"/>
              <a:t>12 Feb 2012</a:t>
            </a:r>
            <a:endParaRPr lang="en-US" dirty="0" smtClean="0"/>
          </a:p>
        </p:txBody>
      </p:sp>
      <p:pic>
        <p:nvPicPr>
          <p:cNvPr id="59395" name="Content Placeholder 3" descr="quiz1.jpg"/>
          <p:cNvPicPr>
            <a:picLocks noGrp="1" noChangeAspect="1"/>
          </p:cNvPicPr>
          <p:nvPr>
            <p:ph idx="1"/>
          </p:nvPr>
        </p:nvPicPr>
        <p:blipFill>
          <a:blip r:embed="rId3" cstate="print"/>
          <a:srcRect/>
          <a:stretch>
            <a:fillRect/>
          </a:stretch>
        </p:blipFill>
        <p:spPr>
          <a:xfrm>
            <a:off x="2547938" y="1752600"/>
            <a:ext cx="5522912" cy="4191000"/>
          </a:xfrm>
        </p:spPr>
      </p:pic>
    </p:spTree>
  </p:cSld>
  <p:clrMapOvr>
    <a:masterClrMapping/>
  </p:clrMapOvr>
  <p:transition spd="med">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981200" y="406400"/>
            <a:ext cx="6553200" cy="517525"/>
          </a:xfrm>
        </p:spPr>
        <p:txBody>
          <a:bodyPr/>
          <a:lstStyle/>
          <a:p>
            <a:pPr algn="ctr"/>
            <a:r>
              <a:rPr lang="en-US" sz="4000" b="0" smtClean="0"/>
              <a:t>French Revolution</a:t>
            </a:r>
          </a:p>
        </p:txBody>
      </p:sp>
      <p:sp>
        <p:nvSpPr>
          <p:cNvPr id="61443" name="Rectangle 3"/>
          <p:cNvSpPr>
            <a:spLocks noGrp="1" noChangeArrowheads="1"/>
          </p:cNvSpPr>
          <p:nvPr>
            <p:ph type="body" sz="half" idx="1"/>
          </p:nvPr>
        </p:nvSpPr>
        <p:spPr>
          <a:xfrm>
            <a:off x="1828800" y="1600200"/>
            <a:ext cx="3287713" cy="4648200"/>
          </a:xfrm>
        </p:spPr>
        <p:txBody>
          <a:bodyPr/>
          <a:lstStyle/>
          <a:p>
            <a:r>
              <a:rPr lang="en-US" sz="3200" b="1" smtClean="0"/>
              <a:t>The __________ was the people of France’s revolt against their monarchy in 1789.</a:t>
            </a:r>
          </a:p>
        </p:txBody>
      </p:sp>
      <p:pic>
        <p:nvPicPr>
          <p:cNvPr id="61444" name="Picture 4" descr="07"/>
          <p:cNvPicPr>
            <a:picLocks noGrp="1" noChangeAspect="1" noChangeArrowheads="1"/>
          </p:cNvPicPr>
          <p:nvPr>
            <p:ph type="clipArt" sz="half" idx="2"/>
          </p:nvPr>
        </p:nvPicPr>
        <p:blipFill>
          <a:blip r:embed="rId2" cstate="print"/>
          <a:srcRect/>
          <a:stretch>
            <a:fillRect/>
          </a:stretch>
        </p:blipFill>
        <p:spPr>
          <a:xfrm>
            <a:off x="5260975" y="1066800"/>
            <a:ext cx="3516313" cy="4724400"/>
          </a:xfrm>
        </p:spPr>
      </p:pic>
      <p:sp>
        <p:nvSpPr>
          <p:cNvPr id="61445" name="Text Box 5"/>
          <p:cNvSpPr txBox="1">
            <a:spLocks noChangeArrowheads="1"/>
          </p:cNvSpPr>
          <p:nvPr/>
        </p:nvSpPr>
        <p:spPr bwMode="auto">
          <a:xfrm>
            <a:off x="6553200" y="6019800"/>
            <a:ext cx="2590800" cy="457200"/>
          </a:xfrm>
          <a:prstGeom prst="rect">
            <a:avLst/>
          </a:prstGeom>
          <a:noFill/>
          <a:ln w="9525">
            <a:noFill/>
            <a:miter lim="800000"/>
            <a:headEnd/>
            <a:tailEnd/>
          </a:ln>
        </p:spPr>
        <p:txBody>
          <a:bodyPr>
            <a:spAutoFit/>
          </a:bodyPr>
          <a:lstStyle/>
          <a:p>
            <a:pPr eaLnBrk="0" hangingPunct="0">
              <a:spcBef>
                <a:spcPct val="50000"/>
              </a:spcBef>
            </a:pPr>
            <a:r>
              <a:rPr lang="en-US"/>
              <a:t>26 Jan 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wipe(left)">
                                      <p:cBhvr>
                                        <p:cTn id="7" dur="500"/>
                                        <p:tgtEl>
                                          <p:spTgt spid="1525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b="0" smtClean="0"/>
              <a:t>Neutrality Proclamation</a:t>
            </a:r>
          </a:p>
        </p:txBody>
      </p:sp>
      <p:sp>
        <p:nvSpPr>
          <p:cNvPr id="62467" name="Rectangle 3"/>
          <p:cNvSpPr>
            <a:spLocks noGrp="1" noChangeArrowheads="1"/>
          </p:cNvSpPr>
          <p:nvPr>
            <p:ph type="body" sz="half" idx="2"/>
          </p:nvPr>
        </p:nvSpPr>
        <p:spPr>
          <a:xfrm>
            <a:off x="4876800" y="1219200"/>
            <a:ext cx="3886200" cy="5029200"/>
          </a:xfrm>
        </p:spPr>
        <p:txBody>
          <a:bodyPr/>
          <a:lstStyle/>
          <a:p>
            <a:pPr>
              <a:lnSpc>
                <a:spcPct val="90000"/>
              </a:lnSpc>
            </a:pPr>
            <a:r>
              <a:rPr lang="en-US" sz="3200" b="1" smtClean="0"/>
              <a:t>In 1793, President Washington issued the __________ stated that the United States would remain neutral toward all nations at war in Europe</a:t>
            </a:r>
            <a:r>
              <a:rPr lang="en-US" b="1" smtClean="0"/>
              <a:t>.</a:t>
            </a:r>
          </a:p>
        </p:txBody>
      </p:sp>
      <p:sp>
        <p:nvSpPr>
          <p:cNvPr id="62468" name="Rectangle 4"/>
          <p:cNvSpPr>
            <a:spLocks noChangeArrowheads="1"/>
          </p:cNvSpPr>
          <p:nvPr/>
        </p:nvSpPr>
        <p:spPr bwMode="auto">
          <a:xfrm>
            <a:off x="0" y="1514475"/>
            <a:ext cx="9144000" cy="3830638"/>
          </a:xfrm>
          <a:prstGeom prst="rect">
            <a:avLst/>
          </a:prstGeom>
          <a:noFill/>
          <a:ln w="9525">
            <a:noFill/>
            <a:miter lim="800000"/>
            <a:headEnd/>
            <a:tailEnd/>
          </a:ln>
        </p:spPr>
        <p:txBody>
          <a:bodyPr>
            <a:spAutoFit/>
          </a:bodyPr>
          <a:lstStyle/>
          <a:p>
            <a:pPr eaLnBrk="0" hangingPunct="0"/>
            <a:endParaRPr lang="en-US"/>
          </a:p>
        </p:txBody>
      </p:sp>
      <p:pic>
        <p:nvPicPr>
          <p:cNvPr id="62469" name="Picture 5" descr="wshngtn"/>
          <p:cNvPicPr>
            <a:picLocks noGrp="1" noChangeAspect="1" noChangeArrowheads="1"/>
          </p:cNvPicPr>
          <p:nvPr>
            <p:ph type="clipArt" sz="half" idx="1"/>
          </p:nvPr>
        </p:nvPicPr>
        <p:blipFill>
          <a:blip r:embed="rId2" cstate="print"/>
          <a:srcRect/>
          <a:stretch>
            <a:fillRect/>
          </a:stretch>
        </p:blipFill>
        <p:spPr>
          <a:xfrm>
            <a:off x="914400" y="1752600"/>
            <a:ext cx="3292475"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02">
                                            <p:txEl>
                                              <p:pRg st="0" end="0"/>
                                            </p:txEl>
                                          </p:spTgt>
                                        </p:tgtEl>
                                        <p:attrNameLst>
                                          <p:attrName>style.visibility</p:attrName>
                                        </p:attrNameLst>
                                      </p:cBhvr>
                                      <p:to>
                                        <p:strVal val="visible"/>
                                      </p:to>
                                    </p:set>
                                    <p:animEffect transition="in" filter="dissolve">
                                      <p:cBhvr>
                                        <p:cTn id="7" dur="500"/>
                                        <p:tgtEl>
                                          <p:spTgt spid="1536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7"/>
          <p:cNvSpPr>
            <a:spLocks noGrp="1"/>
          </p:cNvSpPr>
          <p:nvPr>
            <p:ph type="title"/>
          </p:nvPr>
        </p:nvSpPr>
        <p:spPr>
          <a:xfrm>
            <a:off x="1981200" y="304800"/>
            <a:ext cx="7162800" cy="533400"/>
          </a:xfrm>
        </p:spPr>
        <p:txBody>
          <a:bodyPr/>
          <a:lstStyle/>
          <a:p>
            <a:r>
              <a:rPr lang="en-US" smtClean="0"/>
              <a:t>The Proclamation of Neutrality</a:t>
            </a:r>
            <a:br>
              <a:rPr lang="en-US" smtClean="0"/>
            </a:br>
            <a:endParaRPr lang="en-US" smtClean="0"/>
          </a:p>
        </p:txBody>
      </p:sp>
      <p:sp>
        <p:nvSpPr>
          <p:cNvPr id="9" name="Content Placeholder 8"/>
          <p:cNvSpPr>
            <a:spLocks noGrp="1"/>
          </p:cNvSpPr>
          <p:nvPr>
            <p:ph idx="1"/>
          </p:nvPr>
        </p:nvSpPr>
        <p:spPr>
          <a:xfrm>
            <a:off x="457200" y="609600"/>
            <a:ext cx="8305800" cy="6019800"/>
          </a:xfrm>
          <a:solidFill>
            <a:schemeClr val="accent3"/>
          </a:solidFill>
        </p:spPr>
        <p:txBody>
          <a:bodyPr/>
          <a:lstStyle/>
          <a:p>
            <a:pPr>
              <a:defRPr/>
            </a:pPr>
            <a:r>
              <a:rPr lang="en-US" dirty="0" smtClean="0"/>
              <a:t>When </a:t>
            </a:r>
            <a:r>
              <a:rPr lang="en-US" b="1" dirty="0" smtClean="0"/>
              <a:t>France declared war on England</a:t>
            </a:r>
            <a:r>
              <a:rPr lang="en-US" dirty="0" smtClean="0"/>
              <a:t> on February 1, 1793, the United States faced a thorny political problem. France was America's ally during the </a:t>
            </a:r>
            <a:r>
              <a:rPr lang="en-US" b="1" dirty="0" smtClean="0"/>
              <a:t>Revolutionary War</a:t>
            </a:r>
            <a:r>
              <a:rPr lang="en-US" dirty="0" smtClean="0"/>
              <a:t>, yet Great Britain's financial support was important to American </a:t>
            </a:r>
            <a:r>
              <a:rPr lang="en-US" dirty="0" err="1" smtClean="0"/>
              <a:t>shipowners</a:t>
            </a:r>
            <a:r>
              <a:rPr lang="en-US" dirty="0" smtClean="0"/>
              <a:t>. </a:t>
            </a:r>
          </a:p>
          <a:p>
            <a:pPr>
              <a:defRPr/>
            </a:pPr>
            <a:r>
              <a:rPr lang="en-US" dirty="0" smtClean="0"/>
              <a:t>President Washington met with members of his cabinet who agreed with him that a policy of neutrality was in the best interests of the country. Although both Hamilton and Jefferson favored a neutral position, Hamilton sided with Britain and Jefferson with France. And James Madison questioned the president's authority to issue the proclamation without congressional approval. </a:t>
            </a:r>
          </a:p>
          <a:p>
            <a:pPr>
              <a:defRPr/>
            </a:pPr>
            <a:r>
              <a:rPr lang="en-US" dirty="0" smtClean="0"/>
              <a:t>The proclamation was signed on April 22, 1793, in Philadelphia by Washington. </a:t>
            </a:r>
          </a:p>
          <a:p>
            <a:pPr>
              <a:defRPr/>
            </a:pPr>
            <a:endParaRPr lang="en-US" dirty="0"/>
          </a:p>
        </p:txBody>
      </p:sp>
    </p:spTree>
  </p:cSld>
  <p:clrMapOvr>
    <a:masterClrMapping/>
  </p:clrMapOvr>
  <p:transition spd="med">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b="0" smtClean="0"/>
              <a:t>Citizen Genet</a:t>
            </a:r>
          </a:p>
        </p:txBody>
      </p:sp>
      <p:sp>
        <p:nvSpPr>
          <p:cNvPr id="102403" name="Rectangle 3"/>
          <p:cNvSpPr>
            <a:spLocks noGrp="1" noChangeArrowheads="1"/>
          </p:cNvSpPr>
          <p:nvPr>
            <p:ph type="body" sz="half" idx="1"/>
          </p:nvPr>
        </p:nvSpPr>
        <p:spPr>
          <a:xfrm>
            <a:off x="1752600" y="1295400"/>
            <a:ext cx="3287713" cy="4648200"/>
          </a:xfrm>
        </p:spPr>
        <p:txBody>
          <a:bodyPr/>
          <a:lstStyle/>
          <a:p>
            <a:r>
              <a:rPr lang="en-US" sz="3200" b="1" smtClean="0"/>
              <a:t>In spite of this neutrality, French diplomat __________ worked to recruit U.S. supporters for the French cause.</a:t>
            </a:r>
          </a:p>
        </p:txBody>
      </p:sp>
      <p:sp>
        <p:nvSpPr>
          <p:cNvPr id="102404" name="Rectangle 4"/>
          <p:cNvSpPr>
            <a:spLocks noChangeArrowheads="1"/>
          </p:cNvSpPr>
          <p:nvPr/>
        </p:nvSpPr>
        <p:spPr bwMode="auto">
          <a:xfrm>
            <a:off x="523875" y="508000"/>
            <a:ext cx="9144000" cy="0"/>
          </a:xfrm>
          <a:prstGeom prst="rect">
            <a:avLst/>
          </a:prstGeom>
          <a:noFill/>
          <a:ln w="9525">
            <a:noFill/>
            <a:miter lim="800000"/>
            <a:headEnd/>
            <a:tailEnd/>
          </a:ln>
        </p:spPr>
        <p:txBody>
          <a:bodyPr>
            <a:spAutoFit/>
          </a:bodyPr>
          <a:lstStyle/>
          <a:p>
            <a:pPr eaLnBrk="0" hangingPunct="0"/>
            <a:endParaRPr lang="en-US"/>
          </a:p>
        </p:txBody>
      </p:sp>
      <p:pic>
        <p:nvPicPr>
          <p:cNvPr id="102405" name="Picture 5" descr="ceg"/>
          <p:cNvPicPr>
            <a:picLocks noGrp="1" noChangeAspect="1" noChangeArrowheads="1"/>
          </p:cNvPicPr>
          <p:nvPr>
            <p:ph type="clipArt" sz="half" idx="2"/>
          </p:nvPr>
        </p:nvPicPr>
        <p:blipFill>
          <a:blip r:embed="rId2" cstate="print"/>
          <a:srcRect/>
          <a:stretch>
            <a:fillRect/>
          </a:stretch>
        </p:blipFill>
        <p:spPr>
          <a:xfrm>
            <a:off x="5638800" y="457200"/>
            <a:ext cx="2890838" cy="4419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b="0" smtClean="0"/>
              <a:t>Privateers</a:t>
            </a:r>
          </a:p>
        </p:txBody>
      </p:sp>
      <p:sp>
        <p:nvSpPr>
          <p:cNvPr id="103427" name="Rectangle 3"/>
          <p:cNvSpPr>
            <a:spLocks noGrp="1" noChangeArrowheads="1"/>
          </p:cNvSpPr>
          <p:nvPr>
            <p:ph type="body" sz="half" idx="2"/>
          </p:nvPr>
        </p:nvSpPr>
        <p:spPr>
          <a:xfrm>
            <a:off x="5486400" y="533400"/>
            <a:ext cx="3287713" cy="4648200"/>
          </a:xfrm>
        </p:spPr>
        <p:txBody>
          <a:bodyPr/>
          <a:lstStyle/>
          <a:p>
            <a:pPr>
              <a:lnSpc>
                <a:spcPct val="90000"/>
              </a:lnSpc>
            </a:pPr>
            <a:r>
              <a:rPr lang="en-US" sz="3200" b="1" smtClean="0"/>
              <a:t>He persuaded several American sea captains to command French __________, which are private ships authorized by a nation to attack its enemies..</a:t>
            </a:r>
          </a:p>
        </p:txBody>
      </p:sp>
      <p:pic>
        <p:nvPicPr>
          <p:cNvPr id="103428" name="Picture 4" descr="[Picture - Edward Teach alias Blackbeard]"/>
          <p:cNvPicPr>
            <a:picLocks noGrp="1" noChangeAspect="1" noChangeArrowheads="1"/>
          </p:cNvPicPr>
          <p:nvPr>
            <p:ph type="clipArt" sz="half" idx="1"/>
          </p:nvPr>
        </p:nvPicPr>
        <p:blipFill>
          <a:blip r:embed="rId3" cstate="print"/>
          <a:srcRect/>
          <a:stretch>
            <a:fillRect/>
          </a:stretch>
        </p:blipFill>
        <p:spPr>
          <a:xfrm>
            <a:off x="762000" y="1828800"/>
            <a:ext cx="36195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Effect transition="in" filter="box(out)">
                                      <p:cBhvr>
                                        <p:cTn id="7" dur="500"/>
                                        <p:tgtEl>
                                          <p:spTgt spid="7885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b="0" smtClean="0"/>
              <a:t>John Jay</a:t>
            </a:r>
          </a:p>
        </p:txBody>
      </p:sp>
      <p:sp>
        <p:nvSpPr>
          <p:cNvPr id="104451" name="Rectangle 3"/>
          <p:cNvSpPr>
            <a:spLocks noGrp="1" noChangeArrowheads="1"/>
          </p:cNvSpPr>
          <p:nvPr>
            <p:ph type="body" sz="half" idx="2"/>
          </p:nvPr>
        </p:nvSpPr>
        <p:spPr>
          <a:xfrm>
            <a:off x="5334000" y="609600"/>
            <a:ext cx="3287713" cy="4648200"/>
          </a:xfrm>
        </p:spPr>
        <p:txBody>
          <a:bodyPr/>
          <a:lstStyle/>
          <a:p>
            <a:r>
              <a:rPr lang="en-US" sz="3200" b="1" smtClean="0"/>
              <a:t>__________ was the Supreme Court justice sent to London to negotiate a peaceful resolution on impressment and the Indian uprisings.</a:t>
            </a:r>
          </a:p>
        </p:txBody>
      </p:sp>
      <p:pic>
        <p:nvPicPr>
          <p:cNvPr id="104452" name="Picture 4" descr="john_jay"/>
          <p:cNvPicPr>
            <a:picLocks noGrp="1" noChangeAspect="1" noChangeArrowheads="1"/>
          </p:cNvPicPr>
          <p:nvPr>
            <p:ph type="clipArt" sz="half" idx="1"/>
          </p:nvPr>
        </p:nvPicPr>
        <p:blipFill>
          <a:blip r:embed="rId2" cstate="print"/>
          <a:srcRect/>
          <a:stretch>
            <a:fillRect/>
          </a:stretch>
        </p:blipFill>
        <p:spPr>
          <a:xfrm>
            <a:off x="1219200" y="1752600"/>
            <a:ext cx="2695575"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b="0" smtClean="0"/>
              <a:t>Jay’s Treaty</a:t>
            </a:r>
          </a:p>
        </p:txBody>
      </p:sp>
      <p:sp>
        <p:nvSpPr>
          <p:cNvPr id="105475" name="Rectangle 3"/>
          <p:cNvSpPr>
            <a:spLocks noGrp="1" noChangeArrowheads="1"/>
          </p:cNvSpPr>
          <p:nvPr>
            <p:ph type="body" sz="half" idx="1"/>
          </p:nvPr>
        </p:nvSpPr>
        <p:spPr>
          <a:xfrm>
            <a:off x="2057400" y="1066800"/>
            <a:ext cx="6324600" cy="5181600"/>
          </a:xfrm>
        </p:spPr>
        <p:txBody>
          <a:bodyPr/>
          <a:lstStyle/>
          <a:p>
            <a:pPr>
              <a:lnSpc>
                <a:spcPct val="90000"/>
              </a:lnSpc>
            </a:pPr>
            <a:r>
              <a:rPr lang="en-US" sz="2800" b="1" smtClean="0"/>
              <a:t>In 1794, the tow sides signed __________, which made Britain leave the western forts and to pay for U.S. ships that British troops had taken, while the U.S. paid its debts to British merchants.</a:t>
            </a:r>
          </a:p>
        </p:txBody>
      </p:sp>
      <p:pic>
        <p:nvPicPr>
          <p:cNvPr id="105476" name="Picture 4" descr="5uslec1"/>
          <p:cNvPicPr>
            <a:picLocks noGrp="1" noChangeAspect="1" noChangeArrowheads="1"/>
          </p:cNvPicPr>
          <p:nvPr>
            <p:ph type="clipArt" sz="half" idx="2"/>
          </p:nvPr>
        </p:nvPicPr>
        <p:blipFill>
          <a:blip r:embed="rId3" cstate="print"/>
          <a:srcRect/>
          <a:stretch>
            <a:fillRect/>
          </a:stretch>
        </p:blipFill>
        <p:spPr>
          <a:xfrm>
            <a:off x="4495800" y="3352800"/>
            <a:ext cx="4419600" cy="31051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898">
                                            <p:txEl>
                                              <p:pRg st="0" end="0"/>
                                            </p:txEl>
                                          </p:spTgt>
                                        </p:tgtEl>
                                        <p:attrNameLst>
                                          <p:attrName>style.visibility</p:attrName>
                                        </p:attrNameLst>
                                      </p:cBhvr>
                                      <p:to>
                                        <p:strVal val="visible"/>
                                      </p:to>
                                    </p:set>
                                    <p:anim calcmode="lin" valueType="num">
                                      <p:cBhvr additive="base">
                                        <p:cTn id="7" dur="500" fill="hold"/>
                                        <p:tgtEl>
                                          <p:spTgt spid="8089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089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b="0" smtClean="0"/>
              <a:t>Right of deposit</a:t>
            </a:r>
          </a:p>
        </p:txBody>
      </p:sp>
      <p:sp>
        <p:nvSpPr>
          <p:cNvPr id="106499" name="Rectangle 3"/>
          <p:cNvSpPr>
            <a:spLocks noGrp="1" noChangeArrowheads="1"/>
          </p:cNvSpPr>
          <p:nvPr>
            <p:ph type="body" sz="half" idx="2"/>
          </p:nvPr>
        </p:nvSpPr>
        <p:spPr>
          <a:xfrm>
            <a:off x="5475288" y="1600200"/>
            <a:ext cx="3287712" cy="4648200"/>
          </a:xfrm>
        </p:spPr>
        <p:txBody>
          <a:bodyPr/>
          <a:lstStyle/>
          <a:p>
            <a:r>
              <a:rPr lang="en-US" sz="3200" b="1" smtClean="0"/>
              <a:t>The __________ would allow Americans to transfer goods in New Orleans without paying fees.</a:t>
            </a:r>
          </a:p>
        </p:txBody>
      </p:sp>
      <p:pic>
        <p:nvPicPr>
          <p:cNvPr id="106500" name="Picture 4" descr="SAXAPHONE"/>
          <p:cNvPicPr>
            <a:picLocks noGrp="1" noChangeAspect="1" noChangeArrowheads="1"/>
          </p:cNvPicPr>
          <p:nvPr>
            <p:ph type="clipArt" sz="half" idx="1"/>
          </p:nvPr>
        </p:nvPicPr>
        <p:blipFill>
          <a:blip r:embed="rId2" cstate="print"/>
          <a:srcRect/>
          <a:stretch>
            <a:fillRect/>
          </a:stretch>
        </p:blipFill>
        <p:spPr>
          <a:xfrm>
            <a:off x="2517775" y="1600200"/>
            <a:ext cx="2551113" cy="4648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Effect transition="in" filter="dissolve">
                                      <p:cBhvr>
                                        <p:cTn id="7" dur="500"/>
                                        <p:tgtEl>
                                          <p:spTgt spid="819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418576"/>
          </a:xfrm>
        </p:spPr>
        <p:txBody>
          <a:bodyPr/>
          <a:lstStyle/>
          <a:p>
            <a:r>
              <a:rPr lang="en-US" dirty="0" smtClean="0"/>
              <a:t>Class work 15 March 2012</a:t>
            </a:r>
            <a:endParaRPr lang="en-US" dirty="0"/>
          </a:p>
        </p:txBody>
      </p:sp>
      <p:sp>
        <p:nvSpPr>
          <p:cNvPr id="3" name="Content Placeholder 2"/>
          <p:cNvSpPr>
            <a:spLocks noGrp="1"/>
          </p:cNvSpPr>
          <p:nvPr>
            <p:ph idx="1"/>
          </p:nvPr>
        </p:nvSpPr>
        <p:spPr>
          <a:xfrm>
            <a:off x="1981200" y="1066800"/>
            <a:ext cx="6705600" cy="4648200"/>
          </a:xfrm>
        </p:spPr>
        <p:txBody>
          <a:bodyPr/>
          <a:lstStyle/>
          <a:p>
            <a:r>
              <a:rPr lang="en-US" sz="4000" dirty="0" smtClean="0"/>
              <a:t>Main Idea/activity handout</a:t>
            </a:r>
          </a:p>
          <a:p>
            <a:endParaRPr lang="en-US" sz="4000" dirty="0"/>
          </a:p>
        </p:txBody>
      </p:sp>
      <p:pic>
        <p:nvPicPr>
          <p:cNvPr id="4" name="Picture 3" descr="banner_mainidea.gif"/>
          <p:cNvPicPr>
            <a:picLocks noChangeAspect="1"/>
          </p:cNvPicPr>
          <p:nvPr/>
        </p:nvPicPr>
        <p:blipFill>
          <a:blip r:embed="rId3" cstate="print"/>
          <a:stretch>
            <a:fillRect/>
          </a:stretch>
        </p:blipFill>
        <p:spPr>
          <a:xfrm>
            <a:off x="2057400" y="2286000"/>
            <a:ext cx="6753225" cy="4200525"/>
          </a:xfrm>
          <a:prstGeom prst="rect">
            <a:avLst/>
          </a:prstGeom>
        </p:spPr>
      </p:pic>
      <p:sp>
        <p:nvSpPr>
          <p:cNvPr id="5" name="TextBox 4"/>
          <p:cNvSpPr txBox="1"/>
          <p:nvPr/>
        </p:nvSpPr>
        <p:spPr>
          <a:xfrm>
            <a:off x="6781800" y="3810000"/>
            <a:ext cx="1905000" cy="461665"/>
          </a:xfrm>
          <a:prstGeom prst="rect">
            <a:avLst/>
          </a:prstGeom>
          <a:solidFill>
            <a:schemeClr val="bg1"/>
          </a:solidFill>
        </p:spPr>
        <p:txBody>
          <a:bodyPr wrap="square" rtlCol="0">
            <a:spAutoFit/>
          </a:bodyPr>
          <a:lstStyle/>
          <a:p>
            <a:endParaRPr lang="en-US" dirty="0"/>
          </a:p>
        </p:txBody>
      </p:sp>
    </p:spTree>
  </p:cSld>
  <p:clrMapOvr>
    <a:masterClrMapping/>
  </p:clrMapOvr>
  <p:transition spd="med">
    <p:wipe dir="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b="0" smtClean="0"/>
              <a:t>Pinckney’s Treaty</a:t>
            </a:r>
          </a:p>
        </p:txBody>
      </p:sp>
      <p:sp>
        <p:nvSpPr>
          <p:cNvPr id="107523" name="Rectangle 3"/>
          <p:cNvSpPr>
            <a:spLocks noGrp="1" noChangeArrowheads="1"/>
          </p:cNvSpPr>
          <p:nvPr>
            <p:ph type="body" sz="half" idx="2"/>
          </p:nvPr>
        </p:nvSpPr>
        <p:spPr>
          <a:xfrm>
            <a:off x="5475288" y="1600200"/>
            <a:ext cx="3287712" cy="4648200"/>
          </a:xfrm>
        </p:spPr>
        <p:txBody>
          <a:bodyPr/>
          <a:lstStyle/>
          <a:p>
            <a:r>
              <a:rPr lang="en-US" sz="3200" b="1" smtClean="0"/>
              <a:t>In __________,  Spain agree to open New Orleans, grant rights of deposit, and change Florida’s border.</a:t>
            </a:r>
          </a:p>
        </p:txBody>
      </p:sp>
      <p:pic>
        <p:nvPicPr>
          <p:cNvPr id="107524" name="Picture 4" descr="5uslec2"/>
          <p:cNvPicPr>
            <a:picLocks noGrp="1" noChangeAspect="1" noChangeArrowheads="1"/>
          </p:cNvPicPr>
          <p:nvPr>
            <p:ph type="clipArt" sz="half" idx="1"/>
          </p:nvPr>
        </p:nvPicPr>
        <p:blipFill>
          <a:blip r:embed="rId3" cstate="print"/>
          <a:srcRect/>
          <a:stretch>
            <a:fillRect/>
          </a:stretch>
        </p:blipFill>
        <p:spPr>
          <a:xfrm>
            <a:off x="304800" y="2057400"/>
            <a:ext cx="4343400" cy="339883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82946">
                                            <p:txEl>
                                              <p:pRg st="0" end="0"/>
                                            </p:txEl>
                                          </p:spTgt>
                                        </p:tgtEl>
                                        <p:attrNameLst>
                                          <p:attrName>style.visibility</p:attrName>
                                        </p:attrNameLst>
                                      </p:cBhvr>
                                      <p:to>
                                        <p:strVal val="visible"/>
                                      </p:to>
                                    </p:set>
                                    <p:animEffect transition="in" filter="wipe(up)">
                                      <p:cBhvr>
                                        <p:cTn id="7" dur="75"/>
                                        <p:tgtEl>
                                          <p:spTgt spid="8294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981200" y="406400"/>
            <a:ext cx="6553200" cy="517525"/>
          </a:xfrm>
        </p:spPr>
        <p:txBody>
          <a:bodyPr/>
          <a:lstStyle/>
          <a:p>
            <a:r>
              <a:rPr lang="en-US" sz="4000" b="0" smtClean="0"/>
              <a:t>Political parties</a:t>
            </a:r>
          </a:p>
        </p:txBody>
      </p:sp>
      <p:sp>
        <p:nvSpPr>
          <p:cNvPr id="124931" name="Rectangle 3"/>
          <p:cNvSpPr>
            <a:spLocks noGrp="1" noChangeArrowheads="1"/>
          </p:cNvSpPr>
          <p:nvPr>
            <p:ph type="body" idx="1"/>
          </p:nvPr>
        </p:nvSpPr>
        <p:spPr/>
        <p:txBody>
          <a:bodyPr/>
          <a:lstStyle/>
          <a:p>
            <a:r>
              <a:rPr lang="en-US" sz="3200" smtClean="0"/>
              <a:t> </a:t>
            </a:r>
          </a:p>
        </p:txBody>
      </p:sp>
      <p:pic>
        <p:nvPicPr>
          <p:cNvPr id="124932" name="Picture 4" descr="political_parties"/>
          <p:cNvPicPr>
            <a:picLocks noChangeAspect="1" noChangeArrowheads="1"/>
          </p:cNvPicPr>
          <p:nvPr/>
        </p:nvPicPr>
        <p:blipFill>
          <a:blip r:embed="rId2" cstate="print"/>
          <a:srcRect/>
          <a:stretch>
            <a:fillRect/>
          </a:stretch>
        </p:blipFill>
        <p:spPr bwMode="auto">
          <a:xfrm>
            <a:off x="1981200" y="1295400"/>
            <a:ext cx="6553200" cy="5243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03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981200" y="406400"/>
            <a:ext cx="6553200" cy="517525"/>
          </a:xfrm>
        </p:spPr>
        <p:txBody>
          <a:bodyPr/>
          <a:lstStyle/>
          <a:p>
            <a:r>
              <a:rPr lang="en-US" sz="4000" b="0" smtClean="0"/>
              <a:t>Political parties</a:t>
            </a:r>
          </a:p>
        </p:txBody>
      </p:sp>
      <p:sp>
        <p:nvSpPr>
          <p:cNvPr id="123907" name="Rectangle 3"/>
          <p:cNvSpPr>
            <a:spLocks noGrp="1" noChangeArrowheads="1"/>
          </p:cNvSpPr>
          <p:nvPr>
            <p:ph type="body" sz="half" idx="2"/>
          </p:nvPr>
        </p:nvSpPr>
        <p:spPr>
          <a:xfrm>
            <a:off x="5475288" y="1600200"/>
            <a:ext cx="3287712" cy="4648200"/>
          </a:xfrm>
        </p:spPr>
        <p:txBody>
          <a:bodyPr/>
          <a:lstStyle/>
          <a:p>
            <a:r>
              <a:rPr lang="en-US" sz="3200" b="1" smtClean="0"/>
              <a:t>…are groups organized to help elect officials and to influence policies.</a:t>
            </a:r>
          </a:p>
        </p:txBody>
      </p:sp>
      <p:pic>
        <p:nvPicPr>
          <p:cNvPr id="123908" name="Picture 4" descr="inetprty"/>
          <p:cNvPicPr>
            <a:picLocks noGrp="1" noChangeAspect="1" noChangeArrowheads="1"/>
          </p:cNvPicPr>
          <p:nvPr>
            <p:ph type="clipArt" sz="half" idx="1"/>
          </p:nvPr>
        </p:nvPicPr>
        <p:blipFill>
          <a:blip r:embed="rId3" cstate="print"/>
          <a:srcRect/>
          <a:stretch>
            <a:fillRect/>
          </a:stretch>
        </p:blipFill>
        <p:spPr>
          <a:xfrm>
            <a:off x="2057400" y="1600200"/>
            <a:ext cx="3287713" cy="28924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0">
                                            <p:txEl>
                                              <p:pRg st="0" end="0"/>
                                            </p:txEl>
                                          </p:spTgt>
                                        </p:tgtEl>
                                        <p:attrNameLst>
                                          <p:attrName>style.visibility</p:attrName>
                                        </p:attrNameLst>
                                      </p:cBhvr>
                                      <p:to>
                                        <p:strVal val="visible"/>
                                      </p:to>
                                    </p:set>
                                    <p:anim calcmode="lin" valueType="num">
                                      <p:cBhvr additive="base">
                                        <p:cTn id="7" dur="500" fill="hold"/>
                                        <p:tgtEl>
                                          <p:spTgt spid="993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933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981200" y="406400"/>
            <a:ext cx="6553200" cy="517525"/>
          </a:xfrm>
        </p:spPr>
        <p:txBody>
          <a:bodyPr/>
          <a:lstStyle/>
          <a:p>
            <a:r>
              <a:rPr lang="en-US" sz="4000" b="0" smtClean="0"/>
              <a:t>Federalist Party</a:t>
            </a:r>
          </a:p>
        </p:txBody>
      </p:sp>
      <p:sp>
        <p:nvSpPr>
          <p:cNvPr id="125955" name="Rectangle 3"/>
          <p:cNvSpPr>
            <a:spLocks noGrp="1" noChangeArrowheads="1"/>
          </p:cNvSpPr>
          <p:nvPr>
            <p:ph type="body" sz="half" idx="1"/>
          </p:nvPr>
        </p:nvSpPr>
        <p:spPr>
          <a:xfrm>
            <a:off x="2057400" y="1600200"/>
            <a:ext cx="3287713" cy="4648200"/>
          </a:xfrm>
        </p:spPr>
        <p:txBody>
          <a:bodyPr/>
          <a:lstStyle/>
          <a:p>
            <a:r>
              <a:rPr lang="en-US" sz="2800" b="1" smtClean="0"/>
              <a:t>…was led by Alexander Hamilton, who wanted to build a strong federal government and to promote industry.</a:t>
            </a:r>
          </a:p>
        </p:txBody>
      </p:sp>
      <p:pic>
        <p:nvPicPr>
          <p:cNvPr id="125956" name="Picture 4" descr="ten dollar bill"/>
          <p:cNvPicPr>
            <a:picLocks noGrp="1" noChangeAspect="1" noChangeArrowheads="1"/>
          </p:cNvPicPr>
          <p:nvPr>
            <p:ph type="clipArt" sz="half" idx="2"/>
          </p:nvPr>
        </p:nvPicPr>
        <p:blipFill>
          <a:blip r:embed="rId3" cstate="print"/>
          <a:srcRect/>
          <a:stretch>
            <a:fillRect/>
          </a:stretch>
        </p:blipFill>
        <p:spPr>
          <a:xfrm>
            <a:off x="5475288" y="2030413"/>
            <a:ext cx="3287712" cy="18081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78">
                                            <p:txEl>
                                              <p:pRg st="0" end="0"/>
                                            </p:txEl>
                                          </p:spTgt>
                                        </p:tgtEl>
                                        <p:attrNameLst>
                                          <p:attrName>style.visibility</p:attrName>
                                        </p:attrNameLst>
                                      </p:cBhvr>
                                      <p:to>
                                        <p:strVal val="visible"/>
                                      </p:to>
                                    </p:set>
                                    <p:anim calcmode="lin" valueType="num">
                                      <p:cBhvr additive="base">
                                        <p:cTn id="7" dur="500" fill="hold"/>
                                        <p:tgtEl>
                                          <p:spTgt spid="1013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7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981200" y="147638"/>
            <a:ext cx="6553200" cy="1035050"/>
          </a:xfrm>
        </p:spPr>
        <p:txBody>
          <a:bodyPr/>
          <a:lstStyle/>
          <a:p>
            <a:r>
              <a:rPr lang="en-US" sz="4000" b="0" smtClean="0"/>
              <a:t>Democratic-Republican Party</a:t>
            </a:r>
          </a:p>
        </p:txBody>
      </p:sp>
      <p:sp>
        <p:nvSpPr>
          <p:cNvPr id="128003" name="Rectangle 3"/>
          <p:cNvSpPr>
            <a:spLocks noGrp="1" noChangeArrowheads="1"/>
          </p:cNvSpPr>
          <p:nvPr>
            <p:ph type="body" sz="half" idx="2"/>
          </p:nvPr>
        </p:nvSpPr>
        <p:spPr>
          <a:xfrm>
            <a:off x="5475288" y="1600200"/>
            <a:ext cx="3287712" cy="4648200"/>
          </a:xfrm>
        </p:spPr>
        <p:txBody>
          <a:bodyPr/>
          <a:lstStyle/>
          <a:p>
            <a:r>
              <a:rPr lang="en-US" sz="2800" b="1" smtClean="0"/>
              <a:t>…was started by leaders such as Thomas Jefferson, which tried to promote agriculture and to keep power in the hands of the state governments.</a:t>
            </a:r>
          </a:p>
        </p:txBody>
      </p:sp>
      <p:pic>
        <p:nvPicPr>
          <p:cNvPr id="128004" name="Picture 4" descr="two dollar bill"/>
          <p:cNvPicPr>
            <a:picLocks noGrp="1" noChangeAspect="1" noChangeArrowheads="1"/>
          </p:cNvPicPr>
          <p:nvPr>
            <p:ph type="clipArt" sz="half" idx="1"/>
          </p:nvPr>
        </p:nvPicPr>
        <p:blipFill>
          <a:blip r:embed="rId3" cstate="print"/>
          <a:srcRect/>
          <a:stretch>
            <a:fillRect/>
          </a:stretch>
        </p:blipFill>
        <p:spPr>
          <a:xfrm>
            <a:off x="228600" y="1905000"/>
            <a:ext cx="4267200" cy="177323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6">
                                            <p:txEl>
                                              <p:pRg st="0" end="0"/>
                                            </p:txEl>
                                          </p:spTgt>
                                        </p:tgtEl>
                                        <p:attrNameLst>
                                          <p:attrName>style.visibility</p:attrName>
                                        </p:attrNameLst>
                                      </p:cBhvr>
                                      <p:to>
                                        <p:strVal val="visible"/>
                                      </p:to>
                                    </p:set>
                                    <p:anim calcmode="lin" valueType="num">
                                      <p:cBhvr additive="base">
                                        <p:cTn id="7" dur="500" fill="hold"/>
                                        <p:tgtEl>
                                          <p:spTgt spid="1034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42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981200" y="406400"/>
            <a:ext cx="6553200" cy="517525"/>
          </a:xfrm>
        </p:spPr>
        <p:txBody>
          <a:bodyPr/>
          <a:lstStyle/>
          <a:p>
            <a:r>
              <a:rPr lang="en-US" sz="4000" b="0" smtClean="0"/>
              <a:t>John Adams</a:t>
            </a:r>
          </a:p>
        </p:txBody>
      </p:sp>
      <p:sp>
        <p:nvSpPr>
          <p:cNvPr id="126979" name="Rectangle 3"/>
          <p:cNvSpPr>
            <a:spLocks noGrp="1" noChangeArrowheads="1"/>
          </p:cNvSpPr>
          <p:nvPr>
            <p:ph type="body" sz="half" idx="1"/>
          </p:nvPr>
        </p:nvSpPr>
        <p:spPr>
          <a:xfrm>
            <a:off x="2057400" y="1600200"/>
            <a:ext cx="3287713" cy="4648200"/>
          </a:xfrm>
        </p:spPr>
        <p:txBody>
          <a:bodyPr/>
          <a:lstStyle/>
          <a:p>
            <a:r>
              <a:rPr lang="en-US" sz="2800" b="1" dirty="0" smtClean="0"/>
              <a:t>…was George Washington’s vice president who defeated Thomas Jefferson </a:t>
            </a:r>
            <a:r>
              <a:rPr lang="en-US" sz="2800" b="1" dirty="0" smtClean="0"/>
              <a:t>in the election of 1796 to </a:t>
            </a:r>
            <a:r>
              <a:rPr lang="en-US" sz="2800" b="1" dirty="0" smtClean="0"/>
              <a:t>be the second president of the U.S.</a:t>
            </a:r>
          </a:p>
        </p:txBody>
      </p:sp>
      <p:pic>
        <p:nvPicPr>
          <p:cNvPr id="126980" name="Picture 4" descr="31_00005"/>
          <p:cNvPicPr>
            <a:picLocks noGrp="1" noChangeAspect="1" noChangeArrowheads="1"/>
          </p:cNvPicPr>
          <p:nvPr>
            <p:ph type="clipArt" sz="half" idx="2"/>
          </p:nvPr>
        </p:nvPicPr>
        <p:blipFill>
          <a:blip r:embed="rId3" cstate="print"/>
          <a:srcRect/>
          <a:stretch>
            <a:fillRect/>
          </a:stretch>
        </p:blipFill>
        <p:spPr>
          <a:xfrm>
            <a:off x="5334000" y="1066800"/>
            <a:ext cx="3424238"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2">
                                            <p:txEl>
                                              <p:pRg st="0" end="0"/>
                                            </p:txEl>
                                          </p:spTgt>
                                        </p:tgtEl>
                                        <p:attrNameLst>
                                          <p:attrName>style.visibility</p:attrName>
                                        </p:attrNameLst>
                                      </p:cBhvr>
                                      <p:to>
                                        <p:strVal val="visible"/>
                                      </p:to>
                                    </p:set>
                                    <p:animEffect transition="in" filter="dissolve">
                                      <p:cBhvr>
                                        <p:cTn id="7" dur="500"/>
                                        <p:tgtEl>
                                          <p:spTgt spid="1024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981200" y="406400"/>
            <a:ext cx="6553200" cy="517525"/>
          </a:xfrm>
        </p:spPr>
        <p:txBody>
          <a:bodyPr/>
          <a:lstStyle/>
          <a:p>
            <a:r>
              <a:rPr lang="en-US" sz="4000" b="0" smtClean="0"/>
              <a:t>Charles Talleyrand</a:t>
            </a:r>
          </a:p>
        </p:txBody>
      </p:sp>
      <p:pic>
        <p:nvPicPr>
          <p:cNvPr id="129027" name="Picture 3"/>
          <p:cNvPicPr>
            <a:picLocks noGrp="1" noChangeAspect="1" noChangeArrowheads="1"/>
          </p:cNvPicPr>
          <p:nvPr>
            <p:ph type="clipArt" sz="half" idx="1"/>
          </p:nvPr>
        </p:nvPicPr>
        <p:blipFill>
          <a:blip r:embed="rId3" cstate="print"/>
          <a:srcRect/>
          <a:stretch>
            <a:fillRect/>
          </a:stretch>
        </p:blipFill>
        <p:spPr>
          <a:xfrm>
            <a:off x="2254250" y="1600200"/>
            <a:ext cx="2309813" cy="4389438"/>
          </a:xfrm>
        </p:spPr>
      </p:pic>
      <p:sp>
        <p:nvSpPr>
          <p:cNvPr id="129028" name="Rectangle 4"/>
          <p:cNvSpPr>
            <a:spLocks noGrp="1" noChangeArrowheads="1"/>
          </p:cNvSpPr>
          <p:nvPr>
            <p:ph type="body" sz="half" idx="2"/>
          </p:nvPr>
        </p:nvSpPr>
        <p:spPr>
          <a:xfrm>
            <a:off x="5475288" y="1600200"/>
            <a:ext cx="3287712" cy="4648200"/>
          </a:xfrm>
        </p:spPr>
        <p:txBody>
          <a:bodyPr/>
          <a:lstStyle/>
          <a:p>
            <a:r>
              <a:rPr lang="en-US" sz="2800" b="1" smtClean="0"/>
              <a:t>…was the French foreign minister who would not speak with U.S. diplomats on a treaty unless he was paid a $250,000 bribe and France got a $12 million loan.</a:t>
            </a:r>
            <a:r>
              <a:rPr lang="en-US" sz="280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04450">
                                            <p:txEl>
                                              <p:pRg st="0" end="0"/>
                                            </p:txEl>
                                          </p:spTgt>
                                        </p:tgtEl>
                                        <p:attrNameLst>
                                          <p:attrName>style.visibility</p:attrName>
                                        </p:attrNameLst>
                                      </p:cBhvr>
                                      <p:to>
                                        <p:strVal val="visible"/>
                                      </p:to>
                                    </p:set>
                                    <p:animEffect transition="in" filter="wipe(up)">
                                      <p:cBhvr>
                                        <p:cTn id="7" dur="75"/>
                                        <p:tgtEl>
                                          <p:spTgt spid="10445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981200" y="406400"/>
            <a:ext cx="6553200" cy="517525"/>
          </a:xfrm>
        </p:spPr>
        <p:txBody>
          <a:bodyPr/>
          <a:lstStyle/>
          <a:p>
            <a:r>
              <a:rPr lang="en-US" sz="4000" b="0" smtClean="0"/>
              <a:t>XYZ affair</a:t>
            </a:r>
          </a:p>
        </p:txBody>
      </p:sp>
      <p:sp>
        <p:nvSpPr>
          <p:cNvPr id="130051" name="Rectangle 3"/>
          <p:cNvSpPr>
            <a:spLocks noGrp="1" noChangeArrowheads="1"/>
          </p:cNvSpPr>
          <p:nvPr>
            <p:ph type="body" sz="half" idx="2"/>
          </p:nvPr>
        </p:nvSpPr>
        <p:spPr>
          <a:xfrm>
            <a:off x="5475288" y="1600200"/>
            <a:ext cx="3287712" cy="4648200"/>
          </a:xfrm>
        </p:spPr>
        <p:txBody>
          <a:bodyPr/>
          <a:lstStyle/>
          <a:p>
            <a:r>
              <a:rPr lang="en-US" sz="2800" b="1" smtClean="0"/>
              <a:t>…occurred when French agents demanded a bribe and a loan to the French government before any official talks could begin with U.S. diplomats.</a:t>
            </a:r>
          </a:p>
        </p:txBody>
      </p:sp>
      <p:pic>
        <p:nvPicPr>
          <p:cNvPr id="130052" name="Picture 4" descr="u7t3sta_xyzaff_C_TH"/>
          <p:cNvPicPr>
            <a:picLocks noGrp="1" noChangeAspect="1" noChangeArrowheads="1"/>
          </p:cNvPicPr>
          <p:nvPr>
            <p:ph type="clipArt" sz="half" idx="1"/>
          </p:nvPr>
        </p:nvPicPr>
        <p:blipFill>
          <a:blip r:embed="rId3" cstate="print"/>
          <a:srcRect/>
          <a:stretch>
            <a:fillRect/>
          </a:stretch>
        </p:blipFill>
        <p:spPr>
          <a:xfrm>
            <a:off x="2057400" y="1685925"/>
            <a:ext cx="3287713" cy="325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5474">
                                            <p:txEl>
                                              <p:pRg st="0" end="0"/>
                                            </p:txEl>
                                          </p:spTgt>
                                        </p:tgtEl>
                                        <p:attrNameLst>
                                          <p:attrName>style.visibility</p:attrName>
                                        </p:attrNameLst>
                                      </p:cBhvr>
                                      <p:to>
                                        <p:strVal val="visible"/>
                                      </p:to>
                                    </p:set>
                                    <p:animEffect transition="in" filter="box(out)">
                                      <p:cBhvr>
                                        <p:cTn id="7" dur="500"/>
                                        <p:tgtEl>
                                          <p:spTgt spid="10547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981200" y="147638"/>
            <a:ext cx="6553200" cy="1035050"/>
          </a:xfrm>
        </p:spPr>
        <p:txBody>
          <a:bodyPr/>
          <a:lstStyle/>
          <a:p>
            <a:r>
              <a:rPr lang="en-US" sz="4000" b="0" smtClean="0"/>
              <a:t>Virginia and Kentucky Resolutions</a:t>
            </a:r>
          </a:p>
        </p:txBody>
      </p:sp>
      <p:sp>
        <p:nvSpPr>
          <p:cNvPr id="132099" name="Rectangle 3"/>
          <p:cNvSpPr>
            <a:spLocks noGrp="1" noChangeArrowheads="1"/>
          </p:cNvSpPr>
          <p:nvPr>
            <p:ph type="body" sz="half" idx="1"/>
          </p:nvPr>
        </p:nvSpPr>
        <p:spPr>
          <a:xfrm>
            <a:off x="2057400" y="1600200"/>
            <a:ext cx="3287713" cy="4648200"/>
          </a:xfrm>
        </p:spPr>
        <p:txBody>
          <a:bodyPr/>
          <a:lstStyle/>
          <a:p>
            <a:r>
              <a:rPr lang="en-US" sz="2800" b="1" smtClean="0"/>
              <a:t>…argued that the Alien and Sedition Acts were unconstitutional, or disagreed wit the Constitution.</a:t>
            </a:r>
          </a:p>
        </p:txBody>
      </p:sp>
      <p:pic>
        <p:nvPicPr>
          <p:cNvPr id="132100" name="Picture 4" descr="map_va"/>
          <p:cNvPicPr>
            <a:picLocks noGrp="1" noChangeAspect="1" noChangeArrowheads="1"/>
          </p:cNvPicPr>
          <p:nvPr>
            <p:ph type="clipArt" sz="half" idx="2"/>
          </p:nvPr>
        </p:nvPicPr>
        <p:blipFill>
          <a:blip r:embed="rId2" cstate="print"/>
          <a:srcRect/>
          <a:stretch>
            <a:fillRect/>
          </a:stretch>
        </p:blipFill>
        <p:spPr>
          <a:xfrm>
            <a:off x="5486400" y="1828800"/>
            <a:ext cx="2895600" cy="1685925"/>
          </a:xfrm>
        </p:spPr>
      </p:pic>
      <p:pic>
        <p:nvPicPr>
          <p:cNvPr id="132101" name="Picture 5" descr="ky"/>
          <p:cNvPicPr>
            <a:picLocks noChangeAspect="1" noChangeArrowheads="1"/>
          </p:cNvPicPr>
          <p:nvPr/>
        </p:nvPicPr>
        <p:blipFill>
          <a:blip r:embed="rId3" cstate="print"/>
          <a:srcRect/>
          <a:stretch>
            <a:fillRect/>
          </a:stretch>
        </p:blipFill>
        <p:spPr bwMode="auto">
          <a:xfrm>
            <a:off x="5486400" y="3581400"/>
            <a:ext cx="3200400" cy="1714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animEffect transition="in" filter="dissolve">
                                      <p:cBhvr>
                                        <p:cTn id="7" dur="500"/>
                                        <p:tgtEl>
                                          <p:spTgt spid="107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981200" y="406400"/>
            <a:ext cx="6553200" cy="517525"/>
          </a:xfrm>
        </p:spPr>
        <p:txBody>
          <a:bodyPr/>
          <a:lstStyle/>
          <a:p>
            <a:r>
              <a:rPr lang="en-US" sz="4000" b="0" smtClean="0"/>
              <a:t>Twelfth Amendment</a:t>
            </a:r>
          </a:p>
        </p:txBody>
      </p:sp>
      <p:sp>
        <p:nvSpPr>
          <p:cNvPr id="133123" name="Rectangle 3"/>
          <p:cNvSpPr>
            <a:spLocks noGrp="1" noChangeArrowheads="1"/>
          </p:cNvSpPr>
          <p:nvPr>
            <p:ph type="body" sz="half" idx="1"/>
          </p:nvPr>
        </p:nvSpPr>
        <p:spPr>
          <a:xfrm>
            <a:off x="1828800" y="1143000"/>
            <a:ext cx="3287713" cy="4648200"/>
          </a:xfrm>
        </p:spPr>
        <p:txBody>
          <a:bodyPr/>
          <a:lstStyle/>
          <a:p>
            <a:r>
              <a:rPr lang="en-US" sz="3600" b="1" smtClean="0"/>
              <a:t>…created a separate ballot for presidential and vice presidential candidates.</a:t>
            </a:r>
          </a:p>
        </p:txBody>
      </p:sp>
      <p:pic>
        <p:nvPicPr>
          <p:cNvPr id="133124" name="Picture 4" descr="Image:ElectoralCollege1800.png">
            <a:hlinkClick r:id="rId3" tooltip="Image:ElectoralCollege1800.png"/>
          </p:cNvPr>
          <p:cNvPicPr>
            <a:picLocks noGrp="1" noChangeAspect="1" noChangeArrowheads="1"/>
          </p:cNvPicPr>
          <p:nvPr>
            <p:ph type="clipArt" sz="half" idx="2"/>
          </p:nvPr>
        </p:nvPicPr>
        <p:blipFill>
          <a:blip r:embed="rId4" cstate="print"/>
          <a:srcRect/>
          <a:stretch>
            <a:fillRect/>
          </a:stretch>
        </p:blipFill>
        <p:spPr>
          <a:xfrm>
            <a:off x="4876800" y="2828925"/>
            <a:ext cx="4267200" cy="40290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anim calcmode="lin" valueType="num">
                                      <p:cBhvr additive="base">
                                        <p:cTn id="7" dur="500" fill="hold"/>
                                        <p:tgtEl>
                                          <p:spTgt spid="1085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54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32881"/>
            <a:ext cx="7010400" cy="418576"/>
          </a:xfrm>
        </p:spPr>
        <p:txBody>
          <a:bodyPr/>
          <a:lstStyle/>
          <a:p>
            <a:r>
              <a:rPr lang="en-US" dirty="0" smtClean="0"/>
              <a:t>Homework 16 March 2012</a:t>
            </a:r>
            <a:endParaRPr lang="en-US" dirty="0"/>
          </a:p>
        </p:txBody>
      </p:sp>
      <p:sp>
        <p:nvSpPr>
          <p:cNvPr id="3" name="Content Placeholder 2"/>
          <p:cNvSpPr>
            <a:spLocks noGrp="1"/>
          </p:cNvSpPr>
          <p:nvPr>
            <p:ph idx="1"/>
          </p:nvPr>
        </p:nvSpPr>
        <p:spPr/>
        <p:txBody>
          <a:bodyPr/>
          <a:lstStyle/>
          <a:p>
            <a:r>
              <a:rPr lang="en-US" dirty="0" smtClean="0"/>
              <a:t>Read pages 210-216.</a:t>
            </a:r>
          </a:p>
          <a:p>
            <a:r>
              <a:rPr lang="en-US" dirty="0" smtClean="0"/>
              <a:t>Complete Identifying people and terms p216 </a:t>
            </a:r>
          </a:p>
          <a:p>
            <a:r>
              <a:rPr lang="en-US" dirty="0" smtClean="0"/>
              <a:t>Complete Understanding main Ideas all four sections page 216</a:t>
            </a:r>
            <a:endParaRPr lang="en-US" dirty="0"/>
          </a:p>
        </p:txBody>
      </p:sp>
    </p:spTree>
  </p:cSld>
  <p:clrMapOvr>
    <a:masterClrMapping/>
  </p:clrMapOvr>
  <p:transition spd="med">
    <p:wipe dir="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981200" y="406400"/>
            <a:ext cx="6553200" cy="517525"/>
          </a:xfrm>
        </p:spPr>
        <p:txBody>
          <a:bodyPr/>
          <a:lstStyle/>
          <a:p>
            <a:r>
              <a:rPr lang="en-US" sz="4000" b="0" smtClean="0"/>
              <a:t>Alien and Sedition Acts</a:t>
            </a:r>
          </a:p>
        </p:txBody>
      </p:sp>
      <p:sp>
        <p:nvSpPr>
          <p:cNvPr id="131075" name="Rectangle 3"/>
          <p:cNvSpPr>
            <a:spLocks noGrp="1" noChangeArrowheads="1"/>
          </p:cNvSpPr>
          <p:nvPr>
            <p:ph type="body" sz="half" idx="1"/>
          </p:nvPr>
        </p:nvSpPr>
        <p:spPr>
          <a:xfrm>
            <a:off x="2057400" y="1600200"/>
            <a:ext cx="3287713" cy="4648200"/>
          </a:xfrm>
        </p:spPr>
        <p:txBody>
          <a:bodyPr/>
          <a:lstStyle/>
          <a:p>
            <a:r>
              <a:rPr lang="en-US" sz="2800" b="1" smtClean="0"/>
              <a:t>…made it illegal to plot against the government, or to write or say false or hostile words against the government.</a:t>
            </a:r>
          </a:p>
        </p:txBody>
      </p:sp>
      <p:pic>
        <p:nvPicPr>
          <p:cNvPr id="131076" name="Picture 4" descr="paper plate space ship with alien paper doll craft for kids"/>
          <p:cNvPicPr>
            <a:picLocks noGrp="1" noChangeAspect="1" noChangeArrowheads="1"/>
          </p:cNvPicPr>
          <p:nvPr>
            <p:ph type="clipArt" sz="half" idx="2"/>
          </p:nvPr>
        </p:nvPicPr>
        <p:blipFill>
          <a:blip r:embed="rId2" cstate="print"/>
          <a:srcRect/>
          <a:stretch>
            <a:fillRect/>
          </a:stretch>
        </p:blipFill>
        <p:spPr>
          <a:xfrm>
            <a:off x="5334000" y="3200400"/>
            <a:ext cx="3810000" cy="32813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6498">
                                            <p:txEl>
                                              <p:pRg st="0" end="0"/>
                                            </p:txEl>
                                          </p:spTgt>
                                        </p:tgtEl>
                                        <p:attrNameLst>
                                          <p:attrName>style.visibility</p:attrName>
                                        </p:attrNameLst>
                                      </p:cBhvr>
                                      <p:to>
                                        <p:strVal val="visible"/>
                                      </p:to>
                                    </p:set>
                                    <p:animEffect transition="in" filter="wipe(left)">
                                      <p:cBhvr>
                                        <p:cTn id="7" dur="500"/>
                                        <p:tgtEl>
                                          <p:spTgt spid="1064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981200" y="455613"/>
            <a:ext cx="6553200" cy="417512"/>
          </a:xfrm>
        </p:spPr>
        <p:txBody>
          <a:bodyPr/>
          <a:lstStyle/>
          <a:p>
            <a:r>
              <a:rPr lang="en-US" dirty="0" smtClean="0"/>
              <a:t>Homework </a:t>
            </a:r>
            <a:r>
              <a:rPr lang="en-US" dirty="0" smtClean="0"/>
              <a:t>14 March 2012</a:t>
            </a:r>
            <a:endParaRPr lang="en-US" dirty="0" smtClean="0"/>
          </a:p>
        </p:txBody>
      </p:sp>
      <p:sp>
        <p:nvSpPr>
          <p:cNvPr id="60419" name="Content Placeholder 2"/>
          <p:cNvSpPr>
            <a:spLocks noGrp="1"/>
          </p:cNvSpPr>
          <p:nvPr>
            <p:ph idx="1"/>
          </p:nvPr>
        </p:nvSpPr>
        <p:spPr>
          <a:xfrm>
            <a:off x="2057400" y="1143000"/>
            <a:ext cx="6705600" cy="4648200"/>
          </a:xfrm>
        </p:spPr>
        <p:txBody>
          <a:bodyPr/>
          <a:lstStyle/>
          <a:p>
            <a:r>
              <a:rPr lang="en-US" dirty="0" smtClean="0"/>
              <a:t>Read 204-209.</a:t>
            </a:r>
          </a:p>
          <a:p>
            <a:r>
              <a:rPr lang="en-US" dirty="0" smtClean="0"/>
              <a:t>Complete Question #5 page 209. Again I will collect and grade this assignment. I prefer it be completed using word, doubled space, 12pt, times-New Roman.</a:t>
            </a:r>
          </a:p>
        </p:txBody>
      </p:sp>
      <p:pic>
        <p:nvPicPr>
          <p:cNvPr id="60420" name="Picture 3" descr="homework1.jpg"/>
          <p:cNvPicPr>
            <a:picLocks noChangeAspect="1"/>
          </p:cNvPicPr>
          <p:nvPr/>
        </p:nvPicPr>
        <p:blipFill>
          <a:blip r:embed="rId2" cstate="print"/>
          <a:srcRect/>
          <a:stretch>
            <a:fillRect/>
          </a:stretch>
        </p:blipFill>
        <p:spPr bwMode="auto">
          <a:xfrm>
            <a:off x="3505200" y="3200400"/>
            <a:ext cx="4876800" cy="32194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53200" cy="418576"/>
          </a:xfrm>
        </p:spPr>
        <p:txBody>
          <a:bodyPr/>
          <a:lstStyle/>
          <a:p>
            <a:r>
              <a:rPr lang="en-US" dirty="0" smtClean="0"/>
              <a:t>Class work 15 March 2012</a:t>
            </a:r>
            <a:endParaRPr lang="en-US" dirty="0"/>
          </a:p>
        </p:txBody>
      </p:sp>
      <p:sp>
        <p:nvSpPr>
          <p:cNvPr id="3" name="Content Placeholder 2"/>
          <p:cNvSpPr>
            <a:spLocks noGrp="1"/>
          </p:cNvSpPr>
          <p:nvPr>
            <p:ph idx="1"/>
          </p:nvPr>
        </p:nvSpPr>
        <p:spPr>
          <a:xfrm>
            <a:off x="1981200" y="1066800"/>
            <a:ext cx="6705600" cy="4648200"/>
          </a:xfrm>
        </p:spPr>
        <p:txBody>
          <a:bodyPr/>
          <a:lstStyle/>
          <a:p>
            <a:r>
              <a:rPr lang="en-US" sz="4000" dirty="0" smtClean="0"/>
              <a:t>Main Idea/activity handout</a:t>
            </a:r>
          </a:p>
          <a:p>
            <a:endParaRPr lang="en-US" sz="4000" dirty="0"/>
          </a:p>
        </p:txBody>
      </p:sp>
      <p:pic>
        <p:nvPicPr>
          <p:cNvPr id="4" name="Picture 3" descr="banner_mainidea.gif"/>
          <p:cNvPicPr>
            <a:picLocks noChangeAspect="1"/>
          </p:cNvPicPr>
          <p:nvPr/>
        </p:nvPicPr>
        <p:blipFill>
          <a:blip r:embed="rId3" cstate="print"/>
          <a:stretch>
            <a:fillRect/>
          </a:stretch>
        </p:blipFill>
        <p:spPr>
          <a:xfrm>
            <a:off x="2057400" y="2286000"/>
            <a:ext cx="6753225" cy="4200525"/>
          </a:xfrm>
          <a:prstGeom prst="rect">
            <a:avLst/>
          </a:prstGeom>
        </p:spPr>
      </p:pic>
      <p:sp>
        <p:nvSpPr>
          <p:cNvPr id="5" name="TextBox 4"/>
          <p:cNvSpPr txBox="1"/>
          <p:nvPr/>
        </p:nvSpPr>
        <p:spPr>
          <a:xfrm>
            <a:off x="6781800" y="3810000"/>
            <a:ext cx="1905000" cy="461665"/>
          </a:xfrm>
          <a:prstGeom prst="rect">
            <a:avLst/>
          </a:prstGeom>
          <a:solidFill>
            <a:schemeClr val="bg1"/>
          </a:solidFill>
        </p:spPr>
        <p:txBody>
          <a:bodyPr wrap="square" rtlCol="0">
            <a:spAutoFit/>
          </a:bodyPr>
          <a:lstStyle/>
          <a:p>
            <a:endParaRPr lang="en-US" dirty="0"/>
          </a:p>
        </p:txBody>
      </p:sp>
    </p:spTree>
  </p:cSld>
  <p:clrMapOvr>
    <a:masterClrMapping/>
  </p:clrMapOvr>
  <p:transition spd="med">
    <p:wipe dir="r"/>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81" name="Rectangle 17"/>
          <p:cNvSpPr>
            <a:spLocks noGrp="1" noChangeArrowheads="1"/>
          </p:cNvSpPr>
          <p:nvPr>
            <p:ph type="ctrTitle"/>
          </p:nvPr>
        </p:nvSpPr>
        <p:spPr>
          <a:xfrm>
            <a:off x="1600200" y="1143000"/>
            <a:ext cx="6019800" cy="2954655"/>
          </a:xfrm>
        </p:spPr>
        <p:txBody>
          <a:bodyPr/>
          <a:lstStyle/>
          <a:p>
            <a:r>
              <a:rPr lang="en-US" sz="4800" dirty="0" smtClean="0"/>
              <a:t>The Age of </a:t>
            </a:r>
            <a:r>
              <a:rPr lang="en-US" sz="4800" dirty="0" smtClean="0"/>
              <a:t>Jefferson</a:t>
            </a:r>
            <a:br>
              <a:rPr lang="en-US" sz="4800" dirty="0" smtClean="0"/>
            </a:br>
            <a:r>
              <a:rPr lang="en-US" sz="4800" dirty="0" smtClean="0"/>
              <a:t>The election of 1800</a:t>
            </a:r>
            <a:endParaRPr lang="en-US" sz="4800" dirty="0" smtClean="0"/>
          </a:p>
        </p:txBody>
      </p:sp>
      <p:sp>
        <p:nvSpPr>
          <p:cNvPr id="11282" name="Rectangle 18"/>
          <p:cNvSpPr>
            <a:spLocks noGrp="1" noChangeArrowheads="1"/>
          </p:cNvSpPr>
          <p:nvPr>
            <p:ph type="subTitle" idx="1"/>
          </p:nvPr>
        </p:nvSpPr>
        <p:spPr>
          <a:xfrm>
            <a:off x="2349500" y="4929188"/>
            <a:ext cx="5943600" cy="1255712"/>
          </a:xfrm>
        </p:spPr>
        <p:txBody>
          <a:bodyPr/>
          <a:lstStyle/>
          <a:p>
            <a:r>
              <a:rPr lang="en-US" sz="2400" smtClean="0">
                <a:solidFill>
                  <a:schemeClr val="tx2"/>
                </a:solidFill>
              </a:rPr>
              <a:t>U.S. History</a:t>
            </a:r>
          </a:p>
          <a:p>
            <a:r>
              <a:rPr lang="en-US" sz="2400" smtClean="0">
                <a:solidFill>
                  <a:schemeClr val="tx2"/>
                </a:solidFill>
              </a:rPr>
              <a:t>Kehoe-France Northshore</a:t>
            </a:r>
          </a:p>
          <a:p>
            <a:r>
              <a:rPr lang="en-US" sz="2400" smtClean="0">
                <a:solidFill>
                  <a:schemeClr val="tx2"/>
                </a:solidFill>
              </a:rPr>
              <a:t>Mr. Robert B. Tate Jr</a:t>
            </a:r>
          </a:p>
        </p:txBody>
      </p:sp>
      <p:sp>
        <p:nvSpPr>
          <p:cNvPr id="141316" name="Text Box 19"/>
          <p:cNvSpPr txBox="1">
            <a:spLocks noChangeArrowheads="1"/>
          </p:cNvSpPr>
          <p:nvPr/>
        </p:nvSpPr>
        <p:spPr bwMode="auto">
          <a:xfrm>
            <a:off x="201613" y="6149975"/>
            <a:ext cx="3363912" cy="457200"/>
          </a:xfrm>
          <a:prstGeom prst="rect">
            <a:avLst/>
          </a:prstGeom>
          <a:noFill/>
          <a:ln w="9525">
            <a:noFill/>
            <a:miter lim="800000"/>
            <a:headEnd/>
            <a:tailEnd/>
          </a:ln>
        </p:spPr>
        <p:txBody>
          <a:bodyPr>
            <a:spAutoFit/>
          </a:bodyPr>
          <a:lstStyle/>
          <a:p>
            <a:pPr eaLnBrk="0" hangingPunct="0">
              <a:spcBef>
                <a:spcPct val="50000"/>
              </a:spcBef>
            </a:pPr>
            <a:endParaRPr lang="en-US">
              <a:solidFill>
                <a:srgbClr val="000099"/>
              </a:solidFill>
            </a:endParaRPr>
          </a:p>
        </p:txBody>
      </p:sp>
      <p:sp>
        <p:nvSpPr>
          <p:cNvPr id="141317" name="Text Box 20"/>
          <p:cNvSpPr txBox="1">
            <a:spLocks noChangeArrowheads="1"/>
          </p:cNvSpPr>
          <p:nvPr/>
        </p:nvSpPr>
        <p:spPr bwMode="auto">
          <a:xfrm>
            <a:off x="325438" y="6181725"/>
            <a:ext cx="2309812" cy="457200"/>
          </a:xfrm>
          <a:prstGeom prst="rect">
            <a:avLst/>
          </a:prstGeom>
          <a:noFill/>
          <a:ln w="9525">
            <a:noFill/>
            <a:miter lim="800000"/>
            <a:headEnd/>
            <a:tailEnd/>
          </a:ln>
        </p:spPr>
        <p:txBody>
          <a:bodyPr>
            <a:spAutoFit/>
          </a:bodyPr>
          <a:lstStyle/>
          <a:p>
            <a:pPr eaLnBrk="0" hangingPunct="0">
              <a:spcBef>
                <a:spcPct val="50000"/>
              </a:spcBef>
            </a:pPr>
            <a:endParaRPr lang="en-US">
              <a:solidFill>
                <a:srgbClr val="FF0000"/>
              </a:solidFill>
            </a:endParaRPr>
          </a:p>
        </p:txBody>
      </p:sp>
      <p:pic>
        <p:nvPicPr>
          <p:cNvPr id="11285" name="Picture 21">
            <a:hlinkClick r:id="" action="ppaction://media"/>
          </p:cNvPr>
          <p:cNvPicPr>
            <a:picLocks noRot="1" noChangeAspect="1" noChangeArrowheads="1"/>
          </p:cNvPicPr>
          <p:nvPr>
            <a:wavAudioFile r:embed="rId1" name="odear.wav"/>
          </p:nvPr>
        </p:nvPicPr>
        <p:blipFill>
          <a:blip r:embed="rId4" cstate="print"/>
          <a:srcRect/>
          <a:stretch>
            <a:fillRect/>
          </a:stretch>
        </p:blipFill>
        <p:spPr bwMode="auto">
          <a:xfrm>
            <a:off x="5472113" y="6040438"/>
            <a:ext cx="134937" cy="134937"/>
          </a:xfrm>
          <a:prstGeom prst="rect">
            <a:avLst/>
          </a:prstGeom>
          <a:noFill/>
          <a:ln w="9525">
            <a:noFill/>
            <a:miter lim="800000"/>
            <a:headEnd/>
            <a:tailEnd/>
          </a:ln>
        </p:spPr>
      </p:pic>
      <p:sp>
        <p:nvSpPr>
          <p:cNvPr id="141319" name="TextBox 6"/>
          <p:cNvSpPr txBox="1">
            <a:spLocks noChangeArrowheads="1"/>
          </p:cNvSpPr>
          <p:nvPr/>
        </p:nvSpPr>
        <p:spPr bwMode="auto">
          <a:xfrm>
            <a:off x="6248400" y="5867400"/>
            <a:ext cx="2590800" cy="461963"/>
          </a:xfrm>
          <a:prstGeom prst="rect">
            <a:avLst/>
          </a:prstGeom>
          <a:noFill/>
          <a:ln w="9525">
            <a:noFill/>
            <a:miter lim="800000"/>
            <a:headEnd/>
            <a:tailEnd/>
          </a:ln>
        </p:spPr>
        <p:txBody>
          <a:bodyPr>
            <a:spAutoFit/>
          </a:bodyPr>
          <a:lstStyle/>
          <a:p>
            <a:pPr eaLnBrk="0" hangingPunct="0"/>
            <a:r>
              <a:rPr lang="en-US" dirty="0">
                <a:solidFill>
                  <a:srgbClr val="FFC000"/>
                </a:solidFill>
              </a:rPr>
              <a:t>15 March </a:t>
            </a:r>
            <a:r>
              <a:rPr lang="en-US" dirty="0" smtClean="0">
                <a:solidFill>
                  <a:srgbClr val="FFC000"/>
                </a:solidFill>
              </a:rPr>
              <a:t>2012</a:t>
            </a:r>
            <a:endParaRPr lang="en-US" dirty="0">
              <a:solidFill>
                <a:srgbClr val="FFC0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81"/>
                                        </p:tgtEl>
                                        <p:attrNameLst>
                                          <p:attrName>style.visibility</p:attrName>
                                        </p:attrNameLst>
                                      </p:cBhvr>
                                      <p:to>
                                        <p:strVal val="visible"/>
                                      </p:to>
                                    </p:set>
                                    <p:animEffect transition="in" filter="wipe(left)">
                                      <p:cBhvr>
                                        <p:cTn id="7" dur="500"/>
                                        <p:tgtEl>
                                          <p:spTgt spid="1128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282"/>
                                        </p:tgtEl>
                                        <p:attrNameLst>
                                          <p:attrName>style.visibility</p:attrName>
                                        </p:attrNameLst>
                                      </p:cBhvr>
                                      <p:to>
                                        <p:strVal val="visible"/>
                                      </p:to>
                                    </p:set>
                                    <p:animEffect transition="in" filter="wipe(left)">
                                      <p:cBhvr>
                                        <p:cTn id="11" dur="500"/>
                                        <p:tgtEl>
                                          <p:spTgt spid="11282"/>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 fill="hold"/>
                                        <p:tgtEl>
                                          <p:spTgt spid="11285"/>
                                        </p:tgtEl>
                                      </p:cBhvr>
                                    </p:cmd>
                                  </p:childTnLst>
                                  <p:subTnLst>
                                    <p:set>
                                      <p:cBhvr override="childStyle">
                                        <p:cTn dur="1" fill="hold" display="0" masterRel="sameClick" afterEffect="1">
                                          <p:stCondLst>
                                            <p:cond evt="end" delay="0">
                                              <p:tn val="13"/>
                                            </p:cond>
                                          </p:stCondLst>
                                        </p:cTn>
                                        <p:tgtEl>
                                          <p:spTgt spid="1128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Prev" delay="0">
                      <p:tgtEl>
                        <p:sldTgt/>
                      </p:tgtEl>
                    </p:cond>
                    <p:cond evt="onStopAudio" delay="0">
                      <p:tgtEl>
                        <p:sldTgt/>
                      </p:tgtEl>
                    </p:cond>
                  </p:endCondLst>
                </p:cTn>
                <p:tgtEl>
                  <p:spTgt spid="11285"/>
                </p:tgtEl>
              </p:cMediaNode>
            </p:audio>
          </p:childTnLst>
        </p:cTn>
      </p:par>
    </p:tnLst>
    <p:bldLst>
      <p:bldP spid="11281" grpId="0" autoUpdateAnimBg="0"/>
      <p:bldP spid="11282"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smtClean="0"/>
              <a:t>T.J.’s 1800  America </a:t>
            </a:r>
          </a:p>
        </p:txBody>
      </p:sp>
      <p:sp>
        <p:nvSpPr>
          <p:cNvPr id="143363" name="Slide Number Placeholder 4"/>
          <p:cNvSpPr>
            <a:spLocks noGrp="1"/>
          </p:cNvSpPr>
          <p:nvPr>
            <p:ph type="sldNum" sz="quarter" idx="12"/>
          </p:nvPr>
        </p:nvSpPr>
        <p:spPr>
          <a:noFill/>
        </p:spPr>
        <p:txBody>
          <a:bodyPr/>
          <a:lstStyle/>
          <a:p>
            <a:fld id="{187FB4C2-6D70-4570-B589-10F2B310BB11}" type="slidenum">
              <a:rPr lang="en-US" smtClean="0"/>
              <a:pPr/>
              <a:t>84</a:t>
            </a:fld>
            <a:endParaRPr lang="en-US" smtClean="0"/>
          </a:p>
        </p:txBody>
      </p:sp>
      <p:pic>
        <p:nvPicPr>
          <p:cNvPr id="7" name="America_Under_Thomas_Jefferson__1800_1808__The_Louisiana_Purchase_and_the_Lewis_and_Clark_Expedition.asf">
            <a:hlinkClick r:id="" action="ppaction://media"/>
          </p:cNvPr>
          <p:cNvPicPr>
            <a:picLocks noRot="1" noChangeAspect="1"/>
          </p:cNvPicPr>
          <p:nvPr>
            <a:videoFile r:link="rId1"/>
          </p:nvPr>
        </p:nvPicPr>
        <p:blipFill>
          <a:blip r:embed="rId4" cstate="print"/>
          <a:srcRect/>
          <a:stretch>
            <a:fillRect/>
          </a:stretch>
        </p:blipFill>
        <p:spPr bwMode="auto">
          <a:xfrm>
            <a:off x="2895600" y="2286000"/>
            <a:ext cx="4419600" cy="3013075"/>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4E28D26A-66C2-42F4-A3BD-1E001088B99E}"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1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687513" y="1417638"/>
            <a:ext cx="6440487" cy="320675"/>
          </a:xfrm>
        </p:spPr>
        <p:txBody>
          <a:bodyPr/>
          <a:lstStyle/>
          <a:p>
            <a:r>
              <a:rPr lang="en-US" altLang="en-US" sz="2100" smtClean="0"/>
              <a:t>The New Government  Quick Overview</a:t>
            </a:r>
          </a:p>
        </p:txBody>
      </p:sp>
      <p:sp>
        <p:nvSpPr>
          <p:cNvPr id="144387" name="Rectangle 3"/>
          <p:cNvSpPr>
            <a:spLocks noGrp="1" noChangeArrowheads="1"/>
          </p:cNvSpPr>
          <p:nvPr>
            <p:ph type="body" idx="1"/>
          </p:nvPr>
        </p:nvSpPr>
        <p:spPr>
          <a:xfrm>
            <a:off x="1381125" y="1905000"/>
            <a:ext cx="7010400" cy="4953000"/>
          </a:xfrm>
        </p:spPr>
        <p:txBody>
          <a:bodyPr/>
          <a:lstStyle/>
          <a:p>
            <a:pPr>
              <a:lnSpc>
                <a:spcPct val="90000"/>
              </a:lnSpc>
            </a:pPr>
            <a:r>
              <a:rPr lang="en-US" altLang="en-US" smtClean="0"/>
              <a:t>George Washington unanimously becomes the first president (1789-97).</a:t>
            </a:r>
          </a:p>
          <a:p>
            <a:pPr>
              <a:lnSpc>
                <a:spcPct val="90000"/>
              </a:lnSpc>
            </a:pPr>
            <a:r>
              <a:rPr lang="en-US" altLang="en-US" smtClean="0"/>
              <a:t>John Adams becomes VP</a:t>
            </a:r>
          </a:p>
          <a:p>
            <a:pPr>
              <a:lnSpc>
                <a:spcPct val="90000"/>
              </a:lnSpc>
            </a:pPr>
            <a:r>
              <a:rPr lang="en-US" altLang="en-US" smtClean="0"/>
              <a:t>New York is temporary </a:t>
            </a:r>
          </a:p>
          <a:p>
            <a:pPr>
              <a:lnSpc>
                <a:spcPct val="90000"/>
              </a:lnSpc>
              <a:buFont typeface="Wingdings" pitchFamily="2" charset="2"/>
              <a:buNone/>
            </a:pPr>
            <a:r>
              <a:rPr lang="en-US" altLang="en-US" smtClean="0"/>
              <a:t>	capital.</a:t>
            </a:r>
          </a:p>
          <a:p>
            <a:pPr>
              <a:lnSpc>
                <a:spcPct val="90000"/>
              </a:lnSpc>
            </a:pPr>
            <a:r>
              <a:rPr lang="en-US" altLang="en-US" smtClean="0"/>
              <a:t>The new Congress met on</a:t>
            </a:r>
          </a:p>
          <a:p>
            <a:pPr>
              <a:lnSpc>
                <a:spcPct val="90000"/>
              </a:lnSpc>
              <a:buFont typeface="Wingdings" pitchFamily="2" charset="2"/>
              <a:buNone/>
            </a:pPr>
            <a:r>
              <a:rPr lang="en-US" altLang="en-US" smtClean="0"/>
              <a:t>	March 4, 1789. Only 8 </a:t>
            </a:r>
          </a:p>
          <a:p>
            <a:pPr>
              <a:lnSpc>
                <a:spcPct val="90000"/>
              </a:lnSpc>
              <a:buFont typeface="Wingdings" pitchFamily="2" charset="2"/>
              <a:buNone/>
            </a:pPr>
            <a:r>
              <a:rPr lang="en-US" altLang="en-US" smtClean="0"/>
              <a:t>	senators and 13 representatives</a:t>
            </a:r>
          </a:p>
          <a:p>
            <a:pPr>
              <a:lnSpc>
                <a:spcPct val="90000"/>
              </a:lnSpc>
              <a:buFont typeface="Wingdings" pitchFamily="2" charset="2"/>
              <a:buNone/>
            </a:pPr>
            <a:r>
              <a:rPr lang="en-US" altLang="en-US" smtClean="0"/>
              <a:t>	 showed up.</a:t>
            </a:r>
          </a:p>
          <a:p>
            <a:pPr>
              <a:lnSpc>
                <a:spcPct val="90000"/>
              </a:lnSpc>
              <a:buFont typeface="Wingdings" pitchFamily="2" charset="2"/>
              <a:buNone/>
            </a:pPr>
            <a:endParaRPr lang="en-US" altLang="en-US" smtClean="0"/>
          </a:p>
        </p:txBody>
      </p:sp>
      <p:sp>
        <p:nvSpPr>
          <p:cNvPr id="144388" name="Rectangle 4"/>
          <p:cNvSpPr>
            <a:spLocks noChangeArrowheads="1"/>
          </p:cNvSpPr>
          <p:nvPr/>
        </p:nvSpPr>
        <p:spPr bwMode="auto">
          <a:xfrm>
            <a:off x="1447800" y="1752600"/>
            <a:ext cx="7696200" cy="136525"/>
          </a:xfrm>
          <a:prstGeom prst="rect">
            <a:avLst/>
          </a:prstGeom>
          <a:solidFill>
            <a:srgbClr val="000080"/>
          </a:solidFill>
          <a:ln w="9525">
            <a:solidFill>
              <a:schemeClr val="tx1"/>
            </a:solidFill>
            <a:miter lim="800000"/>
            <a:headEnd/>
            <a:tailEnd/>
          </a:ln>
        </p:spPr>
        <p:txBody>
          <a:bodyPr wrap="none" anchor="ctr"/>
          <a:lstStyle/>
          <a:p>
            <a:pPr eaLnBrk="0" hangingPunct="0"/>
            <a:endParaRPr lang="en-US">
              <a:solidFill>
                <a:srgbClr val="000099"/>
              </a:solidFill>
              <a:latin typeface="Times New Roman" pitchFamily="18" charset="0"/>
            </a:endParaRPr>
          </a:p>
        </p:txBody>
      </p:sp>
      <p:pic>
        <p:nvPicPr>
          <p:cNvPr id="111621" name="Picture 5"/>
          <p:cNvPicPr>
            <a:picLocks noChangeAspect="1" noChangeArrowheads="1"/>
          </p:cNvPicPr>
          <p:nvPr/>
        </p:nvPicPr>
        <p:blipFill>
          <a:blip r:embed="rId3" cstate="print"/>
          <a:srcRect/>
          <a:stretch>
            <a:fillRect/>
          </a:stretch>
        </p:blipFill>
        <p:spPr bwMode="auto">
          <a:xfrm>
            <a:off x="6199188" y="3200400"/>
            <a:ext cx="2944812" cy="3657600"/>
          </a:xfrm>
          <a:prstGeom prst="rect">
            <a:avLst/>
          </a:prstGeom>
          <a:noFill/>
          <a:ln w="9525">
            <a:noFill/>
            <a:miter lim="800000"/>
            <a:headEnd/>
            <a:tailEnd/>
          </a:ln>
        </p:spPr>
      </p:pic>
      <p:sp>
        <p:nvSpPr>
          <p:cNvPr id="144390" name="Slide Number Placeholder 6"/>
          <p:cNvSpPr>
            <a:spLocks noGrp="1"/>
          </p:cNvSpPr>
          <p:nvPr>
            <p:ph type="sldNum" sz="quarter" idx="12"/>
          </p:nvPr>
        </p:nvSpPr>
        <p:spPr>
          <a:noFill/>
        </p:spPr>
        <p:txBody>
          <a:bodyPr/>
          <a:lstStyle/>
          <a:p>
            <a:fld id="{6C402FDA-ED6E-447E-928D-3BDF8510C6A1}" type="slidenum">
              <a:rPr lang="en-US" smtClean="0"/>
              <a:pPr/>
              <a:t>85</a:t>
            </a:fld>
            <a:endParaRPr lang="en-US" smtClean="0"/>
          </a:p>
        </p:txBody>
      </p:sp>
      <p:sp>
        <p:nvSpPr>
          <p:cNvPr id="8" name="Date Placeholder 7"/>
          <p:cNvSpPr>
            <a:spLocks noGrp="1"/>
          </p:cNvSpPr>
          <p:nvPr>
            <p:ph type="dt" sz="half" idx="10"/>
          </p:nvPr>
        </p:nvSpPr>
        <p:spPr/>
        <p:txBody>
          <a:bodyPr/>
          <a:lstStyle/>
          <a:p>
            <a:pPr>
              <a:defRPr/>
            </a:pPr>
            <a:fld id="{269AC344-3523-4636-86EE-8510302459F1}" type="datetime3">
              <a:rPr lang="en-US" smtClean="0"/>
              <a:pPr>
                <a:defRPr/>
              </a:pPr>
              <a:t>21 December 2011</a:t>
            </a:fld>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dissolve">
                                      <p:cBhvr>
                                        <p:cTn id="7" dur="5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687513" y="1395413"/>
            <a:ext cx="6440487" cy="365125"/>
          </a:xfrm>
        </p:spPr>
        <p:txBody>
          <a:bodyPr/>
          <a:lstStyle/>
          <a:p>
            <a:r>
              <a:rPr lang="en-US" sz="2400" smtClean="0"/>
              <a:t>Organizing the New Government</a:t>
            </a:r>
          </a:p>
        </p:txBody>
      </p:sp>
      <p:sp>
        <p:nvSpPr>
          <p:cNvPr id="145411" name="Rectangle 3"/>
          <p:cNvSpPr>
            <a:spLocks noGrp="1" noChangeArrowheads="1"/>
          </p:cNvSpPr>
          <p:nvPr>
            <p:ph type="body" idx="1"/>
          </p:nvPr>
        </p:nvSpPr>
        <p:spPr>
          <a:xfrm>
            <a:off x="1198563" y="1981200"/>
            <a:ext cx="8534400" cy="4876800"/>
          </a:xfrm>
        </p:spPr>
        <p:txBody>
          <a:bodyPr/>
          <a:lstStyle/>
          <a:p>
            <a:pPr>
              <a:lnSpc>
                <a:spcPct val="90000"/>
              </a:lnSpc>
            </a:pPr>
            <a:r>
              <a:rPr lang="en-US" smtClean="0"/>
              <a:t>The cabinet</a:t>
            </a:r>
          </a:p>
          <a:p>
            <a:pPr lvl="1">
              <a:lnSpc>
                <a:spcPct val="90000"/>
              </a:lnSpc>
            </a:pPr>
            <a:r>
              <a:rPr lang="en-US" smtClean="0"/>
              <a:t>War (Henry Knox)</a:t>
            </a:r>
          </a:p>
          <a:p>
            <a:pPr lvl="1">
              <a:lnSpc>
                <a:spcPct val="90000"/>
              </a:lnSpc>
            </a:pPr>
            <a:r>
              <a:rPr lang="en-US" smtClean="0"/>
              <a:t>Treasury (Alexander Hamilton)</a:t>
            </a:r>
          </a:p>
          <a:p>
            <a:pPr lvl="1">
              <a:lnSpc>
                <a:spcPct val="90000"/>
              </a:lnSpc>
            </a:pPr>
            <a:r>
              <a:rPr lang="en-US" smtClean="0"/>
              <a:t>State (Thomas Jefferson)</a:t>
            </a:r>
          </a:p>
          <a:p>
            <a:pPr lvl="1">
              <a:lnSpc>
                <a:spcPct val="90000"/>
              </a:lnSpc>
            </a:pPr>
            <a:r>
              <a:rPr lang="en-US" smtClean="0"/>
              <a:t>Attorney General (Edmund Randolph)</a:t>
            </a:r>
          </a:p>
          <a:p>
            <a:pPr>
              <a:lnSpc>
                <a:spcPct val="90000"/>
              </a:lnSpc>
            </a:pPr>
            <a:r>
              <a:rPr lang="en-US" smtClean="0"/>
              <a:t>Federal judiciary</a:t>
            </a:r>
          </a:p>
          <a:p>
            <a:pPr lvl="1">
              <a:lnSpc>
                <a:spcPct val="90000"/>
              </a:lnSpc>
            </a:pPr>
            <a:r>
              <a:rPr lang="en-US" smtClean="0"/>
              <a:t>Judiciary Act of 1789</a:t>
            </a:r>
          </a:p>
          <a:p>
            <a:pPr lvl="2">
              <a:lnSpc>
                <a:spcPct val="90000"/>
              </a:lnSpc>
            </a:pPr>
            <a:r>
              <a:rPr lang="en-US" sz="2000" smtClean="0"/>
              <a:t>Set the size of the Supreme Court at 6 members</a:t>
            </a:r>
          </a:p>
          <a:p>
            <a:pPr lvl="2">
              <a:lnSpc>
                <a:spcPct val="90000"/>
              </a:lnSpc>
            </a:pPr>
            <a:r>
              <a:rPr lang="en-US" sz="2000" smtClean="0"/>
              <a:t>Established 13 federal district courts and 3 circuit courts of appeal</a:t>
            </a:r>
          </a:p>
          <a:p>
            <a:pPr lvl="1">
              <a:lnSpc>
                <a:spcPct val="90000"/>
              </a:lnSpc>
            </a:pPr>
            <a:r>
              <a:rPr lang="en-US" smtClean="0"/>
              <a:t>John Jay appointed the first chief justice</a:t>
            </a:r>
          </a:p>
        </p:txBody>
      </p:sp>
      <p:sp>
        <p:nvSpPr>
          <p:cNvPr id="145412" name="Rectangle 4"/>
          <p:cNvSpPr>
            <a:spLocks noChangeArrowheads="1"/>
          </p:cNvSpPr>
          <p:nvPr/>
        </p:nvSpPr>
        <p:spPr bwMode="auto">
          <a:xfrm>
            <a:off x="1447800" y="1752600"/>
            <a:ext cx="7696200" cy="136525"/>
          </a:xfrm>
          <a:prstGeom prst="rect">
            <a:avLst/>
          </a:prstGeom>
          <a:solidFill>
            <a:srgbClr val="000080"/>
          </a:solidFill>
          <a:ln w="9525">
            <a:solidFill>
              <a:schemeClr val="tx1"/>
            </a:solidFill>
            <a:miter lim="800000"/>
            <a:headEnd/>
            <a:tailEnd/>
          </a:ln>
        </p:spPr>
        <p:txBody>
          <a:bodyPr wrap="none" anchor="ctr"/>
          <a:lstStyle/>
          <a:p>
            <a:pPr eaLnBrk="0" hangingPunct="0"/>
            <a:endParaRPr lang="en-US">
              <a:solidFill>
                <a:srgbClr val="000099"/>
              </a:solidFill>
              <a:latin typeface="Times New Roman" pitchFamily="18" charset="0"/>
            </a:endParaRPr>
          </a:p>
        </p:txBody>
      </p:sp>
      <p:sp>
        <p:nvSpPr>
          <p:cNvPr id="145413" name="Slide Number Placeholder 5"/>
          <p:cNvSpPr>
            <a:spLocks noGrp="1"/>
          </p:cNvSpPr>
          <p:nvPr>
            <p:ph type="sldNum" sz="quarter" idx="12"/>
          </p:nvPr>
        </p:nvSpPr>
        <p:spPr>
          <a:noFill/>
        </p:spPr>
        <p:txBody>
          <a:bodyPr/>
          <a:lstStyle/>
          <a:p>
            <a:fld id="{D832E4D1-600B-4042-A2B6-C8786F8D10C3}" type="slidenum">
              <a:rPr lang="en-US" smtClean="0"/>
              <a:pPr/>
              <a:t>86</a:t>
            </a:fld>
            <a:endParaRPr lang="en-US" smtClean="0"/>
          </a:p>
        </p:txBody>
      </p:sp>
      <p:sp>
        <p:nvSpPr>
          <p:cNvPr id="7" name="Date Placeholder 6"/>
          <p:cNvSpPr>
            <a:spLocks noGrp="1"/>
          </p:cNvSpPr>
          <p:nvPr>
            <p:ph type="dt" sz="half" idx="10"/>
          </p:nvPr>
        </p:nvSpPr>
        <p:spPr/>
        <p:txBody>
          <a:bodyPr/>
          <a:lstStyle/>
          <a:p>
            <a:pPr>
              <a:defRPr/>
            </a:pPr>
            <a:fld id="{6DBB1700-0E33-4990-8EDA-F1763B396070}"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1533525" y="476250"/>
            <a:ext cx="6440488" cy="1749425"/>
          </a:xfrm>
        </p:spPr>
        <p:txBody>
          <a:bodyPr/>
          <a:lstStyle/>
          <a:p>
            <a:pPr algn="ctr"/>
            <a:r>
              <a:rPr lang="en-US" smtClean="0"/>
              <a:t/>
            </a:r>
            <a:br>
              <a:rPr lang="en-US" smtClean="0"/>
            </a:br>
            <a:r>
              <a:rPr lang="en-US" smtClean="0"/>
              <a:t>Hamiltonian     Jeffersonian</a:t>
            </a:r>
            <a:br>
              <a:rPr lang="en-US" smtClean="0"/>
            </a:br>
            <a:r>
              <a:rPr lang="en-US" smtClean="0"/>
              <a:t>Federalists vs. Republicans</a:t>
            </a:r>
            <a:br>
              <a:rPr lang="en-US" smtClean="0"/>
            </a:br>
            <a:endParaRPr lang="en-US" smtClean="0"/>
          </a:p>
        </p:txBody>
      </p:sp>
      <p:sp>
        <p:nvSpPr>
          <p:cNvPr id="146435" name="Rectangle 3"/>
          <p:cNvSpPr>
            <a:spLocks noGrp="1" noChangeArrowheads="1"/>
          </p:cNvSpPr>
          <p:nvPr>
            <p:ph type="body" sz="half" idx="1"/>
          </p:nvPr>
        </p:nvSpPr>
        <p:spPr>
          <a:xfrm>
            <a:off x="1660525" y="1905000"/>
            <a:ext cx="3436938" cy="4953000"/>
          </a:xfrm>
        </p:spPr>
        <p:txBody>
          <a:bodyPr/>
          <a:lstStyle/>
          <a:p>
            <a:pPr>
              <a:lnSpc>
                <a:spcPct val="90000"/>
              </a:lnSpc>
            </a:pPr>
            <a:r>
              <a:rPr lang="en-US" sz="2000" smtClean="0"/>
              <a:t>Feared anarchy and loved order.</a:t>
            </a:r>
          </a:p>
          <a:p>
            <a:pPr>
              <a:lnSpc>
                <a:spcPct val="90000"/>
              </a:lnSpc>
            </a:pPr>
            <a:r>
              <a:rPr lang="en-US" sz="2000" smtClean="0"/>
              <a:t>People: selfish, can’t be trusted.</a:t>
            </a:r>
          </a:p>
          <a:p>
            <a:pPr>
              <a:lnSpc>
                <a:spcPct val="90000"/>
              </a:lnSpc>
            </a:pPr>
            <a:r>
              <a:rPr lang="en-US" sz="2000" smtClean="0"/>
              <a:t>Economy: modern, industrial, cities</a:t>
            </a:r>
          </a:p>
          <a:p>
            <a:pPr>
              <a:lnSpc>
                <a:spcPct val="90000"/>
              </a:lnSpc>
            </a:pPr>
            <a:r>
              <a:rPr lang="en-US" sz="2000" smtClean="0"/>
              <a:t>Government: strong, central, supports industry; tied to wealthy</a:t>
            </a:r>
          </a:p>
          <a:p>
            <a:pPr>
              <a:lnSpc>
                <a:spcPct val="90000"/>
              </a:lnSpc>
            </a:pPr>
            <a:r>
              <a:rPr lang="en-US" sz="2000" smtClean="0"/>
              <a:t>Constitution: loose construction (implied powers)</a:t>
            </a:r>
          </a:p>
        </p:txBody>
      </p:sp>
      <p:sp>
        <p:nvSpPr>
          <p:cNvPr id="146436" name="Rectangle 4"/>
          <p:cNvSpPr>
            <a:spLocks noGrp="1" noChangeArrowheads="1"/>
          </p:cNvSpPr>
          <p:nvPr>
            <p:ph type="body" sz="half" idx="2"/>
          </p:nvPr>
        </p:nvSpPr>
        <p:spPr>
          <a:xfrm>
            <a:off x="5326063" y="1905000"/>
            <a:ext cx="3436937" cy="4953000"/>
          </a:xfrm>
        </p:spPr>
        <p:txBody>
          <a:bodyPr/>
          <a:lstStyle/>
          <a:p>
            <a:pPr>
              <a:lnSpc>
                <a:spcPct val="90000"/>
              </a:lnSpc>
            </a:pPr>
            <a:r>
              <a:rPr lang="en-US" sz="2000" smtClean="0"/>
              <a:t>Feared tyranny and loved liberty.</a:t>
            </a:r>
          </a:p>
          <a:p>
            <a:pPr>
              <a:lnSpc>
                <a:spcPct val="90000"/>
              </a:lnSpc>
            </a:pPr>
            <a:r>
              <a:rPr lang="en-US" sz="2000" smtClean="0"/>
              <a:t>People: Virtuous, good, can be trusted.</a:t>
            </a:r>
          </a:p>
          <a:p>
            <a:pPr>
              <a:lnSpc>
                <a:spcPct val="90000"/>
              </a:lnSpc>
            </a:pPr>
            <a:r>
              <a:rPr lang="en-US" sz="2000" smtClean="0"/>
              <a:t>Economy: agricultural, rural, community of independent landowners.</a:t>
            </a:r>
          </a:p>
          <a:p>
            <a:pPr>
              <a:lnSpc>
                <a:spcPct val="90000"/>
              </a:lnSpc>
            </a:pPr>
            <a:r>
              <a:rPr lang="en-US" sz="2000" smtClean="0"/>
              <a:t>Government: weak, responsive to people</a:t>
            </a:r>
          </a:p>
          <a:p>
            <a:pPr>
              <a:lnSpc>
                <a:spcPct val="90000"/>
              </a:lnSpc>
            </a:pPr>
            <a:r>
              <a:rPr lang="en-US" sz="2000" smtClean="0"/>
              <a:t>Constitution: strict construction</a:t>
            </a:r>
          </a:p>
        </p:txBody>
      </p:sp>
      <p:sp>
        <p:nvSpPr>
          <p:cNvPr id="146437" name="Rectangle 5"/>
          <p:cNvSpPr>
            <a:spLocks noChangeArrowheads="1"/>
          </p:cNvSpPr>
          <p:nvPr/>
        </p:nvSpPr>
        <p:spPr bwMode="auto">
          <a:xfrm>
            <a:off x="1447800" y="1752600"/>
            <a:ext cx="7696200" cy="136525"/>
          </a:xfrm>
          <a:prstGeom prst="rect">
            <a:avLst/>
          </a:prstGeom>
          <a:solidFill>
            <a:srgbClr val="000080"/>
          </a:solidFill>
          <a:ln w="9525">
            <a:solidFill>
              <a:schemeClr val="tx1"/>
            </a:solidFill>
            <a:miter lim="800000"/>
            <a:headEnd/>
            <a:tailEnd/>
          </a:ln>
        </p:spPr>
        <p:txBody>
          <a:bodyPr wrap="none" anchor="ctr"/>
          <a:lstStyle/>
          <a:p>
            <a:pPr eaLnBrk="0" hangingPunct="0"/>
            <a:endParaRPr lang="en-US">
              <a:solidFill>
                <a:srgbClr val="000099"/>
              </a:solidFill>
              <a:latin typeface="Times New Roman" pitchFamily="18" charset="0"/>
            </a:endParaRPr>
          </a:p>
        </p:txBody>
      </p:sp>
      <p:sp>
        <p:nvSpPr>
          <p:cNvPr id="146438" name="Slide Number Placeholder 6"/>
          <p:cNvSpPr>
            <a:spLocks noGrp="1"/>
          </p:cNvSpPr>
          <p:nvPr>
            <p:ph type="sldNum" sz="quarter" idx="12"/>
          </p:nvPr>
        </p:nvSpPr>
        <p:spPr>
          <a:noFill/>
        </p:spPr>
        <p:txBody>
          <a:bodyPr/>
          <a:lstStyle/>
          <a:p>
            <a:fld id="{1B4A549A-B05B-4F44-AFF0-2C17D2F5B708}" type="slidenum">
              <a:rPr lang="en-US" smtClean="0"/>
              <a:pPr/>
              <a:t>87</a:t>
            </a:fld>
            <a:endParaRPr lang="en-US" smtClean="0"/>
          </a:p>
        </p:txBody>
      </p:sp>
      <p:sp>
        <p:nvSpPr>
          <p:cNvPr id="8" name="Date Placeholder 7"/>
          <p:cNvSpPr>
            <a:spLocks noGrp="1"/>
          </p:cNvSpPr>
          <p:nvPr>
            <p:ph type="dt" sz="half" idx="10"/>
          </p:nvPr>
        </p:nvSpPr>
        <p:spPr/>
        <p:txBody>
          <a:bodyPr/>
          <a:lstStyle/>
          <a:p>
            <a:pPr>
              <a:defRPr/>
            </a:pPr>
            <a:fld id="{4752ECC9-5F0E-4BB1-9EBD-2E92DEB31C24}"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smtClean="0"/>
              <a:t>Republicans in Power</a:t>
            </a:r>
          </a:p>
        </p:txBody>
      </p:sp>
      <p:sp>
        <p:nvSpPr>
          <p:cNvPr id="147459" name="Rectangle 3"/>
          <p:cNvSpPr>
            <a:spLocks noGrp="1" noChangeArrowheads="1"/>
          </p:cNvSpPr>
          <p:nvPr>
            <p:ph type="body" idx="1"/>
          </p:nvPr>
        </p:nvSpPr>
        <p:spPr/>
        <p:txBody>
          <a:bodyPr/>
          <a:lstStyle/>
          <a:p>
            <a:r>
              <a:rPr lang="en-US" smtClean="0"/>
              <a:t>Objectives:</a:t>
            </a:r>
            <a:br>
              <a:rPr lang="en-US" smtClean="0"/>
            </a:br>
            <a:r>
              <a:rPr lang="en-US" smtClean="0"/>
              <a:t> Describe Jefferson’s ideas about government</a:t>
            </a:r>
            <a:br>
              <a:rPr lang="en-US" smtClean="0"/>
            </a:br>
            <a:r>
              <a:rPr lang="en-US" smtClean="0"/>
              <a:t>  List the Ways Jefferson reduced the power of Government</a:t>
            </a:r>
            <a:br>
              <a:rPr lang="en-US" smtClean="0"/>
            </a:br>
            <a:r>
              <a:rPr lang="en-US" smtClean="0"/>
              <a:t>  Explain the importance of </a:t>
            </a:r>
            <a:r>
              <a:rPr lang="en-US" i="1" smtClean="0"/>
              <a:t>Marbury V Madison</a:t>
            </a:r>
            <a:endParaRPr lang="en-US" smtClean="0"/>
          </a:p>
        </p:txBody>
      </p:sp>
      <p:sp>
        <p:nvSpPr>
          <p:cNvPr id="147460" name="Slide Number Placeholder 4"/>
          <p:cNvSpPr>
            <a:spLocks noGrp="1"/>
          </p:cNvSpPr>
          <p:nvPr>
            <p:ph type="sldNum" sz="quarter" idx="12"/>
          </p:nvPr>
        </p:nvSpPr>
        <p:spPr>
          <a:noFill/>
        </p:spPr>
        <p:txBody>
          <a:bodyPr/>
          <a:lstStyle/>
          <a:p>
            <a:fld id="{A731C4A3-AFA3-422C-BF23-BF61B461D56E}" type="slidenum">
              <a:rPr lang="en-US" smtClean="0"/>
              <a:pPr/>
              <a:t>88</a:t>
            </a:fld>
            <a:endParaRPr lang="en-US" smtClean="0"/>
          </a:p>
        </p:txBody>
      </p:sp>
      <p:sp>
        <p:nvSpPr>
          <p:cNvPr id="6" name="Date Placeholder 5"/>
          <p:cNvSpPr>
            <a:spLocks noGrp="1"/>
          </p:cNvSpPr>
          <p:nvPr>
            <p:ph type="dt" sz="half" idx="10"/>
          </p:nvPr>
        </p:nvSpPr>
        <p:spPr/>
        <p:txBody>
          <a:bodyPr/>
          <a:lstStyle/>
          <a:p>
            <a:pPr>
              <a:defRPr/>
            </a:pPr>
            <a:fld id="{64195E1C-FAEA-4FFA-BB46-284DEF73688D}"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676400" y="307975"/>
            <a:ext cx="7010400" cy="661988"/>
          </a:xfrm>
        </p:spPr>
        <p:txBody>
          <a:bodyPr/>
          <a:lstStyle/>
          <a:p>
            <a:r>
              <a:rPr lang="en-US" sz="4000" smtClean="0">
                <a:solidFill>
                  <a:srgbClr val="FFFFFF"/>
                </a:solidFill>
              </a:rPr>
              <a:t>Thomas Jefferson</a:t>
            </a:r>
          </a:p>
        </p:txBody>
      </p:sp>
      <p:sp>
        <p:nvSpPr>
          <p:cNvPr id="152579" name="Rectangle 3"/>
          <p:cNvSpPr>
            <a:spLocks noGrp="1" noChangeArrowheads="1"/>
          </p:cNvSpPr>
          <p:nvPr>
            <p:ph type="body" idx="1"/>
          </p:nvPr>
        </p:nvSpPr>
        <p:spPr/>
        <p:txBody>
          <a:bodyPr/>
          <a:lstStyle/>
          <a:p>
            <a:r>
              <a:rPr lang="en-US" smtClean="0"/>
              <a:t> </a:t>
            </a:r>
          </a:p>
        </p:txBody>
      </p:sp>
      <p:pic>
        <p:nvPicPr>
          <p:cNvPr id="152580" name="Picture 4" descr="Thomas%20Jefferson%2001"/>
          <p:cNvPicPr>
            <a:picLocks noChangeAspect="1" noChangeArrowheads="1"/>
          </p:cNvPicPr>
          <p:nvPr/>
        </p:nvPicPr>
        <p:blipFill>
          <a:blip r:embed="rId3" cstate="print"/>
          <a:srcRect/>
          <a:stretch>
            <a:fillRect/>
          </a:stretch>
        </p:blipFill>
        <p:spPr bwMode="auto">
          <a:xfrm>
            <a:off x="2000250" y="1474788"/>
            <a:ext cx="5737225" cy="4160837"/>
          </a:xfrm>
          <a:prstGeom prst="rect">
            <a:avLst/>
          </a:prstGeom>
          <a:noFill/>
          <a:ln w="9525">
            <a:noFill/>
            <a:miter lim="800000"/>
            <a:headEnd/>
            <a:tailEnd/>
          </a:ln>
        </p:spPr>
      </p:pic>
      <p:sp>
        <p:nvSpPr>
          <p:cNvPr id="152581" name="Slide Number Placeholder 5"/>
          <p:cNvSpPr>
            <a:spLocks noGrp="1"/>
          </p:cNvSpPr>
          <p:nvPr>
            <p:ph type="sldNum" sz="quarter" idx="12"/>
          </p:nvPr>
        </p:nvSpPr>
        <p:spPr>
          <a:noFill/>
        </p:spPr>
        <p:txBody>
          <a:bodyPr/>
          <a:lstStyle/>
          <a:p>
            <a:fld id="{ED6FF0A7-C568-4473-AA9A-2694701655E1}" type="slidenum">
              <a:rPr lang="en-US" smtClean="0"/>
              <a:pPr/>
              <a:t>89</a:t>
            </a:fld>
            <a:endParaRPr lang="en-US" smtClean="0"/>
          </a:p>
        </p:txBody>
      </p:sp>
      <p:sp>
        <p:nvSpPr>
          <p:cNvPr id="7" name="Date Placeholder 6"/>
          <p:cNvSpPr>
            <a:spLocks noGrp="1"/>
          </p:cNvSpPr>
          <p:nvPr>
            <p:ph type="dt" sz="half" idx="10"/>
          </p:nvPr>
        </p:nvSpPr>
        <p:spPr/>
        <p:txBody>
          <a:bodyPr/>
          <a:lstStyle/>
          <a:p>
            <a:pPr>
              <a:defRPr/>
            </a:pPr>
            <a:fld id="{000CC345-9343-4AA4-869D-8BDC1525FEC5}"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300" fill="hold"/>
                                        <p:tgtEl>
                                          <p:spTgt spid="3789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789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1674813" y="955675"/>
            <a:ext cx="6440487" cy="1355725"/>
          </a:xfrm>
        </p:spPr>
        <p:txBody>
          <a:bodyPr/>
          <a:lstStyle/>
          <a:p>
            <a:pPr algn="ctr"/>
            <a:r>
              <a:rPr lang="en-US" sz="4400" dirty="0" smtClean="0">
                <a:solidFill>
                  <a:srgbClr val="FF0000"/>
                </a:solidFill>
              </a:rPr>
              <a:t>Test</a:t>
            </a:r>
            <a:br>
              <a:rPr lang="en-US" sz="4400" dirty="0" smtClean="0">
                <a:solidFill>
                  <a:srgbClr val="FF0000"/>
                </a:solidFill>
              </a:rPr>
            </a:br>
            <a:r>
              <a:rPr lang="en-US" sz="4400" dirty="0" smtClean="0">
                <a:solidFill>
                  <a:srgbClr val="FF0000"/>
                </a:solidFill>
              </a:rPr>
              <a:t>22 </a:t>
            </a:r>
            <a:r>
              <a:rPr lang="en-US" sz="4400" dirty="0" smtClean="0">
                <a:solidFill>
                  <a:srgbClr val="FF0000"/>
                </a:solidFill>
              </a:rPr>
              <a:t>Mar </a:t>
            </a:r>
            <a:r>
              <a:rPr lang="en-US" sz="4400" dirty="0" smtClean="0">
                <a:solidFill>
                  <a:srgbClr val="FF0000"/>
                </a:solidFill>
              </a:rPr>
              <a:t>012</a:t>
            </a:r>
            <a:endParaRPr lang="en-US" dirty="0" smtClean="0">
              <a:solidFill>
                <a:srgbClr val="FF0000"/>
              </a:solidFill>
            </a:endParaRPr>
          </a:p>
        </p:txBody>
      </p:sp>
      <p:pic>
        <p:nvPicPr>
          <p:cNvPr id="226307" name="Picture 4" descr="j0103140(p)"/>
          <p:cNvPicPr>
            <a:picLocks noGrp="1" noChangeAspect="1" noChangeArrowheads="1"/>
          </p:cNvPicPr>
          <p:nvPr>
            <p:ph idx="1"/>
          </p:nvPr>
        </p:nvPicPr>
        <p:blipFill>
          <a:blip r:embed="rId3" cstate="print"/>
          <a:srcRect/>
          <a:stretch>
            <a:fillRect/>
          </a:stretch>
        </p:blipFill>
        <p:spPr>
          <a:xfrm>
            <a:off x="2930525" y="2674938"/>
            <a:ext cx="3698875" cy="3698875"/>
          </a:xfrm>
        </p:spPr>
      </p:pic>
      <p:sp>
        <p:nvSpPr>
          <p:cNvPr id="226308" name="Slide Number Placeholder 4"/>
          <p:cNvSpPr>
            <a:spLocks noGrp="1"/>
          </p:cNvSpPr>
          <p:nvPr>
            <p:ph type="sldNum" sz="quarter" idx="4294967295"/>
          </p:nvPr>
        </p:nvSpPr>
        <p:spPr>
          <a:xfrm>
            <a:off x="7219950" y="6400800"/>
            <a:ext cx="1905000" cy="457200"/>
          </a:xfrm>
          <a:prstGeom prst="rect">
            <a:avLst/>
          </a:prstGeom>
          <a:noFill/>
        </p:spPr>
        <p:txBody>
          <a:bodyPr/>
          <a:lstStyle/>
          <a:p>
            <a:fld id="{42D93917-EEDD-41B1-BC9C-9CEA1ED9FFE4}" type="slidenum">
              <a:rPr lang="en-US" smtClean="0"/>
              <a:pPr/>
              <a:t>9</a:t>
            </a:fld>
            <a:endParaRPr lang="en-US" smtClean="0"/>
          </a:p>
        </p:txBody>
      </p:sp>
      <p:sp>
        <p:nvSpPr>
          <p:cNvPr id="6" name="Date Placeholder 5"/>
          <p:cNvSpPr>
            <a:spLocks noGrp="1"/>
          </p:cNvSpPr>
          <p:nvPr>
            <p:ph type="dt" sz="half" idx="4294967295"/>
          </p:nvPr>
        </p:nvSpPr>
        <p:spPr>
          <a:xfrm>
            <a:off x="1104900" y="6400800"/>
            <a:ext cx="1549400" cy="457200"/>
          </a:xfrm>
          <a:prstGeom prst="rect">
            <a:avLst/>
          </a:prstGeom>
        </p:spPr>
        <p:txBody>
          <a:bodyPr/>
          <a:lstStyle/>
          <a:p>
            <a:pPr>
              <a:defRPr/>
            </a:pPr>
            <a:fld id="{D9B629F0-D3F8-484C-88F5-177717A14EFD}" type="datetime3">
              <a:rPr lang="en-US" smtClean="0"/>
              <a:pPr>
                <a:defRPr/>
              </a:pPr>
              <a:t>21 December 2011</a:t>
            </a:fld>
            <a:endParaRPr lang="en-US" dirty="0"/>
          </a:p>
        </p:txBody>
      </p:sp>
    </p:spTree>
  </p:cSld>
  <p:clrMapOvr>
    <a:masterClrMapping/>
  </p:clrMapOvr>
  <p:transition spd="med">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687513" y="1158875"/>
            <a:ext cx="6440487" cy="549275"/>
          </a:xfrm>
        </p:spPr>
        <p:txBody>
          <a:bodyPr/>
          <a:lstStyle/>
          <a:p>
            <a:r>
              <a:rPr lang="en-US" altLang="en-US" smtClean="0"/>
              <a:t>The Election of 1800</a:t>
            </a:r>
          </a:p>
        </p:txBody>
      </p:sp>
      <p:sp>
        <p:nvSpPr>
          <p:cNvPr id="153603" name="Rectangle 3"/>
          <p:cNvSpPr>
            <a:spLocks noGrp="1" noChangeArrowheads="1"/>
          </p:cNvSpPr>
          <p:nvPr>
            <p:ph type="body" idx="1"/>
          </p:nvPr>
        </p:nvSpPr>
        <p:spPr>
          <a:xfrm>
            <a:off x="1193800" y="1828800"/>
            <a:ext cx="8229600" cy="1524000"/>
          </a:xfrm>
        </p:spPr>
        <p:txBody>
          <a:bodyPr/>
          <a:lstStyle/>
          <a:p>
            <a:r>
              <a:rPr lang="en-US" altLang="en-US" smtClean="0"/>
              <a:t>Federalists- Adams and Charles Pinckney</a:t>
            </a:r>
          </a:p>
          <a:p>
            <a:r>
              <a:rPr lang="en-US" altLang="en-US" smtClean="0"/>
              <a:t>Republicans- Jefferson and Burr</a:t>
            </a:r>
          </a:p>
        </p:txBody>
      </p:sp>
      <p:sp>
        <p:nvSpPr>
          <p:cNvPr id="153604" name="Rectangle 4"/>
          <p:cNvSpPr>
            <a:spLocks noChangeArrowheads="1"/>
          </p:cNvSpPr>
          <p:nvPr/>
        </p:nvSpPr>
        <p:spPr bwMode="auto">
          <a:xfrm>
            <a:off x="1447800" y="1676400"/>
            <a:ext cx="7696200" cy="136525"/>
          </a:xfrm>
          <a:prstGeom prst="rect">
            <a:avLst/>
          </a:prstGeom>
          <a:solidFill>
            <a:srgbClr val="000080"/>
          </a:solidFill>
          <a:ln w="9525">
            <a:solidFill>
              <a:schemeClr val="tx1"/>
            </a:solidFill>
            <a:miter lim="800000"/>
            <a:headEnd/>
            <a:tailEnd/>
          </a:ln>
        </p:spPr>
        <p:txBody>
          <a:bodyPr wrap="none" anchor="ctr"/>
          <a:lstStyle/>
          <a:p>
            <a:pPr eaLnBrk="0" hangingPunct="0"/>
            <a:endParaRPr lang="en-US">
              <a:solidFill>
                <a:srgbClr val="000099"/>
              </a:solidFill>
              <a:latin typeface="Times New Roman" pitchFamily="18" charset="0"/>
            </a:endParaRPr>
          </a:p>
        </p:txBody>
      </p:sp>
      <p:pic>
        <p:nvPicPr>
          <p:cNvPr id="153605" name="Picture 5"/>
          <p:cNvPicPr>
            <a:picLocks noChangeAspect="1" noChangeArrowheads="1"/>
          </p:cNvPicPr>
          <p:nvPr/>
        </p:nvPicPr>
        <p:blipFill>
          <a:blip r:embed="rId3" cstate="print"/>
          <a:srcRect/>
          <a:stretch>
            <a:fillRect/>
          </a:stretch>
        </p:blipFill>
        <p:spPr bwMode="auto">
          <a:xfrm>
            <a:off x="609600" y="3048000"/>
            <a:ext cx="8534400" cy="3810000"/>
          </a:xfrm>
          <a:prstGeom prst="rect">
            <a:avLst/>
          </a:prstGeom>
          <a:noFill/>
          <a:ln w="9525">
            <a:noFill/>
            <a:miter lim="800000"/>
            <a:headEnd/>
            <a:tailEnd/>
          </a:ln>
        </p:spPr>
      </p:pic>
      <p:sp>
        <p:nvSpPr>
          <p:cNvPr id="153606" name="Slide Number Placeholder 6"/>
          <p:cNvSpPr>
            <a:spLocks noGrp="1"/>
          </p:cNvSpPr>
          <p:nvPr>
            <p:ph type="sldNum" sz="quarter" idx="12"/>
          </p:nvPr>
        </p:nvSpPr>
        <p:spPr>
          <a:noFill/>
        </p:spPr>
        <p:txBody>
          <a:bodyPr/>
          <a:lstStyle/>
          <a:p>
            <a:fld id="{49EE0813-7379-4216-8BE4-B708A8BC6046}" type="slidenum">
              <a:rPr lang="en-US" smtClean="0"/>
              <a:pPr/>
              <a:t>90</a:t>
            </a:fld>
            <a:endParaRPr lang="en-US" smtClean="0"/>
          </a:p>
        </p:txBody>
      </p:sp>
      <p:sp>
        <p:nvSpPr>
          <p:cNvPr id="8" name="Date Placeholder 7"/>
          <p:cNvSpPr>
            <a:spLocks noGrp="1"/>
          </p:cNvSpPr>
          <p:nvPr>
            <p:ph type="dt" sz="half" idx="10"/>
          </p:nvPr>
        </p:nvSpPr>
        <p:spPr/>
        <p:txBody>
          <a:bodyPr/>
          <a:lstStyle/>
          <a:p>
            <a:pPr>
              <a:defRPr/>
            </a:pPr>
            <a:fld id="{4D5A65D6-8E67-41B0-B618-1C4355205540}" type="datetime3">
              <a:rPr lang="en-US" smtClean="0"/>
              <a:pPr>
                <a:defRPr/>
              </a:pPr>
              <a:t>21 December 2011</a:t>
            </a:fld>
            <a:endParaRPr lang="en-US"/>
          </a:p>
        </p:txBody>
      </p:sp>
    </p:spTree>
  </p:cSld>
  <p:clrMapOvr>
    <a:masterClrMapping/>
  </p:clrMapOvr>
  <p:transition>
    <p:dissolv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687513" y="1076325"/>
            <a:ext cx="6440487" cy="549275"/>
          </a:xfrm>
        </p:spPr>
        <p:txBody>
          <a:bodyPr/>
          <a:lstStyle/>
          <a:p>
            <a:r>
              <a:rPr lang="en-US" b="0" smtClean="0"/>
              <a:t>Mini Question</a:t>
            </a:r>
          </a:p>
        </p:txBody>
      </p:sp>
      <p:sp>
        <p:nvSpPr>
          <p:cNvPr id="166915" name="Rectangle 3"/>
          <p:cNvSpPr>
            <a:spLocks noGrp="1" noChangeArrowheads="1"/>
          </p:cNvSpPr>
          <p:nvPr>
            <p:ph type="body" sz="half" idx="1"/>
          </p:nvPr>
        </p:nvSpPr>
        <p:spPr>
          <a:xfrm>
            <a:off x="1951038" y="1662113"/>
            <a:ext cx="6634162" cy="1866900"/>
          </a:xfrm>
        </p:spPr>
        <p:txBody>
          <a:bodyPr/>
          <a:lstStyle/>
          <a:p>
            <a:r>
              <a:rPr lang="en-US" sz="3600" b="1" smtClean="0"/>
              <a:t>What issues did Thomas Jefferson discuss in his inaugural address?</a:t>
            </a:r>
          </a:p>
        </p:txBody>
      </p:sp>
      <p:sp>
        <p:nvSpPr>
          <p:cNvPr id="43012" name="Rectangle 4"/>
          <p:cNvSpPr>
            <a:spLocks noGrp="1" noChangeArrowheads="1"/>
          </p:cNvSpPr>
          <p:nvPr>
            <p:ph sz="half" idx="2"/>
          </p:nvPr>
        </p:nvSpPr>
        <p:spPr>
          <a:xfrm>
            <a:off x="1371600" y="3568700"/>
            <a:ext cx="7772400" cy="1981200"/>
          </a:xfrm>
        </p:spPr>
        <p:txBody>
          <a:bodyPr/>
          <a:lstStyle/>
          <a:p>
            <a:pPr>
              <a:buFont typeface="Wingdings" pitchFamily="2" charset="2"/>
              <a:buNone/>
            </a:pPr>
            <a:r>
              <a:rPr lang="en-US" b="1" smtClean="0"/>
              <a:t>	</a:t>
            </a:r>
            <a:r>
              <a:rPr lang="en-US" sz="3200" b="1" smtClean="0">
                <a:solidFill>
                  <a:srgbClr val="FF0000"/>
                </a:solidFill>
              </a:rPr>
              <a:t>He supported the will of the majority, </a:t>
            </a:r>
          </a:p>
          <a:p>
            <a:pPr>
              <a:buFont typeface="Wingdings" pitchFamily="2" charset="2"/>
              <a:buNone/>
            </a:pPr>
            <a:r>
              <a:rPr lang="en-US" sz="3200" b="1" smtClean="0">
                <a:solidFill>
                  <a:srgbClr val="FF0000"/>
                </a:solidFill>
              </a:rPr>
              <a:t>	but the rights of the minority must be protected.</a:t>
            </a:r>
          </a:p>
        </p:txBody>
      </p:sp>
      <p:sp>
        <p:nvSpPr>
          <p:cNvPr id="166917" name="Slide Number Placeholder 5"/>
          <p:cNvSpPr>
            <a:spLocks noGrp="1"/>
          </p:cNvSpPr>
          <p:nvPr>
            <p:ph type="sldNum" sz="quarter" idx="12"/>
          </p:nvPr>
        </p:nvSpPr>
        <p:spPr>
          <a:noFill/>
        </p:spPr>
        <p:txBody>
          <a:bodyPr/>
          <a:lstStyle/>
          <a:p>
            <a:fld id="{5A7D4EED-F21E-4FD3-AC1E-BAEF5D2E7C1C}" type="slidenum">
              <a:rPr lang="en-US" smtClean="0"/>
              <a:pPr/>
              <a:t>91</a:t>
            </a:fld>
            <a:endParaRPr lang="en-US" smtClean="0"/>
          </a:p>
        </p:txBody>
      </p:sp>
      <p:sp>
        <p:nvSpPr>
          <p:cNvPr id="7" name="Date Placeholder 6"/>
          <p:cNvSpPr>
            <a:spLocks noGrp="1"/>
          </p:cNvSpPr>
          <p:nvPr>
            <p:ph type="dt" sz="half" idx="10"/>
          </p:nvPr>
        </p:nvSpPr>
        <p:spPr/>
        <p:txBody>
          <a:bodyPr/>
          <a:lstStyle/>
          <a:p>
            <a:pPr>
              <a:defRPr/>
            </a:pPr>
            <a:fld id="{43982CD1-FE98-4A87-A2AB-BAC49686EA81}"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012">
                                            <p:txEl>
                                              <p:pRg st="0" end="0"/>
                                            </p:txEl>
                                          </p:spTgt>
                                        </p:tgtEl>
                                        <p:attrNameLst>
                                          <p:attrName>style.visibility</p:attrName>
                                        </p:attrNameLst>
                                      </p:cBhvr>
                                      <p:to>
                                        <p:strVal val="visible"/>
                                      </p:to>
                                    </p:set>
                                    <p:anim calcmode="lin" valueType="num">
                                      <p:cBhvr additive="base">
                                        <p:cTn id="7" dur="300" fill="hold"/>
                                        <p:tgtEl>
                                          <p:spTgt spid="4301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01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3012">
                                            <p:txEl>
                                              <p:pRg st="1" end="1"/>
                                            </p:txEl>
                                          </p:spTgt>
                                        </p:tgtEl>
                                        <p:attrNameLst>
                                          <p:attrName>style.visibility</p:attrName>
                                        </p:attrNameLst>
                                      </p:cBhvr>
                                      <p:to>
                                        <p:strVal val="visible"/>
                                      </p:to>
                                    </p:set>
                                    <p:anim calcmode="lin" valueType="num">
                                      <p:cBhvr additive="base">
                                        <p:cTn id="13" dur="300" fill="hold"/>
                                        <p:tgtEl>
                                          <p:spTgt spid="4301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3012">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38288" y="214313"/>
            <a:ext cx="7010400" cy="669925"/>
          </a:xfrm>
        </p:spPr>
        <p:txBody>
          <a:bodyPr/>
          <a:lstStyle/>
          <a:p>
            <a:r>
              <a:rPr lang="en-US" sz="3600" b="0" smtClean="0">
                <a:solidFill>
                  <a:srgbClr val="FFFFFF"/>
                </a:solidFill>
              </a:rPr>
              <a:t>Thomas Jefferson</a:t>
            </a:r>
          </a:p>
        </p:txBody>
      </p:sp>
      <p:sp>
        <p:nvSpPr>
          <p:cNvPr id="154627" name="Rectangle 3"/>
          <p:cNvSpPr>
            <a:spLocks noGrp="1" noChangeArrowheads="1"/>
          </p:cNvSpPr>
          <p:nvPr>
            <p:ph type="body" sz="half" idx="1"/>
          </p:nvPr>
        </p:nvSpPr>
        <p:spPr>
          <a:xfrm>
            <a:off x="1276350" y="1336675"/>
            <a:ext cx="3886200" cy="4419600"/>
          </a:xfrm>
        </p:spPr>
        <p:txBody>
          <a:bodyPr/>
          <a:lstStyle/>
          <a:p>
            <a:r>
              <a:rPr lang="en-US" sz="2800" b="1" smtClean="0"/>
              <a:t>__________’s election represented the first time that one political party replaced another in power in the U.S., and was the first president to be inaugurated in Washington D.C.</a:t>
            </a:r>
          </a:p>
        </p:txBody>
      </p:sp>
      <p:pic>
        <p:nvPicPr>
          <p:cNvPr id="154628" name="Picture 4" descr="thomas-jefferson"/>
          <p:cNvPicPr>
            <a:picLocks noGrp="1" noChangeAspect="1" noChangeArrowheads="1"/>
          </p:cNvPicPr>
          <p:nvPr>
            <p:ph type="clipArt" sz="half" idx="2"/>
          </p:nvPr>
        </p:nvPicPr>
        <p:blipFill>
          <a:blip r:embed="rId5" cstate="print"/>
          <a:srcRect/>
          <a:stretch>
            <a:fillRect/>
          </a:stretch>
        </p:blipFill>
        <p:spPr>
          <a:xfrm>
            <a:off x="5054600" y="981075"/>
            <a:ext cx="3887788" cy="4551363"/>
          </a:xfrm>
        </p:spPr>
      </p:pic>
      <p:sp>
        <p:nvSpPr>
          <p:cNvPr id="154629" name="Slide Number Placeholder 5"/>
          <p:cNvSpPr>
            <a:spLocks noGrp="1"/>
          </p:cNvSpPr>
          <p:nvPr>
            <p:ph type="sldNum" sz="quarter" idx="12"/>
          </p:nvPr>
        </p:nvSpPr>
        <p:spPr>
          <a:noFill/>
        </p:spPr>
        <p:txBody>
          <a:bodyPr/>
          <a:lstStyle/>
          <a:p>
            <a:fld id="{567FE0C1-8A00-401D-941F-8D3B6BE84486}" type="slidenum">
              <a:rPr lang="en-US" smtClean="0"/>
              <a:pPr/>
              <a:t>92</a:t>
            </a:fld>
            <a:endParaRPr lang="en-US" smtClean="0"/>
          </a:p>
        </p:txBody>
      </p:sp>
      <p:sp>
        <p:nvSpPr>
          <p:cNvPr id="7" name="Date Placeholder 6"/>
          <p:cNvSpPr>
            <a:spLocks noGrp="1"/>
          </p:cNvSpPr>
          <p:nvPr>
            <p:ph type="dt" sz="half" idx="10"/>
          </p:nvPr>
        </p:nvSpPr>
        <p:spPr/>
        <p:txBody>
          <a:bodyPr/>
          <a:lstStyle/>
          <a:p>
            <a:pPr>
              <a:defRPr/>
            </a:pPr>
            <a:fld id="{45064E1B-F5AB-4C57-BC1D-6856B8909C36}" type="datetime3">
              <a:rPr lang="en-US" smtClean="0"/>
              <a:pPr>
                <a:defRPr/>
              </a:pPr>
              <a:t>21 December 2011</a:t>
            </a:fld>
            <a:endParaRPr lang="en-US"/>
          </a:p>
        </p:txBody>
      </p:sp>
    </p:spTree>
  </p:cSld>
  <p:clrMapOvr>
    <a:masterClrMapping/>
  </p:clrMapOvr>
  <p:transition>
    <p:wipe dir="r"/>
    <p:sndAc>
      <p:stSnd>
        <p:snd r:embed="rId3" name="President WAV.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36866">
                                            <p:txEl>
                                              <p:pRg st="0" end="0"/>
                                            </p:txEl>
                                          </p:spTgt>
                                        </p:tgtEl>
                                        <p:attrNameLst>
                                          <p:attrName>style.visibility</p:attrName>
                                        </p:attrNameLst>
                                      </p:cBhvr>
                                      <p:to>
                                        <p:strVal val="visible"/>
                                      </p:to>
                                    </p:set>
                                    <p:anim calcmode="lin" valueType="num">
                                      <p:cBhvr additive="base">
                                        <p:cTn id="7" dur="75" fill="hold"/>
                                        <p:tgtEl>
                                          <p:spTgt spid="36866">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3686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489075" y="712788"/>
            <a:ext cx="7010400" cy="1219200"/>
          </a:xfrm>
        </p:spPr>
        <p:txBody>
          <a:bodyPr/>
          <a:lstStyle/>
          <a:p>
            <a:r>
              <a:rPr lang="en-US" sz="3200" smtClean="0"/>
              <a:t>Jefferson’s View of Government</a:t>
            </a:r>
          </a:p>
        </p:txBody>
      </p:sp>
      <p:sp>
        <p:nvSpPr>
          <p:cNvPr id="155651" name="Rectangle 3"/>
          <p:cNvSpPr>
            <a:spLocks noGrp="1" noChangeArrowheads="1"/>
          </p:cNvSpPr>
          <p:nvPr>
            <p:ph type="body" sz="half" idx="1"/>
          </p:nvPr>
        </p:nvSpPr>
        <p:spPr>
          <a:xfrm>
            <a:off x="1606550" y="2306638"/>
            <a:ext cx="4032250" cy="3228975"/>
          </a:xfrm>
        </p:spPr>
        <p:txBody>
          <a:bodyPr/>
          <a:lstStyle/>
          <a:p>
            <a:r>
              <a:rPr lang="en-US" sz="3600" smtClean="0"/>
              <a:t>Reduce size</a:t>
            </a:r>
          </a:p>
          <a:p>
            <a:r>
              <a:rPr lang="en-US" sz="3600" smtClean="0"/>
              <a:t>Laissez faire</a:t>
            </a:r>
            <a:endParaRPr lang="en-US" sz="1200" smtClean="0"/>
          </a:p>
        </p:txBody>
      </p:sp>
      <p:pic>
        <p:nvPicPr>
          <p:cNvPr id="155652" name="Picture 4" descr="thomas-jefferson"/>
          <p:cNvPicPr>
            <a:picLocks noGrp="1" noChangeAspect="1" noChangeArrowheads="1"/>
          </p:cNvPicPr>
          <p:nvPr>
            <p:ph sz="half" idx="2"/>
          </p:nvPr>
        </p:nvPicPr>
        <p:blipFill>
          <a:blip r:embed="rId3" cstate="print"/>
          <a:srcRect/>
          <a:stretch>
            <a:fillRect/>
          </a:stretch>
        </p:blipFill>
        <p:spPr>
          <a:xfrm>
            <a:off x="4984750" y="1931988"/>
            <a:ext cx="3567113" cy="4175125"/>
          </a:xfrm>
        </p:spPr>
      </p:pic>
      <p:sp>
        <p:nvSpPr>
          <p:cNvPr id="155653" name="Slide Number Placeholder 5"/>
          <p:cNvSpPr>
            <a:spLocks noGrp="1"/>
          </p:cNvSpPr>
          <p:nvPr>
            <p:ph type="sldNum" sz="quarter" idx="12"/>
          </p:nvPr>
        </p:nvSpPr>
        <p:spPr>
          <a:noFill/>
        </p:spPr>
        <p:txBody>
          <a:bodyPr/>
          <a:lstStyle/>
          <a:p>
            <a:fld id="{8C0ADE3A-C29C-47F4-AAA9-3FF8BEF7BC2D}" type="slidenum">
              <a:rPr lang="en-US" smtClean="0"/>
              <a:pPr/>
              <a:t>93</a:t>
            </a:fld>
            <a:endParaRPr lang="en-US" smtClean="0"/>
          </a:p>
        </p:txBody>
      </p:sp>
      <p:sp>
        <p:nvSpPr>
          <p:cNvPr id="7" name="Date Placeholder 6"/>
          <p:cNvSpPr>
            <a:spLocks noGrp="1"/>
          </p:cNvSpPr>
          <p:nvPr>
            <p:ph type="dt" sz="half" idx="10"/>
          </p:nvPr>
        </p:nvSpPr>
        <p:spPr/>
        <p:txBody>
          <a:bodyPr/>
          <a:lstStyle/>
          <a:p>
            <a:pPr>
              <a:defRPr/>
            </a:pPr>
            <a:fld id="{8CC35F0E-52C3-4770-8DA0-BF71CD3AD495}"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147763" y="930275"/>
            <a:ext cx="6440487" cy="549275"/>
          </a:xfrm>
        </p:spPr>
        <p:txBody>
          <a:bodyPr/>
          <a:lstStyle/>
          <a:p>
            <a:r>
              <a:rPr lang="en-US" b="0" smtClean="0"/>
              <a:t>Mini Question</a:t>
            </a:r>
          </a:p>
        </p:txBody>
      </p:sp>
      <p:sp>
        <p:nvSpPr>
          <p:cNvPr id="167939" name="Rectangle 3"/>
          <p:cNvSpPr>
            <a:spLocks noGrp="1" noChangeArrowheads="1"/>
          </p:cNvSpPr>
          <p:nvPr>
            <p:ph type="body" sz="half" idx="1"/>
          </p:nvPr>
        </p:nvSpPr>
        <p:spPr>
          <a:xfrm>
            <a:off x="1503363" y="1574800"/>
            <a:ext cx="7010400" cy="2384425"/>
          </a:xfrm>
        </p:spPr>
        <p:txBody>
          <a:bodyPr/>
          <a:lstStyle/>
          <a:p>
            <a:r>
              <a:rPr lang="en-US" sz="3200" b="1" smtClean="0"/>
              <a:t>What changes did Jefferson make to the Federalist system of government, and which Federalist policies did he keep?</a:t>
            </a:r>
          </a:p>
        </p:txBody>
      </p:sp>
      <p:sp>
        <p:nvSpPr>
          <p:cNvPr id="44036" name="Rectangle 4"/>
          <p:cNvSpPr>
            <a:spLocks noGrp="1" noChangeArrowheads="1"/>
          </p:cNvSpPr>
          <p:nvPr>
            <p:ph sz="half" idx="2"/>
          </p:nvPr>
        </p:nvSpPr>
        <p:spPr>
          <a:xfrm>
            <a:off x="1371600" y="3940175"/>
            <a:ext cx="7772400" cy="1981200"/>
          </a:xfrm>
        </p:spPr>
        <p:txBody>
          <a:bodyPr/>
          <a:lstStyle/>
          <a:p>
            <a:pPr>
              <a:buFont typeface="Wingdings" pitchFamily="2" charset="2"/>
              <a:buNone/>
            </a:pPr>
            <a:r>
              <a:rPr lang="en-US" b="1" smtClean="0"/>
              <a:t>	</a:t>
            </a:r>
            <a:r>
              <a:rPr lang="en-US" sz="3200" b="1" smtClean="0">
                <a:solidFill>
                  <a:srgbClr val="FF0000"/>
                </a:solidFill>
              </a:rPr>
              <a:t>He cut back on military spending and repealed some taxes.</a:t>
            </a:r>
          </a:p>
          <a:p>
            <a:pPr>
              <a:buFont typeface="Wingdings" pitchFamily="2" charset="2"/>
              <a:buNone/>
            </a:pPr>
            <a:r>
              <a:rPr lang="en-US" sz="3200" b="1" smtClean="0">
                <a:solidFill>
                  <a:srgbClr val="FF0000"/>
                </a:solidFill>
              </a:rPr>
              <a:t>	He did not interfere with the Bank of the U.S.</a:t>
            </a:r>
          </a:p>
        </p:txBody>
      </p:sp>
      <p:sp>
        <p:nvSpPr>
          <p:cNvPr id="167941" name="Slide Number Placeholder 5"/>
          <p:cNvSpPr>
            <a:spLocks noGrp="1"/>
          </p:cNvSpPr>
          <p:nvPr>
            <p:ph type="sldNum" sz="quarter" idx="12"/>
          </p:nvPr>
        </p:nvSpPr>
        <p:spPr>
          <a:noFill/>
        </p:spPr>
        <p:txBody>
          <a:bodyPr/>
          <a:lstStyle/>
          <a:p>
            <a:fld id="{6FA107F8-AD17-40C1-8CA9-6413546C8755}" type="slidenum">
              <a:rPr lang="en-US" smtClean="0"/>
              <a:pPr/>
              <a:t>94</a:t>
            </a:fld>
            <a:endParaRPr lang="en-US" smtClean="0"/>
          </a:p>
        </p:txBody>
      </p:sp>
      <p:sp>
        <p:nvSpPr>
          <p:cNvPr id="7" name="Date Placeholder 6"/>
          <p:cNvSpPr>
            <a:spLocks noGrp="1"/>
          </p:cNvSpPr>
          <p:nvPr>
            <p:ph type="dt" sz="half" idx="10"/>
          </p:nvPr>
        </p:nvSpPr>
        <p:spPr/>
        <p:txBody>
          <a:bodyPr/>
          <a:lstStyle/>
          <a:p>
            <a:pPr>
              <a:defRPr/>
            </a:pPr>
            <a:fld id="{4065EA7E-E7B7-473B-8CFF-267D51D53128}"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036">
                                            <p:txEl>
                                              <p:pRg st="0" end="0"/>
                                            </p:txEl>
                                          </p:spTgt>
                                        </p:tgtEl>
                                        <p:attrNameLst>
                                          <p:attrName>style.visibility</p:attrName>
                                        </p:attrNameLst>
                                      </p:cBhvr>
                                      <p:to>
                                        <p:strVal val="visible"/>
                                      </p:to>
                                    </p:set>
                                    <p:anim calcmode="lin" valueType="num">
                                      <p:cBhvr additive="base">
                                        <p:cTn id="7" dur="300" fill="hold"/>
                                        <p:tgtEl>
                                          <p:spTgt spid="4403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03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4036">
                                            <p:txEl>
                                              <p:pRg st="1" end="1"/>
                                            </p:txEl>
                                          </p:spTgt>
                                        </p:tgtEl>
                                        <p:attrNameLst>
                                          <p:attrName>style.visibility</p:attrName>
                                        </p:attrNameLst>
                                      </p:cBhvr>
                                      <p:to>
                                        <p:strVal val="visible"/>
                                      </p:to>
                                    </p:set>
                                    <p:anim calcmode="lin" valueType="num">
                                      <p:cBhvr additive="base">
                                        <p:cTn id="13" dur="300" fill="hold"/>
                                        <p:tgtEl>
                                          <p:spTgt spid="44036">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403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889125" y="1060450"/>
            <a:ext cx="7010400" cy="609600"/>
          </a:xfrm>
        </p:spPr>
        <p:txBody>
          <a:bodyPr/>
          <a:lstStyle/>
          <a:p>
            <a:pPr algn="ctr"/>
            <a:r>
              <a:rPr lang="en-US" sz="4000" smtClean="0"/>
              <a:t>John Marshall</a:t>
            </a:r>
          </a:p>
        </p:txBody>
      </p:sp>
      <p:sp>
        <p:nvSpPr>
          <p:cNvPr id="159747" name="Rectangle 3"/>
          <p:cNvSpPr>
            <a:spLocks noGrp="1" noChangeArrowheads="1"/>
          </p:cNvSpPr>
          <p:nvPr>
            <p:ph type="body" sz="half" idx="2"/>
          </p:nvPr>
        </p:nvSpPr>
        <p:spPr>
          <a:xfrm>
            <a:off x="4691063" y="2154238"/>
            <a:ext cx="3605212" cy="3222625"/>
          </a:xfrm>
        </p:spPr>
        <p:txBody>
          <a:bodyPr/>
          <a:lstStyle/>
          <a:p>
            <a:r>
              <a:rPr lang="en-US" sz="3200" b="1" smtClean="0"/>
              <a:t>…was the Chief Justice of the U.S. Supreme Court and was a Federalist appointed by John Adams.</a:t>
            </a:r>
          </a:p>
        </p:txBody>
      </p:sp>
      <p:pic>
        <p:nvPicPr>
          <p:cNvPr id="159748" name="Picture 4" descr="f0506s"/>
          <p:cNvPicPr>
            <a:picLocks noGrp="1" noChangeAspect="1" noChangeArrowheads="1"/>
          </p:cNvPicPr>
          <p:nvPr>
            <p:ph type="clipArt" sz="half" idx="1"/>
          </p:nvPr>
        </p:nvPicPr>
        <p:blipFill>
          <a:blip r:embed="rId3" cstate="print"/>
          <a:srcRect/>
          <a:stretch>
            <a:fillRect/>
          </a:stretch>
        </p:blipFill>
        <p:spPr>
          <a:xfrm>
            <a:off x="0" y="0"/>
            <a:ext cx="3521075" cy="4699000"/>
          </a:xfrm>
        </p:spPr>
      </p:pic>
      <p:sp>
        <p:nvSpPr>
          <p:cNvPr id="159749" name="Slide Number Placeholder 5"/>
          <p:cNvSpPr>
            <a:spLocks noGrp="1"/>
          </p:cNvSpPr>
          <p:nvPr>
            <p:ph type="sldNum" sz="quarter" idx="12"/>
          </p:nvPr>
        </p:nvSpPr>
        <p:spPr>
          <a:noFill/>
        </p:spPr>
        <p:txBody>
          <a:bodyPr/>
          <a:lstStyle/>
          <a:p>
            <a:fld id="{01683EBF-C5DF-4A3C-9978-5C9F8C02013A}" type="slidenum">
              <a:rPr lang="en-US" smtClean="0"/>
              <a:pPr/>
              <a:t>95</a:t>
            </a:fld>
            <a:endParaRPr lang="en-US" smtClean="0"/>
          </a:p>
        </p:txBody>
      </p:sp>
      <p:sp>
        <p:nvSpPr>
          <p:cNvPr id="7" name="Date Placeholder 6"/>
          <p:cNvSpPr>
            <a:spLocks noGrp="1"/>
          </p:cNvSpPr>
          <p:nvPr>
            <p:ph type="dt" sz="half" idx="10"/>
          </p:nvPr>
        </p:nvSpPr>
        <p:spPr/>
        <p:txBody>
          <a:bodyPr/>
          <a:lstStyle/>
          <a:p>
            <a:pPr>
              <a:defRPr/>
            </a:pPr>
            <a:fld id="{E344A7C6-E0FB-4D8B-96C6-CB36475050D9}"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5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smtClean="0"/>
              <a:t>Chief Justice John Marshall</a:t>
            </a:r>
          </a:p>
        </p:txBody>
      </p:sp>
      <p:pic>
        <p:nvPicPr>
          <p:cNvPr id="177156" name="Chief_Justice_John_Marshall.asf">
            <a:hlinkClick r:id="" action="ppaction://media"/>
          </p:cNvPr>
          <p:cNvPicPr>
            <a:picLocks noRot="1" noChangeAspect="1" noChangeArrowheads="1"/>
          </p:cNvPicPr>
          <p:nvPr>
            <a:videoFile r:link="rId1"/>
          </p:nvPr>
        </p:nvPicPr>
        <p:blipFill>
          <a:blip r:embed="rId4" cstate="print"/>
          <a:srcRect/>
          <a:stretch>
            <a:fillRect/>
          </a:stretch>
        </p:blipFill>
        <p:spPr bwMode="auto">
          <a:xfrm>
            <a:off x="2527300" y="2035175"/>
            <a:ext cx="5705475" cy="3889375"/>
          </a:xfrm>
          <a:prstGeom prst="rect">
            <a:avLst/>
          </a:prstGeom>
          <a:noFill/>
          <a:ln w="9525">
            <a:noFill/>
            <a:miter lim="800000"/>
            <a:headEnd/>
            <a:tailEnd/>
          </a:ln>
        </p:spPr>
      </p:pic>
      <p:sp>
        <p:nvSpPr>
          <p:cNvPr id="160772" name="Slide Number Placeholder 4"/>
          <p:cNvSpPr>
            <a:spLocks noGrp="1"/>
          </p:cNvSpPr>
          <p:nvPr>
            <p:ph type="sldNum" sz="quarter" idx="12"/>
          </p:nvPr>
        </p:nvSpPr>
        <p:spPr>
          <a:noFill/>
        </p:spPr>
        <p:txBody>
          <a:bodyPr/>
          <a:lstStyle/>
          <a:p>
            <a:fld id="{8D5BAE64-F72D-4CB9-98AD-7DBD8FD86658}" type="slidenum">
              <a:rPr lang="en-US" smtClean="0"/>
              <a:pPr/>
              <a:t>96</a:t>
            </a:fld>
            <a:endParaRPr lang="en-US" smtClean="0"/>
          </a:p>
        </p:txBody>
      </p:sp>
      <p:sp>
        <p:nvSpPr>
          <p:cNvPr id="6" name="Date Placeholder 5"/>
          <p:cNvSpPr>
            <a:spLocks noGrp="1"/>
          </p:cNvSpPr>
          <p:nvPr>
            <p:ph type="dt" sz="half" idx="10"/>
          </p:nvPr>
        </p:nvSpPr>
        <p:spPr/>
        <p:txBody>
          <a:bodyPr/>
          <a:lstStyle/>
          <a:p>
            <a:pPr>
              <a:defRPr/>
            </a:pPr>
            <a:fld id="{C55F1F82-DC76-48D0-B83A-F1493882DE8F}"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33" fill="hold"/>
                                        <p:tgtEl>
                                          <p:spTgt spid="17715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7156"/>
                </p:tgtEl>
              </p:cMediaNode>
            </p:video>
            <p:seq concurrent="1" nextAc="seek">
              <p:cTn id="8" restart="whenNotActive" fill="hold" evtFilter="cancelBubble" nodeType="interactiveSeq">
                <p:stCondLst>
                  <p:cond evt="onClick" delay="0">
                    <p:tgtEl>
                      <p:spTgt spid="17715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7156"/>
                                        </p:tgtEl>
                                      </p:cBhvr>
                                    </p:cmd>
                                  </p:childTnLst>
                                </p:cTn>
                              </p:par>
                            </p:childTnLst>
                          </p:cTn>
                        </p:par>
                      </p:childTnLst>
                    </p:cTn>
                  </p:par>
                </p:childTnLst>
              </p:cTn>
              <p:nextCondLst>
                <p:cond evt="onClick" delay="0">
                  <p:tgtEl>
                    <p:spTgt spid="177156"/>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82638" y="1119188"/>
            <a:ext cx="7010400" cy="549275"/>
          </a:xfrm>
        </p:spPr>
        <p:txBody>
          <a:bodyPr/>
          <a:lstStyle/>
          <a:p>
            <a:pPr algn="r"/>
            <a:r>
              <a:rPr lang="en-US" sz="3600" smtClean="0"/>
              <a:t>William Marbury</a:t>
            </a:r>
          </a:p>
        </p:txBody>
      </p:sp>
      <p:sp>
        <p:nvSpPr>
          <p:cNvPr id="161795" name="Rectangle 3"/>
          <p:cNvSpPr>
            <a:spLocks noGrp="1" noChangeArrowheads="1"/>
          </p:cNvSpPr>
          <p:nvPr>
            <p:ph type="body" sz="half" idx="2"/>
          </p:nvPr>
        </p:nvSpPr>
        <p:spPr>
          <a:xfrm>
            <a:off x="4764088" y="2154238"/>
            <a:ext cx="3605212" cy="3222625"/>
          </a:xfrm>
        </p:spPr>
        <p:txBody>
          <a:bodyPr/>
          <a:lstStyle/>
          <a:p>
            <a:pPr>
              <a:lnSpc>
                <a:spcPct val="90000"/>
              </a:lnSpc>
            </a:pPr>
            <a:r>
              <a:rPr lang="en-US" sz="3200" b="1" smtClean="0"/>
              <a:t>…demanded that the Supreme Court force the executive branch to hand over his commission</a:t>
            </a:r>
            <a:r>
              <a:rPr lang="en-US" sz="2800" b="1" smtClean="0"/>
              <a:t>.</a:t>
            </a:r>
          </a:p>
        </p:txBody>
      </p:sp>
      <p:pic>
        <p:nvPicPr>
          <p:cNvPr id="161796" name="Picture 4" descr="c_04c"/>
          <p:cNvPicPr>
            <a:picLocks noGrp="1" noChangeAspect="1" noChangeArrowheads="1"/>
          </p:cNvPicPr>
          <p:nvPr>
            <p:ph type="clipArt" sz="half" idx="1"/>
          </p:nvPr>
        </p:nvPicPr>
        <p:blipFill>
          <a:blip r:embed="rId4" cstate="print"/>
          <a:srcRect/>
          <a:stretch>
            <a:fillRect/>
          </a:stretch>
        </p:blipFill>
        <p:spPr>
          <a:xfrm>
            <a:off x="0" y="0"/>
            <a:ext cx="3738563" cy="4672013"/>
          </a:xfrm>
        </p:spPr>
      </p:pic>
      <p:sp>
        <p:nvSpPr>
          <p:cNvPr id="161797" name="Slide Number Placeholder 5"/>
          <p:cNvSpPr>
            <a:spLocks noGrp="1"/>
          </p:cNvSpPr>
          <p:nvPr>
            <p:ph type="sldNum" sz="quarter" idx="12"/>
          </p:nvPr>
        </p:nvSpPr>
        <p:spPr>
          <a:noFill/>
        </p:spPr>
        <p:txBody>
          <a:bodyPr/>
          <a:lstStyle/>
          <a:p>
            <a:fld id="{D5766B26-A69F-4D9C-87F5-DA2D2056ECDF}" type="slidenum">
              <a:rPr lang="en-US" smtClean="0"/>
              <a:pPr/>
              <a:t>97</a:t>
            </a:fld>
            <a:endParaRPr lang="en-US" smtClean="0"/>
          </a:p>
        </p:txBody>
      </p:sp>
      <p:sp>
        <p:nvSpPr>
          <p:cNvPr id="7" name="Date Placeholder 6"/>
          <p:cNvSpPr>
            <a:spLocks noGrp="1"/>
          </p:cNvSpPr>
          <p:nvPr>
            <p:ph type="dt" sz="half" idx="10"/>
          </p:nvPr>
        </p:nvSpPr>
        <p:spPr/>
        <p:txBody>
          <a:bodyPr/>
          <a:lstStyle/>
          <a:p>
            <a:pPr>
              <a:defRPr/>
            </a:pPr>
            <a:fld id="{8781F2AD-619D-4006-9FFE-22BBAB43C25F}"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box(out)">
                                      <p:cBhvr>
                                        <p:cTn id="7" dur="500"/>
                                        <p:tgtEl>
                                          <p:spTgt spid="3891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687513" y="1304925"/>
            <a:ext cx="6440487" cy="549275"/>
          </a:xfrm>
        </p:spPr>
        <p:txBody>
          <a:bodyPr/>
          <a:lstStyle/>
          <a:p>
            <a:r>
              <a:rPr lang="en-US" sz="3600" smtClean="0">
                <a:solidFill>
                  <a:schemeClr val="tx1"/>
                </a:solidFill>
              </a:rPr>
              <a:t>Marbury v. Madison</a:t>
            </a:r>
          </a:p>
        </p:txBody>
      </p:sp>
      <p:sp>
        <p:nvSpPr>
          <p:cNvPr id="162819" name="Slide Number Placeholder 4"/>
          <p:cNvSpPr>
            <a:spLocks noGrp="1"/>
          </p:cNvSpPr>
          <p:nvPr>
            <p:ph type="sldNum" sz="quarter" idx="12"/>
          </p:nvPr>
        </p:nvSpPr>
        <p:spPr>
          <a:noFill/>
        </p:spPr>
        <p:txBody>
          <a:bodyPr/>
          <a:lstStyle/>
          <a:p>
            <a:fld id="{B9567ED7-20CE-4515-A30A-610B2560F98C}" type="slidenum">
              <a:rPr lang="en-US" smtClean="0"/>
              <a:pPr/>
              <a:t>98</a:t>
            </a:fld>
            <a:endParaRPr lang="en-US" smtClean="0"/>
          </a:p>
        </p:txBody>
      </p:sp>
      <p:pic>
        <p:nvPicPr>
          <p:cNvPr id="7" name="Marbury_v__Madison__The_Supreme_Court_Establishes_its_Power.asf">
            <a:hlinkClick r:id="" action="ppaction://media"/>
          </p:cNvPr>
          <p:cNvPicPr>
            <a:picLocks noRot="1" noChangeAspect="1"/>
          </p:cNvPicPr>
          <p:nvPr>
            <a:videoFile r:link="rId1"/>
          </p:nvPr>
        </p:nvPicPr>
        <p:blipFill>
          <a:blip r:embed="rId4" cstate="print"/>
          <a:srcRect/>
          <a:stretch>
            <a:fillRect/>
          </a:stretch>
        </p:blipFill>
        <p:spPr bwMode="auto">
          <a:xfrm>
            <a:off x="3048000" y="2286000"/>
            <a:ext cx="4572000" cy="34290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A916BF82-644E-427A-949B-84BAB6A5D32A}" type="datetime3">
              <a:rPr lang="en-US" smtClean="0"/>
              <a:pPr>
                <a:defRPr/>
              </a:pPr>
              <a:t>21 December 2011</a:t>
            </a:fld>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9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676400" y="404813"/>
            <a:ext cx="7010400" cy="549275"/>
          </a:xfrm>
        </p:spPr>
        <p:txBody>
          <a:bodyPr/>
          <a:lstStyle/>
          <a:p>
            <a:pPr algn="ctr"/>
            <a:r>
              <a:rPr lang="en-US" sz="3600" smtClean="0">
                <a:solidFill>
                  <a:srgbClr val="FFFFFF"/>
                </a:solidFill>
              </a:rPr>
              <a:t>Marbury v. Madison</a:t>
            </a:r>
          </a:p>
        </p:txBody>
      </p:sp>
      <p:sp>
        <p:nvSpPr>
          <p:cNvPr id="163843" name="Rectangle 3"/>
          <p:cNvSpPr>
            <a:spLocks noGrp="1" noChangeArrowheads="1"/>
          </p:cNvSpPr>
          <p:nvPr>
            <p:ph type="body" sz="half" idx="1"/>
          </p:nvPr>
        </p:nvSpPr>
        <p:spPr>
          <a:xfrm>
            <a:off x="742950" y="1155700"/>
            <a:ext cx="4432300" cy="5272088"/>
          </a:xfrm>
        </p:spPr>
        <p:txBody>
          <a:bodyPr/>
          <a:lstStyle/>
          <a:p>
            <a:r>
              <a:rPr lang="en-US" sz="3200" b="1" smtClean="0"/>
              <a:t>In fact, in the court case __________, the Supreme Court indeed decided that Marbury had a right to the judgeship, but couldn’t force Jefferson to give Marbury the job.</a:t>
            </a:r>
          </a:p>
        </p:txBody>
      </p:sp>
      <p:sp>
        <p:nvSpPr>
          <p:cNvPr id="163844" name="Rectangle 4"/>
          <p:cNvSpPr>
            <a:spLocks noChangeArrowheads="1"/>
          </p:cNvSpPr>
          <p:nvPr/>
        </p:nvSpPr>
        <p:spPr bwMode="auto">
          <a:xfrm>
            <a:off x="-258763" y="-138113"/>
            <a:ext cx="9144001" cy="0"/>
          </a:xfrm>
          <a:prstGeom prst="rect">
            <a:avLst/>
          </a:prstGeom>
          <a:noFill/>
          <a:ln w="9525">
            <a:noFill/>
            <a:miter lim="800000"/>
            <a:headEnd/>
            <a:tailEnd/>
          </a:ln>
        </p:spPr>
        <p:txBody>
          <a:bodyPr>
            <a:spAutoFit/>
          </a:bodyPr>
          <a:lstStyle/>
          <a:p>
            <a:pPr eaLnBrk="0" hangingPunct="0"/>
            <a:endParaRPr lang="en-US">
              <a:solidFill>
                <a:srgbClr val="000099"/>
              </a:solidFill>
              <a:latin typeface="Times New Roman" pitchFamily="18" charset="0"/>
            </a:endParaRPr>
          </a:p>
        </p:txBody>
      </p:sp>
      <p:grpSp>
        <p:nvGrpSpPr>
          <p:cNvPr id="163845" name="Group 5"/>
          <p:cNvGrpSpPr>
            <a:grpSpLocks/>
          </p:cNvGrpSpPr>
          <p:nvPr/>
        </p:nvGrpSpPr>
        <p:grpSpPr bwMode="auto">
          <a:xfrm>
            <a:off x="3505200" y="-276225"/>
            <a:ext cx="4741863" cy="7134225"/>
            <a:chOff x="0" y="4494"/>
            <a:chExt cx="2987" cy="4494"/>
          </a:xfrm>
        </p:grpSpPr>
        <p:sp>
          <p:nvSpPr>
            <p:cNvPr id="163850" name="Rectangle 6"/>
            <p:cNvSpPr>
              <a:spLocks noChangeArrowheads="1"/>
            </p:cNvSpPr>
            <p:nvPr/>
          </p:nvSpPr>
          <p:spPr bwMode="auto">
            <a:xfrm>
              <a:off x="0" y="4494"/>
              <a:ext cx="2987" cy="4494"/>
            </a:xfrm>
            <a:prstGeom prst="rect">
              <a:avLst/>
            </a:prstGeom>
            <a:noFill/>
            <a:ln w="9525">
              <a:noFill/>
              <a:miter lim="800000"/>
              <a:headEnd/>
              <a:tailEnd/>
            </a:ln>
          </p:spPr>
          <p:txBody>
            <a:bodyPr>
              <a:spAutoFit/>
            </a:bodyPr>
            <a:lstStyle/>
            <a:p>
              <a:pPr eaLnBrk="0" hangingPunct="0"/>
              <a:endParaRPr lang="en-US">
                <a:solidFill>
                  <a:srgbClr val="000099"/>
                </a:solidFill>
                <a:latin typeface="Times New Roman" pitchFamily="18" charset="0"/>
              </a:endParaRPr>
            </a:p>
          </p:txBody>
        </p:sp>
        <p:sp>
          <p:nvSpPr>
            <p:cNvPr id="163851" name="Rectangle 7"/>
            <p:cNvSpPr>
              <a:spLocks noChangeArrowheads="1"/>
            </p:cNvSpPr>
            <p:nvPr/>
          </p:nvSpPr>
          <p:spPr bwMode="auto">
            <a:xfrm>
              <a:off x="0" y="4494"/>
              <a:ext cx="2987" cy="3580"/>
            </a:xfrm>
            <a:prstGeom prst="rect">
              <a:avLst/>
            </a:prstGeom>
            <a:noFill/>
            <a:ln w="9525">
              <a:noFill/>
              <a:miter lim="800000"/>
              <a:headEnd/>
              <a:tailEnd/>
            </a:ln>
          </p:spPr>
          <p:txBody>
            <a:bodyPr/>
            <a:lstStyle/>
            <a:p>
              <a:pPr algn="ctr" eaLnBrk="0" hangingPunct="0"/>
              <a:r>
                <a:rPr lang="en-US">
                  <a:solidFill>
                    <a:srgbClr val="000099"/>
                  </a:solidFill>
                  <a:latin typeface="Times New Roman" pitchFamily="18" charset="0"/>
                </a:rPr>
                <a:t>  </a:t>
              </a:r>
              <a:r>
                <a:rPr lang="en-US" sz="31900">
                  <a:solidFill>
                    <a:srgbClr val="000099"/>
                  </a:solidFill>
                  <a:latin typeface="Times New Roman" pitchFamily="18" charset="0"/>
                </a:rPr>
                <a:t> </a:t>
              </a:r>
              <a:r>
                <a:rPr lang="en-US">
                  <a:solidFill>
                    <a:srgbClr val="000099"/>
                  </a:solidFill>
                  <a:latin typeface="Times New Roman" pitchFamily="18" charset="0"/>
                </a:rPr>
                <a:t>                                                                 </a:t>
              </a:r>
            </a:p>
            <a:p>
              <a:pPr algn="ctr" eaLnBrk="0" hangingPunct="0"/>
              <a:endParaRPr lang="en-US">
                <a:solidFill>
                  <a:srgbClr val="000099"/>
                </a:solidFill>
                <a:latin typeface="Times New Roman" pitchFamily="18" charset="0"/>
              </a:endParaRPr>
            </a:p>
          </p:txBody>
        </p:sp>
      </p:grpSp>
      <p:pic>
        <p:nvPicPr>
          <p:cNvPr id="163846" name="Picture 8" descr="Cartoon"/>
          <p:cNvPicPr>
            <a:picLocks noGrp="1" noChangeAspect="1" noChangeArrowheads="1"/>
          </p:cNvPicPr>
          <p:nvPr>
            <p:ph type="clipArt" sz="half" idx="2"/>
          </p:nvPr>
        </p:nvPicPr>
        <p:blipFill>
          <a:blip r:embed="rId5" cstate="print"/>
          <a:srcRect/>
          <a:stretch>
            <a:fillRect/>
          </a:stretch>
        </p:blipFill>
        <p:spPr>
          <a:xfrm>
            <a:off x="4965700" y="2051050"/>
            <a:ext cx="3886200" cy="3878263"/>
          </a:xfrm>
        </p:spPr>
      </p:pic>
      <p:pic>
        <p:nvPicPr>
          <p:cNvPr id="40969" name="parnt_04.mid">
            <a:hlinkClick r:id="" action="ppaction://media"/>
          </p:cNvPr>
          <p:cNvPicPr>
            <a:picLocks noRot="1" noChangeAspect="1" noChangeArrowheads="1"/>
          </p:cNvPicPr>
          <p:nvPr>
            <a:audioFile r:link="rId1"/>
          </p:nvPr>
        </p:nvPicPr>
        <p:blipFill>
          <a:blip r:embed="rId6" cstate="print"/>
          <a:srcRect/>
          <a:stretch>
            <a:fillRect/>
          </a:stretch>
        </p:blipFill>
        <p:spPr bwMode="auto">
          <a:xfrm>
            <a:off x="7972425" y="6207125"/>
            <a:ext cx="304800" cy="304800"/>
          </a:xfrm>
          <a:prstGeom prst="rect">
            <a:avLst/>
          </a:prstGeom>
          <a:noFill/>
          <a:ln w="9525">
            <a:noFill/>
            <a:miter lim="800000"/>
            <a:headEnd/>
            <a:tailEnd/>
          </a:ln>
        </p:spPr>
      </p:pic>
      <p:sp>
        <p:nvSpPr>
          <p:cNvPr id="163848" name="Slide Number Placeholder 10"/>
          <p:cNvSpPr>
            <a:spLocks noGrp="1"/>
          </p:cNvSpPr>
          <p:nvPr>
            <p:ph type="sldNum" sz="quarter" idx="12"/>
          </p:nvPr>
        </p:nvSpPr>
        <p:spPr>
          <a:noFill/>
        </p:spPr>
        <p:txBody>
          <a:bodyPr/>
          <a:lstStyle/>
          <a:p>
            <a:fld id="{AD68AB13-7E5F-48DC-B2E9-29E9D57CFB68}" type="slidenum">
              <a:rPr lang="en-US" smtClean="0"/>
              <a:pPr/>
              <a:t>99</a:t>
            </a:fld>
            <a:endParaRPr lang="en-US" smtClean="0"/>
          </a:p>
        </p:txBody>
      </p:sp>
      <p:sp>
        <p:nvSpPr>
          <p:cNvPr id="12" name="Date Placeholder 11"/>
          <p:cNvSpPr>
            <a:spLocks noGrp="1"/>
          </p:cNvSpPr>
          <p:nvPr>
            <p:ph type="dt" sz="half" idx="10"/>
          </p:nvPr>
        </p:nvSpPr>
        <p:spPr/>
        <p:txBody>
          <a:bodyPr/>
          <a:lstStyle/>
          <a:p>
            <a:pPr>
              <a:defRPr/>
            </a:pPr>
            <a:fld id="{BA440EF4-FB9E-4149-80FD-03D33573FB3D}" type="datetime3">
              <a:rPr lang="en-US" smtClean="0"/>
              <a:pPr>
                <a:defRPr/>
              </a:pPr>
              <a:t>21 December 2011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 calcmode="lin" valueType="num">
                                      <p:cBhvr additive="base">
                                        <p:cTn id="7" dur="500" fill="hold"/>
                                        <p:tgtEl>
                                          <p:spTgt spid="409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409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0969"/>
                </p:tgtEl>
              </p:cMediaNode>
            </p:audio>
          </p:childTnLst>
        </p:cTn>
      </p:par>
    </p:tnLst>
    <p:bldLst>
      <p:bldP spid="40962"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True"/>
  <p:tag name="HOTSPOTTYPE" val="DefinedInNavigator"/>
  <p:tag name="BRANCHTO" val="262"/>
</p:tagLst>
</file>

<file path=ppt/theme/theme1.xml><?xml version="1.0" encoding="utf-8"?>
<a:theme xmlns:a="http://schemas.openxmlformats.org/drawingml/2006/main" name="presidents">
  <a:themeElements>
    <a:clrScheme name="presidents 1">
      <a:dk1>
        <a:srgbClr val="333333"/>
      </a:dk1>
      <a:lt1>
        <a:srgbClr val="EFD58D"/>
      </a:lt1>
      <a:dk2>
        <a:srgbClr val="A50021"/>
      </a:dk2>
      <a:lt2>
        <a:srgbClr val="000000"/>
      </a:lt2>
      <a:accent1>
        <a:srgbClr val="A50021"/>
      </a:accent1>
      <a:accent2>
        <a:srgbClr val="008080"/>
      </a:accent2>
      <a:accent3>
        <a:srgbClr val="F6E7C5"/>
      </a:accent3>
      <a:accent4>
        <a:srgbClr val="2A2A2A"/>
      </a:accent4>
      <a:accent5>
        <a:srgbClr val="CFAAAB"/>
      </a:accent5>
      <a:accent6>
        <a:srgbClr val="007373"/>
      </a:accent6>
      <a:hlink>
        <a:srgbClr val="996600"/>
      </a:hlink>
      <a:folHlink>
        <a:srgbClr val="808000"/>
      </a:folHlink>
    </a:clrScheme>
    <a:fontScheme name="preside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CC">
            <a:alpha val="50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CC">
            <a:alpha val="50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residents 1">
        <a:dk1>
          <a:srgbClr val="333333"/>
        </a:dk1>
        <a:lt1>
          <a:srgbClr val="EFD58D"/>
        </a:lt1>
        <a:dk2>
          <a:srgbClr val="A50021"/>
        </a:dk2>
        <a:lt2>
          <a:srgbClr val="000000"/>
        </a:lt2>
        <a:accent1>
          <a:srgbClr val="A50021"/>
        </a:accent1>
        <a:accent2>
          <a:srgbClr val="008080"/>
        </a:accent2>
        <a:accent3>
          <a:srgbClr val="F6E7C5"/>
        </a:accent3>
        <a:accent4>
          <a:srgbClr val="2A2A2A"/>
        </a:accent4>
        <a:accent5>
          <a:srgbClr val="CFAAAB"/>
        </a:accent5>
        <a:accent6>
          <a:srgbClr val="007373"/>
        </a:accent6>
        <a:hlink>
          <a:srgbClr val="99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triotic15">
  <a:themeElements>
    <a:clrScheme name="">
      <a:dk1>
        <a:srgbClr val="000099"/>
      </a:dk1>
      <a:lt1>
        <a:srgbClr val="EAEAEA"/>
      </a:lt1>
      <a:dk2>
        <a:srgbClr val="000099"/>
      </a:dk2>
      <a:lt2>
        <a:srgbClr val="000000"/>
      </a:lt2>
      <a:accent1>
        <a:srgbClr val="CC3300"/>
      </a:accent1>
      <a:accent2>
        <a:srgbClr val="0000FF"/>
      </a:accent2>
      <a:accent3>
        <a:srgbClr val="F3F3F3"/>
      </a:accent3>
      <a:accent4>
        <a:srgbClr val="000082"/>
      </a:accent4>
      <a:accent5>
        <a:srgbClr val="E2ADAA"/>
      </a:accent5>
      <a:accent6>
        <a:srgbClr val="0000E7"/>
      </a:accent6>
      <a:hlink>
        <a:srgbClr val="9966FF"/>
      </a:hlink>
      <a:folHlink>
        <a:srgbClr val="6666FF"/>
      </a:folHlink>
    </a:clrScheme>
    <a:fontScheme name="patriotic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patriotic15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patriotic15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patriotic15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triotic15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
      <a:clrScheme name="patriotic15 5">
        <a:dk1>
          <a:srgbClr val="000000"/>
        </a:dk1>
        <a:lt1>
          <a:srgbClr val="FFCC66"/>
        </a:lt1>
        <a:dk2>
          <a:srgbClr val="000000"/>
        </a:dk2>
        <a:lt2>
          <a:srgbClr val="99CC00"/>
        </a:lt2>
        <a:accent1>
          <a:srgbClr val="FF9933"/>
        </a:accent1>
        <a:accent2>
          <a:srgbClr val="99FF33"/>
        </a:accent2>
        <a:accent3>
          <a:srgbClr val="AAAAAA"/>
        </a:accent3>
        <a:accent4>
          <a:srgbClr val="DAAE56"/>
        </a:accent4>
        <a:accent5>
          <a:srgbClr val="FFCAAD"/>
        </a:accent5>
        <a:accent6>
          <a:srgbClr val="8AE72D"/>
        </a:accent6>
        <a:hlink>
          <a:srgbClr val="9966FF"/>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ewisandclarke">
  <a:themeElements>
    <a:clrScheme name="lewisandclarke 1">
      <a:dk1>
        <a:srgbClr val="333333"/>
      </a:dk1>
      <a:lt1>
        <a:srgbClr val="E0EE5C"/>
      </a:lt1>
      <a:dk2>
        <a:srgbClr val="666633"/>
      </a:dk2>
      <a:lt2>
        <a:srgbClr val="000000"/>
      </a:lt2>
      <a:accent1>
        <a:srgbClr val="808000"/>
      </a:accent1>
      <a:accent2>
        <a:srgbClr val="009999"/>
      </a:accent2>
      <a:accent3>
        <a:srgbClr val="EDF5B5"/>
      </a:accent3>
      <a:accent4>
        <a:srgbClr val="2A2A2A"/>
      </a:accent4>
      <a:accent5>
        <a:srgbClr val="C0C0AA"/>
      </a:accent5>
      <a:accent6>
        <a:srgbClr val="008A8A"/>
      </a:accent6>
      <a:hlink>
        <a:srgbClr val="99CC00"/>
      </a:hlink>
      <a:folHlink>
        <a:srgbClr val="00CC99"/>
      </a:folHlink>
    </a:clrScheme>
    <a:fontScheme name="lewisandclark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lewisandclarke 1">
        <a:dk1>
          <a:srgbClr val="333333"/>
        </a:dk1>
        <a:lt1>
          <a:srgbClr val="E0EE5C"/>
        </a:lt1>
        <a:dk2>
          <a:srgbClr val="666633"/>
        </a:dk2>
        <a:lt2>
          <a:srgbClr val="000000"/>
        </a:lt2>
        <a:accent1>
          <a:srgbClr val="808000"/>
        </a:accent1>
        <a:accent2>
          <a:srgbClr val="009999"/>
        </a:accent2>
        <a:accent3>
          <a:srgbClr val="EDF5B5"/>
        </a:accent3>
        <a:accent4>
          <a:srgbClr val="2A2A2A"/>
        </a:accent4>
        <a:accent5>
          <a:srgbClr val="C0C0AA"/>
        </a:accent5>
        <a:accent6>
          <a:srgbClr val="008A8A"/>
        </a:accent6>
        <a:hlink>
          <a:srgbClr val="99CC00"/>
        </a:hlink>
        <a:folHlink>
          <a:srgbClr val="00CC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eminar20">
  <a:themeElements>
    <a:clrScheme name="">
      <a:dk1>
        <a:srgbClr val="000000"/>
      </a:dk1>
      <a:lt1>
        <a:srgbClr val="FFFFFF"/>
      </a:lt1>
      <a:dk2>
        <a:srgbClr val="FFFFFF"/>
      </a:dk2>
      <a:lt2>
        <a:srgbClr val="000000"/>
      </a:lt2>
      <a:accent1>
        <a:srgbClr val="FF6600"/>
      </a:accent1>
      <a:accent2>
        <a:srgbClr val="FFFF66"/>
      </a:accent2>
      <a:accent3>
        <a:srgbClr val="FFFFFF"/>
      </a:accent3>
      <a:accent4>
        <a:srgbClr val="000000"/>
      </a:accent4>
      <a:accent5>
        <a:srgbClr val="FFB8AA"/>
      </a:accent5>
      <a:accent6>
        <a:srgbClr val="E7E75C"/>
      </a:accent6>
      <a:hlink>
        <a:srgbClr val="FF9933"/>
      </a:hlink>
      <a:folHlink>
        <a:srgbClr val="99CC00"/>
      </a:folHlink>
    </a:clrScheme>
    <a:fontScheme name="seminar20">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seminar20 1">
        <a:dk1>
          <a:srgbClr val="000000"/>
        </a:dk1>
        <a:lt1>
          <a:srgbClr val="FFFFFF"/>
        </a:lt1>
        <a:dk2>
          <a:srgbClr val="996633"/>
        </a:dk2>
        <a:lt2>
          <a:srgbClr val="FF9900"/>
        </a:lt2>
        <a:accent1>
          <a:srgbClr val="D60093"/>
        </a:accent1>
        <a:accent2>
          <a:srgbClr val="FFFF66"/>
        </a:accent2>
        <a:accent3>
          <a:srgbClr val="CAB8AD"/>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seminar20 2">
        <a:dk1>
          <a:srgbClr val="FFFFCC"/>
        </a:dk1>
        <a:lt1>
          <a:srgbClr val="FFFFFF"/>
        </a:lt1>
        <a:dk2>
          <a:srgbClr val="FFFFCC"/>
        </a:dk2>
        <a:lt2>
          <a:srgbClr val="996600"/>
        </a:lt2>
        <a:accent1>
          <a:srgbClr val="FFCC00"/>
        </a:accent1>
        <a:accent2>
          <a:srgbClr val="6666FF"/>
        </a:accent2>
        <a:accent3>
          <a:srgbClr val="FFFFE2"/>
        </a:accent3>
        <a:accent4>
          <a:srgbClr val="DADADA"/>
        </a:accent4>
        <a:accent5>
          <a:srgbClr val="FFE2AA"/>
        </a:accent5>
        <a:accent6>
          <a:srgbClr val="5C5CE7"/>
        </a:accent6>
        <a:hlink>
          <a:srgbClr val="999933"/>
        </a:hlink>
        <a:folHlink>
          <a:srgbClr val="990066"/>
        </a:folHlink>
      </a:clrScheme>
      <a:clrMap bg1="dk2" tx1="lt1" bg2="dk1" tx2="lt2" accent1="accent1" accent2="accent2" accent3="accent3" accent4="accent4" accent5="accent5" accent6="accent6" hlink="hlink" folHlink="folHlink"/>
    </a:extraClrScheme>
    <a:extraClrScheme>
      <a:clrScheme name="seminar20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seminar20 4">
        <a:dk1>
          <a:srgbClr val="000000"/>
        </a:dk1>
        <a:lt1>
          <a:srgbClr val="FFFFFF"/>
        </a:lt1>
        <a:dk2>
          <a:srgbClr val="990066"/>
        </a:dk2>
        <a:lt2>
          <a:srgbClr val="008080"/>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000099"/>
    </a:lt1>
    <a:dk2>
      <a:srgbClr val="000066"/>
    </a:dk2>
    <a:lt2>
      <a:srgbClr val="FFFFFF"/>
    </a:lt2>
    <a:accent1>
      <a:srgbClr val="FF9933"/>
    </a:accent1>
    <a:accent2>
      <a:srgbClr val="99FF33"/>
    </a:accent2>
    <a:accent3>
      <a:srgbClr val="AAAAB8"/>
    </a:accent3>
    <a:accent4>
      <a:srgbClr val="000082"/>
    </a:accent4>
    <a:accent5>
      <a:srgbClr val="FFCAAD"/>
    </a:accent5>
    <a:accent6>
      <a:srgbClr val="8AE72D"/>
    </a:accent6>
    <a:hlink>
      <a:srgbClr val="9966FF"/>
    </a:hlink>
    <a:folHlink>
      <a:srgbClr val="6666FF"/>
    </a:folHlink>
  </a:clrScheme>
</a:themeOverride>
</file>

<file path=docProps/app.xml><?xml version="1.0" encoding="utf-8"?>
<Properties xmlns="http://schemas.openxmlformats.org/officeDocument/2006/extended-properties" xmlns:vt="http://schemas.openxmlformats.org/officeDocument/2006/docPropsVTypes">
  <Template>presidents</Template>
  <TotalTime>3271</TotalTime>
  <Words>8046</Words>
  <Application>Microsoft Office PowerPoint</Application>
  <PresentationFormat>On-screen Show (4:3)</PresentationFormat>
  <Paragraphs>1319</Paragraphs>
  <Slides>233</Slides>
  <Notes>104</Notes>
  <HiddenSlides>0</HiddenSlides>
  <MMClips>17</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233</vt:i4>
      </vt:variant>
    </vt:vector>
  </HeadingPairs>
  <TitlesOfParts>
    <vt:vector size="239" baseType="lpstr">
      <vt:lpstr>presidents</vt:lpstr>
      <vt:lpstr>patriotic15</vt:lpstr>
      <vt:lpstr>Default Design</vt:lpstr>
      <vt:lpstr>lewisandclarke</vt:lpstr>
      <vt:lpstr>seminar20</vt:lpstr>
      <vt:lpstr>Chart</vt:lpstr>
      <vt:lpstr>The New Republic Begins and  The Age Of Jefferson </vt:lpstr>
      <vt:lpstr>28 Feb 2011</vt:lpstr>
      <vt:lpstr>Class work/Homework   27 Feb 2012</vt:lpstr>
      <vt:lpstr>07 Mar 2012</vt:lpstr>
      <vt:lpstr>Class work 08 March 2012</vt:lpstr>
      <vt:lpstr>Homework 14 March 2012</vt:lpstr>
      <vt:lpstr>Class work 15 March 2012</vt:lpstr>
      <vt:lpstr>Homework 16 March 2012</vt:lpstr>
      <vt:lpstr>Test 22 Mar 012</vt:lpstr>
      <vt:lpstr>America 1789</vt:lpstr>
      <vt:lpstr>Slide 11</vt:lpstr>
      <vt:lpstr>Our text will be a guide</vt:lpstr>
      <vt:lpstr>Retention Check</vt:lpstr>
      <vt:lpstr>28 Feb 2012</vt:lpstr>
      <vt:lpstr>27 Feb 2012</vt:lpstr>
      <vt:lpstr>Objectives</vt:lpstr>
      <vt:lpstr>POP-Quiz (6.1)</vt:lpstr>
      <vt:lpstr>George Washington The First President.</vt:lpstr>
      <vt:lpstr>George Washington Oath of Office  </vt:lpstr>
      <vt:lpstr>Slide 20</vt:lpstr>
      <vt:lpstr>U.S. Capitol New York City</vt:lpstr>
      <vt:lpstr>Essential Question:</vt:lpstr>
      <vt:lpstr>ANSWER:</vt:lpstr>
      <vt:lpstr>John Adams</vt:lpstr>
      <vt:lpstr>The First Cabinet</vt:lpstr>
      <vt:lpstr>The First Cabinet</vt:lpstr>
      <vt:lpstr>ANSWER:</vt:lpstr>
      <vt:lpstr>The First year  1789 </vt:lpstr>
      <vt:lpstr>Launching the  New Government </vt:lpstr>
      <vt:lpstr>Precedent</vt:lpstr>
      <vt:lpstr>Judiciary Act of 1789</vt:lpstr>
      <vt:lpstr>Judiciary Act of 1789</vt:lpstr>
      <vt:lpstr>National Credit</vt:lpstr>
      <vt:lpstr>Battling National Debt The National Bank.  1790-91</vt:lpstr>
      <vt:lpstr>Factions</vt:lpstr>
      <vt:lpstr>View points</vt:lpstr>
      <vt:lpstr>view points</vt:lpstr>
      <vt:lpstr>Results/effects</vt:lpstr>
      <vt:lpstr>Essential Question:</vt:lpstr>
      <vt:lpstr>Essential Question:</vt:lpstr>
      <vt:lpstr>ANSWER:</vt:lpstr>
      <vt:lpstr>ANSWER:</vt:lpstr>
      <vt:lpstr>Hamilton Vs Jefferson</vt:lpstr>
      <vt:lpstr>Hamilton Vs Jefferson</vt:lpstr>
      <vt:lpstr>Hamilton Vs Jefferson</vt:lpstr>
      <vt:lpstr>Hamilton Vs Jefferson</vt:lpstr>
      <vt:lpstr>Hamilton’s Tariff Program, 1791</vt:lpstr>
      <vt:lpstr>Opposing Viewpoints</vt:lpstr>
      <vt:lpstr>Results/Effects </vt:lpstr>
      <vt:lpstr>Whiskey Rebellion</vt:lpstr>
      <vt:lpstr>Whiskey Rebellion  (1791-1794)</vt:lpstr>
      <vt:lpstr>Opposing Side 1: Farmers/Common People</vt:lpstr>
      <vt:lpstr>Opposing Side 2:  Federal Government</vt:lpstr>
      <vt:lpstr>Results/Effects</vt:lpstr>
      <vt:lpstr>Homework Review</vt:lpstr>
      <vt:lpstr>Need to stop here for Exam Prep</vt:lpstr>
      <vt:lpstr>07 Mar 2012</vt:lpstr>
      <vt:lpstr>Quarter #4 Begins!!!! Yea!!!!</vt:lpstr>
      <vt:lpstr>Class work 08 March 2012</vt:lpstr>
      <vt:lpstr>Objectives 6.2</vt:lpstr>
      <vt:lpstr>POP-Quiz (6.2) 12 Feb 2012</vt:lpstr>
      <vt:lpstr>French Revolution</vt:lpstr>
      <vt:lpstr>Neutrality Proclamation</vt:lpstr>
      <vt:lpstr>The Proclamation of Neutrality </vt:lpstr>
      <vt:lpstr>Citizen Genet</vt:lpstr>
      <vt:lpstr>Privateers</vt:lpstr>
      <vt:lpstr>John Jay</vt:lpstr>
      <vt:lpstr>Jay’s Treaty</vt:lpstr>
      <vt:lpstr>Right of deposit</vt:lpstr>
      <vt:lpstr>Pinckney’s Treaty</vt:lpstr>
      <vt:lpstr>Political parties</vt:lpstr>
      <vt:lpstr>Political parties</vt:lpstr>
      <vt:lpstr>Federalist Party</vt:lpstr>
      <vt:lpstr>Democratic-Republican Party</vt:lpstr>
      <vt:lpstr>John Adams</vt:lpstr>
      <vt:lpstr>Charles Talleyrand</vt:lpstr>
      <vt:lpstr>XYZ affair</vt:lpstr>
      <vt:lpstr>Virginia and Kentucky Resolutions</vt:lpstr>
      <vt:lpstr>Twelfth Amendment</vt:lpstr>
      <vt:lpstr>Alien and Sedition Acts</vt:lpstr>
      <vt:lpstr>Homework 14 March 2012</vt:lpstr>
      <vt:lpstr>Class work 15 March 2012</vt:lpstr>
      <vt:lpstr>The Age of Jefferson The election of 1800</vt:lpstr>
      <vt:lpstr>T.J.’s 1800  America </vt:lpstr>
      <vt:lpstr>The New Government  Quick Overview</vt:lpstr>
      <vt:lpstr>Organizing the New Government</vt:lpstr>
      <vt:lpstr> Hamiltonian     Jeffersonian Federalists vs. Republicans </vt:lpstr>
      <vt:lpstr>Republicans in Power</vt:lpstr>
      <vt:lpstr>Thomas Jefferson</vt:lpstr>
      <vt:lpstr>The Election of 1800</vt:lpstr>
      <vt:lpstr>Mini Question</vt:lpstr>
      <vt:lpstr>Thomas Jefferson</vt:lpstr>
      <vt:lpstr>Jefferson’s View of Government</vt:lpstr>
      <vt:lpstr>Mini Question</vt:lpstr>
      <vt:lpstr>John Marshall</vt:lpstr>
      <vt:lpstr>Chief Justice John Marshall</vt:lpstr>
      <vt:lpstr>William Marbury</vt:lpstr>
      <vt:lpstr>Marbury v. Madison</vt:lpstr>
      <vt:lpstr>Marbury v. Madison</vt:lpstr>
      <vt:lpstr>Judicial Review</vt:lpstr>
      <vt:lpstr>Judicial Review</vt:lpstr>
      <vt:lpstr>Notes</vt:lpstr>
      <vt:lpstr>Mini Question</vt:lpstr>
      <vt:lpstr>Knock, knock </vt:lpstr>
      <vt:lpstr>Notes</vt:lpstr>
      <vt:lpstr>Homework</vt:lpstr>
      <vt:lpstr> Louisiana Purchase</vt:lpstr>
      <vt:lpstr>Louisiana Purchase-</vt:lpstr>
      <vt:lpstr>Louisiana Purchase</vt:lpstr>
      <vt:lpstr>Louisiana Purchase</vt:lpstr>
      <vt:lpstr>Jefferson’s purchase of the Louisiana territory doubled the size of the United States in the 1803. </vt:lpstr>
      <vt:lpstr>Did Jefferson ignore the Constitution</vt:lpstr>
      <vt:lpstr>Slide 113</vt:lpstr>
      <vt:lpstr>Meriwether Lewis</vt:lpstr>
      <vt:lpstr>     William Clark</vt:lpstr>
      <vt:lpstr>Lewis and Clark Expedition</vt:lpstr>
      <vt:lpstr>Sacagawea</vt:lpstr>
      <vt:lpstr>Sacagawea</vt:lpstr>
      <vt:lpstr>Zebulon Pike</vt:lpstr>
      <vt:lpstr>Zebulon Pike</vt:lpstr>
      <vt:lpstr>New Orleans</vt:lpstr>
      <vt:lpstr>Mississippi River</vt:lpstr>
      <vt:lpstr>Mississippi River</vt:lpstr>
      <vt:lpstr>Homework 16 March 2012</vt:lpstr>
      <vt:lpstr>New Threats From Overseas</vt:lpstr>
      <vt:lpstr>Objectives:  The War of 1812</vt:lpstr>
      <vt:lpstr>Impressment</vt:lpstr>
      <vt:lpstr>Embargo</vt:lpstr>
      <vt:lpstr>Oil Embargo from OPEC on U.S. in the late 1970s</vt:lpstr>
      <vt:lpstr>Embargo Act</vt:lpstr>
      <vt:lpstr>Non-Intercourse Act</vt:lpstr>
      <vt:lpstr>Tecumseh</vt:lpstr>
      <vt:lpstr>William Henry Harrison</vt:lpstr>
      <vt:lpstr>Battle of Tippecanoe</vt:lpstr>
      <vt:lpstr>War Hawks</vt:lpstr>
      <vt:lpstr>James Madison</vt:lpstr>
      <vt:lpstr>Mini Question</vt:lpstr>
      <vt:lpstr>Mini Question</vt:lpstr>
      <vt:lpstr>War of 1812 </vt:lpstr>
      <vt:lpstr>Madison &amp; War of 1812</vt:lpstr>
      <vt:lpstr>Mini Question</vt:lpstr>
      <vt:lpstr>Oliver Hazard Perry</vt:lpstr>
      <vt:lpstr>Battle of Lake Erie</vt:lpstr>
      <vt:lpstr>Slide 144</vt:lpstr>
      <vt:lpstr>Battle of the Thames</vt:lpstr>
      <vt:lpstr>The Battle Plan</vt:lpstr>
      <vt:lpstr>Red Eagle</vt:lpstr>
      <vt:lpstr>Battle of Horseshoe Bend</vt:lpstr>
      <vt:lpstr>Andrew Jackson</vt:lpstr>
      <vt:lpstr>Francis Scott Key</vt:lpstr>
      <vt:lpstr>Battle of New Orleans</vt:lpstr>
      <vt:lpstr>Battle of New Orleans</vt:lpstr>
      <vt:lpstr>Slide 153</vt:lpstr>
      <vt:lpstr>Hartford Convention</vt:lpstr>
      <vt:lpstr>Treaty of Ghent</vt:lpstr>
      <vt:lpstr>Fort Detroit</vt:lpstr>
      <vt:lpstr>Fort Mims</vt:lpstr>
      <vt:lpstr>Washington, D.C.</vt:lpstr>
      <vt:lpstr>Baltimore</vt:lpstr>
      <vt:lpstr>Mini Question</vt:lpstr>
      <vt:lpstr>Mini Question</vt:lpstr>
      <vt:lpstr>Mini Question</vt:lpstr>
      <vt:lpstr>Test 22 Mar 012</vt:lpstr>
      <vt:lpstr>Note to teacher</vt:lpstr>
      <vt:lpstr>Alexander Hamilton</vt:lpstr>
      <vt:lpstr>Thomas Jefferson</vt:lpstr>
      <vt:lpstr>Protective tariff</vt:lpstr>
      <vt:lpstr>Strict construction  (Like following the blue prints exactly)</vt:lpstr>
      <vt:lpstr>Loose construction (Like being creative when writing a play)</vt:lpstr>
      <vt:lpstr>Essential Question:</vt:lpstr>
      <vt:lpstr>ANSWER:    </vt:lpstr>
      <vt:lpstr>ANSWER continued:</vt:lpstr>
      <vt:lpstr>Essential Question:</vt:lpstr>
      <vt:lpstr>ANSWER:  </vt:lpstr>
      <vt:lpstr>ANSWER:</vt:lpstr>
      <vt:lpstr>ANSWER:</vt:lpstr>
      <vt:lpstr>Slide 177</vt:lpstr>
      <vt:lpstr>ANSWER:</vt:lpstr>
      <vt:lpstr>George Washington</vt:lpstr>
      <vt:lpstr>Washington’s Proclamation</vt:lpstr>
      <vt:lpstr>Electoral College</vt:lpstr>
      <vt:lpstr>Abigail Adams</vt:lpstr>
      <vt:lpstr>Martha Washington</vt:lpstr>
      <vt:lpstr>Judith Sargent Murray</vt:lpstr>
      <vt:lpstr>Retention Check #1</vt:lpstr>
      <vt:lpstr>Mini Question</vt:lpstr>
      <vt:lpstr>Mini Question</vt:lpstr>
      <vt:lpstr>Mini Question</vt:lpstr>
      <vt:lpstr>Slide 189</vt:lpstr>
      <vt:lpstr>Retention Check #3</vt:lpstr>
      <vt:lpstr>Mini Question</vt:lpstr>
      <vt:lpstr>Mini Question</vt:lpstr>
      <vt:lpstr>Mini Question</vt:lpstr>
      <vt:lpstr> Retention Check</vt:lpstr>
      <vt:lpstr>Retention Check</vt:lpstr>
      <vt:lpstr>Retention Check</vt:lpstr>
      <vt:lpstr>Mini Question</vt:lpstr>
      <vt:lpstr>Mini Question</vt:lpstr>
      <vt:lpstr>Mini Question</vt:lpstr>
      <vt:lpstr>Little Turtle</vt:lpstr>
      <vt:lpstr>Little Turtle</vt:lpstr>
      <vt:lpstr>Anthony Wayne</vt:lpstr>
      <vt:lpstr>Battle of Fallen Timbers</vt:lpstr>
      <vt:lpstr>Treaty of Greenville</vt:lpstr>
      <vt:lpstr>Whiskey Rebellion</vt:lpstr>
      <vt:lpstr>Retention Check #5</vt:lpstr>
      <vt:lpstr>Mini Question</vt:lpstr>
      <vt:lpstr>Mini Question</vt:lpstr>
      <vt:lpstr>Mini Question</vt:lpstr>
      <vt:lpstr>Retention Check #6</vt:lpstr>
      <vt:lpstr>Retention Check #6 Con’t</vt:lpstr>
      <vt:lpstr>Mini Question</vt:lpstr>
      <vt:lpstr>Mini Question</vt:lpstr>
      <vt:lpstr>Mini Question</vt:lpstr>
      <vt:lpstr>National Debt</vt:lpstr>
      <vt:lpstr>Bonds</vt:lpstr>
      <vt:lpstr>Speculators</vt:lpstr>
      <vt:lpstr>A thought to ponder</vt:lpstr>
      <vt:lpstr>Answer</vt:lpstr>
      <vt:lpstr>Thoughts to Ponder</vt:lpstr>
      <vt:lpstr>Answer</vt:lpstr>
      <vt:lpstr>Slide 222</vt:lpstr>
      <vt:lpstr>Reference for Pictures</vt:lpstr>
      <vt:lpstr>Reference Page 2 for Pictures</vt:lpstr>
      <vt:lpstr>Reference Page 3 for Pictures</vt:lpstr>
      <vt:lpstr>Reference Page 4 for Pictures</vt:lpstr>
      <vt:lpstr>Reference Page 5 for Pictures</vt:lpstr>
      <vt:lpstr>Reference Page 6 </vt:lpstr>
      <vt:lpstr>Reference for Pictures</vt:lpstr>
      <vt:lpstr>Reference Page 2 for Pictures</vt:lpstr>
      <vt:lpstr>Slide 231</vt:lpstr>
      <vt:lpstr>Reference Page 4 for Pictures</vt:lpstr>
      <vt:lpstr>Click to add title</vt:lpstr>
    </vt:vector>
  </TitlesOfParts>
  <Company>home</Company>
  <LinksUpToDate>false</LinksUpToDate>
  <SharedDoc>false</SharedDoc>
  <HyperlinkBase>www.inzones.com</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 Franklin  and Jefferson</dc:title>
  <dc:creator>Robert B. Tate Jr.</dc:creator>
  <dc:description>copyright 2004 InZones</dc:description>
  <cp:lastModifiedBy>Masterchief Tate</cp:lastModifiedBy>
  <cp:revision>33</cp:revision>
  <dcterms:created xsi:type="dcterms:W3CDTF">2005-01-22T23:32:10Z</dcterms:created>
  <dcterms:modified xsi:type="dcterms:W3CDTF">2011-12-21T20:21:08Z</dcterms:modified>
</cp:coreProperties>
</file>