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slides/slide169.xml" ContentType="application/vnd.openxmlformats-officedocument.presentationml.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s/slide147.xml" ContentType="application/vnd.openxmlformats-officedocument.presentationml.slide+xml"/>
  <Override PartName="/ppt/slides/slide158.xml" ContentType="application/vnd.openxmlformats-officedocument.presentationml.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55.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slides/slide138.xml" ContentType="application/vnd.openxmlformats-officedocument.presentationml.slide+xml"/>
  <Override PartName="/ppt/slides/slide167.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slides/slide168.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slides/slide139.xml" ContentType="application/vnd.openxmlformats-officedocument.presentationml.slide+xml"/>
  <Override PartName="/ppt/slides/slide157.xml" ContentType="application/vnd.openxmlformats-officedocument.presentationml.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slides/slide129.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s/slide159.xml" ContentType="application/vnd.openxmlformats-officedocument.presentationml.slide+xml"/>
  <Override PartName="/ppt/notesSlides/notesSlide4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77"/>
  </p:notesMasterIdLst>
  <p:handoutMasterIdLst>
    <p:handoutMasterId r:id="rId178"/>
  </p:handoutMasterIdLst>
  <p:sldIdLst>
    <p:sldId id="256" r:id="rId2"/>
    <p:sldId id="404" r:id="rId3"/>
    <p:sldId id="413" r:id="rId4"/>
    <p:sldId id="414" r:id="rId5"/>
    <p:sldId id="408" r:id="rId6"/>
    <p:sldId id="421" r:id="rId7"/>
    <p:sldId id="409" r:id="rId8"/>
    <p:sldId id="422" r:id="rId9"/>
    <p:sldId id="423" r:id="rId10"/>
    <p:sldId id="424" r:id="rId11"/>
    <p:sldId id="425" r:id="rId12"/>
    <p:sldId id="426" r:id="rId13"/>
    <p:sldId id="415" r:id="rId14"/>
    <p:sldId id="412" r:id="rId15"/>
    <p:sldId id="257" r:id="rId16"/>
    <p:sldId id="258" r:id="rId17"/>
    <p:sldId id="382" r:id="rId18"/>
    <p:sldId id="259" r:id="rId19"/>
    <p:sldId id="260" r:id="rId20"/>
    <p:sldId id="373" r:id="rId21"/>
    <p:sldId id="433" r:id="rId22"/>
    <p:sldId id="383" r:id="rId23"/>
    <p:sldId id="384" r:id="rId24"/>
    <p:sldId id="418" r:id="rId25"/>
    <p:sldId id="261" r:id="rId26"/>
    <p:sldId id="386" r:id="rId27"/>
    <p:sldId id="262" r:id="rId28"/>
    <p:sldId id="429" r:id="rId29"/>
    <p:sldId id="428" r:id="rId30"/>
    <p:sldId id="385" r:id="rId31"/>
    <p:sldId id="263" r:id="rId32"/>
    <p:sldId id="264" r:id="rId33"/>
    <p:sldId id="371" r:id="rId34"/>
    <p:sldId id="372" r:id="rId35"/>
    <p:sldId id="434" r:id="rId36"/>
    <p:sldId id="435" r:id="rId37"/>
    <p:sldId id="365" r:id="rId38"/>
    <p:sldId id="265" r:id="rId39"/>
    <p:sldId id="266" r:id="rId40"/>
    <p:sldId id="366" r:id="rId41"/>
    <p:sldId id="374" r:id="rId42"/>
    <p:sldId id="388" r:id="rId43"/>
    <p:sldId id="389" r:id="rId44"/>
    <p:sldId id="441" r:id="rId45"/>
    <p:sldId id="267" r:id="rId46"/>
    <p:sldId id="269" r:id="rId47"/>
    <p:sldId id="270" r:id="rId48"/>
    <p:sldId id="368" r:id="rId49"/>
    <p:sldId id="271" r:id="rId50"/>
    <p:sldId id="272" r:id="rId51"/>
    <p:sldId id="273" r:id="rId52"/>
    <p:sldId id="274" r:id="rId53"/>
    <p:sldId id="275" r:id="rId54"/>
    <p:sldId id="290" r:id="rId55"/>
    <p:sldId id="289" r:id="rId56"/>
    <p:sldId id="432" r:id="rId57"/>
    <p:sldId id="430" r:id="rId58"/>
    <p:sldId id="431" r:id="rId59"/>
    <p:sldId id="276" r:id="rId60"/>
    <p:sldId id="282" r:id="rId61"/>
    <p:sldId id="359" r:id="rId62"/>
    <p:sldId id="436" r:id="rId63"/>
    <p:sldId id="437" r:id="rId64"/>
    <p:sldId id="440" r:id="rId65"/>
    <p:sldId id="287" r:id="rId66"/>
    <p:sldId id="288" r:id="rId67"/>
    <p:sldId id="391" r:id="rId68"/>
    <p:sldId id="369" r:id="rId69"/>
    <p:sldId id="291" r:id="rId70"/>
    <p:sldId id="292" r:id="rId71"/>
    <p:sldId id="392" r:id="rId72"/>
    <p:sldId id="370" r:id="rId73"/>
    <p:sldId id="293" r:id="rId74"/>
    <p:sldId id="294" r:id="rId75"/>
    <p:sldId id="297" r:id="rId76"/>
    <p:sldId id="298" r:id="rId77"/>
    <p:sldId id="444" r:id="rId78"/>
    <p:sldId id="445" r:id="rId79"/>
    <p:sldId id="452" r:id="rId80"/>
    <p:sldId id="453" r:id="rId81"/>
    <p:sldId id="454" r:id="rId82"/>
    <p:sldId id="455" r:id="rId83"/>
    <p:sldId id="446" r:id="rId84"/>
    <p:sldId id="447" r:id="rId85"/>
    <p:sldId id="448" r:id="rId86"/>
    <p:sldId id="449" r:id="rId87"/>
    <p:sldId id="456" r:id="rId88"/>
    <p:sldId id="457" r:id="rId89"/>
    <p:sldId id="450" r:id="rId90"/>
    <p:sldId id="458" r:id="rId91"/>
    <p:sldId id="442" r:id="rId92"/>
    <p:sldId id="443" r:id="rId93"/>
    <p:sldId id="299" r:id="rId94"/>
    <p:sldId id="300" r:id="rId95"/>
    <p:sldId id="459" r:id="rId96"/>
    <p:sldId id="460" r:id="rId97"/>
    <p:sldId id="301" r:id="rId98"/>
    <p:sldId id="302" r:id="rId99"/>
    <p:sldId id="461" r:id="rId100"/>
    <p:sldId id="351" r:id="rId101"/>
    <p:sldId id="304" r:id="rId102"/>
    <p:sldId id="466" r:id="rId103"/>
    <p:sldId id="352" r:id="rId104"/>
    <p:sldId id="306" r:id="rId105"/>
    <p:sldId id="463" r:id="rId106"/>
    <p:sldId id="467" r:id="rId107"/>
    <p:sldId id="394" r:id="rId108"/>
    <p:sldId id="375" r:id="rId109"/>
    <p:sldId id="376" r:id="rId110"/>
    <p:sldId id="464" r:id="rId111"/>
    <p:sldId id="465" r:id="rId112"/>
    <p:sldId id="323" r:id="rId113"/>
    <p:sldId id="324" r:id="rId114"/>
    <p:sldId id="470" r:id="rId115"/>
    <p:sldId id="471" r:id="rId116"/>
    <p:sldId id="468" r:id="rId117"/>
    <p:sldId id="469" r:id="rId118"/>
    <p:sldId id="315" r:id="rId119"/>
    <p:sldId id="316" r:id="rId120"/>
    <p:sldId id="317" r:id="rId121"/>
    <p:sldId id="318" r:id="rId122"/>
    <p:sldId id="358" r:id="rId123"/>
    <p:sldId id="319" r:id="rId124"/>
    <p:sldId id="320" r:id="rId125"/>
    <p:sldId id="395" r:id="rId126"/>
    <p:sldId id="377" r:id="rId127"/>
    <p:sldId id="329" r:id="rId128"/>
    <p:sldId id="330" r:id="rId129"/>
    <p:sldId id="331" r:id="rId130"/>
    <p:sldId id="332" r:id="rId131"/>
    <p:sldId id="333" r:id="rId132"/>
    <p:sldId id="334" r:id="rId133"/>
    <p:sldId id="335" r:id="rId134"/>
    <p:sldId id="336" r:id="rId135"/>
    <p:sldId id="396" r:id="rId136"/>
    <p:sldId id="378" r:id="rId137"/>
    <p:sldId id="379" r:id="rId138"/>
    <p:sldId id="337" r:id="rId139"/>
    <p:sldId id="338" r:id="rId140"/>
    <p:sldId id="339" r:id="rId141"/>
    <p:sldId id="340" r:id="rId142"/>
    <p:sldId id="341" r:id="rId143"/>
    <p:sldId id="342" r:id="rId144"/>
    <p:sldId id="343" r:id="rId145"/>
    <p:sldId id="344" r:id="rId146"/>
    <p:sldId id="345" r:id="rId147"/>
    <p:sldId id="346" r:id="rId148"/>
    <p:sldId id="347" r:id="rId149"/>
    <p:sldId id="348" r:id="rId150"/>
    <p:sldId id="397" r:id="rId151"/>
    <p:sldId id="474" r:id="rId152"/>
    <p:sldId id="475" r:id="rId153"/>
    <p:sldId id="473" r:id="rId154"/>
    <p:sldId id="349" r:id="rId155"/>
    <p:sldId id="350" r:id="rId156"/>
    <p:sldId id="472" r:id="rId157"/>
    <p:sldId id="476" r:id="rId158"/>
    <p:sldId id="363" r:id="rId159"/>
    <p:sldId id="364" r:id="rId160"/>
    <p:sldId id="398" r:id="rId161"/>
    <p:sldId id="380" r:id="rId162"/>
    <p:sldId id="381" r:id="rId163"/>
    <p:sldId id="477" r:id="rId164"/>
    <p:sldId id="400" r:id="rId165"/>
    <p:sldId id="401" r:id="rId166"/>
    <p:sldId id="402" r:id="rId167"/>
    <p:sldId id="399" r:id="rId168"/>
    <p:sldId id="360" r:id="rId169"/>
    <p:sldId id="353" r:id="rId170"/>
    <p:sldId id="354" r:id="rId171"/>
    <p:sldId id="355" r:id="rId172"/>
    <p:sldId id="361" r:id="rId173"/>
    <p:sldId id="362" r:id="rId174"/>
    <p:sldId id="387" r:id="rId175"/>
    <p:sldId id="390" r:id="rId176"/>
  </p:sldIdLst>
  <p:sldSz cx="9144000" cy="6858000" type="screen4x3"/>
  <p:notesSz cx="9144000" cy="6858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1442" autoAdjust="0"/>
    <p:restoredTop sz="71731" autoAdjust="0"/>
  </p:normalViewPr>
  <p:slideViewPr>
    <p:cSldViewPr>
      <p:cViewPr varScale="1">
        <p:scale>
          <a:sx n="47" d="100"/>
          <a:sy n="47" d="100"/>
        </p:scale>
        <p:origin x="-160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54174"/>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0162"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220163" name="Rectangle 3"/>
          <p:cNvSpPr>
            <a:spLocks noGrp="1" noChangeArrowheads="1"/>
          </p:cNvSpPr>
          <p:nvPr>
            <p:ph type="dt" sz="quarter" idx="1"/>
          </p:nvPr>
        </p:nvSpPr>
        <p:spPr bwMode="auto">
          <a:xfrm>
            <a:off x="5180013"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p>
        </p:txBody>
      </p:sp>
      <p:sp>
        <p:nvSpPr>
          <p:cNvPr id="220164" name="Rectangle 4"/>
          <p:cNvSpPr>
            <a:spLocks noGrp="1" noChangeArrowheads="1"/>
          </p:cNvSpPr>
          <p:nvPr>
            <p:ph type="ftr" sz="quarter" idx="2"/>
          </p:nvPr>
        </p:nvSpPr>
        <p:spPr bwMode="auto">
          <a:xfrm>
            <a:off x="0"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220165" name="Rectangle 5"/>
          <p:cNvSpPr>
            <a:spLocks noGrp="1" noChangeArrowheads="1"/>
          </p:cNvSpPr>
          <p:nvPr>
            <p:ph type="sldNum" sz="quarter" idx="3"/>
          </p:nvPr>
        </p:nvSpPr>
        <p:spPr bwMode="auto">
          <a:xfrm>
            <a:off x="5180013"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2BE7E2F-D370-40C3-B301-B4A5F995440C}"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9378"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229379" name="Rectangle 3"/>
          <p:cNvSpPr>
            <a:spLocks noGrp="1" noChangeArrowheads="1"/>
          </p:cNvSpPr>
          <p:nvPr>
            <p:ph type="dt" idx="1"/>
          </p:nvPr>
        </p:nvSpPr>
        <p:spPr bwMode="auto">
          <a:xfrm>
            <a:off x="5180013"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p>
        </p:txBody>
      </p:sp>
      <p:sp>
        <p:nvSpPr>
          <p:cNvPr id="157700"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p:spPr>
      </p:sp>
      <p:sp>
        <p:nvSpPr>
          <p:cNvPr id="229381" name="Rectangle 5"/>
          <p:cNvSpPr>
            <a:spLocks noGrp="1" noChangeArrowheads="1"/>
          </p:cNvSpPr>
          <p:nvPr>
            <p:ph type="body" sz="quarter" idx="3"/>
          </p:nvPr>
        </p:nvSpPr>
        <p:spPr bwMode="auto">
          <a:xfrm>
            <a:off x="914400" y="3257550"/>
            <a:ext cx="73152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29382" name="Rectangle 6"/>
          <p:cNvSpPr>
            <a:spLocks noGrp="1" noChangeArrowheads="1"/>
          </p:cNvSpPr>
          <p:nvPr>
            <p:ph type="ftr" sz="quarter" idx="4"/>
          </p:nvPr>
        </p:nvSpPr>
        <p:spPr bwMode="auto">
          <a:xfrm>
            <a:off x="0"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229383" name="Rectangle 7"/>
          <p:cNvSpPr>
            <a:spLocks noGrp="1" noChangeArrowheads="1"/>
          </p:cNvSpPr>
          <p:nvPr>
            <p:ph type="sldNum" sz="quarter" idx="5"/>
          </p:nvPr>
        </p:nvSpPr>
        <p:spPr bwMode="auto">
          <a:xfrm>
            <a:off x="5180013"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2E79A7E-5735-48D1-BF96-51F80E1E7A80}"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memory.loc.gov/cgi-bin/query/r?ammem/cwar:@OR(@field(AUTHOR+@3(Gardner,+Alexander,+1821+1882,+))+@field(OTHER+@3(Gardner,+Alexander,+1821+1882,+)))" TargetMode="External"/><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memory.loc.gov/cgi-bin/query/r?ammem/cwar:@OR(@field(AUTHOR+@3(Gardner,+Alexander,+1821+1882,+))+@field(OTHER+@3(Gardner,+Alexander,+1821+1882,+)))" TargetMode="External"/><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a:ln/>
        </p:spPr>
      </p:sp>
      <p:sp>
        <p:nvSpPr>
          <p:cNvPr id="158723" name="Notes Placeholder 2"/>
          <p:cNvSpPr>
            <a:spLocks noGrp="1"/>
          </p:cNvSpPr>
          <p:nvPr>
            <p:ph type="body" idx="1"/>
          </p:nvPr>
        </p:nvSpPr>
        <p:spPr>
          <a:noFill/>
          <a:ln/>
        </p:spPr>
        <p:txBody>
          <a:bodyPr/>
          <a:lstStyle/>
          <a:p>
            <a:r>
              <a:rPr lang="en-US" smtClean="0"/>
              <a:t>Series of compromises in 1860 – 61 intended to forestall the American Civil War. Sen. John J. Crittenden proposed constitutional amendments that would reenact provisions of the Missouri Compromise and extend them to the western territories, indemnify owners of fugitive slaves whose return was prevented by antislavery elements in the North, allow a form of popular sovereignty in the territories, and protect slavery in the District of Columbia. The plan was rejected by president-elect Abraham Lincoln and narrowly defeated in the Senate.</a:t>
            </a:r>
            <a:br>
              <a:rPr lang="en-US" smtClean="0"/>
            </a:br>
            <a:r>
              <a:rPr lang="en-US" smtClean="0"/>
              <a:t/>
            </a:r>
            <a:br>
              <a:rPr lang="en-US" smtClean="0"/>
            </a:br>
            <a:endParaRPr lang="en-US" smtClean="0"/>
          </a:p>
        </p:txBody>
      </p:sp>
      <p:sp>
        <p:nvSpPr>
          <p:cNvPr id="158724" name="Slide Number Placeholder 3"/>
          <p:cNvSpPr>
            <a:spLocks noGrp="1"/>
          </p:cNvSpPr>
          <p:nvPr>
            <p:ph type="sldNum" sz="quarter" idx="5"/>
          </p:nvPr>
        </p:nvSpPr>
        <p:spPr>
          <a:noFill/>
        </p:spPr>
        <p:txBody>
          <a:bodyPr/>
          <a:lstStyle/>
          <a:p>
            <a:fld id="{F0EFD2D1-4141-4E5D-A088-1D781ED315D2}" type="slidenum">
              <a:rPr lang="en-US" smtClean="0"/>
              <a:pPr/>
              <a:t>4</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could easily be an essay question on your final exam!!! </a:t>
            </a: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53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a:ln/>
        </p:spPr>
      </p:sp>
      <p:sp>
        <p:nvSpPr>
          <p:cNvPr id="163843" name="Notes Placeholder 2"/>
          <p:cNvSpPr>
            <a:spLocks noGrp="1"/>
          </p:cNvSpPr>
          <p:nvPr>
            <p:ph type="body" idx="1"/>
          </p:nvPr>
        </p:nvSpPr>
        <p:spPr>
          <a:noFill/>
          <a:ln/>
        </p:spPr>
        <p:txBody>
          <a:bodyPr/>
          <a:lstStyle/>
          <a:p>
            <a:endParaRPr lang="en-US" smtClean="0"/>
          </a:p>
        </p:txBody>
      </p:sp>
      <p:sp>
        <p:nvSpPr>
          <p:cNvPr id="163844" name="Slide Number Placeholder 3"/>
          <p:cNvSpPr>
            <a:spLocks noGrp="1"/>
          </p:cNvSpPr>
          <p:nvPr>
            <p:ph type="sldNum" sz="quarter" idx="5"/>
          </p:nvPr>
        </p:nvSpPr>
        <p:spPr>
          <a:noFill/>
        </p:spPr>
        <p:txBody>
          <a:bodyPr/>
          <a:lstStyle/>
          <a:p>
            <a:fld id="{D0117BF6-7265-4C3D-862D-919F1987501A}" type="slidenum">
              <a:rPr lang="en-US" smtClean="0"/>
              <a:pPr/>
              <a:t>58</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62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   At the behest of Lincoln and against General-in Chief Winfield Scott judgment Scott organized a 35,000 man army commanded by General Irvin McDowell (WHO HAD NO PRIOR FIELD EXPERIENCE)  advanced on the South before adequately training his untried troops. Confederate reinforcements fought in what became a southern victory and a chaotic retreat toward Washington federal troops.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    The war didn’t begin in earnest until the Battle of Bull Run, fought in Virginia just miles from Washington DC, on July 21, 1861. Popular fervor led President Lincoln to push a cautious Brigadier General Irvin McDowell, commander of the Union army in Northern Virginia, to attack the Confederate forces commanded by Brigadier General P.G.T. Beauregard, which held a relatively strong position along Bull Run, just northeast of Manassas Junction. The goal was to make quick work of the bulk of the Confederate army, open the way to Richmond, the Confederate capital, and end the war. </a:t>
            </a:r>
            <a:br>
              <a:rPr lang="en-US" dirty="0" smtClean="0"/>
            </a:br>
            <a:r>
              <a:rPr lang="en-US" dirty="0" smtClean="0"/>
              <a:t/>
            </a:r>
            <a:br>
              <a:rPr lang="en-US" dirty="0" smtClean="0"/>
            </a:br>
            <a:r>
              <a:rPr lang="en-US" dirty="0" smtClean="0"/>
              <a:t> Fearing his men were tired from the march Mc Dowell decided to postpone the attach on the railhead at Manassas for three days. This delay allowed General Joe Johnson (Joseph E. Johnson) to transfer 10,000 men via rail  from his army in nearby Winchester to Manassas in time P.G.T. Beauregard ( of Fort Sumter fame) to join  the battle. </a:t>
            </a:r>
          </a:p>
          <a:p>
            <a:endParaRPr lang="en-US" dirty="0" smtClean="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63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This southern victory allowed the people and armies of the south a great confidence boost. This is the battle that initially the north was controlling the day, there was great confusion as both the union and confederates troops were all very inexperienced.  The union troops were in reach of a victory  before a Virginia brigade led by Thomas Jackson held the line at Henry’s House Hill. Confederate Bernard Bee encouraged his own troops to hold their position, shouting “Look at Jackson’s brigade, it stands like a stone wall! Rally behind the Virginians!” Then Bee fell to a fatal shot. However, his men did rally behind Jackson and repelled the union advance. From that time on Jackson would be known as “Stonewall” </a:t>
            </a:r>
          </a:p>
          <a:p>
            <a:r>
              <a:rPr lang="en-US" dirty="0" smtClean="0"/>
              <a:t>This battle was very important!!! Important because Northerners now realized that the war would not be easy nor quick in duration. And the South took this victory with great pride as proof of their superiority and thought that Lincoln would not continue the war. </a:t>
            </a:r>
          </a:p>
          <a:p>
            <a:r>
              <a:rPr lang="en-US" dirty="0" smtClean="0"/>
              <a:t>Union General in Charge – Irwin McDowell</a:t>
            </a:r>
          </a:p>
          <a:p>
            <a:r>
              <a:rPr lang="en-US" dirty="0" smtClean="0"/>
              <a:t>Confederate General in Charge - Joseph E. Johnson</a:t>
            </a:r>
          </a:p>
          <a:p>
            <a:r>
              <a:rPr lang="en-US" dirty="0" smtClean="0"/>
              <a:t>Union Causalities- 2,700 including 418 dead.</a:t>
            </a:r>
          </a:p>
          <a:p>
            <a:r>
              <a:rPr lang="en-US" dirty="0" smtClean="0"/>
              <a:t>Confederate losses: 2,000including 387 killed.</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64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Wow – This is a very experienced General!! His Anaconda plan was ridiculed by the majority of politicians, young military officers and all of the press. Many though he was to old, fat to be in charge of the army. Scott anticipated a long and grueling war and bloody war, whereas most northern leaders expected a quick and decisive  union victory.  General Winfield Scott Anaconda plan which proposed a massive mobilization, a sea blockade of the south, and a general offensive  to split the Confederacy along the Mississippi River.  </a:t>
            </a: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65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General Scott was born 5 years after the Constitution was ratified, 13 June 1786. By the time the Civil War began General Scott had served over a half –century in the Federal Army. He turned down an offer to be General-in-Charge of the Northern Va. Army. General Winfield Scott participated and was wounded in the War of 1812, as Commander of the entire Army he lead the invasion force on the Mexican eastern coast at Vera Cruz. During the Mexican war Scott led and trained U.S. Grant and Robert E. Lee.</a:t>
            </a:r>
          </a:p>
          <a:p>
            <a:r>
              <a:rPr lang="en-US" dirty="0" smtClean="0"/>
              <a:t>Scott was the General of the Army when the Civil War began. Blamed for the defeats at the first Bull Run and Ball’s Bluff, Virginia President Lincoln accepted Scott’s resignation and the General retired on 01 November 1861.  General Scott lived long enough to see the defeat of the rebellion, mostly as a result of his </a:t>
            </a:r>
            <a:r>
              <a:rPr lang="en-US" dirty="0" err="1" smtClean="0"/>
              <a:t>Anconda</a:t>
            </a:r>
            <a:r>
              <a:rPr lang="en-US" dirty="0" smtClean="0"/>
              <a:t> </a:t>
            </a:r>
            <a:r>
              <a:rPr lang="en-US" dirty="0" err="1" smtClean="0"/>
              <a:t>Plan!He</a:t>
            </a:r>
            <a:r>
              <a:rPr lang="en-US" dirty="0" smtClean="0"/>
              <a:t> died at West Point NY 29 May 1866.       </a:t>
            </a: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66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69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Irvin McDowell was selected to lead the  Army because of political connects ( Scott and </a:t>
            </a:r>
            <a:r>
              <a:rPr lang="en-US" dirty="0" err="1" smtClean="0"/>
              <a:t>SecNav</a:t>
            </a:r>
            <a:r>
              <a:rPr lang="en-US" dirty="0" smtClean="0"/>
              <a:t> Chase), Irvin was a staff officer who never lead any troops. This lack of field leadership was apparent in the first battle of Bull Run. This major Union loss gave the South the positive perception of final victory. When McDowell returned to Washington he was relieved of his command and George McClellan (we will talk often about McClellan in our study) became the commander of the new Army of the Potomac.</a:t>
            </a:r>
          </a:p>
          <a:p>
            <a:r>
              <a:rPr lang="en-US" dirty="0" smtClean="0"/>
              <a:t>    Mc Dowell saw little combat after the first Bull Run, however he did lead some troops in the Second battle of Bull Run and as a result of this loss was once again relieved of duty and sent </a:t>
            </a:r>
            <a:r>
              <a:rPr lang="en-US" smtClean="0"/>
              <a:t>to California.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70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Born in what is now the state of West Virginia, in the town of Clarksburg, Thomas Jonathan Jackson possessed a strong military background at the outbreak of the Civil War. His training in the U.S. Military Academy at West Point, recognition as a hero in the Mexican War, and his experience as an instructor at the Virginia Military Institute justified Jackson's rank of brigadier general at the first major battle of the Civil War near Manassas, Virginia. Upon that field, General Bernard E. Bee proclaimed, "There is Jackson standing like a stone wall," and a legend as well as a nickname was born.</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74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D5A64CEA-62EA-4EDA-A21D-5449150AB484}" type="slidenum">
              <a:rPr lang="en-US" smtClean="0"/>
              <a:pPr/>
              <a:t>5</a:t>
            </a:fld>
            <a:endParaRPr lang="en-US" smtClean="0"/>
          </a:p>
        </p:txBody>
      </p:sp>
      <p:sp>
        <p:nvSpPr>
          <p:cNvPr id="159747" name="Rectangle 2"/>
          <p:cNvSpPr>
            <a:spLocks noGrp="1" noRot="1" noChangeAspect="1" noChangeArrowheads="1" noTextEdit="1"/>
          </p:cNvSpPr>
          <p:nvPr>
            <p:ph type="sldImg"/>
          </p:nvPr>
        </p:nvSpPr>
        <p:spPr>
          <a:xfrm>
            <a:off x="2859088" y="514350"/>
            <a:ext cx="3429000" cy="2571750"/>
          </a:xfrm>
          <a:ln/>
        </p:spPr>
      </p:sp>
      <p:sp>
        <p:nvSpPr>
          <p:cNvPr id="1597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McCellan</a:t>
            </a:r>
            <a:r>
              <a:rPr lang="en-US" dirty="0" smtClean="0"/>
              <a:t> was called to take charge at Washington after the disaster at </a:t>
            </a:r>
            <a:r>
              <a:rPr lang="en-US" dirty="0" err="1" smtClean="0"/>
              <a:t>Ist</a:t>
            </a:r>
            <a:r>
              <a:rPr lang="en-US" dirty="0" smtClean="0"/>
              <a:t> Bull Run, but his behavior toward Scott and the civil authorities was unpardonable. Now called "The Young Napoleon," he actively worked for Scott's retirement and was named in his place. His engineering and organizational skills shined bright in the creation of the Army of the Potomac, a mighty machine. But he did not advance and refused to divulge his plans to the civilians over him. He even refused to see the president on one occasion. </a:t>
            </a: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75</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Suddenly aware of the threat of a protracted war and the army's need for organization and training, Lincoln replaced McDowell with General George B. McClellan.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brevet referred to a warrant authorizing a commissioned officer to hold a higher rank temporarily, but usually without receiving the pay of that higher rank except when actually serving in that role</a:t>
            </a: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76</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blockade the coast of the Confederacy effectively, the federal navy had to be improved. By July, the effort at improvement had made a difference and an effective blockade had begun. The South responded by building small, fast ships that could outmaneuver Union vessels. Remember the all laughed at Scott’s plan yet the southern blockade was the first phase of his plan.</a:t>
            </a: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77</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January 1862 -- Abraham Lincoln Takes Action.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On January 27, President Lincoln issued a war order authorizing the Union to launch a unified aggressive action against the Confederacy. General McClellan ignored the order.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March 1862 -- McClellan Loses Command.</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On March 8, President Lincoln -- impatient with General McClellan's inactivity -- issued an order reorganizing the Army of Virginia and relieving McClellan of supreme command. McClellan was given command of the Army of the Potomac, and ordered to attack Richmond. This marked the beginning of the Peninsular Campaign.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78</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April 1862 -- The Battle of Shiloh.</a:t>
            </a:r>
          </a:p>
          <a:p>
            <a:r>
              <a:rPr lang="en-US" dirty="0" smtClean="0"/>
              <a:t>On April 6, Confederate forces attacked Union forces under General Ulysses S. Grant at Shiloh, Tennessee. By the end of the day, the federal troops were almost defeated. Yet, during the night, reinforcements arrived, and by the next morning the Union commanded the field. When Confederate forces retreated, the exhausted federal forces did not follow. Casualties were heavy -- 13,000 out of 63,000 Union soldiers died, and 11,000 of 40,000 Confederate troops were killed.</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80</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000" dirty="0" smtClean="0"/>
              <a:t>The man we know as Ulysses S. Grant was actually named Hiram Ulysses Grant. As a boy he was known as "</a:t>
            </a:r>
            <a:r>
              <a:rPr lang="en-US" sz="1000" dirty="0" err="1" smtClean="0"/>
              <a:t>Lyss</a:t>
            </a:r>
            <a:r>
              <a:rPr lang="en-US" sz="1000" dirty="0" smtClean="0"/>
              <a:t>". Thomas </a:t>
            </a:r>
            <a:r>
              <a:rPr lang="en-US" sz="1000" dirty="0" err="1" smtClean="0"/>
              <a:t>Hamer</a:t>
            </a:r>
            <a:r>
              <a:rPr lang="en-US" sz="1000" dirty="0" smtClean="0"/>
              <a:t>, the Congressman who appointed Grant to West Point, forgot all about Hiram. Remembering that Grant's mother's maiden name was Simpson and thinking that was </a:t>
            </a:r>
            <a:r>
              <a:rPr lang="en-US" sz="1000" dirty="0" err="1" smtClean="0"/>
              <a:t>Lyss</a:t>
            </a:r>
            <a:r>
              <a:rPr lang="en-US" sz="1000" dirty="0" smtClean="0"/>
              <a:t> Grant's middle name, he filled out the application in the name of "Ulysses S. Grant".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000" dirty="0" smtClean="0"/>
              <a:t>When Grant arrived at West Point and discovered that the Academy had him registered under the wrong name, he tried to get the error corrected. He was told that it didn't matter what he or his parents thought his name was, the official government application said his name was "Ulysses S." and that application could not be changed.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000" dirty="0" smtClean="0"/>
              <a:t>At the outbreak of the Civil War, Grant was working in his father's leather store in Galena, Illinois. He was appointed by the Governor to command an unruly volunteer regiment. Grant whipped it into shape and by September 1861 he had risen to the rank of brigadier general of volunteers.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000" dirty="0" smtClean="0"/>
              <a:t>He sought to win control of the Mississippi Valley. In February 1862 he took Fort Henry and attacked Fort </a:t>
            </a:r>
            <a:r>
              <a:rPr lang="en-US" sz="1000" dirty="0" err="1" smtClean="0"/>
              <a:t>Donelson</a:t>
            </a:r>
            <a:r>
              <a:rPr lang="en-US" sz="1000" dirty="0" smtClean="0"/>
              <a:t>. When the Confederate commander asked for terms, Grant replied, "No terms except an unconditional and immediate surrender can be accepted." The Confederates surrendered, and President Lincoln promoted Grant to major general of volunteers.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000" dirty="0" smtClean="0"/>
              <a:t>At Shiloh in April, Grant fought one of the bloodiest battles in the West and came out less well. President Lincoln fended off demands for his removal by saying, "I can't spare this man--he fights."  More about Grant later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82</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In an attempt to reduce the North's great naval advantage, Confederate engineers converted a scuttled Union frigate, the U.S.S. Merrimac, into an iron-sided vessel rechristened the C.S.S. Virginia. On March 9, in the first naval engagement between ironclad ships, the Monitor fought the Virginia to a draw, but not before the Virginia had sunk two wooden Union warships off Norfolk, Virginia.</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83</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87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Flag Officer David Farragut led an assault up the Mississippi River. By April 25, he was in command of New Orleans. </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88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000" dirty="0" smtClean="0"/>
              <a:t>The Peninsula, Va. </a:t>
            </a:r>
            <a:r>
              <a:rPr lang="en-US" sz="1000" dirty="0" err="1" smtClean="0"/>
              <a:t>Lts</a:t>
            </a:r>
            <a:r>
              <a:rPr lang="en-US" sz="1000" dirty="0" smtClean="0"/>
              <a:t>. George A. Custer, Nicolas Bowen, and William G. Jones].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000" dirty="0" smtClean="0"/>
              <a:t>Gibson, James F., b. 1828, photographer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000" b="1" dirty="0" smtClean="0"/>
              <a:t>April 1862 -- The Peninsular Campaign.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000" dirty="0" smtClean="0"/>
              <a:t>In April, General McClellan's troops left northern Virginia to begin the Peninsular Campaign. By May 4, they occupied Yorktown, Virginia. At Williamsburg, Confederate forces prevented McClellan from meeting the main part of the Confederate army, and McClellan halted his troops, awaiting reinforcements.</a:t>
            </a:r>
          </a:p>
          <a:p>
            <a:r>
              <a:rPr lang="en-US" sz="1000" dirty="0" smtClean="0"/>
              <a:t>McClellan wanted to take advantage of Union sea power to bypass these </a:t>
            </a:r>
            <a:r>
              <a:rPr lang="en-US" sz="1000" dirty="0" err="1" smtClean="0"/>
              <a:t>defences</a:t>
            </a:r>
            <a:r>
              <a:rPr lang="en-US" sz="1000" dirty="0" smtClean="0"/>
              <a:t>. On 3 February 1862 he wrote to Lincoln describing his plan. His intention was to ship the army from the Potomac River to Urbana on the Rappahannock River. From there, the Union army would be able to march to Richmond virtually unopposed. Johnston at Manassas would be too far away to intervene effectively before the fall of the Confederate capital. </a:t>
            </a:r>
          </a:p>
          <a:p>
            <a:r>
              <a:rPr lang="en-US" sz="1000" dirty="0" smtClean="0"/>
              <a:t>This was potentially a good plan, but for it to work, McClellan would have to demonstrate speed and daring. Otherwise, as Lincoln pointed out, all he would find would be the same opponents, in similar fortifications. Nevertheless, by the end of February, Lincoln had approved McClellan’s plan, and the war department had started to buy up naval transports.</a:t>
            </a:r>
          </a:p>
          <a:p>
            <a:r>
              <a:rPr lang="en-US" sz="1000" dirty="0" smtClean="0"/>
              <a:t>The campaign was dogged by poor relationships between McClellan, Lincoln and Secretary of War Stanton. McClellan had been under a great deal of pressure to use the impressive army he had created. He had responded with silence over the winter – one of his flaws was an inability (or unwillingness) to understand the political pressures that affected Lincoln. McClellan was known to </a:t>
            </a:r>
            <a:r>
              <a:rPr lang="en-US" sz="1000" dirty="0" err="1" smtClean="0"/>
              <a:t>favour</a:t>
            </a:r>
            <a:r>
              <a:rPr lang="en-US" sz="1000" dirty="0" smtClean="0"/>
              <a:t> a generous peace, leaving Southern institutions intact. There was even some concern that his Peninsula plan was designed to leave Washington vulnerable to a Confederate attack, allowing for a negotiated peace. </a:t>
            </a:r>
          </a:p>
          <a:p>
            <a:r>
              <a:rPr lang="en-US" sz="1000" dirty="0" smtClean="0"/>
              <a:t>In some ways the fate of the Peninsula Campaign was decided on 8 March, nearly a month before the first fighting. On that day, Lincoln asked McClellan to call a meeting of his twelve divisional commanders to find out if they </a:t>
            </a:r>
            <a:r>
              <a:rPr lang="en-US" sz="1000" dirty="0" err="1" smtClean="0"/>
              <a:t>favoured</a:t>
            </a:r>
            <a:r>
              <a:rPr lang="en-US" sz="1000" dirty="0" smtClean="0"/>
              <a:t> the plan. Eight of the twelve did, and so Lincoln approved the plan. However, he issued three orders led to McClellan feeling a great deal of resentment.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00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0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000" dirty="0" smtClean="0"/>
              <a:t>Reference: Civil War photographs, 1861-1865 / compiled by </a:t>
            </a:r>
            <a:r>
              <a:rPr lang="en-US" sz="1000" dirty="0" err="1" smtClean="0"/>
              <a:t>Hirst</a:t>
            </a:r>
            <a:r>
              <a:rPr lang="en-US" sz="1000" dirty="0" smtClean="0"/>
              <a:t> D. </a:t>
            </a:r>
            <a:r>
              <a:rPr lang="en-US" sz="1000" dirty="0" err="1" smtClean="0"/>
              <a:t>Milhollen</a:t>
            </a:r>
            <a:r>
              <a:rPr lang="en-US" sz="1000" dirty="0" smtClean="0"/>
              <a:t> and Donald H. </a:t>
            </a:r>
            <a:r>
              <a:rPr lang="en-US" sz="1000" dirty="0" err="1" smtClean="0"/>
              <a:t>Mugridge</a:t>
            </a:r>
            <a:r>
              <a:rPr lang="en-US" sz="1000" dirty="0" smtClean="0"/>
              <a:t>, Washington, D.C. : Library of Congress, 1977. No. 0029 </a:t>
            </a:r>
            <a:endParaRPr lang="en-US" sz="1000"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89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p:cNvSpPr>
            <a:spLocks noGrp="1" noRot="1" noChangeAspect="1" noTextEdit="1"/>
          </p:cNvSpPr>
          <p:nvPr>
            <p:ph type="sldImg"/>
          </p:nvPr>
        </p:nvSpPr>
        <p:spPr>
          <a:ln/>
        </p:spPr>
      </p:sp>
      <p:sp>
        <p:nvSpPr>
          <p:cNvPr id="160771" name="Notes Placeholder 2"/>
          <p:cNvSpPr>
            <a:spLocks noGrp="1"/>
          </p:cNvSpPr>
          <p:nvPr>
            <p:ph type="body" idx="1"/>
          </p:nvPr>
        </p:nvSpPr>
        <p:spPr>
          <a:noFill/>
          <a:ln/>
        </p:spPr>
        <p:txBody>
          <a:bodyPr/>
          <a:lstStyle/>
          <a:p>
            <a:r>
              <a:rPr lang="en-US" smtClean="0"/>
              <a:t>At a convention in in Montgomery, Alabama, the seven seceding states created the Confederate Constitution and Jefferson Davis was named the Provisional president of the Confederacy.  Four more states soon proclaimed secession – Virginia, Arkansas, Tennessee, and North Carolina, making eleven states the Confederate states of America.</a:t>
            </a:r>
          </a:p>
        </p:txBody>
      </p:sp>
      <p:sp>
        <p:nvSpPr>
          <p:cNvPr id="160772" name="Slide Number Placeholder 3"/>
          <p:cNvSpPr>
            <a:spLocks noGrp="1"/>
          </p:cNvSpPr>
          <p:nvPr>
            <p:ph type="sldNum" sz="quarter" idx="5"/>
          </p:nvPr>
        </p:nvSpPr>
        <p:spPr>
          <a:noFill/>
        </p:spPr>
        <p:txBody>
          <a:bodyPr/>
          <a:lstStyle/>
          <a:p>
            <a:fld id="{F524F9F8-AD87-48CD-95D4-6E473E9AAA0C}" type="slidenum">
              <a:rPr lang="en-US" smtClean="0"/>
              <a:pPr/>
              <a:t>7</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failure of the Peninsula Campaign was one of the most controversial episodes of the civil war. McClellan moved slowly, was held up by relatively small Confederate forces, and despite reaching within a few miles of Richmond never made a serious assault on the Confederate capitol.  McClellan himself blamed sinister forces in Washington for failing to provide him with enough men or support, despite actually outnumbering his opponents for the entire campaign.</a:t>
            </a:r>
          </a:p>
          <a:p>
            <a:r>
              <a:rPr lang="en-US" dirty="0" smtClean="0"/>
              <a:t>On the Confederate side, the Peninsula Campaign saw the emergence of Stonewall Jackson and Robert E. Lee as commanders of great stature and ability. Richmond had looked about to fall, before Jackson and Lee combined to push them away.  </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90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Politically, Robert E. Lee was a Whig. Ironically, he was attached strongly to the Union and to the Constitution. He entertained no special sympathy for slavery.</a:t>
            </a:r>
          </a:p>
          <a:p>
            <a:r>
              <a:rPr lang="en-US" dirty="0" smtClean="0"/>
              <a:t>When Virginia withdrew from the Union, Lee resigned his commission rather than assist in suppressing the insurrection. His resignation was two days following the offer of Chief of Command of U.S. forces under Scott. He then proceeded to Richmond to become Commander-in-Chief of the military and naval forces of Virginia.  However, it was not until the wounding of General Joe E. Johnston in May of 1862 that Lee assumed the role of commander of the army he would rename as the Army of </a:t>
            </a:r>
            <a:r>
              <a:rPr lang="en-US" dirty="0" err="1" smtClean="0"/>
              <a:t>Virigina</a:t>
            </a:r>
            <a:r>
              <a:rPr lang="en-US" dirty="0" smtClean="0"/>
              <a:t>. When these forces joined Confederate services, he was appointed Brig. Gen. in the Regular Confederate States. </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91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Confederate General Thomas J. "Stonewall" Jackson, commanding forces in the Shenandoah Valley, attacked Union forces in late March, forcing them to retreat across the Potomac. As a result, Union troops were rushed to protect Washington, D.C.</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95</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June 1862 -- The Battle of Seven Pines (Fair Oaks).</a:t>
            </a:r>
          </a:p>
          <a:p>
            <a:r>
              <a:rPr lang="en-US" dirty="0" smtClean="0"/>
              <a:t>On May 31, the Confederate army attacked federal forces at Seven Pines, almost defeating them; last-minute reinforcements saved the Union from a serious defeat. Confederate commander Joseph E. Johnston was severely wounded, and command of the Army of Northern Virginia fell to Robert E. Lee.</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96</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July 1862 -- The Seven Days' Battles.</a:t>
            </a:r>
          </a:p>
          <a:p>
            <a:r>
              <a:rPr lang="en-US" dirty="0" smtClean="0"/>
              <a:t>Between June 26 and July 2, Union and Confederate forces fought a series of battles: Mechanicsville (June 26-27), Gaines's Mill (June 27), Savage's Station (June 29), </a:t>
            </a:r>
            <a:r>
              <a:rPr lang="en-US" dirty="0" err="1" smtClean="0"/>
              <a:t>Frayser's</a:t>
            </a:r>
            <a:r>
              <a:rPr lang="en-US" dirty="0" smtClean="0"/>
              <a:t> Farm (June 30), and Malvern Hill (July 1). On July 2, the Confederates withdrew to Richmond, ending the Peninsular Campaign.</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98</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11 July 1862, Halleck was named general-in-chief of the Union armies.  He commanded the Federal forces at the Battles of Iuka and Corinth. Although he won these battles, his cautious advance allowed the Confederates to escape. In his capacity as general-in-chief, he proposed little in the way of strategy and instead was little more than a military clerk for Lincoln and Secretary of War Stanton.  Secretary of the Navy Gideon Welles said that Halleck "originates nothing, anticipates nothing. . . . takes no responsibility, plans nothing, suggests nothing, is good for nothing." When General Grant was promoted to general in chief in 1864, he made Halleck his chief of staff, a position Halleck held until the end of the war. </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99</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Union General John Pope suffered defeated at the Second Battle of Bull Run on August 29-30. General Fitz-John Porter was held responsible for the defeat because he had failed to commit his troops to battle quickly enough; he was forced out of the army by 1863.</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101</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With Pope defeated at 2nd Bull Run and his men streaming back to the Washington fortifications, McClellan was restored to active command of his reconstituted army and was welcomed by his men who affectionately called him "Little Mac." In the Maryland Campaign he advanced to confront Lee in the western part of the state and moved uncharacteristically fast when some of his command found a copy of Lee's orders for the movement of his troops. Lee fought several delaying actions along South Mountain in order to </a:t>
            </a:r>
            <a:r>
              <a:rPr lang="en-US" dirty="0" err="1" smtClean="0"/>
              <a:t>reconcentrate</a:t>
            </a:r>
            <a:r>
              <a:rPr lang="en-US" dirty="0" smtClean="0"/>
              <a:t> his army. His caution returning, McClellan slowed down, and Lee was able to get most of his men in line at Antietam. McClellan attacked piecemeal and his attacks failed to crush Lee who was heavily outnumbered with his back to the Potomac River. Lincoln was extremely upset by the escape of Lee and his army but nonetheless used the "victory" to issue the Emancipation Proclamation. </a:t>
            </a:r>
            <a:br>
              <a:rPr lang="en-US" dirty="0" smtClean="0"/>
            </a:br>
            <a:endParaRPr lang="en-US" b="1" dirty="0" smtClean="0"/>
          </a:p>
          <a:p>
            <a:endParaRPr lang="en-US" b="1" dirty="0" smtClean="0"/>
          </a:p>
          <a:p>
            <a:r>
              <a:rPr lang="en-US" b="1" dirty="0" smtClean="0"/>
              <a:t>[Antietam, Md. President Lincoln and Gen. George B. McClellan in the general's tent].</a:t>
            </a:r>
            <a:r>
              <a:rPr lang="en-US" dirty="0" smtClean="0"/>
              <a:t> </a:t>
            </a:r>
          </a:p>
          <a:p>
            <a:r>
              <a:rPr lang="en-US" dirty="0" smtClean="0">
                <a:hlinkClick r:id="rId3" action="ppaction://hlinkfile"/>
              </a:rPr>
              <a:t>Gardner, Alexander, 1821-1882,</a:t>
            </a:r>
            <a:r>
              <a:rPr lang="en-US" dirty="0" smtClean="0"/>
              <a:t> photographer.</a:t>
            </a:r>
            <a:br>
              <a:rPr lang="en-US" dirty="0" smtClean="0"/>
            </a:br>
            <a:endParaRPr lang="en-US" dirty="0" smtClean="0"/>
          </a:p>
          <a:p>
            <a:r>
              <a:rPr lang="en-US" b="1" dirty="0" smtClean="0"/>
              <a:t>CREATED/PUBLISHED</a:t>
            </a:r>
            <a:r>
              <a:rPr lang="en-US" dirty="0" smtClean="0"/>
              <a:t/>
            </a:r>
            <a:br>
              <a:rPr lang="en-US" dirty="0" smtClean="0"/>
            </a:br>
            <a:r>
              <a:rPr lang="en-US" dirty="0" smtClean="0"/>
              <a:t>1862 October 3. </a:t>
            </a:r>
          </a:p>
          <a:p>
            <a:r>
              <a:rPr lang="en-US" b="1" dirty="0" smtClean="0"/>
              <a:t>SUMMARY</a:t>
            </a:r>
            <a:r>
              <a:rPr lang="en-US" dirty="0" smtClean="0"/>
              <a:t/>
            </a:r>
            <a:br>
              <a:rPr lang="en-US" dirty="0" smtClean="0"/>
            </a:br>
            <a:r>
              <a:rPr lang="en-US" dirty="0" smtClean="0"/>
              <a:t>Photograph from the main eastern theater of the war, Battle of Antietam, September-October 1862. </a:t>
            </a:r>
          </a:p>
          <a:p>
            <a:r>
              <a:rPr lang="en-US" b="1" dirty="0" smtClean="0"/>
              <a:t>NOTES</a:t>
            </a:r>
            <a:r>
              <a:rPr lang="en-US" dirty="0" smtClean="0"/>
              <a:t/>
            </a:r>
            <a:br>
              <a:rPr lang="en-US" dirty="0" smtClean="0"/>
            </a:br>
            <a:r>
              <a:rPr lang="en-US" dirty="0" smtClean="0"/>
              <a:t>Reference: Civil War photographs, 1861-1865 / compiled by </a:t>
            </a:r>
            <a:r>
              <a:rPr lang="en-US" dirty="0" err="1" smtClean="0"/>
              <a:t>Hirst</a:t>
            </a:r>
            <a:r>
              <a:rPr lang="en-US" dirty="0" smtClean="0"/>
              <a:t> D. </a:t>
            </a:r>
            <a:r>
              <a:rPr lang="en-US" dirty="0" err="1" smtClean="0"/>
              <a:t>Milhollen</a:t>
            </a:r>
            <a:r>
              <a:rPr lang="en-US" dirty="0" smtClean="0"/>
              <a:t> and Donald H. </a:t>
            </a:r>
            <a:r>
              <a:rPr lang="en-US" dirty="0" err="1" smtClean="0"/>
              <a:t>Mugridge</a:t>
            </a:r>
            <a:r>
              <a:rPr lang="en-US" dirty="0" smtClean="0"/>
              <a:t>, Washington, D.C. : Library of Congress, 1977. No. </a:t>
            </a:r>
            <a:r>
              <a:rPr lang="en-US" b="1" dirty="0" smtClean="0"/>
              <a:t>0144</a:t>
            </a:r>
            <a:r>
              <a:rPr lang="en-US" dirty="0" smtClean="0"/>
              <a:t> </a:t>
            </a:r>
          </a:p>
          <a:p>
            <a:r>
              <a:rPr lang="en-US" dirty="0" smtClean="0"/>
              <a:t>Title from </a:t>
            </a:r>
            <a:r>
              <a:rPr lang="en-US" dirty="0" err="1" smtClean="0"/>
              <a:t>Milhollen</a:t>
            </a:r>
            <a:r>
              <a:rPr lang="en-US" dirty="0" smtClean="0"/>
              <a:t> and </a:t>
            </a:r>
            <a:r>
              <a:rPr lang="en-US" dirty="0" err="1" smtClean="0"/>
              <a:t>Mugridge</a:t>
            </a:r>
            <a:r>
              <a:rPr lang="en-US" dirty="0" smtClean="0"/>
              <a:t>. </a:t>
            </a:r>
          </a:p>
          <a:p>
            <a:r>
              <a:rPr lang="en-US" dirty="0" smtClean="0"/>
              <a:t>Forms part of Civil War glass negative collection (Library of Congress). </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102</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On September 17, 1862 Confederate forces under General Lee were caught by General McClellan near Sharpsburg, Maryland. This battle proved to be the bloodiest day of the war; 2,108 Union soldiers were killed and 9,549 wounded -- 2,700 Confederates were killed and 9,029 wounded. The battle had no clear winner, but because General Lee withdrew to Virginia, McClellan was considered the victor. The battle convinced the British and French -- who were contemplating official recognition of the Confederacy -- to reserve action, and gave Lincoln the opportunity to announce his Preliminary Emancipation Proclamation (September 22), which would free all slaves in areas rebelling against the United States, effective January 1, 1863.</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104</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endParaRPr lang="en-US" b="1" dirty="0" smtClean="0"/>
          </a:p>
          <a:p>
            <a:endParaRPr lang="en-US" b="1" dirty="0" smtClean="0"/>
          </a:p>
          <a:p>
            <a:r>
              <a:rPr lang="en-US" b="1" dirty="0" smtClean="0"/>
              <a:t>Antietam, Md. Burnside's bridge].</a:t>
            </a:r>
            <a:r>
              <a:rPr lang="en-US" dirty="0" smtClean="0"/>
              <a:t> </a:t>
            </a:r>
          </a:p>
          <a:p>
            <a:r>
              <a:rPr lang="en-US" dirty="0" smtClean="0">
                <a:hlinkClick r:id="rId3" action="ppaction://hlinkfile"/>
              </a:rPr>
              <a:t>Gardner, Alexander, 1821-1882,</a:t>
            </a:r>
            <a:r>
              <a:rPr lang="en-US" dirty="0" smtClean="0"/>
              <a:t> photographer.</a:t>
            </a:r>
            <a:br>
              <a:rPr lang="en-US" dirty="0" smtClean="0"/>
            </a:br>
            <a:endParaRPr lang="en-US" dirty="0" smtClean="0"/>
          </a:p>
          <a:p>
            <a:r>
              <a:rPr lang="en-US" b="1" dirty="0" smtClean="0"/>
              <a:t>CREATED/PUBLISHED</a:t>
            </a:r>
            <a:r>
              <a:rPr lang="en-US" dirty="0" smtClean="0"/>
              <a:t/>
            </a:r>
            <a:br>
              <a:rPr lang="en-US" dirty="0" smtClean="0"/>
            </a:br>
            <a:r>
              <a:rPr lang="en-US" dirty="0" smtClean="0"/>
              <a:t>1862 September. </a:t>
            </a:r>
          </a:p>
          <a:p>
            <a:r>
              <a:rPr lang="en-US" b="1" dirty="0" smtClean="0"/>
              <a:t>SUMMARY</a:t>
            </a:r>
            <a:r>
              <a:rPr lang="en-US" dirty="0" smtClean="0"/>
              <a:t/>
            </a:r>
            <a:br>
              <a:rPr lang="en-US" dirty="0" smtClean="0"/>
            </a:br>
            <a:r>
              <a:rPr lang="en-US" dirty="0" smtClean="0"/>
              <a:t>Photograph from the main eastern theater of the war, Battle of Antietam, September-October 1862. </a:t>
            </a:r>
          </a:p>
          <a:p>
            <a:r>
              <a:rPr lang="en-US" b="1" dirty="0" smtClean="0"/>
              <a:t>NOTES</a:t>
            </a:r>
            <a:r>
              <a:rPr lang="en-US" dirty="0" smtClean="0"/>
              <a:t/>
            </a:r>
            <a:br>
              <a:rPr lang="en-US" dirty="0" smtClean="0"/>
            </a:br>
            <a:r>
              <a:rPr lang="en-US" dirty="0" smtClean="0"/>
              <a:t>Reference: Civil War photographs, 1861-1865 / compiled by </a:t>
            </a:r>
            <a:r>
              <a:rPr lang="en-US" dirty="0" err="1" smtClean="0"/>
              <a:t>Hirst</a:t>
            </a:r>
            <a:r>
              <a:rPr lang="en-US" dirty="0" smtClean="0"/>
              <a:t> D. </a:t>
            </a:r>
            <a:r>
              <a:rPr lang="en-US" dirty="0" err="1" smtClean="0"/>
              <a:t>Milhollen</a:t>
            </a:r>
            <a:r>
              <a:rPr lang="en-US" dirty="0" smtClean="0"/>
              <a:t> and Donald H. </a:t>
            </a:r>
            <a:r>
              <a:rPr lang="en-US" dirty="0" err="1" smtClean="0"/>
              <a:t>Mugridge</a:t>
            </a:r>
            <a:r>
              <a:rPr lang="en-US" dirty="0" smtClean="0"/>
              <a:t>, Washington, D.C. : Library of Congress, 1977. No. </a:t>
            </a:r>
            <a:r>
              <a:rPr lang="en-US" b="1" dirty="0" smtClean="0"/>
              <a:t>0130</a:t>
            </a:r>
            <a:r>
              <a:rPr lang="en-US" dirty="0" smtClean="0"/>
              <a:t> </a:t>
            </a:r>
          </a:p>
          <a:p>
            <a:r>
              <a:rPr lang="en-US" dirty="0" smtClean="0"/>
              <a:t>Title from </a:t>
            </a:r>
            <a:r>
              <a:rPr lang="en-US" dirty="0" err="1" smtClean="0"/>
              <a:t>Milhollen</a:t>
            </a:r>
            <a:r>
              <a:rPr lang="en-US" dirty="0" smtClean="0"/>
              <a:t> and </a:t>
            </a:r>
            <a:r>
              <a:rPr lang="en-US" dirty="0" err="1" smtClean="0"/>
              <a:t>Mugridge</a:t>
            </a:r>
            <a:r>
              <a:rPr lang="en-US" dirty="0" smtClean="0"/>
              <a:t>. </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105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a:ln/>
        </p:spPr>
      </p:sp>
      <p:sp>
        <p:nvSpPr>
          <p:cNvPr id="161795" name="Notes Placeholder 2"/>
          <p:cNvSpPr>
            <a:spLocks noGrp="1"/>
          </p:cNvSpPr>
          <p:nvPr>
            <p:ph type="body" idx="1"/>
          </p:nvPr>
        </p:nvSpPr>
        <p:spPr>
          <a:noFill/>
          <a:ln/>
        </p:spPr>
        <p:txBody>
          <a:bodyPr/>
          <a:lstStyle/>
          <a:p>
            <a:r>
              <a:rPr lang="en-US" smtClean="0"/>
              <a:t>Jefferson Davis was born June 3, 1808, in that portion of Christian county, Kentucky, which was afterwards set off as Todd county – youngest of ten children.  Accepted an Appointment to West Point in 1824- married Sarah Taylor – Daughter of Zachary Taylor, Fought  and injured in the Mexican War, severed as Senator  for Mississippi and Secretary of War for Franklin Pierce. Resigned his Senate Seat on 21 Jan 1861 when Mississippi seceded.  Captured and imprisoned in Fort Monroe  on 10 May 1865. Died in New Orleans, La. – 06 December 1889   </a:t>
            </a:r>
          </a:p>
        </p:txBody>
      </p:sp>
      <p:sp>
        <p:nvSpPr>
          <p:cNvPr id="161796" name="Slide Number Placeholder 3"/>
          <p:cNvSpPr>
            <a:spLocks noGrp="1"/>
          </p:cNvSpPr>
          <p:nvPr>
            <p:ph type="sldNum" sz="quarter" idx="5"/>
          </p:nvPr>
        </p:nvSpPr>
        <p:spPr>
          <a:noFill/>
        </p:spPr>
        <p:txBody>
          <a:bodyPr/>
          <a:lstStyle/>
          <a:p>
            <a:fld id="{0AE5F1EF-B084-494E-83F1-5F05ED3A92CD}" type="slidenum">
              <a:rPr lang="en-US" smtClean="0"/>
              <a:pPr/>
              <a:t>9</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December 1862 -- The Battle of Fredericksburg.</a:t>
            </a:r>
          </a:p>
          <a:p>
            <a:r>
              <a:rPr lang="en-US" dirty="0" smtClean="0"/>
              <a:t>General McClellan's slow movements, combined with General Lee's escape, and continued raiding by Confederate cavalry, dismayed many in the North. On November 7, Lincoln replaced McClellan with Major-General Ambrose E. Burnside. Burnside's forces were defeated in a series of attacks against entrenched Confederate forces at Fredericksburg, Virginia, and Burnside was replaced with General Joseph Hooker.</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106</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January 1863 </a:t>
            </a:r>
            <a:r>
              <a:rPr lang="en-US" dirty="0" smtClean="0"/>
              <a:t>-- Emancipation Proclamation.</a:t>
            </a:r>
          </a:p>
          <a:p>
            <a:r>
              <a:rPr lang="en-US" dirty="0" smtClean="0"/>
              <a:t>In an effort to placate the slave-holding border states, Lincoln resisted the demands of radical Republicans for complete abolition. Yet some Union generals, such as General B. F. Butler, declared slaves escaping to their lines "contraband of war," not to be returned to their masters. Other generals decreed that the slaves of men rebelling against the Union were to be considered free. Congress, too, had been moving toward abolition. In 1861, Congress had passed an act stating that all slaves employed against the Union were to be considered free. In 1862, another act stated that all slaves of men who supported the Confederacy were to be considered free. Lincoln, aware of the public's growing support of abolition, issued the Emancipation Proclamation on January 1, 1863, declaring that all slaves in areas still in rebellion were, in the eyes of the federal government, free.</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111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116</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dirty="0" smtClean="0"/>
              <a:t>The Battle of Chancellorsville is known to many as General R. E. Lee's greatest battle. After the Battle of </a:t>
            </a:r>
            <a:r>
              <a:rPr lang="en-US" sz="1000" dirty="0" err="1" smtClean="0"/>
              <a:t>Freidricksburg</a:t>
            </a:r>
            <a:r>
              <a:rPr lang="en-US" sz="1000" dirty="0" smtClean="0"/>
              <a:t> in December of 1862, President Lincoln appointed a new general to the Army of the Potomac due to the resignation of general Burnside, who had led the Union army to a humiliating defeat. It was General Joseph Hooker, also known as "Fighting Joe," who replaced Burnside's command of the Army of the Potomac the following year. Hooker did not have the best reputation, and he was often said to be quarrelsome, boastful, and a heavy drinker, but as a general, he was genuine and admired greatly by his men. He believed in having his soldiers live comfortably and did his best to make sure that they were housed, fed, and taken care of. Hooker restored confidence to his wary troops and prepared them well for the battle that was to come.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000" dirty="0" smtClean="0"/>
              <a:t>Over the next few days, the Union and Confederate Army would have countless fights. Rather than attacking the Southern forces as was Hooker's plan, the Northern Army ended up taking a defensive position through most of the battle, which eventually led to their retreat back across the Rappahannock River. The battle ended on May 4, with a victory to the Confederates. Chancellorsville is remembered as Lee's greatest battle because of the South's amazing victory. They had won the battle against heavy odds, with an army only half the size of the Union. However, the southern victory was not all glorious. The battle had resulted in the loss of about 22% of the Lee's army, as well ask the death of Gen. "Stonewall" Jackson. Ironically, Jackson had been shot by his own men, who had mistaken him to be part of a Union </a:t>
            </a:r>
            <a:r>
              <a:rPr lang="en-US" sz="1000" dirty="0" err="1" smtClean="0"/>
              <a:t>calvary</a:t>
            </a:r>
            <a:r>
              <a:rPr lang="en-US" sz="1000" dirty="0" smtClean="0"/>
              <a:t> on May 2. He died eight days later.</a:t>
            </a:r>
          </a:p>
          <a:p>
            <a:endParaRPr lang="en-US" sz="1000"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117</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Union General Grant won several victories around Vicksburg, Mississippi, the fortified city considered essential to the Union's plans to regain control of the Mississippi River. On May 22, Grant began a siege of the city. After six weeks, Confederate General John Pemberton surrendered, giving up the city and 30,000 men. The capture of Port Hudson, Louisiana, shortly thereafter placed the entire Mississippi River in Union hands. The Confederacy was split in two.</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121</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err="1" smtClean="0"/>
              <a:t>Vallandigham</a:t>
            </a:r>
            <a:r>
              <a:rPr lang="en-US" dirty="0" smtClean="0"/>
              <a:t> opposed the Federal government's prosecution of the Civil War, publishing a letter in the 20 Apr. 1861 Cincinnati </a:t>
            </a:r>
            <a:r>
              <a:rPr lang="en-US" i="1" dirty="0" smtClean="0"/>
              <a:t>Daily Enquirer </a:t>
            </a:r>
            <a:r>
              <a:rPr lang="en-US" dirty="0" smtClean="0"/>
              <a:t>stating his belief that the South could not be coerced into reentering the Union., he blamed the war on Pres. Abraham Lincoln and the Republican Party, voted against national Conscription, refused to cooperate with congressional war measures, and alienated the powers within his own political party. A Copperhead, falsely believed to belong to the Knights Of The Golden Circle, he was abandoned by the state's War Democrats in a fight to keep his original congressional district intact. It was gerrymandered to contain a minority of his supporters, and he was not reelected in 1 862. Determined to run for the governorship in 1863, he began an unofficial campaign in spring 1862, following Democratic victories in Dayton, and tried to rally support for his candidacy over that of Democratic elder-statesman Hugh J. Jewett. The preliminary Ohio Democratic convention met 28 Apr. and rejected </a:t>
            </a:r>
            <a:r>
              <a:rPr lang="en-US" dirty="0" err="1" smtClean="0"/>
              <a:t>Vallandigham's</a:t>
            </a:r>
            <a:r>
              <a:rPr lang="en-US" dirty="0" smtClean="0"/>
              <a:t> bid for the gubernatorial nomination.</a:t>
            </a:r>
            <a:br>
              <a:rPr lang="en-US" dirty="0" smtClean="0"/>
            </a:b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127</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On 13 Apr. 1863, Maj. Gen. Ambrose E. Burnside, </a:t>
            </a:r>
            <a:r>
              <a:rPr lang="en-US" dirty="0" err="1" smtClean="0"/>
              <a:t>Commmander</a:t>
            </a:r>
            <a:r>
              <a:rPr lang="en-US" dirty="0" smtClean="0"/>
              <a:t> of the Department Of The Ohio, had issued General Order No. 38, forbidding expression of sympathy for the enemy. On 30 Apr. </a:t>
            </a:r>
            <a:r>
              <a:rPr lang="en-US" dirty="0" err="1" smtClean="0"/>
              <a:t>Vallandigham</a:t>
            </a:r>
            <a:r>
              <a:rPr lang="en-US" dirty="0" smtClean="0"/>
              <a:t> addressed a large audience in Columbus, made derogatory references to the president and the war effort, then hoped that he would be arrested under Burnside's order, thus gaining popular sympathy. Arrested at his home at 2 a.m., 5 May, by a company of troops, he was taken to Burnside's Cincinnati headquarters, tried by a military court 6-7 May, denied a writ of </a:t>
            </a:r>
            <a:r>
              <a:rPr lang="en-US" i="1" dirty="0" smtClean="0"/>
              <a:t>habeas corpus, </a:t>
            </a:r>
            <a:r>
              <a:rPr lang="en-US" dirty="0" smtClean="0"/>
              <a:t>and sentenced to 2 years' confinement in a military prison. Following a 19 May cabinet meeting, President Lincoln commuted </a:t>
            </a:r>
            <a:r>
              <a:rPr lang="en-US" dirty="0" err="1" smtClean="0"/>
              <a:t>Vallandigham's</a:t>
            </a:r>
            <a:r>
              <a:rPr lang="en-US" dirty="0" smtClean="0"/>
              <a:t> sentence to banishment to the Confederacy. On 26 May the Ohioan was taken to Confederates south of Murfreesboro, Tenn., and there entered Southern lines. Outraged at his treatment, by a vote of 411 -11 state Democrats nominated </a:t>
            </a:r>
            <a:r>
              <a:rPr lang="en-US" dirty="0" err="1" smtClean="0"/>
              <a:t>Vallandigham</a:t>
            </a:r>
            <a:r>
              <a:rPr lang="en-US" dirty="0" smtClean="0"/>
              <a:t> for governor at their 11 June convention.</a:t>
            </a:r>
            <a:br>
              <a:rPr lang="en-US" dirty="0" smtClean="0"/>
            </a:br>
            <a:r>
              <a:rPr lang="en-US" dirty="0" smtClean="0"/>
              <a:t>        </a:t>
            </a:r>
            <a:r>
              <a:rPr lang="en-US" dirty="0" err="1" smtClean="0"/>
              <a:t>Vallandigham</a:t>
            </a:r>
            <a:r>
              <a:rPr lang="en-US" dirty="0" smtClean="0"/>
              <a:t> was escorted to Wilmington, N.C., and shipped out to, Bermuda, arriving there 1 7 June. He traveled to Canada, arrived at Niagara Falls, Ontario, 5 July, and from there and Windsor, Ontario, conducted his campaign for the governorship. Candidate for lieutenant governor George Pugh represented </a:t>
            </a:r>
            <a:r>
              <a:rPr lang="en-US" dirty="0" err="1" smtClean="0"/>
              <a:t>Vallandigham's</a:t>
            </a:r>
            <a:r>
              <a:rPr lang="en-US" dirty="0" smtClean="0"/>
              <a:t> views at rallies and in the press. Lincoln interested himself in the election, endorsed Republican candidate John </a:t>
            </a:r>
            <a:r>
              <a:rPr lang="en-US" dirty="0" err="1" smtClean="0"/>
              <a:t>Brough</a:t>
            </a:r>
            <a:r>
              <a:rPr lang="en-US" dirty="0" smtClean="0"/>
              <a:t>, downplayed the illegalities of a civilian's arrest and trial by military authorities, and claimed that a vote for the Democratic contender was "a discredit to the country." In the election of 13 Oct. 1863, </a:t>
            </a:r>
            <a:r>
              <a:rPr lang="en-US" dirty="0" err="1" smtClean="0"/>
              <a:t>Brough</a:t>
            </a:r>
            <a:r>
              <a:rPr lang="en-US" dirty="0" smtClean="0"/>
              <a:t> defeated </a:t>
            </a:r>
            <a:r>
              <a:rPr lang="en-US" dirty="0" err="1" smtClean="0"/>
              <a:t>Vallandigham</a:t>
            </a:r>
            <a:r>
              <a:rPr lang="en-US" dirty="0" smtClean="0"/>
              <a:t> 288,000 - 187,000.</a:t>
            </a:r>
            <a:br>
              <a:rPr lang="en-US" dirty="0" smtClean="0"/>
            </a:br>
            <a:r>
              <a:rPr lang="en-US" dirty="0" smtClean="0"/>
              <a:t>        With the election crisis passed, Lincoln and the military ignored </a:t>
            </a:r>
            <a:r>
              <a:rPr lang="en-US" dirty="0" err="1" smtClean="0"/>
              <a:t>Vallandigham's</a:t>
            </a:r>
            <a:r>
              <a:rPr lang="en-US" dirty="0" smtClean="0"/>
              <a:t> return to the U.S, in disguise 14 June 1864. Here established residence in 0hio, attended the August national Democratic convention in Chicago, and helped construct the disastrous "peace" plank in presidential candidate George B. McClellan's platform.</a:t>
            </a:r>
            <a:br>
              <a:rPr lang="en-US" dirty="0" smtClean="0"/>
            </a:b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128</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Confederate General Lee decided to take the war to the enemy. On June 13, he defeated Union forces at Winchester, Virginia, and continued north to Pennsylvania. General Hooker, who had been planning to attack Richmond, was instead forced to follow Lee. Hooker, never comfortable with his commander, General Halleck, resigned on June 28, and General George Meade replaced him as commander of the Army of the Potomac. </a:t>
            </a:r>
          </a:p>
          <a:p>
            <a:r>
              <a:rPr lang="en-US" dirty="0" smtClean="0"/>
              <a:t>On July 1, a chance encounter between Union and Confederate forces began the Battle of Gettysburg. In the fighting that followed, Meade had greater numbers and better defensive positions. He won the battle, but failed to follow Lee as he retreated back to Virginia. Militarily, the Battle of Gettysburg was the high-water mark of the Confederacy; it is also significant because it ended Confederate hopes of formal recognition by foreign governments. On November 19, President Lincoln dedicated a portion of the Gettysburg battlefield as a national cemetery, and delivered his memorable "Gettysburg Address."</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139</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With the invasion of Pennsylvania, Meade was chosen to relieve Hooker in army command only three days before Gettysburg. Originally planning to fight farther to the rear along Pipe Creek, he dispatched General Winfield S. Hancock to Gettysburg-following the death of General John F. Reynolds-to determine if it would be an acceptable battlefield. Accepting that officer's opinion, he ordered a continued concentration there. During the next two days he masterfully shifted his troops from one threatened sector to another. He received the, thanks of Congress and an appointment as a brigadier in the regulars. However, he soon came in for criticism for allowing Lee to escape to Virginia without another battle. </a:t>
            </a:r>
            <a:br>
              <a:rPr lang="en-US" dirty="0" smtClean="0"/>
            </a:br>
            <a:r>
              <a:rPr lang="en-US" dirty="0" smtClean="0"/>
              <a:t>        His handling of the </a:t>
            </a:r>
            <a:r>
              <a:rPr lang="en-US" dirty="0" err="1" smtClean="0"/>
              <a:t>Bristoe</a:t>
            </a:r>
            <a:r>
              <a:rPr lang="en-US" dirty="0" smtClean="0"/>
              <a:t> and Mine Run campaigns was not shining. In the spring of 1864 newly appointed General-in-Chief U.S. Grant set up his headquarters with Meade's army. This cumbersome arrangement worked out surprisingly well. However, since Meade was known for his temper and had come into conflict with a number of correspondents, there was an agreement not to mention him in dispatches except in reference to setbacks. He fought through the Overland and Petersburg campaigns, earning Grant's respect and being considered for command in the Shenandoah.</a:t>
            </a:r>
            <a:br>
              <a:rPr lang="en-US" dirty="0" smtClean="0"/>
            </a:br>
            <a:r>
              <a:rPr lang="en-US" dirty="0" smtClean="0"/>
              <a:t>        At Grant's request he was advanced to major general in the regular army. He served in the Appomattox Campaign but felt slighted by the reports which seemed to give all the credit to Grant and Sheridan. Mustered out of the volunteer service, he continued in the regular army, performing Reconstruction duty in the South.  In 1866, he became commissioner of Fairmount Park in Philadelphia, a post he held until his death.  He died in Philadelphia November 6, 1872 as a result of old war wounds complicated by pneumonia.   </a:t>
            </a:r>
            <a:r>
              <a:rPr lang="en-US" b="0" dirty="0" smtClean="0"/>
              <a:t/>
            </a:r>
            <a:br>
              <a:rPr lang="en-US" b="0" dirty="0" smtClean="0"/>
            </a:b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141</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143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Lincoln  and his constitutions stated unconstitutional to secede, yet they (Congress w/Lincoln’s  approval) allow citizens from Va. To secede and create a new state West Virginia – was this action constitutional???  This sounds like a good essay question.</a:t>
            </a: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22</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smtClean="0"/>
              <a:t>Pickett's division arrived at the Battle of Gettysburg on the evening of the second day, July 2, 1863. It had been delayed by the assignment of guarding the Confederate lines of communication through Chambersburg, Pennsylvania. After two days of heavy fighting, Gen. Robert E. Lee's Army of Northern Virginia, which had initially driven the Union Army of the Potomac to the high ground south of Gettysburg, had been unable to dislodge the Union soldiers from their position. Lee's plan for July 3 called for a massive assault on the center of the Union lines on Cemetery Ridge, calculating that attacks on either flank the previous two days had drawn troops from the center. He directed General Longstreet to assemble a force of three divisions for the attack—two exhausted divisions from the corps of Lt. Gen. A.P. Hill (under Brig. Gen. J. Johnston Pettigrew and Maj. Gen. Isaac R. Trimble), and Pickett's fresh division from Longstreet's own corps. Although Longstreet was actually in command, Lee referred to Pickett as leading the charge, which is one of the reasons that it is generally not known to popular history by the name "Pickett-Pettigrew-Trimble Assault." In addition, much of the mythology of the Charge arose from newspaper reports; Pickett was the only Virginia commander of his rank, and the Virginia newspapers played up their native son's role and made the assault a more glamorous "charge".</a:t>
            </a:r>
          </a:p>
          <a:p>
            <a:r>
              <a:rPr lang="en-US" dirty="0" smtClean="0"/>
              <a:t>Following a two-hour artillery barrage meant to soften up the Union defenses, the three divisions stepped off across open fields almost a mile from Cemetery Ridge. Pickett inspired his men by shouting, "Up, Men, and to your posts! Don't forget today that you are from Old Virginia."[18] Pickett's division, with the brigades of Brig. Gens. Lewis A. Armistead, Richard B. Garnett, and James L. Kemper, was on the right flank of the assault. It received punishing artillery fire, and then volleys of massed musket fire as it approached its objective. Armistead's brigade made the farthest progress through the Union lines. Armistead was mortally wounded, falling near "The Angle", at what is now termed the "High Water Mark of the Confederacy". Neither of the other two divisions made comparable progress across the fields; Armistead's success was not reinforced, and his men were quickly cut down or captured.</a:t>
            </a:r>
          </a:p>
          <a:p>
            <a:r>
              <a:rPr lang="en-US" dirty="0" smtClean="0"/>
              <a:t>Pickett's Charge was a bloodbath. While the Union lost about 1,500 killed and wounded, the Confederate casualties were several times that. Over 50% of the men sent across the fields were killed or wounded. Pickett's three brigade commanders and all thirteen of his regimental commanders were casualties. Kemper was wounded, and Garnett and Armistead did not survive. Trimble and Pettigrew were the most senior casualties, the former losing a leg and the latter wounded in the hand and later mortally wounded during the retreat to Virginia. </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145</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General Sherman continued his march through Georgia to the sea. In the course of the march, he cut himself off from his source of supplies, planning for his troops to live off the land. His men cut a path 300 miles in length and 60 miles wide as they passed through Georgia, destroying factories, bridges, railroads, and public buildings.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Sherman in Atlanta -- September-November, 1864</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After three and a half months of incessant maneuvering and much hard fighting, Sherman forced Hood to abandon Atlanta, the munitions center of the Confederacy. Sherman remained there, resting his war-worn men and accumulating supplies, for nearly two-and-a-half months. </a:t>
            </a: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150</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General Grant, promoted to commander of the Union armies, planned to engage Lee's forces in Virginia until they were destroyed. North and South met and fought in an inconclusive three-day battle in the Wilderness. Lee inflicted more casualties on the Union forces than his own army incurred, but unlike Grant, he had no replacements. </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151</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Talk about why two pictures in the frame!!</a:t>
            </a:r>
          </a:p>
          <a:p>
            <a:r>
              <a:rPr lang="en-US" dirty="0" smtClean="0"/>
              <a:t>Grant hoped to take Petersburg, below Richmond, and then approach the Confederate capital from the south. The attempt failed, resulting in a ten month siege and the loss of thousands of lives on both sides. </a:t>
            </a:r>
          </a:p>
          <a:p>
            <a:r>
              <a:rPr lang="en-US" dirty="0" smtClean="0"/>
              <a:t>General Benjamin F. Butler's command was in the </a:t>
            </a:r>
            <a:r>
              <a:rPr lang="en-US" dirty="0" err="1" smtClean="0"/>
              <a:t>vacinity</a:t>
            </a:r>
            <a:r>
              <a:rPr lang="en-US" dirty="0" smtClean="0"/>
              <a:t> of Petersburg as early as May 11, missing its opportunity to capture this vital railroad center; but the photographs are all from the later days when Butler was holding a fortified line on both sides of the James and extending </a:t>
            </a:r>
            <a:r>
              <a:rPr lang="en-US" dirty="0" err="1" smtClean="0"/>
              <a:t>nothward</a:t>
            </a:r>
            <a:r>
              <a:rPr lang="en-US" dirty="0" smtClean="0"/>
              <a:t> as far as the Market or River Road running into Richmond. The photographs follow Butler's lines from south to north, and then, after the evacuation of Richmond, record the Confederate defenses on the James. The "Dictator," a closer view</a:t>
            </a:r>
            <a:br>
              <a:rPr lang="en-US" dirty="0" smtClean="0"/>
            </a:br>
            <a:r>
              <a:rPr lang="en-US" dirty="0" smtClean="0"/>
              <a:t>Petersburg, Va. </a:t>
            </a:r>
            <a:br>
              <a:rPr lang="en-US" dirty="0" smtClean="0"/>
            </a:br>
            <a:r>
              <a:rPr lang="en-US" dirty="0" smtClean="0"/>
              <a:t>1864 October </a:t>
            </a:r>
          </a:p>
          <a:p>
            <a:endParaRPr lang="en-US" dirty="0" smtClean="0"/>
          </a:p>
          <a:p>
            <a:r>
              <a:rPr lang="en-US" b="0" dirty="0" smtClean="0"/>
              <a:t>[Petersburg, Va. General view]. </a:t>
            </a:r>
          </a:p>
          <a:p>
            <a:r>
              <a:rPr lang="en-US" b="0" dirty="0" smtClean="0"/>
              <a:t>O'Sullivan, Timothy H., 1840-1882, photographer.</a:t>
            </a:r>
            <a:br>
              <a:rPr lang="en-US" b="0" dirty="0" smtClean="0"/>
            </a:br>
            <a:endParaRPr lang="en-US" b="0" dirty="0" smtClean="0"/>
          </a:p>
          <a:p>
            <a:r>
              <a:rPr lang="en-US" b="0" dirty="0" smtClean="0"/>
              <a:t>CREATED/PUBLISHED</a:t>
            </a:r>
            <a:br>
              <a:rPr lang="en-US" b="0" dirty="0" smtClean="0"/>
            </a:br>
            <a:r>
              <a:rPr lang="en-US" b="0" dirty="0" smtClean="0"/>
              <a:t>[1865] </a:t>
            </a:r>
          </a:p>
          <a:p>
            <a:r>
              <a:rPr lang="en-US" b="0" dirty="0" smtClean="0"/>
              <a:t>SUMMARY</a:t>
            </a:r>
            <a:br>
              <a:rPr lang="en-US" b="0" dirty="0" smtClean="0"/>
            </a:br>
            <a:r>
              <a:rPr lang="en-US" b="0" dirty="0" smtClean="0"/>
              <a:t>Photograph of the main eastern theater of war, the siege of Petersburg, June 1864-April 1865. </a:t>
            </a:r>
          </a:p>
          <a:p>
            <a:r>
              <a:rPr lang="en-US" b="0" dirty="0" smtClean="0"/>
              <a:t>NOTES</a:t>
            </a:r>
            <a:br>
              <a:rPr lang="en-US" b="0" dirty="0" smtClean="0"/>
            </a:br>
            <a:endParaRPr lang="en-US" b="0" dirty="0" smtClean="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152</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Confederate General Jubal Early led his forces into Maryland to relieve the pressure on Lee's army. Early got within five miles of Washington, D.C., but on July 13, he was driven back to Virginia</a:t>
            </a: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153</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Times New Roman" pitchFamily="18" charset="0"/>
                <a:ea typeface="+mn-ea"/>
                <a:cs typeface="+mn-cs"/>
              </a:rPr>
              <a:t>In the United States Presidential election of 1864, Abraham Lincoln was re-elected as president. Lincoln ran under the National Union banner against his former top Civil War general, the Democratic candidate, George B. McClellan. McClellan was the "peace candidate" but did not personally believe in his party's platform. </a:t>
            </a:r>
            <a:br>
              <a:rPr lang="en-US" sz="1200" kern="1200" dirty="0" smtClean="0">
                <a:solidFill>
                  <a:schemeClr val="tx1"/>
                </a:solidFill>
                <a:latin typeface="Times New Roman" pitchFamily="18" charset="0"/>
                <a:ea typeface="+mn-ea"/>
                <a:cs typeface="+mn-cs"/>
              </a:rPr>
            </a:br>
            <a:r>
              <a:rPr lang="en-US" sz="1200" kern="1200" dirty="0" smtClean="0">
                <a:solidFill>
                  <a:schemeClr val="tx1"/>
                </a:solidFill>
                <a:latin typeface="Times New Roman" pitchFamily="18" charset="0"/>
                <a:ea typeface="+mn-ea"/>
                <a:cs typeface="+mn-cs"/>
              </a:rPr>
              <a:t>The 1864 election occurred during the Civil War; none of the states loyal to the Confederate States of America participated. </a:t>
            </a:r>
            <a:br>
              <a:rPr lang="en-US" sz="1200" kern="1200" dirty="0" smtClean="0">
                <a:solidFill>
                  <a:schemeClr val="tx1"/>
                </a:solidFill>
                <a:latin typeface="Times New Roman" pitchFamily="18" charset="0"/>
                <a:ea typeface="+mn-ea"/>
                <a:cs typeface="+mn-cs"/>
              </a:rPr>
            </a:br>
            <a:r>
              <a:rPr lang="en-US" sz="1200" kern="1200" dirty="0" smtClean="0">
                <a:solidFill>
                  <a:schemeClr val="tx1"/>
                </a:solidFill>
                <a:latin typeface="Times New Roman" pitchFamily="18" charset="0"/>
                <a:ea typeface="+mn-ea"/>
                <a:cs typeface="+mn-cs"/>
              </a:rPr>
              <a:t>Republicans loyal to Lincoln, in opposition to a group of Republican dissidents who nominated John C. Frémont, joined with a number of War Democrats to form the National Union Party. The new political party was formed to accommodate the War Democrats. </a:t>
            </a:r>
            <a:br>
              <a:rPr lang="en-US" sz="1200" kern="1200" dirty="0" smtClean="0">
                <a:solidFill>
                  <a:schemeClr val="tx1"/>
                </a:solidFill>
                <a:latin typeface="Times New Roman" pitchFamily="18" charset="0"/>
                <a:ea typeface="+mn-ea"/>
                <a:cs typeface="+mn-cs"/>
              </a:rPr>
            </a:br>
            <a:r>
              <a:rPr lang="en-US" sz="1200" kern="1200" dirty="0" smtClean="0">
                <a:solidFill>
                  <a:schemeClr val="tx1"/>
                </a:solidFill>
                <a:latin typeface="Times New Roman" pitchFamily="18" charset="0"/>
                <a:ea typeface="+mn-ea"/>
                <a:cs typeface="+mn-cs"/>
              </a:rPr>
              <a:t>On November 8, Lincoln won by over 400,000 popular votes and easily clinched an electoral majority. Several states allowed their citizens serving as soldiers in the field to cast ballots, a first in United States history. Soldiers in the Army gave Lincoln more than 70% of their vote.</a:t>
            </a:r>
            <a:br>
              <a:rPr lang="en-US" sz="1200" kern="1200" dirty="0" smtClean="0">
                <a:solidFill>
                  <a:schemeClr val="tx1"/>
                </a:solidFill>
                <a:latin typeface="Times New Roman" pitchFamily="18" charset="0"/>
                <a:ea typeface="+mn-ea"/>
                <a:cs typeface="+mn-cs"/>
              </a:rPr>
            </a:br>
            <a:r>
              <a:rPr lang="en-US" sz="1200" kern="1200" dirty="0" smtClean="0">
                <a:solidFill>
                  <a:schemeClr val="tx1"/>
                </a:solidFill>
                <a:latin typeface="Times New Roman" pitchFamily="18" charset="0"/>
                <a:ea typeface="+mn-ea"/>
                <a:cs typeface="+mn-cs"/>
              </a:rPr>
              <a:t>This was the first election since the re-election of Andrew Jackson in 1832 that an incumbent president won re-election. Lincoln's second term was ended just 6 weeks after inauguration by his assassination.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latin typeface="Times New Roman" pitchFamily="18"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156</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1" dirty="0" smtClean="0"/>
              <a:t>April 1865 -- Fallen Richmond.</a:t>
            </a:r>
          </a:p>
          <a:p>
            <a:r>
              <a:rPr lang="en-US" dirty="0" smtClean="0"/>
              <a:t>On March 25, General Lee attacked General Grant's forces near Petersburg, but was defeated -- attacking and losing again on April 1. On April 2, Lee evacuated Richmond, the Confederate capital, and headed west to join with other forces. </a:t>
            </a:r>
          </a:p>
          <a:p>
            <a:r>
              <a:rPr lang="en-US" dirty="0" smtClean="0"/>
              <a:t>Alexander Gardner and probably other photographers made a splendid record of the Confederate capital, desolate after the evacuation of April 2 and the fire which raged along the waterfront but fortunately had stopped short of Thomas Jefferson's capitol. The photographs are arranged in a kind of guided tour of the city, first along the James from </a:t>
            </a:r>
            <a:r>
              <a:rPr lang="en-US" dirty="0" err="1" smtClean="0"/>
              <a:t>Rocketts</a:t>
            </a:r>
            <a:r>
              <a:rPr lang="en-US" dirty="0" smtClean="0"/>
              <a:t> westward to the Tredegar Iron Works, inland to the capitol and its environs, and on to the residence of President Jefferson Davis. Present-day street numbers have been provided where possible. </a:t>
            </a:r>
          </a:p>
          <a:p>
            <a:r>
              <a:rPr lang="en-US" dirty="0" smtClean="0"/>
              <a:t>The Lincoln administration was determined to make the capital safe from attack by ringing the city with a chain of forts manned by substantial garrisons of artillerists and other troops. The sequence of photographs starts with the forts on the Virginia shore (in alphabetical order, since hardly anyone today would be familiar with their locations, mostly long since submerged by city or suburbs), follows with defenses north of the Potomac (in the same order), and ends with a number of garrisons or local military units. </a:t>
            </a: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157</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158</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 09 April, after 4 years of war, Lee failed to escape with what little Army he had left, and federal troops surround him. Sheridan’s Calvary and infantry blocked Lee’s retreat on one side and Grant and Meade advanced from the rear. Grant sent a note advising Lee to surrender and Lee agreed. On April 9, the two commanders met at Appomattox Courthouse, and agreed on the terms of surrender. Lee's men were sent home on parole -- soldiers with their horses, and officers with their side arms. All other equipment was surrendered. Sherman and Confederate general Johnston signed a similar agreement on 18 April 1865</a:t>
            </a: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159</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On April 14, as President Lincoln was watching a performance of "Our American Cousin" at Ford's Theater in Washington, D.C., he was shot by John Wilkes Booth, an actor from Maryland obsessed with avenging the Confederate defeat. Lincoln died the next morning. Booth escaped to Virginia. Eleven days later, cornered in a burning barn, Booth was fatally shot by a Union soldier. Nine other people were involved in the assassination; four were hanged, four imprisoned, and one acquitted. </a:t>
            </a:r>
          </a:p>
          <a:p>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163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a:ln/>
        </p:spPr>
      </p:sp>
      <p:sp>
        <p:nvSpPr>
          <p:cNvPr id="162819" name="Notes Placeholder 2"/>
          <p:cNvSpPr>
            <a:spLocks noGrp="1"/>
          </p:cNvSpPr>
          <p:nvPr>
            <p:ph type="body" idx="1"/>
          </p:nvPr>
        </p:nvSpPr>
        <p:spPr>
          <a:noFill/>
          <a:ln/>
        </p:spPr>
        <p:txBody>
          <a:bodyPr/>
          <a:lstStyle/>
          <a:p>
            <a:r>
              <a:rPr lang="en-US" smtClean="0"/>
              <a:t>Martial Law: Temporary rule by military authorities, imposed on a civilian population especially in time of war or when civil authority has broken down.</a:t>
            </a:r>
          </a:p>
          <a:p>
            <a:r>
              <a:rPr lang="en-US" smtClean="0"/>
              <a:t>The law imposed on an occupied territory by occupying military forces.</a:t>
            </a:r>
          </a:p>
          <a:p>
            <a:r>
              <a:rPr lang="en-US" smtClean="0"/>
              <a:t/>
            </a:r>
            <a:br>
              <a:rPr lang="en-US" smtClean="0"/>
            </a:br>
            <a:r>
              <a:rPr lang="en-US" smtClean="0"/>
              <a:t/>
            </a:r>
            <a:br>
              <a:rPr lang="en-US" smtClean="0"/>
            </a:br>
            <a:r>
              <a:rPr lang="en-US" smtClean="0"/>
              <a:t/>
            </a:r>
            <a:br>
              <a:rPr lang="en-US" smtClean="0"/>
            </a:br>
            <a:endParaRPr lang="en-US" smtClean="0"/>
          </a:p>
          <a:p>
            <a:r>
              <a:rPr lang="en-US" smtClean="0"/>
              <a:t> </a:t>
            </a:r>
          </a:p>
        </p:txBody>
      </p:sp>
      <p:sp>
        <p:nvSpPr>
          <p:cNvPr id="162820" name="Slide Number Placeholder 3"/>
          <p:cNvSpPr>
            <a:spLocks noGrp="1"/>
          </p:cNvSpPr>
          <p:nvPr>
            <p:ph type="sldNum" sz="quarter" idx="5"/>
          </p:nvPr>
        </p:nvSpPr>
        <p:spPr>
          <a:noFill/>
        </p:spPr>
        <p:txBody>
          <a:bodyPr/>
          <a:lstStyle/>
          <a:p>
            <a:fld id="{DDD6E7C4-B8A7-4BE9-9AB3-37B999C16768}" type="slidenum">
              <a:rPr lang="en-US" smtClean="0"/>
              <a:pPr/>
              <a:t>27</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000" b="0" dirty="0" smtClean="0"/>
              <a:t>Although the Democratic party had broken apart in 1860, during the secession crisis Democrats in the North were generally more conciliatory toward the South than were Republicans. They called themselves Peace Democrats; their opponents called them Copperheads because some wore copper pennies as identifying badges.</a:t>
            </a:r>
            <a:br>
              <a:rPr lang="en-US" sz="1000" b="0" dirty="0" smtClean="0"/>
            </a:br>
            <a:r>
              <a:rPr lang="en-US" sz="1000" b="0" dirty="0" smtClean="0"/>
              <a:t>        A majority of Peace Democrats supported war to save the Union, but a strong and active minority asserted that the Republicans had provoked the South into secession; that the Republicans were waging the war in order to establish their own domination, suppress civil and states rights, and impose "racial equality"; and that military means had failed and would never restore the Union.</a:t>
            </a:r>
            <a:br>
              <a:rPr lang="en-US" sz="1000" b="0" dirty="0" smtClean="0"/>
            </a:br>
            <a:r>
              <a:rPr lang="en-US" sz="1000" b="0" dirty="0" smtClean="0"/>
              <a:t>        The Lincoln administration's arbitrary treatment of dissenters caused great bitterness there. Above all, anti-abolitionist Midwesterners feared that emancipation would result in a great migration of blacks into their states.</a:t>
            </a:r>
            <a:br>
              <a:rPr lang="en-US" sz="1000" b="0" dirty="0" smtClean="0"/>
            </a:br>
            <a:r>
              <a:rPr lang="en-US" sz="1000" b="0" dirty="0" smtClean="0"/>
              <a:t>                The most prominent Copperhead leader was Clement L. </a:t>
            </a:r>
            <a:r>
              <a:rPr lang="en-US" sz="1000" b="0" dirty="0" err="1" smtClean="0"/>
              <a:t>Valladigham</a:t>
            </a:r>
            <a:r>
              <a:rPr lang="en-US" sz="1000" b="0" dirty="0" smtClean="0"/>
              <a:t> of Ohio, who headed the secret antiwar organization known as the Sons of Liberty. At the Democratic convention of 1864, where the influence of Peace Democrats reached its high point, </a:t>
            </a:r>
            <a:r>
              <a:rPr lang="en-US" sz="1000" b="0" dirty="0" err="1" smtClean="0"/>
              <a:t>Vallandigham</a:t>
            </a:r>
            <a:r>
              <a:rPr lang="en-US" sz="1000" b="0" dirty="0" smtClean="0"/>
              <a:t> persuaded the party to adopt a platform branding the war a failure, and some extreme Copperheads plotted armed uprisings. </a:t>
            </a:r>
            <a:br>
              <a:rPr lang="en-US" sz="1000" b="0" dirty="0" smtClean="0"/>
            </a:br>
            <a:r>
              <a:rPr lang="en-US" sz="1000" b="0" dirty="0" smtClean="0"/>
              <a:t>        With the conclusion of the war in 1865 the Peace Democrats were thoroughly discredited. Most Northerners believed, not without reason, that Peace Democrats had prolonged war by encouraging the South to continue fighting in the hope that the North would abandon the struggle.</a:t>
            </a:r>
            <a:br>
              <a:rPr lang="en-US" sz="1000" b="0" dirty="0" smtClean="0"/>
            </a:br>
            <a:endParaRPr lang="en-US" sz="1000"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29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sufficient numbers of volunteers began to diminish  Congress with  Lincoln’ support passed the Enrollment Act on 03 March 1863.  Across the north especially in areas controlled by democrats such as  –New York City, Boston Mass, - Portsmouth NH, -Rutland, Vermont – Troy, New York- and Wooster, Ohio. – riots broke out in protests. In New York city these riots involved mainly Irish immigrants who beat and lynched African Americans whom they blamed for the continuation of the war. These Irish Americans also had to compete with Blacks for low paying jobs.</a:t>
            </a:r>
          </a:p>
          <a:p>
            <a:r>
              <a:rPr lang="en-US" dirty="0" smtClean="0"/>
              <a:t>      These riots symbolize that racism was not limited to the south and that everyone in the North did not support the efforts to preserve the union.</a:t>
            </a: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41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“Black regiments from Louisiana, composed of freeman as well as former slaves, repeatedly assaulted Confederate positions at Port Hudson on 27 may 1863.”  (Civil War 100 p143)  General Banks (who we will discuss later in our study) declared “ Whatever doubts may have existed heretofore as to the efficiency of Negro regiments, the history of this day (27 May 1863) proves conclusively to those who were in condition to observe the conduct of these regiments that severe test to which they were subjected and determined manner in which they encountered the enemy, leaves upon my mind no doubt of their ultimate success.” </a:t>
            </a:r>
            <a:endParaRPr lang="en-US" dirty="0"/>
          </a:p>
        </p:txBody>
      </p:sp>
      <p:sp>
        <p:nvSpPr>
          <p:cNvPr id="4" name="Slide Number Placeholder 3"/>
          <p:cNvSpPr>
            <a:spLocks noGrp="1"/>
          </p:cNvSpPr>
          <p:nvPr>
            <p:ph type="sldNum" sz="quarter" idx="10"/>
          </p:nvPr>
        </p:nvSpPr>
        <p:spPr/>
        <p:txBody>
          <a:bodyPr/>
          <a:lstStyle/>
          <a:p>
            <a:pPr>
              <a:defRPr/>
            </a:pPr>
            <a:fld id="{A2E79A7E-5735-48D1-BF96-51F80E1E7A80}" type="slidenum">
              <a:rPr lang="en-US" smtClean="0"/>
              <a:pPr>
                <a:defRPr/>
              </a:pPr>
              <a:t>44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cstate="print"/>
          <a:srcRect/>
          <a:stretch>
            <a:fillRect/>
          </a:stretch>
        </a:blip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176130" name="Rectangle 2"/>
          <p:cNvSpPr>
            <a:spLocks noGrp="1" noChangeArrowheads="1"/>
          </p:cNvSpPr>
          <p:nvPr>
            <p:ph type="ctrTitle"/>
          </p:nvPr>
        </p:nvSpPr>
        <p:spPr>
          <a:xfrm>
            <a:off x="304800" y="685800"/>
            <a:ext cx="8686800" cy="487363"/>
          </a:xfrm>
        </p:spPr>
        <p:txBody>
          <a:bodyPr anchor="b"/>
          <a:lstStyle>
            <a:lvl1pPr algn="ctr">
              <a:defRPr>
                <a:solidFill>
                  <a:schemeClr val="tx2"/>
                </a:solidFill>
              </a:defRPr>
            </a:lvl1pPr>
          </a:lstStyle>
          <a:p>
            <a:r>
              <a:rPr lang="en-US"/>
              <a:t>Click to edit Master title style</a:t>
            </a:r>
          </a:p>
        </p:txBody>
      </p:sp>
      <p:sp>
        <p:nvSpPr>
          <p:cNvPr id="176131" name="Rectangle 3"/>
          <p:cNvSpPr>
            <a:spLocks noGrp="1" noChangeArrowheads="1"/>
          </p:cNvSpPr>
          <p:nvPr>
            <p:ph type="subTitle" idx="1"/>
          </p:nvPr>
        </p:nvSpPr>
        <p:spPr>
          <a:xfrm>
            <a:off x="762000" y="5486400"/>
            <a:ext cx="7467600" cy="304800"/>
          </a:xfrm>
        </p:spPr>
        <p:txBody>
          <a:bodyPr lIns="0" tIns="0" rIns="0" bIns="0">
            <a:spAutoFit/>
          </a:bodyPr>
          <a:lstStyle>
            <a:lvl1pPr marL="0" indent="0" algn="ctr">
              <a:buFontTx/>
              <a:buNone/>
              <a:defRPr sz="2000">
                <a:solidFill>
                  <a:schemeClr val="tx1"/>
                </a:solidFill>
              </a:defRPr>
            </a:lvl1pPr>
          </a:lstStyle>
          <a:p>
            <a:r>
              <a:rPr lang="en-US"/>
              <a:t>Click to edit Master subtitle style</a:t>
            </a:r>
          </a:p>
        </p:txBody>
      </p:sp>
    </p:spTree>
  </p:cSld>
  <p:clrMapOvr>
    <a:overrideClrMapping bg1="dk2" tx1="lt1" bg2="dk1" tx2="lt2" accent1="accent1" accent2="accent2" accent3="accent3" accent4="accent4" accent5="accent5" accent6="accent6" hlink="hlink" folHlink="folHlink"/>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73A286B-1DF1-413A-8E3E-F7039D1D7A8D}" type="slidenum">
              <a:rPr lang="en-US"/>
              <a:pPr>
                <a:defRPr/>
              </a:pPr>
              <a:t>‹#›</a:t>
            </a:fld>
            <a:endParaRPr lang="en-US"/>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1676400"/>
            <a:ext cx="1981200" cy="4343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676400"/>
            <a:ext cx="5791200" cy="4343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6082F79-12DA-4CFE-80B4-FD8BAEBDE62B}" type="slidenum">
              <a:rPr lang="en-US"/>
              <a:pPr>
                <a:defRPr/>
              </a:pPr>
              <a:t>‹#›</a:t>
            </a:fld>
            <a:endParaRPr lang="en-US"/>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676400"/>
            <a:ext cx="7924800" cy="4873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66800" y="2362200"/>
            <a:ext cx="3543300" cy="3657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62500" y="2362200"/>
            <a:ext cx="3543300" cy="1752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62500" y="4267200"/>
            <a:ext cx="3543300" cy="1752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FF676319-DDE9-4D37-A3F9-605F064D4911}" type="slidenum">
              <a:rPr lang="en-US"/>
              <a:pPr>
                <a:defRPr/>
              </a:pPr>
              <a:t>‹#›</a:t>
            </a:fld>
            <a:endParaRPr lang="en-US"/>
          </a:p>
        </p:txBody>
      </p:sp>
    </p:spTree>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676400"/>
            <a:ext cx="7924800" cy="4873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66800" y="2362200"/>
            <a:ext cx="3543300" cy="3657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2362200"/>
            <a:ext cx="3543300" cy="3657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7475CEA-36B5-4039-8283-63C0BD4EB01D}" type="slidenum">
              <a:rPr lang="en-US"/>
              <a:pPr>
                <a:defRPr/>
              </a:pPr>
              <a:t>‹#›</a:t>
            </a:fld>
            <a:endParaRPr lang="en-US"/>
          </a:p>
        </p:txBody>
      </p:sp>
    </p:spTree>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1676400"/>
            <a:ext cx="7924800" cy="487363"/>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066800" y="2362200"/>
            <a:ext cx="3543300" cy="3657600"/>
          </a:xfrm>
        </p:spPr>
        <p:txBody>
          <a:bodyPr/>
          <a:lstStyle/>
          <a:p>
            <a:pPr lvl="0"/>
            <a:endParaRPr lang="en-US" noProof="0" smtClean="0"/>
          </a:p>
        </p:txBody>
      </p:sp>
      <p:sp>
        <p:nvSpPr>
          <p:cNvPr id="4" name="Text Placeholder 3"/>
          <p:cNvSpPr>
            <a:spLocks noGrp="1"/>
          </p:cNvSpPr>
          <p:nvPr>
            <p:ph type="body" sz="half" idx="2"/>
          </p:nvPr>
        </p:nvSpPr>
        <p:spPr>
          <a:xfrm>
            <a:off x="4762500" y="2362200"/>
            <a:ext cx="3543300" cy="3657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F747CD6-1B6D-48F2-88C8-981BBDAE7237}" type="slidenum">
              <a:rPr lang="en-US"/>
              <a:pPr>
                <a:defRPr/>
              </a:pPr>
              <a:t>‹#›</a:t>
            </a:fld>
            <a:endParaRPr lang="en-US"/>
          </a:p>
        </p:txBody>
      </p:sp>
    </p:spTree>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1676400"/>
            <a:ext cx="7924800" cy="4873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66800" y="2362200"/>
            <a:ext cx="3543300" cy="3657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762500" y="2362200"/>
            <a:ext cx="3543300" cy="36576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E9F2820-3F95-49E1-8037-ABB608ECBF15}" type="slidenum">
              <a:rPr lang="en-US"/>
              <a:pPr>
                <a:defRPr/>
              </a:pPr>
              <a:t>‹#›</a:t>
            </a:fld>
            <a:endParaRPr lang="en-US"/>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A01315E-A2C9-441D-A4A7-7B750FC21CD7}" type="slidenum">
              <a:rPr lang="en-US"/>
              <a:pPr>
                <a:defRPr/>
              </a:pPr>
              <a:t>‹#›</a:t>
            </a:fld>
            <a:endParaRPr lang="en-US"/>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AE342DC-8137-4812-BD5E-2AD30C4B5B63}" type="slidenum">
              <a:rPr lang="en-US"/>
              <a:pPr>
                <a:defRPr/>
              </a:pPr>
              <a:t>‹#›</a:t>
            </a:fld>
            <a:endParaRPr lang="en-US"/>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2362200"/>
            <a:ext cx="35433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2362200"/>
            <a:ext cx="35433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2DA5B40-B160-4CE5-9649-548464000AC6}" type="slidenum">
              <a:rPr lang="en-US"/>
              <a:pPr>
                <a:defRPr/>
              </a:pPr>
              <a:t>‹#›</a:t>
            </a:fld>
            <a:endParaRPr lang="en-US"/>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38637DD-AFEC-4CF4-B77F-240968F25D3E}" type="slidenum">
              <a:rPr lang="en-US"/>
              <a:pPr>
                <a:defRPr/>
              </a:pPr>
              <a:t>‹#›</a:t>
            </a:fld>
            <a:endParaRPr lang="en-US"/>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A97405F-FC9F-4B58-ACA2-2AE989032F0F}" type="slidenum">
              <a:rPr lang="en-US"/>
              <a:pPr>
                <a:defRPr/>
              </a:pPr>
              <a:t>‹#›</a:t>
            </a:fld>
            <a:endParaRPr lang="en-US"/>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BE10A65-B52C-44D6-963E-A360E0FBFA34}" type="slidenum">
              <a:rPr lang="en-US"/>
              <a:pPr>
                <a:defRPr/>
              </a:pPr>
              <a:t>‹#›</a:t>
            </a:fld>
            <a:endParaRPr lang="en-US"/>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15A6248-C0A0-4B4E-A0C4-607F1DD20781}" type="slidenum">
              <a:rPr lang="en-US"/>
              <a:pPr>
                <a:defRPr/>
              </a:pPr>
              <a:t>‹#›</a:t>
            </a:fld>
            <a:endParaRPr lang="en-US"/>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B052A3B-EFCD-4B08-970E-886D23BEB7F5}" type="slidenum">
              <a:rPr lang="en-US"/>
              <a:pPr>
                <a:defRPr/>
              </a:pPr>
              <a:t>‹#›</a:t>
            </a:fld>
            <a:endParaRPr lang="en-US"/>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cstate="print"/>
          <a:srcRect/>
          <a:stretch>
            <a:fillRect/>
          </a:stretch>
        </a:blip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1676400"/>
            <a:ext cx="7924800" cy="487363"/>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smtClean="0"/>
              <a:t>Click to edit Master title style</a:t>
            </a:r>
          </a:p>
        </p:txBody>
      </p:sp>
      <p:sp>
        <p:nvSpPr>
          <p:cNvPr id="1027" name="Rectangle 3"/>
          <p:cNvSpPr>
            <a:spLocks noGrp="1" noChangeArrowheads="1"/>
          </p:cNvSpPr>
          <p:nvPr>
            <p:ph type="body" idx="1"/>
          </p:nvPr>
        </p:nvSpPr>
        <p:spPr bwMode="auto">
          <a:xfrm>
            <a:off x="1066800" y="2362200"/>
            <a:ext cx="7239000" cy="365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5108" name="Rectangle 4"/>
          <p:cNvSpPr>
            <a:spLocks noGrp="1" noChangeArrowheads="1"/>
          </p:cNvSpPr>
          <p:nvPr>
            <p:ph type="dt" sz="half" idx="2"/>
          </p:nvPr>
        </p:nvSpPr>
        <p:spPr bwMode="auto">
          <a:xfrm>
            <a:off x="228600" y="6400800"/>
            <a:ext cx="800100" cy="4572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spcBef>
                <a:spcPct val="50000"/>
              </a:spcBef>
              <a:defRPr sz="1200">
                <a:solidFill>
                  <a:srgbClr val="808080"/>
                </a:solidFill>
                <a:latin typeface="Arial Narrow" pitchFamily="34" charset="0"/>
              </a:defRPr>
            </a:lvl1pPr>
          </a:lstStyle>
          <a:p>
            <a:pPr>
              <a:defRPr/>
            </a:pPr>
            <a:endParaRPr lang="en-US"/>
          </a:p>
        </p:txBody>
      </p:sp>
      <p:sp>
        <p:nvSpPr>
          <p:cNvPr id="175109" name="Rectangle 5"/>
          <p:cNvSpPr>
            <a:spLocks noGrp="1" noChangeArrowheads="1"/>
          </p:cNvSpPr>
          <p:nvPr>
            <p:ph type="ftr" sz="quarter" idx="3"/>
          </p:nvPr>
        </p:nvSpPr>
        <p:spPr bwMode="auto">
          <a:xfrm>
            <a:off x="1219200" y="6400800"/>
            <a:ext cx="70104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ctr">
              <a:spcBef>
                <a:spcPct val="50000"/>
              </a:spcBef>
              <a:defRPr sz="1200">
                <a:solidFill>
                  <a:srgbClr val="808080"/>
                </a:solidFill>
                <a:latin typeface="Arial Narrow" pitchFamily="34" charset="0"/>
              </a:defRPr>
            </a:lvl1pPr>
          </a:lstStyle>
          <a:p>
            <a:pPr>
              <a:defRPr/>
            </a:pPr>
            <a:endParaRPr lang="en-US"/>
          </a:p>
        </p:txBody>
      </p:sp>
      <p:sp>
        <p:nvSpPr>
          <p:cNvPr id="175110" name="Rectangle 6"/>
          <p:cNvSpPr>
            <a:spLocks noGrp="1" noChangeArrowheads="1"/>
          </p:cNvSpPr>
          <p:nvPr>
            <p:ph type="sldNum" sz="quarter" idx="4"/>
          </p:nvPr>
        </p:nvSpPr>
        <p:spPr bwMode="auto">
          <a:xfrm>
            <a:off x="8382000" y="6400800"/>
            <a:ext cx="609600" cy="4572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r">
              <a:spcBef>
                <a:spcPct val="50000"/>
              </a:spcBef>
              <a:defRPr sz="1200">
                <a:solidFill>
                  <a:srgbClr val="808080"/>
                </a:solidFill>
                <a:latin typeface="Arial Narrow" pitchFamily="34" charset="0"/>
              </a:defRPr>
            </a:lvl1pPr>
          </a:lstStyle>
          <a:p>
            <a:pPr>
              <a:defRPr/>
            </a:pPr>
            <a:fld id="{121A279E-4284-4F09-85C4-6D909679085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08"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Lst>
  <p:transition>
    <p:wipe dir="r"/>
  </p:transition>
  <p:txStyles>
    <p:titleStyle>
      <a:lvl1pPr algn="l" rtl="0" eaLnBrk="0" fontAlgn="base" hangingPunct="0">
        <a:spcBef>
          <a:spcPct val="0"/>
        </a:spcBef>
        <a:spcAft>
          <a:spcPct val="0"/>
        </a:spcAft>
        <a:defRPr kumimoji="1" sz="3200" b="1">
          <a:solidFill>
            <a:schemeClr val="bg2"/>
          </a:solidFill>
          <a:latin typeface="+mj-lt"/>
          <a:ea typeface="+mj-ea"/>
          <a:cs typeface="+mj-cs"/>
        </a:defRPr>
      </a:lvl1pPr>
      <a:lvl2pPr algn="l" rtl="0" eaLnBrk="0" fontAlgn="base" hangingPunct="0">
        <a:spcBef>
          <a:spcPct val="0"/>
        </a:spcBef>
        <a:spcAft>
          <a:spcPct val="0"/>
        </a:spcAft>
        <a:defRPr kumimoji="1" sz="3200" b="1">
          <a:solidFill>
            <a:schemeClr val="bg2"/>
          </a:solidFill>
          <a:latin typeface="Tahoma" pitchFamily="34" charset="0"/>
        </a:defRPr>
      </a:lvl2pPr>
      <a:lvl3pPr algn="l" rtl="0" eaLnBrk="0" fontAlgn="base" hangingPunct="0">
        <a:spcBef>
          <a:spcPct val="0"/>
        </a:spcBef>
        <a:spcAft>
          <a:spcPct val="0"/>
        </a:spcAft>
        <a:defRPr kumimoji="1" sz="3200" b="1">
          <a:solidFill>
            <a:schemeClr val="bg2"/>
          </a:solidFill>
          <a:latin typeface="Tahoma" pitchFamily="34" charset="0"/>
        </a:defRPr>
      </a:lvl3pPr>
      <a:lvl4pPr algn="l" rtl="0" eaLnBrk="0" fontAlgn="base" hangingPunct="0">
        <a:spcBef>
          <a:spcPct val="0"/>
        </a:spcBef>
        <a:spcAft>
          <a:spcPct val="0"/>
        </a:spcAft>
        <a:defRPr kumimoji="1" sz="3200" b="1">
          <a:solidFill>
            <a:schemeClr val="bg2"/>
          </a:solidFill>
          <a:latin typeface="Tahoma" pitchFamily="34" charset="0"/>
        </a:defRPr>
      </a:lvl4pPr>
      <a:lvl5pPr algn="l" rtl="0" eaLnBrk="0" fontAlgn="base" hangingPunct="0">
        <a:spcBef>
          <a:spcPct val="0"/>
        </a:spcBef>
        <a:spcAft>
          <a:spcPct val="0"/>
        </a:spcAft>
        <a:defRPr kumimoji="1" sz="3200" b="1">
          <a:solidFill>
            <a:schemeClr val="bg2"/>
          </a:solidFill>
          <a:latin typeface="Tahoma" pitchFamily="34" charset="0"/>
        </a:defRPr>
      </a:lvl5pPr>
      <a:lvl6pPr marL="457200" algn="l" rtl="0" eaLnBrk="0" fontAlgn="base" hangingPunct="0">
        <a:spcBef>
          <a:spcPct val="0"/>
        </a:spcBef>
        <a:spcAft>
          <a:spcPct val="0"/>
        </a:spcAft>
        <a:defRPr kumimoji="1" sz="3200" b="1">
          <a:solidFill>
            <a:schemeClr val="bg2"/>
          </a:solidFill>
          <a:latin typeface="Tahoma" pitchFamily="34" charset="0"/>
        </a:defRPr>
      </a:lvl6pPr>
      <a:lvl7pPr marL="914400" algn="l" rtl="0" eaLnBrk="0" fontAlgn="base" hangingPunct="0">
        <a:spcBef>
          <a:spcPct val="0"/>
        </a:spcBef>
        <a:spcAft>
          <a:spcPct val="0"/>
        </a:spcAft>
        <a:defRPr kumimoji="1" sz="3200" b="1">
          <a:solidFill>
            <a:schemeClr val="bg2"/>
          </a:solidFill>
          <a:latin typeface="Tahoma" pitchFamily="34" charset="0"/>
        </a:defRPr>
      </a:lvl7pPr>
      <a:lvl8pPr marL="1371600" algn="l" rtl="0" eaLnBrk="0" fontAlgn="base" hangingPunct="0">
        <a:spcBef>
          <a:spcPct val="0"/>
        </a:spcBef>
        <a:spcAft>
          <a:spcPct val="0"/>
        </a:spcAft>
        <a:defRPr kumimoji="1" sz="3200" b="1">
          <a:solidFill>
            <a:schemeClr val="bg2"/>
          </a:solidFill>
          <a:latin typeface="Tahoma" pitchFamily="34" charset="0"/>
        </a:defRPr>
      </a:lvl8pPr>
      <a:lvl9pPr marL="1828800" algn="l" rtl="0" eaLnBrk="0" fontAlgn="base" hangingPunct="0">
        <a:spcBef>
          <a:spcPct val="0"/>
        </a:spcBef>
        <a:spcAft>
          <a:spcPct val="0"/>
        </a:spcAft>
        <a:defRPr kumimoji="1" sz="3200" b="1">
          <a:solidFill>
            <a:schemeClr val="bg2"/>
          </a:solidFill>
          <a:latin typeface="Tahoma" pitchFamily="34" charset="0"/>
        </a:defRPr>
      </a:lvl9pPr>
    </p:titleStyle>
    <p:bodyStyle>
      <a:lvl1pPr marL="342900" indent="-342900" algn="l" rtl="0" eaLnBrk="0" fontAlgn="base" hangingPunct="0">
        <a:spcBef>
          <a:spcPct val="20000"/>
        </a:spcBef>
        <a:spcAft>
          <a:spcPct val="0"/>
        </a:spcAft>
        <a:buClr>
          <a:srgbClr val="000099"/>
        </a:buClr>
        <a:buChar char="•"/>
        <a:defRPr kumimoji="1"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000099"/>
        </a:buClr>
        <a:buChar char="•"/>
        <a:defRPr kumimoji="1" sz="2000" i="1">
          <a:solidFill>
            <a:schemeClr val="bg2"/>
          </a:solidFill>
          <a:latin typeface="+mn-lt"/>
        </a:defRPr>
      </a:lvl2pPr>
      <a:lvl3pPr marL="1143000" indent="-228600" algn="l" rtl="0" eaLnBrk="0" fontAlgn="base" hangingPunct="0">
        <a:spcBef>
          <a:spcPct val="20000"/>
        </a:spcBef>
        <a:spcAft>
          <a:spcPct val="0"/>
        </a:spcAft>
        <a:buClr>
          <a:srgbClr val="000099"/>
        </a:buClr>
        <a:buChar char="•"/>
        <a:defRPr kumimoji="1" sz="2400">
          <a:solidFill>
            <a:schemeClr val="bg2"/>
          </a:solidFill>
          <a:latin typeface="+mn-lt"/>
        </a:defRPr>
      </a:lvl3pPr>
      <a:lvl4pPr marL="1600200" indent="-228600" algn="l" rtl="0" eaLnBrk="0" fontAlgn="base" hangingPunct="0">
        <a:spcBef>
          <a:spcPct val="20000"/>
        </a:spcBef>
        <a:spcAft>
          <a:spcPct val="0"/>
        </a:spcAft>
        <a:buClr>
          <a:srgbClr val="000099"/>
        </a:buClr>
        <a:buChar char="•"/>
        <a:defRPr kumimoji="1" sz="1600">
          <a:solidFill>
            <a:schemeClr val="bg2"/>
          </a:solidFill>
          <a:latin typeface="+mn-lt"/>
        </a:defRPr>
      </a:lvl4pPr>
      <a:lvl5pPr marL="2057400" indent="-228600" algn="l" rtl="0" eaLnBrk="0" fontAlgn="base" hangingPunct="0">
        <a:spcBef>
          <a:spcPct val="20000"/>
        </a:spcBef>
        <a:spcAft>
          <a:spcPct val="0"/>
        </a:spcAft>
        <a:buClr>
          <a:srgbClr val="000099"/>
        </a:buClr>
        <a:buChar char="•"/>
        <a:defRPr kumimoji="1" sz="1600">
          <a:solidFill>
            <a:schemeClr val="bg2"/>
          </a:solidFill>
          <a:latin typeface="+mn-lt"/>
        </a:defRPr>
      </a:lvl5pPr>
      <a:lvl6pPr marL="2514600" indent="-228600" algn="l" rtl="0" eaLnBrk="0" fontAlgn="base" hangingPunct="0">
        <a:spcBef>
          <a:spcPct val="20000"/>
        </a:spcBef>
        <a:spcAft>
          <a:spcPct val="0"/>
        </a:spcAft>
        <a:buClr>
          <a:srgbClr val="000099"/>
        </a:buClr>
        <a:buChar char="•"/>
        <a:defRPr kumimoji="1" sz="1600">
          <a:solidFill>
            <a:schemeClr val="bg2"/>
          </a:solidFill>
          <a:latin typeface="+mn-lt"/>
        </a:defRPr>
      </a:lvl6pPr>
      <a:lvl7pPr marL="2971800" indent="-228600" algn="l" rtl="0" eaLnBrk="0" fontAlgn="base" hangingPunct="0">
        <a:spcBef>
          <a:spcPct val="20000"/>
        </a:spcBef>
        <a:spcAft>
          <a:spcPct val="0"/>
        </a:spcAft>
        <a:buClr>
          <a:srgbClr val="000099"/>
        </a:buClr>
        <a:buChar char="•"/>
        <a:defRPr kumimoji="1" sz="1600">
          <a:solidFill>
            <a:schemeClr val="bg2"/>
          </a:solidFill>
          <a:latin typeface="+mn-lt"/>
        </a:defRPr>
      </a:lvl7pPr>
      <a:lvl8pPr marL="3429000" indent="-228600" algn="l" rtl="0" eaLnBrk="0" fontAlgn="base" hangingPunct="0">
        <a:spcBef>
          <a:spcPct val="20000"/>
        </a:spcBef>
        <a:spcAft>
          <a:spcPct val="0"/>
        </a:spcAft>
        <a:buClr>
          <a:srgbClr val="000099"/>
        </a:buClr>
        <a:buChar char="•"/>
        <a:defRPr kumimoji="1" sz="1600">
          <a:solidFill>
            <a:schemeClr val="bg2"/>
          </a:solidFill>
          <a:latin typeface="+mn-lt"/>
        </a:defRPr>
      </a:lvl8pPr>
      <a:lvl9pPr marL="3886200" indent="-228600" algn="l" rtl="0" eaLnBrk="0" fontAlgn="base" hangingPunct="0">
        <a:spcBef>
          <a:spcPct val="20000"/>
        </a:spcBef>
        <a:spcAft>
          <a:spcPct val="0"/>
        </a:spcAft>
        <a:buClr>
          <a:srgbClr val="000099"/>
        </a:buClr>
        <a:buChar char="•"/>
        <a:defRPr kumimoji="1"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5.png"/><Relationship Id="rId2" Type="http://schemas.openxmlformats.org/officeDocument/2006/relationships/audio" Target="file:///C:\Documents%20and%20Settings\rtate\Desktop\Sounds\battlehymn.mid" TargetMode="External"/><Relationship Id="rId1" Type="http://schemas.openxmlformats.org/officeDocument/2006/relationships/audio" Target="file:///E:\sound%20files\cws01.mid"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15.xml"/><Relationship Id="rId1" Type="http://schemas.openxmlformats.org/officeDocument/2006/relationships/audio" Target="../media/audio22.wav"/><Relationship Id="rId4" Type="http://schemas.openxmlformats.org/officeDocument/2006/relationships/image" Target="../media/image20.png"/></Relationships>
</file>

<file path=ppt/slides/_rels/slide10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audio4.wav"/><Relationship Id="rId1" Type="http://schemas.openxmlformats.org/officeDocument/2006/relationships/audio" Target="file:///E:\sound%20files\23pres.mp3" TargetMode="Externa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12.jpeg"/></Relationships>
</file>

<file path=ppt/slides/_rels/slide11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audio" Target="../media/audio23.wav"/><Relationship Id="rId1" Type="http://schemas.openxmlformats.org/officeDocument/2006/relationships/slideLayout" Target="../slideLayouts/slideLayout14.xml"/></Relationships>
</file>

<file path=ppt/slides/_rels/slide111.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11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5.xml"/></Relationships>
</file>

<file path=ppt/slides/_rels/slide11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5.xml"/></Relationships>
</file>

<file path=ppt/slides/_rels/slide1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audio" Target="../media/audio24.wav"/><Relationship Id="rId1" Type="http://schemas.openxmlformats.org/officeDocument/2006/relationships/slideLayout" Target="../slideLayouts/slideLayout14.xml"/></Relationships>
</file>

<file path=ppt/slides/_rels/slide11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audio" Target="file:///E:\sound%20files\4RFHailtotheChief.mp3" TargetMode="External"/><Relationship Id="rId4" Type="http://schemas.openxmlformats.org/officeDocument/2006/relationships/image" Target="../media/image3.png"/></Relationships>
</file>

<file path=ppt/slides/_rels/slide12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4.xml"/></Relationships>
</file>

<file path=ppt/slides/_rels/slide12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5.xml"/><Relationship Id="rId1" Type="http://schemas.openxmlformats.org/officeDocument/2006/relationships/audio" Target="../media/audio14.wav"/><Relationship Id="rId4" Type="http://schemas.openxmlformats.org/officeDocument/2006/relationships/image" Target="../media/image62.jpeg"/></Relationships>
</file>

<file path=ppt/slides/_rels/slide1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5.xml"/><Relationship Id="rId1" Type="http://schemas.openxmlformats.org/officeDocument/2006/relationships/audio" Target="../media/audio25.wav"/><Relationship Id="rId4" Type="http://schemas.openxmlformats.org/officeDocument/2006/relationships/image" Target="../media/image63.jpeg"/></Relationships>
</file>

<file path=ppt/slides/_rels/slide12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1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4.xml"/></Relationships>
</file>

<file path=ppt/slides/_rels/slide13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5.xml"/></Relationships>
</file>

<file path=ppt/slides/_rels/slide13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4.xml"/></Relationships>
</file>

<file path=ppt/slides/_rels/slide13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4.xml"/></Relationships>
</file>

<file path=ppt/slides/_rels/slide14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4.xml"/></Relationships>
</file>

<file path=ppt/slides/_rels/slide14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4.xml"/></Relationships>
</file>

<file path=ppt/slides/_rels/slide14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5.xml"/></Relationships>
</file>

<file path=ppt/slides/_rels/slide147.xml.rels><?xml version="1.0" encoding="UTF-8" standalone="yes"?>
<Relationships xmlns="http://schemas.openxmlformats.org/package/2006/relationships"><Relationship Id="rId3" Type="http://schemas.openxmlformats.org/officeDocument/2006/relationships/audio" Target="../media/audio26.wav"/><Relationship Id="rId2" Type="http://schemas.openxmlformats.org/officeDocument/2006/relationships/slideLayout" Target="../slideLayouts/slideLayout2.xml"/><Relationship Id="rId1" Type="http://schemas.openxmlformats.org/officeDocument/2006/relationships/audio" Target="file:///E:\sound%20files\gettysburgaddressjeffdaniels.mp3" TargetMode="External"/><Relationship Id="rId5" Type="http://schemas.openxmlformats.org/officeDocument/2006/relationships/image" Target="../media/image3.png"/><Relationship Id="rId4" Type="http://schemas.openxmlformats.org/officeDocument/2006/relationships/image" Target="../media/image72.jpeg"/></Relationships>
</file>

<file path=ppt/slides/_rels/slide14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5.xml"/></Relationships>
</file>

<file path=ppt/slides/_rels/slide14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75.gif"/><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4.xml"/></Relationships>
</file>

<file path=ppt/slides/_rels/slide15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15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audio" Target="../media/audio27.wav"/><Relationship Id="rId5" Type="http://schemas.openxmlformats.org/officeDocument/2006/relationships/image" Target="../media/image83.png"/><Relationship Id="rId4" Type="http://schemas.openxmlformats.org/officeDocument/2006/relationships/image" Target="../media/image82.jpeg"/></Relationships>
</file>

<file path=ppt/slides/_rels/slide16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8" Type="http://schemas.openxmlformats.org/officeDocument/2006/relationships/hyperlink" Target="http://images.google.com/images?hl=en&amp;lr=&amp;ie=UTF-8&amp;oe=UTF-8&amp;q=Thomas+%E2%80%9CStonewall%E2%80%9D+Jackson&amp;btnG=Google+Search" TargetMode="External"/><Relationship Id="rId3" Type="http://schemas.openxmlformats.org/officeDocument/2006/relationships/hyperlink" Target="http://images.google.com/images?hl=en&amp;lr=&amp;ie=UTF-8&amp;oe=UTF-8&amp;q=Fort+Sumter&amp;btnG=Google+Search" TargetMode="External"/><Relationship Id="rId7" Type="http://schemas.openxmlformats.org/officeDocument/2006/relationships/hyperlink" Target="http://images.google.com/images?hl=en&amp;lr=&amp;ie=UTF-8&amp;oe=UTF-8&amp;q=Irvin+McDowell&amp;btnG=Google+Search" TargetMode="External"/><Relationship Id="rId2" Type="http://schemas.openxmlformats.org/officeDocument/2006/relationships/hyperlink" Target="http://images.google.com/images?q=Abraham+Lincoln&amp;ie=UTF-8&amp;oe=UTF-8&amp;hl=en" TargetMode="External"/><Relationship Id="rId1" Type="http://schemas.openxmlformats.org/officeDocument/2006/relationships/slideLayout" Target="../slideLayouts/slideLayout2.xml"/><Relationship Id="rId6" Type="http://schemas.openxmlformats.org/officeDocument/2006/relationships/hyperlink" Target="http://images.google.com/images?hl=en&amp;lr=&amp;ie=UTF-8&amp;oe=UTF-8&amp;q=Cotton+fields" TargetMode="External"/><Relationship Id="rId5" Type="http://schemas.openxmlformats.org/officeDocument/2006/relationships/hyperlink" Target="http://images.google.com/images?hl=en&amp;lr=&amp;ie=UTF-8&amp;oe=UTF-8&amp;q=Winfield+Scott&amp;btnG=Google+Search" TargetMode="External"/><Relationship Id="rId4" Type="http://schemas.openxmlformats.org/officeDocument/2006/relationships/hyperlink" Target="http://images.google.com/images?hl=en&amp;lr=&amp;ie=UTF-8&amp;oe=UTF-8&amp;q=Elizabeth+Blackwell&amp;btnG=Google+Search" TargetMode="External"/><Relationship Id="rId9" Type="http://schemas.openxmlformats.org/officeDocument/2006/relationships/hyperlink" Target="http://images.google.com/images?hl=en&amp;lr=&amp;ie=UTF-8&amp;oe=UTF-8&amp;q=First+Battle+of+Bull+Run&amp;btnG=Google+Search"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8" Type="http://schemas.openxmlformats.org/officeDocument/2006/relationships/hyperlink" Target="http://images.google.com/images?hl=en&amp;lr=&amp;ie=UTF-8&amp;oe=UTF-8&amp;q=Battle+of+Shiloh&amp;btnG=Google+Search" TargetMode="External"/><Relationship Id="rId3" Type="http://schemas.openxmlformats.org/officeDocument/2006/relationships/hyperlink" Target="http://images.google.com/images?hl=en&amp;lr=&amp;ie=UTF-8&amp;oe=UTF-8&amp;q=Robert+E.+Lee&amp;btnG=Google+Search" TargetMode="External"/><Relationship Id="rId7" Type="http://schemas.openxmlformats.org/officeDocument/2006/relationships/hyperlink" Target="http://images.google.com/images?q=Ulysses+S.+Grant&amp;hl=en&amp;lr=&amp;ie=UTF-8&amp;oe=UTF-8&amp;start=20&amp;sa=N" TargetMode="External"/><Relationship Id="rId2" Type="http://schemas.openxmlformats.org/officeDocument/2006/relationships/hyperlink" Target="http://images.google.com/images?q=George+B.+McClellan&amp;ie=UTF-8&amp;oe=UTF-8&amp;hl=en&amp;btnG=Google+Search" TargetMode="External"/><Relationship Id="rId1" Type="http://schemas.openxmlformats.org/officeDocument/2006/relationships/slideLayout" Target="../slideLayouts/slideLayout2.xml"/><Relationship Id="rId6" Type="http://schemas.openxmlformats.org/officeDocument/2006/relationships/hyperlink" Target="http://images.google.com/images?hl=en&amp;lr=&amp;ie=UTF-8&amp;oe=UTF-8&amp;q=Ironclads&amp;btnG=Google+Search" TargetMode="External"/><Relationship Id="rId5" Type="http://schemas.openxmlformats.org/officeDocument/2006/relationships/hyperlink" Target="http://images.google.com/images?hl=en&amp;lr=&amp;ie=UTF-8&amp;oe=UTF-8&amp;q=Battle+of+Antietam&amp;btnG=Google+Search" TargetMode="External"/><Relationship Id="rId4" Type="http://schemas.openxmlformats.org/officeDocument/2006/relationships/hyperlink" Target="http://images.google.com/images?hl=en&amp;lr=&amp;ie=UTF-8&amp;oe=UTF-8&amp;q=Seven+Days+Battles&amp;btnG=Google+Search" TargetMode="External"/><Relationship Id="rId9" Type="http://schemas.openxmlformats.org/officeDocument/2006/relationships/hyperlink" Target="http://images.google.com/images?hl=en&amp;lr=&amp;ie=UTF-8&amp;oe=UTF-8&amp;q=David+G.+Farragut&amp;btnG=Google+Search" TargetMode="External"/></Relationships>
</file>

<file path=ppt/slides/_rels/slide171.xml.rels><?xml version="1.0" encoding="UTF-8" standalone="yes"?>
<Relationships xmlns="http://schemas.openxmlformats.org/package/2006/relationships"><Relationship Id="rId8" Type="http://schemas.openxmlformats.org/officeDocument/2006/relationships/hyperlink" Target="http://images.google.com/images?hl=en&amp;lr=&amp;ie=UTF-8&amp;oe=UTF-8&amp;q=Copperheads&amp;btnG=Google+Search" TargetMode="External"/><Relationship Id="rId3" Type="http://schemas.openxmlformats.org/officeDocument/2006/relationships/hyperlink" Target="http://images.google.com/images?hl=en&amp;lr=&amp;ie=UTF-8&amp;oe=UTF-8&amp;q=Siege+of+Vicksburg&amp;btnG=Google+Search" TargetMode="External"/><Relationship Id="rId7" Type="http://schemas.openxmlformats.org/officeDocument/2006/relationships/hyperlink" Target="http://images.google.com/images?hl=en&amp;lr=&amp;ie=UTF-8&amp;oe=UTF-8&amp;q=54th+Massachusetts+Infantry&amp;btnG=Google+Search" TargetMode="External"/><Relationship Id="rId2" Type="http://schemas.openxmlformats.org/officeDocument/2006/relationships/hyperlink" Target="http://images.google.com/images?hl=en&amp;lr=&amp;ie=UTF-8&amp;oe=UTF-8&amp;q=John+C.+Pemberton&amp;btnG=Google+Search" TargetMode="External"/><Relationship Id="rId1" Type="http://schemas.openxmlformats.org/officeDocument/2006/relationships/slideLayout" Target="../slideLayouts/slideLayout2.xml"/><Relationship Id="rId6" Type="http://schemas.openxmlformats.org/officeDocument/2006/relationships/hyperlink" Target="http://images.google.com/images?hl=en&amp;lr=&amp;ie=UTF-8&amp;oe=UTF-8&amp;q=Contrabands&amp;btnG=Google+Search" TargetMode="External"/><Relationship Id="rId5" Type="http://schemas.openxmlformats.org/officeDocument/2006/relationships/hyperlink" Target="http://images.google.com/images?hl=en&amp;lr=&amp;ie=UTF-8&amp;oe=UTF-8&amp;q=Emancipation+Proclamation&amp;btnG=Google+Search" TargetMode="External"/><Relationship Id="rId4" Type="http://schemas.openxmlformats.org/officeDocument/2006/relationships/hyperlink" Target="http://images.google.com/images?q=Battle+of+Pea+Ridge&amp;hl=en&amp;lr=&amp;ie=UTF-8&amp;oe=UTF-8&amp;start=40&amp;sa=N" TargetMode="External"/></Relationships>
</file>

<file path=ppt/slides/_rels/slide172.xml.rels><?xml version="1.0" encoding="UTF-8" standalone="yes"?>
<Relationships xmlns="http://schemas.openxmlformats.org/package/2006/relationships"><Relationship Id="rId8" Type="http://schemas.openxmlformats.org/officeDocument/2006/relationships/hyperlink" Target="http://images.google.com/images?q=George+G.+Meade&amp;ie=UTF-8&amp;oe=UTF-8&amp;hl=en&amp;btnG=Google+Search" TargetMode="External"/><Relationship Id="rId3" Type="http://schemas.openxmlformats.org/officeDocument/2006/relationships/hyperlink" Target="http://images.google.com/images?hl=en&amp;lr=&amp;ie=UTF-8&amp;oe=UTF-8&amp;q=habeas+corpus&amp;btnG=Google+Search" TargetMode="External"/><Relationship Id="rId7" Type="http://schemas.openxmlformats.org/officeDocument/2006/relationships/hyperlink" Target="http://images.google.com/images?hl=en&amp;lr=&amp;ie=UTF-8&amp;oe=UTF-8&amp;q=Battle+of+Gettysburg&amp;btnG=Search" TargetMode="External"/><Relationship Id="rId2" Type="http://schemas.openxmlformats.org/officeDocument/2006/relationships/hyperlink" Target="http://images.google.com/images?hl=en&amp;lr=&amp;ie=UTF-8&amp;oe=UTF-8&amp;q=Copperheads&amp;btnG=Google+Search" TargetMode="External"/><Relationship Id="rId1" Type="http://schemas.openxmlformats.org/officeDocument/2006/relationships/slideLayout" Target="../slideLayouts/slideLayout2.xml"/><Relationship Id="rId6" Type="http://schemas.openxmlformats.org/officeDocument/2006/relationships/hyperlink" Target="http://images.google.com/images?hl=en&amp;lr=&amp;ie=UTF-8&amp;oe=UTF-8&amp;q=Clement+L.+Vallandigham&amp;btnG=Google+Search" TargetMode="External"/><Relationship Id="rId5" Type="http://schemas.openxmlformats.org/officeDocument/2006/relationships/hyperlink" Target="http://images.google.com/images?hl=en&amp;lr=&amp;ie=UTF-8&amp;oe=UTF-8&amp;q=Sally+Louisa+Tompkins&amp;btnG=Google+Search" TargetMode="External"/><Relationship Id="rId10" Type="http://schemas.openxmlformats.org/officeDocument/2006/relationships/hyperlink" Target="http://images.google.com/images?hl=en&amp;lr=&amp;ie=UTF-8&amp;oe=UTF-8&amp;q=Pickett's+Charge" TargetMode="External"/><Relationship Id="rId4" Type="http://schemas.openxmlformats.org/officeDocument/2006/relationships/hyperlink" Target="http://images.google.com/images?hl=en&amp;lr=&amp;ie=UTF-8&amp;oe=UTF-8&amp;q=Clara+Barton&amp;btnG=Google+Search" TargetMode="External"/><Relationship Id="rId9" Type="http://schemas.openxmlformats.org/officeDocument/2006/relationships/hyperlink" Target="http://images.google.com/images?q=George+Pickett&amp;hl=en&amp;lr=&amp;ie=UTF-8&amp;oe=UTF-8&amp;start=20&amp;sa=N" TargetMode="External"/></Relationships>
</file>

<file path=ppt/slides/_rels/slide173.xml.rels><?xml version="1.0" encoding="UTF-8" standalone="yes"?>
<Relationships xmlns="http://schemas.openxmlformats.org/package/2006/relationships"><Relationship Id="rId3" Type="http://schemas.openxmlformats.org/officeDocument/2006/relationships/hyperlink" Target="http://images.google.com/images?q=Gettysburg+Address&amp;hl=en&amp;lr=&amp;ie=UTF-8&amp;oe=UTF-8&amp;start=60&amp;sa=N" TargetMode="External"/><Relationship Id="rId7" Type="http://schemas.openxmlformats.org/officeDocument/2006/relationships/hyperlink" Target="http://oha.ci.alexandria.va.us/fortward/special-sections/freedom/images/fw-freedom-ftwagner.gif" TargetMode="External"/><Relationship Id="rId2" Type="http://schemas.openxmlformats.org/officeDocument/2006/relationships/hyperlink" Target="http://images.google.com/images?hl=en&amp;lr=&amp;ie=UTF-8&amp;oe=UTF-8&amp;q=William+Tecumseh+Sherman&amp;btnG=Search" TargetMode="External"/><Relationship Id="rId1" Type="http://schemas.openxmlformats.org/officeDocument/2006/relationships/slideLayout" Target="../slideLayouts/slideLayout2.xml"/><Relationship Id="rId6" Type="http://schemas.openxmlformats.org/officeDocument/2006/relationships/hyperlink" Target="http://oha.ci.alexandria.va.us/fortward/special-sections/freedom/" TargetMode="External"/><Relationship Id="rId5" Type="http://schemas.openxmlformats.org/officeDocument/2006/relationships/hyperlink" Target="http://images.google.com/images?hl=en&amp;lr=&amp;ie=UTF-8&amp;oe=UTF-8&amp;q=Appomattox+Courthouse&amp;btnG=Search" TargetMode="External"/><Relationship Id="rId4" Type="http://schemas.openxmlformats.org/officeDocument/2006/relationships/hyperlink" Target="http://images.google.com/images?hl=en&amp;lr=&amp;ie=UTF-8&amp;oe=UTF-8&amp;q=Columbia+South+Carolina+Civil+War+Sherman" TargetMode="External"/></Relationships>
</file>

<file path=ppt/slides/_rels/slide174.xml.rels><?xml version="1.0" encoding="UTF-8" standalone="yes"?>
<Relationships xmlns="http://schemas.openxmlformats.org/package/2006/relationships"><Relationship Id="rId3" Type="http://schemas.openxmlformats.org/officeDocument/2006/relationships/hyperlink" Target="http://www.blumenreichlaw.com/images/5crime-012%5b1%5d.jpg" TargetMode="External"/><Relationship Id="rId2" Type="http://schemas.openxmlformats.org/officeDocument/2006/relationships/hyperlink" Target="http://www.lectlaw.com/def/h001.htm%2001%20May%202005" TargetMode="External"/><Relationship Id="rId1" Type="http://schemas.openxmlformats.org/officeDocument/2006/relationships/slideLayout" Target="../slideLayouts/slideLayout2.xml"/><Relationship Id="rId4" Type="http://schemas.openxmlformats.org/officeDocument/2006/relationships/hyperlink" Target="http://www.rebelyell1.com/Biographies/BioLee.htm" TargetMode="External"/></Relationships>
</file>

<file path=ppt/slides/_rels/slide1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28.wav"/><Relationship Id="rId1" Type="http://schemas.openxmlformats.org/officeDocument/2006/relationships/audio" Target="file:///E:\sound%20files\SlaveryC.mp3" TargetMode="External"/><Relationship Id="rId6" Type="http://schemas.openxmlformats.org/officeDocument/2006/relationships/image" Target="../media/image89.jpeg"/><Relationship Id="rId5" Type="http://schemas.openxmlformats.org/officeDocument/2006/relationships/image" Target="../media/image88.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 Target="slide6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audio" Target="../media/audio5.wav"/><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slideLayout" Target="../slideLayouts/slideLayout13.xml"/><Relationship Id="rId1" Type="http://schemas.openxmlformats.org/officeDocument/2006/relationships/audio" Target="../media/audio6.wav"/><Relationship Id="rId5" Type="http://schemas.openxmlformats.org/officeDocument/2006/relationships/image" Target="../media/image20.png"/><Relationship Id="rId4" Type="http://schemas.openxmlformats.org/officeDocument/2006/relationships/image" Target="../media/image19.jpeg"/></Relationships>
</file>

<file path=ppt/slides/_rels/slide32.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audio" Target="../media/audio9.wav"/><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audio" Target="../media/audio10.wav"/><Relationship Id="rId4" Type="http://schemas.openxmlformats.org/officeDocument/2006/relationships/image" Target="../media/image23.png"/></Relationships>
</file>

<file path=ppt/slides/_rels/slide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audio" Target="../media/audio2.wav"/><Relationship Id="rId5" Type="http://schemas.openxmlformats.org/officeDocument/2006/relationships/image" Target="../media/image7.png"/><Relationship Id="rId4" Type="http://schemas.openxmlformats.org/officeDocument/2006/relationships/audio" Target="../media/audio3.wav"/></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audio" Target="../media/audio11.wav"/></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audio" Target="../media/audio12.wav"/><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audio" Target="../media/audio13.wav"/><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15.wav"/><Relationship Id="rId1" Type="http://schemas.openxmlformats.org/officeDocument/2006/relationships/audio" Target="../media/audio14.wav"/><Relationship Id="rId4" Type="http://schemas.openxmlformats.org/officeDocument/2006/relationships/image" Target="../media/image7.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file:///C:\Users\Masterchief%20Tate\Desktop\Chapter%2012%20Civil%20War%20-011\A_Nation_Goes_to_War.asf" TargetMode="External"/><Relationship Id="rId4" Type="http://schemas.openxmlformats.org/officeDocument/2006/relationships/image" Target="../media/image28.jpeg"/></Relationships>
</file>

<file path=ppt/slides/_rels/slide59.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16.wav"/><Relationship Id="rId1" Type="http://schemas.openxmlformats.org/officeDocument/2006/relationships/audio" Target="../media/audio15.wav"/><Relationship Id="rId6" Type="http://schemas.openxmlformats.org/officeDocument/2006/relationships/image" Target="../media/image20.png"/><Relationship Id="rId5" Type="http://schemas.openxmlformats.org/officeDocument/2006/relationships/image" Target="../media/image29.png"/><Relationship Id="rId4"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audio" Target="../media/audio18.wav"/><Relationship Id="rId4" Type="http://schemas.openxmlformats.org/officeDocument/2006/relationships/image" Target="../media/image29.png"/></Relationships>
</file>

<file path=ppt/slides/_rels/slide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4.xml"/><Relationship Id="rId1" Type="http://schemas.openxmlformats.org/officeDocument/2006/relationships/audio" Target="../media/audio14.wav"/><Relationship Id="rId4" Type="http://schemas.openxmlformats.org/officeDocument/2006/relationships/image" Target="../media/image30.jpeg"/></Relationships>
</file>

<file path=ppt/slides/_rels/slide6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audio" Target="../media/audio19.wav"/><Relationship Id="rId5" Type="http://schemas.openxmlformats.org/officeDocument/2006/relationships/image" Target="../media/image20.png"/><Relationship Id="rId4" Type="http://schemas.openxmlformats.org/officeDocument/2006/relationships/image" Target="../media/image31.jpeg"/></Relationships>
</file>

<file path=ppt/slides/_rels/slide6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4.xml"/><Relationship Id="rId1" Type="http://schemas.openxmlformats.org/officeDocument/2006/relationships/audio" Target="file:///E:\sound%20files\25gen4.mp3" TargetMode="External"/><Relationship Id="rId5" Type="http://schemas.openxmlformats.org/officeDocument/2006/relationships/image" Target="../media/image35.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audio" Target="../media/audio20.wav"/><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7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4.xml"/><Relationship Id="rId1" Type="http://schemas.openxmlformats.org/officeDocument/2006/relationships/audio" Target="../media/audio21.wav"/><Relationship Id="rId5" Type="http://schemas.openxmlformats.org/officeDocument/2006/relationships/image" Target="../media/image41.jpeg"/><Relationship Id="rId4" Type="http://schemas.openxmlformats.org/officeDocument/2006/relationships/image" Target="../media/image20.png"/></Relationships>
</file>

<file path=ppt/slides/_rels/slide8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5.xml"/><Relationship Id="rId1" Type="http://schemas.openxmlformats.org/officeDocument/2006/relationships/audio" Target="file:///E:\sound%20files\Anchors%20aweigh.mp3" TargetMode="External"/><Relationship Id="rId5" Type="http://schemas.openxmlformats.org/officeDocument/2006/relationships/image" Target="../media/image3.png"/><Relationship Id="rId4" Type="http://schemas.openxmlformats.org/officeDocument/2006/relationships/image" Target="../media/image43.jpeg"/></Relationships>
</file>

<file path=ppt/slides/_rels/slide8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cws01.mid">
            <a:hlinkClick r:id="" action="ppaction://media"/>
          </p:cNvPr>
          <p:cNvPicPr>
            <a:picLocks noRot="1" noChangeAspect="1" noChangeArrowheads="1"/>
          </p:cNvPicPr>
          <p:nvPr>
            <a:audioFile r:link="rId1"/>
          </p:nvPr>
        </p:nvPicPr>
        <p:blipFill>
          <a:blip r:embed="rId5" cstate="print"/>
          <a:srcRect/>
          <a:stretch>
            <a:fillRect/>
          </a:stretch>
        </p:blipFill>
        <p:spPr bwMode="auto">
          <a:xfrm>
            <a:off x="5562600" y="5791200"/>
            <a:ext cx="304800" cy="304800"/>
          </a:xfrm>
          <a:prstGeom prst="rect">
            <a:avLst/>
          </a:prstGeom>
          <a:noFill/>
          <a:ln w="9525">
            <a:noFill/>
            <a:miter lim="800000"/>
            <a:headEnd/>
            <a:tailEnd/>
          </a:ln>
        </p:spPr>
      </p:pic>
      <p:sp>
        <p:nvSpPr>
          <p:cNvPr id="3075" name="Rectangle 2"/>
          <p:cNvSpPr>
            <a:spLocks noGrp="1" noChangeArrowheads="1"/>
          </p:cNvSpPr>
          <p:nvPr>
            <p:ph type="ctrTitle"/>
          </p:nvPr>
        </p:nvSpPr>
        <p:spPr>
          <a:xfrm>
            <a:off x="304800" y="506413"/>
            <a:ext cx="8686800" cy="609600"/>
          </a:xfrm>
        </p:spPr>
        <p:txBody>
          <a:bodyPr/>
          <a:lstStyle/>
          <a:p>
            <a:r>
              <a:rPr lang="en-US" sz="4000" b="0" smtClean="0"/>
              <a:t>KFN </a:t>
            </a:r>
          </a:p>
        </p:txBody>
      </p:sp>
      <p:sp>
        <p:nvSpPr>
          <p:cNvPr id="3076" name="Rectangle 3"/>
          <p:cNvSpPr>
            <a:spLocks noGrp="1" noChangeArrowheads="1"/>
          </p:cNvSpPr>
          <p:nvPr>
            <p:ph type="subTitle" idx="1"/>
          </p:nvPr>
        </p:nvSpPr>
        <p:spPr>
          <a:xfrm>
            <a:off x="762000" y="5486400"/>
            <a:ext cx="7467600" cy="731838"/>
          </a:xfrm>
        </p:spPr>
        <p:txBody>
          <a:bodyPr/>
          <a:lstStyle/>
          <a:p>
            <a:r>
              <a:rPr lang="en-US" sz="4800" b="1" smtClean="0"/>
              <a:t>The Civil War</a:t>
            </a:r>
          </a:p>
        </p:txBody>
      </p:sp>
      <p:pic>
        <p:nvPicPr>
          <p:cNvPr id="5" name="battlehymn.mid">
            <a:hlinkClick r:id="" action="ppaction://media"/>
          </p:cNvPr>
          <p:cNvPicPr>
            <a:picLocks noRot="1" noChangeAspect="1"/>
          </p:cNvPicPr>
          <p:nvPr>
            <a:audioFile r:link="rId2"/>
          </p:nvPr>
        </p:nvPicPr>
        <p:blipFill>
          <a:blip r:embed="rId6" cstate="print"/>
          <a:srcRect/>
          <a:stretch>
            <a:fillRect/>
          </a:stretch>
        </p:blipFill>
        <p:spPr bwMode="auto">
          <a:xfrm>
            <a:off x="8153400" y="5867400"/>
            <a:ext cx="304800" cy="304800"/>
          </a:xfrm>
          <a:prstGeom prst="rect">
            <a:avLst/>
          </a:prstGeom>
          <a:noFill/>
          <a:ln w="9525">
            <a:noFill/>
            <a:miter lim="800000"/>
            <a:headEnd/>
            <a:tailEnd/>
          </a:ln>
        </p:spPr>
      </p:pic>
      <p:pic>
        <p:nvPicPr>
          <p:cNvPr id="6" name="battle-hymn-of-the-republic-robert-shaw-chorale.wav">
            <a:hlinkClick r:id="" action="ppaction://media"/>
          </p:cNvPr>
          <p:cNvPicPr>
            <a:picLocks noRot="1" noChangeAspect="1"/>
          </p:cNvPicPr>
          <p:nvPr>
            <a:wavAudioFile r:embed="rId3" name="battle-hymn-of-the-republic-robert-shaw-chorale.wav"/>
          </p:nvPr>
        </p:nvPicPr>
        <p:blipFill>
          <a:blip r:embed="rId7" cstate="print"/>
          <a:srcRect/>
          <a:stretch>
            <a:fillRect/>
          </a:stretch>
        </p:blipFill>
        <p:spPr bwMode="auto">
          <a:xfrm>
            <a:off x="4419600" y="3276600"/>
            <a:ext cx="304800" cy="304800"/>
          </a:xfrm>
          <a:prstGeom prst="rect">
            <a:avLst/>
          </a:prstGeom>
          <a:noFill/>
          <a:ln w="9525">
            <a:noFill/>
            <a:miter lim="800000"/>
            <a:headEnd/>
            <a:tailEnd/>
          </a:ln>
        </p:spPr>
      </p:pic>
    </p:spTree>
  </p:cSld>
  <p:clrMapOvr>
    <a:masterClrMapping/>
  </p:clrMapOvr>
  <p:transition spd="med">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2052"/>
                </p:tgtEl>
              </p:cMediaNode>
            </p:audio>
            <p:audio>
              <p:cMediaNode vol="100000" numSld="3">
                <p:cTn id="8" fill="hold" display="0">
                  <p:stCondLst>
                    <p:cond delay="indefinite"/>
                  </p:stCondLst>
                  <p:endCondLst>
                    <p:cond evt="onPrev" delay="0">
                      <p:tgtEl>
                        <p:sldTgt/>
                      </p:tgtEl>
                    </p:cond>
                    <p:cond evt="onStopAudio" delay="0">
                      <p:tgtEl>
                        <p:sldTgt/>
                      </p:tgtEl>
                    </p:cond>
                  </p:endCondLst>
                </p:cTn>
                <p:tgtEl>
                  <p:spTgt spid="5"/>
                </p:tgtEl>
              </p:cMediaNode>
            </p:audio>
            <p:audio>
              <p:cMediaNode numSld="4">
                <p:cTn id="9"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71600"/>
            <a:ext cx="7924800" cy="738664"/>
          </a:xfrm>
        </p:spPr>
        <p:txBody>
          <a:bodyPr/>
          <a:lstStyle/>
          <a:p>
            <a:r>
              <a:rPr lang="en-US" sz="4800" dirty="0" smtClean="0"/>
              <a:t>Abraham Lincoln</a:t>
            </a:r>
            <a:endParaRPr lang="en-US" sz="4800" dirty="0"/>
          </a:p>
        </p:txBody>
      </p:sp>
      <p:sp>
        <p:nvSpPr>
          <p:cNvPr id="3" name="Text Placeholder 2"/>
          <p:cNvSpPr>
            <a:spLocks noGrp="1"/>
          </p:cNvSpPr>
          <p:nvPr>
            <p:ph type="body" sz="half" idx="1"/>
          </p:nvPr>
        </p:nvSpPr>
        <p:spPr>
          <a:xfrm>
            <a:off x="533400" y="2362200"/>
            <a:ext cx="4343400" cy="3657600"/>
          </a:xfrm>
        </p:spPr>
        <p:txBody>
          <a:bodyPr/>
          <a:lstStyle/>
          <a:p>
            <a:r>
              <a:rPr lang="en-US" sz="3600" dirty="0" smtClean="0"/>
              <a:t>At his Inauguration on March 4, ________ announced that he would not accept secession</a:t>
            </a:r>
            <a:r>
              <a:rPr lang="en-US" dirty="0" smtClean="0"/>
              <a:t>.</a:t>
            </a:r>
            <a:endParaRPr lang="en-US" dirty="0"/>
          </a:p>
        </p:txBody>
      </p:sp>
      <p:pic>
        <p:nvPicPr>
          <p:cNvPr id="5" name="Content Placeholder 4" descr="abraham-lincoln-1.jpg"/>
          <p:cNvPicPr>
            <a:picLocks noGrp="1" noChangeAspect="1"/>
          </p:cNvPicPr>
          <p:nvPr>
            <p:ph sz="half" idx="2"/>
          </p:nvPr>
        </p:nvPicPr>
        <p:blipFill>
          <a:blip r:embed="rId2" cstate="print"/>
          <a:stretch>
            <a:fillRect/>
          </a:stretch>
        </p:blipFill>
        <p:spPr>
          <a:xfrm>
            <a:off x="5061686" y="2362200"/>
            <a:ext cx="2944928" cy="3657600"/>
          </a:xfr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4"/>
          <p:cNvSpPr>
            <a:spLocks noGrp="1" noChangeArrowheads="1"/>
          </p:cNvSpPr>
          <p:nvPr>
            <p:ph type="body" sz="half" idx="2"/>
          </p:nvPr>
        </p:nvSpPr>
        <p:spPr>
          <a:xfrm>
            <a:off x="4953000" y="1676400"/>
            <a:ext cx="3810000" cy="4114800"/>
          </a:xfrm>
        </p:spPr>
        <p:txBody>
          <a:bodyPr/>
          <a:lstStyle/>
          <a:p>
            <a:pPr>
              <a:lnSpc>
                <a:spcPct val="90000"/>
              </a:lnSpc>
            </a:pPr>
            <a:r>
              <a:rPr lang="en-US" sz="4000" b="1" smtClean="0"/>
              <a:t>…was a confederate victory after the Union attack on Richmond failed.</a:t>
            </a:r>
          </a:p>
        </p:txBody>
      </p:sp>
      <p:pic>
        <p:nvPicPr>
          <p:cNvPr id="83971" name="Picture 5" descr="4a39445r"/>
          <p:cNvPicPr>
            <a:picLocks noGrp="1" noChangeAspect="1" noChangeArrowheads="1"/>
          </p:cNvPicPr>
          <p:nvPr>
            <p:ph type="clipArt" sz="half" idx="1"/>
          </p:nvPr>
        </p:nvPicPr>
        <p:blipFill>
          <a:blip r:embed="rId2" cstate="print"/>
          <a:srcRect/>
          <a:stretch>
            <a:fillRect/>
          </a:stretch>
        </p:blipFill>
        <p:spPr>
          <a:xfrm>
            <a:off x="228600" y="1447800"/>
            <a:ext cx="4724400" cy="4229100"/>
          </a:xfrm>
          <a:noFill/>
        </p:spPr>
      </p:pic>
    </p:spTree>
  </p:cSld>
  <p:clrMapOvr>
    <a:masterClrMapping/>
  </p:clrMapOvr>
  <p:transition>
    <p:wipe dir="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609600" y="1646238"/>
            <a:ext cx="7924800" cy="549275"/>
          </a:xfrm>
        </p:spPr>
        <p:txBody>
          <a:bodyPr/>
          <a:lstStyle/>
          <a:p>
            <a:r>
              <a:rPr lang="en-US" sz="3600" b="0" smtClean="0"/>
              <a:t>ANSWER:  Second Battle of Bull Run</a:t>
            </a:r>
          </a:p>
        </p:txBody>
      </p:sp>
      <p:pic>
        <p:nvPicPr>
          <p:cNvPr id="84995" name="Picture 4" descr="4a39445r"/>
          <p:cNvPicPr>
            <a:picLocks noGrp="1" noChangeAspect="1" noChangeArrowheads="1"/>
          </p:cNvPicPr>
          <p:nvPr>
            <p:ph type="body" idx="1"/>
          </p:nvPr>
        </p:nvPicPr>
        <p:blipFill>
          <a:blip r:embed="rId3" cstate="print"/>
          <a:srcRect/>
          <a:stretch>
            <a:fillRect/>
          </a:stretch>
        </p:blipFill>
        <p:spPr>
          <a:xfrm>
            <a:off x="1905000" y="2209800"/>
            <a:ext cx="4922838" cy="4203700"/>
          </a:xfrm>
          <a:noFill/>
        </p:spPr>
      </p:pic>
    </p:spTree>
  </p:cSld>
  <p:clrMapOvr>
    <a:masterClrMapping/>
  </p:clrMapOvr>
  <p:transition>
    <p:wipe dir="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incoln and little Mac.jpg"/>
          <p:cNvPicPr>
            <a:picLocks noGrp="1" noChangeAspect="1"/>
          </p:cNvPicPr>
          <p:nvPr>
            <p:ph idx="1"/>
          </p:nvPr>
        </p:nvPicPr>
        <p:blipFill>
          <a:blip r:embed="rId3" cstate="print"/>
          <a:stretch>
            <a:fillRect/>
          </a:stretch>
        </p:blipFill>
        <p:spPr>
          <a:xfrm>
            <a:off x="1981200" y="874401"/>
            <a:ext cx="4648200" cy="5698943"/>
          </a:xfrm>
        </p:spPr>
      </p:pic>
    </p:spTree>
  </p:cSld>
  <p:clrMapOvr>
    <a:masterClrMapping/>
  </p:clrMapOvr>
  <p:transition>
    <p:wipe dir="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type="body" sz="half" idx="1"/>
          </p:nvPr>
        </p:nvSpPr>
        <p:spPr>
          <a:xfrm>
            <a:off x="609600" y="2133600"/>
            <a:ext cx="3810000" cy="4114800"/>
          </a:xfrm>
        </p:spPr>
        <p:txBody>
          <a:bodyPr/>
          <a:lstStyle/>
          <a:p>
            <a:pPr>
              <a:lnSpc>
                <a:spcPct val="90000"/>
              </a:lnSpc>
            </a:pPr>
            <a:r>
              <a:rPr lang="en-US" sz="3600" b="1" smtClean="0"/>
              <a:t>…cost Lee nearly a third of his troops in Maryland, and his northern advance was stopped.</a:t>
            </a:r>
          </a:p>
        </p:txBody>
      </p:sp>
      <p:pic>
        <p:nvPicPr>
          <p:cNvPr id="86019" name="Picture 7" descr="jb_civil_battle_2_e"/>
          <p:cNvPicPr>
            <a:picLocks noGrp="1" noChangeAspect="1" noChangeArrowheads="1"/>
          </p:cNvPicPr>
          <p:nvPr>
            <p:ph type="clipArt" sz="half" idx="2"/>
          </p:nvPr>
        </p:nvPicPr>
        <p:blipFill>
          <a:blip r:embed="rId3" cstate="print"/>
          <a:srcRect/>
          <a:stretch>
            <a:fillRect/>
          </a:stretch>
        </p:blipFill>
        <p:spPr>
          <a:xfrm>
            <a:off x="4343400" y="1600200"/>
            <a:ext cx="4495800" cy="3654425"/>
          </a:xfrm>
          <a:noFill/>
        </p:spPr>
      </p:pic>
      <p:pic>
        <p:nvPicPr>
          <p:cNvPr id="113672" name="Picture 8">
            <a:hlinkClick r:id="" action="ppaction://media"/>
          </p:cNvPr>
          <p:cNvPicPr>
            <a:picLocks noRot="1" noChangeAspect="1" noChangeArrowheads="1"/>
          </p:cNvPicPr>
          <p:nvPr>
            <a:wavAudioFile r:embed="rId1" name="Bobby_Horton-QuietAlongThePotomic.wav"/>
          </p:nvPr>
        </p:nvPicPr>
        <p:blipFill>
          <a:blip r:embed="rId4" cstate="print"/>
          <a:srcRect/>
          <a:stretch>
            <a:fillRect/>
          </a:stretch>
        </p:blipFill>
        <p:spPr bwMode="auto">
          <a:xfrm>
            <a:off x="4419600" y="3276600"/>
            <a:ext cx="304800" cy="3048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367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2">
                <p:cTn id="7" fill="hold" display="0">
                  <p:stCondLst>
                    <p:cond delay="indefinite"/>
                  </p:stCondLst>
                  <p:endCondLst>
                    <p:cond evt="onPrev" delay="0">
                      <p:tgtEl>
                        <p:sldTgt/>
                      </p:tgtEl>
                    </p:cond>
                    <p:cond evt="onStopAudio" delay="0">
                      <p:tgtEl>
                        <p:sldTgt/>
                      </p:tgtEl>
                    </p:cond>
                  </p:endCondLst>
                </p:cTn>
                <p:tgtEl>
                  <p:spTgt spid="113672"/>
                </p:tgtEl>
              </p:cMediaNode>
            </p:audio>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609600" y="1371600"/>
            <a:ext cx="7924800" cy="549275"/>
          </a:xfrm>
        </p:spPr>
        <p:txBody>
          <a:bodyPr/>
          <a:lstStyle/>
          <a:p>
            <a:r>
              <a:rPr lang="en-US" sz="3600" b="0" smtClean="0"/>
              <a:t>ANSWER:  Battle of Antietam</a:t>
            </a:r>
          </a:p>
        </p:txBody>
      </p:sp>
      <p:pic>
        <p:nvPicPr>
          <p:cNvPr id="87043" name="Picture 4" descr="jb_civil_battle_2_e"/>
          <p:cNvPicPr>
            <a:picLocks noGrp="1" noChangeAspect="1" noChangeArrowheads="1"/>
          </p:cNvPicPr>
          <p:nvPr>
            <p:ph type="body" idx="1"/>
          </p:nvPr>
        </p:nvPicPr>
        <p:blipFill>
          <a:blip r:embed="rId3" cstate="print"/>
          <a:srcRect/>
          <a:stretch>
            <a:fillRect/>
          </a:stretch>
        </p:blipFill>
        <p:spPr>
          <a:xfrm>
            <a:off x="1752600" y="1981200"/>
            <a:ext cx="5562600" cy="4521200"/>
          </a:xfrm>
          <a:noFill/>
        </p:spPr>
      </p:pic>
    </p:spTree>
  </p:cSld>
  <p:clrMapOvr>
    <a:masterClrMapping/>
  </p:clrMapOvr>
  <p:transition>
    <p:wipe dir="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7924800" cy="492443"/>
          </a:xfrm>
        </p:spPr>
        <p:txBody>
          <a:bodyPr/>
          <a:lstStyle/>
          <a:p>
            <a:r>
              <a:rPr lang="en-US" dirty="0" smtClean="0">
                <a:solidFill>
                  <a:schemeClr val="tx1"/>
                </a:solidFill>
              </a:rPr>
              <a:t>Burnside Bridge Sharpsburg, MD</a:t>
            </a:r>
            <a:r>
              <a:rPr lang="en-US" dirty="0" smtClean="0"/>
              <a:t>.</a:t>
            </a:r>
            <a:endParaRPr lang="en-US" dirty="0"/>
          </a:p>
        </p:txBody>
      </p:sp>
      <p:pic>
        <p:nvPicPr>
          <p:cNvPr id="4" name="Picture 3" descr="burnside bridge.jpg"/>
          <p:cNvPicPr>
            <a:picLocks noChangeAspect="1"/>
          </p:cNvPicPr>
          <p:nvPr/>
        </p:nvPicPr>
        <p:blipFill>
          <a:blip r:embed="rId3" cstate="print"/>
          <a:stretch>
            <a:fillRect/>
          </a:stretch>
        </p:blipFill>
        <p:spPr>
          <a:xfrm>
            <a:off x="1524000" y="1524000"/>
            <a:ext cx="6096000" cy="4943475"/>
          </a:xfrm>
          <a:prstGeom prst="rect">
            <a:avLst/>
          </a:prstGeom>
        </p:spPr>
      </p:pic>
    </p:spTree>
  </p:cSld>
  <p:clrMapOvr>
    <a:masterClrMapping/>
  </p:clrMapOvr>
  <p:transition>
    <p:wipe dir="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673860"/>
            <a:ext cx="7924800" cy="492443"/>
          </a:xfrm>
        </p:spPr>
        <p:txBody>
          <a:bodyPr/>
          <a:lstStyle/>
          <a:p>
            <a:r>
              <a:rPr lang="en-US" dirty="0" smtClean="0"/>
              <a:t>Fredericksburg, Md. </a:t>
            </a:r>
            <a:endParaRPr lang="en-US" dirty="0"/>
          </a:p>
        </p:txBody>
      </p:sp>
      <p:pic>
        <p:nvPicPr>
          <p:cNvPr id="3" name="Picture 2" descr="Fredricksburg.gif"/>
          <p:cNvPicPr>
            <a:picLocks noChangeAspect="1"/>
          </p:cNvPicPr>
          <p:nvPr/>
        </p:nvPicPr>
        <p:blipFill>
          <a:blip r:embed="rId3" cstate="print"/>
          <a:stretch>
            <a:fillRect/>
          </a:stretch>
        </p:blipFill>
        <p:spPr>
          <a:xfrm>
            <a:off x="1066800" y="2743200"/>
            <a:ext cx="6786563" cy="2895600"/>
          </a:xfrm>
          <a:prstGeom prst="rect">
            <a:avLst/>
          </a:prstGeom>
        </p:spPr>
      </p:pic>
    </p:spTree>
  </p:cSld>
  <p:clrMapOvr>
    <a:masterClrMapping/>
  </p:clrMapOvr>
  <p:transition>
    <p:wipe dir="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smtClean="0"/>
              <a:t>POP Quiz #3</a:t>
            </a:r>
          </a:p>
        </p:txBody>
      </p:sp>
      <p:sp>
        <p:nvSpPr>
          <p:cNvPr id="92163" name="Rectangle 3"/>
          <p:cNvSpPr>
            <a:spLocks noGrp="1" noChangeArrowheads="1"/>
          </p:cNvSpPr>
          <p:nvPr>
            <p:ph type="body" sz="half" idx="1"/>
          </p:nvPr>
        </p:nvSpPr>
        <p:spPr/>
        <p:txBody>
          <a:bodyPr/>
          <a:lstStyle/>
          <a:p>
            <a:r>
              <a:rPr lang="en-US" smtClean="0"/>
              <a:t>I will now pass out a sheet of note book paper. I want you to put your heading on this sheet, don’t forget to include today’s date. Also title this as POP Quiz #3 </a:t>
            </a:r>
          </a:p>
          <a:p>
            <a:endParaRPr lang="en-US" smtClean="0"/>
          </a:p>
        </p:txBody>
      </p:sp>
      <p:pic>
        <p:nvPicPr>
          <p:cNvPr id="92164" name="Picture 4" descr="j0303470"/>
          <p:cNvPicPr>
            <a:picLocks noGrp="1" noChangeAspect="1" noChangeArrowheads="1" noCrop="1"/>
          </p:cNvPicPr>
          <p:nvPr>
            <p:ph sz="half" idx="2"/>
          </p:nvPr>
        </p:nvPicPr>
        <p:blipFill>
          <a:blip r:embed="rId2" cstate="print"/>
          <a:srcRect/>
          <a:stretch>
            <a:fillRect/>
          </a:stretch>
        </p:blipFill>
        <p:spPr>
          <a:xfrm>
            <a:off x="5029200" y="3048000"/>
            <a:ext cx="3352800" cy="2328863"/>
          </a:xfrm>
          <a:noFill/>
        </p:spPr>
      </p:pic>
    </p:spTree>
  </p:cSld>
  <p:clrMapOvr>
    <a:masterClrMapping/>
  </p:clrMapOvr>
  <p:transition>
    <p:wipe dir="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609600" y="1427639"/>
            <a:ext cx="7924800" cy="984885"/>
          </a:xfrm>
        </p:spPr>
        <p:txBody>
          <a:bodyPr/>
          <a:lstStyle/>
          <a:p>
            <a:r>
              <a:rPr lang="en-US" b="0" dirty="0" smtClean="0"/>
              <a:t>Pop Quiz #</a:t>
            </a:r>
            <a:r>
              <a:rPr lang="en-US" b="0" dirty="0" smtClean="0"/>
              <a:t>3  (1 of 2) more questions on the next slide</a:t>
            </a:r>
            <a:endParaRPr lang="en-US" b="0" dirty="0" smtClean="0"/>
          </a:p>
        </p:txBody>
      </p:sp>
      <p:sp>
        <p:nvSpPr>
          <p:cNvPr id="93187" name="Rectangle 3"/>
          <p:cNvSpPr>
            <a:spLocks noGrp="1" noChangeArrowheads="1"/>
          </p:cNvSpPr>
          <p:nvPr>
            <p:ph type="body" idx="1"/>
          </p:nvPr>
        </p:nvSpPr>
        <p:spPr/>
        <p:txBody>
          <a:bodyPr/>
          <a:lstStyle/>
          <a:p>
            <a:r>
              <a:rPr lang="en-US" b="1" dirty="0" smtClean="0"/>
              <a:t>Who was Stonewall Jackson?</a:t>
            </a:r>
          </a:p>
          <a:p>
            <a:r>
              <a:rPr lang="en-US" b="1" dirty="0" smtClean="0"/>
              <a:t>What was the importance of the Battle of Antietam?</a:t>
            </a:r>
          </a:p>
          <a:p>
            <a:r>
              <a:rPr lang="en-US" b="1" dirty="0" smtClean="0"/>
              <a:t>Who was George B. McClellan?</a:t>
            </a:r>
          </a:p>
          <a:p>
            <a:r>
              <a:rPr lang="en-US" b="1" dirty="0" smtClean="0"/>
              <a:t>What was the importance of the Seven Days Battle?</a:t>
            </a:r>
          </a:p>
          <a:p>
            <a:r>
              <a:rPr lang="en-US" b="1" dirty="0" smtClean="0"/>
              <a:t>Who was Robert E. Lee?</a:t>
            </a:r>
          </a:p>
          <a:p>
            <a:pPr>
              <a:buFontTx/>
              <a:buNone/>
            </a:pPr>
            <a:endParaRPr lang="en-US" b="1" dirty="0" smtClean="0"/>
          </a:p>
        </p:txBody>
      </p:sp>
    </p:spTree>
  </p:cSld>
  <p:clrMapOvr>
    <a:masterClrMapping/>
  </p:clrMapOvr>
  <p:transition>
    <p:wipe dir="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b="0" smtClean="0"/>
              <a:t>Pop Quiz #3 continued</a:t>
            </a:r>
          </a:p>
        </p:txBody>
      </p:sp>
      <p:sp>
        <p:nvSpPr>
          <p:cNvPr id="94211" name="Rectangle 3"/>
          <p:cNvSpPr>
            <a:spLocks noGrp="1" noChangeArrowheads="1"/>
          </p:cNvSpPr>
          <p:nvPr>
            <p:ph type="body" idx="1"/>
          </p:nvPr>
        </p:nvSpPr>
        <p:spPr/>
        <p:txBody>
          <a:bodyPr/>
          <a:lstStyle/>
          <a:p>
            <a:r>
              <a:rPr lang="en-US" b="1" smtClean="0"/>
              <a:t>What was the importance of the Second Battle of Bull Run?</a:t>
            </a:r>
          </a:p>
          <a:p>
            <a:r>
              <a:rPr lang="en-US" b="1" smtClean="0"/>
              <a:t>What was the importance of the First Battle of Bull Run?</a:t>
            </a:r>
          </a:p>
          <a:p>
            <a:r>
              <a:rPr lang="en-US" b="1" smtClean="0"/>
              <a:t>Who was Irvin McDowell?</a:t>
            </a:r>
          </a:p>
          <a:p>
            <a:r>
              <a:rPr lang="en-US" b="1" smtClean="0"/>
              <a:t>What were ironclads?</a:t>
            </a:r>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Grp="1" noChangeArrowheads="1"/>
          </p:cNvSpPr>
          <p:nvPr>
            <p:ph type="body" sz="half" idx="2"/>
          </p:nvPr>
        </p:nvSpPr>
        <p:spPr>
          <a:xfrm>
            <a:off x="4724400" y="2133600"/>
            <a:ext cx="3810000" cy="4114800"/>
          </a:xfrm>
        </p:spPr>
        <p:txBody>
          <a:bodyPr/>
          <a:lstStyle/>
          <a:p>
            <a:pPr>
              <a:lnSpc>
                <a:spcPct val="90000"/>
              </a:lnSpc>
            </a:pPr>
            <a:r>
              <a:rPr lang="en-US" sz="3200" b="1" smtClean="0"/>
              <a:t>…was the president-elect who had to deal with 7 states seceding before his inauguration in 1861.</a:t>
            </a:r>
          </a:p>
        </p:txBody>
      </p:sp>
      <p:pic>
        <p:nvPicPr>
          <p:cNvPr id="26631" name="Picture 7" descr="lincoln1"/>
          <p:cNvPicPr>
            <a:picLocks noGrp="1" noChangeAspect="1" noChangeArrowheads="1"/>
          </p:cNvPicPr>
          <p:nvPr>
            <p:ph type="clipArt" sz="half" idx="1"/>
          </p:nvPr>
        </p:nvPicPr>
        <p:blipFill>
          <a:blip r:embed="rId4" cstate="print"/>
          <a:srcRect/>
          <a:stretch>
            <a:fillRect/>
          </a:stretch>
        </p:blipFill>
        <p:spPr>
          <a:xfrm>
            <a:off x="685800" y="1905000"/>
            <a:ext cx="3794125" cy="4724400"/>
          </a:xfrm>
          <a:noFill/>
        </p:spPr>
      </p:pic>
      <p:pic>
        <p:nvPicPr>
          <p:cNvPr id="26632" name="23pres.mp3">
            <a:hlinkClick r:id="" action="ppaction://media"/>
          </p:cNvPr>
          <p:cNvPicPr>
            <a:picLocks noRot="1" noChangeAspect="1" noChangeArrowheads="1"/>
          </p:cNvPicPr>
          <p:nvPr>
            <a:audioFile r:link="rId1"/>
          </p:nvPr>
        </p:nvPicPr>
        <p:blipFill>
          <a:blip r:embed="rId5" cstate="print"/>
          <a:srcRect/>
          <a:stretch>
            <a:fillRect/>
          </a:stretch>
        </p:blipFill>
        <p:spPr bwMode="auto">
          <a:xfrm>
            <a:off x="8001000" y="5867400"/>
            <a:ext cx="304800" cy="304800"/>
          </a:xfrm>
          <a:prstGeom prst="rect">
            <a:avLst/>
          </a:prstGeom>
          <a:noFill/>
          <a:ln w="9525">
            <a:noFill/>
            <a:miter lim="800000"/>
            <a:headEnd/>
            <a:tailEnd/>
          </a:ln>
        </p:spPr>
      </p:pic>
      <p:pic>
        <p:nvPicPr>
          <p:cNvPr id="5" name="23pres.wav">
            <a:hlinkClick r:id="" action="ppaction://media"/>
          </p:cNvPr>
          <p:cNvPicPr>
            <a:picLocks noRot="1" noChangeAspect="1"/>
          </p:cNvPicPr>
          <p:nvPr>
            <a:wavAudioFile r:embed="rId2" name="23pres.wav"/>
          </p:nvPr>
        </p:nvPicPr>
        <p:blipFill>
          <a:blip r:embed="rId6" cstate="print"/>
          <a:srcRect/>
          <a:stretch>
            <a:fillRect/>
          </a:stretch>
        </p:blipFill>
        <p:spPr bwMode="auto">
          <a:xfrm>
            <a:off x="8001000" y="5867400"/>
            <a:ext cx="304800" cy="3048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237" fill="hold"/>
                                        <p:tgtEl>
                                          <p:spTgt spid="5"/>
                                        </p:tgtEl>
                                      </p:cBhvr>
                                    </p:cmd>
                                  </p:childTnLst>
                                </p:cTn>
                              </p:par>
                              <p:par>
                                <p:cTn id="7" presetID="4" presetClass="entr" presetSubtype="16" fill="hold" grpId="0" nodeType="withEffect">
                                  <p:stCondLst>
                                    <p:cond delay="0"/>
                                  </p:stCondLst>
                                  <p:childTnLst>
                                    <p:set>
                                      <p:cBhvr>
                                        <p:cTn id="8" dur="1" fill="hold">
                                          <p:stCondLst>
                                            <p:cond delay="0"/>
                                          </p:stCondLst>
                                        </p:cTn>
                                        <p:tgtEl>
                                          <p:spTgt spid="26628">
                                            <p:txEl>
                                              <p:pRg st="0" end="0"/>
                                            </p:txEl>
                                          </p:spTgt>
                                        </p:tgtEl>
                                        <p:attrNameLst>
                                          <p:attrName>style.visibility</p:attrName>
                                        </p:attrNameLst>
                                      </p:cBhvr>
                                      <p:to>
                                        <p:strVal val="visible"/>
                                      </p:to>
                                    </p:set>
                                    <p:animEffect transition="in" filter="box(in)">
                                      <p:cBhvr>
                                        <p:cTn id="9" dur="2000"/>
                                        <p:tgtEl>
                                          <p:spTgt spid="26628">
                                            <p:txEl>
                                              <p:pRg st="0" end="0"/>
                                            </p:txEl>
                                          </p:spTgt>
                                        </p:tgtEl>
                                      </p:cBhvr>
                                    </p:animEffect>
                                  </p:childTnLst>
                                </p:cTn>
                              </p:par>
                            </p:childTnLst>
                          </p:cTn>
                        </p:par>
                        <p:par>
                          <p:cTn id="10" fill="hold">
                            <p:stCondLst>
                              <p:cond delay="46237"/>
                            </p:stCondLst>
                            <p:childTnLst>
                              <p:par>
                                <p:cTn id="11" presetID="2" presetClass="entr" presetSubtype="4" fill="hold" nodeType="afterEffect">
                                  <p:stCondLst>
                                    <p:cond delay="0"/>
                                  </p:stCondLst>
                                  <p:childTnLst>
                                    <p:set>
                                      <p:cBhvr>
                                        <p:cTn id="12" dur="1" fill="hold">
                                          <p:stCondLst>
                                            <p:cond delay="0"/>
                                          </p:stCondLst>
                                        </p:cTn>
                                        <p:tgtEl>
                                          <p:spTgt spid="26631"/>
                                        </p:tgtEl>
                                        <p:attrNameLst>
                                          <p:attrName>style.visibility</p:attrName>
                                        </p:attrNameLst>
                                      </p:cBhvr>
                                      <p:to>
                                        <p:strVal val="visible"/>
                                      </p:to>
                                    </p:set>
                                    <p:anim calcmode="lin" valueType="num">
                                      <p:cBhvr additive="base">
                                        <p:cTn id="13" dur="3000" fill="hold"/>
                                        <p:tgtEl>
                                          <p:spTgt spid="26631"/>
                                        </p:tgtEl>
                                        <p:attrNameLst>
                                          <p:attrName>ppt_x</p:attrName>
                                        </p:attrNameLst>
                                      </p:cBhvr>
                                      <p:tavLst>
                                        <p:tav tm="0">
                                          <p:val>
                                            <p:strVal val="#ppt_x"/>
                                          </p:val>
                                        </p:tav>
                                        <p:tav tm="100000">
                                          <p:val>
                                            <p:strVal val="#ppt_x"/>
                                          </p:val>
                                        </p:tav>
                                      </p:tavLst>
                                    </p:anim>
                                    <p:anim calcmode="lin" valueType="num">
                                      <p:cBhvr additive="base">
                                        <p:cTn id="14" dur="3000" fill="hold"/>
                                        <p:tgtEl>
                                          <p:spTgt spid="266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15" fill="hold" display="0">
                  <p:stCondLst>
                    <p:cond delay="indefinite"/>
                  </p:stCondLst>
                  <p:endCondLst>
                    <p:cond evt="onNext" delay="0">
                      <p:tgtEl>
                        <p:sldTgt/>
                      </p:tgtEl>
                    </p:cond>
                    <p:cond evt="onPrev" delay="0">
                      <p:tgtEl>
                        <p:sldTgt/>
                      </p:tgtEl>
                    </p:cond>
                    <p:cond evt="onStopAudio" delay="0">
                      <p:tgtEl>
                        <p:sldTgt/>
                      </p:tgtEl>
                    </p:cond>
                  </p:endCondLst>
                </p:cTn>
                <p:tgtEl>
                  <p:spTgt spid="26632"/>
                </p:tgtEl>
              </p:cMediaNode>
            </p:audio>
            <p:audio>
              <p:cMediaNode>
                <p:cTn id="16"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bldLst>
      <p:bldP spid="26628"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3"/>
          <p:cNvSpPr>
            <a:spLocks noGrp="1" noChangeArrowheads="1"/>
          </p:cNvSpPr>
          <p:nvPr>
            <p:ph type="body" sz="half" idx="2"/>
          </p:nvPr>
        </p:nvSpPr>
        <p:spPr>
          <a:xfrm>
            <a:off x="5105400" y="1447800"/>
            <a:ext cx="3810000" cy="4114800"/>
          </a:xfrm>
        </p:spPr>
        <p:txBody>
          <a:bodyPr/>
          <a:lstStyle/>
          <a:p>
            <a:r>
              <a:rPr lang="en-US" sz="3600" b="1" smtClean="0"/>
              <a:t>…was an order that freed slaves in Confederate areas.</a:t>
            </a:r>
          </a:p>
        </p:txBody>
      </p:sp>
      <p:pic>
        <p:nvPicPr>
          <p:cNvPr id="110595" name="Picture 7" descr="12_1st_reading_of_em_proc"/>
          <p:cNvPicPr>
            <a:picLocks noGrp="1" noChangeAspect="1" noChangeArrowheads="1"/>
          </p:cNvPicPr>
          <p:nvPr>
            <p:ph type="clipArt" sz="half" idx="1"/>
          </p:nvPr>
        </p:nvPicPr>
        <p:blipFill>
          <a:blip r:embed="rId3" cstate="print"/>
          <a:srcRect/>
          <a:stretch>
            <a:fillRect/>
          </a:stretch>
        </p:blipFill>
        <p:spPr>
          <a:xfrm>
            <a:off x="0" y="1447800"/>
            <a:ext cx="5181600" cy="4157663"/>
          </a:xfrm>
          <a:noFill/>
        </p:spPr>
      </p:pic>
    </p:spTree>
  </p:cSld>
  <p:clrMapOvr>
    <a:masterClrMapping/>
  </p:clrMapOvr>
  <p:transition>
    <p:wipe dir="r"/>
    <p:sndAc>
      <p:stSnd>
        <p:snd r:embed="rId2" name="freeatlast.wav"/>
      </p:stSnd>
    </p:sndAc>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609600" y="1447800"/>
            <a:ext cx="7924800" cy="487363"/>
          </a:xfrm>
        </p:spPr>
        <p:txBody>
          <a:bodyPr/>
          <a:lstStyle/>
          <a:p>
            <a:r>
              <a:rPr lang="en-US" b="0" smtClean="0"/>
              <a:t>ANSWER:  Emancipation Proclamation</a:t>
            </a:r>
          </a:p>
        </p:txBody>
      </p:sp>
      <p:sp>
        <p:nvSpPr>
          <p:cNvPr id="111619" name="Rectangle 3"/>
          <p:cNvSpPr>
            <a:spLocks noGrp="1" noChangeArrowheads="1"/>
          </p:cNvSpPr>
          <p:nvPr>
            <p:ph type="body" idx="1"/>
          </p:nvPr>
        </p:nvSpPr>
        <p:spPr/>
        <p:txBody>
          <a:bodyPr/>
          <a:lstStyle/>
          <a:p>
            <a:r>
              <a:rPr lang="en-US" smtClean="0"/>
              <a:t> </a:t>
            </a:r>
          </a:p>
        </p:txBody>
      </p:sp>
      <p:pic>
        <p:nvPicPr>
          <p:cNvPr id="111620" name="Picture 5" descr="14_emancipation_proclamation"/>
          <p:cNvPicPr>
            <a:picLocks noChangeAspect="1" noChangeArrowheads="1"/>
          </p:cNvPicPr>
          <p:nvPr/>
        </p:nvPicPr>
        <p:blipFill>
          <a:blip r:embed="rId4" cstate="print"/>
          <a:srcRect/>
          <a:stretch>
            <a:fillRect/>
          </a:stretch>
        </p:blipFill>
        <p:spPr bwMode="auto">
          <a:xfrm>
            <a:off x="3048000" y="1905000"/>
            <a:ext cx="2949575" cy="4572000"/>
          </a:xfrm>
          <a:prstGeom prst="rect">
            <a:avLst/>
          </a:prstGeom>
          <a:noFill/>
          <a:ln w="9525">
            <a:noFill/>
            <a:miter lim="800000"/>
            <a:headEnd/>
            <a:tailEnd/>
          </a:ln>
        </p:spPr>
      </p:pic>
    </p:spTree>
  </p:cSld>
  <p:clrMapOvr>
    <a:masterClrMapping/>
  </p:clrMapOvr>
  <p:transition spd="med">
    <p:wipe dir="r"/>
    <p:sndAc>
      <p:stSnd>
        <p:snd r:embed="rId3" name="freeatlast.wav"/>
      </p:stSnd>
    </p:sndAc>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3"/>
          <p:cNvSpPr>
            <a:spLocks noGrp="1" noChangeArrowheads="1"/>
          </p:cNvSpPr>
          <p:nvPr>
            <p:ph type="body" sz="half" idx="1"/>
          </p:nvPr>
        </p:nvSpPr>
        <p:spPr>
          <a:xfrm>
            <a:off x="381000" y="2133600"/>
            <a:ext cx="3810000" cy="4114800"/>
          </a:xfrm>
        </p:spPr>
        <p:txBody>
          <a:bodyPr/>
          <a:lstStyle/>
          <a:p>
            <a:pPr>
              <a:lnSpc>
                <a:spcPct val="90000"/>
              </a:lnSpc>
            </a:pPr>
            <a:r>
              <a:rPr lang="en-US" sz="3200" b="1" smtClean="0"/>
              <a:t>…were slaves who had escaped past Union lines, in South Carolina and could enlist in the Union army.</a:t>
            </a:r>
          </a:p>
        </p:txBody>
      </p:sp>
      <p:pic>
        <p:nvPicPr>
          <p:cNvPr id="112643" name="Picture 7" descr="669"/>
          <p:cNvPicPr>
            <a:picLocks noGrp="1" noChangeAspect="1" noChangeArrowheads="1"/>
          </p:cNvPicPr>
          <p:nvPr>
            <p:ph type="clipArt" sz="half" idx="2"/>
          </p:nvPr>
        </p:nvPicPr>
        <p:blipFill>
          <a:blip r:embed="rId2" cstate="print"/>
          <a:srcRect/>
          <a:stretch>
            <a:fillRect/>
          </a:stretch>
        </p:blipFill>
        <p:spPr>
          <a:xfrm>
            <a:off x="4419600" y="914400"/>
            <a:ext cx="4724400" cy="4600575"/>
          </a:xfrm>
          <a:noFill/>
        </p:spPr>
      </p:pic>
    </p:spTree>
  </p:cSld>
  <p:clrMapOvr>
    <a:masterClrMapping/>
  </p:clrMapOvr>
  <p:transition>
    <p:wipe dir="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838200" y="914400"/>
            <a:ext cx="7924800" cy="549275"/>
          </a:xfrm>
        </p:spPr>
        <p:txBody>
          <a:bodyPr/>
          <a:lstStyle/>
          <a:p>
            <a:r>
              <a:rPr lang="en-US" sz="3600" b="0" smtClean="0">
                <a:solidFill>
                  <a:schemeClr val="tx1"/>
                </a:solidFill>
              </a:rPr>
              <a:t>ANSWER:  Contrabands</a:t>
            </a:r>
          </a:p>
        </p:txBody>
      </p:sp>
      <p:pic>
        <p:nvPicPr>
          <p:cNvPr id="113667" name="Picture 4" descr="669"/>
          <p:cNvPicPr>
            <a:picLocks noGrp="1" noChangeAspect="1" noChangeArrowheads="1"/>
          </p:cNvPicPr>
          <p:nvPr>
            <p:ph type="body" idx="1"/>
          </p:nvPr>
        </p:nvPicPr>
        <p:blipFill>
          <a:blip r:embed="rId2" cstate="print"/>
          <a:srcRect/>
          <a:stretch>
            <a:fillRect/>
          </a:stretch>
        </p:blipFill>
        <p:spPr>
          <a:xfrm>
            <a:off x="1905000" y="1516063"/>
            <a:ext cx="5257800" cy="5119687"/>
          </a:xfrm>
          <a:noFill/>
        </p:spPr>
      </p:pic>
    </p:spTree>
  </p:cSld>
  <p:clrMapOvr>
    <a:masterClrMapping/>
  </p:clrMapOvr>
  <p:transition>
    <p:wipe dir="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3"/>
          <p:cNvSpPr>
            <a:spLocks noGrp="1" noChangeArrowheads="1"/>
          </p:cNvSpPr>
          <p:nvPr>
            <p:ph type="body" sz="half" idx="1"/>
          </p:nvPr>
        </p:nvSpPr>
        <p:spPr>
          <a:xfrm>
            <a:off x="609600" y="2209800"/>
            <a:ext cx="3810000" cy="4114800"/>
          </a:xfrm>
        </p:spPr>
        <p:txBody>
          <a:bodyPr/>
          <a:lstStyle/>
          <a:p>
            <a:pPr>
              <a:lnSpc>
                <a:spcPct val="90000"/>
              </a:lnSpc>
            </a:pPr>
            <a:r>
              <a:rPr lang="en-US" sz="2800" b="1" smtClean="0"/>
              <a:t>…was made up mainly of free African Americans and played an important role in capturing Fort Wagner in South Carolina.</a:t>
            </a:r>
          </a:p>
        </p:txBody>
      </p:sp>
      <p:pic>
        <p:nvPicPr>
          <p:cNvPr id="114691" name="Picture 13" descr="54th"/>
          <p:cNvPicPr>
            <a:picLocks noGrp="1" noChangeAspect="1" noChangeArrowheads="1"/>
          </p:cNvPicPr>
          <p:nvPr>
            <p:ph type="clipArt" sz="half" idx="2"/>
          </p:nvPr>
        </p:nvPicPr>
        <p:blipFill>
          <a:blip r:embed="rId2" cstate="print"/>
          <a:srcRect/>
          <a:stretch>
            <a:fillRect/>
          </a:stretch>
        </p:blipFill>
        <p:spPr>
          <a:xfrm>
            <a:off x="4792663" y="533400"/>
            <a:ext cx="4143375" cy="5562600"/>
          </a:xfrm>
          <a:noFill/>
        </p:spPr>
      </p:pic>
    </p:spTree>
  </p:cSld>
  <p:clrMapOvr>
    <a:masterClrMapping/>
  </p:clrMapOvr>
  <p:transition>
    <p:wipe dir="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609600" y="1371600"/>
            <a:ext cx="7924800" cy="487363"/>
          </a:xfrm>
        </p:spPr>
        <p:txBody>
          <a:bodyPr/>
          <a:lstStyle/>
          <a:p>
            <a:r>
              <a:rPr lang="en-US" b="0" smtClean="0"/>
              <a:t>ANSWER:  54</a:t>
            </a:r>
            <a:r>
              <a:rPr lang="en-US" b="0" baseline="30000" smtClean="0"/>
              <a:t>th</a:t>
            </a:r>
            <a:r>
              <a:rPr lang="en-US" b="0" smtClean="0"/>
              <a:t> Massachusetts Infantry</a:t>
            </a:r>
          </a:p>
        </p:txBody>
      </p:sp>
      <p:pic>
        <p:nvPicPr>
          <p:cNvPr id="115715" name="Picture 4" descr="fw-freedom-ftwagner"/>
          <p:cNvPicPr>
            <a:picLocks noGrp="1" noChangeAspect="1" noChangeArrowheads="1"/>
          </p:cNvPicPr>
          <p:nvPr>
            <p:ph type="body" idx="1"/>
          </p:nvPr>
        </p:nvPicPr>
        <p:blipFill>
          <a:blip r:embed="rId2" cstate="print"/>
          <a:srcRect/>
          <a:stretch>
            <a:fillRect/>
          </a:stretch>
        </p:blipFill>
        <p:spPr>
          <a:xfrm>
            <a:off x="1600200" y="1981200"/>
            <a:ext cx="5867400" cy="4545013"/>
          </a:xfrm>
          <a:noFill/>
        </p:spPr>
      </p:pic>
    </p:spTree>
  </p:cSld>
  <p:clrMapOvr>
    <a:masterClrMapping/>
  </p:clrMapOvr>
  <p:transition>
    <p:wipe dir="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673860"/>
            <a:ext cx="7924800" cy="492443"/>
          </a:xfrm>
        </p:spPr>
        <p:txBody>
          <a:bodyPr/>
          <a:lstStyle/>
          <a:p>
            <a:r>
              <a:rPr lang="en-US" dirty="0" smtClean="0"/>
              <a:t>The First Conscription Act</a:t>
            </a:r>
            <a:endParaRPr lang="en-US" dirty="0"/>
          </a:p>
        </p:txBody>
      </p:sp>
      <p:sp>
        <p:nvSpPr>
          <p:cNvPr id="3" name="Content Placeholder 2"/>
          <p:cNvSpPr>
            <a:spLocks noGrp="1"/>
          </p:cNvSpPr>
          <p:nvPr>
            <p:ph idx="1"/>
          </p:nvPr>
        </p:nvSpPr>
        <p:spPr/>
        <p:txBody>
          <a:bodyPr/>
          <a:lstStyle/>
          <a:p>
            <a:r>
              <a:rPr lang="en-US" dirty="0" smtClean="0"/>
              <a:t>March 1863 -Because of recruiting difficulties, an act was passed making all men between the ages of 20 and 45 liable to be called for military service. Service could be avoided by paying a fee or finding a substitute. The act was seen as unfair to the poor, and riots in working-class sections of New York City broke out in protest. A similar conscription act in the South provoked a similar reaction.</a:t>
            </a:r>
          </a:p>
          <a:p>
            <a:endParaRPr lang="en-US" dirty="0"/>
          </a:p>
        </p:txBody>
      </p:sp>
    </p:spTree>
  </p:cSld>
  <p:clrMapOvr>
    <a:masterClrMapping/>
  </p:clrMapOvr>
  <p:transition>
    <p:wipe dir="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27639"/>
            <a:ext cx="7924800" cy="984885"/>
          </a:xfrm>
        </p:spPr>
        <p:txBody>
          <a:bodyPr/>
          <a:lstStyle/>
          <a:p>
            <a:r>
              <a:rPr lang="en-US" dirty="0" smtClean="0"/>
              <a:t>Battle of Chancellorsville</a:t>
            </a:r>
            <a:br>
              <a:rPr lang="en-US" dirty="0" smtClean="0"/>
            </a:br>
            <a:endParaRPr lang="en-US" dirty="0"/>
          </a:p>
        </p:txBody>
      </p:sp>
      <p:pic>
        <p:nvPicPr>
          <p:cNvPr id="4" name="Content Placeholder 3" descr="chancellorsville.jpg"/>
          <p:cNvPicPr>
            <a:picLocks noGrp="1" noChangeAspect="1"/>
          </p:cNvPicPr>
          <p:nvPr>
            <p:ph idx="1"/>
          </p:nvPr>
        </p:nvPicPr>
        <p:blipFill>
          <a:blip r:embed="rId3" cstate="print"/>
          <a:stretch>
            <a:fillRect/>
          </a:stretch>
        </p:blipFill>
        <p:spPr>
          <a:xfrm>
            <a:off x="1801057" y="2209800"/>
            <a:ext cx="5992428" cy="4114800"/>
          </a:xfrm>
        </p:spPr>
      </p:pic>
    </p:spTree>
  </p:cSld>
  <p:clrMapOvr>
    <a:masterClrMapping/>
  </p:clrMapOvr>
  <p:transition>
    <p:wipe dir="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3"/>
          <p:cNvSpPr>
            <a:spLocks noGrp="1" noChangeArrowheads="1"/>
          </p:cNvSpPr>
          <p:nvPr>
            <p:ph type="body" sz="half" idx="2"/>
          </p:nvPr>
        </p:nvSpPr>
        <p:spPr>
          <a:xfrm>
            <a:off x="4724400" y="1752600"/>
            <a:ext cx="3810000" cy="4114800"/>
          </a:xfrm>
        </p:spPr>
        <p:txBody>
          <a:bodyPr/>
          <a:lstStyle/>
          <a:p>
            <a:pPr>
              <a:lnSpc>
                <a:spcPct val="90000"/>
              </a:lnSpc>
            </a:pPr>
            <a:r>
              <a:rPr lang="en-US" sz="3200" b="1" smtClean="0"/>
              <a:t>…was the Confederate general who covered the high river bluffs around Vicksburg with heavy guns.</a:t>
            </a:r>
          </a:p>
        </p:txBody>
      </p:sp>
      <p:pic>
        <p:nvPicPr>
          <p:cNvPr id="101379" name="Picture 7" descr="pemberton"/>
          <p:cNvPicPr>
            <a:picLocks noGrp="1" noChangeAspect="1" noChangeArrowheads="1"/>
          </p:cNvPicPr>
          <p:nvPr>
            <p:ph type="clipArt" sz="half" idx="1"/>
          </p:nvPr>
        </p:nvPicPr>
        <p:blipFill>
          <a:blip r:embed="rId3" cstate="print"/>
          <a:srcRect/>
          <a:stretch>
            <a:fillRect/>
          </a:stretch>
        </p:blipFill>
        <p:spPr>
          <a:xfrm>
            <a:off x="0" y="838200"/>
            <a:ext cx="4418013" cy="5562600"/>
          </a:xfrm>
          <a:noFill/>
        </p:spPr>
      </p:pic>
    </p:spTree>
  </p:cSld>
  <p:clrMapOvr>
    <a:masterClrMapping/>
  </p:clrMapOvr>
  <p:transition>
    <p:wipe dir="r"/>
    <p:sndAc>
      <p:stSnd>
        <p:snd r:embed="rId2" name="war.wav"/>
      </p:stSnd>
    </p:sndAc>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609600" y="1295400"/>
            <a:ext cx="7924800" cy="549275"/>
          </a:xfrm>
        </p:spPr>
        <p:txBody>
          <a:bodyPr/>
          <a:lstStyle/>
          <a:p>
            <a:r>
              <a:rPr lang="en-US" sz="3600" b="0" smtClean="0"/>
              <a:t>ANSWER:  John C. Pemberton</a:t>
            </a:r>
          </a:p>
        </p:txBody>
      </p:sp>
      <p:pic>
        <p:nvPicPr>
          <p:cNvPr id="102403" name="Picture 4" descr="pemberton"/>
          <p:cNvPicPr>
            <a:picLocks noGrp="1" noChangeAspect="1" noChangeArrowheads="1"/>
          </p:cNvPicPr>
          <p:nvPr>
            <p:ph type="body" idx="1"/>
          </p:nvPr>
        </p:nvPicPr>
        <p:blipFill>
          <a:blip r:embed="rId2" cstate="print"/>
          <a:srcRect/>
          <a:stretch>
            <a:fillRect/>
          </a:stretch>
        </p:blipFill>
        <p:spPr>
          <a:xfrm>
            <a:off x="2667000" y="1905000"/>
            <a:ext cx="3752850" cy="4724400"/>
          </a:xfrm>
          <a:noFill/>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990600"/>
            <a:ext cx="7924800" cy="549275"/>
          </a:xfrm>
        </p:spPr>
        <p:txBody>
          <a:bodyPr/>
          <a:lstStyle/>
          <a:p>
            <a:pPr algn="ctr"/>
            <a:r>
              <a:rPr lang="en-US" sz="3600" b="0" smtClean="0">
                <a:solidFill>
                  <a:schemeClr val="tx1"/>
                </a:solidFill>
              </a:rPr>
              <a:t>ANSWER:  Abraham Lincoln</a:t>
            </a:r>
          </a:p>
        </p:txBody>
      </p:sp>
      <p:pic>
        <p:nvPicPr>
          <p:cNvPr id="54275" name="Picture 4" descr="lincoln1"/>
          <p:cNvPicPr>
            <a:picLocks noGrp="1" noChangeAspect="1" noChangeArrowheads="1"/>
          </p:cNvPicPr>
          <p:nvPr>
            <p:ph type="body" idx="1"/>
          </p:nvPr>
        </p:nvPicPr>
        <p:blipFill>
          <a:blip r:embed="rId3" cstate="print"/>
          <a:srcRect/>
          <a:stretch>
            <a:fillRect/>
          </a:stretch>
        </p:blipFill>
        <p:spPr>
          <a:xfrm>
            <a:off x="2819400" y="1600200"/>
            <a:ext cx="3856038" cy="4800600"/>
          </a:xfrm>
          <a:noFill/>
        </p:spPr>
      </p:pic>
      <p:pic>
        <p:nvPicPr>
          <p:cNvPr id="27655" name="4RFHailtotheChief.mp3">
            <a:hlinkClick r:id="" action="ppaction://media"/>
          </p:cNvPr>
          <p:cNvPicPr>
            <a:picLocks noRot="1" noChangeAspect="1" noChangeArrowheads="1"/>
          </p:cNvPicPr>
          <p:nvPr>
            <a:audioFile r:link="rId1"/>
          </p:nvPr>
        </p:nvPicPr>
        <p:blipFill>
          <a:blip r:embed="rId4" cstate="print"/>
          <a:srcRect/>
          <a:stretch>
            <a:fillRect/>
          </a:stretch>
        </p:blipFill>
        <p:spPr bwMode="auto">
          <a:xfrm>
            <a:off x="1752600" y="4572000"/>
            <a:ext cx="304800" cy="3048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044" fill="hold"/>
                                        <p:tgtEl>
                                          <p:spTgt spid="2765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27655"/>
                </p:tgtEl>
              </p:cMediaNode>
            </p:audio>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3"/>
          <p:cNvSpPr>
            <a:spLocks noGrp="1" noChangeArrowheads="1"/>
          </p:cNvSpPr>
          <p:nvPr>
            <p:ph type="body" sz="half" idx="2"/>
          </p:nvPr>
        </p:nvSpPr>
        <p:spPr>
          <a:xfrm>
            <a:off x="5334000" y="2057400"/>
            <a:ext cx="3810000" cy="4114800"/>
          </a:xfrm>
        </p:spPr>
        <p:txBody>
          <a:bodyPr/>
          <a:lstStyle/>
          <a:p>
            <a:pPr>
              <a:lnSpc>
                <a:spcPct val="90000"/>
              </a:lnSpc>
            </a:pPr>
            <a:r>
              <a:rPr lang="en-US" sz="3200" b="1" smtClean="0"/>
              <a:t>…lasted for six weeks until the city’s food supplies ran out, and the Confederates surrendered.</a:t>
            </a:r>
          </a:p>
        </p:txBody>
      </p:sp>
      <p:pic>
        <p:nvPicPr>
          <p:cNvPr id="103427" name="Picture 7" descr="jb_civil_vicksburg_1_e"/>
          <p:cNvPicPr>
            <a:picLocks noGrp="1" noChangeAspect="1" noChangeArrowheads="1"/>
          </p:cNvPicPr>
          <p:nvPr>
            <p:ph type="clipArt" sz="half" idx="1"/>
          </p:nvPr>
        </p:nvPicPr>
        <p:blipFill>
          <a:blip r:embed="rId2" cstate="print"/>
          <a:srcRect/>
          <a:stretch>
            <a:fillRect/>
          </a:stretch>
        </p:blipFill>
        <p:spPr>
          <a:xfrm>
            <a:off x="0" y="990600"/>
            <a:ext cx="5105400" cy="3827463"/>
          </a:xfrm>
          <a:noFill/>
        </p:spPr>
      </p:pic>
    </p:spTree>
  </p:cSld>
  <p:clrMapOvr>
    <a:masterClrMapping/>
  </p:clrMapOvr>
  <p:transition>
    <p:wipe dir="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609600" y="1447800"/>
            <a:ext cx="7924800" cy="549275"/>
          </a:xfrm>
        </p:spPr>
        <p:txBody>
          <a:bodyPr/>
          <a:lstStyle/>
          <a:p>
            <a:r>
              <a:rPr lang="en-US" sz="3600" b="0" smtClean="0"/>
              <a:t>ANSWER:  Siege of Vicksburg</a:t>
            </a:r>
          </a:p>
        </p:txBody>
      </p:sp>
      <p:pic>
        <p:nvPicPr>
          <p:cNvPr id="104451" name="Picture 4" descr="jb_civil_vicksburg_1_e"/>
          <p:cNvPicPr>
            <a:picLocks noGrp="1" noChangeAspect="1" noChangeArrowheads="1"/>
          </p:cNvPicPr>
          <p:nvPr>
            <p:ph type="body" idx="1"/>
          </p:nvPr>
        </p:nvPicPr>
        <p:blipFill>
          <a:blip r:embed="rId3" cstate="print"/>
          <a:srcRect/>
          <a:stretch>
            <a:fillRect/>
          </a:stretch>
        </p:blipFill>
        <p:spPr>
          <a:xfrm>
            <a:off x="1447800" y="1981200"/>
            <a:ext cx="6324600" cy="4740275"/>
          </a:xfrm>
          <a:noFill/>
        </p:spPr>
      </p:pic>
    </p:spTree>
  </p:cSld>
  <p:clrMapOvr>
    <a:masterClrMapping/>
  </p:clrMapOvr>
  <p:transition>
    <p:wipe dir="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6" name="Picture 8">
            <a:hlinkClick r:id="" action="ppaction://media"/>
          </p:cNvPr>
          <p:cNvPicPr>
            <a:picLocks noRot="1" noChangeAspect="1" noChangeArrowheads="1"/>
          </p:cNvPicPr>
          <p:nvPr>
            <a:wavAudioFile r:embed="rId1" name="CANON.wav"/>
          </p:nvPr>
        </p:nvPicPr>
        <p:blipFill>
          <a:blip r:embed="rId3" cstate="print"/>
          <a:srcRect/>
          <a:stretch>
            <a:fillRect/>
          </a:stretch>
        </p:blipFill>
        <p:spPr bwMode="auto">
          <a:xfrm>
            <a:off x="5105400" y="3276600"/>
            <a:ext cx="304800" cy="304800"/>
          </a:xfrm>
          <a:prstGeom prst="rect">
            <a:avLst/>
          </a:prstGeom>
          <a:noFill/>
          <a:ln w="9525">
            <a:noFill/>
            <a:miter lim="800000"/>
            <a:headEnd/>
            <a:tailEnd/>
          </a:ln>
        </p:spPr>
      </p:pic>
      <p:sp>
        <p:nvSpPr>
          <p:cNvPr id="105475" name="Rectangle 3"/>
          <p:cNvSpPr>
            <a:spLocks noGrp="1" noChangeArrowheads="1"/>
          </p:cNvSpPr>
          <p:nvPr>
            <p:ph type="body" sz="half" idx="1"/>
          </p:nvPr>
        </p:nvSpPr>
        <p:spPr>
          <a:xfrm>
            <a:off x="1066800" y="2362200"/>
            <a:ext cx="3548063" cy="3657600"/>
          </a:xfrm>
        </p:spPr>
        <p:txBody>
          <a:bodyPr/>
          <a:lstStyle/>
          <a:p>
            <a:r>
              <a:rPr lang="en-US" sz="4000" b="1" smtClean="0"/>
              <a:t>Union Cannon at the Battle of Vicksburg.</a:t>
            </a:r>
          </a:p>
        </p:txBody>
      </p:sp>
      <p:pic>
        <p:nvPicPr>
          <p:cNvPr id="105476" name="Picture 7" descr="widowblakely2"/>
          <p:cNvPicPr>
            <a:picLocks noGrp="1" noChangeAspect="1" noChangeArrowheads="1"/>
          </p:cNvPicPr>
          <p:nvPr>
            <p:ph type="clipArt" sz="half" idx="2"/>
          </p:nvPr>
        </p:nvPicPr>
        <p:blipFill>
          <a:blip r:embed="rId4" cstate="print"/>
          <a:srcRect/>
          <a:stretch>
            <a:fillRect/>
          </a:stretch>
        </p:blipFill>
        <p:spPr>
          <a:xfrm>
            <a:off x="4572000" y="1752600"/>
            <a:ext cx="4343400" cy="3648075"/>
          </a:xfr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029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repeatCount="4000" fill="hold" display="0">
                  <p:stCondLst>
                    <p:cond delay="indefinite"/>
                  </p:stCondLst>
                  <p:endCondLst>
                    <p:cond evt="onPrev" delay="0">
                      <p:tgtEl>
                        <p:sldTgt/>
                      </p:tgtEl>
                    </p:cond>
                    <p:cond evt="onStopAudio" delay="0">
                      <p:tgtEl>
                        <p:sldTgt/>
                      </p:tgtEl>
                    </p:cond>
                  </p:endCondLst>
                </p:cTn>
                <p:tgtEl>
                  <p:spTgt spid="140296"/>
                </p:tgtEl>
              </p:cMediaNode>
            </p:audio>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8" name="Picture 8">
            <a:hlinkClick r:id="" action="ppaction://media"/>
          </p:cNvPr>
          <p:cNvPicPr>
            <a:picLocks noRot="1" noChangeAspect="1" noChangeArrowheads="1"/>
          </p:cNvPicPr>
          <p:nvPr>
            <a:wavAudioFile r:embed="rId1" name="HankWilliamsJr-IftheSouthWouldHaveWon.wav"/>
          </p:nvPr>
        </p:nvPicPr>
        <p:blipFill>
          <a:blip r:embed="rId3" cstate="print"/>
          <a:srcRect/>
          <a:stretch>
            <a:fillRect/>
          </a:stretch>
        </p:blipFill>
        <p:spPr bwMode="auto">
          <a:xfrm>
            <a:off x="4419600" y="3276600"/>
            <a:ext cx="304800" cy="304800"/>
          </a:xfrm>
          <a:prstGeom prst="rect">
            <a:avLst/>
          </a:prstGeom>
          <a:noFill/>
          <a:ln w="9525">
            <a:noFill/>
            <a:miter lim="800000"/>
            <a:headEnd/>
            <a:tailEnd/>
          </a:ln>
        </p:spPr>
      </p:pic>
      <p:sp>
        <p:nvSpPr>
          <p:cNvPr id="106499" name="Rectangle 3"/>
          <p:cNvSpPr>
            <a:spLocks noGrp="1" noChangeArrowheads="1"/>
          </p:cNvSpPr>
          <p:nvPr>
            <p:ph type="body" sz="half" idx="1"/>
          </p:nvPr>
        </p:nvSpPr>
        <p:spPr>
          <a:xfrm>
            <a:off x="533400" y="1447800"/>
            <a:ext cx="8077200" cy="4114800"/>
          </a:xfrm>
        </p:spPr>
        <p:txBody>
          <a:bodyPr/>
          <a:lstStyle/>
          <a:p>
            <a:pPr>
              <a:lnSpc>
                <a:spcPct val="90000"/>
              </a:lnSpc>
            </a:pPr>
            <a:r>
              <a:rPr lang="en-US" sz="3200" b="1" smtClean="0"/>
              <a:t>In March 1862, Union forces defeated the prosouthern Missourians in ____.</a:t>
            </a:r>
          </a:p>
        </p:txBody>
      </p:sp>
      <p:sp>
        <p:nvSpPr>
          <p:cNvPr id="106500" name="Rectangle 5"/>
          <p:cNvSpPr>
            <a:spLocks noChangeArrowheads="1"/>
          </p:cNvSpPr>
          <p:nvPr/>
        </p:nvSpPr>
        <p:spPr bwMode="auto">
          <a:xfrm>
            <a:off x="3473450" y="2000250"/>
            <a:ext cx="4973638" cy="0"/>
          </a:xfrm>
          <a:prstGeom prst="rect">
            <a:avLst/>
          </a:prstGeom>
          <a:noFill/>
          <a:ln w="9525">
            <a:noFill/>
            <a:miter lim="800000"/>
            <a:headEnd/>
            <a:tailEnd/>
          </a:ln>
        </p:spPr>
        <p:txBody>
          <a:bodyPr>
            <a:spAutoFit/>
          </a:bodyPr>
          <a:lstStyle/>
          <a:p>
            <a:endParaRPr lang="en-US"/>
          </a:p>
        </p:txBody>
      </p:sp>
      <p:pic>
        <p:nvPicPr>
          <p:cNvPr id="106501" name="Picture 7" descr="vip_arty_demo"/>
          <p:cNvPicPr>
            <a:picLocks noGrp="1" noChangeAspect="1" noChangeArrowheads="1"/>
          </p:cNvPicPr>
          <p:nvPr>
            <p:ph type="clipArt" sz="half" idx="2"/>
          </p:nvPr>
        </p:nvPicPr>
        <p:blipFill>
          <a:blip r:embed="rId4" cstate="print"/>
          <a:srcRect/>
          <a:stretch>
            <a:fillRect/>
          </a:stretch>
        </p:blipFill>
        <p:spPr>
          <a:xfrm>
            <a:off x="1295400" y="3108325"/>
            <a:ext cx="6705600" cy="3008313"/>
          </a:xfr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656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2">
                <p:cTn id="7" fill="hold" display="0">
                  <p:stCondLst>
                    <p:cond delay="indefinite"/>
                  </p:stCondLst>
                  <p:endCondLst>
                    <p:cond evt="onPrev" delay="0">
                      <p:tgtEl>
                        <p:sldTgt/>
                      </p:tgtEl>
                    </p:cond>
                    <p:cond evt="onStopAudio" delay="0">
                      <p:tgtEl>
                        <p:sldTgt/>
                      </p:tgtEl>
                    </p:cond>
                  </p:endCondLst>
                </p:cTn>
                <p:tgtEl>
                  <p:spTgt spid="66568"/>
                </p:tgtEl>
              </p:cMediaNode>
            </p:audio>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685800" y="1371600"/>
            <a:ext cx="7924800" cy="549275"/>
          </a:xfrm>
        </p:spPr>
        <p:txBody>
          <a:bodyPr/>
          <a:lstStyle/>
          <a:p>
            <a:r>
              <a:rPr lang="en-US" sz="3600" b="0" smtClean="0"/>
              <a:t>ANSWER:  Battle of Pea Ridge</a:t>
            </a:r>
          </a:p>
        </p:txBody>
      </p:sp>
      <p:pic>
        <p:nvPicPr>
          <p:cNvPr id="107523" name="Picture 4" descr="vip_arty_demo"/>
          <p:cNvPicPr>
            <a:picLocks noGrp="1" noChangeAspect="1" noChangeArrowheads="1"/>
          </p:cNvPicPr>
          <p:nvPr>
            <p:ph type="body" idx="1"/>
          </p:nvPr>
        </p:nvPicPr>
        <p:blipFill>
          <a:blip r:embed="rId2" cstate="print"/>
          <a:srcRect/>
          <a:stretch>
            <a:fillRect/>
          </a:stretch>
        </p:blipFill>
        <p:spPr>
          <a:xfrm>
            <a:off x="228600" y="2089150"/>
            <a:ext cx="8686800" cy="3897313"/>
          </a:xfrm>
          <a:noFill/>
        </p:spPr>
      </p:pic>
    </p:spTree>
  </p:cSld>
  <p:clrMapOvr>
    <a:masterClrMapping/>
  </p:clrMapOvr>
  <p:transition>
    <p:wipe dir="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r>
              <a:rPr lang="en-US" smtClean="0"/>
              <a:t>POP Quiz #4</a:t>
            </a:r>
          </a:p>
        </p:txBody>
      </p:sp>
      <p:sp>
        <p:nvSpPr>
          <p:cNvPr id="108547" name="Rectangle 3"/>
          <p:cNvSpPr>
            <a:spLocks noGrp="1" noChangeArrowheads="1"/>
          </p:cNvSpPr>
          <p:nvPr>
            <p:ph type="body" sz="half" idx="1"/>
          </p:nvPr>
        </p:nvSpPr>
        <p:spPr/>
        <p:txBody>
          <a:bodyPr/>
          <a:lstStyle/>
          <a:p>
            <a:r>
              <a:rPr lang="en-US" smtClean="0"/>
              <a:t>I will now pass out a sheet of note book paper. I want you to put your heading on this sheet, don’t forget to include today’s date. Also title this as POP Quiz #4 </a:t>
            </a:r>
          </a:p>
          <a:p>
            <a:endParaRPr lang="en-US" smtClean="0"/>
          </a:p>
        </p:txBody>
      </p:sp>
      <p:pic>
        <p:nvPicPr>
          <p:cNvPr id="108548" name="Picture 4" descr="j0303470"/>
          <p:cNvPicPr>
            <a:picLocks noGrp="1" noChangeAspect="1" noChangeArrowheads="1" noCrop="1"/>
          </p:cNvPicPr>
          <p:nvPr>
            <p:ph sz="half" idx="2"/>
          </p:nvPr>
        </p:nvPicPr>
        <p:blipFill>
          <a:blip r:embed="rId2" cstate="print"/>
          <a:srcRect/>
          <a:stretch>
            <a:fillRect/>
          </a:stretch>
        </p:blipFill>
        <p:spPr>
          <a:xfrm>
            <a:off x="5029200" y="3048000"/>
            <a:ext cx="3352800" cy="2328863"/>
          </a:xfrm>
          <a:noFill/>
        </p:spPr>
      </p:pic>
    </p:spTree>
  </p:cSld>
  <p:clrMapOvr>
    <a:masterClrMapping/>
  </p:clrMapOvr>
  <p:transition>
    <p:wipe dir="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en-US" b="0" smtClean="0"/>
              <a:t>Pop Quiz #4</a:t>
            </a:r>
          </a:p>
        </p:txBody>
      </p:sp>
      <p:sp>
        <p:nvSpPr>
          <p:cNvPr id="109571" name="Rectangle 3"/>
          <p:cNvSpPr>
            <a:spLocks noGrp="1" noChangeArrowheads="1"/>
          </p:cNvSpPr>
          <p:nvPr>
            <p:ph type="body" idx="1"/>
          </p:nvPr>
        </p:nvSpPr>
        <p:spPr/>
        <p:txBody>
          <a:bodyPr/>
          <a:lstStyle/>
          <a:p>
            <a:r>
              <a:rPr lang="en-US" b="1" smtClean="0"/>
              <a:t>Who was John C. Pemberton?</a:t>
            </a:r>
          </a:p>
          <a:p>
            <a:r>
              <a:rPr lang="en-US" b="1" smtClean="0"/>
              <a:t>Who was Ulysses S. Grant?</a:t>
            </a:r>
          </a:p>
          <a:p>
            <a:r>
              <a:rPr lang="en-US" b="1" smtClean="0"/>
              <a:t>What was the Siege of Vicksburg?</a:t>
            </a:r>
          </a:p>
          <a:p>
            <a:r>
              <a:rPr lang="en-US" b="1" smtClean="0"/>
              <a:t>What was the Battle of Pea Ridge?</a:t>
            </a:r>
          </a:p>
          <a:p>
            <a:r>
              <a:rPr lang="en-US" b="1" smtClean="0"/>
              <a:t>Who was David G. Farragut?</a:t>
            </a:r>
          </a:p>
          <a:p>
            <a:r>
              <a:rPr lang="en-US" b="1" smtClean="0"/>
              <a:t>What was the Battle of Shiloh?</a:t>
            </a:r>
          </a:p>
        </p:txBody>
      </p:sp>
    </p:spTree>
  </p:cSld>
  <p:clrMapOvr>
    <a:masterClrMapping/>
  </p:clrMapOvr>
  <p:transition>
    <p:wipe dir="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3"/>
          <p:cNvSpPr>
            <a:spLocks noGrp="1" noChangeArrowheads="1"/>
          </p:cNvSpPr>
          <p:nvPr>
            <p:ph type="body" sz="half" idx="2"/>
          </p:nvPr>
        </p:nvSpPr>
        <p:spPr>
          <a:xfrm>
            <a:off x="4724400" y="2133600"/>
            <a:ext cx="3810000" cy="4114800"/>
          </a:xfrm>
        </p:spPr>
        <p:txBody>
          <a:bodyPr/>
          <a:lstStyle/>
          <a:p>
            <a:pPr>
              <a:lnSpc>
                <a:spcPct val="90000"/>
              </a:lnSpc>
            </a:pPr>
            <a:r>
              <a:rPr lang="en-US" sz="3200" b="1" smtClean="0"/>
              <a:t>…was the leader of the copperheads , who were mid-westerners that sympathized with the South and opposed abolition.</a:t>
            </a:r>
          </a:p>
        </p:txBody>
      </p:sp>
      <p:pic>
        <p:nvPicPr>
          <p:cNvPr id="118787" name="Picture 12" descr="vallandigham_sm"/>
          <p:cNvPicPr>
            <a:picLocks noGrp="1" noChangeAspect="1" noChangeArrowheads="1"/>
          </p:cNvPicPr>
          <p:nvPr>
            <p:ph type="clipArt" sz="half" idx="1"/>
          </p:nvPr>
        </p:nvPicPr>
        <p:blipFill>
          <a:blip r:embed="rId3" cstate="print"/>
          <a:srcRect/>
          <a:stretch>
            <a:fillRect/>
          </a:stretch>
        </p:blipFill>
        <p:spPr>
          <a:xfrm>
            <a:off x="1066800" y="1676400"/>
            <a:ext cx="2938463" cy="4114800"/>
          </a:xfrm>
          <a:noFill/>
        </p:spPr>
      </p:pic>
    </p:spTree>
  </p:cSld>
  <p:clrMapOvr>
    <a:masterClrMapping/>
  </p:clrMapOvr>
  <p:transition>
    <p:wipe dir="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609600" y="1646238"/>
            <a:ext cx="7924800" cy="549275"/>
          </a:xfrm>
        </p:spPr>
        <p:txBody>
          <a:bodyPr/>
          <a:lstStyle/>
          <a:p>
            <a:r>
              <a:rPr lang="en-US" sz="3600" b="0" dirty="0" smtClean="0"/>
              <a:t>ANSWER:  Clement L. </a:t>
            </a:r>
            <a:r>
              <a:rPr lang="en-US" sz="3600" b="0" dirty="0" err="1" smtClean="0"/>
              <a:t>Vallandigham</a:t>
            </a:r>
            <a:endParaRPr lang="en-US" sz="3600" b="0" dirty="0" smtClean="0"/>
          </a:p>
        </p:txBody>
      </p:sp>
      <p:pic>
        <p:nvPicPr>
          <p:cNvPr id="119811" name="Picture 4" descr="vallandigham_sm"/>
          <p:cNvPicPr>
            <a:picLocks noGrp="1" noChangeAspect="1" noChangeArrowheads="1"/>
          </p:cNvPicPr>
          <p:nvPr>
            <p:ph type="body" idx="1"/>
          </p:nvPr>
        </p:nvPicPr>
        <p:blipFill>
          <a:blip r:embed="rId3" cstate="print"/>
          <a:srcRect/>
          <a:stretch>
            <a:fillRect/>
          </a:stretch>
        </p:blipFill>
        <p:spPr>
          <a:xfrm>
            <a:off x="3317875" y="2362200"/>
            <a:ext cx="2736850" cy="3657600"/>
          </a:xfrm>
          <a:noFill/>
        </p:spPr>
      </p:pic>
    </p:spTree>
  </p:cSld>
  <p:clrMapOvr>
    <a:masterClrMapping/>
  </p:clrMapOvr>
  <p:transition>
    <p:wipe dir="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3"/>
          <p:cNvSpPr>
            <a:spLocks noGrp="1" noChangeArrowheads="1"/>
          </p:cNvSpPr>
          <p:nvPr>
            <p:ph type="body" sz="half" idx="1"/>
          </p:nvPr>
        </p:nvSpPr>
        <p:spPr>
          <a:xfrm>
            <a:off x="609600" y="2286000"/>
            <a:ext cx="3810000" cy="4114800"/>
          </a:xfrm>
        </p:spPr>
        <p:txBody>
          <a:bodyPr/>
          <a:lstStyle/>
          <a:p>
            <a:r>
              <a:rPr lang="en-US" sz="3200" b="1" smtClean="0"/>
              <a:t>…is a right the protects Americans against unlawful imprisonment.</a:t>
            </a:r>
          </a:p>
        </p:txBody>
      </p:sp>
      <p:pic>
        <p:nvPicPr>
          <p:cNvPr id="120835" name="Picture 7" descr="lincoln"/>
          <p:cNvPicPr>
            <a:picLocks noGrp="1" noChangeAspect="1" noChangeArrowheads="1"/>
          </p:cNvPicPr>
          <p:nvPr>
            <p:ph type="clipArt" sz="half" idx="2"/>
          </p:nvPr>
        </p:nvPicPr>
        <p:blipFill>
          <a:blip r:embed="rId2" cstate="print"/>
          <a:srcRect/>
          <a:stretch>
            <a:fillRect/>
          </a:stretch>
        </p:blipFill>
        <p:spPr>
          <a:xfrm>
            <a:off x="5638800" y="1371600"/>
            <a:ext cx="3032125" cy="4800600"/>
          </a:xfrm>
          <a:noFill/>
        </p:spPr>
      </p:pic>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1250950"/>
            <a:ext cx="8226425" cy="1189038"/>
          </a:xfrm>
        </p:spPr>
        <p:txBody>
          <a:bodyPr/>
          <a:lstStyle/>
          <a:p>
            <a:r>
              <a:rPr lang="en-US" altLang="en-US" smtClean="0"/>
              <a:t>Northern advantages</a:t>
            </a:r>
          </a:p>
        </p:txBody>
      </p:sp>
      <p:sp>
        <p:nvSpPr>
          <p:cNvPr id="238595" name="Rectangle 3"/>
          <p:cNvSpPr>
            <a:spLocks noGrp="1" noChangeArrowheads="1"/>
          </p:cNvSpPr>
          <p:nvPr>
            <p:ph type="body" idx="1"/>
          </p:nvPr>
        </p:nvSpPr>
        <p:spPr>
          <a:xfrm>
            <a:off x="685800" y="2439988"/>
            <a:ext cx="7772400" cy="3656012"/>
          </a:xfrm>
        </p:spPr>
        <p:txBody>
          <a:bodyPr/>
          <a:lstStyle/>
          <a:p>
            <a:r>
              <a:rPr lang="en-US" altLang="en-US" smtClean="0"/>
              <a:t>larger population</a:t>
            </a:r>
          </a:p>
          <a:p>
            <a:r>
              <a:rPr lang="en-US" altLang="en-US" smtClean="0"/>
              <a:t>greater industrial resources</a:t>
            </a:r>
          </a:p>
          <a:p>
            <a:r>
              <a:rPr lang="en-US" altLang="en-US" smtClean="0"/>
              <a:t>more railroad lines</a:t>
            </a:r>
          </a:p>
          <a:p>
            <a:r>
              <a:rPr lang="en-US" altLang="en-US" smtClean="0"/>
              <a:t>possession of the U.S. Navy</a:t>
            </a:r>
          </a:p>
          <a:p>
            <a:pPr>
              <a:buFontTx/>
              <a:buNone/>
            </a:pPr>
            <a:r>
              <a:rPr lang="en-US" altLang="en-US" sz="3200" b="1" smtClean="0">
                <a:solidFill>
                  <a:srgbClr val="FFCC00"/>
                </a:solidFill>
              </a:rPr>
              <a:t>Southern advantages</a:t>
            </a:r>
          </a:p>
          <a:p>
            <a:r>
              <a:rPr lang="en-US" altLang="en-US" smtClean="0"/>
              <a:t>would be fighting a defensive war</a:t>
            </a:r>
          </a:p>
          <a:p>
            <a:r>
              <a:rPr lang="en-US" altLang="en-US" smtClean="0"/>
              <a:t>excellent military leaders</a:t>
            </a:r>
          </a:p>
        </p:txBody>
      </p:sp>
      <p:sp>
        <p:nvSpPr>
          <p:cNvPr id="238596" name="Rectangle 4"/>
          <p:cNvSpPr>
            <a:spLocks noChangeArrowheads="1"/>
          </p:cNvSpPr>
          <p:nvPr/>
        </p:nvSpPr>
        <p:spPr bwMode="auto">
          <a:xfrm>
            <a:off x="0" y="990600"/>
            <a:ext cx="9144000" cy="533400"/>
          </a:xfrm>
          <a:prstGeom prst="rect">
            <a:avLst/>
          </a:prstGeom>
          <a:gradFill rotWithShape="0">
            <a:gsLst>
              <a:gs pos="0">
                <a:srgbClr val="003399"/>
              </a:gs>
              <a:gs pos="100000">
                <a:srgbClr val="003399">
                  <a:gamma/>
                  <a:shade val="46275"/>
                  <a:invGamma/>
                </a:srgbClr>
              </a:gs>
            </a:gsLst>
            <a:lin ang="0" scaled="1"/>
          </a:gradFill>
          <a:ln w="9525">
            <a:noFill/>
            <a:miter lim="800000"/>
            <a:headEnd/>
            <a:tailEnd/>
          </a:ln>
          <a:effectLst/>
        </p:spPr>
        <p:txBody>
          <a:bodyPr wrap="none" tIns="0"/>
          <a:lstStyle/>
          <a:p>
            <a:pPr eaLnBrk="1" hangingPunct="1">
              <a:spcBef>
                <a:spcPct val="20000"/>
              </a:spcBef>
              <a:buClr>
                <a:srgbClr val="FF0000"/>
              </a:buClr>
              <a:buFont typeface="Wingdings" pitchFamily="2" charset="2"/>
              <a:buNone/>
              <a:defRPr/>
            </a:pPr>
            <a:r>
              <a:rPr lang="en-US" altLang="en-US" sz="3200">
                <a:effectLst>
                  <a:outerShdw blurRad="38100" dist="38100" dir="2700000" algn="tl">
                    <a:srgbClr val="000000"/>
                  </a:outerShdw>
                </a:effectLst>
                <a:latin typeface="Arial Narrow" pitchFamily="34" charset="0"/>
              </a:rPr>
              <a:t>Comparing North and South</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38595">
                                            <p:txEl>
                                              <p:pRg st="0" end="0"/>
                                            </p:txEl>
                                          </p:spTgt>
                                        </p:tgtEl>
                                        <p:attrNameLst>
                                          <p:attrName>style.visibility</p:attrName>
                                        </p:attrNameLst>
                                      </p:cBhvr>
                                      <p:to>
                                        <p:strVal val="visible"/>
                                      </p:to>
                                    </p:set>
                                    <p:anim to="" calcmode="lin" valueType="num">
                                      <p:cBhvr>
                                        <p:cTn id="7" dur="1" fill="hold"/>
                                        <p:tgtEl>
                                          <p:spTgt spid="23859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38595">
                                            <p:txEl>
                                              <p:pRg st="1" end="1"/>
                                            </p:txEl>
                                          </p:spTgt>
                                        </p:tgtEl>
                                        <p:attrNameLst>
                                          <p:attrName>style.visibility</p:attrName>
                                        </p:attrNameLst>
                                      </p:cBhvr>
                                      <p:to>
                                        <p:strVal val="visible"/>
                                      </p:to>
                                    </p:set>
                                    <p:anim to="" calcmode="lin" valueType="num">
                                      <p:cBhvr>
                                        <p:cTn id="12" dur="1" fill="hold"/>
                                        <p:tgtEl>
                                          <p:spTgt spid="23859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38595">
                                            <p:txEl>
                                              <p:pRg st="2" end="2"/>
                                            </p:txEl>
                                          </p:spTgt>
                                        </p:tgtEl>
                                        <p:attrNameLst>
                                          <p:attrName>style.visibility</p:attrName>
                                        </p:attrNameLst>
                                      </p:cBhvr>
                                      <p:to>
                                        <p:strVal val="visible"/>
                                      </p:to>
                                    </p:set>
                                    <p:anim to="" calcmode="lin" valueType="num">
                                      <p:cBhvr>
                                        <p:cTn id="17" dur="1" fill="hold"/>
                                        <p:tgtEl>
                                          <p:spTgt spid="23859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38595">
                                            <p:txEl>
                                              <p:pRg st="3" end="3"/>
                                            </p:txEl>
                                          </p:spTgt>
                                        </p:tgtEl>
                                        <p:attrNameLst>
                                          <p:attrName>style.visibility</p:attrName>
                                        </p:attrNameLst>
                                      </p:cBhvr>
                                      <p:to>
                                        <p:strVal val="visible"/>
                                      </p:to>
                                    </p:set>
                                    <p:anim to="" calcmode="lin" valueType="num">
                                      <p:cBhvr>
                                        <p:cTn id="22" dur="1" fill="hold"/>
                                        <p:tgtEl>
                                          <p:spTgt spid="23859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38595">
                                            <p:txEl>
                                              <p:pRg st="5" end="5"/>
                                            </p:txEl>
                                          </p:spTgt>
                                        </p:tgtEl>
                                        <p:attrNameLst>
                                          <p:attrName>style.visibility</p:attrName>
                                        </p:attrNameLst>
                                      </p:cBhvr>
                                      <p:to>
                                        <p:strVal val="visible"/>
                                      </p:to>
                                    </p:set>
                                    <p:anim to="" calcmode="lin" valueType="num">
                                      <p:cBhvr>
                                        <p:cTn id="27" dur="1" fill="hold"/>
                                        <p:tgtEl>
                                          <p:spTgt spid="238595">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38595">
                                            <p:txEl>
                                              <p:pRg st="6" end="6"/>
                                            </p:txEl>
                                          </p:spTgt>
                                        </p:tgtEl>
                                        <p:attrNameLst>
                                          <p:attrName>style.visibility</p:attrName>
                                        </p:attrNameLst>
                                      </p:cBhvr>
                                      <p:to>
                                        <p:strVal val="visible"/>
                                      </p:to>
                                    </p:set>
                                    <p:anim to="" calcmode="lin" valueType="num">
                                      <p:cBhvr>
                                        <p:cTn id="32" dur="1" fill="hold"/>
                                        <p:tgtEl>
                                          <p:spTgt spid="238595">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457200" y="1905000"/>
            <a:ext cx="4724400" cy="1098550"/>
          </a:xfrm>
        </p:spPr>
        <p:txBody>
          <a:bodyPr/>
          <a:lstStyle/>
          <a:p>
            <a:r>
              <a:rPr lang="en-US" sz="3600" b="0" smtClean="0"/>
              <a:t>ANSWER:  </a:t>
            </a:r>
            <a:br>
              <a:rPr lang="en-US" sz="3600" b="0" smtClean="0"/>
            </a:br>
            <a:r>
              <a:rPr lang="en-US" sz="3600" b="0" i="1" smtClean="0"/>
              <a:t>habeas corpus</a:t>
            </a:r>
            <a:endParaRPr lang="en-US" sz="3600" b="0" smtClean="0"/>
          </a:p>
        </p:txBody>
      </p:sp>
      <p:pic>
        <p:nvPicPr>
          <p:cNvPr id="121859" name="Picture 4" descr="lincoln"/>
          <p:cNvPicPr>
            <a:picLocks noGrp="1" noChangeAspect="1" noChangeArrowheads="1"/>
          </p:cNvPicPr>
          <p:nvPr>
            <p:ph type="body" idx="1"/>
          </p:nvPr>
        </p:nvPicPr>
        <p:blipFill>
          <a:blip r:embed="rId2" cstate="print"/>
          <a:srcRect/>
          <a:stretch>
            <a:fillRect/>
          </a:stretch>
        </p:blipFill>
        <p:spPr>
          <a:xfrm>
            <a:off x="5181600" y="1143000"/>
            <a:ext cx="3370263" cy="5334000"/>
          </a:xfrm>
          <a:noFill/>
        </p:spPr>
      </p:pic>
    </p:spTree>
  </p:cSld>
  <p:clrMapOvr>
    <a:masterClrMapping/>
  </p:clrMapOvr>
  <p:transition>
    <p:wipe dir="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endParaRPr lang="en-US" smtClean="0"/>
          </a:p>
        </p:txBody>
      </p:sp>
      <p:sp>
        <p:nvSpPr>
          <p:cNvPr id="122883" name="Rectangle 3"/>
          <p:cNvSpPr>
            <a:spLocks noGrp="1" noChangeArrowheads="1"/>
          </p:cNvSpPr>
          <p:nvPr>
            <p:ph type="body" sz="half" idx="2"/>
          </p:nvPr>
        </p:nvSpPr>
        <p:spPr>
          <a:xfrm>
            <a:off x="4724400" y="1828800"/>
            <a:ext cx="3810000" cy="4114800"/>
          </a:xfrm>
        </p:spPr>
        <p:txBody>
          <a:bodyPr/>
          <a:lstStyle/>
          <a:p>
            <a:pPr>
              <a:lnSpc>
                <a:spcPct val="90000"/>
              </a:lnSpc>
            </a:pPr>
            <a:r>
              <a:rPr lang="en-US" sz="2800" b="1" smtClean="0"/>
              <a:t>…organized efforts to to gather medicine and supplies  and deliver them to Union troops on the battlefield.  Her work formed the basis for the American Red Cross.</a:t>
            </a:r>
          </a:p>
        </p:txBody>
      </p:sp>
      <p:pic>
        <p:nvPicPr>
          <p:cNvPr id="122884" name="Picture 8" descr="194"/>
          <p:cNvPicPr>
            <a:picLocks noGrp="1" noChangeAspect="1" noChangeArrowheads="1"/>
          </p:cNvPicPr>
          <p:nvPr>
            <p:ph type="clipArt" sz="half" idx="1"/>
          </p:nvPr>
        </p:nvPicPr>
        <p:blipFill>
          <a:blip r:embed="rId2" cstate="print"/>
          <a:srcRect/>
          <a:stretch>
            <a:fillRect/>
          </a:stretch>
        </p:blipFill>
        <p:spPr>
          <a:xfrm>
            <a:off x="68263" y="914400"/>
            <a:ext cx="4525962" cy="5334000"/>
          </a:xfrm>
          <a:noFill/>
        </p:spPr>
      </p:pic>
    </p:spTree>
  </p:cSld>
  <p:clrMapOvr>
    <a:masterClrMapping/>
  </p:clrMapOvr>
  <p:transition>
    <p:wipe dir="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762000" y="990600"/>
            <a:ext cx="7924800" cy="549275"/>
          </a:xfrm>
        </p:spPr>
        <p:txBody>
          <a:bodyPr/>
          <a:lstStyle/>
          <a:p>
            <a:r>
              <a:rPr lang="en-US" sz="3600" b="0" smtClean="0">
                <a:solidFill>
                  <a:schemeClr val="tx1"/>
                </a:solidFill>
              </a:rPr>
              <a:t>ANSWER:  Clara Barton</a:t>
            </a:r>
          </a:p>
        </p:txBody>
      </p:sp>
      <p:pic>
        <p:nvPicPr>
          <p:cNvPr id="123907" name="Picture 4" descr="194"/>
          <p:cNvPicPr>
            <a:picLocks noGrp="1" noChangeAspect="1" noChangeArrowheads="1"/>
          </p:cNvPicPr>
          <p:nvPr>
            <p:ph type="body" idx="1"/>
          </p:nvPr>
        </p:nvPicPr>
        <p:blipFill>
          <a:blip r:embed="rId2" cstate="print"/>
          <a:srcRect/>
          <a:stretch>
            <a:fillRect/>
          </a:stretch>
        </p:blipFill>
        <p:spPr>
          <a:xfrm>
            <a:off x="2438400" y="1524000"/>
            <a:ext cx="4267200" cy="5029200"/>
          </a:xfrm>
          <a:noFill/>
        </p:spPr>
      </p:pic>
    </p:spTree>
  </p:cSld>
  <p:clrMapOvr>
    <a:masterClrMapping/>
  </p:clrMapOvr>
  <p:transition>
    <p:wipe dir="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3"/>
          <p:cNvSpPr>
            <a:spLocks noGrp="1" noChangeArrowheads="1"/>
          </p:cNvSpPr>
          <p:nvPr>
            <p:ph type="body" sz="half" idx="1"/>
          </p:nvPr>
        </p:nvSpPr>
        <p:spPr>
          <a:xfrm>
            <a:off x="609600" y="1752600"/>
            <a:ext cx="3810000" cy="4114800"/>
          </a:xfrm>
        </p:spPr>
        <p:txBody>
          <a:bodyPr/>
          <a:lstStyle/>
          <a:p>
            <a:pPr>
              <a:lnSpc>
                <a:spcPct val="90000"/>
              </a:lnSpc>
            </a:pPr>
            <a:r>
              <a:rPr lang="en-US" sz="3200" b="1" smtClean="0"/>
              <a:t>…established a small army hospital in Richmond for Confederate soldiers that grew into a major hospital by the end of the war.</a:t>
            </a:r>
          </a:p>
        </p:txBody>
      </p:sp>
      <p:pic>
        <p:nvPicPr>
          <p:cNvPr id="124931" name="Picture 11" descr="captainsally1"/>
          <p:cNvPicPr>
            <a:picLocks noGrp="1" noChangeAspect="1" noChangeArrowheads="1"/>
          </p:cNvPicPr>
          <p:nvPr>
            <p:ph type="clipArt" sz="half" idx="2"/>
          </p:nvPr>
        </p:nvPicPr>
        <p:blipFill>
          <a:blip r:embed="rId2" cstate="print"/>
          <a:srcRect/>
          <a:stretch>
            <a:fillRect/>
          </a:stretch>
        </p:blipFill>
        <p:spPr>
          <a:xfrm>
            <a:off x="5181600" y="762000"/>
            <a:ext cx="3521075" cy="5105400"/>
          </a:xfrm>
          <a:noFill/>
        </p:spPr>
      </p:pic>
    </p:spTree>
  </p:cSld>
  <p:clrMapOvr>
    <a:masterClrMapping/>
  </p:clrMapOvr>
  <p:transition>
    <p:wipe dir="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609600" y="1371600"/>
            <a:ext cx="7924800" cy="549275"/>
          </a:xfrm>
        </p:spPr>
        <p:txBody>
          <a:bodyPr/>
          <a:lstStyle/>
          <a:p>
            <a:r>
              <a:rPr lang="en-US" sz="3600" b="0" smtClean="0"/>
              <a:t>ANSWER:  Sally Louisa Tompkins</a:t>
            </a:r>
          </a:p>
        </p:txBody>
      </p:sp>
      <p:pic>
        <p:nvPicPr>
          <p:cNvPr id="125955" name="Picture 4" descr="captainsally1"/>
          <p:cNvPicPr>
            <a:picLocks noGrp="1" noChangeAspect="1" noChangeArrowheads="1"/>
          </p:cNvPicPr>
          <p:nvPr>
            <p:ph type="body" idx="1"/>
          </p:nvPr>
        </p:nvPicPr>
        <p:blipFill>
          <a:blip r:embed="rId2" cstate="print"/>
          <a:srcRect/>
          <a:stretch>
            <a:fillRect/>
          </a:stretch>
        </p:blipFill>
        <p:spPr>
          <a:xfrm>
            <a:off x="2943225" y="1981200"/>
            <a:ext cx="3205163" cy="4648200"/>
          </a:xfrm>
          <a:noFill/>
        </p:spPr>
      </p:pic>
    </p:spTree>
  </p:cSld>
  <p:clrMapOvr>
    <a:masterClrMapping/>
  </p:clrMapOvr>
  <p:transition>
    <p:wipe dir="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r>
              <a:rPr lang="en-US" smtClean="0"/>
              <a:t>POP Quiz #5</a:t>
            </a:r>
          </a:p>
        </p:txBody>
      </p:sp>
      <p:sp>
        <p:nvSpPr>
          <p:cNvPr id="126979" name="Rectangle 3"/>
          <p:cNvSpPr>
            <a:spLocks noGrp="1" noChangeArrowheads="1"/>
          </p:cNvSpPr>
          <p:nvPr>
            <p:ph type="body" sz="half" idx="1"/>
          </p:nvPr>
        </p:nvSpPr>
        <p:spPr/>
        <p:txBody>
          <a:bodyPr/>
          <a:lstStyle/>
          <a:p>
            <a:r>
              <a:rPr lang="en-US" smtClean="0"/>
              <a:t>I will now pass out a sheet of note book paper. I want you to put your heading on this sheet, don’t forget to include today’s date. Also title this as POP Quiz #5 </a:t>
            </a:r>
          </a:p>
          <a:p>
            <a:endParaRPr lang="en-US" smtClean="0"/>
          </a:p>
        </p:txBody>
      </p:sp>
      <p:pic>
        <p:nvPicPr>
          <p:cNvPr id="126980" name="Picture 4" descr="j0303470"/>
          <p:cNvPicPr>
            <a:picLocks noGrp="1" noChangeAspect="1" noChangeArrowheads="1" noCrop="1"/>
          </p:cNvPicPr>
          <p:nvPr>
            <p:ph sz="half" idx="2"/>
          </p:nvPr>
        </p:nvPicPr>
        <p:blipFill>
          <a:blip r:embed="rId2" cstate="print"/>
          <a:srcRect/>
          <a:stretch>
            <a:fillRect/>
          </a:stretch>
        </p:blipFill>
        <p:spPr>
          <a:xfrm>
            <a:off x="5029200" y="3048000"/>
            <a:ext cx="3352800" cy="2328863"/>
          </a:xfrm>
          <a:noFill/>
        </p:spPr>
      </p:pic>
    </p:spTree>
  </p:cSld>
  <p:clrMapOvr>
    <a:masterClrMapping/>
  </p:clrMapOvr>
  <p:transition>
    <p:wipe dir="r"/>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609600" y="1427639"/>
            <a:ext cx="7924800" cy="984885"/>
          </a:xfrm>
        </p:spPr>
        <p:txBody>
          <a:bodyPr/>
          <a:lstStyle/>
          <a:p>
            <a:r>
              <a:rPr lang="en-US" b="0" dirty="0" smtClean="0"/>
              <a:t>Pop Quiz #</a:t>
            </a:r>
            <a:r>
              <a:rPr lang="en-US" b="0" dirty="0" smtClean="0"/>
              <a:t>5 (1 of 2) more question on the next slide</a:t>
            </a:r>
            <a:endParaRPr lang="en-US" b="0" dirty="0" smtClean="0"/>
          </a:p>
        </p:txBody>
      </p:sp>
      <p:sp>
        <p:nvSpPr>
          <p:cNvPr id="128003" name="Rectangle 3"/>
          <p:cNvSpPr>
            <a:spLocks noGrp="1" noChangeArrowheads="1"/>
          </p:cNvSpPr>
          <p:nvPr>
            <p:ph type="body" idx="1"/>
          </p:nvPr>
        </p:nvSpPr>
        <p:spPr>
          <a:xfrm>
            <a:off x="1066800" y="2667000"/>
            <a:ext cx="7239000" cy="3657600"/>
          </a:xfrm>
        </p:spPr>
        <p:txBody>
          <a:bodyPr/>
          <a:lstStyle/>
          <a:p>
            <a:r>
              <a:rPr lang="en-US" b="1" dirty="0" smtClean="0"/>
              <a:t>Who was Clara Burton?</a:t>
            </a:r>
          </a:p>
          <a:p>
            <a:r>
              <a:rPr lang="en-US" b="1" dirty="0" smtClean="0"/>
              <a:t>Who was Clement L. </a:t>
            </a:r>
            <a:r>
              <a:rPr lang="en-US" b="1" dirty="0" err="1" smtClean="0"/>
              <a:t>Vallandigham</a:t>
            </a:r>
            <a:r>
              <a:rPr lang="en-US" b="1" dirty="0" smtClean="0"/>
              <a:t>?</a:t>
            </a:r>
          </a:p>
          <a:p>
            <a:r>
              <a:rPr lang="en-US" b="1" dirty="0" smtClean="0"/>
              <a:t>Who were the Copperheads?</a:t>
            </a:r>
          </a:p>
          <a:p>
            <a:r>
              <a:rPr lang="en-US" b="1" dirty="0" smtClean="0"/>
              <a:t>What was the Emancipation Proclamation?</a:t>
            </a:r>
          </a:p>
          <a:p>
            <a:r>
              <a:rPr lang="en-US" b="1" dirty="0" smtClean="0"/>
              <a:t>What is </a:t>
            </a:r>
            <a:r>
              <a:rPr lang="en-US" b="1" i="1" dirty="0" smtClean="0"/>
              <a:t>habeas corpus</a:t>
            </a:r>
            <a:r>
              <a:rPr lang="en-US" b="1" dirty="0" smtClean="0"/>
              <a:t>?</a:t>
            </a:r>
          </a:p>
        </p:txBody>
      </p:sp>
    </p:spTree>
  </p:cSld>
  <p:clrMapOvr>
    <a:masterClrMapping/>
  </p:clrMapOvr>
  <p:transition>
    <p:wipe dir="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r>
              <a:rPr lang="en-US" b="0" smtClean="0"/>
              <a:t>Pop Quiz #5 continued</a:t>
            </a:r>
          </a:p>
        </p:txBody>
      </p:sp>
      <p:sp>
        <p:nvSpPr>
          <p:cNvPr id="129027" name="Rectangle 3"/>
          <p:cNvSpPr>
            <a:spLocks noGrp="1" noChangeArrowheads="1"/>
          </p:cNvSpPr>
          <p:nvPr>
            <p:ph type="body" idx="1"/>
          </p:nvPr>
        </p:nvSpPr>
        <p:spPr/>
        <p:txBody>
          <a:bodyPr/>
          <a:lstStyle/>
          <a:p>
            <a:r>
              <a:rPr lang="en-US" b="1" smtClean="0"/>
              <a:t>What was the Emancipation Proclamation?</a:t>
            </a:r>
          </a:p>
          <a:p>
            <a:r>
              <a:rPr lang="en-US" b="1" smtClean="0"/>
              <a:t>What are contrabands?</a:t>
            </a:r>
          </a:p>
          <a:p>
            <a:r>
              <a:rPr lang="en-US" b="1" smtClean="0"/>
              <a:t>What was the 54</a:t>
            </a:r>
            <a:r>
              <a:rPr lang="en-US" b="1" baseline="30000" smtClean="0"/>
              <a:t>th</a:t>
            </a:r>
            <a:r>
              <a:rPr lang="en-US" b="1" smtClean="0"/>
              <a:t> Massachusetts Infantry?</a:t>
            </a:r>
          </a:p>
          <a:p>
            <a:r>
              <a:rPr lang="en-US" b="1" smtClean="0"/>
              <a:t>Who was Sally Louisa Tompkins?</a:t>
            </a:r>
          </a:p>
        </p:txBody>
      </p:sp>
    </p:spTree>
  </p:cSld>
  <p:clrMapOvr>
    <a:masterClrMapping/>
  </p:clrMapOvr>
  <p:transition>
    <p:wipe dir="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body" sz="half" idx="2"/>
          </p:nvPr>
        </p:nvSpPr>
        <p:spPr>
          <a:xfrm>
            <a:off x="4953000" y="2209800"/>
            <a:ext cx="3810000" cy="4114800"/>
          </a:xfrm>
        </p:spPr>
        <p:txBody>
          <a:bodyPr/>
          <a:lstStyle/>
          <a:p>
            <a:pPr>
              <a:lnSpc>
                <a:spcPct val="90000"/>
              </a:lnSpc>
            </a:pPr>
            <a:r>
              <a:rPr lang="en-US" sz="3200" b="1" smtClean="0"/>
              <a:t>…began in early July and last for several days when Lee decided to attack Union territory again in southern Pennsylvania.</a:t>
            </a:r>
          </a:p>
        </p:txBody>
      </p:sp>
      <p:pic>
        <p:nvPicPr>
          <p:cNvPr id="130052" name="Picture 7" descr="Battle%20of%20Gettysburg"/>
          <p:cNvPicPr>
            <a:picLocks noGrp="1" noChangeAspect="1" noChangeArrowheads="1"/>
          </p:cNvPicPr>
          <p:nvPr>
            <p:ph type="clipArt" sz="half" idx="1"/>
          </p:nvPr>
        </p:nvPicPr>
        <p:blipFill>
          <a:blip r:embed="rId2" cstate="print"/>
          <a:srcRect/>
          <a:stretch>
            <a:fillRect/>
          </a:stretch>
        </p:blipFill>
        <p:spPr>
          <a:xfrm>
            <a:off x="457200" y="2819400"/>
            <a:ext cx="4343400" cy="3125788"/>
          </a:xfrm>
          <a:noFill/>
        </p:spPr>
      </p:pic>
    </p:spTree>
  </p:cSld>
  <p:clrMapOvr>
    <a:masterClrMapping/>
  </p:clrMapOvr>
  <p:transition>
    <p:wipe dir="r"/>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685800" y="1447800"/>
            <a:ext cx="7924800" cy="549275"/>
          </a:xfrm>
        </p:spPr>
        <p:txBody>
          <a:bodyPr/>
          <a:lstStyle/>
          <a:p>
            <a:r>
              <a:rPr lang="en-US" sz="3600" b="0" smtClean="0"/>
              <a:t>ANSWER:  Battle of Gettysburg</a:t>
            </a:r>
          </a:p>
        </p:txBody>
      </p:sp>
      <p:pic>
        <p:nvPicPr>
          <p:cNvPr id="131075" name="Picture 5" descr="Battle%20of%20Gettysburg"/>
          <p:cNvPicPr>
            <a:picLocks noGrp="1" noChangeAspect="1" noChangeArrowheads="1"/>
          </p:cNvPicPr>
          <p:nvPr>
            <p:ph type="body" idx="1"/>
          </p:nvPr>
        </p:nvPicPr>
        <p:blipFill>
          <a:blip r:embed="rId3" cstate="print"/>
          <a:srcRect/>
          <a:stretch>
            <a:fillRect/>
          </a:stretch>
        </p:blipFill>
        <p:spPr>
          <a:xfrm>
            <a:off x="1295400" y="1981200"/>
            <a:ext cx="6553200" cy="4714875"/>
          </a:xfrm>
          <a:noFill/>
        </p:spPr>
      </p:pic>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Text Box 2"/>
          <p:cNvSpPr txBox="1">
            <a:spLocks noChangeArrowheads="1"/>
          </p:cNvSpPr>
          <p:nvPr/>
        </p:nvSpPr>
        <p:spPr bwMode="auto">
          <a:xfrm>
            <a:off x="533400" y="2133600"/>
            <a:ext cx="3581400" cy="4419600"/>
          </a:xfrm>
          <a:prstGeom prst="rect">
            <a:avLst/>
          </a:prstGeom>
          <a:solidFill>
            <a:srgbClr val="336633"/>
          </a:solidFill>
          <a:ln w="9525">
            <a:noFill/>
            <a:miter lim="800000"/>
            <a:headEnd/>
            <a:tailEnd/>
          </a:ln>
        </p:spPr>
        <p:txBody>
          <a:bodyPr/>
          <a:lstStyle/>
          <a:p>
            <a:pPr marL="228600" indent="-228600" algn="ctr" eaLnBrk="1" hangingPunct="1">
              <a:spcBef>
                <a:spcPct val="30000"/>
              </a:spcBef>
            </a:pPr>
            <a:r>
              <a:rPr lang="en-US" sz="1800" b="1">
                <a:solidFill>
                  <a:srgbClr val="FFFF99"/>
                </a:solidFill>
                <a:latin typeface="Verdana" pitchFamily="34" charset="0"/>
              </a:rPr>
              <a:t>The North</a:t>
            </a:r>
            <a:endParaRPr lang="en-US" sz="1800">
              <a:solidFill>
                <a:srgbClr val="FFFF99"/>
              </a:solidFill>
              <a:latin typeface="Verdana" pitchFamily="34" charset="0"/>
            </a:endParaRPr>
          </a:p>
          <a:p>
            <a:pPr marL="228600" indent="-228600" eaLnBrk="1" hangingPunct="1">
              <a:spcBef>
                <a:spcPct val="30000"/>
              </a:spcBef>
              <a:buFontTx/>
              <a:buChar char="•"/>
            </a:pPr>
            <a:r>
              <a:rPr lang="en-US" sz="1800">
                <a:solidFill>
                  <a:srgbClr val="FFFF99"/>
                </a:solidFill>
                <a:latin typeface="Verdana" pitchFamily="34" charset="0"/>
              </a:rPr>
              <a:t>Population of 22 million</a:t>
            </a:r>
          </a:p>
          <a:p>
            <a:pPr marL="228600" indent="-228600" eaLnBrk="1" hangingPunct="1">
              <a:spcBef>
                <a:spcPct val="30000"/>
              </a:spcBef>
              <a:buFontTx/>
              <a:buChar char="•"/>
            </a:pPr>
            <a:r>
              <a:rPr lang="en-US" sz="1800">
                <a:solidFill>
                  <a:srgbClr val="FFFF99"/>
                </a:solidFill>
                <a:latin typeface="Verdana" pitchFamily="34" charset="0"/>
              </a:rPr>
              <a:t>Some 22,000 miles of railroad track  </a:t>
            </a:r>
          </a:p>
          <a:p>
            <a:pPr marL="228600" indent="-228600" eaLnBrk="1" hangingPunct="1">
              <a:spcBef>
                <a:spcPct val="30000"/>
              </a:spcBef>
              <a:buFontTx/>
              <a:buChar char="•"/>
            </a:pPr>
            <a:r>
              <a:rPr lang="en-US" sz="1800">
                <a:solidFill>
                  <a:srgbClr val="FFFF99"/>
                </a:solidFill>
                <a:latin typeface="Verdana" pitchFamily="34" charset="0"/>
              </a:rPr>
              <a:t>More developed economy, banking system, and currency</a:t>
            </a:r>
          </a:p>
          <a:p>
            <a:pPr marL="228600" indent="-228600" eaLnBrk="1" hangingPunct="1">
              <a:spcBef>
                <a:spcPct val="30000"/>
              </a:spcBef>
              <a:buFontTx/>
              <a:buChar char="•"/>
            </a:pPr>
            <a:r>
              <a:rPr lang="en-US" sz="1800">
                <a:solidFill>
                  <a:srgbClr val="FFFF99"/>
                </a:solidFill>
                <a:latin typeface="Verdana" pitchFamily="34" charset="0"/>
              </a:rPr>
              <a:t>Strategy—</a:t>
            </a:r>
            <a:r>
              <a:rPr lang="en-US" sz="1800" b="1">
                <a:solidFill>
                  <a:srgbClr val="FFFF99"/>
                </a:solidFill>
                <a:latin typeface="Verdana" pitchFamily="34" charset="0"/>
              </a:rPr>
              <a:t>General</a:t>
            </a:r>
            <a:r>
              <a:rPr lang="en-US" sz="1800">
                <a:solidFill>
                  <a:srgbClr val="FFFF99"/>
                </a:solidFill>
                <a:latin typeface="Verdana" pitchFamily="34" charset="0"/>
              </a:rPr>
              <a:t> </a:t>
            </a:r>
            <a:r>
              <a:rPr lang="en-US" sz="1800" b="1">
                <a:solidFill>
                  <a:srgbClr val="FFFF99"/>
                </a:solidFill>
                <a:latin typeface="Verdana" pitchFamily="34" charset="0"/>
              </a:rPr>
              <a:t>Winfield</a:t>
            </a:r>
            <a:r>
              <a:rPr lang="en-US" sz="1800">
                <a:solidFill>
                  <a:srgbClr val="FFFF99"/>
                </a:solidFill>
                <a:latin typeface="Verdana" pitchFamily="34" charset="0"/>
              </a:rPr>
              <a:t> </a:t>
            </a:r>
            <a:r>
              <a:rPr lang="en-US" sz="1800" b="1">
                <a:solidFill>
                  <a:srgbClr val="FFFF99"/>
                </a:solidFill>
                <a:latin typeface="Verdana" pitchFamily="34" charset="0"/>
              </a:rPr>
              <a:t>Scott </a:t>
            </a:r>
            <a:r>
              <a:rPr lang="en-US" sz="1800">
                <a:solidFill>
                  <a:srgbClr val="FFFF99"/>
                </a:solidFill>
                <a:latin typeface="Verdana" pitchFamily="34" charset="0"/>
              </a:rPr>
              <a:t>planned to blockade southern ports and to capture Mississippi River to divide the South.</a:t>
            </a:r>
          </a:p>
        </p:txBody>
      </p:sp>
      <p:sp>
        <p:nvSpPr>
          <p:cNvPr id="14339" name="Rectangle 3"/>
          <p:cNvSpPr>
            <a:spLocks noGrp="1" noChangeArrowheads="1"/>
          </p:cNvSpPr>
          <p:nvPr>
            <p:ph type="title"/>
          </p:nvPr>
        </p:nvSpPr>
        <p:spPr>
          <a:xfrm>
            <a:off x="457200" y="1371600"/>
            <a:ext cx="7924800" cy="487363"/>
          </a:xfrm>
          <a:noFill/>
        </p:spPr>
        <p:txBody>
          <a:bodyPr lIns="91440" tIns="45720" rIns="91440" bIns="45720"/>
          <a:lstStyle/>
          <a:p>
            <a:r>
              <a:rPr lang="en-US" sz="3100" smtClean="0">
                <a:solidFill>
                  <a:schemeClr val="tx1"/>
                </a:solidFill>
              </a:rPr>
              <a:t>Northern and Southern Resources</a:t>
            </a:r>
          </a:p>
        </p:txBody>
      </p:sp>
      <p:sp>
        <p:nvSpPr>
          <p:cNvPr id="235526" name="Rectangle 6"/>
          <p:cNvSpPr>
            <a:spLocks noChangeArrowheads="1"/>
          </p:cNvSpPr>
          <p:nvPr/>
        </p:nvSpPr>
        <p:spPr bwMode="auto">
          <a:xfrm>
            <a:off x="5181600" y="2133600"/>
            <a:ext cx="3582988" cy="4419600"/>
          </a:xfrm>
          <a:prstGeom prst="rect">
            <a:avLst/>
          </a:prstGeom>
          <a:solidFill>
            <a:srgbClr val="336633"/>
          </a:solidFill>
          <a:ln w="9525" algn="ctr">
            <a:noFill/>
            <a:miter lim="800000"/>
            <a:headEnd/>
            <a:tailEnd/>
          </a:ln>
        </p:spPr>
        <p:txBody>
          <a:bodyPr/>
          <a:lstStyle/>
          <a:p>
            <a:pPr marL="228600" indent="-228600" algn="ctr" eaLnBrk="1" hangingPunct="1">
              <a:spcBef>
                <a:spcPct val="30000"/>
              </a:spcBef>
            </a:pPr>
            <a:r>
              <a:rPr lang="en-US" sz="1800" b="1">
                <a:solidFill>
                  <a:srgbClr val="FFFF99"/>
                </a:solidFill>
                <a:latin typeface="Verdana" pitchFamily="34" charset="0"/>
              </a:rPr>
              <a:t>The South</a:t>
            </a:r>
            <a:r>
              <a:rPr lang="en-US" sz="1800">
                <a:solidFill>
                  <a:srgbClr val="FFFF99"/>
                </a:solidFill>
                <a:latin typeface="Verdana" pitchFamily="34" charset="0"/>
              </a:rPr>
              <a:t> </a:t>
            </a:r>
          </a:p>
          <a:p>
            <a:pPr marL="228600" indent="-228600" eaLnBrk="1" hangingPunct="1">
              <a:spcBef>
                <a:spcPct val="30000"/>
              </a:spcBef>
              <a:buFontTx/>
              <a:buChar char="•"/>
            </a:pPr>
            <a:r>
              <a:rPr lang="en-US" sz="1800">
                <a:solidFill>
                  <a:srgbClr val="FFFF99"/>
                </a:solidFill>
                <a:latin typeface="Verdana" pitchFamily="34" charset="0"/>
              </a:rPr>
              <a:t>Strong military tradition that put many smart officers into battle.</a:t>
            </a:r>
          </a:p>
          <a:p>
            <a:pPr marL="228600" indent="-228600" eaLnBrk="1" hangingPunct="1">
              <a:spcBef>
                <a:spcPct val="30000"/>
              </a:spcBef>
              <a:buFontTx/>
              <a:buChar char="•"/>
            </a:pPr>
            <a:r>
              <a:rPr lang="en-US" sz="1800">
                <a:solidFill>
                  <a:srgbClr val="FFFF99"/>
                </a:solidFill>
                <a:latin typeface="Verdana" pitchFamily="34" charset="0"/>
              </a:rPr>
              <a:t>Advantages of fighting on home soil – only had to defend itself until the North grew tired of fighting.</a:t>
            </a:r>
          </a:p>
          <a:p>
            <a:pPr marL="228600" indent="-228600" eaLnBrk="1" hangingPunct="1">
              <a:spcBef>
                <a:spcPct val="30000"/>
              </a:spcBef>
              <a:buFontTx/>
              <a:buChar char="•"/>
            </a:pPr>
            <a:r>
              <a:rPr lang="en-US" sz="1800">
                <a:solidFill>
                  <a:srgbClr val="FFFF99"/>
                </a:solidFill>
                <a:latin typeface="Verdana" pitchFamily="34" charset="0"/>
              </a:rPr>
              <a:t>Strategy—tried to win foreign allies through </a:t>
            </a:r>
            <a:r>
              <a:rPr lang="en-US" sz="1800" b="1">
                <a:solidFill>
                  <a:srgbClr val="FFFF99"/>
                </a:solidFill>
                <a:latin typeface="Verdana" pitchFamily="34" charset="0"/>
              </a:rPr>
              <a:t>cotton diplomacy</a:t>
            </a:r>
            <a:r>
              <a:rPr lang="en-US" sz="1800">
                <a:solidFill>
                  <a:srgbClr val="FFFF99"/>
                </a:solidFill>
                <a:latin typeface="Verdana" pitchFamily="34" charset="0"/>
              </a:rPr>
              <a:t>:</a:t>
            </a:r>
            <a:r>
              <a:rPr lang="en-US" sz="1800" b="1">
                <a:solidFill>
                  <a:srgbClr val="FFFF99"/>
                </a:solidFill>
                <a:latin typeface="Verdana" pitchFamily="34" charset="0"/>
              </a:rPr>
              <a:t> </a:t>
            </a:r>
            <a:r>
              <a:rPr lang="en-US" sz="1800">
                <a:solidFill>
                  <a:srgbClr val="FFFF99"/>
                </a:solidFill>
                <a:latin typeface="Verdana" pitchFamily="34" charset="0"/>
              </a:rPr>
              <a:t>idea that Britain would support Confederacy because it needed the South’s cotton. </a:t>
            </a:r>
          </a:p>
        </p:txBody>
      </p:sp>
      <p:sp>
        <p:nvSpPr>
          <p:cNvPr id="14341" name="Rectangle 7">
            <a:hlinkClick r:id="" action="ppaction://hlinkshowjump?jump=previousslide"/>
          </p:cNvPr>
          <p:cNvSpPr>
            <a:spLocks noChangeArrowheads="1"/>
          </p:cNvSpPr>
          <p:nvPr/>
        </p:nvSpPr>
        <p:spPr bwMode="auto">
          <a:xfrm>
            <a:off x="6172200" y="6019800"/>
            <a:ext cx="685800" cy="838200"/>
          </a:xfrm>
          <a:prstGeom prst="rect">
            <a:avLst/>
          </a:prstGeom>
          <a:noFill/>
          <a:ln w="9525" algn="ctr">
            <a:noFill/>
            <a:miter lim="800000"/>
            <a:headEnd/>
            <a:tailEnd/>
          </a:ln>
        </p:spPr>
        <p:txBody>
          <a:bodyPr wrap="none" anchor="ctr"/>
          <a:lstStyle/>
          <a:p>
            <a:endParaRPr lang="en-US"/>
          </a:p>
        </p:txBody>
      </p:sp>
      <p:sp>
        <p:nvSpPr>
          <p:cNvPr id="14342" name="Rectangle 8">
            <a:hlinkClick r:id="" action="ppaction://hlinkshowjump?jump=nextslide"/>
          </p:cNvPr>
          <p:cNvSpPr>
            <a:spLocks noChangeArrowheads="1"/>
          </p:cNvSpPr>
          <p:nvPr/>
        </p:nvSpPr>
        <p:spPr bwMode="auto">
          <a:xfrm>
            <a:off x="6858000" y="6019800"/>
            <a:ext cx="685800" cy="838200"/>
          </a:xfrm>
          <a:prstGeom prst="rect">
            <a:avLst/>
          </a:prstGeom>
          <a:noFill/>
          <a:ln w="9525" algn="ctr">
            <a:noFill/>
            <a:miter lim="800000"/>
            <a:headEnd/>
            <a:tailEnd/>
          </a:ln>
        </p:spPr>
        <p:txBody>
          <a:bodyPr wrap="none" anchor="ctr"/>
          <a:lstStyle/>
          <a:p>
            <a:endParaRPr lang="en-US"/>
          </a:p>
        </p:txBody>
      </p:sp>
      <p:sp>
        <p:nvSpPr>
          <p:cNvPr id="14343" name="Rectangle 11">
            <a:hlinkClick r:id="" action="ppaction://hlinkshowjump?jump=firstslide"/>
          </p:cNvPr>
          <p:cNvSpPr>
            <a:spLocks noChangeArrowheads="1"/>
          </p:cNvSpPr>
          <p:nvPr/>
        </p:nvSpPr>
        <p:spPr bwMode="auto">
          <a:xfrm>
            <a:off x="8305800" y="6019800"/>
            <a:ext cx="609600" cy="838200"/>
          </a:xfrm>
          <a:prstGeom prst="rect">
            <a:avLst/>
          </a:prstGeom>
          <a:noFill/>
          <a:ln w="9525">
            <a:noFill/>
            <a:miter lim="800000"/>
            <a:headEnd/>
            <a:tailEnd/>
          </a:ln>
        </p:spPr>
        <p:txBody>
          <a:bodyPr wrap="none" anchor="ctr"/>
          <a:lstStyle/>
          <a:p>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522"/>
                                        </p:tgtEl>
                                        <p:attrNameLst>
                                          <p:attrName>style.visibility</p:attrName>
                                        </p:attrNameLst>
                                      </p:cBhvr>
                                      <p:to>
                                        <p:strVal val="visible"/>
                                      </p:to>
                                    </p:set>
                                    <p:anim calcmode="lin" valueType="num">
                                      <p:cBhvr additive="base">
                                        <p:cTn id="7" dur="500" fill="hold"/>
                                        <p:tgtEl>
                                          <p:spTgt spid="235522"/>
                                        </p:tgtEl>
                                        <p:attrNameLst>
                                          <p:attrName>ppt_x</p:attrName>
                                        </p:attrNameLst>
                                      </p:cBhvr>
                                      <p:tavLst>
                                        <p:tav tm="0">
                                          <p:val>
                                            <p:strVal val="0-#ppt_w/2"/>
                                          </p:val>
                                        </p:tav>
                                        <p:tav tm="100000">
                                          <p:val>
                                            <p:strVal val="#ppt_x"/>
                                          </p:val>
                                        </p:tav>
                                      </p:tavLst>
                                    </p:anim>
                                    <p:anim calcmode="lin" valueType="num">
                                      <p:cBhvr additive="base">
                                        <p:cTn id="8" dur="500" fill="hold"/>
                                        <p:tgtEl>
                                          <p:spTgt spid="23552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35526"/>
                                        </p:tgtEl>
                                        <p:attrNameLst>
                                          <p:attrName>style.visibility</p:attrName>
                                        </p:attrNameLst>
                                      </p:cBhvr>
                                      <p:to>
                                        <p:strVal val="visible"/>
                                      </p:to>
                                    </p:set>
                                    <p:anim calcmode="lin" valueType="num">
                                      <p:cBhvr additive="base">
                                        <p:cTn id="13" dur="500" fill="hold"/>
                                        <p:tgtEl>
                                          <p:spTgt spid="235526"/>
                                        </p:tgtEl>
                                        <p:attrNameLst>
                                          <p:attrName>ppt_x</p:attrName>
                                        </p:attrNameLst>
                                      </p:cBhvr>
                                      <p:tavLst>
                                        <p:tav tm="0">
                                          <p:val>
                                            <p:strVal val="1+#ppt_w/2"/>
                                          </p:val>
                                        </p:tav>
                                        <p:tav tm="100000">
                                          <p:val>
                                            <p:strVal val="#ppt_x"/>
                                          </p:val>
                                        </p:tav>
                                      </p:tavLst>
                                    </p:anim>
                                    <p:anim calcmode="lin" valueType="num">
                                      <p:cBhvr additive="base">
                                        <p:cTn id="14" dur="500" fill="hold"/>
                                        <p:tgtEl>
                                          <p:spTgt spid="2355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22" grpId="0" animBg="1"/>
      <p:bldP spid="235526"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3"/>
          <p:cNvSpPr>
            <a:spLocks noGrp="1" noChangeArrowheads="1"/>
          </p:cNvSpPr>
          <p:nvPr>
            <p:ph type="body" sz="half" idx="2"/>
          </p:nvPr>
        </p:nvSpPr>
        <p:spPr>
          <a:xfrm>
            <a:off x="4953000" y="1905000"/>
            <a:ext cx="3810000" cy="4114800"/>
          </a:xfrm>
        </p:spPr>
        <p:txBody>
          <a:bodyPr/>
          <a:lstStyle/>
          <a:p>
            <a:pPr>
              <a:lnSpc>
                <a:spcPct val="90000"/>
              </a:lnSpc>
            </a:pPr>
            <a:r>
              <a:rPr lang="en-US" sz="3200" b="1" smtClean="0"/>
              <a:t>…was the Union general who defeated Lee at the Battle of Gettysburg in Pennsylvania.</a:t>
            </a:r>
          </a:p>
        </p:txBody>
      </p:sp>
      <p:pic>
        <p:nvPicPr>
          <p:cNvPr id="132099" name="Picture 7" descr="George%20G"/>
          <p:cNvPicPr>
            <a:picLocks noGrp="1" noChangeAspect="1" noChangeArrowheads="1"/>
          </p:cNvPicPr>
          <p:nvPr>
            <p:ph type="clipArt" sz="half" idx="1"/>
          </p:nvPr>
        </p:nvPicPr>
        <p:blipFill>
          <a:blip r:embed="rId2" cstate="print"/>
          <a:srcRect/>
          <a:stretch>
            <a:fillRect/>
          </a:stretch>
        </p:blipFill>
        <p:spPr>
          <a:xfrm>
            <a:off x="381000" y="609600"/>
            <a:ext cx="4111625" cy="5791200"/>
          </a:xfrm>
          <a:noFill/>
        </p:spPr>
      </p:pic>
    </p:spTree>
  </p:cSld>
  <p:clrMapOvr>
    <a:masterClrMapping/>
  </p:clrMapOvr>
  <p:transition>
    <p:wipe dir="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609600" y="1295400"/>
            <a:ext cx="7924800" cy="549275"/>
          </a:xfrm>
        </p:spPr>
        <p:txBody>
          <a:bodyPr/>
          <a:lstStyle/>
          <a:p>
            <a:r>
              <a:rPr lang="en-US" sz="3600" b="0" dirty="0" smtClean="0"/>
              <a:t>ANSWER:  George G. Meade</a:t>
            </a:r>
          </a:p>
        </p:txBody>
      </p:sp>
      <p:pic>
        <p:nvPicPr>
          <p:cNvPr id="133123" name="Picture 4" descr="George%20G"/>
          <p:cNvPicPr>
            <a:picLocks noChangeAspect="1" noChangeArrowheads="1"/>
          </p:cNvPicPr>
          <p:nvPr/>
        </p:nvPicPr>
        <p:blipFill>
          <a:blip r:embed="rId3" cstate="print"/>
          <a:srcRect/>
          <a:stretch>
            <a:fillRect/>
          </a:stretch>
        </p:blipFill>
        <p:spPr bwMode="auto">
          <a:xfrm>
            <a:off x="2832100" y="1905000"/>
            <a:ext cx="3352800" cy="47244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3"/>
          <p:cNvSpPr>
            <a:spLocks noGrp="1" noChangeArrowheads="1"/>
          </p:cNvSpPr>
          <p:nvPr>
            <p:ph type="body" sz="half" idx="2"/>
          </p:nvPr>
        </p:nvSpPr>
        <p:spPr>
          <a:xfrm>
            <a:off x="4800600" y="2057400"/>
            <a:ext cx="3810000" cy="4114800"/>
          </a:xfrm>
        </p:spPr>
        <p:txBody>
          <a:bodyPr/>
          <a:lstStyle/>
          <a:p>
            <a:pPr>
              <a:lnSpc>
                <a:spcPct val="90000"/>
              </a:lnSpc>
            </a:pPr>
            <a:r>
              <a:rPr lang="en-US" sz="3200" b="1" smtClean="0"/>
              <a:t>…led 15,000 Confederate soldiers up Cemetery Ridge to attack the Union center at the Battle of Gettysburg.</a:t>
            </a:r>
          </a:p>
        </p:txBody>
      </p:sp>
      <p:pic>
        <p:nvPicPr>
          <p:cNvPr id="134147" name="Picture 7" descr="George%20Edward%20Pickett"/>
          <p:cNvPicPr>
            <a:picLocks noGrp="1" noChangeAspect="1" noChangeArrowheads="1"/>
          </p:cNvPicPr>
          <p:nvPr>
            <p:ph type="clipArt" sz="half" idx="1"/>
          </p:nvPr>
        </p:nvPicPr>
        <p:blipFill>
          <a:blip r:embed="rId2" cstate="print"/>
          <a:srcRect/>
          <a:stretch>
            <a:fillRect/>
          </a:stretch>
        </p:blipFill>
        <p:spPr>
          <a:xfrm>
            <a:off x="609600" y="914400"/>
            <a:ext cx="3811588" cy="5638800"/>
          </a:xfrm>
          <a:noFill/>
        </p:spPr>
      </p:pic>
    </p:spTree>
  </p:cSld>
  <p:clrMapOvr>
    <a:masterClrMapping/>
  </p:clrMapOvr>
  <p:transition>
    <p:wipe dir="r"/>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533400" y="2057400"/>
            <a:ext cx="4953000" cy="1098550"/>
          </a:xfrm>
        </p:spPr>
        <p:txBody>
          <a:bodyPr/>
          <a:lstStyle/>
          <a:p>
            <a:r>
              <a:rPr lang="en-US" sz="3600" b="0" dirty="0" smtClean="0"/>
              <a:t>ANSWER: </a:t>
            </a:r>
            <a:br>
              <a:rPr lang="en-US" sz="3600" b="0" dirty="0" smtClean="0"/>
            </a:br>
            <a:r>
              <a:rPr lang="en-US" sz="3600" b="0" dirty="0" smtClean="0"/>
              <a:t> George Pickett</a:t>
            </a:r>
          </a:p>
        </p:txBody>
      </p:sp>
      <p:pic>
        <p:nvPicPr>
          <p:cNvPr id="135171" name="Picture 4" descr="George%20Edward%20Pickett"/>
          <p:cNvPicPr>
            <a:picLocks noGrp="1" noChangeAspect="1" noChangeArrowheads="1"/>
          </p:cNvPicPr>
          <p:nvPr>
            <p:ph type="body" idx="1"/>
          </p:nvPr>
        </p:nvPicPr>
        <p:blipFill>
          <a:blip r:embed="rId3" cstate="print"/>
          <a:srcRect/>
          <a:stretch>
            <a:fillRect/>
          </a:stretch>
        </p:blipFill>
        <p:spPr>
          <a:xfrm>
            <a:off x="4953000" y="1752600"/>
            <a:ext cx="3295650" cy="4876800"/>
          </a:xfrm>
          <a:noFill/>
        </p:spPr>
      </p:pic>
    </p:spTree>
  </p:cSld>
  <p:clrMapOvr>
    <a:masterClrMapping/>
  </p:clrMapOvr>
  <p:transition>
    <p:wipe dir="r"/>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3"/>
          <p:cNvSpPr>
            <a:spLocks noGrp="1" noChangeArrowheads="1"/>
          </p:cNvSpPr>
          <p:nvPr>
            <p:ph type="body" sz="half" idx="2"/>
          </p:nvPr>
        </p:nvSpPr>
        <p:spPr>
          <a:xfrm>
            <a:off x="4724400" y="2133600"/>
            <a:ext cx="3810000" cy="4114800"/>
          </a:xfrm>
        </p:spPr>
        <p:txBody>
          <a:bodyPr/>
          <a:lstStyle/>
          <a:p>
            <a:pPr>
              <a:lnSpc>
                <a:spcPct val="90000"/>
              </a:lnSpc>
            </a:pPr>
            <a:r>
              <a:rPr lang="en-US" sz="3200" b="1" smtClean="0"/>
              <a:t>…took place at Cemetery Ridge when 15,000 Confederate soldiers attacked the Union center at the Battle of Gettysburg.</a:t>
            </a:r>
          </a:p>
        </p:txBody>
      </p:sp>
      <p:pic>
        <p:nvPicPr>
          <p:cNvPr id="136195" name="Picture 7" descr="070598j0119"/>
          <p:cNvPicPr>
            <a:picLocks noGrp="1" noChangeAspect="1" noChangeArrowheads="1"/>
          </p:cNvPicPr>
          <p:nvPr>
            <p:ph type="clipArt" sz="half" idx="1"/>
          </p:nvPr>
        </p:nvPicPr>
        <p:blipFill>
          <a:blip r:embed="rId2" cstate="print"/>
          <a:srcRect/>
          <a:stretch>
            <a:fillRect/>
          </a:stretch>
        </p:blipFill>
        <p:spPr>
          <a:xfrm>
            <a:off x="304800" y="1981200"/>
            <a:ext cx="4343400" cy="3810000"/>
          </a:xfrm>
          <a:noFill/>
        </p:spPr>
      </p:pic>
    </p:spTree>
  </p:cSld>
  <p:clrMapOvr>
    <a:masterClrMapping/>
  </p:clrMapOvr>
  <p:transition>
    <p:wipe dir="r"/>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609600" y="990600"/>
            <a:ext cx="7924800" cy="549275"/>
          </a:xfrm>
        </p:spPr>
        <p:txBody>
          <a:bodyPr/>
          <a:lstStyle/>
          <a:p>
            <a:r>
              <a:rPr lang="en-US" sz="3600" b="0" smtClean="0">
                <a:solidFill>
                  <a:schemeClr val="tx1"/>
                </a:solidFill>
              </a:rPr>
              <a:t>ANSWER:  Pickett’s Charge</a:t>
            </a:r>
          </a:p>
        </p:txBody>
      </p:sp>
      <p:pic>
        <p:nvPicPr>
          <p:cNvPr id="137219" name="Picture 4" descr="070598j0119"/>
          <p:cNvPicPr>
            <a:picLocks noGrp="1" noChangeAspect="1" noChangeArrowheads="1"/>
          </p:cNvPicPr>
          <p:nvPr>
            <p:ph type="body" idx="1"/>
          </p:nvPr>
        </p:nvPicPr>
        <p:blipFill>
          <a:blip r:embed="rId3" cstate="print"/>
          <a:srcRect/>
          <a:stretch>
            <a:fillRect/>
          </a:stretch>
        </p:blipFill>
        <p:spPr>
          <a:xfrm>
            <a:off x="533400" y="1676400"/>
            <a:ext cx="8153400" cy="4799013"/>
          </a:xfrm>
          <a:noFill/>
        </p:spPr>
      </p:pic>
    </p:spTree>
  </p:cSld>
  <p:clrMapOvr>
    <a:masterClrMapping/>
  </p:clrMapOvr>
  <p:transition>
    <p:wipe dir="r"/>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3"/>
          <p:cNvSpPr>
            <a:spLocks noGrp="1" noChangeArrowheads="1"/>
          </p:cNvSpPr>
          <p:nvPr>
            <p:ph type="body" sz="half" idx="1"/>
          </p:nvPr>
        </p:nvSpPr>
        <p:spPr>
          <a:xfrm>
            <a:off x="533400" y="1600200"/>
            <a:ext cx="3810000" cy="4114800"/>
          </a:xfrm>
        </p:spPr>
        <p:txBody>
          <a:bodyPr/>
          <a:lstStyle/>
          <a:p>
            <a:pPr>
              <a:lnSpc>
                <a:spcPct val="90000"/>
              </a:lnSpc>
            </a:pPr>
            <a:r>
              <a:rPr lang="en-US" sz="3200" b="1" smtClean="0"/>
              <a:t>…was a speech by President Lincoln that expressed the Union’s hopes for the future and spoke of the bravery of the Union soldiers.</a:t>
            </a:r>
          </a:p>
        </p:txBody>
      </p:sp>
      <p:pic>
        <p:nvPicPr>
          <p:cNvPr id="138243" name="Picture 7" descr="Lincoln%20at%20Gettysburg"/>
          <p:cNvPicPr>
            <a:picLocks noGrp="1" noChangeAspect="1" noChangeArrowheads="1"/>
          </p:cNvPicPr>
          <p:nvPr>
            <p:ph type="clipArt" sz="half" idx="2"/>
          </p:nvPr>
        </p:nvPicPr>
        <p:blipFill>
          <a:blip r:embed="rId2" cstate="print"/>
          <a:srcRect/>
          <a:stretch>
            <a:fillRect/>
          </a:stretch>
        </p:blipFill>
        <p:spPr>
          <a:xfrm>
            <a:off x="4619625" y="762000"/>
            <a:ext cx="4367213" cy="5334000"/>
          </a:xfrm>
          <a:noFill/>
        </p:spPr>
      </p:pic>
    </p:spTree>
  </p:cSld>
  <p:clrMapOvr>
    <a:masterClrMapping/>
  </p:clrMapOvr>
  <p:transition>
    <p:wipe dir="r"/>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609600" y="914400"/>
            <a:ext cx="7924800" cy="549275"/>
          </a:xfrm>
        </p:spPr>
        <p:txBody>
          <a:bodyPr/>
          <a:lstStyle/>
          <a:p>
            <a:r>
              <a:rPr lang="en-US" sz="3600" b="0" smtClean="0">
                <a:solidFill>
                  <a:schemeClr val="tx1"/>
                </a:solidFill>
              </a:rPr>
              <a:t>ANSWER:  Gettysburg Address</a:t>
            </a:r>
          </a:p>
        </p:txBody>
      </p:sp>
      <p:pic>
        <p:nvPicPr>
          <p:cNvPr id="139267" name="Picture 4" descr="Lincoln%20at%20Gettysburg"/>
          <p:cNvPicPr>
            <a:picLocks noGrp="1" noChangeAspect="1" noChangeArrowheads="1"/>
          </p:cNvPicPr>
          <p:nvPr>
            <p:ph type="body" idx="1"/>
          </p:nvPr>
        </p:nvPicPr>
        <p:blipFill>
          <a:blip r:embed="rId4" cstate="print"/>
          <a:srcRect/>
          <a:stretch>
            <a:fillRect/>
          </a:stretch>
        </p:blipFill>
        <p:spPr>
          <a:xfrm>
            <a:off x="2667000" y="1676400"/>
            <a:ext cx="3929063" cy="4800600"/>
          </a:xfrm>
          <a:noFill/>
        </p:spPr>
      </p:pic>
      <p:pic>
        <p:nvPicPr>
          <p:cNvPr id="97285" name="gettysburgaddressjeffdaniels.mp3">
            <a:hlinkClick r:id="" action="ppaction://media"/>
          </p:cNvPr>
          <p:cNvPicPr>
            <a:picLocks noRot="1" noChangeAspect="1" noChangeArrowheads="1"/>
          </p:cNvPicPr>
          <p:nvPr>
            <a:audioFile r:link="rId1"/>
          </p:nvPr>
        </p:nvPicPr>
        <p:blipFill>
          <a:blip r:embed="rId5" cstate="print"/>
          <a:srcRect/>
          <a:stretch>
            <a:fillRect/>
          </a:stretch>
        </p:blipFill>
        <p:spPr bwMode="auto">
          <a:xfrm>
            <a:off x="7772400" y="4876800"/>
            <a:ext cx="304800" cy="304800"/>
          </a:xfrm>
          <a:prstGeom prst="rect">
            <a:avLst/>
          </a:prstGeom>
          <a:noFill/>
          <a:ln w="9525">
            <a:noFill/>
            <a:miter lim="800000"/>
            <a:headEnd/>
            <a:tailEnd/>
          </a:ln>
        </p:spPr>
      </p:pic>
    </p:spTree>
  </p:cSld>
  <p:clrMapOvr>
    <a:masterClrMapping/>
  </p:clrMapOvr>
  <p:transition>
    <p:wipe dir="r"/>
    <p:sndAc>
      <p:stSnd>
        <p:snd r:embed="rId3" name="gettysburgaddressjeffdaniels.wav"/>
      </p:stSnd>
    </p:sndAc>
  </p:transition>
  <p:timing>
    <p:tnLst>
      <p:par>
        <p:cTn id="1" dur="indefinite" restart="never" nodeType="tmRoot">
          <p:childTnLst>
            <p:audio>
              <p:cMediaNode>
                <p:cTn id="2" fill="hold" display="0">
                  <p:stCondLst>
                    <p:cond delay="indefinite"/>
                  </p:stCondLst>
                  <p:endCondLst>
                    <p:cond evt="onNext" delay="0">
                      <p:tgtEl>
                        <p:sldTgt/>
                      </p:tgtEl>
                    </p:cond>
                    <p:cond evt="onPrev" delay="0">
                      <p:tgtEl>
                        <p:sldTgt/>
                      </p:tgtEl>
                    </p:cond>
                    <p:cond evt="onStopAudio" delay="0">
                      <p:tgtEl>
                        <p:sldTgt/>
                      </p:tgtEl>
                    </p:cond>
                  </p:endCondLst>
                </p:cTn>
                <p:tgtEl>
                  <p:spTgt spid="97285"/>
                </p:tgtEl>
              </p:cMediaNode>
            </p:audio>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3"/>
          <p:cNvSpPr>
            <a:spLocks noGrp="1" noChangeArrowheads="1"/>
          </p:cNvSpPr>
          <p:nvPr>
            <p:ph type="body" sz="half" idx="1"/>
          </p:nvPr>
        </p:nvSpPr>
        <p:spPr>
          <a:xfrm>
            <a:off x="381000" y="1981200"/>
            <a:ext cx="3810000" cy="4114800"/>
          </a:xfrm>
        </p:spPr>
        <p:txBody>
          <a:bodyPr/>
          <a:lstStyle/>
          <a:p>
            <a:pPr>
              <a:lnSpc>
                <a:spcPct val="90000"/>
              </a:lnSpc>
            </a:pPr>
            <a:r>
              <a:rPr lang="en-US" sz="3600" b="1" smtClean="0"/>
              <a:t>…led 100,000 troops from Tennessee toward Atlanta, Georgia on his march toward the sea.</a:t>
            </a:r>
          </a:p>
        </p:txBody>
      </p:sp>
      <p:pic>
        <p:nvPicPr>
          <p:cNvPr id="140291" name="Picture 11" descr="sherman"/>
          <p:cNvPicPr>
            <a:picLocks noGrp="1" noChangeAspect="1" noChangeArrowheads="1"/>
          </p:cNvPicPr>
          <p:nvPr>
            <p:ph type="clipArt" sz="half" idx="2"/>
          </p:nvPr>
        </p:nvPicPr>
        <p:blipFill>
          <a:blip r:embed="rId2" cstate="print"/>
          <a:srcRect/>
          <a:stretch>
            <a:fillRect/>
          </a:stretch>
        </p:blipFill>
        <p:spPr>
          <a:xfrm>
            <a:off x="4114800" y="1504950"/>
            <a:ext cx="4876800" cy="3657600"/>
          </a:xfrm>
          <a:noFill/>
        </p:spPr>
      </p:pic>
    </p:spTree>
  </p:cSld>
  <p:clrMapOvr>
    <a:masterClrMapping/>
  </p:clrMapOvr>
  <p:transition>
    <p:wipe dir="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609600" y="914400"/>
            <a:ext cx="7924800" cy="549275"/>
          </a:xfrm>
        </p:spPr>
        <p:txBody>
          <a:bodyPr/>
          <a:lstStyle/>
          <a:p>
            <a:r>
              <a:rPr lang="en-US" sz="3600" b="0" smtClean="0">
                <a:solidFill>
                  <a:schemeClr val="tx1"/>
                </a:solidFill>
              </a:rPr>
              <a:t>ANSWER:  William Tecumseh Sherman</a:t>
            </a:r>
          </a:p>
        </p:txBody>
      </p:sp>
      <p:pic>
        <p:nvPicPr>
          <p:cNvPr id="141315" name="Picture 6" descr="sherman"/>
          <p:cNvPicPr>
            <a:picLocks noGrp="1" noChangeAspect="1" noChangeArrowheads="1"/>
          </p:cNvPicPr>
          <p:nvPr>
            <p:ph type="body" idx="1"/>
          </p:nvPr>
        </p:nvPicPr>
        <p:blipFill>
          <a:blip r:embed="rId2" cstate="print"/>
          <a:srcRect/>
          <a:stretch>
            <a:fillRect/>
          </a:stretch>
        </p:blipFill>
        <p:spPr>
          <a:xfrm>
            <a:off x="1447800" y="1447800"/>
            <a:ext cx="6705600" cy="5029200"/>
          </a:xfrm>
          <a:noFill/>
        </p:spPr>
      </p:pic>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b="0" smtClean="0"/>
              <a:t>Essential Question</a:t>
            </a:r>
          </a:p>
        </p:txBody>
      </p:sp>
      <p:sp>
        <p:nvSpPr>
          <p:cNvPr id="15363" name="Rectangle 3"/>
          <p:cNvSpPr>
            <a:spLocks noGrp="1" noChangeArrowheads="1"/>
          </p:cNvSpPr>
          <p:nvPr>
            <p:ph type="body" sz="half" idx="1"/>
          </p:nvPr>
        </p:nvSpPr>
        <p:spPr>
          <a:xfrm>
            <a:off x="609600" y="2362200"/>
            <a:ext cx="7848600" cy="1295400"/>
          </a:xfrm>
        </p:spPr>
        <p:txBody>
          <a:bodyPr/>
          <a:lstStyle/>
          <a:p>
            <a:r>
              <a:rPr lang="en-US" sz="3200" b="1" smtClean="0"/>
              <a:t>How did the North feel about South Carolina’s act of </a:t>
            </a:r>
            <a:r>
              <a:rPr lang="en-US" sz="3600" b="1" smtClean="0"/>
              <a:t>secession</a:t>
            </a:r>
            <a:r>
              <a:rPr lang="en-US" sz="2800" b="1" smtClean="0"/>
              <a:t>?</a:t>
            </a:r>
          </a:p>
        </p:txBody>
      </p:sp>
      <p:pic>
        <p:nvPicPr>
          <p:cNvPr id="15364" name="Picture 5" descr="sc"/>
          <p:cNvPicPr>
            <a:picLocks noGrp="1" noChangeAspect="1" noChangeArrowheads="1"/>
          </p:cNvPicPr>
          <p:nvPr>
            <p:ph sz="half" idx="2"/>
          </p:nvPr>
        </p:nvPicPr>
        <p:blipFill>
          <a:blip r:embed="rId2" cstate="print"/>
          <a:srcRect/>
          <a:stretch>
            <a:fillRect/>
          </a:stretch>
        </p:blipFill>
        <p:spPr>
          <a:xfrm>
            <a:off x="2514600" y="3505200"/>
            <a:ext cx="4572000" cy="2743200"/>
          </a:xfrm>
          <a:noFill/>
        </p:spPr>
      </p:pic>
    </p:spTree>
  </p:cSld>
  <p:clrMapOvr>
    <a:masterClrMapping/>
  </p:clrMapOvr>
  <p:transition>
    <p:wipe dir="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wipe dir="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371600"/>
            <a:ext cx="8534400" cy="1477328"/>
          </a:xfrm>
        </p:spPr>
        <p:txBody>
          <a:bodyPr/>
          <a:lstStyle/>
          <a:p>
            <a:pPr algn="ctr"/>
            <a:r>
              <a:rPr lang="en-US" dirty="0" smtClean="0"/>
              <a:t>May 1864 -- Grant's Wilderness Campaign.</a:t>
            </a:r>
            <a:br>
              <a:rPr lang="en-US" dirty="0" smtClean="0"/>
            </a:br>
            <a:endParaRPr lang="en-US" dirty="0"/>
          </a:p>
        </p:txBody>
      </p:sp>
      <p:pic>
        <p:nvPicPr>
          <p:cNvPr id="4" name="Content Placeholder 3" descr="james river pontoon.gif"/>
          <p:cNvPicPr>
            <a:picLocks noGrp="1" noChangeAspect="1"/>
          </p:cNvPicPr>
          <p:nvPr>
            <p:ph idx="1"/>
          </p:nvPr>
        </p:nvPicPr>
        <p:blipFill>
          <a:blip r:embed="rId3" cstate="print"/>
          <a:stretch>
            <a:fillRect/>
          </a:stretch>
        </p:blipFill>
        <p:spPr>
          <a:xfrm>
            <a:off x="2743200" y="2743199"/>
            <a:ext cx="4114800" cy="3374137"/>
          </a:xfrm>
        </p:spPr>
      </p:pic>
    </p:spTree>
  </p:cSld>
  <p:clrMapOvr>
    <a:masterClrMapping/>
  </p:clrMapOvr>
  <p:transition>
    <p:wipe dir="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27639"/>
            <a:ext cx="7924800" cy="984885"/>
          </a:xfrm>
        </p:spPr>
        <p:txBody>
          <a:bodyPr/>
          <a:lstStyle/>
          <a:p>
            <a:r>
              <a:rPr lang="en-US" dirty="0" smtClean="0"/>
              <a:t>June 1864 -- The Siege of Petersburg.</a:t>
            </a:r>
            <a:br>
              <a:rPr lang="en-US" dirty="0" smtClean="0"/>
            </a:br>
            <a:endParaRPr lang="en-US" dirty="0"/>
          </a:p>
        </p:txBody>
      </p:sp>
      <p:pic>
        <p:nvPicPr>
          <p:cNvPr id="6" name="Content Placeholder 5" descr="petersburg.jpg"/>
          <p:cNvPicPr>
            <a:picLocks noGrp="1" noChangeAspect="1"/>
          </p:cNvPicPr>
          <p:nvPr>
            <p:ph idx="1"/>
          </p:nvPr>
        </p:nvPicPr>
        <p:blipFill>
          <a:blip r:embed="rId3" cstate="print"/>
          <a:stretch>
            <a:fillRect/>
          </a:stretch>
        </p:blipFill>
        <p:spPr>
          <a:xfrm>
            <a:off x="717324" y="2667000"/>
            <a:ext cx="7894101" cy="3429000"/>
          </a:xfrm>
        </p:spPr>
      </p:pic>
    </p:spTree>
  </p:cSld>
  <p:clrMapOvr>
    <a:masterClrMapping/>
  </p:clrMapOvr>
  <p:transition>
    <p:wipe dir="r"/>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7924800" cy="984885"/>
          </a:xfrm>
        </p:spPr>
        <p:txBody>
          <a:bodyPr/>
          <a:lstStyle/>
          <a:p>
            <a:pPr algn="ctr"/>
            <a:r>
              <a:rPr lang="en-US" dirty="0" smtClean="0"/>
              <a:t>July 1864 -- Confederate Troops Approach Washington, D.C.</a:t>
            </a:r>
            <a:endParaRPr lang="en-US" dirty="0"/>
          </a:p>
        </p:txBody>
      </p:sp>
      <p:pic>
        <p:nvPicPr>
          <p:cNvPr id="4" name="Content Placeholder 3" descr="Washington 1864.jpg"/>
          <p:cNvPicPr>
            <a:picLocks noGrp="1" noChangeAspect="1"/>
          </p:cNvPicPr>
          <p:nvPr>
            <p:ph idx="1"/>
          </p:nvPr>
        </p:nvPicPr>
        <p:blipFill>
          <a:blip r:embed="rId3" cstate="print"/>
          <a:stretch>
            <a:fillRect/>
          </a:stretch>
        </p:blipFill>
        <p:spPr>
          <a:xfrm>
            <a:off x="2057400" y="2133600"/>
            <a:ext cx="5029200" cy="4457700"/>
          </a:xfrm>
        </p:spPr>
      </p:pic>
    </p:spTree>
  </p:cSld>
  <p:clrMapOvr>
    <a:masterClrMapping/>
  </p:clrMapOvr>
  <p:transition>
    <p:wipe dir="r"/>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3"/>
          <p:cNvSpPr>
            <a:spLocks noGrp="1" noChangeArrowheads="1"/>
          </p:cNvSpPr>
          <p:nvPr>
            <p:ph type="body" sz="half" idx="2"/>
          </p:nvPr>
        </p:nvSpPr>
        <p:spPr>
          <a:xfrm>
            <a:off x="4876800" y="1828800"/>
            <a:ext cx="3810000" cy="4114800"/>
          </a:xfrm>
        </p:spPr>
        <p:txBody>
          <a:bodyPr/>
          <a:lstStyle/>
          <a:p>
            <a:pPr>
              <a:lnSpc>
                <a:spcPct val="90000"/>
              </a:lnSpc>
            </a:pPr>
            <a:r>
              <a:rPr lang="en-US" sz="3200" b="1" smtClean="0"/>
              <a:t>…is a type of war in which armies destroy an area’s ability to produce food and other goods in order to make it difficult to fight back.</a:t>
            </a:r>
          </a:p>
        </p:txBody>
      </p:sp>
      <p:pic>
        <p:nvPicPr>
          <p:cNvPr id="142339" name="Picture 7" descr="plate53"/>
          <p:cNvPicPr>
            <a:picLocks noGrp="1" noChangeAspect="1" noChangeArrowheads="1"/>
          </p:cNvPicPr>
          <p:nvPr>
            <p:ph type="clipArt" sz="half" idx="1"/>
          </p:nvPr>
        </p:nvPicPr>
        <p:blipFill>
          <a:blip r:embed="rId2" cstate="print"/>
          <a:srcRect/>
          <a:stretch>
            <a:fillRect/>
          </a:stretch>
        </p:blipFill>
        <p:spPr>
          <a:xfrm>
            <a:off x="228600" y="1752600"/>
            <a:ext cx="4419600" cy="3098800"/>
          </a:xfrm>
          <a:noFill/>
        </p:spPr>
      </p:pic>
    </p:spTree>
  </p:cSld>
  <p:clrMapOvr>
    <a:masterClrMapping/>
  </p:clrMapOvr>
  <p:transition>
    <p:wipe dir="r"/>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609600" y="838200"/>
            <a:ext cx="7924800" cy="549275"/>
          </a:xfrm>
        </p:spPr>
        <p:txBody>
          <a:bodyPr/>
          <a:lstStyle/>
          <a:p>
            <a:r>
              <a:rPr lang="en-US" sz="3600" b="0" smtClean="0">
                <a:solidFill>
                  <a:schemeClr val="tx1"/>
                </a:solidFill>
              </a:rPr>
              <a:t>ANSWER:  Total war</a:t>
            </a:r>
          </a:p>
        </p:txBody>
      </p:sp>
      <p:pic>
        <p:nvPicPr>
          <p:cNvPr id="143363" name="Picture 4" descr="plate53"/>
          <p:cNvPicPr>
            <a:picLocks noGrp="1" noChangeAspect="1" noChangeArrowheads="1"/>
          </p:cNvPicPr>
          <p:nvPr>
            <p:ph type="body" idx="1"/>
          </p:nvPr>
        </p:nvPicPr>
        <p:blipFill>
          <a:blip r:embed="rId2" cstate="print"/>
          <a:srcRect/>
          <a:stretch>
            <a:fillRect/>
          </a:stretch>
        </p:blipFill>
        <p:spPr>
          <a:xfrm>
            <a:off x="762000" y="1622425"/>
            <a:ext cx="7467600" cy="5235575"/>
          </a:xfrm>
          <a:noFill/>
        </p:spPr>
      </p:pic>
    </p:spTree>
  </p:cSld>
  <p:clrMapOvr>
    <a:masterClrMapping/>
  </p:clrMapOvr>
  <p:transition>
    <p:wipe dir="r"/>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673860"/>
            <a:ext cx="7924800" cy="492443"/>
          </a:xfrm>
        </p:spPr>
        <p:txBody>
          <a:bodyPr/>
          <a:lstStyle/>
          <a:p>
            <a:r>
              <a:rPr lang="en-US" dirty="0" smtClean="0"/>
              <a:t>November 1864 – Lincoln is reelected</a:t>
            </a:r>
            <a:endParaRPr lang="en-US" dirty="0"/>
          </a:p>
        </p:txBody>
      </p:sp>
      <p:sp>
        <p:nvSpPr>
          <p:cNvPr id="3" name="Content Placeholder 2"/>
          <p:cNvSpPr>
            <a:spLocks noGrp="1"/>
          </p:cNvSpPr>
          <p:nvPr>
            <p:ph idx="1"/>
          </p:nvPr>
        </p:nvSpPr>
        <p:spPr/>
        <p:txBody>
          <a:bodyPr/>
          <a:lstStyle/>
          <a:p>
            <a:r>
              <a:rPr lang="en-US" b="1" dirty="0" smtClean="0"/>
              <a:t>1864 Election Results</a:t>
            </a:r>
            <a:endParaRPr lang="en-US" dirty="0" smtClean="0"/>
          </a:p>
          <a:p>
            <a:r>
              <a:rPr lang="en-US" dirty="0" smtClean="0"/>
              <a:t>  </a:t>
            </a:r>
            <a:r>
              <a:rPr lang="en-US" b="1" dirty="0" smtClean="0"/>
              <a:t>Candidate</a:t>
            </a:r>
            <a:r>
              <a:rPr lang="en-US" dirty="0" smtClean="0"/>
              <a:t>   </a:t>
            </a:r>
            <a:r>
              <a:rPr lang="en-US" b="1" dirty="0" smtClean="0"/>
              <a:t>Party</a:t>
            </a:r>
            <a:r>
              <a:rPr lang="en-US" dirty="0" smtClean="0"/>
              <a:t>   </a:t>
            </a:r>
          </a:p>
          <a:p>
            <a:r>
              <a:rPr lang="en-US" b="1" dirty="0" smtClean="0"/>
              <a:t>                 Electoral  Votes</a:t>
            </a:r>
            <a:r>
              <a:rPr lang="en-US" dirty="0" smtClean="0"/>
              <a:t>   </a:t>
            </a:r>
            <a:r>
              <a:rPr lang="en-US" b="1" dirty="0" smtClean="0"/>
              <a:t>Popular Votes</a:t>
            </a:r>
            <a:r>
              <a:rPr lang="en-US" dirty="0" smtClean="0"/>
              <a:t>    </a:t>
            </a:r>
          </a:p>
          <a:p>
            <a:r>
              <a:rPr lang="en-US" dirty="0" smtClean="0"/>
              <a:t>Abraham Lincoln (I)    212            2,213,665    </a:t>
            </a:r>
          </a:p>
          <a:p>
            <a:r>
              <a:rPr lang="en-US" dirty="0" smtClean="0"/>
              <a:t>G. B. McClellan   (D)   21              1,805,237</a:t>
            </a:r>
          </a:p>
          <a:p>
            <a:endParaRPr lang="en-US" dirty="0"/>
          </a:p>
        </p:txBody>
      </p:sp>
    </p:spTree>
  </p:cSld>
  <p:clrMapOvr>
    <a:masterClrMapping/>
  </p:clrMapOvr>
  <p:transition>
    <p:wipe dir="r"/>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673860"/>
            <a:ext cx="7924800" cy="492443"/>
          </a:xfrm>
        </p:spPr>
        <p:txBody>
          <a:bodyPr/>
          <a:lstStyle/>
          <a:p>
            <a:r>
              <a:rPr lang="en-US" dirty="0" smtClean="0"/>
              <a:t>Fall of Richmond</a:t>
            </a:r>
            <a:endParaRPr lang="en-US" dirty="0"/>
          </a:p>
        </p:txBody>
      </p:sp>
      <p:pic>
        <p:nvPicPr>
          <p:cNvPr id="4" name="Content Placeholder 3" descr="Richmond.jpg"/>
          <p:cNvPicPr>
            <a:picLocks noGrp="1" noChangeAspect="1"/>
          </p:cNvPicPr>
          <p:nvPr>
            <p:ph idx="1"/>
          </p:nvPr>
        </p:nvPicPr>
        <p:blipFill>
          <a:blip r:embed="rId3" cstate="print"/>
          <a:stretch>
            <a:fillRect/>
          </a:stretch>
        </p:blipFill>
        <p:spPr>
          <a:xfrm>
            <a:off x="2286000" y="2362200"/>
            <a:ext cx="4349240" cy="4081136"/>
          </a:xfrm>
        </p:spPr>
      </p:pic>
    </p:spTree>
  </p:cSld>
  <p:clrMapOvr>
    <a:masterClrMapping/>
  </p:clrMapOvr>
  <p:transition>
    <p:wipe dir="r"/>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3"/>
          <p:cNvSpPr>
            <a:spLocks noGrp="1" noChangeArrowheads="1"/>
          </p:cNvSpPr>
          <p:nvPr>
            <p:ph type="body" sz="half" idx="1"/>
          </p:nvPr>
        </p:nvSpPr>
        <p:spPr>
          <a:xfrm>
            <a:off x="304800" y="1981200"/>
            <a:ext cx="3810000" cy="4114800"/>
          </a:xfrm>
        </p:spPr>
        <p:txBody>
          <a:bodyPr/>
          <a:lstStyle/>
          <a:p>
            <a:pPr>
              <a:lnSpc>
                <a:spcPct val="90000"/>
              </a:lnSpc>
            </a:pPr>
            <a:r>
              <a:rPr lang="en-US" sz="3600" b="1" smtClean="0"/>
              <a:t>…was the town where Grant surrounded Lee’s army, and Lee formally surrendered.</a:t>
            </a:r>
          </a:p>
        </p:txBody>
      </p:sp>
      <p:pic>
        <p:nvPicPr>
          <p:cNvPr id="144387" name="Picture 7" descr="ch1865"/>
          <p:cNvPicPr>
            <a:picLocks noGrp="1" noChangeAspect="1" noChangeArrowheads="1"/>
          </p:cNvPicPr>
          <p:nvPr>
            <p:ph type="clipArt" sz="half" idx="2"/>
          </p:nvPr>
        </p:nvPicPr>
        <p:blipFill>
          <a:blip r:embed="rId3" cstate="print"/>
          <a:srcRect/>
          <a:stretch>
            <a:fillRect/>
          </a:stretch>
        </p:blipFill>
        <p:spPr>
          <a:xfrm>
            <a:off x="3810000" y="1143000"/>
            <a:ext cx="5029200" cy="3292475"/>
          </a:xfrm>
          <a:noFill/>
        </p:spPr>
      </p:pic>
    </p:spTree>
  </p:cSld>
  <p:clrMapOvr>
    <a:masterClrMapping/>
  </p:clrMapOvr>
  <p:transition>
    <p:wipe dir="r"/>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609600" y="838200"/>
            <a:ext cx="7924800" cy="549275"/>
          </a:xfrm>
        </p:spPr>
        <p:txBody>
          <a:bodyPr/>
          <a:lstStyle/>
          <a:p>
            <a:r>
              <a:rPr lang="en-US" sz="3600" b="0" smtClean="0">
                <a:solidFill>
                  <a:schemeClr val="tx1"/>
                </a:solidFill>
              </a:rPr>
              <a:t>ANSWER:  Appomattox Courthouse</a:t>
            </a:r>
          </a:p>
        </p:txBody>
      </p:sp>
      <p:pic>
        <p:nvPicPr>
          <p:cNvPr id="145411" name="Picture 5" descr="dscn2024"/>
          <p:cNvPicPr>
            <a:picLocks noChangeAspect="1" noChangeArrowheads="1"/>
          </p:cNvPicPr>
          <p:nvPr/>
        </p:nvPicPr>
        <p:blipFill>
          <a:blip r:embed="rId3" cstate="print"/>
          <a:srcRect/>
          <a:stretch>
            <a:fillRect/>
          </a:stretch>
        </p:blipFill>
        <p:spPr bwMode="auto">
          <a:xfrm>
            <a:off x="1066800" y="1371600"/>
            <a:ext cx="6934200" cy="5200650"/>
          </a:xfrm>
          <a:prstGeom prst="rect">
            <a:avLst/>
          </a:prstGeom>
          <a:noFill/>
          <a:ln w="9525">
            <a:noFill/>
            <a:miter lim="800000"/>
            <a:headEnd/>
            <a:tailEnd/>
          </a:ln>
        </p:spPr>
      </p:pic>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b="0" smtClean="0"/>
              <a:t>ANSWER</a:t>
            </a:r>
          </a:p>
        </p:txBody>
      </p:sp>
      <p:sp>
        <p:nvSpPr>
          <p:cNvPr id="16387" name="Rectangle 3"/>
          <p:cNvSpPr>
            <a:spLocks noGrp="1" noChangeArrowheads="1"/>
          </p:cNvSpPr>
          <p:nvPr>
            <p:ph type="body" idx="1"/>
          </p:nvPr>
        </p:nvSpPr>
        <p:spPr/>
        <p:txBody>
          <a:bodyPr/>
          <a:lstStyle/>
          <a:p>
            <a:pPr>
              <a:lnSpc>
                <a:spcPct val="90000"/>
              </a:lnSpc>
            </a:pPr>
            <a:r>
              <a:rPr lang="en-US" sz="3200" b="1" smtClean="0">
                <a:cs typeface="Times New Roman" pitchFamily="18" charset="0"/>
              </a:rPr>
              <a:t>Federal officials deemed the act as </a:t>
            </a:r>
            <a:r>
              <a:rPr lang="en-US" sz="3200" b="1" u="sng" smtClean="0">
                <a:cs typeface="Times New Roman" pitchFamily="18" charset="0"/>
              </a:rPr>
              <a:t>unconstitutional</a:t>
            </a:r>
            <a:r>
              <a:rPr lang="en-US" sz="3200" b="1" smtClean="0">
                <a:cs typeface="Times New Roman" pitchFamily="18" charset="0"/>
              </a:rPr>
              <a:t>, or illegal, while southerners believed that if a state entered the Union voluntarily, it also had the right to leave it.</a:t>
            </a:r>
          </a:p>
        </p:txBody>
      </p:sp>
    </p:spTree>
  </p:cSld>
  <p:clrMapOvr>
    <a:masterClrMapping/>
  </p:clrMapOvr>
  <p:transition>
    <p:wipe dir="r"/>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r>
              <a:rPr lang="en-US" smtClean="0"/>
              <a:t>POP Quiz #6</a:t>
            </a:r>
          </a:p>
        </p:txBody>
      </p:sp>
      <p:sp>
        <p:nvSpPr>
          <p:cNvPr id="146435" name="Rectangle 3"/>
          <p:cNvSpPr>
            <a:spLocks noGrp="1" noChangeArrowheads="1"/>
          </p:cNvSpPr>
          <p:nvPr>
            <p:ph type="body" sz="half" idx="1"/>
          </p:nvPr>
        </p:nvSpPr>
        <p:spPr/>
        <p:txBody>
          <a:bodyPr/>
          <a:lstStyle/>
          <a:p>
            <a:r>
              <a:rPr lang="en-US" smtClean="0"/>
              <a:t>I will now pass out a sheet of note book paper. I want you to put your heading on this sheet, don’t forget to include today’s date. Also title this as POP Quiz #6 </a:t>
            </a:r>
          </a:p>
          <a:p>
            <a:endParaRPr lang="en-US" smtClean="0"/>
          </a:p>
        </p:txBody>
      </p:sp>
      <p:pic>
        <p:nvPicPr>
          <p:cNvPr id="146436" name="Picture 4" descr="j0303470"/>
          <p:cNvPicPr>
            <a:picLocks noGrp="1" noChangeAspect="1" noChangeArrowheads="1" noCrop="1"/>
          </p:cNvPicPr>
          <p:nvPr>
            <p:ph sz="half" idx="2"/>
          </p:nvPr>
        </p:nvPicPr>
        <p:blipFill>
          <a:blip r:embed="rId2" cstate="print"/>
          <a:srcRect/>
          <a:stretch>
            <a:fillRect/>
          </a:stretch>
        </p:blipFill>
        <p:spPr>
          <a:xfrm>
            <a:off x="5029200" y="3048000"/>
            <a:ext cx="3352800" cy="2328863"/>
          </a:xfrm>
          <a:noFill/>
        </p:spPr>
      </p:pic>
    </p:spTree>
  </p:cSld>
  <p:clrMapOvr>
    <a:masterClrMapping/>
  </p:clrMapOvr>
  <p:transition>
    <p:wipe dir="r"/>
  </p:transition>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609600" y="1673860"/>
            <a:ext cx="7924800" cy="492443"/>
          </a:xfrm>
        </p:spPr>
        <p:txBody>
          <a:bodyPr/>
          <a:lstStyle/>
          <a:p>
            <a:r>
              <a:rPr lang="en-US" b="0" dirty="0" smtClean="0"/>
              <a:t>Pop Quiz </a:t>
            </a:r>
            <a:r>
              <a:rPr lang="en-US" b="0" dirty="0" smtClean="0"/>
              <a:t>#6 (1 of 2)</a:t>
            </a:r>
            <a:endParaRPr lang="en-US" b="0" dirty="0" smtClean="0"/>
          </a:p>
        </p:txBody>
      </p:sp>
      <p:sp>
        <p:nvSpPr>
          <p:cNvPr id="147459" name="Rectangle 3"/>
          <p:cNvSpPr>
            <a:spLocks noGrp="1" noChangeArrowheads="1"/>
          </p:cNvSpPr>
          <p:nvPr>
            <p:ph type="body" idx="1"/>
          </p:nvPr>
        </p:nvSpPr>
        <p:spPr/>
        <p:txBody>
          <a:bodyPr/>
          <a:lstStyle/>
          <a:p>
            <a:r>
              <a:rPr lang="en-US" b="1" smtClean="0"/>
              <a:t>Who was George Pickett?</a:t>
            </a:r>
          </a:p>
          <a:p>
            <a:r>
              <a:rPr lang="en-US" b="1" smtClean="0"/>
              <a:t>Who was William Tecumseh Sherman?</a:t>
            </a:r>
          </a:p>
          <a:p>
            <a:r>
              <a:rPr lang="en-US" b="1" smtClean="0"/>
              <a:t>Who was George G. Meade?</a:t>
            </a:r>
          </a:p>
          <a:p>
            <a:r>
              <a:rPr lang="en-US" b="1" smtClean="0"/>
              <a:t>What was the Battle of Gettysburg?</a:t>
            </a:r>
          </a:p>
          <a:p>
            <a:r>
              <a:rPr lang="en-US" b="1" smtClean="0"/>
              <a:t>What is total war?</a:t>
            </a:r>
          </a:p>
        </p:txBody>
      </p:sp>
    </p:spTree>
  </p:cSld>
  <p:clrMapOvr>
    <a:masterClrMapping/>
  </p:clrMapOvr>
  <p:transition>
    <p:wipe dir="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r>
              <a:rPr lang="en-US" b="0" smtClean="0"/>
              <a:t>Pop Quiz #5</a:t>
            </a:r>
          </a:p>
        </p:txBody>
      </p:sp>
      <p:sp>
        <p:nvSpPr>
          <p:cNvPr id="148483" name="Rectangle 3"/>
          <p:cNvSpPr>
            <a:spLocks noGrp="1" noChangeArrowheads="1"/>
          </p:cNvSpPr>
          <p:nvPr>
            <p:ph type="body" idx="1"/>
          </p:nvPr>
        </p:nvSpPr>
        <p:spPr/>
        <p:txBody>
          <a:bodyPr/>
          <a:lstStyle/>
          <a:p>
            <a:r>
              <a:rPr lang="en-US" b="1" smtClean="0"/>
              <a:t>What was Pickett’s Charge?</a:t>
            </a:r>
          </a:p>
          <a:p>
            <a:r>
              <a:rPr lang="en-US" b="1" smtClean="0"/>
              <a:t>What was the Gettysburg Address?</a:t>
            </a:r>
          </a:p>
          <a:p>
            <a:r>
              <a:rPr lang="en-US" b="1" smtClean="0"/>
              <a:t>What was the Battle of Gettysburg?</a:t>
            </a:r>
          </a:p>
          <a:p>
            <a:r>
              <a:rPr lang="en-US" b="1" smtClean="0"/>
              <a:t>Who was William Tecumseh Sherman?</a:t>
            </a:r>
          </a:p>
        </p:txBody>
      </p:sp>
    </p:spTree>
  </p:cSld>
  <p:clrMapOvr>
    <a:masterClrMapping/>
  </p:clrMapOvr>
  <p:transition>
    <p:wipe dir="r"/>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27639"/>
            <a:ext cx="7924800" cy="984885"/>
          </a:xfrm>
        </p:spPr>
        <p:txBody>
          <a:bodyPr/>
          <a:lstStyle/>
          <a:p>
            <a:pPr algn="ctr"/>
            <a:r>
              <a:rPr lang="en-US" dirty="0" smtClean="0"/>
              <a:t>Lincoln’s funeral parade –Pennsylvania , Ave</a:t>
            </a:r>
            <a:endParaRPr lang="en-US" dirty="0"/>
          </a:p>
        </p:txBody>
      </p:sp>
      <p:pic>
        <p:nvPicPr>
          <p:cNvPr id="4" name="Content Placeholder 3" descr="lincoln funeral.jpg"/>
          <p:cNvPicPr>
            <a:picLocks noGrp="1" noChangeAspect="1"/>
          </p:cNvPicPr>
          <p:nvPr>
            <p:ph idx="1"/>
          </p:nvPr>
        </p:nvPicPr>
        <p:blipFill>
          <a:blip r:embed="rId4" cstate="print"/>
          <a:stretch>
            <a:fillRect/>
          </a:stretch>
        </p:blipFill>
        <p:spPr>
          <a:xfrm>
            <a:off x="1638300" y="2886075"/>
            <a:ext cx="6096000" cy="2609850"/>
          </a:xfrm>
        </p:spPr>
      </p:pic>
      <p:pic>
        <p:nvPicPr>
          <p:cNvPr id="5" name="taps.wav">
            <a:hlinkClick r:id="" action="ppaction://media"/>
          </p:cNvPr>
          <p:cNvPicPr>
            <a:picLocks noRot="1" noChangeAspect="1"/>
          </p:cNvPicPr>
          <p:nvPr>
            <a:wavAudioFile r:embed="rId1" name="taps.wav"/>
          </p:nvPr>
        </p:nvPicPr>
        <p:blipFill>
          <a:blip r:embed="rId5" cstate="print"/>
          <a:stretch>
            <a:fillRect/>
          </a:stretch>
        </p:blipFill>
        <p:spPr>
          <a:xfrm>
            <a:off x="4419600" y="3276600"/>
            <a:ext cx="304800" cy="304800"/>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7000" numSld="5">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wipe dir="r"/>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wipe dir="r"/>
  </p:transition>
</p:sld>
</file>

<file path=ppt/slides/slide16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wipe dir="r"/>
  </p:transition>
</p:sld>
</file>

<file path=ppt/slides/slide16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wipe dir="r"/>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r>
              <a:rPr lang="en-US" smtClean="0"/>
              <a:t>Other Websites to Visit</a:t>
            </a:r>
          </a:p>
        </p:txBody>
      </p:sp>
      <p:sp>
        <p:nvSpPr>
          <p:cNvPr id="150531" name="Rectangle 3"/>
          <p:cNvSpPr>
            <a:spLocks noGrp="1" noChangeArrowheads="1"/>
          </p:cNvSpPr>
          <p:nvPr>
            <p:ph type="body" idx="1"/>
          </p:nvPr>
        </p:nvSpPr>
        <p:spPr/>
        <p:txBody>
          <a:bodyPr/>
          <a:lstStyle/>
          <a:p>
            <a:r>
              <a:rPr lang="en-US" smtClean="0"/>
              <a:t>For Present-day Civil War Photos of Battlefields Cut and Paste this address:  http://images.google.com/imgres?imgurl=users.ev1.net/~rhuseth/CivilWar/PeaR001.jpg&amp;imgrefurl=http://users.ev1.net/~rhuseth/CivilWar/PeaRidge01.htm&amp;h=412&amp;w=652&amp;sz=60&amp;tbnid=BxI_ddr7d1IJ:&amp;tbnh=85&amp;tbnw=134&amp;prev=/images%3Fq%3DBattle%2Bof%2BPea%2BRidge%26start%3D20%26hl%3Den%26lr%3D%26ie%3DUTF-8%26oe%3DUTF-8%26sa%3DN </a:t>
            </a:r>
          </a:p>
          <a:p>
            <a:endParaRPr lang="en-US" smtClean="0"/>
          </a:p>
        </p:txBody>
      </p:sp>
    </p:spTree>
  </p:cSld>
  <p:clrMapOvr>
    <a:masterClrMapping/>
  </p:clrMapOvr>
  <p:transition>
    <p:wipe dir="r"/>
  </p:transition>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r>
              <a:rPr lang="en-US" smtClean="0"/>
              <a:t>Reference Page for Pictures</a:t>
            </a:r>
          </a:p>
        </p:txBody>
      </p:sp>
      <p:sp>
        <p:nvSpPr>
          <p:cNvPr id="151555" name="Rectangle 3"/>
          <p:cNvSpPr>
            <a:spLocks noGrp="1" noChangeArrowheads="1"/>
          </p:cNvSpPr>
          <p:nvPr>
            <p:ph type="body" idx="1"/>
          </p:nvPr>
        </p:nvSpPr>
        <p:spPr/>
        <p:txBody>
          <a:bodyPr/>
          <a:lstStyle/>
          <a:p>
            <a:pPr>
              <a:lnSpc>
                <a:spcPct val="90000"/>
              </a:lnSpc>
            </a:pPr>
            <a:r>
              <a:rPr lang="en-US" sz="900" smtClean="0">
                <a:solidFill>
                  <a:srgbClr val="008000"/>
                </a:solidFill>
                <a:latin typeface="Arial" charset="0"/>
                <a:cs typeface="Arial" charset="0"/>
              </a:rPr>
              <a:t>www.civics-online.org/.../ images/lincoln1.html</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2"/>
              </a:rPr>
              <a:t>http://images.google.com/images?q=Abraham+Lincoln&amp;ie=UTF-8&amp;oe=UTF-8&amp;hl=en</a:t>
            </a:r>
            <a:r>
              <a:rPr lang="en-US" sz="900" smtClean="0">
                <a:solidFill>
                  <a:srgbClr val="000000"/>
                </a:solidFill>
                <a:latin typeface="Arial" charset="0"/>
                <a:cs typeface="Arial" charset="0"/>
              </a:rPr>
              <a:t> 8 Mar. 2004</a:t>
            </a:r>
          </a:p>
          <a:p>
            <a:pPr>
              <a:lnSpc>
                <a:spcPct val="90000"/>
              </a:lnSpc>
            </a:pPr>
            <a:r>
              <a:rPr lang="en-US" sz="900" smtClean="0">
                <a:solidFill>
                  <a:srgbClr val="008000"/>
                </a:solidFill>
                <a:latin typeface="Arial" charset="0"/>
                <a:cs typeface="Arial" charset="0"/>
              </a:rPr>
              <a:t>www.mises.org/ fullarticle.asp?control=952</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3"/>
              </a:rPr>
              <a:t>http://images.google.com/images?hl=en&amp;lr=&amp;ie=UTF-8&amp;oe=UTF-8&amp;q=Fort+Sumter&amp;btnG=Google+Search</a:t>
            </a:r>
            <a:r>
              <a:rPr lang="en-US" sz="900" smtClean="0">
                <a:solidFill>
                  <a:srgbClr val="000000"/>
                </a:solidFill>
                <a:latin typeface="Arial" charset="0"/>
                <a:cs typeface="Arial" charset="0"/>
              </a:rPr>
              <a:t> 8 Mar. 2004</a:t>
            </a:r>
          </a:p>
          <a:p>
            <a:pPr>
              <a:lnSpc>
                <a:spcPct val="90000"/>
              </a:lnSpc>
            </a:pPr>
            <a:r>
              <a:rPr lang="en-US" sz="900" smtClean="0">
                <a:solidFill>
                  <a:srgbClr val="008000"/>
                </a:solidFill>
                <a:latin typeface="Arial" charset="0"/>
                <a:cs typeface="Arial" charset="0"/>
              </a:rPr>
              <a:t>www.civilwarartillery.com/.../ widowblakely2.jpg</a:t>
            </a:r>
            <a:r>
              <a:rPr lang="en-US" sz="900" smtClean="0">
                <a:solidFill>
                  <a:srgbClr val="000000"/>
                </a:solidFill>
                <a:latin typeface="Arial" charset="0"/>
                <a:cs typeface="Arial" charset="0"/>
              </a:rPr>
              <a:t> http://images.google.com/imgres?imgurl=www.civilwarartillery.com/Vicksburg/widowblakely2.jpg&amp;imgrefurl=http://www.civilwarartillery.com/cannon/default.htm&amp;h=378&amp;w=450&amp;sz=63&amp;tbnid=4mOQXB-A9PcJ:&amp;tbnh=103&amp;tbnw=123&amp;prev=/images%3Fq%3DSiege%2Bof%2BVicksburg%26hl%3Den%26lr%3D%26ie%3DUTF-8%26oe%3DUTF-8%26sa%3DG 13 Mar. 2004</a:t>
            </a:r>
          </a:p>
          <a:p>
            <a:pPr>
              <a:lnSpc>
                <a:spcPct val="90000"/>
              </a:lnSpc>
            </a:pPr>
            <a:r>
              <a:rPr lang="en-US" sz="900" smtClean="0">
                <a:solidFill>
                  <a:srgbClr val="008000"/>
                </a:solidFill>
                <a:latin typeface="Arial" charset="0"/>
                <a:cs typeface="Arial" charset="0"/>
              </a:rPr>
              <a:t>www.upstate.edu/library/history/ cppblackwell.html</a:t>
            </a:r>
            <a:r>
              <a:rPr lang="en-US" sz="900" smtClean="0">
                <a:solidFill>
                  <a:srgbClr val="000000"/>
                </a:solidFill>
                <a:latin typeface="Arial" charset="0"/>
                <a:cs typeface="Arial" charset="0"/>
              </a:rPr>
              <a:t/>
            </a:r>
            <a:br>
              <a:rPr lang="en-US" sz="900" smtClean="0">
                <a:solidFill>
                  <a:srgbClr val="000000"/>
                </a:solidFill>
                <a:latin typeface="Arial" charset="0"/>
                <a:cs typeface="Arial" charset="0"/>
              </a:rPr>
            </a:br>
            <a:r>
              <a:rPr lang="en-US" sz="900" smtClean="0">
                <a:solidFill>
                  <a:srgbClr val="000000"/>
                </a:solidFill>
                <a:latin typeface="Arial" charset="0"/>
                <a:cs typeface="Arial" charset="0"/>
                <a:hlinkClick r:id="rId4"/>
              </a:rPr>
              <a:t>http://images.google.com/images?hl=en&amp;lr=&amp;ie=UTF-8&amp;oe=UTF-8&amp;q=Elizabeth+Blackwell&amp;btnG=Google+Search</a:t>
            </a:r>
            <a:r>
              <a:rPr lang="en-US" sz="900" smtClean="0">
                <a:solidFill>
                  <a:srgbClr val="000000"/>
                </a:solidFill>
                <a:latin typeface="Arial" charset="0"/>
                <a:cs typeface="Arial" charset="0"/>
              </a:rPr>
              <a:t> 8 Mar. 2004</a:t>
            </a:r>
          </a:p>
          <a:p>
            <a:pPr>
              <a:lnSpc>
                <a:spcPct val="90000"/>
              </a:lnSpc>
            </a:pPr>
            <a:r>
              <a:rPr lang="en-US" sz="900" smtClean="0">
                <a:solidFill>
                  <a:srgbClr val="008000"/>
                </a:solidFill>
                <a:latin typeface="Arial" charset="0"/>
                <a:cs typeface="Arial" charset="0"/>
              </a:rPr>
              <a:t>www.civilwarhome.com/ scottbio.htm</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5"/>
              </a:rPr>
              <a:t>http://images.google.com/images?hl=en&amp;lr=&amp;ie=UTF-8&amp;oe=UTF-8&amp;q=Winfield+Scott&amp;btnG=Google+Search</a:t>
            </a:r>
            <a:r>
              <a:rPr lang="en-US" sz="900" smtClean="0">
                <a:solidFill>
                  <a:srgbClr val="000000"/>
                </a:solidFill>
                <a:latin typeface="Arial" charset="0"/>
                <a:cs typeface="Arial" charset="0"/>
              </a:rPr>
              <a:t> 8 Mar. 2004</a:t>
            </a:r>
          </a:p>
          <a:p>
            <a:pPr>
              <a:lnSpc>
                <a:spcPct val="90000"/>
              </a:lnSpc>
            </a:pPr>
            <a:r>
              <a:rPr lang="en-US" sz="900" smtClean="0">
                <a:solidFill>
                  <a:srgbClr val="008000"/>
                </a:solidFill>
                <a:latin typeface="Arial" charset="0"/>
                <a:cs typeface="Arial" charset="0"/>
              </a:rPr>
              <a:t>janicehuse.com/ gullah.htm</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6"/>
              </a:rPr>
              <a:t>http://images.google.com/images?hl=en&amp;lr=&amp;ie=UTF-8&amp;oe=UTF-8&amp;q=Cotton+fields</a:t>
            </a:r>
            <a:r>
              <a:rPr lang="en-US" sz="900" smtClean="0">
                <a:solidFill>
                  <a:srgbClr val="000000"/>
                </a:solidFill>
                <a:latin typeface="Arial" charset="0"/>
                <a:cs typeface="Arial" charset="0"/>
              </a:rPr>
              <a:t> 8 Mar. 2004</a:t>
            </a:r>
          </a:p>
          <a:p>
            <a:pPr>
              <a:lnSpc>
                <a:spcPct val="90000"/>
              </a:lnSpc>
            </a:pPr>
            <a:r>
              <a:rPr lang="en-US" sz="900" smtClean="0">
                <a:solidFill>
                  <a:srgbClr val="008000"/>
                </a:solidFill>
                <a:latin typeface="Arial" charset="0"/>
                <a:cs typeface="Arial" charset="0"/>
              </a:rPr>
              <a:t>www.civilwarhome.com/ mcdowellbio.htm</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7"/>
              </a:rPr>
              <a:t>http://images.google.com/images?hl=en&amp;lr=&amp;ie=UTF-8&amp;oe=UTF-8&amp;q=Irvin+McDowell&amp;btnG=Google+Search</a:t>
            </a:r>
            <a:r>
              <a:rPr lang="en-US" sz="900" smtClean="0">
                <a:solidFill>
                  <a:srgbClr val="000000"/>
                </a:solidFill>
                <a:latin typeface="Arial" charset="0"/>
                <a:cs typeface="Arial" charset="0"/>
              </a:rPr>
              <a:t> 8 Mar. 2004</a:t>
            </a:r>
          </a:p>
          <a:p>
            <a:pPr>
              <a:lnSpc>
                <a:spcPct val="90000"/>
              </a:lnSpc>
            </a:pPr>
            <a:r>
              <a:rPr lang="en-US" sz="900" smtClean="0">
                <a:solidFill>
                  <a:srgbClr val="008000"/>
                </a:solidFill>
                <a:latin typeface="Arial" charset="0"/>
                <a:cs typeface="Arial" charset="0"/>
              </a:rPr>
              <a:t>americancivilwar.com/south/ stonewall_jackson.html</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8"/>
              </a:rPr>
              <a:t>http://images.google.com/images?hl=en&amp;lr=&amp;ie=UTF-8&amp;oe=UTF-8&amp;q=Thomas+%E2%80%9CStonewall%E2%80%9D+Jackson&amp;btnG=Google+Search</a:t>
            </a:r>
            <a:r>
              <a:rPr lang="en-US" sz="900" smtClean="0">
                <a:solidFill>
                  <a:srgbClr val="000000"/>
                </a:solidFill>
                <a:latin typeface="Arial" charset="0"/>
                <a:cs typeface="Arial" charset="0"/>
              </a:rPr>
              <a:t> 8 Mar. 2004</a:t>
            </a:r>
          </a:p>
          <a:p>
            <a:pPr>
              <a:lnSpc>
                <a:spcPct val="90000"/>
              </a:lnSpc>
            </a:pPr>
            <a:r>
              <a:rPr lang="en-US" sz="900" smtClean="0">
                <a:solidFill>
                  <a:srgbClr val="008000"/>
                </a:solidFill>
                <a:latin typeface="Arial" charset="0"/>
                <a:cs typeface="Arial" charset="0"/>
              </a:rPr>
              <a:t>memory.loc.gov/.../4a39000/ 4a39400/4a39445r.jpg</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9"/>
              </a:rPr>
              <a:t>http://images.google.com/images?hl=en&amp;lr=&amp;ie=UTF-8&amp;oe=UTF-8&amp;q=First+Battle+of+Bull+Run&amp;btnG=Google+Search</a:t>
            </a:r>
            <a:r>
              <a:rPr lang="en-US" sz="900" smtClean="0">
                <a:solidFill>
                  <a:srgbClr val="000000"/>
                </a:solidFill>
                <a:latin typeface="Arial" charset="0"/>
                <a:cs typeface="Arial" charset="0"/>
              </a:rPr>
              <a:t> 8 Mar. 2004</a:t>
            </a:r>
          </a:p>
        </p:txBody>
      </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smtClean="0"/>
              <a:t>Answer Continued</a:t>
            </a:r>
          </a:p>
        </p:txBody>
      </p:sp>
      <p:sp>
        <p:nvSpPr>
          <p:cNvPr id="17411" name="Rectangle 3"/>
          <p:cNvSpPr>
            <a:spLocks noGrp="1" noChangeArrowheads="1"/>
          </p:cNvSpPr>
          <p:nvPr>
            <p:ph type="body" idx="1"/>
          </p:nvPr>
        </p:nvSpPr>
        <p:spPr/>
        <p:txBody>
          <a:bodyPr/>
          <a:lstStyle/>
          <a:p>
            <a:r>
              <a:rPr lang="en-US" sz="2800" b="1" smtClean="0">
                <a:cs typeface="Times New Roman" pitchFamily="18" charset="0"/>
              </a:rPr>
              <a:t>Lincoln believed that the Union was older than the Constitution.  He said that secession was illegal and that any violence supporting it would be viewed as revolutionary, and an act of war.  Lincoln believed that the Union would hold all federal property in the South and not give it up.</a:t>
            </a:r>
            <a:r>
              <a:rPr lang="en-US" sz="2800" b="1" smtClean="0"/>
              <a:t> </a:t>
            </a:r>
          </a:p>
          <a:p>
            <a:endParaRPr lang="en-US" smtClean="0"/>
          </a:p>
        </p:txBody>
      </p:sp>
    </p:spTree>
  </p:cSld>
  <p:clrMapOvr>
    <a:masterClrMapping/>
  </p:clrMapOvr>
  <p:transition>
    <p:wipe dir="r"/>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r>
              <a:rPr lang="en-US" smtClean="0"/>
              <a:t>Reference Page 2 for Pictures</a:t>
            </a:r>
          </a:p>
        </p:txBody>
      </p:sp>
      <p:sp>
        <p:nvSpPr>
          <p:cNvPr id="152579" name="Rectangle 3"/>
          <p:cNvSpPr>
            <a:spLocks noGrp="1" noChangeArrowheads="1"/>
          </p:cNvSpPr>
          <p:nvPr>
            <p:ph type="body" idx="1"/>
          </p:nvPr>
        </p:nvSpPr>
        <p:spPr/>
        <p:txBody>
          <a:bodyPr/>
          <a:lstStyle/>
          <a:p>
            <a:r>
              <a:rPr lang="en-US" sz="900" smtClean="0">
                <a:solidFill>
                  <a:srgbClr val="008000"/>
                </a:solidFill>
                <a:latin typeface="Arial" charset="0"/>
                <a:cs typeface="Arial" charset="0"/>
              </a:rPr>
              <a:t>www.pha.jhu.edu/~dag/4thtex/ history/mcclellan.htm</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2"/>
              </a:rPr>
              <a:t>http://images.google.com/images?q=George+B.+McClellan&amp;ie=UTF-8&amp;oe=UTF-8&amp;hl=en&amp;btnG=Google+Search</a:t>
            </a:r>
            <a:r>
              <a:rPr lang="en-US" sz="900" smtClean="0">
                <a:solidFill>
                  <a:srgbClr val="000000"/>
                </a:solidFill>
                <a:latin typeface="Arial" charset="0"/>
                <a:cs typeface="Arial" charset="0"/>
              </a:rPr>
              <a:t> 10 Mar. 2004</a:t>
            </a:r>
          </a:p>
          <a:p>
            <a:r>
              <a:rPr lang="en-US" sz="900" smtClean="0">
                <a:solidFill>
                  <a:srgbClr val="008000"/>
                </a:solidFill>
                <a:latin typeface="Arial" charset="0"/>
                <a:cs typeface="Arial" charset="0"/>
              </a:rPr>
              <a:t>www.americaslibrary.gov/jb/ civil/jb_civil_sur...</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3"/>
              </a:rPr>
              <a:t>http://images.google.com/images?hl=en&amp;lr=&amp;ie=UTF-8&amp;oe=UTF-8&amp;q=Robert+E.+Lee&amp;btnG=Google+Search</a:t>
            </a:r>
            <a:r>
              <a:rPr lang="en-US" sz="900" smtClean="0">
                <a:solidFill>
                  <a:srgbClr val="000000"/>
                </a:solidFill>
                <a:latin typeface="Arial" charset="0"/>
                <a:cs typeface="Arial" charset="0"/>
              </a:rPr>
              <a:t> 10 Mar. 2004</a:t>
            </a:r>
          </a:p>
          <a:p>
            <a:r>
              <a:rPr lang="en-US" sz="900" smtClean="0">
                <a:solidFill>
                  <a:srgbClr val="008000"/>
                </a:solidFill>
                <a:latin typeface="Arial" charset="0"/>
                <a:cs typeface="Arial" charset="0"/>
              </a:rPr>
              <a:t>www.civilwarhome.com/ sevendays.htm</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4"/>
              </a:rPr>
              <a:t>http://images.google.com/images?hl=en&amp;lr=&amp;ie=UTF-8&amp;oe=UTF-8&amp;q=Seven+Days+Battles&amp;btnG=Google+Search</a:t>
            </a:r>
            <a:r>
              <a:rPr lang="en-US" sz="900" smtClean="0">
                <a:solidFill>
                  <a:srgbClr val="000000"/>
                </a:solidFill>
                <a:latin typeface="Arial" charset="0"/>
                <a:cs typeface="Arial" charset="0"/>
              </a:rPr>
              <a:t> 10 Mar. 2004</a:t>
            </a:r>
          </a:p>
          <a:p>
            <a:r>
              <a:rPr lang="en-US" sz="900" smtClean="0">
                <a:solidFill>
                  <a:srgbClr val="008000"/>
                </a:solidFill>
                <a:latin typeface="Arial" charset="0"/>
                <a:cs typeface="Arial" charset="0"/>
              </a:rPr>
              <a:t>www.americaslibrary.gov/jb/ civil/jb_civil_bat...</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5"/>
              </a:rPr>
              <a:t>http://images.google.com/images?hl=en&amp;lr=&amp;ie=UTF-8&amp;oe=UTF-8&amp;q=Battle+of+Antietam&amp;btnG=Google+Search</a:t>
            </a:r>
            <a:r>
              <a:rPr lang="en-US" sz="900" smtClean="0">
                <a:solidFill>
                  <a:srgbClr val="000000"/>
                </a:solidFill>
                <a:latin typeface="Arial" charset="0"/>
                <a:cs typeface="Arial" charset="0"/>
              </a:rPr>
              <a:t> 10 Mar. 2004</a:t>
            </a:r>
          </a:p>
          <a:p>
            <a:r>
              <a:rPr lang="en-US" sz="900" smtClean="0">
                <a:solidFill>
                  <a:srgbClr val="008000"/>
                </a:solidFill>
                <a:latin typeface="Arial" charset="0"/>
                <a:cs typeface="Arial" charset="0"/>
              </a:rPr>
              <a:t>www.angelfire.com/.../ images/ironclads.jpg</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6"/>
              </a:rPr>
              <a:t>http://images.google.com/images?hl=en&amp;lr=&amp;ie=UTF-8&amp;oe=UTF-8&amp;q=Ironclads&amp;btnG=Google+Search</a:t>
            </a:r>
            <a:r>
              <a:rPr lang="en-US" sz="900" smtClean="0">
                <a:solidFill>
                  <a:srgbClr val="000000"/>
                </a:solidFill>
                <a:latin typeface="Arial" charset="0"/>
                <a:cs typeface="Arial" charset="0"/>
              </a:rPr>
              <a:t> 10 Mar. 2004</a:t>
            </a:r>
          </a:p>
          <a:p>
            <a:r>
              <a:rPr lang="en-US" sz="900" smtClean="0">
                <a:solidFill>
                  <a:srgbClr val="008000"/>
                </a:solidFill>
                <a:latin typeface="Arial" charset="0"/>
                <a:cs typeface="Arial" charset="0"/>
              </a:rPr>
              <a:t>www.npg.si.edu/exh/brady/ war/bradgran.htm</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7"/>
              </a:rPr>
              <a:t>http://images.google.com/images?q=Ulysses+S.+Grant&amp;hl=en&amp;lr=&amp;ie=UTF-8&amp;oe=UTF-8&amp;start=20&amp;sa=N</a:t>
            </a:r>
            <a:r>
              <a:rPr lang="en-US" sz="900" smtClean="0">
                <a:solidFill>
                  <a:srgbClr val="000000"/>
                </a:solidFill>
                <a:latin typeface="Arial" charset="0"/>
                <a:cs typeface="Arial" charset="0"/>
              </a:rPr>
              <a:t> 13 Mar. 2004</a:t>
            </a:r>
          </a:p>
          <a:p>
            <a:r>
              <a:rPr lang="en-US" sz="900" smtClean="0">
                <a:solidFill>
                  <a:srgbClr val="008000"/>
                </a:solidFill>
                <a:latin typeface="Arial" charset="0"/>
                <a:cs typeface="Arial" charset="0"/>
              </a:rPr>
              <a:t>www.germantown.k12.il.us/ html/battles.html</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8"/>
              </a:rPr>
              <a:t>http://images.google.com/images?hl=en&amp;lr=&amp;ie=UTF-8&amp;oe=UTF-8&amp;q=Battle+of+Shiloh&amp;btnG=Google+Search</a:t>
            </a:r>
            <a:r>
              <a:rPr lang="en-US" sz="900" smtClean="0">
                <a:solidFill>
                  <a:srgbClr val="000000"/>
                </a:solidFill>
                <a:latin typeface="Arial" charset="0"/>
                <a:cs typeface="Arial" charset="0"/>
              </a:rPr>
              <a:t> 13 Mar. 2004</a:t>
            </a:r>
          </a:p>
          <a:p>
            <a:r>
              <a:rPr lang="en-US" sz="900" smtClean="0">
                <a:solidFill>
                  <a:srgbClr val="008000"/>
                </a:solidFill>
                <a:latin typeface="Arial" charset="0"/>
                <a:cs typeface="Arial" charset="0"/>
              </a:rPr>
              <a:t>www.germantown.k12.il.us/ html/battles.html</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8"/>
              </a:rPr>
              <a:t>http://images.google.com/images?hl=en&amp;lr=&amp;ie=UTF-8&amp;oe=UTF-8&amp;q=Battle+of+Shiloh&amp;btnG=Google+Search</a:t>
            </a:r>
            <a:r>
              <a:rPr lang="en-US" sz="900" smtClean="0">
                <a:solidFill>
                  <a:srgbClr val="000000"/>
                </a:solidFill>
                <a:latin typeface="Arial" charset="0"/>
                <a:cs typeface="Arial" charset="0"/>
              </a:rPr>
              <a:t> 13 Mar. 2004</a:t>
            </a:r>
          </a:p>
          <a:p>
            <a:r>
              <a:rPr lang="en-US" sz="900" smtClean="0">
                <a:solidFill>
                  <a:srgbClr val="008000"/>
                </a:solidFill>
                <a:latin typeface="Arial" charset="0"/>
                <a:cs typeface="Arial" charset="0"/>
              </a:rPr>
              <a:t>www.americaslibrary.gov/.../ jb/civil/ftmorgan_1</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9"/>
              </a:rPr>
              <a:t>http://images.google.com/images?hl=en&amp;lr=&amp;ie=UTF-8&amp;oe=UTF-8&amp;q=David+G.+Farragut&amp;btnG=Google+Search</a:t>
            </a:r>
            <a:r>
              <a:rPr lang="en-US" sz="900" smtClean="0">
                <a:solidFill>
                  <a:srgbClr val="000000"/>
                </a:solidFill>
                <a:latin typeface="Arial" charset="0"/>
                <a:cs typeface="Arial" charset="0"/>
              </a:rPr>
              <a:t> 13 Mar. 2004</a:t>
            </a:r>
          </a:p>
        </p:txBody>
      </p:sp>
    </p:spTree>
  </p:cSld>
  <p:clrMapOvr>
    <a:masterClrMapping/>
  </p:clrMapOvr>
  <p:transition>
    <p:wipe dir="r"/>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r>
              <a:rPr lang="en-US" smtClean="0"/>
              <a:t>Reference Page 3 for Pictures</a:t>
            </a:r>
          </a:p>
        </p:txBody>
      </p:sp>
      <p:sp>
        <p:nvSpPr>
          <p:cNvPr id="153603" name="Rectangle 3"/>
          <p:cNvSpPr>
            <a:spLocks noGrp="1" noChangeArrowheads="1"/>
          </p:cNvSpPr>
          <p:nvPr>
            <p:ph type="body" idx="1"/>
          </p:nvPr>
        </p:nvSpPr>
        <p:spPr/>
        <p:txBody>
          <a:bodyPr/>
          <a:lstStyle/>
          <a:p>
            <a:pPr>
              <a:lnSpc>
                <a:spcPct val="90000"/>
              </a:lnSpc>
            </a:pPr>
            <a:r>
              <a:rPr lang="en-US" sz="900" smtClean="0">
                <a:solidFill>
                  <a:srgbClr val="008000"/>
                </a:solidFill>
                <a:latin typeface="Arial" charset="0"/>
                <a:cs typeface="Arial" charset="0"/>
              </a:rPr>
              <a:t>www.civilwarhome.com/ pembertonbio.htm</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2"/>
              </a:rPr>
              <a:t>http://images.google.com/images?hl=en&amp;lr=&amp;ie=UTF-8&amp;oe=UTF-8&amp;q=John+C.+Pemberton&amp;btnG=Google+Search</a:t>
            </a:r>
            <a:r>
              <a:rPr lang="en-US" sz="900" smtClean="0">
                <a:solidFill>
                  <a:srgbClr val="000000"/>
                </a:solidFill>
                <a:latin typeface="Arial" charset="0"/>
                <a:cs typeface="Arial" charset="0"/>
              </a:rPr>
              <a:t> 13 Mar. 2004</a:t>
            </a:r>
          </a:p>
          <a:p>
            <a:pPr>
              <a:lnSpc>
                <a:spcPct val="90000"/>
              </a:lnSpc>
            </a:pPr>
            <a:r>
              <a:rPr lang="en-US" sz="900" smtClean="0">
                <a:solidFill>
                  <a:srgbClr val="008000"/>
                </a:solidFill>
                <a:latin typeface="Arial" charset="0"/>
                <a:cs typeface="Arial" charset="0"/>
              </a:rPr>
              <a:t>www.americaslibrary.gov/jb/ civil/jb_civil_vic...</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3"/>
              </a:rPr>
              <a:t>http://images.google.com/images?hl=en&amp;lr=&amp;ie=UTF-8&amp;oe=UTF-8&amp;q=Siege+of+Vicksburg&amp;btnG=Google+Search</a:t>
            </a:r>
            <a:r>
              <a:rPr lang="en-US" sz="900" smtClean="0">
                <a:solidFill>
                  <a:srgbClr val="000000"/>
                </a:solidFill>
                <a:latin typeface="Arial" charset="0"/>
                <a:cs typeface="Arial" charset="0"/>
              </a:rPr>
              <a:t> 13 Mar. 2004</a:t>
            </a:r>
          </a:p>
          <a:p>
            <a:pPr>
              <a:lnSpc>
                <a:spcPct val="90000"/>
              </a:lnSpc>
            </a:pPr>
            <a:r>
              <a:rPr lang="en-US" sz="900" smtClean="0">
                <a:solidFill>
                  <a:srgbClr val="008000"/>
                </a:solidFill>
                <a:latin typeface="Arial" charset="0"/>
                <a:cs typeface="Arial" charset="0"/>
              </a:rPr>
              <a:t>www.civilwarartillery.com/.../ widowblakely2.jpg</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3"/>
              </a:rPr>
              <a:t>http://images.google.com/images?hl=en&amp;lr=&amp;ie=UTF-8&amp;oe=UTF-8&amp;q=Siege+of+Vicksburg&amp;btnG=Google+Search</a:t>
            </a:r>
            <a:r>
              <a:rPr lang="en-US" sz="900" smtClean="0">
                <a:solidFill>
                  <a:srgbClr val="000000"/>
                </a:solidFill>
                <a:latin typeface="Arial" charset="0"/>
                <a:cs typeface="Arial" charset="0"/>
              </a:rPr>
              <a:t> 13 Mar. 2004</a:t>
            </a:r>
          </a:p>
          <a:p>
            <a:pPr>
              <a:lnSpc>
                <a:spcPct val="90000"/>
              </a:lnSpc>
            </a:pPr>
            <a:r>
              <a:rPr lang="en-US" sz="900" smtClean="0">
                <a:solidFill>
                  <a:srgbClr val="008000"/>
                </a:solidFill>
                <a:latin typeface="Arial" charset="0"/>
                <a:cs typeface="Arial" charset="0"/>
              </a:rPr>
              <a:t>www.nps.gov/peri/ vol_photo3.htm</a:t>
            </a:r>
            <a:r>
              <a:rPr lang="en-US" sz="900" smtClean="0">
                <a:solidFill>
                  <a:srgbClr val="000000"/>
                </a:solidFill>
                <a:latin typeface="Arial" charset="0"/>
                <a:cs typeface="Arial" charset="0"/>
              </a:rPr>
              <a:t/>
            </a:r>
            <a:br>
              <a:rPr lang="en-US" sz="900" smtClean="0">
                <a:solidFill>
                  <a:srgbClr val="000000"/>
                </a:solidFill>
                <a:latin typeface="Arial" charset="0"/>
                <a:cs typeface="Arial" charset="0"/>
              </a:rPr>
            </a:br>
            <a:r>
              <a:rPr lang="en-US" sz="900" smtClean="0">
                <a:solidFill>
                  <a:srgbClr val="000000"/>
                </a:solidFill>
                <a:latin typeface="Arial" charset="0"/>
                <a:cs typeface="Arial" charset="0"/>
                <a:hlinkClick r:id="rId4"/>
              </a:rPr>
              <a:t>http://images.google.com/images?q=Battle+of+Pea+Ridge&amp;hl=en&amp;lr=&amp;ie=UTF-8&amp;oe=UTF-8&amp;start=40&amp;sa=N</a:t>
            </a:r>
            <a:r>
              <a:rPr lang="en-US" sz="900" smtClean="0">
                <a:solidFill>
                  <a:srgbClr val="000000"/>
                </a:solidFill>
                <a:latin typeface="Arial" charset="0"/>
                <a:cs typeface="Arial" charset="0"/>
              </a:rPr>
              <a:t> 13 Mar. 2004</a:t>
            </a:r>
          </a:p>
          <a:p>
            <a:pPr>
              <a:lnSpc>
                <a:spcPct val="90000"/>
              </a:lnSpc>
            </a:pPr>
            <a:r>
              <a:rPr lang="en-US" sz="900" smtClean="0">
                <a:solidFill>
                  <a:srgbClr val="008000"/>
                </a:solidFill>
                <a:latin typeface="Arial" charset="0"/>
                <a:cs typeface="Arial" charset="0"/>
              </a:rPr>
              <a:t>www.columbia.edu/itc/law/ witt/raw_images/lect...</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5"/>
              </a:rPr>
              <a:t>http://images.google.com/images?hl=en&amp;lr=&amp;ie=UTF-8&amp;oe=UTF-8&amp;q=Emancipation+Proclamation&amp;btnG=Google+Search</a:t>
            </a:r>
            <a:r>
              <a:rPr lang="en-US" sz="900" smtClean="0">
                <a:solidFill>
                  <a:srgbClr val="000000"/>
                </a:solidFill>
                <a:latin typeface="Arial" charset="0"/>
                <a:cs typeface="Arial" charset="0"/>
              </a:rPr>
              <a:t> 13 Mar. 2004</a:t>
            </a:r>
          </a:p>
          <a:p>
            <a:pPr>
              <a:lnSpc>
                <a:spcPct val="90000"/>
              </a:lnSpc>
            </a:pPr>
            <a:r>
              <a:rPr lang="en-US" sz="900" smtClean="0">
                <a:solidFill>
                  <a:srgbClr val="008000"/>
                </a:solidFill>
                <a:latin typeface="Arial" charset="0"/>
                <a:cs typeface="Arial" charset="0"/>
              </a:rPr>
              <a:t>www.columbia.edu/itc/law/ witt/raw_images/lect...</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5"/>
              </a:rPr>
              <a:t>http://images.google.com/images?hl=en&amp;lr=&amp;ie=UTF-8&amp;oe=UTF-8&amp;q=Emancipation+Proclamation&amp;btnG=Google+Search</a:t>
            </a:r>
            <a:r>
              <a:rPr lang="en-US" sz="900" smtClean="0">
                <a:solidFill>
                  <a:srgbClr val="000000"/>
                </a:solidFill>
                <a:latin typeface="Arial" charset="0"/>
                <a:cs typeface="Arial" charset="0"/>
              </a:rPr>
              <a:t> 13 Mar. 2004</a:t>
            </a:r>
          </a:p>
          <a:p>
            <a:pPr>
              <a:lnSpc>
                <a:spcPct val="90000"/>
              </a:lnSpc>
            </a:pPr>
            <a:r>
              <a:rPr lang="en-US" sz="900" smtClean="0">
                <a:solidFill>
                  <a:srgbClr val="008000"/>
                </a:solidFill>
                <a:latin typeface="Arial" charset="0"/>
                <a:cs typeface="Arial" charset="0"/>
              </a:rPr>
              <a:t>www.civil-war.net/cw_images/ files/images/669.jpg</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6"/>
              </a:rPr>
              <a:t>http://images.google.com/images?hl=en&amp;lr=&amp;ie=UTF-8&amp;oe=UTF-8&amp;q=Contrabands&amp;btnG=Google+Search</a:t>
            </a:r>
            <a:r>
              <a:rPr lang="en-US" sz="900" smtClean="0">
                <a:solidFill>
                  <a:srgbClr val="000000"/>
                </a:solidFill>
                <a:latin typeface="Arial" charset="0"/>
                <a:cs typeface="Arial" charset="0"/>
              </a:rPr>
              <a:t> 13 Mar. 2004</a:t>
            </a:r>
          </a:p>
          <a:p>
            <a:pPr>
              <a:lnSpc>
                <a:spcPct val="90000"/>
              </a:lnSpc>
            </a:pPr>
            <a:r>
              <a:rPr lang="en-US" sz="900" smtClean="0">
                <a:solidFill>
                  <a:srgbClr val="008000"/>
                </a:solidFill>
                <a:latin typeface="Arial" charset="0"/>
                <a:cs typeface="Arial" charset="0"/>
              </a:rPr>
              <a:t>www.yale.edu/glc/tangledroots/ tr12bb1.htm</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7"/>
              </a:rPr>
              <a:t>http://images.google.com/images?hl=en&amp;lr=&amp;ie=UTF-8&amp;oe=UTF-8&amp;q=54th+Massachusetts+Infantry&amp;btnG=Google+Search</a:t>
            </a:r>
            <a:r>
              <a:rPr lang="en-US" sz="900" smtClean="0">
                <a:solidFill>
                  <a:srgbClr val="000000"/>
                </a:solidFill>
                <a:latin typeface="Arial" charset="0"/>
                <a:cs typeface="Arial" charset="0"/>
              </a:rPr>
              <a:t> 13 Mar. 2004</a:t>
            </a:r>
          </a:p>
          <a:p>
            <a:pPr>
              <a:lnSpc>
                <a:spcPct val="90000"/>
              </a:lnSpc>
            </a:pPr>
            <a:r>
              <a:rPr lang="en-US" sz="900" smtClean="0">
                <a:solidFill>
                  <a:srgbClr val="008000"/>
                </a:solidFill>
                <a:latin typeface="Arial" charset="0"/>
                <a:cs typeface="Arial" charset="0"/>
              </a:rPr>
              <a:t>oha.ci.alexandria.va.us/.../ fw-freedom.html</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7"/>
              </a:rPr>
              <a:t>http://images.google.com/images?hl=en&amp;lr=&amp;ie=UTF-8&amp;oe=UTF-8&amp;q=54th+Massachusetts+Infantry&amp;btnG=Google+Search</a:t>
            </a:r>
            <a:r>
              <a:rPr lang="en-US" sz="900" smtClean="0">
                <a:solidFill>
                  <a:srgbClr val="000000"/>
                </a:solidFill>
                <a:latin typeface="Arial" charset="0"/>
                <a:cs typeface="Arial" charset="0"/>
              </a:rPr>
              <a:t> 13 Mar. 2004</a:t>
            </a:r>
          </a:p>
          <a:p>
            <a:pPr>
              <a:lnSpc>
                <a:spcPct val="90000"/>
              </a:lnSpc>
            </a:pPr>
            <a:r>
              <a:rPr lang="en-US" sz="900" smtClean="0">
                <a:solidFill>
                  <a:srgbClr val="008000"/>
                </a:solidFill>
                <a:latin typeface="Arial" charset="0"/>
                <a:cs typeface="Arial" charset="0"/>
              </a:rPr>
              <a:t>members.cox.net/nhs/herppics/ copperheads_20.jpg</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8"/>
              </a:rPr>
              <a:t>http://images.google.com/images?hl=en&amp;lr=&amp;ie=UTF-8&amp;oe=UTF-8&amp;q=Copperheads&amp;btnG=Google+Search</a:t>
            </a:r>
            <a:r>
              <a:rPr lang="en-US" sz="900" smtClean="0">
                <a:solidFill>
                  <a:srgbClr val="000000"/>
                </a:solidFill>
                <a:latin typeface="Arial" charset="0"/>
                <a:cs typeface="Arial" charset="0"/>
              </a:rPr>
              <a:t> 13 Mar. 2004</a:t>
            </a:r>
          </a:p>
        </p:txBody>
      </p:sp>
    </p:spTree>
  </p:cSld>
  <p:clrMapOvr>
    <a:masterClrMapping/>
  </p:clrMapOvr>
  <p:transition>
    <p:wipe dir="r"/>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r>
              <a:rPr lang="en-US" b="0" smtClean="0"/>
              <a:t>Reference Page 4 for Pictures</a:t>
            </a:r>
          </a:p>
        </p:txBody>
      </p:sp>
      <p:sp>
        <p:nvSpPr>
          <p:cNvPr id="154627" name="Rectangle 3"/>
          <p:cNvSpPr>
            <a:spLocks noGrp="1" noChangeArrowheads="1"/>
          </p:cNvSpPr>
          <p:nvPr>
            <p:ph type="body" idx="1"/>
          </p:nvPr>
        </p:nvSpPr>
        <p:spPr/>
        <p:txBody>
          <a:bodyPr/>
          <a:lstStyle/>
          <a:p>
            <a:r>
              <a:rPr lang="en-US" sz="900" smtClean="0">
                <a:solidFill>
                  <a:srgbClr val="008000"/>
                </a:solidFill>
                <a:latin typeface="Arial" charset="0"/>
                <a:cs typeface="Arial" charset="0"/>
              </a:rPr>
              <a:t>www.secondwi.com/.../ copperheadspage.htm</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2"/>
              </a:rPr>
              <a:t>http://images.google.com/images?hl=en&amp;lr=&amp;ie=UTF-8&amp;oe=UTF-8&amp;q=Copperheads&amp;btnG=Google+Search</a:t>
            </a:r>
            <a:r>
              <a:rPr lang="en-US" sz="900" smtClean="0">
                <a:solidFill>
                  <a:srgbClr val="000000"/>
                </a:solidFill>
                <a:latin typeface="Arial" charset="0"/>
                <a:cs typeface="Arial" charset="0"/>
              </a:rPr>
              <a:t> 13 Mar. 2004</a:t>
            </a:r>
          </a:p>
          <a:p>
            <a:r>
              <a:rPr lang="en-US" sz="900" smtClean="0">
                <a:solidFill>
                  <a:srgbClr val="008000"/>
                </a:solidFill>
                <a:latin typeface="Arial" charset="0"/>
                <a:cs typeface="Arial" charset="0"/>
              </a:rPr>
              <a:t>www.zzzptm.com/ historypatriotism.html</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3"/>
              </a:rPr>
              <a:t>http://images.google.com/images?hl=en&amp;lr=&amp;ie=UTF-8&amp;oe=UTF-8&amp;q=habeas+corpus&amp;btnG=Google+Search</a:t>
            </a:r>
            <a:r>
              <a:rPr lang="en-US" sz="900" smtClean="0">
                <a:solidFill>
                  <a:srgbClr val="000000"/>
                </a:solidFill>
                <a:latin typeface="Arial" charset="0"/>
                <a:cs typeface="Arial" charset="0"/>
              </a:rPr>
              <a:t> 13 Mar. 2004</a:t>
            </a:r>
          </a:p>
          <a:p>
            <a:r>
              <a:rPr lang="en-US" sz="900" smtClean="0">
                <a:solidFill>
                  <a:srgbClr val="008000"/>
                </a:solidFill>
                <a:latin typeface="Arial" charset="0"/>
                <a:cs typeface="Arial" charset="0"/>
              </a:rPr>
              <a:t>www.civil-war.net/cw_images/ files/images/194.jpg</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4"/>
              </a:rPr>
              <a:t>http://images.google.com/images?hl=en&amp;lr=&amp;ie=UTF-8&amp;oe=UTF-8&amp;q=Clara+Barton&amp;btnG=Google+Search</a:t>
            </a:r>
            <a:r>
              <a:rPr lang="en-US" sz="900" smtClean="0">
                <a:solidFill>
                  <a:srgbClr val="000000"/>
                </a:solidFill>
                <a:latin typeface="Arial" charset="0"/>
                <a:cs typeface="Arial" charset="0"/>
              </a:rPr>
              <a:t> 13 Mar. 2004</a:t>
            </a:r>
          </a:p>
          <a:p>
            <a:r>
              <a:rPr lang="en-US" sz="900" smtClean="0">
                <a:solidFill>
                  <a:srgbClr val="008000"/>
                </a:solidFill>
                <a:latin typeface="Arial" charset="0"/>
                <a:cs typeface="Arial" charset="0"/>
              </a:rPr>
              <a:t>www.sandiego.edu/~kelliej/ tompkins.html</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5"/>
              </a:rPr>
              <a:t>http://images.google.com/images?hl=en&amp;lr=&amp;ie=UTF-8&amp;oe=UTF-8&amp;q=Sally+Louisa+Tompkins&amp;btnG=Google+Search</a:t>
            </a:r>
            <a:r>
              <a:rPr lang="en-US" sz="900" smtClean="0">
                <a:solidFill>
                  <a:srgbClr val="000000"/>
                </a:solidFill>
                <a:latin typeface="Arial" charset="0"/>
                <a:cs typeface="Arial" charset="0"/>
              </a:rPr>
              <a:t> 13 Mar. 2004</a:t>
            </a:r>
          </a:p>
          <a:p>
            <a:r>
              <a:rPr lang="en-US" sz="900" smtClean="0">
                <a:solidFill>
                  <a:srgbClr val="008000"/>
                </a:solidFill>
                <a:latin typeface="Arial" charset="0"/>
                <a:cs typeface="Arial" charset="0"/>
              </a:rPr>
              <a:t>www.newarksattic.com/ historical_people.htm</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6"/>
              </a:rPr>
              <a:t>http://images.google.com/images?hl=en&amp;lr=&amp;ie=UTF-8&amp;oe=UTF-8&amp;q=Clement+L.+Vallandigham&amp;btnG=Google+Search</a:t>
            </a:r>
            <a:r>
              <a:rPr lang="en-US" sz="900" smtClean="0">
                <a:solidFill>
                  <a:srgbClr val="000000"/>
                </a:solidFill>
                <a:latin typeface="Arial" charset="0"/>
                <a:cs typeface="Arial" charset="0"/>
              </a:rPr>
              <a:t> 13 Mar. 2004</a:t>
            </a:r>
          </a:p>
          <a:p>
            <a:r>
              <a:rPr lang="en-US" sz="900" smtClean="0">
                <a:solidFill>
                  <a:srgbClr val="008000"/>
                </a:solidFill>
                <a:latin typeface="Arial" charset="0"/>
                <a:cs typeface="Arial" charset="0"/>
              </a:rPr>
              <a:t>www.pusd.info/.../David/ david/the_pictures.htm</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7"/>
              </a:rPr>
              <a:t>http://images.google.com/images?hl=en&amp;lr=&amp;ie=UTF-8&amp;oe=UTF-8&amp;q=Battle+of+Gettysburg&amp;btnG=Search</a:t>
            </a:r>
            <a:r>
              <a:rPr lang="en-US" sz="900" smtClean="0">
                <a:solidFill>
                  <a:srgbClr val="000000"/>
                </a:solidFill>
                <a:latin typeface="Arial" charset="0"/>
                <a:cs typeface="Arial" charset="0"/>
              </a:rPr>
              <a:t> 20 Mar. 2004</a:t>
            </a:r>
          </a:p>
          <a:p>
            <a:r>
              <a:rPr lang="en-US" sz="900" smtClean="0">
                <a:solidFill>
                  <a:srgbClr val="008000"/>
                </a:solidFill>
                <a:latin typeface="Arial" charset="0"/>
                <a:cs typeface="Arial" charset="0"/>
              </a:rPr>
              <a:t>www.wildwestweb.net/.../ George%20G.%20Meade.jpg</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8"/>
              </a:rPr>
              <a:t>http://images.google.com/images?q=George+G.+Meade&amp;ie=UTF-8&amp;oe=UTF-8&amp;hl=en&amp;btnG=Google+Search</a:t>
            </a:r>
            <a:r>
              <a:rPr lang="en-US" sz="900" smtClean="0">
                <a:solidFill>
                  <a:srgbClr val="000000"/>
                </a:solidFill>
                <a:latin typeface="Arial" charset="0"/>
                <a:cs typeface="Arial" charset="0"/>
              </a:rPr>
              <a:t> 20 Mar. 2004</a:t>
            </a:r>
          </a:p>
          <a:p>
            <a:r>
              <a:rPr lang="en-US" sz="900" smtClean="0">
                <a:solidFill>
                  <a:srgbClr val="008000"/>
                </a:solidFill>
                <a:latin typeface="Arial" charset="0"/>
                <a:cs typeface="Arial" charset="0"/>
              </a:rPr>
              <a:t>www.wildwestweb.net/cwleaders/ George%20Edward...</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9"/>
              </a:rPr>
              <a:t>http://images.google.com/images?q=George+Pickett&amp;hl=en&amp;lr=&amp;ie=UTF-8&amp;oe=UTF-8&amp;start=20&amp;sa=N</a:t>
            </a:r>
            <a:r>
              <a:rPr lang="en-US" sz="900" smtClean="0">
                <a:solidFill>
                  <a:srgbClr val="000000"/>
                </a:solidFill>
                <a:latin typeface="Arial" charset="0"/>
                <a:cs typeface="Arial" charset="0"/>
              </a:rPr>
              <a:t> 20 Mar. 2004</a:t>
            </a:r>
          </a:p>
          <a:p>
            <a:r>
              <a:rPr lang="en-US" sz="900" smtClean="0">
                <a:solidFill>
                  <a:srgbClr val="008000"/>
                </a:solidFill>
                <a:latin typeface="Arial" charset="0"/>
                <a:cs typeface="Arial" charset="0"/>
              </a:rPr>
              <a:t>www.gettysburg.com/.../pastpics/ 1998/705981.htm</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10"/>
              </a:rPr>
              <a:t>http://images.google.com/images?hl=en&amp;lr=&amp;ie=UTF-8&amp;oe=UTF-8&amp;q=Pickett%27s+Charge</a:t>
            </a:r>
            <a:r>
              <a:rPr lang="en-US" sz="900" smtClean="0">
                <a:solidFill>
                  <a:srgbClr val="000000"/>
                </a:solidFill>
                <a:latin typeface="Arial" charset="0"/>
                <a:cs typeface="Arial" charset="0"/>
              </a:rPr>
              <a:t> 20 Mar. 2004</a:t>
            </a:r>
          </a:p>
          <a:p>
            <a:endParaRPr lang="en-US" sz="900" smtClean="0">
              <a:solidFill>
                <a:srgbClr val="000000"/>
              </a:solidFill>
              <a:latin typeface="Arial" charset="0"/>
              <a:cs typeface="Arial" charset="0"/>
            </a:endParaRPr>
          </a:p>
        </p:txBody>
      </p:sp>
    </p:spTree>
  </p:cSld>
  <p:clrMapOvr>
    <a:masterClrMapping/>
  </p:clrMapOvr>
  <p:transition>
    <p:wipe dir="r"/>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r>
              <a:rPr lang="en-US" b="0" smtClean="0"/>
              <a:t>Reference Page 5 for Pictures</a:t>
            </a:r>
          </a:p>
        </p:txBody>
      </p:sp>
      <p:sp>
        <p:nvSpPr>
          <p:cNvPr id="155651" name="Rectangle 3"/>
          <p:cNvSpPr>
            <a:spLocks noGrp="1" noChangeArrowheads="1"/>
          </p:cNvSpPr>
          <p:nvPr>
            <p:ph type="body" idx="1"/>
          </p:nvPr>
        </p:nvSpPr>
        <p:spPr/>
        <p:txBody>
          <a:bodyPr/>
          <a:lstStyle/>
          <a:p>
            <a:endParaRPr lang="en-US" sz="900" smtClean="0">
              <a:solidFill>
                <a:srgbClr val="008000"/>
              </a:solidFill>
              <a:latin typeface="Arial" charset="0"/>
              <a:cs typeface="Arial" charset="0"/>
            </a:endParaRPr>
          </a:p>
          <a:p>
            <a:r>
              <a:rPr lang="en-US" sz="900" smtClean="0">
                <a:solidFill>
                  <a:srgbClr val="008000"/>
                </a:solidFill>
                <a:latin typeface="Arial" charset="0"/>
                <a:cs typeface="Arial" charset="0"/>
              </a:rPr>
              <a:t>www.pbs.org/.../resources/ archives/four/64_09.htm</a:t>
            </a:r>
            <a:r>
              <a:rPr lang="en-US" sz="900" smtClean="0">
                <a:solidFill>
                  <a:srgbClr val="000000"/>
                </a:solidFill>
                <a:latin typeface="Arial" charset="0"/>
                <a:cs typeface="Arial" charset="0"/>
              </a:rPr>
              <a:t/>
            </a:r>
            <a:br>
              <a:rPr lang="en-US" sz="900" smtClean="0">
                <a:solidFill>
                  <a:srgbClr val="000000"/>
                </a:solidFill>
                <a:latin typeface="Arial" charset="0"/>
                <a:cs typeface="Arial" charset="0"/>
              </a:rPr>
            </a:br>
            <a:r>
              <a:rPr lang="en-US" sz="900" smtClean="0">
                <a:solidFill>
                  <a:srgbClr val="000000"/>
                </a:solidFill>
                <a:latin typeface="Arial" charset="0"/>
                <a:cs typeface="Arial" charset="0"/>
                <a:hlinkClick r:id="rId2"/>
              </a:rPr>
              <a:t>http://images.google.com/images?hl=en&amp;lr=&amp;ie=UTF-8&amp;oe=UTF-8&amp;q=William+Tecumseh+Sherman&amp;btnG=Search</a:t>
            </a:r>
            <a:r>
              <a:rPr lang="en-US" sz="900" smtClean="0">
                <a:solidFill>
                  <a:srgbClr val="000000"/>
                </a:solidFill>
                <a:latin typeface="Arial" charset="0"/>
                <a:cs typeface="Arial" charset="0"/>
              </a:rPr>
              <a:t> 20 Mar. 2004</a:t>
            </a:r>
          </a:p>
          <a:p>
            <a:r>
              <a:rPr lang="en-US" sz="900" smtClean="0">
                <a:solidFill>
                  <a:srgbClr val="008000"/>
                </a:solidFill>
                <a:latin typeface="Arial" charset="0"/>
                <a:cs typeface="Arial" charset="0"/>
              </a:rPr>
              <a:t>www.personal.psu.edu/faculty/ t/3/t3b/courses/...</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3"/>
              </a:rPr>
              <a:t>http://images.google.com/images?q=Gettysburg+Address&amp;hl=en&amp;lr=&amp;ie=UTF-8&amp;oe=UTF-8&amp;start=60&amp;sa=N</a:t>
            </a:r>
            <a:r>
              <a:rPr lang="en-US" sz="900" smtClean="0">
                <a:solidFill>
                  <a:srgbClr val="000000"/>
                </a:solidFill>
                <a:latin typeface="Arial" charset="0"/>
                <a:cs typeface="Arial" charset="0"/>
              </a:rPr>
              <a:t> 20 Mar. 2004</a:t>
            </a:r>
          </a:p>
          <a:p>
            <a:r>
              <a:rPr lang="en-US" sz="900" smtClean="0">
                <a:solidFill>
                  <a:srgbClr val="008000"/>
                </a:solidFill>
                <a:latin typeface="Arial" charset="0"/>
                <a:cs typeface="Arial" charset="0"/>
              </a:rPr>
              <a:t>dlg.galileo.usg.edu/.../barnard/ jpgs/plate53.jpg</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4"/>
              </a:rPr>
              <a:t>http://images.google.com/images?hl=en&amp;lr=&amp;ie=UTF-8&amp;oe=UTF-8&amp;q=Columbia+South+Carolina+Civil+War+Sherman</a:t>
            </a:r>
            <a:r>
              <a:rPr lang="en-US" sz="900" smtClean="0">
                <a:solidFill>
                  <a:srgbClr val="000000"/>
                </a:solidFill>
                <a:latin typeface="Arial" charset="0"/>
                <a:cs typeface="Arial" charset="0"/>
              </a:rPr>
              <a:t> 20 Mar. 2004</a:t>
            </a:r>
          </a:p>
          <a:p>
            <a:r>
              <a:rPr lang="en-US" sz="900" smtClean="0">
                <a:solidFill>
                  <a:srgbClr val="008000"/>
                </a:solidFill>
                <a:latin typeface="Arial" charset="0"/>
                <a:cs typeface="Arial" charset="0"/>
              </a:rPr>
              <a:t>www.nps.gov/apco/ court.htm</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5"/>
              </a:rPr>
              <a:t>http://images.google.com/images?hl=en&amp;lr=&amp;ie=UTF-8&amp;oe=UTF-8&amp;q=Appomattox+Courthouse&amp;btnG=Search</a:t>
            </a:r>
            <a:r>
              <a:rPr lang="en-US" sz="900" smtClean="0">
                <a:solidFill>
                  <a:srgbClr val="000000"/>
                </a:solidFill>
                <a:latin typeface="Arial" charset="0"/>
                <a:cs typeface="Arial" charset="0"/>
              </a:rPr>
              <a:t> 20 Mar. 2004</a:t>
            </a:r>
          </a:p>
          <a:p>
            <a:r>
              <a:rPr lang="en-US" sz="900" smtClean="0">
                <a:solidFill>
                  <a:srgbClr val="008000"/>
                </a:solidFill>
                <a:latin typeface="Arial" charset="0"/>
                <a:cs typeface="Arial" charset="0"/>
              </a:rPr>
              <a:t>www.15thnewyorkcavalry.org/ images/dscn2024.jpg</a:t>
            </a:r>
            <a:r>
              <a:rPr lang="en-US" sz="900" smtClean="0">
                <a:solidFill>
                  <a:srgbClr val="000000"/>
                </a:solidFill>
                <a:latin typeface="Arial" charset="0"/>
                <a:cs typeface="Arial" charset="0"/>
              </a:rPr>
              <a:t> </a:t>
            </a:r>
            <a:r>
              <a:rPr lang="en-US" sz="900" smtClean="0">
                <a:solidFill>
                  <a:srgbClr val="000000"/>
                </a:solidFill>
                <a:latin typeface="Arial" charset="0"/>
                <a:cs typeface="Arial" charset="0"/>
                <a:hlinkClick r:id="rId5"/>
              </a:rPr>
              <a:t>http://images.google.com/images?hl=en&amp;lr=&amp;ie=UTF-8&amp;oe=UTF-8&amp;q=Appomattox+Courthouse&amp;btnG=Search</a:t>
            </a:r>
            <a:r>
              <a:rPr lang="en-US" sz="900" smtClean="0">
                <a:solidFill>
                  <a:srgbClr val="000000"/>
                </a:solidFill>
                <a:latin typeface="Arial" charset="0"/>
                <a:cs typeface="Arial" charset="0"/>
              </a:rPr>
              <a:t> 20 Mar. 2004</a:t>
            </a:r>
          </a:p>
          <a:p>
            <a:r>
              <a:rPr lang="en-US" sz="900" b="1" smtClean="0">
                <a:hlinkClick r:id="rId6"/>
              </a:rPr>
              <a:t>oha.ci.alexandria.va.us/.../ freedom/</a:t>
            </a:r>
            <a:r>
              <a:rPr lang="en-US" smtClean="0"/>
              <a:t> </a:t>
            </a:r>
            <a:br>
              <a:rPr lang="en-US" smtClean="0"/>
            </a:br>
            <a:r>
              <a:rPr lang="en-US" sz="900" smtClean="0">
                <a:hlinkClick r:id="rId7"/>
              </a:rPr>
              <a:t>http://oha.ci.alexandria.va.us/fortward/special-sections/freedom/images/fw-freedom-ftwagner.gif</a:t>
            </a:r>
            <a:r>
              <a:rPr lang="en-US" sz="900" smtClean="0"/>
              <a:t>  01 May 2005</a:t>
            </a:r>
          </a:p>
        </p:txBody>
      </p:sp>
    </p:spTree>
  </p:cSld>
  <p:clrMapOvr>
    <a:masterClrMapping/>
  </p:clrMapOvr>
  <p:transition>
    <p:wipe dir="r"/>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r>
              <a:rPr lang="en-US" smtClean="0"/>
              <a:t>References continued</a:t>
            </a:r>
          </a:p>
        </p:txBody>
      </p:sp>
      <p:sp>
        <p:nvSpPr>
          <p:cNvPr id="156675" name="Rectangle 3"/>
          <p:cNvSpPr>
            <a:spLocks noGrp="1" noChangeArrowheads="1"/>
          </p:cNvSpPr>
          <p:nvPr>
            <p:ph type="body" idx="1"/>
          </p:nvPr>
        </p:nvSpPr>
        <p:spPr/>
        <p:txBody>
          <a:bodyPr/>
          <a:lstStyle/>
          <a:p>
            <a:pPr>
              <a:lnSpc>
                <a:spcPct val="80000"/>
              </a:lnSpc>
            </a:pPr>
            <a:r>
              <a:rPr lang="en-US" sz="2000" smtClean="0">
                <a:cs typeface="Times New Roman" pitchFamily="18" charset="0"/>
              </a:rPr>
              <a:t>habeas corpus definition </a:t>
            </a:r>
            <a:r>
              <a:rPr lang="en-US" sz="1600" smtClean="0">
                <a:cs typeface="Arial" charset="0"/>
                <a:hlinkClick r:id="rId2"/>
              </a:rPr>
              <a:t>http://www.lectlaw.com/def/h001.htm </a:t>
            </a:r>
            <a:r>
              <a:rPr lang="en-US" sz="1600" smtClean="0">
                <a:solidFill>
                  <a:srgbClr val="000000"/>
                </a:solidFill>
                <a:latin typeface="Arial" charset="0"/>
                <a:cs typeface="Arial" charset="0"/>
                <a:hlinkClick r:id="rId2"/>
              </a:rPr>
              <a:t>01 May 2005</a:t>
            </a:r>
            <a:r>
              <a:rPr lang="en-US" sz="1600" smtClean="0">
                <a:solidFill>
                  <a:srgbClr val="000000"/>
                </a:solidFill>
                <a:latin typeface="Arial" charset="0"/>
                <a:cs typeface="Arial" charset="0"/>
              </a:rPr>
              <a:t>.</a:t>
            </a:r>
          </a:p>
          <a:p>
            <a:pPr>
              <a:lnSpc>
                <a:spcPct val="80000"/>
              </a:lnSpc>
            </a:pPr>
            <a:r>
              <a:rPr lang="en-US" sz="1600" smtClean="0">
                <a:hlinkClick r:id="rId3"/>
              </a:rPr>
              <a:t>http://www.blumenreichlaw.com/images/5crime-012%5B1%5D.jpg</a:t>
            </a:r>
            <a:r>
              <a:rPr lang="en-US" sz="1600" smtClean="0"/>
              <a:t> 01 May 2005</a:t>
            </a:r>
            <a:r>
              <a:rPr lang="en-US" sz="2000" smtClean="0">
                <a:solidFill>
                  <a:srgbClr val="000000"/>
                </a:solidFill>
                <a:latin typeface="Arial" charset="0"/>
                <a:cs typeface="Arial" charset="0"/>
              </a:rPr>
              <a:t/>
            </a:r>
            <a:br>
              <a:rPr lang="en-US" sz="2000" smtClean="0">
                <a:solidFill>
                  <a:srgbClr val="000000"/>
                </a:solidFill>
                <a:latin typeface="Arial" charset="0"/>
                <a:cs typeface="Arial" charset="0"/>
              </a:rPr>
            </a:br>
            <a:endParaRPr lang="en-US" sz="2000" smtClean="0">
              <a:solidFill>
                <a:srgbClr val="000000"/>
              </a:solidFill>
              <a:latin typeface="Arial" charset="0"/>
              <a:cs typeface="Arial" charset="0"/>
            </a:endParaRPr>
          </a:p>
          <a:p>
            <a:pPr>
              <a:lnSpc>
                <a:spcPct val="80000"/>
              </a:lnSpc>
            </a:pPr>
            <a:r>
              <a:rPr lang="en-US" sz="1600" smtClean="0"/>
              <a:t>http://www.sonofthesouth.net/Homer_Letter/Civil_War_Women.jpg  http://images.google.com/imgres?imgurl=http://www.sonofthesouth.net/Homer_Letter/Civil_War_Women.jpg&amp;imgrefurl=http://www.sonofthesouth.net/Women_Civil_War.htm&amp;h=510&amp;w=700&amp;sz=138&amp;tbnid=86BPg7gg8CIJ:&amp;tbnh=100&amp;tbnw=137&amp;hl=en&amp;start=2&amp;prev=/images%3Fq%3Dcivil%2Bwar%2Bwomen%26hl%3Den%26lr%3D%26sa%3DG</a:t>
            </a:r>
            <a:r>
              <a:rPr lang="en-US" sz="1600" smtClean="0">
                <a:solidFill>
                  <a:srgbClr val="000000"/>
                </a:solidFill>
                <a:latin typeface="Arial" charset="0"/>
                <a:cs typeface="Arial" charset="0"/>
              </a:rPr>
              <a:t/>
            </a:r>
            <a:br>
              <a:rPr lang="en-US" sz="1600" smtClean="0">
                <a:solidFill>
                  <a:srgbClr val="000000"/>
                </a:solidFill>
                <a:latin typeface="Arial" charset="0"/>
                <a:cs typeface="Arial" charset="0"/>
              </a:rPr>
            </a:br>
            <a:r>
              <a:rPr lang="en-US" sz="1600" smtClean="0">
                <a:solidFill>
                  <a:srgbClr val="000000"/>
                </a:solidFill>
                <a:latin typeface="Arial" charset="0"/>
                <a:cs typeface="Arial" charset="0"/>
              </a:rPr>
              <a:t>  01 May 2005 </a:t>
            </a:r>
          </a:p>
          <a:p>
            <a:pPr>
              <a:lnSpc>
                <a:spcPct val="80000"/>
              </a:lnSpc>
            </a:pPr>
            <a:r>
              <a:rPr lang="en-US" sz="1600" smtClean="0"/>
              <a:t>Picture of Robert E. Lee </a:t>
            </a:r>
            <a:r>
              <a:rPr lang="en-US" b="1" smtClean="0">
                <a:hlinkClick r:id="rId4"/>
              </a:rPr>
              <a:t>www.rebelyell1.com/Biographies/BioLee.htm</a:t>
            </a:r>
            <a:r>
              <a:rPr lang="en-US" smtClean="0"/>
              <a:t>  retrieved 24 April 2007</a:t>
            </a:r>
          </a:p>
        </p:txBody>
      </p:sp>
    </p:spTree>
  </p:cSld>
  <p:clrMapOvr>
    <a:masterClrMapping/>
  </p:clrMapOvr>
  <p:transition>
    <p:wipe dir="r"/>
  </p:transition>
</p:sld>
</file>

<file path=ppt/slides/slide1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b="0" smtClean="0"/>
              <a:t>ANSWER</a:t>
            </a:r>
          </a:p>
        </p:txBody>
      </p:sp>
      <p:sp>
        <p:nvSpPr>
          <p:cNvPr id="51203" name="Rectangle 3"/>
          <p:cNvSpPr>
            <a:spLocks noGrp="1" noChangeArrowheads="1"/>
          </p:cNvSpPr>
          <p:nvPr>
            <p:ph type="body" idx="1"/>
          </p:nvPr>
        </p:nvSpPr>
        <p:spPr/>
        <p:txBody>
          <a:bodyPr/>
          <a:lstStyle/>
          <a:p>
            <a:endParaRPr lang="en-US" smtClean="0"/>
          </a:p>
        </p:txBody>
      </p:sp>
      <p:pic>
        <p:nvPicPr>
          <p:cNvPr id="190468" name="SlaveryC.mp3">
            <a:hlinkClick r:id="" action="ppaction://media"/>
          </p:cNvPr>
          <p:cNvPicPr>
            <a:picLocks noRot="1" noChangeAspect="1" noChangeArrowheads="1"/>
          </p:cNvPicPr>
          <p:nvPr>
            <a:audioFile r:link="rId1"/>
          </p:nvPr>
        </p:nvPicPr>
        <p:blipFill>
          <a:blip r:embed="rId4" cstate="print"/>
          <a:srcRect/>
          <a:stretch>
            <a:fillRect/>
          </a:stretch>
        </p:blipFill>
        <p:spPr bwMode="auto">
          <a:xfrm>
            <a:off x="8839200" y="6553200"/>
            <a:ext cx="304800" cy="304800"/>
          </a:xfrm>
          <a:prstGeom prst="rect">
            <a:avLst/>
          </a:prstGeom>
          <a:noFill/>
          <a:ln w="9525">
            <a:noFill/>
            <a:miter lim="800000"/>
            <a:headEnd/>
            <a:tailEnd/>
          </a:ln>
        </p:spPr>
      </p:pic>
      <p:pic>
        <p:nvPicPr>
          <p:cNvPr id="7" name="SlaveryC.wav">
            <a:hlinkClick r:id="" action="ppaction://media"/>
          </p:cNvPr>
          <p:cNvPicPr>
            <a:picLocks noRot="1" noChangeAspect="1"/>
          </p:cNvPicPr>
          <p:nvPr>
            <a:wavAudioFile r:embed="rId2" name="SlaveryC.wav"/>
          </p:nvPr>
        </p:nvPicPr>
        <p:blipFill>
          <a:blip r:embed="rId5" cstate="print"/>
          <a:srcRect/>
          <a:stretch>
            <a:fillRect/>
          </a:stretch>
        </p:blipFill>
        <p:spPr bwMode="auto">
          <a:xfrm>
            <a:off x="8839200" y="6553200"/>
            <a:ext cx="304800" cy="304800"/>
          </a:xfrm>
          <a:prstGeom prst="rect">
            <a:avLst/>
          </a:prstGeom>
          <a:noFill/>
          <a:ln w="9525">
            <a:noFill/>
            <a:miter lim="800000"/>
            <a:headEnd/>
            <a:tailEnd/>
          </a:ln>
        </p:spPr>
      </p:pic>
      <p:pic>
        <p:nvPicPr>
          <p:cNvPr id="51206" name="Picture 5" descr="Buffalo_Soldiers.jpg"/>
          <p:cNvPicPr>
            <a:picLocks noChangeAspect="1"/>
          </p:cNvPicPr>
          <p:nvPr/>
        </p:nvPicPr>
        <p:blipFill>
          <a:blip r:embed="rId6" cstate="print"/>
          <a:srcRect/>
          <a:stretch>
            <a:fillRect/>
          </a:stretch>
        </p:blipFill>
        <p:spPr bwMode="auto">
          <a:xfrm>
            <a:off x="609600" y="685800"/>
            <a:ext cx="8255000" cy="6007100"/>
          </a:xfrm>
          <a:prstGeom prst="rect">
            <a:avLst/>
          </a:prstGeom>
          <a:noFill/>
          <a:ln w="9525">
            <a:noFill/>
            <a:miter lim="800000"/>
            <a:headEnd/>
            <a:tailEnd/>
          </a:ln>
        </p:spPr>
      </p:pic>
      <p:sp>
        <p:nvSpPr>
          <p:cNvPr id="51207" name="TextBox 7"/>
          <p:cNvSpPr txBox="1">
            <a:spLocks noChangeArrowheads="1"/>
          </p:cNvSpPr>
          <p:nvPr/>
        </p:nvSpPr>
        <p:spPr bwMode="auto">
          <a:xfrm>
            <a:off x="1219200" y="381000"/>
            <a:ext cx="4724400" cy="461963"/>
          </a:xfrm>
          <a:prstGeom prst="rect">
            <a:avLst/>
          </a:prstGeom>
          <a:solidFill>
            <a:schemeClr val="bg2"/>
          </a:solidFill>
          <a:ln w="9525">
            <a:noFill/>
            <a:miter lim="800000"/>
            <a:headEnd/>
            <a:tailEnd/>
          </a:ln>
        </p:spPr>
        <p:txBody>
          <a:bodyPr>
            <a:spAutoFit/>
          </a:bodyPr>
          <a:lstStyle/>
          <a:p>
            <a:r>
              <a:rPr lang="en-US"/>
              <a:t>Buffalo Soldiers – Thomas Nast</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044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90468"/>
                </p:tgtEl>
              </p:cMediaNode>
            </p:audio>
            <p:audio>
              <p:cMediaNode>
                <p:cTn id="8"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b="0" smtClean="0"/>
              <a:t>Essential Question</a:t>
            </a:r>
          </a:p>
        </p:txBody>
      </p:sp>
      <p:sp>
        <p:nvSpPr>
          <p:cNvPr id="18435" name="Rectangle 3"/>
          <p:cNvSpPr>
            <a:spLocks noGrp="1" noChangeArrowheads="1"/>
          </p:cNvSpPr>
          <p:nvPr>
            <p:ph type="body" idx="1"/>
          </p:nvPr>
        </p:nvSpPr>
        <p:spPr/>
        <p:txBody>
          <a:bodyPr/>
          <a:lstStyle/>
          <a:p>
            <a:r>
              <a:rPr lang="en-US" sz="3200" b="1" smtClean="0"/>
              <a:t>What attitudes did citizens in different areas have about succession?  How did they make their feelings known?</a:t>
            </a:r>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1447800"/>
            <a:ext cx="7772400" cy="487363"/>
          </a:xfrm>
        </p:spPr>
        <p:txBody>
          <a:bodyPr/>
          <a:lstStyle/>
          <a:p>
            <a:r>
              <a:rPr lang="en-US" b="0" smtClean="0"/>
              <a:t>ANSWER</a:t>
            </a:r>
          </a:p>
        </p:txBody>
      </p:sp>
      <p:sp>
        <p:nvSpPr>
          <p:cNvPr id="19459" name="Rectangle 3"/>
          <p:cNvSpPr>
            <a:spLocks noGrp="1" noChangeArrowheads="1"/>
          </p:cNvSpPr>
          <p:nvPr>
            <p:ph type="body" idx="1"/>
          </p:nvPr>
        </p:nvSpPr>
        <p:spPr>
          <a:xfrm>
            <a:off x="609600" y="2057400"/>
            <a:ext cx="7772400" cy="4114800"/>
          </a:xfrm>
        </p:spPr>
        <p:txBody>
          <a:bodyPr/>
          <a:lstStyle/>
          <a:p>
            <a:pPr>
              <a:lnSpc>
                <a:spcPct val="90000"/>
              </a:lnSpc>
            </a:pPr>
            <a:r>
              <a:rPr lang="en-US" sz="3200" b="1" smtClean="0"/>
              <a:t>North – Northern people opposed the idea of secession.  They said states could not leave the Union.  The Border States of Kentucky, Missouri and Maryland voted against secession.  In the Border State of Delaware, only a few slaveholders supported secession.  </a:t>
            </a:r>
          </a:p>
        </p:txBody>
      </p:sp>
    </p:spTree>
  </p:cSld>
  <p:clrMapOvr>
    <a:masterClrMapping/>
  </p:clrMapOvr>
  <p:transition advTm="25000">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smtClean="0"/>
              <a:t>Homework</a:t>
            </a:r>
          </a:p>
        </p:txBody>
      </p:sp>
      <p:sp>
        <p:nvSpPr>
          <p:cNvPr id="4099" name="Rectangle 3"/>
          <p:cNvSpPr>
            <a:spLocks noGrp="1" noChangeArrowheads="1"/>
          </p:cNvSpPr>
          <p:nvPr>
            <p:ph type="body" sz="half" idx="1"/>
          </p:nvPr>
        </p:nvSpPr>
        <p:spPr>
          <a:xfrm>
            <a:off x="1066800" y="2362200"/>
            <a:ext cx="4953000" cy="3657600"/>
          </a:xfrm>
        </p:spPr>
        <p:txBody>
          <a:bodyPr/>
          <a:lstStyle/>
          <a:p>
            <a:r>
              <a:rPr lang="en-US" sz="2800" dirty="0" smtClean="0"/>
              <a:t>Read Chapter 12 </a:t>
            </a:r>
          </a:p>
          <a:p>
            <a:r>
              <a:rPr lang="en-US" sz="2800" dirty="0" smtClean="0"/>
              <a:t>Prepare for a daily quiz starting on </a:t>
            </a:r>
            <a:r>
              <a:rPr lang="en-US" sz="2800" dirty="0" smtClean="0"/>
              <a:t>08 </a:t>
            </a:r>
            <a:r>
              <a:rPr lang="en-US" sz="2800" dirty="0" smtClean="0"/>
              <a:t>May </a:t>
            </a:r>
            <a:r>
              <a:rPr lang="en-US" sz="2800" dirty="0" smtClean="0"/>
              <a:t>2012.</a:t>
            </a:r>
            <a:endParaRPr lang="en-US" sz="2800" dirty="0" smtClean="0"/>
          </a:p>
        </p:txBody>
      </p:sp>
      <p:pic>
        <p:nvPicPr>
          <p:cNvPr id="4100" name="Picture 6" descr="MCj02321330000[1]"/>
          <p:cNvPicPr>
            <a:picLocks noGrp="1" noChangeAspect="1" noChangeArrowheads="1"/>
          </p:cNvPicPr>
          <p:nvPr>
            <p:ph sz="quarter" idx="3"/>
          </p:nvPr>
        </p:nvPicPr>
        <p:blipFill>
          <a:blip r:embed="rId2" cstate="print"/>
          <a:srcRect/>
          <a:stretch>
            <a:fillRect/>
          </a:stretch>
        </p:blipFill>
        <p:spPr>
          <a:xfrm>
            <a:off x="6470650" y="1371600"/>
            <a:ext cx="2673350" cy="2743200"/>
          </a:xfrm>
          <a:noFill/>
        </p:spPr>
      </p:pic>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b="0" smtClean="0"/>
              <a:t>ANSWER:</a:t>
            </a:r>
          </a:p>
        </p:txBody>
      </p:sp>
      <p:sp>
        <p:nvSpPr>
          <p:cNvPr id="21507" name="Rectangle 3"/>
          <p:cNvSpPr>
            <a:spLocks noGrp="1" noChangeArrowheads="1"/>
          </p:cNvSpPr>
          <p:nvPr>
            <p:ph type="body" idx="1"/>
          </p:nvPr>
        </p:nvSpPr>
        <p:spPr/>
        <p:txBody>
          <a:bodyPr/>
          <a:lstStyle/>
          <a:p>
            <a:pPr>
              <a:lnSpc>
                <a:spcPct val="90000"/>
              </a:lnSpc>
            </a:pPr>
            <a:r>
              <a:rPr lang="en-US" sz="2800" b="1" smtClean="0"/>
              <a:t>South – Southern states felt that states existed before the Federal government therefore, they had the right to withdraw from the Union.  They argued that they voluntarily joined the Union.  The upper southern states joined the Confederacy on the idea of secession.</a:t>
            </a:r>
          </a:p>
        </p:txBody>
      </p:sp>
    </p:spTree>
  </p:cSld>
  <p:clrMapOvr>
    <a:masterClrMapping/>
  </p:clrMapOvr>
  <p:transition advTm="25000">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Rectangle 5"/>
          <p:cNvSpPr>
            <a:spLocks noGrp="1" noChangeArrowheads="1"/>
          </p:cNvSpPr>
          <p:nvPr>
            <p:ph type="body" sz="half" idx="1"/>
          </p:nvPr>
        </p:nvSpPr>
        <p:spPr>
          <a:xfrm>
            <a:off x="838200" y="1752600"/>
            <a:ext cx="3548063" cy="3657600"/>
          </a:xfrm>
        </p:spPr>
        <p:txBody>
          <a:bodyPr/>
          <a:lstStyle/>
          <a:p>
            <a:pPr>
              <a:lnSpc>
                <a:spcPct val="90000"/>
              </a:lnSpc>
            </a:pPr>
            <a:r>
              <a:rPr lang="en-US" sz="3600" b="1" smtClean="0"/>
              <a:t>KENTUCKY</a:t>
            </a:r>
          </a:p>
          <a:p>
            <a:pPr>
              <a:lnSpc>
                <a:spcPct val="90000"/>
              </a:lnSpc>
            </a:pPr>
            <a:r>
              <a:rPr lang="en-US" sz="3600" b="1" smtClean="0"/>
              <a:t>DELAWARE</a:t>
            </a:r>
          </a:p>
          <a:p>
            <a:pPr>
              <a:lnSpc>
                <a:spcPct val="90000"/>
              </a:lnSpc>
            </a:pPr>
            <a:r>
              <a:rPr lang="en-US" sz="3600" b="1" smtClean="0"/>
              <a:t>MISSOURI</a:t>
            </a:r>
          </a:p>
          <a:p>
            <a:pPr>
              <a:lnSpc>
                <a:spcPct val="90000"/>
              </a:lnSpc>
            </a:pPr>
            <a:r>
              <a:rPr lang="en-US" sz="3600" b="1" smtClean="0"/>
              <a:t>MARYLAND</a:t>
            </a:r>
          </a:p>
        </p:txBody>
      </p:sp>
      <p:sp>
        <p:nvSpPr>
          <p:cNvPr id="29699" name="Rectangle 3"/>
          <p:cNvSpPr>
            <a:spLocks noGrp="1" noChangeArrowheads="1"/>
          </p:cNvSpPr>
          <p:nvPr>
            <p:ph type="body" sz="half" idx="2"/>
          </p:nvPr>
        </p:nvSpPr>
        <p:spPr>
          <a:xfrm>
            <a:off x="4572000" y="1981200"/>
            <a:ext cx="3810000" cy="2438400"/>
          </a:xfrm>
        </p:spPr>
        <p:txBody>
          <a:bodyPr/>
          <a:lstStyle/>
          <a:p>
            <a:pPr>
              <a:lnSpc>
                <a:spcPct val="90000"/>
              </a:lnSpc>
            </a:pPr>
            <a:r>
              <a:rPr lang="en-US" sz="3200" b="1" dirty="0" smtClean="0"/>
              <a:t>…were slave states strategically located between the North and the South that stayed in the Union.</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slide(fromRight)">
                                      <p:cBhvr>
                                        <p:cTn id="7" dur="2000"/>
                                        <p:tgtEl>
                                          <p:spTgt spid="296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9701">
                                            <p:txEl>
                                              <p:pRg st="0" end="0"/>
                                            </p:txEl>
                                          </p:spTgt>
                                        </p:tgtEl>
                                        <p:attrNameLst>
                                          <p:attrName>style.visibility</p:attrName>
                                        </p:attrNameLst>
                                      </p:cBhvr>
                                      <p:to>
                                        <p:strVal val="visible"/>
                                      </p:to>
                                    </p:set>
                                    <p:anim calcmode="lin" valueType="num">
                                      <p:cBhvr additive="base">
                                        <p:cTn id="12" dur="500" fill="hold"/>
                                        <p:tgtEl>
                                          <p:spTgt spid="29701">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970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29701">
                                            <p:txEl>
                                              <p:pRg st="1" end="1"/>
                                            </p:txEl>
                                          </p:spTgt>
                                        </p:tgtEl>
                                        <p:attrNameLst>
                                          <p:attrName>style.visibility</p:attrName>
                                        </p:attrNameLst>
                                      </p:cBhvr>
                                      <p:to>
                                        <p:strVal val="visible"/>
                                      </p:to>
                                    </p:set>
                                    <p:anim calcmode="lin" valueType="num">
                                      <p:cBhvr additive="base">
                                        <p:cTn id="18" dur="500" fill="hold"/>
                                        <p:tgtEl>
                                          <p:spTgt spid="29701">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2970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 fill="hold" nodeType="clickEffect">
                                  <p:stCondLst>
                                    <p:cond delay="0"/>
                                  </p:stCondLst>
                                  <p:childTnLst>
                                    <p:set>
                                      <p:cBhvr>
                                        <p:cTn id="23" dur="1" fill="hold">
                                          <p:stCondLst>
                                            <p:cond delay="0"/>
                                          </p:stCondLst>
                                        </p:cTn>
                                        <p:tgtEl>
                                          <p:spTgt spid="29701">
                                            <p:txEl>
                                              <p:pRg st="2" end="2"/>
                                            </p:txEl>
                                          </p:spTgt>
                                        </p:tgtEl>
                                        <p:attrNameLst>
                                          <p:attrName>style.visibility</p:attrName>
                                        </p:attrNameLst>
                                      </p:cBhvr>
                                      <p:to>
                                        <p:strVal val="visible"/>
                                      </p:to>
                                    </p:set>
                                    <p:anim calcmode="lin" valueType="num">
                                      <p:cBhvr additive="base">
                                        <p:cTn id="24" dur="500" fill="hold"/>
                                        <p:tgtEl>
                                          <p:spTgt spid="29701">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9701">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9" fill="hold" nodeType="clickEffect">
                                  <p:stCondLst>
                                    <p:cond delay="0"/>
                                  </p:stCondLst>
                                  <p:childTnLst>
                                    <p:set>
                                      <p:cBhvr>
                                        <p:cTn id="29" dur="1" fill="hold">
                                          <p:stCondLst>
                                            <p:cond delay="0"/>
                                          </p:stCondLst>
                                        </p:cTn>
                                        <p:tgtEl>
                                          <p:spTgt spid="29701">
                                            <p:txEl>
                                              <p:pRg st="3" end="3"/>
                                            </p:txEl>
                                          </p:spTgt>
                                        </p:tgtEl>
                                        <p:attrNameLst>
                                          <p:attrName>style.visibility</p:attrName>
                                        </p:attrNameLst>
                                      </p:cBhvr>
                                      <p:to>
                                        <p:strVal val="visible"/>
                                      </p:to>
                                    </p:set>
                                    <p:anim calcmode="lin" valueType="num">
                                      <p:cBhvr additive="base">
                                        <p:cTn id="30" dur="500" fill="hold"/>
                                        <p:tgtEl>
                                          <p:spTgt spid="29701">
                                            <p:txEl>
                                              <p:pRg st="3" end="3"/>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29701">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a:xfrm>
            <a:off x="609600" y="1371600"/>
            <a:ext cx="8077200" cy="3657600"/>
          </a:xfrm>
        </p:spPr>
        <p:txBody>
          <a:bodyPr/>
          <a:lstStyle/>
          <a:p>
            <a:pPr>
              <a:buFontTx/>
              <a:buNone/>
            </a:pPr>
            <a:r>
              <a:rPr lang="en-US" sz="2800" b="1" smtClean="0"/>
              <a:t>West Virginia joined the Union as a new state over the issue of secession. (The Federal Government approved the succession of Va. And created a new state. ??)  President Lincoln stated his intention to preserve the Union.  He argued that no state could lawfully get out of the Union.  Senator Stephen Douglas (Democrat) said, “Every man must be for the U.S. or against it.  There can be no neutrals in this war, only patriots – or traitors.”</a:t>
            </a:r>
          </a:p>
          <a:p>
            <a:pPr>
              <a:buFontTx/>
              <a:buNone/>
            </a:pPr>
            <a:endParaRPr lang="en-US" smtClean="0"/>
          </a:p>
        </p:txBody>
      </p:sp>
      <p:sp>
        <p:nvSpPr>
          <p:cNvPr id="3" name="TextBox 2"/>
          <p:cNvSpPr txBox="1"/>
          <p:nvPr/>
        </p:nvSpPr>
        <p:spPr>
          <a:xfrm>
            <a:off x="1219200" y="0"/>
            <a:ext cx="5410200" cy="830997"/>
          </a:xfrm>
          <a:prstGeom prst="rect">
            <a:avLst/>
          </a:prstGeom>
          <a:solidFill>
            <a:schemeClr val="bg1"/>
          </a:solidFill>
        </p:spPr>
        <p:txBody>
          <a:bodyPr wrap="square" rtlCol="0">
            <a:spAutoFit/>
          </a:bodyPr>
          <a:lstStyle/>
          <a:p>
            <a:r>
              <a:rPr lang="en-US" sz="4800" dirty="0" smtClean="0">
                <a:solidFill>
                  <a:srgbClr val="FF0000"/>
                </a:solidFill>
              </a:rPr>
              <a:t>June 1861</a:t>
            </a:r>
            <a:endParaRPr lang="en-US" sz="4800" dirty="0">
              <a:solidFill>
                <a:srgbClr val="FF0000"/>
              </a:solidFill>
            </a:endParaRPr>
          </a:p>
        </p:txBody>
      </p:sp>
    </p:spTree>
  </p:cSld>
  <p:clrMapOvr>
    <a:masterClrMapping/>
  </p:clrMapOvr>
  <p:transition advTm="25000">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a:xfrm>
            <a:off x="1066800" y="1905000"/>
            <a:ext cx="7239000" cy="3657600"/>
          </a:xfrm>
        </p:spPr>
        <p:txBody>
          <a:bodyPr/>
          <a:lstStyle/>
          <a:p>
            <a:pPr algn="ctr">
              <a:buFontTx/>
              <a:buNone/>
            </a:pPr>
            <a:r>
              <a:rPr lang="en-US" sz="3200" b="1" smtClean="0"/>
              <a:t>Emotions ran high on both sides.  Disagreements over secession deeply divided many friends and families.  With no solutions in sight, the country headed towards war.</a:t>
            </a:r>
          </a:p>
          <a:p>
            <a:endParaRPr lang="en-US" sz="3200" smtClean="0"/>
          </a:p>
        </p:txBody>
      </p:sp>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33400" y="1295400"/>
            <a:ext cx="8077200" cy="1216025"/>
          </a:xfrm>
          <a:noFill/>
        </p:spPr>
        <p:txBody>
          <a:bodyPr lIns="91440" tIns="45720" rIns="91440" bIns="45720"/>
          <a:lstStyle/>
          <a:p>
            <a:r>
              <a:rPr lang="en-US" sz="3100" smtClean="0"/>
              <a:t>The Union and the Confederacy </a:t>
            </a:r>
            <a:br>
              <a:rPr lang="en-US" sz="3100" smtClean="0"/>
            </a:br>
            <a:r>
              <a:rPr lang="en-US" sz="3100" smtClean="0"/>
              <a:t>prepared for war.</a:t>
            </a:r>
          </a:p>
        </p:txBody>
      </p:sp>
      <p:sp>
        <p:nvSpPr>
          <p:cNvPr id="23555" name="Rectangle 3"/>
          <p:cNvSpPr>
            <a:spLocks noGrp="1" noChangeArrowheads="1"/>
          </p:cNvSpPr>
          <p:nvPr>
            <p:ph type="body" idx="1"/>
          </p:nvPr>
        </p:nvSpPr>
        <p:spPr>
          <a:xfrm>
            <a:off x="685801" y="2590800"/>
            <a:ext cx="7924800" cy="3733800"/>
          </a:xfrm>
          <a:solidFill>
            <a:srgbClr val="FFFF99"/>
          </a:solidFill>
          <a:ln>
            <a:solidFill>
              <a:srgbClr val="FFFF99"/>
            </a:solidFill>
          </a:ln>
        </p:spPr>
        <p:txBody>
          <a:bodyPr/>
          <a:lstStyle/>
          <a:p>
            <a:pPr>
              <a:spcBef>
                <a:spcPct val="50000"/>
              </a:spcBef>
            </a:pPr>
            <a:r>
              <a:rPr lang="en-US" sz="2000" dirty="0" smtClean="0">
                <a:solidFill>
                  <a:srgbClr val="003300"/>
                </a:solidFill>
              </a:rPr>
              <a:t>Volunteer armies would fight the battles. Thousands of men joined the armies.</a:t>
            </a:r>
          </a:p>
          <a:p>
            <a:pPr>
              <a:spcBef>
                <a:spcPct val="50000"/>
              </a:spcBef>
            </a:pPr>
            <a:r>
              <a:rPr lang="en-US" sz="2000" dirty="0" smtClean="0">
                <a:solidFill>
                  <a:srgbClr val="003300"/>
                </a:solidFill>
              </a:rPr>
              <a:t>Civilians helped those in uniform.</a:t>
            </a:r>
          </a:p>
          <a:p>
            <a:pPr marL="685800" lvl="1" indent="-228600">
              <a:spcBef>
                <a:spcPct val="30000"/>
              </a:spcBef>
            </a:pPr>
            <a:r>
              <a:rPr lang="en-US" dirty="0" smtClean="0">
                <a:solidFill>
                  <a:srgbClr val="003300"/>
                </a:solidFill>
              </a:rPr>
              <a:t>Raised money, ran hospitals, served as nurses</a:t>
            </a:r>
          </a:p>
          <a:p>
            <a:pPr marL="685800" lvl="1" indent="-228600">
              <a:spcBef>
                <a:spcPct val="30000"/>
              </a:spcBef>
            </a:pPr>
            <a:r>
              <a:rPr lang="en-US" dirty="0" smtClean="0">
                <a:solidFill>
                  <a:srgbClr val="003300"/>
                </a:solidFill>
              </a:rPr>
              <a:t>Sent supplies to troops</a:t>
            </a:r>
          </a:p>
          <a:p>
            <a:pPr>
              <a:spcBef>
                <a:spcPct val="50000"/>
              </a:spcBef>
            </a:pPr>
            <a:r>
              <a:rPr lang="en-US" sz="2000" dirty="0" smtClean="0">
                <a:solidFill>
                  <a:srgbClr val="003300"/>
                </a:solidFill>
              </a:rPr>
              <a:t>Both armies faced shortages of clothing, food, and weapons.</a:t>
            </a:r>
          </a:p>
          <a:p>
            <a:pPr>
              <a:spcBef>
                <a:spcPct val="50000"/>
              </a:spcBef>
            </a:pPr>
            <a:r>
              <a:rPr lang="en-US" sz="2000" dirty="0" smtClean="0">
                <a:solidFill>
                  <a:srgbClr val="003300"/>
                </a:solidFill>
              </a:rPr>
              <a:t>Volunteers had to learn the military basics of marching, shooting, and using bayonets.</a:t>
            </a:r>
          </a:p>
        </p:txBody>
      </p:sp>
      <p:sp>
        <p:nvSpPr>
          <p:cNvPr id="23556" name="Rectangle 4">
            <a:hlinkClick r:id="" action="ppaction://hlinkshowjump?jump=previousslide"/>
          </p:cNvPr>
          <p:cNvSpPr>
            <a:spLocks noChangeArrowheads="1"/>
          </p:cNvSpPr>
          <p:nvPr/>
        </p:nvSpPr>
        <p:spPr bwMode="auto">
          <a:xfrm>
            <a:off x="6172200" y="6019800"/>
            <a:ext cx="685800" cy="838200"/>
          </a:xfrm>
          <a:prstGeom prst="rect">
            <a:avLst/>
          </a:prstGeom>
          <a:noFill/>
          <a:ln w="9525" algn="ctr">
            <a:noFill/>
            <a:miter lim="800000"/>
            <a:headEnd/>
            <a:tailEnd/>
          </a:ln>
        </p:spPr>
        <p:txBody>
          <a:bodyPr wrap="none" anchor="ctr"/>
          <a:lstStyle/>
          <a:p>
            <a:endParaRPr lang="en-US"/>
          </a:p>
        </p:txBody>
      </p:sp>
      <p:sp>
        <p:nvSpPr>
          <p:cNvPr id="23557" name="Rectangle 5">
            <a:hlinkClick r:id="rId2" action="ppaction://hlinksldjump"/>
          </p:cNvPr>
          <p:cNvSpPr>
            <a:spLocks noChangeArrowheads="1"/>
          </p:cNvSpPr>
          <p:nvPr/>
        </p:nvSpPr>
        <p:spPr bwMode="auto">
          <a:xfrm>
            <a:off x="6858000" y="6019800"/>
            <a:ext cx="685800" cy="838200"/>
          </a:xfrm>
          <a:prstGeom prst="rect">
            <a:avLst/>
          </a:prstGeom>
          <a:noFill/>
          <a:ln w="9525" algn="ctr">
            <a:no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b="0" smtClean="0"/>
              <a:t>Essential Question</a:t>
            </a:r>
          </a:p>
        </p:txBody>
      </p:sp>
      <p:sp>
        <p:nvSpPr>
          <p:cNvPr id="24579" name="Rectangle 3"/>
          <p:cNvSpPr>
            <a:spLocks noGrp="1" noChangeArrowheads="1"/>
          </p:cNvSpPr>
          <p:nvPr>
            <p:ph type="body" idx="1"/>
          </p:nvPr>
        </p:nvSpPr>
        <p:spPr>
          <a:xfrm>
            <a:off x="609600" y="2362200"/>
            <a:ext cx="8077200" cy="3657600"/>
          </a:xfrm>
        </p:spPr>
        <p:txBody>
          <a:bodyPr/>
          <a:lstStyle/>
          <a:p>
            <a:r>
              <a:rPr lang="en-US" sz="3200" b="1" smtClean="0"/>
              <a:t>How did both northerners and southerners criticize the war effort in terms of politics, economics, and personal beliefs?  How did Abraham Lincoln limit the personal, political, and economic rights of people during the war?</a:t>
            </a:r>
          </a:p>
        </p:txBody>
      </p:sp>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descr="Jail"/>
          <p:cNvPicPr>
            <a:picLocks noGrp="1" noChangeAspect="1" noChangeArrowheads="1"/>
          </p:cNvPicPr>
          <p:nvPr>
            <p:ph idx="1"/>
          </p:nvPr>
        </p:nvPicPr>
        <p:blipFill>
          <a:blip r:embed="rId3" cstate="print"/>
          <a:srcRect/>
          <a:stretch>
            <a:fillRect/>
          </a:stretch>
        </p:blipFill>
        <p:spPr>
          <a:xfrm>
            <a:off x="2590800" y="1828800"/>
            <a:ext cx="4021138" cy="4114800"/>
          </a:xfrm>
          <a:noFill/>
        </p:spPr>
      </p:pic>
      <p:pic>
        <p:nvPicPr>
          <p:cNvPr id="6" name="cws25.wav">
            <a:hlinkClick r:id="" action="ppaction://media"/>
          </p:cNvPr>
          <p:cNvPicPr>
            <a:picLocks noRot="1" noChangeAspect="1"/>
          </p:cNvPicPr>
          <p:nvPr>
            <a:wavAudioFile r:embed="rId1" name="cws25.wav"/>
          </p:nvPr>
        </p:nvPicPr>
        <p:blipFill>
          <a:blip r:embed="rId4" cstate="print"/>
          <a:srcRect/>
          <a:stretch>
            <a:fillRect/>
          </a:stretch>
        </p:blipFill>
        <p:spPr bwMode="auto">
          <a:xfrm>
            <a:off x="8229600" y="6019800"/>
            <a:ext cx="762000" cy="7620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2">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533400" y="1143000"/>
            <a:ext cx="7924800" cy="487363"/>
          </a:xfrm>
        </p:spPr>
        <p:txBody>
          <a:bodyPr/>
          <a:lstStyle/>
          <a:p>
            <a:r>
              <a:rPr lang="en-US" b="0" smtClean="0"/>
              <a:t>Answer</a:t>
            </a:r>
          </a:p>
        </p:txBody>
      </p:sp>
      <p:sp>
        <p:nvSpPr>
          <p:cNvPr id="26627" name="Rectangle 3"/>
          <p:cNvSpPr>
            <a:spLocks noGrp="1" noChangeArrowheads="1"/>
          </p:cNvSpPr>
          <p:nvPr>
            <p:ph type="body" idx="1"/>
          </p:nvPr>
        </p:nvSpPr>
        <p:spPr>
          <a:xfrm>
            <a:off x="533400" y="1676400"/>
            <a:ext cx="8001000" cy="3657600"/>
          </a:xfrm>
        </p:spPr>
        <p:txBody>
          <a:bodyPr/>
          <a:lstStyle/>
          <a:p>
            <a:r>
              <a:rPr lang="en-US" sz="3200" b="1" dirty="0" smtClean="0">
                <a:cs typeface="Times New Roman" pitchFamily="18" charset="0"/>
              </a:rPr>
              <a:t>After the president declared martial law, Lincoln took away habeas corpus, which allowed him to place Confederate sympathizers in jail without seeing a judge or having a trial.</a:t>
            </a:r>
            <a:r>
              <a:rPr lang="en-US" sz="3200" b="1" dirty="0" smtClean="0"/>
              <a:t>  The sympathizers were known as the copper heads.</a:t>
            </a:r>
          </a:p>
          <a:p>
            <a:endParaRPr lang="en-US" sz="3200" b="1" dirty="0" smtClean="0"/>
          </a:p>
        </p:txBody>
      </p:sp>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3"/>
          <p:cNvSpPr>
            <a:spLocks noGrp="1" noChangeArrowheads="1"/>
          </p:cNvSpPr>
          <p:nvPr>
            <p:ph type="body" idx="1"/>
          </p:nvPr>
        </p:nvSpPr>
        <p:spPr/>
        <p:txBody>
          <a:bodyPr/>
          <a:lstStyle/>
          <a:p>
            <a:r>
              <a:rPr lang="en-US" smtClean="0"/>
              <a:t> </a:t>
            </a:r>
          </a:p>
        </p:txBody>
      </p:sp>
      <p:sp>
        <p:nvSpPr>
          <p:cNvPr id="117763" name="Rectangle 4"/>
          <p:cNvSpPr>
            <a:spLocks noChangeArrowheads="1"/>
          </p:cNvSpPr>
          <p:nvPr/>
        </p:nvSpPr>
        <p:spPr bwMode="auto">
          <a:xfrm>
            <a:off x="746125" y="1068388"/>
            <a:ext cx="9144000" cy="0"/>
          </a:xfrm>
          <a:prstGeom prst="rect">
            <a:avLst/>
          </a:prstGeom>
          <a:noFill/>
          <a:ln w="9525">
            <a:noFill/>
            <a:miter lim="800000"/>
            <a:headEnd/>
            <a:tailEnd/>
          </a:ln>
        </p:spPr>
        <p:txBody>
          <a:bodyPr>
            <a:spAutoFit/>
          </a:bodyPr>
          <a:lstStyle/>
          <a:p>
            <a:endParaRPr lang="en-US"/>
          </a:p>
        </p:txBody>
      </p:sp>
      <p:pic>
        <p:nvPicPr>
          <p:cNvPr id="117764" name="Picture 6" descr="copperheads-artflatweb"/>
          <p:cNvPicPr>
            <a:picLocks noChangeAspect="1" noChangeArrowheads="1"/>
          </p:cNvPicPr>
          <p:nvPr/>
        </p:nvPicPr>
        <p:blipFill>
          <a:blip r:embed="rId2" cstate="print"/>
          <a:srcRect/>
          <a:stretch>
            <a:fillRect/>
          </a:stretch>
        </p:blipFill>
        <p:spPr bwMode="auto">
          <a:xfrm>
            <a:off x="457200" y="1371600"/>
            <a:ext cx="8305800" cy="5256213"/>
          </a:xfrm>
          <a:prstGeom prst="rect">
            <a:avLst/>
          </a:prstGeom>
          <a:noFill/>
          <a:ln w="9525">
            <a:noFill/>
            <a:miter lim="800000"/>
            <a:headEnd/>
            <a:tailEnd/>
          </a:ln>
        </p:spPr>
      </p:pic>
    </p:spTree>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3"/>
          <p:cNvSpPr>
            <a:spLocks noGrp="1" noChangeArrowheads="1"/>
          </p:cNvSpPr>
          <p:nvPr>
            <p:ph type="body" sz="half" idx="2"/>
          </p:nvPr>
        </p:nvSpPr>
        <p:spPr>
          <a:xfrm>
            <a:off x="4876800" y="2362200"/>
            <a:ext cx="3810000" cy="4114800"/>
          </a:xfrm>
        </p:spPr>
        <p:txBody>
          <a:bodyPr/>
          <a:lstStyle/>
          <a:p>
            <a:pPr>
              <a:lnSpc>
                <a:spcPct val="90000"/>
              </a:lnSpc>
            </a:pPr>
            <a:r>
              <a:rPr lang="en-US" sz="2800" b="1" smtClean="0"/>
              <a:t>…were Northern Democrats who sympathized with the South and opposed the abolition of slavery.</a:t>
            </a:r>
          </a:p>
        </p:txBody>
      </p:sp>
      <p:pic>
        <p:nvPicPr>
          <p:cNvPr id="116739" name="Picture 7" descr="copperheads_20"/>
          <p:cNvPicPr>
            <a:picLocks noGrp="1" noChangeAspect="1" noChangeArrowheads="1"/>
          </p:cNvPicPr>
          <p:nvPr>
            <p:ph type="clipArt" sz="half" idx="1"/>
          </p:nvPr>
        </p:nvPicPr>
        <p:blipFill>
          <a:blip r:embed="rId3" cstate="print"/>
          <a:srcRect/>
          <a:stretch>
            <a:fillRect/>
          </a:stretch>
        </p:blipFill>
        <p:spPr>
          <a:xfrm>
            <a:off x="228600" y="1219200"/>
            <a:ext cx="4572000" cy="3429000"/>
          </a:xfrm>
          <a:noFill/>
        </p:spPr>
      </p:pic>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1250950"/>
            <a:ext cx="8226425" cy="1189038"/>
          </a:xfrm>
        </p:spPr>
        <p:txBody>
          <a:bodyPr/>
          <a:lstStyle/>
          <a:p>
            <a:r>
              <a:rPr lang="en-US" altLang="en-US" smtClean="0"/>
              <a:t>Objectives:</a:t>
            </a:r>
          </a:p>
        </p:txBody>
      </p:sp>
      <p:sp>
        <p:nvSpPr>
          <p:cNvPr id="5123" name="Rectangle 3"/>
          <p:cNvSpPr>
            <a:spLocks noGrp="1" noChangeArrowheads="1"/>
          </p:cNvSpPr>
          <p:nvPr>
            <p:ph type="body" idx="1"/>
          </p:nvPr>
        </p:nvSpPr>
        <p:spPr>
          <a:xfrm>
            <a:off x="685800" y="2439988"/>
            <a:ext cx="8229600" cy="3656012"/>
          </a:xfrm>
        </p:spPr>
        <p:txBody>
          <a:bodyPr/>
          <a:lstStyle/>
          <a:p>
            <a:r>
              <a:rPr lang="en-US" altLang="en-US" smtClean="0"/>
              <a:t>What attempts were made to compromise with the secessionists?</a:t>
            </a:r>
          </a:p>
          <a:p>
            <a:r>
              <a:rPr lang="en-US" altLang="en-US" smtClean="0"/>
              <a:t>How did the fall of Fort Sumter affect the relationship between the Union and the Confederacy?</a:t>
            </a:r>
          </a:p>
          <a:p>
            <a:r>
              <a:rPr lang="en-US" altLang="en-US" smtClean="0"/>
              <a:t>What advantages did each side possess at the beginning of the war?</a:t>
            </a:r>
          </a:p>
          <a:p>
            <a:r>
              <a:rPr lang="en-US" altLang="en-US" smtClean="0"/>
              <a:t>What were the consequences of the First Battle of Bull Run?</a:t>
            </a:r>
          </a:p>
        </p:txBody>
      </p:sp>
    </p:spTree>
  </p:cSld>
  <p:clrMapOvr>
    <a:masterClrMapping/>
  </p:clrMapOvr>
  <p:transition spd="med">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09600" y="1433513"/>
            <a:ext cx="7924800" cy="974725"/>
          </a:xfrm>
        </p:spPr>
        <p:txBody>
          <a:bodyPr/>
          <a:lstStyle/>
          <a:p>
            <a:r>
              <a:rPr lang="en-US" b="0" smtClean="0"/>
              <a:t>habeas corpus</a:t>
            </a:r>
            <a:r>
              <a:rPr lang="en-US" smtClean="0"/>
              <a:t/>
            </a:r>
            <a:br>
              <a:rPr lang="en-US" smtClean="0"/>
            </a:br>
            <a:endParaRPr lang="en-US" smtClean="0"/>
          </a:p>
        </p:txBody>
      </p:sp>
      <p:sp>
        <p:nvSpPr>
          <p:cNvPr id="27651" name="Rectangle 3"/>
          <p:cNvSpPr>
            <a:spLocks noGrp="1" noChangeArrowheads="1"/>
          </p:cNvSpPr>
          <p:nvPr>
            <p:ph type="body" idx="1"/>
          </p:nvPr>
        </p:nvSpPr>
        <p:spPr>
          <a:xfrm>
            <a:off x="533400" y="1981200"/>
            <a:ext cx="8229600" cy="4114800"/>
          </a:xfrm>
        </p:spPr>
        <p:txBody>
          <a:bodyPr/>
          <a:lstStyle/>
          <a:p>
            <a:pPr>
              <a:lnSpc>
                <a:spcPct val="90000"/>
              </a:lnSpc>
            </a:pPr>
            <a:r>
              <a:rPr lang="en-US" sz="2000" smtClean="0"/>
              <a:t>"you have the body" Prisoners often seek release by filing a petition for a writ of habeas corpus. A writ of habeas corpus is a judicial mandate to a prison official ordering that an inmate be brought to the court so it can be determined whether or not that person is imprisoned lawfully and whether or not he should be released from custody. A habeas corpus petition is a petition filed with a court by a person who objects to his own or another's detention or imprisonment. The petition must show that the court ordering the detention or imprisonment made a legal or factual error. Habeas corpus petitions are usually filed by persons serving prison sentences. In family law, a parent who has been denied custody of his child by a trial court may file a habeas corpus petition. Also, a party may file a habeas corpus petition if a judge declares her in contempt of court and jails or threatens to jail her. </a:t>
            </a:r>
          </a:p>
        </p:txBody>
      </p:sp>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type="body" sz="half" idx="1"/>
          </p:nvPr>
        </p:nvSpPr>
        <p:spPr>
          <a:xfrm>
            <a:off x="685800" y="4800600"/>
            <a:ext cx="7772400" cy="1219200"/>
          </a:xfrm>
        </p:spPr>
        <p:txBody>
          <a:bodyPr/>
          <a:lstStyle/>
          <a:p>
            <a:r>
              <a:rPr lang="en-US" sz="3200" b="1" smtClean="0"/>
              <a:t>How did women and other civilians contribute to the war effort?</a:t>
            </a:r>
          </a:p>
        </p:txBody>
      </p:sp>
      <p:pic>
        <p:nvPicPr>
          <p:cNvPr id="28675" name="Picture 5" descr="civil War Women"/>
          <p:cNvPicPr>
            <a:picLocks noGrp="1" noChangeAspect="1" noChangeArrowheads="1"/>
          </p:cNvPicPr>
          <p:nvPr>
            <p:ph sz="half" idx="2"/>
          </p:nvPr>
        </p:nvPicPr>
        <p:blipFill>
          <a:blip r:embed="rId4" cstate="print"/>
          <a:srcRect/>
          <a:stretch>
            <a:fillRect/>
          </a:stretch>
        </p:blipFill>
        <p:spPr>
          <a:xfrm>
            <a:off x="1752600" y="990600"/>
            <a:ext cx="5029200" cy="3663950"/>
          </a:xfrm>
          <a:noFill/>
        </p:spPr>
      </p:pic>
      <p:pic>
        <p:nvPicPr>
          <p:cNvPr id="9223" name="Picture 7">
            <a:hlinkClick r:id="" action="ppaction://media"/>
          </p:cNvPr>
          <p:cNvPicPr>
            <a:picLocks noRot="1" noChangeAspect="1" noChangeArrowheads="1"/>
          </p:cNvPicPr>
          <p:nvPr>
            <a:wavAudioFile r:embed="rId1" name="your_problem.wav"/>
          </p:nvPr>
        </p:nvPicPr>
        <p:blipFill>
          <a:blip r:embed="rId5" cstate="print"/>
          <a:srcRect/>
          <a:stretch>
            <a:fillRect/>
          </a:stretch>
        </p:blipFill>
        <p:spPr bwMode="auto">
          <a:xfrm>
            <a:off x="8229600" y="6019800"/>
            <a:ext cx="152400" cy="304800"/>
          </a:xfrm>
          <a:prstGeom prst="rect">
            <a:avLst/>
          </a:prstGeom>
          <a:noFill/>
          <a:ln w="9525">
            <a:noFill/>
            <a:miter lim="800000"/>
            <a:headEnd/>
            <a:tailEnd/>
          </a:ln>
        </p:spPr>
      </p:pic>
    </p:spTree>
  </p:cSld>
  <p:clrMapOvr>
    <a:masterClrMapping/>
  </p:clrMapOvr>
  <p:transition>
    <p:wipe dir="r"/>
    <p:sndAc>
      <p:stSnd>
        <p:snd r:embed="rId3" name="drum8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72" fill="hold"/>
                                        <p:tgtEl>
                                          <p:spTgt spid="92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922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09600" y="1295400"/>
            <a:ext cx="7924800" cy="487363"/>
          </a:xfrm>
        </p:spPr>
        <p:txBody>
          <a:bodyPr/>
          <a:lstStyle/>
          <a:p>
            <a:r>
              <a:rPr lang="en-US" b="0" smtClean="0"/>
              <a:t>ANSWER:</a:t>
            </a:r>
          </a:p>
        </p:txBody>
      </p:sp>
      <p:sp>
        <p:nvSpPr>
          <p:cNvPr id="29699" name="Rectangle 3"/>
          <p:cNvSpPr>
            <a:spLocks noGrp="1" noChangeArrowheads="1"/>
          </p:cNvSpPr>
          <p:nvPr>
            <p:ph type="body" idx="1"/>
          </p:nvPr>
        </p:nvSpPr>
        <p:spPr>
          <a:xfrm>
            <a:off x="533400" y="1828800"/>
            <a:ext cx="8153400" cy="3657600"/>
          </a:xfrm>
        </p:spPr>
        <p:txBody>
          <a:bodyPr/>
          <a:lstStyle/>
          <a:p>
            <a:pPr>
              <a:lnSpc>
                <a:spcPct val="90000"/>
              </a:lnSpc>
            </a:pPr>
            <a:r>
              <a:rPr lang="en-US" sz="2800" b="1" smtClean="0">
                <a:cs typeface="Times New Roman" pitchFamily="18" charset="0"/>
              </a:rPr>
              <a:t>Since workers in factories and on plantations were scarce, women became most of the workforce.  They kept the homes and businesses going, and also set-up hospitals to care for the wounded and sick.  They learned herbal medicines when supplies ran short.  They held fundraisers to raise money for hospital supplies.  They also hand-made most of the clothing worn by soldiers as well as bandages.  Women also rationed, or saved supplies and materials, to be diverted to the war effort.</a:t>
            </a:r>
            <a:r>
              <a:rPr lang="en-US" sz="2800" b="1" smtClean="0"/>
              <a:t> </a:t>
            </a:r>
          </a:p>
        </p:txBody>
      </p:sp>
    </p:spTree>
  </p:cSld>
  <p:clrMapOvr>
    <a:masterClrMapping/>
  </p:clrMapOvr>
  <p:transition spd="slow">
    <p:wheel spokes="8"/>
    <p:sndAc>
      <p:stSnd>
        <p:snd r:embed="rId2" name="wndrwomn.wav"/>
      </p:stSnd>
    </p:sndAc>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09600" y="1371600"/>
            <a:ext cx="7924800" cy="487363"/>
          </a:xfrm>
        </p:spPr>
        <p:txBody>
          <a:bodyPr/>
          <a:lstStyle/>
          <a:p>
            <a:r>
              <a:rPr lang="en-US" b="0" smtClean="0"/>
              <a:t>ANSWER:</a:t>
            </a:r>
          </a:p>
        </p:txBody>
      </p:sp>
      <p:sp>
        <p:nvSpPr>
          <p:cNvPr id="31747" name="Rectangle 3"/>
          <p:cNvSpPr>
            <a:spLocks noGrp="1" noChangeArrowheads="1"/>
          </p:cNvSpPr>
          <p:nvPr>
            <p:ph type="body" idx="1"/>
          </p:nvPr>
        </p:nvSpPr>
        <p:spPr>
          <a:xfrm>
            <a:off x="1066800" y="1981200"/>
            <a:ext cx="7239000" cy="3657600"/>
          </a:xfrm>
        </p:spPr>
        <p:txBody>
          <a:bodyPr/>
          <a:lstStyle/>
          <a:p>
            <a:r>
              <a:rPr lang="en-US" sz="2800" b="1" u="sng" smtClean="0"/>
              <a:t>Dr. Elizabeth Blackwell</a:t>
            </a:r>
            <a:r>
              <a:rPr lang="en-US" sz="2800" b="1" smtClean="0"/>
              <a:t> became the first woman to earn a medical license.  With her political connections, she pressured President </a:t>
            </a:r>
            <a:r>
              <a:rPr lang="en-US" sz="2800" b="1" u="sng" smtClean="0"/>
              <a:t>Lincoln</a:t>
            </a:r>
            <a:r>
              <a:rPr lang="en-US" sz="2800" b="1" smtClean="0"/>
              <a:t> to form the U.S. Sanitary Commission to improve conditions in military camps and hospitals.</a:t>
            </a:r>
          </a:p>
          <a:p>
            <a:r>
              <a:rPr lang="en-US" sz="2800" b="1" u="sng" smtClean="0"/>
              <a:t>Dorothea Dix</a:t>
            </a:r>
            <a:r>
              <a:rPr lang="en-US" sz="2800" b="1" smtClean="0"/>
              <a:t> led more than 3,000 women who served as nurses in the Civil War.</a:t>
            </a:r>
          </a:p>
        </p:txBody>
      </p:sp>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body" idx="1"/>
          </p:nvPr>
        </p:nvSpPr>
        <p:spPr>
          <a:xfrm>
            <a:off x="1066800" y="1600200"/>
            <a:ext cx="7239000" cy="3657600"/>
          </a:xfrm>
        </p:spPr>
        <p:txBody>
          <a:bodyPr/>
          <a:lstStyle/>
          <a:p>
            <a:pPr>
              <a:lnSpc>
                <a:spcPct val="90000"/>
              </a:lnSpc>
            </a:pPr>
            <a:r>
              <a:rPr lang="en-US" sz="2800" b="1" u="sng" smtClean="0"/>
              <a:t>Clara Burton</a:t>
            </a:r>
            <a:r>
              <a:rPr lang="en-US" sz="2800" b="1" smtClean="0"/>
              <a:t> was a volunteer who coordinated medicine and other supplies to be delivered on the battlefield.  Her work formed the basis for what is today known as the American Red Cross.</a:t>
            </a:r>
          </a:p>
          <a:p>
            <a:pPr>
              <a:lnSpc>
                <a:spcPct val="90000"/>
              </a:lnSpc>
            </a:pPr>
            <a:r>
              <a:rPr lang="en-US" sz="2800" b="1" u="sng" smtClean="0"/>
              <a:t>Sally Louisa Tompkins</a:t>
            </a:r>
            <a:r>
              <a:rPr lang="en-US" sz="2800" b="1" smtClean="0"/>
              <a:t> provide care to sick and wounded confederate soldiers at a small hospital she established in Richmond, Virginia.</a:t>
            </a:r>
          </a:p>
          <a:p>
            <a:pPr>
              <a:lnSpc>
                <a:spcPct val="90000"/>
              </a:lnSpc>
            </a:pPr>
            <a:r>
              <a:rPr lang="en-US" sz="2800" b="1" smtClean="0"/>
              <a:t>Both women comforted the wounded in the hospitals.</a:t>
            </a:r>
          </a:p>
        </p:txBody>
      </p:sp>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body" sz="half" idx="2"/>
          </p:nvPr>
        </p:nvSpPr>
        <p:spPr>
          <a:xfrm>
            <a:off x="4800600" y="1981200"/>
            <a:ext cx="3810000" cy="4114800"/>
          </a:xfrm>
        </p:spPr>
        <p:txBody>
          <a:bodyPr/>
          <a:lstStyle/>
          <a:p>
            <a:pPr>
              <a:lnSpc>
                <a:spcPct val="90000"/>
              </a:lnSpc>
            </a:pPr>
            <a:r>
              <a:rPr lang="en-US" sz="2800" b="1" smtClean="0"/>
              <a:t>…was the first woman to receive a license to practice medicine and pressured Lincoln to form the U.S. Sanitary Commission.</a:t>
            </a:r>
          </a:p>
        </p:txBody>
      </p:sp>
      <p:pic>
        <p:nvPicPr>
          <p:cNvPr id="59395" name="Picture 7" descr="blackwell"/>
          <p:cNvPicPr>
            <a:picLocks noGrp="1" noChangeAspect="1" noChangeArrowheads="1"/>
          </p:cNvPicPr>
          <p:nvPr>
            <p:ph type="clipArt" sz="half" idx="1"/>
          </p:nvPr>
        </p:nvPicPr>
        <p:blipFill>
          <a:blip r:embed="rId2" cstate="print"/>
          <a:srcRect/>
          <a:stretch>
            <a:fillRect/>
          </a:stretch>
        </p:blipFill>
        <p:spPr>
          <a:xfrm>
            <a:off x="381000" y="1524000"/>
            <a:ext cx="4024313" cy="5029200"/>
          </a:xfrm>
          <a:noFill/>
        </p:spPr>
      </p:pic>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09600" y="1371600"/>
            <a:ext cx="7924800" cy="549275"/>
          </a:xfrm>
        </p:spPr>
        <p:txBody>
          <a:bodyPr/>
          <a:lstStyle/>
          <a:p>
            <a:r>
              <a:rPr lang="en-US" sz="3600" b="0" smtClean="0"/>
              <a:t>ANSWER:  Elizabeth Blackwell</a:t>
            </a:r>
          </a:p>
        </p:txBody>
      </p:sp>
      <p:pic>
        <p:nvPicPr>
          <p:cNvPr id="60419" name="Picture 5" descr="blackwell"/>
          <p:cNvPicPr>
            <a:picLocks noGrp="1" noChangeAspect="1" noChangeArrowheads="1"/>
          </p:cNvPicPr>
          <p:nvPr>
            <p:ph type="body" idx="1"/>
          </p:nvPr>
        </p:nvPicPr>
        <p:blipFill>
          <a:blip r:embed="rId2" cstate="print"/>
          <a:srcRect/>
          <a:stretch>
            <a:fillRect/>
          </a:stretch>
        </p:blipFill>
        <p:spPr>
          <a:xfrm>
            <a:off x="2743200" y="1905000"/>
            <a:ext cx="3779838" cy="4724400"/>
          </a:xfrm>
          <a:noFill/>
        </p:spPr>
      </p:pic>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09600" y="1371600"/>
            <a:ext cx="7924800" cy="984250"/>
          </a:xfrm>
        </p:spPr>
        <p:txBody>
          <a:bodyPr/>
          <a:lstStyle/>
          <a:p>
            <a:r>
              <a:rPr lang="en-US" b="0" smtClean="0"/>
              <a:t>additionally:</a:t>
            </a:r>
            <a:br>
              <a:rPr lang="en-US" b="0" smtClean="0"/>
            </a:br>
            <a:endParaRPr lang="en-US" b="0" smtClean="0"/>
          </a:p>
        </p:txBody>
      </p:sp>
      <p:sp>
        <p:nvSpPr>
          <p:cNvPr id="33795" name="Rectangle 3"/>
          <p:cNvSpPr>
            <a:spLocks noGrp="1" noChangeArrowheads="1"/>
          </p:cNvSpPr>
          <p:nvPr>
            <p:ph type="body" idx="1"/>
          </p:nvPr>
        </p:nvSpPr>
        <p:spPr>
          <a:xfrm>
            <a:off x="1066800" y="2133600"/>
            <a:ext cx="7239000" cy="3657600"/>
          </a:xfrm>
        </p:spPr>
        <p:txBody>
          <a:bodyPr/>
          <a:lstStyle/>
          <a:p>
            <a:r>
              <a:rPr lang="en-US" sz="2800" b="1" smtClean="0">
                <a:cs typeface="Times New Roman" pitchFamily="18" charset="0"/>
              </a:rPr>
              <a:t>Slaves were a labor force for the confederate army by digging ditches, cooking meals, and performing other tasks such as substituting as soldiers for their owner on the battlefield.</a:t>
            </a:r>
          </a:p>
          <a:p>
            <a:r>
              <a:rPr lang="en-US" sz="2800" b="1" smtClean="0">
                <a:cs typeface="Times New Roman" pitchFamily="18" charset="0"/>
              </a:rPr>
              <a:t>Some contributed inventions such as the first submarine called the Hunley.  Others ran blockade runners to get supplies in the South.</a:t>
            </a:r>
            <a:r>
              <a:rPr lang="en-US" sz="2800" b="1" smtClean="0"/>
              <a:t> </a:t>
            </a:r>
          </a:p>
        </p:txBody>
      </p:sp>
    </p:spTree>
  </p:cSld>
  <p:clrMapOvr>
    <a:masterClrMapping/>
  </p:clrMapOvr>
  <p:transition>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b="0" smtClean="0"/>
              <a:t>Essential Question</a:t>
            </a:r>
          </a:p>
        </p:txBody>
      </p:sp>
      <p:sp>
        <p:nvSpPr>
          <p:cNvPr id="34819" name="Rectangle 3"/>
          <p:cNvSpPr>
            <a:spLocks noGrp="1" noChangeArrowheads="1"/>
          </p:cNvSpPr>
          <p:nvPr>
            <p:ph type="body" idx="1"/>
          </p:nvPr>
        </p:nvSpPr>
        <p:spPr/>
        <p:txBody>
          <a:bodyPr/>
          <a:lstStyle/>
          <a:p>
            <a:r>
              <a:rPr lang="en-US" sz="3600" b="1" smtClean="0"/>
              <a:t>What was the effect of volunteer soldiers for the north/south?  What was the effect of conscription?</a:t>
            </a:r>
          </a:p>
        </p:txBody>
      </p:sp>
    </p:spTree>
  </p:cSld>
  <p:clrMapOvr>
    <a:masterClrMapping/>
  </p:clrMapOvr>
  <p:transition spd="med">
    <p:random/>
    <p:sndAc>
      <p:stSnd>
        <p:snd r:embed="rId2" name="armynow.wav"/>
      </p:stSnd>
    </p:sndAc>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b="0" smtClean="0"/>
              <a:t>ANSWER</a:t>
            </a:r>
          </a:p>
        </p:txBody>
      </p:sp>
      <p:sp>
        <p:nvSpPr>
          <p:cNvPr id="35843" name="Rectangle 3"/>
          <p:cNvSpPr>
            <a:spLocks noGrp="1" noChangeArrowheads="1"/>
          </p:cNvSpPr>
          <p:nvPr>
            <p:ph type="body" idx="1"/>
          </p:nvPr>
        </p:nvSpPr>
        <p:spPr>
          <a:xfrm>
            <a:off x="609600" y="2362200"/>
            <a:ext cx="8001000" cy="3657600"/>
          </a:xfrm>
        </p:spPr>
        <p:txBody>
          <a:bodyPr/>
          <a:lstStyle/>
          <a:p>
            <a:r>
              <a:rPr lang="en-US" sz="2800" b="1" smtClean="0">
                <a:cs typeface="Times New Roman" pitchFamily="18" charset="0"/>
              </a:rPr>
              <a:t>Volunteer soldiers rushed to join on both sides because they thought it would be over in 3 to 6 months.  Hundreds of troops that were “green” died in the first battle.  Union troops dropped their weapons and ran back to Washington.  Confederate troops were too disorganized to pursue.</a:t>
            </a:r>
            <a:r>
              <a:rPr lang="en-US" sz="2800" b="1" smtClean="0"/>
              <a:t> </a:t>
            </a: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en-US" smtClean="0"/>
              <a:t>Attempts to compromise</a:t>
            </a:r>
          </a:p>
        </p:txBody>
      </p:sp>
      <p:sp>
        <p:nvSpPr>
          <p:cNvPr id="6147" name="Rectangle 3"/>
          <p:cNvSpPr>
            <a:spLocks noGrp="1" noChangeArrowheads="1"/>
          </p:cNvSpPr>
          <p:nvPr>
            <p:ph type="body" idx="1"/>
          </p:nvPr>
        </p:nvSpPr>
        <p:spPr>
          <a:xfrm>
            <a:off x="685800" y="2971800"/>
            <a:ext cx="8001000" cy="3427413"/>
          </a:xfrm>
        </p:spPr>
        <p:txBody>
          <a:bodyPr/>
          <a:lstStyle/>
          <a:p>
            <a:pPr marL="0" indent="0">
              <a:buFontTx/>
              <a:buNone/>
            </a:pPr>
            <a:r>
              <a:rPr lang="en-US" altLang="en-US" smtClean="0"/>
              <a:t>The Crittendon Compromise proposed that the Union be preserved but that the Missouri Compromise line extend through the rest of the western territories.</a:t>
            </a:r>
          </a:p>
        </p:txBody>
      </p:sp>
      <p:sp>
        <p:nvSpPr>
          <p:cNvPr id="237572" name="Rectangle 4"/>
          <p:cNvSpPr>
            <a:spLocks noChangeArrowheads="1"/>
          </p:cNvSpPr>
          <p:nvPr/>
        </p:nvSpPr>
        <p:spPr bwMode="auto">
          <a:xfrm>
            <a:off x="0" y="990600"/>
            <a:ext cx="9144000" cy="533400"/>
          </a:xfrm>
          <a:prstGeom prst="rect">
            <a:avLst/>
          </a:prstGeom>
          <a:gradFill rotWithShape="0">
            <a:gsLst>
              <a:gs pos="0">
                <a:srgbClr val="003399"/>
              </a:gs>
              <a:gs pos="100000">
                <a:srgbClr val="003399">
                  <a:gamma/>
                  <a:shade val="46275"/>
                  <a:invGamma/>
                </a:srgbClr>
              </a:gs>
            </a:gsLst>
            <a:lin ang="0" scaled="1"/>
          </a:gradFill>
          <a:ln w="9525">
            <a:noFill/>
            <a:miter lim="800000"/>
            <a:headEnd/>
            <a:tailEnd/>
          </a:ln>
          <a:effectLst/>
        </p:spPr>
        <p:txBody>
          <a:bodyPr wrap="none" tIns="0"/>
          <a:lstStyle/>
          <a:p>
            <a:pPr eaLnBrk="1" hangingPunct="1">
              <a:spcBef>
                <a:spcPct val="20000"/>
              </a:spcBef>
              <a:buClr>
                <a:srgbClr val="FF0000"/>
              </a:buClr>
              <a:buFont typeface="Wingdings" pitchFamily="2" charset="2"/>
              <a:buNone/>
              <a:defRPr/>
            </a:pPr>
            <a:r>
              <a:rPr lang="en-US" altLang="en-US" sz="3200">
                <a:effectLst>
                  <a:outerShdw blurRad="38100" dist="38100" dir="2700000" algn="tl">
                    <a:srgbClr val="000000"/>
                  </a:outerShdw>
                </a:effectLst>
                <a:latin typeface="Arial Narrow" pitchFamily="34" charset="0"/>
              </a:rPr>
              <a:t>The Union Dissolves</a:t>
            </a:r>
          </a:p>
        </p:txBody>
      </p:sp>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type="body" idx="1"/>
          </p:nvPr>
        </p:nvSpPr>
        <p:spPr>
          <a:xfrm>
            <a:off x="533400" y="1524000"/>
            <a:ext cx="8077200" cy="3657600"/>
          </a:xfrm>
        </p:spPr>
        <p:txBody>
          <a:bodyPr/>
          <a:lstStyle/>
          <a:p>
            <a:pPr>
              <a:lnSpc>
                <a:spcPct val="90000"/>
              </a:lnSpc>
            </a:pPr>
            <a:r>
              <a:rPr lang="en-US" sz="2800" b="1" u="sng" smtClean="0">
                <a:cs typeface="Times New Roman" pitchFamily="18" charset="0"/>
              </a:rPr>
              <a:t>Conscription</a:t>
            </a:r>
            <a:r>
              <a:rPr lang="en-US" sz="2800" b="1" smtClean="0">
                <a:cs typeface="Times New Roman" pitchFamily="18" charset="0"/>
              </a:rPr>
              <a:t> means to draft into military service.  It was unpopular in both the North and South.  The North had </a:t>
            </a:r>
            <a:r>
              <a:rPr lang="en-US" sz="2800" b="1" u="sng" smtClean="0">
                <a:cs typeface="Times New Roman" pitchFamily="18" charset="0"/>
              </a:rPr>
              <a:t>draft riots</a:t>
            </a:r>
            <a:r>
              <a:rPr lang="en-US" sz="2800" b="1" smtClean="0">
                <a:cs typeface="Times New Roman" pitchFamily="18" charset="0"/>
              </a:rPr>
              <a:t>.  The South allowed exceptions for owners of 15 slaves or more.  These owners could hire substitutes to fight in their place during the war.  Wealthy individuals in the North could also hire substitutes.  Slaves could not be drafted into combat (only work crews), but it seemed that the war was fought by the poor to support the wealthy</a:t>
            </a:r>
            <a:r>
              <a:rPr lang="en-US" sz="2000" b="1" smtClean="0">
                <a:cs typeface="Times New Roman" pitchFamily="18" charset="0"/>
              </a:rPr>
              <a:t>.</a:t>
            </a:r>
            <a:r>
              <a:rPr lang="en-US" sz="2000" b="1" smtClean="0"/>
              <a:t> </a:t>
            </a:r>
          </a:p>
        </p:txBody>
      </p:sp>
    </p:spTree>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09600" y="1447800"/>
            <a:ext cx="7772400" cy="487363"/>
          </a:xfrm>
        </p:spPr>
        <p:txBody>
          <a:bodyPr/>
          <a:lstStyle/>
          <a:p>
            <a:r>
              <a:rPr lang="en-US" b="0" smtClean="0"/>
              <a:t>ANSWER:</a:t>
            </a:r>
          </a:p>
        </p:txBody>
      </p:sp>
      <p:sp>
        <p:nvSpPr>
          <p:cNvPr id="37891" name="Rectangle 3"/>
          <p:cNvSpPr>
            <a:spLocks noGrp="1" noChangeArrowheads="1"/>
          </p:cNvSpPr>
          <p:nvPr>
            <p:ph type="body" idx="1"/>
          </p:nvPr>
        </p:nvSpPr>
        <p:spPr>
          <a:xfrm>
            <a:off x="457200" y="2133600"/>
            <a:ext cx="8229600" cy="4114800"/>
          </a:xfrm>
        </p:spPr>
        <p:txBody>
          <a:bodyPr/>
          <a:lstStyle/>
          <a:p>
            <a:pPr>
              <a:lnSpc>
                <a:spcPct val="90000"/>
              </a:lnSpc>
            </a:pPr>
            <a:r>
              <a:rPr lang="en-US" sz="3200" b="1" smtClean="0"/>
              <a:t>The Union army had only 16,000 troops at the start of the war.  The army soon swelled with thousands of volunteers.  This was true for the north and south.  They were excited and eager but had the misunderstanding that the war would be short and adventurous.  </a:t>
            </a:r>
          </a:p>
        </p:txBody>
      </p:sp>
    </p:spTree>
  </p:cSld>
  <p:clrMapOvr>
    <a:masterClrMapping/>
  </p:clrMapOvr>
  <p:transition>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body" idx="1"/>
          </p:nvPr>
        </p:nvSpPr>
        <p:spPr>
          <a:xfrm>
            <a:off x="1066800" y="1752600"/>
            <a:ext cx="7239000" cy="3657600"/>
          </a:xfrm>
        </p:spPr>
        <p:txBody>
          <a:bodyPr/>
          <a:lstStyle/>
          <a:p>
            <a:pPr>
              <a:lnSpc>
                <a:spcPct val="90000"/>
              </a:lnSpc>
            </a:pPr>
            <a:r>
              <a:rPr lang="en-US" sz="3200" b="1" smtClean="0"/>
              <a:t>African Americans were allowed to volunteer in the Union army.  Their work was invaluable to the northern cause.  They had a sense of urgency and duty to their service.  The </a:t>
            </a:r>
            <a:r>
              <a:rPr lang="en-US" sz="3200" b="1" u="sng" smtClean="0"/>
              <a:t>54</a:t>
            </a:r>
            <a:r>
              <a:rPr lang="en-US" sz="3200" b="1" u="sng" baseline="30000" smtClean="0"/>
              <a:t>th</a:t>
            </a:r>
            <a:r>
              <a:rPr lang="en-US" sz="3200" b="1" u="sng" smtClean="0"/>
              <a:t> Massachusetts Infantry</a:t>
            </a:r>
            <a:r>
              <a:rPr lang="en-US" sz="3200" b="1" smtClean="0"/>
              <a:t> served with valor during the attack on </a:t>
            </a:r>
            <a:r>
              <a:rPr lang="en-US" sz="3200" b="1" u="sng" smtClean="0"/>
              <a:t>Fort Wagner</a:t>
            </a:r>
            <a:r>
              <a:rPr lang="en-US" sz="3200" b="1" smtClean="0"/>
              <a:t> outside of Charleston, South Carolina. </a:t>
            </a:r>
          </a:p>
          <a:p>
            <a:pPr>
              <a:lnSpc>
                <a:spcPct val="90000"/>
              </a:lnSpc>
            </a:pPr>
            <a:endParaRPr lang="en-US" smtClean="0"/>
          </a:p>
        </p:txBody>
      </p:sp>
    </p:spTree>
  </p:cSld>
  <p:clrMapOvr>
    <a:masterClrMapping/>
  </p:clrMapOvr>
  <p:transition>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5" descr="fw-freedom-ftwagner"/>
          <p:cNvPicPr>
            <a:picLocks noChangeAspect="1" noChangeArrowheads="1"/>
          </p:cNvPicPr>
          <p:nvPr/>
        </p:nvPicPr>
        <p:blipFill>
          <a:blip r:embed="rId3" cstate="print"/>
          <a:srcRect/>
          <a:stretch>
            <a:fillRect/>
          </a:stretch>
        </p:blipFill>
        <p:spPr bwMode="auto">
          <a:xfrm>
            <a:off x="1219200" y="1143000"/>
            <a:ext cx="7010400" cy="5430838"/>
          </a:xfrm>
          <a:prstGeom prst="rect">
            <a:avLst/>
          </a:prstGeom>
          <a:noFill/>
          <a:ln w="9525">
            <a:noFill/>
            <a:miter lim="800000"/>
            <a:headEnd/>
            <a:tailEnd/>
          </a:ln>
        </p:spPr>
      </p:pic>
      <p:pic>
        <p:nvPicPr>
          <p:cNvPr id="3" name="bugle Charge.wav">
            <a:hlinkClick r:id="" action="ppaction://media"/>
          </p:cNvPr>
          <p:cNvPicPr>
            <a:picLocks noRot="1" noChangeAspect="1"/>
          </p:cNvPicPr>
          <p:nvPr>
            <a:wavAudioFile r:embed="rId1" name="bugle Charge.wav"/>
          </p:nvPr>
        </p:nvPicPr>
        <p:blipFill>
          <a:blip r:embed="rId4" cstate="print"/>
          <a:srcRect/>
          <a:stretch>
            <a:fillRect/>
          </a:stretch>
        </p:blipFill>
        <p:spPr bwMode="auto">
          <a:xfrm>
            <a:off x="4419600" y="3276600"/>
            <a:ext cx="304800" cy="3048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0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673860"/>
            <a:ext cx="7924800" cy="492443"/>
          </a:xfrm>
        </p:spPr>
        <p:txBody>
          <a:bodyPr/>
          <a:lstStyle/>
          <a:p>
            <a:r>
              <a:rPr lang="en-US" dirty="0" smtClean="0"/>
              <a:t>Louisiana Civil War History –Side Bar</a:t>
            </a:r>
            <a:endParaRPr lang="en-US" dirty="0"/>
          </a:p>
        </p:txBody>
      </p:sp>
      <p:pic>
        <p:nvPicPr>
          <p:cNvPr id="4" name="Content Placeholder 3" descr="LA. Freeman.jpg"/>
          <p:cNvPicPr>
            <a:picLocks noGrp="1" noChangeAspect="1"/>
          </p:cNvPicPr>
          <p:nvPr>
            <p:ph idx="1"/>
          </p:nvPr>
        </p:nvPicPr>
        <p:blipFill>
          <a:blip r:embed="rId3" cstate="print"/>
          <a:stretch>
            <a:fillRect/>
          </a:stretch>
        </p:blipFill>
        <p:spPr>
          <a:xfrm>
            <a:off x="2743200" y="2438400"/>
            <a:ext cx="3984357" cy="1876425"/>
          </a:xfrm>
        </p:spPr>
      </p:pic>
      <p:sp>
        <p:nvSpPr>
          <p:cNvPr id="5" name="TextBox 4"/>
          <p:cNvSpPr txBox="1"/>
          <p:nvPr/>
        </p:nvSpPr>
        <p:spPr>
          <a:xfrm>
            <a:off x="762000" y="4648200"/>
            <a:ext cx="7696200" cy="1200329"/>
          </a:xfrm>
          <a:prstGeom prst="rect">
            <a:avLst/>
          </a:prstGeom>
          <a:noFill/>
        </p:spPr>
        <p:txBody>
          <a:bodyPr wrap="square" rtlCol="0">
            <a:spAutoFit/>
          </a:bodyPr>
          <a:lstStyle/>
          <a:p>
            <a:r>
              <a:rPr lang="en-US" sz="3600" dirty="0" smtClean="0">
                <a:solidFill>
                  <a:schemeClr val="bg2"/>
                </a:solidFill>
              </a:rPr>
              <a:t>This is a picture  of the freemen division who fought at Port Hudson La</a:t>
            </a:r>
            <a:r>
              <a:rPr lang="en-US" dirty="0" smtClean="0"/>
              <a:t>.</a:t>
            </a:r>
            <a:endParaRPr lang="en-US" dirty="0"/>
          </a:p>
        </p:txBody>
      </p:sp>
    </p:spTree>
  </p:cSld>
  <p:clrMapOvr>
    <a:masterClrMapping/>
  </p:clrMapOvr>
  <p:transition>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09600" y="1433513"/>
            <a:ext cx="7924800" cy="974725"/>
          </a:xfrm>
        </p:spPr>
        <p:txBody>
          <a:bodyPr/>
          <a:lstStyle/>
          <a:p>
            <a:r>
              <a:rPr lang="en-US" b="0" smtClean="0"/>
              <a:t>Homework </a:t>
            </a:r>
            <a:br>
              <a:rPr lang="en-US" b="0" smtClean="0"/>
            </a:br>
            <a:r>
              <a:rPr lang="en-US" b="0" smtClean="0"/>
              <a:t>Answer this Essential Question</a:t>
            </a:r>
          </a:p>
        </p:txBody>
      </p:sp>
      <p:sp>
        <p:nvSpPr>
          <p:cNvPr id="40963" name="Rectangle 3"/>
          <p:cNvSpPr>
            <a:spLocks noGrp="1" noChangeArrowheads="1"/>
          </p:cNvSpPr>
          <p:nvPr>
            <p:ph type="body" idx="1"/>
          </p:nvPr>
        </p:nvSpPr>
        <p:spPr/>
        <p:txBody>
          <a:bodyPr/>
          <a:lstStyle/>
          <a:p>
            <a:r>
              <a:rPr lang="en-US" sz="4000" b="1" smtClean="0"/>
              <a:t>How did the north view Abraham Lincoln?  The south?</a:t>
            </a:r>
          </a:p>
        </p:txBody>
      </p:sp>
    </p:spTree>
  </p:cSld>
  <p:clrMapOvr>
    <a:masterClrMapping/>
  </p:clrMapOvr>
  <p:transition>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b="0" smtClean="0"/>
              <a:t>Essential Question</a:t>
            </a:r>
          </a:p>
        </p:txBody>
      </p:sp>
      <p:sp>
        <p:nvSpPr>
          <p:cNvPr id="41987" name="Rectangle 3"/>
          <p:cNvSpPr>
            <a:spLocks noGrp="1" noChangeArrowheads="1"/>
          </p:cNvSpPr>
          <p:nvPr>
            <p:ph type="body" idx="1"/>
          </p:nvPr>
        </p:nvSpPr>
        <p:spPr/>
        <p:txBody>
          <a:bodyPr/>
          <a:lstStyle/>
          <a:p>
            <a:r>
              <a:rPr lang="en-US" sz="4000" b="1" dirty="0" smtClean="0"/>
              <a:t>What were the major political and military events of the Civil War?</a:t>
            </a:r>
          </a:p>
          <a:p>
            <a:r>
              <a:rPr lang="en-US" sz="4000" b="1" dirty="0" smtClean="0"/>
              <a:t>These are the events that will dominate or study of this destructive war.</a:t>
            </a:r>
          </a:p>
        </p:txBody>
      </p:sp>
    </p:spTree>
  </p:cSld>
  <p:clrMapOvr>
    <a:masterClrMapping/>
  </p:clrMapOvr>
  <p:transition>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609600" y="1371600"/>
            <a:ext cx="7924800" cy="487363"/>
          </a:xfrm>
        </p:spPr>
        <p:txBody>
          <a:bodyPr/>
          <a:lstStyle/>
          <a:p>
            <a:r>
              <a:rPr lang="en-US" b="0" smtClean="0"/>
              <a:t>ANSWER</a:t>
            </a:r>
          </a:p>
        </p:txBody>
      </p:sp>
      <p:sp>
        <p:nvSpPr>
          <p:cNvPr id="43011" name="Rectangle 3"/>
          <p:cNvSpPr>
            <a:spLocks noGrp="1" noChangeArrowheads="1"/>
          </p:cNvSpPr>
          <p:nvPr>
            <p:ph type="body" idx="1"/>
          </p:nvPr>
        </p:nvSpPr>
        <p:spPr>
          <a:xfrm>
            <a:off x="1066800" y="1981200"/>
            <a:ext cx="7239000" cy="3657600"/>
          </a:xfrm>
        </p:spPr>
        <p:txBody>
          <a:bodyPr/>
          <a:lstStyle/>
          <a:p>
            <a:pPr>
              <a:lnSpc>
                <a:spcPct val="90000"/>
              </a:lnSpc>
            </a:pPr>
            <a:r>
              <a:rPr lang="en-US" sz="2800" b="1" smtClean="0">
                <a:cs typeface="Times New Roman" pitchFamily="18" charset="0"/>
              </a:rPr>
              <a:t>The major political events of the Civil War were the </a:t>
            </a:r>
            <a:r>
              <a:rPr lang="en-US" sz="2800" b="1" u="sng" smtClean="0">
                <a:cs typeface="Times New Roman" pitchFamily="18" charset="0"/>
              </a:rPr>
              <a:t>Ordinances of Secession</a:t>
            </a:r>
            <a:r>
              <a:rPr lang="en-US" sz="2800" b="1" smtClean="0">
                <a:cs typeface="Times New Roman" pitchFamily="18" charset="0"/>
              </a:rPr>
              <a:t>, which created the </a:t>
            </a:r>
            <a:r>
              <a:rPr lang="en-US" sz="2800" b="1" u="sng" smtClean="0">
                <a:cs typeface="Times New Roman" pitchFamily="18" charset="0"/>
              </a:rPr>
              <a:t>Confederate States o f America</a:t>
            </a:r>
            <a:r>
              <a:rPr lang="en-US" sz="2800" b="1" smtClean="0">
                <a:cs typeface="Times New Roman" pitchFamily="18" charset="0"/>
              </a:rPr>
              <a:t>, the </a:t>
            </a:r>
            <a:r>
              <a:rPr lang="en-US" sz="2800" b="1" u="sng" smtClean="0">
                <a:cs typeface="Times New Roman" pitchFamily="18" charset="0"/>
              </a:rPr>
              <a:t>Emancipation Proclamation</a:t>
            </a:r>
            <a:r>
              <a:rPr lang="en-US" sz="2800" b="1" smtClean="0">
                <a:cs typeface="Times New Roman" pitchFamily="18" charset="0"/>
              </a:rPr>
              <a:t>, which freed all slaves in the rebelling states, the </a:t>
            </a:r>
            <a:r>
              <a:rPr lang="en-US" sz="2800" b="1" u="sng" smtClean="0">
                <a:cs typeface="Times New Roman" pitchFamily="18" charset="0"/>
              </a:rPr>
              <a:t>Gettysburg Address</a:t>
            </a:r>
            <a:r>
              <a:rPr lang="en-US" sz="2800" b="1" smtClean="0">
                <a:cs typeface="Times New Roman" pitchFamily="18" charset="0"/>
              </a:rPr>
              <a:t>, and the formal surrender of General </a:t>
            </a:r>
            <a:r>
              <a:rPr lang="en-US" sz="2800" b="1" u="sng" smtClean="0">
                <a:cs typeface="Times New Roman" pitchFamily="18" charset="0"/>
              </a:rPr>
              <a:t>Robert E. Lee</a:t>
            </a:r>
            <a:r>
              <a:rPr lang="en-US" sz="2800" b="1" smtClean="0">
                <a:cs typeface="Times New Roman" pitchFamily="18" charset="0"/>
              </a:rPr>
              <a:t> to General </a:t>
            </a:r>
            <a:r>
              <a:rPr lang="en-US" sz="2800" b="1" u="sng" smtClean="0">
                <a:cs typeface="Times New Roman" pitchFamily="18" charset="0"/>
              </a:rPr>
              <a:t>Ulysses S. Grant</a:t>
            </a:r>
            <a:r>
              <a:rPr lang="en-US" sz="2800" b="1" smtClean="0">
                <a:cs typeface="Times New Roman" pitchFamily="18" charset="0"/>
              </a:rPr>
              <a:t> at </a:t>
            </a:r>
            <a:r>
              <a:rPr lang="en-US" sz="2800" b="1" u="sng" smtClean="0">
                <a:cs typeface="Times New Roman" pitchFamily="18" charset="0"/>
              </a:rPr>
              <a:t>Appomattox Courthouse</a:t>
            </a:r>
            <a:r>
              <a:rPr lang="en-US" sz="2800" b="1" smtClean="0">
                <a:cs typeface="Times New Roman" pitchFamily="18" charset="0"/>
              </a:rPr>
              <a:t>.</a:t>
            </a:r>
            <a:r>
              <a:rPr lang="en-US" sz="2800" b="1" smtClean="0"/>
              <a:t> </a:t>
            </a:r>
          </a:p>
          <a:p>
            <a:pPr>
              <a:lnSpc>
                <a:spcPct val="90000"/>
              </a:lnSpc>
            </a:pPr>
            <a:endParaRPr lang="en-US" sz="2800" smtClean="0"/>
          </a:p>
        </p:txBody>
      </p:sp>
    </p:spTree>
  </p:cSld>
  <p:clrMapOvr>
    <a:masterClrMapping/>
  </p:clrMapOvr>
  <p:transition>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idx="1"/>
          </p:nvPr>
        </p:nvSpPr>
        <p:spPr>
          <a:xfrm>
            <a:off x="533400" y="1371600"/>
            <a:ext cx="8153400" cy="3657600"/>
          </a:xfrm>
        </p:spPr>
        <p:txBody>
          <a:bodyPr/>
          <a:lstStyle/>
          <a:p>
            <a:r>
              <a:rPr lang="en-US" sz="2800" b="1" smtClean="0">
                <a:cs typeface="Times New Roman" pitchFamily="18" charset="0"/>
              </a:rPr>
              <a:t>The major military events of the civil War included the siege of </a:t>
            </a:r>
            <a:r>
              <a:rPr lang="en-US" sz="2800" b="1" u="sng" smtClean="0">
                <a:cs typeface="Times New Roman" pitchFamily="18" charset="0"/>
              </a:rPr>
              <a:t>Fort Sumter</a:t>
            </a:r>
            <a:r>
              <a:rPr lang="en-US" sz="2800" b="1" smtClean="0">
                <a:cs typeface="Times New Roman" pitchFamily="18" charset="0"/>
              </a:rPr>
              <a:t>, the </a:t>
            </a:r>
            <a:r>
              <a:rPr lang="en-US" sz="2800" b="1" u="sng" smtClean="0">
                <a:cs typeface="Times New Roman" pitchFamily="18" charset="0"/>
              </a:rPr>
              <a:t>1</a:t>
            </a:r>
            <a:r>
              <a:rPr lang="en-US" sz="2800" b="1" u="sng" baseline="30000" smtClean="0">
                <a:cs typeface="Times New Roman" pitchFamily="18" charset="0"/>
              </a:rPr>
              <a:t>st</a:t>
            </a:r>
            <a:r>
              <a:rPr lang="en-US" sz="2800" b="1" u="sng" smtClean="0">
                <a:cs typeface="Times New Roman" pitchFamily="18" charset="0"/>
              </a:rPr>
              <a:t> Battle of the Bull Run</a:t>
            </a:r>
            <a:r>
              <a:rPr lang="en-US" sz="2800" b="1" smtClean="0">
                <a:cs typeface="Times New Roman" pitchFamily="18" charset="0"/>
              </a:rPr>
              <a:t>, the </a:t>
            </a:r>
            <a:r>
              <a:rPr lang="en-US" sz="2800" b="1" u="sng" smtClean="0">
                <a:cs typeface="Times New Roman" pitchFamily="18" charset="0"/>
              </a:rPr>
              <a:t>Battle of Antietam</a:t>
            </a:r>
            <a:r>
              <a:rPr lang="en-US" sz="2800" b="1" smtClean="0">
                <a:cs typeface="Times New Roman" pitchFamily="18" charset="0"/>
              </a:rPr>
              <a:t> (or Manassas), the </a:t>
            </a:r>
            <a:r>
              <a:rPr lang="en-US" sz="2800" b="1" u="sng" smtClean="0">
                <a:cs typeface="Times New Roman" pitchFamily="18" charset="0"/>
              </a:rPr>
              <a:t>Battle of Pea Ridge</a:t>
            </a:r>
            <a:r>
              <a:rPr lang="en-US" sz="2800" b="1" smtClean="0">
                <a:cs typeface="Times New Roman" pitchFamily="18" charset="0"/>
              </a:rPr>
              <a:t>, the </a:t>
            </a:r>
            <a:r>
              <a:rPr lang="en-US" sz="2800" b="1" u="sng" smtClean="0">
                <a:cs typeface="Times New Roman" pitchFamily="18" charset="0"/>
              </a:rPr>
              <a:t>Siege of Vicksburg</a:t>
            </a:r>
            <a:r>
              <a:rPr lang="en-US" sz="2800" b="1" smtClean="0">
                <a:cs typeface="Times New Roman" pitchFamily="18" charset="0"/>
              </a:rPr>
              <a:t>, the Union blockade, the clash between the ironclads at </a:t>
            </a:r>
            <a:r>
              <a:rPr lang="en-US" sz="2800" b="1" u="sng" smtClean="0">
                <a:cs typeface="Times New Roman" pitchFamily="18" charset="0"/>
              </a:rPr>
              <a:t>Hampton Roads</a:t>
            </a:r>
            <a:r>
              <a:rPr lang="en-US" sz="2800" b="1" smtClean="0">
                <a:cs typeface="Times New Roman" pitchFamily="18" charset="0"/>
              </a:rPr>
              <a:t>, the Battle of Chancellorsville, the </a:t>
            </a:r>
            <a:r>
              <a:rPr lang="en-US" sz="2800" b="1" u="sng" smtClean="0">
                <a:cs typeface="Times New Roman" pitchFamily="18" charset="0"/>
              </a:rPr>
              <a:t>Battle of Gettysburg</a:t>
            </a:r>
            <a:r>
              <a:rPr lang="en-US" sz="2800" b="1" smtClean="0">
                <a:cs typeface="Times New Roman" pitchFamily="18" charset="0"/>
              </a:rPr>
              <a:t>, Sherman’s march to the sea, and the surrender at </a:t>
            </a:r>
            <a:r>
              <a:rPr lang="en-US" sz="2800" b="1" u="sng" smtClean="0">
                <a:cs typeface="Times New Roman" pitchFamily="18" charset="0"/>
              </a:rPr>
              <a:t>Appomattox Courthouse</a:t>
            </a:r>
            <a:r>
              <a:rPr lang="en-US" sz="2800" b="1" smtClean="0">
                <a:cs typeface="Times New Roman" pitchFamily="18" charset="0"/>
              </a:rPr>
              <a:t>.</a:t>
            </a:r>
            <a:r>
              <a:rPr lang="en-US" sz="2800" b="1" smtClean="0"/>
              <a:t> </a:t>
            </a:r>
          </a:p>
          <a:p>
            <a:endParaRPr lang="en-US" sz="2800" smtClean="0"/>
          </a:p>
        </p:txBody>
      </p:sp>
    </p:spTree>
  </p:cSld>
  <p:clrMapOvr>
    <a:masterClrMapping/>
  </p:clrMapOvr>
  <p:transition>
    <p:wipe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b="0" smtClean="0"/>
              <a:t>Essential Question</a:t>
            </a:r>
          </a:p>
        </p:txBody>
      </p:sp>
      <p:sp>
        <p:nvSpPr>
          <p:cNvPr id="45059" name="Rectangle 3"/>
          <p:cNvSpPr>
            <a:spLocks noGrp="1" noChangeArrowheads="1"/>
          </p:cNvSpPr>
          <p:nvPr>
            <p:ph type="body" idx="1"/>
          </p:nvPr>
        </p:nvSpPr>
        <p:spPr/>
        <p:txBody>
          <a:bodyPr/>
          <a:lstStyle/>
          <a:p>
            <a:r>
              <a:rPr lang="en-US" sz="4000" b="1" smtClean="0"/>
              <a:t>How did geography affect wartime strategies and battles?</a:t>
            </a: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p:spPr>
        <p:txBody>
          <a:bodyPr/>
          <a:lstStyle/>
          <a:p>
            <a:r>
              <a:rPr lang="en-US" sz="3100" smtClean="0"/>
              <a:t>The War Begins</a:t>
            </a:r>
          </a:p>
        </p:txBody>
      </p:sp>
      <p:sp>
        <p:nvSpPr>
          <p:cNvPr id="7171" name="Text Box 3"/>
          <p:cNvSpPr txBox="1">
            <a:spLocks noChangeArrowheads="1"/>
          </p:cNvSpPr>
          <p:nvPr/>
        </p:nvSpPr>
        <p:spPr bwMode="auto">
          <a:xfrm>
            <a:off x="533400" y="1219200"/>
            <a:ext cx="8077200" cy="3124200"/>
          </a:xfrm>
          <a:prstGeom prst="rect">
            <a:avLst/>
          </a:prstGeom>
          <a:solidFill>
            <a:srgbClr val="FFFF99"/>
          </a:solidFill>
          <a:ln w="9525">
            <a:solidFill>
              <a:srgbClr val="FFFF99"/>
            </a:solidFill>
            <a:miter lim="800000"/>
            <a:headEnd/>
            <a:tailEnd/>
          </a:ln>
        </p:spPr>
        <p:txBody>
          <a:bodyPr/>
          <a:lstStyle/>
          <a:p>
            <a:pPr marL="342900" indent="-342900" algn="ctr" eaLnBrk="1" hangingPunct="1">
              <a:spcBef>
                <a:spcPct val="50000"/>
              </a:spcBef>
            </a:pPr>
            <a:r>
              <a:rPr lang="en-US" sz="2000" b="1">
                <a:solidFill>
                  <a:srgbClr val="003300"/>
                </a:solidFill>
                <a:latin typeface="Verdana" pitchFamily="34" charset="0"/>
              </a:rPr>
              <a:t>The Big Idea</a:t>
            </a:r>
          </a:p>
          <a:p>
            <a:pPr marL="342900" indent="-342900" algn="ctr" eaLnBrk="1" hangingPunct="1">
              <a:spcBef>
                <a:spcPct val="50000"/>
              </a:spcBef>
            </a:pPr>
            <a:r>
              <a:rPr lang="en-US" sz="2000">
                <a:solidFill>
                  <a:srgbClr val="003300"/>
                </a:solidFill>
                <a:latin typeface="Verdana" pitchFamily="34" charset="0"/>
              </a:rPr>
              <a:t>Civil war broke out between the North </a:t>
            </a:r>
            <a:br>
              <a:rPr lang="en-US" sz="2000">
                <a:solidFill>
                  <a:srgbClr val="003300"/>
                </a:solidFill>
                <a:latin typeface="Verdana" pitchFamily="34" charset="0"/>
              </a:rPr>
            </a:br>
            <a:r>
              <a:rPr lang="en-US" sz="2000">
                <a:solidFill>
                  <a:srgbClr val="003300"/>
                </a:solidFill>
                <a:latin typeface="Verdana" pitchFamily="34" charset="0"/>
              </a:rPr>
              <a:t>and the South in 1861.</a:t>
            </a:r>
            <a:endParaRPr lang="en-US" sz="2000" b="1">
              <a:solidFill>
                <a:srgbClr val="003300"/>
              </a:solidFill>
              <a:latin typeface="Verdana" pitchFamily="34" charset="0"/>
            </a:endParaRPr>
          </a:p>
          <a:p>
            <a:pPr marL="342900" indent="-342900" algn="ctr" eaLnBrk="1" hangingPunct="1"/>
            <a:endParaRPr lang="en-US" sz="2000" b="1">
              <a:solidFill>
                <a:srgbClr val="003300"/>
              </a:solidFill>
              <a:latin typeface="Verdana" pitchFamily="34" charset="0"/>
            </a:endParaRPr>
          </a:p>
          <a:p>
            <a:pPr marL="342900" indent="-342900" algn="ctr" eaLnBrk="1" hangingPunct="1"/>
            <a:r>
              <a:rPr lang="en-US" sz="2000" b="1">
                <a:solidFill>
                  <a:srgbClr val="003300"/>
                </a:solidFill>
                <a:latin typeface="Verdana" pitchFamily="34" charset="0"/>
              </a:rPr>
              <a:t>Main Ideas</a:t>
            </a:r>
          </a:p>
          <a:p>
            <a:pPr marL="342900" indent="-342900" eaLnBrk="1" hangingPunct="1">
              <a:spcBef>
                <a:spcPct val="50000"/>
              </a:spcBef>
              <a:buFontTx/>
              <a:buChar char="•"/>
            </a:pPr>
            <a:r>
              <a:rPr lang="en-US" sz="2000">
                <a:solidFill>
                  <a:srgbClr val="003300"/>
                </a:solidFill>
                <a:latin typeface="Verdana" pitchFamily="34" charset="0"/>
              </a:rPr>
              <a:t>Following the outbreak of war at Fort Sumter, Americans chose sides. </a:t>
            </a:r>
          </a:p>
          <a:p>
            <a:pPr marL="342900" indent="-342900" eaLnBrk="1" hangingPunct="1">
              <a:spcBef>
                <a:spcPct val="50000"/>
              </a:spcBef>
              <a:buFontTx/>
              <a:buChar char="•"/>
            </a:pPr>
            <a:r>
              <a:rPr lang="en-US" sz="2000">
                <a:solidFill>
                  <a:srgbClr val="003300"/>
                </a:solidFill>
                <a:latin typeface="Verdana" pitchFamily="34" charset="0"/>
              </a:rPr>
              <a:t>The Union and the Confederacy prepared for war.</a:t>
            </a:r>
          </a:p>
        </p:txBody>
      </p:sp>
      <p:sp>
        <p:nvSpPr>
          <p:cNvPr id="7172" name="Rectangle 4">
            <a:hlinkClick r:id="" action="ppaction://hlinkshowjump?jump=previousslide"/>
          </p:cNvPr>
          <p:cNvSpPr>
            <a:spLocks noChangeArrowheads="1"/>
          </p:cNvSpPr>
          <p:nvPr/>
        </p:nvSpPr>
        <p:spPr bwMode="auto">
          <a:xfrm>
            <a:off x="6172200" y="6019800"/>
            <a:ext cx="685800" cy="838200"/>
          </a:xfrm>
          <a:prstGeom prst="rect">
            <a:avLst/>
          </a:prstGeom>
          <a:noFill/>
          <a:ln w="9525" algn="ctr">
            <a:noFill/>
            <a:miter lim="800000"/>
            <a:headEnd/>
            <a:tailEnd/>
          </a:ln>
        </p:spPr>
        <p:txBody>
          <a:bodyPr wrap="none" anchor="ctr"/>
          <a:lstStyle/>
          <a:p>
            <a:endParaRPr lang="en-US"/>
          </a:p>
        </p:txBody>
      </p:sp>
      <p:sp>
        <p:nvSpPr>
          <p:cNvPr id="7173" name="Rectangle 5">
            <a:hlinkClick r:id="" action="ppaction://hlinkshowjump?jump=nextslide"/>
          </p:cNvPr>
          <p:cNvSpPr>
            <a:spLocks noChangeArrowheads="1"/>
          </p:cNvSpPr>
          <p:nvPr/>
        </p:nvSpPr>
        <p:spPr bwMode="auto">
          <a:xfrm>
            <a:off x="6858000" y="6019800"/>
            <a:ext cx="685800" cy="838200"/>
          </a:xfrm>
          <a:prstGeom prst="rect">
            <a:avLst/>
          </a:prstGeom>
          <a:noFill/>
          <a:ln w="9525" algn="ctr">
            <a:noFill/>
            <a:miter lim="800000"/>
            <a:headEnd/>
            <a:tailEnd/>
          </a:ln>
        </p:spPr>
        <p:txBody>
          <a:bodyPr wrap="none" anchor="ctr"/>
          <a:lstStyle/>
          <a:p>
            <a:endParaRPr lang="en-US"/>
          </a:p>
        </p:txBody>
      </p:sp>
      <p:pic>
        <p:nvPicPr>
          <p:cNvPr id="228361" name="Picture 9">
            <a:hlinkClick r:id="" action="ppaction://media"/>
          </p:cNvPr>
          <p:cNvPicPr>
            <a:picLocks noRot="1" noChangeAspect="1" noChangeArrowheads="1"/>
          </p:cNvPicPr>
          <p:nvPr>
            <a:wavAudioFile r:embed="rId1" name="08_War_.wav"/>
          </p:nvPr>
        </p:nvPicPr>
        <p:blipFill>
          <a:blip r:embed="rId5" cstate="print"/>
          <a:srcRect/>
          <a:stretch>
            <a:fillRect/>
          </a:stretch>
        </p:blipFill>
        <p:spPr bwMode="auto">
          <a:xfrm>
            <a:off x="7543800" y="5562600"/>
            <a:ext cx="304800" cy="304800"/>
          </a:xfrm>
          <a:prstGeom prst="rect">
            <a:avLst/>
          </a:prstGeom>
          <a:noFill/>
          <a:ln w="9525">
            <a:noFill/>
            <a:miter lim="800000"/>
            <a:headEnd/>
            <a:tailEnd/>
          </a:ln>
        </p:spPr>
      </p:pic>
      <p:sp>
        <p:nvSpPr>
          <p:cNvPr id="7175" name="TextBox 6"/>
          <p:cNvSpPr txBox="1">
            <a:spLocks noChangeArrowheads="1"/>
          </p:cNvSpPr>
          <p:nvPr/>
        </p:nvSpPr>
        <p:spPr bwMode="auto">
          <a:xfrm>
            <a:off x="1143000" y="4343400"/>
            <a:ext cx="6705600" cy="2308225"/>
          </a:xfrm>
          <a:prstGeom prst="rect">
            <a:avLst/>
          </a:prstGeom>
          <a:noFill/>
          <a:ln w="9525">
            <a:noFill/>
            <a:miter lim="800000"/>
            <a:headEnd/>
            <a:tailEnd/>
          </a:ln>
        </p:spPr>
        <p:txBody>
          <a:bodyPr>
            <a:spAutoFit/>
          </a:bodyPr>
          <a:lstStyle/>
          <a:p>
            <a:r>
              <a:rPr lang="en-US" b="1">
                <a:solidFill>
                  <a:schemeClr val="bg2"/>
                </a:solidFill>
              </a:rPr>
              <a:t>When Abraham Lincoln was elected as president in 1860. Southerners thought the government was becoming too strong. They did not think the government had the right to tell them how they should live. Southerners felt if they stayed in the United States, the North would control them.</a:t>
            </a:r>
          </a:p>
        </p:txBody>
      </p:sp>
    </p:spTree>
  </p:cSld>
  <p:clrMapOvr>
    <a:masterClrMapping/>
  </p:clrMapOvr>
  <p:transition>
    <p:wipe dir="r"/>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3478" fill="hold"/>
                                        <p:tgtEl>
                                          <p:spTgt spid="22836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228361"/>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body" idx="1"/>
          </p:nvPr>
        </p:nvSpPr>
        <p:spPr>
          <a:xfrm>
            <a:off x="533400" y="1295400"/>
            <a:ext cx="8001000" cy="3657600"/>
          </a:xfrm>
        </p:spPr>
        <p:txBody>
          <a:bodyPr/>
          <a:lstStyle/>
          <a:p>
            <a:pPr>
              <a:lnSpc>
                <a:spcPct val="90000"/>
              </a:lnSpc>
            </a:pPr>
            <a:r>
              <a:rPr lang="en-US" sz="2800" b="1" smtClean="0">
                <a:cs typeface="Times New Roman" pitchFamily="18" charset="0"/>
              </a:rPr>
              <a:t>The Appalachian Mountains affected the Civil War by dividing the war into different theaters, or areas of fighting.  The Union blockade concentrated around ports to cut off supplies from Europe and the Caribbean being carried by </a:t>
            </a:r>
            <a:r>
              <a:rPr lang="en-US" sz="2800" b="1" u="sng" smtClean="0">
                <a:cs typeface="Times New Roman" pitchFamily="18" charset="0"/>
              </a:rPr>
              <a:t>blockade runners</a:t>
            </a:r>
            <a:r>
              <a:rPr lang="en-US" sz="2800" b="1" smtClean="0">
                <a:cs typeface="Times New Roman" pitchFamily="18" charset="0"/>
              </a:rPr>
              <a:t>.  Since southerners fought a defensive plan for most of the war, they used their home knowledge of the territory to out maneuver northern armies, who did not know the land as well.  This helped the South to stay in the war longer.</a:t>
            </a:r>
            <a:r>
              <a:rPr lang="en-US" sz="2800" b="1" smtClean="0"/>
              <a:t> </a:t>
            </a:r>
          </a:p>
        </p:txBody>
      </p:sp>
    </p:spTree>
  </p:cSld>
  <p:clrMapOvr>
    <a:masterClrMapping/>
  </p:clrMapOvr>
  <p:transition>
    <p:wipe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b="0" smtClean="0"/>
              <a:t>Essential Question</a:t>
            </a:r>
          </a:p>
        </p:txBody>
      </p:sp>
      <p:sp>
        <p:nvSpPr>
          <p:cNvPr id="47107" name="Rectangle 3"/>
          <p:cNvSpPr>
            <a:spLocks noGrp="1" noChangeArrowheads="1"/>
          </p:cNvSpPr>
          <p:nvPr>
            <p:ph type="body" idx="1"/>
          </p:nvPr>
        </p:nvSpPr>
        <p:spPr/>
        <p:txBody>
          <a:bodyPr/>
          <a:lstStyle/>
          <a:p>
            <a:r>
              <a:rPr lang="en-US" sz="3600" b="1" smtClean="0"/>
              <a:t>How did the issue of cotton diplomacy help or hurt the Confederate States of America?</a:t>
            </a:r>
          </a:p>
        </p:txBody>
      </p:sp>
      <p:pic>
        <p:nvPicPr>
          <p:cNvPr id="4" name="dixietrad.wav">
            <a:hlinkClick r:id="" action="ppaction://media"/>
          </p:cNvPr>
          <p:cNvPicPr>
            <a:picLocks noRot="1" noChangeAspect="1"/>
          </p:cNvPicPr>
          <p:nvPr>
            <a:wavAudioFile r:embed="rId1" name="dixietrad.wav"/>
          </p:nvPr>
        </p:nvPicPr>
        <p:blipFill>
          <a:blip r:embed="rId3" cstate="print"/>
          <a:srcRect/>
          <a:stretch>
            <a:fillRect/>
          </a:stretch>
        </p:blipFill>
        <p:spPr bwMode="auto">
          <a:xfrm>
            <a:off x="8305800" y="6019800"/>
            <a:ext cx="304800" cy="3048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62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09600" y="1371600"/>
            <a:ext cx="7924800" cy="487363"/>
          </a:xfrm>
        </p:spPr>
        <p:txBody>
          <a:bodyPr/>
          <a:lstStyle/>
          <a:p>
            <a:r>
              <a:rPr lang="en-US" b="0" smtClean="0"/>
              <a:t>ANSWER</a:t>
            </a:r>
          </a:p>
        </p:txBody>
      </p:sp>
      <p:sp>
        <p:nvSpPr>
          <p:cNvPr id="48131" name="Rectangle 3"/>
          <p:cNvSpPr>
            <a:spLocks noGrp="1" noChangeArrowheads="1"/>
          </p:cNvSpPr>
          <p:nvPr>
            <p:ph type="body" idx="1"/>
          </p:nvPr>
        </p:nvSpPr>
        <p:spPr>
          <a:xfrm>
            <a:off x="1066800" y="1981200"/>
            <a:ext cx="7239000" cy="3657600"/>
          </a:xfrm>
        </p:spPr>
        <p:txBody>
          <a:bodyPr/>
          <a:lstStyle/>
          <a:p>
            <a:r>
              <a:rPr lang="en-US" sz="2800" b="1" smtClean="0"/>
              <a:t>Cotton diplomacy did not win any foreign support for the Confederacy.  Confederate leaders hoped that the British would help them, since southern cotton was important to the British textile industry.  </a:t>
            </a:r>
          </a:p>
          <a:p>
            <a:r>
              <a:rPr lang="en-US" sz="2800" b="1" smtClean="0"/>
              <a:t>However, the British already had reserves of cotton and made future purchases from countries like Egypt until the Civil War was over.</a:t>
            </a:r>
          </a:p>
        </p:txBody>
      </p:sp>
    </p:spTree>
  </p:cSld>
  <p:clrMapOvr>
    <a:masterClrMapping/>
  </p:clrMapOvr>
  <p:transition>
    <p:wipe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09600" y="1433513"/>
            <a:ext cx="7924800" cy="974725"/>
          </a:xfrm>
        </p:spPr>
        <p:txBody>
          <a:bodyPr/>
          <a:lstStyle/>
          <a:p>
            <a:r>
              <a:rPr lang="en-US" b="0" smtClean="0"/>
              <a:t>Homework:</a:t>
            </a:r>
            <a:br>
              <a:rPr lang="en-US" b="0" smtClean="0"/>
            </a:br>
            <a:r>
              <a:rPr lang="en-US" b="0" smtClean="0"/>
              <a:t>Answer this  Essential Question</a:t>
            </a:r>
          </a:p>
        </p:txBody>
      </p:sp>
      <p:sp>
        <p:nvSpPr>
          <p:cNvPr id="50179" name="Rectangle 3"/>
          <p:cNvSpPr>
            <a:spLocks noGrp="1" noChangeArrowheads="1"/>
          </p:cNvSpPr>
          <p:nvPr>
            <p:ph type="body" idx="1"/>
          </p:nvPr>
        </p:nvSpPr>
        <p:spPr>
          <a:xfrm>
            <a:off x="1066800" y="2590800"/>
            <a:ext cx="7239000" cy="3657600"/>
          </a:xfrm>
        </p:spPr>
        <p:txBody>
          <a:bodyPr/>
          <a:lstStyle/>
          <a:p>
            <a:r>
              <a:rPr lang="en-US" sz="3200" b="1" smtClean="0"/>
              <a:t>What were the advantages and disadvantages of the labor systems of the North and South during the Civil War?</a:t>
            </a:r>
          </a:p>
        </p:txBody>
      </p:sp>
    </p:spTree>
  </p:cSld>
  <p:clrMapOvr>
    <a:masterClrMapping/>
  </p:clrMapOvr>
  <p:transition>
    <p:wipe dir="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609600" y="1371600"/>
            <a:ext cx="7924800" cy="549275"/>
          </a:xfrm>
        </p:spPr>
        <p:txBody>
          <a:bodyPr/>
          <a:lstStyle/>
          <a:p>
            <a:r>
              <a:rPr lang="en-US" sz="3600" b="0" smtClean="0"/>
              <a:t>ANSWER:  Cotton diplomacy</a:t>
            </a:r>
          </a:p>
        </p:txBody>
      </p:sp>
      <p:pic>
        <p:nvPicPr>
          <p:cNvPr id="66563" name="Picture 5" descr="cotton"/>
          <p:cNvPicPr>
            <a:picLocks noGrp="1" noChangeAspect="1" noChangeArrowheads="1"/>
          </p:cNvPicPr>
          <p:nvPr>
            <p:ph type="body" idx="1"/>
          </p:nvPr>
        </p:nvPicPr>
        <p:blipFill>
          <a:blip r:embed="rId3" cstate="print"/>
          <a:srcRect/>
          <a:stretch>
            <a:fillRect/>
          </a:stretch>
        </p:blipFill>
        <p:spPr>
          <a:xfrm>
            <a:off x="2895600" y="1905000"/>
            <a:ext cx="3621088" cy="4648200"/>
          </a:xfrm>
          <a:noFill/>
        </p:spPr>
      </p:pic>
    </p:spTree>
  </p:cSld>
  <p:clrMapOvr>
    <a:masterClrMapping/>
  </p:clrMapOvr>
  <p:transition spd="med">
    <p:wipe dir="r"/>
    <p:sndAc>
      <p:stSnd>
        <p:snd r:embed="rId2" name="slavesong.wav"/>
      </p:stSnd>
    </p:sndAc>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p:cNvSpPr>
            <a:spLocks noGrp="1" noChangeArrowheads="1"/>
          </p:cNvSpPr>
          <p:nvPr>
            <p:ph type="body" sz="half" idx="1"/>
          </p:nvPr>
        </p:nvSpPr>
        <p:spPr>
          <a:xfrm>
            <a:off x="685800" y="1447800"/>
            <a:ext cx="3810000" cy="4114800"/>
          </a:xfrm>
        </p:spPr>
        <p:txBody>
          <a:bodyPr/>
          <a:lstStyle/>
          <a:p>
            <a:pPr>
              <a:lnSpc>
                <a:spcPct val="90000"/>
              </a:lnSpc>
            </a:pPr>
            <a:r>
              <a:rPr lang="en-US" sz="3200" b="1" smtClean="0"/>
              <a:t>…meant that Confederate leaders hoped to gain British support by emphasizing the importance of southern cotton to the British textile industry.</a:t>
            </a:r>
          </a:p>
        </p:txBody>
      </p:sp>
      <p:sp>
        <p:nvSpPr>
          <p:cNvPr id="65539" name="AutoShape 6" descr="cotton"/>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en-US"/>
          </a:p>
        </p:txBody>
      </p:sp>
      <p:pic>
        <p:nvPicPr>
          <p:cNvPr id="65540" name="Picture 9" descr="cotton"/>
          <p:cNvPicPr>
            <a:picLocks noGrp="1" noChangeAspect="1" noChangeArrowheads="1"/>
          </p:cNvPicPr>
          <p:nvPr>
            <p:ph type="clipArt" sz="half" idx="2"/>
          </p:nvPr>
        </p:nvPicPr>
        <p:blipFill>
          <a:blip r:embed="rId3" cstate="print"/>
          <a:srcRect/>
          <a:stretch>
            <a:fillRect/>
          </a:stretch>
        </p:blipFill>
        <p:spPr>
          <a:xfrm>
            <a:off x="4800600" y="1066800"/>
            <a:ext cx="4095750" cy="5257800"/>
          </a:xfrm>
          <a:noFill/>
        </p:spPr>
      </p:pic>
    </p:spTree>
  </p:cSld>
  <p:clrMapOvr>
    <a:masterClrMapping/>
  </p:clrMapOvr>
  <p:transition spd="med">
    <p:random/>
    <p:sndAc>
      <p:stSnd>
        <p:snd r:embed="rId2" name="SlaveSong.wav"/>
      </p:stSnd>
    </p:sndAc>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50750"/>
            <a:ext cx="7924800" cy="738664"/>
          </a:xfrm>
        </p:spPr>
        <p:txBody>
          <a:bodyPr/>
          <a:lstStyle/>
          <a:p>
            <a:pPr algn="ctr"/>
            <a:r>
              <a:rPr lang="en-US" sz="4800" dirty="0" smtClean="0"/>
              <a:t>The War Begins!!!</a:t>
            </a:r>
            <a:endParaRPr lang="en-US" sz="4800" dirty="0"/>
          </a:p>
        </p:txBody>
      </p:sp>
      <p:pic>
        <p:nvPicPr>
          <p:cNvPr id="4" name="Content Placeholder 3" descr="Shiloh2.jpg"/>
          <p:cNvPicPr>
            <a:picLocks noGrp="1" noChangeAspect="1"/>
          </p:cNvPicPr>
          <p:nvPr>
            <p:ph idx="1"/>
          </p:nvPr>
        </p:nvPicPr>
        <p:blipFill>
          <a:blip r:embed="rId2" cstate="print"/>
          <a:stretch>
            <a:fillRect/>
          </a:stretch>
        </p:blipFill>
        <p:spPr>
          <a:xfrm>
            <a:off x="2590801" y="2661348"/>
            <a:ext cx="4287644" cy="3129852"/>
          </a:xfrm>
        </p:spPr>
      </p:pic>
    </p:spTree>
  </p:cSld>
  <p:clrMapOvr>
    <a:masterClrMapping/>
  </p:clrMapOvr>
  <p:transition>
    <p:wipe dir="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09600" y="1676400"/>
            <a:ext cx="7924800" cy="484188"/>
          </a:xfrm>
          <a:noFill/>
        </p:spPr>
        <p:txBody>
          <a:bodyPr lIns="91440" tIns="45720" rIns="91440" bIns="45720"/>
          <a:lstStyle/>
          <a:p>
            <a:r>
              <a:rPr lang="en-US" sz="3100" smtClean="0"/>
              <a:t>Fall of Fort Sumter</a:t>
            </a:r>
          </a:p>
        </p:txBody>
      </p:sp>
      <p:sp>
        <p:nvSpPr>
          <p:cNvPr id="232451" name="Rectangle 3"/>
          <p:cNvSpPr>
            <a:spLocks noGrp="1" noChangeArrowheads="1"/>
          </p:cNvSpPr>
          <p:nvPr>
            <p:ph type="body" idx="1"/>
          </p:nvPr>
        </p:nvSpPr>
        <p:spPr>
          <a:xfrm>
            <a:off x="533400" y="1447800"/>
            <a:ext cx="8153400" cy="5029200"/>
          </a:xfrm>
          <a:solidFill>
            <a:srgbClr val="FFFF99"/>
          </a:solidFill>
          <a:ln>
            <a:solidFill>
              <a:srgbClr val="FFFF99"/>
            </a:solidFill>
          </a:ln>
        </p:spPr>
        <p:txBody>
          <a:bodyPr/>
          <a:lstStyle/>
          <a:p>
            <a:pPr>
              <a:lnSpc>
                <a:spcPct val="90000"/>
              </a:lnSpc>
              <a:spcBef>
                <a:spcPct val="50000"/>
              </a:spcBef>
            </a:pPr>
            <a:r>
              <a:rPr lang="en-US" smtClean="0">
                <a:solidFill>
                  <a:srgbClr val="003300"/>
                </a:solidFill>
              </a:rPr>
              <a:t>For Sumter was a Federal outpost in Charleston, South Carolina.</a:t>
            </a:r>
          </a:p>
          <a:p>
            <a:pPr>
              <a:lnSpc>
                <a:spcPct val="90000"/>
              </a:lnSpc>
              <a:spcBef>
                <a:spcPct val="50000"/>
              </a:spcBef>
            </a:pPr>
            <a:r>
              <a:rPr lang="en-US" smtClean="0">
                <a:solidFill>
                  <a:srgbClr val="003300"/>
                </a:solidFill>
              </a:rPr>
              <a:t>The Fort’s Commander Major Robert Anderson sent word to Washington that he was nearly out of supplies.</a:t>
            </a:r>
          </a:p>
          <a:p>
            <a:pPr>
              <a:lnSpc>
                <a:spcPct val="90000"/>
              </a:lnSpc>
              <a:spcBef>
                <a:spcPct val="50000"/>
              </a:spcBef>
            </a:pPr>
            <a:r>
              <a:rPr lang="en-US" smtClean="0">
                <a:solidFill>
                  <a:srgbClr val="003300"/>
                </a:solidFill>
              </a:rPr>
              <a:t>Confederate forces asked for its surrender.</a:t>
            </a:r>
          </a:p>
          <a:p>
            <a:pPr>
              <a:lnSpc>
                <a:spcPct val="90000"/>
              </a:lnSpc>
              <a:spcBef>
                <a:spcPct val="50000"/>
              </a:spcBef>
            </a:pPr>
            <a:r>
              <a:rPr lang="en-US" smtClean="0">
                <a:solidFill>
                  <a:srgbClr val="003300"/>
                </a:solidFill>
              </a:rPr>
              <a:t>Lincoln refused surrender and sent ships with supplies.</a:t>
            </a:r>
          </a:p>
          <a:p>
            <a:pPr>
              <a:lnSpc>
                <a:spcPct val="90000"/>
              </a:lnSpc>
              <a:spcBef>
                <a:spcPct val="50000"/>
              </a:spcBef>
            </a:pPr>
            <a:r>
              <a:rPr lang="en-US" smtClean="0">
                <a:solidFill>
                  <a:srgbClr val="003300"/>
                </a:solidFill>
              </a:rPr>
              <a:t>Confederate cannons began firing at 0430 on April 12, 1861.  (P.G. T. Beauregard)</a:t>
            </a:r>
          </a:p>
          <a:p>
            <a:pPr>
              <a:lnSpc>
                <a:spcPct val="90000"/>
              </a:lnSpc>
              <a:spcBef>
                <a:spcPct val="50000"/>
              </a:spcBef>
            </a:pPr>
            <a:r>
              <a:rPr lang="en-US" smtClean="0">
                <a:solidFill>
                  <a:srgbClr val="003300"/>
                </a:solidFill>
              </a:rPr>
              <a:t>Fort Sumter fell 34 hours later.</a:t>
            </a:r>
          </a:p>
          <a:p>
            <a:pPr>
              <a:lnSpc>
                <a:spcPct val="90000"/>
              </a:lnSpc>
              <a:spcBef>
                <a:spcPct val="50000"/>
              </a:spcBef>
            </a:pPr>
            <a:r>
              <a:rPr lang="en-US" smtClean="0">
                <a:solidFill>
                  <a:srgbClr val="003300"/>
                </a:solidFill>
              </a:rPr>
              <a:t>The Civil War began.</a:t>
            </a:r>
          </a:p>
        </p:txBody>
      </p:sp>
      <p:sp>
        <p:nvSpPr>
          <p:cNvPr id="12292" name="Rectangle 4">
            <a:hlinkClick r:id="" action="ppaction://hlinkshowjump?jump=previousslide"/>
          </p:cNvPr>
          <p:cNvSpPr>
            <a:spLocks noChangeArrowheads="1"/>
          </p:cNvSpPr>
          <p:nvPr/>
        </p:nvSpPr>
        <p:spPr bwMode="auto">
          <a:xfrm>
            <a:off x="6172200" y="6019800"/>
            <a:ext cx="685800" cy="838200"/>
          </a:xfrm>
          <a:prstGeom prst="rect">
            <a:avLst/>
          </a:prstGeom>
          <a:noFill/>
          <a:ln w="9525" algn="ctr">
            <a:noFill/>
            <a:miter lim="800000"/>
            <a:headEnd/>
            <a:tailEnd/>
          </a:ln>
        </p:spPr>
        <p:txBody>
          <a:bodyPr wrap="none" anchor="ctr"/>
          <a:lstStyle/>
          <a:p>
            <a:endParaRPr lang="en-US"/>
          </a:p>
        </p:txBody>
      </p:sp>
      <p:sp>
        <p:nvSpPr>
          <p:cNvPr id="12293" name="Rectangle 5">
            <a:hlinkClick r:id="" action="ppaction://hlinkshowjump?jump=nextslide"/>
          </p:cNvPr>
          <p:cNvSpPr>
            <a:spLocks noChangeArrowheads="1"/>
          </p:cNvSpPr>
          <p:nvPr/>
        </p:nvSpPr>
        <p:spPr bwMode="auto">
          <a:xfrm>
            <a:off x="6858000" y="6019800"/>
            <a:ext cx="685800" cy="838200"/>
          </a:xfrm>
          <a:prstGeom prst="rect">
            <a:avLst/>
          </a:prstGeom>
          <a:noFill/>
          <a:ln w="9525" algn="ctr">
            <a:noFill/>
            <a:miter lim="800000"/>
            <a:headEnd/>
            <a:tailEnd/>
          </a:ln>
        </p:spPr>
        <p:txBody>
          <a:bodyPr wrap="none" anchor="ctr"/>
          <a:lstStyle/>
          <a:p>
            <a:endParaRPr lang="en-US"/>
          </a:p>
        </p:txBody>
      </p:sp>
      <p:sp>
        <p:nvSpPr>
          <p:cNvPr id="12294" name="Rectangle 8">
            <a:hlinkClick r:id="" action="ppaction://hlinkshowjump?jump=firstslide"/>
          </p:cNvPr>
          <p:cNvSpPr>
            <a:spLocks noChangeArrowheads="1"/>
          </p:cNvSpPr>
          <p:nvPr/>
        </p:nvSpPr>
        <p:spPr bwMode="auto">
          <a:xfrm>
            <a:off x="8305800" y="6019800"/>
            <a:ext cx="609600" cy="838200"/>
          </a:xfrm>
          <a:prstGeom prst="rect">
            <a:avLst/>
          </a:prstGeom>
          <a:noFill/>
          <a:ln w="9525">
            <a:noFill/>
            <a:miter lim="800000"/>
            <a:headEnd/>
            <a:tailEnd/>
          </a:ln>
        </p:spPr>
        <p:txBody>
          <a:bodyPr wrap="none" anchor="ctr"/>
          <a:lstStyle/>
          <a:p>
            <a:endParaRPr lang="en-US"/>
          </a:p>
        </p:txBody>
      </p:sp>
      <p:pic>
        <p:nvPicPr>
          <p:cNvPr id="232458" name="Picture 10">
            <a:hlinkClick r:id="" action="ppaction://media"/>
          </p:cNvPr>
          <p:cNvPicPr>
            <a:picLocks noRot="1" noChangeAspect="1" noChangeArrowheads="1"/>
          </p:cNvPicPr>
          <p:nvPr>
            <a:wavAudioFile r:embed="rId1" name="CANON.wav"/>
          </p:nvPr>
        </p:nvPicPr>
        <p:blipFill>
          <a:blip r:embed="rId4" cstate="print"/>
          <a:srcRect/>
          <a:stretch>
            <a:fillRect/>
          </a:stretch>
        </p:blipFill>
        <p:spPr bwMode="auto">
          <a:xfrm>
            <a:off x="7467600" y="6553200"/>
            <a:ext cx="76200" cy="304800"/>
          </a:xfrm>
          <a:prstGeom prst="rect">
            <a:avLst/>
          </a:prstGeom>
          <a:noFill/>
          <a:ln w="9525">
            <a:noFill/>
            <a:miter lim="800000"/>
            <a:headEnd/>
            <a:tailEnd/>
          </a:ln>
        </p:spPr>
      </p:pic>
      <p:pic>
        <p:nvPicPr>
          <p:cNvPr id="232459" name="Picture 11">
            <a:hlinkClick r:id="" action="ppaction://media"/>
          </p:cNvPr>
          <p:cNvPicPr>
            <a:picLocks noRot="1" noChangeAspect="1" noChangeArrowheads="1"/>
          </p:cNvPicPr>
          <p:nvPr>
            <a:wavAudioFile r:embed="rId2" name="explosion.wav"/>
          </p:nvPr>
        </p:nvPicPr>
        <p:blipFill>
          <a:blip r:embed="rId4" cstate="print"/>
          <a:srcRect/>
          <a:stretch>
            <a:fillRect/>
          </a:stretch>
        </p:blipFill>
        <p:spPr bwMode="auto">
          <a:xfrm>
            <a:off x="7924800" y="6553200"/>
            <a:ext cx="152400" cy="152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32451">
                                            <p:txEl>
                                              <p:pRg st="1" end="1"/>
                                            </p:txEl>
                                          </p:spTgt>
                                        </p:tgtEl>
                                        <p:attrNameLst>
                                          <p:attrName>style.visibility</p:attrName>
                                        </p:attrNameLst>
                                      </p:cBhvr>
                                      <p:to>
                                        <p:strVal val="visible"/>
                                      </p:to>
                                    </p:set>
                                    <p:anim to="" calcmode="lin" valueType="num">
                                      <p:cBhvr>
                                        <p:cTn id="7" dur="1" fill="hold"/>
                                        <p:tgtEl>
                                          <p:spTgt spid="232451">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32451">
                                            <p:txEl>
                                              <p:pRg st="2" end="2"/>
                                            </p:txEl>
                                          </p:spTgt>
                                        </p:tgtEl>
                                        <p:attrNameLst>
                                          <p:attrName>style.visibility</p:attrName>
                                        </p:attrNameLst>
                                      </p:cBhvr>
                                      <p:to>
                                        <p:strVal val="visible"/>
                                      </p:to>
                                    </p:set>
                                    <p:anim to="" calcmode="lin" valueType="num">
                                      <p:cBhvr>
                                        <p:cTn id="12" dur="1" fill="hold"/>
                                        <p:tgtEl>
                                          <p:spTgt spid="232451">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32451">
                                            <p:txEl>
                                              <p:pRg st="3" end="3"/>
                                            </p:txEl>
                                          </p:spTgt>
                                        </p:tgtEl>
                                        <p:attrNameLst>
                                          <p:attrName>style.visibility</p:attrName>
                                        </p:attrNameLst>
                                      </p:cBhvr>
                                      <p:to>
                                        <p:strVal val="visible"/>
                                      </p:to>
                                    </p:set>
                                    <p:anim to="" calcmode="lin" valueType="num">
                                      <p:cBhvr>
                                        <p:cTn id="17" dur="1" fill="hold"/>
                                        <p:tgtEl>
                                          <p:spTgt spid="232451">
                                            <p:txEl>
                                              <p:pRg st="3" end="3"/>
                                            </p:txEl>
                                          </p:spTgt>
                                        </p:tgtEl>
                                        <p:attrNameLst>
                                          <p:attrName/>
                                        </p:attrNameLst>
                                      </p:cBhvr>
                                    </p:anim>
                                  </p:childTnLst>
                                </p:cTn>
                              </p:par>
                            </p:childTnLst>
                          </p:cTn>
                        </p:par>
                        <p:par>
                          <p:cTn id="18" fill="hold">
                            <p:stCondLst>
                              <p:cond delay="0"/>
                            </p:stCondLst>
                            <p:childTnLst>
                              <p:par>
                                <p:cTn id="19" presetID="1" presetClass="mediacall" presetSubtype="0" fill="hold" nodeType="afterEffect">
                                  <p:stCondLst>
                                    <p:cond delay="0"/>
                                  </p:stCondLst>
                                  <p:childTnLst>
                                    <p:cmd type="call" cmd="playFrom(0.0)">
                                      <p:cBhvr>
                                        <p:cTn id="20" dur="1" fill="hold"/>
                                        <p:tgtEl>
                                          <p:spTgt spid="232458"/>
                                        </p:tgtEl>
                                      </p:cBhvr>
                                    </p:cmd>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nodeType="clickEffect">
                                  <p:stCondLst>
                                    <p:cond delay="0"/>
                                  </p:stCondLst>
                                  <p:childTnLst>
                                    <p:set>
                                      <p:cBhvr>
                                        <p:cTn id="24" dur="1" fill="hold">
                                          <p:stCondLst>
                                            <p:cond delay="0"/>
                                          </p:stCondLst>
                                        </p:cTn>
                                        <p:tgtEl>
                                          <p:spTgt spid="232451">
                                            <p:txEl>
                                              <p:pRg st="4" end="4"/>
                                            </p:txEl>
                                          </p:spTgt>
                                        </p:tgtEl>
                                        <p:attrNameLst>
                                          <p:attrName>style.visibility</p:attrName>
                                        </p:attrNameLst>
                                      </p:cBhvr>
                                      <p:to>
                                        <p:strVal val="visible"/>
                                      </p:to>
                                    </p:set>
                                    <p:anim to="" calcmode="lin" valueType="num">
                                      <p:cBhvr>
                                        <p:cTn id="25" dur="1" fill="hold"/>
                                        <p:tgtEl>
                                          <p:spTgt spid="232451">
                                            <p:txEl>
                                              <p:pRg st="4" end="4"/>
                                            </p:txEl>
                                          </p:spTgt>
                                        </p:tgtEl>
                                        <p:attrNameLst>
                                          <p:attrName/>
                                        </p:attrNameLst>
                                      </p:cBhvr>
                                    </p:anim>
                                  </p:childTnLst>
                                </p:cTn>
                              </p:par>
                            </p:childTnLst>
                          </p:cTn>
                        </p:par>
                        <p:par>
                          <p:cTn id="26" fill="hold">
                            <p:stCondLst>
                              <p:cond delay="0"/>
                            </p:stCondLst>
                            <p:childTnLst>
                              <p:par>
                                <p:cTn id="27" presetID="1" presetClass="mediacall" presetSubtype="0" fill="hold" nodeType="afterEffect">
                                  <p:stCondLst>
                                    <p:cond delay="0"/>
                                  </p:stCondLst>
                                  <p:childTnLst>
                                    <p:cmd type="call" cmd="playFrom(0.0)">
                                      <p:cBhvr>
                                        <p:cTn id="28" dur="1" fill="hold"/>
                                        <p:tgtEl>
                                          <p:spTgt spid="232459"/>
                                        </p:tgtEl>
                                      </p:cBhvr>
                                    </p:cmd>
                                  </p:childTnLst>
                                </p:cTn>
                              </p:par>
                            </p:childTnLst>
                          </p:cTn>
                        </p:par>
                      </p:childTnLst>
                    </p:cTn>
                  </p:par>
                  <p:par>
                    <p:cTn id="29" fill="hold">
                      <p:stCondLst>
                        <p:cond delay="indefinite"/>
                      </p:stCondLst>
                      <p:childTnLst>
                        <p:par>
                          <p:cTn id="30" fill="hold">
                            <p:stCondLst>
                              <p:cond delay="0"/>
                            </p:stCondLst>
                            <p:childTnLst>
                              <p:par>
                                <p:cTn id="31" presetID="24" presetClass="entr" presetSubtype="0" fill="hold" nodeType="clickEffect">
                                  <p:stCondLst>
                                    <p:cond delay="0"/>
                                  </p:stCondLst>
                                  <p:childTnLst>
                                    <p:set>
                                      <p:cBhvr>
                                        <p:cTn id="32" dur="1" fill="hold">
                                          <p:stCondLst>
                                            <p:cond delay="0"/>
                                          </p:stCondLst>
                                        </p:cTn>
                                        <p:tgtEl>
                                          <p:spTgt spid="232451">
                                            <p:txEl>
                                              <p:pRg st="5" end="5"/>
                                            </p:txEl>
                                          </p:spTgt>
                                        </p:tgtEl>
                                        <p:attrNameLst>
                                          <p:attrName>style.visibility</p:attrName>
                                        </p:attrNameLst>
                                      </p:cBhvr>
                                      <p:to>
                                        <p:strVal val="visible"/>
                                      </p:to>
                                    </p:set>
                                    <p:anim to="" calcmode="lin" valueType="num">
                                      <p:cBhvr>
                                        <p:cTn id="33" dur="1" fill="hold"/>
                                        <p:tgtEl>
                                          <p:spTgt spid="232451">
                                            <p:txEl>
                                              <p:pRg st="5" end="5"/>
                                            </p:txEl>
                                          </p:spTgt>
                                        </p:tgtEl>
                                        <p:attrNameLst>
                                          <p:attrName/>
                                        </p:attrNameLst>
                                      </p:cBhvr>
                                    </p:anim>
                                  </p:childTnLst>
                                </p:cTn>
                              </p:par>
                            </p:childTnLst>
                          </p:cTn>
                        </p:par>
                      </p:childTnLst>
                    </p:cTn>
                  </p:par>
                  <p:par>
                    <p:cTn id="34" fill="hold">
                      <p:stCondLst>
                        <p:cond delay="indefinite"/>
                      </p:stCondLst>
                      <p:childTnLst>
                        <p:par>
                          <p:cTn id="35" fill="hold">
                            <p:stCondLst>
                              <p:cond delay="0"/>
                            </p:stCondLst>
                            <p:childTnLst>
                              <p:par>
                                <p:cTn id="36" presetID="24" presetClass="entr" presetSubtype="0" fill="hold" nodeType="clickEffect">
                                  <p:stCondLst>
                                    <p:cond delay="0"/>
                                  </p:stCondLst>
                                  <p:childTnLst>
                                    <p:set>
                                      <p:cBhvr>
                                        <p:cTn id="37" dur="1" fill="hold">
                                          <p:stCondLst>
                                            <p:cond delay="0"/>
                                          </p:stCondLst>
                                        </p:cTn>
                                        <p:tgtEl>
                                          <p:spTgt spid="232451">
                                            <p:txEl>
                                              <p:pRg st="6" end="6"/>
                                            </p:txEl>
                                          </p:spTgt>
                                        </p:tgtEl>
                                        <p:attrNameLst>
                                          <p:attrName>style.visibility</p:attrName>
                                        </p:attrNameLst>
                                      </p:cBhvr>
                                      <p:to>
                                        <p:strVal val="visible"/>
                                      </p:to>
                                    </p:set>
                                    <p:anim to="" calcmode="lin" valueType="num">
                                      <p:cBhvr>
                                        <p:cTn id="38" dur="1" fill="hold"/>
                                        <p:tgtEl>
                                          <p:spTgt spid="232451">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audio>
              <p:cMediaNode>
                <p:cTn id="39" repeatCount="4000" fill="hold" display="0">
                  <p:stCondLst>
                    <p:cond delay="indefinite"/>
                  </p:stCondLst>
                  <p:endCondLst>
                    <p:cond evt="onPrev" delay="0">
                      <p:tgtEl>
                        <p:sldTgt/>
                      </p:tgtEl>
                    </p:cond>
                    <p:cond evt="onStopAudio" delay="0">
                      <p:tgtEl>
                        <p:sldTgt/>
                      </p:tgtEl>
                    </p:cond>
                  </p:endCondLst>
                </p:cTn>
                <p:tgtEl>
                  <p:spTgt spid="232458"/>
                </p:tgtEl>
              </p:cMediaNode>
            </p:audio>
            <p:audio>
              <p:cMediaNode>
                <p:cTn id="40" repeatCount="3000" fill="hold" display="0">
                  <p:stCondLst>
                    <p:cond delay="indefinite"/>
                  </p:stCondLst>
                  <p:endCondLst>
                    <p:cond evt="onPrev" delay="0">
                      <p:tgtEl>
                        <p:sldTgt/>
                      </p:tgtEl>
                    </p:cond>
                    <p:cond evt="onStopAudio" delay="0">
                      <p:tgtEl>
                        <p:sldTgt/>
                      </p:tgtEl>
                    </p:cond>
                  </p:endCondLst>
                </p:cTn>
                <p:tgtEl>
                  <p:spTgt spid="232459"/>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smtClean="0"/>
              <a:t>The Fall of Fort Sumter</a:t>
            </a:r>
          </a:p>
        </p:txBody>
      </p:sp>
      <p:pic>
        <p:nvPicPr>
          <p:cNvPr id="227332" name="A_Nation_Goes_to_War.asf">
            <a:hlinkClick r:id="" action="ppaction://media"/>
          </p:cNvPr>
          <p:cNvPicPr>
            <a:picLocks noRot="1" noChangeAspect="1" noChangeArrowheads="1"/>
          </p:cNvPicPr>
          <p:nvPr>
            <a:videoFile r:link="rId1"/>
          </p:nvPr>
        </p:nvPicPr>
        <p:blipFill>
          <a:blip r:embed="rId4" cstate="print"/>
          <a:srcRect/>
          <a:stretch>
            <a:fillRect/>
          </a:stretch>
        </p:blipFill>
        <p:spPr bwMode="auto">
          <a:xfrm>
            <a:off x="2209800" y="2514600"/>
            <a:ext cx="4267200" cy="32004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3017" fill="hold"/>
                                        <p:tgtEl>
                                          <p:spTgt spid="22733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100000">
                <p:cTn id="7" fill="hold" display="0">
                  <p:stCondLst>
                    <p:cond delay="indefinite"/>
                  </p:stCondLst>
                  <p:endCondLst>
                    <p:cond evt="onNext" delay="0">
                      <p:tgtEl>
                        <p:sldTgt/>
                      </p:tgtEl>
                    </p:cond>
                    <p:cond evt="onPrev" delay="0">
                      <p:tgtEl>
                        <p:sldTgt/>
                      </p:tgtEl>
                    </p:cond>
                  </p:endCondLst>
                </p:cTn>
                <p:tgtEl>
                  <p:spTgt spid="227332"/>
                </p:tgtEl>
              </p:cMediaNode>
            </p:video>
            <p:seq concurrent="1" nextAc="seek">
              <p:cTn id="8" restart="whenNotActive" fill="hold" evtFilter="cancelBubble" nodeType="interactiveSeq">
                <p:stCondLst>
                  <p:cond evt="onClick" delay="0">
                    <p:tgtEl>
                      <p:spTgt spid="22733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27332"/>
                                        </p:tgtEl>
                                      </p:cBhvr>
                                    </p:cmd>
                                  </p:childTnLst>
                                </p:cTn>
                              </p:par>
                            </p:childTnLst>
                          </p:cTn>
                        </p:par>
                      </p:childTnLst>
                    </p:cTn>
                  </p:par>
                </p:childTnLst>
              </p:cTn>
              <p:nextCondLst>
                <p:cond evt="onClick" delay="0">
                  <p:tgtEl>
                    <p:spTgt spid="227332"/>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sz="half" idx="2"/>
          </p:nvPr>
        </p:nvSpPr>
        <p:spPr>
          <a:xfrm>
            <a:off x="5029200" y="2209800"/>
            <a:ext cx="3810000" cy="4114800"/>
          </a:xfrm>
        </p:spPr>
        <p:txBody>
          <a:bodyPr/>
          <a:lstStyle/>
          <a:p>
            <a:pPr>
              <a:lnSpc>
                <a:spcPct val="90000"/>
              </a:lnSpc>
            </a:pPr>
            <a:r>
              <a:rPr lang="en-US" sz="3200" b="1" smtClean="0"/>
              <a:t>…was the most important federal outpost in the South and controlled the entrance to Charleston harbor.</a:t>
            </a:r>
          </a:p>
        </p:txBody>
      </p:sp>
      <p:pic>
        <p:nvPicPr>
          <p:cNvPr id="22535" name="Picture 7" descr="sumter"/>
          <p:cNvPicPr>
            <a:picLocks noGrp="1" noChangeAspect="1" noChangeArrowheads="1"/>
          </p:cNvPicPr>
          <p:nvPr>
            <p:ph type="clipArt" sz="half" idx="1"/>
          </p:nvPr>
        </p:nvPicPr>
        <p:blipFill>
          <a:blip r:embed="rId5" cstate="print"/>
          <a:srcRect/>
          <a:stretch>
            <a:fillRect/>
          </a:stretch>
        </p:blipFill>
        <p:spPr>
          <a:xfrm>
            <a:off x="685800" y="1676400"/>
            <a:ext cx="4572000" cy="3676650"/>
          </a:xfrm>
          <a:noFill/>
        </p:spPr>
      </p:pic>
      <p:pic>
        <p:nvPicPr>
          <p:cNvPr id="22536" name="Picture 8">
            <a:hlinkClick r:id="" action="ppaction://media"/>
          </p:cNvPr>
          <p:cNvPicPr>
            <a:picLocks noRot="1" noChangeAspect="1" noChangeArrowheads="1"/>
          </p:cNvPicPr>
          <p:nvPr>
            <a:wavAudioFile r:embed="rId1" name="explosion.wav"/>
          </p:nvPr>
        </p:nvPicPr>
        <p:blipFill>
          <a:blip r:embed="rId6" cstate="print"/>
          <a:srcRect/>
          <a:stretch>
            <a:fillRect/>
          </a:stretch>
        </p:blipFill>
        <p:spPr bwMode="auto">
          <a:xfrm>
            <a:off x="7391400" y="5715000"/>
            <a:ext cx="304800" cy="304800"/>
          </a:xfrm>
          <a:prstGeom prst="rect">
            <a:avLst/>
          </a:prstGeom>
          <a:noFill/>
          <a:ln w="9525">
            <a:noFill/>
            <a:miter lim="800000"/>
            <a:headEnd/>
            <a:tailEnd/>
          </a:ln>
        </p:spPr>
      </p:pic>
      <p:pic>
        <p:nvPicPr>
          <p:cNvPr id="22537" name="Picture 9">
            <a:hlinkClick r:id="" action="ppaction://media"/>
          </p:cNvPr>
          <p:cNvPicPr>
            <a:picLocks noRot="1" noChangeAspect="1" noChangeArrowheads="1"/>
          </p:cNvPicPr>
          <p:nvPr>
            <a:wavAudioFile r:embed="rId2" name="explosion2.wav"/>
          </p:nvPr>
        </p:nvPicPr>
        <p:blipFill>
          <a:blip r:embed="rId6" cstate="print"/>
          <a:srcRect/>
          <a:stretch>
            <a:fillRect/>
          </a:stretch>
        </p:blipFill>
        <p:spPr bwMode="auto">
          <a:xfrm>
            <a:off x="6781800" y="5943600"/>
            <a:ext cx="304800" cy="304800"/>
          </a:xfrm>
          <a:prstGeom prst="rect">
            <a:avLst/>
          </a:prstGeom>
          <a:noFill/>
          <a:ln w="9525">
            <a:noFill/>
            <a:miter lim="800000"/>
            <a:headEnd/>
            <a:tailEnd/>
          </a:ln>
        </p:spPr>
      </p:pic>
      <p:pic>
        <p:nvPicPr>
          <p:cNvPr id="22538" name="Picture 10">
            <a:hlinkClick r:id="" action="ppaction://media"/>
          </p:cNvPr>
          <p:cNvPicPr>
            <a:picLocks noRot="1" noChangeAspect="1" noChangeArrowheads="1"/>
          </p:cNvPicPr>
          <p:nvPr>
            <a:wavAudioFile r:embed="rId3" name="thunder.wav"/>
          </p:nvPr>
        </p:nvPicPr>
        <p:blipFill>
          <a:blip r:embed="rId6" cstate="print"/>
          <a:srcRect/>
          <a:stretch>
            <a:fillRect/>
          </a:stretch>
        </p:blipFill>
        <p:spPr bwMode="auto">
          <a:xfrm>
            <a:off x="8001000" y="5562600"/>
            <a:ext cx="304800" cy="3048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2536"/>
                                        </p:tgtEl>
                                      </p:cBhvr>
                                    </p:cmd>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5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15" repeatCount="2000" fill="hold" display="0">
                  <p:stCondLst>
                    <p:cond delay="indefinite"/>
                  </p:stCondLst>
                  <p:endCondLst>
                    <p:cond evt="onPrev" delay="0">
                      <p:tgtEl>
                        <p:sldTgt/>
                      </p:tgtEl>
                    </p:cond>
                    <p:cond evt="onStopAudio" delay="0">
                      <p:tgtEl>
                        <p:sldTgt/>
                      </p:tgtEl>
                    </p:cond>
                  </p:endCondLst>
                </p:cTn>
                <p:tgtEl>
                  <p:spTgt spid="22536"/>
                </p:tgtEl>
              </p:cMediaNode>
            </p:audio>
            <p:audio>
              <p:cMediaNode showWhenStopped="0">
                <p:cTn id="16" repeatCount="2000" fill="hold" display="0">
                  <p:stCondLst>
                    <p:cond delay="indefinite"/>
                  </p:stCondLst>
                  <p:endCondLst>
                    <p:cond evt="onPrev" delay="0">
                      <p:tgtEl>
                        <p:sldTgt/>
                      </p:tgtEl>
                    </p:cond>
                    <p:cond evt="onStopAudio" delay="0">
                      <p:tgtEl>
                        <p:sldTgt/>
                      </p:tgtEl>
                    </p:cond>
                  </p:endCondLst>
                </p:cTn>
                <p:tgtEl>
                  <p:spTgt spid="22537"/>
                </p:tgtEl>
              </p:cMediaNode>
            </p:audio>
            <p:audio>
              <p:cMediaNode showWhenStopped="0">
                <p:cTn id="17" repeatCount="2000" fill="hold" display="0">
                  <p:stCondLst>
                    <p:cond delay="indefinite"/>
                  </p:stCondLst>
                  <p:endCondLst>
                    <p:cond evt="onPrev" delay="0">
                      <p:tgtEl>
                        <p:sldTgt/>
                      </p:tgtEl>
                    </p:cond>
                    <p:cond evt="onStopAudio" delay="0">
                      <p:tgtEl>
                        <p:sldTgt/>
                      </p:tgtEl>
                    </p:cond>
                  </p:endCondLst>
                </p:cTn>
                <p:tgtEl>
                  <p:spTgt spid="22538"/>
                </p:tgtEl>
              </p:cMediaNode>
            </p:audio>
            <p:seq concurrent="1" nextAc="seek">
              <p:cTn id="18" restart="whenNotActive" fill="hold" evtFilter="cancelBubble" nodeType="interactiveSeq">
                <p:stCondLst>
                  <p:cond evt="onClick" delay="0">
                    <p:tgtEl>
                      <p:spTgt spid="22536"/>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afterEffect">
                                  <p:stCondLst>
                                    <p:cond delay="0"/>
                                  </p:stCondLst>
                                  <p:childTnLst>
                                    <p:cmd type="call" cmd="playFrom(0.0)">
                                      <p:cBhvr>
                                        <p:cTn id="22" dur="1" fill="hold"/>
                                        <p:tgtEl>
                                          <p:spTgt spid="22537"/>
                                        </p:tgtEl>
                                      </p:cBhvr>
                                    </p:cmd>
                                  </p:childTnLst>
                                </p:cTn>
                              </p:par>
                            </p:childTnLst>
                          </p:cTn>
                        </p:par>
                      </p:childTnLst>
                    </p:cTn>
                  </p:par>
                </p:childTnLst>
              </p:cTn>
              <p:nextCondLst>
                <p:cond evt="onClick" delay="0">
                  <p:tgtEl>
                    <p:spTgt spid="22536"/>
                  </p:tgtEl>
                </p:cond>
              </p:nextCondLst>
            </p:seq>
            <p:seq concurrent="1" nextAc="seek">
              <p:cTn id="23" restart="whenNotActive" fill="hold" evtFilter="cancelBubble" nodeType="interactiveSeq">
                <p:stCondLst>
                  <p:cond evt="onClick" delay="0">
                    <p:tgtEl>
                      <p:spTgt spid="22537"/>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afterEffect">
                                  <p:stCondLst>
                                    <p:cond delay="0"/>
                                  </p:stCondLst>
                                  <p:childTnLst>
                                    <p:cmd type="call" cmd="playFrom(0.0)">
                                      <p:cBhvr>
                                        <p:cTn id="27" dur="1" fill="hold"/>
                                        <p:tgtEl>
                                          <p:spTgt spid="22538"/>
                                        </p:tgtEl>
                                      </p:cBhvr>
                                    </p:cmd>
                                  </p:childTnLst>
                                </p:cTn>
                              </p:par>
                            </p:childTnLst>
                          </p:cTn>
                        </p:par>
                      </p:childTnLst>
                    </p:cTn>
                  </p:par>
                </p:childTnLst>
              </p:cTn>
              <p:nextCondLst>
                <p:cond evt="onClick" delay="0">
                  <p:tgtEl>
                    <p:spTgt spid="22537"/>
                  </p:tgtEl>
                </p:cond>
              </p:nextCondLst>
            </p:seq>
          </p:childTnLst>
        </p:cTn>
      </p:par>
    </p:tnLst>
    <p:bldLst>
      <p:bldP spid="2253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2"/>
          <p:cNvSpPr>
            <a:spLocks noGrp="1"/>
          </p:cNvSpPr>
          <p:nvPr>
            <p:ph type="title"/>
          </p:nvPr>
        </p:nvSpPr>
        <p:spPr>
          <a:xfrm>
            <a:off x="609600" y="1673225"/>
            <a:ext cx="7924800" cy="493713"/>
          </a:xfrm>
        </p:spPr>
        <p:txBody>
          <a:bodyPr/>
          <a:lstStyle/>
          <a:p>
            <a:r>
              <a:rPr lang="en-US" smtClean="0"/>
              <a:t>February 1861</a:t>
            </a:r>
          </a:p>
        </p:txBody>
      </p:sp>
      <p:sp>
        <p:nvSpPr>
          <p:cNvPr id="8195" name="Content Placeholder 3"/>
          <p:cNvSpPr>
            <a:spLocks noGrp="1"/>
          </p:cNvSpPr>
          <p:nvPr>
            <p:ph idx="1"/>
          </p:nvPr>
        </p:nvSpPr>
        <p:spPr>
          <a:xfrm>
            <a:off x="533400" y="2133600"/>
            <a:ext cx="4038600" cy="3657600"/>
          </a:xfrm>
        </p:spPr>
        <p:txBody>
          <a:bodyPr/>
          <a:lstStyle/>
          <a:p>
            <a:r>
              <a:rPr lang="en-US" sz="2800" smtClean="0"/>
              <a:t>The South Carolina legislature called a state convention and delegates voted to remove the state of South Carolina from the united States of America.</a:t>
            </a:r>
          </a:p>
          <a:p>
            <a:endParaRPr lang="en-US" smtClean="0"/>
          </a:p>
        </p:txBody>
      </p:sp>
      <p:pic>
        <p:nvPicPr>
          <p:cNvPr id="8196" name="Picture 4" descr="south-carolina.jpg"/>
          <p:cNvPicPr>
            <a:picLocks noChangeAspect="1"/>
          </p:cNvPicPr>
          <p:nvPr/>
        </p:nvPicPr>
        <p:blipFill>
          <a:blip r:embed="rId2" cstate="print"/>
          <a:srcRect/>
          <a:stretch>
            <a:fillRect/>
          </a:stretch>
        </p:blipFill>
        <p:spPr bwMode="auto">
          <a:xfrm>
            <a:off x="4495800" y="2133600"/>
            <a:ext cx="4370388" cy="34290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7" name="Picture 5">
            <a:hlinkClick r:id="" action="ppaction://media"/>
          </p:cNvPr>
          <p:cNvPicPr>
            <a:picLocks noRot="1" noChangeAspect="1" noChangeArrowheads="1"/>
          </p:cNvPicPr>
          <p:nvPr>
            <a:wavAudioFile r:embed="rId1" name="j0097484.wav"/>
          </p:nvPr>
        </p:nvPicPr>
        <p:blipFill>
          <a:blip r:embed="rId3" cstate="print"/>
          <a:srcRect/>
          <a:stretch>
            <a:fillRect/>
          </a:stretch>
        </p:blipFill>
        <p:spPr bwMode="auto">
          <a:xfrm>
            <a:off x="7010400" y="5257800"/>
            <a:ext cx="304800" cy="304800"/>
          </a:xfrm>
          <a:prstGeom prst="rect">
            <a:avLst/>
          </a:prstGeom>
          <a:noFill/>
          <a:ln w="9525">
            <a:noFill/>
            <a:miter lim="800000"/>
            <a:headEnd/>
            <a:tailEnd/>
          </a:ln>
        </p:spPr>
      </p:pic>
      <p:sp>
        <p:nvSpPr>
          <p:cNvPr id="56323" name="Rectangle 2"/>
          <p:cNvSpPr>
            <a:spLocks noGrp="1" noChangeArrowheads="1"/>
          </p:cNvSpPr>
          <p:nvPr>
            <p:ph type="title"/>
          </p:nvPr>
        </p:nvSpPr>
        <p:spPr>
          <a:xfrm>
            <a:off x="381000" y="914400"/>
            <a:ext cx="7924800" cy="549275"/>
          </a:xfrm>
        </p:spPr>
        <p:txBody>
          <a:bodyPr/>
          <a:lstStyle/>
          <a:p>
            <a:pPr algn="ctr"/>
            <a:r>
              <a:rPr lang="en-US" sz="3600" b="0" smtClean="0">
                <a:solidFill>
                  <a:schemeClr val="tx1"/>
                </a:solidFill>
              </a:rPr>
              <a:t>ANSWER:  Fort Sumter</a:t>
            </a:r>
          </a:p>
        </p:txBody>
      </p:sp>
      <p:pic>
        <p:nvPicPr>
          <p:cNvPr id="56324" name="Picture 4" descr="sumter"/>
          <p:cNvPicPr>
            <a:picLocks noGrp="1" noChangeAspect="1" noChangeArrowheads="1"/>
          </p:cNvPicPr>
          <p:nvPr>
            <p:ph type="body" idx="1"/>
          </p:nvPr>
        </p:nvPicPr>
        <p:blipFill>
          <a:blip r:embed="rId4" cstate="print"/>
          <a:srcRect/>
          <a:stretch>
            <a:fillRect/>
          </a:stretch>
        </p:blipFill>
        <p:spPr>
          <a:xfrm>
            <a:off x="1600200" y="1447800"/>
            <a:ext cx="6183313" cy="4972050"/>
          </a:xfr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67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repeatCount="5000" fill="hold" display="0">
                  <p:stCondLst>
                    <p:cond delay="indefinite"/>
                  </p:stCondLst>
                  <p:endCondLst>
                    <p:cond evt="onPrev" delay="0">
                      <p:tgtEl>
                        <p:sldTgt/>
                      </p:tgtEl>
                    </p:cond>
                    <p:cond evt="onStopAudio" delay="0">
                      <p:tgtEl>
                        <p:sldTgt/>
                      </p:tgtEl>
                    </p:cond>
                  </p:endCondLst>
                </p:cTn>
                <p:tgtEl>
                  <p:spTgt spid="28677"/>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20" name="Picture 8">
            <a:hlinkClick r:id="" action="ppaction://media"/>
          </p:cNvPr>
          <p:cNvPicPr>
            <a:picLocks noRot="1" noChangeAspect="1" noChangeArrowheads="1"/>
          </p:cNvPicPr>
          <p:nvPr>
            <a:wavAudioFile r:embed="rId1" name="CANON.wav"/>
          </p:nvPr>
        </p:nvPicPr>
        <p:blipFill>
          <a:blip r:embed="rId3" cstate="print"/>
          <a:srcRect/>
          <a:stretch>
            <a:fillRect/>
          </a:stretch>
        </p:blipFill>
        <p:spPr bwMode="auto">
          <a:xfrm>
            <a:off x="4419600" y="3276600"/>
            <a:ext cx="304800" cy="304800"/>
          </a:xfrm>
          <a:prstGeom prst="rect">
            <a:avLst/>
          </a:prstGeom>
          <a:noFill/>
          <a:ln w="9525">
            <a:noFill/>
            <a:miter lim="800000"/>
            <a:headEnd/>
            <a:tailEnd/>
          </a:ln>
        </p:spPr>
      </p:pic>
      <p:sp>
        <p:nvSpPr>
          <p:cNvPr id="57347" name="Rectangle 4"/>
          <p:cNvSpPr>
            <a:spLocks noGrp="1" noChangeArrowheads="1"/>
          </p:cNvSpPr>
          <p:nvPr>
            <p:ph type="body" sz="half" idx="2"/>
          </p:nvPr>
        </p:nvSpPr>
        <p:spPr>
          <a:xfrm>
            <a:off x="5105400" y="1524000"/>
            <a:ext cx="3810000" cy="4114800"/>
          </a:xfrm>
        </p:spPr>
        <p:txBody>
          <a:bodyPr/>
          <a:lstStyle/>
          <a:p>
            <a:pPr>
              <a:lnSpc>
                <a:spcPct val="90000"/>
              </a:lnSpc>
            </a:pPr>
            <a:r>
              <a:rPr lang="en-US" sz="3600" b="1" smtClean="0"/>
              <a:t>Confederate type of cannon in Charleston called a Columbia 10-inch smoothbore.</a:t>
            </a:r>
          </a:p>
        </p:txBody>
      </p:sp>
      <p:pic>
        <p:nvPicPr>
          <p:cNvPr id="57348" name="Picture 7" descr="BatteryBeeGunLeftSide"/>
          <p:cNvPicPr>
            <a:picLocks noGrp="1" noChangeAspect="1" noChangeArrowheads="1"/>
          </p:cNvPicPr>
          <p:nvPr>
            <p:ph type="clipArt" sz="half" idx="1"/>
          </p:nvPr>
        </p:nvPicPr>
        <p:blipFill>
          <a:blip r:embed="rId4" cstate="print"/>
          <a:srcRect/>
          <a:stretch>
            <a:fillRect/>
          </a:stretch>
        </p:blipFill>
        <p:spPr>
          <a:xfrm>
            <a:off x="304800" y="2895600"/>
            <a:ext cx="4724400" cy="1946275"/>
          </a:xfr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13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repeatCount="4000" fill="hold" display="0">
                  <p:stCondLst>
                    <p:cond delay="indefinite"/>
                  </p:stCondLst>
                  <p:endCondLst>
                    <p:cond evt="onPrev" delay="0">
                      <p:tgtEl>
                        <p:sldTgt/>
                      </p:tgtEl>
                    </p:cond>
                    <p:cond evt="onStopAudio" delay="0">
                      <p:tgtEl>
                        <p:sldTgt/>
                      </p:tgtEl>
                    </p:cond>
                  </p:endCondLst>
                </p:cTn>
                <p:tgtEl>
                  <p:spTgt spid="141320"/>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a:spLocks noGrp="1" noChangeArrowheads="1"/>
          </p:cNvSpPr>
          <p:nvPr>
            <p:ph type="body" sz="half" idx="2"/>
          </p:nvPr>
        </p:nvSpPr>
        <p:spPr>
          <a:xfrm>
            <a:off x="5105400" y="1905000"/>
            <a:ext cx="3810000" cy="4114800"/>
          </a:xfrm>
        </p:spPr>
        <p:txBody>
          <a:bodyPr/>
          <a:lstStyle/>
          <a:p>
            <a:pPr>
              <a:lnSpc>
                <a:spcPct val="90000"/>
              </a:lnSpc>
            </a:pPr>
            <a:r>
              <a:rPr lang="en-US" sz="3200" b="1" dirty="0" smtClean="0"/>
              <a:t>…was were the Union army met the Confederate army near Richmond and drove the Union army back.</a:t>
            </a:r>
            <a:br>
              <a:rPr lang="en-US" sz="3200" b="1" dirty="0" smtClean="0"/>
            </a:br>
            <a:r>
              <a:rPr lang="en-US" sz="3200" b="1" dirty="0" smtClean="0"/>
              <a:t>(July 1861)</a:t>
            </a:r>
          </a:p>
          <a:p>
            <a:pPr>
              <a:lnSpc>
                <a:spcPct val="90000"/>
              </a:lnSpc>
            </a:pPr>
            <a:endParaRPr lang="en-US" sz="3200" b="1" dirty="0" smtClean="0"/>
          </a:p>
        </p:txBody>
      </p:sp>
      <p:pic>
        <p:nvPicPr>
          <p:cNvPr id="75779" name="Picture 7" descr="4a39445r"/>
          <p:cNvPicPr>
            <a:picLocks noGrp="1" noChangeAspect="1" noChangeArrowheads="1"/>
          </p:cNvPicPr>
          <p:nvPr>
            <p:ph type="clipArt" sz="half" idx="1"/>
          </p:nvPr>
        </p:nvPicPr>
        <p:blipFill>
          <a:blip r:embed="rId3" cstate="print"/>
          <a:srcRect/>
          <a:stretch>
            <a:fillRect/>
          </a:stretch>
        </p:blipFill>
        <p:spPr>
          <a:xfrm>
            <a:off x="0" y="1447800"/>
            <a:ext cx="4876800" cy="4365625"/>
          </a:xfrm>
          <a:noFill/>
        </p:spPr>
      </p:pic>
    </p:spTree>
  </p:cSld>
  <p:clrMapOvr>
    <a:masterClrMapping/>
  </p:clrMapOvr>
  <p:transition>
    <p:wipe dir="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609600" y="1295400"/>
            <a:ext cx="7924800" cy="549275"/>
          </a:xfrm>
        </p:spPr>
        <p:txBody>
          <a:bodyPr/>
          <a:lstStyle/>
          <a:p>
            <a:r>
              <a:rPr lang="en-US" sz="3600" b="0" smtClean="0"/>
              <a:t>ANSWER:  First Battle of Bull Run</a:t>
            </a:r>
          </a:p>
        </p:txBody>
      </p:sp>
      <p:pic>
        <p:nvPicPr>
          <p:cNvPr id="43012" name="Picture 4" descr="4a39445r"/>
          <p:cNvPicPr>
            <a:picLocks noGrp="1" noChangeAspect="1" noChangeArrowheads="1"/>
          </p:cNvPicPr>
          <p:nvPr>
            <p:ph type="body" idx="1"/>
          </p:nvPr>
        </p:nvPicPr>
        <p:blipFill>
          <a:blip r:embed="rId4" cstate="print"/>
          <a:srcRect/>
          <a:stretch>
            <a:fillRect/>
          </a:stretch>
        </p:blipFill>
        <p:spPr>
          <a:xfrm>
            <a:off x="1981200" y="1828800"/>
            <a:ext cx="5359400" cy="4797425"/>
          </a:xfrm>
          <a:noFill/>
        </p:spPr>
      </p:pic>
      <p:pic>
        <p:nvPicPr>
          <p:cNvPr id="43013" name="Picture 5">
            <a:hlinkClick r:id="" action="ppaction://media"/>
          </p:cNvPr>
          <p:cNvPicPr>
            <a:picLocks noRot="1" noChangeAspect="1" noChangeArrowheads="1"/>
          </p:cNvPicPr>
          <p:nvPr>
            <a:wavAudioFile r:embed="rId1" name="retreat.wav"/>
          </p:nvPr>
        </p:nvPicPr>
        <p:blipFill>
          <a:blip r:embed="rId5" cstate="print"/>
          <a:srcRect/>
          <a:stretch>
            <a:fillRect/>
          </a:stretch>
        </p:blipFill>
        <p:spPr bwMode="auto">
          <a:xfrm>
            <a:off x="8001000" y="4724400"/>
            <a:ext cx="304800" cy="3048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3012"/>
                                        </p:tgtEl>
                                        <p:attrNameLst>
                                          <p:attrName>style.visibility</p:attrName>
                                        </p:attrNameLst>
                                      </p:cBhvr>
                                      <p:to>
                                        <p:strVal val="visible"/>
                                      </p:to>
                                    </p:set>
                                    <p:animEffect transition="in" filter="diamond(in)">
                                      <p:cBhvr>
                                        <p:cTn id="7" dur="2000"/>
                                        <p:tgtEl>
                                          <p:spTgt spid="43012"/>
                                        </p:tgtEl>
                                      </p:cBhvr>
                                    </p:animEffect>
                                  </p:childTnLst>
                                </p:cTn>
                              </p:par>
                            </p:childTnLst>
                          </p:cTn>
                        </p:par>
                        <p:par>
                          <p:cTn id="8" fill="hold">
                            <p:stCondLst>
                              <p:cond delay="2000"/>
                            </p:stCondLst>
                            <p:childTnLst>
                              <p:par>
                                <p:cTn id="9" presetID="1" presetClass="mediacall" presetSubtype="0" fill="hold" nodeType="afterEffect">
                                  <p:stCondLst>
                                    <p:cond delay="0"/>
                                  </p:stCondLst>
                                  <p:childTnLst>
                                    <p:cmd type="call" cmd="playFrom(0.0)">
                                      <p:cBhvr>
                                        <p:cTn id="10" dur="1" fill="hold"/>
                                        <p:tgtEl>
                                          <p:spTgt spid="43013"/>
                                        </p:tgtEl>
                                      </p:cBhvr>
                                    </p:cmd>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43010"/>
                                        </p:tgtEl>
                                        <p:attrNameLst>
                                          <p:attrName>style.visibility</p:attrName>
                                        </p:attrNameLst>
                                      </p:cBhvr>
                                      <p:to>
                                        <p:strVal val="visible"/>
                                      </p:to>
                                    </p:set>
                                    <p:anim calcmode="lin" valueType="num">
                                      <p:cBhvr additive="base">
                                        <p:cTn id="15" dur="3000" fill="hold"/>
                                        <p:tgtEl>
                                          <p:spTgt spid="43010"/>
                                        </p:tgtEl>
                                        <p:attrNameLst>
                                          <p:attrName>ppt_x</p:attrName>
                                        </p:attrNameLst>
                                      </p:cBhvr>
                                      <p:tavLst>
                                        <p:tav tm="0">
                                          <p:val>
                                            <p:strVal val="#ppt_x"/>
                                          </p:val>
                                        </p:tav>
                                        <p:tav tm="100000">
                                          <p:val>
                                            <p:strVal val="#ppt_x"/>
                                          </p:val>
                                        </p:tav>
                                      </p:tavLst>
                                    </p:anim>
                                    <p:anim calcmode="lin" valueType="num">
                                      <p:cBhvr additive="base">
                                        <p:cTn id="16" dur="3000" fill="hold"/>
                                        <p:tgtEl>
                                          <p:spTgt spid="430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17" repeatCount="2000" fill="hold" display="0">
                  <p:stCondLst>
                    <p:cond delay="indefinite"/>
                  </p:stCondLst>
                  <p:endCondLst>
                    <p:cond evt="onPrev" delay="0">
                      <p:tgtEl>
                        <p:sldTgt/>
                      </p:tgtEl>
                    </p:cond>
                    <p:cond evt="onStopAudio" delay="0">
                      <p:tgtEl>
                        <p:sldTgt/>
                      </p:tgtEl>
                    </p:cond>
                  </p:endCondLst>
                </p:cTn>
                <p:tgtEl>
                  <p:spTgt spid="43013"/>
                </p:tgtEl>
              </p:cMediaNode>
            </p:audio>
          </p:childTnLst>
        </p:cTn>
      </p:par>
    </p:tnLst>
    <p:bldLst>
      <p:bldP spid="4301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7924800" cy="984885"/>
          </a:xfrm>
          <a:solidFill>
            <a:schemeClr val="bg1"/>
          </a:solidFill>
        </p:spPr>
        <p:txBody>
          <a:bodyPr/>
          <a:lstStyle/>
          <a:p>
            <a:r>
              <a:rPr lang="en-US" dirty="0" smtClean="0"/>
              <a:t>First Great  Battle  of the Civil War Advantage Confederates !! </a:t>
            </a:r>
            <a:endParaRPr lang="en-US" dirty="0"/>
          </a:p>
        </p:txBody>
      </p:sp>
      <p:pic>
        <p:nvPicPr>
          <p:cNvPr id="6" name="Content Placeholder 5" descr="Stonewall.jpg"/>
          <p:cNvPicPr>
            <a:picLocks noGrp="1" noChangeAspect="1"/>
          </p:cNvPicPr>
          <p:nvPr>
            <p:ph idx="1"/>
          </p:nvPr>
        </p:nvPicPr>
        <p:blipFill>
          <a:blip r:embed="rId3" cstate="print"/>
          <a:stretch>
            <a:fillRect/>
          </a:stretch>
        </p:blipFill>
        <p:spPr>
          <a:xfrm>
            <a:off x="3048000" y="1828800"/>
            <a:ext cx="2846832" cy="3657600"/>
          </a:xfrm>
        </p:spPr>
      </p:pic>
      <p:sp>
        <p:nvSpPr>
          <p:cNvPr id="4" name="TextBox 3"/>
          <p:cNvSpPr txBox="1"/>
          <p:nvPr/>
        </p:nvSpPr>
        <p:spPr>
          <a:xfrm>
            <a:off x="2590800" y="6019800"/>
            <a:ext cx="4419600" cy="584775"/>
          </a:xfrm>
          <a:prstGeom prst="rect">
            <a:avLst/>
          </a:prstGeom>
          <a:noFill/>
        </p:spPr>
        <p:txBody>
          <a:bodyPr wrap="square" rtlCol="0">
            <a:spAutoFit/>
          </a:bodyPr>
          <a:lstStyle/>
          <a:p>
            <a:pPr algn="ctr"/>
            <a:r>
              <a:rPr lang="en-US" sz="3200" dirty="0" smtClean="0">
                <a:solidFill>
                  <a:schemeClr val="bg2"/>
                </a:solidFill>
              </a:rPr>
              <a:t>July 18 – 21, 1861</a:t>
            </a:r>
            <a:endParaRPr lang="en-US" sz="3200" dirty="0">
              <a:solidFill>
                <a:schemeClr val="bg2"/>
              </a:solidFill>
            </a:endParaRPr>
          </a:p>
        </p:txBody>
      </p:sp>
    </p:spTree>
  </p:cSld>
  <p:clrMapOvr>
    <a:masterClrMapping/>
  </p:clrMapOvr>
  <p:transition>
    <p:wipe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type="body" sz="half" idx="1"/>
          </p:nvPr>
        </p:nvSpPr>
        <p:spPr>
          <a:xfrm>
            <a:off x="685800" y="1600200"/>
            <a:ext cx="3810000" cy="4114800"/>
          </a:xfrm>
        </p:spPr>
        <p:txBody>
          <a:bodyPr/>
          <a:lstStyle/>
          <a:p>
            <a:pPr>
              <a:lnSpc>
                <a:spcPct val="90000"/>
              </a:lnSpc>
            </a:pPr>
            <a:r>
              <a:rPr lang="en-US" sz="2800" b="1" smtClean="0"/>
              <a:t>…developed the plan to defeat the South with a blockade to strangle the South’s economy, and gaining control of the Mississippi River to split the Confederacy into two. </a:t>
            </a:r>
          </a:p>
        </p:txBody>
      </p:sp>
      <p:pic>
        <p:nvPicPr>
          <p:cNvPr id="63491" name="Picture 7" descr="scott"/>
          <p:cNvPicPr>
            <a:picLocks noGrp="1" noChangeAspect="1" noChangeArrowheads="1"/>
          </p:cNvPicPr>
          <p:nvPr>
            <p:ph type="clipArt" sz="half" idx="2"/>
          </p:nvPr>
        </p:nvPicPr>
        <p:blipFill>
          <a:blip r:embed="rId3" cstate="print"/>
          <a:srcRect/>
          <a:stretch>
            <a:fillRect/>
          </a:stretch>
        </p:blipFill>
        <p:spPr>
          <a:xfrm>
            <a:off x="4876800" y="1295400"/>
            <a:ext cx="3932238" cy="5105400"/>
          </a:xfrm>
          <a:noFill/>
        </p:spPr>
      </p:pic>
    </p:spTree>
  </p:cSld>
  <p:clrMapOvr>
    <a:masterClrMapping/>
  </p:clrMapOvr>
  <p:transition>
    <p:wipe dir="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609600" y="2362200"/>
            <a:ext cx="4038600" cy="1098550"/>
          </a:xfrm>
        </p:spPr>
        <p:txBody>
          <a:bodyPr/>
          <a:lstStyle/>
          <a:p>
            <a:r>
              <a:rPr lang="en-US" sz="3600" b="0" smtClean="0"/>
              <a:t>ANSWER:  </a:t>
            </a:r>
            <a:br>
              <a:rPr lang="en-US" sz="3600" b="0" smtClean="0"/>
            </a:br>
            <a:r>
              <a:rPr lang="en-US" sz="3600" b="0" smtClean="0"/>
              <a:t>Winfield Scott</a:t>
            </a:r>
          </a:p>
        </p:txBody>
      </p:sp>
      <p:pic>
        <p:nvPicPr>
          <p:cNvPr id="64515" name="Picture 4" descr="scott"/>
          <p:cNvPicPr>
            <a:picLocks noGrp="1" noChangeAspect="1" noChangeArrowheads="1"/>
          </p:cNvPicPr>
          <p:nvPr>
            <p:ph type="body" idx="1"/>
          </p:nvPr>
        </p:nvPicPr>
        <p:blipFill>
          <a:blip r:embed="rId3" cstate="print"/>
          <a:srcRect/>
          <a:stretch>
            <a:fillRect/>
          </a:stretch>
        </p:blipFill>
        <p:spPr>
          <a:xfrm>
            <a:off x="4724400" y="1295400"/>
            <a:ext cx="3989388" cy="5181600"/>
          </a:xfrm>
          <a:noFill/>
        </p:spPr>
      </p:pic>
    </p:spTree>
  </p:cSld>
  <p:clrMapOvr>
    <a:masterClrMapping/>
  </p:clrMapOvr>
  <p:transition>
    <p:wipe dir="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smtClean="0"/>
              <a:t>POP Quiz #1</a:t>
            </a:r>
          </a:p>
        </p:txBody>
      </p:sp>
      <p:sp>
        <p:nvSpPr>
          <p:cNvPr id="67587" name="Rectangle 3"/>
          <p:cNvSpPr>
            <a:spLocks noGrp="1" noChangeArrowheads="1"/>
          </p:cNvSpPr>
          <p:nvPr>
            <p:ph type="body" sz="half" idx="1"/>
          </p:nvPr>
        </p:nvSpPr>
        <p:spPr/>
        <p:txBody>
          <a:bodyPr/>
          <a:lstStyle/>
          <a:p>
            <a:r>
              <a:rPr lang="en-US" smtClean="0"/>
              <a:t>I will now pass out a sheet of note book paper. I want you to put your heading on this sheet, don’t forget to include today’s date.</a:t>
            </a:r>
          </a:p>
          <a:p>
            <a:endParaRPr lang="en-US" smtClean="0"/>
          </a:p>
        </p:txBody>
      </p:sp>
      <p:pic>
        <p:nvPicPr>
          <p:cNvPr id="67588" name="Picture 4" descr="j0303470"/>
          <p:cNvPicPr>
            <a:picLocks noGrp="1" noChangeAspect="1" noChangeArrowheads="1" noCrop="1"/>
          </p:cNvPicPr>
          <p:nvPr>
            <p:ph sz="half" idx="2"/>
          </p:nvPr>
        </p:nvPicPr>
        <p:blipFill>
          <a:blip r:embed="rId2" cstate="print"/>
          <a:srcRect/>
          <a:stretch>
            <a:fillRect/>
          </a:stretch>
        </p:blipFill>
        <p:spPr>
          <a:xfrm>
            <a:off x="5029200" y="3048000"/>
            <a:ext cx="3352800" cy="2328863"/>
          </a:xfrm>
          <a:noFill/>
        </p:spPr>
      </p:pic>
    </p:spTree>
  </p:cSld>
  <p:clrMapOvr>
    <a:masterClrMapping/>
  </p:clrMapOvr>
  <p:transition>
    <p:wipe dir="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838200" y="1676400"/>
            <a:ext cx="7924800" cy="487363"/>
          </a:xfrm>
        </p:spPr>
        <p:txBody>
          <a:bodyPr/>
          <a:lstStyle/>
          <a:p>
            <a:r>
              <a:rPr lang="en-US" b="0" smtClean="0"/>
              <a:t>Pop Quiz #1</a:t>
            </a:r>
          </a:p>
        </p:txBody>
      </p:sp>
      <p:sp>
        <p:nvSpPr>
          <p:cNvPr id="68611" name="Rectangle 3"/>
          <p:cNvSpPr>
            <a:spLocks noGrp="1" noChangeArrowheads="1"/>
          </p:cNvSpPr>
          <p:nvPr>
            <p:ph type="body" idx="1"/>
          </p:nvPr>
        </p:nvSpPr>
        <p:spPr>
          <a:xfrm>
            <a:off x="1066800" y="2667000"/>
            <a:ext cx="6781800" cy="2971800"/>
          </a:xfrm>
        </p:spPr>
        <p:txBody>
          <a:bodyPr/>
          <a:lstStyle/>
          <a:p>
            <a:r>
              <a:rPr lang="en-US" b="1" smtClean="0"/>
              <a:t>Who was Abraham Lincoln?</a:t>
            </a:r>
          </a:p>
          <a:p>
            <a:r>
              <a:rPr lang="en-US" b="1" smtClean="0"/>
              <a:t>Who was Winfield Scott?</a:t>
            </a:r>
          </a:p>
          <a:p>
            <a:r>
              <a:rPr lang="en-US" b="1" smtClean="0"/>
              <a:t>What was the importance of Fort Sumter?</a:t>
            </a:r>
          </a:p>
          <a:p>
            <a:r>
              <a:rPr lang="en-US" b="1" smtClean="0"/>
              <a:t>What was cotton diplomacy?</a:t>
            </a:r>
          </a:p>
        </p:txBody>
      </p:sp>
    </p:spTree>
  </p:cSld>
  <p:clrMapOvr>
    <a:masterClrMapping/>
  </p:clrMapOvr>
  <p:transition>
    <p:wipe dir="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6" name="25gen4.mp3">
            <a:hlinkClick r:id="" action="ppaction://media"/>
          </p:cNvPr>
          <p:cNvPicPr>
            <a:picLocks noRot="1" noChangeAspect="1" noChangeArrowheads="1"/>
          </p:cNvPicPr>
          <p:nvPr>
            <a:audioFile r:link="rId1"/>
          </p:nvPr>
        </p:nvPicPr>
        <p:blipFill>
          <a:blip r:embed="rId4" cstate="print"/>
          <a:srcRect/>
          <a:stretch>
            <a:fillRect/>
          </a:stretch>
        </p:blipFill>
        <p:spPr bwMode="auto">
          <a:xfrm>
            <a:off x="6248400" y="5715000"/>
            <a:ext cx="304800" cy="304800"/>
          </a:xfrm>
          <a:prstGeom prst="rect">
            <a:avLst/>
          </a:prstGeom>
          <a:noFill/>
          <a:ln w="9525">
            <a:noFill/>
            <a:miter lim="800000"/>
            <a:headEnd/>
            <a:tailEnd/>
          </a:ln>
        </p:spPr>
      </p:pic>
      <p:sp>
        <p:nvSpPr>
          <p:cNvPr id="69635" name="Rectangle 3"/>
          <p:cNvSpPr>
            <a:spLocks noGrp="1" noChangeArrowheads="1"/>
          </p:cNvSpPr>
          <p:nvPr>
            <p:ph type="body" sz="half" idx="2"/>
          </p:nvPr>
        </p:nvSpPr>
        <p:spPr>
          <a:xfrm>
            <a:off x="4724400" y="1600200"/>
            <a:ext cx="3810000" cy="4114800"/>
          </a:xfrm>
        </p:spPr>
        <p:txBody>
          <a:bodyPr/>
          <a:lstStyle/>
          <a:p>
            <a:pPr>
              <a:lnSpc>
                <a:spcPct val="90000"/>
              </a:lnSpc>
            </a:pPr>
            <a:r>
              <a:rPr lang="en-US" sz="3200" b="1" smtClean="0"/>
              <a:t>…was ordered by Lincoln to capture the Confederate capital of Richmond, but complained that his soldiers were poorly trained.</a:t>
            </a:r>
          </a:p>
        </p:txBody>
      </p:sp>
      <p:pic>
        <p:nvPicPr>
          <p:cNvPr id="69636" name="Picture 7" descr="Mcdowell.jpg (12716 bytes)"/>
          <p:cNvPicPr>
            <a:picLocks noGrp="1" noChangeAspect="1" noChangeArrowheads="1"/>
          </p:cNvPicPr>
          <p:nvPr>
            <p:ph type="clipArt" sz="half" idx="1"/>
          </p:nvPr>
        </p:nvPicPr>
        <p:blipFill>
          <a:blip r:embed="rId5" cstate="print"/>
          <a:srcRect/>
          <a:stretch>
            <a:fillRect/>
          </a:stretch>
        </p:blipFill>
        <p:spPr>
          <a:xfrm>
            <a:off x="533400" y="1143000"/>
            <a:ext cx="3833813" cy="5334000"/>
          </a:xfr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970" fill="hold"/>
                                        <p:tgtEl>
                                          <p:spTgt spid="3789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789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33400" y="1447800"/>
            <a:ext cx="8077200" cy="1216025"/>
          </a:xfrm>
          <a:noFill/>
        </p:spPr>
        <p:txBody>
          <a:bodyPr lIns="91440" tIns="45720" rIns="91440" bIns="45720"/>
          <a:lstStyle/>
          <a:p>
            <a:r>
              <a:rPr lang="en-US" sz="3100" smtClean="0"/>
              <a:t>Main Idea 1:</a:t>
            </a:r>
            <a:br>
              <a:rPr lang="en-US" sz="3100" smtClean="0"/>
            </a:br>
            <a:r>
              <a:rPr lang="en-US" sz="3100" smtClean="0"/>
              <a:t> Following the outbreak of war at Fort Sumter, Americans chose sides. </a:t>
            </a:r>
          </a:p>
        </p:txBody>
      </p:sp>
      <p:sp>
        <p:nvSpPr>
          <p:cNvPr id="9219" name="Rectangle 3"/>
          <p:cNvSpPr>
            <a:spLocks noGrp="1" noChangeArrowheads="1"/>
          </p:cNvSpPr>
          <p:nvPr>
            <p:ph type="body" idx="1"/>
          </p:nvPr>
        </p:nvSpPr>
        <p:spPr>
          <a:xfrm>
            <a:off x="762000" y="2895600"/>
            <a:ext cx="7848600" cy="3657600"/>
          </a:xfrm>
          <a:solidFill>
            <a:srgbClr val="FFFF99"/>
          </a:solidFill>
          <a:ln>
            <a:solidFill>
              <a:srgbClr val="FFFF99"/>
            </a:solidFill>
          </a:ln>
        </p:spPr>
        <p:txBody>
          <a:bodyPr/>
          <a:lstStyle/>
          <a:p>
            <a:pPr>
              <a:spcBef>
                <a:spcPct val="50000"/>
              </a:spcBef>
            </a:pPr>
            <a:r>
              <a:rPr lang="en-US" sz="2000" smtClean="0">
                <a:solidFill>
                  <a:srgbClr val="003300"/>
                </a:solidFill>
              </a:rPr>
              <a:t>Seven southern states seceded as Lincoln took office.</a:t>
            </a:r>
            <a:br>
              <a:rPr lang="en-US" sz="2000" smtClean="0">
                <a:solidFill>
                  <a:srgbClr val="003300"/>
                </a:solidFill>
              </a:rPr>
            </a:br>
            <a:r>
              <a:rPr lang="en-US" sz="2000" smtClean="0"/>
              <a:t> </a:t>
            </a:r>
            <a:r>
              <a:rPr lang="en-US" sz="2000" i="1" smtClean="0"/>
              <a:t>South Carolina was the first to leave the Union and form a new nation called the Confederate States of America. Four months later, six other states seceded. They were Georgia, Florida, Alabama, Mississippi, Texas and Louisiana. Later Virginia, Arkansas, North Carolina, and Tennessee joined them. </a:t>
            </a:r>
            <a:endParaRPr lang="en-US" sz="2000" i="1" smtClean="0">
              <a:solidFill>
                <a:srgbClr val="003300"/>
              </a:solidFill>
            </a:endParaRPr>
          </a:p>
          <a:p>
            <a:pPr>
              <a:spcBef>
                <a:spcPct val="50000"/>
              </a:spcBef>
            </a:pPr>
            <a:r>
              <a:rPr lang="en-US" sz="2000" smtClean="0">
                <a:solidFill>
                  <a:srgbClr val="003300"/>
                </a:solidFill>
              </a:rPr>
              <a:t>Lincoln refused to recognize secession and tried desperately to save the nation.</a:t>
            </a:r>
          </a:p>
          <a:p>
            <a:pPr>
              <a:spcBef>
                <a:spcPct val="50000"/>
              </a:spcBef>
            </a:pPr>
            <a:r>
              <a:rPr lang="en-US" sz="2000" smtClean="0">
                <a:solidFill>
                  <a:srgbClr val="003300"/>
                </a:solidFill>
              </a:rPr>
              <a:t>Confederate officials began seizing federal-mint branches, arsenals, and military posts.</a:t>
            </a:r>
          </a:p>
        </p:txBody>
      </p:sp>
      <p:sp>
        <p:nvSpPr>
          <p:cNvPr id="9220" name="Rectangle 4">
            <a:hlinkClick r:id="" action="ppaction://hlinkshowjump?jump=previousslide"/>
          </p:cNvPr>
          <p:cNvSpPr>
            <a:spLocks noChangeArrowheads="1"/>
          </p:cNvSpPr>
          <p:nvPr/>
        </p:nvSpPr>
        <p:spPr bwMode="auto">
          <a:xfrm>
            <a:off x="6172200" y="6019800"/>
            <a:ext cx="685800" cy="838200"/>
          </a:xfrm>
          <a:prstGeom prst="rect">
            <a:avLst/>
          </a:prstGeom>
          <a:noFill/>
          <a:ln w="9525" algn="ctr">
            <a:noFill/>
            <a:miter lim="800000"/>
            <a:headEnd/>
            <a:tailEnd/>
          </a:ln>
        </p:spPr>
        <p:txBody>
          <a:bodyPr wrap="none" anchor="ctr"/>
          <a:lstStyle/>
          <a:p>
            <a:endParaRPr lang="en-US"/>
          </a:p>
        </p:txBody>
      </p:sp>
      <p:sp>
        <p:nvSpPr>
          <p:cNvPr id="9221" name="Rectangle 5">
            <a:hlinkClick r:id="" action="ppaction://hlinkshowjump?jump=nextslide"/>
          </p:cNvPr>
          <p:cNvSpPr>
            <a:spLocks noChangeArrowheads="1"/>
          </p:cNvSpPr>
          <p:nvPr/>
        </p:nvSpPr>
        <p:spPr bwMode="auto">
          <a:xfrm>
            <a:off x="6858000" y="6019800"/>
            <a:ext cx="685800" cy="838200"/>
          </a:xfrm>
          <a:prstGeom prst="rect">
            <a:avLst/>
          </a:prstGeom>
          <a:noFill/>
          <a:ln w="9525" algn="ctr">
            <a:noFill/>
            <a:miter lim="800000"/>
            <a:headEnd/>
            <a:tailEnd/>
          </a:ln>
        </p:spPr>
        <p:txBody>
          <a:bodyPr wrap="none" anchor="ctr"/>
          <a:lstStyle/>
          <a:p>
            <a:endParaRPr lang="en-US"/>
          </a:p>
        </p:txBody>
      </p:sp>
      <p:sp>
        <p:nvSpPr>
          <p:cNvPr id="9222" name="Rectangle 8">
            <a:hlinkClick r:id="" action="ppaction://hlinkshowjump?jump=firstslide"/>
          </p:cNvPr>
          <p:cNvSpPr>
            <a:spLocks noChangeArrowheads="1"/>
          </p:cNvSpPr>
          <p:nvPr/>
        </p:nvSpPr>
        <p:spPr bwMode="auto">
          <a:xfrm>
            <a:off x="8305800" y="6019800"/>
            <a:ext cx="609600" cy="838200"/>
          </a:xfrm>
          <a:prstGeom prst="rect">
            <a:avLst/>
          </a:prstGeom>
          <a:noFill/>
          <a:ln w="9525">
            <a:no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609600" y="1447800"/>
            <a:ext cx="7924800" cy="549275"/>
          </a:xfrm>
        </p:spPr>
        <p:txBody>
          <a:bodyPr/>
          <a:lstStyle/>
          <a:p>
            <a:r>
              <a:rPr lang="en-US" sz="3600" b="0" smtClean="0"/>
              <a:t>ANSWER:  Irvin McDowell</a:t>
            </a:r>
          </a:p>
        </p:txBody>
      </p:sp>
      <p:pic>
        <p:nvPicPr>
          <p:cNvPr id="70659" name="Picture 4" descr="Mcdowell.jpg (12716 bytes)"/>
          <p:cNvPicPr>
            <a:picLocks noGrp="1" noChangeAspect="1" noChangeArrowheads="1"/>
          </p:cNvPicPr>
          <p:nvPr>
            <p:ph type="body" idx="1"/>
          </p:nvPr>
        </p:nvPicPr>
        <p:blipFill>
          <a:blip r:embed="rId3" cstate="print"/>
          <a:srcRect/>
          <a:stretch>
            <a:fillRect/>
          </a:stretch>
        </p:blipFill>
        <p:spPr>
          <a:xfrm>
            <a:off x="3276600" y="2438400"/>
            <a:ext cx="2794000" cy="3886200"/>
          </a:xfrm>
          <a:noFill/>
        </p:spPr>
      </p:pic>
    </p:spTree>
  </p:cSld>
  <p:clrMapOvr>
    <a:masterClrMapping/>
  </p:clrMapOvr>
  <p:transition>
    <p:wipe dir="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smtClean="0"/>
              <a:t>POP Quiz #2</a:t>
            </a:r>
          </a:p>
        </p:txBody>
      </p:sp>
      <p:sp>
        <p:nvSpPr>
          <p:cNvPr id="71683" name="Rectangle 3"/>
          <p:cNvSpPr>
            <a:spLocks noGrp="1" noChangeArrowheads="1"/>
          </p:cNvSpPr>
          <p:nvPr>
            <p:ph type="body" sz="half" idx="1"/>
          </p:nvPr>
        </p:nvSpPr>
        <p:spPr/>
        <p:txBody>
          <a:bodyPr/>
          <a:lstStyle/>
          <a:p>
            <a:r>
              <a:rPr lang="en-US" smtClean="0"/>
              <a:t>I will now pass out a sheet of note book paper. I want you to put your heading on this sheet, don’t forget to include today’s date. Also title this as POP Quiz #2 </a:t>
            </a:r>
          </a:p>
          <a:p>
            <a:endParaRPr lang="en-US" smtClean="0"/>
          </a:p>
        </p:txBody>
      </p:sp>
      <p:pic>
        <p:nvPicPr>
          <p:cNvPr id="71684" name="Picture 4" descr="j0303470"/>
          <p:cNvPicPr>
            <a:picLocks noGrp="1" noChangeAspect="1" noChangeArrowheads="1" noCrop="1"/>
          </p:cNvPicPr>
          <p:nvPr>
            <p:ph sz="half" idx="2"/>
          </p:nvPr>
        </p:nvPicPr>
        <p:blipFill>
          <a:blip r:embed="rId2" cstate="print"/>
          <a:srcRect/>
          <a:stretch>
            <a:fillRect/>
          </a:stretch>
        </p:blipFill>
        <p:spPr>
          <a:xfrm>
            <a:off x="5029200" y="3048000"/>
            <a:ext cx="3352800" cy="2328863"/>
          </a:xfrm>
          <a:noFill/>
        </p:spPr>
      </p:pic>
    </p:spTree>
  </p:cSld>
  <p:clrMapOvr>
    <a:masterClrMapping/>
  </p:clrMapOvr>
  <p:transition>
    <p:wipe dir="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US" b="0" smtClean="0"/>
              <a:t>Pop Quiz #2</a:t>
            </a:r>
          </a:p>
        </p:txBody>
      </p:sp>
      <p:sp>
        <p:nvSpPr>
          <p:cNvPr id="72707" name="Rectangle 3"/>
          <p:cNvSpPr>
            <a:spLocks noGrp="1" noChangeArrowheads="1"/>
          </p:cNvSpPr>
          <p:nvPr>
            <p:ph type="body" idx="1"/>
          </p:nvPr>
        </p:nvSpPr>
        <p:spPr/>
        <p:txBody>
          <a:bodyPr/>
          <a:lstStyle/>
          <a:p>
            <a:r>
              <a:rPr lang="en-US" b="1" smtClean="0"/>
              <a:t>What were the border states?</a:t>
            </a:r>
          </a:p>
          <a:p>
            <a:r>
              <a:rPr lang="en-US" b="1" smtClean="0"/>
              <a:t>Who was Elizabeth Blackwell?</a:t>
            </a:r>
          </a:p>
          <a:p>
            <a:r>
              <a:rPr lang="en-US" b="1" smtClean="0"/>
              <a:t>Who was Abraham Lincoln?</a:t>
            </a:r>
          </a:p>
          <a:p>
            <a:r>
              <a:rPr lang="en-US" b="1" smtClean="0"/>
              <a:t>What was cotton diplomacy?</a:t>
            </a:r>
          </a:p>
        </p:txBody>
      </p:sp>
    </p:spTree>
  </p:cSld>
  <p:clrMapOvr>
    <a:masterClrMapping/>
  </p:clrMapOvr>
  <p:transition>
    <p:wipe dir="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Grp="1" noChangeArrowheads="1"/>
          </p:cNvSpPr>
          <p:nvPr>
            <p:ph type="body" sz="half" idx="1"/>
          </p:nvPr>
        </p:nvSpPr>
        <p:spPr>
          <a:xfrm>
            <a:off x="457200" y="2057400"/>
            <a:ext cx="3810000" cy="4114800"/>
          </a:xfrm>
        </p:spPr>
        <p:txBody>
          <a:bodyPr/>
          <a:lstStyle/>
          <a:p>
            <a:pPr>
              <a:lnSpc>
                <a:spcPct val="90000"/>
              </a:lnSpc>
            </a:pPr>
            <a:r>
              <a:rPr lang="en-US" sz="3600" b="1" smtClean="0"/>
              <a:t>…held the left side of the Confederate line firm at the First Battle of the Bull Run.</a:t>
            </a:r>
          </a:p>
        </p:txBody>
      </p:sp>
      <p:pic>
        <p:nvPicPr>
          <p:cNvPr id="73731" name="Picture 7" descr="stonewall_jackson_2"/>
          <p:cNvPicPr>
            <a:picLocks noGrp="1" noChangeAspect="1" noChangeArrowheads="1"/>
          </p:cNvPicPr>
          <p:nvPr>
            <p:ph type="clipArt" sz="half" idx="2"/>
          </p:nvPr>
        </p:nvPicPr>
        <p:blipFill>
          <a:blip r:embed="rId3" cstate="print"/>
          <a:srcRect/>
          <a:stretch>
            <a:fillRect/>
          </a:stretch>
        </p:blipFill>
        <p:spPr>
          <a:xfrm>
            <a:off x="4572000" y="990600"/>
            <a:ext cx="4349750" cy="5486400"/>
          </a:xfrm>
          <a:noFill/>
        </p:spPr>
      </p:pic>
    </p:spTree>
  </p:cSld>
  <p:clrMapOvr>
    <a:masterClrMapping/>
  </p:clrMapOvr>
  <p:transition spd="med">
    <p:pull dir="rd"/>
    <p:sndAc>
      <p:stSnd>
        <p:snd r:embed="rId2" name="Generals_March.wav"/>
      </p:stSnd>
    </p:sndAc>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1447800"/>
            <a:ext cx="8305800" cy="549275"/>
          </a:xfrm>
        </p:spPr>
        <p:txBody>
          <a:bodyPr/>
          <a:lstStyle/>
          <a:p>
            <a:r>
              <a:rPr lang="en-US" sz="3600" b="0" dirty="0" smtClean="0"/>
              <a:t>ANSWER:  Thomas “Stonewall” Jackson</a:t>
            </a:r>
          </a:p>
        </p:txBody>
      </p:sp>
      <p:pic>
        <p:nvPicPr>
          <p:cNvPr id="74755" name="Picture 4" descr="stonewall_jackson_2"/>
          <p:cNvPicPr>
            <a:picLocks noGrp="1" noChangeAspect="1" noChangeArrowheads="1"/>
          </p:cNvPicPr>
          <p:nvPr>
            <p:ph type="body" idx="1"/>
          </p:nvPr>
        </p:nvPicPr>
        <p:blipFill>
          <a:blip r:embed="rId3" cstate="print"/>
          <a:srcRect/>
          <a:stretch>
            <a:fillRect/>
          </a:stretch>
        </p:blipFill>
        <p:spPr>
          <a:xfrm>
            <a:off x="2895600" y="2057400"/>
            <a:ext cx="3563938" cy="4495800"/>
          </a:xfrm>
          <a:noFill/>
        </p:spPr>
      </p:pic>
    </p:spTree>
  </p:cSld>
  <p:clrMapOvr>
    <a:masterClrMapping/>
  </p:clrMapOvr>
  <p:transition>
    <p:wipe dir="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3"/>
          <p:cNvSpPr>
            <a:spLocks noGrp="1" noChangeArrowheads="1"/>
          </p:cNvSpPr>
          <p:nvPr>
            <p:ph type="body" sz="half" idx="2"/>
          </p:nvPr>
        </p:nvSpPr>
        <p:spPr>
          <a:xfrm>
            <a:off x="4800600" y="2057400"/>
            <a:ext cx="3810000" cy="4114800"/>
          </a:xfrm>
        </p:spPr>
        <p:txBody>
          <a:bodyPr/>
          <a:lstStyle/>
          <a:p>
            <a:pPr>
              <a:lnSpc>
                <a:spcPct val="90000"/>
              </a:lnSpc>
            </a:pPr>
            <a:r>
              <a:rPr lang="en-US" sz="2800" b="1" smtClean="0"/>
              <a:t>…was the new Union general whose hesitation allowed the Confederates to reinforce their Richmond defenses.  He was pushed by Lee out of Virginia.</a:t>
            </a:r>
          </a:p>
        </p:txBody>
      </p:sp>
      <p:pic>
        <p:nvPicPr>
          <p:cNvPr id="77827" name="Picture 7" descr="mcclellan"/>
          <p:cNvPicPr>
            <a:picLocks noGrp="1" noChangeAspect="1" noChangeArrowheads="1"/>
          </p:cNvPicPr>
          <p:nvPr>
            <p:ph type="clipArt" sz="half" idx="1"/>
          </p:nvPr>
        </p:nvPicPr>
        <p:blipFill>
          <a:blip r:embed="rId4" cstate="print"/>
          <a:srcRect/>
          <a:stretch>
            <a:fillRect/>
          </a:stretch>
        </p:blipFill>
        <p:spPr>
          <a:xfrm>
            <a:off x="161925" y="990600"/>
            <a:ext cx="4067175" cy="5105400"/>
          </a:xfrm>
          <a:noFill/>
        </p:spPr>
      </p:pic>
    </p:spTree>
  </p:cSld>
  <p:clrMapOvr>
    <a:masterClrMapping/>
  </p:clrMapOvr>
  <p:transition spd="med">
    <p:pull dir="lu"/>
    <p:sndAc>
      <p:stSnd>
        <p:snd r:embed="rId3" name="Generals_March.wav"/>
      </p:stSnd>
    </p:sndAc>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1447800"/>
            <a:ext cx="7924800" cy="549275"/>
          </a:xfrm>
        </p:spPr>
        <p:txBody>
          <a:bodyPr/>
          <a:lstStyle/>
          <a:p>
            <a:r>
              <a:rPr lang="en-US" sz="3600" b="0" dirty="0" smtClean="0"/>
              <a:t>ANSWER:  George B. McClellan</a:t>
            </a:r>
          </a:p>
        </p:txBody>
      </p:sp>
      <p:pic>
        <p:nvPicPr>
          <p:cNvPr id="45060" name="Picture 4" descr="mcclellan"/>
          <p:cNvPicPr>
            <a:picLocks noGrp="1" noChangeAspect="1" noChangeArrowheads="1"/>
          </p:cNvPicPr>
          <p:nvPr>
            <p:ph type="body" idx="1"/>
          </p:nvPr>
        </p:nvPicPr>
        <p:blipFill>
          <a:blip r:embed="rId3" cstate="print"/>
          <a:srcRect/>
          <a:stretch>
            <a:fillRect/>
          </a:stretch>
        </p:blipFill>
        <p:spPr>
          <a:xfrm>
            <a:off x="2667000" y="1981200"/>
            <a:ext cx="3703638" cy="4648200"/>
          </a:xfr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45060"/>
                                        </p:tgtEl>
                                        <p:attrNameLst>
                                          <p:attrName>style.visibility</p:attrName>
                                        </p:attrNameLst>
                                      </p:cBhvr>
                                      <p:to>
                                        <p:strVal val="visible"/>
                                      </p:to>
                                    </p:set>
                                    <p:anim calcmode="lin" valueType="num">
                                      <p:cBhvr additive="base">
                                        <p:cTn id="7" dur="5000" fill="hold"/>
                                        <p:tgtEl>
                                          <p:spTgt spid="45060"/>
                                        </p:tgtEl>
                                        <p:attrNameLst>
                                          <p:attrName>ppt_x</p:attrName>
                                        </p:attrNameLst>
                                      </p:cBhvr>
                                      <p:tavLst>
                                        <p:tav tm="0">
                                          <p:val>
                                            <p:strVal val="#ppt_x"/>
                                          </p:val>
                                        </p:tav>
                                        <p:tav tm="100000">
                                          <p:val>
                                            <p:strVal val="#ppt_x"/>
                                          </p:val>
                                        </p:tav>
                                      </p:tavLst>
                                    </p:anim>
                                    <p:anim calcmode="lin" valueType="num">
                                      <p:cBhvr additive="base">
                                        <p:cTn id="8" dur="5000" fill="hold"/>
                                        <p:tgtEl>
                                          <p:spTgt spid="4506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iterate type="wd">
                                    <p:tmPct val="10000"/>
                                  </p:iterate>
                                  <p:childTnLst>
                                    <p:set>
                                      <p:cBhvr>
                                        <p:cTn id="12" dur="1" fill="hold">
                                          <p:stCondLst>
                                            <p:cond delay="0"/>
                                          </p:stCondLst>
                                        </p:cTn>
                                        <p:tgtEl>
                                          <p:spTgt spid="45058"/>
                                        </p:tgtEl>
                                        <p:attrNameLst>
                                          <p:attrName>style.visibility</p:attrName>
                                        </p:attrNameLst>
                                      </p:cBhvr>
                                      <p:to>
                                        <p:strVal val="visible"/>
                                      </p:to>
                                    </p:set>
                                    <p:animEffect transition="in" filter="fade">
                                      <p:cBhvr>
                                        <p:cTn id="13" dur="2000"/>
                                        <p:tgtEl>
                                          <p:spTgt spid="45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673860"/>
            <a:ext cx="7924800" cy="492443"/>
          </a:xfrm>
        </p:spPr>
        <p:txBody>
          <a:bodyPr/>
          <a:lstStyle/>
          <a:p>
            <a:r>
              <a:rPr lang="en-US" dirty="0" smtClean="0"/>
              <a:t>July 1861</a:t>
            </a:r>
            <a:endParaRPr lang="en-US" dirty="0"/>
          </a:p>
        </p:txBody>
      </p:sp>
      <p:pic>
        <p:nvPicPr>
          <p:cNvPr id="4" name="Content Placeholder 3" descr="the great snake.jpg"/>
          <p:cNvPicPr>
            <a:picLocks noGrp="1" noChangeAspect="1"/>
          </p:cNvPicPr>
          <p:nvPr>
            <p:ph idx="1"/>
          </p:nvPr>
        </p:nvPicPr>
        <p:blipFill>
          <a:blip r:embed="rId3" cstate="print"/>
          <a:stretch>
            <a:fillRect/>
          </a:stretch>
        </p:blipFill>
        <p:spPr>
          <a:xfrm>
            <a:off x="1981200" y="2209800"/>
            <a:ext cx="5562600" cy="4227576"/>
          </a:xfrm>
        </p:spPr>
      </p:pic>
    </p:spTree>
  </p:cSld>
  <p:clrMapOvr>
    <a:masterClrMapping/>
  </p:clrMapOvr>
  <p:transition>
    <p:wipe dir="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1447800"/>
            <a:ext cx="7924800" cy="549275"/>
          </a:xfrm>
        </p:spPr>
        <p:txBody>
          <a:bodyPr/>
          <a:lstStyle/>
          <a:p>
            <a:r>
              <a:rPr lang="en-US" sz="3600" b="0" dirty="0" smtClean="0"/>
              <a:t>George B. McClellan</a:t>
            </a:r>
          </a:p>
        </p:txBody>
      </p:sp>
      <p:pic>
        <p:nvPicPr>
          <p:cNvPr id="45060" name="Picture 4" descr="mcclellan"/>
          <p:cNvPicPr>
            <a:picLocks noGrp="1" noChangeAspect="1" noChangeArrowheads="1"/>
          </p:cNvPicPr>
          <p:nvPr>
            <p:ph type="body" idx="1"/>
          </p:nvPr>
        </p:nvPicPr>
        <p:blipFill>
          <a:blip r:embed="rId3" cstate="print"/>
          <a:srcRect/>
          <a:stretch>
            <a:fillRect/>
          </a:stretch>
        </p:blipFill>
        <p:spPr>
          <a:xfrm>
            <a:off x="2667000" y="1981200"/>
            <a:ext cx="3703638" cy="4648200"/>
          </a:xfr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45060"/>
                                        </p:tgtEl>
                                        <p:attrNameLst>
                                          <p:attrName>style.visibility</p:attrName>
                                        </p:attrNameLst>
                                      </p:cBhvr>
                                      <p:to>
                                        <p:strVal val="visible"/>
                                      </p:to>
                                    </p:set>
                                    <p:anim calcmode="lin" valueType="num">
                                      <p:cBhvr additive="base">
                                        <p:cTn id="7" dur="5000" fill="hold"/>
                                        <p:tgtEl>
                                          <p:spTgt spid="45060"/>
                                        </p:tgtEl>
                                        <p:attrNameLst>
                                          <p:attrName>ppt_x</p:attrName>
                                        </p:attrNameLst>
                                      </p:cBhvr>
                                      <p:tavLst>
                                        <p:tav tm="0">
                                          <p:val>
                                            <p:strVal val="#ppt_x"/>
                                          </p:val>
                                        </p:tav>
                                        <p:tav tm="100000">
                                          <p:val>
                                            <p:strVal val="#ppt_x"/>
                                          </p:val>
                                        </p:tav>
                                      </p:tavLst>
                                    </p:anim>
                                    <p:anim calcmode="lin" valueType="num">
                                      <p:cBhvr additive="base">
                                        <p:cTn id="8" dur="5000" fill="hold"/>
                                        <p:tgtEl>
                                          <p:spTgt spid="4506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iterate type="wd">
                                    <p:tmPct val="10000"/>
                                  </p:iterate>
                                  <p:childTnLst>
                                    <p:set>
                                      <p:cBhvr>
                                        <p:cTn id="12" dur="1" fill="hold">
                                          <p:stCondLst>
                                            <p:cond delay="0"/>
                                          </p:stCondLst>
                                        </p:cTn>
                                        <p:tgtEl>
                                          <p:spTgt spid="45058"/>
                                        </p:tgtEl>
                                        <p:attrNameLst>
                                          <p:attrName>style.visibility</p:attrName>
                                        </p:attrNameLst>
                                      </p:cBhvr>
                                      <p:to>
                                        <p:strVal val="visible"/>
                                      </p:to>
                                    </p:set>
                                    <p:animEffect transition="in" filter="fade">
                                      <p:cBhvr>
                                        <p:cTn id="13" dur="2000"/>
                                        <p:tgtEl>
                                          <p:spTgt spid="45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3"/>
          <p:cNvSpPr>
            <a:spLocks noGrp="1" noChangeArrowheads="1"/>
          </p:cNvSpPr>
          <p:nvPr>
            <p:ph type="body" sz="half" idx="1"/>
          </p:nvPr>
        </p:nvSpPr>
        <p:spPr>
          <a:xfrm>
            <a:off x="457200" y="1676400"/>
            <a:ext cx="3810000" cy="4114800"/>
          </a:xfrm>
        </p:spPr>
        <p:txBody>
          <a:bodyPr/>
          <a:lstStyle/>
          <a:p>
            <a:pPr>
              <a:lnSpc>
                <a:spcPct val="90000"/>
              </a:lnSpc>
            </a:pPr>
            <a:r>
              <a:rPr lang="en-US" sz="3200" b="1" smtClean="0"/>
              <a:t>The Confederates launched a surprise attack in the ___, when Grant continued moving his troops toward Mississippi.</a:t>
            </a:r>
          </a:p>
        </p:txBody>
      </p:sp>
      <p:pic>
        <p:nvPicPr>
          <p:cNvPr id="97283" name="Picture 7" descr="shiloh"/>
          <p:cNvPicPr>
            <a:picLocks noGrp="1" noChangeAspect="1" noChangeArrowheads="1"/>
          </p:cNvPicPr>
          <p:nvPr>
            <p:ph type="clipArt" sz="half" idx="2"/>
          </p:nvPr>
        </p:nvPicPr>
        <p:blipFill>
          <a:blip r:embed="rId2" cstate="print"/>
          <a:srcRect/>
          <a:stretch>
            <a:fillRect/>
          </a:stretch>
        </p:blipFill>
        <p:spPr>
          <a:xfrm>
            <a:off x="4419600" y="1295400"/>
            <a:ext cx="4724400" cy="2895600"/>
          </a:xfrm>
          <a:noFill/>
        </p:spPr>
      </p:pic>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612900"/>
            <a:ext cx="7924800" cy="614363"/>
          </a:xfrm>
        </p:spPr>
        <p:txBody>
          <a:bodyPr/>
          <a:lstStyle/>
          <a:p>
            <a:r>
              <a:rPr lang="en-US" sz="4000" smtClean="0"/>
              <a:t>Jefferson Davis</a:t>
            </a:r>
          </a:p>
        </p:txBody>
      </p:sp>
      <p:pic>
        <p:nvPicPr>
          <p:cNvPr id="10243" name="Content Placeholder 3" descr="jefferson-davis.jpg"/>
          <p:cNvPicPr>
            <a:picLocks noGrp="1" noChangeAspect="1"/>
          </p:cNvPicPr>
          <p:nvPr>
            <p:ph idx="1"/>
          </p:nvPr>
        </p:nvPicPr>
        <p:blipFill>
          <a:blip r:embed="rId2" cstate="print"/>
          <a:srcRect/>
          <a:stretch>
            <a:fillRect/>
          </a:stretch>
        </p:blipFill>
        <p:spPr>
          <a:xfrm>
            <a:off x="5199063" y="1295400"/>
            <a:ext cx="3589337" cy="5181600"/>
          </a:xfrm>
        </p:spPr>
      </p:pic>
      <p:sp>
        <p:nvSpPr>
          <p:cNvPr id="5" name="TextBox 4"/>
          <p:cNvSpPr txBox="1">
            <a:spLocks noChangeArrowheads="1"/>
          </p:cNvSpPr>
          <p:nvPr/>
        </p:nvSpPr>
        <p:spPr bwMode="auto">
          <a:xfrm>
            <a:off x="533400" y="3429000"/>
            <a:ext cx="4495800" cy="2554288"/>
          </a:xfrm>
          <a:prstGeom prst="rect">
            <a:avLst/>
          </a:prstGeom>
          <a:noFill/>
          <a:ln w="9525">
            <a:noFill/>
            <a:miter lim="800000"/>
            <a:headEnd/>
            <a:tailEnd/>
          </a:ln>
        </p:spPr>
        <p:txBody>
          <a:bodyPr>
            <a:spAutoFit/>
          </a:bodyPr>
          <a:lstStyle/>
          <a:p>
            <a:r>
              <a:rPr lang="en-US" sz="4000" dirty="0">
                <a:solidFill>
                  <a:schemeClr val="bg2"/>
                </a:solidFill>
              </a:rPr>
              <a:t>________ is the President of the Confederate States of America</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to="" calcmode="lin" valueType="num">
                                      <p:cBhvr>
                                        <p:cTn id="13"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609600" y="914400"/>
            <a:ext cx="7924800" cy="549275"/>
          </a:xfrm>
        </p:spPr>
        <p:txBody>
          <a:bodyPr/>
          <a:lstStyle/>
          <a:p>
            <a:r>
              <a:rPr lang="en-US" sz="3600" b="0" dirty="0" smtClean="0"/>
              <a:t>ANSWER:  Battle of Shiloh</a:t>
            </a:r>
          </a:p>
        </p:txBody>
      </p:sp>
      <p:pic>
        <p:nvPicPr>
          <p:cNvPr id="98307" name="Picture 4" descr="shiloh"/>
          <p:cNvPicPr>
            <a:picLocks noGrp="1" noChangeAspect="1" noChangeArrowheads="1"/>
          </p:cNvPicPr>
          <p:nvPr>
            <p:ph type="body" idx="1"/>
          </p:nvPr>
        </p:nvPicPr>
        <p:blipFill>
          <a:blip r:embed="rId3" cstate="print"/>
          <a:srcRect/>
          <a:stretch>
            <a:fillRect/>
          </a:stretch>
        </p:blipFill>
        <p:spPr>
          <a:xfrm>
            <a:off x="0" y="1752600"/>
            <a:ext cx="9144000" cy="5105400"/>
          </a:xfrm>
          <a:noFill/>
        </p:spPr>
      </p:pic>
    </p:spTree>
  </p:cSld>
  <p:clrMapOvr>
    <a:masterClrMapping/>
  </p:clrMapOvr>
  <p:transition>
    <p:wipe dir="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3"/>
          <p:cNvSpPr>
            <a:spLocks noGrp="1" noChangeArrowheads="1"/>
          </p:cNvSpPr>
          <p:nvPr>
            <p:ph type="body" sz="half" idx="1"/>
          </p:nvPr>
        </p:nvSpPr>
        <p:spPr>
          <a:xfrm>
            <a:off x="457200" y="1981200"/>
            <a:ext cx="3810000" cy="4114800"/>
          </a:xfrm>
        </p:spPr>
        <p:txBody>
          <a:bodyPr/>
          <a:lstStyle/>
          <a:p>
            <a:pPr>
              <a:lnSpc>
                <a:spcPct val="90000"/>
              </a:lnSpc>
            </a:pPr>
            <a:r>
              <a:rPr lang="en-US" sz="3600" b="1" smtClean="0"/>
              <a:t>…led Union forces in the West and was a determined and aggressive fighter.</a:t>
            </a:r>
          </a:p>
        </p:txBody>
      </p:sp>
      <p:pic>
        <p:nvPicPr>
          <p:cNvPr id="95235" name="Picture 7" descr="grant"/>
          <p:cNvPicPr>
            <a:picLocks noGrp="1" noChangeAspect="1" noChangeArrowheads="1"/>
          </p:cNvPicPr>
          <p:nvPr>
            <p:ph type="clipArt" sz="half" idx="2"/>
          </p:nvPr>
        </p:nvPicPr>
        <p:blipFill>
          <a:blip r:embed="rId2" cstate="print"/>
          <a:srcRect/>
          <a:stretch>
            <a:fillRect/>
          </a:stretch>
        </p:blipFill>
        <p:spPr>
          <a:xfrm>
            <a:off x="4343400" y="1524000"/>
            <a:ext cx="4648200" cy="4027488"/>
          </a:xfrm>
          <a:noFill/>
        </p:spPr>
      </p:pic>
    </p:spTree>
  </p:cSld>
  <p:clrMapOvr>
    <a:masterClrMapping/>
  </p:clrMapOvr>
  <p:transition>
    <p:wipe dir="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762000" y="838200"/>
            <a:ext cx="7924800" cy="549275"/>
          </a:xfrm>
        </p:spPr>
        <p:txBody>
          <a:bodyPr/>
          <a:lstStyle/>
          <a:p>
            <a:r>
              <a:rPr lang="en-US" sz="3600" b="0" dirty="0" smtClean="0">
                <a:solidFill>
                  <a:schemeClr val="tx1"/>
                </a:solidFill>
              </a:rPr>
              <a:t>ANSWER:  Ulysses S. Grant</a:t>
            </a:r>
          </a:p>
        </p:txBody>
      </p:sp>
      <p:pic>
        <p:nvPicPr>
          <p:cNvPr id="96259" name="Picture 4" descr="grant"/>
          <p:cNvPicPr>
            <a:picLocks noGrp="1" noChangeAspect="1" noChangeArrowheads="1"/>
          </p:cNvPicPr>
          <p:nvPr>
            <p:ph type="body" idx="1"/>
          </p:nvPr>
        </p:nvPicPr>
        <p:blipFill>
          <a:blip r:embed="rId4" cstate="print"/>
          <a:srcRect/>
          <a:stretch>
            <a:fillRect/>
          </a:stretch>
        </p:blipFill>
        <p:spPr>
          <a:xfrm>
            <a:off x="1524000" y="1371600"/>
            <a:ext cx="5791200" cy="5018088"/>
          </a:xfrm>
          <a:noFill/>
        </p:spPr>
      </p:pic>
    </p:spTree>
  </p:cSld>
  <p:clrMapOvr>
    <a:masterClrMapping/>
  </p:clrMapOvr>
  <p:transition>
    <p:wipe dir="r"/>
    <p:sndAc>
      <p:stSnd>
        <p:snd r:embed="rId3" name="Generals_March.wav"/>
      </p:stSnd>
    </p:sndAc>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80" name="Picture 8">
            <a:hlinkClick r:id="" action="ppaction://media"/>
          </p:cNvPr>
          <p:cNvPicPr>
            <a:picLocks noRot="1" noChangeAspect="1" noChangeArrowheads="1"/>
          </p:cNvPicPr>
          <p:nvPr>
            <a:wavAudioFile r:embed="rId1" name="j0327538.wav"/>
          </p:nvPr>
        </p:nvPicPr>
        <p:blipFill>
          <a:blip r:embed="rId4" cstate="print"/>
          <a:srcRect/>
          <a:stretch>
            <a:fillRect/>
          </a:stretch>
        </p:blipFill>
        <p:spPr bwMode="auto">
          <a:xfrm>
            <a:off x="4419600" y="3276600"/>
            <a:ext cx="304800" cy="304800"/>
          </a:xfrm>
          <a:prstGeom prst="rect">
            <a:avLst/>
          </a:prstGeom>
          <a:noFill/>
          <a:ln w="9525">
            <a:noFill/>
            <a:miter lim="800000"/>
            <a:headEnd/>
            <a:tailEnd/>
          </a:ln>
        </p:spPr>
      </p:pic>
      <p:sp>
        <p:nvSpPr>
          <p:cNvPr id="54275" name="Rectangle 3"/>
          <p:cNvSpPr>
            <a:spLocks noGrp="1" noChangeArrowheads="1"/>
          </p:cNvSpPr>
          <p:nvPr>
            <p:ph type="body" sz="half" idx="2"/>
          </p:nvPr>
        </p:nvSpPr>
        <p:spPr>
          <a:xfrm>
            <a:off x="4953000" y="2209800"/>
            <a:ext cx="3810000" cy="4114800"/>
          </a:xfrm>
        </p:spPr>
        <p:txBody>
          <a:bodyPr/>
          <a:lstStyle/>
          <a:p>
            <a:pPr>
              <a:lnSpc>
                <a:spcPct val="90000"/>
              </a:lnSpc>
            </a:pPr>
            <a:r>
              <a:rPr lang="en-US" sz="4000" b="1" smtClean="0"/>
              <a:t>…were heavily armored warships that were hard to damage.</a:t>
            </a:r>
          </a:p>
        </p:txBody>
      </p:sp>
      <p:pic>
        <p:nvPicPr>
          <p:cNvPr id="54279" name="Picture 7" descr="ironclads"/>
          <p:cNvPicPr>
            <a:picLocks noGrp="1" noChangeAspect="1" noChangeArrowheads="1"/>
          </p:cNvPicPr>
          <p:nvPr>
            <p:ph type="clipArt" sz="half" idx="1"/>
          </p:nvPr>
        </p:nvPicPr>
        <p:blipFill>
          <a:blip r:embed="rId5" cstate="print"/>
          <a:srcRect/>
          <a:stretch>
            <a:fillRect/>
          </a:stretch>
        </p:blipFill>
        <p:spPr>
          <a:xfrm>
            <a:off x="381000" y="1676400"/>
            <a:ext cx="4495800" cy="2663825"/>
          </a:xfr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anim calcmode="lin" valueType="num">
                                      <p:cBhvr additive="base">
                                        <p:cTn id="7" dur="2000" fill="hold"/>
                                        <p:tgtEl>
                                          <p:spTgt spid="54275">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542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 fill="hold"/>
                                        <p:tgtEl>
                                          <p:spTgt spid="54280"/>
                                        </p:tgtEl>
                                      </p:cBhvr>
                                    </p:cmd>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4279"/>
                                        </p:tgtEl>
                                        <p:attrNameLst>
                                          <p:attrName>style.visibility</p:attrName>
                                        </p:attrNameLst>
                                      </p:cBhvr>
                                      <p:to>
                                        <p:strVal val="visible"/>
                                      </p:to>
                                    </p:set>
                                    <p:animEffect transition="in" filter="dissolve">
                                      <p:cBhvr>
                                        <p:cTn id="17" dur="3000"/>
                                        <p:tgtEl>
                                          <p:spTgt spid="5427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18" repeatCount="3000" fill="hold" display="0">
                  <p:stCondLst>
                    <p:cond delay="indefinite"/>
                  </p:stCondLst>
                  <p:endCondLst>
                    <p:cond evt="onPrev" delay="0">
                      <p:tgtEl>
                        <p:sldTgt/>
                      </p:tgtEl>
                    </p:cond>
                    <p:cond evt="onStopAudio" delay="0">
                      <p:tgtEl>
                        <p:sldTgt/>
                      </p:tgtEl>
                    </p:cond>
                  </p:endCondLst>
                </p:cTn>
                <p:tgtEl>
                  <p:spTgt spid="54280"/>
                </p:tgtEl>
              </p:cMediaNode>
            </p:audio>
          </p:childTnLst>
        </p:cTn>
      </p:par>
    </p:tnLst>
    <p:bldLst>
      <p:bldP spid="54275"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09600" y="1646238"/>
            <a:ext cx="7924800" cy="549275"/>
          </a:xfrm>
        </p:spPr>
        <p:txBody>
          <a:bodyPr/>
          <a:lstStyle/>
          <a:p>
            <a:r>
              <a:rPr lang="en-US" sz="3600" b="0" smtClean="0"/>
              <a:t>ANSWER:  Ironclads</a:t>
            </a:r>
          </a:p>
        </p:txBody>
      </p:sp>
      <p:pic>
        <p:nvPicPr>
          <p:cNvPr id="89091" name="Picture 4" descr="ironclads"/>
          <p:cNvPicPr>
            <a:picLocks noGrp="1" noChangeAspect="1" noChangeArrowheads="1"/>
          </p:cNvPicPr>
          <p:nvPr>
            <p:ph type="body" idx="1"/>
          </p:nvPr>
        </p:nvPicPr>
        <p:blipFill>
          <a:blip r:embed="rId2" cstate="print"/>
          <a:srcRect/>
          <a:stretch>
            <a:fillRect/>
          </a:stretch>
        </p:blipFill>
        <p:spPr>
          <a:xfrm>
            <a:off x="1450975" y="2362200"/>
            <a:ext cx="6469063" cy="3657600"/>
          </a:xfrm>
          <a:noFill/>
        </p:spPr>
      </p:pic>
    </p:spTree>
  </p:cSld>
  <p:clrMapOvr>
    <a:masterClrMapping/>
  </p:clrMapOvr>
  <p:transition>
    <p:wipe dir="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4"/>
          <p:cNvSpPr>
            <a:spLocks noGrp="1" noChangeArrowheads="1"/>
          </p:cNvSpPr>
          <p:nvPr>
            <p:ph type="body" sz="half" idx="2"/>
          </p:nvPr>
        </p:nvSpPr>
        <p:spPr>
          <a:xfrm>
            <a:off x="5105400" y="2362200"/>
            <a:ext cx="3548063" cy="3657600"/>
          </a:xfrm>
        </p:spPr>
        <p:txBody>
          <a:bodyPr/>
          <a:lstStyle/>
          <a:p>
            <a:r>
              <a:rPr lang="en-US" sz="4000" b="1" smtClean="0"/>
              <a:t>…was the Union ironclad battleship.</a:t>
            </a:r>
          </a:p>
        </p:txBody>
      </p:sp>
      <p:sp>
        <p:nvSpPr>
          <p:cNvPr id="90115" name="Rectangle 5"/>
          <p:cNvSpPr>
            <a:spLocks noChangeArrowheads="1"/>
          </p:cNvSpPr>
          <p:nvPr/>
        </p:nvSpPr>
        <p:spPr bwMode="auto">
          <a:xfrm>
            <a:off x="149225" y="2474913"/>
            <a:ext cx="9144000" cy="0"/>
          </a:xfrm>
          <a:prstGeom prst="rect">
            <a:avLst/>
          </a:prstGeom>
          <a:noFill/>
          <a:ln w="9525">
            <a:noFill/>
            <a:miter lim="800000"/>
            <a:headEnd/>
            <a:tailEnd/>
          </a:ln>
        </p:spPr>
        <p:txBody>
          <a:bodyPr>
            <a:spAutoFit/>
          </a:bodyPr>
          <a:lstStyle/>
          <a:p>
            <a:endParaRPr lang="en-US"/>
          </a:p>
        </p:txBody>
      </p:sp>
      <p:pic>
        <p:nvPicPr>
          <p:cNvPr id="90116" name="Picture 8" descr="monitor"/>
          <p:cNvPicPr>
            <a:picLocks noGrp="1" noChangeAspect="1" noChangeArrowheads="1"/>
          </p:cNvPicPr>
          <p:nvPr>
            <p:ph type="clipArt" sz="half" idx="1"/>
          </p:nvPr>
        </p:nvPicPr>
        <p:blipFill>
          <a:blip r:embed="rId2" cstate="print"/>
          <a:srcRect/>
          <a:stretch>
            <a:fillRect/>
          </a:stretch>
        </p:blipFill>
        <p:spPr>
          <a:xfrm>
            <a:off x="304800" y="2438400"/>
            <a:ext cx="4495800" cy="3573463"/>
          </a:xfrm>
          <a:noFill/>
        </p:spPr>
      </p:pic>
    </p:spTree>
  </p:cSld>
  <p:clrMapOvr>
    <a:masterClrMapping/>
  </p:clrMapOvr>
  <p:transition>
    <p:wipe dir="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685800" y="914400"/>
            <a:ext cx="7924800" cy="549275"/>
          </a:xfrm>
        </p:spPr>
        <p:txBody>
          <a:bodyPr/>
          <a:lstStyle/>
          <a:p>
            <a:r>
              <a:rPr lang="en-US" sz="3600" b="0" smtClean="0">
                <a:solidFill>
                  <a:schemeClr val="tx1"/>
                </a:solidFill>
              </a:rPr>
              <a:t>ANSWER:  U.S.S. Monitor</a:t>
            </a:r>
          </a:p>
        </p:txBody>
      </p:sp>
      <p:pic>
        <p:nvPicPr>
          <p:cNvPr id="91139" name="Picture 4" descr="monitor"/>
          <p:cNvPicPr>
            <a:picLocks noGrp="1" noChangeAspect="1" noChangeArrowheads="1"/>
          </p:cNvPicPr>
          <p:nvPr>
            <p:ph type="body" idx="1"/>
          </p:nvPr>
        </p:nvPicPr>
        <p:blipFill>
          <a:blip r:embed="rId2" cstate="print"/>
          <a:srcRect/>
          <a:stretch>
            <a:fillRect/>
          </a:stretch>
        </p:blipFill>
        <p:spPr>
          <a:xfrm>
            <a:off x="1295400" y="1435100"/>
            <a:ext cx="6400800" cy="5087938"/>
          </a:xfrm>
          <a:noFill/>
        </p:spPr>
      </p:pic>
    </p:spTree>
  </p:cSld>
  <p:clrMapOvr>
    <a:masterClrMapping/>
  </p:clrMapOvr>
  <p:transition>
    <p:wipe dir="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3"/>
          <p:cNvSpPr>
            <a:spLocks noGrp="1" noChangeArrowheads="1"/>
          </p:cNvSpPr>
          <p:nvPr>
            <p:ph type="body" sz="half" idx="1"/>
          </p:nvPr>
        </p:nvSpPr>
        <p:spPr>
          <a:xfrm>
            <a:off x="533400" y="2057400"/>
            <a:ext cx="3810000" cy="4114800"/>
          </a:xfrm>
        </p:spPr>
        <p:txBody>
          <a:bodyPr/>
          <a:lstStyle/>
          <a:p>
            <a:pPr>
              <a:lnSpc>
                <a:spcPct val="90000"/>
              </a:lnSpc>
            </a:pPr>
            <a:r>
              <a:rPr lang="en-US" sz="3200" b="1" smtClean="0"/>
              <a:t>…was a daring Union naval leader who boldly sailed past the two forts guarding the approach to New Orleans to take the city.</a:t>
            </a:r>
          </a:p>
        </p:txBody>
      </p:sp>
      <p:grpSp>
        <p:nvGrpSpPr>
          <p:cNvPr id="2" name="Group 8"/>
          <p:cNvGrpSpPr>
            <a:grpSpLocks/>
          </p:cNvGrpSpPr>
          <p:nvPr/>
        </p:nvGrpSpPr>
        <p:grpSpPr bwMode="auto">
          <a:xfrm>
            <a:off x="1893888" y="-106363"/>
            <a:ext cx="5357812" cy="7070726"/>
            <a:chOff x="0" y="0"/>
            <a:chExt cx="3375" cy="4454"/>
          </a:xfrm>
        </p:grpSpPr>
        <p:sp>
          <p:nvSpPr>
            <p:cNvPr id="99334" name="Rectangle 5"/>
            <p:cNvSpPr>
              <a:spLocks noChangeArrowheads="1"/>
            </p:cNvSpPr>
            <p:nvPr/>
          </p:nvSpPr>
          <p:spPr bwMode="auto">
            <a:xfrm>
              <a:off x="0" y="0"/>
              <a:ext cx="3375" cy="0"/>
            </a:xfrm>
            <a:prstGeom prst="rect">
              <a:avLst/>
            </a:prstGeom>
            <a:noFill/>
            <a:ln w="9525">
              <a:noFill/>
              <a:miter lim="800000"/>
              <a:headEnd/>
              <a:tailEnd/>
            </a:ln>
          </p:spPr>
          <p:txBody>
            <a:bodyPr>
              <a:spAutoFit/>
            </a:bodyPr>
            <a:lstStyle/>
            <a:p>
              <a:endParaRPr lang="en-US"/>
            </a:p>
          </p:txBody>
        </p:sp>
        <p:sp>
          <p:nvSpPr>
            <p:cNvPr id="99335" name="Rectangle 6"/>
            <p:cNvSpPr>
              <a:spLocks noChangeArrowheads="1"/>
            </p:cNvSpPr>
            <p:nvPr/>
          </p:nvSpPr>
          <p:spPr bwMode="auto">
            <a:xfrm>
              <a:off x="0" y="0"/>
              <a:ext cx="3375" cy="4454"/>
            </a:xfrm>
            <a:prstGeom prst="rect">
              <a:avLst/>
            </a:prstGeom>
            <a:noFill/>
            <a:ln w="9525">
              <a:noFill/>
              <a:miter lim="800000"/>
              <a:headEnd/>
              <a:tailEnd/>
            </a:ln>
          </p:spPr>
          <p:txBody>
            <a:bodyPr anchor="ctr"/>
            <a:lstStyle/>
            <a:p>
              <a:pPr eaLnBrk="1" hangingPunct="1"/>
              <a:r>
                <a:rPr lang="en-US"/>
                <a:t>  </a:t>
              </a:r>
              <a:r>
                <a:rPr lang="en-US" sz="41000"/>
                <a:t> </a:t>
              </a:r>
              <a:r>
                <a:rPr lang="en-US"/>
                <a:t>                                                            </a:t>
              </a:r>
            </a:p>
            <a:p>
              <a:endParaRPr lang="en-US"/>
            </a:p>
          </p:txBody>
        </p:sp>
      </p:grpSp>
      <p:pic>
        <p:nvPicPr>
          <p:cNvPr id="99332" name="Picture 9" descr="Portrait of Rear Admiral David G. Farragut"/>
          <p:cNvPicPr>
            <a:picLocks noGrp="1" noChangeAspect="1" noChangeArrowheads="1"/>
          </p:cNvPicPr>
          <p:nvPr>
            <p:ph type="clipArt" sz="half" idx="2"/>
          </p:nvPr>
        </p:nvPicPr>
        <p:blipFill>
          <a:blip r:embed="rId4" cstate="print"/>
          <a:srcRect/>
          <a:stretch>
            <a:fillRect/>
          </a:stretch>
        </p:blipFill>
        <p:spPr>
          <a:xfrm>
            <a:off x="4799013" y="533400"/>
            <a:ext cx="4275137" cy="5943600"/>
          </a:xfrm>
          <a:noFill/>
        </p:spPr>
      </p:pic>
      <p:pic>
        <p:nvPicPr>
          <p:cNvPr id="60426" name="Anchors aweigh.mp3">
            <a:hlinkClick r:id="" action="ppaction://media"/>
          </p:cNvPr>
          <p:cNvPicPr>
            <a:picLocks noRot="1" noChangeAspect="1" noChangeArrowheads="1"/>
          </p:cNvPicPr>
          <p:nvPr>
            <a:audioFile r:link="rId1"/>
          </p:nvPr>
        </p:nvPicPr>
        <p:blipFill>
          <a:blip r:embed="rId5" cstate="print"/>
          <a:srcRect/>
          <a:stretch>
            <a:fillRect/>
          </a:stretch>
        </p:blipFill>
        <p:spPr bwMode="auto">
          <a:xfrm>
            <a:off x="4419600" y="3276600"/>
            <a:ext cx="304800" cy="3048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322" fill="hold"/>
                                        <p:tgtEl>
                                          <p:spTgt spid="6042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0426"/>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609600" y="1295400"/>
            <a:ext cx="7924800" cy="549275"/>
          </a:xfrm>
        </p:spPr>
        <p:txBody>
          <a:bodyPr/>
          <a:lstStyle/>
          <a:p>
            <a:r>
              <a:rPr lang="en-US" sz="3600" b="0" smtClean="0"/>
              <a:t>ANSWER:  David G. Farragut</a:t>
            </a:r>
          </a:p>
        </p:txBody>
      </p:sp>
      <p:pic>
        <p:nvPicPr>
          <p:cNvPr id="100355" name="Picture 4" descr="Portrait of Rear Admiral David G. Farragut"/>
          <p:cNvPicPr>
            <a:picLocks noGrp="1" noChangeAspect="1" noChangeArrowheads="1"/>
          </p:cNvPicPr>
          <p:nvPr>
            <p:ph type="body" idx="1"/>
          </p:nvPr>
        </p:nvPicPr>
        <p:blipFill>
          <a:blip r:embed="rId3" cstate="print"/>
          <a:srcRect/>
          <a:stretch>
            <a:fillRect/>
          </a:stretch>
        </p:blipFill>
        <p:spPr>
          <a:xfrm>
            <a:off x="4038600" y="1828800"/>
            <a:ext cx="3397250" cy="4724400"/>
          </a:xfrm>
          <a:noFill/>
        </p:spPr>
      </p:pic>
    </p:spTree>
  </p:cSld>
  <p:clrMapOvr>
    <a:masterClrMapping/>
  </p:clrMapOvr>
  <p:transition>
    <p:wipe dir="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673860"/>
            <a:ext cx="7924800" cy="492443"/>
          </a:xfrm>
        </p:spPr>
        <p:txBody>
          <a:bodyPr/>
          <a:lstStyle/>
          <a:p>
            <a:pPr algn="ctr"/>
            <a:r>
              <a:rPr lang="en-US" dirty="0" smtClean="0"/>
              <a:t>The Peninsular Campaign.</a:t>
            </a:r>
            <a:endParaRPr lang="en-US" dirty="0"/>
          </a:p>
        </p:txBody>
      </p:sp>
      <p:pic>
        <p:nvPicPr>
          <p:cNvPr id="4" name="Content Placeholder 3" descr="pensulia camp.gif"/>
          <p:cNvPicPr>
            <a:picLocks noGrp="1" noChangeAspect="1"/>
          </p:cNvPicPr>
          <p:nvPr>
            <p:ph idx="1"/>
          </p:nvPr>
        </p:nvPicPr>
        <p:blipFill>
          <a:blip r:embed="rId3" cstate="print"/>
          <a:stretch>
            <a:fillRect/>
          </a:stretch>
        </p:blipFill>
        <p:spPr>
          <a:xfrm>
            <a:off x="2743200" y="2819400"/>
            <a:ext cx="4068305" cy="3200400"/>
          </a:xfrm>
        </p:spPr>
      </p:pic>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4800" y="850900"/>
            <a:ext cx="7924800" cy="614363"/>
          </a:xfrm>
        </p:spPr>
        <p:txBody>
          <a:bodyPr/>
          <a:lstStyle/>
          <a:p>
            <a:r>
              <a:rPr lang="en-US" sz="4000" smtClean="0">
                <a:solidFill>
                  <a:schemeClr val="bg1"/>
                </a:solidFill>
              </a:rPr>
              <a:t>Jefferson Davis</a:t>
            </a:r>
          </a:p>
        </p:txBody>
      </p:sp>
      <p:sp>
        <p:nvSpPr>
          <p:cNvPr id="10" name="Text Placeholder 9"/>
          <p:cNvSpPr>
            <a:spLocks noGrp="1"/>
          </p:cNvSpPr>
          <p:nvPr>
            <p:ph type="body" sz="half" idx="1"/>
          </p:nvPr>
        </p:nvSpPr>
        <p:spPr>
          <a:xfrm>
            <a:off x="381000" y="1905000"/>
            <a:ext cx="4267200" cy="4495800"/>
          </a:xfrm>
        </p:spPr>
        <p:txBody>
          <a:bodyPr/>
          <a:lstStyle/>
          <a:p>
            <a:r>
              <a:rPr lang="en-US" sz="3200" smtClean="0"/>
              <a:t>Elected to a six year term as President of the Confederacy, inaugurated in Richmond, Va. (Capital of the Confederacy) on 22 Feb 1861. </a:t>
            </a:r>
          </a:p>
        </p:txBody>
      </p:sp>
      <p:pic>
        <p:nvPicPr>
          <p:cNvPr id="11268" name="Content Placeholder 11" descr="JeffersonDavis1.gif"/>
          <p:cNvPicPr>
            <a:picLocks noGrp="1" noChangeAspect="1"/>
          </p:cNvPicPr>
          <p:nvPr>
            <p:ph sz="half" idx="2"/>
          </p:nvPr>
        </p:nvPicPr>
        <p:blipFill>
          <a:blip r:embed="rId3" cstate="print"/>
          <a:srcRect/>
          <a:stretch>
            <a:fillRect/>
          </a:stretch>
        </p:blipFill>
        <p:spPr>
          <a:xfrm>
            <a:off x="5092700" y="1524000"/>
            <a:ext cx="3543300" cy="4495800"/>
          </a:xfr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to="" calcmode="lin" valueType="num">
                                      <p:cBhvr>
                                        <p:cTn id="7" dur="1" fill="hold"/>
                                        <p:tgtEl>
                                          <p:spTgt spid="10">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to="" calcmode="lin" valueType="num">
                                      <p:cBhvr>
                                        <p:cTn id="12"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7924800" cy="492443"/>
          </a:xfrm>
        </p:spPr>
        <p:txBody>
          <a:bodyPr/>
          <a:lstStyle/>
          <a:p>
            <a:pPr algn="ctr"/>
            <a:r>
              <a:rPr lang="en-US" dirty="0" smtClean="0">
                <a:solidFill>
                  <a:schemeClr val="tx1"/>
                </a:solidFill>
              </a:rPr>
              <a:t>The Peninsular Campaign.</a:t>
            </a:r>
            <a:endParaRPr lang="en-US" dirty="0">
              <a:solidFill>
                <a:schemeClr val="tx1"/>
              </a:solidFill>
            </a:endParaRPr>
          </a:p>
        </p:txBody>
      </p:sp>
      <p:pic>
        <p:nvPicPr>
          <p:cNvPr id="4" name="Content Placeholder 3" descr="peninsular.jpg"/>
          <p:cNvPicPr>
            <a:picLocks noGrp="1" noChangeAspect="1"/>
          </p:cNvPicPr>
          <p:nvPr>
            <p:ph idx="1"/>
          </p:nvPr>
        </p:nvPicPr>
        <p:blipFill>
          <a:blip r:embed="rId3" cstate="print"/>
          <a:stretch>
            <a:fillRect/>
          </a:stretch>
        </p:blipFill>
        <p:spPr>
          <a:xfrm>
            <a:off x="1066800" y="1524000"/>
            <a:ext cx="6858000" cy="4987637"/>
          </a:xfrm>
        </p:spPr>
      </p:pic>
    </p:spTree>
  </p:cSld>
  <p:clrMapOvr>
    <a:masterClrMapping/>
  </p:clrMapOvr>
  <p:transition>
    <p:wipe dir="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5"/>
          <p:cNvPicPr>
            <a:picLocks noChangeAspect="1" noChangeArrowheads="1"/>
          </p:cNvPicPr>
          <p:nvPr/>
        </p:nvPicPr>
        <p:blipFill>
          <a:blip r:embed="rId3" cstate="print"/>
          <a:srcRect/>
          <a:stretch>
            <a:fillRect/>
          </a:stretch>
        </p:blipFill>
        <p:spPr bwMode="auto">
          <a:xfrm>
            <a:off x="4213225" y="192088"/>
            <a:ext cx="4930775" cy="6665912"/>
          </a:xfrm>
          <a:prstGeom prst="rect">
            <a:avLst/>
          </a:prstGeom>
          <a:noFill/>
          <a:ln w="9525">
            <a:noFill/>
            <a:miter lim="800000"/>
            <a:headEnd/>
            <a:tailEnd/>
          </a:ln>
        </p:spPr>
      </p:pic>
      <p:sp>
        <p:nvSpPr>
          <p:cNvPr id="61443" name="Rectangle 2"/>
          <p:cNvSpPr>
            <a:spLocks noGrp="1" noChangeArrowheads="1"/>
          </p:cNvSpPr>
          <p:nvPr>
            <p:ph type="title"/>
          </p:nvPr>
        </p:nvSpPr>
        <p:spPr>
          <a:xfrm>
            <a:off x="0" y="0"/>
            <a:ext cx="7924800" cy="487363"/>
          </a:xfrm>
        </p:spPr>
        <p:txBody>
          <a:bodyPr/>
          <a:lstStyle/>
          <a:p>
            <a:r>
              <a:rPr lang="en-US" dirty="0" smtClean="0">
                <a:solidFill>
                  <a:schemeClr val="tx1"/>
                </a:solidFill>
              </a:rPr>
              <a:t>                                    Robert E. Lee</a:t>
            </a:r>
          </a:p>
        </p:txBody>
      </p:sp>
      <p:sp>
        <p:nvSpPr>
          <p:cNvPr id="61444" name="Text Box 7"/>
          <p:cNvSpPr txBox="1">
            <a:spLocks noChangeArrowheads="1"/>
          </p:cNvSpPr>
          <p:nvPr/>
        </p:nvSpPr>
        <p:spPr bwMode="auto">
          <a:xfrm>
            <a:off x="0" y="923925"/>
            <a:ext cx="4343400" cy="5934075"/>
          </a:xfrm>
          <a:prstGeom prst="rect">
            <a:avLst/>
          </a:prstGeom>
          <a:noFill/>
          <a:ln w="9525">
            <a:noFill/>
            <a:miter lim="800000"/>
            <a:headEnd/>
            <a:tailEnd/>
          </a:ln>
        </p:spPr>
        <p:txBody>
          <a:bodyPr>
            <a:spAutoFit/>
          </a:bodyPr>
          <a:lstStyle/>
          <a:p>
            <a:r>
              <a:rPr lang="en-US" b="1" i="1"/>
              <a:t>"With all my devotion to the Union and the feeling of loyalty and duty of an American citizen, I have not been able to make up my mind to raise my hand against my relatives, my children, my home. I have therefore resigned my commission in the Army, and save in defense of my native State, with the sincere hope that my poor services may never be needed, I hope I may never be called on to draw my sword....."</a:t>
            </a:r>
            <a:r>
              <a:rPr lang="en-US" b="1"/>
              <a:t/>
            </a:r>
            <a:br>
              <a:rPr lang="en-US" b="1"/>
            </a:br>
            <a:r>
              <a:rPr lang="en-US" b="1"/>
              <a:t>Lee in a letter to his sister, April 20, 1861</a:t>
            </a:r>
            <a:r>
              <a:rPr lang="en-US"/>
              <a:t> </a:t>
            </a:r>
          </a:p>
        </p:txBody>
      </p:sp>
    </p:spTree>
  </p:cSld>
  <p:clrMapOvr>
    <a:masterClrMapping/>
  </p:clrMapOvr>
  <p:transition>
    <p:wipe dir="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09600" y="1676400"/>
            <a:ext cx="7924800" cy="484188"/>
          </a:xfrm>
          <a:noFill/>
        </p:spPr>
        <p:txBody>
          <a:bodyPr lIns="91440" tIns="45720" rIns="91440" bIns="45720"/>
          <a:lstStyle/>
          <a:p>
            <a:r>
              <a:rPr lang="en-US" sz="3100" smtClean="0"/>
              <a:t>Robert E. Lee</a:t>
            </a:r>
          </a:p>
        </p:txBody>
      </p:sp>
      <p:sp>
        <p:nvSpPr>
          <p:cNvPr id="62467" name="Rectangle 3"/>
          <p:cNvSpPr>
            <a:spLocks noGrp="1" noChangeArrowheads="1"/>
          </p:cNvSpPr>
          <p:nvPr>
            <p:ph type="body" idx="1"/>
          </p:nvPr>
        </p:nvSpPr>
        <p:spPr>
          <a:xfrm>
            <a:off x="533400" y="1447800"/>
            <a:ext cx="8077200" cy="2971800"/>
          </a:xfrm>
          <a:solidFill>
            <a:srgbClr val="FFFF99"/>
          </a:solidFill>
          <a:ln>
            <a:solidFill>
              <a:srgbClr val="FFFF99"/>
            </a:solidFill>
          </a:ln>
        </p:spPr>
        <p:txBody>
          <a:bodyPr/>
          <a:lstStyle/>
          <a:p>
            <a:pPr>
              <a:spcBef>
                <a:spcPct val="50000"/>
              </a:spcBef>
            </a:pPr>
            <a:r>
              <a:rPr lang="en-US" sz="2000" smtClean="0">
                <a:solidFill>
                  <a:srgbClr val="003300"/>
                </a:solidFill>
              </a:rPr>
              <a:t>Born into wealthy Virginia family in 1807</a:t>
            </a:r>
          </a:p>
          <a:p>
            <a:pPr>
              <a:spcBef>
                <a:spcPct val="50000"/>
              </a:spcBef>
            </a:pPr>
            <a:r>
              <a:rPr lang="en-US" sz="2000" smtClean="0">
                <a:solidFill>
                  <a:srgbClr val="003300"/>
                </a:solidFill>
              </a:rPr>
              <a:t>Graduate of the U.S. Military Academy at West Point</a:t>
            </a:r>
          </a:p>
          <a:p>
            <a:pPr>
              <a:spcBef>
                <a:spcPct val="50000"/>
              </a:spcBef>
            </a:pPr>
            <a:r>
              <a:rPr lang="en-US" sz="2000" smtClean="0">
                <a:solidFill>
                  <a:srgbClr val="003300"/>
                </a:solidFill>
              </a:rPr>
              <a:t>Fought in Mexican-American War  </a:t>
            </a:r>
          </a:p>
          <a:p>
            <a:pPr>
              <a:spcBef>
                <a:spcPct val="50000"/>
              </a:spcBef>
            </a:pPr>
            <a:r>
              <a:rPr lang="en-US" sz="2000" smtClean="0">
                <a:solidFill>
                  <a:srgbClr val="003300"/>
                </a:solidFill>
              </a:rPr>
              <a:t>Lincoln asked Lee to lead Union army at start of Civil War.</a:t>
            </a:r>
          </a:p>
          <a:p>
            <a:pPr>
              <a:spcBef>
                <a:spcPct val="50000"/>
              </a:spcBef>
            </a:pPr>
            <a:r>
              <a:rPr lang="en-US" sz="2000" smtClean="0">
                <a:solidFill>
                  <a:srgbClr val="003300"/>
                </a:solidFill>
              </a:rPr>
              <a:t>Lee declined and resigned from the Union Army to become a Confederate general.</a:t>
            </a:r>
          </a:p>
        </p:txBody>
      </p:sp>
      <p:sp>
        <p:nvSpPr>
          <p:cNvPr id="62468" name="Rectangle 4">
            <a:hlinkClick r:id="" action="ppaction://hlinkshowjump?jump=previousslide"/>
          </p:cNvPr>
          <p:cNvSpPr>
            <a:spLocks noChangeArrowheads="1"/>
          </p:cNvSpPr>
          <p:nvPr/>
        </p:nvSpPr>
        <p:spPr bwMode="auto">
          <a:xfrm>
            <a:off x="6172200" y="6019800"/>
            <a:ext cx="685800" cy="838200"/>
          </a:xfrm>
          <a:prstGeom prst="rect">
            <a:avLst/>
          </a:prstGeom>
          <a:noFill/>
          <a:ln w="9525" algn="ctr">
            <a:noFill/>
            <a:miter lim="800000"/>
            <a:headEnd/>
            <a:tailEnd/>
          </a:ln>
        </p:spPr>
        <p:txBody>
          <a:bodyPr wrap="none" anchor="ctr"/>
          <a:lstStyle/>
          <a:p>
            <a:endParaRPr lang="en-US"/>
          </a:p>
        </p:txBody>
      </p:sp>
      <p:sp>
        <p:nvSpPr>
          <p:cNvPr id="62469" name="Rectangle 5">
            <a:hlinkClick r:id="" action="ppaction://hlinkshowjump?jump=nextslide"/>
          </p:cNvPr>
          <p:cNvSpPr>
            <a:spLocks noChangeArrowheads="1"/>
          </p:cNvSpPr>
          <p:nvPr/>
        </p:nvSpPr>
        <p:spPr bwMode="auto">
          <a:xfrm>
            <a:off x="6858000" y="6019800"/>
            <a:ext cx="685800" cy="838200"/>
          </a:xfrm>
          <a:prstGeom prst="rect">
            <a:avLst/>
          </a:prstGeom>
          <a:noFill/>
          <a:ln w="9525" algn="ctr">
            <a:no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Grp="1" noChangeArrowheads="1"/>
          </p:cNvSpPr>
          <p:nvPr>
            <p:ph type="body" sz="half" idx="2"/>
          </p:nvPr>
        </p:nvSpPr>
        <p:spPr>
          <a:xfrm>
            <a:off x="4876800" y="2057400"/>
            <a:ext cx="3810000" cy="4114800"/>
          </a:xfrm>
        </p:spPr>
        <p:txBody>
          <a:bodyPr/>
          <a:lstStyle/>
          <a:p>
            <a:pPr>
              <a:lnSpc>
                <a:spcPct val="90000"/>
              </a:lnSpc>
            </a:pPr>
            <a:r>
              <a:rPr lang="en-US" sz="3200" b="1" smtClean="0"/>
              <a:t>…commanded the Confederate army in Virginia and was one of the war’s most talented officers.</a:t>
            </a:r>
          </a:p>
        </p:txBody>
      </p:sp>
      <p:pic>
        <p:nvPicPr>
          <p:cNvPr id="79875" name="Picture 7" descr="jb_civil_surrender_1_e"/>
          <p:cNvPicPr>
            <a:picLocks noGrp="1" noChangeAspect="1" noChangeArrowheads="1"/>
          </p:cNvPicPr>
          <p:nvPr>
            <p:ph type="clipArt" sz="half" idx="1"/>
          </p:nvPr>
        </p:nvPicPr>
        <p:blipFill>
          <a:blip r:embed="rId2" cstate="print"/>
          <a:srcRect/>
          <a:stretch>
            <a:fillRect/>
          </a:stretch>
        </p:blipFill>
        <p:spPr>
          <a:xfrm>
            <a:off x="381000" y="838200"/>
            <a:ext cx="3843338" cy="5334000"/>
          </a:xfrm>
          <a:noFill/>
        </p:spPr>
      </p:pic>
    </p:spTree>
  </p:cSld>
  <p:clrMapOvr>
    <a:masterClrMapping/>
  </p:clrMapOvr>
  <p:transition>
    <p:wipe dir="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609600" y="1981200"/>
            <a:ext cx="4572000" cy="1098550"/>
          </a:xfrm>
        </p:spPr>
        <p:txBody>
          <a:bodyPr/>
          <a:lstStyle/>
          <a:p>
            <a:r>
              <a:rPr lang="en-US" sz="3600" b="0" smtClean="0"/>
              <a:t>ANSWER: </a:t>
            </a:r>
            <a:br>
              <a:rPr lang="en-US" sz="3600" b="0" smtClean="0"/>
            </a:br>
            <a:r>
              <a:rPr lang="en-US" sz="3600" b="0" smtClean="0"/>
              <a:t> Robert E. Lee</a:t>
            </a:r>
          </a:p>
        </p:txBody>
      </p:sp>
      <p:pic>
        <p:nvPicPr>
          <p:cNvPr id="80899" name="Picture 4" descr="jb_civil_surrender_1_e"/>
          <p:cNvPicPr>
            <a:picLocks noGrp="1" noChangeAspect="1" noChangeArrowheads="1"/>
          </p:cNvPicPr>
          <p:nvPr>
            <p:ph type="body" idx="1"/>
          </p:nvPr>
        </p:nvPicPr>
        <p:blipFill>
          <a:blip r:embed="rId2" cstate="print"/>
          <a:srcRect/>
          <a:stretch>
            <a:fillRect/>
          </a:stretch>
        </p:blipFill>
        <p:spPr>
          <a:xfrm>
            <a:off x="5181600" y="1066800"/>
            <a:ext cx="3733800" cy="5181600"/>
          </a:xfrm>
          <a:noFill/>
        </p:spPr>
      </p:pic>
    </p:spTree>
  </p:cSld>
  <p:clrMapOvr>
    <a:masterClrMapping/>
  </p:clrMapOvr>
  <p:transition>
    <p:wipe dir="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1371600"/>
            <a:ext cx="8305800" cy="1107996"/>
          </a:xfrm>
        </p:spPr>
        <p:txBody>
          <a:bodyPr/>
          <a:lstStyle/>
          <a:p>
            <a:r>
              <a:rPr lang="en-US" sz="3600" b="0" dirty="0" smtClean="0"/>
              <a:t>May 1862 “Stonewall” Jackson defeats Union forces</a:t>
            </a:r>
          </a:p>
        </p:txBody>
      </p:sp>
      <p:pic>
        <p:nvPicPr>
          <p:cNvPr id="74755" name="Picture 4" descr="stonewall_jackson_2"/>
          <p:cNvPicPr>
            <a:picLocks noGrp="1" noChangeAspect="1" noChangeArrowheads="1"/>
          </p:cNvPicPr>
          <p:nvPr>
            <p:ph type="body" idx="1"/>
          </p:nvPr>
        </p:nvPicPr>
        <p:blipFill>
          <a:blip r:embed="rId3" cstate="print"/>
          <a:srcRect/>
          <a:stretch>
            <a:fillRect/>
          </a:stretch>
        </p:blipFill>
        <p:spPr>
          <a:xfrm>
            <a:off x="3378846" y="2667000"/>
            <a:ext cx="3080692" cy="3886200"/>
          </a:xfrm>
          <a:noFill/>
        </p:spPr>
      </p:pic>
    </p:spTree>
  </p:cSld>
  <p:clrMapOvr>
    <a:masterClrMapping/>
  </p:clrMapOvr>
  <p:transition>
    <p:wipe dir="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447800"/>
            <a:ext cx="7924800" cy="492443"/>
          </a:xfrm>
        </p:spPr>
        <p:txBody>
          <a:bodyPr/>
          <a:lstStyle/>
          <a:p>
            <a:r>
              <a:rPr lang="en-US" dirty="0" smtClean="0"/>
              <a:t>Battle of Seven Pines (Fair Oaks)</a:t>
            </a:r>
            <a:endParaRPr lang="en-US" dirty="0"/>
          </a:p>
        </p:txBody>
      </p:sp>
      <p:pic>
        <p:nvPicPr>
          <p:cNvPr id="4" name="Content Placeholder 3" descr="johnston.jpg"/>
          <p:cNvPicPr>
            <a:picLocks noGrp="1" noChangeAspect="1"/>
          </p:cNvPicPr>
          <p:nvPr>
            <p:ph idx="1"/>
          </p:nvPr>
        </p:nvPicPr>
        <p:blipFill>
          <a:blip r:embed="rId3" cstate="print"/>
          <a:stretch>
            <a:fillRect/>
          </a:stretch>
        </p:blipFill>
        <p:spPr>
          <a:xfrm>
            <a:off x="3200400" y="2013553"/>
            <a:ext cx="2795587" cy="4404221"/>
          </a:xfrm>
        </p:spPr>
      </p:pic>
    </p:spTree>
  </p:cSld>
  <p:clrMapOvr>
    <a:masterClrMapping/>
  </p:clrMapOvr>
  <p:transition>
    <p:wipe dir="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3"/>
          <p:cNvSpPr>
            <a:spLocks noGrp="1" noChangeArrowheads="1"/>
          </p:cNvSpPr>
          <p:nvPr>
            <p:ph type="body" sz="half" idx="1"/>
          </p:nvPr>
        </p:nvSpPr>
        <p:spPr>
          <a:xfrm>
            <a:off x="609600" y="1828800"/>
            <a:ext cx="3810000" cy="4114800"/>
          </a:xfrm>
        </p:spPr>
        <p:txBody>
          <a:bodyPr/>
          <a:lstStyle/>
          <a:p>
            <a:pPr>
              <a:lnSpc>
                <a:spcPct val="90000"/>
              </a:lnSpc>
            </a:pPr>
            <a:r>
              <a:rPr lang="en-US" sz="3600" b="1" smtClean="0"/>
              <a:t>…were five separate fights that forced the Union army out to the Richmond area.</a:t>
            </a:r>
          </a:p>
        </p:txBody>
      </p:sp>
      <p:pic>
        <p:nvPicPr>
          <p:cNvPr id="81923" name="Picture 7" descr="sevendays"/>
          <p:cNvPicPr>
            <a:picLocks noGrp="1" noChangeAspect="1" noChangeArrowheads="1"/>
          </p:cNvPicPr>
          <p:nvPr>
            <p:ph type="clipArt" sz="half" idx="2"/>
          </p:nvPr>
        </p:nvPicPr>
        <p:blipFill>
          <a:blip r:embed="rId2" cstate="print"/>
          <a:srcRect/>
          <a:stretch>
            <a:fillRect/>
          </a:stretch>
        </p:blipFill>
        <p:spPr>
          <a:xfrm>
            <a:off x="4572000" y="1828800"/>
            <a:ext cx="4572000" cy="2963863"/>
          </a:xfrm>
          <a:noFill/>
        </p:spPr>
      </p:pic>
    </p:spTree>
  </p:cSld>
  <p:clrMapOvr>
    <a:masterClrMapping/>
  </p:clrMapOvr>
  <p:transition>
    <p:wipe dir="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609600" y="1371600"/>
            <a:ext cx="7924800" cy="549275"/>
          </a:xfrm>
        </p:spPr>
        <p:txBody>
          <a:bodyPr/>
          <a:lstStyle/>
          <a:p>
            <a:r>
              <a:rPr lang="en-US" sz="3600" b="0" dirty="0" smtClean="0"/>
              <a:t>ANSWER:  Seven Days Battles</a:t>
            </a:r>
          </a:p>
        </p:txBody>
      </p:sp>
      <p:pic>
        <p:nvPicPr>
          <p:cNvPr id="82947" name="Picture 4" descr="sevendays"/>
          <p:cNvPicPr>
            <a:picLocks noGrp="1" noChangeAspect="1" noChangeArrowheads="1"/>
          </p:cNvPicPr>
          <p:nvPr>
            <p:ph type="body" idx="1"/>
          </p:nvPr>
        </p:nvPicPr>
        <p:blipFill>
          <a:blip r:embed="rId3" cstate="print"/>
          <a:srcRect/>
          <a:stretch>
            <a:fillRect/>
          </a:stretch>
        </p:blipFill>
        <p:spPr>
          <a:xfrm>
            <a:off x="838200" y="1828800"/>
            <a:ext cx="7467600" cy="4841875"/>
          </a:xfrm>
          <a:noFill/>
        </p:spPr>
      </p:pic>
    </p:spTree>
  </p:cSld>
  <p:clrMapOvr>
    <a:masterClrMapping/>
  </p:clrMapOvr>
  <p:transition>
    <p:wipe dir="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47800"/>
            <a:ext cx="7924800" cy="492443"/>
          </a:xfrm>
        </p:spPr>
        <p:txBody>
          <a:bodyPr/>
          <a:lstStyle/>
          <a:p>
            <a:r>
              <a:rPr lang="en-US" dirty="0" smtClean="0"/>
              <a:t>Major General Henry Halleck </a:t>
            </a:r>
            <a:endParaRPr lang="en-US" dirty="0"/>
          </a:p>
        </p:txBody>
      </p:sp>
      <p:pic>
        <p:nvPicPr>
          <p:cNvPr id="4" name="Content Placeholder 3" descr="Halleck.jpg"/>
          <p:cNvPicPr>
            <a:picLocks noGrp="1" noChangeAspect="1"/>
          </p:cNvPicPr>
          <p:nvPr>
            <p:ph idx="1"/>
          </p:nvPr>
        </p:nvPicPr>
        <p:blipFill>
          <a:blip r:embed="rId3" cstate="print"/>
          <a:stretch>
            <a:fillRect/>
          </a:stretch>
        </p:blipFill>
        <p:spPr>
          <a:xfrm>
            <a:off x="3124200" y="2286000"/>
            <a:ext cx="3286125" cy="3943350"/>
          </a:xfrm>
        </p:spPr>
      </p:pic>
    </p:spTree>
  </p:cSld>
  <p:clrMapOvr>
    <a:masterClrMapping/>
  </p:clrMapOvr>
  <p:transition>
    <p:wipe dir="r"/>
  </p:transition>
</p:sld>
</file>

<file path=ppt/theme/theme1.xml><?xml version="1.0" encoding="utf-8"?>
<a:theme xmlns:a="http://schemas.openxmlformats.org/drawingml/2006/main" name="civilwar">
  <a:themeElements>
    <a:clrScheme name="">
      <a:dk1>
        <a:srgbClr val="FFFFFF"/>
      </a:dk1>
      <a:lt1>
        <a:srgbClr val="FFFFFF"/>
      </a:lt1>
      <a:dk2>
        <a:srgbClr val="CC9900"/>
      </a:dk2>
      <a:lt2>
        <a:srgbClr val="000000"/>
      </a:lt2>
      <a:accent1>
        <a:srgbClr val="FF9933"/>
      </a:accent1>
      <a:accent2>
        <a:srgbClr val="99FF33"/>
      </a:accent2>
      <a:accent3>
        <a:srgbClr val="FFFFFF"/>
      </a:accent3>
      <a:accent4>
        <a:srgbClr val="DADADA"/>
      </a:accent4>
      <a:accent5>
        <a:srgbClr val="FFCAAD"/>
      </a:accent5>
      <a:accent6>
        <a:srgbClr val="8AE72D"/>
      </a:accent6>
      <a:hlink>
        <a:srgbClr val="9966FF"/>
      </a:hlink>
      <a:folHlink>
        <a:srgbClr val="6666FF"/>
      </a:folHlink>
    </a:clrScheme>
    <a:fontScheme name="civilwa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ivilwar 1">
        <a:dk1>
          <a:srgbClr val="000000"/>
        </a:dk1>
        <a:lt1>
          <a:srgbClr val="FFFFFF"/>
        </a:lt1>
        <a:dk2>
          <a:srgbClr val="6600CC"/>
        </a:dk2>
        <a:lt2>
          <a:srgbClr val="CCECFF"/>
        </a:lt2>
        <a:accent1>
          <a:srgbClr val="00FFCC"/>
        </a:accent1>
        <a:accent2>
          <a:srgbClr val="9933FF"/>
        </a:accent2>
        <a:accent3>
          <a:srgbClr val="B8AAE2"/>
        </a:accent3>
        <a:accent4>
          <a:srgbClr val="DADADA"/>
        </a:accent4>
        <a:accent5>
          <a:srgbClr val="AAFFE2"/>
        </a:accent5>
        <a:accent6>
          <a:srgbClr val="8A2DE7"/>
        </a:accent6>
        <a:hlink>
          <a:srgbClr val="660066"/>
        </a:hlink>
        <a:folHlink>
          <a:srgbClr val="006699"/>
        </a:folHlink>
      </a:clrScheme>
      <a:clrMap bg1="dk2" tx1="lt1" bg2="dk1" tx2="lt2" accent1="accent1" accent2="accent2" accent3="accent3" accent4="accent4" accent5="accent5" accent6="accent6" hlink="hlink" folHlink="folHlink"/>
    </a:extraClrScheme>
    <a:extraClrScheme>
      <a:clrScheme name="civilwar 2">
        <a:dk1>
          <a:srgbClr val="660066"/>
        </a:dk1>
        <a:lt1>
          <a:srgbClr val="FFFFFF"/>
        </a:lt1>
        <a:dk2>
          <a:srgbClr val="FF00FF"/>
        </a:dk2>
        <a:lt2>
          <a:srgbClr val="FFCC99"/>
        </a:lt2>
        <a:accent1>
          <a:srgbClr val="99FF99"/>
        </a:accent1>
        <a:accent2>
          <a:srgbClr val="CC66FF"/>
        </a:accent2>
        <a:accent3>
          <a:srgbClr val="FFFFFF"/>
        </a:accent3>
        <a:accent4>
          <a:srgbClr val="560056"/>
        </a:accent4>
        <a:accent5>
          <a:srgbClr val="CAFFCA"/>
        </a:accent5>
        <a:accent6>
          <a:srgbClr val="B95CE7"/>
        </a:accent6>
        <a:hlink>
          <a:srgbClr val="FF99CC"/>
        </a:hlink>
        <a:folHlink>
          <a:srgbClr val="006600"/>
        </a:folHlink>
      </a:clrScheme>
      <a:clrMap bg1="lt1" tx1="dk1" bg2="lt2" tx2="dk2" accent1="accent1" accent2="accent2" accent3="accent3" accent4="accent4" accent5="accent5" accent6="accent6" hlink="hlink" folHlink="folHlink"/>
    </a:extraClrScheme>
    <a:extraClrScheme>
      <a:clrScheme name="civilwar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ivilwar 4">
        <a:dk1>
          <a:srgbClr val="000000"/>
        </a:dk1>
        <a:lt1>
          <a:srgbClr val="FFFFFF"/>
        </a:lt1>
        <a:dk2>
          <a:srgbClr val="CC0099"/>
        </a:dk2>
        <a:lt2>
          <a:srgbClr val="FFCCFF"/>
        </a:lt2>
        <a:accent1>
          <a:srgbClr val="00FF00"/>
        </a:accent1>
        <a:accent2>
          <a:srgbClr val="9933FF"/>
        </a:accent2>
        <a:accent3>
          <a:srgbClr val="E2AACA"/>
        </a:accent3>
        <a:accent4>
          <a:srgbClr val="DADADA"/>
        </a:accent4>
        <a:accent5>
          <a:srgbClr val="AAFFAA"/>
        </a:accent5>
        <a:accent6>
          <a:srgbClr val="8A2DE7"/>
        </a:accent6>
        <a:hlink>
          <a:srgbClr val="660066"/>
        </a:hlink>
        <a:folHlink>
          <a:srgbClr val="006600"/>
        </a:folHlink>
      </a:clrScheme>
      <a:clrMap bg1="dk2" tx1="lt1" bg2="dk1" tx2="lt2" accent1="accent1" accent2="accent2" accent3="accent3" accent4="accent4" accent5="accent5" accent6="accent6" hlink="hlink" folHlink="folHlink"/>
    </a:extraClrScheme>
    <a:extraClrScheme>
      <a:clrScheme name="civilwar 5">
        <a:dk1>
          <a:srgbClr val="000000"/>
        </a:dk1>
        <a:lt1>
          <a:srgbClr val="FFCC66"/>
        </a:lt1>
        <a:dk2>
          <a:srgbClr val="000000"/>
        </a:dk2>
        <a:lt2>
          <a:srgbClr val="99CC00"/>
        </a:lt2>
        <a:accent1>
          <a:srgbClr val="FF9933"/>
        </a:accent1>
        <a:accent2>
          <a:srgbClr val="99FF33"/>
        </a:accent2>
        <a:accent3>
          <a:srgbClr val="AAAAAA"/>
        </a:accent3>
        <a:accent4>
          <a:srgbClr val="DAAE56"/>
        </a:accent4>
        <a:accent5>
          <a:srgbClr val="FFCAAD"/>
        </a:accent5>
        <a:accent6>
          <a:srgbClr val="8AE72D"/>
        </a:accent6>
        <a:hlink>
          <a:srgbClr val="9966FF"/>
        </a:hlink>
        <a:folHlink>
          <a:srgbClr val="6666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000000"/>
    </a:dk2>
    <a:lt2>
      <a:srgbClr val="FFFFFF"/>
    </a:lt2>
    <a:accent1>
      <a:srgbClr val="FF9933"/>
    </a:accent1>
    <a:accent2>
      <a:srgbClr val="99FF33"/>
    </a:accent2>
    <a:accent3>
      <a:srgbClr val="AAAAAA"/>
    </a:accent3>
    <a:accent4>
      <a:srgbClr val="DADADA"/>
    </a:accent4>
    <a:accent5>
      <a:srgbClr val="FFCAAD"/>
    </a:accent5>
    <a:accent6>
      <a:srgbClr val="8AE72D"/>
    </a:accent6>
    <a:hlink>
      <a:srgbClr val="9966FF"/>
    </a:hlink>
    <a:folHlink>
      <a:srgbClr val="6666FF"/>
    </a:folHlink>
  </a:clrScheme>
</a:themeOverride>
</file>

<file path=docProps/app.xml><?xml version="1.0" encoding="utf-8"?>
<Properties xmlns="http://schemas.openxmlformats.org/officeDocument/2006/extended-properties" xmlns:vt="http://schemas.openxmlformats.org/officeDocument/2006/docPropsVTypes">
  <Template>civilwar</Template>
  <TotalTime>2828</TotalTime>
  <Words>10670</Words>
  <Application>Microsoft Office PowerPoint</Application>
  <PresentationFormat>On-screen Show (4:3)</PresentationFormat>
  <Paragraphs>548</Paragraphs>
  <Slides>175</Slides>
  <Notes>59</Notes>
  <HiddenSlides>1</HiddenSlides>
  <MMClips>30</MMClips>
  <ScaleCrop>false</ScaleCrop>
  <HeadingPairs>
    <vt:vector size="4" baseType="variant">
      <vt:variant>
        <vt:lpstr>Theme</vt:lpstr>
      </vt:variant>
      <vt:variant>
        <vt:i4>1</vt:i4>
      </vt:variant>
      <vt:variant>
        <vt:lpstr>Slide Titles</vt:lpstr>
      </vt:variant>
      <vt:variant>
        <vt:i4>175</vt:i4>
      </vt:variant>
    </vt:vector>
  </HeadingPairs>
  <TitlesOfParts>
    <vt:vector size="176" baseType="lpstr">
      <vt:lpstr>civilwar</vt:lpstr>
      <vt:lpstr>KFN </vt:lpstr>
      <vt:lpstr>Homework</vt:lpstr>
      <vt:lpstr>Objectives:</vt:lpstr>
      <vt:lpstr>Attempts to compromise</vt:lpstr>
      <vt:lpstr>The War Begins</vt:lpstr>
      <vt:lpstr>February 1861</vt:lpstr>
      <vt:lpstr>Main Idea 1:  Following the outbreak of war at Fort Sumter, Americans chose sides. </vt:lpstr>
      <vt:lpstr>Jefferson Davis</vt:lpstr>
      <vt:lpstr>Jefferson Davis</vt:lpstr>
      <vt:lpstr>Abraham Lincoln</vt:lpstr>
      <vt:lpstr>Slide 11</vt:lpstr>
      <vt:lpstr>ANSWER:  Abraham Lincoln</vt:lpstr>
      <vt:lpstr>Northern advantages</vt:lpstr>
      <vt:lpstr>Northern and Southern Resources</vt:lpstr>
      <vt:lpstr>Essential Question</vt:lpstr>
      <vt:lpstr>ANSWER</vt:lpstr>
      <vt:lpstr>Answer Continued</vt:lpstr>
      <vt:lpstr>Essential Question</vt:lpstr>
      <vt:lpstr>ANSWER</vt:lpstr>
      <vt:lpstr>ANSWER:</vt:lpstr>
      <vt:lpstr>Slide 21</vt:lpstr>
      <vt:lpstr>Slide 22</vt:lpstr>
      <vt:lpstr>Slide 23</vt:lpstr>
      <vt:lpstr>The Union and the Confederacy  prepared for war.</vt:lpstr>
      <vt:lpstr>Essential Question</vt:lpstr>
      <vt:lpstr>Slide 26</vt:lpstr>
      <vt:lpstr>Answer</vt:lpstr>
      <vt:lpstr>Slide 28</vt:lpstr>
      <vt:lpstr>Slide 29</vt:lpstr>
      <vt:lpstr>habeas corpus </vt:lpstr>
      <vt:lpstr>Slide 31</vt:lpstr>
      <vt:lpstr>ANSWER:</vt:lpstr>
      <vt:lpstr>ANSWER:</vt:lpstr>
      <vt:lpstr>Slide 34</vt:lpstr>
      <vt:lpstr>Slide 35</vt:lpstr>
      <vt:lpstr>ANSWER:  Elizabeth Blackwell</vt:lpstr>
      <vt:lpstr>additionally: </vt:lpstr>
      <vt:lpstr>Essential Question</vt:lpstr>
      <vt:lpstr>ANSWER</vt:lpstr>
      <vt:lpstr>Slide 40</vt:lpstr>
      <vt:lpstr>ANSWER:</vt:lpstr>
      <vt:lpstr>Slide 42</vt:lpstr>
      <vt:lpstr>Slide 43</vt:lpstr>
      <vt:lpstr>Louisiana Civil War History –Side Bar</vt:lpstr>
      <vt:lpstr>Homework  Answer this Essential Question</vt:lpstr>
      <vt:lpstr>Essential Question</vt:lpstr>
      <vt:lpstr>ANSWER</vt:lpstr>
      <vt:lpstr>Slide 48</vt:lpstr>
      <vt:lpstr>Essential Question</vt:lpstr>
      <vt:lpstr>Slide 50</vt:lpstr>
      <vt:lpstr>Essential Question</vt:lpstr>
      <vt:lpstr>ANSWER</vt:lpstr>
      <vt:lpstr>Homework: Answer this  Essential Question</vt:lpstr>
      <vt:lpstr>ANSWER:  Cotton diplomacy</vt:lpstr>
      <vt:lpstr>Slide 55</vt:lpstr>
      <vt:lpstr>The War Begins!!!</vt:lpstr>
      <vt:lpstr>Fall of Fort Sumter</vt:lpstr>
      <vt:lpstr>The Fall of Fort Sumter</vt:lpstr>
      <vt:lpstr>Slide 59</vt:lpstr>
      <vt:lpstr>ANSWER:  Fort Sumter</vt:lpstr>
      <vt:lpstr>Slide 61</vt:lpstr>
      <vt:lpstr>Slide 62</vt:lpstr>
      <vt:lpstr>ANSWER:  First Battle of Bull Run</vt:lpstr>
      <vt:lpstr>First Great  Battle  of the Civil War Advantage Confederates !! </vt:lpstr>
      <vt:lpstr>Slide 65</vt:lpstr>
      <vt:lpstr>ANSWER:   Winfield Scott</vt:lpstr>
      <vt:lpstr>POP Quiz #1</vt:lpstr>
      <vt:lpstr>Pop Quiz #1</vt:lpstr>
      <vt:lpstr>Slide 69</vt:lpstr>
      <vt:lpstr>ANSWER:  Irvin McDowell</vt:lpstr>
      <vt:lpstr>POP Quiz #2</vt:lpstr>
      <vt:lpstr>Pop Quiz #2</vt:lpstr>
      <vt:lpstr>Slide 73</vt:lpstr>
      <vt:lpstr>ANSWER:  Thomas “Stonewall” Jackson</vt:lpstr>
      <vt:lpstr>Slide 75</vt:lpstr>
      <vt:lpstr>ANSWER:  George B. McClellan</vt:lpstr>
      <vt:lpstr>July 1861</vt:lpstr>
      <vt:lpstr>George B. McClellan</vt:lpstr>
      <vt:lpstr>Slide 79</vt:lpstr>
      <vt:lpstr>ANSWER:  Battle of Shiloh</vt:lpstr>
      <vt:lpstr>Slide 81</vt:lpstr>
      <vt:lpstr>ANSWER:  Ulysses S. Grant</vt:lpstr>
      <vt:lpstr>Slide 83</vt:lpstr>
      <vt:lpstr>ANSWER:  Ironclads</vt:lpstr>
      <vt:lpstr>Slide 85</vt:lpstr>
      <vt:lpstr>ANSWER:  U.S.S. Monitor</vt:lpstr>
      <vt:lpstr>Slide 87</vt:lpstr>
      <vt:lpstr>ANSWER:  David G. Farragut</vt:lpstr>
      <vt:lpstr>The Peninsular Campaign.</vt:lpstr>
      <vt:lpstr>The Peninsular Campaign.</vt:lpstr>
      <vt:lpstr>                                    Robert E. Lee</vt:lpstr>
      <vt:lpstr>Robert E. Lee</vt:lpstr>
      <vt:lpstr>Slide 93</vt:lpstr>
      <vt:lpstr>ANSWER:   Robert E. Lee</vt:lpstr>
      <vt:lpstr>May 1862 “Stonewall” Jackson defeats Union forces</vt:lpstr>
      <vt:lpstr>Battle of Seven Pines (Fair Oaks)</vt:lpstr>
      <vt:lpstr>Slide 97</vt:lpstr>
      <vt:lpstr>ANSWER:  Seven Days Battles</vt:lpstr>
      <vt:lpstr>Major General Henry Halleck </vt:lpstr>
      <vt:lpstr>Slide 100</vt:lpstr>
      <vt:lpstr>ANSWER:  Second Battle of Bull Run</vt:lpstr>
      <vt:lpstr>Slide 102</vt:lpstr>
      <vt:lpstr>Slide 103</vt:lpstr>
      <vt:lpstr>ANSWER:  Battle of Antietam</vt:lpstr>
      <vt:lpstr>Burnside Bridge Sharpsburg, MD.</vt:lpstr>
      <vt:lpstr>Fredericksburg, Md. </vt:lpstr>
      <vt:lpstr>POP Quiz #3</vt:lpstr>
      <vt:lpstr>Pop Quiz #3  (1 of 2) more questions on the next slide</vt:lpstr>
      <vt:lpstr>Pop Quiz #3 continued</vt:lpstr>
      <vt:lpstr>Slide 110</vt:lpstr>
      <vt:lpstr>ANSWER:  Emancipation Proclamation</vt:lpstr>
      <vt:lpstr>Slide 112</vt:lpstr>
      <vt:lpstr>ANSWER:  Contrabands</vt:lpstr>
      <vt:lpstr>Slide 114</vt:lpstr>
      <vt:lpstr>ANSWER:  54th Massachusetts Infantry</vt:lpstr>
      <vt:lpstr>The First Conscription Act</vt:lpstr>
      <vt:lpstr>Battle of Chancellorsville </vt:lpstr>
      <vt:lpstr>Slide 118</vt:lpstr>
      <vt:lpstr>ANSWER:  John C. Pemberton</vt:lpstr>
      <vt:lpstr>Slide 120</vt:lpstr>
      <vt:lpstr>ANSWER:  Siege of Vicksburg</vt:lpstr>
      <vt:lpstr>Slide 122</vt:lpstr>
      <vt:lpstr>Slide 123</vt:lpstr>
      <vt:lpstr>ANSWER:  Battle of Pea Ridge</vt:lpstr>
      <vt:lpstr>POP Quiz #4</vt:lpstr>
      <vt:lpstr>Pop Quiz #4</vt:lpstr>
      <vt:lpstr>Slide 127</vt:lpstr>
      <vt:lpstr>ANSWER:  Clement L. Vallandigham</vt:lpstr>
      <vt:lpstr>Slide 129</vt:lpstr>
      <vt:lpstr>ANSWER:   habeas corpus</vt:lpstr>
      <vt:lpstr>Slide 131</vt:lpstr>
      <vt:lpstr>ANSWER:  Clara Barton</vt:lpstr>
      <vt:lpstr>Slide 133</vt:lpstr>
      <vt:lpstr>ANSWER:  Sally Louisa Tompkins</vt:lpstr>
      <vt:lpstr>POP Quiz #5</vt:lpstr>
      <vt:lpstr>Pop Quiz #5 (1 of 2) more question on the next slide</vt:lpstr>
      <vt:lpstr>Pop Quiz #5 continued</vt:lpstr>
      <vt:lpstr>Slide 138</vt:lpstr>
      <vt:lpstr>ANSWER:  Battle of Gettysburg</vt:lpstr>
      <vt:lpstr>Slide 140</vt:lpstr>
      <vt:lpstr>ANSWER:  George G. Meade</vt:lpstr>
      <vt:lpstr>Slide 142</vt:lpstr>
      <vt:lpstr>ANSWER:   George Pickett</vt:lpstr>
      <vt:lpstr>Slide 144</vt:lpstr>
      <vt:lpstr>ANSWER:  Pickett’s Charge</vt:lpstr>
      <vt:lpstr>Slide 146</vt:lpstr>
      <vt:lpstr>ANSWER:  Gettysburg Address</vt:lpstr>
      <vt:lpstr>Slide 148</vt:lpstr>
      <vt:lpstr>ANSWER:  William Tecumseh Sherman</vt:lpstr>
      <vt:lpstr>Slide 150</vt:lpstr>
      <vt:lpstr>May 1864 -- Grant's Wilderness Campaign. </vt:lpstr>
      <vt:lpstr>June 1864 -- The Siege of Petersburg. </vt:lpstr>
      <vt:lpstr>July 1864 -- Confederate Troops Approach Washington, D.C.</vt:lpstr>
      <vt:lpstr>Slide 154</vt:lpstr>
      <vt:lpstr>ANSWER:  Total war</vt:lpstr>
      <vt:lpstr>November 1864 – Lincoln is reelected</vt:lpstr>
      <vt:lpstr>Fall of Richmond</vt:lpstr>
      <vt:lpstr>Slide 158</vt:lpstr>
      <vt:lpstr>ANSWER:  Appomattox Courthouse</vt:lpstr>
      <vt:lpstr>POP Quiz #6</vt:lpstr>
      <vt:lpstr>Pop Quiz #6 (1 of 2)</vt:lpstr>
      <vt:lpstr>Pop Quiz #5</vt:lpstr>
      <vt:lpstr>Lincoln’s funeral parade –Pennsylvania , Ave</vt:lpstr>
      <vt:lpstr>Slide 164</vt:lpstr>
      <vt:lpstr>Slide 165</vt:lpstr>
      <vt:lpstr>Slide 166</vt:lpstr>
      <vt:lpstr>Slide 167</vt:lpstr>
      <vt:lpstr>Other Websites to Visit</vt:lpstr>
      <vt:lpstr>Reference Page for Pictures</vt:lpstr>
      <vt:lpstr>Reference Page 2 for Pictures</vt:lpstr>
      <vt:lpstr>Reference Page 3 for Pictures</vt:lpstr>
      <vt:lpstr>Reference Page 4 for Pictures</vt:lpstr>
      <vt:lpstr>Reference Page 5 for Pictures</vt:lpstr>
      <vt:lpstr>References continued</vt:lpstr>
      <vt:lpstr>ANSWER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16 Notes</dc:title>
  <dc:creator>Masterchief Tate</dc:creator>
  <cp:lastModifiedBy>Masterchief Tate</cp:lastModifiedBy>
  <cp:revision>40</cp:revision>
  <cp:lastPrinted>2005-05-02T02:20:39Z</cp:lastPrinted>
  <dcterms:created xsi:type="dcterms:W3CDTF">2004-01-27T23:05:20Z</dcterms:created>
  <dcterms:modified xsi:type="dcterms:W3CDTF">2011-12-22T18:02:51Z</dcterms:modified>
</cp:coreProperties>
</file>