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28"/>
  </p:notesMasterIdLst>
  <p:handoutMasterIdLst>
    <p:handoutMasterId r:id="rId29"/>
  </p:handoutMasterIdLst>
  <p:sldIdLst>
    <p:sldId id="256" r:id="rId2"/>
    <p:sldId id="283" r:id="rId3"/>
    <p:sldId id="284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8" r:id="rId23"/>
    <p:sldId id="279" r:id="rId24"/>
    <p:sldId id="280" r:id="rId25"/>
    <p:sldId id="281" r:id="rId26"/>
    <p:sldId id="282" r:id="rId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374" y="-96"/>
      </p:cViewPr>
      <p:guideLst>
        <p:guide orient="horz" pos="144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r>
              <a:rPr lang="en-US"/>
              <a:t>The American Nation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F5A52BB-F5B4-49AC-9B38-917EC1DF9816}" type="datetime1">
              <a:rPr lang="en-US"/>
              <a:pPr>
                <a:defRPr/>
              </a:pPr>
              <a:t>12/22/2011</a:t>
            </a:fld>
            <a:endParaRPr lang="en-US"/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r>
              <a:rPr lang="en-US"/>
              <a:t>CHAPTER 8--REGIONAL SOCIETIES</a:t>
            </a:r>
          </a:p>
        </p:txBody>
      </p:sp>
      <p:sp>
        <p:nvSpPr>
          <p:cNvPr id="563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25990CB-9A6E-4FDA-8986-48A97D494D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r>
              <a:rPr lang="en-US"/>
              <a:t>The American Nation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6431B5C-C6AB-4631-878C-7DA005BC2487}" type="datetime1">
              <a:rPr lang="en-US"/>
              <a:pPr>
                <a:defRPr/>
              </a:pPr>
              <a:t>12/22/2011</a:t>
            </a:fld>
            <a:endParaRPr lang="en-US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r>
              <a:rPr lang="en-US"/>
              <a:t>CHAPTER 8--REGIONAL SOCIETIES</a:t>
            </a:r>
          </a:p>
        </p:txBody>
      </p:sp>
      <p:sp>
        <p:nvSpPr>
          <p:cNvPr id="542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9E96926-008E-49DE-A5CC-C1519F2D40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The American Nation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31F0DC1F-6986-4083-A5C2-38D9A0664C99}" type="datetime1">
              <a:rPr lang="en-US" smtClean="0"/>
              <a:pPr/>
              <a:t>12/22/2011</a:t>
            </a:fld>
            <a:endParaRPr lang="en-US" smtClean="0"/>
          </a:p>
        </p:txBody>
      </p:sp>
      <p:sp>
        <p:nvSpPr>
          <p:cNvPr id="2970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CHAPTER 8--REGIONAL SOCIETIES</a:t>
            </a:r>
          </a:p>
        </p:txBody>
      </p:sp>
      <p:sp>
        <p:nvSpPr>
          <p:cNvPr id="297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2491D4-C98B-4BB9-B3BF-84608782481A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297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1"/>
          <p:cNvSpPr>
            <a:spLocks noChangeArrowheads="1"/>
          </p:cNvSpPr>
          <p:nvPr/>
        </p:nvSpPr>
        <p:spPr bwMode="auto">
          <a:xfrm>
            <a:off x="0" y="374650"/>
            <a:ext cx="9144000" cy="1101725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62"/>
          <p:cNvSpPr>
            <a:spLocks noChangeArrowheads="1"/>
          </p:cNvSpPr>
          <p:nvPr/>
        </p:nvSpPr>
        <p:spPr bwMode="auto">
          <a:xfrm>
            <a:off x="7820025" y="0"/>
            <a:ext cx="1152525" cy="685800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64"/>
          <p:cNvSpPr>
            <a:spLocks noChangeArrowheads="1"/>
          </p:cNvSpPr>
          <p:nvPr/>
        </p:nvSpPr>
        <p:spPr bwMode="auto">
          <a:xfrm>
            <a:off x="0" y="6489700"/>
            <a:ext cx="6289675" cy="368300"/>
          </a:xfrm>
          <a:prstGeom prst="rect">
            <a:avLst/>
          </a:prstGeom>
          <a:solidFill>
            <a:srgbClr val="66003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098" name="Rectangle 26"/>
          <p:cNvSpPr>
            <a:spLocks noGrp="1" noChangeArrowheads="1"/>
          </p:cNvSpPr>
          <p:nvPr>
            <p:ph type="ctrTitle" sz="quarter"/>
          </p:nvPr>
        </p:nvSpPr>
        <p:spPr>
          <a:xfrm>
            <a:off x="228600" y="762000"/>
            <a:ext cx="7781925" cy="363538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97" name="Rectangle 2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39713" y="6515100"/>
            <a:ext cx="5919787" cy="320675"/>
          </a:xfrm>
        </p:spPr>
        <p:txBody>
          <a:bodyPr>
            <a:spAutoFit/>
          </a:bodyPr>
          <a:lstStyle>
            <a:lvl1pPr marL="0" indent="0">
              <a:lnSpc>
                <a:spcPct val="105000"/>
              </a:lnSpc>
              <a:spcBef>
                <a:spcPct val="5000"/>
              </a:spcBef>
              <a:buFont typeface="Wingdings" pitchFamily="2" charset="2"/>
              <a:buNone/>
              <a:defRPr sz="2000" b="1">
                <a:solidFill>
                  <a:srgbClr val="FFFFFF"/>
                </a:solidFill>
                <a:latin typeface="Arial Narrow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7488" y="706438"/>
            <a:ext cx="2016125" cy="5435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5938" y="706438"/>
            <a:ext cx="5899150" cy="5435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938" y="706438"/>
            <a:ext cx="8067675" cy="4143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788988" y="1719263"/>
            <a:ext cx="7294562" cy="4422775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</a:p>
        </p:txBody>
      </p:sp>
    </p:spTree>
  </p:cSld>
  <p:clrMapOvr>
    <a:masterClrMapping/>
  </p:clrMapOvr>
  <p:transition spd="med">
    <p:wipe dir="r"/>
  </p:transition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8988" y="1719263"/>
            <a:ext cx="3570287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11675" y="1719263"/>
            <a:ext cx="35718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" name="Rectangle 92"/>
          <p:cNvSpPr>
            <a:spLocks noChangeArrowheads="1"/>
          </p:cNvSpPr>
          <p:nvPr/>
        </p:nvSpPr>
        <p:spPr bwMode="auto">
          <a:xfrm>
            <a:off x="0" y="374650"/>
            <a:ext cx="9144000" cy="1101725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17" name="Rectangle 93"/>
          <p:cNvSpPr>
            <a:spLocks noChangeArrowheads="1"/>
          </p:cNvSpPr>
          <p:nvPr/>
        </p:nvSpPr>
        <p:spPr bwMode="auto">
          <a:xfrm>
            <a:off x="0" y="6489700"/>
            <a:ext cx="6289675" cy="368300"/>
          </a:xfrm>
          <a:prstGeom prst="rect">
            <a:avLst/>
          </a:prstGeom>
          <a:solidFill>
            <a:srgbClr val="66003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28" name="Rectangle 26"/>
          <p:cNvSpPr>
            <a:spLocks noGrp="1" noChangeArrowheads="1"/>
          </p:cNvSpPr>
          <p:nvPr>
            <p:ph type="title"/>
          </p:nvPr>
        </p:nvSpPr>
        <p:spPr bwMode="auto">
          <a:xfrm>
            <a:off x="515938" y="706438"/>
            <a:ext cx="8067675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88988" y="1719263"/>
            <a:ext cx="7294562" cy="442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</p:sldLayoutIdLst>
  <p:transition spd="med"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rgbClr val="FFFFFF"/>
          </a:solidFill>
          <a:latin typeface="+mj-lt"/>
          <a:ea typeface="+mj-ea"/>
          <a:cs typeface="+mj-cs"/>
        </a:defRPr>
      </a:lvl1pPr>
      <a:lvl2pPr algn="l" rtl="0" fontAlgn="base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rgbClr val="FFFFFF"/>
          </a:solidFill>
          <a:latin typeface="Arial Narrow" pitchFamily="34" charset="0"/>
        </a:defRPr>
      </a:lvl2pPr>
      <a:lvl3pPr algn="l" rtl="0" fontAlgn="base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rgbClr val="FFFFFF"/>
          </a:solidFill>
          <a:latin typeface="Arial Narrow" pitchFamily="34" charset="0"/>
        </a:defRPr>
      </a:lvl3pPr>
      <a:lvl4pPr algn="l" rtl="0" fontAlgn="base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rgbClr val="FFFFFF"/>
          </a:solidFill>
          <a:latin typeface="Arial Narrow" pitchFamily="34" charset="0"/>
        </a:defRPr>
      </a:lvl4pPr>
      <a:lvl5pPr algn="l" rtl="0" fontAlgn="base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rgbClr val="FFFFFF"/>
          </a:solidFill>
          <a:latin typeface="Arial Narrow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rgbClr val="FFFFFF"/>
          </a:solidFill>
          <a:latin typeface="Arial Narrow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rgbClr val="FFFFFF"/>
          </a:solidFill>
          <a:latin typeface="Arial Narrow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rgbClr val="FFFFFF"/>
          </a:solidFill>
          <a:latin typeface="Arial Narrow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rgbClr val="FFFFFF"/>
          </a:solidFill>
          <a:latin typeface="Arial Narrow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660033"/>
        </a:buClr>
        <a:buSzPct val="70000"/>
        <a:buFont typeface="Wingdings" pitchFamily="2" charset="2"/>
        <a:buChar char="u"/>
        <a:defRPr kumimoji="1"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660033"/>
        </a:buClr>
        <a:buSzPct val="70000"/>
        <a:buFont typeface="Symbol" pitchFamily="18" charset="2"/>
        <a:buChar char="·"/>
        <a:defRPr kumimoji="1"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660033"/>
        </a:buClr>
        <a:buSzPct val="70000"/>
        <a:buFont typeface="Symbol" pitchFamily="18" charset="2"/>
        <a:buChar char="·"/>
        <a:defRPr kumimoji="1"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660033"/>
        </a:buClr>
        <a:buSzPct val="70000"/>
        <a:buFont typeface="Symbol" pitchFamily="18" charset="2"/>
        <a:buChar char="·"/>
        <a:defRPr kumimoji="1"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660033"/>
        </a:buClr>
        <a:buSzPct val="70000"/>
        <a:buFont typeface="Symbol" pitchFamily="18" charset="2"/>
        <a:buChar char="·"/>
        <a:defRPr kumimoji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660033"/>
        </a:buClr>
        <a:buSzPct val="70000"/>
        <a:buFont typeface="Symbol" pitchFamily="18" charset="2"/>
        <a:buChar char="·"/>
        <a:defRPr kumimoji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660033"/>
        </a:buClr>
        <a:buSzPct val="70000"/>
        <a:buFont typeface="Symbol" pitchFamily="18" charset="2"/>
        <a:buChar char="·"/>
        <a:defRPr kumimoji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660033"/>
        </a:buClr>
        <a:buSzPct val="70000"/>
        <a:buFont typeface="Symbol" pitchFamily="18" charset="2"/>
        <a:buChar char="·"/>
        <a:defRPr kumimoji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660033"/>
        </a:buClr>
        <a:buSzPct val="70000"/>
        <a:buFont typeface="Symbol" pitchFamily="18" charset="2"/>
        <a:buChar char="·"/>
        <a:defRPr kumimoji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Masterchief%20Tate\Desktop\AM%20Nation%20Ch8%20Regional%20socities\America_s_Early_Years__America_in_a_Changing_World.asf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304800" y="0"/>
            <a:ext cx="7696200" cy="381000"/>
          </a:xfrm>
        </p:spPr>
        <p:txBody>
          <a:bodyPr/>
          <a:lstStyle/>
          <a:p>
            <a:r>
              <a:rPr lang="en-US" altLang="en-US" sz="3200" smtClean="0">
                <a:solidFill>
                  <a:srgbClr val="FF0000"/>
                </a:solidFill>
              </a:rPr>
              <a:t/>
            </a:r>
            <a:br>
              <a:rPr lang="en-US" altLang="en-US" sz="3200" smtClean="0">
                <a:solidFill>
                  <a:srgbClr val="FF0000"/>
                </a:solidFill>
              </a:rPr>
            </a:br>
            <a:r>
              <a:rPr lang="en-US" altLang="en-US" smtClean="0"/>
              <a:t>REGIONAL SOCIETIES</a:t>
            </a:r>
          </a:p>
        </p:txBody>
      </p:sp>
      <p:sp>
        <p:nvSpPr>
          <p:cNvPr id="3075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295400" y="457200"/>
            <a:ext cx="7391400" cy="447675"/>
          </a:xfrm>
        </p:spPr>
        <p:txBody>
          <a:bodyPr/>
          <a:lstStyle/>
          <a:p>
            <a:r>
              <a:rPr lang="en-US" altLang="en-US" smtClean="0">
                <a:solidFill>
                  <a:srgbClr val="FF0000"/>
                </a:solidFill>
              </a:rPr>
              <a:t>Section 1:</a:t>
            </a:r>
            <a:r>
              <a:rPr lang="en-US" altLang="en-US" smtClean="0"/>
              <a:t> The North and the Midwest</a:t>
            </a:r>
          </a:p>
          <a:p>
            <a:r>
              <a:rPr lang="en-US" altLang="en-US" smtClean="0">
                <a:solidFill>
                  <a:srgbClr val="FF0000"/>
                </a:solidFill>
              </a:rPr>
              <a:t>Section 2:</a:t>
            </a:r>
            <a:r>
              <a:rPr lang="en-US" altLang="en-US" smtClean="0"/>
              <a:t> The Cotton Kingdom</a:t>
            </a:r>
          </a:p>
          <a:p>
            <a:r>
              <a:rPr lang="en-US" altLang="en-US" smtClean="0">
                <a:solidFill>
                  <a:srgbClr val="FF0000"/>
                </a:solidFill>
              </a:rPr>
              <a:t>Section 3:</a:t>
            </a:r>
            <a:r>
              <a:rPr lang="en-US" altLang="en-US" smtClean="0"/>
              <a:t> The Slave System</a:t>
            </a:r>
          </a:p>
        </p:txBody>
      </p:sp>
      <p:sp>
        <p:nvSpPr>
          <p:cNvPr id="3076" name="Rectangle 6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0" y="64008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9768452A-EECF-46BA-A408-79690782F7E1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Actions of unions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2057400"/>
            <a:ext cx="7294563" cy="4422775"/>
          </a:xfrm>
        </p:spPr>
        <p:txBody>
          <a:bodyPr/>
          <a:lstStyle/>
          <a:p>
            <a:r>
              <a:rPr lang="en-US" altLang="en-US" smtClean="0"/>
              <a:t>went on strike</a:t>
            </a:r>
          </a:p>
          <a:p>
            <a:r>
              <a:rPr lang="en-US" altLang="en-US" smtClean="0"/>
              <a:t>organized political associations</a:t>
            </a:r>
          </a:p>
          <a:p>
            <a:r>
              <a:rPr lang="en-US" altLang="en-US" smtClean="0"/>
              <a:t>pushed for reforms</a:t>
            </a:r>
          </a:p>
        </p:txBody>
      </p:sp>
      <p:sp>
        <p:nvSpPr>
          <p:cNvPr id="11268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64008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796374BF-9C76-46F1-9FF3-65F1DE29EE01}" type="slidenum">
              <a:rPr lang="en-US"/>
              <a:pPr/>
              <a:t>10</a:t>
            </a:fld>
            <a:endParaRPr lang="en-US"/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tIns="0"/>
          <a:lstStyle/>
          <a:p>
            <a:pPr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Section 1: The North and the Midwest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Immigrants in the mid-1800s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many Irish</a:t>
            </a:r>
          </a:p>
          <a:p>
            <a:r>
              <a:rPr lang="en-US" altLang="en-US" smtClean="0"/>
              <a:t>many Germans</a:t>
            </a:r>
          </a:p>
          <a:p>
            <a:r>
              <a:rPr lang="en-US" altLang="en-US" smtClean="0"/>
              <a:t>many Roman Catholics</a:t>
            </a:r>
          </a:p>
        </p:txBody>
      </p:sp>
      <p:sp>
        <p:nvSpPr>
          <p:cNvPr id="12292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64008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FCD6AA1F-EC7F-4DE0-B117-EA2BD9A683BA}" type="slidenum">
              <a:rPr lang="en-US"/>
              <a:pPr/>
              <a:t>11</a:t>
            </a:fld>
            <a:endParaRPr lang="en-US"/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tIns="0"/>
          <a:lstStyle/>
          <a:p>
            <a:pPr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Section 1: The North and the Midwest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Nativist response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favoritism toward native-born</a:t>
            </a:r>
          </a:p>
          <a:p>
            <a:r>
              <a:rPr lang="en-US" altLang="en-US" smtClean="0"/>
              <a:t>desire to restrict immigrants’ voting and political rights</a:t>
            </a:r>
          </a:p>
          <a:p>
            <a:r>
              <a:rPr lang="en-US" altLang="en-US" smtClean="0"/>
              <a:t>creation of nativist organizations</a:t>
            </a:r>
          </a:p>
          <a:p>
            <a:r>
              <a:rPr lang="en-US" altLang="en-US" smtClean="0"/>
              <a:t>anti-Catholic riots</a:t>
            </a:r>
          </a:p>
          <a:p>
            <a:r>
              <a:rPr lang="en-US" altLang="en-US" smtClean="0"/>
              <a:t>violence against the foreign-born</a:t>
            </a:r>
          </a:p>
        </p:txBody>
      </p:sp>
      <p:sp>
        <p:nvSpPr>
          <p:cNvPr id="13316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64008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44CF0F34-F315-4624-A115-8C7FD6C082C0}" type="slidenum">
              <a:rPr lang="en-US"/>
              <a:pPr/>
              <a:t>12</a:t>
            </a:fld>
            <a:endParaRPr lang="en-US"/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tIns="0"/>
          <a:lstStyle/>
          <a:p>
            <a:pPr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Section 1: The North and the Midwest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Life in the Midwest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increased demand for crops</a:t>
            </a:r>
          </a:p>
          <a:p>
            <a:r>
              <a:rPr lang="en-US" altLang="en-US" smtClean="0"/>
              <a:t>increasing crop specialization</a:t>
            </a:r>
          </a:p>
          <a:p>
            <a:r>
              <a:rPr lang="en-US" altLang="en-US" smtClean="0"/>
              <a:t>new agricultural technology</a:t>
            </a:r>
          </a:p>
          <a:p>
            <a:r>
              <a:rPr lang="en-US" altLang="en-US" smtClean="0"/>
              <a:t>shift from home-produced goods to store-bought goods</a:t>
            </a:r>
          </a:p>
        </p:txBody>
      </p:sp>
      <p:sp>
        <p:nvSpPr>
          <p:cNvPr id="14340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64008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D58D1FDD-B716-48CE-87AA-6C8029F11929}" type="slidenum">
              <a:rPr lang="en-US"/>
              <a:pPr/>
              <a:t>13</a:t>
            </a:fld>
            <a:endParaRPr lang="en-US"/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tIns="0"/>
          <a:lstStyle/>
          <a:p>
            <a:pPr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Section 1: The North and the Midwest</a:t>
            </a:r>
          </a:p>
        </p:txBody>
      </p:sp>
    </p:spTree>
  </p:cSld>
  <p:clrMapOvr>
    <a:masterClrMapping/>
  </p:clrMapOvr>
  <p:transition spd="med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33400"/>
            <a:ext cx="8226425" cy="1189038"/>
          </a:xfrm>
        </p:spPr>
        <p:txBody>
          <a:bodyPr/>
          <a:lstStyle/>
          <a:p>
            <a:r>
              <a:rPr lang="en-US" altLang="en-US" smtClean="0"/>
              <a:t>Objectives: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7772400" cy="3794125"/>
          </a:xfrm>
        </p:spPr>
        <p:txBody>
          <a:bodyPr/>
          <a:lstStyle/>
          <a:p>
            <a:r>
              <a:rPr lang="en-US" altLang="en-US" smtClean="0"/>
              <a:t>What were the major elements of the southern economy?</a:t>
            </a:r>
          </a:p>
          <a:p>
            <a:r>
              <a:rPr lang="en-US" altLang="en-US" smtClean="0"/>
              <a:t>How did planters differ from yeoman farmers and poor white farmers?</a:t>
            </a:r>
          </a:p>
          <a:p>
            <a:r>
              <a:rPr lang="en-US" altLang="en-US" smtClean="0"/>
              <a:t>What cultural traits did white southerners of different classes share?</a:t>
            </a:r>
          </a:p>
          <a:p>
            <a:r>
              <a:rPr lang="en-US" altLang="en-US" smtClean="0"/>
              <a:t>What was life like for most free African Americans in the South?</a:t>
            </a:r>
          </a:p>
        </p:txBody>
      </p:sp>
      <p:sp>
        <p:nvSpPr>
          <p:cNvPr id="15364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64008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F43D2AF7-E4BE-439B-9A42-0AEB65527DBB}" type="slidenum">
              <a:rPr lang="en-US"/>
              <a:pPr/>
              <a:t>14</a:t>
            </a:fld>
            <a:endParaRPr lang="en-US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tIns="0"/>
          <a:lstStyle/>
          <a:p>
            <a:pPr>
              <a:spcBef>
                <a:spcPct val="2000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Section 2: The Cotton Kingdom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33400"/>
            <a:ext cx="8226425" cy="1189038"/>
          </a:xfrm>
        </p:spPr>
        <p:txBody>
          <a:bodyPr/>
          <a:lstStyle/>
          <a:p>
            <a:r>
              <a:rPr lang="en-US" altLang="en-US" smtClean="0"/>
              <a:t>Elements of the southern economy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7772400" cy="3427413"/>
          </a:xfrm>
        </p:spPr>
        <p:txBody>
          <a:bodyPr/>
          <a:lstStyle/>
          <a:p>
            <a:r>
              <a:rPr lang="en-US" altLang="en-US" sz="2800" smtClean="0"/>
              <a:t>high-demand agricultural goods such as cotton, corn, and tobacco</a:t>
            </a:r>
          </a:p>
          <a:p>
            <a:r>
              <a:rPr lang="en-US" altLang="en-US" sz="2800" smtClean="0"/>
              <a:t>slave labor</a:t>
            </a:r>
          </a:p>
          <a:p>
            <a:r>
              <a:rPr lang="en-US" altLang="en-US" sz="2800" smtClean="0"/>
              <a:t>manufacturing of bricks, textiles, and tobacco products</a:t>
            </a:r>
          </a:p>
          <a:p>
            <a:r>
              <a:rPr lang="en-US" altLang="en-US" sz="2800" smtClean="0"/>
              <a:t>good ports</a:t>
            </a:r>
          </a:p>
          <a:p>
            <a:r>
              <a:rPr lang="en-US" altLang="en-US" sz="2800" smtClean="0"/>
              <a:t>few factory workers</a:t>
            </a:r>
          </a:p>
          <a:p>
            <a:r>
              <a:rPr lang="en-US" altLang="en-US" sz="2800" smtClean="0"/>
              <a:t>insufficient taxes to pay for improvements</a:t>
            </a:r>
          </a:p>
          <a:p>
            <a:r>
              <a:rPr lang="en-US" altLang="en-US" sz="2800" smtClean="0"/>
              <a:t>little purchasing power in the hands of the majority</a:t>
            </a:r>
          </a:p>
        </p:txBody>
      </p:sp>
      <p:sp>
        <p:nvSpPr>
          <p:cNvPr id="16388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64008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DB8A94-B10A-4A8F-85C2-AF4969B6C26C}" type="slidenum">
              <a:rPr lang="en-US"/>
              <a:pPr/>
              <a:t>15</a:t>
            </a:fld>
            <a:endParaRPr lang="en-US"/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tIns="0"/>
          <a:lstStyle/>
          <a:p>
            <a:pPr>
              <a:spcBef>
                <a:spcPct val="2000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Section 2: The Cotton Kingdom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Planters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large, sometimes elaborate houses</a:t>
            </a:r>
          </a:p>
          <a:p>
            <a:r>
              <a:rPr lang="en-US" altLang="en-US" smtClean="0"/>
              <a:t>20 or more slaves</a:t>
            </a:r>
          </a:p>
        </p:txBody>
      </p:sp>
      <p:sp>
        <p:nvSpPr>
          <p:cNvPr id="17412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64008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EE05DBA7-C98F-4CD2-AD29-C7D541BD0B1E}" type="slidenum">
              <a:rPr lang="en-US"/>
              <a:pPr/>
              <a:t>16</a:t>
            </a:fld>
            <a:endParaRPr lang="en-US"/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tIns="0"/>
          <a:lstStyle/>
          <a:p>
            <a:pPr>
              <a:spcBef>
                <a:spcPct val="2000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Section 2: The Cotton Kingdom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Yeoman farmers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in the majority</a:t>
            </a:r>
          </a:p>
          <a:p>
            <a:r>
              <a:rPr lang="en-US" altLang="en-US" smtClean="0"/>
              <a:t>small, modest homes</a:t>
            </a:r>
          </a:p>
          <a:p>
            <a:r>
              <a:rPr lang="en-US" altLang="en-US" smtClean="0"/>
              <a:t>grew own food</a:t>
            </a:r>
          </a:p>
        </p:txBody>
      </p:sp>
      <p:sp>
        <p:nvSpPr>
          <p:cNvPr id="18436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64008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69C2AB35-F202-447C-9105-B29D611315B7}" type="slidenum">
              <a:rPr lang="en-US"/>
              <a:pPr/>
              <a:t>17</a:t>
            </a:fld>
            <a:endParaRPr lang="en-US"/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tIns="0"/>
          <a:lstStyle/>
          <a:p>
            <a:pPr>
              <a:spcBef>
                <a:spcPct val="2000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Section 2: The Cotton Kingdom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Poor whites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lived on unproductive land</a:t>
            </a:r>
          </a:p>
          <a:p>
            <a:r>
              <a:rPr lang="en-US" altLang="en-US" smtClean="0"/>
              <a:t>struggled to provide for themselves</a:t>
            </a:r>
          </a:p>
        </p:txBody>
      </p:sp>
      <p:sp>
        <p:nvSpPr>
          <p:cNvPr id="19460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64008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6BFA54E0-0E80-4647-B315-6DB97A99C9C5}" type="slidenum">
              <a:rPr lang="en-US"/>
              <a:pPr/>
              <a:t>18</a:t>
            </a:fld>
            <a:endParaRPr lang="en-US"/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tIns="0"/>
          <a:lstStyle/>
          <a:p>
            <a:pPr>
              <a:spcBef>
                <a:spcPct val="2000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Section 2: The Cotton Kingdom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Cultural traits of white southerners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diet included corn, pork, and coffee</a:t>
            </a:r>
          </a:p>
          <a:p>
            <a:r>
              <a:rPr lang="en-US" altLang="en-US" smtClean="0"/>
              <a:t>similar housing</a:t>
            </a:r>
          </a:p>
          <a:p>
            <a:r>
              <a:rPr lang="en-US" altLang="en-US" smtClean="0"/>
              <a:t>music, stories, arts and crafts influenced by British and African heritage</a:t>
            </a:r>
          </a:p>
          <a:p>
            <a:r>
              <a:rPr lang="en-US" altLang="en-US" smtClean="0"/>
              <a:t>common religion interpreted to support slavery</a:t>
            </a:r>
          </a:p>
        </p:txBody>
      </p:sp>
      <p:sp>
        <p:nvSpPr>
          <p:cNvPr id="20484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64008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A84E3A5A-4BA6-4BE3-93DF-7C44E4BDF72B}" type="slidenum">
              <a:rPr lang="en-US"/>
              <a:pPr/>
              <a:t>19</a:t>
            </a:fld>
            <a:endParaRPr lang="en-US"/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tIns="0"/>
          <a:lstStyle/>
          <a:p>
            <a:pPr>
              <a:spcBef>
                <a:spcPct val="2000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Section 2: The Cotton Kingdom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515938" y="706438"/>
            <a:ext cx="8067675" cy="419100"/>
          </a:xfrm>
        </p:spPr>
        <p:txBody>
          <a:bodyPr/>
          <a:lstStyle/>
          <a:p>
            <a:r>
              <a:rPr lang="en-US" smtClean="0"/>
              <a:t>Homework schedule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838200" y="1524000"/>
            <a:ext cx="7294563" cy="4422775"/>
          </a:xfrm>
        </p:spPr>
        <p:txBody>
          <a:bodyPr/>
          <a:lstStyle/>
          <a:p>
            <a:r>
              <a:rPr lang="en-US" sz="2800" dirty="0" smtClean="0"/>
              <a:t>22 </a:t>
            </a:r>
            <a:r>
              <a:rPr lang="en-US" sz="2800" dirty="0" smtClean="0"/>
              <a:t>March </a:t>
            </a:r>
            <a:r>
              <a:rPr lang="en-US" sz="2800" dirty="0" smtClean="0"/>
              <a:t>012 </a:t>
            </a:r>
            <a:r>
              <a:rPr lang="en-US" sz="2800" dirty="0" smtClean="0"/>
              <a:t>Read Chapter 8 </a:t>
            </a:r>
            <a:r>
              <a:rPr lang="en-US" sz="2800" dirty="0" smtClean="0"/>
              <a:t>p254-262</a:t>
            </a:r>
            <a:endParaRPr lang="en-US" sz="2800" dirty="0" smtClean="0"/>
          </a:p>
          <a:p>
            <a:r>
              <a:rPr lang="en-US" sz="2800" dirty="0" smtClean="0"/>
              <a:t>26 March 012  </a:t>
            </a:r>
            <a:r>
              <a:rPr lang="en-US" sz="2800" dirty="0" smtClean="0"/>
              <a:t>complete </a:t>
            </a:r>
            <a:r>
              <a:rPr lang="en-US" sz="2800" dirty="0" smtClean="0"/>
              <a:t>On-line </a:t>
            </a:r>
            <a:r>
              <a:rPr lang="en-US" sz="2800" dirty="0" smtClean="0"/>
              <a:t>quiz  </a:t>
            </a:r>
            <a:r>
              <a:rPr lang="en-US" sz="2800" dirty="0" smtClean="0"/>
              <a:t>8.1 and Read </a:t>
            </a:r>
            <a:r>
              <a:rPr lang="en-US" sz="2800" dirty="0" smtClean="0"/>
              <a:t>263-270</a:t>
            </a:r>
            <a:endParaRPr lang="en-US" sz="2800" dirty="0" smtClean="0"/>
          </a:p>
          <a:p>
            <a:r>
              <a:rPr lang="en-US" sz="2800" dirty="0" smtClean="0"/>
              <a:t>27 </a:t>
            </a:r>
            <a:r>
              <a:rPr lang="en-US" sz="2800" dirty="0" smtClean="0"/>
              <a:t>March </a:t>
            </a:r>
            <a:r>
              <a:rPr lang="en-US" sz="2800" dirty="0" smtClean="0"/>
              <a:t>012 complete on-line quiz 8.2  and  Read 271-291</a:t>
            </a:r>
          </a:p>
          <a:p>
            <a:r>
              <a:rPr lang="en-US" sz="2800" dirty="0" smtClean="0"/>
              <a:t>*****</a:t>
            </a:r>
            <a:r>
              <a:rPr lang="en-US" sz="2800" dirty="0" smtClean="0">
                <a:solidFill>
                  <a:srgbClr val="FF0000"/>
                </a:solidFill>
              </a:rPr>
              <a:t>Take notes on your reading you will need you notes for the test!!!</a:t>
            </a:r>
            <a:endParaRPr lang="en-US" sz="2800" dirty="0" smtClean="0">
              <a:solidFill>
                <a:srgbClr val="FF0000"/>
              </a:solidFill>
            </a:endParaRPr>
          </a:p>
          <a:p>
            <a:r>
              <a:rPr lang="en-US" sz="2800" dirty="0" smtClean="0"/>
              <a:t>29 </a:t>
            </a:r>
            <a:r>
              <a:rPr lang="en-US" sz="2800" dirty="0" smtClean="0"/>
              <a:t>March 010 Complete On-line</a:t>
            </a:r>
            <a:br>
              <a:rPr lang="en-US" sz="2800" dirty="0" smtClean="0"/>
            </a:br>
            <a:r>
              <a:rPr lang="en-US" sz="2800" dirty="0" smtClean="0"/>
              <a:t>test Chapter </a:t>
            </a:r>
            <a:r>
              <a:rPr lang="en-US" sz="2800" dirty="0" smtClean="0"/>
              <a:t>8- 200 PTS!!! </a:t>
            </a:r>
            <a:endParaRPr lang="en-US" sz="2800" dirty="0" smtClean="0"/>
          </a:p>
          <a:p>
            <a:endParaRPr lang="en-US" dirty="0" smtClean="0"/>
          </a:p>
        </p:txBody>
      </p:sp>
    </p:spTree>
  </p:cSld>
  <p:clrMapOvr>
    <a:masterClrMapping/>
  </p:clrMapOvr>
  <p:transition spd="med"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Life for free African Americans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524000"/>
            <a:ext cx="7294563" cy="4422775"/>
          </a:xfrm>
        </p:spPr>
        <p:txBody>
          <a:bodyPr/>
          <a:lstStyle/>
          <a:p>
            <a:r>
              <a:rPr lang="en-US" altLang="en-US" smtClean="0"/>
              <a:t>usually required to register with local authorities</a:t>
            </a:r>
          </a:p>
          <a:p>
            <a:r>
              <a:rPr lang="en-US" altLang="en-US" smtClean="0"/>
              <a:t>required to carry identification passes</a:t>
            </a:r>
          </a:p>
          <a:p>
            <a:r>
              <a:rPr lang="en-US" altLang="en-US" smtClean="0"/>
              <a:t>not allowed to vote</a:t>
            </a:r>
          </a:p>
          <a:p>
            <a:r>
              <a:rPr lang="en-US" altLang="en-US" smtClean="0"/>
              <a:t>not allowed to hold meetings</a:t>
            </a:r>
          </a:p>
          <a:p>
            <a:r>
              <a:rPr lang="en-US" altLang="en-US" smtClean="0"/>
              <a:t>not allowed to bear weapons</a:t>
            </a:r>
          </a:p>
          <a:p>
            <a:r>
              <a:rPr lang="en-US" altLang="en-US" smtClean="0"/>
              <a:t>not allowed to testify in court against whites</a:t>
            </a:r>
          </a:p>
        </p:txBody>
      </p:sp>
      <p:sp>
        <p:nvSpPr>
          <p:cNvPr id="21508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64008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36ACF265-B1A0-4FB7-9E7A-8DBF45D84BC4}" type="slidenum">
              <a:rPr lang="en-US"/>
              <a:pPr/>
              <a:t>20</a:t>
            </a:fld>
            <a:endParaRPr lang="en-US"/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tIns="0"/>
          <a:lstStyle/>
          <a:p>
            <a:pPr>
              <a:spcBef>
                <a:spcPct val="2000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Section 2: The Cotton Kingdom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Objectives: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How did critics and supporters of slavery explain their positions?</a:t>
            </a:r>
          </a:p>
          <a:p>
            <a:r>
              <a:rPr lang="en-US" altLang="en-US" smtClean="0"/>
              <a:t>What were the living conditions of enslaved African Americans like?</a:t>
            </a:r>
          </a:p>
          <a:p>
            <a:r>
              <a:rPr lang="en-US" altLang="en-US" smtClean="0"/>
              <a:t>What was the cultural life of slaves like?</a:t>
            </a:r>
          </a:p>
          <a:p>
            <a:r>
              <a:rPr lang="en-US" altLang="en-US" smtClean="0"/>
              <a:t>What types of resistance did slaves practice?</a:t>
            </a:r>
          </a:p>
        </p:txBody>
      </p:sp>
      <p:sp>
        <p:nvSpPr>
          <p:cNvPr id="22532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64008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BAC908D-084D-4EC6-9CEA-24F09CB44809}" type="slidenum">
              <a:rPr lang="en-US"/>
              <a:pPr/>
              <a:t>21</a:t>
            </a:fld>
            <a:endParaRPr lang="en-US"/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tIns="0"/>
          <a:lstStyle/>
          <a:p>
            <a:pPr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Section 3: The Slave System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Arguments against slavery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contradicted the values of freedom and liberty</a:t>
            </a:r>
          </a:p>
          <a:p>
            <a:r>
              <a:rPr lang="en-US" altLang="en-US" smtClean="0"/>
              <a:t>less profitable than basing economy on wage labor</a:t>
            </a:r>
          </a:p>
        </p:txBody>
      </p:sp>
      <p:sp>
        <p:nvSpPr>
          <p:cNvPr id="23556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64008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34B6DAC1-F2FA-4E66-8384-1AE7042003E4}" type="slidenum">
              <a:rPr lang="en-US"/>
              <a:pPr/>
              <a:t>22</a:t>
            </a:fld>
            <a:endParaRPr lang="en-US"/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tIns="0"/>
          <a:lstStyle/>
          <a:p>
            <a:pPr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Section 3: The Slave System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Arguments for slavery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only way to provide an adequate supply of labor</a:t>
            </a:r>
          </a:p>
          <a:p>
            <a:r>
              <a:rPr lang="en-US" altLang="en-US" smtClean="0"/>
              <a:t>slaves provided with adequate food and clothing</a:t>
            </a:r>
          </a:p>
          <a:p>
            <a:r>
              <a:rPr lang="en-US" altLang="en-US" smtClean="0"/>
              <a:t>slaves cared for in old age</a:t>
            </a:r>
          </a:p>
        </p:txBody>
      </p:sp>
      <p:sp>
        <p:nvSpPr>
          <p:cNvPr id="24580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64008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C1863400-C128-4782-9423-B27BD65E2339}" type="slidenum">
              <a:rPr lang="en-US"/>
              <a:pPr/>
              <a:t>23</a:t>
            </a:fld>
            <a:endParaRPr lang="en-US"/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tIns="0"/>
          <a:lstStyle/>
          <a:p>
            <a:pPr>
              <a:defRPr/>
            </a:pP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Section 3: The Slave System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Living conditions of slaves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poor housing</a:t>
            </a:r>
          </a:p>
          <a:p>
            <a:r>
              <a:rPr lang="en-US" altLang="en-US" smtClean="0"/>
              <a:t>limited food</a:t>
            </a:r>
          </a:p>
          <a:p>
            <a:r>
              <a:rPr lang="en-US" altLang="en-US" smtClean="0"/>
              <a:t>violent punishments</a:t>
            </a:r>
          </a:p>
          <a:p>
            <a:r>
              <a:rPr lang="en-US" altLang="en-US" smtClean="0"/>
              <a:t>threats of being sold</a:t>
            </a:r>
          </a:p>
          <a:p>
            <a:r>
              <a:rPr lang="en-US" altLang="en-US" smtClean="0"/>
              <a:t>families divided</a:t>
            </a:r>
          </a:p>
        </p:txBody>
      </p:sp>
      <p:sp>
        <p:nvSpPr>
          <p:cNvPr id="25604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64008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CA32DE49-6E77-46A3-956E-63782E1AE96D}" type="slidenum">
              <a:rPr lang="en-US"/>
              <a:pPr/>
              <a:t>24</a:t>
            </a:fld>
            <a:endParaRPr lang="en-US"/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tIns="0"/>
          <a:lstStyle/>
          <a:p>
            <a:pPr>
              <a:defRPr/>
            </a:pP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Section 3: The Slave System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226425" cy="1189038"/>
          </a:xfrm>
        </p:spPr>
        <p:txBody>
          <a:bodyPr/>
          <a:lstStyle/>
          <a:p>
            <a:r>
              <a:rPr lang="en-US" altLang="en-US" smtClean="0"/>
              <a:t>Cultural life of slaves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600200"/>
            <a:ext cx="8229600" cy="5257800"/>
          </a:xfrm>
        </p:spPr>
        <p:txBody>
          <a:bodyPr/>
          <a:lstStyle/>
          <a:p>
            <a:r>
              <a:rPr lang="en-US" altLang="en-US" sz="2800" smtClean="0"/>
              <a:t>struggle to maintain family ties</a:t>
            </a:r>
          </a:p>
          <a:p>
            <a:r>
              <a:rPr lang="en-US" altLang="en-US" sz="2800" smtClean="0"/>
              <a:t>not allowed to learn to read, so became skilled storytellers</a:t>
            </a:r>
          </a:p>
          <a:p>
            <a:r>
              <a:rPr lang="en-US" altLang="en-US" sz="2800" smtClean="0"/>
              <a:t>animal tales used to veil discussion of owners</a:t>
            </a:r>
          </a:p>
          <a:p>
            <a:r>
              <a:rPr lang="en-US" altLang="en-US" sz="2800" smtClean="0"/>
              <a:t>African heritage reflected in rhythms and communal singing in music</a:t>
            </a:r>
          </a:p>
          <a:p>
            <a:r>
              <a:rPr lang="en-US" altLang="en-US" sz="2800" smtClean="0"/>
              <a:t>woodcarvings, pottery, woven baskets as folk art</a:t>
            </a:r>
          </a:p>
          <a:p>
            <a:r>
              <a:rPr lang="en-US" altLang="en-US" sz="2800" smtClean="0"/>
              <a:t>religion a blend of Christian elements and traditional African beliefs</a:t>
            </a:r>
          </a:p>
        </p:txBody>
      </p:sp>
      <p:sp>
        <p:nvSpPr>
          <p:cNvPr id="26628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64008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1C5A2996-F2B4-4A2C-9A23-405B18CDBD1D}" type="slidenum">
              <a:rPr lang="en-US"/>
              <a:pPr/>
              <a:t>25</a:t>
            </a:fld>
            <a:endParaRPr lang="en-US"/>
          </a:p>
        </p:txBody>
      </p:sp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tIns="0"/>
          <a:lstStyle/>
          <a:p>
            <a:pPr>
              <a:defRPr/>
            </a:pP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Section 3: The Slave System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Resistance of slaves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revolts</a:t>
            </a:r>
          </a:p>
          <a:p>
            <a:r>
              <a:rPr lang="en-US" altLang="en-US" smtClean="0"/>
              <a:t>work shutdowns and slowdowns</a:t>
            </a:r>
          </a:p>
          <a:p>
            <a:r>
              <a:rPr lang="en-US" altLang="en-US" smtClean="0"/>
              <a:t>running away</a:t>
            </a:r>
          </a:p>
        </p:txBody>
      </p:sp>
      <p:sp>
        <p:nvSpPr>
          <p:cNvPr id="27652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64008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B3A57FDD-2A08-438D-B471-52AD0972D3F9}" type="slidenum">
              <a:rPr lang="en-US"/>
              <a:pPr/>
              <a:t>26</a:t>
            </a:fld>
            <a:endParaRPr lang="en-US"/>
          </a:p>
        </p:txBody>
      </p:sp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tIns="0"/>
          <a:lstStyle/>
          <a:p>
            <a:pPr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Section 3: The Slave System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66488"/>
            <a:ext cx="9144000" cy="837152"/>
          </a:xfrm>
        </p:spPr>
        <p:txBody>
          <a:bodyPr/>
          <a:lstStyle/>
          <a:p>
            <a:pPr algn="ctr"/>
            <a:r>
              <a:rPr lang="en-US" dirty="0" smtClean="0"/>
              <a:t>America's Early Years: America in a Changing World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America_s_Early_Years__America_in_a_Changing_World.asf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760663" y="2787650"/>
            <a:ext cx="3352800" cy="2286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00600" y="5791200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14 minutes</a:t>
            </a:r>
            <a:endParaRPr lang="en-US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122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85800"/>
            <a:ext cx="8226425" cy="1189038"/>
          </a:xfrm>
        </p:spPr>
        <p:txBody>
          <a:bodyPr/>
          <a:lstStyle/>
          <a:p>
            <a:r>
              <a:rPr lang="en-US" altLang="en-US" smtClean="0"/>
              <a:t>Objectives: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981200"/>
            <a:ext cx="8272463" cy="3859213"/>
          </a:xfrm>
        </p:spPr>
        <p:txBody>
          <a:bodyPr/>
          <a:lstStyle/>
          <a:p>
            <a:r>
              <a:rPr lang="en-US" altLang="en-US" sz="2400" smtClean="0"/>
              <a:t>What were the differences between the lifestyles of wealthy, poor, and middle-class families?</a:t>
            </a:r>
          </a:p>
          <a:p>
            <a:r>
              <a:rPr lang="en-US" altLang="en-US" sz="2400" smtClean="0"/>
              <a:t>What innovations transformed industrial and farm production and domestic life in the early 1800s?</a:t>
            </a:r>
          </a:p>
          <a:p>
            <a:r>
              <a:rPr lang="en-US" altLang="en-US" sz="2400" smtClean="0"/>
              <a:t>What were the major issues concerning trade unions, and what actions did unions take in the early to mid-1800s?</a:t>
            </a:r>
          </a:p>
          <a:p>
            <a:r>
              <a:rPr lang="en-US" altLang="en-US" sz="2400" smtClean="0"/>
              <a:t>What groups immigrated to the United States in the mid-1800s, and how did some Americans respond to this immigration?</a:t>
            </a:r>
          </a:p>
          <a:p>
            <a:r>
              <a:rPr lang="en-US" altLang="en-US" sz="2400" smtClean="0"/>
              <a:t>How did life in the Midwest change in the early 1800s?</a:t>
            </a:r>
          </a:p>
        </p:txBody>
      </p:sp>
      <p:sp>
        <p:nvSpPr>
          <p:cNvPr id="5124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64008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904DF29E-C760-42EA-B50B-27F03556EF22}" type="slidenum">
              <a:rPr lang="en-US"/>
              <a:pPr/>
              <a:t>4</a:t>
            </a:fld>
            <a:endParaRPr lang="en-US"/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tIns="0"/>
          <a:lstStyle/>
          <a:p>
            <a:pPr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Section 1: The North and the Midwest</a:t>
            </a:r>
          </a:p>
        </p:txBody>
      </p:sp>
    </p:spTree>
  </p:cSld>
  <p:clrMapOvr>
    <a:masterClrMapping/>
  </p:clrMapOvr>
  <p:transition spd="med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Wealthy families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905000"/>
            <a:ext cx="7294563" cy="4422775"/>
          </a:xfrm>
        </p:spPr>
        <p:txBody>
          <a:bodyPr/>
          <a:lstStyle/>
          <a:p>
            <a:r>
              <a:rPr lang="en-US" altLang="en-US" sz="3600" smtClean="0"/>
              <a:t>headed by bankers, manufacturers, and merchants</a:t>
            </a:r>
          </a:p>
          <a:p>
            <a:r>
              <a:rPr lang="en-US" altLang="en-US" sz="3600" smtClean="0"/>
              <a:t>lavish homes; often concerned about social status</a:t>
            </a:r>
          </a:p>
        </p:txBody>
      </p:sp>
      <p:sp>
        <p:nvSpPr>
          <p:cNvPr id="6148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64008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E54BB505-DBF5-4891-B8B2-40A88FDBBDCF}" type="slidenum">
              <a:rPr lang="en-US"/>
              <a:pPr/>
              <a:t>5</a:t>
            </a:fld>
            <a:endParaRPr lang="en-US"/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tIns="0"/>
          <a:lstStyle/>
          <a:p>
            <a:pPr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Section 1: The North and the Midwest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Middle-class families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057400"/>
            <a:ext cx="7294563" cy="4422775"/>
          </a:xfrm>
        </p:spPr>
        <p:txBody>
          <a:bodyPr/>
          <a:lstStyle/>
          <a:p>
            <a:r>
              <a:rPr lang="en-US" altLang="en-US" sz="3600" smtClean="0"/>
              <a:t>headed by lawyers, artisans, ministers, and shopkeepers</a:t>
            </a:r>
          </a:p>
          <a:p>
            <a:r>
              <a:rPr lang="en-US" altLang="en-US" sz="3600" smtClean="0"/>
              <a:t>modest homes; emphasized education</a:t>
            </a:r>
          </a:p>
        </p:txBody>
      </p:sp>
      <p:sp>
        <p:nvSpPr>
          <p:cNvPr id="7172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64008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41DA1A17-8EA8-4929-992A-65B5DB211CB8}" type="slidenum">
              <a:rPr lang="en-US"/>
              <a:pPr/>
              <a:t>6</a:t>
            </a:fld>
            <a:endParaRPr lang="en-US"/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tIns="0"/>
          <a:lstStyle/>
          <a:p>
            <a:pPr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Section 1: The North and the Midwest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Poor families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905000"/>
            <a:ext cx="7294563" cy="4422775"/>
          </a:xfrm>
        </p:spPr>
        <p:txBody>
          <a:bodyPr/>
          <a:lstStyle/>
          <a:p>
            <a:r>
              <a:rPr lang="en-US" altLang="en-US" sz="3600" smtClean="0">
                <a:solidFill>
                  <a:schemeClr val="bg2"/>
                </a:solidFill>
              </a:rPr>
              <a:t>small apartments, attics, or cellars</a:t>
            </a:r>
          </a:p>
          <a:p>
            <a:r>
              <a:rPr lang="en-US" altLang="en-US" sz="3600" smtClean="0">
                <a:solidFill>
                  <a:schemeClr val="bg2"/>
                </a:solidFill>
              </a:rPr>
              <a:t>high levels of crime and disease</a:t>
            </a:r>
          </a:p>
        </p:txBody>
      </p:sp>
      <p:sp>
        <p:nvSpPr>
          <p:cNvPr id="8196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64008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628A9F2-5899-4959-A094-9C3BE32FBF56}" type="slidenum">
              <a:rPr lang="en-US"/>
              <a:pPr/>
              <a:t>7</a:t>
            </a:fld>
            <a:endParaRPr lang="en-US"/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tIns="0"/>
          <a:lstStyle/>
          <a:p>
            <a:pPr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Section 1: The North and the Midwest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8226425" cy="1189038"/>
          </a:xfrm>
        </p:spPr>
        <p:txBody>
          <a:bodyPr/>
          <a:lstStyle/>
          <a:p>
            <a:r>
              <a:rPr lang="en-US" altLang="en-US" smtClean="0"/>
              <a:t>Innovations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76400"/>
            <a:ext cx="7772400" cy="3960813"/>
          </a:xfrm>
        </p:spPr>
        <p:txBody>
          <a:bodyPr/>
          <a:lstStyle/>
          <a:p>
            <a:r>
              <a:rPr lang="en-US" altLang="en-US" sz="2800" smtClean="0"/>
              <a:t>The factory system allowed all aspects of manufacturing to take place under one roof.</a:t>
            </a:r>
          </a:p>
          <a:p>
            <a:r>
              <a:rPr lang="en-US" altLang="en-US" sz="2800" smtClean="0"/>
              <a:t>Power looms enabled factory production of cloth.</a:t>
            </a:r>
          </a:p>
          <a:p>
            <a:r>
              <a:rPr lang="en-US" altLang="en-US" sz="2800" smtClean="0"/>
              <a:t>Lighter, stronger plows required less strength to operate.</a:t>
            </a:r>
          </a:p>
          <a:p>
            <a:r>
              <a:rPr lang="en-US" altLang="en-US" sz="2800" smtClean="0"/>
              <a:t>The mechanical reaper allowed greater harvests in less time.</a:t>
            </a:r>
          </a:p>
          <a:p>
            <a:r>
              <a:rPr lang="en-US" altLang="en-US" sz="2800" smtClean="0"/>
              <a:t>Sewing machines saved labor in the home.</a:t>
            </a:r>
          </a:p>
        </p:txBody>
      </p:sp>
      <p:sp>
        <p:nvSpPr>
          <p:cNvPr id="9220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64008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4DF8E55C-DFE5-464D-B7DF-6D04BF9B9E4A}" type="slidenum">
              <a:rPr lang="en-US"/>
              <a:pPr/>
              <a:t>8</a:t>
            </a:fld>
            <a:endParaRPr lang="en-US"/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tIns="0"/>
          <a:lstStyle/>
          <a:p>
            <a:pPr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Section 1: The North and the Midwest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Issues of trade unions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rising working hours</a:t>
            </a:r>
          </a:p>
          <a:p>
            <a:r>
              <a:rPr lang="en-US" altLang="en-US" smtClean="0"/>
              <a:t>increased production demands</a:t>
            </a:r>
          </a:p>
          <a:p>
            <a:r>
              <a:rPr lang="en-US" altLang="en-US" smtClean="0"/>
              <a:t>child labor</a:t>
            </a:r>
          </a:p>
          <a:p>
            <a:r>
              <a:rPr lang="en-US" altLang="en-US" smtClean="0"/>
              <a:t>poverty of workers</a:t>
            </a:r>
          </a:p>
          <a:p>
            <a:r>
              <a:rPr lang="en-US" altLang="en-US" smtClean="0"/>
              <a:t>safety standards</a:t>
            </a:r>
          </a:p>
        </p:txBody>
      </p:sp>
      <p:sp>
        <p:nvSpPr>
          <p:cNvPr id="10244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64008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FE390C00-9702-45BB-BFB9-245B0EEE7AF2}" type="slidenum">
              <a:rPr lang="en-US"/>
              <a:pPr/>
              <a:t>9</a:t>
            </a:fld>
            <a:endParaRPr lang="en-US"/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tIns="0"/>
          <a:lstStyle/>
          <a:p>
            <a:pPr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Section 1: The North and the Midwest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ncient-israelites[1]">
  <a:themeElements>
    <a:clrScheme name="ancient-israelites[1] 2">
      <a:dk1>
        <a:srgbClr val="000000"/>
      </a:dk1>
      <a:lt1>
        <a:srgbClr val="F9D4B5"/>
      </a:lt1>
      <a:dk2>
        <a:srgbClr val="FFFFFF"/>
      </a:dk2>
      <a:lt2>
        <a:srgbClr val="000000"/>
      </a:lt2>
      <a:accent1>
        <a:srgbClr val="990033"/>
      </a:accent1>
      <a:accent2>
        <a:srgbClr val="808000"/>
      </a:accent2>
      <a:accent3>
        <a:srgbClr val="FBE6D7"/>
      </a:accent3>
      <a:accent4>
        <a:srgbClr val="000000"/>
      </a:accent4>
      <a:accent5>
        <a:srgbClr val="CAAAAD"/>
      </a:accent5>
      <a:accent6>
        <a:srgbClr val="737300"/>
      </a:accent6>
      <a:hlink>
        <a:srgbClr val="000099"/>
      </a:hlink>
      <a:folHlink>
        <a:srgbClr val="CC9900"/>
      </a:folHlink>
    </a:clrScheme>
    <a:fontScheme name="ancient-israelites[1]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66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66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ancient-israelites[1] 1">
        <a:dk1>
          <a:srgbClr val="000000"/>
        </a:dk1>
        <a:lt1>
          <a:srgbClr val="EBD995"/>
        </a:lt1>
        <a:dk2>
          <a:srgbClr val="333300"/>
        </a:dk2>
        <a:lt2>
          <a:srgbClr val="000000"/>
        </a:lt2>
        <a:accent1>
          <a:srgbClr val="CC9900"/>
        </a:accent1>
        <a:accent2>
          <a:srgbClr val="008080"/>
        </a:accent2>
        <a:accent3>
          <a:srgbClr val="F3E9C8"/>
        </a:accent3>
        <a:accent4>
          <a:srgbClr val="000000"/>
        </a:accent4>
        <a:accent5>
          <a:srgbClr val="E2CAAA"/>
        </a:accent5>
        <a:accent6>
          <a:srgbClr val="007373"/>
        </a:accent6>
        <a:hlink>
          <a:srgbClr val="9966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cient-israelites[1] 2">
        <a:dk1>
          <a:srgbClr val="000000"/>
        </a:dk1>
        <a:lt1>
          <a:srgbClr val="F9D4B5"/>
        </a:lt1>
        <a:dk2>
          <a:srgbClr val="FFFFFF"/>
        </a:dk2>
        <a:lt2>
          <a:srgbClr val="000000"/>
        </a:lt2>
        <a:accent1>
          <a:srgbClr val="990033"/>
        </a:accent1>
        <a:accent2>
          <a:srgbClr val="808000"/>
        </a:accent2>
        <a:accent3>
          <a:srgbClr val="FBE6D7"/>
        </a:accent3>
        <a:accent4>
          <a:srgbClr val="000000"/>
        </a:accent4>
        <a:accent5>
          <a:srgbClr val="CAAAAD"/>
        </a:accent5>
        <a:accent6>
          <a:srgbClr val="737300"/>
        </a:accent6>
        <a:hlink>
          <a:srgbClr val="000099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us_map</Template>
  <TotalTime>444</TotalTime>
  <Words>914</Words>
  <Application>Microsoft Office PowerPoint</Application>
  <PresentationFormat>On-screen Show (4:3)</PresentationFormat>
  <Paragraphs>173</Paragraphs>
  <Slides>26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ancient-israelites[1]</vt:lpstr>
      <vt:lpstr> REGIONAL SOCIETIES</vt:lpstr>
      <vt:lpstr>Homework schedule</vt:lpstr>
      <vt:lpstr>America's Early Years: America in a Changing World </vt:lpstr>
      <vt:lpstr>Objectives:</vt:lpstr>
      <vt:lpstr>Wealthy families</vt:lpstr>
      <vt:lpstr>Middle-class families</vt:lpstr>
      <vt:lpstr>Poor families</vt:lpstr>
      <vt:lpstr>Innovations</vt:lpstr>
      <vt:lpstr>Issues of trade unions</vt:lpstr>
      <vt:lpstr>Actions of unions</vt:lpstr>
      <vt:lpstr>Immigrants in the mid-1800s</vt:lpstr>
      <vt:lpstr>Nativist response</vt:lpstr>
      <vt:lpstr>Life in the Midwest</vt:lpstr>
      <vt:lpstr>Objectives:</vt:lpstr>
      <vt:lpstr>Elements of the southern economy</vt:lpstr>
      <vt:lpstr>Planters</vt:lpstr>
      <vt:lpstr>Yeoman farmers</vt:lpstr>
      <vt:lpstr>Poor whites</vt:lpstr>
      <vt:lpstr>Cultural traits of white southerners</vt:lpstr>
      <vt:lpstr>Life for free African Americans</vt:lpstr>
      <vt:lpstr>Objectives:</vt:lpstr>
      <vt:lpstr>Arguments against slavery</vt:lpstr>
      <vt:lpstr>Arguments for slavery</vt:lpstr>
      <vt:lpstr>Living conditions of slaves</vt:lpstr>
      <vt:lpstr>Cultural life of slaves</vt:lpstr>
      <vt:lpstr>Resistance of slaves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8 REGIONAL SOCIETIES</dc:title>
  <dc:creator>M. C. McLaughlin</dc:creator>
  <cp:lastModifiedBy>Masterchief Tate</cp:lastModifiedBy>
  <cp:revision>12</cp:revision>
  <dcterms:created xsi:type="dcterms:W3CDTF">2002-04-25T17:32:05Z</dcterms:created>
  <dcterms:modified xsi:type="dcterms:W3CDTF">2011-12-22T14:27:12Z</dcterms:modified>
</cp:coreProperties>
</file>