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handoutMasterIdLst>
    <p:handoutMasterId r:id="rId48"/>
  </p:handoutMasterIdLst>
  <p:sldIdLst>
    <p:sldId id="256" r:id="rId2"/>
    <p:sldId id="257" r:id="rId3"/>
    <p:sldId id="258" r:id="rId4"/>
    <p:sldId id="259" r:id="rId5"/>
    <p:sldId id="293" r:id="rId6"/>
    <p:sldId id="260" r:id="rId7"/>
    <p:sldId id="263" r:id="rId8"/>
    <p:sldId id="264" r:id="rId9"/>
    <p:sldId id="294" r:id="rId10"/>
    <p:sldId id="261" r:id="rId11"/>
    <p:sldId id="295" r:id="rId12"/>
    <p:sldId id="262" r:id="rId13"/>
    <p:sldId id="265" r:id="rId14"/>
    <p:sldId id="296" r:id="rId15"/>
    <p:sldId id="266" r:id="rId16"/>
    <p:sldId id="299" r:id="rId17"/>
    <p:sldId id="267" r:id="rId18"/>
    <p:sldId id="297" r:id="rId19"/>
    <p:sldId id="268" r:id="rId20"/>
    <p:sldId id="269" r:id="rId21"/>
    <p:sldId id="270" r:id="rId22"/>
    <p:sldId id="301" r:id="rId23"/>
    <p:sldId id="298" r:id="rId24"/>
    <p:sldId id="271" r:id="rId25"/>
    <p:sldId id="272" r:id="rId26"/>
    <p:sldId id="273" r:id="rId27"/>
    <p:sldId id="274" r:id="rId28"/>
    <p:sldId id="275" r:id="rId29"/>
    <p:sldId id="276" r:id="rId30"/>
    <p:sldId id="300" r:id="rId31"/>
    <p:sldId id="277" r:id="rId32"/>
    <p:sldId id="278" r:id="rId33"/>
    <p:sldId id="279" r:id="rId34"/>
    <p:sldId id="280" r:id="rId35"/>
    <p:sldId id="281" r:id="rId36"/>
    <p:sldId id="282" r:id="rId37"/>
    <p:sldId id="302" r:id="rId38"/>
    <p:sldId id="283" r:id="rId39"/>
    <p:sldId id="284" r:id="rId40"/>
    <p:sldId id="285" r:id="rId41"/>
    <p:sldId id="286" r:id="rId42"/>
    <p:sldId id="287" r:id="rId43"/>
    <p:sldId id="288" r:id="rId44"/>
    <p:sldId id="289" r:id="rId45"/>
    <p:sldId id="290" r:id="rId46"/>
    <p:sldId id="291" r:id="rId4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17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B2B35E7-A1E2-4C0F-8462-09E8CEBDC47C}" type="datetimeFigureOut">
              <a:rPr lang="en-US" smtClean="0"/>
              <a:pPr/>
              <a:t>3/26/2012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EABB59B-97BA-4EF5-AB77-AF041B4BF3E8}"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E0EE972C-4E0E-4A23-8093-358F396ABEE4}" type="datetimeFigureOut">
              <a:rPr lang="en-US" smtClean="0"/>
              <a:pPr/>
              <a:t>3/26/2012</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AE21A750-8A08-4F13-889D-431A21CD09F3}"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0EE972C-4E0E-4A23-8093-358F396ABEE4}" type="datetimeFigureOut">
              <a:rPr lang="en-US" smtClean="0"/>
              <a:pPr/>
              <a:t>3/26/2012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21A750-8A08-4F13-889D-431A21CD09F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0EE972C-4E0E-4A23-8093-358F396ABEE4}" type="datetimeFigureOut">
              <a:rPr lang="en-US" smtClean="0"/>
              <a:pPr/>
              <a:t>3/26/2012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21A750-8A08-4F13-889D-431A21CD09F3}"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E0EE972C-4E0E-4A23-8093-358F396ABEE4}" type="datetimeFigureOut">
              <a:rPr lang="en-US" smtClean="0"/>
              <a:pPr/>
              <a:t>3/26/2012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21A750-8A08-4F13-889D-431A21CD09F3}"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E0EE972C-4E0E-4A23-8093-358F396ABEE4}" type="datetimeFigureOut">
              <a:rPr lang="en-US" smtClean="0"/>
              <a:pPr/>
              <a:t>3/26/2012</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AE21A750-8A08-4F13-889D-431A21CD09F3}"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0EE972C-4E0E-4A23-8093-358F396ABEE4}" type="datetimeFigureOut">
              <a:rPr lang="en-US" smtClean="0"/>
              <a:pPr/>
              <a:t>3/26/2012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21A750-8A08-4F13-889D-431A21CD09F3}"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E0EE972C-4E0E-4A23-8093-358F396ABEE4}" type="datetimeFigureOut">
              <a:rPr lang="en-US" smtClean="0"/>
              <a:pPr/>
              <a:t>3/26/2012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21A750-8A08-4F13-889D-431A21CD09F3}"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0EE972C-4E0E-4A23-8093-358F396ABEE4}" type="datetimeFigureOut">
              <a:rPr lang="en-US" smtClean="0"/>
              <a:pPr/>
              <a:t>3/26/2012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21A750-8A08-4F13-889D-431A21CD09F3}"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EE972C-4E0E-4A23-8093-358F396ABEE4}" type="datetimeFigureOut">
              <a:rPr lang="en-US" smtClean="0"/>
              <a:pPr/>
              <a:t>3/26/2012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21A750-8A08-4F13-889D-431A21CD09F3}"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0EE972C-4E0E-4A23-8093-358F396ABEE4}" type="datetimeFigureOut">
              <a:rPr lang="en-US" smtClean="0"/>
              <a:pPr/>
              <a:t>3/26/2012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21A750-8A08-4F13-889D-431A21CD09F3}"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0EE972C-4E0E-4A23-8093-358F396ABEE4}" type="datetimeFigureOut">
              <a:rPr lang="en-US" smtClean="0"/>
              <a:pPr/>
              <a:t>3/26/2012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21A750-8A08-4F13-889D-431A21CD09F3}"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E0EE972C-4E0E-4A23-8093-358F396ABEE4}" type="datetimeFigureOut">
              <a:rPr lang="en-US" smtClean="0"/>
              <a:pPr/>
              <a:t>3/26/2012</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AE21A750-8A08-4F13-889D-431A21CD09F3}"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9.gif"/></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0" y="3886200"/>
            <a:ext cx="8610600" cy="990600"/>
          </a:xfrm>
        </p:spPr>
        <p:txBody>
          <a:bodyPr>
            <a:noAutofit/>
          </a:bodyPr>
          <a:lstStyle/>
          <a:p>
            <a:pPr algn="ctr"/>
            <a:r>
              <a:rPr lang="en-US" sz="36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Chapter 16 </a:t>
            </a:r>
            <a:endParaRPr lang="en-US" sz="3600" dirty="0"/>
          </a:p>
        </p:txBody>
      </p:sp>
      <p:sp>
        <p:nvSpPr>
          <p:cNvPr id="5" name="Rectangle 4"/>
          <p:cNvSpPr/>
          <p:nvPr/>
        </p:nvSpPr>
        <p:spPr>
          <a:xfrm>
            <a:off x="19639" y="2133600"/>
            <a:ext cx="9104736" cy="1754326"/>
          </a:xfrm>
          <a:prstGeom prst="rect">
            <a:avLst/>
          </a:prstGeom>
          <a:noFill/>
        </p:spPr>
        <p:txBody>
          <a:bodyPr wrap="square" lIns="91440" tIns="45720" rIns="91440" bIns="45720">
            <a:spAutoFit/>
          </a:bodyPr>
          <a:lstStyle/>
          <a:p>
            <a:pPr algn="ctr"/>
            <a:r>
              <a:rPr lang="en-US" sz="5400" b="1"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Reconstruction and </a:t>
            </a:r>
          </a:p>
          <a:p>
            <a:pPr algn="ctr"/>
            <a:r>
              <a:rPr lang="en-US" sz="5400" b="1"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the New South 1863-1896</a:t>
            </a:r>
            <a:endParaRPr lang="en-US" sz="5400" b="1" cap="none" spc="0"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Lincoln is Assassinated</a:t>
            </a:r>
            <a:endParaRPr lang="en-US" sz="4000" b="1" dirty="0"/>
          </a:p>
        </p:txBody>
      </p:sp>
      <p:sp>
        <p:nvSpPr>
          <p:cNvPr id="3" name="Content Placeholder 2"/>
          <p:cNvSpPr>
            <a:spLocks noGrp="1"/>
          </p:cNvSpPr>
          <p:nvPr>
            <p:ph sz="quarter" idx="1"/>
          </p:nvPr>
        </p:nvSpPr>
        <p:spPr>
          <a:xfrm>
            <a:off x="457200" y="1219200"/>
            <a:ext cx="8458200" cy="4937760"/>
          </a:xfrm>
        </p:spPr>
        <p:txBody>
          <a:bodyPr>
            <a:normAutofit/>
          </a:bodyPr>
          <a:lstStyle/>
          <a:p>
            <a:r>
              <a:rPr lang="en-US" sz="3200" dirty="0" smtClean="0"/>
              <a:t>April 14, 1865 – 5 days after Lee’s surrender</a:t>
            </a:r>
          </a:p>
          <a:p>
            <a:r>
              <a:rPr lang="en-US" sz="3200" dirty="0" smtClean="0"/>
              <a:t>Shot in Ford’s Theater while attending a play and died a few hours later in house across street</a:t>
            </a:r>
          </a:p>
        </p:txBody>
      </p:sp>
      <p:pic>
        <p:nvPicPr>
          <p:cNvPr id="4" name="Picture 3" descr="220px-Fords_Theatre.jpg"/>
          <p:cNvPicPr>
            <a:picLocks noChangeAspect="1"/>
          </p:cNvPicPr>
          <p:nvPr/>
        </p:nvPicPr>
        <p:blipFill>
          <a:blip r:embed="rId2" cstate="print"/>
          <a:stretch>
            <a:fillRect/>
          </a:stretch>
        </p:blipFill>
        <p:spPr>
          <a:xfrm>
            <a:off x="3505200" y="2971800"/>
            <a:ext cx="2095500" cy="1304925"/>
          </a:xfrm>
          <a:prstGeom prst="rect">
            <a:avLst/>
          </a:prstGeom>
        </p:spPr>
      </p:pic>
      <p:pic>
        <p:nvPicPr>
          <p:cNvPr id="5" name="Picture 4" descr="220px-Highsmith_Fords_Theatre.jpg"/>
          <p:cNvPicPr>
            <a:picLocks noChangeAspect="1"/>
          </p:cNvPicPr>
          <p:nvPr/>
        </p:nvPicPr>
        <p:blipFill>
          <a:blip r:embed="rId3" cstate="print"/>
          <a:stretch>
            <a:fillRect/>
          </a:stretch>
        </p:blipFill>
        <p:spPr>
          <a:xfrm>
            <a:off x="5867400" y="3276600"/>
            <a:ext cx="2794000" cy="3136900"/>
          </a:xfrm>
          <a:prstGeom prst="rect">
            <a:avLst/>
          </a:prstGeom>
        </p:spPr>
      </p:pic>
      <p:pic>
        <p:nvPicPr>
          <p:cNvPr id="6" name="Picture 5" descr="220px-The_Assassination_of_President_Lincoln_-_Currier_and_Ives_2.png"/>
          <p:cNvPicPr>
            <a:picLocks noChangeAspect="1"/>
          </p:cNvPicPr>
          <p:nvPr/>
        </p:nvPicPr>
        <p:blipFill>
          <a:blip r:embed="rId4" cstate="print"/>
          <a:stretch>
            <a:fillRect/>
          </a:stretch>
        </p:blipFill>
        <p:spPr>
          <a:xfrm>
            <a:off x="457200" y="3048000"/>
            <a:ext cx="2793651" cy="1955556"/>
          </a:xfrm>
          <a:prstGeom prst="rect">
            <a:avLst/>
          </a:prstGeom>
        </p:spPr>
      </p:pic>
      <p:pic>
        <p:nvPicPr>
          <p:cNvPr id="7" name="Picture 6" descr="220px-Lincoln_at_his_death_bed.jpg"/>
          <p:cNvPicPr>
            <a:picLocks noChangeAspect="1"/>
          </p:cNvPicPr>
          <p:nvPr/>
        </p:nvPicPr>
        <p:blipFill>
          <a:blip r:embed="rId5" cstate="print"/>
          <a:stretch>
            <a:fillRect/>
          </a:stretch>
        </p:blipFill>
        <p:spPr>
          <a:xfrm>
            <a:off x="3581400" y="4648200"/>
            <a:ext cx="2011680" cy="1572768"/>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Lincoln’s Assassination</a:t>
            </a:r>
            <a:endParaRPr lang="en-US" sz="4000" b="1" dirty="0"/>
          </a:p>
        </p:txBody>
      </p:sp>
      <p:sp>
        <p:nvSpPr>
          <p:cNvPr id="3" name="Content Placeholder 2"/>
          <p:cNvSpPr>
            <a:spLocks noGrp="1"/>
          </p:cNvSpPr>
          <p:nvPr>
            <p:ph sz="quarter" idx="1"/>
          </p:nvPr>
        </p:nvSpPr>
        <p:spPr>
          <a:xfrm>
            <a:off x="0" y="1219200"/>
            <a:ext cx="8686800" cy="4937760"/>
          </a:xfrm>
        </p:spPr>
        <p:txBody>
          <a:bodyPr/>
          <a:lstStyle/>
          <a:p>
            <a:pPr lvl="1"/>
            <a:r>
              <a:rPr lang="en-US" sz="3200" b="1" dirty="0" smtClean="0"/>
              <a:t>John Wilkes Booth </a:t>
            </a:r>
          </a:p>
          <a:p>
            <a:pPr lvl="2"/>
            <a:r>
              <a:rPr lang="en-US" sz="2900" dirty="0" smtClean="0"/>
              <a:t>fired a single pistol shot</a:t>
            </a:r>
          </a:p>
          <a:p>
            <a:pPr lvl="2"/>
            <a:r>
              <a:rPr lang="en-US" sz="2900" dirty="0" smtClean="0"/>
              <a:t>Southern sympathizer/actor/conspirator</a:t>
            </a:r>
          </a:p>
          <a:p>
            <a:pPr lvl="1"/>
            <a:r>
              <a:rPr lang="en-US" sz="3200" dirty="0" smtClean="0"/>
              <a:t>Booth was shot – two weeks later </a:t>
            </a:r>
          </a:p>
          <a:p>
            <a:pPr lvl="1"/>
            <a:r>
              <a:rPr lang="en-US" sz="3200" dirty="0" smtClean="0"/>
              <a:t>Shot by pursuers</a:t>
            </a:r>
          </a:p>
          <a:p>
            <a:pPr lvl="2"/>
            <a:r>
              <a:rPr lang="en-US" sz="2900" dirty="0" smtClean="0"/>
              <a:t> trapped in a barn</a:t>
            </a:r>
          </a:p>
          <a:p>
            <a:pPr lvl="1"/>
            <a:r>
              <a:rPr lang="en-US" sz="3200" dirty="0" smtClean="0"/>
              <a:t>8 conspirators </a:t>
            </a:r>
          </a:p>
          <a:p>
            <a:pPr lvl="1"/>
            <a:r>
              <a:rPr lang="en-US" sz="3200" dirty="0" smtClean="0"/>
              <a:t>Convicted </a:t>
            </a:r>
          </a:p>
          <a:p>
            <a:pPr lvl="1"/>
            <a:r>
              <a:rPr lang="en-US" sz="3200" dirty="0" smtClean="0"/>
              <a:t> 4 were hanged</a:t>
            </a:r>
          </a:p>
          <a:p>
            <a:endParaRPr lang="en-US" dirty="0"/>
          </a:p>
        </p:txBody>
      </p:sp>
      <p:pic>
        <p:nvPicPr>
          <p:cNvPr id="4" name="Picture 3" descr="170px-John_Wilkes_Booth-portrait.jpg"/>
          <p:cNvPicPr>
            <a:picLocks noChangeAspect="1"/>
          </p:cNvPicPr>
          <p:nvPr/>
        </p:nvPicPr>
        <p:blipFill>
          <a:blip r:embed="rId2" cstate="print"/>
          <a:stretch>
            <a:fillRect/>
          </a:stretch>
        </p:blipFill>
        <p:spPr>
          <a:xfrm>
            <a:off x="6705600" y="3581400"/>
            <a:ext cx="2159000" cy="2654300"/>
          </a:xfrm>
          <a:prstGeom prst="rect">
            <a:avLst/>
          </a:prstGeom>
        </p:spPr>
      </p:pic>
      <p:pic>
        <p:nvPicPr>
          <p:cNvPr id="5" name="Picture 4" descr="300px-Gun_used_to_assassinate_Abraham_Lincoln_on_display_at_Ford%27s_Theatre%2C_Washington%2C_D_C.jpg"/>
          <p:cNvPicPr>
            <a:picLocks noChangeAspect="1"/>
          </p:cNvPicPr>
          <p:nvPr/>
        </p:nvPicPr>
        <p:blipFill>
          <a:blip r:embed="rId3" cstate="print"/>
          <a:stretch>
            <a:fillRect/>
          </a:stretch>
        </p:blipFill>
        <p:spPr>
          <a:xfrm>
            <a:off x="6934200" y="228600"/>
            <a:ext cx="2209800" cy="1219200"/>
          </a:xfrm>
          <a:prstGeom prst="rect">
            <a:avLst/>
          </a:prstGeom>
        </p:spPr>
      </p:pic>
      <p:pic>
        <p:nvPicPr>
          <p:cNvPr id="6" name="Picture 5" descr="220px-Garrett_Farm.gif"/>
          <p:cNvPicPr>
            <a:picLocks noChangeAspect="1"/>
          </p:cNvPicPr>
          <p:nvPr/>
        </p:nvPicPr>
        <p:blipFill>
          <a:blip r:embed="rId4" cstate="print"/>
          <a:stretch>
            <a:fillRect/>
          </a:stretch>
        </p:blipFill>
        <p:spPr>
          <a:xfrm>
            <a:off x="7048500" y="1524000"/>
            <a:ext cx="2095500" cy="1466850"/>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dirty="0" smtClean="0"/>
              <a:t>Lincoln’s Death</a:t>
            </a:r>
            <a:endParaRPr lang="en-US" sz="4400" b="1" dirty="0"/>
          </a:p>
        </p:txBody>
      </p:sp>
      <p:sp>
        <p:nvSpPr>
          <p:cNvPr id="3" name="Content Placeholder 2"/>
          <p:cNvSpPr>
            <a:spLocks noGrp="1"/>
          </p:cNvSpPr>
          <p:nvPr>
            <p:ph sz="quarter" idx="1"/>
          </p:nvPr>
        </p:nvSpPr>
        <p:spPr>
          <a:xfrm>
            <a:off x="228600" y="1219200"/>
            <a:ext cx="8686800" cy="4937760"/>
          </a:xfrm>
        </p:spPr>
        <p:txBody>
          <a:bodyPr>
            <a:normAutofit/>
          </a:bodyPr>
          <a:lstStyle/>
          <a:p>
            <a:r>
              <a:rPr lang="en-US" sz="3600" dirty="0" smtClean="0"/>
              <a:t>Shocked the nation</a:t>
            </a:r>
          </a:p>
          <a:p>
            <a:r>
              <a:rPr lang="en-US" sz="3600" dirty="0" smtClean="0"/>
              <a:t>Funeral train carried Lincoln’s </a:t>
            </a:r>
          </a:p>
          <a:p>
            <a:pPr>
              <a:buNone/>
            </a:pPr>
            <a:r>
              <a:rPr lang="en-US" sz="3600" dirty="0" smtClean="0"/>
              <a:t>  body back to Illinois by the same route as his train took to come to Washington</a:t>
            </a:r>
          </a:p>
          <a:p>
            <a:r>
              <a:rPr lang="en-US" sz="3600" dirty="0" smtClean="0"/>
              <a:t>Crowds paid their last respects as the train passed</a:t>
            </a:r>
          </a:p>
          <a:p>
            <a:r>
              <a:rPr lang="en-US" sz="3600" dirty="0" smtClean="0"/>
              <a:t>Buried in Springfield, Illinois</a:t>
            </a:r>
          </a:p>
        </p:txBody>
      </p:sp>
      <p:pic>
        <p:nvPicPr>
          <p:cNvPr id="4" name="Picture 3" descr="170px-Abraham_Lincoln_half_length_seated%2C_April_10%2C_1865.jpg"/>
          <p:cNvPicPr>
            <a:picLocks noChangeAspect="1"/>
          </p:cNvPicPr>
          <p:nvPr/>
        </p:nvPicPr>
        <p:blipFill>
          <a:blip r:embed="rId2" cstate="print"/>
          <a:stretch>
            <a:fillRect/>
          </a:stretch>
        </p:blipFill>
        <p:spPr>
          <a:xfrm>
            <a:off x="7239000" y="304800"/>
            <a:ext cx="1619250" cy="2209800"/>
          </a:xfrm>
          <a:prstGeom prst="rect">
            <a:avLst/>
          </a:prstGeom>
        </p:spPr>
      </p:pic>
      <p:pic>
        <p:nvPicPr>
          <p:cNvPr id="5" name="Picture 4" descr="220px-Abetomb04.jpg"/>
          <p:cNvPicPr>
            <a:picLocks noChangeAspect="1"/>
          </p:cNvPicPr>
          <p:nvPr/>
        </p:nvPicPr>
        <p:blipFill>
          <a:blip r:embed="rId3" cstate="print"/>
          <a:stretch>
            <a:fillRect/>
          </a:stretch>
        </p:blipFill>
        <p:spPr>
          <a:xfrm>
            <a:off x="6477000" y="4343400"/>
            <a:ext cx="2362200" cy="2286000"/>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3600" b="1" dirty="0" smtClean="0">
                <a:solidFill>
                  <a:schemeClr val="accent2">
                    <a:lumMod val="75000"/>
                  </a:schemeClr>
                </a:solidFill>
              </a:rPr>
              <a:t>The Battle of Reconstruction</a:t>
            </a:r>
            <a:endParaRPr lang="en-US" sz="3600" b="1" dirty="0">
              <a:solidFill>
                <a:schemeClr val="accent2">
                  <a:lumMod val="75000"/>
                </a:schemeClr>
              </a:solidFill>
            </a:endParaRPr>
          </a:p>
        </p:txBody>
      </p:sp>
      <p:sp>
        <p:nvSpPr>
          <p:cNvPr id="3" name="Subtitle 2"/>
          <p:cNvSpPr>
            <a:spLocks noGrp="1"/>
          </p:cNvSpPr>
          <p:nvPr>
            <p:ph type="subTitle" idx="1"/>
          </p:nvPr>
        </p:nvSpPr>
        <p:spPr/>
        <p:txBody>
          <a:bodyPr>
            <a:noAutofit/>
          </a:bodyPr>
          <a:lstStyle/>
          <a:p>
            <a:r>
              <a:rPr lang="en-US" sz="3600" dirty="0" smtClean="0"/>
              <a:t>Section 2</a:t>
            </a:r>
            <a:endParaRPr lang="en-US" sz="3600" dirty="0"/>
          </a:p>
        </p:txBody>
      </p:sp>
      <p:pic>
        <p:nvPicPr>
          <p:cNvPr id="4" name="Picture 3" descr="andrew johnson.jpg"/>
          <p:cNvPicPr>
            <a:picLocks noChangeAspect="1"/>
          </p:cNvPicPr>
          <p:nvPr/>
        </p:nvPicPr>
        <p:blipFill>
          <a:blip r:embed="rId2" cstate="print"/>
          <a:stretch>
            <a:fillRect/>
          </a:stretch>
        </p:blipFill>
        <p:spPr>
          <a:xfrm>
            <a:off x="3200400" y="0"/>
            <a:ext cx="3111500" cy="3657600"/>
          </a:xfrm>
          <a:prstGeom prst="rect">
            <a:avLst/>
          </a:prstGeom>
        </p:spPr>
      </p:pic>
      <p:sp>
        <p:nvSpPr>
          <p:cNvPr id="5" name="TextBox 4"/>
          <p:cNvSpPr txBox="1"/>
          <p:nvPr/>
        </p:nvSpPr>
        <p:spPr>
          <a:xfrm>
            <a:off x="304800" y="914400"/>
            <a:ext cx="2514600" cy="1200329"/>
          </a:xfrm>
          <a:prstGeom prst="rect">
            <a:avLst/>
          </a:prstGeom>
          <a:noFill/>
        </p:spPr>
        <p:txBody>
          <a:bodyPr wrap="square" rtlCol="0">
            <a:spAutoFit/>
          </a:bodyPr>
          <a:lstStyle/>
          <a:p>
            <a:r>
              <a:rPr lang="en-US" sz="2400" dirty="0" smtClean="0"/>
              <a:t>Andrew Johnson</a:t>
            </a:r>
          </a:p>
          <a:p>
            <a:r>
              <a:rPr lang="en-US" sz="2400" smtClean="0"/>
              <a:t>17</a:t>
            </a:r>
            <a:r>
              <a:rPr lang="en-US" sz="2400" baseline="30000" smtClean="0"/>
              <a:t>th</a:t>
            </a:r>
            <a:r>
              <a:rPr lang="en-US" sz="2400" smtClean="0"/>
              <a:t> President </a:t>
            </a:r>
            <a:r>
              <a:rPr lang="en-US" sz="2400" dirty="0" smtClean="0"/>
              <a:t>of the United States</a:t>
            </a:r>
            <a:endParaRPr lang="en-US" sz="2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Lincoln’s Successor</a:t>
            </a:r>
            <a:endParaRPr lang="en-US" sz="4000" b="1" dirty="0"/>
          </a:p>
        </p:txBody>
      </p:sp>
      <p:sp>
        <p:nvSpPr>
          <p:cNvPr id="3" name="Content Placeholder 2"/>
          <p:cNvSpPr>
            <a:spLocks noGrp="1"/>
          </p:cNvSpPr>
          <p:nvPr>
            <p:ph sz="quarter" idx="1"/>
          </p:nvPr>
        </p:nvSpPr>
        <p:spPr/>
        <p:txBody>
          <a:bodyPr/>
          <a:lstStyle/>
          <a:p>
            <a:r>
              <a:rPr lang="en-US" sz="3600" dirty="0" smtClean="0"/>
              <a:t>Andrew Johnson </a:t>
            </a:r>
          </a:p>
          <a:p>
            <a:pPr lvl="1"/>
            <a:r>
              <a:rPr lang="en-US" sz="3300" dirty="0" smtClean="0"/>
              <a:t> Tennessee</a:t>
            </a:r>
          </a:p>
          <a:p>
            <a:pPr lvl="1"/>
            <a:r>
              <a:rPr lang="en-US" sz="3600" dirty="0" smtClean="0"/>
              <a:t>Southern Democrat</a:t>
            </a:r>
          </a:p>
          <a:p>
            <a:pPr lvl="1"/>
            <a:r>
              <a:rPr lang="en-US" sz="3600" dirty="0" smtClean="0"/>
              <a:t>Remained loyal to the Union</a:t>
            </a:r>
          </a:p>
          <a:p>
            <a:pPr lvl="1"/>
            <a:r>
              <a:rPr lang="en-US" sz="3600" dirty="0" smtClean="0"/>
              <a:t>Critical of the South</a:t>
            </a:r>
          </a:p>
          <a:p>
            <a:pPr lvl="1"/>
            <a:r>
              <a:rPr lang="en-US" sz="3600" dirty="0" smtClean="0"/>
              <a:t>Many expected him to take a strict approach to Reconstruction</a:t>
            </a:r>
          </a:p>
          <a:p>
            <a:endParaRPr lang="en-US" dirty="0"/>
          </a:p>
        </p:txBody>
      </p:sp>
      <p:pic>
        <p:nvPicPr>
          <p:cNvPr id="4" name="Picture 3" descr="andrew johnson.jpg"/>
          <p:cNvPicPr>
            <a:picLocks noChangeAspect="1"/>
          </p:cNvPicPr>
          <p:nvPr/>
        </p:nvPicPr>
        <p:blipFill>
          <a:blip r:embed="rId2" cstate="print"/>
          <a:stretch>
            <a:fillRect/>
          </a:stretch>
        </p:blipFill>
        <p:spPr>
          <a:xfrm>
            <a:off x="6858000" y="381000"/>
            <a:ext cx="2057400" cy="2743200"/>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70C0"/>
                </a:solidFill>
              </a:rPr>
              <a:t>A Growing Conflict</a:t>
            </a:r>
            <a:endParaRPr lang="en-US" b="1" dirty="0">
              <a:solidFill>
                <a:srgbClr val="0070C0"/>
              </a:solidFill>
            </a:endParaRPr>
          </a:p>
        </p:txBody>
      </p:sp>
      <p:sp>
        <p:nvSpPr>
          <p:cNvPr id="3" name="Content Placeholder 2"/>
          <p:cNvSpPr>
            <a:spLocks noGrp="1"/>
          </p:cNvSpPr>
          <p:nvPr>
            <p:ph sz="quarter" idx="1"/>
          </p:nvPr>
        </p:nvSpPr>
        <p:spPr>
          <a:xfrm>
            <a:off x="381000" y="1143000"/>
            <a:ext cx="8229600" cy="5105400"/>
          </a:xfrm>
        </p:spPr>
        <p:txBody>
          <a:bodyPr>
            <a:normAutofit lnSpcReduction="10000"/>
          </a:bodyPr>
          <a:lstStyle/>
          <a:p>
            <a:r>
              <a:rPr lang="en-US" dirty="0" smtClean="0">
                <a:solidFill>
                  <a:srgbClr val="0070C0"/>
                </a:solidFill>
              </a:rPr>
              <a:t>Andrew Johnson proposed a </a:t>
            </a:r>
            <a:r>
              <a:rPr lang="en-US" b="1" dirty="0" smtClean="0">
                <a:solidFill>
                  <a:srgbClr val="FF0000"/>
                </a:solidFill>
              </a:rPr>
              <a:t>lenient</a:t>
            </a:r>
            <a:r>
              <a:rPr lang="en-US" dirty="0" smtClean="0">
                <a:solidFill>
                  <a:srgbClr val="0070C0"/>
                </a:solidFill>
              </a:rPr>
              <a:t> Reconstruction plan</a:t>
            </a:r>
          </a:p>
          <a:p>
            <a:r>
              <a:rPr lang="en-US" dirty="0" smtClean="0">
                <a:solidFill>
                  <a:srgbClr val="0070C0"/>
                </a:solidFill>
              </a:rPr>
              <a:t>Followed Lincoln’s example to put the plan in effect </a:t>
            </a:r>
            <a:r>
              <a:rPr lang="en-US" dirty="0" smtClean="0">
                <a:solidFill>
                  <a:srgbClr val="FF0000"/>
                </a:solidFill>
              </a:rPr>
              <a:t>without consulting Congress</a:t>
            </a:r>
          </a:p>
          <a:p>
            <a:r>
              <a:rPr lang="en-US" dirty="0" smtClean="0">
                <a:solidFill>
                  <a:srgbClr val="0070C0"/>
                </a:solidFill>
              </a:rPr>
              <a:t>Issued broad amnesty to most former Confederates</a:t>
            </a:r>
          </a:p>
          <a:p>
            <a:r>
              <a:rPr lang="en-US" dirty="0" smtClean="0">
                <a:solidFill>
                  <a:srgbClr val="0070C0"/>
                </a:solidFill>
              </a:rPr>
              <a:t>Allowed southern states to organize new governments</a:t>
            </a:r>
          </a:p>
          <a:p>
            <a:r>
              <a:rPr lang="en-US" dirty="0" smtClean="0">
                <a:solidFill>
                  <a:srgbClr val="0070C0"/>
                </a:solidFill>
              </a:rPr>
              <a:t>Elected Congressmen including former Confederate leaders</a:t>
            </a:r>
          </a:p>
          <a:p>
            <a:r>
              <a:rPr lang="en-US" dirty="0" smtClean="0">
                <a:solidFill>
                  <a:srgbClr val="0070C0"/>
                </a:solidFill>
              </a:rPr>
              <a:t>Each state – required to ratify the 13</a:t>
            </a:r>
            <a:r>
              <a:rPr lang="en-US" baseline="30000" dirty="0" smtClean="0">
                <a:solidFill>
                  <a:srgbClr val="0070C0"/>
                </a:solidFill>
              </a:rPr>
              <a:t>th</a:t>
            </a:r>
            <a:r>
              <a:rPr lang="en-US" dirty="0" smtClean="0">
                <a:solidFill>
                  <a:srgbClr val="0070C0"/>
                </a:solidFill>
              </a:rPr>
              <a:t> Amendment and abolish slavery</a:t>
            </a:r>
          </a:p>
          <a:p>
            <a:pPr lvl="1"/>
            <a:r>
              <a:rPr lang="en-US" dirty="0" smtClean="0">
                <a:solidFill>
                  <a:srgbClr val="0070C0"/>
                </a:solidFill>
              </a:rPr>
              <a:t>January 1865 – Congress approved the amendment to abolish slavery – banned both slavery and forced labor</a:t>
            </a:r>
          </a:p>
          <a:p>
            <a:pPr lvl="1"/>
            <a:r>
              <a:rPr lang="en-US" dirty="0" smtClean="0">
                <a:solidFill>
                  <a:srgbClr val="0070C0"/>
                </a:solidFill>
              </a:rPr>
              <a:t>Gave Congress the power to make laws to enforce the terms</a:t>
            </a:r>
            <a:endParaRPr lang="en-US" dirty="0">
              <a:solidFill>
                <a:srgbClr val="0070C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70C0"/>
                </a:solidFill>
              </a:rPr>
              <a:t>The Thirteenth Amendment  1865</a:t>
            </a:r>
            <a:endParaRPr lang="en-US" b="1" dirty="0">
              <a:solidFill>
                <a:srgbClr val="0070C0"/>
              </a:solidFill>
            </a:endParaRPr>
          </a:p>
        </p:txBody>
      </p:sp>
      <p:sp>
        <p:nvSpPr>
          <p:cNvPr id="3" name="Content Placeholder 2"/>
          <p:cNvSpPr>
            <a:spLocks noGrp="1"/>
          </p:cNvSpPr>
          <p:nvPr>
            <p:ph sz="quarter" idx="1"/>
          </p:nvPr>
        </p:nvSpPr>
        <p:spPr>
          <a:xfrm>
            <a:off x="381000" y="1219200"/>
            <a:ext cx="8229600" cy="4937760"/>
          </a:xfrm>
        </p:spPr>
        <p:txBody>
          <a:bodyPr/>
          <a:lstStyle/>
          <a:p>
            <a:pPr>
              <a:buNone/>
            </a:pPr>
            <a:r>
              <a:rPr lang="en-US" b="1" dirty="0" smtClean="0">
                <a:solidFill>
                  <a:srgbClr val="0070C0"/>
                </a:solidFill>
              </a:rPr>
              <a:t>Section 1. Outlawing Slavery and Involuntary Servitude</a:t>
            </a:r>
          </a:p>
          <a:p>
            <a:r>
              <a:rPr lang="en-US" dirty="0" smtClean="0">
                <a:solidFill>
                  <a:srgbClr val="0070C0"/>
                </a:solidFill>
              </a:rPr>
              <a:t>Neither slavery nor involuntary servitude except as punishment for crime whereof the party shall have been duly convicted, shall exist within the United States, or any place subject to their jurisdiction.</a:t>
            </a:r>
          </a:p>
          <a:p>
            <a:pPr>
              <a:buNone/>
            </a:pPr>
            <a:r>
              <a:rPr lang="en-US" b="1" dirty="0" smtClean="0">
                <a:solidFill>
                  <a:srgbClr val="0070C0"/>
                </a:solidFill>
              </a:rPr>
              <a:t>Section 2. Enforcement</a:t>
            </a:r>
          </a:p>
          <a:p>
            <a:r>
              <a:rPr lang="en-US" dirty="0" smtClean="0">
                <a:solidFill>
                  <a:srgbClr val="0070C0"/>
                </a:solidFill>
              </a:rPr>
              <a:t>Congress shall have power to enforce this article by appropriate legislation.</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rgbClr val="0070C0"/>
                </a:solidFill>
              </a:rPr>
              <a:t>Congress</a:t>
            </a:r>
            <a:endParaRPr lang="en-US" sz="5400" b="1" dirty="0">
              <a:solidFill>
                <a:srgbClr val="0070C0"/>
              </a:solidFill>
            </a:endParaRPr>
          </a:p>
        </p:txBody>
      </p:sp>
      <p:sp>
        <p:nvSpPr>
          <p:cNvPr id="3" name="Content Placeholder 2"/>
          <p:cNvSpPr>
            <a:spLocks noGrp="1"/>
          </p:cNvSpPr>
          <p:nvPr>
            <p:ph sz="quarter" idx="1"/>
          </p:nvPr>
        </p:nvSpPr>
        <p:spPr>
          <a:xfrm>
            <a:off x="457200" y="1219200"/>
            <a:ext cx="8382000" cy="5181600"/>
          </a:xfrm>
        </p:spPr>
        <p:txBody>
          <a:bodyPr>
            <a:normAutofit/>
          </a:bodyPr>
          <a:lstStyle/>
          <a:p>
            <a:r>
              <a:rPr lang="en-US" sz="3600" b="1" dirty="0" smtClean="0">
                <a:solidFill>
                  <a:srgbClr val="0070C0"/>
                </a:solidFill>
              </a:rPr>
              <a:t>Met in December 1865</a:t>
            </a:r>
          </a:p>
          <a:p>
            <a:r>
              <a:rPr lang="en-US" sz="3600" b="1" dirty="0" smtClean="0">
                <a:solidFill>
                  <a:srgbClr val="0070C0"/>
                </a:solidFill>
              </a:rPr>
              <a:t>Rejected Johnson’s approach </a:t>
            </a:r>
          </a:p>
          <a:p>
            <a:r>
              <a:rPr lang="en-US" sz="3600" b="1" dirty="0" smtClean="0">
                <a:solidFill>
                  <a:srgbClr val="0070C0"/>
                </a:solidFill>
              </a:rPr>
              <a:t>Refused to seat the Southern senators and representatives</a:t>
            </a:r>
          </a:p>
          <a:p>
            <a:r>
              <a:rPr lang="en-US" sz="3600" b="1" dirty="0" smtClean="0">
                <a:solidFill>
                  <a:srgbClr val="0070C0"/>
                </a:solidFill>
              </a:rPr>
              <a:t>Appointed a committee to form a new plan for the South</a:t>
            </a:r>
          </a:p>
          <a:p>
            <a:endParaRPr lang="en-US" dirty="0" smtClean="0">
              <a:solidFill>
                <a:srgbClr val="0070C0"/>
              </a:solidFill>
            </a:endParaRPr>
          </a:p>
          <a:p>
            <a:pPr lvl="1"/>
            <a:endParaRPr lang="en-US" dirty="0">
              <a:solidFill>
                <a:srgbClr val="0070C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dirty="0" smtClean="0">
                <a:solidFill>
                  <a:srgbClr val="0070C0"/>
                </a:solidFill>
              </a:rPr>
              <a:t>Congressional Hearings</a:t>
            </a:r>
            <a:endParaRPr lang="en-US" sz="4400" b="1" dirty="0">
              <a:solidFill>
                <a:srgbClr val="0070C0"/>
              </a:solidFill>
            </a:endParaRPr>
          </a:p>
        </p:txBody>
      </p:sp>
      <p:sp>
        <p:nvSpPr>
          <p:cNvPr id="3" name="Content Placeholder 2"/>
          <p:cNvSpPr>
            <a:spLocks noGrp="1"/>
          </p:cNvSpPr>
          <p:nvPr>
            <p:ph sz="quarter" idx="1"/>
          </p:nvPr>
        </p:nvSpPr>
        <p:spPr>
          <a:xfrm>
            <a:off x="152400" y="1219200"/>
            <a:ext cx="8534400" cy="5410200"/>
          </a:xfrm>
        </p:spPr>
        <p:txBody>
          <a:bodyPr>
            <a:normAutofit lnSpcReduction="10000"/>
          </a:bodyPr>
          <a:lstStyle/>
          <a:p>
            <a:r>
              <a:rPr lang="en-US" sz="3600" b="1" dirty="0" smtClean="0">
                <a:solidFill>
                  <a:srgbClr val="0070C0"/>
                </a:solidFill>
              </a:rPr>
              <a:t>Held public hearings</a:t>
            </a:r>
          </a:p>
          <a:p>
            <a:pPr lvl="1"/>
            <a:r>
              <a:rPr lang="en-US" sz="3600" b="1" dirty="0" smtClean="0">
                <a:solidFill>
                  <a:srgbClr val="0070C0"/>
                </a:solidFill>
              </a:rPr>
              <a:t>Testimony on </a:t>
            </a:r>
            <a:r>
              <a:rPr lang="en-US" sz="3600" b="1" dirty="0" smtClean="0">
                <a:solidFill>
                  <a:srgbClr val="FF0000"/>
                </a:solidFill>
              </a:rPr>
              <a:t>black codes </a:t>
            </a:r>
            <a:r>
              <a:rPr lang="en-US" sz="3200" b="1" dirty="0" smtClean="0">
                <a:solidFill>
                  <a:srgbClr val="FF0000"/>
                </a:solidFill>
              </a:rPr>
              <a:t>– new laws used by southern states to control African Americans</a:t>
            </a:r>
          </a:p>
          <a:p>
            <a:pPr lvl="1"/>
            <a:r>
              <a:rPr lang="en-US" sz="3200" b="1" dirty="0" smtClean="0">
                <a:solidFill>
                  <a:srgbClr val="0070C0"/>
                </a:solidFill>
              </a:rPr>
              <a:t>Critics – claimed that the codes replaced slavery with near-slavery</a:t>
            </a:r>
          </a:p>
          <a:p>
            <a:pPr lvl="1"/>
            <a:r>
              <a:rPr lang="en-US" sz="3200" b="1" dirty="0" smtClean="0">
                <a:solidFill>
                  <a:srgbClr val="0070C0"/>
                </a:solidFill>
              </a:rPr>
              <a:t>Mississippi – blacks could not vote, serve on juries</a:t>
            </a:r>
          </a:p>
          <a:p>
            <a:pPr lvl="1"/>
            <a:r>
              <a:rPr lang="en-US" sz="3200" b="1" dirty="0" smtClean="0">
                <a:solidFill>
                  <a:srgbClr val="0070C0"/>
                </a:solidFill>
              </a:rPr>
              <a:t>If unable to pay a fine, blacks could be hired out to a white who would pay the fine</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dirty="0" smtClean="0">
                <a:solidFill>
                  <a:srgbClr val="0070C0"/>
                </a:solidFill>
              </a:rPr>
              <a:t>Radical Republicans</a:t>
            </a:r>
            <a:endParaRPr lang="en-US" sz="4400" b="1" dirty="0">
              <a:solidFill>
                <a:srgbClr val="0070C0"/>
              </a:solidFill>
            </a:endParaRPr>
          </a:p>
        </p:txBody>
      </p:sp>
      <p:sp>
        <p:nvSpPr>
          <p:cNvPr id="3" name="Content Placeholder 2"/>
          <p:cNvSpPr>
            <a:spLocks noGrp="1"/>
          </p:cNvSpPr>
          <p:nvPr>
            <p:ph sz="quarter" idx="1"/>
          </p:nvPr>
        </p:nvSpPr>
        <p:spPr/>
        <p:txBody>
          <a:bodyPr>
            <a:normAutofit/>
          </a:bodyPr>
          <a:lstStyle/>
          <a:p>
            <a:r>
              <a:rPr lang="en-US" sz="3600" b="1" dirty="0" smtClean="0">
                <a:solidFill>
                  <a:srgbClr val="0070C0"/>
                </a:solidFill>
              </a:rPr>
              <a:t>Took a hard line</a:t>
            </a:r>
          </a:p>
          <a:p>
            <a:r>
              <a:rPr lang="en-US" sz="3600" b="1" dirty="0" smtClean="0">
                <a:solidFill>
                  <a:srgbClr val="0070C0"/>
                </a:solidFill>
              </a:rPr>
              <a:t>Two goals</a:t>
            </a:r>
          </a:p>
          <a:p>
            <a:pPr lvl="1"/>
            <a:r>
              <a:rPr lang="en-US" sz="3600" b="1" dirty="0" smtClean="0">
                <a:solidFill>
                  <a:srgbClr val="0070C0"/>
                </a:solidFill>
              </a:rPr>
              <a:t>Prevent former Confederates from regaining control over southern politics</a:t>
            </a:r>
          </a:p>
          <a:p>
            <a:pPr lvl="1"/>
            <a:r>
              <a:rPr lang="en-US" sz="3600" b="1" dirty="0" smtClean="0">
                <a:solidFill>
                  <a:srgbClr val="0070C0"/>
                </a:solidFill>
              </a:rPr>
              <a:t>Protect the freedmen and guarantee them a right to vote</a:t>
            </a:r>
            <a:endParaRPr lang="en-US" sz="3600" b="1" dirty="0">
              <a:solidFill>
                <a:srgbClr val="0070C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US" sz="4400" b="1" dirty="0" smtClean="0"/>
              <a:t>Rebuilding the Nation</a:t>
            </a:r>
            <a:endParaRPr lang="en-US" sz="4400" b="1" dirty="0"/>
          </a:p>
        </p:txBody>
      </p:sp>
      <p:sp>
        <p:nvSpPr>
          <p:cNvPr id="5" name="Subtitle 4"/>
          <p:cNvSpPr>
            <a:spLocks noGrp="1"/>
          </p:cNvSpPr>
          <p:nvPr>
            <p:ph type="subTitle" idx="1"/>
          </p:nvPr>
        </p:nvSpPr>
        <p:spPr/>
        <p:txBody>
          <a:bodyPr/>
          <a:lstStyle/>
          <a:p>
            <a:r>
              <a:rPr lang="en-US" dirty="0" smtClean="0"/>
              <a:t>Chapter 16 – Section 1</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70C0"/>
                </a:solidFill>
              </a:rPr>
              <a:t>Conflict between Congress/President</a:t>
            </a:r>
            <a:endParaRPr lang="en-US" b="1" dirty="0">
              <a:solidFill>
                <a:srgbClr val="0070C0"/>
              </a:solidFill>
            </a:endParaRPr>
          </a:p>
        </p:txBody>
      </p:sp>
      <p:sp>
        <p:nvSpPr>
          <p:cNvPr id="3" name="Content Placeholder 2"/>
          <p:cNvSpPr>
            <a:spLocks noGrp="1"/>
          </p:cNvSpPr>
          <p:nvPr>
            <p:ph sz="quarter" idx="1"/>
          </p:nvPr>
        </p:nvSpPr>
        <p:spPr>
          <a:xfrm>
            <a:off x="228600" y="1219200"/>
            <a:ext cx="8686800" cy="4937760"/>
          </a:xfrm>
        </p:spPr>
        <p:txBody>
          <a:bodyPr>
            <a:normAutofit lnSpcReduction="10000"/>
          </a:bodyPr>
          <a:lstStyle/>
          <a:p>
            <a:r>
              <a:rPr lang="en-US" sz="3200" b="1" dirty="0" smtClean="0">
                <a:solidFill>
                  <a:srgbClr val="FF0000"/>
                </a:solidFill>
              </a:rPr>
              <a:t>Civil Rights Act of 1866</a:t>
            </a:r>
          </a:p>
          <a:p>
            <a:pPr lvl="1"/>
            <a:r>
              <a:rPr lang="en-US" sz="3200" b="1" dirty="0" smtClean="0">
                <a:solidFill>
                  <a:srgbClr val="0070C0"/>
                </a:solidFill>
              </a:rPr>
              <a:t>Granted citizenship rights to African Americans</a:t>
            </a:r>
          </a:p>
          <a:p>
            <a:pPr lvl="1"/>
            <a:r>
              <a:rPr lang="en-US" sz="3200" b="1" dirty="0" smtClean="0">
                <a:solidFill>
                  <a:srgbClr val="0070C0"/>
                </a:solidFill>
              </a:rPr>
              <a:t>Guaranteed the civil rights of all people except Native Americans</a:t>
            </a:r>
          </a:p>
          <a:p>
            <a:pPr lvl="1"/>
            <a:r>
              <a:rPr lang="en-US" sz="3200" b="1" dirty="0" smtClean="0">
                <a:solidFill>
                  <a:srgbClr val="FF0000"/>
                </a:solidFill>
              </a:rPr>
              <a:t>Johnson vetoed the bill</a:t>
            </a:r>
          </a:p>
          <a:p>
            <a:pPr lvl="1"/>
            <a:r>
              <a:rPr lang="en-US" sz="3200" b="1" dirty="0" smtClean="0">
                <a:solidFill>
                  <a:srgbClr val="0070C0"/>
                </a:solidFill>
              </a:rPr>
              <a:t>Johnson vetoed the law extending the Freedman’s Bureau</a:t>
            </a:r>
          </a:p>
          <a:p>
            <a:pPr lvl="1"/>
            <a:r>
              <a:rPr lang="en-US" sz="3200" b="1" dirty="0" smtClean="0">
                <a:solidFill>
                  <a:srgbClr val="FF0000"/>
                </a:solidFill>
              </a:rPr>
              <a:t>Congress voted to overturn both vetoes</a:t>
            </a:r>
          </a:p>
          <a:p>
            <a:pPr lvl="1"/>
            <a:r>
              <a:rPr lang="en-US" sz="3200" b="1" dirty="0" smtClean="0">
                <a:solidFill>
                  <a:srgbClr val="0070C0"/>
                </a:solidFill>
              </a:rPr>
              <a:t>Both bills became law</a:t>
            </a:r>
          </a:p>
          <a:p>
            <a:pPr lvl="1"/>
            <a:endParaRPr lang="en-US" sz="3200" b="1" dirty="0" smtClean="0">
              <a:solidFill>
                <a:srgbClr val="0070C0"/>
              </a:solidFill>
            </a:endParaRPr>
          </a:p>
          <a:p>
            <a:endParaRPr lang="en-US" dirty="0">
              <a:solidFill>
                <a:srgbClr val="0070C0"/>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solidFill>
                  <a:srgbClr val="FF0000"/>
                </a:solidFill>
              </a:rPr>
              <a:t>The Fourteenth Amendment</a:t>
            </a:r>
            <a:endParaRPr lang="en-US" sz="4000" b="1" dirty="0">
              <a:solidFill>
                <a:srgbClr val="FF0000"/>
              </a:solidFill>
            </a:endParaRPr>
          </a:p>
        </p:txBody>
      </p:sp>
      <p:sp>
        <p:nvSpPr>
          <p:cNvPr id="3" name="Content Placeholder 2"/>
          <p:cNvSpPr>
            <a:spLocks noGrp="1"/>
          </p:cNvSpPr>
          <p:nvPr>
            <p:ph sz="quarter" idx="1"/>
          </p:nvPr>
        </p:nvSpPr>
        <p:spPr>
          <a:xfrm>
            <a:off x="228600" y="1219200"/>
            <a:ext cx="8458200" cy="5334000"/>
          </a:xfrm>
        </p:spPr>
        <p:txBody>
          <a:bodyPr>
            <a:normAutofit/>
          </a:bodyPr>
          <a:lstStyle/>
          <a:p>
            <a:r>
              <a:rPr lang="en-US" sz="3600" b="1" dirty="0" smtClean="0">
                <a:solidFill>
                  <a:srgbClr val="0070C0"/>
                </a:solidFill>
              </a:rPr>
              <a:t>Congress wanted to make sure the Supreme Court would not strike down the Civil Rights Bill</a:t>
            </a:r>
          </a:p>
          <a:p>
            <a:pPr lvl="1"/>
            <a:r>
              <a:rPr lang="en-US" sz="3600" b="1" dirty="0" err="1" smtClean="0">
                <a:solidFill>
                  <a:srgbClr val="0070C0"/>
                </a:solidFill>
              </a:rPr>
              <a:t>Dred</a:t>
            </a:r>
            <a:r>
              <a:rPr lang="en-US" sz="3600" b="1" dirty="0" smtClean="0">
                <a:solidFill>
                  <a:srgbClr val="0070C0"/>
                </a:solidFill>
              </a:rPr>
              <a:t> Scott – no one descended from slaves could be citizens</a:t>
            </a:r>
          </a:p>
          <a:p>
            <a:r>
              <a:rPr lang="en-US" sz="3600" b="1" dirty="0" smtClean="0">
                <a:solidFill>
                  <a:srgbClr val="0070C0"/>
                </a:solidFill>
              </a:rPr>
              <a:t>Amendment failed at first to win approval of ¾ states</a:t>
            </a:r>
          </a:p>
          <a:p>
            <a:r>
              <a:rPr lang="en-US" sz="3600" b="1" dirty="0" smtClean="0">
                <a:solidFill>
                  <a:srgbClr val="0070C0"/>
                </a:solidFill>
              </a:rPr>
              <a:t>When Radical Republicans took control - approved in 1868</a:t>
            </a:r>
          </a:p>
          <a:p>
            <a:pPr lvl="1"/>
            <a:endParaRPr lang="en-US" sz="3600" b="1" dirty="0">
              <a:solidFill>
                <a:srgbClr val="0070C0"/>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63567" y="2967335"/>
            <a:ext cx="5416868" cy="1754326"/>
          </a:xfrm>
          <a:prstGeom prst="rect">
            <a:avLst/>
          </a:prstGeom>
          <a:noFill/>
        </p:spPr>
        <p:txBody>
          <a:bodyPr wrap="none" lIns="91440" tIns="45720" rIns="91440" bIns="45720">
            <a:spAutoFit/>
          </a:bodyPr>
          <a:lstStyle/>
          <a:p>
            <a:pPr algn="ctr"/>
            <a:r>
              <a:rPr lang="en-US"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The Fourteenth </a:t>
            </a:r>
          </a:p>
          <a:p>
            <a:pPr algn="ctr"/>
            <a:r>
              <a:rPr lang="en-US"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Amendment</a:t>
            </a:r>
            <a:endParaRPr lang="en-US"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solidFill>
                  <a:srgbClr val="00B0F0"/>
                </a:solidFill>
              </a:rPr>
              <a:t>Fourteenth Amendment</a:t>
            </a:r>
            <a:endParaRPr lang="en-US" sz="4000" b="1" dirty="0">
              <a:solidFill>
                <a:srgbClr val="00B0F0"/>
              </a:solidFill>
            </a:endParaRPr>
          </a:p>
        </p:txBody>
      </p:sp>
      <p:sp>
        <p:nvSpPr>
          <p:cNvPr id="3" name="Content Placeholder 2"/>
          <p:cNvSpPr>
            <a:spLocks noGrp="1"/>
          </p:cNvSpPr>
          <p:nvPr>
            <p:ph sz="quarter" idx="1"/>
          </p:nvPr>
        </p:nvSpPr>
        <p:spPr>
          <a:xfrm>
            <a:off x="0" y="990600"/>
            <a:ext cx="8991600" cy="5638800"/>
          </a:xfrm>
        </p:spPr>
        <p:txBody>
          <a:bodyPr>
            <a:normAutofit fontScale="92500"/>
          </a:bodyPr>
          <a:lstStyle/>
          <a:p>
            <a:endParaRPr lang="en-US" b="1" dirty="0" smtClean="0">
              <a:solidFill>
                <a:srgbClr val="FF0000"/>
              </a:solidFill>
            </a:endParaRPr>
          </a:p>
          <a:p>
            <a:pPr lvl="1"/>
            <a:r>
              <a:rPr lang="en-US" sz="2800" b="1" dirty="0" smtClean="0">
                <a:solidFill>
                  <a:srgbClr val="0070C0"/>
                </a:solidFill>
              </a:rPr>
              <a:t>All people born or naturalized in the US are citizens</a:t>
            </a:r>
          </a:p>
          <a:p>
            <a:pPr lvl="1"/>
            <a:r>
              <a:rPr lang="en-US" sz="2800" b="1" dirty="0" smtClean="0">
                <a:solidFill>
                  <a:srgbClr val="0070C0"/>
                </a:solidFill>
              </a:rPr>
              <a:t>States may not pass laws that take away a citizen’s rights</a:t>
            </a:r>
          </a:p>
          <a:p>
            <a:pPr lvl="1"/>
            <a:r>
              <a:rPr lang="en-US" sz="2800" b="1" dirty="0" smtClean="0">
                <a:solidFill>
                  <a:srgbClr val="0070C0"/>
                </a:solidFill>
              </a:rPr>
              <a:t>Takes away 3/5 clause for census</a:t>
            </a:r>
          </a:p>
          <a:p>
            <a:pPr lvl="1"/>
            <a:r>
              <a:rPr lang="en-US" sz="2800" b="1" dirty="0" smtClean="0">
                <a:solidFill>
                  <a:srgbClr val="0070C0"/>
                </a:solidFill>
              </a:rPr>
              <a:t>Limits Confederate Officers’ and Leaders’ roles in government</a:t>
            </a:r>
          </a:p>
          <a:p>
            <a:pPr lvl="1"/>
            <a:r>
              <a:rPr lang="en-US" sz="2800" b="1" dirty="0" smtClean="0">
                <a:solidFill>
                  <a:srgbClr val="0070C0"/>
                </a:solidFill>
              </a:rPr>
              <a:t>No state can deprive any person of life, liberty, or property without due process of law or deny any person equal protection of the law</a:t>
            </a:r>
          </a:p>
          <a:p>
            <a:pPr lvl="1"/>
            <a:r>
              <a:rPr lang="en-US" sz="2800" b="1" dirty="0" smtClean="0">
                <a:solidFill>
                  <a:srgbClr val="0070C0"/>
                </a:solidFill>
              </a:rPr>
              <a:t>Any state that denies the vote to any male citizen over 21 could have its representatives to Congress reduced</a:t>
            </a:r>
            <a:r>
              <a:rPr lang="en-US" sz="2800" b="1" dirty="0"/>
              <a:t> </a:t>
            </a:r>
            <a:r>
              <a:rPr lang="en-US" sz="2800" b="1" dirty="0" smtClean="0"/>
              <a:t>     page 244</a:t>
            </a:r>
            <a:endParaRPr lang="en-US" sz="2800" b="1" dirty="0" smtClean="0">
              <a:solidFill>
                <a:srgbClr val="0070C0"/>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solidFill>
                  <a:srgbClr val="0070C0"/>
                </a:solidFill>
              </a:rPr>
              <a:t>Radical Reconstruction</a:t>
            </a:r>
            <a:endParaRPr lang="en-US" sz="4000" b="1" dirty="0">
              <a:solidFill>
                <a:srgbClr val="0070C0"/>
              </a:solidFill>
            </a:endParaRPr>
          </a:p>
        </p:txBody>
      </p:sp>
      <p:sp>
        <p:nvSpPr>
          <p:cNvPr id="4" name="Content Placeholder 3"/>
          <p:cNvSpPr>
            <a:spLocks noGrp="1"/>
          </p:cNvSpPr>
          <p:nvPr>
            <p:ph sz="quarter" idx="1"/>
          </p:nvPr>
        </p:nvSpPr>
        <p:spPr/>
        <p:txBody>
          <a:bodyPr/>
          <a:lstStyle/>
          <a:p>
            <a:r>
              <a:rPr lang="en-US" sz="4000" b="1" dirty="0" smtClean="0">
                <a:solidFill>
                  <a:srgbClr val="0070C0"/>
                </a:solidFill>
              </a:rPr>
              <a:t>A</a:t>
            </a:r>
            <a:r>
              <a:rPr lang="en-US" sz="3600" b="1" dirty="0" smtClean="0">
                <a:solidFill>
                  <a:srgbClr val="0070C0"/>
                </a:solidFill>
              </a:rPr>
              <a:t>ndrew Johnson</a:t>
            </a:r>
          </a:p>
          <a:p>
            <a:r>
              <a:rPr lang="en-US" dirty="0" smtClean="0">
                <a:solidFill>
                  <a:srgbClr val="0070C0"/>
                </a:solidFill>
              </a:rPr>
              <a:t>Majority of white men must swear oath of loyalty</a:t>
            </a:r>
          </a:p>
          <a:p>
            <a:r>
              <a:rPr lang="en-US" dirty="0" smtClean="0">
                <a:solidFill>
                  <a:srgbClr val="0070C0"/>
                </a:solidFill>
              </a:rPr>
              <a:t>Must ratify 13</a:t>
            </a:r>
            <a:r>
              <a:rPr lang="en-US" baseline="30000" dirty="0" smtClean="0">
                <a:solidFill>
                  <a:srgbClr val="0070C0"/>
                </a:solidFill>
              </a:rPr>
              <a:t>th</a:t>
            </a:r>
            <a:r>
              <a:rPr lang="en-US" dirty="0" smtClean="0">
                <a:solidFill>
                  <a:srgbClr val="0070C0"/>
                </a:solidFill>
              </a:rPr>
              <a:t> amendment</a:t>
            </a:r>
          </a:p>
          <a:p>
            <a:r>
              <a:rPr lang="en-US" dirty="0" smtClean="0">
                <a:solidFill>
                  <a:srgbClr val="0070C0"/>
                </a:solidFill>
              </a:rPr>
              <a:t>Former Confederate officials may vote and hold office</a:t>
            </a:r>
            <a:endParaRPr lang="en-US" dirty="0">
              <a:solidFill>
                <a:srgbClr val="0070C0"/>
              </a:solidFill>
            </a:endParaRPr>
          </a:p>
        </p:txBody>
      </p:sp>
      <p:sp>
        <p:nvSpPr>
          <p:cNvPr id="5" name="Content Placeholder 4"/>
          <p:cNvSpPr>
            <a:spLocks noGrp="1"/>
          </p:cNvSpPr>
          <p:nvPr>
            <p:ph sz="quarter" idx="2"/>
          </p:nvPr>
        </p:nvSpPr>
        <p:spPr>
          <a:xfrm>
            <a:off x="4632198" y="1216152"/>
            <a:ext cx="4511802" cy="4937760"/>
          </a:xfrm>
        </p:spPr>
        <p:txBody>
          <a:bodyPr>
            <a:normAutofit/>
          </a:bodyPr>
          <a:lstStyle/>
          <a:p>
            <a:r>
              <a:rPr lang="en-US" sz="3600" b="1" dirty="0" smtClean="0">
                <a:solidFill>
                  <a:srgbClr val="0070C0"/>
                </a:solidFill>
              </a:rPr>
              <a:t>Thaddeus Stevens</a:t>
            </a:r>
          </a:p>
          <a:p>
            <a:r>
              <a:rPr lang="en-US" sz="2800" dirty="0" smtClean="0">
                <a:solidFill>
                  <a:srgbClr val="0070C0"/>
                </a:solidFill>
              </a:rPr>
              <a:t>Must disband state </a:t>
            </a:r>
            <a:r>
              <a:rPr lang="en-US" sz="2800" dirty="0" err="1" smtClean="0">
                <a:solidFill>
                  <a:srgbClr val="0070C0"/>
                </a:solidFill>
              </a:rPr>
              <a:t>gov’ts</a:t>
            </a:r>
            <a:endParaRPr lang="en-US" sz="2800" dirty="0" smtClean="0">
              <a:solidFill>
                <a:srgbClr val="0070C0"/>
              </a:solidFill>
            </a:endParaRPr>
          </a:p>
          <a:p>
            <a:r>
              <a:rPr lang="en-US" sz="2800" dirty="0" smtClean="0">
                <a:solidFill>
                  <a:srgbClr val="0070C0"/>
                </a:solidFill>
              </a:rPr>
              <a:t>Must write new constitutions</a:t>
            </a:r>
          </a:p>
          <a:p>
            <a:r>
              <a:rPr lang="en-US" sz="2800" dirty="0" smtClean="0">
                <a:solidFill>
                  <a:srgbClr val="0070C0"/>
                </a:solidFill>
              </a:rPr>
              <a:t>Must ratify 13</a:t>
            </a:r>
            <a:r>
              <a:rPr lang="en-US" sz="2800" baseline="30000" dirty="0" smtClean="0">
                <a:solidFill>
                  <a:srgbClr val="0070C0"/>
                </a:solidFill>
              </a:rPr>
              <a:t>th</a:t>
            </a:r>
            <a:r>
              <a:rPr lang="en-US" sz="2800" dirty="0" smtClean="0">
                <a:solidFill>
                  <a:srgbClr val="0070C0"/>
                </a:solidFill>
              </a:rPr>
              <a:t> &amp; 14</a:t>
            </a:r>
            <a:r>
              <a:rPr lang="en-US" sz="2800" baseline="30000" dirty="0" smtClean="0">
                <a:solidFill>
                  <a:srgbClr val="0070C0"/>
                </a:solidFill>
              </a:rPr>
              <a:t>th</a:t>
            </a:r>
            <a:r>
              <a:rPr lang="en-US" sz="2800" dirty="0" smtClean="0">
                <a:solidFill>
                  <a:srgbClr val="0070C0"/>
                </a:solidFill>
              </a:rPr>
              <a:t> amendments</a:t>
            </a:r>
          </a:p>
          <a:p>
            <a:r>
              <a:rPr lang="en-US" sz="2800" dirty="0" smtClean="0">
                <a:solidFill>
                  <a:srgbClr val="0070C0"/>
                </a:solidFill>
              </a:rPr>
              <a:t>Must allow African American men to vote</a:t>
            </a:r>
            <a:endParaRPr lang="en-US" sz="2800" dirty="0">
              <a:solidFill>
                <a:srgbClr val="0070C0"/>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70C0"/>
                </a:solidFill>
              </a:rPr>
              <a:t> </a:t>
            </a:r>
            <a:r>
              <a:rPr lang="en-US" sz="4000" b="1" dirty="0" smtClean="0">
                <a:solidFill>
                  <a:srgbClr val="FF0000"/>
                </a:solidFill>
              </a:rPr>
              <a:t>Reconstruction Act of 1867</a:t>
            </a:r>
            <a:endParaRPr lang="en-US" sz="4000" b="1" dirty="0">
              <a:solidFill>
                <a:srgbClr val="FF0000"/>
              </a:solidFill>
            </a:endParaRPr>
          </a:p>
        </p:txBody>
      </p:sp>
      <p:sp>
        <p:nvSpPr>
          <p:cNvPr id="3" name="Content Placeholder 2"/>
          <p:cNvSpPr>
            <a:spLocks noGrp="1"/>
          </p:cNvSpPr>
          <p:nvPr>
            <p:ph sz="quarter" idx="1"/>
          </p:nvPr>
        </p:nvSpPr>
        <p:spPr>
          <a:xfrm>
            <a:off x="228600" y="1219200"/>
            <a:ext cx="8458200" cy="4937760"/>
          </a:xfrm>
        </p:spPr>
        <p:txBody>
          <a:bodyPr>
            <a:normAutofit/>
          </a:bodyPr>
          <a:lstStyle/>
          <a:p>
            <a:pPr lvl="1"/>
            <a:r>
              <a:rPr lang="en-US" sz="3200" b="1" dirty="0" smtClean="0">
                <a:solidFill>
                  <a:srgbClr val="0070C0"/>
                </a:solidFill>
              </a:rPr>
              <a:t>Removed governments of all Southern states who refused to ratify the 14</a:t>
            </a:r>
            <a:r>
              <a:rPr lang="en-US" sz="3200" b="1" baseline="30000" dirty="0" smtClean="0">
                <a:solidFill>
                  <a:srgbClr val="0070C0"/>
                </a:solidFill>
              </a:rPr>
              <a:t>th</a:t>
            </a:r>
            <a:r>
              <a:rPr lang="en-US" sz="3200" b="1" dirty="0" smtClean="0">
                <a:solidFill>
                  <a:srgbClr val="0070C0"/>
                </a:solidFill>
              </a:rPr>
              <a:t> Amendment</a:t>
            </a:r>
          </a:p>
          <a:p>
            <a:pPr lvl="1"/>
            <a:r>
              <a:rPr lang="en-US" sz="3200" b="1" dirty="0" smtClean="0">
                <a:solidFill>
                  <a:srgbClr val="0070C0"/>
                </a:solidFill>
              </a:rPr>
              <a:t>Imposed military rule on these states – dividing them into 5 military districts</a:t>
            </a:r>
          </a:p>
          <a:p>
            <a:pPr lvl="1"/>
            <a:r>
              <a:rPr lang="en-US" sz="3200" b="1" dirty="0" smtClean="0">
                <a:solidFill>
                  <a:srgbClr val="0070C0"/>
                </a:solidFill>
              </a:rPr>
              <a:t>Had to write a new Constitution</a:t>
            </a:r>
          </a:p>
          <a:p>
            <a:pPr lvl="1"/>
            <a:r>
              <a:rPr lang="en-US" sz="3200" b="1" dirty="0" smtClean="0">
                <a:solidFill>
                  <a:srgbClr val="0070C0"/>
                </a:solidFill>
              </a:rPr>
              <a:t>Had to ratify the 14</a:t>
            </a:r>
            <a:r>
              <a:rPr lang="en-US" sz="3200" b="1" baseline="30000" dirty="0" smtClean="0">
                <a:solidFill>
                  <a:srgbClr val="0070C0"/>
                </a:solidFill>
              </a:rPr>
              <a:t>th</a:t>
            </a:r>
            <a:r>
              <a:rPr lang="en-US" sz="3200" b="1" dirty="0" smtClean="0">
                <a:solidFill>
                  <a:srgbClr val="0070C0"/>
                </a:solidFill>
              </a:rPr>
              <a:t> Amendment</a:t>
            </a:r>
          </a:p>
          <a:p>
            <a:pPr lvl="1"/>
            <a:r>
              <a:rPr lang="en-US" sz="3200" b="1" dirty="0" smtClean="0">
                <a:solidFill>
                  <a:srgbClr val="0070C0"/>
                </a:solidFill>
              </a:rPr>
              <a:t>Had to let African Americans vote</a:t>
            </a:r>
          </a:p>
          <a:p>
            <a:pPr lvl="1"/>
            <a:endParaRPr lang="en-US" sz="3600" b="1" dirty="0">
              <a:solidFill>
                <a:srgbClr val="0070C0"/>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70C0"/>
                </a:solidFill>
              </a:rPr>
              <a:t>South Under Military Rule</a:t>
            </a:r>
            <a:endParaRPr lang="en-US" b="1" dirty="0">
              <a:solidFill>
                <a:srgbClr val="0070C0"/>
              </a:solidFill>
            </a:endParaRPr>
          </a:p>
        </p:txBody>
      </p:sp>
      <p:sp>
        <p:nvSpPr>
          <p:cNvPr id="3" name="Content Placeholder 2"/>
          <p:cNvSpPr>
            <a:spLocks noGrp="1"/>
          </p:cNvSpPr>
          <p:nvPr>
            <p:ph sz="quarter" idx="1"/>
          </p:nvPr>
        </p:nvSpPr>
        <p:spPr/>
        <p:txBody>
          <a:bodyPr>
            <a:normAutofit/>
          </a:bodyPr>
          <a:lstStyle/>
          <a:p>
            <a:r>
              <a:rPr lang="en-US" sz="3200" dirty="0" smtClean="0">
                <a:solidFill>
                  <a:srgbClr val="0070C0"/>
                </a:solidFill>
              </a:rPr>
              <a:t>Soldiers helped register southern blacks to vote</a:t>
            </a:r>
          </a:p>
          <a:p>
            <a:r>
              <a:rPr lang="en-US" sz="3200" dirty="0" smtClean="0">
                <a:solidFill>
                  <a:srgbClr val="0070C0"/>
                </a:solidFill>
              </a:rPr>
              <a:t>African-Americans </a:t>
            </a:r>
          </a:p>
          <a:p>
            <a:pPr lvl="1"/>
            <a:r>
              <a:rPr lang="en-US" sz="2900" dirty="0" smtClean="0">
                <a:solidFill>
                  <a:srgbClr val="0070C0"/>
                </a:solidFill>
              </a:rPr>
              <a:t>outnumbered white voters – 5 states</a:t>
            </a:r>
          </a:p>
          <a:p>
            <a:r>
              <a:rPr lang="en-US" sz="3200" dirty="0" smtClean="0">
                <a:solidFill>
                  <a:srgbClr val="0070C0"/>
                </a:solidFill>
              </a:rPr>
              <a:t>Election of 1868</a:t>
            </a:r>
          </a:p>
          <a:p>
            <a:pPr lvl="1"/>
            <a:r>
              <a:rPr lang="en-US" sz="3200" dirty="0" smtClean="0">
                <a:solidFill>
                  <a:srgbClr val="0070C0"/>
                </a:solidFill>
              </a:rPr>
              <a:t>Republicans won all southern states</a:t>
            </a:r>
          </a:p>
          <a:p>
            <a:pPr lvl="1"/>
            <a:r>
              <a:rPr lang="en-US" sz="3200" dirty="0" smtClean="0">
                <a:solidFill>
                  <a:srgbClr val="0070C0"/>
                </a:solidFill>
              </a:rPr>
              <a:t>Wrote new constitutions</a:t>
            </a:r>
          </a:p>
          <a:p>
            <a:pPr lvl="1"/>
            <a:r>
              <a:rPr lang="en-US" sz="3200" dirty="0" smtClean="0">
                <a:solidFill>
                  <a:srgbClr val="0070C0"/>
                </a:solidFill>
              </a:rPr>
              <a:t>June 1868 – Congress seated representatives from 7 reconstructed states</a:t>
            </a:r>
            <a:endParaRPr lang="en-US" sz="3200" dirty="0">
              <a:solidFill>
                <a:srgbClr val="0070C0"/>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70C0"/>
                </a:solidFill>
              </a:rPr>
              <a:t>Time of Hope and Advancement</a:t>
            </a:r>
            <a:endParaRPr lang="en-US" b="1" dirty="0">
              <a:solidFill>
                <a:srgbClr val="0070C0"/>
              </a:solidFill>
            </a:endParaRPr>
          </a:p>
        </p:txBody>
      </p:sp>
      <p:sp>
        <p:nvSpPr>
          <p:cNvPr id="3" name="Content Placeholder 2"/>
          <p:cNvSpPr>
            <a:spLocks noGrp="1"/>
          </p:cNvSpPr>
          <p:nvPr>
            <p:ph sz="quarter" idx="1"/>
          </p:nvPr>
        </p:nvSpPr>
        <p:spPr>
          <a:xfrm>
            <a:off x="457200" y="1219200"/>
            <a:ext cx="8229600" cy="5334000"/>
          </a:xfrm>
        </p:spPr>
        <p:txBody>
          <a:bodyPr>
            <a:normAutofit/>
          </a:bodyPr>
          <a:lstStyle/>
          <a:p>
            <a:r>
              <a:rPr lang="en-US" dirty="0" smtClean="0">
                <a:solidFill>
                  <a:srgbClr val="0070C0"/>
                </a:solidFill>
              </a:rPr>
              <a:t>African Americans played role in politics</a:t>
            </a:r>
          </a:p>
          <a:p>
            <a:r>
              <a:rPr lang="en-US" dirty="0" smtClean="0">
                <a:solidFill>
                  <a:srgbClr val="0070C0"/>
                </a:solidFill>
              </a:rPr>
              <a:t>Elected  sheriffs, mayors, judges, legislators</a:t>
            </a:r>
          </a:p>
          <a:p>
            <a:r>
              <a:rPr lang="en-US" dirty="0" smtClean="0">
                <a:solidFill>
                  <a:srgbClr val="0070C0"/>
                </a:solidFill>
              </a:rPr>
              <a:t>16 served in the House of Representatives 1872-1901</a:t>
            </a:r>
          </a:p>
          <a:p>
            <a:r>
              <a:rPr lang="en-US" dirty="0" smtClean="0">
                <a:solidFill>
                  <a:srgbClr val="0070C0"/>
                </a:solidFill>
              </a:rPr>
              <a:t>2 African Americans served in the Senate</a:t>
            </a:r>
          </a:p>
          <a:p>
            <a:pPr lvl="1"/>
            <a:r>
              <a:rPr lang="en-US" dirty="0" smtClean="0">
                <a:solidFill>
                  <a:srgbClr val="0070C0"/>
                </a:solidFill>
              </a:rPr>
              <a:t> 1</a:t>
            </a:r>
            <a:r>
              <a:rPr lang="en-US" baseline="30000" dirty="0" smtClean="0">
                <a:solidFill>
                  <a:srgbClr val="0070C0"/>
                </a:solidFill>
              </a:rPr>
              <a:t>st</a:t>
            </a:r>
            <a:r>
              <a:rPr lang="en-US" dirty="0" smtClean="0">
                <a:solidFill>
                  <a:srgbClr val="0070C0"/>
                </a:solidFill>
              </a:rPr>
              <a:t> -Hiram Revels,</a:t>
            </a:r>
          </a:p>
          <a:p>
            <a:pPr lvl="1"/>
            <a:r>
              <a:rPr lang="en-US" dirty="0" smtClean="0">
                <a:solidFill>
                  <a:srgbClr val="0070C0"/>
                </a:solidFill>
              </a:rPr>
              <a:t>2</a:t>
            </a:r>
            <a:r>
              <a:rPr lang="en-US" baseline="30000" dirty="0" smtClean="0">
                <a:solidFill>
                  <a:srgbClr val="0070C0"/>
                </a:solidFill>
              </a:rPr>
              <a:t>nd</a:t>
            </a:r>
            <a:r>
              <a:rPr lang="en-US" dirty="0" smtClean="0">
                <a:solidFill>
                  <a:srgbClr val="0070C0"/>
                </a:solidFill>
              </a:rPr>
              <a:t> - Blanche Bruce</a:t>
            </a:r>
          </a:p>
          <a:p>
            <a:r>
              <a:rPr lang="en-US" dirty="0" smtClean="0">
                <a:solidFill>
                  <a:srgbClr val="0070C0"/>
                </a:solidFill>
              </a:rPr>
              <a:t>Opened public schools</a:t>
            </a:r>
          </a:p>
          <a:p>
            <a:r>
              <a:rPr lang="en-US" dirty="0" smtClean="0">
                <a:solidFill>
                  <a:srgbClr val="0070C0"/>
                </a:solidFill>
              </a:rPr>
              <a:t>Spread taxes more evenly</a:t>
            </a:r>
          </a:p>
          <a:p>
            <a:r>
              <a:rPr lang="en-US" dirty="0" smtClean="0">
                <a:solidFill>
                  <a:srgbClr val="0070C0"/>
                </a:solidFill>
              </a:rPr>
              <a:t>Made fairer voting rules</a:t>
            </a:r>
          </a:p>
          <a:p>
            <a:r>
              <a:rPr lang="en-US" dirty="0" smtClean="0">
                <a:solidFill>
                  <a:srgbClr val="0070C0"/>
                </a:solidFill>
              </a:rPr>
              <a:t>Gave property rights to women</a:t>
            </a:r>
          </a:p>
          <a:p>
            <a:r>
              <a:rPr lang="en-US" dirty="0" smtClean="0">
                <a:solidFill>
                  <a:srgbClr val="0070C0"/>
                </a:solidFill>
              </a:rPr>
              <a:t>Rebuilt bridges, roads, and buildings</a:t>
            </a:r>
            <a:endParaRPr lang="en-US" dirty="0">
              <a:solidFill>
                <a:srgbClr val="0070C0"/>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70C0"/>
                </a:solidFill>
              </a:rPr>
              <a:t>Radical Reconstruction</a:t>
            </a:r>
            <a:endParaRPr lang="en-US" b="1" dirty="0">
              <a:solidFill>
                <a:srgbClr val="0070C0"/>
              </a:solidFill>
            </a:endParaRPr>
          </a:p>
        </p:txBody>
      </p:sp>
      <p:sp>
        <p:nvSpPr>
          <p:cNvPr id="3" name="Content Placeholder 2"/>
          <p:cNvSpPr>
            <a:spLocks noGrp="1"/>
          </p:cNvSpPr>
          <p:nvPr>
            <p:ph sz="quarter" idx="1"/>
          </p:nvPr>
        </p:nvSpPr>
        <p:spPr/>
        <p:txBody>
          <a:bodyPr>
            <a:normAutofit/>
          </a:bodyPr>
          <a:lstStyle/>
          <a:p>
            <a:r>
              <a:rPr lang="en-US" sz="3200" dirty="0" smtClean="0">
                <a:solidFill>
                  <a:srgbClr val="0070C0"/>
                </a:solidFill>
              </a:rPr>
              <a:t>Leaderships changed to Republican Party</a:t>
            </a:r>
          </a:p>
          <a:p>
            <a:r>
              <a:rPr lang="en-US" sz="3200" dirty="0" smtClean="0">
                <a:solidFill>
                  <a:srgbClr val="0070C0"/>
                </a:solidFill>
              </a:rPr>
              <a:t>Three groups played key roles</a:t>
            </a:r>
          </a:p>
          <a:p>
            <a:pPr lvl="1"/>
            <a:r>
              <a:rPr lang="en-US" sz="3200" b="1" dirty="0" smtClean="0">
                <a:solidFill>
                  <a:srgbClr val="FF0000"/>
                </a:solidFill>
              </a:rPr>
              <a:t>Scalawags</a:t>
            </a:r>
          </a:p>
          <a:p>
            <a:pPr lvl="2"/>
            <a:r>
              <a:rPr lang="en-US" sz="3200" dirty="0" smtClean="0">
                <a:solidFill>
                  <a:srgbClr val="0070C0"/>
                </a:solidFill>
              </a:rPr>
              <a:t>Southern whites who opposed secession</a:t>
            </a:r>
          </a:p>
          <a:p>
            <a:pPr lvl="1"/>
            <a:r>
              <a:rPr lang="en-US" sz="3200" b="1" dirty="0" smtClean="0">
                <a:solidFill>
                  <a:srgbClr val="FF0000"/>
                </a:solidFill>
              </a:rPr>
              <a:t>Carpetbaggers</a:t>
            </a:r>
          </a:p>
          <a:p>
            <a:pPr lvl="2"/>
            <a:r>
              <a:rPr lang="en-US" sz="2900" dirty="0" smtClean="0">
                <a:solidFill>
                  <a:srgbClr val="0070C0"/>
                </a:solidFill>
              </a:rPr>
              <a:t>Northern whites who went south to start businesses or pursue political office</a:t>
            </a:r>
          </a:p>
          <a:p>
            <a:pPr lvl="1"/>
            <a:r>
              <a:rPr lang="en-US" sz="3200" b="1" dirty="0" smtClean="0">
                <a:solidFill>
                  <a:srgbClr val="FF0000"/>
                </a:solidFill>
              </a:rPr>
              <a:t>Freedmen</a:t>
            </a:r>
          </a:p>
          <a:p>
            <a:pPr lvl="2"/>
            <a:r>
              <a:rPr lang="en-US" sz="2900" dirty="0" smtClean="0">
                <a:solidFill>
                  <a:srgbClr val="0070C0"/>
                </a:solidFill>
              </a:rPr>
              <a:t>Freed slaves</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70C0"/>
                </a:solidFill>
              </a:rPr>
              <a:t>Impeachment of Andrew Johnson</a:t>
            </a:r>
            <a:endParaRPr lang="en-US" b="1" dirty="0">
              <a:solidFill>
                <a:srgbClr val="0070C0"/>
              </a:solidFill>
            </a:endParaRPr>
          </a:p>
        </p:txBody>
      </p:sp>
      <p:sp>
        <p:nvSpPr>
          <p:cNvPr id="3" name="Content Placeholder 2"/>
          <p:cNvSpPr>
            <a:spLocks noGrp="1"/>
          </p:cNvSpPr>
          <p:nvPr>
            <p:ph sz="quarter" idx="1"/>
          </p:nvPr>
        </p:nvSpPr>
        <p:spPr>
          <a:xfrm>
            <a:off x="457200" y="1219200"/>
            <a:ext cx="8229600" cy="5105400"/>
          </a:xfrm>
        </p:spPr>
        <p:txBody>
          <a:bodyPr>
            <a:normAutofit/>
          </a:bodyPr>
          <a:lstStyle/>
          <a:p>
            <a:pPr>
              <a:buNone/>
            </a:pPr>
            <a:r>
              <a:rPr lang="en-US" dirty="0" smtClean="0">
                <a:solidFill>
                  <a:srgbClr val="0070C0"/>
                </a:solidFill>
              </a:rPr>
              <a:t>Article 2 of the Constitution</a:t>
            </a:r>
          </a:p>
          <a:p>
            <a:r>
              <a:rPr lang="en-US" dirty="0" smtClean="0">
                <a:solidFill>
                  <a:srgbClr val="0070C0"/>
                </a:solidFill>
              </a:rPr>
              <a:t>Impeachment – bringing of formal charges against a public official</a:t>
            </a:r>
          </a:p>
          <a:p>
            <a:r>
              <a:rPr lang="en-US" dirty="0" smtClean="0">
                <a:solidFill>
                  <a:srgbClr val="0070C0"/>
                </a:solidFill>
              </a:rPr>
              <a:t>Congress can impeach a president for ‘treason, bribery or other high crimes and misdemeanors’</a:t>
            </a:r>
          </a:p>
          <a:p>
            <a:r>
              <a:rPr lang="en-US" dirty="0" smtClean="0">
                <a:solidFill>
                  <a:srgbClr val="0070C0"/>
                </a:solidFill>
              </a:rPr>
              <a:t>House brings forth charges – hold hearings</a:t>
            </a:r>
          </a:p>
          <a:p>
            <a:r>
              <a:rPr lang="en-US" dirty="0" smtClean="0">
                <a:solidFill>
                  <a:srgbClr val="0070C0"/>
                </a:solidFill>
              </a:rPr>
              <a:t>Senate – holds the trial</a:t>
            </a:r>
          </a:p>
          <a:p>
            <a:r>
              <a:rPr lang="en-US" dirty="0" smtClean="0">
                <a:solidFill>
                  <a:srgbClr val="0070C0"/>
                </a:solidFill>
              </a:rPr>
              <a:t>Supreme Court Chief Justice presides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t>Preparing for Reunion</a:t>
            </a:r>
            <a:endParaRPr lang="en-US" sz="4000" b="1" dirty="0"/>
          </a:p>
        </p:txBody>
      </p:sp>
      <p:sp>
        <p:nvSpPr>
          <p:cNvPr id="3" name="Content Placeholder 2"/>
          <p:cNvSpPr>
            <a:spLocks noGrp="1"/>
          </p:cNvSpPr>
          <p:nvPr>
            <p:ph sz="quarter" idx="1"/>
          </p:nvPr>
        </p:nvSpPr>
        <p:spPr/>
        <p:txBody>
          <a:bodyPr/>
          <a:lstStyle/>
          <a:p>
            <a:r>
              <a:rPr lang="en-US" b="1" dirty="0" smtClean="0"/>
              <a:t>Enormous Problems for the South</a:t>
            </a:r>
          </a:p>
          <a:p>
            <a:pPr lvl="1"/>
            <a:r>
              <a:rPr lang="en-US" dirty="0" smtClean="0"/>
              <a:t>Vast areas of the South lay in ruin</a:t>
            </a:r>
          </a:p>
          <a:p>
            <a:pPr lvl="1"/>
            <a:r>
              <a:rPr lang="en-US" dirty="0" smtClean="0"/>
              <a:t>What to do about the freed slaves?</a:t>
            </a:r>
          </a:p>
          <a:p>
            <a:pPr lvl="1"/>
            <a:r>
              <a:rPr lang="en-US" dirty="0" smtClean="0"/>
              <a:t>What to do about homeless refugees?</a:t>
            </a:r>
          </a:p>
          <a:p>
            <a:pPr lvl="1"/>
            <a:r>
              <a:rPr lang="en-US" dirty="0" smtClean="0"/>
              <a:t>Cities and plantations in physical ruin</a:t>
            </a:r>
          </a:p>
          <a:p>
            <a:pPr lvl="1"/>
            <a:r>
              <a:rPr lang="en-US" dirty="0" smtClean="0"/>
              <a:t>Hard feelings between North and South</a:t>
            </a:r>
          </a:p>
          <a:p>
            <a:pPr lvl="1"/>
            <a:r>
              <a:rPr lang="en-US" dirty="0" smtClean="0"/>
              <a:t>Many Prisoners of War</a:t>
            </a:r>
          </a:p>
          <a:p>
            <a:pPr lvl="1"/>
            <a:r>
              <a:rPr lang="en-US" dirty="0" smtClean="0"/>
              <a:t>Living casualties of war – vets returning wounded</a:t>
            </a:r>
          </a:p>
          <a:p>
            <a:pPr lvl="1"/>
            <a:r>
              <a:rPr lang="en-US" dirty="0" smtClean="0"/>
              <a:t>Confederate money was worthless.  </a:t>
            </a:r>
          </a:p>
          <a:p>
            <a:pPr lvl="2"/>
            <a:r>
              <a:rPr lang="en-US" dirty="0" smtClean="0"/>
              <a:t>Banks closed.  </a:t>
            </a:r>
          </a:p>
          <a:p>
            <a:pPr lvl="2"/>
            <a:r>
              <a:rPr lang="en-US" dirty="0" smtClean="0"/>
              <a:t>People lost their life savings</a:t>
            </a:r>
          </a:p>
          <a:p>
            <a:pPr lvl="2">
              <a:buNone/>
            </a:pPr>
            <a:endParaRPr lang="en-US" dirty="0" smtClean="0"/>
          </a:p>
          <a:p>
            <a:pPr lvl="1"/>
            <a:endParaRPr lang="en-US"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70C0"/>
                </a:solidFill>
              </a:rPr>
              <a:t>Impeachment of Andrew Johnson</a:t>
            </a:r>
            <a:endParaRPr lang="en-US" b="1" dirty="0">
              <a:solidFill>
                <a:srgbClr val="0070C0"/>
              </a:solidFill>
            </a:endParaRPr>
          </a:p>
        </p:txBody>
      </p:sp>
      <p:sp>
        <p:nvSpPr>
          <p:cNvPr id="3" name="Content Placeholder 2"/>
          <p:cNvSpPr>
            <a:spLocks noGrp="1"/>
          </p:cNvSpPr>
          <p:nvPr>
            <p:ph sz="quarter" idx="1"/>
          </p:nvPr>
        </p:nvSpPr>
        <p:spPr/>
        <p:txBody>
          <a:bodyPr>
            <a:normAutofit lnSpcReduction="10000"/>
          </a:bodyPr>
          <a:lstStyle/>
          <a:p>
            <a:r>
              <a:rPr lang="en-US" dirty="0" smtClean="0">
                <a:solidFill>
                  <a:srgbClr val="0070C0"/>
                </a:solidFill>
              </a:rPr>
              <a:t>Power struggle between Johnson and Radical Republicans</a:t>
            </a:r>
          </a:p>
          <a:p>
            <a:r>
              <a:rPr lang="en-US" dirty="0" smtClean="0">
                <a:solidFill>
                  <a:srgbClr val="0070C0"/>
                </a:solidFill>
              </a:rPr>
              <a:t>Johnson removed Secretary of War Stanton and replaced him with Ulysses S. Grant</a:t>
            </a:r>
          </a:p>
          <a:p>
            <a:r>
              <a:rPr lang="en-US" dirty="0" smtClean="0">
                <a:solidFill>
                  <a:srgbClr val="0070C0"/>
                </a:solidFill>
              </a:rPr>
              <a:t>House of Representatives  accused him of Violating Tenure of Office</a:t>
            </a:r>
          </a:p>
          <a:p>
            <a:r>
              <a:rPr lang="en-US" dirty="0" smtClean="0">
                <a:solidFill>
                  <a:srgbClr val="0070C0"/>
                </a:solidFill>
              </a:rPr>
              <a:t>February 24, 1868 – 11 Articles of Impeachment</a:t>
            </a:r>
          </a:p>
          <a:p>
            <a:r>
              <a:rPr lang="en-US" dirty="0" smtClean="0">
                <a:solidFill>
                  <a:srgbClr val="0070C0"/>
                </a:solidFill>
              </a:rPr>
              <a:t>Trial went to the Senate</a:t>
            </a:r>
          </a:p>
          <a:p>
            <a:r>
              <a:rPr lang="en-US" dirty="0" smtClean="0">
                <a:solidFill>
                  <a:srgbClr val="0070C0"/>
                </a:solidFill>
              </a:rPr>
              <a:t>Chief Justice Salmon P Chase presided</a:t>
            </a:r>
          </a:p>
          <a:p>
            <a:r>
              <a:rPr lang="en-US" dirty="0" smtClean="0">
                <a:solidFill>
                  <a:srgbClr val="0070C0"/>
                </a:solidFill>
              </a:rPr>
              <a:t> Senate voted – 1 vote shy of 2/3 majority for impeachment</a:t>
            </a:r>
          </a:p>
          <a:p>
            <a:r>
              <a:rPr lang="en-US" dirty="0" smtClean="0">
                <a:solidFill>
                  <a:srgbClr val="0070C0"/>
                </a:solidFill>
              </a:rPr>
              <a:t>Final vote taken May 26th</a:t>
            </a:r>
          </a:p>
          <a:p>
            <a:endParaRPr lang="en-US" dirty="0" smtClean="0"/>
          </a:p>
          <a:p>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70C0"/>
                </a:solidFill>
              </a:rPr>
              <a:t>Election of 1868</a:t>
            </a:r>
            <a:endParaRPr lang="en-US" b="1" dirty="0">
              <a:solidFill>
                <a:srgbClr val="0070C0"/>
              </a:solidFill>
            </a:endParaRPr>
          </a:p>
        </p:txBody>
      </p:sp>
      <p:sp>
        <p:nvSpPr>
          <p:cNvPr id="3" name="Content Placeholder 2"/>
          <p:cNvSpPr>
            <a:spLocks noGrp="1"/>
          </p:cNvSpPr>
          <p:nvPr>
            <p:ph sz="quarter" idx="1"/>
          </p:nvPr>
        </p:nvSpPr>
        <p:spPr>
          <a:xfrm>
            <a:off x="457200" y="1219200"/>
            <a:ext cx="8229600" cy="5410200"/>
          </a:xfrm>
        </p:spPr>
        <p:txBody>
          <a:bodyPr>
            <a:normAutofit/>
          </a:bodyPr>
          <a:lstStyle/>
          <a:p>
            <a:r>
              <a:rPr lang="en-US" dirty="0" smtClean="0">
                <a:solidFill>
                  <a:srgbClr val="0070C0"/>
                </a:solidFill>
              </a:rPr>
              <a:t>Ulysses S. Grant defeated Horatio Seymour</a:t>
            </a:r>
          </a:p>
          <a:p>
            <a:r>
              <a:rPr lang="en-US" dirty="0" smtClean="0">
                <a:solidFill>
                  <a:srgbClr val="0070C0"/>
                </a:solidFill>
              </a:rPr>
              <a:t>Electoral votes – 26 out of 34 states</a:t>
            </a:r>
          </a:p>
          <a:p>
            <a:endParaRPr lang="en-US" dirty="0" smtClean="0">
              <a:solidFill>
                <a:srgbClr val="0070C0"/>
              </a:solidFill>
            </a:endParaRPr>
          </a:p>
          <a:p>
            <a:endParaRPr lang="en-US" dirty="0" smtClean="0">
              <a:solidFill>
                <a:srgbClr val="0070C0"/>
              </a:solidFill>
            </a:endParaRPr>
          </a:p>
          <a:p>
            <a:endParaRPr lang="en-US" dirty="0" smtClean="0">
              <a:solidFill>
                <a:srgbClr val="0070C0"/>
              </a:solidFill>
            </a:endParaRPr>
          </a:p>
          <a:p>
            <a:endParaRPr lang="en-US" dirty="0" smtClean="0">
              <a:solidFill>
                <a:srgbClr val="0070C0"/>
              </a:solidFill>
            </a:endParaRPr>
          </a:p>
          <a:p>
            <a:pPr>
              <a:buNone/>
            </a:pPr>
            <a:r>
              <a:rPr lang="en-US" dirty="0" smtClean="0">
                <a:solidFill>
                  <a:srgbClr val="0070C0"/>
                </a:solidFill>
              </a:rPr>
              <a:t>Republican			Democrat</a:t>
            </a:r>
          </a:p>
          <a:p>
            <a:r>
              <a:rPr lang="en-US" dirty="0" smtClean="0">
                <a:solidFill>
                  <a:srgbClr val="0070C0"/>
                </a:solidFill>
              </a:rPr>
              <a:t>Virginia, Texas, Mississippi still not able to cast votes</a:t>
            </a:r>
          </a:p>
          <a:p>
            <a:r>
              <a:rPr lang="en-US" dirty="0" smtClean="0">
                <a:solidFill>
                  <a:srgbClr val="0070C0"/>
                </a:solidFill>
              </a:rPr>
              <a:t>500,000 African Americans voted</a:t>
            </a:r>
          </a:p>
          <a:p>
            <a:r>
              <a:rPr lang="en-US" dirty="0" smtClean="0">
                <a:solidFill>
                  <a:srgbClr val="0070C0"/>
                </a:solidFill>
              </a:rPr>
              <a:t>Moderate  Grant had support from northern business</a:t>
            </a:r>
          </a:p>
          <a:p>
            <a:r>
              <a:rPr lang="en-US" dirty="0" smtClean="0">
                <a:solidFill>
                  <a:srgbClr val="0070C0"/>
                </a:solidFill>
              </a:rPr>
              <a:t>Radicals began to lose support in Republican party</a:t>
            </a:r>
            <a:endParaRPr lang="en-US" dirty="0">
              <a:solidFill>
                <a:srgbClr val="0070C0"/>
              </a:solidFill>
            </a:endParaRPr>
          </a:p>
        </p:txBody>
      </p:sp>
      <p:pic>
        <p:nvPicPr>
          <p:cNvPr id="4" name="Picture 3" descr="174px-UlyssesGrant.png"/>
          <p:cNvPicPr>
            <a:picLocks noChangeAspect="1"/>
          </p:cNvPicPr>
          <p:nvPr/>
        </p:nvPicPr>
        <p:blipFill>
          <a:blip r:embed="rId2" cstate="print"/>
          <a:stretch>
            <a:fillRect/>
          </a:stretch>
        </p:blipFill>
        <p:spPr>
          <a:xfrm>
            <a:off x="685800" y="2133600"/>
            <a:ext cx="1657350" cy="1905000"/>
          </a:xfrm>
          <a:prstGeom prst="rect">
            <a:avLst/>
          </a:prstGeom>
        </p:spPr>
      </p:pic>
      <p:pic>
        <p:nvPicPr>
          <p:cNvPr id="5" name="Picture 4" descr="177px-Horatio_Seymour_-_Brady-Handysmall.png"/>
          <p:cNvPicPr>
            <a:picLocks noChangeAspect="1"/>
          </p:cNvPicPr>
          <p:nvPr/>
        </p:nvPicPr>
        <p:blipFill>
          <a:blip r:embed="rId3" cstate="print"/>
          <a:stretch>
            <a:fillRect/>
          </a:stretch>
        </p:blipFill>
        <p:spPr>
          <a:xfrm>
            <a:off x="4114800" y="2209800"/>
            <a:ext cx="1685925" cy="1905000"/>
          </a:xfrm>
          <a:prstGeom prst="rect">
            <a:avLst/>
          </a:prstGeom>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70C0"/>
                </a:solidFill>
              </a:rPr>
              <a:t>Fifteenth Amendment</a:t>
            </a:r>
            <a:endParaRPr lang="en-US" b="1" dirty="0">
              <a:solidFill>
                <a:srgbClr val="0070C0"/>
              </a:solidFill>
            </a:endParaRPr>
          </a:p>
        </p:txBody>
      </p:sp>
      <p:sp>
        <p:nvSpPr>
          <p:cNvPr id="3" name="Content Placeholder 2"/>
          <p:cNvSpPr>
            <a:spLocks noGrp="1"/>
          </p:cNvSpPr>
          <p:nvPr>
            <p:ph sz="quarter" idx="1"/>
          </p:nvPr>
        </p:nvSpPr>
        <p:spPr/>
        <p:txBody>
          <a:bodyPr/>
          <a:lstStyle/>
          <a:p>
            <a:r>
              <a:rPr lang="en-US" dirty="0" smtClean="0">
                <a:solidFill>
                  <a:srgbClr val="0070C0"/>
                </a:solidFill>
              </a:rPr>
              <a:t>Congress passed in 1869</a:t>
            </a:r>
          </a:p>
          <a:p>
            <a:r>
              <a:rPr lang="en-US" dirty="0" smtClean="0">
                <a:solidFill>
                  <a:srgbClr val="0070C0"/>
                </a:solidFill>
              </a:rPr>
              <a:t>Barred all states from denying African American males the right to vote on account of race, color, or previous condition of servitude </a:t>
            </a:r>
          </a:p>
          <a:p>
            <a:r>
              <a:rPr lang="en-US" dirty="0" smtClean="0">
                <a:solidFill>
                  <a:srgbClr val="0070C0"/>
                </a:solidFill>
              </a:rPr>
              <a:t>Critics complained that it did not prevent states from requiring property ownership to vote or pay a poll tax </a:t>
            </a:r>
          </a:p>
          <a:p>
            <a:r>
              <a:rPr lang="en-US" dirty="0" smtClean="0">
                <a:solidFill>
                  <a:srgbClr val="0070C0"/>
                </a:solidFill>
              </a:rPr>
              <a:t>¾ states approved the amendment in 1870</a:t>
            </a:r>
            <a:endParaRPr lang="en-US" dirty="0">
              <a:solidFill>
                <a:srgbClr val="0070C0"/>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70C0"/>
                </a:solidFill>
              </a:rPr>
              <a:t>Ku Klux Klan</a:t>
            </a:r>
            <a:endParaRPr lang="en-US" b="1" dirty="0">
              <a:solidFill>
                <a:srgbClr val="0070C0"/>
              </a:solidFill>
            </a:endParaRPr>
          </a:p>
        </p:txBody>
      </p:sp>
      <p:sp>
        <p:nvSpPr>
          <p:cNvPr id="3" name="Content Placeholder 2"/>
          <p:cNvSpPr>
            <a:spLocks noGrp="1"/>
          </p:cNvSpPr>
          <p:nvPr>
            <p:ph sz="quarter" idx="1"/>
          </p:nvPr>
        </p:nvSpPr>
        <p:spPr/>
        <p:txBody>
          <a:bodyPr>
            <a:normAutofit lnSpcReduction="10000"/>
          </a:bodyPr>
          <a:lstStyle/>
          <a:p>
            <a:r>
              <a:rPr lang="en-US" dirty="0" smtClean="0">
                <a:solidFill>
                  <a:srgbClr val="0070C0"/>
                </a:solidFill>
              </a:rPr>
              <a:t>Began in Pulaski, Tennessee </a:t>
            </a:r>
          </a:p>
          <a:p>
            <a:r>
              <a:rPr lang="en-US" dirty="0" smtClean="0">
                <a:solidFill>
                  <a:srgbClr val="0070C0"/>
                </a:solidFill>
              </a:rPr>
              <a:t>Followed by Nashville</a:t>
            </a:r>
          </a:p>
          <a:p>
            <a:r>
              <a:rPr lang="en-US" dirty="0" smtClean="0">
                <a:solidFill>
                  <a:srgbClr val="0070C0"/>
                </a:solidFill>
              </a:rPr>
              <a:t>Angry at being shut out of politics</a:t>
            </a:r>
          </a:p>
          <a:p>
            <a:r>
              <a:rPr lang="en-US" dirty="0" smtClean="0">
                <a:solidFill>
                  <a:srgbClr val="0070C0"/>
                </a:solidFill>
              </a:rPr>
              <a:t>Organized a secret society of whites</a:t>
            </a:r>
          </a:p>
          <a:p>
            <a:r>
              <a:rPr lang="en-US" dirty="0" smtClean="0">
                <a:solidFill>
                  <a:srgbClr val="0070C0"/>
                </a:solidFill>
              </a:rPr>
              <a:t>Many were former Confederates/officers</a:t>
            </a:r>
          </a:p>
          <a:p>
            <a:r>
              <a:rPr lang="en-US" dirty="0" smtClean="0">
                <a:solidFill>
                  <a:srgbClr val="0070C0"/>
                </a:solidFill>
              </a:rPr>
              <a:t>First Grand Wizard – Nathan Bedford Forrest</a:t>
            </a:r>
          </a:p>
          <a:p>
            <a:r>
              <a:rPr lang="en-US" dirty="0" smtClean="0">
                <a:solidFill>
                  <a:srgbClr val="0070C0"/>
                </a:solidFill>
              </a:rPr>
              <a:t>Wore white robes and hoods – spread fear among African Americans – keep them from voting</a:t>
            </a:r>
          </a:p>
          <a:p>
            <a:r>
              <a:rPr lang="en-US" dirty="0" smtClean="0">
                <a:solidFill>
                  <a:srgbClr val="0070C0"/>
                </a:solidFill>
              </a:rPr>
              <a:t>Rode at night – threatened,, tortured, burned crosses and shot or hung many African Americans</a:t>
            </a:r>
          </a:p>
          <a:p>
            <a:r>
              <a:rPr lang="en-US" dirty="0" smtClean="0">
                <a:solidFill>
                  <a:srgbClr val="0070C0"/>
                </a:solidFill>
              </a:rPr>
              <a:t>Took hundreds of lives during the election of 1868</a:t>
            </a:r>
          </a:p>
          <a:p>
            <a:endParaRPr lang="en-US" dirty="0">
              <a:solidFill>
                <a:srgbClr val="0070C0"/>
              </a:solidFill>
            </a:endParaRPr>
          </a:p>
        </p:txBody>
      </p:sp>
      <p:pic>
        <p:nvPicPr>
          <p:cNvPr id="4" name="Picture 3" descr="NathanBedfordForrest.jpg"/>
          <p:cNvPicPr>
            <a:picLocks noChangeAspect="1"/>
          </p:cNvPicPr>
          <p:nvPr/>
        </p:nvPicPr>
        <p:blipFill>
          <a:blip r:embed="rId2" cstate="print"/>
          <a:stretch>
            <a:fillRect/>
          </a:stretch>
        </p:blipFill>
        <p:spPr>
          <a:xfrm>
            <a:off x="6705600" y="381000"/>
            <a:ext cx="1905000" cy="2781300"/>
          </a:xfrm>
          <a:prstGeom prst="rect">
            <a:avLst/>
          </a:prstGeom>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70C0"/>
                </a:solidFill>
              </a:rPr>
              <a:t>KKK</a:t>
            </a:r>
            <a:endParaRPr lang="en-US" b="1" dirty="0">
              <a:solidFill>
                <a:srgbClr val="0070C0"/>
              </a:solidFill>
            </a:endParaRPr>
          </a:p>
        </p:txBody>
      </p:sp>
      <p:sp>
        <p:nvSpPr>
          <p:cNvPr id="3" name="Content Placeholder 2"/>
          <p:cNvSpPr>
            <a:spLocks noGrp="1"/>
          </p:cNvSpPr>
          <p:nvPr>
            <p:ph sz="quarter" idx="1"/>
          </p:nvPr>
        </p:nvSpPr>
        <p:spPr/>
        <p:txBody>
          <a:bodyPr/>
          <a:lstStyle/>
          <a:p>
            <a:r>
              <a:rPr lang="en-US" dirty="0" smtClean="0">
                <a:solidFill>
                  <a:srgbClr val="0070C0"/>
                </a:solidFill>
              </a:rPr>
              <a:t>Radical Republicans urged President Grant to investigate the KKK</a:t>
            </a:r>
          </a:p>
          <a:p>
            <a:r>
              <a:rPr lang="en-US" dirty="0" smtClean="0">
                <a:solidFill>
                  <a:srgbClr val="0070C0"/>
                </a:solidFill>
              </a:rPr>
              <a:t>Ku Klux Klan Acts of 1870 and 1871</a:t>
            </a:r>
          </a:p>
          <a:p>
            <a:pPr lvl="1"/>
            <a:r>
              <a:rPr lang="en-US" dirty="0" smtClean="0">
                <a:solidFill>
                  <a:srgbClr val="0070C0"/>
                </a:solidFill>
              </a:rPr>
              <a:t>Barred the use of force against voters</a:t>
            </a:r>
          </a:p>
          <a:p>
            <a:pPr lvl="1"/>
            <a:r>
              <a:rPr lang="en-US" dirty="0" smtClean="0">
                <a:solidFill>
                  <a:srgbClr val="0070C0"/>
                </a:solidFill>
              </a:rPr>
              <a:t>Original Klan dissolved officially</a:t>
            </a:r>
          </a:p>
          <a:p>
            <a:pPr lvl="1"/>
            <a:r>
              <a:rPr lang="en-US" dirty="0" smtClean="0">
                <a:solidFill>
                  <a:srgbClr val="0070C0"/>
                </a:solidFill>
              </a:rPr>
              <a:t>New groups took its place</a:t>
            </a:r>
          </a:p>
          <a:p>
            <a:pPr lvl="1"/>
            <a:r>
              <a:rPr lang="en-US" dirty="0" smtClean="0">
                <a:solidFill>
                  <a:srgbClr val="0070C0"/>
                </a:solidFill>
              </a:rPr>
              <a:t>Some Klan groups stayed through the 1960s</a:t>
            </a:r>
          </a:p>
          <a:p>
            <a:pPr lvl="1"/>
            <a:r>
              <a:rPr lang="en-US" dirty="0" smtClean="0">
                <a:solidFill>
                  <a:srgbClr val="0070C0"/>
                </a:solidFill>
              </a:rPr>
              <a:t>Threats to African Americans caused a decline in voting</a:t>
            </a:r>
            <a:endParaRPr lang="en-US" dirty="0">
              <a:solidFill>
                <a:srgbClr val="0070C0"/>
              </a:solidFil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US" sz="4000" dirty="0" smtClean="0">
                <a:solidFill>
                  <a:srgbClr val="002060"/>
                </a:solidFill>
              </a:rPr>
              <a:t>The End of Reconstruction</a:t>
            </a:r>
            <a:endParaRPr lang="en-US" sz="4000" dirty="0">
              <a:solidFill>
                <a:srgbClr val="002060"/>
              </a:solidFill>
            </a:endParaRPr>
          </a:p>
        </p:txBody>
      </p:sp>
      <p:sp>
        <p:nvSpPr>
          <p:cNvPr id="5" name="Subtitle 4"/>
          <p:cNvSpPr>
            <a:spLocks noGrp="1"/>
          </p:cNvSpPr>
          <p:nvPr>
            <p:ph type="subTitle" idx="1"/>
          </p:nvPr>
        </p:nvSpPr>
        <p:spPr/>
        <p:txBody>
          <a:bodyPr/>
          <a:lstStyle/>
          <a:p>
            <a:r>
              <a:rPr lang="en-US" dirty="0" smtClean="0"/>
              <a:t>Chapter 16 – Section 3</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2060"/>
                </a:solidFill>
              </a:rPr>
              <a:t>Reconstruction’s Conclusion</a:t>
            </a:r>
            <a:endParaRPr lang="en-US" b="1" dirty="0">
              <a:solidFill>
                <a:srgbClr val="002060"/>
              </a:solidFill>
            </a:endParaRPr>
          </a:p>
        </p:txBody>
      </p:sp>
      <p:sp>
        <p:nvSpPr>
          <p:cNvPr id="3" name="Content Placeholder 2"/>
          <p:cNvSpPr>
            <a:spLocks noGrp="1"/>
          </p:cNvSpPr>
          <p:nvPr>
            <p:ph sz="quarter" idx="1"/>
          </p:nvPr>
        </p:nvSpPr>
        <p:spPr>
          <a:xfrm>
            <a:off x="609600" y="1219200"/>
            <a:ext cx="8305800" cy="4937760"/>
          </a:xfrm>
        </p:spPr>
        <p:txBody>
          <a:bodyPr>
            <a:noAutofit/>
          </a:bodyPr>
          <a:lstStyle/>
          <a:p>
            <a:r>
              <a:rPr lang="en-US" sz="3600" dirty="0" smtClean="0"/>
              <a:t>Radical Republicans lost support</a:t>
            </a:r>
          </a:p>
          <a:p>
            <a:pPr lvl="1"/>
            <a:r>
              <a:rPr lang="en-US" sz="3600" dirty="0" smtClean="0"/>
              <a:t>People worried about own </a:t>
            </a:r>
            <a:r>
              <a:rPr lang="en-US" sz="3600" dirty="0" smtClean="0"/>
              <a:t>lives</a:t>
            </a:r>
          </a:p>
          <a:p>
            <a:pPr lvl="1"/>
            <a:r>
              <a:rPr lang="en-US" sz="3600" dirty="0" smtClean="0"/>
              <a:t>Many didn’t care about government</a:t>
            </a:r>
            <a:endParaRPr lang="en-US" sz="3600" dirty="0" smtClean="0"/>
          </a:p>
          <a:p>
            <a:pPr lvl="1"/>
            <a:r>
              <a:rPr lang="en-US" sz="3600" dirty="0" smtClean="0"/>
              <a:t>Time healed </a:t>
            </a:r>
            <a:r>
              <a:rPr lang="en-US" sz="3600" dirty="0" smtClean="0"/>
              <a:t>wounds</a:t>
            </a:r>
            <a:endParaRPr lang="en-US" sz="3600" dirty="0"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Grant’s Presidency</a:t>
            </a:r>
            <a:endParaRPr lang="en-US" b="1" dirty="0"/>
          </a:p>
        </p:txBody>
      </p:sp>
      <p:sp>
        <p:nvSpPr>
          <p:cNvPr id="3" name="Content Placeholder 2"/>
          <p:cNvSpPr>
            <a:spLocks noGrp="1"/>
          </p:cNvSpPr>
          <p:nvPr>
            <p:ph sz="quarter" idx="1"/>
          </p:nvPr>
        </p:nvSpPr>
        <p:spPr/>
        <p:txBody>
          <a:bodyPr/>
          <a:lstStyle/>
          <a:p>
            <a:pPr lvl="1"/>
            <a:r>
              <a:rPr lang="en-US" sz="3200" b="1" dirty="0" smtClean="0"/>
              <a:t>F</a:t>
            </a:r>
            <a:r>
              <a:rPr lang="en-US" sz="3200" b="1" dirty="0" smtClean="0"/>
              <a:t>ull </a:t>
            </a:r>
            <a:r>
              <a:rPr lang="en-US" sz="3200" b="1" dirty="0" smtClean="0"/>
              <a:t>of corruption</a:t>
            </a:r>
          </a:p>
          <a:p>
            <a:pPr lvl="2"/>
            <a:r>
              <a:rPr lang="en-US" sz="3200" dirty="0" smtClean="0"/>
              <a:t>Great General/Poor President</a:t>
            </a:r>
          </a:p>
          <a:p>
            <a:pPr lvl="2"/>
            <a:r>
              <a:rPr lang="en-US" sz="3200" dirty="0" smtClean="0"/>
              <a:t>Grant himself had no part in the corruption</a:t>
            </a:r>
          </a:p>
          <a:p>
            <a:pPr lvl="2"/>
            <a:r>
              <a:rPr lang="en-US" sz="3200" dirty="0" smtClean="0"/>
              <a:t>Appointed friends to public </a:t>
            </a:r>
            <a:r>
              <a:rPr lang="en-US" sz="3200" dirty="0" smtClean="0"/>
              <a:t>office</a:t>
            </a:r>
          </a:p>
          <a:p>
            <a:pPr lvl="3"/>
            <a:r>
              <a:rPr lang="en-US" sz="3000" dirty="0" smtClean="0"/>
              <a:t>often </a:t>
            </a:r>
            <a:r>
              <a:rPr lang="en-US" sz="3000" dirty="0" smtClean="0"/>
              <a:t>corrupt</a:t>
            </a:r>
          </a:p>
          <a:p>
            <a:pPr lvl="2"/>
            <a:r>
              <a:rPr lang="en-US" sz="3200" dirty="0" smtClean="0"/>
              <a:t>Won re-election in 1872</a:t>
            </a:r>
          </a:p>
          <a:p>
            <a:pPr lvl="2"/>
            <a:r>
              <a:rPr lang="en-US" sz="3200" dirty="0" smtClean="0"/>
              <a:t>Northerners lost faith in the Republican party</a:t>
            </a:r>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Self-rule for the South</a:t>
            </a:r>
            <a:endParaRPr lang="en-US" b="1" dirty="0"/>
          </a:p>
        </p:txBody>
      </p:sp>
      <p:sp>
        <p:nvSpPr>
          <p:cNvPr id="3" name="Content Placeholder 2"/>
          <p:cNvSpPr>
            <a:spLocks noGrp="1"/>
          </p:cNvSpPr>
          <p:nvPr>
            <p:ph sz="quarter" idx="1"/>
          </p:nvPr>
        </p:nvSpPr>
        <p:spPr>
          <a:xfrm>
            <a:off x="228600" y="1219200"/>
            <a:ext cx="8763000" cy="4937760"/>
          </a:xfrm>
        </p:spPr>
        <p:txBody>
          <a:bodyPr>
            <a:normAutofit/>
          </a:bodyPr>
          <a:lstStyle/>
          <a:p>
            <a:r>
              <a:rPr lang="en-US" sz="3200" dirty="0" smtClean="0"/>
              <a:t>Many </a:t>
            </a:r>
            <a:r>
              <a:rPr lang="en-US" sz="3200" dirty="0" smtClean="0"/>
              <a:t>wanted withdrawal of military in the South</a:t>
            </a:r>
          </a:p>
          <a:p>
            <a:r>
              <a:rPr lang="en-US" sz="3200" dirty="0" smtClean="0"/>
              <a:t>Radical Republicans </a:t>
            </a:r>
            <a:r>
              <a:rPr lang="en-US" sz="3200" dirty="0" smtClean="0"/>
              <a:t>losing power</a:t>
            </a:r>
          </a:p>
          <a:p>
            <a:r>
              <a:rPr lang="en-US" sz="3200" dirty="0" smtClean="0"/>
              <a:t>South slowly took away rights of African Americans</a:t>
            </a:r>
          </a:p>
          <a:p>
            <a:r>
              <a:rPr lang="en-US" sz="3200" dirty="0" smtClean="0"/>
              <a:t>By 1874 Republicans controlled only 3 states</a:t>
            </a:r>
          </a:p>
          <a:p>
            <a:r>
              <a:rPr lang="en-US" sz="3200" dirty="0" smtClean="0"/>
              <a:t>By 1877 Democrats controlled all</a:t>
            </a:r>
          </a:p>
          <a:p>
            <a:r>
              <a:rPr lang="en-US" sz="3200" dirty="0" smtClean="0"/>
              <a:t>Groups like the KKK were a factor in the change</a:t>
            </a:r>
            <a:endParaRPr lang="en-US" sz="32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Election of 1876</a:t>
            </a:r>
            <a:endParaRPr lang="en-US" b="1" dirty="0"/>
          </a:p>
        </p:txBody>
      </p:sp>
      <p:sp>
        <p:nvSpPr>
          <p:cNvPr id="3" name="Content Placeholder 2"/>
          <p:cNvSpPr>
            <a:spLocks noGrp="1"/>
          </p:cNvSpPr>
          <p:nvPr>
            <p:ph sz="quarter" idx="1"/>
          </p:nvPr>
        </p:nvSpPr>
        <p:spPr>
          <a:xfrm>
            <a:off x="457200" y="990600"/>
            <a:ext cx="8229600" cy="5867400"/>
          </a:xfrm>
        </p:spPr>
        <p:txBody>
          <a:bodyPr>
            <a:normAutofit/>
          </a:bodyPr>
          <a:lstStyle/>
          <a:p>
            <a:r>
              <a:rPr lang="en-US" dirty="0" smtClean="0"/>
              <a:t>Candidates </a:t>
            </a:r>
          </a:p>
          <a:p>
            <a:pPr lvl="1"/>
            <a:r>
              <a:rPr lang="en-US" dirty="0" smtClean="0"/>
              <a:t> Rutherford B Hayes of Ohio – Republican</a:t>
            </a:r>
          </a:p>
          <a:p>
            <a:pPr lvl="1"/>
            <a:r>
              <a:rPr lang="en-US" dirty="0" smtClean="0"/>
              <a:t>Samuel </a:t>
            </a:r>
            <a:r>
              <a:rPr lang="en-US" dirty="0" smtClean="0"/>
              <a:t>J Tilden </a:t>
            </a:r>
            <a:r>
              <a:rPr lang="en-US" dirty="0" smtClean="0"/>
              <a:t>of New York - Democrat</a:t>
            </a:r>
          </a:p>
          <a:p>
            <a:r>
              <a:rPr lang="en-US" dirty="0" smtClean="0"/>
              <a:t>Republicans vowed to continue Reconstruction</a:t>
            </a:r>
          </a:p>
          <a:p>
            <a:r>
              <a:rPr lang="en-US" dirty="0" smtClean="0"/>
              <a:t>Democrats vowed to end Reconstruction</a:t>
            </a:r>
          </a:p>
          <a:p>
            <a:r>
              <a:rPr lang="en-US" dirty="0" smtClean="0"/>
              <a:t>Tilden won the popular vote by 250,000 </a:t>
            </a:r>
          </a:p>
          <a:p>
            <a:r>
              <a:rPr lang="en-US" dirty="0" smtClean="0"/>
              <a:t>20 Electoral votes disputed</a:t>
            </a:r>
          </a:p>
          <a:p>
            <a:pPr lvl="1"/>
            <a:r>
              <a:rPr lang="en-US" dirty="0" smtClean="0"/>
              <a:t>Tilden needed 19 electoral votes to win</a:t>
            </a:r>
          </a:p>
          <a:p>
            <a:r>
              <a:rPr lang="en-US" dirty="0" smtClean="0"/>
              <a:t>Congress appointed a special commission of 15 members</a:t>
            </a:r>
          </a:p>
          <a:p>
            <a:pPr lvl="1"/>
            <a:r>
              <a:rPr lang="en-US" dirty="0" smtClean="0"/>
              <a:t>All were Republicans and gave all 20 to Hayes</a:t>
            </a:r>
          </a:p>
          <a:p>
            <a:pPr lvl="1"/>
            <a:r>
              <a:rPr lang="en-US" dirty="0" smtClean="0"/>
              <a:t>Democrats agreed to accept the decision</a:t>
            </a:r>
          </a:p>
          <a:p>
            <a:pPr lvl="1"/>
            <a:r>
              <a:rPr lang="en-US" dirty="0" smtClean="0"/>
              <a:t>Hayes had privately said he would remove troops from South</a:t>
            </a:r>
            <a:endParaRPr lang="en-US" dirty="0"/>
          </a:p>
        </p:txBody>
      </p:sp>
      <p:pic>
        <p:nvPicPr>
          <p:cNvPr id="4" name="Picture 3" descr="245px-President_Rutherford_Hayes_1870_-_1880_Restored.jpg"/>
          <p:cNvPicPr>
            <a:picLocks noChangeAspect="1"/>
          </p:cNvPicPr>
          <p:nvPr/>
        </p:nvPicPr>
        <p:blipFill>
          <a:blip r:embed="rId2" cstate="print"/>
          <a:stretch>
            <a:fillRect/>
          </a:stretch>
        </p:blipFill>
        <p:spPr>
          <a:xfrm>
            <a:off x="6905560" y="102948"/>
            <a:ext cx="1857440" cy="2259252"/>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Lincoln’s Ten Percent Plan</a:t>
            </a:r>
            <a:endParaRPr lang="en-US" sz="4000" b="1" dirty="0"/>
          </a:p>
        </p:txBody>
      </p:sp>
      <p:sp>
        <p:nvSpPr>
          <p:cNvPr id="3" name="Content Placeholder 2"/>
          <p:cNvSpPr>
            <a:spLocks noGrp="1"/>
          </p:cNvSpPr>
          <p:nvPr>
            <p:ph sz="quarter" idx="1"/>
          </p:nvPr>
        </p:nvSpPr>
        <p:spPr>
          <a:xfrm>
            <a:off x="228600" y="1219200"/>
            <a:ext cx="8458200" cy="5181600"/>
          </a:xfrm>
        </p:spPr>
        <p:txBody>
          <a:bodyPr>
            <a:normAutofit/>
          </a:bodyPr>
          <a:lstStyle/>
          <a:p>
            <a:r>
              <a:rPr lang="en-US" sz="3200" dirty="0" smtClean="0"/>
              <a:t>Worked on reuniting the Union long before the end of the war</a:t>
            </a:r>
          </a:p>
          <a:p>
            <a:r>
              <a:rPr lang="en-US" sz="3200" dirty="0" smtClean="0"/>
              <a:t>In December,  after the Gettysburg Address</a:t>
            </a:r>
          </a:p>
          <a:p>
            <a:r>
              <a:rPr lang="en-US" sz="3200" dirty="0" smtClean="0"/>
              <a:t>Wanted to make it easy for the Southern states to rejoin the Union</a:t>
            </a:r>
          </a:p>
          <a:p>
            <a:pPr lvl="1"/>
            <a:r>
              <a:rPr lang="en-US" sz="3200" dirty="0" smtClean="0"/>
              <a:t>Goals</a:t>
            </a:r>
          </a:p>
          <a:p>
            <a:pPr lvl="2"/>
            <a:r>
              <a:rPr lang="en-US" sz="3200" dirty="0" smtClean="0"/>
              <a:t>To bind the wounds</a:t>
            </a:r>
          </a:p>
          <a:p>
            <a:pPr lvl="2"/>
            <a:r>
              <a:rPr lang="en-US" sz="3200" dirty="0" smtClean="0"/>
              <a:t>Return the south into the Union</a:t>
            </a:r>
          </a:p>
          <a:p>
            <a:pPr lvl="1"/>
            <a:endParaRPr lang="en-US" dirty="0" smtClean="0"/>
          </a:p>
        </p:txBody>
      </p:sp>
      <p:pic>
        <p:nvPicPr>
          <p:cNvPr id="4" name="Picture 3" descr="220px-Abraham_Lincoln_November_1863.jpg"/>
          <p:cNvPicPr>
            <a:picLocks noChangeAspect="1"/>
          </p:cNvPicPr>
          <p:nvPr/>
        </p:nvPicPr>
        <p:blipFill>
          <a:blip r:embed="rId2" cstate="print"/>
          <a:stretch>
            <a:fillRect/>
          </a:stretch>
        </p:blipFill>
        <p:spPr>
          <a:xfrm>
            <a:off x="6858000" y="3962400"/>
            <a:ext cx="2095500" cy="2590800"/>
          </a:xfrm>
          <a:prstGeom prst="rect">
            <a:avLst/>
          </a:prstGeom>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African American Lose Rights</a:t>
            </a:r>
            <a:endParaRPr lang="en-US" b="1" dirty="0"/>
          </a:p>
        </p:txBody>
      </p:sp>
      <p:sp>
        <p:nvSpPr>
          <p:cNvPr id="3" name="Content Placeholder 2"/>
          <p:cNvSpPr>
            <a:spLocks noGrp="1"/>
          </p:cNvSpPr>
          <p:nvPr>
            <p:ph sz="quarter" idx="1"/>
          </p:nvPr>
        </p:nvSpPr>
        <p:spPr>
          <a:xfrm>
            <a:off x="228600" y="1219200"/>
            <a:ext cx="8763000" cy="4937760"/>
          </a:xfrm>
        </p:spPr>
        <p:txBody>
          <a:bodyPr>
            <a:normAutofit fontScale="92500" lnSpcReduction="10000"/>
          </a:bodyPr>
          <a:lstStyle/>
          <a:p>
            <a:r>
              <a:rPr lang="en-US" sz="2800" dirty="0" smtClean="0"/>
              <a:t>Techniques to stop blacks from voting</a:t>
            </a:r>
          </a:p>
          <a:p>
            <a:pPr lvl="1"/>
            <a:r>
              <a:rPr lang="en-US" sz="2800" b="1" dirty="0" smtClean="0">
                <a:solidFill>
                  <a:srgbClr val="FF0000"/>
                </a:solidFill>
              </a:rPr>
              <a:t>Poll Tax </a:t>
            </a:r>
            <a:r>
              <a:rPr lang="en-US" sz="2800" dirty="0" smtClean="0"/>
              <a:t>– personal tax to be paid before voting</a:t>
            </a:r>
          </a:p>
          <a:p>
            <a:pPr lvl="2"/>
            <a:r>
              <a:rPr lang="en-US" sz="2800" dirty="0" smtClean="0"/>
              <a:t>Kept out a few poor whites and many poor blacks</a:t>
            </a:r>
          </a:p>
          <a:p>
            <a:pPr lvl="1"/>
            <a:r>
              <a:rPr lang="en-US" sz="2800" b="1" dirty="0" smtClean="0">
                <a:solidFill>
                  <a:srgbClr val="FF0000"/>
                </a:solidFill>
              </a:rPr>
              <a:t>Literacy Test </a:t>
            </a:r>
            <a:r>
              <a:rPr lang="en-US" sz="2800" dirty="0" smtClean="0"/>
              <a:t>– test to see if a person can read and write</a:t>
            </a:r>
          </a:p>
          <a:p>
            <a:pPr lvl="2"/>
            <a:r>
              <a:rPr lang="en-US" sz="2800" dirty="0" smtClean="0"/>
              <a:t>Read a section of the </a:t>
            </a:r>
            <a:r>
              <a:rPr lang="en-US" sz="2800" dirty="0" smtClean="0"/>
              <a:t>Constitution</a:t>
            </a:r>
            <a:endParaRPr lang="en-US" sz="2500" b="1" dirty="0" smtClean="0">
              <a:solidFill>
                <a:srgbClr val="FF0000"/>
              </a:solidFill>
            </a:endParaRPr>
          </a:p>
          <a:p>
            <a:pPr lvl="1"/>
            <a:r>
              <a:rPr lang="en-US" sz="2800" b="1" dirty="0" smtClean="0">
                <a:solidFill>
                  <a:srgbClr val="FF0000"/>
                </a:solidFill>
              </a:rPr>
              <a:t>Grandfather Clauses</a:t>
            </a:r>
          </a:p>
          <a:p>
            <a:pPr lvl="2"/>
            <a:r>
              <a:rPr lang="en-US" sz="3000" dirty="0" smtClean="0"/>
              <a:t>Provision </a:t>
            </a:r>
            <a:r>
              <a:rPr lang="en-US" sz="3000" dirty="0" smtClean="0"/>
              <a:t>that allowed a voter to avoid the literacy test if his father/grandfather had been eligible to vote on Jan. 1, 1867</a:t>
            </a:r>
          </a:p>
          <a:p>
            <a:pPr lvl="2"/>
            <a:r>
              <a:rPr lang="en-US" sz="2700" dirty="0" smtClean="0"/>
              <a:t>Because no African Americans could vote before 1867 – eliminated all blacks</a:t>
            </a:r>
          </a:p>
          <a:p>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Segregation</a:t>
            </a:r>
            <a:endParaRPr lang="en-US" b="1" dirty="0"/>
          </a:p>
        </p:txBody>
      </p:sp>
      <p:sp>
        <p:nvSpPr>
          <p:cNvPr id="3" name="Content Placeholder 2"/>
          <p:cNvSpPr>
            <a:spLocks noGrp="1"/>
          </p:cNvSpPr>
          <p:nvPr>
            <p:ph sz="quarter" idx="1"/>
          </p:nvPr>
        </p:nvSpPr>
        <p:spPr/>
        <p:txBody>
          <a:bodyPr>
            <a:normAutofit/>
          </a:bodyPr>
          <a:lstStyle/>
          <a:p>
            <a:r>
              <a:rPr lang="en-US" sz="3200" dirty="0" smtClean="0"/>
              <a:t>Enforced separation of races</a:t>
            </a:r>
          </a:p>
          <a:p>
            <a:r>
              <a:rPr lang="en-US" sz="3200" b="1" dirty="0" smtClean="0">
                <a:solidFill>
                  <a:srgbClr val="FF0000"/>
                </a:solidFill>
              </a:rPr>
              <a:t>Jim Crow Laws</a:t>
            </a:r>
          </a:p>
          <a:p>
            <a:pPr lvl="1"/>
            <a:r>
              <a:rPr lang="en-US" sz="3200" dirty="0" smtClean="0"/>
              <a:t>Barred the mixing of races in almost every aspect of life</a:t>
            </a:r>
          </a:p>
          <a:p>
            <a:pPr lvl="1"/>
            <a:r>
              <a:rPr lang="en-US" sz="3200" dirty="0" smtClean="0"/>
              <a:t>School, hospitals, cemeteries, playgrounds, restaurants, hotels</a:t>
            </a:r>
          </a:p>
          <a:p>
            <a:pPr lvl="1"/>
            <a:r>
              <a:rPr lang="en-US" sz="3200" dirty="0" smtClean="0"/>
              <a:t>When African Americans challenged Jim Crow laws in the courts, they were ruled legal</a:t>
            </a:r>
            <a:endParaRPr lang="en-US" sz="3200"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err="1" smtClean="0"/>
              <a:t>Plessy</a:t>
            </a:r>
            <a:r>
              <a:rPr lang="en-US" b="1" i="1" dirty="0" smtClean="0"/>
              <a:t> v. Ferguson</a:t>
            </a:r>
            <a:endParaRPr lang="en-US" b="1" i="1" dirty="0"/>
          </a:p>
        </p:txBody>
      </p:sp>
      <p:sp>
        <p:nvSpPr>
          <p:cNvPr id="3" name="Content Placeholder 2"/>
          <p:cNvSpPr>
            <a:spLocks noGrp="1"/>
          </p:cNvSpPr>
          <p:nvPr>
            <p:ph sz="quarter" idx="1"/>
          </p:nvPr>
        </p:nvSpPr>
        <p:spPr/>
        <p:txBody>
          <a:bodyPr/>
          <a:lstStyle/>
          <a:p>
            <a:r>
              <a:rPr lang="en-US" sz="2800" dirty="0" smtClean="0"/>
              <a:t>Homer </a:t>
            </a:r>
            <a:r>
              <a:rPr lang="en-US" sz="2800" dirty="0" err="1" smtClean="0"/>
              <a:t>Plessy</a:t>
            </a:r>
            <a:r>
              <a:rPr lang="en-US" sz="2800" dirty="0" smtClean="0"/>
              <a:t> had been arrested for sitting in a coach marked ‘for whites only’</a:t>
            </a:r>
          </a:p>
          <a:p>
            <a:r>
              <a:rPr lang="en-US" sz="2800" dirty="0" smtClean="0"/>
              <a:t>The Court ruled in favor of the Louisiana law</a:t>
            </a:r>
          </a:p>
          <a:p>
            <a:r>
              <a:rPr lang="en-US" sz="2800" dirty="0" smtClean="0"/>
              <a:t>The court said that as long as facilities were ‘equal’, the law could require ‘separate’ facilities</a:t>
            </a:r>
          </a:p>
          <a:p>
            <a:r>
              <a:rPr lang="en-US" sz="2800" b="1" dirty="0" smtClean="0">
                <a:solidFill>
                  <a:srgbClr val="FF0000"/>
                </a:solidFill>
              </a:rPr>
              <a:t>‘Separate but equal’ </a:t>
            </a:r>
            <a:r>
              <a:rPr lang="en-US" sz="2800" dirty="0" smtClean="0"/>
              <a:t>remained in effect until 1950s</a:t>
            </a:r>
          </a:p>
          <a:p>
            <a:r>
              <a:rPr lang="en-US" sz="2800" dirty="0" smtClean="0"/>
              <a:t>Reality – African American’s facilities were </a:t>
            </a:r>
            <a:r>
              <a:rPr lang="en-US" sz="2800" dirty="0" smtClean="0"/>
              <a:t>inferior</a:t>
            </a:r>
          </a:p>
          <a:p>
            <a:r>
              <a:rPr lang="en-US" sz="2800" dirty="0" smtClean="0"/>
              <a:t>Will be challenged in </a:t>
            </a:r>
            <a:r>
              <a:rPr lang="en-US" sz="2800" i="1" dirty="0" smtClean="0"/>
              <a:t>Brown v. Board of Education of Topeka</a:t>
            </a:r>
            <a:endParaRPr lang="en-US" sz="2800" i="1"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 Cycle of Poverty</a:t>
            </a:r>
            <a:endParaRPr lang="en-US" b="1" dirty="0"/>
          </a:p>
        </p:txBody>
      </p:sp>
      <p:sp>
        <p:nvSpPr>
          <p:cNvPr id="3" name="Content Placeholder 2"/>
          <p:cNvSpPr>
            <a:spLocks noGrp="1"/>
          </p:cNvSpPr>
          <p:nvPr>
            <p:ph sz="quarter" idx="1"/>
          </p:nvPr>
        </p:nvSpPr>
        <p:spPr>
          <a:xfrm>
            <a:off x="457200" y="1219200"/>
            <a:ext cx="8229600" cy="5181600"/>
          </a:xfrm>
        </p:spPr>
        <p:txBody>
          <a:bodyPr>
            <a:noAutofit/>
          </a:bodyPr>
          <a:lstStyle/>
          <a:p>
            <a:r>
              <a:rPr lang="en-US" sz="2400" b="1" dirty="0" smtClean="0"/>
              <a:t>At Emancipation</a:t>
            </a:r>
          </a:p>
          <a:p>
            <a:pPr lvl="1"/>
            <a:r>
              <a:rPr lang="en-US" sz="2400" dirty="0" smtClean="0"/>
              <a:t>Most blacks owned little more than the clothes they wore</a:t>
            </a:r>
          </a:p>
          <a:p>
            <a:r>
              <a:rPr lang="en-US" sz="2400" b="1" dirty="0" smtClean="0"/>
              <a:t>Sharecropping</a:t>
            </a:r>
          </a:p>
          <a:p>
            <a:pPr lvl="1"/>
            <a:r>
              <a:rPr lang="en-US" sz="2400" dirty="0" smtClean="0"/>
              <a:t>Laborer who works the land for the farmer/owner in exchange for a share of the value of the crop</a:t>
            </a:r>
          </a:p>
          <a:p>
            <a:pPr lvl="1"/>
            <a:r>
              <a:rPr lang="en-US" sz="2400" dirty="0" smtClean="0"/>
              <a:t>Landlord supplied</a:t>
            </a:r>
          </a:p>
          <a:p>
            <a:pPr lvl="2"/>
            <a:r>
              <a:rPr lang="en-US" sz="2400" dirty="0" smtClean="0"/>
              <a:t>Living quarters, tools, seed and food on credit</a:t>
            </a:r>
          </a:p>
          <a:p>
            <a:pPr lvl="1"/>
            <a:r>
              <a:rPr lang="en-US" sz="2400" dirty="0" smtClean="0"/>
              <a:t>Sharecropper</a:t>
            </a:r>
          </a:p>
          <a:p>
            <a:pPr lvl="2"/>
            <a:r>
              <a:rPr lang="en-US" sz="2400" dirty="0" smtClean="0"/>
              <a:t>Labor</a:t>
            </a:r>
          </a:p>
          <a:p>
            <a:pPr lvl="1"/>
            <a:r>
              <a:rPr lang="en-US" sz="2400" dirty="0" smtClean="0"/>
              <a:t>Bad years</a:t>
            </a:r>
          </a:p>
          <a:p>
            <a:pPr lvl="2"/>
            <a:r>
              <a:rPr lang="en-US" sz="2400" dirty="0" smtClean="0"/>
              <a:t>Due to weather/crop prices – did not cover expenses</a:t>
            </a:r>
          </a:p>
          <a:p>
            <a:pPr lvl="2"/>
            <a:r>
              <a:rPr lang="en-US" sz="2400" dirty="0" smtClean="0"/>
              <a:t>Went into debt</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Opportunities for African Americans</a:t>
            </a:r>
            <a:endParaRPr lang="en-US" b="1" dirty="0"/>
          </a:p>
        </p:txBody>
      </p:sp>
      <p:sp>
        <p:nvSpPr>
          <p:cNvPr id="3" name="Content Placeholder 2"/>
          <p:cNvSpPr>
            <a:spLocks noGrp="1"/>
          </p:cNvSpPr>
          <p:nvPr>
            <p:ph sz="quarter" idx="1"/>
          </p:nvPr>
        </p:nvSpPr>
        <p:spPr/>
        <p:txBody>
          <a:bodyPr>
            <a:normAutofit/>
          </a:bodyPr>
          <a:lstStyle/>
          <a:p>
            <a:r>
              <a:rPr lang="en-US" sz="3200" dirty="0" smtClean="0"/>
              <a:t>Skilled jobs under Reconstruction disappeared</a:t>
            </a:r>
          </a:p>
          <a:p>
            <a:r>
              <a:rPr lang="en-US" sz="3200" dirty="0" smtClean="0"/>
              <a:t>Educated blacks </a:t>
            </a:r>
            <a:endParaRPr lang="en-US" sz="3200" dirty="0" smtClean="0"/>
          </a:p>
          <a:p>
            <a:pPr lvl="1"/>
            <a:r>
              <a:rPr lang="en-US" sz="2900" dirty="0" smtClean="0"/>
              <a:t>teachers</a:t>
            </a:r>
          </a:p>
          <a:p>
            <a:pPr lvl="1"/>
            <a:r>
              <a:rPr lang="en-US" sz="2900" dirty="0" smtClean="0"/>
              <a:t>lawyers </a:t>
            </a:r>
            <a:endParaRPr lang="en-US" sz="2900" dirty="0" smtClean="0"/>
          </a:p>
          <a:p>
            <a:pPr lvl="1"/>
            <a:r>
              <a:rPr lang="en-US" sz="2900" dirty="0" smtClean="0"/>
              <a:t> </a:t>
            </a:r>
            <a:r>
              <a:rPr lang="en-US" sz="2900" dirty="0" smtClean="0"/>
              <a:t>preachers in the black community</a:t>
            </a:r>
          </a:p>
          <a:p>
            <a:r>
              <a:rPr lang="en-US" sz="3200" dirty="0" smtClean="0"/>
              <a:t>Most found only menial jobs</a:t>
            </a:r>
            <a:endParaRPr lang="en-US" sz="3200"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Industrial Growth in the South</a:t>
            </a:r>
            <a:endParaRPr lang="en-US" b="1" dirty="0"/>
          </a:p>
        </p:txBody>
      </p:sp>
      <p:sp>
        <p:nvSpPr>
          <p:cNvPr id="3" name="Content Placeholder 2"/>
          <p:cNvSpPr>
            <a:spLocks noGrp="1"/>
          </p:cNvSpPr>
          <p:nvPr>
            <p:ph sz="quarter" idx="1"/>
          </p:nvPr>
        </p:nvSpPr>
        <p:spPr>
          <a:xfrm>
            <a:off x="457200" y="1219200"/>
            <a:ext cx="8229600" cy="5334000"/>
          </a:xfrm>
        </p:spPr>
        <p:txBody>
          <a:bodyPr>
            <a:noAutofit/>
          </a:bodyPr>
          <a:lstStyle/>
          <a:p>
            <a:r>
              <a:rPr lang="en-US" sz="2400" dirty="0" smtClean="0"/>
              <a:t>New  industries started to appear</a:t>
            </a:r>
          </a:p>
          <a:p>
            <a:r>
              <a:rPr lang="en-US" sz="2400" dirty="0" smtClean="0"/>
              <a:t>‘New South’</a:t>
            </a:r>
          </a:p>
          <a:p>
            <a:pPr lvl="1"/>
            <a:r>
              <a:rPr lang="en-US" sz="2400" dirty="0" smtClean="0"/>
              <a:t>Agriculture rebounded first</a:t>
            </a:r>
          </a:p>
          <a:p>
            <a:pPr lvl="2"/>
            <a:r>
              <a:rPr lang="en-US" sz="2400" dirty="0" smtClean="0"/>
              <a:t>Cotton production revived</a:t>
            </a:r>
          </a:p>
          <a:p>
            <a:pPr lvl="2"/>
            <a:r>
              <a:rPr lang="en-US" sz="2400" dirty="0" smtClean="0"/>
              <a:t>Tobacco production grew</a:t>
            </a:r>
          </a:p>
          <a:p>
            <a:pPr lvl="1"/>
            <a:r>
              <a:rPr lang="en-US" sz="2400" dirty="0" smtClean="0"/>
              <a:t>Textile industries</a:t>
            </a:r>
          </a:p>
          <a:p>
            <a:pPr lvl="2"/>
            <a:r>
              <a:rPr lang="en-US" sz="2400" dirty="0" smtClean="0"/>
              <a:t>Developed own resources</a:t>
            </a:r>
          </a:p>
          <a:p>
            <a:pPr lvl="3"/>
            <a:r>
              <a:rPr lang="en-US" sz="2400" dirty="0" smtClean="0"/>
              <a:t>Iron</a:t>
            </a:r>
          </a:p>
          <a:p>
            <a:pPr lvl="3"/>
            <a:r>
              <a:rPr lang="en-US" sz="2400" dirty="0" smtClean="0"/>
              <a:t>Timber</a:t>
            </a:r>
          </a:p>
          <a:p>
            <a:pPr lvl="3"/>
            <a:r>
              <a:rPr lang="en-US" sz="2400" dirty="0" smtClean="0"/>
              <a:t>Oil</a:t>
            </a:r>
          </a:p>
          <a:p>
            <a:pPr lvl="2"/>
            <a:r>
              <a:rPr lang="en-US" sz="2400" dirty="0" smtClean="0"/>
              <a:t>New Lumber mills processed pine and hardwoods</a:t>
            </a:r>
          </a:p>
          <a:p>
            <a:pPr lvl="2"/>
            <a:r>
              <a:rPr lang="en-US" sz="2400" dirty="0" smtClean="0"/>
              <a:t>New factories were built</a:t>
            </a:r>
          </a:p>
          <a:p>
            <a:pPr lvl="2"/>
            <a:endParaRPr lang="en-US" sz="2400"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Reconstruction</a:t>
            </a:r>
            <a:endParaRPr lang="en-US" b="1" dirty="0"/>
          </a:p>
        </p:txBody>
      </p:sp>
      <p:sp>
        <p:nvSpPr>
          <p:cNvPr id="3" name="Content Placeholder 2"/>
          <p:cNvSpPr>
            <a:spLocks noGrp="1"/>
          </p:cNvSpPr>
          <p:nvPr>
            <p:ph sz="quarter" idx="1"/>
          </p:nvPr>
        </p:nvSpPr>
        <p:spPr/>
        <p:txBody>
          <a:bodyPr/>
          <a:lstStyle/>
          <a:p>
            <a:r>
              <a:rPr lang="en-US" dirty="0" smtClean="0"/>
              <a:t>Many successes -------Many Failures</a:t>
            </a:r>
          </a:p>
          <a:p>
            <a:r>
              <a:rPr lang="en-US" dirty="0" smtClean="0"/>
              <a:t>African Americans were now citizens</a:t>
            </a:r>
          </a:p>
          <a:p>
            <a:r>
              <a:rPr lang="en-US" dirty="0" smtClean="0"/>
              <a:t>Fourteenth Amendment will be the basis of Civil Rights Movement that begins in the 1950s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Ten Percent Plan</a:t>
            </a:r>
            <a:endParaRPr lang="en-US" sz="4000" b="1" dirty="0"/>
          </a:p>
        </p:txBody>
      </p:sp>
      <p:sp>
        <p:nvSpPr>
          <p:cNvPr id="3" name="Content Placeholder 2"/>
          <p:cNvSpPr>
            <a:spLocks noGrp="1"/>
          </p:cNvSpPr>
          <p:nvPr>
            <p:ph sz="quarter" idx="1"/>
          </p:nvPr>
        </p:nvSpPr>
        <p:spPr/>
        <p:txBody>
          <a:bodyPr>
            <a:noAutofit/>
          </a:bodyPr>
          <a:lstStyle/>
          <a:p>
            <a:r>
              <a:rPr lang="en-US" sz="2800" dirty="0" smtClean="0"/>
              <a:t>Introduced in December 1863</a:t>
            </a:r>
          </a:p>
          <a:p>
            <a:r>
              <a:rPr lang="en-US" sz="2800" dirty="0" smtClean="0"/>
              <a:t>As soon as 10% of the state’s voters swore an oath of loyalty to the United States,</a:t>
            </a:r>
          </a:p>
          <a:p>
            <a:pPr lvl="1"/>
            <a:r>
              <a:rPr lang="en-US" sz="2800" dirty="0" smtClean="0"/>
              <a:t>the voters could organize a new state government</a:t>
            </a:r>
          </a:p>
          <a:p>
            <a:r>
              <a:rPr lang="en-US" sz="2800" dirty="0" smtClean="0"/>
              <a:t>State governments must declare an end to slavery</a:t>
            </a:r>
          </a:p>
          <a:p>
            <a:r>
              <a:rPr lang="en-US" sz="2800" dirty="0" smtClean="0"/>
              <a:t>State could send members to Congress</a:t>
            </a:r>
          </a:p>
          <a:p>
            <a:pPr lvl="1"/>
            <a:r>
              <a:rPr lang="en-US" sz="2800" dirty="0" smtClean="0"/>
              <a:t>Amnesty (group pardon) for former Confederates who took a loyalty oath </a:t>
            </a:r>
          </a:p>
          <a:p>
            <a:pPr lvl="1"/>
            <a:r>
              <a:rPr lang="en-US" sz="2800" dirty="0" smtClean="0"/>
              <a:t>Did not include amnesty for high government officials or top military officers</a:t>
            </a:r>
          </a:p>
          <a:p>
            <a:pPr lvl="2"/>
            <a:r>
              <a:rPr lang="en-US" sz="2800" dirty="0" smtClean="0"/>
              <a:t>Jefferson Davis, Robert E Lee</a:t>
            </a:r>
          </a:p>
          <a:p>
            <a:endParaRPr lang="en-US" sz="2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Wade-Davis Bill - 1864</a:t>
            </a:r>
            <a:endParaRPr lang="en-US" sz="4000" b="1" dirty="0"/>
          </a:p>
        </p:txBody>
      </p:sp>
      <p:sp>
        <p:nvSpPr>
          <p:cNvPr id="3" name="Content Placeholder 2"/>
          <p:cNvSpPr>
            <a:spLocks noGrp="1"/>
          </p:cNvSpPr>
          <p:nvPr>
            <p:ph sz="quarter" idx="1"/>
          </p:nvPr>
        </p:nvSpPr>
        <p:spPr>
          <a:xfrm>
            <a:off x="457200" y="1219200"/>
            <a:ext cx="8686800" cy="4937760"/>
          </a:xfrm>
        </p:spPr>
        <p:txBody>
          <a:bodyPr>
            <a:normAutofit/>
          </a:bodyPr>
          <a:lstStyle/>
          <a:p>
            <a:r>
              <a:rPr lang="en-US" sz="2800" dirty="0" smtClean="0"/>
              <a:t>Congress ignored Lincoln’s Ten </a:t>
            </a:r>
            <a:r>
              <a:rPr lang="en-US" sz="2800" smtClean="0"/>
              <a:t>Percent Plan</a:t>
            </a:r>
            <a:endParaRPr lang="en-US" sz="2800" dirty="0" smtClean="0"/>
          </a:p>
          <a:p>
            <a:r>
              <a:rPr lang="en-US" sz="2800" dirty="0" smtClean="0"/>
              <a:t>Passed stricter plan for Reconstruction</a:t>
            </a:r>
          </a:p>
          <a:p>
            <a:r>
              <a:rPr lang="en-US" sz="2800" dirty="0" smtClean="0"/>
              <a:t>50 % had to sign a loyalty oath before a state could return</a:t>
            </a:r>
          </a:p>
          <a:p>
            <a:r>
              <a:rPr lang="en-US" sz="2800" dirty="0" smtClean="0"/>
              <a:t>Anyone who had </a:t>
            </a:r>
            <a:r>
              <a:rPr lang="en-US" sz="2800" b="1" u="sng" dirty="0" smtClean="0"/>
              <a:t>voluntarily </a:t>
            </a:r>
            <a:r>
              <a:rPr lang="en-US" sz="2800" dirty="0" smtClean="0"/>
              <a:t> fought for the Confederacy would be barred from voting for delegates to write new state constitutions</a:t>
            </a:r>
          </a:p>
          <a:p>
            <a:pPr lvl="1"/>
            <a:r>
              <a:rPr lang="en-US" sz="2800" dirty="0" smtClean="0"/>
              <a:t>Would not give them the right to vote</a:t>
            </a:r>
          </a:p>
          <a:p>
            <a:r>
              <a:rPr lang="en-US" sz="2800" dirty="0" smtClean="0"/>
              <a:t>Lincoln vetoed the bill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Party Politics</a:t>
            </a:r>
            <a:endParaRPr lang="en-US" sz="4000" b="1" dirty="0"/>
          </a:p>
        </p:txBody>
      </p:sp>
      <p:sp>
        <p:nvSpPr>
          <p:cNvPr id="3" name="Content Placeholder 2"/>
          <p:cNvSpPr>
            <a:spLocks noGrp="1"/>
          </p:cNvSpPr>
          <p:nvPr>
            <p:ph sz="quarter" idx="1"/>
          </p:nvPr>
        </p:nvSpPr>
        <p:spPr/>
        <p:txBody>
          <a:bodyPr>
            <a:noAutofit/>
          </a:bodyPr>
          <a:lstStyle/>
          <a:p>
            <a:r>
              <a:rPr lang="en-US" sz="2800" b="1" dirty="0" smtClean="0"/>
              <a:t>Lincoln’s Republicans</a:t>
            </a:r>
          </a:p>
          <a:p>
            <a:pPr lvl="1"/>
            <a:r>
              <a:rPr lang="en-US" sz="2800" dirty="0" smtClean="0"/>
              <a:t> Hoped to see a strong Republican party in the new South</a:t>
            </a:r>
          </a:p>
          <a:p>
            <a:pPr lvl="1"/>
            <a:r>
              <a:rPr lang="en-US" sz="2800" dirty="0" smtClean="0"/>
              <a:t>Thought a lenient approach would win support from influential Southerners</a:t>
            </a:r>
          </a:p>
          <a:p>
            <a:r>
              <a:rPr lang="en-US" sz="2800" b="1" dirty="0" smtClean="0"/>
              <a:t>Radical Republicans</a:t>
            </a:r>
          </a:p>
          <a:p>
            <a:pPr lvl="1"/>
            <a:r>
              <a:rPr lang="en-US" sz="2800" dirty="0" smtClean="0"/>
              <a:t>Supported a strict policy</a:t>
            </a:r>
          </a:p>
          <a:p>
            <a:pPr lvl="1"/>
            <a:r>
              <a:rPr lang="en-US" sz="2800" dirty="0" smtClean="0"/>
              <a:t>Felt that a strict plan </a:t>
            </a:r>
          </a:p>
          <a:p>
            <a:pPr lvl="2"/>
            <a:r>
              <a:rPr lang="en-US" sz="2800" dirty="0" smtClean="0"/>
              <a:t>keep secession leaders from regaining power </a:t>
            </a:r>
          </a:p>
          <a:p>
            <a:pPr lvl="2"/>
            <a:r>
              <a:rPr lang="en-US" sz="2800" dirty="0" smtClean="0"/>
              <a:t>keep control by the Radical Republicans</a:t>
            </a:r>
            <a:endParaRPr lang="en-US" sz="2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The Freedmen’s Bureau</a:t>
            </a:r>
            <a:endParaRPr lang="en-US" sz="4000" b="1" dirty="0"/>
          </a:p>
        </p:txBody>
      </p:sp>
      <p:sp>
        <p:nvSpPr>
          <p:cNvPr id="3" name="Content Placeholder 2"/>
          <p:cNvSpPr>
            <a:spLocks noGrp="1"/>
          </p:cNvSpPr>
          <p:nvPr>
            <p:ph sz="quarter" idx="1"/>
          </p:nvPr>
        </p:nvSpPr>
        <p:spPr/>
        <p:txBody>
          <a:bodyPr>
            <a:normAutofit/>
          </a:bodyPr>
          <a:lstStyle/>
          <a:p>
            <a:r>
              <a:rPr lang="en-US" sz="3200" dirty="0" smtClean="0"/>
              <a:t>Congress created in March 1865</a:t>
            </a:r>
          </a:p>
          <a:p>
            <a:r>
              <a:rPr lang="en-US" sz="3200" dirty="0" smtClean="0"/>
              <a:t>First duty </a:t>
            </a:r>
          </a:p>
          <a:p>
            <a:pPr lvl="1"/>
            <a:r>
              <a:rPr lang="en-US" sz="2900" dirty="0" smtClean="0"/>
              <a:t>to provide emergency relief to people displaced by war</a:t>
            </a:r>
          </a:p>
          <a:p>
            <a:r>
              <a:rPr lang="en-US" sz="3200" dirty="0" smtClean="0"/>
              <a:t>Set up schools</a:t>
            </a:r>
          </a:p>
          <a:p>
            <a:r>
              <a:rPr lang="en-US" sz="3200" dirty="0" smtClean="0"/>
              <a:t>Helped freedmen find jobs</a:t>
            </a:r>
          </a:p>
          <a:p>
            <a:r>
              <a:rPr lang="en-US" sz="3200" dirty="0" smtClean="0"/>
              <a:t>Resolved disputes between blacks and whites</a:t>
            </a:r>
          </a:p>
          <a:p>
            <a:r>
              <a:rPr lang="en-US" sz="3200" dirty="0" smtClean="0"/>
              <a:t>Set up own courts</a:t>
            </a:r>
            <a:endParaRPr lang="en-US" sz="32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90600"/>
          </a:xfrm>
        </p:spPr>
        <p:txBody>
          <a:bodyPr>
            <a:normAutofit/>
          </a:bodyPr>
          <a:lstStyle/>
          <a:p>
            <a:r>
              <a:rPr lang="en-US" sz="4000" b="1" dirty="0" smtClean="0"/>
              <a:t>Freedman’s Bureau</a:t>
            </a:r>
            <a:endParaRPr lang="en-US" sz="4000" b="1" dirty="0"/>
          </a:p>
        </p:txBody>
      </p:sp>
      <p:sp>
        <p:nvSpPr>
          <p:cNvPr id="3" name="Content Placeholder 2"/>
          <p:cNvSpPr>
            <a:spLocks noGrp="1"/>
          </p:cNvSpPr>
          <p:nvPr>
            <p:ph sz="quarter" idx="1"/>
          </p:nvPr>
        </p:nvSpPr>
        <p:spPr/>
        <p:txBody>
          <a:bodyPr/>
          <a:lstStyle/>
          <a:p>
            <a:r>
              <a:rPr lang="en-US" dirty="0" smtClean="0"/>
              <a:t>African Americans wanted education</a:t>
            </a:r>
          </a:p>
          <a:p>
            <a:pPr lvl="1"/>
            <a:r>
              <a:rPr lang="en-US" dirty="0" smtClean="0"/>
              <a:t>Pooled pennies and dollars to start schools</a:t>
            </a:r>
          </a:p>
          <a:p>
            <a:r>
              <a:rPr lang="en-US" dirty="0" smtClean="0"/>
              <a:t>Teachers </a:t>
            </a:r>
          </a:p>
          <a:p>
            <a:pPr lvl="1"/>
            <a:r>
              <a:rPr lang="en-US" dirty="0" smtClean="0"/>
              <a:t>Northern white women</a:t>
            </a:r>
          </a:p>
          <a:p>
            <a:pPr lvl="1"/>
            <a:r>
              <a:rPr lang="en-US" dirty="0" err="1" smtClean="0"/>
              <a:t>Edmonia</a:t>
            </a:r>
            <a:r>
              <a:rPr lang="en-US" dirty="0" smtClean="0"/>
              <a:t> </a:t>
            </a:r>
            <a:r>
              <a:rPr lang="en-US" dirty="0" err="1" smtClean="0"/>
              <a:t>Highgate</a:t>
            </a:r>
            <a:r>
              <a:rPr lang="en-US" dirty="0" smtClean="0"/>
              <a:t> – daughter of freed slaves in Louisiana</a:t>
            </a:r>
          </a:p>
          <a:p>
            <a:r>
              <a:rPr lang="en-US" dirty="0" smtClean="0"/>
              <a:t>Public Schools</a:t>
            </a:r>
          </a:p>
          <a:p>
            <a:pPr lvl="1"/>
            <a:r>
              <a:rPr lang="en-US" dirty="0" smtClean="0"/>
              <a:t>More organized in the North</a:t>
            </a:r>
          </a:p>
          <a:p>
            <a:pPr lvl="1"/>
            <a:r>
              <a:rPr lang="en-US" dirty="0" smtClean="0"/>
              <a:t>South lacked systems of public education</a:t>
            </a:r>
          </a:p>
          <a:p>
            <a:pPr lvl="1"/>
            <a:r>
              <a:rPr lang="en-US" dirty="0" smtClean="0"/>
              <a:t>Began to educate both blacks and whites</a:t>
            </a:r>
          </a:p>
          <a:p>
            <a:pPr lvl="1"/>
            <a:r>
              <a:rPr lang="en-US" dirty="0" smtClean="0"/>
              <a:t>Grew into Fisk University (</a:t>
            </a:r>
            <a:r>
              <a:rPr lang="en-US" dirty="0" err="1" smtClean="0"/>
              <a:t>Tn</a:t>
            </a:r>
            <a:r>
              <a:rPr lang="en-US" dirty="0" smtClean="0"/>
              <a:t>) and Hampton University (</a:t>
            </a:r>
            <a:r>
              <a:rPr lang="en-US" dirty="0" err="1" smtClean="0"/>
              <a:t>Va</a:t>
            </a:r>
            <a:r>
              <a:rPr lang="en-US" dirty="0" smtClean="0"/>
              <a:t>)</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1144</TotalTime>
  <Words>2123</Words>
  <Application>Microsoft Office PowerPoint</Application>
  <PresentationFormat>On-screen Show (4:3)</PresentationFormat>
  <Paragraphs>340</Paragraphs>
  <Slides>46</Slides>
  <Notes>0</Notes>
  <HiddenSlides>0</HiddenSlides>
  <MMClips>0</MMClips>
  <ScaleCrop>false</ScaleCrop>
  <HeadingPairs>
    <vt:vector size="4" baseType="variant">
      <vt:variant>
        <vt:lpstr>Theme</vt:lpstr>
      </vt:variant>
      <vt:variant>
        <vt:i4>1</vt:i4>
      </vt:variant>
      <vt:variant>
        <vt:lpstr>Slide Titles</vt:lpstr>
      </vt:variant>
      <vt:variant>
        <vt:i4>46</vt:i4>
      </vt:variant>
    </vt:vector>
  </HeadingPairs>
  <TitlesOfParts>
    <vt:vector size="47" baseType="lpstr">
      <vt:lpstr>Origin</vt:lpstr>
      <vt:lpstr>Chapter 16 </vt:lpstr>
      <vt:lpstr>Rebuilding the Nation</vt:lpstr>
      <vt:lpstr>Preparing for Reunion</vt:lpstr>
      <vt:lpstr>Lincoln’s Ten Percent Plan</vt:lpstr>
      <vt:lpstr>Ten Percent Plan</vt:lpstr>
      <vt:lpstr>Wade-Davis Bill - 1864</vt:lpstr>
      <vt:lpstr>Party Politics</vt:lpstr>
      <vt:lpstr>The Freedmen’s Bureau</vt:lpstr>
      <vt:lpstr>Freedman’s Bureau</vt:lpstr>
      <vt:lpstr>Lincoln is Assassinated</vt:lpstr>
      <vt:lpstr>Lincoln’s Assassination</vt:lpstr>
      <vt:lpstr>Lincoln’s Death</vt:lpstr>
      <vt:lpstr>The Battle of Reconstruction</vt:lpstr>
      <vt:lpstr>Lincoln’s Successor</vt:lpstr>
      <vt:lpstr>A Growing Conflict</vt:lpstr>
      <vt:lpstr>The Thirteenth Amendment  1865</vt:lpstr>
      <vt:lpstr>Congress</vt:lpstr>
      <vt:lpstr>Congressional Hearings</vt:lpstr>
      <vt:lpstr>Radical Republicans</vt:lpstr>
      <vt:lpstr>Conflict between Congress/President</vt:lpstr>
      <vt:lpstr>The Fourteenth Amendment</vt:lpstr>
      <vt:lpstr>Slide 22</vt:lpstr>
      <vt:lpstr>Fourteenth Amendment</vt:lpstr>
      <vt:lpstr>Radical Reconstruction</vt:lpstr>
      <vt:lpstr> Reconstruction Act of 1867</vt:lpstr>
      <vt:lpstr>South Under Military Rule</vt:lpstr>
      <vt:lpstr>Time of Hope and Advancement</vt:lpstr>
      <vt:lpstr>Radical Reconstruction</vt:lpstr>
      <vt:lpstr>Impeachment of Andrew Johnson</vt:lpstr>
      <vt:lpstr>Impeachment of Andrew Johnson</vt:lpstr>
      <vt:lpstr>Election of 1868</vt:lpstr>
      <vt:lpstr>Fifteenth Amendment</vt:lpstr>
      <vt:lpstr>Ku Klux Klan</vt:lpstr>
      <vt:lpstr>KKK</vt:lpstr>
      <vt:lpstr>The End of Reconstruction</vt:lpstr>
      <vt:lpstr>Reconstruction’s Conclusion</vt:lpstr>
      <vt:lpstr>Grant’s Presidency</vt:lpstr>
      <vt:lpstr>Self-rule for the South</vt:lpstr>
      <vt:lpstr>The Election of 1876</vt:lpstr>
      <vt:lpstr>African American Lose Rights</vt:lpstr>
      <vt:lpstr>Segregation</vt:lpstr>
      <vt:lpstr>Plessy v. Ferguson</vt:lpstr>
      <vt:lpstr>A Cycle of Poverty</vt:lpstr>
      <vt:lpstr>Opportunities for African Americans</vt:lpstr>
      <vt:lpstr>Industrial Growth in the South</vt:lpstr>
      <vt:lpstr>Reconstruction</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16 </dc:title>
  <dc:creator> </dc:creator>
  <cp:lastModifiedBy> </cp:lastModifiedBy>
  <cp:revision>72</cp:revision>
  <dcterms:created xsi:type="dcterms:W3CDTF">2011-03-21T02:22:18Z</dcterms:created>
  <dcterms:modified xsi:type="dcterms:W3CDTF">2012-03-27T04:08:51Z</dcterms:modified>
</cp:coreProperties>
</file>