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9"/>
  </p:notesMasterIdLst>
  <p:sldIdLst>
    <p:sldId id="348" r:id="rId2"/>
    <p:sldId id="507" r:id="rId3"/>
    <p:sldId id="508" r:id="rId4"/>
    <p:sldId id="509" r:id="rId5"/>
    <p:sldId id="510" r:id="rId6"/>
    <p:sldId id="511" r:id="rId7"/>
    <p:sldId id="512" r:id="rId8"/>
    <p:sldId id="513" r:id="rId9"/>
    <p:sldId id="514" r:id="rId10"/>
    <p:sldId id="515" r:id="rId11"/>
    <p:sldId id="516" r:id="rId12"/>
    <p:sldId id="517" r:id="rId13"/>
    <p:sldId id="506" r:id="rId14"/>
    <p:sldId id="361" r:id="rId15"/>
    <p:sldId id="470" r:id="rId16"/>
    <p:sldId id="471" r:id="rId17"/>
    <p:sldId id="472" r:id="rId18"/>
    <p:sldId id="473" r:id="rId19"/>
    <p:sldId id="474" r:id="rId20"/>
    <p:sldId id="475" r:id="rId21"/>
    <p:sldId id="476" r:id="rId22"/>
    <p:sldId id="477" r:id="rId23"/>
    <p:sldId id="478" r:id="rId24"/>
    <p:sldId id="479" r:id="rId25"/>
    <p:sldId id="480" r:id="rId26"/>
    <p:sldId id="481" r:id="rId27"/>
    <p:sldId id="482" r:id="rId28"/>
    <p:sldId id="483" r:id="rId29"/>
    <p:sldId id="484" r:id="rId30"/>
    <p:sldId id="485" r:id="rId31"/>
    <p:sldId id="486" r:id="rId32"/>
    <p:sldId id="487" r:id="rId33"/>
    <p:sldId id="362" r:id="rId34"/>
    <p:sldId id="488" r:id="rId35"/>
    <p:sldId id="489" r:id="rId36"/>
    <p:sldId id="490" r:id="rId37"/>
    <p:sldId id="491" r:id="rId38"/>
    <p:sldId id="492" r:id="rId39"/>
    <p:sldId id="493" r:id="rId40"/>
    <p:sldId id="494" r:id="rId41"/>
    <p:sldId id="495" r:id="rId42"/>
    <p:sldId id="496" r:id="rId43"/>
    <p:sldId id="497" r:id="rId44"/>
    <p:sldId id="498" r:id="rId45"/>
    <p:sldId id="350" r:id="rId46"/>
    <p:sldId id="499" r:id="rId47"/>
    <p:sldId id="353" r:id="rId48"/>
    <p:sldId id="354" r:id="rId49"/>
    <p:sldId id="351" r:id="rId50"/>
    <p:sldId id="352" r:id="rId51"/>
    <p:sldId id="355" r:id="rId52"/>
    <p:sldId id="258" r:id="rId53"/>
    <p:sldId id="257" r:id="rId54"/>
    <p:sldId id="500" r:id="rId55"/>
    <p:sldId id="356" r:id="rId56"/>
    <p:sldId id="501" r:id="rId57"/>
    <p:sldId id="502" r:id="rId58"/>
    <p:sldId id="338" r:id="rId59"/>
    <p:sldId id="347" r:id="rId60"/>
    <p:sldId id="256" r:id="rId61"/>
    <p:sldId id="503" r:id="rId62"/>
    <p:sldId id="504" r:id="rId63"/>
    <p:sldId id="357" r:id="rId64"/>
    <p:sldId id="505" r:id="rId65"/>
    <p:sldId id="358" r:id="rId66"/>
    <p:sldId id="366" r:id="rId67"/>
    <p:sldId id="359" r:id="rId68"/>
    <p:sldId id="364" r:id="rId69"/>
    <p:sldId id="365" r:id="rId70"/>
    <p:sldId id="363" r:id="rId71"/>
    <p:sldId id="325" r:id="rId72"/>
    <p:sldId id="266"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 id="422" r:id="rId92"/>
    <p:sldId id="423" r:id="rId93"/>
    <p:sldId id="424" r:id="rId94"/>
    <p:sldId id="425" r:id="rId95"/>
    <p:sldId id="426" r:id="rId96"/>
    <p:sldId id="271" r:id="rId97"/>
    <p:sldId id="265" r:id="rId98"/>
    <p:sldId id="267" r:id="rId99"/>
    <p:sldId id="268" r:id="rId100"/>
    <p:sldId id="281" r:id="rId101"/>
    <p:sldId id="282" r:id="rId102"/>
    <p:sldId id="289" r:id="rId103"/>
    <p:sldId id="294" r:id="rId104"/>
    <p:sldId id="296" r:id="rId105"/>
    <p:sldId id="301" r:id="rId106"/>
    <p:sldId id="286" r:id="rId107"/>
    <p:sldId id="302" r:id="rId108"/>
    <p:sldId id="303" r:id="rId109"/>
    <p:sldId id="304" r:id="rId110"/>
    <p:sldId id="305" r:id="rId111"/>
    <p:sldId id="307" r:id="rId112"/>
    <p:sldId id="308" r:id="rId113"/>
    <p:sldId id="309" r:id="rId114"/>
    <p:sldId id="310" r:id="rId115"/>
    <p:sldId id="311" r:id="rId116"/>
    <p:sldId id="312" r:id="rId117"/>
    <p:sldId id="313" r:id="rId118"/>
    <p:sldId id="314" r:id="rId119"/>
    <p:sldId id="315" r:id="rId120"/>
    <p:sldId id="316" r:id="rId121"/>
    <p:sldId id="317" r:id="rId122"/>
    <p:sldId id="318" r:id="rId123"/>
    <p:sldId id="319" r:id="rId124"/>
    <p:sldId id="320" r:id="rId125"/>
    <p:sldId id="321" r:id="rId126"/>
    <p:sldId id="322" r:id="rId127"/>
    <p:sldId id="323" r:id="rId128"/>
    <p:sldId id="324" r:id="rId129"/>
    <p:sldId id="326" r:id="rId130"/>
    <p:sldId id="327" r:id="rId131"/>
    <p:sldId id="328" r:id="rId132"/>
    <p:sldId id="329" r:id="rId133"/>
    <p:sldId id="330" r:id="rId134"/>
    <p:sldId id="331" r:id="rId135"/>
    <p:sldId id="332" r:id="rId136"/>
    <p:sldId id="333" r:id="rId137"/>
    <p:sldId id="334" r:id="rId138"/>
    <p:sldId id="335" r:id="rId139"/>
    <p:sldId id="336" r:id="rId140"/>
    <p:sldId id="337" r:id="rId141"/>
    <p:sldId id="339" r:id="rId142"/>
    <p:sldId id="340" r:id="rId143"/>
    <p:sldId id="341" r:id="rId144"/>
    <p:sldId id="342" r:id="rId145"/>
    <p:sldId id="343" r:id="rId146"/>
    <p:sldId id="344" r:id="rId147"/>
    <p:sldId id="345" r:id="rId148"/>
    <p:sldId id="346" r:id="rId149"/>
    <p:sldId id="367" r:id="rId150"/>
    <p:sldId id="368" r:id="rId151"/>
    <p:sldId id="369" r:id="rId152"/>
    <p:sldId id="370" r:id="rId153"/>
    <p:sldId id="371" r:id="rId154"/>
    <p:sldId id="372" r:id="rId155"/>
    <p:sldId id="373" r:id="rId156"/>
    <p:sldId id="374" r:id="rId157"/>
    <p:sldId id="375" r:id="rId158"/>
    <p:sldId id="376" r:id="rId159"/>
    <p:sldId id="377" r:id="rId160"/>
    <p:sldId id="378" r:id="rId161"/>
    <p:sldId id="379" r:id="rId162"/>
    <p:sldId id="380" r:id="rId163"/>
    <p:sldId id="381" r:id="rId164"/>
    <p:sldId id="382" r:id="rId165"/>
    <p:sldId id="383" r:id="rId166"/>
    <p:sldId id="384" r:id="rId167"/>
    <p:sldId id="385" r:id="rId168"/>
    <p:sldId id="386" r:id="rId169"/>
    <p:sldId id="387" r:id="rId170"/>
    <p:sldId id="388" r:id="rId171"/>
    <p:sldId id="389" r:id="rId172"/>
    <p:sldId id="390" r:id="rId173"/>
    <p:sldId id="391" r:id="rId174"/>
    <p:sldId id="392" r:id="rId175"/>
    <p:sldId id="393" r:id="rId176"/>
    <p:sldId id="394" r:id="rId177"/>
    <p:sldId id="395" r:id="rId178"/>
    <p:sldId id="396" r:id="rId179"/>
    <p:sldId id="397" r:id="rId180"/>
    <p:sldId id="398" r:id="rId181"/>
    <p:sldId id="399" r:id="rId182"/>
    <p:sldId id="400" r:id="rId183"/>
    <p:sldId id="401" r:id="rId184"/>
    <p:sldId id="402" r:id="rId185"/>
    <p:sldId id="427" r:id="rId186"/>
    <p:sldId id="428" r:id="rId187"/>
    <p:sldId id="429" r:id="rId188"/>
    <p:sldId id="430" r:id="rId189"/>
    <p:sldId id="431" r:id="rId190"/>
    <p:sldId id="432" r:id="rId191"/>
    <p:sldId id="433" r:id="rId192"/>
    <p:sldId id="434" r:id="rId193"/>
    <p:sldId id="435" r:id="rId194"/>
    <p:sldId id="436" r:id="rId195"/>
    <p:sldId id="437" r:id="rId196"/>
    <p:sldId id="438" r:id="rId197"/>
    <p:sldId id="439" r:id="rId198"/>
    <p:sldId id="440" r:id="rId199"/>
    <p:sldId id="441" r:id="rId200"/>
    <p:sldId id="442" r:id="rId201"/>
    <p:sldId id="443" r:id="rId202"/>
    <p:sldId id="444" r:id="rId203"/>
    <p:sldId id="445" r:id="rId204"/>
    <p:sldId id="446" r:id="rId205"/>
    <p:sldId id="447" r:id="rId206"/>
    <p:sldId id="448" r:id="rId207"/>
    <p:sldId id="449" r:id="rId208"/>
    <p:sldId id="450" r:id="rId209"/>
    <p:sldId id="451" r:id="rId210"/>
    <p:sldId id="452" r:id="rId211"/>
    <p:sldId id="453" r:id="rId212"/>
    <p:sldId id="454" r:id="rId213"/>
    <p:sldId id="455" r:id="rId214"/>
    <p:sldId id="456" r:id="rId215"/>
    <p:sldId id="457" r:id="rId216"/>
    <p:sldId id="458" r:id="rId217"/>
    <p:sldId id="459" r:id="rId218"/>
    <p:sldId id="460" r:id="rId219"/>
    <p:sldId id="461" r:id="rId220"/>
    <p:sldId id="462" r:id="rId221"/>
    <p:sldId id="463" r:id="rId222"/>
    <p:sldId id="464" r:id="rId223"/>
    <p:sldId id="465" r:id="rId224"/>
    <p:sldId id="466" r:id="rId225"/>
    <p:sldId id="467" r:id="rId226"/>
    <p:sldId id="468" r:id="rId227"/>
    <p:sldId id="469" r:id="rId2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10" autoAdjust="0"/>
    <p:restoredTop sz="86431" autoAdjust="0"/>
  </p:normalViewPr>
  <p:slideViewPr>
    <p:cSldViewPr>
      <p:cViewPr varScale="1">
        <p:scale>
          <a:sx n="85" d="100"/>
          <a:sy n="85" d="100"/>
        </p:scale>
        <p:origin x="-420" y="-84"/>
      </p:cViewPr>
      <p:guideLst>
        <p:guide orient="horz" pos="2160"/>
        <p:guide pos="2880"/>
      </p:guideLst>
    </p:cSldViewPr>
  </p:slideViewPr>
  <p:outlineViewPr>
    <p:cViewPr>
      <p:scale>
        <a:sx n="33" d="100"/>
        <a:sy n="33" d="100"/>
      </p:scale>
      <p:origin x="48" y="13680"/>
    </p:cViewPr>
  </p:outlineViewPr>
  <p:notesTextViewPr>
    <p:cViewPr>
      <p:scale>
        <a:sx n="100" d="100"/>
        <a:sy n="100" d="100"/>
      </p:scale>
      <p:origin x="0" y="0"/>
    </p:cViewPr>
  </p:notesTextViewPr>
  <p:sorterViewPr>
    <p:cViewPr>
      <p:scale>
        <a:sx n="66" d="100"/>
        <a:sy n="66" d="100"/>
      </p:scale>
      <p:origin x="0" y="10644"/>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notesMaster" Target="notesMasters/notesMaster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03D77-1386-4220-BCCF-C3128D79150D}" type="datetimeFigureOut">
              <a:rPr lang="en-US" smtClean="0"/>
              <a:pPr/>
              <a:t>8/5/2013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A4C4A-A81C-420D-A385-8C6E2925B1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2E2CEC-AE39-47F8-BF91-98626FD4EABF}" type="slidenum">
              <a:rPr lang="en-US"/>
              <a:pPr/>
              <a:t>10</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algn="just"/>
            <a:r>
              <a:rPr lang="en-US" sz="1000" b="1">
                <a:latin typeface="Times New Roman" pitchFamily="18" charset="0"/>
              </a:rPr>
              <a:t>ISRAELITES ENTER CANAAN (David vs. Goliath)</a:t>
            </a:r>
          </a:p>
          <a:p>
            <a:pPr algn="just"/>
            <a:r>
              <a:rPr lang="en-US" sz="1000">
                <a:latin typeface="Times New Roman" pitchFamily="18" charset="0"/>
              </a:rPr>
              <a:t>In 1230 B.C. the </a:t>
            </a:r>
            <a:r>
              <a:rPr lang="en-US" sz="1000" b="1">
                <a:latin typeface="Times New Roman" pitchFamily="18" charset="0"/>
              </a:rPr>
              <a:t>Israelites</a:t>
            </a:r>
            <a:r>
              <a:rPr lang="en-US" sz="1000">
                <a:latin typeface="Times New Roman" pitchFamily="18" charset="0"/>
              </a:rPr>
              <a:t>, led by </a:t>
            </a:r>
            <a:r>
              <a:rPr lang="en-US" sz="1000" b="1">
                <a:latin typeface="Times New Roman" pitchFamily="18" charset="0"/>
              </a:rPr>
              <a:t>Joshua</a:t>
            </a:r>
            <a:r>
              <a:rPr lang="en-US" sz="1000">
                <a:latin typeface="Times New Roman" pitchFamily="18" charset="0"/>
              </a:rPr>
              <a:t>, conquered the Canaanites and settled in the hill country in the interior of the land. But they could not defeat the superior military organization of the </a:t>
            </a:r>
            <a:r>
              <a:rPr lang="en-US" sz="1000" b="1">
                <a:latin typeface="Times New Roman" pitchFamily="18" charset="0"/>
              </a:rPr>
              <a:t>Philistines</a:t>
            </a:r>
            <a:r>
              <a:rPr lang="en-US" sz="1000">
                <a:latin typeface="Times New Roman" pitchFamily="18" charset="0"/>
              </a:rPr>
              <a:t> (symbolized in the Bible as the mighty giant </a:t>
            </a:r>
            <a:r>
              <a:rPr lang="en-US" sz="1000" b="1">
                <a:latin typeface="Times New Roman" pitchFamily="18" charset="0"/>
              </a:rPr>
              <a:t>Goliath</a:t>
            </a:r>
            <a:r>
              <a:rPr lang="en-US" sz="1000">
                <a:latin typeface="Times New Roman" pitchFamily="18" charset="0"/>
              </a:rPr>
              <a:t>). After a particularly devastating defeat in </a:t>
            </a:r>
            <a:r>
              <a:rPr lang="en-US" sz="1000" b="1">
                <a:latin typeface="Times New Roman" pitchFamily="18" charset="0"/>
              </a:rPr>
              <a:t>Shiloh</a:t>
            </a:r>
            <a:r>
              <a:rPr lang="en-US" sz="1000">
                <a:latin typeface="Times New Roman" pitchFamily="18" charset="0"/>
              </a:rPr>
              <a:t> in 1050 B.C. (during which the Philistines took the </a:t>
            </a:r>
            <a:r>
              <a:rPr lang="en-US" sz="1000" b="1">
                <a:latin typeface="Times New Roman" pitchFamily="18" charset="0"/>
              </a:rPr>
              <a:t>Ark of the Covenant</a:t>
            </a:r>
            <a:r>
              <a:rPr lang="en-US" sz="1000">
                <a:latin typeface="Times New Roman" pitchFamily="18" charset="0"/>
              </a:rPr>
              <a:t>, the Israelites most sacred object), the twelve Hebrew tribes decided to unite under an appointed king</a:t>
            </a:r>
            <a:r>
              <a:rPr lang="en-US" sz="1000" b="1">
                <a:latin typeface="Times New Roman" pitchFamily="18" charset="0"/>
              </a:rPr>
              <a:t>, Saul</a:t>
            </a:r>
            <a:r>
              <a:rPr lang="en-US" sz="1000">
                <a:latin typeface="Times New Roman" pitchFamily="18" charset="0"/>
              </a:rPr>
              <a:t>. According to Jewish legend, a young boy named </a:t>
            </a:r>
            <a:r>
              <a:rPr lang="en-US" sz="1000" b="1">
                <a:latin typeface="Times New Roman" pitchFamily="18" charset="0"/>
              </a:rPr>
              <a:t>David</a:t>
            </a:r>
            <a:r>
              <a:rPr lang="en-US" sz="1000">
                <a:latin typeface="Times New Roman" pitchFamily="18" charset="0"/>
              </a:rPr>
              <a:t> decided to challenge the Philistine giant, Goliath, who was protected by a “helmet of bronze and a coat of chain mail.” With a single stone hurled from a slingshot, David hit Goliath’s forehead, the only vulnerable spot in Goliath’s armor, causing the giant to tumble to the ground. The boy became the Israelites greatest king.</a:t>
            </a:r>
          </a:p>
          <a:p>
            <a:pPr algn="just"/>
            <a:endParaRPr lang="en-US" sz="1000">
              <a:latin typeface="Times New Roman" pitchFamily="18" charset="0"/>
            </a:endParaRPr>
          </a:p>
          <a:p>
            <a:pPr algn="just"/>
            <a:r>
              <a:rPr lang="en-US" sz="1000">
                <a:latin typeface="Times New Roman" pitchFamily="18" charset="0"/>
              </a:rPr>
              <a:t>Under David’s command, the Israelites ultimately defeated the Philistines in 1000 B.C. Soon after the conquest, King David captured the city of </a:t>
            </a:r>
            <a:r>
              <a:rPr lang="en-US" sz="1000" b="1">
                <a:latin typeface="Times New Roman" pitchFamily="18" charset="0"/>
              </a:rPr>
              <a:t>Jerusalem</a:t>
            </a:r>
            <a:r>
              <a:rPr lang="en-US" sz="1000">
                <a:latin typeface="Times New Roman" pitchFamily="18" charset="0"/>
              </a:rPr>
              <a:t> (then called the </a:t>
            </a:r>
            <a:r>
              <a:rPr lang="en-US" sz="1000" b="1">
                <a:latin typeface="Times New Roman" pitchFamily="18" charset="0"/>
              </a:rPr>
              <a:t>City of David</a:t>
            </a:r>
            <a:r>
              <a:rPr lang="en-US" sz="1000">
                <a:latin typeface="Times New Roman" pitchFamily="18" charset="0"/>
              </a:rPr>
              <a:t>) and made it his capital. On the site of </a:t>
            </a:r>
            <a:r>
              <a:rPr lang="en-US" sz="1000" b="1">
                <a:latin typeface="Times New Roman" pitchFamily="18" charset="0"/>
              </a:rPr>
              <a:t>Mount Moriah</a:t>
            </a:r>
            <a:r>
              <a:rPr lang="en-US" sz="1000">
                <a:latin typeface="Times New Roman" pitchFamily="18" charset="0"/>
              </a:rPr>
              <a:t> to the north of the city, David’s son, </a:t>
            </a:r>
            <a:r>
              <a:rPr lang="en-US" sz="1000" b="1">
                <a:latin typeface="Times New Roman" pitchFamily="18" charset="0"/>
              </a:rPr>
              <a:t>Solomon</a:t>
            </a:r>
            <a:r>
              <a:rPr lang="en-US" sz="1000">
                <a:latin typeface="Times New Roman" pitchFamily="18" charset="0"/>
              </a:rPr>
              <a:t>, built a temple to house the Ark of the Covenant which contained the tablets of the Ten Commandments.</a:t>
            </a:r>
          </a:p>
          <a:p>
            <a:pPr algn="just"/>
            <a:endParaRPr lang="en-US" sz="1000">
              <a:latin typeface="Times New Roman" pitchFamily="18" charset="0"/>
            </a:endParaRPr>
          </a:p>
          <a:p>
            <a:pPr algn="just"/>
            <a:endParaRPr lang="en-US" sz="1000">
              <a:latin typeface="Times New Roman" pitchFamily="18" charset="0"/>
            </a:endParaRPr>
          </a:p>
          <a:p>
            <a:pPr algn="just"/>
            <a:endParaRPr lang="en-US" sz="1000">
              <a:latin typeface="Times New Roman" pitchFamily="18" charset="0"/>
            </a:endParaRPr>
          </a:p>
          <a:p>
            <a:endParaRPr lang="en-US" sz="1000"/>
          </a:p>
          <a:p>
            <a:endParaRPr lang="en-US" sz="10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6CE69-3BC0-4F61-8159-F2FE5DE8A24D}" type="slidenum">
              <a:rPr lang="en-US"/>
              <a:pPr/>
              <a:t>11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algn="just"/>
            <a:r>
              <a:rPr lang="en-US" sz="1000" b="1">
                <a:latin typeface="Times New Roman" pitchFamily="18" charset="0"/>
              </a:rPr>
              <a:t>SOLOMON’S TEMPLE</a:t>
            </a:r>
          </a:p>
          <a:p>
            <a:pPr algn="just"/>
            <a:r>
              <a:rPr lang="en-US" sz="1000">
                <a:latin typeface="Times New Roman" pitchFamily="18" charset="0"/>
              </a:rPr>
              <a:t>David’s son, </a:t>
            </a:r>
            <a:r>
              <a:rPr lang="en-US" sz="1000" b="1">
                <a:latin typeface="Times New Roman" pitchFamily="18" charset="0"/>
              </a:rPr>
              <a:t>Solomon</a:t>
            </a:r>
            <a:r>
              <a:rPr lang="en-US" sz="1000">
                <a:latin typeface="Times New Roman" pitchFamily="18" charset="0"/>
              </a:rPr>
              <a:t>, launched an ambitious building program that included constructing a holy Temple that would become the new home for the sacred </a:t>
            </a:r>
            <a:r>
              <a:rPr lang="en-US" sz="1000" b="1">
                <a:latin typeface="Times New Roman" pitchFamily="18" charset="0"/>
              </a:rPr>
              <a:t>Ark of the Covenant</a:t>
            </a:r>
            <a:r>
              <a:rPr lang="en-US" sz="1000">
                <a:latin typeface="Times New Roman" pitchFamily="18" charset="0"/>
              </a:rPr>
              <a:t>.  This period (known in Jewish history as the </a:t>
            </a:r>
            <a:r>
              <a:rPr lang="en-US" sz="1000" b="1">
                <a:latin typeface="Times New Roman" pitchFamily="18" charset="0"/>
              </a:rPr>
              <a:t>First Temple Period</a:t>
            </a:r>
            <a:r>
              <a:rPr lang="en-US" sz="1000">
                <a:latin typeface="Times New Roman" pitchFamily="18" charset="0"/>
              </a:rPr>
              <a:t>)  was marked by expansion, trade and development.  </a:t>
            </a:r>
          </a:p>
          <a:p>
            <a:pPr algn="just"/>
            <a:endParaRPr lang="en-US" sz="1000">
              <a:latin typeface="Times New Roman" pitchFamily="18" charset="0"/>
            </a:endParaRPr>
          </a:p>
          <a:p>
            <a:pPr algn="just"/>
            <a:r>
              <a:rPr lang="en-US" sz="1000">
                <a:latin typeface="Times New Roman" pitchFamily="18" charset="0"/>
              </a:rPr>
              <a:t>Resentment over heavy taxes levied against the Israelites to pay for Solomon’s extensive projects as well as jealousies among the tribes finally led to the empire’s split into a northern </a:t>
            </a:r>
            <a:r>
              <a:rPr lang="en-US" sz="1000" b="1">
                <a:latin typeface="Times New Roman" pitchFamily="18" charset="0"/>
              </a:rPr>
              <a:t>Kingdom of Israel</a:t>
            </a:r>
            <a:r>
              <a:rPr lang="en-US" sz="1000">
                <a:latin typeface="Times New Roman" pitchFamily="18" charset="0"/>
              </a:rPr>
              <a:t> (with its capital at </a:t>
            </a:r>
            <a:r>
              <a:rPr lang="en-US" sz="1000" b="1">
                <a:latin typeface="Times New Roman" pitchFamily="18" charset="0"/>
              </a:rPr>
              <a:t>Samaria</a:t>
            </a:r>
            <a:r>
              <a:rPr lang="en-US" sz="1000">
                <a:latin typeface="Times New Roman" pitchFamily="18" charset="0"/>
              </a:rPr>
              <a:t>) and a southern </a:t>
            </a:r>
            <a:r>
              <a:rPr lang="en-US" sz="1000" b="1">
                <a:latin typeface="Times New Roman" pitchFamily="18" charset="0"/>
              </a:rPr>
              <a:t>Kingdom of Judah </a:t>
            </a:r>
            <a:r>
              <a:rPr lang="en-US" sz="1000">
                <a:latin typeface="Times New Roman" pitchFamily="18" charset="0"/>
              </a:rPr>
              <a:t>which incorporated the holy city of Jerusalem.</a:t>
            </a:r>
          </a:p>
          <a:p>
            <a:pPr algn="just"/>
            <a:endParaRPr lang="en-US" sz="1000">
              <a:latin typeface="Times New Roman" pitchFamily="18" charset="0"/>
            </a:endParaRPr>
          </a:p>
          <a:p>
            <a:pPr algn="just"/>
            <a:endParaRPr lang="en-US" sz="1000">
              <a:latin typeface="Times New Roman" pitchFamily="18" charset="0"/>
            </a:endParaRPr>
          </a:p>
          <a:p>
            <a:pPr algn="just"/>
            <a:endParaRPr lang="en-US" sz="1000">
              <a:latin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6F9AD-EA70-4D2F-ACEE-62A9A8B7951E}" type="slidenum">
              <a:rPr lang="en-US"/>
              <a:pPr/>
              <a:t>12</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DISINTEGRATION OF THE EMPIRE</a:t>
            </a:r>
          </a:p>
          <a:p>
            <a:pPr algn="just">
              <a:lnSpc>
                <a:spcPct val="90000"/>
              </a:lnSpc>
            </a:pPr>
            <a:r>
              <a:rPr lang="en-US" sz="1000">
                <a:latin typeface="Times New Roman" pitchFamily="18" charset="0"/>
              </a:rPr>
              <a:t>Under Solomon’s rule, the empire’s influence stretched from the </a:t>
            </a:r>
            <a:r>
              <a:rPr lang="en-US" sz="1000" b="1">
                <a:latin typeface="Times New Roman" pitchFamily="18" charset="0"/>
              </a:rPr>
              <a:t>Gulf of Aqaba</a:t>
            </a:r>
            <a:r>
              <a:rPr lang="en-US" sz="1000">
                <a:latin typeface="Times New Roman" pitchFamily="18" charset="0"/>
              </a:rPr>
              <a:t> to the </a:t>
            </a:r>
            <a:r>
              <a:rPr lang="en-US" sz="1000" b="1">
                <a:latin typeface="Times New Roman" pitchFamily="18" charset="0"/>
              </a:rPr>
              <a:t>Euphrates River</a:t>
            </a:r>
            <a:r>
              <a:rPr lang="en-US" sz="1000">
                <a:latin typeface="Times New Roman" pitchFamily="18" charset="0"/>
              </a:rPr>
              <a:t>. But the united kingdom could not survive Solomon’s death. In 922 B.C., the country of the Israelites was divided into a northern </a:t>
            </a:r>
            <a:r>
              <a:rPr lang="en-US" sz="1000" b="1">
                <a:latin typeface="Times New Roman" pitchFamily="18" charset="0"/>
              </a:rPr>
              <a:t>Kingdom of Israel</a:t>
            </a:r>
            <a:r>
              <a:rPr lang="en-US" sz="1000">
                <a:latin typeface="Times New Roman" pitchFamily="18" charset="0"/>
              </a:rPr>
              <a:t> composed of ten of the twelve Hebrew tribes, and a southern Kingdom of </a:t>
            </a:r>
            <a:r>
              <a:rPr lang="en-US" sz="1000" b="1">
                <a:latin typeface="Times New Roman" pitchFamily="18" charset="0"/>
              </a:rPr>
              <a:t>Judah</a:t>
            </a:r>
            <a:r>
              <a:rPr lang="en-US" sz="1000">
                <a:latin typeface="Times New Roman" pitchFamily="18" charset="0"/>
              </a:rPr>
              <a:t> which controlled </a:t>
            </a:r>
            <a:r>
              <a:rPr lang="en-US" sz="1000" b="1">
                <a:latin typeface="Times New Roman" pitchFamily="18" charset="0"/>
              </a:rPr>
              <a:t>Jerusalem</a:t>
            </a:r>
            <a:r>
              <a:rPr lang="en-US" sz="1000">
                <a:latin typeface="Times New Roman" pitchFamily="18" charset="0"/>
              </a:rPr>
              <a:t>. </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ASSYRIANS AND THE TEN LOST TRIBES (586 B.C.)</a:t>
            </a:r>
          </a:p>
          <a:p>
            <a:pPr algn="just">
              <a:lnSpc>
                <a:spcPct val="90000"/>
              </a:lnSpc>
            </a:pPr>
            <a:r>
              <a:rPr lang="en-US" sz="1000">
                <a:latin typeface="Times New Roman" pitchFamily="18" charset="0"/>
              </a:rPr>
              <a:t>Weakened by the disintegration of the empire, the northern House of Israel was easily conquered by the Assyrians in 722 B.C.  The inhabitants of the kingdom were exiled by the victors and they scattered all over the world.  The “</a:t>
            </a:r>
            <a:r>
              <a:rPr lang="en-US" sz="1000" b="1">
                <a:latin typeface="Times New Roman" pitchFamily="18" charset="0"/>
              </a:rPr>
              <a:t>Ten Lost Tribes</a:t>
            </a:r>
            <a:r>
              <a:rPr lang="en-US" sz="1000">
                <a:latin typeface="Times New Roman" pitchFamily="18" charset="0"/>
              </a:rPr>
              <a:t>” as they came to be called, so thoroughly assimilated into their foreign habitats that they virtually disappeared from the pages of history.</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BABYLONIAN CAPTIVITY</a:t>
            </a:r>
          </a:p>
          <a:p>
            <a:pPr algn="just">
              <a:lnSpc>
                <a:spcPct val="90000"/>
              </a:lnSpc>
            </a:pPr>
            <a:r>
              <a:rPr lang="en-US" sz="1000">
                <a:latin typeface="Times New Roman" pitchFamily="18" charset="0"/>
              </a:rPr>
              <a:t>In the south, the two remaining tribes of the house of Judah and Benjamin were spared from exile because they submitted to the Assyrians.  They continued to live peacefully in the Kingdom of Judah (later known as Judea under the Romans) for the next 150 years until the Babylonians, under the command of Nebuchadnezzar conquered the Assyrians.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order to solidify his authority in Palestine, the Babylonian </a:t>
            </a:r>
            <a:r>
              <a:rPr lang="en-US" sz="1000" b="1">
                <a:latin typeface="Times New Roman" pitchFamily="18" charset="0"/>
              </a:rPr>
              <a:t>King Nebuchadnezzar</a:t>
            </a:r>
            <a:r>
              <a:rPr lang="en-US" sz="1000">
                <a:latin typeface="Times New Roman" pitchFamily="18" charset="0"/>
              </a:rPr>
              <a:t> deported the most influential Jews (priests, professionals, craftsmen, the wealthy etc.) to his capital of </a:t>
            </a:r>
            <a:r>
              <a:rPr lang="en-US" sz="1000" b="1">
                <a:latin typeface="Times New Roman" pitchFamily="18" charset="0"/>
              </a:rPr>
              <a:t>Babylon</a:t>
            </a:r>
            <a:r>
              <a:rPr lang="en-US" sz="1000">
                <a:latin typeface="Times New Roman" pitchFamily="18" charset="0"/>
              </a:rPr>
              <a:t> where they continued to practice their religion.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He then ordered his soldiers to burn </a:t>
            </a:r>
            <a:r>
              <a:rPr lang="en-US" sz="1000" b="1">
                <a:latin typeface="Times New Roman" pitchFamily="18" charset="0"/>
              </a:rPr>
              <a:t>Solomon’s temple</a:t>
            </a:r>
            <a:r>
              <a:rPr lang="en-US" sz="1000">
                <a:latin typeface="Times New Roman" pitchFamily="18" charset="0"/>
              </a:rPr>
              <a:t> to the ground and ravaged the city of Jerusalem. The Philistines, who had lost their preeminent position in the territory after the establishment of Israel and Judah, assimilated into the Assyrian and Babylonian cultures.</a:t>
            </a:r>
          </a:p>
          <a:p>
            <a:pPr algn="just">
              <a:lnSpc>
                <a:spcPct val="90000"/>
              </a:lnSpc>
            </a:pPr>
            <a:endParaRPr lang="en-US" sz="1000">
              <a:latin typeface="Times New Roman"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5D642-C752-4869-BB98-8A3AD25ABD19}" type="slidenum">
              <a:rPr lang="en-US"/>
              <a:pPr/>
              <a:t>149</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F9E56-D78D-4124-9F1C-1791155DA8AB}" type="slidenum">
              <a:rPr lang="en-US"/>
              <a:pPr/>
              <a:t>15</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BABYLONIAN CAPTIVITY</a:t>
            </a:r>
          </a:p>
          <a:p>
            <a:pPr algn="just">
              <a:lnSpc>
                <a:spcPct val="90000"/>
              </a:lnSpc>
            </a:pPr>
            <a:r>
              <a:rPr lang="en-US" sz="1000">
                <a:latin typeface="Times New Roman" pitchFamily="18" charset="0"/>
              </a:rPr>
              <a:t>Rather than bringing an end to the Israelite people and their monotheistic beliefs, the tragic loss of the temple and the Babylonian Captivity inspired the </a:t>
            </a:r>
            <a:r>
              <a:rPr lang="en-US" sz="1000" b="1" i="1">
                <a:latin typeface="Times New Roman" pitchFamily="18" charset="0"/>
              </a:rPr>
              <a:t>Jehudim</a:t>
            </a:r>
            <a:r>
              <a:rPr lang="en-US" sz="1000">
                <a:latin typeface="Times New Roman" pitchFamily="18" charset="0"/>
              </a:rPr>
              <a:t> (people of Judah or “Jews”) to reexamine and strengthen their culture.  Judaism in captivity enjoyed a period of spiritual growth.</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While conditions were tolerable  in Babylon -- the cultural capital of the world at that time and the land of Abraham’s birth, the site of the Garden of Eden, the Tower of Babel and the Hanging Gardens -- the Jews yearned to return to their homeland.  In a solemn pledge the Jews promised </a:t>
            </a:r>
            <a:r>
              <a:rPr lang="en-US" sz="1000" i="1">
                <a:latin typeface="Times New Roman" pitchFamily="18" charset="0"/>
              </a:rPr>
              <a:t>If I forget thee o Jerusalem, let my right hand forget her cunning.  If I do not remember thee, let my tongue cleave to the roof of my mouth:  if I prefer not Jerusalem above my chief joy. (Psalms 137:5-6).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To reinforce their pledge, all prayers were directed toward Jerusalem (a practice that continues today).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During the Israelites seventy years in captivity, the image of God became more abstract and the law more universal.  The Jewish god, </a:t>
            </a:r>
            <a:r>
              <a:rPr lang="en-US" sz="1000" b="1">
                <a:latin typeface="Times New Roman" pitchFamily="18" charset="0"/>
              </a:rPr>
              <a:t>Yahweh</a:t>
            </a:r>
            <a:r>
              <a:rPr lang="en-US" sz="1000">
                <a:latin typeface="Times New Roman" pitchFamily="18" charset="0"/>
              </a:rPr>
              <a:t>, was no longer seen as the god of a nation but as the god of mankind who could be worshiped from any point on earth.</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Without a central temple the Jews congregated at common gathering places (</a:t>
            </a:r>
            <a:r>
              <a:rPr lang="en-US" sz="1000" b="1">
                <a:latin typeface="Times New Roman" pitchFamily="18" charset="0"/>
              </a:rPr>
              <a:t>synagogues</a:t>
            </a:r>
            <a:r>
              <a:rPr lang="en-US" sz="1000">
                <a:latin typeface="Times New Roman" pitchFamily="18" charset="0"/>
              </a:rPr>
              <a:t>) to worship God, and ritualistic customs associated with the Temple (animal sacrifices, for example) were abandoned.</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It was during this time that the Israelites decided to compile all the traditions, legends and laws into a full library that would later become the </a:t>
            </a:r>
            <a:r>
              <a:rPr lang="en-US" sz="1000" b="1">
                <a:latin typeface="Times New Roman" pitchFamily="18" charset="0"/>
              </a:rPr>
              <a:t>Torah</a:t>
            </a:r>
            <a:r>
              <a:rPr lang="en-US" sz="1000">
                <a:latin typeface="Times New Roman" pitchFamily="18" charset="0"/>
              </a:rPr>
              <a:t> (the Bible) and began to await a </a:t>
            </a:r>
            <a:r>
              <a:rPr lang="en-US" sz="1000" b="1">
                <a:latin typeface="Times New Roman" pitchFamily="18" charset="0"/>
              </a:rPr>
              <a:t>Messiah</a:t>
            </a:r>
            <a:r>
              <a:rPr lang="en-US" sz="1000">
                <a:latin typeface="Times New Roman" pitchFamily="18" charset="0"/>
              </a:rPr>
              <a:t> (a savior sent by God and descended form the house of David) who would restore the nation of Israel and redeem the Jewish people.</a:t>
            </a:r>
          </a:p>
          <a:p>
            <a:pPr algn="just">
              <a:lnSpc>
                <a:spcPct val="90000"/>
              </a:lnSpc>
            </a:pPr>
            <a:endParaRPr lang="en-US" sz="1000">
              <a:latin typeface="Times New Roman" pitchFamily="18"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C0CDF-1B0C-4EAB-8CAD-3EB97891F9FD}" type="slidenum">
              <a:rPr lang="en-US"/>
              <a:pPr/>
              <a:t>150</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gn="just"/>
            <a:r>
              <a:rPr lang="en-US" sz="1000">
                <a:latin typeface="Times New Roman" pitchFamily="18" charset="0"/>
              </a:rPr>
              <a:t>The story of the </a:t>
            </a:r>
            <a:r>
              <a:rPr lang="en-US" sz="1000" b="1">
                <a:latin typeface="Times New Roman" pitchFamily="18" charset="0"/>
              </a:rPr>
              <a:t>Levant </a:t>
            </a:r>
            <a:r>
              <a:rPr lang="en-US" sz="1000">
                <a:latin typeface="Times New Roman" pitchFamily="18" charset="0"/>
              </a:rPr>
              <a:t>(the geographical area of eastern Mediterranean -- today, Lebanon, Syria and Israel), a land considered holy by three of the world’s most influential religions, is filled with controversy. For an instructor, teaching the region’s history is deeply problematic since simply outlining events can invite criticism from one group or another. While the facts are indisputable, the significance and interpretations of data may differ widely.  </a:t>
            </a:r>
          </a:p>
          <a:p>
            <a:pPr algn="just"/>
            <a:endParaRPr lang="en-US" sz="1000">
              <a:latin typeface="Times New Roman" pitchFamily="18" charset="0"/>
            </a:endParaRPr>
          </a:p>
          <a:p>
            <a:pPr algn="just"/>
            <a:r>
              <a:rPr lang="en-US" sz="1000">
                <a:latin typeface="Times New Roman" pitchFamily="18" charset="0"/>
              </a:rPr>
              <a:t>For that reason, we’ve included symbols to indicate perspectives on select slides.</a:t>
            </a:r>
            <a:r>
              <a:rPr lang="en-US" sz="1400"/>
              <a:t> </a:t>
            </a:r>
          </a:p>
          <a:p>
            <a:endParaRPr lang="en-US" sz="1400"/>
          </a:p>
          <a:p>
            <a:endParaRPr lang="en-US" sz="14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B409B-D640-4726-9E2C-581A00B070C7}" type="slidenum">
              <a:rPr lang="en-US"/>
              <a:pPr/>
              <a:t>151</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ANCIENT HISTORY</a:t>
            </a:r>
          </a:p>
          <a:p>
            <a:pPr algn="just">
              <a:lnSpc>
                <a:spcPct val="80000"/>
              </a:lnSpc>
            </a:pPr>
            <a:r>
              <a:rPr lang="en-US" sz="1000">
                <a:latin typeface="Times New Roman" pitchFamily="18" charset="0"/>
              </a:rPr>
              <a:t>Before it was called Palestine or Israel or even Syria and Lebanon, the land between the Jordan River and the Mediterranean Sea was known as </a:t>
            </a:r>
            <a:r>
              <a:rPr lang="en-US" sz="1000" b="1">
                <a:latin typeface="Times New Roman" pitchFamily="18" charset="0"/>
              </a:rPr>
              <a:t>Canaan</a:t>
            </a:r>
            <a:r>
              <a:rPr lang="en-US" sz="1000">
                <a:latin typeface="Times New Roman" pitchFamily="18" charset="0"/>
              </a:rPr>
              <a:t> and its inhabitants, </a:t>
            </a:r>
            <a:r>
              <a:rPr lang="en-US" sz="1000" b="1">
                <a:latin typeface="Times New Roman" pitchFamily="18" charset="0"/>
              </a:rPr>
              <a:t>Canaanites</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Canaanites, who had established themselves in the area around the 4th millennium B.C., were a </a:t>
            </a:r>
            <a:r>
              <a:rPr lang="en-US" sz="1000" b="1">
                <a:latin typeface="Times New Roman" pitchFamily="18" charset="0"/>
              </a:rPr>
              <a:t>Semitic</a:t>
            </a:r>
            <a:r>
              <a:rPr lang="en-US" sz="1000">
                <a:latin typeface="Times New Roman" pitchFamily="18" charset="0"/>
              </a:rPr>
              <a:t>-people (so called because they spoke a language purportedly shared by descendants of </a:t>
            </a:r>
            <a:r>
              <a:rPr lang="en-US" sz="1000" b="1">
                <a:latin typeface="Times New Roman" pitchFamily="18" charset="0"/>
              </a:rPr>
              <a:t>Shem</a:t>
            </a:r>
            <a:r>
              <a:rPr lang="en-US" sz="1000">
                <a:latin typeface="Times New Roman" pitchFamily="18" charset="0"/>
              </a:rPr>
              <a:t>, </a:t>
            </a:r>
            <a:r>
              <a:rPr lang="en-US" sz="1000" b="1">
                <a:latin typeface="Times New Roman" pitchFamily="18" charset="0"/>
              </a:rPr>
              <a:t>Noah’</a:t>
            </a:r>
            <a:r>
              <a:rPr lang="en-US" sz="1000">
                <a:latin typeface="Times New Roman" pitchFamily="18" charset="0"/>
              </a:rPr>
              <a:t>s oldest son [Hebrew, Aramaic and Arabic are all “Semitic” languages]). The Canaanites settled in a number of city-states including one of the world’s oldest known towns, </a:t>
            </a:r>
            <a:r>
              <a:rPr lang="en-US" sz="1000" b="1">
                <a:latin typeface="Times New Roman" pitchFamily="18" charset="0"/>
              </a:rPr>
              <a:t>Jericho</a:t>
            </a:r>
            <a:r>
              <a:rPr lang="en-US" sz="1000">
                <a:latin typeface="Times New Roman" pitchFamily="18" charset="0"/>
              </a:rPr>
              <a:t>. Around 3000 B.C., one of the Canaanite tribes, the </a:t>
            </a:r>
            <a:r>
              <a:rPr lang="en-US" sz="1000" b="1">
                <a:latin typeface="Times New Roman" pitchFamily="18" charset="0"/>
              </a:rPr>
              <a:t>Jebusites</a:t>
            </a:r>
            <a:r>
              <a:rPr lang="en-US" sz="1000">
                <a:latin typeface="Times New Roman" pitchFamily="18" charset="0"/>
              </a:rPr>
              <a:t>, built a settlement which they called </a:t>
            </a:r>
            <a:r>
              <a:rPr lang="en-US" sz="1000" b="1">
                <a:latin typeface="Times New Roman" pitchFamily="18" charset="0"/>
              </a:rPr>
              <a:t>Ur-Salem</a:t>
            </a:r>
            <a:r>
              <a:rPr lang="en-US" sz="1000">
                <a:latin typeface="Times New Roman" pitchFamily="18" charset="0"/>
              </a:rPr>
              <a:t>, the “city of peace” or  </a:t>
            </a:r>
            <a:r>
              <a:rPr lang="en-US" sz="1000" b="1">
                <a:latin typeface="Times New Roman" pitchFamily="18" charset="0"/>
              </a:rPr>
              <a:t>Jerusalem</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For much of its history, Canaan was dominated politically by the </a:t>
            </a:r>
            <a:r>
              <a:rPr lang="en-US" sz="1000" b="1">
                <a:latin typeface="Times New Roman" pitchFamily="18" charset="0"/>
              </a:rPr>
              <a:t>Egyptians</a:t>
            </a:r>
            <a:r>
              <a:rPr lang="en-US" sz="1000">
                <a:latin typeface="Times New Roman" pitchFamily="18" charset="0"/>
              </a:rPr>
              <a:t> who were able to repel incursions by Amorites, Hittites and Hurrians. But by the 13th century, Egyptian power began to weaken allowing the land to be invaded by armed bands of </a:t>
            </a:r>
            <a:r>
              <a:rPr lang="en-US" sz="1000" b="1">
                <a:latin typeface="Times New Roman" pitchFamily="18" charset="0"/>
              </a:rPr>
              <a:t>Philistines</a:t>
            </a:r>
            <a:r>
              <a:rPr lang="en-US" sz="1000">
                <a:latin typeface="Times New Roman" pitchFamily="18" charset="0"/>
              </a:rPr>
              <a:t> and a confederation of </a:t>
            </a:r>
            <a:r>
              <a:rPr lang="en-US" sz="1000" b="1">
                <a:latin typeface="Times New Roman" pitchFamily="18" charset="0"/>
              </a:rPr>
              <a:t>Hebrew-speaking tribes.</a:t>
            </a:r>
            <a:endParaRPr lang="en-US" sz="500" b="1">
              <a:latin typeface="Times New Roman" pitchFamily="18"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F121B-6DB2-4ED9-A543-66CCA834A535}" type="slidenum">
              <a:rPr lang="en-US"/>
              <a:pPr/>
              <a:t>152</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lgn="just"/>
            <a:r>
              <a:rPr lang="en-US" sz="1000" b="1">
                <a:latin typeface="Times New Roman" pitchFamily="18" charset="0"/>
              </a:rPr>
              <a:t>PHOENICIANS AND PHILISTINES</a:t>
            </a:r>
          </a:p>
          <a:p>
            <a:pPr algn="just"/>
            <a:r>
              <a:rPr lang="en-US" sz="1000">
                <a:latin typeface="Times New Roman" pitchFamily="18" charset="0"/>
              </a:rPr>
              <a:t>In spite of the invasions, some of the inland Canaanites, like the </a:t>
            </a:r>
            <a:r>
              <a:rPr lang="en-US" sz="1000" b="1">
                <a:latin typeface="Times New Roman" pitchFamily="18" charset="0"/>
              </a:rPr>
              <a:t>Jebusites</a:t>
            </a:r>
            <a:r>
              <a:rPr lang="en-US" sz="1000">
                <a:latin typeface="Times New Roman" pitchFamily="18" charset="0"/>
              </a:rPr>
              <a:t> of Jerusalem, remained in the interior of the land. Most of the Canaanites, however, fled to a narrow strip of coastal land in the north – a region that was subsequently known as </a:t>
            </a:r>
            <a:r>
              <a:rPr lang="en-US" sz="1000" b="1">
                <a:latin typeface="Times New Roman" pitchFamily="18" charset="0"/>
              </a:rPr>
              <a:t>Phoenicia </a:t>
            </a:r>
            <a:r>
              <a:rPr lang="en-US" sz="1000">
                <a:latin typeface="Times New Roman" pitchFamily="18" charset="0"/>
              </a:rPr>
              <a:t>(in modern-day Lebanon). The “Phoenicians” (the name given to coastal Canaanites by the Greeks) became sea-faring traders and colonized a number of new cities:  Tyre (which the Phoenicians called Al-Sur), Sidon, Beirut, Byblos and Ugarit. In order to make it easier to keep merchant records, the Phoenicians simplified the 55-character cuneiform style of writing that had been developed in Mesopotamia in the 4th millennium B.C. into 22 distinct sounds. After alterations by the Greeks and Romans, this “</a:t>
            </a:r>
            <a:r>
              <a:rPr lang="en-US" sz="1000" b="1">
                <a:latin typeface="Times New Roman" pitchFamily="18" charset="0"/>
              </a:rPr>
              <a:t>phonetic</a:t>
            </a:r>
            <a:r>
              <a:rPr lang="en-US" sz="1000">
                <a:latin typeface="Times New Roman" pitchFamily="18" charset="0"/>
              </a:rPr>
              <a:t>” alphabet became the precursor of the current English 26-letter alphabet.</a:t>
            </a:r>
          </a:p>
          <a:p>
            <a:pPr algn="just"/>
            <a:endParaRPr lang="en-US" sz="1000">
              <a:latin typeface="Times New Roman" pitchFamily="18" charset="0"/>
            </a:endParaRPr>
          </a:p>
          <a:p>
            <a:pPr algn="just"/>
            <a:r>
              <a:rPr lang="en-US" sz="1000">
                <a:latin typeface="Times New Roman" pitchFamily="18" charset="0"/>
              </a:rPr>
              <a:t>The </a:t>
            </a:r>
            <a:r>
              <a:rPr lang="en-US" sz="1000" b="1">
                <a:latin typeface="Times New Roman" pitchFamily="18" charset="0"/>
              </a:rPr>
              <a:t>Philistines</a:t>
            </a:r>
            <a:r>
              <a:rPr lang="en-US" sz="1000">
                <a:latin typeface="Times New Roman" pitchFamily="18" charset="0"/>
              </a:rPr>
              <a:t>, who invaded the southern coastal plain of Canaan in about 1200 B.C., were Sea People of Aegean and southeastern European origin. With their iron weaponry and military skills, they swiftly conquered the Hittite Empire, Cyprus, Mycenae, (the most powerful of the ancient Greek kingdoms) and almost defeated Egypt before they settled in Canaan. In their new home, they established five kingdoms: Gaza, Ashkelon, Ashdod, Gath and Ekron, collectively known as “</a:t>
            </a:r>
            <a:r>
              <a:rPr lang="en-US" sz="1000" b="1">
                <a:latin typeface="Times New Roman" pitchFamily="18" charset="0"/>
              </a:rPr>
              <a:t>Philistia</a:t>
            </a:r>
            <a:r>
              <a:rPr lang="en-US" sz="1000">
                <a:latin typeface="Times New Roman" pitchFamily="18" charset="0"/>
              </a:rPr>
              <a:t>” or “</a:t>
            </a:r>
            <a:r>
              <a:rPr lang="en-US" sz="1000" b="1">
                <a:latin typeface="Times New Roman" pitchFamily="18" charset="0"/>
              </a:rPr>
              <a:t>Palestine</a:t>
            </a:r>
            <a:r>
              <a:rPr lang="en-US" sz="1000">
                <a:latin typeface="Times New Roman" pitchFamily="18" charset="0"/>
              </a:rPr>
              <a:t>” by Herodotus and other Greek and Latin writers.</a:t>
            </a:r>
          </a:p>
          <a:p>
            <a:pPr algn="just"/>
            <a:endParaRPr lang="en-US" sz="1000">
              <a:latin typeface="Times New Roman" pitchFamily="18" charset="0"/>
            </a:endParaRPr>
          </a:p>
          <a:p>
            <a:pPr algn="just"/>
            <a:r>
              <a:rPr lang="en-US" sz="1000">
                <a:latin typeface="Times New Roman" pitchFamily="18" charset="0"/>
              </a:rPr>
              <a:t>*</a:t>
            </a:r>
            <a:r>
              <a:rPr lang="en-US" sz="1000" i="1">
                <a:latin typeface="Times New Roman" pitchFamily="18" charset="0"/>
              </a:rPr>
              <a:t>Although the Philistines no longer exist, their status as enemies of the Hebrews has seeped into modern vocabulary. The word “philistine” describes someone who is barbaric and indifferent or antagonistic to artistic and cultural values. </a:t>
            </a:r>
            <a:endParaRPr lang="en-US" sz="1000">
              <a:latin typeface="Times New Roman" pitchFamily="18" charset="0"/>
            </a:endParaRPr>
          </a:p>
          <a:p>
            <a:pPr algn="just"/>
            <a:endParaRPr lang="en-US" sz="1000">
              <a:latin typeface="Times New Roman" pitchFamily="18" charset="0"/>
            </a:endParaRPr>
          </a:p>
          <a:p>
            <a:endParaRPr lang="en-US" sz="100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21CCB-DA3B-4D70-9138-DB533A61F9A7}" type="slidenum">
              <a:rPr lang="en-US"/>
              <a:pPr/>
              <a:t>153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pPr>
              <a:lnSpc>
                <a:spcPct val="80000"/>
              </a:lnSpc>
            </a:pPr>
            <a:endParaRPr lang="en-US" sz="8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CF287-D116-4396-890F-B7E53C2717D6}" type="slidenum">
              <a:rPr lang="en-US"/>
              <a:pPr/>
              <a:t>154</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BIBLICAL HISTORY -- ABRAHAM</a:t>
            </a:r>
          </a:p>
          <a:p>
            <a:pPr algn="just">
              <a:lnSpc>
                <a:spcPct val="80000"/>
              </a:lnSpc>
            </a:pPr>
            <a:r>
              <a:rPr lang="en-US" sz="1000">
                <a:latin typeface="Times New Roman" pitchFamily="18" charset="0"/>
              </a:rPr>
              <a:t>As told in the first books of the </a:t>
            </a:r>
            <a:r>
              <a:rPr lang="en-US" sz="1000" b="1">
                <a:latin typeface="Times New Roman" pitchFamily="18" charset="0"/>
              </a:rPr>
              <a:t>Torah</a:t>
            </a:r>
            <a:r>
              <a:rPr lang="en-US" sz="1000">
                <a:latin typeface="Times New Roman" pitchFamily="18" charset="0"/>
              </a:rPr>
              <a:t> (the Old Testament), the story of </a:t>
            </a:r>
            <a:r>
              <a:rPr lang="en-US" sz="1000" b="1">
                <a:latin typeface="Times New Roman" pitchFamily="18" charset="0"/>
              </a:rPr>
              <a:t>Eretz-Israel</a:t>
            </a:r>
            <a:r>
              <a:rPr lang="en-US" sz="1000">
                <a:latin typeface="Times New Roman" pitchFamily="18" charset="0"/>
              </a:rPr>
              <a:t> (the “land of Israel”) began around 1800 B.C. in the town of </a:t>
            </a:r>
            <a:r>
              <a:rPr lang="en-US" sz="1000" b="1">
                <a:latin typeface="Times New Roman" pitchFamily="18" charset="0"/>
              </a:rPr>
              <a:t>Ur</a:t>
            </a:r>
            <a:r>
              <a:rPr lang="en-US" sz="1000">
                <a:latin typeface="Times New Roman" pitchFamily="18" charset="0"/>
              </a:rPr>
              <a:t> (in present-day Iraq) with a command and a promise from God to a man called </a:t>
            </a:r>
            <a:r>
              <a:rPr lang="en-US" sz="1000" b="1">
                <a:latin typeface="Times New Roman" pitchFamily="18" charset="0"/>
              </a:rPr>
              <a:t>Abraham</a:t>
            </a:r>
            <a:r>
              <a:rPr lang="en-US" sz="1000">
                <a:latin typeface="Times New Roman" pitchFamily="18" charset="0"/>
              </a:rPr>
              <a:t>.  At the age of 75, Abraham was instructed to leave the land of his father with his wife </a:t>
            </a:r>
            <a:r>
              <a:rPr lang="en-US" sz="1000" b="1">
                <a:latin typeface="Times New Roman" pitchFamily="18" charset="0"/>
              </a:rPr>
              <a:t>Sarah</a:t>
            </a:r>
            <a:r>
              <a:rPr lang="en-US" sz="1000">
                <a:latin typeface="Times New Roman" pitchFamily="18" charset="0"/>
              </a:rPr>
              <a:t> to populate a land where his people could worship God.  In return, God promised that Abraham would have many, many descendants -- even though Sarah was barren and long past her childbearing years.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 period of enslavement and affliction that would last for 400 years, Abraham’s descendants, God’s “</a:t>
            </a:r>
            <a:r>
              <a:rPr lang="en-US" sz="1000" b="1">
                <a:latin typeface="Times New Roman" pitchFamily="18" charset="0"/>
              </a:rPr>
              <a:t>Chosen People</a:t>
            </a:r>
            <a:r>
              <a:rPr lang="en-US" sz="1000">
                <a:latin typeface="Times New Roman" pitchFamily="18" charset="0"/>
              </a:rPr>
              <a:t>,” would inherit the land of </a:t>
            </a:r>
            <a:r>
              <a:rPr lang="en-US" sz="1000" b="1">
                <a:latin typeface="Times New Roman" pitchFamily="18" charset="0"/>
              </a:rPr>
              <a:t>Canaan</a:t>
            </a:r>
            <a:r>
              <a:rPr lang="en-US" sz="1000">
                <a:latin typeface="Times New Roman" pitchFamily="18" charset="0"/>
              </a:rPr>
              <a:t> from the </a:t>
            </a:r>
            <a:r>
              <a:rPr lang="en-US" sz="1000" b="1">
                <a:latin typeface="Times New Roman" pitchFamily="18" charset="0"/>
              </a:rPr>
              <a:t>Nile River</a:t>
            </a:r>
            <a:r>
              <a:rPr lang="en-US" sz="1000">
                <a:latin typeface="Times New Roman" pitchFamily="18" charset="0"/>
              </a:rPr>
              <a:t> (in Egypt) to the </a:t>
            </a:r>
            <a:r>
              <a:rPr lang="en-US" sz="1000" b="1">
                <a:latin typeface="Times New Roman" pitchFamily="18" charset="0"/>
              </a:rPr>
              <a:t>Euphrates River</a:t>
            </a:r>
            <a:r>
              <a:rPr lang="en-US" sz="1000">
                <a:latin typeface="Times New Roman" pitchFamily="18" charset="0"/>
              </a:rPr>
              <a:t> (in present-day Iraq) for the rest of time. (Genesis 17:1-8)</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As God had commanded, Abraham traveled to </a:t>
            </a:r>
            <a:r>
              <a:rPr lang="en-US" sz="1000" b="1">
                <a:latin typeface="Times New Roman" pitchFamily="18" charset="0"/>
              </a:rPr>
              <a:t>Mount Moriah</a:t>
            </a:r>
            <a:r>
              <a:rPr lang="en-US" sz="1000">
                <a:latin typeface="Times New Roman" pitchFamily="18" charset="0"/>
              </a:rPr>
              <a:t> in Jerusalem (the future site of the Temple Mount) where, in order to facilitate God’s promise of a nation created from Abraham’s offspring, Sarah convinced Abraham to be intimate with her Egyptian slave, </a:t>
            </a:r>
            <a:r>
              <a:rPr lang="en-US" sz="1000" b="1">
                <a:latin typeface="Times New Roman" pitchFamily="18" charset="0"/>
              </a:rPr>
              <a:t>Hagar</a:t>
            </a:r>
            <a:r>
              <a:rPr lang="en-US" sz="1000">
                <a:latin typeface="Times New Roman" pitchFamily="18" charset="0"/>
              </a:rPr>
              <a:t>. Hagar bore Abraham a son called </a:t>
            </a:r>
            <a:r>
              <a:rPr lang="en-US" sz="1000" b="1">
                <a:latin typeface="Times New Roman" pitchFamily="18" charset="0"/>
              </a:rPr>
              <a:t>Ishmael.</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Soon after, Sarah, at the age of 90 years, bore Abraham a son of her own who was called </a:t>
            </a:r>
            <a:r>
              <a:rPr lang="en-US" sz="1000" b="1">
                <a:latin typeface="Times New Roman" pitchFamily="18" charset="0"/>
              </a:rPr>
              <a:t>Isaac</a:t>
            </a:r>
            <a:r>
              <a:rPr lang="en-US" sz="1000">
                <a:latin typeface="Times New Roman" pitchFamily="18" charset="0"/>
              </a:rPr>
              <a:t>.  Although she was the one who had suggested Abraham’s liaison with Hagar, Sarah became jealous of Abraham’s older son, Ishmael, and asked her husband to send the child and his mother away into the desert.</a:t>
            </a:r>
            <a:endParaRPr lang="en-US" sz="500">
              <a:latin typeface="Times New Roman" pitchFamily="18" charset="0"/>
            </a:endParaRPr>
          </a:p>
          <a:p>
            <a:pPr algn="just">
              <a:lnSpc>
                <a:spcPct val="80000"/>
              </a:lnSpc>
            </a:pPr>
            <a:r>
              <a:rPr lang="en-US" sz="1000">
                <a:latin typeface="Times New Roman" pitchFamily="18" charset="0"/>
              </a:rPr>
              <a:t>As a test of Abraham’s devotion and trust, God presented Abraham with another command -- to sacrifice his beloved son, Isaac, on top of Mount Moriah.  Just as Abraham’s knife was about to cause a fatal wound, God, satisfied with Abraham’s demonstration of loyalty, stopped him.  Isaac, saved from death, eventually grew up to father two sons, </a:t>
            </a:r>
            <a:r>
              <a:rPr lang="en-US" sz="1000" b="1">
                <a:latin typeface="Times New Roman" pitchFamily="18" charset="0"/>
              </a:rPr>
              <a:t>Esau</a:t>
            </a:r>
            <a:r>
              <a:rPr lang="en-US" sz="1000">
                <a:latin typeface="Times New Roman" pitchFamily="18" charset="0"/>
              </a:rPr>
              <a:t> and </a:t>
            </a:r>
            <a:r>
              <a:rPr lang="en-US" sz="1000" b="1">
                <a:latin typeface="Times New Roman" pitchFamily="18" charset="0"/>
              </a:rPr>
              <a:t>Jacob</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Of the two, God favored Jacob and called him “</a:t>
            </a:r>
            <a:r>
              <a:rPr lang="en-US" sz="1000" b="1">
                <a:latin typeface="Times New Roman" pitchFamily="18" charset="0"/>
              </a:rPr>
              <a:t>Israel</a:t>
            </a:r>
            <a:r>
              <a:rPr lang="en-US" sz="1000">
                <a:latin typeface="Times New Roman" pitchFamily="18" charset="0"/>
              </a:rPr>
              <a:t>,” meaning “to strive with God and prevail.” It was Jacob’s twelve sons who eventually became the patriarchs of the twelve tribes of Israel (called the “Hebrew Tribes”).</a:t>
            </a:r>
          </a:p>
          <a:p>
            <a:pPr>
              <a:lnSpc>
                <a:spcPct val="80000"/>
              </a:lnSpc>
            </a:pPr>
            <a:endParaRPr lang="en-US" sz="1000">
              <a:latin typeface="Times New Roman" pitchFamily="18" charset="0"/>
            </a:endParaRPr>
          </a:p>
          <a:p>
            <a:pPr>
              <a:lnSpc>
                <a:spcPct val="80000"/>
              </a:lnSpc>
            </a:pPr>
            <a:endParaRPr lang="en-US" sz="9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4F922-44E3-4EB5-924B-4127156A949C}" type="slidenum">
              <a:rPr lang="en-US"/>
              <a:pPr/>
              <a:t>155</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THE STORY OF ABRAHAM (Muslim Perspective)</a:t>
            </a:r>
          </a:p>
          <a:p>
            <a:pPr algn="just">
              <a:lnSpc>
                <a:spcPct val="80000"/>
              </a:lnSpc>
            </a:pPr>
            <a:r>
              <a:rPr lang="en-US" sz="1000">
                <a:latin typeface="Times New Roman" pitchFamily="18" charset="0"/>
              </a:rPr>
              <a:t>The holy books of the Jews, Muslims and Christians agree about most of Abraham’s history although the Torah (or Old Testament to the Christians) and the </a:t>
            </a:r>
            <a:r>
              <a:rPr lang="en-US" sz="1000" b="1">
                <a:latin typeface="Times New Roman" pitchFamily="18" charset="0"/>
              </a:rPr>
              <a:t>Quran</a:t>
            </a:r>
            <a:r>
              <a:rPr lang="en-US" sz="1000">
                <a:latin typeface="Times New Roman" pitchFamily="18" charset="0"/>
              </a:rPr>
              <a:t> (Islam’s holy book) differ on the details.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Both the Bible and the Quran agree that Sarah was old and barren and that she offered Abraham her Egyptian servant, Hagar, to bear him children. Both also concur that Hagar and her child Ishmael were sent into the wilderness. But Muslims add that Hagar and Ishmael were sent to Arabia where there were left by Abraham with few provisions. According to Muslim tradition, when their food and water ran out, Hagar ran back and forth in a panic until God caused a small well to appear. The </a:t>
            </a:r>
            <a:r>
              <a:rPr lang="en-US" sz="1000" b="1">
                <a:latin typeface="Times New Roman" pitchFamily="18" charset="0"/>
              </a:rPr>
              <a:t>Zam Zam Well</a:t>
            </a:r>
            <a:r>
              <a:rPr lang="en-US" sz="1000">
                <a:latin typeface="Times New Roman" pitchFamily="18" charset="0"/>
              </a:rPr>
              <a:t> provided enough water for the mother and child and soon attracted a number of travelers to the site. When Abraham returned, he found a thriving town.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the center of the town, today Islam’s holy city of </a:t>
            </a:r>
            <a:r>
              <a:rPr lang="en-US" sz="1000" b="1">
                <a:latin typeface="Times New Roman" pitchFamily="18" charset="0"/>
              </a:rPr>
              <a:t>Mecca</a:t>
            </a:r>
            <a:r>
              <a:rPr lang="en-US" sz="1000">
                <a:latin typeface="Times New Roman" pitchFamily="18" charset="0"/>
              </a:rPr>
              <a:t>, Abraham and Ishmael built a cube-like structure in honor of God.  After </a:t>
            </a:r>
            <a:r>
              <a:rPr lang="en-US" sz="1000" b="1">
                <a:latin typeface="Times New Roman" pitchFamily="18" charset="0"/>
              </a:rPr>
              <a:t>Muhammad</a:t>
            </a:r>
            <a:r>
              <a:rPr lang="en-US" sz="1000">
                <a:latin typeface="Times New Roman" pitchFamily="18" charset="0"/>
              </a:rPr>
              <a:t> (the messenger responsible for the development of Islam) was victorious in the 7</a:t>
            </a:r>
            <a:r>
              <a:rPr lang="en-US" sz="1000" baseline="30000">
                <a:latin typeface="Times New Roman" pitchFamily="18" charset="0"/>
              </a:rPr>
              <a:t>th</a:t>
            </a:r>
            <a:r>
              <a:rPr lang="en-US" sz="1000">
                <a:latin typeface="Times New Roman" pitchFamily="18" charset="0"/>
              </a:rPr>
              <a:t> century, the cube or </a:t>
            </a:r>
            <a:r>
              <a:rPr lang="en-US" sz="1000" b="1">
                <a:latin typeface="Times New Roman" pitchFamily="18" charset="0"/>
              </a:rPr>
              <a:t>Ka’aba </a:t>
            </a:r>
            <a:r>
              <a:rPr lang="en-US" sz="1000">
                <a:latin typeface="Times New Roman" pitchFamily="18" charset="0"/>
              </a:rPr>
              <a:t>was rededicated to God and remains Islam’s holiest sanctuary today visited by millions of Muslims every year.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Like Jews and Christians, Muslims, too, believe that God had instructed Abraham to sacrifice his son to demonstrate his devotion to God. But unlike the Jews and Christians, Muslims believe he nearly sacrificed Ishmael in Mecca.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Abraham, Muslims claim, apart from being the first to practice monotheism and the ancestor of three great religions, was also the first person to use the word Islam or “submission” when referring to a believer’s relationship to God. Those who submit to the will of God (as Abraham had done in compliance with God’s order to sacrifice Ishmael) are called “Muslims.”</a:t>
            </a:r>
          </a:p>
          <a:p>
            <a:pPr algn="just">
              <a:lnSpc>
                <a:spcPct val="80000"/>
              </a:lnSpc>
            </a:pPr>
            <a:endParaRPr lang="en-US" sz="1000">
              <a:latin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8D21F-902E-449C-AD38-DB1B649EC8FD}" type="slidenum">
              <a:rPr lang="en-US"/>
              <a:pPr/>
              <a:t>156</a:t>
            </a:fld>
            <a:endParaRPr lang="en-US"/>
          </a:p>
        </p:txBody>
      </p:sp>
      <p:sp>
        <p:nvSpPr>
          <p:cNvPr id="20482" name="Rectangle 2"/>
          <p:cNvSpPr>
            <a:spLocks noGrp="1" noRot="1" noChangeAspect="1" noChangeArrowheads="1" noTextEdit="1"/>
          </p:cNvSpPr>
          <p:nvPr>
            <p:ph type="sldImg"/>
          </p:nvPr>
        </p:nvSpPr>
        <p:spPr>
          <a:xfrm>
            <a:off x="1430338" y="685800"/>
            <a:ext cx="4065587" cy="3049588"/>
          </a:xfrm>
          <a:ln/>
        </p:spPr>
      </p:sp>
      <p:sp>
        <p:nvSpPr>
          <p:cNvPr id="20483" name="Rectangle 3"/>
          <p:cNvSpPr>
            <a:spLocks noGrp="1" noChangeArrowheads="1"/>
          </p:cNvSpPr>
          <p:nvPr>
            <p:ph type="body" idx="1"/>
          </p:nvPr>
        </p:nvSpPr>
        <p:spPr>
          <a:xfrm>
            <a:off x="686108" y="3963319"/>
            <a:ext cx="5485785" cy="4495002"/>
          </a:xfrm>
        </p:spPr>
        <p:txBody>
          <a:bodyPr/>
          <a:lstStyle/>
          <a:p>
            <a:pPr algn="just">
              <a:lnSpc>
                <a:spcPct val="80000"/>
              </a:lnSpc>
            </a:pPr>
            <a:r>
              <a:rPr lang="en-US" sz="1000" b="1">
                <a:latin typeface="Times New Roman" pitchFamily="18" charset="0"/>
              </a:rPr>
              <a:t>BIBLICAL HISTORY – Egypt</a:t>
            </a:r>
          </a:p>
          <a:p>
            <a:pPr algn="just">
              <a:lnSpc>
                <a:spcPct val="80000"/>
              </a:lnSpc>
            </a:pPr>
            <a:r>
              <a:rPr lang="en-US" sz="1000">
                <a:latin typeface="Times New Roman" pitchFamily="18" charset="0"/>
              </a:rPr>
              <a:t>One of </a:t>
            </a:r>
            <a:r>
              <a:rPr lang="en-US" sz="1000" b="1">
                <a:latin typeface="Times New Roman" pitchFamily="18" charset="0"/>
              </a:rPr>
              <a:t>Jacob’s</a:t>
            </a:r>
            <a:r>
              <a:rPr lang="en-US" sz="1000">
                <a:latin typeface="Times New Roman" pitchFamily="18" charset="0"/>
              </a:rPr>
              <a:t> sons, </a:t>
            </a:r>
            <a:r>
              <a:rPr lang="en-US" sz="1000" b="1">
                <a:latin typeface="Times New Roman" pitchFamily="18" charset="0"/>
              </a:rPr>
              <a:t>Joseph</a:t>
            </a:r>
            <a:r>
              <a:rPr lang="en-US" sz="1000">
                <a:latin typeface="Times New Roman" pitchFamily="18" charset="0"/>
              </a:rPr>
              <a:t>, was sold into slavery to merchants on their way to Egypt by his jealous brothers.  In  Egypt, Joseph won the trust of the Pharaoh and was appointed his minister to rule over the land.  When famine hit the land of Canaan, Joseph’s brothers joined him with their families.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After Joseph’s death, </a:t>
            </a:r>
            <a:r>
              <a:rPr lang="en-US" sz="1000" b="1">
                <a:latin typeface="Times New Roman" pitchFamily="18" charset="0"/>
              </a:rPr>
              <a:t>Rameses II</a:t>
            </a:r>
            <a:r>
              <a:rPr lang="en-US" sz="1000">
                <a:latin typeface="Times New Roman" pitchFamily="18" charset="0"/>
              </a:rPr>
              <a:t> became Pharaoh and, fearful of their rapid rate of procreation, enslaved the Israelites.  Upon hearing a rumor that a savior would be born into the Israeli bloodline, he ordered that all babies born to the enslaved group be killed.  But one child escaped his death sentence when his mother placed him in a basket and sent him floating down a river.</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Pharaoh’s daughter found the child and claimed him as her own.  The baby was given the Egyptian name of </a:t>
            </a:r>
            <a:r>
              <a:rPr lang="en-US" sz="1000" b="1">
                <a:latin typeface="Times New Roman" pitchFamily="18" charset="0"/>
              </a:rPr>
              <a:t>Moses </a:t>
            </a:r>
            <a:r>
              <a:rPr lang="en-US" sz="1000">
                <a:latin typeface="Times New Roman" pitchFamily="18" charset="0"/>
              </a:rPr>
              <a:t>and became a prince of Egypt (circa 1350 B.C.).</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Moses, who had been chosen by God to deliver the “chosen people” from Egyptian slavery, finally persuaded the Pharaoh to “let his people go” after Egypt suffered divinely-sent plagues.  Pursued by the Pharaoh’s army, Moses led his people across the Sea of Reeds (or “Red Sea”) into Sinai.  The Israelites were able to escape the approaching Egyptian forces when God gave Moses the power to separate the waters.  After the Hebrews passed through safely, the sea closed again drowning the Egyptian soldiers.  For the next 40 years, the people of Israel wandered through the desert on their way back to the land promised to Abraham.</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the course of their journey, the Israelites camped at the foot of </a:t>
            </a:r>
            <a:r>
              <a:rPr lang="en-US" sz="1000" b="1">
                <a:latin typeface="Times New Roman" pitchFamily="18" charset="0"/>
              </a:rPr>
              <a:t>Mount Sinai</a:t>
            </a:r>
            <a:r>
              <a:rPr lang="en-US" sz="1000">
                <a:latin typeface="Times New Roman" pitchFamily="18" charset="0"/>
              </a:rPr>
              <a:t> where Moses received an order from God to worship no other god but God himself.  At this time, God also presented Moses with </a:t>
            </a:r>
            <a:r>
              <a:rPr lang="en-US" sz="1000" b="1">
                <a:latin typeface="Times New Roman" pitchFamily="18" charset="0"/>
              </a:rPr>
              <a:t>ten commandments</a:t>
            </a:r>
            <a:r>
              <a:rPr lang="en-US" sz="1000">
                <a:latin typeface="Times New Roman" pitchFamily="18" charset="0"/>
              </a:rPr>
              <a:t> inscribed on two stone tablets to be observed by all Israelite people and taught him the laws governing religious observance (later compiled in the Torah). The Israelites placed a record of the laws and the tablets in a case called the </a:t>
            </a:r>
            <a:r>
              <a:rPr lang="en-US" sz="1000" b="1">
                <a:latin typeface="Times New Roman" pitchFamily="18" charset="0"/>
              </a:rPr>
              <a:t>Ark of the Covenant</a:t>
            </a:r>
            <a:r>
              <a:rPr lang="en-US" sz="1000">
                <a:latin typeface="Times New Roman" pitchFamily="18" charset="0"/>
              </a:rPr>
              <a:t> and carried it with them as they traveled through the desert.</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After four hundred years living in a foreign land and forty years wandering in the desert, the Israelites were finally led back into </a:t>
            </a:r>
            <a:r>
              <a:rPr lang="en-US" sz="1000" b="1">
                <a:latin typeface="Times New Roman" pitchFamily="18" charset="0"/>
              </a:rPr>
              <a:t>Eretz-Israel</a:t>
            </a:r>
            <a:r>
              <a:rPr lang="en-US" sz="1000">
                <a:latin typeface="Times New Roman" pitchFamily="18" charset="0"/>
              </a:rPr>
              <a:t> by Moses’ assistant, </a:t>
            </a:r>
            <a:r>
              <a:rPr lang="en-US" sz="1000" b="1">
                <a:latin typeface="Times New Roman" pitchFamily="18" charset="0"/>
              </a:rPr>
              <a:t>Joshua</a:t>
            </a:r>
            <a:r>
              <a:rPr lang="en-US" sz="1000">
                <a:latin typeface="Times New Roman" pitchFamily="18" charset="0"/>
              </a:rPr>
              <a:t>.  Once they re-conquered Canaan from the indigenous population, the land was divided among the Israeli tribes.</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2E2CEC-AE39-47F8-BF91-98626FD4EABF}" type="slidenum">
              <a:rPr lang="en-US"/>
              <a:pPr/>
              <a:t>157</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algn="just"/>
            <a:r>
              <a:rPr lang="en-US" sz="1000" b="1">
                <a:latin typeface="Times New Roman" pitchFamily="18" charset="0"/>
              </a:rPr>
              <a:t>ISRAELITES ENTER CANAAN (David vs. Goliath)</a:t>
            </a:r>
          </a:p>
          <a:p>
            <a:pPr algn="just"/>
            <a:r>
              <a:rPr lang="en-US" sz="1000">
                <a:latin typeface="Times New Roman" pitchFamily="18" charset="0"/>
              </a:rPr>
              <a:t>In 1230 B.C. the </a:t>
            </a:r>
            <a:r>
              <a:rPr lang="en-US" sz="1000" b="1">
                <a:latin typeface="Times New Roman" pitchFamily="18" charset="0"/>
              </a:rPr>
              <a:t>Israelites</a:t>
            </a:r>
            <a:r>
              <a:rPr lang="en-US" sz="1000">
                <a:latin typeface="Times New Roman" pitchFamily="18" charset="0"/>
              </a:rPr>
              <a:t>, led by </a:t>
            </a:r>
            <a:r>
              <a:rPr lang="en-US" sz="1000" b="1">
                <a:latin typeface="Times New Roman" pitchFamily="18" charset="0"/>
              </a:rPr>
              <a:t>Joshua</a:t>
            </a:r>
            <a:r>
              <a:rPr lang="en-US" sz="1000">
                <a:latin typeface="Times New Roman" pitchFamily="18" charset="0"/>
              </a:rPr>
              <a:t>, conquered the Canaanites and settled in the hill country in the interior of the land. But they could not defeat the superior military organization of the </a:t>
            </a:r>
            <a:r>
              <a:rPr lang="en-US" sz="1000" b="1">
                <a:latin typeface="Times New Roman" pitchFamily="18" charset="0"/>
              </a:rPr>
              <a:t>Philistines</a:t>
            </a:r>
            <a:r>
              <a:rPr lang="en-US" sz="1000">
                <a:latin typeface="Times New Roman" pitchFamily="18" charset="0"/>
              </a:rPr>
              <a:t> (symbolized in the Bible as the mighty giant </a:t>
            </a:r>
            <a:r>
              <a:rPr lang="en-US" sz="1000" b="1">
                <a:latin typeface="Times New Roman" pitchFamily="18" charset="0"/>
              </a:rPr>
              <a:t>Goliath</a:t>
            </a:r>
            <a:r>
              <a:rPr lang="en-US" sz="1000">
                <a:latin typeface="Times New Roman" pitchFamily="18" charset="0"/>
              </a:rPr>
              <a:t>). After a particularly devastating defeat in </a:t>
            </a:r>
            <a:r>
              <a:rPr lang="en-US" sz="1000" b="1">
                <a:latin typeface="Times New Roman" pitchFamily="18" charset="0"/>
              </a:rPr>
              <a:t>Shiloh</a:t>
            </a:r>
            <a:r>
              <a:rPr lang="en-US" sz="1000">
                <a:latin typeface="Times New Roman" pitchFamily="18" charset="0"/>
              </a:rPr>
              <a:t> in 1050 B.C. (during which the Philistines took the </a:t>
            </a:r>
            <a:r>
              <a:rPr lang="en-US" sz="1000" b="1">
                <a:latin typeface="Times New Roman" pitchFamily="18" charset="0"/>
              </a:rPr>
              <a:t>Ark of the Covenant</a:t>
            </a:r>
            <a:r>
              <a:rPr lang="en-US" sz="1000">
                <a:latin typeface="Times New Roman" pitchFamily="18" charset="0"/>
              </a:rPr>
              <a:t>, the Israelites most sacred object), the twelve Hebrew tribes decided to unite under an appointed king</a:t>
            </a:r>
            <a:r>
              <a:rPr lang="en-US" sz="1000" b="1">
                <a:latin typeface="Times New Roman" pitchFamily="18" charset="0"/>
              </a:rPr>
              <a:t>, Saul</a:t>
            </a:r>
            <a:r>
              <a:rPr lang="en-US" sz="1000">
                <a:latin typeface="Times New Roman" pitchFamily="18" charset="0"/>
              </a:rPr>
              <a:t>. According to Jewish legend, a young boy named </a:t>
            </a:r>
            <a:r>
              <a:rPr lang="en-US" sz="1000" b="1">
                <a:latin typeface="Times New Roman" pitchFamily="18" charset="0"/>
              </a:rPr>
              <a:t>David</a:t>
            </a:r>
            <a:r>
              <a:rPr lang="en-US" sz="1000">
                <a:latin typeface="Times New Roman" pitchFamily="18" charset="0"/>
              </a:rPr>
              <a:t> decided to challenge the Philistine giant, Goliath, who was protected by a “helmet of bronze and a coat of chain mail.” With a single stone hurled from a slingshot, David hit Goliath’s forehead, the only vulnerable spot in Goliath’s armor, causing the giant to tumble to the ground. The boy became the Israelites greatest king.</a:t>
            </a:r>
          </a:p>
          <a:p>
            <a:pPr algn="just"/>
            <a:endParaRPr lang="en-US" sz="1000">
              <a:latin typeface="Times New Roman" pitchFamily="18" charset="0"/>
            </a:endParaRPr>
          </a:p>
          <a:p>
            <a:pPr algn="just"/>
            <a:r>
              <a:rPr lang="en-US" sz="1000">
                <a:latin typeface="Times New Roman" pitchFamily="18" charset="0"/>
              </a:rPr>
              <a:t>Under David’s command, the Israelites ultimately defeated the Philistines in 1000 B.C. Soon after the conquest, King David captured the city of </a:t>
            </a:r>
            <a:r>
              <a:rPr lang="en-US" sz="1000" b="1">
                <a:latin typeface="Times New Roman" pitchFamily="18" charset="0"/>
              </a:rPr>
              <a:t>Jerusalem</a:t>
            </a:r>
            <a:r>
              <a:rPr lang="en-US" sz="1000">
                <a:latin typeface="Times New Roman" pitchFamily="18" charset="0"/>
              </a:rPr>
              <a:t> (then called the </a:t>
            </a:r>
            <a:r>
              <a:rPr lang="en-US" sz="1000" b="1">
                <a:latin typeface="Times New Roman" pitchFamily="18" charset="0"/>
              </a:rPr>
              <a:t>City of David</a:t>
            </a:r>
            <a:r>
              <a:rPr lang="en-US" sz="1000">
                <a:latin typeface="Times New Roman" pitchFamily="18" charset="0"/>
              </a:rPr>
              <a:t>) and made it his capital. On the site of </a:t>
            </a:r>
            <a:r>
              <a:rPr lang="en-US" sz="1000" b="1">
                <a:latin typeface="Times New Roman" pitchFamily="18" charset="0"/>
              </a:rPr>
              <a:t>Mount Moriah</a:t>
            </a:r>
            <a:r>
              <a:rPr lang="en-US" sz="1000">
                <a:latin typeface="Times New Roman" pitchFamily="18" charset="0"/>
              </a:rPr>
              <a:t> to the north of the city, David’s son, </a:t>
            </a:r>
            <a:r>
              <a:rPr lang="en-US" sz="1000" b="1">
                <a:latin typeface="Times New Roman" pitchFamily="18" charset="0"/>
              </a:rPr>
              <a:t>Solomon</a:t>
            </a:r>
            <a:r>
              <a:rPr lang="en-US" sz="1000">
                <a:latin typeface="Times New Roman" pitchFamily="18" charset="0"/>
              </a:rPr>
              <a:t>, built a temple to house the Ark of the Covenant which contained the tablets of the Ten Commandments.</a:t>
            </a:r>
          </a:p>
          <a:p>
            <a:pPr algn="just"/>
            <a:endParaRPr lang="en-US" sz="1000">
              <a:latin typeface="Times New Roman" pitchFamily="18" charset="0"/>
            </a:endParaRPr>
          </a:p>
          <a:p>
            <a:pPr algn="just"/>
            <a:endParaRPr lang="en-US" sz="1000">
              <a:latin typeface="Times New Roman" pitchFamily="18" charset="0"/>
            </a:endParaRPr>
          </a:p>
          <a:p>
            <a:pPr algn="just"/>
            <a:endParaRPr lang="en-US" sz="1000">
              <a:latin typeface="Times New Roman" pitchFamily="18" charset="0"/>
            </a:endParaRPr>
          </a:p>
          <a:p>
            <a:endParaRPr lang="en-US" sz="1000"/>
          </a:p>
          <a:p>
            <a:endParaRPr lang="en-US" sz="100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6CE69-3BC0-4F61-8159-F2FE5DE8A24D}" type="slidenum">
              <a:rPr lang="en-US"/>
              <a:pPr/>
              <a:t>158</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algn="just"/>
            <a:r>
              <a:rPr lang="en-US" sz="1000" b="1">
                <a:latin typeface="Times New Roman" pitchFamily="18" charset="0"/>
              </a:rPr>
              <a:t>SOLOMON’S TEMPLE</a:t>
            </a:r>
          </a:p>
          <a:p>
            <a:pPr algn="just"/>
            <a:r>
              <a:rPr lang="en-US" sz="1000">
                <a:latin typeface="Times New Roman" pitchFamily="18" charset="0"/>
              </a:rPr>
              <a:t>David’s son, </a:t>
            </a:r>
            <a:r>
              <a:rPr lang="en-US" sz="1000" b="1">
                <a:latin typeface="Times New Roman" pitchFamily="18" charset="0"/>
              </a:rPr>
              <a:t>Solomon</a:t>
            </a:r>
            <a:r>
              <a:rPr lang="en-US" sz="1000">
                <a:latin typeface="Times New Roman" pitchFamily="18" charset="0"/>
              </a:rPr>
              <a:t>, launched an ambitious building program that included constructing a holy Temple that would become the new home for the sacred </a:t>
            </a:r>
            <a:r>
              <a:rPr lang="en-US" sz="1000" b="1">
                <a:latin typeface="Times New Roman" pitchFamily="18" charset="0"/>
              </a:rPr>
              <a:t>Ark of the Covenant</a:t>
            </a:r>
            <a:r>
              <a:rPr lang="en-US" sz="1000">
                <a:latin typeface="Times New Roman" pitchFamily="18" charset="0"/>
              </a:rPr>
              <a:t>.  This period (known in Jewish history as the </a:t>
            </a:r>
            <a:r>
              <a:rPr lang="en-US" sz="1000" b="1">
                <a:latin typeface="Times New Roman" pitchFamily="18" charset="0"/>
              </a:rPr>
              <a:t>First Temple Period</a:t>
            </a:r>
            <a:r>
              <a:rPr lang="en-US" sz="1000">
                <a:latin typeface="Times New Roman" pitchFamily="18" charset="0"/>
              </a:rPr>
              <a:t>)  was marked by expansion, trade and development.  </a:t>
            </a:r>
          </a:p>
          <a:p>
            <a:pPr algn="just"/>
            <a:endParaRPr lang="en-US" sz="1000">
              <a:latin typeface="Times New Roman" pitchFamily="18" charset="0"/>
            </a:endParaRPr>
          </a:p>
          <a:p>
            <a:pPr algn="just"/>
            <a:r>
              <a:rPr lang="en-US" sz="1000">
                <a:latin typeface="Times New Roman" pitchFamily="18" charset="0"/>
              </a:rPr>
              <a:t>Resentment over heavy taxes levied against the Israelites to pay for Solomon’s extensive projects as well as jealousies among the tribes finally led to the empire’s split into a northern </a:t>
            </a:r>
            <a:r>
              <a:rPr lang="en-US" sz="1000" b="1">
                <a:latin typeface="Times New Roman" pitchFamily="18" charset="0"/>
              </a:rPr>
              <a:t>Kingdom of Israel</a:t>
            </a:r>
            <a:r>
              <a:rPr lang="en-US" sz="1000">
                <a:latin typeface="Times New Roman" pitchFamily="18" charset="0"/>
              </a:rPr>
              <a:t> (with its capital at </a:t>
            </a:r>
            <a:r>
              <a:rPr lang="en-US" sz="1000" b="1">
                <a:latin typeface="Times New Roman" pitchFamily="18" charset="0"/>
              </a:rPr>
              <a:t>Samaria</a:t>
            </a:r>
            <a:r>
              <a:rPr lang="en-US" sz="1000">
                <a:latin typeface="Times New Roman" pitchFamily="18" charset="0"/>
              </a:rPr>
              <a:t>) and a southern </a:t>
            </a:r>
            <a:r>
              <a:rPr lang="en-US" sz="1000" b="1">
                <a:latin typeface="Times New Roman" pitchFamily="18" charset="0"/>
              </a:rPr>
              <a:t>Kingdom of Judah </a:t>
            </a:r>
            <a:r>
              <a:rPr lang="en-US" sz="1000">
                <a:latin typeface="Times New Roman" pitchFamily="18" charset="0"/>
              </a:rPr>
              <a:t>which incorporated the holy city of Jerusalem.</a:t>
            </a:r>
          </a:p>
          <a:p>
            <a:pPr algn="just"/>
            <a:endParaRPr lang="en-US" sz="1000">
              <a:latin typeface="Times New Roman" pitchFamily="18" charset="0"/>
            </a:endParaRPr>
          </a:p>
          <a:p>
            <a:pPr algn="just"/>
            <a:endParaRPr lang="en-US" sz="1000">
              <a:latin typeface="Times New Roman" pitchFamily="18" charset="0"/>
            </a:endParaRPr>
          </a:p>
          <a:p>
            <a:pPr algn="just"/>
            <a:endParaRPr lang="en-US" sz="1000">
              <a:latin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6F9AD-EA70-4D2F-ACEE-62A9A8B7951E}" type="slidenum">
              <a:rPr lang="en-US"/>
              <a:pPr/>
              <a:t>159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DISINTEGRATION OF THE EMPIRE</a:t>
            </a:r>
          </a:p>
          <a:p>
            <a:pPr algn="just">
              <a:lnSpc>
                <a:spcPct val="90000"/>
              </a:lnSpc>
            </a:pPr>
            <a:r>
              <a:rPr lang="en-US" sz="1000">
                <a:latin typeface="Times New Roman" pitchFamily="18" charset="0"/>
              </a:rPr>
              <a:t>Under Solomon’s rule, the empire’s influence stretched from the </a:t>
            </a:r>
            <a:r>
              <a:rPr lang="en-US" sz="1000" b="1">
                <a:latin typeface="Times New Roman" pitchFamily="18" charset="0"/>
              </a:rPr>
              <a:t>Gulf of Aqaba</a:t>
            </a:r>
            <a:r>
              <a:rPr lang="en-US" sz="1000">
                <a:latin typeface="Times New Roman" pitchFamily="18" charset="0"/>
              </a:rPr>
              <a:t> to the </a:t>
            </a:r>
            <a:r>
              <a:rPr lang="en-US" sz="1000" b="1">
                <a:latin typeface="Times New Roman" pitchFamily="18" charset="0"/>
              </a:rPr>
              <a:t>Euphrates River</a:t>
            </a:r>
            <a:r>
              <a:rPr lang="en-US" sz="1000">
                <a:latin typeface="Times New Roman" pitchFamily="18" charset="0"/>
              </a:rPr>
              <a:t>. But the united kingdom could not survive Solomon’s death. In 922 B.C., the country of the Israelites was divided into a northern </a:t>
            </a:r>
            <a:r>
              <a:rPr lang="en-US" sz="1000" b="1">
                <a:latin typeface="Times New Roman" pitchFamily="18" charset="0"/>
              </a:rPr>
              <a:t>Kingdom of Israel</a:t>
            </a:r>
            <a:r>
              <a:rPr lang="en-US" sz="1000">
                <a:latin typeface="Times New Roman" pitchFamily="18" charset="0"/>
              </a:rPr>
              <a:t> composed of ten of the twelve Hebrew tribes, and a southern Kingdom of </a:t>
            </a:r>
            <a:r>
              <a:rPr lang="en-US" sz="1000" b="1">
                <a:latin typeface="Times New Roman" pitchFamily="18" charset="0"/>
              </a:rPr>
              <a:t>Judah</a:t>
            </a:r>
            <a:r>
              <a:rPr lang="en-US" sz="1000">
                <a:latin typeface="Times New Roman" pitchFamily="18" charset="0"/>
              </a:rPr>
              <a:t> which controlled </a:t>
            </a:r>
            <a:r>
              <a:rPr lang="en-US" sz="1000" b="1">
                <a:latin typeface="Times New Roman" pitchFamily="18" charset="0"/>
              </a:rPr>
              <a:t>Jerusalem</a:t>
            </a:r>
            <a:r>
              <a:rPr lang="en-US" sz="1000">
                <a:latin typeface="Times New Roman" pitchFamily="18" charset="0"/>
              </a:rPr>
              <a:t>. </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ASSYRIANS AND THE TEN LOST TRIBES (586 B.C.)</a:t>
            </a:r>
          </a:p>
          <a:p>
            <a:pPr algn="just">
              <a:lnSpc>
                <a:spcPct val="90000"/>
              </a:lnSpc>
            </a:pPr>
            <a:r>
              <a:rPr lang="en-US" sz="1000">
                <a:latin typeface="Times New Roman" pitchFamily="18" charset="0"/>
              </a:rPr>
              <a:t>Weakened by the disintegration of the empire, the northern House of Israel was easily conquered by the Assyrians in 722 B.C.  The inhabitants of the kingdom were exiled by the victors and they scattered all over the world.  The “</a:t>
            </a:r>
            <a:r>
              <a:rPr lang="en-US" sz="1000" b="1">
                <a:latin typeface="Times New Roman" pitchFamily="18" charset="0"/>
              </a:rPr>
              <a:t>Ten Lost Tribes</a:t>
            </a:r>
            <a:r>
              <a:rPr lang="en-US" sz="1000">
                <a:latin typeface="Times New Roman" pitchFamily="18" charset="0"/>
              </a:rPr>
              <a:t>” as they came to be called, so thoroughly assimilated into their foreign habitats that they virtually disappeared from the pages of history.</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BABYLONIAN CAPTIVITY</a:t>
            </a:r>
          </a:p>
          <a:p>
            <a:pPr algn="just">
              <a:lnSpc>
                <a:spcPct val="90000"/>
              </a:lnSpc>
            </a:pPr>
            <a:r>
              <a:rPr lang="en-US" sz="1000">
                <a:latin typeface="Times New Roman" pitchFamily="18" charset="0"/>
              </a:rPr>
              <a:t>In the south, the two remaining tribes of the house of Judah and Benjamin were spared from exile because they submitted to the Assyrians.  They continued to live peacefully in the Kingdom of Judah (later known as Judea under the Romans) for the next 150 years until the Babylonians, under the command of Nebuchadnezzar conquered the Assyrians.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order to solidify his authority in Palestine, the Babylonian </a:t>
            </a:r>
            <a:r>
              <a:rPr lang="en-US" sz="1000" b="1">
                <a:latin typeface="Times New Roman" pitchFamily="18" charset="0"/>
              </a:rPr>
              <a:t>King Nebuchadnezzar</a:t>
            </a:r>
            <a:r>
              <a:rPr lang="en-US" sz="1000">
                <a:latin typeface="Times New Roman" pitchFamily="18" charset="0"/>
              </a:rPr>
              <a:t> deported the most influential Jews (priests, professionals, craftsmen, the wealthy etc.) to his capital of </a:t>
            </a:r>
            <a:r>
              <a:rPr lang="en-US" sz="1000" b="1">
                <a:latin typeface="Times New Roman" pitchFamily="18" charset="0"/>
              </a:rPr>
              <a:t>Babylon</a:t>
            </a:r>
            <a:r>
              <a:rPr lang="en-US" sz="1000">
                <a:latin typeface="Times New Roman" pitchFamily="18" charset="0"/>
              </a:rPr>
              <a:t> where they continued to practice their religion.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He then ordered his soldiers to burn </a:t>
            </a:r>
            <a:r>
              <a:rPr lang="en-US" sz="1000" b="1">
                <a:latin typeface="Times New Roman" pitchFamily="18" charset="0"/>
              </a:rPr>
              <a:t>Solomon’s temple</a:t>
            </a:r>
            <a:r>
              <a:rPr lang="en-US" sz="1000">
                <a:latin typeface="Times New Roman" pitchFamily="18" charset="0"/>
              </a:rPr>
              <a:t> to the ground and ravaged the city of Jerusalem. The Philistines, who had lost their preeminent position in the territory after the establishment of Israel and Judah, assimilated into the Assyrian and Babylonian cultures.</a:t>
            </a:r>
          </a:p>
          <a:p>
            <a:pPr algn="just">
              <a:lnSpc>
                <a:spcPct val="90000"/>
              </a:lnSpc>
            </a:pPr>
            <a:endParaRPr lang="en-US" sz="100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9EDBD-305F-4B90-B520-CB977210626F}" type="slidenum">
              <a:rPr lang="en-US"/>
              <a:pPr/>
              <a:t>16</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algn="just"/>
            <a:r>
              <a:rPr lang="en-US" sz="1000" b="1">
                <a:latin typeface="Times New Roman" pitchFamily="18" charset="0"/>
              </a:rPr>
              <a:t>CYRUS THE GREAT AND THE SECOND TEMPLE PERIOD</a:t>
            </a:r>
          </a:p>
          <a:p>
            <a:pPr algn="just"/>
            <a:r>
              <a:rPr lang="en-US" sz="1000">
                <a:latin typeface="Times New Roman" pitchFamily="18" charset="0"/>
              </a:rPr>
              <a:t>In 538 B.C., Persian King </a:t>
            </a:r>
            <a:r>
              <a:rPr lang="en-US" sz="1000" b="1">
                <a:latin typeface="Times New Roman" pitchFamily="18" charset="0"/>
              </a:rPr>
              <a:t>Cyrus the Great</a:t>
            </a:r>
            <a:r>
              <a:rPr lang="en-US" sz="1000">
                <a:latin typeface="Times New Roman" pitchFamily="18" charset="0"/>
              </a:rPr>
              <a:t>, a friend to the Jews, overthrew the Babylonians. </a:t>
            </a:r>
          </a:p>
          <a:p>
            <a:pPr algn="just"/>
            <a:endParaRPr lang="en-US" sz="1000">
              <a:latin typeface="Times New Roman" pitchFamily="18" charset="0"/>
            </a:endParaRPr>
          </a:p>
          <a:p>
            <a:pPr algn="just"/>
            <a:r>
              <a:rPr lang="en-US" sz="1000">
                <a:latin typeface="Times New Roman" pitchFamily="18" charset="0"/>
              </a:rPr>
              <a:t>Influenced by the belief preached by </a:t>
            </a:r>
            <a:r>
              <a:rPr lang="en-US" sz="1000" b="1">
                <a:latin typeface="Times New Roman" pitchFamily="18" charset="0"/>
              </a:rPr>
              <a:t>Zarathustra</a:t>
            </a:r>
            <a:r>
              <a:rPr lang="en-US" sz="1000">
                <a:latin typeface="Times New Roman" pitchFamily="18" charset="0"/>
              </a:rPr>
              <a:t> (Zoroaster in Greek) in the 7th century B.C. that the universe was divided into spheres of good and evil, Cyrus was eager to ally himself with the “good” god of the Jews, </a:t>
            </a:r>
            <a:r>
              <a:rPr lang="en-US" sz="1000" b="1">
                <a:latin typeface="Times New Roman" pitchFamily="18" charset="0"/>
              </a:rPr>
              <a:t>Yahweh</a:t>
            </a:r>
            <a:r>
              <a:rPr lang="en-US" sz="1000">
                <a:latin typeface="Times New Roman" pitchFamily="18" charset="0"/>
              </a:rPr>
              <a:t>. Good and evil, it was prophesied would soon fight the cosmic battle and Cyrus believed that his Persian Empire could help bring about the triumph of good over evil. </a:t>
            </a:r>
          </a:p>
          <a:p>
            <a:pPr algn="just"/>
            <a:endParaRPr lang="en-US" sz="1000">
              <a:latin typeface="Times New Roman" pitchFamily="18" charset="0"/>
            </a:endParaRPr>
          </a:p>
          <a:p>
            <a:pPr algn="just"/>
            <a:r>
              <a:rPr lang="en-US" sz="1000">
                <a:latin typeface="Times New Roman" pitchFamily="18" charset="0"/>
              </a:rPr>
              <a:t>After conquering the Babylonians, he released the Jews from their captivity and encouraged them to return to Jerusalem and rebuild their temple ushering in the </a:t>
            </a:r>
            <a:r>
              <a:rPr lang="en-US" sz="1000" b="1">
                <a:latin typeface="Times New Roman" pitchFamily="18" charset="0"/>
              </a:rPr>
              <a:t>Second Temple Period</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For about two centuries, the Jews (or “Hebrews,” those who spoke Hebrew) were allowed to practice their religion freely in Judah under Persian rule until the Persians were defeated by the Greeks under </a:t>
            </a:r>
            <a:r>
              <a:rPr lang="en-US" sz="1000" b="1">
                <a:latin typeface="Times New Roman" pitchFamily="18" charset="0"/>
              </a:rPr>
              <a:t>Alexander the Great</a:t>
            </a:r>
            <a:r>
              <a:rPr lang="en-US" sz="1000">
                <a:latin typeface="Times New Roman" pitchFamily="18" charset="0"/>
              </a:rPr>
              <a:t> (356-323 B.C.).</a:t>
            </a:r>
          </a:p>
          <a:p>
            <a:pPr algn="just"/>
            <a:endParaRPr lang="en-US" sz="1000">
              <a:latin typeface="Times New Roman" pitchFamily="18" charset="0"/>
            </a:endParaRPr>
          </a:p>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F9E56-D78D-4124-9F1C-1791155DA8AB}" type="slidenum">
              <a:rPr lang="en-US"/>
              <a:pPr/>
              <a:t>160</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BABYLONIAN CAPTIVITY</a:t>
            </a:r>
          </a:p>
          <a:p>
            <a:pPr algn="just">
              <a:lnSpc>
                <a:spcPct val="90000"/>
              </a:lnSpc>
            </a:pPr>
            <a:r>
              <a:rPr lang="en-US" sz="1000">
                <a:latin typeface="Times New Roman" pitchFamily="18" charset="0"/>
              </a:rPr>
              <a:t>Rather than bringing an end to the Israelite people and their monotheistic beliefs, the tragic loss of the temple and the Babylonian Captivity inspired the </a:t>
            </a:r>
            <a:r>
              <a:rPr lang="en-US" sz="1000" b="1" i="1">
                <a:latin typeface="Times New Roman" pitchFamily="18" charset="0"/>
              </a:rPr>
              <a:t>Jehudim</a:t>
            </a:r>
            <a:r>
              <a:rPr lang="en-US" sz="1000">
                <a:latin typeface="Times New Roman" pitchFamily="18" charset="0"/>
              </a:rPr>
              <a:t> (people of Judah or “Jews”) to reexamine and strengthen their culture.  Judaism in captivity enjoyed a period of spiritual growth.</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While conditions were tolerable  in Babylon -- the cultural capital of the world at that time and the land of Abraham’s birth, the site of the Garden of Eden, the Tower of Babel and the Hanging Gardens -- the Jews yearned to return to their homeland.  In a solemn pledge the Jews promised </a:t>
            </a:r>
            <a:r>
              <a:rPr lang="en-US" sz="1000" i="1">
                <a:latin typeface="Times New Roman" pitchFamily="18" charset="0"/>
              </a:rPr>
              <a:t>If I forget thee o Jerusalem, let my right hand forget her cunning.  If I do not remember thee, let my tongue cleave to the roof of my mouth:  if I prefer not Jerusalem above my chief joy. (Psalms 137:5-6).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To reinforce their pledge, all prayers were directed toward Jerusalem (a practice that continues today).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During the Israelites seventy years in captivity, the image of God became more abstract and the law more universal.  The Jewish god, </a:t>
            </a:r>
            <a:r>
              <a:rPr lang="en-US" sz="1000" b="1">
                <a:latin typeface="Times New Roman" pitchFamily="18" charset="0"/>
              </a:rPr>
              <a:t>Yahweh</a:t>
            </a:r>
            <a:r>
              <a:rPr lang="en-US" sz="1000">
                <a:latin typeface="Times New Roman" pitchFamily="18" charset="0"/>
              </a:rPr>
              <a:t>, was no longer seen as the god of a nation but as the god of mankind who could be worshiped from any point on earth.</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Without a central temple the Jews congregated at common gathering places (</a:t>
            </a:r>
            <a:r>
              <a:rPr lang="en-US" sz="1000" b="1">
                <a:latin typeface="Times New Roman" pitchFamily="18" charset="0"/>
              </a:rPr>
              <a:t>synagogues</a:t>
            </a:r>
            <a:r>
              <a:rPr lang="en-US" sz="1000">
                <a:latin typeface="Times New Roman" pitchFamily="18" charset="0"/>
              </a:rPr>
              <a:t>) to worship God, and ritualistic customs associated with the Temple (animal sacrifices, for example) were abandoned.</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It was during this time that the Israelites decided to compile all the traditions, legends and laws into a full library that would later become the </a:t>
            </a:r>
            <a:r>
              <a:rPr lang="en-US" sz="1000" b="1">
                <a:latin typeface="Times New Roman" pitchFamily="18" charset="0"/>
              </a:rPr>
              <a:t>Torah</a:t>
            </a:r>
            <a:r>
              <a:rPr lang="en-US" sz="1000">
                <a:latin typeface="Times New Roman" pitchFamily="18" charset="0"/>
              </a:rPr>
              <a:t> (the Bible) and began to await a </a:t>
            </a:r>
            <a:r>
              <a:rPr lang="en-US" sz="1000" b="1">
                <a:latin typeface="Times New Roman" pitchFamily="18" charset="0"/>
              </a:rPr>
              <a:t>Messiah</a:t>
            </a:r>
            <a:r>
              <a:rPr lang="en-US" sz="1000">
                <a:latin typeface="Times New Roman" pitchFamily="18" charset="0"/>
              </a:rPr>
              <a:t> (a savior sent by God and descended form the house of David) who would restore the nation of Israel and redeem the Jewish people.</a:t>
            </a:r>
          </a:p>
          <a:p>
            <a:pPr algn="just">
              <a:lnSpc>
                <a:spcPct val="90000"/>
              </a:lnSpc>
            </a:pPr>
            <a:endParaRPr lang="en-US" sz="1000">
              <a:latin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9EDBD-305F-4B90-B520-CB977210626F}" type="slidenum">
              <a:rPr lang="en-US"/>
              <a:pPr/>
              <a:t>161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algn="just"/>
            <a:r>
              <a:rPr lang="en-US" sz="1000" b="1">
                <a:latin typeface="Times New Roman" pitchFamily="18" charset="0"/>
              </a:rPr>
              <a:t>CYRUS THE GREAT AND THE SECOND TEMPLE PERIOD</a:t>
            </a:r>
          </a:p>
          <a:p>
            <a:pPr algn="just"/>
            <a:r>
              <a:rPr lang="en-US" sz="1000">
                <a:latin typeface="Times New Roman" pitchFamily="18" charset="0"/>
              </a:rPr>
              <a:t>In 538 B.C., Persian King </a:t>
            </a:r>
            <a:r>
              <a:rPr lang="en-US" sz="1000" b="1">
                <a:latin typeface="Times New Roman" pitchFamily="18" charset="0"/>
              </a:rPr>
              <a:t>Cyrus the Great</a:t>
            </a:r>
            <a:r>
              <a:rPr lang="en-US" sz="1000">
                <a:latin typeface="Times New Roman" pitchFamily="18" charset="0"/>
              </a:rPr>
              <a:t>, a friend to the Jews, overthrew the Babylonians. </a:t>
            </a:r>
          </a:p>
          <a:p>
            <a:pPr algn="just"/>
            <a:endParaRPr lang="en-US" sz="1000">
              <a:latin typeface="Times New Roman" pitchFamily="18" charset="0"/>
            </a:endParaRPr>
          </a:p>
          <a:p>
            <a:pPr algn="just"/>
            <a:r>
              <a:rPr lang="en-US" sz="1000">
                <a:latin typeface="Times New Roman" pitchFamily="18" charset="0"/>
              </a:rPr>
              <a:t>Influenced by the belief preached by </a:t>
            </a:r>
            <a:r>
              <a:rPr lang="en-US" sz="1000" b="1">
                <a:latin typeface="Times New Roman" pitchFamily="18" charset="0"/>
              </a:rPr>
              <a:t>Zarathustra</a:t>
            </a:r>
            <a:r>
              <a:rPr lang="en-US" sz="1000">
                <a:latin typeface="Times New Roman" pitchFamily="18" charset="0"/>
              </a:rPr>
              <a:t> (Zoroaster in Greek) in the 7th century B.C. that the universe was divided into spheres of good and evil, Cyrus was eager to ally himself with the “good” god of the Jews, </a:t>
            </a:r>
            <a:r>
              <a:rPr lang="en-US" sz="1000" b="1">
                <a:latin typeface="Times New Roman" pitchFamily="18" charset="0"/>
              </a:rPr>
              <a:t>Yahweh</a:t>
            </a:r>
            <a:r>
              <a:rPr lang="en-US" sz="1000">
                <a:latin typeface="Times New Roman" pitchFamily="18" charset="0"/>
              </a:rPr>
              <a:t>. Good and evil, it was prophesied would soon fight the cosmic battle and Cyrus believed that his Persian Empire could help bring about the triumph of good over evil. </a:t>
            </a:r>
          </a:p>
          <a:p>
            <a:pPr algn="just"/>
            <a:endParaRPr lang="en-US" sz="1000">
              <a:latin typeface="Times New Roman" pitchFamily="18" charset="0"/>
            </a:endParaRPr>
          </a:p>
          <a:p>
            <a:pPr algn="just"/>
            <a:r>
              <a:rPr lang="en-US" sz="1000">
                <a:latin typeface="Times New Roman" pitchFamily="18" charset="0"/>
              </a:rPr>
              <a:t>After conquering the Babylonians, he released the Jews from their captivity and encouraged them to return to Jerusalem and rebuild their temple ushering in the </a:t>
            </a:r>
            <a:r>
              <a:rPr lang="en-US" sz="1000" b="1">
                <a:latin typeface="Times New Roman" pitchFamily="18" charset="0"/>
              </a:rPr>
              <a:t>Second Temple Period</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For about two centuries, the Jews (or “Hebrews,” those who spoke Hebrew) were allowed to practice their religion freely in Judah under Persian rule until the Persians were defeated by the Greeks under </a:t>
            </a:r>
            <a:r>
              <a:rPr lang="en-US" sz="1000" b="1">
                <a:latin typeface="Times New Roman" pitchFamily="18" charset="0"/>
              </a:rPr>
              <a:t>Alexander the Great</a:t>
            </a:r>
            <a:r>
              <a:rPr lang="en-US" sz="1000">
                <a:latin typeface="Times New Roman" pitchFamily="18" charset="0"/>
              </a:rPr>
              <a:t> (356-323 B.C.).</a:t>
            </a:r>
          </a:p>
          <a:p>
            <a:pPr algn="just"/>
            <a:endParaRPr lang="en-US" sz="1000">
              <a:latin typeface="Times New Roman" pitchFamily="18" charset="0"/>
            </a:endParaRPr>
          </a:p>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2DF1B-8391-499D-B815-D7FD3E0FF725}" type="slidenum">
              <a:rPr lang="en-US"/>
              <a:pPr/>
              <a:t>162</a:t>
            </a:fld>
            <a:endParaRPr lang="en-US"/>
          </a:p>
        </p:txBody>
      </p:sp>
      <p:sp>
        <p:nvSpPr>
          <p:cNvPr id="32770" name="Rectangle 2"/>
          <p:cNvSpPr>
            <a:spLocks noGrp="1" noRot="1" noChangeAspect="1" noChangeArrowheads="1" noTextEdit="1"/>
          </p:cNvSpPr>
          <p:nvPr>
            <p:ph type="sldImg"/>
          </p:nvPr>
        </p:nvSpPr>
        <p:spPr>
          <a:xfrm>
            <a:off x="1706563" y="685800"/>
            <a:ext cx="3757612" cy="2819400"/>
          </a:xfrm>
          <a:ln/>
        </p:spPr>
      </p:sp>
      <p:sp>
        <p:nvSpPr>
          <p:cNvPr id="32771" name="Rectangle 3"/>
          <p:cNvSpPr>
            <a:spLocks noGrp="1" noChangeArrowheads="1"/>
          </p:cNvSpPr>
          <p:nvPr>
            <p:ph type="body" idx="1"/>
          </p:nvPr>
        </p:nvSpPr>
        <p:spPr>
          <a:xfrm>
            <a:off x="686108" y="3656951"/>
            <a:ext cx="5485785" cy="4648997"/>
          </a:xfrm>
        </p:spPr>
        <p:txBody>
          <a:bodyPr/>
          <a:lstStyle/>
          <a:p>
            <a:pPr algn="just">
              <a:lnSpc>
                <a:spcPct val="80000"/>
              </a:lnSpc>
            </a:pPr>
            <a:r>
              <a:rPr lang="en-US" sz="1000" b="1">
                <a:latin typeface="Times New Roman" pitchFamily="18" charset="0"/>
              </a:rPr>
              <a:t>GRECO-ROMAN PERIOD</a:t>
            </a:r>
          </a:p>
          <a:p>
            <a:pPr algn="just">
              <a:lnSpc>
                <a:spcPct val="80000"/>
              </a:lnSpc>
            </a:pPr>
            <a:r>
              <a:rPr lang="en-US" sz="1000">
                <a:latin typeface="Times New Roman" pitchFamily="18" charset="0"/>
              </a:rPr>
              <a:t>While under the protection of the Persians, the pacifist Jews had no reason to build a military force.  When </a:t>
            </a:r>
            <a:r>
              <a:rPr lang="en-US" sz="1000" b="1">
                <a:latin typeface="Times New Roman" pitchFamily="18" charset="0"/>
              </a:rPr>
              <a:t>Alexander the Great’s</a:t>
            </a:r>
            <a:r>
              <a:rPr lang="en-US" sz="1000">
                <a:latin typeface="Times New Roman" pitchFamily="18" charset="0"/>
              </a:rPr>
              <a:t> Greek forces marched through Jerusalem in 331 B.C., therefore, the Jews had no other recourse but to submit to the invaders.  For the next nine centuries, consequently, </a:t>
            </a:r>
            <a:r>
              <a:rPr lang="en-US" sz="1000" b="1">
                <a:latin typeface="Times New Roman" pitchFamily="18" charset="0"/>
              </a:rPr>
              <a:t>Judah</a:t>
            </a:r>
            <a:r>
              <a:rPr lang="en-US" sz="1000">
                <a:latin typeface="Times New Roman" pitchFamily="18" charset="0"/>
              </a:rPr>
              <a:t> became a province of the Greco-Roman Empire.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Greeks under Alexander the Great admired the Jewish religious traditions and allowed the citizens of Judah to exercise political autonomy. The Torah, the Hebrews’ holy book, was translated into Greek (facilitating the spread of Jewish concepts of God, Mosaic law etc.) and the infusion of Hellenistic (Greek) culture introduced the concepts of reason, logic and dialogue into Hebrew scholarship.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Alexander’s death, his vast Empire was divided among his generals. General </a:t>
            </a:r>
            <a:r>
              <a:rPr lang="en-US" sz="1000" b="1">
                <a:latin typeface="Times New Roman" pitchFamily="18" charset="0"/>
              </a:rPr>
              <a:t>Seleucus</a:t>
            </a:r>
            <a:r>
              <a:rPr lang="en-US" sz="1000">
                <a:latin typeface="Times New Roman" pitchFamily="18" charset="0"/>
              </a:rPr>
              <a:t> controlled Syria and Asia minor, </a:t>
            </a:r>
            <a:r>
              <a:rPr lang="en-US" sz="1000" b="1">
                <a:latin typeface="Times New Roman" pitchFamily="18" charset="0"/>
              </a:rPr>
              <a:t>Antigonus</a:t>
            </a:r>
            <a:r>
              <a:rPr lang="en-US" sz="1000">
                <a:latin typeface="Times New Roman" pitchFamily="18" charset="0"/>
              </a:rPr>
              <a:t> ruled Greece and General </a:t>
            </a:r>
            <a:r>
              <a:rPr lang="en-US" sz="1000" b="1">
                <a:latin typeface="Times New Roman" pitchFamily="18" charset="0"/>
              </a:rPr>
              <a:t>Ptolemy</a:t>
            </a:r>
            <a:r>
              <a:rPr lang="en-US" sz="1000">
                <a:latin typeface="Times New Roman" pitchFamily="18" charset="0"/>
              </a:rPr>
              <a:t> was granted Egypt and Palestine.</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Ptolemies</a:t>
            </a:r>
          </a:p>
          <a:p>
            <a:pPr algn="just">
              <a:lnSpc>
                <a:spcPct val="80000"/>
              </a:lnSpc>
            </a:pPr>
            <a:r>
              <a:rPr lang="en-US" sz="1000">
                <a:latin typeface="Times New Roman" pitchFamily="18" charset="0"/>
              </a:rPr>
              <a:t>The Jews and their new overlords, the Ptolemies, enjoyed a relationship of mutual admiration.  The Greeks respected Jews for their discipline, laws and literature and, as long as the Jewish subjects paid their nominal tax to the Greek government, they were freely allowed to practice their own religion. As control of Palestine passed to Seleucus in 198 B.C., though, the new leaders abandoned Alexander’s policy of tolerance and attempted to force Hellenism upon the population.</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Seleucids</a:t>
            </a:r>
          </a:p>
          <a:p>
            <a:pPr algn="just">
              <a:lnSpc>
                <a:spcPct val="80000"/>
              </a:lnSpc>
            </a:pPr>
            <a:r>
              <a:rPr lang="en-US" sz="1000">
                <a:latin typeface="Times New Roman" pitchFamily="18" charset="0"/>
              </a:rPr>
              <a:t>The </a:t>
            </a:r>
            <a:r>
              <a:rPr lang="en-US" sz="1000" b="1">
                <a:latin typeface="Times New Roman" pitchFamily="18" charset="0"/>
              </a:rPr>
              <a:t>Seleucids </a:t>
            </a:r>
            <a:r>
              <a:rPr lang="en-US" sz="1000">
                <a:latin typeface="Times New Roman" pitchFamily="18" charset="0"/>
              </a:rPr>
              <a:t>defeated the Ptolemies in 198 B.C. and occupied Judah.  Jerusalem, with its rich Temple and valuable synagogues, was seen as a source of great wealth to the new rulers and the Jewish religion was perceived as an obstacle to Alexander the Great’s vision of an empire united by a single culture and a single religion.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Seleucid Emperor </a:t>
            </a:r>
            <a:r>
              <a:rPr lang="en-US" sz="1000" b="1">
                <a:latin typeface="Times New Roman" pitchFamily="18" charset="0"/>
              </a:rPr>
              <a:t>Antiochus IV Epiphanes</a:t>
            </a:r>
            <a:r>
              <a:rPr lang="en-US" sz="1000">
                <a:latin typeface="Times New Roman" pitchFamily="18" charset="0"/>
              </a:rPr>
              <a:t> (175-163 B.C.) considered </a:t>
            </a:r>
            <a:r>
              <a:rPr lang="en-US" sz="1000" b="1">
                <a:latin typeface="Times New Roman" pitchFamily="18" charset="0"/>
              </a:rPr>
              <a:t>Hellenism</a:t>
            </a:r>
            <a:r>
              <a:rPr lang="en-US" sz="1000">
                <a:latin typeface="Times New Roman" pitchFamily="18" charset="0"/>
              </a:rPr>
              <a:t> (as Greek culture was called) a far superior civilization to that of the Jews and he became impatient with the slow rate of Hellenization of his empire.  To move the process along, he outlawed monotheism, persecuted Jews for keeping the </a:t>
            </a:r>
            <a:r>
              <a:rPr lang="en-US" sz="1000" b="1">
                <a:latin typeface="Times New Roman" pitchFamily="18" charset="0"/>
              </a:rPr>
              <a:t>Sabbath</a:t>
            </a:r>
            <a:r>
              <a:rPr lang="en-US" sz="1000">
                <a:latin typeface="Times New Roman" pitchFamily="18" charset="0"/>
              </a:rPr>
              <a:t> (the Jewish day of rest and worship), prevented them from performing circumcision and practicing other Jewish customs, and infused the city with Greek symbols.  In 168 B.C., Antiochus IV even ordered pagan sacrifices at the holy temple where he had erected an altar to the Greek pagan god Zeus.  All of these acts ultimately provoked a Jewish insurrection.</a:t>
            </a:r>
          </a:p>
          <a:p>
            <a:pPr>
              <a:lnSpc>
                <a:spcPct val="80000"/>
              </a:lnSpc>
            </a:pPr>
            <a:endParaRPr lang="en-US" sz="1000">
              <a:latin typeface="Times New Roman" pitchFamily="18" charset="0"/>
            </a:endParaRPr>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2B765-343A-464B-9AB4-548DA944DF4C}" type="slidenum">
              <a:rPr lang="en-US"/>
              <a:pPr/>
              <a:t>163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algn="just"/>
            <a:r>
              <a:rPr lang="en-US" sz="1000" b="1">
                <a:latin typeface="Times New Roman" pitchFamily="18" charset="0"/>
              </a:rPr>
              <a:t>MACCABEAN REVOLT</a:t>
            </a:r>
          </a:p>
          <a:p>
            <a:pPr algn="just"/>
            <a:r>
              <a:rPr lang="en-US" sz="1000">
                <a:latin typeface="Times New Roman" pitchFamily="18" charset="0"/>
              </a:rPr>
              <a:t>Stripped of their religion and furious over the looting and defiling of their sacred places, the Jews rallied around the </a:t>
            </a:r>
            <a:r>
              <a:rPr lang="en-US" sz="1000" b="1">
                <a:latin typeface="Times New Roman" pitchFamily="18" charset="0"/>
              </a:rPr>
              <a:t>Hasmonean</a:t>
            </a:r>
            <a:r>
              <a:rPr lang="en-US" sz="1000">
                <a:latin typeface="Times New Roman" pitchFamily="18" charset="0"/>
              </a:rPr>
              <a:t> brothers in what would become known as the Maccabean revolt against the Greeks (named after one of the five brothers, </a:t>
            </a:r>
            <a:r>
              <a:rPr lang="en-US" sz="1000" b="1">
                <a:latin typeface="Times New Roman" pitchFamily="18" charset="0"/>
              </a:rPr>
              <a:t>Judah Maccabee</a:t>
            </a:r>
            <a:r>
              <a:rPr lang="en-US" sz="1000">
                <a:latin typeface="Times New Roman" pitchFamily="18" charset="0"/>
              </a:rPr>
              <a:t> [the “hammer”]).  After winning a series of victories over the Seleucids, the Jews reclaimed Jerusalem, cleansed the Temple and expanded their authority east to the Jordan River, west to the Mediterranean Sea, north to Galilee and south as far as Rafiah.</a:t>
            </a:r>
          </a:p>
          <a:p>
            <a:pPr algn="just"/>
            <a:endParaRPr lang="en-US" sz="1000">
              <a:latin typeface="Times New Roman" pitchFamily="18" charset="0"/>
            </a:endParaRPr>
          </a:p>
          <a:p>
            <a:pPr algn="just"/>
            <a:r>
              <a:rPr lang="en-US" sz="1000">
                <a:latin typeface="Times New Roman" pitchFamily="18" charset="0"/>
              </a:rPr>
              <a:t>Jewish sovereignty under the </a:t>
            </a:r>
            <a:r>
              <a:rPr lang="en-US" sz="1000" b="1">
                <a:latin typeface="Times New Roman" pitchFamily="18" charset="0"/>
              </a:rPr>
              <a:t>Hasmonean dynasty</a:t>
            </a:r>
            <a:r>
              <a:rPr lang="en-US" sz="1000">
                <a:latin typeface="Times New Roman" pitchFamily="18" charset="0"/>
              </a:rPr>
              <a:t> lasted more than 100 years until corruption, greed and brutality under the rule of Judah Maccabee’s successors brought the dynasty to an ignoble end.  </a:t>
            </a:r>
          </a:p>
          <a:p>
            <a:endParaRPr lang="en-US" sz="1000">
              <a:latin typeface="Times New Roman" pitchFamily="18"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5B725-AA63-419B-B681-41AF52AD0471}" type="slidenum">
              <a:rPr lang="en-US"/>
              <a:pPr/>
              <a:t>164</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pPr algn="just"/>
            <a:r>
              <a:rPr lang="en-US" sz="1000" b="1">
                <a:latin typeface="Times New Roman" pitchFamily="18" charset="0"/>
              </a:rPr>
              <a:t>KING HEROD</a:t>
            </a:r>
          </a:p>
          <a:p>
            <a:pPr algn="just"/>
            <a:r>
              <a:rPr lang="en-US" sz="1000">
                <a:latin typeface="Times New Roman" pitchFamily="18" charset="0"/>
              </a:rPr>
              <a:t>The Romans, who had conquered the Greeks in 146 B.C., officially took over Judah (now called </a:t>
            </a:r>
            <a:r>
              <a:rPr lang="en-US" sz="1000" b="1">
                <a:latin typeface="Times New Roman" pitchFamily="18" charset="0"/>
              </a:rPr>
              <a:t>Judea </a:t>
            </a:r>
            <a:r>
              <a:rPr lang="en-US" sz="1000">
                <a:latin typeface="Times New Roman" pitchFamily="18" charset="0"/>
              </a:rPr>
              <a:t>and made part of the province of Syria) in 37 B.C. To govern the area, the Romans appointed </a:t>
            </a:r>
            <a:r>
              <a:rPr lang="en-US" sz="1000" b="1">
                <a:latin typeface="Times New Roman" pitchFamily="18" charset="0"/>
              </a:rPr>
              <a:t>King Herod</a:t>
            </a:r>
            <a:r>
              <a:rPr lang="en-US" sz="1000">
                <a:latin typeface="Times New Roman" pitchFamily="18" charset="0"/>
              </a:rPr>
              <a:t> who ruled as an absolute monarch with ambitions of leaving a great legacy.  Through extensive building projects Herod was responsible for the construction of aqueducts, palaces, the impressive </a:t>
            </a:r>
            <a:r>
              <a:rPr lang="en-US" sz="1000" b="1">
                <a:latin typeface="Times New Roman" pitchFamily="18" charset="0"/>
              </a:rPr>
              <a:t>Masada</a:t>
            </a:r>
            <a:r>
              <a:rPr lang="en-US" sz="1000">
                <a:latin typeface="Times New Roman" pitchFamily="18" charset="0"/>
              </a:rPr>
              <a:t> fortress, theaters, baths, and, most notably, the expansion and embellishment of the </a:t>
            </a:r>
            <a:r>
              <a:rPr lang="en-US" sz="1000" b="1">
                <a:latin typeface="Times New Roman" pitchFamily="18" charset="0"/>
              </a:rPr>
              <a:t>Temple Mount</a:t>
            </a:r>
            <a:r>
              <a:rPr lang="en-US" sz="1000">
                <a:latin typeface="Times New Roman" pitchFamily="18" charset="0"/>
              </a:rPr>
              <a:t> to an unprecedented splendor.</a:t>
            </a:r>
          </a:p>
          <a:p>
            <a:pPr algn="just"/>
            <a:endParaRPr lang="en-US" sz="1000">
              <a:latin typeface="Times New Roman" pitchFamily="18" charset="0"/>
            </a:endParaRPr>
          </a:p>
          <a:p>
            <a:pPr algn="just"/>
            <a:r>
              <a:rPr lang="en-US" sz="1000">
                <a:latin typeface="Times New Roman" pitchFamily="18" charset="0"/>
              </a:rPr>
              <a:t>Rather than endearing his subjects to him by improving the city, the heavy taxation Herod levied to pay for his projects along with his ruthless treatment of dissidents alienated the citizens of Judea.  The paranoid king had established an enormous secret police force and was responsible for nailing thousands of suspected conspirators to wooden crosses (an act called “</a:t>
            </a:r>
            <a:r>
              <a:rPr lang="en-US" sz="1000" b="1">
                <a:latin typeface="Times New Roman" pitchFamily="18" charset="0"/>
              </a:rPr>
              <a:t>crucifixion</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In the New Testament of the Bible, it was stated that King Herod ordered the death  of every infant boy born in Bethlehem after having heard a prophesy that a rival king of the Jews would be born in that city. </a:t>
            </a:r>
          </a:p>
          <a:p>
            <a:endParaRPr lang="en-US" sz="1000">
              <a:latin typeface="Times New Roman" pitchFamily="18" charset="0"/>
            </a:endParaRPr>
          </a:p>
          <a:p>
            <a:endParaRPr lang="en-US" sz="1000">
              <a:latin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B5873-F372-4D57-8A41-3F2ED7201941}" type="slidenum">
              <a:rPr lang="en-US"/>
              <a:pPr/>
              <a:t>165</a:t>
            </a:fld>
            <a:endParaRPr lang="en-US"/>
          </a:p>
        </p:txBody>
      </p:sp>
      <p:sp>
        <p:nvSpPr>
          <p:cNvPr id="38914" name="Rectangle 2"/>
          <p:cNvSpPr>
            <a:spLocks noGrp="1" noRot="1" noChangeAspect="1" noChangeArrowheads="1" noTextEdit="1"/>
          </p:cNvSpPr>
          <p:nvPr>
            <p:ph type="sldImg"/>
          </p:nvPr>
        </p:nvSpPr>
        <p:spPr>
          <a:xfrm>
            <a:off x="1220788" y="685800"/>
            <a:ext cx="4570412" cy="3429000"/>
          </a:xfrm>
          <a:ln/>
        </p:spPr>
      </p:sp>
      <p:sp>
        <p:nvSpPr>
          <p:cNvPr id="38915" name="Rectangle 3"/>
          <p:cNvSpPr>
            <a:spLocks noGrp="1" noChangeArrowheads="1"/>
          </p:cNvSpPr>
          <p:nvPr>
            <p:ph type="body" idx="1"/>
          </p:nvPr>
        </p:nvSpPr>
        <p:spPr/>
        <p:txBody>
          <a:bodyPr/>
          <a:lstStyle/>
          <a:p>
            <a:pPr algn="just"/>
            <a:r>
              <a:rPr lang="en-US" sz="1000" b="1">
                <a:latin typeface="Times New Roman" pitchFamily="18" charset="0"/>
              </a:rPr>
              <a:t>JESUS CHRIST</a:t>
            </a:r>
          </a:p>
          <a:p>
            <a:pPr algn="just"/>
            <a:r>
              <a:rPr lang="en-US" sz="1000">
                <a:latin typeface="Times New Roman" pitchFamily="18" charset="0"/>
              </a:rPr>
              <a:t>The birth of </a:t>
            </a:r>
            <a:r>
              <a:rPr lang="en-US" sz="1000" b="1">
                <a:latin typeface="Times New Roman" pitchFamily="18" charset="0"/>
              </a:rPr>
              <a:t>Jesus of Nazareth</a:t>
            </a:r>
            <a:r>
              <a:rPr lang="en-US" sz="1000">
                <a:latin typeface="Times New Roman" pitchFamily="18" charset="0"/>
              </a:rPr>
              <a:t> had little influence on the world until the faith that bore his name, </a:t>
            </a:r>
            <a:r>
              <a:rPr lang="en-US" sz="1000" b="1">
                <a:latin typeface="Times New Roman" pitchFamily="18" charset="0"/>
              </a:rPr>
              <a:t>Christianity</a:t>
            </a:r>
            <a:r>
              <a:rPr lang="en-US" sz="1000">
                <a:latin typeface="Times New Roman" pitchFamily="18" charset="0"/>
              </a:rPr>
              <a:t>, was adopted by the Roman Emperor </a:t>
            </a:r>
            <a:r>
              <a:rPr lang="en-US" sz="1000" b="1">
                <a:latin typeface="Times New Roman" pitchFamily="18" charset="0"/>
              </a:rPr>
              <a:t>Constantine </a:t>
            </a:r>
            <a:r>
              <a:rPr lang="en-US" sz="1000">
                <a:latin typeface="Times New Roman" pitchFamily="18" charset="0"/>
              </a:rPr>
              <a:t>in the 4th century A.D.</a:t>
            </a:r>
          </a:p>
          <a:p>
            <a:pPr algn="just"/>
            <a:endParaRPr lang="en-US" sz="1000">
              <a:latin typeface="Times New Roman" pitchFamily="18" charset="0"/>
            </a:endParaRPr>
          </a:p>
          <a:p>
            <a:pPr algn="just"/>
            <a:r>
              <a:rPr lang="en-US" sz="1000">
                <a:latin typeface="Times New Roman" pitchFamily="18" charset="0"/>
              </a:rPr>
              <a:t>Jesus, who was born in the time of </a:t>
            </a:r>
            <a:r>
              <a:rPr lang="en-US" sz="1000" b="1">
                <a:latin typeface="Times New Roman" pitchFamily="18" charset="0"/>
              </a:rPr>
              <a:t>King Herod</a:t>
            </a:r>
            <a:r>
              <a:rPr lang="en-US" sz="1000">
                <a:latin typeface="Times New Roman" pitchFamily="18" charset="0"/>
              </a:rPr>
              <a:t>, was a Jew who shared the same contempt of Roman authority as the rest of the Israelites.  Little is known about his childhood except that he was born in </a:t>
            </a:r>
            <a:r>
              <a:rPr lang="en-US" sz="1000" b="1">
                <a:latin typeface="Times New Roman" pitchFamily="18" charset="0"/>
              </a:rPr>
              <a:t>Bethlehem</a:t>
            </a:r>
            <a:r>
              <a:rPr lang="en-US" sz="1000">
                <a:latin typeface="Times New Roman" pitchFamily="18" charset="0"/>
              </a:rPr>
              <a:t> and, with his virgin mother, </a:t>
            </a:r>
            <a:r>
              <a:rPr lang="en-US" sz="1000" b="1">
                <a:latin typeface="Times New Roman" pitchFamily="18" charset="0"/>
              </a:rPr>
              <a:t>Mary</a:t>
            </a:r>
            <a:r>
              <a:rPr lang="en-US" sz="1000">
                <a:latin typeface="Times New Roman" pitchFamily="18" charset="0"/>
              </a:rPr>
              <a:t>, and father, </a:t>
            </a:r>
            <a:r>
              <a:rPr lang="en-US" sz="1000" b="1">
                <a:latin typeface="Times New Roman" pitchFamily="18" charset="0"/>
              </a:rPr>
              <a:t>Joseph</a:t>
            </a:r>
            <a:r>
              <a:rPr lang="en-US" sz="1000">
                <a:latin typeface="Times New Roman" pitchFamily="18" charset="0"/>
              </a:rPr>
              <a:t> (whose lineage could be traced to </a:t>
            </a:r>
            <a:r>
              <a:rPr lang="en-US" sz="1000" b="1">
                <a:latin typeface="Times New Roman" pitchFamily="18" charset="0"/>
              </a:rPr>
              <a:t>King David</a:t>
            </a:r>
            <a:r>
              <a:rPr lang="en-US" sz="1000">
                <a:latin typeface="Times New Roman" pitchFamily="18" charset="0"/>
              </a:rPr>
              <a:t>) was taken to Egypt to escape Herod’s decree of infanticide.  There is little record of his life in the Christian Bible (the New Testament) until the age of 30 when he was baptized by </a:t>
            </a:r>
            <a:r>
              <a:rPr lang="en-US" sz="1000" b="1">
                <a:latin typeface="Times New Roman" pitchFamily="18" charset="0"/>
              </a:rPr>
              <a:t>John the Baptist</a:t>
            </a:r>
            <a:r>
              <a:rPr lang="en-US" sz="1000">
                <a:latin typeface="Times New Roman" pitchFamily="18" charset="0"/>
              </a:rPr>
              <a:t>, perhaps an </a:t>
            </a:r>
            <a:r>
              <a:rPr lang="en-US" sz="1000" b="1">
                <a:latin typeface="Times New Roman" pitchFamily="18" charset="0"/>
              </a:rPr>
              <a:t>Essene Jew</a:t>
            </a:r>
            <a:r>
              <a:rPr lang="en-US" sz="1000">
                <a:latin typeface="Times New Roman" pitchFamily="18" charset="0"/>
              </a:rPr>
              <a:t> (a mystical sect of Judaism) who believed in purification and rebirth through ritual cleansing.</a:t>
            </a:r>
          </a:p>
          <a:p>
            <a:pPr algn="just"/>
            <a:endParaRPr lang="en-US" sz="1000">
              <a:latin typeface="Times New Roman" pitchFamily="18" charset="0"/>
            </a:endParaRPr>
          </a:p>
          <a:p>
            <a:pPr algn="just"/>
            <a:r>
              <a:rPr lang="en-US" sz="1000" b="1">
                <a:latin typeface="Times New Roman" pitchFamily="18" charset="0"/>
              </a:rPr>
              <a:t>Preaching and Miracles</a:t>
            </a:r>
          </a:p>
          <a:p>
            <a:pPr algn="just"/>
            <a:r>
              <a:rPr lang="en-US" sz="1000">
                <a:latin typeface="Times New Roman" pitchFamily="18" charset="0"/>
              </a:rPr>
              <a:t>It was written that Jesus (called Christ or “anointed one” by his followers), performed a number of miracles:  walking on water; turning water into wine; multiplying fish to feed 5,000 people; healing the sick etc.,  and preached to his disciples and a host of followers.  At that time many of his converts were former sinners or the poor who had been shunned by society and Jews who saw him as the promised </a:t>
            </a:r>
            <a:r>
              <a:rPr lang="en-US" sz="1000" b="1">
                <a:latin typeface="Times New Roman" pitchFamily="18" charset="0"/>
              </a:rPr>
              <a:t>Messiah</a:t>
            </a:r>
            <a:r>
              <a:rPr lang="en-US" sz="1000">
                <a:latin typeface="Times New Roman" pitchFamily="18" charset="0"/>
              </a:rPr>
              <a:t> (the awaited king and deliverer of the Jewish people). </a:t>
            </a:r>
          </a:p>
          <a:p>
            <a:pPr algn="just"/>
            <a:endParaRPr lang="en-US" sz="1000">
              <a:latin typeface="Times New Roman" pitchFamily="18" charset="0"/>
            </a:endParaRPr>
          </a:p>
          <a:p>
            <a:pPr algn="just"/>
            <a:r>
              <a:rPr lang="en-US" sz="1000">
                <a:latin typeface="Times New Roman" pitchFamily="18" charset="0"/>
              </a:rPr>
              <a:t>As the “Messiah,” Jesus prophesied the coming of the “Kingdom of God” as promised in the Torah and instructed Jews to prepare for the event. </a:t>
            </a:r>
          </a:p>
          <a:p>
            <a:endParaRPr lang="en-US" sz="1000">
              <a:latin typeface="Times New Roman" pitchFamily="18"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0DC77E-8A49-48C1-8A85-7494093799A5}" type="slidenum">
              <a:rPr lang="en-US"/>
              <a:pPr/>
              <a:t>166</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pPr algn="just"/>
            <a:r>
              <a:rPr lang="en-US" sz="1000" b="1">
                <a:latin typeface="Times New Roman" pitchFamily="18" charset="0"/>
              </a:rPr>
              <a:t>ROMANS AND DEATH SENTENCE</a:t>
            </a:r>
          </a:p>
          <a:p>
            <a:pPr algn="just"/>
            <a:r>
              <a:rPr lang="en-US" sz="1000">
                <a:latin typeface="Times New Roman" pitchFamily="18" charset="0"/>
              </a:rPr>
              <a:t>But when Jesus began criticizing current religious practices (he railed against the money changers and vendors selling animal sacrifices in the temple, for instance), the Romans saw him as a risk to social order.  Furthermore, as the proclaimed “</a:t>
            </a:r>
            <a:r>
              <a:rPr lang="en-US" sz="1000" b="1">
                <a:latin typeface="Times New Roman" pitchFamily="18" charset="0"/>
              </a:rPr>
              <a:t>King of the Jews</a:t>
            </a:r>
            <a:r>
              <a:rPr lang="en-US" sz="1000">
                <a:latin typeface="Times New Roman" pitchFamily="18" charset="0"/>
              </a:rPr>
              <a:t>,” (by his followers), the Prophet was also considered a threat to other authority figures.  In this age of rebellion, it was not unusual for the Roman leadership to harshly condemn such a dissenter and Jesus Christ was no exception.  Roman Procurator, </a:t>
            </a:r>
            <a:r>
              <a:rPr lang="en-US" sz="1000" b="1">
                <a:latin typeface="Times New Roman" pitchFamily="18" charset="0"/>
              </a:rPr>
              <a:t>Pontius Pilate</a:t>
            </a:r>
            <a:r>
              <a:rPr lang="en-US" sz="1000">
                <a:latin typeface="Times New Roman" pitchFamily="18" charset="0"/>
              </a:rPr>
              <a:t>, sentenced the “Messiah” to an agonizing death by crucifixion.</a:t>
            </a:r>
          </a:p>
          <a:p>
            <a:pPr algn="just"/>
            <a:endParaRPr lang="en-US" sz="1000">
              <a:latin typeface="Times New Roman" pitchFamily="18" charset="0"/>
            </a:endParaRPr>
          </a:p>
          <a:p>
            <a:pPr algn="just"/>
            <a:r>
              <a:rPr lang="en-US" sz="1000">
                <a:latin typeface="Times New Roman" pitchFamily="18" charset="0"/>
              </a:rPr>
              <a:t>According to accounts in the New Testament, Jesus rose from the dead three days later. This miraculous </a:t>
            </a:r>
            <a:r>
              <a:rPr lang="en-US" sz="1000" b="1">
                <a:latin typeface="Times New Roman" pitchFamily="18" charset="0"/>
              </a:rPr>
              <a:t>Resurrection</a:t>
            </a:r>
            <a:r>
              <a:rPr lang="en-US" sz="1000">
                <a:latin typeface="Times New Roman" pitchFamily="18" charset="0"/>
              </a:rPr>
              <a:t> is celebrated by Christians on </a:t>
            </a:r>
            <a:r>
              <a:rPr lang="en-US" sz="1000" b="1">
                <a:latin typeface="Times New Roman" pitchFamily="18" charset="0"/>
              </a:rPr>
              <a:t>Easter</a:t>
            </a:r>
            <a:r>
              <a:rPr lang="en-US" sz="1000">
                <a:latin typeface="Times New Roman" pitchFamily="18" charset="0"/>
              </a:rPr>
              <a:t> Sunday. </a:t>
            </a:r>
          </a:p>
          <a:p>
            <a:pPr algn="just"/>
            <a:endParaRPr lang="en-US" sz="1000">
              <a:latin typeface="Times New Roman" pitchFamily="18" charset="0"/>
            </a:endParaRPr>
          </a:p>
          <a:p>
            <a:pPr algn="just"/>
            <a:r>
              <a:rPr lang="en-US" sz="1000">
                <a:latin typeface="Times New Roman" pitchFamily="18" charset="0"/>
              </a:rPr>
              <a:t>Through his disciples, most notably </a:t>
            </a:r>
            <a:r>
              <a:rPr lang="en-US" sz="1000" b="1">
                <a:latin typeface="Times New Roman" pitchFamily="18" charset="0"/>
              </a:rPr>
              <a:t>Paul of Tarsus</a:t>
            </a:r>
            <a:r>
              <a:rPr lang="en-US" sz="1000">
                <a:latin typeface="Times New Roman" pitchFamily="18" charset="0"/>
              </a:rPr>
              <a:t>, Jesus’ message was circulated throughout the Roman Empire attracting pagans (the vast majority of the population who worshiped many gods) and some Jewish converts.  Monotheism appealed to many pagans who were drawn to Christianity (as opposed to Judaism) in part because the sole requirement of the new religion was faith.  Christianity did not oblige followers to observe the rituals and customs demanded by followers of the Jewish religion (like circumcision, dietary restrictions, etc.).  Poor, hungry and suffering converts also were drawn to the promise of a glorious afterlife in heaven.  With only faith as a basis for acceptance, moreover, the religion was accessible to all people, not just those deemed “chosen” by God. </a:t>
            </a:r>
          </a:p>
          <a:p>
            <a:endParaRPr lang="en-US" sz="1000">
              <a:latin typeface="Times New Roman" pitchFamily="18" charset="0"/>
            </a:endParaRPr>
          </a:p>
          <a:p>
            <a:endParaRPr lang="en-US" sz="1000"/>
          </a:p>
          <a:p>
            <a:endParaRPr lang="en-US" sz="100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77D7A-1995-43BD-9DB1-6EF18EAA813D}" type="slidenum">
              <a:rPr lang="en-US"/>
              <a:pPr/>
              <a:t>167</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just"/>
            <a:r>
              <a:rPr lang="en-US" sz="1000" b="1">
                <a:latin typeface="Times New Roman" pitchFamily="18" charset="0"/>
              </a:rPr>
              <a:t>JESUS (“ISSA”): MUSLIM PERSPECTIVE</a:t>
            </a:r>
          </a:p>
          <a:p>
            <a:pPr algn="just"/>
            <a:r>
              <a:rPr lang="en-US" sz="1000">
                <a:latin typeface="Times New Roman" pitchFamily="18" charset="0"/>
              </a:rPr>
              <a:t>In the Quran (Islam’s holy book), Mary, the mother of Jesus is revered as the woman whom God (Allah) had “chosen above women of all nations” (3:42).  Her importance is so great, in fact, that a Quranic chapter was named after the virgin mother of Jesus (chapter 19 called “Maryam”).  While Mary’s background and trials are described in greater detail than they are in the Bible (in order to explain why she had been chosen to be the mother of Jesus) no mention is made of her husband, Joseph. In the Quran, the miracle of Jesus’ birth from a virgin mother is further reinforced by accounts that the baby had the ability to speak from the cradle. </a:t>
            </a:r>
          </a:p>
          <a:p>
            <a:pPr algn="just"/>
            <a:endParaRPr lang="en-US" sz="1000">
              <a:latin typeface="Times New Roman" pitchFamily="18" charset="0"/>
            </a:endParaRPr>
          </a:p>
          <a:p>
            <a:pPr algn="just"/>
            <a:r>
              <a:rPr lang="en-US" sz="1000">
                <a:latin typeface="Times New Roman" pitchFamily="18" charset="0"/>
              </a:rPr>
              <a:t>Where the Bible and the Quran greatly differ is in Jesus’ divine status. The biblical claim that Jesus is the son of God is fervently refuted in the Quran. Muslims consider Jesus one of the most important of God’s Prophets – but no more than a prophet along with Abraham, Moses, Muhammad and others. </a:t>
            </a:r>
          </a:p>
          <a:p>
            <a:pPr algn="just"/>
            <a:endParaRPr lang="en-US" sz="1000">
              <a:latin typeface="Times New Roman" pitchFamily="18" charset="0"/>
            </a:endParaRPr>
          </a:p>
          <a:p>
            <a:pPr algn="just"/>
            <a:r>
              <a:rPr lang="en-US" sz="1000">
                <a:latin typeface="Times New Roman" pitchFamily="18" charset="0"/>
              </a:rPr>
              <a:t>Muslims also believe that Jesus never actually died.  His death by crucifixion, they claim, was only an illusion. Rather, Jesus was raised up to God and will return to earth on Judgment Day to fulfill his mission and fight the anti-Christ. </a:t>
            </a:r>
          </a:p>
          <a:p>
            <a:pPr algn="just"/>
            <a:endParaRPr lang="en-US" sz="1000">
              <a:latin typeface="Times New Roman" pitchFamily="18" charset="0"/>
            </a:endParaRPr>
          </a:p>
          <a:p>
            <a:endParaRPr lang="en-US" sz="1000">
              <a:latin typeface="Times New Roman" pitchFamily="18" charset="0"/>
            </a:endParaRPr>
          </a:p>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50321-F09A-4A51-8F8C-8F7A025FB45D}" type="slidenum">
              <a:rPr lang="en-US"/>
              <a:pPr/>
              <a:t>168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000" b="1">
                <a:latin typeface="Times New Roman" pitchFamily="18" charset="0"/>
              </a:rPr>
              <a:t>PERSECUTION OF CHRISTIANS UNDER THE ROMANS</a:t>
            </a:r>
          </a:p>
          <a:p>
            <a:pPr algn="just"/>
            <a:r>
              <a:rPr lang="en-US" sz="1000">
                <a:latin typeface="Times New Roman" pitchFamily="18" charset="0"/>
              </a:rPr>
              <a:t>For centuries after Jesus’ crucifixion, Christians living under Roman rule suffered brutal persecution beginning in the reign of </a:t>
            </a:r>
            <a:r>
              <a:rPr lang="en-US" sz="1000" b="1">
                <a:latin typeface="Times New Roman" pitchFamily="18" charset="0"/>
              </a:rPr>
              <a:t>Nero</a:t>
            </a:r>
            <a:r>
              <a:rPr lang="en-US" sz="1000">
                <a:latin typeface="Times New Roman" pitchFamily="18" charset="0"/>
              </a:rPr>
              <a:t> (when Christians were notoriously fed to the lions and Jesus’ disciples, </a:t>
            </a:r>
            <a:r>
              <a:rPr lang="en-US" sz="1000" b="1">
                <a:latin typeface="Times New Roman" pitchFamily="18" charset="0"/>
              </a:rPr>
              <a:t>Peter</a:t>
            </a:r>
            <a:r>
              <a:rPr lang="en-US" sz="1000">
                <a:latin typeface="Times New Roman" pitchFamily="18" charset="0"/>
              </a:rPr>
              <a:t> and </a:t>
            </a:r>
            <a:r>
              <a:rPr lang="en-US" sz="1000" b="1">
                <a:latin typeface="Times New Roman" pitchFamily="18" charset="0"/>
              </a:rPr>
              <a:t>Paul</a:t>
            </a:r>
            <a:r>
              <a:rPr lang="en-US" sz="1000">
                <a:latin typeface="Times New Roman" pitchFamily="18" charset="0"/>
              </a:rPr>
              <a:t> were believed to have been martyred) and culminating with </a:t>
            </a:r>
            <a:r>
              <a:rPr lang="en-US" sz="1000" b="1">
                <a:latin typeface="Times New Roman" pitchFamily="18" charset="0"/>
              </a:rPr>
              <a:t>Diocletian’s </a:t>
            </a:r>
            <a:r>
              <a:rPr lang="en-US" sz="1000">
                <a:latin typeface="Times New Roman" pitchFamily="18" charset="0"/>
              </a:rPr>
              <a:t>February 303 “</a:t>
            </a:r>
            <a:r>
              <a:rPr lang="en-US" sz="1000" b="1">
                <a:latin typeface="Times New Roman" pitchFamily="18" charset="0"/>
              </a:rPr>
              <a:t>Edict against the Christians.</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Thousands of Christians were imprisoned, tortured and killed unless they agreed to offer sacrifices to Roman gods and pledge allegiance to the Emperor. </a:t>
            </a:r>
          </a:p>
          <a:p>
            <a:pPr algn="just"/>
            <a:endParaRPr lang="en-US" sz="1000">
              <a:latin typeface="Times New Roman" pitchFamily="18" charset="0"/>
            </a:endParaRPr>
          </a:p>
          <a:p>
            <a:endParaRPr lang="en-US" sz="1000">
              <a:latin typeface="Times New Roman" pitchFamily="18" charset="0"/>
            </a:endParaRPr>
          </a:p>
          <a:p>
            <a:endParaRPr lang="en-US" sz="1000">
              <a:latin typeface="Times New Roman" pitchFamily="18" charset="0"/>
            </a:endParaRPr>
          </a:p>
          <a:p>
            <a:endParaRPr lang="en-US"/>
          </a:p>
          <a:p>
            <a:endParaRPr lang="en-US"/>
          </a:p>
          <a:p>
            <a:endParaRPr lang="en-US"/>
          </a:p>
          <a:p>
            <a:endParaRPr lang="en-US"/>
          </a:p>
          <a:p>
            <a:endParaRPr lang="en-US"/>
          </a:p>
          <a:p>
            <a:endParaRPr lang="en-US"/>
          </a:p>
          <a:p>
            <a:endParaRPr lang="en-US"/>
          </a:p>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C0663-B49E-49E8-9A5F-4DA8221D6E50}" type="slidenum">
              <a:rPr lang="en-US"/>
              <a:pPr/>
              <a:t>169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algn="just"/>
            <a:r>
              <a:rPr lang="en-US" sz="1000" b="1">
                <a:latin typeface="Times New Roman" pitchFamily="18" charset="0"/>
              </a:rPr>
              <a:t>CONSTANTINE</a:t>
            </a:r>
          </a:p>
          <a:p>
            <a:pPr algn="just"/>
            <a:r>
              <a:rPr lang="en-US" sz="1000">
                <a:latin typeface="Times New Roman" pitchFamily="18" charset="0"/>
              </a:rPr>
              <a:t>The persecution of the Christians ended when </a:t>
            </a:r>
            <a:r>
              <a:rPr lang="en-US" sz="1000" b="1">
                <a:latin typeface="Times New Roman" pitchFamily="18" charset="0"/>
              </a:rPr>
              <a:t>Constantine</a:t>
            </a:r>
            <a:r>
              <a:rPr lang="en-US" sz="1000">
                <a:latin typeface="Times New Roman" pitchFamily="18" charset="0"/>
              </a:rPr>
              <a:t> came to power in the 4th century A.D.  According to legend, before going into battle against his rival </a:t>
            </a:r>
            <a:r>
              <a:rPr lang="en-US" sz="1000" b="1">
                <a:latin typeface="Times New Roman" pitchFamily="18" charset="0"/>
              </a:rPr>
              <a:t>Maxentius</a:t>
            </a:r>
            <a:r>
              <a:rPr lang="en-US" sz="1000">
                <a:latin typeface="Times New Roman" pitchFamily="18" charset="0"/>
              </a:rPr>
              <a:t>, whose army far outnumbered his own, Constantine, a pagan at the time, received a vision from God instructing him to use Christian symbols as a safeguard.  With crosses on his soldiers’ shields and with the support of Christian troops, Constantine was victorious. </a:t>
            </a:r>
          </a:p>
          <a:p>
            <a:pPr algn="just"/>
            <a:endParaRPr lang="en-US" sz="1000">
              <a:latin typeface="Times New Roman" pitchFamily="18" charset="0"/>
            </a:endParaRPr>
          </a:p>
          <a:p>
            <a:pPr algn="just"/>
            <a:r>
              <a:rPr lang="en-US" sz="1000">
                <a:latin typeface="Times New Roman" pitchFamily="18" charset="0"/>
              </a:rPr>
              <a:t>Soon after his victory (A.D. 313), Emperor Constantine circulated a letter dubbed the “</a:t>
            </a:r>
            <a:r>
              <a:rPr lang="en-US" sz="1000" b="1">
                <a:latin typeface="Times New Roman" pitchFamily="18" charset="0"/>
              </a:rPr>
              <a:t>Edict of Milan</a:t>
            </a:r>
            <a:r>
              <a:rPr lang="en-US" sz="1000">
                <a:latin typeface="Times New Roman" pitchFamily="18" charset="0"/>
              </a:rPr>
              <a:t>” declaring that the Roman empire would be tolerant of all religions including Christianity. </a:t>
            </a:r>
          </a:p>
          <a:p>
            <a:pPr algn="just"/>
            <a:endParaRPr lang="en-US" sz="1000">
              <a:latin typeface="Times New Roman" pitchFamily="18" charset="0"/>
            </a:endParaRPr>
          </a:p>
          <a:p>
            <a:pPr algn="just"/>
            <a:endParaRPr lang="en-US" sz="1000">
              <a:latin typeface="Times New Roman" pitchFamily="18" charset="0"/>
            </a:endParaRP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2DF1B-8391-499D-B815-D7FD3E0FF725}" type="slidenum">
              <a:rPr lang="en-US"/>
              <a:pPr/>
              <a:t>17</a:t>
            </a:fld>
            <a:endParaRPr lang="en-US"/>
          </a:p>
        </p:txBody>
      </p:sp>
      <p:sp>
        <p:nvSpPr>
          <p:cNvPr id="32770" name="Rectangle 2"/>
          <p:cNvSpPr>
            <a:spLocks noGrp="1" noRot="1" noChangeAspect="1" noChangeArrowheads="1" noTextEdit="1"/>
          </p:cNvSpPr>
          <p:nvPr>
            <p:ph type="sldImg"/>
          </p:nvPr>
        </p:nvSpPr>
        <p:spPr>
          <a:xfrm>
            <a:off x="1706563" y="685800"/>
            <a:ext cx="3757612" cy="2819400"/>
          </a:xfrm>
          <a:ln/>
        </p:spPr>
      </p:sp>
      <p:sp>
        <p:nvSpPr>
          <p:cNvPr id="32771" name="Rectangle 3"/>
          <p:cNvSpPr>
            <a:spLocks noGrp="1" noChangeArrowheads="1"/>
          </p:cNvSpPr>
          <p:nvPr>
            <p:ph type="body" idx="1"/>
          </p:nvPr>
        </p:nvSpPr>
        <p:spPr>
          <a:xfrm>
            <a:off x="686108" y="3656951"/>
            <a:ext cx="5485785" cy="4648997"/>
          </a:xfrm>
        </p:spPr>
        <p:txBody>
          <a:bodyPr/>
          <a:lstStyle/>
          <a:p>
            <a:pPr algn="just">
              <a:lnSpc>
                <a:spcPct val="80000"/>
              </a:lnSpc>
            </a:pPr>
            <a:r>
              <a:rPr lang="en-US" sz="1000" b="1">
                <a:latin typeface="Times New Roman" pitchFamily="18" charset="0"/>
              </a:rPr>
              <a:t>GRECO-ROMAN PERIOD</a:t>
            </a:r>
          </a:p>
          <a:p>
            <a:pPr algn="just">
              <a:lnSpc>
                <a:spcPct val="80000"/>
              </a:lnSpc>
            </a:pPr>
            <a:r>
              <a:rPr lang="en-US" sz="1000">
                <a:latin typeface="Times New Roman" pitchFamily="18" charset="0"/>
              </a:rPr>
              <a:t>While under the protection of the Persians, the pacifist Jews had no reason to build a military force.  When </a:t>
            </a:r>
            <a:r>
              <a:rPr lang="en-US" sz="1000" b="1">
                <a:latin typeface="Times New Roman" pitchFamily="18" charset="0"/>
              </a:rPr>
              <a:t>Alexander the Great’s</a:t>
            </a:r>
            <a:r>
              <a:rPr lang="en-US" sz="1000">
                <a:latin typeface="Times New Roman" pitchFamily="18" charset="0"/>
              </a:rPr>
              <a:t> Greek forces marched through Jerusalem in 331 B.C., therefore, the Jews had no other recourse but to submit to the invaders.  For the next nine centuries, consequently, </a:t>
            </a:r>
            <a:r>
              <a:rPr lang="en-US" sz="1000" b="1">
                <a:latin typeface="Times New Roman" pitchFamily="18" charset="0"/>
              </a:rPr>
              <a:t>Judah</a:t>
            </a:r>
            <a:r>
              <a:rPr lang="en-US" sz="1000">
                <a:latin typeface="Times New Roman" pitchFamily="18" charset="0"/>
              </a:rPr>
              <a:t> became a province of the Greco-Roman Empire.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Greeks under Alexander the Great admired the Jewish religious traditions and allowed the citizens of Judah to exercise political autonomy. The Torah, the Hebrews’ holy book, was translated into Greek (facilitating the spread of Jewish concepts of God, Mosaic law etc.) and the infusion of Hellenistic (Greek) culture introduced the concepts of reason, logic and dialogue into Hebrew scholarship.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Alexander’s death, his vast Empire was divided among his generals. General </a:t>
            </a:r>
            <a:r>
              <a:rPr lang="en-US" sz="1000" b="1">
                <a:latin typeface="Times New Roman" pitchFamily="18" charset="0"/>
              </a:rPr>
              <a:t>Seleucus</a:t>
            </a:r>
            <a:r>
              <a:rPr lang="en-US" sz="1000">
                <a:latin typeface="Times New Roman" pitchFamily="18" charset="0"/>
              </a:rPr>
              <a:t> controlled Syria and Asia minor, </a:t>
            </a:r>
            <a:r>
              <a:rPr lang="en-US" sz="1000" b="1">
                <a:latin typeface="Times New Roman" pitchFamily="18" charset="0"/>
              </a:rPr>
              <a:t>Antigonus</a:t>
            </a:r>
            <a:r>
              <a:rPr lang="en-US" sz="1000">
                <a:latin typeface="Times New Roman" pitchFamily="18" charset="0"/>
              </a:rPr>
              <a:t> ruled Greece and General </a:t>
            </a:r>
            <a:r>
              <a:rPr lang="en-US" sz="1000" b="1">
                <a:latin typeface="Times New Roman" pitchFamily="18" charset="0"/>
              </a:rPr>
              <a:t>Ptolemy</a:t>
            </a:r>
            <a:r>
              <a:rPr lang="en-US" sz="1000">
                <a:latin typeface="Times New Roman" pitchFamily="18" charset="0"/>
              </a:rPr>
              <a:t> was granted Egypt and Palestine.</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Ptolemies</a:t>
            </a:r>
          </a:p>
          <a:p>
            <a:pPr algn="just">
              <a:lnSpc>
                <a:spcPct val="80000"/>
              </a:lnSpc>
            </a:pPr>
            <a:r>
              <a:rPr lang="en-US" sz="1000">
                <a:latin typeface="Times New Roman" pitchFamily="18" charset="0"/>
              </a:rPr>
              <a:t>The Jews and their new overlords, the Ptolemies, enjoyed a relationship of mutual admiration.  The Greeks respected Jews for their discipline, laws and literature and, as long as the Jewish subjects paid their nominal tax to the Greek government, they were freely allowed to practice their own religion. As control of Palestine passed to Seleucus in 198 B.C., though, the new leaders abandoned Alexander’s policy of tolerance and attempted to force Hellenism upon the population.</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Seleucids</a:t>
            </a:r>
          </a:p>
          <a:p>
            <a:pPr algn="just">
              <a:lnSpc>
                <a:spcPct val="80000"/>
              </a:lnSpc>
            </a:pPr>
            <a:r>
              <a:rPr lang="en-US" sz="1000">
                <a:latin typeface="Times New Roman" pitchFamily="18" charset="0"/>
              </a:rPr>
              <a:t>The </a:t>
            </a:r>
            <a:r>
              <a:rPr lang="en-US" sz="1000" b="1">
                <a:latin typeface="Times New Roman" pitchFamily="18" charset="0"/>
              </a:rPr>
              <a:t>Seleucids </a:t>
            </a:r>
            <a:r>
              <a:rPr lang="en-US" sz="1000">
                <a:latin typeface="Times New Roman" pitchFamily="18" charset="0"/>
              </a:rPr>
              <a:t>defeated the Ptolemies in 198 B.C. and occupied Judah.  Jerusalem, with its rich Temple and valuable synagogues, was seen as a source of great wealth to the new rulers and the Jewish religion was perceived as an obstacle to Alexander the Great’s vision of an empire united by a single culture and a single religion.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Seleucid Emperor </a:t>
            </a:r>
            <a:r>
              <a:rPr lang="en-US" sz="1000" b="1">
                <a:latin typeface="Times New Roman" pitchFamily="18" charset="0"/>
              </a:rPr>
              <a:t>Antiochus IV Epiphanes</a:t>
            </a:r>
            <a:r>
              <a:rPr lang="en-US" sz="1000">
                <a:latin typeface="Times New Roman" pitchFamily="18" charset="0"/>
              </a:rPr>
              <a:t> (175-163 B.C.) considered </a:t>
            </a:r>
            <a:r>
              <a:rPr lang="en-US" sz="1000" b="1">
                <a:latin typeface="Times New Roman" pitchFamily="18" charset="0"/>
              </a:rPr>
              <a:t>Hellenism</a:t>
            </a:r>
            <a:r>
              <a:rPr lang="en-US" sz="1000">
                <a:latin typeface="Times New Roman" pitchFamily="18" charset="0"/>
              </a:rPr>
              <a:t> (as Greek culture was called) a far superior civilization to that of the Jews and he became impatient with the slow rate of Hellenization of his empire.  To move the process along, he outlawed monotheism, persecuted Jews for keeping the </a:t>
            </a:r>
            <a:r>
              <a:rPr lang="en-US" sz="1000" b="1">
                <a:latin typeface="Times New Roman" pitchFamily="18" charset="0"/>
              </a:rPr>
              <a:t>Sabbath</a:t>
            </a:r>
            <a:r>
              <a:rPr lang="en-US" sz="1000">
                <a:latin typeface="Times New Roman" pitchFamily="18" charset="0"/>
              </a:rPr>
              <a:t> (the Jewish day of rest and worship), prevented them from performing circumcision and practicing other Jewish customs, and infused the city with Greek symbols.  In 168 B.C., Antiochus IV even ordered pagan sacrifices at the holy temple where he had erected an altar to the Greek pagan god Zeus.  All of these acts ultimately provoked a Jewish insurrection.</a:t>
            </a:r>
          </a:p>
          <a:p>
            <a:pPr>
              <a:lnSpc>
                <a:spcPct val="80000"/>
              </a:lnSpc>
            </a:pPr>
            <a:endParaRPr lang="en-US" sz="1000">
              <a:latin typeface="Times New Roman" pitchFamily="18" charset="0"/>
            </a:endParaRPr>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3D68B-4AD5-4236-85CD-27E434F89F26}" type="slidenum">
              <a:rPr lang="en-US"/>
              <a:pPr/>
              <a:t>170</a:t>
            </a:fld>
            <a:endParaRPr lang="en-US"/>
          </a:p>
        </p:txBody>
      </p:sp>
      <p:sp>
        <p:nvSpPr>
          <p:cNvPr id="49154" name="Rectangle 2"/>
          <p:cNvSpPr>
            <a:spLocks noGrp="1" noRot="1" noChangeAspect="1" noChangeArrowheads="1" noTextEdit="1"/>
          </p:cNvSpPr>
          <p:nvPr>
            <p:ph type="sldImg"/>
          </p:nvPr>
        </p:nvSpPr>
        <p:spPr>
          <a:xfrm>
            <a:off x="1687513" y="685800"/>
            <a:ext cx="3557587" cy="2668588"/>
          </a:xfrm>
          <a:ln/>
        </p:spPr>
      </p:sp>
      <p:sp>
        <p:nvSpPr>
          <p:cNvPr id="49155" name="Rectangle 3"/>
          <p:cNvSpPr>
            <a:spLocks noGrp="1" noChangeArrowheads="1"/>
          </p:cNvSpPr>
          <p:nvPr>
            <p:ph type="body" idx="1"/>
          </p:nvPr>
        </p:nvSpPr>
        <p:spPr>
          <a:xfrm>
            <a:off x="686108" y="3582387"/>
            <a:ext cx="5485785" cy="4952122"/>
          </a:xfrm>
        </p:spPr>
        <p:txBody>
          <a:bodyPr/>
          <a:lstStyle/>
          <a:p>
            <a:pPr algn="just">
              <a:lnSpc>
                <a:spcPct val="80000"/>
              </a:lnSpc>
            </a:pPr>
            <a:r>
              <a:rPr lang="en-US" sz="1000" b="1">
                <a:latin typeface="Times New Roman" pitchFamily="18" charset="0"/>
              </a:rPr>
              <a:t>ROMAN TYRANNY</a:t>
            </a:r>
          </a:p>
          <a:p>
            <a:pPr algn="just">
              <a:lnSpc>
                <a:spcPct val="80000"/>
              </a:lnSpc>
            </a:pPr>
            <a:r>
              <a:rPr lang="en-US" sz="1000">
                <a:latin typeface="Times New Roman" pitchFamily="18" charset="0"/>
              </a:rPr>
              <a:t>Roman tyranny over the Jews in Judea also intensified at the beginning of the 1st century provoking Jewish revolts from A.D. 66-73.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Among the grievances: </a:t>
            </a:r>
          </a:p>
          <a:p>
            <a:pPr algn="just">
              <a:lnSpc>
                <a:spcPct val="80000"/>
              </a:lnSpc>
            </a:pPr>
            <a:r>
              <a:rPr lang="en-US" sz="1000">
                <a:latin typeface="Times New Roman" pitchFamily="18" charset="0"/>
              </a:rPr>
              <a:t>1) Financial exploitation – In A.D. 6, Judea was ruled by Roman Procurators whose primary responsibility was to collect taxes for the empire. The tax collectors were permitted to pocket any revenues that exceeded their quota leading to exploitation.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2) High Priest – The same year, the Romans took over the appointment of High Priest whose responsibilities included performing special religious services and offering ritual sacrifices.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3) Caligula – Anti-Roman feeling was particularly intense during the reign of Emperor Caligula. In A.D. 39, the Emperor declared himself a god and ordered temples throughout the Roman Empire to erect statues in his honor. The Jews refused to defile their temples risking death.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Zealots </a:t>
            </a:r>
            <a:r>
              <a:rPr lang="en-US" sz="1000">
                <a:latin typeface="Times New Roman" pitchFamily="18" charset="0"/>
              </a:rPr>
              <a:t>– The capricious demands of Caligula drove some Jews toward radicalization. The resulting sect of rebellious “Zealots” believed that it was the responsibility of all Jews to resort to any means of resistance necessary to attain political and religious liberty, even massacring moderate Jews who stood in their way. The violent determination of the Zealots to prevent Jews from surrendering to the Romans turned to civil war in the 60s.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By the time </a:t>
            </a:r>
            <a:r>
              <a:rPr lang="en-US" sz="1000" b="1">
                <a:latin typeface="Times New Roman" pitchFamily="18" charset="0"/>
              </a:rPr>
              <a:t>Vespasian</a:t>
            </a:r>
            <a:r>
              <a:rPr lang="en-US" sz="1000">
                <a:latin typeface="Times New Roman" pitchFamily="18" charset="0"/>
              </a:rPr>
              <a:t> was proclaimed Emperor in A.D. 69, infighting among the Jews had rendered them too weak to resist Roman troops and the Jewish rebellion was crushed.  Hundreds of thousands of Jews had been killed and thousands more enslaved as a result of civil war and the Roman siege of Jerusalem in A.D. 70. In order to prevent a resurgence of revolt, the Romans destroyed </a:t>
            </a:r>
            <a:r>
              <a:rPr lang="en-US" sz="1000" b="1">
                <a:latin typeface="Times New Roman" pitchFamily="18" charset="0"/>
              </a:rPr>
              <a:t>Herod’s Temple </a:t>
            </a:r>
            <a:r>
              <a:rPr lang="en-US" sz="1000">
                <a:latin typeface="Times New Roman" pitchFamily="18" charset="0"/>
              </a:rPr>
              <a:t>sparing only one section of the retaining wall.*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One small contingent of Jewish zealots held out until against the Romans AD 73 by fortifying themselves in the </a:t>
            </a:r>
            <a:r>
              <a:rPr lang="en-US" sz="1000" b="1">
                <a:latin typeface="Times New Roman" pitchFamily="18" charset="0"/>
              </a:rPr>
              <a:t>Masada</a:t>
            </a:r>
            <a:r>
              <a:rPr lang="en-US" sz="1000">
                <a:latin typeface="Times New Roman" pitchFamily="18" charset="0"/>
              </a:rPr>
              <a:t> citadel. When the Roman soldiers breached the walls of the fortress, they found that all 936 inhabitants had committed suicide rather than face capture or death at the hands of their enemies.  </a:t>
            </a:r>
          </a:p>
          <a:p>
            <a:pPr algn="just">
              <a:lnSpc>
                <a:spcPct val="80000"/>
              </a:lnSpc>
            </a:pPr>
            <a:endParaRPr lang="en-US" sz="500">
              <a:latin typeface="Times New Roman" pitchFamily="18" charset="0"/>
            </a:endParaRPr>
          </a:p>
          <a:p>
            <a:pPr algn="just">
              <a:lnSpc>
                <a:spcPct val="80000"/>
              </a:lnSpc>
            </a:pPr>
            <a:r>
              <a:rPr lang="en-US" sz="1000" i="1">
                <a:latin typeface="Times New Roman" pitchFamily="18" charset="0"/>
              </a:rPr>
              <a:t>* The destruction of the Temple is still commemorated by Jews yearly on Tisha B’Av (the “9th day” of the month of “Av”), a day of fasting and religious restrictions. The remaining temple structure, known to Jews as the Kotel ha-Ma’aravi, the Western or “Wailing Wall”  of the ancient Temple Mount has attracted Jews from around the world for centuries. Visitors to the wall frequently place scraps of paper (kvitlach) containing prayers into cracks and crevices on the Western Wall. </a:t>
            </a:r>
          </a:p>
          <a:p>
            <a:pPr algn="just">
              <a:lnSpc>
                <a:spcPct val="80000"/>
              </a:lnSpc>
            </a:pPr>
            <a:endParaRPr lang="en-US" sz="1000">
              <a:latin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2A1B3-FF10-4D6D-947E-52B33DC3E120}" type="slidenum">
              <a:rPr lang="en-US"/>
              <a:pPr/>
              <a:t>171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algn="just"/>
            <a:r>
              <a:rPr lang="en-US" sz="1000" b="1">
                <a:latin typeface="Times New Roman" pitchFamily="18" charset="0"/>
              </a:rPr>
              <a:t>SIMON BAR KOCHBA</a:t>
            </a:r>
          </a:p>
          <a:p>
            <a:pPr algn="just"/>
            <a:r>
              <a:rPr lang="en-US" sz="1000">
                <a:latin typeface="Times New Roman" pitchFamily="18" charset="0"/>
              </a:rPr>
              <a:t>Rumors of the Roman Emperor </a:t>
            </a:r>
            <a:r>
              <a:rPr lang="en-US" sz="1000" b="1">
                <a:latin typeface="Times New Roman" pitchFamily="18" charset="0"/>
              </a:rPr>
              <a:t>Hadrian’s</a:t>
            </a:r>
            <a:r>
              <a:rPr lang="en-US" sz="1000">
                <a:latin typeface="Times New Roman" pitchFamily="18" charset="0"/>
              </a:rPr>
              <a:t>  plans to build a magnificent Roman city on the ruins of Jerusalem and an altar dedicated to pagan gods on the site of the Temple prompted one last revolt in A.D. 132 led by </a:t>
            </a:r>
            <a:r>
              <a:rPr lang="en-US" sz="1000" b="1">
                <a:latin typeface="Times New Roman" pitchFamily="18" charset="0"/>
              </a:rPr>
              <a:t>Simon Bar Kochba</a:t>
            </a:r>
            <a:r>
              <a:rPr lang="en-US" sz="1000">
                <a:latin typeface="Times New Roman" pitchFamily="18" charset="0"/>
              </a:rPr>
              <a:t>. The uprising was brutally suppressed ending with the execution and enslavement of large numbers of Jews and the banishment of others. Christianity was outlawed and Jews, from that point on, were forbidden to enter Jerusalem.</a:t>
            </a:r>
          </a:p>
          <a:p>
            <a:pPr algn="just"/>
            <a:endParaRPr lang="en-US" sz="1000">
              <a:latin typeface="Times New Roman" pitchFamily="18" charset="0"/>
            </a:endParaRPr>
          </a:p>
          <a:p>
            <a:pPr algn="just"/>
            <a:r>
              <a:rPr lang="en-US" sz="1000" b="1">
                <a:latin typeface="Times New Roman" pitchFamily="18" charset="0"/>
              </a:rPr>
              <a:t>DIASPORA</a:t>
            </a:r>
          </a:p>
          <a:p>
            <a:pPr algn="just"/>
            <a:r>
              <a:rPr lang="en-US" sz="1000">
                <a:latin typeface="Times New Roman" pitchFamily="18" charset="0"/>
              </a:rPr>
              <a:t>The crush of this last revolt by the Romans sealed the fate of the Jews until modern times.  After the victory, Hadrian’s new pagan town was built as planned and, adding insult to injury, the Romans renamed Judea the province of </a:t>
            </a:r>
            <a:r>
              <a:rPr lang="en-US" sz="1000" b="1">
                <a:latin typeface="Times New Roman" pitchFamily="18" charset="0"/>
              </a:rPr>
              <a:t>Syria Palestina</a:t>
            </a:r>
            <a:r>
              <a:rPr lang="en-US" sz="1000">
                <a:latin typeface="Times New Roman" pitchFamily="18" charset="0"/>
              </a:rPr>
              <a:t> or “</a:t>
            </a:r>
            <a:r>
              <a:rPr lang="en-US" sz="1000" b="1">
                <a:latin typeface="Times New Roman" pitchFamily="18" charset="0"/>
              </a:rPr>
              <a:t>Palestine</a:t>
            </a:r>
            <a:r>
              <a:rPr lang="en-US" sz="1000">
                <a:latin typeface="Times New Roman" pitchFamily="18" charset="0"/>
              </a:rPr>
              <a:t>” after the Jews former enemies, the </a:t>
            </a:r>
            <a:r>
              <a:rPr lang="en-US" sz="1000" b="1">
                <a:latin typeface="Times New Roman" pitchFamily="18" charset="0"/>
              </a:rPr>
              <a:t>Philistines</a:t>
            </a:r>
            <a:r>
              <a:rPr lang="en-US" sz="1000">
                <a:latin typeface="Times New Roman" pitchFamily="18" charset="0"/>
              </a:rPr>
              <a:t>. Jerusalem was renamed “</a:t>
            </a:r>
            <a:r>
              <a:rPr lang="en-US" sz="1000" b="1">
                <a:latin typeface="Times New Roman" pitchFamily="18" charset="0"/>
              </a:rPr>
              <a:t>Aelia Capitolina</a:t>
            </a:r>
            <a:r>
              <a:rPr lang="en-US" sz="1000">
                <a:latin typeface="Times New Roman" pitchFamily="18" charset="0"/>
              </a:rPr>
              <a:t>” and dedicated to the Roman God </a:t>
            </a:r>
            <a:r>
              <a:rPr lang="en-US" sz="1000" b="1">
                <a:latin typeface="Times New Roman" pitchFamily="18" charset="0"/>
              </a:rPr>
              <a:t>Jupiter</a:t>
            </a:r>
            <a:r>
              <a:rPr lang="en-US" sz="1000">
                <a:latin typeface="Times New Roman" pitchFamily="18" charset="0"/>
              </a:rPr>
              <a:t> </a:t>
            </a:r>
            <a:r>
              <a:rPr lang="en-US" sz="1000" b="1">
                <a:latin typeface="Times New Roman" pitchFamily="18" charset="0"/>
              </a:rPr>
              <a:t>Zeus</a:t>
            </a:r>
            <a:r>
              <a:rPr lang="en-US" sz="1000">
                <a:latin typeface="Times New Roman" pitchFamily="18" charset="0"/>
              </a:rPr>
              <a:t> to the Greeks).</a:t>
            </a:r>
            <a:r>
              <a:rPr lang="en-US">
                <a:latin typeface="Times New Roman" pitchFamily="18" charset="0"/>
              </a:rPr>
              <a:t> </a:t>
            </a:r>
          </a:p>
          <a:p>
            <a:pPr algn="just"/>
            <a:r>
              <a:rPr lang="en-US" sz="1000">
                <a:latin typeface="Times New Roman" pitchFamily="18" charset="0"/>
              </a:rPr>
              <a:t>For the next two millennia, Jews were destined to live in foreign lands.  This exile is known as the “Diaspora” (or “dispersion”).</a:t>
            </a:r>
          </a:p>
          <a:p>
            <a:pPr algn="just"/>
            <a:endParaRPr lang="en-US" sz="1000">
              <a:latin typeface="Times New Roman" pitchFamily="18" charset="0"/>
            </a:endParaRPr>
          </a:p>
          <a:p>
            <a:pPr algn="just"/>
            <a:endParaRPr lang="en-US">
              <a:latin typeface="Times New Roman" pitchFamily="18" charset="0"/>
            </a:endParaRPr>
          </a:p>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607F3-C6F1-49ED-89E8-F793A47C7B9C}" type="slidenum">
              <a:rPr lang="en-US"/>
              <a:pPr/>
              <a:t>172</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r>
              <a:rPr lang="en-US" sz="1000" b="1">
                <a:latin typeface="Times New Roman" pitchFamily="18" charset="0"/>
              </a:rPr>
              <a:t>CHRISTIANITY</a:t>
            </a:r>
          </a:p>
          <a:p>
            <a:pPr algn="just"/>
            <a:r>
              <a:rPr lang="en-US" sz="1000">
                <a:latin typeface="Times New Roman" pitchFamily="18" charset="0"/>
              </a:rPr>
              <a:t>In 325, Constantine convened and presided over a council of Christian bishops (a </a:t>
            </a:r>
            <a:r>
              <a:rPr lang="en-US" sz="1000" b="1">
                <a:latin typeface="Times New Roman" pitchFamily="18" charset="0"/>
              </a:rPr>
              <a:t>Synod</a:t>
            </a:r>
            <a:r>
              <a:rPr lang="en-US" sz="1000">
                <a:latin typeface="Times New Roman" pitchFamily="18" charset="0"/>
              </a:rPr>
              <a:t>) appointed to create a unified set of beliefs and practices for all Christendom. The resulting </a:t>
            </a:r>
            <a:r>
              <a:rPr lang="en-US" sz="1000" b="1">
                <a:latin typeface="Times New Roman" pitchFamily="18" charset="0"/>
              </a:rPr>
              <a:t>Nicene Creed </a:t>
            </a:r>
            <a:r>
              <a:rPr lang="en-US" sz="1000">
                <a:latin typeface="Times New Roman" pitchFamily="18" charset="0"/>
              </a:rPr>
              <a:t>signaled the first time the Christian church was subject to imperial control. </a:t>
            </a:r>
          </a:p>
          <a:p>
            <a:pPr algn="just"/>
            <a:endParaRPr lang="en-US" sz="1000">
              <a:latin typeface="Times New Roman" pitchFamily="18" charset="0"/>
            </a:endParaRPr>
          </a:p>
          <a:p>
            <a:pPr algn="just"/>
            <a:r>
              <a:rPr lang="en-US" sz="1000">
                <a:latin typeface="Times New Roman" pitchFamily="18" charset="0"/>
              </a:rPr>
              <a:t>From that point forward, Christianity was deemed the official religion of the Romans: Sunday became a day of rest, churches were no longer obligated to pay taxes and the cross became the official symbol of Christianity. </a:t>
            </a:r>
          </a:p>
          <a:p>
            <a:pPr algn="just"/>
            <a:endParaRPr lang="en-US" sz="1000">
              <a:latin typeface="Times New Roman" pitchFamily="18" charset="0"/>
            </a:endParaRPr>
          </a:p>
          <a:p>
            <a:pPr algn="just"/>
            <a:r>
              <a:rPr lang="en-US" sz="1000">
                <a:latin typeface="Times New Roman" pitchFamily="18" charset="0"/>
              </a:rPr>
              <a:t>Jerusalem under Constantine enjoyed new prestige as the holiest place in the Christian world. Monuments and churches were erected at the most momentous locations,  for example at the location where Jesus had performed the sacraments of the Last Supper, where he had reportedly risen from the dead and the site of Jesus’ crucifixion (memorialized by the </a:t>
            </a:r>
            <a:r>
              <a:rPr lang="en-US" sz="1000" b="1">
                <a:latin typeface="Times New Roman" pitchFamily="18" charset="0"/>
              </a:rPr>
              <a:t>Church of the Holy Sepulchre</a:t>
            </a:r>
            <a:r>
              <a:rPr lang="en-US" sz="1000">
                <a:latin typeface="Times New Roman" pitchFamily="18" charset="0"/>
              </a:rPr>
              <a:t>). The new interest in the region inspired pilgrims to make regular trips to the “Holy Land.” </a:t>
            </a:r>
          </a:p>
          <a:p>
            <a:pPr algn="just"/>
            <a:endParaRPr lang="en-US" sz="1000">
              <a:latin typeface="Times New Roman" pitchFamily="18"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B75AC-46A8-479D-9299-F3182D0787B6}" type="slidenum">
              <a:rPr lang="en-US"/>
              <a:pPr/>
              <a:t>173</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lgn="just"/>
            <a:r>
              <a:rPr lang="en-US" sz="1000" b="1">
                <a:latin typeface="Times New Roman" pitchFamily="18" charset="0"/>
              </a:rPr>
              <a:t>CONSTANTINOPLE (formerly Byzantium – today, Istanbul, Turkey)</a:t>
            </a:r>
          </a:p>
          <a:p>
            <a:pPr algn="just"/>
            <a:r>
              <a:rPr lang="en-US" sz="1000">
                <a:latin typeface="Times New Roman" pitchFamily="18" charset="0"/>
              </a:rPr>
              <a:t>In A.D. 330, Constantine transferred the Roman Empire’s seat of Government from Rome to a town in the eastern portion of the Empire called </a:t>
            </a:r>
            <a:r>
              <a:rPr lang="en-US" sz="1000" b="1">
                <a:latin typeface="Times New Roman" pitchFamily="18" charset="0"/>
              </a:rPr>
              <a:t>Byzantium</a:t>
            </a:r>
            <a:r>
              <a:rPr lang="en-US" sz="1000">
                <a:latin typeface="Times New Roman" pitchFamily="18" charset="0"/>
              </a:rPr>
              <a:t>. (The city was renamed </a:t>
            </a:r>
            <a:r>
              <a:rPr lang="en-US" sz="1000" b="1">
                <a:latin typeface="Times New Roman" pitchFamily="18" charset="0"/>
              </a:rPr>
              <a:t>Constantinople</a:t>
            </a:r>
            <a:r>
              <a:rPr lang="en-US" sz="1000">
                <a:latin typeface="Times New Roman" pitchFamily="18" charset="0"/>
              </a:rPr>
              <a:t> after Constantine’s death). </a:t>
            </a:r>
          </a:p>
          <a:p>
            <a:pPr algn="just"/>
            <a:endParaRPr lang="en-US" sz="1000">
              <a:latin typeface="Times New Roman" pitchFamily="18" charset="0"/>
            </a:endParaRPr>
          </a:p>
          <a:p>
            <a:pPr algn="just"/>
            <a:r>
              <a:rPr lang="en-US" sz="1000" b="1">
                <a:latin typeface="Times New Roman" pitchFamily="18" charset="0"/>
              </a:rPr>
              <a:t>SPLIT OF THE ROMAN EMPIRE</a:t>
            </a:r>
          </a:p>
          <a:p>
            <a:pPr algn="just"/>
            <a:r>
              <a:rPr lang="en-US" sz="1000">
                <a:latin typeface="Times New Roman" pitchFamily="18" charset="0"/>
              </a:rPr>
              <a:t>Constantine’s successor Emperor </a:t>
            </a:r>
            <a:r>
              <a:rPr lang="en-US" sz="1000" b="1">
                <a:latin typeface="Times New Roman" pitchFamily="18" charset="0"/>
              </a:rPr>
              <a:t>Theodosius</a:t>
            </a:r>
            <a:r>
              <a:rPr lang="en-US" sz="1000">
                <a:latin typeface="Times New Roman" pitchFamily="18" charset="0"/>
              </a:rPr>
              <a:t> (r. 378-392) was the last emperor of both the eastern and western portions of the Roman Empire. When he died, the empire was divided between his two sons Arcadius and Honorius. The western Latin portion became the future “</a:t>
            </a:r>
            <a:r>
              <a:rPr lang="en-US" sz="1000" b="1">
                <a:latin typeface="Times New Roman" pitchFamily="18" charset="0"/>
              </a:rPr>
              <a:t>Holy Roman Empire,</a:t>
            </a:r>
            <a:r>
              <a:rPr lang="en-US" sz="1000">
                <a:latin typeface="Times New Roman" pitchFamily="18" charset="0"/>
              </a:rPr>
              <a:t>” the seat of </a:t>
            </a:r>
            <a:r>
              <a:rPr lang="en-US" sz="1000" b="1">
                <a:latin typeface="Times New Roman" pitchFamily="18" charset="0"/>
              </a:rPr>
              <a:t>Roman Catholicism</a:t>
            </a:r>
            <a:r>
              <a:rPr lang="en-US" sz="1000">
                <a:latin typeface="Times New Roman" pitchFamily="18" charset="0"/>
              </a:rPr>
              <a:t>. The eastern portion became known as the </a:t>
            </a:r>
            <a:r>
              <a:rPr lang="en-US" sz="1000" b="1">
                <a:latin typeface="Times New Roman" pitchFamily="18" charset="0"/>
              </a:rPr>
              <a:t>Byzantine Empire</a:t>
            </a:r>
            <a:r>
              <a:rPr lang="en-US" sz="1000">
                <a:latin typeface="Times New Roman" pitchFamily="18" charset="0"/>
              </a:rPr>
              <a:t> after the original name of its capital, Byzantium, and became the heart of the </a:t>
            </a:r>
            <a:r>
              <a:rPr lang="en-US" sz="1000" b="1">
                <a:latin typeface="Times New Roman" pitchFamily="18" charset="0"/>
              </a:rPr>
              <a:t>Greek Orthodox Church</a:t>
            </a:r>
            <a:r>
              <a:rPr lang="en-US" sz="1000">
                <a:latin typeface="Times New Roman" pitchFamily="18" charset="0"/>
              </a:rPr>
              <a:t>.</a:t>
            </a:r>
            <a:r>
              <a:rPr lang="en-US">
                <a:latin typeface="Times New Roman" pitchFamily="18" charset="0"/>
              </a:rPr>
              <a:t> </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629A2-5167-4AF0-ABF2-D7BD690D6FEE}" type="slidenum">
              <a:rPr lang="en-US"/>
              <a:pPr/>
              <a:t>174</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ISLAM</a:t>
            </a:r>
          </a:p>
          <a:p>
            <a:pPr algn="just">
              <a:lnSpc>
                <a:spcPct val="80000"/>
              </a:lnSpc>
            </a:pPr>
            <a:r>
              <a:rPr lang="en-US" sz="1000">
                <a:latin typeface="Times New Roman" pitchFamily="18" charset="0"/>
              </a:rPr>
              <a:t>In the 7</a:t>
            </a:r>
            <a:r>
              <a:rPr lang="en-US" sz="1000" baseline="30000">
                <a:latin typeface="Times New Roman" pitchFamily="18" charset="0"/>
              </a:rPr>
              <a:t>th</a:t>
            </a:r>
            <a:r>
              <a:rPr lang="en-US" sz="1000">
                <a:latin typeface="Times New Roman" pitchFamily="18" charset="0"/>
              </a:rPr>
              <a:t> century A.D., the followers of one man, the future Prophet Muhammad, brought a new faith into the world. In the West, Christianity continued to prevail.  In the East, the adherents of “Islam” (meaning “submission” to God) would dominate that part of the world until modern times.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Islamic religion was based on the same tenets and lessons found in Judaism and Christianity. Muslims considered Prophet Muhammad the last in a long string of prophets to whom God (Allah) had sent his message. The divine significance of his predecessors, Abraham, Moses, Jesus and others, was also recognized by Muslims.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According to Muslim tradition, when Muhammad was 40 years old, he began to receive a series of revelations from God. He recited these messages to his followers who put them to paper soon after his death. The resulting </a:t>
            </a:r>
            <a:r>
              <a:rPr lang="en-US" sz="1000" b="1">
                <a:latin typeface="Times New Roman" pitchFamily="18" charset="0"/>
              </a:rPr>
              <a:t>Quran</a:t>
            </a:r>
            <a:r>
              <a:rPr lang="en-US" sz="1000">
                <a:latin typeface="Times New Roman" pitchFamily="18" charset="0"/>
              </a:rPr>
              <a:t> (Islam’s holy book) continued to be read by Muslims worldwide in its original language, Arabic. </a:t>
            </a:r>
          </a:p>
          <a:p>
            <a:pPr algn="just">
              <a:lnSpc>
                <a:spcPct val="80000"/>
              </a:lnSpc>
            </a:pPr>
            <a:endParaRPr lang="en-US" sz="1000">
              <a:latin typeface="Times New Roman" pitchFamily="18" charset="0"/>
            </a:endParaRPr>
          </a:p>
          <a:p>
            <a:pPr>
              <a:lnSpc>
                <a:spcPct val="80000"/>
              </a:lnSpc>
            </a:pPr>
            <a:endParaRPr lang="en-US" sz="1000">
              <a:latin typeface="Times New Roman" pitchFamily="18"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F0F6A-6DB8-4BDF-ABB1-B0D5B63946F7}" type="slidenum">
              <a:rPr lang="en-US"/>
              <a:pPr/>
              <a:t>175</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algn="just"/>
            <a:r>
              <a:rPr lang="en-US" sz="1000" b="1">
                <a:latin typeface="Times New Roman" pitchFamily="18" charset="0"/>
              </a:rPr>
              <a:t>MUHAMMAD’S “NIGHT JOURNEY” (Mi’raj) (Quran 17:1-60)</a:t>
            </a:r>
          </a:p>
          <a:p>
            <a:pPr algn="just"/>
            <a:r>
              <a:rPr lang="en-US" sz="1000">
                <a:latin typeface="Times New Roman" pitchFamily="18" charset="0"/>
              </a:rPr>
              <a:t>The Muslims believe that in A.D. 619, Prophet Muhammad took a mystical </a:t>
            </a:r>
            <a:r>
              <a:rPr lang="en-US" sz="1000" b="1">
                <a:latin typeface="Times New Roman" pitchFamily="18" charset="0"/>
              </a:rPr>
              <a:t>Night Journey</a:t>
            </a:r>
            <a:r>
              <a:rPr lang="en-US" sz="1000">
                <a:latin typeface="Times New Roman" pitchFamily="18" charset="0"/>
              </a:rPr>
              <a:t> from the “nearest mosque” (interpreted to mean </a:t>
            </a:r>
            <a:r>
              <a:rPr lang="en-US" sz="1000" b="1">
                <a:latin typeface="Times New Roman" pitchFamily="18" charset="0"/>
              </a:rPr>
              <a:t>Mecca</a:t>
            </a:r>
            <a:r>
              <a:rPr lang="en-US" sz="1000">
                <a:latin typeface="Times New Roman" pitchFamily="18" charset="0"/>
              </a:rPr>
              <a:t>, the land of his birth and home to the holy </a:t>
            </a:r>
            <a:r>
              <a:rPr lang="en-US" sz="1000" b="1">
                <a:latin typeface="Times New Roman" pitchFamily="18" charset="0"/>
              </a:rPr>
              <a:t>Ka’aba</a:t>
            </a:r>
            <a:r>
              <a:rPr lang="en-US" sz="1000">
                <a:latin typeface="Times New Roman" pitchFamily="18" charset="0"/>
              </a:rPr>
              <a:t> built by Abraham and his son Ismail) to the “farthest mosque” or “</a:t>
            </a:r>
            <a:r>
              <a:rPr lang="en-US" sz="1000" b="1">
                <a:latin typeface="Times New Roman" pitchFamily="18" charset="0"/>
              </a:rPr>
              <a:t>al-aqsa mosque</a:t>
            </a:r>
            <a:r>
              <a:rPr lang="en-US" sz="1000">
                <a:latin typeface="Times New Roman" pitchFamily="18" charset="0"/>
              </a:rPr>
              <a:t>,” interpreted to mean the site of the </a:t>
            </a:r>
            <a:r>
              <a:rPr lang="en-US" sz="1000" b="1">
                <a:latin typeface="Times New Roman" pitchFamily="18" charset="0"/>
              </a:rPr>
              <a:t>Temple Mount</a:t>
            </a:r>
            <a:r>
              <a:rPr lang="en-US" sz="1000">
                <a:latin typeface="Times New Roman" pitchFamily="18" charset="0"/>
              </a:rPr>
              <a:t> in Jerusalem. From here, Muhammad was believed to have ascended to heaven accompanied by the angel Gabriel. </a:t>
            </a:r>
          </a:p>
          <a:p>
            <a:pPr algn="just"/>
            <a:endParaRPr lang="en-US" sz="1000">
              <a:latin typeface="Times New Roman" pitchFamily="18" charset="0"/>
            </a:endParaRPr>
          </a:p>
          <a:p>
            <a:pPr algn="just"/>
            <a:r>
              <a:rPr lang="en-US" sz="1000">
                <a:latin typeface="Times New Roman" pitchFamily="18" charset="0"/>
              </a:rPr>
              <a:t>In the closest heaven, Muhammad reported that he saw Adam, the first man. In the second heaven, the Prophet met John the Baptist and Jesus who both greeted him warmly. As he rose through the next levels of heaven Muhammad came into contact with the prophets Joseph, Enoch and Aaron. In the sixth heaven, Muhammad was greeted by Moses who wept “after me there has been sent a young man whose followers will enter Paradise in greater numbers than my followers.” Finally, in the seventh heaven, Muhammad met Abraham and from there the Prophet was taken to “the Lote Tree of the utmost boundary” where God advised him and his followers to engage in prayers five times a day.</a:t>
            </a:r>
          </a:p>
          <a:p>
            <a:pPr algn="just"/>
            <a:endParaRPr lang="en-US" sz="1000">
              <a:latin typeface="Times New Roman" pitchFamily="18"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7A5AE-425C-42F7-A21D-F6C28E1B0F71}" type="slidenum">
              <a:rPr lang="en-US"/>
              <a:pPr/>
              <a:t>176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SPREAD OF ISLAM</a:t>
            </a:r>
          </a:p>
          <a:p>
            <a:pPr algn="just">
              <a:lnSpc>
                <a:spcPct val="80000"/>
              </a:lnSpc>
            </a:pPr>
            <a:r>
              <a:rPr lang="en-US" sz="1000">
                <a:latin typeface="Times New Roman" pitchFamily="18" charset="0"/>
              </a:rPr>
              <a:t>After Muhammad's death in A.D. 632, the Islamic faith spread beyond its place of origin in </a:t>
            </a:r>
            <a:r>
              <a:rPr lang="en-US" sz="1000" b="1">
                <a:latin typeface="Times New Roman" pitchFamily="18" charset="0"/>
              </a:rPr>
              <a:t>Mecca</a:t>
            </a:r>
            <a:r>
              <a:rPr lang="en-US" sz="1000">
                <a:latin typeface="Times New Roman" pitchFamily="18" charset="0"/>
              </a:rPr>
              <a:t> (in present-day Saudi Arabia) to the rest of the Arabian Peninsula and beyond.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638, a Muslim army under Muhammad's third successor or </a:t>
            </a:r>
            <a:r>
              <a:rPr lang="en-US" sz="1000" b="1">
                <a:latin typeface="Times New Roman" pitchFamily="18" charset="0"/>
              </a:rPr>
              <a:t>caliph</a:t>
            </a:r>
            <a:r>
              <a:rPr lang="en-US" sz="1000">
                <a:latin typeface="Times New Roman" pitchFamily="18" charset="0"/>
              </a:rPr>
              <a:t>, </a:t>
            </a:r>
            <a:r>
              <a:rPr lang="en-US" sz="1000" b="1">
                <a:latin typeface="Times New Roman" pitchFamily="18" charset="0"/>
              </a:rPr>
              <a:t>Umar</a:t>
            </a:r>
            <a:r>
              <a:rPr lang="en-US" sz="1000">
                <a:latin typeface="Times New Roman" pitchFamily="18" charset="0"/>
              </a:rPr>
              <a:t>, swept through Jerusalem bringing Islam and the Arabic language to the region.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early conquering Muslims did not force conversion of their new subjects but  allowed the Jews and Christians (considered </a:t>
            </a:r>
            <a:r>
              <a:rPr lang="en-US" sz="1000" b="1" i="1">
                <a:latin typeface="Times New Roman" pitchFamily="18" charset="0"/>
              </a:rPr>
              <a:t>dhimmies</a:t>
            </a:r>
            <a:r>
              <a:rPr lang="en-US" sz="1000">
                <a:latin typeface="Times New Roman" pitchFamily="18" charset="0"/>
              </a:rPr>
              <a:t> or “People of the Book”) to practice their religions freely within the Islamic Empire as long as they paid a special tax or </a:t>
            </a:r>
            <a:r>
              <a:rPr lang="en-US" sz="1000" i="1">
                <a:latin typeface="Times New Roman" pitchFamily="18" charset="0"/>
              </a:rPr>
              <a:t>jizya</a:t>
            </a:r>
            <a:r>
              <a:rPr lang="en-US" sz="1000">
                <a:latin typeface="Times New Roman" pitchFamily="18" charset="0"/>
              </a:rPr>
              <a:t>. For the first time since the time of Constantine, Jews were allowed to enter Jerusalem.</a:t>
            </a:r>
            <a:r>
              <a:rPr lang="en-US" sz="1000" i="1">
                <a:latin typeface="Times New Roman" pitchFamily="18" charset="0"/>
              </a:rPr>
              <a:t> Dhimmies </a:t>
            </a:r>
            <a:r>
              <a:rPr lang="en-US" sz="1000">
                <a:latin typeface="Times New Roman" pitchFamily="18" charset="0"/>
              </a:rPr>
              <a:t>in the Islamic Empire were prohibited from bearing arms, serve in public office or build holy structures larger than Muslim mosques. </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 </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39B1C-0818-4B8E-9CA5-2C63AA37995B}" type="slidenum">
              <a:rPr lang="en-US"/>
              <a:pPr/>
              <a:t>177</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algn="just"/>
            <a:r>
              <a:rPr lang="en-US" sz="1000" b="1">
                <a:latin typeface="Times New Roman" pitchFamily="18" charset="0"/>
              </a:rPr>
              <a:t>ISLAM</a:t>
            </a:r>
          </a:p>
          <a:p>
            <a:pPr algn="just"/>
            <a:r>
              <a:rPr lang="en-US" sz="1000">
                <a:latin typeface="Times New Roman" pitchFamily="18" charset="0"/>
              </a:rPr>
              <a:t>The first Islamic dynasty, the Umayyad Dynasty, emerged 23 years after the first Muslims entered Jerusalem. In order to assert Islam’s dominance in the Levant and shift focus away from Islam’s center in Mecca, the Umayyads declared </a:t>
            </a:r>
            <a:r>
              <a:rPr lang="en-US" sz="1000" b="1">
                <a:latin typeface="Times New Roman" pitchFamily="18" charset="0"/>
              </a:rPr>
              <a:t>Damascus</a:t>
            </a:r>
            <a:r>
              <a:rPr lang="en-US" sz="1000">
                <a:latin typeface="Times New Roman" pitchFamily="18" charset="0"/>
              </a:rPr>
              <a:t> (in Syria) their capital and built their own religious structures on the remains of the Jewish Temple. </a:t>
            </a:r>
          </a:p>
          <a:p>
            <a:pPr algn="just"/>
            <a:endParaRPr lang="en-US" sz="1000">
              <a:latin typeface="Times New Roman" pitchFamily="18"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12E87-A968-483B-96B3-2DF352AF97FF}" type="slidenum">
              <a:rPr lang="en-US"/>
              <a:pPr/>
              <a:t>178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lgn="just"/>
            <a:r>
              <a:rPr lang="en-US" sz="1000" b="1">
                <a:latin typeface="Times New Roman" pitchFamily="18" charset="0"/>
              </a:rPr>
              <a:t>DOME OF THE ROCK AND AL-AQSA MOSQUE</a:t>
            </a:r>
          </a:p>
          <a:p>
            <a:pPr algn="just"/>
            <a:r>
              <a:rPr lang="en-US" sz="1000">
                <a:latin typeface="Times New Roman" pitchFamily="18" charset="0"/>
              </a:rPr>
              <a:t>By the end of the 7</a:t>
            </a:r>
            <a:r>
              <a:rPr lang="en-US" sz="1000" baseline="30000">
                <a:latin typeface="Times New Roman" pitchFamily="18" charset="0"/>
              </a:rPr>
              <a:t>th</a:t>
            </a:r>
            <a:r>
              <a:rPr lang="en-US" sz="1000">
                <a:latin typeface="Times New Roman" pitchFamily="18" charset="0"/>
              </a:rPr>
              <a:t> century, the Umayyads had built the </a:t>
            </a:r>
            <a:r>
              <a:rPr lang="en-US" sz="1000" b="1">
                <a:latin typeface="Times New Roman" pitchFamily="18" charset="0"/>
              </a:rPr>
              <a:t>Dome of the Rock</a:t>
            </a:r>
            <a:r>
              <a:rPr lang="en-US" sz="1000">
                <a:latin typeface="Times New Roman" pitchFamily="18" charset="0"/>
              </a:rPr>
              <a:t> over the </a:t>
            </a:r>
            <a:r>
              <a:rPr lang="en-US" sz="1000" b="1">
                <a:latin typeface="Times New Roman" pitchFamily="18" charset="0"/>
              </a:rPr>
              <a:t>Noble Rock </a:t>
            </a:r>
            <a:r>
              <a:rPr lang="en-US" sz="1000">
                <a:latin typeface="Times New Roman" pitchFamily="18" charset="0"/>
              </a:rPr>
              <a:t>(the </a:t>
            </a:r>
            <a:r>
              <a:rPr lang="en-US" sz="1000" b="1">
                <a:latin typeface="Times New Roman" pitchFamily="18" charset="0"/>
              </a:rPr>
              <a:t>Foundation Stone</a:t>
            </a:r>
            <a:r>
              <a:rPr lang="en-US" sz="1000">
                <a:latin typeface="Times New Roman" pitchFamily="18" charset="0"/>
              </a:rPr>
              <a:t> to the Jews, see next slide) from which Muhammad was believed to have taken his last step before ascending to heaven with the angel Gabriel (see “Night Journey” in earlier slide). Muslims acknowledge the site of the stone as a holy place where all prophets before Muhammad had prayed to God. They also believe that it is surrounded by tens of thousands of angels and that it will be the location where the archangel </a:t>
            </a:r>
            <a:r>
              <a:rPr lang="en-US" sz="1000" b="1">
                <a:latin typeface="Times New Roman" pitchFamily="18" charset="0"/>
              </a:rPr>
              <a:t>Israfil</a:t>
            </a:r>
            <a:r>
              <a:rPr lang="en-US" sz="1000">
                <a:latin typeface="Times New Roman" pitchFamily="18" charset="0"/>
              </a:rPr>
              <a:t> (Raphael) will blow his trumpet to announce the Day of Resurrection. </a:t>
            </a:r>
          </a:p>
          <a:p>
            <a:pPr algn="just"/>
            <a:endParaRPr lang="en-US" sz="1000">
              <a:latin typeface="Times New Roman" pitchFamily="18" charset="0"/>
            </a:endParaRPr>
          </a:p>
          <a:p>
            <a:pPr algn="just"/>
            <a:r>
              <a:rPr lang="en-US" sz="1000">
                <a:latin typeface="Times New Roman" pitchFamily="18" charset="0"/>
              </a:rPr>
              <a:t>The </a:t>
            </a:r>
            <a:r>
              <a:rPr lang="en-US" sz="1000" b="1">
                <a:latin typeface="Times New Roman" pitchFamily="18" charset="0"/>
              </a:rPr>
              <a:t>Al-Aqsa Mosque</a:t>
            </a:r>
            <a:r>
              <a:rPr lang="en-US" sz="1000">
                <a:latin typeface="Times New Roman" pitchFamily="18" charset="0"/>
              </a:rPr>
              <a:t> (also situated on the platform [the </a:t>
            </a:r>
            <a:r>
              <a:rPr lang="en-US" sz="1000" b="1">
                <a:latin typeface="Times New Roman" pitchFamily="18" charset="0"/>
              </a:rPr>
              <a:t>Temple Mount</a:t>
            </a:r>
            <a:r>
              <a:rPr lang="en-US" sz="1000">
                <a:latin typeface="Times New Roman" pitchFamily="18" charset="0"/>
              </a:rPr>
              <a:t>] that used to house </a:t>
            </a:r>
            <a:r>
              <a:rPr lang="en-US" sz="1000" b="1">
                <a:latin typeface="Times New Roman" pitchFamily="18" charset="0"/>
              </a:rPr>
              <a:t>Herod’s Temple</a:t>
            </a:r>
            <a:r>
              <a:rPr lang="en-US" sz="1000">
                <a:latin typeface="Times New Roman" pitchFamily="18" charset="0"/>
              </a:rPr>
              <a:t>) was built to serve as a meeting place for pilgrims. </a:t>
            </a:r>
          </a:p>
          <a:p>
            <a:pPr algn="just"/>
            <a:endParaRPr lang="en-US" sz="1000">
              <a:latin typeface="Times New Roman" pitchFamily="18" charset="0"/>
            </a:endParaRPr>
          </a:p>
          <a:p>
            <a:pPr algn="just"/>
            <a:r>
              <a:rPr lang="en-US" sz="1000">
                <a:latin typeface="Times New Roman" pitchFamily="18" charset="0"/>
              </a:rPr>
              <a:t>The site of the Noble Rock in Jerusalem (known as “</a:t>
            </a:r>
            <a:r>
              <a:rPr lang="en-US" sz="1000" b="1">
                <a:latin typeface="Times New Roman" pitchFamily="18" charset="0"/>
              </a:rPr>
              <a:t>Al-Quds</a:t>
            </a:r>
            <a:r>
              <a:rPr lang="en-US" sz="1000">
                <a:latin typeface="Times New Roman" pitchFamily="18" charset="0"/>
              </a:rPr>
              <a:t>” or “the sacred place”) became the third most holy destination to pious Muslims after Mecca and Medina.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02FE7-EAE2-4E10-A83A-2E05BAE809DA}" type="slidenum">
              <a:rPr lang="en-US"/>
              <a:pPr/>
              <a:t>179</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lgn="just"/>
            <a:r>
              <a:rPr lang="en-US" sz="1000" b="1">
                <a:latin typeface="Times New Roman" pitchFamily="18" charset="0"/>
              </a:rPr>
              <a:t>FOUNDATION STONE (HOLY OF HOLIES)</a:t>
            </a:r>
          </a:p>
          <a:p>
            <a:pPr algn="just"/>
            <a:r>
              <a:rPr lang="en-US" sz="1000">
                <a:latin typeface="Times New Roman" pitchFamily="18" charset="0"/>
              </a:rPr>
              <a:t>The </a:t>
            </a:r>
            <a:r>
              <a:rPr lang="en-US" sz="1000" b="1">
                <a:latin typeface="Times New Roman" pitchFamily="18" charset="0"/>
              </a:rPr>
              <a:t>Foundation Stone </a:t>
            </a:r>
            <a:r>
              <a:rPr lang="en-US" sz="1000">
                <a:latin typeface="Times New Roman" pitchFamily="18" charset="0"/>
              </a:rPr>
              <a:t>(known as the</a:t>
            </a:r>
            <a:r>
              <a:rPr lang="en-US" sz="1000" b="1">
                <a:latin typeface="Times New Roman" pitchFamily="18" charset="0"/>
              </a:rPr>
              <a:t> Noble Rock </a:t>
            </a:r>
            <a:r>
              <a:rPr lang="en-US" sz="1000">
                <a:latin typeface="Times New Roman" pitchFamily="18" charset="0"/>
              </a:rPr>
              <a:t>to Muslims) in Jewish liturgy is believed to be the holiest point of the temple (the </a:t>
            </a:r>
            <a:r>
              <a:rPr lang="en-US" sz="1000" b="1">
                <a:latin typeface="Times New Roman" pitchFamily="18" charset="0"/>
              </a:rPr>
              <a:t>Holy of Holies</a:t>
            </a:r>
            <a:r>
              <a:rPr lang="en-US" sz="1000">
                <a:latin typeface="Times New Roman" pitchFamily="18" charset="0"/>
              </a:rPr>
              <a:t>). It is believed that God created man at this spot and that Cain, Abel and Noah offered sacrifices to God here. Jews also believe that this is the spot where Abraham nearly sacrificed his son, Isaac. </a:t>
            </a:r>
          </a:p>
          <a:p>
            <a:pPr algn="just"/>
            <a:endParaRPr lang="en-US" sz="1000">
              <a:latin typeface="Times New Roman" pitchFamily="18" charset="0"/>
            </a:endParaRP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2B765-343A-464B-9AB4-548DA944DF4C}" type="slidenum">
              <a:rPr lang="en-US"/>
              <a:pPr/>
              <a:t>18</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algn="just"/>
            <a:r>
              <a:rPr lang="en-US" sz="1000" b="1">
                <a:latin typeface="Times New Roman" pitchFamily="18" charset="0"/>
              </a:rPr>
              <a:t>MACCABEAN REVOLT</a:t>
            </a:r>
          </a:p>
          <a:p>
            <a:pPr algn="just"/>
            <a:r>
              <a:rPr lang="en-US" sz="1000">
                <a:latin typeface="Times New Roman" pitchFamily="18" charset="0"/>
              </a:rPr>
              <a:t>Stripped of their religion and furious over the looting and defiling of their sacred places, the Jews rallied around the </a:t>
            </a:r>
            <a:r>
              <a:rPr lang="en-US" sz="1000" b="1">
                <a:latin typeface="Times New Roman" pitchFamily="18" charset="0"/>
              </a:rPr>
              <a:t>Hasmonean</a:t>
            </a:r>
            <a:r>
              <a:rPr lang="en-US" sz="1000">
                <a:latin typeface="Times New Roman" pitchFamily="18" charset="0"/>
              </a:rPr>
              <a:t> brothers in what would become known as the Maccabean revolt against the Greeks (named after one of the five brothers, </a:t>
            </a:r>
            <a:r>
              <a:rPr lang="en-US" sz="1000" b="1">
                <a:latin typeface="Times New Roman" pitchFamily="18" charset="0"/>
              </a:rPr>
              <a:t>Judah Maccabee</a:t>
            </a:r>
            <a:r>
              <a:rPr lang="en-US" sz="1000">
                <a:latin typeface="Times New Roman" pitchFamily="18" charset="0"/>
              </a:rPr>
              <a:t> [the “hammer”]).  After winning a series of victories over the Seleucids, the Jews reclaimed Jerusalem, cleansed the Temple and expanded their authority east to the Jordan River, west to the Mediterranean Sea, north to Galilee and south as far as Rafiah.</a:t>
            </a:r>
          </a:p>
          <a:p>
            <a:pPr algn="just"/>
            <a:endParaRPr lang="en-US" sz="1000">
              <a:latin typeface="Times New Roman" pitchFamily="18" charset="0"/>
            </a:endParaRPr>
          </a:p>
          <a:p>
            <a:pPr algn="just"/>
            <a:r>
              <a:rPr lang="en-US" sz="1000">
                <a:latin typeface="Times New Roman" pitchFamily="18" charset="0"/>
              </a:rPr>
              <a:t>Jewish sovereignty under the </a:t>
            </a:r>
            <a:r>
              <a:rPr lang="en-US" sz="1000" b="1">
                <a:latin typeface="Times New Roman" pitchFamily="18" charset="0"/>
              </a:rPr>
              <a:t>Hasmonean dynasty</a:t>
            </a:r>
            <a:r>
              <a:rPr lang="en-US" sz="1000">
                <a:latin typeface="Times New Roman" pitchFamily="18" charset="0"/>
              </a:rPr>
              <a:t> lasted more than 100 years until corruption, greed and brutality under the rule of Judah Maccabee’s successors brought the dynasty to an ignoble end.  </a:t>
            </a:r>
          </a:p>
          <a:p>
            <a:endParaRPr lang="en-US" sz="1000">
              <a:latin typeface="Times New Roman" pitchFamily="18"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0314F-150A-437A-8DEB-BCADD67EE92A}" type="slidenum">
              <a:rPr lang="en-US"/>
              <a:pPr/>
              <a:t>180</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pPr algn="just"/>
            <a:r>
              <a:rPr lang="en-US" sz="1000" b="1">
                <a:latin typeface="Times New Roman" pitchFamily="18" charset="0"/>
              </a:rPr>
              <a:t>ABBASIDS</a:t>
            </a:r>
          </a:p>
          <a:p>
            <a:pPr algn="just"/>
            <a:r>
              <a:rPr lang="en-US" sz="1000">
                <a:latin typeface="Times New Roman" pitchFamily="18" charset="0"/>
              </a:rPr>
              <a:t>The Levant lost its prominence under the rule of the Abbasids who took control from the Umayyads in the late 8th century and moved the seat of the caliphate (the capital of the Islamic empire) east to </a:t>
            </a:r>
            <a:r>
              <a:rPr lang="en-US" sz="1000" b="1">
                <a:latin typeface="Times New Roman" pitchFamily="18" charset="0"/>
              </a:rPr>
              <a:t>Baghdad</a:t>
            </a:r>
            <a:r>
              <a:rPr lang="en-US" sz="1000">
                <a:latin typeface="Times New Roman" pitchFamily="18" charset="0"/>
              </a:rPr>
              <a:t> (in present-day Iraq). </a:t>
            </a:r>
          </a:p>
          <a:p>
            <a:pPr algn="just"/>
            <a:endParaRPr lang="en-US" sz="1000">
              <a:latin typeface="Times New Roman" pitchFamily="18" charset="0"/>
            </a:endParaRPr>
          </a:p>
          <a:p>
            <a:pPr algn="just"/>
            <a:r>
              <a:rPr lang="en-US" sz="1000" b="1">
                <a:latin typeface="Times New Roman" pitchFamily="18" charset="0"/>
              </a:rPr>
              <a:t>FATIMIDS</a:t>
            </a:r>
          </a:p>
          <a:p>
            <a:pPr algn="just"/>
            <a:r>
              <a:rPr lang="en-US" sz="1000">
                <a:latin typeface="Times New Roman" pitchFamily="18" charset="0"/>
              </a:rPr>
              <a:t>In the early 10th century, the Abbasids were, themselves, overthrown by a group of  radical Shi’ites who called themselves </a:t>
            </a:r>
            <a:r>
              <a:rPr lang="en-US" sz="1000" b="1">
                <a:latin typeface="Times New Roman" pitchFamily="18" charset="0"/>
              </a:rPr>
              <a:t>Fatimids</a:t>
            </a:r>
            <a:r>
              <a:rPr lang="en-US" sz="1000">
                <a:latin typeface="Times New Roman" pitchFamily="18" charset="0"/>
              </a:rPr>
              <a:t> after Muhammad's daughter, </a:t>
            </a:r>
            <a:r>
              <a:rPr lang="en-US" sz="1000" b="1">
                <a:latin typeface="Times New Roman" pitchFamily="18" charset="0"/>
              </a:rPr>
              <a:t>Fatima</a:t>
            </a:r>
            <a:r>
              <a:rPr lang="en-US" sz="1000">
                <a:latin typeface="Times New Roman" pitchFamily="18" charset="0"/>
              </a:rPr>
              <a:t>. By 966, the Fatimids had successfully wrested control over Egypt and Palestine and imposed their fundamental beliefs on the population. The Fatimids persecuted non-Muslims (especially Christians) living in their domain,  destroyed their holy sites (including the </a:t>
            </a:r>
            <a:r>
              <a:rPr lang="en-US" sz="1000" b="1">
                <a:latin typeface="Times New Roman" pitchFamily="18" charset="0"/>
              </a:rPr>
              <a:t>Church of the Holy Sepulchre</a:t>
            </a:r>
            <a:r>
              <a:rPr lang="en-US" sz="1000">
                <a:latin typeface="Times New Roman" pitchFamily="18" charset="0"/>
              </a:rPr>
              <a:t> built on the site where Jesus Christ was believed to have been crucified) and restricted Christian access to the Holy City.</a:t>
            </a:r>
          </a:p>
          <a:p>
            <a:endParaRPr lang="en-US" sz="1000">
              <a:latin typeface="Times New Roman" pitchFamily="18" charset="0"/>
            </a:endParaRPr>
          </a:p>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A15A5-788B-479D-A54D-C896610722EC}" type="slidenum">
              <a:rPr lang="en-US"/>
              <a:pPr/>
              <a:t>181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lgn="just"/>
            <a:r>
              <a:rPr lang="en-US" sz="1000" b="1">
                <a:latin typeface="Times New Roman" pitchFamily="18" charset="0"/>
              </a:rPr>
              <a:t>SELJUK TURKS</a:t>
            </a:r>
          </a:p>
          <a:p>
            <a:pPr algn="just"/>
            <a:r>
              <a:rPr lang="en-US" sz="1000">
                <a:latin typeface="Times New Roman" pitchFamily="18" charset="0"/>
              </a:rPr>
              <a:t>In 1071, Turkish Muslim Seljuks captured Jerusalem and the rest of Palestine and prohibited Christians from visiting their holy sites altogether. They then made their way north from Palestine to the city of </a:t>
            </a:r>
            <a:r>
              <a:rPr lang="en-US" sz="1000" b="1">
                <a:latin typeface="Times New Roman" pitchFamily="18" charset="0"/>
              </a:rPr>
              <a:t>Manzikert</a:t>
            </a:r>
            <a:r>
              <a:rPr lang="en-US" sz="1000">
                <a:latin typeface="Times New Roman" pitchFamily="18" charset="0"/>
              </a:rPr>
              <a:t> in ancient Armenia (now eastern Turkey) encroaching on the Byzantine capital of </a:t>
            </a:r>
            <a:r>
              <a:rPr lang="en-US" sz="1000" b="1">
                <a:latin typeface="Times New Roman" pitchFamily="18" charset="0"/>
              </a:rPr>
              <a:t>Constantinople</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Desperate for reinforcements, </a:t>
            </a:r>
            <a:r>
              <a:rPr lang="en-US" sz="1000" b="1">
                <a:latin typeface="Times New Roman" pitchFamily="18" charset="0"/>
              </a:rPr>
              <a:t>Alexius Comnenus</a:t>
            </a:r>
            <a:r>
              <a:rPr lang="en-US" sz="1000">
                <a:latin typeface="Times New Roman" pitchFamily="18" charset="0"/>
              </a:rPr>
              <a:t>, the emperor of the Byzantine Empire, the eastern portion of the Holy Roman Empire, appealed to the Pope in the western portion of the Roman Empire for help. The call for aid set the stage for what would become a violent 200-year crusade to recover Jerusalem from the Muslim “infidels.”</a:t>
            </a:r>
            <a:r>
              <a:rPr lang="en-US"/>
              <a:t> </a:t>
            </a:r>
          </a:p>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6FAB-1919-4D2A-BDA5-E6289E6E4467}" type="slidenum">
              <a:rPr lang="en-US"/>
              <a:pPr/>
              <a:t>182</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CRUSADES</a:t>
            </a:r>
          </a:p>
          <a:p>
            <a:pPr algn="just">
              <a:lnSpc>
                <a:spcPct val="80000"/>
              </a:lnSpc>
            </a:pPr>
            <a:r>
              <a:rPr lang="en-US" sz="1000">
                <a:latin typeface="Times New Roman" pitchFamily="18" charset="0"/>
              </a:rPr>
              <a:t>In 1095, </a:t>
            </a:r>
            <a:r>
              <a:rPr lang="en-US" sz="1000" b="1">
                <a:latin typeface="Times New Roman" pitchFamily="18" charset="0"/>
              </a:rPr>
              <a:t>Pope Urban II</a:t>
            </a:r>
            <a:r>
              <a:rPr lang="en-US" sz="1000">
                <a:latin typeface="Times New Roman" pitchFamily="18" charset="0"/>
              </a:rPr>
              <a:t>, answered Comemnus’ call for help. Leading such a campaign, Urban II hoped, would strengthen the church’s authority while helping to reunify the Roman Empire.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 campaign to liberate the Holy City from the Muslim “infidels” was enthusiastically embraced by impoverished Europeans who were in the middle of a spiritual revolution of their own and were eager to demonstrate their religious devotion.  Stories about Seljuk atrocities and desecrations of holy places from Christian pilgrims who had returned from the Holy Land further aroused an already restive population that was eager to fight their “holy war.” Potential crusaders were drawn by promises that their sins would be forgiven if they participated in the Christian war and would be rewarded with a prosperous future. It was also believed that Christians who died while battling infidels would be honored as martyrs and immediately ascend to heaven.</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Financially, the </a:t>
            </a:r>
            <a:r>
              <a:rPr lang="en-US" sz="1000" b="1">
                <a:latin typeface="Times New Roman" pitchFamily="18" charset="0"/>
              </a:rPr>
              <a:t>Levant</a:t>
            </a:r>
            <a:r>
              <a:rPr lang="en-US" sz="1000">
                <a:latin typeface="Times New Roman" pitchFamily="18" charset="0"/>
              </a:rPr>
              <a:t>, which was situated strategically between Asia and the West, was a popular commercial center and capitalistic Crusaders intended to cut out the merchant middlemen by occupying the area and engaging in trade themselves.</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0D3C6-0190-454F-A980-F2B6B9A21BA9}" type="slidenum">
              <a:rPr lang="en-US"/>
              <a:pPr/>
              <a:t>183</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CRUSADES </a:t>
            </a:r>
          </a:p>
          <a:p>
            <a:pPr algn="just">
              <a:lnSpc>
                <a:spcPct val="80000"/>
              </a:lnSpc>
            </a:pPr>
            <a:r>
              <a:rPr lang="en-US" sz="1000">
                <a:latin typeface="Times New Roman" pitchFamily="18" charset="0"/>
              </a:rPr>
              <a:t>The Crusaders successfully occupied Jerusalem in 1099 and immediately massacred the city’s Jewish and Muslim inhabitants (Crusaders had already slaughtered thousands of Jews along the way, deeming them “Christ-killers”).  Mosques, including the </a:t>
            </a:r>
            <a:r>
              <a:rPr lang="en-US" sz="1000" b="1">
                <a:latin typeface="Times New Roman" pitchFamily="18" charset="0"/>
              </a:rPr>
              <a:t>Dome of the Rock</a:t>
            </a:r>
            <a:r>
              <a:rPr lang="en-US" sz="1000">
                <a:latin typeface="Times New Roman" pitchFamily="18" charset="0"/>
              </a:rPr>
              <a:t>, and synagogues were turned into churches and the </a:t>
            </a:r>
            <a:r>
              <a:rPr lang="en-US" sz="1000" b="1">
                <a:latin typeface="Times New Roman" pitchFamily="18" charset="0"/>
              </a:rPr>
              <a:t>Church of the Holy Sepulchre</a:t>
            </a:r>
            <a:r>
              <a:rPr lang="en-US" sz="1000">
                <a:latin typeface="Times New Roman" pitchFamily="18" charset="0"/>
              </a:rPr>
              <a:t> was rebuilt.</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victory stimulated trade from Asia to the West and helped introduce a number of Eastern ideas and oriental products into Europe -- forever altering Western culture.  The Christian hold over the Holy Land, though, was only temporary.</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Muslims regained control over Jerusalem in 1187 under </a:t>
            </a:r>
            <a:r>
              <a:rPr lang="en-US" sz="1000" b="1">
                <a:latin typeface="Times New Roman" pitchFamily="18" charset="0"/>
              </a:rPr>
              <a:t>Saladin</a:t>
            </a:r>
            <a:r>
              <a:rPr lang="en-US" sz="1000">
                <a:latin typeface="Times New Roman" pitchFamily="18" charset="0"/>
              </a:rPr>
              <a:t>, the sultan of Egypt and Syria, and, after another series of crusades, Palestine finally fell into the hands of the </a:t>
            </a:r>
            <a:r>
              <a:rPr lang="en-US" sz="1000" b="1">
                <a:latin typeface="Times New Roman" pitchFamily="18" charset="0"/>
              </a:rPr>
              <a:t>Ottomans</a:t>
            </a:r>
            <a:r>
              <a:rPr lang="en-US" sz="1000">
                <a:latin typeface="Times New Roman" pitchFamily="18" charset="0"/>
              </a:rPr>
              <a:t> who would rule the area for the next 1600 years. </a:t>
            </a:r>
          </a:p>
          <a:p>
            <a:pPr>
              <a:lnSpc>
                <a:spcPct val="80000"/>
              </a:lnSpc>
            </a:pPr>
            <a:endParaRPr lang="en-US" sz="1000">
              <a:latin typeface="Times New Roman" pitchFamily="18"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E2112-EE68-4789-A378-94F1AAE4BBDA}" type="slidenum">
              <a:rPr lang="en-US"/>
              <a:pPr/>
              <a:t>184</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OTTOMAN EMPIRE</a:t>
            </a:r>
          </a:p>
          <a:p>
            <a:pPr algn="just">
              <a:lnSpc>
                <a:spcPct val="80000"/>
              </a:lnSpc>
            </a:pPr>
            <a:r>
              <a:rPr lang="en-US" sz="1000">
                <a:latin typeface="Times New Roman" pitchFamily="18" charset="0"/>
              </a:rPr>
              <a:t>The Ottoman Empire began as a small confederation of Turkish tribes who had migrated to Anatolia (present-day Turkey) to escape the Mongol invasion. Gathered in northwest Anatolia around a minor chieftain called </a:t>
            </a:r>
            <a:r>
              <a:rPr lang="en-US" sz="1000" b="1">
                <a:latin typeface="Times New Roman" pitchFamily="18" charset="0"/>
              </a:rPr>
              <a:t>Osman</a:t>
            </a:r>
            <a:r>
              <a:rPr lang="en-US" sz="1000">
                <a:latin typeface="Times New Roman" pitchFamily="18" charset="0"/>
              </a:rPr>
              <a:t>, these Muslim warriors were dedicated to the fight to capture land for Islam and were eager to expand their territory into the Roman Byzantine Empire across the border. In 1326, the </a:t>
            </a:r>
            <a:r>
              <a:rPr lang="en-US" sz="1000" b="1">
                <a:latin typeface="Times New Roman" pitchFamily="18" charset="0"/>
              </a:rPr>
              <a:t>Osmanli</a:t>
            </a:r>
            <a:r>
              <a:rPr lang="en-US" sz="1000">
                <a:latin typeface="Times New Roman" pitchFamily="18" charset="0"/>
              </a:rPr>
              <a:t> (or Ottomans) enjoyed their first victory by capturing the Byzantine town of </a:t>
            </a:r>
            <a:r>
              <a:rPr lang="en-US" sz="1000" b="1">
                <a:latin typeface="Times New Roman" pitchFamily="18" charset="0"/>
              </a:rPr>
              <a:t>Bursa</a:t>
            </a:r>
            <a:r>
              <a:rPr lang="en-US" sz="1000">
                <a:latin typeface="Times New Roman" pitchFamily="18" charset="0"/>
              </a:rPr>
              <a:t>.</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1453, the Ottomans captured the Byzantine capital of Constantinople and renamed it Istanbul. The devastated city was rebuilt into a fabulously wealthy Muslim center.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city’s capture brought an end to the Byzantine Empire and made the Ottomans the new masters of the lucrative east-west trade routes. </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26991-BD66-4911-A291-A557172CF6C9}" type="slidenum">
              <a:rPr lang="en-US"/>
              <a:pPr/>
              <a:t>185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algn="just"/>
            <a:r>
              <a:rPr lang="en-US" sz="1000" b="1">
                <a:latin typeface="Times New Roman" pitchFamily="18" charset="0"/>
              </a:rPr>
              <a:t>PALESTINE AFTER THE HOLOCAUST</a:t>
            </a:r>
          </a:p>
          <a:p>
            <a:pPr algn="just"/>
            <a:r>
              <a:rPr lang="en-US" sz="1000">
                <a:latin typeface="Times New Roman" pitchFamily="18" charset="0"/>
              </a:rPr>
              <a:t>After Allied victory was declared on May 8, 1945, millions of Jewish survivors, many liberated from Nazi concentration camps, were stranded in Europe.  Their homes had been destroyed or occupied, immigration quotas set up in the U.S., Britain and other countries limited international migration and the pall of death and hatred of Jews was still thick in Poland and Germany. The massacre of six million Jews had also severely affected the Jewish psyche.  Jews realized that assimilation into foreign cultures would not guarantee Jewish safety and passive acceptance of anti-Semitism could lead to dangerous consequences.  The ambitions of the Zionists took on a dramatically new appeal.</a:t>
            </a:r>
          </a:p>
          <a:p>
            <a:pPr algn="just"/>
            <a:endParaRPr lang="en-US" sz="1000">
              <a:latin typeface="Times New Roman" pitchFamily="18" charset="0"/>
            </a:endParaRPr>
          </a:p>
          <a:p>
            <a:pPr algn="just"/>
            <a:r>
              <a:rPr lang="en-US" sz="1000">
                <a:latin typeface="Times New Roman" pitchFamily="18" charset="0"/>
              </a:rPr>
              <a:t>To get around British restrictions, Zionists groups after the war set up organizations to help smuggle Jews illegally into Palestine (called the </a:t>
            </a:r>
            <a:r>
              <a:rPr lang="en-US" sz="1000" b="1">
                <a:latin typeface="Times New Roman" pitchFamily="18" charset="0"/>
              </a:rPr>
              <a:t>Aliyah Bet </a:t>
            </a:r>
            <a:r>
              <a:rPr lang="en-US" sz="1000">
                <a:latin typeface="Times New Roman" pitchFamily="18" charset="0"/>
              </a:rPr>
              <a:t>or “illegal immigration”). Often sailing aboard dilapidated ships, a few of the Jewish passengers successfully penetrated British blockades set up along the coast of Palestine. Most did not. The ships that were intercepted by the British were redirected to Cyprus where “displaced person” (DP) camps had been set up to house the illegal immigrants until their status was decided.</a:t>
            </a:r>
          </a:p>
          <a:p>
            <a:pPr algn="just"/>
            <a:endParaRPr lang="en-US" sz="1000">
              <a:latin typeface="Times New Roman" pitchFamily="18" charset="0"/>
            </a:endParaRPr>
          </a:p>
          <a:p>
            <a:pPr algn="just"/>
            <a:r>
              <a:rPr lang="en-US" sz="1000">
                <a:latin typeface="Times New Roman" pitchFamily="18" charset="0"/>
              </a:rPr>
              <a:t>The story of one of those ships, the </a:t>
            </a:r>
            <a:r>
              <a:rPr lang="en-US" sz="1000" b="1">
                <a:latin typeface="Times New Roman" pitchFamily="18" charset="0"/>
              </a:rPr>
              <a:t>Exodus</a:t>
            </a:r>
            <a:r>
              <a:rPr lang="en-US" sz="1000">
                <a:latin typeface="Times New Roman" pitchFamily="18" charset="0"/>
              </a:rPr>
              <a:t>, became the subject of a novel by </a:t>
            </a:r>
            <a:r>
              <a:rPr lang="en-US" sz="1000" b="1">
                <a:latin typeface="Times New Roman" pitchFamily="18" charset="0"/>
              </a:rPr>
              <a:t>Leon Uris</a:t>
            </a:r>
            <a:r>
              <a:rPr lang="en-US" sz="1000">
                <a:latin typeface="Times New Roman" pitchFamily="18" charset="0"/>
              </a:rPr>
              <a:t> and a popular film by the same name starring Paul Newman.  The Exodus set off from France to Palestine in July 1947 with more than 4,000 Jewish refugees aboard.  Before it reached Gaza, though, it was intercepted by the British navy and the passengers were deported -- not to Cyprus, as was the usual policy, but back to Europe. When the Jews refused to disembark in France, the ship was redirected to Hamburg, Germany where the passengers were forcibly dragged from the ships in front of news cameras and interred in DP camps.  The incident received international attention and turned public opinion against the British and engendered new sympathy for the Jews.</a:t>
            </a:r>
          </a:p>
          <a:p>
            <a:pPr algn="just"/>
            <a:endParaRPr lang="en-US" sz="1000">
              <a:latin typeface="Times New Roman" pitchFamily="18" charset="0"/>
            </a:endParaRPr>
          </a:p>
          <a:p>
            <a:endParaRPr lang="en-US" sz="1000">
              <a:latin typeface="Times New Roman" pitchFamily="18"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DFA70-8B7B-4AB2-A604-D33FFD5A93DB}" type="slidenum">
              <a:rPr lang="en-US"/>
              <a:pPr/>
              <a:t>186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pPr algn="just"/>
            <a:r>
              <a:rPr lang="en-US" sz="1000" b="1">
                <a:latin typeface="Times New Roman" pitchFamily="18" charset="0"/>
              </a:rPr>
              <a:t>JEWISH REBELLION</a:t>
            </a:r>
          </a:p>
          <a:p>
            <a:pPr algn="just"/>
            <a:r>
              <a:rPr lang="en-US" sz="1000">
                <a:latin typeface="Times New Roman" pitchFamily="18" charset="0"/>
              </a:rPr>
              <a:t>In Palestine, meanwhile, Jewish militancy was growing uncontrollably.  Members of a militant Zionist organization, the </a:t>
            </a:r>
            <a:r>
              <a:rPr lang="en-US" sz="1000" b="1">
                <a:latin typeface="Times New Roman" pitchFamily="18" charset="0"/>
              </a:rPr>
              <a:t>Stern Gang</a:t>
            </a:r>
            <a:r>
              <a:rPr lang="en-US" sz="1000">
                <a:latin typeface="Times New Roman" pitchFamily="18" charset="0"/>
              </a:rPr>
              <a:t>, began firing on police and soldiers, burning oil refineries, interrupting transportation and threatening British army installations. The </a:t>
            </a:r>
            <a:r>
              <a:rPr lang="en-US" sz="1000" b="1">
                <a:latin typeface="Times New Roman" pitchFamily="18" charset="0"/>
              </a:rPr>
              <a:t>Irgun,</a:t>
            </a:r>
            <a:r>
              <a:rPr lang="en-US" sz="1000">
                <a:latin typeface="Times New Roman" pitchFamily="18" charset="0"/>
              </a:rPr>
              <a:t> under </a:t>
            </a:r>
            <a:r>
              <a:rPr lang="en-US" sz="1000" b="1">
                <a:latin typeface="Times New Roman" pitchFamily="18" charset="0"/>
              </a:rPr>
              <a:t>Menachim Begin</a:t>
            </a:r>
            <a:r>
              <a:rPr lang="en-US" sz="1000">
                <a:latin typeface="Times New Roman" pitchFamily="18" charset="0"/>
              </a:rPr>
              <a:t>, also terrorized British soldiers (killing the British minister to Egypt), released prisoners from the impenetrable </a:t>
            </a:r>
            <a:r>
              <a:rPr lang="en-US" sz="1000" b="1">
                <a:latin typeface="Times New Roman" pitchFamily="18" charset="0"/>
              </a:rPr>
              <a:t>Acre Prison</a:t>
            </a:r>
            <a:r>
              <a:rPr lang="en-US" sz="1000">
                <a:latin typeface="Times New Roman" pitchFamily="18" charset="0"/>
              </a:rPr>
              <a:t> and bombed the </a:t>
            </a:r>
            <a:r>
              <a:rPr lang="en-US" sz="1000" b="1">
                <a:latin typeface="Times New Roman" pitchFamily="18" charset="0"/>
              </a:rPr>
              <a:t>King David Hotel</a:t>
            </a:r>
            <a:r>
              <a:rPr lang="en-US" sz="1000">
                <a:latin typeface="Times New Roman" pitchFamily="18" charset="0"/>
              </a:rPr>
              <a:t> where the British had set up their military and civil administrative headquarters.</a:t>
            </a:r>
          </a:p>
          <a:p>
            <a:pPr algn="just"/>
            <a:endParaRPr lang="en-US" sz="1000">
              <a:latin typeface="Times New Roman" pitchFamily="18" charset="0"/>
            </a:endParaRPr>
          </a:p>
          <a:p>
            <a:endParaRPr lang="en-US" sz="1000">
              <a:latin typeface="Times New Roman" pitchFamily="18" charset="0"/>
            </a:endParaRPr>
          </a:p>
          <a:p>
            <a:endParaRPr lang="en-US"/>
          </a:p>
          <a:p>
            <a:r>
              <a:rPr lang="en-US"/>
              <a:t>.</a:t>
            </a:r>
          </a:p>
          <a:p>
            <a:endParaRPr lang="en-US"/>
          </a:p>
          <a:p>
            <a:endParaRPr lang="en-US"/>
          </a:p>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EDED1-B16D-412B-BAA3-DC044AB0DE53}" type="slidenum">
              <a:rPr lang="en-US"/>
              <a:pPr/>
              <a:t>187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pPr algn="just"/>
            <a:r>
              <a:rPr lang="en-US" sz="1000" b="1">
                <a:latin typeface="Times New Roman" pitchFamily="18" charset="0"/>
              </a:rPr>
              <a:t>UNITED NATIONS PARTITION</a:t>
            </a:r>
          </a:p>
          <a:p>
            <a:pPr algn="just"/>
            <a:r>
              <a:rPr lang="en-US" sz="1000">
                <a:latin typeface="Times New Roman" pitchFamily="18" charset="0"/>
              </a:rPr>
              <a:t>By February 1947, the British had grown weary of the Palestinian situation and turned to the United Nations for help.</a:t>
            </a:r>
          </a:p>
          <a:p>
            <a:pPr algn="just"/>
            <a:endParaRPr lang="en-US" sz="1000">
              <a:latin typeface="Times New Roman" pitchFamily="18" charset="0"/>
            </a:endParaRPr>
          </a:p>
          <a:p>
            <a:pPr algn="just"/>
            <a:r>
              <a:rPr lang="en-US" sz="1000">
                <a:latin typeface="Times New Roman" pitchFamily="18" charset="0"/>
              </a:rPr>
              <a:t>The eleven-member body set up to investigate the situation, the UN Special Committee on Palestine or </a:t>
            </a:r>
            <a:r>
              <a:rPr lang="en-US" sz="1000" b="1">
                <a:latin typeface="Times New Roman" pitchFamily="18" charset="0"/>
              </a:rPr>
              <a:t>UNSCOP</a:t>
            </a:r>
            <a:r>
              <a:rPr lang="en-US" sz="1000">
                <a:latin typeface="Times New Roman" pitchFamily="18" charset="0"/>
              </a:rPr>
              <a:t>, recommended an end to the British Mandate and the partition of Palestine into Arab and Jewish states.  It also suggested putting Jerusalem, the site of Jewish, Muslim and Christian holy places, under international control. The plan awarded the Jews (31% of the population) 55% of the land while the Arabs received 45%. </a:t>
            </a:r>
          </a:p>
          <a:p>
            <a:pPr algn="just"/>
            <a:endParaRPr lang="en-US" sz="1000">
              <a:latin typeface="Times New Roman" pitchFamily="18" charset="0"/>
            </a:endParaRPr>
          </a:p>
          <a:p>
            <a:pPr algn="just"/>
            <a:r>
              <a:rPr lang="en-US" sz="1000">
                <a:latin typeface="Times New Roman" pitchFamily="18" charset="0"/>
              </a:rPr>
              <a:t>The arrangement was greeted positively by most of the Jews, though some, like Menachem Begin and the Irgun members, continued to claim that </a:t>
            </a:r>
            <a:r>
              <a:rPr lang="en-US" sz="1000" b="1">
                <a:latin typeface="Times New Roman" pitchFamily="18" charset="0"/>
              </a:rPr>
              <a:t>Eretz-Israel</a:t>
            </a:r>
            <a:r>
              <a:rPr lang="en-US" sz="1000">
                <a:latin typeface="Times New Roman" pitchFamily="18" charset="0"/>
              </a:rPr>
              <a:t> rightfully belonged to the Jewish people in its entirety. The British agreed to leave the country by August 1948.</a:t>
            </a:r>
          </a:p>
          <a:p>
            <a:pPr algn="just"/>
            <a:endParaRPr lang="en-US" sz="1000">
              <a:latin typeface="Times New Roman" pitchFamily="18" charset="0"/>
            </a:endParaRPr>
          </a:p>
          <a:p>
            <a:pPr algn="just"/>
            <a:r>
              <a:rPr lang="en-US" sz="1000">
                <a:latin typeface="Times New Roman" pitchFamily="18" charset="0"/>
              </a:rPr>
              <a:t>The Arabs aggressively rejected the decision calling the Jews “imperialistic invaders.” Violence broke out immediately after the UN announced the partition on November 29, 1947 prompting the British to leave four months early.</a:t>
            </a:r>
          </a:p>
          <a:p>
            <a:pPr algn="just"/>
            <a:endParaRPr lang="en-US" sz="1000">
              <a:latin typeface="Times New Roman" pitchFamily="18" charset="0"/>
            </a:endParaRPr>
          </a:p>
          <a:p>
            <a:pPr algn="just"/>
            <a:r>
              <a:rPr lang="en-US" sz="1000">
                <a:latin typeface="Times New Roman" pitchFamily="18" charset="0"/>
              </a:rPr>
              <a:t>In the midst of rioting on May 14, 1948, </a:t>
            </a:r>
            <a:r>
              <a:rPr lang="en-US" sz="1000" b="1">
                <a:latin typeface="Times New Roman" pitchFamily="18" charset="0"/>
              </a:rPr>
              <a:t>Ben-Gurion</a:t>
            </a:r>
            <a:r>
              <a:rPr lang="en-US" sz="1000">
                <a:latin typeface="Times New Roman" pitchFamily="18" charset="0"/>
              </a:rPr>
              <a:t> and other Israeli leaders signed Israel’s </a:t>
            </a:r>
            <a:r>
              <a:rPr lang="en-US" sz="1000" b="1">
                <a:latin typeface="Times New Roman" pitchFamily="18" charset="0"/>
              </a:rPr>
              <a:t>Declaration of Independence</a:t>
            </a:r>
            <a:r>
              <a:rPr lang="en-US" sz="1000">
                <a:latin typeface="Times New Roman" pitchFamily="18" charset="0"/>
              </a:rPr>
              <a:t>.</a:t>
            </a:r>
          </a:p>
          <a:p>
            <a:pPr algn="just"/>
            <a:endParaRPr lang="en-US" sz="1000">
              <a:latin typeface="Times New Roman" pitchFamily="18"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A07FD-E93E-4870-8E63-571F7ACD4908}" type="slidenum">
              <a:rPr lang="en-US"/>
              <a:pPr/>
              <a:t>188</a:t>
            </a:fld>
            <a:endParaRPr lang="en-US"/>
          </a:p>
        </p:txBody>
      </p:sp>
      <p:sp>
        <p:nvSpPr>
          <p:cNvPr id="135170" name="Rectangle 2"/>
          <p:cNvSpPr>
            <a:spLocks noGrp="1" noRot="1" noChangeAspect="1" noChangeArrowheads="1" noTextEdit="1"/>
          </p:cNvSpPr>
          <p:nvPr>
            <p:ph type="sldImg"/>
          </p:nvPr>
        </p:nvSpPr>
        <p:spPr>
          <a:xfrm>
            <a:off x="1409700" y="685800"/>
            <a:ext cx="3962400" cy="2971800"/>
          </a:xfrm>
          <a:ln/>
        </p:spPr>
      </p:sp>
      <p:sp>
        <p:nvSpPr>
          <p:cNvPr id="135171" name="Rectangle 3"/>
          <p:cNvSpPr>
            <a:spLocks noGrp="1" noChangeArrowheads="1"/>
          </p:cNvSpPr>
          <p:nvPr>
            <p:ph type="body" idx="1"/>
          </p:nvPr>
        </p:nvSpPr>
        <p:spPr>
          <a:xfrm>
            <a:off x="686108" y="3885511"/>
            <a:ext cx="5485785" cy="4648997"/>
          </a:xfrm>
        </p:spPr>
        <p:txBody>
          <a:bodyPr/>
          <a:lstStyle/>
          <a:p>
            <a:pPr algn="just">
              <a:lnSpc>
                <a:spcPct val="90000"/>
              </a:lnSpc>
            </a:pPr>
            <a:r>
              <a:rPr lang="en-US" sz="1000" b="1">
                <a:latin typeface="Times New Roman" pitchFamily="18" charset="0"/>
              </a:rPr>
              <a:t>THE MIDDLE EAST AFTER WORLD WAR II</a:t>
            </a:r>
          </a:p>
          <a:p>
            <a:pPr algn="just">
              <a:lnSpc>
                <a:spcPct val="90000"/>
              </a:lnSpc>
            </a:pPr>
            <a:r>
              <a:rPr lang="en-US" sz="1000" b="1">
                <a:latin typeface="Times New Roman" pitchFamily="18" charset="0"/>
              </a:rPr>
              <a:t>Transjordan</a:t>
            </a:r>
          </a:p>
          <a:p>
            <a:pPr algn="just">
              <a:lnSpc>
                <a:spcPct val="90000"/>
              </a:lnSpc>
            </a:pPr>
            <a:r>
              <a:rPr lang="en-US" sz="1000">
                <a:latin typeface="Times New Roman" pitchFamily="18" charset="0"/>
              </a:rPr>
              <a:t>In compensation for the </a:t>
            </a:r>
            <a:r>
              <a:rPr lang="en-US" sz="1000" b="1">
                <a:latin typeface="Times New Roman" pitchFamily="18" charset="0"/>
              </a:rPr>
              <a:t>McMahon-Hussein</a:t>
            </a:r>
            <a:r>
              <a:rPr lang="en-US" sz="1000">
                <a:latin typeface="Times New Roman" pitchFamily="18" charset="0"/>
              </a:rPr>
              <a:t> agreement which had granted the Hashemite family authority over the Arab sections of the Ottoman Empire in return for Arab support in World War I, one of </a:t>
            </a:r>
            <a:r>
              <a:rPr lang="en-US" sz="1000" b="1">
                <a:latin typeface="Times New Roman" pitchFamily="18" charset="0"/>
              </a:rPr>
              <a:t>Sherif Hussein bin Ali’s</a:t>
            </a:r>
            <a:r>
              <a:rPr lang="en-US" sz="1000">
                <a:latin typeface="Times New Roman" pitchFamily="18" charset="0"/>
              </a:rPr>
              <a:t> sons, </a:t>
            </a:r>
            <a:r>
              <a:rPr lang="en-US" sz="1000" b="1">
                <a:latin typeface="Times New Roman" pitchFamily="18" charset="0"/>
              </a:rPr>
              <a:t>Abdullah</a:t>
            </a:r>
            <a:r>
              <a:rPr lang="en-US" sz="1000">
                <a:latin typeface="Times New Roman" pitchFamily="18" charset="0"/>
              </a:rPr>
              <a:t>, was installed as King over the new territory of Transjordan. Transjordan had been created by the British on the east bank of the Jordan River in 1921.</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 appointment of an ally in the territory helped the British maintain a strong presence within the land route between the Mediterranean Sea and the Persian Gulf. As an Arabian from the Hejaz (western Arabia) ruling an alien constituency, Abdullah was dependent on Britain’s support to uphold the legitimacy of his rule. The poor nation was also dependent on the West for financial support.</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Before the 1948 war, Transjordan had a fairly homogenous population that enthusiastically accepted Abdullah’s rule. After the annexation of the West Bank of the Jordan River after 1948 the situation changed. Along with the territory, Jordan incorporated nearly half a million of the area’s Palestinian inhabitants, most impoverished and many opposed to Hashemite rule because of the family’s association with the hated British.</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 annexation of the eastern half of Jerusalem (which included the Old City and the Noble Sanctuary/Temple Mount) into the Hashemite Kingdom of Jordan (as Transjordan was renamed) was also deeply resented by the Jews who were no longer permitted to visit their holy sites.</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Despite the friction over Jerusalem, Abdullah maintained relatively good relations with Israel which led some Palestinian extremists to fear that he would make a separate peace with the Jewish nation. On July 21, 1951, Abdullah was assassinated on the steps of the Al Aqsa Mosque by one of these extremists.</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He was succeeded, briefly, by his mentally unstable son, Talal, who was then replaced by Abdullah’s more capable grandson, </a:t>
            </a:r>
            <a:r>
              <a:rPr lang="en-US" sz="1000" b="1">
                <a:latin typeface="Times New Roman" pitchFamily="18" charset="0"/>
              </a:rPr>
              <a:t>Hussein</a:t>
            </a:r>
            <a:r>
              <a:rPr lang="en-US" sz="1000">
                <a:latin typeface="Times New Roman" pitchFamily="18" charset="0"/>
              </a:rPr>
              <a:t>, who reigned over Jordan from 1952 until his death in 1999.</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Tensions between the Jordanian leadership and the Palestinian refugee population continued to escalate until King Hussein was forced to expel the </a:t>
            </a:r>
            <a:r>
              <a:rPr lang="en-US" sz="1000" b="1">
                <a:latin typeface="Times New Roman" pitchFamily="18" charset="0"/>
              </a:rPr>
              <a:t>Palestinian Liberation Organization</a:t>
            </a:r>
            <a:r>
              <a:rPr lang="en-US" sz="1000">
                <a:latin typeface="Times New Roman" pitchFamily="18" charset="0"/>
              </a:rPr>
              <a:t> in 1970 (see “Black September”).</a:t>
            </a:r>
          </a:p>
          <a:p>
            <a:pPr algn="just">
              <a:lnSpc>
                <a:spcPct val="90000"/>
              </a:lnSpc>
            </a:pPr>
            <a:endParaRPr lang="en-US" sz="1000">
              <a:latin typeface="Times New Roman" pitchFamily="18" charset="0"/>
            </a:endParaRPr>
          </a:p>
          <a:p>
            <a:pPr algn="just">
              <a:lnSpc>
                <a:spcPct val="90000"/>
              </a:lnSpc>
            </a:pPr>
            <a:endParaRPr lang="en-US" sz="1000">
              <a:latin typeface="Times New Roman" pitchFamily="18"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0F23E-295A-4127-95DB-20B91E7551CC}" type="slidenum">
              <a:rPr lang="en-US"/>
              <a:pPr/>
              <a:t>189</a:t>
            </a:fld>
            <a:endParaRPr lang="en-US"/>
          </a:p>
        </p:txBody>
      </p:sp>
      <p:sp>
        <p:nvSpPr>
          <p:cNvPr id="137218" name="Rectangle 2"/>
          <p:cNvSpPr>
            <a:spLocks noGrp="1" noRot="1" noChangeAspect="1" noChangeArrowheads="1" noTextEdit="1"/>
          </p:cNvSpPr>
          <p:nvPr>
            <p:ph type="sldImg"/>
          </p:nvPr>
        </p:nvSpPr>
        <p:spPr>
          <a:xfrm>
            <a:off x="1524000" y="685800"/>
            <a:ext cx="3656013" cy="2743200"/>
          </a:xfrm>
          <a:ln/>
        </p:spPr>
      </p:sp>
      <p:sp>
        <p:nvSpPr>
          <p:cNvPr id="137219" name="Rectangle 3"/>
          <p:cNvSpPr>
            <a:spLocks noGrp="1" noChangeArrowheads="1"/>
          </p:cNvSpPr>
          <p:nvPr>
            <p:ph type="body" idx="1"/>
          </p:nvPr>
        </p:nvSpPr>
        <p:spPr>
          <a:xfrm>
            <a:off x="686108" y="3582387"/>
            <a:ext cx="5485785" cy="4952122"/>
          </a:xfrm>
        </p:spPr>
        <p:txBody>
          <a:bodyPr/>
          <a:lstStyle/>
          <a:p>
            <a:pPr algn="just">
              <a:lnSpc>
                <a:spcPct val="80000"/>
              </a:lnSpc>
            </a:pPr>
            <a:r>
              <a:rPr lang="en-US" sz="1000" b="1">
                <a:latin typeface="Times New Roman" pitchFamily="18" charset="0"/>
              </a:rPr>
              <a:t>SYRIA</a:t>
            </a:r>
          </a:p>
          <a:p>
            <a:pPr algn="just">
              <a:lnSpc>
                <a:spcPct val="80000"/>
              </a:lnSpc>
            </a:pPr>
            <a:r>
              <a:rPr lang="en-US" sz="1000">
                <a:latin typeface="Times New Roman" pitchFamily="18" charset="0"/>
              </a:rPr>
              <a:t>Historically “Syria” included Jordan, Israel, Lebanon as well as modern-day Syria. But because of its strategic location between the Mediterranean Sea and the Eastern deserts, the land was almost continuously dominated by greater powers hoping to take control of the important Middle East corridor.</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For a while, Syria enjoyed a “golden age” under the rule of the caliph </a:t>
            </a:r>
            <a:r>
              <a:rPr lang="en-US" sz="1000" b="1">
                <a:latin typeface="Times New Roman" pitchFamily="18" charset="0"/>
              </a:rPr>
              <a:t>Mu’awiya</a:t>
            </a:r>
            <a:r>
              <a:rPr lang="en-US" sz="1000">
                <a:latin typeface="Times New Roman" pitchFamily="18" charset="0"/>
              </a:rPr>
              <a:t> who made the city of Damascus the capital of his glorious </a:t>
            </a:r>
            <a:r>
              <a:rPr lang="en-US" sz="1000" b="1">
                <a:latin typeface="Times New Roman" pitchFamily="18" charset="0"/>
              </a:rPr>
              <a:t>Umayyad Dynasty</a:t>
            </a:r>
            <a:r>
              <a:rPr lang="en-US" sz="1000">
                <a:latin typeface="Times New Roman" pitchFamily="18" charset="0"/>
              </a:rPr>
              <a:t> in A.D. 661. With the arrival of the </a:t>
            </a:r>
            <a:r>
              <a:rPr lang="en-US" sz="1000" b="1">
                <a:latin typeface="Times New Roman" pitchFamily="18" charset="0"/>
              </a:rPr>
              <a:t>Abbasids</a:t>
            </a:r>
            <a:r>
              <a:rPr lang="en-US" sz="1000">
                <a:latin typeface="Times New Roman" pitchFamily="18" charset="0"/>
              </a:rPr>
              <a:t> 100 years later, the center of the Muslim world shifted east to Baghdad and Syria’s wealth and prestige diminished accordingly. Under Turkish Ottoman domination, when Damascus became administrative capital of the </a:t>
            </a:r>
            <a:r>
              <a:rPr lang="en-US" sz="1000" i="1">
                <a:latin typeface="Times New Roman" pitchFamily="18" charset="0"/>
              </a:rPr>
              <a:t>vilayet</a:t>
            </a:r>
            <a:r>
              <a:rPr lang="en-US" sz="1000">
                <a:latin typeface="Times New Roman" pitchFamily="18" charset="0"/>
              </a:rPr>
              <a:t> (province) that including the </a:t>
            </a:r>
            <a:r>
              <a:rPr lang="en-US" sz="1000" i="1">
                <a:latin typeface="Times New Roman" pitchFamily="18" charset="0"/>
              </a:rPr>
              <a:t>sanjaks</a:t>
            </a:r>
            <a:r>
              <a:rPr lang="en-US" sz="1000">
                <a:latin typeface="Times New Roman" pitchFamily="18" charset="0"/>
              </a:rPr>
              <a:t> (districts) of Gaza, Nablus, Palmyra, Sido, Beirut and Jerusalem, Syria’s status did not improve.</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the 20th century, Syria’s fortunes appeared to turn after the famous British officer </a:t>
            </a:r>
            <a:r>
              <a:rPr lang="en-US" sz="1000" b="1">
                <a:latin typeface="Times New Roman" pitchFamily="18" charset="0"/>
              </a:rPr>
              <a:t>T. E. Lawrence</a:t>
            </a:r>
            <a:r>
              <a:rPr lang="en-US" sz="1000">
                <a:latin typeface="Times New Roman" pitchFamily="18" charset="0"/>
              </a:rPr>
              <a:t> and his band of Arabian rebels heroically rode into Damascus in 1918. For the next two years, Syria was ruled as an independent state by </a:t>
            </a:r>
            <a:r>
              <a:rPr lang="en-US" sz="1000" b="1">
                <a:latin typeface="Times New Roman" pitchFamily="18" charset="0"/>
              </a:rPr>
              <a:t>Sherif Hussein bin Ali’s</a:t>
            </a:r>
            <a:r>
              <a:rPr lang="en-US" sz="1000">
                <a:latin typeface="Times New Roman" pitchFamily="18" charset="0"/>
              </a:rPr>
              <a:t> son</a:t>
            </a:r>
            <a:r>
              <a:rPr lang="en-US" sz="1000" b="1">
                <a:latin typeface="Times New Roman" pitchFamily="18" charset="0"/>
              </a:rPr>
              <a:t> Faisal</a:t>
            </a:r>
            <a:r>
              <a:rPr lang="en-US" sz="1000">
                <a:latin typeface="Times New Roman" pitchFamily="18" charset="0"/>
              </a:rPr>
              <a:t>. As military governor, Faisal convened a General Congress and immediately began to reconstruct the country in Arabian fashion. The Congress declared Syria sovereign and free and, in March 1920, proclaimed Faisal the King of Syria. But independence was short-lived. A month after the Allied Council meeting in </a:t>
            </a:r>
            <a:r>
              <a:rPr lang="en-US" sz="1000" b="1">
                <a:latin typeface="Times New Roman" pitchFamily="18" charset="0"/>
              </a:rPr>
              <a:t>San Remo</a:t>
            </a:r>
            <a:r>
              <a:rPr lang="en-US" sz="1000">
                <a:latin typeface="Times New Roman" pitchFamily="18" charset="0"/>
              </a:rPr>
              <a:t> confirmed the terms of the </a:t>
            </a:r>
            <a:r>
              <a:rPr lang="en-US" sz="1000" b="1">
                <a:latin typeface="Times New Roman" pitchFamily="18" charset="0"/>
              </a:rPr>
              <a:t>Sykes-Picot agreement</a:t>
            </a:r>
            <a:r>
              <a:rPr lang="en-US" sz="1000">
                <a:latin typeface="Times New Roman" pitchFamily="18" charset="0"/>
              </a:rPr>
              <a:t>, French soldiers marched from Beirut to Damascus to claim the mandate territory that had been granted to them by the Sykes-Picot agreement. Faisal was forced out of Syria and didn’t return to the region until the British made him King of Iraq in 1921.</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To solidify their rule in Syria, the French made the </a:t>
            </a:r>
            <a:r>
              <a:rPr lang="en-US" sz="1000" b="1">
                <a:latin typeface="Times New Roman" pitchFamily="18" charset="0"/>
              </a:rPr>
              <a:t>franc</a:t>
            </a:r>
            <a:r>
              <a:rPr lang="en-US" sz="1000">
                <a:latin typeface="Times New Roman" pitchFamily="18" charset="0"/>
              </a:rPr>
              <a:t> the basic unit of currency, enforced French as the compulsory language in schools, took control of banking institutions and divided the state into sectarian units.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 series of local rebellions, the French were finally pressured by the United Nations into withdrawing from the area. On April 17, 1946, Syria officially became independent. Once the French had left, Syria fell into a state of internal disorder with various sectors of society fighting among themselves over commercial, religious and political issues. The government had been rendered virtually ineffective by the quick turnover of leaders who illegally seized power in coups against the state. Only the </a:t>
            </a:r>
            <a:r>
              <a:rPr lang="en-US" sz="1000" b="1">
                <a:latin typeface="Times New Roman" pitchFamily="18" charset="0"/>
              </a:rPr>
              <a:t>Ba’athists</a:t>
            </a:r>
            <a:r>
              <a:rPr lang="en-US" sz="1000">
                <a:latin typeface="Times New Roman" pitchFamily="18" charset="0"/>
              </a:rPr>
              <a:t>, a party with pan-Arab, anti-West tendencies, were able to unite the population when they took over the country in 1954.</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Ba’athists were particularly popular among Syrians who harbored deep anti-Western sentiments due to resentment over French occupation of the country and anger over the West’s defense of the state of Israel. As an alternative to the West, Syrians turned to the Soviet Union for aid and relied on  support from the greater Arab community.</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5B725-AA63-419B-B681-41AF52AD0471}" type="slidenum">
              <a:rPr lang="en-US"/>
              <a:pPr/>
              <a:t>19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pPr algn="just"/>
            <a:r>
              <a:rPr lang="en-US" sz="1000" b="1">
                <a:latin typeface="Times New Roman" pitchFamily="18" charset="0"/>
              </a:rPr>
              <a:t>KING HEROD</a:t>
            </a:r>
          </a:p>
          <a:p>
            <a:pPr algn="just"/>
            <a:r>
              <a:rPr lang="en-US" sz="1000">
                <a:latin typeface="Times New Roman" pitchFamily="18" charset="0"/>
              </a:rPr>
              <a:t>The Romans, who had conquered the Greeks in 146 B.C., officially took over Judah (now called </a:t>
            </a:r>
            <a:r>
              <a:rPr lang="en-US" sz="1000" b="1">
                <a:latin typeface="Times New Roman" pitchFamily="18" charset="0"/>
              </a:rPr>
              <a:t>Judea </a:t>
            </a:r>
            <a:r>
              <a:rPr lang="en-US" sz="1000">
                <a:latin typeface="Times New Roman" pitchFamily="18" charset="0"/>
              </a:rPr>
              <a:t>and made part of the province of Syria) in 37 B.C. To govern the area, the Romans appointed </a:t>
            </a:r>
            <a:r>
              <a:rPr lang="en-US" sz="1000" b="1">
                <a:latin typeface="Times New Roman" pitchFamily="18" charset="0"/>
              </a:rPr>
              <a:t>King Herod</a:t>
            </a:r>
            <a:r>
              <a:rPr lang="en-US" sz="1000">
                <a:latin typeface="Times New Roman" pitchFamily="18" charset="0"/>
              </a:rPr>
              <a:t> who ruled as an absolute monarch with ambitions of leaving a great legacy.  Through extensive building projects Herod was responsible for the construction of aqueducts, palaces, the impressive </a:t>
            </a:r>
            <a:r>
              <a:rPr lang="en-US" sz="1000" b="1">
                <a:latin typeface="Times New Roman" pitchFamily="18" charset="0"/>
              </a:rPr>
              <a:t>Masada</a:t>
            </a:r>
            <a:r>
              <a:rPr lang="en-US" sz="1000">
                <a:latin typeface="Times New Roman" pitchFamily="18" charset="0"/>
              </a:rPr>
              <a:t> fortress, theaters, baths, and, most notably, the expansion and embellishment of the </a:t>
            </a:r>
            <a:r>
              <a:rPr lang="en-US" sz="1000" b="1">
                <a:latin typeface="Times New Roman" pitchFamily="18" charset="0"/>
              </a:rPr>
              <a:t>Temple Mount</a:t>
            </a:r>
            <a:r>
              <a:rPr lang="en-US" sz="1000">
                <a:latin typeface="Times New Roman" pitchFamily="18" charset="0"/>
              </a:rPr>
              <a:t> to an unprecedented splendor.</a:t>
            </a:r>
          </a:p>
          <a:p>
            <a:pPr algn="just"/>
            <a:endParaRPr lang="en-US" sz="1000">
              <a:latin typeface="Times New Roman" pitchFamily="18" charset="0"/>
            </a:endParaRPr>
          </a:p>
          <a:p>
            <a:pPr algn="just"/>
            <a:r>
              <a:rPr lang="en-US" sz="1000">
                <a:latin typeface="Times New Roman" pitchFamily="18" charset="0"/>
              </a:rPr>
              <a:t>Rather than endearing his subjects to him by improving the city, the heavy taxation Herod levied to pay for his projects along with his ruthless treatment of dissidents alienated the citizens of Judea.  The paranoid king had established an enormous secret police force and was responsible for nailing thousands of suspected conspirators to wooden crosses (an act called “</a:t>
            </a:r>
            <a:r>
              <a:rPr lang="en-US" sz="1000" b="1">
                <a:latin typeface="Times New Roman" pitchFamily="18" charset="0"/>
              </a:rPr>
              <a:t>crucifixion</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In the New Testament of the Bible, it was stated that King Herod ordered the death  of every infant boy born in Bethlehem after having heard a prophesy that a rival king of the Jews would be born in that city. </a:t>
            </a:r>
          </a:p>
          <a:p>
            <a:endParaRPr lang="en-US" sz="1000">
              <a:latin typeface="Times New Roman" pitchFamily="18" charset="0"/>
            </a:endParaRPr>
          </a:p>
          <a:p>
            <a:endParaRPr lang="en-US" sz="1000">
              <a:latin typeface="Times New Roman" pitchFamily="18"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D5CBD-8D5F-4DB5-BC52-76E06DDC28DF}" type="slidenum">
              <a:rPr lang="en-US"/>
              <a:pPr/>
              <a:t>190</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LEBANON</a:t>
            </a:r>
          </a:p>
          <a:p>
            <a:pPr algn="just">
              <a:lnSpc>
                <a:spcPct val="80000"/>
              </a:lnSpc>
            </a:pPr>
            <a:r>
              <a:rPr lang="en-US" sz="1000">
                <a:latin typeface="Times New Roman" pitchFamily="18" charset="0"/>
              </a:rPr>
              <a:t>In ancient times, the areas of Lebanon, Syria and Palestine were inhabited by the Canaanites who founded the maritime empire of </a:t>
            </a:r>
            <a:r>
              <a:rPr lang="en-US" sz="1000" b="1">
                <a:latin typeface="Times New Roman" pitchFamily="18" charset="0"/>
              </a:rPr>
              <a:t>Phoenicia</a:t>
            </a:r>
            <a:r>
              <a:rPr lang="en-US" sz="1000">
                <a:latin typeface="Times New Roman" pitchFamily="18" charset="0"/>
              </a:rPr>
              <a:t> roughly within the borders of present-day Lebanon. The region had become Christian under Roman rule and, unlike Syria and Palestine, most of the people living in the area that eventually became Lebanon remained faithful to the </a:t>
            </a:r>
            <a:r>
              <a:rPr lang="en-US" sz="1000" b="1">
                <a:latin typeface="Times New Roman" pitchFamily="18" charset="0"/>
              </a:rPr>
              <a:t>Maronite</a:t>
            </a:r>
            <a:r>
              <a:rPr lang="en-US" sz="1000">
                <a:latin typeface="Times New Roman" pitchFamily="18" charset="0"/>
              </a:rPr>
              <a:t> Christian Church even after the Muslims conquered the area in the 7th century.</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the 11th century a Muslim sect called the </a:t>
            </a:r>
            <a:r>
              <a:rPr lang="en-US" sz="1000" b="1">
                <a:latin typeface="Times New Roman" pitchFamily="18" charset="0"/>
              </a:rPr>
              <a:t>Druze</a:t>
            </a:r>
            <a:r>
              <a:rPr lang="en-US" sz="1000">
                <a:latin typeface="Times New Roman" pitchFamily="18" charset="0"/>
              </a:rPr>
              <a:t> (followers of Fatimid caliph al-Hakim) settled in southern Lebanon and periodically quarreled with their Christian neighbors. Under the Ottomans, the Lebanese enjoyed considerable autonomy and the Maronites, like other Catholic </a:t>
            </a:r>
            <a:r>
              <a:rPr lang="en-US" sz="1000" i="1">
                <a:latin typeface="Times New Roman" pitchFamily="18" charset="0"/>
              </a:rPr>
              <a:t>millets</a:t>
            </a:r>
            <a:r>
              <a:rPr lang="en-US" sz="1000">
                <a:latin typeface="Times New Roman" pitchFamily="18" charset="0"/>
              </a:rPr>
              <a:t> (religious minority communities) throughout the empire, were protected by the French who came to their aid in times of conflict. The Maronites frequently clashed with the Muslim Druze who were supported by the British.</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When the French won administrative control over Syria (which included the area of Lebanon) after World War I, they separated the Catholic state of Lebanon from the Muslim territory of Syria and enlarged le </a:t>
            </a:r>
            <a:r>
              <a:rPr lang="en-US" sz="1000" b="1">
                <a:latin typeface="Times New Roman" pitchFamily="18" charset="0"/>
              </a:rPr>
              <a:t>Grand Liban</a:t>
            </a:r>
            <a:r>
              <a:rPr lang="en-US" sz="1000">
                <a:latin typeface="Times New Roman" pitchFamily="18" charset="0"/>
              </a:rPr>
              <a:t> (as they called it) beyond the borders that had been assigned to the territory by the Ottomans as the Sanjak (district) of Lebanon.</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Lebanon became an independent state in 1944 and joined the United Nations the next year. To accommodate the mixed population, authority in Lebanon’s government was distributed among the various religious groups. As a rule, the president of Lebanon was a Maronite Christian, the prime minister a Sunni Muslim and the speaker of the national assembly a Shi’a Muslim. Christians traditionally dominated the country politically and economically.</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Differences between the Christian and Muslim Lebanese eventually erupted into a civil war in 1975, which pitted the Christians (organized into the Phalange party) with U.S. and Israeli support, against the Muslims backed by the Palestinian Liberation Organization (PLO). The war lasted until 1990 and left the country in ruins.</a:t>
            </a:r>
          </a:p>
          <a:p>
            <a:pPr>
              <a:lnSpc>
                <a:spcPct val="80000"/>
              </a:lnSpc>
            </a:pPr>
            <a:endParaRPr lang="en-US" sz="100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87954-1C13-45C3-83C6-E7FEAAFEDD3D}" type="slidenum">
              <a:rPr lang="en-US"/>
              <a:pPr/>
              <a:t>191</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EGYPT</a:t>
            </a:r>
          </a:p>
          <a:p>
            <a:pPr algn="just">
              <a:lnSpc>
                <a:spcPct val="80000"/>
              </a:lnSpc>
            </a:pPr>
            <a:r>
              <a:rPr lang="en-US" sz="1000">
                <a:latin typeface="Times New Roman" pitchFamily="18" charset="0"/>
              </a:rPr>
              <a:t>In 1859, a French company backed by British investors began digging a 100-mile canal in Egypt that connected the Mediterranean Sea and the Red Sea. Before the canal was built, ships bound from Europe to Asia were forced to navigate around Africa’s Cape of Good Hope.</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opening of the </a:t>
            </a:r>
            <a:r>
              <a:rPr lang="en-US" sz="1000" b="1">
                <a:latin typeface="Times New Roman" pitchFamily="18" charset="0"/>
              </a:rPr>
              <a:t>Suez Canal</a:t>
            </a:r>
            <a:r>
              <a:rPr lang="en-US" sz="1000">
                <a:latin typeface="Times New Roman" pitchFamily="18" charset="0"/>
              </a:rPr>
              <a:t> ten years later was highly celebrated — especially by the British who needed the waterway to get to their colony of India in a fraction of the time — and marked the beginning of British dominance over Egyptian affairs. The United Kingdom took control of Egypt’s government in 1882, although in name, it was still considered part of the Ottoman Empire. At the start of World War I, Egypt formally became a British protectorate.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Egypt was declared independent in 1922 but the country’s new </a:t>
            </a:r>
            <a:r>
              <a:rPr lang="en-US" sz="1000" b="1">
                <a:latin typeface="Times New Roman" pitchFamily="18" charset="0"/>
              </a:rPr>
              <a:t>King Fuad I</a:t>
            </a:r>
            <a:r>
              <a:rPr lang="en-US" sz="1000">
                <a:latin typeface="Times New Roman" pitchFamily="18" charset="0"/>
              </a:rPr>
              <a:t> and his son and successor </a:t>
            </a:r>
            <a:r>
              <a:rPr lang="en-US" sz="1000" b="1">
                <a:latin typeface="Times New Roman" pitchFamily="18" charset="0"/>
              </a:rPr>
              <a:t>Farouk</a:t>
            </a:r>
            <a:r>
              <a:rPr lang="en-US" sz="1000">
                <a:latin typeface="Times New Roman" pitchFamily="18" charset="0"/>
              </a:rPr>
              <a:t> were essentially British puppets.</a:t>
            </a:r>
            <a:r>
              <a:rPr lang="en-US" sz="800"/>
              <a:t> </a:t>
            </a:r>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41181-0243-46D9-AFCC-13A9C8D85026}" type="slidenum">
              <a:rPr lang="en-US"/>
              <a:pPr/>
              <a:t>192</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1948 WAR OF INDEPENDENCE</a:t>
            </a:r>
          </a:p>
          <a:p>
            <a:pPr algn="just">
              <a:lnSpc>
                <a:spcPct val="90000"/>
              </a:lnSpc>
            </a:pPr>
            <a:r>
              <a:rPr lang="en-US" sz="1000">
                <a:latin typeface="Times New Roman" pitchFamily="18" charset="0"/>
              </a:rPr>
              <a:t>Just hours after </a:t>
            </a:r>
            <a:r>
              <a:rPr lang="en-US" sz="1000" b="1">
                <a:latin typeface="Times New Roman" pitchFamily="18" charset="0"/>
              </a:rPr>
              <a:t>David Ben-Gurion</a:t>
            </a:r>
            <a:r>
              <a:rPr lang="en-US" sz="1000">
                <a:latin typeface="Times New Roman" pitchFamily="18" charset="0"/>
              </a:rPr>
              <a:t> declared Israel an independent state on May 14, 1948, the new state’s Arab neighbors declared war. Egypt, Syria, Transjordan (the predecessor to Jordan), Lebanon and Iraq tested the fledgling nation’s might by invading Israel from all sides. But the largely ill-trained and inexperienced Arab troops were no match for the combined forces of the </a:t>
            </a:r>
            <a:r>
              <a:rPr lang="en-US" sz="1000" b="1">
                <a:latin typeface="Times New Roman" pitchFamily="18" charset="0"/>
              </a:rPr>
              <a:t>Haganah</a:t>
            </a:r>
            <a:r>
              <a:rPr lang="en-US" sz="1000">
                <a:latin typeface="Times New Roman" pitchFamily="18" charset="0"/>
              </a:rPr>
              <a:t> (Israel’s de facto army), the </a:t>
            </a:r>
            <a:r>
              <a:rPr lang="en-US" sz="1000" b="1">
                <a:latin typeface="Times New Roman" pitchFamily="18" charset="0"/>
              </a:rPr>
              <a:t>Irgun</a:t>
            </a:r>
            <a:r>
              <a:rPr lang="en-US" sz="1000">
                <a:latin typeface="Times New Roman" pitchFamily="18" charset="0"/>
              </a:rPr>
              <a:t>, </a:t>
            </a:r>
            <a:r>
              <a:rPr lang="en-US" sz="1000" b="1">
                <a:latin typeface="Times New Roman" pitchFamily="18" charset="0"/>
              </a:rPr>
              <a:t>Stern Gang</a:t>
            </a:r>
            <a:r>
              <a:rPr lang="en-US" sz="1000">
                <a:latin typeface="Times New Roman" pitchFamily="18" charset="0"/>
              </a:rPr>
              <a:t> and more than 20,000 Jewish World War II veterans who fought for Israel’s survival. Although numerically inferior, the Israeli forces were better organized, better equipped and better prepared to repel the military assault of the Arab forces.</a:t>
            </a:r>
          </a:p>
          <a:p>
            <a:pPr>
              <a:lnSpc>
                <a:spcPct val="80000"/>
              </a:lnSpc>
            </a:pPr>
            <a:endParaRPr lang="en-US" sz="1000">
              <a:latin typeface="Times New Roman" pitchFamily="18"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BE348-9421-49E2-9C7C-3AB395F3E19D}" type="slidenum">
              <a:rPr lang="en-US"/>
              <a:pPr/>
              <a:t>193</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AL-NAKBAH (The Catastrophe) 1948</a:t>
            </a:r>
          </a:p>
          <a:p>
            <a:pPr algn="just">
              <a:lnSpc>
                <a:spcPct val="80000"/>
              </a:lnSpc>
            </a:pPr>
            <a:r>
              <a:rPr lang="en-US" sz="1000">
                <a:latin typeface="Times New Roman" pitchFamily="18" charset="0"/>
              </a:rPr>
              <a:t>The United States and the Soviet Union recognized the state of Israel almost immediately after Zionist leader </a:t>
            </a:r>
            <a:r>
              <a:rPr lang="en-US" sz="1000" b="1">
                <a:latin typeface="Times New Roman" pitchFamily="18" charset="0"/>
              </a:rPr>
              <a:t>David Ben-Gurion</a:t>
            </a:r>
            <a:r>
              <a:rPr lang="en-US" sz="1000">
                <a:latin typeface="Times New Roman" pitchFamily="18" charset="0"/>
              </a:rPr>
              <a:t> declared its independence on May 14, 1948. But “Israel” was not recognized by the Palestinians or the Arab states.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United in their commitment to win independence for all Arabs under alien rule, the independent Arab nations of Egypt, Syria, Lebanon, Jordan, Iraq, Saudi Arabia and Yemen did what they could to prevent the Jewish minority in Palestine from creating a viable Jewish state. By boycotting all Jewish products and companies that did business with Israel, they hoped to cripple the country economically and after Ben-Gurion’s declaration of independence, the Arab states came to the aid of the Palestinians by declaring war on the Zionists.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combined Arab powers, though, were no match for the highly organized </a:t>
            </a:r>
            <a:r>
              <a:rPr lang="en-US" sz="1000" b="1">
                <a:latin typeface="Times New Roman" pitchFamily="18" charset="0"/>
              </a:rPr>
              <a:t>Israeli Defense Force</a:t>
            </a:r>
            <a:r>
              <a:rPr lang="en-US" sz="1000">
                <a:latin typeface="Times New Roman" pitchFamily="18" charset="0"/>
              </a:rPr>
              <a:t> (which had absorbed all the underground forces including the Jewish terrorist militias </a:t>
            </a:r>
            <a:r>
              <a:rPr lang="en-US" sz="1000" b="1">
                <a:latin typeface="Times New Roman" pitchFamily="18" charset="0"/>
              </a:rPr>
              <a:t>Irgun</a:t>
            </a:r>
            <a:r>
              <a:rPr lang="en-US" sz="1000">
                <a:latin typeface="Times New Roman" pitchFamily="18" charset="0"/>
              </a:rPr>
              <a:t> and </a:t>
            </a:r>
            <a:r>
              <a:rPr lang="en-US" sz="1000" b="1">
                <a:latin typeface="Times New Roman" pitchFamily="18" charset="0"/>
              </a:rPr>
              <a:t>Stern Gang</a:t>
            </a:r>
            <a:r>
              <a:rPr lang="en-US" sz="1000">
                <a:latin typeface="Times New Roman" pitchFamily="18" charset="0"/>
              </a:rPr>
              <a:t>). The Zionists were fully prepared to conduct a full-scale war with unified leadership, general conscription, modern weaponry and air power. The United Arab forces, on the other hand, had no comprehensive strategy, poor and defective weaponry and no overall leadership. Each country was fighting its own war against the Zionist enemies  —and in some cases with territorial ambitions in mind.</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By the time the UN-sponsored cease-fire was declared in May 1949, the Zionists had conquered territory beyond that which was allocated by the UN partition plan. The acquired land was incorporated into the new borders of the state of Israel.</a:t>
            </a:r>
          </a:p>
          <a:p>
            <a:pPr>
              <a:lnSpc>
                <a:spcPct val="80000"/>
              </a:lnSpc>
            </a:pPr>
            <a:endParaRPr lang="en-US" sz="1000">
              <a:latin typeface="Times New Roman" pitchFamily="18" charset="0"/>
            </a:endParaRPr>
          </a:p>
          <a:p>
            <a:pPr>
              <a:lnSpc>
                <a:spcPct val="80000"/>
              </a:lnSpc>
            </a:pPr>
            <a:endParaRPr lang="en-US" sz="1000"/>
          </a:p>
          <a:p>
            <a:pPr>
              <a:lnSpc>
                <a:spcPct val="80000"/>
              </a:lnSpc>
            </a:pPr>
            <a:r>
              <a:rPr lang="en-US" sz="1000"/>
              <a:t>.</a:t>
            </a:r>
          </a:p>
          <a:p>
            <a:pPr>
              <a:lnSpc>
                <a:spcPct val="80000"/>
              </a:lnSpc>
            </a:pPr>
            <a:endParaRPr lang="en-US" sz="100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D7D68-F96B-4BBE-9F77-453FC480720C}" type="slidenum">
              <a:rPr lang="en-US"/>
              <a:pPr/>
              <a:t>194</a:t>
            </a:fld>
            <a:endParaRPr lang="en-US"/>
          </a:p>
        </p:txBody>
      </p:sp>
      <p:sp>
        <p:nvSpPr>
          <p:cNvPr id="147458" name="Rectangle 2"/>
          <p:cNvSpPr>
            <a:spLocks noGrp="1" noRot="1" noChangeAspect="1" noChangeArrowheads="1" noTextEdit="1"/>
          </p:cNvSpPr>
          <p:nvPr>
            <p:ph type="sldImg"/>
          </p:nvPr>
        </p:nvSpPr>
        <p:spPr>
          <a:xfrm>
            <a:off x="1752600" y="685800"/>
            <a:ext cx="3352800" cy="2514600"/>
          </a:xfrm>
          <a:ln/>
        </p:spPr>
      </p:sp>
      <p:sp>
        <p:nvSpPr>
          <p:cNvPr id="147459" name="Rectangle 3"/>
          <p:cNvSpPr>
            <a:spLocks noGrp="1" noChangeArrowheads="1"/>
          </p:cNvSpPr>
          <p:nvPr>
            <p:ph type="body" idx="1"/>
          </p:nvPr>
        </p:nvSpPr>
        <p:spPr>
          <a:xfrm>
            <a:off x="686108" y="3353828"/>
            <a:ext cx="5485785" cy="5409240"/>
          </a:xfrm>
        </p:spPr>
        <p:txBody>
          <a:bodyPr/>
          <a:lstStyle/>
          <a:p>
            <a:pPr algn="just">
              <a:lnSpc>
                <a:spcPct val="90000"/>
              </a:lnSpc>
            </a:pPr>
            <a:r>
              <a:rPr lang="en-US" sz="1000" b="1">
                <a:latin typeface="Times New Roman" pitchFamily="18" charset="0"/>
              </a:rPr>
              <a:t>WARS END - 1949</a:t>
            </a:r>
          </a:p>
          <a:p>
            <a:pPr algn="just">
              <a:lnSpc>
                <a:spcPct val="90000"/>
              </a:lnSpc>
            </a:pPr>
            <a:r>
              <a:rPr lang="en-US" sz="1000">
                <a:latin typeface="Times New Roman" pitchFamily="18" charset="0"/>
              </a:rPr>
              <a:t>By February 1949, Egypt was forced to negotiate an armistice agreement with Israel followed by Lebanon in March, Transjordan in April and Syria in July (Iraq withdrew its forces without signing an agreement.)</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As a result of the war, Israel expanded its territory beyond the borders laid out in the UN Partition Plan but lost Samaria and Judea (to be called the </a:t>
            </a:r>
            <a:r>
              <a:rPr lang="en-US" sz="1000" b="1">
                <a:latin typeface="Times New Roman" pitchFamily="18" charset="0"/>
              </a:rPr>
              <a:t>West Bank </a:t>
            </a:r>
            <a:r>
              <a:rPr lang="en-US" sz="1000">
                <a:latin typeface="Times New Roman" pitchFamily="18" charset="0"/>
              </a:rPr>
              <a:t>from that point on) and the Old City of</a:t>
            </a:r>
            <a:r>
              <a:rPr lang="en-US" sz="1000" b="1">
                <a:latin typeface="Times New Roman" pitchFamily="18" charset="0"/>
              </a:rPr>
              <a:t> Jerusalem</a:t>
            </a:r>
            <a:r>
              <a:rPr lang="en-US" sz="1000">
                <a:latin typeface="Times New Roman" pitchFamily="18" charset="0"/>
              </a:rPr>
              <a:t> (the site of the </a:t>
            </a:r>
            <a:r>
              <a:rPr lang="en-US" sz="1000" b="1">
                <a:latin typeface="Times New Roman" pitchFamily="18" charset="0"/>
              </a:rPr>
              <a:t>Wailing Wall</a:t>
            </a:r>
            <a:r>
              <a:rPr lang="en-US" sz="1000">
                <a:latin typeface="Times New Roman" pitchFamily="18" charset="0"/>
              </a:rPr>
              <a:t> and the </a:t>
            </a:r>
            <a:r>
              <a:rPr lang="en-US" sz="1000" b="1">
                <a:latin typeface="Times New Roman" pitchFamily="18" charset="0"/>
              </a:rPr>
              <a:t>Al-Aqsa Mosque</a:t>
            </a:r>
            <a:r>
              <a:rPr lang="en-US" sz="1000">
                <a:latin typeface="Times New Roman" pitchFamily="18" charset="0"/>
              </a:rPr>
              <a:t>) to Transjordan.</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Nearly 1% of the Palestinian Jewish population had died in the </a:t>
            </a:r>
            <a:r>
              <a:rPr lang="en-US" sz="1000" b="1">
                <a:latin typeface="Times New Roman" pitchFamily="18" charset="0"/>
              </a:rPr>
              <a:t>War of Independence</a:t>
            </a:r>
            <a:r>
              <a:rPr lang="en-US" sz="1000">
                <a:latin typeface="Times New Roman" pitchFamily="18" charset="0"/>
              </a:rPr>
              <a:t> and many Jewish villages and synagogues had been destroyed.  Israel was now surrounded by hostile Arab states that were bitterly opposed to the creation of a Jewish homeland and it was faced with a total economic embargo imposed by the Arab League. All products manufactured by Israelis were boycotted by all Arab states as were goods sold by companies that did business with the Jewish state. All border crossings in and out of Israel were closed and all planes flying to or from Israel were forbidden from entering Arab air space.</a:t>
            </a:r>
          </a:p>
          <a:p>
            <a:pPr algn="just">
              <a:lnSpc>
                <a:spcPct val="90000"/>
              </a:lnSpc>
            </a:pPr>
            <a:endParaRPr lang="en-US" sz="500">
              <a:latin typeface="Times New Roman" pitchFamily="18" charset="0"/>
            </a:endParaRPr>
          </a:p>
          <a:p>
            <a:pPr algn="just">
              <a:lnSpc>
                <a:spcPct val="90000"/>
              </a:lnSpc>
            </a:pPr>
            <a:r>
              <a:rPr lang="en-US" sz="1000" b="1">
                <a:latin typeface="Times New Roman" pitchFamily="18" charset="0"/>
              </a:rPr>
              <a:t>Egypt and Gaza</a:t>
            </a:r>
          </a:p>
          <a:p>
            <a:pPr algn="just">
              <a:lnSpc>
                <a:spcPct val="90000"/>
              </a:lnSpc>
            </a:pPr>
            <a:r>
              <a:rPr lang="en-US" sz="1000">
                <a:latin typeface="Times New Roman" pitchFamily="18" charset="0"/>
              </a:rPr>
              <a:t>Initially, the Egyptians refused to negotiate a peace agreement claiming this was not a war against a sovereign state but rather an act of aggression by a terrorist organization against a vulnerable population. After the Israelis seized the Negev desert, though, the Egyptians changed their minds and negotiated for peace on February 24, 1949. In return for the withdrawal of Egyptian troops and a pledge of non-aggression, Gaza would become a part of Egypt. </a:t>
            </a:r>
          </a:p>
          <a:p>
            <a:pPr algn="just">
              <a:lnSpc>
                <a:spcPct val="90000"/>
              </a:lnSpc>
            </a:pPr>
            <a:endParaRPr lang="en-US" sz="500">
              <a:latin typeface="Times New Roman" pitchFamily="18" charset="0"/>
            </a:endParaRPr>
          </a:p>
          <a:p>
            <a:pPr algn="just">
              <a:lnSpc>
                <a:spcPct val="90000"/>
              </a:lnSpc>
            </a:pPr>
            <a:r>
              <a:rPr lang="en-US" sz="1000" b="1">
                <a:latin typeface="Times New Roman" pitchFamily="18" charset="0"/>
              </a:rPr>
              <a:t>Jordan</a:t>
            </a:r>
          </a:p>
          <a:p>
            <a:pPr algn="just">
              <a:lnSpc>
                <a:spcPct val="90000"/>
              </a:lnSpc>
            </a:pPr>
            <a:r>
              <a:rPr lang="en-US" sz="1000">
                <a:latin typeface="Times New Roman" pitchFamily="18" charset="0"/>
              </a:rPr>
              <a:t>Two months later, Jordan signed an armistice agreement that granted the West Bank (including Eastern Jerusalem) to the Hashemite Kingdom of Jordan under Abdullah in exchange for peace and possession of a few Arab villages in the central part of the state. Syria and Lebanon also signed peace agreements the same year.</a:t>
            </a:r>
          </a:p>
          <a:p>
            <a:pPr algn="just">
              <a:lnSpc>
                <a:spcPct val="90000"/>
              </a:lnSpc>
            </a:pPr>
            <a:endParaRPr lang="en-US" sz="500">
              <a:latin typeface="Times New Roman" pitchFamily="18" charset="0"/>
            </a:endParaRPr>
          </a:p>
          <a:p>
            <a:pPr algn="just">
              <a:lnSpc>
                <a:spcPct val="90000"/>
              </a:lnSpc>
            </a:pPr>
            <a:r>
              <a:rPr lang="en-US" sz="1000" b="1">
                <a:latin typeface="Times New Roman" pitchFamily="18" charset="0"/>
              </a:rPr>
              <a:t>Arab Palestinians</a:t>
            </a:r>
          </a:p>
          <a:p>
            <a:pPr algn="just">
              <a:lnSpc>
                <a:spcPct val="90000"/>
              </a:lnSpc>
            </a:pPr>
            <a:r>
              <a:rPr lang="en-US" sz="1000">
                <a:latin typeface="Times New Roman" pitchFamily="18" charset="0"/>
              </a:rPr>
              <a:t>In the end, the state of Israel encompassed 77% of Palestine, Egypt had its portion in the Gaza Strip and Jordan occupied East Jerusalem and the West Bank. More than 800,000 Palestinians had become refugees in the course of the war.</a:t>
            </a:r>
            <a:endParaRPr lang="en-US" sz="100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B5982-B79B-439E-A1A7-B8E73B6F8695}" type="slidenum">
              <a:rPr lang="en-US"/>
              <a:pPr/>
              <a:t>195</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algn="just"/>
            <a:r>
              <a:rPr lang="en-US" sz="1000" b="1">
                <a:latin typeface="Times New Roman" pitchFamily="18" charset="0"/>
              </a:rPr>
              <a:t>ISRAEL’S FIRST GOVERNMENT</a:t>
            </a:r>
          </a:p>
          <a:p>
            <a:pPr algn="just"/>
            <a:r>
              <a:rPr lang="en-US" sz="1000">
                <a:latin typeface="Times New Roman" pitchFamily="18" charset="0"/>
              </a:rPr>
              <a:t>Even in the midst of such economic and political hostility, Israel managed to create a functional, UN-recognized Jewish state. </a:t>
            </a:r>
            <a:r>
              <a:rPr lang="en-US" sz="1000" b="1">
                <a:latin typeface="Times New Roman" pitchFamily="18" charset="0"/>
              </a:rPr>
              <a:t>David Ben-Gurion</a:t>
            </a:r>
            <a:r>
              <a:rPr lang="en-US" sz="1000">
                <a:latin typeface="Times New Roman" pitchFamily="18" charset="0"/>
              </a:rPr>
              <a:t>, former chairman of both the World Zionist Organization and the Jewish Agency, was elected Prime Minister and </a:t>
            </a:r>
            <a:r>
              <a:rPr lang="en-US" sz="1000" b="1">
                <a:latin typeface="Times New Roman" pitchFamily="18" charset="0"/>
              </a:rPr>
              <a:t>Chaim Weizmann</a:t>
            </a:r>
            <a:r>
              <a:rPr lang="en-US" sz="1000">
                <a:latin typeface="Times New Roman" pitchFamily="18" charset="0"/>
              </a:rPr>
              <a:t> became the state’s first President (a ceremonial position). A constituent assembly was created in October 1948 (which would become the state’s first legislative branch called the </a:t>
            </a:r>
            <a:r>
              <a:rPr lang="en-US" sz="1000" b="1">
                <a:latin typeface="Times New Roman" pitchFamily="18" charset="0"/>
              </a:rPr>
              <a:t>Knesset</a:t>
            </a:r>
            <a:r>
              <a:rPr lang="en-US" sz="1000">
                <a:latin typeface="Times New Roman" pitchFamily="18" charset="0"/>
              </a:rPr>
              <a:t>) and plans were made to draw up a formal constitution.</a:t>
            </a:r>
          </a:p>
          <a:p>
            <a:pPr algn="just"/>
            <a:endParaRPr lang="en-US" sz="1000">
              <a:latin typeface="Times New Roman" pitchFamily="18" charset="0"/>
            </a:endParaRPr>
          </a:p>
          <a:p>
            <a:pPr algn="just"/>
            <a:r>
              <a:rPr lang="en-US" sz="1000" b="1">
                <a:latin typeface="Times New Roman" pitchFamily="18" charset="0"/>
              </a:rPr>
              <a:t>Law of Return and Immigration</a:t>
            </a:r>
          </a:p>
          <a:p>
            <a:pPr algn="just"/>
            <a:r>
              <a:rPr lang="en-US" sz="1000">
                <a:latin typeface="Times New Roman" pitchFamily="18" charset="0"/>
              </a:rPr>
              <a:t>One of the first legislative changes initiated by the new Israeli leaders was the country’s policy on immigration. In 1950, the Knesset passed the </a:t>
            </a:r>
            <a:r>
              <a:rPr lang="en-US" sz="1000" b="1">
                <a:latin typeface="Times New Roman" pitchFamily="18" charset="0"/>
              </a:rPr>
              <a:t>Law of Return</a:t>
            </a:r>
            <a:r>
              <a:rPr lang="en-US" sz="1000">
                <a:latin typeface="Times New Roman" pitchFamily="18" charset="0"/>
              </a:rPr>
              <a:t> which granted every Jewish person in the world the right to become an Israeli citizen. The announcement predictably led to a tremendous influx of Jews. Hundreds of thousands of people flooded into Israel nearly doubling the existing Jewish population by 1951 and drawing on the nation’s already limited resources. The emerging state hadn’t yet built a national economy and was not prepared to accommodate the flood of newcomers. Those who had come from poorer nations or had no resources of their own consequently had to live in transit camps until they could be incorporated into Israeli society.</a:t>
            </a:r>
          </a:p>
          <a:p>
            <a:pPr algn="just"/>
            <a:endParaRPr lang="en-US" sz="1000">
              <a:latin typeface="Times New Roman" pitchFamily="18" charset="0"/>
            </a:endParaRPr>
          </a:p>
          <a:p>
            <a:pPr algn="just"/>
            <a:r>
              <a:rPr lang="en-US" sz="1000">
                <a:latin typeface="Times New Roman" pitchFamily="18" charset="0"/>
              </a:rPr>
              <a:t>Economic and social discrepancies among the immigrant groups also led to social tensions.  The wealthier, more established Jews from Europe (mostly </a:t>
            </a:r>
            <a:r>
              <a:rPr lang="en-US" sz="1000" b="1">
                <a:latin typeface="Times New Roman" pitchFamily="18" charset="0"/>
              </a:rPr>
              <a:t>Ashkenazim</a:t>
            </a:r>
            <a:r>
              <a:rPr lang="en-US" sz="1000">
                <a:latin typeface="Times New Roman" pitchFamily="18" charset="0"/>
              </a:rPr>
              <a:t>) rebuffed the poorly educated, welfare-dependent Jews who arrived from countries in the former Ottoman Empire (primarily </a:t>
            </a:r>
            <a:r>
              <a:rPr lang="en-US" sz="1000" b="1">
                <a:latin typeface="Times New Roman" pitchFamily="18" charset="0"/>
              </a:rPr>
              <a:t>Sephardic</a:t>
            </a:r>
            <a:r>
              <a:rPr lang="en-US" sz="1000">
                <a:latin typeface="Times New Roman" pitchFamily="18" charset="0"/>
              </a:rPr>
              <a:t> Jews escaping discrimination). Sephardic Jews, in turn, resented the political elitism of the Ashkenazic Jews.</a:t>
            </a:r>
          </a:p>
          <a:p>
            <a:endParaRPr lang="en-US" sz="1000">
              <a:latin typeface="Times New Roman" pitchFamily="18" charset="0"/>
            </a:endParaRPr>
          </a:p>
          <a:p>
            <a:endParaRPr lang="en-US" sz="1000"/>
          </a:p>
          <a:p>
            <a:endParaRPr lang="en-US" sz="100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70A64-273A-42E9-87E6-F4380DAB4046}" type="slidenum">
              <a:rPr lang="en-US"/>
              <a:pPr/>
              <a:t>196</a:t>
            </a:fld>
            <a:endParaRPr lang="en-US"/>
          </a:p>
        </p:txBody>
      </p:sp>
      <p:sp>
        <p:nvSpPr>
          <p:cNvPr id="151554" name="Rectangle 2"/>
          <p:cNvSpPr>
            <a:spLocks noGrp="1" noRot="1" noChangeAspect="1" noChangeArrowheads="1" noTextEdit="1"/>
          </p:cNvSpPr>
          <p:nvPr>
            <p:ph type="sldImg"/>
          </p:nvPr>
        </p:nvSpPr>
        <p:spPr>
          <a:xfrm>
            <a:off x="2032000" y="685800"/>
            <a:ext cx="2641600" cy="1982788"/>
          </a:xfrm>
          <a:ln/>
        </p:spPr>
      </p:sp>
      <p:sp>
        <p:nvSpPr>
          <p:cNvPr id="151555" name="Rectangle 3"/>
          <p:cNvSpPr>
            <a:spLocks noGrp="1" noChangeArrowheads="1"/>
          </p:cNvSpPr>
          <p:nvPr>
            <p:ph type="body" idx="1"/>
          </p:nvPr>
        </p:nvSpPr>
        <p:spPr>
          <a:xfrm>
            <a:off x="686108" y="2742714"/>
            <a:ext cx="5485785" cy="5715608"/>
          </a:xfrm>
        </p:spPr>
        <p:txBody>
          <a:bodyPr/>
          <a:lstStyle/>
          <a:p>
            <a:pPr algn="just">
              <a:lnSpc>
                <a:spcPct val="80000"/>
              </a:lnSpc>
            </a:pPr>
            <a:r>
              <a:rPr lang="en-US" sz="1000" b="1">
                <a:latin typeface="Times New Roman" pitchFamily="18" charset="0"/>
              </a:rPr>
              <a:t>REFUGEES</a:t>
            </a:r>
          </a:p>
          <a:p>
            <a:pPr algn="just">
              <a:lnSpc>
                <a:spcPct val="90000"/>
              </a:lnSpc>
            </a:pPr>
            <a:r>
              <a:rPr lang="en-US" sz="1000">
                <a:latin typeface="Times New Roman" pitchFamily="18" charset="0"/>
              </a:rPr>
              <a:t>The first Palestinian exodus began after the announcement of the UN partition resolution when Arabs anticipating war temporarily relocated to neighboring countries. After word spread that on April 9, 1948 hundreds of innocent men, women and children were massacred by Jewish terrorists at </a:t>
            </a:r>
            <a:r>
              <a:rPr lang="en-US" sz="1000" b="1">
                <a:latin typeface="Times New Roman" pitchFamily="18" charset="0"/>
              </a:rPr>
              <a:t>Deir Yassim</a:t>
            </a:r>
            <a:r>
              <a:rPr lang="en-US" sz="1000">
                <a:latin typeface="Times New Roman" pitchFamily="18" charset="0"/>
              </a:rPr>
              <a:t> (a small strategic village near Jerusalem) masses of Palestinians fled fearing the same fate would befall them. Others feared that they would be caught in the crossfire or become victims of Jewish retaliation after the Arabs left. In some cases, Palestinian inhabitants were encouraged or ordered to leave either by the British, the Jews or other Arabs for their own safety or for strategic reasons (for example Arabs hoped to paralyze cities by evacuating all of the workers). Finally, some Palestinians feared that if they remained in the isolated villages, they would soon be surrounded by enemies or be regarded as traitors if they accepted Jewish protection.</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Most of the refugees left their belongings behind believing that they would soon return after the fighting had stopped and combined Arab forces had defeated the Zionists as they had promised. Expecting a speedy homecoming, wealthy Palestinians checked into hotels, took out short-term leases on apartments or visited relatives abroad. The majority, though, took up residence in tent cities just outside Israel’s borders.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Since the camps were initially built as temporary shelters most lacked basic facilities such as running water, waste management, schools etc. Emergency assistance was provided by international organizations such as the International Red Cross and the American Friends Service Committee and in November 1948, the United Nations established the </a:t>
            </a:r>
            <a:r>
              <a:rPr lang="en-US" sz="1000" b="1">
                <a:latin typeface="Times New Roman" pitchFamily="18" charset="0"/>
              </a:rPr>
              <a:t>United Nations Relief for Palestinian Refugees</a:t>
            </a:r>
            <a:r>
              <a:rPr lang="en-US" sz="1000">
                <a:latin typeface="Times New Roman" pitchFamily="18" charset="0"/>
              </a:rPr>
              <a:t> </a:t>
            </a:r>
            <a:r>
              <a:rPr lang="en-US" sz="1000" b="1">
                <a:latin typeface="Times New Roman" pitchFamily="18" charset="0"/>
              </a:rPr>
              <a:t>(UNRPR)</a:t>
            </a:r>
            <a:r>
              <a:rPr lang="en-US" sz="1000">
                <a:latin typeface="Times New Roman" pitchFamily="18" charset="0"/>
              </a:rPr>
              <a:t> to help coordinate non-governmental relief organizations (NGOs).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When it became apparent that a swift return was not to be forthcoming, the UNRPR was replaced by the </a:t>
            </a:r>
            <a:r>
              <a:rPr lang="en-US" sz="1000" b="1">
                <a:latin typeface="Times New Roman" pitchFamily="18" charset="0"/>
              </a:rPr>
              <a:t>United Nations Relief and Works Agency (UNRWA),</a:t>
            </a:r>
            <a:r>
              <a:rPr lang="en-US" sz="1000">
                <a:latin typeface="Times New Roman" pitchFamily="18" charset="0"/>
              </a:rPr>
              <a:t> which set up more permanent services. Far from temporary, the UNRWA was renewed every three years since its establishment in December 1949, and is expected to continue to serve the Palestinian refugees and their descendants as long as they are living in exile</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Resolution 194</a:t>
            </a:r>
          </a:p>
          <a:p>
            <a:pPr algn="just">
              <a:lnSpc>
                <a:spcPct val="80000"/>
              </a:lnSpc>
            </a:pPr>
            <a:r>
              <a:rPr lang="en-US" sz="1000">
                <a:latin typeface="Times New Roman" pitchFamily="18" charset="0"/>
              </a:rPr>
              <a:t>According to UN General Assembly </a:t>
            </a:r>
            <a:r>
              <a:rPr lang="en-US" sz="1000" b="1">
                <a:latin typeface="Times New Roman" pitchFamily="18" charset="0"/>
              </a:rPr>
              <a:t>Resolution 194</a:t>
            </a:r>
            <a:r>
              <a:rPr lang="en-US" sz="1000">
                <a:latin typeface="Times New Roman" pitchFamily="18" charset="0"/>
              </a:rPr>
              <a:t> issued in December 1948 (called the “</a:t>
            </a:r>
            <a:r>
              <a:rPr lang="en-US" sz="1000" b="1">
                <a:latin typeface="Times New Roman" pitchFamily="18" charset="0"/>
              </a:rPr>
              <a:t>Right of Return</a:t>
            </a:r>
            <a:r>
              <a:rPr lang="en-US" sz="1000">
                <a:latin typeface="Times New Roman" pitchFamily="18" charset="0"/>
              </a:rPr>
              <a:t>”), Israel was instructed to “allow refugees to return to their homes at the earliest practical date to live in peace with their neighbors.” Those who chose not to return were entitled to compensation by the Israeli government.</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Israelis</a:t>
            </a:r>
          </a:p>
          <a:p>
            <a:pPr algn="just">
              <a:lnSpc>
                <a:spcPct val="80000"/>
              </a:lnSpc>
            </a:pPr>
            <a:r>
              <a:rPr lang="en-US" sz="1000">
                <a:latin typeface="Times New Roman" pitchFamily="18" charset="0"/>
              </a:rPr>
              <a:t>But the mass exodus of Palestinians had served the Israelis well as they worked to accommodate an equally large influx of Jewish immigrants eager to settle in their new “homeland.” Jews traumatized by the Holocaust in Europe eagerly took advantage of the new Israeli parliament’s (</a:t>
            </a:r>
            <a:r>
              <a:rPr lang="en-US" sz="1000" b="1">
                <a:latin typeface="Times New Roman" pitchFamily="18" charset="0"/>
              </a:rPr>
              <a:t>Knesset</a:t>
            </a:r>
            <a:r>
              <a:rPr lang="en-US" sz="1000">
                <a:latin typeface="Times New Roman" pitchFamily="18" charset="0"/>
              </a:rPr>
              <a:t>) grant of immediate citizenship to any Jew who wanted to live in Israel (called the “</a:t>
            </a:r>
            <a:r>
              <a:rPr lang="en-US" sz="1000" b="1">
                <a:latin typeface="Times New Roman" pitchFamily="18" charset="0"/>
              </a:rPr>
              <a:t>Law of Return</a:t>
            </a:r>
            <a:r>
              <a:rPr lang="en-US" sz="1000">
                <a:latin typeface="Times New Roman" pitchFamily="18" charset="0"/>
              </a:rPr>
              <a:t>”). Others immigrated to Israel to avoid discrimination in Arab countries that bitterly opposed the Zionist occupation of Palestine. The number of Jewish immigrants almost matched the number of Palestinians who had fled permanently complicating any plans to repatriate the Palestinians.</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ECE8CF-B84F-482C-A7DB-961D752856FF}" type="slidenum">
              <a:rPr lang="en-US"/>
              <a:pPr/>
              <a:t>197</a:t>
            </a:fld>
            <a:endParaRPr lang="en-US"/>
          </a:p>
        </p:txBody>
      </p:sp>
      <p:sp>
        <p:nvSpPr>
          <p:cNvPr id="153602" name="Rectangle 2"/>
          <p:cNvSpPr>
            <a:spLocks noGrp="1" noRot="1" noChangeAspect="1" noChangeArrowheads="1" noTextEdit="1"/>
          </p:cNvSpPr>
          <p:nvPr>
            <p:ph type="sldImg"/>
          </p:nvPr>
        </p:nvSpPr>
        <p:spPr>
          <a:xfrm>
            <a:off x="1420813" y="685800"/>
            <a:ext cx="3862387" cy="2897188"/>
          </a:xfrm>
          <a:ln/>
        </p:spPr>
      </p:sp>
      <p:sp>
        <p:nvSpPr>
          <p:cNvPr id="153603" name="Rectangle 3"/>
          <p:cNvSpPr>
            <a:spLocks noGrp="1" noChangeArrowheads="1"/>
          </p:cNvSpPr>
          <p:nvPr>
            <p:ph type="body" idx="1"/>
          </p:nvPr>
        </p:nvSpPr>
        <p:spPr>
          <a:xfrm>
            <a:off x="686108" y="3734759"/>
            <a:ext cx="5485785" cy="4571189"/>
          </a:xfrm>
        </p:spPr>
        <p:txBody>
          <a:bodyPr/>
          <a:lstStyle/>
          <a:p>
            <a:pPr algn="just">
              <a:lnSpc>
                <a:spcPct val="80000"/>
              </a:lnSpc>
            </a:pPr>
            <a:r>
              <a:rPr lang="en-US" sz="1000" b="1">
                <a:latin typeface="Times New Roman" pitchFamily="18" charset="0"/>
              </a:rPr>
              <a:t>SINAI CAMPAIGN 1956</a:t>
            </a:r>
            <a:endParaRPr lang="en-US" sz="1000">
              <a:latin typeface="Times New Roman" pitchFamily="18" charset="0"/>
            </a:endParaRPr>
          </a:p>
          <a:p>
            <a:pPr algn="just">
              <a:lnSpc>
                <a:spcPct val="80000"/>
              </a:lnSpc>
            </a:pPr>
            <a:r>
              <a:rPr lang="en-US" sz="1000">
                <a:latin typeface="Times New Roman" pitchFamily="18" charset="0"/>
              </a:rPr>
              <a:t>In 1948, the Egyptians joined Syria, Transjordan, Lebanon and other Arab powers in the war against the newly proclaimed state of Israel and agreed to a ceasefire a year later in exchange for control over the Gaza Strip. The defeat against Israel and growing corruption in the hated British-backed </a:t>
            </a:r>
            <a:r>
              <a:rPr lang="en-US" sz="1000" b="1">
                <a:latin typeface="Times New Roman" pitchFamily="18" charset="0"/>
              </a:rPr>
              <a:t>Farouk</a:t>
            </a:r>
            <a:r>
              <a:rPr lang="en-US" sz="1000">
                <a:latin typeface="Times New Roman" pitchFamily="18" charset="0"/>
              </a:rPr>
              <a:t> government  (the British had installed puppet-regimes in Egypt since the opening of the Suez Canal) stirred Egyptian nationalist sentiments and inflamed hostility against the British presence. In a bloodless coup in July 1952 King Farouk’s unpopular puppet-regime was overthrown by a group of young officers led by </a:t>
            </a:r>
            <a:r>
              <a:rPr lang="en-US" sz="1000" b="1">
                <a:latin typeface="Times New Roman" pitchFamily="18" charset="0"/>
              </a:rPr>
              <a:t>Lieutenant-Colonel Gamal Abdul Nasser.</a:t>
            </a:r>
            <a:r>
              <a:rPr lang="en-US" sz="1000">
                <a:latin typeface="Times New Roman" pitchFamily="18" charset="0"/>
              </a:rPr>
              <a:t> Two years later Nasser was declared President and became one of the most influential men in the Middle East.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As President, Nasser stoked Egypt’s confrontation with Israel by building a military arsenal with aid from the Soviet Union and supporting Palestinian guerrillas </a:t>
            </a:r>
            <a:r>
              <a:rPr lang="en-US" sz="1000" b="1">
                <a:latin typeface="Times New Roman" pitchFamily="18" charset="0"/>
              </a:rPr>
              <a:t>(</a:t>
            </a:r>
            <a:r>
              <a:rPr lang="en-US" sz="1000" b="1" i="1">
                <a:latin typeface="Times New Roman" pitchFamily="18" charset="0"/>
              </a:rPr>
              <a:t>fedayeen</a:t>
            </a:r>
            <a:r>
              <a:rPr lang="en-US" sz="1000">
                <a:latin typeface="Times New Roman" pitchFamily="18" charset="0"/>
              </a:rPr>
              <a:t>) in their raids against Israel from bases across the Israeli border. His nationalist reforms were extremely popular within Egypt and his pan-Arab stance attracted devotees from around the Arab world positioning Egypt as the potential center for a greater Arab nation.</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One of Nasser’s boldest acts as Egypt’s president was the nationalization of the </a:t>
            </a:r>
            <a:r>
              <a:rPr lang="en-US" sz="1000" b="1">
                <a:latin typeface="Times New Roman" pitchFamily="18" charset="0"/>
              </a:rPr>
              <a:t>Suez Canal</a:t>
            </a:r>
            <a:r>
              <a:rPr lang="en-US" sz="1000">
                <a:latin typeface="Times New Roman" pitchFamily="18" charset="0"/>
              </a:rPr>
              <a:t> in July 1956 in order to generate revenues to fund his </a:t>
            </a:r>
            <a:r>
              <a:rPr lang="en-US" sz="1000" b="1">
                <a:latin typeface="Times New Roman" pitchFamily="18" charset="0"/>
              </a:rPr>
              <a:t>Aswan Dam</a:t>
            </a:r>
            <a:r>
              <a:rPr lang="en-US" sz="1000">
                <a:latin typeface="Times New Roman" pitchFamily="18" charset="0"/>
              </a:rPr>
              <a:t> project. The move was a last resort after extensive efforts were made to secure foreign capital for the project, but was perceived in the West as a deliberate provocation against the European powers. He also blockaded the </a:t>
            </a:r>
            <a:r>
              <a:rPr lang="en-US" sz="1000" b="1">
                <a:latin typeface="Times New Roman" pitchFamily="18" charset="0"/>
              </a:rPr>
              <a:t>Straits of Tiran</a:t>
            </a:r>
            <a:r>
              <a:rPr lang="en-US" sz="1000">
                <a:latin typeface="Times New Roman" pitchFamily="18" charset="0"/>
              </a:rPr>
              <a:t> which cut off Israel’s supply route to Asia. In retaliation, British and French forces joined secretly with the Israelis (who were aggravated by Egypt’s support of </a:t>
            </a:r>
            <a:r>
              <a:rPr lang="en-US" sz="1000" i="1">
                <a:latin typeface="Times New Roman" pitchFamily="18" charset="0"/>
              </a:rPr>
              <a:t>fedayeen</a:t>
            </a:r>
            <a:r>
              <a:rPr lang="en-US" sz="1000">
                <a:latin typeface="Times New Roman" pitchFamily="18" charset="0"/>
              </a:rPr>
              <a:t> raids) and attacked Egypt (allied with the Syrians and Palestinian) on October 29, 1956 (called the “</a:t>
            </a:r>
            <a:r>
              <a:rPr lang="en-US" sz="1000" b="1">
                <a:latin typeface="Times New Roman" pitchFamily="18" charset="0"/>
              </a:rPr>
              <a:t>Sinai Campaign</a:t>
            </a:r>
            <a:r>
              <a:rPr lang="en-US" sz="1000">
                <a:latin typeface="Times New Roman" pitchFamily="18" charset="0"/>
              </a:rPr>
              <a:t>”).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combined British, French and Israeli armies were forced to withdraw by the United Nations who installed peacekeeping forces (the UNEF or United Nations Emergency Forces) along the Suez Canal and the </a:t>
            </a:r>
            <a:r>
              <a:rPr lang="en-US" sz="1000" b="1">
                <a:latin typeface="Times New Roman" pitchFamily="18" charset="0"/>
              </a:rPr>
              <a:t>Straits of Tiran</a:t>
            </a:r>
            <a:r>
              <a:rPr lang="en-US" sz="1000">
                <a:latin typeface="Times New Roman" pitchFamily="18" charset="0"/>
              </a:rPr>
              <a:t> (the shipping route from the Gulf of Aqaba to the Red Sea). Nasser’s popularity soared when he was credited as the leader who defied the West and Israel.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Israelis also considered themselves victors in the Sinai Campaign. Although Israel was forced to withdraw its troops from Sinai (which it had occupied temporarily), the UN had been deployed to protect Israeli waterways, the </a:t>
            </a:r>
            <a:r>
              <a:rPr lang="en-US" sz="1000" i="1">
                <a:latin typeface="Times New Roman" pitchFamily="18" charset="0"/>
              </a:rPr>
              <a:t>fedayeen</a:t>
            </a:r>
            <a:r>
              <a:rPr lang="en-US" sz="1000">
                <a:latin typeface="Times New Roman" pitchFamily="18" charset="0"/>
              </a:rPr>
              <a:t> raids from Gaza had stopped and Israelis image as a military power had been enhanced. But the relative peace that followed was tenuous.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state of affairs in Egypt after the 1956 </a:t>
            </a:r>
            <a:r>
              <a:rPr lang="en-US" sz="1000" b="1">
                <a:latin typeface="Times New Roman" pitchFamily="18" charset="0"/>
              </a:rPr>
              <a:t>Suez War</a:t>
            </a:r>
            <a:r>
              <a:rPr lang="en-US" sz="1000">
                <a:latin typeface="Times New Roman" pitchFamily="18" charset="0"/>
              </a:rPr>
              <a:t> sowed the seeds for the </a:t>
            </a:r>
            <a:r>
              <a:rPr lang="en-US" sz="1000" b="1">
                <a:latin typeface="Times New Roman" pitchFamily="18" charset="0"/>
              </a:rPr>
              <a:t>1967 Six-Day War</a:t>
            </a:r>
            <a:r>
              <a:rPr lang="en-US" sz="1000">
                <a:latin typeface="Times New Roman" pitchFamily="18" charset="0"/>
              </a:rPr>
              <a:t>.</a:t>
            </a:r>
          </a:p>
          <a:p>
            <a:pPr>
              <a:lnSpc>
                <a:spcPct val="80000"/>
              </a:lnSpc>
            </a:pPr>
            <a:endParaRPr lang="en-US" sz="1000">
              <a:latin typeface="Times New Roman" pitchFamily="18"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45CF0-B70D-4264-9B7D-3CF2D05AE897}" type="slidenum">
              <a:rPr lang="en-US"/>
              <a:pPr/>
              <a:t>198</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609190" y="4342630"/>
            <a:ext cx="5639620" cy="4344251"/>
          </a:xfrm>
        </p:spPr>
        <p:txBody>
          <a:bodyPr/>
          <a:lstStyle/>
          <a:p>
            <a:pPr algn="just">
              <a:lnSpc>
                <a:spcPct val="80000"/>
              </a:lnSpc>
            </a:pPr>
            <a:r>
              <a:rPr lang="en-US" sz="1000" b="1">
                <a:latin typeface="Times New Roman" pitchFamily="18" charset="0"/>
              </a:rPr>
              <a:t>PALESINIANS LIVING IN THE DIASPORA</a:t>
            </a:r>
          </a:p>
          <a:p>
            <a:pPr algn="just">
              <a:lnSpc>
                <a:spcPct val="80000"/>
              </a:lnSpc>
            </a:pPr>
            <a:r>
              <a:rPr lang="en-US" sz="1000">
                <a:latin typeface="Times New Roman" pitchFamily="18" charset="0"/>
              </a:rPr>
              <a:t>After the 1948 war, hundreds of thousands of Palestinians had fled Israel and were living as refugees in camps in neighboring countries. As “temporary” shelters, the camps had not been set up with proper sewage systems, electricity, medical facilities, schools and other amenities. Initially, the Palestinians received funding from their host countries (Jordan, Lebanon, Syria, Egypt etc.) but the aid eventually began to dry up.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most of the neighboring Arab countries, the Palestinians were treated as foreigners whose movements and activities were restricted and opportunities limited. Even in the most accommodating countries (such as </a:t>
            </a:r>
            <a:r>
              <a:rPr lang="en-US" sz="1000" b="1">
                <a:latin typeface="Times New Roman" pitchFamily="18" charset="0"/>
              </a:rPr>
              <a:t>Jordan</a:t>
            </a:r>
            <a:r>
              <a:rPr lang="en-US" sz="1000">
                <a:latin typeface="Times New Roman" pitchFamily="18" charset="0"/>
              </a:rPr>
              <a:t> where Palestinians were granted citizenship and the right to work) Palestinians were treated with suspicion and distrust. The collective experiences of displacement, frustration and anger bonded the Palestinians into a strong community with common aspirations and a unique identity. The struggle to reclaim Palestine was iterated on a regular basis by the exchange of the promise “We shall return,” and the pursuit of self-determination colored nearly all activities within the camps.</a:t>
            </a:r>
          </a:p>
          <a:p>
            <a:pPr algn="just">
              <a:lnSpc>
                <a:spcPct val="80000"/>
              </a:lnSpc>
            </a:pPr>
            <a:endParaRPr lang="en-US" sz="1000" b="1">
              <a:latin typeface="Times New Roman" pitchFamily="18" charset="0"/>
            </a:endParaRPr>
          </a:p>
          <a:p>
            <a:pPr algn="just">
              <a:lnSpc>
                <a:spcPct val="80000"/>
              </a:lnSpc>
            </a:pPr>
            <a:r>
              <a:rPr lang="en-US" sz="1000">
                <a:latin typeface="Times New Roman" pitchFamily="18" charset="0"/>
              </a:rPr>
              <a:t>The liberation of Egypt from the what was seen as British tyranny and Nasser’s nationalist ideals reinforced Palestinian claims to their homeland. And the perceived victory of Egypt against the combined forces of the British, French and Israelis in Sinai in 1956 encouraged the Palestinians to band together militarily and politically. </a:t>
            </a:r>
          </a:p>
          <a:p>
            <a:pPr algn="just">
              <a:lnSpc>
                <a:spcPct val="80000"/>
              </a:lnSpc>
            </a:pPr>
            <a:endParaRPr lang="en-US" sz="1000" b="1">
              <a:latin typeface="Times New Roman" pitchFamily="18" charset="0"/>
            </a:endParaRPr>
          </a:p>
          <a:p>
            <a:pPr algn="just">
              <a:lnSpc>
                <a:spcPct val="80000"/>
              </a:lnSpc>
            </a:pPr>
            <a:r>
              <a:rPr lang="en-US" sz="1000" b="1">
                <a:latin typeface="Times New Roman" pitchFamily="18" charset="0"/>
              </a:rPr>
              <a:t>YASSER ARAFAT – AL-FATAH</a:t>
            </a:r>
          </a:p>
          <a:p>
            <a:pPr algn="just">
              <a:lnSpc>
                <a:spcPct val="80000"/>
              </a:lnSpc>
            </a:pPr>
            <a:r>
              <a:rPr lang="en-US" sz="1000">
                <a:latin typeface="Times New Roman" pitchFamily="18" charset="0"/>
              </a:rPr>
              <a:t>One year after the Sinai Campaign, </a:t>
            </a:r>
            <a:r>
              <a:rPr lang="en-US" sz="1000" b="1">
                <a:latin typeface="Times New Roman" pitchFamily="18" charset="0"/>
              </a:rPr>
              <a:t>Yasser Arafat</a:t>
            </a:r>
            <a:r>
              <a:rPr lang="en-US" sz="1000">
                <a:latin typeface="Times New Roman" pitchFamily="18" charset="0"/>
              </a:rPr>
              <a:t>, a young Palestinian soldier who had fought with the Egyptians, joined some fellow students to form an underground movement dedicated to reclaiming Palestine. The organization, called </a:t>
            </a:r>
            <a:r>
              <a:rPr lang="en-US" sz="1000" b="1">
                <a:latin typeface="Times New Roman" pitchFamily="18" charset="0"/>
              </a:rPr>
              <a:t>al-Fatah</a:t>
            </a:r>
            <a:r>
              <a:rPr lang="en-US" sz="1000">
                <a:latin typeface="Times New Roman" pitchFamily="18" charset="0"/>
              </a:rPr>
              <a:t> (Fatah), established training camps and bases in several Arab countries and launched its first operation on January 1, 1965.</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PALESTINIAN LIBERATION ORGANIZATION (PLO)</a:t>
            </a:r>
          </a:p>
          <a:p>
            <a:pPr algn="just">
              <a:lnSpc>
                <a:spcPct val="80000"/>
              </a:lnSpc>
            </a:pPr>
            <a:r>
              <a:rPr lang="en-US" sz="1000">
                <a:latin typeface="Times New Roman" pitchFamily="18" charset="0"/>
              </a:rPr>
              <a:t>About the same time that Fatah was developing, Egyptian President </a:t>
            </a:r>
            <a:r>
              <a:rPr lang="en-US" sz="1000" b="1">
                <a:latin typeface="Times New Roman" pitchFamily="18" charset="0"/>
              </a:rPr>
              <a:t>Gamal Abdul Nasser</a:t>
            </a:r>
            <a:r>
              <a:rPr lang="en-US" sz="1000">
                <a:latin typeface="Times New Roman" pitchFamily="18" charset="0"/>
              </a:rPr>
              <a:t> called an Arab summit meeting in Cairo, Egypt. The attendees agreed to establish an institution that would represent the Palestinians now living in </a:t>
            </a:r>
            <a:r>
              <a:rPr lang="en-US" sz="1000" b="1" i="1">
                <a:latin typeface="Times New Roman" pitchFamily="18" charset="0"/>
              </a:rPr>
              <a:t>diaspora </a:t>
            </a:r>
            <a:r>
              <a:rPr lang="en-US" sz="1000">
                <a:latin typeface="Times New Roman" pitchFamily="18" charset="0"/>
              </a:rPr>
              <a:t>(</a:t>
            </a:r>
            <a:r>
              <a:rPr lang="en-US" sz="1000" b="1" i="1">
                <a:latin typeface="Times New Roman" pitchFamily="18" charset="0"/>
              </a:rPr>
              <a:t>mahaji</a:t>
            </a:r>
            <a:r>
              <a:rPr lang="en-US" sz="1000">
                <a:latin typeface="Times New Roman" pitchFamily="18" charset="0"/>
              </a:rPr>
              <a:t>). In 1964 the </a:t>
            </a:r>
            <a:r>
              <a:rPr lang="en-US" sz="1000" b="1">
                <a:latin typeface="Times New Roman" pitchFamily="18" charset="0"/>
              </a:rPr>
              <a:t>Palestinian Liberation Organization</a:t>
            </a:r>
            <a:r>
              <a:rPr lang="en-US" sz="1000">
                <a:latin typeface="Times New Roman" pitchFamily="18" charset="0"/>
              </a:rPr>
              <a:t> was born under the leadership of </a:t>
            </a:r>
            <a:r>
              <a:rPr lang="en-US" sz="1000" b="1">
                <a:latin typeface="Times New Roman" pitchFamily="18" charset="0"/>
              </a:rPr>
              <a:t>Ahmed Shukairy</a:t>
            </a:r>
            <a:r>
              <a:rPr lang="en-US" sz="1000">
                <a:latin typeface="Times New Roman" pitchFamily="18" charset="0"/>
              </a:rPr>
              <a:t>, a former Saudi ambassador to the UN.</a:t>
            </a:r>
          </a:p>
          <a:p>
            <a:pPr>
              <a:lnSpc>
                <a:spcPct val="80000"/>
              </a:lnSpc>
            </a:pPr>
            <a:endParaRPr lang="en-US" sz="1000"/>
          </a:p>
          <a:p>
            <a:pPr>
              <a:lnSpc>
                <a:spcPct val="80000"/>
              </a:lnSpc>
            </a:pPr>
            <a:endParaRPr lang="en-US" sz="80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9E691-D92D-4961-9E6B-E632BD625F0D}" type="slidenum">
              <a:rPr lang="en-US"/>
              <a:pPr/>
              <a:t>199</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PLO AIMS (See book enclosed: “Israel-Palestine in a Nutshell,” for a more complete list)</a:t>
            </a:r>
          </a:p>
          <a:p>
            <a:pPr algn="just">
              <a:lnSpc>
                <a:spcPct val="90000"/>
              </a:lnSpc>
            </a:pPr>
            <a:r>
              <a:rPr lang="en-US" sz="1000">
                <a:latin typeface="Times New Roman" pitchFamily="18" charset="0"/>
              </a:rPr>
              <a:t>The aims and beliefs of the PLO were outlined in the 33 Articles of the Palestinian National Charter of 1968.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The PLO charter declared that the Palestinians had a unique identity and had a right to a homeland. All Palestinians with the help of all their Arab brothers were encouraged to participate in armed struggle to win back their homeland from the Israeli occupiers (who, the Palestinians say, illegally established the state of Israel). Anything other than the total liberation of Palestine would be rejected. Israel was deemed a geographical base for Zionist world domination and a threat to all Arabs, the Middle East and the whole world. </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Fatah vs. PLO</a:t>
            </a:r>
          </a:p>
          <a:p>
            <a:pPr algn="just">
              <a:lnSpc>
                <a:spcPct val="90000"/>
              </a:lnSpc>
            </a:pPr>
            <a:r>
              <a:rPr lang="en-US" sz="1000">
                <a:latin typeface="Times New Roman" pitchFamily="18" charset="0"/>
              </a:rPr>
              <a:t>Initially, the younger members of the </a:t>
            </a:r>
            <a:r>
              <a:rPr lang="en-US" sz="1000" b="1">
                <a:latin typeface="Times New Roman" pitchFamily="18" charset="0"/>
              </a:rPr>
              <a:t>Fatah</a:t>
            </a:r>
            <a:r>
              <a:rPr lang="en-US" sz="1000">
                <a:latin typeface="Times New Roman" pitchFamily="18" charset="0"/>
              </a:rPr>
              <a:t> organization were wary of the </a:t>
            </a:r>
            <a:r>
              <a:rPr lang="en-US" sz="1000" b="1">
                <a:latin typeface="Times New Roman" pitchFamily="18" charset="0"/>
              </a:rPr>
              <a:t>PLO</a:t>
            </a:r>
            <a:r>
              <a:rPr lang="en-US" sz="1000">
                <a:latin typeface="Times New Roman" pitchFamily="18" charset="0"/>
              </a:rPr>
              <a:t> (which was then sponsored by Egypt and attracted an older generation) and feared that it would be used by the Arab regimes to fulfill their own political agendas. But when it became apparent that the Fatah movement lacked the funds it needed to conduct effective attacks on Israel and the PLO (which had been discredited by its performance in the Six-Day War [See “Six-Day War” in following slides]) lacked Fatah’s legitimacy, the organizations joined together.</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PLO Umbrella</a:t>
            </a:r>
          </a:p>
          <a:p>
            <a:pPr algn="just">
              <a:lnSpc>
                <a:spcPct val="90000"/>
              </a:lnSpc>
            </a:pPr>
            <a:r>
              <a:rPr lang="en-US" sz="1000">
                <a:latin typeface="Times New Roman" pitchFamily="18" charset="0"/>
              </a:rPr>
              <a:t>The PLO eventually became the umbrella organization for a number of Palestinian groups (the Fatah movement being the dominant power in military and political affairs) and established training camps and centers all over the Arab world.</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1969, </a:t>
            </a:r>
            <a:r>
              <a:rPr lang="en-US" sz="1000" b="1">
                <a:latin typeface="Times New Roman" pitchFamily="18" charset="0"/>
              </a:rPr>
              <a:t>Yasser Arafat</a:t>
            </a:r>
            <a:r>
              <a:rPr lang="en-US" sz="1000">
                <a:latin typeface="Times New Roman" pitchFamily="18" charset="0"/>
              </a:rPr>
              <a:t> was elected Chairman of the Executive Committee of the PLO.</a:t>
            </a:r>
          </a:p>
          <a:p>
            <a:pPr>
              <a:lnSpc>
                <a:spcPct val="90000"/>
              </a:lnSpc>
            </a:pPr>
            <a:endParaRPr lang="en-US" sz="10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5D642-C752-4869-BB98-8A3AD25ABD19}" type="slidenum">
              <a:rPr lang="en-US"/>
              <a:pPr/>
              <a:t>2</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B5873-F372-4D57-8A41-3F2ED7201941}" type="slidenum">
              <a:rPr lang="en-US"/>
              <a:pPr/>
              <a:t>20</a:t>
            </a:fld>
            <a:endParaRPr lang="en-US"/>
          </a:p>
        </p:txBody>
      </p:sp>
      <p:sp>
        <p:nvSpPr>
          <p:cNvPr id="38914" name="Rectangle 2"/>
          <p:cNvSpPr>
            <a:spLocks noGrp="1" noRot="1" noChangeAspect="1" noChangeArrowheads="1" noTextEdit="1"/>
          </p:cNvSpPr>
          <p:nvPr>
            <p:ph type="sldImg"/>
          </p:nvPr>
        </p:nvSpPr>
        <p:spPr>
          <a:xfrm>
            <a:off x="1220788" y="685800"/>
            <a:ext cx="4570412" cy="3429000"/>
          </a:xfrm>
          <a:ln/>
        </p:spPr>
      </p:sp>
      <p:sp>
        <p:nvSpPr>
          <p:cNvPr id="38915" name="Rectangle 3"/>
          <p:cNvSpPr>
            <a:spLocks noGrp="1" noChangeArrowheads="1"/>
          </p:cNvSpPr>
          <p:nvPr>
            <p:ph type="body" idx="1"/>
          </p:nvPr>
        </p:nvSpPr>
        <p:spPr/>
        <p:txBody>
          <a:bodyPr/>
          <a:lstStyle/>
          <a:p>
            <a:pPr algn="just"/>
            <a:r>
              <a:rPr lang="en-US" sz="1000" b="1">
                <a:latin typeface="Times New Roman" pitchFamily="18" charset="0"/>
              </a:rPr>
              <a:t>JESUS CHRIST</a:t>
            </a:r>
          </a:p>
          <a:p>
            <a:pPr algn="just"/>
            <a:r>
              <a:rPr lang="en-US" sz="1000">
                <a:latin typeface="Times New Roman" pitchFamily="18" charset="0"/>
              </a:rPr>
              <a:t>The birth of </a:t>
            </a:r>
            <a:r>
              <a:rPr lang="en-US" sz="1000" b="1">
                <a:latin typeface="Times New Roman" pitchFamily="18" charset="0"/>
              </a:rPr>
              <a:t>Jesus of Nazareth</a:t>
            </a:r>
            <a:r>
              <a:rPr lang="en-US" sz="1000">
                <a:latin typeface="Times New Roman" pitchFamily="18" charset="0"/>
              </a:rPr>
              <a:t> had little influence on the world until the faith that bore his name, </a:t>
            </a:r>
            <a:r>
              <a:rPr lang="en-US" sz="1000" b="1">
                <a:latin typeface="Times New Roman" pitchFamily="18" charset="0"/>
              </a:rPr>
              <a:t>Christianity</a:t>
            </a:r>
            <a:r>
              <a:rPr lang="en-US" sz="1000">
                <a:latin typeface="Times New Roman" pitchFamily="18" charset="0"/>
              </a:rPr>
              <a:t>, was adopted by the Roman Emperor </a:t>
            </a:r>
            <a:r>
              <a:rPr lang="en-US" sz="1000" b="1">
                <a:latin typeface="Times New Roman" pitchFamily="18" charset="0"/>
              </a:rPr>
              <a:t>Constantine </a:t>
            </a:r>
            <a:r>
              <a:rPr lang="en-US" sz="1000">
                <a:latin typeface="Times New Roman" pitchFamily="18" charset="0"/>
              </a:rPr>
              <a:t>in the 4th century A.D.</a:t>
            </a:r>
          </a:p>
          <a:p>
            <a:pPr algn="just"/>
            <a:endParaRPr lang="en-US" sz="1000">
              <a:latin typeface="Times New Roman" pitchFamily="18" charset="0"/>
            </a:endParaRPr>
          </a:p>
          <a:p>
            <a:pPr algn="just"/>
            <a:r>
              <a:rPr lang="en-US" sz="1000">
                <a:latin typeface="Times New Roman" pitchFamily="18" charset="0"/>
              </a:rPr>
              <a:t>Jesus, who was born in the time of </a:t>
            </a:r>
            <a:r>
              <a:rPr lang="en-US" sz="1000" b="1">
                <a:latin typeface="Times New Roman" pitchFamily="18" charset="0"/>
              </a:rPr>
              <a:t>King Herod</a:t>
            </a:r>
            <a:r>
              <a:rPr lang="en-US" sz="1000">
                <a:latin typeface="Times New Roman" pitchFamily="18" charset="0"/>
              </a:rPr>
              <a:t>, was a Jew who shared the same contempt of Roman authority as the rest of the Israelites.  Little is known about his childhood except that he was born in </a:t>
            </a:r>
            <a:r>
              <a:rPr lang="en-US" sz="1000" b="1">
                <a:latin typeface="Times New Roman" pitchFamily="18" charset="0"/>
              </a:rPr>
              <a:t>Bethlehem</a:t>
            </a:r>
            <a:r>
              <a:rPr lang="en-US" sz="1000">
                <a:latin typeface="Times New Roman" pitchFamily="18" charset="0"/>
              </a:rPr>
              <a:t> and, with his virgin mother, </a:t>
            </a:r>
            <a:r>
              <a:rPr lang="en-US" sz="1000" b="1">
                <a:latin typeface="Times New Roman" pitchFamily="18" charset="0"/>
              </a:rPr>
              <a:t>Mary</a:t>
            </a:r>
            <a:r>
              <a:rPr lang="en-US" sz="1000">
                <a:latin typeface="Times New Roman" pitchFamily="18" charset="0"/>
              </a:rPr>
              <a:t>, and father, </a:t>
            </a:r>
            <a:r>
              <a:rPr lang="en-US" sz="1000" b="1">
                <a:latin typeface="Times New Roman" pitchFamily="18" charset="0"/>
              </a:rPr>
              <a:t>Joseph</a:t>
            </a:r>
            <a:r>
              <a:rPr lang="en-US" sz="1000">
                <a:latin typeface="Times New Roman" pitchFamily="18" charset="0"/>
              </a:rPr>
              <a:t> (whose lineage could be traced to </a:t>
            </a:r>
            <a:r>
              <a:rPr lang="en-US" sz="1000" b="1">
                <a:latin typeface="Times New Roman" pitchFamily="18" charset="0"/>
              </a:rPr>
              <a:t>King David</a:t>
            </a:r>
            <a:r>
              <a:rPr lang="en-US" sz="1000">
                <a:latin typeface="Times New Roman" pitchFamily="18" charset="0"/>
              </a:rPr>
              <a:t>) was taken to Egypt to escape Herod’s decree of infanticide.  There is little record of his life in the Christian Bible (the New Testament) until the age of 30 when he was baptized by </a:t>
            </a:r>
            <a:r>
              <a:rPr lang="en-US" sz="1000" b="1">
                <a:latin typeface="Times New Roman" pitchFamily="18" charset="0"/>
              </a:rPr>
              <a:t>John the Baptist</a:t>
            </a:r>
            <a:r>
              <a:rPr lang="en-US" sz="1000">
                <a:latin typeface="Times New Roman" pitchFamily="18" charset="0"/>
              </a:rPr>
              <a:t>, perhaps an </a:t>
            </a:r>
            <a:r>
              <a:rPr lang="en-US" sz="1000" b="1">
                <a:latin typeface="Times New Roman" pitchFamily="18" charset="0"/>
              </a:rPr>
              <a:t>Essene Jew</a:t>
            </a:r>
            <a:r>
              <a:rPr lang="en-US" sz="1000">
                <a:latin typeface="Times New Roman" pitchFamily="18" charset="0"/>
              </a:rPr>
              <a:t> (a mystical sect of Judaism) who believed in purification and rebirth through ritual cleansing.</a:t>
            </a:r>
          </a:p>
          <a:p>
            <a:pPr algn="just"/>
            <a:endParaRPr lang="en-US" sz="1000">
              <a:latin typeface="Times New Roman" pitchFamily="18" charset="0"/>
            </a:endParaRPr>
          </a:p>
          <a:p>
            <a:pPr algn="just"/>
            <a:r>
              <a:rPr lang="en-US" sz="1000" b="1">
                <a:latin typeface="Times New Roman" pitchFamily="18" charset="0"/>
              </a:rPr>
              <a:t>Preaching and Miracles</a:t>
            </a:r>
          </a:p>
          <a:p>
            <a:pPr algn="just"/>
            <a:r>
              <a:rPr lang="en-US" sz="1000">
                <a:latin typeface="Times New Roman" pitchFamily="18" charset="0"/>
              </a:rPr>
              <a:t>It was written that Jesus (called Christ or “anointed one” by his followers), performed a number of miracles:  walking on water; turning water into wine; multiplying fish to feed 5,000 people; healing the sick etc.,  and preached to his disciples and a host of followers.  At that time many of his converts were former sinners or the poor who had been shunned by society and Jews who saw him as the promised </a:t>
            </a:r>
            <a:r>
              <a:rPr lang="en-US" sz="1000" b="1">
                <a:latin typeface="Times New Roman" pitchFamily="18" charset="0"/>
              </a:rPr>
              <a:t>Messiah</a:t>
            </a:r>
            <a:r>
              <a:rPr lang="en-US" sz="1000">
                <a:latin typeface="Times New Roman" pitchFamily="18" charset="0"/>
              </a:rPr>
              <a:t> (the awaited king and deliverer of the Jewish people). </a:t>
            </a:r>
          </a:p>
          <a:p>
            <a:pPr algn="just"/>
            <a:endParaRPr lang="en-US" sz="1000">
              <a:latin typeface="Times New Roman" pitchFamily="18" charset="0"/>
            </a:endParaRPr>
          </a:p>
          <a:p>
            <a:pPr algn="just"/>
            <a:r>
              <a:rPr lang="en-US" sz="1000">
                <a:latin typeface="Times New Roman" pitchFamily="18" charset="0"/>
              </a:rPr>
              <a:t>As the “Messiah,” Jesus prophesied the coming of the “Kingdom of God” as promised in the Torah and instructed Jews to prepare for the event. </a:t>
            </a:r>
          </a:p>
          <a:p>
            <a:endParaRPr lang="en-US" sz="1000">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B1C6F-EAF7-4339-AA83-DB64C0128E9E}" type="slidenum">
              <a:rPr lang="en-US"/>
              <a:pPr/>
              <a:t>200</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algn="just"/>
            <a:r>
              <a:rPr lang="en-US" sz="1000" b="1">
                <a:latin typeface="Times New Roman" pitchFamily="18" charset="0"/>
              </a:rPr>
              <a:t>SIX-DAY WAR 1967</a:t>
            </a:r>
          </a:p>
          <a:p>
            <a:pPr algn="just"/>
            <a:r>
              <a:rPr lang="en-US" sz="1000">
                <a:latin typeface="Times New Roman" pitchFamily="18" charset="0"/>
              </a:rPr>
              <a:t>The U.N. presence in the Gaza Strip after the Sinai Campaign had temporarily put a stop to </a:t>
            </a:r>
            <a:r>
              <a:rPr lang="en-US" sz="1000" i="1">
                <a:latin typeface="Times New Roman" pitchFamily="18" charset="0"/>
              </a:rPr>
              <a:t>fedayeen</a:t>
            </a:r>
            <a:r>
              <a:rPr lang="en-US" sz="1000">
                <a:latin typeface="Times New Roman" pitchFamily="18" charset="0"/>
              </a:rPr>
              <a:t> attacks in Israel but it didn’t solve the mounting problems between Israelis, the Palestinians and the Arab world.</a:t>
            </a:r>
          </a:p>
          <a:p>
            <a:pPr algn="just"/>
            <a:endParaRPr lang="en-US" sz="1000">
              <a:latin typeface="Times New Roman" pitchFamily="18" charset="0"/>
            </a:endParaRPr>
          </a:p>
          <a:p>
            <a:pPr algn="just"/>
            <a:r>
              <a:rPr lang="en-US" sz="1000" b="1">
                <a:latin typeface="Times New Roman" pitchFamily="18" charset="0"/>
              </a:rPr>
              <a:t>Syria</a:t>
            </a:r>
            <a:r>
              <a:rPr lang="en-US" sz="1000">
                <a:latin typeface="Times New Roman" pitchFamily="18" charset="0"/>
              </a:rPr>
              <a:t>, Israel’s neighbor in the northeast, was one of the country’s most belligerent adversaries. In the eyes of the Syrians, not only had Israel claimed a chunk of land from their ancient territory of  “</a:t>
            </a:r>
            <a:r>
              <a:rPr lang="en-US" sz="1000" b="1">
                <a:latin typeface="Times New Roman" pitchFamily="18" charset="0"/>
              </a:rPr>
              <a:t>Greater Syria</a:t>
            </a:r>
            <a:r>
              <a:rPr lang="en-US" sz="1000">
                <a:latin typeface="Times New Roman" pitchFamily="18" charset="0"/>
              </a:rPr>
              <a:t>” (which once included Jordan, Lebanon, Israel and modern-day Syria) but it also threatened their water supply. The streams that flowed from the high peaks of the </a:t>
            </a:r>
            <a:r>
              <a:rPr lang="en-US" sz="1000" b="1">
                <a:latin typeface="Times New Roman" pitchFamily="18" charset="0"/>
              </a:rPr>
              <a:t>Golan</a:t>
            </a:r>
            <a:r>
              <a:rPr lang="en-US" sz="1000">
                <a:latin typeface="Times New Roman" pitchFamily="18" charset="0"/>
              </a:rPr>
              <a:t> to the Jordan River provided Israel with most of its fresh water supply. In order to bring this water to arid parts of the country the Israeli government built a network of pipes and aqueducts. </a:t>
            </a:r>
          </a:p>
          <a:p>
            <a:pPr algn="just"/>
            <a:endParaRPr lang="en-US" sz="1000">
              <a:latin typeface="Times New Roman" pitchFamily="18" charset="0"/>
            </a:endParaRPr>
          </a:p>
          <a:p>
            <a:pPr algn="just"/>
            <a:r>
              <a:rPr lang="en-US" sz="1000">
                <a:latin typeface="Times New Roman" pitchFamily="18" charset="0"/>
              </a:rPr>
              <a:t>The Syrians also objected to Israel’s increased use of land for agriculture in the demilitarized zones (DMZs) that had been set up along the border of Israel and Syria as part of the armistice agreement of 1949. The conflict between Syria and Israel escalated in 1966 when Syrians began to launch attacks on villages and Israeli farmers cultivating land in the DMZ from bases in the Golan Heights high above the border areas.</a:t>
            </a:r>
          </a:p>
          <a:p>
            <a:pPr algn="just"/>
            <a:endParaRPr lang="en-US" sz="1000" b="1">
              <a:latin typeface="Times New Roman" pitchFamily="18" charset="0"/>
            </a:endParaRPr>
          </a:p>
          <a:p>
            <a:pPr algn="just"/>
            <a:r>
              <a:rPr lang="en-US" sz="1000">
                <a:latin typeface="Times New Roman" pitchFamily="18" charset="0"/>
              </a:rPr>
              <a:t>When the attacks increased, the Israeli military decided to take action.  On April 7, 1967, the </a:t>
            </a:r>
            <a:r>
              <a:rPr lang="en-US" sz="1000" b="1">
                <a:latin typeface="Times New Roman" pitchFamily="18" charset="0"/>
              </a:rPr>
              <a:t>Israeli Defense Force</a:t>
            </a:r>
            <a:r>
              <a:rPr lang="en-US" sz="1000">
                <a:latin typeface="Times New Roman" pitchFamily="18" charset="0"/>
              </a:rPr>
              <a:t> shot down six Syrian MiG fighter jets supplied by the Soviet Union causing a six-day war that put Israeli-Arab relations into a perilous tailspin.</a:t>
            </a:r>
          </a:p>
          <a:p>
            <a:endParaRPr lang="en-US" sz="1000">
              <a:latin typeface="Times New Roman" pitchFamily="18"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62AEC-DEFF-4023-9C75-30C823B45F1B}" type="slidenum">
              <a:rPr lang="en-US"/>
              <a:pPr/>
              <a:t>201</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algn="just"/>
            <a:r>
              <a:rPr lang="en-US" sz="1000" b="1">
                <a:latin typeface="Times New Roman" pitchFamily="18" charset="0"/>
              </a:rPr>
              <a:t>EGYPT AND ARABS JOIN IN</a:t>
            </a:r>
          </a:p>
          <a:p>
            <a:pPr algn="just"/>
            <a:r>
              <a:rPr lang="en-US" sz="1000">
                <a:latin typeface="Times New Roman" pitchFamily="18" charset="0"/>
              </a:rPr>
              <a:t>The Arab state were not prepared to fight an all-out war with Israel but when the Israelis began attacking Syria, they asked the Egyptians (who had signed a defense pact with Syria in 1966) for help. </a:t>
            </a:r>
          </a:p>
          <a:p>
            <a:pPr algn="just"/>
            <a:endParaRPr lang="en-US" sz="1000">
              <a:latin typeface="Times New Roman" pitchFamily="18" charset="0"/>
            </a:endParaRPr>
          </a:p>
          <a:p>
            <a:pPr algn="just"/>
            <a:r>
              <a:rPr lang="en-US" sz="1000">
                <a:latin typeface="Times New Roman" pitchFamily="18" charset="0"/>
              </a:rPr>
              <a:t>Because of a false report they received from the Soviet Union, the Egyptians believed that Israeli troops were amassing on their border in preparation for war. In retaliation, the Egyptians deployed troops along the Israeli border, closed the </a:t>
            </a:r>
            <a:r>
              <a:rPr lang="en-US" sz="1000" b="1">
                <a:latin typeface="Times New Roman" pitchFamily="18" charset="0"/>
              </a:rPr>
              <a:t>Gulf of Aqaba</a:t>
            </a:r>
            <a:r>
              <a:rPr lang="en-US" sz="1000">
                <a:latin typeface="Times New Roman" pitchFamily="18" charset="0"/>
              </a:rPr>
              <a:t> and ordered a blockade of all shipments to and from Israel through the </a:t>
            </a:r>
            <a:r>
              <a:rPr lang="en-US" sz="1000" b="1">
                <a:latin typeface="Times New Roman" pitchFamily="18" charset="0"/>
              </a:rPr>
              <a:t>Straits of Tiran</a:t>
            </a:r>
            <a:r>
              <a:rPr lang="en-US" sz="1000">
                <a:latin typeface="Times New Roman" pitchFamily="18" charset="0"/>
              </a:rPr>
              <a:t> (in direct violation of the armistice agreements drawn up after the Sinai Campaign of 1956). </a:t>
            </a:r>
          </a:p>
          <a:p>
            <a:pPr algn="just"/>
            <a:endParaRPr lang="en-US" sz="1000">
              <a:latin typeface="Times New Roman" pitchFamily="18" charset="0"/>
            </a:endParaRPr>
          </a:p>
          <a:p>
            <a:pPr algn="just"/>
            <a:r>
              <a:rPr lang="en-US" sz="1000">
                <a:latin typeface="Times New Roman" pitchFamily="18" charset="0"/>
              </a:rPr>
              <a:t>By the end of May, Jordan, Iraq and Lebanon had joined Egypt and Syria leaving Israel surrounded and outnumbered by belligerent Arab forces.</a:t>
            </a:r>
            <a:r>
              <a:rPr lang="en-US"/>
              <a:t> </a:t>
            </a:r>
          </a:p>
          <a:p>
            <a:endParaRPr lang="en-US"/>
          </a:p>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EFC870-1D99-43C0-89B8-829C1332EC5B}" type="slidenum">
              <a:rPr lang="en-US"/>
              <a:pPr/>
              <a:t>202</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ISRAELI REACTION</a:t>
            </a:r>
          </a:p>
          <a:p>
            <a:pPr algn="just">
              <a:lnSpc>
                <a:spcPct val="80000"/>
              </a:lnSpc>
            </a:pPr>
            <a:r>
              <a:rPr lang="en-US" sz="1000">
                <a:latin typeface="Times New Roman" pitchFamily="18" charset="0"/>
              </a:rPr>
              <a:t>Without help from powerful western allies -- since Britain and France had reneged on their commitment to guarantee the freedom of Israeli navigation and the U.S. was embroiled in its own war in Vietnam -- Israel decided to unilaterally take defensive measures.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On June 5, 1967, Israelis launched a surprise preemptive strike on Egypt’s Air Force while the pilots were eating breakfast. With the Egyptian air force effectively neutralized, the Israelis turned to Jordan where they inflicted the same type of damage on its airfield. For the next five days, Israeli troops fought a ground battle in Sinai and the Golan Heights and recaptured Jerusalem’s Old City from Jordan. For the first time in 2000 years the site of the a Holy Temple was entirely in Jewish hands.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less than a week, Israel had taken control of the </a:t>
            </a:r>
            <a:r>
              <a:rPr lang="en-US" sz="1000" b="1">
                <a:latin typeface="Times New Roman" pitchFamily="18" charset="0"/>
              </a:rPr>
              <a:t>Sinai Peninsula</a:t>
            </a:r>
            <a:r>
              <a:rPr lang="en-US" sz="1000">
                <a:latin typeface="Times New Roman" pitchFamily="18" charset="0"/>
              </a:rPr>
              <a:t>, the </a:t>
            </a:r>
            <a:r>
              <a:rPr lang="en-US" sz="1000" b="1">
                <a:latin typeface="Times New Roman" pitchFamily="18" charset="0"/>
              </a:rPr>
              <a:t>Golan Heights</a:t>
            </a:r>
            <a:r>
              <a:rPr lang="en-US" sz="1000">
                <a:latin typeface="Times New Roman" pitchFamily="18" charset="0"/>
              </a:rPr>
              <a:t>, the </a:t>
            </a:r>
            <a:r>
              <a:rPr lang="en-US" sz="1000" b="1">
                <a:latin typeface="Times New Roman" pitchFamily="18" charset="0"/>
              </a:rPr>
              <a:t>Gaza Strip</a:t>
            </a:r>
            <a:r>
              <a:rPr lang="en-US" sz="1000">
                <a:latin typeface="Times New Roman" pitchFamily="18" charset="0"/>
              </a:rPr>
              <a:t>, the </a:t>
            </a:r>
            <a:r>
              <a:rPr lang="en-US" sz="1000" b="1">
                <a:latin typeface="Times New Roman" pitchFamily="18" charset="0"/>
              </a:rPr>
              <a:t>West Bank</a:t>
            </a:r>
            <a:r>
              <a:rPr lang="en-US" sz="1000">
                <a:latin typeface="Times New Roman" pitchFamily="18" charset="0"/>
              </a:rPr>
              <a:t> and </a:t>
            </a:r>
            <a:r>
              <a:rPr lang="en-US" sz="1000" b="1">
                <a:latin typeface="Times New Roman" pitchFamily="18" charset="0"/>
              </a:rPr>
              <a:t>East Jerusalem</a:t>
            </a:r>
            <a:r>
              <a:rPr lang="en-US" sz="1000">
                <a:latin typeface="Times New Roman" pitchFamily="18" charset="0"/>
              </a:rPr>
              <a:t> more than tripling the size of territory under its control before the war and instantly increasing its Arab population by three quarters of a million.</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Although by the end of the war Israel’s armies were strong enough to march into the Middle East capitals of Cairo, Damascus and Amman, the government instead declared a cease-fire and exulted in its new prestige as a dominant and permanent military power in the region.</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Hundreds of thousands of Israelis moved into the newly acquired territories and celebrations took place at the newly liberated Wailing Wall in East Jerusalem.</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National pride, though, was tempered by reality. The entire Arab world was still determined to annihilate the Jewish nation and the superpowers could not always be relied upon to help the Jewish state in times of crisis.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RESOLUTION 242</a:t>
            </a:r>
          </a:p>
          <a:p>
            <a:pPr algn="just">
              <a:lnSpc>
                <a:spcPct val="80000"/>
              </a:lnSpc>
            </a:pPr>
            <a:r>
              <a:rPr lang="en-US" sz="1000">
                <a:latin typeface="Times New Roman" pitchFamily="18" charset="0"/>
              </a:rPr>
              <a:t>Soon after the Six Day War (November 22, 1967), the United Nations adopted </a:t>
            </a:r>
            <a:r>
              <a:rPr lang="en-US" sz="1000" b="1">
                <a:latin typeface="Times New Roman" pitchFamily="18" charset="0"/>
              </a:rPr>
              <a:t>U.N. Security Council Resolution 242</a:t>
            </a:r>
            <a:r>
              <a:rPr lang="en-US" sz="1000">
                <a:latin typeface="Times New Roman" pitchFamily="18" charset="0"/>
              </a:rPr>
              <a:t> calling for “the withdrawal of Israeli armed forces from territories occupied in the recent conflict.”</a:t>
            </a:r>
          </a:p>
          <a:p>
            <a:pPr>
              <a:lnSpc>
                <a:spcPct val="80000"/>
              </a:lnSpc>
            </a:pPr>
            <a:endParaRPr lang="en-US" sz="1000">
              <a:latin typeface="Times New Roman" pitchFamily="18" charset="0"/>
            </a:endParaRPr>
          </a:p>
          <a:p>
            <a:pPr>
              <a:lnSpc>
                <a:spcPct val="80000"/>
              </a:lnSpc>
            </a:pPr>
            <a:endParaRPr lang="en-US" sz="9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463B4-E82F-4EE4-951E-31F1CEBDC703}" type="slidenum">
              <a:rPr lang="en-US"/>
              <a:pPr/>
              <a:t>203</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SIX-DAY WAR CONSEQUENCES</a:t>
            </a:r>
          </a:p>
          <a:p>
            <a:pPr algn="just">
              <a:lnSpc>
                <a:spcPct val="80000"/>
              </a:lnSpc>
            </a:pPr>
            <a:r>
              <a:rPr lang="en-US" sz="1000" b="1">
                <a:latin typeface="Times New Roman" pitchFamily="18" charset="0"/>
              </a:rPr>
              <a:t>Palestinian Refugees</a:t>
            </a:r>
          </a:p>
          <a:p>
            <a:pPr algn="just">
              <a:lnSpc>
                <a:spcPct val="80000"/>
              </a:lnSpc>
            </a:pPr>
            <a:r>
              <a:rPr lang="en-US" sz="1000">
                <a:latin typeface="Times New Roman" pitchFamily="18" charset="0"/>
              </a:rPr>
              <a:t>The conquests produced another wave of Palestinian migration out of the zones that had been newly incorporated into Israel (some families moving for the second time after 1948) aggravating the already grave refugee crisis.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Israeli Military Supremacy</a:t>
            </a:r>
          </a:p>
          <a:p>
            <a:pPr algn="just">
              <a:lnSpc>
                <a:spcPct val="80000"/>
              </a:lnSpc>
            </a:pPr>
            <a:r>
              <a:rPr lang="en-US" sz="1000">
                <a:latin typeface="Times New Roman" pitchFamily="18" charset="0"/>
              </a:rPr>
              <a:t>The war, which had been won without the help of western allies, had also established Israel’s military supremacy in the Middle East. Without the assurance of western military support in future conflicts, the Israelis became more determined than ever employ military force to defend their borders.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Settlements</a:t>
            </a:r>
          </a:p>
          <a:p>
            <a:pPr algn="just">
              <a:lnSpc>
                <a:spcPct val="80000"/>
              </a:lnSpc>
            </a:pPr>
            <a:r>
              <a:rPr lang="en-US" sz="1000">
                <a:latin typeface="Times New Roman" pitchFamily="18" charset="0"/>
              </a:rPr>
              <a:t>To solidify their authority (and in defiance of international law), the Israelis quickly moved hundreds of thousands of Jewish citizens into settlements built in the newly won Arab territories.</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Palestinians Become Independent</a:t>
            </a:r>
          </a:p>
          <a:p>
            <a:pPr algn="just">
              <a:lnSpc>
                <a:spcPct val="80000"/>
              </a:lnSpc>
            </a:pPr>
            <a:r>
              <a:rPr lang="en-US" sz="1000">
                <a:latin typeface="Times New Roman" pitchFamily="18" charset="0"/>
              </a:rPr>
              <a:t>For the Palestinians, the Arab defeat demonstrated that they could no longer rely on their Arab brothers to help them win back their homes. From that point on, the Palestinians became more organized militarily and politically and began to act independently of their Arab sponsors. The </a:t>
            </a:r>
            <a:r>
              <a:rPr lang="en-US" sz="1000" b="1">
                <a:latin typeface="Times New Roman" pitchFamily="18" charset="0"/>
              </a:rPr>
              <a:t>PLO</a:t>
            </a:r>
            <a:r>
              <a:rPr lang="en-US" sz="1000">
                <a:latin typeface="Times New Roman" pitchFamily="18" charset="0"/>
              </a:rPr>
              <a:t>, which up to then had been an Egyptian puppet organization, was taken over by the younger, more militant Palestinians under the command of </a:t>
            </a:r>
            <a:r>
              <a:rPr lang="en-US" sz="1000" b="1">
                <a:latin typeface="Times New Roman" pitchFamily="18" charset="0"/>
              </a:rPr>
              <a:t>Yasser Arafat</a:t>
            </a:r>
            <a:r>
              <a:rPr lang="en-US" sz="1000">
                <a:latin typeface="Times New Roman" pitchFamily="18" charset="0"/>
              </a:rPr>
              <a:t> and turned to more aggressive tactics to win back land from the Israelis.</a:t>
            </a:r>
          </a:p>
          <a:p>
            <a:pPr>
              <a:lnSpc>
                <a:spcPct val="80000"/>
              </a:lnSpc>
            </a:pPr>
            <a:endParaRPr lang="en-US" sz="1000">
              <a:latin typeface="Times New Roman" pitchFamily="18"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F6506-34B6-41DF-B56C-7B10E59B104D}" type="slidenum">
              <a:rPr lang="en-US"/>
              <a:pPr/>
              <a:t>204</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YOM KIPPUR WAR (Ramadan War, October War) 1973</a:t>
            </a:r>
          </a:p>
          <a:p>
            <a:pPr algn="just">
              <a:lnSpc>
                <a:spcPct val="90000"/>
              </a:lnSpc>
            </a:pPr>
            <a:r>
              <a:rPr lang="en-US" sz="1000">
                <a:latin typeface="Times New Roman" pitchFamily="18" charset="0"/>
              </a:rPr>
              <a:t>The 1967 War ended with Israel's acquisition of the Golan Heights, Sinai, the Gaza Strip, the West Bank and East Jerusalem but it only intensified bad relations between Israel and the Arab states. In the years following the Six-Day War, the Jewish people had to contend with a “war of attrition” by Palestinians and their Arab sponsors (Egypt primarily), that aimed at weakening the country financially and politically and undermining Israeli morale. The Egyptians shelled Israeli military targets near the Suez Canal while Palestinian guerrillas terrorized Jews in Israel. </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Egyptian premier Abdal Nasser’s successor, </a:t>
            </a:r>
            <a:r>
              <a:rPr lang="en-US" sz="1000" b="1">
                <a:latin typeface="Times New Roman" pitchFamily="18" charset="0"/>
              </a:rPr>
              <a:t>Anwar Sadat</a:t>
            </a:r>
            <a:r>
              <a:rPr lang="en-US" sz="1000">
                <a:latin typeface="Times New Roman" pitchFamily="18" charset="0"/>
              </a:rPr>
              <a:t>, was eager to bring Sinai back into Egyptian hands. After a series of threats, Sadat finally acted in 1973. On </a:t>
            </a:r>
            <a:r>
              <a:rPr lang="en-US" sz="1000" b="1">
                <a:latin typeface="Times New Roman" pitchFamily="18" charset="0"/>
              </a:rPr>
              <a:t>Yom Kippur</a:t>
            </a:r>
            <a:r>
              <a:rPr lang="en-US" sz="1000">
                <a:latin typeface="Times New Roman" pitchFamily="18" charset="0"/>
              </a:rPr>
              <a:t>, Judaism’s Day of Atonement that is customarily spent fasting and attending synagogue, Egyptian and Syrian troops jointly attacked Israel on two fronts. In the north, Syrian troops pushed their way through the Golan Heights while Egyptian forces attacked the few Israeli troops stationed along the eastern bank of the Suez Canal. Although Israel’s Prime Minister, </a:t>
            </a:r>
            <a:r>
              <a:rPr lang="en-US" sz="1000" b="1">
                <a:latin typeface="Times New Roman" pitchFamily="18" charset="0"/>
              </a:rPr>
              <a:t>Golda Meir</a:t>
            </a:r>
            <a:r>
              <a:rPr lang="en-US" sz="1000">
                <a:latin typeface="Times New Roman" pitchFamily="18" charset="0"/>
              </a:rPr>
              <a:t>, had been warned of an impending invasion by Jordan, she had decided not to assemble Israel’s reserve troops. In the first few days of the War (called the </a:t>
            </a:r>
            <a:r>
              <a:rPr lang="en-US" sz="1000" b="1">
                <a:latin typeface="Times New Roman" pitchFamily="18" charset="0"/>
              </a:rPr>
              <a:t>Yom Kippur War</a:t>
            </a:r>
            <a:r>
              <a:rPr lang="en-US" sz="1000">
                <a:latin typeface="Times New Roman" pitchFamily="18" charset="0"/>
              </a:rPr>
              <a:t> by Israelis and </a:t>
            </a:r>
            <a:r>
              <a:rPr lang="en-US" sz="1000" b="1">
                <a:latin typeface="Times New Roman" pitchFamily="18" charset="0"/>
              </a:rPr>
              <a:t>Ramadan War</a:t>
            </a:r>
            <a:r>
              <a:rPr lang="en-US" sz="1000">
                <a:latin typeface="Times New Roman" pitchFamily="18" charset="0"/>
              </a:rPr>
              <a:t> by Arabs), while most of the country’s soldiers were observing the holy day in the synagogues, the Israelis were easily defeated. </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 tide turned once Israel’s Defense Force was fully mobilized. The Israelis drove the Syrians out of the Golan Heights and advanced to the Suez Canal area. The reversal of fortune was troubling to the Soviets (who had been backing the Arabs) leading them to re-supply the Arab troops with armaments. The Soviet involvement in turn provoked the Americans who provided aid to the Israelis. The Arab oil-producing states then imposed oil embargoes against the U.S. to protest America’s support for Israel.</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By the time a ceasefire was declared, the Syrian offensive had been repelled and Israeli forces had broken through Egypt’s battle lines and were approaching Cairo. Negotiations between the General Secretary of the Soviet Union, </a:t>
            </a:r>
            <a:r>
              <a:rPr lang="en-US" sz="1000" b="1">
                <a:latin typeface="Times New Roman" pitchFamily="18" charset="0"/>
              </a:rPr>
              <a:t>Leonid Brezhnev</a:t>
            </a:r>
            <a:r>
              <a:rPr lang="en-US" sz="1000">
                <a:latin typeface="Times New Roman" pitchFamily="18" charset="0"/>
              </a:rPr>
              <a:t>, and American Secretary of State </a:t>
            </a:r>
            <a:r>
              <a:rPr lang="en-US" sz="1000" b="1">
                <a:latin typeface="Times New Roman" pitchFamily="18" charset="0"/>
              </a:rPr>
              <a:t>Henry Kissinger</a:t>
            </a:r>
            <a:r>
              <a:rPr lang="en-US" sz="1000">
                <a:latin typeface="Times New Roman" pitchFamily="18" charset="0"/>
              </a:rPr>
              <a:t>, resulted in the creation of </a:t>
            </a:r>
            <a:r>
              <a:rPr lang="en-US" sz="1000" b="1">
                <a:latin typeface="Times New Roman" pitchFamily="18" charset="0"/>
              </a:rPr>
              <a:t>UN Security Resolution 338</a:t>
            </a:r>
            <a:r>
              <a:rPr lang="en-US" sz="1000">
                <a:latin typeface="Times New Roman" pitchFamily="18" charset="0"/>
              </a:rPr>
              <a:t> which called for dialogue between the warring parties and the implementation of </a:t>
            </a:r>
            <a:r>
              <a:rPr lang="en-US" sz="1000" b="1">
                <a:latin typeface="Times New Roman" pitchFamily="18" charset="0"/>
              </a:rPr>
              <a:t>Resolution 242</a:t>
            </a:r>
            <a:r>
              <a:rPr lang="en-US" sz="1000">
                <a:latin typeface="Times New Roman" pitchFamily="18" charset="0"/>
              </a:rPr>
              <a:t>. Israeli and Egyptian military leaders met a few days later to discuss how to disengage their troops. </a:t>
            </a:r>
          </a:p>
          <a:p>
            <a:pPr algn="just">
              <a:lnSpc>
                <a:spcPct val="90000"/>
              </a:lnSpc>
            </a:pPr>
            <a:endParaRPr lang="en-US" sz="1000">
              <a:latin typeface="Times New Roman" pitchFamily="18"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425AA0-FF66-4AE1-A3A3-1D17B16AF849}" type="slidenum">
              <a:rPr lang="en-US"/>
              <a:pPr/>
              <a:t>205</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YOM KIPPUR/RAMADAN WAR CONSEQUENCES</a:t>
            </a:r>
          </a:p>
          <a:p>
            <a:pPr algn="just">
              <a:lnSpc>
                <a:spcPct val="80000"/>
              </a:lnSpc>
            </a:pPr>
            <a:r>
              <a:rPr lang="en-US" sz="1000" b="1">
                <a:latin typeface="Times New Roman" pitchFamily="18" charset="0"/>
              </a:rPr>
              <a:t>Israel Demoralized</a:t>
            </a:r>
            <a:r>
              <a:rPr lang="en-US" sz="1000">
                <a:latin typeface="Times New Roman" pitchFamily="18" charset="0"/>
              </a:rPr>
              <a:t>: The war was terribly demoralizing to Israel. Not only had thousands of troops been killed in the course of the battle but the country’s national self-confidence and reputation as an invincible force had been deeply damaged.</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Oil:</a:t>
            </a:r>
            <a:r>
              <a:rPr lang="en-US" sz="1000">
                <a:latin typeface="Times New Roman" pitchFamily="18" charset="0"/>
              </a:rPr>
              <a:t> The war also demonstrated the growing influence of the Arab oil producing states and Israel’s increasing reliance on the United States financially and politically.</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Truce:</a:t>
            </a:r>
            <a:r>
              <a:rPr lang="en-US" sz="1000">
                <a:latin typeface="Times New Roman" pitchFamily="18" charset="0"/>
              </a:rPr>
              <a:t> America’s Secretary of State, </a:t>
            </a:r>
            <a:r>
              <a:rPr lang="en-US" sz="1000" b="1">
                <a:latin typeface="Times New Roman" pitchFamily="18" charset="0"/>
              </a:rPr>
              <a:t>Henry Kissinger </a:t>
            </a:r>
            <a:r>
              <a:rPr lang="en-US" sz="1000">
                <a:latin typeface="Times New Roman" pitchFamily="18" charset="0"/>
              </a:rPr>
              <a:t>orchestrated the truce between the warring parties through his “</a:t>
            </a:r>
            <a:r>
              <a:rPr lang="en-US" sz="1000" b="1">
                <a:latin typeface="Times New Roman" pitchFamily="18" charset="0"/>
              </a:rPr>
              <a:t>shuttle diplomacy</a:t>
            </a:r>
            <a:r>
              <a:rPr lang="en-US" sz="1000">
                <a:latin typeface="Times New Roman" pitchFamily="18" charset="0"/>
              </a:rPr>
              <a:t>” (“shuttling” between Jerusalem and the Arab capitals). </a:t>
            </a:r>
            <a:r>
              <a:rPr lang="en-US" sz="1000" b="1">
                <a:latin typeface="Times New Roman" pitchFamily="18" charset="0"/>
              </a:rPr>
              <a:t>U.S. president Jimmy Carter </a:t>
            </a:r>
            <a:r>
              <a:rPr lang="en-US" sz="1000">
                <a:latin typeface="Times New Roman" pitchFamily="18" charset="0"/>
              </a:rPr>
              <a:t>called Egyptian president </a:t>
            </a:r>
            <a:r>
              <a:rPr lang="en-US" sz="1000" b="1">
                <a:latin typeface="Times New Roman" pitchFamily="18" charset="0"/>
              </a:rPr>
              <a:t>Anwar Sadat </a:t>
            </a:r>
            <a:r>
              <a:rPr lang="en-US" sz="1000">
                <a:latin typeface="Times New Roman" pitchFamily="18" charset="0"/>
              </a:rPr>
              <a:t>and Israeli Prime Minister </a:t>
            </a:r>
            <a:r>
              <a:rPr lang="en-US" sz="1000" b="1">
                <a:latin typeface="Times New Roman" pitchFamily="18" charset="0"/>
              </a:rPr>
              <a:t>Menachem Begin</a:t>
            </a:r>
            <a:r>
              <a:rPr lang="en-US" sz="1000">
                <a:latin typeface="Times New Roman" pitchFamily="18" charset="0"/>
              </a:rPr>
              <a:t> to the bargaining table in 1978. At the peace talks, Sadat claimed to represent the Palestinians and Israel's Arab neighbors when he demanded that Israel withdraw from Gaza and the West Bank and that a Palestinian state be created with its capital in Jerusalem.</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Menachem Begin</a:t>
            </a:r>
            <a:r>
              <a:rPr lang="en-US" sz="1000" b="1">
                <a:latin typeface="Times New Roman" pitchFamily="18" charset="0"/>
              </a:rPr>
              <a:t> </a:t>
            </a:r>
            <a:r>
              <a:rPr lang="en-US" sz="1000">
                <a:latin typeface="Times New Roman" pitchFamily="18" charset="0"/>
              </a:rPr>
              <a:t>claimed that Judea, Samaria (the West Bank) and the Gaza Strip were not occupied states but rather integral parts of Eretz-Israel that had been liberated by the Israelis during the Six-Day War. Begin had made it one of his priorities to build Jewish settlements on the land that he considered rightly belonging to Israel.</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two parties finally compromised with the agreement that Israel would relinquish the </a:t>
            </a:r>
            <a:r>
              <a:rPr lang="en-US" sz="1000" b="1">
                <a:latin typeface="Times New Roman" pitchFamily="18" charset="0"/>
              </a:rPr>
              <a:t>Sinai</a:t>
            </a:r>
            <a:r>
              <a:rPr lang="en-US" sz="1000">
                <a:latin typeface="Times New Roman" pitchFamily="18" charset="0"/>
              </a:rPr>
              <a:t> in return for Egypt’s recognition of Israel’s right to exist -- the first Arab state to do so. Both Sadat and Begin were awarded the </a:t>
            </a:r>
            <a:r>
              <a:rPr lang="en-US" sz="1000" b="1">
                <a:latin typeface="Times New Roman" pitchFamily="18" charset="0"/>
              </a:rPr>
              <a:t>Nobel Peace Prize</a:t>
            </a:r>
            <a:r>
              <a:rPr lang="en-US" sz="1000">
                <a:latin typeface="Times New Roman" pitchFamily="18" charset="0"/>
              </a:rPr>
              <a:t> for their cooperation (the peace agreement known as the </a:t>
            </a:r>
            <a:r>
              <a:rPr lang="en-US" sz="1000" b="1">
                <a:latin typeface="Times New Roman" pitchFamily="18" charset="0"/>
              </a:rPr>
              <a:t>Camp David</a:t>
            </a:r>
            <a:r>
              <a:rPr lang="en-US" sz="1000">
                <a:latin typeface="Times New Roman" pitchFamily="18" charset="0"/>
              </a:rPr>
              <a:t> accords) but faced criticism in their own countries.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Two years later, Anwar Sadat was assassinated by an Islamic extremist, who accused the Prime Minister of entering into a bilateral agreement with the enemy to secure Egypt’s own interests (the return of Sinai) and ignoring the Palestinian problems in the process. </a:t>
            </a:r>
          </a:p>
          <a:p>
            <a:pPr algn="just">
              <a:lnSpc>
                <a:spcPct val="80000"/>
              </a:lnSpc>
            </a:pPr>
            <a:endParaRPr lang="en-US" sz="1000">
              <a:latin typeface="Times New Roman" pitchFamily="18" charset="0"/>
            </a:endParaRPr>
          </a:p>
          <a:p>
            <a:pPr>
              <a:lnSpc>
                <a:spcPct val="80000"/>
              </a:lnSpc>
            </a:pPr>
            <a:endParaRPr lang="en-US" sz="900"/>
          </a:p>
          <a:p>
            <a:pPr>
              <a:lnSpc>
                <a:spcPct val="80000"/>
              </a:lnSpc>
            </a:pPr>
            <a:endParaRPr lang="en-US" sz="90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E9970-DD54-43BC-8FE7-85A8BCFC8D50}" type="slidenum">
              <a:rPr lang="en-US"/>
              <a:pPr/>
              <a:t>206</a:t>
            </a:fld>
            <a:endParaRPr lang="en-US"/>
          </a:p>
        </p:txBody>
      </p:sp>
      <p:sp>
        <p:nvSpPr>
          <p:cNvPr id="172034" name="Rectangle 2"/>
          <p:cNvSpPr>
            <a:spLocks noGrp="1" noRot="1" noChangeAspect="1" noChangeArrowheads="1" noTextEdit="1"/>
          </p:cNvSpPr>
          <p:nvPr>
            <p:ph type="sldImg"/>
          </p:nvPr>
        </p:nvSpPr>
        <p:spPr>
          <a:xfrm>
            <a:off x="1884363" y="685800"/>
            <a:ext cx="2946400" cy="2211388"/>
          </a:xfrm>
          <a:ln/>
        </p:spPr>
      </p:sp>
      <p:sp>
        <p:nvSpPr>
          <p:cNvPr id="172035" name="Rectangle 3"/>
          <p:cNvSpPr>
            <a:spLocks noGrp="1" noChangeArrowheads="1"/>
          </p:cNvSpPr>
          <p:nvPr>
            <p:ph type="body" idx="1"/>
          </p:nvPr>
        </p:nvSpPr>
        <p:spPr>
          <a:xfrm>
            <a:off x="686108" y="3047459"/>
            <a:ext cx="5485785" cy="5867981"/>
          </a:xfrm>
        </p:spPr>
        <p:txBody>
          <a:bodyPr/>
          <a:lstStyle/>
          <a:p>
            <a:pPr algn="just">
              <a:lnSpc>
                <a:spcPct val="80000"/>
              </a:lnSpc>
            </a:pPr>
            <a:r>
              <a:rPr lang="en-US" sz="1000" b="1">
                <a:latin typeface="Times New Roman" pitchFamily="18" charset="0"/>
              </a:rPr>
              <a:t>BATTLE OF KARAMEH</a:t>
            </a:r>
            <a:r>
              <a:rPr lang="en-US" sz="1000">
                <a:latin typeface="Times New Roman" pitchFamily="18" charset="0"/>
              </a:rPr>
              <a:t> </a:t>
            </a:r>
          </a:p>
          <a:p>
            <a:pPr algn="just">
              <a:lnSpc>
                <a:spcPct val="80000"/>
              </a:lnSpc>
            </a:pPr>
            <a:r>
              <a:rPr lang="en-US" sz="1000">
                <a:latin typeface="Times New Roman" pitchFamily="18" charset="0"/>
              </a:rPr>
              <a:t>In 1968, the city of </a:t>
            </a:r>
            <a:r>
              <a:rPr lang="en-US" sz="1000" b="1">
                <a:latin typeface="Times New Roman" pitchFamily="18" charset="0"/>
              </a:rPr>
              <a:t>Karameh</a:t>
            </a:r>
            <a:r>
              <a:rPr lang="en-US" sz="1000">
                <a:latin typeface="Times New Roman" pitchFamily="18" charset="0"/>
              </a:rPr>
              <a:t> in Jordan served as the political and military headquarters of Yasser Arafat’s </a:t>
            </a:r>
            <a:r>
              <a:rPr lang="en-US" sz="1000" b="1">
                <a:latin typeface="Times New Roman" pitchFamily="18" charset="0"/>
              </a:rPr>
              <a:t>al-Fatah</a:t>
            </a:r>
            <a:r>
              <a:rPr lang="en-US" sz="1000">
                <a:latin typeface="Times New Roman" pitchFamily="18" charset="0"/>
              </a:rPr>
              <a:t> movement. Arafat’s men launched attacks on Israel-occupied West Bank from the city, initially with the tacit support of the Jordanian government. Eventually, the Israelis invaded Karameh in search of Palestinian militias forcing the Jordanian government to come to the city’s defense. Arafat considered the battle a victory for the Palestinian militants but the conflict caused a rift between Jordan’s </a:t>
            </a:r>
            <a:r>
              <a:rPr lang="en-US" sz="1000" b="1">
                <a:latin typeface="Times New Roman" pitchFamily="18" charset="0"/>
              </a:rPr>
              <a:t>King Hussein</a:t>
            </a:r>
            <a:r>
              <a:rPr lang="en-US" sz="1000">
                <a:latin typeface="Times New Roman" pitchFamily="18" charset="0"/>
              </a:rPr>
              <a:t> and the </a:t>
            </a:r>
            <a:r>
              <a:rPr lang="en-US" sz="1000" b="1">
                <a:latin typeface="Times New Roman" pitchFamily="18" charset="0"/>
              </a:rPr>
              <a:t>PLO</a:t>
            </a:r>
            <a:r>
              <a:rPr lang="en-US" sz="1000">
                <a:latin typeface="Times New Roman" pitchFamily="18" charset="0"/>
              </a:rPr>
              <a:t> that would culminate with what was called “</a:t>
            </a:r>
            <a:r>
              <a:rPr lang="en-US" sz="1000" b="1">
                <a:latin typeface="Times New Roman" pitchFamily="18" charset="0"/>
              </a:rPr>
              <a:t>Black September</a:t>
            </a:r>
            <a:r>
              <a:rPr lang="en-US" sz="1000">
                <a:latin typeface="Times New Roman" pitchFamily="18" charset="0"/>
              </a:rPr>
              <a:t>.”</a:t>
            </a:r>
          </a:p>
          <a:p>
            <a:pPr algn="just">
              <a:lnSpc>
                <a:spcPct val="80000"/>
              </a:lnSpc>
            </a:pPr>
            <a:endParaRPr lang="en-US" sz="500" b="1">
              <a:latin typeface="Times New Roman" pitchFamily="18" charset="0"/>
            </a:endParaRPr>
          </a:p>
          <a:p>
            <a:pPr algn="just">
              <a:lnSpc>
                <a:spcPct val="80000"/>
              </a:lnSpc>
            </a:pPr>
            <a:r>
              <a:rPr lang="en-US" sz="1000" b="1">
                <a:latin typeface="Times New Roman" pitchFamily="18" charset="0"/>
              </a:rPr>
              <a:t>BLACK SEPTEMBER</a:t>
            </a:r>
          </a:p>
          <a:p>
            <a:pPr algn="just">
              <a:lnSpc>
                <a:spcPct val="80000"/>
              </a:lnSpc>
            </a:pPr>
            <a:r>
              <a:rPr lang="en-US" sz="1000">
                <a:latin typeface="Times New Roman" pitchFamily="18" charset="0"/>
              </a:rPr>
              <a:t>After the </a:t>
            </a:r>
            <a:r>
              <a:rPr lang="en-US" sz="1000" b="1">
                <a:latin typeface="Times New Roman" pitchFamily="18" charset="0"/>
              </a:rPr>
              <a:t>1967 Six-Day War</a:t>
            </a:r>
            <a:r>
              <a:rPr lang="en-US" sz="1000">
                <a:latin typeface="Times New Roman" pitchFamily="18" charset="0"/>
              </a:rPr>
              <a:t> another flood of Palestinian refugees left the West Bank, Gaza Strip and Golan Heights as the territories fell into Israeli hands. Most of the refugees joined their comrades in Jordan’s east bank of the Jordan River where the PLO, which had become radicalized after the Arab defeat, had set up its headquarters. At least seven Palestinian guerrilla organizations were now stationed in Jordan, each embracing different ideologies and each engaging different tactics to accomplish the goal of reclaiming the Palestinian state.</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the beginning, the Jordanians under </a:t>
            </a:r>
            <a:r>
              <a:rPr lang="en-US" sz="1000" b="1">
                <a:latin typeface="Times New Roman" pitchFamily="18" charset="0"/>
              </a:rPr>
              <a:t>King Hussein</a:t>
            </a:r>
            <a:r>
              <a:rPr lang="en-US" sz="1000">
                <a:latin typeface="Times New Roman" pitchFamily="18" charset="0"/>
              </a:rPr>
              <a:t> supported the Palestinian struggle by providing training sites and assistance. As the guerrilla groups became wealthier (through funding from other Arab states and the Soviet Empire), and more emboldened, they began to openly flout Jordanian law and defy King Hussein’s authority. The Palestinians had become a virtual state-within-a-state whose agenda had veered from returning to their homeland to expanding their power in exile at the expense of the Jordanian government. The Israelis, meanwhile, launched attacks on a number of Jordanian cities in retaliation for the Karameh conflict and in response to guerrilla activity staged from Jordan against Israeli targets.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June 1970, King Hussein tried to ease the growing hostility between his government and the </a:t>
            </a:r>
            <a:r>
              <a:rPr lang="en-US" sz="1000" b="1" i="1">
                <a:latin typeface="Times New Roman" pitchFamily="18" charset="0"/>
              </a:rPr>
              <a:t>fedayeen</a:t>
            </a:r>
            <a:r>
              <a:rPr lang="en-US" sz="1000">
                <a:latin typeface="Times New Roman" pitchFamily="18" charset="0"/>
              </a:rPr>
              <a:t> (Palestinian fighters) by drawing up a conciliatory agreement. The agreement stated that the Jordanian government would allow commandos to move freely within Jordan and cease anti-guerrilla activity in exchange for a  pledge by the </a:t>
            </a:r>
            <a:r>
              <a:rPr lang="en-US" sz="1000" i="1">
                <a:latin typeface="Times New Roman" pitchFamily="18" charset="0"/>
              </a:rPr>
              <a:t>fedayeen</a:t>
            </a:r>
            <a:r>
              <a:rPr lang="en-US" sz="1000">
                <a:latin typeface="Times New Roman" pitchFamily="18" charset="0"/>
              </a:rPr>
              <a:t> that they would remove bases from Amman and other major cities and respect Jordanian law. The arrangement was quickly ignored by both parties.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f</a:t>
            </a:r>
            <a:r>
              <a:rPr lang="en-US" sz="1000" i="1">
                <a:latin typeface="Times New Roman" pitchFamily="18" charset="0"/>
              </a:rPr>
              <a:t>edayeen</a:t>
            </a:r>
            <a:r>
              <a:rPr lang="en-US" sz="1000">
                <a:latin typeface="Times New Roman" pitchFamily="18" charset="0"/>
              </a:rPr>
              <a:t> called a general strike and continued to carry out civil disobedience campaigns. In the same year, the </a:t>
            </a:r>
            <a:r>
              <a:rPr lang="en-US" sz="1000" b="1">
                <a:latin typeface="Times New Roman" pitchFamily="18" charset="0"/>
              </a:rPr>
              <a:t>PFLP</a:t>
            </a:r>
            <a:r>
              <a:rPr lang="en-US" sz="1000">
                <a:latin typeface="Times New Roman" pitchFamily="18" charset="0"/>
              </a:rPr>
              <a:t> (one of the militant Palestinian groups) openly defied Jordanian authority by hijacking foreign planes and forcing them to land in Jordan. In response, King Hussein declared martial law and ordered the </a:t>
            </a:r>
            <a:r>
              <a:rPr lang="en-US" sz="1000" i="1">
                <a:latin typeface="Times New Roman" pitchFamily="18" charset="0"/>
              </a:rPr>
              <a:t>fedayeen</a:t>
            </a:r>
            <a:r>
              <a:rPr lang="en-US" sz="1000">
                <a:latin typeface="Times New Roman" pitchFamily="18" charset="0"/>
              </a:rPr>
              <a:t> to lay down their arms and vacate Jordanian cities. For ten days in September, 1970, (“</a:t>
            </a:r>
            <a:r>
              <a:rPr lang="en-US" sz="1000" b="1">
                <a:latin typeface="Times New Roman" pitchFamily="18" charset="0"/>
              </a:rPr>
              <a:t>Black September</a:t>
            </a:r>
            <a:r>
              <a:rPr lang="en-US" sz="1000">
                <a:latin typeface="Times New Roman" pitchFamily="18" charset="0"/>
              </a:rPr>
              <a:t>” to the Palestinians), the Jordanian Arab army and the </a:t>
            </a:r>
            <a:r>
              <a:rPr lang="en-US" sz="1000" b="1">
                <a:latin typeface="Times New Roman" pitchFamily="18" charset="0"/>
              </a:rPr>
              <a:t>Palestinian Liberation Army</a:t>
            </a:r>
            <a:r>
              <a:rPr lang="en-US" sz="1000">
                <a:latin typeface="Times New Roman" pitchFamily="18" charset="0"/>
              </a:rPr>
              <a:t> (the military branch of the PLO), fought a deadly civil war that drew in the United Stated Navy (supporting the Jordanians) and Syrian forces (supporting the Palestinians). The Israelis were also standing by to deploy aid to King Hussein if needed. By the time a cease-fire was declared on September 25, more than 3,000 people had been killed. When skirmishes started up again at the end of 1970, King Hussein gave the militants three choices, go to jail, peacefully re-enter Jordanian life or relocate. The PLO moved its headquarters to Lebanon in 1971. </a:t>
            </a:r>
            <a:endParaRPr lang="en-US" sz="80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5F6E2-175E-4932-9486-7C8C859CCA81}" type="slidenum">
              <a:rPr lang="en-US"/>
              <a:pPr/>
              <a:t>207</a:t>
            </a:fld>
            <a:endParaRPr lang="en-US"/>
          </a:p>
        </p:txBody>
      </p:sp>
      <p:sp>
        <p:nvSpPr>
          <p:cNvPr id="174082" name="Rectangle 2"/>
          <p:cNvSpPr>
            <a:spLocks noGrp="1" noRot="1" noChangeAspect="1" noChangeArrowheads="1" noTextEdit="1"/>
          </p:cNvSpPr>
          <p:nvPr>
            <p:ph type="sldImg"/>
          </p:nvPr>
        </p:nvSpPr>
        <p:spPr>
          <a:xfrm>
            <a:off x="1566863" y="685800"/>
            <a:ext cx="3657600" cy="2743200"/>
          </a:xfrm>
          <a:ln/>
        </p:spPr>
      </p:sp>
      <p:sp>
        <p:nvSpPr>
          <p:cNvPr id="174083" name="Rectangle 3"/>
          <p:cNvSpPr>
            <a:spLocks noGrp="1" noChangeArrowheads="1"/>
          </p:cNvSpPr>
          <p:nvPr>
            <p:ph type="body" idx="1"/>
          </p:nvPr>
        </p:nvSpPr>
        <p:spPr>
          <a:xfrm>
            <a:off x="686108" y="3810946"/>
            <a:ext cx="5485785" cy="5028308"/>
          </a:xfrm>
        </p:spPr>
        <p:txBody>
          <a:bodyPr/>
          <a:lstStyle/>
          <a:p>
            <a:pPr algn="just">
              <a:lnSpc>
                <a:spcPct val="80000"/>
              </a:lnSpc>
            </a:pPr>
            <a:r>
              <a:rPr lang="en-US" sz="1000" b="1">
                <a:latin typeface="Times New Roman" pitchFamily="18" charset="0"/>
              </a:rPr>
              <a:t>LEBANON WAR 1982</a:t>
            </a:r>
          </a:p>
          <a:p>
            <a:pPr algn="just">
              <a:lnSpc>
                <a:spcPct val="80000"/>
              </a:lnSpc>
            </a:pPr>
            <a:r>
              <a:rPr lang="en-US" sz="1000">
                <a:latin typeface="Times New Roman" pitchFamily="18" charset="0"/>
              </a:rPr>
              <a:t>Since Lebanon’s Independence in 1941 the country maintained a delicate balance between its Christian citizens (most of them </a:t>
            </a:r>
            <a:r>
              <a:rPr lang="en-US" sz="1000" b="1">
                <a:latin typeface="Times New Roman" pitchFamily="18" charset="0"/>
              </a:rPr>
              <a:t>Maronite</a:t>
            </a:r>
            <a:r>
              <a:rPr lang="en-US" sz="1000">
                <a:latin typeface="Times New Roman" pitchFamily="18" charset="0"/>
              </a:rPr>
              <a:t> Christians) and Muslims. With each wave of Palestinian immigrants from Israel, though, the balance was disturbed. Things got even worse when the PLO moved its headquarters from Jordan to Lebanon after Black September and began launching attacks on Israeli targets across the border provoking retaliatory strikes by the Israeli Defense Force. Discontent came to a head in 1975 when the ruling Lebanese Christians (who wanted to maintain power) battled with the Lebanese Muslims who wanted changes in the Lebanese government thrusting the country into a civil war that lasted for decades.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battle with Israel intensified in 1978 when a group of Fatah guerrillas hijacked an Israeli bus north of Tel Aviv leading to a gun battle that left 32 Israelis dead and 82 wounded. Most of the casualties had been civilians. Days after the hijacking, 20,000 Israeli troops invaded Lebanon, cleared the Lebanese border of </a:t>
            </a:r>
            <a:r>
              <a:rPr lang="en-US" sz="1000" i="1">
                <a:latin typeface="Times New Roman" pitchFamily="18" charset="0"/>
              </a:rPr>
              <a:t>fedayeen</a:t>
            </a:r>
            <a:r>
              <a:rPr lang="en-US" sz="1000">
                <a:latin typeface="Times New Roman" pitchFamily="18" charset="0"/>
              </a:rPr>
              <a:t> and created a buffer zone. UN Forces (</a:t>
            </a:r>
            <a:r>
              <a:rPr lang="en-US" sz="1000" b="1">
                <a:latin typeface="Times New Roman" pitchFamily="18" charset="0"/>
              </a:rPr>
              <a:t>UNIFIL</a:t>
            </a:r>
            <a:r>
              <a:rPr lang="en-US" sz="1000">
                <a:latin typeface="Times New Roman" pitchFamily="18" charset="0"/>
              </a:rPr>
              <a:t>) were stationed as far north as the Litani River temporarily putting a stop to Palestinian attacks. But violent activity resumed.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An attempted assassination of Israel’s Ambassador to Great Britain by a Palestinian terrorist group on June 3, 1982 led to a final attempt by the Israelis under the command of then-Defense Minister </a:t>
            </a:r>
            <a:r>
              <a:rPr lang="en-US" sz="1000" b="1">
                <a:latin typeface="Times New Roman" pitchFamily="18" charset="0"/>
              </a:rPr>
              <a:t>Ariel Sharon </a:t>
            </a:r>
            <a:r>
              <a:rPr lang="en-US" sz="1000">
                <a:latin typeface="Times New Roman" pitchFamily="18" charset="0"/>
              </a:rPr>
              <a:t>to drive the PLO out of Lebanon. In the course of “</a:t>
            </a:r>
            <a:r>
              <a:rPr lang="en-US" sz="1000" b="1">
                <a:latin typeface="Times New Roman" pitchFamily="18" charset="0"/>
              </a:rPr>
              <a:t>Operation Peace for Galilee</a:t>
            </a:r>
            <a:r>
              <a:rPr lang="en-US" sz="1000">
                <a:latin typeface="Times New Roman" pitchFamily="18" charset="0"/>
              </a:rPr>
              <a:t>,” Israeli troops with the support of the united Christian Lebanese force (the </a:t>
            </a:r>
            <a:r>
              <a:rPr lang="en-US" sz="1000" b="1">
                <a:latin typeface="Times New Roman" pitchFamily="18" charset="0"/>
              </a:rPr>
              <a:t>Phalangists</a:t>
            </a:r>
            <a:r>
              <a:rPr lang="en-US" sz="1000">
                <a:latin typeface="Times New Roman" pitchFamily="18" charset="0"/>
              </a:rPr>
              <a:t>) overran PLO positions in southern Lebanon and engaged the Syrians (who had sided with the PLO) in an air confrontation. The PLO forces retreated to west Beirut (Lebanon’s capital) and eventually agreed to leave Lebanon all together. More than 14,000 guerrillas relocated to other Arab countries or to refugee camps outside of Beirut (particularly to </a:t>
            </a:r>
            <a:r>
              <a:rPr lang="en-US" sz="1000" b="1">
                <a:latin typeface="Times New Roman" pitchFamily="18" charset="0"/>
              </a:rPr>
              <a:t>Sabra</a:t>
            </a:r>
            <a:r>
              <a:rPr lang="en-US" sz="1000">
                <a:latin typeface="Times New Roman" pitchFamily="18" charset="0"/>
              </a:rPr>
              <a:t> and </a:t>
            </a:r>
            <a:r>
              <a:rPr lang="en-US" sz="1000" b="1">
                <a:latin typeface="Times New Roman" pitchFamily="18" charset="0"/>
              </a:rPr>
              <a:t>Shatila</a:t>
            </a:r>
            <a:r>
              <a:rPr lang="en-US" sz="1000">
                <a:latin typeface="Times New Roman" pitchFamily="18" charset="0"/>
              </a:rPr>
              <a:t> camps) and the PLO headquarters was moved again to the city of </a:t>
            </a:r>
            <a:r>
              <a:rPr lang="en-US" sz="1000" b="1">
                <a:latin typeface="Times New Roman" pitchFamily="18" charset="0"/>
              </a:rPr>
              <a:t>Tunis</a:t>
            </a:r>
            <a:r>
              <a:rPr lang="en-US" sz="1000">
                <a:latin typeface="Times New Roman" pitchFamily="18" charset="0"/>
              </a:rPr>
              <a:t> in Tunisia.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Sabra and Shatila Massacre</a:t>
            </a:r>
          </a:p>
          <a:p>
            <a:pPr algn="just">
              <a:lnSpc>
                <a:spcPct val="80000"/>
              </a:lnSpc>
            </a:pPr>
            <a:r>
              <a:rPr lang="en-US" sz="1000">
                <a:latin typeface="Times New Roman" pitchFamily="18" charset="0"/>
              </a:rPr>
              <a:t>In mid-September, about the same time Lebanon’s newly-elected Christian president </a:t>
            </a:r>
            <a:r>
              <a:rPr lang="en-US" sz="1000" b="1">
                <a:latin typeface="Times New Roman" pitchFamily="18" charset="0"/>
              </a:rPr>
              <a:t>Bashir Gemayal</a:t>
            </a:r>
            <a:r>
              <a:rPr lang="en-US" sz="1000">
                <a:latin typeface="Times New Roman" pitchFamily="18" charset="0"/>
              </a:rPr>
              <a:t> was assassinated, the Israelis decided to establish control over West Beirut and the suburb refugee camps of </a:t>
            </a:r>
            <a:r>
              <a:rPr lang="en-US" sz="1000" b="1">
                <a:latin typeface="Times New Roman" pitchFamily="18" charset="0"/>
              </a:rPr>
              <a:t>Sabra</a:t>
            </a:r>
            <a:r>
              <a:rPr lang="en-US" sz="1000">
                <a:latin typeface="Times New Roman" pitchFamily="18" charset="0"/>
              </a:rPr>
              <a:t> and </a:t>
            </a:r>
            <a:r>
              <a:rPr lang="en-US" sz="1000" b="1">
                <a:latin typeface="Times New Roman" pitchFamily="18" charset="0"/>
              </a:rPr>
              <a:t>Shatila</a:t>
            </a:r>
            <a:r>
              <a:rPr lang="en-US" sz="1000">
                <a:latin typeface="Times New Roman" pitchFamily="18" charset="0"/>
              </a:rPr>
              <a:t> (which were believed to contain bunkers, arsenals and command centers) by ridding the cities of all terrorists. To accomplish this, the Israelis agreed to surround and close off the Palestinian neighborhoods while Lebanese Christian Phalangists routed out rogue guerrillas. The Phalangists took the opportunity to settle old scores and avenge Gemayal’s murder by engaging in a brutal massacre of hundreds of Palestinian men, women and children. The massacre was heavily criticized internationally with the greatest blame being put on the Israeli soldiers who had failed to prevent the atrocities. News of the onslaught was also met with widespread criticism from within Israel. For the first time in the nation’s history, thousands of Israelis demonstrated against their own government’s actions. As a result of the discord, </a:t>
            </a:r>
            <a:r>
              <a:rPr lang="en-US" sz="1000" b="1">
                <a:latin typeface="Times New Roman" pitchFamily="18" charset="0"/>
              </a:rPr>
              <a:t>Menachim Begin</a:t>
            </a:r>
            <a:r>
              <a:rPr lang="en-US" sz="1000">
                <a:latin typeface="Times New Roman" pitchFamily="18" charset="0"/>
              </a:rPr>
              <a:t>, Israel’s Prime Minister since 1977, resigned.</a:t>
            </a:r>
            <a:endParaRPr lang="en-US" sz="80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8F82B-4C32-4F87-AC9F-430228FF760D}" type="slidenum">
              <a:rPr lang="en-US"/>
              <a:pPr/>
              <a:t>208</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algn="just"/>
            <a:r>
              <a:rPr lang="en-US" sz="1000" b="1">
                <a:latin typeface="Times New Roman" pitchFamily="18" charset="0"/>
              </a:rPr>
              <a:t>CONSEQUENCES OF THE LEBANON WAR</a:t>
            </a:r>
          </a:p>
          <a:p>
            <a:pPr algn="just"/>
            <a:r>
              <a:rPr lang="en-US" sz="1000">
                <a:latin typeface="Times New Roman" pitchFamily="18" charset="0"/>
              </a:rPr>
              <a:t>A peace agreement signed on May 17, 1983, ended the war between Lebanon and Israel but it didn’t bring peace to Lebanon or to Israel. Despite the expulsion of the PLO, the Phalangists were not strong enough to end terrorist activity or keep the country’s rival factions from fighting each other. The civil war in Lebanon resumed at the end of the summer and the terrorists, including a new radical Shi’ite organization based in Lebanon called </a:t>
            </a:r>
            <a:r>
              <a:rPr lang="en-US" sz="1000" b="1">
                <a:latin typeface="Times New Roman" pitchFamily="18" charset="0"/>
              </a:rPr>
              <a:t>Hezbollah</a:t>
            </a:r>
            <a:r>
              <a:rPr lang="en-US" sz="1000">
                <a:latin typeface="Times New Roman" pitchFamily="18" charset="0"/>
              </a:rPr>
              <a:t>, continued to harass Israel. Israel retained a controversial security zone in south Lebanon as a buffer.</a:t>
            </a:r>
          </a:p>
          <a:p>
            <a:pPr algn="just"/>
            <a:endParaRPr lang="en-US" sz="1000">
              <a:latin typeface="Times New Roman" pitchFamily="18" charset="0"/>
            </a:endParaRPr>
          </a:p>
          <a:p>
            <a:pPr algn="just"/>
            <a:r>
              <a:rPr lang="en-US" sz="1000" b="1">
                <a:latin typeface="Times New Roman" pitchFamily="18" charset="0"/>
              </a:rPr>
              <a:t>PLO Move to Tunisia</a:t>
            </a:r>
          </a:p>
          <a:p>
            <a:pPr algn="just"/>
            <a:r>
              <a:rPr lang="en-US" sz="1000">
                <a:latin typeface="Times New Roman" pitchFamily="18" charset="0"/>
              </a:rPr>
              <a:t>The move to Tunisia, far from their Palestinian constituents, diminished the authority and cohesion of the PLO. In its place, a number of independent militant organization sprang up, among them </a:t>
            </a:r>
            <a:r>
              <a:rPr lang="en-US" sz="1000" b="1">
                <a:latin typeface="Times New Roman" pitchFamily="18" charset="0"/>
              </a:rPr>
              <a:t>Hezbollah</a:t>
            </a:r>
            <a:r>
              <a:rPr lang="en-US" sz="1000">
                <a:latin typeface="Times New Roman" pitchFamily="18" charset="0"/>
              </a:rPr>
              <a:t>, </a:t>
            </a:r>
            <a:r>
              <a:rPr lang="en-US" sz="1000" b="1">
                <a:latin typeface="Times New Roman" pitchFamily="18" charset="0"/>
              </a:rPr>
              <a:t>Hamas</a:t>
            </a:r>
            <a:r>
              <a:rPr lang="en-US" sz="1000">
                <a:latin typeface="Times New Roman" pitchFamily="18" charset="0"/>
              </a:rPr>
              <a:t> and </a:t>
            </a:r>
            <a:r>
              <a:rPr lang="en-US" sz="1000" b="1">
                <a:latin typeface="Times New Roman" pitchFamily="18" charset="0"/>
              </a:rPr>
              <a:t>Islamic Jihad</a:t>
            </a:r>
            <a:r>
              <a:rPr lang="en-US" sz="1000">
                <a:latin typeface="Times New Roman" pitchFamily="18" charset="0"/>
              </a:rPr>
              <a:t>. The Palestinians in the Occupied Areas, meanwhile, began to take matters into their own hands by staging a general uprising or </a:t>
            </a:r>
            <a:r>
              <a:rPr lang="en-US" sz="1000" b="1" i="1">
                <a:latin typeface="Times New Roman" pitchFamily="18" charset="0"/>
              </a:rPr>
              <a:t>intifada</a:t>
            </a:r>
            <a:r>
              <a:rPr lang="en-US" sz="1000">
                <a:latin typeface="Times New Roman" pitchFamily="18" charset="0"/>
              </a:rPr>
              <a:t>.</a:t>
            </a:r>
            <a:r>
              <a:rPr lang="en-US"/>
              <a:t> </a:t>
            </a:r>
          </a:p>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94F7D2-9889-411C-BE84-0C14628B6722}" type="slidenum">
              <a:rPr lang="en-US"/>
              <a:pPr/>
              <a:t>209</a:t>
            </a:fld>
            <a:endParaRPr lang="en-US"/>
          </a:p>
        </p:txBody>
      </p:sp>
      <p:sp>
        <p:nvSpPr>
          <p:cNvPr id="178178" name="Rectangle 2"/>
          <p:cNvSpPr>
            <a:spLocks noGrp="1" noRot="1" noChangeAspect="1" noChangeArrowheads="1" noTextEdit="1"/>
          </p:cNvSpPr>
          <p:nvPr>
            <p:ph type="sldImg"/>
          </p:nvPr>
        </p:nvSpPr>
        <p:spPr>
          <a:xfrm>
            <a:off x="1536700" y="685800"/>
            <a:ext cx="3252788" cy="2439988"/>
          </a:xfrm>
          <a:ln/>
        </p:spPr>
      </p:sp>
      <p:sp>
        <p:nvSpPr>
          <p:cNvPr id="178179" name="Rectangle 3"/>
          <p:cNvSpPr>
            <a:spLocks noGrp="1" noChangeArrowheads="1"/>
          </p:cNvSpPr>
          <p:nvPr>
            <p:ph type="body" idx="1"/>
          </p:nvPr>
        </p:nvSpPr>
        <p:spPr>
          <a:xfrm>
            <a:off x="686108" y="3276020"/>
            <a:ext cx="5485785" cy="5333054"/>
          </a:xfrm>
        </p:spPr>
        <p:txBody>
          <a:bodyPr/>
          <a:lstStyle/>
          <a:p>
            <a:pPr algn="just">
              <a:lnSpc>
                <a:spcPct val="90000"/>
              </a:lnSpc>
            </a:pPr>
            <a:r>
              <a:rPr lang="en-US" sz="1000" b="1">
                <a:latin typeface="Times New Roman" pitchFamily="18" charset="0"/>
              </a:rPr>
              <a:t>INTIFADA</a:t>
            </a:r>
          </a:p>
          <a:p>
            <a:pPr algn="just">
              <a:lnSpc>
                <a:spcPct val="90000"/>
              </a:lnSpc>
            </a:pPr>
            <a:r>
              <a:rPr lang="en-US" sz="1000">
                <a:latin typeface="Times New Roman" pitchFamily="18" charset="0"/>
              </a:rPr>
              <a:t>On December 8, 1987, the simmering frustration felt by Palestinians crowded in the Gaza Strip under Israeli rule came to a head. On that day, an otherwise benign traffic accident, during which four Palestinians were killed in a collision with an Israeli truck, turned into a mass uprising. The incident drew an angry crowd and provoked an 18-year old Palestinian to throw a stone at some Israeli soldiers. When the soldiers fired back, the boy was killed thus inciting greater fury  among the local Palestinians. To channel the rage, a group of activists circulated pamphlets calling for insurrection.</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 ensuing </a:t>
            </a:r>
            <a:r>
              <a:rPr lang="en-US" sz="1000" b="1">
                <a:latin typeface="Times New Roman" pitchFamily="18" charset="0"/>
              </a:rPr>
              <a:t>intifada</a:t>
            </a:r>
            <a:r>
              <a:rPr lang="en-US" sz="1000">
                <a:latin typeface="Times New Roman" pitchFamily="18" charset="0"/>
              </a:rPr>
              <a:t> (“uprising”) provoked Palestinian men, women and children to resist Israeli authority by refusing to pay taxes, boycotting Israeli products, conducting general strikes and, most disturbingly to the Israelis, to battle Israel’s military forces with whatever weapons were available to them (rocks, bricks, molotov cocktails etc.) The intifada quickly spread from the Gaza Strip to the West Bank and was embraced by all sectors of Palestinians from refugee camps in Lebanon, Syria and Jordan as well as within Israel. Although the </a:t>
            </a:r>
            <a:r>
              <a:rPr lang="en-US" sz="1000" b="1">
                <a:latin typeface="Times New Roman" pitchFamily="18" charset="0"/>
              </a:rPr>
              <a:t>PLO</a:t>
            </a:r>
            <a:r>
              <a:rPr lang="en-US" sz="1000">
                <a:latin typeface="Times New Roman" pitchFamily="18" charset="0"/>
              </a:rPr>
              <a:t>, then in exile in Tunis, was not the instigator of this rebellion, the organization’s military leaders took control of the uprising and shaped it into a political instrument.</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 Israelis found themselves in a difficult position knowing that armed responses to stone-throwers would create unfavorable publicity which they could ill afford after the massacres at </a:t>
            </a:r>
            <a:r>
              <a:rPr lang="en-US" sz="1000" b="1">
                <a:latin typeface="Times New Roman" pitchFamily="18" charset="0"/>
              </a:rPr>
              <a:t>Shatila</a:t>
            </a:r>
            <a:r>
              <a:rPr lang="en-US" sz="1000">
                <a:latin typeface="Times New Roman" pitchFamily="18" charset="0"/>
              </a:rPr>
              <a:t> and </a:t>
            </a:r>
            <a:r>
              <a:rPr lang="en-US" sz="1000" b="1">
                <a:latin typeface="Times New Roman" pitchFamily="18" charset="0"/>
              </a:rPr>
              <a:t>Sabra</a:t>
            </a:r>
            <a:r>
              <a:rPr lang="en-US" sz="1000">
                <a:latin typeface="Times New Roman" pitchFamily="18" charset="0"/>
              </a:rPr>
              <a:t> in Lebanon. To quell the uprisings, therefore, Israeli soldiers resorted to using tear gas, shooting insurgents with rubber bullets or beating them with clubs or their hands. Still, images of heavily-armed soldiers defending themselves against the aggressions of destitute, young Palestinians severely damaged Israel’s image. </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These demonstrations of Palestinian discontent along with the negative press generated over Israel’s harsh reprisals shifted the world’s sympathies in favor of the Palestinians. The newfound support inspired </a:t>
            </a:r>
            <a:r>
              <a:rPr lang="en-US" sz="1000" b="1">
                <a:latin typeface="Times New Roman" pitchFamily="18" charset="0"/>
              </a:rPr>
              <a:t>Yasser Arafat</a:t>
            </a:r>
            <a:r>
              <a:rPr lang="en-US" sz="1000">
                <a:latin typeface="Times New Roman" pitchFamily="18" charset="0"/>
              </a:rPr>
              <a:t> to seize the opportunity to advance the PLO’s standing. In order to win international support and recognition, the PLO leader announced that he was ready to recognize Israel’s right to exist and at a UN convention in December 1988 and a U.S. press conference, he declared that the PLO renounced violence in all its forms.</a:t>
            </a:r>
          </a:p>
          <a:p>
            <a:pPr algn="just">
              <a:lnSpc>
                <a:spcPct val="90000"/>
              </a:lnSpc>
            </a:pPr>
            <a:endParaRPr lang="en-US" sz="500">
              <a:latin typeface="Times New Roman" pitchFamily="18" charset="0"/>
            </a:endParaRPr>
          </a:p>
          <a:p>
            <a:pPr algn="just">
              <a:lnSpc>
                <a:spcPct val="90000"/>
              </a:lnSpc>
            </a:pPr>
            <a:r>
              <a:rPr lang="en-US" sz="1000">
                <a:latin typeface="Times New Roman" pitchFamily="18" charset="0"/>
              </a:rPr>
              <a:t>Israel’s leaders, who maintained that they would never negotiate with PLO terrorists, were not swayed -- nor were hard-line Palestinians. Arafat’s declaration was seen as traitorous by members of Palestinian militant organizations, including the newly-formed </a:t>
            </a:r>
            <a:r>
              <a:rPr lang="en-US" sz="1000" b="1">
                <a:latin typeface="Times New Roman" pitchFamily="18" charset="0"/>
              </a:rPr>
              <a:t>Hamas</a:t>
            </a:r>
            <a:r>
              <a:rPr lang="en-US" sz="1000">
                <a:latin typeface="Times New Roman" pitchFamily="18" charset="0"/>
              </a:rPr>
              <a:t> organization, which vowed to do whatever it could to sabotage future Palestinian compromises.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0DC77E-8A49-48C1-8A85-7494093799A5}" type="slidenum">
              <a:rPr lang="en-US"/>
              <a:pPr/>
              <a:t>21</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pPr algn="just"/>
            <a:r>
              <a:rPr lang="en-US" sz="1000" b="1">
                <a:latin typeface="Times New Roman" pitchFamily="18" charset="0"/>
              </a:rPr>
              <a:t>ROMANS AND DEATH SENTENCE</a:t>
            </a:r>
          </a:p>
          <a:p>
            <a:pPr algn="just"/>
            <a:r>
              <a:rPr lang="en-US" sz="1000">
                <a:latin typeface="Times New Roman" pitchFamily="18" charset="0"/>
              </a:rPr>
              <a:t>But when Jesus began criticizing current religious practices (he railed against the money changers and vendors selling animal sacrifices in the temple, for instance), the Romans saw him as a risk to social order.  Furthermore, as the proclaimed “</a:t>
            </a:r>
            <a:r>
              <a:rPr lang="en-US" sz="1000" b="1">
                <a:latin typeface="Times New Roman" pitchFamily="18" charset="0"/>
              </a:rPr>
              <a:t>King of the Jews</a:t>
            </a:r>
            <a:r>
              <a:rPr lang="en-US" sz="1000">
                <a:latin typeface="Times New Roman" pitchFamily="18" charset="0"/>
              </a:rPr>
              <a:t>,” (by his followers), the Prophet was also considered a threat to other authority figures.  In this age of rebellion, it was not unusual for the Roman leadership to harshly condemn such a dissenter and Jesus Christ was no exception.  Roman Procurator, </a:t>
            </a:r>
            <a:r>
              <a:rPr lang="en-US" sz="1000" b="1">
                <a:latin typeface="Times New Roman" pitchFamily="18" charset="0"/>
              </a:rPr>
              <a:t>Pontius Pilate</a:t>
            </a:r>
            <a:r>
              <a:rPr lang="en-US" sz="1000">
                <a:latin typeface="Times New Roman" pitchFamily="18" charset="0"/>
              </a:rPr>
              <a:t>, sentenced the “Messiah” to an agonizing death by crucifixion.</a:t>
            </a:r>
          </a:p>
          <a:p>
            <a:pPr algn="just"/>
            <a:endParaRPr lang="en-US" sz="1000">
              <a:latin typeface="Times New Roman" pitchFamily="18" charset="0"/>
            </a:endParaRPr>
          </a:p>
          <a:p>
            <a:pPr algn="just"/>
            <a:r>
              <a:rPr lang="en-US" sz="1000">
                <a:latin typeface="Times New Roman" pitchFamily="18" charset="0"/>
              </a:rPr>
              <a:t>According to accounts in the New Testament, Jesus rose from the dead three days later. This miraculous </a:t>
            </a:r>
            <a:r>
              <a:rPr lang="en-US" sz="1000" b="1">
                <a:latin typeface="Times New Roman" pitchFamily="18" charset="0"/>
              </a:rPr>
              <a:t>Resurrection</a:t>
            </a:r>
            <a:r>
              <a:rPr lang="en-US" sz="1000">
                <a:latin typeface="Times New Roman" pitchFamily="18" charset="0"/>
              </a:rPr>
              <a:t> is celebrated by Christians on </a:t>
            </a:r>
            <a:r>
              <a:rPr lang="en-US" sz="1000" b="1">
                <a:latin typeface="Times New Roman" pitchFamily="18" charset="0"/>
              </a:rPr>
              <a:t>Easter</a:t>
            </a:r>
            <a:r>
              <a:rPr lang="en-US" sz="1000">
                <a:latin typeface="Times New Roman" pitchFamily="18" charset="0"/>
              </a:rPr>
              <a:t> Sunday. </a:t>
            </a:r>
          </a:p>
          <a:p>
            <a:pPr algn="just"/>
            <a:endParaRPr lang="en-US" sz="1000">
              <a:latin typeface="Times New Roman" pitchFamily="18" charset="0"/>
            </a:endParaRPr>
          </a:p>
          <a:p>
            <a:pPr algn="just"/>
            <a:r>
              <a:rPr lang="en-US" sz="1000">
                <a:latin typeface="Times New Roman" pitchFamily="18" charset="0"/>
              </a:rPr>
              <a:t>Through his disciples, most notably </a:t>
            </a:r>
            <a:r>
              <a:rPr lang="en-US" sz="1000" b="1">
                <a:latin typeface="Times New Roman" pitchFamily="18" charset="0"/>
              </a:rPr>
              <a:t>Paul of Tarsus</a:t>
            </a:r>
            <a:r>
              <a:rPr lang="en-US" sz="1000">
                <a:latin typeface="Times New Roman" pitchFamily="18" charset="0"/>
              </a:rPr>
              <a:t>, Jesus’ message was circulated throughout the Roman Empire attracting pagans (the vast majority of the population who worshiped many gods) and some Jewish converts.  Monotheism appealed to many pagans who were drawn to Christianity (as opposed to Judaism) in part because the sole requirement of the new religion was faith.  Christianity did not oblige followers to observe the rituals and customs demanded by followers of the Jewish religion (like circumcision, dietary restrictions, etc.).  Poor, hungry and suffering converts also were drawn to the promise of a glorious afterlife in heaven.  With only faith as a basis for acceptance, moreover, the religion was accessible to all people, not just those deemed “chosen” by God. </a:t>
            </a:r>
          </a:p>
          <a:p>
            <a:endParaRPr lang="en-US" sz="1000">
              <a:latin typeface="Times New Roman" pitchFamily="18" charset="0"/>
            </a:endParaRPr>
          </a:p>
          <a:p>
            <a:endParaRPr lang="en-US" sz="1000"/>
          </a:p>
          <a:p>
            <a:endParaRPr lang="en-US" sz="100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C6258-91EA-499B-8A37-1D320A1A1844}" type="slidenum">
              <a:rPr lang="en-US"/>
              <a:pPr/>
              <a:t>210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HAMAS</a:t>
            </a:r>
          </a:p>
          <a:p>
            <a:pPr algn="just">
              <a:lnSpc>
                <a:spcPct val="90000"/>
              </a:lnSpc>
            </a:pPr>
            <a:r>
              <a:rPr lang="en-US" sz="1000">
                <a:latin typeface="Times New Roman" pitchFamily="18" charset="0"/>
              </a:rPr>
              <a:t>In the midst of the fiery </a:t>
            </a:r>
            <a:r>
              <a:rPr lang="en-US" sz="1000" b="1">
                <a:latin typeface="Times New Roman" pitchFamily="18" charset="0"/>
              </a:rPr>
              <a:t>Intifada</a:t>
            </a:r>
            <a:r>
              <a:rPr lang="en-US" sz="1000">
                <a:latin typeface="Times New Roman" pitchFamily="18" charset="0"/>
              </a:rPr>
              <a:t> grew an Islamic movement that was second only to </a:t>
            </a:r>
            <a:r>
              <a:rPr lang="en-US" sz="1000" b="1">
                <a:latin typeface="Times New Roman" pitchFamily="18" charset="0"/>
              </a:rPr>
              <a:t>Fatah</a:t>
            </a:r>
            <a:r>
              <a:rPr lang="en-US" sz="1000">
                <a:latin typeface="Times New Roman" pitchFamily="18" charset="0"/>
              </a:rPr>
              <a:t> in its influence and a serious competitor to the PLO.</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Hamas</a:t>
            </a:r>
            <a:r>
              <a:rPr lang="en-US" sz="1000">
                <a:latin typeface="Times New Roman" pitchFamily="18" charset="0"/>
              </a:rPr>
              <a:t> (meaning “zeal” in Arabic and the acronym for Harakat al-Muqawama al-Islamiya or “Islamic Resistance Movement”) was an offshoot of the </a:t>
            </a:r>
            <a:r>
              <a:rPr lang="en-US" sz="1000" b="1">
                <a:latin typeface="Times New Roman" pitchFamily="18" charset="0"/>
              </a:rPr>
              <a:t>Muslim Brotherhood (MB),</a:t>
            </a:r>
            <a:r>
              <a:rPr lang="en-US" sz="1000">
                <a:latin typeface="Times New Roman" pitchFamily="18" charset="0"/>
              </a:rPr>
              <a:t> an Egyptian organization espousing Islamic ideals with branches throughout the Arab world. Its leader, </a:t>
            </a:r>
            <a:r>
              <a:rPr lang="en-US" sz="1000" b="1">
                <a:latin typeface="Times New Roman" pitchFamily="18" charset="0"/>
              </a:rPr>
              <a:t>Sheikh Ahmad Yassin</a:t>
            </a:r>
            <a:r>
              <a:rPr lang="en-US" sz="1000">
                <a:latin typeface="Times New Roman" pitchFamily="18" charset="0"/>
              </a:rPr>
              <a:t>, (assassinated in March, 2004) ran the Palestinian branch of the Muslim Brotherhood from its base in the Gaza Strip when Gaza was still a part of Egypt. After the 1967 war and the incorporation of Gaza into Israel, Yassin continued to develop the social programs that were the cornerstone of the organization while emphasizing its Palestinian character and patriotism.</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When the </a:t>
            </a:r>
            <a:r>
              <a:rPr lang="en-US" sz="1000" b="1">
                <a:latin typeface="Times New Roman" pitchFamily="18" charset="0"/>
              </a:rPr>
              <a:t>Intifada </a:t>
            </a:r>
            <a:r>
              <a:rPr lang="en-US" sz="1000">
                <a:latin typeface="Times New Roman" pitchFamily="18" charset="0"/>
              </a:rPr>
              <a:t>began, the Palestinian Muslim Brotherhood changed its name to </a:t>
            </a:r>
            <a:r>
              <a:rPr lang="en-US" sz="1000" b="1">
                <a:latin typeface="Times New Roman" pitchFamily="18" charset="0"/>
              </a:rPr>
              <a:t>Hamas</a:t>
            </a:r>
            <a:r>
              <a:rPr lang="en-US" sz="1000">
                <a:latin typeface="Times New Roman" pitchFamily="18" charset="0"/>
              </a:rPr>
              <a:t> and helped fuel the uprising by distributing leaflets and encouraging insurgency. With its headquarters in Gaza, where Palestinian refugees experienced the worst socio-economic hardships, Hamas was able to build a large base of supporters. By contrast, the PLO, based in remote Africa, was distanced from the refugees they claimed to represent. Also, unlike the secular Palestinian Liberation Organization, Hamas members believed that Palestine was an Islamic </a:t>
            </a:r>
            <a:r>
              <a:rPr lang="en-US" sz="1000" b="1" i="1">
                <a:latin typeface="Times New Roman" pitchFamily="18" charset="0"/>
              </a:rPr>
              <a:t>waqf </a:t>
            </a:r>
            <a:r>
              <a:rPr lang="en-US" sz="1000">
                <a:latin typeface="Times New Roman" pitchFamily="18" charset="0"/>
              </a:rPr>
              <a:t>(property permanently set aside for religious purposes) that could not be divided or shared — although, as a Muslim state, Christians, Jews and other religious minorities would be permitted to peacefully coexist with Muslims and practice their faiths freely.</a:t>
            </a:r>
          </a:p>
          <a:p>
            <a:pPr>
              <a:lnSpc>
                <a:spcPct val="80000"/>
              </a:lnSpc>
            </a:pPr>
            <a:endParaRPr lang="en-US" sz="1000">
              <a:latin typeface="Times New Roman" pitchFamily="18"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00C8F8-54DC-47C9-BBE6-6111F884AAEB}" type="slidenum">
              <a:rPr lang="en-US"/>
              <a:pPr/>
              <a:t>211</a:t>
            </a:fld>
            <a:endParaRPr lang="en-US"/>
          </a:p>
        </p:txBody>
      </p:sp>
      <p:sp>
        <p:nvSpPr>
          <p:cNvPr id="182274" name="Rectangle 2"/>
          <p:cNvSpPr>
            <a:spLocks noGrp="1" noRot="1" noChangeAspect="1" noChangeArrowheads="1" noTextEdit="1"/>
          </p:cNvSpPr>
          <p:nvPr>
            <p:ph type="sldImg"/>
          </p:nvPr>
        </p:nvSpPr>
        <p:spPr>
          <a:xfrm>
            <a:off x="1701800" y="685800"/>
            <a:ext cx="3148013" cy="2362200"/>
          </a:xfrm>
          <a:ln/>
        </p:spPr>
      </p:sp>
      <p:sp>
        <p:nvSpPr>
          <p:cNvPr id="182275" name="Rectangle 3"/>
          <p:cNvSpPr>
            <a:spLocks noGrp="1" noChangeArrowheads="1"/>
          </p:cNvSpPr>
          <p:nvPr>
            <p:ph type="body" idx="1"/>
          </p:nvPr>
        </p:nvSpPr>
        <p:spPr>
          <a:xfrm>
            <a:off x="609190" y="3199832"/>
            <a:ext cx="5715000" cy="5487049"/>
          </a:xfrm>
        </p:spPr>
        <p:txBody>
          <a:bodyPr/>
          <a:lstStyle/>
          <a:p>
            <a:pPr algn="just">
              <a:lnSpc>
                <a:spcPct val="80000"/>
              </a:lnSpc>
            </a:pPr>
            <a:r>
              <a:rPr lang="en-US" sz="1000" b="1">
                <a:latin typeface="Times New Roman" pitchFamily="18" charset="0"/>
              </a:rPr>
              <a:t>HAMAS</a:t>
            </a:r>
          </a:p>
          <a:p>
            <a:pPr algn="just">
              <a:lnSpc>
                <a:spcPct val="80000"/>
              </a:lnSpc>
            </a:pPr>
            <a:r>
              <a:rPr lang="en-US" sz="1000" b="1">
                <a:latin typeface="Times New Roman" pitchFamily="18" charset="0"/>
              </a:rPr>
              <a:t>Ideology and Methods:</a:t>
            </a:r>
            <a:r>
              <a:rPr lang="en-US" sz="1000">
                <a:latin typeface="Times New Roman" pitchFamily="18" charset="0"/>
              </a:rPr>
              <a:t> In the battle to liberate Palestine from the Zionists and reestablish it as an Islamic state, Hamas advocated armed struggle and ultimately all-out </a:t>
            </a:r>
            <a:r>
              <a:rPr lang="en-US" sz="1000" i="1">
                <a:latin typeface="Times New Roman" pitchFamily="18" charset="0"/>
              </a:rPr>
              <a:t>jihad</a:t>
            </a:r>
            <a:r>
              <a:rPr lang="en-US" sz="1000">
                <a:latin typeface="Times New Roman" pitchFamily="18" charset="0"/>
              </a:rPr>
              <a:t> (holy war). Towards this end, Hamas trained and dispatched an army of “</a:t>
            </a:r>
            <a:r>
              <a:rPr lang="en-US" sz="1000" b="1">
                <a:latin typeface="Times New Roman" pitchFamily="18" charset="0"/>
              </a:rPr>
              <a:t>freedom fighters</a:t>
            </a:r>
            <a:r>
              <a:rPr lang="en-US" sz="1000">
                <a:latin typeface="Times New Roman" pitchFamily="18" charset="0"/>
              </a:rPr>
              <a:t>” or </a:t>
            </a:r>
            <a:r>
              <a:rPr lang="en-US" sz="1000" i="1">
                <a:latin typeface="Times New Roman" pitchFamily="18" charset="0"/>
              </a:rPr>
              <a:t>mujaheddi</a:t>
            </a:r>
            <a:r>
              <a:rPr lang="en-US" sz="1000">
                <a:latin typeface="Times New Roman" pitchFamily="18" charset="0"/>
              </a:rPr>
              <a:t>n (holy warriors) who had been recruited to further the cause by targeting soft Israeli targets — in most cases by detonating explosives strapped to their bodies in public places. Those who died in the name of jihad were lauded in the community as martyrs who deserved a special place in heaven. Families of the fallen “heroes” were also rewarded with large sums of money and honored by their Palestinian neighbors. The bombings, which resulted in the deaths of hundreds of Israeli civilians, earned Hamas a spot in U.S. President </a:t>
            </a:r>
            <a:r>
              <a:rPr lang="en-US" sz="1000" b="1">
                <a:latin typeface="Times New Roman" pitchFamily="18" charset="0"/>
              </a:rPr>
              <a:t>George W. Bush’s</a:t>
            </a:r>
            <a:r>
              <a:rPr lang="en-US" sz="1000">
                <a:latin typeface="Times New Roman" pitchFamily="18" charset="0"/>
              </a:rPr>
              <a:t> official list of terrorist groups in November 2001.</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Charity</a:t>
            </a:r>
            <a:r>
              <a:rPr lang="en-US" sz="1000">
                <a:latin typeface="Times New Roman" pitchFamily="18" charset="0"/>
              </a:rPr>
              <a:t>:  In addition to its military enterprises, Hamas devoted much of its annual budget to extensive social services. The Islamic Charity operated a network of schools, orphanages, health clinics and welfare programs —all sorely needed in the squalid refugee camps. It also ran youth-league volleyball and soccer teams in the Gaza strip and provided food and cash to impoverished Palestinians.</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Funding:</a:t>
            </a:r>
            <a:r>
              <a:rPr lang="en-US" sz="1000">
                <a:latin typeface="Times New Roman" pitchFamily="18" charset="0"/>
              </a:rPr>
              <a:t> To fund these programs (which were not offered by the PLO or any other Palestinian groups), Hamas depended on financial aid from abroad. Pious Muslims observing one of the five requirements in Islam, the giving of charity or </a:t>
            </a:r>
            <a:r>
              <a:rPr lang="en-US" sz="1000" i="1">
                <a:latin typeface="Times New Roman" pitchFamily="18" charset="0"/>
              </a:rPr>
              <a:t>zakat</a:t>
            </a:r>
            <a:r>
              <a:rPr lang="en-US" sz="1000">
                <a:latin typeface="Times New Roman" pitchFamily="18" charset="0"/>
              </a:rPr>
              <a:t>, eagerly donated money to Hamas to pay for its humanitarian services and a broad network of charity associations were set up around the world to coordinate these financial transactions. Because of Hamas’ charitable nature, U.S. government efforts to freeze the assets of Hamas leaders to curb Hamas-sponsored attacks in Israel were interpreted by some Muslims as acts against Islam.</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Hamas and PLO:</a:t>
            </a:r>
            <a:r>
              <a:rPr lang="en-US" sz="1000">
                <a:latin typeface="Times New Roman" pitchFamily="18" charset="0"/>
              </a:rPr>
              <a:t> Since its creation, Hamas was accepted as an alternative organization to the PLO and attracted a number of Palestinians who were drawn by the movement’s benevolent works, emphasis on Islam and perceived dedication to the Palestinian cause. The PLO, conversely, was discredited by many Hamas supporters as a corrupt, secular institution that sold out to the Israelis and the Americans by participating in the peace process. Hamas leaders were violently opposed to the </a:t>
            </a:r>
            <a:r>
              <a:rPr lang="en-US" sz="1000" b="1">
                <a:latin typeface="Times New Roman" pitchFamily="18" charset="0"/>
              </a:rPr>
              <a:t>Oslo Accords</a:t>
            </a:r>
            <a:r>
              <a:rPr lang="en-US" sz="1000">
                <a:latin typeface="Times New Roman" pitchFamily="18" charset="0"/>
              </a:rPr>
              <a:t> of 1993 and other compromises with the Israelis which they viewed as furthering the Zionist goal “to expand from the Nile to the Euphrates.”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popularity of Hamas and its condemnation of the peace process put </a:t>
            </a:r>
            <a:r>
              <a:rPr lang="en-US" sz="1000" b="1">
                <a:latin typeface="Times New Roman" pitchFamily="18" charset="0"/>
              </a:rPr>
              <a:t>Yasser Arafat </a:t>
            </a:r>
            <a:r>
              <a:rPr lang="en-US" sz="1000">
                <a:latin typeface="Times New Roman" pitchFamily="18" charset="0"/>
              </a:rPr>
              <a:t>in a difficult position. If Arafat undertook any measures to suppress Hamas activity he risked being accused by Palestinians of doing Israel’s bidding and helping the Zionists undermine the opposition. On the other hand, any association between the PLO leader and the militant organization could derail the peace process (which was predicated on Arafat’s promises to put an end to terrorism in Israel) and threaten his international role as a mediator between the Palestinians and the Israelis. To avoid confrontation, therefore, Arafat maintained a delicate balance between the two poles by simultaneously appeasing the West (by publicly denouncing violence and arresting Hamas leaders) and supporting the Palestinian cause (by releasing Hamas prisoners shortly after they were detained and praising the “martyrs” in Arabic.)</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more moderate Palestinian Authority President </a:t>
            </a:r>
            <a:r>
              <a:rPr lang="en-US" sz="1000" b="1">
                <a:latin typeface="Times New Roman" pitchFamily="18" charset="0"/>
              </a:rPr>
              <a:t>Mahmoud Abbas</a:t>
            </a:r>
            <a:r>
              <a:rPr lang="en-US" sz="1000">
                <a:latin typeface="Times New Roman" pitchFamily="18" charset="0"/>
              </a:rPr>
              <a:t> faced a similar dilemma when Hamas won the majority of seats in the January 2006 parliamentary elections. </a:t>
            </a:r>
          </a:p>
          <a:p>
            <a:pPr algn="just">
              <a:lnSpc>
                <a:spcPct val="80000"/>
              </a:lnSpc>
            </a:pPr>
            <a:endParaRPr lang="en-US" sz="1000">
              <a:latin typeface="Times New Roman" pitchFamily="18" charset="0"/>
            </a:endParaRPr>
          </a:p>
          <a:p>
            <a:pPr>
              <a:lnSpc>
                <a:spcPct val="80000"/>
              </a:lnSpc>
            </a:pPr>
            <a:endParaRPr lang="en-US" sz="80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4809F-2E98-47C5-AC5D-58A7B66E9A4F}" type="slidenum">
              <a:rPr lang="en-US"/>
              <a:pPr/>
              <a:t>212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GULF  WAR</a:t>
            </a:r>
          </a:p>
          <a:p>
            <a:pPr algn="just">
              <a:lnSpc>
                <a:spcPct val="90000"/>
              </a:lnSpc>
            </a:pPr>
            <a:r>
              <a:rPr lang="en-US" sz="1000">
                <a:latin typeface="Times New Roman" pitchFamily="18" charset="0"/>
              </a:rPr>
              <a:t>Peace talks between Palestinians and Israelis had been going along slowly until Iraq’s bold attack on its neighbor Kuwait in 1991 pushed the parties into serious negotiations.</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On August 2nd, 1990, Iraq’s president, </a:t>
            </a:r>
            <a:r>
              <a:rPr lang="en-US" sz="1000" b="1">
                <a:latin typeface="Times New Roman" pitchFamily="18" charset="0"/>
              </a:rPr>
              <a:t>Saddam Hussein</a:t>
            </a:r>
            <a:r>
              <a:rPr lang="en-US" sz="1000">
                <a:latin typeface="Times New Roman" pitchFamily="18" charset="0"/>
              </a:rPr>
              <a:t>, sent his army into Kuwait in hopes that the move would draw attention away from Iraq’s economic problems after years of war with its neighbor, Iran.  The move was sorely criticized internationally by Arab as well as Western countries. Saddam’s only supporters, Libya, Sudan and the PLO, were greatly outnumbered by the U.S.-led coalition of 34 countries. In order to maintain goodwill among the coalition states (which included many Arab countries such as Syria, Egypt and Saudi Arabia), Israel was advised by the coalition to stay out of the conflict and to refrain from retaliating if the Iraqis attacked.</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order to win support from the Arab states, Saddam Hussein tried to make his act of aggression appear to be a political attack against Zionist imperialism. In an attempt to provoke Israel into entering the war (which would have immediately turned the battle into an Arab-Israeli conflict the Iraqi president was looking for), Hussein fired a number of random scud missiles at Israel’s largest cities. Israel, as instructed, suffered the blows without returning a single shot - even though at the time, some of the missiles were believed to contain chemical weapons.</a:t>
            </a:r>
          </a:p>
          <a:p>
            <a:pPr algn="just">
              <a:lnSpc>
                <a:spcPct val="90000"/>
              </a:lnSpc>
            </a:pPr>
            <a:endParaRPr lang="en-US" sz="1000">
              <a:latin typeface="Times New Roman" pitchFamily="18" charset="0"/>
            </a:endParaRPr>
          </a:p>
          <a:p>
            <a:pPr algn="just">
              <a:lnSpc>
                <a:spcPct val="90000"/>
              </a:lnSpc>
            </a:pPr>
            <a:r>
              <a:rPr lang="en-US" sz="1000" b="1">
                <a:latin typeface="Times New Roman" pitchFamily="18" charset="0"/>
              </a:rPr>
              <a:t>Consequences</a:t>
            </a:r>
          </a:p>
          <a:p>
            <a:pPr algn="just">
              <a:lnSpc>
                <a:spcPct val="90000"/>
              </a:lnSpc>
            </a:pPr>
            <a:r>
              <a:rPr lang="en-US" sz="1000">
                <a:latin typeface="Times New Roman" pitchFamily="18" charset="0"/>
              </a:rPr>
              <a:t>The war, which ended with Iraq’s defeat in 1991, exposed Israel’s vulnerability to attacks by enemies at a distance as well as near its borders and intensified Israel’s desire for peace. At the same time, the </a:t>
            </a:r>
            <a:r>
              <a:rPr lang="en-US" sz="1000" b="1">
                <a:latin typeface="Times New Roman" pitchFamily="18" charset="0"/>
              </a:rPr>
              <a:t>PLO’s</a:t>
            </a:r>
            <a:r>
              <a:rPr lang="en-US" sz="1000">
                <a:latin typeface="Times New Roman" pitchFamily="18" charset="0"/>
              </a:rPr>
              <a:t> ill-fated alliance with Saddam Hussein isolated the organization diplomatically. Some of the PLO’s biggest supporters (Saudi Arabia and Kuwait particularly) cut off financial support and expelled Palestinians living within their borders. After the Gulf War, Yasser Arafat realized it was in his best interest to accelerate negotiations with Israel in order to enhance his own prestige.</a:t>
            </a:r>
          </a:p>
          <a:p>
            <a:pPr>
              <a:lnSpc>
                <a:spcPct val="90000"/>
              </a:lnSpc>
            </a:pPr>
            <a:endParaRPr lang="en-US" sz="1000">
              <a:latin typeface="Times New Roman" pitchFamily="18"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A649C-08D0-4A3E-98E3-B717B599D21F}" type="slidenum">
              <a:rPr lang="en-US"/>
              <a:pPr/>
              <a:t>213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533E6-F7B8-4CBF-9B31-849EF203EFC8}" type="slidenum">
              <a:rPr lang="en-US"/>
              <a:pPr/>
              <a:t>214</a:t>
            </a:fld>
            <a:endParaRPr lang="en-US"/>
          </a:p>
        </p:txBody>
      </p:sp>
      <p:sp>
        <p:nvSpPr>
          <p:cNvPr id="188418" name="Rectangle 2"/>
          <p:cNvSpPr>
            <a:spLocks noGrp="1" noRot="1" noChangeAspect="1" noChangeArrowheads="1" noTextEdit="1"/>
          </p:cNvSpPr>
          <p:nvPr>
            <p:ph type="sldImg"/>
          </p:nvPr>
        </p:nvSpPr>
        <p:spPr>
          <a:xfrm>
            <a:off x="1911350" y="534988"/>
            <a:ext cx="3043238" cy="2284412"/>
          </a:xfrm>
          <a:ln/>
        </p:spPr>
      </p:sp>
      <p:sp>
        <p:nvSpPr>
          <p:cNvPr id="188419" name="Rectangle 3"/>
          <p:cNvSpPr>
            <a:spLocks noGrp="1" noChangeArrowheads="1"/>
          </p:cNvSpPr>
          <p:nvPr>
            <p:ph type="body" idx="1"/>
          </p:nvPr>
        </p:nvSpPr>
        <p:spPr>
          <a:xfrm>
            <a:off x="609191" y="2971273"/>
            <a:ext cx="5487323" cy="5334675"/>
          </a:xfrm>
        </p:spPr>
        <p:txBody>
          <a:bodyPr/>
          <a:lstStyle/>
          <a:p>
            <a:pPr algn="just">
              <a:lnSpc>
                <a:spcPct val="80000"/>
              </a:lnSpc>
            </a:pPr>
            <a:r>
              <a:rPr lang="en-US" sz="1000" b="1">
                <a:latin typeface="Times New Roman" pitchFamily="18" charset="0"/>
              </a:rPr>
              <a:t>Camp David</a:t>
            </a:r>
          </a:p>
          <a:p>
            <a:pPr algn="just">
              <a:lnSpc>
                <a:spcPct val="80000"/>
              </a:lnSpc>
            </a:pPr>
            <a:r>
              <a:rPr lang="en-US" sz="1000">
                <a:latin typeface="Times New Roman" pitchFamily="18" charset="0"/>
              </a:rPr>
              <a:t>After the country’s near defeat in the Yom Kippur War, Israel was eager to make peace with its Arab neighbors. In June 1977, Israeli Prime Minister </a:t>
            </a:r>
            <a:r>
              <a:rPr lang="en-US" sz="1000" b="1">
                <a:latin typeface="Times New Roman" pitchFamily="18" charset="0"/>
              </a:rPr>
              <a:t>Menachem Begin</a:t>
            </a:r>
            <a:r>
              <a:rPr lang="en-US" sz="1000">
                <a:latin typeface="Times New Roman" pitchFamily="18" charset="0"/>
              </a:rPr>
              <a:t> called on the leaders of Jordan, Syria and Egypt to discuss an end to the conflict. Only President </a:t>
            </a:r>
            <a:r>
              <a:rPr lang="en-US" sz="1000" b="1">
                <a:latin typeface="Times New Roman" pitchFamily="18" charset="0"/>
              </a:rPr>
              <a:t>Anwar Sadat</a:t>
            </a:r>
            <a:r>
              <a:rPr lang="en-US" sz="1000">
                <a:latin typeface="Times New Roman" pitchFamily="18" charset="0"/>
              </a:rPr>
              <a:t> accepted Begin’s olive branch by visiting Israel in November of that year. Sadat realized that Egypt’s ongoing state of war with Israel (which had begun in 1948 and resulted in the loss of the Sinai Peninsula in 1967 and defeat in 1973) was only draining resources from his already poor nation without bringing Israel any closer to collapse. It was this realization coupled with Sadat’s belief that he was championing the cause of all Arab states and the Palestinians which led to the Egyptian president’s historic visit to address the Israeli </a:t>
            </a:r>
            <a:r>
              <a:rPr lang="en-US" sz="1000" b="1">
                <a:latin typeface="Times New Roman" pitchFamily="18" charset="0"/>
              </a:rPr>
              <a:t>Knesset</a:t>
            </a:r>
            <a:r>
              <a:rPr lang="en-US" sz="1000">
                <a:latin typeface="Times New Roman" pitchFamily="18" charset="0"/>
              </a:rPr>
              <a:t> (Parliament) on November 19, 1977. Israel’s Prime Minister, Menachem Begin, reciprocated the conciliatory gesture by visiting Egypt.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Peace talks between the two nations were carried out intermittently in 1977 and 1978. When a deadlock was reached, American President </a:t>
            </a:r>
            <a:r>
              <a:rPr lang="en-US" sz="1000" b="1">
                <a:latin typeface="Times New Roman" pitchFamily="18" charset="0"/>
              </a:rPr>
              <a:t>Jimmy Carter</a:t>
            </a:r>
            <a:r>
              <a:rPr lang="en-US" sz="1000">
                <a:latin typeface="Times New Roman" pitchFamily="18" charset="0"/>
              </a:rPr>
              <a:t> stepped in to mediate negotiations by inviting the leaders to a summit meeting at </a:t>
            </a:r>
            <a:r>
              <a:rPr lang="en-US" sz="1000" b="1">
                <a:latin typeface="Times New Roman" pitchFamily="18" charset="0"/>
              </a:rPr>
              <a:t>Camp David</a:t>
            </a:r>
            <a:r>
              <a:rPr lang="en-US" sz="1000">
                <a:latin typeface="Times New Roman" pitchFamily="18" charset="0"/>
              </a:rPr>
              <a:t>, a presidential retreat in Maryland, U.S.A. The 12-day secret negotiations concluded with the signing of the </a:t>
            </a:r>
            <a:r>
              <a:rPr lang="en-US" sz="1000" b="1">
                <a:latin typeface="Times New Roman" pitchFamily="18" charset="0"/>
              </a:rPr>
              <a:t>Treaty of Washington</a:t>
            </a:r>
            <a:r>
              <a:rPr lang="en-US" sz="1000">
                <a:latin typeface="Times New Roman" pitchFamily="18" charset="0"/>
              </a:rPr>
              <a:t>  ending the 31-year state of war between Israel and Egypt.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Under the terms of the treaty, Israel agreed to withdraw from the </a:t>
            </a:r>
            <a:r>
              <a:rPr lang="en-US" sz="1000" b="1">
                <a:latin typeface="Times New Roman" pitchFamily="18" charset="0"/>
              </a:rPr>
              <a:t>Sinai Peninsula</a:t>
            </a:r>
            <a:r>
              <a:rPr lang="en-US" sz="1000">
                <a:latin typeface="Times New Roman" pitchFamily="18" charset="0"/>
              </a:rPr>
              <a:t> within three years and dismantle military bases near the </a:t>
            </a:r>
            <a:r>
              <a:rPr lang="en-US" sz="1000" b="1">
                <a:latin typeface="Times New Roman" pitchFamily="18" charset="0"/>
              </a:rPr>
              <a:t>Gulf of Aqaba</a:t>
            </a:r>
            <a:r>
              <a:rPr lang="en-US" sz="1000">
                <a:latin typeface="Times New Roman" pitchFamily="18" charset="0"/>
              </a:rPr>
              <a:t> and the city of Yamit. Egypt, in return, promised to restore full diplomatic relations with Israel and granted Israeli ships free passage through the Suez Canal, the </a:t>
            </a:r>
            <a:r>
              <a:rPr lang="en-US" sz="1000" b="1">
                <a:latin typeface="Times New Roman" pitchFamily="18" charset="0"/>
              </a:rPr>
              <a:t>Tiran Straits</a:t>
            </a:r>
            <a:r>
              <a:rPr lang="en-US" sz="1000">
                <a:latin typeface="Times New Roman" pitchFamily="18" charset="0"/>
              </a:rPr>
              <a:t> and the Gulf of Aqaba. The peace between Israel and Egypt was celebrated in the West and earned the participants (Sadat and Begin) the 1978 </a:t>
            </a:r>
            <a:r>
              <a:rPr lang="en-US" sz="1000" b="1">
                <a:latin typeface="Times New Roman" pitchFamily="18" charset="0"/>
              </a:rPr>
              <a:t>Nobel Peace</a:t>
            </a:r>
            <a:r>
              <a:rPr lang="en-US" sz="1000">
                <a:latin typeface="Times New Roman" pitchFamily="18" charset="0"/>
              </a:rPr>
              <a:t> prize. The Arab world, though, criticized Egypt for undermining Arab unity. In opposition, the Arab states suspended Egypt’s membership in the </a:t>
            </a:r>
            <a:r>
              <a:rPr lang="en-US" sz="1000" b="1">
                <a:latin typeface="Times New Roman" pitchFamily="18" charset="0"/>
              </a:rPr>
              <a:t>Arab League </a:t>
            </a:r>
            <a:r>
              <a:rPr lang="en-US" sz="1000">
                <a:latin typeface="Times New Roman" pitchFamily="18" charset="0"/>
              </a:rPr>
              <a:t>(a voluntary association of independent Arab-speaking countries) and cut off diplomatic relations.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Without the benefit of Egypt’s military muscle, the balance of power in the Middle East sharply shifted toward Israel as was revealed by Israel’s victory over the Palestinians in </a:t>
            </a:r>
            <a:r>
              <a:rPr lang="en-US" sz="1000" b="1">
                <a:latin typeface="Times New Roman" pitchFamily="18" charset="0"/>
              </a:rPr>
              <a:t>Lebanon in 1982</a:t>
            </a:r>
            <a:r>
              <a:rPr lang="en-US" sz="1000">
                <a:latin typeface="Times New Roman" pitchFamily="18" charset="0"/>
              </a:rPr>
              <a:t> and the subsequent expulsion of the PLO. Lacking the strength of a “united Arab front,” the Palestinians were forced to reformulate their objective from seeking “a national authority” in liberated Palestine to a more diplomatically acceptable goal of establishing an independent Palestinian state in the West Bank and Gaza Strip. The </a:t>
            </a:r>
            <a:r>
              <a:rPr lang="en-US" sz="1000" b="1">
                <a:latin typeface="Times New Roman" pitchFamily="18" charset="0"/>
              </a:rPr>
              <a:t>two-state solution</a:t>
            </a:r>
            <a:r>
              <a:rPr lang="en-US" sz="1000">
                <a:latin typeface="Times New Roman" pitchFamily="18" charset="0"/>
              </a:rPr>
              <a:t> indirectly implied Palestinian recognition of the state of Israel.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Arafat and the PLO</a:t>
            </a:r>
            <a:r>
              <a:rPr lang="en-US" sz="1000">
                <a:latin typeface="Times New Roman" pitchFamily="18" charset="0"/>
              </a:rPr>
              <a:t>: As PLO Chairman and with world opinion behind him at the onset of the 1987 </a:t>
            </a:r>
            <a:r>
              <a:rPr lang="en-US" sz="1000" b="1">
                <a:latin typeface="Times New Roman" pitchFamily="18" charset="0"/>
              </a:rPr>
              <a:t>Intifada</a:t>
            </a:r>
            <a:r>
              <a:rPr lang="en-US" sz="1000">
                <a:latin typeface="Times New Roman" pitchFamily="18" charset="0"/>
              </a:rPr>
              <a:t>, Yasser Arafat took the opportunity to address the United Nations to announce the PLO’s new stance on the status of Israel as well as the organization’s acceptance of </a:t>
            </a:r>
            <a:r>
              <a:rPr lang="en-US" sz="1000" b="1">
                <a:latin typeface="Times New Roman" pitchFamily="18" charset="0"/>
              </a:rPr>
              <a:t>UN resolutions 242</a:t>
            </a:r>
            <a:r>
              <a:rPr lang="en-US" sz="1000">
                <a:latin typeface="Times New Roman" pitchFamily="18" charset="0"/>
              </a:rPr>
              <a:t> (which called on Israel to withdraw from territories seized in the 1967 war). Arafat also publicly denounced the use of terrorism. Much to the dismay of the Israelis who vowed never to negotiate with known “terrorists,” the U.S. responded to Arafat’s overtures by announcing that the U.S. was ready to conduct talks with the PLO. Relations between the U.S. and the PLO soured, however, in 1990, when the PLO failed to condemn a Palestinian attack in Tel Aviv.  It also became clear that the Palestinians would not accept Palestinian autonomy (self-government within Israel) over independent statehood. Arafat’s support for Iraqi dictator </a:t>
            </a:r>
            <a:r>
              <a:rPr lang="en-US" sz="1000" b="1">
                <a:latin typeface="Times New Roman" pitchFamily="18" charset="0"/>
              </a:rPr>
              <a:t>Saddam Hussein</a:t>
            </a:r>
            <a:r>
              <a:rPr lang="en-US" sz="1000">
                <a:latin typeface="Times New Roman" pitchFamily="18" charset="0"/>
              </a:rPr>
              <a:t> during the </a:t>
            </a:r>
            <a:r>
              <a:rPr lang="en-US" sz="1000" b="1">
                <a:latin typeface="Times New Roman" pitchFamily="18" charset="0"/>
              </a:rPr>
              <a:t>1991 Gulf War</a:t>
            </a:r>
            <a:r>
              <a:rPr lang="en-US" sz="1000">
                <a:latin typeface="Times New Roman" pitchFamily="18" charset="0"/>
              </a:rPr>
              <a:t> further damaged relations between the Palestinians and the West and isolated Arafat from the rest of the Arab nations who condemned Hussein’s seizure of Kuwait as a violation of that small Arab state’s sovereign rights.</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31AB8-3243-4F94-956B-14BAE68A3036}" type="slidenum">
              <a:rPr lang="en-US"/>
              <a:pPr/>
              <a:t>215</a:t>
            </a:fld>
            <a:endParaRPr lang="en-US"/>
          </a:p>
        </p:txBody>
      </p:sp>
      <p:sp>
        <p:nvSpPr>
          <p:cNvPr id="190466" name="Rectangle 2"/>
          <p:cNvSpPr>
            <a:spLocks noGrp="1" noRot="1" noChangeAspect="1" noChangeArrowheads="1" noTextEdit="1"/>
          </p:cNvSpPr>
          <p:nvPr>
            <p:ph type="sldImg"/>
          </p:nvPr>
        </p:nvSpPr>
        <p:spPr>
          <a:xfrm>
            <a:off x="1589088" y="685800"/>
            <a:ext cx="3757612" cy="2819400"/>
          </a:xfrm>
          <a:ln/>
        </p:spPr>
      </p:sp>
      <p:sp>
        <p:nvSpPr>
          <p:cNvPr id="190467" name="Rectangle 3"/>
          <p:cNvSpPr>
            <a:spLocks noGrp="1" noChangeArrowheads="1"/>
          </p:cNvSpPr>
          <p:nvPr>
            <p:ph type="body" idx="1"/>
          </p:nvPr>
        </p:nvSpPr>
        <p:spPr>
          <a:xfrm>
            <a:off x="686108" y="3582386"/>
            <a:ext cx="5485785" cy="4799749"/>
          </a:xfrm>
        </p:spPr>
        <p:txBody>
          <a:bodyPr/>
          <a:lstStyle/>
          <a:p>
            <a:pPr algn="just">
              <a:lnSpc>
                <a:spcPct val="90000"/>
              </a:lnSpc>
            </a:pPr>
            <a:r>
              <a:rPr lang="en-US" sz="900" b="1">
                <a:latin typeface="Times New Roman" pitchFamily="18" charset="0"/>
              </a:rPr>
              <a:t>MADRID</a:t>
            </a:r>
          </a:p>
          <a:p>
            <a:pPr algn="just">
              <a:lnSpc>
                <a:spcPct val="90000"/>
              </a:lnSpc>
            </a:pPr>
            <a:r>
              <a:rPr lang="en-US" sz="900">
                <a:latin typeface="Times New Roman" pitchFamily="18" charset="0"/>
              </a:rPr>
              <a:t>The damage in Tel Aviv caused by Iraq’s scud missiles in the course of the Gulf War intensified Israel’s feelings of vulnerability and compelled the country’s leaders to revisit the peace process.  The PLO had also suffered serious setbacks both internally (with the assassination of two out of three of its top leaders) and internationally due to Arafat’s unpopular support of the Iraqi dictator, </a:t>
            </a:r>
            <a:r>
              <a:rPr lang="en-US" sz="900" b="1">
                <a:latin typeface="Times New Roman" pitchFamily="18" charset="0"/>
              </a:rPr>
              <a:t>Saddam Hussein</a:t>
            </a:r>
            <a:r>
              <a:rPr lang="en-US" sz="900">
                <a:latin typeface="Times New Roman" pitchFamily="18" charset="0"/>
              </a:rPr>
              <a:t>. For the West, the war highlighted the need to put an end to the Arab-Israeli conflict which lay behind all Middle-East affairs.</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Shortly after the 1991 War, U.S. President </a:t>
            </a:r>
            <a:r>
              <a:rPr lang="en-US" sz="900" b="1">
                <a:latin typeface="Times New Roman" pitchFamily="18" charset="0"/>
              </a:rPr>
              <a:t>George H. W. Bush</a:t>
            </a:r>
            <a:r>
              <a:rPr lang="en-US" sz="900">
                <a:latin typeface="Times New Roman" pitchFamily="18" charset="0"/>
              </a:rPr>
              <a:t> (father of George W. Bush) sent his Secretary of State, </a:t>
            </a:r>
            <a:r>
              <a:rPr lang="en-US" sz="900" b="1">
                <a:latin typeface="Times New Roman" pitchFamily="18" charset="0"/>
              </a:rPr>
              <a:t>James Baker</a:t>
            </a:r>
            <a:r>
              <a:rPr lang="en-US" sz="900">
                <a:latin typeface="Times New Roman" pitchFamily="18" charset="0"/>
              </a:rPr>
              <a:t>, to the Middle East to persuade Israel and neighboring Arab states to attend a peace conference co-sponsored by the United States and the U.S.S.R. Israeli Prime Minister </a:t>
            </a:r>
            <a:r>
              <a:rPr lang="en-US" sz="900" b="1">
                <a:latin typeface="Times New Roman" pitchFamily="18" charset="0"/>
              </a:rPr>
              <a:t>Yitzhak Shamir</a:t>
            </a:r>
            <a:r>
              <a:rPr lang="en-US" sz="900">
                <a:latin typeface="Times New Roman" pitchFamily="18" charset="0"/>
              </a:rPr>
              <a:t> agreed to attend the talks on the condition that the PLO would not be permitted to participate. Shamir’s participation also depended on U.S. willingness to guarantee a loan for Israel of ten billion dollars to help deal with the influx of Soviet Jewish immigrants (who flooded Israel after the 1991 collapse of the U.S.S.R.). </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talks were not designed to deal with the refugee problem, promote the creation of a Palestinian state nor did they involve direct participation by the PLO, Arafat encouraged non-PLO Palestinian delegates (pending his personal approval) to attend the negotiations in order to ensure Palestinian representation (absent at the Camp David Accords).</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peace conference began in </a:t>
            </a:r>
            <a:r>
              <a:rPr lang="en-US" sz="900" b="1">
                <a:latin typeface="Times New Roman" pitchFamily="18" charset="0"/>
              </a:rPr>
              <a:t>Madrid</a:t>
            </a:r>
            <a:r>
              <a:rPr lang="en-US" sz="900">
                <a:latin typeface="Times New Roman" pitchFamily="18" charset="0"/>
              </a:rPr>
              <a:t>, Spain on October 30, 1991, and brought Israel’s Prime Minister together with delegates from Syria, Lebanon, Jordan and Egypt. Most significantly, this was the first Israeli-Arab assembly that including the participation of Palestinians as a separate entity with a unique national identity (as opposed to being represented by Egypt).  The talks dragged on for months while Israel and the United States elected new leaders. In October, 1992, the Israelis elected a new Prime Minister, </a:t>
            </a:r>
            <a:r>
              <a:rPr lang="en-US" sz="900" b="1">
                <a:latin typeface="Times New Roman" pitchFamily="18" charset="0"/>
              </a:rPr>
              <a:t>Yitzhak Rabin</a:t>
            </a:r>
            <a:r>
              <a:rPr lang="en-US" sz="900">
                <a:latin typeface="Times New Roman" pitchFamily="18" charset="0"/>
              </a:rPr>
              <a:t> from the milder </a:t>
            </a:r>
            <a:r>
              <a:rPr lang="en-US" sz="900" b="1">
                <a:latin typeface="Times New Roman" pitchFamily="18" charset="0"/>
              </a:rPr>
              <a:t>Labour Party</a:t>
            </a:r>
            <a:r>
              <a:rPr lang="en-US" sz="900">
                <a:latin typeface="Times New Roman" pitchFamily="18" charset="0"/>
              </a:rPr>
              <a:t>, who promised to bring peace to Israel within a year. In the U.S., </a:t>
            </a:r>
            <a:r>
              <a:rPr lang="en-US" sz="900" b="1">
                <a:latin typeface="Times New Roman" pitchFamily="18" charset="0"/>
              </a:rPr>
              <a:t>George H. Bush </a:t>
            </a:r>
            <a:r>
              <a:rPr lang="en-US" sz="900">
                <a:latin typeface="Times New Roman" pitchFamily="18" charset="0"/>
              </a:rPr>
              <a:t>was defeated in the November 1992 presidential elections by </a:t>
            </a:r>
            <a:r>
              <a:rPr lang="en-US" sz="900" b="1">
                <a:latin typeface="Times New Roman" pitchFamily="18" charset="0"/>
              </a:rPr>
              <a:t>Bill Clinton</a:t>
            </a:r>
            <a:r>
              <a:rPr lang="en-US" sz="900">
                <a:latin typeface="Times New Roman" pitchFamily="18" charset="0"/>
              </a:rPr>
              <a:t>, who was known to have stronger sympathies towards Israel than his predecessor.</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Late in 1992, the kidnapping and murder of an Israeli police officer by the militant Palestinian group, </a:t>
            </a:r>
            <a:r>
              <a:rPr lang="en-US" sz="900" b="1">
                <a:latin typeface="Times New Roman" pitchFamily="18" charset="0"/>
              </a:rPr>
              <a:t>Hamas</a:t>
            </a:r>
            <a:r>
              <a:rPr lang="en-US" sz="900">
                <a:latin typeface="Times New Roman" pitchFamily="18" charset="0"/>
              </a:rPr>
              <a:t>, and Israel’s deportation of 415 suspected Hamas activists in retribution, prompted the Palestinian delegates to walk out of the conference in opposition to Israeli actions.  Without Palestinian representatives, the talks came to a standstill. After ten rounds of disrupted negotiations, the delegates had reached an impasse over the most important issues: the status of </a:t>
            </a:r>
            <a:r>
              <a:rPr lang="en-US" sz="900" b="1">
                <a:latin typeface="Times New Roman" pitchFamily="18" charset="0"/>
              </a:rPr>
              <a:t>Jerusalem</a:t>
            </a:r>
            <a:r>
              <a:rPr lang="en-US" sz="900">
                <a:latin typeface="Times New Roman" pitchFamily="18" charset="0"/>
              </a:rPr>
              <a:t>, Israeli </a:t>
            </a:r>
            <a:r>
              <a:rPr lang="en-US" sz="900" b="1">
                <a:latin typeface="Times New Roman" pitchFamily="18" charset="0"/>
              </a:rPr>
              <a:t>settlements</a:t>
            </a:r>
            <a:r>
              <a:rPr lang="en-US" sz="900">
                <a:latin typeface="Times New Roman" pitchFamily="18" charset="0"/>
              </a:rPr>
              <a:t>, </a:t>
            </a:r>
            <a:r>
              <a:rPr lang="en-US" sz="900" b="1">
                <a:latin typeface="Times New Roman" pitchFamily="18" charset="0"/>
              </a:rPr>
              <a:t>land and water rights</a:t>
            </a:r>
            <a:r>
              <a:rPr lang="en-US" sz="900">
                <a:latin typeface="Times New Roman" pitchFamily="18" charset="0"/>
              </a:rPr>
              <a:t> and the fate of the Palestinian </a:t>
            </a:r>
            <a:r>
              <a:rPr lang="en-US" sz="900" b="1">
                <a:latin typeface="Times New Roman" pitchFamily="18" charset="0"/>
              </a:rPr>
              <a:t>refugees</a:t>
            </a:r>
            <a:r>
              <a:rPr lang="en-US" sz="900">
                <a:latin typeface="Times New Roman" pitchFamily="18" charset="0"/>
              </a:rPr>
              <a:t>. The participants at this point were only going through the motions when another series of secret exploratory talks began to take place in </a:t>
            </a:r>
            <a:r>
              <a:rPr lang="en-US" sz="900" b="1">
                <a:latin typeface="Times New Roman" pitchFamily="18" charset="0"/>
              </a:rPr>
              <a:t>Oslo</a:t>
            </a:r>
            <a:r>
              <a:rPr lang="en-US" sz="900">
                <a:latin typeface="Times New Roman" pitchFamily="18" charset="0"/>
              </a:rPr>
              <a:t>, Norway.</a:t>
            </a:r>
          </a:p>
          <a:p>
            <a:pPr>
              <a:lnSpc>
                <a:spcPct val="90000"/>
              </a:lnSpc>
            </a:pPr>
            <a:endParaRPr lang="en-US" sz="900">
              <a:latin typeface="Times New Roman" pitchFamily="18" charset="0"/>
            </a:endParaRPr>
          </a:p>
          <a:p>
            <a:pPr>
              <a:lnSpc>
                <a:spcPct val="90000"/>
              </a:lnSpc>
            </a:pPr>
            <a:endParaRPr lang="en-US" sz="900">
              <a:latin typeface="Times New Roman" pitchFamily="18"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1E198-6FF5-43B5-A32A-0E2C10D89428}" type="slidenum">
              <a:rPr lang="en-US"/>
              <a:pPr/>
              <a:t>216</a:t>
            </a:fld>
            <a:endParaRPr lang="en-US"/>
          </a:p>
        </p:txBody>
      </p:sp>
      <p:sp>
        <p:nvSpPr>
          <p:cNvPr id="192514" name="Rectangle 2"/>
          <p:cNvSpPr>
            <a:spLocks noGrp="1" noRot="1" noChangeAspect="1" noChangeArrowheads="1" noTextEdit="1"/>
          </p:cNvSpPr>
          <p:nvPr>
            <p:ph type="sldImg"/>
          </p:nvPr>
        </p:nvSpPr>
        <p:spPr>
          <a:xfrm>
            <a:off x="1600200" y="685800"/>
            <a:ext cx="3657600" cy="2743200"/>
          </a:xfrm>
          <a:ln/>
        </p:spPr>
      </p:sp>
      <p:sp>
        <p:nvSpPr>
          <p:cNvPr id="192515" name="Rectangle 3"/>
          <p:cNvSpPr>
            <a:spLocks noGrp="1" noChangeArrowheads="1"/>
          </p:cNvSpPr>
          <p:nvPr>
            <p:ph type="body" idx="1"/>
          </p:nvPr>
        </p:nvSpPr>
        <p:spPr>
          <a:xfrm>
            <a:off x="686108" y="3504578"/>
            <a:ext cx="5485785" cy="5182303"/>
          </a:xfrm>
        </p:spPr>
        <p:txBody>
          <a:bodyPr/>
          <a:lstStyle/>
          <a:p>
            <a:pPr algn="just"/>
            <a:r>
              <a:rPr lang="en-US" sz="1000" b="1">
                <a:latin typeface="Times New Roman" pitchFamily="18" charset="0"/>
              </a:rPr>
              <a:t>OSLO TREATY</a:t>
            </a:r>
            <a:endParaRPr lang="en-US" sz="1000">
              <a:latin typeface="Times New Roman" pitchFamily="18" charset="0"/>
            </a:endParaRPr>
          </a:p>
          <a:p>
            <a:pPr algn="just"/>
            <a:r>
              <a:rPr lang="en-US" sz="1000">
                <a:latin typeface="Times New Roman" pitchFamily="18" charset="0"/>
              </a:rPr>
              <a:t>The Oslo talks began as a clandestine meeting between a PLO representative, an Israeli professor with connections to Israel’s Labour government and (as a cover) a Norwegian social scientist who assembled to discuss the issues that were sidestepped at the Washington talks. At the first meeting, the delegates agreed to set aside the most difficult issues (for example the status of Jerusalem) until later and immediately focused on less contentious issues. At this meeting, the Israeli delegates agreed to give up control over the volatile </a:t>
            </a:r>
            <a:r>
              <a:rPr lang="en-US" sz="1000" b="1">
                <a:latin typeface="Times New Roman" pitchFamily="18" charset="0"/>
              </a:rPr>
              <a:t>Gaza Strip</a:t>
            </a:r>
            <a:r>
              <a:rPr lang="en-US" sz="1000">
                <a:latin typeface="Times New Roman" pitchFamily="18" charset="0"/>
              </a:rPr>
              <a:t>, which the Israelis were happy to surrender. Back at the PLO headquarters in Tunis, Arafat gladly accepted Gaza and asked for the city of </a:t>
            </a:r>
            <a:r>
              <a:rPr lang="en-US" sz="1000" b="1">
                <a:latin typeface="Times New Roman" pitchFamily="18" charset="0"/>
              </a:rPr>
              <a:t>Jericho</a:t>
            </a:r>
            <a:r>
              <a:rPr lang="en-US" sz="1000">
                <a:latin typeface="Times New Roman" pitchFamily="18" charset="0"/>
              </a:rPr>
              <a:t> as well (to give him a foothold in the West Bank).</a:t>
            </a:r>
          </a:p>
          <a:p>
            <a:pPr algn="just"/>
            <a:endParaRPr lang="en-US" sz="500">
              <a:latin typeface="Times New Roman" pitchFamily="18" charset="0"/>
            </a:endParaRPr>
          </a:p>
          <a:p>
            <a:pPr algn="just"/>
            <a:r>
              <a:rPr lang="en-US" sz="1000">
                <a:latin typeface="Times New Roman" pitchFamily="18" charset="0"/>
              </a:rPr>
              <a:t>After informing Israel’s Prime Minister, </a:t>
            </a:r>
            <a:r>
              <a:rPr lang="en-US" sz="1000" b="1">
                <a:latin typeface="Times New Roman" pitchFamily="18" charset="0"/>
              </a:rPr>
              <a:t>Yitzhak Rabin</a:t>
            </a:r>
            <a:r>
              <a:rPr lang="en-US" sz="1000">
                <a:latin typeface="Times New Roman" pitchFamily="18" charset="0"/>
              </a:rPr>
              <a:t>, that the talks were taking place, the delegates met a second time. At this meeting, the representatives drew up a first draft of the “</a:t>
            </a:r>
            <a:r>
              <a:rPr lang="en-US" sz="1000" b="1">
                <a:latin typeface="Times New Roman" pitchFamily="18" charset="0"/>
              </a:rPr>
              <a:t>Declaration of Principles</a:t>
            </a:r>
            <a:r>
              <a:rPr lang="en-US" sz="1000">
                <a:latin typeface="Times New Roman" pitchFamily="18" charset="0"/>
              </a:rPr>
              <a:t>.” Although the initial “Declaration” still required amendments, the relatively rapid progress of the Oslo meetings in comparison to the slow-moving official peace talks taking place in Washington appealed to both the Israelis and the Palestinians who were looking for a timely resolution to the Israeli-Palestinian conflict.</a:t>
            </a:r>
          </a:p>
          <a:p>
            <a:pPr algn="just"/>
            <a:endParaRPr lang="en-US" sz="500">
              <a:latin typeface="Times New Roman" pitchFamily="18" charset="0"/>
            </a:endParaRPr>
          </a:p>
          <a:p>
            <a:pPr algn="just"/>
            <a:r>
              <a:rPr lang="en-US" sz="1000">
                <a:latin typeface="Times New Roman" pitchFamily="18" charset="0"/>
              </a:rPr>
              <a:t>The PLO was suffering economically due to the loss of its biggest benefactors: the Soviet Union, which had collapsed in 1991, and the oil-producing Gulf States that had withdrawn support because of Arafat’s relationship with Saddam Hussein.  The PLO was also eager to restore its regional authority which had declined after its failure to turn the </a:t>
            </a:r>
            <a:r>
              <a:rPr lang="en-US" sz="1000" b="1">
                <a:latin typeface="Times New Roman" pitchFamily="18" charset="0"/>
              </a:rPr>
              <a:t>Intifada</a:t>
            </a:r>
            <a:r>
              <a:rPr lang="en-US" sz="1000">
                <a:latin typeface="Times New Roman" pitchFamily="18" charset="0"/>
              </a:rPr>
              <a:t> into a powerful political tool and the subsequent rise of competitive Islamic fundamentalists.  The Israelis were eager to solve the Palestinian problem and bring an end to the </a:t>
            </a:r>
            <a:r>
              <a:rPr lang="en-US" sz="1000" b="1">
                <a:latin typeface="Times New Roman" pitchFamily="18" charset="0"/>
              </a:rPr>
              <a:t>Intifada</a:t>
            </a:r>
            <a:r>
              <a:rPr lang="en-US" sz="1000">
                <a:latin typeface="Times New Roman" pitchFamily="18" charset="0"/>
              </a:rPr>
              <a:t>, which required costly military expenditures to subdue and had cost Israel great amounts of money in lost revenues due to the boycott of Israeli products. They also wanted to prevent a future uprising and to end Israel’s political and economic isolation from the rest of the Arab world.</a:t>
            </a:r>
          </a:p>
          <a:p>
            <a:pPr algn="just"/>
            <a:endParaRPr lang="en-US" sz="500">
              <a:latin typeface="Times New Roman" pitchFamily="18" charset="0"/>
            </a:endParaRPr>
          </a:p>
          <a:p>
            <a:pPr algn="just"/>
            <a:r>
              <a:rPr lang="en-US" sz="1000">
                <a:latin typeface="Times New Roman" pitchFamily="18" charset="0"/>
              </a:rPr>
              <a:t>After a last Oslo session on August 11, 1993 the parties came to a settlement and penned a final </a:t>
            </a:r>
            <a:r>
              <a:rPr lang="en-US" sz="1000" b="1">
                <a:latin typeface="Times New Roman" pitchFamily="18" charset="0"/>
              </a:rPr>
              <a:t>“Declaration of Principles” (DOP).</a:t>
            </a:r>
            <a:r>
              <a:rPr lang="en-US" sz="1000">
                <a:latin typeface="Times New Roman" pitchFamily="18" charset="0"/>
              </a:rPr>
              <a:t> A month later, Israeli Prime Minister Yitzhak Rabin and PLO Chairman </a:t>
            </a:r>
            <a:r>
              <a:rPr lang="en-US" sz="1000" b="1">
                <a:latin typeface="Times New Roman" pitchFamily="18" charset="0"/>
              </a:rPr>
              <a:t>Yasser Arafat</a:t>
            </a:r>
            <a:r>
              <a:rPr lang="en-US" sz="1000">
                <a:latin typeface="Times New Roman" pitchFamily="18" charset="0"/>
              </a:rPr>
              <a:t> sealed the agreement with a historic handshake in Washington D.C. on the White House lawn. For their efforts, both Arafat and Rabin as well as Israel’s Foreign Minister, </a:t>
            </a:r>
            <a:r>
              <a:rPr lang="en-US" sz="1000" b="1">
                <a:latin typeface="Times New Roman" pitchFamily="18" charset="0"/>
              </a:rPr>
              <a:t>Shimon Peres</a:t>
            </a:r>
            <a:r>
              <a:rPr lang="en-US" sz="1000">
                <a:latin typeface="Times New Roman" pitchFamily="18" charset="0"/>
              </a:rPr>
              <a:t>, were awarded Nobel Peace prizes. </a:t>
            </a:r>
          </a:p>
          <a:p>
            <a:pPr algn="just"/>
            <a:endParaRPr lang="en-US" sz="1000">
              <a:latin typeface="Times New Roman" pitchFamily="18"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B5250-A2AF-4FAB-BDE3-93AD74301096}" type="slidenum">
              <a:rPr lang="en-US"/>
              <a:pPr/>
              <a:t>217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DECLARATION OF PRINCIPLES – OSLO ACCORDS</a:t>
            </a:r>
          </a:p>
          <a:p>
            <a:pPr algn="just">
              <a:lnSpc>
                <a:spcPct val="90000"/>
              </a:lnSpc>
            </a:pPr>
            <a:r>
              <a:rPr lang="en-US" sz="1000">
                <a:latin typeface="Times New Roman" pitchFamily="18" charset="0"/>
              </a:rPr>
              <a:t>According to the terms of the “Declaration of Principles,” Israel agreed to withdraw from the Gaza Strip and Jericho with further withdrawals to take place within the following five years. Gaza and the West Bank would be granted self-rule under an </a:t>
            </a:r>
            <a:r>
              <a:rPr lang="en-US" sz="1000" b="1">
                <a:latin typeface="Times New Roman" pitchFamily="18" charset="0"/>
              </a:rPr>
              <a:t>Interim Government Authority</a:t>
            </a:r>
            <a:r>
              <a:rPr lang="en-US" sz="1000">
                <a:latin typeface="Times New Roman" pitchFamily="18" charset="0"/>
              </a:rPr>
              <a:t> (the Palestinian Authority headed by </a:t>
            </a:r>
            <a:r>
              <a:rPr lang="en-US" sz="1000" b="1">
                <a:latin typeface="Times New Roman" pitchFamily="18" charset="0"/>
              </a:rPr>
              <a:t>Yasser Arafat</a:t>
            </a:r>
            <a:r>
              <a:rPr lang="en-US" sz="1000">
                <a:latin typeface="Times New Roman" pitchFamily="18" charset="0"/>
              </a:rPr>
              <a:t>) in the transitional period not to exceed five years, leading to a permanent settlement based on UN Security </a:t>
            </a:r>
            <a:r>
              <a:rPr lang="en-US" sz="1000" b="1">
                <a:latin typeface="Times New Roman" pitchFamily="18" charset="0"/>
              </a:rPr>
              <a:t>Council Resolutions 242</a:t>
            </a:r>
            <a:r>
              <a:rPr lang="en-US" sz="1000">
                <a:latin typeface="Times New Roman" pitchFamily="18" charset="0"/>
              </a:rPr>
              <a:t> and </a:t>
            </a:r>
            <a:r>
              <a:rPr lang="en-US" sz="1000" b="1">
                <a:latin typeface="Times New Roman" pitchFamily="18" charset="0"/>
              </a:rPr>
              <a:t>338</a:t>
            </a:r>
            <a:r>
              <a:rPr lang="en-US" sz="1000">
                <a:latin typeface="Times New Roman" pitchFamily="18" charset="0"/>
              </a:rPr>
              <a:t>.</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Along with “the transition of authority from the Israeli military government and its Civil Administration to the authorized Palestinians, authority would be transferred to the Palestinians in the following spheres: education and culture; health; social welfare; direct taxation and tourism.” The Palestinians would also be responsible for building a police force with light weapons (Israel would maintain responsibility for security against external threats) and establishing a number of divisions including: a Palestinian Electricity Authority; a Gaza Sea Port Authority; a Palestinian Development Bank and other offices.</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order to fund these new programs, the United states convened a </a:t>
            </a:r>
            <a:r>
              <a:rPr lang="en-US" sz="1000" b="1">
                <a:latin typeface="Times New Roman" pitchFamily="18" charset="0"/>
              </a:rPr>
              <a:t>Donors Conference</a:t>
            </a:r>
            <a:r>
              <a:rPr lang="en-US" sz="1000">
                <a:latin typeface="Times New Roman" pitchFamily="18" charset="0"/>
              </a:rPr>
              <a:t> to solicit contributions which was attended by delegations from 43 nations. Future negotiations were scheduled to begin “no later than the beginning of the third year of the [5-year] interim period” to decide the  remaining issues which included: Jerusalem; refugees; settlements; security arrangement; borders and relations with neighboring countries. </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The </a:t>
            </a:r>
            <a:r>
              <a:rPr lang="en-US" sz="1000" b="1">
                <a:latin typeface="Times New Roman" pitchFamily="18" charset="0"/>
              </a:rPr>
              <a:t>Oslo Accord</a:t>
            </a:r>
            <a:r>
              <a:rPr lang="en-US" sz="1000">
                <a:latin typeface="Times New Roman" pitchFamily="18" charset="0"/>
              </a:rPr>
              <a:t> was celebrated as a first step towards peace in the Middle East and inspired Jordan to sign an agreement ending forty-six years of war; however, it did not bring peace to the area.</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 </a:t>
            </a:r>
          </a:p>
          <a:p>
            <a:pPr>
              <a:lnSpc>
                <a:spcPct val="90000"/>
              </a:lnSpc>
            </a:pPr>
            <a:endParaRPr lang="en-US" sz="1000" b="1">
              <a:latin typeface="Times New Roman" pitchFamily="18" charset="0"/>
            </a:endParaRPr>
          </a:p>
          <a:p>
            <a:pPr>
              <a:lnSpc>
                <a:spcPct val="90000"/>
              </a:lnSpc>
            </a:pPr>
            <a:endParaRPr lang="en-US" sz="100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C4A59-9003-4C03-9D75-BB6937BA65E6}" type="slidenum">
              <a:rPr lang="en-US"/>
              <a:pPr/>
              <a:t>218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pPr algn="just"/>
            <a:r>
              <a:rPr lang="en-US" sz="1000" b="1">
                <a:latin typeface="Times New Roman" pitchFamily="18" charset="0"/>
              </a:rPr>
              <a:t>DECLARATION OF PRINCIPLES - CONCLUSION</a:t>
            </a:r>
          </a:p>
          <a:p>
            <a:pPr algn="just"/>
            <a:r>
              <a:rPr lang="en-US" sz="1000" b="1">
                <a:latin typeface="Times New Roman" pitchFamily="18" charset="0"/>
              </a:rPr>
              <a:t>Setbacks: </a:t>
            </a:r>
            <a:r>
              <a:rPr lang="en-US" sz="1000">
                <a:latin typeface="Times New Roman" pitchFamily="18" charset="0"/>
              </a:rPr>
              <a:t>The fulfillment of the “Declaration of Principles” was scheduled for 1999 but a number of setbacks delayed its realization. The Israelis were reluctant to relinquish control to the PLO, and Palestinians who opposed the treaty (especially members of the militant groups </a:t>
            </a:r>
            <a:r>
              <a:rPr lang="en-US" sz="1000" b="1">
                <a:latin typeface="Times New Roman" pitchFamily="18" charset="0"/>
              </a:rPr>
              <a:t>Hamas</a:t>
            </a:r>
            <a:r>
              <a:rPr lang="en-US" sz="1000">
                <a:latin typeface="Times New Roman" pitchFamily="18" charset="0"/>
              </a:rPr>
              <a:t> and </a:t>
            </a:r>
            <a:r>
              <a:rPr lang="en-US" sz="1000" b="1">
                <a:latin typeface="Times New Roman" pitchFamily="18" charset="0"/>
              </a:rPr>
              <a:t>Islamic Jihad</a:t>
            </a:r>
            <a:r>
              <a:rPr lang="en-US" sz="1000">
                <a:latin typeface="Times New Roman" pitchFamily="18" charset="0"/>
              </a:rPr>
              <a:t>) attempted to derail the agreement through violent attacks. Israelis feared that a return to pre-1967 borders would place some of its biggest industries and populated cities just miles away from belligerent Palestinians and the possibility that Islamic radicals could wrest control of the PLO by assassinating  Arafat (himself vilified as a terrorist by many Israelis) was also a concern.</a:t>
            </a:r>
          </a:p>
          <a:p>
            <a:pPr algn="just"/>
            <a:endParaRPr lang="en-US" sz="1000">
              <a:latin typeface="Times New Roman" pitchFamily="18" charset="0"/>
            </a:endParaRPr>
          </a:p>
          <a:p>
            <a:pPr algn="just"/>
            <a:r>
              <a:rPr lang="en-US" sz="1000">
                <a:latin typeface="Times New Roman" pitchFamily="18" charset="0"/>
              </a:rPr>
              <a:t>Palestinian opponents to the peace treaties believed that Arafat had traded Palestinian rights to Israel to bolster recognition of his own leadership. By agreeing to the </a:t>
            </a:r>
            <a:r>
              <a:rPr lang="en-US" sz="1000" b="1">
                <a:latin typeface="Times New Roman" pitchFamily="18" charset="0"/>
              </a:rPr>
              <a:t>two-state compromise</a:t>
            </a:r>
            <a:r>
              <a:rPr lang="en-US" sz="1000">
                <a:latin typeface="Times New Roman" pitchFamily="18" charset="0"/>
              </a:rPr>
              <a:t>, some Palestinians felt Arafat was, in effect, accepting Israel’s claim to land that it had illegally occupied at the expense of hundreds of thousands of refugees. Palestinian anger was further inflamed in 1994 when a Jewish settler (</a:t>
            </a:r>
            <a:r>
              <a:rPr lang="en-US" sz="1000" b="1">
                <a:latin typeface="Times New Roman" pitchFamily="18" charset="0"/>
              </a:rPr>
              <a:t>Baruch Goldstein</a:t>
            </a:r>
            <a:r>
              <a:rPr lang="en-US" sz="1000">
                <a:latin typeface="Times New Roman" pitchFamily="18" charset="0"/>
              </a:rPr>
              <a:t>) opened fire in the crowded </a:t>
            </a:r>
            <a:r>
              <a:rPr lang="en-US" sz="1000" b="1">
                <a:latin typeface="Times New Roman" pitchFamily="18" charset="0"/>
              </a:rPr>
              <a:t>Ibrahimi Mosque</a:t>
            </a:r>
            <a:r>
              <a:rPr lang="en-US" sz="1000">
                <a:latin typeface="Times New Roman" pitchFamily="18" charset="0"/>
              </a:rPr>
              <a:t> in Hebron killing 29 Muslims as they prayed and wounding more than 100 more. The massacre was immediately followed by riots and PLO rivals who were not bound by the directives of the treaty (which prohibited terrorism) continued to fight for complete control of Palestine. Throughout 1994 and 1995, dozens of Israeli civilians were killed in attacks by extremists from </a:t>
            </a:r>
            <a:r>
              <a:rPr lang="en-US" sz="1000" b="1">
                <a:latin typeface="Times New Roman" pitchFamily="18" charset="0"/>
              </a:rPr>
              <a:t>Hamas</a:t>
            </a:r>
            <a:r>
              <a:rPr lang="en-US" sz="1000">
                <a:latin typeface="Times New Roman" pitchFamily="18" charset="0"/>
              </a:rPr>
              <a:t> and </a:t>
            </a:r>
            <a:r>
              <a:rPr lang="en-US" sz="1000" b="1">
                <a:latin typeface="Times New Roman" pitchFamily="18" charset="0"/>
              </a:rPr>
              <a:t>Islamic Jihad</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In spite of the bloodshed, the Israelis began to withdraw from </a:t>
            </a:r>
            <a:r>
              <a:rPr lang="en-US" sz="1000" b="1">
                <a:latin typeface="Times New Roman" pitchFamily="18" charset="0"/>
              </a:rPr>
              <a:t>Gaza</a:t>
            </a:r>
            <a:r>
              <a:rPr lang="en-US" sz="1000">
                <a:latin typeface="Times New Roman" pitchFamily="18" charset="0"/>
              </a:rPr>
              <a:t> and </a:t>
            </a:r>
            <a:r>
              <a:rPr lang="en-US" sz="1000" b="1">
                <a:latin typeface="Times New Roman" pitchFamily="18" charset="0"/>
              </a:rPr>
              <a:t>Jericho</a:t>
            </a:r>
            <a:r>
              <a:rPr lang="en-US" sz="1000">
                <a:latin typeface="Times New Roman" pitchFamily="18" charset="0"/>
              </a:rPr>
              <a:t> on May 18, 1994, and Arafat and the PLO returned to Palestine for the first time in 33 years to take the reigns of the </a:t>
            </a:r>
            <a:r>
              <a:rPr lang="en-US" sz="1000" b="1">
                <a:latin typeface="Times New Roman" pitchFamily="18" charset="0"/>
              </a:rPr>
              <a:t>Palestinian Authority</a:t>
            </a:r>
            <a:r>
              <a:rPr lang="en-US" sz="1000">
                <a:latin typeface="Times New Roman" pitchFamily="18" charset="0"/>
              </a:rPr>
              <a:t>. For the next few months, Israel transferred control of education,  culture, health care, social welfare, taxation and tourism to the Palestinians (as decreed in the “Declaration of Principles”). Israel moved its troops into Gaza and Jericho to protect the settlements.</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1CA1D-1B64-4A7F-9098-85007E8EA05C}" type="slidenum">
              <a:rPr lang="en-US"/>
              <a:pPr/>
              <a:t>219</a:t>
            </a:fld>
            <a:endParaRPr lang="en-US"/>
          </a:p>
        </p:txBody>
      </p:sp>
      <p:sp>
        <p:nvSpPr>
          <p:cNvPr id="198658" name="Rectangle 2"/>
          <p:cNvSpPr>
            <a:spLocks noGrp="1" noRot="1" noChangeAspect="1" noChangeArrowheads="1" noTextEdit="1"/>
          </p:cNvSpPr>
          <p:nvPr>
            <p:ph type="sldImg"/>
          </p:nvPr>
        </p:nvSpPr>
        <p:spPr>
          <a:xfrm>
            <a:off x="1444625" y="914400"/>
            <a:ext cx="3657600" cy="2743200"/>
          </a:xfrm>
          <a:ln/>
        </p:spPr>
      </p:sp>
      <p:sp>
        <p:nvSpPr>
          <p:cNvPr id="198659" name="Rectangle 3"/>
          <p:cNvSpPr>
            <a:spLocks noGrp="1" noChangeArrowheads="1"/>
          </p:cNvSpPr>
          <p:nvPr>
            <p:ph type="body" idx="1"/>
          </p:nvPr>
        </p:nvSpPr>
        <p:spPr>
          <a:xfrm>
            <a:off x="686108" y="3963319"/>
            <a:ext cx="5485785" cy="4342629"/>
          </a:xfrm>
        </p:spPr>
        <p:txBody>
          <a:bodyPr/>
          <a:lstStyle/>
          <a:p>
            <a:pPr algn="just">
              <a:lnSpc>
                <a:spcPct val="80000"/>
              </a:lnSpc>
            </a:pPr>
            <a:r>
              <a:rPr lang="en-US" sz="1000" b="1">
                <a:latin typeface="Times New Roman" pitchFamily="18" charset="0"/>
              </a:rPr>
              <a:t>Oslo II</a:t>
            </a:r>
          </a:p>
          <a:p>
            <a:pPr algn="just">
              <a:lnSpc>
                <a:spcPct val="80000"/>
              </a:lnSpc>
            </a:pPr>
            <a:r>
              <a:rPr lang="en-US" sz="1000">
                <a:latin typeface="Times New Roman" pitchFamily="18" charset="0"/>
              </a:rPr>
              <a:t>In September 1995, Israeli and Palestinian delegates returned to the bargaining table to finalize the second round of peace agreements. Oslo II, signed officially in Washington D.C. on September 28, 1995, expanded the area of Palestinian self-rule beyond Gaza and Jericho to include the cities of Bethlehem, Jenin, Nablus, Qalqilya and Tulkarm in the West Bank. The Israeli Civil Administration was to cede authority to an 82-member Palestinian council to be elected for five years, that would govern Gaza and the West Bank. Special status would be granted to the city of Hebron where Israeli soldiers would remain to protect Israeli settlers.</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Assassination of Yitzhak Rabin</a:t>
            </a:r>
          </a:p>
          <a:p>
            <a:pPr algn="just">
              <a:lnSpc>
                <a:spcPct val="80000"/>
              </a:lnSpc>
            </a:pPr>
            <a:r>
              <a:rPr lang="en-US" sz="1000">
                <a:latin typeface="Times New Roman" pitchFamily="18" charset="0"/>
              </a:rPr>
              <a:t>The peace treaty was criticized by some members of the Israeli right who felt that the Prime Minister was giving away land that Israelis had spent the last half century struggling to reclaim. Two months after signing Oslo II, one of these extremists (</a:t>
            </a:r>
            <a:r>
              <a:rPr lang="en-US" sz="1000" b="1">
                <a:latin typeface="Times New Roman" pitchFamily="18" charset="0"/>
              </a:rPr>
              <a:t>Yigal Amir</a:t>
            </a:r>
            <a:r>
              <a:rPr lang="en-US" sz="1000">
                <a:latin typeface="Times New Roman" pitchFamily="18" charset="0"/>
              </a:rPr>
              <a:t>) took matters into his own hands by assassinating Israel's Prime Minister, </a:t>
            </a:r>
            <a:r>
              <a:rPr lang="en-US" sz="1000" b="1">
                <a:latin typeface="Times New Roman" pitchFamily="18" charset="0"/>
              </a:rPr>
              <a:t>Yitzhak Rabin</a:t>
            </a:r>
            <a:r>
              <a:rPr lang="en-US" sz="1000">
                <a:latin typeface="Times New Roman" pitchFamily="18" charset="0"/>
              </a:rPr>
              <a:t>, moments after he had attended a peace rally in Tel Aviv. The murder, akin to the killing of American President John F. Kennedy, was a terrible blow not only to Israelis but also to the international community. Rabin’s funeral was attended by statesmen from around the world including American President Bill Clinton, British Prime Minister John Majors, German Chancellor Helmut Kohl, Egyptian President Hosni Mubarak and other European and Arab dignitaries. Even Yasser Arafat and King Hussein of Jordan sent heartfelt condolences.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Rabin’s replacement, </a:t>
            </a:r>
            <a:r>
              <a:rPr lang="en-US" sz="1000" b="1">
                <a:latin typeface="Times New Roman" pitchFamily="18" charset="0"/>
              </a:rPr>
              <a:t>Shimon Peres</a:t>
            </a:r>
            <a:r>
              <a:rPr lang="en-US" sz="1000">
                <a:latin typeface="Times New Roman" pitchFamily="18" charset="0"/>
              </a:rPr>
              <a:t>, promised to go forward with the peace plan and fulfill the promises made by his predecessor (including the withdrawal from the Golan Heights on the border with Syria), but his pacifist posture concerned Israeli conservatives.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Palestinian Elections</a:t>
            </a:r>
          </a:p>
          <a:p>
            <a:pPr algn="just">
              <a:lnSpc>
                <a:spcPct val="80000"/>
              </a:lnSpc>
            </a:pPr>
            <a:r>
              <a:rPr lang="en-US" sz="1000">
                <a:latin typeface="Times New Roman" pitchFamily="18" charset="0"/>
              </a:rPr>
              <a:t>The Palestinians, meanwhile, held </a:t>
            </a:r>
            <a:r>
              <a:rPr lang="en-US" sz="1000" b="1">
                <a:latin typeface="Times New Roman" pitchFamily="18" charset="0"/>
              </a:rPr>
              <a:t>elections</a:t>
            </a:r>
            <a:r>
              <a:rPr lang="en-US" sz="1000">
                <a:latin typeface="Times New Roman" pitchFamily="18" charset="0"/>
              </a:rPr>
              <a:t> on January 20, 1996, to decide who would be the first president of the new </a:t>
            </a:r>
            <a:r>
              <a:rPr lang="en-US" sz="1000" b="1">
                <a:latin typeface="Times New Roman" pitchFamily="18" charset="0"/>
              </a:rPr>
              <a:t>Palestinian Authority</a:t>
            </a:r>
            <a:r>
              <a:rPr lang="en-US" sz="1000">
                <a:latin typeface="Times New Roman" pitchFamily="18" charset="0"/>
              </a:rPr>
              <a:t>. Not surprisingly, </a:t>
            </a:r>
            <a:r>
              <a:rPr lang="en-US" sz="1000" b="1">
                <a:latin typeface="Times New Roman" pitchFamily="18" charset="0"/>
              </a:rPr>
              <a:t>Yasser Arafat</a:t>
            </a:r>
            <a:r>
              <a:rPr lang="en-US" sz="1000">
                <a:latin typeface="Times New Roman" pitchFamily="18" charset="0"/>
              </a:rPr>
              <a:t> won in a landslide victory. But continued Palestinian attacks in Hebron and the Gaza Strip (including a bomb detonated by a Hamas militant in Jerusalem but that killed 25 people), created doubt among the Israelis that Arafat was capable or willing to reign in Muslim extremists and end the Palestinian violence. In response to the attacks, Peres decided to postpone Israel's withdrawal from the city of Hebron.</a:t>
            </a:r>
          </a:p>
          <a:p>
            <a:pPr algn="just">
              <a:lnSpc>
                <a:spcPct val="80000"/>
              </a:lnSpc>
            </a:pPr>
            <a:endParaRPr lang="en-US" sz="100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77D7A-1995-43BD-9DB1-6EF18EAA813D}" type="slidenum">
              <a:rPr lang="en-US"/>
              <a:pPr/>
              <a:t>22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just"/>
            <a:r>
              <a:rPr lang="en-US" sz="1000" b="1">
                <a:latin typeface="Times New Roman" pitchFamily="18" charset="0"/>
              </a:rPr>
              <a:t>JESUS (“ISSA”): MUSLIM PERSPECTIVE</a:t>
            </a:r>
          </a:p>
          <a:p>
            <a:pPr algn="just"/>
            <a:r>
              <a:rPr lang="en-US" sz="1000">
                <a:latin typeface="Times New Roman" pitchFamily="18" charset="0"/>
              </a:rPr>
              <a:t>In the Quran (Islam’s holy book), Mary, the mother of Jesus is revered as the woman whom God (Allah) had “chosen above women of all nations” (3:42).  Her importance is so great, in fact, that a Quranic chapter was named after the virgin mother of Jesus (chapter 19 called “Maryam”).  While Mary’s background and trials are described in greater detail than they are in the Bible (in order to explain why she had been chosen to be the mother of Jesus) no mention is made of her husband, Joseph. In the Quran, the miracle of Jesus’ birth from a virgin mother is further reinforced by accounts that the baby had the ability to speak from the cradle. </a:t>
            </a:r>
          </a:p>
          <a:p>
            <a:pPr algn="just"/>
            <a:endParaRPr lang="en-US" sz="1000">
              <a:latin typeface="Times New Roman" pitchFamily="18" charset="0"/>
            </a:endParaRPr>
          </a:p>
          <a:p>
            <a:pPr algn="just"/>
            <a:r>
              <a:rPr lang="en-US" sz="1000">
                <a:latin typeface="Times New Roman" pitchFamily="18" charset="0"/>
              </a:rPr>
              <a:t>Where the Bible and the Quran greatly differ is in Jesus’ divine status. The biblical claim that Jesus is the son of God is fervently refuted in the Quran. Muslims consider Jesus one of the most important of God’s Prophets – but no more than a prophet along with Abraham, Moses, Muhammad and others. </a:t>
            </a:r>
          </a:p>
          <a:p>
            <a:pPr algn="just"/>
            <a:endParaRPr lang="en-US" sz="1000">
              <a:latin typeface="Times New Roman" pitchFamily="18" charset="0"/>
            </a:endParaRPr>
          </a:p>
          <a:p>
            <a:pPr algn="just"/>
            <a:r>
              <a:rPr lang="en-US" sz="1000">
                <a:latin typeface="Times New Roman" pitchFamily="18" charset="0"/>
              </a:rPr>
              <a:t>Muslims also believe that Jesus never actually died.  His death by crucifixion, they claim, was only an illusion. Rather, Jesus was raised up to God and will return to earth on Judgment Day to fulfill his mission and fight the anti-Christ. </a:t>
            </a:r>
          </a:p>
          <a:p>
            <a:pPr algn="just"/>
            <a:endParaRPr lang="en-US" sz="1000">
              <a:latin typeface="Times New Roman" pitchFamily="18" charset="0"/>
            </a:endParaRPr>
          </a:p>
          <a:p>
            <a:endParaRPr lang="en-US" sz="1000">
              <a:latin typeface="Times New Roman" pitchFamily="18" charset="0"/>
            </a:endParaRPr>
          </a:p>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786154-B28E-4CCC-A9EB-79A55DBEEFF0}" type="slidenum">
              <a:rPr lang="en-US"/>
              <a:pPr/>
              <a:t>220</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pPr algn="just"/>
            <a:r>
              <a:rPr lang="en-US" sz="1000" b="1">
                <a:latin typeface="Times New Roman" pitchFamily="18" charset="0"/>
              </a:rPr>
              <a:t>Violence in Israel, Netanyahu Elected</a:t>
            </a:r>
          </a:p>
          <a:p>
            <a:pPr algn="just"/>
            <a:r>
              <a:rPr lang="en-US" sz="1000">
                <a:latin typeface="Times New Roman" pitchFamily="18" charset="0"/>
              </a:rPr>
              <a:t>As Palestinian violence continued, Israelis became increasingly concerned for their safety. In the October, 1996 elections, therefore, voters replaced Peres with a militant politician from the conservative Likud Party, </a:t>
            </a:r>
            <a:r>
              <a:rPr lang="en-US" sz="1000" b="1">
                <a:latin typeface="Times New Roman" pitchFamily="18" charset="0"/>
              </a:rPr>
              <a:t>Benjamin Netanyahu</a:t>
            </a:r>
            <a:r>
              <a:rPr lang="en-US" sz="1000">
                <a:latin typeface="Times New Roman" pitchFamily="18" charset="0"/>
              </a:rPr>
              <a:t>. The assumption of power by this extreme right-wing leader and critic of the Oslo treaty, shattered the Palestinians’ hopes of creating an independent Palestinian state in the West Bank and Gaza. </a:t>
            </a:r>
          </a:p>
          <a:p>
            <a:pPr algn="just"/>
            <a:endParaRPr lang="en-US" sz="1000">
              <a:latin typeface="Times New Roman" pitchFamily="18" charset="0"/>
            </a:endParaRPr>
          </a:p>
          <a:p>
            <a:pPr algn="just"/>
            <a:r>
              <a:rPr lang="en-US" sz="1000">
                <a:latin typeface="Times New Roman" pitchFamily="18" charset="0"/>
              </a:rPr>
              <a:t>Netanyahu suspended the phased Israeli withdrawal from the West Bank, sped up the construction of Jewish settlements in disputed lands (the Oslo Agreement didn’t include any calls for a freeze on construction of Israeli settlements) and advocated opening a tunnel for archaeological purposes along the western foundation of the sacred Al-Aqsa Mosque. The Prime Minister also ordered the assassination of leaders of Hamas.</a:t>
            </a:r>
          </a:p>
          <a:p>
            <a:pPr algn="just"/>
            <a:endParaRPr lang="en-US" sz="500">
              <a:latin typeface="Times New Roman" pitchFamily="18" charset="0"/>
            </a:endParaRPr>
          </a:p>
          <a:p>
            <a:pPr algn="just"/>
            <a:r>
              <a:rPr lang="en-US" sz="1000">
                <a:latin typeface="Times New Roman" pitchFamily="18" charset="0"/>
              </a:rPr>
              <a:t>In order to help speed up the promised Israeli evacuation from Hebron and other West Bank cities, U.S. Secretary of State </a:t>
            </a:r>
            <a:r>
              <a:rPr lang="en-US" sz="1000" b="1">
                <a:latin typeface="Times New Roman" pitchFamily="18" charset="0"/>
              </a:rPr>
              <a:t>Madeleine Albright</a:t>
            </a:r>
            <a:r>
              <a:rPr lang="en-US" sz="1000">
                <a:latin typeface="Times New Roman" pitchFamily="18" charset="0"/>
              </a:rPr>
              <a:t> visited Netanyahu to coerce him into withdrawing from an additional 13% of the West Bank within a predetermined time-frame. To seek leverage with the West by appearing to be the true proponent for peace against the Israeli’s reluctant prime minister, </a:t>
            </a:r>
            <a:r>
              <a:rPr lang="en-US" sz="1000" b="1">
                <a:latin typeface="Times New Roman" pitchFamily="18" charset="0"/>
              </a:rPr>
              <a:t>Yasser Arafat </a:t>
            </a:r>
            <a:r>
              <a:rPr lang="en-US" sz="1000">
                <a:latin typeface="Times New Roman" pitchFamily="18" charset="0"/>
              </a:rPr>
              <a:t>agreed to the 13% withdrawal plan. The arrangement was later stymied by members of the U.S. Congress who warned President Clinton that forcing a withdrawal would damage the peace process. </a:t>
            </a:r>
          </a:p>
          <a:p>
            <a:pPr algn="just"/>
            <a:endParaRPr lang="en-US" sz="500">
              <a:latin typeface="Times New Roman" pitchFamily="18" charset="0"/>
            </a:endParaRPr>
          </a:p>
          <a:p>
            <a:pPr algn="just"/>
            <a:r>
              <a:rPr lang="en-US" sz="1000">
                <a:latin typeface="Times New Roman" pitchFamily="18" charset="0"/>
              </a:rPr>
              <a:t>The Palestinians, meanwhile, were accused by Netanyahu of violating the peace agreement themselves by failing to dismantle radical groups like Hamas, not reducing the police force to the level fixed in the Oslo Accords and by stockpiling forbidden weapons (machine guns, anti-tank missiles etc.).</a:t>
            </a:r>
          </a:p>
          <a:p>
            <a:endParaRPr lang="en-US" sz="100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38368-2F90-42C8-91FD-DC36A8479517}" type="slidenum">
              <a:rPr lang="en-US"/>
              <a:pPr/>
              <a:t>221</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lgn="just">
              <a:lnSpc>
                <a:spcPct val="90000"/>
              </a:lnSpc>
            </a:pPr>
            <a:r>
              <a:rPr lang="en-US" sz="900" b="1">
                <a:latin typeface="Times New Roman" pitchFamily="18" charset="0"/>
              </a:rPr>
              <a:t>AL-AQSA INTIFADA</a:t>
            </a:r>
          </a:p>
          <a:p>
            <a:pPr algn="just">
              <a:lnSpc>
                <a:spcPct val="90000"/>
              </a:lnSpc>
            </a:pPr>
            <a:r>
              <a:rPr lang="en-US" sz="900">
                <a:latin typeface="Times New Roman" pitchFamily="18" charset="0"/>
              </a:rPr>
              <a:t>After seven years of negotiations, the Palestinians still didn’t have an independent state and the Israeli settler population in the West Bank, Gaza Strip and East Jerusalem had doubled. None of the most pressing issues – the status of Palestinian refugees, control of Jerusalem, distribution of water resources and permanent borders – had been dealt with (all were relegated to “final status” talks that never occurred), and the living standards in the Palestinian areas had deteriorated to unbearable depths.</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Settlements:</a:t>
            </a:r>
            <a:r>
              <a:rPr lang="en-US" sz="900">
                <a:latin typeface="Times New Roman" pitchFamily="18" charset="0"/>
              </a:rPr>
              <a:t> With the unrestricted construction of Jewish settlements on Palestinian land came a proliferation of security checkpoints that made it increasingly difficult for Palestinians to get to their jobs or attend school. In addition, the Israelis cut down tens of thousands of olive and fruit trees (grown by Palestinian farmers who relied on the fruit for their livelihood) in order to make room for bypass roads built to connect the Israeli settlements to one another. The roads, which dissected Palestinian territory in a crisscross pattern, carved the land into isolated pockets of Palestinian communities.</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Unemployment: </a:t>
            </a:r>
            <a:r>
              <a:rPr lang="en-US" sz="900">
                <a:latin typeface="Times New Roman" pitchFamily="18" charset="0"/>
              </a:rPr>
              <a:t>Adding to the discontent, unemployment in Palestinian territory reached 40% and Israeli-imposed discriminatory policies resulted in cutbacks in water quotas supplying millions of Palestinians.</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Defense Minister Ariel Sharon visits the Temple Mount</a:t>
            </a:r>
            <a:r>
              <a:rPr lang="en-US" sz="900">
                <a:latin typeface="Times New Roman" pitchFamily="18" charset="0"/>
              </a:rPr>
              <a:t>: On September 28, 2000, the flame needed to ignite the tinderbox of discontent was lit by then Defense-Minister Ariel Sharon when he decided to visit the Temple Mount (site of the Dome of the Rock and Al Aqsa Mosque) accompanied by a thousand Israeli police officers.  The move was seen as a grave insult by the Palestinians who interpreted the provocative visit as an arrogant demonstration of Israeli sovereignty over the sacred compound.  Sharon’s visit was immediately met by angry demonstrations played out in the same manner as the 1987 Intifada. But the Israeli response this time around was much more brutal. Live fire replaced rubber bullets and gun ships and F-16 bombers were used to repel the Palestinian rebels. Curfews and other collective punishments were imposed on Palestinian cities for long periods of time virtually imprisoning  people in their homes.</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Palestinians, in turn, responded by deploying their new Palestinian police and security forces armed with Kalashnikov rifles and unleashing the </a:t>
            </a:r>
            <a:r>
              <a:rPr lang="en-US" sz="900" b="1">
                <a:latin typeface="Times New Roman" pitchFamily="18" charset="0"/>
              </a:rPr>
              <a:t>Al-Aqsa Martyrs Brigade</a:t>
            </a:r>
            <a:r>
              <a:rPr lang="en-US" sz="900">
                <a:latin typeface="Times New Roman" pitchFamily="18" charset="0"/>
              </a:rPr>
              <a:t> – a secular militant organization affiliated with Arafat’s Fatah faction of the PLO aiming to establish a Palestinian state with Jerusalem as its capital.  </a:t>
            </a:r>
          </a:p>
          <a:p>
            <a:pPr algn="just">
              <a:lnSpc>
                <a:spcPct val="90000"/>
              </a:lnSpc>
            </a:pPr>
            <a:endParaRPr lang="en-US" sz="900">
              <a:latin typeface="Times New Roman" pitchFamily="18"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F98AC-61D1-48D1-8CD9-5C9D178C9C25}" type="slidenum">
              <a:rPr lang="en-US"/>
              <a:pPr/>
              <a:t>222</a:t>
            </a:fld>
            <a:endParaRPr lang="en-US"/>
          </a:p>
        </p:txBody>
      </p:sp>
      <p:sp>
        <p:nvSpPr>
          <p:cNvPr id="204802" name="Rectangle 2"/>
          <p:cNvSpPr>
            <a:spLocks noGrp="1" noRot="1" noChangeAspect="1" noChangeArrowheads="1" noTextEdit="1"/>
          </p:cNvSpPr>
          <p:nvPr>
            <p:ph type="sldImg"/>
          </p:nvPr>
        </p:nvSpPr>
        <p:spPr>
          <a:xfrm>
            <a:off x="1220788" y="685800"/>
            <a:ext cx="3960812" cy="2971800"/>
          </a:xfrm>
          <a:ln/>
        </p:spPr>
      </p:sp>
      <p:sp>
        <p:nvSpPr>
          <p:cNvPr id="204803" name="Rectangle 3"/>
          <p:cNvSpPr>
            <a:spLocks noGrp="1" noChangeArrowheads="1"/>
          </p:cNvSpPr>
          <p:nvPr>
            <p:ph type="body" idx="1"/>
          </p:nvPr>
        </p:nvSpPr>
        <p:spPr>
          <a:xfrm>
            <a:off x="686108" y="3963319"/>
            <a:ext cx="5485785" cy="4418816"/>
          </a:xfrm>
        </p:spPr>
        <p:txBody>
          <a:bodyPr/>
          <a:lstStyle/>
          <a:p>
            <a:pPr algn="just">
              <a:lnSpc>
                <a:spcPct val="80000"/>
              </a:lnSpc>
            </a:pPr>
            <a:r>
              <a:rPr lang="en-US" sz="1000" b="1">
                <a:latin typeface="Times New Roman" pitchFamily="18" charset="0"/>
              </a:rPr>
              <a:t>ROAD MAP FOR PEACE</a:t>
            </a:r>
          </a:p>
          <a:p>
            <a:pPr algn="just">
              <a:lnSpc>
                <a:spcPct val="80000"/>
              </a:lnSpc>
            </a:pPr>
            <a:r>
              <a:rPr lang="en-US" sz="1000">
                <a:latin typeface="Times New Roman" pitchFamily="18" charset="0"/>
              </a:rPr>
              <a:t>Two years into the deadly conflict between Arafat and the Palestinians and Sharon and his Israeli supporters, American President </a:t>
            </a:r>
            <a:r>
              <a:rPr lang="en-US" sz="1000" b="1">
                <a:latin typeface="Times New Roman" pitchFamily="18" charset="0"/>
              </a:rPr>
              <a:t>George W. Bush</a:t>
            </a:r>
            <a:r>
              <a:rPr lang="en-US" sz="1000">
                <a:latin typeface="Times New Roman" pitchFamily="18" charset="0"/>
              </a:rPr>
              <a:t> resumed America’s role as Middle East peace mediator. The attack on New York’s World Trade Center on September 11, 2001 prompted President Bush to declare an international “war on terrorism” and directed worldwide attention once again to the yet unresolved Israeli-Palestinian problem that stood at the core of the unstable relationship between the West and the Arab/Muslim countries.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a speech on June 24, 2002, Bush stated that it was “untenable for Israeli citizens to live in terror and untenable for Palestinians to live in squalor and occupation.” In lieu of this destructive state of affairs, Bush envisioned the creation of </a:t>
            </a:r>
            <a:r>
              <a:rPr lang="en-US" sz="1000" b="1">
                <a:latin typeface="Times New Roman" pitchFamily="18" charset="0"/>
              </a:rPr>
              <a:t>two states</a:t>
            </a:r>
            <a:r>
              <a:rPr lang="en-US" sz="1000">
                <a:latin typeface="Times New Roman" pitchFamily="18" charset="0"/>
              </a:rPr>
              <a:t> (Palestine and Israel) divided along the </a:t>
            </a:r>
            <a:r>
              <a:rPr lang="en-US" sz="1000" b="1">
                <a:latin typeface="Times New Roman" pitchFamily="18" charset="0"/>
              </a:rPr>
              <a:t>pre-1967</a:t>
            </a:r>
            <a:r>
              <a:rPr lang="en-US" sz="1000">
                <a:latin typeface="Times New Roman" pitchFamily="18" charset="0"/>
              </a:rPr>
              <a:t> borders and living side by side in peace and security. The viability of such a Palestinian state, he reasoned, would depend upon the establishment of a </a:t>
            </a:r>
            <a:r>
              <a:rPr lang="en-US" sz="1000" b="1">
                <a:latin typeface="Times New Roman" pitchFamily="18" charset="0"/>
              </a:rPr>
              <a:t>new Palestinian leadership</a:t>
            </a:r>
            <a:r>
              <a:rPr lang="en-US" sz="1000">
                <a:latin typeface="Times New Roman" pitchFamily="18" charset="0"/>
              </a:rPr>
              <a:t> based on tolerance and liberty, new courts, new laws, a new constitution and the creation of a Palestinian parliament and, of course, the complete renunciation of terrorism. Israelis would have to cease settlement activity in the occupied areas and help resolve questions concerning the status of Jerusalem and the refugee problem.</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These ideas became the principle tenets in a peace plan sponsored by a </a:t>
            </a:r>
            <a:r>
              <a:rPr lang="en-US" sz="1000" b="1">
                <a:latin typeface="Times New Roman" pitchFamily="18" charset="0"/>
              </a:rPr>
              <a:t>“quartet”</a:t>
            </a:r>
            <a:r>
              <a:rPr lang="en-US" sz="1000">
                <a:latin typeface="Times New Roman" pitchFamily="18" charset="0"/>
              </a:rPr>
              <a:t> of international entities (the United States, the European Union, Russia and the United Nations). The “Road Map for Peace,” as the treaty was called, was divided into three phases with the ultimate goal of ending the conflict by the year 2005.</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Phase I</a:t>
            </a:r>
          </a:p>
          <a:p>
            <a:pPr algn="just">
              <a:lnSpc>
                <a:spcPct val="80000"/>
              </a:lnSpc>
            </a:pPr>
            <a:r>
              <a:rPr lang="en-US" sz="1000">
                <a:latin typeface="Times New Roman" pitchFamily="18" charset="0"/>
              </a:rPr>
              <a:t>In the first phase (from October 2002 to May 2003), the Palestinian leadership was reformed with the appointment of a new Palestinian Cabinet, the creation of an election committee and the establishment of an empowered prime minister. </a:t>
            </a:r>
            <a:r>
              <a:rPr lang="en-US" sz="1000" b="1">
                <a:latin typeface="Times New Roman" pitchFamily="18" charset="0"/>
              </a:rPr>
              <a:t>Mahmoud Abbas</a:t>
            </a:r>
            <a:r>
              <a:rPr lang="en-US" sz="1000">
                <a:latin typeface="Times New Roman" pitchFamily="18" charset="0"/>
              </a:rPr>
              <a:t>, also known as </a:t>
            </a:r>
            <a:r>
              <a:rPr lang="en-US" sz="1000" b="1">
                <a:latin typeface="Times New Roman" pitchFamily="18" charset="0"/>
              </a:rPr>
              <a:t>Abu Mazen</a:t>
            </a:r>
            <a:r>
              <a:rPr lang="en-US" sz="1000">
                <a:latin typeface="Times New Roman" pitchFamily="18" charset="0"/>
              </a:rPr>
              <a:t>, served as the Palestinian Authority's first prime minister from March 2003 until his resignation in September the same year. The Palestinian leadership was also required to issue a statement “reiterating Israel’s right to exist in peace and security and calling for an immediate end to the armed Intifada and all acts of violence against Israelis anywhere.”</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Israelis in the first phase of the peace plan were instructed to improve humanitarian conditions by lifting curfews, allowing ease of movement between Palestinian areas and by freezing all settlement expansions. The Israelis were also required to dismantle settlement outposts that had been erected since Sharon had come to power in 2000. </a:t>
            </a:r>
          </a:p>
          <a:p>
            <a:pPr algn="just">
              <a:lnSpc>
                <a:spcPct val="80000"/>
              </a:lnSpc>
            </a:pPr>
            <a:endParaRPr lang="en-US" sz="1000">
              <a:latin typeface="Times New Roman" pitchFamily="18"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959CF-B053-4D8D-AA43-23BE93807C84}" type="slidenum">
              <a:rPr lang="en-US"/>
              <a:pPr/>
              <a:t>223</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pPr algn="just"/>
            <a:r>
              <a:rPr lang="en-US" sz="1000" b="1">
                <a:latin typeface="Times New Roman" pitchFamily="18" charset="0"/>
              </a:rPr>
              <a:t>Phase II</a:t>
            </a:r>
          </a:p>
          <a:p>
            <a:pPr algn="just"/>
            <a:r>
              <a:rPr lang="en-US" sz="1000">
                <a:latin typeface="Times New Roman" pitchFamily="18" charset="0"/>
              </a:rPr>
              <a:t>Based upon the approval of the </a:t>
            </a:r>
            <a:r>
              <a:rPr lang="en-US" sz="1000" b="1">
                <a:latin typeface="Times New Roman" pitchFamily="18" charset="0"/>
              </a:rPr>
              <a:t>Quartet</a:t>
            </a:r>
            <a:r>
              <a:rPr lang="en-US" sz="1000">
                <a:latin typeface="Times New Roman" pitchFamily="18" charset="0"/>
              </a:rPr>
              <a:t> (U.S., E.U., U.N. and Russia) the </a:t>
            </a:r>
            <a:r>
              <a:rPr lang="en-US" sz="1000" b="1">
                <a:latin typeface="Times New Roman" pitchFamily="18" charset="0"/>
              </a:rPr>
              <a:t>transitional Phase II</a:t>
            </a:r>
            <a:r>
              <a:rPr lang="en-US" sz="1000">
                <a:latin typeface="Times New Roman" pitchFamily="18" charset="0"/>
              </a:rPr>
              <a:t> (June 2003 - December 2003) would begin with Palestinian elections and end with the possible creation of a Palestinian state with provisional borders in the year 2003. This goal would be accomplished only when the Palestinian people had a leadership that was acting against terror and which was willing and able to build a practicing democracy based on tolerance and liberty. Pre-Intifada links to Israel would then be restored (trade offices etc.) and talks would begin to discuss regional water, environmental issues, economic development, refugees and arms control issues. </a:t>
            </a:r>
          </a:p>
          <a:p>
            <a:pPr algn="just"/>
            <a:endParaRPr lang="en-US" sz="1000">
              <a:latin typeface="Times New Roman" pitchFamily="18" charset="0"/>
            </a:endParaRPr>
          </a:p>
          <a:p>
            <a:pPr algn="just"/>
            <a:r>
              <a:rPr lang="en-US" sz="1000" b="1">
                <a:latin typeface="Times New Roman" pitchFamily="18" charset="0"/>
              </a:rPr>
              <a:t>Phase III</a:t>
            </a:r>
          </a:p>
          <a:p>
            <a:pPr algn="just"/>
            <a:r>
              <a:rPr lang="en-US" sz="1000">
                <a:latin typeface="Times New Roman" pitchFamily="18" charset="0"/>
              </a:rPr>
              <a:t>If all requirements had been met, a meeting would be scheduled in Phase III (2004-2005) to negotiate a final permanent status agreement. At this stage, final border lines would be determined and negotiations would take place to decide the fate of Jerusalem, Palestinian refugees and Israeli settlements. Arab states would then be encouraged to accept normal relations with Israel and the state of Palestine would be accepted in the international community (including possible recognition in the United Nations).</a:t>
            </a:r>
          </a:p>
          <a:p>
            <a:pPr algn="just"/>
            <a:endParaRPr lang="en-US" sz="1000">
              <a:latin typeface="Times New Roman" pitchFamily="18"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1484F-DC90-4116-97E3-66761BEBD509}" type="slidenum">
              <a:rPr lang="en-US"/>
              <a:pPr/>
              <a:t>224</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GENEVA PLAN</a:t>
            </a:r>
          </a:p>
          <a:p>
            <a:pPr algn="just">
              <a:lnSpc>
                <a:spcPct val="80000"/>
              </a:lnSpc>
            </a:pPr>
            <a:r>
              <a:rPr lang="en-US" sz="1000">
                <a:latin typeface="Times New Roman" pitchFamily="18" charset="0"/>
              </a:rPr>
              <a:t>Despite efforts by the United states, the United Nations, the European Union and Russia to bring a lasting peace to the region, Israel and Palestine remained in a state of conflict. Israelis continued to colonize Gaza and the West Bank and Palestinian militants (who rejected all negotiated agreements and were beyond the purview of the Palestinian authority) continued to attack Israeli civilians provoking harsh reprisals from Israel. Palestinians upheld their demands that Israel withdraw from all settlements built on Palestinian land, return to the pre-1967 border and permit all refugees to return to the homes they had abandoned in the course of the 1948 and 1967 wars.</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Construction of Separation Barrier</a:t>
            </a:r>
          </a:p>
          <a:p>
            <a:pPr algn="just">
              <a:lnSpc>
                <a:spcPct val="80000"/>
              </a:lnSpc>
            </a:pPr>
            <a:r>
              <a:rPr lang="en-US" sz="1000">
                <a:latin typeface="Times New Roman" pitchFamily="18" charset="0"/>
              </a:rPr>
              <a:t>Aggravating the conflict in 2002, the Israelis began constructing a separating barrier along the </a:t>
            </a:r>
            <a:r>
              <a:rPr lang="en-US" sz="1000" b="1">
                <a:latin typeface="Times New Roman" pitchFamily="18" charset="0"/>
              </a:rPr>
              <a:t>green line</a:t>
            </a:r>
            <a:r>
              <a:rPr lang="en-US" sz="1000">
                <a:latin typeface="Times New Roman" pitchFamily="18" charset="0"/>
              </a:rPr>
              <a:t> dividing Israeli and Palestinian territory. Israelis said the “fence” was designed to keep out suicide bombers. Palestinians claimed the “wall” (which cut deep into territory occupied by Israel in 1967) was built to annex land.</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Despite these obstacles, at the end of 2003 a group of influential Israelis and Palestinians (with no official authority) fashioned an alternative treaty to the declining “Quartet” road map that proposed a two-state solution to the Middle East crisis. The plan (called the “Geneva Plan”) suggested imposing strict limits on the number of returning Palestinian refugees, designed a contiguous Palestinian state in the West Bank that would be connected to Gaza by a secure overland highway and advocated the end of excessive Israeli occupation of Palestinian lands while allowing more than half of the Israeli settlers to remain permanently in the West Bank. The plan also included precise border delineations and solutions for the future of Jerusalem and its holy places including unrestricted access to the sites by specific routes.</a:t>
            </a:r>
          </a:p>
          <a:p>
            <a:pPr algn="just">
              <a:lnSpc>
                <a:spcPct val="80000"/>
              </a:lnSpc>
            </a:pPr>
            <a:endParaRPr lang="en-US" sz="500">
              <a:latin typeface="Times New Roman" pitchFamily="18"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87738-C6BD-4862-B809-C53B85917F9C}" type="slidenum">
              <a:rPr lang="en-US"/>
              <a:pPr/>
              <a:t>225</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xfrm>
            <a:off x="686108" y="4342630"/>
            <a:ext cx="5485785" cy="4344251"/>
          </a:xfrm>
        </p:spPr>
        <p:txBody>
          <a:bodyPr/>
          <a:lstStyle/>
          <a:p>
            <a:pPr algn="just">
              <a:lnSpc>
                <a:spcPct val="90000"/>
              </a:lnSpc>
            </a:pPr>
            <a:r>
              <a:rPr lang="en-US" sz="900" b="1">
                <a:latin typeface="Times New Roman" pitchFamily="18" charset="0"/>
              </a:rPr>
              <a:t>YASSER ARAFAT AND ARIEL SHARON</a:t>
            </a:r>
          </a:p>
          <a:p>
            <a:pPr algn="just">
              <a:lnSpc>
                <a:spcPct val="90000"/>
              </a:lnSpc>
            </a:pPr>
            <a:r>
              <a:rPr lang="en-US" sz="900">
                <a:latin typeface="Times New Roman" pitchFamily="18" charset="0"/>
              </a:rPr>
              <a:t>By the beginning of 2006, it was clear that the road map had fallen badly off track.  Both the signatories had died (</a:t>
            </a:r>
            <a:r>
              <a:rPr lang="en-US" sz="900" b="1">
                <a:latin typeface="Times New Roman" pitchFamily="18" charset="0"/>
              </a:rPr>
              <a:t>Yasser Arafat</a:t>
            </a:r>
            <a:r>
              <a:rPr lang="en-US" sz="900">
                <a:latin typeface="Times New Roman" pitchFamily="18" charset="0"/>
              </a:rPr>
              <a:t> died in October 2004 of undetermined causes and Israeli Prime Minister </a:t>
            </a:r>
            <a:r>
              <a:rPr lang="en-US" sz="900" b="1">
                <a:latin typeface="Times New Roman" pitchFamily="18" charset="0"/>
              </a:rPr>
              <a:t>Ariel Sharon</a:t>
            </a:r>
            <a:r>
              <a:rPr lang="en-US" sz="900">
                <a:latin typeface="Times New Roman" pitchFamily="18" charset="0"/>
              </a:rPr>
              <a:t> became incapacitated after suffering a massive stroke in January 2006), a new political party, </a:t>
            </a:r>
            <a:r>
              <a:rPr lang="en-US" sz="900" b="1">
                <a:latin typeface="Times New Roman" pitchFamily="18" charset="0"/>
              </a:rPr>
              <a:t>Kadima</a:t>
            </a:r>
            <a:r>
              <a:rPr lang="en-US" sz="900">
                <a:latin typeface="Times New Roman" pitchFamily="18" charset="0"/>
              </a:rPr>
              <a:t>, dominated Israel’s government and the militant Islamist group, </a:t>
            </a:r>
            <a:r>
              <a:rPr lang="en-US" sz="900" b="1">
                <a:latin typeface="Times New Roman" pitchFamily="18" charset="0"/>
              </a:rPr>
              <a:t>Hamas</a:t>
            </a:r>
            <a:r>
              <a:rPr lang="en-US" sz="900">
                <a:latin typeface="Times New Roman" pitchFamily="18" charset="0"/>
              </a:rPr>
              <a:t>, had defeated Arafat’s </a:t>
            </a:r>
            <a:r>
              <a:rPr lang="en-US" sz="900" b="1">
                <a:latin typeface="Times New Roman" pitchFamily="18" charset="0"/>
              </a:rPr>
              <a:t>Fatah</a:t>
            </a:r>
            <a:r>
              <a:rPr lang="en-US" sz="900">
                <a:latin typeface="Times New Roman" pitchFamily="18" charset="0"/>
              </a:rPr>
              <a:t> party in Palestinian legislative elections in early 2006. </a:t>
            </a:r>
          </a:p>
          <a:p>
            <a:pPr algn="just">
              <a:lnSpc>
                <a:spcPct val="90000"/>
              </a:lnSpc>
            </a:pPr>
            <a:endParaRPr lang="en-US" sz="900">
              <a:latin typeface="Times New Roman" pitchFamily="18" charset="0"/>
            </a:endParaRPr>
          </a:p>
          <a:p>
            <a:pPr algn="just">
              <a:lnSpc>
                <a:spcPct val="90000"/>
              </a:lnSpc>
            </a:pPr>
            <a:r>
              <a:rPr lang="en-US" sz="900" b="1">
                <a:latin typeface="Times New Roman" pitchFamily="18" charset="0"/>
              </a:rPr>
              <a:t>Sharon Pull out of Gaza, Hamas Wins Elections</a:t>
            </a:r>
          </a:p>
          <a:p>
            <a:pPr algn="just">
              <a:lnSpc>
                <a:spcPct val="90000"/>
              </a:lnSpc>
            </a:pPr>
            <a:r>
              <a:rPr lang="en-US" sz="900">
                <a:latin typeface="Times New Roman" pitchFamily="18" charset="0"/>
              </a:rPr>
              <a:t>In partial fulfillment of the road map, Ariel Sharon, before his death, had orchestrated a pull-out of Israeli troops and the dismantlement of settlements in the </a:t>
            </a:r>
            <a:r>
              <a:rPr lang="en-US" sz="900" b="1">
                <a:latin typeface="Times New Roman" pitchFamily="18" charset="0"/>
              </a:rPr>
              <a:t>Gaza Strip</a:t>
            </a:r>
            <a:r>
              <a:rPr lang="en-US" sz="900">
                <a:latin typeface="Times New Roman" pitchFamily="18" charset="0"/>
              </a:rPr>
              <a:t>. Hamas, Islamic Jihad and other militant groups had also declared a cease-fire.  But after Hamas won legislative elections in early 2006 appointing Hamas leader, </a:t>
            </a:r>
            <a:r>
              <a:rPr lang="en-US" sz="900" b="1">
                <a:latin typeface="Times New Roman" pitchFamily="18" charset="0"/>
              </a:rPr>
              <a:t>Ismail Haniya</a:t>
            </a:r>
            <a:r>
              <a:rPr lang="en-US" sz="900">
                <a:latin typeface="Times New Roman" pitchFamily="18" charset="0"/>
              </a:rPr>
              <a:t>, as the Palestinian Authority Prime Minister (</a:t>
            </a:r>
            <a:r>
              <a:rPr lang="en-US" sz="900" b="1">
                <a:latin typeface="Times New Roman" pitchFamily="18" charset="0"/>
              </a:rPr>
              <a:t>Mahmoud Abbas</a:t>
            </a:r>
            <a:r>
              <a:rPr lang="en-US" sz="900">
                <a:latin typeface="Times New Roman" pitchFamily="18" charset="0"/>
              </a:rPr>
              <a:t> was elected President of the Palestinian Authority in January 2005), friction between the Palestinians and Israelis heightened. </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Israelis refused to deal with the Hamas-led government and threatened to blacklist international diplomats who met with Hamas leaders unless Hamas agreed to rewrite its </a:t>
            </a:r>
            <a:r>
              <a:rPr lang="en-US" sz="900" b="1">
                <a:latin typeface="Times New Roman" pitchFamily="18" charset="0"/>
              </a:rPr>
              <a:t>1988 Charter</a:t>
            </a:r>
            <a:r>
              <a:rPr lang="en-US" sz="900">
                <a:latin typeface="Times New Roman" pitchFamily="18" charset="0"/>
              </a:rPr>
              <a:t>, recognize the existence of Israel, formally renounce violence and observe the peace treaties. </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Israelis also withheld millions of dollars in taxes collected on behalf of the Palestinians accounting for about 70% of the PA’s revenues.  The Israelis were followed by Western countries who withheld millions more in grants and aid.  For the first few months of its term, the new </a:t>
            </a:r>
            <a:r>
              <a:rPr lang="en-US" sz="900" b="1">
                <a:latin typeface="Times New Roman" pitchFamily="18" charset="0"/>
              </a:rPr>
              <a:t>Palestinian Authority</a:t>
            </a:r>
            <a:r>
              <a:rPr lang="en-US" sz="900">
                <a:latin typeface="Times New Roman" pitchFamily="18" charset="0"/>
              </a:rPr>
              <a:t> could not afford to pay the salaries of 1000s of government employees and the Palestinian economy was devastated. </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Internally, infighting between the secular, PLO-backed</a:t>
            </a:r>
            <a:r>
              <a:rPr lang="en-US" sz="900" b="1">
                <a:latin typeface="Times New Roman" pitchFamily="18" charset="0"/>
              </a:rPr>
              <a:t> Fatah </a:t>
            </a:r>
            <a:r>
              <a:rPr lang="en-US" sz="900">
                <a:latin typeface="Times New Roman" pitchFamily="18" charset="0"/>
              </a:rPr>
              <a:t>party represented by the PA’s relatively moderate president </a:t>
            </a:r>
            <a:r>
              <a:rPr lang="en-US" sz="900" b="1">
                <a:latin typeface="Times New Roman" pitchFamily="18" charset="0"/>
              </a:rPr>
              <a:t>Mahmoud Abbas</a:t>
            </a:r>
            <a:r>
              <a:rPr lang="en-US" sz="900">
                <a:latin typeface="Times New Roman" pitchFamily="18" charset="0"/>
              </a:rPr>
              <a:t> (who favored conciliation with Israel and recognized earlier peace treaties) against  the hard-line, Islamist government of Hamas represented by PA Prime Minister, </a:t>
            </a:r>
            <a:r>
              <a:rPr lang="en-US" sz="900" b="1">
                <a:latin typeface="Times New Roman" pitchFamily="18" charset="0"/>
              </a:rPr>
              <a:t>Ismail Haniya</a:t>
            </a:r>
            <a:r>
              <a:rPr lang="en-US" sz="900">
                <a:latin typeface="Times New Roman" pitchFamily="18" charset="0"/>
              </a:rPr>
              <a:t> crippled the Palestinian government. </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Taking matters into his own hands, Ariel Sharon’s successor as Israeli Prime Minister, </a:t>
            </a:r>
            <a:r>
              <a:rPr lang="en-US" sz="900" b="1">
                <a:latin typeface="Times New Roman" pitchFamily="18" charset="0"/>
              </a:rPr>
              <a:t>Ehud Olmert</a:t>
            </a:r>
            <a:r>
              <a:rPr lang="en-US" sz="900">
                <a:latin typeface="Times New Roman" pitchFamily="18" charset="0"/>
              </a:rPr>
              <a:t>, announced in mid-2006 that he planned to unilaterally draw Israel’s borders if conciliation wasn’t accomplished. </a:t>
            </a:r>
          </a:p>
          <a:p>
            <a:pPr algn="just">
              <a:lnSpc>
                <a:spcPct val="90000"/>
              </a:lnSpc>
            </a:pPr>
            <a:endParaRPr lang="en-US" sz="900">
              <a:latin typeface="Times New Roman" pitchFamily="18" charset="0"/>
            </a:endParaRPr>
          </a:p>
          <a:p>
            <a:pPr>
              <a:lnSpc>
                <a:spcPct val="90000"/>
              </a:lnSpc>
            </a:pPr>
            <a:endParaRPr lang="en-US" sz="700"/>
          </a:p>
          <a:p>
            <a:pPr>
              <a:lnSpc>
                <a:spcPct val="90000"/>
              </a:lnSpc>
            </a:pPr>
            <a:endParaRPr lang="en-US" sz="700"/>
          </a:p>
          <a:p>
            <a:pPr>
              <a:lnSpc>
                <a:spcPct val="90000"/>
              </a:lnSpc>
            </a:pPr>
            <a:endParaRPr lang="en-US" sz="70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6665D-1085-4C1A-AC8A-00622F920571}" type="slidenum">
              <a:rPr lang="en-US"/>
              <a:pPr/>
              <a:t>226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algn="just"/>
            <a:r>
              <a:rPr lang="en-US" sz="1000" b="1">
                <a:latin typeface="Times New Roman" pitchFamily="18" charset="0"/>
              </a:rPr>
              <a:t>ANNAPOLIS</a:t>
            </a:r>
          </a:p>
          <a:p>
            <a:pPr algn="just"/>
            <a:r>
              <a:rPr lang="en-US" sz="1000">
                <a:latin typeface="Times New Roman" pitchFamily="18" charset="0"/>
              </a:rPr>
              <a:t>On November 27, 2007, Israeli Prime Minister </a:t>
            </a:r>
            <a:r>
              <a:rPr lang="en-US" sz="1000" b="1">
                <a:latin typeface="Times New Roman" pitchFamily="18" charset="0"/>
              </a:rPr>
              <a:t>Ehud Olmert</a:t>
            </a:r>
            <a:r>
              <a:rPr lang="en-US" sz="1000">
                <a:latin typeface="Times New Roman" pitchFamily="18" charset="0"/>
              </a:rPr>
              <a:t>, Palestinian President </a:t>
            </a:r>
            <a:r>
              <a:rPr lang="en-US" sz="1000" b="1">
                <a:latin typeface="Times New Roman" pitchFamily="18" charset="0"/>
              </a:rPr>
              <a:t>Mahmoud Abbas</a:t>
            </a:r>
            <a:r>
              <a:rPr lang="en-US" sz="1000">
                <a:latin typeface="Times New Roman" pitchFamily="18" charset="0"/>
              </a:rPr>
              <a:t> and U.S. President </a:t>
            </a:r>
            <a:r>
              <a:rPr lang="en-US" sz="1000" b="1">
                <a:latin typeface="Times New Roman" pitchFamily="18" charset="0"/>
              </a:rPr>
              <a:t>George W. Bush</a:t>
            </a:r>
            <a:r>
              <a:rPr lang="en-US" sz="1000">
                <a:latin typeface="Times New Roman" pitchFamily="18" charset="0"/>
              </a:rPr>
              <a:t> joined representatives from China, Russia, the European Union, the United Nations and the Arab League in Annapolis, Maryland to discuss peace in the Middle East. The goals of the conference were similar to those of the </a:t>
            </a:r>
            <a:r>
              <a:rPr lang="en-US" sz="1000" b="1">
                <a:latin typeface="Times New Roman" pitchFamily="18" charset="0"/>
              </a:rPr>
              <a:t>Roadmap for Peace</a:t>
            </a:r>
            <a:r>
              <a:rPr lang="en-US" sz="1000">
                <a:latin typeface="Times New Roman" pitchFamily="18" charset="0"/>
              </a:rPr>
              <a:t>: the creation of an independent Palestinian state and the end of violence.  </a:t>
            </a:r>
          </a:p>
          <a:p>
            <a:pPr algn="just"/>
            <a:endParaRPr lang="en-US" sz="1000">
              <a:latin typeface="Times New Roman" pitchFamily="18" charset="0"/>
            </a:endParaRPr>
          </a:p>
          <a:p>
            <a:pPr algn="just"/>
            <a:r>
              <a:rPr lang="en-US" sz="1000">
                <a:latin typeface="Times New Roman" pitchFamily="18" charset="0"/>
              </a:rPr>
              <a:t>The attendees hoped that resolutions would also be made on six central issues: the status of Jerusalem, refugees and the right of return, borders, settlements, water and security by the end of 2008. </a:t>
            </a:r>
          </a:p>
          <a:p>
            <a:pPr algn="just"/>
            <a:endParaRPr lang="en-US" sz="1000">
              <a:latin typeface="Times New Roman" pitchFamily="18" charset="0"/>
            </a:endParaRPr>
          </a:p>
          <a:p>
            <a:pPr algn="just"/>
            <a:r>
              <a:rPr lang="en-US" sz="1000">
                <a:latin typeface="Times New Roman" pitchFamily="18" charset="0"/>
              </a:rPr>
              <a:t>Both Abbas and Olmert made joint pledges of good faith in the latest round of negotiations between the Israelis and Palestinians, but skeptics on both sides wondered whether the leaders involved commanded enough political clout to fulfill any promises they make.  Host </a:t>
            </a:r>
            <a:r>
              <a:rPr lang="en-US" sz="1000" b="1">
                <a:latin typeface="Times New Roman" pitchFamily="18" charset="0"/>
              </a:rPr>
              <a:t>George W. Bush </a:t>
            </a:r>
            <a:r>
              <a:rPr lang="en-US" sz="1000">
                <a:latin typeface="Times New Roman" pitchFamily="18" charset="0"/>
              </a:rPr>
              <a:t>was in his last year of his presidency. Abbas’ authority was greatly contested by the members of </a:t>
            </a:r>
            <a:r>
              <a:rPr lang="en-US" sz="1000" b="1">
                <a:latin typeface="Times New Roman" pitchFamily="18" charset="0"/>
              </a:rPr>
              <a:t>Hamas</a:t>
            </a:r>
            <a:r>
              <a:rPr lang="en-US" sz="1000">
                <a:latin typeface="Times New Roman" pitchFamily="18" charset="0"/>
              </a:rPr>
              <a:t>, and Olmert may not have enough authority to convince his government to make significant concessions to the Palestinians. </a:t>
            </a: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D4012-91C8-4B7A-BF2C-A498BB5D35EE}" type="slidenum">
              <a:rPr lang="en-US"/>
              <a:pPr/>
              <a:t>227</a:t>
            </a:fld>
            <a:endParaRPr lang="en-US"/>
          </a:p>
        </p:txBody>
      </p:sp>
      <p:sp>
        <p:nvSpPr>
          <p:cNvPr id="215042" name="Rectangle 2"/>
          <p:cNvSpPr>
            <a:spLocks noGrp="1" noRot="1" noChangeAspect="1" noChangeArrowheads="1" noTextEdit="1"/>
          </p:cNvSpPr>
          <p:nvPr>
            <p:ph type="sldImg"/>
          </p:nvPr>
        </p:nvSpPr>
        <p:spPr>
          <a:xfrm>
            <a:off x="2503488" y="685800"/>
            <a:ext cx="2233612" cy="1676400"/>
          </a:xfrm>
          <a:ln/>
        </p:spPr>
      </p:sp>
      <p:sp>
        <p:nvSpPr>
          <p:cNvPr id="215043" name="Rectangle 3"/>
          <p:cNvSpPr>
            <a:spLocks noGrp="1" noChangeArrowheads="1"/>
          </p:cNvSpPr>
          <p:nvPr>
            <p:ph type="body" idx="1"/>
          </p:nvPr>
        </p:nvSpPr>
        <p:spPr>
          <a:xfrm>
            <a:off x="761487" y="2437968"/>
            <a:ext cx="5562703" cy="6171106"/>
          </a:xfrm>
        </p:spPr>
        <p:txBody>
          <a:bodyPr/>
          <a:lstStyle/>
          <a:p>
            <a:pPr algn="just">
              <a:lnSpc>
                <a:spcPct val="80000"/>
              </a:lnSpc>
            </a:pPr>
            <a:r>
              <a:rPr lang="en-US" sz="1000" b="1">
                <a:latin typeface="Times New Roman" pitchFamily="18" charset="0"/>
              </a:rPr>
              <a:t>JERUSALEM</a:t>
            </a:r>
          </a:p>
          <a:p>
            <a:pPr algn="just">
              <a:lnSpc>
                <a:spcPct val="80000"/>
              </a:lnSpc>
            </a:pPr>
            <a:r>
              <a:rPr lang="en-US" sz="1000" b="1">
                <a:latin typeface="Times New Roman" pitchFamily="18" charset="0"/>
              </a:rPr>
              <a:t>Jewish Perspective</a:t>
            </a:r>
            <a:r>
              <a:rPr lang="en-US" sz="1000">
                <a:latin typeface="Times New Roman" pitchFamily="18" charset="0"/>
              </a:rPr>
              <a:t>: The Jews have always considered Jerusalem the uncontested “eternal capital” of Israel and an important part of Jewish identity. </a:t>
            </a:r>
            <a:endParaRPr lang="en-US" sz="1000" b="1">
              <a:latin typeface="Times New Roman" pitchFamily="18" charset="0"/>
            </a:endParaRPr>
          </a:p>
          <a:p>
            <a:pPr algn="just">
              <a:lnSpc>
                <a:spcPct val="80000"/>
              </a:lnSpc>
            </a:pPr>
            <a:r>
              <a:rPr lang="en-US" sz="1000" b="1">
                <a:latin typeface="Times New Roman" pitchFamily="18" charset="0"/>
              </a:rPr>
              <a:t>Palestinian Perspective</a:t>
            </a:r>
            <a:r>
              <a:rPr lang="en-US" sz="1000">
                <a:latin typeface="Times New Roman" pitchFamily="18" charset="0"/>
              </a:rPr>
              <a:t>: Muslims also recognize the spiritual significance of Jerusalem as the gathering place for all Prophets who came before Muhammad and value the Temple Mount (site of the Dome of the Rock and Al Aqsa Mosque) as Muhammad’s conduit to the seven heavens. </a:t>
            </a:r>
          </a:p>
          <a:p>
            <a:pPr algn="just">
              <a:lnSpc>
                <a:spcPct val="80000"/>
              </a:lnSpc>
            </a:pPr>
            <a:endParaRPr lang="en-US" sz="500" b="1">
              <a:latin typeface="Times New Roman" pitchFamily="18" charset="0"/>
            </a:endParaRPr>
          </a:p>
          <a:p>
            <a:pPr algn="just">
              <a:lnSpc>
                <a:spcPct val="80000"/>
              </a:lnSpc>
            </a:pPr>
            <a:r>
              <a:rPr lang="en-US" sz="1000" b="1">
                <a:latin typeface="Times New Roman" pitchFamily="18" charset="0"/>
              </a:rPr>
              <a:t>REFUGEES</a:t>
            </a:r>
          </a:p>
          <a:p>
            <a:pPr algn="just">
              <a:lnSpc>
                <a:spcPct val="80000"/>
              </a:lnSpc>
            </a:pPr>
            <a:r>
              <a:rPr lang="en-US" sz="1000" b="1">
                <a:latin typeface="Times New Roman" pitchFamily="18" charset="0"/>
              </a:rPr>
              <a:t>Palestinian Perspective</a:t>
            </a:r>
            <a:r>
              <a:rPr lang="en-US" sz="1000">
                <a:latin typeface="Times New Roman" pitchFamily="18" charset="0"/>
              </a:rPr>
              <a:t>: Palestinians were forced to leave their homes in 1948 and again in 1967 when the Israelis took control of Israel and captured the Gaza Strip and West Bank during. Wealthy Palestinians were able to stay with relatives or relocate in other countries but the vast majority were fated to live in temporary refugee camps. The Palestinians decry the theft of their homes by Israelis and hold onto their keys and house deeds in hopes that they will someday return. </a:t>
            </a:r>
            <a:endParaRPr lang="en-US" sz="1000" b="1">
              <a:latin typeface="Times New Roman" pitchFamily="18" charset="0"/>
            </a:endParaRPr>
          </a:p>
          <a:p>
            <a:pPr algn="just">
              <a:lnSpc>
                <a:spcPct val="80000"/>
              </a:lnSpc>
            </a:pPr>
            <a:r>
              <a:rPr lang="en-US" sz="1000" b="1">
                <a:latin typeface="Times New Roman" pitchFamily="18" charset="0"/>
              </a:rPr>
              <a:t>Israeli Perspective</a:t>
            </a:r>
            <a:r>
              <a:rPr lang="en-US" sz="1000">
                <a:latin typeface="Times New Roman" pitchFamily="18" charset="0"/>
              </a:rPr>
              <a:t>: Israelis believe that the Palestinians were not all forced to leave Israel but left by choice or per the suggestion of other Palestinians or Arab nations (who refused to allow the Palestinians to immigrate to their countries). If they offered all Palestinians the right to return to their homes in Israel (many of them now occupied by Jewish immigrants), Israel as a Jewish state would cease to exist. </a:t>
            </a:r>
            <a:endParaRPr lang="en-US" sz="1000" b="1">
              <a:latin typeface="Times New Roman" pitchFamily="18" charset="0"/>
            </a:endParaRPr>
          </a:p>
          <a:p>
            <a:pPr algn="just">
              <a:lnSpc>
                <a:spcPct val="80000"/>
              </a:lnSpc>
            </a:pPr>
            <a:endParaRPr lang="en-US" sz="500" b="1">
              <a:latin typeface="Times New Roman" pitchFamily="18" charset="0"/>
            </a:endParaRPr>
          </a:p>
          <a:p>
            <a:pPr algn="just">
              <a:lnSpc>
                <a:spcPct val="80000"/>
              </a:lnSpc>
            </a:pPr>
            <a:r>
              <a:rPr lang="en-US" sz="1000" b="1">
                <a:latin typeface="Times New Roman" pitchFamily="18" charset="0"/>
              </a:rPr>
              <a:t>TERRORISM</a:t>
            </a:r>
          </a:p>
          <a:p>
            <a:pPr algn="just">
              <a:lnSpc>
                <a:spcPct val="80000"/>
              </a:lnSpc>
            </a:pPr>
            <a:r>
              <a:rPr lang="en-US" sz="1000" b="1">
                <a:latin typeface="Times New Roman" pitchFamily="18" charset="0"/>
              </a:rPr>
              <a:t>Palestinian Perspective</a:t>
            </a:r>
            <a:r>
              <a:rPr lang="en-US" sz="1000">
                <a:latin typeface="Times New Roman" pitchFamily="18" charset="0"/>
              </a:rPr>
              <a:t>: Since Palestinians could never win a conventional war against the well-funded, well-equipped Israeli military they resorted to the only form of warfare they could afford, suicide attacks. Suicide bombs are cheap and effective and hit Israel financially as well as emotionally. The bombers believe they are giving their greatest possessions, their lives, in the cause of Palestinian liberation and hope that they acts of martyrdom will eventually drive the Israelis away. </a:t>
            </a:r>
            <a:endParaRPr lang="en-US" sz="1000" b="1">
              <a:latin typeface="Times New Roman" pitchFamily="18" charset="0"/>
            </a:endParaRPr>
          </a:p>
          <a:p>
            <a:pPr algn="just">
              <a:lnSpc>
                <a:spcPct val="80000"/>
              </a:lnSpc>
            </a:pPr>
            <a:r>
              <a:rPr lang="en-US" sz="1000" b="1">
                <a:latin typeface="Times New Roman" pitchFamily="18" charset="0"/>
              </a:rPr>
              <a:t>Israeli Perspective</a:t>
            </a:r>
            <a:r>
              <a:rPr lang="en-US" sz="1000">
                <a:latin typeface="Times New Roman" pitchFamily="18" charset="0"/>
              </a:rPr>
              <a:t>:  Palestinian suicide bombers target innocent children, women and the elderly in gruesome, deadly attacks creating a persistent state of terror in the country. As long as the barbarian Palestinians engage in violence, the Israelis will only strengthen their resolve, their defenses and their military.</a:t>
            </a:r>
            <a:endParaRPr lang="en-US" sz="1000" b="1">
              <a:latin typeface="Times New Roman" pitchFamily="18" charset="0"/>
            </a:endParaRPr>
          </a:p>
          <a:p>
            <a:pPr algn="just">
              <a:lnSpc>
                <a:spcPct val="80000"/>
              </a:lnSpc>
            </a:pPr>
            <a:endParaRPr lang="en-US" sz="500" b="1">
              <a:latin typeface="Times New Roman" pitchFamily="18" charset="0"/>
            </a:endParaRPr>
          </a:p>
          <a:p>
            <a:pPr algn="just">
              <a:lnSpc>
                <a:spcPct val="80000"/>
              </a:lnSpc>
            </a:pPr>
            <a:r>
              <a:rPr lang="en-US" sz="1000" b="1">
                <a:latin typeface="Times New Roman" pitchFamily="18" charset="0"/>
              </a:rPr>
              <a:t>SEPARATION BARRIER</a:t>
            </a:r>
          </a:p>
          <a:p>
            <a:pPr algn="just">
              <a:lnSpc>
                <a:spcPct val="80000"/>
              </a:lnSpc>
            </a:pPr>
            <a:r>
              <a:rPr lang="en-US" sz="1000" b="1">
                <a:latin typeface="Times New Roman" pitchFamily="18" charset="0"/>
              </a:rPr>
              <a:t>Israeli Perspective</a:t>
            </a:r>
            <a:r>
              <a:rPr lang="en-US" sz="1000">
                <a:latin typeface="Times New Roman" pitchFamily="18" charset="0"/>
              </a:rPr>
              <a:t>: The separation “fence” was constructed to prevent suicide bombers from entering Israel and can be dismantled at any time. As long as there is violence, the Israelis have a right to defend themselves by any means necessary. </a:t>
            </a:r>
            <a:endParaRPr lang="en-US" sz="1000" b="1">
              <a:latin typeface="Times New Roman" pitchFamily="18" charset="0"/>
            </a:endParaRPr>
          </a:p>
          <a:p>
            <a:pPr algn="just">
              <a:lnSpc>
                <a:spcPct val="80000"/>
              </a:lnSpc>
            </a:pPr>
            <a:r>
              <a:rPr lang="en-US" sz="1000" b="1">
                <a:latin typeface="Times New Roman" pitchFamily="18" charset="0"/>
              </a:rPr>
              <a:t>Palestinian Perspective</a:t>
            </a:r>
            <a:r>
              <a:rPr lang="en-US" sz="1000">
                <a:latin typeface="Times New Roman" pitchFamily="18" charset="0"/>
              </a:rPr>
              <a:t>: The separation “wall” (or “apartheid wall” as it has been called because it separates races) was erected in order to delineate Israeli borders beyond those outlined in UN Security Resolution 242. The “wall” and  slow-moving checkpoints at all the openings also drastically and dangerously upset Palestinian movement between homes, schools, fields, hospitals or workplaces. </a:t>
            </a:r>
          </a:p>
          <a:p>
            <a:pPr algn="just">
              <a:lnSpc>
                <a:spcPct val="80000"/>
              </a:lnSpc>
            </a:pPr>
            <a:endParaRPr lang="en-US" sz="500" b="1">
              <a:latin typeface="Times New Roman" pitchFamily="18" charset="0"/>
            </a:endParaRPr>
          </a:p>
          <a:p>
            <a:pPr algn="just">
              <a:lnSpc>
                <a:spcPct val="80000"/>
              </a:lnSpc>
            </a:pPr>
            <a:r>
              <a:rPr lang="en-US" sz="1000" b="1">
                <a:latin typeface="Times New Roman" pitchFamily="18" charset="0"/>
              </a:rPr>
              <a:t>SETTLEMENTS</a:t>
            </a:r>
          </a:p>
          <a:p>
            <a:pPr algn="just">
              <a:lnSpc>
                <a:spcPct val="80000"/>
              </a:lnSpc>
            </a:pPr>
            <a:r>
              <a:rPr lang="en-US" sz="1000" b="1">
                <a:latin typeface="Times New Roman" pitchFamily="18" charset="0"/>
              </a:rPr>
              <a:t>Israeli Perspective</a:t>
            </a:r>
            <a:r>
              <a:rPr lang="en-US" sz="1000">
                <a:latin typeface="Times New Roman" pitchFamily="18" charset="0"/>
              </a:rPr>
              <a:t>: Some Israelis believe that the Jews have a historical right to live in any part of Eretz-Israel. The settlements also serve as a bulwark between the Palestinian territories and Israel proper and act as necessary military outposts in the Palestinian territories. </a:t>
            </a:r>
            <a:endParaRPr lang="en-US" sz="1000" b="1">
              <a:latin typeface="Times New Roman" pitchFamily="18" charset="0"/>
            </a:endParaRPr>
          </a:p>
          <a:p>
            <a:pPr algn="just">
              <a:lnSpc>
                <a:spcPct val="80000"/>
              </a:lnSpc>
            </a:pPr>
            <a:r>
              <a:rPr lang="en-US" sz="1000" b="1">
                <a:latin typeface="Times New Roman" pitchFamily="18" charset="0"/>
              </a:rPr>
              <a:t>Palestinian Perspective</a:t>
            </a:r>
            <a:r>
              <a:rPr lang="en-US" sz="1000">
                <a:latin typeface="Times New Roman" pitchFamily="18" charset="0"/>
              </a:rPr>
              <a:t>: The Israelis are illegally building settlements in Palestinian territories in order to claim the land in violation of Resolution 242 (which states that Israelis must withdraw their armed forces from territories occupied in 1967). </a:t>
            </a:r>
            <a:endParaRPr lang="en-US" sz="1000" b="1">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50321-F09A-4A51-8F8C-8F7A025FB45D}" type="slidenum">
              <a:rPr lang="en-US"/>
              <a:pPr/>
              <a:t>23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000" b="1">
                <a:latin typeface="Times New Roman" pitchFamily="18" charset="0"/>
              </a:rPr>
              <a:t>PERSECUTION OF CHRISTIANS UNDER THE ROMANS</a:t>
            </a:r>
          </a:p>
          <a:p>
            <a:pPr algn="just"/>
            <a:r>
              <a:rPr lang="en-US" sz="1000">
                <a:latin typeface="Times New Roman" pitchFamily="18" charset="0"/>
              </a:rPr>
              <a:t>For centuries after Jesus’ crucifixion, Christians living under Roman rule suffered brutal persecution beginning in the reign of </a:t>
            </a:r>
            <a:r>
              <a:rPr lang="en-US" sz="1000" b="1">
                <a:latin typeface="Times New Roman" pitchFamily="18" charset="0"/>
              </a:rPr>
              <a:t>Nero</a:t>
            </a:r>
            <a:r>
              <a:rPr lang="en-US" sz="1000">
                <a:latin typeface="Times New Roman" pitchFamily="18" charset="0"/>
              </a:rPr>
              <a:t> (when Christians were notoriously fed to the lions and Jesus’ disciples, </a:t>
            </a:r>
            <a:r>
              <a:rPr lang="en-US" sz="1000" b="1">
                <a:latin typeface="Times New Roman" pitchFamily="18" charset="0"/>
              </a:rPr>
              <a:t>Peter</a:t>
            </a:r>
            <a:r>
              <a:rPr lang="en-US" sz="1000">
                <a:latin typeface="Times New Roman" pitchFamily="18" charset="0"/>
              </a:rPr>
              <a:t> and </a:t>
            </a:r>
            <a:r>
              <a:rPr lang="en-US" sz="1000" b="1">
                <a:latin typeface="Times New Roman" pitchFamily="18" charset="0"/>
              </a:rPr>
              <a:t>Paul</a:t>
            </a:r>
            <a:r>
              <a:rPr lang="en-US" sz="1000">
                <a:latin typeface="Times New Roman" pitchFamily="18" charset="0"/>
              </a:rPr>
              <a:t> were believed to have been martyred) and culminating with </a:t>
            </a:r>
            <a:r>
              <a:rPr lang="en-US" sz="1000" b="1">
                <a:latin typeface="Times New Roman" pitchFamily="18" charset="0"/>
              </a:rPr>
              <a:t>Diocletian’s </a:t>
            </a:r>
            <a:r>
              <a:rPr lang="en-US" sz="1000">
                <a:latin typeface="Times New Roman" pitchFamily="18" charset="0"/>
              </a:rPr>
              <a:t>February 303 “</a:t>
            </a:r>
            <a:r>
              <a:rPr lang="en-US" sz="1000" b="1">
                <a:latin typeface="Times New Roman" pitchFamily="18" charset="0"/>
              </a:rPr>
              <a:t>Edict against the Christians.</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Thousands of Christians were imprisoned, tortured and killed unless they agreed to offer sacrifices to Roman gods and pledge allegiance to the Emperor. </a:t>
            </a:r>
          </a:p>
          <a:p>
            <a:pPr algn="just"/>
            <a:endParaRPr lang="en-US" sz="1000">
              <a:latin typeface="Times New Roman" pitchFamily="18" charset="0"/>
            </a:endParaRPr>
          </a:p>
          <a:p>
            <a:endParaRPr lang="en-US" sz="1000">
              <a:latin typeface="Times New Roman" pitchFamily="18" charset="0"/>
            </a:endParaRPr>
          </a:p>
          <a:p>
            <a:endParaRPr lang="en-US" sz="1000">
              <a:latin typeface="Times New Roman" pitchFamily="18" charset="0"/>
            </a:endParaRPr>
          </a:p>
          <a:p>
            <a:endParaRPr lang="en-US"/>
          </a:p>
          <a:p>
            <a:endParaRPr lang="en-US"/>
          </a:p>
          <a:p>
            <a:endParaRPr lang="en-US"/>
          </a:p>
          <a:p>
            <a:endParaRPr lang="en-US"/>
          </a:p>
          <a:p>
            <a:endParaRPr lang="en-US"/>
          </a:p>
          <a:p>
            <a:endParaRPr lang="en-US"/>
          </a:p>
          <a:p>
            <a:endParaRPr lang="en-US"/>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C0663-B49E-49E8-9A5F-4DA8221D6E50}" type="slidenum">
              <a:rPr lang="en-US"/>
              <a:pPr/>
              <a:t>24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algn="just"/>
            <a:r>
              <a:rPr lang="en-US" sz="1000" b="1">
                <a:latin typeface="Times New Roman" pitchFamily="18" charset="0"/>
              </a:rPr>
              <a:t>CONSTANTINE</a:t>
            </a:r>
          </a:p>
          <a:p>
            <a:pPr algn="just"/>
            <a:r>
              <a:rPr lang="en-US" sz="1000">
                <a:latin typeface="Times New Roman" pitchFamily="18" charset="0"/>
              </a:rPr>
              <a:t>The persecution of the Christians ended when </a:t>
            </a:r>
            <a:r>
              <a:rPr lang="en-US" sz="1000" b="1">
                <a:latin typeface="Times New Roman" pitchFamily="18" charset="0"/>
              </a:rPr>
              <a:t>Constantine</a:t>
            </a:r>
            <a:r>
              <a:rPr lang="en-US" sz="1000">
                <a:latin typeface="Times New Roman" pitchFamily="18" charset="0"/>
              </a:rPr>
              <a:t> came to power in the 4th century A.D.  According to legend, before going into battle against his rival </a:t>
            </a:r>
            <a:r>
              <a:rPr lang="en-US" sz="1000" b="1">
                <a:latin typeface="Times New Roman" pitchFamily="18" charset="0"/>
              </a:rPr>
              <a:t>Maxentius</a:t>
            </a:r>
            <a:r>
              <a:rPr lang="en-US" sz="1000">
                <a:latin typeface="Times New Roman" pitchFamily="18" charset="0"/>
              </a:rPr>
              <a:t>, whose army far outnumbered his own, Constantine, a pagan at the time, received a vision from God instructing him to use Christian symbols as a safeguard.  With crosses on his soldiers’ shields and with the support of Christian troops, Constantine was victorious. </a:t>
            </a:r>
          </a:p>
          <a:p>
            <a:pPr algn="just"/>
            <a:endParaRPr lang="en-US" sz="1000">
              <a:latin typeface="Times New Roman" pitchFamily="18" charset="0"/>
            </a:endParaRPr>
          </a:p>
          <a:p>
            <a:pPr algn="just"/>
            <a:r>
              <a:rPr lang="en-US" sz="1000">
                <a:latin typeface="Times New Roman" pitchFamily="18" charset="0"/>
              </a:rPr>
              <a:t>Soon after his victory (A.D. 313), Emperor Constantine circulated a letter dubbed the “</a:t>
            </a:r>
            <a:r>
              <a:rPr lang="en-US" sz="1000" b="1">
                <a:latin typeface="Times New Roman" pitchFamily="18" charset="0"/>
              </a:rPr>
              <a:t>Edict of Milan</a:t>
            </a:r>
            <a:r>
              <a:rPr lang="en-US" sz="1000">
                <a:latin typeface="Times New Roman" pitchFamily="18" charset="0"/>
              </a:rPr>
              <a:t>” declaring that the Roman empire would be tolerant of all religions including Christianity. </a:t>
            </a:r>
          </a:p>
          <a:p>
            <a:pPr algn="just"/>
            <a:endParaRPr lang="en-US" sz="1000">
              <a:latin typeface="Times New Roman" pitchFamily="18" charset="0"/>
            </a:endParaRPr>
          </a:p>
          <a:p>
            <a:pPr algn="just"/>
            <a:endParaRPr lang="en-US" sz="1000">
              <a:latin typeface="Times New Roman" pitchFamily="18" charset="0"/>
            </a:endParaRP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3D68B-4AD5-4236-85CD-27E434F89F26}" type="slidenum">
              <a:rPr lang="en-US"/>
              <a:pPr/>
              <a:t>25</a:t>
            </a:fld>
            <a:endParaRPr lang="en-US"/>
          </a:p>
        </p:txBody>
      </p:sp>
      <p:sp>
        <p:nvSpPr>
          <p:cNvPr id="49154" name="Rectangle 2"/>
          <p:cNvSpPr>
            <a:spLocks noGrp="1" noRot="1" noChangeAspect="1" noChangeArrowheads="1" noTextEdit="1"/>
          </p:cNvSpPr>
          <p:nvPr>
            <p:ph type="sldImg"/>
          </p:nvPr>
        </p:nvSpPr>
        <p:spPr>
          <a:xfrm>
            <a:off x="1687513" y="685800"/>
            <a:ext cx="3557587" cy="2668588"/>
          </a:xfrm>
          <a:ln/>
        </p:spPr>
      </p:sp>
      <p:sp>
        <p:nvSpPr>
          <p:cNvPr id="49155" name="Rectangle 3"/>
          <p:cNvSpPr>
            <a:spLocks noGrp="1" noChangeArrowheads="1"/>
          </p:cNvSpPr>
          <p:nvPr>
            <p:ph type="body" idx="1"/>
          </p:nvPr>
        </p:nvSpPr>
        <p:spPr>
          <a:xfrm>
            <a:off x="686108" y="3582387"/>
            <a:ext cx="5485785" cy="4952122"/>
          </a:xfrm>
        </p:spPr>
        <p:txBody>
          <a:bodyPr/>
          <a:lstStyle/>
          <a:p>
            <a:pPr algn="just">
              <a:lnSpc>
                <a:spcPct val="80000"/>
              </a:lnSpc>
            </a:pPr>
            <a:r>
              <a:rPr lang="en-US" sz="1000" b="1">
                <a:latin typeface="Times New Roman" pitchFamily="18" charset="0"/>
              </a:rPr>
              <a:t>ROMAN TYRANNY</a:t>
            </a:r>
          </a:p>
          <a:p>
            <a:pPr algn="just">
              <a:lnSpc>
                <a:spcPct val="80000"/>
              </a:lnSpc>
            </a:pPr>
            <a:r>
              <a:rPr lang="en-US" sz="1000">
                <a:latin typeface="Times New Roman" pitchFamily="18" charset="0"/>
              </a:rPr>
              <a:t>Roman tyranny over the Jews in Judea also intensified at the beginning of the 1st century provoking Jewish revolts from A.D. 66-73.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Among the grievances: </a:t>
            </a:r>
          </a:p>
          <a:p>
            <a:pPr algn="just">
              <a:lnSpc>
                <a:spcPct val="80000"/>
              </a:lnSpc>
            </a:pPr>
            <a:r>
              <a:rPr lang="en-US" sz="1000">
                <a:latin typeface="Times New Roman" pitchFamily="18" charset="0"/>
              </a:rPr>
              <a:t>1) Financial exploitation – In A.D. 6, Judea was ruled by Roman Procurators whose primary responsibility was to collect taxes for the empire. The tax collectors were permitted to pocket any revenues that exceeded their quota leading to exploitation.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2) High Priest – The same year, the Romans took over the appointment of High Priest whose responsibilities included performing special religious services and offering ritual sacrifices.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3) Caligula – Anti-Roman feeling was particularly intense during the reign of Emperor Caligula. In A.D. 39, the Emperor declared himself a god and ordered temples throughout the Roman Empire to erect statues in his honor. The Jews refused to defile their temples risking death.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Zealots </a:t>
            </a:r>
            <a:r>
              <a:rPr lang="en-US" sz="1000">
                <a:latin typeface="Times New Roman" pitchFamily="18" charset="0"/>
              </a:rPr>
              <a:t>– The capricious demands of Caligula drove some Jews toward radicalization. The resulting sect of rebellious “Zealots” believed that it was the responsibility of all Jews to resort to any means of resistance necessary to attain political and religious liberty, even massacring moderate Jews who stood in their way. The violent determination of the Zealots to prevent Jews from surrendering to the Romans turned to civil war in the 60s.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By the time </a:t>
            </a:r>
            <a:r>
              <a:rPr lang="en-US" sz="1000" b="1">
                <a:latin typeface="Times New Roman" pitchFamily="18" charset="0"/>
              </a:rPr>
              <a:t>Vespasian</a:t>
            </a:r>
            <a:r>
              <a:rPr lang="en-US" sz="1000">
                <a:latin typeface="Times New Roman" pitchFamily="18" charset="0"/>
              </a:rPr>
              <a:t> was proclaimed Emperor in A.D. 69, infighting among the Jews had rendered them too weak to resist Roman troops and the Jewish rebellion was crushed.  Hundreds of thousands of Jews had been killed and thousands more enslaved as a result of civil war and the Roman siege of Jerusalem in A.D. 70. In order to prevent a resurgence of revolt, the Romans destroyed </a:t>
            </a:r>
            <a:r>
              <a:rPr lang="en-US" sz="1000" b="1">
                <a:latin typeface="Times New Roman" pitchFamily="18" charset="0"/>
              </a:rPr>
              <a:t>Herod’s Temple </a:t>
            </a:r>
            <a:r>
              <a:rPr lang="en-US" sz="1000">
                <a:latin typeface="Times New Roman" pitchFamily="18" charset="0"/>
              </a:rPr>
              <a:t>sparing only one section of the retaining wall.*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One small contingent of Jewish zealots held out until against the Romans AD 73 by fortifying themselves in the </a:t>
            </a:r>
            <a:r>
              <a:rPr lang="en-US" sz="1000" b="1">
                <a:latin typeface="Times New Roman" pitchFamily="18" charset="0"/>
              </a:rPr>
              <a:t>Masada</a:t>
            </a:r>
            <a:r>
              <a:rPr lang="en-US" sz="1000">
                <a:latin typeface="Times New Roman" pitchFamily="18" charset="0"/>
              </a:rPr>
              <a:t> citadel. When the Roman soldiers breached the walls of the fortress, they found that all 936 inhabitants had committed suicide rather than face capture or death at the hands of their enemies.  </a:t>
            </a:r>
          </a:p>
          <a:p>
            <a:pPr algn="just">
              <a:lnSpc>
                <a:spcPct val="80000"/>
              </a:lnSpc>
            </a:pPr>
            <a:endParaRPr lang="en-US" sz="500">
              <a:latin typeface="Times New Roman" pitchFamily="18" charset="0"/>
            </a:endParaRPr>
          </a:p>
          <a:p>
            <a:pPr algn="just">
              <a:lnSpc>
                <a:spcPct val="80000"/>
              </a:lnSpc>
            </a:pPr>
            <a:r>
              <a:rPr lang="en-US" sz="1000" i="1">
                <a:latin typeface="Times New Roman" pitchFamily="18" charset="0"/>
              </a:rPr>
              <a:t>* The destruction of the Temple is still commemorated by Jews yearly on Tisha B’Av (the “9th day” of the month of “Av”), a day of fasting and religious restrictions. The remaining temple structure, known to Jews as the Kotel ha-Ma’aravi, the Western or “Wailing Wall”  of the ancient Temple Mount has attracted Jews from around the world for centuries. Visitors to the wall frequently place scraps of paper (kvitlach) containing prayers into cracks and crevices on the Western Wall. </a:t>
            </a:r>
          </a:p>
          <a:p>
            <a:pPr algn="just">
              <a:lnSpc>
                <a:spcPct val="80000"/>
              </a:lnSpc>
            </a:pPr>
            <a:endParaRPr lang="en-US" sz="10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2A1B3-FF10-4D6D-947E-52B33DC3E120}" type="slidenum">
              <a:rPr lang="en-US"/>
              <a:pPr/>
              <a:t>26</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algn="just"/>
            <a:r>
              <a:rPr lang="en-US" sz="1000" b="1">
                <a:latin typeface="Times New Roman" pitchFamily="18" charset="0"/>
              </a:rPr>
              <a:t>SIMON BAR KOCHBA</a:t>
            </a:r>
          </a:p>
          <a:p>
            <a:pPr algn="just"/>
            <a:r>
              <a:rPr lang="en-US" sz="1000">
                <a:latin typeface="Times New Roman" pitchFamily="18" charset="0"/>
              </a:rPr>
              <a:t>Rumors of the Roman Emperor </a:t>
            </a:r>
            <a:r>
              <a:rPr lang="en-US" sz="1000" b="1">
                <a:latin typeface="Times New Roman" pitchFamily="18" charset="0"/>
              </a:rPr>
              <a:t>Hadrian’s</a:t>
            </a:r>
            <a:r>
              <a:rPr lang="en-US" sz="1000">
                <a:latin typeface="Times New Roman" pitchFamily="18" charset="0"/>
              </a:rPr>
              <a:t>  plans to build a magnificent Roman city on the ruins of Jerusalem and an altar dedicated to pagan gods on the site of the Temple prompted one last revolt in A.D. 132 led by </a:t>
            </a:r>
            <a:r>
              <a:rPr lang="en-US" sz="1000" b="1">
                <a:latin typeface="Times New Roman" pitchFamily="18" charset="0"/>
              </a:rPr>
              <a:t>Simon Bar Kochba</a:t>
            </a:r>
            <a:r>
              <a:rPr lang="en-US" sz="1000">
                <a:latin typeface="Times New Roman" pitchFamily="18" charset="0"/>
              </a:rPr>
              <a:t>. The uprising was brutally suppressed ending with the execution and enslavement of large numbers of Jews and the banishment of others. Christianity was outlawed and Jews, from that point on, were forbidden to enter Jerusalem.</a:t>
            </a:r>
          </a:p>
          <a:p>
            <a:pPr algn="just"/>
            <a:endParaRPr lang="en-US" sz="1000">
              <a:latin typeface="Times New Roman" pitchFamily="18" charset="0"/>
            </a:endParaRPr>
          </a:p>
          <a:p>
            <a:pPr algn="just"/>
            <a:r>
              <a:rPr lang="en-US" sz="1000" b="1">
                <a:latin typeface="Times New Roman" pitchFamily="18" charset="0"/>
              </a:rPr>
              <a:t>DIASPORA</a:t>
            </a:r>
          </a:p>
          <a:p>
            <a:pPr algn="just"/>
            <a:r>
              <a:rPr lang="en-US" sz="1000">
                <a:latin typeface="Times New Roman" pitchFamily="18" charset="0"/>
              </a:rPr>
              <a:t>The crush of this last revolt by the Romans sealed the fate of the Jews until modern times.  After the victory, Hadrian’s new pagan town was built as planned and, adding insult to injury, the Romans renamed Judea the province of </a:t>
            </a:r>
            <a:r>
              <a:rPr lang="en-US" sz="1000" b="1">
                <a:latin typeface="Times New Roman" pitchFamily="18" charset="0"/>
              </a:rPr>
              <a:t>Syria Palestina</a:t>
            </a:r>
            <a:r>
              <a:rPr lang="en-US" sz="1000">
                <a:latin typeface="Times New Roman" pitchFamily="18" charset="0"/>
              </a:rPr>
              <a:t> or “</a:t>
            </a:r>
            <a:r>
              <a:rPr lang="en-US" sz="1000" b="1">
                <a:latin typeface="Times New Roman" pitchFamily="18" charset="0"/>
              </a:rPr>
              <a:t>Palestine</a:t>
            </a:r>
            <a:r>
              <a:rPr lang="en-US" sz="1000">
                <a:latin typeface="Times New Roman" pitchFamily="18" charset="0"/>
              </a:rPr>
              <a:t>” after the Jews former enemies, the </a:t>
            </a:r>
            <a:r>
              <a:rPr lang="en-US" sz="1000" b="1">
                <a:latin typeface="Times New Roman" pitchFamily="18" charset="0"/>
              </a:rPr>
              <a:t>Philistines</a:t>
            </a:r>
            <a:r>
              <a:rPr lang="en-US" sz="1000">
                <a:latin typeface="Times New Roman" pitchFamily="18" charset="0"/>
              </a:rPr>
              <a:t>. Jerusalem was renamed “</a:t>
            </a:r>
            <a:r>
              <a:rPr lang="en-US" sz="1000" b="1">
                <a:latin typeface="Times New Roman" pitchFamily="18" charset="0"/>
              </a:rPr>
              <a:t>Aelia Capitolina</a:t>
            </a:r>
            <a:r>
              <a:rPr lang="en-US" sz="1000">
                <a:latin typeface="Times New Roman" pitchFamily="18" charset="0"/>
              </a:rPr>
              <a:t>” and dedicated to the Roman God </a:t>
            </a:r>
            <a:r>
              <a:rPr lang="en-US" sz="1000" b="1">
                <a:latin typeface="Times New Roman" pitchFamily="18" charset="0"/>
              </a:rPr>
              <a:t>Jupiter</a:t>
            </a:r>
            <a:r>
              <a:rPr lang="en-US" sz="1000">
                <a:latin typeface="Times New Roman" pitchFamily="18" charset="0"/>
              </a:rPr>
              <a:t> </a:t>
            </a:r>
            <a:r>
              <a:rPr lang="en-US" sz="1000" b="1">
                <a:latin typeface="Times New Roman" pitchFamily="18" charset="0"/>
              </a:rPr>
              <a:t>Zeus</a:t>
            </a:r>
            <a:r>
              <a:rPr lang="en-US" sz="1000">
                <a:latin typeface="Times New Roman" pitchFamily="18" charset="0"/>
              </a:rPr>
              <a:t> to the Greeks).</a:t>
            </a:r>
            <a:r>
              <a:rPr lang="en-US">
                <a:latin typeface="Times New Roman" pitchFamily="18" charset="0"/>
              </a:rPr>
              <a:t> </a:t>
            </a:r>
          </a:p>
          <a:p>
            <a:pPr algn="just"/>
            <a:r>
              <a:rPr lang="en-US" sz="1000">
                <a:latin typeface="Times New Roman" pitchFamily="18" charset="0"/>
              </a:rPr>
              <a:t>For the next two millennia, Jews were destined to live in foreign lands.  This exile is known as the “Diaspora” (or “dispersion”).</a:t>
            </a:r>
          </a:p>
          <a:p>
            <a:pPr algn="just"/>
            <a:endParaRPr lang="en-US" sz="1000">
              <a:latin typeface="Times New Roman" pitchFamily="18" charset="0"/>
            </a:endParaRPr>
          </a:p>
          <a:p>
            <a:pPr algn="just"/>
            <a:endParaRPr lang="en-US">
              <a:latin typeface="Times New Roman" pitchFamily="18" charset="0"/>
            </a:endParaRP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607F3-C6F1-49ED-89E8-F793A47C7B9C}" type="slidenum">
              <a:rPr lang="en-US"/>
              <a:pPr/>
              <a:t>27</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r>
              <a:rPr lang="en-US" sz="1000" b="1">
                <a:latin typeface="Times New Roman" pitchFamily="18" charset="0"/>
              </a:rPr>
              <a:t>CHRISTIANITY</a:t>
            </a:r>
          </a:p>
          <a:p>
            <a:pPr algn="just"/>
            <a:r>
              <a:rPr lang="en-US" sz="1000">
                <a:latin typeface="Times New Roman" pitchFamily="18" charset="0"/>
              </a:rPr>
              <a:t>In 325, Constantine convened and presided over a council of Christian bishops (a </a:t>
            </a:r>
            <a:r>
              <a:rPr lang="en-US" sz="1000" b="1">
                <a:latin typeface="Times New Roman" pitchFamily="18" charset="0"/>
              </a:rPr>
              <a:t>Synod</a:t>
            </a:r>
            <a:r>
              <a:rPr lang="en-US" sz="1000">
                <a:latin typeface="Times New Roman" pitchFamily="18" charset="0"/>
              </a:rPr>
              <a:t>) appointed to create a unified set of beliefs and practices for all Christendom. The resulting </a:t>
            </a:r>
            <a:r>
              <a:rPr lang="en-US" sz="1000" b="1">
                <a:latin typeface="Times New Roman" pitchFamily="18" charset="0"/>
              </a:rPr>
              <a:t>Nicene Creed </a:t>
            </a:r>
            <a:r>
              <a:rPr lang="en-US" sz="1000">
                <a:latin typeface="Times New Roman" pitchFamily="18" charset="0"/>
              </a:rPr>
              <a:t>signaled the first time the Christian church was subject to imperial control. </a:t>
            </a:r>
          </a:p>
          <a:p>
            <a:pPr algn="just"/>
            <a:endParaRPr lang="en-US" sz="1000">
              <a:latin typeface="Times New Roman" pitchFamily="18" charset="0"/>
            </a:endParaRPr>
          </a:p>
          <a:p>
            <a:pPr algn="just"/>
            <a:r>
              <a:rPr lang="en-US" sz="1000">
                <a:latin typeface="Times New Roman" pitchFamily="18" charset="0"/>
              </a:rPr>
              <a:t>From that point forward, Christianity was deemed the official religion of the Romans: Sunday became a day of rest, churches were no longer obligated to pay taxes and the cross became the official symbol of Christianity. </a:t>
            </a:r>
          </a:p>
          <a:p>
            <a:pPr algn="just"/>
            <a:endParaRPr lang="en-US" sz="1000">
              <a:latin typeface="Times New Roman" pitchFamily="18" charset="0"/>
            </a:endParaRPr>
          </a:p>
          <a:p>
            <a:pPr algn="just"/>
            <a:r>
              <a:rPr lang="en-US" sz="1000">
                <a:latin typeface="Times New Roman" pitchFamily="18" charset="0"/>
              </a:rPr>
              <a:t>Jerusalem under Constantine enjoyed new prestige as the holiest place in the Christian world. Monuments and churches were erected at the most momentous locations,  for example at the location where Jesus had performed the sacraments of the Last Supper, where he had reportedly risen from the dead and the site of Jesus’ crucifixion (memorialized by the </a:t>
            </a:r>
            <a:r>
              <a:rPr lang="en-US" sz="1000" b="1">
                <a:latin typeface="Times New Roman" pitchFamily="18" charset="0"/>
              </a:rPr>
              <a:t>Church of the Holy Sepulchre</a:t>
            </a:r>
            <a:r>
              <a:rPr lang="en-US" sz="1000">
                <a:latin typeface="Times New Roman" pitchFamily="18" charset="0"/>
              </a:rPr>
              <a:t>). The new interest in the region inspired pilgrims to make regular trips to the “Holy Land.” </a:t>
            </a:r>
          </a:p>
          <a:p>
            <a:pPr algn="just"/>
            <a:endParaRPr lang="en-US" sz="100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B75AC-46A8-479D-9299-F3182D0787B6}" type="slidenum">
              <a:rPr lang="en-US"/>
              <a:pPr/>
              <a:t>28</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lgn="just"/>
            <a:r>
              <a:rPr lang="en-US" sz="1000" b="1">
                <a:latin typeface="Times New Roman" pitchFamily="18" charset="0"/>
              </a:rPr>
              <a:t>CONSTANTINOPLE (formerly Byzantium – today, Istanbul, Turkey)</a:t>
            </a:r>
          </a:p>
          <a:p>
            <a:pPr algn="just"/>
            <a:r>
              <a:rPr lang="en-US" sz="1000">
                <a:latin typeface="Times New Roman" pitchFamily="18" charset="0"/>
              </a:rPr>
              <a:t>In A.D. 330, Constantine transferred the Roman Empire’s seat of Government from Rome to a town in the eastern portion of the Empire called </a:t>
            </a:r>
            <a:r>
              <a:rPr lang="en-US" sz="1000" b="1">
                <a:latin typeface="Times New Roman" pitchFamily="18" charset="0"/>
              </a:rPr>
              <a:t>Byzantium</a:t>
            </a:r>
            <a:r>
              <a:rPr lang="en-US" sz="1000">
                <a:latin typeface="Times New Roman" pitchFamily="18" charset="0"/>
              </a:rPr>
              <a:t>. (The city was renamed </a:t>
            </a:r>
            <a:r>
              <a:rPr lang="en-US" sz="1000" b="1">
                <a:latin typeface="Times New Roman" pitchFamily="18" charset="0"/>
              </a:rPr>
              <a:t>Constantinople</a:t>
            </a:r>
            <a:r>
              <a:rPr lang="en-US" sz="1000">
                <a:latin typeface="Times New Roman" pitchFamily="18" charset="0"/>
              </a:rPr>
              <a:t> after Constantine’s death). </a:t>
            </a:r>
          </a:p>
          <a:p>
            <a:pPr algn="just"/>
            <a:endParaRPr lang="en-US" sz="1000">
              <a:latin typeface="Times New Roman" pitchFamily="18" charset="0"/>
            </a:endParaRPr>
          </a:p>
          <a:p>
            <a:pPr algn="just"/>
            <a:r>
              <a:rPr lang="en-US" sz="1000" b="1">
                <a:latin typeface="Times New Roman" pitchFamily="18" charset="0"/>
              </a:rPr>
              <a:t>SPLIT OF THE ROMAN EMPIRE</a:t>
            </a:r>
          </a:p>
          <a:p>
            <a:pPr algn="just"/>
            <a:r>
              <a:rPr lang="en-US" sz="1000">
                <a:latin typeface="Times New Roman" pitchFamily="18" charset="0"/>
              </a:rPr>
              <a:t>Constantine’s successor Emperor </a:t>
            </a:r>
            <a:r>
              <a:rPr lang="en-US" sz="1000" b="1">
                <a:latin typeface="Times New Roman" pitchFamily="18" charset="0"/>
              </a:rPr>
              <a:t>Theodosius</a:t>
            </a:r>
            <a:r>
              <a:rPr lang="en-US" sz="1000">
                <a:latin typeface="Times New Roman" pitchFamily="18" charset="0"/>
              </a:rPr>
              <a:t> (r. 378-392) was the last emperor of both the eastern and western portions of the Roman Empire. When he died, the empire was divided between his two sons Arcadius and Honorius. The western Latin portion became the future “</a:t>
            </a:r>
            <a:r>
              <a:rPr lang="en-US" sz="1000" b="1">
                <a:latin typeface="Times New Roman" pitchFamily="18" charset="0"/>
              </a:rPr>
              <a:t>Holy Roman Empire,</a:t>
            </a:r>
            <a:r>
              <a:rPr lang="en-US" sz="1000">
                <a:latin typeface="Times New Roman" pitchFamily="18" charset="0"/>
              </a:rPr>
              <a:t>” the seat of </a:t>
            </a:r>
            <a:r>
              <a:rPr lang="en-US" sz="1000" b="1">
                <a:latin typeface="Times New Roman" pitchFamily="18" charset="0"/>
              </a:rPr>
              <a:t>Roman Catholicism</a:t>
            </a:r>
            <a:r>
              <a:rPr lang="en-US" sz="1000">
                <a:latin typeface="Times New Roman" pitchFamily="18" charset="0"/>
              </a:rPr>
              <a:t>. The eastern portion became known as the </a:t>
            </a:r>
            <a:r>
              <a:rPr lang="en-US" sz="1000" b="1">
                <a:latin typeface="Times New Roman" pitchFamily="18" charset="0"/>
              </a:rPr>
              <a:t>Byzantine Empire</a:t>
            </a:r>
            <a:r>
              <a:rPr lang="en-US" sz="1000">
                <a:latin typeface="Times New Roman" pitchFamily="18" charset="0"/>
              </a:rPr>
              <a:t> after the original name of its capital, Byzantium, and became the heart of the </a:t>
            </a:r>
            <a:r>
              <a:rPr lang="en-US" sz="1000" b="1">
                <a:latin typeface="Times New Roman" pitchFamily="18" charset="0"/>
              </a:rPr>
              <a:t>Greek Orthodox Church</a:t>
            </a:r>
            <a:r>
              <a:rPr lang="en-US" sz="1000">
                <a:latin typeface="Times New Roman" pitchFamily="18" charset="0"/>
              </a:rPr>
              <a:t>.</a:t>
            </a:r>
            <a:r>
              <a:rPr lang="en-US">
                <a:latin typeface="Times New Roman" pitchFamily="18" charset="0"/>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C0CDF-1B0C-4EAB-8CAD-3EB97891F9FD}" type="slidenum">
              <a:rPr lang="en-US"/>
              <a:pPr/>
              <a:t>3</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gn="just"/>
            <a:r>
              <a:rPr lang="en-US" sz="1000">
                <a:latin typeface="Times New Roman" pitchFamily="18" charset="0"/>
              </a:rPr>
              <a:t>The story of the </a:t>
            </a:r>
            <a:r>
              <a:rPr lang="en-US" sz="1000" b="1">
                <a:latin typeface="Times New Roman" pitchFamily="18" charset="0"/>
              </a:rPr>
              <a:t>Levant </a:t>
            </a:r>
            <a:r>
              <a:rPr lang="en-US" sz="1000">
                <a:latin typeface="Times New Roman" pitchFamily="18" charset="0"/>
              </a:rPr>
              <a:t>(the geographical area of eastern Mediterranean -- today, Lebanon, Syria and Israel), a land considered holy by three of the world’s most influential religions, is filled with controversy. For an instructor, teaching the region’s history is deeply problematic since simply outlining events can invite criticism from one group or another. While the facts are indisputable, the significance and interpretations of data may differ widely.  </a:t>
            </a:r>
          </a:p>
          <a:p>
            <a:pPr algn="just"/>
            <a:endParaRPr lang="en-US" sz="1000">
              <a:latin typeface="Times New Roman" pitchFamily="18" charset="0"/>
            </a:endParaRPr>
          </a:p>
          <a:p>
            <a:pPr algn="just"/>
            <a:r>
              <a:rPr lang="en-US" sz="1000">
                <a:latin typeface="Times New Roman" pitchFamily="18" charset="0"/>
              </a:rPr>
              <a:t>For that reason, we’ve included symbols to indicate perspectives on select slides.</a:t>
            </a:r>
            <a:r>
              <a:rPr lang="en-US" sz="1400"/>
              <a:t> </a:t>
            </a:r>
          </a:p>
          <a:p>
            <a:endParaRPr lang="en-US" sz="1400"/>
          </a:p>
          <a:p>
            <a:endParaRPr lang="en-US"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2DF1B-8391-499D-B815-D7FD3E0FF725}" type="slidenum">
              <a:rPr lang="en-US"/>
              <a:pPr/>
              <a:t>30</a:t>
            </a:fld>
            <a:endParaRPr lang="en-US"/>
          </a:p>
        </p:txBody>
      </p:sp>
      <p:sp>
        <p:nvSpPr>
          <p:cNvPr id="32770" name="Rectangle 2"/>
          <p:cNvSpPr>
            <a:spLocks noGrp="1" noRot="1" noChangeAspect="1" noChangeArrowheads="1" noTextEdit="1"/>
          </p:cNvSpPr>
          <p:nvPr>
            <p:ph type="sldImg"/>
          </p:nvPr>
        </p:nvSpPr>
        <p:spPr>
          <a:xfrm>
            <a:off x="1706563" y="685800"/>
            <a:ext cx="3757612" cy="2819400"/>
          </a:xfrm>
          <a:ln/>
        </p:spPr>
      </p:sp>
      <p:sp>
        <p:nvSpPr>
          <p:cNvPr id="32771" name="Rectangle 3"/>
          <p:cNvSpPr>
            <a:spLocks noGrp="1" noChangeArrowheads="1"/>
          </p:cNvSpPr>
          <p:nvPr>
            <p:ph type="body" idx="1"/>
          </p:nvPr>
        </p:nvSpPr>
        <p:spPr>
          <a:xfrm>
            <a:off x="686108" y="3656951"/>
            <a:ext cx="5485785" cy="4648997"/>
          </a:xfrm>
        </p:spPr>
        <p:txBody>
          <a:bodyPr/>
          <a:lstStyle/>
          <a:p>
            <a:pPr algn="just">
              <a:lnSpc>
                <a:spcPct val="80000"/>
              </a:lnSpc>
            </a:pPr>
            <a:r>
              <a:rPr lang="en-US" sz="1000" b="1">
                <a:latin typeface="Times New Roman" pitchFamily="18" charset="0"/>
              </a:rPr>
              <a:t>GRECO-ROMAN PERIOD</a:t>
            </a:r>
          </a:p>
          <a:p>
            <a:pPr algn="just">
              <a:lnSpc>
                <a:spcPct val="80000"/>
              </a:lnSpc>
            </a:pPr>
            <a:r>
              <a:rPr lang="en-US" sz="1000">
                <a:latin typeface="Times New Roman" pitchFamily="18" charset="0"/>
              </a:rPr>
              <a:t>While under the protection of the Persians, the pacifist Jews had no reason to build a military force.  When </a:t>
            </a:r>
            <a:r>
              <a:rPr lang="en-US" sz="1000" b="1">
                <a:latin typeface="Times New Roman" pitchFamily="18" charset="0"/>
              </a:rPr>
              <a:t>Alexander the Great’s</a:t>
            </a:r>
            <a:r>
              <a:rPr lang="en-US" sz="1000">
                <a:latin typeface="Times New Roman" pitchFamily="18" charset="0"/>
              </a:rPr>
              <a:t> Greek forces marched through Jerusalem in 331 B.C., therefore, the Jews had no other recourse but to submit to the invaders.  For the next nine centuries, consequently, </a:t>
            </a:r>
            <a:r>
              <a:rPr lang="en-US" sz="1000" b="1">
                <a:latin typeface="Times New Roman" pitchFamily="18" charset="0"/>
              </a:rPr>
              <a:t>Judah</a:t>
            </a:r>
            <a:r>
              <a:rPr lang="en-US" sz="1000">
                <a:latin typeface="Times New Roman" pitchFamily="18" charset="0"/>
              </a:rPr>
              <a:t> became a province of the Greco-Roman Empire.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Greeks under Alexander the Great admired the Jewish religious traditions and allowed the citizens of Judah to exercise political autonomy. The Torah, the Hebrews’ holy book, was translated into Greek (facilitating the spread of Jewish concepts of God, Mosaic law etc.) and the infusion of Hellenistic (Greek) culture introduced the concepts of reason, logic and dialogue into Hebrew scholarship.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Alexander’s death, his vast Empire was divided among his generals. General </a:t>
            </a:r>
            <a:r>
              <a:rPr lang="en-US" sz="1000" b="1">
                <a:latin typeface="Times New Roman" pitchFamily="18" charset="0"/>
              </a:rPr>
              <a:t>Seleucus</a:t>
            </a:r>
            <a:r>
              <a:rPr lang="en-US" sz="1000">
                <a:latin typeface="Times New Roman" pitchFamily="18" charset="0"/>
              </a:rPr>
              <a:t> controlled Syria and Asia minor, </a:t>
            </a:r>
            <a:r>
              <a:rPr lang="en-US" sz="1000" b="1">
                <a:latin typeface="Times New Roman" pitchFamily="18" charset="0"/>
              </a:rPr>
              <a:t>Antigonus</a:t>
            </a:r>
            <a:r>
              <a:rPr lang="en-US" sz="1000">
                <a:latin typeface="Times New Roman" pitchFamily="18" charset="0"/>
              </a:rPr>
              <a:t> ruled Greece and General </a:t>
            </a:r>
            <a:r>
              <a:rPr lang="en-US" sz="1000" b="1">
                <a:latin typeface="Times New Roman" pitchFamily="18" charset="0"/>
              </a:rPr>
              <a:t>Ptolemy</a:t>
            </a:r>
            <a:r>
              <a:rPr lang="en-US" sz="1000">
                <a:latin typeface="Times New Roman" pitchFamily="18" charset="0"/>
              </a:rPr>
              <a:t> was granted Egypt and Palestine.</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Ptolemies</a:t>
            </a:r>
          </a:p>
          <a:p>
            <a:pPr algn="just">
              <a:lnSpc>
                <a:spcPct val="80000"/>
              </a:lnSpc>
            </a:pPr>
            <a:r>
              <a:rPr lang="en-US" sz="1000">
                <a:latin typeface="Times New Roman" pitchFamily="18" charset="0"/>
              </a:rPr>
              <a:t>The Jews and their new overlords, the Ptolemies, enjoyed a relationship of mutual admiration.  The Greeks respected Jews for their discipline, laws and literature and, as long as the Jewish subjects paid their nominal tax to the Greek government, they were freely allowed to practice their own religion. As control of Palestine passed to Seleucus in 198 B.C., though, the new leaders abandoned Alexander’s policy of tolerance and attempted to force Hellenism upon the population.</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Seleucids</a:t>
            </a:r>
          </a:p>
          <a:p>
            <a:pPr algn="just">
              <a:lnSpc>
                <a:spcPct val="80000"/>
              </a:lnSpc>
            </a:pPr>
            <a:r>
              <a:rPr lang="en-US" sz="1000">
                <a:latin typeface="Times New Roman" pitchFamily="18" charset="0"/>
              </a:rPr>
              <a:t>The </a:t>
            </a:r>
            <a:r>
              <a:rPr lang="en-US" sz="1000" b="1">
                <a:latin typeface="Times New Roman" pitchFamily="18" charset="0"/>
              </a:rPr>
              <a:t>Seleucids </a:t>
            </a:r>
            <a:r>
              <a:rPr lang="en-US" sz="1000">
                <a:latin typeface="Times New Roman" pitchFamily="18" charset="0"/>
              </a:rPr>
              <a:t>defeated the Ptolemies in 198 B.C. and occupied Judah.  Jerusalem, with its rich Temple and valuable synagogues, was seen as a source of great wealth to the new rulers and the Jewish religion was perceived as an obstacle to Alexander the Great’s vision of an empire united by a single culture and a single religion.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Seleucid Emperor </a:t>
            </a:r>
            <a:r>
              <a:rPr lang="en-US" sz="1000" b="1">
                <a:latin typeface="Times New Roman" pitchFamily="18" charset="0"/>
              </a:rPr>
              <a:t>Antiochus IV Epiphanes</a:t>
            </a:r>
            <a:r>
              <a:rPr lang="en-US" sz="1000">
                <a:latin typeface="Times New Roman" pitchFamily="18" charset="0"/>
              </a:rPr>
              <a:t> (175-163 B.C.) considered </a:t>
            </a:r>
            <a:r>
              <a:rPr lang="en-US" sz="1000" b="1">
                <a:latin typeface="Times New Roman" pitchFamily="18" charset="0"/>
              </a:rPr>
              <a:t>Hellenism</a:t>
            </a:r>
            <a:r>
              <a:rPr lang="en-US" sz="1000">
                <a:latin typeface="Times New Roman" pitchFamily="18" charset="0"/>
              </a:rPr>
              <a:t> (as Greek culture was called) a far superior civilization to that of the Jews and he became impatient with the slow rate of Hellenization of his empire.  To move the process along, he outlawed monotheism, persecuted Jews for keeping the </a:t>
            </a:r>
            <a:r>
              <a:rPr lang="en-US" sz="1000" b="1">
                <a:latin typeface="Times New Roman" pitchFamily="18" charset="0"/>
              </a:rPr>
              <a:t>Sabbath</a:t>
            </a:r>
            <a:r>
              <a:rPr lang="en-US" sz="1000">
                <a:latin typeface="Times New Roman" pitchFamily="18" charset="0"/>
              </a:rPr>
              <a:t> (the Jewish day of rest and worship), prevented them from performing circumcision and practicing other Jewish customs, and infused the city with Greek symbols.  In 168 B.C., Antiochus IV even ordered pagan sacrifices at the holy temple where he had erected an altar to the Greek pagan god Zeus.  All of these acts ultimately provoked a Jewish insurrection.</a:t>
            </a:r>
          </a:p>
          <a:p>
            <a:pPr>
              <a:lnSpc>
                <a:spcPct val="80000"/>
              </a:lnSpc>
            </a:pPr>
            <a:endParaRPr lang="en-US" sz="1000">
              <a:latin typeface="Times New Roman" pitchFamily="18" charset="0"/>
            </a:endParaRPr>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2B765-343A-464B-9AB4-548DA944DF4C}" type="slidenum">
              <a:rPr lang="en-US"/>
              <a:pPr/>
              <a:t>31</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algn="just"/>
            <a:r>
              <a:rPr lang="en-US" sz="1000" b="1">
                <a:latin typeface="Times New Roman" pitchFamily="18" charset="0"/>
              </a:rPr>
              <a:t>MACCABEAN REVOLT</a:t>
            </a:r>
          </a:p>
          <a:p>
            <a:pPr algn="just"/>
            <a:r>
              <a:rPr lang="en-US" sz="1000">
                <a:latin typeface="Times New Roman" pitchFamily="18" charset="0"/>
              </a:rPr>
              <a:t>Stripped of their religion and furious over the looting and defiling of their sacred places, the Jews rallied around the </a:t>
            </a:r>
            <a:r>
              <a:rPr lang="en-US" sz="1000" b="1">
                <a:latin typeface="Times New Roman" pitchFamily="18" charset="0"/>
              </a:rPr>
              <a:t>Hasmonean</a:t>
            </a:r>
            <a:r>
              <a:rPr lang="en-US" sz="1000">
                <a:latin typeface="Times New Roman" pitchFamily="18" charset="0"/>
              </a:rPr>
              <a:t> brothers in what would become known as the Maccabean revolt against the Greeks (named after one of the five brothers, </a:t>
            </a:r>
            <a:r>
              <a:rPr lang="en-US" sz="1000" b="1">
                <a:latin typeface="Times New Roman" pitchFamily="18" charset="0"/>
              </a:rPr>
              <a:t>Judah Maccabee</a:t>
            </a:r>
            <a:r>
              <a:rPr lang="en-US" sz="1000">
                <a:latin typeface="Times New Roman" pitchFamily="18" charset="0"/>
              </a:rPr>
              <a:t> [the “hammer”]).  After winning a series of victories over the Seleucids, the Jews reclaimed Jerusalem, cleansed the Temple and expanded their authority east to the Jordan River, west to the Mediterranean Sea, north to Galilee and south as far as Rafiah.</a:t>
            </a:r>
          </a:p>
          <a:p>
            <a:pPr algn="just"/>
            <a:endParaRPr lang="en-US" sz="1000">
              <a:latin typeface="Times New Roman" pitchFamily="18" charset="0"/>
            </a:endParaRPr>
          </a:p>
          <a:p>
            <a:pPr algn="just"/>
            <a:r>
              <a:rPr lang="en-US" sz="1000">
                <a:latin typeface="Times New Roman" pitchFamily="18" charset="0"/>
              </a:rPr>
              <a:t>Jewish sovereignty under the </a:t>
            </a:r>
            <a:r>
              <a:rPr lang="en-US" sz="1000" b="1">
                <a:latin typeface="Times New Roman" pitchFamily="18" charset="0"/>
              </a:rPr>
              <a:t>Hasmonean dynasty</a:t>
            </a:r>
            <a:r>
              <a:rPr lang="en-US" sz="1000">
                <a:latin typeface="Times New Roman" pitchFamily="18" charset="0"/>
              </a:rPr>
              <a:t> lasted more than 100 years until corruption, greed and brutality under the rule of Judah Maccabee’s successors brought the dynasty to an ignoble end.  </a:t>
            </a:r>
          </a:p>
          <a:p>
            <a:endParaRPr lang="en-US" sz="100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5B725-AA63-419B-B681-41AF52AD0471}" type="slidenum">
              <a:rPr lang="en-US"/>
              <a:pPr/>
              <a:t>32</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pPr algn="just"/>
            <a:r>
              <a:rPr lang="en-US" sz="1000" b="1">
                <a:latin typeface="Times New Roman" pitchFamily="18" charset="0"/>
              </a:rPr>
              <a:t>KING HEROD</a:t>
            </a:r>
          </a:p>
          <a:p>
            <a:pPr algn="just"/>
            <a:r>
              <a:rPr lang="en-US" sz="1000">
                <a:latin typeface="Times New Roman" pitchFamily="18" charset="0"/>
              </a:rPr>
              <a:t>The Romans, who had conquered the Greeks in 146 B.C., officially took over Judah (now called </a:t>
            </a:r>
            <a:r>
              <a:rPr lang="en-US" sz="1000" b="1">
                <a:latin typeface="Times New Roman" pitchFamily="18" charset="0"/>
              </a:rPr>
              <a:t>Judea </a:t>
            </a:r>
            <a:r>
              <a:rPr lang="en-US" sz="1000">
                <a:latin typeface="Times New Roman" pitchFamily="18" charset="0"/>
              </a:rPr>
              <a:t>and made part of the province of Syria) in 37 B.C. To govern the area, the Romans appointed </a:t>
            </a:r>
            <a:r>
              <a:rPr lang="en-US" sz="1000" b="1">
                <a:latin typeface="Times New Roman" pitchFamily="18" charset="0"/>
              </a:rPr>
              <a:t>King Herod</a:t>
            </a:r>
            <a:r>
              <a:rPr lang="en-US" sz="1000">
                <a:latin typeface="Times New Roman" pitchFamily="18" charset="0"/>
              </a:rPr>
              <a:t> who ruled as an absolute monarch with ambitions of leaving a great legacy.  Through extensive building projects Herod was responsible for the construction of aqueducts, palaces, the impressive </a:t>
            </a:r>
            <a:r>
              <a:rPr lang="en-US" sz="1000" b="1">
                <a:latin typeface="Times New Roman" pitchFamily="18" charset="0"/>
              </a:rPr>
              <a:t>Masada</a:t>
            </a:r>
            <a:r>
              <a:rPr lang="en-US" sz="1000">
                <a:latin typeface="Times New Roman" pitchFamily="18" charset="0"/>
              </a:rPr>
              <a:t> fortress, theaters, baths, and, most notably, the expansion and embellishment of the </a:t>
            </a:r>
            <a:r>
              <a:rPr lang="en-US" sz="1000" b="1">
                <a:latin typeface="Times New Roman" pitchFamily="18" charset="0"/>
              </a:rPr>
              <a:t>Temple Mount</a:t>
            </a:r>
            <a:r>
              <a:rPr lang="en-US" sz="1000">
                <a:latin typeface="Times New Roman" pitchFamily="18" charset="0"/>
              </a:rPr>
              <a:t> to an unprecedented splendor.</a:t>
            </a:r>
          </a:p>
          <a:p>
            <a:pPr algn="just"/>
            <a:endParaRPr lang="en-US" sz="1000">
              <a:latin typeface="Times New Roman" pitchFamily="18" charset="0"/>
            </a:endParaRPr>
          </a:p>
          <a:p>
            <a:pPr algn="just"/>
            <a:r>
              <a:rPr lang="en-US" sz="1000">
                <a:latin typeface="Times New Roman" pitchFamily="18" charset="0"/>
              </a:rPr>
              <a:t>Rather than endearing his subjects to him by improving the city, the heavy taxation Herod levied to pay for his projects along with his ruthless treatment of dissidents alienated the citizens of Judea.  The paranoid king had established an enormous secret police force and was responsible for nailing thousands of suspected conspirators to wooden crosses (an act called “</a:t>
            </a:r>
            <a:r>
              <a:rPr lang="en-US" sz="1000" b="1">
                <a:latin typeface="Times New Roman" pitchFamily="18" charset="0"/>
              </a:rPr>
              <a:t>crucifixion</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In the New Testament of the Bible, it was stated that King Herod ordered the death  of every infant boy born in Bethlehem after having heard a prophesy that a rival king of the Jews would be born in that city. </a:t>
            </a:r>
          </a:p>
          <a:p>
            <a:endParaRPr lang="en-US" sz="1000">
              <a:latin typeface="Times New Roman" pitchFamily="18" charset="0"/>
            </a:endParaRPr>
          </a:p>
          <a:p>
            <a:endParaRPr lang="en-US" sz="100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B5873-F372-4D57-8A41-3F2ED7201941}" type="slidenum">
              <a:rPr lang="en-US"/>
              <a:pPr/>
              <a:t>34</a:t>
            </a:fld>
            <a:endParaRPr lang="en-US"/>
          </a:p>
        </p:txBody>
      </p:sp>
      <p:sp>
        <p:nvSpPr>
          <p:cNvPr id="38914" name="Rectangle 2"/>
          <p:cNvSpPr>
            <a:spLocks noGrp="1" noRot="1" noChangeAspect="1" noChangeArrowheads="1" noTextEdit="1"/>
          </p:cNvSpPr>
          <p:nvPr>
            <p:ph type="sldImg"/>
          </p:nvPr>
        </p:nvSpPr>
        <p:spPr>
          <a:xfrm>
            <a:off x="1220788" y="685800"/>
            <a:ext cx="4570412" cy="3429000"/>
          </a:xfrm>
          <a:ln/>
        </p:spPr>
      </p:sp>
      <p:sp>
        <p:nvSpPr>
          <p:cNvPr id="38915" name="Rectangle 3"/>
          <p:cNvSpPr>
            <a:spLocks noGrp="1" noChangeArrowheads="1"/>
          </p:cNvSpPr>
          <p:nvPr>
            <p:ph type="body" idx="1"/>
          </p:nvPr>
        </p:nvSpPr>
        <p:spPr/>
        <p:txBody>
          <a:bodyPr/>
          <a:lstStyle/>
          <a:p>
            <a:pPr algn="just"/>
            <a:r>
              <a:rPr lang="en-US" sz="1000" b="1">
                <a:latin typeface="Times New Roman" pitchFamily="18" charset="0"/>
              </a:rPr>
              <a:t>JESUS CHRIST</a:t>
            </a:r>
          </a:p>
          <a:p>
            <a:pPr algn="just"/>
            <a:r>
              <a:rPr lang="en-US" sz="1000">
                <a:latin typeface="Times New Roman" pitchFamily="18" charset="0"/>
              </a:rPr>
              <a:t>The birth of </a:t>
            </a:r>
            <a:r>
              <a:rPr lang="en-US" sz="1000" b="1">
                <a:latin typeface="Times New Roman" pitchFamily="18" charset="0"/>
              </a:rPr>
              <a:t>Jesus of Nazareth</a:t>
            </a:r>
            <a:r>
              <a:rPr lang="en-US" sz="1000">
                <a:latin typeface="Times New Roman" pitchFamily="18" charset="0"/>
              </a:rPr>
              <a:t> had little influence on the world until the faith that bore his name, </a:t>
            </a:r>
            <a:r>
              <a:rPr lang="en-US" sz="1000" b="1">
                <a:latin typeface="Times New Roman" pitchFamily="18" charset="0"/>
              </a:rPr>
              <a:t>Christianity</a:t>
            </a:r>
            <a:r>
              <a:rPr lang="en-US" sz="1000">
                <a:latin typeface="Times New Roman" pitchFamily="18" charset="0"/>
              </a:rPr>
              <a:t>, was adopted by the Roman Emperor </a:t>
            </a:r>
            <a:r>
              <a:rPr lang="en-US" sz="1000" b="1">
                <a:latin typeface="Times New Roman" pitchFamily="18" charset="0"/>
              </a:rPr>
              <a:t>Constantine </a:t>
            </a:r>
            <a:r>
              <a:rPr lang="en-US" sz="1000">
                <a:latin typeface="Times New Roman" pitchFamily="18" charset="0"/>
              </a:rPr>
              <a:t>in the 4th century A.D.</a:t>
            </a:r>
          </a:p>
          <a:p>
            <a:pPr algn="just"/>
            <a:endParaRPr lang="en-US" sz="1000">
              <a:latin typeface="Times New Roman" pitchFamily="18" charset="0"/>
            </a:endParaRPr>
          </a:p>
          <a:p>
            <a:pPr algn="just"/>
            <a:r>
              <a:rPr lang="en-US" sz="1000">
                <a:latin typeface="Times New Roman" pitchFamily="18" charset="0"/>
              </a:rPr>
              <a:t>Jesus, who was born in the time of </a:t>
            </a:r>
            <a:r>
              <a:rPr lang="en-US" sz="1000" b="1">
                <a:latin typeface="Times New Roman" pitchFamily="18" charset="0"/>
              </a:rPr>
              <a:t>King Herod</a:t>
            </a:r>
            <a:r>
              <a:rPr lang="en-US" sz="1000">
                <a:latin typeface="Times New Roman" pitchFamily="18" charset="0"/>
              </a:rPr>
              <a:t>, was a Jew who shared the same contempt of Roman authority as the rest of the Israelites.  Little is known about his childhood except that he was born in </a:t>
            </a:r>
            <a:r>
              <a:rPr lang="en-US" sz="1000" b="1">
                <a:latin typeface="Times New Roman" pitchFamily="18" charset="0"/>
              </a:rPr>
              <a:t>Bethlehem</a:t>
            </a:r>
            <a:r>
              <a:rPr lang="en-US" sz="1000">
                <a:latin typeface="Times New Roman" pitchFamily="18" charset="0"/>
              </a:rPr>
              <a:t> and, with his virgin mother, </a:t>
            </a:r>
            <a:r>
              <a:rPr lang="en-US" sz="1000" b="1">
                <a:latin typeface="Times New Roman" pitchFamily="18" charset="0"/>
              </a:rPr>
              <a:t>Mary</a:t>
            </a:r>
            <a:r>
              <a:rPr lang="en-US" sz="1000">
                <a:latin typeface="Times New Roman" pitchFamily="18" charset="0"/>
              </a:rPr>
              <a:t>, and father, </a:t>
            </a:r>
            <a:r>
              <a:rPr lang="en-US" sz="1000" b="1">
                <a:latin typeface="Times New Roman" pitchFamily="18" charset="0"/>
              </a:rPr>
              <a:t>Joseph</a:t>
            </a:r>
            <a:r>
              <a:rPr lang="en-US" sz="1000">
                <a:latin typeface="Times New Roman" pitchFamily="18" charset="0"/>
              </a:rPr>
              <a:t> (whose lineage could be traced to </a:t>
            </a:r>
            <a:r>
              <a:rPr lang="en-US" sz="1000" b="1">
                <a:latin typeface="Times New Roman" pitchFamily="18" charset="0"/>
              </a:rPr>
              <a:t>King David</a:t>
            </a:r>
            <a:r>
              <a:rPr lang="en-US" sz="1000">
                <a:latin typeface="Times New Roman" pitchFamily="18" charset="0"/>
              </a:rPr>
              <a:t>) was taken to Egypt to escape Herod’s decree of infanticide.  There is little record of his life in the Christian Bible (the New Testament) until the age of 30 when he was baptized by </a:t>
            </a:r>
            <a:r>
              <a:rPr lang="en-US" sz="1000" b="1">
                <a:latin typeface="Times New Roman" pitchFamily="18" charset="0"/>
              </a:rPr>
              <a:t>John the Baptist</a:t>
            </a:r>
            <a:r>
              <a:rPr lang="en-US" sz="1000">
                <a:latin typeface="Times New Roman" pitchFamily="18" charset="0"/>
              </a:rPr>
              <a:t>, perhaps an </a:t>
            </a:r>
            <a:r>
              <a:rPr lang="en-US" sz="1000" b="1">
                <a:latin typeface="Times New Roman" pitchFamily="18" charset="0"/>
              </a:rPr>
              <a:t>Essene Jew</a:t>
            </a:r>
            <a:r>
              <a:rPr lang="en-US" sz="1000">
                <a:latin typeface="Times New Roman" pitchFamily="18" charset="0"/>
              </a:rPr>
              <a:t> (a mystical sect of Judaism) who believed in purification and rebirth through ritual cleansing.</a:t>
            </a:r>
          </a:p>
          <a:p>
            <a:pPr algn="just"/>
            <a:endParaRPr lang="en-US" sz="1000">
              <a:latin typeface="Times New Roman" pitchFamily="18" charset="0"/>
            </a:endParaRPr>
          </a:p>
          <a:p>
            <a:pPr algn="just"/>
            <a:r>
              <a:rPr lang="en-US" sz="1000" b="1">
                <a:latin typeface="Times New Roman" pitchFamily="18" charset="0"/>
              </a:rPr>
              <a:t>Preaching and Miracles</a:t>
            </a:r>
          </a:p>
          <a:p>
            <a:pPr algn="just"/>
            <a:r>
              <a:rPr lang="en-US" sz="1000">
                <a:latin typeface="Times New Roman" pitchFamily="18" charset="0"/>
              </a:rPr>
              <a:t>It was written that Jesus (called Christ or “anointed one” by his followers), performed a number of miracles:  walking on water; turning water into wine; multiplying fish to feed 5,000 people; healing the sick etc.,  and preached to his disciples and a host of followers.  At that time many of his converts were former sinners or the poor who had been shunned by society and Jews who saw him as the promised </a:t>
            </a:r>
            <a:r>
              <a:rPr lang="en-US" sz="1000" b="1">
                <a:latin typeface="Times New Roman" pitchFamily="18" charset="0"/>
              </a:rPr>
              <a:t>Messiah</a:t>
            </a:r>
            <a:r>
              <a:rPr lang="en-US" sz="1000">
                <a:latin typeface="Times New Roman" pitchFamily="18" charset="0"/>
              </a:rPr>
              <a:t> (the awaited king and deliverer of the Jewish people). </a:t>
            </a:r>
          </a:p>
          <a:p>
            <a:pPr algn="just"/>
            <a:endParaRPr lang="en-US" sz="1000">
              <a:latin typeface="Times New Roman" pitchFamily="18" charset="0"/>
            </a:endParaRPr>
          </a:p>
          <a:p>
            <a:pPr algn="just"/>
            <a:r>
              <a:rPr lang="en-US" sz="1000">
                <a:latin typeface="Times New Roman" pitchFamily="18" charset="0"/>
              </a:rPr>
              <a:t>As the “Messiah,” Jesus prophesied the coming of the “Kingdom of God” as promised in the Torah and instructed Jews to prepare for the event. </a:t>
            </a:r>
          </a:p>
          <a:p>
            <a:endParaRPr lang="en-US" sz="100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0DC77E-8A49-48C1-8A85-7494093799A5}" type="slidenum">
              <a:rPr lang="en-US"/>
              <a:pPr/>
              <a:t>35</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pPr algn="just"/>
            <a:r>
              <a:rPr lang="en-US" sz="1000" b="1">
                <a:latin typeface="Times New Roman" pitchFamily="18" charset="0"/>
              </a:rPr>
              <a:t>ROMANS AND DEATH SENTENCE</a:t>
            </a:r>
          </a:p>
          <a:p>
            <a:pPr algn="just"/>
            <a:r>
              <a:rPr lang="en-US" sz="1000">
                <a:latin typeface="Times New Roman" pitchFamily="18" charset="0"/>
              </a:rPr>
              <a:t>But when Jesus began criticizing current religious practices (he railed against the money changers and vendors selling animal sacrifices in the temple, for instance), the Romans saw him as a risk to social order.  Furthermore, as the proclaimed “</a:t>
            </a:r>
            <a:r>
              <a:rPr lang="en-US" sz="1000" b="1">
                <a:latin typeface="Times New Roman" pitchFamily="18" charset="0"/>
              </a:rPr>
              <a:t>King of the Jews</a:t>
            </a:r>
            <a:r>
              <a:rPr lang="en-US" sz="1000">
                <a:latin typeface="Times New Roman" pitchFamily="18" charset="0"/>
              </a:rPr>
              <a:t>,” (by his followers), the Prophet was also considered a threat to other authority figures.  In this age of rebellion, it was not unusual for the Roman leadership to harshly condemn such a dissenter and Jesus Christ was no exception.  Roman Procurator, </a:t>
            </a:r>
            <a:r>
              <a:rPr lang="en-US" sz="1000" b="1">
                <a:latin typeface="Times New Roman" pitchFamily="18" charset="0"/>
              </a:rPr>
              <a:t>Pontius Pilate</a:t>
            </a:r>
            <a:r>
              <a:rPr lang="en-US" sz="1000">
                <a:latin typeface="Times New Roman" pitchFamily="18" charset="0"/>
              </a:rPr>
              <a:t>, sentenced the “Messiah” to an agonizing death by crucifixion.</a:t>
            </a:r>
          </a:p>
          <a:p>
            <a:pPr algn="just"/>
            <a:endParaRPr lang="en-US" sz="1000">
              <a:latin typeface="Times New Roman" pitchFamily="18" charset="0"/>
            </a:endParaRPr>
          </a:p>
          <a:p>
            <a:pPr algn="just"/>
            <a:r>
              <a:rPr lang="en-US" sz="1000">
                <a:latin typeface="Times New Roman" pitchFamily="18" charset="0"/>
              </a:rPr>
              <a:t>According to accounts in the New Testament, Jesus rose from the dead three days later. This miraculous </a:t>
            </a:r>
            <a:r>
              <a:rPr lang="en-US" sz="1000" b="1">
                <a:latin typeface="Times New Roman" pitchFamily="18" charset="0"/>
              </a:rPr>
              <a:t>Resurrection</a:t>
            </a:r>
            <a:r>
              <a:rPr lang="en-US" sz="1000">
                <a:latin typeface="Times New Roman" pitchFamily="18" charset="0"/>
              </a:rPr>
              <a:t> is celebrated by Christians on </a:t>
            </a:r>
            <a:r>
              <a:rPr lang="en-US" sz="1000" b="1">
                <a:latin typeface="Times New Roman" pitchFamily="18" charset="0"/>
              </a:rPr>
              <a:t>Easter</a:t>
            </a:r>
            <a:r>
              <a:rPr lang="en-US" sz="1000">
                <a:latin typeface="Times New Roman" pitchFamily="18" charset="0"/>
              </a:rPr>
              <a:t> Sunday. </a:t>
            </a:r>
          </a:p>
          <a:p>
            <a:pPr algn="just"/>
            <a:endParaRPr lang="en-US" sz="1000">
              <a:latin typeface="Times New Roman" pitchFamily="18" charset="0"/>
            </a:endParaRPr>
          </a:p>
          <a:p>
            <a:pPr algn="just"/>
            <a:r>
              <a:rPr lang="en-US" sz="1000">
                <a:latin typeface="Times New Roman" pitchFamily="18" charset="0"/>
              </a:rPr>
              <a:t>Through his disciples, most notably </a:t>
            </a:r>
            <a:r>
              <a:rPr lang="en-US" sz="1000" b="1">
                <a:latin typeface="Times New Roman" pitchFamily="18" charset="0"/>
              </a:rPr>
              <a:t>Paul of Tarsus</a:t>
            </a:r>
            <a:r>
              <a:rPr lang="en-US" sz="1000">
                <a:latin typeface="Times New Roman" pitchFamily="18" charset="0"/>
              </a:rPr>
              <a:t>, Jesus’ message was circulated throughout the Roman Empire attracting pagans (the vast majority of the population who worshiped many gods) and some Jewish converts.  Monotheism appealed to many pagans who were drawn to Christianity (as opposed to Judaism) in part because the sole requirement of the new religion was faith.  Christianity did not oblige followers to observe the rituals and customs demanded by followers of the Jewish religion (like circumcision, dietary restrictions, etc.).  Poor, hungry and suffering converts also were drawn to the promise of a glorious afterlife in heaven.  With only faith as a basis for acceptance, moreover, the religion was accessible to all people, not just those deemed “chosen” by God. </a:t>
            </a:r>
          </a:p>
          <a:p>
            <a:endParaRPr lang="en-US" sz="1000">
              <a:latin typeface="Times New Roman" pitchFamily="18" charset="0"/>
            </a:endParaRPr>
          </a:p>
          <a:p>
            <a:endParaRPr lang="en-US" sz="1000"/>
          </a:p>
          <a:p>
            <a:endParaRPr lang="en-US"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77D7A-1995-43BD-9DB1-6EF18EAA813D}" type="slidenum">
              <a:rPr lang="en-US"/>
              <a:pPr/>
              <a:t>36</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just"/>
            <a:r>
              <a:rPr lang="en-US" sz="1000" b="1">
                <a:latin typeface="Times New Roman" pitchFamily="18" charset="0"/>
              </a:rPr>
              <a:t>JESUS (“ISSA”): MUSLIM PERSPECTIVE</a:t>
            </a:r>
          </a:p>
          <a:p>
            <a:pPr algn="just"/>
            <a:r>
              <a:rPr lang="en-US" sz="1000">
                <a:latin typeface="Times New Roman" pitchFamily="18" charset="0"/>
              </a:rPr>
              <a:t>In the Quran (Islam’s holy book), Mary, the mother of Jesus is revered as the woman whom God (Allah) had “chosen above women of all nations” (3:42).  Her importance is so great, in fact, that a Quranic chapter was named after the virgin mother of Jesus (chapter 19 called “Maryam”).  While Mary’s background and trials are described in greater detail than they are in the Bible (in order to explain why she had been chosen to be the mother of Jesus) no mention is made of her husband, Joseph. In the Quran, the miracle of Jesus’ birth from a virgin mother is further reinforced by accounts that the baby had the ability to speak from the cradle. </a:t>
            </a:r>
          </a:p>
          <a:p>
            <a:pPr algn="just"/>
            <a:endParaRPr lang="en-US" sz="1000">
              <a:latin typeface="Times New Roman" pitchFamily="18" charset="0"/>
            </a:endParaRPr>
          </a:p>
          <a:p>
            <a:pPr algn="just"/>
            <a:r>
              <a:rPr lang="en-US" sz="1000">
                <a:latin typeface="Times New Roman" pitchFamily="18" charset="0"/>
              </a:rPr>
              <a:t>Where the Bible and the Quran greatly differ is in Jesus’ divine status. The biblical claim that Jesus is the son of God is fervently refuted in the Quran. Muslims consider Jesus one of the most important of God’s Prophets – but no more than a prophet along with Abraham, Moses, Muhammad and others. </a:t>
            </a:r>
          </a:p>
          <a:p>
            <a:pPr algn="just"/>
            <a:endParaRPr lang="en-US" sz="1000">
              <a:latin typeface="Times New Roman" pitchFamily="18" charset="0"/>
            </a:endParaRPr>
          </a:p>
          <a:p>
            <a:pPr algn="just"/>
            <a:r>
              <a:rPr lang="en-US" sz="1000">
                <a:latin typeface="Times New Roman" pitchFamily="18" charset="0"/>
              </a:rPr>
              <a:t>Muslims also believe that Jesus never actually died.  His death by crucifixion, they claim, was only an illusion. Rather, Jesus was raised up to God and will return to earth on Judgment Day to fulfill his mission and fight the anti-Christ. </a:t>
            </a:r>
          </a:p>
          <a:p>
            <a:pPr algn="just"/>
            <a:endParaRPr lang="en-US" sz="1000">
              <a:latin typeface="Times New Roman" pitchFamily="18" charset="0"/>
            </a:endParaRPr>
          </a:p>
          <a:p>
            <a:endParaRPr lang="en-US" sz="1000">
              <a:latin typeface="Times New Roman" pitchFamily="18" charset="0"/>
            </a:endParaRPr>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50321-F09A-4A51-8F8C-8F7A025FB45D}" type="slidenum">
              <a:rPr lang="en-US"/>
              <a:pPr/>
              <a:t>37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000" b="1">
                <a:latin typeface="Times New Roman" pitchFamily="18" charset="0"/>
              </a:rPr>
              <a:t>PERSECUTION OF CHRISTIANS UNDER THE ROMANS</a:t>
            </a:r>
          </a:p>
          <a:p>
            <a:pPr algn="just"/>
            <a:r>
              <a:rPr lang="en-US" sz="1000">
                <a:latin typeface="Times New Roman" pitchFamily="18" charset="0"/>
              </a:rPr>
              <a:t>For centuries after Jesus’ crucifixion, Christians living under Roman rule suffered brutal persecution beginning in the reign of </a:t>
            </a:r>
            <a:r>
              <a:rPr lang="en-US" sz="1000" b="1">
                <a:latin typeface="Times New Roman" pitchFamily="18" charset="0"/>
              </a:rPr>
              <a:t>Nero</a:t>
            </a:r>
            <a:r>
              <a:rPr lang="en-US" sz="1000">
                <a:latin typeface="Times New Roman" pitchFamily="18" charset="0"/>
              </a:rPr>
              <a:t> (when Christians were notoriously fed to the lions and Jesus’ disciples, </a:t>
            </a:r>
            <a:r>
              <a:rPr lang="en-US" sz="1000" b="1">
                <a:latin typeface="Times New Roman" pitchFamily="18" charset="0"/>
              </a:rPr>
              <a:t>Peter</a:t>
            </a:r>
            <a:r>
              <a:rPr lang="en-US" sz="1000">
                <a:latin typeface="Times New Roman" pitchFamily="18" charset="0"/>
              </a:rPr>
              <a:t> and </a:t>
            </a:r>
            <a:r>
              <a:rPr lang="en-US" sz="1000" b="1">
                <a:latin typeface="Times New Roman" pitchFamily="18" charset="0"/>
              </a:rPr>
              <a:t>Paul</a:t>
            </a:r>
            <a:r>
              <a:rPr lang="en-US" sz="1000">
                <a:latin typeface="Times New Roman" pitchFamily="18" charset="0"/>
              </a:rPr>
              <a:t> were believed to have been martyred) and culminating with </a:t>
            </a:r>
            <a:r>
              <a:rPr lang="en-US" sz="1000" b="1">
                <a:latin typeface="Times New Roman" pitchFamily="18" charset="0"/>
              </a:rPr>
              <a:t>Diocletian’s </a:t>
            </a:r>
            <a:r>
              <a:rPr lang="en-US" sz="1000">
                <a:latin typeface="Times New Roman" pitchFamily="18" charset="0"/>
              </a:rPr>
              <a:t>February 303 “</a:t>
            </a:r>
            <a:r>
              <a:rPr lang="en-US" sz="1000" b="1">
                <a:latin typeface="Times New Roman" pitchFamily="18" charset="0"/>
              </a:rPr>
              <a:t>Edict against the Christians.</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Thousands of Christians were imprisoned, tortured and killed unless they agreed to offer sacrifices to Roman gods and pledge allegiance to the Emperor. </a:t>
            </a:r>
          </a:p>
          <a:p>
            <a:pPr algn="just"/>
            <a:endParaRPr lang="en-US" sz="1000">
              <a:latin typeface="Times New Roman" pitchFamily="18" charset="0"/>
            </a:endParaRPr>
          </a:p>
          <a:p>
            <a:endParaRPr lang="en-US" sz="1000">
              <a:latin typeface="Times New Roman" pitchFamily="18" charset="0"/>
            </a:endParaRPr>
          </a:p>
          <a:p>
            <a:endParaRPr lang="en-US" sz="1000">
              <a:latin typeface="Times New Roman" pitchFamily="18" charset="0"/>
            </a:endParaRPr>
          </a:p>
          <a:p>
            <a:endParaRPr lang="en-US"/>
          </a:p>
          <a:p>
            <a:endParaRPr lang="en-US"/>
          </a:p>
          <a:p>
            <a:endParaRPr lang="en-US"/>
          </a:p>
          <a:p>
            <a:endParaRPr lang="en-US"/>
          </a:p>
          <a:p>
            <a:endParaRPr lang="en-US"/>
          </a:p>
          <a:p>
            <a:endParaRPr lang="en-US"/>
          </a:p>
          <a:p>
            <a:endParaRPr lang="en-US"/>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C0663-B49E-49E8-9A5F-4DA8221D6E50}" type="slidenum">
              <a:rPr lang="en-US"/>
              <a:pPr/>
              <a:t>38</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algn="just"/>
            <a:r>
              <a:rPr lang="en-US" sz="1000" b="1">
                <a:latin typeface="Times New Roman" pitchFamily="18" charset="0"/>
              </a:rPr>
              <a:t>CONSTANTINE</a:t>
            </a:r>
          </a:p>
          <a:p>
            <a:pPr algn="just"/>
            <a:r>
              <a:rPr lang="en-US" sz="1000">
                <a:latin typeface="Times New Roman" pitchFamily="18" charset="0"/>
              </a:rPr>
              <a:t>The persecution of the Christians ended when </a:t>
            </a:r>
            <a:r>
              <a:rPr lang="en-US" sz="1000" b="1">
                <a:latin typeface="Times New Roman" pitchFamily="18" charset="0"/>
              </a:rPr>
              <a:t>Constantine</a:t>
            </a:r>
            <a:r>
              <a:rPr lang="en-US" sz="1000">
                <a:latin typeface="Times New Roman" pitchFamily="18" charset="0"/>
              </a:rPr>
              <a:t> came to power in the 4th century A.D.  According to legend, before going into battle against his rival </a:t>
            </a:r>
            <a:r>
              <a:rPr lang="en-US" sz="1000" b="1">
                <a:latin typeface="Times New Roman" pitchFamily="18" charset="0"/>
              </a:rPr>
              <a:t>Maxentius</a:t>
            </a:r>
            <a:r>
              <a:rPr lang="en-US" sz="1000">
                <a:latin typeface="Times New Roman" pitchFamily="18" charset="0"/>
              </a:rPr>
              <a:t>, whose army far outnumbered his own, Constantine, a pagan at the time, received a vision from God instructing him to use Christian symbols as a safeguard.  With crosses on his soldiers’ shields and with the support of Christian troops, Constantine was victorious. </a:t>
            </a:r>
          </a:p>
          <a:p>
            <a:pPr algn="just"/>
            <a:endParaRPr lang="en-US" sz="1000">
              <a:latin typeface="Times New Roman" pitchFamily="18" charset="0"/>
            </a:endParaRPr>
          </a:p>
          <a:p>
            <a:pPr algn="just"/>
            <a:r>
              <a:rPr lang="en-US" sz="1000">
                <a:latin typeface="Times New Roman" pitchFamily="18" charset="0"/>
              </a:rPr>
              <a:t>Soon after his victory (A.D. 313), Emperor Constantine circulated a letter dubbed the “</a:t>
            </a:r>
            <a:r>
              <a:rPr lang="en-US" sz="1000" b="1">
                <a:latin typeface="Times New Roman" pitchFamily="18" charset="0"/>
              </a:rPr>
              <a:t>Edict of Milan</a:t>
            </a:r>
            <a:r>
              <a:rPr lang="en-US" sz="1000">
                <a:latin typeface="Times New Roman" pitchFamily="18" charset="0"/>
              </a:rPr>
              <a:t>” declaring that the Roman empire would be tolerant of all religions including Christianity. </a:t>
            </a:r>
          </a:p>
          <a:p>
            <a:pPr algn="just"/>
            <a:endParaRPr lang="en-US" sz="1000">
              <a:latin typeface="Times New Roman" pitchFamily="18" charset="0"/>
            </a:endParaRPr>
          </a:p>
          <a:p>
            <a:pPr algn="just"/>
            <a:endParaRPr lang="en-US" sz="1000">
              <a:latin typeface="Times New Roman" pitchFamily="18" charset="0"/>
            </a:endParaRP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3D68B-4AD5-4236-85CD-27E434F89F26}" type="slidenum">
              <a:rPr lang="en-US"/>
              <a:pPr/>
              <a:t>39</a:t>
            </a:fld>
            <a:endParaRPr lang="en-US"/>
          </a:p>
        </p:txBody>
      </p:sp>
      <p:sp>
        <p:nvSpPr>
          <p:cNvPr id="49154" name="Rectangle 2"/>
          <p:cNvSpPr>
            <a:spLocks noGrp="1" noRot="1" noChangeAspect="1" noChangeArrowheads="1" noTextEdit="1"/>
          </p:cNvSpPr>
          <p:nvPr>
            <p:ph type="sldImg"/>
          </p:nvPr>
        </p:nvSpPr>
        <p:spPr>
          <a:xfrm>
            <a:off x="1687513" y="685800"/>
            <a:ext cx="3557587" cy="2668588"/>
          </a:xfrm>
          <a:ln/>
        </p:spPr>
      </p:sp>
      <p:sp>
        <p:nvSpPr>
          <p:cNvPr id="49155" name="Rectangle 3"/>
          <p:cNvSpPr>
            <a:spLocks noGrp="1" noChangeArrowheads="1"/>
          </p:cNvSpPr>
          <p:nvPr>
            <p:ph type="body" idx="1"/>
          </p:nvPr>
        </p:nvSpPr>
        <p:spPr>
          <a:xfrm>
            <a:off x="686108" y="3582387"/>
            <a:ext cx="5485785" cy="4952122"/>
          </a:xfrm>
        </p:spPr>
        <p:txBody>
          <a:bodyPr/>
          <a:lstStyle/>
          <a:p>
            <a:pPr algn="just">
              <a:lnSpc>
                <a:spcPct val="80000"/>
              </a:lnSpc>
            </a:pPr>
            <a:r>
              <a:rPr lang="en-US" sz="1000" b="1">
                <a:latin typeface="Times New Roman" pitchFamily="18" charset="0"/>
              </a:rPr>
              <a:t>ROMAN TYRANNY</a:t>
            </a:r>
          </a:p>
          <a:p>
            <a:pPr algn="just">
              <a:lnSpc>
                <a:spcPct val="80000"/>
              </a:lnSpc>
            </a:pPr>
            <a:r>
              <a:rPr lang="en-US" sz="1000">
                <a:latin typeface="Times New Roman" pitchFamily="18" charset="0"/>
              </a:rPr>
              <a:t>Roman tyranny over the Jews in Judea also intensified at the beginning of the 1st century provoking Jewish revolts from A.D. 66-73.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Among the grievances: </a:t>
            </a:r>
          </a:p>
          <a:p>
            <a:pPr algn="just">
              <a:lnSpc>
                <a:spcPct val="80000"/>
              </a:lnSpc>
            </a:pPr>
            <a:r>
              <a:rPr lang="en-US" sz="1000">
                <a:latin typeface="Times New Roman" pitchFamily="18" charset="0"/>
              </a:rPr>
              <a:t>1) Financial exploitation – In A.D. 6, Judea was ruled by Roman Procurators whose primary responsibility was to collect taxes for the empire. The tax collectors were permitted to pocket any revenues that exceeded their quota leading to exploitation.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2) High Priest – The same year, the Romans took over the appointment of High Priest whose responsibilities included performing special religious services and offering ritual sacrifices. </a:t>
            </a:r>
          </a:p>
          <a:p>
            <a:pPr algn="just">
              <a:lnSpc>
                <a:spcPct val="80000"/>
              </a:lnSpc>
            </a:pPr>
            <a:endParaRPr lang="en-US" sz="300">
              <a:latin typeface="Times New Roman" pitchFamily="18" charset="0"/>
            </a:endParaRPr>
          </a:p>
          <a:p>
            <a:pPr algn="just">
              <a:lnSpc>
                <a:spcPct val="80000"/>
              </a:lnSpc>
            </a:pPr>
            <a:r>
              <a:rPr lang="en-US" sz="1000">
                <a:latin typeface="Times New Roman" pitchFamily="18" charset="0"/>
              </a:rPr>
              <a:t>3) Caligula – Anti-Roman feeling was particularly intense during the reign of Emperor Caligula. In A.D. 39, the Emperor declared himself a god and ordered temples throughout the Roman Empire to erect statues in his honor. The Jews refused to defile their temples risking death. </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Zealots </a:t>
            </a:r>
            <a:r>
              <a:rPr lang="en-US" sz="1000">
                <a:latin typeface="Times New Roman" pitchFamily="18" charset="0"/>
              </a:rPr>
              <a:t>– The capricious demands of Caligula drove some Jews toward radicalization. The resulting sect of rebellious “Zealots” believed that it was the responsibility of all Jews to resort to any means of resistance necessary to attain political and religious liberty, even massacring moderate Jews who stood in their way. The violent determination of the Zealots to prevent Jews from surrendering to the Romans turned to civil war in the 60s.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By the time </a:t>
            </a:r>
            <a:r>
              <a:rPr lang="en-US" sz="1000" b="1">
                <a:latin typeface="Times New Roman" pitchFamily="18" charset="0"/>
              </a:rPr>
              <a:t>Vespasian</a:t>
            </a:r>
            <a:r>
              <a:rPr lang="en-US" sz="1000">
                <a:latin typeface="Times New Roman" pitchFamily="18" charset="0"/>
              </a:rPr>
              <a:t> was proclaimed Emperor in A.D. 69, infighting among the Jews had rendered them too weak to resist Roman troops and the Jewish rebellion was crushed.  Hundreds of thousands of Jews had been killed and thousands more enslaved as a result of civil war and the Roman siege of Jerusalem in A.D. 70. In order to prevent a resurgence of revolt, the Romans destroyed </a:t>
            </a:r>
            <a:r>
              <a:rPr lang="en-US" sz="1000" b="1">
                <a:latin typeface="Times New Roman" pitchFamily="18" charset="0"/>
              </a:rPr>
              <a:t>Herod’s Temple </a:t>
            </a:r>
            <a:r>
              <a:rPr lang="en-US" sz="1000">
                <a:latin typeface="Times New Roman" pitchFamily="18" charset="0"/>
              </a:rPr>
              <a:t>sparing only one section of the retaining wall.*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One small contingent of Jewish zealots held out until against the Romans AD 73 by fortifying themselves in the </a:t>
            </a:r>
            <a:r>
              <a:rPr lang="en-US" sz="1000" b="1">
                <a:latin typeface="Times New Roman" pitchFamily="18" charset="0"/>
              </a:rPr>
              <a:t>Masada</a:t>
            </a:r>
            <a:r>
              <a:rPr lang="en-US" sz="1000">
                <a:latin typeface="Times New Roman" pitchFamily="18" charset="0"/>
              </a:rPr>
              <a:t> citadel. When the Roman soldiers breached the walls of the fortress, they found that all 936 inhabitants had committed suicide rather than face capture or death at the hands of their enemies.  </a:t>
            </a:r>
          </a:p>
          <a:p>
            <a:pPr algn="just">
              <a:lnSpc>
                <a:spcPct val="80000"/>
              </a:lnSpc>
            </a:pPr>
            <a:endParaRPr lang="en-US" sz="500">
              <a:latin typeface="Times New Roman" pitchFamily="18" charset="0"/>
            </a:endParaRPr>
          </a:p>
          <a:p>
            <a:pPr algn="just">
              <a:lnSpc>
                <a:spcPct val="80000"/>
              </a:lnSpc>
            </a:pPr>
            <a:r>
              <a:rPr lang="en-US" sz="1000" i="1">
                <a:latin typeface="Times New Roman" pitchFamily="18" charset="0"/>
              </a:rPr>
              <a:t>* The destruction of the Temple is still commemorated by Jews yearly on Tisha B’Av (the “9th day” of the month of “Av”), a day of fasting and religious restrictions. The remaining temple structure, known to Jews as the Kotel ha-Ma’aravi, the Western or “Wailing Wall”  of the ancient Temple Mount has attracted Jews from around the world for centuries. Visitors to the wall frequently place scraps of paper (kvitlach) containing prayers into cracks and crevices on the Western Wall. </a:t>
            </a:r>
          </a:p>
          <a:p>
            <a:pPr algn="just">
              <a:lnSpc>
                <a:spcPct val="80000"/>
              </a:lnSpc>
            </a:pPr>
            <a:endParaRPr lang="en-US" sz="100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B409B-D640-4726-9E2C-581A00B070C7}" type="slidenum">
              <a:rPr lang="en-US"/>
              <a:pPr/>
              <a:t>4</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ANCIENT HISTORY</a:t>
            </a:r>
          </a:p>
          <a:p>
            <a:pPr algn="just">
              <a:lnSpc>
                <a:spcPct val="80000"/>
              </a:lnSpc>
            </a:pPr>
            <a:r>
              <a:rPr lang="en-US" sz="1000">
                <a:latin typeface="Times New Roman" pitchFamily="18" charset="0"/>
              </a:rPr>
              <a:t>Before it was called Palestine or Israel or even Syria and Lebanon, the land between the Jordan River and the Mediterranean Sea was known as </a:t>
            </a:r>
            <a:r>
              <a:rPr lang="en-US" sz="1000" b="1">
                <a:latin typeface="Times New Roman" pitchFamily="18" charset="0"/>
              </a:rPr>
              <a:t>Canaan</a:t>
            </a:r>
            <a:r>
              <a:rPr lang="en-US" sz="1000">
                <a:latin typeface="Times New Roman" pitchFamily="18" charset="0"/>
              </a:rPr>
              <a:t> and its inhabitants, </a:t>
            </a:r>
            <a:r>
              <a:rPr lang="en-US" sz="1000" b="1">
                <a:latin typeface="Times New Roman" pitchFamily="18" charset="0"/>
              </a:rPr>
              <a:t>Canaanites</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The Canaanites, who had established themselves in the area around the 4th millennium B.C., were a </a:t>
            </a:r>
            <a:r>
              <a:rPr lang="en-US" sz="1000" b="1">
                <a:latin typeface="Times New Roman" pitchFamily="18" charset="0"/>
              </a:rPr>
              <a:t>Semitic</a:t>
            </a:r>
            <a:r>
              <a:rPr lang="en-US" sz="1000">
                <a:latin typeface="Times New Roman" pitchFamily="18" charset="0"/>
              </a:rPr>
              <a:t>-people (so called because they spoke a language purportedly shared by descendants of </a:t>
            </a:r>
            <a:r>
              <a:rPr lang="en-US" sz="1000" b="1">
                <a:latin typeface="Times New Roman" pitchFamily="18" charset="0"/>
              </a:rPr>
              <a:t>Shem</a:t>
            </a:r>
            <a:r>
              <a:rPr lang="en-US" sz="1000">
                <a:latin typeface="Times New Roman" pitchFamily="18" charset="0"/>
              </a:rPr>
              <a:t>, </a:t>
            </a:r>
            <a:r>
              <a:rPr lang="en-US" sz="1000" b="1">
                <a:latin typeface="Times New Roman" pitchFamily="18" charset="0"/>
              </a:rPr>
              <a:t>Noah’</a:t>
            </a:r>
            <a:r>
              <a:rPr lang="en-US" sz="1000">
                <a:latin typeface="Times New Roman" pitchFamily="18" charset="0"/>
              </a:rPr>
              <a:t>s oldest son [Hebrew, Aramaic and Arabic are all “Semitic” languages]). The Canaanites settled in a number of city-states including one of the world’s oldest known towns, </a:t>
            </a:r>
            <a:r>
              <a:rPr lang="en-US" sz="1000" b="1">
                <a:latin typeface="Times New Roman" pitchFamily="18" charset="0"/>
              </a:rPr>
              <a:t>Jericho</a:t>
            </a:r>
            <a:r>
              <a:rPr lang="en-US" sz="1000">
                <a:latin typeface="Times New Roman" pitchFamily="18" charset="0"/>
              </a:rPr>
              <a:t>. Around 3000 B.C., one of the Canaanite tribes, the </a:t>
            </a:r>
            <a:r>
              <a:rPr lang="en-US" sz="1000" b="1">
                <a:latin typeface="Times New Roman" pitchFamily="18" charset="0"/>
              </a:rPr>
              <a:t>Jebusites</a:t>
            </a:r>
            <a:r>
              <a:rPr lang="en-US" sz="1000">
                <a:latin typeface="Times New Roman" pitchFamily="18" charset="0"/>
              </a:rPr>
              <a:t>, built a settlement which they called </a:t>
            </a:r>
            <a:r>
              <a:rPr lang="en-US" sz="1000" b="1">
                <a:latin typeface="Times New Roman" pitchFamily="18" charset="0"/>
              </a:rPr>
              <a:t>Ur-Salem</a:t>
            </a:r>
            <a:r>
              <a:rPr lang="en-US" sz="1000">
                <a:latin typeface="Times New Roman" pitchFamily="18" charset="0"/>
              </a:rPr>
              <a:t>, the “city of peace” or  </a:t>
            </a:r>
            <a:r>
              <a:rPr lang="en-US" sz="1000" b="1">
                <a:latin typeface="Times New Roman" pitchFamily="18" charset="0"/>
              </a:rPr>
              <a:t>Jerusalem</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For much of its history, Canaan was dominated politically by the </a:t>
            </a:r>
            <a:r>
              <a:rPr lang="en-US" sz="1000" b="1">
                <a:latin typeface="Times New Roman" pitchFamily="18" charset="0"/>
              </a:rPr>
              <a:t>Egyptians</a:t>
            </a:r>
            <a:r>
              <a:rPr lang="en-US" sz="1000">
                <a:latin typeface="Times New Roman" pitchFamily="18" charset="0"/>
              </a:rPr>
              <a:t> who were able to repel incursions by Amorites, Hittites and Hurrians. But by the 13th century, Egyptian power began to weaken allowing the land to be invaded by armed bands of </a:t>
            </a:r>
            <a:r>
              <a:rPr lang="en-US" sz="1000" b="1">
                <a:latin typeface="Times New Roman" pitchFamily="18" charset="0"/>
              </a:rPr>
              <a:t>Philistines</a:t>
            </a:r>
            <a:r>
              <a:rPr lang="en-US" sz="1000">
                <a:latin typeface="Times New Roman" pitchFamily="18" charset="0"/>
              </a:rPr>
              <a:t> and a confederation of </a:t>
            </a:r>
            <a:r>
              <a:rPr lang="en-US" sz="1000" b="1">
                <a:latin typeface="Times New Roman" pitchFamily="18" charset="0"/>
              </a:rPr>
              <a:t>Hebrew-speaking tribes.</a:t>
            </a:r>
            <a:endParaRPr lang="en-US" sz="500" b="1">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2A1B3-FF10-4D6D-947E-52B33DC3E120}" type="slidenum">
              <a:rPr lang="en-US"/>
              <a:pPr/>
              <a:t>40</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algn="just"/>
            <a:r>
              <a:rPr lang="en-US" sz="1000" b="1">
                <a:latin typeface="Times New Roman" pitchFamily="18" charset="0"/>
              </a:rPr>
              <a:t>SIMON BAR KOCHBA</a:t>
            </a:r>
          </a:p>
          <a:p>
            <a:pPr algn="just"/>
            <a:r>
              <a:rPr lang="en-US" sz="1000">
                <a:latin typeface="Times New Roman" pitchFamily="18" charset="0"/>
              </a:rPr>
              <a:t>Rumors of the Roman Emperor </a:t>
            </a:r>
            <a:r>
              <a:rPr lang="en-US" sz="1000" b="1">
                <a:latin typeface="Times New Roman" pitchFamily="18" charset="0"/>
              </a:rPr>
              <a:t>Hadrian’s</a:t>
            </a:r>
            <a:r>
              <a:rPr lang="en-US" sz="1000">
                <a:latin typeface="Times New Roman" pitchFamily="18" charset="0"/>
              </a:rPr>
              <a:t>  plans to build a magnificent Roman city on the ruins of Jerusalem and an altar dedicated to pagan gods on the site of the Temple prompted one last revolt in A.D. 132 led by </a:t>
            </a:r>
            <a:r>
              <a:rPr lang="en-US" sz="1000" b="1">
                <a:latin typeface="Times New Roman" pitchFamily="18" charset="0"/>
              </a:rPr>
              <a:t>Simon Bar Kochba</a:t>
            </a:r>
            <a:r>
              <a:rPr lang="en-US" sz="1000">
                <a:latin typeface="Times New Roman" pitchFamily="18" charset="0"/>
              </a:rPr>
              <a:t>. The uprising was brutally suppressed ending with the execution and enslavement of large numbers of Jews and the banishment of others. Christianity was outlawed and Jews, from that point on, were forbidden to enter Jerusalem.</a:t>
            </a:r>
          </a:p>
          <a:p>
            <a:pPr algn="just"/>
            <a:endParaRPr lang="en-US" sz="1000">
              <a:latin typeface="Times New Roman" pitchFamily="18" charset="0"/>
            </a:endParaRPr>
          </a:p>
          <a:p>
            <a:pPr algn="just"/>
            <a:r>
              <a:rPr lang="en-US" sz="1000" b="1">
                <a:latin typeface="Times New Roman" pitchFamily="18" charset="0"/>
              </a:rPr>
              <a:t>DIASPORA</a:t>
            </a:r>
          </a:p>
          <a:p>
            <a:pPr algn="just"/>
            <a:r>
              <a:rPr lang="en-US" sz="1000">
                <a:latin typeface="Times New Roman" pitchFamily="18" charset="0"/>
              </a:rPr>
              <a:t>The crush of this last revolt by the Romans sealed the fate of the Jews until modern times.  After the victory, Hadrian’s new pagan town was built as planned and, adding insult to injury, the Romans renamed Judea the province of </a:t>
            </a:r>
            <a:r>
              <a:rPr lang="en-US" sz="1000" b="1">
                <a:latin typeface="Times New Roman" pitchFamily="18" charset="0"/>
              </a:rPr>
              <a:t>Syria Palestina</a:t>
            </a:r>
            <a:r>
              <a:rPr lang="en-US" sz="1000">
                <a:latin typeface="Times New Roman" pitchFamily="18" charset="0"/>
              </a:rPr>
              <a:t> or “</a:t>
            </a:r>
            <a:r>
              <a:rPr lang="en-US" sz="1000" b="1">
                <a:latin typeface="Times New Roman" pitchFamily="18" charset="0"/>
              </a:rPr>
              <a:t>Palestine</a:t>
            </a:r>
            <a:r>
              <a:rPr lang="en-US" sz="1000">
                <a:latin typeface="Times New Roman" pitchFamily="18" charset="0"/>
              </a:rPr>
              <a:t>” after the Jews former enemies, the </a:t>
            </a:r>
            <a:r>
              <a:rPr lang="en-US" sz="1000" b="1">
                <a:latin typeface="Times New Roman" pitchFamily="18" charset="0"/>
              </a:rPr>
              <a:t>Philistines</a:t>
            </a:r>
            <a:r>
              <a:rPr lang="en-US" sz="1000">
                <a:latin typeface="Times New Roman" pitchFamily="18" charset="0"/>
              </a:rPr>
              <a:t>. Jerusalem was renamed “</a:t>
            </a:r>
            <a:r>
              <a:rPr lang="en-US" sz="1000" b="1">
                <a:latin typeface="Times New Roman" pitchFamily="18" charset="0"/>
              </a:rPr>
              <a:t>Aelia Capitolina</a:t>
            </a:r>
            <a:r>
              <a:rPr lang="en-US" sz="1000">
                <a:latin typeface="Times New Roman" pitchFamily="18" charset="0"/>
              </a:rPr>
              <a:t>” and dedicated to the Roman God </a:t>
            </a:r>
            <a:r>
              <a:rPr lang="en-US" sz="1000" b="1">
                <a:latin typeface="Times New Roman" pitchFamily="18" charset="0"/>
              </a:rPr>
              <a:t>Jupiter</a:t>
            </a:r>
            <a:r>
              <a:rPr lang="en-US" sz="1000">
                <a:latin typeface="Times New Roman" pitchFamily="18" charset="0"/>
              </a:rPr>
              <a:t> </a:t>
            </a:r>
            <a:r>
              <a:rPr lang="en-US" sz="1000" b="1">
                <a:latin typeface="Times New Roman" pitchFamily="18" charset="0"/>
              </a:rPr>
              <a:t>Zeus</a:t>
            </a:r>
            <a:r>
              <a:rPr lang="en-US" sz="1000">
                <a:latin typeface="Times New Roman" pitchFamily="18" charset="0"/>
              </a:rPr>
              <a:t> to the Greeks).</a:t>
            </a:r>
            <a:r>
              <a:rPr lang="en-US">
                <a:latin typeface="Times New Roman" pitchFamily="18" charset="0"/>
              </a:rPr>
              <a:t> </a:t>
            </a:r>
          </a:p>
          <a:p>
            <a:pPr algn="just"/>
            <a:r>
              <a:rPr lang="en-US" sz="1000">
                <a:latin typeface="Times New Roman" pitchFamily="18" charset="0"/>
              </a:rPr>
              <a:t>For the next two millennia, Jews were destined to live in foreign lands.  This exile is known as the “Diaspora” (or “dispersion”).</a:t>
            </a:r>
          </a:p>
          <a:p>
            <a:pPr algn="just"/>
            <a:endParaRPr lang="en-US" sz="1000">
              <a:latin typeface="Times New Roman" pitchFamily="18" charset="0"/>
            </a:endParaRPr>
          </a:p>
          <a:p>
            <a:pPr algn="just"/>
            <a:endParaRPr lang="en-US">
              <a:latin typeface="Times New Roman" pitchFamily="18" charset="0"/>
            </a:endParaRPr>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607F3-C6F1-49ED-89E8-F793A47C7B9C}" type="slidenum">
              <a:rPr lang="en-US"/>
              <a:pPr/>
              <a:t>41</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r>
              <a:rPr lang="en-US" sz="1000" b="1">
                <a:latin typeface="Times New Roman" pitchFamily="18" charset="0"/>
              </a:rPr>
              <a:t>CHRISTIANITY</a:t>
            </a:r>
          </a:p>
          <a:p>
            <a:pPr algn="just"/>
            <a:r>
              <a:rPr lang="en-US" sz="1000">
                <a:latin typeface="Times New Roman" pitchFamily="18" charset="0"/>
              </a:rPr>
              <a:t>In 325, Constantine convened and presided over a council of Christian bishops (a </a:t>
            </a:r>
            <a:r>
              <a:rPr lang="en-US" sz="1000" b="1">
                <a:latin typeface="Times New Roman" pitchFamily="18" charset="0"/>
              </a:rPr>
              <a:t>Synod</a:t>
            </a:r>
            <a:r>
              <a:rPr lang="en-US" sz="1000">
                <a:latin typeface="Times New Roman" pitchFamily="18" charset="0"/>
              </a:rPr>
              <a:t>) appointed to create a unified set of beliefs and practices for all Christendom. The resulting </a:t>
            </a:r>
            <a:r>
              <a:rPr lang="en-US" sz="1000" b="1">
                <a:latin typeface="Times New Roman" pitchFamily="18" charset="0"/>
              </a:rPr>
              <a:t>Nicene Creed </a:t>
            </a:r>
            <a:r>
              <a:rPr lang="en-US" sz="1000">
                <a:latin typeface="Times New Roman" pitchFamily="18" charset="0"/>
              </a:rPr>
              <a:t>signaled the first time the Christian church was subject to imperial control. </a:t>
            </a:r>
          </a:p>
          <a:p>
            <a:pPr algn="just"/>
            <a:endParaRPr lang="en-US" sz="1000">
              <a:latin typeface="Times New Roman" pitchFamily="18" charset="0"/>
            </a:endParaRPr>
          </a:p>
          <a:p>
            <a:pPr algn="just"/>
            <a:r>
              <a:rPr lang="en-US" sz="1000">
                <a:latin typeface="Times New Roman" pitchFamily="18" charset="0"/>
              </a:rPr>
              <a:t>From that point forward, Christianity was deemed the official religion of the Romans: Sunday became a day of rest, churches were no longer obligated to pay taxes and the cross became the official symbol of Christianity. </a:t>
            </a:r>
          </a:p>
          <a:p>
            <a:pPr algn="just"/>
            <a:endParaRPr lang="en-US" sz="1000">
              <a:latin typeface="Times New Roman" pitchFamily="18" charset="0"/>
            </a:endParaRPr>
          </a:p>
          <a:p>
            <a:pPr algn="just"/>
            <a:r>
              <a:rPr lang="en-US" sz="1000">
                <a:latin typeface="Times New Roman" pitchFamily="18" charset="0"/>
              </a:rPr>
              <a:t>Jerusalem under Constantine enjoyed new prestige as the holiest place in the Christian world. Monuments and churches were erected at the most momentous locations,  for example at the location where Jesus had performed the sacraments of the Last Supper, where he had reportedly risen from the dead and the site of Jesus’ crucifixion (memorialized by the </a:t>
            </a:r>
            <a:r>
              <a:rPr lang="en-US" sz="1000" b="1">
                <a:latin typeface="Times New Roman" pitchFamily="18" charset="0"/>
              </a:rPr>
              <a:t>Church of the Holy Sepulchre</a:t>
            </a:r>
            <a:r>
              <a:rPr lang="en-US" sz="1000">
                <a:latin typeface="Times New Roman" pitchFamily="18" charset="0"/>
              </a:rPr>
              <a:t>). The new interest in the region inspired pilgrims to make regular trips to the “Holy Land.” </a:t>
            </a:r>
          </a:p>
          <a:p>
            <a:pPr algn="just"/>
            <a:endParaRPr lang="en-US" sz="100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B75AC-46A8-479D-9299-F3182D0787B6}" type="slidenum">
              <a:rPr lang="en-US"/>
              <a:pPr/>
              <a:t>42</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lgn="just"/>
            <a:r>
              <a:rPr lang="en-US" sz="1000" b="1">
                <a:latin typeface="Times New Roman" pitchFamily="18" charset="0"/>
              </a:rPr>
              <a:t>CONSTANTINOPLE (formerly Byzantium – today, Istanbul, Turkey)</a:t>
            </a:r>
          </a:p>
          <a:p>
            <a:pPr algn="just"/>
            <a:r>
              <a:rPr lang="en-US" sz="1000">
                <a:latin typeface="Times New Roman" pitchFamily="18" charset="0"/>
              </a:rPr>
              <a:t>In A.D. 330, Constantine transferred the Roman Empire’s seat of Government from Rome to a town in the eastern portion of the Empire called </a:t>
            </a:r>
            <a:r>
              <a:rPr lang="en-US" sz="1000" b="1">
                <a:latin typeface="Times New Roman" pitchFamily="18" charset="0"/>
              </a:rPr>
              <a:t>Byzantium</a:t>
            </a:r>
            <a:r>
              <a:rPr lang="en-US" sz="1000">
                <a:latin typeface="Times New Roman" pitchFamily="18" charset="0"/>
              </a:rPr>
              <a:t>. (The city was renamed </a:t>
            </a:r>
            <a:r>
              <a:rPr lang="en-US" sz="1000" b="1">
                <a:latin typeface="Times New Roman" pitchFamily="18" charset="0"/>
              </a:rPr>
              <a:t>Constantinople</a:t>
            </a:r>
            <a:r>
              <a:rPr lang="en-US" sz="1000">
                <a:latin typeface="Times New Roman" pitchFamily="18" charset="0"/>
              </a:rPr>
              <a:t> after Constantine’s death). </a:t>
            </a:r>
          </a:p>
          <a:p>
            <a:pPr algn="just"/>
            <a:endParaRPr lang="en-US" sz="1000">
              <a:latin typeface="Times New Roman" pitchFamily="18" charset="0"/>
            </a:endParaRPr>
          </a:p>
          <a:p>
            <a:pPr algn="just"/>
            <a:r>
              <a:rPr lang="en-US" sz="1000" b="1">
                <a:latin typeface="Times New Roman" pitchFamily="18" charset="0"/>
              </a:rPr>
              <a:t>SPLIT OF THE ROMAN EMPIRE</a:t>
            </a:r>
          </a:p>
          <a:p>
            <a:pPr algn="just"/>
            <a:r>
              <a:rPr lang="en-US" sz="1000">
                <a:latin typeface="Times New Roman" pitchFamily="18" charset="0"/>
              </a:rPr>
              <a:t>Constantine’s successor Emperor </a:t>
            </a:r>
            <a:r>
              <a:rPr lang="en-US" sz="1000" b="1">
                <a:latin typeface="Times New Roman" pitchFamily="18" charset="0"/>
              </a:rPr>
              <a:t>Theodosius</a:t>
            </a:r>
            <a:r>
              <a:rPr lang="en-US" sz="1000">
                <a:latin typeface="Times New Roman" pitchFamily="18" charset="0"/>
              </a:rPr>
              <a:t> (r. 378-392) was the last emperor of both the eastern and western portions of the Roman Empire. When he died, the empire was divided between his two sons Arcadius and Honorius. The western Latin portion became the future “</a:t>
            </a:r>
            <a:r>
              <a:rPr lang="en-US" sz="1000" b="1">
                <a:latin typeface="Times New Roman" pitchFamily="18" charset="0"/>
              </a:rPr>
              <a:t>Holy Roman Empire,</a:t>
            </a:r>
            <a:r>
              <a:rPr lang="en-US" sz="1000">
                <a:latin typeface="Times New Roman" pitchFamily="18" charset="0"/>
              </a:rPr>
              <a:t>” the seat of </a:t>
            </a:r>
            <a:r>
              <a:rPr lang="en-US" sz="1000" b="1">
                <a:latin typeface="Times New Roman" pitchFamily="18" charset="0"/>
              </a:rPr>
              <a:t>Roman Catholicism</a:t>
            </a:r>
            <a:r>
              <a:rPr lang="en-US" sz="1000">
                <a:latin typeface="Times New Roman" pitchFamily="18" charset="0"/>
              </a:rPr>
              <a:t>. The eastern portion became known as the </a:t>
            </a:r>
            <a:r>
              <a:rPr lang="en-US" sz="1000" b="1">
                <a:latin typeface="Times New Roman" pitchFamily="18" charset="0"/>
              </a:rPr>
              <a:t>Byzantine Empire</a:t>
            </a:r>
            <a:r>
              <a:rPr lang="en-US" sz="1000">
                <a:latin typeface="Times New Roman" pitchFamily="18" charset="0"/>
              </a:rPr>
              <a:t> after the original name of its capital, Byzantium, and became the heart of the </a:t>
            </a:r>
            <a:r>
              <a:rPr lang="en-US" sz="1000" b="1">
                <a:latin typeface="Times New Roman" pitchFamily="18" charset="0"/>
              </a:rPr>
              <a:t>Greek Orthodox Church</a:t>
            </a:r>
            <a:r>
              <a:rPr lang="en-US" sz="1000">
                <a:latin typeface="Times New Roman" pitchFamily="18" charset="0"/>
              </a:rPr>
              <a:t>.</a:t>
            </a:r>
            <a:r>
              <a:rPr lang="en-US">
                <a:latin typeface="Times New Roman" pitchFamily="18" charset="0"/>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629A2-5167-4AF0-ABF2-D7BD690D6FEE}" type="slidenum">
              <a:rPr lang="en-US"/>
              <a:pPr/>
              <a:t>43</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ISLAM</a:t>
            </a:r>
          </a:p>
          <a:p>
            <a:pPr algn="just">
              <a:lnSpc>
                <a:spcPct val="80000"/>
              </a:lnSpc>
            </a:pPr>
            <a:r>
              <a:rPr lang="en-US" sz="1000">
                <a:latin typeface="Times New Roman" pitchFamily="18" charset="0"/>
              </a:rPr>
              <a:t>In the 7</a:t>
            </a:r>
            <a:r>
              <a:rPr lang="en-US" sz="1000" baseline="30000">
                <a:latin typeface="Times New Roman" pitchFamily="18" charset="0"/>
              </a:rPr>
              <a:t>th</a:t>
            </a:r>
            <a:r>
              <a:rPr lang="en-US" sz="1000">
                <a:latin typeface="Times New Roman" pitchFamily="18" charset="0"/>
              </a:rPr>
              <a:t> century A.D., the followers of one man, the future Prophet Muhammad, brought a new faith into the world. In the West, Christianity continued to prevail.  In the East, the adherents of “Islam” (meaning “submission” to God) would dominate that part of the world until modern times.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Islamic religion was based on the same tenets and lessons found in Judaism and Christianity. Muslims considered Prophet Muhammad the last in a long string of prophets to whom God (Allah) had sent his message. The divine significance of his predecessors, Abraham, Moses, Jesus and others, was also recognized by Muslims.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According to Muslim tradition, when Muhammad was 40 years old, he began to receive a series of revelations from God. He recited these messages to his followers who put them to paper soon after his death. The resulting </a:t>
            </a:r>
            <a:r>
              <a:rPr lang="en-US" sz="1000" b="1">
                <a:latin typeface="Times New Roman" pitchFamily="18" charset="0"/>
              </a:rPr>
              <a:t>Quran</a:t>
            </a:r>
            <a:r>
              <a:rPr lang="en-US" sz="1000">
                <a:latin typeface="Times New Roman" pitchFamily="18" charset="0"/>
              </a:rPr>
              <a:t> (Islam’s holy book) continued to be read by Muslims worldwide in its original language, Arabic. </a:t>
            </a:r>
          </a:p>
          <a:p>
            <a:pPr algn="just">
              <a:lnSpc>
                <a:spcPct val="80000"/>
              </a:lnSpc>
            </a:pPr>
            <a:endParaRPr lang="en-US" sz="1000">
              <a:latin typeface="Times New Roman" pitchFamily="18" charset="0"/>
            </a:endParaRPr>
          </a:p>
          <a:p>
            <a:pPr>
              <a:lnSpc>
                <a:spcPct val="80000"/>
              </a:lnSpc>
            </a:pPr>
            <a:endParaRPr lang="en-US" sz="100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F0F6A-6DB8-4BDF-ABB1-B0D5B63946F7}" type="slidenum">
              <a:rPr lang="en-US"/>
              <a:pPr/>
              <a:t>44</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algn="just"/>
            <a:r>
              <a:rPr lang="en-US" sz="1000" b="1">
                <a:latin typeface="Times New Roman" pitchFamily="18" charset="0"/>
              </a:rPr>
              <a:t>MUHAMMAD’S “NIGHT JOURNEY” (Mi’raj) (Quran 17:1-60)</a:t>
            </a:r>
          </a:p>
          <a:p>
            <a:pPr algn="just"/>
            <a:r>
              <a:rPr lang="en-US" sz="1000">
                <a:latin typeface="Times New Roman" pitchFamily="18" charset="0"/>
              </a:rPr>
              <a:t>The Muslims believe that in A.D. 619, Prophet Muhammad took a mystical </a:t>
            </a:r>
            <a:r>
              <a:rPr lang="en-US" sz="1000" b="1">
                <a:latin typeface="Times New Roman" pitchFamily="18" charset="0"/>
              </a:rPr>
              <a:t>Night Journey</a:t>
            </a:r>
            <a:r>
              <a:rPr lang="en-US" sz="1000">
                <a:latin typeface="Times New Roman" pitchFamily="18" charset="0"/>
              </a:rPr>
              <a:t> from the “nearest mosque” (interpreted to mean </a:t>
            </a:r>
            <a:r>
              <a:rPr lang="en-US" sz="1000" b="1">
                <a:latin typeface="Times New Roman" pitchFamily="18" charset="0"/>
              </a:rPr>
              <a:t>Mecca</a:t>
            </a:r>
            <a:r>
              <a:rPr lang="en-US" sz="1000">
                <a:latin typeface="Times New Roman" pitchFamily="18" charset="0"/>
              </a:rPr>
              <a:t>, the land of his birth and home to the holy </a:t>
            </a:r>
            <a:r>
              <a:rPr lang="en-US" sz="1000" b="1">
                <a:latin typeface="Times New Roman" pitchFamily="18" charset="0"/>
              </a:rPr>
              <a:t>Ka’aba</a:t>
            </a:r>
            <a:r>
              <a:rPr lang="en-US" sz="1000">
                <a:latin typeface="Times New Roman" pitchFamily="18" charset="0"/>
              </a:rPr>
              <a:t> built by Abraham and his son Ismail) to the “farthest mosque” or “</a:t>
            </a:r>
            <a:r>
              <a:rPr lang="en-US" sz="1000" b="1">
                <a:latin typeface="Times New Roman" pitchFamily="18" charset="0"/>
              </a:rPr>
              <a:t>al-aqsa mosque</a:t>
            </a:r>
            <a:r>
              <a:rPr lang="en-US" sz="1000">
                <a:latin typeface="Times New Roman" pitchFamily="18" charset="0"/>
              </a:rPr>
              <a:t>,” interpreted to mean the site of the </a:t>
            </a:r>
            <a:r>
              <a:rPr lang="en-US" sz="1000" b="1">
                <a:latin typeface="Times New Roman" pitchFamily="18" charset="0"/>
              </a:rPr>
              <a:t>Temple Mount</a:t>
            </a:r>
            <a:r>
              <a:rPr lang="en-US" sz="1000">
                <a:latin typeface="Times New Roman" pitchFamily="18" charset="0"/>
              </a:rPr>
              <a:t> in Jerusalem. From here, Muhammad was believed to have ascended to heaven accompanied by the angel Gabriel. </a:t>
            </a:r>
          </a:p>
          <a:p>
            <a:pPr algn="just"/>
            <a:endParaRPr lang="en-US" sz="1000">
              <a:latin typeface="Times New Roman" pitchFamily="18" charset="0"/>
            </a:endParaRPr>
          </a:p>
          <a:p>
            <a:pPr algn="just"/>
            <a:r>
              <a:rPr lang="en-US" sz="1000">
                <a:latin typeface="Times New Roman" pitchFamily="18" charset="0"/>
              </a:rPr>
              <a:t>In the closest heaven, Muhammad reported that he saw Adam, the first man. In the second heaven, the Prophet met John the Baptist and Jesus who both greeted him warmly. As he rose through the next levels of heaven Muhammad came into contact with the prophets Joseph, Enoch and Aaron. In the sixth heaven, Muhammad was greeted by Moses who wept “after me there has been sent a young man whose followers will enter Paradise in greater numbers than my followers.” Finally, in the seventh heaven, Muhammad met Abraham and from there the Prophet was taken to “the Lote Tree of the utmost boundary” where God advised him and his followers to engage in prayers five times a day.</a:t>
            </a:r>
          </a:p>
          <a:p>
            <a:pPr algn="just"/>
            <a:endParaRPr lang="en-US" sz="100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7A5AE-425C-42F7-A21D-F6C28E1B0F71}" type="slidenum">
              <a:rPr lang="en-US"/>
              <a:pPr/>
              <a:t>46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SPREAD OF ISLAM</a:t>
            </a:r>
          </a:p>
          <a:p>
            <a:pPr algn="just">
              <a:lnSpc>
                <a:spcPct val="80000"/>
              </a:lnSpc>
            </a:pPr>
            <a:r>
              <a:rPr lang="en-US" sz="1000">
                <a:latin typeface="Times New Roman" pitchFamily="18" charset="0"/>
              </a:rPr>
              <a:t>After Muhammad's death in A.D. 632, the Islamic faith spread beyond its place of origin in </a:t>
            </a:r>
            <a:r>
              <a:rPr lang="en-US" sz="1000" b="1">
                <a:latin typeface="Times New Roman" pitchFamily="18" charset="0"/>
              </a:rPr>
              <a:t>Mecca</a:t>
            </a:r>
            <a:r>
              <a:rPr lang="en-US" sz="1000">
                <a:latin typeface="Times New Roman" pitchFamily="18" charset="0"/>
              </a:rPr>
              <a:t> (in present-day Saudi Arabia) to the rest of the Arabian Peninsula and beyond.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638, a Muslim army under Muhammad's third successor or </a:t>
            </a:r>
            <a:r>
              <a:rPr lang="en-US" sz="1000" b="1">
                <a:latin typeface="Times New Roman" pitchFamily="18" charset="0"/>
              </a:rPr>
              <a:t>caliph</a:t>
            </a:r>
            <a:r>
              <a:rPr lang="en-US" sz="1000">
                <a:latin typeface="Times New Roman" pitchFamily="18" charset="0"/>
              </a:rPr>
              <a:t>, </a:t>
            </a:r>
            <a:r>
              <a:rPr lang="en-US" sz="1000" b="1">
                <a:latin typeface="Times New Roman" pitchFamily="18" charset="0"/>
              </a:rPr>
              <a:t>Umar</a:t>
            </a:r>
            <a:r>
              <a:rPr lang="en-US" sz="1000">
                <a:latin typeface="Times New Roman" pitchFamily="18" charset="0"/>
              </a:rPr>
              <a:t>, swept through Jerusalem bringing Islam and the Arabic language to the region.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early conquering Muslims did not force conversion of their new subjects but  allowed the Jews and Christians (considered </a:t>
            </a:r>
            <a:r>
              <a:rPr lang="en-US" sz="1000" b="1" i="1">
                <a:latin typeface="Times New Roman" pitchFamily="18" charset="0"/>
              </a:rPr>
              <a:t>dhimmies</a:t>
            </a:r>
            <a:r>
              <a:rPr lang="en-US" sz="1000">
                <a:latin typeface="Times New Roman" pitchFamily="18" charset="0"/>
              </a:rPr>
              <a:t> or “People of the Book”) to practice their religions freely within the Islamic Empire as long as they paid a special tax or </a:t>
            </a:r>
            <a:r>
              <a:rPr lang="en-US" sz="1000" i="1">
                <a:latin typeface="Times New Roman" pitchFamily="18" charset="0"/>
              </a:rPr>
              <a:t>jizya</a:t>
            </a:r>
            <a:r>
              <a:rPr lang="en-US" sz="1000">
                <a:latin typeface="Times New Roman" pitchFamily="18" charset="0"/>
              </a:rPr>
              <a:t>. For the first time since the time of Constantine, Jews were allowed to enter Jerusalem.</a:t>
            </a:r>
            <a:r>
              <a:rPr lang="en-US" sz="1000" i="1">
                <a:latin typeface="Times New Roman" pitchFamily="18" charset="0"/>
              </a:rPr>
              <a:t> Dhimmies </a:t>
            </a:r>
            <a:r>
              <a:rPr lang="en-US" sz="1000">
                <a:latin typeface="Times New Roman" pitchFamily="18" charset="0"/>
              </a:rPr>
              <a:t>in the Islamic Empire were prohibited from bearing arms, serve in public office or build holy structures larger than Muslim mosques. </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 </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F121B-6DB2-4ED9-A543-66CCA834A535}" type="slidenum">
              <a:rPr lang="en-US"/>
              <a:pPr/>
              <a:t>5</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lgn="just"/>
            <a:r>
              <a:rPr lang="en-US" sz="1000" b="1">
                <a:latin typeface="Times New Roman" pitchFamily="18" charset="0"/>
              </a:rPr>
              <a:t>PHOENICIANS AND PHILISTINES</a:t>
            </a:r>
          </a:p>
          <a:p>
            <a:pPr algn="just"/>
            <a:r>
              <a:rPr lang="en-US" sz="1000">
                <a:latin typeface="Times New Roman" pitchFamily="18" charset="0"/>
              </a:rPr>
              <a:t>In spite of the invasions, some of the inland Canaanites, like the </a:t>
            </a:r>
            <a:r>
              <a:rPr lang="en-US" sz="1000" b="1">
                <a:latin typeface="Times New Roman" pitchFamily="18" charset="0"/>
              </a:rPr>
              <a:t>Jebusites</a:t>
            </a:r>
            <a:r>
              <a:rPr lang="en-US" sz="1000">
                <a:latin typeface="Times New Roman" pitchFamily="18" charset="0"/>
              </a:rPr>
              <a:t> of Jerusalem, remained in the interior of the land. Most of the Canaanites, however, fled to a narrow strip of coastal land in the north – a region that was subsequently known as </a:t>
            </a:r>
            <a:r>
              <a:rPr lang="en-US" sz="1000" b="1">
                <a:latin typeface="Times New Roman" pitchFamily="18" charset="0"/>
              </a:rPr>
              <a:t>Phoenicia </a:t>
            </a:r>
            <a:r>
              <a:rPr lang="en-US" sz="1000">
                <a:latin typeface="Times New Roman" pitchFamily="18" charset="0"/>
              </a:rPr>
              <a:t>(in modern-day Lebanon). The “Phoenicians” (the name given to coastal Canaanites by the Greeks) became sea-faring traders and colonized a number of new cities:  Tyre (which the Phoenicians called Al-Sur), Sidon, Beirut, Byblos and Ugarit. In order to make it easier to keep merchant records, the Phoenicians simplified the 55-character cuneiform style of writing that had been developed in Mesopotamia in the 4th millennium B.C. into 22 distinct sounds. After alterations by the Greeks and Romans, this “</a:t>
            </a:r>
            <a:r>
              <a:rPr lang="en-US" sz="1000" b="1">
                <a:latin typeface="Times New Roman" pitchFamily="18" charset="0"/>
              </a:rPr>
              <a:t>phonetic</a:t>
            </a:r>
            <a:r>
              <a:rPr lang="en-US" sz="1000">
                <a:latin typeface="Times New Roman" pitchFamily="18" charset="0"/>
              </a:rPr>
              <a:t>” alphabet became the precursor of the current English 26-letter alphabet.</a:t>
            </a:r>
          </a:p>
          <a:p>
            <a:pPr algn="just"/>
            <a:endParaRPr lang="en-US" sz="1000">
              <a:latin typeface="Times New Roman" pitchFamily="18" charset="0"/>
            </a:endParaRPr>
          </a:p>
          <a:p>
            <a:pPr algn="just"/>
            <a:r>
              <a:rPr lang="en-US" sz="1000">
                <a:latin typeface="Times New Roman" pitchFamily="18" charset="0"/>
              </a:rPr>
              <a:t>The </a:t>
            </a:r>
            <a:r>
              <a:rPr lang="en-US" sz="1000" b="1">
                <a:latin typeface="Times New Roman" pitchFamily="18" charset="0"/>
              </a:rPr>
              <a:t>Philistines</a:t>
            </a:r>
            <a:r>
              <a:rPr lang="en-US" sz="1000">
                <a:latin typeface="Times New Roman" pitchFamily="18" charset="0"/>
              </a:rPr>
              <a:t>, who invaded the southern coastal plain of Canaan in about 1200 B.C., were Sea People of Aegean and southeastern European origin. With their iron weaponry and military skills, they swiftly conquered the Hittite Empire, Cyprus, Mycenae, (the most powerful of the ancient Greek kingdoms) and almost defeated Egypt before they settled in Canaan. In their new home, they established five kingdoms: Gaza, Ashkelon, Ashdod, Gath and Ekron, collectively known as “</a:t>
            </a:r>
            <a:r>
              <a:rPr lang="en-US" sz="1000" b="1">
                <a:latin typeface="Times New Roman" pitchFamily="18" charset="0"/>
              </a:rPr>
              <a:t>Philistia</a:t>
            </a:r>
            <a:r>
              <a:rPr lang="en-US" sz="1000">
                <a:latin typeface="Times New Roman" pitchFamily="18" charset="0"/>
              </a:rPr>
              <a:t>” or “</a:t>
            </a:r>
            <a:r>
              <a:rPr lang="en-US" sz="1000" b="1">
                <a:latin typeface="Times New Roman" pitchFamily="18" charset="0"/>
              </a:rPr>
              <a:t>Palestine</a:t>
            </a:r>
            <a:r>
              <a:rPr lang="en-US" sz="1000">
                <a:latin typeface="Times New Roman" pitchFamily="18" charset="0"/>
              </a:rPr>
              <a:t>” by Herodotus and other Greek and Latin writers.</a:t>
            </a:r>
          </a:p>
          <a:p>
            <a:pPr algn="just"/>
            <a:endParaRPr lang="en-US" sz="1000">
              <a:latin typeface="Times New Roman" pitchFamily="18" charset="0"/>
            </a:endParaRPr>
          </a:p>
          <a:p>
            <a:pPr algn="just"/>
            <a:r>
              <a:rPr lang="en-US" sz="1000">
                <a:latin typeface="Times New Roman" pitchFamily="18" charset="0"/>
              </a:rPr>
              <a:t>*</a:t>
            </a:r>
            <a:r>
              <a:rPr lang="en-US" sz="1000" i="1">
                <a:latin typeface="Times New Roman" pitchFamily="18" charset="0"/>
              </a:rPr>
              <a:t>Although the Philistines no longer exist, their status as enemies of the Hebrews has seeped into modern vocabulary. The word “philistine” describes someone who is barbaric and indifferent or antagonistic to artistic and cultural values. </a:t>
            </a:r>
            <a:endParaRPr lang="en-US" sz="1000">
              <a:latin typeface="Times New Roman" pitchFamily="18" charset="0"/>
            </a:endParaRPr>
          </a:p>
          <a:p>
            <a:pPr algn="just"/>
            <a:endParaRPr lang="en-US" sz="1000">
              <a:latin typeface="Times New Roman" pitchFamily="18" charset="0"/>
            </a:endParaRPr>
          </a:p>
          <a:p>
            <a:endParaRPr lang="en-US" sz="10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39B1C-0818-4B8E-9CA5-2C63AA37995B}" type="slidenum">
              <a:rPr lang="en-US"/>
              <a:pPr/>
              <a:t>54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algn="just"/>
            <a:r>
              <a:rPr lang="en-US" sz="1000" b="1">
                <a:latin typeface="Times New Roman" pitchFamily="18" charset="0"/>
              </a:rPr>
              <a:t>ISLAM</a:t>
            </a:r>
          </a:p>
          <a:p>
            <a:pPr algn="just"/>
            <a:r>
              <a:rPr lang="en-US" sz="1000">
                <a:latin typeface="Times New Roman" pitchFamily="18" charset="0"/>
              </a:rPr>
              <a:t>The first Islamic dynasty, the Umayyad Dynasty, emerged 23 years after the first Muslims entered Jerusalem. In order to assert Islam’s dominance in the Levant and shift focus away from Islam’s center in Mecca, the Umayyads declared </a:t>
            </a:r>
            <a:r>
              <a:rPr lang="en-US" sz="1000" b="1">
                <a:latin typeface="Times New Roman" pitchFamily="18" charset="0"/>
              </a:rPr>
              <a:t>Damascus</a:t>
            </a:r>
            <a:r>
              <a:rPr lang="en-US" sz="1000">
                <a:latin typeface="Times New Roman" pitchFamily="18" charset="0"/>
              </a:rPr>
              <a:t> (in Syria) their capital and built their own religious structures on the remains of the Jewish Temple. </a:t>
            </a:r>
          </a:p>
          <a:p>
            <a:pPr algn="just"/>
            <a:endParaRPr lang="en-US" sz="100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12E87-A968-483B-96B3-2DF352AF97FF}" type="slidenum">
              <a:rPr lang="en-US"/>
              <a:pPr/>
              <a:t>56</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lgn="just"/>
            <a:r>
              <a:rPr lang="en-US" sz="1000" b="1">
                <a:latin typeface="Times New Roman" pitchFamily="18" charset="0"/>
              </a:rPr>
              <a:t>DOME OF THE ROCK AND AL-AQSA MOSQUE</a:t>
            </a:r>
          </a:p>
          <a:p>
            <a:pPr algn="just"/>
            <a:r>
              <a:rPr lang="en-US" sz="1000">
                <a:latin typeface="Times New Roman" pitchFamily="18" charset="0"/>
              </a:rPr>
              <a:t>By the end of the 7</a:t>
            </a:r>
            <a:r>
              <a:rPr lang="en-US" sz="1000" baseline="30000">
                <a:latin typeface="Times New Roman" pitchFamily="18" charset="0"/>
              </a:rPr>
              <a:t>th</a:t>
            </a:r>
            <a:r>
              <a:rPr lang="en-US" sz="1000">
                <a:latin typeface="Times New Roman" pitchFamily="18" charset="0"/>
              </a:rPr>
              <a:t> century, the Umayyads had built the </a:t>
            </a:r>
            <a:r>
              <a:rPr lang="en-US" sz="1000" b="1">
                <a:latin typeface="Times New Roman" pitchFamily="18" charset="0"/>
              </a:rPr>
              <a:t>Dome of the Rock</a:t>
            </a:r>
            <a:r>
              <a:rPr lang="en-US" sz="1000">
                <a:latin typeface="Times New Roman" pitchFamily="18" charset="0"/>
              </a:rPr>
              <a:t> over the </a:t>
            </a:r>
            <a:r>
              <a:rPr lang="en-US" sz="1000" b="1">
                <a:latin typeface="Times New Roman" pitchFamily="18" charset="0"/>
              </a:rPr>
              <a:t>Noble Rock </a:t>
            </a:r>
            <a:r>
              <a:rPr lang="en-US" sz="1000">
                <a:latin typeface="Times New Roman" pitchFamily="18" charset="0"/>
              </a:rPr>
              <a:t>(the </a:t>
            </a:r>
            <a:r>
              <a:rPr lang="en-US" sz="1000" b="1">
                <a:latin typeface="Times New Roman" pitchFamily="18" charset="0"/>
              </a:rPr>
              <a:t>Foundation Stone</a:t>
            </a:r>
            <a:r>
              <a:rPr lang="en-US" sz="1000">
                <a:latin typeface="Times New Roman" pitchFamily="18" charset="0"/>
              </a:rPr>
              <a:t> to the Jews, see next slide) from which Muhammad was believed to have taken his last step before ascending to heaven with the angel Gabriel (see “Night Journey” in earlier slide). Muslims acknowledge the site of the stone as a holy place where all prophets before Muhammad had prayed to God. They also believe that it is surrounded by tens of thousands of angels and that it will be the location where the archangel </a:t>
            </a:r>
            <a:r>
              <a:rPr lang="en-US" sz="1000" b="1">
                <a:latin typeface="Times New Roman" pitchFamily="18" charset="0"/>
              </a:rPr>
              <a:t>Israfil</a:t>
            </a:r>
            <a:r>
              <a:rPr lang="en-US" sz="1000">
                <a:latin typeface="Times New Roman" pitchFamily="18" charset="0"/>
              </a:rPr>
              <a:t> (Raphael) will blow his trumpet to announce the Day of Resurrection. </a:t>
            </a:r>
          </a:p>
          <a:p>
            <a:pPr algn="just"/>
            <a:endParaRPr lang="en-US" sz="1000">
              <a:latin typeface="Times New Roman" pitchFamily="18" charset="0"/>
            </a:endParaRPr>
          </a:p>
          <a:p>
            <a:pPr algn="just"/>
            <a:r>
              <a:rPr lang="en-US" sz="1000">
                <a:latin typeface="Times New Roman" pitchFamily="18" charset="0"/>
              </a:rPr>
              <a:t>The </a:t>
            </a:r>
            <a:r>
              <a:rPr lang="en-US" sz="1000" b="1">
                <a:latin typeface="Times New Roman" pitchFamily="18" charset="0"/>
              </a:rPr>
              <a:t>Al-Aqsa Mosque</a:t>
            </a:r>
            <a:r>
              <a:rPr lang="en-US" sz="1000">
                <a:latin typeface="Times New Roman" pitchFamily="18" charset="0"/>
              </a:rPr>
              <a:t> (also situated on the platform [the </a:t>
            </a:r>
            <a:r>
              <a:rPr lang="en-US" sz="1000" b="1">
                <a:latin typeface="Times New Roman" pitchFamily="18" charset="0"/>
              </a:rPr>
              <a:t>Temple Mount</a:t>
            </a:r>
            <a:r>
              <a:rPr lang="en-US" sz="1000">
                <a:latin typeface="Times New Roman" pitchFamily="18" charset="0"/>
              </a:rPr>
              <a:t>] that used to house </a:t>
            </a:r>
            <a:r>
              <a:rPr lang="en-US" sz="1000" b="1">
                <a:latin typeface="Times New Roman" pitchFamily="18" charset="0"/>
              </a:rPr>
              <a:t>Herod’s Temple</a:t>
            </a:r>
            <a:r>
              <a:rPr lang="en-US" sz="1000">
                <a:latin typeface="Times New Roman" pitchFamily="18" charset="0"/>
              </a:rPr>
              <a:t>) was built to serve as a meeting place for pilgrims. </a:t>
            </a:r>
          </a:p>
          <a:p>
            <a:pPr algn="just"/>
            <a:endParaRPr lang="en-US" sz="1000">
              <a:latin typeface="Times New Roman" pitchFamily="18" charset="0"/>
            </a:endParaRPr>
          </a:p>
          <a:p>
            <a:pPr algn="just"/>
            <a:r>
              <a:rPr lang="en-US" sz="1000">
                <a:latin typeface="Times New Roman" pitchFamily="18" charset="0"/>
              </a:rPr>
              <a:t>The site of the Noble Rock in Jerusalem (known as “</a:t>
            </a:r>
            <a:r>
              <a:rPr lang="en-US" sz="1000" b="1">
                <a:latin typeface="Times New Roman" pitchFamily="18" charset="0"/>
              </a:rPr>
              <a:t>Al-Quds</a:t>
            </a:r>
            <a:r>
              <a:rPr lang="en-US" sz="1000">
                <a:latin typeface="Times New Roman" pitchFamily="18" charset="0"/>
              </a:rPr>
              <a:t>” or “the sacred place”) became the third most holy destination to pious Muslims after Mecca and Medina.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02FE7-EAE2-4E10-A83A-2E05BAE809DA}" type="slidenum">
              <a:rPr lang="en-US"/>
              <a:pPr/>
              <a:t>57</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lgn="just"/>
            <a:r>
              <a:rPr lang="en-US" sz="1000" b="1">
                <a:latin typeface="Times New Roman" pitchFamily="18" charset="0"/>
              </a:rPr>
              <a:t>FOUNDATION STONE (HOLY OF HOLIES)</a:t>
            </a:r>
          </a:p>
          <a:p>
            <a:pPr algn="just"/>
            <a:r>
              <a:rPr lang="en-US" sz="1000">
                <a:latin typeface="Times New Roman" pitchFamily="18" charset="0"/>
              </a:rPr>
              <a:t>The </a:t>
            </a:r>
            <a:r>
              <a:rPr lang="en-US" sz="1000" b="1">
                <a:latin typeface="Times New Roman" pitchFamily="18" charset="0"/>
              </a:rPr>
              <a:t>Foundation Stone </a:t>
            </a:r>
            <a:r>
              <a:rPr lang="en-US" sz="1000">
                <a:latin typeface="Times New Roman" pitchFamily="18" charset="0"/>
              </a:rPr>
              <a:t>(known as the</a:t>
            </a:r>
            <a:r>
              <a:rPr lang="en-US" sz="1000" b="1">
                <a:latin typeface="Times New Roman" pitchFamily="18" charset="0"/>
              </a:rPr>
              <a:t> Noble Rock </a:t>
            </a:r>
            <a:r>
              <a:rPr lang="en-US" sz="1000">
                <a:latin typeface="Times New Roman" pitchFamily="18" charset="0"/>
              </a:rPr>
              <a:t>to Muslims) in Jewish liturgy is believed to be the holiest point of the temple (the </a:t>
            </a:r>
            <a:r>
              <a:rPr lang="en-US" sz="1000" b="1">
                <a:latin typeface="Times New Roman" pitchFamily="18" charset="0"/>
              </a:rPr>
              <a:t>Holy of Holies</a:t>
            </a:r>
            <a:r>
              <a:rPr lang="en-US" sz="1000">
                <a:latin typeface="Times New Roman" pitchFamily="18" charset="0"/>
              </a:rPr>
              <a:t>). It is believed that God created man at this spot and that Cain, Abel and Noah offered sacrifices to God here. Jews also believe that this is the spot where Abraham nearly sacrificed his son, Isaac. </a:t>
            </a:r>
          </a:p>
          <a:p>
            <a:pPr algn="just"/>
            <a:endParaRPr lang="en-US" sz="1000">
              <a:latin typeface="Times New Roman" pitchFamily="18" charset="0"/>
            </a:endParaRP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21CCB-DA3B-4D70-9138-DB533A61F9A7}" type="slidenum">
              <a:rPr lang="en-US"/>
              <a:pPr/>
              <a:t>6</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pPr>
              <a:lnSpc>
                <a:spcPct val="80000"/>
              </a:lnSpc>
            </a:pPr>
            <a:endParaRPr lang="en-US" sz="8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0314F-150A-437A-8DEB-BCADD67EE92A}" type="slidenum">
              <a:rPr lang="en-US"/>
              <a:pPr/>
              <a:t>61</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pPr algn="just"/>
            <a:r>
              <a:rPr lang="en-US" sz="1000" b="1">
                <a:latin typeface="Times New Roman" pitchFamily="18" charset="0"/>
              </a:rPr>
              <a:t>ABBASIDS</a:t>
            </a:r>
          </a:p>
          <a:p>
            <a:pPr algn="just"/>
            <a:r>
              <a:rPr lang="en-US" sz="1000">
                <a:latin typeface="Times New Roman" pitchFamily="18" charset="0"/>
              </a:rPr>
              <a:t>The Levant lost its prominence under the rule of the Abbasids who took control from the Umayyads in the late 8th century and moved the seat of the caliphate (the capital of the Islamic empire) east to </a:t>
            </a:r>
            <a:r>
              <a:rPr lang="en-US" sz="1000" b="1">
                <a:latin typeface="Times New Roman" pitchFamily="18" charset="0"/>
              </a:rPr>
              <a:t>Baghdad</a:t>
            </a:r>
            <a:r>
              <a:rPr lang="en-US" sz="1000">
                <a:latin typeface="Times New Roman" pitchFamily="18" charset="0"/>
              </a:rPr>
              <a:t> (in present-day Iraq). </a:t>
            </a:r>
          </a:p>
          <a:p>
            <a:pPr algn="just"/>
            <a:endParaRPr lang="en-US" sz="1000">
              <a:latin typeface="Times New Roman" pitchFamily="18" charset="0"/>
            </a:endParaRPr>
          </a:p>
          <a:p>
            <a:pPr algn="just"/>
            <a:r>
              <a:rPr lang="en-US" sz="1000" b="1">
                <a:latin typeface="Times New Roman" pitchFamily="18" charset="0"/>
              </a:rPr>
              <a:t>FATIMIDS</a:t>
            </a:r>
          </a:p>
          <a:p>
            <a:pPr algn="just"/>
            <a:r>
              <a:rPr lang="en-US" sz="1000">
                <a:latin typeface="Times New Roman" pitchFamily="18" charset="0"/>
              </a:rPr>
              <a:t>In the early 10th century, the Abbasids were, themselves, overthrown by a group of  radical Shi’ites who called themselves </a:t>
            </a:r>
            <a:r>
              <a:rPr lang="en-US" sz="1000" b="1">
                <a:latin typeface="Times New Roman" pitchFamily="18" charset="0"/>
              </a:rPr>
              <a:t>Fatimids</a:t>
            </a:r>
            <a:r>
              <a:rPr lang="en-US" sz="1000">
                <a:latin typeface="Times New Roman" pitchFamily="18" charset="0"/>
              </a:rPr>
              <a:t> after Muhammad's daughter, </a:t>
            </a:r>
            <a:r>
              <a:rPr lang="en-US" sz="1000" b="1">
                <a:latin typeface="Times New Roman" pitchFamily="18" charset="0"/>
              </a:rPr>
              <a:t>Fatima</a:t>
            </a:r>
            <a:r>
              <a:rPr lang="en-US" sz="1000">
                <a:latin typeface="Times New Roman" pitchFamily="18" charset="0"/>
              </a:rPr>
              <a:t>. By 966, the Fatimids had successfully wrested control over Egypt and Palestine and imposed their fundamental beliefs on the population. The Fatimids persecuted non-Muslims (especially Christians) living in their domain,  destroyed their holy sites (including the </a:t>
            </a:r>
            <a:r>
              <a:rPr lang="en-US" sz="1000" b="1">
                <a:latin typeface="Times New Roman" pitchFamily="18" charset="0"/>
              </a:rPr>
              <a:t>Church of the Holy Sepulchre</a:t>
            </a:r>
            <a:r>
              <a:rPr lang="en-US" sz="1000">
                <a:latin typeface="Times New Roman" pitchFamily="18" charset="0"/>
              </a:rPr>
              <a:t> built on the site where Jesus Christ was believed to have been crucified) and restricted Christian access to the Holy City.</a:t>
            </a:r>
          </a:p>
          <a:p>
            <a:endParaRPr lang="en-US" sz="1000">
              <a:latin typeface="Times New Roman" pitchFamily="18" charset="0"/>
            </a:endParaRPr>
          </a:p>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A15A5-788B-479D-A54D-C896610722EC}" type="slidenum">
              <a:rPr lang="en-US"/>
              <a:pPr/>
              <a:t>62</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lgn="just"/>
            <a:r>
              <a:rPr lang="en-US" sz="1000" b="1">
                <a:latin typeface="Times New Roman" pitchFamily="18" charset="0"/>
              </a:rPr>
              <a:t>SELJUK TURKS</a:t>
            </a:r>
          </a:p>
          <a:p>
            <a:pPr algn="just"/>
            <a:r>
              <a:rPr lang="en-US" sz="1000">
                <a:latin typeface="Times New Roman" pitchFamily="18" charset="0"/>
              </a:rPr>
              <a:t>In 1071, Turkish Muslim Seljuks captured Jerusalem and the rest of Palestine and prohibited Christians from visiting their holy sites altogether. They then made their way north from Palestine to the city of </a:t>
            </a:r>
            <a:r>
              <a:rPr lang="en-US" sz="1000" b="1">
                <a:latin typeface="Times New Roman" pitchFamily="18" charset="0"/>
              </a:rPr>
              <a:t>Manzikert</a:t>
            </a:r>
            <a:r>
              <a:rPr lang="en-US" sz="1000">
                <a:latin typeface="Times New Roman" pitchFamily="18" charset="0"/>
              </a:rPr>
              <a:t> in ancient Armenia (now eastern Turkey) encroaching on the Byzantine capital of </a:t>
            </a:r>
            <a:r>
              <a:rPr lang="en-US" sz="1000" b="1">
                <a:latin typeface="Times New Roman" pitchFamily="18" charset="0"/>
              </a:rPr>
              <a:t>Constantinople</a:t>
            </a:r>
            <a:r>
              <a:rPr lang="en-US" sz="1000">
                <a:latin typeface="Times New Roman" pitchFamily="18" charset="0"/>
              </a:rPr>
              <a:t>. </a:t>
            </a:r>
          </a:p>
          <a:p>
            <a:pPr algn="just"/>
            <a:endParaRPr lang="en-US" sz="1000">
              <a:latin typeface="Times New Roman" pitchFamily="18" charset="0"/>
            </a:endParaRPr>
          </a:p>
          <a:p>
            <a:pPr algn="just"/>
            <a:r>
              <a:rPr lang="en-US" sz="1000">
                <a:latin typeface="Times New Roman" pitchFamily="18" charset="0"/>
              </a:rPr>
              <a:t>Desperate for reinforcements, </a:t>
            </a:r>
            <a:r>
              <a:rPr lang="en-US" sz="1000" b="1">
                <a:latin typeface="Times New Roman" pitchFamily="18" charset="0"/>
              </a:rPr>
              <a:t>Alexius Comnenus</a:t>
            </a:r>
            <a:r>
              <a:rPr lang="en-US" sz="1000">
                <a:latin typeface="Times New Roman" pitchFamily="18" charset="0"/>
              </a:rPr>
              <a:t>, the emperor of the Byzantine Empire, the eastern portion of the Holy Roman Empire, appealed to the Pope in the western portion of the Roman Empire for help. The call for aid set the stage for what would become a violent 200-year crusade to recover Jerusalem from the Muslim “infidels.”</a:t>
            </a:r>
            <a:r>
              <a:rPr lang="en-US"/>
              <a:t> </a:t>
            </a:r>
          </a:p>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6FAB-1919-4D2A-BDA5-E6289E6E4467}" type="slidenum">
              <a:rPr lang="en-US"/>
              <a:pPr/>
              <a:t>64</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CRUSADES</a:t>
            </a:r>
          </a:p>
          <a:p>
            <a:pPr algn="just">
              <a:lnSpc>
                <a:spcPct val="80000"/>
              </a:lnSpc>
            </a:pPr>
            <a:r>
              <a:rPr lang="en-US" sz="1000">
                <a:latin typeface="Times New Roman" pitchFamily="18" charset="0"/>
              </a:rPr>
              <a:t>In 1095, </a:t>
            </a:r>
            <a:r>
              <a:rPr lang="en-US" sz="1000" b="1">
                <a:latin typeface="Times New Roman" pitchFamily="18" charset="0"/>
              </a:rPr>
              <a:t>Pope Urban II</a:t>
            </a:r>
            <a:r>
              <a:rPr lang="en-US" sz="1000">
                <a:latin typeface="Times New Roman" pitchFamily="18" charset="0"/>
              </a:rPr>
              <a:t>, answered Comemnus’ call for help. Leading such a campaign, Urban II hoped, would strengthen the church’s authority while helping to reunify the Roman Empire.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 campaign to liberate the Holy City from the Muslim “infidels” was enthusiastically embraced by impoverished Europeans who were in the middle of a spiritual revolution of their own and were eager to demonstrate their religious devotion.  Stories about Seljuk atrocities and desecrations of holy places from Christian pilgrims who had returned from the Holy Land further aroused an already restive population that was eager to fight their “holy war.” Potential crusaders were drawn by promises that their sins would be forgiven if they participated in the Christian war and would be rewarded with a prosperous future. It was also believed that Christians who died while battling infidels would be honored as martyrs and immediately ascend to heaven.</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Financially, the </a:t>
            </a:r>
            <a:r>
              <a:rPr lang="en-US" sz="1000" b="1">
                <a:latin typeface="Times New Roman" pitchFamily="18" charset="0"/>
              </a:rPr>
              <a:t>Levant</a:t>
            </a:r>
            <a:r>
              <a:rPr lang="en-US" sz="1000">
                <a:latin typeface="Times New Roman" pitchFamily="18" charset="0"/>
              </a:rPr>
              <a:t>, which was situated strategically between Asia and the West, was a popular commercial center and capitalistic Crusaders intended to cut out the merchant middlemen by occupying the area and engaging in trade themselves.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CF287-D116-4396-890F-B7E53C2717D6}" type="slidenum">
              <a:rPr lang="en-US"/>
              <a:pPr/>
              <a:t>7</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BIBLICAL HISTORY -- ABRAHAM</a:t>
            </a:r>
          </a:p>
          <a:p>
            <a:pPr algn="just">
              <a:lnSpc>
                <a:spcPct val="80000"/>
              </a:lnSpc>
            </a:pPr>
            <a:r>
              <a:rPr lang="en-US" sz="1000">
                <a:latin typeface="Times New Roman" pitchFamily="18" charset="0"/>
              </a:rPr>
              <a:t>As told in the first books of the </a:t>
            </a:r>
            <a:r>
              <a:rPr lang="en-US" sz="1000" b="1">
                <a:latin typeface="Times New Roman" pitchFamily="18" charset="0"/>
              </a:rPr>
              <a:t>Torah</a:t>
            </a:r>
            <a:r>
              <a:rPr lang="en-US" sz="1000">
                <a:latin typeface="Times New Roman" pitchFamily="18" charset="0"/>
              </a:rPr>
              <a:t> (the Old Testament), the story of </a:t>
            </a:r>
            <a:r>
              <a:rPr lang="en-US" sz="1000" b="1">
                <a:latin typeface="Times New Roman" pitchFamily="18" charset="0"/>
              </a:rPr>
              <a:t>Eretz-Israel</a:t>
            </a:r>
            <a:r>
              <a:rPr lang="en-US" sz="1000">
                <a:latin typeface="Times New Roman" pitchFamily="18" charset="0"/>
              </a:rPr>
              <a:t> (the “land of Israel”) began around 1800 B.C. in the town of </a:t>
            </a:r>
            <a:r>
              <a:rPr lang="en-US" sz="1000" b="1">
                <a:latin typeface="Times New Roman" pitchFamily="18" charset="0"/>
              </a:rPr>
              <a:t>Ur</a:t>
            </a:r>
            <a:r>
              <a:rPr lang="en-US" sz="1000">
                <a:latin typeface="Times New Roman" pitchFamily="18" charset="0"/>
              </a:rPr>
              <a:t> (in present-day Iraq) with a command and a promise from God to a man called </a:t>
            </a:r>
            <a:r>
              <a:rPr lang="en-US" sz="1000" b="1">
                <a:latin typeface="Times New Roman" pitchFamily="18" charset="0"/>
              </a:rPr>
              <a:t>Abraham</a:t>
            </a:r>
            <a:r>
              <a:rPr lang="en-US" sz="1000">
                <a:latin typeface="Times New Roman" pitchFamily="18" charset="0"/>
              </a:rPr>
              <a:t>.  At the age of 75, Abraham was instructed to leave the land of his father with his wife </a:t>
            </a:r>
            <a:r>
              <a:rPr lang="en-US" sz="1000" b="1">
                <a:latin typeface="Times New Roman" pitchFamily="18" charset="0"/>
              </a:rPr>
              <a:t>Sarah</a:t>
            </a:r>
            <a:r>
              <a:rPr lang="en-US" sz="1000">
                <a:latin typeface="Times New Roman" pitchFamily="18" charset="0"/>
              </a:rPr>
              <a:t> to populate a land where his people could worship God.  In return, God promised that Abraham would have many, many descendants -- even though Sarah was barren and long past her childbearing years.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After a period of enslavement and affliction that would last for 400 years, Abraham’s descendants, God’s “</a:t>
            </a:r>
            <a:r>
              <a:rPr lang="en-US" sz="1000" b="1">
                <a:latin typeface="Times New Roman" pitchFamily="18" charset="0"/>
              </a:rPr>
              <a:t>Chosen People</a:t>
            </a:r>
            <a:r>
              <a:rPr lang="en-US" sz="1000">
                <a:latin typeface="Times New Roman" pitchFamily="18" charset="0"/>
              </a:rPr>
              <a:t>,” would inherit the land of </a:t>
            </a:r>
            <a:r>
              <a:rPr lang="en-US" sz="1000" b="1">
                <a:latin typeface="Times New Roman" pitchFamily="18" charset="0"/>
              </a:rPr>
              <a:t>Canaan</a:t>
            </a:r>
            <a:r>
              <a:rPr lang="en-US" sz="1000">
                <a:latin typeface="Times New Roman" pitchFamily="18" charset="0"/>
              </a:rPr>
              <a:t> from the </a:t>
            </a:r>
            <a:r>
              <a:rPr lang="en-US" sz="1000" b="1">
                <a:latin typeface="Times New Roman" pitchFamily="18" charset="0"/>
              </a:rPr>
              <a:t>Nile River</a:t>
            </a:r>
            <a:r>
              <a:rPr lang="en-US" sz="1000">
                <a:latin typeface="Times New Roman" pitchFamily="18" charset="0"/>
              </a:rPr>
              <a:t> (in Egypt) to the </a:t>
            </a:r>
            <a:r>
              <a:rPr lang="en-US" sz="1000" b="1">
                <a:latin typeface="Times New Roman" pitchFamily="18" charset="0"/>
              </a:rPr>
              <a:t>Euphrates River</a:t>
            </a:r>
            <a:r>
              <a:rPr lang="en-US" sz="1000">
                <a:latin typeface="Times New Roman" pitchFamily="18" charset="0"/>
              </a:rPr>
              <a:t> (in present-day Iraq) for the rest of time. (Genesis 17:1-8)</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As God had commanded, Abraham traveled to </a:t>
            </a:r>
            <a:r>
              <a:rPr lang="en-US" sz="1000" b="1">
                <a:latin typeface="Times New Roman" pitchFamily="18" charset="0"/>
              </a:rPr>
              <a:t>Mount Moriah</a:t>
            </a:r>
            <a:r>
              <a:rPr lang="en-US" sz="1000">
                <a:latin typeface="Times New Roman" pitchFamily="18" charset="0"/>
              </a:rPr>
              <a:t> in Jerusalem (the future site of the Temple Mount) where, in order to facilitate God’s promise of a nation created from Abraham’s offspring, Sarah convinced Abraham to be intimate with her Egyptian slave, </a:t>
            </a:r>
            <a:r>
              <a:rPr lang="en-US" sz="1000" b="1">
                <a:latin typeface="Times New Roman" pitchFamily="18" charset="0"/>
              </a:rPr>
              <a:t>Hagar</a:t>
            </a:r>
            <a:r>
              <a:rPr lang="en-US" sz="1000">
                <a:latin typeface="Times New Roman" pitchFamily="18" charset="0"/>
              </a:rPr>
              <a:t>. Hagar bore Abraham a son called </a:t>
            </a:r>
            <a:r>
              <a:rPr lang="en-US" sz="1000" b="1">
                <a:latin typeface="Times New Roman" pitchFamily="18" charset="0"/>
              </a:rPr>
              <a:t>Ishmael.</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Soon after, Sarah, at the age of 90 years, bore Abraham a son of her own who was called </a:t>
            </a:r>
            <a:r>
              <a:rPr lang="en-US" sz="1000" b="1">
                <a:latin typeface="Times New Roman" pitchFamily="18" charset="0"/>
              </a:rPr>
              <a:t>Isaac</a:t>
            </a:r>
            <a:r>
              <a:rPr lang="en-US" sz="1000">
                <a:latin typeface="Times New Roman" pitchFamily="18" charset="0"/>
              </a:rPr>
              <a:t>.  Although she was the one who had suggested Abraham’s liaison with Hagar, Sarah became jealous of Abraham’s older son, Ishmael, and asked her husband to send the child and his mother away into the desert.</a:t>
            </a:r>
            <a:endParaRPr lang="en-US" sz="500">
              <a:latin typeface="Times New Roman" pitchFamily="18" charset="0"/>
            </a:endParaRPr>
          </a:p>
          <a:p>
            <a:pPr algn="just">
              <a:lnSpc>
                <a:spcPct val="80000"/>
              </a:lnSpc>
            </a:pPr>
            <a:r>
              <a:rPr lang="en-US" sz="1000">
                <a:latin typeface="Times New Roman" pitchFamily="18" charset="0"/>
              </a:rPr>
              <a:t>As a test of Abraham’s devotion and trust, God presented Abraham with another command -- to sacrifice his beloved son, Isaac, on top of Mount Moriah.  Just as Abraham’s knife was about to cause a fatal wound, God, satisfied with Abraham’s demonstration of loyalty, stopped him.  Isaac, saved from death, eventually grew up to father two sons, </a:t>
            </a:r>
            <a:r>
              <a:rPr lang="en-US" sz="1000" b="1">
                <a:latin typeface="Times New Roman" pitchFamily="18" charset="0"/>
              </a:rPr>
              <a:t>Esau</a:t>
            </a:r>
            <a:r>
              <a:rPr lang="en-US" sz="1000">
                <a:latin typeface="Times New Roman" pitchFamily="18" charset="0"/>
              </a:rPr>
              <a:t> and </a:t>
            </a:r>
            <a:r>
              <a:rPr lang="en-US" sz="1000" b="1">
                <a:latin typeface="Times New Roman" pitchFamily="18" charset="0"/>
              </a:rPr>
              <a:t>Jacob</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Of the two, God favored Jacob and called him “</a:t>
            </a:r>
            <a:r>
              <a:rPr lang="en-US" sz="1000" b="1">
                <a:latin typeface="Times New Roman" pitchFamily="18" charset="0"/>
              </a:rPr>
              <a:t>Israel</a:t>
            </a:r>
            <a:r>
              <a:rPr lang="en-US" sz="1000">
                <a:latin typeface="Times New Roman" pitchFamily="18" charset="0"/>
              </a:rPr>
              <a:t>,” meaning “to strive with God and prevail.” It was Jacob’s twelve sons who eventually became the patriarchs of the twelve tribes of Israel (called the “Hebrew Tribes”).</a:t>
            </a:r>
          </a:p>
          <a:p>
            <a:pPr>
              <a:lnSpc>
                <a:spcPct val="80000"/>
              </a:lnSpc>
            </a:pPr>
            <a:endParaRPr lang="en-US" sz="1000">
              <a:latin typeface="Times New Roman" pitchFamily="18" charset="0"/>
            </a:endParaRPr>
          </a:p>
          <a:p>
            <a:pPr>
              <a:lnSpc>
                <a:spcPct val="80000"/>
              </a:lnSpc>
            </a:pPr>
            <a:endParaRPr lang="en-US" sz="9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C20CF-E575-4F75-80DC-144AB7E59324}" type="slidenum">
              <a:rPr lang="en-US"/>
              <a:pPr/>
              <a:t>73</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pPr algn="just"/>
            <a:r>
              <a:rPr lang="en-US" sz="1000" b="1">
                <a:latin typeface="Times New Roman" pitchFamily="18" charset="0"/>
              </a:rPr>
              <a:t>Jews as money-lenders</a:t>
            </a:r>
            <a:r>
              <a:rPr lang="en-US" sz="1000">
                <a:latin typeface="Times New Roman" pitchFamily="18" charset="0"/>
              </a:rPr>
              <a:t>: The penetration of the Middle East by the Christians opened up trade routes and introduced a new type of economy that required the services of money-lenders (or “usurers”).  The pacifist Jews, saddled with discriminatory taxes and becoming increasingly dependent on wealth for their survival (to buy protection from Crusading mobs, for instance), welcomed the opportunity to advance themselves in these occupations.  Since the church had banned usury and Judaism didn’t forbid lending money and collecting interest from Christians, the Jews had little competition.  Entrepreneurs, emperors and even churches borrowed from the Jews to help pay for the construction of palaces and other projects -- often winning Jews important posts in the courts.  But it was their practice of collecting interest from poor debtors who had borrowed money in times of crisis, that was responsible for earning Jewish usurers their bad reputation.  Resentment against Jewish creditors underscored many of the pogroms (massacres) that would take place throughout history.</a:t>
            </a:r>
          </a:p>
          <a:p>
            <a:pPr algn="just"/>
            <a:endParaRPr lang="en-US" sz="1000">
              <a:latin typeface="Times New Roman" pitchFamily="18" charset="0"/>
            </a:endParaRPr>
          </a:p>
          <a:p>
            <a:pPr algn="just"/>
            <a:r>
              <a:rPr lang="en-US" sz="1000" b="1">
                <a:latin typeface="Times New Roman" pitchFamily="18" charset="0"/>
              </a:rPr>
              <a:t>Scapegoats:</a:t>
            </a:r>
            <a:r>
              <a:rPr lang="en-US" sz="1000">
                <a:latin typeface="Times New Roman" pitchFamily="18" charset="0"/>
              </a:rPr>
              <a:t> The alien dress, customs and diets of Jews living in foreign lands also mystified and scared the superstitious locals who often turned them into scapegoats for the problems of the day.  Jews were accused of ritually killing Christians (as a supposed expression of their “hatred” for Christ) and using their blood in ceremonies (called “blood libels”). They were also accused of poisoning wells in order to spread diseases within Christian communities and were even held responsible for the Black Death (the bubonic plague) -- an accusation that resulted in Jews being hanged or burned alive by angry mobs.</a:t>
            </a:r>
          </a:p>
          <a:p>
            <a:pPr algn="just"/>
            <a:endParaRPr lang="en-US" sz="1000">
              <a:latin typeface="Times New Roman" pitchFamily="18" charset="0"/>
            </a:endParaRPr>
          </a:p>
          <a:p>
            <a:pPr algn="just"/>
            <a:r>
              <a:rPr lang="en-US" sz="1000">
                <a:latin typeface="Times New Roman" pitchFamily="18" charset="0"/>
              </a:rPr>
              <a:t>At different times, almost all the countries of Europe had expelled Jews for religious, superstition and/or economic reasons.  In many cases, debts owed to Jews were automatically forgiven once the “usurers” had been driven from England (1290), France (1306 and 1394), Austria (1420) and Spain (1492).</a:t>
            </a:r>
          </a:p>
          <a:p>
            <a:pPr algn="just"/>
            <a:endParaRPr lang="en-US" sz="1000">
              <a:latin typeface="Times New Roman" pitchFamily="18" charset="0"/>
            </a:endParaRPr>
          </a:p>
          <a:p>
            <a:endParaRPr lang="en-US" sz="10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005AB-7691-4158-A2B8-DF3D97316627}" type="slidenum">
              <a:rPr lang="en-US"/>
              <a:pPr/>
              <a:t>74</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algn="just"/>
            <a:r>
              <a:rPr lang="en-US" sz="1000" b="1">
                <a:latin typeface="Times New Roman" pitchFamily="18" charset="0"/>
              </a:rPr>
              <a:t>SEPHARDIC JEWS</a:t>
            </a:r>
          </a:p>
          <a:p>
            <a:pPr algn="just"/>
            <a:r>
              <a:rPr lang="en-US" sz="1000">
                <a:latin typeface="Times New Roman" pitchFamily="18" charset="0"/>
              </a:rPr>
              <a:t>Under the Muslims, a large, influential and flourishing Jewish community had developed for centuries in </a:t>
            </a:r>
            <a:r>
              <a:rPr lang="en-US" sz="1000" b="1">
                <a:latin typeface="Times New Roman" pitchFamily="18" charset="0"/>
              </a:rPr>
              <a:t>al-Andalus</a:t>
            </a:r>
            <a:r>
              <a:rPr lang="en-US" sz="1000">
                <a:latin typeface="Times New Roman" pitchFamily="18" charset="0"/>
              </a:rPr>
              <a:t> on the </a:t>
            </a:r>
            <a:r>
              <a:rPr lang="en-US" sz="1000" b="1">
                <a:latin typeface="Times New Roman" pitchFamily="18" charset="0"/>
              </a:rPr>
              <a:t>Iberian Peninsula</a:t>
            </a:r>
            <a:r>
              <a:rPr lang="en-US" sz="1000">
                <a:latin typeface="Times New Roman" pitchFamily="18" charset="0"/>
              </a:rPr>
              <a:t> (Spain).  Jewish tradition in these communities melded with Islamic practices creating a unique form of Judaism practiced by the Spanish Jews (or “Sephardim”). Arabic and Hebrew were both used for prayers in this community and the Sephardim spoke their own Judeo-Spanish language called Ladino.</a:t>
            </a:r>
          </a:p>
          <a:p>
            <a:pPr algn="just"/>
            <a:endParaRPr lang="en-US" sz="1000">
              <a:latin typeface="Times New Roman" pitchFamily="18" charset="0"/>
            </a:endParaRPr>
          </a:p>
          <a:p>
            <a:pPr algn="just"/>
            <a:r>
              <a:rPr lang="en-US" sz="1000">
                <a:latin typeface="Times New Roman" pitchFamily="18" charset="0"/>
              </a:rPr>
              <a:t>The 400-year </a:t>
            </a:r>
            <a:r>
              <a:rPr lang="en-US" sz="1000" b="1">
                <a:latin typeface="Times New Roman" pitchFamily="18" charset="0"/>
              </a:rPr>
              <a:t>Golden Age of Judaism</a:t>
            </a:r>
            <a:r>
              <a:rPr lang="en-US" sz="1000">
                <a:latin typeface="Times New Roman" pitchFamily="18" charset="0"/>
              </a:rPr>
              <a:t> in Spain ended when the Christians conquered Toledo in 1098 and the rest of Spain by the mid-13th century.  In order to homogenize the population under a single faith, the Christians conducted mass conversions of Jews and Muslims.  The Jewish converts or </a:t>
            </a:r>
            <a:r>
              <a:rPr lang="en-US" sz="1000" b="1">
                <a:latin typeface="Times New Roman" pitchFamily="18" charset="0"/>
              </a:rPr>
              <a:t>Marranos</a:t>
            </a:r>
            <a:r>
              <a:rPr lang="en-US" sz="1000">
                <a:latin typeface="Times New Roman" pitchFamily="18" charset="0"/>
              </a:rPr>
              <a:t> were later accused of practicing Judaism in secret and raising their children according to Jewish custom.  Marranos (or “new Christians”) were tortured or killed during the 15th century </a:t>
            </a:r>
            <a:r>
              <a:rPr lang="en-US" sz="1000" b="1">
                <a:latin typeface="Times New Roman" pitchFamily="18" charset="0"/>
              </a:rPr>
              <a:t>Spanish Inquisition</a:t>
            </a:r>
            <a:r>
              <a:rPr lang="en-US" sz="1000">
                <a:latin typeface="Times New Roman" pitchFamily="18" charset="0"/>
              </a:rPr>
              <a:t> and, in 1492, </a:t>
            </a:r>
            <a:r>
              <a:rPr lang="en-US" sz="1000" b="1">
                <a:latin typeface="Times New Roman" pitchFamily="18" charset="0"/>
              </a:rPr>
              <a:t>King Ferdinand</a:t>
            </a:r>
            <a:r>
              <a:rPr lang="en-US" sz="1000">
                <a:latin typeface="Times New Roman" pitchFamily="18" charset="0"/>
              </a:rPr>
              <a:t> and </a:t>
            </a:r>
            <a:r>
              <a:rPr lang="en-US" sz="1000" b="1">
                <a:latin typeface="Times New Roman" pitchFamily="18" charset="0"/>
              </a:rPr>
              <a:t>Queen Isabella</a:t>
            </a:r>
            <a:r>
              <a:rPr lang="en-US" sz="1000">
                <a:latin typeface="Times New Roman" pitchFamily="18" charset="0"/>
              </a:rPr>
              <a:t> expelled all Jews who refused to convert to Christianity.  Sephardic Jews, once seen as the elite among Jews, resettled in Muslim countries in the Ottoman Empire or joined fellow Jews in other parts of Europe.</a:t>
            </a:r>
          </a:p>
          <a:p>
            <a:pPr algn="just"/>
            <a:endParaRPr lang="en-US" sz="1000">
              <a:latin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64790-FBE1-4D6E-9DE8-A86C82E47596}" type="slidenum">
              <a:rPr lang="en-US"/>
              <a:pPr/>
              <a:t>75</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algn="just"/>
            <a:r>
              <a:rPr lang="en-US" sz="1000" b="1">
                <a:latin typeface="Times New Roman" pitchFamily="18" charset="0"/>
              </a:rPr>
              <a:t>ASHKENAZIC JEWS</a:t>
            </a:r>
          </a:p>
          <a:p>
            <a:pPr algn="just"/>
            <a:r>
              <a:rPr lang="en-US" sz="1000">
                <a:latin typeface="Times New Roman" pitchFamily="18" charset="0"/>
              </a:rPr>
              <a:t>In the late Middle Ages, the expansion of trade and commerce in </a:t>
            </a:r>
            <a:r>
              <a:rPr lang="en-US" sz="1000" b="1">
                <a:latin typeface="Times New Roman" pitchFamily="18" charset="0"/>
              </a:rPr>
              <a:t>Europe</a:t>
            </a:r>
            <a:r>
              <a:rPr lang="en-US" sz="1000">
                <a:latin typeface="Times New Roman" pitchFamily="18" charset="0"/>
              </a:rPr>
              <a:t> (especially in Northern Italy) offered new opportunities for Jewish bankers and money-lenders while the Renaissance (a time of “rebirth”) of ideas through the scientific discoveries of Copernicus, Galileo, Newton and others revolutionized man’s understanding of the world. </a:t>
            </a:r>
          </a:p>
          <a:p>
            <a:pPr algn="just"/>
            <a:endParaRPr lang="en-US" sz="1000">
              <a:latin typeface="Times New Roman" pitchFamily="18" charset="0"/>
            </a:endParaRPr>
          </a:p>
          <a:p>
            <a:pPr algn="just"/>
            <a:r>
              <a:rPr lang="en-US" sz="1000">
                <a:latin typeface="Times New Roman" pitchFamily="18" charset="0"/>
              </a:rPr>
              <a:t>At the same time, the Christian Church was challenged by reformers who protested against corruption and abuses of power by the church leaders.  The “</a:t>
            </a:r>
            <a:r>
              <a:rPr lang="en-US" sz="1000" b="1">
                <a:latin typeface="Times New Roman" pitchFamily="18" charset="0"/>
              </a:rPr>
              <a:t>Protestant Reformation</a:t>
            </a:r>
            <a:r>
              <a:rPr lang="en-US" sz="1000">
                <a:latin typeface="Times New Roman" pitchFamily="18" charset="0"/>
              </a:rPr>
              <a:t>” led by </a:t>
            </a:r>
            <a:r>
              <a:rPr lang="en-US" sz="1000" b="1">
                <a:latin typeface="Times New Roman" pitchFamily="18" charset="0"/>
              </a:rPr>
              <a:t>Martin Luther</a:t>
            </a:r>
            <a:r>
              <a:rPr lang="en-US" sz="1000">
                <a:latin typeface="Times New Roman" pitchFamily="18" charset="0"/>
              </a:rPr>
              <a:t> (1483-1546) and </a:t>
            </a:r>
            <a:r>
              <a:rPr lang="en-US" sz="1000" b="1">
                <a:latin typeface="Times New Roman" pitchFamily="18" charset="0"/>
              </a:rPr>
              <a:t>John Calvin</a:t>
            </a:r>
            <a:r>
              <a:rPr lang="en-US" sz="1000">
                <a:latin typeface="Times New Roman" pitchFamily="18" charset="0"/>
              </a:rPr>
              <a:t> (1509-1564) provoked a </a:t>
            </a:r>
            <a:r>
              <a:rPr lang="en-US" sz="1000" b="1">
                <a:latin typeface="Times New Roman" pitchFamily="18" charset="0"/>
              </a:rPr>
              <a:t>counter-reformation</a:t>
            </a:r>
            <a:r>
              <a:rPr lang="en-US" sz="1000">
                <a:latin typeface="Times New Roman" pitchFamily="18" charset="0"/>
              </a:rPr>
              <a:t> by the Catholic Church calling for the moral reform of the clergy and the strengthening of Church structures.  In the religious fervor, both the Protestant and Catholic churches became eager to stamp out heresy of every kind and the Jews became targets once again.  Jewish texts were censored and by mid-16th century, Jews were segregated into ghettoes.</a:t>
            </a:r>
          </a:p>
          <a:p>
            <a:pPr algn="just"/>
            <a:endParaRPr lang="en-US" sz="1000">
              <a:latin typeface="Times New Roman" pitchFamily="18" charset="0"/>
            </a:endParaRPr>
          </a:p>
          <a:p>
            <a:pPr algn="just"/>
            <a:r>
              <a:rPr lang="en-US" sz="1000">
                <a:latin typeface="Times New Roman" pitchFamily="18" charset="0"/>
              </a:rPr>
              <a:t>Many of the Jews who had fled from the </a:t>
            </a:r>
            <a:r>
              <a:rPr lang="en-US" sz="1000" b="1">
                <a:latin typeface="Times New Roman" pitchFamily="18" charset="0"/>
              </a:rPr>
              <a:t>Crusaders</a:t>
            </a:r>
            <a:r>
              <a:rPr lang="en-US" sz="1000">
                <a:latin typeface="Times New Roman" pitchFamily="18" charset="0"/>
              </a:rPr>
              <a:t> and the </a:t>
            </a:r>
            <a:r>
              <a:rPr lang="en-US" sz="1000" b="1">
                <a:latin typeface="Times New Roman" pitchFamily="18" charset="0"/>
              </a:rPr>
              <a:t>Spanish Inquisitors</a:t>
            </a:r>
            <a:r>
              <a:rPr lang="en-US" sz="1000">
                <a:latin typeface="Times New Roman" pitchFamily="18" charset="0"/>
              </a:rPr>
              <a:t> and were escaping anti-Semitism in Western Europe, found a haven in Poland and other parts of Eastern Europe (Jews from Europe were called Ashkenazim from the Hebrew word for German).  Poland, a less-developed frontier, welcomed the Jews for their skills as merchants, craftsmen and financiers. In time, Poland, whose borders in the 16th century stretched from the Baltic to the Black Sea and included present-day Latvia, Lithuania, Belarus and Ukraine, became home to the largest concentration of Jews in Europe and was an important hub for Jewish cultures. </a:t>
            </a:r>
          </a:p>
          <a:p>
            <a:pPr algn="just"/>
            <a:endParaRPr lang="en-US" sz="100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33E25-C70E-4882-8950-80CDD9FC0A4D}" type="slidenum">
              <a:rPr lang="en-US"/>
              <a:pPr/>
              <a:t>76</a:t>
            </a:fld>
            <a:endParaRPr lang="en-US"/>
          </a:p>
        </p:txBody>
      </p:sp>
      <p:sp>
        <p:nvSpPr>
          <p:cNvPr id="88066" name="Rectangle 2"/>
          <p:cNvSpPr>
            <a:spLocks noGrp="1" noRot="1" noChangeAspect="1" noChangeArrowheads="1" noTextEdit="1"/>
          </p:cNvSpPr>
          <p:nvPr>
            <p:ph type="sldImg"/>
          </p:nvPr>
        </p:nvSpPr>
        <p:spPr>
          <a:xfrm>
            <a:off x="1820863" y="685800"/>
            <a:ext cx="3452812" cy="2590800"/>
          </a:xfrm>
          <a:ln/>
        </p:spPr>
      </p:sp>
      <p:sp>
        <p:nvSpPr>
          <p:cNvPr id="88067" name="Rectangle 3"/>
          <p:cNvSpPr>
            <a:spLocks noGrp="1" noChangeArrowheads="1"/>
          </p:cNvSpPr>
          <p:nvPr>
            <p:ph type="body" idx="1"/>
          </p:nvPr>
        </p:nvSpPr>
        <p:spPr>
          <a:xfrm>
            <a:off x="686108" y="3428393"/>
            <a:ext cx="5485785" cy="5106116"/>
          </a:xfrm>
        </p:spPr>
        <p:txBody>
          <a:bodyPr/>
          <a:lstStyle/>
          <a:p>
            <a:pPr algn="just">
              <a:lnSpc>
                <a:spcPct val="80000"/>
              </a:lnSpc>
            </a:pPr>
            <a:r>
              <a:rPr lang="en-US" sz="1000" b="1">
                <a:latin typeface="Times New Roman" pitchFamily="18" charset="0"/>
              </a:rPr>
              <a:t>PALE OF SETTLEMENT</a:t>
            </a:r>
          </a:p>
          <a:p>
            <a:pPr algn="just">
              <a:lnSpc>
                <a:spcPct val="80000"/>
              </a:lnSpc>
            </a:pPr>
            <a:r>
              <a:rPr lang="en-US" sz="1000">
                <a:latin typeface="Times New Roman" pitchFamily="18" charset="0"/>
              </a:rPr>
              <a:t>After Poland was partitioned in 1795, Russia incorporated the eastern portion of the country and with it, most of the country’s Jews.  At least half of world Jewry lived in that pan-Slavic, Eastern Orthodox nation.  For centuries Jews had been excluded from most areas of Russian life and now, with the incorporation of more than one million Jews, Russian merchants became concerned about Jewish competition. In answer to popular concerns, Catherine II, Empress of Russia, set out to solve the “Jewish problem” by creating a “Pale of Settlement” which would confine Jewish activity to an area of land that roughly corresponded to districts (made up of Jewish villages or </a:t>
            </a:r>
            <a:r>
              <a:rPr lang="en-US" sz="1000" b="1" i="1">
                <a:latin typeface="Times New Roman" pitchFamily="18" charset="0"/>
              </a:rPr>
              <a:t>shtetls</a:t>
            </a:r>
            <a:r>
              <a:rPr lang="en-US" sz="1000">
                <a:latin typeface="Times New Roman" pitchFamily="18" charset="0"/>
              </a:rPr>
              <a:t>) already heavily occupied by Jews.  Except on rare occasions, Jews were prohibited from traveling or living in cities outside the Pale and suffered hardships, restrictions and special taxation within the settlement.</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Every Russian tsar who reigned after </a:t>
            </a:r>
            <a:r>
              <a:rPr lang="en-US" sz="1000" b="1">
                <a:latin typeface="Times New Roman" pitchFamily="18" charset="0"/>
              </a:rPr>
              <a:t>Catherine II</a:t>
            </a:r>
            <a:r>
              <a:rPr lang="en-US" sz="1000">
                <a:latin typeface="Times New Roman" pitchFamily="18" charset="0"/>
              </a:rPr>
              <a:t> had his own “solution” for dealing with the large Jewish population living within Russia’s borders:  from attempting to force the Jews to assimilate into Russian society and conscripting Jewish boys into the military (</a:t>
            </a:r>
            <a:r>
              <a:rPr lang="en-US" sz="1000" b="1">
                <a:latin typeface="Times New Roman" pitchFamily="18" charset="0"/>
              </a:rPr>
              <a:t>Nicholas I</a:t>
            </a:r>
            <a:r>
              <a:rPr lang="en-US" sz="1000">
                <a:latin typeface="Times New Roman" pitchFamily="18" charset="0"/>
              </a:rPr>
              <a:t> decreed that Jewish recruits as young as twelve must serve in the army for a period of no less than 25 years), to officially sanctioned </a:t>
            </a:r>
            <a:r>
              <a:rPr lang="en-US" sz="1000" b="1">
                <a:latin typeface="Times New Roman" pitchFamily="18" charset="0"/>
              </a:rPr>
              <a:t>pogroms</a:t>
            </a:r>
            <a:r>
              <a:rPr lang="en-US" sz="1000">
                <a:latin typeface="Times New Roman" pitchFamily="18" charset="0"/>
              </a:rPr>
              <a:t>.*</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POGROMS</a:t>
            </a:r>
          </a:p>
          <a:p>
            <a:pPr algn="just">
              <a:lnSpc>
                <a:spcPct val="80000"/>
              </a:lnSpc>
            </a:pPr>
            <a:r>
              <a:rPr lang="en-US" sz="1000">
                <a:latin typeface="Times New Roman" pitchFamily="18" charset="0"/>
              </a:rPr>
              <a:t>The first of these pogroms was staged after </a:t>
            </a:r>
            <a:r>
              <a:rPr lang="en-US" sz="1000" b="1">
                <a:latin typeface="Times New Roman" pitchFamily="18" charset="0"/>
              </a:rPr>
              <a:t>Tsar Alexander II</a:t>
            </a:r>
            <a:r>
              <a:rPr lang="en-US" sz="1000">
                <a:latin typeface="Times New Roman" pitchFamily="18" charset="0"/>
              </a:rPr>
              <a:t> had slowly begun to allow Jews to settle in Moscow, St. Petersburg and other prominent Russian cites.  When the Jews began to excel in mainstream commerce, nationalistic Russians became resentful and accused the “outsiders” of intending to take over the empire.</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Hatred of the Jews soared after Alexander II was assassinated and his anti-Semitic son, </a:t>
            </a:r>
            <a:r>
              <a:rPr lang="en-US" sz="1000" b="1">
                <a:latin typeface="Times New Roman" pitchFamily="18" charset="0"/>
              </a:rPr>
              <a:t>Alexander III</a:t>
            </a:r>
            <a:r>
              <a:rPr lang="en-US" sz="1000">
                <a:latin typeface="Times New Roman" pitchFamily="18" charset="0"/>
              </a:rPr>
              <a:t>, took the throne.  Blamed for the Tsar’s murder and of attempting to create a “state within a state” the Jews became targets of more than 200 deadly pogroms throughout Russia in 1881. “</a:t>
            </a:r>
            <a:r>
              <a:rPr lang="en-US" sz="1000" b="1">
                <a:latin typeface="Times New Roman" pitchFamily="18" charset="0"/>
              </a:rPr>
              <a:t>Temporary Laws</a:t>
            </a:r>
            <a:r>
              <a:rPr lang="en-US" sz="1000">
                <a:latin typeface="Times New Roman" pitchFamily="18" charset="0"/>
              </a:rPr>
              <a:t>” enacted in 1882 and lasting until 1914 compelled Jews to return to a now-reduced </a:t>
            </a:r>
            <a:r>
              <a:rPr lang="en-US" sz="1000" b="1">
                <a:latin typeface="Times New Roman" pitchFamily="18" charset="0"/>
              </a:rPr>
              <a:t>Pale of Settlement</a:t>
            </a:r>
            <a:r>
              <a:rPr lang="en-US" sz="1000">
                <a:latin typeface="Times New Roman" pitchFamily="18" charset="0"/>
              </a:rPr>
              <a:t> and forced them to obey a number of discriminatory regulations.</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Conditions also deteriorated after the discovery of the so-called “</a:t>
            </a:r>
            <a:r>
              <a:rPr lang="en-US" sz="1000" b="1">
                <a:latin typeface="Times New Roman" pitchFamily="18" charset="0"/>
              </a:rPr>
              <a:t>Protocols of the Elders of Zion,</a:t>
            </a:r>
            <a:r>
              <a:rPr lang="en-US" sz="1000">
                <a:latin typeface="Times New Roman" pitchFamily="18" charset="0"/>
              </a:rPr>
              <a:t>” a forged document allegedly penned by hard-line Zionists outlining a Jewish plot to dominate the world by stirring social unrest and spreading liberal ideas. The Russo-Japanese war of 1905 further ushered in some of the worst pogroms Russia had seen -- resulting in thousands of Jewish deaths and countless more homeless.</a:t>
            </a:r>
          </a:p>
          <a:p>
            <a:pPr algn="just">
              <a:lnSpc>
                <a:spcPct val="80000"/>
              </a:lnSpc>
            </a:pPr>
            <a:endParaRPr lang="en-US" sz="500">
              <a:latin typeface="Times New Roman" pitchFamily="18" charset="0"/>
            </a:endParaRPr>
          </a:p>
          <a:p>
            <a:pPr>
              <a:lnSpc>
                <a:spcPct val="80000"/>
              </a:lnSpc>
            </a:pPr>
            <a:r>
              <a:rPr lang="en-US" sz="1000" i="1">
                <a:latin typeface="Times New Roman" pitchFamily="18" charset="0"/>
              </a:rPr>
              <a:t>*An organized, often officially encouraged massacre or persecution of a minority group, especially one conducted against Jews.</a:t>
            </a:r>
            <a:r>
              <a:rPr lang="en-US" sz="1000" b="1" i="1">
                <a:latin typeface="Times New Roman" pitchFamily="18" charset="0"/>
              </a:rPr>
              <a:t/>
            </a:r>
            <a:br>
              <a:rPr lang="en-US" sz="1000" b="1" i="1">
                <a:latin typeface="Times New Roman" pitchFamily="18" charset="0"/>
              </a:rPr>
            </a:br>
            <a:endParaRPr lang="en-US" sz="1000" i="1">
              <a:latin typeface="Times New Roman" pitchFamily="18" charset="0"/>
            </a:endParaRPr>
          </a:p>
          <a:p>
            <a:pPr>
              <a:lnSpc>
                <a:spcPct val="80000"/>
              </a:lnSpc>
            </a:pPr>
            <a:endParaRPr lang="en-US" sz="1000" i="1">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8E814-E401-49B4-B523-E65C13F8CAD7}" type="slidenum">
              <a:rPr lang="en-US"/>
              <a:pPr/>
              <a:t>77</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DREYFUS AFFAIR</a:t>
            </a:r>
          </a:p>
          <a:p>
            <a:pPr algn="just">
              <a:lnSpc>
                <a:spcPct val="90000"/>
              </a:lnSpc>
            </a:pPr>
            <a:r>
              <a:rPr lang="en-US" sz="1000">
                <a:latin typeface="Times New Roman" pitchFamily="18" charset="0"/>
              </a:rPr>
              <a:t>West European Jews, meanwhile, had been enjoying much better conditions in an atmosphere of tolerance and liberalism following the </a:t>
            </a:r>
            <a:r>
              <a:rPr lang="en-US" sz="1000" b="1">
                <a:latin typeface="Times New Roman" pitchFamily="18" charset="0"/>
              </a:rPr>
              <a:t>French Revolution</a:t>
            </a:r>
            <a:r>
              <a:rPr lang="en-US" sz="1000">
                <a:latin typeface="Times New Roman" pitchFamily="18" charset="0"/>
              </a:rPr>
              <a:t> and the consequent </a:t>
            </a:r>
            <a:r>
              <a:rPr lang="en-US" sz="1000" b="1">
                <a:latin typeface="Times New Roman" pitchFamily="18" charset="0"/>
              </a:rPr>
              <a:t>French Declaration of Rights of Man</a:t>
            </a:r>
            <a:r>
              <a:rPr lang="en-US" sz="1000">
                <a:latin typeface="Times New Roman" pitchFamily="18" charset="0"/>
              </a:rPr>
              <a:t> (1789).  The capitalist revolution enjoyed in the West opened new doors for Jewish bankers, money-lenders and international traders and brought great wealth to very influential families (most notably the </a:t>
            </a:r>
            <a:r>
              <a:rPr lang="en-US" sz="1000" b="1">
                <a:latin typeface="Times New Roman" pitchFamily="18" charset="0"/>
              </a:rPr>
              <a:t>Rothschilds).</a:t>
            </a:r>
            <a:r>
              <a:rPr lang="en-US" sz="1000">
                <a:latin typeface="Times New Roman" pitchFamily="18" charset="0"/>
              </a:rPr>
              <a:t> Jews were even permitted to participate in politics and serve in high posts in the military.</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such a progressive atmosphere it was particularly disturbing to see a Jewish officer convicted for a crime he didn’t commit.</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1884, a Jewish French Captain by the name of </a:t>
            </a:r>
            <a:r>
              <a:rPr lang="en-US" sz="1000" b="1">
                <a:latin typeface="Times New Roman" pitchFamily="18" charset="0"/>
              </a:rPr>
              <a:t>Alfred Dreyfus</a:t>
            </a:r>
            <a:r>
              <a:rPr lang="en-US" sz="1000">
                <a:latin typeface="Times New Roman" pitchFamily="18" charset="0"/>
              </a:rPr>
              <a:t> was accused of selling military secrets to the Germans and sentenced to life in prison. Although new evidence later proved that Dreyfus was innocent, the case generated widespread debate and split the country into separate camps of </a:t>
            </a:r>
            <a:r>
              <a:rPr lang="en-US" sz="1000" b="1">
                <a:latin typeface="Times New Roman" pitchFamily="18" charset="0"/>
              </a:rPr>
              <a:t>Dreyfusards</a:t>
            </a:r>
            <a:r>
              <a:rPr lang="en-US" sz="1000">
                <a:latin typeface="Times New Roman" pitchFamily="18" charset="0"/>
              </a:rPr>
              <a:t> (including author </a:t>
            </a:r>
            <a:r>
              <a:rPr lang="en-US" sz="1000" b="1">
                <a:latin typeface="Times New Roman" pitchFamily="18" charset="0"/>
              </a:rPr>
              <a:t>Emile Zola</a:t>
            </a:r>
            <a:r>
              <a:rPr lang="en-US" sz="1000">
                <a:latin typeface="Times New Roman" pitchFamily="18" charset="0"/>
              </a:rPr>
              <a:t>) who defended the officer and </a:t>
            </a:r>
            <a:r>
              <a:rPr lang="en-US" sz="1000" b="1">
                <a:latin typeface="Times New Roman" pitchFamily="18" charset="0"/>
              </a:rPr>
              <a:t>Anti-Dreyfusards</a:t>
            </a:r>
            <a:r>
              <a:rPr lang="en-US" sz="1000">
                <a:latin typeface="Times New Roman" pitchFamily="18" charset="0"/>
              </a:rPr>
              <a:t> who maintained his guilt, even after another man was convicted.  The affair exposed simmering anti-Semitic sentiments in Europe in the 19th century and stirred up a new group of Jews, the </a:t>
            </a:r>
            <a:r>
              <a:rPr lang="en-US" sz="1000" b="1">
                <a:latin typeface="Times New Roman" pitchFamily="18" charset="0"/>
              </a:rPr>
              <a:t>Zionists</a:t>
            </a:r>
            <a:r>
              <a:rPr lang="en-US" sz="1000">
                <a:latin typeface="Times New Roman" pitchFamily="18" charset="0"/>
              </a:rPr>
              <a:t>, who began to push for the establishment of a Jewish homeland. </a:t>
            </a:r>
          </a:p>
          <a:p>
            <a:pPr algn="just">
              <a:lnSpc>
                <a:spcPct val="90000"/>
              </a:lnSpc>
            </a:pPr>
            <a:endParaRPr lang="en-US" sz="1000">
              <a:latin typeface="Times New Roman" pitchFamily="18" charset="0"/>
            </a:endParaRPr>
          </a:p>
          <a:p>
            <a:pPr>
              <a:lnSpc>
                <a:spcPct val="90000"/>
              </a:lnSpc>
            </a:pPr>
            <a:endParaRPr lang="en-US" sz="100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3B0C8-1A3C-42F0-B9B1-4A58A7140ADF}" type="slidenum">
              <a:rPr lang="en-US"/>
              <a:pPr/>
              <a:t>78</a:t>
            </a:fld>
            <a:endParaRPr lang="en-US"/>
          </a:p>
        </p:txBody>
      </p:sp>
      <p:sp>
        <p:nvSpPr>
          <p:cNvPr id="92162" name="Rectangle 2"/>
          <p:cNvSpPr>
            <a:spLocks noGrp="1" noRot="1" noChangeAspect="1" noChangeArrowheads="1" noTextEdit="1"/>
          </p:cNvSpPr>
          <p:nvPr>
            <p:ph type="sldImg"/>
          </p:nvPr>
        </p:nvSpPr>
        <p:spPr>
          <a:xfrm>
            <a:off x="1973263" y="685800"/>
            <a:ext cx="3148012" cy="2362200"/>
          </a:xfrm>
          <a:ln/>
        </p:spPr>
      </p:sp>
      <p:sp>
        <p:nvSpPr>
          <p:cNvPr id="92163" name="Rectangle 3"/>
          <p:cNvSpPr>
            <a:spLocks noGrp="1" noChangeArrowheads="1"/>
          </p:cNvSpPr>
          <p:nvPr>
            <p:ph type="body" idx="1"/>
          </p:nvPr>
        </p:nvSpPr>
        <p:spPr>
          <a:xfrm>
            <a:off x="686108" y="3276020"/>
            <a:ext cx="5485785" cy="5182302"/>
          </a:xfrm>
        </p:spPr>
        <p:txBody>
          <a:bodyPr/>
          <a:lstStyle/>
          <a:p>
            <a:pPr algn="just">
              <a:lnSpc>
                <a:spcPct val="90000"/>
              </a:lnSpc>
            </a:pPr>
            <a:r>
              <a:rPr lang="en-US" sz="900" b="1">
                <a:latin typeface="Times New Roman" pitchFamily="18" charset="0"/>
              </a:rPr>
              <a:t>ZIONISM</a:t>
            </a:r>
          </a:p>
          <a:p>
            <a:pPr algn="just">
              <a:lnSpc>
                <a:spcPct val="90000"/>
              </a:lnSpc>
            </a:pPr>
            <a:r>
              <a:rPr lang="en-US" sz="900">
                <a:latin typeface="Times New Roman" pitchFamily="18" charset="0"/>
              </a:rPr>
              <a:t>For thousands of years the Jews anticipated the day when a Messiah sent by God would lead them back to Israel.  When the time came, wrote the prophets Isaiah, Jeremiah, Hosea and others, the Temple would be restored, Jerusalem would be established as the center of a world government and Jewish law would become the law of the land. To Orthodox Jews, the divine event would take place when God willed it and only after certain vital preconditions had been met.  Eager religious Zionists, though, believed it was up to the Jews to prepare for the “End of Days” by building a devout society in the Promised Land (Israel).</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In the 1840s, </a:t>
            </a:r>
            <a:r>
              <a:rPr lang="en-US" sz="900" b="1">
                <a:latin typeface="Times New Roman" pitchFamily="18" charset="0"/>
              </a:rPr>
              <a:t>Judah (or Yehuda Hai) Alkalai</a:t>
            </a:r>
            <a:r>
              <a:rPr lang="en-US" sz="900">
                <a:latin typeface="Times New Roman" pitchFamily="18" charset="0"/>
              </a:rPr>
              <a:t>, a rabbi from Sarajevo, advocated the formation of a representative assembly of Jewish elders to oversee the establishment of colonies in Israel and recommended the revival of Hebrew as a common language.  (At that time, Hebrew was reserved for religious use while the Jews in the Diaspora spoke more than 70 different languages). </a:t>
            </a:r>
            <a:r>
              <a:rPr lang="en-US" sz="900" b="1">
                <a:latin typeface="Times New Roman" pitchFamily="18" charset="0"/>
              </a:rPr>
              <a:t>Zevi (or Zwi) Kalischer,</a:t>
            </a:r>
            <a:r>
              <a:rPr lang="en-US" sz="900">
                <a:latin typeface="Times New Roman" pitchFamily="18" charset="0"/>
              </a:rPr>
              <a:t> a Polish rabbi, also believed that the redemption of Zion would be stimulated by the actions of the Jewish people and appealed to wealthy Jewish families for help in fulfilling the dream of resettlement.</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Abraham Isaac (Rav) Kook</a:t>
            </a:r>
            <a:r>
              <a:rPr lang="en-US" sz="900">
                <a:latin typeface="Times New Roman" pitchFamily="18" charset="0"/>
              </a:rPr>
              <a:t> further held that the best way for the Jewish people to live pure and authentic lives in accordance with Jewish law (one of the prerequisites for the deliverance of a Messiah), would be through the spiritual force created by a unified Jewish homeland.  Such a homeland, wrote </a:t>
            </a:r>
            <a:r>
              <a:rPr lang="en-US" sz="900" b="1">
                <a:latin typeface="Times New Roman" pitchFamily="18" charset="0"/>
              </a:rPr>
              <a:t>Asher Ginsburg</a:t>
            </a:r>
            <a:r>
              <a:rPr lang="en-US" sz="900">
                <a:latin typeface="Times New Roman" pitchFamily="18" charset="0"/>
              </a:rPr>
              <a:t> (Ahad Ha-am), would also give the Jews a renewed sense of national identity -- which had been absent for 2000 years -- while acting as a spiritual and cultural center of Jewish life.</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Secular Zionists</a:t>
            </a:r>
            <a:r>
              <a:rPr lang="en-US" sz="900">
                <a:latin typeface="Times New Roman" pitchFamily="18" charset="0"/>
              </a:rPr>
              <a:t> saw Israel as a practical haven for Jewish victims of anti-Semitism.  </a:t>
            </a:r>
            <a:r>
              <a:rPr lang="en-US" sz="900" b="1">
                <a:latin typeface="Times New Roman" pitchFamily="18" charset="0"/>
              </a:rPr>
              <a:t>Moses Hess</a:t>
            </a:r>
            <a:r>
              <a:rPr lang="en-US" sz="900">
                <a:latin typeface="Times New Roman" pitchFamily="18" charset="0"/>
              </a:rPr>
              <a:t>, a German Jew, felt that anti-Semitism was deeply and permanently ingrained in the Western psyche.  The only way Jews could escape persecution in the Diaspora, where they were perpetually seen as outsiders, would be by creating a Jewish state and embracing a national Jewish character. </a:t>
            </a:r>
            <a:r>
              <a:rPr lang="en-US" sz="900" b="1">
                <a:latin typeface="Times New Roman" pitchFamily="18" charset="0"/>
              </a:rPr>
              <a:t>Leon Pinsker</a:t>
            </a:r>
            <a:r>
              <a:rPr lang="en-US" sz="900">
                <a:latin typeface="Times New Roman" pitchFamily="18" charset="0"/>
              </a:rPr>
              <a:t>, like many of his contemporaries who lived during the Enlightenment, at first thought that Jews would eventually be accepted in modern society if they assimilated into their foreign environments.  After the wave of pogroms in Russia, though, he came to believe that hatred of the Jews would never disappear and sought a more radical solution to endemic anti-Semitism.</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By far the most influential Zionist of the 19th century was </a:t>
            </a:r>
            <a:r>
              <a:rPr lang="en-US" sz="900" b="1">
                <a:latin typeface="Times New Roman" pitchFamily="18" charset="0"/>
              </a:rPr>
              <a:t>Theodore Herzl,</a:t>
            </a:r>
            <a:r>
              <a:rPr lang="en-US" sz="900">
                <a:latin typeface="Times New Roman" pitchFamily="18" charset="0"/>
              </a:rPr>
              <a:t> the son of a rich merchant from Hungary.  Like Pinsker, Herzl initially believed Jews could avoid discrimination by assimilating into European culture.  After the notorious </a:t>
            </a:r>
            <a:r>
              <a:rPr lang="en-US" sz="900" b="1">
                <a:latin typeface="Times New Roman" pitchFamily="18" charset="0"/>
              </a:rPr>
              <a:t>Dreyfus Affair</a:t>
            </a:r>
            <a:r>
              <a:rPr lang="en-US" sz="900">
                <a:latin typeface="Times New Roman" pitchFamily="18" charset="0"/>
              </a:rPr>
              <a:t>, though, he too was certain that Jews could only be secure in a sovereign Jewish nation.  In a 65-page proposal to the </a:t>
            </a:r>
            <a:r>
              <a:rPr lang="en-US" sz="900" b="1">
                <a:latin typeface="Times New Roman" pitchFamily="18" charset="0"/>
              </a:rPr>
              <a:t>Rothschilds,</a:t>
            </a:r>
            <a:r>
              <a:rPr lang="en-US" sz="900">
                <a:latin typeface="Times New Roman" pitchFamily="18" charset="0"/>
              </a:rPr>
              <a:t> published as </a:t>
            </a:r>
            <a:r>
              <a:rPr lang="en-US" sz="900" b="1">
                <a:latin typeface="Times New Roman" pitchFamily="18" charset="0"/>
              </a:rPr>
              <a:t>Judenstaat</a:t>
            </a:r>
            <a:r>
              <a:rPr lang="en-US" sz="900">
                <a:latin typeface="Times New Roman" pitchFamily="18" charset="0"/>
              </a:rPr>
              <a:t> or “</a:t>
            </a:r>
            <a:r>
              <a:rPr lang="en-US" sz="900" b="1">
                <a:latin typeface="Times New Roman" pitchFamily="18" charset="0"/>
              </a:rPr>
              <a:t>Jewish State</a:t>
            </a:r>
            <a:r>
              <a:rPr lang="en-US" sz="900">
                <a:latin typeface="Times New Roman" pitchFamily="18" charset="0"/>
              </a:rPr>
              <a:t>,” Herzl outlined his plan for the creation of a Jewish commonwealth.  With the help of philanthropists and the support of other nations, he reasoned, Jews could settle in a neutral land (preferably in Palestine) and build an infrastructure that would eventually support a gradual stream of Jewish immigrants.</a:t>
            </a:r>
          </a:p>
          <a:p>
            <a:pPr>
              <a:lnSpc>
                <a:spcPct val="90000"/>
              </a:lnSpc>
            </a:pPr>
            <a:endParaRPr lang="en-US" sz="900">
              <a:latin typeface="Times New Roman" pitchFamily="18" charset="0"/>
            </a:endParaRPr>
          </a:p>
          <a:p>
            <a:pPr>
              <a:lnSpc>
                <a:spcPct val="90000"/>
              </a:lnSpc>
            </a:pPr>
            <a:endParaRPr lang="en-US" sz="700"/>
          </a:p>
          <a:p>
            <a:pPr>
              <a:lnSpc>
                <a:spcPct val="90000"/>
              </a:lnSpc>
            </a:pPr>
            <a:endParaRPr lang="en-US" sz="700"/>
          </a:p>
          <a:p>
            <a:pPr>
              <a:lnSpc>
                <a:spcPct val="90000"/>
              </a:lnSpc>
            </a:pPr>
            <a:endParaRPr lang="en-US" sz="7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928C8-2CC1-4414-A795-F44BB066D380}" type="slidenum">
              <a:rPr lang="en-US"/>
              <a:pPr/>
              <a:t>79</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pPr algn="just"/>
            <a:r>
              <a:rPr lang="en-US" sz="1000" b="1">
                <a:latin typeface="Times New Roman" pitchFamily="18" charset="0"/>
              </a:rPr>
              <a:t>WORLD ZIONIST COUNCIL</a:t>
            </a:r>
          </a:p>
          <a:p>
            <a:pPr algn="just"/>
            <a:r>
              <a:rPr lang="en-US" sz="1000">
                <a:latin typeface="Times New Roman" pitchFamily="18" charset="0"/>
              </a:rPr>
              <a:t>In 1897, more than 200 people from 17 countries gathered in Basel, Switzerland to attend the </a:t>
            </a:r>
            <a:r>
              <a:rPr lang="en-US" sz="1000" b="1">
                <a:latin typeface="Times New Roman" pitchFamily="18" charset="0"/>
              </a:rPr>
              <a:t>first Zionist Congress</a:t>
            </a:r>
            <a:r>
              <a:rPr lang="en-US" sz="1000">
                <a:latin typeface="Times New Roman" pitchFamily="18" charset="0"/>
              </a:rPr>
              <a:t> and named </a:t>
            </a:r>
            <a:r>
              <a:rPr lang="en-US" sz="1000" b="1">
                <a:latin typeface="Times New Roman" pitchFamily="18" charset="0"/>
              </a:rPr>
              <a:t>Herzl</a:t>
            </a:r>
            <a:r>
              <a:rPr lang="en-US" sz="1000">
                <a:latin typeface="Times New Roman" pitchFamily="18" charset="0"/>
              </a:rPr>
              <a:t> its first president.  At the meeting, the </a:t>
            </a:r>
            <a:r>
              <a:rPr lang="en-US" sz="1000" b="1">
                <a:latin typeface="Times New Roman" pitchFamily="18" charset="0"/>
              </a:rPr>
              <a:t>World Zionist Organization (WZO)</a:t>
            </a:r>
            <a:r>
              <a:rPr lang="en-US" sz="1000">
                <a:latin typeface="Times New Roman" pitchFamily="18" charset="0"/>
              </a:rPr>
              <a:t> stated as its aim the establishment of a publicly recognized, legally secured home for the Jewish people in </a:t>
            </a:r>
            <a:r>
              <a:rPr lang="en-US" sz="1000" b="1">
                <a:latin typeface="Times New Roman" pitchFamily="18" charset="0"/>
              </a:rPr>
              <a:t>Eretz-Israel</a:t>
            </a:r>
            <a:r>
              <a:rPr lang="en-US" sz="1000">
                <a:latin typeface="Times New Roman" pitchFamily="18" charset="0"/>
              </a:rPr>
              <a:t>.</a:t>
            </a:r>
          </a:p>
          <a:p>
            <a:pPr algn="just"/>
            <a:endParaRPr lang="en-US" sz="1000">
              <a:latin typeface="Times New Roman" pitchFamily="18" charset="0"/>
            </a:endParaRPr>
          </a:p>
          <a:p>
            <a:pPr algn="just"/>
            <a:r>
              <a:rPr lang="en-US" sz="1000">
                <a:latin typeface="Times New Roman" pitchFamily="18" charset="0"/>
              </a:rPr>
              <a:t>In order to legally execute the Zionists’ goals, Herzl met with the </a:t>
            </a:r>
            <a:r>
              <a:rPr lang="en-US" sz="1000" b="1">
                <a:latin typeface="Times New Roman" pitchFamily="18" charset="0"/>
              </a:rPr>
              <a:t>Sultan of the Turkish Ottoman Empire</a:t>
            </a:r>
            <a:r>
              <a:rPr lang="en-US" sz="1000">
                <a:latin typeface="Times New Roman" pitchFamily="18" charset="0"/>
              </a:rPr>
              <a:t>, which had dominion over Palestine at the time, and Turkey's ally, German </a:t>
            </a:r>
            <a:r>
              <a:rPr lang="en-US" sz="1000" b="1">
                <a:latin typeface="Times New Roman" pitchFamily="18" charset="0"/>
              </a:rPr>
              <a:t>Kaiser Wilhelm II,</a:t>
            </a:r>
            <a:r>
              <a:rPr lang="en-US" sz="1000">
                <a:latin typeface="Times New Roman" pitchFamily="18" charset="0"/>
              </a:rPr>
              <a:t> to get permission to form a chartered company for the Jews in Palestine. But the cautious Sultan rejected the proposal fearing the establishment of such a company would lead to widespread settlement in Palestine.  The setback was all the more disappointing in light of accelerated</a:t>
            </a:r>
            <a:r>
              <a:rPr lang="en-US" sz="1000" b="1">
                <a:latin typeface="Times New Roman" pitchFamily="18" charset="0"/>
              </a:rPr>
              <a:t> pogroms</a:t>
            </a:r>
            <a:r>
              <a:rPr lang="en-US" sz="1000">
                <a:latin typeface="Times New Roman" pitchFamily="18" charset="0"/>
              </a:rPr>
              <a:t> in Russia and Romania.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4F922-44E3-4EB5-924B-4127156A949C}" type="slidenum">
              <a:rPr lang="en-US"/>
              <a:pPr/>
              <a:t>8</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algn="just">
              <a:lnSpc>
                <a:spcPct val="80000"/>
              </a:lnSpc>
            </a:pPr>
            <a:r>
              <a:rPr lang="en-US" sz="1000" b="1">
                <a:latin typeface="Times New Roman" pitchFamily="18" charset="0"/>
              </a:rPr>
              <a:t>THE STORY OF ABRAHAM (Muslim Perspective)</a:t>
            </a:r>
          </a:p>
          <a:p>
            <a:pPr algn="just">
              <a:lnSpc>
                <a:spcPct val="80000"/>
              </a:lnSpc>
            </a:pPr>
            <a:r>
              <a:rPr lang="en-US" sz="1000">
                <a:latin typeface="Times New Roman" pitchFamily="18" charset="0"/>
              </a:rPr>
              <a:t>The holy books of the Jews, Muslims and Christians agree about most of Abraham’s history although the Torah (or Old Testament to the Christians) and the </a:t>
            </a:r>
            <a:r>
              <a:rPr lang="en-US" sz="1000" b="1">
                <a:latin typeface="Times New Roman" pitchFamily="18" charset="0"/>
              </a:rPr>
              <a:t>Quran</a:t>
            </a:r>
            <a:r>
              <a:rPr lang="en-US" sz="1000">
                <a:latin typeface="Times New Roman" pitchFamily="18" charset="0"/>
              </a:rPr>
              <a:t> (Islam’s holy book) differ on the details.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Both the Bible and the Quran agree that Sarah was old and barren and that she offered Abraham her Egyptian servant, Hagar, to bear him children. Both also concur that Hagar and her child Ishmael were sent into the wilderness. But Muslims add that Hagar and Ishmael were sent to Arabia where there were left by Abraham with few provisions. According to Muslim tradition, when their food and water ran out, Hagar ran back and forth in a panic until God caused a small well to appear. The </a:t>
            </a:r>
            <a:r>
              <a:rPr lang="en-US" sz="1000" b="1">
                <a:latin typeface="Times New Roman" pitchFamily="18" charset="0"/>
              </a:rPr>
              <a:t>Zam Zam Well</a:t>
            </a:r>
            <a:r>
              <a:rPr lang="en-US" sz="1000">
                <a:latin typeface="Times New Roman" pitchFamily="18" charset="0"/>
              </a:rPr>
              <a:t> provided enough water for the mother and child and soon attracted a number of travelers to the site. When Abraham returned, he found a thriving town.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In the center of the town, today Islam’s holy city of </a:t>
            </a:r>
            <a:r>
              <a:rPr lang="en-US" sz="1000" b="1">
                <a:latin typeface="Times New Roman" pitchFamily="18" charset="0"/>
              </a:rPr>
              <a:t>Mecca</a:t>
            </a:r>
            <a:r>
              <a:rPr lang="en-US" sz="1000">
                <a:latin typeface="Times New Roman" pitchFamily="18" charset="0"/>
              </a:rPr>
              <a:t>, Abraham and Ishmael built a cube-like structure in honor of God.  After </a:t>
            </a:r>
            <a:r>
              <a:rPr lang="en-US" sz="1000" b="1">
                <a:latin typeface="Times New Roman" pitchFamily="18" charset="0"/>
              </a:rPr>
              <a:t>Muhammad</a:t>
            </a:r>
            <a:r>
              <a:rPr lang="en-US" sz="1000">
                <a:latin typeface="Times New Roman" pitchFamily="18" charset="0"/>
              </a:rPr>
              <a:t> (the messenger responsible for the development of Islam) was victorious in the 7</a:t>
            </a:r>
            <a:r>
              <a:rPr lang="en-US" sz="1000" baseline="30000">
                <a:latin typeface="Times New Roman" pitchFamily="18" charset="0"/>
              </a:rPr>
              <a:t>th</a:t>
            </a:r>
            <a:r>
              <a:rPr lang="en-US" sz="1000">
                <a:latin typeface="Times New Roman" pitchFamily="18" charset="0"/>
              </a:rPr>
              <a:t> century, the cube or </a:t>
            </a:r>
            <a:r>
              <a:rPr lang="en-US" sz="1000" b="1">
                <a:latin typeface="Times New Roman" pitchFamily="18" charset="0"/>
              </a:rPr>
              <a:t>Ka’aba </a:t>
            </a:r>
            <a:r>
              <a:rPr lang="en-US" sz="1000">
                <a:latin typeface="Times New Roman" pitchFamily="18" charset="0"/>
              </a:rPr>
              <a:t>was rededicated to God and remains Islam’s holiest sanctuary today visited by millions of Muslims every year.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Like Jews and Christians, Muslims, too, believe that God had instructed Abraham to sacrifice his son to demonstrate his devotion to God. But unlike the Jews and Christians, Muslims believe he nearly sacrificed Ishmael in Mecca. </a:t>
            </a:r>
          </a:p>
          <a:p>
            <a:pPr algn="just">
              <a:lnSpc>
                <a:spcPct val="80000"/>
              </a:lnSpc>
            </a:pPr>
            <a:endParaRPr lang="en-US" sz="500">
              <a:latin typeface="Times New Roman" pitchFamily="18" charset="0"/>
            </a:endParaRPr>
          </a:p>
          <a:p>
            <a:pPr algn="just">
              <a:lnSpc>
                <a:spcPct val="80000"/>
              </a:lnSpc>
            </a:pPr>
            <a:r>
              <a:rPr lang="en-US" sz="1000">
                <a:latin typeface="Times New Roman" pitchFamily="18" charset="0"/>
              </a:rPr>
              <a:t>Abraham, Muslims claim, apart from being the first to practice monotheism and the ancestor of three great religions, was also the first person to use the word Islam or “submission” when referring to a believer’s relationship to God. Those who submit to the will of God (as Abraham had done in compliance with God’s order to sacrifice Ishmael) are called “Muslims.”</a:t>
            </a:r>
          </a:p>
          <a:p>
            <a:pPr algn="just">
              <a:lnSpc>
                <a:spcPct val="80000"/>
              </a:lnSpc>
            </a:pPr>
            <a:endParaRPr lang="en-US" sz="100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4CEDA-A695-4ED1-BA30-52C2CE8C8A25}" type="slidenum">
              <a:rPr lang="en-US"/>
              <a:pPr/>
              <a:t>80</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pPr algn="just"/>
            <a:r>
              <a:rPr lang="en-US" sz="1000" b="1">
                <a:latin typeface="Times New Roman" pitchFamily="18" charset="0"/>
              </a:rPr>
              <a:t>ALIYAHS</a:t>
            </a:r>
          </a:p>
          <a:p>
            <a:pPr algn="just"/>
            <a:r>
              <a:rPr lang="en-US" sz="1000">
                <a:latin typeface="Times New Roman" pitchFamily="18" charset="0"/>
              </a:rPr>
              <a:t>While Herzl was trying to secure international recognition for a future Jewish homeland, other organizations, such as </a:t>
            </a:r>
            <a:r>
              <a:rPr lang="en-US" sz="1000" b="1">
                <a:latin typeface="Times New Roman" pitchFamily="18" charset="0"/>
              </a:rPr>
              <a:t>BILU 14</a:t>
            </a:r>
            <a:r>
              <a:rPr lang="en-US" sz="1000">
                <a:latin typeface="Times New Roman" pitchFamily="18" charset="0"/>
              </a:rPr>
              <a:t> and </a:t>
            </a:r>
            <a:r>
              <a:rPr lang="en-US" sz="1000" b="1">
                <a:latin typeface="Times New Roman" pitchFamily="18" charset="0"/>
              </a:rPr>
              <a:t>Hovevie Zion</a:t>
            </a:r>
            <a:r>
              <a:rPr lang="en-US" sz="1000">
                <a:latin typeface="Times New Roman" pitchFamily="18" charset="0"/>
              </a:rPr>
              <a:t> (“Lovers of Zion”), labeled “</a:t>
            </a:r>
            <a:r>
              <a:rPr lang="en-US" sz="1000" b="1">
                <a:latin typeface="Times New Roman" pitchFamily="18" charset="0"/>
              </a:rPr>
              <a:t>practical Zionists</a:t>
            </a:r>
            <a:r>
              <a:rPr lang="en-US" sz="1000">
                <a:latin typeface="Times New Roman" pitchFamily="18" charset="0"/>
              </a:rPr>
              <a:t>,” were actively establishing communities in Palestine.  Through these groups, more than 20,000 Jews (most escaping persecution during Russian pogroms) joined a small group of pioneers living in Palestine in the first of several </a:t>
            </a:r>
            <a:r>
              <a:rPr lang="en-US" sz="1000" b="1" i="1">
                <a:latin typeface="Times New Roman" pitchFamily="18" charset="0"/>
              </a:rPr>
              <a:t>aliyahs</a:t>
            </a:r>
            <a:r>
              <a:rPr lang="en-US" sz="1000">
                <a:latin typeface="Times New Roman" pitchFamily="18" charset="0"/>
              </a:rPr>
              <a:t>, or waves of immigration, that lasted from 1882-1903.  </a:t>
            </a:r>
          </a:p>
          <a:p>
            <a:pPr algn="just"/>
            <a:endParaRPr lang="en-US" sz="1000">
              <a:latin typeface="Times New Roman" pitchFamily="18" charset="0"/>
            </a:endParaRPr>
          </a:p>
          <a:p>
            <a:pPr algn="just"/>
            <a:r>
              <a:rPr lang="en-US" sz="1000">
                <a:latin typeface="Times New Roman" pitchFamily="18" charset="0"/>
              </a:rPr>
              <a:t>A second </a:t>
            </a:r>
            <a:r>
              <a:rPr lang="en-US" sz="1000" i="1">
                <a:latin typeface="Times New Roman" pitchFamily="18" charset="0"/>
              </a:rPr>
              <a:t>aliyah</a:t>
            </a:r>
            <a:r>
              <a:rPr lang="en-US" sz="1000">
                <a:latin typeface="Times New Roman" pitchFamily="18" charset="0"/>
              </a:rPr>
              <a:t> from 1904 to the start of World War I brought another 40,000 new immigrants from Eastern Europe into Palestine.  This group founded </a:t>
            </a:r>
            <a:r>
              <a:rPr lang="en-US" sz="1000" b="1">
                <a:latin typeface="Times New Roman" pitchFamily="18" charset="0"/>
              </a:rPr>
              <a:t>Tel Aviv</a:t>
            </a:r>
            <a:r>
              <a:rPr lang="en-US" sz="1000">
                <a:latin typeface="Times New Roman" pitchFamily="18" charset="0"/>
              </a:rPr>
              <a:t>, the first modern Jewish city built on land purchased from Ottoman Turks.  Until then, most Jews had settled in agricultural colonies (the first established in 1878 called </a:t>
            </a:r>
            <a:r>
              <a:rPr lang="en-US" sz="1000" b="1">
                <a:latin typeface="Times New Roman" pitchFamily="18" charset="0"/>
              </a:rPr>
              <a:t>Petah Tikva</a:t>
            </a:r>
            <a:r>
              <a:rPr lang="en-US" sz="1000">
                <a:latin typeface="Times New Roman" pitchFamily="18" charset="0"/>
              </a:rPr>
              <a:t>) that were the precursors to agricultural communal settlements called </a:t>
            </a:r>
            <a:r>
              <a:rPr lang="en-US" sz="1000" b="1">
                <a:latin typeface="Times New Roman" pitchFamily="18" charset="0"/>
              </a:rPr>
              <a:t>Kibbutzim</a:t>
            </a:r>
            <a:r>
              <a:rPr lang="en-US" sz="1000">
                <a:latin typeface="Times New Roman" pitchFamily="18" charset="0"/>
              </a:rPr>
              <a:t>.  By the start of World War I in 1914, nearly 100,000 Jews lived in Palestine.</a:t>
            </a:r>
            <a:r>
              <a:rPr lang="en-US"/>
              <a:t> </a:t>
            </a:r>
          </a:p>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B45C7E-AB0E-4EC0-9464-70101347744E}" type="slidenum">
              <a:rPr lang="en-US"/>
              <a:pPr/>
              <a:t>81</a:t>
            </a:fld>
            <a:endParaRPr lang="en-US"/>
          </a:p>
        </p:txBody>
      </p:sp>
      <p:sp>
        <p:nvSpPr>
          <p:cNvPr id="98306" name="Rectangle 2"/>
          <p:cNvSpPr>
            <a:spLocks noGrp="1" noRot="1" noChangeAspect="1" noChangeArrowheads="1" noTextEdit="1"/>
          </p:cNvSpPr>
          <p:nvPr>
            <p:ph type="sldImg"/>
          </p:nvPr>
        </p:nvSpPr>
        <p:spPr>
          <a:xfrm>
            <a:off x="1549400" y="685800"/>
            <a:ext cx="4064000" cy="3049588"/>
          </a:xfrm>
          <a:ln/>
        </p:spPr>
      </p:sp>
      <p:sp>
        <p:nvSpPr>
          <p:cNvPr id="98307" name="Rectangle 3"/>
          <p:cNvSpPr>
            <a:spLocks noGrp="1" noChangeArrowheads="1"/>
          </p:cNvSpPr>
          <p:nvPr>
            <p:ph type="body" idx="1"/>
          </p:nvPr>
        </p:nvSpPr>
        <p:spPr>
          <a:xfrm>
            <a:off x="686108" y="4114071"/>
            <a:ext cx="5485785" cy="4115692"/>
          </a:xfrm>
        </p:spPr>
        <p:txBody>
          <a:bodyPr/>
          <a:lstStyle/>
          <a:p>
            <a:pPr algn="just">
              <a:lnSpc>
                <a:spcPct val="80000"/>
              </a:lnSpc>
            </a:pPr>
            <a:r>
              <a:rPr lang="en-US" sz="1000" b="1">
                <a:latin typeface="Times New Roman" pitchFamily="18" charset="0"/>
              </a:rPr>
              <a:t>BALFOUR DECLARATION</a:t>
            </a:r>
          </a:p>
          <a:p>
            <a:pPr algn="just">
              <a:lnSpc>
                <a:spcPct val="80000"/>
              </a:lnSpc>
            </a:pPr>
            <a:r>
              <a:rPr lang="en-US" sz="1000" b="1">
                <a:latin typeface="Times New Roman" pitchFamily="18" charset="0"/>
              </a:rPr>
              <a:t>Chaim Weizmann</a:t>
            </a:r>
            <a:r>
              <a:rPr lang="en-US" sz="1000">
                <a:latin typeface="Times New Roman" pitchFamily="18" charset="0"/>
              </a:rPr>
              <a:t>, a Russian-Jewish highly acclaimed biochemist living in England, was instrumental in bringing the cause of Zionism to the attention of the British. Through his contacts in British society, among them British Foreign Secretary </a:t>
            </a:r>
            <a:r>
              <a:rPr lang="en-US" sz="1000" b="1">
                <a:latin typeface="Times New Roman" pitchFamily="18" charset="0"/>
              </a:rPr>
              <a:t>Lord Arthur Balfour</a:t>
            </a:r>
            <a:r>
              <a:rPr lang="en-US" sz="1000">
                <a:latin typeface="Times New Roman" pitchFamily="18" charset="0"/>
              </a:rPr>
              <a:t> and </a:t>
            </a:r>
            <a:r>
              <a:rPr lang="en-US" sz="1000" b="1">
                <a:latin typeface="Times New Roman" pitchFamily="18" charset="0"/>
              </a:rPr>
              <a:t>Lord of the Admiralty Winston Churchill</a:t>
            </a:r>
            <a:r>
              <a:rPr lang="en-US" sz="1000">
                <a:latin typeface="Times New Roman" pitchFamily="18" charset="0"/>
              </a:rPr>
              <a:t>, Weizmann was able to persuade the British to support the creation of an independent Jewish state in Palestine.</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Britain’s sponsorship was outlined in a letter from </a:t>
            </a:r>
            <a:r>
              <a:rPr lang="en-US" sz="1000" b="1">
                <a:latin typeface="Times New Roman" pitchFamily="18" charset="0"/>
              </a:rPr>
              <a:t>Lord Balfour</a:t>
            </a:r>
            <a:r>
              <a:rPr lang="en-US" sz="1000">
                <a:latin typeface="Times New Roman" pitchFamily="18" charset="0"/>
              </a:rPr>
              <a:t> to </a:t>
            </a:r>
            <a:r>
              <a:rPr lang="en-US" sz="1000" b="1">
                <a:latin typeface="Times New Roman" pitchFamily="18" charset="0"/>
              </a:rPr>
              <a:t>Lord Rothschild</a:t>
            </a:r>
            <a:r>
              <a:rPr lang="en-US" sz="1000">
                <a:latin typeface="Times New Roman" pitchFamily="18" charset="0"/>
              </a:rPr>
              <a:t> (a leading British Zionist) on November 2, 1917.</a:t>
            </a:r>
          </a:p>
          <a:p>
            <a:pPr algn="just">
              <a:lnSpc>
                <a:spcPct val="80000"/>
              </a:lnSpc>
            </a:pPr>
            <a:endParaRPr lang="en-US" sz="1000">
              <a:latin typeface="Times New Roman" pitchFamily="18" charset="0"/>
            </a:endParaRPr>
          </a:p>
          <a:p>
            <a:pPr algn="just">
              <a:lnSpc>
                <a:spcPct val="80000"/>
              </a:lnSpc>
            </a:pPr>
            <a:r>
              <a:rPr lang="en-US" sz="1000" i="1">
                <a:latin typeface="Times New Roman" pitchFamily="18" charset="0"/>
              </a:rPr>
              <a:t>I have much pleasure in conveying to you, on behalf of His Majesty’s Government, the following declaration of sympathy with Jewish Zionist aspirations which has been submitted to, and approved by, the Cabinet.</a:t>
            </a:r>
          </a:p>
          <a:p>
            <a:pPr algn="just">
              <a:lnSpc>
                <a:spcPct val="80000"/>
              </a:lnSpc>
            </a:pPr>
            <a:endParaRPr lang="en-US" sz="1000" i="1">
              <a:latin typeface="Times New Roman" pitchFamily="18" charset="0"/>
            </a:endParaRPr>
          </a:p>
          <a:p>
            <a:pPr algn="just">
              <a:lnSpc>
                <a:spcPct val="80000"/>
              </a:lnSpc>
            </a:pPr>
            <a:r>
              <a:rPr lang="en-US" sz="1000" i="1">
                <a:latin typeface="Times New Roman" pitchFamily="18" charset="0"/>
              </a:rPr>
              <a:t>His Majesty’s Government view with favour the establishment in Palestine of a national home for the Jewish people, and will use their best endeavours to facilitate the achievement of this object, it being clearly understood that nothing shall be done which may prejudice the civil and religious rights of existing non-Jewish communities in Palestine, or the rights and political status enjoyed by Jews in any other country.</a:t>
            </a:r>
          </a:p>
          <a:p>
            <a:pPr algn="just">
              <a:lnSpc>
                <a:spcPct val="80000"/>
              </a:lnSpc>
            </a:pPr>
            <a:endParaRPr lang="en-US" sz="1000" i="1">
              <a:latin typeface="Times New Roman" pitchFamily="18" charset="0"/>
            </a:endParaRPr>
          </a:p>
          <a:p>
            <a:pPr algn="just">
              <a:lnSpc>
                <a:spcPct val="80000"/>
              </a:lnSpc>
            </a:pPr>
            <a:r>
              <a:rPr lang="en-US" sz="1000">
                <a:latin typeface="Times New Roman" pitchFamily="18" charset="0"/>
              </a:rPr>
              <a:t>With this declaration, the British hoped to win support of world Jewry during World War I. More importantly, they hoped to persuade the Jews in the U.S. to put pressure on their government to enter the war on Britain’s side and persuade Russia Jews to keep their country in the war.  A Jewish nation under British sovereignty in close proximity to the Suez Canal, moreover, would help ensure freedom of access through the Canal, the main passageway to the sea route to India and East Africa.</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With the support of a major world power and international recognition through the Balfour Declaration, the Zionists dream of a Jewish homeland in Palestine was close to becoming a reality.</a:t>
            </a:r>
            <a:r>
              <a:rPr lang="en-US" sz="900"/>
              <a:t>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6F84E-0B19-42C2-8B9C-9309A7A53F28}" type="slidenum">
              <a:rPr lang="en-US"/>
              <a:pPr/>
              <a:t>82</a:t>
            </a:fld>
            <a:endParaRPr lang="en-US"/>
          </a:p>
        </p:txBody>
      </p:sp>
      <p:sp>
        <p:nvSpPr>
          <p:cNvPr id="100354" name="Rectangle 2"/>
          <p:cNvSpPr>
            <a:spLocks noGrp="1" noRot="1" noChangeAspect="1" noChangeArrowheads="1" noTextEdit="1"/>
          </p:cNvSpPr>
          <p:nvPr>
            <p:ph type="sldImg"/>
          </p:nvPr>
        </p:nvSpPr>
        <p:spPr>
          <a:xfrm>
            <a:off x="1922463" y="685800"/>
            <a:ext cx="2947987" cy="2211388"/>
          </a:xfrm>
          <a:ln/>
        </p:spPr>
      </p:sp>
      <p:sp>
        <p:nvSpPr>
          <p:cNvPr id="100355" name="Rectangle 3"/>
          <p:cNvSpPr>
            <a:spLocks noGrp="1" noChangeArrowheads="1"/>
          </p:cNvSpPr>
          <p:nvPr>
            <p:ph type="body" idx="1"/>
          </p:nvPr>
        </p:nvSpPr>
        <p:spPr>
          <a:xfrm>
            <a:off x="686108" y="2971274"/>
            <a:ext cx="5485785" cy="5637800"/>
          </a:xfrm>
        </p:spPr>
        <p:txBody>
          <a:bodyPr/>
          <a:lstStyle/>
          <a:p>
            <a:pPr algn="just">
              <a:lnSpc>
                <a:spcPct val="90000"/>
              </a:lnSpc>
            </a:pPr>
            <a:r>
              <a:rPr lang="en-US" sz="900" b="1">
                <a:latin typeface="Times New Roman" pitchFamily="18" charset="0"/>
              </a:rPr>
              <a:t>DECLINE OF THE OTTOMAN EMPIRE</a:t>
            </a:r>
            <a:endParaRPr lang="en-US" sz="900">
              <a:latin typeface="Times New Roman" pitchFamily="18" charset="0"/>
            </a:endParaRPr>
          </a:p>
          <a:p>
            <a:pPr algn="just">
              <a:lnSpc>
                <a:spcPct val="90000"/>
              </a:lnSpc>
            </a:pPr>
            <a:r>
              <a:rPr lang="en-US" sz="900">
                <a:latin typeface="Times New Roman" pitchFamily="18" charset="0"/>
              </a:rPr>
              <a:t>The gradual 300-year decline of the empire began in 1566 with the death of </a:t>
            </a:r>
            <a:r>
              <a:rPr lang="en-US" sz="900" b="1">
                <a:latin typeface="Times New Roman" pitchFamily="18" charset="0"/>
              </a:rPr>
              <a:t>Suleiman</a:t>
            </a:r>
            <a:r>
              <a:rPr lang="en-US" sz="900">
                <a:latin typeface="Times New Roman" pitchFamily="18" charset="0"/>
              </a:rPr>
              <a:t>, the Ottomans greatest leader. His heirs, who were often mired in successional disputes that frequently involved imprisoning or killing rival family members, were less capable administrators who were usually detached from the populace and unaware of international developments.</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Intellectual/Technological Stagnation</a:t>
            </a:r>
          </a:p>
          <a:p>
            <a:pPr algn="just">
              <a:lnSpc>
                <a:spcPct val="90000"/>
              </a:lnSpc>
            </a:pPr>
            <a:r>
              <a:rPr lang="en-US" sz="900">
                <a:latin typeface="Times New Roman" pitchFamily="18" charset="0"/>
              </a:rPr>
              <a:t>While the West experienced a cultural renaissance, the Ottomans stagnated intellectually. Muslim scholars were so convinced of the superiority of the Muslim and Ottoman civilizations that they were closed to new ideas coming from the “infidel” West. The isolation prevented the flow of new ideas, technological developments and scientific discoveries from abroad. While the Western world advanced, the Ottomans were employing ancient agricultural techniques and feudalistic methods. In time, the Ottomans could no longer compete with the West agriculturally and the flood of Western manufactured goods threatened the livelihoods of local craftsmen.  The unfavorable trade balanced forced the Empire to deplete its stockpiles of gold -- which, itself, was losing its value because of the influx of cheap silver from the New World (America) by the Spanish.</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Higher Taxes</a:t>
            </a:r>
          </a:p>
          <a:p>
            <a:pPr algn="just">
              <a:lnSpc>
                <a:spcPct val="90000"/>
              </a:lnSpc>
            </a:pPr>
            <a:r>
              <a:rPr lang="en-US" sz="900">
                <a:latin typeface="Times New Roman" pitchFamily="18" charset="0"/>
              </a:rPr>
              <a:t>In order to make up for the lost income and the devalued currency, new and heavier taxes were imposed on the people — with the tax burden falling most heavily on the peasants. By this time, the process of tax collecting had become corrupt. Most of the tax-collecting posts had been bought by wealthy officials who, in turn, squeezed extra taxes from the populace for their own gain.</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Lure of European commerce</a:t>
            </a:r>
          </a:p>
          <a:p>
            <a:pPr algn="just">
              <a:lnSpc>
                <a:spcPct val="90000"/>
              </a:lnSpc>
            </a:pPr>
            <a:r>
              <a:rPr lang="en-US" sz="900">
                <a:latin typeface="Times New Roman" pitchFamily="18" charset="0"/>
              </a:rPr>
              <a:t>The Ottoman Empire’s economy was also adversely affected when the West began using new trade routes to India and Asia that bypassed the Ottoman Empire. To lure European commerce back to the Empire, the Ottomans offered special trade arrangements (called </a:t>
            </a:r>
            <a:r>
              <a:rPr lang="en-US" sz="900" i="1">
                <a:latin typeface="Times New Roman" pitchFamily="18" charset="0"/>
              </a:rPr>
              <a:t>capitulations</a:t>
            </a:r>
            <a:r>
              <a:rPr lang="en-US" sz="900">
                <a:latin typeface="Times New Roman" pitchFamily="18" charset="0"/>
              </a:rPr>
              <a:t>) to foreign merchants who granted them financial and judicial privileges that were not bestowed upon the local population. Traders were given the same amount of autonomy as members of the religious </a:t>
            </a:r>
            <a:r>
              <a:rPr lang="en-US" sz="900" i="1">
                <a:latin typeface="Times New Roman" pitchFamily="18" charset="0"/>
              </a:rPr>
              <a:t>millets</a:t>
            </a:r>
            <a:r>
              <a:rPr lang="en-US" sz="900">
                <a:latin typeface="Times New Roman" pitchFamily="18" charset="0"/>
              </a:rPr>
              <a:t> - which had fallen increasingly under the control of European countries.</a:t>
            </a:r>
          </a:p>
          <a:p>
            <a:pPr algn="just">
              <a:lnSpc>
                <a:spcPct val="90000"/>
              </a:lnSpc>
            </a:pPr>
            <a:endParaRPr lang="en-US" sz="500">
              <a:latin typeface="Times New Roman" pitchFamily="18" charset="0"/>
            </a:endParaRPr>
          </a:p>
          <a:p>
            <a:pPr algn="just">
              <a:lnSpc>
                <a:spcPct val="90000"/>
              </a:lnSpc>
            </a:pPr>
            <a:r>
              <a:rPr lang="en-US" sz="900" b="1">
                <a:latin typeface="Times New Roman" pitchFamily="18" charset="0"/>
              </a:rPr>
              <a:t>Europe influence over </a:t>
            </a:r>
            <a:r>
              <a:rPr lang="en-US" sz="900" b="1" i="1">
                <a:latin typeface="Times New Roman" pitchFamily="18" charset="0"/>
              </a:rPr>
              <a:t>millets</a:t>
            </a:r>
            <a:r>
              <a:rPr lang="en-US" sz="900" b="1">
                <a:latin typeface="Times New Roman" pitchFamily="18" charset="0"/>
              </a:rPr>
              <a:t> </a:t>
            </a:r>
            <a:r>
              <a:rPr lang="en-US" sz="900">
                <a:latin typeface="Times New Roman" pitchFamily="18" charset="0"/>
              </a:rPr>
              <a:t>(religious communities in the Ottoman Empire)</a:t>
            </a:r>
          </a:p>
          <a:p>
            <a:pPr algn="just">
              <a:lnSpc>
                <a:spcPct val="90000"/>
              </a:lnSpc>
            </a:pPr>
            <a:r>
              <a:rPr lang="en-US" sz="900">
                <a:latin typeface="Times New Roman" pitchFamily="18" charset="0"/>
              </a:rPr>
              <a:t>As Ottoman authority weakened, the European states extended their influence in the Empire by claiming to represent the interests of the religious minority groups. France claimed to be the protector of all Catholics living in the Empire, Russia claimed rights of protection over the Orthodox communities and the British claimed to be the protectors of the Jews, Druze (a Muslim sect comprised of followers of Fatimid caliph al-Hakim) and the Protestants.</a:t>
            </a:r>
          </a:p>
          <a:p>
            <a:pPr algn="just">
              <a:lnSpc>
                <a:spcPct val="90000"/>
              </a:lnSpc>
            </a:pPr>
            <a:endParaRPr lang="en-US" sz="500">
              <a:latin typeface="Times New Roman" pitchFamily="18" charset="0"/>
            </a:endParaRPr>
          </a:p>
          <a:p>
            <a:pPr algn="just">
              <a:lnSpc>
                <a:spcPct val="90000"/>
              </a:lnSpc>
            </a:pPr>
            <a:r>
              <a:rPr lang="en-US" sz="900">
                <a:latin typeface="Times New Roman" pitchFamily="18" charset="0"/>
              </a:rPr>
              <a:t>The trade advantages and protectionist claims gradually transformed into foreign exploitation. Foreign loans granted to the Ottoman Empire were accompanied by stipulations and the European nations gained leverage by claiming that all activity within the Empire was for the sole benefit of their religious protectorates.  In time, European countries owned and ran banks, railways, mining companies and other businesses in the Ottoman Empire which, in turn, were falling deeply into debt.</a:t>
            </a:r>
          </a:p>
          <a:p>
            <a:pPr algn="just">
              <a:lnSpc>
                <a:spcPct val="90000"/>
              </a:lnSpc>
            </a:pPr>
            <a:endParaRPr lang="en-US" sz="90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FD360-B6C6-40CB-A1A8-DE7B6DE29FC7}" type="slidenum">
              <a:rPr lang="en-US"/>
              <a:pPr/>
              <a:t>83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Decline in Military Strength</a:t>
            </a:r>
          </a:p>
          <a:p>
            <a:pPr algn="just">
              <a:lnSpc>
                <a:spcPct val="90000"/>
              </a:lnSpc>
            </a:pPr>
            <a:r>
              <a:rPr lang="en-US" sz="1000">
                <a:latin typeface="Times New Roman" pitchFamily="18" charset="0"/>
              </a:rPr>
              <a:t>Along with diminished cultural prestige and economic decline, the Ottoman Empire lost its military strength when its </a:t>
            </a:r>
            <a:r>
              <a:rPr lang="en-US" sz="1000" b="1">
                <a:latin typeface="Times New Roman" pitchFamily="18" charset="0"/>
              </a:rPr>
              <a:t>Janissaries</a:t>
            </a:r>
            <a:r>
              <a:rPr lang="en-US" sz="1000">
                <a:latin typeface="Times New Roman" pitchFamily="18" charset="0"/>
              </a:rPr>
              <a:t>, once the world’s most effective military unit, became too powerful and turned on their masters. Once composed of young celibate Christian captives, the members of the elite Janissary corps became more and more autonomous until they became a state within a state that was strong enough to stage palace coups and influence governmental policy. The military force was finally disbanded by the </a:t>
            </a:r>
            <a:r>
              <a:rPr lang="en-US" sz="1000" b="1">
                <a:latin typeface="Times New Roman" pitchFamily="18" charset="0"/>
              </a:rPr>
              <a:t>Sultan Mahmud II</a:t>
            </a:r>
            <a:r>
              <a:rPr lang="en-US" sz="1000">
                <a:latin typeface="Times New Roman" pitchFamily="18" charset="0"/>
              </a:rPr>
              <a:t> and all the soldiers were either killed or banished. The troops were replaced by local amateur recruits.</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Without a reliable military force, the Ottomans were vulnerable to attacks by European armies.  As a result, the Empire progressively lost territory to European invaders from the 17th century until its final disintegration after World War I.</a:t>
            </a:r>
          </a:p>
          <a:p>
            <a:pPr algn="just">
              <a:lnSpc>
                <a:spcPct val="90000"/>
              </a:lnSpc>
            </a:pPr>
            <a:endParaRPr lang="en-US" sz="1000" b="1">
              <a:latin typeface="Times New Roman" pitchFamily="18" charset="0"/>
            </a:endParaRPr>
          </a:p>
          <a:p>
            <a:pPr algn="just">
              <a:lnSpc>
                <a:spcPct val="90000"/>
              </a:lnSpc>
            </a:pPr>
            <a:r>
              <a:rPr lang="en-US" sz="1000" b="1">
                <a:latin typeface="Times New Roman" pitchFamily="18" charset="0"/>
              </a:rPr>
              <a:t>The “Sick Man of Europe”</a:t>
            </a:r>
          </a:p>
          <a:p>
            <a:pPr algn="just">
              <a:lnSpc>
                <a:spcPct val="90000"/>
              </a:lnSpc>
            </a:pPr>
            <a:r>
              <a:rPr lang="en-US" sz="1000">
                <a:latin typeface="Times New Roman" pitchFamily="18" charset="0"/>
              </a:rPr>
              <a:t>By the end of the 19th century, the Ottoman Empire had become the “sick man of Europe.” All its north African and European territories to the Aegean Sea had been lost and the rest of the Empire was artificially kept intact through intervention by the West. The Empire’s disintegration was inevitable and Britain, France, Russia and other countries were waiting on the sidelines like vultures ready to claim their shares of Ottoman territory once it collapsed.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9EBFF-75C5-48B8-AC1A-C514CC08C6F6}" type="slidenum">
              <a:rPr lang="en-US"/>
              <a:pPr/>
              <a:t>84</a:t>
            </a:fld>
            <a:endParaRPr lang="en-US"/>
          </a:p>
        </p:txBody>
      </p:sp>
      <p:sp>
        <p:nvSpPr>
          <p:cNvPr id="104450" name="Rectangle 2"/>
          <p:cNvSpPr>
            <a:spLocks noGrp="1" noRot="1" noChangeAspect="1" noChangeArrowheads="1" noTextEdit="1"/>
          </p:cNvSpPr>
          <p:nvPr>
            <p:ph type="sldImg"/>
          </p:nvPr>
        </p:nvSpPr>
        <p:spPr>
          <a:xfrm>
            <a:off x="1866900" y="685800"/>
            <a:ext cx="3352800" cy="2514600"/>
          </a:xfrm>
          <a:ln/>
        </p:spPr>
      </p:sp>
      <p:sp>
        <p:nvSpPr>
          <p:cNvPr id="104451" name="Rectangle 3"/>
          <p:cNvSpPr>
            <a:spLocks noGrp="1" noChangeArrowheads="1"/>
          </p:cNvSpPr>
          <p:nvPr>
            <p:ph type="body" idx="1"/>
          </p:nvPr>
        </p:nvSpPr>
        <p:spPr>
          <a:xfrm>
            <a:off x="686108" y="3353827"/>
            <a:ext cx="5485785" cy="4952121"/>
          </a:xfrm>
        </p:spPr>
        <p:txBody>
          <a:bodyPr/>
          <a:lstStyle/>
          <a:p>
            <a:pPr algn="just">
              <a:lnSpc>
                <a:spcPct val="80000"/>
              </a:lnSpc>
            </a:pPr>
            <a:r>
              <a:rPr lang="en-US" sz="1000" b="1">
                <a:latin typeface="Times New Roman" pitchFamily="18" charset="0"/>
              </a:rPr>
              <a:t>DISCONTENT IN OTTOMAN EMPIRE</a:t>
            </a:r>
          </a:p>
          <a:p>
            <a:pPr algn="just">
              <a:lnSpc>
                <a:spcPct val="80000"/>
              </a:lnSpc>
            </a:pPr>
            <a:r>
              <a:rPr lang="en-US" sz="1000">
                <a:latin typeface="Times New Roman" pitchFamily="18" charset="0"/>
              </a:rPr>
              <a:t>Despite attempts by the Sultans to reform and modernize the Ottoman Empire, they couldn’t compete with liberal and nationalistic ideas that had inspired the breakaway republics to fight for their independence (the Greeks, Macedonians, Balkans etc.) and provoked young Turkish officers and students to rebel against the old order within the Empire.</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Young Turks and Turkification</a:t>
            </a:r>
          </a:p>
          <a:p>
            <a:pPr algn="just">
              <a:lnSpc>
                <a:spcPct val="80000"/>
              </a:lnSpc>
            </a:pPr>
            <a:r>
              <a:rPr lang="en-US" sz="1000">
                <a:latin typeface="Times New Roman" pitchFamily="18" charset="0"/>
              </a:rPr>
              <a:t>In 1908, a group of students and officers, organized as the “</a:t>
            </a:r>
            <a:r>
              <a:rPr lang="en-US" sz="1000" b="1">
                <a:latin typeface="Times New Roman" pitchFamily="18" charset="0"/>
              </a:rPr>
              <a:t>Young Turks</a:t>
            </a:r>
            <a:r>
              <a:rPr lang="en-US" sz="1000">
                <a:latin typeface="Times New Roman" pitchFamily="18" charset="0"/>
              </a:rPr>
              <a:t>” and ruled by the </a:t>
            </a:r>
            <a:r>
              <a:rPr lang="en-US" sz="1000" b="1">
                <a:latin typeface="Times New Roman" pitchFamily="18" charset="0"/>
              </a:rPr>
              <a:t>Committee of Union and Progress (CUP),</a:t>
            </a:r>
            <a:r>
              <a:rPr lang="en-US" sz="1000">
                <a:latin typeface="Times New Roman" pitchFamily="18" charset="0"/>
              </a:rPr>
              <a:t> rebelled against the archaic Ottoman ruling class and became the de facto rulers of the Empire. The members of the chauvinistic CUP immediately initiated a program of </a:t>
            </a:r>
            <a:r>
              <a:rPr lang="en-US" sz="1000" b="1">
                <a:latin typeface="Times New Roman" pitchFamily="18" charset="0"/>
              </a:rPr>
              <a:t>Turkificatio</a:t>
            </a:r>
            <a:r>
              <a:rPr lang="en-US" sz="1000">
                <a:latin typeface="Times New Roman" pitchFamily="18" charset="0"/>
              </a:rPr>
              <a:t>n (promoting Turkish history, culture and language) in the mostly Arab states, which further alienated a population that was already suffering from economic crises, corrupt local governments and foreign competition.</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Armenian Genocide</a:t>
            </a:r>
          </a:p>
          <a:p>
            <a:pPr algn="just">
              <a:lnSpc>
                <a:spcPct val="80000"/>
              </a:lnSpc>
            </a:pPr>
            <a:r>
              <a:rPr lang="en-US" sz="1000">
                <a:latin typeface="Times New Roman" pitchFamily="18" charset="0"/>
              </a:rPr>
              <a:t>One of the most tragic acts committed by the leaders of the short-lived “Young Turk” movement was their effort to consolidate and expand Turkish rule by brutally exterminating the Armenian population living in the Turanian lands in the east. Under the Ottomans, the Armenians had become a prosperous minority that challenged the Young Turks’ ambition of being the wealthiest and most powerful ethnic group in the Empire. The Armenians (who were sympathetic to rival Russia) also straddled a strategic territory in the east that the CUP had planned to annex. To rid the country of their competitors the Turks systematically deported and massacred the entire Armenian community from 1915 to 1921 and expropriated the property they left behind. This genocide (which the Turks deny took place) is still commemorated by Armenians worldwide on April 24th as Martyr’s Day.</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Discontent</a:t>
            </a:r>
          </a:p>
          <a:p>
            <a:pPr algn="just">
              <a:lnSpc>
                <a:spcPct val="80000"/>
              </a:lnSpc>
            </a:pPr>
            <a:r>
              <a:rPr lang="en-US" sz="1000">
                <a:latin typeface="Times New Roman" pitchFamily="18" charset="0"/>
              </a:rPr>
              <a:t>Subjects of the Ottoman Empire, overburdened by crippling taxes, suffering under the corrupt local rulers and resentful of the central government’s sudden effort to impose Turkish culture on its mostly Arab population (Turkification), were prepared to see the Empire carved up into independent states. The Arabs, like the Greeks, Serbs, Armenians, Croats, Albanians and many other nationalist groups before them, wanted the right to decide their own political status and form of government.</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Turks ally with Central Powers</a:t>
            </a:r>
          </a:p>
          <a:p>
            <a:pPr algn="just">
              <a:lnSpc>
                <a:spcPct val="80000"/>
              </a:lnSpc>
            </a:pPr>
            <a:r>
              <a:rPr lang="en-US" sz="1000">
                <a:latin typeface="Times New Roman" pitchFamily="18" charset="0"/>
              </a:rPr>
              <a:t>By the onset of World War I the Turks had decided to shift allegiances from the Empire’s traditional allies, Britain and France, to the Germans — in part to counter Russian forces. By joining the Central Powers (Germany, Italy and Austria-Hungary) against the Entente Powers (Britain, France and Russia), the Turks gave the British the excuse they needed to finally overthrow the Ottoman Empire.</a:t>
            </a:r>
          </a:p>
          <a:p>
            <a:pPr algn="just">
              <a:lnSpc>
                <a:spcPct val="80000"/>
              </a:lnSpc>
            </a:pPr>
            <a:endParaRPr lang="en-US" sz="1000">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E8934-886F-4071-A6AA-C766DA1A6D35}" type="slidenum">
              <a:rPr lang="en-US"/>
              <a:pPr/>
              <a:t>85</a:t>
            </a:fld>
            <a:endParaRPr lang="en-US"/>
          </a:p>
        </p:txBody>
      </p:sp>
      <p:sp>
        <p:nvSpPr>
          <p:cNvPr id="106498" name="Rectangle 2"/>
          <p:cNvSpPr>
            <a:spLocks noGrp="1" noRot="1" noChangeAspect="1" noChangeArrowheads="1" noTextEdit="1"/>
          </p:cNvSpPr>
          <p:nvPr>
            <p:ph type="sldImg"/>
          </p:nvPr>
        </p:nvSpPr>
        <p:spPr>
          <a:xfrm>
            <a:off x="1397000" y="685800"/>
            <a:ext cx="4064000" cy="3049588"/>
          </a:xfrm>
          <a:ln/>
        </p:spPr>
      </p:sp>
      <p:sp>
        <p:nvSpPr>
          <p:cNvPr id="106499" name="Rectangle 3"/>
          <p:cNvSpPr>
            <a:spLocks noGrp="1" noChangeArrowheads="1"/>
          </p:cNvSpPr>
          <p:nvPr>
            <p:ph type="body" idx="1"/>
          </p:nvPr>
        </p:nvSpPr>
        <p:spPr>
          <a:xfrm>
            <a:off x="686108" y="3885511"/>
            <a:ext cx="5485785" cy="4648997"/>
          </a:xfrm>
        </p:spPr>
        <p:txBody>
          <a:bodyPr/>
          <a:lstStyle/>
          <a:p>
            <a:pPr algn="just">
              <a:lnSpc>
                <a:spcPct val="80000"/>
              </a:lnSpc>
            </a:pPr>
            <a:r>
              <a:rPr lang="en-US" sz="1000" b="1">
                <a:latin typeface="Times New Roman" pitchFamily="18" charset="0"/>
              </a:rPr>
              <a:t>CAUSES OF WORLD WAR ONE</a:t>
            </a:r>
            <a:r>
              <a:rPr lang="en-US" sz="1000">
                <a:latin typeface="Times New Roman" pitchFamily="18" charset="0"/>
              </a:rPr>
              <a:t> </a:t>
            </a:r>
          </a:p>
          <a:p>
            <a:pPr algn="just">
              <a:lnSpc>
                <a:spcPct val="80000"/>
              </a:lnSpc>
            </a:pPr>
            <a:r>
              <a:rPr lang="en-US" sz="1000" b="1">
                <a:latin typeface="Times New Roman" pitchFamily="18" charset="0"/>
              </a:rPr>
              <a:t>Imperialism</a:t>
            </a:r>
          </a:p>
          <a:p>
            <a:pPr algn="just">
              <a:lnSpc>
                <a:spcPct val="80000"/>
              </a:lnSpc>
            </a:pPr>
            <a:r>
              <a:rPr lang="en-US" sz="1000">
                <a:latin typeface="Times New Roman" pitchFamily="18" charset="0"/>
              </a:rPr>
              <a:t>With the rise of industrialism, the countries of Europe needed to find new markets and new places to procure natural resources. The British Empire already spanned five continents and France, Germany, Russia and other countries scrambled to acquire colonies.</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Alliances</a:t>
            </a:r>
          </a:p>
          <a:p>
            <a:pPr algn="just">
              <a:lnSpc>
                <a:spcPct val="80000"/>
              </a:lnSpc>
            </a:pPr>
            <a:r>
              <a:rPr lang="en-US" sz="1000">
                <a:latin typeface="Times New Roman" pitchFamily="18" charset="0"/>
              </a:rPr>
              <a:t>Through the 19th and early 20th centuries, countries had entered into a number of alliances in order to prevent war. Instead, the alliances (Germany, Austria-Hungary, Serbia and Italy against Russia; Britain, France and Russia against Germany and Austria-Hungary) divided the continent into two hostile sides guaranteeing that a small dispute would turn into a large conflict.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Militarism</a:t>
            </a:r>
          </a:p>
          <a:p>
            <a:pPr algn="just">
              <a:lnSpc>
                <a:spcPct val="80000"/>
              </a:lnSpc>
            </a:pPr>
            <a:r>
              <a:rPr lang="en-US" sz="1000">
                <a:latin typeface="Times New Roman" pitchFamily="18" charset="0"/>
              </a:rPr>
              <a:t>The alliances and growing divide in Europe led to an arms race. The militaries of France and Germany had doubled in the last four decades and Britain and Germany competed for military dominance over the seas.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Nationalism</a:t>
            </a:r>
          </a:p>
          <a:p>
            <a:pPr algn="just">
              <a:lnSpc>
                <a:spcPct val="80000"/>
              </a:lnSpc>
            </a:pPr>
            <a:r>
              <a:rPr lang="en-US" sz="1000">
                <a:latin typeface="Times New Roman" pitchFamily="18" charset="0"/>
              </a:rPr>
              <a:t>The advent of nationalistic ideals after the French Revolution caused a wave of feelings of national pre-eminence in Europe. The French thought they were the strongest and most culturally superior nation as did the Germans, British, Russians, Italians and Austro-Hungarians and they wanted the world to know it. At the same time, smaller ethnic groups that had been engulfed by larger imperialist nations fought for their own independence.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Balkans </a:t>
            </a:r>
            <a:r>
              <a:rPr lang="en-US" sz="1000">
                <a:latin typeface="Times New Roman" pitchFamily="18" charset="0"/>
              </a:rPr>
              <a:t>(Bosnia, Serbia, Herzegovina, Montenegro, Croatia, Bulgaria, Macedonia, Albania, Greece)</a:t>
            </a:r>
          </a:p>
          <a:p>
            <a:pPr algn="just">
              <a:lnSpc>
                <a:spcPct val="80000"/>
              </a:lnSpc>
            </a:pPr>
            <a:r>
              <a:rPr lang="en-US" sz="1000">
                <a:latin typeface="Times New Roman" pitchFamily="18" charset="0"/>
              </a:rPr>
              <a:t>The region of southeast Europe was claimed by Russia and Austria and both countries were eager to enforce their authority over the region. At the same time, smaller groups were trying to gain independence from their colonial overlords. </a:t>
            </a:r>
          </a:p>
          <a:p>
            <a:pPr algn="just">
              <a:lnSpc>
                <a:spcPct val="80000"/>
              </a:lnSpc>
            </a:pPr>
            <a:endParaRPr lang="en-US" sz="500">
              <a:latin typeface="Times New Roman" pitchFamily="18" charset="0"/>
            </a:endParaRPr>
          </a:p>
          <a:p>
            <a:pPr algn="just">
              <a:lnSpc>
                <a:spcPct val="80000"/>
              </a:lnSpc>
            </a:pPr>
            <a:r>
              <a:rPr lang="en-US" sz="1000" b="1">
                <a:latin typeface="Times New Roman" pitchFamily="18" charset="0"/>
              </a:rPr>
              <a:t>Assassination of Archduke Ferdinand</a:t>
            </a:r>
          </a:p>
          <a:p>
            <a:pPr algn="just">
              <a:lnSpc>
                <a:spcPct val="80000"/>
              </a:lnSpc>
            </a:pPr>
            <a:r>
              <a:rPr lang="en-US" sz="1000">
                <a:latin typeface="Times New Roman" pitchFamily="18" charset="0"/>
              </a:rPr>
              <a:t>On June 28, 1914, the </a:t>
            </a:r>
            <a:r>
              <a:rPr lang="en-US" sz="1000" b="1">
                <a:latin typeface="Times New Roman" pitchFamily="18" charset="0"/>
              </a:rPr>
              <a:t>Archduke Francis Ferdinand</a:t>
            </a:r>
            <a:r>
              <a:rPr lang="en-US" sz="1000">
                <a:latin typeface="Times New Roman" pitchFamily="18" charset="0"/>
              </a:rPr>
              <a:t> of Austria was assassinated by a Bosnian nationalist while he visited Sarajevo.  As a result, the Austrians cut relations with Serbia while the Russians defended Serbia. Soon, Germany had sided with Austria and Britain and France backed Russia and Serbia. The incident had sparked the first World War. </a:t>
            </a:r>
          </a:p>
          <a:p>
            <a:pPr algn="just">
              <a:lnSpc>
                <a:spcPct val="80000"/>
              </a:lnSpc>
            </a:pPr>
            <a:endParaRPr lang="en-US" sz="1000">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D7C62-8399-459F-84CC-2ACB349AA001}" type="slidenum">
              <a:rPr lang="en-US"/>
              <a:pPr/>
              <a:t>86</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MCMAHON-HUSSEIN AGREEMENT</a:t>
            </a:r>
          </a:p>
          <a:p>
            <a:pPr algn="just">
              <a:lnSpc>
                <a:spcPct val="90000"/>
              </a:lnSpc>
            </a:pPr>
            <a:r>
              <a:rPr lang="en-US" sz="1000">
                <a:latin typeface="Times New Roman" pitchFamily="18" charset="0"/>
              </a:rPr>
              <a:t>In order to bring the Empire to a swift end, the British urged the already disaffected Arabs to stage a revolt against their Turkish rulers with the implication that they would be granted independence once the Empire had collapsed.</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October, 1915, the British High Commissioner, </a:t>
            </a:r>
            <a:r>
              <a:rPr lang="en-US" sz="1000" b="1">
                <a:latin typeface="Times New Roman" pitchFamily="18" charset="0"/>
              </a:rPr>
              <a:t>Sir Henry McMahon</a:t>
            </a:r>
            <a:r>
              <a:rPr lang="en-US" sz="1000">
                <a:latin typeface="Times New Roman" pitchFamily="18" charset="0"/>
              </a:rPr>
              <a:t> assured </a:t>
            </a:r>
            <a:r>
              <a:rPr lang="en-US" sz="1000" b="1">
                <a:latin typeface="Times New Roman" pitchFamily="18" charset="0"/>
              </a:rPr>
              <a:t>Sherif Hussein bin Ali,</a:t>
            </a:r>
            <a:r>
              <a:rPr lang="en-US" sz="1000">
                <a:latin typeface="Times New Roman" pitchFamily="18" charset="0"/>
              </a:rPr>
              <a:t> patriarch of the </a:t>
            </a:r>
            <a:r>
              <a:rPr lang="en-US" sz="1000" b="1">
                <a:latin typeface="Times New Roman" pitchFamily="18" charset="0"/>
              </a:rPr>
              <a:t>Hashemite</a:t>
            </a:r>
            <a:r>
              <a:rPr lang="en-US" sz="1000">
                <a:latin typeface="Times New Roman" pitchFamily="18" charset="0"/>
              </a:rPr>
              <a:t> family and Ottoman governor of Islam’s holiest cities, Mecca and Medina (in the western portion of present-day Saudi Arabia), that the British government was prepared to recognize and support the establishment of an independent Arab state under Hashemite rule in the Arab provinces of the Ottoman Empire in return for Arab support.</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To help coordinate the rebellion, the British army sent </a:t>
            </a:r>
            <a:r>
              <a:rPr lang="en-US" sz="1000" b="1">
                <a:latin typeface="Times New Roman" pitchFamily="18" charset="0"/>
              </a:rPr>
              <a:t>T.E. Lawrence</a:t>
            </a:r>
            <a:r>
              <a:rPr lang="en-US" sz="1000">
                <a:latin typeface="Times New Roman" pitchFamily="18" charset="0"/>
              </a:rPr>
              <a:t> (better known as </a:t>
            </a:r>
            <a:r>
              <a:rPr lang="en-US" sz="1000" b="1">
                <a:latin typeface="Times New Roman" pitchFamily="18" charset="0"/>
              </a:rPr>
              <a:t>Lawrence of Arabia</a:t>
            </a:r>
            <a:r>
              <a:rPr lang="en-US" sz="1000">
                <a:latin typeface="Times New Roman" pitchFamily="18" charset="0"/>
              </a:rPr>
              <a:t>), an intelligence officer who had become an expert on Arab affairs. With Sherif Hussein’s son,</a:t>
            </a:r>
            <a:r>
              <a:rPr lang="en-US" sz="1000" b="1">
                <a:latin typeface="Times New Roman" pitchFamily="18" charset="0"/>
              </a:rPr>
              <a:t> Faisal</a:t>
            </a:r>
            <a:r>
              <a:rPr lang="en-US" sz="1000">
                <a:latin typeface="Times New Roman" pitchFamily="18" charset="0"/>
              </a:rPr>
              <a:t>, Lawrence led an Arab army across Arabia to battle the Turkish troops while the British fought them on the western front. After the Turks had been driven out of Jerusalem in the </a:t>
            </a:r>
            <a:r>
              <a:rPr lang="en-US" sz="1000" b="1">
                <a:latin typeface="Times New Roman" pitchFamily="18" charset="0"/>
              </a:rPr>
              <a:t>Battle of al-Aqba</a:t>
            </a:r>
            <a:r>
              <a:rPr lang="en-US" sz="1000">
                <a:latin typeface="Times New Roman" pitchFamily="18" charset="0"/>
              </a:rPr>
              <a:t> in 1917, the ragtag Arab army joined the allied forces of </a:t>
            </a:r>
            <a:r>
              <a:rPr lang="en-US" sz="1000" b="1">
                <a:latin typeface="Times New Roman" pitchFamily="18" charset="0"/>
              </a:rPr>
              <a:t>General Allenby</a:t>
            </a:r>
            <a:r>
              <a:rPr lang="en-US" sz="1000">
                <a:latin typeface="Times New Roman" pitchFamily="18" charset="0"/>
              </a:rPr>
              <a:t> and flanked the British forces as they moved north to Damascus. In 1918, two days after the siege of Damascus and the installation of </a:t>
            </a:r>
            <a:r>
              <a:rPr lang="en-US" sz="1000" b="1">
                <a:latin typeface="Times New Roman" pitchFamily="18" charset="0"/>
              </a:rPr>
              <a:t>Faisal bin Ali</a:t>
            </a:r>
            <a:r>
              <a:rPr lang="en-US" sz="1000">
                <a:latin typeface="Times New Roman" pitchFamily="18" charset="0"/>
              </a:rPr>
              <a:t> as Syria’s king, Lawrence and the Arabs learned that the British had made a conflicting agreement with the French two years earlier regarding the Ottoman territories.</a:t>
            </a:r>
          </a:p>
          <a:p>
            <a:pPr>
              <a:lnSpc>
                <a:spcPct val="90000"/>
              </a:lnSpc>
            </a:pPr>
            <a:endParaRPr lang="en-US" sz="100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F5249-9BF6-46D0-A0A2-496D7805EC8E}" type="slidenum">
              <a:rPr lang="en-US"/>
              <a:pPr/>
              <a:t>87</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pPr algn="just"/>
            <a:r>
              <a:rPr lang="en-US" sz="1000" b="1">
                <a:latin typeface="Times New Roman" pitchFamily="18" charset="0"/>
              </a:rPr>
              <a:t>SYKES-PICOT AGREEMENT</a:t>
            </a:r>
          </a:p>
          <a:p>
            <a:pPr algn="just"/>
            <a:r>
              <a:rPr lang="en-US" sz="1000">
                <a:latin typeface="Times New Roman" pitchFamily="18" charset="0"/>
              </a:rPr>
              <a:t>In 1915, Britain, France and Russia agreed to assume control over defined spheres of influence after the expected collapse of the Ottoman Empire. According to the agreement, Britain was to control the area which would become Transjordan and southern Iraq. France would get the northern part of Iraq and Syria. And Russia would control the </a:t>
            </a:r>
            <a:r>
              <a:rPr lang="en-US" sz="1000" i="1">
                <a:latin typeface="Times New Roman" pitchFamily="18" charset="0"/>
              </a:rPr>
              <a:t>vilayet</a:t>
            </a:r>
            <a:r>
              <a:rPr lang="en-US" sz="1000">
                <a:latin typeface="Times New Roman" pitchFamily="18" charset="0"/>
              </a:rPr>
              <a:t> of Constantinople (Turkey) and Armenia. </a:t>
            </a:r>
          </a:p>
          <a:p>
            <a:pPr algn="just"/>
            <a:endParaRPr lang="en-US" sz="1000">
              <a:latin typeface="Times New Roman" pitchFamily="18" charset="0"/>
            </a:endParaRPr>
          </a:p>
          <a:p>
            <a:pPr algn="just"/>
            <a:r>
              <a:rPr lang="en-US" sz="1000">
                <a:latin typeface="Times New Roman" pitchFamily="18" charset="0"/>
              </a:rPr>
              <a:t>Palestine was to be administered internationally. </a:t>
            </a:r>
          </a:p>
          <a:p>
            <a:pPr algn="just"/>
            <a:endParaRPr lang="en-US" sz="1000">
              <a:latin typeface="Times New Roman" pitchFamily="18" charset="0"/>
            </a:endParaRPr>
          </a:p>
          <a:p>
            <a:pPr algn="just"/>
            <a:r>
              <a:rPr lang="en-US" sz="1000">
                <a:latin typeface="Times New Roman" pitchFamily="18" charset="0"/>
              </a:rPr>
              <a:t>The agreement was drawn up by French diplomat Francois Georges-Picot and British political advisor Sir Mark Sykes. It was confirmed at the </a:t>
            </a:r>
            <a:r>
              <a:rPr lang="en-US" sz="1000" b="1">
                <a:latin typeface="Times New Roman" pitchFamily="18" charset="0"/>
              </a:rPr>
              <a:t>San Remo Conference </a:t>
            </a:r>
            <a:r>
              <a:rPr lang="en-US" sz="1000">
                <a:latin typeface="Times New Roman" pitchFamily="18" charset="0"/>
              </a:rPr>
              <a:t>attended by Britain, France, Italy and Japan after the war in April 1920.</a:t>
            </a:r>
          </a:p>
          <a:p>
            <a:endParaRPr lang="en-US"/>
          </a:p>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AC921-DFA5-4AAA-B68F-05DD25AAD44B}" type="slidenum">
              <a:rPr lang="en-US"/>
              <a:pPr/>
              <a:t>88</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algn="just">
              <a:lnSpc>
                <a:spcPct val="90000"/>
              </a:lnSpc>
            </a:pPr>
            <a:r>
              <a:rPr lang="en-US" sz="1000" b="1">
                <a:latin typeface="Times New Roman" pitchFamily="18" charset="0"/>
              </a:rPr>
              <a:t>CONTRADICTORY AGREEMENTS</a:t>
            </a:r>
          </a:p>
          <a:p>
            <a:pPr algn="just">
              <a:lnSpc>
                <a:spcPct val="90000"/>
              </a:lnSpc>
            </a:pPr>
            <a:r>
              <a:rPr lang="en-US" sz="1000">
                <a:latin typeface="Times New Roman" pitchFamily="18" charset="0"/>
              </a:rPr>
              <a:t>To secure its victory over the Central Powers in World War I, Britain entered into three contradictory agreements regarding the territories of the Ottoman Empire.</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the 1915 </a:t>
            </a:r>
            <a:r>
              <a:rPr lang="en-US" sz="1000" b="1">
                <a:latin typeface="Times New Roman" pitchFamily="18" charset="0"/>
              </a:rPr>
              <a:t>McMahon-Hussein agreement</a:t>
            </a:r>
            <a:r>
              <a:rPr lang="en-US" sz="1000">
                <a:latin typeface="Times New Roman" pitchFamily="18" charset="0"/>
              </a:rPr>
              <a:t> the British promised that the Arab portions of the Ottoman Empire would become independent under the rule of the Hashemite family in return for launching an Arab revolt against the Ottoman Turks.</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the </a:t>
            </a:r>
            <a:r>
              <a:rPr lang="en-US" sz="1000" b="1">
                <a:latin typeface="Times New Roman" pitchFamily="18" charset="0"/>
              </a:rPr>
              <a:t>Sykes-Picot settlement of 1916</a:t>
            </a:r>
            <a:r>
              <a:rPr lang="en-US" sz="1000">
                <a:latin typeface="Times New Roman" pitchFamily="18" charset="0"/>
              </a:rPr>
              <a:t>, the French and the British agreed to divide the territories between them with France exercising control over Syria and Lebanon and Britain dominating Transjordan (Jordan) and Iraq.</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In yet another treaty, the </a:t>
            </a:r>
            <a:r>
              <a:rPr lang="en-US" sz="1000" b="1">
                <a:latin typeface="Times New Roman" pitchFamily="18" charset="0"/>
              </a:rPr>
              <a:t>Balfour Declaration</a:t>
            </a:r>
            <a:r>
              <a:rPr lang="en-US" sz="1000">
                <a:latin typeface="Times New Roman" pitchFamily="18" charset="0"/>
              </a:rPr>
              <a:t> written in 1917, the British promised the Jews that they would be granted a national homeland in Palestine if they aided the British in World War I.</a:t>
            </a:r>
          </a:p>
          <a:p>
            <a:pPr algn="just">
              <a:lnSpc>
                <a:spcPct val="90000"/>
              </a:lnSpc>
            </a:pPr>
            <a:endParaRPr lang="en-US" sz="1000">
              <a:latin typeface="Times New Roman" pitchFamily="18" charset="0"/>
            </a:endParaRPr>
          </a:p>
          <a:p>
            <a:pPr algn="just">
              <a:lnSpc>
                <a:spcPct val="90000"/>
              </a:lnSpc>
            </a:pPr>
            <a:r>
              <a:rPr lang="en-US" sz="1000">
                <a:latin typeface="Times New Roman" pitchFamily="18" charset="0"/>
              </a:rPr>
              <a:t>From the moment Palestine came under British control in December 1917, therefore, the question of entitlement was an issue.</a:t>
            </a:r>
          </a:p>
          <a:p>
            <a:pPr algn="just">
              <a:lnSpc>
                <a:spcPct val="90000"/>
              </a:lnSpc>
            </a:pPr>
            <a:endParaRPr lang="en-US" sz="1000">
              <a:latin typeface="Times New Roman" pitchFamily="18" charset="0"/>
            </a:endParaRPr>
          </a:p>
          <a:p>
            <a:pPr algn="just">
              <a:lnSpc>
                <a:spcPct val="90000"/>
              </a:lnSpc>
            </a:pPr>
            <a:endParaRPr lang="en-US" sz="1000">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41E21-12EF-4ADA-BEFE-9757021CFD69}" type="slidenum">
              <a:rPr lang="en-US"/>
              <a:pPr/>
              <a:t>89</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pPr algn="just"/>
            <a:r>
              <a:rPr lang="en-US" sz="1000" b="1">
                <a:latin typeface="Times New Roman" pitchFamily="18" charset="0"/>
              </a:rPr>
              <a:t>BRITISH FORCES ENTER JERUSALEM</a:t>
            </a:r>
          </a:p>
          <a:p>
            <a:pPr algn="just"/>
            <a:r>
              <a:rPr lang="en-US" sz="1000">
                <a:latin typeface="Times New Roman" pitchFamily="18" charset="0"/>
              </a:rPr>
              <a:t>In December 1917, three years after the Ottoman Turks had joined Germany, Austria-Hungary and Bulgaria (the </a:t>
            </a:r>
            <a:r>
              <a:rPr lang="en-US" sz="1000" b="1">
                <a:latin typeface="Times New Roman" pitchFamily="18" charset="0"/>
              </a:rPr>
              <a:t>Central Powers</a:t>
            </a:r>
            <a:r>
              <a:rPr lang="en-US" sz="1000">
                <a:latin typeface="Times New Roman" pitchFamily="18" charset="0"/>
              </a:rPr>
              <a:t>) in war against the Entente Forces (which included Britain, France and Russia), British forces led by </a:t>
            </a:r>
            <a:r>
              <a:rPr lang="en-US" sz="1000" b="1">
                <a:latin typeface="Times New Roman" pitchFamily="18" charset="0"/>
              </a:rPr>
              <a:t>Sir Edmund Allenby</a:t>
            </a:r>
            <a:r>
              <a:rPr lang="en-US" sz="1000">
                <a:latin typeface="Times New Roman" pitchFamily="18" charset="0"/>
              </a:rPr>
              <a:t> marched victoriously into Jerusalem.  Once the Central Powers had been defeated, the spoils of war were divvied up among the victors.</a:t>
            </a:r>
          </a:p>
          <a:p>
            <a:endParaRPr lang="en-US" sz="10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8D21F-902E-449C-AD38-DB1B649EC8FD}" type="slidenum">
              <a:rPr lang="en-US"/>
              <a:pPr/>
              <a:t>9</a:t>
            </a:fld>
            <a:endParaRPr lang="en-US"/>
          </a:p>
        </p:txBody>
      </p:sp>
      <p:sp>
        <p:nvSpPr>
          <p:cNvPr id="20482" name="Rectangle 2"/>
          <p:cNvSpPr>
            <a:spLocks noGrp="1" noRot="1" noChangeAspect="1" noChangeArrowheads="1" noTextEdit="1"/>
          </p:cNvSpPr>
          <p:nvPr>
            <p:ph type="sldImg"/>
          </p:nvPr>
        </p:nvSpPr>
        <p:spPr>
          <a:xfrm>
            <a:off x="1430338" y="685800"/>
            <a:ext cx="4065587" cy="3049588"/>
          </a:xfrm>
          <a:ln/>
        </p:spPr>
      </p:sp>
      <p:sp>
        <p:nvSpPr>
          <p:cNvPr id="20483" name="Rectangle 3"/>
          <p:cNvSpPr>
            <a:spLocks noGrp="1" noChangeArrowheads="1"/>
          </p:cNvSpPr>
          <p:nvPr>
            <p:ph type="body" idx="1"/>
          </p:nvPr>
        </p:nvSpPr>
        <p:spPr>
          <a:xfrm>
            <a:off x="686108" y="3963319"/>
            <a:ext cx="5485785" cy="4495002"/>
          </a:xfrm>
        </p:spPr>
        <p:txBody>
          <a:bodyPr/>
          <a:lstStyle/>
          <a:p>
            <a:pPr algn="just">
              <a:lnSpc>
                <a:spcPct val="80000"/>
              </a:lnSpc>
            </a:pPr>
            <a:r>
              <a:rPr lang="en-US" sz="1000" b="1">
                <a:latin typeface="Times New Roman" pitchFamily="18" charset="0"/>
              </a:rPr>
              <a:t>BIBLICAL HISTORY – Egypt</a:t>
            </a:r>
          </a:p>
          <a:p>
            <a:pPr algn="just">
              <a:lnSpc>
                <a:spcPct val="80000"/>
              </a:lnSpc>
            </a:pPr>
            <a:r>
              <a:rPr lang="en-US" sz="1000">
                <a:latin typeface="Times New Roman" pitchFamily="18" charset="0"/>
              </a:rPr>
              <a:t>One of </a:t>
            </a:r>
            <a:r>
              <a:rPr lang="en-US" sz="1000" b="1">
                <a:latin typeface="Times New Roman" pitchFamily="18" charset="0"/>
              </a:rPr>
              <a:t>Jacob’s</a:t>
            </a:r>
            <a:r>
              <a:rPr lang="en-US" sz="1000">
                <a:latin typeface="Times New Roman" pitchFamily="18" charset="0"/>
              </a:rPr>
              <a:t> sons, </a:t>
            </a:r>
            <a:r>
              <a:rPr lang="en-US" sz="1000" b="1">
                <a:latin typeface="Times New Roman" pitchFamily="18" charset="0"/>
              </a:rPr>
              <a:t>Joseph</a:t>
            </a:r>
            <a:r>
              <a:rPr lang="en-US" sz="1000">
                <a:latin typeface="Times New Roman" pitchFamily="18" charset="0"/>
              </a:rPr>
              <a:t>, was sold into slavery to merchants on their way to Egypt by his jealous brothers.  In  Egypt, Joseph won the trust of the Pharaoh and was appointed his minister to rule over the land.  When famine hit the land of Canaan, Joseph’s brothers joined him with their families.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After Joseph’s death, </a:t>
            </a:r>
            <a:r>
              <a:rPr lang="en-US" sz="1000" b="1">
                <a:latin typeface="Times New Roman" pitchFamily="18" charset="0"/>
              </a:rPr>
              <a:t>Rameses II</a:t>
            </a:r>
            <a:r>
              <a:rPr lang="en-US" sz="1000">
                <a:latin typeface="Times New Roman" pitchFamily="18" charset="0"/>
              </a:rPr>
              <a:t> became Pharaoh and, fearful of their rapid rate of procreation, enslaved the Israelites.  Upon hearing a rumor that a savior would be born into the Israeli bloodline, he ordered that all babies born to the enslaved group be killed.  But one child escaped his death sentence when his mother placed him in a basket and sent him floating down a river.</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The Pharaoh’s daughter found the child and claimed him as her own.  The baby was given the Egyptian name of </a:t>
            </a:r>
            <a:r>
              <a:rPr lang="en-US" sz="1000" b="1">
                <a:latin typeface="Times New Roman" pitchFamily="18" charset="0"/>
              </a:rPr>
              <a:t>Moses </a:t>
            </a:r>
            <a:r>
              <a:rPr lang="en-US" sz="1000">
                <a:latin typeface="Times New Roman" pitchFamily="18" charset="0"/>
              </a:rPr>
              <a:t>and became a prince of Egypt (circa 1350 B.C.).</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Moses, who had been chosen by God to deliver the “chosen people” from Egyptian slavery, finally persuaded the Pharaoh to “let his people go” after Egypt suffered divinely-sent plagues.  Pursued by the Pharaoh’s army, Moses led his people across the Sea of Reeds (or “Red Sea”) into Sinai.  The Israelites were able to escape the approaching Egyptian forces when God gave Moses the power to separate the waters.  After the Hebrews passed through safely, the sea closed again drowning the Egyptian soldiers.  For the next 40 years, the people of Israel wandered through the desert on their way back to the land promised to Abraham.</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the course of their journey, the Israelites camped at the foot of </a:t>
            </a:r>
            <a:r>
              <a:rPr lang="en-US" sz="1000" b="1">
                <a:latin typeface="Times New Roman" pitchFamily="18" charset="0"/>
              </a:rPr>
              <a:t>Mount Sinai</a:t>
            </a:r>
            <a:r>
              <a:rPr lang="en-US" sz="1000">
                <a:latin typeface="Times New Roman" pitchFamily="18" charset="0"/>
              </a:rPr>
              <a:t> where Moses received an order from God to worship no other god but God himself.  At this time, God also presented Moses with </a:t>
            </a:r>
            <a:r>
              <a:rPr lang="en-US" sz="1000" b="1">
                <a:latin typeface="Times New Roman" pitchFamily="18" charset="0"/>
              </a:rPr>
              <a:t>ten commandments</a:t>
            </a:r>
            <a:r>
              <a:rPr lang="en-US" sz="1000">
                <a:latin typeface="Times New Roman" pitchFamily="18" charset="0"/>
              </a:rPr>
              <a:t> inscribed on two stone tablets to be observed by all Israelite people and taught him the laws governing religious observance (later compiled in the Torah). The Israelites placed a record of the laws and the tablets in a case called the </a:t>
            </a:r>
            <a:r>
              <a:rPr lang="en-US" sz="1000" b="1">
                <a:latin typeface="Times New Roman" pitchFamily="18" charset="0"/>
              </a:rPr>
              <a:t>Ark of the Covenant</a:t>
            </a:r>
            <a:r>
              <a:rPr lang="en-US" sz="1000">
                <a:latin typeface="Times New Roman" pitchFamily="18" charset="0"/>
              </a:rPr>
              <a:t> and carried it with them as they traveled through the desert.</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After four hundred years living in a foreign land and forty years wandering in the desert, the Israelites were finally led back into </a:t>
            </a:r>
            <a:r>
              <a:rPr lang="en-US" sz="1000" b="1">
                <a:latin typeface="Times New Roman" pitchFamily="18" charset="0"/>
              </a:rPr>
              <a:t>Eretz-Israel</a:t>
            </a:r>
            <a:r>
              <a:rPr lang="en-US" sz="1000">
                <a:latin typeface="Times New Roman" pitchFamily="18" charset="0"/>
              </a:rPr>
              <a:t> by Moses’ assistant, </a:t>
            </a:r>
            <a:r>
              <a:rPr lang="en-US" sz="1000" b="1">
                <a:latin typeface="Times New Roman" pitchFamily="18" charset="0"/>
              </a:rPr>
              <a:t>Joshua</a:t>
            </a:r>
            <a:r>
              <a:rPr lang="en-US" sz="1000">
                <a:latin typeface="Times New Roman" pitchFamily="18" charset="0"/>
              </a:rPr>
              <a:t>.  Once they re-conquered Canaan from the indigenous population, the land was divided among the Israeli tribes.</a:t>
            </a:r>
          </a:p>
          <a:p>
            <a:pPr algn="just">
              <a:lnSpc>
                <a:spcPct val="80000"/>
              </a:lnSpc>
            </a:pPr>
            <a:endParaRPr lang="en-US" sz="1000">
              <a:latin typeface="Times New Roman" pitchFamily="18" charset="0"/>
            </a:endParaRPr>
          </a:p>
          <a:p>
            <a:pPr algn="just">
              <a:lnSpc>
                <a:spcPct val="80000"/>
              </a:lnSpc>
            </a:pPr>
            <a:endParaRPr lang="en-US" sz="1000">
              <a:latin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DF128-D6FB-4AEC-B7F6-492D51A0E5E1}" type="slidenum">
              <a:rPr lang="en-US"/>
              <a:pPr/>
              <a:t>90</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pPr algn="just"/>
            <a:r>
              <a:rPr lang="en-US" sz="1000" b="1">
                <a:latin typeface="Times New Roman" pitchFamily="18" charset="0"/>
              </a:rPr>
              <a:t>BRITISH PALESTINE MANDATE (1920-1948)</a:t>
            </a:r>
            <a:endParaRPr lang="en-US" sz="1000">
              <a:latin typeface="Times New Roman" pitchFamily="18" charset="0"/>
            </a:endParaRPr>
          </a:p>
          <a:p>
            <a:pPr algn="just"/>
            <a:r>
              <a:rPr lang="en-US" sz="1000">
                <a:latin typeface="Times New Roman" pitchFamily="18" charset="0"/>
              </a:rPr>
              <a:t>In 1920, a year after the Entente Powers met at the </a:t>
            </a:r>
            <a:r>
              <a:rPr lang="en-US" sz="1000" b="1">
                <a:latin typeface="Times New Roman" pitchFamily="18" charset="0"/>
              </a:rPr>
              <a:t>Paris Peace Conference</a:t>
            </a:r>
            <a:r>
              <a:rPr lang="en-US" sz="1000">
                <a:latin typeface="Times New Roman" pitchFamily="18" charset="0"/>
              </a:rPr>
              <a:t>, Britain was granted </a:t>
            </a:r>
            <a:r>
              <a:rPr lang="en-US" sz="1000" b="1">
                <a:latin typeface="Times New Roman" pitchFamily="18" charset="0"/>
              </a:rPr>
              <a:t>mandatory power </a:t>
            </a:r>
            <a:r>
              <a:rPr lang="en-US" sz="1000">
                <a:latin typeface="Times New Roman" pitchFamily="18" charset="0"/>
              </a:rPr>
              <a:t>(or administrative authority) over Palestine (today Israel, Jordan, the Palestinian territories [Gaza and West Bank] and Jordan) to be exercised in accordance with the promises made in the Balfour Agreement of November 1917. (The British also controlled northern Mesopotamia – which would become Iraq – and north Saudi Arabia). The French received a Mandate over Lebanon and Syria. </a:t>
            </a:r>
          </a:p>
          <a:p>
            <a:pPr algn="just"/>
            <a:endParaRPr lang="en-US" sz="1000">
              <a:latin typeface="Times New Roman" pitchFamily="18" charset="0"/>
            </a:endParaRPr>
          </a:p>
          <a:p>
            <a:pPr algn="just"/>
            <a:r>
              <a:rPr lang="en-US" sz="1000">
                <a:latin typeface="Times New Roman" pitchFamily="18" charset="0"/>
              </a:rPr>
              <a:t>The British Mandate was in place until Jordan won its independence in 1923 and Israel was created in 1948.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45332-CC85-4031-B03F-67FDD84C682D}" type="slidenum">
              <a:rPr lang="en-US"/>
              <a:pPr/>
              <a:t>91</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algn="just"/>
            <a:r>
              <a:rPr lang="en-US" sz="1000" b="1">
                <a:latin typeface="Times New Roman" pitchFamily="18" charset="0"/>
              </a:rPr>
              <a:t>JEWS UNDER THE MANDATE</a:t>
            </a:r>
          </a:p>
          <a:p>
            <a:pPr algn="just"/>
            <a:r>
              <a:rPr lang="en-US" sz="1000">
                <a:latin typeface="Times New Roman" pitchFamily="18" charset="0"/>
              </a:rPr>
              <a:t>When the British took control over Palestine they incorporated the tenets of the </a:t>
            </a:r>
            <a:r>
              <a:rPr lang="en-US" sz="1000" b="1">
                <a:latin typeface="Times New Roman" pitchFamily="18" charset="0"/>
              </a:rPr>
              <a:t>Balfour Declaration</a:t>
            </a:r>
            <a:r>
              <a:rPr lang="en-US" sz="1000">
                <a:latin typeface="Times New Roman" pitchFamily="18" charset="0"/>
              </a:rPr>
              <a:t> thereby formally endorsing Jewish settlement of the land. British decrees allowing free exercise of all forms of worship and introducing Hebrew as a state-recognized language attracted hundreds of thousands of Jewish immigrants between 1922 and 1946, nearly tripling the Jewish population from 11% of Palestine’s total inhabitants in the first year of the mandate to 31% two decades later.</a:t>
            </a:r>
          </a:p>
          <a:p>
            <a:pPr algn="just"/>
            <a:endParaRPr lang="en-US" sz="1000">
              <a:latin typeface="Times New Roman" pitchFamily="18" charset="0"/>
            </a:endParaRPr>
          </a:p>
          <a:p>
            <a:pPr algn="just"/>
            <a:r>
              <a:rPr lang="en-US" sz="1000">
                <a:latin typeface="Times New Roman" pitchFamily="18" charset="0"/>
              </a:rPr>
              <a:t>Aided by huge grants from wealthy </a:t>
            </a:r>
            <a:r>
              <a:rPr lang="en-US" sz="1000" b="1">
                <a:latin typeface="Times New Roman" pitchFamily="18" charset="0"/>
              </a:rPr>
              <a:t>Zionist</a:t>
            </a:r>
            <a:r>
              <a:rPr lang="en-US" sz="1000">
                <a:latin typeface="Times New Roman" pitchFamily="18" charset="0"/>
              </a:rPr>
              <a:t> organizations and supported by the British government, the Jewish immigrants were able to develop institutions to facilitate settlement and govern the new arrivals. Jewish workers were represented by labor unions (in 1920, the </a:t>
            </a:r>
            <a:r>
              <a:rPr lang="en-US" sz="1000" b="1">
                <a:latin typeface="Times New Roman" pitchFamily="18" charset="0"/>
              </a:rPr>
              <a:t>Histadrut,</a:t>
            </a:r>
            <a:r>
              <a:rPr lang="en-US" sz="1000">
                <a:latin typeface="Times New Roman" pitchFamily="18" charset="0"/>
              </a:rPr>
              <a:t> the General Federation of Jewish Labor, was created to provide health benefits, pensions and social services to Jewish workers) and Jews from abroad were hired en masse by new Jewish business owners. Hebrew schools were opened and Zionist institutions established hospitals, clinics, pharmacies and other radical programs in cities with high concentrations of Jews.</a:t>
            </a:r>
          </a:p>
          <a:p>
            <a:pPr algn="just"/>
            <a:endParaRPr lang="en-US" sz="1000">
              <a:latin typeface="Times New Roman" pitchFamily="18" charset="0"/>
            </a:endParaRPr>
          </a:p>
          <a:p>
            <a:pPr algn="just"/>
            <a:r>
              <a:rPr lang="en-US" sz="1000" b="1">
                <a:latin typeface="Times New Roman" pitchFamily="18" charset="0"/>
              </a:rPr>
              <a:t>Political Representation</a:t>
            </a:r>
          </a:p>
          <a:p>
            <a:pPr algn="just"/>
            <a:r>
              <a:rPr lang="en-US" sz="1000">
                <a:latin typeface="Times New Roman" pitchFamily="18" charset="0"/>
              </a:rPr>
              <a:t>The British also authorized the establishment of a </a:t>
            </a:r>
            <a:r>
              <a:rPr lang="en-US" sz="1000" b="1">
                <a:latin typeface="Times New Roman" pitchFamily="18" charset="0"/>
              </a:rPr>
              <a:t>Jewish Agency</a:t>
            </a:r>
            <a:r>
              <a:rPr lang="en-US" sz="1000">
                <a:latin typeface="Times New Roman" pitchFamily="18" charset="0"/>
              </a:rPr>
              <a:t> to act as the official representative of the Jewish people in dealings with the British administration and world powers. Its primary function was to negotiate on behalf of the Jewish settler community but it gradually acted like a state within a state with its own organized and well-financed political agencies, military and intelligence units and social and economic programs.</a:t>
            </a:r>
          </a:p>
          <a:p>
            <a:pPr algn="just"/>
            <a:endParaRPr lang="en-US" sz="1000">
              <a:latin typeface="Times New Roman" pitchFamily="18" charset="0"/>
            </a:endParaRPr>
          </a:p>
          <a:p>
            <a:pPr algn="just"/>
            <a:endParaRPr lang="en-US" sz="1000">
              <a:latin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DFDE8C-1C6E-4D3F-A984-EEFDB6ADA204}" type="slidenum">
              <a:rPr lang="en-US"/>
              <a:pPr/>
              <a:t>92</a:t>
            </a:fld>
            <a:endParaRPr lang="en-US"/>
          </a:p>
        </p:txBody>
      </p:sp>
      <p:sp>
        <p:nvSpPr>
          <p:cNvPr id="120834" name="Rectangle 2"/>
          <p:cNvSpPr>
            <a:spLocks noGrp="1" noRot="1" noChangeAspect="1" noChangeArrowheads="1" noTextEdit="1"/>
          </p:cNvSpPr>
          <p:nvPr>
            <p:ph type="sldImg"/>
          </p:nvPr>
        </p:nvSpPr>
        <p:spPr>
          <a:xfrm>
            <a:off x="1905000" y="685800"/>
            <a:ext cx="3048000" cy="2286000"/>
          </a:xfrm>
          <a:ln/>
        </p:spPr>
      </p:sp>
      <p:sp>
        <p:nvSpPr>
          <p:cNvPr id="120835" name="Rectangle 3"/>
          <p:cNvSpPr>
            <a:spLocks noGrp="1" noChangeArrowheads="1"/>
          </p:cNvSpPr>
          <p:nvPr>
            <p:ph type="body" idx="1"/>
          </p:nvPr>
        </p:nvSpPr>
        <p:spPr>
          <a:xfrm>
            <a:off x="686108" y="3199832"/>
            <a:ext cx="5485785" cy="4953743"/>
          </a:xfrm>
        </p:spPr>
        <p:txBody>
          <a:bodyPr/>
          <a:lstStyle/>
          <a:p>
            <a:pPr algn="just">
              <a:lnSpc>
                <a:spcPct val="80000"/>
              </a:lnSpc>
            </a:pPr>
            <a:r>
              <a:rPr lang="en-US" sz="1000" b="1">
                <a:latin typeface="Times New Roman" pitchFamily="18" charset="0"/>
              </a:rPr>
              <a:t>ARABS UNDER THE MANDATE</a:t>
            </a:r>
          </a:p>
          <a:p>
            <a:pPr algn="just">
              <a:lnSpc>
                <a:spcPct val="80000"/>
              </a:lnSpc>
            </a:pPr>
            <a:r>
              <a:rPr lang="en-US" sz="1000">
                <a:latin typeface="Times New Roman" pitchFamily="18" charset="0"/>
              </a:rPr>
              <a:t>By contrast, the indigenous Arab-Palestinians,* who still vastly outnumbered the Jewish inhabitants, were losing their homes and jobs as land they had worked on for generations passed into the hands of the new immigrants. Initially, agricultural workers and peasants were retained as tenant farmers by the new landlords, but they were soon replaced by incoming Jewish workers.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Left landless and jobless, many of the displaced Palestinian farmers were forced to look for jobs in the cities where new Jewish-owned businesses offered opportunities for employment. As in the countryside, though, Jewish workers (who were often better educated and better qualified) were hired over Arabs. Arab shantytowns that began to surface around some of the coastal cities, demonstrated the growing disparity between the well-funded Jews arriving from Europe and the indigenous Arab population.</a:t>
            </a:r>
          </a:p>
          <a:p>
            <a:pPr algn="just">
              <a:lnSpc>
                <a:spcPct val="80000"/>
              </a:lnSpc>
            </a:pPr>
            <a:endParaRPr lang="en-US" sz="1000">
              <a:latin typeface="Times New Roman" pitchFamily="18" charset="0"/>
            </a:endParaRPr>
          </a:p>
          <a:p>
            <a:pPr algn="just">
              <a:lnSpc>
                <a:spcPct val="80000"/>
              </a:lnSpc>
            </a:pPr>
            <a:r>
              <a:rPr lang="en-US" sz="1000" b="1">
                <a:latin typeface="Times New Roman" pitchFamily="18" charset="0"/>
              </a:rPr>
              <a:t>Political Representation</a:t>
            </a:r>
          </a:p>
          <a:p>
            <a:pPr algn="just">
              <a:lnSpc>
                <a:spcPct val="80000"/>
              </a:lnSpc>
            </a:pPr>
            <a:r>
              <a:rPr lang="en-US" sz="1000">
                <a:latin typeface="Times New Roman" pitchFamily="18" charset="0"/>
              </a:rPr>
              <a:t>Although the Palestinian Arabs were encouraged by the British to establish an organization similar to the </a:t>
            </a:r>
            <a:r>
              <a:rPr lang="en-US" sz="1000" b="1">
                <a:latin typeface="Times New Roman" pitchFamily="18" charset="0"/>
              </a:rPr>
              <a:t>Jewish Agency</a:t>
            </a:r>
            <a:r>
              <a:rPr lang="en-US" sz="1000">
                <a:latin typeface="Times New Roman" pitchFamily="18" charset="0"/>
              </a:rPr>
              <a:t>, they refused since an equivalent agency would imply their acceptance that the Jewish settlers (who still only represented a small fraction of the Palestinian population) had equal rights to the land. A fair governing body, the Arabs contended, would be comprised of a representative body of delegates that would speak for the whole population. Such a government would offer the Palestinians a strong numerical advantage and thus was rejected by the Zionists.</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As an alternative, Palestinians from Arab villages and towns convened in 1919 in the first unofficial </a:t>
            </a:r>
            <a:r>
              <a:rPr lang="en-US" sz="1000" b="1">
                <a:latin typeface="Times New Roman" pitchFamily="18" charset="0"/>
              </a:rPr>
              <a:t>Palestine Congress</a:t>
            </a:r>
            <a:r>
              <a:rPr lang="en-US" sz="1000">
                <a:latin typeface="Times New Roman" pitchFamily="18" charset="0"/>
              </a:rPr>
              <a:t> held in Jerusalem to discuss the questions of Zionism and the political future of Palestine. Fearing that the Jews planned to create a wholly Jewish nation by displacing all its indigenous inhabitants, the attendees of the Congress sent a memorandum to the </a:t>
            </a:r>
            <a:r>
              <a:rPr lang="en-US" sz="1000" b="1">
                <a:latin typeface="Times New Roman" pitchFamily="18" charset="0"/>
              </a:rPr>
              <a:t>Paris Peace Conference</a:t>
            </a:r>
            <a:r>
              <a:rPr lang="en-US" sz="1000">
                <a:latin typeface="Times New Roman" pitchFamily="18" charset="0"/>
              </a:rPr>
              <a:t> (where the Allied Nations were meeting to negotiate the terms ending World War I) opposing the </a:t>
            </a:r>
            <a:r>
              <a:rPr lang="en-US" sz="1000" b="1">
                <a:latin typeface="Times New Roman" pitchFamily="18" charset="0"/>
              </a:rPr>
              <a:t>Balfour Declaration</a:t>
            </a:r>
            <a:r>
              <a:rPr lang="en-US" sz="1000">
                <a:latin typeface="Times New Roman" pitchFamily="18" charset="0"/>
              </a:rPr>
              <a:t> and demanding independence as promised in the </a:t>
            </a:r>
            <a:r>
              <a:rPr lang="en-US" sz="1000" b="1">
                <a:latin typeface="Times New Roman" pitchFamily="18" charset="0"/>
              </a:rPr>
              <a:t>McMahon-Hussein</a:t>
            </a:r>
            <a:r>
              <a:rPr lang="en-US" sz="1000">
                <a:latin typeface="Times New Roman" pitchFamily="18" charset="0"/>
              </a:rPr>
              <a:t> agreement.</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When the wishes of the Palestinians were ignored at the Peace Conference, the Palestinians’ discontent erupted into political demonstrations and riots.</a:t>
            </a:r>
          </a:p>
          <a:p>
            <a:pPr algn="just">
              <a:lnSpc>
                <a:spcPct val="80000"/>
              </a:lnSpc>
            </a:pPr>
            <a:endParaRPr lang="en-US" sz="1000">
              <a:latin typeface="Times New Roman" pitchFamily="18" charset="0"/>
            </a:endParaRPr>
          </a:p>
          <a:p>
            <a:pPr algn="just">
              <a:lnSpc>
                <a:spcPct val="80000"/>
              </a:lnSpc>
            </a:pPr>
            <a:r>
              <a:rPr lang="en-US" sz="1000" i="1">
                <a:latin typeface="Times New Roman" pitchFamily="18" charset="0"/>
              </a:rPr>
              <a:t>* Before the creation of Israel, the name “Palestine” originally identified Jews in the region to distinguish them from Jews living in the diaspora. The name later identified Arabs from the region. </a:t>
            </a:r>
          </a:p>
          <a:p>
            <a:pPr>
              <a:lnSpc>
                <a:spcPct val="80000"/>
              </a:lnSpc>
            </a:pPr>
            <a:endParaRPr lang="en-US" sz="1000" i="1">
              <a:latin typeface="Times New Roman" pitchFamily="18" charset="0"/>
            </a:endParaRPr>
          </a:p>
          <a:p>
            <a:pPr>
              <a:lnSpc>
                <a:spcPct val="80000"/>
              </a:lnSpc>
            </a:pPr>
            <a:endParaRPr lang="en-US" sz="8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2B5BF-9358-4540-B5E1-7D3BC38F049A}" type="slidenum">
              <a:rPr lang="en-US"/>
              <a:pPr/>
              <a:t>93</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algn="just"/>
            <a:r>
              <a:rPr lang="en-US" sz="1000" b="1">
                <a:latin typeface="Times New Roman" pitchFamily="18" charset="0"/>
              </a:rPr>
              <a:t>CHURCHILL</a:t>
            </a:r>
          </a:p>
          <a:p>
            <a:pPr algn="just"/>
            <a:r>
              <a:rPr lang="en-US" sz="1000">
                <a:latin typeface="Times New Roman" pitchFamily="18" charset="0"/>
              </a:rPr>
              <a:t>Instead of acceding to the Palestinian demands for recognition of the McMahon-Hussein treaty, the British government issued the </a:t>
            </a:r>
            <a:r>
              <a:rPr lang="en-US" sz="1000" b="1">
                <a:latin typeface="Times New Roman" pitchFamily="18" charset="0"/>
              </a:rPr>
              <a:t>Churchill White Paper</a:t>
            </a:r>
            <a:r>
              <a:rPr lang="en-US" sz="1000">
                <a:latin typeface="Times New Roman" pitchFamily="18" charset="0"/>
              </a:rPr>
              <a:t> that reaffirmed the Balfour Declaration and asserting that Palestine west of the Jordan was not among the areas promised to </a:t>
            </a:r>
            <a:r>
              <a:rPr lang="en-US" sz="1000" b="1">
                <a:latin typeface="Times New Roman" pitchFamily="18" charset="0"/>
              </a:rPr>
              <a:t>Sherif Hussein</a:t>
            </a:r>
            <a:r>
              <a:rPr lang="en-US" sz="1000">
                <a:latin typeface="Times New Roman" pitchFamily="18" charset="0"/>
              </a:rPr>
              <a:t> in 1915. It did, however, maintain that a Jewish national home in Palestine would not be accomplished at the expense or exclusion of the Arab population and limited Jewish immigration so that it would not “exceed economic capacity of the country at the time to absorb new arrivals.”</a:t>
            </a:r>
          </a:p>
          <a:p>
            <a:pPr algn="just"/>
            <a:endParaRPr lang="en-US" sz="1000">
              <a:latin typeface="Times New Roman" pitchFamily="18" charset="0"/>
            </a:endParaRPr>
          </a:p>
          <a:p>
            <a:pPr algn="just"/>
            <a:r>
              <a:rPr lang="en-US" sz="1000" b="1">
                <a:latin typeface="Times New Roman" pitchFamily="18" charset="0"/>
              </a:rPr>
              <a:t>Palestinian response</a:t>
            </a:r>
          </a:p>
          <a:p>
            <a:pPr algn="just"/>
            <a:r>
              <a:rPr lang="en-US" sz="1000">
                <a:latin typeface="Times New Roman" pitchFamily="18" charset="0"/>
              </a:rPr>
              <a:t>In October 1923, the British once again offered to create an Arab Agency comparable to the Jewish Agency but again the Palestinian leaders refused in favor of an elected representative legislative council that would serve the whole population. Without official status, the </a:t>
            </a:r>
            <a:r>
              <a:rPr lang="en-US" sz="1000" b="1">
                <a:latin typeface="Times New Roman" pitchFamily="18" charset="0"/>
              </a:rPr>
              <a:t>Palestinian Arab Executive</a:t>
            </a:r>
            <a:r>
              <a:rPr lang="en-US" sz="1000">
                <a:latin typeface="Times New Roman" pitchFamily="18" charset="0"/>
              </a:rPr>
              <a:t> was limited in its advisory capabilities, and differences within the Committee (between the rival clans of the </a:t>
            </a:r>
            <a:r>
              <a:rPr lang="en-US" sz="1000" b="1">
                <a:latin typeface="Times New Roman" pitchFamily="18" charset="0"/>
              </a:rPr>
              <a:t>Husseinis</a:t>
            </a:r>
            <a:r>
              <a:rPr lang="en-US" sz="1000">
                <a:latin typeface="Times New Roman" pitchFamily="18" charset="0"/>
              </a:rPr>
              <a:t> and the </a:t>
            </a:r>
            <a:r>
              <a:rPr lang="en-US" sz="1000" b="1">
                <a:latin typeface="Times New Roman" pitchFamily="18" charset="0"/>
              </a:rPr>
              <a:t>Nashashibis</a:t>
            </a:r>
            <a:r>
              <a:rPr lang="en-US" sz="1000">
                <a:latin typeface="Times New Roman" pitchFamily="18" charset="0"/>
              </a:rPr>
              <a:t>) politically paralyzed the Palestinians even more.</a:t>
            </a:r>
          </a:p>
          <a:p>
            <a:pPr algn="just"/>
            <a:endParaRPr lang="en-US" sz="1000">
              <a:latin typeface="Times New Roman" pitchFamily="18" charset="0"/>
            </a:endParaRPr>
          </a:p>
          <a:p>
            <a:pPr algn="just"/>
            <a:r>
              <a:rPr lang="en-US" sz="1000">
                <a:latin typeface="Times New Roman" pitchFamily="18" charset="0"/>
              </a:rPr>
              <a:t>The British had named </a:t>
            </a:r>
            <a:r>
              <a:rPr lang="en-US" sz="1000" b="1">
                <a:latin typeface="Times New Roman" pitchFamily="18" charset="0"/>
              </a:rPr>
              <a:t>al-Hajj Amen al-Husseini</a:t>
            </a:r>
            <a:r>
              <a:rPr lang="en-US" sz="1000">
                <a:latin typeface="Times New Roman" pitchFamily="18" charset="0"/>
              </a:rPr>
              <a:t> as mufti and president of the </a:t>
            </a:r>
            <a:r>
              <a:rPr lang="en-US" sz="1000" b="1">
                <a:latin typeface="Times New Roman" pitchFamily="18" charset="0"/>
              </a:rPr>
              <a:t>Supreme Muslim Council</a:t>
            </a:r>
            <a:r>
              <a:rPr lang="en-US" sz="1000">
                <a:latin typeface="Times New Roman" pitchFamily="18" charset="0"/>
              </a:rPr>
              <a:t> (which administered the Islamic holy sites [</a:t>
            </a:r>
            <a:r>
              <a:rPr lang="en-US" sz="1000" i="1">
                <a:latin typeface="Times New Roman" pitchFamily="18" charset="0"/>
              </a:rPr>
              <a:t>waqfs</a:t>
            </a:r>
            <a:r>
              <a:rPr lang="en-US" sz="1000">
                <a:latin typeface="Times New Roman" pitchFamily="18" charset="0"/>
              </a:rPr>
              <a:t>], Sharia courts, mosques, schools etc.). The appointment of </a:t>
            </a:r>
            <a:r>
              <a:rPr lang="en-US" sz="1000" b="1">
                <a:latin typeface="Times New Roman" pitchFamily="18" charset="0"/>
              </a:rPr>
              <a:t>Husseini</a:t>
            </a:r>
            <a:r>
              <a:rPr lang="en-US" sz="1000">
                <a:latin typeface="Times New Roman" pitchFamily="18" charset="0"/>
              </a:rPr>
              <a:t> over the </a:t>
            </a:r>
            <a:r>
              <a:rPr lang="en-US" sz="1000" b="1">
                <a:latin typeface="Times New Roman" pitchFamily="18" charset="0"/>
              </a:rPr>
              <a:t>Nashashibi </a:t>
            </a:r>
            <a:r>
              <a:rPr lang="en-US" sz="1000">
                <a:latin typeface="Times New Roman" pitchFamily="18" charset="0"/>
              </a:rPr>
              <a:t>candidate provoked the Nashashibis to form competing organizations and sparked the creation of independent peasant parties. Politically divided, the Palestinian community was too disorganized to confront the cohesive Zionists. </a:t>
            </a:r>
          </a:p>
          <a:p>
            <a:pPr algn="just"/>
            <a:endParaRPr lang="en-US" sz="100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FC2FB-3FC7-46B4-946A-5F3625DA90FA}" type="slidenum">
              <a:rPr lang="en-US"/>
              <a:pPr/>
              <a:t>94</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algn="just"/>
            <a:r>
              <a:rPr lang="en-US" sz="1000" b="1">
                <a:latin typeface="Times New Roman" pitchFamily="18" charset="0"/>
              </a:rPr>
              <a:t>WAILING WALL CRISIS</a:t>
            </a:r>
          </a:p>
          <a:p>
            <a:pPr algn="just"/>
            <a:r>
              <a:rPr lang="en-US" sz="1000">
                <a:latin typeface="Times New Roman" pitchFamily="18" charset="0"/>
              </a:rPr>
              <a:t>While the Palestinian leaders were ineffectually canvassing for better political terms, the impoverished peasants were suffering from high taxation rates, displacement by Jewish immigrants, inadequate educational opportunities and adverse living conditions. Adding to their distress, Palestine was hit with a drought in 1926, an earthquake in 1927 and a plague of locusts in 1928. By the end of the decade, a worldwide depression affected the economies of all countries.</a:t>
            </a:r>
          </a:p>
          <a:p>
            <a:pPr algn="just"/>
            <a:endParaRPr lang="en-US" sz="1000">
              <a:latin typeface="Times New Roman" pitchFamily="18" charset="0"/>
            </a:endParaRPr>
          </a:p>
          <a:p>
            <a:pPr algn="just"/>
            <a:r>
              <a:rPr lang="en-US" sz="1000">
                <a:latin typeface="Times New Roman" pitchFamily="18" charset="0"/>
              </a:rPr>
              <a:t>The despair that had been simmering below the surface came to a head in 1929 after a crisis at the </a:t>
            </a:r>
            <a:r>
              <a:rPr lang="en-US" sz="1000" b="1">
                <a:latin typeface="Times New Roman" pitchFamily="18" charset="0"/>
              </a:rPr>
              <a:t>Wailing Wall</a:t>
            </a:r>
            <a:r>
              <a:rPr lang="en-US" sz="1000">
                <a:latin typeface="Times New Roman" pitchFamily="18" charset="0"/>
              </a:rPr>
              <a:t> (the only remaining portion of the Solomon Temple and holiest site to the Jews) in Jerusalem. A screen that had been erected at the site by Jews to divide male and female worshippers was seen by Muslims as an alteration of the holy site that was shared by both faiths (the Wailing Wall is also the Western Wall of the Muslim’s Noble Sanctuary).  The disagreement erupted into violence that quickly spread to other parts of Palestine.</a:t>
            </a:r>
          </a:p>
          <a:p>
            <a:pPr algn="just"/>
            <a:endParaRPr lang="en-US" sz="1000">
              <a:latin typeface="Times New Roman" pitchFamily="18" charset="0"/>
            </a:endParaRPr>
          </a:p>
          <a:p>
            <a:pPr algn="just"/>
            <a:r>
              <a:rPr lang="en-US" sz="1000">
                <a:latin typeface="Times New Roman" pitchFamily="18" charset="0"/>
              </a:rPr>
              <a:t>The British responded by sending commissions to investigate the cause of the conflict. The reports determined that the tension was the result of Western disregard for Arab political and national aspirations, Palestinian fears of economic domination by Jews, who appeared to have unlimited funding from abroad, and contradictory promises made by the British to both Jews and Arabs. They also found that there was not enough land to support continual immigration and a growing Palestine Arab population and recommended that Jewish immigration be stopped.</a:t>
            </a:r>
          </a:p>
          <a:p>
            <a:pPr algn="just"/>
            <a:endParaRPr lang="en-US" sz="1000">
              <a:latin typeface="Times New Roman" pitchFamily="18" charset="0"/>
            </a:endParaRPr>
          </a:p>
          <a:p>
            <a:endParaRPr lang="en-US" sz="1000">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8E1D1-A2F0-43A4-AAF4-C7540C1D6AA6}" type="slidenum">
              <a:rPr lang="en-US"/>
              <a:pPr/>
              <a:t>95</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a:lnSpc>
                <a:spcPct val="80000"/>
              </a:lnSpc>
            </a:pPr>
            <a:r>
              <a:rPr lang="en-US" sz="1000" b="1">
                <a:latin typeface="Times New Roman" pitchFamily="18" charset="0"/>
              </a:rPr>
              <a:t>WORLD WAR II</a:t>
            </a:r>
            <a:endParaRPr lang="en-US" sz="1000" b="1" u="sng">
              <a:latin typeface="Times New Roman" pitchFamily="18" charset="0"/>
            </a:endParaRPr>
          </a:p>
          <a:p>
            <a:pPr algn="just">
              <a:lnSpc>
                <a:spcPct val="80000"/>
              </a:lnSpc>
            </a:pPr>
            <a:r>
              <a:rPr lang="en-US" sz="1000">
                <a:latin typeface="Times New Roman" pitchFamily="18" charset="0"/>
              </a:rPr>
              <a:t>Close to ten million Jews lived in Europe in 1939 when the British decreed that no more than 75,000 Jews would be allowed to immigrate to Palestine within a 5-year period.  That same year, Hitler’s army swept through Europe in a lighting war (</a:t>
            </a:r>
            <a:r>
              <a:rPr lang="en-US" sz="1000" i="1">
                <a:latin typeface="Times New Roman" pitchFamily="18" charset="0"/>
              </a:rPr>
              <a:t>blitzkrieg</a:t>
            </a:r>
            <a:r>
              <a:rPr lang="en-US" sz="1000">
                <a:latin typeface="Times New Roman" pitchFamily="18" charset="0"/>
              </a:rPr>
              <a:t>) absorbing Poland and later, Western Russia, incorporating a large swathe of Jewish-populated areas into the expanding Nazi German empire.   The Nazis destroyed synagogues and Jewish-owned shops and forced Jews to relocate to heavily guarded Ghettoes where they were brutally subjugated.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In 1941, Hitler outlined his plan to exterminate all Jews. The “</a:t>
            </a:r>
            <a:r>
              <a:rPr lang="en-US" sz="1000" b="1">
                <a:latin typeface="Times New Roman" pitchFamily="18" charset="0"/>
              </a:rPr>
              <a:t>Final Solution to the Jewish Problem</a:t>
            </a:r>
            <a:r>
              <a:rPr lang="en-US" sz="1000">
                <a:latin typeface="Times New Roman" pitchFamily="18" charset="0"/>
              </a:rPr>
              <a:t>” was implemented in 1942 with the mass-slaughter of millions of Jews, gypsies (Romas), Communists, homosexuals and other groups deemed “enemies of the state.”  </a:t>
            </a:r>
          </a:p>
          <a:p>
            <a:pPr algn="just">
              <a:lnSpc>
                <a:spcPct val="80000"/>
              </a:lnSpc>
            </a:pPr>
            <a:endParaRPr lang="en-US" sz="1000">
              <a:latin typeface="Times New Roman" pitchFamily="18" charset="0"/>
            </a:endParaRPr>
          </a:p>
          <a:p>
            <a:pPr algn="just">
              <a:lnSpc>
                <a:spcPct val="80000"/>
              </a:lnSpc>
            </a:pPr>
            <a:r>
              <a:rPr lang="en-US" sz="1000">
                <a:latin typeface="Times New Roman" pitchFamily="18" charset="0"/>
              </a:rPr>
              <a:t>Still the British maintained the immigration quotas stated in the </a:t>
            </a:r>
            <a:r>
              <a:rPr lang="en-US" sz="1000" b="1">
                <a:latin typeface="Times New Roman" pitchFamily="18" charset="0"/>
              </a:rPr>
              <a:t>white paper</a:t>
            </a:r>
            <a:r>
              <a:rPr lang="en-US" sz="1000">
                <a:latin typeface="Times New Roman" pitchFamily="18" charset="0"/>
              </a:rPr>
              <a:t> allowing only 1,500 Jews to enter Palestine per month.</a:t>
            </a:r>
            <a:endParaRPr lang="en-US" sz="1000" b="1" i="1" u="sng">
              <a:latin typeface="Times New Roman" pitchFamily="18" charset="0"/>
            </a:endParaRPr>
          </a:p>
          <a:p>
            <a:pPr>
              <a:lnSpc>
                <a:spcPct val="80000"/>
              </a:lnSpc>
            </a:pPr>
            <a:endParaRPr lang="en-US" sz="1000">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7A4C4A-A81C-420D-A385-8C6E2925B193}"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4C13E5-F5A2-464A-80B3-E8DAB8C87015}" type="datetimeFigureOut">
              <a:rPr lang="en-US" smtClean="0"/>
              <a:pPr/>
              <a:t>8/5/2013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C13E5-F5A2-464A-80B3-E8DAB8C87015}" type="datetimeFigureOut">
              <a:rPr lang="en-US" smtClean="0"/>
              <a:pPr/>
              <a:t>8/5/2013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C13E5-F5A2-464A-80B3-E8DAB8C87015}" type="datetimeFigureOut">
              <a:rPr lang="en-US" smtClean="0"/>
              <a:pPr/>
              <a:t>8/5/2013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25"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1625" y="6245225"/>
            <a:ext cx="2289175"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289175" cy="476250"/>
          </a:xfrm>
        </p:spPr>
        <p:txBody>
          <a:bodyPr/>
          <a:lstStyle>
            <a:lvl1pPr>
              <a:defRPr/>
            </a:lvl1pPr>
          </a:lstStyle>
          <a:p>
            <a:fld id="{14728009-04FF-4946-955A-1D012E84506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289175" cy="476250"/>
          </a:xfrm>
        </p:spPr>
        <p:txBody>
          <a:bodyPr/>
          <a:lstStyle>
            <a:lvl1pPr>
              <a:defRPr/>
            </a:lvl1pPr>
          </a:lstStyle>
          <a:p>
            <a:fld id="{050015D1-9617-45B8-AAE8-054874CB9E9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289175" cy="476250"/>
          </a:xfrm>
        </p:spPr>
        <p:txBody>
          <a:bodyPr/>
          <a:lstStyle>
            <a:lvl1pPr>
              <a:defRPr/>
            </a:lvl1pPr>
          </a:lstStyle>
          <a:p>
            <a:fld id="{FACFA22A-E3E9-427E-91CA-19F314FB6E0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1625" y="6245225"/>
            <a:ext cx="2289175"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289175" cy="476250"/>
          </a:xfrm>
        </p:spPr>
        <p:txBody>
          <a:bodyPr/>
          <a:lstStyle>
            <a:lvl1pPr>
              <a:defRPr/>
            </a:lvl1pPr>
          </a:lstStyle>
          <a:p>
            <a:fld id="{774F3883-DBC9-4427-A649-FC4751019A4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1625" y="6245225"/>
            <a:ext cx="2289175"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289175" cy="476250"/>
          </a:xfrm>
        </p:spPr>
        <p:txBody>
          <a:bodyPr/>
          <a:lstStyle>
            <a:lvl1pPr>
              <a:defRPr/>
            </a:lvl1pPr>
          </a:lstStyle>
          <a:p>
            <a:fld id="{738A26C4-963B-48E5-9736-905E571903B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C13E5-F5A2-464A-80B3-E8DAB8C87015}" type="datetimeFigureOut">
              <a:rPr lang="en-US" smtClean="0"/>
              <a:pPr/>
              <a:t>8/5/2013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4C13E5-F5A2-464A-80B3-E8DAB8C87015}" type="datetimeFigureOut">
              <a:rPr lang="en-US" smtClean="0"/>
              <a:pPr/>
              <a:t>8/5/2013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4C13E5-F5A2-464A-80B3-E8DAB8C87015}" type="datetimeFigureOut">
              <a:rPr lang="en-US" smtClean="0"/>
              <a:pPr/>
              <a:t>8/5/2013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4C13E5-F5A2-464A-80B3-E8DAB8C87015}" type="datetimeFigureOut">
              <a:rPr lang="en-US" smtClean="0"/>
              <a:pPr/>
              <a:t>8/5/2013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4C13E5-F5A2-464A-80B3-E8DAB8C87015}" type="datetimeFigureOut">
              <a:rPr lang="en-US" smtClean="0"/>
              <a:pPr/>
              <a:t>8/5/2013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C13E5-F5A2-464A-80B3-E8DAB8C87015}" type="datetimeFigureOut">
              <a:rPr lang="en-US" smtClean="0"/>
              <a:pPr/>
              <a:t>8/5/2013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4C13E5-F5A2-464A-80B3-E8DAB8C87015}" type="datetimeFigureOut">
              <a:rPr lang="en-US" smtClean="0"/>
              <a:pPr/>
              <a:t>8/5/2013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4C13E5-F5A2-464A-80B3-E8DAB8C87015}" type="datetimeFigureOut">
              <a:rPr lang="en-US" smtClean="0"/>
              <a:pPr/>
              <a:t>8/5/2013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1BF7-53CD-420F-9C9D-D2F9ABF7B0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C13E5-F5A2-464A-80B3-E8DAB8C87015}" type="datetimeFigureOut">
              <a:rPr lang="en-US" smtClean="0"/>
              <a:pPr/>
              <a:t>8/5/2013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1BF7-53CD-420F-9C9D-D2F9ABF7B0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0.xml"/><Relationship Id="rId1" Type="http://schemas.openxmlformats.org/officeDocument/2006/relationships/slideLayout" Target="../slideLayouts/slideLayout12.xml"/><Relationship Id="rId5" Type="http://schemas.openxmlformats.org/officeDocument/2006/relationships/image" Target="../media/image4.wmf"/><Relationship Id="rId4" Type="http://schemas.openxmlformats.org/officeDocument/2006/relationships/image" Target="../media/image3.jpeg"/></Relationships>
</file>

<file path=ppt/slides/_rels/slide1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1.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jpeg"/></Relationships>
</file>

<file path=ppt/slides/_rels/slide1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4.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5.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2.jpeg"/></Relationships>
</file>

<file path=ppt/slides/_rels/slide1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6.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1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9.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0.xml"/><Relationship Id="rId1" Type="http://schemas.openxmlformats.org/officeDocument/2006/relationships/slideLayout" Target="../slideLayouts/slideLayout14.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jpeg"/></Relationships>
</file>

<file path=ppt/slides/_rels/slide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1.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2.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eg"/></Relationships>
</file>

<file path=ppt/slides/_rels/slide1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4.xml"/><Relationship Id="rId1" Type="http://schemas.openxmlformats.org/officeDocument/2006/relationships/slideLayout" Target="../slideLayouts/slideLayout16.xml"/><Relationship Id="rId6" Type="http://schemas.openxmlformats.org/officeDocument/2006/relationships/image" Target="../media/image4.wmf"/><Relationship Id="rId5" Type="http://schemas.openxmlformats.org/officeDocument/2006/relationships/image" Target="../media/image32.jpeg"/><Relationship Id="rId4" Type="http://schemas.openxmlformats.org/officeDocument/2006/relationships/image" Target="../media/image31.jpeg"/></Relationships>
</file>

<file path=ppt/slides/_rels/slide16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65.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66.xml"/><Relationship Id="rId1" Type="http://schemas.openxmlformats.org/officeDocument/2006/relationships/slideLayout" Target="../slideLayouts/slideLayout13.xml"/><Relationship Id="rId5" Type="http://schemas.openxmlformats.org/officeDocument/2006/relationships/image" Target="../media/image37.wmf"/><Relationship Id="rId4" Type="http://schemas.openxmlformats.org/officeDocument/2006/relationships/image" Target="../media/image36.jpeg"/></Relationships>
</file>

<file path=ppt/slides/_rels/slide1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7.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6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68.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9.xml"/><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eg"/></Relationships>
</file>

<file path=ppt/slides/_rels/slide1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2.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4.wmf"/></Relationships>
</file>

<file path=ppt/slides/_rels/slide1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7.jpeg"/></Relationships>
</file>

<file path=ppt/slides/_rels/slide1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2.jpeg"/></Relationships>
</file>

<file path=ppt/slides/_rels/slide17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5.jpeg"/><Relationship Id="rId4" Type="http://schemas.openxmlformats.org/officeDocument/2006/relationships/image" Target="../media/image64.png"/></Relationships>
</file>

<file path=ppt/slides/_rels/slide1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5.jpeg"/></Relationships>
</file>

<file path=ppt/slides/_rels/slide18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82.xml"/><Relationship Id="rId1" Type="http://schemas.openxmlformats.org/officeDocument/2006/relationships/slideLayout" Target="../slideLayouts/slideLayout14.xml"/><Relationship Id="rId6" Type="http://schemas.openxmlformats.org/officeDocument/2006/relationships/image" Target="../media/image78.jpeg"/><Relationship Id="rId5" Type="http://schemas.openxmlformats.org/officeDocument/2006/relationships/image" Target="../media/image77.wmf"/><Relationship Id="rId4" Type="http://schemas.openxmlformats.org/officeDocument/2006/relationships/image" Target="../media/image76.jpeg"/></Relationships>
</file>

<file path=ppt/slides/_rels/slide18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83.xml"/><Relationship Id="rId1" Type="http://schemas.openxmlformats.org/officeDocument/2006/relationships/slideLayout" Target="../slideLayouts/slideLayout14.xml"/><Relationship Id="rId5" Type="http://schemas.openxmlformats.org/officeDocument/2006/relationships/image" Target="../media/image77.wmf"/><Relationship Id="rId4" Type="http://schemas.openxmlformats.org/officeDocument/2006/relationships/image" Target="../media/image175.jpeg"/></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4.xml"/><Relationship Id="rId1" Type="http://schemas.openxmlformats.org/officeDocument/2006/relationships/slideLayout" Target="../slideLayouts/slideLayout16.xml"/><Relationship Id="rId4" Type="http://schemas.openxmlformats.org/officeDocument/2006/relationships/image" Target="../media/image106.jpeg"/></Relationships>
</file>

<file path=ppt/slides/_rels/slide18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wmf"/><Relationship Id="rId5" Type="http://schemas.openxmlformats.org/officeDocument/2006/relationships/image" Target="../media/image32.jpeg"/><Relationship Id="rId4" Type="http://schemas.openxmlformats.org/officeDocument/2006/relationships/image" Target="../media/image31.jpeg"/></Relationships>
</file>

<file path=ppt/slides/_rels/slide19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2.xml"/><Relationship Id="rId1" Type="http://schemas.openxmlformats.org/officeDocument/2006/relationships/slideLayout" Target="../slideLayouts/slideLayout13.xml"/><Relationship Id="rId4" Type="http://schemas.openxmlformats.org/officeDocument/2006/relationships/image" Target="../media/image187.jpeg"/></Relationships>
</file>

<file path=ppt/slides/_rels/slide1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jpeg"/></Relationships>
</file>

<file path=ppt/slides/_rels/slide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19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png"/><Relationship Id="rId4" Type="http://schemas.openxmlformats.org/officeDocument/2006/relationships/image" Target="../media/image196.jpeg"/></Relationships>
</file>

<file path=ppt/slides/_rels/slide1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99.jpeg"/><Relationship Id="rId4" Type="http://schemas.openxmlformats.org/officeDocument/2006/relationships/image" Target="../media/image19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0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2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20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2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210.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21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08.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jpeg"/></Relationships>
</file>

<file path=ppt/slides/_rels/slide20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220.jpeg"/><Relationship Id="rId4" Type="http://schemas.openxmlformats.org/officeDocument/2006/relationships/image" Target="../media/image219.jpeg"/></Relationships>
</file>

<file path=ppt/slides/_rels/slide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7.wmf"/><Relationship Id="rId4" Type="http://schemas.openxmlformats.org/officeDocument/2006/relationships/image" Target="../media/image36.jpeg"/></Relationships>
</file>

<file path=ppt/slides/_rels/slide2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0.xml"/><Relationship Id="rId1" Type="http://schemas.openxmlformats.org/officeDocument/2006/relationships/slideLayout" Target="../slideLayouts/slideLayout13.xml"/><Relationship Id="rId5" Type="http://schemas.openxmlformats.org/officeDocument/2006/relationships/image" Target="../media/image215.jpeg"/><Relationship Id="rId4" Type="http://schemas.openxmlformats.org/officeDocument/2006/relationships/image" Target="../media/image221.jpeg"/></Relationships>
</file>

<file path=ppt/slides/_rels/slide2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21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2.xml"/><Relationship Id="rId1" Type="http://schemas.openxmlformats.org/officeDocument/2006/relationships/slideLayout" Target="../slideLayouts/slideLayout16.xml"/><Relationship Id="rId5" Type="http://schemas.openxmlformats.org/officeDocument/2006/relationships/image" Target="../media/image224.png"/><Relationship Id="rId4" Type="http://schemas.openxmlformats.org/officeDocument/2006/relationships/image" Target="../media/image223.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4.xml"/><Relationship Id="rId1" Type="http://schemas.openxmlformats.org/officeDocument/2006/relationships/slideLayout" Target="../slideLayouts/slideLayout14.xml"/><Relationship Id="rId4" Type="http://schemas.openxmlformats.org/officeDocument/2006/relationships/image" Target="../media/image226.wmf"/></Relationships>
</file>

<file path=ppt/slides/_rels/slide215.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226.wmf"/><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21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226.wmf"/></Relationships>
</file>

<file path=ppt/slides/_rels/slide217.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231.jpeg"/><Relationship Id="rId4" Type="http://schemas.openxmlformats.org/officeDocument/2006/relationships/image" Target="../media/image232.jpeg"/></Relationships>
</file>

<file path=ppt/slides/_rels/slide218.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232.jpeg"/></Relationships>
</file>

<file path=ppt/slides/_rels/slide21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226.wmf"/><Relationship Id="rId4" Type="http://schemas.openxmlformats.org/officeDocument/2006/relationships/image" Target="../media/image23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2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26.wmf"/></Relationships>
</file>

<file path=ppt/slides/_rels/slide221.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1.jpe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226.wmf"/><Relationship Id="rId5" Type="http://schemas.openxmlformats.org/officeDocument/2006/relationships/image" Target="../media/image240.jpeg"/><Relationship Id="rId4" Type="http://schemas.openxmlformats.org/officeDocument/2006/relationships/image" Target="../media/image239.jpeg"/></Relationships>
</file>

<file path=ppt/slides/_rels/slide222.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223.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225.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246.jpeg"/><Relationship Id="rId7" Type="http://schemas.openxmlformats.org/officeDocument/2006/relationships/image" Target="../media/image215.jpeg"/><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22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52.jpeg"/><Relationship Id="rId7" Type="http://schemas.openxmlformats.org/officeDocument/2006/relationships/image" Target="../media/image256.jpeg"/><Relationship Id="rId12" Type="http://schemas.openxmlformats.org/officeDocument/2006/relationships/image" Target="../media/image260.jpeg"/><Relationship Id="rId2" Type="http://schemas.openxmlformats.org/officeDocument/2006/relationships/notesSlide" Target="../notesSlides/notesSlide227.xml"/><Relationship Id="rId1" Type="http://schemas.openxmlformats.org/officeDocument/2006/relationships/slideLayout" Target="../slideLayouts/slideLayout2.xml"/><Relationship Id="rId6" Type="http://schemas.openxmlformats.org/officeDocument/2006/relationships/image" Target="../media/image255.jpeg"/><Relationship Id="rId11" Type="http://schemas.openxmlformats.org/officeDocument/2006/relationships/image" Target="../media/image259.png"/><Relationship Id="rId5" Type="http://schemas.openxmlformats.org/officeDocument/2006/relationships/image" Target="../media/image254.jpeg"/><Relationship Id="rId10" Type="http://schemas.openxmlformats.org/officeDocument/2006/relationships/image" Target="../media/image258.jpeg"/><Relationship Id="rId4" Type="http://schemas.openxmlformats.org/officeDocument/2006/relationships/image" Target="../media/image253.jpeg"/><Relationship Id="rId9" Type="http://schemas.openxmlformats.org/officeDocument/2006/relationships/image" Target="../media/image2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4.wmf"/></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w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4.wmf"/><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7.wmf"/><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4.wmf"/></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5.jpe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78.jpeg"/><Relationship Id="rId5" Type="http://schemas.openxmlformats.org/officeDocument/2006/relationships/image" Target="../media/image77.wmf"/><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5.jpe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1.jpeg"/><Relationship Id="rId7"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81.jpeg"/><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16.xml"/><Relationship Id="rId4" Type="http://schemas.openxmlformats.org/officeDocument/2006/relationships/image" Target="../media/image106.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12.jpeg"/><Relationship Id="rId4" Type="http://schemas.openxmlformats.org/officeDocument/2006/relationships/image" Target="../media/image111.jpe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History of the Middle East Conflict</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dirty="0"/>
              <a:t>ISRAELITES IN CANAAN</a:t>
            </a:r>
          </a:p>
        </p:txBody>
      </p:sp>
      <p:sp>
        <p:nvSpPr>
          <p:cNvPr id="21507" name="Rectangle 3"/>
          <p:cNvSpPr>
            <a:spLocks noGrp="1" noRot="1" noChangeArrowheads="1"/>
          </p:cNvSpPr>
          <p:nvPr>
            <p:ph sz="half" idx="1"/>
          </p:nvPr>
        </p:nvSpPr>
        <p:spPr>
          <a:xfrm>
            <a:off x="0" y="4495800"/>
            <a:ext cx="5181600" cy="1752600"/>
          </a:xfrm>
        </p:spPr>
        <p:txBody>
          <a:bodyPr>
            <a:normAutofit fontScale="92500" lnSpcReduction="10000"/>
          </a:bodyPr>
          <a:lstStyle/>
          <a:p>
            <a:r>
              <a:rPr lang="en-US" dirty="0"/>
              <a:t>Israelites entered Canaan</a:t>
            </a:r>
          </a:p>
          <a:p>
            <a:r>
              <a:rPr lang="en-US" dirty="0"/>
              <a:t>United under Saul</a:t>
            </a:r>
          </a:p>
          <a:p>
            <a:r>
              <a:rPr lang="en-US" dirty="0"/>
              <a:t>David defeated Goliath (representing the Philistines) </a:t>
            </a:r>
          </a:p>
        </p:txBody>
      </p:sp>
      <p:pic>
        <p:nvPicPr>
          <p:cNvPr id="21508" name="Picture 4" descr="12 tribes in Canaan - no kingdoms copy"/>
          <p:cNvPicPr>
            <a:picLocks noGrp="1" noChangeAspect="1" noChangeArrowheads="1"/>
          </p:cNvPicPr>
          <p:nvPr>
            <p:ph sz="half" idx="2"/>
          </p:nvPr>
        </p:nvPicPr>
        <p:blipFill>
          <a:blip r:embed="rId3" cstate="print"/>
          <a:srcRect/>
          <a:stretch>
            <a:fillRect/>
          </a:stretch>
        </p:blipFill>
        <p:spPr>
          <a:xfrm>
            <a:off x="4800600" y="1597025"/>
            <a:ext cx="3038475" cy="4041775"/>
          </a:xfrm>
          <a:noFill/>
          <a:ln>
            <a:solidFill>
              <a:srgbClr val="000080"/>
            </a:solidFill>
          </a:ln>
        </p:spPr>
      </p:pic>
      <p:pic>
        <p:nvPicPr>
          <p:cNvPr id="21509" name="Picture 5" descr="david_and_goliath"/>
          <p:cNvPicPr>
            <a:picLocks noChangeAspect="1" noChangeArrowheads="1"/>
          </p:cNvPicPr>
          <p:nvPr/>
        </p:nvPicPr>
        <p:blipFill>
          <a:blip r:embed="rId4" cstate="print"/>
          <a:srcRect/>
          <a:stretch>
            <a:fillRect/>
          </a:stretch>
        </p:blipFill>
        <p:spPr bwMode="auto">
          <a:xfrm>
            <a:off x="7315200" y="4343400"/>
            <a:ext cx="1600200" cy="2219325"/>
          </a:xfrm>
          <a:prstGeom prst="rect">
            <a:avLst/>
          </a:prstGeom>
          <a:noFill/>
          <a:ln w="9525">
            <a:solidFill>
              <a:srgbClr val="000080"/>
            </a:solidFill>
            <a:miter lim="800000"/>
            <a:headEnd/>
            <a:tailEnd/>
          </a:ln>
        </p:spPr>
      </p:pic>
      <p:sp>
        <p:nvSpPr>
          <p:cNvPr id="21510" name="Text Box 6"/>
          <p:cNvSpPr txBox="1">
            <a:spLocks noChangeArrowheads="1"/>
          </p:cNvSpPr>
          <p:nvPr/>
        </p:nvSpPr>
        <p:spPr bwMode="auto">
          <a:xfrm>
            <a:off x="5181600" y="6096000"/>
            <a:ext cx="2117725" cy="366713"/>
          </a:xfrm>
          <a:prstGeom prst="rect">
            <a:avLst/>
          </a:prstGeom>
          <a:noFill/>
          <a:ln w="9525">
            <a:noFill/>
            <a:miter lim="800000"/>
            <a:headEnd/>
            <a:tailEnd/>
          </a:ln>
          <a:effectLst/>
        </p:spPr>
        <p:txBody>
          <a:bodyPr wrap="none">
            <a:spAutoFit/>
          </a:bodyPr>
          <a:lstStyle/>
          <a:p>
            <a:pPr algn="l"/>
            <a:r>
              <a:rPr lang="en-US" b="1">
                <a:solidFill>
                  <a:srgbClr val="000066"/>
                </a:solidFill>
              </a:rPr>
              <a:t>David vs. Goliath</a:t>
            </a:r>
          </a:p>
        </p:txBody>
      </p:sp>
      <p:pic>
        <p:nvPicPr>
          <p:cNvPr id="21511" name="Picture 7" descr="Israeli flag"/>
          <p:cNvPicPr>
            <a:picLocks noChangeAspect="1" noChangeArrowheads="1"/>
          </p:cNvPicPr>
          <p:nvPr/>
        </p:nvPicPr>
        <p:blipFill>
          <a:blip r:embed="rId5" cstate="print"/>
          <a:srcRect/>
          <a:stretch>
            <a:fillRect/>
          </a:stretch>
        </p:blipFill>
        <p:spPr bwMode="auto">
          <a:xfrm rot="-1458907">
            <a:off x="304800" y="762000"/>
            <a:ext cx="1219200" cy="828675"/>
          </a:xfrm>
          <a:prstGeom prst="rect">
            <a:avLst/>
          </a:prstGeom>
          <a:noFill/>
          <a:ln w="9525">
            <a:solidFill>
              <a:srgbClr val="000000"/>
            </a:solidFill>
            <a:miter lim="800000"/>
            <a:headEnd/>
            <a:tailEnd/>
          </a:ln>
        </p:spPr>
      </p:pic>
      <p:pic>
        <p:nvPicPr>
          <p:cNvPr id="21512" name="Picture 8" descr="Egypt to Canaan copy"/>
          <p:cNvPicPr>
            <a:picLocks noChangeAspect="1" noChangeArrowheads="1"/>
          </p:cNvPicPr>
          <p:nvPr/>
        </p:nvPicPr>
        <p:blipFill>
          <a:blip r:embed="rId6" cstate="print"/>
          <a:srcRect l="3175" t="27821" r="52036" b="6491"/>
          <a:stretch>
            <a:fillRect/>
          </a:stretch>
        </p:blipFill>
        <p:spPr bwMode="auto">
          <a:xfrm>
            <a:off x="1371600" y="1676400"/>
            <a:ext cx="2589213" cy="2668588"/>
          </a:xfrm>
          <a:prstGeom prst="rect">
            <a:avLst/>
          </a:prstGeom>
          <a:noFill/>
          <a:ln w="9525">
            <a:solidFill>
              <a:srgbClr val="003366"/>
            </a:solid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rhallcsv\Desktop\COURSE FILES\CONTEMPORARY WORLD ISSUES\imagesCA583Z0C.jpg"/>
          <p:cNvPicPr>
            <a:picLocks noChangeAspect="1" noChangeArrowheads="1"/>
          </p:cNvPicPr>
          <p:nvPr/>
        </p:nvPicPr>
        <p:blipFill>
          <a:blip r:embed="rId3" cstate="print"/>
          <a:srcRect/>
          <a:stretch>
            <a:fillRect/>
          </a:stretch>
        </p:blipFill>
        <p:spPr bwMode="auto">
          <a:xfrm>
            <a:off x="2819400" y="762000"/>
            <a:ext cx="3814762" cy="3814762"/>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rhallcsv\Desktop\COURSE FILES\CONTEMPORARY WORLD ISSUES\imagesCAAMD86O.jpg"/>
          <p:cNvPicPr>
            <a:picLocks noChangeAspect="1" noChangeArrowheads="1"/>
          </p:cNvPicPr>
          <p:nvPr/>
        </p:nvPicPr>
        <p:blipFill>
          <a:blip r:embed="rId3" cstate="print"/>
          <a:srcRect/>
          <a:stretch>
            <a:fillRect/>
          </a:stretch>
        </p:blipFill>
        <p:spPr bwMode="auto">
          <a:xfrm>
            <a:off x="1295400" y="609600"/>
            <a:ext cx="6373907" cy="441452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rhallcsv\Desktop\COURSE FILES\CONTEMPORARY WORLD ISSUES\imagesCAK47KVT.jpg"/>
          <p:cNvPicPr>
            <a:picLocks noChangeAspect="1" noChangeArrowheads="1"/>
          </p:cNvPicPr>
          <p:nvPr/>
        </p:nvPicPr>
        <p:blipFill>
          <a:blip r:embed="rId3" cstate="print"/>
          <a:srcRect/>
          <a:stretch>
            <a:fillRect/>
          </a:stretch>
        </p:blipFill>
        <p:spPr bwMode="auto">
          <a:xfrm>
            <a:off x="2819400" y="457200"/>
            <a:ext cx="3152775" cy="4798454"/>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drhallcsv\Desktop\COURSE FILES\CONTEMPORARY WORLD ISSUES\imagesCANR8D89.jpg"/>
          <p:cNvPicPr>
            <a:picLocks noChangeAspect="1" noChangeArrowheads="1"/>
          </p:cNvPicPr>
          <p:nvPr/>
        </p:nvPicPr>
        <p:blipFill>
          <a:blip r:embed="rId3" cstate="print"/>
          <a:srcRect/>
          <a:stretch>
            <a:fillRect/>
          </a:stretch>
        </p:blipFill>
        <p:spPr bwMode="auto">
          <a:xfrm>
            <a:off x="2590800" y="609600"/>
            <a:ext cx="4043362" cy="4043362"/>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drhallcsv\Desktop\COURSE FILES\CONTEMPORARY WORLD ISSUES\imagesCANRY07C.jpg"/>
          <p:cNvPicPr>
            <a:picLocks noChangeAspect="1" noChangeArrowheads="1"/>
          </p:cNvPicPr>
          <p:nvPr/>
        </p:nvPicPr>
        <p:blipFill>
          <a:blip r:embed="rId3" cstate="print"/>
          <a:srcRect/>
          <a:stretch>
            <a:fillRect/>
          </a:stretch>
        </p:blipFill>
        <p:spPr bwMode="auto">
          <a:xfrm>
            <a:off x="809896" y="1143001"/>
            <a:ext cx="7343504" cy="4462198"/>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drhallcsv\Desktop\COURSE FILES\CONTEMPORARY WORLD ISSUES\imagesCATDYJWX.jpg"/>
          <p:cNvPicPr>
            <a:picLocks noChangeAspect="1" noChangeArrowheads="1"/>
          </p:cNvPicPr>
          <p:nvPr/>
        </p:nvPicPr>
        <p:blipFill>
          <a:blip r:embed="rId3" cstate="print"/>
          <a:srcRect/>
          <a:stretch>
            <a:fillRect/>
          </a:stretch>
        </p:blipFill>
        <p:spPr bwMode="auto">
          <a:xfrm>
            <a:off x="1905000" y="38292"/>
            <a:ext cx="5181599" cy="6587662"/>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rhallcsv\Desktop\COURSE FILES\CONTEMPORARY WORLD ISSUES\imagesCAG93OEY.jpg"/>
          <p:cNvPicPr>
            <a:picLocks noChangeAspect="1" noChangeArrowheads="1"/>
          </p:cNvPicPr>
          <p:nvPr/>
        </p:nvPicPr>
        <p:blipFill>
          <a:blip r:embed="rId3" cstate="print"/>
          <a:srcRect/>
          <a:stretch>
            <a:fillRect/>
          </a:stretch>
        </p:blipFill>
        <p:spPr bwMode="auto">
          <a:xfrm>
            <a:off x="1676400" y="990600"/>
            <a:ext cx="5547031" cy="3807187"/>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drhallcsv\Desktop\COURSE FILES\CONTEMPORARY WORLD ISSUES\imagesCAUGISL9.jpg"/>
          <p:cNvPicPr>
            <a:picLocks noChangeAspect="1" noChangeArrowheads="1"/>
          </p:cNvPicPr>
          <p:nvPr/>
        </p:nvPicPr>
        <p:blipFill>
          <a:blip r:embed="rId3" cstate="print"/>
          <a:srcRect/>
          <a:stretch>
            <a:fillRect/>
          </a:stretch>
        </p:blipFill>
        <p:spPr bwMode="auto">
          <a:xfrm>
            <a:off x="2819400" y="685800"/>
            <a:ext cx="2938463" cy="3654805"/>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drhallcsv\Desktop\COURSE FILES\CONTEMPORARY WORLD ISSUES\imagesCAUPW8R0.jpg"/>
          <p:cNvPicPr>
            <a:picLocks noChangeAspect="1" noChangeArrowheads="1"/>
          </p:cNvPicPr>
          <p:nvPr/>
        </p:nvPicPr>
        <p:blipFill>
          <a:blip r:embed="rId3" cstate="print"/>
          <a:srcRect/>
          <a:stretch>
            <a:fillRect/>
          </a:stretch>
        </p:blipFill>
        <p:spPr bwMode="auto">
          <a:xfrm>
            <a:off x="1009337" y="1066801"/>
            <a:ext cx="7296463" cy="4837872"/>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drhallcsv\Desktop\COURSE FILES\CONTEMPORARY WORLD ISSUES\imagesCAW4EU3N.jpg"/>
          <p:cNvPicPr>
            <a:picLocks noChangeAspect="1" noChangeArrowheads="1"/>
          </p:cNvPicPr>
          <p:nvPr/>
        </p:nvPicPr>
        <p:blipFill>
          <a:blip r:embed="rId3" cstate="print"/>
          <a:srcRect/>
          <a:stretch>
            <a:fillRect/>
          </a:stretch>
        </p:blipFill>
        <p:spPr bwMode="auto">
          <a:xfrm>
            <a:off x="2667000" y="653436"/>
            <a:ext cx="3505200" cy="510703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normAutofit fontScale="90000"/>
          </a:bodyPr>
          <a:lstStyle/>
          <a:p>
            <a:r>
              <a:rPr lang="en-US" sz="4000" dirty="0"/>
              <a:t>SOLOMON’S</a:t>
            </a:r>
            <a:br>
              <a:rPr lang="en-US" sz="4000" dirty="0"/>
            </a:br>
            <a:r>
              <a:rPr lang="en-US" sz="4000" dirty="0"/>
              <a:t>TEMPLE</a:t>
            </a:r>
          </a:p>
        </p:txBody>
      </p:sp>
      <p:sp>
        <p:nvSpPr>
          <p:cNvPr id="23555" name="Rectangle 3"/>
          <p:cNvSpPr>
            <a:spLocks noGrp="1" noRot="1" noChangeArrowheads="1"/>
          </p:cNvSpPr>
          <p:nvPr>
            <p:ph type="body" sz="half" idx="1"/>
          </p:nvPr>
        </p:nvSpPr>
        <p:spPr>
          <a:xfrm>
            <a:off x="301625" y="2133600"/>
            <a:ext cx="4117975" cy="3965575"/>
          </a:xfrm>
        </p:spPr>
        <p:txBody>
          <a:bodyPr/>
          <a:lstStyle/>
          <a:p>
            <a:r>
              <a:rPr lang="en-US" sz="2800" dirty="0"/>
              <a:t>David’s son, Solomon</a:t>
            </a:r>
          </a:p>
          <a:p>
            <a:r>
              <a:rPr lang="en-US" sz="2800" dirty="0"/>
              <a:t>Built Holy Temple in Jerusalem</a:t>
            </a:r>
          </a:p>
          <a:p>
            <a:pPr lvl="1"/>
            <a:r>
              <a:rPr lang="en-US" sz="2400" dirty="0"/>
              <a:t>To house Ark of Covenant</a:t>
            </a:r>
          </a:p>
          <a:p>
            <a:r>
              <a:rPr lang="en-US" sz="2800" dirty="0"/>
              <a:t>Known as the</a:t>
            </a:r>
            <a:br>
              <a:rPr lang="en-US" sz="2800" dirty="0"/>
            </a:br>
            <a:r>
              <a:rPr lang="en-US" sz="2800" dirty="0"/>
              <a:t> First Temple </a:t>
            </a:r>
            <a:br>
              <a:rPr lang="en-US" sz="2800" dirty="0"/>
            </a:br>
            <a:r>
              <a:rPr lang="en-US" sz="2800" dirty="0"/>
              <a:t> Period</a:t>
            </a:r>
          </a:p>
        </p:txBody>
      </p:sp>
      <p:pic>
        <p:nvPicPr>
          <p:cNvPr id="23556" name="Picture 4" descr="Israeli flag"/>
          <p:cNvPicPr>
            <a:picLocks noChangeAspect="1" noChangeArrowheads="1"/>
          </p:cNvPicPr>
          <p:nvPr/>
        </p:nvPicPr>
        <p:blipFill>
          <a:blip r:embed="rId3" cstate="print"/>
          <a:srcRect/>
          <a:stretch>
            <a:fillRect/>
          </a:stretch>
        </p:blipFill>
        <p:spPr bwMode="auto">
          <a:xfrm rot="-1458907">
            <a:off x="457200" y="527050"/>
            <a:ext cx="1579563" cy="1073150"/>
          </a:xfrm>
          <a:prstGeom prst="rect">
            <a:avLst/>
          </a:prstGeom>
          <a:noFill/>
          <a:ln w="9525">
            <a:solidFill>
              <a:srgbClr val="000000"/>
            </a:solidFill>
            <a:miter lim="800000"/>
            <a:headEnd/>
            <a:tailEnd/>
          </a:ln>
        </p:spPr>
      </p:pic>
      <p:pic>
        <p:nvPicPr>
          <p:cNvPr id="23557" name="Picture 5" descr="temple"/>
          <p:cNvPicPr>
            <a:picLocks noGrp="1" noChangeAspect="1" noChangeArrowheads="1"/>
          </p:cNvPicPr>
          <p:nvPr>
            <p:ph sz="half" idx="2"/>
          </p:nvPr>
        </p:nvPicPr>
        <p:blipFill>
          <a:blip r:embed="rId4" cstate="print"/>
          <a:srcRect/>
          <a:stretch>
            <a:fillRect/>
          </a:stretch>
        </p:blipFill>
        <p:spPr>
          <a:xfrm>
            <a:off x="4876800" y="1752600"/>
            <a:ext cx="3810000" cy="2905125"/>
          </a:xfrm>
          <a:noFill/>
          <a:ln>
            <a:solidFill>
              <a:srgbClr val="003366"/>
            </a:solidFill>
          </a:ln>
        </p:spPr>
      </p:pic>
      <p:sp>
        <p:nvSpPr>
          <p:cNvPr id="23558" name="Text Box 6"/>
          <p:cNvSpPr txBox="1">
            <a:spLocks noChangeArrowheads="1"/>
          </p:cNvSpPr>
          <p:nvPr/>
        </p:nvSpPr>
        <p:spPr bwMode="auto">
          <a:xfrm>
            <a:off x="5487988" y="4800600"/>
            <a:ext cx="3656012" cy="641350"/>
          </a:xfrm>
          <a:prstGeom prst="rect">
            <a:avLst/>
          </a:prstGeom>
          <a:noFill/>
          <a:ln w="9525">
            <a:noFill/>
            <a:miter lim="800000"/>
            <a:headEnd/>
            <a:tailEnd/>
          </a:ln>
          <a:effectLst/>
        </p:spPr>
        <p:txBody>
          <a:bodyPr wrap="none">
            <a:spAutoFit/>
          </a:bodyPr>
          <a:lstStyle/>
          <a:p>
            <a:pPr algn="l"/>
            <a:r>
              <a:rPr lang="en-US" b="1">
                <a:solidFill>
                  <a:srgbClr val="000066"/>
                </a:solidFill>
              </a:rPr>
              <a:t>18</a:t>
            </a:r>
            <a:r>
              <a:rPr lang="en-US" b="1" baseline="30000">
                <a:solidFill>
                  <a:srgbClr val="000066"/>
                </a:solidFill>
              </a:rPr>
              <a:t>th</a:t>
            </a:r>
            <a:r>
              <a:rPr lang="en-US" b="1">
                <a:solidFill>
                  <a:srgbClr val="000066"/>
                </a:solidFill>
              </a:rPr>
              <a:t> century Dutch woodcut </a:t>
            </a:r>
          </a:p>
          <a:p>
            <a:pPr algn="l"/>
            <a:r>
              <a:rPr lang="en-US" b="1">
                <a:solidFill>
                  <a:srgbClr val="000066"/>
                </a:solidFill>
              </a:rPr>
              <a:t>envisioning Solomon’s Temple</a:t>
            </a:r>
          </a:p>
        </p:txBody>
      </p:sp>
      <p:pic>
        <p:nvPicPr>
          <p:cNvPr id="23559" name="Picture 7" descr="ark"/>
          <p:cNvPicPr>
            <a:picLocks noChangeAspect="1" noChangeArrowheads="1"/>
          </p:cNvPicPr>
          <p:nvPr/>
        </p:nvPicPr>
        <p:blipFill>
          <a:blip r:embed="rId5" cstate="print"/>
          <a:srcRect/>
          <a:stretch>
            <a:fillRect/>
          </a:stretch>
        </p:blipFill>
        <p:spPr bwMode="auto">
          <a:xfrm>
            <a:off x="3124200" y="4375150"/>
            <a:ext cx="2209800" cy="1492250"/>
          </a:xfrm>
          <a:prstGeom prst="rect">
            <a:avLst/>
          </a:prstGeom>
          <a:noFill/>
          <a:ln w="9525">
            <a:solidFill>
              <a:srgbClr val="000000"/>
            </a:solidFill>
            <a:miter lim="800000"/>
            <a:headEnd/>
            <a:tailEnd/>
          </a:ln>
        </p:spPr>
      </p:pic>
      <p:sp>
        <p:nvSpPr>
          <p:cNvPr id="23560" name="Text Box 8"/>
          <p:cNvSpPr txBox="1">
            <a:spLocks noChangeArrowheads="1"/>
          </p:cNvSpPr>
          <p:nvPr/>
        </p:nvSpPr>
        <p:spPr bwMode="auto">
          <a:xfrm>
            <a:off x="1511300" y="6019800"/>
            <a:ext cx="5041900" cy="366713"/>
          </a:xfrm>
          <a:prstGeom prst="rect">
            <a:avLst/>
          </a:prstGeom>
          <a:noFill/>
          <a:ln w="9525">
            <a:noFill/>
            <a:miter lim="800000"/>
            <a:headEnd/>
            <a:tailEnd/>
          </a:ln>
          <a:effectLst/>
        </p:spPr>
        <p:txBody>
          <a:bodyPr wrap="none">
            <a:spAutoFit/>
          </a:bodyPr>
          <a:lstStyle/>
          <a:p>
            <a:pPr algn="l"/>
            <a:r>
              <a:rPr lang="en-US" b="1">
                <a:solidFill>
                  <a:srgbClr val="000066"/>
                </a:solidFill>
              </a:rPr>
              <a:t>Representation of the Ark of the Covenant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drhallcsv\Desktop\COURSE FILES\CONTEMPORARY WORLD ISSUES\imagesCAW6M2AK.jpg"/>
          <p:cNvPicPr>
            <a:picLocks noChangeAspect="1" noChangeArrowheads="1"/>
          </p:cNvPicPr>
          <p:nvPr/>
        </p:nvPicPr>
        <p:blipFill>
          <a:blip r:embed="rId3" cstate="print"/>
          <a:srcRect/>
          <a:stretch>
            <a:fillRect/>
          </a:stretch>
        </p:blipFill>
        <p:spPr bwMode="auto">
          <a:xfrm>
            <a:off x="1251262" y="1219201"/>
            <a:ext cx="6521137" cy="433952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drhallcsv\Desktop\COURSE FILES\CONTEMPORARY WORLD ISSUES\imagesCAX7AVSF.jpg"/>
          <p:cNvPicPr>
            <a:picLocks noChangeAspect="1" noChangeArrowheads="1"/>
          </p:cNvPicPr>
          <p:nvPr/>
        </p:nvPicPr>
        <p:blipFill>
          <a:blip r:embed="rId3" cstate="print"/>
          <a:srcRect/>
          <a:stretch>
            <a:fillRect/>
          </a:stretch>
        </p:blipFill>
        <p:spPr bwMode="auto">
          <a:xfrm>
            <a:off x="762000" y="1143000"/>
            <a:ext cx="7463928" cy="4754602"/>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drhallcsv\Desktop\COURSE FILES\CONTEMPORARY WORLD ISSUES\imagesCAYT7VBG.jpg"/>
          <p:cNvPicPr>
            <a:picLocks noChangeAspect="1" noChangeArrowheads="1"/>
          </p:cNvPicPr>
          <p:nvPr/>
        </p:nvPicPr>
        <p:blipFill>
          <a:blip r:embed="rId3" cstate="print"/>
          <a:srcRect/>
          <a:stretch>
            <a:fillRect/>
          </a:stretch>
        </p:blipFill>
        <p:spPr bwMode="auto">
          <a:xfrm>
            <a:off x="549639" y="762001"/>
            <a:ext cx="8213361" cy="5445816"/>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drhallcsv\Desktop\COURSE FILES\CONTEMPORARY WORLD ISSUES\imagesCAYZU16K.jpg"/>
          <p:cNvPicPr>
            <a:picLocks noChangeAspect="1" noChangeArrowheads="1"/>
          </p:cNvPicPr>
          <p:nvPr/>
        </p:nvPicPr>
        <p:blipFill>
          <a:blip r:embed="rId3" cstate="print"/>
          <a:srcRect/>
          <a:stretch>
            <a:fillRect/>
          </a:stretch>
        </p:blipFill>
        <p:spPr bwMode="auto">
          <a:xfrm>
            <a:off x="807956" y="609600"/>
            <a:ext cx="7116843" cy="5330763"/>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drhallcsv\Desktop\COURSE FILES\CONTEMPORARY WORLD ISSUES\imagesCAZIP8FL.jpg"/>
          <p:cNvPicPr>
            <a:picLocks noChangeAspect="1" noChangeArrowheads="1"/>
          </p:cNvPicPr>
          <p:nvPr/>
        </p:nvPicPr>
        <p:blipFill>
          <a:blip r:embed="rId3" cstate="print"/>
          <a:srcRect/>
          <a:stretch>
            <a:fillRect/>
          </a:stretch>
        </p:blipFill>
        <p:spPr bwMode="auto">
          <a:xfrm>
            <a:off x="2362200" y="108263"/>
            <a:ext cx="4343399" cy="652696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drhallcsv\Desktop\COURSE FILES\CONTEMPORARY WORLD ISSUES\israel-born-in-a-day[1].jpg"/>
          <p:cNvPicPr>
            <a:picLocks noChangeAspect="1" noChangeArrowheads="1"/>
          </p:cNvPicPr>
          <p:nvPr/>
        </p:nvPicPr>
        <p:blipFill>
          <a:blip r:embed="rId3" cstate="print"/>
          <a:srcRect/>
          <a:stretch>
            <a:fillRect/>
          </a:stretch>
        </p:blipFill>
        <p:spPr bwMode="auto">
          <a:xfrm>
            <a:off x="1006413" y="1066800"/>
            <a:ext cx="7016151" cy="464820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drhallcsv\Desktop\COURSE FILES\CONTEMPORARY WORLD ISSUES\Israeli Flag.jpg"/>
          <p:cNvPicPr>
            <a:picLocks noChangeAspect="1" noChangeArrowheads="1"/>
          </p:cNvPicPr>
          <p:nvPr/>
        </p:nvPicPr>
        <p:blipFill>
          <a:blip r:embed="rId3" cstate="print"/>
          <a:srcRect/>
          <a:stretch>
            <a:fillRect/>
          </a:stretch>
        </p:blipFill>
        <p:spPr bwMode="auto">
          <a:xfrm>
            <a:off x="1676400" y="533400"/>
            <a:ext cx="5715000" cy="57150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drhallcsv\Desktop\COURSE FILES\CONTEMPORARY WORLD ISSUES\Israeli Jets in Lebanon.jpg"/>
          <p:cNvPicPr>
            <a:picLocks noChangeAspect="1" noChangeArrowheads="1"/>
          </p:cNvPicPr>
          <p:nvPr/>
        </p:nvPicPr>
        <p:blipFill>
          <a:blip r:embed="rId3" cstate="print"/>
          <a:srcRect/>
          <a:stretch>
            <a:fillRect/>
          </a:stretch>
        </p:blipFill>
        <p:spPr bwMode="auto">
          <a:xfrm>
            <a:off x="1251262" y="1219200"/>
            <a:ext cx="6297949" cy="4190999"/>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drhallcsv\Desktop\COURSE FILES\CONTEMPORARY WORLD ISSUES\Jimmy Carter.jpg"/>
          <p:cNvPicPr>
            <a:picLocks noChangeAspect="1" noChangeArrowheads="1"/>
          </p:cNvPicPr>
          <p:nvPr/>
        </p:nvPicPr>
        <p:blipFill>
          <a:blip r:embed="rId3" cstate="print"/>
          <a:srcRect/>
          <a:stretch>
            <a:fillRect/>
          </a:stretch>
        </p:blipFill>
        <p:spPr bwMode="auto">
          <a:xfrm>
            <a:off x="1219200" y="914400"/>
            <a:ext cx="6629400" cy="497205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drhallcsv\Desktop\COURSE FILES\CONTEMPORARY WORLD ISSUES\Kabah[1].gif"/>
          <p:cNvPicPr>
            <a:picLocks noChangeAspect="1" noChangeArrowheads="1"/>
          </p:cNvPicPr>
          <p:nvPr/>
        </p:nvPicPr>
        <p:blipFill>
          <a:blip r:embed="rId3" cstate="print"/>
          <a:srcRect/>
          <a:stretch>
            <a:fillRect/>
          </a:stretch>
        </p:blipFill>
        <p:spPr bwMode="auto">
          <a:xfrm>
            <a:off x="690403" y="914400"/>
            <a:ext cx="7386797" cy="478536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en-US" dirty="0"/>
              <a:t>DISINTEGRATION</a:t>
            </a:r>
          </a:p>
        </p:txBody>
      </p:sp>
      <p:sp>
        <p:nvSpPr>
          <p:cNvPr id="25603" name="Rectangle 3"/>
          <p:cNvSpPr>
            <a:spLocks noGrp="1" noRot="1" noChangeArrowheads="1"/>
          </p:cNvSpPr>
          <p:nvPr>
            <p:ph type="body" sz="half" idx="1"/>
          </p:nvPr>
        </p:nvSpPr>
        <p:spPr>
          <a:xfrm>
            <a:off x="301625" y="1905000"/>
            <a:ext cx="4194175" cy="4194175"/>
          </a:xfrm>
        </p:spPr>
        <p:txBody>
          <a:bodyPr/>
          <a:lstStyle/>
          <a:p>
            <a:pPr>
              <a:lnSpc>
                <a:spcPct val="90000"/>
              </a:lnSpc>
            </a:pPr>
            <a:r>
              <a:rPr lang="en-US" sz="2800" dirty="0"/>
              <a:t>Split</a:t>
            </a:r>
          </a:p>
          <a:p>
            <a:pPr lvl="1">
              <a:lnSpc>
                <a:spcPct val="90000"/>
              </a:lnSpc>
            </a:pPr>
            <a:r>
              <a:rPr lang="en-US" sz="2400" dirty="0"/>
              <a:t>Northern Kingdom of Israel </a:t>
            </a:r>
          </a:p>
          <a:p>
            <a:pPr lvl="2">
              <a:lnSpc>
                <a:spcPct val="90000"/>
              </a:lnSpc>
            </a:pPr>
            <a:r>
              <a:rPr lang="en-US" sz="2000" dirty="0"/>
              <a:t>Capital Samaria</a:t>
            </a:r>
          </a:p>
          <a:p>
            <a:pPr lvl="1">
              <a:lnSpc>
                <a:spcPct val="90000"/>
              </a:lnSpc>
            </a:pPr>
            <a:r>
              <a:rPr lang="en-US" sz="2400" dirty="0"/>
              <a:t>Southern Kingdom Judah</a:t>
            </a:r>
          </a:p>
          <a:p>
            <a:pPr lvl="2">
              <a:lnSpc>
                <a:spcPct val="90000"/>
              </a:lnSpc>
            </a:pPr>
            <a:r>
              <a:rPr lang="en-US" sz="2000" dirty="0"/>
              <a:t>Capital Jerusalem</a:t>
            </a:r>
          </a:p>
          <a:p>
            <a:pPr>
              <a:lnSpc>
                <a:spcPct val="90000"/>
              </a:lnSpc>
            </a:pPr>
            <a:r>
              <a:rPr lang="en-US" sz="2800" dirty="0"/>
              <a:t>Assyrians (586 B.C.)</a:t>
            </a:r>
          </a:p>
          <a:p>
            <a:pPr lvl="1">
              <a:lnSpc>
                <a:spcPct val="90000"/>
              </a:lnSpc>
            </a:pPr>
            <a:r>
              <a:rPr lang="en-US" sz="2400" dirty="0"/>
              <a:t>10 Lost Tribes</a:t>
            </a:r>
          </a:p>
          <a:p>
            <a:pPr>
              <a:lnSpc>
                <a:spcPct val="90000"/>
              </a:lnSpc>
            </a:pPr>
            <a:r>
              <a:rPr lang="en-US" sz="2800" dirty="0"/>
              <a:t>Babylonian Captivity</a:t>
            </a:r>
          </a:p>
        </p:txBody>
      </p:sp>
      <p:pic>
        <p:nvPicPr>
          <p:cNvPr id="25604" name="Picture 4" descr="Israeli flag"/>
          <p:cNvPicPr>
            <a:picLocks noChangeAspect="1" noChangeArrowheads="1"/>
          </p:cNvPicPr>
          <p:nvPr/>
        </p:nvPicPr>
        <p:blipFill>
          <a:blip r:embed="rId3" cstate="print"/>
          <a:srcRect/>
          <a:stretch>
            <a:fillRect/>
          </a:stretch>
        </p:blipFill>
        <p:spPr bwMode="auto">
          <a:xfrm rot="-1458907">
            <a:off x="428625" y="593725"/>
            <a:ext cx="1295400" cy="879475"/>
          </a:xfrm>
          <a:prstGeom prst="rect">
            <a:avLst/>
          </a:prstGeom>
          <a:noFill/>
          <a:ln w="9525">
            <a:solidFill>
              <a:srgbClr val="000000"/>
            </a:solidFill>
            <a:miter lim="800000"/>
            <a:headEnd/>
            <a:tailEnd/>
          </a:ln>
        </p:spPr>
      </p:pic>
      <p:pic>
        <p:nvPicPr>
          <p:cNvPr id="25605" name="Picture 5" descr="12 tribes in Canaan copy"/>
          <p:cNvPicPr>
            <a:picLocks noGrp="1" noChangeAspect="1" noChangeArrowheads="1"/>
          </p:cNvPicPr>
          <p:nvPr>
            <p:ph sz="half" idx="2"/>
          </p:nvPr>
        </p:nvPicPr>
        <p:blipFill>
          <a:blip r:embed="rId4" cstate="print"/>
          <a:srcRect/>
          <a:stretch>
            <a:fillRect/>
          </a:stretch>
        </p:blipFill>
        <p:spPr>
          <a:xfrm>
            <a:off x="5226050" y="1600200"/>
            <a:ext cx="3038475" cy="4498975"/>
          </a:xfrm>
          <a:noFill/>
          <a:ln>
            <a:solidFill>
              <a:srgbClr val="000080"/>
            </a:solid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drhallcsv\Desktop\COURSE FILES\CONTEMPORARY WORLD ISSUES\King Hussein I of Jordan.jpg"/>
          <p:cNvPicPr>
            <a:picLocks noChangeAspect="1" noChangeArrowheads="1"/>
          </p:cNvPicPr>
          <p:nvPr/>
        </p:nvPicPr>
        <p:blipFill>
          <a:blip r:embed="rId3" cstate="print"/>
          <a:srcRect/>
          <a:stretch>
            <a:fillRect/>
          </a:stretch>
        </p:blipFill>
        <p:spPr bwMode="auto">
          <a:xfrm>
            <a:off x="3505200" y="533400"/>
            <a:ext cx="2552700" cy="331851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drhallcsv\Desktop\COURSE FILES\CONTEMPORARY WORLD ISSUES\Lord Balfour.jpg"/>
          <p:cNvPicPr>
            <a:picLocks noChangeAspect="1" noChangeArrowheads="1"/>
          </p:cNvPicPr>
          <p:nvPr/>
        </p:nvPicPr>
        <p:blipFill>
          <a:blip r:embed="rId3" cstate="print"/>
          <a:srcRect/>
          <a:stretch>
            <a:fillRect/>
          </a:stretch>
        </p:blipFill>
        <p:spPr bwMode="auto">
          <a:xfrm>
            <a:off x="2286000" y="457200"/>
            <a:ext cx="4800600" cy="5535619"/>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drhallcsv\Desktop\COURSE FILES\CONTEMPORARY WORLD ISSUES\Menachem Begin.jpg"/>
          <p:cNvPicPr>
            <a:picLocks noChangeAspect="1" noChangeArrowheads="1"/>
          </p:cNvPicPr>
          <p:nvPr/>
        </p:nvPicPr>
        <p:blipFill>
          <a:blip r:embed="rId3" cstate="print"/>
          <a:srcRect/>
          <a:stretch>
            <a:fillRect/>
          </a:stretch>
        </p:blipFill>
        <p:spPr bwMode="auto">
          <a:xfrm>
            <a:off x="2743200" y="457200"/>
            <a:ext cx="3276600" cy="4536831"/>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drhallcsv\Desktop\COURSE FILES\CONTEMPORARY WORLD ISSUES\Middleast outline.jpg"/>
          <p:cNvPicPr>
            <a:picLocks noChangeAspect="1" noChangeArrowheads="1"/>
          </p:cNvPicPr>
          <p:nvPr/>
        </p:nvPicPr>
        <p:blipFill>
          <a:blip r:embed="rId3" cstate="print"/>
          <a:srcRect/>
          <a:stretch>
            <a:fillRect/>
          </a:stretch>
        </p:blipFill>
        <p:spPr bwMode="auto">
          <a:xfrm>
            <a:off x="1752600" y="794004"/>
            <a:ext cx="5715000" cy="5200651"/>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drhallcsv\Desktop\COURSE FILES\CONTEMPORARY WORLD ISSUES\middle-east-political-map[1].gif"/>
          <p:cNvPicPr>
            <a:picLocks noChangeAspect="1" noChangeArrowheads="1"/>
          </p:cNvPicPr>
          <p:nvPr/>
        </p:nvPicPr>
        <p:blipFill>
          <a:blip r:embed="rId3" cstate="print"/>
          <a:srcRect/>
          <a:stretch>
            <a:fillRect/>
          </a:stretch>
        </p:blipFill>
        <p:spPr bwMode="auto">
          <a:xfrm>
            <a:off x="1600200" y="593789"/>
            <a:ext cx="6096000" cy="553212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drhallcsv\Desktop\COURSE FILES\CONTEMPORARY WORLD ISSUES\Muamar Kadafi.jpg"/>
          <p:cNvPicPr>
            <a:picLocks noChangeAspect="1" noChangeArrowheads="1"/>
          </p:cNvPicPr>
          <p:nvPr/>
        </p:nvPicPr>
        <p:blipFill>
          <a:blip r:embed="rId3" cstate="print"/>
          <a:srcRect/>
          <a:stretch>
            <a:fillRect/>
          </a:stretch>
        </p:blipFill>
        <p:spPr bwMode="auto">
          <a:xfrm>
            <a:off x="1066800" y="1066801"/>
            <a:ext cx="7054955" cy="4694752"/>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drhallcsv\Desktop\COURSE FILES\CONTEMPORARY WORLD ISSUES\Palestinian Flag.jpg"/>
          <p:cNvPicPr>
            <a:picLocks noChangeAspect="1" noChangeArrowheads="1"/>
          </p:cNvPicPr>
          <p:nvPr/>
        </p:nvPicPr>
        <p:blipFill>
          <a:blip r:embed="rId3" cstate="print"/>
          <a:srcRect/>
          <a:stretch>
            <a:fillRect/>
          </a:stretch>
        </p:blipFill>
        <p:spPr bwMode="auto">
          <a:xfrm>
            <a:off x="1371601" y="990600"/>
            <a:ext cx="6455790" cy="4835611"/>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drhallcsv\Desktop\COURSE FILES\CONTEMPORARY WORLD ISSUES\Shimon Peres-Arafat.jpg"/>
          <p:cNvPicPr>
            <a:picLocks noChangeAspect="1" noChangeArrowheads="1"/>
          </p:cNvPicPr>
          <p:nvPr/>
        </p:nvPicPr>
        <p:blipFill>
          <a:blip r:embed="rId3" cstate="print"/>
          <a:srcRect/>
          <a:stretch>
            <a:fillRect/>
          </a:stretch>
        </p:blipFill>
        <p:spPr bwMode="auto">
          <a:xfrm>
            <a:off x="1752600" y="332931"/>
            <a:ext cx="5029200" cy="5522720"/>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drhallcsv\Desktop\COURSE FILES\CONTEMPORARY WORLD ISSUES\SUNNI_SHIA_09[1].gif"/>
          <p:cNvPicPr>
            <a:picLocks noChangeAspect="1" noChangeArrowheads="1"/>
          </p:cNvPicPr>
          <p:nvPr/>
        </p:nvPicPr>
        <p:blipFill>
          <a:blip r:embed="rId3" cstate="print"/>
          <a:srcRect/>
          <a:stretch>
            <a:fillRect/>
          </a:stretch>
        </p:blipFill>
        <p:spPr bwMode="auto">
          <a:xfrm>
            <a:off x="685800" y="762000"/>
            <a:ext cx="7442200" cy="5581650"/>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drhallcsv\Desktop\COURSE FILES\CONTEMPORARY WORLD ISSUES\thumbnailCA1WCDTQ.jpg"/>
          <p:cNvPicPr>
            <a:picLocks noChangeAspect="1" noChangeArrowheads="1"/>
          </p:cNvPicPr>
          <p:nvPr/>
        </p:nvPicPr>
        <p:blipFill>
          <a:blip r:embed="rId3" cstate="print"/>
          <a:srcRect/>
          <a:stretch>
            <a:fillRect/>
          </a:stretch>
        </p:blipFill>
        <p:spPr bwMode="auto">
          <a:xfrm>
            <a:off x="2819400" y="838200"/>
            <a:ext cx="4343399" cy="434339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Under Joshua, Israelites reach and battle for the promised land.</a:t>
            </a:r>
          </a:p>
          <a:p>
            <a:r>
              <a:rPr lang="en-US" dirty="0" smtClean="0"/>
              <a:t>Set up kingdom under the twelve tribes (Judges)</a:t>
            </a:r>
          </a:p>
          <a:p>
            <a:r>
              <a:rPr lang="en-US" dirty="0" smtClean="0"/>
              <a:t>King Saul first king</a:t>
            </a:r>
          </a:p>
          <a:p>
            <a:r>
              <a:rPr lang="en-US" dirty="0" smtClean="0"/>
              <a:t>Pinnacle under King Solomon</a:t>
            </a:r>
          </a:p>
          <a:p>
            <a:r>
              <a:rPr lang="en-US" dirty="0" smtClean="0"/>
              <a:t>King David – Builds Temple in Jerusalem</a:t>
            </a: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drhallcsv\Desktop\COURSE FILES\CONTEMPORARY WORLD ISSUES\thumbnailCA8B1U2R.jpg"/>
          <p:cNvPicPr>
            <a:picLocks noChangeAspect="1" noChangeArrowheads="1"/>
          </p:cNvPicPr>
          <p:nvPr/>
        </p:nvPicPr>
        <p:blipFill>
          <a:blip r:embed="rId3" cstate="print"/>
          <a:srcRect/>
          <a:stretch>
            <a:fillRect/>
          </a:stretch>
        </p:blipFill>
        <p:spPr bwMode="auto">
          <a:xfrm>
            <a:off x="2514600" y="609600"/>
            <a:ext cx="4329112" cy="3751897"/>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drhallcsv\Desktop\COURSE FILES\CONTEMPORARY WORLD ISSUES\thumbnailCA8XFTF0.jpg"/>
          <p:cNvPicPr>
            <a:picLocks noChangeAspect="1" noChangeArrowheads="1"/>
          </p:cNvPicPr>
          <p:nvPr/>
        </p:nvPicPr>
        <p:blipFill>
          <a:blip r:embed="rId3" cstate="print"/>
          <a:srcRect/>
          <a:stretch>
            <a:fillRect/>
          </a:stretch>
        </p:blipFill>
        <p:spPr bwMode="auto">
          <a:xfrm>
            <a:off x="2209800" y="575120"/>
            <a:ext cx="4191000" cy="506333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drhallcsv\Desktop\COURSE FILES\CONTEMPORARY WORLD ISSUES\thumbnailCA10WANZ.jpg"/>
          <p:cNvPicPr>
            <a:picLocks noChangeAspect="1" noChangeArrowheads="1"/>
          </p:cNvPicPr>
          <p:nvPr/>
        </p:nvPicPr>
        <p:blipFill>
          <a:blip r:embed="rId3" cstate="print"/>
          <a:srcRect/>
          <a:stretch>
            <a:fillRect/>
          </a:stretch>
        </p:blipFill>
        <p:spPr bwMode="auto">
          <a:xfrm>
            <a:off x="1828800" y="685800"/>
            <a:ext cx="5532997" cy="5127244"/>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C:\Users\drhallcsv\Desktop\COURSE FILES\CONTEMPORARY WORLD ISSUES\thumbnailCAEOCX73.jpg"/>
          <p:cNvPicPr>
            <a:picLocks noChangeAspect="1" noChangeArrowheads="1"/>
          </p:cNvPicPr>
          <p:nvPr/>
        </p:nvPicPr>
        <p:blipFill>
          <a:blip r:embed="rId3" cstate="print"/>
          <a:srcRect/>
          <a:stretch>
            <a:fillRect/>
          </a:stretch>
        </p:blipFill>
        <p:spPr bwMode="auto">
          <a:xfrm>
            <a:off x="2133600" y="685800"/>
            <a:ext cx="4481512" cy="3883977"/>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drhallcsv\Desktop\COURSE FILES\CONTEMPORARY WORLD ISSUES\thumbnailCAGKBBNX.jpg"/>
          <p:cNvPicPr>
            <a:picLocks noChangeAspect="1" noChangeArrowheads="1"/>
          </p:cNvPicPr>
          <p:nvPr/>
        </p:nvPicPr>
        <p:blipFill>
          <a:blip r:embed="rId3" cstate="print"/>
          <a:srcRect/>
          <a:stretch>
            <a:fillRect/>
          </a:stretch>
        </p:blipFill>
        <p:spPr bwMode="auto">
          <a:xfrm>
            <a:off x="1600200" y="915924"/>
            <a:ext cx="6726307" cy="3094101"/>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drhallcsv\Desktop\COURSE FILES\CONTEMPORARY WORLD ISSUES\thumbnailCAKWS1AZ.jpg"/>
          <p:cNvPicPr>
            <a:picLocks noChangeAspect="1" noChangeArrowheads="1"/>
          </p:cNvPicPr>
          <p:nvPr/>
        </p:nvPicPr>
        <p:blipFill>
          <a:blip r:embed="rId3" cstate="print"/>
          <a:srcRect/>
          <a:stretch>
            <a:fillRect/>
          </a:stretch>
        </p:blipFill>
        <p:spPr bwMode="auto">
          <a:xfrm>
            <a:off x="2819400" y="457200"/>
            <a:ext cx="3462337" cy="4496542"/>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drhallcsv\Desktop\COURSE FILES\CONTEMPORARY WORLD ISSUES\thumbnailCANBG245.jpg"/>
          <p:cNvPicPr>
            <a:picLocks noChangeAspect="1" noChangeArrowheads="1"/>
          </p:cNvPicPr>
          <p:nvPr/>
        </p:nvPicPr>
        <p:blipFill>
          <a:blip r:embed="rId3" cstate="print"/>
          <a:srcRect/>
          <a:stretch>
            <a:fillRect/>
          </a:stretch>
        </p:blipFill>
        <p:spPr bwMode="auto">
          <a:xfrm>
            <a:off x="2514600" y="609600"/>
            <a:ext cx="4552950" cy="4128008"/>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drhallcsv\Desktop\COURSE FILES\CONTEMPORARY WORLD ISSUES\thumbnailCAOP6KGE.jpg"/>
          <p:cNvPicPr>
            <a:picLocks noChangeAspect="1" noChangeArrowheads="1"/>
          </p:cNvPicPr>
          <p:nvPr/>
        </p:nvPicPr>
        <p:blipFill>
          <a:blip r:embed="rId3" cstate="print"/>
          <a:srcRect/>
          <a:stretch>
            <a:fillRect/>
          </a:stretch>
        </p:blipFill>
        <p:spPr bwMode="auto">
          <a:xfrm>
            <a:off x="3124200" y="457200"/>
            <a:ext cx="2609850" cy="434975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drhallcsv\Desktop\COURSE FILES\CONTEMPORARY WORLD ISSUES\thumbnailCAQIEA5R.jpg"/>
          <p:cNvPicPr>
            <a:picLocks noChangeAspect="1" noChangeArrowheads="1"/>
          </p:cNvPicPr>
          <p:nvPr/>
        </p:nvPicPr>
        <p:blipFill>
          <a:blip r:embed="rId3" cstate="print"/>
          <a:srcRect/>
          <a:stretch>
            <a:fillRect/>
          </a:stretch>
        </p:blipFill>
        <p:spPr bwMode="auto">
          <a:xfrm>
            <a:off x="2819400" y="990600"/>
            <a:ext cx="4095750" cy="3699828"/>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drhallcsv\Desktop\COURSE FILES\CONTEMPORARY WORLD ISSUES\thumbnailCAR463JX.jpg"/>
          <p:cNvPicPr>
            <a:picLocks noChangeAspect="1" noChangeArrowheads="1"/>
          </p:cNvPicPr>
          <p:nvPr/>
        </p:nvPicPr>
        <p:blipFill>
          <a:blip r:embed="rId3" cstate="print"/>
          <a:srcRect/>
          <a:stretch>
            <a:fillRect/>
          </a:stretch>
        </p:blipFill>
        <p:spPr bwMode="auto">
          <a:xfrm>
            <a:off x="2057400" y="110613"/>
            <a:ext cx="5257800" cy="636024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Troubles developed internally and the kingdom split and weakened.</a:t>
            </a:r>
          </a:p>
          <a:p>
            <a:r>
              <a:rPr lang="en-US" dirty="0" smtClean="0"/>
              <a:t>Sargon II of Assyria wanted Egypt, and Israel was in the way so it was overtaken too.</a:t>
            </a:r>
          </a:p>
          <a:p>
            <a:r>
              <a:rPr lang="en-US" dirty="0" smtClean="0"/>
              <a:t>Later Babylonians under Nebuchadnezzar overtake the area and in 586 BC- exile to Babylonia</a:t>
            </a:r>
          </a:p>
          <a:p>
            <a:r>
              <a:rPr lang="en-US" dirty="0" smtClean="0"/>
              <a:t>Temple destroyed- growth of the synagogues</a:t>
            </a: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drhallcsv\Desktop\COURSE FILES\CONTEMPORARY WORLD ISSUES\thumbnailCASJBAHZ.jpg"/>
          <p:cNvPicPr>
            <a:picLocks noChangeAspect="1" noChangeArrowheads="1"/>
          </p:cNvPicPr>
          <p:nvPr/>
        </p:nvPicPr>
        <p:blipFill>
          <a:blip r:embed="rId3" cstate="print"/>
          <a:srcRect/>
          <a:stretch>
            <a:fillRect/>
          </a:stretch>
        </p:blipFill>
        <p:spPr bwMode="auto">
          <a:xfrm>
            <a:off x="2667000" y="533400"/>
            <a:ext cx="3224213" cy="4541145"/>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drhallcsv\Desktop\COURSE FILES\CONTEMPORARY WORLD ISSUES\Yasir Arafat.jpg"/>
          <p:cNvPicPr>
            <a:picLocks noChangeAspect="1" noChangeArrowheads="1"/>
          </p:cNvPicPr>
          <p:nvPr/>
        </p:nvPicPr>
        <p:blipFill>
          <a:blip r:embed="rId3" cstate="print"/>
          <a:srcRect/>
          <a:stretch>
            <a:fillRect/>
          </a:stretch>
        </p:blipFill>
        <p:spPr bwMode="auto">
          <a:xfrm>
            <a:off x="2286000" y="534657"/>
            <a:ext cx="4648199" cy="569532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drhallcsv\Desktop\COURSE FILES\CONTEMPORARY WORLD ISSUES\Yasir Arafat (2).jpg"/>
          <p:cNvPicPr>
            <a:picLocks noChangeAspect="1" noChangeArrowheads="1"/>
          </p:cNvPicPr>
          <p:nvPr/>
        </p:nvPicPr>
        <p:blipFill>
          <a:blip r:embed="rId3" cstate="print"/>
          <a:srcRect/>
          <a:stretch>
            <a:fillRect/>
          </a:stretch>
        </p:blipFill>
        <p:spPr bwMode="auto">
          <a:xfrm>
            <a:off x="2743201" y="458422"/>
            <a:ext cx="3886200" cy="5611091"/>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rhallcsv\Desktop\COURSE FILES\CONTEMPORARY WORLD ISSUES\Yasir Arafat (3).jpg"/>
          <p:cNvPicPr>
            <a:picLocks noChangeAspect="1" noChangeArrowheads="1"/>
          </p:cNvPicPr>
          <p:nvPr/>
        </p:nvPicPr>
        <p:blipFill>
          <a:blip r:embed="rId3" cstate="print"/>
          <a:srcRect/>
          <a:stretch>
            <a:fillRect/>
          </a:stretch>
        </p:blipFill>
        <p:spPr bwMode="auto">
          <a:xfrm>
            <a:off x="2438401" y="458422"/>
            <a:ext cx="4191000" cy="6051177"/>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drhallcsv\Desktop\COURSE FILES\CONTEMPORARY WORLD ISSUES\Yasir Arafat (4).jpg"/>
          <p:cNvPicPr>
            <a:picLocks noChangeAspect="1" noChangeArrowheads="1"/>
          </p:cNvPicPr>
          <p:nvPr/>
        </p:nvPicPr>
        <p:blipFill>
          <a:blip r:embed="rId3" cstate="print"/>
          <a:srcRect/>
          <a:stretch>
            <a:fillRect/>
          </a:stretch>
        </p:blipFill>
        <p:spPr bwMode="auto">
          <a:xfrm>
            <a:off x="2895600" y="193431"/>
            <a:ext cx="3809999" cy="57778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3124200"/>
            <a:ext cx="7772400" cy="1736725"/>
          </a:xfrm>
        </p:spPr>
        <p:txBody>
          <a:bodyPr/>
          <a:lstStyle/>
          <a:p>
            <a:r>
              <a:rPr lang="en-US" dirty="0"/>
              <a:t>ISRAEL-PALESTINE</a:t>
            </a:r>
            <a:br>
              <a:rPr lang="en-US" dirty="0"/>
            </a:br>
            <a:r>
              <a:rPr lang="en-US" dirty="0"/>
              <a:t>IN A NUTSHELL</a:t>
            </a:r>
          </a:p>
        </p:txBody>
      </p:sp>
      <p:pic>
        <p:nvPicPr>
          <p:cNvPr id="5123" name="Picture 3" descr="Israeli flag"/>
          <p:cNvPicPr>
            <a:picLocks noChangeAspect="1" noChangeArrowheads="1"/>
          </p:cNvPicPr>
          <p:nvPr/>
        </p:nvPicPr>
        <p:blipFill>
          <a:blip r:embed="rId3" cstate="print"/>
          <a:srcRect/>
          <a:stretch>
            <a:fillRect/>
          </a:stretch>
        </p:blipFill>
        <p:spPr bwMode="auto">
          <a:xfrm rot="-1458907">
            <a:off x="533400" y="1066800"/>
            <a:ext cx="2438400" cy="1655763"/>
          </a:xfrm>
          <a:prstGeom prst="rect">
            <a:avLst/>
          </a:prstGeom>
          <a:noFill/>
          <a:ln w="9525">
            <a:solidFill>
              <a:srgbClr val="000000"/>
            </a:solidFill>
            <a:miter lim="800000"/>
            <a:headEnd/>
            <a:tailEnd/>
          </a:ln>
        </p:spPr>
      </p:pic>
      <p:pic>
        <p:nvPicPr>
          <p:cNvPr id="5124" name="Picture 4" descr="Palestine flag"/>
          <p:cNvPicPr>
            <a:picLocks noChangeAspect="1" noChangeArrowheads="1"/>
          </p:cNvPicPr>
          <p:nvPr/>
        </p:nvPicPr>
        <p:blipFill>
          <a:blip r:embed="rId4" cstate="print"/>
          <a:srcRect/>
          <a:stretch>
            <a:fillRect/>
          </a:stretch>
        </p:blipFill>
        <p:spPr bwMode="auto">
          <a:xfrm rot="1496527">
            <a:off x="6269038" y="1133475"/>
            <a:ext cx="2438400" cy="160972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normAutofit fontScale="90000"/>
          </a:bodyPr>
          <a:lstStyle/>
          <a:p>
            <a:r>
              <a:rPr lang="en-US" dirty="0"/>
              <a:t>BABYLONIAN </a:t>
            </a:r>
            <a:br>
              <a:rPr lang="en-US" dirty="0"/>
            </a:br>
            <a:r>
              <a:rPr lang="en-US" dirty="0"/>
              <a:t>CAPTIVITY</a:t>
            </a:r>
          </a:p>
        </p:txBody>
      </p:sp>
      <p:sp>
        <p:nvSpPr>
          <p:cNvPr id="27651" name="Rectangle 3"/>
          <p:cNvSpPr>
            <a:spLocks noGrp="1" noRot="1" noChangeArrowheads="1"/>
          </p:cNvSpPr>
          <p:nvPr>
            <p:ph type="body" sz="half" idx="2"/>
          </p:nvPr>
        </p:nvSpPr>
        <p:spPr>
          <a:xfrm>
            <a:off x="381000" y="1752600"/>
            <a:ext cx="4194175" cy="4498975"/>
          </a:xfrm>
        </p:spPr>
        <p:txBody>
          <a:bodyPr/>
          <a:lstStyle/>
          <a:p>
            <a:pPr>
              <a:lnSpc>
                <a:spcPct val="90000"/>
              </a:lnSpc>
            </a:pPr>
            <a:r>
              <a:rPr lang="en-US" sz="2800" dirty="0" err="1"/>
              <a:t>Jehudim</a:t>
            </a:r>
            <a:r>
              <a:rPr lang="en-US" sz="2800" dirty="0"/>
              <a:t> (“People of Judah” or “Jews”)</a:t>
            </a:r>
          </a:p>
          <a:p>
            <a:pPr>
              <a:lnSpc>
                <a:spcPct val="90000"/>
              </a:lnSpc>
            </a:pPr>
            <a:r>
              <a:rPr lang="en-US" sz="2800" dirty="0"/>
              <a:t>Spiritual growth in Babylon</a:t>
            </a:r>
          </a:p>
          <a:p>
            <a:pPr>
              <a:lnSpc>
                <a:spcPct val="90000"/>
              </a:lnSpc>
            </a:pPr>
            <a:r>
              <a:rPr lang="en-US" sz="2800" dirty="0"/>
              <a:t>Prayers directed toward Jerusalem</a:t>
            </a:r>
          </a:p>
          <a:p>
            <a:pPr>
              <a:lnSpc>
                <a:spcPct val="90000"/>
              </a:lnSpc>
            </a:pPr>
            <a:r>
              <a:rPr lang="en-US" sz="2800" dirty="0"/>
              <a:t>God (“Yahweh”) more abstract. </a:t>
            </a:r>
          </a:p>
          <a:p>
            <a:pPr>
              <a:lnSpc>
                <a:spcPct val="90000"/>
              </a:lnSpc>
            </a:pPr>
            <a:r>
              <a:rPr lang="en-US" sz="2800" dirty="0"/>
              <a:t>Synagogues</a:t>
            </a:r>
          </a:p>
          <a:p>
            <a:pPr>
              <a:lnSpc>
                <a:spcPct val="90000"/>
              </a:lnSpc>
            </a:pPr>
            <a:r>
              <a:rPr lang="en-US" sz="2800" dirty="0"/>
              <a:t>Messiah</a:t>
            </a:r>
          </a:p>
        </p:txBody>
      </p:sp>
      <p:pic>
        <p:nvPicPr>
          <p:cNvPr id="27652" name="Picture 4" descr="Israeli flag"/>
          <p:cNvPicPr>
            <a:picLocks noChangeAspect="1" noChangeArrowheads="1"/>
          </p:cNvPicPr>
          <p:nvPr/>
        </p:nvPicPr>
        <p:blipFill>
          <a:blip r:embed="rId3" cstate="print"/>
          <a:srcRect/>
          <a:stretch>
            <a:fillRect/>
          </a:stretch>
        </p:blipFill>
        <p:spPr bwMode="auto">
          <a:xfrm rot="-1458907">
            <a:off x="428625" y="593725"/>
            <a:ext cx="1295400" cy="879475"/>
          </a:xfrm>
          <a:prstGeom prst="rect">
            <a:avLst/>
          </a:prstGeom>
          <a:noFill/>
          <a:ln w="9525">
            <a:solidFill>
              <a:schemeClr val="bg1"/>
            </a:solidFill>
            <a:miter lim="800000"/>
            <a:headEnd/>
            <a:tailEnd/>
          </a:ln>
        </p:spPr>
      </p:pic>
      <p:pic>
        <p:nvPicPr>
          <p:cNvPr id="27653" name="Picture 5" descr="From Judah to Babylon copy"/>
          <p:cNvPicPr>
            <a:picLocks noGrp="1" noChangeAspect="1" noChangeArrowheads="1"/>
          </p:cNvPicPr>
          <p:nvPr>
            <p:ph sz="half" idx="1"/>
          </p:nvPr>
        </p:nvPicPr>
        <p:blipFill>
          <a:blip r:embed="rId4" cstate="print"/>
          <a:srcRect l="5537" t="2086" r="12703" b="7419"/>
          <a:stretch>
            <a:fillRect/>
          </a:stretch>
        </p:blipFill>
        <p:spPr>
          <a:xfrm>
            <a:off x="4800600" y="1600200"/>
            <a:ext cx="3886200" cy="3021013"/>
          </a:xfrm>
          <a:noFill/>
          <a:ln>
            <a:solidFill>
              <a:srgbClr val="003366"/>
            </a:solidFill>
          </a:ln>
        </p:spPr>
      </p:pic>
      <p:pic>
        <p:nvPicPr>
          <p:cNvPr id="27654" name="Picture 6" descr="MCj01941220000[1]"/>
          <p:cNvPicPr>
            <a:picLocks noChangeAspect="1" noChangeArrowheads="1"/>
          </p:cNvPicPr>
          <p:nvPr/>
        </p:nvPicPr>
        <p:blipFill>
          <a:blip r:embed="rId5" cstate="print"/>
          <a:srcRect/>
          <a:stretch>
            <a:fillRect/>
          </a:stretch>
        </p:blipFill>
        <p:spPr bwMode="auto">
          <a:xfrm>
            <a:off x="7015163" y="4038600"/>
            <a:ext cx="2128837" cy="2373313"/>
          </a:xfrm>
          <a:prstGeom prst="rect">
            <a:avLst/>
          </a:prstGeom>
          <a:noFill/>
        </p:spPr>
      </p:pic>
      <p:pic>
        <p:nvPicPr>
          <p:cNvPr id="27655" name="Picture 7" descr="MCSY01683_0000[1]"/>
          <p:cNvPicPr>
            <a:picLocks noChangeAspect="1" noChangeArrowheads="1"/>
          </p:cNvPicPr>
          <p:nvPr/>
        </p:nvPicPr>
        <p:blipFill>
          <a:blip r:embed="rId6" cstate="print"/>
          <a:srcRect/>
          <a:stretch>
            <a:fillRect/>
          </a:stretch>
        </p:blipFill>
        <p:spPr bwMode="auto">
          <a:xfrm>
            <a:off x="5105400" y="4876800"/>
            <a:ext cx="1346200" cy="1398588"/>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sz="quarter"/>
          </p:nvPr>
        </p:nvSpPr>
        <p:spPr/>
        <p:txBody>
          <a:bodyPr/>
          <a:lstStyle/>
          <a:p>
            <a:r>
              <a:rPr lang="en-US" dirty="0"/>
              <a:t>Symbol Key</a:t>
            </a:r>
          </a:p>
        </p:txBody>
      </p:sp>
      <p:sp>
        <p:nvSpPr>
          <p:cNvPr id="7171" name="Rectangle 3"/>
          <p:cNvSpPr>
            <a:spLocks noGrp="1" noRot="1" noChangeArrowheads="1"/>
          </p:cNvSpPr>
          <p:nvPr>
            <p:ph sz="quarter" idx="4"/>
          </p:nvPr>
        </p:nvSpPr>
        <p:spPr>
          <a:xfrm>
            <a:off x="3505200" y="3352800"/>
            <a:ext cx="4194175" cy="762000"/>
          </a:xfrm>
        </p:spPr>
        <p:txBody>
          <a:bodyPr/>
          <a:lstStyle/>
          <a:p>
            <a:r>
              <a:rPr lang="en-US" sz="2400" dirty="0"/>
              <a:t>Palestinian Perspective</a:t>
            </a:r>
          </a:p>
        </p:txBody>
      </p:sp>
      <p:pic>
        <p:nvPicPr>
          <p:cNvPr id="7172" name="Picture 4" descr="Palestine flag"/>
          <p:cNvPicPr>
            <a:picLocks noGrp="1" noChangeAspect="1" noChangeArrowheads="1"/>
          </p:cNvPicPr>
          <p:nvPr>
            <p:ph sz="quarter" idx="2"/>
          </p:nvPr>
        </p:nvPicPr>
        <p:blipFill>
          <a:blip r:embed="rId3" cstate="print"/>
          <a:srcRect/>
          <a:stretch>
            <a:fillRect/>
          </a:stretch>
        </p:blipFill>
        <p:spPr>
          <a:xfrm>
            <a:off x="990600" y="3048000"/>
            <a:ext cx="1981200" cy="1308100"/>
          </a:xfrm>
          <a:noFill/>
          <a:ln>
            <a:solidFill>
              <a:srgbClr val="000000"/>
            </a:solidFill>
          </a:ln>
        </p:spPr>
      </p:pic>
      <p:pic>
        <p:nvPicPr>
          <p:cNvPr id="7173" name="Picture 5" descr="Israeli flag"/>
          <p:cNvPicPr>
            <a:picLocks noGrp="1" noChangeAspect="1" noChangeArrowheads="1"/>
          </p:cNvPicPr>
          <p:nvPr>
            <p:ph sz="quarter" idx="1"/>
          </p:nvPr>
        </p:nvPicPr>
        <p:blipFill>
          <a:blip r:embed="rId4" cstate="print"/>
          <a:srcRect/>
          <a:stretch>
            <a:fillRect/>
          </a:stretch>
        </p:blipFill>
        <p:spPr>
          <a:xfrm>
            <a:off x="1066800" y="1295400"/>
            <a:ext cx="1944688" cy="1320800"/>
          </a:xfrm>
          <a:noFill/>
          <a:ln>
            <a:solidFill>
              <a:srgbClr val="000000"/>
            </a:solidFill>
          </a:ln>
        </p:spPr>
      </p:pic>
      <p:pic>
        <p:nvPicPr>
          <p:cNvPr id="7174" name="Picture 6" descr="MCj03248160000[1]"/>
          <p:cNvPicPr>
            <a:picLocks noGrp="1" noChangeAspect="1" noChangeArrowheads="1"/>
          </p:cNvPicPr>
          <p:nvPr>
            <p:ph sz="quarter" idx="3"/>
          </p:nvPr>
        </p:nvPicPr>
        <p:blipFill>
          <a:blip r:embed="rId5" cstate="print"/>
          <a:srcRect/>
          <a:stretch>
            <a:fillRect/>
          </a:stretch>
        </p:blipFill>
        <p:spPr>
          <a:xfrm>
            <a:off x="1066800" y="4876800"/>
            <a:ext cx="1905000" cy="1252538"/>
          </a:xfrm>
          <a:noFill/>
          <a:ln/>
        </p:spPr>
      </p:pic>
      <p:sp>
        <p:nvSpPr>
          <p:cNvPr id="7175" name="Rectangle 7"/>
          <p:cNvSpPr>
            <a:spLocks noRot="1" noChangeArrowheads="1"/>
          </p:cNvSpPr>
          <p:nvPr/>
        </p:nvSpPr>
        <p:spPr bwMode="auto">
          <a:xfrm>
            <a:off x="3429000" y="1600200"/>
            <a:ext cx="4194175" cy="7620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Jewish Perspective</a:t>
            </a:r>
          </a:p>
        </p:txBody>
      </p:sp>
      <p:sp>
        <p:nvSpPr>
          <p:cNvPr id="7176" name="Rectangle 8"/>
          <p:cNvSpPr>
            <a:spLocks noRot="1" noChangeArrowheads="1"/>
          </p:cNvSpPr>
          <p:nvPr/>
        </p:nvSpPr>
        <p:spPr bwMode="auto">
          <a:xfrm>
            <a:off x="3429000" y="5105400"/>
            <a:ext cx="4194175" cy="7620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Christian Perspective</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r>
              <a:rPr lang="en-US" dirty="0"/>
              <a:t>CANAAN</a:t>
            </a:r>
          </a:p>
        </p:txBody>
      </p:sp>
      <p:pic>
        <p:nvPicPr>
          <p:cNvPr id="9219" name="Picture 3" descr="Canaan and Mesopotamia copy"/>
          <p:cNvPicPr>
            <a:picLocks noGrp="1" noChangeAspect="1" noChangeArrowheads="1"/>
          </p:cNvPicPr>
          <p:nvPr>
            <p:ph sz="half" idx="1"/>
          </p:nvPr>
        </p:nvPicPr>
        <p:blipFill>
          <a:blip r:embed="rId3" cstate="print"/>
          <a:srcRect/>
          <a:stretch>
            <a:fillRect/>
          </a:stretch>
        </p:blipFill>
        <p:spPr>
          <a:xfrm>
            <a:off x="1219200" y="1371600"/>
            <a:ext cx="6400800" cy="4495800"/>
          </a:xfrm>
          <a:noFill/>
          <a:ln/>
        </p:spPr>
      </p:pic>
      <p:pic>
        <p:nvPicPr>
          <p:cNvPr id="9220" name="Picture 4" descr="Palestine flag"/>
          <p:cNvPicPr>
            <a:picLocks noChangeAspect="1" noChangeArrowheads="1"/>
          </p:cNvPicPr>
          <p:nvPr/>
        </p:nvPicPr>
        <p:blipFill>
          <a:blip r:embed="rId4" cstate="print"/>
          <a:srcRect/>
          <a:stretch>
            <a:fillRect/>
          </a:stretch>
        </p:blipFill>
        <p:spPr bwMode="auto">
          <a:xfrm rot="1496527">
            <a:off x="7315200" y="533400"/>
            <a:ext cx="1447800" cy="955675"/>
          </a:xfrm>
          <a:prstGeom prst="rect">
            <a:avLst/>
          </a:prstGeom>
          <a:noFill/>
          <a:ln w="9525">
            <a:solidFill>
              <a:srgbClr val="000000"/>
            </a:solidFill>
            <a:miter lim="800000"/>
            <a:headEnd/>
            <a:tailEnd/>
          </a:ln>
        </p:spPr>
      </p:pic>
      <p:pic>
        <p:nvPicPr>
          <p:cNvPr id="9221" name="Picture 5" descr="12 tribes in Canaan copy"/>
          <p:cNvPicPr>
            <a:picLocks noGrp="1" noChangeAspect="1" noChangeArrowheads="1"/>
          </p:cNvPicPr>
          <p:nvPr>
            <p:ph sz="half" idx="2"/>
          </p:nvPr>
        </p:nvPicPr>
        <p:blipFill>
          <a:blip r:embed="rId5" cstate="print"/>
          <a:srcRect/>
          <a:stretch>
            <a:fillRect/>
          </a:stretch>
        </p:blipFill>
        <p:spPr>
          <a:xfrm>
            <a:off x="6858000" y="3657600"/>
            <a:ext cx="1854200" cy="2746375"/>
          </a:xfrm>
          <a:noFill/>
          <a:ln>
            <a:solidFill>
              <a:srgbClr val="000080"/>
            </a:solidFill>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dirty="0"/>
              <a:t>CANAAN</a:t>
            </a:r>
          </a:p>
        </p:txBody>
      </p:sp>
      <p:sp>
        <p:nvSpPr>
          <p:cNvPr id="11267" name="Rectangle 3"/>
          <p:cNvSpPr>
            <a:spLocks noGrp="1" noRot="1" noChangeArrowheads="1"/>
          </p:cNvSpPr>
          <p:nvPr>
            <p:ph type="body" sz="half" idx="1"/>
          </p:nvPr>
        </p:nvSpPr>
        <p:spPr/>
        <p:txBody>
          <a:bodyPr/>
          <a:lstStyle/>
          <a:p>
            <a:r>
              <a:rPr lang="en-US" sz="2800" dirty="0"/>
              <a:t>Phoenicians </a:t>
            </a:r>
          </a:p>
          <a:p>
            <a:pPr lvl="1"/>
            <a:r>
              <a:rPr lang="en-US" sz="2400" dirty="0"/>
              <a:t> Lebanon</a:t>
            </a:r>
          </a:p>
          <a:p>
            <a:pPr lvl="1"/>
            <a:r>
              <a:rPr lang="en-US" sz="2400" dirty="0"/>
              <a:t>“Phonetic” alphabet</a:t>
            </a:r>
          </a:p>
          <a:p>
            <a:r>
              <a:rPr lang="en-US" sz="2800" dirty="0"/>
              <a:t>Philistines</a:t>
            </a:r>
          </a:p>
          <a:p>
            <a:pPr lvl="1"/>
            <a:r>
              <a:rPr lang="en-US" sz="2400" dirty="0"/>
              <a:t>Sea People</a:t>
            </a:r>
          </a:p>
          <a:p>
            <a:pPr lvl="1"/>
            <a:r>
              <a:rPr lang="en-US" sz="2400" dirty="0"/>
              <a:t>1200 B.C. </a:t>
            </a:r>
          </a:p>
          <a:p>
            <a:pPr lvl="1"/>
            <a:r>
              <a:rPr lang="en-US" sz="2400" dirty="0"/>
              <a:t>Gaza, Ashkelon, Ashdod</a:t>
            </a:r>
          </a:p>
          <a:p>
            <a:pPr lvl="1"/>
            <a:r>
              <a:rPr lang="en-US" sz="2400" dirty="0"/>
              <a:t>Philistia or “Palestine”</a:t>
            </a:r>
          </a:p>
        </p:txBody>
      </p:sp>
      <p:pic>
        <p:nvPicPr>
          <p:cNvPr id="11268" name="Picture 4" descr="Philistines and Phoenicians copy"/>
          <p:cNvPicPr>
            <a:picLocks noGrp="1" noChangeAspect="1" noChangeArrowheads="1"/>
          </p:cNvPicPr>
          <p:nvPr>
            <p:ph sz="half" idx="2"/>
          </p:nvPr>
        </p:nvPicPr>
        <p:blipFill>
          <a:blip r:embed="rId3" cstate="print"/>
          <a:srcRect l="2040" r="30142" b="4477"/>
          <a:stretch>
            <a:fillRect/>
          </a:stretch>
        </p:blipFill>
        <p:spPr>
          <a:xfrm>
            <a:off x="4572000" y="1836738"/>
            <a:ext cx="4343400" cy="4183062"/>
          </a:xfrm>
          <a:noFill/>
          <a:ln>
            <a:solidFill>
              <a:srgbClr val="003366"/>
            </a:solidFill>
          </a:ln>
        </p:spPr>
      </p:pic>
      <p:pic>
        <p:nvPicPr>
          <p:cNvPr id="11269" name="Picture 5" descr="Palestine flag"/>
          <p:cNvPicPr>
            <a:picLocks noChangeAspect="1" noChangeArrowheads="1"/>
          </p:cNvPicPr>
          <p:nvPr/>
        </p:nvPicPr>
        <p:blipFill>
          <a:blip r:embed="rId4" cstate="print"/>
          <a:srcRect/>
          <a:stretch>
            <a:fillRect/>
          </a:stretch>
        </p:blipFill>
        <p:spPr bwMode="auto">
          <a:xfrm rot="1496527">
            <a:off x="7315200" y="533400"/>
            <a:ext cx="1447800" cy="9556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r>
              <a:rPr lang="en-US" dirty="0"/>
              <a:t>BIBLICAL HISTORY</a:t>
            </a:r>
          </a:p>
        </p:txBody>
      </p:sp>
      <p:sp>
        <p:nvSpPr>
          <p:cNvPr id="13315" name="Rectangle 3"/>
          <p:cNvSpPr>
            <a:spLocks noGrp="1" noChangeArrowheads="1"/>
          </p:cNvSpPr>
          <p:nvPr>
            <p:ph type="subTitle" idx="1"/>
          </p:nvPr>
        </p:nvSpPr>
        <p:spPr/>
        <p:txBody>
          <a:bodyPr/>
          <a:lstStyle/>
          <a:p>
            <a:endParaRPr lang="en-US"/>
          </a:p>
        </p:txBody>
      </p:sp>
      <p:pic>
        <p:nvPicPr>
          <p:cNvPr id="13316" name="Picture 4" descr="Israeli flag"/>
          <p:cNvPicPr>
            <a:picLocks noChangeAspect="1" noChangeArrowheads="1"/>
          </p:cNvPicPr>
          <p:nvPr/>
        </p:nvPicPr>
        <p:blipFill>
          <a:blip r:embed="rId3" cstate="print"/>
          <a:srcRect/>
          <a:stretch>
            <a:fillRect/>
          </a:stretch>
        </p:blipFill>
        <p:spPr bwMode="auto">
          <a:xfrm rot="-1458907">
            <a:off x="609600" y="838200"/>
            <a:ext cx="1579563" cy="1073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en-US" sz="4000" dirty="0"/>
              <a:t>ABRAHAM</a:t>
            </a:r>
            <a:br>
              <a:rPr lang="en-US" sz="4000" dirty="0"/>
            </a:br>
            <a:r>
              <a:rPr lang="en-US" sz="2800" dirty="0"/>
              <a:t>Judeo-Christian Perspective</a:t>
            </a:r>
          </a:p>
        </p:txBody>
      </p:sp>
      <p:sp>
        <p:nvSpPr>
          <p:cNvPr id="15363" name="Rectangle 3"/>
          <p:cNvSpPr>
            <a:spLocks noGrp="1" noRot="1" noChangeArrowheads="1"/>
          </p:cNvSpPr>
          <p:nvPr>
            <p:ph type="body" sz="half" idx="1"/>
          </p:nvPr>
        </p:nvSpPr>
        <p:spPr>
          <a:xfrm>
            <a:off x="301625" y="1828800"/>
            <a:ext cx="4194175" cy="4648200"/>
          </a:xfrm>
        </p:spPr>
        <p:txBody>
          <a:bodyPr/>
          <a:lstStyle/>
          <a:p>
            <a:r>
              <a:rPr lang="en-US" sz="2800" dirty="0"/>
              <a:t>Born in </a:t>
            </a:r>
            <a:r>
              <a:rPr lang="en-US" sz="2800" dirty="0" err="1"/>
              <a:t>Nur</a:t>
            </a:r>
            <a:r>
              <a:rPr lang="en-US" sz="2800" dirty="0"/>
              <a:t> (Iraq)</a:t>
            </a:r>
          </a:p>
          <a:p>
            <a:r>
              <a:rPr lang="en-US" sz="2800" dirty="0"/>
              <a:t>“Chosen People”</a:t>
            </a:r>
          </a:p>
          <a:p>
            <a:r>
              <a:rPr lang="en-US" sz="2800" dirty="0"/>
              <a:t>Servant Hagar</a:t>
            </a:r>
          </a:p>
          <a:p>
            <a:pPr lvl="1"/>
            <a:r>
              <a:rPr lang="en-US" sz="2400" dirty="0"/>
              <a:t>Bore son, Ismail</a:t>
            </a:r>
          </a:p>
          <a:p>
            <a:r>
              <a:rPr lang="en-US" sz="2800" dirty="0"/>
              <a:t>Wife Sarah</a:t>
            </a:r>
          </a:p>
          <a:p>
            <a:pPr lvl="1"/>
            <a:r>
              <a:rPr lang="en-US" sz="2400" dirty="0"/>
              <a:t>Bore son, Isaac</a:t>
            </a:r>
          </a:p>
          <a:p>
            <a:r>
              <a:rPr lang="en-US" sz="2800" dirty="0"/>
              <a:t>Isaac’s descendants</a:t>
            </a:r>
          </a:p>
          <a:p>
            <a:pPr lvl="1"/>
            <a:r>
              <a:rPr lang="en-US" sz="2400" dirty="0"/>
              <a:t>Esau</a:t>
            </a:r>
          </a:p>
          <a:p>
            <a:pPr lvl="1"/>
            <a:r>
              <a:rPr lang="en-US" sz="2400" dirty="0"/>
              <a:t>Jacob (“Israel”)</a:t>
            </a:r>
          </a:p>
          <a:p>
            <a:endParaRPr lang="en-US" sz="2800" dirty="0"/>
          </a:p>
        </p:txBody>
      </p:sp>
      <p:pic>
        <p:nvPicPr>
          <p:cNvPr id="15364" name="Picture 4" descr="Israeli flag"/>
          <p:cNvPicPr>
            <a:picLocks noChangeAspect="1" noChangeArrowheads="1"/>
          </p:cNvPicPr>
          <p:nvPr/>
        </p:nvPicPr>
        <p:blipFill>
          <a:blip r:embed="rId3" cstate="print"/>
          <a:srcRect/>
          <a:stretch>
            <a:fillRect/>
          </a:stretch>
        </p:blipFill>
        <p:spPr bwMode="auto">
          <a:xfrm rot="-1458907">
            <a:off x="457200" y="381000"/>
            <a:ext cx="1579563" cy="1073150"/>
          </a:xfrm>
          <a:prstGeom prst="rect">
            <a:avLst/>
          </a:prstGeom>
          <a:noFill/>
          <a:ln w="9525">
            <a:solidFill>
              <a:srgbClr val="000000"/>
            </a:solidFill>
            <a:miter lim="800000"/>
            <a:headEnd/>
            <a:tailEnd/>
          </a:ln>
        </p:spPr>
      </p:pic>
      <p:pic>
        <p:nvPicPr>
          <p:cNvPr id="15365" name="Picture 5" descr="Abraham from Ur copy"/>
          <p:cNvPicPr>
            <a:picLocks noGrp="1" noChangeAspect="1" noChangeArrowheads="1"/>
          </p:cNvPicPr>
          <p:nvPr>
            <p:ph sz="half" idx="2"/>
          </p:nvPr>
        </p:nvPicPr>
        <p:blipFill>
          <a:blip r:embed="rId4" cstate="print"/>
          <a:srcRect/>
          <a:stretch>
            <a:fillRect/>
          </a:stretch>
        </p:blipFill>
        <p:spPr>
          <a:xfrm>
            <a:off x="4114800" y="1676400"/>
            <a:ext cx="4194175" cy="2946400"/>
          </a:xfrm>
          <a:noFill/>
          <a:ln/>
        </p:spPr>
      </p:pic>
      <p:pic>
        <p:nvPicPr>
          <p:cNvPr id="15366" name="Picture 6" descr="Abraham Rembrandt_Harmensz__van_Rijn_035"/>
          <p:cNvPicPr>
            <a:picLocks noChangeAspect="1" noChangeArrowheads="1"/>
          </p:cNvPicPr>
          <p:nvPr/>
        </p:nvPicPr>
        <p:blipFill>
          <a:blip r:embed="rId5" cstate="print"/>
          <a:srcRect/>
          <a:stretch>
            <a:fillRect/>
          </a:stretch>
        </p:blipFill>
        <p:spPr bwMode="auto">
          <a:xfrm>
            <a:off x="7239000" y="4038600"/>
            <a:ext cx="1625600" cy="2362200"/>
          </a:xfrm>
          <a:prstGeom prst="rect">
            <a:avLst/>
          </a:prstGeom>
          <a:noFill/>
          <a:ln w="9525">
            <a:solidFill>
              <a:srgbClr val="000000"/>
            </a:solidFill>
            <a:miter lim="800000"/>
            <a:headEnd/>
            <a:tailEnd/>
          </a:ln>
        </p:spPr>
      </p:pic>
      <p:sp>
        <p:nvSpPr>
          <p:cNvPr id="15367" name="Text Box 7"/>
          <p:cNvSpPr txBox="1">
            <a:spLocks noChangeArrowheads="1"/>
          </p:cNvSpPr>
          <p:nvPr/>
        </p:nvSpPr>
        <p:spPr bwMode="auto">
          <a:xfrm>
            <a:off x="3581400" y="5662613"/>
            <a:ext cx="3681413" cy="581025"/>
          </a:xfrm>
          <a:prstGeom prst="rect">
            <a:avLst/>
          </a:prstGeom>
          <a:noFill/>
          <a:ln w="9525">
            <a:noFill/>
            <a:miter lim="800000"/>
            <a:headEnd/>
            <a:tailEnd/>
          </a:ln>
          <a:effectLst/>
        </p:spPr>
        <p:txBody>
          <a:bodyPr wrap="none">
            <a:spAutoFit/>
          </a:bodyPr>
          <a:lstStyle/>
          <a:p>
            <a:pPr algn="l"/>
            <a:r>
              <a:rPr lang="en-US" sz="1600" b="1">
                <a:solidFill>
                  <a:srgbClr val="000066"/>
                </a:solidFill>
              </a:rPr>
              <a:t>Abraham sacrificing his son, Isaac</a:t>
            </a:r>
          </a:p>
          <a:p>
            <a:pPr algn="l"/>
            <a:r>
              <a:rPr lang="en-US" sz="1600" b="1">
                <a:solidFill>
                  <a:srgbClr val="000066"/>
                </a:solidFill>
              </a:rPr>
              <a:t>By Rembrandt</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en-US" sz="4000" dirty="0"/>
              <a:t>ABRAHAM</a:t>
            </a:r>
            <a:br>
              <a:rPr lang="en-US" sz="4000" dirty="0"/>
            </a:br>
            <a:r>
              <a:rPr lang="en-US" sz="2800" dirty="0"/>
              <a:t>Muslim Perspective</a:t>
            </a:r>
          </a:p>
        </p:txBody>
      </p:sp>
      <p:sp>
        <p:nvSpPr>
          <p:cNvPr id="17411" name="Rectangle 3"/>
          <p:cNvSpPr>
            <a:spLocks noGrp="1" noRot="1" noChangeArrowheads="1"/>
          </p:cNvSpPr>
          <p:nvPr>
            <p:ph type="body" sz="half" idx="1"/>
          </p:nvPr>
        </p:nvSpPr>
        <p:spPr>
          <a:xfrm>
            <a:off x="301625" y="1371600"/>
            <a:ext cx="4575175" cy="4876800"/>
          </a:xfrm>
        </p:spPr>
        <p:txBody>
          <a:bodyPr/>
          <a:lstStyle/>
          <a:p>
            <a:r>
              <a:rPr lang="en-US" sz="2800" dirty="0"/>
              <a:t>Born in </a:t>
            </a:r>
            <a:r>
              <a:rPr lang="en-US" sz="2800" dirty="0" err="1"/>
              <a:t>Nur</a:t>
            </a:r>
            <a:r>
              <a:rPr lang="en-US" sz="2800" dirty="0"/>
              <a:t> (Iraq)</a:t>
            </a:r>
          </a:p>
          <a:p>
            <a:r>
              <a:rPr lang="en-US" sz="2800" dirty="0"/>
              <a:t>First “Muslim”</a:t>
            </a:r>
          </a:p>
          <a:p>
            <a:r>
              <a:rPr lang="en-US" sz="2800" dirty="0"/>
              <a:t>Wife Sarah</a:t>
            </a:r>
          </a:p>
          <a:p>
            <a:pPr lvl="1"/>
            <a:r>
              <a:rPr lang="en-US" sz="2400" dirty="0"/>
              <a:t>Bore son Isaac</a:t>
            </a:r>
          </a:p>
          <a:p>
            <a:r>
              <a:rPr lang="en-US" sz="2800" dirty="0"/>
              <a:t>Servant Hagar</a:t>
            </a:r>
          </a:p>
          <a:p>
            <a:pPr lvl="1"/>
            <a:r>
              <a:rPr lang="en-US" sz="2400" dirty="0"/>
              <a:t>Bore son Ishmael (Ismail)</a:t>
            </a:r>
          </a:p>
          <a:p>
            <a:r>
              <a:rPr lang="en-US" sz="2800" dirty="0"/>
              <a:t>Abraham and Ishmael</a:t>
            </a:r>
          </a:p>
          <a:p>
            <a:pPr lvl="1"/>
            <a:r>
              <a:rPr lang="en-US" sz="2400" dirty="0"/>
              <a:t>Built </a:t>
            </a:r>
            <a:r>
              <a:rPr lang="en-US" sz="2400" dirty="0" err="1"/>
              <a:t>Ka’aba</a:t>
            </a:r>
            <a:r>
              <a:rPr lang="en-US" sz="2400" dirty="0"/>
              <a:t> in Mecca</a:t>
            </a:r>
          </a:p>
          <a:p>
            <a:r>
              <a:rPr lang="en-US" sz="2800" dirty="0"/>
              <a:t>Abraham nearly sacrificed Ishmael</a:t>
            </a:r>
          </a:p>
        </p:txBody>
      </p:sp>
      <p:pic>
        <p:nvPicPr>
          <p:cNvPr id="17412" name="Picture 4" descr="abraham - ismail 2"/>
          <p:cNvPicPr>
            <a:picLocks noChangeAspect="1" noChangeArrowheads="1"/>
          </p:cNvPicPr>
          <p:nvPr/>
        </p:nvPicPr>
        <p:blipFill>
          <a:blip r:embed="rId3" cstate="print"/>
          <a:srcRect/>
          <a:stretch>
            <a:fillRect/>
          </a:stretch>
        </p:blipFill>
        <p:spPr bwMode="auto">
          <a:xfrm>
            <a:off x="6946900" y="4038600"/>
            <a:ext cx="1968500" cy="2590800"/>
          </a:xfrm>
          <a:prstGeom prst="rect">
            <a:avLst/>
          </a:prstGeom>
          <a:noFill/>
          <a:ln w="9525">
            <a:solidFill>
              <a:srgbClr val="000080"/>
            </a:solidFill>
            <a:miter lim="800000"/>
            <a:headEnd/>
            <a:tailEnd/>
          </a:ln>
        </p:spPr>
      </p:pic>
      <p:sp>
        <p:nvSpPr>
          <p:cNvPr id="17413" name="Text Box 5"/>
          <p:cNvSpPr txBox="1">
            <a:spLocks noChangeArrowheads="1"/>
          </p:cNvSpPr>
          <p:nvPr/>
        </p:nvSpPr>
        <p:spPr bwMode="auto">
          <a:xfrm>
            <a:off x="2895600" y="4876800"/>
            <a:ext cx="3957638" cy="1069975"/>
          </a:xfrm>
          <a:prstGeom prst="rect">
            <a:avLst/>
          </a:prstGeom>
          <a:noFill/>
          <a:ln w="9525">
            <a:noFill/>
            <a:miter lim="800000"/>
            <a:headEnd/>
            <a:tailEnd/>
          </a:ln>
          <a:effectLst/>
        </p:spPr>
        <p:txBody>
          <a:bodyPr>
            <a:spAutoFit/>
          </a:bodyPr>
          <a:lstStyle/>
          <a:p>
            <a:pPr algn="r"/>
            <a:r>
              <a:rPr lang="en-US" sz="1600" b="1">
                <a:solidFill>
                  <a:srgbClr val="000066"/>
                </a:solidFill>
              </a:rPr>
              <a:t>Abraham sacrificing </a:t>
            </a:r>
          </a:p>
          <a:p>
            <a:pPr algn="r"/>
            <a:r>
              <a:rPr lang="en-US" sz="1600" b="1">
                <a:solidFill>
                  <a:srgbClr val="000066"/>
                </a:solidFill>
              </a:rPr>
              <a:t>his son, Ishmael</a:t>
            </a:r>
          </a:p>
          <a:p>
            <a:pPr algn="r"/>
            <a:r>
              <a:rPr lang="en-US" sz="1600" b="1">
                <a:solidFill>
                  <a:srgbClr val="000066"/>
                </a:solidFill>
              </a:rPr>
              <a:t>15</a:t>
            </a:r>
            <a:r>
              <a:rPr lang="en-US" sz="1600" b="1" baseline="30000">
                <a:solidFill>
                  <a:srgbClr val="000066"/>
                </a:solidFill>
              </a:rPr>
              <a:t>th</a:t>
            </a:r>
            <a:r>
              <a:rPr lang="en-US" sz="1600" b="1">
                <a:solidFill>
                  <a:srgbClr val="000066"/>
                </a:solidFill>
              </a:rPr>
              <a:t> Century Miniature </a:t>
            </a:r>
          </a:p>
          <a:p>
            <a:pPr algn="r"/>
            <a:r>
              <a:rPr lang="en-US" sz="1600" b="1">
                <a:solidFill>
                  <a:srgbClr val="000066"/>
                </a:solidFill>
              </a:rPr>
              <a:t>from Iran</a:t>
            </a:r>
          </a:p>
        </p:txBody>
      </p:sp>
      <p:pic>
        <p:nvPicPr>
          <p:cNvPr id="17414" name="Picture 6" descr="DSCN2375Rt"/>
          <p:cNvPicPr>
            <a:picLocks noGrp="1" noChangeAspect="1" noChangeArrowheads="1"/>
          </p:cNvPicPr>
          <p:nvPr>
            <p:ph sz="half" idx="2"/>
          </p:nvPr>
        </p:nvPicPr>
        <p:blipFill>
          <a:blip r:embed="rId4" cstate="print"/>
          <a:srcRect/>
          <a:stretch>
            <a:fillRect/>
          </a:stretch>
        </p:blipFill>
        <p:spPr>
          <a:xfrm>
            <a:off x="6248400" y="1676400"/>
            <a:ext cx="2590800" cy="1943100"/>
          </a:xfrm>
          <a:noFill/>
          <a:ln>
            <a:solidFill>
              <a:srgbClr val="000000"/>
            </a:solidFill>
          </a:ln>
        </p:spPr>
      </p:pic>
      <p:pic>
        <p:nvPicPr>
          <p:cNvPr id="17415" name="Picture 7" descr="Palestine flag"/>
          <p:cNvPicPr>
            <a:picLocks noChangeAspect="1" noChangeArrowheads="1"/>
          </p:cNvPicPr>
          <p:nvPr/>
        </p:nvPicPr>
        <p:blipFill>
          <a:blip r:embed="rId5" cstate="print"/>
          <a:srcRect/>
          <a:stretch>
            <a:fillRect/>
          </a:stretch>
        </p:blipFill>
        <p:spPr bwMode="auto">
          <a:xfrm rot="1496527">
            <a:off x="7162800" y="493713"/>
            <a:ext cx="1676400" cy="1106487"/>
          </a:xfrm>
          <a:prstGeom prst="rect">
            <a:avLst/>
          </a:prstGeom>
          <a:noFill/>
          <a:ln w="9525">
            <a:solidFill>
              <a:srgbClr val="000000"/>
            </a:solidFill>
            <a:miter lim="800000"/>
            <a:headEnd/>
            <a:tailEnd/>
          </a:ln>
        </p:spPr>
      </p:pic>
      <p:sp>
        <p:nvSpPr>
          <p:cNvPr id="17416" name="Text Box 8"/>
          <p:cNvSpPr txBox="1">
            <a:spLocks noChangeArrowheads="1"/>
          </p:cNvSpPr>
          <p:nvPr/>
        </p:nvSpPr>
        <p:spPr bwMode="auto">
          <a:xfrm>
            <a:off x="3805238" y="2386013"/>
            <a:ext cx="2243137" cy="581025"/>
          </a:xfrm>
          <a:prstGeom prst="rect">
            <a:avLst/>
          </a:prstGeom>
          <a:noFill/>
          <a:ln w="9525">
            <a:noFill/>
            <a:miter lim="800000"/>
            <a:headEnd/>
            <a:tailEnd/>
          </a:ln>
          <a:effectLst/>
        </p:spPr>
        <p:txBody>
          <a:bodyPr wrap="none">
            <a:spAutoFit/>
          </a:bodyPr>
          <a:lstStyle/>
          <a:p>
            <a:r>
              <a:rPr lang="en-US" sz="1600" b="1">
                <a:solidFill>
                  <a:srgbClr val="000066"/>
                </a:solidFill>
              </a:rPr>
              <a:t>Ka’aba</a:t>
            </a:r>
          </a:p>
          <a:p>
            <a:r>
              <a:rPr lang="en-US" sz="1600" b="1">
                <a:solidFill>
                  <a:srgbClr val="000066"/>
                </a:solidFill>
              </a:rPr>
              <a:t>Mecca, Saudi Arabia</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r>
              <a:rPr lang="en-US" dirty="0"/>
              <a:t>MOSES AND EGYPT</a:t>
            </a:r>
          </a:p>
        </p:txBody>
      </p:sp>
      <p:sp>
        <p:nvSpPr>
          <p:cNvPr id="19459" name="Rectangle 3"/>
          <p:cNvSpPr>
            <a:spLocks noGrp="1" noRot="1" noChangeArrowheads="1"/>
          </p:cNvSpPr>
          <p:nvPr>
            <p:ph type="body" sz="half" idx="2"/>
          </p:nvPr>
        </p:nvSpPr>
        <p:spPr>
          <a:xfrm>
            <a:off x="4343400" y="1600200"/>
            <a:ext cx="4498975" cy="4800600"/>
          </a:xfrm>
        </p:spPr>
        <p:txBody>
          <a:bodyPr/>
          <a:lstStyle/>
          <a:p>
            <a:r>
              <a:rPr lang="en-US" sz="2800" dirty="0"/>
              <a:t>Pharaoh (Egyptian king)</a:t>
            </a:r>
          </a:p>
          <a:p>
            <a:pPr lvl="1"/>
            <a:r>
              <a:rPr lang="en-US" sz="2200" dirty="0"/>
              <a:t>Enslaved Israelites</a:t>
            </a:r>
          </a:p>
          <a:p>
            <a:r>
              <a:rPr lang="en-US" sz="2800" dirty="0"/>
              <a:t>Moses</a:t>
            </a:r>
          </a:p>
          <a:p>
            <a:pPr lvl="1"/>
            <a:r>
              <a:rPr lang="en-US" sz="2200" dirty="0"/>
              <a:t>Led Israelites out of Egypt</a:t>
            </a:r>
          </a:p>
          <a:p>
            <a:pPr lvl="1"/>
            <a:r>
              <a:rPr lang="en-US" sz="2200" dirty="0"/>
              <a:t>Parted the Red Sea</a:t>
            </a:r>
          </a:p>
          <a:p>
            <a:r>
              <a:rPr lang="en-US" sz="2800" dirty="0"/>
              <a:t>Mt. Sinai</a:t>
            </a:r>
          </a:p>
          <a:p>
            <a:pPr lvl="1"/>
            <a:r>
              <a:rPr lang="en-US" sz="2200" dirty="0"/>
              <a:t>Moses received 10 commandments from God</a:t>
            </a:r>
          </a:p>
          <a:p>
            <a:r>
              <a:rPr lang="en-US" sz="2800" dirty="0" err="1"/>
              <a:t>Eretz</a:t>
            </a:r>
            <a:r>
              <a:rPr lang="en-US" sz="2800" dirty="0"/>
              <a:t>-Israel</a:t>
            </a:r>
          </a:p>
          <a:p>
            <a:pPr lvl="1"/>
            <a:r>
              <a:rPr lang="en-US" sz="2200" dirty="0"/>
              <a:t>After 40 years Israelites enter Canaan.</a:t>
            </a:r>
          </a:p>
        </p:txBody>
      </p:sp>
      <p:pic>
        <p:nvPicPr>
          <p:cNvPr id="19460" name="Picture 4" descr="Moses by Rembrandt"/>
          <p:cNvPicPr>
            <a:picLocks noGrp="1" noChangeAspect="1" noChangeArrowheads="1"/>
          </p:cNvPicPr>
          <p:nvPr>
            <p:ph sz="half" idx="1"/>
          </p:nvPr>
        </p:nvPicPr>
        <p:blipFill>
          <a:blip r:embed="rId3" cstate="print"/>
          <a:srcRect/>
          <a:stretch>
            <a:fillRect/>
          </a:stretch>
        </p:blipFill>
        <p:spPr>
          <a:xfrm>
            <a:off x="685800" y="1600200"/>
            <a:ext cx="3424238" cy="4498975"/>
          </a:xfrm>
          <a:noFill/>
          <a:ln>
            <a:solidFill>
              <a:srgbClr val="000000"/>
            </a:solidFill>
          </a:ln>
        </p:spPr>
      </p:pic>
      <p:sp>
        <p:nvSpPr>
          <p:cNvPr id="19461" name="Text Box 5"/>
          <p:cNvSpPr txBox="1">
            <a:spLocks noChangeArrowheads="1"/>
          </p:cNvSpPr>
          <p:nvPr/>
        </p:nvSpPr>
        <p:spPr bwMode="auto">
          <a:xfrm>
            <a:off x="76200" y="6178550"/>
            <a:ext cx="4718050" cy="304800"/>
          </a:xfrm>
          <a:prstGeom prst="rect">
            <a:avLst/>
          </a:prstGeom>
          <a:noFill/>
          <a:ln w="9525">
            <a:noFill/>
            <a:miter lim="800000"/>
            <a:headEnd/>
            <a:tailEnd/>
          </a:ln>
          <a:effectLst/>
        </p:spPr>
        <p:txBody>
          <a:bodyPr wrap="none">
            <a:spAutoFit/>
          </a:bodyPr>
          <a:lstStyle/>
          <a:p>
            <a:pPr algn="l"/>
            <a:r>
              <a:rPr lang="en-US" sz="1400" b="1">
                <a:solidFill>
                  <a:srgbClr val="000066"/>
                </a:solidFill>
              </a:rPr>
              <a:t>Moses with the 10 Commandments, By Rembrandt</a:t>
            </a:r>
          </a:p>
        </p:txBody>
      </p:sp>
      <p:pic>
        <p:nvPicPr>
          <p:cNvPr id="19462" name="Picture 6" descr="Israeli flag"/>
          <p:cNvPicPr>
            <a:picLocks noChangeAspect="1" noChangeArrowheads="1"/>
          </p:cNvPicPr>
          <p:nvPr/>
        </p:nvPicPr>
        <p:blipFill>
          <a:blip r:embed="rId4" cstate="print"/>
          <a:srcRect/>
          <a:stretch>
            <a:fillRect/>
          </a:stretch>
        </p:blipFill>
        <p:spPr bwMode="auto">
          <a:xfrm rot="-1458907">
            <a:off x="457200" y="381000"/>
            <a:ext cx="1579563" cy="1073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dirty="0"/>
              <a:t>ISRAELITES IN CANAAN</a:t>
            </a:r>
          </a:p>
        </p:txBody>
      </p:sp>
      <p:sp>
        <p:nvSpPr>
          <p:cNvPr id="21507" name="Rectangle 3"/>
          <p:cNvSpPr>
            <a:spLocks noGrp="1" noRot="1" noChangeArrowheads="1"/>
          </p:cNvSpPr>
          <p:nvPr>
            <p:ph sz="half" idx="1"/>
          </p:nvPr>
        </p:nvSpPr>
        <p:spPr>
          <a:xfrm>
            <a:off x="0" y="4495800"/>
            <a:ext cx="5181600" cy="1752600"/>
          </a:xfrm>
        </p:spPr>
        <p:txBody>
          <a:bodyPr>
            <a:normAutofit fontScale="92500" lnSpcReduction="10000"/>
          </a:bodyPr>
          <a:lstStyle/>
          <a:p>
            <a:r>
              <a:rPr lang="en-US" dirty="0"/>
              <a:t>Israelites entered Canaan</a:t>
            </a:r>
          </a:p>
          <a:p>
            <a:r>
              <a:rPr lang="en-US" dirty="0"/>
              <a:t>United under Saul</a:t>
            </a:r>
          </a:p>
          <a:p>
            <a:r>
              <a:rPr lang="en-US" dirty="0"/>
              <a:t>David defeated Goliath (representing the Philistines) </a:t>
            </a:r>
          </a:p>
        </p:txBody>
      </p:sp>
      <p:pic>
        <p:nvPicPr>
          <p:cNvPr id="21508" name="Picture 4" descr="12 tribes in Canaan - no kingdoms copy"/>
          <p:cNvPicPr>
            <a:picLocks noGrp="1" noChangeAspect="1" noChangeArrowheads="1"/>
          </p:cNvPicPr>
          <p:nvPr>
            <p:ph sz="half" idx="2"/>
          </p:nvPr>
        </p:nvPicPr>
        <p:blipFill>
          <a:blip r:embed="rId3" cstate="print"/>
          <a:srcRect/>
          <a:stretch>
            <a:fillRect/>
          </a:stretch>
        </p:blipFill>
        <p:spPr>
          <a:xfrm>
            <a:off x="4800600" y="1597025"/>
            <a:ext cx="3038475" cy="4041775"/>
          </a:xfrm>
          <a:noFill/>
          <a:ln>
            <a:solidFill>
              <a:srgbClr val="000080"/>
            </a:solidFill>
          </a:ln>
        </p:spPr>
      </p:pic>
      <p:pic>
        <p:nvPicPr>
          <p:cNvPr id="21509" name="Picture 5" descr="david_and_goliath"/>
          <p:cNvPicPr>
            <a:picLocks noChangeAspect="1" noChangeArrowheads="1"/>
          </p:cNvPicPr>
          <p:nvPr/>
        </p:nvPicPr>
        <p:blipFill>
          <a:blip r:embed="rId4" cstate="print"/>
          <a:srcRect/>
          <a:stretch>
            <a:fillRect/>
          </a:stretch>
        </p:blipFill>
        <p:spPr bwMode="auto">
          <a:xfrm>
            <a:off x="7315200" y="4343400"/>
            <a:ext cx="1600200" cy="2219325"/>
          </a:xfrm>
          <a:prstGeom prst="rect">
            <a:avLst/>
          </a:prstGeom>
          <a:noFill/>
          <a:ln w="9525">
            <a:solidFill>
              <a:srgbClr val="000080"/>
            </a:solidFill>
            <a:miter lim="800000"/>
            <a:headEnd/>
            <a:tailEnd/>
          </a:ln>
        </p:spPr>
      </p:pic>
      <p:sp>
        <p:nvSpPr>
          <p:cNvPr id="21510" name="Text Box 6"/>
          <p:cNvSpPr txBox="1">
            <a:spLocks noChangeArrowheads="1"/>
          </p:cNvSpPr>
          <p:nvPr/>
        </p:nvSpPr>
        <p:spPr bwMode="auto">
          <a:xfrm>
            <a:off x="5181600" y="6096000"/>
            <a:ext cx="2117725" cy="366713"/>
          </a:xfrm>
          <a:prstGeom prst="rect">
            <a:avLst/>
          </a:prstGeom>
          <a:noFill/>
          <a:ln w="9525">
            <a:noFill/>
            <a:miter lim="800000"/>
            <a:headEnd/>
            <a:tailEnd/>
          </a:ln>
          <a:effectLst/>
        </p:spPr>
        <p:txBody>
          <a:bodyPr wrap="none">
            <a:spAutoFit/>
          </a:bodyPr>
          <a:lstStyle/>
          <a:p>
            <a:pPr algn="l"/>
            <a:r>
              <a:rPr lang="en-US" b="1">
                <a:solidFill>
                  <a:srgbClr val="000066"/>
                </a:solidFill>
              </a:rPr>
              <a:t>David vs. Goliath</a:t>
            </a:r>
          </a:p>
        </p:txBody>
      </p:sp>
      <p:pic>
        <p:nvPicPr>
          <p:cNvPr id="21511" name="Picture 7" descr="Israeli flag"/>
          <p:cNvPicPr>
            <a:picLocks noChangeAspect="1" noChangeArrowheads="1"/>
          </p:cNvPicPr>
          <p:nvPr/>
        </p:nvPicPr>
        <p:blipFill>
          <a:blip r:embed="rId5" cstate="print"/>
          <a:srcRect/>
          <a:stretch>
            <a:fillRect/>
          </a:stretch>
        </p:blipFill>
        <p:spPr bwMode="auto">
          <a:xfrm rot="-1458907">
            <a:off x="304800" y="762000"/>
            <a:ext cx="1219200" cy="828675"/>
          </a:xfrm>
          <a:prstGeom prst="rect">
            <a:avLst/>
          </a:prstGeom>
          <a:noFill/>
          <a:ln w="9525">
            <a:solidFill>
              <a:srgbClr val="000000"/>
            </a:solidFill>
            <a:miter lim="800000"/>
            <a:headEnd/>
            <a:tailEnd/>
          </a:ln>
        </p:spPr>
      </p:pic>
      <p:pic>
        <p:nvPicPr>
          <p:cNvPr id="21512" name="Picture 8" descr="Egypt to Canaan copy"/>
          <p:cNvPicPr>
            <a:picLocks noChangeAspect="1" noChangeArrowheads="1"/>
          </p:cNvPicPr>
          <p:nvPr/>
        </p:nvPicPr>
        <p:blipFill>
          <a:blip r:embed="rId6" cstate="print"/>
          <a:srcRect l="3175" t="27821" r="52036" b="6491"/>
          <a:stretch>
            <a:fillRect/>
          </a:stretch>
        </p:blipFill>
        <p:spPr bwMode="auto">
          <a:xfrm>
            <a:off x="1371600" y="1676400"/>
            <a:ext cx="2589213" cy="2668588"/>
          </a:xfrm>
          <a:prstGeom prst="rect">
            <a:avLst/>
          </a:prstGeom>
          <a:noFill/>
          <a:ln w="9525">
            <a:solidFill>
              <a:srgbClr val="003366"/>
            </a:solid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normAutofit fontScale="90000"/>
          </a:bodyPr>
          <a:lstStyle/>
          <a:p>
            <a:r>
              <a:rPr lang="en-US" sz="4000" dirty="0"/>
              <a:t>SOLOMON’S</a:t>
            </a:r>
            <a:br>
              <a:rPr lang="en-US" sz="4000" dirty="0"/>
            </a:br>
            <a:r>
              <a:rPr lang="en-US" sz="4000" dirty="0"/>
              <a:t>TEMPLE</a:t>
            </a:r>
          </a:p>
        </p:txBody>
      </p:sp>
      <p:sp>
        <p:nvSpPr>
          <p:cNvPr id="23555" name="Rectangle 3"/>
          <p:cNvSpPr>
            <a:spLocks noGrp="1" noRot="1" noChangeArrowheads="1"/>
          </p:cNvSpPr>
          <p:nvPr>
            <p:ph type="body" sz="half" idx="1"/>
          </p:nvPr>
        </p:nvSpPr>
        <p:spPr>
          <a:xfrm>
            <a:off x="301625" y="2133600"/>
            <a:ext cx="4117975" cy="3965575"/>
          </a:xfrm>
        </p:spPr>
        <p:txBody>
          <a:bodyPr/>
          <a:lstStyle/>
          <a:p>
            <a:r>
              <a:rPr lang="en-US" sz="2800" dirty="0"/>
              <a:t>David’s son, Solomon</a:t>
            </a:r>
          </a:p>
          <a:p>
            <a:r>
              <a:rPr lang="en-US" sz="2800" dirty="0"/>
              <a:t>Built Holy Temple in Jerusalem</a:t>
            </a:r>
          </a:p>
          <a:p>
            <a:pPr lvl="1"/>
            <a:r>
              <a:rPr lang="en-US" sz="2400" dirty="0"/>
              <a:t>To house Ark of Covenant</a:t>
            </a:r>
          </a:p>
          <a:p>
            <a:r>
              <a:rPr lang="en-US" sz="2800" dirty="0"/>
              <a:t>Known as the</a:t>
            </a:r>
            <a:br>
              <a:rPr lang="en-US" sz="2800" dirty="0"/>
            </a:br>
            <a:r>
              <a:rPr lang="en-US" sz="2800" dirty="0"/>
              <a:t> First Temple </a:t>
            </a:r>
            <a:br>
              <a:rPr lang="en-US" sz="2800" dirty="0"/>
            </a:br>
            <a:r>
              <a:rPr lang="en-US" sz="2800" dirty="0"/>
              <a:t> Period</a:t>
            </a:r>
          </a:p>
        </p:txBody>
      </p:sp>
      <p:pic>
        <p:nvPicPr>
          <p:cNvPr id="23556" name="Picture 4" descr="Israeli flag"/>
          <p:cNvPicPr>
            <a:picLocks noChangeAspect="1" noChangeArrowheads="1"/>
          </p:cNvPicPr>
          <p:nvPr/>
        </p:nvPicPr>
        <p:blipFill>
          <a:blip r:embed="rId3" cstate="print"/>
          <a:srcRect/>
          <a:stretch>
            <a:fillRect/>
          </a:stretch>
        </p:blipFill>
        <p:spPr bwMode="auto">
          <a:xfrm rot="-1458907">
            <a:off x="457200" y="527050"/>
            <a:ext cx="1579563" cy="1073150"/>
          </a:xfrm>
          <a:prstGeom prst="rect">
            <a:avLst/>
          </a:prstGeom>
          <a:noFill/>
          <a:ln w="9525">
            <a:solidFill>
              <a:srgbClr val="000000"/>
            </a:solidFill>
            <a:miter lim="800000"/>
            <a:headEnd/>
            <a:tailEnd/>
          </a:ln>
        </p:spPr>
      </p:pic>
      <p:pic>
        <p:nvPicPr>
          <p:cNvPr id="23557" name="Picture 5" descr="temple"/>
          <p:cNvPicPr>
            <a:picLocks noGrp="1" noChangeAspect="1" noChangeArrowheads="1"/>
          </p:cNvPicPr>
          <p:nvPr>
            <p:ph sz="half" idx="2"/>
          </p:nvPr>
        </p:nvPicPr>
        <p:blipFill>
          <a:blip r:embed="rId4" cstate="print"/>
          <a:srcRect/>
          <a:stretch>
            <a:fillRect/>
          </a:stretch>
        </p:blipFill>
        <p:spPr>
          <a:xfrm>
            <a:off x="4876800" y="1752600"/>
            <a:ext cx="3810000" cy="2905125"/>
          </a:xfrm>
          <a:noFill/>
          <a:ln>
            <a:solidFill>
              <a:srgbClr val="003366"/>
            </a:solidFill>
          </a:ln>
        </p:spPr>
      </p:pic>
      <p:sp>
        <p:nvSpPr>
          <p:cNvPr id="23558" name="Text Box 6"/>
          <p:cNvSpPr txBox="1">
            <a:spLocks noChangeArrowheads="1"/>
          </p:cNvSpPr>
          <p:nvPr/>
        </p:nvSpPr>
        <p:spPr bwMode="auto">
          <a:xfrm>
            <a:off x="5487988" y="4800600"/>
            <a:ext cx="3656012" cy="641350"/>
          </a:xfrm>
          <a:prstGeom prst="rect">
            <a:avLst/>
          </a:prstGeom>
          <a:noFill/>
          <a:ln w="9525">
            <a:noFill/>
            <a:miter lim="800000"/>
            <a:headEnd/>
            <a:tailEnd/>
          </a:ln>
          <a:effectLst/>
        </p:spPr>
        <p:txBody>
          <a:bodyPr wrap="none">
            <a:spAutoFit/>
          </a:bodyPr>
          <a:lstStyle/>
          <a:p>
            <a:pPr algn="l"/>
            <a:r>
              <a:rPr lang="en-US" b="1">
                <a:solidFill>
                  <a:srgbClr val="000066"/>
                </a:solidFill>
              </a:rPr>
              <a:t>18</a:t>
            </a:r>
            <a:r>
              <a:rPr lang="en-US" b="1" baseline="30000">
                <a:solidFill>
                  <a:srgbClr val="000066"/>
                </a:solidFill>
              </a:rPr>
              <a:t>th</a:t>
            </a:r>
            <a:r>
              <a:rPr lang="en-US" b="1">
                <a:solidFill>
                  <a:srgbClr val="000066"/>
                </a:solidFill>
              </a:rPr>
              <a:t> century Dutch woodcut </a:t>
            </a:r>
          </a:p>
          <a:p>
            <a:pPr algn="l"/>
            <a:r>
              <a:rPr lang="en-US" b="1">
                <a:solidFill>
                  <a:srgbClr val="000066"/>
                </a:solidFill>
              </a:rPr>
              <a:t>envisioning Solomon’s Temple</a:t>
            </a:r>
          </a:p>
        </p:txBody>
      </p:sp>
      <p:pic>
        <p:nvPicPr>
          <p:cNvPr id="23559" name="Picture 7" descr="ark"/>
          <p:cNvPicPr>
            <a:picLocks noChangeAspect="1" noChangeArrowheads="1"/>
          </p:cNvPicPr>
          <p:nvPr/>
        </p:nvPicPr>
        <p:blipFill>
          <a:blip r:embed="rId5" cstate="print"/>
          <a:srcRect/>
          <a:stretch>
            <a:fillRect/>
          </a:stretch>
        </p:blipFill>
        <p:spPr bwMode="auto">
          <a:xfrm>
            <a:off x="3124200" y="4375150"/>
            <a:ext cx="2209800" cy="1492250"/>
          </a:xfrm>
          <a:prstGeom prst="rect">
            <a:avLst/>
          </a:prstGeom>
          <a:noFill/>
          <a:ln w="9525">
            <a:solidFill>
              <a:srgbClr val="000000"/>
            </a:solidFill>
            <a:miter lim="800000"/>
            <a:headEnd/>
            <a:tailEnd/>
          </a:ln>
        </p:spPr>
      </p:pic>
      <p:sp>
        <p:nvSpPr>
          <p:cNvPr id="23560" name="Text Box 8"/>
          <p:cNvSpPr txBox="1">
            <a:spLocks noChangeArrowheads="1"/>
          </p:cNvSpPr>
          <p:nvPr/>
        </p:nvSpPr>
        <p:spPr bwMode="auto">
          <a:xfrm>
            <a:off x="1511300" y="6019800"/>
            <a:ext cx="5041900" cy="366713"/>
          </a:xfrm>
          <a:prstGeom prst="rect">
            <a:avLst/>
          </a:prstGeom>
          <a:noFill/>
          <a:ln w="9525">
            <a:noFill/>
            <a:miter lim="800000"/>
            <a:headEnd/>
            <a:tailEnd/>
          </a:ln>
          <a:effectLst/>
        </p:spPr>
        <p:txBody>
          <a:bodyPr wrap="none">
            <a:spAutoFit/>
          </a:bodyPr>
          <a:lstStyle/>
          <a:p>
            <a:pPr algn="l"/>
            <a:r>
              <a:rPr lang="en-US" b="1">
                <a:solidFill>
                  <a:srgbClr val="000066"/>
                </a:solidFill>
              </a:rPr>
              <a:t>Representation of the Ark of the Covenant</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en-US" dirty="0"/>
              <a:t>DISINTEGRATION</a:t>
            </a:r>
          </a:p>
        </p:txBody>
      </p:sp>
      <p:sp>
        <p:nvSpPr>
          <p:cNvPr id="25603" name="Rectangle 3"/>
          <p:cNvSpPr>
            <a:spLocks noGrp="1" noRot="1" noChangeArrowheads="1"/>
          </p:cNvSpPr>
          <p:nvPr>
            <p:ph type="body" sz="half" idx="1"/>
          </p:nvPr>
        </p:nvSpPr>
        <p:spPr>
          <a:xfrm>
            <a:off x="301625" y="1905000"/>
            <a:ext cx="4194175" cy="4194175"/>
          </a:xfrm>
        </p:spPr>
        <p:txBody>
          <a:bodyPr/>
          <a:lstStyle/>
          <a:p>
            <a:pPr>
              <a:lnSpc>
                <a:spcPct val="90000"/>
              </a:lnSpc>
            </a:pPr>
            <a:r>
              <a:rPr lang="en-US" sz="2800" dirty="0"/>
              <a:t>Split</a:t>
            </a:r>
          </a:p>
          <a:p>
            <a:pPr lvl="1">
              <a:lnSpc>
                <a:spcPct val="90000"/>
              </a:lnSpc>
            </a:pPr>
            <a:r>
              <a:rPr lang="en-US" sz="2400" dirty="0"/>
              <a:t>Northern Kingdom of Israel </a:t>
            </a:r>
          </a:p>
          <a:p>
            <a:pPr lvl="2">
              <a:lnSpc>
                <a:spcPct val="90000"/>
              </a:lnSpc>
            </a:pPr>
            <a:r>
              <a:rPr lang="en-US" sz="2000" dirty="0"/>
              <a:t>Capital Samaria</a:t>
            </a:r>
          </a:p>
          <a:p>
            <a:pPr lvl="1">
              <a:lnSpc>
                <a:spcPct val="90000"/>
              </a:lnSpc>
            </a:pPr>
            <a:r>
              <a:rPr lang="en-US" sz="2400" dirty="0"/>
              <a:t>Southern Kingdom Judah</a:t>
            </a:r>
          </a:p>
          <a:p>
            <a:pPr lvl="2">
              <a:lnSpc>
                <a:spcPct val="90000"/>
              </a:lnSpc>
            </a:pPr>
            <a:r>
              <a:rPr lang="en-US" sz="2000" dirty="0"/>
              <a:t>Capital Jerusalem</a:t>
            </a:r>
          </a:p>
          <a:p>
            <a:pPr>
              <a:lnSpc>
                <a:spcPct val="90000"/>
              </a:lnSpc>
            </a:pPr>
            <a:r>
              <a:rPr lang="en-US" sz="2800" dirty="0"/>
              <a:t>Assyrians (586 B.C.)</a:t>
            </a:r>
          </a:p>
          <a:p>
            <a:pPr lvl="1">
              <a:lnSpc>
                <a:spcPct val="90000"/>
              </a:lnSpc>
            </a:pPr>
            <a:r>
              <a:rPr lang="en-US" sz="2400" dirty="0"/>
              <a:t>10 Lost Tribes</a:t>
            </a:r>
          </a:p>
          <a:p>
            <a:pPr>
              <a:lnSpc>
                <a:spcPct val="90000"/>
              </a:lnSpc>
            </a:pPr>
            <a:r>
              <a:rPr lang="en-US" sz="2800" dirty="0"/>
              <a:t>Babylonian Captivity</a:t>
            </a:r>
          </a:p>
        </p:txBody>
      </p:sp>
      <p:pic>
        <p:nvPicPr>
          <p:cNvPr id="25604" name="Picture 4" descr="Israeli flag"/>
          <p:cNvPicPr>
            <a:picLocks noChangeAspect="1" noChangeArrowheads="1"/>
          </p:cNvPicPr>
          <p:nvPr/>
        </p:nvPicPr>
        <p:blipFill>
          <a:blip r:embed="rId3" cstate="print"/>
          <a:srcRect/>
          <a:stretch>
            <a:fillRect/>
          </a:stretch>
        </p:blipFill>
        <p:spPr bwMode="auto">
          <a:xfrm rot="-1458907">
            <a:off x="428625" y="593725"/>
            <a:ext cx="1295400" cy="879475"/>
          </a:xfrm>
          <a:prstGeom prst="rect">
            <a:avLst/>
          </a:prstGeom>
          <a:noFill/>
          <a:ln w="9525">
            <a:solidFill>
              <a:srgbClr val="000000"/>
            </a:solidFill>
            <a:miter lim="800000"/>
            <a:headEnd/>
            <a:tailEnd/>
          </a:ln>
        </p:spPr>
      </p:pic>
      <p:pic>
        <p:nvPicPr>
          <p:cNvPr id="25605" name="Picture 5" descr="12 tribes in Canaan copy"/>
          <p:cNvPicPr>
            <a:picLocks noGrp="1" noChangeAspect="1" noChangeArrowheads="1"/>
          </p:cNvPicPr>
          <p:nvPr>
            <p:ph sz="half" idx="2"/>
          </p:nvPr>
        </p:nvPicPr>
        <p:blipFill>
          <a:blip r:embed="rId4" cstate="print"/>
          <a:srcRect/>
          <a:stretch>
            <a:fillRect/>
          </a:stretch>
        </p:blipFill>
        <p:spPr>
          <a:xfrm>
            <a:off x="5226050" y="1600200"/>
            <a:ext cx="3038475" cy="4498975"/>
          </a:xfrm>
          <a:noFill/>
          <a:ln>
            <a:solidFill>
              <a:srgbClr val="00008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r>
              <a:rPr lang="en-US" dirty="0"/>
              <a:t>CYRUS THE GREAT</a:t>
            </a:r>
          </a:p>
        </p:txBody>
      </p:sp>
      <p:sp>
        <p:nvSpPr>
          <p:cNvPr id="29699" name="Rectangle 3"/>
          <p:cNvSpPr>
            <a:spLocks noGrp="1" noRot="1" noChangeArrowheads="1"/>
          </p:cNvSpPr>
          <p:nvPr>
            <p:ph sz="half" idx="1"/>
          </p:nvPr>
        </p:nvSpPr>
        <p:spPr>
          <a:xfrm>
            <a:off x="301625" y="1600200"/>
            <a:ext cx="3584575" cy="4419600"/>
          </a:xfrm>
        </p:spPr>
        <p:txBody>
          <a:bodyPr/>
          <a:lstStyle/>
          <a:p>
            <a:r>
              <a:rPr lang="en-US" sz="2800" dirty="0"/>
              <a:t>538 B.C.</a:t>
            </a:r>
          </a:p>
          <a:p>
            <a:r>
              <a:rPr lang="en-US" sz="2800" dirty="0"/>
              <a:t>Persian King, Cyrus the Great</a:t>
            </a:r>
          </a:p>
          <a:p>
            <a:r>
              <a:rPr lang="en-US" sz="2800" dirty="0"/>
              <a:t>Released Jews from Babylonian Captivity</a:t>
            </a:r>
          </a:p>
          <a:p>
            <a:r>
              <a:rPr lang="en-US" sz="2800" dirty="0"/>
              <a:t>Temple Rebuilt</a:t>
            </a:r>
          </a:p>
          <a:p>
            <a:pPr lvl="1"/>
            <a:r>
              <a:rPr lang="en-US" sz="2400" dirty="0"/>
              <a:t>“Second Temple Period”</a:t>
            </a:r>
          </a:p>
        </p:txBody>
      </p:sp>
      <p:pic>
        <p:nvPicPr>
          <p:cNvPr id="29700" name="Picture 4" descr="Persian Empire"/>
          <p:cNvPicPr>
            <a:picLocks noChangeAspect="1" noChangeArrowheads="1"/>
          </p:cNvPicPr>
          <p:nvPr/>
        </p:nvPicPr>
        <p:blipFill>
          <a:blip r:embed="rId3" cstate="print"/>
          <a:srcRect/>
          <a:stretch>
            <a:fillRect/>
          </a:stretch>
        </p:blipFill>
        <p:spPr bwMode="auto">
          <a:xfrm>
            <a:off x="4191000" y="1676400"/>
            <a:ext cx="4495800" cy="3254375"/>
          </a:xfrm>
          <a:prstGeom prst="rect">
            <a:avLst/>
          </a:prstGeom>
          <a:noFill/>
          <a:ln w="12700">
            <a:solidFill>
              <a:srgbClr val="000000"/>
            </a:solidFill>
            <a:miter lim="800000"/>
            <a:headEnd/>
            <a:tailEnd/>
          </a:ln>
        </p:spPr>
      </p:pic>
      <p:pic>
        <p:nvPicPr>
          <p:cNvPr id="29701" name="Picture 5" descr="Cyrus_portrait"/>
          <p:cNvPicPr>
            <a:picLocks noGrp="1" noChangeAspect="1" noChangeArrowheads="1"/>
          </p:cNvPicPr>
          <p:nvPr>
            <p:ph type="body" sz="half" idx="2"/>
          </p:nvPr>
        </p:nvPicPr>
        <p:blipFill>
          <a:blip r:embed="rId4" cstate="print"/>
          <a:srcRect/>
          <a:stretch>
            <a:fillRect/>
          </a:stretch>
        </p:blipFill>
        <p:spPr>
          <a:xfrm>
            <a:off x="6934200" y="4114800"/>
            <a:ext cx="1905000" cy="2286000"/>
          </a:xfrm>
          <a:noFill/>
          <a:ln>
            <a:solidFill>
              <a:srgbClr val="003366"/>
            </a:solidFill>
          </a:ln>
        </p:spPr>
      </p:pic>
      <p:sp>
        <p:nvSpPr>
          <p:cNvPr id="29702" name="Text Box 6"/>
          <p:cNvSpPr txBox="1">
            <a:spLocks noChangeArrowheads="1"/>
          </p:cNvSpPr>
          <p:nvPr/>
        </p:nvSpPr>
        <p:spPr bwMode="auto">
          <a:xfrm>
            <a:off x="3719513" y="5410200"/>
            <a:ext cx="2849562" cy="641350"/>
          </a:xfrm>
          <a:prstGeom prst="rect">
            <a:avLst/>
          </a:prstGeom>
          <a:noFill/>
          <a:ln w="9525">
            <a:noFill/>
            <a:miter lim="800000"/>
            <a:headEnd/>
            <a:tailEnd/>
          </a:ln>
          <a:effectLst/>
        </p:spPr>
        <p:txBody>
          <a:bodyPr wrap="none">
            <a:spAutoFit/>
          </a:bodyPr>
          <a:lstStyle/>
          <a:p>
            <a:pPr algn="r"/>
            <a:r>
              <a:rPr lang="en-US" b="1">
                <a:solidFill>
                  <a:srgbClr val="000066"/>
                </a:solidFill>
              </a:rPr>
              <a:t>Cyrus the Great </a:t>
            </a:r>
          </a:p>
          <a:p>
            <a:pPr algn="r"/>
            <a:r>
              <a:rPr lang="en-US" b="1">
                <a:solidFill>
                  <a:srgbClr val="000066"/>
                </a:solidFill>
              </a:rPr>
              <a:t>and the Persian Empire</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normAutofit fontScale="90000"/>
          </a:bodyPr>
          <a:lstStyle/>
          <a:p>
            <a:r>
              <a:rPr lang="en-US" dirty="0"/>
              <a:t>BABYLONIAN </a:t>
            </a:r>
            <a:br>
              <a:rPr lang="en-US" dirty="0"/>
            </a:br>
            <a:r>
              <a:rPr lang="en-US" dirty="0"/>
              <a:t>CAPTIVITY</a:t>
            </a:r>
          </a:p>
        </p:txBody>
      </p:sp>
      <p:sp>
        <p:nvSpPr>
          <p:cNvPr id="27651" name="Rectangle 3"/>
          <p:cNvSpPr>
            <a:spLocks noGrp="1" noRot="1" noChangeArrowheads="1"/>
          </p:cNvSpPr>
          <p:nvPr>
            <p:ph type="body" sz="half" idx="2"/>
          </p:nvPr>
        </p:nvSpPr>
        <p:spPr>
          <a:xfrm>
            <a:off x="381000" y="1752600"/>
            <a:ext cx="4194175" cy="4498975"/>
          </a:xfrm>
        </p:spPr>
        <p:txBody>
          <a:bodyPr/>
          <a:lstStyle/>
          <a:p>
            <a:pPr>
              <a:lnSpc>
                <a:spcPct val="90000"/>
              </a:lnSpc>
            </a:pPr>
            <a:r>
              <a:rPr lang="en-US" sz="2800" dirty="0" err="1"/>
              <a:t>Jehudim</a:t>
            </a:r>
            <a:r>
              <a:rPr lang="en-US" sz="2800" dirty="0"/>
              <a:t> (“People of Judah” or “Jews”)</a:t>
            </a:r>
          </a:p>
          <a:p>
            <a:pPr>
              <a:lnSpc>
                <a:spcPct val="90000"/>
              </a:lnSpc>
            </a:pPr>
            <a:r>
              <a:rPr lang="en-US" sz="2800" dirty="0"/>
              <a:t>Spiritual growth in Babylon</a:t>
            </a:r>
          </a:p>
          <a:p>
            <a:pPr>
              <a:lnSpc>
                <a:spcPct val="90000"/>
              </a:lnSpc>
            </a:pPr>
            <a:r>
              <a:rPr lang="en-US" sz="2800" dirty="0"/>
              <a:t>Prayers directed toward Jerusalem</a:t>
            </a:r>
          </a:p>
          <a:p>
            <a:pPr>
              <a:lnSpc>
                <a:spcPct val="90000"/>
              </a:lnSpc>
            </a:pPr>
            <a:r>
              <a:rPr lang="en-US" sz="2800" dirty="0"/>
              <a:t>God (“Yahweh”) more abstract. </a:t>
            </a:r>
          </a:p>
          <a:p>
            <a:pPr>
              <a:lnSpc>
                <a:spcPct val="90000"/>
              </a:lnSpc>
            </a:pPr>
            <a:r>
              <a:rPr lang="en-US" sz="2800" dirty="0"/>
              <a:t>Synagogues</a:t>
            </a:r>
          </a:p>
          <a:p>
            <a:pPr>
              <a:lnSpc>
                <a:spcPct val="90000"/>
              </a:lnSpc>
            </a:pPr>
            <a:r>
              <a:rPr lang="en-US" sz="2800" dirty="0"/>
              <a:t>Messiah</a:t>
            </a:r>
          </a:p>
        </p:txBody>
      </p:sp>
      <p:pic>
        <p:nvPicPr>
          <p:cNvPr id="27652" name="Picture 4" descr="Israeli flag"/>
          <p:cNvPicPr>
            <a:picLocks noChangeAspect="1" noChangeArrowheads="1"/>
          </p:cNvPicPr>
          <p:nvPr/>
        </p:nvPicPr>
        <p:blipFill>
          <a:blip r:embed="rId3" cstate="print"/>
          <a:srcRect/>
          <a:stretch>
            <a:fillRect/>
          </a:stretch>
        </p:blipFill>
        <p:spPr bwMode="auto">
          <a:xfrm rot="-1458907">
            <a:off x="428625" y="593725"/>
            <a:ext cx="1295400" cy="879475"/>
          </a:xfrm>
          <a:prstGeom prst="rect">
            <a:avLst/>
          </a:prstGeom>
          <a:noFill/>
          <a:ln w="9525">
            <a:solidFill>
              <a:schemeClr val="bg1"/>
            </a:solidFill>
            <a:miter lim="800000"/>
            <a:headEnd/>
            <a:tailEnd/>
          </a:ln>
        </p:spPr>
      </p:pic>
      <p:pic>
        <p:nvPicPr>
          <p:cNvPr id="27653" name="Picture 5" descr="From Judah to Babylon copy"/>
          <p:cNvPicPr>
            <a:picLocks noGrp="1" noChangeAspect="1" noChangeArrowheads="1"/>
          </p:cNvPicPr>
          <p:nvPr>
            <p:ph sz="half" idx="1"/>
          </p:nvPr>
        </p:nvPicPr>
        <p:blipFill>
          <a:blip r:embed="rId4" cstate="print"/>
          <a:srcRect l="5537" t="2086" r="12703" b="7419"/>
          <a:stretch>
            <a:fillRect/>
          </a:stretch>
        </p:blipFill>
        <p:spPr>
          <a:xfrm>
            <a:off x="4800600" y="1600200"/>
            <a:ext cx="3886200" cy="3021013"/>
          </a:xfrm>
          <a:noFill/>
          <a:ln>
            <a:solidFill>
              <a:srgbClr val="003366"/>
            </a:solidFill>
          </a:ln>
        </p:spPr>
      </p:pic>
      <p:pic>
        <p:nvPicPr>
          <p:cNvPr id="27654" name="Picture 6" descr="MCj01941220000[1]"/>
          <p:cNvPicPr>
            <a:picLocks noChangeAspect="1" noChangeArrowheads="1"/>
          </p:cNvPicPr>
          <p:nvPr/>
        </p:nvPicPr>
        <p:blipFill>
          <a:blip r:embed="rId5" cstate="print"/>
          <a:srcRect/>
          <a:stretch>
            <a:fillRect/>
          </a:stretch>
        </p:blipFill>
        <p:spPr bwMode="auto">
          <a:xfrm>
            <a:off x="7015163" y="4038600"/>
            <a:ext cx="2128837" cy="2373313"/>
          </a:xfrm>
          <a:prstGeom prst="rect">
            <a:avLst/>
          </a:prstGeom>
          <a:noFill/>
        </p:spPr>
      </p:pic>
      <p:pic>
        <p:nvPicPr>
          <p:cNvPr id="27655" name="Picture 7" descr="MCSY01683_0000[1]"/>
          <p:cNvPicPr>
            <a:picLocks noChangeAspect="1" noChangeArrowheads="1"/>
          </p:cNvPicPr>
          <p:nvPr/>
        </p:nvPicPr>
        <p:blipFill>
          <a:blip r:embed="rId6" cstate="print"/>
          <a:srcRect/>
          <a:stretch>
            <a:fillRect/>
          </a:stretch>
        </p:blipFill>
        <p:spPr bwMode="auto">
          <a:xfrm>
            <a:off x="5105400" y="4876800"/>
            <a:ext cx="1346200" cy="1398588"/>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r>
              <a:rPr lang="en-US" dirty="0"/>
              <a:t>CYRUS THE GREAT</a:t>
            </a:r>
          </a:p>
        </p:txBody>
      </p:sp>
      <p:sp>
        <p:nvSpPr>
          <p:cNvPr id="29699" name="Rectangle 3"/>
          <p:cNvSpPr>
            <a:spLocks noGrp="1" noRot="1" noChangeArrowheads="1"/>
          </p:cNvSpPr>
          <p:nvPr>
            <p:ph sz="half" idx="1"/>
          </p:nvPr>
        </p:nvSpPr>
        <p:spPr>
          <a:xfrm>
            <a:off x="301625" y="1600200"/>
            <a:ext cx="3584575" cy="4419600"/>
          </a:xfrm>
        </p:spPr>
        <p:txBody>
          <a:bodyPr/>
          <a:lstStyle/>
          <a:p>
            <a:r>
              <a:rPr lang="en-US" sz="2800" dirty="0"/>
              <a:t>538 B.C.</a:t>
            </a:r>
          </a:p>
          <a:p>
            <a:r>
              <a:rPr lang="en-US" sz="2800" dirty="0"/>
              <a:t>Persian King, Cyrus the Great</a:t>
            </a:r>
          </a:p>
          <a:p>
            <a:r>
              <a:rPr lang="en-US" sz="2800" dirty="0"/>
              <a:t>Released Jews from Babylonian Captivity</a:t>
            </a:r>
          </a:p>
          <a:p>
            <a:r>
              <a:rPr lang="en-US" sz="2800" dirty="0"/>
              <a:t>Temple Rebuilt</a:t>
            </a:r>
          </a:p>
          <a:p>
            <a:pPr lvl="1"/>
            <a:r>
              <a:rPr lang="en-US" sz="2400" dirty="0"/>
              <a:t>“Second Temple Period”</a:t>
            </a:r>
          </a:p>
        </p:txBody>
      </p:sp>
      <p:pic>
        <p:nvPicPr>
          <p:cNvPr id="29700" name="Picture 4" descr="Persian Empire"/>
          <p:cNvPicPr>
            <a:picLocks noChangeAspect="1" noChangeArrowheads="1"/>
          </p:cNvPicPr>
          <p:nvPr/>
        </p:nvPicPr>
        <p:blipFill>
          <a:blip r:embed="rId3" cstate="print"/>
          <a:srcRect/>
          <a:stretch>
            <a:fillRect/>
          </a:stretch>
        </p:blipFill>
        <p:spPr bwMode="auto">
          <a:xfrm>
            <a:off x="4191000" y="1676400"/>
            <a:ext cx="4495800" cy="3254375"/>
          </a:xfrm>
          <a:prstGeom prst="rect">
            <a:avLst/>
          </a:prstGeom>
          <a:noFill/>
          <a:ln w="12700">
            <a:solidFill>
              <a:srgbClr val="000000"/>
            </a:solidFill>
            <a:miter lim="800000"/>
            <a:headEnd/>
            <a:tailEnd/>
          </a:ln>
        </p:spPr>
      </p:pic>
      <p:pic>
        <p:nvPicPr>
          <p:cNvPr id="29701" name="Picture 5" descr="Cyrus_portrait"/>
          <p:cNvPicPr>
            <a:picLocks noGrp="1" noChangeAspect="1" noChangeArrowheads="1"/>
          </p:cNvPicPr>
          <p:nvPr>
            <p:ph type="body" sz="half" idx="2"/>
          </p:nvPr>
        </p:nvPicPr>
        <p:blipFill>
          <a:blip r:embed="rId4" cstate="print"/>
          <a:srcRect/>
          <a:stretch>
            <a:fillRect/>
          </a:stretch>
        </p:blipFill>
        <p:spPr>
          <a:xfrm>
            <a:off x="6934200" y="4114800"/>
            <a:ext cx="1905000" cy="2286000"/>
          </a:xfrm>
          <a:noFill/>
          <a:ln>
            <a:solidFill>
              <a:srgbClr val="003366"/>
            </a:solidFill>
          </a:ln>
        </p:spPr>
      </p:pic>
      <p:sp>
        <p:nvSpPr>
          <p:cNvPr id="29702" name="Text Box 6"/>
          <p:cNvSpPr txBox="1">
            <a:spLocks noChangeArrowheads="1"/>
          </p:cNvSpPr>
          <p:nvPr/>
        </p:nvSpPr>
        <p:spPr bwMode="auto">
          <a:xfrm>
            <a:off x="3719513" y="5410200"/>
            <a:ext cx="2849562" cy="641350"/>
          </a:xfrm>
          <a:prstGeom prst="rect">
            <a:avLst/>
          </a:prstGeom>
          <a:noFill/>
          <a:ln w="9525">
            <a:noFill/>
            <a:miter lim="800000"/>
            <a:headEnd/>
            <a:tailEnd/>
          </a:ln>
          <a:effectLst/>
        </p:spPr>
        <p:txBody>
          <a:bodyPr wrap="none">
            <a:spAutoFit/>
          </a:bodyPr>
          <a:lstStyle/>
          <a:p>
            <a:pPr algn="r"/>
            <a:r>
              <a:rPr lang="en-US" b="1">
                <a:solidFill>
                  <a:srgbClr val="000066"/>
                </a:solidFill>
              </a:rPr>
              <a:t>Cyrus the Great </a:t>
            </a:r>
          </a:p>
          <a:p>
            <a:pPr algn="r"/>
            <a:r>
              <a:rPr lang="en-US" b="1">
                <a:solidFill>
                  <a:srgbClr val="000066"/>
                </a:solidFill>
              </a:rPr>
              <a:t>and the Persian Empire</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sz="3600" dirty="0"/>
              <a:t>GRECO-ROMAN PERIOD</a:t>
            </a:r>
          </a:p>
        </p:txBody>
      </p:sp>
      <p:sp>
        <p:nvSpPr>
          <p:cNvPr id="31747" name="Rectangle 3"/>
          <p:cNvSpPr>
            <a:spLocks noGrp="1" noRot="1" noChangeArrowheads="1"/>
          </p:cNvSpPr>
          <p:nvPr>
            <p:ph sz="half" idx="1"/>
          </p:nvPr>
        </p:nvSpPr>
        <p:spPr>
          <a:xfrm>
            <a:off x="606425" y="2209800"/>
            <a:ext cx="3584575" cy="3355975"/>
          </a:xfrm>
        </p:spPr>
        <p:txBody>
          <a:bodyPr/>
          <a:lstStyle/>
          <a:p>
            <a:r>
              <a:rPr lang="en-US" sz="2800" dirty="0"/>
              <a:t>Alexander the Great (331 B.C.)</a:t>
            </a:r>
          </a:p>
          <a:p>
            <a:r>
              <a:rPr lang="en-US" sz="2800" dirty="0" err="1"/>
              <a:t>Ptolemies</a:t>
            </a:r>
            <a:endParaRPr lang="en-US" sz="2800" dirty="0"/>
          </a:p>
          <a:p>
            <a:r>
              <a:rPr lang="en-US" sz="2800" dirty="0"/>
              <a:t>Seleucids</a:t>
            </a:r>
          </a:p>
          <a:p>
            <a:pPr lvl="1"/>
            <a:r>
              <a:rPr lang="en-US" sz="2400" dirty="0"/>
              <a:t>Antiochus IV </a:t>
            </a:r>
            <a:r>
              <a:rPr lang="en-US" sz="2400" dirty="0" err="1"/>
              <a:t>Epiphanes</a:t>
            </a:r>
            <a:endParaRPr lang="en-US" sz="2400" dirty="0"/>
          </a:p>
          <a:p>
            <a:r>
              <a:rPr lang="en-US" sz="2800" dirty="0"/>
              <a:t>Hellenism</a:t>
            </a:r>
          </a:p>
        </p:txBody>
      </p:sp>
      <p:pic>
        <p:nvPicPr>
          <p:cNvPr id="3174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31749" name="Picture 5" descr="Israeli flag"/>
          <p:cNvPicPr>
            <a:picLocks noChangeAspect="1" noChangeArrowheads="1"/>
          </p:cNvPicPr>
          <p:nvPr/>
        </p:nvPicPr>
        <p:blipFill>
          <a:blip r:embed="rId4" cstate="print"/>
          <a:srcRect/>
          <a:stretch>
            <a:fillRect/>
          </a:stretch>
        </p:blipFill>
        <p:spPr bwMode="auto">
          <a:xfrm rot="-1458907">
            <a:off x="304800" y="609600"/>
            <a:ext cx="1579563" cy="1073150"/>
          </a:xfrm>
          <a:prstGeom prst="rect">
            <a:avLst/>
          </a:prstGeom>
          <a:noFill/>
          <a:ln w="9525">
            <a:solidFill>
              <a:schemeClr val="bg1"/>
            </a:solidFill>
            <a:miter lim="800000"/>
            <a:headEnd/>
            <a:tailEnd/>
          </a:ln>
        </p:spPr>
      </p:pic>
      <p:pic>
        <p:nvPicPr>
          <p:cNvPr id="31750" name="Picture 6" descr="Seleucids and Ptolemies final copy"/>
          <p:cNvPicPr>
            <a:picLocks noGrp="1" noChangeAspect="1" noChangeArrowheads="1"/>
          </p:cNvPicPr>
          <p:nvPr>
            <p:ph sz="quarter" idx="2"/>
          </p:nvPr>
        </p:nvPicPr>
        <p:blipFill>
          <a:blip r:embed="rId5" cstate="print"/>
          <a:srcRect/>
          <a:stretch>
            <a:fillRect/>
          </a:stretch>
        </p:blipFill>
        <p:spPr>
          <a:xfrm>
            <a:off x="4191000" y="3505200"/>
            <a:ext cx="4724400" cy="2543175"/>
          </a:xfrm>
          <a:noFill/>
          <a:ln>
            <a:solidFill>
              <a:srgbClr val="003366"/>
            </a:solidFill>
          </a:ln>
        </p:spPr>
      </p:pic>
      <p:pic>
        <p:nvPicPr>
          <p:cNvPr id="31751" name="Picture 7" descr="alexander the great"/>
          <p:cNvPicPr>
            <a:picLocks noChangeAspect="1" noChangeArrowheads="1"/>
          </p:cNvPicPr>
          <p:nvPr/>
        </p:nvPicPr>
        <p:blipFill>
          <a:blip r:embed="rId6" cstate="print"/>
          <a:srcRect l="16560" r="7097" b="15205"/>
          <a:stretch>
            <a:fillRect/>
          </a:stretch>
        </p:blipFill>
        <p:spPr bwMode="auto">
          <a:xfrm>
            <a:off x="4191000" y="1600200"/>
            <a:ext cx="2286000" cy="1752600"/>
          </a:xfrm>
          <a:prstGeom prst="rect">
            <a:avLst/>
          </a:prstGeom>
          <a:noFill/>
          <a:ln w="9525">
            <a:solidFill>
              <a:srgbClr val="003366"/>
            </a:solidFill>
            <a:miter lim="800000"/>
            <a:headEnd/>
            <a:tailEnd/>
          </a:ln>
        </p:spPr>
      </p:pic>
      <p:sp>
        <p:nvSpPr>
          <p:cNvPr id="31752" name="Text Box 8"/>
          <p:cNvSpPr txBox="1">
            <a:spLocks noChangeArrowheads="1"/>
          </p:cNvSpPr>
          <p:nvPr/>
        </p:nvSpPr>
        <p:spPr bwMode="auto">
          <a:xfrm>
            <a:off x="6650038" y="2286000"/>
            <a:ext cx="1412875" cy="641350"/>
          </a:xfrm>
          <a:prstGeom prst="rect">
            <a:avLst/>
          </a:prstGeom>
          <a:noFill/>
          <a:ln w="9525">
            <a:noFill/>
            <a:miter lim="800000"/>
            <a:headEnd/>
            <a:tailEnd/>
          </a:ln>
          <a:effectLst/>
        </p:spPr>
        <p:txBody>
          <a:bodyPr wrap="none">
            <a:spAutoFit/>
          </a:bodyPr>
          <a:lstStyle/>
          <a:p>
            <a:pPr algn="l"/>
            <a:r>
              <a:rPr lang="en-US" b="1">
                <a:solidFill>
                  <a:srgbClr val="000066"/>
                </a:solidFill>
              </a:rPr>
              <a:t>Alexander </a:t>
            </a:r>
          </a:p>
          <a:p>
            <a:pPr algn="l"/>
            <a:r>
              <a:rPr lang="en-US" b="1">
                <a:solidFill>
                  <a:srgbClr val="000066"/>
                </a:solidFill>
              </a:rPr>
              <a:t>the Great</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en-US" dirty="0"/>
              <a:t>MACCABEAN REVOLT</a:t>
            </a:r>
          </a:p>
        </p:txBody>
      </p:sp>
      <p:sp>
        <p:nvSpPr>
          <p:cNvPr id="33795" name="Rectangle 3"/>
          <p:cNvSpPr>
            <a:spLocks noGrp="1" noRot="1" noChangeArrowheads="1"/>
          </p:cNvSpPr>
          <p:nvPr>
            <p:ph type="body" sz="half" idx="1"/>
          </p:nvPr>
        </p:nvSpPr>
        <p:spPr>
          <a:xfrm>
            <a:off x="457200" y="2286000"/>
            <a:ext cx="3736975" cy="3429000"/>
          </a:xfrm>
        </p:spPr>
        <p:txBody>
          <a:bodyPr/>
          <a:lstStyle/>
          <a:p>
            <a:r>
              <a:rPr lang="en-US" sz="2800" dirty="0"/>
              <a:t>Judah </a:t>
            </a:r>
            <a:r>
              <a:rPr lang="en-US" sz="2800" dirty="0" err="1"/>
              <a:t>Maccabee</a:t>
            </a:r>
            <a:r>
              <a:rPr lang="en-US" sz="2800" dirty="0"/>
              <a:t> (“The Hammer”)</a:t>
            </a:r>
          </a:p>
          <a:p>
            <a:r>
              <a:rPr lang="en-US" sz="2800" dirty="0"/>
              <a:t>Revolted against Greeks</a:t>
            </a:r>
          </a:p>
          <a:p>
            <a:r>
              <a:rPr lang="en-US" sz="2800" dirty="0" err="1"/>
              <a:t>Hasmonean</a:t>
            </a:r>
            <a:r>
              <a:rPr lang="en-US" sz="2800" dirty="0"/>
              <a:t> Dynasty</a:t>
            </a:r>
          </a:p>
        </p:txBody>
      </p:sp>
      <p:pic>
        <p:nvPicPr>
          <p:cNvPr id="33796" name="Picture 4" descr="Maccabees"/>
          <p:cNvPicPr>
            <a:picLocks noGrp="1" noChangeAspect="1" noChangeArrowheads="1"/>
          </p:cNvPicPr>
          <p:nvPr>
            <p:ph sz="half" idx="2"/>
          </p:nvPr>
        </p:nvPicPr>
        <p:blipFill>
          <a:blip r:embed="rId3" cstate="print"/>
          <a:srcRect/>
          <a:stretch>
            <a:fillRect/>
          </a:stretch>
        </p:blipFill>
        <p:spPr>
          <a:xfrm>
            <a:off x="4038600" y="1909763"/>
            <a:ext cx="4803775" cy="3443287"/>
          </a:xfrm>
          <a:noFill/>
          <a:ln>
            <a:solidFill>
              <a:srgbClr val="000000"/>
            </a:solidFill>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dirty="0"/>
              <a:t>KING HEROD</a:t>
            </a:r>
          </a:p>
        </p:txBody>
      </p:sp>
      <p:sp>
        <p:nvSpPr>
          <p:cNvPr id="35843" name="Rectangle 3"/>
          <p:cNvSpPr>
            <a:spLocks noGrp="1" noRot="1" noChangeArrowheads="1"/>
          </p:cNvSpPr>
          <p:nvPr>
            <p:ph type="body" sz="half" idx="1"/>
          </p:nvPr>
        </p:nvSpPr>
        <p:spPr/>
        <p:txBody>
          <a:bodyPr/>
          <a:lstStyle/>
          <a:p>
            <a:r>
              <a:rPr lang="en-US" sz="2800" dirty="0"/>
              <a:t>Romans conquered Greeks (146 B.C.)</a:t>
            </a:r>
          </a:p>
          <a:p>
            <a:r>
              <a:rPr lang="en-US" sz="2800" dirty="0"/>
              <a:t>Herod appointed king</a:t>
            </a:r>
          </a:p>
          <a:p>
            <a:pPr lvl="1"/>
            <a:r>
              <a:rPr lang="en-US" sz="2400" dirty="0"/>
              <a:t>Constructed aqueducts, palaces </a:t>
            </a:r>
          </a:p>
          <a:p>
            <a:pPr lvl="1"/>
            <a:r>
              <a:rPr lang="en-US" sz="2400" dirty="0"/>
              <a:t>Expanded Temple Mount</a:t>
            </a:r>
          </a:p>
          <a:p>
            <a:r>
              <a:rPr lang="en-US" sz="2800" dirty="0"/>
              <a:t>Herod “crucified” conspirators</a:t>
            </a:r>
          </a:p>
        </p:txBody>
      </p:sp>
      <p:pic>
        <p:nvPicPr>
          <p:cNvPr id="35844" name="Picture 4" descr="herod's temple"/>
          <p:cNvPicPr>
            <a:picLocks noGrp="1" noChangeAspect="1" noChangeArrowheads="1"/>
          </p:cNvPicPr>
          <p:nvPr>
            <p:ph sz="quarter" idx="2"/>
          </p:nvPr>
        </p:nvPicPr>
        <p:blipFill>
          <a:blip r:embed="rId3" cstate="print"/>
          <a:srcRect b="11205"/>
          <a:stretch>
            <a:fillRect/>
          </a:stretch>
        </p:blipFill>
        <p:spPr>
          <a:xfrm>
            <a:off x="4749800" y="3352800"/>
            <a:ext cx="3860800" cy="2667000"/>
          </a:xfrm>
          <a:noFill/>
          <a:ln>
            <a:solidFill>
              <a:srgbClr val="003366"/>
            </a:solidFill>
          </a:ln>
        </p:spPr>
      </p:pic>
      <p:pic>
        <p:nvPicPr>
          <p:cNvPr id="35845" name="Picture 5" descr="HerodtheGreat1"/>
          <p:cNvPicPr>
            <a:picLocks noGrp="1" noChangeAspect="1" noChangeArrowheads="1"/>
          </p:cNvPicPr>
          <p:nvPr>
            <p:ph sz="quarter" idx="3"/>
          </p:nvPr>
        </p:nvPicPr>
        <p:blipFill>
          <a:blip r:embed="rId4" cstate="print"/>
          <a:srcRect/>
          <a:stretch>
            <a:fillRect/>
          </a:stretch>
        </p:blipFill>
        <p:spPr>
          <a:xfrm>
            <a:off x="6858000" y="1524000"/>
            <a:ext cx="1336675" cy="1639888"/>
          </a:xfrm>
          <a:noFill/>
          <a:ln>
            <a:solidFill>
              <a:srgbClr val="003366"/>
            </a:solidFill>
          </a:ln>
        </p:spPr>
      </p:pic>
      <p:sp>
        <p:nvSpPr>
          <p:cNvPr id="35846" name="Text Box 6"/>
          <p:cNvSpPr txBox="1">
            <a:spLocks noChangeArrowheads="1"/>
          </p:cNvSpPr>
          <p:nvPr/>
        </p:nvSpPr>
        <p:spPr bwMode="auto">
          <a:xfrm>
            <a:off x="5334000" y="1690688"/>
            <a:ext cx="1463675" cy="366712"/>
          </a:xfrm>
          <a:prstGeom prst="rect">
            <a:avLst/>
          </a:prstGeom>
          <a:noFill/>
          <a:ln w="9525">
            <a:noFill/>
            <a:miter lim="800000"/>
            <a:headEnd/>
            <a:tailEnd/>
          </a:ln>
          <a:effectLst/>
        </p:spPr>
        <p:txBody>
          <a:bodyPr wrap="none">
            <a:spAutoFit/>
          </a:bodyPr>
          <a:lstStyle/>
          <a:p>
            <a:pPr algn="l"/>
            <a:r>
              <a:rPr lang="en-US" b="1">
                <a:solidFill>
                  <a:srgbClr val="000066"/>
                </a:solidFill>
              </a:rPr>
              <a:t>King Herod</a:t>
            </a:r>
          </a:p>
        </p:txBody>
      </p:sp>
      <p:sp>
        <p:nvSpPr>
          <p:cNvPr id="35847" name="Text Box 7"/>
          <p:cNvSpPr txBox="1">
            <a:spLocks noChangeArrowheads="1"/>
          </p:cNvSpPr>
          <p:nvPr/>
        </p:nvSpPr>
        <p:spPr bwMode="auto">
          <a:xfrm>
            <a:off x="4724400" y="2971800"/>
            <a:ext cx="2209800" cy="366713"/>
          </a:xfrm>
          <a:prstGeom prst="rect">
            <a:avLst/>
          </a:prstGeom>
          <a:noFill/>
          <a:ln w="9525">
            <a:noFill/>
            <a:miter lim="800000"/>
            <a:headEnd/>
            <a:tailEnd/>
          </a:ln>
          <a:effectLst/>
        </p:spPr>
        <p:txBody>
          <a:bodyPr>
            <a:spAutoFit/>
          </a:bodyPr>
          <a:lstStyle/>
          <a:p>
            <a:pPr algn="l"/>
            <a:r>
              <a:rPr lang="en-US" b="1">
                <a:solidFill>
                  <a:srgbClr val="000066"/>
                </a:solidFill>
              </a:rPr>
              <a:t>Herod’s Temple</a:t>
            </a:r>
          </a:p>
        </p:txBody>
      </p:sp>
      <p:pic>
        <p:nvPicPr>
          <p:cNvPr id="35848" name="Picture 8" descr="MPj04001170000[1]"/>
          <p:cNvPicPr>
            <a:picLocks noChangeAspect="1" noChangeArrowheads="1"/>
          </p:cNvPicPr>
          <p:nvPr/>
        </p:nvPicPr>
        <p:blipFill>
          <a:blip r:embed="rId5" cstate="print"/>
          <a:srcRect/>
          <a:stretch>
            <a:fillRect/>
          </a:stretch>
        </p:blipFill>
        <p:spPr bwMode="auto">
          <a:xfrm>
            <a:off x="4495800" y="4953000"/>
            <a:ext cx="1016000" cy="1524000"/>
          </a:xfrm>
          <a:prstGeom prst="rect">
            <a:avLst/>
          </a:prstGeom>
          <a:noFill/>
          <a:ln w="9525">
            <a:solidFill>
              <a:srgbClr val="000080"/>
            </a:solidFill>
            <a:miter lim="800000"/>
            <a:headEnd/>
            <a:tailEnd/>
          </a:ln>
        </p:spPr>
      </p:pic>
      <p:pic>
        <p:nvPicPr>
          <p:cNvPr id="35849" name="Picture 9" descr="MCj03248160000[1]"/>
          <p:cNvPicPr>
            <a:picLocks noChangeAspect="1" noChangeArrowheads="1"/>
          </p:cNvPicPr>
          <p:nvPr/>
        </p:nvPicPr>
        <p:blipFill>
          <a:blip r:embed="rId6" cstate="print"/>
          <a:srcRect/>
          <a:stretch>
            <a:fillRect/>
          </a:stretch>
        </p:blipFill>
        <p:spPr bwMode="auto">
          <a:xfrm>
            <a:off x="6477000" y="304800"/>
            <a:ext cx="1447800" cy="952500"/>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en-US" dirty="0"/>
              <a:t>JESUS CHRIST</a:t>
            </a:r>
          </a:p>
        </p:txBody>
      </p:sp>
      <p:sp>
        <p:nvSpPr>
          <p:cNvPr id="37891" name="Rectangle 3"/>
          <p:cNvSpPr>
            <a:spLocks noGrp="1" noRot="1" noChangeArrowheads="1"/>
          </p:cNvSpPr>
          <p:nvPr>
            <p:ph type="body" sz="half" idx="1"/>
          </p:nvPr>
        </p:nvSpPr>
        <p:spPr>
          <a:xfrm>
            <a:off x="301625" y="1600200"/>
            <a:ext cx="3660775" cy="2971800"/>
          </a:xfrm>
        </p:spPr>
        <p:txBody>
          <a:bodyPr/>
          <a:lstStyle/>
          <a:p>
            <a:pPr>
              <a:lnSpc>
                <a:spcPct val="90000"/>
              </a:lnSpc>
            </a:pPr>
            <a:r>
              <a:rPr lang="en-US" sz="2800" dirty="0"/>
              <a:t>Jesus of Nazareth</a:t>
            </a:r>
          </a:p>
          <a:p>
            <a:pPr>
              <a:lnSpc>
                <a:spcPct val="90000"/>
              </a:lnSpc>
            </a:pPr>
            <a:r>
              <a:rPr lang="en-US" sz="2800" dirty="0"/>
              <a:t>Born in Bethlehem</a:t>
            </a:r>
          </a:p>
          <a:p>
            <a:pPr>
              <a:lnSpc>
                <a:spcPct val="90000"/>
              </a:lnSpc>
            </a:pPr>
            <a:r>
              <a:rPr lang="en-US" sz="2800" dirty="0"/>
              <a:t>Jewish</a:t>
            </a:r>
          </a:p>
          <a:p>
            <a:pPr>
              <a:lnSpc>
                <a:spcPct val="90000"/>
              </a:lnSpc>
            </a:pPr>
            <a:r>
              <a:rPr lang="en-US" sz="2800" dirty="0"/>
              <a:t>Mary and Joseph</a:t>
            </a:r>
          </a:p>
          <a:p>
            <a:pPr>
              <a:lnSpc>
                <a:spcPct val="90000"/>
              </a:lnSpc>
            </a:pPr>
            <a:r>
              <a:rPr lang="en-US" sz="2800" dirty="0"/>
              <a:t>Miracles</a:t>
            </a:r>
          </a:p>
          <a:p>
            <a:pPr>
              <a:lnSpc>
                <a:spcPct val="90000"/>
              </a:lnSpc>
            </a:pPr>
            <a:r>
              <a:rPr lang="en-US" sz="2800" dirty="0"/>
              <a:t>Messiah</a:t>
            </a:r>
          </a:p>
          <a:p>
            <a:pPr>
              <a:lnSpc>
                <a:spcPct val="90000"/>
              </a:lnSpc>
            </a:pPr>
            <a:endParaRPr lang="en-US" sz="2800" dirty="0"/>
          </a:p>
        </p:txBody>
      </p:sp>
      <p:sp>
        <p:nvSpPr>
          <p:cNvPr id="37892" name="Rectangle 4"/>
          <p:cNvSpPr>
            <a:spLocks noChangeArrowheads="1"/>
          </p:cNvSpPr>
          <p:nvPr/>
        </p:nvSpPr>
        <p:spPr bwMode="auto">
          <a:xfrm>
            <a:off x="8445500" y="3970338"/>
            <a:ext cx="9144000" cy="0"/>
          </a:xfrm>
          <a:prstGeom prst="rect">
            <a:avLst/>
          </a:prstGeom>
          <a:noFill/>
          <a:ln w="9525">
            <a:noFill/>
            <a:miter lim="800000"/>
            <a:headEnd/>
            <a:tailEnd/>
          </a:ln>
          <a:effectLst/>
        </p:spPr>
        <p:txBody>
          <a:bodyPr wrap="none" anchor="ctr">
            <a:spAutoFit/>
          </a:bodyPr>
          <a:lstStyle/>
          <a:p>
            <a:endParaRPr lang="en-US"/>
          </a:p>
        </p:txBody>
      </p:sp>
      <p:pic>
        <p:nvPicPr>
          <p:cNvPr id="37893" name="Picture 5"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7894" name="Picture 6" descr="Jesus Sermon on Mount"/>
          <p:cNvPicPr>
            <a:picLocks noChangeAspect="1" noChangeArrowheads="1"/>
          </p:cNvPicPr>
          <p:nvPr/>
        </p:nvPicPr>
        <p:blipFill>
          <a:blip r:embed="rId4" cstate="print"/>
          <a:srcRect/>
          <a:stretch>
            <a:fillRect/>
          </a:stretch>
        </p:blipFill>
        <p:spPr bwMode="auto">
          <a:xfrm>
            <a:off x="914400" y="4595813"/>
            <a:ext cx="3733800" cy="1881187"/>
          </a:xfrm>
          <a:prstGeom prst="rect">
            <a:avLst/>
          </a:prstGeom>
          <a:noFill/>
          <a:ln w="9525">
            <a:solidFill>
              <a:srgbClr val="003300"/>
            </a:solidFill>
            <a:miter lim="800000"/>
            <a:headEnd/>
            <a:tailEnd/>
          </a:ln>
        </p:spPr>
      </p:pic>
      <p:pic>
        <p:nvPicPr>
          <p:cNvPr id="37895" name="Picture 7" descr="Judea map - time of Jesus Final copy"/>
          <p:cNvPicPr>
            <a:picLocks noChangeAspect="1" noChangeArrowheads="1"/>
          </p:cNvPicPr>
          <p:nvPr/>
        </p:nvPicPr>
        <p:blipFill>
          <a:blip r:embed="rId5" cstate="print"/>
          <a:srcRect r="8113" b="13341"/>
          <a:stretch>
            <a:fillRect/>
          </a:stretch>
        </p:blipFill>
        <p:spPr bwMode="auto">
          <a:xfrm>
            <a:off x="5637213" y="2286000"/>
            <a:ext cx="3049587" cy="3962400"/>
          </a:xfrm>
          <a:prstGeom prst="rect">
            <a:avLst/>
          </a:prstGeom>
          <a:noFill/>
          <a:ln w="9525">
            <a:solidFill>
              <a:srgbClr val="000080"/>
            </a:solidFill>
            <a:miter lim="800000"/>
            <a:headEnd/>
            <a:tailEnd/>
          </a:ln>
        </p:spPr>
      </p:pic>
      <p:pic>
        <p:nvPicPr>
          <p:cNvPr id="37896" name="Picture 8" descr="Jesus birth Gerard_van_Honthorst_002"/>
          <p:cNvPicPr>
            <a:picLocks noGrp="1" noChangeAspect="1" noChangeArrowheads="1"/>
          </p:cNvPicPr>
          <p:nvPr>
            <p:ph sz="half" idx="2"/>
          </p:nvPr>
        </p:nvPicPr>
        <p:blipFill>
          <a:blip r:embed="rId6" cstate="print"/>
          <a:srcRect/>
          <a:stretch>
            <a:fillRect/>
          </a:stretch>
        </p:blipFill>
        <p:spPr>
          <a:xfrm>
            <a:off x="4038600" y="1828800"/>
            <a:ext cx="2052638" cy="2438400"/>
          </a:xfrm>
          <a:noFill/>
          <a:ln>
            <a:solidFill>
              <a:srgbClr val="000000"/>
            </a:solidFill>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r>
              <a:rPr lang="en-US" dirty="0"/>
              <a:t>Crucifixion</a:t>
            </a:r>
          </a:p>
        </p:txBody>
      </p:sp>
      <p:sp>
        <p:nvSpPr>
          <p:cNvPr id="39939" name="Rectangle 3"/>
          <p:cNvSpPr>
            <a:spLocks noGrp="1" noRot="1" noChangeArrowheads="1"/>
          </p:cNvSpPr>
          <p:nvPr>
            <p:ph type="body" sz="half" idx="1"/>
          </p:nvPr>
        </p:nvSpPr>
        <p:spPr>
          <a:xfrm>
            <a:off x="606425" y="1600200"/>
            <a:ext cx="4194175" cy="4498975"/>
          </a:xfrm>
        </p:spPr>
        <p:txBody>
          <a:bodyPr/>
          <a:lstStyle/>
          <a:p>
            <a:r>
              <a:rPr lang="en-US" sz="2800" dirty="0"/>
              <a:t>Pontius Pilate</a:t>
            </a:r>
          </a:p>
          <a:p>
            <a:r>
              <a:rPr lang="en-US" sz="2800" dirty="0"/>
              <a:t>Crucifixion</a:t>
            </a:r>
          </a:p>
          <a:p>
            <a:r>
              <a:rPr lang="en-US" sz="2800" dirty="0"/>
              <a:t>Resurrection</a:t>
            </a:r>
          </a:p>
          <a:p>
            <a:pPr lvl="1"/>
            <a:r>
              <a:rPr lang="en-US" sz="2400" dirty="0"/>
              <a:t>Easter</a:t>
            </a:r>
          </a:p>
          <a:p>
            <a:r>
              <a:rPr lang="en-US" sz="2800" dirty="0"/>
              <a:t>Paul of Tarsus</a:t>
            </a:r>
          </a:p>
          <a:p>
            <a:pPr lvl="1"/>
            <a:r>
              <a:rPr lang="en-US" sz="2400" dirty="0"/>
              <a:t>Circulated Jesus’ message throughout Roman Empire</a:t>
            </a:r>
          </a:p>
          <a:p>
            <a:pPr lvl="1"/>
            <a:r>
              <a:rPr lang="en-US" sz="2400" dirty="0"/>
              <a:t>Many Pagans drawn to Christianity</a:t>
            </a:r>
          </a:p>
        </p:txBody>
      </p:sp>
      <p:pic>
        <p:nvPicPr>
          <p:cNvPr id="39940"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9941" name="Picture 5" descr="Jesus on Cross - Cristo"/>
          <p:cNvPicPr>
            <a:picLocks noGrp="1" noChangeAspect="1" noChangeArrowheads="1"/>
          </p:cNvPicPr>
          <p:nvPr>
            <p:ph sz="half" idx="2"/>
          </p:nvPr>
        </p:nvPicPr>
        <p:blipFill>
          <a:blip r:embed="rId4" cstate="print">
            <a:lum bright="18000" contrast="42000"/>
          </a:blip>
          <a:srcRect/>
          <a:stretch>
            <a:fillRect/>
          </a:stretch>
        </p:blipFill>
        <p:spPr>
          <a:xfrm>
            <a:off x="5105400" y="1905000"/>
            <a:ext cx="3097213" cy="3370263"/>
          </a:xfrm>
          <a:noFill/>
          <a:ln>
            <a:solidFill>
              <a:srgbClr val="000080"/>
            </a:solidFill>
          </a:ln>
        </p:spPr>
      </p:pic>
      <p:sp>
        <p:nvSpPr>
          <p:cNvPr id="39942" name="Text Box 6"/>
          <p:cNvSpPr txBox="1">
            <a:spLocks noChangeArrowheads="1"/>
          </p:cNvSpPr>
          <p:nvPr/>
        </p:nvSpPr>
        <p:spPr bwMode="auto">
          <a:xfrm>
            <a:off x="5089525" y="5454650"/>
            <a:ext cx="3627438" cy="641350"/>
          </a:xfrm>
          <a:prstGeom prst="rect">
            <a:avLst/>
          </a:prstGeom>
          <a:noFill/>
          <a:ln w="9525">
            <a:noFill/>
            <a:miter lim="800000"/>
            <a:headEnd/>
            <a:tailEnd/>
          </a:ln>
          <a:effectLst/>
        </p:spPr>
        <p:txBody>
          <a:bodyPr wrap="none">
            <a:spAutoFit/>
          </a:bodyPr>
          <a:lstStyle/>
          <a:p>
            <a:r>
              <a:rPr lang="en-US" b="1">
                <a:solidFill>
                  <a:srgbClr val="000066"/>
                </a:solidFill>
              </a:rPr>
              <a:t>Jesus on the cross </a:t>
            </a:r>
          </a:p>
          <a:p>
            <a:r>
              <a:rPr lang="en-US" b="1">
                <a:solidFill>
                  <a:srgbClr val="000066"/>
                </a:solidFill>
              </a:rPr>
              <a:t>by Cristo de Velazquez 17</a:t>
            </a:r>
            <a:r>
              <a:rPr lang="en-US" b="1" baseline="30000">
                <a:solidFill>
                  <a:srgbClr val="000066"/>
                </a:solidFill>
              </a:rPr>
              <a:t>th</a:t>
            </a:r>
            <a:r>
              <a:rPr lang="en-US" b="1">
                <a:solidFill>
                  <a:srgbClr val="000066"/>
                </a:solidFill>
              </a:rPr>
              <a:t> c.</a:t>
            </a:r>
            <a:r>
              <a:rPr lang="en-US"/>
              <a:t> </a:t>
            </a:r>
          </a:p>
        </p:txBody>
      </p:sp>
      <p:pic>
        <p:nvPicPr>
          <p:cNvPr id="39943" name="Picture 7" descr="MCj03985830000[1]"/>
          <p:cNvPicPr>
            <a:picLocks noChangeAspect="1" noChangeArrowheads="1"/>
          </p:cNvPicPr>
          <p:nvPr/>
        </p:nvPicPr>
        <p:blipFill>
          <a:blip r:embed="rId5" cstate="print"/>
          <a:srcRect/>
          <a:stretch>
            <a:fillRect/>
          </a:stretch>
        </p:blipFill>
        <p:spPr bwMode="auto">
          <a:xfrm>
            <a:off x="3429000" y="2057400"/>
            <a:ext cx="1255713" cy="1885950"/>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normAutofit fontScale="90000"/>
          </a:bodyPr>
          <a:lstStyle/>
          <a:p>
            <a:r>
              <a:rPr lang="en-US" sz="4000" dirty="0"/>
              <a:t>Jesus (“</a:t>
            </a:r>
            <a:r>
              <a:rPr lang="en-US" sz="4000" dirty="0" err="1"/>
              <a:t>Issa</a:t>
            </a:r>
            <a:r>
              <a:rPr lang="en-US" sz="4000" dirty="0"/>
              <a:t>”)</a:t>
            </a:r>
            <a:br>
              <a:rPr lang="en-US" sz="4000" dirty="0"/>
            </a:br>
            <a:r>
              <a:rPr lang="en-US" sz="4000" dirty="0"/>
              <a:t>Muslim Perspective</a:t>
            </a:r>
          </a:p>
        </p:txBody>
      </p:sp>
      <p:sp>
        <p:nvSpPr>
          <p:cNvPr id="41987" name="Rectangle 3"/>
          <p:cNvSpPr>
            <a:spLocks noGrp="1" noRot="1" noChangeArrowheads="1"/>
          </p:cNvSpPr>
          <p:nvPr>
            <p:ph type="body" sz="half" idx="1"/>
          </p:nvPr>
        </p:nvSpPr>
        <p:spPr>
          <a:xfrm>
            <a:off x="301625" y="1600200"/>
            <a:ext cx="4422775" cy="4876800"/>
          </a:xfrm>
        </p:spPr>
        <p:txBody>
          <a:bodyPr/>
          <a:lstStyle/>
          <a:p>
            <a:pPr>
              <a:lnSpc>
                <a:spcPct val="90000"/>
              </a:lnSpc>
            </a:pPr>
            <a:r>
              <a:rPr lang="en-US" sz="2800" dirty="0"/>
              <a:t>Mary (“</a:t>
            </a:r>
            <a:r>
              <a:rPr lang="en-US" sz="2800" dirty="0" err="1"/>
              <a:t>Maryam</a:t>
            </a:r>
            <a:r>
              <a:rPr lang="en-US" sz="2800" dirty="0"/>
              <a:t>”)</a:t>
            </a:r>
          </a:p>
          <a:p>
            <a:pPr lvl="1">
              <a:lnSpc>
                <a:spcPct val="90000"/>
              </a:lnSpc>
            </a:pPr>
            <a:r>
              <a:rPr lang="en-US" sz="2400" dirty="0"/>
              <a:t>Miracle, birth from a virgin mother.</a:t>
            </a:r>
          </a:p>
          <a:p>
            <a:pPr lvl="1">
              <a:lnSpc>
                <a:spcPct val="90000"/>
              </a:lnSpc>
            </a:pPr>
            <a:r>
              <a:rPr lang="en-US" sz="2400" dirty="0"/>
              <a:t>Baby Jesus could speak</a:t>
            </a:r>
          </a:p>
          <a:p>
            <a:pPr>
              <a:lnSpc>
                <a:spcPct val="90000"/>
              </a:lnSpc>
            </a:pPr>
            <a:r>
              <a:rPr lang="en-US" sz="2800" dirty="0"/>
              <a:t>Jesus not son of God</a:t>
            </a:r>
          </a:p>
          <a:p>
            <a:pPr lvl="1">
              <a:lnSpc>
                <a:spcPct val="90000"/>
              </a:lnSpc>
            </a:pPr>
            <a:r>
              <a:rPr lang="en-US" sz="2400" dirty="0"/>
              <a:t>Only a Prophet</a:t>
            </a:r>
          </a:p>
          <a:p>
            <a:pPr>
              <a:lnSpc>
                <a:spcPct val="90000"/>
              </a:lnSpc>
            </a:pPr>
            <a:r>
              <a:rPr lang="en-US" sz="2800" dirty="0"/>
              <a:t>Not killed</a:t>
            </a:r>
          </a:p>
          <a:p>
            <a:pPr lvl="1">
              <a:lnSpc>
                <a:spcPct val="90000"/>
              </a:lnSpc>
            </a:pPr>
            <a:r>
              <a:rPr lang="en-US" sz="2400" dirty="0"/>
              <a:t>Crucifixion was an illusion</a:t>
            </a:r>
          </a:p>
          <a:p>
            <a:pPr lvl="1">
              <a:lnSpc>
                <a:spcPct val="90000"/>
              </a:lnSpc>
            </a:pPr>
            <a:r>
              <a:rPr lang="en-US" sz="2400" dirty="0"/>
              <a:t>Raised to heaven</a:t>
            </a:r>
          </a:p>
          <a:p>
            <a:pPr lvl="1">
              <a:lnSpc>
                <a:spcPct val="90000"/>
              </a:lnSpc>
            </a:pPr>
            <a:r>
              <a:rPr lang="en-US" sz="2400" dirty="0"/>
              <a:t>To return on Judgment Day</a:t>
            </a:r>
          </a:p>
          <a:p>
            <a:pPr>
              <a:lnSpc>
                <a:spcPct val="90000"/>
              </a:lnSpc>
            </a:pPr>
            <a:endParaRPr lang="en-US" sz="2800" dirty="0"/>
          </a:p>
        </p:txBody>
      </p:sp>
      <p:pic>
        <p:nvPicPr>
          <p:cNvPr id="4198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41989" name="Picture 5" descr="issa, son of mariam"/>
          <p:cNvPicPr>
            <a:picLocks noGrp="1" noChangeAspect="1" noChangeArrowheads="1"/>
          </p:cNvPicPr>
          <p:nvPr>
            <p:ph sz="half" idx="2"/>
          </p:nvPr>
        </p:nvPicPr>
        <p:blipFill>
          <a:blip r:embed="rId4" cstate="print"/>
          <a:srcRect/>
          <a:stretch>
            <a:fillRect/>
          </a:stretch>
        </p:blipFill>
        <p:spPr>
          <a:xfrm>
            <a:off x="4840288" y="2663825"/>
            <a:ext cx="3810000" cy="2371725"/>
          </a:xfrm>
          <a:noFill/>
          <a:ln>
            <a:solidFill>
              <a:srgbClr val="000080"/>
            </a:solidFill>
          </a:ln>
        </p:spPr>
      </p:pic>
      <p:sp>
        <p:nvSpPr>
          <p:cNvPr id="41990" name="Text Box 6"/>
          <p:cNvSpPr txBox="1">
            <a:spLocks noChangeArrowheads="1"/>
          </p:cNvSpPr>
          <p:nvPr/>
        </p:nvSpPr>
        <p:spPr bwMode="auto">
          <a:xfrm>
            <a:off x="5562600" y="5257800"/>
            <a:ext cx="2541588" cy="641350"/>
          </a:xfrm>
          <a:prstGeom prst="rect">
            <a:avLst/>
          </a:prstGeom>
          <a:noFill/>
          <a:ln w="9525">
            <a:noFill/>
            <a:miter lim="800000"/>
            <a:headEnd/>
            <a:tailEnd/>
          </a:ln>
          <a:effectLst/>
        </p:spPr>
        <p:txBody>
          <a:bodyPr wrap="none">
            <a:spAutoFit/>
          </a:bodyPr>
          <a:lstStyle/>
          <a:p>
            <a:pPr algn="l"/>
            <a:r>
              <a:rPr lang="en-US" b="1">
                <a:solidFill>
                  <a:srgbClr val="000066"/>
                </a:solidFill>
              </a:rPr>
              <a:t>“Issa Ben Mariam”</a:t>
            </a:r>
          </a:p>
          <a:p>
            <a:pPr algn="l"/>
            <a:r>
              <a:rPr lang="en-US" b="1">
                <a:solidFill>
                  <a:srgbClr val="000066"/>
                </a:solidFill>
              </a:rPr>
              <a:t>“Jesus, Son of Mary”</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normAutofit fontScale="90000"/>
          </a:bodyPr>
          <a:lstStyle/>
          <a:p>
            <a:r>
              <a:rPr lang="en-US" sz="4000" dirty="0"/>
              <a:t>CHRISTIAN </a:t>
            </a:r>
            <a:br>
              <a:rPr lang="en-US" sz="4000" dirty="0"/>
            </a:br>
            <a:r>
              <a:rPr lang="en-US" sz="4000" dirty="0"/>
              <a:t>PERSECUTION</a:t>
            </a:r>
          </a:p>
        </p:txBody>
      </p:sp>
      <p:sp>
        <p:nvSpPr>
          <p:cNvPr id="44035" name="Rectangle 3"/>
          <p:cNvSpPr>
            <a:spLocks noGrp="1" noRot="1" noChangeArrowheads="1"/>
          </p:cNvSpPr>
          <p:nvPr>
            <p:ph type="body" sz="half" idx="2"/>
          </p:nvPr>
        </p:nvSpPr>
        <p:spPr>
          <a:xfrm>
            <a:off x="5715000" y="1981200"/>
            <a:ext cx="3276600" cy="4117975"/>
          </a:xfrm>
        </p:spPr>
        <p:txBody>
          <a:bodyPr/>
          <a:lstStyle/>
          <a:p>
            <a:r>
              <a:rPr lang="en-US" sz="2800" dirty="0"/>
              <a:t>Nero </a:t>
            </a:r>
            <a:r>
              <a:rPr lang="en-US" sz="1800" dirty="0"/>
              <a:t>(r. 54-68)</a:t>
            </a:r>
          </a:p>
          <a:p>
            <a:pPr lvl="1"/>
            <a:r>
              <a:rPr lang="en-US" sz="2400" dirty="0"/>
              <a:t>Christians fed to the lions</a:t>
            </a:r>
          </a:p>
          <a:p>
            <a:pPr lvl="1"/>
            <a:r>
              <a:rPr lang="en-US" sz="2400" dirty="0"/>
              <a:t>Jesus’ apostles Peter and Paul killed</a:t>
            </a:r>
          </a:p>
          <a:p>
            <a:r>
              <a:rPr lang="en-US" sz="2800" dirty="0"/>
              <a:t>Diocletian </a:t>
            </a:r>
            <a:r>
              <a:rPr lang="en-US" sz="1800" dirty="0"/>
              <a:t>(245-313)</a:t>
            </a:r>
          </a:p>
          <a:p>
            <a:pPr lvl="1"/>
            <a:r>
              <a:rPr lang="en-US" sz="2400" dirty="0"/>
              <a:t>Edict against Christians</a:t>
            </a:r>
          </a:p>
        </p:txBody>
      </p:sp>
      <p:pic>
        <p:nvPicPr>
          <p:cNvPr id="44036"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44037" name="Picture 5" descr="emperor-diocletian"/>
          <p:cNvPicPr>
            <a:picLocks noGrp="1" noChangeAspect="1" noChangeArrowheads="1"/>
          </p:cNvPicPr>
          <p:nvPr>
            <p:ph sz="half" idx="1"/>
          </p:nvPr>
        </p:nvPicPr>
        <p:blipFill>
          <a:blip r:embed="rId4" cstate="print"/>
          <a:srcRect/>
          <a:stretch>
            <a:fillRect/>
          </a:stretch>
        </p:blipFill>
        <p:spPr>
          <a:xfrm>
            <a:off x="3429000" y="1676400"/>
            <a:ext cx="2238375" cy="2971800"/>
          </a:xfrm>
          <a:noFill/>
          <a:ln>
            <a:solidFill>
              <a:srgbClr val="000000"/>
            </a:solidFill>
          </a:ln>
        </p:spPr>
      </p:pic>
      <p:pic>
        <p:nvPicPr>
          <p:cNvPr id="44038" name="Picture 6" descr="nero"/>
          <p:cNvPicPr>
            <a:picLocks noChangeAspect="1" noChangeArrowheads="1"/>
          </p:cNvPicPr>
          <p:nvPr/>
        </p:nvPicPr>
        <p:blipFill>
          <a:blip r:embed="rId5" cstate="print"/>
          <a:srcRect/>
          <a:stretch>
            <a:fillRect/>
          </a:stretch>
        </p:blipFill>
        <p:spPr bwMode="auto">
          <a:xfrm>
            <a:off x="304800" y="1905000"/>
            <a:ext cx="1412875" cy="2057400"/>
          </a:xfrm>
          <a:prstGeom prst="rect">
            <a:avLst/>
          </a:prstGeom>
          <a:noFill/>
          <a:ln w="9525">
            <a:solidFill>
              <a:srgbClr val="000080"/>
            </a:solidFill>
            <a:miter lim="800000"/>
            <a:headEnd/>
            <a:tailEnd/>
          </a:ln>
        </p:spPr>
      </p:pic>
      <p:pic>
        <p:nvPicPr>
          <p:cNvPr id="44039" name="Picture 7" descr="The_Christian_Martyrs_Last_Prayer_by_leon_gerome"/>
          <p:cNvPicPr>
            <a:picLocks noChangeAspect="1" noChangeArrowheads="1"/>
          </p:cNvPicPr>
          <p:nvPr/>
        </p:nvPicPr>
        <p:blipFill>
          <a:blip r:embed="rId6" cstate="print"/>
          <a:srcRect/>
          <a:stretch>
            <a:fillRect/>
          </a:stretch>
        </p:blipFill>
        <p:spPr bwMode="auto">
          <a:xfrm>
            <a:off x="304800" y="4160838"/>
            <a:ext cx="3733800" cy="2270125"/>
          </a:xfrm>
          <a:prstGeom prst="rect">
            <a:avLst/>
          </a:prstGeom>
          <a:noFill/>
          <a:ln w="9525">
            <a:solidFill>
              <a:srgbClr val="000080"/>
            </a:solidFill>
            <a:miter lim="800000"/>
            <a:headEnd/>
            <a:tailEnd/>
          </a:ln>
        </p:spPr>
      </p:pic>
      <p:sp>
        <p:nvSpPr>
          <p:cNvPr id="44040" name="Text Box 8"/>
          <p:cNvSpPr txBox="1">
            <a:spLocks noChangeArrowheads="1"/>
          </p:cNvSpPr>
          <p:nvPr/>
        </p:nvSpPr>
        <p:spPr bwMode="auto">
          <a:xfrm>
            <a:off x="1752600" y="1981200"/>
            <a:ext cx="1676400" cy="2838450"/>
          </a:xfrm>
          <a:prstGeom prst="rect">
            <a:avLst/>
          </a:prstGeom>
          <a:noFill/>
          <a:ln w="9525">
            <a:noFill/>
            <a:miter lim="800000"/>
            <a:headEnd/>
            <a:tailEnd/>
          </a:ln>
          <a:effectLst/>
        </p:spPr>
        <p:txBody>
          <a:bodyPr>
            <a:spAutoFit/>
          </a:bodyPr>
          <a:lstStyle/>
          <a:p>
            <a:pPr algn="l"/>
            <a:r>
              <a:rPr lang="en-US" b="1">
                <a:solidFill>
                  <a:srgbClr val="000066"/>
                </a:solidFill>
              </a:rPr>
              <a:t>Nero</a:t>
            </a:r>
          </a:p>
          <a:p>
            <a:pPr algn="l"/>
            <a:endParaRPr lang="en-US" b="1">
              <a:solidFill>
                <a:srgbClr val="000066"/>
              </a:solidFill>
            </a:endParaRPr>
          </a:p>
          <a:p>
            <a:endParaRPr lang="en-US" b="1">
              <a:solidFill>
                <a:srgbClr val="000066"/>
              </a:solidFill>
            </a:endParaRPr>
          </a:p>
          <a:p>
            <a:pPr algn="r"/>
            <a:r>
              <a:rPr lang="en-US" b="1">
                <a:solidFill>
                  <a:srgbClr val="000066"/>
                </a:solidFill>
              </a:rPr>
              <a:t>Diocletian</a:t>
            </a:r>
          </a:p>
          <a:p>
            <a:pPr algn="r"/>
            <a:r>
              <a:rPr lang="en-US" b="1">
                <a:solidFill>
                  <a:srgbClr val="000066"/>
                </a:solidFill>
              </a:rPr>
              <a:t>“Edict against Christians”</a:t>
            </a:r>
            <a:endParaRPr lang="en-US" i="1">
              <a:solidFill>
                <a:srgbClr val="000066"/>
              </a:solidFill>
            </a:endParaRPr>
          </a:p>
          <a:p>
            <a:pPr algn="r"/>
            <a:endParaRPr lang="en-US" i="1">
              <a:solidFill>
                <a:srgbClr val="000066"/>
              </a:solidFill>
            </a:endParaRPr>
          </a:p>
          <a:p>
            <a:pPr algn="l"/>
            <a:endParaRPr lang="en-US" i="1">
              <a:solidFill>
                <a:srgbClr val="000066"/>
              </a:solidFill>
            </a:endParaRPr>
          </a:p>
          <a:p>
            <a:pPr algn="l"/>
            <a:endParaRPr lang="en-US" b="1">
              <a:solidFill>
                <a:srgbClr val="000066"/>
              </a:solidFill>
            </a:endParaRPr>
          </a:p>
        </p:txBody>
      </p:sp>
      <p:sp>
        <p:nvSpPr>
          <p:cNvPr id="44041" name="Rectangle 9"/>
          <p:cNvSpPr>
            <a:spLocks noChangeArrowheads="1"/>
          </p:cNvSpPr>
          <p:nvPr/>
        </p:nvSpPr>
        <p:spPr bwMode="auto">
          <a:xfrm>
            <a:off x="4114800" y="5715000"/>
            <a:ext cx="1525588" cy="641350"/>
          </a:xfrm>
          <a:prstGeom prst="rect">
            <a:avLst/>
          </a:prstGeom>
          <a:noFill/>
          <a:ln w="9525">
            <a:noFill/>
            <a:miter lim="800000"/>
            <a:headEnd/>
            <a:tailEnd/>
          </a:ln>
          <a:effectLst/>
        </p:spPr>
        <p:txBody>
          <a:bodyPr wrap="none">
            <a:spAutoFit/>
          </a:bodyPr>
          <a:lstStyle/>
          <a:p>
            <a:pPr algn="l"/>
            <a:r>
              <a:rPr lang="en-US" b="1">
                <a:solidFill>
                  <a:srgbClr val="000066"/>
                </a:solidFill>
              </a:rPr>
              <a:t>Christians</a:t>
            </a:r>
          </a:p>
          <a:p>
            <a:pPr algn="l"/>
            <a:r>
              <a:rPr lang="en-US" b="1">
                <a:solidFill>
                  <a:srgbClr val="000066"/>
                </a:solidFill>
              </a:rPr>
              <a:t>fed to Lions</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r>
              <a:rPr lang="en-US" dirty="0"/>
              <a:t>CONSTANTINE</a:t>
            </a:r>
          </a:p>
        </p:txBody>
      </p:sp>
      <p:pic>
        <p:nvPicPr>
          <p:cNvPr id="46083" name="Picture 3" descr="constantine"/>
          <p:cNvPicPr>
            <a:picLocks noGrp="1" noChangeAspect="1" noChangeArrowheads="1"/>
          </p:cNvPicPr>
          <p:nvPr>
            <p:ph type="body" sz="half" idx="1"/>
          </p:nvPr>
        </p:nvPicPr>
        <p:blipFill>
          <a:blip r:embed="rId3" cstate="print"/>
          <a:srcRect/>
          <a:stretch>
            <a:fillRect/>
          </a:stretch>
        </p:blipFill>
        <p:spPr>
          <a:xfrm>
            <a:off x="5715000" y="1676400"/>
            <a:ext cx="2484438" cy="3965575"/>
          </a:xfrm>
          <a:noFill/>
          <a:ln>
            <a:solidFill>
              <a:srgbClr val="000080"/>
            </a:solidFill>
          </a:ln>
        </p:spPr>
      </p:pic>
      <p:sp>
        <p:nvSpPr>
          <p:cNvPr id="46084" name="Rectangle 4"/>
          <p:cNvSpPr>
            <a:spLocks noGrp="1" noRot="1" noChangeArrowheads="1"/>
          </p:cNvSpPr>
          <p:nvPr>
            <p:ph sz="half" idx="2"/>
          </p:nvPr>
        </p:nvSpPr>
        <p:spPr>
          <a:xfrm>
            <a:off x="609600" y="1828800"/>
            <a:ext cx="4194175" cy="4498975"/>
          </a:xfrm>
        </p:spPr>
        <p:txBody>
          <a:bodyPr/>
          <a:lstStyle/>
          <a:p>
            <a:r>
              <a:rPr lang="en-US" sz="2800" dirty="0"/>
              <a:t>Constantine</a:t>
            </a:r>
          </a:p>
          <a:p>
            <a:pPr lvl="1"/>
            <a:r>
              <a:rPr lang="en-US" sz="2400" dirty="0"/>
              <a:t>Was pagan</a:t>
            </a:r>
          </a:p>
          <a:p>
            <a:pPr lvl="1"/>
            <a:r>
              <a:rPr lang="en-US" sz="2400" dirty="0"/>
              <a:t>Battle with </a:t>
            </a:r>
            <a:r>
              <a:rPr lang="en-US" sz="2400" dirty="0" err="1"/>
              <a:t>Maxentius</a:t>
            </a:r>
            <a:endParaRPr lang="en-US" sz="2400" dirty="0"/>
          </a:p>
          <a:p>
            <a:pPr lvl="1"/>
            <a:r>
              <a:rPr lang="en-US" sz="2400" dirty="0"/>
              <a:t>Used Christian symbols</a:t>
            </a:r>
          </a:p>
          <a:p>
            <a:pPr lvl="1"/>
            <a:r>
              <a:rPr lang="en-US" sz="2400" dirty="0"/>
              <a:t>Christianity declared religion of the Romans</a:t>
            </a:r>
          </a:p>
          <a:p>
            <a:pPr lvl="1"/>
            <a:r>
              <a:rPr lang="en-US" sz="2400" dirty="0"/>
              <a:t>Circulated the “Edict of Milan”</a:t>
            </a:r>
          </a:p>
          <a:p>
            <a:pPr lvl="2"/>
            <a:r>
              <a:rPr lang="en-US" sz="2000" dirty="0"/>
              <a:t>Declaring Roman Empire tolerant of all religions</a:t>
            </a:r>
          </a:p>
          <a:p>
            <a:endParaRPr lang="en-US" sz="2800" dirty="0"/>
          </a:p>
        </p:txBody>
      </p:sp>
      <p:sp>
        <p:nvSpPr>
          <p:cNvPr id="46085" name="Text Box 5"/>
          <p:cNvSpPr txBox="1">
            <a:spLocks noChangeArrowheads="1"/>
          </p:cNvSpPr>
          <p:nvPr/>
        </p:nvSpPr>
        <p:spPr bwMode="auto">
          <a:xfrm>
            <a:off x="6176963" y="5791200"/>
            <a:ext cx="1565275" cy="641350"/>
          </a:xfrm>
          <a:prstGeom prst="rect">
            <a:avLst/>
          </a:prstGeom>
          <a:noFill/>
          <a:ln w="9525">
            <a:noFill/>
            <a:miter lim="800000"/>
            <a:headEnd/>
            <a:tailEnd/>
          </a:ln>
          <a:effectLst/>
        </p:spPr>
        <p:txBody>
          <a:bodyPr wrap="none">
            <a:spAutoFit/>
          </a:bodyPr>
          <a:lstStyle/>
          <a:p>
            <a:r>
              <a:rPr lang="en-US" b="1">
                <a:solidFill>
                  <a:srgbClr val="000066"/>
                </a:solidFill>
              </a:rPr>
              <a:t>Constantine</a:t>
            </a:r>
          </a:p>
          <a:p>
            <a:endParaRPr lang="en-US" b="1">
              <a:solidFill>
                <a:srgbClr val="000066"/>
              </a:solidFill>
            </a:endParaRPr>
          </a:p>
        </p:txBody>
      </p:sp>
      <p:pic>
        <p:nvPicPr>
          <p:cNvPr id="46086" name="Picture 6" descr="MCj03248160000[1]"/>
          <p:cNvPicPr>
            <a:picLocks noChangeAspect="1" noChangeArrowheads="1"/>
          </p:cNvPicPr>
          <p:nvPr/>
        </p:nvPicPr>
        <p:blipFill>
          <a:blip r:embed="rId4" cstate="print"/>
          <a:srcRect/>
          <a:stretch>
            <a:fillRect/>
          </a:stretch>
        </p:blipFill>
        <p:spPr bwMode="auto">
          <a:xfrm>
            <a:off x="6648450" y="381000"/>
            <a:ext cx="1809750" cy="11906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sz="3600" dirty="0"/>
              <a:t>GRECO-ROMAN PERIOD</a:t>
            </a:r>
          </a:p>
        </p:txBody>
      </p:sp>
      <p:sp>
        <p:nvSpPr>
          <p:cNvPr id="31747" name="Rectangle 3"/>
          <p:cNvSpPr>
            <a:spLocks noGrp="1" noRot="1" noChangeArrowheads="1"/>
          </p:cNvSpPr>
          <p:nvPr>
            <p:ph sz="half" idx="1"/>
          </p:nvPr>
        </p:nvSpPr>
        <p:spPr>
          <a:xfrm>
            <a:off x="606425" y="2209800"/>
            <a:ext cx="3584575" cy="3355975"/>
          </a:xfrm>
        </p:spPr>
        <p:txBody>
          <a:bodyPr/>
          <a:lstStyle/>
          <a:p>
            <a:r>
              <a:rPr lang="en-US" sz="2800" dirty="0"/>
              <a:t>Alexander the Great (331 B.C.)</a:t>
            </a:r>
          </a:p>
          <a:p>
            <a:r>
              <a:rPr lang="en-US" sz="2800" dirty="0" err="1"/>
              <a:t>Ptolemies</a:t>
            </a:r>
            <a:endParaRPr lang="en-US" sz="2800" dirty="0"/>
          </a:p>
          <a:p>
            <a:r>
              <a:rPr lang="en-US" sz="2800" dirty="0"/>
              <a:t>Seleucids</a:t>
            </a:r>
          </a:p>
          <a:p>
            <a:pPr lvl="1"/>
            <a:r>
              <a:rPr lang="en-US" sz="2400" dirty="0"/>
              <a:t>Antiochus IV </a:t>
            </a:r>
            <a:r>
              <a:rPr lang="en-US" sz="2400" dirty="0" err="1"/>
              <a:t>Epiphanes</a:t>
            </a:r>
            <a:endParaRPr lang="en-US" sz="2400" dirty="0"/>
          </a:p>
          <a:p>
            <a:r>
              <a:rPr lang="en-US" sz="2800" dirty="0"/>
              <a:t>Hellenism</a:t>
            </a:r>
          </a:p>
        </p:txBody>
      </p:sp>
      <p:pic>
        <p:nvPicPr>
          <p:cNvPr id="3174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31749" name="Picture 5" descr="Israeli flag"/>
          <p:cNvPicPr>
            <a:picLocks noChangeAspect="1" noChangeArrowheads="1"/>
          </p:cNvPicPr>
          <p:nvPr/>
        </p:nvPicPr>
        <p:blipFill>
          <a:blip r:embed="rId4" cstate="print"/>
          <a:srcRect/>
          <a:stretch>
            <a:fillRect/>
          </a:stretch>
        </p:blipFill>
        <p:spPr bwMode="auto">
          <a:xfrm rot="-1458907">
            <a:off x="304800" y="609600"/>
            <a:ext cx="1579563" cy="1073150"/>
          </a:xfrm>
          <a:prstGeom prst="rect">
            <a:avLst/>
          </a:prstGeom>
          <a:noFill/>
          <a:ln w="9525">
            <a:solidFill>
              <a:schemeClr val="bg1"/>
            </a:solidFill>
            <a:miter lim="800000"/>
            <a:headEnd/>
            <a:tailEnd/>
          </a:ln>
        </p:spPr>
      </p:pic>
      <p:pic>
        <p:nvPicPr>
          <p:cNvPr id="31750" name="Picture 6" descr="Seleucids and Ptolemies final copy"/>
          <p:cNvPicPr>
            <a:picLocks noGrp="1" noChangeAspect="1" noChangeArrowheads="1"/>
          </p:cNvPicPr>
          <p:nvPr>
            <p:ph sz="quarter" idx="2"/>
          </p:nvPr>
        </p:nvPicPr>
        <p:blipFill>
          <a:blip r:embed="rId5" cstate="print"/>
          <a:srcRect/>
          <a:stretch>
            <a:fillRect/>
          </a:stretch>
        </p:blipFill>
        <p:spPr>
          <a:xfrm>
            <a:off x="4191000" y="3505200"/>
            <a:ext cx="4724400" cy="2543175"/>
          </a:xfrm>
          <a:noFill/>
          <a:ln>
            <a:solidFill>
              <a:srgbClr val="003366"/>
            </a:solidFill>
          </a:ln>
        </p:spPr>
      </p:pic>
      <p:pic>
        <p:nvPicPr>
          <p:cNvPr id="31751" name="Picture 7" descr="alexander the great"/>
          <p:cNvPicPr>
            <a:picLocks noChangeAspect="1" noChangeArrowheads="1"/>
          </p:cNvPicPr>
          <p:nvPr/>
        </p:nvPicPr>
        <p:blipFill>
          <a:blip r:embed="rId6" cstate="print"/>
          <a:srcRect l="16560" r="7097" b="15205"/>
          <a:stretch>
            <a:fillRect/>
          </a:stretch>
        </p:blipFill>
        <p:spPr bwMode="auto">
          <a:xfrm>
            <a:off x="4191000" y="1600200"/>
            <a:ext cx="2286000" cy="1752600"/>
          </a:xfrm>
          <a:prstGeom prst="rect">
            <a:avLst/>
          </a:prstGeom>
          <a:noFill/>
          <a:ln w="9525">
            <a:solidFill>
              <a:srgbClr val="003366"/>
            </a:solidFill>
            <a:miter lim="800000"/>
            <a:headEnd/>
            <a:tailEnd/>
          </a:ln>
        </p:spPr>
      </p:pic>
      <p:sp>
        <p:nvSpPr>
          <p:cNvPr id="31752" name="Text Box 8"/>
          <p:cNvSpPr txBox="1">
            <a:spLocks noChangeArrowheads="1"/>
          </p:cNvSpPr>
          <p:nvPr/>
        </p:nvSpPr>
        <p:spPr bwMode="auto">
          <a:xfrm>
            <a:off x="6650038" y="2286000"/>
            <a:ext cx="1412875" cy="641350"/>
          </a:xfrm>
          <a:prstGeom prst="rect">
            <a:avLst/>
          </a:prstGeom>
          <a:noFill/>
          <a:ln w="9525">
            <a:noFill/>
            <a:miter lim="800000"/>
            <a:headEnd/>
            <a:tailEnd/>
          </a:ln>
          <a:effectLst/>
        </p:spPr>
        <p:txBody>
          <a:bodyPr wrap="none">
            <a:spAutoFit/>
          </a:bodyPr>
          <a:lstStyle/>
          <a:p>
            <a:pPr algn="l"/>
            <a:r>
              <a:rPr lang="en-US" b="1">
                <a:solidFill>
                  <a:srgbClr val="000066"/>
                </a:solidFill>
              </a:rPr>
              <a:t>Alexander </a:t>
            </a:r>
          </a:p>
          <a:p>
            <a:pPr algn="l"/>
            <a:r>
              <a:rPr lang="en-US" b="1">
                <a:solidFill>
                  <a:srgbClr val="000066"/>
                </a:solidFill>
              </a:rPr>
              <a:t>the Great</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301625" y="609600"/>
            <a:ext cx="8540750" cy="1143000"/>
          </a:xfrm>
        </p:spPr>
        <p:txBody>
          <a:bodyPr>
            <a:normAutofit fontScale="90000"/>
          </a:bodyPr>
          <a:lstStyle/>
          <a:p>
            <a:r>
              <a:rPr lang="en-US" sz="4000" dirty="0"/>
              <a:t>JEWISH PERSECUTION </a:t>
            </a:r>
            <a:br>
              <a:rPr lang="en-US" sz="4000" dirty="0"/>
            </a:br>
            <a:r>
              <a:rPr lang="en-US" sz="3600" dirty="0"/>
              <a:t>The Great Revolt (AD 66-73)</a:t>
            </a:r>
          </a:p>
        </p:txBody>
      </p:sp>
      <p:sp>
        <p:nvSpPr>
          <p:cNvPr id="48131" name="Rectangle 3"/>
          <p:cNvSpPr>
            <a:spLocks noGrp="1" noRot="1" noChangeArrowheads="1"/>
          </p:cNvSpPr>
          <p:nvPr>
            <p:ph type="body" idx="1"/>
          </p:nvPr>
        </p:nvSpPr>
        <p:spPr>
          <a:xfrm>
            <a:off x="304800" y="2590800"/>
            <a:ext cx="3965575" cy="3200400"/>
          </a:xfrm>
        </p:spPr>
        <p:txBody>
          <a:bodyPr/>
          <a:lstStyle/>
          <a:p>
            <a:pPr>
              <a:lnSpc>
                <a:spcPct val="90000"/>
              </a:lnSpc>
            </a:pPr>
            <a:r>
              <a:rPr lang="en-US" sz="2400" dirty="0"/>
              <a:t>Roman Tyranny</a:t>
            </a:r>
          </a:p>
          <a:p>
            <a:pPr>
              <a:lnSpc>
                <a:spcPct val="90000"/>
              </a:lnSpc>
            </a:pPr>
            <a:r>
              <a:rPr lang="en-US" sz="2400" dirty="0"/>
              <a:t>Jews revolted in A.D. 70</a:t>
            </a:r>
          </a:p>
          <a:p>
            <a:pPr>
              <a:lnSpc>
                <a:spcPct val="90000"/>
              </a:lnSpc>
            </a:pPr>
            <a:r>
              <a:rPr lang="en-US" sz="2400" dirty="0"/>
              <a:t>Romans destroyed Herod’s Temple</a:t>
            </a:r>
          </a:p>
          <a:p>
            <a:pPr lvl="1">
              <a:lnSpc>
                <a:spcPct val="90000"/>
              </a:lnSpc>
            </a:pPr>
            <a:r>
              <a:rPr lang="en-US" sz="2000" dirty="0"/>
              <a:t>Left only the retaining wall</a:t>
            </a:r>
          </a:p>
          <a:p>
            <a:pPr lvl="1">
              <a:lnSpc>
                <a:spcPct val="90000"/>
              </a:lnSpc>
            </a:pPr>
            <a:r>
              <a:rPr lang="en-US" sz="2000" dirty="0"/>
              <a:t>Dubbed the “Western” or “Wailing” Wall in the West</a:t>
            </a:r>
          </a:p>
          <a:p>
            <a:pPr lvl="1">
              <a:lnSpc>
                <a:spcPct val="90000"/>
              </a:lnSpc>
            </a:pPr>
            <a:r>
              <a:rPr lang="en-US" sz="2000" dirty="0"/>
              <a:t>or “</a:t>
            </a:r>
            <a:r>
              <a:rPr lang="en-US" sz="2000" dirty="0" err="1"/>
              <a:t>Kotel</a:t>
            </a:r>
            <a:r>
              <a:rPr lang="en-US" sz="2000" dirty="0"/>
              <a:t>” by the Jews. </a:t>
            </a:r>
          </a:p>
        </p:txBody>
      </p:sp>
      <p:pic>
        <p:nvPicPr>
          <p:cNvPr id="48132" name="Picture 4" descr="Israeli flag"/>
          <p:cNvPicPr>
            <a:picLocks noChangeAspect="1" noChangeArrowheads="1"/>
          </p:cNvPicPr>
          <p:nvPr/>
        </p:nvPicPr>
        <p:blipFill>
          <a:blip r:embed="rId3" cstate="print"/>
          <a:srcRect/>
          <a:stretch>
            <a:fillRect/>
          </a:stretch>
        </p:blipFill>
        <p:spPr bwMode="auto">
          <a:xfrm rot="-1458907">
            <a:off x="360363" y="609600"/>
            <a:ext cx="1239837" cy="842963"/>
          </a:xfrm>
          <a:prstGeom prst="rect">
            <a:avLst/>
          </a:prstGeom>
          <a:noFill/>
          <a:ln w="9525">
            <a:solidFill>
              <a:srgbClr val="000000"/>
            </a:solidFill>
            <a:miter lim="800000"/>
            <a:headEnd/>
            <a:tailEnd/>
          </a:ln>
        </p:spPr>
      </p:pic>
      <p:pic>
        <p:nvPicPr>
          <p:cNvPr id="48133" name="Picture 5" descr="Praying at Western Wall"/>
          <p:cNvPicPr>
            <a:picLocks noChangeAspect="1" noChangeArrowheads="1"/>
          </p:cNvPicPr>
          <p:nvPr/>
        </p:nvPicPr>
        <p:blipFill>
          <a:blip r:embed="rId4" cstate="print"/>
          <a:srcRect/>
          <a:stretch>
            <a:fillRect/>
          </a:stretch>
        </p:blipFill>
        <p:spPr bwMode="auto">
          <a:xfrm>
            <a:off x="5684838" y="2209800"/>
            <a:ext cx="2697162" cy="3505200"/>
          </a:xfrm>
          <a:prstGeom prst="rect">
            <a:avLst/>
          </a:prstGeom>
          <a:noFill/>
          <a:ln w="9525">
            <a:solidFill>
              <a:srgbClr val="000000"/>
            </a:solidFill>
            <a:miter lim="800000"/>
            <a:headEnd/>
            <a:tailEnd/>
          </a:ln>
        </p:spPr>
      </p:pic>
      <p:sp>
        <p:nvSpPr>
          <p:cNvPr id="48134" name="Text Box 6"/>
          <p:cNvSpPr txBox="1">
            <a:spLocks noChangeArrowheads="1"/>
          </p:cNvSpPr>
          <p:nvPr/>
        </p:nvSpPr>
        <p:spPr bwMode="auto">
          <a:xfrm>
            <a:off x="4343400" y="5867400"/>
            <a:ext cx="4648200" cy="641350"/>
          </a:xfrm>
          <a:prstGeom prst="rect">
            <a:avLst/>
          </a:prstGeom>
          <a:noFill/>
          <a:ln w="9525">
            <a:noFill/>
            <a:miter lim="800000"/>
            <a:headEnd/>
            <a:tailEnd/>
          </a:ln>
          <a:effectLst/>
        </p:spPr>
        <p:txBody>
          <a:bodyPr>
            <a:spAutoFit/>
          </a:bodyPr>
          <a:lstStyle/>
          <a:p>
            <a:r>
              <a:rPr lang="en-US" b="1">
                <a:solidFill>
                  <a:srgbClr val="000066"/>
                </a:solidFill>
              </a:rPr>
              <a:t>Jews praying at “Kotel,” the only remaining wall of the Temple Mount</a:t>
            </a:r>
          </a:p>
        </p:txBody>
      </p:sp>
      <p:pic>
        <p:nvPicPr>
          <p:cNvPr id="48135" name="Picture 7" descr="Prayers in Western Wall"/>
          <p:cNvPicPr>
            <a:picLocks noChangeAspect="1" noChangeArrowheads="1"/>
          </p:cNvPicPr>
          <p:nvPr/>
        </p:nvPicPr>
        <p:blipFill>
          <a:blip r:embed="rId5" cstate="print"/>
          <a:srcRect/>
          <a:stretch>
            <a:fillRect/>
          </a:stretch>
        </p:blipFill>
        <p:spPr bwMode="auto">
          <a:xfrm>
            <a:off x="4495800" y="2590800"/>
            <a:ext cx="1335088" cy="1752600"/>
          </a:xfrm>
          <a:prstGeom prst="rect">
            <a:avLst/>
          </a:prstGeom>
          <a:noFill/>
          <a:ln w="9525">
            <a:solidFill>
              <a:srgbClr val="000000"/>
            </a:solidFill>
            <a:miter lim="800000"/>
            <a:headEnd/>
            <a:tailEnd/>
          </a:ln>
        </p:spPr>
      </p:pic>
      <p:sp>
        <p:nvSpPr>
          <p:cNvPr id="48136" name="Text Box 8"/>
          <p:cNvSpPr txBox="1">
            <a:spLocks noChangeArrowheads="1"/>
          </p:cNvSpPr>
          <p:nvPr/>
        </p:nvSpPr>
        <p:spPr bwMode="auto">
          <a:xfrm>
            <a:off x="4572000" y="4357688"/>
            <a:ext cx="1054100" cy="366712"/>
          </a:xfrm>
          <a:prstGeom prst="rect">
            <a:avLst/>
          </a:prstGeom>
          <a:noFill/>
          <a:ln w="9525">
            <a:noFill/>
            <a:miter lim="800000"/>
            <a:headEnd/>
            <a:tailEnd/>
          </a:ln>
          <a:effectLst/>
        </p:spPr>
        <p:txBody>
          <a:bodyPr wrap="none">
            <a:spAutoFit/>
          </a:bodyPr>
          <a:lstStyle/>
          <a:p>
            <a:r>
              <a:rPr lang="en-US" b="1">
                <a:solidFill>
                  <a:srgbClr val="000066"/>
                </a:solidFill>
              </a:rPr>
              <a:t>Prayers</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r>
              <a:rPr lang="en-US" dirty="0"/>
              <a:t>SIMON BAR KOCHBA</a:t>
            </a:r>
          </a:p>
        </p:txBody>
      </p:sp>
      <p:sp>
        <p:nvSpPr>
          <p:cNvPr id="50179" name="Rectangle 3"/>
          <p:cNvSpPr>
            <a:spLocks noGrp="1" noRot="1" noChangeArrowheads="1"/>
          </p:cNvSpPr>
          <p:nvPr>
            <p:ph type="body" idx="1"/>
          </p:nvPr>
        </p:nvSpPr>
        <p:spPr>
          <a:xfrm>
            <a:off x="4495800" y="1600200"/>
            <a:ext cx="4346575" cy="4800600"/>
          </a:xfrm>
        </p:spPr>
        <p:txBody>
          <a:bodyPr/>
          <a:lstStyle/>
          <a:p>
            <a:pPr>
              <a:lnSpc>
                <a:spcPct val="80000"/>
              </a:lnSpc>
            </a:pPr>
            <a:r>
              <a:rPr lang="en-US" sz="2800" dirty="0"/>
              <a:t>Uprising 132</a:t>
            </a:r>
          </a:p>
          <a:p>
            <a:pPr lvl="1">
              <a:lnSpc>
                <a:spcPct val="80000"/>
              </a:lnSpc>
            </a:pPr>
            <a:r>
              <a:rPr lang="en-US" sz="2400" dirty="0"/>
              <a:t>By Simon Bar </a:t>
            </a:r>
            <a:r>
              <a:rPr lang="en-US" sz="2400" dirty="0" err="1"/>
              <a:t>Kochba</a:t>
            </a:r>
            <a:endParaRPr lang="en-US" sz="2400" dirty="0"/>
          </a:p>
          <a:p>
            <a:pPr>
              <a:lnSpc>
                <a:spcPct val="80000"/>
              </a:lnSpc>
            </a:pPr>
            <a:r>
              <a:rPr lang="en-US" sz="2800" dirty="0"/>
              <a:t>Uprising was crushed</a:t>
            </a:r>
          </a:p>
          <a:p>
            <a:pPr>
              <a:lnSpc>
                <a:spcPct val="80000"/>
              </a:lnSpc>
            </a:pPr>
            <a:r>
              <a:rPr lang="en-US" sz="2800" dirty="0"/>
              <a:t>Hadrian renamed Judea Syria </a:t>
            </a:r>
            <a:r>
              <a:rPr lang="en-US" sz="2800" dirty="0" err="1"/>
              <a:t>Palestina</a:t>
            </a:r>
            <a:endParaRPr lang="en-US" sz="2800" dirty="0"/>
          </a:p>
          <a:p>
            <a:pPr lvl="1">
              <a:lnSpc>
                <a:spcPct val="80000"/>
              </a:lnSpc>
            </a:pPr>
            <a:r>
              <a:rPr lang="en-US" sz="2400" dirty="0"/>
              <a:t>“Palestine”</a:t>
            </a:r>
          </a:p>
          <a:p>
            <a:pPr>
              <a:lnSpc>
                <a:spcPct val="80000"/>
              </a:lnSpc>
            </a:pPr>
            <a:r>
              <a:rPr lang="en-US" sz="2800" dirty="0"/>
              <a:t>Jerusalem renamed “</a:t>
            </a:r>
            <a:r>
              <a:rPr lang="en-US" sz="2800" dirty="0" err="1"/>
              <a:t>Aelia</a:t>
            </a:r>
            <a:r>
              <a:rPr lang="en-US" sz="2800" dirty="0"/>
              <a:t> </a:t>
            </a:r>
            <a:r>
              <a:rPr lang="en-US" sz="2800" dirty="0" err="1"/>
              <a:t>Capitolina</a:t>
            </a:r>
            <a:r>
              <a:rPr lang="en-US" sz="2800" dirty="0"/>
              <a:t>”</a:t>
            </a:r>
          </a:p>
          <a:p>
            <a:pPr lvl="1">
              <a:lnSpc>
                <a:spcPct val="80000"/>
              </a:lnSpc>
            </a:pPr>
            <a:r>
              <a:rPr lang="en-US" sz="2400" dirty="0"/>
              <a:t>Jews forbidden to enter the city</a:t>
            </a:r>
          </a:p>
          <a:p>
            <a:pPr>
              <a:lnSpc>
                <a:spcPct val="80000"/>
              </a:lnSpc>
            </a:pPr>
            <a:r>
              <a:rPr lang="en-US" sz="2800" dirty="0"/>
              <a:t>Diaspora</a:t>
            </a:r>
          </a:p>
          <a:p>
            <a:pPr lvl="1">
              <a:lnSpc>
                <a:spcPct val="80000"/>
              </a:lnSpc>
            </a:pPr>
            <a:r>
              <a:rPr lang="en-US" sz="2400" dirty="0"/>
              <a:t>Jews lived in exile</a:t>
            </a:r>
          </a:p>
        </p:txBody>
      </p:sp>
      <p:pic>
        <p:nvPicPr>
          <p:cNvPr id="50180" name="Picture 4" descr="Aeolia Capitalina"/>
          <p:cNvPicPr>
            <a:picLocks noChangeAspect="1" noChangeArrowheads="1"/>
          </p:cNvPicPr>
          <p:nvPr/>
        </p:nvPicPr>
        <p:blipFill>
          <a:blip r:embed="rId3" cstate="print">
            <a:lum bright="12000" contrast="30000"/>
          </a:blip>
          <a:srcRect/>
          <a:stretch>
            <a:fillRect/>
          </a:stretch>
        </p:blipFill>
        <p:spPr bwMode="auto">
          <a:xfrm>
            <a:off x="1219200" y="1524000"/>
            <a:ext cx="2667000" cy="1870075"/>
          </a:xfrm>
          <a:prstGeom prst="rect">
            <a:avLst/>
          </a:prstGeom>
          <a:noFill/>
          <a:ln w="9525">
            <a:solidFill>
              <a:srgbClr val="000000"/>
            </a:solidFill>
            <a:miter lim="800000"/>
            <a:headEnd/>
            <a:tailEnd/>
          </a:ln>
        </p:spPr>
      </p:pic>
      <p:pic>
        <p:nvPicPr>
          <p:cNvPr id="50181" name="Picture 5" descr="Roman Empire - Hadrian"/>
          <p:cNvPicPr>
            <a:picLocks noChangeAspect="1" noChangeArrowheads="1"/>
          </p:cNvPicPr>
          <p:nvPr/>
        </p:nvPicPr>
        <p:blipFill>
          <a:blip r:embed="rId4" cstate="print"/>
          <a:srcRect/>
          <a:stretch>
            <a:fillRect/>
          </a:stretch>
        </p:blipFill>
        <p:spPr bwMode="auto">
          <a:xfrm>
            <a:off x="228600" y="4217988"/>
            <a:ext cx="4267200" cy="2335212"/>
          </a:xfrm>
          <a:prstGeom prst="rect">
            <a:avLst/>
          </a:prstGeom>
          <a:noFill/>
        </p:spPr>
      </p:pic>
      <p:pic>
        <p:nvPicPr>
          <p:cNvPr id="50182" name="Picture 6" descr="Hadrian"/>
          <p:cNvPicPr>
            <a:picLocks noChangeAspect="1" noChangeArrowheads="1"/>
          </p:cNvPicPr>
          <p:nvPr/>
        </p:nvPicPr>
        <p:blipFill>
          <a:blip r:embed="rId5" cstate="print"/>
          <a:srcRect/>
          <a:stretch>
            <a:fillRect/>
          </a:stretch>
        </p:blipFill>
        <p:spPr bwMode="auto">
          <a:xfrm>
            <a:off x="457200" y="2514600"/>
            <a:ext cx="1281113" cy="1600200"/>
          </a:xfrm>
          <a:prstGeom prst="rect">
            <a:avLst/>
          </a:prstGeom>
          <a:noFill/>
          <a:ln w="9525">
            <a:solidFill>
              <a:srgbClr val="000000"/>
            </a:solidFill>
            <a:miter lim="800000"/>
            <a:headEnd/>
            <a:tailEnd/>
          </a:ln>
        </p:spPr>
      </p:pic>
      <p:sp>
        <p:nvSpPr>
          <p:cNvPr id="50183" name="Text Box 7"/>
          <p:cNvSpPr txBox="1">
            <a:spLocks noChangeArrowheads="1"/>
          </p:cNvSpPr>
          <p:nvPr/>
        </p:nvSpPr>
        <p:spPr bwMode="auto">
          <a:xfrm>
            <a:off x="1876425" y="3473450"/>
            <a:ext cx="2314575" cy="641350"/>
          </a:xfrm>
          <a:prstGeom prst="rect">
            <a:avLst/>
          </a:prstGeom>
          <a:noFill/>
          <a:ln w="9525">
            <a:noFill/>
            <a:miter lim="800000"/>
            <a:headEnd/>
            <a:tailEnd/>
          </a:ln>
          <a:effectLst/>
        </p:spPr>
        <p:txBody>
          <a:bodyPr wrap="none">
            <a:spAutoFit/>
          </a:bodyPr>
          <a:lstStyle/>
          <a:p>
            <a:r>
              <a:rPr lang="en-US" b="1">
                <a:solidFill>
                  <a:srgbClr val="000066"/>
                </a:solidFill>
              </a:rPr>
              <a:t>Emperor Hadrian’s</a:t>
            </a:r>
          </a:p>
          <a:p>
            <a:r>
              <a:rPr lang="en-US" b="1">
                <a:solidFill>
                  <a:srgbClr val="000066"/>
                </a:solidFill>
              </a:rPr>
              <a:t>Empire</a:t>
            </a:r>
          </a:p>
        </p:txBody>
      </p:sp>
      <p:pic>
        <p:nvPicPr>
          <p:cNvPr id="50184" name="Picture 8" descr="Israeli flag"/>
          <p:cNvPicPr>
            <a:picLocks noChangeAspect="1" noChangeArrowheads="1"/>
          </p:cNvPicPr>
          <p:nvPr/>
        </p:nvPicPr>
        <p:blipFill>
          <a:blip r:embed="rId6" cstate="print"/>
          <a:srcRect/>
          <a:stretch>
            <a:fillRect/>
          </a:stretch>
        </p:blipFill>
        <p:spPr bwMode="auto">
          <a:xfrm rot="-1458907">
            <a:off x="284163" y="658813"/>
            <a:ext cx="1371600" cy="93186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en-US" dirty="0"/>
              <a:t>Christianity</a:t>
            </a:r>
          </a:p>
        </p:txBody>
      </p:sp>
      <p:sp>
        <p:nvSpPr>
          <p:cNvPr id="52227" name="Rectangle 3"/>
          <p:cNvSpPr>
            <a:spLocks noGrp="1" noRot="1" noChangeArrowheads="1"/>
          </p:cNvSpPr>
          <p:nvPr>
            <p:ph sz="half" idx="1"/>
          </p:nvPr>
        </p:nvSpPr>
        <p:spPr>
          <a:xfrm>
            <a:off x="4343400" y="1676400"/>
            <a:ext cx="4194175" cy="4498975"/>
          </a:xfrm>
        </p:spPr>
        <p:txBody>
          <a:bodyPr>
            <a:normAutofit lnSpcReduction="10000"/>
          </a:bodyPr>
          <a:lstStyle/>
          <a:p>
            <a:r>
              <a:rPr lang="en-US" sz="2800" dirty="0"/>
              <a:t>Nicene Creed A.D. 325</a:t>
            </a:r>
          </a:p>
          <a:p>
            <a:pPr lvl="1"/>
            <a:r>
              <a:rPr lang="en-US" sz="2400" dirty="0"/>
              <a:t>Church fell under imperial control</a:t>
            </a:r>
          </a:p>
          <a:p>
            <a:pPr lvl="1"/>
            <a:r>
              <a:rPr lang="en-US" sz="2400" dirty="0"/>
              <a:t>Common set of beliefs and principles</a:t>
            </a:r>
          </a:p>
          <a:p>
            <a:pPr lvl="1"/>
            <a:r>
              <a:rPr lang="en-US" sz="2400" dirty="0"/>
              <a:t>Christianity deemed official religion of the Romans</a:t>
            </a:r>
          </a:p>
          <a:p>
            <a:pPr lvl="1"/>
            <a:r>
              <a:rPr lang="en-US" sz="2400" dirty="0"/>
              <a:t>Jerusalem enjoyed new prestige</a:t>
            </a:r>
          </a:p>
          <a:p>
            <a:pPr lvl="2"/>
            <a:r>
              <a:rPr lang="en-US" sz="2000" dirty="0"/>
              <a:t>Church of Holy </a:t>
            </a:r>
            <a:r>
              <a:rPr lang="en-US" sz="2000" dirty="0" err="1"/>
              <a:t>Sepulchre</a:t>
            </a:r>
            <a:r>
              <a:rPr lang="en-US" sz="2000" dirty="0"/>
              <a:t> constructed</a:t>
            </a:r>
          </a:p>
        </p:txBody>
      </p:sp>
      <p:pic>
        <p:nvPicPr>
          <p:cNvPr id="52228" name="Picture 4" descr="Nicene Creed"/>
          <p:cNvPicPr>
            <a:picLocks noGrp="1" noChangeAspect="1" noChangeArrowheads="1"/>
          </p:cNvPicPr>
          <p:nvPr>
            <p:ph type="body" sz="half" idx="2"/>
          </p:nvPr>
        </p:nvPicPr>
        <p:blipFill>
          <a:blip r:embed="rId3" cstate="print"/>
          <a:srcRect/>
          <a:stretch>
            <a:fillRect/>
          </a:stretch>
        </p:blipFill>
        <p:spPr>
          <a:xfrm>
            <a:off x="304800" y="1447800"/>
            <a:ext cx="2220913" cy="2971800"/>
          </a:xfrm>
          <a:noFill/>
          <a:ln>
            <a:solidFill>
              <a:srgbClr val="000080"/>
            </a:solidFill>
          </a:ln>
        </p:spPr>
      </p:pic>
      <p:sp>
        <p:nvSpPr>
          <p:cNvPr id="52229" name="Text Box 5"/>
          <p:cNvSpPr txBox="1">
            <a:spLocks noChangeArrowheads="1"/>
          </p:cNvSpPr>
          <p:nvPr/>
        </p:nvSpPr>
        <p:spPr bwMode="auto">
          <a:xfrm>
            <a:off x="2667000" y="2438400"/>
            <a:ext cx="1752600" cy="915988"/>
          </a:xfrm>
          <a:prstGeom prst="rect">
            <a:avLst/>
          </a:prstGeom>
          <a:noFill/>
          <a:ln w="9525">
            <a:noFill/>
            <a:miter lim="800000"/>
            <a:headEnd/>
            <a:tailEnd/>
          </a:ln>
          <a:effectLst/>
        </p:spPr>
        <p:txBody>
          <a:bodyPr>
            <a:spAutoFit/>
          </a:bodyPr>
          <a:lstStyle/>
          <a:p>
            <a:pPr algn="l"/>
            <a:r>
              <a:rPr lang="en-US" b="1">
                <a:solidFill>
                  <a:srgbClr val="000066"/>
                </a:solidFill>
              </a:rPr>
              <a:t>Bishops holding the</a:t>
            </a:r>
          </a:p>
          <a:p>
            <a:pPr algn="l"/>
            <a:r>
              <a:rPr lang="en-US" b="1">
                <a:solidFill>
                  <a:srgbClr val="000066"/>
                </a:solidFill>
              </a:rPr>
              <a:t>Nicene Creed</a:t>
            </a:r>
          </a:p>
        </p:txBody>
      </p:sp>
      <p:pic>
        <p:nvPicPr>
          <p:cNvPr id="52230" name="Picture 6" descr="MCj03248160000[1]"/>
          <p:cNvPicPr>
            <a:picLocks noChangeAspect="1" noChangeArrowheads="1"/>
          </p:cNvPicPr>
          <p:nvPr/>
        </p:nvPicPr>
        <p:blipFill>
          <a:blip r:embed="rId4" cstate="print"/>
          <a:srcRect/>
          <a:stretch>
            <a:fillRect/>
          </a:stretch>
        </p:blipFill>
        <p:spPr bwMode="auto">
          <a:xfrm>
            <a:off x="6019800" y="381000"/>
            <a:ext cx="1809750" cy="1190625"/>
          </a:xfrm>
          <a:prstGeom prst="rect">
            <a:avLst/>
          </a:prstGeom>
          <a:noFill/>
        </p:spPr>
      </p:pic>
      <p:pic>
        <p:nvPicPr>
          <p:cNvPr id="52231" name="Picture 7" descr="church holy sepulchre"/>
          <p:cNvPicPr>
            <a:picLocks noChangeAspect="1" noChangeArrowheads="1"/>
          </p:cNvPicPr>
          <p:nvPr/>
        </p:nvPicPr>
        <p:blipFill>
          <a:blip r:embed="rId5" cstate="print"/>
          <a:srcRect/>
          <a:stretch>
            <a:fillRect/>
          </a:stretch>
        </p:blipFill>
        <p:spPr bwMode="auto">
          <a:xfrm>
            <a:off x="1600200" y="3810000"/>
            <a:ext cx="2844800" cy="2133600"/>
          </a:xfrm>
          <a:prstGeom prst="rect">
            <a:avLst/>
          </a:prstGeom>
          <a:noFill/>
          <a:ln w="9525">
            <a:solidFill>
              <a:srgbClr val="000000"/>
            </a:solidFill>
            <a:miter lim="800000"/>
            <a:headEnd/>
            <a:tailEnd/>
          </a:ln>
        </p:spPr>
      </p:pic>
      <p:sp>
        <p:nvSpPr>
          <p:cNvPr id="52232" name="Text Box 8"/>
          <p:cNvSpPr txBox="1">
            <a:spLocks noChangeArrowheads="1"/>
          </p:cNvSpPr>
          <p:nvPr/>
        </p:nvSpPr>
        <p:spPr bwMode="auto">
          <a:xfrm>
            <a:off x="1371600" y="6096000"/>
            <a:ext cx="3128963" cy="366713"/>
          </a:xfrm>
          <a:prstGeom prst="rect">
            <a:avLst/>
          </a:prstGeom>
          <a:noFill/>
          <a:ln w="9525">
            <a:noFill/>
            <a:miter lim="800000"/>
            <a:headEnd/>
            <a:tailEnd/>
          </a:ln>
          <a:effectLst/>
        </p:spPr>
        <p:txBody>
          <a:bodyPr wrap="none">
            <a:spAutoFit/>
          </a:bodyPr>
          <a:lstStyle/>
          <a:p>
            <a:r>
              <a:rPr lang="en-US">
                <a:solidFill>
                  <a:srgbClr val="000066"/>
                </a:solidFill>
              </a:rPr>
              <a:t>Church of the Holy Sepulchre</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dirty="0"/>
              <a:t>Roman Empire</a:t>
            </a:r>
          </a:p>
        </p:txBody>
      </p:sp>
      <p:pic>
        <p:nvPicPr>
          <p:cNvPr id="54275" name="Picture 3" descr="Roman empire copy"/>
          <p:cNvPicPr>
            <a:picLocks noGrp="1" noChangeAspect="1" noChangeArrowheads="1"/>
          </p:cNvPicPr>
          <p:nvPr>
            <p:ph type="body" idx="1"/>
          </p:nvPr>
        </p:nvPicPr>
        <p:blipFill>
          <a:blip r:embed="rId3" cstate="print"/>
          <a:srcRect t="3175"/>
          <a:stretch>
            <a:fillRect/>
          </a:stretch>
        </p:blipFill>
        <p:spPr>
          <a:xfrm>
            <a:off x="4800600" y="2514600"/>
            <a:ext cx="4114800" cy="3594100"/>
          </a:xfrm>
          <a:noFill/>
          <a:ln>
            <a:solidFill>
              <a:srgbClr val="003366"/>
            </a:solidFill>
          </a:ln>
        </p:spPr>
      </p:pic>
      <p:pic>
        <p:nvPicPr>
          <p:cNvPr id="54276" name="Picture 4" descr="MCj03248160000[1]"/>
          <p:cNvPicPr>
            <a:picLocks noChangeAspect="1" noChangeArrowheads="1"/>
          </p:cNvPicPr>
          <p:nvPr/>
        </p:nvPicPr>
        <p:blipFill>
          <a:blip r:embed="rId4" cstate="print"/>
          <a:srcRect/>
          <a:stretch>
            <a:fillRect/>
          </a:stretch>
        </p:blipFill>
        <p:spPr bwMode="auto">
          <a:xfrm>
            <a:off x="6629400" y="381000"/>
            <a:ext cx="1809750" cy="1190625"/>
          </a:xfrm>
          <a:prstGeom prst="rect">
            <a:avLst/>
          </a:prstGeom>
          <a:noFill/>
        </p:spPr>
      </p:pic>
      <p:sp>
        <p:nvSpPr>
          <p:cNvPr id="54277" name="Rectangle 5"/>
          <p:cNvSpPr>
            <a:spLocks noRot="1" noChangeArrowheads="1"/>
          </p:cNvSpPr>
          <p:nvPr/>
        </p:nvSpPr>
        <p:spPr bwMode="auto">
          <a:xfrm>
            <a:off x="228600" y="1447800"/>
            <a:ext cx="5638800" cy="5029200"/>
          </a:xfrm>
          <a:prstGeom prst="rect">
            <a:avLst/>
          </a:prstGeom>
          <a:noFill/>
          <a:ln w="9525">
            <a:noFill/>
            <a:miter lim="800000"/>
            <a:headEnd/>
            <a:tailEnd/>
          </a:ln>
          <a:effectLst/>
        </p:spPr>
        <p:txBody>
          <a:bodyPr/>
          <a:lstStyle/>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Byzantium</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Capital of Roman Empire moved to Byzantium  (330)</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“New Rome”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Later called Constantinople</a:t>
            </a:r>
          </a:p>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Empire split in 395</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Eastern Byzantine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was Constantinople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Greek Orthodox Church</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Western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Milan and Ravenna </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Future Holy Roman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Seat of Roman Catholicism</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dirty="0"/>
              <a:t>Islam</a:t>
            </a:r>
          </a:p>
        </p:txBody>
      </p:sp>
      <p:pic>
        <p:nvPicPr>
          <p:cNvPr id="56323" name="Picture 3"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56324" name="Picture 4" descr="Islam Flag"/>
          <p:cNvPicPr>
            <a:picLocks noGrp="1" noChangeAspect="1" noChangeArrowheads="1"/>
          </p:cNvPicPr>
          <p:nvPr>
            <p:ph type="body" idx="1"/>
          </p:nvPr>
        </p:nvPicPr>
        <p:blipFill>
          <a:blip r:embed="rId4" cstate="print"/>
          <a:srcRect/>
          <a:stretch>
            <a:fillRect/>
          </a:stretch>
        </p:blipFill>
        <p:spPr>
          <a:xfrm>
            <a:off x="6934200" y="4267200"/>
            <a:ext cx="1752600" cy="1752600"/>
          </a:xfrm>
          <a:noFill/>
          <a:ln>
            <a:solidFill>
              <a:srgbClr val="000000"/>
            </a:solidFill>
          </a:ln>
        </p:spPr>
      </p:pic>
      <p:pic>
        <p:nvPicPr>
          <p:cNvPr id="56325" name="Picture 5" descr="Arabia in color"/>
          <p:cNvPicPr>
            <a:picLocks noChangeAspect="1" noChangeArrowheads="1"/>
          </p:cNvPicPr>
          <p:nvPr/>
        </p:nvPicPr>
        <p:blipFill>
          <a:blip r:embed="rId5" cstate="print"/>
          <a:srcRect l="3726" t="3416" r="3726" b="3416"/>
          <a:stretch>
            <a:fillRect/>
          </a:stretch>
        </p:blipFill>
        <p:spPr bwMode="auto">
          <a:xfrm>
            <a:off x="506413" y="1676400"/>
            <a:ext cx="3608387" cy="3962400"/>
          </a:xfrm>
          <a:prstGeom prst="rect">
            <a:avLst/>
          </a:prstGeom>
          <a:noFill/>
          <a:ln w="9525">
            <a:solidFill>
              <a:srgbClr val="000000"/>
            </a:solidFill>
            <a:miter lim="800000"/>
            <a:headEnd/>
            <a:tailEnd/>
          </a:ln>
        </p:spPr>
      </p:pic>
      <p:sp>
        <p:nvSpPr>
          <p:cNvPr id="56326" name="Rectangle 6"/>
          <p:cNvSpPr>
            <a:spLocks noRot="1" noChangeArrowheads="1"/>
          </p:cNvSpPr>
          <p:nvPr/>
        </p:nvSpPr>
        <p:spPr bwMode="auto">
          <a:xfrm>
            <a:off x="4191000" y="1981200"/>
            <a:ext cx="4194175" cy="2209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Prophet Muhammad</a:t>
            </a:r>
          </a:p>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Born in Mecca, Arabia in A.D. 577</a:t>
            </a:r>
          </a:p>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“Islam” = “submission” to God.</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normAutofit fontScale="90000"/>
          </a:bodyPr>
          <a:lstStyle/>
          <a:p>
            <a:r>
              <a:rPr lang="en-US" sz="4000" dirty="0"/>
              <a:t>Muhammad’s</a:t>
            </a:r>
            <a:br>
              <a:rPr lang="en-US" sz="4000" dirty="0"/>
            </a:br>
            <a:r>
              <a:rPr lang="en-US" sz="4000" dirty="0"/>
              <a:t>“Night Journey”</a:t>
            </a:r>
          </a:p>
        </p:txBody>
      </p:sp>
      <p:sp>
        <p:nvSpPr>
          <p:cNvPr id="58371" name="Rectangle 3"/>
          <p:cNvSpPr>
            <a:spLocks noGrp="1" noRot="1" noChangeArrowheads="1"/>
          </p:cNvSpPr>
          <p:nvPr>
            <p:ph type="body" idx="1"/>
          </p:nvPr>
        </p:nvSpPr>
        <p:spPr>
          <a:xfrm>
            <a:off x="149225" y="1825625"/>
            <a:ext cx="4346575" cy="4498975"/>
          </a:xfrm>
        </p:spPr>
        <p:txBody>
          <a:bodyPr/>
          <a:lstStyle/>
          <a:p>
            <a:r>
              <a:rPr lang="en-US" sz="2800" dirty="0"/>
              <a:t>Muslims believe Muhammad took a “Night Journey”</a:t>
            </a:r>
            <a:r>
              <a:rPr lang="en-US" dirty="0"/>
              <a:t> </a:t>
            </a:r>
          </a:p>
          <a:p>
            <a:pPr lvl="1"/>
            <a:r>
              <a:rPr lang="en-US" sz="2400" dirty="0"/>
              <a:t>In A.D. 619</a:t>
            </a:r>
          </a:p>
          <a:p>
            <a:pPr lvl="1"/>
            <a:r>
              <a:rPr lang="en-US" sz="2400" dirty="0"/>
              <a:t>From the “nearest mosque (in Mecca)</a:t>
            </a:r>
          </a:p>
          <a:p>
            <a:pPr lvl="1"/>
            <a:r>
              <a:rPr lang="en-US" sz="2400" dirty="0"/>
              <a:t>To the “farthest”</a:t>
            </a:r>
          </a:p>
          <a:p>
            <a:pPr lvl="1">
              <a:buFont typeface="Wingdings" pitchFamily="2" charset="2"/>
              <a:buNone/>
            </a:pPr>
            <a:r>
              <a:rPr lang="en-US" sz="2400" dirty="0"/>
              <a:t> or “</a:t>
            </a:r>
            <a:r>
              <a:rPr lang="en-US" sz="2400" i="1" dirty="0"/>
              <a:t>al-</a:t>
            </a:r>
            <a:r>
              <a:rPr lang="en-US" sz="2400" i="1" dirty="0" err="1"/>
              <a:t>aqsa</a:t>
            </a:r>
            <a:r>
              <a:rPr lang="en-US" sz="2400" dirty="0"/>
              <a:t>” mosque (Interpreted to mean Jerusalem)</a:t>
            </a:r>
          </a:p>
        </p:txBody>
      </p:sp>
      <p:pic>
        <p:nvPicPr>
          <p:cNvPr id="58372" name="Picture 4" descr="Night Journey 2 - 16th century"/>
          <p:cNvPicPr>
            <a:picLocks noChangeAspect="1" noChangeArrowheads="1"/>
          </p:cNvPicPr>
          <p:nvPr/>
        </p:nvPicPr>
        <p:blipFill>
          <a:blip r:embed="rId3" cstate="print"/>
          <a:srcRect/>
          <a:stretch>
            <a:fillRect/>
          </a:stretch>
        </p:blipFill>
        <p:spPr bwMode="auto">
          <a:xfrm>
            <a:off x="5867400" y="1828800"/>
            <a:ext cx="3006725" cy="4267200"/>
          </a:xfrm>
          <a:prstGeom prst="rect">
            <a:avLst/>
          </a:prstGeom>
          <a:noFill/>
          <a:ln w="9525">
            <a:solidFill>
              <a:srgbClr val="000000"/>
            </a:solidFill>
            <a:miter lim="800000"/>
            <a:headEnd/>
            <a:tailEnd/>
          </a:ln>
        </p:spPr>
      </p:pic>
      <p:pic>
        <p:nvPicPr>
          <p:cNvPr id="58373" name="Picture 5" descr="Night Journey Route copy"/>
          <p:cNvPicPr>
            <a:picLocks noChangeAspect="1" noChangeArrowheads="1"/>
          </p:cNvPicPr>
          <p:nvPr/>
        </p:nvPicPr>
        <p:blipFill>
          <a:blip r:embed="rId4" cstate="print"/>
          <a:srcRect/>
          <a:stretch>
            <a:fillRect/>
          </a:stretch>
        </p:blipFill>
        <p:spPr bwMode="auto">
          <a:xfrm>
            <a:off x="4114800" y="2590800"/>
            <a:ext cx="2097088" cy="2286000"/>
          </a:xfrm>
          <a:prstGeom prst="rect">
            <a:avLst/>
          </a:prstGeom>
          <a:noFill/>
          <a:ln w="9525">
            <a:solidFill>
              <a:srgbClr val="000000"/>
            </a:solidFill>
            <a:miter lim="800000"/>
            <a:headEnd/>
            <a:tailEnd/>
          </a:ln>
        </p:spPr>
      </p:pic>
      <p:pic>
        <p:nvPicPr>
          <p:cNvPr id="58374" name="Picture 6" descr="Palestine flag"/>
          <p:cNvPicPr>
            <a:picLocks noChangeAspect="1" noChangeArrowheads="1"/>
          </p:cNvPicPr>
          <p:nvPr/>
        </p:nvPicPr>
        <p:blipFill>
          <a:blip r:embed="rId5"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
        <p:nvSpPr>
          <p:cNvPr id="58375" name="Text Box 7"/>
          <p:cNvSpPr txBox="1">
            <a:spLocks noChangeArrowheads="1"/>
          </p:cNvSpPr>
          <p:nvPr/>
        </p:nvSpPr>
        <p:spPr bwMode="auto">
          <a:xfrm>
            <a:off x="3352800" y="6248400"/>
            <a:ext cx="5626100" cy="366713"/>
          </a:xfrm>
          <a:prstGeom prst="rect">
            <a:avLst/>
          </a:prstGeom>
          <a:noFill/>
          <a:ln w="9525">
            <a:noFill/>
            <a:miter lim="800000"/>
            <a:headEnd/>
            <a:tailEnd/>
          </a:ln>
          <a:effectLst/>
        </p:spPr>
        <p:txBody>
          <a:bodyPr wrap="none">
            <a:spAutoFit/>
          </a:bodyPr>
          <a:lstStyle/>
          <a:p>
            <a:r>
              <a:rPr lang="en-US" b="1">
                <a:solidFill>
                  <a:srgbClr val="000066"/>
                </a:solidFill>
              </a:rPr>
              <a:t>Depiction of Muhammad’s Night Journey 15</a:t>
            </a:r>
            <a:r>
              <a:rPr lang="en-US" b="1" baseline="30000">
                <a:solidFill>
                  <a:srgbClr val="000066"/>
                </a:solidFill>
              </a:rPr>
              <a:t>th</a:t>
            </a:r>
            <a:r>
              <a:rPr lang="en-US" b="1">
                <a:solidFill>
                  <a:srgbClr val="000066"/>
                </a:solidFill>
              </a:rPr>
              <a:t> c.</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r>
              <a:rPr lang="en-US" dirty="0"/>
              <a:t>Spread of Islam</a:t>
            </a:r>
          </a:p>
        </p:txBody>
      </p:sp>
      <p:pic>
        <p:nvPicPr>
          <p:cNvPr id="60419" name="Picture 3" descr="Islam_diffusion_804"/>
          <p:cNvPicPr>
            <a:picLocks noGrp="1" noChangeAspect="1" noChangeArrowheads="1"/>
          </p:cNvPicPr>
          <p:nvPr>
            <p:ph type="body" idx="1"/>
          </p:nvPr>
        </p:nvPicPr>
        <p:blipFill>
          <a:blip r:embed="rId3" cstate="print"/>
          <a:srcRect l="2176" t="17308" r="3758"/>
          <a:stretch>
            <a:fillRect/>
          </a:stretch>
        </p:blipFill>
        <p:spPr>
          <a:xfrm>
            <a:off x="4038600" y="1960563"/>
            <a:ext cx="4775200" cy="3600450"/>
          </a:xfrm>
          <a:noFill/>
          <a:ln>
            <a:solidFill>
              <a:srgbClr val="000000"/>
            </a:solidFill>
          </a:ln>
        </p:spPr>
      </p:pic>
      <p:sp>
        <p:nvSpPr>
          <p:cNvPr id="60420" name="Rectangle 4"/>
          <p:cNvSpPr>
            <a:spLocks noRot="1" noChangeArrowheads="1"/>
          </p:cNvSpPr>
          <p:nvPr/>
        </p:nvSpPr>
        <p:spPr bwMode="auto">
          <a:xfrm>
            <a:off x="457200" y="1828800"/>
            <a:ext cx="3429000" cy="39624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Muhammad died A.D. 632</a:t>
            </a:r>
          </a:p>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Islam spread from Mecca to Jerusalem and beyond. </a:t>
            </a:r>
          </a:p>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Christians and Jews (“</a:t>
            </a:r>
            <a:r>
              <a:rPr lang="en-US" sz="2400" i="1">
                <a:effectLst>
                  <a:outerShdw blurRad="38100" dist="38100" dir="2700000" algn="tl">
                    <a:srgbClr val="000000"/>
                  </a:outerShdw>
                </a:effectLst>
              </a:rPr>
              <a:t>dhimmies</a:t>
            </a:r>
            <a:r>
              <a:rPr lang="en-US" sz="2400">
                <a:effectLst>
                  <a:outerShdw blurRad="38100" dist="38100" dir="2700000" algn="tl">
                    <a:srgbClr val="000000"/>
                  </a:outerShdw>
                </a:effectLst>
              </a:rPr>
              <a:t>”) were permitted to practice their religions in the Muslim empire.</a:t>
            </a:r>
            <a:r>
              <a:rPr lang="en-US" sz="2000">
                <a:effectLst>
                  <a:outerShdw blurRad="38100" dist="38100" dir="2700000" algn="tl">
                    <a:srgbClr val="000000"/>
                  </a:outerShdw>
                </a:effectLst>
              </a:rPr>
              <a:t> </a:t>
            </a:r>
          </a:p>
        </p:txBody>
      </p:sp>
      <p:pic>
        <p:nvPicPr>
          <p:cNvPr id="60421" name="Picture 5" descr="Palestine flag"/>
          <p:cNvPicPr>
            <a:picLocks noChangeAspect="1" noChangeArrowheads="1"/>
          </p:cNvPicPr>
          <p:nvPr/>
        </p:nvPicPr>
        <p:blipFill>
          <a:blip r:embed="rId4"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r>
              <a:rPr lang="en-US" dirty="0"/>
              <a:t>Umayyad Dynasty</a:t>
            </a:r>
          </a:p>
        </p:txBody>
      </p:sp>
      <p:sp>
        <p:nvSpPr>
          <p:cNvPr id="62467" name="Rectangle 3"/>
          <p:cNvSpPr>
            <a:spLocks noGrp="1" noRot="1" noChangeArrowheads="1"/>
          </p:cNvSpPr>
          <p:nvPr>
            <p:ph type="body" idx="1"/>
          </p:nvPr>
        </p:nvSpPr>
        <p:spPr>
          <a:xfrm>
            <a:off x="533400" y="1524000"/>
            <a:ext cx="2974975" cy="4498975"/>
          </a:xfrm>
        </p:spPr>
        <p:txBody>
          <a:bodyPr/>
          <a:lstStyle/>
          <a:p>
            <a:r>
              <a:rPr lang="en-US" dirty="0"/>
              <a:t>Capital of Umayyad Dynasty</a:t>
            </a:r>
          </a:p>
          <a:p>
            <a:pPr lvl="1"/>
            <a:r>
              <a:rPr lang="en-US" dirty="0"/>
              <a:t>Damascus, Syria</a:t>
            </a:r>
          </a:p>
          <a:p>
            <a:endParaRPr lang="en-US" dirty="0"/>
          </a:p>
        </p:txBody>
      </p:sp>
      <p:pic>
        <p:nvPicPr>
          <p:cNvPr id="62468" name="Picture 4" descr="Umayyads copy"/>
          <p:cNvPicPr>
            <a:picLocks noChangeAspect="1" noChangeArrowheads="1"/>
          </p:cNvPicPr>
          <p:nvPr/>
        </p:nvPicPr>
        <p:blipFill>
          <a:blip r:embed="rId3" cstate="print"/>
          <a:srcRect/>
          <a:stretch>
            <a:fillRect/>
          </a:stretch>
        </p:blipFill>
        <p:spPr bwMode="auto">
          <a:xfrm>
            <a:off x="3962400" y="1981200"/>
            <a:ext cx="4572000" cy="2557463"/>
          </a:xfrm>
          <a:prstGeom prst="rect">
            <a:avLst/>
          </a:prstGeom>
          <a:noFill/>
          <a:ln w="9525">
            <a:solidFill>
              <a:srgbClr val="000000"/>
            </a:solidFill>
            <a:miter lim="800000"/>
            <a:headEnd/>
            <a:tailEnd/>
          </a:ln>
        </p:spPr>
      </p:pic>
      <p:pic>
        <p:nvPicPr>
          <p:cNvPr id="62469" name="Picture 5" descr="Palestine flag"/>
          <p:cNvPicPr>
            <a:picLocks noChangeAspect="1" noChangeArrowheads="1"/>
          </p:cNvPicPr>
          <p:nvPr/>
        </p:nvPicPr>
        <p:blipFill>
          <a:blip r:embed="rId4" cstate="print"/>
          <a:srcRect/>
          <a:stretch>
            <a:fillRect/>
          </a:stretch>
        </p:blipFill>
        <p:spPr bwMode="auto">
          <a:xfrm rot="1496527">
            <a:off x="7265988" y="581025"/>
            <a:ext cx="1524000" cy="1006475"/>
          </a:xfrm>
          <a:prstGeom prst="rect">
            <a:avLst/>
          </a:prstGeom>
          <a:noFill/>
          <a:ln w="9525">
            <a:solidFill>
              <a:srgbClr val="000000"/>
            </a:solidFill>
            <a:miter lim="800000"/>
            <a:headEnd/>
            <a:tailEnd/>
          </a:ln>
        </p:spPr>
      </p:pic>
      <p:pic>
        <p:nvPicPr>
          <p:cNvPr id="62470" name="Picture 6" descr="Damascus copy"/>
          <p:cNvPicPr>
            <a:picLocks noChangeAspect="1" noChangeArrowheads="1"/>
          </p:cNvPicPr>
          <p:nvPr/>
        </p:nvPicPr>
        <p:blipFill>
          <a:blip r:embed="rId5" cstate="print"/>
          <a:srcRect/>
          <a:stretch>
            <a:fillRect/>
          </a:stretch>
        </p:blipFill>
        <p:spPr bwMode="auto">
          <a:xfrm>
            <a:off x="2286000" y="4038600"/>
            <a:ext cx="3657600" cy="2503488"/>
          </a:xfrm>
          <a:prstGeom prst="rect">
            <a:avLst/>
          </a:prstGeom>
          <a:noFill/>
          <a:ln w="9525">
            <a:solidFill>
              <a:srgbClr val="000000"/>
            </a:solid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normAutofit fontScale="90000"/>
          </a:bodyPr>
          <a:lstStyle/>
          <a:p>
            <a:r>
              <a:rPr lang="en-US" sz="4000" dirty="0"/>
              <a:t>Dome of the Rock</a:t>
            </a:r>
            <a:br>
              <a:rPr lang="en-US" sz="4000" dirty="0"/>
            </a:br>
            <a:r>
              <a:rPr lang="en-US" sz="4000" dirty="0"/>
              <a:t>Al-</a:t>
            </a:r>
            <a:r>
              <a:rPr lang="en-US" sz="4000" dirty="0" err="1"/>
              <a:t>Aqsa</a:t>
            </a:r>
            <a:r>
              <a:rPr lang="en-US" sz="4000" dirty="0"/>
              <a:t> Mosque</a:t>
            </a:r>
          </a:p>
        </p:txBody>
      </p:sp>
      <p:sp>
        <p:nvSpPr>
          <p:cNvPr id="64515" name="Rectangle 3"/>
          <p:cNvSpPr>
            <a:spLocks noGrp="1" noRot="1" noChangeArrowheads="1"/>
          </p:cNvSpPr>
          <p:nvPr>
            <p:ph type="body" idx="1"/>
          </p:nvPr>
        </p:nvSpPr>
        <p:spPr>
          <a:xfrm>
            <a:off x="301625" y="4191000"/>
            <a:ext cx="4879975" cy="2286000"/>
          </a:xfrm>
        </p:spPr>
        <p:txBody>
          <a:bodyPr/>
          <a:lstStyle/>
          <a:p>
            <a:pPr>
              <a:lnSpc>
                <a:spcPct val="90000"/>
              </a:lnSpc>
            </a:pPr>
            <a:r>
              <a:rPr lang="en-US" dirty="0"/>
              <a:t>Dome of Rock</a:t>
            </a:r>
          </a:p>
          <a:p>
            <a:pPr lvl="1">
              <a:lnSpc>
                <a:spcPct val="90000"/>
              </a:lnSpc>
            </a:pPr>
            <a:r>
              <a:rPr lang="en-US" dirty="0"/>
              <a:t>Built over “Noble Rock”</a:t>
            </a:r>
          </a:p>
          <a:p>
            <a:pPr lvl="1">
              <a:lnSpc>
                <a:spcPct val="90000"/>
              </a:lnSpc>
            </a:pPr>
            <a:r>
              <a:rPr lang="en-US" dirty="0"/>
              <a:t>Site where Muhammad stepped up to heaven</a:t>
            </a:r>
            <a:br>
              <a:rPr lang="en-US" dirty="0"/>
            </a:br>
            <a:r>
              <a:rPr lang="en-US" dirty="0"/>
              <a:t>during “Night Journey”</a:t>
            </a:r>
          </a:p>
          <a:p>
            <a:pPr lvl="1">
              <a:lnSpc>
                <a:spcPct val="90000"/>
              </a:lnSpc>
            </a:pPr>
            <a:endParaRPr lang="en-US" dirty="0"/>
          </a:p>
        </p:txBody>
      </p:sp>
      <p:pic>
        <p:nvPicPr>
          <p:cNvPr id="64516" name="Picture 4" descr="al aqsa mosque"/>
          <p:cNvPicPr>
            <a:picLocks noChangeAspect="1" noChangeArrowheads="1"/>
          </p:cNvPicPr>
          <p:nvPr/>
        </p:nvPicPr>
        <p:blipFill>
          <a:blip r:embed="rId3" cstate="print"/>
          <a:srcRect/>
          <a:stretch>
            <a:fillRect/>
          </a:stretch>
        </p:blipFill>
        <p:spPr bwMode="auto">
          <a:xfrm>
            <a:off x="609600" y="1828800"/>
            <a:ext cx="3505200" cy="1666875"/>
          </a:xfrm>
          <a:prstGeom prst="rect">
            <a:avLst/>
          </a:prstGeom>
          <a:noFill/>
          <a:ln w="9525">
            <a:solidFill>
              <a:srgbClr val="000000"/>
            </a:solidFill>
            <a:miter lim="800000"/>
            <a:headEnd/>
            <a:tailEnd/>
          </a:ln>
        </p:spPr>
      </p:pic>
      <p:pic>
        <p:nvPicPr>
          <p:cNvPr id="64517" name="Picture 5" descr="temple 1"/>
          <p:cNvPicPr>
            <a:picLocks noChangeAspect="1" noChangeArrowheads="1"/>
          </p:cNvPicPr>
          <p:nvPr/>
        </p:nvPicPr>
        <p:blipFill>
          <a:blip r:embed="rId4" cstate="print"/>
          <a:srcRect r="18929" b="6088"/>
          <a:stretch>
            <a:fillRect/>
          </a:stretch>
        </p:blipFill>
        <p:spPr bwMode="auto">
          <a:xfrm>
            <a:off x="6781800" y="2743200"/>
            <a:ext cx="1987550" cy="2819400"/>
          </a:xfrm>
          <a:prstGeom prst="rect">
            <a:avLst/>
          </a:prstGeom>
          <a:noFill/>
          <a:ln w="9525">
            <a:solidFill>
              <a:srgbClr val="000000"/>
            </a:solidFill>
            <a:miter lim="800000"/>
            <a:headEnd/>
            <a:tailEnd/>
          </a:ln>
        </p:spPr>
      </p:pic>
      <p:pic>
        <p:nvPicPr>
          <p:cNvPr id="64518" name="Picture 6" descr="Dome of Rock"/>
          <p:cNvPicPr>
            <a:picLocks noChangeAspect="1" noChangeArrowheads="1"/>
          </p:cNvPicPr>
          <p:nvPr/>
        </p:nvPicPr>
        <p:blipFill>
          <a:blip r:embed="rId5" cstate="print"/>
          <a:srcRect/>
          <a:stretch>
            <a:fillRect/>
          </a:stretch>
        </p:blipFill>
        <p:spPr bwMode="auto">
          <a:xfrm>
            <a:off x="4572000" y="1752600"/>
            <a:ext cx="2286000" cy="1731963"/>
          </a:xfrm>
          <a:prstGeom prst="rect">
            <a:avLst/>
          </a:prstGeom>
          <a:noFill/>
          <a:ln w="9525">
            <a:solidFill>
              <a:srgbClr val="000000"/>
            </a:solidFill>
            <a:miter lim="800000"/>
            <a:headEnd/>
            <a:tailEnd/>
          </a:ln>
        </p:spPr>
      </p:pic>
      <p:sp>
        <p:nvSpPr>
          <p:cNvPr id="64519" name="Text Box 7"/>
          <p:cNvSpPr txBox="1">
            <a:spLocks noChangeArrowheads="1"/>
          </p:cNvSpPr>
          <p:nvPr/>
        </p:nvSpPr>
        <p:spPr bwMode="auto">
          <a:xfrm>
            <a:off x="609600" y="3581400"/>
            <a:ext cx="3570288" cy="366713"/>
          </a:xfrm>
          <a:prstGeom prst="rect">
            <a:avLst/>
          </a:prstGeom>
          <a:noFill/>
          <a:ln w="9525">
            <a:noFill/>
            <a:miter lim="800000"/>
            <a:headEnd/>
            <a:tailEnd/>
          </a:ln>
          <a:effectLst/>
        </p:spPr>
        <p:txBody>
          <a:bodyPr>
            <a:spAutoFit/>
          </a:bodyPr>
          <a:lstStyle/>
          <a:p>
            <a:r>
              <a:rPr lang="en-US" b="1">
                <a:solidFill>
                  <a:srgbClr val="000066"/>
                </a:solidFill>
              </a:rPr>
              <a:t>Al-Aqsa Mosque</a:t>
            </a:r>
          </a:p>
        </p:txBody>
      </p:sp>
      <p:sp>
        <p:nvSpPr>
          <p:cNvPr id="64520" name="Text Box 8"/>
          <p:cNvSpPr txBox="1">
            <a:spLocks noChangeArrowheads="1"/>
          </p:cNvSpPr>
          <p:nvPr/>
        </p:nvSpPr>
        <p:spPr bwMode="auto">
          <a:xfrm>
            <a:off x="4635500" y="3606800"/>
            <a:ext cx="2157413" cy="366713"/>
          </a:xfrm>
          <a:prstGeom prst="rect">
            <a:avLst/>
          </a:prstGeom>
          <a:noFill/>
          <a:ln w="9525">
            <a:noFill/>
            <a:miter lim="800000"/>
            <a:headEnd/>
            <a:tailEnd/>
          </a:ln>
          <a:effectLst/>
        </p:spPr>
        <p:txBody>
          <a:bodyPr wrap="none">
            <a:spAutoFit/>
          </a:bodyPr>
          <a:lstStyle/>
          <a:p>
            <a:r>
              <a:rPr lang="en-US" b="1">
                <a:solidFill>
                  <a:srgbClr val="000066"/>
                </a:solidFill>
              </a:rPr>
              <a:t>Dome of the rock</a:t>
            </a:r>
          </a:p>
        </p:txBody>
      </p:sp>
      <p:pic>
        <p:nvPicPr>
          <p:cNvPr id="64521" name="Picture 9" descr="Palestine flag"/>
          <p:cNvPicPr>
            <a:picLocks noChangeAspect="1" noChangeArrowheads="1"/>
          </p:cNvPicPr>
          <p:nvPr/>
        </p:nvPicPr>
        <p:blipFill>
          <a:blip r:embed="rId6"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64522" name="Picture 10" descr="Israfel"/>
          <p:cNvPicPr>
            <a:picLocks noChangeAspect="1" noChangeArrowheads="1"/>
          </p:cNvPicPr>
          <p:nvPr/>
        </p:nvPicPr>
        <p:blipFill>
          <a:blip r:embed="rId7" cstate="print"/>
          <a:srcRect/>
          <a:stretch>
            <a:fillRect/>
          </a:stretch>
        </p:blipFill>
        <p:spPr bwMode="auto">
          <a:xfrm>
            <a:off x="5351463" y="4114800"/>
            <a:ext cx="1182687" cy="1524000"/>
          </a:xfrm>
          <a:prstGeom prst="rect">
            <a:avLst/>
          </a:prstGeom>
          <a:noFill/>
          <a:ln w="9525">
            <a:solidFill>
              <a:srgbClr val="000000"/>
            </a:solidFill>
            <a:miter lim="800000"/>
            <a:headEnd/>
            <a:tailEnd/>
          </a:ln>
        </p:spPr>
      </p:pic>
      <p:sp>
        <p:nvSpPr>
          <p:cNvPr id="64523" name="Text Box 11"/>
          <p:cNvSpPr txBox="1">
            <a:spLocks noChangeArrowheads="1"/>
          </p:cNvSpPr>
          <p:nvPr/>
        </p:nvSpPr>
        <p:spPr bwMode="auto">
          <a:xfrm>
            <a:off x="5046663" y="5715000"/>
            <a:ext cx="1658937" cy="366713"/>
          </a:xfrm>
          <a:prstGeom prst="rect">
            <a:avLst/>
          </a:prstGeom>
          <a:noFill/>
          <a:ln w="9525">
            <a:noFill/>
            <a:miter lim="800000"/>
            <a:headEnd/>
            <a:tailEnd/>
          </a:ln>
          <a:effectLst/>
        </p:spPr>
        <p:txBody>
          <a:bodyPr wrap="none">
            <a:spAutoFit/>
          </a:bodyPr>
          <a:lstStyle/>
          <a:p>
            <a:r>
              <a:rPr lang="en-US" b="1">
                <a:solidFill>
                  <a:srgbClr val="000066"/>
                </a:solidFill>
              </a:rPr>
              <a:t>Angel Israfel</a:t>
            </a:r>
          </a:p>
        </p:txBody>
      </p:sp>
      <p:pic>
        <p:nvPicPr>
          <p:cNvPr id="64524" name="Picture 12" descr="foundation rock"/>
          <p:cNvPicPr>
            <a:picLocks noChangeAspect="1" noChangeArrowheads="1"/>
          </p:cNvPicPr>
          <p:nvPr/>
        </p:nvPicPr>
        <p:blipFill>
          <a:blip r:embed="rId8" cstate="print"/>
          <a:srcRect/>
          <a:stretch>
            <a:fillRect/>
          </a:stretch>
        </p:blipFill>
        <p:spPr bwMode="auto">
          <a:xfrm>
            <a:off x="7924800" y="5334000"/>
            <a:ext cx="776288" cy="1143000"/>
          </a:xfrm>
          <a:prstGeom prst="rect">
            <a:avLst/>
          </a:prstGeom>
          <a:noFill/>
          <a:ln w="9525">
            <a:solidFill>
              <a:srgbClr val="000000"/>
            </a:solidFill>
            <a:miter lim="800000"/>
            <a:headEnd/>
            <a:tailEnd/>
          </a:ln>
        </p:spPr>
      </p:pic>
      <p:sp>
        <p:nvSpPr>
          <p:cNvPr id="64525" name="Text Box 13"/>
          <p:cNvSpPr txBox="1">
            <a:spLocks noChangeArrowheads="1"/>
          </p:cNvSpPr>
          <p:nvPr/>
        </p:nvSpPr>
        <p:spPr bwMode="auto">
          <a:xfrm>
            <a:off x="6440488" y="6110288"/>
            <a:ext cx="1484312" cy="366712"/>
          </a:xfrm>
          <a:prstGeom prst="rect">
            <a:avLst/>
          </a:prstGeom>
          <a:noFill/>
          <a:ln w="9525">
            <a:noFill/>
            <a:miter lim="800000"/>
            <a:headEnd/>
            <a:tailEnd/>
          </a:ln>
          <a:effectLst/>
        </p:spPr>
        <p:txBody>
          <a:bodyPr wrap="none">
            <a:spAutoFit/>
          </a:bodyPr>
          <a:lstStyle/>
          <a:p>
            <a:r>
              <a:rPr lang="en-US" b="1">
                <a:solidFill>
                  <a:srgbClr val="000066"/>
                </a:solidFill>
              </a:rPr>
              <a:t>Noble Rock</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normAutofit fontScale="90000"/>
          </a:bodyPr>
          <a:lstStyle/>
          <a:p>
            <a:r>
              <a:rPr lang="en-US" sz="4000" dirty="0"/>
              <a:t>Holy of Holies</a:t>
            </a:r>
            <a:br>
              <a:rPr lang="en-US" sz="4000" dirty="0"/>
            </a:br>
            <a:r>
              <a:rPr lang="en-US" sz="4000" dirty="0"/>
              <a:t>(Foundation Rock)</a:t>
            </a:r>
          </a:p>
        </p:txBody>
      </p:sp>
      <p:sp>
        <p:nvSpPr>
          <p:cNvPr id="66563" name="Rectangle 3"/>
          <p:cNvSpPr>
            <a:spLocks noGrp="1" noRot="1" noChangeArrowheads="1"/>
          </p:cNvSpPr>
          <p:nvPr>
            <p:ph type="body" idx="1"/>
          </p:nvPr>
        </p:nvSpPr>
        <p:spPr>
          <a:xfrm>
            <a:off x="301625" y="1752600"/>
            <a:ext cx="5641975" cy="4724400"/>
          </a:xfrm>
        </p:spPr>
        <p:txBody>
          <a:bodyPr/>
          <a:lstStyle/>
          <a:p>
            <a:r>
              <a:rPr lang="en-US" sz="2800" dirty="0"/>
              <a:t>The Foundation Rock</a:t>
            </a:r>
          </a:p>
          <a:p>
            <a:r>
              <a:rPr lang="en-US" sz="2800" dirty="0"/>
              <a:t>Believed to be the holiest </a:t>
            </a:r>
            <a:br>
              <a:rPr lang="en-US" sz="2800" dirty="0"/>
            </a:br>
            <a:r>
              <a:rPr lang="en-US" sz="2800" dirty="0"/>
              <a:t>point of the Temple</a:t>
            </a:r>
          </a:p>
          <a:p>
            <a:pPr lvl="1"/>
            <a:r>
              <a:rPr lang="en-US" sz="2400" dirty="0"/>
              <a:t>Called the “Holy of Holies”</a:t>
            </a:r>
          </a:p>
          <a:p>
            <a:r>
              <a:rPr lang="en-US" sz="2800" dirty="0"/>
              <a:t>Belief that God created </a:t>
            </a:r>
            <a:br>
              <a:rPr lang="en-US" sz="2800" dirty="0"/>
            </a:br>
            <a:r>
              <a:rPr lang="en-US" sz="2800" dirty="0"/>
              <a:t>man on this spot</a:t>
            </a:r>
          </a:p>
          <a:p>
            <a:r>
              <a:rPr lang="en-US" sz="2800" dirty="0"/>
              <a:t>And site where </a:t>
            </a:r>
            <a:br>
              <a:rPr lang="en-US" sz="2800" dirty="0"/>
            </a:br>
            <a:r>
              <a:rPr lang="en-US" sz="2800" dirty="0"/>
              <a:t>Isaac was nearly </a:t>
            </a:r>
            <a:br>
              <a:rPr lang="en-US" sz="2800" dirty="0"/>
            </a:br>
            <a:r>
              <a:rPr lang="en-US" sz="2800" dirty="0"/>
              <a:t>sacrificed </a:t>
            </a:r>
            <a:br>
              <a:rPr lang="en-US" sz="2800" dirty="0"/>
            </a:br>
            <a:r>
              <a:rPr lang="en-US" sz="2800" dirty="0"/>
              <a:t>by Abraham</a:t>
            </a:r>
          </a:p>
        </p:txBody>
      </p:sp>
      <p:pic>
        <p:nvPicPr>
          <p:cNvPr id="66564" name="Picture 4" descr="foundation rock"/>
          <p:cNvPicPr>
            <a:picLocks noChangeAspect="1" noChangeArrowheads="1"/>
          </p:cNvPicPr>
          <p:nvPr/>
        </p:nvPicPr>
        <p:blipFill>
          <a:blip r:embed="rId3" cstate="print"/>
          <a:srcRect/>
          <a:stretch>
            <a:fillRect/>
          </a:stretch>
        </p:blipFill>
        <p:spPr bwMode="auto">
          <a:xfrm>
            <a:off x="5791200" y="1676400"/>
            <a:ext cx="1709738" cy="2514600"/>
          </a:xfrm>
          <a:prstGeom prst="rect">
            <a:avLst/>
          </a:prstGeom>
          <a:noFill/>
          <a:ln w="9525">
            <a:solidFill>
              <a:srgbClr val="000000"/>
            </a:solidFill>
            <a:miter lim="800000"/>
            <a:headEnd/>
            <a:tailEnd/>
          </a:ln>
        </p:spPr>
      </p:pic>
      <p:pic>
        <p:nvPicPr>
          <p:cNvPr id="66565" name="Picture 5" descr="Temple_Mount_model"/>
          <p:cNvPicPr>
            <a:picLocks noChangeAspect="1" noChangeArrowheads="1"/>
          </p:cNvPicPr>
          <p:nvPr/>
        </p:nvPicPr>
        <p:blipFill>
          <a:blip r:embed="rId4" cstate="print">
            <a:lum contrast="24000"/>
          </a:blip>
          <a:srcRect/>
          <a:stretch>
            <a:fillRect/>
          </a:stretch>
        </p:blipFill>
        <p:spPr bwMode="auto">
          <a:xfrm>
            <a:off x="4343400" y="4800600"/>
            <a:ext cx="4562475" cy="1487488"/>
          </a:xfrm>
          <a:prstGeom prst="rect">
            <a:avLst/>
          </a:prstGeom>
          <a:noFill/>
          <a:ln w="9525">
            <a:solidFill>
              <a:srgbClr val="000000"/>
            </a:solidFill>
            <a:miter lim="800000"/>
            <a:headEnd/>
            <a:tailEnd/>
          </a:ln>
        </p:spPr>
      </p:pic>
      <p:pic>
        <p:nvPicPr>
          <p:cNvPr id="66566" name="Picture 6" descr="Israeli flag"/>
          <p:cNvPicPr>
            <a:picLocks noChangeAspect="1" noChangeArrowheads="1"/>
          </p:cNvPicPr>
          <p:nvPr/>
        </p:nvPicPr>
        <p:blipFill>
          <a:blip r:embed="rId5" cstate="print"/>
          <a:srcRect/>
          <a:stretch>
            <a:fillRect/>
          </a:stretch>
        </p:blipFill>
        <p:spPr bwMode="auto">
          <a:xfrm rot="-1458907">
            <a:off x="381000" y="381000"/>
            <a:ext cx="1371600" cy="931863"/>
          </a:xfrm>
          <a:prstGeom prst="rect">
            <a:avLst/>
          </a:prstGeom>
          <a:noFill/>
          <a:ln w="9525">
            <a:solidFill>
              <a:srgbClr val="000000"/>
            </a:solidFill>
            <a:miter lim="800000"/>
            <a:headEnd/>
            <a:tailEnd/>
          </a:ln>
        </p:spPr>
      </p:pic>
      <p:pic>
        <p:nvPicPr>
          <p:cNvPr id="66567" name="Picture 7" descr="temple 1"/>
          <p:cNvPicPr>
            <a:picLocks noChangeAspect="1" noChangeArrowheads="1"/>
          </p:cNvPicPr>
          <p:nvPr/>
        </p:nvPicPr>
        <p:blipFill>
          <a:blip r:embed="rId6" cstate="print"/>
          <a:srcRect r="18929" b="6088"/>
          <a:stretch>
            <a:fillRect/>
          </a:stretch>
        </p:blipFill>
        <p:spPr bwMode="auto">
          <a:xfrm>
            <a:off x="7696200" y="1676400"/>
            <a:ext cx="1289050" cy="1828800"/>
          </a:xfrm>
          <a:prstGeom prst="rect">
            <a:avLst/>
          </a:prstGeom>
          <a:noFill/>
          <a:ln w="9525">
            <a:solidFill>
              <a:srgbClr val="000000"/>
            </a:solidFill>
            <a:miter lim="800000"/>
            <a:headEnd/>
            <a:tailEnd/>
          </a:ln>
        </p:spPr>
      </p:pic>
      <p:sp>
        <p:nvSpPr>
          <p:cNvPr id="66568" name="Text Box 8"/>
          <p:cNvSpPr txBox="1">
            <a:spLocks noChangeArrowheads="1"/>
          </p:cNvSpPr>
          <p:nvPr/>
        </p:nvSpPr>
        <p:spPr bwMode="auto">
          <a:xfrm>
            <a:off x="5638800" y="4267200"/>
            <a:ext cx="2116138" cy="366713"/>
          </a:xfrm>
          <a:prstGeom prst="rect">
            <a:avLst/>
          </a:prstGeom>
          <a:noFill/>
          <a:ln w="9525">
            <a:noFill/>
            <a:miter lim="800000"/>
            <a:headEnd/>
            <a:tailEnd/>
          </a:ln>
          <a:effectLst/>
        </p:spPr>
        <p:txBody>
          <a:bodyPr wrap="none">
            <a:spAutoFit/>
          </a:bodyPr>
          <a:lstStyle/>
          <a:p>
            <a:r>
              <a:rPr lang="en-US" b="1">
                <a:solidFill>
                  <a:srgbClr val="000066"/>
                </a:solidFill>
              </a:rPr>
              <a:t>Foundation Rock</a:t>
            </a:r>
          </a:p>
        </p:txBody>
      </p:sp>
      <p:sp>
        <p:nvSpPr>
          <p:cNvPr id="66569" name="Text Box 9"/>
          <p:cNvSpPr txBox="1">
            <a:spLocks noChangeArrowheads="1"/>
          </p:cNvSpPr>
          <p:nvPr/>
        </p:nvSpPr>
        <p:spPr bwMode="auto">
          <a:xfrm>
            <a:off x="4973638" y="6400800"/>
            <a:ext cx="3027362" cy="366713"/>
          </a:xfrm>
          <a:prstGeom prst="rect">
            <a:avLst/>
          </a:prstGeom>
          <a:noFill/>
          <a:ln w="9525">
            <a:noFill/>
            <a:miter lim="800000"/>
            <a:headEnd/>
            <a:tailEnd/>
          </a:ln>
          <a:effectLst/>
        </p:spPr>
        <p:txBody>
          <a:bodyPr wrap="none">
            <a:spAutoFit/>
          </a:bodyPr>
          <a:lstStyle/>
          <a:p>
            <a:r>
              <a:rPr lang="en-US" b="1">
                <a:solidFill>
                  <a:srgbClr val="000066"/>
                </a:solidFill>
              </a:rPr>
              <a:t>Model of Herod’s Temple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en-US" dirty="0"/>
              <a:t>MACCABEAN REVOLT</a:t>
            </a:r>
          </a:p>
        </p:txBody>
      </p:sp>
      <p:sp>
        <p:nvSpPr>
          <p:cNvPr id="33795" name="Rectangle 3"/>
          <p:cNvSpPr>
            <a:spLocks noGrp="1" noRot="1" noChangeArrowheads="1"/>
          </p:cNvSpPr>
          <p:nvPr>
            <p:ph type="body" sz="half" idx="1"/>
          </p:nvPr>
        </p:nvSpPr>
        <p:spPr>
          <a:xfrm>
            <a:off x="457200" y="2286000"/>
            <a:ext cx="3736975" cy="3429000"/>
          </a:xfrm>
        </p:spPr>
        <p:txBody>
          <a:bodyPr/>
          <a:lstStyle/>
          <a:p>
            <a:r>
              <a:rPr lang="en-US" sz="2800" dirty="0"/>
              <a:t>Judah </a:t>
            </a:r>
            <a:r>
              <a:rPr lang="en-US" sz="2800" dirty="0" err="1"/>
              <a:t>Maccabee</a:t>
            </a:r>
            <a:r>
              <a:rPr lang="en-US" sz="2800" dirty="0"/>
              <a:t> (“The Hammer”)</a:t>
            </a:r>
          </a:p>
          <a:p>
            <a:r>
              <a:rPr lang="en-US" sz="2800" dirty="0"/>
              <a:t>Revolted against Greeks</a:t>
            </a:r>
          </a:p>
          <a:p>
            <a:r>
              <a:rPr lang="en-US" sz="2800" dirty="0" err="1"/>
              <a:t>Hasmonean</a:t>
            </a:r>
            <a:r>
              <a:rPr lang="en-US" sz="2800" dirty="0"/>
              <a:t> Dynasty</a:t>
            </a:r>
          </a:p>
        </p:txBody>
      </p:sp>
      <p:pic>
        <p:nvPicPr>
          <p:cNvPr id="33796" name="Picture 4" descr="Maccabees"/>
          <p:cNvPicPr>
            <a:picLocks noGrp="1" noChangeAspect="1" noChangeArrowheads="1"/>
          </p:cNvPicPr>
          <p:nvPr>
            <p:ph sz="half" idx="2"/>
          </p:nvPr>
        </p:nvPicPr>
        <p:blipFill>
          <a:blip r:embed="rId3" cstate="print"/>
          <a:srcRect/>
          <a:stretch>
            <a:fillRect/>
          </a:stretch>
        </p:blipFill>
        <p:spPr>
          <a:xfrm>
            <a:off x="4038600" y="1909763"/>
            <a:ext cx="4803775" cy="3443287"/>
          </a:xfrm>
          <a:noFill/>
          <a:ln>
            <a:solidFill>
              <a:srgbClr val="000000"/>
            </a:solidFill>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r>
              <a:rPr lang="en-US" dirty="0"/>
              <a:t>Abbasid Dynasty</a:t>
            </a:r>
          </a:p>
        </p:txBody>
      </p:sp>
      <p:sp>
        <p:nvSpPr>
          <p:cNvPr id="68611" name="Rectangle 3"/>
          <p:cNvSpPr>
            <a:spLocks noGrp="1" noRot="1" noChangeArrowheads="1"/>
          </p:cNvSpPr>
          <p:nvPr>
            <p:ph type="body" idx="1"/>
          </p:nvPr>
        </p:nvSpPr>
        <p:spPr>
          <a:xfrm>
            <a:off x="377825" y="1828800"/>
            <a:ext cx="3203575" cy="4343400"/>
          </a:xfrm>
        </p:spPr>
        <p:txBody>
          <a:bodyPr/>
          <a:lstStyle/>
          <a:p>
            <a:r>
              <a:rPr lang="en-US" sz="2600" dirty="0"/>
              <a:t>Abbasids replaced </a:t>
            </a:r>
            <a:r>
              <a:rPr lang="en-US" sz="2600" dirty="0" err="1"/>
              <a:t>Umayyads</a:t>
            </a:r>
            <a:r>
              <a:rPr lang="en-US" sz="2600" dirty="0"/>
              <a:t> in 8</a:t>
            </a:r>
            <a:r>
              <a:rPr lang="en-US" sz="2600" baseline="30000" dirty="0"/>
              <a:t>th</a:t>
            </a:r>
            <a:r>
              <a:rPr lang="en-US" sz="2600" dirty="0"/>
              <a:t> century</a:t>
            </a:r>
          </a:p>
          <a:p>
            <a:r>
              <a:rPr lang="en-US" sz="2600" dirty="0"/>
              <a:t> Capital moved from Damascus to Baghdad</a:t>
            </a:r>
          </a:p>
          <a:p>
            <a:pPr lvl="1"/>
            <a:r>
              <a:rPr lang="en-US" sz="2400" dirty="0"/>
              <a:t>Jerusalem lost significance.</a:t>
            </a:r>
          </a:p>
        </p:txBody>
      </p:sp>
      <p:pic>
        <p:nvPicPr>
          <p:cNvPr id="68612" name="Picture 4" descr="Abbasid Caliphate mine copy"/>
          <p:cNvPicPr>
            <a:picLocks noChangeAspect="1" noChangeArrowheads="1"/>
          </p:cNvPicPr>
          <p:nvPr/>
        </p:nvPicPr>
        <p:blipFill>
          <a:blip r:embed="rId3" cstate="print"/>
          <a:srcRect t="4327"/>
          <a:stretch>
            <a:fillRect/>
          </a:stretch>
        </p:blipFill>
        <p:spPr bwMode="auto">
          <a:xfrm>
            <a:off x="3810000" y="2362200"/>
            <a:ext cx="4960938" cy="2667000"/>
          </a:xfrm>
          <a:prstGeom prst="rect">
            <a:avLst/>
          </a:prstGeom>
          <a:noFill/>
          <a:ln w="9525">
            <a:solidFill>
              <a:srgbClr val="000000"/>
            </a:solidFill>
            <a:miter lim="800000"/>
            <a:headEnd/>
            <a:tailEnd/>
          </a:ln>
        </p:spPr>
      </p:pic>
      <p:pic>
        <p:nvPicPr>
          <p:cNvPr id="68613" name="Picture 5" descr="Palestine flag"/>
          <p:cNvPicPr>
            <a:picLocks noChangeAspect="1" noChangeArrowheads="1"/>
          </p:cNvPicPr>
          <p:nvPr/>
        </p:nvPicPr>
        <p:blipFill>
          <a:blip r:embed="rId4"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dirty="0"/>
              <a:t>Seljuk Turks</a:t>
            </a:r>
          </a:p>
        </p:txBody>
      </p:sp>
      <p:sp>
        <p:nvSpPr>
          <p:cNvPr id="70659" name="Rectangle 3"/>
          <p:cNvSpPr>
            <a:spLocks noGrp="1" noRot="1" noChangeArrowheads="1"/>
          </p:cNvSpPr>
          <p:nvPr>
            <p:ph type="body" idx="1"/>
          </p:nvPr>
        </p:nvSpPr>
        <p:spPr>
          <a:xfrm>
            <a:off x="0" y="1600200"/>
            <a:ext cx="3429000" cy="4800600"/>
          </a:xfrm>
        </p:spPr>
        <p:txBody>
          <a:bodyPr/>
          <a:lstStyle/>
          <a:p>
            <a:pPr>
              <a:lnSpc>
                <a:spcPct val="80000"/>
              </a:lnSpc>
            </a:pPr>
            <a:r>
              <a:rPr lang="en-US" sz="2600" dirty="0"/>
              <a:t>1071 </a:t>
            </a:r>
            <a:r>
              <a:rPr lang="en-US" sz="2600" dirty="0" err="1"/>
              <a:t>Seljuks</a:t>
            </a:r>
            <a:r>
              <a:rPr lang="en-US" sz="2600" dirty="0"/>
              <a:t> captured Jerusalem</a:t>
            </a:r>
          </a:p>
          <a:p>
            <a:pPr lvl="1">
              <a:lnSpc>
                <a:spcPct val="80000"/>
              </a:lnSpc>
            </a:pPr>
            <a:r>
              <a:rPr lang="en-US" sz="2400" dirty="0"/>
              <a:t>Prohibited Christians from visiting holy sites.</a:t>
            </a:r>
          </a:p>
          <a:p>
            <a:pPr>
              <a:lnSpc>
                <a:spcPct val="80000"/>
              </a:lnSpc>
            </a:pPr>
            <a:r>
              <a:rPr lang="en-US" sz="2600" dirty="0"/>
              <a:t>Battle of </a:t>
            </a:r>
            <a:r>
              <a:rPr lang="en-US" sz="2600" dirty="0" err="1"/>
              <a:t>Manzikert</a:t>
            </a:r>
            <a:endParaRPr lang="en-US" sz="2600" dirty="0"/>
          </a:p>
          <a:p>
            <a:pPr lvl="1">
              <a:lnSpc>
                <a:spcPct val="80000"/>
              </a:lnSpc>
            </a:pPr>
            <a:r>
              <a:rPr lang="en-US" sz="2400" dirty="0"/>
              <a:t>Seljuk Turks defeated Byzantines</a:t>
            </a:r>
          </a:p>
          <a:p>
            <a:pPr lvl="1">
              <a:lnSpc>
                <a:spcPct val="80000"/>
              </a:lnSpc>
            </a:pPr>
            <a:r>
              <a:rPr lang="en-US" sz="2400" dirty="0"/>
              <a:t>Emperor </a:t>
            </a:r>
            <a:r>
              <a:rPr lang="en-US" sz="2400" dirty="0" err="1"/>
              <a:t>Comnenus</a:t>
            </a:r>
            <a:r>
              <a:rPr lang="en-US" sz="2400" dirty="0"/>
              <a:t> asked Pope in Holy Roman Empire for help</a:t>
            </a:r>
          </a:p>
        </p:txBody>
      </p:sp>
      <p:pic>
        <p:nvPicPr>
          <p:cNvPr id="70660" name="Picture 4" descr="seljuk turks map copy"/>
          <p:cNvPicPr>
            <a:picLocks noChangeAspect="1" noChangeArrowheads="1"/>
          </p:cNvPicPr>
          <p:nvPr/>
        </p:nvPicPr>
        <p:blipFill>
          <a:blip r:embed="rId3" cstate="print"/>
          <a:srcRect/>
          <a:stretch>
            <a:fillRect/>
          </a:stretch>
        </p:blipFill>
        <p:spPr bwMode="auto">
          <a:xfrm>
            <a:off x="3581400" y="1600200"/>
            <a:ext cx="4926013" cy="3302000"/>
          </a:xfrm>
          <a:prstGeom prst="rect">
            <a:avLst/>
          </a:prstGeom>
          <a:noFill/>
          <a:ln w="9525">
            <a:solidFill>
              <a:srgbClr val="000000"/>
            </a:solidFill>
            <a:miter lim="800000"/>
            <a:headEnd/>
            <a:tailEnd/>
          </a:ln>
        </p:spPr>
      </p:pic>
      <p:pic>
        <p:nvPicPr>
          <p:cNvPr id="70661" name="Picture 5" descr="Roman empire copy"/>
          <p:cNvPicPr>
            <a:picLocks noChangeAspect="1" noChangeArrowheads="1"/>
          </p:cNvPicPr>
          <p:nvPr/>
        </p:nvPicPr>
        <p:blipFill>
          <a:blip r:embed="rId4" cstate="print"/>
          <a:srcRect t="9444"/>
          <a:stretch>
            <a:fillRect/>
          </a:stretch>
        </p:blipFill>
        <p:spPr bwMode="auto">
          <a:xfrm>
            <a:off x="6172200" y="4724400"/>
            <a:ext cx="2362200" cy="1844675"/>
          </a:xfrm>
          <a:prstGeom prst="rect">
            <a:avLst/>
          </a:prstGeom>
          <a:noFill/>
          <a:ln w="9525">
            <a:solidFill>
              <a:srgbClr val="003366"/>
            </a:solidFill>
            <a:miter lim="800000"/>
            <a:headEnd/>
            <a:tailEnd/>
          </a:ln>
        </p:spPr>
      </p:pic>
      <p:pic>
        <p:nvPicPr>
          <p:cNvPr id="70662" name="Picture 6" descr="Palestine flag"/>
          <p:cNvPicPr>
            <a:picLocks noChangeAspect="1" noChangeArrowheads="1"/>
          </p:cNvPicPr>
          <p:nvPr/>
        </p:nvPicPr>
        <p:blipFill>
          <a:blip r:embed="rId5" cstate="print"/>
          <a:srcRect/>
          <a:stretch>
            <a:fillRect/>
          </a:stretch>
        </p:blipFill>
        <p:spPr bwMode="auto">
          <a:xfrm rot="1496527">
            <a:off x="7142163" y="477838"/>
            <a:ext cx="1371600" cy="904875"/>
          </a:xfrm>
          <a:prstGeom prst="rect">
            <a:avLst/>
          </a:prstGeom>
          <a:noFill/>
          <a:ln w="9525">
            <a:solidFill>
              <a:srgbClr val="000000"/>
            </a:solid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r>
              <a:rPr lang="en-US" dirty="0"/>
              <a:t>Crusades</a:t>
            </a:r>
          </a:p>
        </p:txBody>
      </p:sp>
      <p:sp>
        <p:nvSpPr>
          <p:cNvPr id="72707" name="Rectangle 3"/>
          <p:cNvSpPr>
            <a:spLocks noGrp="1" noRot="1" noChangeArrowheads="1"/>
          </p:cNvSpPr>
          <p:nvPr>
            <p:ph type="body" sz="half" idx="2"/>
          </p:nvPr>
        </p:nvSpPr>
        <p:spPr/>
        <p:txBody>
          <a:bodyPr/>
          <a:lstStyle/>
          <a:p>
            <a:r>
              <a:rPr lang="en-US" sz="2800" dirty="0"/>
              <a:t>Pope Urban II</a:t>
            </a:r>
          </a:p>
          <a:p>
            <a:r>
              <a:rPr lang="en-US" sz="2800" dirty="0"/>
              <a:t>Set out on a “crusade” to liberate the Holy Land from the Muslim “Infidels”</a:t>
            </a:r>
          </a:p>
        </p:txBody>
      </p:sp>
      <p:sp>
        <p:nvSpPr>
          <p:cNvPr id="72708" name="Rectangle 4"/>
          <p:cNvSpPr>
            <a:spLocks noChangeArrowheads="1"/>
          </p:cNvSpPr>
          <p:nvPr/>
        </p:nvSpPr>
        <p:spPr bwMode="auto">
          <a:xfrm>
            <a:off x="5775325" y="2671763"/>
            <a:ext cx="9144000" cy="0"/>
          </a:xfrm>
          <a:prstGeom prst="rect">
            <a:avLst/>
          </a:prstGeom>
          <a:noFill/>
          <a:ln w="9525">
            <a:noFill/>
            <a:miter lim="800000"/>
            <a:headEnd/>
            <a:tailEnd/>
          </a:ln>
          <a:effectLst/>
        </p:spPr>
        <p:txBody>
          <a:bodyPr wrap="none" anchor="ctr">
            <a:spAutoFit/>
          </a:bodyPr>
          <a:lstStyle/>
          <a:p>
            <a:endParaRPr lang="en-US"/>
          </a:p>
        </p:txBody>
      </p:sp>
      <p:pic>
        <p:nvPicPr>
          <p:cNvPr id="72709" name="Picture 5" descr="MCj03248160000[1]"/>
          <p:cNvPicPr>
            <a:picLocks noChangeAspect="1" noChangeArrowheads="1"/>
          </p:cNvPicPr>
          <p:nvPr/>
        </p:nvPicPr>
        <p:blipFill>
          <a:blip r:embed="rId3" cstate="print"/>
          <a:srcRect/>
          <a:stretch>
            <a:fillRect/>
          </a:stretch>
        </p:blipFill>
        <p:spPr bwMode="auto">
          <a:xfrm>
            <a:off x="6019800" y="381000"/>
            <a:ext cx="1809750" cy="1190625"/>
          </a:xfrm>
          <a:prstGeom prst="rect">
            <a:avLst/>
          </a:prstGeom>
          <a:noFill/>
        </p:spPr>
      </p:pic>
      <p:pic>
        <p:nvPicPr>
          <p:cNvPr id="72710" name="Picture 6" descr="Crusades - SiegeofAntioch"/>
          <p:cNvPicPr>
            <a:picLocks noGrp="1" noChangeAspect="1" noChangeArrowheads="1"/>
          </p:cNvPicPr>
          <p:nvPr>
            <p:ph sz="half" idx="1"/>
          </p:nvPr>
        </p:nvPicPr>
        <p:blipFill>
          <a:blip r:embed="rId4" cstate="print"/>
          <a:srcRect/>
          <a:stretch>
            <a:fillRect/>
          </a:stretch>
        </p:blipFill>
        <p:spPr>
          <a:xfrm>
            <a:off x="762000" y="1676400"/>
            <a:ext cx="2770188" cy="4495800"/>
          </a:xfrm>
          <a:noFill/>
          <a:ln>
            <a:solidFill>
              <a:srgbClr val="000000"/>
            </a:solidFill>
          </a:ln>
        </p:spPr>
      </p:pic>
      <p:pic>
        <p:nvPicPr>
          <p:cNvPr id="72711" name="Picture 7" descr="MCj01493210000[1]"/>
          <p:cNvPicPr>
            <a:picLocks noChangeAspect="1" noChangeArrowheads="1"/>
          </p:cNvPicPr>
          <p:nvPr/>
        </p:nvPicPr>
        <p:blipFill>
          <a:blip r:embed="rId5" cstate="print"/>
          <a:srcRect/>
          <a:stretch>
            <a:fillRect/>
          </a:stretch>
        </p:blipFill>
        <p:spPr bwMode="auto">
          <a:xfrm>
            <a:off x="228600" y="4486275"/>
            <a:ext cx="1371600" cy="2295525"/>
          </a:xfrm>
          <a:prstGeom prst="rect">
            <a:avLst/>
          </a:prstGeom>
          <a:noFill/>
        </p:spPr>
      </p:pic>
      <p:pic>
        <p:nvPicPr>
          <p:cNvPr id="72712" name="Picture 8" descr="mapcrusades - mine copy"/>
          <p:cNvPicPr>
            <a:picLocks noChangeAspect="1" noChangeArrowheads="1"/>
          </p:cNvPicPr>
          <p:nvPr/>
        </p:nvPicPr>
        <p:blipFill>
          <a:blip r:embed="rId6" cstate="print"/>
          <a:srcRect/>
          <a:stretch>
            <a:fillRect/>
          </a:stretch>
        </p:blipFill>
        <p:spPr bwMode="auto">
          <a:xfrm>
            <a:off x="4114800" y="3962400"/>
            <a:ext cx="4191000" cy="2597150"/>
          </a:xfrm>
          <a:prstGeom prst="rect">
            <a:avLst/>
          </a:prstGeom>
          <a:noFill/>
          <a:ln w="9525">
            <a:solidFill>
              <a:srgbClr val="000000"/>
            </a:solid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p:txBody>
          <a:bodyPr/>
          <a:lstStyle/>
          <a:p>
            <a:r>
              <a:rPr lang="en-US" dirty="0"/>
              <a:t>Crusades</a:t>
            </a:r>
          </a:p>
        </p:txBody>
      </p:sp>
      <p:sp>
        <p:nvSpPr>
          <p:cNvPr id="74755" name="Rectangle 3"/>
          <p:cNvSpPr>
            <a:spLocks noGrp="1" noRot="1" noChangeArrowheads="1"/>
          </p:cNvSpPr>
          <p:nvPr>
            <p:ph type="body" sz="half" idx="2"/>
          </p:nvPr>
        </p:nvSpPr>
        <p:spPr>
          <a:xfrm>
            <a:off x="4495800" y="1600200"/>
            <a:ext cx="4346575" cy="4498975"/>
          </a:xfrm>
        </p:spPr>
        <p:txBody>
          <a:bodyPr/>
          <a:lstStyle/>
          <a:p>
            <a:r>
              <a:rPr lang="en-US" sz="2400" dirty="0"/>
              <a:t>1099</a:t>
            </a:r>
          </a:p>
          <a:p>
            <a:pPr lvl="1"/>
            <a:r>
              <a:rPr lang="en-US" sz="2000" dirty="0"/>
              <a:t>Crusaders captured Jerusalem</a:t>
            </a:r>
          </a:p>
          <a:p>
            <a:pPr lvl="1"/>
            <a:r>
              <a:rPr lang="en-US" sz="2000" dirty="0"/>
              <a:t>Massacred the city’s Jewish and Muslim inhabitants</a:t>
            </a:r>
          </a:p>
          <a:p>
            <a:pPr lvl="1"/>
            <a:r>
              <a:rPr lang="en-US" sz="2000" dirty="0"/>
              <a:t>Mosques and Temples were turned into churches</a:t>
            </a:r>
          </a:p>
          <a:p>
            <a:r>
              <a:rPr lang="en-US" sz="2400" dirty="0"/>
              <a:t>Muslims took back control under Saladin</a:t>
            </a:r>
          </a:p>
          <a:p>
            <a:pPr lvl="1"/>
            <a:r>
              <a:rPr lang="en-US" sz="2000" dirty="0"/>
              <a:t>Set off another crusade</a:t>
            </a:r>
          </a:p>
          <a:p>
            <a:r>
              <a:rPr lang="en-US" sz="2400" dirty="0"/>
              <a:t>Palestine fell to Ottomans</a:t>
            </a:r>
          </a:p>
          <a:p>
            <a:endParaRPr lang="en-US" sz="2400" dirty="0"/>
          </a:p>
        </p:txBody>
      </p:sp>
      <p:sp>
        <p:nvSpPr>
          <p:cNvPr id="74756" name="Rectangle 4"/>
          <p:cNvSpPr>
            <a:spLocks noChangeArrowheads="1"/>
          </p:cNvSpPr>
          <p:nvPr/>
        </p:nvSpPr>
        <p:spPr bwMode="auto">
          <a:xfrm>
            <a:off x="5775325" y="2671763"/>
            <a:ext cx="9144000" cy="0"/>
          </a:xfrm>
          <a:prstGeom prst="rect">
            <a:avLst/>
          </a:prstGeom>
          <a:noFill/>
          <a:ln w="9525">
            <a:noFill/>
            <a:miter lim="800000"/>
            <a:headEnd/>
            <a:tailEnd/>
          </a:ln>
          <a:effectLst/>
        </p:spPr>
        <p:txBody>
          <a:bodyPr wrap="none" anchor="ctr">
            <a:spAutoFit/>
          </a:bodyPr>
          <a:lstStyle/>
          <a:p>
            <a:endParaRPr lang="en-US"/>
          </a:p>
        </p:txBody>
      </p:sp>
      <p:pic>
        <p:nvPicPr>
          <p:cNvPr id="74757" name="Picture 5" descr="MCj03248160000[1]"/>
          <p:cNvPicPr>
            <a:picLocks noChangeAspect="1" noChangeArrowheads="1"/>
          </p:cNvPicPr>
          <p:nvPr/>
        </p:nvPicPr>
        <p:blipFill>
          <a:blip r:embed="rId3" cstate="print"/>
          <a:srcRect/>
          <a:stretch>
            <a:fillRect/>
          </a:stretch>
        </p:blipFill>
        <p:spPr bwMode="auto">
          <a:xfrm>
            <a:off x="6019800" y="381000"/>
            <a:ext cx="1809750" cy="1190625"/>
          </a:xfrm>
          <a:prstGeom prst="rect">
            <a:avLst/>
          </a:prstGeom>
          <a:noFill/>
        </p:spPr>
      </p:pic>
      <p:pic>
        <p:nvPicPr>
          <p:cNvPr id="74758" name="Picture 6" descr="SaladinRexAegypti"/>
          <p:cNvPicPr>
            <a:picLocks noGrp="1" noChangeAspect="1" noChangeArrowheads="1"/>
          </p:cNvPicPr>
          <p:nvPr>
            <p:ph sz="half" idx="1"/>
          </p:nvPr>
        </p:nvPicPr>
        <p:blipFill>
          <a:blip r:embed="rId4" cstate="print"/>
          <a:srcRect/>
          <a:stretch>
            <a:fillRect/>
          </a:stretch>
        </p:blipFill>
        <p:spPr>
          <a:xfrm>
            <a:off x="1066800" y="1447800"/>
            <a:ext cx="3109913" cy="4724400"/>
          </a:xfrm>
          <a:noFill/>
          <a:ln>
            <a:solidFill>
              <a:srgbClr val="000000"/>
            </a:solidFill>
          </a:ln>
        </p:spPr>
      </p:pic>
      <p:pic>
        <p:nvPicPr>
          <p:cNvPr id="74759" name="Picture 7" descr="MCj01493210000[1]"/>
          <p:cNvPicPr>
            <a:picLocks noChangeAspect="1" noChangeArrowheads="1"/>
          </p:cNvPicPr>
          <p:nvPr/>
        </p:nvPicPr>
        <p:blipFill>
          <a:blip r:embed="rId5" cstate="print"/>
          <a:srcRect/>
          <a:stretch>
            <a:fillRect/>
          </a:stretch>
        </p:blipFill>
        <p:spPr bwMode="auto">
          <a:xfrm>
            <a:off x="152400" y="4038600"/>
            <a:ext cx="1371600" cy="2295525"/>
          </a:xfrm>
          <a:prstGeom prst="rect">
            <a:avLst/>
          </a:prstGeom>
          <a:noFill/>
        </p:spPr>
      </p:pic>
      <p:sp>
        <p:nvSpPr>
          <p:cNvPr id="74760" name="Text Box 8"/>
          <p:cNvSpPr txBox="1">
            <a:spLocks noChangeArrowheads="1"/>
          </p:cNvSpPr>
          <p:nvPr/>
        </p:nvSpPr>
        <p:spPr bwMode="auto">
          <a:xfrm>
            <a:off x="815975" y="6197600"/>
            <a:ext cx="3843338" cy="366713"/>
          </a:xfrm>
          <a:prstGeom prst="rect">
            <a:avLst/>
          </a:prstGeom>
          <a:noFill/>
          <a:ln w="9525">
            <a:noFill/>
            <a:miter lim="800000"/>
            <a:headEnd/>
            <a:tailEnd/>
          </a:ln>
          <a:effectLst/>
        </p:spPr>
        <p:txBody>
          <a:bodyPr wrap="none">
            <a:spAutoFit/>
          </a:bodyPr>
          <a:lstStyle/>
          <a:p>
            <a:r>
              <a:rPr lang="en-US" b="1">
                <a:solidFill>
                  <a:srgbClr val="000066"/>
                </a:solidFill>
              </a:rPr>
              <a:t>Saladin, King of Egypt and Syria</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r>
              <a:rPr lang="en-US" dirty="0"/>
              <a:t>Ottoman Empire</a:t>
            </a:r>
          </a:p>
        </p:txBody>
      </p:sp>
      <p:sp>
        <p:nvSpPr>
          <p:cNvPr id="76803" name="Rectangle 3"/>
          <p:cNvSpPr>
            <a:spLocks noGrp="1" noRot="1" noChangeArrowheads="1"/>
          </p:cNvSpPr>
          <p:nvPr>
            <p:ph type="body" sz="half" idx="1"/>
          </p:nvPr>
        </p:nvSpPr>
        <p:spPr>
          <a:xfrm>
            <a:off x="301625" y="1600200"/>
            <a:ext cx="3432175" cy="4419600"/>
          </a:xfrm>
        </p:spPr>
        <p:txBody>
          <a:bodyPr/>
          <a:lstStyle/>
          <a:p>
            <a:pPr>
              <a:lnSpc>
                <a:spcPct val="90000"/>
              </a:lnSpc>
            </a:pPr>
            <a:r>
              <a:rPr lang="en-US" sz="2800" dirty="0" err="1"/>
              <a:t>Osman</a:t>
            </a:r>
            <a:endParaRPr lang="en-US" sz="2800" dirty="0"/>
          </a:p>
          <a:p>
            <a:pPr lvl="1">
              <a:lnSpc>
                <a:spcPct val="90000"/>
              </a:lnSpc>
            </a:pPr>
            <a:r>
              <a:rPr lang="en-US" sz="2400" dirty="0"/>
              <a:t>Turkish chieftain </a:t>
            </a:r>
          </a:p>
          <a:p>
            <a:pPr lvl="1">
              <a:lnSpc>
                <a:spcPct val="90000"/>
              </a:lnSpc>
            </a:pPr>
            <a:r>
              <a:rPr lang="en-US" sz="2400" dirty="0"/>
              <a:t>From Anatolia (present-day Turkey)</a:t>
            </a:r>
          </a:p>
          <a:p>
            <a:pPr>
              <a:lnSpc>
                <a:spcPct val="90000"/>
              </a:lnSpc>
            </a:pPr>
            <a:r>
              <a:rPr lang="en-US" sz="2800" dirty="0"/>
              <a:t>1453 captured Constantinople</a:t>
            </a:r>
          </a:p>
          <a:p>
            <a:pPr lvl="1">
              <a:lnSpc>
                <a:spcPct val="90000"/>
              </a:lnSpc>
            </a:pPr>
            <a:r>
              <a:rPr lang="en-US" sz="2400" dirty="0"/>
              <a:t>Former capital of the Byzantines</a:t>
            </a:r>
          </a:p>
          <a:p>
            <a:pPr lvl="1">
              <a:lnSpc>
                <a:spcPct val="90000"/>
              </a:lnSpc>
            </a:pPr>
            <a:r>
              <a:rPr lang="en-US" sz="2400" dirty="0"/>
              <a:t>Renamed the city “Istanbul”</a:t>
            </a:r>
          </a:p>
        </p:txBody>
      </p:sp>
      <p:pic>
        <p:nvPicPr>
          <p:cNvPr id="76804"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76805" name="Picture 5" descr="Ottoman Empire - mine copy"/>
          <p:cNvPicPr>
            <a:picLocks noGrp="1" noChangeAspect="1" noChangeArrowheads="1"/>
          </p:cNvPicPr>
          <p:nvPr>
            <p:ph sz="quarter" idx="2"/>
          </p:nvPr>
        </p:nvPicPr>
        <p:blipFill>
          <a:blip r:embed="rId4" cstate="print"/>
          <a:srcRect/>
          <a:stretch>
            <a:fillRect/>
          </a:stretch>
        </p:blipFill>
        <p:spPr>
          <a:xfrm>
            <a:off x="3962400" y="2209800"/>
            <a:ext cx="4724400" cy="3886200"/>
          </a:xfrm>
          <a:noFill/>
          <a:ln>
            <a:solidFill>
              <a:srgbClr val="000000"/>
            </a:solid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normAutofit fontScale="90000"/>
          </a:bodyPr>
          <a:lstStyle/>
          <a:p>
            <a:r>
              <a:rPr lang="en-US" sz="4000" dirty="0"/>
              <a:t>Palestine </a:t>
            </a:r>
            <a:br>
              <a:rPr lang="en-US" sz="4000" dirty="0"/>
            </a:br>
            <a:r>
              <a:rPr lang="en-US" sz="4000" dirty="0"/>
              <a:t>after the Holocaust</a:t>
            </a:r>
          </a:p>
        </p:txBody>
      </p:sp>
      <p:sp>
        <p:nvSpPr>
          <p:cNvPr id="128003" name="Rectangle 3"/>
          <p:cNvSpPr>
            <a:spLocks noGrp="1" noRot="1" noChangeArrowheads="1"/>
          </p:cNvSpPr>
          <p:nvPr>
            <p:ph type="body" idx="1"/>
          </p:nvPr>
        </p:nvSpPr>
        <p:spPr>
          <a:xfrm>
            <a:off x="457200" y="1905000"/>
            <a:ext cx="4041775" cy="4495800"/>
          </a:xfrm>
        </p:spPr>
        <p:txBody>
          <a:bodyPr/>
          <a:lstStyle/>
          <a:p>
            <a:pPr>
              <a:lnSpc>
                <a:spcPct val="80000"/>
              </a:lnSpc>
            </a:pPr>
            <a:r>
              <a:rPr lang="en-US" sz="2800" dirty="0"/>
              <a:t>Restrictions on Jewish immigration to Palestine</a:t>
            </a:r>
          </a:p>
          <a:p>
            <a:pPr lvl="1">
              <a:lnSpc>
                <a:spcPct val="80000"/>
              </a:lnSpc>
            </a:pPr>
            <a:r>
              <a:rPr lang="en-US" sz="2400" dirty="0"/>
              <a:t>British white papers </a:t>
            </a:r>
          </a:p>
          <a:p>
            <a:pPr>
              <a:lnSpc>
                <a:spcPct val="80000"/>
              </a:lnSpc>
            </a:pPr>
            <a:r>
              <a:rPr lang="en-US" sz="2800" dirty="0"/>
              <a:t>Zionist groups smuggle in Jews</a:t>
            </a:r>
          </a:p>
          <a:p>
            <a:pPr>
              <a:lnSpc>
                <a:spcPct val="80000"/>
              </a:lnSpc>
            </a:pPr>
            <a:r>
              <a:rPr lang="en-US" sz="2800" dirty="0"/>
              <a:t>Exodus</a:t>
            </a:r>
          </a:p>
          <a:p>
            <a:pPr lvl="1">
              <a:lnSpc>
                <a:spcPct val="80000"/>
              </a:lnSpc>
            </a:pPr>
            <a:r>
              <a:rPr lang="en-US" sz="2400" dirty="0"/>
              <a:t>Ship bringing  4,000 Jewish holocaust survivors from Europe to Palestine</a:t>
            </a:r>
          </a:p>
          <a:p>
            <a:pPr lvl="1">
              <a:lnSpc>
                <a:spcPct val="80000"/>
              </a:lnSpc>
            </a:pPr>
            <a:r>
              <a:rPr lang="en-US" sz="2400" dirty="0"/>
              <a:t>Denied entry</a:t>
            </a:r>
          </a:p>
        </p:txBody>
      </p:sp>
      <p:pic>
        <p:nvPicPr>
          <p:cNvPr id="128004" name="Picture 4" descr="Exodus - ship"/>
          <p:cNvPicPr>
            <a:picLocks noChangeAspect="1" noChangeArrowheads="1"/>
          </p:cNvPicPr>
          <p:nvPr/>
        </p:nvPicPr>
        <p:blipFill>
          <a:blip r:embed="rId3" cstate="print"/>
          <a:srcRect/>
          <a:stretch>
            <a:fillRect/>
          </a:stretch>
        </p:blipFill>
        <p:spPr bwMode="auto">
          <a:xfrm>
            <a:off x="4876800" y="2362200"/>
            <a:ext cx="3886200" cy="2503488"/>
          </a:xfrm>
          <a:prstGeom prst="rect">
            <a:avLst/>
          </a:prstGeom>
          <a:noFill/>
          <a:ln w="9525">
            <a:solidFill>
              <a:srgbClr val="000000"/>
            </a:solidFill>
            <a:miter lim="800000"/>
            <a:headEnd/>
            <a:tailEnd/>
          </a:ln>
        </p:spPr>
      </p:pic>
      <p:sp>
        <p:nvSpPr>
          <p:cNvPr id="128005" name="Text Box 5"/>
          <p:cNvSpPr txBox="1">
            <a:spLocks noChangeArrowheads="1"/>
          </p:cNvSpPr>
          <p:nvPr/>
        </p:nvSpPr>
        <p:spPr bwMode="auto">
          <a:xfrm>
            <a:off x="5105400" y="5029200"/>
            <a:ext cx="3287713" cy="1190625"/>
          </a:xfrm>
          <a:prstGeom prst="rect">
            <a:avLst/>
          </a:prstGeom>
          <a:noFill/>
          <a:ln w="9525">
            <a:noFill/>
            <a:miter lim="800000"/>
            <a:headEnd/>
            <a:tailEnd/>
          </a:ln>
          <a:effectLst/>
        </p:spPr>
        <p:txBody>
          <a:bodyPr>
            <a:spAutoFit/>
          </a:bodyPr>
          <a:lstStyle/>
          <a:p>
            <a:r>
              <a:rPr lang="en-US" b="1">
                <a:solidFill>
                  <a:srgbClr val="000066"/>
                </a:solidFill>
              </a:rPr>
              <a:t>Exodus </a:t>
            </a:r>
          </a:p>
          <a:p>
            <a:r>
              <a:rPr lang="en-US" b="1">
                <a:solidFill>
                  <a:srgbClr val="000066"/>
                </a:solidFill>
              </a:rPr>
              <a:t>Ship carrying Jewish emigrants </a:t>
            </a:r>
          </a:p>
          <a:p>
            <a:r>
              <a:rPr lang="en-US" b="1">
                <a:solidFill>
                  <a:srgbClr val="000066"/>
                </a:solidFill>
              </a:rPr>
              <a:t>July 11, 1947</a:t>
            </a:r>
          </a:p>
        </p:txBody>
      </p:sp>
      <p:pic>
        <p:nvPicPr>
          <p:cNvPr id="128006" name="Picture 6" descr="Israeli flag"/>
          <p:cNvPicPr>
            <a:picLocks noChangeAspect="1" noChangeArrowheads="1"/>
          </p:cNvPicPr>
          <p:nvPr/>
        </p:nvPicPr>
        <p:blipFill>
          <a:blip r:embed="rId4"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lstStyle/>
          <a:p>
            <a:r>
              <a:rPr lang="en-US" dirty="0"/>
              <a:t>JEWISH REBELLION</a:t>
            </a:r>
          </a:p>
        </p:txBody>
      </p:sp>
      <p:sp>
        <p:nvSpPr>
          <p:cNvPr id="130051" name="Rectangle 3"/>
          <p:cNvSpPr>
            <a:spLocks noGrp="1" noRot="1" noChangeArrowheads="1"/>
          </p:cNvSpPr>
          <p:nvPr>
            <p:ph type="body" idx="1"/>
          </p:nvPr>
        </p:nvSpPr>
        <p:spPr>
          <a:xfrm>
            <a:off x="4114800" y="1600200"/>
            <a:ext cx="4727575" cy="4495800"/>
          </a:xfrm>
        </p:spPr>
        <p:txBody>
          <a:bodyPr/>
          <a:lstStyle/>
          <a:p>
            <a:pPr>
              <a:lnSpc>
                <a:spcPct val="90000"/>
              </a:lnSpc>
            </a:pPr>
            <a:r>
              <a:rPr lang="en-US" dirty="0"/>
              <a:t>Jewish militants terrorized British</a:t>
            </a:r>
          </a:p>
          <a:p>
            <a:pPr>
              <a:lnSpc>
                <a:spcPct val="90000"/>
              </a:lnSpc>
            </a:pPr>
            <a:r>
              <a:rPr lang="en-US" dirty="0"/>
              <a:t>Stern Gang and </a:t>
            </a:r>
            <a:r>
              <a:rPr lang="en-US" dirty="0" err="1"/>
              <a:t>Irgun</a:t>
            </a:r>
            <a:endParaRPr lang="en-US" dirty="0"/>
          </a:p>
          <a:p>
            <a:pPr>
              <a:lnSpc>
                <a:spcPct val="90000"/>
              </a:lnSpc>
            </a:pPr>
            <a:r>
              <a:rPr lang="en-US" dirty="0"/>
              <a:t>King David Hotel bombed</a:t>
            </a:r>
          </a:p>
          <a:p>
            <a:pPr lvl="1">
              <a:lnSpc>
                <a:spcPct val="90000"/>
              </a:lnSpc>
            </a:pPr>
            <a:r>
              <a:rPr lang="en-US" dirty="0"/>
              <a:t>British headquarters</a:t>
            </a:r>
          </a:p>
          <a:p>
            <a:pPr>
              <a:lnSpc>
                <a:spcPct val="90000"/>
              </a:lnSpc>
            </a:pPr>
            <a:r>
              <a:rPr lang="en-US" dirty="0"/>
              <a:t>Acre Prison</a:t>
            </a:r>
          </a:p>
          <a:p>
            <a:pPr lvl="1">
              <a:lnSpc>
                <a:spcPct val="90000"/>
              </a:lnSpc>
            </a:pPr>
            <a:r>
              <a:rPr lang="en-US" dirty="0"/>
              <a:t>Prisoners</a:t>
            </a:r>
            <a:br>
              <a:rPr lang="en-US" dirty="0"/>
            </a:br>
            <a:r>
              <a:rPr lang="en-US" dirty="0"/>
              <a:t>released</a:t>
            </a:r>
          </a:p>
        </p:txBody>
      </p:sp>
      <p:pic>
        <p:nvPicPr>
          <p:cNvPr id="130052" name="Picture 4" descr="Irgun emblem"/>
          <p:cNvPicPr>
            <a:picLocks noChangeAspect="1" noChangeArrowheads="1"/>
          </p:cNvPicPr>
          <p:nvPr/>
        </p:nvPicPr>
        <p:blipFill>
          <a:blip r:embed="rId3" cstate="print"/>
          <a:srcRect/>
          <a:stretch>
            <a:fillRect/>
          </a:stretch>
        </p:blipFill>
        <p:spPr bwMode="auto">
          <a:xfrm>
            <a:off x="533400" y="1554163"/>
            <a:ext cx="1254125" cy="1570037"/>
          </a:xfrm>
          <a:prstGeom prst="rect">
            <a:avLst/>
          </a:prstGeom>
          <a:noFill/>
          <a:ln w="9525">
            <a:solidFill>
              <a:srgbClr val="000000"/>
            </a:solidFill>
            <a:miter lim="800000"/>
            <a:headEnd/>
            <a:tailEnd/>
          </a:ln>
        </p:spPr>
      </p:pic>
      <p:sp>
        <p:nvSpPr>
          <p:cNvPr id="130053" name="Text Box 5"/>
          <p:cNvSpPr txBox="1">
            <a:spLocks noChangeArrowheads="1"/>
          </p:cNvSpPr>
          <p:nvPr/>
        </p:nvSpPr>
        <p:spPr bwMode="auto">
          <a:xfrm>
            <a:off x="201613" y="3155950"/>
            <a:ext cx="1817687" cy="366713"/>
          </a:xfrm>
          <a:prstGeom prst="rect">
            <a:avLst/>
          </a:prstGeom>
          <a:noFill/>
          <a:ln w="9525">
            <a:noFill/>
            <a:miter lim="800000"/>
            <a:headEnd/>
            <a:tailEnd/>
          </a:ln>
          <a:effectLst/>
        </p:spPr>
        <p:txBody>
          <a:bodyPr wrap="none">
            <a:spAutoFit/>
          </a:bodyPr>
          <a:lstStyle/>
          <a:p>
            <a:r>
              <a:rPr lang="en-US" b="1">
                <a:solidFill>
                  <a:srgbClr val="000066"/>
                </a:solidFill>
              </a:rPr>
              <a:t>Irgun emblem</a:t>
            </a:r>
          </a:p>
        </p:txBody>
      </p:sp>
      <p:pic>
        <p:nvPicPr>
          <p:cNvPr id="130054" name="Picture 6" descr="Stern Gang"/>
          <p:cNvPicPr>
            <a:picLocks noChangeAspect="1" noChangeArrowheads="1"/>
          </p:cNvPicPr>
          <p:nvPr/>
        </p:nvPicPr>
        <p:blipFill>
          <a:blip r:embed="rId4" cstate="print"/>
          <a:srcRect/>
          <a:stretch>
            <a:fillRect/>
          </a:stretch>
        </p:blipFill>
        <p:spPr bwMode="auto">
          <a:xfrm>
            <a:off x="457200" y="3733800"/>
            <a:ext cx="1435100" cy="2152650"/>
          </a:xfrm>
          <a:prstGeom prst="rect">
            <a:avLst/>
          </a:prstGeom>
          <a:noFill/>
          <a:ln w="9525">
            <a:solidFill>
              <a:srgbClr val="000000"/>
            </a:solidFill>
            <a:miter lim="800000"/>
            <a:headEnd/>
            <a:tailEnd/>
          </a:ln>
        </p:spPr>
      </p:pic>
      <p:sp>
        <p:nvSpPr>
          <p:cNvPr id="130055" name="Text Box 7"/>
          <p:cNvSpPr txBox="1">
            <a:spLocks noChangeArrowheads="1"/>
          </p:cNvSpPr>
          <p:nvPr/>
        </p:nvSpPr>
        <p:spPr bwMode="auto">
          <a:xfrm>
            <a:off x="-25400" y="5899150"/>
            <a:ext cx="3209925" cy="366713"/>
          </a:xfrm>
          <a:prstGeom prst="rect">
            <a:avLst/>
          </a:prstGeom>
          <a:noFill/>
          <a:ln w="9525">
            <a:noFill/>
            <a:miter lim="800000"/>
            <a:headEnd/>
            <a:tailEnd/>
          </a:ln>
          <a:effectLst/>
        </p:spPr>
        <p:txBody>
          <a:bodyPr wrap="none">
            <a:spAutoFit/>
          </a:bodyPr>
          <a:lstStyle/>
          <a:p>
            <a:r>
              <a:rPr lang="en-US" b="1">
                <a:solidFill>
                  <a:srgbClr val="000066"/>
                </a:solidFill>
              </a:rPr>
              <a:t>Stern Gang (Lehi) emblem</a:t>
            </a:r>
          </a:p>
        </p:txBody>
      </p:sp>
      <p:pic>
        <p:nvPicPr>
          <p:cNvPr id="130056" name="Picture 8" descr="begin"/>
          <p:cNvPicPr>
            <a:picLocks noChangeAspect="1" noChangeArrowheads="1"/>
          </p:cNvPicPr>
          <p:nvPr/>
        </p:nvPicPr>
        <p:blipFill>
          <a:blip r:embed="rId5" cstate="print"/>
          <a:srcRect/>
          <a:stretch>
            <a:fillRect/>
          </a:stretch>
        </p:blipFill>
        <p:spPr bwMode="auto">
          <a:xfrm>
            <a:off x="2443163" y="1524000"/>
            <a:ext cx="1138237" cy="1625600"/>
          </a:xfrm>
          <a:prstGeom prst="rect">
            <a:avLst/>
          </a:prstGeom>
          <a:noFill/>
          <a:ln w="9525">
            <a:solidFill>
              <a:srgbClr val="000000"/>
            </a:solidFill>
            <a:miter lim="800000"/>
            <a:headEnd/>
            <a:tailEnd/>
          </a:ln>
        </p:spPr>
      </p:pic>
      <p:sp>
        <p:nvSpPr>
          <p:cNvPr id="130057" name="Text Box 9"/>
          <p:cNvSpPr txBox="1">
            <a:spLocks noChangeArrowheads="1"/>
          </p:cNvSpPr>
          <p:nvPr/>
        </p:nvSpPr>
        <p:spPr bwMode="auto">
          <a:xfrm>
            <a:off x="2079625" y="3138488"/>
            <a:ext cx="2079625" cy="366712"/>
          </a:xfrm>
          <a:prstGeom prst="rect">
            <a:avLst/>
          </a:prstGeom>
          <a:noFill/>
          <a:ln w="9525">
            <a:noFill/>
            <a:miter lim="800000"/>
            <a:headEnd/>
            <a:tailEnd/>
          </a:ln>
          <a:effectLst/>
        </p:spPr>
        <p:txBody>
          <a:bodyPr wrap="none">
            <a:spAutoFit/>
          </a:bodyPr>
          <a:lstStyle/>
          <a:p>
            <a:r>
              <a:rPr lang="en-US" b="1">
                <a:solidFill>
                  <a:srgbClr val="000066"/>
                </a:solidFill>
              </a:rPr>
              <a:t>Menachim Begin</a:t>
            </a:r>
          </a:p>
        </p:txBody>
      </p:sp>
      <p:pic>
        <p:nvPicPr>
          <p:cNvPr id="130058" name="Picture 10" descr="Avraham_Stern"/>
          <p:cNvPicPr>
            <a:picLocks noChangeAspect="1" noChangeArrowheads="1"/>
          </p:cNvPicPr>
          <p:nvPr/>
        </p:nvPicPr>
        <p:blipFill>
          <a:blip r:embed="rId6" cstate="print"/>
          <a:srcRect/>
          <a:stretch>
            <a:fillRect/>
          </a:stretch>
        </p:blipFill>
        <p:spPr bwMode="auto">
          <a:xfrm>
            <a:off x="2438400" y="3581400"/>
            <a:ext cx="1254125" cy="1706563"/>
          </a:xfrm>
          <a:prstGeom prst="rect">
            <a:avLst/>
          </a:prstGeom>
          <a:noFill/>
        </p:spPr>
      </p:pic>
      <p:sp>
        <p:nvSpPr>
          <p:cNvPr id="130059" name="Text Box 11"/>
          <p:cNvSpPr txBox="1">
            <a:spLocks noChangeArrowheads="1"/>
          </p:cNvSpPr>
          <p:nvPr/>
        </p:nvSpPr>
        <p:spPr bwMode="auto">
          <a:xfrm>
            <a:off x="2103438" y="5257800"/>
            <a:ext cx="1895475" cy="366713"/>
          </a:xfrm>
          <a:prstGeom prst="rect">
            <a:avLst/>
          </a:prstGeom>
          <a:noFill/>
          <a:ln w="9525">
            <a:noFill/>
            <a:miter lim="800000"/>
            <a:headEnd/>
            <a:tailEnd/>
          </a:ln>
          <a:effectLst/>
        </p:spPr>
        <p:txBody>
          <a:bodyPr wrap="none">
            <a:spAutoFit/>
          </a:bodyPr>
          <a:lstStyle/>
          <a:p>
            <a:r>
              <a:rPr lang="en-US" b="1">
                <a:solidFill>
                  <a:srgbClr val="000066"/>
                </a:solidFill>
              </a:rPr>
              <a:t>Avraham Stern</a:t>
            </a:r>
          </a:p>
        </p:txBody>
      </p:sp>
      <p:sp>
        <p:nvSpPr>
          <p:cNvPr id="130060" name="Text Box 12"/>
          <p:cNvSpPr txBox="1">
            <a:spLocks noChangeArrowheads="1"/>
          </p:cNvSpPr>
          <p:nvPr/>
        </p:nvSpPr>
        <p:spPr bwMode="auto">
          <a:xfrm>
            <a:off x="5019675" y="6096000"/>
            <a:ext cx="1485900" cy="366713"/>
          </a:xfrm>
          <a:prstGeom prst="rect">
            <a:avLst/>
          </a:prstGeom>
          <a:noFill/>
          <a:ln w="9525">
            <a:noFill/>
            <a:miter lim="800000"/>
            <a:headEnd/>
            <a:tailEnd/>
          </a:ln>
          <a:effectLst/>
        </p:spPr>
        <p:txBody>
          <a:bodyPr wrap="none">
            <a:spAutoFit/>
          </a:bodyPr>
          <a:lstStyle/>
          <a:p>
            <a:r>
              <a:rPr lang="en-US" b="1">
                <a:solidFill>
                  <a:srgbClr val="000066"/>
                </a:solidFill>
              </a:rPr>
              <a:t>Acre Prison</a:t>
            </a:r>
          </a:p>
        </p:txBody>
      </p:sp>
      <p:pic>
        <p:nvPicPr>
          <p:cNvPr id="130061" name="Picture 13" descr="acre prison"/>
          <p:cNvPicPr>
            <a:picLocks noChangeAspect="1" noChangeArrowheads="1"/>
          </p:cNvPicPr>
          <p:nvPr/>
        </p:nvPicPr>
        <p:blipFill>
          <a:blip r:embed="rId7" cstate="print"/>
          <a:srcRect/>
          <a:stretch>
            <a:fillRect/>
          </a:stretch>
        </p:blipFill>
        <p:spPr bwMode="auto">
          <a:xfrm>
            <a:off x="6705600" y="5029200"/>
            <a:ext cx="2133600" cy="1554163"/>
          </a:xfrm>
          <a:prstGeom prst="rect">
            <a:avLst/>
          </a:prstGeom>
          <a:noFill/>
          <a:ln w="9525">
            <a:solidFill>
              <a:srgbClr val="000000"/>
            </a:solidFill>
            <a:miter lim="800000"/>
            <a:headEnd/>
            <a:tailEnd/>
          </a:ln>
        </p:spPr>
      </p:pic>
      <p:pic>
        <p:nvPicPr>
          <p:cNvPr id="130062" name="Picture 14" descr="Israeli flag"/>
          <p:cNvPicPr>
            <a:picLocks noChangeAspect="1" noChangeArrowheads="1"/>
          </p:cNvPicPr>
          <p:nvPr/>
        </p:nvPicPr>
        <p:blipFill>
          <a:blip r:embed="rId8"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p:txBody>
          <a:bodyPr/>
          <a:lstStyle/>
          <a:p>
            <a:r>
              <a:rPr lang="en-US" dirty="0"/>
              <a:t>UN PARTITION PLAN (1947)</a:t>
            </a:r>
          </a:p>
        </p:txBody>
      </p:sp>
      <p:sp>
        <p:nvSpPr>
          <p:cNvPr id="132099" name="Rectangle 3"/>
          <p:cNvSpPr>
            <a:spLocks noGrp="1" noRot="1" noChangeArrowheads="1"/>
          </p:cNvSpPr>
          <p:nvPr>
            <p:ph type="body" idx="1"/>
          </p:nvPr>
        </p:nvSpPr>
        <p:spPr>
          <a:xfrm>
            <a:off x="301625" y="1600200"/>
            <a:ext cx="4346575" cy="4419600"/>
          </a:xfrm>
        </p:spPr>
        <p:txBody>
          <a:bodyPr/>
          <a:lstStyle/>
          <a:p>
            <a:pPr>
              <a:lnSpc>
                <a:spcPct val="80000"/>
              </a:lnSpc>
            </a:pPr>
            <a:r>
              <a:rPr lang="en-US" sz="2800" dirty="0"/>
              <a:t>UN Partition plan</a:t>
            </a:r>
          </a:p>
          <a:p>
            <a:pPr lvl="1">
              <a:lnSpc>
                <a:spcPct val="80000"/>
              </a:lnSpc>
            </a:pPr>
            <a:r>
              <a:rPr lang="en-US" sz="2400" dirty="0"/>
              <a:t>Partition of Palestine into Arab and Jewish states</a:t>
            </a:r>
          </a:p>
          <a:p>
            <a:pPr lvl="2">
              <a:lnSpc>
                <a:spcPct val="80000"/>
              </a:lnSpc>
            </a:pPr>
            <a:r>
              <a:rPr lang="en-US" sz="2000" dirty="0"/>
              <a:t>Jews would get 55% of land </a:t>
            </a:r>
          </a:p>
          <a:p>
            <a:pPr lvl="3">
              <a:lnSpc>
                <a:spcPct val="80000"/>
              </a:lnSpc>
            </a:pPr>
            <a:r>
              <a:rPr lang="en-US" sz="1800" dirty="0"/>
              <a:t>Including the Negev desert</a:t>
            </a:r>
          </a:p>
          <a:p>
            <a:pPr lvl="2">
              <a:lnSpc>
                <a:spcPct val="80000"/>
              </a:lnSpc>
            </a:pPr>
            <a:r>
              <a:rPr lang="en-US" sz="2000" dirty="0"/>
              <a:t>Arabs would receive 45%</a:t>
            </a:r>
          </a:p>
          <a:p>
            <a:pPr>
              <a:lnSpc>
                <a:spcPct val="80000"/>
              </a:lnSpc>
            </a:pPr>
            <a:r>
              <a:rPr lang="en-US" sz="2800" dirty="0"/>
              <a:t>Independence</a:t>
            </a:r>
          </a:p>
          <a:p>
            <a:pPr lvl="1">
              <a:lnSpc>
                <a:spcPct val="80000"/>
              </a:lnSpc>
            </a:pPr>
            <a:r>
              <a:rPr lang="en-US" sz="2400" dirty="0"/>
              <a:t>May 14, 1948 David Ben-Gurion declared Israel’s independence from Britain.</a:t>
            </a:r>
          </a:p>
        </p:txBody>
      </p:sp>
      <p:pic>
        <p:nvPicPr>
          <p:cNvPr id="132100" name="Picture 4"/>
          <p:cNvPicPr>
            <a:picLocks noChangeAspect="1" noChangeArrowheads="1"/>
          </p:cNvPicPr>
          <p:nvPr/>
        </p:nvPicPr>
        <p:blipFill>
          <a:blip r:embed="rId3" cstate="print"/>
          <a:srcRect/>
          <a:stretch>
            <a:fillRect/>
          </a:stretch>
        </p:blipFill>
        <p:spPr bwMode="auto">
          <a:xfrm>
            <a:off x="4648200" y="1600200"/>
            <a:ext cx="4194175" cy="4498975"/>
          </a:xfrm>
          <a:prstGeom prst="rect">
            <a:avLst/>
          </a:prstGeom>
          <a:noFill/>
          <a:ln w="9525">
            <a:solidFill>
              <a:srgbClr val="000000"/>
            </a:solidFill>
            <a:miter lim="800000"/>
            <a:headEnd/>
            <a:tailEnd/>
          </a:ln>
          <a:effec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p:txBody>
          <a:bodyPr>
            <a:normAutofit fontScale="90000"/>
          </a:bodyPr>
          <a:lstStyle/>
          <a:p>
            <a:r>
              <a:rPr lang="en-US" sz="4000" dirty="0"/>
              <a:t>MIDDLE EAST AFTER WWII</a:t>
            </a:r>
            <a:br>
              <a:rPr lang="en-US" sz="4000" dirty="0"/>
            </a:br>
            <a:r>
              <a:rPr lang="en-US" sz="4000" dirty="0"/>
              <a:t>Transjordan</a:t>
            </a:r>
          </a:p>
        </p:txBody>
      </p:sp>
      <p:sp>
        <p:nvSpPr>
          <p:cNvPr id="134147" name="Rectangle 3"/>
          <p:cNvSpPr>
            <a:spLocks noGrp="1" noRot="1" noChangeArrowheads="1"/>
          </p:cNvSpPr>
          <p:nvPr>
            <p:ph type="body" idx="1"/>
          </p:nvPr>
        </p:nvSpPr>
        <p:spPr>
          <a:xfrm>
            <a:off x="301625" y="1524000"/>
            <a:ext cx="4575175" cy="4953000"/>
          </a:xfrm>
        </p:spPr>
        <p:txBody>
          <a:bodyPr/>
          <a:lstStyle/>
          <a:p>
            <a:pPr>
              <a:lnSpc>
                <a:spcPct val="80000"/>
              </a:lnSpc>
            </a:pPr>
            <a:r>
              <a:rPr lang="en-US" sz="2800" dirty="0"/>
              <a:t>In compensation for McMahon-Hussein agreement</a:t>
            </a:r>
          </a:p>
          <a:p>
            <a:pPr lvl="1">
              <a:lnSpc>
                <a:spcPct val="80000"/>
              </a:lnSpc>
            </a:pPr>
            <a:r>
              <a:rPr lang="en-US" sz="2400" dirty="0"/>
              <a:t>British granted leadership to </a:t>
            </a:r>
            <a:r>
              <a:rPr lang="en-US" sz="2400" dirty="0" err="1"/>
              <a:t>Hashemites</a:t>
            </a:r>
            <a:endParaRPr lang="en-US" sz="2400" dirty="0"/>
          </a:p>
          <a:p>
            <a:pPr lvl="1">
              <a:lnSpc>
                <a:spcPct val="80000"/>
              </a:lnSpc>
            </a:pPr>
            <a:r>
              <a:rPr lang="en-US" sz="2400" dirty="0"/>
              <a:t>King Abdullah I (son of </a:t>
            </a:r>
            <a:r>
              <a:rPr lang="en-US" sz="2400" dirty="0" err="1"/>
              <a:t>Sherif</a:t>
            </a:r>
            <a:r>
              <a:rPr lang="en-US" sz="2400" dirty="0"/>
              <a:t> Hussein) – King of Jordan</a:t>
            </a:r>
          </a:p>
          <a:p>
            <a:pPr>
              <a:lnSpc>
                <a:spcPct val="80000"/>
              </a:lnSpc>
            </a:pPr>
            <a:r>
              <a:rPr lang="en-US" sz="2800" dirty="0"/>
              <a:t>Annexed West Bank after 1948</a:t>
            </a:r>
          </a:p>
          <a:p>
            <a:pPr lvl="1">
              <a:lnSpc>
                <a:spcPct val="80000"/>
              </a:lnSpc>
            </a:pPr>
            <a:r>
              <a:rPr lang="en-US" sz="2400" dirty="0"/>
              <a:t>Including eastern half of Jerusalem (with Temple Mount)</a:t>
            </a:r>
          </a:p>
          <a:p>
            <a:pPr lvl="1">
              <a:lnSpc>
                <a:spcPct val="80000"/>
              </a:lnSpc>
            </a:pPr>
            <a:r>
              <a:rPr lang="en-US" sz="2400" dirty="0"/>
              <a:t>Jews forbidden to enter</a:t>
            </a:r>
          </a:p>
          <a:p>
            <a:pPr>
              <a:lnSpc>
                <a:spcPct val="80000"/>
              </a:lnSpc>
            </a:pPr>
            <a:endParaRPr lang="en-US" sz="2800" dirty="0"/>
          </a:p>
        </p:txBody>
      </p:sp>
      <p:pic>
        <p:nvPicPr>
          <p:cNvPr id="134148" name="Picture 4" descr="transjordan copy"/>
          <p:cNvPicPr>
            <a:picLocks noChangeAspect="1" noChangeArrowheads="1"/>
          </p:cNvPicPr>
          <p:nvPr/>
        </p:nvPicPr>
        <p:blipFill>
          <a:blip r:embed="rId3" cstate="print"/>
          <a:srcRect b="11205"/>
          <a:stretch>
            <a:fillRect/>
          </a:stretch>
        </p:blipFill>
        <p:spPr bwMode="auto">
          <a:xfrm>
            <a:off x="5089525" y="1828800"/>
            <a:ext cx="3521075" cy="4038600"/>
          </a:xfrm>
          <a:prstGeom prst="rect">
            <a:avLst/>
          </a:prstGeom>
          <a:noFill/>
          <a:ln w="9525">
            <a:solidFill>
              <a:srgbClr val="000000"/>
            </a:solid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p:txBody>
          <a:bodyPr>
            <a:normAutofit fontScale="90000"/>
          </a:bodyPr>
          <a:lstStyle/>
          <a:p>
            <a:r>
              <a:rPr lang="en-US" sz="4000" dirty="0"/>
              <a:t>	MIDDLE EAST AFTER WWII</a:t>
            </a:r>
            <a:br>
              <a:rPr lang="en-US" sz="4000" dirty="0"/>
            </a:br>
            <a:r>
              <a:rPr lang="en-US" sz="4000" dirty="0"/>
              <a:t>Syria</a:t>
            </a:r>
          </a:p>
        </p:txBody>
      </p:sp>
      <p:sp>
        <p:nvSpPr>
          <p:cNvPr id="136195" name="Rectangle 3"/>
          <p:cNvSpPr>
            <a:spLocks noGrp="1" noRot="1" noChangeArrowheads="1"/>
          </p:cNvSpPr>
          <p:nvPr>
            <p:ph type="body" idx="1"/>
          </p:nvPr>
        </p:nvSpPr>
        <p:spPr>
          <a:xfrm>
            <a:off x="301625" y="1600200"/>
            <a:ext cx="4270375" cy="4572000"/>
          </a:xfrm>
        </p:spPr>
        <p:txBody>
          <a:bodyPr/>
          <a:lstStyle/>
          <a:p>
            <a:pPr>
              <a:lnSpc>
                <a:spcPct val="90000"/>
              </a:lnSpc>
            </a:pPr>
            <a:r>
              <a:rPr lang="en-US" sz="2800" dirty="0"/>
              <a:t>“Greater Syria” used to include:</a:t>
            </a:r>
          </a:p>
          <a:p>
            <a:pPr lvl="1">
              <a:lnSpc>
                <a:spcPct val="90000"/>
              </a:lnSpc>
            </a:pPr>
            <a:r>
              <a:rPr lang="en-US" sz="2400" dirty="0"/>
              <a:t>Jordan, Israel, Lebanon and present-day Syria</a:t>
            </a:r>
          </a:p>
          <a:p>
            <a:pPr>
              <a:lnSpc>
                <a:spcPct val="90000"/>
              </a:lnSpc>
            </a:pPr>
            <a:r>
              <a:rPr lang="en-US" sz="2800" dirty="0"/>
              <a:t>Center of Umayyad Dynasty (661)</a:t>
            </a:r>
          </a:p>
          <a:p>
            <a:pPr>
              <a:lnSpc>
                <a:spcPct val="90000"/>
              </a:lnSpc>
            </a:pPr>
            <a:r>
              <a:rPr lang="en-US" sz="2800" dirty="0"/>
              <a:t>Sykes-Picot Agreement</a:t>
            </a:r>
          </a:p>
          <a:p>
            <a:pPr lvl="1">
              <a:lnSpc>
                <a:spcPct val="90000"/>
              </a:lnSpc>
            </a:pPr>
            <a:r>
              <a:rPr lang="en-US" sz="2400" dirty="0"/>
              <a:t>French got control of Syria</a:t>
            </a:r>
          </a:p>
          <a:p>
            <a:pPr>
              <a:lnSpc>
                <a:spcPct val="90000"/>
              </a:lnSpc>
            </a:pPr>
            <a:r>
              <a:rPr lang="en-US" sz="2800" dirty="0"/>
              <a:t>Syria became independent in 1946</a:t>
            </a:r>
          </a:p>
          <a:p>
            <a:pPr>
              <a:lnSpc>
                <a:spcPct val="90000"/>
              </a:lnSpc>
            </a:pPr>
            <a:endParaRPr lang="en-US" sz="2800" dirty="0"/>
          </a:p>
        </p:txBody>
      </p:sp>
      <p:pic>
        <p:nvPicPr>
          <p:cNvPr id="136196" name="Picture 4" descr="syria"/>
          <p:cNvPicPr>
            <a:picLocks noChangeAspect="1" noChangeArrowheads="1"/>
          </p:cNvPicPr>
          <p:nvPr/>
        </p:nvPicPr>
        <p:blipFill>
          <a:blip r:embed="rId3" cstate="print"/>
          <a:srcRect/>
          <a:stretch>
            <a:fillRect/>
          </a:stretch>
        </p:blipFill>
        <p:spPr bwMode="auto">
          <a:xfrm>
            <a:off x="4953000" y="1981200"/>
            <a:ext cx="3543300" cy="3509963"/>
          </a:xfrm>
          <a:prstGeom prst="rect">
            <a:avLst/>
          </a:prstGeom>
          <a:noFill/>
          <a:ln w="9525">
            <a:solidFill>
              <a:srgbClr val="000000"/>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dirty="0"/>
              <a:t>KING HEROD</a:t>
            </a:r>
          </a:p>
        </p:txBody>
      </p:sp>
      <p:sp>
        <p:nvSpPr>
          <p:cNvPr id="35843" name="Rectangle 3"/>
          <p:cNvSpPr>
            <a:spLocks noGrp="1" noRot="1" noChangeArrowheads="1"/>
          </p:cNvSpPr>
          <p:nvPr>
            <p:ph type="body" sz="half" idx="1"/>
          </p:nvPr>
        </p:nvSpPr>
        <p:spPr/>
        <p:txBody>
          <a:bodyPr/>
          <a:lstStyle/>
          <a:p>
            <a:r>
              <a:rPr lang="en-US" sz="2800" dirty="0"/>
              <a:t>Romans conquered Greeks (146 B.C.)</a:t>
            </a:r>
          </a:p>
          <a:p>
            <a:r>
              <a:rPr lang="en-US" sz="2800" dirty="0"/>
              <a:t>Herod appointed king</a:t>
            </a:r>
          </a:p>
          <a:p>
            <a:pPr lvl="1"/>
            <a:r>
              <a:rPr lang="en-US" sz="2400" dirty="0"/>
              <a:t>Constructed aqueducts, palaces </a:t>
            </a:r>
          </a:p>
          <a:p>
            <a:pPr lvl="1"/>
            <a:r>
              <a:rPr lang="en-US" sz="2400" dirty="0"/>
              <a:t>Expanded Temple Mount</a:t>
            </a:r>
          </a:p>
          <a:p>
            <a:r>
              <a:rPr lang="en-US" sz="2800" dirty="0"/>
              <a:t>Herod “crucified” conspirators</a:t>
            </a:r>
          </a:p>
        </p:txBody>
      </p:sp>
      <p:pic>
        <p:nvPicPr>
          <p:cNvPr id="35844" name="Picture 4" descr="herod's temple"/>
          <p:cNvPicPr>
            <a:picLocks noGrp="1" noChangeAspect="1" noChangeArrowheads="1"/>
          </p:cNvPicPr>
          <p:nvPr>
            <p:ph sz="quarter" idx="2"/>
          </p:nvPr>
        </p:nvPicPr>
        <p:blipFill>
          <a:blip r:embed="rId3" cstate="print"/>
          <a:srcRect b="11205"/>
          <a:stretch>
            <a:fillRect/>
          </a:stretch>
        </p:blipFill>
        <p:spPr>
          <a:xfrm>
            <a:off x="4749800" y="3352800"/>
            <a:ext cx="3860800" cy="2667000"/>
          </a:xfrm>
          <a:noFill/>
          <a:ln>
            <a:solidFill>
              <a:srgbClr val="003366"/>
            </a:solidFill>
          </a:ln>
        </p:spPr>
      </p:pic>
      <p:pic>
        <p:nvPicPr>
          <p:cNvPr id="35845" name="Picture 5" descr="HerodtheGreat1"/>
          <p:cNvPicPr>
            <a:picLocks noGrp="1" noChangeAspect="1" noChangeArrowheads="1"/>
          </p:cNvPicPr>
          <p:nvPr>
            <p:ph sz="quarter" idx="3"/>
          </p:nvPr>
        </p:nvPicPr>
        <p:blipFill>
          <a:blip r:embed="rId4" cstate="print"/>
          <a:srcRect/>
          <a:stretch>
            <a:fillRect/>
          </a:stretch>
        </p:blipFill>
        <p:spPr>
          <a:xfrm>
            <a:off x="6858000" y="1524000"/>
            <a:ext cx="1336675" cy="1639888"/>
          </a:xfrm>
          <a:noFill/>
          <a:ln>
            <a:solidFill>
              <a:srgbClr val="003366"/>
            </a:solidFill>
          </a:ln>
        </p:spPr>
      </p:pic>
      <p:sp>
        <p:nvSpPr>
          <p:cNvPr id="35846" name="Text Box 6"/>
          <p:cNvSpPr txBox="1">
            <a:spLocks noChangeArrowheads="1"/>
          </p:cNvSpPr>
          <p:nvPr/>
        </p:nvSpPr>
        <p:spPr bwMode="auto">
          <a:xfrm>
            <a:off x="5334000" y="1690688"/>
            <a:ext cx="1463675" cy="366712"/>
          </a:xfrm>
          <a:prstGeom prst="rect">
            <a:avLst/>
          </a:prstGeom>
          <a:noFill/>
          <a:ln w="9525">
            <a:noFill/>
            <a:miter lim="800000"/>
            <a:headEnd/>
            <a:tailEnd/>
          </a:ln>
          <a:effectLst/>
        </p:spPr>
        <p:txBody>
          <a:bodyPr wrap="none">
            <a:spAutoFit/>
          </a:bodyPr>
          <a:lstStyle/>
          <a:p>
            <a:pPr algn="l"/>
            <a:r>
              <a:rPr lang="en-US" b="1">
                <a:solidFill>
                  <a:srgbClr val="000066"/>
                </a:solidFill>
              </a:rPr>
              <a:t>King Herod</a:t>
            </a:r>
          </a:p>
        </p:txBody>
      </p:sp>
      <p:sp>
        <p:nvSpPr>
          <p:cNvPr id="35847" name="Text Box 7"/>
          <p:cNvSpPr txBox="1">
            <a:spLocks noChangeArrowheads="1"/>
          </p:cNvSpPr>
          <p:nvPr/>
        </p:nvSpPr>
        <p:spPr bwMode="auto">
          <a:xfrm>
            <a:off x="4724400" y="2971800"/>
            <a:ext cx="2209800" cy="366713"/>
          </a:xfrm>
          <a:prstGeom prst="rect">
            <a:avLst/>
          </a:prstGeom>
          <a:noFill/>
          <a:ln w="9525">
            <a:noFill/>
            <a:miter lim="800000"/>
            <a:headEnd/>
            <a:tailEnd/>
          </a:ln>
          <a:effectLst/>
        </p:spPr>
        <p:txBody>
          <a:bodyPr>
            <a:spAutoFit/>
          </a:bodyPr>
          <a:lstStyle/>
          <a:p>
            <a:pPr algn="l"/>
            <a:r>
              <a:rPr lang="en-US" b="1">
                <a:solidFill>
                  <a:srgbClr val="000066"/>
                </a:solidFill>
              </a:rPr>
              <a:t>Herod’s Temple</a:t>
            </a:r>
          </a:p>
        </p:txBody>
      </p:sp>
      <p:pic>
        <p:nvPicPr>
          <p:cNvPr id="35848" name="Picture 8" descr="MPj04001170000[1]"/>
          <p:cNvPicPr>
            <a:picLocks noChangeAspect="1" noChangeArrowheads="1"/>
          </p:cNvPicPr>
          <p:nvPr/>
        </p:nvPicPr>
        <p:blipFill>
          <a:blip r:embed="rId5" cstate="print"/>
          <a:srcRect/>
          <a:stretch>
            <a:fillRect/>
          </a:stretch>
        </p:blipFill>
        <p:spPr bwMode="auto">
          <a:xfrm>
            <a:off x="4495800" y="4953000"/>
            <a:ext cx="1016000" cy="1524000"/>
          </a:xfrm>
          <a:prstGeom prst="rect">
            <a:avLst/>
          </a:prstGeom>
          <a:noFill/>
          <a:ln w="9525">
            <a:solidFill>
              <a:srgbClr val="000080"/>
            </a:solidFill>
            <a:miter lim="800000"/>
            <a:headEnd/>
            <a:tailEnd/>
          </a:ln>
        </p:spPr>
      </p:pic>
      <p:pic>
        <p:nvPicPr>
          <p:cNvPr id="35849" name="Picture 9" descr="MCj03248160000[1]"/>
          <p:cNvPicPr>
            <a:picLocks noChangeAspect="1" noChangeArrowheads="1"/>
          </p:cNvPicPr>
          <p:nvPr/>
        </p:nvPicPr>
        <p:blipFill>
          <a:blip r:embed="rId6" cstate="print"/>
          <a:srcRect/>
          <a:stretch>
            <a:fillRect/>
          </a:stretch>
        </p:blipFill>
        <p:spPr bwMode="auto">
          <a:xfrm>
            <a:off x="6477000" y="304800"/>
            <a:ext cx="1447800" cy="952500"/>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p:txBody>
          <a:bodyPr>
            <a:normAutofit fontScale="90000"/>
          </a:bodyPr>
          <a:lstStyle/>
          <a:p>
            <a:r>
              <a:rPr lang="en-US" sz="4000" dirty="0"/>
              <a:t>MIDDLE EAST AFTER WWII</a:t>
            </a:r>
            <a:br>
              <a:rPr lang="en-US" sz="4000" dirty="0"/>
            </a:br>
            <a:r>
              <a:rPr lang="en-US" sz="4000" dirty="0"/>
              <a:t>Lebanon</a:t>
            </a:r>
          </a:p>
        </p:txBody>
      </p:sp>
      <p:sp>
        <p:nvSpPr>
          <p:cNvPr id="138243" name="Rectangle 3"/>
          <p:cNvSpPr>
            <a:spLocks noGrp="1" noRot="1" noChangeArrowheads="1"/>
          </p:cNvSpPr>
          <p:nvPr>
            <p:ph type="body" idx="1"/>
          </p:nvPr>
        </p:nvSpPr>
        <p:spPr>
          <a:xfrm>
            <a:off x="301625" y="1600200"/>
            <a:ext cx="4346575" cy="5257800"/>
          </a:xfrm>
        </p:spPr>
        <p:txBody>
          <a:bodyPr/>
          <a:lstStyle/>
          <a:p>
            <a:pPr>
              <a:lnSpc>
                <a:spcPct val="90000"/>
              </a:lnSpc>
            </a:pPr>
            <a:r>
              <a:rPr lang="en-US" sz="2400" dirty="0"/>
              <a:t>Most Lebanese were Christians (</a:t>
            </a:r>
            <a:r>
              <a:rPr lang="en-US" sz="2400" dirty="0" err="1"/>
              <a:t>Maronites</a:t>
            </a:r>
            <a:r>
              <a:rPr lang="en-US" sz="2400" dirty="0"/>
              <a:t>)</a:t>
            </a:r>
          </a:p>
          <a:p>
            <a:pPr>
              <a:lnSpc>
                <a:spcPct val="90000"/>
              </a:lnSpc>
            </a:pPr>
            <a:r>
              <a:rPr lang="en-US" sz="2400" dirty="0"/>
              <a:t>French took control of Syria/Lebanon region </a:t>
            </a:r>
          </a:p>
          <a:p>
            <a:pPr lvl="1">
              <a:lnSpc>
                <a:spcPct val="90000"/>
              </a:lnSpc>
            </a:pPr>
            <a:r>
              <a:rPr lang="en-US" sz="2000" dirty="0"/>
              <a:t>Muslim Syria was separated from Christian Lebanon</a:t>
            </a:r>
          </a:p>
          <a:p>
            <a:pPr>
              <a:lnSpc>
                <a:spcPct val="90000"/>
              </a:lnSpc>
            </a:pPr>
            <a:r>
              <a:rPr lang="en-US" sz="2400" dirty="0"/>
              <a:t>Lebanon became independent 1944</a:t>
            </a:r>
          </a:p>
          <a:p>
            <a:pPr>
              <a:lnSpc>
                <a:spcPct val="90000"/>
              </a:lnSpc>
            </a:pPr>
            <a:r>
              <a:rPr lang="en-US" sz="2400" dirty="0"/>
              <a:t>Governance divided by religious groups</a:t>
            </a:r>
          </a:p>
          <a:p>
            <a:pPr lvl="1">
              <a:lnSpc>
                <a:spcPct val="90000"/>
              </a:lnSpc>
            </a:pPr>
            <a:r>
              <a:rPr lang="en-US" sz="2000" dirty="0" err="1"/>
              <a:t>Maronite</a:t>
            </a:r>
            <a:r>
              <a:rPr lang="en-US" sz="2000" dirty="0"/>
              <a:t> Christian president</a:t>
            </a:r>
          </a:p>
          <a:p>
            <a:pPr lvl="1">
              <a:lnSpc>
                <a:spcPct val="90000"/>
              </a:lnSpc>
            </a:pPr>
            <a:r>
              <a:rPr lang="en-US" sz="2000" dirty="0"/>
              <a:t>Sunni Muslim prime minister</a:t>
            </a:r>
          </a:p>
          <a:p>
            <a:pPr lvl="1">
              <a:lnSpc>
                <a:spcPct val="90000"/>
              </a:lnSpc>
            </a:pPr>
            <a:r>
              <a:rPr lang="en-US" sz="2000" dirty="0" err="1"/>
              <a:t>Shi’a</a:t>
            </a:r>
            <a:r>
              <a:rPr lang="en-US" sz="2000" dirty="0"/>
              <a:t> Muslim speaker of the assembly.</a:t>
            </a:r>
          </a:p>
          <a:p>
            <a:pPr>
              <a:lnSpc>
                <a:spcPct val="90000"/>
              </a:lnSpc>
            </a:pPr>
            <a:endParaRPr lang="en-US" sz="2400" dirty="0"/>
          </a:p>
        </p:txBody>
      </p:sp>
      <p:pic>
        <p:nvPicPr>
          <p:cNvPr id="138244" name="Picture 4" descr="Lebanon"/>
          <p:cNvPicPr>
            <a:picLocks noChangeAspect="1" noChangeArrowheads="1"/>
          </p:cNvPicPr>
          <p:nvPr/>
        </p:nvPicPr>
        <p:blipFill>
          <a:blip r:embed="rId3" cstate="print"/>
          <a:srcRect r="6522" b="10014"/>
          <a:stretch>
            <a:fillRect/>
          </a:stretch>
        </p:blipFill>
        <p:spPr bwMode="auto">
          <a:xfrm>
            <a:off x="4876800" y="1863725"/>
            <a:ext cx="4038600" cy="3851275"/>
          </a:xfrm>
          <a:prstGeom prst="rect">
            <a:avLst/>
          </a:prstGeom>
          <a:noFill/>
          <a:ln w="9525">
            <a:solidFill>
              <a:srgbClr val="000000"/>
            </a:solid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p:txBody>
          <a:bodyPr>
            <a:normAutofit fontScale="90000"/>
          </a:bodyPr>
          <a:lstStyle/>
          <a:p>
            <a:r>
              <a:rPr lang="en-US" sz="4000" dirty="0"/>
              <a:t>MIDDLE EAST AFTER WWII</a:t>
            </a:r>
            <a:br>
              <a:rPr lang="en-US" sz="4000" dirty="0"/>
            </a:br>
            <a:r>
              <a:rPr lang="en-US" sz="4000" dirty="0"/>
              <a:t>Egypt</a:t>
            </a:r>
          </a:p>
        </p:txBody>
      </p:sp>
      <p:sp>
        <p:nvSpPr>
          <p:cNvPr id="140291" name="Rectangle 3"/>
          <p:cNvSpPr>
            <a:spLocks noGrp="1" noRot="1" noChangeArrowheads="1"/>
          </p:cNvSpPr>
          <p:nvPr>
            <p:ph type="body" idx="1"/>
          </p:nvPr>
        </p:nvSpPr>
        <p:spPr>
          <a:xfrm>
            <a:off x="304800" y="1828800"/>
            <a:ext cx="3889375" cy="4572000"/>
          </a:xfrm>
        </p:spPr>
        <p:txBody>
          <a:bodyPr/>
          <a:lstStyle/>
          <a:p>
            <a:r>
              <a:rPr lang="en-US" sz="2800" dirty="0"/>
              <a:t>After opening of Suez Canal (connecting Mediterranean Sea and Red Sea)</a:t>
            </a:r>
          </a:p>
          <a:p>
            <a:pPr lvl="1"/>
            <a:r>
              <a:rPr lang="en-US" sz="2400" dirty="0"/>
              <a:t>British utilized Canal for trade to India</a:t>
            </a:r>
          </a:p>
          <a:p>
            <a:pPr lvl="1"/>
            <a:r>
              <a:rPr lang="en-US" sz="2400" dirty="0"/>
              <a:t>British took control of government in 1882.</a:t>
            </a:r>
          </a:p>
        </p:txBody>
      </p:sp>
      <p:pic>
        <p:nvPicPr>
          <p:cNvPr id="140292" name="Picture 4" descr="Egypt"/>
          <p:cNvPicPr>
            <a:picLocks noChangeAspect="1" noChangeArrowheads="1"/>
          </p:cNvPicPr>
          <p:nvPr/>
        </p:nvPicPr>
        <p:blipFill>
          <a:blip r:embed="rId3" cstate="print"/>
          <a:srcRect/>
          <a:stretch>
            <a:fillRect/>
          </a:stretch>
        </p:blipFill>
        <p:spPr bwMode="auto">
          <a:xfrm>
            <a:off x="4724400" y="1981200"/>
            <a:ext cx="3962400" cy="3538538"/>
          </a:xfrm>
          <a:prstGeom prst="rect">
            <a:avLst/>
          </a:prstGeom>
          <a:noFill/>
          <a:ln w="9525">
            <a:solidFill>
              <a:srgbClr val="000000"/>
            </a:solid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301625" y="381000"/>
            <a:ext cx="8540750" cy="1143000"/>
          </a:xfrm>
        </p:spPr>
        <p:txBody>
          <a:bodyPr>
            <a:normAutofit fontScale="90000"/>
          </a:bodyPr>
          <a:lstStyle/>
          <a:p>
            <a:r>
              <a:rPr lang="en-US" sz="4000" dirty="0"/>
              <a:t>ISRAEL’S </a:t>
            </a:r>
            <a:br>
              <a:rPr lang="en-US" sz="4000" dirty="0"/>
            </a:br>
            <a:r>
              <a:rPr lang="en-US" sz="4000" dirty="0"/>
              <a:t>WAR OF INDEPENDENCE </a:t>
            </a:r>
            <a:br>
              <a:rPr lang="en-US" sz="4000" dirty="0"/>
            </a:br>
            <a:r>
              <a:rPr lang="en-US" sz="4000" dirty="0"/>
              <a:t>( May 14, 1948)</a:t>
            </a:r>
          </a:p>
        </p:txBody>
      </p:sp>
      <p:sp>
        <p:nvSpPr>
          <p:cNvPr id="142339" name="Rectangle 3"/>
          <p:cNvSpPr>
            <a:spLocks noGrp="1" noRot="1" noChangeArrowheads="1"/>
          </p:cNvSpPr>
          <p:nvPr>
            <p:ph type="body" sz="half" idx="1"/>
          </p:nvPr>
        </p:nvSpPr>
        <p:spPr>
          <a:xfrm>
            <a:off x="4648200" y="2667000"/>
            <a:ext cx="4194175" cy="3581400"/>
          </a:xfrm>
        </p:spPr>
        <p:txBody>
          <a:bodyPr/>
          <a:lstStyle/>
          <a:p>
            <a:r>
              <a:rPr lang="en-US" sz="2800" dirty="0"/>
              <a:t>David Ben-Gurion declared Israel’s independence</a:t>
            </a:r>
          </a:p>
          <a:p>
            <a:r>
              <a:rPr lang="en-US" sz="2800" dirty="0"/>
              <a:t>Egypt, Syria and Transjordan, Lebanon and Iraq declared war</a:t>
            </a:r>
          </a:p>
          <a:p>
            <a:endParaRPr lang="en-US" sz="2800" dirty="0"/>
          </a:p>
        </p:txBody>
      </p:sp>
      <p:pic>
        <p:nvPicPr>
          <p:cNvPr id="142340" name="Picture 4" descr="Israeli flag"/>
          <p:cNvPicPr>
            <a:picLocks noChangeAspect="1" noChangeArrowheads="1"/>
          </p:cNvPicPr>
          <p:nvPr/>
        </p:nvPicPr>
        <p:blipFill>
          <a:blip r:embed="rId3" cstate="print"/>
          <a:srcRect/>
          <a:stretch>
            <a:fillRect/>
          </a:stretch>
        </p:blipFill>
        <p:spPr bwMode="auto">
          <a:xfrm rot="-1458907">
            <a:off x="296863" y="685800"/>
            <a:ext cx="1295400" cy="879475"/>
          </a:xfrm>
          <a:prstGeom prst="rect">
            <a:avLst/>
          </a:prstGeom>
          <a:noFill/>
          <a:ln w="9525">
            <a:solidFill>
              <a:srgbClr val="000000"/>
            </a:solidFill>
            <a:miter lim="800000"/>
            <a:headEnd/>
            <a:tailEnd/>
          </a:ln>
        </p:spPr>
      </p:pic>
      <p:pic>
        <p:nvPicPr>
          <p:cNvPr id="142341" name="Picture 5" descr="1948 independence"/>
          <p:cNvPicPr>
            <a:picLocks noGrp="1" noChangeAspect="1" noChangeArrowheads="1"/>
          </p:cNvPicPr>
          <p:nvPr>
            <p:ph sz="half" idx="2"/>
          </p:nvPr>
        </p:nvPicPr>
        <p:blipFill>
          <a:blip r:embed="rId4" cstate="print"/>
          <a:srcRect l="2194" t="4459" r="4114" b="1573"/>
          <a:stretch>
            <a:fillRect/>
          </a:stretch>
        </p:blipFill>
        <p:spPr>
          <a:xfrm>
            <a:off x="762000" y="2209800"/>
            <a:ext cx="3633788" cy="3810000"/>
          </a:xfrm>
          <a:noFill/>
          <a:ln>
            <a:solidFill>
              <a:srgbClr val="000000"/>
            </a:solid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normAutofit fontScale="90000"/>
          </a:bodyPr>
          <a:lstStyle/>
          <a:p>
            <a:r>
              <a:rPr lang="en-US" sz="4000" dirty="0"/>
              <a:t>AL-NAKBAH (1948)</a:t>
            </a:r>
            <a:br>
              <a:rPr lang="en-US" sz="4000" dirty="0"/>
            </a:br>
            <a:r>
              <a:rPr lang="en-US" sz="4000" dirty="0"/>
              <a:t>(“The Catastrophe”)</a:t>
            </a:r>
          </a:p>
        </p:txBody>
      </p:sp>
      <p:sp>
        <p:nvSpPr>
          <p:cNvPr id="144387" name="Rectangle 3"/>
          <p:cNvSpPr>
            <a:spLocks noGrp="1" noRot="1" noChangeArrowheads="1"/>
          </p:cNvSpPr>
          <p:nvPr>
            <p:ph type="body" idx="1"/>
          </p:nvPr>
        </p:nvSpPr>
        <p:spPr>
          <a:xfrm>
            <a:off x="4495800" y="1828800"/>
            <a:ext cx="4346575" cy="4419600"/>
          </a:xfrm>
        </p:spPr>
        <p:txBody>
          <a:bodyPr/>
          <a:lstStyle/>
          <a:p>
            <a:r>
              <a:rPr lang="en-US" sz="2800" dirty="0"/>
              <a:t>Arabs united against Israel</a:t>
            </a:r>
          </a:p>
          <a:p>
            <a:r>
              <a:rPr lang="en-US" sz="2800" dirty="0"/>
              <a:t>Israelis fought back</a:t>
            </a:r>
          </a:p>
          <a:p>
            <a:pPr lvl="1"/>
            <a:r>
              <a:rPr lang="en-US" sz="2400" dirty="0"/>
              <a:t>Israeli Defense Force</a:t>
            </a:r>
          </a:p>
          <a:p>
            <a:pPr lvl="2"/>
            <a:r>
              <a:rPr lang="en-US" sz="2000" dirty="0"/>
              <a:t>Including </a:t>
            </a:r>
            <a:r>
              <a:rPr lang="en-US" sz="2000" dirty="0" err="1"/>
              <a:t>Irgun</a:t>
            </a:r>
            <a:r>
              <a:rPr lang="en-US" sz="2000" dirty="0"/>
              <a:t>, Stern Gang and more than 20,000 WWII veterans</a:t>
            </a:r>
          </a:p>
          <a:p>
            <a:r>
              <a:rPr lang="en-US" sz="2800" dirty="0"/>
              <a:t>UN-sponsored ceasefire declared May 1949 </a:t>
            </a:r>
          </a:p>
        </p:txBody>
      </p:sp>
      <p:pic>
        <p:nvPicPr>
          <p:cNvPr id="14438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144389" name="Picture 5" descr="Al-Nakbah copy"/>
          <p:cNvPicPr>
            <a:picLocks noChangeAspect="1" noChangeArrowheads="1"/>
          </p:cNvPicPr>
          <p:nvPr/>
        </p:nvPicPr>
        <p:blipFill>
          <a:blip r:embed="rId4" cstate="print"/>
          <a:srcRect/>
          <a:stretch>
            <a:fillRect/>
          </a:stretch>
        </p:blipFill>
        <p:spPr bwMode="auto">
          <a:xfrm>
            <a:off x="228600" y="2057400"/>
            <a:ext cx="4191000" cy="3214688"/>
          </a:xfrm>
          <a:prstGeom prst="rect">
            <a:avLst/>
          </a:prstGeom>
          <a:noFill/>
          <a:ln w="9525">
            <a:solidFill>
              <a:srgbClr val="000000"/>
            </a:solid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p:txBody>
          <a:bodyPr/>
          <a:lstStyle/>
          <a:p>
            <a:r>
              <a:rPr lang="en-US" dirty="0"/>
              <a:t>End of War 1949</a:t>
            </a:r>
          </a:p>
        </p:txBody>
      </p:sp>
      <p:sp>
        <p:nvSpPr>
          <p:cNvPr id="146435" name="Rectangle 3"/>
          <p:cNvSpPr>
            <a:spLocks noGrp="1" noRot="1" noChangeArrowheads="1"/>
          </p:cNvSpPr>
          <p:nvPr>
            <p:ph type="body" idx="1"/>
          </p:nvPr>
        </p:nvSpPr>
        <p:spPr>
          <a:xfrm>
            <a:off x="4724400" y="1981200"/>
            <a:ext cx="4041775" cy="4572000"/>
          </a:xfrm>
        </p:spPr>
        <p:txBody>
          <a:bodyPr/>
          <a:lstStyle/>
          <a:p>
            <a:r>
              <a:rPr lang="en-US" dirty="0"/>
              <a:t>Armistice</a:t>
            </a:r>
          </a:p>
          <a:p>
            <a:r>
              <a:rPr lang="en-US" dirty="0"/>
              <a:t>Israel expanded territory</a:t>
            </a:r>
          </a:p>
          <a:p>
            <a:r>
              <a:rPr lang="en-US" dirty="0"/>
              <a:t>But lost West Bank (Judea &amp; Samaria)</a:t>
            </a:r>
          </a:p>
        </p:txBody>
      </p:sp>
      <p:pic>
        <p:nvPicPr>
          <p:cNvPr id="146436" name="Picture 4"/>
          <p:cNvPicPr>
            <a:picLocks noChangeAspect="1" noChangeArrowheads="1"/>
          </p:cNvPicPr>
          <p:nvPr/>
        </p:nvPicPr>
        <p:blipFill>
          <a:blip r:embed="rId3" cstate="print"/>
          <a:srcRect/>
          <a:stretch>
            <a:fillRect/>
          </a:stretch>
        </p:blipFill>
        <p:spPr bwMode="auto">
          <a:xfrm>
            <a:off x="381000" y="1600200"/>
            <a:ext cx="4194175" cy="4498975"/>
          </a:xfrm>
          <a:prstGeom prst="rect">
            <a:avLst/>
          </a:prstGeom>
          <a:noFill/>
          <a:ln w="9525">
            <a:solidFill>
              <a:srgbClr val="000000"/>
            </a:solidFill>
            <a:miter lim="800000"/>
            <a:headEnd/>
            <a:tailEnd/>
          </a:ln>
          <a:effectLst/>
        </p:spPr>
      </p:pic>
      <p:pic>
        <p:nvPicPr>
          <p:cNvPr id="146437" name="Picture 5" descr="Israeli flag"/>
          <p:cNvPicPr>
            <a:picLocks noChangeAspect="1" noChangeArrowheads="1"/>
          </p:cNvPicPr>
          <p:nvPr/>
        </p:nvPicPr>
        <p:blipFill>
          <a:blip r:embed="rId4"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rrowheads="1"/>
          </p:cNvSpPr>
          <p:nvPr>
            <p:ph type="title"/>
          </p:nvPr>
        </p:nvSpPr>
        <p:spPr/>
        <p:txBody>
          <a:bodyPr>
            <a:normAutofit fontScale="90000"/>
          </a:bodyPr>
          <a:lstStyle/>
          <a:p>
            <a:r>
              <a:rPr lang="en-US" sz="4000" dirty="0"/>
              <a:t>ISRAEL’S NEW </a:t>
            </a:r>
            <a:br>
              <a:rPr lang="en-US" sz="4000" dirty="0"/>
            </a:br>
            <a:r>
              <a:rPr lang="en-US" sz="4000" dirty="0"/>
              <a:t>GOVERNMENT</a:t>
            </a:r>
          </a:p>
        </p:txBody>
      </p:sp>
      <p:sp>
        <p:nvSpPr>
          <p:cNvPr id="148483" name="Rectangle 3"/>
          <p:cNvSpPr>
            <a:spLocks noGrp="1" noRot="1" noChangeArrowheads="1"/>
          </p:cNvSpPr>
          <p:nvPr>
            <p:ph type="body" idx="1"/>
          </p:nvPr>
        </p:nvSpPr>
        <p:spPr>
          <a:xfrm>
            <a:off x="533400" y="2057400"/>
            <a:ext cx="3962400" cy="4267200"/>
          </a:xfrm>
        </p:spPr>
        <p:txBody>
          <a:bodyPr/>
          <a:lstStyle/>
          <a:p>
            <a:pPr>
              <a:lnSpc>
                <a:spcPct val="80000"/>
              </a:lnSpc>
            </a:pPr>
            <a:r>
              <a:rPr lang="en-US" sz="2400" dirty="0"/>
              <a:t>First prime minister</a:t>
            </a:r>
          </a:p>
          <a:p>
            <a:pPr lvl="1">
              <a:lnSpc>
                <a:spcPct val="80000"/>
              </a:lnSpc>
            </a:pPr>
            <a:r>
              <a:rPr lang="en-US" sz="2000" dirty="0"/>
              <a:t>David Ben-Gurion</a:t>
            </a:r>
          </a:p>
          <a:p>
            <a:pPr>
              <a:lnSpc>
                <a:spcPct val="80000"/>
              </a:lnSpc>
            </a:pPr>
            <a:r>
              <a:rPr lang="en-US" sz="2400" dirty="0"/>
              <a:t>First president</a:t>
            </a:r>
          </a:p>
          <a:p>
            <a:pPr lvl="1">
              <a:lnSpc>
                <a:spcPct val="80000"/>
              </a:lnSpc>
            </a:pPr>
            <a:r>
              <a:rPr lang="en-US" sz="2000" dirty="0" err="1"/>
              <a:t>Chaim</a:t>
            </a:r>
            <a:r>
              <a:rPr lang="en-US" sz="2000" dirty="0"/>
              <a:t> Weizmann</a:t>
            </a:r>
          </a:p>
          <a:p>
            <a:pPr>
              <a:lnSpc>
                <a:spcPct val="80000"/>
              </a:lnSpc>
            </a:pPr>
            <a:r>
              <a:rPr lang="en-US" sz="2400" dirty="0"/>
              <a:t>Parliament</a:t>
            </a:r>
          </a:p>
          <a:p>
            <a:pPr lvl="1">
              <a:lnSpc>
                <a:spcPct val="80000"/>
              </a:lnSpc>
            </a:pPr>
            <a:r>
              <a:rPr lang="en-US" sz="2000" dirty="0"/>
              <a:t>Knesset</a:t>
            </a:r>
          </a:p>
          <a:p>
            <a:pPr>
              <a:lnSpc>
                <a:spcPct val="80000"/>
              </a:lnSpc>
            </a:pPr>
            <a:r>
              <a:rPr lang="en-US" sz="2400" dirty="0"/>
              <a:t>Law of Return and Immigration (“Law of Return”)</a:t>
            </a:r>
          </a:p>
          <a:p>
            <a:pPr lvl="1">
              <a:lnSpc>
                <a:spcPct val="80000"/>
              </a:lnSpc>
            </a:pPr>
            <a:r>
              <a:rPr lang="en-US" sz="2000" dirty="0"/>
              <a:t>Every Jewish person in the world would have the  right to become an Israeli citizen</a:t>
            </a:r>
          </a:p>
        </p:txBody>
      </p:sp>
      <p:pic>
        <p:nvPicPr>
          <p:cNvPr id="148484" name="Picture 4" descr="Israeli flag"/>
          <p:cNvPicPr>
            <a:picLocks noChangeAspect="1" noChangeArrowheads="1"/>
          </p:cNvPicPr>
          <p:nvPr/>
        </p:nvPicPr>
        <p:blipFill>
          <a:blip r:embed="rId3"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sp>
        <p:nvSpPr>
          <p:cNvPr id="148485" name="Text Box 5"/>
          <p:cNvSpPr txBox="1">
            <a:spLocks noChangeArrowheads="1"/>
          </p:cNvSpPr>
          <p:nvPr/>
        </p:nvSpPr>
        <p:spPr bwMode="auto">
          <a:xfrm>
            <a:off x="4267200" y="4572000"/>
            <a:ext cx="2362200" cy="915988"/>
          </a:xfrm>
          <a:prstGeom prst="rect">
            <a:avLst/>
          </a:prstGeom>
          <a:noFill/>
          <a:ln w="9525">
            <a:noFill/>
            <a:miter lim="800000"/>
            <a:headEnd/>
            <a:tailEnd/>
          </a:ln>
          <a:effectLst/>
        </p:spPr>
        <p:txBody>
          <a:bodyPr>
            <a:spAutoFit/>
          </a:bodyPr>
          <a:lstStyle/>
          <a:p>
            <a:r>
              <a:rPr lang="en-US" b="1">
                <a:solidFill>
                  <a:srgbClr val="000066"/>
                </a:solidFill>
              </a:rPr>
              <a:t>David Ben-Gurion</a:t>
            </a:r>
          </a:p>
          <a:p>
            <a:r>
              <a:rPr lang="en-US" b="1">
                <a:solidFill>
                  <a:srgbClr val="000066"/>
                </a:solidFill>
              </a:rPr>
              <a:t>Israel’s first </a:t>
            </a:r>
          </a:p>
          <a:p>
            <a:r>
              <a:rPr lang="en-US" b="1">
                <a:solidFill>
                  <a:srgbClr val="000066"/>
                </a:solidFill>
              </a:rPr>
              <a:t>prime minister</a:t>
            </a:r>
          </a:p>
        </p:txBody>
      </p:sp>
      <p:pic>
        <p:nvPicPr>
          <p:cNvPr id="148486" name="Picture 6" descr="Weizmann"/>
          <p:cNvPicPr>
            <a:picLocks noChangeAspect="1" noChangeArrowheads="1"/>
          </p:cNvPicPr>
          <p:nvPr/>
        </p:nvPicPr>
        <p:blipFill>
          <a:blip r:embed="rId4" cstate="print"/>
          <a:srcRect/>
          <a:stretch>
            <a:fillRect/>
          </a:stretch>
        </p:blipFill>
        <p:spPr bwMode="auto">
          <a:xfrm>
            <a:off x="6934200" y="1905000"/>
            <a:ext cx="1885950" cy="2514600"/>
          </a:xfrm>
          <a:prstGeom prst="rect">
            <a:avLst/>
          </a:prstGeom>
          <a:noFill/>
          <a:ln w="9525">
            <a:solidFill>
              <a:srgbClr val="000000"/>
            </a:solidFill>
            <a:miter lim="800000"/>
            <a:headEnd/>
            <a:tailEnd/>
          </a:ln>
        </p:spPr>
      </p:pic>
      <p:pic>
        <p:nvPicPr>
          <p:cNvPr id="148487" name="Picture 7" descr="ben-gurion3"/>
          <p:cNvPicPr>
            <a:picLocks noChangeAspect="1" noChangeArrowheads="1"/>
          </p:cNvPicPr>
          <p:nvPr/>
        </p:nvPicPr>
        <p:blipFill>
          <a:blip r:embed="rId5" cstate="print"/>
          <a:srcRect/>
          <a:stretch>
            <a:fillRect/>
          </a:stretch>
        </p:blipFill>
        <p:spPr bwMode="auto">
          <a:xfrm>
            <a:off x="4508500" y="1905000"/>
            <a:ext cx="2130425" cy="2514600"/>
          </a:xfrm>
          <a:prstGeom prst="rect">
            <a:avLst/>
          </a:prstGeom>
          <a:noFill/>
          <a:ln w="9525">
            <a:solidFill>
              <a:srgbClr val="000000"/>
            </a:solidFill>
            <a:miter lim="800000"/>
            <a:headEnd/>
            <a:tailEnd/>
          </a:ln>
        </p:spPr>
      </p:pic>
      <p:sp>
        <p:nvSpPr>
          <p:cNvPr id="148488" name="Text Box 8"/>
          <p:cNvSpPr txBox="1">
            <a:spLocks noChangeArrowheads="1"/>
          </p:cNvSpPr>
          <p:nvPr/>
        </p:nvSpPr>
        <p:spPr bwMode="auto">
          <a:xfrm>
            <a:off x="6784975" y="4603750"/>
            <a:ext cx="2178050" cy="915988"/>
          </a:xfrm>
          <a:prstGeom prst="rect">
            <a:avLst/>
          </a:prstGeom>
          <a:noFill/>
          <a:ln w="9525">
            <a:noFill/>
            <a:miter lim="800000"/>
            <a:headEnd/>
            <a:tailEnd/>
          </a:ln>
          <a:effectLst/>
        </p:spPr>
        <p:txBody>
          <a:bodyPr wrap="none">
            <a:spAutoFit/>
          </a:bodyPr>
          <a:lstStyle/>
          <a:p>
            <a:r>
              <a:rPr lang="en-US" b="1">
                <a:solidFill>
                  <a:srgbClr val="000066"/>
                </a:solidFill>
              </a:rPr>
              <a:t>Chaim Weizmann</a:t>
            </a:r>
          </a:p>
          <a:p>
            <a:r>
              <a:rPr lang="en-US" b="1">
                <a:solidFill>
                  <a:srgbClr val="000066"/>
                </a:solidFill>
              </a:rPr>
              <a:t>Israel’s first</a:t>
            </a:r>
          </a:p>
          <a:p>
            <a:r>
              <a:rPr lang="en-US" b="1">
                <a:solidFill>
                  <a:srgbClr val="000066"/>
                </a:solidFill>
              </a:rPr>
              <a:t>president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p:txBody>
          <a:bodyPr>
            <a:normAutofit fontScale="90000"/>
          </a:bodyPr>
          <a:lstStyle/>
          <a:p>
            <a:r>
              <a:rPr lang="en-US" sz="4000" dirty="0"/>
              <a:t>REFUGEES</a:t>
            </a:r>
            <a:br>
              <a:rPr lang="en-US" sz="4000" dirty="0"/>
            </a:br>
            <a:r>
              <a:rPr lang="en-US" sz="4000" dirty="0"/>
              <a:t>(Palestinian Perspective)</a:t>
            </a:r>
          </a:p>
        </p:txBody>
      </p:sp>
      <p:sp>
        <p:nvSpPr>
          <p:cNvPr id="150531" name="Rectangle 3"/>
          <p:cNvSpPr>
            <a:spLocks noGrp="1" noRot="1" noChangeArrowheads="1"/>
          </p:cNvSpPr>
          <p:nvPr>
            <p:ph type="body" idx="1"/>
          </p:nvPr>
        </p:nvSpPr>
        <p:spPr>
          <a:xfrm>
            <a:off x="301625" y="1828800"/>
            <a:ext cx="4727575" cy="4953000"/>
          </a:xfrm>
        </p:spPr>
        <p:txBody>
          <a:bodyPr/>
          <a:lstStyle/>
          <a:p>
            <a:pPr>
              <a:lnSpc>
                <a:spcPct val="80000"/>
              </a:lnSpc>
            </a:pPr>
            <a:r>
              <a:rPr lang="en-US" sz="2800" dirty="0"/>
              <a:t>Reasons Palestinians fled:</a:t>
            </a:r>
          </a:p>
          <a:p>
            <a:pPr lvl="1">
              <a:lnSpc>
                <a:spcPct val="80000"/>
              </a:lnSpc>
            </a:pPr>
            <a:r>
              <a:rPr lang="en-US" sz="2400" dirty="0"/>
              <a:t>Fear of Jewish terrorism</a:t>
            </a:r>
          </a:p>
          <a:p>
            <a:pPr lvl="1">
              <a:lnSpc>
                <a:spcPct val="80000"/>
              </a:lnSpc>
            </a:pPr>
            <a:r>
              <a:rPr lang="en-US" sz="2400" dirty="0"/>
              <a:t>To escape violence of war</a:t>
            </a:r>
          </a:p>
          <a:p>
            <a:pPr lvl="1">
              <a:lnSpc>
                <a:spcPct val="80000"/>
              </a:lnSpc>
            </a:pPr>
            <a:r>
              <a:rPr lang="en-US" sz="2400" dirty="0"/>
              <a:t>Ordered by British</a:t>
            </a:r>
          </a:p>
          <a:p>
            <a:pPr lvl="1">
              <a:lnSpc>
                <a:spcPct val="80000"/>
              </a:lnSpc>
            </a:pPr>
            <a:r>
              <a:rPr lang="en-US" sz="2400" dirty="0"/>
              <a:t>Ordered by fellow Arabs</a:t>
            </a:r>
          </a:p>
          <a:p>
            <a:pPr>
              <a:lnSpc>
                <a:spcPct val="80000"/>
              </a:lnSpc>
            </a:pPr>
            <a:r>
              <a:rPr lang="en-US" sz="2800" dirty="0"/>
              <a:t>Believed they would return</a:t>
            </a:r>
          </a:p>
          <a:p>
            <a:pPr lvl="1">
              <a:lnSpc>
                <a:spcPct val="80000"/>
              </a:lnSpc>
            </a:pPr>
            <a:r>
              <a:rPr lang="en-US" sz="2400" dirty="0"/>
              <a:t>Key became symbol</a:t>
            </a:r>
          </a:p>
          <a:p>
            <a:pPr>
              <a:lnSpc>
                <a:spcPct val="80000"/>
              </a:lnSpc>
            </a:pPr>
            <a:r>
              <a:rPr lang="en-US" sz="2800" dirty="0"/>
              <a:t>Many moved into refugee camps</a:t>
            </a:r>
          </a:p>
          <a:p>
            <a:pPr>
              <a:lnSpc>
                <a:spcPct val="80000"/>
              </a:lnSpc>
            </a:pPr>
            <a:r>
              <a:rPr lang="en-US" sz="2800" dirty="0"/>
              <a:t>Resolution 194</a:t>
            </a:r>
          </a:p>
          <a:p>
            <a:pPr lvl="1">
              <a:lnSpc>
                <a:spcPct val="80000"/>
              </a:lnSpc>
            </a:pPr>
            <a:r>
              <a:rPr lang="en-US" sz="2400" dirty="0"/>
              <a:t>“The Right of Return”</a:t>
            </a:r>
          </a:p>
        </p:txBody>
      </p:sp>
      <p:pic>
        <p:nvPicPr>
          <p:cNvPr id="150532" name="Picture 4" descr="Palestine flag"/>
          <p:cNvPicPr>
            <a:picLocks noChangeAspect="1" noChangeArrowheads="1"/>
          </p:cNvPicPr>
          <p:nvPr/>
        </p:nvPicPr>
        <p:blipFill>
          <a:blip r:embed="rId3" cstate="print"/>
          <a:srcRect/>
          <a:stretch>
            <a:fillRect/>
          </a:stretch>
        </p:blipFill>
        <p:spPr bwMode="auto">
          <a:xfrm rot="1496527">
            <a:off x="7543800" y="457200"/>
            <a:ext cx="1295400" cy="855663"/>
          </a:xfrm>
          <a:prstGeom prst="rect">
            <a:avLst/>
          </a:prstGeom>
          <a:noFill/>
          <a:ln w="9525">
            <a:solidFill>
              <a:srgbClr val="000000"/>
            </a:solidFill>
            <a:miter lim="800000"/>
            <a:headEnd/>
            <a:tailEnd/>
          </a:ln>
        </p:spPr>
      </p:pic>
      <p:pic>
        <p:nvPicPr>
          <p:cNvPr id="150533" name="Picture 5" descr="refugees2"/>
          <p:cNvPicPr>
            <a:picLocks noChangeAspect="1" noChangeArrowheads="1"/>
          </p:cNvPicPr>
          <p:nvPr/>
        </p:nvPicPr>
        <p:blipFill>
          <a:blip r:embed="rId4" cstate="print"/>
          <a:srcRect/>
          <a:stretch>
            <a:fillRect/>
          </a:stretch>
        </p:blipFill>
        <p:spPr bwMode="auto">
          <a:xfrm>
            <a:off x="5334000" y="3505200"/>
            <a:ext cx="3505200" cy="2598738"/>
          </a:xfrm>
          <a:prstGeom prst="rect">
            <a:avLst/>
          </a:prstGeom>
          <a:noFill/>
          <a:ln w="9525">
            <a:solidFill>
              <a:srgbClr val="000000"/>
            </a:solidFill>
            <a:miter lim="800000"/>
            <a:headEnd/>
            <a:tailEnd/>
          </a:ln>
        </p:spPr>
      </p:pic>
      <p:pic>
        <p:nvPicPr>
          <p:cNvPr id="150534" name="Picture 6" descr="refugees1"/>
          <p:cNvPicPr>
            <a:picLocks noChangeAspect="1" noChangeArrowheads="1"/>
          </p:cNvPicPr>
          <p:nvPr/>
        </p:nvPicPr>
        <p:blipFill>
          <a:blip r:embed="rId5" cstate="print"/>
          <a:srcRect/>
          <a:stretch>
            <a:fillRect/>
          </a:stretch>
        </p:blipFill>
        <p:spPr bwMode="auto">
          <a:xfrm>
            <a:off x="6553200" y="1600200"/>
            <a:ext cx="1203325" cy="2057400"/>
          </a:xfrm>
          <a:prstGeom prst="rect">
            <a:avLst/>
          </a:prstGeom>
          <a:noFill/>
          <a:ln w="9525">
            <a:solidFill>
              <a:srgbClr val="000000"/>
            </a:solid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p:txBody>
          <a:bodyPr/>
          <a:lstStyle/>
          <a:p>
            <a:r>
              <a:rPr lang="en-US" dirty="0"/>
              <a:t>Sinai Campaign (1956)</a:t>
            </a:r>
          </a:p>
        </p:txBody>
      </p:sp>
      <p:sp>
        <p:nvSpPr>
          <p:cNvPr id="152579" name="Rectangle 3"/>
          <p:cNvSpPr>
            <a:spLocks noGrp="1" noRot="1" noChangeArrowheads="1"/>
          </p:cNvSpPr>
          <p:nvPr>
            <p:ph type="body" idx="1"/>
          </p:nvPr>
        </p:nvSpPr>
        <p:spPr>
          <a:xfrm>
            <a:off x="5029200" y="1600200"/>
            <a:ext cx="3813175" cy="4648200"/>
          </a:xfrm>
        </p:spPr>
        <p:txBody>
          <a:bodyPr/>
          <a:lstStyle/>
          <a:p>
            <a:pPr>
              <a:lnSpc>
                <a:spcPct val="90000"/>
              </a:lnSpc>
            </a:pPr>
            <a:r>
              <a:rPr lang="en-US" sz="2800" dirty="0" err="1"/>
              <a:t>Gamal</a:t>
            </a:r>
            <a:r>
              <a:rPr lang="en-US" sz="2800" dirty="0"/>
              <a:t> Abdul Nasser</a:t>
            </a:r>
          </a:p>
          <a:p>
            <a:pPr lvl="1">
              <a:lnSpc>
                <a:spcPct val="90000"/>
              </a:lnSpc>
            </a:pPr>
            <a:r>
              <a:rPr lang="en-US" sz="2400" dirty="0"/>
              <a:t>President of Egypt</a:t>
            </a:r>
          </a:p>
          <a:p>
            <a:pPr lvl="1">
              <a:lnSpc>
                <a:spcPct val="90000"/>
              </a:lnSpc>
            </a:pPr>
            <a:r>
              <a:rPr lang="en-US" sz="2400" dirty="0"/>
              <a:t>Assisted Palestinian guerrillas (</a:t>
            </a:r>
            <a:r>
              <a:rPr lang="en-US" sz="2400" i="1" dirty="0" err="1"/>
              <a:t>fedayeen</a:t>
            </a:r>
            <a:r>
              <a:rPr lang="en-US" sz="2400" dirty="0"/>
              <a:t>)</a:t>
            </a:r>
          </a:p>
          <a:p>
            <a:pPr lvl="1">
              <a:lnSpc>
                <a:spcPct val="90000"/>
              </a:lnSpc>
            </a:pPr>
            <a:r>
              <a:rPr lang="en-US" sz="2400" dirty="0"/>
              <a:t>Nationalized Suez Canal</a:t>
            </a:r>
          </a:p>
          <a:p>
            <a:pPr lvl="1">
              <a:lnSpc>
                <a:spcPct val="90000"/>
              </a:lnSpc>
            </a:pPr>
            <a:r>
              <a:rPr lang="en-US" sz="2400" dirty="0"/>
              <a:t>Closed Straits of Tiran</a:t>
            </a:r>
          </a:p>
          <a:p>
            <a:pPr>
              <a:lnSpc>
                <a:spcPct val="90000"/>
              </a:lnSpc>
            </a:pPr>
            <a:r>
              <a:rPr lang="en-US" sz="2800" dirty="0"/>
              <a:t>British, French and Israelis attacked</a:t>
            </a:r>
          </a:p>
          <a:p>
            <a:pPr>
              <a:lnSpc>
                <a:spcPct val="90000"/>
              </a:lnSpc>
            </a:pPr>
            <a:r>
              <a:rPr lang="en-US" sz="2800" dirty="0"/>
              <a:t>UN occupied Egypt</a:t>
            </a:r>
          </a:p>
          <a:p>
            <a:pPr>
              <a:lnSpc>
                <a:spcPct val="90000"/>
              </a:lnSpc>
            </a:pPr>
            <a:endParaRPr lang="en-US" sz="2800" dirty="0"/>
          </a:p>
        </p:txBody>
      </p:sp>
      <p:sp>
        <p:nvSpPr>
          <p:cNvPr id="152580" name="Text Box 4"/>
          <p:cNvSpPr txBox="1">
            <a:spLocks noChangeArrowheads="1"/>
          </p:cNvSpPr>
          <p:nvPr/>
        </p:nvSpPr>
        <p:spPr bwMode="auto">
          <a:xfrm>
            <a:off x="1905000" y="1524000"/>
            <a:ext cx="2743200" cy="915988"/>
          </a:xfrm>
          <a:prstGeom prst="rect">
            <a:avLst/>
          </a:prstGeom>
          <a:noFill/>
          <a:ln w="9525">
            <a:noFill/>
            <a:miter lim="800000"/>
            <a:headEnd/>
            <a:tailEnd/>
          </a:ln>
          <a:effectLst/>
        </p:spPr>
        <p:txBody>
          <a:bodyPr>
            <a:spAutoFit/>
          </a:bodyPr>
          <a:lstStyle/>
          <a:p>
            <a:pPr algn="l"/>
            <a:r>
              <a:rPr lang="en-US" b="1">
                <a:solidFill>
                  <a:srgbClr val="000066"/>
                </a:solidFill>
              </a:rPr>
              <a:t>Gamal Abdel Nasser</a:t>
            </a:r>
          </a:p>
          <a:p>
            <a:pPr algn="l"/>
            <a:r>
              <a:rPr lang="en-US" b="1">
                <a:solidFill>
                  <a:srgbClr val="000066"/>
                </a:solidFill>
              </a:rPr>
              <a:t>Egypt’s president (1956-1970)</a:t>
            </a:r>
          </a:p>
        </p:txBody>
      </p:sp>
      <p:pic>
        <p:nvPicPr>
          <p:cNvPr id="152581" name="Picture 5" descr="Sinai Campaign copy"/>
          <p:cNvPicPr>
            <a:picLocks noChangeAspect="1" noChangeArrowheads="1"/>
          </p:cNvPicPr>
          <p:nvPr/>
        </p:nvPicPr>
        <p:blipFill>
          <a:blip r:embed="rId3" cstate="print"/>
          <a:srcRect/>
          <a:stretch>
            <a:fillRect/>
          </a:stretch>
        </p:blipFill>
        <p:spPr bwMode="auto">
          <a:xfrm>
            <a:off x="381000" y="2590800"/>
            <a:ext cx="4572000" cy="3754438"/>
          </a:xfrm>
          <a:prstGeom prst="rect">
            <a:avLst/>
          </a:prstGeom>
          <a:noFill/>
          <a:ln w="9525">
            <a:solidFill>
              <a:srgbClr val="000000"/>
            </a:solidFill>
            <a:miter lim="800000"/>
            <a:headEnd/>
            <a:tailEnd/>
          </a:ln>
        </p:spPr>
      </p:pic>
      <p:pic>
        <p:nvPicPr>
          <p:cNvPr id="152582" name="Picture 6" descr="Nasser"/>
          <p:cNvPicPr>
            <a:picLocks noChangeAspect="1" noChangeArrowheads="1"/>
          </p:cNvPicPr>
          <p:nvPr/>
        </p:nvPicPr>
        <p:blipFill>
          <a:blip r:embed="rId4" cstate="print">
            <a:lum bright="-6000" contrast="36000"/>
          </a:blip>
          <a:srcRect/>
          <a:stretch>
            <a:fillRect/>
          </a:stretch>
        </p:blipFill>
        <p:spPr bwMode="auto">
          <a:xfrm>
            <a:off x="609600" y="1295400"/>
            <a:ext cx="1247775" cy="1524000"/>
          </a:xfrm>
          <a:prstGeom prst="rect">
            <a:avLst/>
          </a:prstGeom>
          <a:noFill/>
          <a:ln w="9525">
            <a:solidFill>
              <a:srgbClr val="000000"/>
            </a:solid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p:txBody>
          <a:bodyPr>
            <a:normAutofit fontScale="90000"/>
          </a:bodyPr>
          <a:lstStyle/>
          <a:p>
            <a:r>
              <a:rPr lang="en-US" sz="4000" dirty="0"/>
              <a:t>PLO</a:t>
            </a:r>
            <a:br>
              <a:rPr lang="en-US" sz="4000" dirty="0"/>
            </a:br>
            <a:r>
              <a:rPr lang="en-US" sz="3200" dirty="0"/>
              <a:t>Palestine Liberation </a:t>
            </a:r>
            <a:br>
              <a:rPr lang="en-US" sz="3200" dirty="0"/>
            </a:br>
            <a:r>
              <a:rPr lang="en-US" sz="3200" dirty="0"/>
              <a:t>Organization</a:t>
            </a:r>
          </a:p>
        </p:txBody>
      </p:sp>
      <p:sp>
        <p:nvSpPr>
          <p:cNvPr id="154627" name="Rectangle 3"/>
          <p:cNvSpPr>
            <a:spLocks noGrp="1" noRot="1" noChangeArrowheads="1"/>
          </p:cNvSpPr>
          <p:nvPr>
            <p:ph type="body" idx="1"/>
          </p:nvPr>
        </p:nvSpPr>
        <p:spPr>
          <a:xfrm>
            <a:off x="381000" y="1905000"/>
            <a:ext cx="4572000" cy="4495800"/>
          </a:xfrm>
        </p:spPr>
        <p:txBody>
          <a:bodyPr/>
          <a:lstStyle/>
          <a:p>
            <a:pPr>
              <a:lnSpc>
                <a:spcPct val="80000"/>
              </a:lnSpc>
            </a:pPr>
            <a:r>
              <a:rPr lang="en-US" sz="2800" dirty="0"/>
              <a:t>Palestinian refugees</a:t>
            </a:r>
          </a:p>
          <a:p>
            <a:pPr lvl="1">
              <a:lnSpc>
                <a:spcPct val="80000"/>
              </a:lnSpc>
            </a:pPr>
            <a:r>
              <a:rPr lang="en-US" sz="2400" dirty="0"/>
              <a:t>Were not welcomed in some host countries</a:t>
            </a:r>
          </a:p>
          <a:p>
            <a:pPr>
              <a:lnSpc>
                <a:spcPct val="80000"/>
              </a:lnSpc>
            </a:pPr>
            <a:r>
              <a:rPr lang="en-US" sz="2800" dirty="0"/>
              <a:t>Yasser Arafat</a:t>
            </a:r>
          </a:p>
          <a:p>
            <a:pPr lvl="1">
              <a:lnSpc>
                <a:spcPct val="80000"/>
              </a:lnSpc>
            </a:pPr>
            <a:r>
              <a:rPr lang="en-US" sz="2400" dirty="0"/>
              <a:t>Headed al-Fatah</a:t>
            </a:r>
          </a:p>
          <a:p>
            <a:pPr>
              <a:lnSpc>
                <a:spcPct val="80000"/>
              </a:lnSpc>
            </a:pPr>
            <a:r>
              <a:rPr lang="en-US" sz="2800" dirty="0"/>
              <a:t>Palestinian Liberation Organization (PLO)</a:t>
            </a:r>
          </a:p>
          <a:p>
            <a:pPr lvl="1">
              <a:lnSpc>
                <a:spcPct val="80000"/>
              </a:lnSpc>
            </a:pPr>
            <a:r>
              <a:rPr lang="en-US" sz="2400" dirty="0"/>
              <a:t>Created to support Palestinians living in </a:t>
            </a:r>
            <a:r>
              <a:rPr lang="en-US" sz="2400" dirty="0" err="1"/>
              <a:t>diaspora</a:t>
            </a:r>
            <a:endParaRPr lang="en-US" sz="2400" dirty="0"/>
          </a:p>
          <a:p>
            <a:pPr lvl="1">
              <a:lnSpc>
                <a:spcPct val="80000"/>
              </a:lnSpc>
            </a:pPr>
            <a:r>
              <a:rPr lang="en-US" sz="2400" dirty="0"/>
              <a:t>Headed by Ahmed </a:t>
            </a:r>
            <a:r>
              <a:rPr lang="en-US" sz="2400" dirty="0" err="1"/>
              <a:t>Shukairy</a:t>
            </a:r>
            <a:endParaRPr lang="en-US" sz="2400" dirty="0"/>
          </a:p>
        </p:txBody>
      </p:sp>
      <p:pic>
        <p:nvPicPr>
          <p:cNvPr id="154628" name="Picture 4" descr="Palestine flag"/>
          <p:cNvPicPr>
            <a:picLocks noChangeAspect="1" noChangeArrowheads="1"/>
          </p:cNvPicPr>
          <p:nvPr/>
        </p:nvPicPr>
        <p:blipFill>
          <a:blip r:embed="rId3" cstate="print"/>
          <a:srcRect/>
          <a:stretch>
            <a:fillRect/>
          </a:stretch>
        </p:blipFill>
        <p:spPr bwMode="auto">
          <a:xfrm rot="1496527">
            <a:off x="7239000" y="457200"/>
            <a:ext cx="1676400" cy="1106488"/>
          </a:xfrm>
          <a:prstGeom prst="rect">
            <a:avLst/>
          </a:prstGeom>
          <a:noFill/>
          <a:ln w="9525">
            <a:solidFill>
              <a:srgbClr val="000000"/>
            </a:solidFill>
            <a:miter lim="800000"/>
            <a:headEnd/>
            <a:tailEnd/>
          </a:ln>
        </p:spPr>
      </p:pic>
      <p:pic>
        <p:nvPicPr>
          <p:cNvPr id="154629" name="Picture 5" descr="Ahmad-Shuqeiry"/>
          <p:cNvPicPr>
            <a:picLocks noChangeAspect="1" noChangeArrowheads="1"/>
          </p:cNvPicPr>
          <p:nvPr/>
        </p:nvPicPr>
        <p:blipFill>
          <a:blip r:embed="rId4" cstate="print"/>
          <a:srcRect l="3806" t="3769" r="6146" b="8110"/>
          <a:stretch>
            <a:fillRect/>
          </a:stretch>
        </p:blipFill>
        <p:spPr bwMode="auto">
          <a:xfrm>
            <a:off x="4953000" y="1752600"/>
            <a:ext cx="1689100" cy="2438400"/>
          </a:xfrm>
          <a:prstGeom prst="rect">
            <a:avLst/>
          </a:prstGeom>
          <a:noFill/>
          <a:ln w="9525">
            <a:solidFill>
              <a:srgbClr val="000000"/>
            </a:solidFill>
            <a:miter lim="800000"/>
            <a:headEnd/>
            <a:tailEnd/>
          </a:ln>
        </p:spPr>
      </p:pic>
      <p:pic>
        <p:nvPicPr>
          <p:cNvPr id="154630" name="Picture 6" descr="Plo_emblem"/>
          <p:cNvPicPr>
            <a:picLocks noChangeAspect="1" noChangeArrowheads="1"/>
          </p:cNvPicPr>
          <p:nvPr/>
        </p:nvPicPr>
        <p:blipFill>
          <a:blip r:embed="rId5" cstate="print"/>
          <a:srcRect/>
          <a:stretch>
            <a:fillRect/>
          </a:stretch>
        </p:blipFill>
        <p:spPr bwMode="auto">
          <a:xfrm>
            <a:off x="4953000" y="4343400"/>
            <a:ext cx="1609725" cy="1828800"/>
          </a:xfrm>
          <a:prstGeom prst="rect">
            <a:avLst/>
          </a:prstGeom>
          <a:noFill/>
          <a:ln w="9525">
            <a:solidFill>
              <a:srgbClr val="000000"/>
            </a:solidFill>
            <a:miter lim="800000"/>
            <a:headEnd/>
            <a:tailEnd/>
          </a:ln>
        </p:spPr>
      </p:pic>
      <p:pic>
        <p:nvPicPr>
          <p:cNvPr id="154631" name="Picture 7" descr="arafat"/>
          <p:cNvPicPr>
            <a:picLocks noChangeAspect="1" noChangeArrowheads="1"/>
          </p:cNvPicPr>
          <p:nvPr/>
        </p:nvPicPr>
        <p:blipFill>
          <a:blip r:embed="rId6" cstate="print"/>
          <a:srcRect/>
          <a:stretch>
            <a:fillRect/>
          </a:stretch>
        </p:blipFill>
        <p:spPr bwMode="auto">
          <a:xfrm>
            <a:off x="6934200" y="3581400"/>
            <a:ext cx="1714500" cy="2209800"/>
          </a:xfrm>
          <a:prstGeom prst="rect">
            <a:avLst/>
          </a:prstGeom>
          <a:noFill/>
          <a:ln w="9525">
            <a:solidFill>
              <a:srgbClr val="000000"/>
            </a:solidFill>
            <a:miter lim="800000"/>
            <a:headEnd/>
            <a:tailEnd/>
          </a:ln>
        </p:spPr>
      </p:pic>
      <p:sp>
        <p:nvSpPr>
          <p:cNvPr id="154632" name="Text Box 8"/>
          <p:cNvSpPr txBox="1">
            <a:spLocks noChangeArrowheads="1"/>
          </p:cNvSpPr>
          <p:nvPr/>
        </p:nvSpPr>
        <p:spPr bwMode="auto">
          <a:xfrm>
            <a:off x="6858000" y="2438400"/>
            <a:ext cx="2062163" cy="366713"/>
          </a:xfrm>
          <a:prstGeom prst="rect">
            <a:avLst/>
          </a:prstGeom>
          <a:noFill/>
          <a:ln w="9525">
            <a:noFill/>
            <a:miter lim="800000"/>
            <a:headEnd/>
            <a:tailEnd/>
          </a:ln>
          <a:effectLst/>
        </p:spPr>
        <p:txBody>
          <a:bodyPr wrap="none">
            <a:spAutoFit/>
          </a:bodyPr>
          <a:lstStyle/>
          <a:p>
            <a:r>
              <a:rPr lang="en-US" b="1">
                <a:solidFill>
                  <a:srgbClr val="000066"/>
                </a:solidFill>
              </a:rPr>
              <a:t>Ahmed Shukairy</a:t>
            </a:r>
          </a:p>
        </p:txBody>
      </p:sp>
      <p:sp>
        <p:nvSpPr>
          <p:cNvPr id="154633" name="Text Box 9"/>
          <p:cNvSpPr txBox="1">
            <a:spLocks noChangeArrowheads="1"/>
          </p:cNvSpPr>
          <p:nvPr/>
        </p:nvSpPr>
        <p:spPr bwMode="auto">
          <a:xfrm>
            <a:off x="6958013" y="5881688"/>
            <a:ext cx="1722437" cy="366712"/>
          </a:xfrm>
          <a:prstGeom prst="rect">
            <a:avLst/>
          </a:prstGeom>
          <a:noFill/>
          <a:ln w="9525">
            <a:noFill/>
            <a:miter lim="800000"/>
            <a:headEnd/>
            <a:tailEnd/>
          </a:ln>
          <a:effectLst/>
        </p:spPr>
        <p:txBody>
          <a:bodyPr wrap="none">
            <a:spAutoFit/>
          </a:bodyPr>
          <a:lstStyle/>
          <a:p>
            <a:r>
              <a:rPr lang="en-US" b="1">
                <a:solidFill>
                  <a:srgbClr val="000066"/>
                </a:solidFill>
              </a:rPr>
              <a:t>Yasser Arafat</a:t>
            </a:r>
          </a:p>
        </p:txBody>
      </p:sp>
      <p:sp>
        <p:nvSpPr>
          <p:cNvPr id="154634" name="Text Box 10"/>
          <p:cNvSpPr txBox="1">
            <a:spLocks noChangeArrowheads="1"/>
          </p:cNvSpPr>
          <p:nvPr/>
        </p:nvSpPr>
        <p:spPr bwMode="auto">
          <a:xfrm>
            <a:off x="5181600" y="6248400"/>
            <a:ext cx="1265238" cy="366713"/>
          </a:xfrm>
          <a:prstGeom prst="rect">
            <a:avLst/>
          </a:prstGeom>
          <a:noFill/>
          <a:ln w="9525">
            <a:noFill/>
            <a:miter lim="800000"/>
            <a:headEnd/>
            <a:tailEnd/>
          </a:ln>
          <a:effectLst/>
        </p:spPr>
        <p:txBody>
          <a:bodyPr wrap="none">
            <a:spAutoFit/>
          </a:bodyPr>
          <a:lstStyle/>
          <a:p>
            <a:r>
              <a:rPr lang="en-US" b="1">
                <a:solidFill>
                  <a:srgbClr val="000066"/>
                </a:solidFill>
              </a:rPr>
              <a:t>PLO Logo</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r>
              <a:rPr lang="en-US" dirty="0"/>
              <a:t>Aims of the PLO</a:t>
            </a:r>
          </a:p>
        </p:txBody>
      </p:sp>
      <p:sp>
        <p:nvSpPr>
          <p:cNvPr id="156675" name="Rectangle 3"/>
          <p:cNvSpPr>
            <a:spLocks noGrp="1" noRot="1" noChangeArrowheads="1"/>
          </p:cNvSpPr>
          <p:nvPr>
            <p:ph type="body" idx="1"/>
          </p:nvPr>
        </p:nvSpPr>
        <p:spPr>
          <a:xfrm>
            <a:off x="301625" y="1371600"/>
            <a:ext cx="6708775" cy="5029200"/>
          </a:xfrm>
        </p:spPr>
        <p:txBody>
          <a:bodyPr/>
          <a:lstStyle/>
          <a:p>
            <a:pPr>
              <a:lnSpc>
                <a:spcPct val="90000"/>
              </a:lnSpc>
            </a:pPr>
            <a:r>
              <a:rPr lang="en-US" sz="2400" dirty="0"/>
              <a:t>Articles of Palestinian National Charter (1968)</a:t>
            </a:r>
          </a:p>
          <a:p>
            <a:pPr lvl="1">
              <a:lnSpc>
                <a:spcPct val="90000"/>
              </a:lnSpc>
            </a:pPr>
            <a:r>
              <a:rPr lang="en-US" sz="2000" dirty="0"/>
              <a:t>Palestinians have unique identity</a:t>
            </a:r>
          </a:p>
          <a:p>
            <a:pPr lvl="1">
              <a:lnSpc>
                <a:spcPct val="90000"/>
              </a:lnSpc>
            </a:pPr>
            <a:r>
              <a:rPr lang="en-US" sz="2000" dirty="0"/>
              <a:t>Palestinians have a right to a homeland</a:t>
            </a:r>
          </a:p>
          <a:p>
            <a:pPr lvl="1">
              <a:lnSpc>
                <a:spcPct val="90000"/>
              </a:lnSpc>
            </a:pPr>
            <a:r>
              <a:rPr lang="en-US" sz="2000" dirty="0"/>
              <a:t>Palestinians and their Arab brothers have responsibility to struggle to win back </a:t>
            </a:r>
            <a:br>
              <a:rPr lang="en-US" sz="2000" dirty="0"/>
            </a:br>
            <a:r>
              <a:rPr lang="en-US" sz="2000" dirty="0"/>
              <a:t>Palestinian homeland</a:t>
            </a:r>
          </a:p>
          <a:p>
            <a:pPr>
              <a:lnSpc>
                <a:spcPct val="90000"/>
              </a:lnSpc>
            </a:pPr>
            <a:r>
              <a:rPr lang="en-US" sz="2400" dirty="0"/>
              <a:t>PLO</a:t>
            </a:r>
          </a:p>
          <a:p>
            <a:pPr lvl="1">
              <a:lnSpc>
                <a:spcPct val="90000"/>
              </a:lnSpc>
            </a:pPr>
            <a:r>
              <a:rPr lang="en-US" sz="2000" dirty="0"/>
              <a:t>Had funding but not legitimacy</a:t>
            </a:r>
          </a:p>
          <a:p>
            <a:pPr>
              <a:lnSpc>
                <a:spcPct val="90000"/>
              </a:lnSpc>
            </a:pPr>
            <a:r>
              <a:rPr lang="en-US" sz="2400" dirty="0"/>
              <a:t>Fatah</a:t>
            </a:r>
          </a:p>
          <a:p>
            <a:pPr lvl="1">
              <a:lnSpc>
                <a:spcPct val="90000"/>
              </a:lnSpc>
            </a:pPr>
            <a:r>
              <a:rPr lang="en-US" sz="2000" dirty="0"/>
              <a:t>Had legitimacy but not the money</a:t>
            </a:r>
          </a:p>
          <a:p>
            <a:pPr>
              <a:lnSpc>
                <a:spcPct val="90000"/>
              </a:lnSpc>
            </a:pPr>
            <a:r>
              <a:rPr lang="en-US" sz="2400" dirty="0"/>
              <a:t>PLO Umbrella</a:t>
            </a:r>
          </a:p>
          <a:p>
            <a:pPr lvl="1">
              <a:lnSpc>
                <a:spcPct val="90000"/>
              </a:lnSpc>
            </a:pPr>
            <a:r>
              <a:rPr lang="en-US" sz="2000" dirty="0"/>
              <a:t>PLO became umbrella organization for a </a:t>
            </a:r>
            <a:br>
              <a:rPr lang="en-US" sz="2000" dirty="0"/>
            </a:br>
            <a:r>
              <a:rPr lang="en-US" sz="2000" dirty="0"/>
              <a:t>number of Palestinian groups including Fatah</a:t>
            </a:r>
          </a:p>
        </p:txBody>
      </p:sp>
      <p:pic>
        <p:nvPicPr>
          <p:cNvPr id="156676" name="Picture 4" descr="Palestine flag"/>
          <p:cNvPicPr>
            <a:picLocks noChangeAspect="1" noChangeArrowheads="1"/>
          </p:cNvPicPr>
          <p:nvPr/>
        </p:nvPicPr>
        <p:blipFill>
          <a:blip r:embed="rId3" cstate="print"/>
          <a:srcRect/>
          <a:stretch>
            <a:fillRect/>
          </a:stretch>
        </p:blipFill>
        <p:spPr bwMode="auto">
          <a:xfrm rot="1496527">
            <a:off x="7239000" y="457200"/>
            <a:ext cx="1676400" cy="1106488"/>
          </a:xfrm>
          <a:prstGeom prst="rect">
            <a:avLst/>
          </a:prstGeom>
          <a:noFill/>
          <a:ln w="9525">
            <a:solidFill>
              <a:srgbClr val="000000"/>
            </a:solidFill>
            <a:miter lim="800000"/>
            <a:headEnd/>
            <a:tailEnd/>
          </a:ln>
        </p:spPr>
      </p:pic>
      <p:pic>
        <p:nvPicPr>
          <p:cNvPr id="156677" name="Picture 5" descr="Plo_emblem"/>
          <p:cNvPicPr>
            <a:picLocks noChangeAspect="1" noChangeArrowheads="1"/>
          </p:cNvPicPr>
          <p:nvPr/>
        </p:nvPicPr>
        <p:blipFill>
          <a:blip r:embed="rId4" cstate="print"/>
          <a:srcRect/>
          <a:stretch>
            <a:fillRect/>
          </a:stretch>
        </p:blipFill>
        <p:spPr bwMode="auto">
          <a:xfrm>
            <a:off x="6553200" y="1905000"/>
            <a:ext cx="1878013" cy="2133600"/>
          </a:xfrm>
          <a:prstGeom prst="rect">
            <a:avLst/>
          </a:prstGeom>
          <a:noFill/>
          <a:ln w="9525">
            <a:solidFill>
              <a:srgbClr val="000000"/>
            </a:solidFill>
            <a:miter lim="800000"/>
            <a:headEnd/>
            <a:tailEnd/>
          </a:ln>
        </p:spPr>
      </p:pic>
      <p:pic>
        <p:nvPicPr>
          <p:cNvPr id="156678" name="Picture 6" descr="arafat2"/>
          <p:cNvPicPr>
            <a:picLocks noChangeAspect="1" noChangeArrowheads="1"/>
          </p:cNvPicPr>
          <p:nvPr/>
        </p:nvPicPr>
        <p:blipFill>
          <a:blip r:embed="rId5" cstate="print"/>
          <a:srcRect/>
          <a:stretch>
            <a:fillRect/>
          </a:stretch>
        </p:blipFill>
        <p:spPr bwMode="auto">
          <a:xfrm>
            <a:off x="6781800" y="4191000"/>
            <a:ext cx="1403350" cy="1057275"/>
          </a:xfrm>
          <a:prstGeom prst="rect">
            <a:avLst/>
          </a:prstGeom>
          <a:noFill/>
        </p:spPr>
      </p:pic>
      <p:sp>
        <p:nvSpPr>
          <p:cNvPr id="156679" name="Text Box 7"/>
          <p:cNvSpPr txBox="1">
            <a:spLocks noChangeArrowheads="1"/>
          </p:cNvSpPr>
          <p:nvPr/>
        </p:nvSpPr>
        <p:spPr bwMode="auto">
          <a:xfrm>
            <a:off x="6443663" y="5334000"/>
            <a:ext cx="2105025" cy="1190625"/>
          </a:xfrm>
          <a:prstGeom prst="rect">
            <a:avLst/>
          </a:prstGeom>
          <a:noFill/>
          <a:ln w="9525">
            <a:noFill/>
            <a:miter lim="800000"/>
            <a:headEnd/>
            <a:tailEnd/>
          </a:ln>
          <a:effectLst/>
        </p:spPr>
        <p:txBody>
          <a:bodyPr wrap="none">
            <a:spAutoFit/>
          </a:bodyPr>
          <a:lstStyle/>
          <a:p>
            <a:r>
              <a:rPr lang="en-US" b="1">
                <a:solidFill>
                  <a:srgbClr val="000066"/>
                </a:solidFill>
              </a:rPr>
              <a:t>Yasser Arafat</a:t>
            </a:r>
          </a:p>
          <a:p>
            <a:r>
              <a:rPr lang="en-US" b="1">
                <a:solidFill>
                  <a:srgbClr val="000066"/>
                </a:solidFill>
              </a:rPr>
              <a:t>became </a:t>
            </a:r>
          </a:p>
          <a:p>
            <a:r>
              <a:rPr lang="en-US" b="1">
                <a:solidFill>
                  <a:srgbClr val="000066"/>
                </a:solidFill>
              </a:rPr>
              <a:t>Chairman of PLO</a:t>
            </a:r>
          </a:p>
          <a:p>
            <a:r>
              <a:rPr lang="en-US" b="1">
                <a:solidFill>
                  <a:srgbClr val="000066"/>
                </a:solidFill>
              </a:rPr>
              <a:t>in 1969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3124200"/>
            <a:ext cx="7772400" cy="1736725"/>
          </a:xfrm>
        </p:spPr>
        <p:txBody>
          <a:bodyPr/>
          <a:lstStyle/>
          <a:p>
            <a:r>
              <a:rPr lang="en-US" dirty="0"/>
              <a:t>ISRAEL-PALESTINE</a:t>
            </a:r>
            <a:br>
              <a:rPr lang="en-US" dirty="0"/>
            </a:br>
            <a:r>
              <a:rPr lang="en-US" dirty="0"/>
              <a:t>IN A NUTSHELL</a:t>
            </a:r>
          </a:p>
        </p:txBody>
      </p:sp>
      <p:pic>
        <p:nvPicPr>
          <p:cNvPr id="5123" name="Picture 3" descr="Israeli flag"/>
          <p:cNvPicPr>
            <a:picLocks noChangeAspect="1" noChangeArrowheads="1"/>
          </p:cNvPicPr>
          <p:nvPr/>
        </p:nvPicPr>
        <p:blipFill>
          <a:blip r:embed="rId3" cstate="print"/>
          <a:srcRect/>
          <a:stretch>
            <a:fillRect/>
          </a:stretch>
        </p:blipFill>
        <p:spPr bwMode="auto">
          <a:xfrm rot="-1458907">
            <a:off x="533400" y="1066800"/>
            <a:ext cx="2438400" cy="1655763"/>
          </a:xfrm>
          <a:prstGeom prst="rect">
            <a:avLst/>
          </a:prstGeom>
          <a:noFill/>
          <a:ln w="9525">
            <a:solidFill>
              <a:srgbClr val="000000"/>
            </a:solidFill>
            <a:miter lim="800000"/>
            <a:headEnd/>
            <a:tailEnd/>
          </a:ln>
        </p:spPr>
      </p:pic>
      <p:pic>
        <p:nvPicPr>
          <p:cNvPr id="5124" name="Picture 4" descr="Palestine flag"/>
          <p:cNvPicPr>
            <a:picLocks noChangeAspect="1" noChangeArrowheads="1"/>
          </p:cNvPicPr>
          <p:nvPr/>
        </p:nvPicPr>
        <p:blipFill>
          <a:blip r:embed="rId4" cstate="print"/>
          <a:srcRect/>
          <a:stretch>
            <a:fillRect/>
          </a:stretch>
        </p:blipFill>
        <p:spPr bwMode="auto">
          <a:xfrm rot="1496527">
            <a:off x="6269038" y="1133475"/>
            <a:ext cx="2438400" cy="160972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en-US" dirty="0"/>
              <a:t>JESUS CHRIST</a:t>
            </a:r>
          </a:p>
        </p:txBody>
      </p:sp>
      <p:sp>
        <p:nvSpPr>
          <p:cNvPr id="37891" name="Rectangle 3"/>
          <p:cNvSpPr>
            <a:spLocks noGrp="1" noRot="1" noChangeArrowheads="1"/>
          </p:cNvSpPr>
          <p:nvPr>
            <p:ph type="body" sz="half" idx="1"/>
          </p:nvPr>
        </p:nvSpPr>
        <p:spPr>
          <a:xfrm>
            <a:off x="301625" y="1600200"/>
            <a:ext cx="3660775" cy="2971800"/>
          </a:xfrm>
        </p:spPr>
        <p:txBody>
          <a:bodyPr/>
          <a:lstStyle/>
          <a:p>
            <a:pPr>
              <a:lnSpc>
                <a:spcPct val="90000"/>
              </a:lnSpc>
            </a:pPr>
            <a:r>
              <a:rPr lang="en-US" sz="2800" dirty="0"/>
              <a:t>Jesus of Nazareth</a:t>
            </a:r>
          </a:p>
          <a:p>
            <a:pPr>
              <a:lnSpc>
                <a:spcPct val="90000"/>
              </a:lnSpc>
            </a:pPr>
            <a:r>
              <a:rPr lang="en-US" sz="2800" dirty="0"/>
              <a:t>Born in Bethlehem</a:t>
            </a:r>
          </a:p>
          <a:p>
            <a:pPr>
              <a:lnSpc>
                <a:spcPct val="90000"/>
              </a:lnSpc>
            </a:pPr>
            <a:r>
              <a:rPr lang="en-US" sz="2800" dirty="0"/>
              <a:t>Jewish</a:t>
            </a:r>
          </a:p>
          <a:p>
            <a:pPr>
              <a:lnSpc>
                <a:spcPct val="90000"/>
              </a:lnSpc>
            </a:pPr>
            <a:r>
              <a:rPr lang="en-US" sz="2800" dirty="0"/>
              <a:t>Mary and Joseph</a:t>
            </a:r>
          </a:p>
          <a:p>
            <a:pPr>
              <a:lnSpc>
                <a:spcPct val="90000"/>
              </a:lnSpc>
            </a:pPr>
            <a:r>
              <a:rPr lang="en-US" sz="2800" dirty="0"/>
              <a:t>Miracles</a:t>
            </a:r>
          </a:p>
          <a:p>
            <a:pPr>
              <a:lnSpc>
                <a:spcPct val="90000"/>
              </a:lnSpc>
            </a:pPr>
            <a:r>
              <a:rPr lang="en-US" sz="2800" dirty="0"/>
              <a:t>Messiah</a:t>
            </a:r>
          </a:p>
          <a:p>
            <a:pPr>
              <a:lnSpc>
                <a:spcPct val="90000"/>
              </a:lnSpc>
            </a:pPr>
            <a:endParaRPr lang="en-US" sz="2800" dirty="0"/>
          </a:p>
        </p:txBody>
      </p:sp>
      <p:sp>
        <p:nvSpPr>
          <p:cNvPr id="37892" name="Rectangle 4"/>
          <p:cNvSpPr>
            <a:spLocks noChangeArrowheads="1"/>
          </p:cNvSpPr>
          <p:nvPr/>
        </p:nvSpPr>
        <p:spPr bwMode="auto">
          <a:xfrm>
            <a:off x="8445500" y="3970338"/>
            <a:ext cx="9144000" cy="0"/>
          </a:xfrm>
          <a:prstGeom prst="rect">
            <a:avLst/>
          </a:prstGeom>
          <a:noFill/>
          <a:ln w="9525">
            <a:noFill/>
            <a:miter lim="800000"/>
            <a:headEnd/>
            <a:tailEnd/>
          </a:ln>
          <a:effectLst/>
        </p:spPr>
        <p:txBody>
          <a:bodyPr wrap="none" anchor="ctr">
            <a:spAutoFit/>
          </a:bodyPr>
          <a:lstStyle/>
          <a:p>
            <a:endParaRPr lang="en-US"/>
          </a:p>
        </p:txBody>
      </p:sp>
      <p:pic>
        <p:nvPicPr>
          <p:cNvPr id="37893" name="Picture 5"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7894" name="Picture 6" descr="Jesus Sermon on Mount"/>
          <p:cNvPicPr>
            <a:picLocks noChangeAspect="1" noChangeArrowheads="1"/>
          </p:cNvPicPr>
          <p:nvPr/>
        </p:nvPicPr>
        <p:blipFill>
          <a:blip r:embed="rId4" cstate="print"/>
          <a:srcRect/>
          <a:stretch>
            <a:fillRect/>
          </a:stretch>
        </p:blipFill>
        <p:spPr bwMode="auto">
          <a:xfrm>
            <a:off x="914400" y="4595813"/>
            <a:ext cx="3733800" cy="1881187"/>
          </a:xfrm>
          <a:prstGeom prst="rect">
            <a:avLst/>
          </a:prstGeom>
          <a:noFill/>
          <a:ln w="9525">
            <a:solidFill>
              <a:srgbClr val="003300"/>
            </a:solidFill>
            <a:miter lim="800000"/>
            <a:headEnd/>
            <a:tailEnd/>
          </a:ln>
        </p:spPr>
      </p:pic>
      <p:pic>
        <p:nvPicPr>
          <p:cNvPr id="37895" name="Picture 7" descr="Judea map - time of Jesus Final copy"/>
          <p:cNvPicPr>
            <a:picLocks noChangeAspect="1" noChangeArrowheads="1"/>
          </p:cNvPicPr>
          <p:nvPr/>
        </p:nvPicPr>
        <p:blipFill>
          <a:blip r:embed="rId5" cstate="print"/>
          <a:srcRect r="8113" b="13341"/>
          <a:stretch>
            <a:fillRect/>
          </a:stretch>
        </p:blipFill>
        <p:spPr bwMode="auto">
          <a:xfrm>
            <a:off x="5637213" y="2286000"/>
            <a:ext cx="3049587" cy="3962400"/>
          </a:xfrm>
          <a:prstGeom prst="rect">
            <a:avLst/>
          </a:prstGeom>
          <a:noFill/>
          <a:ln w="9525">
            <a:solidFill>
              <a:srgbClr val="000080"/>
            </a:solidFill>
            <a:miter lim="800000"/>
            <a:headEnd/>
            <a:tailEnd/>
          </a:ln>
        </p:spPr>
      </p:pic>
      <p:pic>
        <p:nvPicPr>
          <p:cNvPr id="37896" name="Picture 8" descr="Jesus birth Gerard_van_Honthorst_002"/>
          <p:cNvPicPr>
            <a:picLocks noGrp="1" noChangeAspect="1" noChangeArrowheads="1"/>
          </p:cNvPicPr>
          <p:nvPr>
            <p:ph sz="half" idx="2"/>
          </p:nvPr>
        </p:nvPicPr>
        <p:blipFill>
          <a:blip r:embed="rId6" cstate="print"/>
          <a:srcRect/>
          <a:stretch>
            <a:fillRect/>
          </a:stretch>
        </p:blipFill>
        <p:spPr>
          <a:xfrm>
            <a:off x="4038600" y="1828800"/>
            <a:ext cx="2052638" cy="2438400"/>
          </a:xfrm>
          <a:noFill/>
          <a:ln>
            <a:solidFill>
              <a:srgbClr val="000000"/>
            </a:solidFill>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p:txBody>
          <a:bodyPr>
            <a:normAutofit fontScale="90000"/>
          </a:bodyPr>
          <a:lstStyle/>
          <a:p>
            <a:r>
              <a:rPr lang="en-US" sz="4000" dirty="0"/>
              <a:t>Six Day War</a:t>
            </a:r>
            <a:br>
              <a:rPr lang="en-US" sz="4000" dirty="0"/>
            </a:br>
            <a:r>
              <a:rPr lang="en-US" sz="4000" dirty="0"/>
              <a:t>Causes</a:t>
            </a:r>
          </a:p>
        </p:txBody>
      </p:sp>
      <p:sp>
        <p:nvSpPr>
          <p:cNvPr id="158723" name="Rectangle 3"/>
          <p:cNvSpPr>
            <a:spLocks noGrp="1" noRot="1" noChangeArrowheads="1"/>
          </p:cNvSpPr>
          <p:nvPr>
            <p:ph type="body" idx="1"/>
          </p:nvPr>
        </p:nvSpPr>
        <p:spPr>
          <a:xfrm>
            <a:off x="152400" y="1600200"/>
            <a:ext cx="4270375" cy="4572000"/>
          </a:xfrm>
        </p:spPr>
        <p:txBody>
          <a:bodyPr/>
          <a:lstStyle/>
          <a:p>
            <a:pPr>
              <a:lnSpc>
                <a:spcPct val="80000"/>
              </a:lnSpc>
            </a:pPr>
            <a:r>
              <a:rPr lang="en-US" sz="2800" dirty="0"/>
              <a:t> Syrian grievances</a:t>
            </a:r>
          </a:p>
          <a:p>
            <a:pPr lvl="1">
              <a:lnSpc>
                <a:spcPct val="80000"/>
              </a:lnSpc>
            </a:pPr>
            <a:r>
              <a:rPr lang="en-US" sz="2400" dirty="0"/>
              <a:t>Israel’s acquisition of territory from “Greater Syria”</a:t>
            </a:r>
          </a:p>
          <a:p>
            <a:pPr lvl="1">
              <a:lnSpc>
                <a:spcPct val="80000"/>
              </a:lnSpc>
            </a:pPr>
            <a:r>
              <a:rPr lang="en-US" sz="2400" dirty="0"/>
              <a:t>Israel’s threat to water supply</a:t>
            </a:r>
          </a:p>
          <a:p>
            <a:pPr lvl="1">
              <a:lnSpc>
                <a:spcPct val="80000"/>
              </a:lnSpc>
            </a:pPr>
            <a:r>
              <a:rPr lang="en-US" sz="2400" dirty="0"/>
              <a:t>Agriculture in DMZ</a:t>
            </a:r>
          </a:p>
          <a:p>
            <a:pPr>
              <a:lnSpc>
                <a:spcPct val="80000"/>
              </a:lnSpc>
            </a:pPr>
            <a:r>
              <a:rPr lang="en-US" sz="2800" dirty="0"/>
              <a:t>Syrians launched attacks</a:t>
            </a:r>
          </a:p>
          <a:p>
            <a:pPr>
              <a:lnSpc>
                <a:spcPct val="80000"/>
              </a:lnSpc>
            </a:pPr>
            <a:r>
              <a:rPr lang="en-US" sz="2800" dirty="0"/>
              <a:t>Israeli Defense Force</a:t>
            </a:r>
          </a:p>
          <a:p>
            <a:pPr lvl="1">
              <a:lnSpc>
                <a:spcPct val="80000"/>
              </a:lnSpc>
            </a:pPr>
            <a:r>
              <a:rPr lang="en-US" sz="2400" dirty="0"/>
              <a:t>Shot down 6 Syrian </a:t>
            </a:r>
            <a:r>
              <a:rPr lang="en-US" sz="2400" dirty="0" err="1"/>
              <a:t>MiG</a:t>
            </a:r>
            <a:r>
              <a:rPr lang="en-US" sz="2400" dirty="0"/>
              <a:t> fighter jets</a:t>
            </a:r>
          </a:p>
        </p:txBody>
      </p:sp>
      <p:pic>
        <p:nvPicPr>
          <p:cNvPr id="158724" name="Picture 4" descr="Golan Heights 2 copy"/>
          <p:cNvPicPr>
            <a:picLocks noChangeAspect="1" noChangeArrowheads="1"/>
          </p:cNvPicPr>
          <p:nvPr/>
        </p:nvPicPr>
        <p:blipFill>
          <a:blip r:embed="rId3" cstate="print"/>
          <a:srcRect/>
          <a:stretch>
            <a:fillRect/>
          </a:stretch>
        </p:blipFill>
        <p:spPr bwMode="auto">
          <a:xfrm>
            <a:off x="5029200" y="1524000"/>
            <a:ext cx="3343275" cy="4953000"/>
          </a:xfrm>
          <a:prstGeom prst="rect">
            <a:avLst/>
          </a:prstGeom>
          <a:noFill/>
          <a:ln w="9525">
            <a:solidFill>
              <a:srgbClr val="000000"/>
            </a:solidFill>
            <a:miter lim="800000"/>
            <a:headEnd/>
            <a:tailEnd/>
          </a:ln>
        </p:spPr>
      </p:pic>
      <p:pic>
        <p:nvPicPr>
          <p:cNvPr id="158725" name="Picture 5" descr="golan heights copy"/>
          <p:cNvPicPr>
            <a:picLocks noChangeAspect="1" noChangeArrowheads="1"/>
          </p:cNvPicPr>
          <p:nvPr/>
        </p:nvPicPr>
        <p:blipFill>
          <a:blip r:embed="rId4" cstate="print"/>
          <a:srcRect/>
          <a:stretch>
            <a:fillRect/>
          </a:stretch>
        </p:blipFill>
        <p:spPr bwMode="auto">
          <a:xfrm>
            <a:off x="4349750" y="4267200"/>
            <a:ext cx="2225675" cy="2286000"/>
          </a:xfrm>
          <a:prstGeom prst="rect">
            <a:avLst/>
          </a:prstGeom>
          <a:noFill/>
          <a:ln w="9525">
            <a:solidFill>
              <a:srgbClr val="000000"/>
            </a:solid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p:txBody>
          <a:bodyPr>
            <a:normAutofit fontScale="90000"/>
          </a:bodyPr>
          <a:lstStyle/>
          <a:p>
            <a:r>
              <a:rPr lang="en-US" sz="4000" dirty="0"/>
              <a:t>SIX-DAY WAR (1967)</a:t>
            </a:r>
            <a:br>
              <a:rPr lang="en-US" sz="4000" dirty="0"/>
            </a:br>
            <a:r>
              <a:rPr lang="en-US" sz="4000" dirty="0"/>
              <a:t> </a:t>
            </a:r>
            <a:r>
              <a:rPr lang="en-US" sz="3600" dirty="0"/>
              <a:t>Egyptians</a:t>
            </a:r>
          </a:p>
        </p:txBody>
      </p:sp>
      <p:sp>
        <p:nvSpPr>
          <p:cNvPr id="160771" name="Rectangle 3"/>
          <p:cNvSpPr>
            <a:spLocks noGrp="1" noRot="1" noChangeArrowheads="1"/>
          </p:cNvSpPr>
          <p:nvPr>
            <p:ph type="body" idx="1"/>
          </p:nvPr>
        </p:nvSpPr>
        <p:spPr>
          <a:xfrm>
            <a:off x="377825" y="1828800"/>
            <a:ext cx="3813175" cy="4191000"/>
          </a:xfrm>
        </p:spPr>
        <p:txBody>
          <a:bodyPr/>
          <a:lstStyle/>
          <a:p>
            <a:r>
              <a:rPr lang="en-US" sz="2800" dirty="0"/>
              <a:t>Egyptians closed Gulf of Aqaba</a:t>
            </a:r>
          </a:p>
          <a:p>
            <a:pPr lvl="1"/>
            <a:r>
              <a:rPr lang="en-US" sz="2400" dirty="0"/>
              <a:t>And blockaded shipments to and from Israel through Straits of Tiran.</a:t>
            </a:r>
          </a:p>
          <a:p>
            <a:r>
              <a:rPr lang="en-US" sz="2800" dirty="0"/>
              <a:t>Jordan, Iraq and Lebanon joined Egypt and Syria</a:t>
            </a:r>
          </a:p>
        </p:txBody>
      </p:sp>
      <p:pic>
        <p:nvPicPr>
          <p:cNvPr id="160772" name="Picture 4" descr="Aqaba - six day war copy"/>
          <p:cNvPicPr>
            <a:picLocks noChangeAspect="1" noChangeArrowheads="1"/>
          </p:cNvPicPr>
          <p:nvPr/>
        </p:nvPicPr>
        <p:blipFill>
          <a:blip r:embed="rId3" cstate="print"/>
          <a:srcRect/>
          <a:stretch>
            <a:fillRect/>
          </a:stretch>
        </p:blipFill>
        <p:spPr bwMode="auto">
          <a:xfrm>
            <a:off x="4572000" y="1752600"/>
            <a:ext cx="4419600" cy="3948113"/>
          </a:xfrm>
          <a:prstGeom prst="rect">
            <a:avLst/>
          </a:prstGeom>
          <a:noFill/>
          <a:ln w="9525">
            <a:solidFill>
              <a:srgbClr val="000000"/>
            </a:solid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rrowheads="1"/>
          </p:cNvSpPr>
          <p:nvPr>
            <p:ph type="title"/>
          </p:nvPr>
        </p:nvSpPr>
        <p:spPr/>
        <p:txBody>
          <a:bodyPr>
            <a:normAutofit fontScale="90000"/>
          </a:bodyPr>
          <a:lstStyle/>
          <a:p>
            <a:r>
              <a:rPr lang="en-US" sz="4000" dirty="0"/>
              <a:t>Six-Day War</a:t>
            </a:r>
            <a:br>
              <a:rPr lang="en-US" sz="4000" dirty="0"/>
            </a:br>
            <a:r>
              <a:rPr lang="en-US" sz="4000" dirty="0"/>
              <a:t>Israelis</a:t>
            </a:r>
          </a:p>
        </p:txBody>
      </p:sp>
      <p:sp>
        <p:nvSpPr>
          <p:cNvPr id="162819" name="Rectangle 3"/>
          <p:cNvSpPr>
            <a:spLocks noGrp="1" noRot="1" noChangeArrowheads="1"/>
          </p:cNvSpPr>
          <p:nvPr>
            <p:ph type="body" idx="1"/>
          </p:nvPr>
        </p:nvSpPr>
        <p:spPr>
          <a:xfrm>
            <a:off x="301625" y="1600200"/>
            <a:ext cx="5184775" cy="4572000"/>
          </a:xfrm>
        </p:spPr>
        <p:txBody>
          <a:bodyPr/>
          <a:lstStyle/>
          <a:p>
            <a:pPr>
              <a:lnSpc>
                <a:spcPct val="90000"/>
              </a:lnSpc>
            </a:pPr>
            <a:r>
              <a:rPr lang="en-US" sz="2800" dirty="0"/>
              <a:t>June 5, 1967</a:t>
            </a:r>
          </a:p>
          <a:p>
            <a:pPr lvl="1">
              <a:lnSpc>
                <a:spcPct val="90000"/>
              </a:lnSpc>
            </a:pPr>
            <a:r>
              <a:rPr lang="en-US" sz="2400" dirty="0"/>
              <a:t>Israel struck Egypt’s Air Force</a:t>
            </a:r>
          </a:p>
          <a:p>
            <a:pPr lvl="1">
              <a:lnSpc>
                <a:spcPct val="90000"/>
              </a:lnSpc>
            </a:pPr>
            <a:r>
              <a:rPr lang="en-US" sz="2400" dirty="0"/>
              <a:t>Then turned to Syria and Jordan</a:t>
            </a:r>
          </a:p>
          <a:p>
            <a:pPr>
              <a:lnSpc>
                <a:spcPct val="90000"/>
              </a:lnSpc>
            </a:pPr>
            <a:r>
              <a:rPr lang="en-US" sz="2800" dirty="0"/>
              <a:t>Israel took control of:</a:t>
            </a:r>
          </a:p>
          <a:p>
            <a:pPr lvl="1">
              <a:lnSpc>
                <a:spcPct val="90000"/>
              </a:lnSpc>
            </a:pPr>
            <a:r>
              <a:rPr lang="en-US" sz="2400" dirty="0"/>
              <a:t>Sinai Peninsula, Golan Heights, Gaza Strip, West Bank</a:t>
            </a:r>
          </a:p>
          <a:p>
            <a:pPr>
              <a:lnSpc>
                <a:spcPct val="90000"/>
              </a:lnSpc>
            </a:pPr>
            <a:r>
              <a:rPr lang="en-US" sz="2800" dirty="0"/>
              <a:t>Resolution 242</a:t>
            </a:r>
          </a:p>
          <a:p>
            <a:pPr lvl="1">
              <a:lnSpc>
                <a:spcPct val="90000"/>
              </a:lnSpc>
            </a:pPr>
            <a:r>
              <a:rPr lang="en-US" sz="2400" dirty="0"/>
              <a:t>UN called for “withdrawal of Israeli forces from territories occupied”</a:t>
            </a:r>
          </a:p>
        </p:txBody>
      </p:sp>
      <p:pic>
        <p:nvPicPr>
          <p:cNvPr id="162820" name="Picture 4" descr="1967 map - mine"/>
          <p:cNvPicPr>
            <a:picLocks noChangeAspect="1" noChangeArrowheads="1"/>
          </p:cNvPicPr>
          <p:nvPr/>
        </p:nvPicPr>
        <p:blipFill>
          <a:blip r:embed="rId3" cstate="print"/>
          <a:srcRect/>
          <a:stretch>
            <a:fillRect/>
          </a:stretch>
        </p:blipFill>
        <p:spPr bwMode="auto">
          <a:xfrm>
            <a:off x="5829300" y="1600200"/>
            <a:ext cx="2433638" cy="4419600"/>
          </a:xfrm>
          <a:prstGeom prst="rect">
            <a:avLst/>
          </a:prstGeom>
          <a:noFill/>
          <a:ln w="9525">
            <a:solidFill>
              <a:srgbClr val="000000"/>
            </a:solid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p:txBody>
          <a:bodyPr>
            <a:normAutofit fontScale="90000"/>
          </a:bodyPr>
          <a:lstStyle/>
          <a:p>
            <a:r>
              <a:rPr lang="en-US" sz="4000" dirty="0"/>
              <a:t>SIX-DAY WAR</a:t>
            </a:r>
            <a:br>
              <a:rPr lang="en-US" sz="4000" dirty="0"/>
            </a:br>
            <a:r>
              <a:rPr lang="en-US" sz="3600" dirty="0"/>
              <a:t>Consequences</a:t>
            </a:r>
          </a:p>
        </p:txBody>
      </p:sp>
      <p:sp>
        <p:nvSpPr>
          <p:cNvPr id="164867" name="Rectangle 3"/>
          <p:cNvSpPr>
            <a:spLocks noGrp="1" noRot="1" noChangeArrowheads="1"/>
          </p:cNvSpPr>
          <p:nvPr>
            <p:ph type="body" idx="1"/>
          </p:nvPr>
        </p:nvSpPr>
        <p:spPr>
          <a:xfrm>
            <a:off x="450850" y="1901825"/>
            <a:ext cx="8540750" cy="4498975"/>
          </a:xfrm>
        </p:spPr>
        <p:txBody>
          <a:bodyPr/>
          <a:lstStyle/>
          <a:p>
            <a:pPr>
              <a:lnSpc>
                <a:spcPct val="80000"/>
              </a:lnSpc>
            </a:pPr>
            <a:r>
              <a:rPr lang="en-US" sz="2800" dirty="0"/>
              <a:t>New wave of Palestinian refugees moved out of new Israeli territories.</a:t>
            </a:r>
          </a:p>
          <a:p>
            <a:pPr lvl="1">
              <a:lnSpc>
                <a:spcPct val="80000"/>
              </a:lnSpc>
            </a:pPr>
            <a:r>
              <a:rPr lang="en-US" sz="2400" dirty="0"/>
              <a:t>Jewish settlers moved to vacant areas. </a:t>
            </a:r>
          </a:p>
          <a:p>
            <a:pPr>
              <a:lnSpc>
                <a:spcPct val="80000"/>
              </a:lnSpc>
            </a:pPr>
            <a:r>
              <a:rPr lang="en-US" sz="2800" dirty="0"/>
              <a:t>War established Israel’s military supremacy</a:t>
            </a:r>
          </a:p>
          <a:p>
            <a:pPr lvl="1">
              <a:lnSpc>
                <a:spcPct val="80000"/>
              </a:lnSpc>
            </a:pPr>
            <a:r>
              <a:rPr lang="en-US" sz="2400" dirty="0"/>
              <a:t>Israelis didn’t get help from West</a:t>
            </a:r>
          </a:p>
          <a:p>
            <a:pPr lvl="1">
              <a:lnSpc>
                <a:spcPct val="80000"/>
              </a:lnSpc>
            </a:pPr>
            <a:r>
              <a:rPr lang="en-US" sz="2400" dirty="0"/>
              <a:t>Israelis strengthened their military and became more independent</a:t>
            </a:r>
          </a:p>
          <a:p>
            <a:pPr>
              <a:lnSpc>
                <a:spcPct val="80000"/>
              </a:lnSpc>
            </a:pPr>
            <a:r>
              <a:rPr lang="en-US" sz="2800" dirty="0"/>
              <a:t>Palestinians felt they could no longer rely on Arab brothers for help. </a:t>
            </a:r>
          </a:p>
          <a:p>
            <a:pPr lvl="1">
              <a:lnSpc>
                <a:spcPct val="80000"/>
              </a:lnSpc>
            </a:pPr>
            <a:r>
              <a:rPr lang="en-US" sz="2400" dirty="0"/>
              <a:t>Became more independent</a:t>
            </a:r>
          </a:p>
          <a:p>
            <a:pPr lvl="1">
              <a:lnSpc>
                <a:spcPct val="80000"/>
              </a:lnSpc>
            </a:pPr>
            <a:r>
              <a:rPr lang="en-US" sz="2400" dirty="0"/>
              <a:t>Arafat took control of PLO (1969)</a:t>
            </a:r>
          </a:p>
        </p:txBody>
      </p:sp>
      <p:pic>
        <p:nvPicPr>
          <p:cNvPr id="164868" name="Picture 4" descr="Palestine flag"/>
          <p:cNvPicPr>
            <a:picLocks noChangeAspect="1" noChangeArrowheads="1"/>
          </p:cNvPicPr>
          <p:nvPr/>
        </p:nvPicPr>
        <p:blipFill>
          <a:blip r:embed="rId3" cstate="print"/>
          <a:srcRect/>
          <a:stretch>
            <a:fillRect/>
          </a:stretch>
        </p:blipFill>
        <p:spPr bwMode="auto">
          <a:xfrm rot="1496527">
            <a:off x="7307263" y="412750"/>
            <a:ext cx="1600200" cy="1055688"/>
          </a:xfrm>
          <a:prstGeom prst="rect">
            <a:avLst/>
          </a:prstGeom>
          <a:noFill/>
          <a:ln w="9525">
            <a:solidFill>
              <a:srgbClr val="000000"/>
            </a:solidFill>
            <a:miter lim="800000"/>
            <a:headEnd/>
            <a:tailEnd/>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p:txBody>
          <a:bodyPr>
            <a:normAutofit fontScale="90000"/>
          </a:bodyPr>
          <a:lstStyle/>
          <a:p>
            <a:r>
              <a:rPr lang="en-US" sz="4000" dirty="0"/>
              <a:t>YOM KIPPUR WAR/</a:t>
            </a:r>
            <a:br>
              <a:rPr lang="en-US" sz="4000" dirty="0"/>
            </a:br>
            <a:r>
              <a:rPr lang="en-US" sz="4000" dirty="0"/>
              <a:t>RAMADAN WAR (1973)</a:t>
            </a:r>
          </a:p>
        </p:txBody>
      </p:sp>
      <p:sp>
        <p:nvSpPr>
          <p:cNvPr id="166915" name="Rectangle 3"/>
          <p:cNvSpPr>
            <a:spLocks noGrp="1" noRot="1" noChangeArrowheads="1"/>
          </p:cNvSpPr>
          <p:nvPr>
            <p:ph type="body" idx="1"/>
          </p:nvPr>
        </p:nvSpPr>
        <p:spPr>
          <a:xfrm>
            <a:off x="0" y="1600200"/>
            <a:ext cx="3962400" cy="5029200"/>
          </a:xfrm>
        </p:spPr>
        <p:txBody>
          <a:bodyPr/>
          <a:lstStyle/>
          <a:p>
            <a:pPr>
              <a:lnSpc>
                <a:spcPct val="90000"/>
              </a:lnSpc>
            </a:pPr>
            <a:r>
              <a:rPr lang="en-US" sz="2400" dirty="0"/>
              <a:t>After 1967 war</a:t>
            </a:r>
          </a:p>
          <a:p>
            <a:pPr lvl="1">
              <a:lnSpc>
                <a:spcPct val="90000"/>
              </a:lnSpc>
            </a:pPr>
            <a:r>
              <a:rPr lang="en-US" sz="2000" dirty="0"/>
              <a:t>Sinai Peninsula became part of Israel</a:t>
            </a:r>
          </a:p>
          <a:p>
            <a:pPr>
              <a:lnSpc>
                <a:spcPct val="90000"/>
              </a:lnSpc>
            </a:pPr>
            <a:r>
              <a:rPr lang="en-US" sz="2400" dirty="0"/>
              <a:t>Anwar Sadat</a:t>
            </a:r>
          </a:p>
          <a:p>
            <a:pPr lvl="1">
              <a:lnSpc>
                <a:spcPct val="90000"/>
              </a:lnSpc>
            </a:pPr>
            <a:r>
              <a:rPr lang="en-US" sz="2000" dirty="0"/>
              <a:t>Egyptian President was eager to win back Sinai</a:t>
            </a:r>
          </a:p>
          <a:p>
            <a:pPr lvl="1">
              <a:lnSpc>
                <a:spcPct val="90000"/>
              </a:lnSpc>
            </a:pPr>
            <a:r>
              <a:rPr lang="en-US" sz="2000" dirty="0"/>
              <a:t>Attacked Israel in 1973</a:t>
            </a:r>
          </a:p>
          <a:p>
            <a:pPr lvl="1">
              <a:lnSpc>
                <a:spcPct val="90000"/>
              </a:lnSpc>
            </a:pPr>
            <a:r>
              <a:rPr lang="en-US" sz="2000" dirty="0"/>
              <a:t>On Yom Kippur</a:t>
            </a:r>
          </a:p>
          <a:p>
            <a:pPr lvl="2">
              <a:lnSpc>
                <a:spcPct val="90000"/>
              </a:lnSpc>
            </a:pPr>
            <a:r>
              <a:rPr lang="en-US" sz="1800" dirty="0"/>
              <a:t>Holy Jewish holiday</a:t>
            </a:r>
          </a:p>
          <a:p>
            <a:pPr>
              <a:lnSpc>
                <a:spcPct val="90000"/>
              </a:lnSpc>
            </a:pPr>
            <a:r>
              <a:rPr lang="en-US" sz="2400" dirty="0"/>
              <a:t>Soviet Union aided Arabs</a:t>
            </a:r>
          </a:p>
          <a:p>
            <a:pPr>
              <a:lnSpc>
                <a:spcPct val="90000"/>
              </a:lnSpc>
            </a:pPr>
            <a:r>
              <a:rPr lang="en-US" sz="2400" dirty="0"/>
              <a:t>U.S. aided Israel</a:t>
            </a:r>
          </a:p>
          <a:p>
            <a:pPr lvl="1">
              <a:lnSpc>
                <a:spcPct val="90000"/>
              </a:lnSpc>
            </a:pPr>
            <a:r>
              <a:rPr lang="en-US" sz="2000" dirty="0"/>
              <a:t>Oil states refused to ship oil to U.S. in retaliation (caused 1973 oil crisis)  </a:t>
            </a:r>
          </a:p>
          <a:p>
            <a:pPr>
              <a:lnSpc>
                <a:spcPct val="90000"/>
              </a:lnSpc>
            </a:pPr>
            <a:endParaRPr lang="en-US" sz="2400" dirty="0"/>
          </a:p>
        </p:txBody>
      </p:sp>
      <p:pic>
        <p:nvPicPr>
          <p:cNvPr id="166916" name="Picture 4" descr="Yom kippur war"/>
          <p:cNvPicPr>
            <a:picLocks noChangeAspect="1" noChangeArrowheads="1"/>
          </p:cNvPicPr>
          <p:nvPr/>
        </p:nvPicPr>
        <p:blipFill>
          <a:blip r:embed="rId3" cstate="print">
            <a:lum contrast="24000"/>
          </a:blip>
          <a:srcRect l="2280" t="3027" r="4156" b="12468"/>
          <a:stretch>
            <a:fillRect/>
          </a:stretch>
        </p:blipFill>
        <p:spPr bwMode="auto">
          <a:xfrm>
            <a:off x="5565775" y="1752600"/>
            <a:ext cx="3349625" cy="2278063"/>
          </a:xfrm>
          <a:prstGeom prst="rect">
            <a:avLst/>
          </a:prstGeom>
          <a:noFill/>
          <a:ln w="9525">
            <a:solidFill>
              <a:srgbClr val="000000"/>
            </a:solidFill>
            <a:miter lim="800000"/>
            <a:headEnd/>
            <a:tailEnd/>
          </a:ln>
        </p:spPr>
      </p:pic>
      <p:pic>
        <p:nvPicPr>
          <p:cNvPr id="166917" name="Picture 5" descr="yom kippur war 2"/>
          <p:cNvPicPr>
            <a:picLocks noChangeAspect="1" noChangeArrowheads="1"/>
          </p:cNvPicPr>
          <p:nvPr/>
        </p:nvPicPr>
        <p:blipFill>
          <a:blip r:embed="rId4" cstate="print">
            <a:lum contrast="30000"/>
          </a:blip>
          <a:srcRect/>
          <a:stretch>
            <a:fillRect/>
          </a:stretch>
        </p:blipFill>
        <p:spPr bwMode="auto">
          <a:xfrm>
            <a:off x="4114800" y="4191000"/>
            <a:ext cx="3124200" cy="2082800"/>
          </a:xfrm>
          <a:prstGeom prst="rect">
            <a:avLst/>
          </a:prstGeom>
          <a:noFill/>
          <a:ln w="9525">
            <a:solidFill>
              <a:srgbClr val="000000"/>
            </a:solidFill>
            <a:miter lim="800000"/>
            <a:headEnd/>
            <a:tailEnd/>
          </a:ln>
        </p:spPr>
      </p:pic>
      <p:pic>
        <p:nvPicPr>
          <p:cNvPr id="166918" name="Picture 6" descr="anwar sadat"/>
          <p:cNvPicPr>
            <a:picLocks noChangeAspect="1" noChangeArrowheads="1"/>
          </p:cNvPicPr>
          <p:nvPr/>
        </p:nvPicPr>
        <p:blipFill>
          <a:blip r:embed="rId5" cstate="print"/>
          <a:srcRect/>
          <a:stretch>
            <a:fillRect/>
          </a:stretch>
        </p:blipFill>
        <p:spPr bwMode="auto">
          <a:xfrm>
            <a:off x="3962400" y="1752600"/>
            <a:ext cx="1282700" cy="1925638"/>
          </a:xfrm>
          <a:prstGeom prst="rect">
            <a:avLst/>
          </a:prstGeom>
          <a:noFill/>
          <a:ln w="9525">
            <a:solidFill>
              <a:srgbClr val="000000"/>
            </a:solidFill>
            <a:miter lim="800000"/>
            <a:headEnd/>
            <a:tailEnd/>
          </a:ln>
        </p:spPr>
      </p:pic>
      <p:pic>
        <p:nvPicPr>
          <p:cNvPr id="166919" name="Picture 7" descr="yom kippur gas"/>
          <p:cNvPicPr>
            <a:picLocks noChangeAspect="1" noChangeArrowheads="1"/>
          </p:cNvPicPr>
          <p:nvPr/>
        </p:nvPicPr>
        <p:blipFill>
          <a:blip r:embed="rId6" cstate="print"/>
          <a:srcRect/>
          <a:stretch>
            <a:fillRect/>
          </a:stretch>
        </p:blipFill>
        <p:spPr bwMode="auto">
          <a:xfrm>
            <a:off x="7086600" y="4419600"/>
            <a:ext cx="1905000" cy="1403350"/>
          </a:xfrm>
          <a:prstGeom prst="rect">
            <a:avLst/>
          </a:prstGeom>
          <a:noFill/>
          <a:ln w="9525">
            <a:solidFill>
              <a:srgbClr val="000000"/>
            </a:solidFill>
            <a:miter lim="800000"/>
            <a:headEnd/>
            <a:tailEnd/>
          </a:ln>
        </p:spPr>
      </p:pic>
      <p:sp>
        <p:nvSpPr>
          <p:cNvPr id="166920" name="Text Box 8"/>
          <p:cNvSpPr txBox="1">
            <a:spLocks noChangeArrowheads="1"/>
          </p:cNvSpPr>
          <p:nvPr/>
        </p:nvSpPr>
        <p:spPr bwMode="auto">
          <a:xfrm>
            <a:off x="3836988" y="3657600"/>
            <a:ext cx="1649412" cy="366713"/>
          </a:xfrm>
          <a:prstGeom prst="rect">
            <a:avLst/>
          </a:prstGeom>
          <a:noFill/>
          <a:ln w="9525">
            <a:noFill/>
            <a:miter lim="800000"/>
            <a:headEnd/>
            <a:tailEnd/>
          </a:ln>
          <a:effectLst/>
        </p:spPr>
        <p:txBody>
          <a:bodyPr wrap="none">
            <a:spAutoFit/>
          </a:bodyPr>
          <a:lstStyle/>
          <a:p>
            <a:r>
              <a:rPr lang="en-US" b="1">
                <a:solidFill>
                  <a:srgbClr val="000066"/>
                </a:solidFill>
              </a:rPr>
              <a:t>Anwar Sadat</a:t>
            </a:r>
          </a:p>
        </p:txBody>
      </p:sp>
      <p:sp>
        <p:nvSpPr>
          <p:cNvPr id="166921" name="Text Box 9"/>
          <p:cNvSpPr txBox="1">
            <a:spLocks noChangeArrowheads="1"/>
          </p:cNvSpPr>
          <p:nvPr/>
        </p:nvSpPr>
        <p:spPr bwMode="auto">
          <a:xfrm>
            <a:off x="7239000" y="5867400"/>
            <a:ext cx="1770063" cy="366713"/>
          </a:xfrm>
          <a:prstGeom prst="rect">
            <a:avLst/>
          </a:prstGeom>
          <a:noFill/>
          <a:ln w="9525">
            <a:noFill/>
            <a:miter lim="800000"/>
            <a:headEnd/>
            <a:tailEnd/>
          </a:ln>
          <a:effectLst/>
        </p:spPr>
        <p:txBody>
          <a:bodyPr wrap="none">
            <a:spAutoFit/>
          </a:bodyPr>
          <a:lstStyle/>
          <a:p>
            <a:r>
              <a:rPr lang="en-US" b="1">
                <a:solidFill>
                  <a:srgbClr val="000066"/>
                </a:solidFill>
              </a:rPr>
              <a:t>No gas in U.S.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p:txBody>
          <a:bodyPr>
            <a:normAutofit fontScale="90000"/>
          </a:bodyPr>
          <a:lstStyle/>
          <a:p>
            <a:r>
              <a:rPr lang="en-US" sz="4000" dirty="0"/>
              <a:t>YOM KIPPUR/RAMADAN WAR</a:t>
            </a:r>
            <a:br>
              <a:rPr lang="en-US" sz="4000" dirty="0"/>
            </a:br>
            <a:r>
              <a:rPr lang="en-US" sz="4000" dirty="0"/>
              <a:t>CONSEQUENCES</a:t>
            </a:r>
          </a:p>
        </p:txBody>
      </p:sp>
      <p:sp>
        <p:nvSpPr>
          <p:cNvPr id="168963" name="Rectangle 3"/>
          <p:cNvSpPr>
            <a:spLocks noGrp="1" noRot="1" noChangeArrowheads="1"/>
          </p:cNvSpPr>
          <p:nvPr>
            <p:ph type="body" idx="1"/>
          </p:nvPr>
        </p:nvSpPr>
        <p:spPr>
          <a:xfrm>
            <a:off x="0" y="1524000"/>
            <a:ext cx="3810000" cy="4953000"/>
          </a:xfrm>
        </p:spPr>
        <p:txBody>
          <a:bodyPr/>
          <a:lstStyle/>
          <a:p>
            <a:pPr>
              <a:lnSpc>
                <a:spcPct val="90000"/>
              </a:lnSpc>
              <a:buFont typeface="Wingdings" pitchFamily="2" charset="2"/>
              <a:buChar char="Ø"/>
            </a:pPr>
            <a:r>
              <a:rPr lang="en-US" sz="2800" dirty="0"/>
              <a:t>Anwar Sadat and </a:t>
            </a:r>
            <a:r>
              <a:rPr lang="en-US" sz="2800" dirty="0" err="1"/>
              <a:t>Menachem</a:t>
            </a:r>
            <a:r>
              <a:rPr lang="en-US" sz="2800" dirty="0"/>
              <a:t> Begin</a:t>
            </a:r>
          </a:p>
          <a:p>
            <a:pPr lvl="1">
              <a:lnSpc>
                <a:spcPct val="90000"/>
              </a:lnSpc>
            </a:pPr>
            <a:r>
              <a:rPr lang="en-US" sz="2400" dirty="0"/>
              <a:t>Negotiated return of Sinai to Egypt</a:t>
            </a:r>
          </a:p>
          <a:p>
            <a:pPr lvl="1">
              <a:lnSpc>
                <a:spcPct val="90000"/>
              </a:lnSpc>
            </a:pPr>
            <a:r>
              <a:rPr lang="en-US" sz="2400" dirty="0"/>
              <a:t>In exchange for Egypt’s recognition of State of Israel</a:t>
            </a:r>
          </a:p>
          <a:p>
            <a:pPr lvl="1">
              <a:lnSpc>
                <a:spcPct val="90000"/>
              </a:lnSpc>
            </a:pPr>
            <a:r>
              <a:rPr lang="en-US" sz="2400" dirty="0"/>
              <a:t>Camp David</a:t>
            </a:r>
          </a:p>
          <a:p>
            <a:pPr lvl="1">
              <a:lnSpc>
                <a:spcPct val="90000"/>
              </a:lnSpc>
            </a:pPr>
            <a:r>
              <a:rPr lang="en-US" sz="2400" dirty="0"/>
              <a:t>Both won Nobel Peace Prize</a:t>
            </a:r>
          </a:p>
          <a:p>
            <a:pPr>
              <a:lnSpc>
                <a:spcPct val="90000"/>
              </a:lnSpc>
            </a:pPr>
            <a:r>
              <a:rPr lang="en-US" sz="2800" dirty="0"/>
              <a:t>Anwar Sadat assassinated in 1981</a:t>
            </a:r>
          </a:p>
        </p:txBody>
      </p:sp>
      <p:sp>
        <p:nvSpPr>
          <p:cNvPr id="168964" name="Text Box 4"/>
          <p:cNvSpPr txBox="1">
            <a:spLocks noChangeArrowheads="1"/>
          </p:cNvSpPr>
          <p:nvPr/>
        </p:nvSpPr>
        <p:spPr bwMode="auto">
          <a:xfrm>
            <a:off x="6477000" y="3810000"/>
            <a:ext cx="2514600" cy="1465263"/>
          </a:xfrm>
          <a:prstGeom prst="rect">
            <a:avLst/>
          </a:prstGeom>
          <a:noFill/>
          <a:ln w="9525">
            <a:noFill/>
            <a:miter lim="800000"/>
            <a:headEnd/>
            <a:tailEnd/>
          </a:ln>
          <a:effectLst/>
        </p:spPr>
        <p:txBody>
          <a:bodyPr>
            <a:spAutoFit/>
          </a:bodyPr>
          <a:lstStyle/>
          <a:p>
            <a:pPr algn="l"/>
            <a:r>
              <a:rPr lang="en-US" b="1">
                <a:solidFill>
                  <a:srgbClr val="000066"/>
                </a:solidFill>
              </a:rPr>
              <a:t>Answar Sadat and Menachem Begin </a:t>
            </a:r>
          </a:p>
          <a:p>
            <a:pPr algn="l"/>
            <a:r>
              <a:rPr lang="en-US" b="1">
                <a:solidFill>
                  <a:srgbClr val="000066"/>
                </a:solidFill>
              </a:rPr>
              <a:t>with U.S. President Jimmy Carter</a:t>
            </a:r>
          </a:p>
          <a:p>
            <a:endParaRPr lang="en-US"/>
          </a:p>
        </p:txBody>
      </p:sp>
      <p:pic>
        <p:nvPicPr>
          <p:cNvPr id="168965" name="Picture 5" descr="1973 map copy"/>
          <p:cNvPicPr>
            <a:picLocks noChangeAspect="1" noChangeArrowheads="1"/>
          </p:cNvPicPr>
          <p:nvPr/>
        </p:nvPicPr>
        <p:blipFill>
          <a:blip r:embed="rId3" cstate="print"/>
          <a:srcRect/>
          <a:stretch>
            <a:fillRect/>
          </a:stretch>
        </p:blipFill>
        <p:spPr bwMode="auto">
          <a:xfrm>
            <a:off x="3905250" y="1828800"/>
            <a:ext cx="2266950" cy="4114800"/>
          </a:xfrm>
          <a:prstGeom prst="rect">
            <a:avLst/>
          </a:prstGeom>
          <a:noFill/>
          <a:ln w="9525">
            <a:solidFill>
              <a:srgbClr val="000000"/>
            </a:solidFill>
            <a:miter lim="800000"/>
            <a:headEnd/>
            <a:tailEnd/>
          </a:ln>
        </p:spPr>
      </p:pic>
      <p:pic>
        <p:nvPicPr>
          <p:cNvPr id="168966" name="Picture 6" descr="begin-sadat"/>
          <p:cNvPicPr>
            <a:picLocks noChangeAspect="1" noChangeArrowheads="1"/>
          </p:cNvPicPr>
          <p:nvPr/>
        </p:nvPicPr>
        <p:blipFill>
          <a:blip r:embed="rId4" cstate="print"/>
          <a:srcRect/>
          <a:stretch>
            <a:fillRect/>
          </a:stretch>
        </p:blipFill>
        <p:spPr bwMode="auto">
          <a:xfrm>
            <a:off x="6362700" y="1887538"/>
            <a:ext cx="2552700" cy="1771650"/>
          </a:xfrm>
          <a:prstGeom prst="rect">
            <a:avLst/>
          </a:prstGeom>
          <a:noFill/>
          <a:ln w="9525">
            <a:solidFill>
              <a:srgbClr val="000000"/>
            </a:solid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rrowheads="1"/>
          </p:cNvSpPr>
          <p:nvPr>
            <p:ph type="title"/>
          </p:nvPr>
        </p:nvSpPr>
        <p:spPr/>
        <p:txBody>
          <a:bodyPr>
            <a:normAutofit fontScale="90000"/>
          </a:bodyPr>
          <a:lstStyle/>
          <a:p>
            <a:r>
              <a:rPr lang="en-US" sz="4000" dirty="0"/>
              <a:t>Black September</a:t>
            </a:r>
            <a:br>
              <a:rPr lang="en-US" sz="4000" dirty="0"/>
            </a:br>
            <a:r>
              <a:rPr lang="en-US" sz="4000" dirty="0"/>
              <a:t>1970</a:t>
            </a:r>
          </a:p>
        </p:txBody>
      </p:sp>
      <p:sp>
        <p:nvSpPr>
          <p:cNvPr id="171011" name="Rectangle 3"/>
          <p:cNvSpPr>
            <a:spLocks noGrp="1" noRot="1" noChangeArrowheads="1"/>
          </p:cNvSpPr>
          <p:nvPr>
            <p:ph type="body" idx="1"/>
          </p:nvPr>
        </p:nvSpPr>
        <p:spPr>
          <a:xfrm>
            <a:off x="4419600" y="1828800"/>
            <a:ext cx="3962400" cy="5029200"/>
          </a:xfrm>
        </p:spPr>
        <p:txBody>
          <a:bodyPr/>
          <a:lstStyle/>
          <a:p>
            <a:pPr>
              <a:lnSpc>
                <a:spcPct val="90000"/>
              </a:lnSpc>
            </a:pPr>
            <a:r>
              <a:rPr lang="en-US" sz="2400" dirty="0" err="1"/>
              <a:t>Karameh</a:t>
            </a:r>
            <a:r>
              <a:rPr lang="en-US" sz="2400" dirty="0"/>
              <a:t>, Jordan</a:t>
            </a:r>
          </a:p>
          <a:p>
            <a:pPr lvl="1">
              <a:lnSpc>
                <a:spcPct val="90000"/>
              </a:lnSpc>
            </a:pPr>
            <a:r>
              <a:rPr lang="en-US" sz="2000" dirty="0"/>
              <a:t>Headquarters of Arafat’s Fatah movement (1968)</a:t>
            </a:r>
          </a:p>
          <a:p>
            <a:pPr lvl="1">
              <a:lnSpc>
                <a:spcPct val="90000"/>
              </a:lnSpc>
            </a:pPr>
            <a:r>
              <a:rPr lang="en-US" sz="2000" dirty="0"/>
              <a:t>From there Fatah launched attacks on Israel</a:t>
            </a:r>
          </a:p>
          <a:p>
            <a:pPr>
              <a:lnSpc>
                <a:spcPct val="90000"/>
              </a:lnSpc>
            </a:pPr>
            <a:r>
              <a:rPr lang="en-US" sz="2400" dirty="0"/>
              <a:t>Jordan’s King Hussein</a:t>
            </a:r>
          </a:p>
          <a:p>
            <a:pPr lvl="1">
              <a:lnSpc>
                <a:spcPct val="90000"/>
              </a:lnSpc>
            </a:pPr>
            <a:r>
              <a:rPr lang="en-US" sz="2000" dirty="0"/>
              <a:t>Told militants to obey laws</a:t>
            </a:r>
          </a:p>
          <a:p>
            <a:pPr lvl="1">
              <a:lnSpc>
                <a:spcPct val="90000"/>
              </a:lnSpc>
            </a:pPr>
            <a:r>
              <a:rPr lang="en-US" sz="2000" i="1" dirty="0" err="1"/>
              <a:t>Fedayeen</a:t>
            </a:r>
            <a:r>
              <a:rPr lang="en-US" sz="2000" dirty="0"/>
              <a:t> continued civil disobedience</a:t>
            </a:r>
          </a:p>
          <a:p>
            <a:pPr>
              <a:lnSpc>
                <a:spcPct val="90000"/>
              </a:lnSpc>
            </a:pPr>
            <a:r>
              <a:rPr lang="en-US" sz="2400" dirty="0"/>
              <a:t>September 1970</a:t>
            </a:r>
          </a:p>
          <a:p>
            <a:pPr lvl="1">
              <a:lnSpc>
                <a:spcPct val="90000"/>
              </a:lnSpc>
            </a:pPr>
            <a:r>
              <a:rPr lang="en-US" sz="2000" dirty="0"/>
              <a:t>Civil war – 3,000 killed</a:t>
            </a:r>
          </a:p>
          <a:p>
            <a:pPr>
              <a:lnSpc>
                <a:spcPct val="90000"/>
              </a:lnSpc>
            </a:pPr>
            <a:r>
              <a:rPr lang="en-US" sz="2400" dirty="0"/>
              <a:t>PLO exiled from Jordan</a:t>
            </a:r>
          </a:p>
          <a:p>
            <a:pPr lvl="1">
              <a:lnSpc>
                <a:spcPct val="90000"/>
              </a:lnSpc>
            </a:pPr>
            <a:r>
              <a:rPr lang="en-US" sz="2000" dirty="0"/>
              <a:t>Moved to Lebanon</a:t>
            </a:r>
          </a:p>
        </p:txBody>
      </p:sp>
      <p:pic>
        <p:nvPicPr>
          <p:cNvPr id="171012"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sp>
        <p:nvSpPr>
          <p:cNvPr id="171013" name="Text Box 5"/>
          <p:cNvSpPr txBox="1">
            <a:spLocks noChangeArrowheads="1"/>
          </p:cNvSpPr>
          <p:nvPr/>
        </p:nvSpPr>
        <p:spPr bwMode="auto">
          <a:xfrm>
            <a:off x="1925638" y="5638800"/>
            <a:ext cx="2036762" cy="641350"/>
          </a:xfrm>
          <a:prstGeom prst="rect">
            <a:avLst/>
          </a:prstGeom>
          <a:noFill/>
          <a:ln w="9525">
            <a:noFill/>
            <a:miter lim="800000"/>
            <a:headEnd/>
            <a:tailEnd/>
          </a:ln>
          <a:effectLst/>
        </p:spPr>
        <p:txBody>
          <a:bodyPr wrap="none">
            <a:spAutoFit/>
          </a:bodyPr>
          <a:lstStyle/>
          <a:p>
            <a:pPr algn="l"/>
            <a:r>
              <a:rPr lang="en-US" b="1">
                <a:solidFill>
                  <a:srgbClr val="000066"/>
                </a:solidFill>
              </a:rPr>
              <a:t>King Hussein of </a:t>
            </a:r>
          </a:p>
          <a:p>
            <a:pPr algn="l"/>
            <a:r>
              <a:rPr lang="en-US" b="1">
                <a:solidFill>
                  <a:srgbClr val="000066"/>
                </a:solidFill>
              </a:rPr>
              <a:t>Jordan</a:t>
            </a:r>
          </a:p>
        </p:txBody>
      </p:sp>
      <p:pic>
        <p:nvPicPr>
          <p:cNvPr id="171014" name="Picture 6" descr="Karameh copy"/>
          <p:cNvPicPr>
            <a:picLocks noChangeAspect="1" noChangeArrowheads="1"/>
          </p:cNvPicPr>
          <p:nvPr/>
        </p:nvPicPr>
        <p:blipFill>
          <a:blip r:embed="rId4" cstate="print"/>
          <a:srcRect/>
          <a:stretch>
            <a:fillRect/>
          </a:stretch>
        </p:blipFill>
        <p:spPr bwMode="auto">
          <a:xfrm>
            <a:off x="762000" y="1295400"/>
            <a:ext cx="3125788" cy="4038600"/>
          </a:xfrm>
          <a:prstGeom prst="rect">
            <a:avLst/>
          </a:prstGeom>
          <a:noFill/>
          <a:ln w="9525">
            <a:solidFill>
              <a:srgbClr val="000000"/>
            </a:solidFill>
            <a:miter lim="800000"/>
            <a:headEnd/>
            <a:tailEnd/>
          </a:ln>
        </p:spPr>
      </p:pic>
      <p:pic>
        <p:nvPicPr>
          <p:cNvPr id="171015" name="Picture 7" descr="King Hussein Jordan"/>
          <p:cNvPicPr>
            <a:picLocks noChangeAspect="1" noChangeArrowheads="1"/>
          </p:cNvPicPr>
          <p:nvPr/>
        </p:nvPicPr>
        <p:blipFill>
          <a:blip r:embed="rId5" cstate="print"/>
          <a:srcRect/>
          <a:stretch>
            <a:fillRect/>
          </a:stretch>
        </p:blipFill>
        <p:spPr bwMode="auto">
          <a:xfrm>
            <a:off x="609600" y="4724400"/>
            <a:ext cx="1254125" cy="1709738"/>
          </a:xfrm>
          <a:prstGeom prst="rect">
            <a:avLst/>
          </a:prstGeom>
          <a:noFill/>
          <a:ln w="9525">
            <a:solidFill>
              <a:srgbClr val="000000"/>
            </a:solid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p:nvPr>
        </p:nvSpPr>
        <p:spPr/>
        <p:txBody>
          <a:bodyPr/>
          <a:lstStyle/>
          <a:p>
            <a:r>
              <a:rPr lang="en-US" dirty="0"/>
              <a:t>Lebanon War 1982</a:t>
            </a:r>
          </a:p>
        </p:txBody>
      </p:sp>
      <p:sp>
        <p:nvSpPr>
          <p:cNvPr id="173059" name="Rectangle 3"/>
          <p:cNvSpPr>
            <a:spLocks noGrp="1" noRot="1" noChangeArrowheads="1"/>
          </p:cNvSpPr>
          <p:nvPr>
            <p:ph type="body" idx="1"/>
          </p:nvPr>
        </p:nvSpPr>
        <p:spPr>
          <a:xfrm>
            <a:off x="301625" y="1371600"/>
            <a:ext cx="6403975" cy="5334000"/>
          </a:xfrm>
        </p:spPr>
        <p:txBody>
          <a:bodyPr/>
          <a:lstStyle/>
          <a:p>
            <a:r>
              <a:rPr lang="en-US" sz="2800" dirty="0"/>
              <a:t>PLO moved to Lebanon</a:t>
            </a:r>
          </a:p>
          <a:p>
            <a:r>
              <a:rPr lang="en-US" sz="2800" dirty="0"/>
              <a:t>Lebanon balance disturbed</a:t>
            </a:r>
          </a:p>
          <a:p>
            <a:pPr lvl="1"/>
            <a:r>
              <a:rPr lang="en-US" sz="2400" dirty="0"/>
              <a:t>Christians and Muslims</a:t>
            </a:r>
          </a:p>
          <a:p>
            <a:r>
              <a:rPr lang="en-US" sz="2800" dirty="0"/>
              <a:t>Fatah guerrillas attacked </a:t>
            </a:r>
            <a:br>
              <a:rPr lang="en-US" sz="2800" dirty="0"/>
            </a:br>
            <a:r>
              <a:rPr lang="en-US" sz="2800" dirty="0"/>
              <a:t>Israeli bus (June 1982)</a:t>
            </a:r>
          </a:p>
          <a:p>
            <a:pPr lvl="1"/>
            <a:r>
              <a:rPr lang="en-US" sz="2400" dirty="0"/>
              <a:t>Israel retaliated</a:t>
            </a:r>
          </a:p>
          <a:p>
            <a:r>
              <a:rPr lang="en-US" sz="2800" dirty="0"/>
              <a:t>Buffer zone created</a:t>
            </a:r>
          </a:p>
          <a:p>
            <a:r>
              <a:rPr lang="en-US" sz="2800" dirty="0"/>
              <a:t>Christian Lebanese force (Phalanges)</a:t>
            </a:r>
          </a:p>
          <a:p>
            <a:pPr lvl="1"/>
            <a:r>
              <a:rPr lang="en-US" sz="2400" dirty="0"/>
              <a:t>Massacred Palestinians in </a:t>
            </a:r>
            <a:r>
              <a:rPr lang="en-US" sz="2400" dirty="0" err="1"/>
              <a:t>Sabra</a:t>
            </a:r>
            <a:r>
              <a:rPr lang="en-US" sz="2400" dirty="0"/>
              <a:t> and </a:t>
            </a:r>
            <a:r>
              <a:rPr lang="en-US" sz="2400" dirty="0" err="1"/>
              <a:t>Shatila</a:t>
            </a:r>
            <a:r>
              <a:rPr lang="en-US" sz="2400" dirty="0"/>
              <a:t> refugee camps</a:t>
            </a:r>
          </a:p>
        </p:txBody>
      </p:sp>
      <p:pic>
        <p:nvPicPr>
          <p:cNvPr id="173060" name="Picture 4" descr="Lebanon location copy"/>
          <p:cNvPicPr>
            <a:picLocks noChangeAspect="1" noChangeArrowheads="1"/>
          </p:cNvPicPr>
          <p:nvPr/>
        </p:nvPicPr>
        <p:blipFill>
          <a:blip r:embed="rId3" cstate="print"/>
          <a:srcRect/>
          <a:stretch>
            <a:fillRect/>
          </a:stretch>
        </p:blipFill>
        <p:spPr bwMode="auto">
          <a:xfrm>
            <a:off x="5049838" y="1295400"/>
            <a:ext cx="3941762" cy="3190875"/>
          </a:xfrm>
          <a:prstGeom prst="rect">
            <a:avLst/>
          </a:prstGeom>
          <a:noFill/>
          <a:ln w="9525">
            <a:solidFill>
              <a:srgbClr val="000000"/>
            </a:solidFill>
            <a:miter lim="800000"/>
            <a:headEnd/>
            <a:tailEnd/>
          </a:ln>
        </p:spPr>
      </p:pic>
      <p:pic>
        <p:nvPicPr>
          <p:cNvPr id="173061" name="Picture 5" descr="Lebanon - mine copy"/>
          <p:cNvPicPr>
            <a:picLocks noChangeAspect="1" noChangeArrowheads="1"/>
          </p:cNvPicPr>
          <p:nvPr/>
        </p:nvPicPr>
        <p:blipFill>
          <a:blip r:embed="rId4" cstate="print"/>
          <a:srcRect/>
          <a:stretch>
            <a:fillRect/>
          </a:stretch>
        </p:blipFill>
        <p:spPr bwMode="auto">
          <a:xfrm>
            <a:off x="6781800" y="4572000"/>
            <a:ext cx="1839913" cy="1981200"/>
          </a:xfrm>
          <a:prstGeom prst="rect">
            <a:avLst/>
          </a:prstGeom>
          <a:noFill/>
          <a:ln w="9525">
            <a:solidFill>
              <a:srgbClr val="000000"/>
            </a:solid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p:txBody>
          <a:bodyPr>
            <a:normAutofit fontScale="90000"/>
          </a:bodyPr>
          <a:lstStyle/>
          <a:p>
            <a:r>
              <a:rPr lang="en-US" sz="4000" dirty="0"/>
              <a:t>Consequences of </a:t>
            </a:r>
            <a:br>
              <a:rPr lang="en-US" sz="4000" dirty="0"/>
            </a:br>
            <a:r>
              <a:rPr lang="en-US" sz="4000" dirty="0"/>
              <a:t>the Lebanon War</a:t>
            </a:r>
          </a:p>
        </p:txBody>
      </p:sp>
      <p:sp>
        <p:nvSpPr>
          <p:cNvPr id="175107" name="Rectangle 3"/>
          <p:cNvSpPr>
            <a:spLocks noGrp="1" noRot="1" noChangeArrowheads="1"/>
          </p:cNvSpPr>
          <p:nvPr>
            <p:ph type="body" idx="1"/>
          </p:nvPr>
        </p:nvSpPr>
        <p:spPr>
          <a:xfrm>
            <a:off x="4949825" y="1828800"/>
            <a:ext cx="3965575" cy="4572000"/>
          </a:xfrm>
        </p:spPr>
        <p:txBody>
          <a:bodyPr/>
          <a:lstStyle/>
          <a:p>
            <a:pPr>
              <a:lnSpc>
                <a:spcPct val="90000"/>
              </a:lnSpc>
            </a:pPr>
            <a:r>
              <a:rPr lang="en-US" dirty="0"/>
              <a:t>PLO moved to Tunisia</a:t>
            </a:r>
          </a:p>
          <a:p>
            <a:pPr>
              <a:lnSpc>
                <a:spcPct val="90000"/>
              </a:lnSpc>
            </a:pPr>
            <a:r>
              <a:rPr lang="en-US" dirty="0"/>
              <a:t>Far from Palestinians</a:t>
            </a:r>
          </a:p>
          <a:p>
            <a:pPr lvl="1">
              <a:lnSpc>
                <a:spcPct val="90000"/>
              </a:lnSpc>
            </a:pPr>
            <a:r>
              <a:rPr lang="en-US" dirty="0"/>
              <a:t>PLO lost authority</a:t>
            </a:r>
          </a:p>
          <a:p>
            <a:pPr lvl="1">
              <a:lnSpc>
                <a:spcPct val="90000"/>
              </a:lnSpc>
            </a:pPr>
            <a:r>
              <a:rPr lang="en-US" dirty="0"/>
              <a:t>Opened way for new militant organizations</a:t>
            </a:r>
          </a:p>
          <a:p>
            <a:pPr lvl="1">
              <a:lnSpc>
                <a:spcPct val="90000"/>
              </a:lnSpc>
            </a:pPr>
            <a:r>
              <a:rPr lang="en-US" dirty="0"/>
              <a:t>Hezbollah, Hamas, Islamic Jihad</a:t>
            </a:r>
          </a:p>
        </p:txBody>
      </p:sp>
      <p:pic>
        <p:nvPicPr>
          <p:cNvPr id="175108" name="Picture 4" descr="Tunisia"/>
          <p:cNvPicPr>
            <a:picLocks noChangeAspect="1" noChangeArrowheads="1"/>
          </p:cNvPicPr>
          <p:nvPr/>
        </p:nvPicPr>
        <p:blipFill>
          <a:blip r:embed="rId3" cstate="print"/>
          <a:srcRect/>
          <a:stretch>
            <a:fillRect/>
          </a:stretch>
        </p:blipFill>
        <p:spPr bwMode="auto">
          <a:xfrm>
            <a:off x="304800" y="1905000"/>
            <a:ext cx="4633913" cy="2376488"/>
          </a:xfrm>
          <a:prstGeom prst="rect">
            <a:avLst/>
          </a:prstGeom>
          <a:noFill/>
          <a:ln w="9525">
            <a:solidFill>
              <a:srgbClr val="000000"/>
            </a:solidFill>
            <a:miter lim="800000"/>
            <a:headEnd/>
            <a:tailEnd/>
          </a:ln>
        </p:spPr>
      </p:pic>
      <p:pic>
        <p:nvPicPr>
          <p:cNvPr id="175109" name="Picture 5" descr="Hamas logo"/>
          <p:cNvPicPr>
            <a:picLocks noChangeAspect="1" noChangeArrowheads="1"/>
          </p:cNvPicPr>
          <p:nvPr/>
        </p:nvPicPr>
        <p:blipFill>
          <a:blip r:embed="rId4" cstate="print"/>
          <a:srcRect/>
          <a:stretch>
            <a:fillRect/>
          </a:stretch>
        </p:blipFill>
        <p:spPr bwMode="auto">
          <a:xfrm>
            <a:off x="381000" y="4648200"/>
            <a:ext cx="1090613" cy="1219200"/>
          </a:xfrm>
          <a:prstGeom prst="rect">
            <a:avLst/>
          </a:prstGeom>
          <a:noFill/>
          <a:ln w="9525">
            <a:solidFill>
              <a:srgbClr val="000000"/>
            </a:solidFill>
            <a:miter lim="800000"/>
            <a:headEnd/>
            <a:tailEnd/>
          </a:ln>
        </p:spPr>
      </p:pic>
      <p:pic>
        <p:nvPicPr>
          <p:cNvPr id="175110" name="Picture 6" descr="Hezbollah"/>
          <p:cNvPicPr>
            <a:picLocks noChangeAspect="1" noChangeArrowheads="1"/>
          </p:cNvPicPr>
          <p:nvPr/>
        </p:nvPicPr>
        <p:blipFill>
          <a:blip r:embed="rId5" cstate="print"/>
          <a:srcRect/>
          <a:stretch>
            <a:fillRect/>
          </a:stretch>
        </p:blipFill>
        <p:spPr bwMode="auto">
          <a:xfrm>
            <a:off x="1676400" y="4724400"/>
            <a:ext cx="1600200" cy="1065213"/>
          </a:xfrm>
          <a:prstGeom prst="rect">
            <a:avLst/>
          </a:prstGeom>
          <a:noFill/>
          <a:ln w="9525">
            <a:solidFill>
              <a:srgbClr val="000000"/>
            </a:solidFill>
            <a:miter lim="800000"/>
            <a:headEnd/>
            <a:tailEnd/>
          </a:ln>
        </p:spPr>
      </p:pic>
      <p:pic>
        <p:nvPicPr>
          <p:cNvPr id="175111" name="Picture 7" descr="Islamic Jihad emblem"/>
          <p:cNvPicPr>
            <a:picLocks noChangeAspect="1" noChangeArrowheads="1"/>
          </p:cNvPicPr>
          <p:nvPr/>
        </p:nvPicPr>
        <p:blipFill>
          <a:blip r:embed="rId6" cstate="print"/>
          <a:srcRect/>
          <a:stretch>
            <a:fillRect/>
          </a:stretch>
        </p:blipFill>
        <p:spPr bwMode="auto">
          <a:xfrm>
            <a:off x="3505200" y="4724400"/>
            <a:ext cx="1143000" cy="1069975"/>
          </a:xfrm>
          <a:prstGeom prst="rect">
            <a:avLst/>
          </a:prstGeom>
          <a:noFill/>
          <a:ln w="9525">
            <a:solidFill>
              <a:srgbClr val="000000"/>
            </a:solidFill>
            <a:miter lim="800000"/>
            <a:headEnd/>
            <a:tailEnd/>
          </a:ln>
        </p:spPr>
      </p:pic>
      <p:sp>
        <p:nvSpPr>
          <p:cNvPr id="175112" name="Text Box 8"/>
          <p:cNvSpPr txBox="1">
            <a:spLocks noChangeArrowheads="1"/>
          </p:cNvSpPr>
          <p:nvPr/>
        </p:nvSpPr>
        <p:spPr bwMode="auto">
          <a:xfrm>
            <a:off x="411163" y="6096000"/>
            <a:ext cx="966787" cy="366713"/>
          </a:xfrm>
          <a:prstGeom prst="rect">
            <a:avLst/>
          </a:prstGeom>
          <a:noFill/>
          <a:ln w="9525">
            <a:noFill/>
            <a:miter lim="800000"/>
            <a:headEnd/>
            <a:tailEnd/>
          </a:ln>
          <a:effectLst/>
        </p:spPr>
        <p:txBody>
          <a:bodyPr wrap="none">
            <a:spAutoFit/>
          </a:bodyPr>
          <a:lstStyle/>
          <a:p>
            <a:r>
              <a:rPr lang="en-US" b="1">
                <a:solidFill>
                  <a:srgbClr val="000066"/>
                </a:solidFill>
              </a:rPr>
              <a:t>Hamas</a:t>
            </a:r>
          </a:p>
        </p:txBody>
      </p:sp>
      <p:sp>
        <p:nvSpPr>
          <p:cNvPr id="175113" name="Text Box 9"/>
          <p:cNvSpPr txBox="1">
            <a:spLocks noChangeArrowheads="1"/>
          </p:cNvSpPr>
          <p:nvPr/>
        </p:nvSpPr>
        <p:spPr bwMode="auto">
          <a:xfrm>
            <a:off x="1835150" y="6096000"/>
            <a:ext cx="1320800" cy="366713"/>
          </a:xfrm>
          <a:prstGeom prst="rect">
            <a:avLst/>
          </a:prstGeom>
          <a:noFill/>
          <a:ln w="9525">
            <a:noFill/>
            <a:miter lim="800000"/>
            <a:headEnd/>
            <a:tailEnd/>
          </a:ln>
          <a:effectLst/>
        </p:spPr>
        <p:txBody>
          <a:bodyPr wrap="none">
            <a:spAutoFit/>
          </a:bodyPr>
          <a:lstStyle/>
          <a:p>
            <a:r>
              <a:rPr lang="en-US" b="1">
                <a:solidFill>
                  <a:srgbClr val="000066"/>
                </a:solidFill>
              </a:rPr>
              <a:t>Hezbollah</a:t>
            </a:r>
          </a:p>
        </p:txBody>
      </p:sp>
      <p:sp>
        <p:nvSpPr>
          <p:cNvPr id="175114" name="Text Box 10"/>
          <p:cNvSpPr txBox="1">
            <a:spLocks noChangeArrowheads="1"/>
          </p:cNvSpPr>
          <p:nvPr/>
        </p:nvSpPr>
        <p:spPr bwMode="auto">
          <a:xfrm>
            <a:off x="3200400" y="6096000"/>
            <a:ext cx="1905000" cy="641350"/>
          </a:xfrm>
          <a:prstGeom prst="rect">
            <a:avLst/>
          </a:prstGeom>
          <a:noFill/>
          <a:ln w="9525">
            <a:noFill/>
            <a:miter lim="800000"/>
            <a:headEnd/>
            <a:tailEnd/>
          </a:ln>
          <a:effectLst/>
        </p:spPr>
        <p:txBody>
          <a:bodyPr>
            <a:spAutoFit/>
          </a:bodyPr>
          <a:lstStyle/>
          <a:p>
            <a:r>
              <a:rPr lang="en-US" b="1">
                <a:solidFill>
                  <a:srgbClr val="000066"/>
                </a:solidFill>
              </a:rPr>
              <a:t>Islamic Jihad (PIJ)</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p:txBody>
          <a:bodyPr>
            <a:normAutofit fontScale="90000"/>
          </a:bodyPr>
          <a:lstStyle/>
          <a:p>
            <a:r>
              <a:rPr lang="en-US" sz="4000" dirty="0"/>
              <a:t>First Intifada</a:t>
            </a:r>
            <a:br>
              <a:rPr lang="en-US" sz="4000" dirty="0"/>
            </a:br>
            <a:r>
              <a:rPr lang="en-US" sz="4000" dirty="0"/>
              <a:t>(1987-1993)</a:t>
            </a:r>
          </a:p>
        </p:txBody>
      </p:sp>
      <p:sp>
        <p:nvSpPr>
          <p:cNvPr id="177155" name="Rectangle 3"/>
          <p:cNvSpPr>
            <a:spLocks noGrp="1" noRot="1" noChangeArrowheads="1"/>
          </p:cNvSpPr>
          <p:nvPr>
            <p:ph type="body" idx="1"/>
          </p:nvPr>
        </p:nvSpPr>
        <p:spPr>
          <a:xfrm>
            <a:off x="4114800" y="1600200"/>
            <a:ext cx="5029200" cy="5257800"/>
          </a:xfrm>
        </p:spPr>
        <p:txBody>
          <a:bodyPr/>
          <a:lstStyle/>
          <a:p>
            <a:r>
              <a:rPr lang="en-US" dirty="0"/>
              <a:t>December 8, 1987</a:t>
            </a:r>
          </a:p>
          <a:p>
            <a:pPr lvl="1"/>
            <a:r>
              <a:rPr lang="en-US" dirty="0"/>
              <a:t>Palestinians refused to pay taxes, boycotted Israeli products, staged general strike and battled with Israel’s military</a:t>
            </a:r>
          </a:p>
          <a:p>
            <a:pPr lvl="1"/>
            <a:r>
              <a:rPr lang="en-US" dirty="0"/>
              <a:t>Arafat and PLO joined in</a:t>
            </a:r>
          </a:p>
          <a:p>
            <a:pPr lvl="2"/>
            <a:r>
              <a:rPr lang="en-US" dirty="0"/>
              <a:t>Arafat said he would recognize Israel’s right to exist</a:t>
            </a:r>
          </a:p>
          <a:p>
            <a:pPr lvl="2"/>
            <a:r>
              <a:rPr lang="en-US" dirty="0"/>
              <a:t>Hardliners joined Hamas</a:t>
            </a:r>
          </a:p>
          <a:p>
            <a:endParaRPr lang="en-US" dirty="0"/>
          </a:p>
        </p:txBody>
      </p:sp>
      <p:pic>
        <p:nvPicPr>
          <p:cNvPr id="177156" name="Picture 4" descr="Intifada2"/>
          <p:cNvPicPr>
            <a:picLocks noChangeAspect="1" noChangeArrowheads="1"/>
          </p:cNvPicPr>
          <p:nvPr/>
        </p:nvPicPr>
        <p:blipFill>
          <a:blip r:embed="rId3" cstate="print"/>
          <a:srcRect/>
          <a:stretch>
            <a:fillRect/>
          </a:stretch>
        </p:blipFill>
        <p:spPr bwMode="auto">
          <a:xfrm>
            <a:off x="609600" y="1752600"/>
            <a:ext cx="3200400" cy="2449513"/>
          </a:xfrm>
          <a:prstGeom prst="rect">
            <a:avLst/>
          </a:prstGeom>
          <a:noFill/>
          <a:ln w="9525">
            <a:solidFill>
              <a:srgbClr val="000000"/>
            </a:solidFill>
            <a:miter lim="800000"/>
            <a:headEnd/>
            <a:tailEnd/>
          </a:ln>
        </p:spPr>
      </p:pic>
      <p:pic>
        <p:nvPicPr>
          <p:cNvPr id="177157" name="Picture 5" descr="intifada"/>
          <p:cNvPicPr>
            <a:picLocks noChangeAspect="1" noChangeArrowheads="1"/>
          </p:cNvPicPr>
          <p:nvPr/>
        </p:nvPicPr>
        <p:blipFill>
          <a:blip r:embed="rId4" cstate="print"/>
          <a:srcRect t="4173" r="2303" b="8174"/>
          <a:stretch>
            <a:fillRect/>
          </a:stretch>
        </p:blipFill>
        <p:spPr bwMode="auto">
          <a:xfrm>
            <a:off x="228600" y="4038600"/>
            <a:ext cx="1905000" cy="2286000"/>
          </a:xfrm>
          <a:prstGeom prst="rect">
            <a:avLst/>
          </a:prstGeom>
          <a:noFill/>
          <a:ln w="9525">
            <a:solidFill>
              <a:srgbClr val="000000"/>
            </a:solidFill>
            <a:miter lim="800000"/>
            <a:headEnd/>
            <a:tailEnd/>
          </a:ln>
        </p:spPr>
      </p:pic>
      <p:pic>
        <p:nvPicPr>
          <p:cNvPr id="177158" name="Picture 6" descr="intifada3"/>
          <p:cNvPicPr>
            <a:picLocks noChangeAspect="1" noChangeArrowheads="1"/>
          </p:cNvPicPr>
          <p:nvPr/>
        </p:nvPicPr>
        <p:blipFill>
          <a:blip r:embed="rId5" cstate="print"/>
          <a:srcRect r="3406" b="2928"/>
          <a:stretch>
            <a:fillRect/>
          </a:stretch>
        </p:blipFill>
        <p:spPr bwMode="auto">
          <a:xfrm>
            <a:off x="2362200" y="4610100"/>
            <a:ext cx="2362200" cy="1755775"/>
          </a:xfrm>
          <a:prstGeom prst="rect">
            <a:avLst/>
          </a:prstGeom>
          <a:noFill/>
          <a:ln w="9525">
            <a:solidFill>
              <a:srgbClr val="000000"/>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r>
              <a:rPr lang="en-US" dirty="0"/>
              <a:t>Crucifixion</a:t>
            </a:r>
          </a:p>
        </p:txBody>
      </p:sp>
      <p:sp>
        <p:nvSpPr>
          <p:cNvPr id="39939" name="Rectangle 3"/>
          <p:cNvSpPr>
            <a:spLocks noGrp="1" noRot="1" noChangeArrowheads="1"/>
          </p:cNvSpPr>
          <p:nvPr>
            <p:ph type="body" sz="half" idx="1"/>
          </p:nvPr>
        </p:nvSpPr>
        <p:spPr>
          <a:xfrm>
            <a:off x="606425" y="1600200"/>
            <a:ext cx="4194175" cy="4498975"/>
          </a:xfrm>
        </p:spPr>
        <p:txBody>
          <a:bodyPr/>
          <a:lstStyle/>
          <a:p>
            <a:r>
              <a:rPr lang="en-US" sz="2800" dirty="0"/>
              <a:t>Pontius Pilate</a:t>
            </a:r>
          </a:p>
          <a:p>
            <a:r>
              <a:rPr lang="en-US" sz="2800" dirty="0"/>
              <a:t>Crucifixion</a:t>
            </a:r>
          </a:p>
          <a:p>
            <a:r>
              <a:rPr lang="en-US" sz="2800" dirty="0"/>
              <a:t>Resurrection</a:t>
            </a:r>
          </a:p>
          <a:p>
            <a:pPr lvl="1"/>
            <a:r>
              <a:rPr lang="en-US" sz="2400" dirty="0"/>
              <a:t>Easter</a:t>
            </a:r>
          </a:p>
          <a:p>
            <a:r>
              <a:rPr lang="en-US" sz="2800" dirty="0"/>
              <a:t>Paul of Tarsus</a:t>
            </a:r>
          </a:p>
          <a:p>
            <a:pPr lvl="1"/>
            <a:r>
              <a:rPr lang="en-US" sz="2400" dirty="0"/>
              <a:t>Circulated Jesus’ message throughout Roman Empire</a:t>
            </a:r>
          </a:p>
          <a:p>
            <a:pPr lvl="1"/>
            <a:r>
              <a:rPr lang="en-US" sz="2400" dirty="0"/>
              <a:t>Many Pagans drawn to Christianity</a:t>
            </a:r>
          </a:p>
        </p:txBody>
      </p:sp>
      <p:pic>
        <p:nvPicPr>
          <p:cNvPr id="39940"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9941" name="Picture 5" descr="Jesus on Cross - Cristo"/>
          <p:cNvPicPr>
            <a:picLocks noGrp="1" noChangeAspect="1" noChangeArrowheads="1"/>
          </p:cNvPicPr>
          <p:nvPr>
            <p:ph sz="half" idx="2"/>
          </p:nvPr>
        </p:nvPicPr>
        <p:blipFill>
          <a:blip r:embed="rId4" cstate="print">
            <a:lum bright="18000" contrast="42000"/>
          </a:blip>
          <a:srcRect/>
          <a:stretch>
            <a:fillRect/>
          </a:stretch>
        </p:blipFill>
        <p:spPr>
          <a:xfrm>
            <a:off x="5105400" y="1905000"/>
            <a:ext cx="3097213" cy="3370263"/>
          </a:xfrm>
          <a:noFill/>
          <a:ln>
            <a:solidFill>
              <a:srgbClr val="000080"/>
            </a:solidFill>
          </a:ln>
        </p:spPr>
      </p:pic>
      <p:sp>
        <p:nvSpPr>
          <p:cNvPr id="39942" name="Text Box 6"/>
          <p:cNvSpPr txBox="1">
            <a:spLocks noChangeArrowheads="1"/>
          </p:cNvSpPr>
          <p:nvPr/>
        </p:nvSpPr>
        <p:spPr bwMode="auto">
          <a:xfrm>
            <a:off x="5089525" y="5454650"/>
            <a:ext cx="3627438" cy="641350"/>
          </a:xfrm>
          <a:prstGeom prst="rect">
            <a:avLst/>
          </a:prstGeom>
          <a:noFill/>
          <a:ln w="9525">
            <a:noFill/>
            <a:miter lim="800000"/>
            <a:headEnd/>
            <a:tailEnd/>
          </a:ln>
          <a:effectLst/>
        </p:spPr>
        <p:txBody>
          <a:bodyPr wrap="none">
            <a:spAutoFit/>
          </a:bodyPr>
          <a:lstStyle/>
          <a:p>
            <a:r>
              <a:rPr lang="en-US" b="1">
                <a:solidFill>
                  <a:srgbClr val="000066"/>
                </a:solidFill>
              </a:rPr>
              <a:t>Jesus on the cross </a:t>
            </a:r>
          </a:p>
          <a:p>
            <a:r>
              <a:rPr lang="en-US" b="1">
                <a:solidFill>
                  <a:srgbClr val="000066"/>
                </a:solidFill>
              </a:rPr>
              <a:t>by Cristo de Velazquez 17</a:t>
            </a:r>
            <a:r>
              <a:rPr lang="en-US" b="1" baseline="30000">
                <a:solidFill>
                  <a:srgbClr val="000066"/>
                </a:solidFill>
              </a:rPr>
              <a:t>th</a:t>
            </a:r>
            <a:r>
              <a:rPr lang="en-US" b="1">
                <a:solidFill>
                  <a:srgbClr val="000066"/>
                </a:solidFill>
              </a:rPr>
              <a:t> c.</a:t>
            </a:r>
            <a:r>
              <a:rPr lang="en-US"/>
              <a:t> </a:t>
            </a:r>
          </a:p>
        </p:txBody>
      </p:sp>
      <p:pic>
        <p:nvPicPr>
          <p:cNvPr id="39943" name="Picture 7" descr="MCj03985830000[1]"/>
          <p:cNvPicPr>
            <a:picLocks noChangeAspect="1" noChangeArrowheads="1"/>
          </p:cNvPicPr>
          <p:nvPr/>
        </p:nvPicPr>
        <p:blipFill>
          <a:blip r:embed="rId5" cstate="print"/>
          <a:srcRect/>
          <a:stretch>
            <a:fillRect/>
          </a:stretch>
        </p:blipFill>
        <p:spPr bwMode="auto">
          <a:xfrm>
            <a:off x="3429000" y="2057400"/>
            <a:ext cx="1255713" cy="1885950"/>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p:txBody>
          <a:bodyPr>
            <a:normAutofit fontScale="90000"/>
          </a:bodyPr>
          <a:lstStyle/>
          <a:p>
            <a:r>
              <a:rPr lang="en-US" sz="4000" dirty="0"/>
              <a:t>HAMAS</a:t>
            </a:r>
            <a:br>
              <a:rPr lang="en-US" sz="4000" dirty="0"/>
            </a:br>
            <a:r>
              <a:rPr lang="en-US" sz="4000" dirty="0"/>
              <a:t>Creation</a:t>
            </a:r>
          </a:p>
        </p:txBody>
      </p:sp>
      <p:sp>
        <p:nvSpPr>
          <p:cNvPr id="179203" name="Rectangle 3"/>
          <p:cNvSpPr>
            <a:spLocks noGrp="1" noRot="1" noChangeArrowheads="1"/>
          </p:cNvSpPr>
          <p:nvPr>
            <p:ph type="body" sz="half" idx="1"/>
          </p:nvPr>
        </p:nvSpPr>
        <p:spPr/>
        <p:txBody>
          <a:bodyPr/>
          <a:lstStyle/>
          <a:p>
            <a:r>
              <a:rPr lang="en-US" sz="2800" dirty="0"/>
              <a:t>Offshoot of Muslim Brotherhood</a:t>
            </a:r>
          </a:p>
          <a:p>
            <a:r>
              <a:rPr lang="en-US" sz="2800" dirty="0"/>
              <a:t>Leader Sheikh Ahmad </a:t>
            </a:r>
            <a:r>
              <a:rPr lang="en-US" sz="2800" dirty="0" err="1"/>
              <a:t>Yassin</a:t>
            </a:r>
            <a:endParaRPr lang="en-US" sz="2800" dirty="0"/>
          </a:p>
          <a:p>
            <a:r>
              <a:rPr lang="en-US" sz="2800" dirty="0"/>
              <a:t>Headquarters in Gaza</a:t>
            </a:r>
          </a:p>
          <a:p>
            <a:pPr lvl="1"/>
            <a:r>
              <a:rPr lang="en-US" sz="2400" dirty="0"/>
              <a:t>PLO in northern Africa</a:t>
            </a:r>
          </a:p>
          <a:p>
            <a:r>
              <a:rPr lang="en-US" sz="2800" dirty="0"/>
              <a:t>Islamic goals</a:t>
            </a:r>
          </a:p>
          <a:p>
            <a:r>
              <a:rPr lang="en-US" sz="2800" dirty="0"/>
              <a:t>Said Palestine should not be shared. </a:t>
            </a:r>
          </a:p>
        </p:txBody>
      </p:sp>
      <p:pic>
        <p:nvPicPr>
          <p:cNvPr id="179204" name="Picture 4" descr="Palestine flag"/>
          <p:cNvPicPr>
            <a:picLocks noChangeAspect="1" noChangeArrowheads="1"/>
          </p:cNvPicPr>
          <p:nvPr/>
        </p:nvPicPr>
        <p:blipFill>
          <a:blip r:embed="rId3" cstate="print"/>
          <a:srcRect/>
          <a:stretch>
            <a:fillRect/>
          </a:stretch>
        </p:blipFill>
        <p:spPr bwMode="auto">
          <a:xfrm rot="1496527">
            <a:off x="7239000" y="533400"/>
            <a:ext cx="1676400" cy="1106488"/>
          </a:xfrm>
          <a:prstGeom prst="rect">
            <a:avLst/>
          </a:prstGeom>
          <a:noFill/>
          <a:ln w="9525">
            <a:solidFill>
              <a:srgbClr val="000000"/>
            </a:solidFill>
            <a:miter lim="800000"/>
            <a:headEnd/>
            <a:tailEnd/>
          </a:ln>
        </p:spPr>
      </p:pic>
      <p:pic>
        <p:nvPicPr>
          <p:cNvPr id="179205" name="Picture 5" descr="yassin"/>
          <p:cNvPicPr>
            <a:picLocks noChangeAspect="1" noChangeArrowheads="1"/>
          </p:cNvPicPr>
          <p:nvPr/>
        </p:nvPicPr>
        <p:blipFill>
          <a:blip r:embed="rId4" cstate="print"/>
          <a:srcRect/>
          <a:stretch>
            <a:fillRect/>
          </a:stretch>
        </p:blipFill>
        <p:spPr bwMode="auto">
          <a:xfrm>
            <a:off x="4495800" y="1600200"/>
            <a:ext cx="2971800" cy="4000500"/>
          </a:xfrm>
          <a:prstGeom prst="rect">
            <a:avLst/>
          </a:prstGeom>
          <a:noFill/>
          <a:ln w="9525">
            <a:solidFill>
              <a:srgbClr val="000000"/>
            </a:solidFill>
            <a:miter lim="800000"/>
            <a:headEnd/>
            <a:tailEnd/>
          </a:ln>
        </p:spPr>
      </p:pic>
      <p:sp>
        <p:nvSpPr>
          <p:cNvPr id="179206" name="Text Box 6"/>
          <p:cNvSpPr txBox="1">
            <a:spLocks noChangeArrowheads="1"/>
          </p:cNvSpPr>
          <p:nvPr/>
        </p:nvSpPr>
        <p:spPr bwMode="auto">
          <a:xfrm>
            <a:off x="4295775" y="5899150"/>
            <a:ext cx="2638425" cy="366713"/>
          </a:xfrm>
          <a:prstGeom prst="rect">
            <a:avLst/>
          </a:prstGeom>
          <a:noFill/>
          <a:ln w="9525">
            <a:noFill/>
            <a:miter lim="800000"/>
            <a:headEnd/>
            <a:tailEnd/>
          </a:ln>
          <a:effectLst/>
        </p:spPr>
        <p:txBody>
          <a:bodyPr wrap="none">
            <a:spAutoFit/>
          </a:bodyPr>
          <a:lstStyle/>
          <a:p>
            <a:r>
              <a:rPr lang="en-US" b="1">
                <a:solidFill>
                  <a:srgbClr val="000066"/>
                </a:solidFill>
              </a:rPr>
              <a:t>Sheikh Ahmad Yassin</a:t>
            </a:r>
          </a:p>
        </p:txBody>
      </p:sp>
      <p:pic>
        <p:nvPicPr>
          <p:cNvPr id="179207" name="Picture 7" descr="Hamas logo"/>
          <p:cNvPicPr>
            <a:picLocks noGrp="1" noChangeAspect="1" noChangeArrowheads="1"/>
          </p:cNvPicPr>
          <p:nvPr>
            <p:ph sz="half" idx="2"/>
          </p:nvPr>
        </p:nvPicPr>
        <p:blipFill>
          <a:blip r:embed="rId5" cstate="print"/>
          <a:srcRect/>
          <a:stretch>
            <a:fillRect/>
          </a:stretch>
        </p:blipFill>
        <p:spPr>
          <a:xfrm>
            <a:off x="7162800" y="4343400"/>
            <a:ext cx="1704975" cy="1905000"/>
          </a:xfrm>
          <a:noFill/>
          <a:ln>
            <a:solidFill>
              <a:srgbClr val="000000"/>
            </a:solid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rrowheads="1"/>
          </p:cNvSpPr>
          <p:nvPr>
            <p:ph type="title"/>
          </p:nvPr>
        </p:nvSpPr>
        <p:spPr/>
        <p:txBody>
          <a:bodyPr>
            <a:normAutofit fontScale="90000"/>
          </a:bodyPr>
          <a:lstStyle/>
          <a:p>
            <a:r>
              <a:rPr lang="en-US" sz="4000" dirty="0"/>
              <a:t>HAMAS</a:t>
            </a:r>
            <a:br>
              <a:rPr lang="en-US" sz="4000" dirty="0"/>
            </a:br>
            <a:r>
              <a:rPr lang="en-US" sz="4000" dirty="0"/>
              <a:t>Ideology</a:t>
            </a:r>
          </a:p>
        </p:txBody>
      </p:sp>
      <p:sp>
        <p:nvSpPr>
          <p:cNvPr id="181251" name="Rectangle 3"/>
          <p:cNvSpPr>
            <a:spLocks noGrp="1" noRot="1" noChangeArrowheads="1"/>
          </p:cNvSpPr>
          <p:nvPr>
            <p:ph type="body" idx="1"/>
          </p:nvPr>
        </p:nvSpPr>
        <p:spPr>
          <a:xfrm>
            <a:off x="152400" y="1600200"/>
            <a:ext cx="5032375" cy="4800600"/>
          </a:xfrm>
        </p:spPr>
        <p:txBody>
          <a:bodyPr/>
          <a:lstStyle/>
          <a:p>
            <a:pPr>
              <a:lnSpc>
                <a:spcPct val="90000"/>
              </a:lnSpc>
            </a:pPr>
            <a:r>
              <a:rPr lang="en-US" dirty="0"/>
              <a:t>Advocated armed struggle and </a:t>
            </a:r>
            <a:r>
              <a:rPr lang="en-US" i="1" dirty="0"/>
              <a:t>jihad</a:t>
            </a:r>
            <a:r>
              <a:rPr lang="en-US" dirty="0"/>
              <a:t> (“holy war”) to liberate Palestine </a:t>
            </a:r>
          </a:p>
          <a:p>
            <a:pPr lvl="1">
              <a:lnSpc>
                <a:spcPct val="90000"/>
              </a:lnSpc>
            </a:pPr>
            <a:r>
              <a:rPr lang="en-US" dirty="0"/>
              <a:t>Employed suicide bombs</a:t>
            </a:r>
          </a:p>
          <a:p>
            <a:pPr>
              <a:lnSpc>
                <a:spcPct val="90000"/>
              </a:lnSpc>
            </a:pPr>
            <a:r>
              <a:rPr lang="en-US" dirty="0"/>
              <a:t>Charity</a:t>
            </a:r>
          </a:p>
          <a:p>
            <a:pPr lvl="1">
              <a:lnSpc>
                <a:spcPct val="90000"/>
              </a:lnSpc>
            </a:pPr>
            <a:r>
              <a:rPr lang="en-US" dirty="0"/>
              <a:t>Operated schools, orphanages, health clinics</a:t>
            </a:r>
          </a:p>
          <a:p>
            <a:pPr>
              <a:lnSpc>
                <a:spcPct val="90000"/>
              </a:lnSpc>
            </a:pPr>
            <a:r>
              <a:rPr lang="en-US" dirty="0"/>
              <a:t>Funding</a:t>
            </a:r>
          </a:p>
          <a:p>
            <a:pPr lvl="1">
              <a:lnSpc>
                <a:spcPct val="90000"/>
              </a:lnSpc>
            </a:pPr>
            <a:r>
              <a:rPr lang="en-US" dirty="0"/>
              <a:t>From Muslims worldwide. </a:t>
            </a:r>
          </a:p>
        </p:txBody>
      </p:sp>
      <p:pic>
        <p:nvPicPr>
          <p:cNvPr id="181252" name="Picture 4" descr="Palestine flag"/>
          <p:cNvPicPr>
            <a:picLocks noChangeAspect="1" noChangeArrowheads="1"/>
          </p:cNvPicPr>
          <p:nvPr/>
        </p:nvPicPr>
        <p:blipFill>
          <a:blip r:embed="rId3" cstate="print"/>
          <a:srcRect/>
          <a:stretch>
            <a:fillRect/>
          </a:stretch>
        </p:blipFill>
        <p:spPr bwMode="auto">
          <a:xfrm rot="1496527">
            <a:off x="7239000" y="533400"/>
            <a:ext cx="1676400" cy="1106488"/>
          </a:xfrm>
          <a:prstGeom prst="rect">
            <a:avLst/>
          </a:prstGeom>
          <a:noFill/>
          <a:ln w="9525">
            <a:solidFill>
              <a:srgbClr val="000000"/>
            </a:solidFill>
            <a:miter lim="800000"/>
            <a:headEnd/>
            <a:tailEnd/>
          </a:ln>
        </p:spPr>
      </p:pic>
      <p:pic>
        <p:nvPicPr>
          <p:cNvPr id="181253" name="Picture 5" descr="Hamas logo"/>
          <p:cNvPicPr>
            <a:picLocks noChangeAspect="1" noChangeArrowheads="1"/>
          </p:cNvPicPr>
          <p:nvPr/>
        </p:nvPicPr>
        <p:blipFill>
          <a:blip r:embed="rId4" cstate="print"/>
          <a:srcRect/>
          <a:stretch>
            <a:fillRect/>
          </a:stretch>
        </p:blipFill>
        <p:spPr bwMode="auto">
          <a:xfrm>
            <a:off x="5334000" y="2057400"/>
            <a:ext cx="3136900" cy="3505200"/>
          </a:xfrm>
          <a:prstGeom prst="rect">
            <a:avLst/>
          </a:prstGeom>
          <a:noFill/>
          <a:ln w="9525">
            <a:solidFill>
              <a:srgbClr val="000000"/>
            </a:solidFill>
            <a:miter lim="800000"/>
            <a:headEnd/>
            <a:tailEnd/>
          </a:ln>
        </p:spPr>
      </p:pic>
      <p:sp>
        <p:nvSpPr>
          <p:cNvPr id="181254" name="Text Box 6"/>
          <p:cNvSpPr txBox="1">
            <a:spLocks noChangeArrowheads="1"/>
          </p:cNvSpPr>
          <p:nvPr/>
        </p:nvSpPr>
        <p:spPr bwMode="auto">
          <a:xfrm>
            <a:off x="6096000" y="5791200"/>
            <a:ext cx="1590675" cy="366713"/>
          </a:xfrm>
          <a:prstGeom prst="rect">
            <a:avLst/>
          </a:prstGeom>
          <a:noFill/>
          <a:ln w="9525">
            <a:noFill/>
            <a:miter lim="800000"/>
            <a:headEnd/>
            <a:tailEnd/>
          </a:ln>
          <a:effectLst/>
        </p:spPr>
        <p:txBody>
          <a:bodyPr wrap="none">
            <a:spAutoFit/>
          </a:bodyPr>
          <a:lstStyle/>
          <a:p>
            <a:r>
              <a:rPr lang="en-US" b="1">
                <a:solidFill>
                  <a:srgbClr val="000066"/>
                </a:solidFill>
              </a:rPr>
              <a:t>Hamas Logo</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p:txBody>
          <a:bodyPr/>
          <a:lstStyle/>
          <a:p>
            <a:r>
              <a:rPr lang="en-US" dirty="0"/>
              <a:t>Gulf War (1991)</a:t>
            </a:r>
          </a:p>
        </p:txBody>
      </p:sp>
      <p:sp>
        <p:nvSpPr>
          <p:cNvPr id="183299" name="Rectangle 3"/>
          <p:cNvSpPr>
            <a:spLocks noGrp="1" noRot="1" noChangeArrowheads="1"/>
          </p:cNvSpPr>
          <p:nvPr>
            <p:ph type="body" sz="half" idx="1"/>
          </p:nvPr>
        </p:nvSpPr>
        <p:spPr>
          <a:xfrm>
            <a:off x="0" y="1143000"/>
            <a:ext cx="4724400" cy="5638800"/>
          </a:xfrm>
        </p:spPr>
        <p:txBody>
          <a:bodyPr/>
          <a:lstStyle/>
          <a:p>
            <a:pPr>
              <a:lnSpc>
                <a:spcPct val="90000"/>
              </a:lnSpc>
            </a:pPr>
            <a:r>
              <a:rPr lang="en-US" sz="2800" dirty="0"/>
              <a:t>Saddam Hussein </a:t>
            </a:r>
          </a:p>
          <a:p>
            <a:pPr lvl="1">
              <a:lnSpc>
                <a:spcPct val="90000"/>
              </a:lnSpc>
            </a:pPr>
            <a:r>
              <a:rPr lang="en-US" sz="2400" dirty="0"/>
              <a:t>President of Iraq</a:t>
            </a:r>
          </a:p>
          <a:p>
            <a:pPr lvl="1">
              <a:lnSpc>
                <a:spcPct val="90000"/>
              </a:lnSpc>
            </a:pPr>
            <a:r>
              <a:rPr lang="en-US" sz="2400" dirty="0"/>
              <a:t>Attacked Kuwait</a:t>
            </a:r>
          </a:p>
          <a:p>
            <a:pPr>
              <a:lnSpc>
                <a:spcPct val="90000"/>
              </a:lnSpc>
            </a:pPr>
            <a:r>
              <a:rPr lang="en-US" sz="2800" dirty="0"/>
              <a:t>Saddam tried to turn war into Arab-Israeli conflict</a:t>
            </a:r>
          </a:p>
          <a:p>
            <a:pPr lvl="1">
              <a:lnSpc>
                <a:spcPct val="90000"/>
              </a:lnSpc>
            </a:pPr>
            <a:r>
              <a:rPr lang="en-US" sz="2400" dirty="0"/>
              <a:t>Fired scud missiles at Israel hoping Israel would fight back</a:t>
            </a:r>
          </a:p>
          <a:p>
            <a:pPr>
              <a:lnSpc>
                <a:spcPct val="90000"/>
              </a:lnSpc>
            </a:pPr>
            <a:r>
              <a:rPr lang="en-US" sz="2800" dirty="0"/>
              <a:t>Consequences:</a:t>
            </a:r>
          </a:p>
          <a:p>
            <a:pPr lvl="1">
              <a:lnSpc>
                <a:spcPct val="90000"/>
              </a:lnSpc>
            </a:pPr>
            <a:r>
              <a:rPr lang="en-US" sz="2400" dirty="0"/>
              <a:t>War exposed Israel’s vulnerability</a:t>
            </a:r>
          </a:p>
          <a:p>
            <a:pPr lvl="1">
              <a:lnSpc>
                <a:spcPct val="90000"/>
              </a:lnSpc>
            </a:pPr>
            <a:r>
              <a:rPr lang="en-US" sz="2400" dirty="0"/>
              <a:t>PLO supporters cut off aid</a:t>
            </a:r>
          </a:p>
          <a:p>
            <a:pPr lvl="1">
              <a:lnSpc>
                <a:spcPct val="90000"/>
              </a:lnSpc>
            </a:pPr>
            <a:r>
              <a:rPr lang="en-US" sz="2400" dirty="0"/>
              <a:t>Arafat pushed for negotiations with Israel</a:t>
            </a:r>
          </a:p>
        </p:txBody>
      </p:sp>
      <p:pic>
        <p:nvPicPr>
          <p:cNvPr id="183300" name="Picture 4" descr="Saddam"/>
          <p:cNvPicPr>
            <a:picLocks noChangeAspect="1" noChangeArrowheads="1"/>
          </p:cNvPicPr>
          <p:nvPr/>
        </p:nvPicPr>
        <p:blipFill>
          <a:blip r:embed="rId3" cstate="print"/>
          <a:srcRect/>
          <a:stretch>
            <a:fillRect/>
          </a:stretch>
        </p:blipFill>
        <p:spPr bwMode="auto">
          <a:xfrm>
            <a:off x="5638800" y="1219200"/>
            <a:ext cx="3024188" cy="1716088"/>
          </a:xfrm>
          <a:prstGeom prst="rect">
            <a:avLst/>
          </a:prstGeom>
          <a:noFill/>
          <a:ln w="9525">
            <a:solidFill>
              <a:srgbClr val="000000"/>
            </a:solidFill>
            <a:miter lim="800000"/>
            <a:headEnd/>
            <a:tailEnd/>
          </a:ln>
        </p:spPr>
      </p:pic>
      <p:pic>
        <p:nvPicPr>
          <p:cNvPr id="183301" name="Picture 5" descr="scud missile"/>
          <p:cNvPicPr>
            <a:picLocks noChangeAspect="1" noChangeArrowheads="1"/>
          </p:cNvPicPr>
          <p:nvPr/>
        </p:nvPicPr>
        <p:blipFill>
          <a:blip r:embed="rId4" cstate="print"/>
          <a:srcRect/>
          <a:stretch>
            <a:fillRect/>
          </a:stretch>
        </p:blipFill>
        <p:spPr bwMode="auto">
          <a:xfrm>
            <a:off x="7391400" y="3810000"/>
            <a:ext cx="1509713" cy="2133600"/>
          </a:xfrm>
          <a:prstGeom prst="rect">
            <a:avLst/>
          </a:prstGeom>
          <a:noFill/>
          <a:ln w="9525">
            <a:solidFill>
              <a:srgbClr val="000000"/>
            </a:solidFill>
            <a:miter lim="800000"/>
            <a:headEnd/>
            <a:tailEnd/>
          </a:ln>
        </p:spPr>
      </p:pic>
      <p:pic>
        <p:nvPicPr>
          <p:cNvPr id="183302" name="Picture 6" descr="Gulf War"/>
          <p:cNvPicPr>
            <a:picLocks noChangeAspect="1" noChangeArrowheads="1"/>
          </p:cNvPicPr>
          <p:nvPr/>
        </p:nvPicPr>
        <p:blipFill>
          <a:blip r:embed="rId5" cstate="print">
            <a:lum bright="-6000" contrast="6000"/>
          </a:blip>
          <a:srcRect l="12546" t="-3369"/>
          <a:stretch>
            <a:fillRect/>
          </a:stretch>
        </p:blipFill>
        <p:spPr bwMode="auto">
          <a:xfrm>
            <a:off x="4648200" y="3657600"/>
            <a:ext cx="2590800" cy="2484438"/>
          </a:xfrm>
          <a:prstGeom prst="rect">
            <a:avLst/>
          </a:prstGeom>
          <a:noFill/>
          <a:ln w="9525">
            <a:solidFill>
              <a:srgbClr val="000000"/>
            </a:solidFill>
            <a:miter lim="800000"/>
            <a:headEnd/>
            <a:tailEnd/>
          </a:ln>
        </p:spPr>
      </p:pic>
      <p:sp>
        <p:nvSpPr>
          <p:cNvPr id="183303" name="Text Box 7"/>
          <p:cNvSpPr txBox="1">
            <a:spLocks noChangeArrowheads="1"/>
          </p:cNvSpPr>
          <p:nvPr/>
        </p:nvSpPr>
        <p:spPr bwMode="auto">
          <a:xfrm>
            <a:off x="4724400" y="2971800"/>
            <a:ext cx="4165600" cy="366713"/>
          </a:xfrm>
          <a:prstGeom prst="rect">
            <a:avLst/>
          </a:prstGeom>
          <a:noFill/>
          <a:ln w="9525">
            <a:noFill/>
            <a:miter lim="800000"/>
            <a:headEnd/>
            <a:tailEnd/>
          </a:ln>
          <a:effectLst/>
        </p:spPr>
        <p:txBody>
          <a:bodyPr wrap="none">
            <a:spAutoFit/>
          </a:bodyPr>
          <a:lstStyle/>
          <a:p>
            <a:r>
              <a:rPr lang="en-US" b="1">
                <a:solidFill>
                  <a:srgbClr val="000066"/>
                </a:solidFill>
              </a:rPr>
              <a:t>Saddam Hussein, President of Iraq</a:t>
            </a:r>
          </a:p>
        </p:txBody>
      </p:sp>
      <p:sp>
        <p:nvSpPr>
          <p:cNvPr id="183304" name="Text Box 8"/>
          <p:cNvSpPr txBox="1">
            <a:spLocks noChangeArrowheads="1"/>
          </p:cNvSpPr>
          <p:nvPr/>
        </p:nvSpPr>
        <p:spPr bwMode="auto">
          <a:xfrm>
            <a:off x="7391400" y="5943600"/>
            <a:ext cx="1587500" cy="366713"/>
          </a:xfrm>
          <a:prstGeom prst="rect">
            <a:avLst/>
          </a:prstGeom>
          <a:noFill/>
          <a:ln w="9525">
            <a:noFill/>
            <a:miter lim="800000"/>
            <a:headEnd/>
            <a:tailEnd/>
          </a:ln>
          <a:effectLst/>
        </p:spPr>
        <p:txBody>
          <a:bodyPr wrap="none">
            <a:spAutoFit/>
          </a:bodyPr>
          <a:lstStyle/>
          <a:p>
            <a:r>
              <a:rPr lang="en-US" b="1">
                <a:solidFill>
                  <a:srgbClr val="000066"/>
                </a:solidFill>
              </a:rPr>
              <a:t>Scud Missile</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p:txBody>
          <a:bodyPr/>
          <a:lstStyle/>
          <a:p>
            <a:r>
              <a:rPr lang="en-US" dirty="0"/>
              <a:t>PEACE TREATIES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rrowheads="1"/>
          </p:cNvSpPr>
          <p:nvPr>
            <p:ph type="title"/>
          </p:nvPr>
        </p:nvSpPr>
        <p:spPr/>
        <p:txBody>
          <a:bodyPr/>
          <a:lstStyle/>
          <a:p>
            <a:r>
              <a:rPr lang="en-US" dirty="0"/>
              <a:t>Camp David Accords (1977)</a:t>
            </a:r>
          </a:p>
        </p:txBody>
      </p:sp>
      <p:sp>
        <p:nvSpPr>
          <p:cNvPr id="187395" name="Rectangle 3"/>
          <p:cNvSpPr>
            <a:spLocks noGrp="1" noRot="1" noChangeArrowheads="1"/>
          </p:cNvSpPr>
          <p:nvPr>
            <p:ph type="body" sz="half" idx="2"/>
          </p:nvPr>
        </p:nvSpPr>
        <p:spPr>
          <a:xfrm>
            <a:off x="4495800" y="1600200"/>
            <a:ext cx="4346575" cy="4498975"/>
          </a:xfrm>
        </p:spPr>
        <p:txBody>
          <a:bodyPr/>
          <a:lstStyle/>
          <a:p>
            <a:r>
              <a:rPr lang="en-US" sz="2800" dirty="0"/>
              <a:t>After Yom Kippur/Ramadan War</a:t>
            </a:r>
          </a:p>
          <a:p>
            <a:r>
              <a:rPr lang="en-US" sz="2800" dirty="0"/>
              <a:t>Anwar Sadat (Egypt)</a:t>
            </a:r>
          </a:p>
          <a:p>
            <a:pPr lvl="1"/>
            <a:r>
              <a:rPr lang="en-US" sz="2400" dirty="0"/>
              <a:t>Agreed to recognize Israel in exchange for return of Sinai Peninsula</a:t>
            </a:r>
          </a:p>
          <a:p>
            <a:r>
              <a:rPr lang="en-US" sz="2800" dirty="0"/>
              <a:t>Arab states viewed Egypt’s president as a traitor. </a:t>
            </a:r>
          </a:p>
          <a:p>
            <a:endParaRPr lang="en-US" sz="2800" dirty="0"/>
          </a:p>
        </p:txBody>
      </p:sp>
      <p:pic>
        <p:nvPicPr>
          <p:cNvPr id="187396" name="Picture 4" descr="sadat-begin peace prize"/>
          <p:cNvPicPr>
            <a:picLocks noChangeAspect="1" noChangeArrowheads="1"/>
          </p:cNvPicPr>
          <p:nvPr/>
        </p:nvPicPr>
        <p:blipFill>
          <a:blip r:embed="rId3" cstate="print"/>
          <a:srcRect/>
          <a:stretch>
            <a:fillRect/>
          </a:stretch>
        </p:blipFill>
        <p:spPr bwMode="auto">
          <a:xfrm>
            <a:off x="381000" y="1676400"/>
            <a:ext cx="3962400" cy="3027363"/>
          </a:xfrm>
          <a:prstGeom prst="rect">
            <a:avLst/>
          </a:prstGeom>
          <a:noFill/>
        </p:spPr>
      </p:pic>
      <p:sp>
        <p:nvSpPr>
          <p:cNvPr id="187397" name="Text Box 5"/>
          <p:cNvSpPr txBox="1">
            <a:spLocks noChangeArrowheads="1"/>
          </p:cNvSpPr>
          <p:nvPr/>
        </p:nvSpPr>
        <p:spPr bwMode="auto">
          <a:xfrm>
            <a:off x="76200" y="4953000"/>
            <a:ext cx="5116513" cy="825500"/>
          </a:xfrm>
          <a:prstGeom prst="rect">
            <a:avLst/>
          </a:prstGeom>
          <a:noFill/>
          <a:ln w="9525">
            <a:noFill/>
            <a:miter lim="800000"/>
            <a:headEnd/>
            <a:tailEnd/>
          </a:ln>
          <a:effectLst/>
        </p:spPr>
        <p:txBody>
          <a:bodyPr>
            <a:spAutoFit/>
          </a:bodyPr>
          <a:lstStyle/>
          <a:p>
            <a:pPr algn="l"/>
            <a:r>
              <a:rPr lang="en-US" sz="1600" b="1">
                <a:solidFill>
                  <a:srgbClr val="000066"/>
                </a:solidFill>
              </a:rPr>
              <a:t>Lt: Egyptian President Anwar Sadat</a:t>
            </a:r>
          </a:p>
          <a:p>
            <a:pPr algn="l"/>
            <a:r>
              <a:rPr lang="en-US" sz="1600" b="1">
                <a:solidFill>
                  <a:srgbClr val="000066"/>
                </a:solidFill>
              </a:rPr>
              <a:t>Rt: Israeli Prime Minister Menachem Begin</a:t>
            </a:r>
          </a:p>
          <a:p>
            <a:pPr algn="l"/>
            <a:r>
              <a:rPr lang="en-US" sz="1600" b="1">
                <a:solidFill>
                  <a:srgbClr val="000066"/>
                </a:solidFill>
              </a:rPr>
              <a:t>Center: Then-US President Jimmy Carter</a:t>
            </a:r>
          </a:p>
        </p:txBody>
      </p:sp>
      <p:pic>
        <p:nvPicPr>
          <p:cNvPr id="187398" name="Picture 6" descr="MCj02932100000[1]"/>
          <p:cNvPicPr>
            <a:picLocks noChangeAspect="1" noChangeArrowheads="1"/>
          </p:cNvPicPr>
          <p:nvPr/>
        </p:nvPicPr>
        <p:blipFill>
          <a:blip r:embed="rId4" cstate="print"/>
          <a:srcRect/>
          <a:stretch>
            <a:fillRect/>
          </a:stretch>
        </p:blipFill>
        <p:spPr bwMode="auto">
          <a:xfrm>
            <a:off x="228600" y="381000"/>
            <a:ext cx="792163" cy="838200"/>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rrowheads="1"/>
          </p:cNvSpPr>
          <p:nvPr>
            <p:ph type="title"/>
          </p:nvPr>
        </p:nvSpPr>
        <p:spPr/>
        <p:txBody>
          <a:bodyPr/>
          <a:lstStyle/>
          <a:p>
            <a:r>
              <a:rPr lang="en-US" dirty="0"/>
              <a:t>Madrid (1991)</a:t>
            </a:r>
          </a:p>
        </p:txBody>
      </p:sp>
      <p:sp>
        <p:nvSpPr>
          <p:cNvPr id="189443" name="Rectangle 3"/>
          <p:cNvSpPr>
            <a:spLocks noGrp="1" noRot="1" noChangeArrowheads="1"/>
          </p:cNvSpPr>
          <p:nvPr>
            <p:ph type="body" idx="1"/>
          </p:nvPr>
        </p:nvSpPr>
        <p:spPr>
          <a:xfrm>
            <a:off x="301625" y="1752600"/>
            <a:ext cx="3889375" cy="4572000"/>
          </a:xfrm>
        </p:spPr>
        <p:txBody>
          <a:bodyPr/>
          <a:lstStyle/>
          <a:p>
            <a:pPr>
              <a:lnSpc>
                <a:spcPct val="80000"/>
              </a:lnSpc>
            </a:pPr>
            <a:r>
              <a:rPr lang="en-US" sz="2800" dirty="0"/>
              <a:t>Gulf War (1991)</a:t>
            </a:r>
          </a:p>
          <a:p>
            <a:pPr lvl="1">
              <a:lnSpc>
                <a:spcPct val="80000"/>
              </a:lnSpc>
            </a:pPr>
            <a:r>
              <a:rPr lang="en-US" sz="2400" dirty="0"/>
              <a:t>Israel felt vulnerable</a:t>
            </a:r>
          </a:p>
          <a:p>
            <a:pPr lvl="1">
              <a:lnSpc>
                <a:spcPct val="80000"/>
              </a:lnSpc>
            </a:pPr>
            <a:r>
              <a:rPr lang="en-US" sz="2400" dirty="0"/>
              <a:t>PLO ostracized for supporting Saddam Hussein</a:t>
            </a:r>
          </a:p>
          <a:p>
            <a:pPr>
              <a:lnSpc>
                <a:spcPct val="80000"/>
              </a:lnSpc>
            </a:pPr>
            <a:r>
              <a:rPr lang="en-US" sz="2800" dirty="0"/>
              <a:t>First Israeli-Arab assembly that included participation of Palestinians as separate entity</a:t>
            </a:r>
          </a:p>
          <a:p>
            <a:pPr>
              <a:lnSpc>
                <a:spcPct val="80000"/>
              </a:lnSpc>
            </a:pPr>
            <a:r>
              <a:rPr lang="en-US" sz="2800" dirty="0"/>
              <a:t>Talks came to an impasse</a:t>
            </a:r>
          </a:p>
          <a:p>
            <a:pPr>
              <a:lnSpc>
                <a:spcPct val="80000"/>
              </a:lnSpc>
            </a:pPr>
            <a:endParaRPr lang="en-US" sz="2800" dirty="0"/>
          </a:p>
        </p:txBody>
      </p:sp>
      <p:pic>
        <p:nvPicPr>
          <p:cNvPr id="189444" name="Picture 4" descr="bush (dad)"/>
          <p:cNvPicPr>
            <a:picLocks noChangeAspect="1" noChangeArrowheads="1"/>
          </p:cNvPicPr>
          <p:nvPr/>
        </p:nvPicPr>
        <p:blipFill>
          <a:blip r:embed="rId3" cstate="print"/>
          <a:srcRect l="12372"/>
          <a:stretch>
            <a:fillRect/>
          </a:stretch>
        </p:blipFill>
        <p:spPr bwMode="auto">
          <a:xfrm>
            <a:off x="4724400" y="1524000"/>
            <a:ext cx="1619250" cy="2133600"/>
          </a:xfrm>
          <a:prstGeom prst="rect">
            <a:avLst/>
          </a:prstGeom>
          <a:noFill/>
          <a:ln w="9525">
            <a:solidFill>
              <a:srgbClr val="000000"/>
            </a:solidFill>
            <a:miter lim="800000"/>
            <a:headEnd/>
            <a:tailEnd/>
          </a:ln>
        </p:spPr>
      </p:pic>
      <p:pic>
        <p:nvPicPr>
          <p:cNvPr id="189445" name="Picture 5" descr="clinton"/>
          <p:cNvPicPr>
            <a:picLocks noChangeAspect="1" noChangeArrowheads="1"/>
          </p:cNvPicPr>
          <p:nvPr/>
        </p:nvPicPr>
        <p:blipFill>
          <a:blip r:embed="rId4" cstate="print"/>
          <a:srcRect/>
          <a:stretch>
            <a:fillRect/>
          </a:stretch>
        </p:blipFill>
        <p:spPr bwMode="auto">
          <a:xfrm>
            <a:off x="6781800" y="1524000"/>
            <a:ext cx="1576388" cy="2057400"/>
          </a:xfrm>
          <a:prstGeom prst="rect">
            <a:avLst/>
          </a:prstGeom>
          <a:noFill/>
          <a:ln w="9525">
            <a:solidFill>
              <a:srgbClr val="000000"/>
            </a:solidFill>
            <a:miter lim="800000"/>
            <a:headEnd/>
            <a:tailEnd/>
          </a:ln>
        </p:spPr>
      </p:pic>
      <p:pic>
        <p:nvPicPr>
          <p:cNvPr id="189446" name="Picture 6" descr="Yitzhak_Shamir"/>
          <p:cNvPicPr>
            <a:picLocks noChangeAspect="1" noChangeArrowheads="1"/>
          </p:cNvPicPr>
          <p:nvPr/>
        </p:nvPicPr>
        <p:blipFill>
          <a:blip r:embed="rId5" cstate="print">
            <a:lum bright="-24000" contrast="36000"/>
          </a:blip>
          <a:srcRect/>
          <a:stretch>
            <a:fillRect/>
          </a:stretch>
        </p:blipFill>
        <p:spPr bwMode="auto">
          <a:xfrm>
            <a:off x="4830763" y="4191000"/>
            <a:ext cx="1493837" cy="2133600"/>
          </a:xfrm>
          <a:prstGeom prst="rect">
            <a:avLst/>
          </a:prstGeom>
          <a:noFill/>
          <a:ln w="9525">
            <a:solidFill>
              <a:srgbClr val="000000"/>
            </a:solidFill>
            <a:miter lim="800000"/>
            <a:headEnd/>
            <a:tailEnd/>
          </a:ln>
        </p:spPr>
      </p:pic>
      <p:pic>
        <p:nvPicPr>
          <p:cNvPr id="189447" name="Picture 7" descr="Yitzak_Rabin_PD 2"/>
          <p:cNvPicPr>
            <a:picLocks noChangeAspect="1" noChangeArrowheads="1"/>
          </p:cNvPicPr>
          <p:nvPr/>
        </p:nvPicPr>
        <p:blipFill>
          <a:blip r:embed="rId6" cstate="print"/>
          <a:srcRect/>
          <a:stretch>
            <a:fillRect/>
          </a:stretch>
        </p:blipFill>
        <p:spPr bwMode="auto">
          <a:xfrm>
            <a:off x="6781800" y="4191000"/>
            <a:ext cx="1466850" cy="2133600"/>
          </a:xfrm>
          <a:prstGeom prst="rect">
            <a:avLst/>
          </a:prstGeom>
          <a:noFill/>
          <a:ln w="9525">
            <a:solidFill>
              <a:srgbClr val="000000"/>
            </a:solidFill>
            <a:miter lim="800000"/>
            <a:headEnd/>
            <a:tailEnd/>
          </a:ln>
        </p:spPr>
      </p:pic>
      <p:sp>
        <p:nvSpPr>
          <p:cNvPr id="189448" name="Text Box 8"/>
          <p:cNvSpPr txBox="1">
            <a:spLocks noChangeArrowheads="1"/>
          </p:cNvSpPr>
          <p:nvPr/>
        </p:nvSpPr>
        <p:spPr bwMode="auto">
          <a:xfrm>
            <a:off x="4343400" y="3671888"/>
            <a:ext cx="2330450" cy="366712"/>
          </a:xfrm>
          <a:prstGeom prst="rect">
            <a:avLst/>
          </a:prstGeom>
          <a:noFill/>
          <a:ln w="9525">
            <a:noFill/>
            <a:miter lim="800000"/>
            <a:headEnd/>
            <a:tailEnd/>
          </a:ln>
          <a:effectLst/>
        </p:spPr>
        <p:txBody>
          <a:bodyPr wrap="none">
            <a:spAutoFit/>
          </a:bodyPr>
          <a:lstStyle/>
          <a:p>
            <a:r>
              <a:rPr lang="en-US" b="1">
                <a:solidFill>
                  <a:srgbClr val="000066"/>
                </a:solidFill>
              </a:rPr>
              <a:t>George H. W. Bush</a:t>
            </a:r>
          </a:p>
        </p:txBody>
      </p:sp>
      <p:sp>
        <p:nvSpPr>
          <p:cNvPr id="189449" name="Text Box 9"/>
          <p:cNvSpPr txBox="1">
            <a:spLocks noChangeArrowheads="1"/>
          </p:cNvSpPr>
          <p:nvPr/>
        </p:nvSpPr>
        <p:spPr bwMode="auto">
          <a:xfrm>
            <a:off x="6858000" y="3657600"/>
            <a:ext cx="1430338" cy="366713"/>
          </a:xfrm>
          <a:prstGeom prst="rect">
            <a:avLst/>
          </a:prstGeom>
          <a:noFill/>
          <a:ln w="9525">
            <a:noFill/>
            <a:miter lim="800000"/>
            <a:headEnd/>
            <a:tailEnd/>
          </a:ln>
          <a:effectLst/>
        </p:spPr>
        <p:txBody>
          <a:bodyPr wrap="none">
            <a:spAutoFit/>
          </a:bodyPr>
          <a:lstStyle/>
          <a:p>
            <a:r>
              <a:rPr lang="en-US" b="1">
                <a:solidFill>
                  <a:srgbClr val="000066"/>
                </a:solidFill>
              </a:rPr>
              <a:t>Bill Clinton</a:t>
            </a:r>
          </a:p>
        </p:txBody>
      </p:sp>
      <p:sp>
        <p:nvSpPr>
          <p:cNvPr id="189450" name="Text Box 10"/>
          <p:cNvSpPr txBox="1">
            <a:spLocks noChangeArrowheads="1"/>
          </p:cNvSpPr>
          <p:nvPr/>
        </p:nvSpPr>
        <p:spPr bwMode="auto">
          <a:xfrm>
            <a:off x="4632325" y="6338888"/>
            <a:ext cx="1920875" cy="366712"/>
          </a:xfrm>
          <a:prstGeom prst="rect">
            <a:avLst/>
          </a:prstGeom>
          <a:noFill/>
          <a:ln w="9525">
            <a:noFill/>
            <a:miter lim="800000"/>
            <a:headEnd/>
            <a:tailEnd/>
          </a:ln>
          <a:effectLst/>
        </p:spPr>
        <p:txBody>
          <a:bodyPr wrap="none">
            <a:spAutoFit/>
          </a:bodyPr>
          <a:lstStyle/>
          <a:p>
            <a:r>
              <a:rPr lang="en-US" b="1">
                <a:solidFill>
                  <a:srgbClr val="000066"/>
                </a:solidFill>
              </a:rPr>
              <a:t>Yitzhak Shamir</a:t>
            </a:r>
          </a:p>
        </p:txBody>
      </p:sp>
      <p:sp>
        <p:nvSpPr>
          <p:cNvPr id="189451" name="Text Box 11"/>
          <p:cNvSpPr txBox="1">
            <a:spLocks noChangeArrowheads="1"/>
          </p:cNvSpPr>
          <p:nvPr/>
        </p:nvSpPr>
        <p:spPr bwMode="auto">
          <a:xfrm>
            <a:off x="6610350" y="6324600"/>
            <a:ext cx="1771650" cy="366713"/>
          </a:xfrm>
          <a:prstGeom prst="rect">
            <a:avLst/>
          </a:prstGeom>
          <a:noFill/>
          <a:ln w="9525">
            <a:noFill/>
            <a:miter lim="800000"/>
            <a:headEnd/>
            <a:tailEnd/>
          </a:ln>
          <a:effectLst/>
        </p:spPr>
        <p:txBody>
          <a:bodyPr wrap="none">
            <a:spAutoFit/>
          </a:bodyPr>
          <a:lstStyle/>
          <a:p>
            <a:r>
              <a:rPr lang="en-US" b="1">
                <a:solidFill>
                  <a:srgbClr val="000066"/>
                </a:solidFill>
              </a:rPr>
              <a:t>Yitzhak Rabin</a:t>
            </a:r>
          </a:p>
        </p:txBody>
      </p:sp>
      <p:pic>
        <p:nvPicPr>
          <p:cNvPr id="189452" name="Picture 12" descr="MCj02932100000[1]"/>
          <p:cNvPicPr>
            <a:picLocks noChangeAspect="1" noChangeArrowheads="1"/>
          </p:cNvPicPr>
          <p:nvPr/>
        </p:nvPicPr>
        <p:blipFill>
          <a:blip r:embed="rId7" cstate="print"/>
          <a:srcRect/>
          <a:stretch>
            <a:fillRect/>
          </a:stretch>
        </p:blipFill>
        <p:spPr bwMode="auto">
          <a:xfrm>
            <a:off x="381000" y="304800"/>
            <a:ext cx="1208088" cy="1279525"/>
          </a:xfrm>
          <a:prstGeom prst="rect">
            <a:avLst/>
          </a:prstGeom>
          <a:noFill/>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rrowheads="1"/>
          </p:cNvSpPr>
          <p:nvPr>
            <p:ph type="title"/>
          </p:nvPr>
        </p:nvSpPr>
        <p:spPr/>
        <p:txBody>
          <a:bodyPr/>
          <a:lstStyle/>
          <a:p>
            <a:r>
              <a:rPr lang="en-US" dirty="0"/>
              <a:t>Oslo (1993)</a:t>
            </a:r>
          </a:p>
        </p:txBody>
      </p:sp>
      <p:sp>
        <p:nvSpPr>
          <p:cNvPr id="191491" name="Rectangle 3"/>
          <p:cNvSpPr>
            <a:spLocks noGrp="1" noRot="1" noChangeArrowheads="1"/>
          </p:cNvSpPr>
          <p:nvPr>
            <p:ph type="body" idx="1"/>
          </p:nvPr>
        </p:nvSpPr>
        <p:spPr>
          <a:xfrm>
            <a:off x="152400" y="1752600"/>
            <a:ext cx="5410200" cy="5257800"/>
          </a:xfrm>
        </p:spPr>
        <p:txBody>
          <a:bodyPr/>
          <a:lstStyle/>
          <a:p>
            <a:pPr>
              <a:lnSpc>
                <a:spcPct val="90000"/>
              </a:lnSpc>
            </a:pPr>
            <a:r>
              <a:rPr lang="en-US" sz="2400" dirty="0"/>
              <a:t>Began as secret meeting in</a:t>
            </a:r>
            <a:br>
              <a:rPr lang="en-US" sz="2400" dirty="0"/>
            </a:br>
            <a:r>
              <a:rPr lang="en-US" sz="2400" dirty="0"/>
              <a:t>Oslo, Norway</a:t>
            </a:r>
          </a:p>
          <a:p>
            <a:pPr>
              <a:lnSpc>
                <a:spcPct val="90000"/>
              </a:lnSpc>
            </a:pPr>
            <a:r>
              <a:rPr lang="en-US" sz="2400" dirty="0"/>
              <a:t>Israelis</a:t>
            </a:r>
          </a:p>
          <a:p>
            <a:pPr lvl="1">
              <a:lnSpc>
                <a:spcPct val="90000"/>
              </a:lnSpc>
            </a:pPr>
            <a:r>
              <a:rPr lang="en-US" sz="2000" dirty="0"/>
              <a:t>Wanted end to violence </a:t>
            </a:r>
            <a:br>
              <a:rPr lang="en-US" sz="2000" dirty="0"/>
            </a:br>
            <a:r>
              <a:rPr lang="en-US" sz="2000" dirty="0"/>
              <a:t>of Intifada</a:t>
            </a:r>
          </a:p>
          <a:p>
            <a:pPr>
              <a:lnSpc>
                <a:spcPct val="90000"/>
              </a:lnSpc>
            </a:pPr>
            <a:r>
              <a:rPr lang="en-US" sz="2400" dirty="0"/>
              <a:t>Palestinians after 1991 Gulf War</a:t>
            </a:r>
          </a:p>
          <a:p>
            <a:pPr lvl="1">
              <a:lnSpc>
                <a:spcPct val="90000"/>
              </a:lnSpc>
            </a:pPr>
            <a:r>
              <a:rPr lang="en-US" sz="2000" dirty="0"/>
              <a:t>Had lost support from Gulf </a:t>
            </a:r>
            <a:br>
              <a:rPr lang="en-US" sz="2000" dirty="0"/>
            </a:br>
            <a:r>
              <a:rPr lang="en-US" sz="2000" dirty="0"/>
              <a:t>States and Soviet Union</a:t>
            </a:r>
          </a:p>
          <a:p>
            <a:pPr>
              <a:lnSpc>
                <a:spcPct val="90000"/>
              </a:lnSpc>
            </a:pPr>
            <a:r>
              <a:rPr lang="en-US" sz="2400" dirty="0"/>
              <a:t>Declaration of Principles</a:t>
            </a:r>
          </a:p>
          <a:p>
            <a:pPr lvl="1">
              <a:lnSpc>
                <a:spcPct val="90000"/>
              </a:lnSpc>
            </a:pPr>
            <a:r>
              <a:rPr lang="en-US" sz="2000" dirty="0"/>
              <a:t>Signed Aug. 11, 1993</a:t>
            </a:r>
          </a:p>
          <a:p>
            <a:pPr lvl="1">
              <a:lnSpc>
                <a:spcPct val="90000"/>
              </a:lnSpc>
            </a:pPr>
            <a:r>
              <a:rPr lang="en-US" sz="2000" dirty="0"/>
              <a:t>Sealed with handshake at White House</a:t>
            </a:r>
          </a:p>
          <a:p>
            <a:pPr lvl="1">
              <a:lnSpc>
                <a:spcPct val="90000"/>
              </a:lnSpc>
            </a:pPr>
            <a:r>
              <a:rPr lang="en-US" sz="2000" dirty="0"/>
              <a:t>Yasser Arafat and Shimon Peres awarded Nobel Peace prizes. </a:t>
            </a:r>
          </a:p>
        </p:txBody>
      </p:sp>
      <p:pic>
        <p:nvPicPr>
          <p:cNvPr id="191492" name="Picture 4" descr="Oslo Accords"/>
          <p:cNvPicPr>
            <a:picLocks noChangeAspect="1" noChangeArrowheads="1"/>
          </p:cNvPicPr>
          <p:nvPr/>
        </p:nvPicPr>
        <p:blipFill>
          <a:blip r:embed="rId3" cstate="print">
            <a:lum bright="-6000" contrast="6000"/>
          </a:blip>
          <a:srcRect l="5023" r="1826"/>
          <a:stretch>
            <a:fillRect/>
          </a:stretch>
        </p:blipFill>
        <p:spPr bwMode="auto">
          <a:xfrm>
            <a:off x="5105400" y="2133600"/>
            <a:ext cx="3733800" cy="2271713"/>
          </a:xfrm>
          <a:prstGeom prst="rect">
            <a:avLst/>
          </a:prstGeom>
          <a:noFill/>
          <a:ln w="9525">
            <a:solidFill>
              <a:srgbClr val="000000"/>
            </a:solidFill>
            <a:miter lim="800000"/>
            <a:headEnd/>
            <a:tailEnd/>
          </a:ln>
        </p:spPr>
      </p:pic>
      <p:sp>
        <p:nvSpPr>
          <p:cNvPr id="191493" name="Text Box 5"/>
          <p:cNvSpPr txBox="1">
            <a:spLocks noChangeArrowheads="1"/>
          </p:cNvSpPr>
          <p:nvPr/>
        </p:nvSpPr>
        <p:spPr bwMode="auto">
          <a:xfrm>
            <a:off x="4311650" y="4572000"/>
            <a:ext cx="4832350" cy="366713"/>
          </a:xfrm>
          <a:prstGeom prst="rect">
            <a:avLst/>
          </a:prstGeom>
          <a:noFill/>
          <a:ln w="9525">
            <a:noFill/>
            <a:miter lim="800000"/>
            <a:headEnd/>
            <a:tailEnd/>
          </a:ln>
          <a:effectLst/>
        </p:spPr>
        <p:txBody>
          <a:bodyPr wrap="none">
            <a:spAutoFit/>
          </a:bodyPr>
          <a:lstStyle/>
          <a:p>
            <a:r>
              <a:rPr lang="en-US" b="1">
                <a:solidFill>
                  <a:srgbClr val="000066"/>
                </a:solidFill>
              </a:rPr>
              <a:t>Yitzhak Rabin, Bill Clinton, Yasser Arafat</a:t>
            </a:r>
          </a:p>
        </p:txBody>
      </p:sp>
      <p:pic>
        <p:nvPicPr>
          <p:cNvPr id="191494" name="Picture 6" descr="MCj02932100000[1]"/>
          <p:cNvPicPr>
            <a:picLocks noChangeAspect="1" noChangeArrowheads="1"/>
          </p:cNvPicPr>
          <p:nvPr/>
        </p:nvPicPr>
        <p:blipFill>
          <a:blip r:embed="rId4" cstate="print"/>
          <a:srcRect/>
          <a:stretch>
            <a:fillRect/>
          </a:stretch>
        </p:blipFill>
        <p:spPr bwMode="auto">
          <a:xfrm>
            <a:off x="381000" y="304800"/>
            <a:ext cx="1208088" cy="1279525"/>
          </a:xfrm>
          <a:prstGeom prst="rect">
            <a:avLst/>
          </a:prstGeom>
          <a:noFill/>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p:txBody>
          <a:bodyPr/>
          <a:lstStyle/>
          <a:p>
            <a:r>
              <a:rPr lang="en-US" dirty="0"/>
              <a:t>Declaration of Principles</a:t>
            </a:r>
          </a:p>
        </p:txBody>
      </p:sp>
      <p:sp>
        <p:nvSpPr>
          <p:cNvPr id="193539" name="Rectangle 3"/>
          <p:cNvSpPr>
            <a:spLocks noGrp="1" noRot="1" noChangeArrowheads="1"/>
          </p:cNvSpPr>
          <p:nvPr>
            <p:ph type="body" idx="1"/>
          </p:nvPr>
        </p:nvSpPr>
        <p:spPr>
          <a:xfrm>
            <a:off x="301625" y="1981200"/>
            <a:ext cx="5489575" cy="4800600"/>
          </a:xfrm>
        </p:spPr>
        <p:txBody>
          <a:bodyPr/>
          <a:lstStyle/>
          <a:p>
            <a:pPr>
              <a:lnSpc>
                <a:spcPct val="90000"/>
              </a:lnSpc>
            </a:pPr>
            <a:r>
              <a:rPr lang="en-US" sz="2400" dirty="0"/>
              <a:t>Israel agreed to withdraw from the Gaza Strip and Jericho.</a:t>
            </a:r>
          </a:p>
          <a:p>
            <a:pPr>
              <a:lnSpc>
                <a:spcPct val="90000"/>
              </a:lnSpc>
            </a:pPr>
            <a:r>
              <a:rPr lang="en-US" sz="2400" dirty="0"/>
              <a:t>Gaza and West Bank were granted self-rule </a:t>
            </a:r>
          </a:p>
          <a:p>
            <a:pPr lvl="1">
              <a:lnSpc>
                <a:spcPct val="90000"/>
              </a:lnSpc>
            </a:pPr>
            <a:r>
              <a:rPr lang="en-US" sz="2000" dirty="0"/>
              <a:t>Under an Interim Government Authority headed by Yasser Arafat</a:t>
            </a:r>
          </a:p>
          <a:p>
            <a:pPr lvl="1">
              <a:lnSpc>
                <a:spcPct val="90000"/>
              </a:lnSpc>
            </a:pPr>
            <a:r>
              <a:rPr lang="en-US" sz="2000" dirty="0"/>
              <a:t>Leading to a permanent settlement</a:t>
            </a:r>
          </a:p>
          <a:p>
            <a:pPr>
              <a:lnSpc>
                <a:spcPct val="90000"/>
              </a:lnSpc>
            </a:pPr>
            <a:r>
              <a:rPr lang="en-US" sz="2400" dirty="0"/>
              <a:t>Authority transferred to Palestinians</a:t>
            </a:r>
          </a:p>
          <a:p>
            <a:pPr lvl="1">
              <a:lnSpc>
                <a:spcPct val="90000"/>
              </a:lnSpc>
            </a:pPr>
            <a:r>
              <a:rPr lang="en-US" sz="2000" dirty="0"/>
              <a:t>Education, culture, health, social welfare, taxation and tourism</a:t>
            </a:r>
          </a:p>
          <a:p>
            <a:pPr lvl="1">
              <a:lnSpc>
                <a:spcPct val="90000"/>
              </a:lnSpc>
            </a:pPr>
            <a:r>
              <a:rPr lang="en-US" sz="2000" dirty="0"/>
              <a:t>Palestinians built a police force</a:t>
            </a:r>
          </a:p>
          <a:p>
            <a:pPr>
              <a:lnSpc>
                <a:spcPct val="90000"/>
              </a:lnSpc>
            </a:pPr>
            <a:endParaRPr lang="en-US" sz="2400" dirty="0"/>
          </a:p>
        </p:txBody>
      </p:sp>
      <p:pic>
        <p:nvPicPr>
          <p:cNvPr id="193540" name="Picture 4" descr="MCj02932100000[1]"/>
          <p:cNvPicPr>
            <a:picLocks noChangeAspect="1" noChangeArrowheads="1"/>
          </p:cNvPicPr>
          <p:nvPr/>
        </p:nvPicPr>
        <p:blipFill>
          <a:blip r:embed="rId3" cstate="print"/>
          <a:srcRect/>
          <a:stretch>
            <a:fillRect/>
          </a:stretch>
        </p:blipFill>
        <p:spPr bwMode="auto">
          <a:xfrm>
            <a:off x="381000" y="304800"/>
            <a:ext cx="1208088" cy="1279525"/>
          </a:xfrm>
          <a:prstGeom prst="rect">
            <a:avLst/>
          </a:prstGeom>
          <a:noFill/>
        </p:spPr>
      </p:pic>
      <p:pic>
        <p:nvPicPr>
          <p:cNvPr id="193541" name="Picture 5" descr="Gaza and Jericho copy"/>
          <p:cNvPicPr>
            <a:picLocks noChangeAspect="1" noChangeArrowheads="1"/>
          </p:cNvPicPr>
          <p:nvPr/>
        </p:nvPicPr>
        <p:blipFill>
          <a:blip r:embed="rId4" cstate="print"/>
          <a:srcRect l="12793" t="1604" r="23241" b="9824"/>
          <a:stretch>
            <a:fillRect/>
          </a:stretch>
        </p:blipFill>
        <p:spPr bwMode="auto">
          <a:xfrm>
            <a:off x="5943600" y="1524000"/>
            <a:ext cx="2947988" cy="4344988"/>
          </a:xfrm>
          <a:prstGeom prst="rect">
            <a:avLst/>
          </a:prstGeom>
          <a:noFill/>
          <a:ln w="9525">
            <a:solidFill>
              <a:srgbClr val="000000"/>
            </a:solidFill>
            <a:miter lim="800000"/>
            <a:headEnd/>
            <a:tailEnd/>
          </a:ln>
        </p:spPr>
      </p:pic>
      <p:pic>
        <p:nvPicPr>
          <p:cNvPr id="193542" name="Picture 6" descr="Oslo Accords"/>
          <p:cNvPicPr>
            <a:picLocks noChangeAspect="1" noChangeArrowheads="1"/>
          </p:cNvPicPr>
          <p:nvPr/>
        </p:nvPicPr>
        <p:blipFill>
          <a:blip r:embed="rId5" cstate="print">
            <a:lum bright="-6000" contrast="6000"/>
          </a:blip>
          <a:srcRect/>
          <a:stretch>
            <a:fillRect/>
          </a:stretch>
        </p:blipFill>
        <p:spPr bwMode="auto">
          <a:xfrm>
            <a:off x="6172200" y="4876800"/>
            <a:ext cx="2514600" cy="1423988"/>
          </a:xfrm>
          <a:prstGeom prst="rect">
            <a:avLst/>
          </a:prstGeom>
          <a:noFill/>
          <a:ln w="9525">
            <a:solidFill>
              <a:srgbClr val="000000"/>
            </a:solid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rrowheads="1"/>
          </p:cNvSpPr>
          <p:nvPr>
            <p:ph type="title"/>
          </p:nvPr>
        </p:nvSpPr>
        <p:spPr/>
        <p:txBody>
          <a:bodyPr>
            <a:normAutofit fontScale="90000"/>
          </a:bodyPr>
          <a:lstStyle/>
          <a:p>
            <a:r>
              <a:rPr lang="en-US" sz="4000" dirty="0"/>
              <a:t>Declaration of Principles</a:t>
            </a:r>
            <a:br>
              <a:rPr lang="en-US" sz="4000" dirty="0"/>
            </a:br>
            <a:r>
              <a:rPr lang="en-US" sz="4000" dirty="0"/>
              <a:t>Conclusion</a:t>
            </a:r>
          </a:p>
        </p:txBody>
      </p:sp>
      <p:sp>
        <p:nvSpPr>
          <p:cNvPr id="195587" name="Rectangle 3"/>
          <p:cNvSpPr>
            <a:spLocks noGrp="1" noRot="1" noChangeArrowheads="1"/>
          </p:cNvSpPr>
          <p:nvPr>
            <p:ph type="body" idx="1"/>
          </p:nvPr>
        </p:nvSpPr>
        <p:spPr>
          <a:xfrm>
            <a:off x="76200" y="1676400"/>
            <a:ext cx="5257800" cy="5029200"/>
          </a:xfrm>
        </p:spPr>
        <p:txBody>
          <a:bodyPr/>
          <a:lstStyle/>
          <a:p>
            <a:pPr>
              <a:lnSpc>
                <a:spcPct val="80000"/>
              </a:lnSpc>
            </a:pPr>
            <a:r>
              <a:rPr lang="en-US" sz="2000" dirty="0"/>
              <a:t>Israelis </a:t>
            </a:r>
          </a:p>
          <a:p>
            <a:pPr lvl="1">
              <a:lnSpc>
                <a:spcPct val="80000"/>
              </a:lnSpc>
            </a:pPr>
            <a:r>
              <a:rPr lang="en-US" sz="1800" dirty="0"/>
              <a:t>Didn’t want to relinquish control.</a:t>
            </a:r>
          </a:p>
          <a:p>
            <a:pPr lvl="1">
              <a:lnSpc>
                <a:spcPct val="80000"/>
              </a:lnSpc>
            </a:pPr>
            <a:r>
              <a:rPr lang="en-US" sz="1800" dirty="0"/>
              <a:t>Feared big cities would be vulnerable</a:t>
            </a:r>
          </a:p>
          <a:p>
            <a:pPr lvl="1">
              <a:lnSpc>
                <a:spcPct val="80000"/>
              </a:lnSpc>
            </a:pPr>
            <a:r>
              <a:rPr lang="en-US" sz="1800" dirty="0"/>
              <a:t>Feared Islamic radicals would take control from PLO</a:t>
            </a:r>
          </a:p>
          <a:p>
            <a:pPr>
              <a:lnSpc>
                <a:spcPct val="80000"/>
              </a:lnSpc>
            </a:pPr>
            <a:r>
              <a:rPr lang="en-US" sz="2000" dirty="0"/>
              <a:t>Palestinians</a:t>
            </a:r>
          </a:p>
          <a:p>
            <a:pPr lvl="1">
              <a:lnSpc>
                <a:spcPct val="80000"/>
              </a:lnSpc>
            </a:pPr>
            <a:r>
              <a:rPr lang="en-US" sz="1800" dirty="0"/>
              <a:t>Believed two-state compromise would mean accepting Israel’s claim to territory</a:t>
            </a:r>
          </a:p>
          <a:p>
            <a:pPr>
              <a:lnSpc>
                <a:spcPct val="80000"/>
              </a:lnSpc>
            </a:pPr>
            <a:r>
              <a:rPr lang="en-US" sz="2000" dirty="0"/>
              <a:t>Baruch Goldstein</a:t>
            </a:r>
          </a:p>
          <a:p>
            <a:pPr lvl="1">
              <a:lnSpc>
                <a:spcPct val="80000"/>
              </a:lnSpc>
            </a:pPr>
            <a:r>
              <a:rPr lang="en-US" sz="1800" dirty="0"/>
              <a:t>Jewish settler opened fire in Ibrahim Mosque 1994 (29 Muslims killed)</a:t>
            </a:r>
          </a:p>
          <a:p>
            <a:pPr>
              <a:lnSpc>
                <a:spcPct val="80000"/>
              </a:lnSpc>
            </a:pPr>
            <a:r>
              <a:rPr lang="en-US" sz="2000" dirty="0"/>
              <a:t>Israelis began to withdraw from Gaza and Jericho May 18, 1994</a:t>
            </a:r>
          </a:p>
          <a:p>
            <a:pPr>
              <a:lnSpc>
                <a:spcPct val="80000"/>
              </a:lnSpc>
            </a:pPr>
            <a:r>
              <a:rPr lang="en-US" sz="2000" dirty="0"/>
              <a:t>Arafat and PLO returned to Palestine</a:t>
            </a:r>
          </a:p>
          <a:p>
            <a:pPr lvl="1">
              <a:lnSpc>
                <a:spcPct val="80000"/>
              </a:lnSpc>
            </a:pPr>
            <a:r>
              <a:rPr lang="en-US" sz="1800" dirty="0"/>
              <a:t>Took control of Palestinian Authority</a:t>
            </a:r>
          </a:p>
          <a:p>
            <a:pPr>
              <a:lnSpc>
                <a:spcPct val="80000"/>
              </a:lnSpc>
            </a:pPr>
            <a:endParaRPr lang="en-US" sz="2000" dirty="0"/>
          </a:p>
          <a:p>
            <a:pPr>
              <a:lnSpc>
                <a:spcPct val="80000"/>
              </a:lnSpc>
            </a:pPr>
            <a:endParaRPr lang="en-US" sz="2000" dirty="0"/>
          </a:p>
        </p:txBody>
      </p:sp>
      <p:pic>
        <p:nvPicPr>
          <p:cNvPr id="195588" name="Picture 4" descr="MCj02932100000[1]"/>
          <p:cNvPicPr>
            <a:picLocks noChangeAspect="1" noChangeArrowheads="1"/>
          </p:cNvPicPr>
          <p:nvPr/>
        </p:nvPicPr>
        <p:blipFill>
          <a:blip r:embed="rId3" cstate="print"/>
          <a:srcRect/>
          <a:stretch>
            <a:fillRect/>
          </a:stretch>
        </p:blipFill>
        <p:spPr bwMode="auto">
          <a:xfrm>
            <a:off x="381000" y="304800"/>
            <a:ext cx="1208088" cy="1279525"/>
          </a:xfrm>
          <a:prstGeom prst="rect">
            <a:avLst/>
          </a:prstGeom>
          <a:noFill/>
        </p:spPr>
      </p:pic>
      <p:sp>
        <p:nvSpPr>
          <p:cNvPr id="195589" name="Text Box 5"/>
          <p:cNvSpPr txBox="1">
            <a:spLocks noChangeArrowheads="1"/>
          </p:cNvSpPr>
          <p:nvPr/>
        </p:nvSpPr>
        <p:spPr bwMode="auto">
          <a:xfrm>
            <a:off x="7000875" y="6324600"/>
            <a:ext cx="2143125" cy="366713"/>
          </a:xfrm>
          <a:prstGeom prst="rect">
            <a:avLst/>
          </a:prstGeom>
          <a:noFill/>
          <a:ln w="9525">
            <a:noFill/>
            <a:miter lim="800000"/>
            <a:headEnd/>
            <a:tailEnd/>
          </a:ln>
          <a:effectLst/>
        </p:spPr>
        <p:txBody>
          <a:bodyPr wrap="none">
            <a:spAutoFit/>
          </a:bodyPr>
          <a:lstStyle/>
          <a:p>
            <a:r>
              <a:rPr lang="en-US" b="1">
                <a:solidFill>
                  <a:srgbClr val="000066"/>
                </a:solidFill>
              </a:rPr>
              <a:t>Baruch Goldstein</a:t>
            </a:r>
          </a:p>
        </p:txBody>
      </p:sp>
      <p:pic>
        <p:nvPicPr>
          <p:cNvPr id="195590" name="Picture 6" descr="Gaza and Jericho copy"/>
          <p:cNvPicPr>
            <a:picLocks noChangeAspect="1" noChangeArrowheads="1"/>
          </p:cNvPicPr>
          <p:nvPr/>
        </p:nvPicPr>
        <p:blipFill>
          <a:blip r:embed="rId4" cstate="print"/>
          <a:srcRect l="12793" t="1604" r="23241" b="9824"/>
          <a:stretch>
            <a:fillRect/>
          </a:stretch>
        </p:blipFill>
        <p:spPr bwMode="auto">
          <a:xfrm>
            <a:off x="5338763" y="1525588"/>
            <a:ext cx="2947987" cy="4344987"/>
          </a:xfrm>
          <a:prstGeom prst="rect">
            <a:avLst/>
          </a:prstGeom>
          <a:noFill/>
          <a:ln w="9525">
            <a:solidFill>
              <a:srgbClr val="000000"/>
            </a:solidFill>
            <a:miter lim="800000"/>
            <a:headEnd/>
            <a:tailEnd/>
          </a:ln>
        </p:spPr>
      </p:pic>
      <p:pic>
        <p:nvPicPr>
          <p:cNvPr id="195591" name="Picture 7" descr="baruch_goldstein_1a"/>
          <p:cNvPicPr>
            <a:picLocks noChangeAspect="1" noChangeArrowheads="1"/>
          </p:cNvPicPr>
          <p:nvPr/>
        </p:nvPicPr>
        <p:blipFill>
          <a:blip r:embed="rId5" cstate="print"/>
          <a:srcRect t="5714"/>
          <a:stretch>
            <a:fillRect/>
          </a:stretch>
        </p:blipFill>
        <p:spPr bwMode="auto">
          <a:xfrm>
            <a:off x="7543800" y="4724400"/>
            <a:ext cx="1212850" cy="1447800"/>
          </a:xfrm>
          <a:prstGeom prst="rect">
            <a:avLst/>
          </a:prstGeom>
          <a:noFill/>
          <a:ln w="9525">
            <a:solidFill>
              <a:srgbClr val="000000"/>
            </a:solid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p:txBody>
          <a:bodyPr>
            <a:normAutofit fontScale="90000"/>
          </a:bodyPr>
          <a:lstStyle/>
          <a:p>
            <a:r>
              <a:rPr lang="en-US" sz="4000" dirty="0"/>
              <a:t>Oslo II </a:t>
            </a:r>
            <a:br>
              <a:rPr lang="en-US" sz="4000" dirty="0"/>
            </a:br>
            <a:r>
              <a:rPr lang="en-US" sz="4000" dirty="0"/>
              <a:t>(signed Sept. 28, 1995)</a:t>
            </a:r>
          </a:p>
        </p:txBody>
      </p:sp>
      <p:sp>
        <p:nvSpPr>
          <p:cNvPr id="197635" name="Rectangle 3"/>
          <p:cNvSpPr>
            <a:spLocks noGrp="1" noRot="1" noChangeArrowheads="1"/>
          </p:cNvSpPr>
          <p:nvPr>
            <p:ph type="body" idx="1"/>
          </p:nvPr>
        </p:nvSpPr>
        <p:spPr>
          <a:xfrm>
            <a:off x="301625" y="1600200"/>
            <a:ext cx="4194175" cy="4648200"/>
          </a:xfrm>
        </p:spPr>
        <p:txBody>
          <a:bodyPr/>
          <a:lstStyle/>
          <a:p>
            <a:pPr>
              <a:lnSpc>
                <a:spcPct val="90000"/>
              </a:lnSpc>
            </a:pPr>
            <a:r>
              <a:rPr lang="en-US" sz="2400" dirty="0"/>
              <a:t>Conclusion</a:t>
            </a:r>
          </a:p>
          <a:p>
            <a:pPr lvl="1">
              <a:lnSpc>
                <a:spcPct val="90000"/>
              </a:lnSpc>
            </a:pPr>
            <a:r>
              <a:rPr lang="en-US" sz="2000" dirty="0"/>
              <a:t>Area of Palestinian self-rule expanded</a:t>
            </a:r>
          </a:p>
          <a:p>
            <a:pPr lvl="1">
              <a:lnSpc>
                <a:spcPct val="90000"/>
              </a:lnSpc>
            </a:pPr>
            <a:r>
              <a:rPr lang="en-US" sz="2000" dirty="0"/>
              <a:t>Authority ceded to 82-member Palestinian council. </a:t>
            </a:r>
          </a:p>
          <a:p>
            <a:pPr lvl="1">
              <a:lnSpc>
                <a:spcPct val="90000"/>
              </a:lnSpc>
            </a:pPr>
            <a:r>
              <a:rPr lang="en-US" sz="2000" dirty="0"/>
              <a:t>Special status to Hebron</a:t>
            </a:r>
          </a:p>
          <a:p>
            <a:pPr>
              <a:lnSpc>
                <a:spcPct val="90000"/>
              </a:lnSpc>
            </a:pPr>
            <a:r>
              <a:rPr lang="en-US" sz="2400" dirty="0"/>
              <a:t>Yitzhak Rabin assassinated</a:t>
            </a:r>
          </a:p>
          <a:p>
            <a:pPr lvl="1">
              <a:lnSpc>
                <a:spcPct val="90000"/>
              </a:lnSpc>
            </a:pPr>
            <a:r>
              <a:rPr lang="en-US" sz="2000" dirty="0"/>
              <a:t>By Jewish extremist</a:t>
            </a:r>
          </a:p>
          <a:p>
            <a:pPr>
              <a:lnSpc>
                <a:spcPct val="90000"/>
              </a:lnSpc>
            </a:pPr>
            <a:r>
              <a:rPr lang="en-US" sz="2400" dirty="0"/>
              <a:t>Shimon Peres became Prime Minister</a:t>
            </a:r>
          </a:p>
          <a:p>
            <a:pPr>
              <a:lnSpc>
                <a:spcPct val="90000"/>
              </a:lnSpc>
            </a:pPr>
            <a:r>
              <a:rPr lang="en-US" sz="2400" dirty="0"/>
              <a:t>Palestinian elections </a:t>
            </a:r>
          </a:p>
          <a:p>
            <a:pPr lvl="1">
              <a:lnSpc>
                <a:spcPct val="90000"/>
              </a:lnSpc>
            </a:pPr>
            <a:r>
              <a:rPr lang="en-US" sz="2000" dirty="0"/>
              <a:t>Jan. 20, 1996</a:t>
            </a:r>
          </a:p>
          <a:p>
            <a:pPr lvl="1">
              <a:lnSpc>
                <a:spcPct val="90000"/>
              </a:lnSpc>
            </a:pPr>
            <a:r>
              <a:rPr lang="en-US" sz="2000" dirty="0"/>
              <a:t>Arafat won</a:t>
            </a:r>
          </a:p>
        </p:txBody>
      </p:sp>
      <p:pic>
        <p:nvPicPr>
          <p:cNvPr id="197636" name="Picture 4" descr="Yitzhak Rabin funeral"/>
          <p:cNvPicPr>
            <a:picLocks noChangeAspect="1" noChangeArrowheads="1"/>
          </p:cNvPicPr>
          <p:nvPr/>
        </p:nvPicPr>
        <p:blipFill>
          <a:blip r:embed="rId3" cstate="print">
            <a:lum bright="-12000" contrast="18000"/>
          </a:blip>
          <a:srcRect/>
          <a:stretch>
            <a:fillRect/>
          </a:stretch>
        </p:blipFill>
        <p:spPr bwMode="auto">
          <a:xfrm>
            <a:off x="4800600" y="1828800"/>
            <a:ext cx="1879600" cy="2819400"/>
          </a:xfrm>
          <a:prstGeom prst="rect">
            <a:avLst/>
          </a:prstGeom>
          <a:noFill/>
          <a:ln w="9525">
            <a:solidFill>
              <a:srgbClr val="000000"/>
            </a:solidFill>
            <a:miter lim="800000"/>
            <a:headEnd/>
            <a:tailEnd/>
          </a:ln>
        </p:spPr>
      </p:pic>
      <p:pic>
        <p:nvPicPr>
          <p:cNvPr id="197637" name="Picture 5" descr="shimon peres"/>
          <p:cNvPicPr>
            <a:picLocks noChangeAspect="1" noChangeArrowheads="1"/>
          </p:cNvPicPr>
          <p:nvPr/>
        </p:nvPicPr>
        <p:blipFill>
          <a:blip r:embed="rId4" cstate="print"/>
          <a:srcRect/>
          <a:stretch>
            <a:fillRect/>
          </a:stretch>
        </p:blipFill>
        <p:spPr bwMode="auto">
          <a:xfrm>
            <a:off x="7010400" y="3048000"/>
            <a:ext cx="1739900" cy="2609850"/>
          </a:xfrm>
          <a:prstGeom prst="rect">
            <a:avLst/>
          </a:prstGeom>
          <a:noFill/>
          <a:ln w="9525">
            <a:solidFill>
              <a:srgbClr val="000000"/>
            </a:solidFill>
            <a:miter lim="800000"/>
            <a:headEnd/>
            <a:tailEnd/>
          </a:ln>
        </p:spPr>
      </p:pic>
      <p:sp>
        <p:nvSpPr>
          <p:cNvPr id="197638" name="Text Box 6"/>
          <p:cNvSpPr txBox="1">
            <a:spLocks noChangeArrowheads="1"/>
          </p:cNvSpPr>
          <p:nvPr/>
        </p:nvSpPr>
        <p:spPr bwMode="auto">
          <a:xfrm>
            <a:off x="7010400" y="5791200"/>
            <a:ext cx="1754188" cy="366713"/>
          </a:xfrm>
          <a:prstGeom prst="rect">
            <a:avLst/>
          </a:prstGeom>
          <a:noFill/>
          <a:ln w="9525">
            <a:noFill/>
            <a:miter lim="800000"/>
            <a:headEnd/>
            <a:tailEnd/>
          </a:ln>
          <a:effectLst/>
        </p:spPr>
        <p:txBody>
          <a:bodyPr wrap="none">
            <a:spAutoFit/>
          </a:bodyPr>
          <a:lstStyle/>
          <a:p>
            <a:r>
              <a:rPr lang="en-US" b="1">
                <a:solidFill>
                  <a:srgbClr val="000066"/>
                </a:solidFill>
              </a:rPr>
              <a:t>Shimon Peres</a:t>
            </a:r>
          </a:p>
        </p:txBody>
      </p:sp>
      <p:sp>
        <p:nvSpPr>
          <p:cNvPr id="197639" name="Text Box 7"/>
          <p:cNvSpPr txBox="1">
            <a:spLocks noChangeArrowheads="1"/>
          </p:cNvSpPr>
          <p:nvPr/>
        </p:nvSpPr>
        <p:spPr bwMode="auto">
          <a:xfrm>
            <a:off x="4038600" y="4800600"/>
            <a:ext cx="2998788" cy="366713"/>
          </a:xfrm>
          <a:prstGeom prst="rect">
            <a:avLst/>
          </a:prstGeom>
          <a:noFill/>
          <a:ln w="9525">
            <a:noFill/>
            <a:miter lim="800000"/>
            <a:headEnd/>
            <a:tailEnd/>
          </a:ln>
          <a:effectLst/>
        </p:spPr>
        <p:txBody>
          <a:bodyPr wrap="none">
            <a:spAutoFit/>
          </a:bodyPr>
          <a:lstStyle/>
          <a:p>
            <a:r>
              <a:rPr lang="en-US" b="1">
                <a:solidFill>
                  <a:srgbClr val="000066"/>
                </a:solidFill>
              </a:rPr>
              <a:t>Funeral of Yitzhak Rabin</a:t>
            </a:r>
          </a:p>
        </p:txBody>
      </p:sp>
      <p:pic>
        <p:nvPicPr>
          <p:cNvPr id="197640" name="Picture 8" descr="MCj02932100000[1]"/>
          <p:cNvPicPr>
            <a:picLocks noChangeAspect="1" noChangeArrowheads="1"/>
          </p:cNvPicPr>
          <p:nvPr/>
        </p:nvPicPr>
        <p:blipFill>
          <a:blip r:embed="rId5" cstate="print"/>
          <a:srcRect/>
          <a:stretch>
            <a:fillRect/>
          </a:stretch>
        </p:blipFill>
        <p:spPr bwMode="auto">
          <a:xfrm>
            <a:off x="381000" y="304800"/>
            <a:ext cx="1079500" cy="1143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normAutofit fontScale="90000"/>
          </a:bodyPr>
          <a:lstStyle/>
          <a:p>
            <a:r>
              <a:rPr lang="en-US" sz="4000" dirty="0"/>
              <a:t>Jesus (“</a:t>
            </a:r>
            <a:r>
              <a:rPr lang="en-US" sz="4000" dirty="0" err="1"/>
              <a:t>Issa</a:t>
            </a:r>
            <a:r>
              <a:rPr lang="en-US" sz="4000" dirty="0"/>
              <a:t>”)</a:t>
            </a:r>
            <a:br>
              <a:rPr lang="en-US" sz="4000" dirty="0"/>
            </a:br>
            <a:r>
              <a:rPr lang="en-US" sz="4000" dirty="0"/>
              <a:t>Muslim Perspective</a:t>
            </a:r>
          </a:p>
        </p:txBody>
      </p:sp>
      <p:sp>
        <p:nvSpPr>
          <p:cNvPr id="41987" name="Rectangle 3"/>
          <p:cNvSpPr>
            <a:spLocks noGrp="1" noRot="1" noChangeArrowheads="1"/>
          </p:cNvSpPr>
          <p:nvPr>
            <p:ph type="body" sz="half" idx="1"/>
          </p:nvPr>
        </p:nvSpPr>
        <p:spPr>
          <a:xfrm>
            <a:off x="301625" y="1600200"/>
            <a:ext cx="4422775" cy="4876800"/>
          </a:xfrm>
        </p:spPr>
        <p:txBody>
          <a:bodyPr/>
          <a:lstStyle/>
          <a:p>
            <a:pPr>
              <a:lnSpc>
                <a:spcPct val="90000"/>
              </a:lnSpc>
            </a:pPr>
            <a:r>
              <a:rPr lang="en-US" sz="2800" dirty="0"/>
              <a:t>Mary (“</a:t>
            </a:r>
            <a:r>
              <a:rPr lang="en-US" sz="2800" dirty="0" err="1"/>
              <a:t>Maryam</a:t>
            </a:r>
            <a:r>
              <a:rPr lang="en-US" sz="2800" dirty="0"/>
              <a:t>”)</a:t>
            </a:r>
          </a:p>
          <a:p>
            <a:pPr lvl="1">
              <a:lnSpc>
                <a:spcPct val="90000"/>
              </a:lnSpc>
            </a:pPr>
            <a:r>
              <a:rPr lang="en-US" sz="2400" dirty="0"/>
              <a:t>Miracle, birth from a virgin mother.</a:t>
            </a:r>
          </a:p>
          <a:p>
            <a:pPr lvl="1">
              <a:lnSpc>
                <a:spcPct val="90000"/>
              </a:lnSpc>
            </a:pPr>
            <a:r>
              <a:rPr lang="en-US" sz="2400" dirty="0"/>
              <a:t>Baby Jesus could speak</a:t>
            </a:r>
          </a:p>
          <a:p>
            <a:pPr>
              <a:lnSpc>
                <a:spcPct val="90000"/>
              </a:lnSpc>
            </a:pPr>
            <a:r>
              <a:rPr lang="en-US" sz="2800" dirty="0"/>
              <a:t>Jesus not son of God</a:t>
            </a:r>
          </a:p>
          <a:p>
            <a:pPr lvl="1">
              <a:lnSpc>
                <a:spcPct val="90000"/>
              </a:lnSpc>
            </a:pPr>
            <a:r>
              <a:rPr lang="en-US" sz="2400" dirty="0"/>
              <a:t>Only a Prophet</a:t>
            </a:r>
          </a:p>
          <a:p>
            <a:pPr>
              <a:lnSpc>
                <a:spcPct val="90000"/>
              </a:lnSpc>
            </a:pPr>
            <a:r>
              <a:rPr lang="en-US" sz="2800" dirty="0"/>
              <a:t>Not killed</a:t>
            </a:r>
          </a:p>
          <a:p>
            <a:pPr lvl="1">
              <a:lnSpc>
                <a:spcPct val="90000"/>
              </a:lnSpc>
            </a:pPr>
            <a:r>
              <a:rPr lang="en-US" sz="2400" dirty="0"/>
              <a:t>Crucifixion was an illusion</a:t>
            </a:r>
          </a:p>
          <a:p>
            <a:pPr lvl="1">
              <a:lnSpc>
                <a:spcPct val="90000"/>
              </a:lnSpc>
            </a:pPr>
            <a:r>
              <a:rPr lang="en-US" sz="2400" dirty="0"/>
              <a:t>Raised to heaven</a:t>
            </a:r>
          </a:p>
          <a:p>
            <a:pPr lvl="1">
              <a:lnSpc>
                <a:spcPct val="90000"/>
              </a:lnSpc>
            </a:pPr>
            <a:r>
              <a:rPr lang="en-US" sz="2400" dirty="0"/>
              <a:t>To return on Judgment Day</a:t>
            </a:r>
          </a:p>
          <a:p>
            <a:pPr>
              <a:lnSpc>
                <a:spcPct val="90000"/>
              </a:lnSpc>
            </a:pPr>
            <a:endParaRPr lang="en-US" sz="2800" dirty="0"/>
          </a:p>
        </p:txBody>
      </p:sp>
      <p:pic>
        <p:nvPicPr>
          <p:cNvPr id="4198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41989" name="Picture 5" descr="issa, son of mariam"/>
          <p:cNvPicPr>
            <a:picLocks noGrp="1" noChangeAspect="1" noChangeArrowheads="1"/>
          </p:cNvPicPr>
          <p:nvPr>
            <p:ph sz="half" idx="2"/>
          </p:nvPr>
        </p:nvPicPr>
        <p:blipFill>
          <a:blip r:embed="rId4" cstate="print"/>
          <a:srcRect/>
          <a:stretch>
            <a:fillRect/>
          </a:stretch>
        </p:blipFill>
        <p:spPr>
          <a:xfrm>
            <a:off x="4840288" y="2663825"/>
            <a:ext cx="3810000" cy="2371725"/>
          </a:xfrm>
          <a:noFill/>
          <a:ln>
            <a:solidFill>
              <a:srgbClr val="000080"/>
            </a:solidFill>
          </a:ln>
        </p:spPr>
      </p:pic>
      <p:sp>
        <p:nvSpPr>
          <p:cNvPr id="41990" name="Text Box 6"/>
          <p:cNvSpPr txBox="1">
            <a:spLocks noChangeArrowheads="1"/>
          </p:cNvSpPr>
          <p:nvPr/>
        </p:nvSpPr>
        <p:spPr bwMode="auto">
          <a:xfrm>
            <a:off x="5562600" y="5257800"/>
            <a:ext cx="2541588" cy="641350"/>
          </a:xfrm>
          <a:prstGeom prst="rect">
            <a:avLst/>
          </a:prstGeom>
          <a:noFill/>
          <a:ln w="9525">
            <a:noFill/>
            <a:miter lim="800000"/>
            <a:headEnd/>
            <a:tailEnd/>
          </a:ln>
          <a:effectLst/>
        </p:spPr>
        <p:txBody>
          <a:bodyPr wrap="none">
            <a:spAutoFit/>
          </a:bodyPr>
          <a:lstStyle/>
          <a:p>
            <a:pPr algn="l"/>
            <a:r>
              <a:rPr lang="en-US" b="1">
                <a:solidFill>
                  <a:srgbClr val="000066"/>
                </a:solidFill>
              </a:rPr>
              <a:t>“Issa Ben Mariam”</a:t>
            </a:r>
          </a:p>
          <a:p>
            <a:pPr algn="l"/>
            <a:r>
              <a:rPr lang="en-US" b="1">
                <a:solidFill>
                  <a:srgbClr val="000066"/>
                </a:solidFill>
              </a:rPr>
              <a:t>“Jesus, Son of Mary”</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rrowheads="1"/>
          </p:cNvSpPr>
          <p:nvPr>
            <p:ph type="title"/>
          </p:nvPr>
        </p:nvSpPr>
        <p:spPr/>
        <p:txBody>
          <a:bodyPr/>
          <a:lstStyle/>
          <a:p>
            <a:r>
              <a:rPr lang="en-US" dirty="0"/>
              <a:t>Oslo II</a:t>
            </a:r>
          </a:p>
        </p:txBody>
      </p:sp>
      <p:sp>
        <p:nvSpPr>
          <p:cNvPr id="199683" name="Rectangle 3"/>
          <p:cNvSpPr>
            <a:spLocks noGrp="1" noRot="1" noChangeArrowheads="1"/>
          </p:cNvSpPr>
          <p:nvPr>
            <p:ph type="body" idx="1"/>
          </p:nvPr>
        </p:nvSpPr>
        <p:spPr>
          <a:xfrm>
            <a:off x="301625" y="1600200"/>
            <a:ext cx="4194175" cy="4800600"/>
          </a:xfrm>
        </p:spPr>
        <p:txBody>
          <a:bodyPr/>
          <a:lstStyle/>
          <a:p>
            <a:pPr>
              <a:lnSpc>
                <a:spcPct val="80000"/>
              </a:lnSpc>
            </a:pPr>
            <a:r>
              <a:rPr lang="en-US" sz="2800" dirty="0"/>
              <a:t>Palestinian violence continued</a:t>
            </a:r>
          </a:p>
          <a:p>
            <a:pPr>
              <a:lnSpc>
                <a:spcPct val="80000"/>
              </a:lnSpc>
            </a:pPr>
            <a:r>
              <a:rPr lang="en-US" sz="2800" dirty="0"/>
              <a:t>1996 Israelis replaced Peres with Netanyahu</a:t>
            </a:r>
          </a:p>
          <a:p>
            <a:pPr lvl="1">
              <a:lnSpc>
                <a:spcPct val="80000"/>
              </a:lnSpc>
            </a:pPr>
            <a:r>
              <a:rPr lang="en-US" sz="2400" dirty="0"/>
              <a:t>Extreme right-wing leader</a:t>
            </a:r>
          </a:p>
          <a:p>
            <a:pPr lvl="1">
              <a:lnSpc>
                <a:spcPct val="80000"/>
              </a:lnSpc>
            </a:pPr>
            <a:r>
              <a:rPr lang="en-US" sz="2400" dirty="0"/>
              <a:t>Critic of Oslo treaty</a:t>
            </a:r>
          </a:p>
          <a:p>
            <a:pPr lvl="1">
              <a:lnSpc>
                <a:spcPct val="80000"/>
              </a:lnSpc>
            </a:pPr>
            <a:r>
              <a:rPr lang="en-US" sz="2400" dirty="0"/>
              <a:t>Sped up construction of Jewish settlements</a:t>
            </a:r>
          </a:p>
          <a:p>
            <a:pPr>
              <a:lnSpc>
                <a:spcPct val="80000"/>
              </a:lnSpc>
            </a:pPr>
            <a:r>
              <a:rPr lang="en-US" sz="2800" dirty="0"/>
              <a:t>Palestinians accused of failing to dismantle radical groups (Hamas).</a:t>
            </a:r>
          </a:p>
          <a:p>
            <a:pPr>
              <a:lnSpc>
                <a:spcPct val="80000"/>
              </a:lnSpc>
            </a:pPr>
            <a:endParaRPr lang="en-US" sz="2800" dirty="0"/>
          </a:p>
        </p:txBody>
      </p:sp>
      <p:pic>
        <p:nvPicPr>
          <p:cNvPr id="199684" name="Picture 4" descr="netanyahu"/>
          <p:cNvPicPr>
            <a:picLocks noChangeAspect="1" noChangeArrowheads="1"/>
          </p:cNvPicPr>
          <p:nvPr/>
        </p:nvPicPr>
        <p:blipFill>
          <a:blip r:embed="rId3" cstate="print">
            <a:lum contrast="12000"/>
          </a:blip>
          <a:srcRect l="3693" t="6291" r="3693" b="6291"/>
          <a:stretch>
            <a:fillRect/>
          </a:stretch>
        </p:blipFill>
        <p:spPr bwMode="auto">
          <a:xfrm>
            <a:off x="4800600" y="1524000"/>
            <a:ext cx="2687638" cy="3352800"/>
          </a:xfrm>
          <a:prstGeom prst="rect">
            <a:avLst/>
          </a:prstGeom>
          <a:noFill/>
          <a:ln w="9525">
            <a:solidFill>
              <a:srgbClr val="000000"/>
            </a:solidFill>
            <a:miter lim="800000"/>
            <a:headEnd/>
            <a:tailEnd/>
          </a:ln>
        </p:spPr>
      </p:pic>
      <p:sp>
        <p:nvSpPr>
          <p:cNvPr id="199685" name="Text Box 5"/>
          <p:cNvSpPr txBox="1">
            <a:spLocks noChangeArrowheads="1"/>
          </p:cNvSpPr>
          <p:nvPr/>
        </p:nvSpPr>
        <p:spPr bwMode="auto">
          <a:xfrm>
            <a:off x="7543800" y="1600200"/>
            <a:ext cx="1435100" cy="641350"/>
          </a:xfrm>
          <a:prstGeom prst="rect">
            <a:avLst/>
          </a:prstGeom>
          <a:noFill/>
          <a:ln w="9525">
            <a:noFill/>
            <a:miter lim="800000"/>
            <a:headEnd/>
            <a:tailEnd/>
          </a:ln>
          <a:effectLst/>
        </p:spPr>
        <p:txBody>
          <a:bodyPr wrap="none">
            <a:spAutoFit/>
          </a:bodyPr>
          <a:lstStyle/>
          <a:p>
            <a:r>
              <a:rPr lang="en-US" b="1">
                <a:solidFill>
                  <a:srgbClr val="000066"/>
                </a:solidFill>
              </a:rPr>
              <a:t>Benjamin </a:t>
            </a:r>
          </a:p>
          <a:p>
            <a:r>
              <a:rPr lang="en-US" b="1">
                <a:solidFill>
                  <a:srgbClr val="000066"/>
                </a:solidFill>
              </a:rPr>
              <a:t>Netanyahu</a:t>
            </a:r>
          </a:p>
        </p:txBody>
      </p:sp>
      <p:pic>
        <p:nvPicPr>
          <p:cNvPr id="199686" name="Picture 6" descr="MCj02932100000[1]"/>
          <p:cNvPicPr>
            <a:picLocks noChangeAspect="1" noChangeArrowheads="1"/>
          </p:cNvPicPr>
          <p:nvPr/>
        </p:nvPicPr>
        <p:blipFill>
          <a:blip r:embed="rId4" cstate="print"/>
          <a:srcRect/>
          <a:stretch>
            <a:fillRect/>
          </a:stretch>
        </p:blipFill>
        <p:spPr bwMode="auto">
          <a:xfrm>
            <a:off x="381000" y="304800"/>
            <a:ext cx="1079500" cy="1143000"/>
          </a:xfrm>
          <a:prstGeom prst="rect">
            <a:avLst/>
          </a:prstGeom>
          <a:noFill/>
        </p:spPr>
      </p:pic>
      <p:pic>
        <p:nvPicPr>
          <p:cNvPr id="199687" name="Picture 7" descr="Israeli-settlement-1"/>
          <p:cNvPicPr>
            <a:picLocks noChangeAspect="1" noChangeArrowheads="1"/>
          </p:cNvPicPr>
          <p:nvPr/>
        </p:nvPicPr>
        <p:blipFill>
          <a:blip r:embed="rId5" cstate="print"/>
          <a:srcRect/>
          <a:stretch>
            <a:fillRect/>
          </a:stretch>
        </p:blipFill>
        <p:spPr bwMode="auto">
          <a:xfrm>
            <a:off x="5638800" y="4267200"/>
            <a:ext cx="3267075" cy="2146300"/>
          </a:xfrm>
          <a:prstGeom prst="rect">
            <a:avLst/>
          </a:prstGeom>
          <a:noFill/>
          <a:ln w="9525">
            <a:solidFill>
              <a:srgbClr val="000000"/>
            </a:solidFill>
            <a:miter lim="800000"/>
            <a:headEnd/>
            <a:tailEnd/>
          </a:ln>
        </p:spPr>
      </p:pic>
      <p:sp>
        <p:nvSpPr>
          <p:cNvPr id="199688" name="Text Box 8"/>
          <p:cNvSpPr txBox="1">
            <a:spLocks noChangeArrowheads="1"/>
          </p:cNvSpPr>
          <p:nvPr/>
        </p:nvSpPr>
        <p:spPr bwMode="auto">
          <a:xfrm>
            <a:off x="3303588" y="6019800"/>
            <a:ext cx="2259012" cy="366713"/>
          </a:xfrm>
          <a:prstGeom prst="rect">
            <a:avLst/>
          </a:prstGeom>
          <a:noFill/>
          <a:ln w="9525">
            <a:noFill/>
            <a:miter lim="800000"/>
            <a:headEnd/>
            <a:tailEnd/>
          </a:ln>
          <a:effectLst/>
        </p:spPr>
        <p:txBody>
          <a:bodyPr wrap="none">
            <a:spAutoFit/>
          </a:bodyPr>
          <a:lstStyle/>
          <a:p>
            <a:r>
              <a:rPr lang="en-US" b="1">
                <a:solidFill>
                  <a:srgbClr val="000066"/>
                </a:solidFill>
              </a:rPr>
              <a:t>Israeli Settlement</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rrowheads="1"/>
          </p:cNvSpPr>
          <p:nvPr>
            <p:ph type="title"/>
          </p:nvPr>
        </p:nvSpPr>
        <p:spPr/>
        <p:txBody>
          <a:bodyPr/>
          <a:lstStyle/>
          <a:p>
            <a:r>
              <a:rPr lang="en-US" dirty="0"/>
              <a:t>Second (Al-</a:t>
            </a:r>
            <a:r>
              <a:rPr lang="en-US" dirty="0" err="1"/>
              <a:t>Aqsa</a:t>
            </a:r>
            <a:r>
              <a:rPr lang="en-US" dirty="0"/>
              <a:t>) Intifada</a:t>
            </a:r>
          </a:p>
        </p:txBody>
      </p:sp>
      <p:sp>
        <p:nvSpPr>
          <p:cNvPr id="201731" name="Rectangle 3"/>
          <p:cNvSpPr>
            <a:spLocks noGrp="1" noRot="1" noChangeArrowheads="1"/>
          </p:cNvSpPr>
          <p:nvPr>
            <p:ph type="body" idx="1"/>
          </p:nvPr>
        </p:nvSpPr>
        <p:spPr>
          <a:xfrm>
            <a:off x="4572000" y="1600200"/>
            <a:ext cx="4270375" cy="4648200"/>
          </a:xfrm>
        </p:spPr>
        <p:txBody>
          <a:bodyPr/>
          <a:lstStyle/>
          <a:p>
            <a:pPr>
              <a:lnSpc>
                <a:spcPct val="90000"/>
              </a:lnSpc>
            </a:pPr>
            <a:r>
              <a:rPr lang="en-US" sz="2400" dirty="0"/>
              <a:t>Palestinian grievances</a:t>
            </a:r>
          </a:p>
          <a:p>
            <a:pPr lvl="1">
              <a:lnSpc>
                <a:spcPct val="90000"/>
              </a:lnSpc>
            </a:pPr>
            <a:r>
              <a:rPr lang="en-US" sz="2000" dirty="0"/>
              <a:t>No Palestinian state</a:t>
            </a:r>
          </a:p>
          <a:p>
            <a:pPr lvl="1">
              <a:lnSpc>
                <a:spcPct val="90000"/>
              </a:lnSpc>
            </a:pPr>
            <a:r>
              <a:rPr lang="en-US" sz="2000" dirty="0"/>
              <a:t>Jewish settlements in Palestinian territory</a:t>
            </a:r>
          </a:p>
          <a:p>
            <a:pPr lvl="1">
              <a:lnSpc>
                <a:spcPct val="90000"/>
              </a:lnSpc>
            </a:pPr>
            <a:r>
              <a:rPr lang="en-US" sz="2000" dirty="0"/>
              <a:t>Checkpoints</a:t>
            </a:r>
          </a:p>
          <a:p>
            <a:pPr lvl="1">
              <a:lnSpc>
                <a:spcPct val="90000"/>
              </a:lnSpc>
            </a:pPr>
            <a:r>
              <a:rPr lang="en-US" sz="2000" dirty="0"/>
              <a:t>Unemployment</a:t>
            </a:r>
          </a:p>
          <a:p>
            <a:pPr>
              <a:lnSpc>
                <a:spcPct val="90000"/>
              </a:lnSpc>
            </a:pPr>
            <a:r>
              <a:rPr lang="en-US" sz="2400" dirty="0"/>
              <a:t>Ariel Sharon visited Temple Mount (Sept. 28, 2000)</a:t>
            </a:r>
          </a:p>
          <a:p>
            <a:pPr>
              <a:lnSpc>
                <a:spcPct val="90000"/>
              </a:lnSpc>
            </a:pPr>
            <a:r>
              <a:rPr lang="en-US" sz="2400" dirty="0"/>
              <a:t>Al </a:t>
            </a:r>
            <a:r>
              <a:rPr lang="en-US" sz="2400" dirty="0" err="1"/>
              <a:t>Aqsa</a:t>
            </a:r>
            <a:r>
              <a:rPr lang="en-US" sz="2400" dirty="0"/>
              <a:t> Martyrs Brigade created</a:t>
            </a:r>
          </a:p>
          <a:p>
            <a:pPr>
              <a:lnSpc>
                <a:spcPct val="90000"/>
              </a:lnSpc>
            </a:pPr>
            <a:r>
              <a:rPr lang="en-US" sz="2400" dirty="0"/>
              <a:t>Second intifada </a:t>
            </a:r>
          </a:p>
          <a:p>
            <a:pPr lvl="1">
              <a:lnSpc>
                <a:spcPct val="90000"/>
              </a:lnSpc>
            </a:pPr>
            <a:r>
              <a:rPr lang="en-US" sz="2000" dirty="0"/>
              <a:t>Violence against Israeli citizens</a:t>
            </a:r>
          </a:p>
          <a:p>
            <a:pPr>
              <a:lnSpc>
                <a:spcPct val="90000"/>
              </a:lnSpc>
            </a:pPr>
            <a:endParaRPr lang="en-US" sz="2400" dirty="0"/>
          </a:p>
        </p:txBody>
      </p:sp>
      <p:pic>
        <p:nvPicPr>
          <p:cNvPr id="201732" name="Picture 4" descr="al-aqsa intifada2"/>
          <p:cNvPicPr>
            <a:picLocks noChangeAspect="1" noChangeArrowheads="1"/>
          </p:cNvPicPr>
          <p:nvPr/>
        </p:nvPicPr>
        <p:blipFill>
          <a:blip r:embed="rId3" cstate="print"/>
          <a:srcRect/>
          <a:stretch>
            <a:fillRect/>
          </a:stretch>
        </p:blipFill>
        <p:spPr bwMode="auto">
          <a:xfrm>
            <a:off x="1828800" y="4267200"/>
            <a:ext cx="2590800" cy="1846263"/>
          </a:xfrm>
          <a:prstGeom prst="rect">
            <a:avLst/>
          </a:prstGeom>
          <a:noFill/>
          <a:ln w="9525">
            <a:solidFill>
              <a:srgbClr val="000000"/>
            </a:solidFill>
            <a:miter lim="800000"/>
            <a:headEnd/>
            <a:tailEnd/>
          </a:ln>
        </p:spPr>
      </p:pic>
      <p:pic>
        <p:nvPicPr>
          <p:cNvPr id="201733" name="Picture 5" descr="al-aqsa intifada"/>
          <p:cNvPicPr>
            <a:picLocks noChangeAspect="1" noChangeArrowheads="1"/>
          </p:cNvPicPr>
          <p:nvPr/>
        </p:nvPicPr>
        <p:blipFill>
          <a:blip r:embed="rId4" cstate="print"/>
          <a:srcRect r="6451"/>
          <a:stretch>
            <a:fillRect/>
          </a:stretch>
        </p:blipFill>
        <p:spPr bwMode="auto">
          <a:xfrm>
            <a:off x="152400" y="3687763"/>
            <a:ext cx="2209800" cy="1417637"/>
          </a:xfrm>
          <a:prstGeom prst="rect">
            <a:avLst/>
          </a:prstGeom>
          <a:noFill/>
          <a:ln w="9525">
            <a:solidFill>
              <a:srgbClr val="000000"/>
            </a:solidFill>
            <a:miter lim="800000"/>
            <a:headEnd/>
            <a:tailEnd/>
          </a:ln>
        </p:spPr>
      </p:pic>
      <p:pic>
        <p:nvPicPr>
          <p:cNvPr id="201734" name="Picture 6" descr="al-aqsa mosque"/>
          <p:cNvPicPr>
            <a:picLocks noChangeAspect="1" noChangeArrowheads="1"/>
          </p:cNvPicPr>
          <p:nvPr/>
        </p:nvPicPr>
        <p:blipFill>
          <a:blip r:embed="rId5" cstate="print"/>
          <a:srcRect/>
          <a:stretch>
            <a:fillRect/>
          </a:stretch>
        </p:blipFill>
        <p:spPr bwMode="auto">
          <a:xfrm>
            <a:off x="1828800" y="1295400"/>
            <a:ext cx="2514600" cy="1887538"/>
          </a:xfrm>
          <a:prstGeom prst="rect">
            <a:avLst/>
          </a:prstGeom>
          <a:noFill/>
          <a:ln w="9525">
            <a:solidFill>
              <a:srgbClr val="000000"/>
            </a:solidFill>
            <a:miter lim="800000"/>
            <a:headEnd/>
            <a:tailEnd/>
          </a:ln>
        </p:spPr>
      </p:pic>
      <p:sp>
        <p:nvSpPr>
          <p:cNvPr id="201735" name="Text Box 7"/>
          <p:cNvSpPr txBox="1">
            <a:spLocks noChangeArrowheads="1"/>
          </p:cNvSpPr>
          <p:nvPr/>
        </p:nvSpPr>
        <p:spPr bwMode="auto">
          <a:xfrm>
            <a:off x="207963" y="2971800"/>
            <a:ext cx="1592262" cy="366713"/>
          </a:xfrm>
          <a:prstGeom prst="rect">
            <a:avLst/>
          </a:prstGeom>
          <a:noFill/>
          <a:ln w="9525">
            <a:noFill/>
            <a:miter lim="800000"/>
            <a:headEnd/>
            <a:tailEnd/>
          </a:ln>
          <a:effectLst/>
        </p:spPr>
        <p:txBody>
          <a:bodyPr wrap="none">
            <a:spAutoFit/>
          </a:bodyPr>
          <a:lstStyle/>
          <a:p>
            <a:r>
              <a:rPr lang="en-US" b="1">
                <a:solidFill>
                  <a:srgbClr val="000066"/>
                </a:solidFill>
              </a:rPr>
              <a:t>Ariel Sharon</a:t>
            </a:r>
          </a:p>
        </p:txBody>
      </p:sp>
      <p:sp>
        <p:nvSpPr>
          <p:cNvPr id="201736" name="Text Box 8"/>
          <p:cNvSpPr txBox="1">
            <a:spLocks noChangeArrowheads="1"/>
          </p:cNvSpPr>
          <p:nvPr/>
        </p:nvSpPr>
        <p:spPr bwMode="auto">
          <a:xfrm>
            <a:off x="2386013" y="3214688"/>
            <a:ext cx="1827212" cy="366712"/>
          </a:xfrm>
          <a:prstGeom prst="rect">
            <a:avLst/>
          </a:prstGeom>
          <a:noFill/>
          <a:ln w="9525">
            <a:noFill/>
            <a:miter lim="800000"/>
            <a:headEnd/>
            <a:tailEnd/>
          </a:ln>
          <a:effectLst/>
        </p:spPr>
        <p:txBody>
          <a:bodyPr wrap="none">
            <a:spAutoFit/>
          </a:bodyPr>
          <a:lstStyle/>
          <a:p>
            <a:r>
              <a:rPr lang="en-US" b="1">
                <a:solidFill>
                  <a:srgbClr val="000066"/>
                </a:solidFill>
              </a:rPr>
              <a:t>Temple Mount</a:t>
            </a:r>
          </a:p>
        </p:txBody>
      </p:sp>
      <p:pic>
        <p:nvPicPr>
          <p:cNvPr id="201737" name="Picture 9" descr="MCj02932100000[1]"/>
          <p:cNvPicPr>
            <a:picLocks noChangeAspect="1" noChangeArrowheads="1"/>
          </p:cNvPicPr>
          <p:nvPr/>
        </p:nvPicPr>
        <p:blipFill>
          <a:blip r:embed="rId6" cstate="print"/>
          <a:srcRect/>
          <a:stretch>
            <a:fillRect/>
          </a:stretch>
        </p:blipFill>
        <p:spPr bwMode="auto">
          <a:xfrm>
            <a:off x="381000" y="304800"/>
            <a:ext cx="863600" cy="914400"/>
          </a:xfrm>
          <a:prstGeom prst="rect">
            <a:avLst/>
          </a:prstGeom>
          <a:noFill/>
        </p:spPr>
      </p:pic>
      <p:pic>
        <p:nvPicPr>
          <p:cNvPr id="201738" name="Picture 10" descr="ariel-sharon"/>
          <p:cNvPicPr>
            <a:picLocks noChangeAspect="1" noChangeArrowheads="1"/>
          </p:cNvPicPr>
          <p:nvPr/>
        </p:nvPicPr>
        <p:blipFill>
          <a:blip r:embed="rId7" cstate="print"/>
          <a:srcRect/>
          <a:stretch>
            <a:fillRect/>
          </a:stretch>
        </p:blipFill>
        <p:spPr bwMode="auto">
          <a:xfrm>
            <a:off x="533400" y="1524000"/>
            <a:ext cx="981075" cy="1219200"/>
          </a:xfrm>
          <a:prstGeom prst="rect">
            <a:avLst/>
          </a:prstGeom>
          <a:noFill/>
          <a:ln w="9525">
            <a:solidFill>
              <a:srgbClr val="000000"/>
            </a:solid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normAutofit fontScale="90000"/>
          </a:bodyPr>
          <a:lstStyle/>
          <a:p>
            <a:r>
              <a:rPr lang="en-US" sz="4000" dirty="0"/>
              <a:t>Road Map for Peace</a:t>
            </a:r>
            <a:br>
              <a:rPr lang="en-US" sz="4000" dirty="0"/>
            </a:br>
            <a:r>
              <a:rPr lang="en-US" sz="4000" dirty="0"/>
              <a:t>June 2002</a:t>
            </a:r>
          </a:p>
        </p:txBody>
      </p:sp>
      <p:sp>
        <p:nvSpPr>
          <p:cNvPr id="203779" name="Rectangle 3"/>
          <p:cNvSpPr>
            <a:spLocks noGrp="1" noRot="1" noChangeArrowheads="1"/>
          </p:cNvSpPr>
          <p:nvPr>
            <p:ph type="body" idx="1"/>
          </p:nvPr>
        </p:nvSpPr>
        <p:spPr>
          <a:xfrm>
            <a:off x="4114800" y="1600200"/>
            <a:ext cx="4727575" cy="4724400"/>
          </a:xfrm>
        </p:spPr>
        <p:txBody>
          <a:bodyPr/>
          <a:lstStyle/>
          <a:p>
            <a:pPr>
              <a:lnSpc>
                <a:spcPct val="90000"/>
              </a:lnSpc>
            </a:pPr>
            <a:r>
              <a:rPr lang="en-US" sz="2800" dirty="0"/>
              <a:t>George W. Bush</a:t>
            </a:r>
          </a:p>
          <a:p>
            <a:pPr>
              <a:lnSpc>
                <a:spcPct val="90000"/>
              </a:lnSpc>
            </a:pPr>
            <a:r>
              <a:rPr lang="en-US" sz="2800" dirty="0"/>
              <a:t>Attacks on World Trade Center (9/11)</a:t>
            </a:r>
          </a:p>
          <a:p>
            <a:pPr>
              <a:lnSpc>
                <a:spcPct val="90000"/>
              </a:lnSpc>
            </a:pPr>
            <a:r>
              <a:rPr lang="en-US" sz="2800" dirty="0"/>
              <a:t>Two States</a:t>
            </a:r>
          </a:p>
          <a:p>
            <a:pPr lvl="1">
              <a:lnSpc>
                <a:spcPct val="90000"/>
              </a:lnSpc>
            </a:pPr>
            <a:r>
              <a:rPr lang="en-US" sz="2400" dirty="0"/>
              <a:t>Palestine and Israel</a:t>
            </a:r>
          </a:p>
          <a:p>
            <a:pPr>
              <a:lnSpc>
                <a:spcPct val="90000"/>
              </a:lnSpc>
            </a:pPr>
            <a:r>
              <a:rPr lang="en-US" sz="2800" dirty="0"/>
              <a:t>New Palestinian leadership</a:t>
            </a:r>
          </a:p>
          <a:p>
            <a:pPr lvl="1">
              <a:lnSpc>
                <a:spcPct val="90000"/>
              </a:lnSpc>
            </a:pPr>
            <a:r>
              <a:rPr lang="en-US" sz="2400" dirty="0" err="1"/>
              <a:t>Mahmoud</a:t>
            </a:r>
            <a:r>
              <a:rPr lang="en-US" sz="2400" dirty="0"/>
              <a:t> </a:t>
            </a:r>
            <a:r>
              <a:rPr lang="en-US" sz="2400" dirty="0" err="1"/>
              <a:t>Abbas</a:t>
            </a:r>
            <a:r>
              <a:rPr lang="en-US" sz="2400" dirty="0"/>
              <a:t> -- Palestinian Authority’s first prime minister (Mar. 2003)</a:t>
            </a:r>
          </a:p>
          <a:p>
            <a:pPr>
              <a:lnSpc>
                <a:spcPct val="90000"/>
              </a:lnSpc>
            </a:pPr>
            <a:r>
              <a:rPr lang="en-US" sz="2800" dirty="0"/>
              <a:t>Quartet</a:t>
            </a:r>
          </a:p>
          <a:p>
            <a:pPr lvl="1">
              <a:lnSpc>
                <a:spcPct val="90000"/>
              </a:lnSpc>
            </a:pPr>
            <a:r>
              <a:rPr lang="en-US" sz="2400" dirty="0"/>
              <a:t>U.S., EU, Russia, UN</a:t>
            </a:r>
          </a:p>
        </p:txBody>
      </p:sp>
      <p:pic>
        <p:nvPicPr>
          <p:cNvPr id="203780" name="Picture 4" descr="MCj02932100000[1]"/>
          <p:cNvPicPr>
            <a:picLocks noChangeAspect="1" noChangeArrowheads="1"/>
          </p:cNvPicPr>
          <p:nvPr/>
        </p:nvPicPr>
        <p:blipFill>
          <a:blip r:embed="rId3" cstate="print"/>
          <a:srcRect/>
          <a:stretch>
            <a:fillRect/>
          </a:stretch>
        </p:blipFill>
        <p:spPr bwMode="auto">
          <a:xfrm>
            <a:off x="381000" y="304800"/>
            <a:ext cx="1208088" cy="1279525"/>
          </a:xfrm>
          <a:prstGeom prst="rect">
            <a:avLst/>
          </a:prstGeom>
          <a:noFill/>
        </p:spPr>
      </p:pic>
      <p:pic>
        <p:nvPicPr>
          <p:cNvPr id="203781" name="Picture 5" descr="911"/>
          <p:cNvPicPr>
            <a:picLocks noChangeAspect="1" noChangeArrowheads="1"/>
          </p:cNvPicPr>
          <p:nvPr/>
        </p:nvPicPr>
        <p:blipFill>
          <a:blip r:embed="rId4" cstate="print">
            <a:lum contrast="12000"/>
          </a:blip>
          <a:srcRect l="41966" t="38037" r="25302" b="9509"/>
          <a:stretch>
            <a:fillRect/>
          </a:stretch>
        </p:blipFill>
        <p:spPr bwMode="auto">
          <a:xfrm>
            <a:off x="685800" y="1905000"/>
            <a:ext cx="2508250" cy="3043238"/>
          </a:xfrm>
          <a:prstGeom prst="rect">
            <a:avLst/>
          </a:prstGeom>
          <a:noFill/>
          <a:ln w="9525">
            <a:solidFill>
              <a:srgbClr val="000000"/>
            </a:solidFill>
            <a:miter lim="800000"/>
            <a:headEnd/>
            <a:tailEnd/>
          </a:ln>
        </p:spPr>
      </p:pic>
      <p:pic>
        <p:nvPicPr>
          <p:cNvPr id="203782" name="Picture 6" descr="bush"/>
          <p:cNvPicPr>
            <a:picLocks noChangeAspect="1" noChangeArrowheads="1"/>
          </p:cNvPicPr>
          <p:nvPr/>
        </p:nvPicPr>
        <p:blipFill>
          <a:blip r:embed="rId5" cstate="print">
            <a:lum bright="6000" contrast="12000"/>
          </a:blip>
          <a:srcRect/>
          <a:stretch>
            <a:fillRect/>
          </a:stretch>
        </p:blipFill>
        <p:spPr bwMode="auto">
          <a:xfrm>
            <a:off x="1447800" y="4572000"/>
            <a:ext cx="2438400" cy="1625600"/>
          </a:xfrm>
          <a:prstGeom prst="rect">
            <a:avLst/>
          </a:prstGeom>
          <a:noFill/>
          <a:ln w="9525">
            <a:solidFill>
              <a:srgbClr val="000000"/>
            </a:solid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p:txBody>
          <a:bodyPr/>
          <a:lstStyle/>
          <a:p>
            <a:r>
              <a:rPr lang="en-US" dirty="0"/>
              <a:t>Road Map for Peace</a:t>
            </a:r>
          </a:p>
        </p:txBody>
      </p:sp>
      <p:sp>
        <p:nvSpPr>
          <p:cNvPr id="205827" name="Rectangle 3"/>
          <p:cNvSpPr>
            <a:spLocks noGrp="1" noRot="1" noChangeArrowheads="1"/>
          </p:cNvSpPr>
          <p:nvPr>
            <p:ph type="body" idx="1"/>
          </p:nvPr>
        </p:nvSpPr>
        <p:spPr>
          <a:xfrm>
            <a:off x="1139825" y="1752600"/>
            <a:ext cx="6784975" cy="4648200"/>
          </a:xfrm>
        </p:spPr>
        <p:txBody>
          <a:bodyPr/>
          <a:lstStyle/>
          <a:p>
            <a:pPr>
              <a:lnSpc>
                <a:spcPct val="80000"/>
              </a:lnSpc>
            </a:pPr>
            <a:r>
              <a:rPr lang="en-US" sz="2000" dirty="0"/>
              <a:t>Plans for Phase I (2002-2003)</a:t>
            </a:r>
          </a:p>
          <a:p>
            <a:pPr lvl="1">
              <a:lnSpc>
                <a:spcPct val="80000"/>
              </a:lnSpc>
            </a:pPr>
            <a:r>
              <a:rPr lang="en-US" sz="1800" dirty="0"/>
              <a:t>New Palestinian Prime Minister (</a:t>
            </a:r>
            <a:r>
              <a:rPr lang="en-US" sz="1800" dirty="0" err="1"/>
              <a:t>Mahmoud</a:t>
            </a:r>
            <a:r>
              <a:rPr lang="en-US" sz="1800" dirty="0"/>
              <a:t> </a:t>
            </a:r>
            <a:r>
              <a:rPr lang="en-US" sz="1800" dirty="0" err="1"/>
              <a:t>Abbas</a:t>
            </a:r>
            <a:r>
              <a:rPr lang="en-US" sz="1800" dirty="0"/>
              <a:t>)</a:t>
            </a:r>
          </a:p>
          <a:p>
            <a:pPr lvl="1">
              <a:lnSpc>
                <a:spcPct val="80000"/>
              </a:lnSpc>
            </a:pPr>
            <a:r>
              <a:rPr lang="en-US" sz="1800" dirty="0"/>
              <a:t>End of violence</a:t>
            </a:r>
          </a:p>
          <a:p>
            <a:pPr lvl="1">
              <a:lnSpc>
                <a:spcPct val="80000"/>
              </a:lnSpc>
            </a:pPr>
            <a:r>
              <a:rPr lang="en-US" sz="1800" dirty="0"/>
              <a:t>Israel to lift curfews, ease movement, freeze and dismantle settlements. </a:t>
            </a:r>
          </a:p>
          <a:p>
            <a:pPr>
              <a:lnSpc>
                <a:spcPct val="80000"/>
              </a:lnSpc>
            </a:pPr>
            <a:r>
              <a:rPr lang="en-US" sz="2000" dirty="0"/>
              <a:t>Plans for Phase II (2003)</a:t>
            </a:r>
          </a:p>
          <a:p>
            <a:pPr lvl="1">
              <a:lnSpc>
                <a:spcPct val="80000"/>
              </a:lnSpc>
            </a:pPr>
            <a:r>
              <a:rPr lang="en-US" sz="1800" dirty="0"/>
              <a:t>Palestinian parliamentary elections</a:t>
            </a:r>
          </a:p>
          <a:p>
            <a:pPr lvl="1">
              <a:lnSpc>
                <a:spcPct val="80000"/>
              </a:lnSpc>
            </a:pPr>
            <a:r>
              <a:rPr lang="en-US" sz="1800" dirty="0"/>
              <a:t>Creation of Palestinian State</a:t>
            </a:r>
          </a:p>
          <a:p>
            <a:pPr lvl="1">
              <a:lnSpc>
                <a:spcPct val="80000"/>
              </a:lnSpc>
            </a:pPr>
            <a:r>
              <a:rPr lang="en-US" sz="1800" dirty="0"/>
              <a:t>Links restored between Palestinians and Israelis. </a:t>
            </a:r>
          </a:p>
          <a:p>
            <a:pPr lvl="1">
              <a:lnSpc>
                <a:spcPct val="80000"/>
              </a:lnSpc>
            </a:pPr>
            <a:r>
              <a:rPr lang="en-US" sz="1800" dirty="0"/>
              <a:t>Talks on water, refugees etc. </a:t>
            </a:r>
          </a:p>
          <a:p>
            <a:pPr>
              <a:lnSpc>
                <a:spcPct val="80000"/>
              </a:lnSpc>
            </a:pPr>
            <a:r>
              <a:rPr lang="en-US" sz="2000" dirty="0"/>
              <a:t>Phase III (2004-2005)</a:t>
            </a:r>
          </a:p>
          <a:p>
            <a:pPr lvl="1">
              <a:lnSpc>
                <a:spcPct val="80000"/>
              </a:lnSpc>
            </a:pPr>
            <a:r>
              <a:rPr lang="en-US" sz="1800" dirty="0"/>
              <a:t>Negotiate final permanent status agreement.</a:t>
            </a:r>
          </a:p>
          <a:p>
            <a:pPr lvl="1">
              <a:lnSpc>
                <a:spcPct val="80000"/>
              </a:lnSpc>
            </a:pPr>
            <a:r>
              <a:rPr lang="en-US" sz="1800" dirty="0"/>
              <a:t>Final border lines drawn</a:t>
            </a:r>
          </a:p>
          <a:p>
            <a:pPr lvl="1">
              <a:lnSpc>
                <a:spcPct val="80000"/>
              </a:lnSpc>
            </a:pPr>
            <a:r>
              <a:rPr lang="en-US" sz="1800" dirty="0"/>
              <a:t>Fate of Jerusalem decided</a:t>
            </a:r>
          </a:p>
          <a:p>
            <a:pPr lvl="1">
              <a:lnSpc>
                <a:spcPct val="80000"/>
              </a:lnSpc>
            </a:pPr>
            <a:r>
              <a:rPr lang="en-US" sz="1800" dirty="0"/>
              <a:t>Palestinian refugees and Israeli settlements </a:t>
            </a:r>
          </a:p>
          <a:p>
            <a:pPr lvl="1">
              <a:lnSpc>
                <a:spcPct val="80000"/>
              </a:lnSpc>
            </a:pPr>
            <a:r>
              <a:rPr lang="en-US" sz="1800" dirty="0"/>
              <a:t>Palestine recognized by the United Nations. </a:t>
            </a:r>
          </a:p>
        </p:txBody>
      </p:sp>
      <p:pic>
        <p:nvPicPr>
          <p:cNvPr id="205828" name="Picture 4" descr="MCj02932100000[1]"/>
          <p:cNvPicPr>
            <a:picLocks noChangeAspect="1" noChangeArrowheads="1"/>
          </p:cNvPicPr>
          <p:nvPr/>
        </p:nvPicPr>
        <p:blipFill>
          <a:blip r:embed="rId3" cstate="print"/>
          <a:srcRect/>
          <a:stretch>
            <a:fillRect/>
          </a:stretch>
        </p:blipFill>
        <p:spPr bwMode="auto">
          <a:xfrm>
            <a:off x="381000" y="304800"/>
            <a:ext cx="1208088" cy="1279525"/>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p:txBody>
          <a:bodyPr/>
          <a:lstStyle/>
          <a:p>
            <a:r>
              <a:rPr lang="en-US" dirty="0"/>
              <a:t>Geneva Plan</a:t>
            </a:r>
          </a:p>
        </p:txBody>
      </p:sp>
      <p:sp>
        <p:nvSpPr>
          <p:cNvPr id="207875" name="Rectangle 3"/>
          <p:cNvSpPr>
            <a:spLocks noGrp="1" noRot="1" noChangeArrowheads="1"/>
          </p:cNvSpPr>
          <p:nvPr>
            <p:ph type="body" idx="1"/>
          </p:nvPr>
        </p:nvSpPr>
        <p:spPr>
          <a:xfrm>
            <a:off x="301625" y="1371600"/>
            <a:ext cx="4879975" cy="4724400"/>
          </a:xfrm>
        </p:spPr>
        <p:txBody>
          <a:bodyPr/>
          <a:lstStyle/>
          <a:p>
            <a:pPr>
              <a:lnSpc>
                <a:spcPct val="80000"/>
              </a:lnSpc>
            </a:pPr>
            <a:r>
              <a:rPr lang="en-US" sz="2800" dirty="0"/>
              <a:t>Separation barrier built</a:t>
            </a:r>
          </a:p>
          <a:p>
            <a:pPr lvl="1">
              <a:lnSpc>
                <a:spcPct val="80000"/>
              </a:lnSpc>
            </a:pPr>
            <a:r>
              <a:rPr lang="en-US" sz="2400" dirty="0"/>
              <a:t>Along the Green Line (2002)</a:t>
            </a:r>
          </a:p>
          <a:p>
            <a:pPr>
              <a:lnSpc>
                <a:spcPct val="80000"/>
              </a:lnSpc>
            </a:pPr>
            <a:r>
              <a:rPr lang="en-US" sz="2800" dirty="0"/>
              <a:t>Geneva Plan</a:t>
            </a:r>
          </a:p>
          <a:p>
            <a:pPr lvl="1">
              <a:lnSpc>
                <a:spcPct val="80000"/>
              </a:lnSpc>
            </a:pPr>
            <a:r>
              <a:rPr lang="en-US" sz="2400" dirty="0"/>
              <a:t>Limits on return of Palestinian refugees</a:t>
            </a:r>
          </a:p>
          <a:p>
            <a:pPr lvl="1">
              <a:lnSpc>
                <a:spcPct val="80000"/>
              </a:lnSpc>
            </a:pPr>
            <a:r>
              <a:rPr lang="en-US" sz="2400" dirty="0"/>
              <a:t>Contiguous Palestinian state in West Bank</a:t>
            </a:r>
          </a:p>
          <a:p>
            <a:pPr lvl="2">
              <a:lnSpc>
                <a:spcPct val="80000"/>
              </a:lnSpc>
            </a:pPr>
            <a:r>
              <a:rPr lang="en-US" sz="2000" dirty="0"/>
              <a:t>With highway connecting West Bank to Gaza</a:t>
            </a:r>
          </a:p>
          <a:p>
            <a:pPr lvl="1">
              <a:lnSpc>
                <a:spcPct val="80000"/>
              </a:lnSpc>
            </a:pPr>
            <a:r>
              <a:rPr lang="en-US" sz="2400" dirty="0"/>
              <a:t>End of Israeli occupation of Palestinian lands</a:t>
            </a:r>
          </a:p>
          <a:p>
            <a:pPr lvl="1">
              <a:lnSpc>
                <a:spcPct val="80000"/>
              </a:lnSpc>
            </a:pPr>
            <a:r>
              <a:rPr lang="en-US" sz="2400" dirty="0"/>
              <a:t>Borders drawn </a:t>
            </a:r>
          </a:p>
          <a:p>
            <a:pPr lvl="1">
              <a:lnSpc>
                <a:spcPct val="80000"/>
              </a:lnSpc>
            </a:pPr>
            <a:r>
              <a:rPr lang="en-US" sz="2400" dirty="0"/>
              <a:t>Solution for Jerusalem</a:t>
            </a:r>
          </a:p>
        </p:txBody>
      </p:sp>
      <p:pic>
        <p:nvPicPr>
          <p:cNvPr id="207876" name="Picture 4" descr="barrier - wall"/>
          <p:cNvPicPr>
            <a:picLocks noChangeAspect="1" noChangeArrowheads="1"/>
          </p:cNvPicPr>
          <p:nvPr/>
        </p:nvPicPr>
        <p:blipFill>
          <a:blip r:embed="rId3" cstate="print"/>
          <a:srcRect b="15416"/>
          <a:stretch>
            <a:fillRect/>
          </a:stretch>
        </p:blipFill>
        <p:spPr bwMode="auto">
          <a:xfrm>
            <a:off x="6781800" y="1828800"/>
            <a:ext cx="2228850" cy="2066925"/>
          </a:xfrm>
          <a:prstGeom prst="rect">
            <a:avLst/>
          </a:prstGeom>
          <a:noFill/>
          <a:ln w="9525">
            <a:solidFill>
              <a:srgbClr val="000000"/>
            </a:solidFill>
            <a:miter lim="800000"/>
            <a:headEnd/>
            <a:tailEnd/>
          </a:ln>
        </p:spPr>
      </p:pic>
      <p:pic>
        <p:nvPicPr>
          <p:cNvPr id="207877" name="Picture 5" descr="green line - mine"/>
          <p:cNvPicPr>
            <a:picLocks noChangeAspect="1" noChangeArrowheads="1"/>
          </p:cNvPicPr>
          <p:nvPr/>
        </p:nvPicPr>
        <p:blipFill>
          <a:blip r:embed="rId4" cstate="print"/>
          <a:srcRect/>
          <a:stretch>
            <a:fillRect/>
          </a:stretch>
        </p:blipFill>
        <p:spPr bwMode="auto">
          <a:xfrm>
            <a:off x="5213350" y="1752600"/>
            <a:ext cx="1339850" cy="4191000"/>
          </a:xfrm>
          <a:prstGeom prst="rect">
            <a:avLst/>
          </a:prstGeom>
          <a:noFill/>
          <a:ln w="9525">
            <a:solidFill>
              <a:srgbClr val="000000"/>
            </a:solidFill>
            <a:miter lim="800000"/>
            <a:headEnd/>
            <a:tailEnd/>
          </a:ln>
        </p:spPr>
      </p:pic>
      <p:sp>
        <p:nvSpPr>
          <p:cNvPr id="207878" name="Text Box 6"/>
          <p:cNvSpPr txBox="1">
            <a:spLocks noChangeArrowheads="1"/>
          </p:cNvSpPr>
          <p:nvPr/>
        </p:nvSpPr>
        <p:spPr bwMode="auto">
          <a:xfrm>
            <a:off x="6623050" y="4038600"/>
            <a:ext cx="2292350" cy="366713"/>
          </a:xfrm>
          <a:prstGeom prst="rect">
            <a:avLst/>
          </a:prstGeom>
          <a:noFill/>
          <a:ln w="9525">
            <a:noFill/>
            <a:miter lim="800000"/>
            <a:headEnd/>
            <a:tailEnd/>
          </a:ln>
          <a:effectLst/>
        </p:spPr>
        <p:txBody>
          <a:bodyPr wrap="none">
            <a:spAutoFit/>
          </a:bodyPr>
          <a:lstStyle/>
          <a:p>
            <a:r>
              <a:rPr lang="en-US" b="1">
                <a:solidFill>
                  <a:srgbClr val="000066"/>
                </a:solidFill>
              </a:rPr>
              <a:t>Separation Barrier</a:t>
            </a:r>
          </a:p>
        </p:txBody>
      </p:sp>
      <p:sp>
        <p:nvSpPr>
          <p:cNvPr id="207879" name="Text Box 7"/>
          <p:cNvSpPr txBox="1">
            <a:spLocks noChangeArrowheads="1"/>
          </p:cNvSpPr>
          <p:nvPr/>
        </p:nvSpPr>
        <p:spPr bwMode="auto">
          <a:xfrm>
            <a:off x="5181600" y="6019800"/>
            <a:ext cx="1419225" cy="366713"/>
          </a:xfrm>
          <a:prstGeom prst="rect">
            <a:avLst/>
          </a:prstGeom>
          <a:noFill/>
          <a:ln w="9525">
            <a:noFill/>
            <a:miter lim="800000"/>
            <a:headEnd/>
            <a:tailEnd/>
          </a:ln>
          <a:effectLst/>
        </p:spPr>
        <p:txBody>
          <a:bodyPr wrap="none">
            <a:spAutoFit/>
          </a:bodyPr>
          <a:lstStyle/>
          <a:p>
            <a:r>
              <a:rPr lang="en-US" b="1">
                <a:solidFill>
                  <a:srgbClr val="000066"/>
                </a:solidFill>
              </a:rPr>
              <a:t>Green Line</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US" dirty="0"/>
              <a:t>Arafat and Sharon</a:t>
            </a:r>
          </a:p>
        </p:txBody>
      </p:sp>
      <p:sp>
        <p:nvSpPr>
          <p:cNvPr id="209923" name="Rectangle 3"/>
          <p:cNvSpPr>
            <a:spLocks noGrp="1" noRot="1" noChangeArrowheads="1"/>
          </p:cNvSpPr>
          <p:nvPr>
            <p:ph type="body" idx="1"/>
          </p:nvPr>
        </p:nvSpPr>
        <p:spPr>
          <a:xfrm>
            <a:off x="301625" y="1600200"/>
            <a:ext cx="4422775" cy="4572000"/>
          </a:xfrm>
        </p:spPr>
        <p:txBody>
          <a:bodyPr/>
          <a:lstStyle/>
          <a:p>
            <a:r>
              <a:rPr lang="en-US" sz="2800" dirty="0"/>
              <a:t>Arafat died (Oct. 2004) </a:t>
            </a:r>
          </a:p>
          <a:p>
            <a:r>
              <a:rPr lang="en-US" sz="2800" dirty="0"/>
              <a:t>Ariel Sharon </a:t>
            </a:r>
          </a:p>
          <a:p>
            <a:pPr lvl="1"/>
            <a:r>
              <a:rPr lang="en-US" sz="2400" dirty="0"/>
              <a:t>Pulled Israeli troops and settlements out of Gaza Strip (Oct. 2004) </a:t>
            </a:r>
          </a:p>
          <a:p>
            <a:pPr lvl="1"/>
            <a:r>
              <a:rPr lang="en-US" sz="2400" dirty="0"/>
              <a:t>Sharon fell into coma (Jan. 2006)</a:t>
            </a:r>
          </a:p>
          <a:p>
            <a:r>
              <a:rPr lang="en-US" sz="2800" dirty="0"/>
              <a:t>Hamas defeated Fatah in elections 2006</a:t>
            </a:r>
          </a:p>
          <a:p>
            <a:pPr>
              <a:buFont typeface="Arial" charset="0"/>
              <a:buNone/>
            </a:pPr>
            <a:endParaRPr lang="en-US" sz="2800" dirty="0"/>
          </a:p>
        </p:txBody>
      </p:sp>
      <p:pic>
        <p:nvPicPr>
          <p:cNvPr id="209924" name="Picture 4" descr="arafat funeral"/>
          <p:cNvPicPr>
            <a:picLocks noChangeAspect="1" noChangeArrowheads="1"/>
          </p:cNvPicPr>
          <p:nvPr/>
        </p:nvPicPr>
        <p:blipFill>
          <a:blip r:embed="rId3" cstate="print"/>
          <a:srcRect/>
          <a:stretch>
            <a:fillRect/>
          </a:stretch>
        </p:blipFill>
        <p:spPr bwMode="auto">
          <a:xfrm>
            <a:off x="6477000" y="1447800"/>
            <a:ext cx="2590800" cy="1733550"/>
          </a:xfrm>
          <a:prstGeom prst="rect">
            <a:avLst/>
          </a:prstGeom>
          <a:noFill/>
          <a:ln w="9525">
            <a:solidFill>
              <a:srgbClr val="000000"/>
            </a:solidFill>
            <a:miter lim="800000"/>
            <a:headEnd/>
            <a:tailEnd/>
          </a:ln>
        </p:spPr>
      </p:pic>
      <p:sp>
        <p:nvSpPr>
          <p:cNvPr id="209925" name="Text Box 5"/>
          <p:cNvSpPr txBox="1">
            <a:spLocks noChangeArrowheads="1"/>
          </p:cNvSpPr>
          <p:nvPr/>
        </p:nvSpPr>
        <p:spPr bwMode="auto">
          <a:xfrm>
            <a:off x="7010400" y="3429000"/>
            <a:ext cx="1771650" cy="336550"/>
          </a:xfrm>
          <a:prstGeom prst="rect">
            <a:avLst/>
          </a:prstGeom>
          <a:noFill/>
          <a:ln w="9525">
            <a:noFill/>
            <a:miter lim="800000"/>
            <a:headEnd/>
            <a:tailEnd/>
          </a:ln>
          <a:effectLst/>
        </p:spPr>
        <p:txBody>
          <a:bodyPr wrap="none">
            <a:spAutoFit/>
          </a:bodyPr>
          <a:lstStyle/>
          <a:p>
            <a:r>
              <a:rPr lang="en-US" sz="1600" b="1">
                <a:solidFill>
                  <a:srgbClr val="000066"/>
                </a:solidFill>
              </a:rPr>
              <a:t>Arafat’s funeral</a:t>
            </a:r>
          </a:p>
        </p:txBody>
      </p:sp>
      <p:pic>
        <p:nvPicPr>
          <p:cNvPr id="209926" name="Picture 6" descr="sharon"/>
          <p:cNvPicPr>
            <a:picLocks noChangeAspect="1" noChangeArrowheads="1"/>
          </p:cNvPicPr>
          <p:nvPr/>
        </p:nvPicPr>
        <p:blipFill>
          <a:blip r:embed="rId4" cstate="print"/>
          <a:srcRect l="15384"/>
          <a:stretch>
            <a:fillRect/>
          </a:stretch>
        </p:blipFill>
        <p:spPr bwMode="auto">
          <a:xfrm>
            <a:off x="4648200" y="1600200"/>
            <a:ext cx="1676400" cy="1568450"/>
          </a:xfrm>
          <a:prstGeom prst="rect">
            <a:avLst/>
          </a:prstGeom>
          <a:noFill/>
        </p:spPr>
      </p:pic>
      <p:sp>
        <p:nvSpPr>
          <p:cNvPr id="209927" name="Text Box 7"/>
          <p:cNvSpPr txBox="1">
            <a:spLocks noChangeArrowheads="1"/>
          </p:cNvSpPr>
          <p:nvPr/>
        </p:nvSpPr>
        <p:spPr bwMode="auto">
          <a:xfrm>
            <a:off x="4267200" y="3429000"/>
            <a:ext cx="2489200" cy="336550"/>
          </a:xfrm>
          <a:prstGeom prst="rect">
            <a:avLst/>
          </a:prstGeom>
          <a:noFill/>
          <a:ln w="9525">
            <a:noFill/>
            <a:miter lim="800000"/>
            <a:headEnd/>
            <a:tailEnd/>
          </a:ln>
          <a:effectLst/>
        </p:spPr>
        <p:txBody>
          <a:bodyPr wrap="none">
            <a:spAutoFit/>
          </a:bodyPr>
          <a:lstStyle/>
          <a:p>
            <a:r>
              <a:rPr lang="en-US" sz="1600" b="1">
                <a:solidFill>
                  <a:srgbClr val="000066"/>
                </a:solidFill>
              </a:rPr>
              <a:t>Ariel Sharon (in coma)</a:t>
            </a:r>
          </a:p>
        </p:txBody>
      </p:sp>
      <p:pic>
        <p:nvPicPr>
          <p:cNvPr id="209928" name="Picture 8" descr="Mahmoud_Abbas_2007"/>
          <p:cNvPicPr>
            <a:picLocks noChangeAspect="1" noChangeArrowheads="1"/>
          </p:cNvPicPr>
          <p:nvPr/>
        </p:nvPicPr>
        <p:blipFill>
          <a:blip r:embed="rId5" cstate="print"/>
          <a:srcRect/>
          <a:stretch>
            <a:fillRect/>
          </a:stretch>
        </p:blipFill>
        <p:spPr bwMode="auto">
          <a:xfrm>
            <a:off x="4800600" y="3962400"/>
            <a:ext cx="1517650" cy="1752600"/>
          </a:xfrm>
          <a:prstGeom prst="rect">
            <a:avLst/>
          </a:prstGeom>
          <a:noFill/>
          <a:ln w="9525">
            <a:solidFill>
              <a:srgbClr val="000000"/>
            </a:solidFill>
            <a:miter lim="800000"/>
            <a:headEnd/>
            <a:tailEnd/>
          </a:ln>
        </p:spPr>
      </p:pic>
      <p:pic>
        <p:nvPicPr>
          <p:cNvPr id="209929" name="Picture 9" descr="haniyeh"/>
          <p:cNvPicPr>
            <a:picLocks noChangeAspect="1" noChangeArrowheads="1"/>
          </p:cNvPicPr>
          <p:nvPr/>
        </p:nvPicPr>
        <p:blipFill>
          <a:blip r:embed="rId6" cstate="print"/>
          <a:srcRect/>
          <a:stretch>
            <a:fillRect/>
          </a:stretch>
        </p:blipFill>
        <p:spPr bwMode="auto">
          <a:xfrm>
            <a:off x="6629400" y="3962400"/>
            <a:ext cx="1331913" cy="1752600"/>
          </a:xfrm>
          <a:prstGeom prst="rect">
            <a:avLst/>
          </a:prstGeom>
          <a:noFill/>
          <a:ln w="9525">
            <a:solidFill>
              <a:srgbClr val="000000"/>
            </a:solidFill>
            <a:miter lim="800000"/>
            <a:headEnd/>
            <a:tailEnd/>
          </a:ln>
        </p:spPr>
      </p:pic>
      <p:pic>
        <p:nvPicPr>
          <p:cNvPr id="209930" name="Picture 10" descr="Hamas logo"/>
          <p:cNvPicPr>
            <a:picLocks noChangeAspect="1" noChangeArrowheads="1"/>
          </p:cNvPicPr>
          <p:nvPr/>
        </p:nvPicPr>
        <p:blipFill>
          <a:blip r:embed="rId7" cstate="print"/>
          <a:srcRect/>
          <a:stretch>
            <a:fillRect/>
          </a:stretch>
        </p:blipFill>
        <p:spPr bwMode="auto">
          <a:xfrm>
            <a:off x="8153400" y="4800600"/>
            <a:ext cx="885825" cy="990600"/>
          </a:xfrm>
          <a:prstGeom prst="rect">
            <a:avLst/>
          </a:prstGeom>
          <a:noFill/>
          <a:ln w="9525">
            <a:solidFill>
              <a:srgbClr val="000000"/>
            </a:solidFill>
            <a:miter lim="800000"/>
            <a:headEnd/>
            <a:tailEnd/>
          </a:ln>
        </p:spPr>
      </p:pic>
      <p:pic>
        <p:nvPicPr>
          <p:cNvPr id="209931" name="Picture 11" descr="Fateh-logo"/>
          <p:cNvPicPr>
            <a:picLocks noChangeAspect="1" noChangeArrowheads="1"/>
          </p:cNvPicPr>
          <p:nvPr/>
        </p:nvPicPr>
        <p:blipFill>
          <a:blip r:embed="rId8" cstate="print"/>
          <a:srcRect/>
          <a:stretch>
            <a:fillRect/>
          </a:stretch>
        </p:blipFill>
        <p:spPr bwMode="auto">
          <a:xfrm>
            <a:off x="3352800" y="5624513"/>
            <a:ext cx="1143000" cy="776287"/>
          </a:xfrm>
          <a:prstGeom prst="rect">
            <a:avLst/>
          </a:prstGeom>
          <a:noFill/>
          <a:ln w="9525">
            <a:solidFill>
              <a:srgbClr val="000000"/>
            </a:solidFill>
            <a:miter lim="800000"/>
            <a:headEnd/>
            <a:tailEnd/>
          </a:ln>
        </p:spPr>
      </p:pic>
      <p:sp>
        <p:nvSpPr>
          <p:cNvPr id="209932" name="Text Box 12"/>
          <p:cNvSpPr txBox="1">
            <a:spLocks noChangeArrowheads="1"/>
          </p:cNvSpPr>
          <p:nvPr/>
        </p:nvSpPr>
        <p:spPr bwMode="auto">
          <a:xfrm>
            <a:off x="4648200" y="5867400"/>
            <a:ext cx="1879600" cy="581025"/>
          </a:xfrm>
          <a:prstGeom prst="rect">
            <a:avLst/>
          </a:prstGeom>
          <a:noFill/>
          <a:ln w="9525">
            <a:noFill/>
            <a:miter lim="800000"/>
            <a:headEnd/>
            <a:tailEnd/>
          </a:ln>
          <a:effectLst/>
        </p:spPr>
        <p:txBody>
          <a:bodyPr wrap="none">
            <a:spAutoFit/>
          </a:bodyPr>
          <a:lstStyle/>
          <a:p>
            <a:r>
              <a:rPr lang="en-US" sz="1600" b="1">
                <a:solidFill>
                  <a:srgbClr val="000066"/>
                </a:solidFill>
              </a:rPr>
              <a:t>Mahmoud Abbas</a:t>
            </a:r>
          </a:p>
          <a:p>
            <a:r>
              <a:rPr lang="en-US" sz="1600" b="1">
                <a:solidFill>
                  <a:srgbClr val="000066"/>
                </a:solidFill>
              </a:rPr>
              <a:t>Fatah</a:t>
            </a:r>
          </a:p>
        </p:txBody>
      </p:sp>
      <p:sp>
        <p:nvSpPr>
          <p:cNvPr id="209933" name="Text Box 13"/>
          <p:cNvSpPr txBox="1">
            <a:spLocks noChangeArrowheads="1"/>
          </p:cNvSpPr>
          <p:nvPr/>
        </p:nvSpPr>
        <p:spPr bwMode="auto">
          <a:xfrm>
            <a:off x="6553200" y="5895975"/>
            <a:ext cx="1597025" cy="581025"/>
          </a:xfrm>
          <a:prstGeom prst="rect">
            <a:avLst/>
          </a:prstGeom>
          <a:noFill/>
          <a:ln w="9525">
            <a:noFill/>
            <a:miter lim="800000"/>
            <a:headEnd/>
            <a:tailEnd/>
          </a:ln>
          <a:effectLst/>
        </p:spPr>
        <p:txBody>
          <a:bodyPr wrap="none">
            <a:spAutoFit/>
          </a:bodyPr>
          <a:lstStyle/>
          <a:p>
            <a:r>
              <a:rPr lang="en-US" sz="1600" b="1">
                <a:solidFill>
                  <a:srgbClr val="000066"/>
                </a:solidFill>
              </a:rPr>
              <a:t>Ismail Haniya</a:t>
            </a:r>
          </a:p>
          <a:p>
            <a:r>
              <a:rPr lang="en-US" sz="1600" b="1">
                <a:solidFill>
                  <a:srgbClr val="000066"/>
                </a:solidFill>
              </a:rPr>
              <a:t>Hamas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p:txBody>
          <a:bodyPr/>
          <a:lstStyle/>
          <a:p>
            <a:r>
              <a:rPr lang="en-US" dirty="0"/>
              <a:t>Annapolis (2007)</a:t>
            </a:r>
          </a:p>
        </p:txBody>
      </p:sp>
      <p:sp>
        <p:nvSpPr>
          <p:cNvPr id="211971" name="Rectangle 3"/>
          <p:cNvSpPr>
            <a:spLocks noGrp="1" noRot="1" noChangeArrowheads="1"/>
          </p:cNvSpPr>
          <p:nvPr>
            <p:ph type="body" idx="1"/>
          </p:nvPr>
        </p:nvSpPr>
        <p:spPr>
          <a:xfrm>
            <a:off x="76200" y="1371600"/>
            <a:ext cx="4956175" cy="4876800"/>
          </a:xfrm>
        </p:spPr>
        <p:txBody>
          <a:bodyPr/>
          <a:lstStyle/>
          <a:p>
            <a:pPr>
              <a:lnSpc>
                <a:spcPct val="90000"/>
              </a:lnSpc>
            </a:pPr>
            <a:r>
              <a:rPr lang="en-US" sz="2400" dirty="0"/>
              <a:t>Attendees</a:t>
            </a:r>
          </a:p>
          <a:p>
            <a:pPr lvl="1">
              <a:lnSpc>
                <a:spcPct val="90000"/>
              </a:lnSpc>
            </a:pPr>
            <a:r>
              <a:rPr lang="en-US" sz="2000" dirty="0"/>
              <a:t>Israeli Prime Minister Ehud </a:t>
            </a:r>
            <a:r>
              <a:rPr lang="en-US" sz="2000" dirty="0" err="1"/>
              <a:t>Olmert</a:t>
            </a:r>
            <a:endParaRPr lang="en-US" sz="2000" dirty="0"/>
          </a:p>
          <a:p>
            <a:pPr lvl="1">
              <a:lnSpc>
                <a:spcPct val="90000"/>
              </a:lnSpc>
            </a:pPr>
            <a:r>
              <a:rPr lang="en-US" sz="2000" dirty="0"/>
              <a:t>Palestinian President </a:t>
            </a:r>
            <a:r>
              <a:rPr lang="en-US" sz="2000" dirty="0" err="1"/>
              <a:t>Mahmoud</a:t>
            </a:r>
            <a:r>
              <a:rPr lang="en-US" sz="2000" dirty="0"/>
              <a:t> </a:t>
            </a:r>
            <a:r>
              <a:rPr lang="en-US" sz="2000" dirty="0" err="1"/>
              <a:t>Abbas</a:t>
            </a:r>
            <a:endParaRPr lang="en-US" sz="2000" dirty="0"/>
          </a:p>
          <a:p>
            <a:pPr lvl="1">
              <a:lnSpc>
                <a:spcPct val="90000"/>
              </a:lnSpc>
            </a:pPr>
            <a:r>
              <a:rPr lang="en-US" sz="2000" dirty="0"/>
              <a:t>U.S. President George W. Bush</a:t>
            </a:r>
          </a:p>
          <a:p>
            <a:pPr lvl="1">
              <a:lnSpc>
                <a:spcPct val="90000"/>
              </a:lnSpc>
            </a:pPr>
            <a:r>
              <a:rPr lang="en-US" sz="2000" dirty="0"/>
              <a:t>Representatives from </a:t>
            </a:r>
          </a:p>
          <a:p>
            <a:pPr lvl="2">
              <a:lnSpc>
                <a:spcPct val="90000"/>
              </a:lnSpc>
            </a:pPr>
            <a:r>
              <a:rPr lang="en-US" sz="1800" dirty="0"/>
              <a:t>China, EU, UN, Russia, Arab League</a:t>
            </a:r>
          </a:p>
          <a:p>
            <a:pPr>
              <a:lnSpc>
                <a:spcPct val="90000"/>
              </a:lnSpc>
            </a:pPr>
            <a:r>
              <a:rPr lang="en-US" sz="2400" dirty="0"/>
              <a:t>Goals</a:t>
            </a:r>
          </a:p>
          <a:p>
            <a:pPr lvl="1">
              <a:lnSpc>
                <a:spcPct val="90000"/>
              </a:lnSpc>
            </a:pPr>
            <a:r>
              <a:rPr lang="en-US" sz="2000" dirty="0"/>
              <a:t>Creation of an independent Palestinian  state	</a:t>
            </a:r>
          </a:p>
          <a:p>
            <a:pPr lvl="1">
              <a:lnSpc>
                <a:spcPct val="90000"/>
              </a:lnSpc>
            </a:pPr>
            <a:r>
              <a:rPr lang="en-US" sz="2000" dirty="0"/>
              <a:t>Peace</a:t>
            </a:r>
          </a:p>
          <a:p>
            <a:pPr lvl="1">
              <a:lnSpc>
                <a:spcPct val="90000"/>
              </a:lnSpc>
            </a:pPr>
            <a:r>
              <a:rPr lang="en-US" sz="2000" dirty="0"/>
              <a:t>Resolution on the status of Jerusalem, refugees, borders, settlements, water and security by the end of 2008</a:t>
            </a:r>
          </a:p>
          <a:p>
            <a:pPr>
              <a:lnSpc>
                <a:spcPct val="90000"/>
              </a:lnSpc>
            </a:pPr>
            <a:endParaRPr lang="en-US" sz="2400" dirty="0"/>
          </a:p>
        </p:txBody>
      </p:sp>
      <p:pic>
        <p:nvPicPr>
          <p:cNvPr id="211972" name="Picture 4" descr="Annapolis"/>
          <p:cNvPicPr>
            <a:picLocks noChangeAspect="1" noChangeArrowheads="1"/>
          </p:cNvPicPr>
          <p:nvPr/>
        </p:nvPicPr>
        <p:blipFill>
          <a:blip r:embed="rId3" cstate="print"/>
          <a:srcRect/>
          <a:stretch>
            <a:fillRect/>
          </a:stretch>
        </p:blipFill>
        <p:spPr bwMode="auto">
          <a:xfrm>
            <a:off x="5197475" y="2590800"/>
            <a:ext cx="3794125" cy="2416175"/>
          </a:xfrm>
          <a:prstGeom prst="rect">
            <a:avLst/>
          </a:prstGeom>
          <a:noFill/>
          <a:ln w="9525">
            <a:solidFill>
              <a:srgbClr val="000000"/>
            </a:solid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rrowheads="1"/>
          </p:cNvSpPr>
          <p:nvPr>
            <p:ph type="title"/>
          </p:nvPr>
        </p:nvSpPr>
        <p:spPr/>
        <p:txBody>
          <a:bodyPr/>
          <a:lstStyle/>
          <a:p>
            <a:r>
              <a:rPr lang="en-US" dirty="0"/>
              <a:t>MAJOR ISSUES</a:t>
            </a:r>
          </a:p>
        </p:txBody>
      </p:sp>
      <p:sp>
        <p:nvSpPr>
          <p:cNvPr id="214019" name="Rectangle 3"/>
          <p:cNvSpPr>
            <a:spLocks noGrp="1" noRot="1" noChangeArrowheads="1"/>
          </p:cNvSpPr>
          <p:nvPr>
            <p:ph type="body" idx="1"/>
          </p:nvPr>
        </p:nvSpPr>
        <p:spPr>
          <a:xfrm>
            <a:off x="301625" y="1524000"/>
            <a:ext cx="4879975" cy="4575175"/>
          </a:xfrm>
        </p:spPr>
        <p:txBody>
          <a:bodyPr/>
          <a:lstStyle/>
          <a:p>
            <a:r>
              <a:rPr lang="en-US" dirty="0"/>
              <a:t>Jerusalem </a:t>
            </a:r>
          </a:p>
          <a:p>
            <a:r>
              <a:rPr lang="en-US" dirty="0"/>
              <a:t>Refugees</a:t>
            </a:r>
          </a:p>
          <a:p>
            <a:r>
              <a:rPr lang="en-US" dirty="0"/>
              <a:t>Terrorism</a:t>
            </a:r>
          </a:p>
          <a:p>
            <a:r>
              <a:rPr lang="en-US" dirty="0"/>
              <a:t>Separation Barrier</a:t>
            </a:r>
          </a:p>
          <a:p>
            <a:r>
              <a:rPr lang="en-US" dirty="0"/>
              <a:t>Settlements</a:t>
            </a:r>
          </a:p>
          <a:p>
            <a:r>
              <a:rPr lang="en-US" dirty="0"/>
              <a:t>Water</a:t>
            </a:r>
          </a:p>
          <a:p>
            <a:endParaRPr lang="en-US" dirty="0"/>
          </a:p>
        </p:txBody>
      </p:sp>
      <p:pic>
        <p:nvPicPr>
          <p:cNvPr id="214020" name="Picture 4" descr="MPj04004520000[1]"/>
          <p:cNvPicPr>
            <a:picLocks noChangeAspect="1" noChangeArrowheads="1"/>
          </p:cNvPicPr>
          <p:nvPr/>
        </p:nvPicPr>
        <p:blipFill>
          <a:blip r:embed="rId3" cstate="print"/>
          <a:srcRect/>
          <a:stretch>
            <a:fillRect/>
          </a:stretch>
        </p:blipFill>
        <p:spPr bwMode="auto">
          <a:xfrm>
            <a:off x="4724400" y="1524000"/>
            <a:ext cx="1166813" cy="1749425"/>
          </a:xfrm>
          <a:prstGeom prst="rect">
            <a:avLst/>
          </a:prstGeom>
          <a:noFill/>
          <a:ln w="9525">
            <a:solidFill>
              <a:srgbClr val="000000"/>
            </a:solidFill>
            <a:miter lim="800000"/>
            <a:headEnd/>
            <a:tailEnd/>
          </a:ln>
        </p:spPr>
      </p:pic>
      <p:pic>
        <p:nvPicPr>
          <p:cNvPr id="214021" name="Picture 5" descr="MPj04027200000[1]"/>
          <p:cNvPicPr>
            <a:picLocks noChangeAspect="1" noChangeArrowheads="1"/>
          </p:cNvPicPr>
          <p:nvPr/>
        </p:nvPicPr>
        <p:blipFill>
          <a:blip r:embed="rId4" cstate="print"/>
          <a:srcRect/>
          <a:stretch>
            <a:fillRect/>
          </a:stretch>
        </p:blipFill>
        <p:spPr bwMode="auto">
          <a:xfrm>
            <a:off x="5715000" y="3200400"/>
            <a:ext cx="2033588" cy="1354138"/>
          </a:xfrm>
          <a:prstGeom prst="rect">
            <a:avLst/>
          </a:prstGeom>
          <a:noFill/>
          <a:ln w="9525">
            <a:solidFill>
              <a:srgbClr val="000000"/>
            </a:solidFill>
            <a:miter lim="800000"/>
            <a:headEnd/>
            <a:tailEnd/>
          </a:ln>
        </p:spPr>
      </p:pic>
      <p:pic>
        <p:nvPicPr>
          <p:cNvPr id="214022" name="Picture 6" descr="Palestinian_refugees_in_1956"/>
          <p:cNvPicPr>
            <a:picLocks noChangeAspect="1" noChangeArrowheads="1"/>
          </p:cNvPicPr>
          <p:nvPr/>
        </p:nvPicPr>
        <p:blipFill>
          <a:blip r:embed="rId5" cstate="print"/>
          <a:srcRect/>
          <a:stretch>
            <a:fillRect/>
          </a:stretch>
        </p:blipFill>
        <p:spPr bwMode="auto">
          <a:xfrm>
            <a:off x="6858000" y="4419600"/>
            <a:ext cx="2057400" cy="1357313"/>
          </a:xfrm>
          <a:prstGeom prst="rect">
            <a:avLst/>
          </a:prstGeom>
          <a:noFill/>
          <a:ln w="9525">
            <a:solidFill>
              <a:srgbClr val="000000"/>
            </a:solidFill>
            <a:miter lim="800000"/>
            <a:headEnd/>
            <a:tailEnd/>
          </a:ln>
        </p:spPr>
      </p:pic>
      <p:pic>
        <p:nvPicPr>
          <p:cNvPr id="214023" name="Picture 7" descr="refugees1"/>
          <p:cNvPicPr>
            <a:picLocks noChangeAspect="1" noChangeArrowheads="1"/>
          </p:cNvPicPr>
          <p:nvPr/>
        </p:nvPicPr>
        <p:blipFill>
          <a:blip r:embed="rId6" cstate="print"/>
          <a:srcRect/>
          <a:stretch>
            <a:fillRect/>
          </a:stretch>
        </p:blipFill>
        <p:spPr bwMode="auto">
          <a:xfrm>
            <a:off x="4572000" y="3352800"/>
            <a:ext cx="990600" cy="1690688"/>
          </a:xfrm>
          <a:prstGeom prst="rect">
            <a:avLst/>
          </a:prstGeom>
          <a:noFill/>
        </p:spPr>
      </p:pic>
      <p:pic>
        <p:nvPicPr>
          <p:cNvPr id="214024" name="Picture 8" descr="settlements"/>
          <p:cNvPicPr>
            <a:picLocks noChangeAspect="1" noChangeArrowheads="1"/>
          </p:cNvPicPr>
          <p:nvPr/>
        </p:nvPicPr>
        <p:blipFill>
          <a:blip r:embed="rId7" cstate="print">
            <a:lum contrast="-18000"/>
          </a:blip>
          <a:srcRect/>
          <a:stretch>
            <a:fillRect/>
          </a:stretch>
        </p:blipFill>
        <p:spPr bwMode="auto">
          <a:xfrm>
            <a:off x="5638800" y="4648200"/>
            <a:ext cx="1143000" cy="1905000"/>
          </a:xfrm>
          <a:prstGeom prst="rect">
            <a:avLst/>
          </a:prstGeom>
          <a:noFill/>
          <a:ln w="9525">
            <a:solidFill>
              <a:srgbClr val="000000"/>
            </a:solidFill>
            <a:miter lim="800000"/>
            <a:headEnd/>
            <a:tailEnd/>
          </a:ln>
        </p:spPr>
      </p:pic>
      <p:pic>
        <p:nvPicPr>
          <p:cNvPr id="214025" name="Picture 9" descr="terrorism 1"/>
          <p:cNvPicPr>
            <a:picLocks noChangeAspect="1" noChangeArrowheads="1"/>
          </p:cNvPicPr>
          <p:nvPr/>
        </p:nvPicPr>
        <p:blipFill>
          <a:blip r:embed="rId8" cstate="print"/>
          <a:srcRect/>
          <a:stretch>
            <a:fillRect/>
          </a:stretch>
        </p:blipFill>
        <p:spPr bwMode="auto">
          <a:xfrm>
            <a:off x="2971800" y="1524000"/>
            <a:ext cx="1676400" cy="947738"/>
          </a:xfrm>
          <a:prstGeom prst="rect">
            <a:avLst/>
          </a:prstGeom>
          <a:noFill/>
        </p:spPr>
      </p:pic>
      <p:pic>
        <p:nvPicPr>
          <p:cNvPr id="214026" name="Picture 10" descr="barrier - wall"/>
          <p:cNvPicPr>
            <a:picLocks noChangeAspect="1" noChangeArrowheads="1"/>
          </p:cNvPicPr>
          <p:nvPr/>
        </p:nvPicPr>
        <p:blipFill>
          <a:blip r:embed="rId9" cstate="print"/>
          <a:srcRect b="12263"/>
          <a:stretch>
            <a:fillRect/>
          </a:stretch>
        </p:blipFill>
        <p:spPr bwMode="auto">
          <a:xfrm>
            <a:off x="2743200" y="4557713"/>
            <a:ext cx="1600200" cy="1538287"/>
          </a:xfrm>
          <a:prstGeom prst="rect">
            <a:avLst/>
          </a:prstGeom>
          <a:noFill/>
          <a:ln w="9525">
            <a:solidFill>
              <a:srgbClr val="000000"/>
            </a:solidFill>
            <a:miter lim="800000"/>
            <a:headEnd/>
            <a:tailEnd/>
          </a:ln>
        </p:spPr>
      </p:pic>
      <p:pic>
        <p:nvPicPr>
          <p:cNvPr id="214027" name="Picture 11" descr="martyr_200x245"/>
          <p:cNvPicPr>
            <a:picLocks noChangeAspect="1" noChangeArrowheads="1"/>
          </p:cNvPicPr>
          <p:nvPr/>
        </p:nvPicPr>
        <p:blipFill>
          <a:blip r:embed="rId10" cstate="print">
            <a:lum bright="6000" contrast="18000"/>
          </a:blip>
          <a:srcRect/>
          <a:stretch>
            <a:fillRect/>
          </a:stretch>
        </p:blipFill>
        <p:spPr bwMode="auto">
          <a:xfrm>
            <a:off x="4443413" y="5105400"/>
            <a:ext cx="1119187" cy="1371600"/>
          </a:xfrm>
          <a:prstGeom prst="rect">
            <a:avLst/>
          </a:prstGeom>
          <a:noFill/>
          <a:ln w="9525">
            <a:solidFill>
              <a:srgbClr val="000000"/>
            </a:solidFill>
            <a:miter lim="800000"/>
            <a:headEnd/>
            <a:tailEnd/>
          </a:ln>
        </p:spPr>
      </p:pic>
      <p:pic>
        <p:nvPicPr>
          <p:cNvPr id="214028" name="Picture 12"/>
          <p:cNvPicPr>
            <a:picLocks noChangeAspect="1" noChangeArrowheads="1"/>
          </p:cNvPicPr>
          <p:nvPr/>
        </p:nvPicPr>
        <p:blipFill>
          <a:blip r:embed="rId11" cstate="print">
            <a:lum bright="-24000" contrast="24000"/>
          </a:blip>
          <a:srcRect t="3450" r="19270" b="12001"/>
          <a:stretch>
            <a:fillRect/>
          </a:stretch>
        </p:blipFill>
        <p:spPr bwMode="auto">
          <a:xfrm>
            <a:off x="7696200" y="2667000"/>
            <a:ext cx="1308100" cy="1598613"/>
          </a:xfrm>
          <a:prstGeom prst="rect">
            <a:avLst/>
          </a:prstGeom>
          <a:noFill/>
          <a:ln w="9525">
            <a:solidFill>
              <a:srgbClr val="000000"/>
            </a:solidFill>
            <a:miter lim="800000"/>
            <a:headEnd/>
            <a:tailEnd/>
          </a:ln>
          <a:effectLst/>
        </p:spPr>
      </p:pic>
      <p:pic>
        <p:nvPicPr>
          <p:cNvPr id="214029" name="Picture 13" descr="Prayer at Western Wall - 2"/>
          <p:cNvPicPr>
            <a:picLocks noChangeAspect="1" noChangeArrowheads="1"/>
          </p:cNvPicPr>
          <p:nvPr/>
        </p:nvPicPr>
        <p:blipFill>
          <a:blip r:embed="rId12" cstate="print"/>
          <a:srcRect/>
          <a:stretch>
            <a:fillRect/>
          </a:stretch>
        </p:blipFill>
        <p:spPr bwMode="auto">
          <a:xfrm>
            <a:off x="6096000" y="1600200"/>
            <a:ext cx="2205038" cy="1436688"/>
          </a:xfrm>
          <a:prstGeom prst="rect">
            <a:avLst/>
          </a:prstGeom>
          <a:noFill/>
          <a:ln w="9525">
            <a:solidFill>
              <a:srgbClr val="000000"/>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normAutofit fontScale="90000"/>
          </a:bodyPr>
          <a:lstStyle/>
          <a:p>
            <a:r>
              <a:rPr lang="en-US" sz="4000" dirty="0"/>
              <a:t>CHRISTIAN </a:t>
            </a:r>
            <a:br>
              <a:rPr lang="en-US" sz="4000" dirty="0"/>
            </a:br>
            <a:r>
              <a:rPr lang="en-US" sz="4000" dirty="0"/>
              <a:t>PERSECUTION</a:t>
            </a:r>
          </a:p>
        </p:txBody>
      </p:sp>
      <p:sp>
        <p:nvSpPr>
          <p:cNvPr id="44035" name="Rectangle 3"/>
          <p:cNvSpPr>
            <a:spLocks noGrp="1" noRot="1" noChangeArrowheads="1"/>
          </p:cNvSpPr>
          <p:nvPr>
            <p:ph type="body" sz="half" idx="2"/>
          </p:nvPr>
        </p:nvSpPr>
        <p:spPr>
          <a:xfrm>
            <a:off x="5715000" y="1981200"/>
            <a:ext cx="3276600" cy="4117975"/>
          </a:xfrm>
        </p:spPr>
        <p:txBody>
          <a:bodyPr/>
          <a:lstStyle/>
          <a:p>
            <a:r>
              <a:rPr lang="en-US" sz="2800" dirty="0"/>
              <a:t>Nero </a:t>
            </a:r>
            <a:r>
              <a:rPr lang="en-US" sz="1800" dirty="0"/>
              <a:t>(r. 54-68)</a:t>
            </a:r>
          </a:p>
          <a:p>
            <a:pPr lvl="1"/>
            <a:r>
              <a:rPr lang="en-US" sz="2400" dirty="0"/>
              <a:t>Christians fed to the lions</a:t>
            </a:r>
          </a:p>
          <a:p>
            <a:pPr lvl="1"/>
            <a:r>
              <a:rPr lang="en-US" sz="2400" dirty="0"/>
              <a:t>Jesus’ apostles Peter and Paul killed</a:t>
            </a:r>
          </a:p>
          <a:p>
            <a:r>
              <a:rPr lang="en-US" sz="2800" dirty="0"/>
              <a:t>Diocletian </a:t>
            </a:r>
            <a:r>
              <a:rPr lang="en-US" sz="1800" dirty="0"/>
              <a:t>(245-313)</a:t>
            </a:r>
          </a:p>
          <a:p>
            <a:pPr lvl="1"/>
            <a:r>
              <a:rPr lang="en-US" sz="2400" dirty="0"/>
              <a:t>Edict against Christians</a:t>
            </a:r>
          </a:p>
        </p:txBody>
      </p:sp>
      <p:pic>
        <p:nvPicPr>
          <p:cNvPr id="44036"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44037" name="Picture 5" descr="emperor-diocletian"/>
          <p:cNvPicPr>
            <a:picLocks noGrp="1" noChangeAspect="1" noChangeArrowheads="1"/>
          </p:cNvPicPr>
          <p:nvPr>
            <p:ph sz="half" idx="1"/>
          </p:nvPr>
        </p:nvPicPr>
        <p:blipFill>
          <a:blip r:embed="rId4" cstate="print"/>
          <a:srcRect/>
          <a:stretch>
            <a:fillRect/>
          </a:stretch>
        </p:blipFill>
        <p:spPr>
          <a:xfrm>
            <a:off x="3429000" y="1676400"/>
            <a:ext cx="2238375" cy="2971800"/>
          </a:xfrm>
          <a:noFill/>
          <a:ln>
            <a:solidFill>
              <a:srgbClr val="000000"/>
            </a:solidFill>
          </a:ln>
        </p:spPr>
      </p:pic>
      <p:pic>
        <p:nvPicPr>
          <p:cNvPr id="44038" name="Picture 6" descr="nero"/>
          <p:cNvPicPr>
            <a:picLocks noChangeAspect="1" noChangeArrowheads="1"/>
          </p:cNvPicPr>
          <p:nvPr/>
        </p:nvPicPr>
        <p:blipFill>
          <a:blip r:embed="rId5" cstate="print"/>
          <a:srcRect/>
          <a:stretch>
            <a:fillRect/>
          </a:stretch>
        </p:blipFill>
        <p:spPr bwMode="auto">
          <a:xfrm>
            <a:off x="304800" y="1905000"/>
            <a:ext cx="1412875" cy="2057400"/>
          </a:xfrm>
          <a:prstGeom prst="rect">
            <a:avLst/>
          </a:prstGeom>
          <a:noFill/>
          <a:ln w="9525">
            <a:solidFill>
              <a:srgbClr val="000080"/>
            </a:solidFill>
            <a:miter lim="800000"/>
            <a:headEnd/>
            <a:tailEnd/>
          </a:ln>
        </p:spPr>
      </p:pic>
      <p:pic>
        <p:nvPicPr>
          <p:cNvPr id="44039" name="Picture 7" descr="The_Christian_Martyrs_Last_Prayer_by_leon_gerome"/>
          <p:cNvPicPr>
            <a:picLocks noChangeAspect="1" noChangeArrowheads="1"/>
          </p:cNvPicPr>
          <p:nvPr/>
        </p:nvPicPr>
        <p:blipFill>
          <a:blip r:embed="rId6" cstate="print"/>
          <a:srcRect/>
          <a:stretch>
            <a:fillRect/>
          </a:stretch>
        </p:blipFill>
        <p:spPr bwMode="auto">
          <a:xfrm>
            <a:off x="304800" y="4160838"/>
            <a:ext cx="3733800" cy="2270125"/>
          </a:xfrm>
          <a:prstGeom prst="rect">
            <a:avLst/>
          </a:prstGeom>
          <a:noFill/>
          <a:ln w="9525">
            <a:solidFill>
              <a:srgbClr val="000080"/>
            </a:solidFill>
            <a:miter lim="800000"/>
            <a:headEnd/>
            <a:tailEnd/>
          </a:ln>
        </p:spPr>
      </p:pic>
      <p:sp>
        <p:nvSpPr>
          <p:cNvPr id="44040" name="Text Box 8"/>
          <p:cNvSpPr txBox="1">
            <a:spLocks noChangeArrowheads="1"/>
          </p:cNvSpPr>
          <p:nvPr/>
        </p:nvSpPr>
        <p:spPr bwMode="auto">
          <a:xfrm>
            <a:off x="1752600" y="1981200"/>
            <a:ext cx="1676400" cy="2838450"/>
          </a:xfrm>
          <a:prstGeom prst="rect">
            <a:avLst/>
          </a:prstGeom>
          <a:noFill/>
          <a:ln w="9525">
            <a:noFill/>
            <a:miter lim="800000"/>
            <a:headEnd/>
            <a:tailEnd/>
          </a:ln>
          <a:effectLst/>
        </p:spPr>
        <p:txBody>
          <a:bodyPr>
            <a:spAutoFit/>
          </a:bodyPr>
          <a:lstStyle/>
          <a:p>
            <a:pPr algn="l"/>
            <a:r>
              <a:rPr lang="en-US" b="1">
                <a:solidFill>
                  <a:srgbClr val="000066"/>
                </a:solidFill>
              </a:rPr>
              <a:t>Nero</a:t>
            </a:r>
          </a:p>
          <a:p>
            <a:pPr algn="l"/>
            <a:endParaRPr lang="en-US" b="1">
              <a:solidFill>
                <a:srgbClr val="000066"/>
              </a:solidFill>
            </a:endParaRPr>
          </a:p>
          <a:p>
            <a:endParaRPr lang="en-US" b="1">
              <a:solidFill>
                <a:srgbClr val="000066"/>
              </a:solidFill>
            </a:endParaRPr>
          </a:p>
          <a:p>
            <a:pPr algn="r"/>
            <a:r>
              <a:rPr lang="en-US" b="1">
                <a:solidFill>
                  <a:srgbClr val="000066"/>
                </a:solidFill>
              </a:rPr>
              <a:t>Diocletian</a:t>
            </a:r>
          </a:p>
          <a:p>
            <a:pPr algn="r"/>
            <a:r>
              <a:rPr lang="en-US" b="1">
                <a:solidFill>
                  <a:srgbClr val="000066"/>
                </a:solidFill>
              </a:rPr>
              <a:t>“Edict against Christians”</a:t>
            </a:r>
            <a:endParaRPr lang="en-US" i="1">
              <a:solidFill>
                <a:srgbClr val="000066"/>
              </a:solidFill>
            </a:endParaRPr>
          </a:p>
          <a:p>
            <a:pPr algn="r"/>
            <a:endParaRPr lang="en-US" i="1">
              <a:solidFill>
                <a:srgbClr val="000066"/>
              </a:solidFill>
            </a:endParaRPr>
          </a:p>
          <a:p>
            <a:pPr algn="l"/>
            <a:endParaRPr lang="en-US" i="1">
              <a:solidFill>
                <a:srgbClr val="000066"/>
              </a:solidFill>
            </a:endParaRPr>
          </a:p>
          <a:p>
            <a:pPr algn="l"/>
            <a:endParaRPr lang="en-US" b="1">
              <a:solidFill>
                <a:srgbClr val="000066"/>
              </a:solidFill>
            </a:endParaRPr>
          </a:p>
        </p:txBody>
      </p:sp>
      <p:sp>
        <p:nvSpPr>
          <p:cNvPr id="44041" name="Rectangle 9"/>
          <p:cNvSpPr>
            <a:spLocks noChangeArrowheads="1"/>
          </p:cNvSpPr>
          <p:nvPr/>
        </p:nvSpPr>
        <p:spPr bwMode="auto">
          <a:xfrm>
            <a:off x="4114800" y="5715000"/>
            <a:ext cx="1525588" cy="641350"/>
          </a:xfrm>
          <a:prstGeom prst="rect">
            <a:avLst/>
          </a:prstGeom>
          <a:noFill/>
          <a:ln w="9525">
            <a:noFill/>
            <a:miter lim="800000"/>
            <a:headEnd/>
            <a:tailEnd/>
          </a:ln>
          <a:effectLst/>
        </p:spPr>
        <p:txBody>
          <a:bodyPr wrap="none">
            <a:spAutoFit/>
          </a:bodyPr>
          <a:lstStyle/>
          <a:p>
            <a:pPr algn="l"/>
            <a:r>
              <a:rPr lang="en-US" b="1">
                <a:solidFill>
                  <a:srgbClr val="000066"/>
                </a:solidFill>
              </a:rPr>
              <a:t>Christians</a:t>
            </a:r>
          </a:p>
          <a:p>
            <a:pPr algn="l"/>
            <a:r>
              <a:rPr lang="en-US" b="1">
                <a:solidFill>
                  <a:srgbClr val="000066"/>
                </a:solidFill>
              </a:rPr>
              <a:t>fed to Lions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r>
              <a:rPr lang="en-US" dirty="0"/>
              <a:t>CONSTANTINE</a:t>
            </a:r>
          </a:p>
        </p:txBody>
      </p:sp>
      <p:pic>
        <p:nvPicPr>
          <p:cNvPr id="46083" name="Picture 3" descr="constantine"/>
          <p:cNvPicPr>
            <a:picLocks noGrp="1" noChangeAspect="1" noChangeArrowheads="1"/>
          </p:cNvPicPr>
          <p:nvPr>
            <p:ph type="body" sz="half" idx="1"/>
          </p:nvPr>
        </p:nvPicPr>
        <p:blipFill>
          <a:blip r:embed="rId3" cstate="print"/>
          <a:srcRect/>
          <a:stretch>
            <a:fillRect/>
          </a:stretch>
        </p:blipFill>
        <p:spPr>
          <a:xfrm>
            <a:off x="5715000" y="1676400"/>
            <a:ext cx="2484438" cy="3965575"/>
          </a:xfrm>
          <a:noFill/>
          <a:ln>
            <a:solidFill>
              <a:srgbClr val="000080"/>
            </a:solidFill>
          </a:ln>
        </p:spPr>
      </p:pic>
      <p:sp>
        <p:nvSpPr>
          <p:cNvPr id="46084" name="Rectangle 4"/>
          <p:cNvSpPr>
            <a:spLocks noGrp="1" noRot="1" noChangeArrowheads="1"/>
          </p:cNvSpPr>
          <p:nvPr>
            <p:ph sz="half" idx="2"/>
          </p:nvPr>
        </p:nvSpPr>
        <p:spPr>
          <a:xfrm>
            <a:off x="609600" y="1828800"/>
            <a:ext cx="4194175" cy="4498975"/>
          </a:xfrm>
        </p:spPr>
        <p:txBody>
          <a:bodyPr/>
          <a:lstStyle/>
          <a:p>
            <a:r>
              <a:rPr lang="en-US" sz="2800" dirty="0"/>
              <a:t>Constantine</a:t>
            </a:r>
          </a:p>
          <a:p>
            <a:pPr lvl="1"/>
            <a:r>
              <a:rPr lang="en-US" sz="2400" dirty="0"/>
              <a:t>Was pagan</a:t>
            </a:r>
          </a:p>
          <a:p>
            <a:pPr lvl="1"/>
            <a:r>
              <a:rPr lang="en-US" sz="2400" dirty="0"/>
              <a:t>Battle with </a:t>
            </a:r>
            <a:r>
              <a:rPr lang="en-US" sz="2400" dirty="0" err="1"/>
              <a:t>Maxentius</a:t>
            </a:r>
            <a:endParaRPr lang="en-US" sz="2400" dirty="0"/>
          </a:p>
          <a:p>
            <a:pPr lvl="1"/>
            <a:r>
              <a:rPr lang="en-US" sz="2400" dirty="0"/>
              <a:t>Used Christian symbols</a:t>
            </a:r>
          </a:p>
          <a:p>
            <a:pPr lvl="1"/>
            <a:r>
              <a:rPr lang="en-US" sz="2400" dirty="0"/>
              <a:t>Christianity declared religion of the Romans</a:t>
            </a:r>
          </a:p>
          <a:p>
            <a:pPr lvl="1"/>
            <a:r>
              <a:rPr lang="en-US" sz="2400" dirty="0"/>
              <a:t>Circulated the “Edict of Milan”</a:t>
            </a:r>
          </a:p>
          <a:p>
            <a:pPr lvl="2"/>
            <a:r>
              <a:rPr lang="en-US" sz="2000" dirty="0"/>
              <a:t>Declaring Roman Empire tolerant of all religions</a:t>
            </a:r>
          </a:p>
          <a:p>
            <a:endParaRPr lang="en-US" sz="2800" dirty="0"/>
          </a:p>
        </p:txBody>
      </p:sp>
      <p:sp>
        <p:nvSpPr>
          <p:cNvPr id="46085" name="Text Box 5"/>
          <p:cNvSpPr txBox="1">
            <a:spLocks noChangeArrowheads="1"/>
          </p:cNvSpPr>
          <p:nvPr/>
        </p:nvSpPr>
        <p:spPr bwMode="auto">
          <a:xfrm>
            <a:off x="6176963" y="5791200"/>
            <a:ext cx="1565275" cy="641350"/>
          </a:xfrm>
          <a:prstGeom prst="rect">
            <a:avLst/>
          </a:prstGeom>
          <a:noFill/>
          <a:ln w="9525">
            <a:noFill/>
            <a:miter lim="800000"/>
            <a:headEnd/>
            <a:tailEnd/>
          </a:ln>
          <a:effectLst/>
        </p:spPr>
        <p:txBody>
          <a:bodyPr wrap="none">
            <a:spAutoFit/>
          </a:bodyPr>
          <a:lstStyle/>
          <a:p>
            <a:r>
              <a:rPr lang="en-US" b="1">
                <a:solidFill>
                  <a:srgbClr val="000066"/>
                </a:solidFill>
              </a:rPr>
              <a:t>Constantine</a:t>
            </a:r>
          </a:p>
          <a:p>
            <a:endParaRPr lang="en-US" b="1">
              <a:solidFill>
                <a:srgbClr val="000066"/>
              </a:solidFill>
            </a:endParaRPr>
          </a:p>
        </p:txBody>
      </p:sp>
      <p:pic>
        <p:nvPicPr>
          <p:cNvPr id="46086" name="Picture 6" descr="MCj03248160000[1]"/>
          <p:cNvPicPr>
            <a:picLocks noChangeAspect="1" noChangeArrowheads="1"/>
          </p:cNvPicPr>
          <p:nvPr/>
        </p:nvPicPr>
        <p:blipFill>
          <a:blip r:embed="rId4" cstate="print"/>
          <a:srcRect/>
          <a:stretch>
            <a:fillRect/>
          </a:stretch>
        </p:blipFill>
        <p:spPr bwMode="auto">
          <a:xfrm>
            <a:off x="6648450" y="381000"/>
            <a:ext cx="1809750" cy="11906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301625" y="609600"/>
            <a:ext cx="8540750" cy="1143000"/>
          </a:xfrm>
        </p:spPr>
        <p:txBody>
          <a:bodyPr>
            <a:normAutofit fontScale="90000"/>
          </a:bodyPr>
          <a:lstStyle/>
          <a:p>
            <a:r>
              <a:rPr lang="en-US" sz="4000" dirty="0"/>
              <a:t>JEWISH PERSECUTION </a:t>
            </a:r>
            <a:br>
              <a:rPr lang="en-US" sz="4000" dirty="0"/>
            </a:br>
            <a:r>
              <a:rPr lang="en-US" sz="3600" dirty="0"/>
              <a:t>The Great Revolt (AD 66-73)</a:t>
            </a:r>
          </a:p>
        </p:txBody>
      </p:sp>
      <p:sp>
        <p:nvSpPr>
          <p:cNvPr id="48131" name="Rectangle 3"/>
          <p:cNvSpPr>
            <a:spLocks noGrp="1" noRot="1" noChangeArrowheads="1"/>
          </p:cNvSpPr>
          <p:nvPr>
            <p:ph type="body" idx="1"/>
          </p:nvPr>
        </p:nvSpPr>
        <p:spPr>
          <a:xfrm>
            <a:off x="304800" y="2590800"/>
            <a:ext cx="3965575" cy="3200400"/>
          </a:xfrm>
        </p:spPr>
        <p:txBody>
          <a:bodyPr/>
          <a:lstStyle/>
          <a:p>
            <a:pPr>
              <a:lnSpc>
                <a:spcPct val="90000"/>
              </a:lnSpc>
            </a:pPr>
            <a:r>
              <a:rPr lang="en-US" sz="2400" dirty="0"/>
              <a:t>Roman Tyranny</a:t>
            </a:r>
          </a:p>
          <a:p>
            <a:pPr>
              <a:lnSpc>
                <a:spcPct val="90000"/>
              </a:lnSpc>
            </a:pPr>
            <a:r>
              <a:rPr lang="en-US" sz="2400" dirty="0"/>
              <a:t>Jews revolted in A.D. 70</a:t>
            </a:r>
          </a:p>
          <a:p>
            <a:pPr>
              <a:lnSpc>
                <a:spcPct val="90000"/>
              </a:lnSpc>
            </a:pPr>
            <a:r>
              <a:rPr lang="en-US" sz="2400" dirty="0"/>
              <a:t>Romans destroyed Herod’s Temple</a:t>
            </a:r>
          </a:p>
          <a:p>
            <a:pPr lvl="1">
              <a:lnSpc>
                <a:spcPct val="90000"/>
              </a:lnSpc>
            </a:pPr>
            <a:r>
              <a:rPr lang="en-US" sz="2000" dirty="0"/>
              <a:t>Left only the retaining wall</a:t>
            </a:r>
          </a:p>
          <a:p>
            <a:pPr lvl="1">
              <a:lnSpc>
                <a:spcPct val="90000"/>
              </a:lnSpc>
            </a:pPr>
            <a:r>
              <a:rPr lang="en-US" sz="2000" dirty="0"/>
              <a:t>Dubbed the “Western” or “Wailing” Wall in the West</a:t>
            </a:r>
          </a:p>
          <a:p>
            <a:pPr lvl="1">
              <a:lnSpc>
                <a:spcPct val="90000"/>
              </a:lnSpc>
            </a:pPr>
            <a:r>
              <a:rPr lang="en-US" sz="2000" dirty="0"/>
              <a:t>or “</a:t>
            </a:r>
            <a:r>
              <a:rPr lang="en-US" sz="2000" dirty="0" err="1"/>
              <a:t>Kotel</a:t>
            </a:r>
            <a:r>
              <a:rPr lang="en-US" sz="2000" dirty="0"/>
              <a:t>” by the Jews. </a:t>
            </a:r>
          </a:p>
        </p:txBody>
      </p:sp>
      <p:pic>
        <p:nvPicPr>
          <p:cNvPr id="48132" name="Picture 4" descr="Israeli flag"/>
          <p:cNvPicPr>
            <a:picLocks noChangeAspect="1" noChangeArrowheads="1"/>
          </p:cNvPicPr>
          <p:nvPr/>
        </p:nvPicPr>
        <p:blipFill>
          <a:blip r:embed="rId3" cstate="print"/>
          <a:srcRect/>
          <a:stretch>
            <a:fillRect/>
          </a:stretch>
        </p:blipFill>
        <p:spPr bwMode="auto">
          <a:xfrm rot="-1458907">
            <a:off x="360363" y="609600"/>
            <a:ext cx="1239837" cy="842963"/>
          </a:xfrm>
          <a:prstGeom prst="rect">
            <a:avLst/>
          </a:prstGeom>
          <a:noFill/>
          <a:ln w="9525">
            <a:solidFill>
              <a:srgbClr val="000000"/>
            </a:solidFill>
            <a:miter lim="800000"/>
            <a:headEnd/>
            <a:tailEnd/>
          </a:ln>
        </p:spPr>
      </p:pic>
      <p:pic>
        <p:nvPicPr>
          <p:cNvPr id="48133" name="Picture 5" descr="Praying at Western Wall"/>
          <p:cNvPicPr>
            <a:picLocks noChangeAspect="1" noChangeArrowheads="1"/>
          </p:cNvPicPr>
          <p:nvPr/>
        </p:nvPicPr>
        <p:blipFill>
          <a:blip r:embed="rId4" cstate="print"/>
          <a:srcRect/>
          <a:stretch>
            <a:fillRect/>
          </a:stretch>
        </p:blipFill>
        <p:spPr bwMode="auto">
          <a:xfrm>
            <a:off x="5684838" y="2209800"/>
            <a:ext cx="2697162" cy="3505200"/>
          </a:xfrm>
          <a:prstGeom prst="rect">
            <a:avLst/>
          </a:prstGeom>
          <a:noFill/>
          <a:ln w="9525">
            <a:solidFill>
              <a:srgbClr val="000000"/>
            </a:solidFill>
            <a:miter lim="800000"/>
            <a:headEnd/>
            <a:tailEnd/>
          </a:ln>
        </p:spPr>
      </p:pic>
      <p:sp>
        <p:nvSpPr>
          <p:cNvPr id="48134" name="Text Box 6"/>
          <p:cNvSpPr txBox="1">
            <a:spLocks noChangeArrowheads="1"/>
          </p:cNvSpPr>
          <p:nvPr/>
        </p:nvSpPr>
        <p:spPr bwMode="auto">
          <a:xfrm>
            <a:off x="4343400" y="5867400"/>
            <a:ext cx="4648200" cy="641350"/>
          </a:xfrm>
          <a:prstGeom prst="rect">
            <a:avLst/>
          </a:prstGeom>
          <a:noFill/>
          <a:ln w="9525">
            <a:noFill/>
            <a:miter lim="800000"/>
            <a:headEnd/>
            <a:tailEnd/>
          </a:ln>
          <a:effectLst/>
        </p:spPr>
        <p:txBody>
          <a:bodyPr>
            <a:spAutoFit/>
          </a:bodyPr>
          <a:lstStyle/>
          <a:p>
            <a:r>
              <a:rPr lang="en-US" b="1">
                <a:solidFill>
                  <a:srgbClr val="000066"/>
                </a:solidFill>
              </a:rPr>
              <a:t>Jews praying at “Kotel,” the only remaining wall of the Temple Mount</a:t>
            </a:r>
          </a:p>
        </p:txBody>
      </p:sp>
      <p:pic>
        <p:nvPicPr>
          <p:cNvPr id="48135" name="Picture 7" descr="Prayers in Western Wall"/>
          <p:cNvPicPr>
            <a:picLocks noChangeAspect="1" noChangeArrowheads="1"/>
          </p:cNvPicPr>
          <p:nvPr/>
        </p:nvPicPr>
        <p:blipFill>
          <a:blip r:embed="rId5" cstate="print"/>
          <a:srcRect/>
          <a:stretch>
            <a:fillRect/>
          </a:stretch>
        </p:blipFill>
        <p:spPr bwMode="auto">
          <a:xfrm>
            <a:off x="4495800" y="2590800"/>
            <a:ext cx="1335088" cy="1752600"/>
          </a:xfrm>
          <a:prstGeom prst="rect">
            <a:avLst/>
          </a:prstGeom>
          <a:noFill/>
          <a:ln w="9525">
            <a:solidFill>
              <a:srgbClr val="000000"/>
            </a:solidFill>
            <a:miter lim="800000"/>
            <a:headEnd/>
            <a:tailEnd/>
          </a:ln>
        </p:spPr>
      </p:pic>
      <p:sp>
        <p:nvSpPr>
          <p:cNvPr id="48136" name="Text Box 8"/>
          <p:cNvSpPr txBox="1">
            <a:spLocks noChangeArrowheads="1"/>
          </p:cNvSpPr>
          <p:nvPr/>
        </p:nvSpPr>
        <p:spPr bwMode="auto">
          <a:xfrm>
            <a:off x="4572000" y="4357688"/>
            <a:ext cx="1054100" cy="366712"/>
          </a:xfrm>
          <a:prstGeom prst="rect">
            <a:avLst/>
          </a:prstGeom>
          <a:noFill/>
          <a:ln w="9525">
            <a:noFill/>
            <a:miter lim="800000"/>
            <a:headEnd/>
            <a:tailEnd/>
          </a:ln>
          <a:effectLst/>
        </p:spPr>
        <p:txBody>
          <a:bodyPr wrap="none">
            <a:spAutoFit/>
          </a:bodyPr>
          <a:lstStyle/>
          <a:p>
            <a:r>
              <a:rPr lang="en-US" b="1">
                <a:solidFill>
                  <a:srgbClr val="000066"/>
                </a:solidFill>
              </a:rPr>
              <a:t>Prayers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r>
              <a:rPr lang="en-US" dirty="0"/>
              <a:t>SIMON BAR KOCHBA</a:t>
            </a:r>
          </a:p>
        </p:txBody>
      </p:sp>
      <p:sp>
        <p:nvSpPr>
          <p:cNvPr id="50179" name="Rectangle 3"/>
          <p:cNvSpPr>
            <a:spLocks noGrp="1" noRot="1" noChangeArrowheads="1"/>
          </p:cNvSpPr>
          <p:nvPr>
            <p:ph type="body" idx="1"/>
          </p:nvPr>
        </p:nvSpPr>
        <p:spPr>
          <a:xfrm>
            <a:off x="4495800" y="1600200"/>
            <a:ext cx="4346575" cy="4800600"/>
          </a:xfrm>
        </p:spPr>
        <p:txBody>
          <a:bodyPr/>
          <a:lstStyle/>
          <a:p>
            <a:pPr>
              <a:lnSpc>
                <a:spcPct val="80000"/>
              </a:lnSpc>
            </a:pPr>
            <a:r>
              <a:rPr lang="en-US" sz="2800" dirty="0"/>
              <a:t>Uprising 132</a:t>
            </a:r>
          </a:p>
          <a:p>
            <a:pPr lvl="1">
              <a:lnSpc>
                <a:spcPct val="80000"/>
              </a:lnSpc>
            </a:pPr>
            <a:r>
              <a:rPr lang="en-US" sz="2400" dirty="0"/>
              <a:t>By Simon Bar </a:t>
            </a:r>
            <a:r>
              <a:rPr lang="en-US" sz="2400" dirty="0" err="1"/>
              <a:t>Kochba</a:t>
            </a:r>
            <a:endParaRPr lang="en-US" sz="2400" dirty="0"/>
          </a:p>
          <a:p>
            <a:pPr>
              <a:lnSpc>
                <a:spcPct val="80000"/>
              </a:lnSpc>
            </a:pPr>
            <a:r>
              <a:rPr lang="en-US" sz="2800" dirty="0"/>
              <a:t>Uprising was crushed</a:t>
            </a:r>
          </a:p>
          <a:p>
            <a:pPr>
              <a:lnSpc>
                <a:spcPct val="80000"/>
              </a:lnSpc>
            </a:pPr>
            <a:r>
              <a:rPr lang="en-US" sz="2800" dirty="0"/>
              <a:t>Hadrian renamed Judea Syria </a:t>
            </a:r>
            <a:r>
              <a:rPr lang="en-US" sz="2800" dirty="0" err="1"/>
              <a:t>Palestina</a:t>
            </a:r>
            <a:endParaRPr lang="en-US" sz="2800" dirty="0"/>
          </a:p>
          <a:p>
            <a:pPr lvl="1">
              <a:lnSpc>
                <a:spcPct val="80000"/>
              </a:lnSpc>
            </a:pPr>
            <a:r>
              <a:rPr lang="en-US" sz="2400" dirty="0"/>
              <a:t>“Palestine”</a:t>
            </a:r>
          </a:p>
          <a:p>
            <a:pPr>
              <a:lnSpc>
                <a:spcPct val="80000"/>
              </a:lnSpc>
            </a:pPr>
            <a:r>
              <a:rPr lang="en-US" sz="2800" dirty="0"/>
              <a:t>Jerusalem renamed “</a:t>
            </a:r>
            <a:r>
              <a:rPr lang="en-US" sz="2800" dirty="0" err="1"/>
              <a:t>Aelia</a:t>
            </a:r>
            <a:r>
              <a:rPr lang="en-US" sz="2800" dirty="0"/>
              <a:t> </a:t>
            </a:r>
            <a:r>
              <a:rPr lang="en-US" sz="2800" dirty="0" err="1"/>
              <a:t>Capitolina</a:t>
            </a:r>
            <a:r>
              <a:rPr lang="en-US" sz="2800" dirty="0"/>
              <a:t>”</a:t>
            </a:r>
          </a:p>
          <a:p>
            <a:pPr lvl="1">
              <a:lnSpc>
                <a:spcPct val="80000"/>
              </a:lnSpc>
            </a:pPr>
            <a:r>
              <a:rPr lang="en-US" sz="2400" dirty="0"/>
              <a:t>Jews forbidden to enter the city</a:t>
            </a:r>
          </a:p>
          <a:p>
            <a:pPr>
              <a:lnSpc>
                <a:spcPct val="80000"/>
              </a:lnSpc>
            </a:pPr>
            <a:r>
              <a:rPr lang="en-US" sz="2800" dirty="0"/>
              <a:t>Diaspora</a:t>
            </a:r>
          </a:p>
          <a:p>
            <a:pPr lvl="1">
              <a:lnSpc>
                <a:spcPct val="80000"/>
              </a:lnSpc>
            </a:pPr>
            <a:r>
              <a:rPr lang="en-US" sz="2400" dirty="0"/>
              <a:t>Jews lived in exile</a:t>
            </a:r>
          </a:p>
        </p:txBody>
      </p:sp>
      <p:pic>
        <p:nvPicPr>
          <p:cNvPr id="50180" name="Picture 4" descr="Aeolia Capitalina"/>
          <p:cNvPicPr>
            <a:picLocks noChangeAspect="1" noChangeArrowheads="1"/>
          </p:cNvPicPr>
          <p:nvPr/>
        </p:nvPicPr>
        <p:blipFill>
          <a:blip r:embed="rId3" cstate="print">
            <a:lum bright="12000" contrast="30000"/>
          </a:blip>
          <a:srcRect/>
          <a:stretch>
            <a:fillRect/>
          </a:stretch>
        </p:blipFill>
        <p:spPr bwMode="auto">
          <a:xfrm>
            <a:off x="1219200" y="1524000"/>
            <a:ext cx="2667000" cy="1870075"/>
          </a:xfrm>
          <a:prstGeom prst="rect">
            <a:avLst/>
          </a:prstGeom>
          <a:noFill/>
          <a:ln w="9525">
            <a:solidFill>
              <a:srgbClr val="000000"/>
            </a:solidFill>
            <a:miter lim="800000"/>
            <a:headEnd/>
            <a:tailEnd/>
          </a:ln>
        </p:spPr>
      </p:pic>
      <p:pic>
        <p:nvPicPr>
          <p:cNvPr id="50181" name="Picture 5" descr="Roman Empire - Hadrian"/>
          <p:cNvPicPr>
            <a:picLocks noChangeAspect="1" noChangeArrowheads="1"/>
          </p:cNvPicPr>
          <p:nvPr/>
        </p:nvPicPr>
        <p:blipFill>
          <a:blip r:embed="rId4" cstate="print"/>
          <a:srcRect/>
          <a:stretch>
            <a:fillRect/>
          </a:stretch>
        </p:blipFill>
        <p:spPr bwMode="auto">
          <a:xfrm>
            <a:off x="228600" y="4217988"/>
            <a:ext cx="4267200" cy="2335212"/>
          </a:xfrm>
          <a:prstGeom prst="rect">
            <a:avLst/>
          </a:prstGeom>
          <a:noFill/>
        </p:spPr>
      </p:pic>
      <p:pic>
        <p:nvPicPr>
          <p:cNvPr id="50182" name="Picture 6" descr="Hadrian"/>
          <p:cNvPicPr>
            <a:picLocks noChangeAspect="1" noChangeArrowheads="1"/>
          </p:cNvPicPr>
          <p:nvPr/>
        </p:nvPicPr>
        <p:blipFill>
          <a:blip r:embed="rId5" cstate="print"/>
          <a:srcRect/>
          <a:stretch>
            <a:fillRect/>
          </a:stretch>
        </p:blipFill>
        <p:spPr bwMode="auto">
          <a:xfrm>
            <a:off x="457200" y="2514600"/>
            <a:ext cx="1281113" cy="1600200"/>
          </a:xfrm>
          <a:prstGeom prst="rect">
            <a:avLst/>
          </a:prstGeom>
          <a:noFill/>
          <a:ln w="9525">
            <a:solidFill>
              <a:srgbClr val="000000"/>
            </a:solidFill>
            <a:miter lim="800000"/>
            <a:headEnd/>
            <a:tailEnd/>
          </a:ln>
        </p:spPr>
      </p:pic>
      <p:sp>
        <p:nvSpPr>
          <p:cNvPr id="50183" name="Text Box 7"/>
          <p:cNvSpPr txBox="1">
            <a:spLocks noChangeArrowheads="1"/>
          </p:cNvSpPr>
          <p:nvPr/>
        </p:nvSpPr>
        <p:spPr bwMode="auto">
          <a:xfrm>
            <a:off x="1876425" y="3473450"/>
            <a:ext cx="2314575" cy="641350"/>
          </a:xfrm>
          <a:prstGeom prst="rect">
            <a:avLst/>
          </a:prstGeom>
          <a:noFill/>
          <a:ln w="9525">
            <a:noFill/>
            <a:miter lim="800000"/>
            <a:headEnd/>
            <a:tailEnd/>
          </a:ln>
          <a:effectLst/>
        </p:spPr>
        <p:txBody>
          <a:bodyPr wrap="none">
            <a:spAutoFit/>
          </a:bodyPr>
          <a:lstStyle/>
          <a:p>
            <a:r>
              <a:rPr lang="en-US" b="1">
                <a:solidFill>
                  <a:srgbClr val="000066"/>
                </a:solidFill>
              </a:rPr>
              <a:t>Emperor Hadrian’s</a:t>
            </a:r>
          </a:p>
          <a:p>
            <a:r>
              <a:rPr lang="en-US" b="1">
                <a:solidFill>
                  <a:srgbClr val="000066"/>
                </a:solidFill>
              </a:rPr>
              <a:t>Empire</a:t>
            </a:r>
          </a:p>
        </p:txBody>
      </p:sp>
      <p:pic>
        <p:nvPicPr>
          <p:cNvPr id="50184" name="Picture 8" descr="Israeli flag"/>
          <p:cNvPicPr>
            <a:picLocks noChangeAspect="1" noChangeArrowheads="1"/>
          </p:cNvPicPr>
          <p:nvPr/>
        </p:nvPicPr>
        <p:blipFill>
          <a:blip r:embed="rId6" cstate="print"/>
          <a:srcRect/>
          <a:stretch>
            <a:fillRect/>
          </a:stretch>
        </p:blipFill>
        <p:spPr bwMode="auto">
          <a:xfrm rot="-1458907">
            <a:off x="284163" y="658813"/>
            <a:ext cx="1371600" cy="93186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en-US" dirty="0"/>
              <a:t>Christianity</a:t>
            </a:r>
          </a:p>
        </p:txBody>
      </p:sp>
      <p:sp>
        <p:nvSpPr>
          <p:cNvPr id="52227" name="Rectangle 3"/>
          <p:cNvSpPr>
            <a:spLocks noGrp="1" noRot="1" noChangeArrowheads="1"/>
          </p:cNvSpPr>
          <p:nvPr>
            <p:ph sz="half" idx="1"/>
          </p:nvPr>
        </p:nvSpPr>
        <p:spPr>
          <a:xfrm>
            <a:off x="4343400" y="1676400"/>
            <a:ext cx="4194175" cy="4498975"/>
          </a:xfrm>
        </p:spPr>
        <p:txBody>
          <a:bodyPr>
            <a:normAutofit lnSpcReduction="10000"/>
          </a:bodyPr>
          <a:lstStyle/>
          <a:p>
            <a:r>
              <a:rPr lang="en-US" sz="2800" dirty="0"/>
              <a:t>Nicene Creed A.D. 325</a:t>
            </a:r>
          </a:p>
          <a:p>
            <a:pPr lvl="1"/>
            <a:r>
              <a:rPr lang="en-US" sz="2400" dirty="0"/>
              <a:t>Church fell under imperial control</a:t>
            </a:r>
          </a:p>
          <a:p>
            <a:pPr lvl="1"/>
            <a:r>
              <a:rPr lang="en-US" sz="2400" dirty="0"/>
              <a:t>Common set of beliefs and principles</a:t>
            </a:r>
          </a:p>
          <a:p>
            <a:pPr lvl="1"/>
            <a:r>
              <a:rPr lang="en-US" sz="2400" dirty="0"/>
              <a:t>Christianity deemed official religion of the Romans</a:t>
            </a:r>
          </a:p>
          <a:p>
            <a:pPr lvl="1"/>
            <a:r>
              <a:rPr lang="en-US" sz="2400" dirty="0"/>
              <a:t>Jerusalem enjoyed new prestige</a:t>
            </a:r>
          </a:p>
          <a:p>
            <a:pPr lvl="2"/>
            <a:r>
              <a:rPr lang="en-US" sz="2000" dirty="0"/>
              <a:t>Church of Holy </a:t>
            </a:r>
            <a:r>
              <a:rPr lang="en-US" sz="2000" dirty="0" err="1"/>
              <a:t>Sepulchre</a:t>
            </a:r>
            <a:r>
              <a:rPr lang="en-US" sz="2000" dirty="0"/>
              <a:t> constructed</a:t>
            </a:r>
          </a:p>
        </p:txBody>
      </p:sp>
      <p:pic>
        <p:nvPicPr>
          <p:cNvPr id="52228" name="Picture 4" descr="Nicene Creed"/>
          <p:cNvPicPr>
            <a:picLocks noGrp="1" noChangeAspect="1" noChangeArrowheads="1"/>
          </p:cNvPicPr>
          <p:nvPr>
            <p:ph type="body" sz="half" idx="2"/>
          </p:nvPr>
        </p:nvPicPr>
        <p:blipFill>
          <a:blip r:embed="rId3" cstate="print"/>
          <a:srcRect/>
          <a:stretch>
            <a:fillRect/>
          </a:stretch>
        </p:blipFill>
        <p:spPr>
          <a:xfrm>
            <a:off x="304800" y="1447800"/>
            <a:ext cx="2220913" cy="2971800"/>
          </a:xfrm>
          <a:noFill/>
          <a:ln>
            <a:solidFill>
              <a:srgbClr val="000080"/>
            </a:solidFill>
          </a:ln>
        </p:spPr>
      </p:pic>
      <p:sp>
        <p:nvSpPr>
          <p:cNvPr id="52229" name="Text Box 5"/>
          <p:cNvSpPr txBox="1">
            <a:spLocks noChangeArrowheads="1"/>
          </p:cNvSpPr>
          <p:nvPr/>
        </p:nvSpPr>
        <p:spPr bwMode="auto">
          <a:xfrm>
            <a:off x="2667000" y="2438400"/>
            <a:ext cx="1752600" cy="915988"/>
          </a:xfrm>
          <a:prstGeom prst="rect">
            <a:avLst/>
          </a:prstGeom>
          <a:noFill/>
          <a:ln w="9525">
            <a:noFill/>
            <a:miter lim="800000"/>
            <a:headEnd/>
            <a:tailEnd/>
          </a:ln>
          <a:effectLst/>
        </p:spPr>
        <p:txBody>
          <a:bodyPr>
            <a:spAutoFit/>
          </a:bodyPr>
          <a:lstStyle/>
          <a:p>
            <a:pPr algn="l"/>
            <a:r>
              <a:rPr lang="en-US" b="1">
                <a:solidFill>
                  <a:srgbClr val="000066"/>
                </a:solidFill>
              </a:rPr>
              <a:t>Bishops holding the</a:t>
            </a:r>
          </a:p>
          <a:p>
            <a:pPr algn="l"/>
            <a:r>
              <a:rPr lang="en-US" b="1">
                <a:solidFill>
                  <a:srgbClr val="000066"/>
                </a:solidFill>
              </a:rPr>
              <a:t>Nicene Creed</a:t>
            </a:r>
          </a:p>
        </p:txBody>
      </p:sp>
      <p:pic>
        <p:nvPicPr>
          <p:cNvPr id="52230" name="Picture 6" descr="MCj03248160000[1]"/>
          <p:cNvPicPr>
            <a:picLocks noChangeAspect="1" noChangeArrowheads="1"/>
          </p:cNvPicPr>
          <p:nvPr/>
        </p:nvPicPr>
        <p:blipFill>
          <a:blip r:embed="rId4" cstate="print"/>
          <a:srcRect/>
          <a:stretch>
            <a:fillRect/>
          </a:stretch>
        </p:blipFill>
        <p:spPr bwMode="auto">
          <a:xfrm>
            <a:off x="6019800" y="381000"/>
            <a:ext cx="1809750" cy="1190625"/>
          </a:xfrm>
          <a:prstGeom prst="rect">
            <a:avLst/>
          </a:prstGeom>
          <a:noFill/>
        </p:spPr>
      </p:pic>
      <p:pic>
        <p:nvPicPr>
          <p:cNvPr id="52231" name="Picture 7" descr="church holy sepulchre"/>
          <p:cNvPicPr>
            <a:picLocks noChangeAspect="1" noChangeArrowheads="1"/>
          </p:cNvPicPr>
          <p:nvPr/>
        </p:nvPicPr>
        <p:blipFill>
          <a:blip r:embed="rId5" cstate="print"/>
          <a:srcRect/>
          <a:stretch>
            <a:fillRect/>
          </a:stretch>
        </p:blipFill>
        <p:spPr bwMode="auto">
          <a:xfrm>
            <a:off x="1600200" y="3810000"/>
            <a:ext cx="2844800" cy="2133600"/>
          </a:xfrm>
          <a:prstGeom prst="rect">
            <a:avLst/>
          </a:prstGeom>
          <a:noFill/>
          <a:ln w="9525">
            <a:solidFill>
              <a:srgbClr val="000000"/>
            </a:solidFill>
            <a:miter lim="800000"/>
            <a:headEnd/>
            <a:tailEnd/>
          </a:ln>
        </p:spPr>
      </p:pic>
      <p:sp>
        <p:nvSpPr>
          <p:cNvPr id="52232" name="Text Box 8"/>
          <p:cNvSpPr txBox="1">
            <a:spLocks noChangeArrowheads="1"/>
          </p:cNvSpPr>
          <p:nvPr/>
        </p:nvSpPr>
        <p:spPr bwMode="auto">
          <a:xfrm>
            <a:off x="1371600" y="6096000"/>
            <a:ext cx="3128963" cy="366713"/>
          </a:xfrm>
          <a:prstGeom prst="rect">
            <a:avLst/>
          </a:prstGeom>
          <a:noFill/>
          <a:ln w="9525">
            <a:noFill/>
            <a:miter lim="800000"/>
            <a:headEnd/>
            <a:tailEnd/>
          </a:ln>
          <a:effectLst/>
        </p:spPr>
        <p:txBody>
          <a:bodyPr wrap="none">
            <a:spAutoFit/>
          </a:bodyPr>
          <a:lstStyle/>
          <a:p>
            <a:r>
              <a:rPr lang="en-US">
                <a:solidFill>
                  <a:srgbClr val="000066"/>
                </a:solidFill>
              </a:rPr>
              <a:t>Church of the Holy Sepulchre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dirty="0"/>
              <a:t>Roman Empire</a:t>
            </a:r>
          </a:p>
        </p:txBody>
      </p:sp>
      <p:pic>
        <p:nvPicPr>
          <p:cNvPr id="54275" name="Picture 3" descr="Roman empire copy"/>
          <p:cNvPicPr>
            <a:picLocks noGrp="1" noChangeAspect="1" noChangeArrowheads="1"/>
          </p:cNvPicPr>
          <p:nvPr>
            <p:ph type="body" idx="1"/>
          </p:nvPr>
        </p:nvPicPr>
        <p:blipFill>
          <a:blip r:embed="rId3" cstate="print"/>
          <a:srcRect t="3175"/>
          <a:stretch>
            <a:fillRect/>
          </a:stretch>
        </p:blipFill>
        <p:spPr>
          <a:xfrm>
            <a:off x="4800600" y="2514600"/>
            <a:ext cx="4114800" cy="3594100"/>
          </a:xfrm>
          <a:noFill/>
          <a:ln>
            <a:solidFill>
              <a:srgbClr val="003366"/>
            </a:solidFill>
          </a:ln>
        </p:spPr>
      </p:pic>
      <p:pic>
        <p:nvPicPr>
          <p:cNvPr id="54276" name="Picture 4" descr="MCj03248160000[1]"/>
          <p:cNvPicPr>
            <a:picLocks noChangeAspect="1" noChangeArrowheads="1"/>
          </p:cNvPicPr>
          <p:nvPr/>
        </p:nvPicPr>
        <p:blipFill>
          <a:blip r:embed="rId4" cstate="print"/>
          <a:srcRect/>
          <a:stretch>
            <a:fillRect/>
          </a:stretch>
        </p:blipFill>
        <p:spPr bwMode="auto">
          <a:xfrm>
            <a:off x="6629400" y="381000"/>
            <a:ext cx="1809750" cy="1190625"/>
          </a:xfrm>
          <a:prstGeom prst="rect">
            <a:avLst/>
          </a:prstGeom>
          <a:noFill/>
        </p:spPr>
      </p:pic>
      <p:sp>
        <p:nvSpPr>
          <p:cNvPr id="54277" name="Rectangle 5"/>
          <p:cNvSpPr>
            <a:spLocks noRot="1" noChangeArrowheads="1"/>
          </p:cNvSpPr>
          <p:nvPr/>
        </p:nvSpPr>
        <p:spPr bwMode="auto">
          <a:xfrm>
            <a:off x="228600" y="1447800"/>
            <a:ext cx="5638800" cy="5029200"/>
          </a:xfrm>
          <a:prstGeom prst="rect">
            <a:avLst/>
          </a:prstGeom>
          <a:noFill/>
          <a:ln w="9525">
            <a:noFill/>
            <a:miter lim="800000"/>
            <a:headEnd/>
            <a:tailEnd/>
          </a:ln>
          <a:effectLst/>
        </p:spPr>
        <p:txBody>
          <a:bodyPr/>
          <a:lstStyle/>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Byzantium</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Capital of Roman Empire moved to Byzantium  (330)</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“New Rome”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Later called Constantinople</a:t>
            </a:r>
          </a:p>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Empire split in 395</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Eastern Byzantine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was Constantinople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Greek Orthodox Church</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Western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Milan and Ravenna </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Future Holy Roman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Seat of Roman Catholicism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s.huntingdon.edu/jlewis/Syl/IRcomp/Maps/Ottoman1580.gif"/>
          <p:cNvPicPr>
            <a:picLocks noChangeAspect="1" noChangeArrowheads="1"/>
          </p:cNvPicPr>
          <p:nvPr/>
        </p:nvPicPr>
        <p:blipFill>
          <a:blip r:embed="rId3" cstate="print"/>
          <a:srcRect/>
          <a:stretch>
            <a:fillRect/>
          </a:stretch>
        </p:blipFill>
        <p:spPr bwMode="auto">
          <a:xfrm>
            <a:off x="1066800" y="762000"/>
            <a:ext cx="7010400" cy="420052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sz="quarter"/>
          </p:nvPr>
        </p:nvSpPr>
        <p:spPr/>
        <p:txBody>
          <a:bodyPr/>
          <a:lstStyle/>
          <a:p>
            <a:r>
              <a:rPr lang="en-US" dirty="0"/>
              <a:t>Symbol Key</a:t>
            </a:r>
          </a:p>
        </p:txBody>
      </p:sp>
      <p:sp>
        <p:nvSpPr>
          <p:cNvPr id="7171" name="Rectangle 3"/>
          <p:cNvSpPr>
            <a:spLocks noGrp="1" noRot="1" noChangeArrowheads="1"/>
          </p:cNvSpPr>
          <p:nvPr>
            <p:ph sz="quarter" idx="4"/>
          </p:nvPr>
        </p:nvSpPr>
        <p:spPr>
          <a:xfrm>
            <a:off x="3505200" y="3352800"/>
            <a:ext cx="4194175" cy="762000"/>
          </a:xfrm>
        </p:spPr>
        <p:txBody>
          <a:bodyPr/>
          <a:lstStyle/>
          <a:p>
            <a:r>
              <a:rPr lang="en-US" sz="2400" dirty="0"/>
              <a:t>Palestinian Perspective</a:t>
            </a:r>
          </a:p>
        </p:txBody>
      </p:sp>
      <p:pic>
        <p:nvPicPr>
          <p:cNvPr id="7172" name="Picture 4" descr="Palestine flag"/>
          <p:cNvPicPr>
            <a:picLocks noGrp="1" noChangeAspect="1" noChangeArrowheads="1"/>
          </p:cNvPicPr>
          <p:nvPr>
            <p:ph sz="quarter" idx="2"/>
          </p:nvPr>
        </p:nvPicPr>
        <p:blipFill>
          <a:blip r:embed="rId3" cstate="print"/>
          <a:srcRect/>
          <a:stretch>
            <a:fillRect/>
          </a:stretch>
        </p:blipFill>
        <p:spPr>
          <a:xfrm>
            <a:off x="990600" y="3048000"/>
            <a:ext cx="1981200" cy="1308100"/>
          </a:xfrm>
          <a:noFill/>
          <a:ln>
            <a:solidFill>
              <a:srgbClr val="000000"/>
            </a:solidFill>
          </a:ln>
        </p:spPr>
      </p:pic>
      <p:pic>
        <p:nvPicPr>
          <p:cNvPr id="7173" name="Picture 5" descr="Israeli flag"/>
          <p:cNvPicPr>
            <a:picLocks noGrp="1" noChangeAspect="1" noChangeArrowheads="1"/>
          </p:cNvPicPr>
          <p:nvPr>
            <p:ph sz="quarter" idx="1"/>
          </p:nvPr>
        </p:nvPicPr>
        <p:blipFill>
          <a:blip r:embed="rId4" cstate="print"/>
          <a:srcRect/>
          <a:stretch>
            <a:fillRect/>
          </a:stretch>
        </p:blipFill>
        <p:spPr>
          <a:xfrm>
            <a:off x="1066800" y="1295400"/>
            <a:ext cx="1944688" cy="1320800"/>
          </a:xfrm>
          <a:noFill/>
          <a:ln>
            <a:solidFill>
              <a:srgbClr val="000000"/>
            </a:solidFill>
          </a:ln>
        </p:spPr>
      </p:pic>
      <p:pic>
        <p:nvPicPr>
          <p:cNvPr id="7174" name="Picture 6" descr="MCj03248160000[1]"/>
          <p:cNvPicPr>
            <a:picLocks noGrp="1" noChangeAspect="1" noChangeArrowheads="1"/>
          </p:cNvPicPr>
          <p:nvPr>
            <p:ph sz="quarter" idx="3"/>
          </p:nvPr>
        </p:nvPicPr>
        <p:blipFill>
          <a:blip r:embed="rId5" cstate="print"/>
          <a:srcRect/>
          <a:stretch>
            <a:fillRect/>
          </a:stretch>
        </p:blipFill>
        <p:spPr>
          <a:xfrm>
            <a:off x="1066800" y="4876800"/>
            <a:ext cx="1905000" cy="1252538"/>
          </a:xfrm>
          <a:noFill/>
          <a:ln/>
        </p:spPr>
      </p:pic>
      <p:sp>
        <p:nvSpPr>
          <p:cNvPr id="7175" name="Rectangle 7"/>
          <p:cNvSpPr>
            <a:spLocks noRot="1" noChangeArrowheads="1"/>
          </p:cNvSpPr>
          <p:nvPr/>
        </p:nvSpPr>
        <p:spPr bwMode="auto">
          <a:xfrm>
            <a:off x="3429000" y="1600200"/>
            <a:ext cx="4194175" cy="7620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Jewish Perspective</a:t>
            </a:r>
          </a:p>
        </p:txBody>
      </p:sp>
      <p:sp>
        <p:nvSpPr>
          <p:cNvPr id="7176" name="Rectangle 8"/>
          <p:cNvSpPr>
            <a:spLocks noRot="1" noChangeArrowheads="1"/>
          </p:cNvSpPr>
          <p:nvPr/>
        </p:nvSpPr>
        <p:spPr bwMode="auto">
          <a:xfrm>
            <a:off x="3429000" y="5105400"/>
            <a:ext cx="4194175" cy="7620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Christian Perspective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sz="3600" dirty="0"/>
              <a:t>GRECO-ROMAN PERIOD</a:t>
            </a:r>
          </a:p>
        </p:txBody>
      </p:sp>
      <p:sp>
        <p:nvSpPr>
          <p:cNvPr id="31747" name="Rectangle 3"/>
          <p:cNvSpPr>
            <a:spLocks noGrp="1" noRot="1" noChangeArrowheads="1"/>
          </p:cNvSpPr>
          <p:nvPr>
            <p:ph sz="half" idx="1"/>
          </p:nvPr>
        </p:nvSpPr>
        <p:spPr>
          <a:xfrm>
            <a:off x="606425" y="2209800"/>
            <a:ext cx="3584575" cy="3355975"/>
          </a:xfrm>
        </p:spPr>
        <p:txBody>
          <a:bodyPr/>
          <a:lstStyle/>
          <a:p>
            <a:r>
              <a:rPr lang="en-US" sz="2800" dirty="0"/>
              <a:t>Alexander the Great (331 B.C.)</a:t>
            </a:r>
          </a:p>
          <a:p>
            <a:r>
              <a:rPr lang="en-US" sz="2800" dirty="0" err="1"/>
              <a:t>Ptolemies</a:t>
            </a:r>
            <a:endParaRPr lang="en-US" sz="2800" dirty="0"/>
          </a:p>
          <a:p>
            <a:r>
              <a:rPr lang="en-US" sz="2800" dirty="0"/>
              <a:t>Seleucids</a:t>
            </a:r>
          </a:p>
          <a:p>
            <a:pPr lvl="1"/>
            <a:r>
              <a:rPr lang="en-US" sz="2400" dirty="0"/>
              <a:t>Antiochus IV </a:t>
            </a:r>
            <a:r>
              <a:rPr lang="en-US" sz="2400" dirty="0" err="1"/>
              <a:t>Epiphanes</a:t>
            </a:r>
            <a:endParaRPr lang="en-US" sz="2400" dirty="0"/>
          </a:p>
          <a:p>
            <a:r>
              <a:rPr lang="en-US" sz="2800" dirty="0"/>
              <a:t>Hellenism</a:t>
            </a:r>
          </a:p>
        </p:txBody>
      </p:sp>
      <p:pic>
        <p:nvPicPr>
          <p:cNvPr id="3174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31749" name="Picture 5" descr="Israeli flag"/>
          <p:cNvPicPr>
            <a:picLocks noChangeAspect="1" noChangeArrowheads="1"/>
          </p:cNvPicPr>
          <p:nvPr/>
        </p:nvPicPr>
        <p:blipFill>
          <a:blip r:embed="rId4" cstate="print"/>
          <a:srcRect/>
          <a:stretch>
            <a:fillRect/>
          </a:stretch>
        </p:blipFill>
        <p:spPr bwMode="auto">
          <a:xfrm rot="-1458907">
            <a:off x="304800" y="609600"/>
            <a:ext cx="1579563" cy="1073150"/>
          </a:xfrm>
          <a:prstGeom prst="rect">
            <a:avLst/>
          </a:prstGeom>
          <a:noFill/>
          <a:ln w="9525">
            <a:solidFill>
              <a:schemeClr val="bg1"/>
            </a:solidFill>
            <a:miter lim="800000"/>
            <a:headEnd/>
            <a:tailEnd/>
          </a:ln>
        </p:spPr>
      </p:pic>
      <p:pic>
        <p:nvPicPr>
          <p:cNvPr id="31750" name="Picture 6" descr="Seleucids and Ptolemies final copy"/>
          <p:cNvPicPr>
            <a:picLocks noGrp="1" noChangeAspect="1" noChangeArrowheads="1"/>
          </p:cNvPicPr>
          <p:nvPr>
            <p:ph sz="quarter" idx="2"/>
          </p:nvPr>
        </p:nvPicPr>
        <p:blipFill>
          <a:blip r:embed="rId5" cstate="print"/>
          <a:srcRect/>
          <a:stretch>
            <a:fillRect/>
          </a:stretch>
        </p:blipFill>
        <p:spPr>
          <a:xfrm>
            <a:off x="4191000" y="3505200"/>
            <a:ext cx="4724400" cy="2543175"/>
          </a:xfrm>
          <a:noFill/>
          <a:ln>
            <a:solidFill>
              <a:srgbClr val="003366"/>
            </a:solidFill>
          </a:ln>
        </p:spPr>
      </p:pic>
      <p:pic>
        <p:nvPicPr>
          <p:cNvPr id="31751" name="Picture 7" descr="alexander the great"/>
          <p:cNvPicPr>
            <a:picLocks noChangeAspect="1" noChangeArrowheads="1"/>
          </p:cNvPicPr>
          <p:nvPr/>
        </p:nvPicPr>
        <p:blipFill>
          <a:blip r:embed="rId6" cstate="print"/>
          <a:srcRect l="16560" r="7097" b="15205"/>
          <a:stretch>
            <a:fillRect/>
          </a:stretch>
        </p:blipFill>
        <p:spPr bwMode="auto">
          <a:xfrm>
            <a:off x="4191000" y="1600200"/>
            <a:ext cx="2286000" cy="1752600"/>
          </a:xfrm>
          <a:prstGeom prst="rect">
            <a:avLst/>
          </a:prstGeom>
          <a:noFill/>
          <a:ln w="9525">
            <a:solidFill>
              <a:srgbClr val="003366"/>
            </a:solidFill>
            <a:miter lim="800000"/>
            <a:headEnd/>
            <a:tailEnd/>
          </a:ln>
        </p:spPr>
      </p:pic>
      <p:sp>
        <p:nvSpPr>
          <p:cNvPr id="31752" name="Text Box 8"/>
          <p:cNvSpPr txBox="1">
            <a:spLocks noChangeArrowheads="1"/>
          </p:cNvSpPr>
          <p:nvPr/>
        </p:nvSpPr>
        <p:spPr bwMode="auto">
          <a:xfrm>
            <a:off x="6650038" y="2286000"/>
            <a:ext cx="1412875" cy="641350"/>
          </a:xfrm>
          <a:prstGeom prst="rect">
            <a:avLst/>
          </a:prstGeom>
          <a:noFill/>
          <a:ln w="9525">
            <a:noFill/>
            <a:miter lim="800000"/>
            <a:headEnd/>
            <a:tailEnd/>
          </a:ln>
          <a:effectLst/>
        </p:spPr>
        <p:txBody>
          <a:bodyPr wrap="none">
            <a:spAutoFit/>
          </a:bodyPr>
          <a:lstStyle/>
          <a:p>
            <a:pPr algn="l"/>
            <a:r>
              <a:rPr lang="en-US" b="1">
                <a:solidFill>
                  <a:srgbClr val="000066"/>
                </a:solidFill>
              </a:rPr>
              <a:t>Alexander </a:t>
            </a:r>
          </a:p>
          <a:p>
            <a:pPr algn="l"/>
            <a:r>
              <a:rPr lang="en-US" b="1">
                <a:solidFill>
                  <a:srgbClr val="000066"/>
                </a:solidFill>
              </a:rPr>
              <a:t>the Great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en-US" dirty="0"/>
              <a:t>MACCABEAN REVOLT</a:t>
            </a:r>
          </a:p>
        </p:txBody>
      </p:sp>
      <p:sp>
        <p:nvSpPr>
          <p:cNvPr id="33795" name="Rectangle 3"/>
          <p:cNvSpPr>
            <a:spLocks noGrp="1" noRot="1" noChangeArrowheads="1"/>
          </p:cNvSpPr>
          <p:nvPr>
            <p:ph type="body" sz="half" idx="1"/>
          </p:nvPr>
        </p:nvSpPr>
        <p:spPr>
          <a:xfrm>
            <a:off x="457200" y="2286000"/>
            <a:ext cx="3736975" cy="3429000"/>
          </a:xfrm>
        </p:spPr>
        <p:txBody>
          <a:bodyPr/>
          <a:lstStyle/>
          <a:p>
            <a:r>
              <a:rPr lang="en-US" sz="2800" dirty="0"/>
              <a:t>Judah </a:t>
            </a:r>
            <a:r>
              <a:rPr lang="en-US" sz="2800" dirty="0" err="1"/>
              <a:t>Maccabee</a:t>
            </a:r>
            <a:r>
              <a:rPr lang="en-US" sz="2800" dirty="0"/>
              <a:t> (“The Hammer”)</a:t>
            </a:r>
          </a:p>
          <a:p>
            <a:r>
              <a:rPr lang="en-US" sz="2800" dirty="0"/>
              <a:t>Revolted against Greeks</a:t>
            </a:r>
          </a:p>
          <a:p>
            <a:r>
              <a:rPr lang="en-US" sz="2800" dirty="0" err="1"/>
              <a:t>Hasmonean</a:t>
            </a:r>
            <a:r>
              <a:rPr lang="en-US" sz="2800" dirty="0"/>
              <a:t> Dynasty</a:t>
            </a:r>
          </a:p>
        </p:txBody>
      </p:sp>
      <p:pic>
        <p:nvPicPr>
          <p:cNvPr id="33796" name="Picture 4" descr="Maccabees"/>
          <p:cNvPicPr>
            <a:picLocks noGrp="1" noChangeAspect="1" noChangeArrowheads="1"/>
          </p:cNvPicPr>
          <p:nvPr>
            <p:ph sz="half" idx="2"/>
          </p:nvPr>
        </p:nvPicPr>
        <p:blipFill>
          <a:blip r:embed="rId3" cstate="print"/>
          <a:srcRect/>
          <a:stretch>
            <a:fillRect/>
          </a:stretch>
        </p:blipFill>
        <p:spPr>
          <a:xfrm>
            <a:off x="4038600" y="1909763"/>
            <a:ext cx="4803775" cy="3443287"/>
          </a:xfrm>
          <a:noFill/>
          <a:ln>
            <a:solidFill>
              <a:srgbClr val="000000"/>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dirty="0"/>
              <a:t>KING HEROD</a:t>
            </a:r>
          </a:p>
        </p:txBody>
      </p:sp>
      <p:sp>
        <p:nvSpPr>
          <p:cNvPr id="35843" name="Rectangle 3"/>
          <p:cNvSpPr>
            <a:spLocks noGrp="1" noRot="1" noChangeArrowheads="1"/>
          </p:cNvSpPr>
          <p:nvPr>
            <p:ph type="body" sz="half" idx="1"/>
          </p:nvPr>
        </p:nvSpPr>
        <p:spPr/>
        <p:txBody>
          <a:bodyPr/>
          <a:lstStyle/>
          <a:p>
            <a:r>
              <a:rPr lang="en-US" sz="2800" dirty="0"/>
              <a:t>Romans conquered Greeks (146 B.C.)</a:t>
            </a:r>
          </a:p>
          <a:p>
            <a:r>
              <a:rPr lang="en-US" sz="2800" dirty="0"/>
              <a:t>Herod appointed king</a:t>
            </a:r>
          </a:p>
          <a:p>
            <a:pPr lvl="1"/>
            <a:r>
              <a:rPr lang="en-US" sz="2400" dirty="0"/>
              <a:t>Constructed aqueducts, palaces </a:t>
            </a:r>
          </a:p>
          <a:p>
            <a:pPr lvl="1"/>
            <a:r>
              <a:rPr lang="en-US" sz="2400" dirty="0"/>
              <a:t>Expanded Temple Mount</a:t>
            </a:r>
          </a:p>
          <a:p>
            <a:r>
              <a:rPr lang="en-US" sz="2800" dirty="0"/>
              <a:t>Herod “crucified” conspirators</a:t>
            </a:r>
          </a:p>
        </p:txBody>
      </p:sp>
      <p:pic>
        <p:nvPicPr>
          <p:cNvPr id="35844" name="Picture 4" descr="herod's temple"/>
          <p:cNvPicPr>
            <a:picLocks noGrp="1" noChangeAspect="1" noChangeArrowheads="1"/>
          </p:cNvPicPr>
          <p:nvPr>
            <p:ph sz="quarter" idx="2"/>
          </p:nvPr>
        </p:nvPicPr>
        <p:blipFill>
          <a:blip r:embed="rId3" cstate="print"/>
          <a:srcRect b="11205"/>
          <a:stretch>
            <a:fillRect/>
          </a:stretch>
        </p:blipFill>
        <p:spPr>
          <a:xfrm>
            <a:off x="4749800" y="3352800"/>
            <a:ext cx="3860800" cy="2667000"/>
          </a:xfrm>
          <a:noFill/>
          <a:ln>
            <a:solidFill>
              <a:srgbClr val="003366"/>
            </a:solidFill>
          </a:ln>
        </p:spPr>
      </p:pic>
      <p:pic>
        <p:nvPicPr>
          <p:cNvPr id="35845" name="Picture 5" descr="HerodtheGreat1"/>
          <p:cNvPicPr>
            <a:picLocks noGrp="1" noChangeAspect="1" noChangeArrowheads="1"/>
          </p:cNvPicPr>
          <p:nvPr>
            <p:ph sz="quarter" idx="3"/>
          </p:nvPr>
        </p:nvPicPr>
        <p:blipFill>
          <a:blip r:embed="rId4" cstate="print"/>
          <a:srcRect/>
          <a:stretch>
            <a:fillRect/>
          </a:stretch>
        </p:blipFill>
        <p:spPr>
          <a:xfrm>
            <a:off x="6858000" y="1524000"/>
            <a:ext cx="1336675" cy="1639888"/>
          </a:xfrm>
          <a:noFill/>
          <a:ln>
            <a:solidFill>
              <a:srgbClr val="003366"/>
            </a:solidFill>
          </a:ln>
        </p:spPr>
      </p:pic>
      <p:sp>
        <p:nvSpPr>
          <p:cNvPr id="35846" name="Text Box 6"/>
          <p:cNvSpPr txBox="1">
            <a:spLocks noChangeArrowheads="1"/>
          </p:cNvSpPr>
          <p:nvPr/>
        </p:nvSpPr>
        <p:spPr bwMode="auto">
          <a:xfrm>
            <a:off x="5334000" y="1690688"/>
            <a:ext cx="1463675" cy="366712"/>
          </a:xfrm>
          <a:prstGeom prst="rect">
            <a:avLst/>
          </a:prstGeom>
          <a:noFill/>
          <a:ln w="9525">
            <a:noFill/>
            <a:miter lim="800000"/>
            <a:headEnd/>
            <a:tailEnd/>
          </a:ln>
          <a:effectLst/>
        </p:spPr>
        <p:txBody>
          <a:bodyPr wrap="none">
            <a:spAutoFit/>
          </a:bodyPr>
          <a:lstStyle/>
          <a:p>
            <a:pPr algn="l"/>
            <a:r>
              <a:rPr lang="en-US" b="1">
                <a:solidFill>
                  <a:srgbClr val="000066"/>
                </a:solidFill>
              </a:rPr>
              <a:t>King Herod</a:t>
            </a:r>
          </a:p>
        </p:txBody>
      </p:sp>
      <p:sp>
        <p:nvSpPr>
          <p:cNvPr id="35847" name="Text Box 7"/>
          <p:cNvSpPr txBox="1">
            <a:spLocks noChangeArrowheads="1"/>
          </p:cNvSpPr>
          <p:nvPr/>
        </p:nvSpPr>
        <p:spPr bwMode="auto">
          <a:xfrm>
            <a:off x="4724400" y="2971800"/>
            <a:ext cx="2209800" cy="366713"/>
          </a:xfrm>
          <a:prstGeom prst="rect">
            <a:avLst/>
          </a:prstGeom>
          <a:noFill/>
          <a:ln w="9525">
            <a:noFill/>
            <a:miter lim="800000"/>
            <a:headEnd/>
            <a:tailEnd/>
          </a:ln>
          <a:effectLst/>
        </p:spPr>
        <p:txBody>
          <a:bodyPr>
            <a:spAutoFit/>
          </a:bodyPr>
          <a:lstStyle/>
          <a:p>
            <a:pPr algn="l"/>
            <a:r>
              <a:rPr lang="en-US" b="1">
                <a:solidFill>
                  <a:srgbClr val="000066"/>
                </a:solidFill>
              </a:rPr>
              <a:t>Herod’s Temple</a:t>
            </a:r>
          </a:p>
        </p:txBody>
      </p:sp>
      <p:pic>
        <p:nvPicPr>
          <p:cNvPr id="35848" name="Picture 8" descr="MPj04001170000[1]"/>
          <p:cNvPicPr>
            <a:picLocks noChangeAspect="1" noChangeArrowheads="1"/>
          </p:cNvPicPr>
          <p:nvPr/>
        </p:nvPicPr>
        <p:blipFill>
          <a:blip r:embed="rId5" cstate="print"/>
          <a:srcRect/>
          <a:stretch>
            <a:fillRect/>
          </a:stretch>
        </p:blipFill>
        <p:spPr bwMode="auto">
          <a:xfrm>
            <a:off x="4495800" y="4953000"/>
            <a:ext cx="1016000" cy="1524000"/>
          </a:xfrm>
          <a:prstGeom prst="rect">
            <a:avLst/>
          </a:prstGeom>
          <a:noFill/>
          <a:ln w="9525">
            <a:solidFill>
              <a:srgbClr val="000080"/>
            </a:solidFill>
            <a:miter lim="800000"/>
            <a:headEnd/>
            <a:tailEnd/>
          </a:ln>
        </p:spPr>
      </p:pic>
      <p:pic>
        <p:nvPicPr>
          <p:cNvPr id="35849" name="Picture 9" descr="MCj03248160000[1]"/>
          <p:cNvPicPr>
            <a:picLocks noChangeAspect="1" noChangeArrowheads="1"/>
          </p:cNvPicPr>
          <p:nvPr/>
        </p:nvPicPr>
        <p:blipFill>
          <a:blip r:embed="rId6" cstate="print"/>
          <a:srcRect/>
          <a:stretch>
            <a:fillRect/>
          </a:stretch>
        </p:blipFill>
        <p:spPr bwMode="auto">
          <a:xfrm>
            <a:off x="6477000" y="304800"/>
            <a:ext cx="1447800" cy="952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Enter the Romans</a:t>
            </a:r>
          </a:p>
          <a:p>
            <a:r>
              <a:rPr lang="en-US" dirty="0" smtClean="0"/>
              <a:t>Herod made King</a:t>
            </a:r>
          </a:p>
          <a:p>
            <a:r>
              <a:rPr lang="en-US" dirty="0" smtClean="0"/>
              <a:t>Kingdom split among his sons</a:t>
            </a:r>
          </a:p>
          <a:p>
            <a:r>
              <a:rPr lang="en-US" dirty="0" smtClean="0"/>
              <a:t>Many revolts- Jews driven out of Jerusalem by Romans in 125 AD</a:t>
            </a:r>
          </a:p>
          <a:p>
            <a:r>
              <a:rPr lang="en-US" dirty="0" smtClean="0"/>
              <a:t>Rise of Christianity</a:t>
            </a:r>
          </a:p>
          <a:p>
            <a:r>
              <a:rPr lang="en-US" dirty="0" smtClean="0"/>
              <a:t>Christianity grew out of Judaism and became the religion of the empire under Constantine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en-US" dirty="0"/>
              <a:t>JESUS CHRIST</a:t>
            </a:r>
          </a:p>
        </p:txBody>
      </p:sp>
      <p:sp>
        <p:nvSpPr>
          <p:cNvPr id="37891" name="Rectangle 3"/>
          <p:cNvSpPr>
            <a:spLocks noGrp="1" noRot="1" noChangeArrowheads="1"/>
          </p:cNvSpPr>
          <p:nvPr>
            <p:ph type="body" sz="half" idx="1"/>
          </p:nvPr>
        </p:nvSpPr>
        <p:spPr>
          <a:xfrm>
            <a:off x="301625" y="1600200"/>
            <a:ext cx="3660775" cy="2971800"/>
          </a:xfrm>
        </p:spPr>
        <p:txBody>
          <a:bodyPr/>
          <a:lstStyle/>
          <a:p>
            <a:pPr>
              <a:lnSpc>
                <a:spcPct val="90000"/>
              </a:lnSpc>
            </a:pPr>
            <a:r>
              <a:rPr lang="en-US" sz="2800" dirty="0"/>
              <a:t>Jesus of Nazareth</a:t>
            </a:r>
          </a:p>
          <a:p>
            <a:pPr>
              <a:lnSpc>
                <a:spcPct val="90000"/>
              </a:lnSpc>
            </a:pPr>
            <a:r>
              <a:rPr lang="en-US" sz="2800" dirty="0"/>
              <a:t>Born in Bethlehem</a:t>
            </a:r>
          </a:p>
          <a:p>
            <a:pPr>
              <a:lnSpc>
                <a:spcPct val="90000"/>
              </a:lnSpc>
            </a:pPr>
            <a:r>
              <a:rPr lang="en-US" sz="2800" dirty="0"/>
              <a:t>Jewish</a:t>
            </a:r>
          </a:p>
          <a:p>
            <a:pPr>
              <a:lnSpc>
                <a:spcPct val="90000"/>
              </a:lnSpc>
            </a:pPr>
            <a:r>
              <a:rPr lang="en-US" sz="2800" dirty="0"/>
              <a:t>Mary and Joseph</a:t>
            </a:r>
          </a:p>
          <a:p>
            <a:pPr>
              <a:lnSpc>
                <a:spcPct val="90000"/>
              </a:lnSpc>
            </a:pPr>
            <a:r>
              <a:rPr lang="en-US" sz="2800" dirty="0"/>
              <a:t>Miracles</a:t>
            </a:r>
          </a:p>
          <a:p>
            <a:pPr>
              <a:lnSpc>
                <a:spcPct val="90000"/>
              </a:lnSpc>
            </a:pPr>
            <a:r>
              <a:rPr lang="en-US" sz="2800" dirty="0"/>
              <a:t>Messiah</a:t>
            </a:r>
          </a:p>
          <a:p>
            <a:pPr>
              <a:lnSpc>
                <a:spcPct val="90000"/>
              </a:lnSpc>
            </a:pPr>
            <a:endParaRPr lang="en-US" sz="2800" dirty="0"/>
          </a:p>
        </p:txBody>
      </p:sp>
      <p:sp>
        <p:nvSpPr>
          <p:cNvPr id="37892" name="Rectangle 4"/>
          <p:cNvSpPr>
            <a:spLocks noChangeArrowheads="1"/>
          </p:cNvSpPr>
          <p:nvPr/>
        </p:nvSpPr>
        <p:spPr bwMode="auto">
          <a:xfrm>
            <a:off x="8445500" y="3970338"/>
            <a:ext cx="9144000" cy="0"/>
          </a:xfrm>
          <a:prstGeom prst="rect">
            <a:avLst/>
          </a:prstGeom>
          <a:noFill/>
          <a:ln w="9525">
            <a:noFill/>
            <a:miter lim="800000"/>
            <a:headEnd/>
            <a:tailEnd/>
          </a:ln>
          <a:effectLst/>
        </p:spPr>
        <p:txBody>
          <a:bodyPr wrap="none" anchor="ctr">
            <a:spAutoFit/>
          </a:bodyPr>
          <a:lstStyle/>
          <a:p>
            <a:endParaRPr lang="en-US"/>
          </a:p>
        </p:txBody>
      </p:sp>
      <p:pic>
        <p:nvPicPr>
          <p:cNvPr id="37893" name="Picture 5"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7894" name="Picture 6" descr="Jesus Sermon on Mount"/>
          <p:cNvPicPr>
            <a:picLocks noChangeAspect="1" noChangeArrowheads="1"/>
          </p:cNvPicPr>
          <p:nvPr/>
        </p:nvPicPr>
        <p:blipFill>
          <a:blip r:embed="rId4" cstate="print"/>
          <a:srcRect/>
          <a:stretch>
            <a:fillRect/>
          </a:stretch>
        </p:blipFill>
        <p:spPr bwMode="auto">
          <a:xfrm>
            <a:off x="914400" y="4595813"/>
            <a:ext cx="3733800" cy="1881187"/>
          </a:xfrm>
          <a:prstGeom prst="rect">
            <a:avLst/>
          </a:prstGeom>
          <a:noFill/>
          <a:ln w="9525">
            <a:solidFill>
              <a:srgbClr val="003300"/>
            </a:solidFill>
            <a:miter lim="800000"/>
            <a:headEnd/>
            <a:tailEnd/>
          </a:ln>
        </p:spPr>
      </p:pic>
      <p:pic>
        <p:nvPicPr>
          <p:cNvPr id="37895" name="Picture 7" descr="Judea map - time of Jesus Final copy"/>
          <p:cNvPicPr>
            <a:picLocks noChangeAspect="1" noChangeArrowheads="1"/>
          </p:cNvPicPr>
          <p:nvPr/>
        </p:nvPicPr>
        <p:blipFill>
          <a:blip r:embed="rId5" cstate="print"/>
          <a:srcRect r="8113" b="13341"/>
          <a:stretch>
            <a:fillRect/>
          </a:stretch>
        </p:blipFill>
        <p:spPr bwMode="auto">
          <a:xfrm>
            <a:off x="5637213" y="2286000"/>
            <a:ext cx="3049587" cy="3962400"/>
          </a:xfrm>
          <a:prstGeom prst="rect">
            <a:avLst/>
          </a:prstGeom>
          <a:noFill/>
          <a:ln w="9525">
            <a:solidFill>
              <a:srgbClr val="000080"/>
            </a:solidFill>
            <a:miter lim="800000"/>
            <a:headEnd/>
            <a:tailEnd/>
          </a:ln>
        </p:spPr>
      </p:pic>
      <p:pic>
        <p:nvPicPr>
          <p:cNvPr id="37896" name="Picture 8" descr="Jesus birth Gerard_van_Honthorst_002"/>
          <p:cNvPicPr>
            <a:picLocks noGrp="1" noChangeAspect="1" noChangeArrowheads="1"/>
          </p:cNvPicPr>
          <p:nvPr>
            <p:ph sz="half" idx="2"/>
          </p:nvPr>
        </p:nvPicPr>
        <p:blipFill>
          <a:blip r:embed="rId6" cstate="print"/>
          <a:srcRect/>
          <a:stretch>
            <a:fillRect/>
          </a:stretch>
        </p:blipFill>
        <p:spPr>
          <a:xfrm>
            <a:off x="4038600" y="1828800"/>
            <a:ext cx="2052638" cy="2438400"/>
          </a:xfrm>
          <a:noFill/>
          <a:ln>
            <a:solidFill>
              <a:srgbClr val="000000"/>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r>
              <a:rPr lang="en-US" dirty="0"/>
              <a:t>Crucifixion</a:t>
            </a:r>
          </a:p>
        </p:txBody>
      </p:sp>
      <p:sp>
        <p:nvSpPr>
          <p:cNvPr id="39939" name="Rectangle 3"/>
          <p:cNvSpPr>
            <a:spLocks noGrp="1" noRot="1" noChangeArrowheads="1"/>
          </p:cNvSpPr>
          <p:nvPr>
            <p:ph type="body" sz="half" idx="1"/>
          </p:nvPr>
        </p:nvSpPr>
        <p:spPr>
          <a:xfrm>
            <a:off x="606425" y="1600200"/>
            <a:ext cx="4194175" cy="4498975"/>
          </a:xfrm>
        </p:spPr>
        <p:txBody>
          <a:bodyPr/>
          <a:lstStyle/>
          <a:p>
            <a:r>
              <a:rPr lang="en-US" sz="2800" dirty="0"/>
              <a:t>Pontius Pilate</a:t>
            </a:r>
          </a:p>
          <a:p>
            <a:r>
              <a:rPr lang="en-US" sz="2800" dirty="0"/>
              <a:t>Crucifixion</a:t>
            </a:r>
          </a:p>
          <a:p>
            <a:r>
              <a:rPr lang="en-US" sz="2800" dirty="0"/>
              <a:t>Resurrection</a:t>
            </a:r>
          </a:p>
          <a:p>
            <a:pPr lvl="1"/>
            <a:r>
              <a:rPr lang="en-US" sz="2400" dirty="0"/>
              <a:t>Easter</a:t>
            </a:r>
          </a:p>
          <a:p>
            <a:r>
              <a:rPr lang="en-US" sz="2800" dirty="0"/>
              <a:t>Paul of Tarsus</a:t>
            </a:r>
          </a:p>
          <a:p>
            <a:pPr lvl="1"/>
            <a:r>
              <a:rPr lang="en-US" sz="2400" dirty="0"/>
              <a:t>Circulated Jesus’ message throughout Roman Empire</a:t>
            </a:r>
          </a:p>
          <a:p>
            <a:pPr lvl="1"/>
            <a:r>
              <a:rPr lang="en-US" sz="2400" dirty="0"/>
              <a:t>Many Pagans drawn to Christianity</a:t>
            </a:r>
          </a:p>
        </p:txBody>
      </p:sp>
      <p:pic>
        <p:nvPicPr>
          <p:cNvPr id="39940"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39941" name="Picture 5" descr="Jesus on Cross - Cristo"/>
          <p:cNvPicPr>
            <a:picLocks noGrp="1" noChangeAspect="1" noChangeArrowheads="1"/>
          </p:cNvPicPr>
          <p:nvPr>
            <p:ph sz="half" idx="2"/>
          </p:nvPr>
        </p:nvPicPr>
        <p:blipFill>
          <a:blip r:embed="rId4" cstate="print">
            <a:lum bright="18000" contrast="42000"/>
          </a:blip>
          <a:srcRect/>
          <a:stretch>
            <a:fillRect/>
          </a:stretch>
        </p:blipFill>
        <p:spPr>
          <a:xfrm>
            <a:off x="5105400" y="1905000"/>
            <a:ext cx="3097213" cy="3370263"/>
          </a:xfrm>
          <a:noFill/>
          <a:ln>
            <a:solidFill>
              <a:srgbClr val="000080"/>
            </a:solidFill>
          </a:ln>
        </p:spPr>
      </p:pic>
      <p:sp>
        <p:nvSpPr>
          <p:cNvPr id="39942" name="Text Box 6"/>
          <p:cNvSpPr txBox="1">
            <a:spLocks noChangeArrowheads="1"/>
          </p:cNvSpPr>
          <p:nvPr/>
        </p:nvSpPr>
        <p:spPr bwMode="auto">
          <a:xfrm>
            <a:off x="5089525" y="5454650"/>
            <a:ext cx="3627438" cy="641350"/>
          </a:xfrm>
          <a:prstGeom prst="rect">
            <a:avLst/>
          </a:prstGeom>
          <a:noFill/>
          <a:ln w="9525">
            <a:noFill/>
            <a:miter lim="800000"/>
            <a:headEnd/>
            <a:tailEnd/>
          </a:ln>
          <a:effectLst/>
        </p:spPr>
        <p:txBody>
          <a:bodyPr wrap="none">
            <a:spAutoFit/>
          </a:bodyPr>
          <a:lstStyle/>
          <a:p>
            <a:r>
              <a:rPr lang="en-US" b="1">
                <a:solidFill>
                  <a:srgbClr val="000066"/>
                </a:solidFill>
              </a:rPr>
              <a:t>Jesus on the cross </a:t>
            </a:r>
          </a:p>
          <a:p>
            <a:r>
              <a:rPr lang="en-US" b="1">
                <a:solidFill>
                  <a:srgbClr val="000066"/>
                </a:solidFill>
              </a:rPr>
              <a:t>by Cristo de Velazquez 17</a:t>
            </a:r>
            <a:r>
              <a:rPr lang="en-US" b="1" baseline="30000">
                <a:solidFill>
                  <a:srgbClr val="000066"/>
                </a:solidFill>
              </a:rPr>
              <a:t>th</a:t>
            </a:r>
            <a:r>
              <a:rPr lang="en-US" b="1">
                <a:solidFill>
                  <a:srgbClr val="000066"/>
                </a:solidFill>
              </a:rPr>
              <a:t> c.</a:t>
            </a:r>
            <a:r>
              <a:rPr lang="en-US"/>
              <a:t> </a:t>
            </a:r>
          </a:p>
        </p:txBody>
      </p:sp>
      <p:pic>
        <p:nvPicPr>
          <p:cNvPr id="39943" name="Picture 7" descr="MCj03985830000[1]"/>
          <p:cNvPicPr>
            <a:picLocks noChangeAspect="1" noChangeArrowheads="1"/>
          </p:cNvPicPr>
          <p:nvPr/>
        </p:nvPicPr>
        <p:blipFill>
          <a:blip r:embed="rId5" cstate="print"/>
          <a:srcRect/>
          <a:stretch>
            <a:fillRect/>
          </a:stretch>
        </p:blipFill>
        <p:spPr bwMode="auto">
          <a:xfrm>
            <a:off x="3429000" y="2057400"/>
            <a:ext cx="1255713" cy="188595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normAutofit fontScale="90000"/>
          </a:bodyPr>
          <a:lstStyle/>
          <a:p>
            <a:r>
              <a:rPr lang="en-US" sz="4000" dirty="0"/>
              <a:t>Jesus (“</a:t>
            </a:r>
            <a:r>
              <a:rPr lang="en-US" sz="4000" dirty="0" err="1"/>
              <a:t>Issa</a:t>
            </a:r>
            <a:r>
              <a:rPr lang="en-US" sz="4000" dirty="0"/>
              <a:t>”)</a:t>
            </a:r>
            <a:br>
              <a:rPr lang="en-US" sz="4000" dirty="0"/>
            </a:br>
            <a:r>
              <a:rPr lang="en-US" sz="4000" dirty="0"/>
              <a:t>Muslim Perspective</a:t>
            </a:r>
          </a:p>
        </p:txBody>
      </p:sp>
      <p:sp>
        <p:nvSpPr>
          <p:cNvPr id="41987" name="Rectangle 3"/>
          <p:cNvSpPr>
            <a:spLocks noGrp="1" noRot="1" noChangeArrowheads="1"/>
          </p:cNvSpPr>
          <p:nvPr>
            <p:ph type="body" sz="half" idx="1"/>
          </p:nvPr>
        </p:nvSpPr>
        <p:spPr>
          <a:xfrm>
            <a:off x="301625" y="1600200"/>
            <a:ext cx="4422775" cy="4876800"/>
          </a:xfrm>
        </p:spPr>
        <p:txBody>
          <a:bodyPr/>
          <a:lstStyle/>
          <a:p>
            <a:pPr>
              <a:lnSpc>
                <a:spcPct val="90000"/>
              </a:lnSpc>
            </a:pPr>
            <a:r>
              <a:rPr lang="en-US" sz="2800" dirty="0"/>
              <a:t>Mary (“</a:t>
            </a:r>
            <a:r>
              <a:rPr lang="en-US" sz="2800" dirty="0" err="1"/>
              <a:t>Maryam</a:t>
            </a:r>
            <a:r>
              <a:rPr lang="en-US" sz="2800" dirty="0"/>
              <a:t>”)</a:t>
            </a:r>
          </a:p>
          <a:p>
            <a:pPr lvl="1">
              <a:lnSpc>
                <a:spcPct val="90000"/>
              </a:lnSpc>
            </a:pPr>
            <a:r>
              <a:rPr lang="en-US" sz="2400" dirty="0"/>
              <a:t>Miracle, birth from a virgin mother.</a:t>
            </a:r>
          </a:p>
          <a:p>
            <a:pPr lvl="1">
              <a:lnSpc>
                <a:spcPct val="90000"/>
              </a:lnSpc>
            </a:pPr>
            <a:r>
              <a:rPr lang="en-US" sz="2400" dirty="0"/>
              <a:t>Baby Jesus could speak</a:t>
            </a:r>
          </a:p>
          <a:p>
            <a:pPr>
              <a:lnSpc>
                <a:spcPct val="90000"/>
              </a:lnSpc>
            </a:pPr>
            <a:r>
              <a:rPr lang="en-US" sz="2800" dirty="0"/>
              <a:t>Jesus not son of God</a:t>
            </a:r>
          </a:p>
          <a:p>
            <a:pPr lvl="1">
              <a:lnSpc>
                <a:spcPct val="90000"/>
              </a:lnSpc>
            </a:pPr>
            <a:r>
              <a:rPr lang="en-US" sz="2400" dirty="0"/>
              <a:t>Only a Prophet</a:t>
            </a:r>
          </a:p>
          <a:p>
            <a:pPr>
              <a:lnSpc>
                <a:spcPct val="90000"/>
              </a:lnSpc>
            </a:pPr>
            <a:r>
              <a:rPr lang="en-US" sz="2800" dirty="0"/>
              <a:t>Not killed</a:t>
            </a:r>
          </a:p>
          <a:p>
            <a:pPr lvl="1">
              <a:lnSpc>
                <a:spcPct val="90000"/>
              </a:lnSpc>
            </a:pPr>
            <a:r>
              <a:rPr lang="en-US" sz="2400" dirty="0"/>
              <a:t>Crucifixion was an illusion</a:t>
            </a:r>
          </a:p>
          <a:p>
            <a:pPr lvl="1">
              <a:lnSpc>
                <a:spcPct val="90000"/>
              </a:lnSpc>
            </a:pPr>
            <a:r>
              <a:rPr lang="en-US" sz="2400" dirty="0"/>
              <a:t>Raised to heaven</a:t>
            </a:r>
          </a:p>
          <a:p>
            <a:pPr lvl="1">
              <a:lnSpc>
                <a:spcPct val="90000"/>
              </a:lnSpc>
            </a:pPr>
            <a:r>
              <a:rPr lang="en-US" sz="2400" dirty="0"/>
              <a:t>To return on Judgment Day</a:t>
            </a:r>
          </a:p>
          <a:p>
            <a:pPr>
              <a:lnSpc>
                <a:spcPct val="90000"/>
              </a:lnSpc>
            </a:pPr>
            <a:endParaRPr lang="en-US" sz="2800" dirty="0"/>
          </a:p>
        </p:txBody>
      </p:sp>
      <p:pic>
        <p:nvPicPr>
          <p:cNvPr id="4198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chemeClr val="bg2"/>
            </a:solidFill>
            <a:miter lim="800000"/>
            <a:headEnd/>
            <a:tailEnd/>
          </a:ln>
        </p:spPr>
      </p:pic>
      <p:pic>
        <p:nvPicPr>
          <p:cNvPr id="41989" name="Picture 5" descr="issa, son of mariam"/>
          <p:cNvPicPr>
            <a:picLocks noGrp="1" noChangeAspect="1" noChangeArrowheads="1"/>
          </p:cNvPicPr>
          <p:nvPr>
            <p:ph sz="half" idx="2"/>
          </p:nvPr>
        </p:nvPicPr>
        <p:blipFill>
          <a:blip r:embed="rId4" cstate="print"/>
          <a:srcRect/>
          <a:stretch>
            <a:fillRect/>
          </a:stretch>
        </p:blipFill>
        <p:spPr>
          <a:xfrm>
            <a:off x="4840288" y="2663825"/>
            <a:ext cx="3810000" cy="2371725"/>
          </a:xfrm>
          <a:noFill/>
          <a:ln>
            <a:solidFill>
              <a:srgbClr val="000080"/>
            </a:solidFill>
          </a:ln>
        </p:spPr>
      </p:pic>
      <p:sp>
        <p:nvSpPr>
          <p:cNvPr id="41990" name="Text Box 6"/>
          <p:cNvSpPr txBox="1">
            <a:spLocks noChangeArrowheads="1"/>
          </p:cNvSpPr>
          <p:nvPr/>
        </p:nvSpPr>
        <p:spPr bwMode="auto">
          <a:xfrm>
            <a:off x="5562600" y="5257800"/>
            <a:ext cx="2541588" cy="641350"/>
          </a:xfrm>
          <a:prstGeom prst="rect">
            <a:avLst/>
          </a:prstGeom>
          <a:noFill/>
          <a:ln w="9525">
            <a:noFill/>
            <a:miter lim="800000"/>
            <a:headEnd/>
            <a:tailEnd/>
          </a:ln>
          <a:effectLst/>
        </p:spPr>
        <p:txBody>
          <a:bodyPr wrap="none">
            <a:spAutoFit/>
          </a:bodyPr>
          <a:lstStyle/>
          <a:p>
            <a:pPr algn="l"/>
            <a:r>
              <a:rPr lang="en-US" b="1">
                <a:solidFill>
                  <a:srgbClr val="000066"/>
                </a:solidFill>
              </a:rPr>
              <a:t>“Issa Ben Mariam”</a:t>
            </a:r>
          </a:p>
          <a:p>
            <a:pPr algn="l"/>
            <a:r>
              <a:rPr lang="en-US" b="1">
                <a:solidFill>
                  <a:srgbClr val="000066"/>
                </a:solidFill>
              </a:rPr>
              <a:t>“Jesus, Son of Mary”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normAutofit fontScale="90000"/>
          </a:bodyPr>
          <a:lstStyle/>
          <a:p>
            <a:r>
              <a:rPr lang="en-US" sz="4000" dirty="0"/>
              <a:t>CHRISTIAN </a:t>
            </a:r>
            <a:br>
              <a:rPr lang="en-US" sz="4000" dirty="0"/>
            </a:br>
            <a:r>
              <a:rPr lang="en-US" sz="4000" dirty="0"/>
              <a:t>PERSECUTION</a:t>
            </a:r>
          </a:p>
        </p:txBody>
      </p:sp>
      <p:sp>
        <p:nvSpPr>
          <p:cNvPr id="44035" name="Rectangle 3"/>
          <p:cNvSpPr>
            <a:spLocks noGrp="1" noRot="1" noChangeArrowheads="1"/>
          </p:cNvSpPr>
          <p:nvPr>
            <p:ph type="body" sz="half" idx="2"/>
          </p:nvPr>
        </p:nvSpPr>
        <p:spPr>
          <a:xfrm>
            <a:off x="5715000" y="1981200"/>
            <a:ext cx="3276600" cy="4117975"/>
          </a:xfrm>
        </p:spPr>
        <p:txBody>
          <a:bodyPr/>
          <a:lstStyle/>
          <a:p>
            <a:r>
              <a:rPr lang="en-US" sz="2800" dirty="0"/>
              <a:t>Nero </a:t>
            </a:r>
            <a:r>
              <a:rPr lang="en-US" sz="1800" dirty="0"/>
              <a:t>(r. 54-68)</a:t>
            </a:r>
          </a:p>
          <a:p>
            <a:pPr lvl="1"/>
            <a:r>
              <a:rPr lang="en-US" sz="2400" dirty="0"/>
              <a:t>Christians fed to the lions</a:t>
            </a:r>
          </a:p>
          <a:p>
            <a:pPr lvl="1"/>
            <a:r>
              <a:rPr lang="en-US" sz="2400" dirty="0"/>
              <a:t>Jesus’ apostles Peter and Paul killed</a:t>
            </a:r>
          </a:p>
          <a:p>
            <a:r>
              <a:rPr lang="en-US" sz="2800" dirty="0"/>
              <a:t>Diocletian </a:t>
            </a:r>
            <a:r>
              <a:rPr lang="en-US" sz="1800" dirty="0"/>
              <a:t>(245-313)</a:t>
            </a:r>
          </a:p>
          <a:p>
            <a:pPr lvl="1"/>
            <a:r>
              <a:rPr lang="en-US" sz="2400" dirty="0"/>
              <a:t>Edict against Christians</a:t>
            </a:r>
          </a:p>
        </p:txBody>
      </p:sp>
      <p:pic>
        <p:nvPicPr>
          <p:cNvPr id="44036" name="Picture 4" descr="MCj03248160000[1]"/>
          <p:cNvPicPr>
            <a:picLocks noChangeAspect="1" noChangeArrowheads="1"/>
          </p:cNvPicPr>
          <p:nvPr/>
        </p:nvPicPr>
        <p:blipFill>
          <a:blip r:embed="rId3" cstate="print"/>
          <a:srcRect/>
          <a:stretch>
            <a:fillRect/>
          </a:stretch>
        </p:blipFill>
        <p:spPr bwMode="auto">
          <a:xfrm>
            <a:off x="6648450" y="381000"/>
            <a:ext cx="1809750" cy="1190625"/>
          </a:xfrm>
          <a:prstGeom prst="rect">
            <a:avLst/>
          </a:prstGeom>
          <a:noFill/>
        </p:spPr>
      </p:pic>
      <p:pic>
        <p:nvPicPr>
          <p:cNvPr id="44037" name="Picture 5" descr="emperor-diocletian"/>
          <p:cNvPicPr>
            <a:picLocks noGrp="1" noChangeAspect="1" noChangeArrowheads="1"/>
          </p:cNvPicPr>
          <p:nvPr>
            <p:ph sz="half" idx="1"/>
          </p:nvPr>
        </p:nvPicPr>
        <p:blipFill>
          <a:blip r:embed="rId4" cstate="print"/>
          <a:srcRect/>
          <a:stretch>
            <a:fillRect/>
          </a:stretch>
        </p:blipFill>
        <p:spPr>
          <a:xfrm>
            <a:off x="3429000" y="1676400"/>
            <a:ext cx="2238375" cy="2971800"/>
          </a:xfrm>
          <a:noFill/>
          <a:ln>
            <a:solidFill>
              <a:srgbClr val="000000"/>
            </a:solidFill>
          </a:ln>
        </p:spPr>
      </p:pic>
      <p:pic>
        <p:nvPicPr>
          <p:cNvPr id="44038" name="Picture 6" descr="nero"/>
          <p:cNvPicPr>
            <a:picLocks noChangeAspect="1" noChangeArrowheads="1"/>
          </p:cNvPicPr>
          <p:nvPr/>
        </p:nvPicPr>
        <p:blipFill>
          <a:blip r:embed="rId5" cstate="print"/>
          <a:srcRect/>
          <a:stretch>
            <a:fillRect/>
          </a:stretch>
        </p:blipFill>
        <p:spPr bwMode="auto">
          <a:xfrm>
            <a:off x="304800" y="1905000"/>
            <a:ext cx="1412875" cy="2057400"/>
          </a:xfrm>
          <a:prstGeom prst="rect">
            <a:avLst/>
          </a:prstGeom>
          <a:noFill/>
          <a:ln w="9525">
            <a:solidFill>
              <a:srgbClr val="000080"/>
            </a:solidFill>
            <a:miter lim="800000"/>
            <a:headEnd/>
            <a:tailEnd/>
          </a:ln>
        </p:spPr>
      </p:pic>
      <p:pic>
        <p:nvPicPr>
          <p:cNvPr id="44039" name="Picture 7" descr="The_Christian_Martyrs_Last_Prayer_by_leon_gerome"/>
          <p:cNvPicPr>
            <a:picLocks noChangeAspect="1" noChangeArrowheads="1"/>
          </p:cNvPicPr>
          <p:nvPr/>
        </p:nvPicPr>
        <p:blipFill>
          <a:blip r:embed="rId6" cstate="print"/>
          <a:srcRect/>
          <a:stretch>
            <a:fillRect/>
          </a:stretch>
        </p:blipFill>
        <p:spPr bwMode="auto">
          <a:xfrm>
            <a:off x="304800" y="4160838"/>
            <a:ext cx="3733800" cy="2270125"/>
          </a:xfrm>
          <a:prstGeom prst="rect">
            <a:avLst/>
          </a:prstGeom>
          <a:noFill/>
          <a:ln w="9525">
            <a:solidFill>
              <a:srgbClr val="000080"/>
            </a:solidFill>
            <a:miter lim="800000"/>
            <a:headEnd/>
            <a:tailEnd/>
          </a:ln>
        </p:spPr>
      </p:pic>
      <p:sp>
        <p:nvSpPr>
          <p:cNvPr id="44040" name="Text Box 8"/>
          <p:cNvSpPr txBox="1">
            <a:spLocks noChangeArrowheads="1"/>
          </p:cNvSpPr>
          <p:nvPr/>
        </p:nvSpPr>
        <p:spPr bwMode="auto">
          <a:xfrm>
            <a:off x="1752600" y="1981200"/>
            <a:ext cx="1676400" cy="2838450"/>
          </a:xfrm>
          <a:prstGeom prst="rect">
            <a:avLst/>
          </a:prstGeom>
          <a:noFill/>
          <a:ln w="9525">
            <a:noFill/>
            <a:miter lim="800000"/>
            <a:headEnd/>
            <a:tailEnd/>
          </a:ln>
          <a:effectLst/>
        </p:spPr>
        <p:txBody>
          <a:bodyPr>
            <a:spAutoFit/>
          </a:bodyPr>
          <a:lstStyle/>
          <a:p>
            <a:pPr algn="l"/>
            <a:r>
              <a:rPr lang="en-US" b="1">
                <a:solidFill>
                  <a:srgbClr val="000066"/>
                </a:solidFill>
              </a:rPr>
              <a:t>Nero</a:t>
            </a:r>
          </a:p>
          <a:p>
            <a:pPr algn="l"/>
            <a:endParaRPr lang="en-US" b="1">
              <a:solidFill>
                <a:srgbClr val="000066"/>
              </a:solidFill>
            </a:endParaRPr>
          </a:p>
          <a:p>
            <a:endParaRPr lang="en-US" b="1">
              <a:solidFill>
                <a:srgbClr val="000066"/>
              </a:solidFill>
            </a:endParaRPr>
          </a:p>
          <a:p>
            <a:pPr algn="r"/>
            <a:r>
              <a:rPr lang="en-US" b="1">
                <a:solidFill>
                  <a:srgbClr val="000066"/>
                </a:solidFill>
              </a:rPr>
              <a:t>Diocletian</a:t>
            </a:r>
          </a:p>
          <a:p>
            <a:pPr algn="r"/>
            <a:r>
              <a:rPr lang="en-US" b="1">
                <a:solidFill>
                  <a:srgbClr val="000066"/>
                </a:solidFill>
              </a:rPr>
              <a:t>“Edict against Christians”</a:t>
            </a:r>
            <a:endParaRPr lang="en-US" i="1">
              <a:solidFill>
                <a:srgbClr val="000066"/>
              </a:solidFill>
            </a:endParaRPr>
          </a:p>
          <a:p>
            <a:pPr algn="r"/>
            <a:endParaRPr lang="en-US" i="1">
              <a:solidFill>
                <a:srgbClr val="000066"/>
              </a:solidFill>
            </a:endParaRPr>
          </a:p>
          <a:p>
            <a:pPr algn="l"/>
            <a:endParaRPr lang="en-US" i="1">
              <a:solidFill>
                <a:srgbClr val="000066"/>
              </a:solidFill>
            </a:endParaRPr>
          </a:p>
          <a:p>
            <a:pPr algn="l"/>
            <a:endParaRPr lang="en-US" b="1">
              <a:solidFill>
                <a:srgbClr val="000066"/>
              </a:solidFill>
            </a:endParaRPr>
          </a:p>
        </p:txBody>
      </p:sp>
      <p:sp>
        <p:nvSpPr>
          <p:cNvPr id="44041" name="Rectangle 9"/>
          <p:cNvSpPr>
            <a:spLocks noChangeArrowheads="1"/>
          </p:cNvSpPr>
          <p:nvPr/>
        </p:nvSpPr>
        <p:spPr bwMode="auto">
          <a:xfrm>
            <a:off x="4114800" y="5715000"/>
            <a:ext cx="1525588" cy="641350"/>
          </a:xfrm>
          <a:prstGeom prst="rect">
            <a:avLst/>
          </a:prstGeom>
          <a:noFill/>
          <a:ln w="9525">
            <a:noFill/>
            <a:miter lim="800000"/>
            <a:headEnd/>
            <a:tailEnd/>
          </a:ln>
          <a:effectLst/>
        </p:spPr>
        <p:txBody>
          <a:bodyPr wrap="none">
            <a:spAutoFit/>
          </a:bodyPr>
          <a:lstStyle/>
          <a:p>
            <a:pPr algn="l"/>
            <a:r>
              <a:rPr lang="en-US" b="1">
                <a:solidFill>
                  <a:srgbClr val="000066"/>
                </a:solidFill>
              </a:rPr>
              <a:t>Christians</a:t>
            </a:r>
          </a:p>
          <a:p>
            <a:pPr algn="l"/>
            <a:r>
              <a:rPr lang="en-US" b="1">
                <a:solidFill>
                  <a:srgbClr val="000066"/>
                </a:solidFill>
              </a:rPr>
              <a:t>fed to Lions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r>
              <a:rPr lang="en-US" dirty="0"/>
              <a:t>CONSTANTINE</a:t>
            </a:r>
          </a:p>
        </p:txBody>
      </p:sp>
      <p:pic>
        <p:nvPicPr>
          <p:cNvPr id="46083" name="Picture 3" descr="constantine"/>
          <p:cNvPicPr>
            <a:picLocks noGrp="1" noChangeAspect="1" noChangeArrowheads="1"/>
          </p:cNvPicPr>
          <p:nvPr>
            <p:ph type="body" sz="half" idx="1"/>
          </p:nvPr>
        </p:nvPicPr>
        <p:blipFill>
          <a:blip r:embed="rId3" cstate="print"/>
          <a:srcRect/>
          <a:stretch>
            <a:fillRect/>
          </a:stretch>
        </p:blipFill>
        <p:spPr>
          <a:xfrm>
            <a:off x="5715000" y="1676400"/>
            <a:ext cx="2484438" cy="3965575"/>
          </a:xfrm>
          <a:noFill/>
          <a:ln>
            <a:solidFill>
              <a:srgbClr val="000080"/>
            </a:solidFill>
          </a:ln>
        </p:spPr>
      </p:pic>
      <p:sp>
        <p:nvSpPr>
          <p:cNvPr id="46084" name="Rectangle 4"/>
          <p:cNvSpPr>
            <a:spLocks noGrp="1" noRot="1" noChangeArrowheads="1"/>
          </p:cNvSpPr>
          <p:nvPr>
            <p:ph sz="half" idx="2"/>
          </p:nvPr>
        </p:nvSpPr>
        <p:spPr>
          <a:xfrm>
            <a:off x="609600" y="1828800"/>
            <a:ext cx="4194175" cy="4498975"/>
          </a:xfrm>
        </p:spPr>
        <p:txBody>
          <a:bodyPr/>
          <a:lstStyle/>
          <a:p>
            <a:r>
              <a:rPr lang="en-US" sz="2800" dirty="0"/>
              <a:t>Constantine</a:t>
            </a:r>
          </a:p>
          <a:p>
            <a:pPr lvl="1"/>
            <a:r>
              <a:rPr lang="en-US" sz="2400" dirty="0"/>
              <a:t>Was pagan</a:t>
            </a:r>
          </a:p>
          <a:p>
            <a:pPr lvl="1"/>
            <a:r>
              <a:rPr lang="en-US" sz="2400" dirty="0"/>
              <a:t>Battle with </a:t>
            </a:r>
            <a:r>
              <a:rPr lang="en-US" sz="2400" dirty="0" err="1"/>
              <a:t>Maxentius</a:t>
            </a:r>
            <a:endParaRPr lang="en-US" sz="2400" dirty="0"/>
          </a:p>
          <a:p>
            <a:pPr lvl="1"/>
            <a:r>
              <a:rPr lang="en-US" sz="2400" dirty="0"/>
              <a:t>Used Christian symbols</a:t>
            </a:r>
          </a:p>
          <a:p>
            <a:pPr lvl="1"/>
            <a:r>
              <a:rPr lang="en-US" sz="2400" dirty="0"/>
              <a:t>Christianity declared religion of the Romans</a:t>
            </a:r>
          </a:p>
          <a:p>
            <a:pPr lvl="1"/>
            <a:r>
              <a:rPr lang="en-US" sz="2400" dirty="0"/>
              <a:t>Circulated the “Edict of Milan”</a:t>
            </a:r>
          </a:p>
          <a:p>
            <a:pPr lvl="2"/>
            <a:r>
              <a:rPr lang="en-US" sz="2000" dirty="0"/>
              <a:t>Declaring Roman Empire tolerant of all religions</a:t>
            </a:r>
          </a:p>
          <a:p>
            <a:endParaRPr lang="en-US" sz="2800" dirty="0"/>
          </a:p>
        </p:txBody>
      </p:sp>
      <p:sp>
        <p:nvSpPr>
          <p:cNvPr id="46085" name="Text Box 5"/>
          <p:cNvSpPr txBox="1">
            <a:spLocks noChangeArrowheads="1"/>
          </p:cNvSpPr>
          <p:nvPr/>
        </p:nvSpPr>
        <p:spPr bwMode="auto">
          <a:xfrm>
            <a:off x="6176963" y="5791200"/>
            <a:ext cx="1565275" cy="641350"/>
          </a:xfrm>
          <a:prstGeom prst="rect">
            <a:avLst/>
          </a:prstGeom>
          <a:noFill/>
          <a:ln w="9525">
            <a:noFill/>
            <a:miter lim="800000"/>
            <a:headEnd/>
            <a:tailEnd/>
          </a:ln>
          <a:effectLst/>
        </p:spPr>
        <p:txBody>
          <a:bodyPr wrap="none">
            <a:spAutoFit/>
          </a:bodyPr>
          <a:lstStyle/>
          <a:p>
            <a:r>
              <a:rPr lang="en-US" b="1">
                <a:solidFill>
                  <a:srgbClr val="000066"/>
                </a:solidFill>
              </a:rPr>
              <a:t>Constantine</a:t>
            </a:r>
          </a:p>
          <a:p>
            <a:endParaRPr lang="en-US" b="1">
              <a:solidFill>
                <a:srgbClr val="000066"/>
              </a:solidFill>
            </a:endParaRPr>
          </a:p>
        </p:txBody>
      </p:sp>
      <p:pic>
        <p:nvPicPr>
          <p:cNvPr id="46086" name="Picture 6" descr="MCj03248160000[1]"/>
          <p:cNvPicPr>
            <a:picLocks noChangeAspect="1" noChangeArrowheads="1"/>
          </p:cNvPicPr>
          <p:nvPr/>
        </p:nvPicPr>
        <p:blipFill>
          <a:blip r:embed="rId4" cstate="print"/>
          <a:srcRect/>
          <a:stretch>
            <a:fillRect/>
          </a:stretch>
        </p:blipFill>
        <p:spPr bwMode="auto">
          <a:xfrm>
            <a:off x="6648450" y="381000"/>
            <a:ext cx="1809750" cy="11906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301625" y="609600"/>
            <a:ext cx="8540750" cy="1143000"/>
          </a:xfrm>
        </p:spPr>
        <p:txBody>
          <a:bodyPr>
            <a:normAutofit fontScale="90000"/>
          </a:bodyPr>
          <a:lstStyle/>
          <a:p>
            <a:r>
              <a:rPr lang="en-US" sz="4000" dirty="0"/>
              <a:t>JEWISH PERSECUTION </a:t>
            </a:r>
            <a:br>
              <a:rPr lang="en-US" sz="4000" dirty="0"/>
            </a:br>
            <a:r>
              <a:rPr lang="en-US" sz="3600" dirty="0"/>
              <a:t>The Great Revolt (AD 66-73)</a:t>
            </a:r>
          </a:p>
        </p:txBody>
      </p:sp>
      <p:sp>
        <p:nvSpPr>
          <p:cNvPr id="48131" name="Rectangle 3"/>
          <p:cNvSpPr>
            <a:spLocks noGrp="1" noRot="1" noChangeArrowheads="1"/>
          </p:cNvSpPr>
          <p:nvPr>
            <p:ph type="body" idx="1"/>
          </p:nvPr>
        </p:nvSpPr>
        <p:spPr>
          <a:xfrm>
            <a:off x="304800" y="2590800"/>
            <a:ext cx="3965575" cy="3200400"/>
          </a:xfrm>
        </p:spPr>
        <p:txBody>
          <a:bodyPr/>
          <a:lstStyle/>
          <a:p>
            <a:pPr>
              <a:lnSpc>
                <a:spcPct val="90000"/>
              </a:lnSpc>
            </a:pPr>
            <a:r>
              <a:rPr lang="en-US" sz="2400" dirty="0"/>
              <a:t>Roman Tyranny</a:t>
            </a:r>
          </a:p>
          <a:p>
            <a:pPr>
              <a:lnSpc>
                <a:spcPct val="90000"/>
              </a:lnSpc>
            </a:pPr>
            <a:r>
              <a:rPr lang="en-US" sz="2400" dirty="0"/>
              <a:t>Jews revolted in A.D. 70</a:t>
            </a:r>
          </a:p>
          <a:p>
            <a:pPr>
              <a:lnSpc>
                <a:spcPct val="90000"/>
              </a:lnSpc>
            </a:pPr>
            <a:r>
              <a:rPr lang="en-US" sz="2400" dirty="0"/>
              <a:t>Romans destroyed Herod’s Temple</a:t>
            </a:r>
          </a:p>
          <a:p>
            <a:pPr lvl="1">
              <a:lnSpc>
                <a:spcPct val="90000"/>
              </a:lnSpc>
            </a:pPr>
            <a:r>
              <a:rPr lang="en-US" sz="2000" dirty="0"/>
              <a:t>Left only the retaining wall</a:t>
            </a:r>
          </a:p>
          <a:p>
            <a:pPr lvl="1">
              <a:lnSpc>
                <a:spcPct val="90000"/>
              </a:lnSpc>
            </a:pPr>
            <a:r>
              <a:rPr lang="en-US" sz="2000" dirty="0"/>
              <a:t>Dubbed the “Western” or “Wailing” Wall in the West</a:t>
            </a:r>
          </a:p>
          <a:p>
            <a:pPr lvl="1">
              <a:lnSpc>
                <a:spcPct val="90000"/>
              </a:lnSpc>
            </a:pPr>
            <a:r>
              <a:rPr lang="en-US" sz="2000" dirty="0"/>
              <a:t>or “</a:t>
            </a:r>
            <a:r>
              <a:rPr lang="en-US" sz="2000" dirty="0" err="1"/>
              <a:t>Kotel</a:t>
            </a:r>
            <a:r>
              <a:rPr lang="en-US" sz="2000" dirty="0"/>
              <a:t>” by the Jews. </a:t>
            </a:r>
          </a:p>
        </p:txBody>
      </p:sp>
      <p:pic>
        <p:nvPicPr>
          <p:cNvPr id="48132" name="Picture 4" descr="Israeli flag"/>
          <p:cNvPicPr>
            <a:picLocks noChangeAspect="1" noChangeArrowheads="1"/>
          </p:cNvPicPr>
          <p:nvPr/>
        </p:nvPicPr>
        <p:blipFill>
          <a:blip r:embed="rId3" cstate="print"/>
          <a:srcRect/>
          <a:stretch>
            <a:fillRect/>
          </a:stretch>
        </p:blipFill>
        <p:spPr bwMode="auto">
          <a:xfrm rot="-1458907">
            <a:off x="360363" y="609600"/>
            <a:ext cx="1239837" cy="842963"/>
          </a:xfrm>
          <a:prstGeom prst="rect">
            <a:avLst/>
          </a:prstGeom>
          <a:noFill/>
          <a:ln w="9525">
            <a:solidFill>
              <a:srgbClr val="000000"/>
            </a:solidFill>
            <a:miter lim="800000"/>
            <a:headEnd/>
            <a:tailEnd/>
          </a:ln>
        </p:spPr>
      </p:pic>
      <p:pic>
        <p:nvPicPr>
          <p:cNvPr id="48133" name="Picture 5" descr="Praying at Western Wall"/>
          <p:cNvPicPr>
            <a:picLocks noChangeAspect="1" noChangeArrowheads="1"/>
          </p:cNvPicPr>
          <p:nvPr/>
        </p:nvPicPr>
        <p:blipFill>
          <a:blip r:embed="rId4" cstate="print"/>
          <a:srcRect/>
          <a:stretch>
            <a:fillRect/>
          </a:stretch>
        </p:blipFill>
        <p:spPr bwMode="auto">
          <a:xfrm>
            <a:off x="5684838" y="2209800"/>
            <a:ext cx="2697162" cy="3505200"/>
          </a:xfrm>
          <a:prstGeom prst="rect">
            <a:avLst/>
          </a:prstGeom>
          <a:noFill/>
          <a:ln w="9525">
            <a:solidFill>
              <a:srgbClr val="000000"/>
            </a:solidFill>
            <a:miter lim="800000"/>
            <a:headEnd/>
            <a:tailEnd/>
          </a:ln>
        </p:spPr>
      </p:pic>
      <p:sp>
        <p:nvSpPr>
          <p:cNvPr id="48134" name="Text Box 6"/>
          <p:cNvSpPr txBox="1">
            <a:spLocks noChangeArrowheads="1"/>
          </p:cNvSpPr>
          <p:nvPr/>
        </p:nvSpPr>
        <p:spPr bwMode="auto">
          <a:xfrm>
            <a:off x="4343400" y="5867400"/>
            <a:ext cx="4648200" cy="641350"/>
          </a:xfrm>
          <a:prstGeom prst="rect">
            <a:avLst/>
          </a:prstGeom>
          <a:noFill/>
          <a:ln w="9525">
            <a:noFill/>
            <a:miter lim="800000"/>
            <a:headEnd/>
            <a:tailEnd/>
          </a:ln>
          <a:effectLst/>
        </p:spPr>
        <p:txBody>
          <a:bodyPr>
            <a:spAutoFit/>
          </a:bodyPr>
          <a:lstStyle/>
          <a:p>
            <a:r>
              <a:rPr lang="en-US" b="1">
                <a:solidFill>
                  <a:srgbClr val="000066"/>
                </a:solidFill>
              </a:rPr>
              <a:t>Jews praying at “Kotel,” the only remaining wall of the Temple Mount</a:t>
            </a:r>
          </a:p>
        </p:txBody>
      </p:sp>
      <p:pic>
        <p:nvPicPr>
          <p:cNvPr id="48135" name="Picture 7" descr="Prayers in Western Wall"/>
          <p:cNvPicPr>
            <a:picLocks noChangeAspect="1" noChangeArrowheads="1"/>
          </p:cNvPicPr>
          <p:nvPr/>
        </p:nvPicPr>
        <p:blipFill>
          <a:blip r:embed="rId5" cstate="print"/>
          <a:srcRect/>
          <a:stretch>
            <a:fillRect/>
          </a:stretch>
        </p:blipFill>
        <p:spPr bwMode="auto">
          <a:xfrm>
            <a:off x="4495800" y="2590800"/>
            <a:ext cx="1335088" cy="1752600"/>
          </a:xfrm>
          <a:prstGeom prst="rect">
            <a:avLst/>
          </a:prstGeom>
          <a:noFill/>
          <a:ln w="9525">
            <a:solidFill>
              <a:srgbClr val="000000"/>
            </a:solidFill>
            <a:miter lim="800000"/>
            <a:headEnd/>
            <a:tailEnd/>
          </a:ln>
        </p:spPr>
      </p:pic>
      <p:sp>
        <p:nvSpPr>
          <p:cNvPr id="48136" name="Text Box 8"/>
          <p:cNvSpPr txBox="1">
            <a:spLocks noChangeArrowheads="1"/>
          </p:cNvSpPr>
          <p:nvPr/>
        </p:nvSpPr>
        <p:spPr bwMode="auto">
          <a:xfrm>
            <a:off x="4572000" y="4357688"/>
            <a:ext cx="1054100" cy="366712"/>
          </a:xfrm>
          <a:prstGeom prst="rect">
            <a:avLst/>
          </a:prstGeom>
          <a:noFill/>
          <a:ln w="9525">
            <a:noFill/>
            <a:miter lim="800000"/>
            <a:headEnd/>
            <a:tailEnd/>
          </a:ln>
          <a:effectLst/>
        </p:spPr>
        <p:txBody>
          <a:bodyPr wrap="none">
            <a:spAutoFit/>
          </a:bodyPr>
          <a:lstStyle/>
          <a:p>
            <a:r>
              <a:rPr lang="en-US" b="1">
                <a:solidFill>
                  <a:srgbClr val="000066"/>
                </a:solidFill>
              </a:rPr>
              <a:t>Prayers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r>
              <a:rPr lang="en-US" dirty="0"/>
              <a:t>CANAAN</a:t>
            </a:r>
          </a:p>
        </p:txBody>
      </p:sp>
      <p:pic>
        <p:nvPicPr>
          <p:cNvPr id="9219" name="Picture 3" descr="Canaan and Mesopotamia copy"/>
          <p:cNvPicPr>
            <a:picLocks noGrp="1" noChangeAspect="1" noChangeArrowheads="1"/>
          </p:cNvPicPr>
          <p:nvPr>
            <p:ph sz="half" idx="1"/>
          </p:nvPr>
        </p:nvPicPr>
        <p:blipFill>
          <a:blip r:embed="rId3" cstate="print"/>
          <a:srcRect/>
          <a:stretch>
            <a:fillRect/>
          </a:stretch>
        </p:blipFill>
        <p:spPr>
          <a:xfrm>
            <a:off x="1219200" y="1371600"/>
            <a:ext cx="6400800" cy="4495800"/>
          </a:xfrm>
          <a:noFill/>
          <a:ln/>
        </p:spPr>
      </p:pic>
      <p:pic>
        <p:nvPicPr>
          <p:cNvPr id="9220" name="Picture 4" descr="Palestine flag"/>
          <p:cNvPicPr>
            <a:picLocks noChangeAspect="1" noChangeArrowheads="1"/>
          </p:cNvPicPr>
          <p:nvPr/>
        </p:nvPicPr>
        <p:blipFill>
          <a:blip r:embed="rId4" cstate="print"/>
          <a:srcRect/>
          <a:stretch>
            <a:fillRect/>
          </a:stretch>
        </p:blipFill>
        <p:spPr bwMode="auto">
          <a:xfrm rot="1496527">
            <a:off x="7315200" y="533400"/>
            <a:ext cx="1447800" cy="955675"/>
          </a:xfrm>
          <a:prstGeom prst="rect">
            <a:avLst/>
          </a:prstGeom>
          <a:noFill/>
          <a:ln w="9525">
            <a:solidFill>
              <a:srgbClr val="000000"/>
            </a:solidFill>
            <a:miter lim="800000"/>
            <a:headEnd/>
            <a:tailEnd/>
          </a:ln>
        </p:spPr>
      </p:pic>
      <p:pic>
        <p:nvPicPr>
          <p:cNvPr id="9221" name="Picture 5" descr="12 tribes in Canaan copy"/>
          <p:cNvPicPr>
            <a:picLocks noGrp="1" noChangeAspect="1" noChangeArrowheads="1"/>
          </p:cNvPicPr>
          <p:nvPr>
            <p:ph sz="half" idx="2"/>
          </p:nvPr>
        </p:nvPicPr>
        <p:blipFill>
          <a:blip r:embed="rId5" cstate="print"/>
          <a:srcRect/>
          <a:stretch>
            <a:fillRect/>
          </a:stretch>
        </p:blipFill>
        <p:spPr>
          <a:xfrm>
            <a:off x="6858000" y="3657600"/>
            <a:ext cx="1854200" cy="2746375"/>
          </a:xfrm>
          <a:noFill/>
          <a:ln>
            <a:solidFill>
              <a:srgbClr val="000080"/>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r>
              <a:rPr lang="en-US" dirty="0"/>
              <a:t>SIMON BAR KOCHBA</a:t>
            </a:r>
          </a:p>
        </p:txBody>
      </p:sp>
      <p:sp>
        <p:nvSpPr>
          <p:cNvPr id="50179" name="Rectangle 3"/>
          <p:cNvSpPr>
            <a:spLocks noGrp="1" noRot="1" noChangeArrowheads="1"/>
          </p:cNvSpPr>
          <p:nvPr>
            <p:ph type="body" idx="1"/>
          </p:nvPr>
        </p:nvSpPr>
        <p:spPr>
          <a:xfrm>
            <a:off x="4495800" y="1600200"/>
            <a:ext cx="4346575" cy="4800600"/>
          </a:xfrm>
        </p:spPr>
        <p:txBody>
          <a:bodyPr/>
          <a:lstStyle/>
          <a:p>
            <a:pPr>
              <a:lnSpc>
                <a:spcPct val="80000"/>
              </a:lnSpc>
            </a:pPr>
            <a:r>
              <a:rPr lang="en-US" sz="2800" dirty="0"/>
              <a:t>Uprising 132</a:t>
            </a:r>
          </a:p>
          <a:p>
            <a:pPr lvl="1">
              <a:lnSpc>
                <a:spcPct val="80000"/>
              </a:lnSpc>
            </a:pPr>
            <a:r>
              <a:rPr lang="en-US" sz="2400" dirty="0"/>
              <a:t>By Simon Bar </a:t>
            </a:r>
            <a:r>
              <a:rPr lang="en-US" sz="2400" dirty="0" err="1"/>
              <a:t>Kochba</a:t>
            </a:r>
            <a:endParaRPr lang="en-US" sz="2400" dirty="0"/>
          </a:p>
          <a:p>
            <a:pPr>
              <a:lnSpc>
                <a:spcPct val="80000"/>
              </a:lnSpc>
            </a:pPr>
            <a:r>
              <a:rPr lang="en-US" sz="2800" dirty="0"/>
              <a:t>Uprising was crushed</a:t>
            </a:r>
          </a:p>
          <a:p>
            <a:pPr>
              <a:lnSpc>
                <a:spcPct val="80000"/>
              </a:lnSpc>
            </a:pPr>
            <a:r>
              <a:rPr lang="en-US" sz="2800" dirty="0"/>
              <a:t>Hadrian renamed Judea Syria </a:t>
            </a:r>
            <a:r>
              <a:rPr lang="en-US" sz="2800" dirty="0" err="1"/>
              <a:t>Palestina</a:t>
            </a:r>
            <a:endParaRPr lang="en-US" sz="2800" dirty="0"/>
          </a:p>
          <a:p>
            <a:pPr lvl="1">
              <a:lnSpc>
                <a:spcPct val="80000"/>
              </a:lnSpc>
            </a:pPr>
            <a:r>
              <a:rPr lang="en-US" sz="2400" dirty="0"/>
              <a:t>“Palestine”</a:t>
            </a:r>
          </a:p>
          <a:p>
            <a:pPr>
              <a:lnSpc>
                <a:spcPct val="80000"/>
              </a:lnSpc>
            </a:pPr>
            <a:r>
              <a:rPr lang="en-US" sz="2800" dirty="0"/>
              <a:t>Jerusalem renamed “</a:t>
            </a:r>
            <a:r>
              <a:rPr lang="en-US" sz="2800" dirty="0" err="1"/>
              <a:t>Aelia</a:t>
            </a:r>
            <a:r>
              <a:rPr lang="en-US" sz="2800" dirty="0"/>
              <a:t> </a:t>
            </a:r>
            <a:r>
              <a:rPr lang="en-US" sz="2800" dirty="0" err="1"/>
              <a:t>Capitolina</a:t>
            </a:r>
            <a:r>
              <a:rPr lang="en-US" sz="2800" dirty="0"/>
              <a:t>”</a:t>
            </a:r>
          </a:p>
          <a:p>
            <a:pPr lvl="1">
              <a:lnSpc>
                <a:spcPct val="80000"/>
              </a:lnSpc>
            </a:pPr>
            <a:r>
              <a:rPr lang="en-US" sz="2400" dirty="0"/>
              <a:t>Jews forbidden to enter the city</a:t>
            </a:r>
          </a:p>
          <a:p>
            <a:pPr>
              <a:lnSpc>
                <a:spcPct val="80000"/>
              </a:lnSpc>
            </a:pPr>
            <a:r>
              <a:rPr lang="en-US" sz="2800" dirty="0"/>
              <a:t>Diaspora</a:t>
            </a:r>
          </a:p>
          <a:p>
            <a:pPr lvl="1">
              <a:lnSpc>
                <a:spcPct val="80000"/>
              </a:lnSpc>
            </a:pPr>
            <a:r>
              <a:rPr lang="en-US" sz="2400" dirty="0"/>
              <a:t>Jews lived in exile</a:t>
            </a:r>
          </a:p>
        </p:txBody>
      </p:sp>
      <p:pic>
        <p:nvPicPr>
          <p:cNvPr id="50180" name="Picture 4" descr="Aeolia Capitalina"/>
          <p:cNvPicPr>
            <a:picLocks noChangeAspect="1" noChangeArrowheads="1"/>
          </p:cNvPicPr>
          <p:nvPr/>
        </p:nvPicPr>
        <p:blipFill>
          <a:blip r:embed="rId3" cstate="print">
            <a:lum bright="12000" contrast="30000"/>
          </a:blip>
          <a:srcRect/>
          <a:stretch>
            <a:fillRect/>
          </a:stretch>
        </p:blipFill>
        <p:spPr bwMode="auto">
          <a:xfrm>
            <a:off x="1219200" y="1524000"/>
            <a:ext cx="2667000" cy="1870075"/>
          </a:xfrm>
          <a:prstGeom prst="rect">
            <a:avLst/>
          </a:prstGeom>
          <a:noFill/>
          <a:ln w="9525">
            <a:solidFill>
              <a:srgbClr val="000000"/>
            </a:solidFill>
            <a:miter lim="800000"/>
            <a:headEnd/>
            <a:tailEnd/>
          </a:ln>
        </p:spPr>
      </p:pic>
      <p:pic>
        <p:nvPicPr>
          <p:cNvPr id="50181" name="Picture 5" descr="Roman Empire - Hadrian"/>
          <p:cNvPicPr>
            <a:picLocks noChangeAspect="1" noChangeArrowheads="1"/>
          </p:cNvPicPr>
          <p:nvPr/>
        </p:nvPicPr>
        <p:blipFill>
          <a:blip r:embed="rId4" cstate="print"/>
          <a:srcRect/>
          <a:stretch>
            <a:fillRect/>
          </a:stretch>
        </p:blipFill>
        <p:spPr bwMode="auto">
          <a:xfrm>
            <a:off x="228600" y="4217988"/>
            <a:ext cx="4267200" cy="2335212"/>
          </a:xfrm>
          <a:prstGeom prst="rect">
            <a:avLst/>
          </a:prstGeom>
          <a:noFill/>
        </p:spPr>
      </p:pic>
      <p:pic>
        <p:nvPicPr>
          <p:cNvPr id="50182" name="Picture 6" descr="Hadrian"/>
          <p:cNvPicPr>
            <a:picLocks noChangeAspect="1" noChangeArrowheads="1"/>
          </p:cNvPicPr>
          <p:nvPr/>
        </p:nvPicPr>
        <p:blipFill>
          <a:blip r:embed="rId5" cstate="print"/>
          <a:srcRect/>
          <a:stretch>
            <a:fillRect/>
          </a:stretch>
        </p:blipFill>
        <p:spPr bwMode="auto">
          <a:xfrm>
            <a:off x="457200" y="2514600"/>
            <a:ext cx="1281113" cy="1600200"/>
          </a:xfrm>
          <a:prstGeom prst="rect">
            <a:avLst/>
          </a:prstGeom>
          <a:noFill/>
          <a:ln w="9525">
            <a:solidFill>
              <a:srgbClr val="000000"/>
            </a:solidFill>
            <a:miter lim="800000"/>
            <a:headEnd/>
            <a:tailEnd/>
          </a:ln>
        </p:spPr>
      </p:pic>
      <p:sp>
        <p:nvSpPr>
          <p:cNvPr id="50183" name="Text Box 7"/>
          <p:cNvSpPr txBox="1">
            <a:spLocks noChangeArrowheads="1"/>
          </p:cNvSpPr>
          <p:nvPr/>
        </p:nvSpPr>
        <p:spPr bwMode="auto">
          <a:xfrm>
            <a:off x="1876425" y="3473450"/>
            <a:ext cx="2314575" cy="641350"/>
          </a:xfrm>
          <a:prstGeom prst="rect">
            <a:avLst/>
          </a:prstGeom>
          <a:noFill/>
          <a:ln w="9525">
            <a:noFill/>
            <a:miter lim="800000"/>
            <a:headEnd/>
            <a:tailEnd/>
          </a:ln>
          <a:effectLst/>
        </p:spPr>
        <p:txBody>
          <a:bodyPr wrap="none">
            <a:spAutoFit/>
          </a:bodyPr>
          <a:lstStyle/>
          <a:p>
            <a:r>
              <a:rPr lang="en-US" b="1">
                <a:solidFill>
                  <a:srgbClr val="000066"/>
                </a:solidFill>
              </a:rPr>
              <a:t>Emperor Hadrian’s</a:t>
            </a:r>
          </a:p>
          <a:p>
            <a:r>
              <a:rPr lang="en-US" b="1">
                <a:solidFill>
                  <a:srgbClr val="000066"/>
                </a:solidFill>
              </a:rPr>
              <a:t>Empire</a:t>
            </a:r>
          </a:p>
        </p:txBody>
      </p:sp>
      <p:pic>
        <p:nvPicPr>
          <p:cNvPr id="50184" name="Picture 8" descr="Israeli flag"/>
          <p:cNvPicPr>
            <a:picLocks noChangeAspect="1" noChangeArrowheads="1"/>
          </p:cNvPicPr>
          <p:nvPr/>
        </p:nvPicPr>
        <p:blipFill>
          <a:blip r:embed="rId6" cstate="print"/>
          <a:srcRect/>
          <a:stretch>
            <a:fillRect/>
          </a:stretch>
        </p:blipFill>
        <p:spPr bwMode="auto">
          <a:xfrm rot="-1458907">
            <a:off x="284163" y="658813"/>
            <a:ext cx="1371600" cy="93186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en-US" dirty="0"/>
              <a:t>Christianity</a:t>
            </a:r>
          </a:p>
        </p:txBody>
      </p:sp>
      <p:sp>
        <p:nvSpPr>
          <p:cNvPr id="52227" name="Rectangle 3"/>
          <p:cNvSpPr>
            <a:spLocks noGrp="1" noRot="1" noChangeArrowheads="1"/>
          </p:cNvSpPr>
          <p:nvPr>
            <p:ph sz="half" idx="1"/>
          </p:nvPr>
        </p:nvSpPr>
        <p:spPr>
          <a:xfrm>
            <a:off x="4343400" y="1676400"/>
            <a:ext cx="4194175" cy="4498975"/>
          </a:xfrm>
        </p:spPr>
        <p:txBody>
          <a:bodyPr>
            <a:normAutofit lnSpcReduction="10000"/>
          </a:bodyPr>
          <a:lstStyle/>
          <a:p>
            <a:r>
              <a:rPr lang="en-US" sz="2800" dirty="0"/>
              <a:t>Nicene Creed A.D. 325</a:t>
            </a:r>
          </a:p>
          <a:p>
            <a:pPr lvl="1"/>
            <a:r>
              <a:rPr lang="en-US" sz="2400" dirty="0"/>
              <a:t>Church fell under imperial control</a:t>
            </a:r>
          </a:p>
          <a:p>
            <a:pPr lvl="1"/>
            <a:r>
              <a:rPr lang="en-US" sz="2400" dirty="0"/>
              <a:t>Common set of beliefs and principles</a:t>
            </a:r>
          </a:p>
          <a:p>
            <a:pPr lvl="1"/>
            <a:r>
              <a:rPr lang="en-US" sz="2400" dirty="0"/>
              <a:t>Christianity deemed official religion of the Romans</a:t>
            </a:r>
          </a:p>
          <a:p>
            <a:pPr lvl="1"/>
            <a:r>
              <a:rPr lang="en-US" sz="2400" dirty="0"/>
              <a:t>Jerusalem enjoyed new prestige</a:t>
            </a:r>
          </a:p>
          <a:p>
            <a:pPr lvl="2"/>
            <a:r>
              <a:rPr lang="en-US" sz="2000" dirty="0"/>
              <a:t>Church of Holy </a:t>
            </a:r>
            <a:r>
              <a:rPr lang="en-US" sz="2000" dirty="0" err="1"/>
              <a:t>Sepulchre</a:t>
            </a:r>
            <a:r>
              <a:rPr lang="en-US" sz="2000" dirty="0"/>
              <a:t> constructed</a:t>
            </a:r>
          </a:p>
        </p:txBody>
      </p:sp>
      <p:pic>
        <p:nvPicPr>
          <p:cNvPr id="52228" name="Picture 4" descr="Nicene Creed"/>
          <p:cNvPicPr>
            <a:picLocks noGrp="1" noChangeAspect="1" noChangeArrowheads="1"/>
          </p:cNvPicPr>
          <p:nvPr>
            <p:ph type="body" sz="half" idx="2"/>
          </p:nvPr>
        </p:nvPicPr>
        <p:blipFill>
          <a:blip r:embed="rId3" cstate="print"/>
          <a:srcRect/>
          <a:stretch>
            <a:fillRect/>
          </a:stretch>
        </p:blipFill>
        <p:spPr>
          <a:xfrm>
            <a:off x="304800" y="1447800"/>
            <a:ext cx="2220913" cy="2971800"/>
          </a:xfrm>
          <a:noFill/>
          <a:ln>
            <a:solidFill>
              <a:srgbClr val="000080"/>
            </a:solidFill>
          </a:ln>
        </p:spPr>
      </p:pic>
      <p:sp>
        <p:nvSpPr>
          <p:cNvPr id="52229" name="Text Box 5"/>
          <p:cNvSpPr txBox="1">
            <a:spLocks noChangeArrowheads="1"/>
          </p:cNvSpPr>
          <p:nvPr/>
        </p:nvSpPr>
        <p:spPr bwMode="auto">
          <a:xfrm>
            <a:off x="2667000" y="2438400"/>
            <a:ext cx="1752600" cy="915988"/>
          </a:xfrm>
          <a:prstGeom prst="rect">
            <a:avLst/>
          </a:prstGeom>
          <a:noFill/>
          <a:ln w="9525">
            <a:noFill/>
            <a:miter lim="800000"/>
            <a:headEnd/>
            <a:tailEnd/>
          </a:ln>
          <a:effectLst/>
        </p:spPr>
        <p:txBody>
          <a:bodyPr>
            <a:spAutoFit/>
          </a:bodyPr>
          <a:lstStyle/>
          <a:p>
            <a:pPr algn="l"/>
            <a:r>
              <a:rPr lang="en-US" b="1">
                <a:solidFill>
                  <a:srgbClr val="000066"/>
                </a:solidFill>
              </a:rPr>
              <a:t>Bishops holding the</a:t>
            </a:r>
          </a:p>
          <a:p>
            <a:pPr algn="l"/>
            <a:r>
              <a:rPr lang="en-US" b="1">
                <a:solidFill>
                  <a:srgbClr val="000066"/>
                </a:solidFill>
              </a:rPr>
              <a:t>Nicene Creed</a:t>
            </a:r>
          </a:p>
        </p:txBody>
      </p:sp>
      <p:pic>
        <p:nvPicPr>
          <p:cNvPr id="52230" name="Picture 6" descr="MCj03248160000[1]"/>
          <p:cNvPicPr>
            <a:picLocks noChangeAspect="1" noChangeArrowheads="1"/>
          </p:cNvPicPr>
          <p:nvPr/>
        </p:nvPicPr>
        <p:blipFill>
          <a:blip r:embed="rId4" cstate="print"/>
          <a:srcRect/>
          <a:stretch>
            <a:fillRect/>
          </a:stretch>
        </p:blipFill>
        <p:spPr bwMode="auto">
          <a:xfrm>
            <a:off x="6019800" y="381000"/>
            <a:ext cx="1809750" cy="1190625"/>
          </a:xfrm>
          <a:prstGeom prst="rect">
            <a:avLst/>
          </a:prstGeom>
          <a:noFill/>
        </p:spPr>
      </p:pic>
      <p:pic>
        <p:nvPicPr>
          <p:cNvPr id="52231" name="Picture 7" descr="church holy sepulchre"/>
          <p:cNvPicPr>
            <a:picLocks noChangeAspect="1" noChangeArrowheads="1"/>
          </p:cNvPicPr>
          <p:nvPr/>
        </p:nvPicPr>
        <p:blipFill>
          <a:blip r:embed="rId5" cstate="print"/>
          <a:srcRect/>
          <a:stretch>
            <a:fillRect/>
          </a:stretch>
        </p:blipFill>
        <p:spPr bwMode="auto">
          <a:xfrm>
            <a:off x="1600200" y="3810000"/>
            <a:ext cx="2844800" cy="2133600"/>
          </a:xfrm>
          <a:prstGeom prst="rect">
            <a:avLst/>
          </a:prstGeom>
          <a:noFill/>
          <a:ln w="9525">
            <a:solidFill>
              <a:srgbClr val="000000"/>
            </a:solidFill>
            <a:miter lim="800000"/>
            <a:headEnd/>
            <a:tailEnd/>
          </a:ln>
        </p:spPr>
      </p:pic>
      <p:sp>
        <p:nvSpPr>
          <p:cNvPr id="52232" name="Text Box 8"/>
          <p:cNvSpPr txBox="1">
            <a:spLocks noChangeArrowheads="1"/>
          </p:cNvSpPr>
          <p:nvPr/>
        </p:nvSpPr>
        <p:spPr bwMode="auto">
          <a:xfrm>
            <a:off x="1371600" y="6096000"/>
            <a:ext cx="3128963" cy="366713"/>
          </a:xfrm>
          <a:prstGeom prst="rect">
            <a:avLst/>
          </a:prstGeom>
          <a:noFill/>
          <a:ln w="9525">
            <a:noFill/>
            <a:miter lim="800000"/>
            <a:headEnd/>
            <a:tailEnd/>
          </a:ln>
          <a:effectLst/>
        </p:spPr>
        <p:txBody>
          <a:bodyPr wrap="none">
            <a:spAutoFit/>
          </a:bodyPr>
          <a:lstStyle/>
          <a:p>
            <a:r>
              <a:rPr lang="en-US">
                <a:solidFill>
                  <a:srgbClr val="000066"/>
                </a:solidFill>
              </a:rPr>
              <a:t>Church of the Holy Sepulchre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dirty="0"/>
              <a:t>Roman Empire</a:t>
            </a:r>
          </a:p>
        </p:txBody>
      </p:sp>
      <p:pic>
        <p:nvPicPr>
          <p:cNvPr id="54275" name="Picture 3" descr="Roman empire copy"/>
          <p:cNvPicPr>
            <a:picLocks noGrp="1" noChangeAspect="1" noChangeArrowheads="1"/>
          </p:cNvPicPr>
          <p:nvPr>
            <p:ph type="body" idx="1"/>
          </p:nvPr>
        </p:nvPicPr>
        <p:blipFill>
          <a:blip r:embed="rId3" cstate="print"/>
          <a:srcRect t="3175"/>
          <a:stretch>
            <a:fillRect/>
          </a:stretch>
        </p:blipFill>
        <p:spPr>
          <a:xfrm>
            <a:off x="4800600" y="2514600"/>
            <a:ext cx="4114800" cy="3594100"/>
          </a:xfrm>
          <a:noFill/>
          <a:ln>
            <a:solidFill>
              <a:srgbClr val="003366"/>
            </a:solidFill>
          </a:ln>
        </p:spPr>
      </p:pic>
      <p:pic>
        <p:nvPicPr>
          <p:cNvPr id="54276" name="Picture 4" descr="MCj03248160000[1]"/>
          <p:cNvPicPr>
            <a:picLocks noChangeAspect="1" noChangeArrowheads="1"/>
          </p:cNvPicPr>
          <p:nvPr/>
        </p:nvPicPr>
        <p:blipFill>
          <a:blip r:embed="rId4" cstate="print"/>
          <a:srcRect/>
          <a:stretch>
            <a:fillRect/>
          </a:stretch>
        </p:blipFill>
        <p:spPr bwMode="auto">
          <a:xfrm>
            <a:off x="6629400" y="381000"/>
            <a:ext cx="1809750" cy="1190625"/>
          </a:xfrm>
          <a:prstGeom prst="rect">
            <a:avLst/>
          </a:prstGeom>
          <a:noFill/>
        </p:spPr>
      </p:pic>
      <p:sp>
        <p:nvSpPr>
          <p:cNvPr id="54277" name="Rectangle 5"/>
          <p:cNvSpPr>
            <a:spLocks noRot="1" noChangeArrowheads="1"/>
          </p:cNvSpPr>
          <p:nvPr/>
        </p:nvSpPr>
        <p:spPr bwMode="auto">
          <a:xfrm>
            <a:off x="228600" y="1447800"/>
            <a:ext cx="5638800" cy="5029200"/>
          </a:xfrm>
          <a:prstGeom prst="rect">
            <a:avLst/>
          </a:prstGeom>
          <a:noFill/>
          <a:ln w="9525">
            <a:noFill/>
            <a:miter lim="800000"/>
            <a:headEnd/>
            <a:tailEnd/>
          </a:ln>
          <a:effectLst/>
        </p:spPr>
        <p:txBody>
          <a:bodyPr/>
          <a:lstStyle/>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Byzantium</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Capital of Roman Empire moved to Byzantium  (330)</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“New Rome”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 Later called Constantinople</a:t>
            </a:r>
          </a:p>
          <a:p>
            <a:pPr marL="342900" indent="-342900" algn="l" eaLnBrk="1" hangingPunct="1">
              <a:lnSpc>
                <a:spcPct val="80000"/>
              </a:lnSpc>
              <a:spcBef>
                <a:spcPct val="20000"/>
              </a:spcBef>
              <a:buClr>
                <a:schemeClr val="hlink"/>
              </a:buClr>
              <a:buSzPct val="80000"/>
              <a:buFont typeface="Arial" charset="0"/>
              <a:buChar char="►"/>
            </a:pPr>
            <a:r>
              <a:rPr lang="en-US" sz="2800">
                <a:effectLst>
                  <a:outerShdw blurRad="38100" dist="38100" dir="2700000" algn="tl">
                    <a:srgbClr val="000000"/>
                  </a:outerShdw>
                </a:effectLst>
              </a:rPr>
              <a:t>Empire split in 395</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Eastern Byzantine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was Constantinople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Greek Orthodox Church</a:t>
            </a:r>
          </a:p>
          <a:p>
            <a:pPr marL="742950" lvl="1" indent="-285750" algn="l" eaLnBrk="1" hangingPunct="1">
              <a:lnSpc>
                <a:spcPct val="80000"/>
              </a:lnSpc>
              <a:spcBef>
                <a:spcPct val="20000"/>
              </a:spcBef>
              <a:buClr>
                <a:schemeClr val="folHlink"/>
              </a:buClr>
              <a:buFont typeface="Wingdings" pitchFamily="2" charset="2"/>
              <a:buChar char="§"/>
            </a:pPr>
            <a:r>
              <a:rPr lang="en-US" sz="2400">
                <a:effectLst>
                  <a:outerShdw blurRad="38100" dist="38100" dir="2700000" algn="tl">
                    <a:srgbClr val="000000"/>
                  </a:outerShdw>
                </a:effectLst>
              </a:rPr>
              <a:t>Western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Capital Milan and Ravenna </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Future Holy Roman Empire</a:t>
            </a:r>
          </a:p>
          <a:p>
            <a:pPr marL="1143000" lvl="2" indent="-228600" algn="l" eaLnBrk="1" hangingPunct="1">
              <a:lnSpc>
                <a:spcPct val="80000"/>
              </a:lnSpc>
              <a:spcBef>
                <a:spcPct val="20000"/>
              </a:spcBef>
              <a:buClr>
                <a:schemeClr val="hlink"/>
              </a:buClr>
              <a:buSzPct val="80000"/>
              <a:buFont typeface="Arial" charset="0"/>
              <a:buChar char="►"/>
            </a:pPr>
            <a:r>
              <a:rPr lang="en-US" sz="2000">
                <a:effectLst>
                  <a:outerShdw blurRad="38100" dist="38100" dir="2700000" algn="tl">
                    <a:srgbClr val="000000"/>
                  </a:outerShdw>
                </a:effectLst>
              </a:rPr>
              <a:t>Seat of Roman Catholicism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dirty="0"/>
              <a:t>Islam</a:t>
            </a:r>
          </a:p>
        </p:txBody>
      </p:sp>
      <p:pic>
        <p:nvPicPr>
          <p:cNvPr id="56323" name="Picture 3"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56324" name="Picture 4" descr="Islam Flag"/>
          <p:cNvPicPr>
            <a:picLocks noGrp="1" noChangeAspect="1" noChangeArrowheads="1"/>
          </p:cNvPicPr>
          <p:nvPr>
            <p:ph type="body" idx="1"/>
          </p:nvPr>
        </p:nvPicPr>
        <p:blipFill>
          <a:blip r:embed="rId4" cstate="print"/>
          <a:srcRect/>
          <a:stretch>
            <a:fillRect/>
          </a:stretch>
        </p:blipFill>
        <p:spPr>
          <a:xfrm>
            <a:off x="6934200" y="4267200"/>
            <a:ext cx="1752600" cy="1752600"/>
          </a:xfrm>
          <a:noFill/>
          <a:ln>
            <a:solidFill>
              <a:srgbClr val="000000"/>
            </a:solidFill>
          </a:ln>
        </p:spPr>
      </p:pic>
      <p:pic>
        <p:nvPicPr>
          <p:cNvPr id="56325" name="Picture 5" descr="Arabia in color"/>
          <p:cNvPicPr>
            <a:picLocks noChangeAspect="1" noChangeArrowheads="1"/>
          </p:cNvPicPr>
          <p:nvPr/>
        </p:nvPicPr>
        <p:blipFill>
          <a:blip r:embed="rId5" cstate="print"/>
          <a:srcRect l="3726" t="3416" r="3726" b="3416"/>
          <a:stretch>
            <a:fillRect/>
          </a:stretch>
        </p:blipFill>
        <p:spPr bwMode="auto">
          <a:xfrm>
            <a:off x="506413" y="1676400"/>
            <a:ext cx="3608387" cy="3962400"/>
          </a:xfrm>
          <a:prstGeom prst="rect">
            <a:avLst/>
          </a:prstGeom>
          <a:noFill/>
          <a:ln w="9525">
            <a:solidFill>
              <a:srgbClr val="000000"/>
            </a:solidFill>
            <a:miter lim="800000"/>
            <a:headEnd/>
            <a:tailEnd/>
          </a:ln>
        </p:spPr>
      </p:pic>
      <p:sp>
        <p:nvSpPr>
          <p:cNvPr id="56326" name="Rectangle 6"/>
          <p:cNvSpPr>
            <a:spLocks noRot="1" noChangeArrowheads="1"/>
          </p:cNvSpPr>
          <p:nvPr/>
        </p:nvSpPr>
        <p:spPr bwMode="auto">
          <a:xfrm>
            <a:off x="4191000" y="1981200"/>
            <a:ext cx="4194175" cy="2209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Prophet Muhammad</a:t>
            </a:r>
          </a:p>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Born in Mecca, Arabia in A.D. 577</a:t>
            </a:r>
          </a:p>
          <a:p>
            <a:pPr marL="342900" indent="-342900" algn="l" eaLnBrk="1" hangingPunct="1">
              <a:spcBef>
                <a:spcPct val="20000"/>
              </a:spcBef>
              <a:buClr>
                <a:schemeClr val="hlink"/>
              </a:buClr>
              <a:buSzPct val="80000"/>
              <a:buFont typeface="Arial" charset="0"/>
              <a:buChar char="►"/>
            </a:pPr>
            <a:r>
              <a:rPr lang="en-US" sz="2800">
                <a:effectLst>
                  <a:outerShdw blurRad="38100" dist="38100" dir="2700000" algn="tl">
                    <a:srgbClr val="000000"/>
                  </a:outerShdw>
                </a:effectLst>
              </a:rPr>
              <a:t>“Islam” = “submission” to God.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normAutofit fontScale="90000"/>
          </a:bodyPr>
          <a:lstStyle/>
          <a:p>
            <a:r>
              <a:rPr lang="en-US" sz="4000" dirty="0"/>
              <a:t>Muhammad’s</a:t>
            </a:r>
            <a:br>
              <a:rPr lang="en-US" sz="4000" dirty="0"/>
            </a:br>
            <a:r>
              <a:rPr lang="en-US" sz="4000" dirty="0"/>
              <a:t>“Night Journey”</a:t>
            </a:r>
          </a:p>
        </p:txBody>
      </p:sp>
      <p:sp>
        <p:nvSpPr>
          <p:cNvPr id="58371" name="Rectangle 3"/>
          <p:cNvSpPr>
            <a:spLocks noGrp="1" noRot="1" noChangeArrowheads="1"/>
          </p:cNvSpPr>
          <p:nvPr>
            <p:ph type="body" idx="1"/>
          </p:nvPr>
        </p:nvSpPr>
        <p:spPr>
          <a:xfrm>
            <a:off x="149225" y="1825625"/>
            <a:ext cx="4346575" cy="4498975"/>
          </a:xfrm>
        </p:spPr>
        <p:txBody>
          <a:bodyPr/>
          <a:lstStyle/>
          <a:p>
            <a:r>
              <a:rPr lang="en-US" sz="2800" dirty="0"/>
              <a:t>Muslims believe Muhammad took a “Night Journey”</a:t>
            </a:r>
            <a:r>
              <a:rPr lang="en-US" dirty="0"/>
              <a:t> </a:t>
            </a:r>
          </a:p>
          <a:p>
            <a:pPr lvl="1"/>
            <a:r>
              <a:rPr lang="en-US" sz="2400" dirty="0"/>
              <a:t>In A.D. 619</a:t>
            </a:r>
          </a:p>
          <a:p>
            <a:pPr lvl="1"/>
            <a:r>
              <a:rPr lang="en-US" sz="2400" dirty="0"/>
              <a:t>From the “nearest mosque (in Mecca)</a:t>
            </a:r>
          </a:p>
          <a:p>
            <a:pPr lvl="1"/>
            <a:r>
              <a:rPr lang="en-US" sz="2400" dirty="0"/>
              <a:t>To the “farthest”</a:t>
            </a:r>
          </a:p>
          <a:p>
            <a:pPr lvl="1">
              <a:buFont typeface="Wingdings" pitchFamily="2" charset="2"/>
              <a:buNone/>
            </a:pPr>
            <a:r>
              <a:rPr lang="en-US" sz="2400" dirty="0"/>
              <a:t> or “</a:t>
            </a:r>
            <a:r>
              <a:rPr lang="en-US" sz="2400" i="1" dirty="0"/>
              <a:t>al-</a:t>
            </a:r>
            <a:r>
              <a:rPr lang="en-US" sz="2400" i="1" dirty="0" err="1"/>
              <a:t>aqsa</a:t>
            </a:r>
            <a:r>
              <a:rPr lang="en-US" sz="2400" dirty="0"/>
              <a:t>” mosque (Interpreted to mean Jerusalem)</a:t>
            </a:r>
          </a:p>
        </p:txBody>
      </p:sp>
      <p:pic>
        <p:nvPicPr>
          <p:cNvPr id="58372" name="Picture 4" descr="Night Journey 2 - 16th century"/>
          <p:cNvPicPr>
            <a:picLocks noChangeAspect="1" noChangeArrowheads="1"/>
          </p:cNvPicPr>
          <p:nvPr/>
        </p:nvPicPr>
        <p:blipFill>
          <a:blip r:embed="rId3" cstate="print"/>
          <a:srcRect/>
          <a:stretch>
            <a:fillRect/>
          </a:stretch>
        </p:blipFill>
        <p:spPr bwMode="auto">
          <a:xfrm>
            <a:off x="5867400" y="1828800"/>
            <a:ext cx="3006725" cy="4267200"/>
          </a:xfrm>
          <a:prstGeom prst="rect">
            <a:avLst/>
          </a:prstGeom>
          <a:noFill/>
          <a:ln w="9525">
            <a:solidFill>
              <a:srgbClr val="000000"/>
            </a:solidFill>
            <a:miter lim="800000"/>
            <a:headEnd/>
            <a:tailEnd/>
          </a:ln>
        </p:spPr>
      </p:pic>
      <p:pic>
        <p:nvPicPr>
          <p:cNvPr id="58373" name="Picture 5" descr="Night Journey Route copy"/>
          <p:cNvPicPr>
            <a:picLocks noChangeAspect="1" noChangeArrowheads="1"/>
          </p:cNvPicPr>
          <p:nvPr/>
        </p:nvPicPr>
        <p:blipFill>
          <a:blip r:embed="rId4" cstate="print"/>
          <a:srcRect/>
          <a:stretch>
            <a:fillRect/>
          </a:stretch>
        </p:blipFill>
        <p:spPr bwMode="auto">
          <a:xfrm>
            <a:off x="4114800" y="2590800"/>
            <a:ext cx="2097088" cy="2286000"/>
          </a:xfrm>
          <a:prstGeom prst="rect">
            <a:avLst/>
          </a:prstGeom>
          <a:noFill/>
          <a:ln w="9525">
            <a:solidFill>
              <a:srgbClr val="000000"/>
            </a:solidFill>
            <a:miter lim="800000"/>
            <a:headEnd/>
            <a:tailEnd/>
          </a:ln>
        </p:spPr>
      </p:pic>
      <p:pic>
        <p:nvPicPr>
          <p:cNvPr id="58374" name="Picture 6" descr="Palestine flag"/>
          <p:cNvPicPr>
            <a:picLocks noChangeAspect="1" noChangeArrowheads="1"/>
          </p:cNvPicPr>
          <p:nvPr/>
        </p:nvPicPr>
        <p:blipFill>
          <a:blip r:embed="rId5"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
        <p:nvSpPr>
          <p:cNvPr id="58375" name="Text Box 7"/>
          <p:cNvSpPr txBox="1">
            <a:spLocks noChangeArrowheads="1"/>
          </p:cNvSpPr>
          <p:nvPr/>
        </p:nvSpPr>
        <p:spPr bwMode="auto">
          <a:xfrm>
            <a:off x="3352800" y="6248400"/>
            <a:ext cx="5626100" cy="366713"/>
          </a:xfrm>
          <a:prstGeom prst="rect">
            <a:avLst/>
          </a:prstGeom>
          <a:noFill/>
          <a:ln w="9525">
            <a:noFill/>
            <a:miter lim="800000"/>
            <a:headEnd/>
            <a:tailEnd/>
          </a:ln>
          <a:effectLst/>
        </p:spPr>
        <p:txBody>
          <a:bodyPr wrap="none">
            <a:spAutoFit/>
          </a:bodyPr>
          <a:lstStyle/>
          <a:p>
            <a:r>
              <a:rPr lang="en-US" b="1">
                <a:solidFill>
                  <a:srgbClr val="000066"/>
                </a:solidFill>
              </a:rPr>
              <a:t>Depiction of Muhammad’s Night Journey 15</a:t>
            </a:r>
            <a:r>
              <a:rPr lang="en-US" b="1" baseline="30000">
                <a:solidFill>
                  <a:srgbClr val="000066"/>
                </a:solidFill>
              </a:rPr>
              <a:t>th</a:t>
            </a:r>
            <a:r>
              <a:rPr lang="en-US" b="1">
                <a:solidFill>
                  <a:srgbClr val="000066"/>
                </a:solidFill>
              </a:rPr>
              <a:t> 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Muhammad born in Mecca in 570 AD</a:t>
            </a:r>
          </a:p>
          <a:p>
            <a:r>
              <a:rPr lang="en-US" dirty="0" smtClean="0"/>
              <a:t>Age 12 visited Syria- first exposure to Christians and Jews- developed respect for “People of the Book”</a:t>
            </a:r>
          </a:p>
          <a:p>
            <a:r>
              <a:rPr lang="en-US" dirty="0" smtClean="0"/>
              <a:t>Married wealthy widow in the trading business</a:t>
            </a:r>
          </a:p>
          <a:p>
            <a:r>
              <a:rPr lang="en-US" dirty="0" smtClean="0"/>
              <a:t>At age40 on a trade business trip encounter with angel Gabriel with message from Allah.</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r>
              <a:rPr lang="en-US" dirty="0"/>
              <a:t>Spread of Islam</a:t>
            </a:r>
          </a:p>
        </p:txBody>
      </p:sp>
      <p:pic>
        <p:nvPicPr>
          <p:cNvPr id="60419" name="Picture 3" descr="Islam_diffusion_804"/>
          <p:cNvPicPr>
            <a:picLocks noGrp="1" noChangeAspect="1" noChangeArrowheads="1"/>
          </p:cNvPicPr>
          <p:nvPr>
            <p:ph type="body" idx="1"/>
          </p:nvPr>
        </p:nvPicPr>
        <p:blipFill>
          <a:blip r:embed="rId3" cstate="print"/>
          <a:srcRect l="2176" t="17308" r="3758"/>
          <a:stretch>
            <a:fillRect/>
          </a:stretch>
        </p:blipFill>
        <p:spPr>
          <a:xfrm>
            <a:off x="4038600" y="1960563"/>
            <a:ext cx="4775200" cy="3600450"/>
          </a:xfrm>
          <a:noFill/>
          <a:ln>
            <a:solidFill>
              <a:srgbClr val="000000"/>
            </a:solidFill>
          </a:ln>
        </p:spPr>
      </p:pic>
      <p:sp>
        <p:nvSpPr>
          <p:cNvPr id="60420" name="Rectangle 4"/>
          <p:cNvSpPr>
            <a:spLocks noRot="1" noChangeArrowheads="1"/>
          </p:cNvSpPr>
          <p:nvPr/>
        </p:nvSpPr>
        <p:spPr bwMode="auto">
          <a:xfrm>
            <a:off x="457200" y="1828800"/>
            <a:ext cx="3429000" cy="39624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Muhammad died A.D. 632</a:t>
            </a:r>
          </a:p>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Islam spread from Mecca to Jerusalem and beyond. </a:t>
            </a:r>
          </a:p>
          <a:p>
            <a:pPr marL="342900" indent="-342900" algn="l" eaLnBrk="1" hangingPunct="1">
              <a:spcBef>
                <a:spcPct val="20000"/>
              </a:spcBef>
              <a:buClr>
                <a:schemeClr val="hlink"/>
              </a:buClr>
              <a:buSzPct val="80000"/>
              <a:buFont typeface="Arial" charset="0"/>
              <a:buChar char="►"/>
            </a:pPr>
            <a:r>
              <a:rPr lang="en-US" sz="2400">
                <a:effectLst>
                  <a:outerShdw blurRad="38100" dist="38100" dir="2700000" algn="tl">
                    <a:srgbClr val="000000"/>
                  </a:outerShdw>
                </a:effectLst>
              </a:rPr>
              <a:t>Christians and Jews (“</a:t>
            </a:r>
            <a:r>
              <a:rPr lang="en-US" sz="2400" i="1">
                <a:effectLst>
                  <a:outerShdw blurRad="38100" dist="38100" dir="2700000" algn="tl">
                    <a:srgbClr val="000000"/>
                  </a:outerShdw>
                </a:effectLst>
              </a:rPr>
              <a:t>dhimmies</a:t>
            </a:r>
            <a:r>
              <a:rPr lang="en-US" sz="2400">
                <a:effectLst>
                  <a:outerShdw blurRad="38100" dist="38100" dir="2700000" algn="tl">
                    <a:srgbClr val="000000"/>
                  </a:outerShdw>
                </a:effectLst>
              </a:rPr>
              <a:t>”) were permitted to practice their religions in the Muslim empire.</a:t>
            </a:r>
            <a:r>
              <a:rPr lang="en-US" sz="2000">
                <a:effectLst>
                  <a:outerShdw blurRad="38100" dist="38100" dir="2700000" algn="tl">
                    <a:srgbClr val="000000"/>
                  </a:outerShdw>
                </a:effectLst>
              </a:rPr>
              <a:t> </a:t>
            </a:r>
          </a:p>
        </p:txBody>
      </p:sp>
      <p:pic>
        <p:nvPicPr>
          <p:cNvPr id="60421" name="Picture 5" descr="Palestine flag"/>
          <p:cNvPicPr>
            <a:picLocks noChangeAspect="1" noChangeArrowheads="1"/>
          </p:cNvPicPr>
          <p:nvPr/>
        </p:nvPicPr>
        <p:blipFill>
          <a:blip r:embed="rId4"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Islam</a:t>
            </a:r>
            <a:endParaRPr lang="en-US" dirty="0"/>
          </a:p>
        </p:txBody>
      </p:sp>
      <p:sp>
        <p:nvSpPr>
          <p:cNvPr id="3" name="Content Placeholder 2"/>
          <p:cNvSpPr>
            <a:spLocks noGrp="1"/>
          </p:cNvSpPr>
          <p:nvPr>
            <p:ph idx="1"/>
          </p:nvPr>
        </p:nvSpPr>
        <p:spPr/>
        <p:txBody>
          <a:bodyPr/>
          <a:lstStyle/>
          <a:p>
            <a:r>
              <a:rPr lang="en-US" dirty="0" smtClean="0"/>
              <a:t>Muhammad did not name a successor</a:t>
            </a:r>
          </a:p>
          <a:p>
            <a:r>
              <a:rPr lang="en-US" dirty="0" smtClean="0"/>
              <a:t>Abu </a:t>
            </a:r>
            <a:r>
              <a:rPr lang="en-US" dirty="0" err="1" smtClean="0"/>
              <a:t>Bakr</a:t>
            </a:r>
            <a:r>
              <a:rPr lang="en-US" dirty="0" smtClean="0"/>
              <a:t>- one who accompanied Mohammed during the Hegira was chosen- He was given the title of Caliph from Arabic for successor</a:t>
            </a:r>
          </a:p>
          <a:p>
            <a:r>
              <a:rPr lang="en-US" dirty="0" smtClean="0"/>
              <a:t>638 AD Jews of Palestine assisted Abu </a:t>
            </a:r>
            <a:r>
              <a:rPr lang="en-US" dirty="0" err="1" smtClean="0"/>
              <a:t>Bakr</a:t>
            </a:r>
            <a:r>
              <a:rPr lang="en-US" dirty="0" smtClean="0"/>
              <a:t> in defeating the Persians.  </a:t>
            </a:r>
            <a:r>
              <a:rPr lang="en-US" dirty="0" err="1" smtClean="0"/>
              <a:t>Bakr</a:t>
            </a:r>
            <a:r>
              <a:rPr lang="en-US" dirty="0" smtClean="0"/>
              <a:t> promised to allow them to resettle in Jerusalem  and protect them</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641 AD  Islam had spread to the conquest of most to the Fertile Crescent</a:t>
            </a:r>
          </a:p>
          <a:p>
            <a:r>
              <a:rPr lang="en-US" dirty="0" smtClean="0"/>
              <a:t>Expansion across North Africa</a:t>
            </a:r>
          </a:p>
          <a:p>
            <a:r>
              <a:rPr lang="en-US" dirty="0" smtClean="0"/>
              <a:t>Much of the spread was at the tip of a sword</a:t>
            </a:r>
          </a:p>
          <a:p>
            <a:endParaRPr lang="en-US" dirty="0" smtClean="0"/>
          </a:p>
          <a:p>
            <a:r>
              <a:rPr lang="en-US" dirty="0" smtClean="0"/>
              <a:t>Overcoming the Byzantine empire (Roman Empire had moved to Constantinople- current day Istanbul, Turkey)</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Koran/Quran- believed that God is the author</a:t>
            </a:r>
          </a:p>
          <a:p>
            <a:r>
              <a:rPr lang="en-US" dirty="0" smtClean="0"/>
              <a:t>Islam= surrender (to the will of God/Allah)</a:t>
            </a:r>
          </a:p>
          <a:p>
            <a:r>
              <a:rPr lang="en-US" dirty="0" smtClean="0"/>
              <a:t>5 Pillars of Islam</a:t>
            </a:r>
          </a:p>
          <a:p>
            <a:r>
              <a:rPr lang="en-US" dirty="0" smtClean="0"/>
              <a:t>Profession of faith</a:t>
            </a:r>
          </a:p>
          <a:p>
            <a:r>
              <a:rPr lang="en-US" dirty="0" smtClean="0"/>
              <a:t>Pray 5 times per day</a:t>
            </a:r>
          </a:p>
          <a:p>
            <a:r>
              <a:rPr lang="en-US" dirty="0" smtClean="0"/>
              <a:t>Pay </a:t>
            </a:r>
            <a:r>
              <a:rPr lang="en-US" dirty="0" err="1" smtClean="0"/>
              <a:t>zakat</a:t>
            </a:r>
            <a:r>
              <a:rPr lang="en-US" dirty="0" smtClean="0"/>
              <a:t>- tax to aid poor</a:t>
            </a:r>
          </a:p>
          <a:p>
            <a:r>
              <a:rPr lang="en-US" dirty="0" smtClean="0"/>
              <a:t>Fast during Ramadan</a:t>
            </a:r>
          </a:p>
          <a:p>
            <a:r>
              <a:rPr lang="en-US" dirty="0" smtClean="0"/>
              <a:t>Make pilgrimage to Mecca once in a lifetime.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dirty="0"/>
              <a:t>CANAAN</a:t>
            </a:r>
          </a:p>
        </p:txBody>
      </p:sp>
      <p:sp>
        <p:nvSpPr>
          <p:cNvPr id="11267" name="Rectangle 3"/>
          <p:cNvSpPr>
            <a:spLocks noGrp="1" noRot="1" noChangeArrowheads="1"/>
          </p:cNvSpPr>
          <p:nvPr>
            <p:ph type="body" sz="half" idx="1"/>
          </p:nvPr>
        </p:nvSpPr>
        <p:spPr/>
        <p:txBody>
          <a:bodyPr/>
          <a:lstStyle/>
          <a:p>
            <a:r>
              <a:rPr lang="en-US" sz="2800" dirty="0"/>
              <a:t>Phoenicians </a:t>
            </a:r>
          </a:p>
          <a:p>
            <a:pPr lvl="1"/>
            <a:r>
              <a:rPr lang="en-US" sz="2400" dirty="0"/>
              <a:t> Lebanon</a:t>
            </a:r>
          </a:p>
          <a:p>
            <a:pPr lvl="1"/>
            <a:r>
              <a:rPr lang="en-US" sz="2400" dirty="0"/>
              <a:t>“Phonetic” alphabet</a:t>
            </a:r>
          </a:p>
          <a:p>
            <a:r>
              <a:rPr lang="en-US" sz="2800" dirty="0"/>
              <a:t>Philistines</a:t>
            </a:r>
          </a:p>
          <a:p>
            <a:pPr lvl="1"/>
            <a:r>
              <a:rPr lang="en-US" sz="2400" dirty="0"/>
              <a:t>Sea People</a:t>
            </a:r>
          </a:p>
          <a:p>
            <a:pPr lvl="1"/>
            <a:r>
              <a:rPr lang="en-US" sz="2400" dirty="0"/>
              <a:t>1200 B.C. </a:t>
            </a:r>
          </a:p>
          <a:p>
            <a:pPr lvl="1"/>
            <a:r>
              <a:rPr lang="en-US" sz="2400" dirty="0"/>
              <a:t>Gaza, Ashkelon, Ashdod</a:t>
            </a:r>
          </a:p>
          <a:p>
            <a:pPr lvl="1"/>
            <a:r>
              <a:rPr lang="en-US" sz="2400" dirty="0"/>
              <a:t>Philistia or “Palestine”</a:t>
            </a:r>
          </a:p>
        </p:txBody>
      </p:sp>
      <p:pic>
        <p:nvPicPr>
          <p:cNvPr id="11268" name="Picture 4" descr="Philistines and Phoenicians copy"/>
          <p:cNvPicPr>
            <a:picLocks noGrp="1" noChangeAspect="1" noChangeArrowheads="1"/>
          </p:cNvPicPr>
          <p:nvPr>
            <p:ph sz="half" idx="2"/>
          </p:nvPr>
        </p:nvPicPr>
        <p:blipFill>
          <a:blip r:embed="rId3" cstate="print"/>
          <a:srcRect l="2040" r="30142" b="4477"/>
          <a:stretch>
            <a:fillRect/>
          </a:stretch>
        </p:blipFill>
        <p:spPr>
          <a:xfrm>
            <a:off x="4572000" y="1836738"/>
            <a:ext cx="4343400" cy="4183062"/>
          </a:xfrm>
          <a:noFill/>
          <a:ln>
            <a:solidFill>
              <a:srgbClr val="003366"/>
            </a:solidFill>
          </a:ln>
        </p:spPr>
      </p:pic>
      <p:pic>
        <p:nvPicPr>
          <p:cNvPr id="11269" name="Picture 5" descr="Palestine flag"/>
          <p:cNvPicPr>
            <a:picLocks noChangeAspect="1" noChangeArrowheads="1"/>
          </p:cNvPicPr>
          <p:nvPr/>
        </p:nvPicPr>
        <p:blipFill>
          <a:blip r:embed="rId4" cstate="print"/>
          <a:srcRect/>
          <a:stretch>
            <a:fillRect/>
          </a:stretch>
        </p:blipFill>
        <p:spPr bwMode="auto">
          <a:xfrm rot="1496527">
            <a:off x="7315200" y="533400"/>
            <a:ext cx="1447800" cy="9556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622 AD learned of plot to kill him and fled to Medina- trip known as the Hegira</a:t>
            </a:r>
          </a:p>
          <a:p>
            <a:r>
              <a:rPr lang="en-US" dirty="0" smtClean="0"/>
              <a:t>In Medina gained followers and returned to capture Mecca</a:t>
            </a:r>
          </a:p>
          <a:p>
            <a:r>
              <a:rPr lang="en-US" dirty="0" smtClean="0"/>
              <a:t>Pulled away from Jews- shifted direction of prayer from facing Jerusalem to facing Mecca</a:t>
            </a:r>
          </a:p>
          <a:p>
            <a:r>
              <a:rPr lang="en-US" dirty="0" smtClean="0"/>
              <a:t>Sacrifice of Isaac/Ishmael</a:t>
            </a:r>
          </a:p>
          <a:p>
            <a:r>
              <a:rPr lang="en-US" dirty="0" smtClean="0"/>
              <a:t>Muhammad died 632 AD</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Tension grew between new converts to Islam and the ones who had close links to Muhammad.</a:t>
            </a:r>
          </a:p>
          <a:p>
            <a:r>
              <a:rPr lang="en-US" dirty="0" smtClean="0"/>
              <a:t>The last of the first four caliphs Ali was killed by a rival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hallcsv\Desktop\COURSE FILES\CONTEMPORARY WORLD ISSUES\Al-Haram-ArialView-of-Makkah-and-the-Haram-large[1].jpg"/>
          <p:cNvPicPr>
            <a:picLocks noChangeAspect="1" noChangeArrowheads="1"/>
          </p:cNvPicPr>
          <p:nvPr/>
        </p:nvPicPr>
        <p:blipFill>
          <a:blip r:embed="rId3" cstate="print"/>
          <a:srcRect/>
          <a:stretch>
            <a:fillRect/>
          </a:stretch>
        </p:blipFill>
        <p:spPr bwMode="auto">
          <a:xfrm>
            <a:off x="1475586" y="1447800"/>
            <a:ext cx="5839613" cy="373735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hallcsv\Desktop\COURSE FILES\CONTEMPORARY WORLD ISSUES\Al-Haram-ArialVew-of-the-Haram-in-Ramadan-night[1].jpg"/>
          <p:cNvPicPr>
            <a:picLocks noChangeAspect="1" noChangeArrowheads="1"/>
          </p:cNvPicPr>
          <p:nvPr/>
        </p:nvPicPr>
        <p:blipFill>
          <a:blip r:embed="rId3" cstate="print"/>
          <a:srcRect/>
          <a:stretch>
            <a:fillRect/>
          </a:stretch>
        </p:blipFill>
        <p:spPr bwMode="auto">
          <a:xfrm>
            <a:off x="987425" y="1398588"/>
            <a:ext cx="7169150" cy="405923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r>
              <a:rPr lang="en-US" dirty="0"/>
              <a:t>Umayyad Dynasty</a:t>
            </a:r>
          </a:p>
        </p:txBody>
      </p:sp>
      <p:sp>
        <p:nvSpPr>
          <p:cNvPr id="62467" name="Rectangle 3"/>
          <p:cNvSpPr>
            <a:spLocks noGrp="1" noRot="1" noChangeArrowheads="1"/>
          </p:cNvSpPr>
          <p:nvPr>
            <p:ph type="body" idx="1"/>
          </p:nvPr>
        </p:nvSpPr>
        <p:spPr>
          <a:xfrm>
            <a:off x="533400" y="1524000"/>
            <a:ext cx="2974975" cy="4498975"/>
          </a:xfrm>
        </p:spPr>
        <p:txBody>
          <a:bodyPr/>
          <a:lstStyle/>
          <a:p>
            <a:r>
              <a:rPr lang="en-US" dirty="0"/>
              <a:t>Capital of Umayyad Dynasty</a:t>
            </a:r>
          </a:p>
          <a:p>
            <a:pPr lvl="1"/>
            <a:r>
              <a:rPr lang="en-US" dirty="0"/>
              <a:t>Damascus, Syria</a:t>
            </a:r>
          </a:p>
          <a:p>
            <a:endParaRPr lang="en-US" dirty="0"/>
          </a:p>
        </p:txBody>
      </p:sp>
      <p:pic>
        <p:nvPicPr>
          <p:cNvPr id="62468" name="Picture 4" descr="Umayyads copy"/>
          <p:cNvPicPr>
            <a:picLocks noChangeAspect="1" noChangeArrowheads="1"/>
          </p:cNvPicPr>
          <p:nvPr/>
        </p:nvPicPr>
        <p:blipFill>
          <a:blip r:embed="rId3" cstate="print"/>
          <a:srcRect/>
          <a:stretch>
            <a:fillRect/>
          </a:stretch>
        </p:blipFill>
        <p:spPr bwMode="auto">
          <a:xfrm>
            <a:off x="3962400" y="1981200"/>
            <a:ext cx="4572000" cy="2557463"/>
          </a:xfrm>
          <a:prstGeom prst="rect">
            <a:avLst/>
          </a:prstGeom>
          <a:noFill/>
          <a:ln w="9525">
            <a:solidFill>
              <a:srgbClr val="000000"/>
            </a:solidFill>
            <a:miter lim="800000"/>
            <a:headEnd/>
            <a:tailEnd/>
          </a:ln>
        </p:spPr>
      </p:pic>
      <p:pic>
        <p:nvPicPr>
          <p:cNvPr id="62469" name="Picture 5" descr="Palestine flag"/>
          <p:cNvPicPr>
            <a:picLocks noChangeAspect="1" noChangeArrowheads="1"/>
          </p:cNvPicPr>
          <p:nvPr/>
        </p:nvPicPr>
        <p:blipFill>
          <a:blip r:embed="rId4" cstate="print"/>
          <a:srcRect/>
          <a:stretch>
            <a:fillRect/>
          </a:stretch>
        </p:blipFill>
        <p:spPr bwMode="auto">
          <a:xfrm rot="1496527">
            <a:off x="7265988" y="581025"/>
            <a:ext cx="1524000" cy="1006475"/>
          </a:xfrm>
          <a:prstGeom prst="rect">
            <a:avLst/>
          </a:prstGeom>
          <a:noFill/>
          <a:ln w="9525">
            <a:solidFill>
              <a:srgbClr val="000000"/>
            </a:solidFill>
            <a:miter lim="800000"/>
            <a:headEnd/>
            <a:tailEnd/>
          </a:ln>
        </p:spPr>
      </p:pic>
      <p:pic>
        <p:nvPicPr>
          <p:cNvPr id="62470" name="Picture 6" descr="Damascus copy"/>
          <p:cNvPicPr>
            <a:picLocks noChangeAspect="1" noChangeArrowheads="1"/>
          </p:cNvPicPr>
          <p:nvPr/>
        </p:nvPicPr>
        <p:blipFill>
          <a:blip r:embed="rId5" cstate="print"/>
          <a:srcRect/>
          <a:stretch>
            <a:fillRect/>
          </a:stretch>
        </p:blipFill>
        <p:spPr bwMode="auto">
          <a:xfrm>
            <a:off x="2286000" y="4038600"/>
            <a:ext cx="3657600" cy="2503488"/>
          </a:xfrm>
          <a:prstGeom prst="rect">
            <a:avLst/>
          </a:prstGeom>
          <a:noFill/>
          <a:ln w="9525">
            <a:solidFill>
              <a:srgbClr val="000000"/>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The victors set up a new dynasty-</a:t>
            </a:r>
            <a:r>
              <a:rPr lang="en-US" dirty="0" err="1" smtClean="0"/>
              <a:t>Umayyads</a:t>
            </a:r>
            <a:r>
              <a:rPr lang="en-US" dirty="0" smtClean="0"/>
              <a:t>  Moved center of Islam to Damascus, Syria instead of Mecca and Medina</a:t>
            </a:r>
          </a:p>
          <a:p>
            <a:r>
              <a:rPr lang="en-US" dirty="0" smtClean="0"/>
              <a:t>They stressed the idea of family succession rather than relationship or kinship with the prophet.</a:t>
            </a:r>
          </a:p>
          <a:p>
            <a:r>
              <a:rPr lang="en-US" dirty="0" smtClean="0"/>
              <a:t>This group is better known today as the Sunni</a:t>
            </a:r>
          </a:p>
          <a:p>
            <a:endParaRPr lang="en-US" dirty="0" smtClean="0"/>
          </a:p>
          <a:p>
            <a:r>
              <a:rPr lang="en-US" dirty="0" smtClean="0"/>
              <a:t>Ali’s ancestors moved to Damascus, Syria </a:t>
            </a:r>
          </a:p>
          <a:p>
            <a:r>
              <a:rPr lang="en-US" dirty="0" smtClean="0"/>
              <a:t>This faction came to be known as </a:t>
            </a:r>
            <a:r>
              <a:rPr lang="en-US" dirty="0" err="1" smtClean="0"/>
              <a:t>shi’at</a:t>
            </a:r>
            <a:r>
              <a:rPr lang="en-US" dirty="0" smtClean="0"/>
              <a:t> Ali- better known today as the Shiites</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normAutofit fontScale="90000"/>
          </a:bodyPr>
          <a:lstStyle/>
          <a:p>
            <a:r>
              <a:rPr lang="en-US" sz="4000" dirty="0"/>
              <a:t>Dome of the Rock</a:t>
            </a:r>
            <a:br>
              <a:rPr lang="en-US" sz="4000" dirty="0"/>
            </a:br>
            <a:r>
              <a:rPr lang="en-US" sz="4000" dirty="0"/>
              <a:t>Al-</a:t>
            </a:r>
            <a:r>
              <a:rPr lang="en-US" sz="4000" dirty="0" err="1"/>
              <a:t>Aqsa</a:t>
            </a:r>
            <a:r>
              <a:rPr lang="en-US" sz="4000" dirty="0"/>
              <a:t> Mosque</a:t>
            </a:r>
          </a:p>
        </p:txBody>
      </p:sp>
      <p:sp>
        <p:nvSpPr>
          <p:cNvPr id="64515" name="Rectangle 3"/>
          <p:cNvSpPr>
            <a:spLocks noGrp="1" noRot="1" noChangeArrowheads="1"/>
          </p:cNvSpPr>
          <p:nvPr>
            <p:ph type="body" idx="1"/>
          </p:nvPr>
        </p:nvSpPr>
        <p:spPr>
          <a:xfrm>
            <a:off x="301625" y="4191000"/>
            <a:ext cx="4879975" cy="2286000"/>
          </a:xfrm>
        </p:spPr>
        <p:txBody>
          <a:bodyPr/>
          <a:lstStyle/>
          <a:p>
            <a:pPr>
              <a:lnSpc>
                <a:spcPct val="90000"/>
              </a:lnSpc>
            </a:pPr>
            <a:r>
              <a:rPr lang="en-US" dirty="0"/>
              <a:t>Dome of Rock</a:t>
            </a:r>
          </a:p>
          <a:p>
            <a:pPr lvl="1">
              <a:lnSpc>
                <a:spcPct val="90000"/>
              </a:lnSpc>
            </a:pPr>
            <a:r>
              <a:rPr lang="en-US" dirty="0"/>
              <a:t>Built over “Noble Rock”</a:t>
            </a:r>
          </a:p>
          <a:p>
            <a:pPr lvl="1">
              <a:lnSpc>
                <a:spcPct val="90000"/>
              </a:lnSpc>
            </a:pPr>
            <a:r>
              <a:rPr lang="en-US" dirty="0"/>
              <a:t>Site where Muhammad stepped up to heaven</a:t>
            </a:r>
            <a:br>
              <a:rPr lang="en-US" dirty="0"/>
            </a:br>
            <a:r>
              <a:rPr lang="en-US" dirty="0"/>
              <a:t>during “Night Journey”</a:t>
            </a:r>
          </a:p>
          <a:p>
            <a:pPr lvl="1">
              <a:lnSpc>
                <a:spcPct val="90000"/>
              </a:lnSpc>
            </a:pPr>
            <a:endParaRPr lang="en-US" dirty="0"/>
          </a:p>
        </p:txBody>
      </p:sp>
      <p:pic>
        <p:nvPicPr>
          <p:cNvPr id="64516" name="Picture 4" descr="al aqsa mosque"/>
          <p:cNvPicPr>
            <a:picLocks noChangeAspect="1" noChangeArrowheads="1"/>
          </p:cNvPicPr>
          <p:nvPr/>
        </p:nvPicPr>
        <p:blipFill>
          <a:blip r:embed="rId3" cstate="print"/>
          <a:srcRect/>
          <a:stretch>
            <a:fillRect/>
          </a:stretch>
        </p:blipFill>
        <p:spPr bwMode="auto">
          <a:xfrm>
            <a:off x="609600" y="1828800"/>
            <a:ext cx="3505200" cy="1666875"/>
          </a:xfrm>
          <a:prstGeom prst="rect">
            <a:avLst/>
          </a:prstGeom>
          <a:noFill/>
          <a:ln w="9525">
            <a:solidFill>
              <a:srgbClr val="000000"/>
            </a:solidFill>
            <a:miter lim="800000"/>
            <a:headEnd/>
            <a:tailEnd/>
          </a:ln>
        </p:spPr>
      </p:pic>
      <p:pic>
        <p:nvPicPr>
          <p:cNvPr id="64517" name="Picture 5" descr="temple 1"/>
          <p:cNvPicPr>
            <a:picLocks noChangeAspect="1" noChangeArrowheads="1"/>
          </p:cNvPicPr>
          <p:nvPr/>
        </p:nvPicPr>
        <p:blipFill>
          <a:blip r:embed="rId4" cstate="print"/>
          <a:srcRect r="18929" b="6088"/>
          <a:stretch>
            <a:fillRect/>
          </a:stretch>
        </p:blipFill>
        <p:spPr bwMode="auto">
          <a:xfrm>
            <a:off x="6781800" y="2743200"/>
            <a:ext cx="1987550" cy="2819400"/>
          </a:xfrm>
          <a:prstGeom prst="rect">
            <a:avLst/>
          </a:prstGeom>
          <a:noFill/>
          <a:ln w="9525">
            <a:solidFill>
              <a:srgbClr val="000000"/>
            </a:solidFill>
            <a:miter lim="800000"/>
            <a:headEnd/>
            <a:tailEnd/>
          </a:ln>
        </p:spPr>
      </p:pic>
      <p:pic>
        <p:nvPicPr>
          <p:cNvPr id="64518" name="Picture 6" descr="Dome of Rock"/>
          <p:cNvPicPr>
            <a:picLocks noChangeAspect="1" noChangeArrowheads="1"/>
          </p:cNvPicPr>
          <p:nvPr/>
        </p:nvPicPr>
        <p:blipFill>
          <a:blip r:embed="rId5" cstate="print"/>
          <a:srcRect/>
          <a:stretch>
            <a:fillRect/>
          </a:stretch>
        </p:blipFill>
        <p:spPr bwMode="auto">
          <a:xfrm>
            <a:off x="4572000" y="1752600"/>
            <a:ext cx="2286000" cy="1731963"/>
          </a:xfrm>
          <a:prstGeom prst="rect">
            <a:avLst/>
          </a:prstGeom>
          <a:noFill/>
          <a:ln w="9525">
            <a:solidFill>
              <a:srgbClr val="000000"/>
            </a:solidFill>
            <a:miter lim="800000"/>
            <a:headEnd/>
            <a:tailEnd/>
          </a:ln>
        </p:spPr>
      </p:pic>
      <p:sp>
        <p:nvSpPr>
          <p:cNvPr id="64519" name="Text Box 7"/>
          <p:cNvSpPr txBox="1">
            <a:spLocks noChangeArrowheads="1"/>
          </p:cNvSpPr>
          <p:nvPr/>
        </p:nvSpPr>
        <p:spPr bwMode="auto">
          <a:xfrm>
            <a:off x="609600" y="3581400"/>
            <a:ext cx="3570288" cy="366713"/>
          </a:xfrm>
          <a:prstGeom prst="rect">
            <a:avLst/>
          </a:prstGeom>
          <a:noFill/>
          <a:ln w="9525">
            <a:noFill/>
            <a:miter lim="800000"/>
            <a:headEnd/>
            <a:tailEnd/>
          </a:ln>
          <a:effectLst/>
        </p:spPr>
        <p:txBody>
          <a:bodyPr>
            <a:spAutoFit/>
          </a:bodyPr>
          <a:lstStyle/>
          <a:p>
            <a:r>
              <a:rPr lang="en-US" b="1">
                <a:solidFill>
                  <a:srgbClr val="000066"/>
                </a:solidFill>
              </a:rPr>
              <a:t>Al-Aqsa Mosque</a:t>
            </a:r>
          </a:p>
        </p:txBody>
      </p:sp>
      <p:sp>
        <p:nvSpPr>
          <p:cNvPr id="64520" name="Text Box 8"/>
          <p:cNvSpPr txBox="1">
            <a:spLocks noChangeArrowheads="1"/>
          </p:cNvSpPr>
          <p:nvPr/>
        </p:nvSpPr>
        <p:spPr bwMode="auto">
          <a:xfrm>
            <a:off x="4635500" y="3606800"/>
            <a:ext cx="2157413" cy="366713"/>
          </a:xfrm>
          <a:prstGeom prst="rect">
            <a:avLst/>
          </a:prstGeom>
          <a:noFill/>
          <a:ln w="9525">
            <a:noFill/>
            <a:miter lim="800000"/>
            <a:headEnd/>
            <a:tailEnd/>
          </a:ln>
          <a:effectLst/>
        </p:spPr>
        <p:txBody>
          <a:bodyPr wrap="none">
            <a:spAutoFit/>
          </a:bodyPr>
          <a:lstStyle/>
          <a:p>
            <a:r>
              <a:rPr lang="en-US" b="1">
                <a:solidFill>
                  <a:srgbClr val="000066"/>
                </a:solidFill>
              </a:rPr>
              <a:t>Dome of the rock</a:t>
            </a:r>
          </a:p>
        </p:txBody>
      </p:sp>
      <p:pic>
        <p:nvPicPr>
          <p:cNvPr id="64521" name="Picture 9" descr="Palestine flag"/>
          <p:cNvPicPr>
            <a:picLocks noChangeAspect="1" noChangeArrowheads="1"/>
          </p:cNvPicPr>
          <p:nvPr/>
        </p:nvPicPr>
        <p:blipFill>
          <a:blip r:embed="rId6"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64522" name="Picture 10" descr="Israfel"/>
          <p:cNvPicPr>
            <a:picLocks noChangeAspect="1" noChangeArrowheads="1"/>
          </p:cNvPicPr>
          <p:nvPr/>
        </p:nvPicPr>
        <p:blipFill>
          <a:blip r:embed="rId7" cstate="print"/>
          <a:srcRect/>
          <a:stretch>
            <a:fillRect/>
          </a:stretch>
        </p:blipFill>
        <p:spPr bwMode="auto">
          <a:xfrm>
            <a:off x="5351463" y="4114800"/>
            <a:ext cx="1182687" cy="1524000"/>
          </a:xfrm>
          <a:prstGeom prst="rect">
            <a:avLst/>
          </a:prstGeom>
          <a:noFill/>
          <a:ln w="9525">
            <a:solidFill>
              <a:srgbClr val="000000"/>
            </a:solidFill>
            <a:miter lim="800000"/>
            <a:headEnd/>
            <a:tailEnd/>
          </a:ln>
        </p:spPr>
      </p:pic>
      <p:sp>
        <p:nvSpPr>
          <p:cNvPr id="64523" name="Text Box 11"/>
          <p:cNvSpPr txBox="1">
            <a:spLocks noChangeArrowheads="1"/>
          </p:cNvSpPr>
          <p:nvPr/>
        </p:nvSpPr>
        <p:spPr bwMode="auto">
          <a:xfrm>
            <a:off x="5046663" y="5715000"/>
            <a:ext cx="1658937" cy="366713"/>
          </a:xfrm>
          <a:prstGeom prst="rect">
            <a:avLst/>
          </a:prstGeom>
          <a:noFill/>
          <a:ln w="9525">
            <a:noFill/>
            <a:miter lim="800000"/>
            <a:headEnd/>
            <a:tailEnd/>
          </a:ln>
          <a:effectLst/>
        </p:spPr>
        <p:txBody>
          <a:bodyPr wrap="none">
            <a:spAutoFit/>
          </a:bodyPr>
          <a:lstStyle/>
          <a:p>
            <a:r>
              <a:rPr lang="en-US" b="1">
                <a:solidFill>
                  <a:srgbClr val="000066"/>
                </a:solidFill>
              </a:rPr>
              <a:t>Angel Israfel</a:t>
            </a:r>
          </a:p>
        </p:txBody>
      </p:sp>
      <p:pic>
        <p:nvPicPr>
          <p:cNvPr id="64524" name="Picture 12" descr="foundation rock"/>
          <p:cNvPicPr>
            <a:picLocks noChangeAspect="1" noChangeArrowheads="1"/>
          </p:cNvPicPr>
          <p:nvPr/>
        </p:nvPicPr>
        <p:blipFill>
          <a:blip r:embed="rId8" cstate="print"/>
          <a:srcRect/>
          <a:stretch>
            <a:fillRect/>
          </a:stretch>
        </p:blipFill>
        <p:spPr bwMode="auto">
          <a:xfrm>
            <a:off x="7924800" y="5334000"/>
            <a:ext cx="776288" cy="1143000"/>
          </a:xfrm>
          <a:prstGeom prst="rect">
            <a:avLst/>
          </a:prstGeom>
          <a:noFill/>
          <a:ln w="9525">
            <a:solidFill>
              <a:srgbClr val="000000"/>
            </a:solidFill>
            <a:miter lim="800000"/>
            <a:headEnd/>
            <a:tailEnd/>
          </a:ln>
        </p:spPr>
      </p:pic>
      <p:sp>
        <p:nvSpPr>
          <p:cNvPr id="64525" name="Text Box 13"/>
          <p:cNvSpPr txBox="1">
            <a:spLocks noChangeArrowheads="1"/>
          </p:cNvSpPr>
          <p:nvPr/>
        </p:nvSpPr>
        <p:spPr bwMode="auto">
          <a:xfrm>
            <a:off x="6440488" y="6110288"/>
            <a:ext cx="1484312" cy="366712"/>
          </a:xfrm>
          <a:prstGeom prst="rect">
            <a:avLst/>
          </a:prstGeom>
          <a:noFill/>
          <a:ln w="9525">
            <a:noFill/>
            <a:miter lim="800000"/>
            <a:headEnd/>
            <a:tailEnd/>
          </a:ln>
          <a:effectLst/>
        </p:spPr>
        <p:txBody>
          <a:bodyPr wrap="none">
            <a:spAutoFit/>
          </a:bodyPr>
          <a:lstStyle/>
          <a:p>
            <a:r>
              <a:rPr lang="en-US" b="1">
                <a:solidFill>
                  <a:srgbClr val="000066"/>
                </a:solidFill>
              </a:rPr>
              <a:t>Noble Rock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normAutofit fontScale="90000"/>
          </a:bodyPr>
          <a:lstStyle/>
          <a:p>
            <a:r>
              <a:rPr lang="en-US" sz="4000" dirty="0"/>
              <a:t>Holy of Holies</a:t>
            </a:r>
            <a:br>
              <a:rPr lang="en-US" sz="4000" dirty="0"/>
            </a:br>
            <a:r>
              <a:rPr lang="en-US" sz="4000" dirty="0"/>
              <a:t>(Foundation Rock)</a:t>
            </a:r>
          </a:p>
        </p:txBody>
      </p:sp>
      <p:sp>
        <p:nvSpPr>
          <p:cNvPr id="66563" name="Rectangle 3"/>
          <p:cNvSpPr>
            <a:spLocks noGrp="1" noRot="1" noChangeArrowheads="1"/>
          </p:cNvSpPr>
          <p:nvPr>
            <p:ph type="body" idx="1"/>
          </p:nvPr>
        </p:nvSpPr>
        <p:spPr>
          <a:xfrm>
            <a:off x="301625" y="1752600"/>
            <a:ext cx="5641975" cy="4724400"/>
          </a:xfrm>
        </p:spPr>
        <p:txBody>
          <a:bodyPr/>
          <a:lstStyle/>
          <a:p>
            <a:r>
              <a:rPr lang="en-US" sz="2800" dirty="0"/>
              <a:t>The Foundation Rock</a:t>
            </a:r>
          </a:p>
          <a:p>
            <a:r>
              <a:rPr lang="en-US" sz="2800" dirty="0"/>
              <a:t>Believed to be the holiest </a:t>
            </a:r>
            <a:br>
              <a:rPr lang="en-US" sz="2800" dirty="0"/>
            </a:br>
            <a:r>
              <a:rPr lang="en-US" sz="2800" dirty="0"/>
              <a:t>point of the Temple</a:t>
            </a:r>
          </a:p>
          <a:p>
            <a:pPr lvl="1"/>
            <a:r>
              <a:rPr lang="en-US" sz="2400" dirty="0"/>
              <a:t>Called the “Holy of Holies”</a:t>
            </a:r>
          </a:p>
          <a:p>
            <a:r>
              <a:rPr lang="en-US" sz="2800" dirty="0"/>
              <a:t>Belief that God created </a:t>
            </a:r>
            <a:br>
              <a:rPr lang="en-US" sz="2800" dirty="0"/>
            </a:br>
            <a:r>
              <a:rPr lang="en-US" sz="2800" dirty="0"/>
              <a:t>man on this spot</a:t>
            </a:r>
          </a:p>
          <a:p>
            <a:r>
              <a:rPr lang="en-US" sz="2800" dirty="0"/>
              <a:t>And site where </a:t>
            </a:r>
            <a:br>
              <a:rPr lang="en-US" sz="2800" dirty="0"/>
            </a:br>
            <a:r>
              <a:rPr lang="en-US" sz="2800" dirty="0"/>
              <a:t>Isaac was nearly </a:t>
            </a:r>
            <a:br>
              <a:rPr lang="en-US" sz="2800" dirty="0"/>
            </a:br>
            <a:r>
              <a:rPr lang="en-US" sz="2800" dirty="0"/>
              <a:t>sacrificed </a:t>
            </a:r>
            <a:br>
              <a:rPr lang="en-US" sz="2800" dirty="0"/>
            </a:br>
            <a:r>
              <a:rPr lang="en-US" sz="2800" dirty="0"/>
              <a:t>by Abraham</a:t>
            </a:r>
          </a:p>
        </p:txBody>
      </p:sp>
      <p:pic>
        <p:nvPicPr>
          <p:cNvPr id="66564" name="Picture 4" descr="foundation rock"/>
          <p:cNvPicPr>
            <a:picLocks noChangeAspect="1" noChangeArrowheads="1"/>
          </p:cNvPicPr>
          <p:nvPr/>
        </p:nvPicPr>
        <p:blipFill>
          <a:blip r:embed="rId3" cstate="print"/>
          <a:srcRect/>
          <a:stretch>
            <a:fillRect/>
          </a:stretch>
        </p:blipFill>
        <p:spPr bwMode="auto">
          <a:xfrm>
            <a:off x="5791200" y="1676400"/>
            <a:ext cx="1709738" cy="2514600"/>
          </a:xfrm>
          <a:prstGeom prst="rect">
            <a:avLst/>
          </a:prstGeom>
          <a:noFill/>
          <a:ln w="9525">
            <a:solidFill>
              <a:srgbClr val="000000"/>
            </a:solidFill>
            <a:miter lim="800000"/>
            <a:headEnd/>
            <a:tailEnd/>
          </a:ln>
        </p:spPr>
      </p:pic>
      <p:pic>
        <p:nvPicPr>
          <p:cNvPr id="66565" name="Picture 5" descr="Temple_Mount_model"/>
          <p:cNvPicPr>
            <a:picLocks noChangeAspect="1" noChangeArrowheads="1"/>
          </p:cNvPicPr>
          <p:nvPr/>
        </p:nvPicPr>
        <p:blipFill>
          <a:blip r:embed="rId4" cstate="print">
            <a:lum contrast="24000"/>
          </a:blip>
          <a:srcRect/>
          <a:stretch>
            <a:fillRect/>
          </a:stretch>
        </p:blipFill>
        <p:spPr bwMode="auto">
          <a:xfrm>
            <a:off x="4343400" y="4800600"/>
            <a:ext cx="4562475" cy="1487488"/>
          </a:xfrm>
          <a:prstGeom prst="rect">
            <a:avLst/>
          </a:prstGeom>
          <a:noFill/>
          <a:ln w="9525">
            <a:solidFill>
              <a:srgbClr val="000000"/>
            </a:solidFill>
            <a:miter lim="800000"/>
            <a:headEnd/>
            <a:tailEnd/>
          </a:ln>
        </p:spPr>
      </p:pic>
      <p:pic>
        <p:nvPicPr>
          <p:cNvPr id="66566" name="Picture 6" descr="Israeli flag"/>
          <p:cNvPicPr>
            <a:picLocks noChangeAspect="1" noChangeArrowheads="1"/>
          </p:cNvPicPr>
          <p:nvPr/>
        </p:nvPicPr>
        <p:blipFill>
          <a:blip r:embed="rId5" cstate="print"/>
          <a:srcRect/>
          <a:stretch>
            <a:fillRect/>
          </a:stretch>
        </p:blipFill>
        <p:spPr bwMode="auto">
          <a:xfrm rot="-1458907">
            <a:off x="381000" y="381000"/>
            <a:ext cx="1371600" cy="931863"/>
          </a:xfrm>
          <a:prstGeom prst="rect">
            <a:avLst/>
          </a:prstGeom>
          <a:noFill/>
          <a:ln w="9525">
            <a:solidFill>
              <a:srgbClr val="000000"/>
            </a:solidFill>
            <a:miter lim="800000"/>
            <a:headEnd/>
            <a:tailEnd/>
          </a:ln>
        </p:spPr>
      </p:pic>
      <p:pic>
        <p:nvPicPr>
          <p:cNvPr id="66567" name="Picture 7" descr="temple 1"/>
          <p:cNvPicPr>
            <a:picLocks noChangeAspect="1" noChangeArrowheads="1"/>
          </p:cNvPicPr>
          <p:nvPr/>
        </p:nvPicPr>
        <p:blipFill>
          <a:blip r:embed="rId6" cstate="print"/>
          <a:srcRect r="18929" b="6088"/>
          <a:stretch>
            <a:fillRect/>
          </a:stretch>
        </p:blipFill>
        <p:spPr bwMode="auto">
          <a:xfrm>
            <a:off x="7696200" y="1676400"/>
            <a:ext cx="1289050" cy="1828800"/>
          </a:xfrm>
          <a:prstGeom prst="rect">
            <a:avLst/>
          </a:prstGeom>
          <a:noFill/>
          <a:ln w="9525">
            <a:solidFill>
              <a:srgbClr val="000000"/>
            </a:solidFill>
            <a:miter lim="800000"/>
            <a:headEnd/>
            <a:tailEnd/>
          </a:ln>
        </p:spPr>
      </p:pic>
      <p:sp>
        <p:nvSpPr>
          <p:cNvPr id="66568" name="Text Box 8"/>
          <p:cNvSpPr txBox="1">
            <a:spLocks noChangeArrowheads="1"/>
          </p:cNvSpPr>
          <p:nvPr/>
        </p:nvSpPr>
        <p:spPr bwMode="auto">
          <a:xfrm>
            <a:off x="5638800" y="4267200"/>
            <a:ext cx="2116138" cy="366713"/>
          </a:xfrm>
          <a:prstGeom prst="rect">
            <a:avLst/>
          </a:prstGeom>
          <a:noFill/>
          <a:ln w="9525">
            <a:noFill/>
            <a:miter lim="800000"/>
            <a:headEnd/>
            <a:tailEnd/>
          </a:ln>
          <a:effectLst/>
        </p:spPr>
        <p:txBody>
          <a:bodyPr wrap="none">
            <a:spAutoFit/>
          </a:bodyPr>
          <a:lstStyle/>
          <a:p>
            <a:r>
              <a:rPr lang="en-US" b="1">
                <a:solidFill>
                  <a:srgbClr val="000066"/>
                </a:solidFill>
              </a:rPr>
              <a:t>Foundation Rock</a:t>
            </a:r>
          </a:p>
        </p:txBody>
      </p:sp>
      <p:sp>
        <p:nvSpPr>
          <p:cNvPr id="66569" name="Text Box 9"/>
          <p:cNvSpPr txBox="1">
            <a:spLocks noChangeArrowheads="1"/>
          </p:cNvSpPr>
          <p:nvPr/>
        </p:nvSpPr>
        <p:spPr bwMode="auto">
          <a:xfrm>
            <a:off x="4973638" y="6400800"/>
            <a:ext cx="3027362" cy="366713"/>
          </a:xfrm>
          <a:prstGeom prst="rect">
            <a:avLst/>
          </a:prstGeom>
          <a:noFill/>
          <a:ln w="9525">
            <a:noFill/>
            <a:miter lim="800000"/>
            <a:headEnd/>
            <a:tailEnd/>
          </a:ln>
          <a:effectLst/>
        </p:spPr>
        <p:txBody>
          <a:bodyPr wrap="none">
            <a:spAutoFit/>
          </a:bodyPr>
          <a:lstStyle/>
          <a:p>
            <a:r>
              <a:rPr lang="en-US" b="1">
                <a:solidFill>
                  <a:srgbClr val="000066"/>
                </a:solidFill>
              </a:rPr>
              <a:t>Model of Herod’s Temple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C:\Users\drhallcsv\Desktop\COURSE FILES\CONTEMPORARY WORLD ISSUES\Western Wall.jpg"/>
          <p:cNvPicPr>
            <a:picLocks noChangeAspect="1" noChangeArrowheads="1"/>
          </p:cNvPicPr>
          <p:nvPr/>
        </p:nvPicPr>
        <p:blipFill>
          <a:blip r:embed="rId3" cstate="print"/>
          <a:srcRect/>
          <a:stretch>
            <a:fillRect/>
          </a:stretch>
        </p:blipFill>
        <p:spPr bwMode="auto">
          <a:xfrm>
            <a:off x="1905000" y="1219200"/>
            <a:ext cx="4955671" cy="37211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hallcsv\Desktop\COURSE FILES\CONTEMPORARY WORLD ISSUES\al_aksa_mosque[1].jpg"/>
          <p:cNvPicPr>
            <a:picLocks noChangeAspect="1" noChangeArrowheads="1"/>
          </p:cNvPicPr>
          <p:nvPr/>
        </p:nvPicPr>
        <p:blipFill>
          <a:blip r:embed="rId3" cstate="print"/>
          <a:srcRect/>
          <a:stretch>
            <a:fillRect/>
          </a:stretch>
        </p:blipFill>
        <p:spPr bwMode="auto">
          <a:xfrm>
            <a:off x="2109788" y="1728788"/>
            <a:ext cx="4924425" cy="34004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r>
              <a:rPr lang="en-US" dirty="0"/>
              <a:t>BIBLICAL HISTORY</a:t>
            </a:r>
          </a:p>
        </p:txBody>
      </p:sp>
      <p:sp>
        <p:nvSpPr>
          <p:cNvPr id="13315" name="Rectangle 3"/>
          <p:cNvSpPr>
            <a:spLocks noGrp="1" noChangeArrowheads="1"/>
          </p:cNvSpPr>
          <p:nvPr>
            <p:ph type="subTitle" idx="1"/>
          </p:nvPr>
        </p:nvSpPr>
        <p:spPr/>
        <p:txBody>
          <a:bodyPr/>
          <a:lstStyle/>
          <a:p>
            <a:endParaRPr lang="en-US"/>
          </a:p>
        </p:txBody>
      </p:sp>
      <p:pic>
        <p:nvPicPr>
          <p:cNvPr id="13316" name="Picture 4" descr="Israeli flag"/>
          <p:cNvPicPr>
            <a:picLocks noChangeAspect="1" noChangeArrowheads="1"/>
          </p:cNvPicPr>
          <p:nvPr/>
        </p:nvPicPr>
        <p:blipFill>
          <a:blip r:embed="rId3" cstate="print"/>
          <a:srcRect/>
          <a:stretch>
            <a:fillRect/>
          </a:stretch>
        </p:blipFill>
        <p:spPr bwMode="auto">
          <a:xfrm rot="-1458907">
            <a:off x="609600" y="838200"/>
            <a:ext cx="1579563" cy="1073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hallcsv\Desktop\COURSE FILES\CONTEMPORARY WORLD ISSUES\al_aksa_mosque[1] (2).jpg"/>
          <p:cNvPicPr>
            <a:picLocks noChangeAspect="1" noChangeArrowheads="1"/>
          </p:cNvPicPr>
          <p:nvPr/>
        </p:nvPicPr>
        <p:blipFill>
          <a:blip r:embed="rId3" cstate="print"/>
          <a:srcRect/>
          <a:stretch>
            <a:fillRect/>
          </a:stretch>
        </p:blipFill>
        <p:spPr bwMode="auto">
          <a:xfrm>
            <a:off x="1219316" y="914401"/>
            <a:ext cx="6857884" cy="514481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r>
              <a:rPr lang="en-US" dirty="0"/>
              <a:t>Abbasid Dynasty</a:t>
            </a:r>
          </a:p>
        </p:txBody>
      </p:sp>
      <p:sp>
        <p:nvSpPr>
          <p:cNvPr id="68611" name="Rectangle 3"/>
          <p:cNvSpPr>
            <a:spLocks noGrp="1" noRot="1" noChangeArrowheads="1"/>
          </p:cNvSpPr>
          <p:nvPr>
            <p:ph type="body" idx="1"/>
          </p:nvPr>
        </p:nvSpPr>
        <p:spPr>
          <a:xfrm>
            <a:off x="377825" y="1828800"/>
            <a:ext cx="3203575" cy="4343400"/>
          </a:xfrm>
        </p:spPr>
        <p:txBody>
          <a:bodyPr/>
          <a:lstStyle/>
          <a:p>
            <a:r>
              <a:rPr lang="en-US" sz="2600" dirty="0"/>
              <a:t>Abbasids replaced </a:t>
            </a:r>
            <a:r>
              <a:rPr lang="en-US" sz="2600" dirty="0" err="1"/>
              <a:t>Umayyads</a:t>
            </a:r>
            <a:r>
              <a:rPr lang="en-US" sz="2600" dirty="0"/>
              <a:t> in 8</a:t>
            </a:r>
            <a:r>
              <a:rPr lang="en-US" sz="2600" baseline="30000" dirty="0"/>
              <a:t>th</a:t>
            </a:r>
            <a:r>
              <a:rPr lang="en-US" sz="2600" dirty="0"/>
              <a:t> century</a:t>
            </a:r>
          </a:p>
          <a:p>
            <a:r>
              <a:rPr lang="en-US" sz="2600" dirty="0"/>
              <a:t> Capital moved from Damascus to Baghdad</a:t>
            </a:r>
          </a:p>
          <a:p>
            <a:pPr lvl="1"/>
            <a:r>
              <a:rPr lang="en-US" sz="2400" dirty="0"/>
              <a:t>Jerusalem lost significance.</a:t>
            </a:r>
          </a:p>
        </p:txBody>
      </p:sp>
      <p:pic>
        <p:nvPicPr>
          <p:cNvPr id="68612" name="Picture 4" descr="Abbasid Caliphate mine copy"/>
          <p:cNvPicPr>
            <a:picLocks noChangeAspect="1" noChangeArrowheads="1"/>
          </p:cNvPicPr>
          <p:nvPr/>
        </p:nvPicPr>
        <p:blipFill>
          <a:blip r:embed="rId3" cstate="print"/>
          <a:srcRect t="4327"/>
          <a:stretch>
            <a:fillRect/>
          </a:stretch>
        </p:blipFill>
        <p:spPr bwMode="auto">
          <a:xfrm>
            <a:off x="3810000" y="2362200"/>
            <a:ext cx="4960938" cy="2667000"/>
          </a:xfrm>
          <a:prstGeom prst="rect">
            <a:avLst/>
          </a:prstGeom>
          <a:noFill/>
          <a:ln w="9525">
            <a:solidFill>
              <a:srgbClr val="000000"/>
            </a:solidFill>
            <a:miter lim="800000"/>
            <a:headEnd/>
            <a:tailEnd/>
          </a:ln>
        </p:spPr>
      </p:pic>
      <p:pic>
        <p:nvPicPr>
          <p:cNvPr id="68613" name="Picture 5" descr="Palestine flag"/>
          <p:cNvPicPr>
            <a:picLocks noChangeAspect="1" noChangeArrowheads="1"/>
          </p:cNvPicPr>
          <p:nvPr/>
        </p:nvPicPr>
        <p:blipFill>
          <a:blip r:embed="rId4"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dirty="0"/>
              <a:t>Seljuk Turks</a:t>
            </a:r>
          </a:p>
        </p:txBody>
      </p:sp>
      <p:sp>
        <p:nvSpPr>
          <p:cNvPr id="70659" name="Rectangle 3"/>
          <p:cNvSpPr>
            <a:spLocks noGrp="1" noRot="1" noChangeArrowheads="1"/>
          </p:cNvSpPr>
          <p:nvPr>
            <p:ph type="body" idx="1"/>
          </p:nvPr>
        </p:nvSpPr>
        <p:spPr>
          <a:xfrm>
            <a:off x="0" y="1600200"/>
            <a:ext cx="3429000" cy="4800600"/>
          </a:xfrm>
        </p:spPr>
        <p:txBody>
          <a:bodyPr/>
          <a:lstStyle/>
          <a:p>
            <a:pPr>
              <a:lnSpc>
                <a:spcPct val="80000"/>
              </a:lnSpc>
            </a:pPr>
            <a:r>
              <a:rPr lang="en-US" sz="2600" dirty="0"/>
              <a:t>1071 </a:t>
            </a:r>
            <a:r>
              <a:rPr lang="en-US" sz="2600" dirty="0" err="1"/>
              <a:t>Seljuks</a:t>
            </a:r>
            <a:r>
              <a:rPr lang="en-US" sz="2600" dirty="0"/>
              <a:t> captured Jerusalem</a:t>
            </a:r>
          </a:p>
          <a:p>
            <a:pPr lvl="1">
              <a:lnSpc>
                <a:spcPct val="80000"/>
              </a:lnSpc>
            </a:pPr>
            <a:r>
              <a:rPr lang="en-US" sz="2400" dirty="0"/>
              <a:t>Prohibited Christians from visiting holy sites.</a:t>
            </a:r>
          </a:p>
          <a:p>
            <a:pPr>
              <a:lnSpc>
                <a:spcPct val="80000"/>
              </a:lnSpc>
            </a:pPr>
            <a:r>
              <a:rPr lang="en-US" sz="2600" dirty="0"/>
              <a:t>Battle of </a:t>
            </a:r>
            <a:r>
              <a:rPr lang="en-US" sz="2600" dirty="0" err="1"/>
              <a:t>Manzikert</a:t>
            </a:r>
            <a:endParaRPr lang="en-US" sz="2600" dirty="0"/>
          </a:p>
          <a:p>
            <a:pPr lvl="1">
              <a:lnSpc>
                <a:spcPct val="80000"/>
              </a:lnSpc>
            </a:pPr>
            <a:r>
              <a:rPr lang="en-US" sz="2400" dirty="0"/>
              <a:t>Seljuk Turks defeated Byzantines</a:t>
            </a:r>
          </a:p>
          <a:p>
            <a:pPr lvl="1">
              <a:lnSpc>
                <a:spcPct val="80000"/>
              </a:lnSpc>
            </a:pPr>
            <a:r>
              <a:rPr lang="en-US" sz="2400" dirty="0"/>
              <a:t>Emperor </a:t>
            </a:r>
            <a:r>
              <a:rPr lang="en-US" sz="2400" dirty="0" err="1"/>
              <a:t>Comnenus</a:t>
            </a:r>
            <a:r>
              <a:rPr lang="en-US" sz="2400" dirty="0"/>
              <a:t> asked Pope in Holy Roman Empire for help</a:t>
            </a:r>
          </a:p>
        </p:txBody>
      </p:sp>
      <p:pic>
        <p:nvPicPr>
          <p:cNvPr id="70660" name="Picture 4" descr="seljuk turks map copy"/>
          <p:cNvPicPr>
            <a:picLocks noChangeAspect="1" noChangeArrowheads="1"/>
          </p:cNvPicPr>
          <p:nvPr/>
        </p:nvPicPr>
        <p:blipFill>
          <a:blip r:embed="rId3" cstate="print"/>
          <a:srcRect/>
          <a:stretch>
            <a:fillRect/>
          </a:stretch>
        </p:blipFill>
        <p:spPr bwMode="auto">
          <a:xfrm>
            <a:off x="3581400" y="1600200"/>
            <a:ext cx="4926013" cy="3302000"/>
          </a:xfrm>
          <a:prstGeom prst="rect">
            <a:avLst/>
          </a:prstGeom>
          <a:noFill/>
          <a:ln w="9525">
            <a:solidFill>
              <a:srgbClr val="000000"/>
            </a:solidFill>
            <a:miter lim="800000"/>
            <a:headEnd/>
            <a:tailEnd/>
          </a:ln>
        </p:spPr>
      </p:pic>
      <p:pic>
        <p:nvPicPr>
          <p:cNvPr id="70661" name="Picture 5" descr="Roman empire copy"/>
          <p:cNvPicPr>
            <a:picLocks noChangeAspect="1" noChangeArrowheads="1"/>
          </p:cNvPicPr>
          <p:nvPr/>
        </p:nvPicPr>
        <p:blipFill>
          <a:blip r:embed="rId4" cstate="print"/>
          <a:srcRect t="9444"/>
          <a:stretch>
            <a:fillRect/>
          </a:stretch>
        </p:blipFill>
        <p:spPr bwMode="auto">
          <a:xfrm>
            <a:off x="6172200" y="4724400"/>
            <a:ext cx="2362200" cy="1844675"/>
          </a:xfrm>
          <a:prstGeom prst="rect">
            <a:avLst/>
          </a:prstGeom>
          <a:noFill/>
          <a:ln w="9525">
            <a:solidFill>
              <a:srgbClr val="003366"/>
            </a:solidFill>
            <a:miter lim="800000"/>
            <a:headEnd/>
            <a:tailEnd/>
          </a:ln>
        </p:spPr>
      </p:pic>
      <p:pic>
        <p:nvPicPr>
          <p:cNvPr id="70662" name="Picture 6" descr="Palestine flag"/>
          <p:cNvPicPr>
            <a:picLocks noChangeAspect="1" noChangeArrowheads="1"/>
          </p:cNvPicPr>
          <p:nvPr/>
        </p:nvPicPr>
        <p:blipFill>
          <a:blip r:embed="rId5" cstate="print"/>
          <a:srcRect/>
          <a:stretch>
            <a:fillRect/>
          </a:stretch>
        </p:blipFill>
        <p:spPr bwMode="auto">
          <a:xfrm rot="1496527">
            <a:off x="7142163" y="477838"/>
            <a:ext cx="1371600" cy="904875"/>
          </a:xfrm>
          <a:prstGeom prst="rect">
            <a:avLst/>
          </a:prstGeom>
          <a:noFill/>
          <a:ln w="9525">
            <a:solidFill>
              <a:srgbClr val="000000"/>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Over the centuries- lots of back and forth struggle between these groups </a:t>
            </a:r>
          </a:p>
          <a:p>
            <a:r>
              <a:rPr lang="en-US" dirty="0" smtClean="0"/>
              <a:t>Other off-shoots of Islam began to develop too.</a:t>
            </a:r>
          </a:p>
          <a:p>
            <a:r>
              <a:rPr lang="en-US" dirty="0" smtClean="0"/>
              <a:t>Outsiders invade too.</a:t>
            </a:r>
          </a:p>
          <a:p>
            <a:r>
              <a:rPr lang="en-US" dirty="0" smtClean="0"/>
              <a:t>Seljuk Turks</a:t>
            </a:r>
          </a:p>
          <a:p>
            <a:r>
              <a:rPr lang="en-US" dirty="0" smtClean="0"/>
              <a:t>Crusaders- Pope Urban II 1099-1189</a:t>
            </a:r>
          </a:p>
          <a:p>
            <a:r>
              <a:rPr lang="en-US" dirty="0" smtClean="0"/>
              <a:t>Saladin- from present day Iraq</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r>
              <a:rPr lang="en-US" dirty="0"/>
              <a:t>Crusades</a:t>
            </a:r>
          </a:p>
        </p:txBody>
      </p:sp>
      <p:sp>
        <p:nvSpPr>
          <p:cNvPr id="72707" name="Rectangle 3"/>
          <p:cNvSpPr>
            <a:spLocks noGrp="1" noRot="1" noChangeArrowheads="1"/>
          </p:cNvSpPr>
          <p:nvPr>
            <p:ph type="body" sz="half" idx="2"/>
          </p:nvPr>
        </p:nvSpPr>
        <p:spPr/>
        <p:txBody>
          <a:bodyPr/>
          <a:lstStyle/>
          <a:p>
            <a:r>
              <a:rPr lang="en-US" sz="2800" dirty="0"/>
              <a:t>Pope Urban II</a:t>
            </a:r>
          </a:p>
          <a:p>
            <a:r>
              <a:rPr lang="en-US" sz="2800" dirty="0"/>
              <a:t>Set out on a “crusade” to liberate the Holy Land from the Muslim “Infidels”</a:t>
            </a:r>
          </a:p>
        </p:txBody>
      </p:sp>
      <p:sp>
        <p:nvSpPr>
          <p:cNvPr id="72708" name="Rectangle 4"/>
          <p:cNvSpPr>
            <a:spLocks noChangeArrowheads="1"/>
          </p:cNvSpPr>
          <p:nvPr/>
        </p:nvSpPr>
        <p:spPr bwMode="auto">
          <a:xfrm>
            <a:off x="5775325" y="2671763"/>
            <a:ext cx="9144000" cy="0"/>
          </a:xfrm>
          <a:prstGeom prst="rect">
            <a:avLst/>
          </a:prstGeom>
          <a:noFill/>
          <a:ln w="9525">
            <a:noFill/>
            <a:miter lim="800000"/>
            <a:headEnd/>
            <a:tailEnd/>
          </a:ln>
          <a:effectLst/>
        </p:spPr>
        <p:txBody>
          <a:bodyPr wrap="none" anchor="ctr">
            <a:spAutoFit/>
          </a:bodyPr>
          <a:lstStyle/>
          <a:p>
            <a:endParaRPr lang="en-US"/>
          </a:p>
        </p:txBody>
      </p:sp>
      <p:pic>
        <p:nvPicPr>
          <p:cNvPr id="72709" name="Picture 5" descr="MCj03248160000[1]"/>
          <p:cNvPicPr>
            <a:picLocks noChangeAspect="1" noChangeArrowheads="1"/>
          </p:cNvPicPr>
          <p:nvPr/>
        </p:nvPicPr>
        <p:blipFill>
          <a:blip r:embed="rId3" cstate="print"/>
          <a:srcRect/>
          <a:stretch>
            <a:fillRect/>
          </a:stretch>
        </p:blipFill>
        <p:spPr bwMode="auto">
          <a:xfrm>
            <a:off x="6019800" y="381000"/>
            <a:ext cx="1809750" cy="1190625"/>
          </a:xfrm>
          <a:prstGeom prst="rect">
            <a:avLst/>
          </a:prstGeom>
          <a:noFill/>
        </p:spPr>
      </p:pic>
      <p:pic>
        <p:nvPicPr>
          <p:cNvPr id="72710" name="Picture 6" descr="Crusades - SiegeofAntioch"/>
          <p:cNvPicPr>
            <a:picLocks noGrp="1" noChangeAspect="1" noChangeArrowheads="1"/>
          </p:cNvPicPr>
          <p:nvPr>
            <p:ph sz="half" idx="1"/>
          </p:nvPr>
        </p:nvPicPr>
        <p:blipFill>
          <a:blip r:embed="rId4" cstate="print"/>
          <a:srcRect/>
          <a:stretch>
            <a:fillRect/>
          </a:stretch>
        </p:blipFill>
        <p:spPr>
          <a:xfrm>
            <a:off x="762000" y="1676400"/>
            <a:ext cx="2770188" cy="4495800"/>
          </a:xfrm>
          <a:noFill/>
          <a:ln>
            <a:solidFill>
              <a:srgbClr val="000000"/>
            </a:solidFill>
          </a:ln>
        </p:spPr>
      </p:pic>
      <p:pic>
        <p:nvPicPr>
          <p:cNvPr id="72711" name="Picture 7" descr="MCj01493210000[1]"/>
          <p:cNvPicPr>
            <a:picLocks noChangeAspect="1" noChangeArrowheads="1"/>
          </p:cNvPicPr>
          <p:nvPr/>
        </p:nvPicPr>
        <p:blipFill>
          <a:blip r:embed="rId5" cstate="print"/>
          <a:srcRect/>
          <a:stretch>
            <a:fillRect/>
          </a:stretch>
        </p:blipFill>
        <p:spPr bwMode="auto">
          <a:xfrm>
            <a:off x="228600" y="4486275"/>
            <a:ext cx="1371600" cy="2295525"/>
          </a:xfrm>
          <a:prstGeom prst="rect">
            <a:avLst/>
          </a:prstGeom>
          <a:noFill/>
        </p:spPr>
      </p:pic>
      <p:pic>
        <p:nvPicPr>
          <p:cNvPr id="72712" name="Picture 8" descr="mapcrusades - mine copy"/>
          <p:cNvPicPr>
            <a:picLocks noChangeAspect="1" noChangeArrowheads="1"/>
          </p:cNvPicPr>
          <p:nvPr/>
        </p:nvPicPr>
        <p:blipFill>
          <a:blip r:embed="rId6" cstate="print"/>
          <a:srcRect/>
          <a:stretch>
            <a:fillRect/>
          </a:stretch>
        </p:blipFill>
        <p:spPr bwMode="auto">
          <a:xfrm>
            <a:off x="4114800" y="3962400"/>
            <a:ext cx="4191000" cy="2597150"/>
          </a:xfrm>
          <a:prstGeom prst="rect">
            <a:avLst/>
          </a:prstGeom>
          <a:noFill/>
          <a:ln w="9525">
            <a:solidFill>
              <a:srgbClr val="000000"/>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smtClean="0"/>
          </a:p>
          <a:p>
            <a:r>
              <a:rPr lang="en-US" dirty="0" smtClean="0"/>
              <a:t>Ottoman Turks Conquered all of North Africa, and parts of Europe.  This Ottoman Empire lasts until 1918 and the end of WWI.</a:t>
            </a:r>
          </a:p>
          <a:p>
            <a:endParaRPr lang="en-US" dirty="0" smtClean="0"/>
          </a:p>
          <a:p>
            <a:r>
              <a:rPr lang="en-US" dirty="0" smtClean="0"/>
              <a:t>1492- Jews driven out of Spain</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s.huntingdon.edu/jlewis/Syl/IRcomp/Maps/Ottoman1580.gif"/>
          <p:cNvPicPr>
            <a:picLocks noChangeAspect="1" noChangeArrowheads="1"/>
          </p:cNvPicPr>
          <p:nvPr/>
        </p:nvPicPr>
        <p:blipFill>
          <a:blip r:embed="rId3" cstate="print"/>
          <a:srcRect/>
          <a:stretch>
            <a:fillRect/>
          </a:stretch>
        </p:blipFill>
        <p:spPr bwMode="auto">
          <a:xfrm>
            <a:off x="1066800" y="762000"/>
            <a:ext cx="7010400" cy="420052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Zionism a cure for anti-Semitism</a:t>
            </a:r>
          </a:p>
          <a:p>
            <a:r>
              <a:rPr lang="en-US" dirty="0" smtClean="0"/>
              <a:t>Theodore </a:t>
            </a:r>
            <a:r>
              <a:rPr lang="en-US" dirty="0" err="1" smtClean="0"/>
              <a:t>Hertzl</a:t>
            </a:r>
            <a:r>
              <a:rPr lang="en-US" dirty="0" smtClean="0"/>
              <a:t> “Father of Zionism” </a:t>
            </a:r>
          </a:p>
          <a:p>
            <a:r>
              <a:rPr lang="en-US" dirty="0" smtClean="0"/>
              <a:t>Lord Balfour’s letter</a:t>
            </a:r>
          </a:p>
          <a:p>
            <a:r>
              <a:rPr lang="en-US" dirty="0" smtClean="0"/>
              <a:t>Arab nationalism emerges</a:t>
            </a: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u="sng" dirty="0" smtClean="0"/>
              <a:t>Anti-</a:t>
            </a:r>
            <a:r>
              <a:rPr lang="en-US" b="1" u="sng" dirty="0" err="1" smtClean="0"/>
              <a:t>semitism</a:t>
            </a:r>
            <a:r>
              <a:rPr lang="en-US" dirty="0" smtClean="0"/>
              <a:t> was rampant throughout Europe.  </a:t>
            </a:r>
          </a:p>
          <a:p>
            <a:r>
              <a:rPr lang="en-US" dirty="0" smtClean="0"/>
              <a:t>Murder, extermination, prejudice, restrictions</a:t>
            </a:r>
          </a:p>
          <a:p>
            <a:r>
              <a:rPr lang="en-US" dirty="0" smtClean="0"/>
              <a:t>Many concluded that the only solution was to have a land of their own.</a:t>
            </a:r>
          </a:p>
          <a:p>
            <a:r>
              <a:rPr lang="en-US" dirty="0" smtClean="0"/>
              <a:t>1882- Jewish pioneers depart Europe for Palestine</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Hertzl</a:t>
            </a:r>
            <a:r>
              <a:rPr lang="en-US" dirty="0" smtClean="0"/>
              <a:t> founded the World Zionist Organization which sought world recognition for the Jewish claim to Palestine as its homeland. (other suggestions were Argentina or Uganda) Neither of these were well received by the delegates of the WZO.  They maintained that Palestine was the </a:t>
            </a:r>
            <a:r>
              <a:rPr lang="en-US" b="1" u="sng" dirty="0" smtClean="0"/>
              <a:t>only</a:t>
            </a:r>
            <a:r>
              <a:rPr lang="en-US" dirty="0" smtClean="0"/>
              <a:t> place.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en-US" sz="4000" dirty="0"/>
              <a:t>ABRAHAM</a:t>
            </a:r>
            <a:br>
              <a:rPr lang="en-US" sz="4000" dirty="0"/>
            </a:br>
            <a:r>
              <a:rPr lang="en-US" sz="2800" dirty="0"/>
              <a:t>Judeo-Christian Perspective</a:t>
            </a:r>
          </a:p>
        </p:txBody>
      </p:sp>
      <p:sp>
        <p:nvSpPr>
          <p:cNvPr id="15363" name="Rectangle 3"/>
          <p:cNvSpPr>
            <a:spLocks noGrp="1" noRot="1" noChangeArrowheads="1"/>
          </p:cNvSpPr>
          <p:nvPr>
            <p:ph type="body" sz="half" idx="1"/>
          </p:nvPr>
        </p:nvSpPr>
        <p:spPr>
          <a:xfrm>
            <a:off x="301625" y="1828800"/>
            <a:ext cx="4194175" cy="4648200"/>
          </a:xfrm>
        </p:spPr>
        <p:txBody>
          <a:bodyPr/>
          <a:lstStyle/>
          <a:p>
            <a:r>
              <a:rPr lang="en-US" sz="2800" dirty="0"/>
              <a:t>Born in </a:t>
            </a:r>
            <a:r>
              <a:rPr lang="en-US" sz="2800" dirty="0" err="1"/>
              <a:t>Nur</a:t>
            </a:r>
            <a:r>
              <a:rPr lang="en-US" sz="2800" dirty="0"/>
              <a:t> (Iraq)</a:t>
            </a:r>
          </a:p>
          <a:p>
            <a:r>
              <a:rPr lang="en-US" sz="2800" dirty="0"/>
              <a:t>“Chosen People”</a:t>
            </a:r>
          </a:p>
          <a:p>
            <a:r>
              <a:rPr lang="en-US" sz="2800" dirty="0"/>
              <a:t>Servant Hagar</a:t>
            </a:r>
          </a:p>
          <a:p>
            <a:pPr lvl="1"/>
            <a:r>
              <a:rPr lang="en-US" sz="2400" dirty="0"/>
              <a:t>Bore son, Ismail</a:t>
            </a:r>
          </a:p>
          <a:p>
            <a:r>
              <a:rPr lang="en-US" sz="2800" dirty="0"/>
              <a:t>Wife Sarah</a:t>
            </a:r>
          </a:p>
          <a:p>
            <a:pPr lvl="1"/>
            <a:r>
              <a:rPr lang="en-US" sz="2400" dirty="0"/>
              <a:t>Bore son, Isaac</a:t>
            </a:r>
          </a:p>
          <a:p>
            <a:r>
              <a:rPr lang="en-US" sz="2800" dirty="0"/>
              <a:t>Isaac’s descendants</a:t>
            </a:r>
          </a:p>
          <a:p>
            <a:pPr lvl="1"/>
            <a:r>
              <a:rPr lang="en-US" sz="2400" dirty="0"/>
              <a:t>Esau</a:t>
            </a:r>
          </a:p>
          <a:p>
            <a:pPr lvl="1"/>
            <a:r>
              <a:rPr lang="en-US" sz="2400" dirty="0"/>
              <a:t>Jacob (“Israel”)</a:t>
            </a:r>
          </a:p>
          <a:p>
            <a:endParaRPr lang="en-US" sz="2800" dirty="0"/>
          </a:p>
        </p:txBody>
      </p:sp>
      <p:pic>
        <p:nvPicPr>
          <p:cNvPr id="15364" name="Picture 4" descr="Israeli flag"/>
          <p:cNvPicPr>
            <a:picLocks noChangeAspect="1" noChangeArrowheads="1"/>
          </p:cNvPicPr>
          <p:nvPr/>
        </p:nvPicPr>
        <p:blipFill>
          <a:blip r:embed="rId3" cstate="print"/>
          <a:srcRect/>
          <a:stretch>
            <a:fillRect/>
          </a:stretch>
        </p:blipFill>
        <p:spPr bwMode="auto">
          <a:xfrm rot="-1458907">
            <a:off x="457200" y="381000"/>
            <a:ext cx="1579563" cy="1073150"/>
          </a:xfrm>
          <a:prstGeom prst="rect">
            <a:avLst/>
          </a:prstGeom>
          <a:noFill/>
          <a:ln w="9525">
            <a:solidFill>
              <a:srgbClr val="000000"/>
            </a:solidFill>
            <a:miter lim="800000"/>
            <a:headEnd/>
            <a:tailEnd/>
          </a:ln>
        </p:spPr>
      </p:pic>
      <p:pic>
        <p:nvPicPr>
          <p:cNvPr id="15365" name="Picture 5" descr="Abraham from Ur copy"/>
          <p:cNvPicPr>
            <a:picLocks noGrp="1" noChangeAspect="1" noChangeArrowheads="1"/>
          </p:cNvPicPr>
          <p:nvPr>
            <p:ph sz="half" idx="2"/>
          </p:nvPr>
        </p:nvPicPr>
        <p:blipFill>
          <a:blip r:embed="rId4" cstate="print"/>
          <a:srcRect/>
          <a:stretch>
            <a:fillRect/>
          </a:stretch>
        </p:blipFill>
        <p:spPr>
          <a:xfrm>
            <a:off x="4114800" y="1676400"/>
            <a:ext cx="4194175" cy="2946400"/>
          </a:xfrm>
          <a:noFill/>
          <a:ln/>
        </p:spPr>
      </p:pic>
      <p:pic>
        <p:nvPicPr>
          <p:cNvPr id="15366" name="Picture 6" descr="Abraham Rembrandt_Harmensz__van_Rijn_035"/>
          <p:cNvPicPr>
            <a:picLocks noChangeAspect="1" noChangeArrowheads="1"/>
          </p:cNvPicPr>
          <p:nvPr/>
        </p:nvPicPr>
        <p:blipFill>
          <a:blip r:embed="rId5" cstate="print"/>
          <a:srcRect/>
          <a:stretch>
            <a:fillRect/>
          </a:stretch>
        </p:blipFill>
        <p:spPr bwMode="auto">
          <a:xfrm>
            <a:off x="7239000" y="4038600"/>
            <a:ext cx="1625600" cy="2362200"/>
          </a:xfrm>
          <a:prstGeom prst="rect">
            <a:avLst/>
          </a:prstGeom>
          <a:noFill/>
          <a:ln w="9525">
            <a:solidFill>
              <a:srgbClr val="000000"/>
            </a:solidFill>
            <a:miter lim="800000"/>
            <a:headEnd/>
            <a:tailEnd/>
          </a:ln>
        </p:spPr>
      </p:pic>
      <p:sp>
        <p:nvSpPr>
          <p:cNvPr id="15367" name="Text Box 7"/>
          <p:cNvSpPr txBox="1">
            <a:spLocks noChangeArrowheads="1"/>
          </p:cNvSpPr>
          <p:nvPr/>
        </p:nvSpPr>
        <p:spPr bwMode="auto">
          <a:xfrm>
            <a:off x="3581400" y="5662613"/>
            <a:ext cx="3681413" cy="581025"/>
          </a:xfrm>
          <a:prstGeom prst="rect">
            <a:avLst/>
          </a:prstGeom>
          <a:noFill/>
          <a:ln w="9525">
            <a:noFill/>
            <a:miter lim="800000"/>
            <a:headEnd/>
            <a:tailEnd/>
          </a:ln>
          <a:effectLst/>
        </p:spPr>
        <p:txBody>
          <a:bodyPr wrap="none">
            <a:spAutoFit/>
          </a:bodyPr>
          <a:lstStyle/>
          <a:p>
            <a:pPr algn="l"/>
            <a:r>
              <a:rPr lang="en-US" sz="1600" b="1">
                <a:solidFill>
                  <a:srgbClr val="000066"/>
                </a:solidFill>
              </a:rPr>
              <a:t>Abraham sacrificing his son, Isaac</a:t>
            </a:r>
          </a:p>
          <a:p>
            <a:pPr algn="l"/>
            <a:r>
              <a:rPr lang="en-US" sz="1600" b="1">
                <a:solidFill>
                  <a:srgbClr val="000066"/>
                </a:solidFill>
              </a:rPr>
              <a:t>By Rembrandt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u="sng" dirty="0" smtClean="0"/>
              <a:t>Zionism</a:t>
            </a:r>
            <a:r>
              <a:rPr lang="en-US" dirty="0" smtClean="0"/>
              <a:t>- from the word Zion, the original name of the </a:t>
            </a:r>
            <a:r>
              <a:rPr lang="en-US" dirty="0" err="1" smtClean="0"/>
              <a:t>Jebusite</a:t>
            </a:r>
            <a:r>
              <a:rPr lang="en-US" dirty="0" smtClean="0"/>
              <a:t> stronghold in Jerusalem.  Zion became a symbol for Jerusalem during the reign of King David.  The goal of Zionism is the political and spiritual renewal of the Jewish people in its ancestral homeland.  A Zionist is someone who supports this objective.</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drhallcsv\Desktop\COURSE FILES\CONTEMPORARY WORLD ISSUES\Theodore Hertzl.jpg"/>
          <p:cNvPicPr>
            <a:picLocks noChangeAspect="1" noChangeArrowheads="1"/>
          </p:cNvPicPr>
          <p:nvPr/>
        </p:nvPicPr>
        <p:blipFill>
          <a:blip r:embed="rId3" cstate="print"/>
          <a:srcRect/>
          <a:stretch>
            <a:fillRect/>
          </a:stretch>
        </p:blipFill>
        <p:spPr bwMode="auto">
          <a:xfrm>
            <a:off x="2743201" y="688654"/>
            <a:ext cx="3733800" cy="5371081"/>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rhallcsv\Desktop\COURSE FILES\CONTEMPORARY WORLD ISSUES\Dome of the Rock.jpg"/>
          <p:cNvPicPr>
            <a:picLocks noChangeAspect="1" noChangeArrowheads="1"/>
          </p:cNvPicPr>
          <p:nvPr/>
        </p:nvPicPr>
        <p:blipFill>
          <a:blip r:embed="rId3" cstate="print"/>
          <a:srcRect/>
          <a:stretch>
            <a:fillRect/>
          </a:stretch>
        </p:blipFill>
        <p:spPr bwMode="auto">
          <a:xfrm>
            <a:off x="800100" y="571500"/>
            <a:ext cx="7543800" cy="5715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lstStyle/>
          <a:p>
            <a:r>
              <a:rPr lang="en-US" dirty="0"/>
              <a:t>Anti-Semitism</a:t>
            </a:r>
          </a:p>
        </p:txBody>
      </p:sp>
      <p:sp>
        <p:nvSpPr>
          <p:cNvPr id="80899" name="Rectangle 3"/>
          <p:cNvSpPr>
            <a:spLocks noGrp="1" noRot="1" noChangeArrowheads="1"/>
          </p:cNvSpPr>
          <p:nvPr>
            <p:ph type="body" idx="1"/>
          </p:nvPr>
        </p:nvSpPr>
        <p:spPr>
          <a:xfrm>
            <a:off x="304800" y="1828800"/>
            <a:ext cx="5413375" cy="4495800"/>
          </a:xfrm>
        </p:spPr>
        <p:txBody>
          <a:bodyPr/>
          <a:lstStyle/>
          <a:p>
            <a:r>
              <a:rPr lang="en-US" dirty="0"/>
              <a:t>Jewish occupations</a:t>
            </a:r>
          </a:p>
          <a:p>
            <a:pPr lvl="1"/>
            <a:r>
              <a:rPr lang="en-US" dirty="0"/>
              <a:t>Money-lenders</a:t>
            </a:r>
          </a:p>
          <a:p>
            <a:r>
              <a:rPr lang="en-US" dirty="0"/>
              <a:t>Scapegoats</a:t>
            </a:r>
          </a:p>
          <a:p>
            <a:pPr lvl="1"/>
            <a:r>
              <a:rPr lang="en-US" dirty="0"/>
              <a:t>Jews accused of ritually killing Christians</a:t>
            </a:r>
          </a:p>
          <a:p>
            <a:pPr lvl="1"/>
            <a:r>
              <a:rPr lang="en-US" dirty="0"/>
              <a:t>Accused of poisoning wells</a:t>
            </a:r>
          </a:p>
          <a:p>
            <a:pPr lvl="1"/>
            <a:r>
              <a:rPr lang="en-US" dirty="0"/>
              <a:t>Jews expelled from European countries</a:t>
            </a:r>
          </a:p>
        </p:txBody>
      </p:sp>
      <p:pic>
        <p:nvPicPr>
          <p:cNvPr id="80900" name="Picture 4" descr="Israeli flag"/>
          <p:cNvPicPr>
            <a:picLocks noChangeAspect="1" noChangeArrowheads="1"/>
          </p:cNvPicPr>
          <p:nvPr/>
        </p:nvPicPr>
        <p:blipFill>
          <a:blip r:embed="rId3" cstate="print"/>
          <a:srcRect/>
          <a:stretch>
            <a:fillRect/>
          </a:stretch>
        </p:blipFill>
        <p:spPr bwMode="auto">
          <a:xfrm rot="-1458907">
            <a:off x="630238" y="381000"/>
            <a:ext cx="1350962" cy="917575"/>
          </a:xfrm>
          <a:prstGeom prst="rect">
            <a:avLst/>
          </a:prstGeom>
          <a:noFill/>
          <a:ln w="9525">
            <a:solidFill>
              <a:srgbClr val="000000"/>
            </a:solidFill>
            <a:miter lim="800000"/>
            <a:headEnd/>
            <a:tailEnd/>
          </a:ln>
        </p:spPr>
      </p:pic>
      <p:pic>
        <p:nvPicPr>
          <p:cNvPr id="80901" name="Picture 5" descr="Anti-Semitism - star"/>
          <p:cNvPicPr>
            <a:picLocks noChangeAspect="1" noChangeArrowheads="1"/>
          </p:cNvPicPr>
          <p:nvPr/>
        </p:nvPicPr>
        <p:blipFill>
          <a:blip r:embed="rId4" cstate="print"/>
          <a:srcRect/>
          <a:stretch>
            <a:fillRect/>
          </a:stretch>
        </p:blipFill>
        <p:spPr bwMode="auto">
          <a:xfrm>
            <a:off x="6096000" y="2743200"/>
            <a:ext cx="2438400" cy="2201863"/>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lstStyle/>
          <a:p>
            <a:r>
              <a:rPr lang="en-US" dirty="0"/>
              <a:t>Sephardic Jews</a:t>
            </a:r>
          </a:p>
        </p:txBody>
      </p:sp>
      <p:sp>
        <p:nvSpPr>
          <p:cNvPr id="82947" name="Rectangle 3"/>
          <p:cNvSpPr>
            <a:spLocks noGrp="1" noRot="1" noChangeArrowheads="1"/>
          </p:cNvSpPr>
          <p:nvPr>
            <p:ph type="body" idx="1"/>
          </p:nvPr>
        </p:nvSpPr>
        <p:spPr>
          <a:xfrm>
            <a:off x="5105400" y="1524000"/>
            <a:ext cx="3736975" cy="4724400"/>
          </a:xfrm>
        </p:spPr>
        <p:txBody>
          <a:bodyPr/>
          <a:lstStyle/>
          <a:p>
            <a:pPr>
              <a:lnSpc>
                <a:spcPct val="80000"/>
              </a:lnSpc>
            </a:pPr>
            <a:r>
              <a:rPr lang="en-US" sz="2800" dirty="0"/>
              <a:t>“Spanish” Jews</a:t>
            </a:r>
          </a:p>
          <a:p>
            <a:pPr>
              <a:lnSpc>
                <a:spcPct val="80000"/>
              </a:lnSpc>
            </a:pPr>
            <a:r>
              <a:rPr lang="en-US" sz="2800" dirty="0"/>
              <a:t>From al-</a:t>
            </a:r>
            <a:r>
              <a:rPr lang="en-US" sz="2800" dirty="0" err="1"/>
              <a:t>Andalus</a:t>
            </a:r>
            <a:endParaRPr lang="en-US" sz="2800" dirty="0"/>
          </a:p>
          <a:p>
            <a:pPr lvl="1">
              <a:lnSpc>
                <a:spcPct val="80000"/>
              </a:lnSpc>
            </a:pPr>
            <a:r>
              <a:rPr lang="en-US" sz="2400" dirty="0"/>
              <a:t>Spain</a:t>
            </a:r>
          </a:p>
          <a:p>
            <a:pPr>
              <a:lnSpc>
                <a:spcPct val="80000"/>
              </a:lnSpc>
            </a:pPr>
            <a:r>
              <a:rPr lang="en-US" sz="2800" dirty="0"/>
              <a:t>Golden Age of Judaism (400 years)</a:t>
            </a:r>
          </a:p>
          <a:p>
            <a:pPr lvl="1">
              <a:lnSpc>
                <a:spcPct val="80000"/>
              </a:lnSpc>
            </a:pPr>
            <a:r>
              <a:rPr lang="en-US" sz="2400" dirty="0"/>
              <a:t>Ended 1098</a:t>
            </a:r>
          </a:p>
          <a:p>
            <a:pPr>
              <a:lnSpc>
                <a:spcPct val="80000"/>
              </a:lnSpc>
            </a:pPr>
            <a:r>
              <a:rPr lang="en-US" sz="2800" dirty="0" err="1"/>
              <a:t>Marranos</a:t>
            </a:r>
            <a:endParaRPr lang="en-US" sz="2800" dirty="0"/>
          </a:p>
          <a:p>
            <a:pPr lvl="1">
              <a:lnSpc>
                <a:spcPct val="80000"/>
              </a:lnSpc>
            </a:pPr>
            <a:r>
              <a:rPr lang="en-US" sz="2400" dirty="0"/>
              <a:t>Jewish converts to Christianity</a:t>
            </a:r>
          </a:p>
          <a:p>
            <a:pPr>
              <a:lnSpc>
                <a:spcPct val="80000"/>
              </a:lnSpc>
            </a:pPr>
            <a:r>
              <a:rPr lang="en-US" sz="2800" dirty="0"/>
              <a:t>Spanish Inquisition (1492)</a:t>
            </a:r>
          </a:p>
          <a:p>
            <a:pPr lvl="1">
              <a:lnSpc>
                <a:spcPct val="80000"/>
              </a:lnSpc>
            </a:pPr>
            <a:r>
              <a:rPr lang="en-US" sz="2400" dirty="0"/>
              <a:t>Ferdinand &amp; Isabella</a:t>
            </a:r>
          </a:p>
        </p:txBody>
      </p:sp>
      <p:pic>
        <p:nvPicPr>
          <p:cNvPr id="82948" name="Picture 4" descr="Sephardic - Maimonides"/>
          <p:cNvPicPr>
            <a:picLocks noChangeAspect="1" noChangeArrowheads="1"/>
          </p:cNvPicPr>
          <p:nvPr/>
        </p:nvPicPr>
        <p:blipFill>
          <a:blip r:embed="rId3" cstate="print"/>
          <a:srcRect/>
          <a:stretch>
            <a:fillRect/>
          </a:stretch>
        </p:blipFill>
        <p:spPr bwMode="auto">
          <a:xfrm>
            <a:off x="922338" y="5067300"/>
            <a:ext cx="906462" cy="1257300"/>
          </a:xfrm>
          <a:prstGeom prst="rect">
            <a:avLst/>
          </a:prstGeom>
          <a:noFill/>
          <a:ln w="9525">
            <a:solidFill>
              <a:srgbClr val="000000"/>
            </a:solidFill>
            <a:miter lim="800000"/>
            <a:headEnd/>
            <a:tailEnd/>
          </a:ln>
        </p:spPr>
      </p:pic>
      <p:sp>
        <p:nvSpPr>
          <p:cNvPr id="82949" name="Text Box 5"/>
          <p:cNvSpPr txBox="1">
            <a:spLocks noChangeArrowheads="1"/>
          </p:cNvSpPr>
          <p:nvPr/>
        </p:nvSpPr>
        <p:spPr bwMode="auto">
          <a:xfrm>
            <a:off x="763588" y="6350000"/>
            <a:ext cx="1103312" cy="274638"/>
          </a:xfrm>
          <a:prstGeom prst="rect">
            <a:avLst/>
          </a:prstGeom>
          <a:noFill/>
          <a:ln w="9525">
            <a:noFill/>
            <a:miter lim="800000"/>
            <a:headEnd/>
            <a:tailEnd/>
          </a:ln>
          <a:effectLst/>
        </p:spPr>
        <p:txBody>
          <a:bodyPr wrap="none">
            <a:spAutoFit/>
          </a:bodyPr>
          <a:lstStyle/>
          <a:p>
            <a:r>
              <a:rPr lang="en-US" sz="1200" b="1">
                <a:solidFill>
                  <a:srgbClr val="000066"/>
                </a:solidFill>
              </a:rPr>
              <a:t>Maimonides</a:t>
            </a:r>
          </a:p>
        </p:txBody>
      </p:sp>
      <p:sp>
        <p:nvSpPr>
          <p:cNvPr id="82950" name="Text Box 6"/>
          <p:cNvSpPr txBox="1">
            <a:spLocks noChangeArrowheads="1"/>
          </p:cNvSpPr>
          <p:nvPr/>
        </p:nvSpPr>
        <p:spPr bwMode="auto">
          <a:xfrm>
            <a:off x="2365375" y="6350000"/>
            <a:ext cx="782638" cy="274638"/>
          </a:xfrm>
          <a:prstGeom prst="rect">
            <a:avLst/>
          </a:prstGeom>
          <a:noFill/>
          <a:ln w="9525">
            <a:noFill/>
            <a:miter lim="800000"/>
            <a:headEnd/>
            <a:tailEnd/>
          </a:ln>
          <a:effectLst/>
        </p:spPr>
        <p:txBody>
          <a:bodyPr wrap="none">
            <a:spAutoFit/>
          </a:bodyPr>
          <a:lstStyle/>
          <a:p>
            <a:r>
              <a:rPr lang="en-US" sz="1200" b="1">
                <a:solidFill>
                  <a:srgbClr val="000066"/>
                </a:solidFill>
              </a:rPr>
              <a:t>Spinoza</a:t>
            </a:r>
          </a:p>
        </p:txBody>
      </p:sp>
      <p:pic>
        <p:nvPicPr>
          <p:cNvPr id="82951" name="Picture 7" descr="Sephardic-Spinoza"/>
          <p:cNvPicPr>
            <a:picLocks noChangeAspect="1" noChangeArrowheads="1"/>
          </p:cNvPicPr>
          <p:nvPr/>
        </p:nvPicPr>
        <p:blipFill>
          <a:blip r:embed="rId4" cstate="print"/>
          <a:srcRect/>
          <a:stretch>
            <a:fillRect/>
          </a:stretch>
        </p:blipFill>
        <p:spPr bwMode="auto">
          <a:xfrm>
            <a:off x="2317750" y="5105400"/>
            <a:ext cx="958850" cy="1219200"/>
          </a:xfrm>
          <a:prstGeom prst="rect">
            <a:avLst/>
          </a:prstGeom>
          <a:noFill/>
          <a:ln w="9525">
            <a:solidFill>
              <a:srgbClr val="000000"/>
            </a:solidFill>
            <a:miter lim="800000"/>
            <a:headEnd/>
            <a:tailEnd/>
          </a:ln>
        </p:spPr>
      </p:pic>
      <p:pic>
        <p:nvPicPr>
          <p:cNvPr id="82952" name="Picture 8" descr="Sephardic-Ashkenazi copy"/>
          <p:cNvPicPr>
            <a:picLocks noChangeAspect="1" noChangeArrowheads="1"/>
          </p:cNvPicPr>
          <p:nvPr/>
        </p:nvPicPr>
        <p:blipFill>
          <a:blip r:embed="rId5" cstate="print"/>
          <a:srcRect/>
          <a:stretch>
            <a:fillRect/>
          </a:stretch>
        </p:blipFill>
        <p:spPr bwMode="auto">
          <a:xfrm>
            <a:off x="762000" y="1493838"/>
            <a:ext cx="3962400" cy="3346450"/>
          </a:xfrm>
          <a:prstGeom prst="rect">
            <a:avLst/>
          </a:prstGeom>
          <a:noFill/>
          <a:ln w="9525">
            <a:solidFill>
              <a:srgbClr val="000000"/>
            </a:solidFill>
            <a:miter lim="800000"/>
            <a:headEnd/>
            <a:tailEnd/>
          </a:ln>
        </p:spPr>
      </p:pic>
      <p:pic>
        <p:nvPicPr>
          <p:cNvPr id="82953" name="Picture 9" descr="Israeli flag"/>
          <p:cNvPicPr>
            <a:picLocks noChangeAspect="1" noChangeArrowheads="1"/>
          </p:cNvPicPr>
          <p:nvPr/>
        </p:nvPicPr>
        <p:blipFill>
          <a:blip r:embed="rId6" cstate="print"/>
          <a:srcRect/>
          <a:stretch>
            <a:fillRect/>
          </a:stretch>
        </p:blipFill>
        <p:spPr bwMode="auto">
          <a:xfrm rot="-1458907">
            <a:off x="630238" y="381000"/>
            <a:ext cx="1350962" cy="917575"/>
          </a:xfrm>
          <a:prstGeom prst="rect">
            <a:avLst/>
          </a:prstGeom>
          <a:noFill/>
          <a:ln w="9525">
            <a:solidFill>
              <a:srgbClr val="000000"/>
            </a:solid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r>
              <a:rPr lang="en-US" dirty="0"/>
              <a:t>Ashkenazi Jews</a:t>
            </a:r>
          </a:p>
        </p:txBody>
      </p:sp>
      <p:sp>
        <p:nvSpPr>
          <p:cNvPr id="84995" name="Rectangle 3"/>
          <p:cNvSpPr>
            <a:spLocks noGrp="1" noRot="1" noChangeArrowheads="1"/>
          </p:cNvSpPr>
          <p:nvPr>
            <p:ph type="body" idx="1"/>
          </p:nvPr>
        </p:nvSpPr>
        <p:spPr>
          <a:xfrm>
            <a:off x="301625" y="1825625"/>
            <a:ext cx="4498975" cy="4498975"/>
          </a:xfrm>
        </p:spPr>
        <p:txBody>
          <a:bodyPr/>
          <a:lstStyle/>
          <a:p>
            <a:r>
              <a:rPr lang="en-US" dirty="0"/>
              <a:t>“European Jews”</a:t>
            </a:r>
          </a:p>
          <a:p>
            <a:r>
              <a:rPr lang="en-US" dirty="0"/>
              <a:t>Escaping anti-Semitism in western Europe</a:t>
            </a:r>
          </a:p>
          <a:p>
            <a:r>
              <a:rPr lang="en-US" dirty="0"/>
              <a:t>Moved to eastern Europe</a:t>
            </a:r>
          </a:p>
          <a:p>
            <a:pPr lvl="1"/>
            <a:r>
              <a:rPr lang="en-US" dirty="0"/>
              <a:t>Poland, Lithuania, Ukraine, Russia etc. </a:t>
            </a:r>
          </a:p>
        </p:txBody>
      </p:sp>
      <p:pic>
        <p:nvPicPr>
          <p:cNvPr id="84996" name="Picture 4" descr="Israeli flag"/>
          <p:cNvPicPr>
            <a:picLocks noChangeAspect="1" noChangeArrowheads="1"/>
          </p:cNvPicPr>
          <p:nvPr/>
        </p:nvPicPr>
        <p:blipFill>
          <a:blip r:embed="rId3" cstate="print"/>
          <a:srcRect/>
          <a:stretch>
            <a:fillRect/>
          </a:stretch>
        </p:blipFill>
        <p:spPr bwMode="auto">
          <a:xfrm rot="-1458907">
            <a:off x="630238" y="381000"/>
            <a:ext cx="1350962" cy="917575"/>
          </a:xfrm>
          <a:prstGeom prst="rect">
            <a:avLst/>
          </a:prstGeom>
          <a:noFill/>
          <a:ln w="9525">
            <a:solidFill>
              <a:srgbClr val="000000"/>
            </a:solidFill>
            <a:miter lim="800000"/>
            <a:headEnd/>
            <a:tailEnd/>
          </a:ln>
        </p:spPr>
      </p:pic>
      <p:pic>
        <p:nvPicPr>
          <p:cNvPr id="84997" name="Picture 5" descr="Ashkenazi-Anne_Frank"/>
          <p:cNvPicPr>
            <a:picLocks noChangeAspect="1" noChangeArrowheads="1"/>
          </p:cNvPicPr>
          <p:nvPr/>
        </p:nvPicPr>
        <p:blipFill>
          <a:blip r:embed="rId4" cstate="print"/>
          <a:srcRect/>
          <a:stretch>
            <a:fillRect/>
          </a:stretch>
        </p:blipFill>
        <p:spPr bwMode="auto">
          <a:xfrm>
            <a:off x="5943600" y="5181600"/>
            <a:ext cx="962025" cy="1219200"/>
          </a:xfrm>
          <a:prstGeom prst="rect">
            <a:avLst/>
          </a:prstGeom>
          <a:noFill/>
          <a:ln w="9525">
            <a:solidFill>
              <a:srgbClr val="000000"/>
            </a:solidFill>
            <a:miter lim="800000"/>
            <a:headEnd/>
            <a:tailEnd/>
          </a:ln>
        </p:spPr>
      </p:pic>
      <p:pic>
        <p:nvPicPr>
          <p:cNvPr id="84998" name="Picture 6" descr="Ashkenazi-Einstein"/>
          <p:cNvPicPr>
            <a:picLocks noChangeAspect="1" noChangeArrowheads="1"/>
          </p:cNvPicPr>
          <p:nvPr/>
        </p:nvPicPr>
        <p:blipFill>
          <a:blip r:embed="rId5" cstate="print"/>
          <a:srcRect/>
          <a:stretch>
            <a:fillRect/>
          </a:stretch>
        </p:blipFill>
        <p:spPr bwMode="auto">
          <a:xfrm>
            <a:off x="4876800" y="5181600"/>
            <a:ext cx="935038" cy="1219200"/>
          </a:xfrm>
          <a:prstGeom prst="rect">
            <a:avLst/>
          </a:prstGeom>
          <a:noFill/>
          <a:ln w="9525">
            <a:solidFill>
              <a:srgbClr val="000000"/>
            </a:solidFill>
            <a:miter lim="800000"/>
            <a:headEnd/>
            <a:tailEnd/>
          </a:ln>
        </p:spPr>
      </p:pic>
      <p:pic>
        <p:nvPicPr>
          <p:cNvPr id="84999" name="Picture 7" descr="Ashkenazi-Freud"/>
          <p:cNvPicPr>
            <a:picLocks noChangeAspect="1" noChangeArrowheads="1"/>
          </p:cNvPicPr>
          <p:nvPr/>
        </p:nvPicPr>
        <p:blipFill>
          <a:blip r:embed="rId6" cstate="print"/>
          <a:srcRect/>
          <a:stretch>
            <a:fillRect/>
          </a:stretch>
        </p:blipFill>
        <p:spPr bwMode="auto">
          <a:xfrm>
            <a:off x="7086600" y="5181600"/>
            <a:ext cx="881063" cy="1219200"/>
          </a:xfrm>
          <a:prstGeom prst="rect">
            <a:avLst/>
          </a:prstGeom>
          <a:noFill/>
          <a:ln w="9525">
            <a:solidFill>
              <a:srgbClr val="000000"/>
            </a:solidFill>
            <a:miter lim="800000"/>
            <a:headEnd/>
            <a:tailEnd/>
          </a:ln>
        </p:spPr>
      </p:pic>
      <p:pic>
        <p:nvPicPr>
          <p:cNvPr id="85000" name="Picture 8" descr="Ashkenazi-Marx"/>
          <p:cNvPicPr>
            <a:picLocks noChangeAspect="1" noChangeArrowheads="1"/>
          </p:cNvPicPr>
          <p:nvPr/>
        </p:nvPicPr>
        <p:blipFill>
          <a:blip r:embed="rId7" cstate="print"/>
          <a:srcRect/>
          <a:stretch>
            <a:fillRect/>
          </a:stretch>
        </p:blipFill>
        <p:spPr bwMode="auto">
          <a:xfrm>
            <a:off x="8077200" y="5181600"/>
            <a:ext cx="914400" cy="1219200"/>
          </a:xfrm>
          <a:prstGeom prst="rect">
            <a:avLst/>
          </a:prstGeom>
          <a:noFill/>
          <a:ln w="9525">
            <a:solidFill>
              <a:srgbClr val="000000"/>
            </a:solidFill>
            <a:miter lim="800000"/>
            <a:headEnd/>
            <a:tailEnd/>
          </a:ln>
        </p:spPr>
      </p:pic>
      <p:sp>
        <p:nvSpPr>
          <p:cNvPr id="85001" name="Text Box 9"/>
          <p:cNvSpPr txBox="1">
            <a:spLocks noChangeArrowheads="1"/>
          </p:cNvSpPr>
          <p:nvPr/>
        </p:nvSpPr>
        <p:spPr bwMode="auto">
          <a:xfrm>
            <a:off x="4710113" y="6502400"/>
            <a:ext cx="1308100" cy="274638"/>
          </a:xfrm>
          <a:prstGeom prst="rect">
            <a:avLst/>
          </a:prstGeom>
          <a:noFill/>
          <a:ln w="9525">
            <a:noFill/>
            <a:miter lim="800000"/>
            <a:headEnd/>
            <a:tailEnd/>
          </a:ln>
          <a:effectLst/>
        </p:spPr>
        <p:txBody>
          <a:bodyPr wrap="none">
            <a:spAutoFit/>
          </a:bodyPr>
          <a:lstStyle/>
          <a:p>
            <a:r>
              <a:rPr lang="en-US" sz="1200" b="1">
                <a:solidFill>
                  <a:srgbClr val="000066"/>
                </a:solidFill>
              </a:rPr>
              <a:t>Albert Einstein</a:t>
            </a:r>
          </a:p>
        </p:txBody>
      </p:sp>
      <p:sp>
        <p:nvSpPr>
          <p:cNvPr id="85002" name="Text Box 10"/>
          <p:cNvSpPr txBox="1">
            <a:spLocks noChangeArrowheads="1"/>
          </p:cNvSpPr>
          <p:nvPr/>
        </p:nvSpPr>
        <p:spPr bwMode="auto">
          <a:xfrm>
            <a:off x="5954713" y="6502400"/>
            <a:ext cx="1052512" cy="274638"/>
          </a:xfrm>
          <a:prstGeom prst="rect">
            <a:avLst/>
          </a:prstGeom>
          <a:noFill/>
          <a:ln w="9525">
            <a:noFill/>
            <a:miter lim="800000"/>
            <a:headEnd/>
            <a:tailEnd/>
          </a:ln>
          <a:effectLst/>
        </p:spPr>
        <p:txBody>
          <a:bodyPr wrap="none">
            <a:spAutoFit/>
          </a:bodyPr>
          <a:lstStyle/>
          <a:p>
            <a:r>
              <a:rPr lang="en-US" sz="1200" b="1">
                <a:solidFill>
                  <a:srgbClr val="000066"/>
                </a:solidFill>
              </a:rPr>
              <a:t>Anne Frank</a:t>
            </a:r>
          </a:p>
        </p:txBody>
      </p:sp>
      <p:sp>
        <p:nvSpPr>
          <p:cNvPr id="85003" name="Text Box 11"/>
          <p:cNvSpPr txBox="1">
            <a:spLocks noChangeArrowheads="1"/>
          </p:cNvSpPr>
          <p:nvPr/>
        </p:nvSpPr>
        <p:spPr bwMode="auto">
          <a:xfrm>
            <a:off x="6948488" y="6502400"/>
            <a:ext cx="1339850" cy="274638"/>
          </a:xfrm>
          <a:prstGeom prst="rect">
            <a:avLst/>
          </a:prstGeom>
          <a:noFill/>
          <a:ln w="9525">
            <a:noFill/>
            <a:miter lim="800000"/>
            <a:headEnd/>
            <a:tailEnd/>
          </a:ln>
          <a:effectLst/>
        </p:spPr>
        <p:txBody>
          <a:bodyPr wrap="none">
            <a:spAutoFit/>
          </a:bodyPr>
          <a:lstStyle/>
          <a:p>
            <a:r>
              <a:rPr lang="en-US" sz="1200" b="1">
                <a:solidFill>
                  <a:srgbClr val="000066"/>
                </a:solidFill>
              </a:rPr>
              <a:t>Sigmund Freud</a:t>
            </a:r>
          </a:p>
        </p:txBody>
      </p:sp>
      <p:sp>
        <p:nvSpPr>
          <p:cNvPr id="85004" name="Text Box 12"/>
          <p:cNvSpPr txBox="1">
            <a:spLocks noChangeArrowheads="1"/>
          </p:cNvSpPr>
          <p:nvPr/>
        </p:nvSpPr>
        <p:spPr bwMode="auto">
          <a:xfrm>
            <a:off x="8143875" y="6502400"/>
            <a:ext cx="923925" cy="274638"/>
          </a:xfrm>
          <a:prstGeom prst="rect">
            <a:avLst/>
          </a:prstGeom>
          <a:noFill/>
          <a:ln w="9525">
            <a:noFill/>
            <a:miter lim="800000"/>
            <a:headEnd/>
            <a:tailEnd/>
          </a:ln>
          <a:effectLst/>
        </p:spPr>
        <p:txBody>
          <a:bodyPr wrap="none">
            <a:spAutoFit/>
          </a:bodyPr>
          <a:lstStyle/>
          <a:p>
            <a:r>
              <a:rPr lang="en-US" sz="1200" b="1">
                <a:solidFill>
                  <a:srgbClr val="000066"/>
                </a:solidFill>
              </a:rPr>
              <a:t>Karl Marx</a:t>
            </a:r>
          </a:p>
        </p:txBody>
      </p:sp>
      <p:pic>
        <p:nvPicPr>
          <p:cNvPr id="85005" name="Picture 13" descr="Sephardic-Ashkenazi copy"/>
          <p:cNvPicPr>
            <a:picLocks noChangeAspect="1" noChangeArrowheads="1"/>
          </p:cNvPicPr>
          <p:nvPr/>
        </p:nvPicPr>
        <p:blipFill>
          <a:blip r:embed="rId8" cstate="print"/>
          <a:srcRect/>
          <a:stretch>
            <a:fillRect/>
          </a:stretch>
        </p:blipFill>
        <p:spPr bwMode="auto">
          <a:xfrm>
            <a:off x="5181600" y="1828800"/>
            <a:ext cx="3565525" cy="3011488"/>
          </a:xfrm>
          <a:prstGeom prst="rect">
            <a:avLst/>
          </a:prstGeom>
          <a:noFill/>
          <a:ln w="9525">
            <a:solidFill>
              <a:srgbClr val="000000"/>
            </a:solidFill>
            <a:miter lim="800000"/>
            <a:headEnd/>
            <a:tailEnd/>
          </a:ln>
        </p:spPr>
      </p:pic>
      <p:pic>
        <p:nvPicPr>
          <p:cNvPr id="85006" name="Picture 14" descr="ashkenazic"/>
          <p:cNvPicPr>
            <a:picLocks noChangeAspect="1" noChangeArrowheads="1"/>
          </p:cNvPicPr>
          <p:nvPr/>
        </p:nvPicPr>
        <p:blipFill>
          <a:blip r:embed="rId9" cstate="print"/>
          <a:srcRect/>
          <a:stretch>
            <a:fillRect/>
          </a:stretch>
        </p:blipFill>
        <p:spPr bwMode="auto">
          <a:xfrm>
            <a:off x="4191000" y="1524000"/>
            <a:ext cx="1447800" cy="1306513"/>
          </a:xfrm>
          <a:prstGeom prst="rect">
            <a:avLst/>
          </a:prstGeom>
          <a:noFill/>
          <a:ln w="9525">
            <a:solidFill>
              <a:srgbClr val="000000"/>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en-US" dirty="0"/>
              <a:t>Pale of Settlement</a:t>
            </a:r>
          </a:p>
        </p:txBody>
      </p:sp>
      <p:sp>
        <p:nvSpPr>
          <p:cNvPr id="87043" name="Rectangle 3"/>
          <p:cNvSpPr>
            <a:spLocks noGrp="1" noRot="1" noChangeArrowheads="1"/>
          </p:cNvSpPr>
          <p:nvPr>
            <p:ph type="body" idx="1"/>
          </p:nvPr>
        </p:nvSpPr>
        <p:spPr>
          <a:xfrm>
            <a:off x="301625" y="1749425"/>
            <a:ext cx="4346575" cy="4575175"/>
          </a:xfrm>
        </p:spPr>
        <p:txBody>
          <a:bodyPr/>
          <a:lstStyle/>
          <a:p>
            <a:r>
              <a:rPr lang="en-US" dirty="0"/>
              <a:t>Half of world Jewry</a:t>
            </a:r>
          </a:p>
          <a:p>
            <a:pPr lvl="1"/>
            <a:r>
              <a:rPr lang="en-US" dirty="0"/>
              <a:t>Lived in Ghettoes in Russia/Eastern Europe</a:t>
            </a:r>
          </a:p>
          <a:p>
            <a:pPr lvl="1"/>
            <a:r>
              <a:rPr lang="en-US" dirty="0"/>
              <a:t>Called </a:t>
            </a:r>
            <a:r>
              <a:rPr lang="en-US" i="1" dirty="0" err="1"/>
              <a:t>Shtetls</a:t>
            </a:r>
            <a:endParaRPr lang="en-US" i="1" dirty="0"/>
          </a:p>
          <a:p>
            <a:r>
              <a:rPr lang="en-US" dirty="0"/>
              <a:t>Pogroms</a:t>
            </a:r>
          </a:p>
          <a:p>
            <a:pPr lvl="1"/>
            <a:r>
              <a:rPr lang="en-US" dirty="0"/>
              <a:t>Massacres of Jews</a:t>
            </a:r>
          </a:p>
          <a:p>
            <a:endParaRPr lang="en-US" dirty="0"/>
          </a:p>
        </p:txBody>
      </p:sp>
      <p:pic>
        <p:nvPicPr>
          <p:cNvPr id="87044" name="Picture 4" descr="Anti-Semitism - star"/>
          <p:cNvPicPr>
            <a:picLocks noChangeAspect="1" noChangeArrowheads="1"/>
          </p:cNvPicPr>
          <p:nvPr/>
        </p:nvPicPr>
        <p:blipFill>
          <a:blip r:embed="rId3" cstate="print"/>
          <a:srcRect/>
          <a:stretch>
            <a:fillRect/>
          </a:stretch>
        </p:blipFill>
        <p:spPr bwMode="auto">
          <a:xfrm>
            <a:off x="3581400" y="5581650"/>
            <a:ext cx="990600" cy="895350"/>
          </a:xfrm>
          <a:prstGeom prst="rect">
            <a:avLst/>
          </a:prstGeom>
          <a:noFill/>
        </p:spPr>
      </p:pic>
      <p:pic>
        <p:nvPicPr>
          <p:cNvPr id="87045" name="Picture 5" descr="Israeli flag"/>
          <p:cNvPicPr>
            <a:picLocks noChangeAspect="1" noChangeArrowheads="1"/>
          </p:cNvPicPr>
          <p:nvPr/>
        </p:nvPicPr>
        <p:blipFill>
          <a:blip r:embed="rId4" cstate="print"/>
          <a:srcRect/>
          <a:stretch>
            <a:fillRect/>
          </a:stretch>
        </p:blipFill>
        <p:spPr bwMode="auto">
          <a:xfrm rot="-1458907">
            <a:off x="630238" y="381000"/>
            <a:ext cx="1350962" cy="917575"/>
          </a:xfrm>
          <a:prstGeom prst="rect">
            <a:avLst/>
          </a:prstGeom>
          <a:noFill/>
          <a:ln w="9525">
            <a:solidFill>
              <a:srgbClr val="000000"/>
            </a:solidFill>
            <a:miter lim="800000"/>
            <a:headEnd/>
            <a:tailEnd/>
          </a:ln>
        </p:spPr>
      </p:pic>
      <p:pic>
        <p:nvPicPr>
          <p:cNvPr id="87046" name="Picture 6" descr="Pale of Settlement-mine copy"/>
          <p:cNvPicPr>
            <a:picLocks noChangeAspect="1" noChangeArrowheads="1"/>
          </p:cNvPicPr>
          <p:nvPr/>
        </p:nvPicPr>
        <p:blipFill>
          <a:blip r:embed="rId5" cstate="print"/>
          <a:srcRect/>
          <a:stretch>
            <a:fillRect/>
          </a:stretch>
        </p:blipFill>
        <p:spPr bwMode="auto">
          <a:xfrm>
            <a:off x="5029200" y="1524000"/>
            <a:ext cx="3962400" cy="4038600"/>
          </a:xfrm>
          <a:prstGeom prst="rect">
            <a:avLst/>
          </a:prstGeom>
          <a:noFill/>
          <a:ln w="9525">
            <a:solidFill>
              <a:srgbClr val="000000"/>
            </a:solidFill>
            <a:miter lim="800000"/>
            <a:headEnd/>
            <a:tailEnd/>
          </a:ln>
        </p:spPr>
      </p:pic>
      <p:pic>
        <p:nvPicPr>
          <p:cNvPr id="87047" name="Picture 7" descr="shtetl"/>
          <p:cNvPicPr>
            <a:picLocks noChangeAspect="1" noChangeArrowheads="1"/>
          </p:cNvPicPr>
          <p:nvPr/>
        </p:nvPicPr>
        <p:blipFill>
          <a:blip r:embed="rId6" cstate="print"/>
          <a:srcRect/>
          <a:stretch>
            <a:fillRect/>
          </a:stretch>
        </p:blipFill>
        <p:spPr bwMode="auto">
          <a:xfrm>
            <a:off x="4724400" y="4800600"/>
            <a:ext cx="2286000" cy="1730375"/>
          </a:xfrm>
          <a:prstGeom prst="rect">
            <a:avLst/>
          </a:prstGeom>
          <a:noFill/>
          <a:ln w="9525">
            <a:solidFill>
              <a:srgbClr val="000000"/>
            </a:solidFill>
            <a:miter lim="800000"/>
            <a:headEnd/>
            <a:tailEnd/>
          </a:ln>
        </p:spPr>
      </p:pic>
      <p:sp>
        <p:nvSpPr>
          <p:cNvPr id="87048" name="Text Box 8"/>
          <p:cNvSpPr txBox="1">
            <a:spLocks noChangeArrowheads="1"/>
          </p:cNvSpPr>
          <p:nvPr/>
        </p:nvSpPr>
        <p:spPr bwMode="auto">
          <a:xfrm>
            <a:off x="7032625" y="6186488"/>
            <a:ext cx="869950" cy="366712"/>
          </a:xfrm>
          <a:prstGeom prst="rect">
            <a:avLst/>
          </a:prstGeom>
          <a:noFill/>
          <a:ln w="9525">
            <a:noFill/>
            <a:miter lim="800000"/>
            <a:headEnd/>
            <a:tailEnd/>
          </a:ln>
          <a:effectLst/>
        </p:spPr>
        <p:txBody>
          <a:bodyPr wrap="none">
            <a:spAutoFit/>
          </a:bodyPr>
          <a:lstStyle/>
          <a:p>
            <a:r>
              <a:rPr lang="en-US" b="1">
                <a:solidFill>
                  <a:srgbClr val="000066"/>
                </a:solidFill>
              </a:rPr>
              <a:t>Shtetl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r>
              <a:rPr lang="en-US" dirty="0"/>
              <a:t>Dreyfus Affair</a:t>
            </a:r>
          </a:p>
        </p:txBody>
      </p:sp>
      <p:sp>
        <p:nvSpPr>
          <p:cNvPr id="89091" name="Rectangle 3"/>
          <p:cNvSpPr>
            <a:spLocks noGrp="1" noRot="1" noChangeArrowheads="1"/>
          </p:cNvSpPr>
          <p:nvPr>
            <p:ph type="body" idx="1"/>
          </p:nvPr>
        </p:nvSpPr>
        <p:spPr>
          <a:xfrm>
            <a:off x="301625" y="1828800"/>
            <a:ext cx="4575175" cy="4724400"/>
          </a:xfrm>
        </p:spPr>
        <p:txBody>
          <a:bodyPr/>
          <a:lstStyle/>
          <a:p>
            <a:pPr>
              <a:lnSpc>
                <a:spcPct val="90000"/>
              </a:lnSpc>
            </a:pPr>
            <a:r>
              <a:rPr lang="en-US" sz="2400" dirty="0"/>
              <a:t>Western Europe	</a:t>
            </a:r>
          </a:p>
          <a:p>
            <a:pPr lvl="1">
              <a:lnSpc>
                <a:spcPct val="90000"/>
              </a:lnSpc>
            </a:pPr>
            <a:r>
              <a:rPr lang="en-US" sz="2200" dirty="0"/>
              <a:t>After 1789 French Revolution Jews lived relatively well</a:t>
            </a:r>
          </a:p>
          <a:p>
            <a:pPr>
              <a:lnSpc>
                <a:spcPct val="90000"/>
              </a:lnSpc>
            </a:pPr>
            <a:r>
              <a:rPr lang="en-US" sz="2400" dirty="0"/>
              <a:t>Captain Alfred Dreyfus</a:t>
            </a:r>
          </a:p>
          <a:p>
            <a:pPr lvl="1">
              <a:lnSpc>
                <a:spcPct val="90000"/>
              </a:lnSpc>
            </a:pPr>
            <a:r>
              <a:rPr lang="en-US" sz="2200" dirty="0"/>
              <a:t>Accused of selling state secrets to the Germans</a:t>
            </a:r>
          </a:p>
          <a:p>
            <a:pPr lvl="1">
              <a:lnSpc>
                <a:spcPct val="90000"/>
              </a:lnSpc>
            </a:pPr>
            <a:r>
              <a:rPr lang="en-US" sz="2200" dirty="0"/>
              <a:t>Found not-guilty by the French court</a:t>
            </a:r>
          </a:p>
          <a:p>
            <a:pPr lvl="1">
              <a:lnSpc>
                <a:spcPct val="90000"/>
              </a:lnSpc>
            </a:pPr>
            <a:r>
              <a:rPr lang="en-US" sz="2200" dirty="0"/>
              <a:t>But case exposed existing anti-Semitism</a:t>
            </a:r>
          </a:p>
          <a:p>
            <a:pPr>
              <a:lnSpc>
                <a:spcPct val="90000"/>
              </a:lnSpc>
            </a:pPr>
            <a:r>
              <a:rPr lang="en-US" sz="2400" dirty="0"/>
              <a:t>Zionists</a:t>
            </a:r>
          </a:p>
          <a:p>
            <a:pPr lvl="1">
              <a:lnSpc>
                <a:spcPct val="90000"/>
              </a:lnSpc>
            </a:pPr>
            <a:r>
              <a:rPr lang="en-US" sz="2200" dirty="0"/>
              <a:t>Provoked by Dreyfus Affair</a:t>
            </a:r>
          </a:p>
        </p:txBody>
      </p:sp>
      <p:pic>
        <p:nvPicPr>
          <p:cNvPr id="89092" name="Picture 4" descr="Dreyfus - J'Accuse"/>
          <p:cNvPicPr>
            <a:picLocks noChangeAspect="1" noChangeArrowheads="1"/>
          </p:cNvPicPr>
          <p:nvPr/>
        </p:nvPicPr>
        <p:blipFill>
          <a:blip r:embed="rId3" cstate="print"/>
          <a:srcRect/>
          <a:stretch>
            <a:fillRect/>
          </a:stretch>
        </p:blipFill>
        <p:spPr bwMode="auto">
          <a:xfrm>
            <a:off x="5029200" y="1524000"/>
            <a:ext cx="3214688" cy="4267200"/>
          </a:xfrm>
          <a:prstGeom prst="rect">
            <a:avLst/>
          </a:prstGeom>
          <a:noFill/>
          <a:ln w="9525">
            <a:solidFill>
              <a:srgbClr val="000000"/>
            </a:solidFill>
            <a:miter lim="800000"/>
            <a:headEnd/>
            <a:tailEnd/>
          </a:ln>
        </p:spPr>
      </p:pic>
      <p:pic>
        <p:nvPicPr>
          <p:cNvPr id="89093" name="Picture 5" descr="Dreyfus"/>
          <p:cNvPicPr>
            <a:picLocks noChangeAspect="1" noChangeArrowheads="1"/>
          </p:cNvPicPr>
          <p:nvPr/>
        </p:nvPicPr>
        <p:blipFill>
          <a:blip r:embed="rId4" cstate="print"/>
          <a:srcRect/>
          <a:stretch>
            <a:fillRect/>
          </a:stretch>
        </p:blipFill>
        <p:spPr bwMode="auto">
          <a:xfrm>
            <a:off x="7315200" y="4648200"/>
            <a:ext cx="1428750" cy="1905000"/>
          </a:xfrm>
          <a:prstGeom prst="rect">
            <a:avLst/>
          </a:prstGeom>
          <a:noFill/>
          <a:ln w="9525">
            <a:solidFill>
              <a:srgbClr val="000000"/>
            </a:solidFill>
            <a:miter lim="800000"/>
            <a:headEnd/>
            <a:tailEnd/>
          </a:ln>
        </p:spPr>
      </p:pic>
      <p:pic>
        <p:nvPicPr>
          <p:cNvPr id="89094" name="Picture 6" descr="Israeli flag"/>
          <p:cNvPicPr>
            <a:picLocks noChangeAspect="1" noChangeArrowheads="1"/>
          </p:cNvPicPr>
          <p:nvPr/>
        </p:nvPicPr>
        <p:blipFill>
          <a:blip r:embed="rId5" cstate="print"/>
          <a:srcRect/>
          <a:stretch>
            <a:fillRect/>
          </a:stretch>
        </p:blipFill>
        <p:spPr bwMode="auto">
          <a:xfrm rot="-1458907">
            <a:off x="630238" y="381000"/>
            <a:ext cx="1350962" cy="917575"/>
          </a:xfrm>
          <a:prstGeom prst="rect">
            <a:avLst/>
          </a:prstGeom>
          <a:noFill/>
          <a:ln w="9525">
            <a:solidFill>
              <a:srgbClr val="000000"/>
            </a:solidFill>
            <a:miter lim="800000"/>
            <a:headEnd/>
            <a:tailEnd/>
          </a:ln>
        </p:spPr>
      </p:pic>
      <p:pic>
        <p:nvPicPr>
          <p:cNvPr id="89095" name="Picture 7" descr="Anti-Semitism - star"/>
          <p:cNvPicPr>
            <a:picLocks noChangeAspect="1" noChangeArrowheads="1"/>
          </p:cNvPicPr>
          <p:nvPr/>
        </p:nvPicPr>
        <p:blipFill>
          <a:blip r:embed="rId6" cstate="print"/>
          <a:srcRect/>
          <a:stretch>
            <a:fillRect/>
          </a:stretch>
        </p:blipFill>
        <p:spPr bwMode="auto">
          <a:xfrm>
            <a:off x="4648200" y="5562600"/>
            <a:ext cx="990600" cy="895350"/>
          </a:xfrm>
          <a:prstGeom prst="rect">
            <a:avLst/>
          </a:prstGeom>
          <a:noFill/>
        </p:spPr>
      </p:pic>
      <p:sp>
        <p:nvSpPr>
          <p:cNvPr id="89096" name="Text Box 8"/>
          <p:cNvSpPr txBox="1">
            <a:spLocks noChangeArrowheads="1"/>
          </p:cNvSpPr>
          <p:nvPr/>
        </p:nvSpPr>
        <p:spPr bwMode="auto">
          <a:xfrm>
            <a:off x="6248400" y="5867400"/>
            <a:ext cx="958850" cy="641350"/>
          </a:xfrm>
          <a:prstGeom prst="rect">
            <a:avLst/>
          </a:prstGeom>
          <a:noFill/>
          <a:ln w="9525">
            <a:noFill/>
            <a:miter lim="800000"/>
            <a:headEnd/>
            <a:tailEnd/>
          </a:ln>
          <a:effectLst/>
        </p:spPr>
        <p:txBody>
          <a:bodyPr wrap="none">
            <a:spAutoFit/>
          </a:bodyPr>
          <a:lstStyle/>
          <a:p>
            <a:pPr algn="r"/>
            <a:r>
              <a:rPr lang="en-US">
                <a:solidFill>
                  <a:srgbClr val="000066"/>
                </a:solidFill>
              </a:rPr>
              <a:t>Alfred</a:t>
            </a:r>
          </a:p>
          <a:p>
            <a:pPr algn="r"/>
            <a:r>
              <a:rPr lang="en-US">
                <a:solidFill>
                  <a:srgbClr val="000066"/>
                </a:solidFill>
              </a:rPr>
              <a:t>Dreyfus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r>
              <a:rPr lang="en-US" dirty="0"/>
              <a:t>Zionism</a:t>
            </a:r>
          </a:p>
        </p:txBody>
      </p:sp>
      <p:sp>
        <p:nvSpPr>
          <p:cNvPr id="91139" name="Rectangle 3"/>
          <p:cNvSpPr>
            <a:spLocks noGrp="1" noRot="1" noChangeArrowheads="1"/>
          </p:cNvSpPr>
          <p:nvPr>
            <p:ph type="body" sz="half" idx="2"/>
          </p:nvPr>
        </p:nvSpPr>
        <p:spPr>
          <a:xfrm>
            <a:off x="3962400" y="1600200"/>
            <a:ext cx="5181600" cy="4724400"/>
          </a:xfrm>
        </p:spPr>
        <p:txBody>
          <a:bodyPr/>
          <a:lstStyle/>
          <a:p>
            <a:r>
              <a:rPr lang="en-US" sz="2800" dirty="0"/>
              <a:t>Belief that Jews would suffer from anti-</a:t>
            </a:r>
            <a:br>
              <a:rPr lang="en-US" sz="2800" dirty="0"/>
            </a:br>
            <a:r>
              <a:rPr lang="en-US" sz="2800" dirty="0"/>
              <a:t>Semitism wherever they lived. </a:t>
            </a:r>
          </a:p>
          <a:p>
            <a:r>
              <a:rPr lang="en-US" sz="2800" dirty="0"/>
              <a:t>Need to create a homeland for Jews (“Zion”)</a:t>
            </a:r>
          </a:p>
          <a:p>
            <a:r>
              <a:rPr lang="en-US" sz="2800" dirty="0"/>
              <a:t>Theodore Herzl</a:t>
            </a:r>
          </a:p>
          <a:p>
            <a:pPr lvl="1"/>
            <a:r>
              <a:rPr lang="en-US" sz="2400" dirty="0"/>
              <a:t>Proposal “</a:t>
            </a:r>
            <a:r>
              <a:rPr lang="en-US" sz="2400" dirty="0" err="1"/>
              <a:t>Judenstaat</a:t>
            </a:r>
            <a:r>
              <a:rPr lang="en-US" sz="2400" dirty="0"/>
              <a:t>” (“Jewish State”)</a:t>
            </a:r>
          </a:p>
          <a:p>
            <a:endParaRPr lang="en-US" sz="2800" dirty="0"/>
          </a:p>
          <a:p>
            <a:endParaRPr lang="en-US" sz="2800" dirty="0"/>
          </a:p>
        </p:txBody>
      </p:sp>
      <p:pic>
        <p:nvPicPr>
          <p:cNvPr id="91140" name="Picture 4" descr="Israeli flag"/>
          <p:cNvPicPr>
            <a:picLocks noChangeAspect="1" noChangeArrowheads="1"/>
          </p:cNvPicPr>
          <p:nvPr/>
        </p:nvPicPr>
        <p:blipFill>
          <a:blip r:embed="rId3" cstate="print"/>
          <a:srcRect/>
          <a:stretch>
            <a:fillRect/>
          </a:stretch>
        </p:blipFill>
        <p:spPr bwMode="auto">
          <a:xfrm rot="-1458907">
            <a:off x="325438" y="527050"/>
            <a:ext cx="1579562" cy="1073150"/>
          </a:xfrm>
          <a:prstGeom prst="rect">
            <a:avLst/>
          </a:prstGeom>
          <a:noFill/>
          <a:ln w="9525">
            <a:solidFill>
              <a:srgbClr val="000000"/>
            </a:solidFill>
            <a:miter lim="800000"/>
            <a:headEnd/>
            <a:tailEnd/>
          </a:ln>
        </p:spPr>
      </p:pic>
      <p:pic>
        <p:nvPicPr>
          <p:cNvPr id="91141" name="Picture 5" descr="Herzl"/>
          <p:cNvPicPr>
            <a:picLocks noGrp="1" noChangeAspect="1" noChangeArrowheads="1"/>
          </p:cNvPicPr>
          <p:nvPr>
            <p:ph sz="half" idx="1"/>
          </p:nvPr>
        </p:nvPicPr>
        <p:blipFill>
          <a:blip r:embed="rId4" cstate="print">
            <a:lum bright="-18000" contrast="30000"/>
          </a:blip>
          <a:srcRect/>
          <a:stretch>
            <a:fillRect/>
          </a:stretch>
        </p:blipFill>
        <p:spPr>
          <a:xfrm>
            <a:off x="609600" y="2093913"/>
            <a:ext cx="3222625" cy="3392487"/>
          </a:xfrm>
          <a:noFill/>
          <a:ln>
            <a:solidFill>
              <a:srgbClr val="000080"/>
            </a:solidFill>
          </a:ln>
        </p:spPr>
      </p:pic>
      <p:sp>
        <p:nvSpPr>
          <p:cNvPr id="91142" name="Text Box 6"/>
          <p:cNvSpPr txBox="1">
            <a:spLocks noChangeArrowheads="1"/>
          </p:cNvSpPr>
          <p:nvPr/>
        </p:nvSpPr>
        <p:spPr bwMode="auto">
          <a:xfrm>
            <a:off x="1266825" y="5653088"/>
            <a:ext cx="1933575" cy="366712"/>
          </a:xfrm>
          <a:prstGeom prst="rect">
            <a:avLst/>
          </a:prstGeom>
          <a:noFill/>
          <a:ln w="9525">
            <a:noFill/>
            <a:miter lim="800000"/>
            <a:headEnd/>
            <a:tailEnd/>
          </a:ln>
          <a:effectLst/>
        </p:spPr>
        <p:txBody>
          <a:bodyPr wrap="none">
            <a:spAutoFit/>
          </a:bodyPr>
          <a:lstStyle/>
          <a:p>
            <a:pPr algn="l"/>
            <a:r>
              <a:rPr lang="en-US" b="1">
                <a:solidFill>
                  <a:srgbClr val="000066"/>
                </a:solidFill>
              </a:rPr>
              <a:t>Theodore Herzl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p:txBody>
          <a:bodyPr/>
          <a:lstStyle/>
          <a:p>
            <a:r>
              <a:rPr lang="en-US" dirty="0"/>
              <a:t>World Zionist Council</a:t>
            </a:r>
          </a:p>
        </p:txBody>
      </p:sp>
      <p:sp>
        <p:nvSpPr>
          <p:cNvPr id="93187" name="Rectangle 3"/>
          <p:cNvSpPr>
            <a:spLocks noGrp="1" noRot="1" noChangeArrowheads="1"/>
          </p:cNvSpPr>
          <p:nvPr>
            <p:ph type="body" idx="1"/>
          </p:nvPr>
        </p:nvSpPr>
        <p:spPr>
          <a:xfrm>
            <a:off x="381000" y="2209800"/>
            <a:ext cx="4117975" cy="3886200"/>
          </a:xfrm>
        </p:spPr>
        <p:txBody>
          <a:bodyPr/>
          <a:lstStyle/>
          <a:p>
            <a:r>
              <a:rPr lang="en-US" sz="2800" dirty="0"/>
              <a:t>World Zionist Council</a:t>
            </a:r>
          </a:p>
          <a:p>
            <a:pPr lvl="1"/>
            <a:r>
              <a:rPr lang="en-US" sz="2400" dirty="0"/>
              <a:t>Met in 1897</a:t>
            </a:r>
          </a:p>
          <a:p>
            <a:pPr lvl="1"/>
            <a:r>
              <a:rPr lang="en-US" sz="2400" dirty="0"/>
              <a:t>Herzl became its president</a:t>
            </a:r>
          </a:p>
          <a:p>
            <a:r>
              <a:rPr lang="en-US" sz="2800" dirty="0"/>
              <a:t>Purpose</a:t>
            </a:r>
          </a:p>
          <a:p>
            <a:pPr lvl="1"/>
            <a:r>
              <a:rPr lang="en-US" sz="2400" dirty="0"/>
              <a:t>To secure a home for the Jewish people in </a:t>
            </a:r>
            <a:r>
              <a:rPr lang="en-US" sz="2400" i="1" dirty="0" err="1"/>
              <a:t>Eretz</a:t>
            </a:r>
            <a:r>
              <a:rPr lang="en-US" sz="2400" i="1" dirty="0"/>
              <a:t> Israel </a:t>
            </a:r>
            <a:r>
              <a:rPr lang="en-US" sz="2400" dirty="0"/>
              <a:t>(“land of the Jewish people”)</a:t>
            </a:r>
          </a:p>
        </p:txBody>
      </p:sp>
      <p:pic>
        <p:nvPicPr>
          <p:cNvPr id="93188" name="Picture 4" descr="Israeli flag"/>
          <p:cNvPicPr>
            <a:picLocks noChangeAspect="1" noChangeArrowheads="1"/>
          </p:cNvPicPr>
          <p:nvPr/>
        </p:nvPicPr>
        <p:blipFill>
          <a:blip r:embed="rId3" cstate="print"/>
          <a:srcRect/>
          <a:stretch>
            <a:fillRect/>
          </a:stretch>
        </p:blipFill>
        <p:spPr bwMode="auto">
          <a:xfrm rot="-1458907">
            <a:off x="381000" y="785813"/>
            <a:ext cx="1274763" cy="866775"/>
          </a:xfrm>
          <a:prstGeom prst="rect">
            <a:avLst/>
          </a:prstGeom>
          <a:noFill/>
          <a:ln w="9525">
            <a:solidFill>
              <a:srgbClr val="000000"/>
            </a:solidFill>
            <a:miter lim="800000"/>
            <a:headEnd/>
            <a:tailEnd/>
          </a:ln>
        </p:spPr>
      </p:pic>
      <p:pic>
        <p:nvPicPr>
          <p:cNvPr id="93189" name="Picture 5" descr="herzl2"/>
          <p:cNvPicPr>
            <a:picLocks noChangeAspect="1" noChangeArrowheads="1"/>
          </p:cNvPicPr>
          <p:nvPr/>
        </p:nvPicPr>
        <p:blipFill>
          <a:blip r:embed="rId4" cstate="print"/>
          <a:srcRect b="6779"/>
          <a:stretch>
            <a:fillRect/>
          </a:stretch>
        </p:blipFill>
        <p:spPr bwMode="auto">
          <a:xfrm>
            <a:off x="5348288" y="1676400"/>
            <a:ext cx="2957512" cy="4191000"/>
          </a:xfrm>
          <a:prstGeom prst="rect">
            <a:avLst/>
          </a:prstGeom>
          <a:noFill/>
          <a:ln w="9525">
            <a:solidFill>
              <a:srgbClr val="000000"/>
            </a:solidFill>
            <a:miter lim="800000"/>
            <a:headEnd/>
            <a:tailEnd/>
          </a:ln>
        </p:spPr>
      </p:pic>
      <p:sp>
        <p:nvSpPr>
          <p:cNvPr id="93190" name="Text Box 6"/>
          <p:cNvSpPr txBox="1">
            <a:spLocks noChangeArrowheads="1"/>
          </p:cNvSpPr>
          <p:nvPr/>
        </p:nvSpPr>
        <p:spPr bwMode="auto">
          <a:xfrm>
            <a:off x="5867400" y="5957888"/>
            <a:ext cx="1933575" cy="366712"/>
          </a:xfrm>
          <a:prstGeom prst="rect">
            <a:avLst/>
          </a:prstGeom>
          <a:noFill/>
          <a:ln w="9525">
            <a:noFill/>
            <a:miter lim="800000"/>
            <a:headEnd/>
            <a:tailEnd/>
          </a:ln>
          <a:effectLst/>
        </p:spPr>
        <p:txBody>
          <a:bodyPr wrap="none">
            <a:spAutoFit/>
          </a:bodyPr>
          <a:lstStyle/>
          <a:p>
            <a:r>
              <a:rPr lang="en-US" b="1">
                <a:solidFill>
                  <a:srgbClr val="000066"/>
                </a:solidFill>
              </a:rPr>
              <a:t>Theodore Herzl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en-US" sz="4000" dirty="0"/>
              <a:t>ABRAHAM</a:t>
            </a:r>
            <a:br>
              <a:rPr lang="en-US" sz="4000" dirty="0"/>
            </a:br>
            <a:r>
              <a:rPr lang="en-US" sz="2800" dirty="0"/>
              <a:t>Muslim Perspective</a:t>
            </a:r>
          </a:p>
        </p:txBody>
      </p:sp>
      <p:sp>
        <p:nvSpPr>
          <p:cNvPr id="17411" name="Rectangle 3"/>
          <p:cNvSpPr>
            <a:spLocks noGrp="1" noRot="1" noChangeArrowheads="1"/>
          </p:cNvSpPr>
          <p:nvPr>
            <p:ph type="body" sz="half" idx="1"/>
          </p:nvPr>
        </p:nvSpPr>
        <p:spPr>
          <a:xfrm>
            <a:off x="301625" y="1371600"/>
            <a:ext cx="4575175" cy="4876800"/>
          </a:xfrm>
        </p:spPr>
        <p:txBody>
          <a:bodyPr/>
          <a:lstStyle/>
          <a:p>
            <a:r>
              <a:rPr lang="en-US" sz="2800" dirty="0"/>
              <a:t>Born in </a:t>
            </a:r>
            <a:r>
              <a:rPr lang="en-US" sz="2800" dirty="0" err="1"/>
              <a:t>Nur</a:t>
            </a:r>
            <a:r>
              <a:rPr lang="en-US" sz="2800" dirty="0"/>
              <a:t> (Iraq)</a:t>
            </a:r>
          </a:p>
          <a:p>
            <a:r>
              <a:rPr lang="en-US" sz="2800" dirty="0"/>
              <a:t>First “Muslim”</a:t>
            </a:r>
          </a:p>
          <a:p>
            <a:r>
              <a:rPr lang="en-US" sz="2800" dirty="0"/>
              <a:t>Wife Sarah</a:t>
            </a:r>
          </a:p>
          <a:p>
            <a:pPr lvl="1"/>
            <a:r>
              <a:rPr lang="en-US" sz="2400" dirty="0"/>
              <a:t>Bore son Isaac</a:t>
            </a:r>
          </a:p>
          <a:p>
            <a:r>
              <a:rPr lang="en-US" sz="2800" dirty="0"/>
              <a:t>Servant Hagar</a:t>
            </a:r>
          </a:p>
          <a:p>
            <a:pPr lvl="1"/>
            <a:r>
              <a:rPr lang="en-US" sz="2400" dirty="0"/>
              <a:t>Bore son Ishmael (Ismail)</a:t>
            </a:r>
          </a:p>
          <a:p>
            <a:r>
              <a:rPr lang="en-US" sz="2800" dirty="0"/>
              <a:t>Abraham and Ishmael</a:t>
            </a:r>
          </a:p>
          <a:p>
            <a:pPr lvl="1"/>
            <a:r>
              <a:rPr lang="en-US" sz="2400" dirty="0"/>
              <a:t>Built </a:t>
            </a:r>
            <a:r>
              <a:rPr lang="en-US" sz="2400" dirty="0" err="1"/>
              <a:t>Ka’aba</a:t>
            </a:r>
            <a:r>
              <a:rPr lang="en-US" sz="2400" dirty="0"/>
              <a:t> in Mecca</a:t>
            </a:r>
          </a:p>
          <a:p>
            <a:r>
              <a:rPr lang="en-US" sz="2800" dirty="0"/>
              <a:t>Abraham nearly sacrificed Ishmael</a:t>
            </a:r>
          </a:p>
        </p:txBody>
      </p:sp>
      <p:pic>
        <p:nvPicPr>
          <p:cNvPr id="17412" name="Picture 4" descr="abraham - ismail 2"/>
          <p:cNvPicPr>
            <a:picLocks noChangeAspect="1" noChangeArrowheads="1"/>
          </p:cNvPicPr>
          <p:nvPr/>
        </p:nvPicPr>
        <p:blipFill>
          <a:blip r:embed="rId3" cstate="print"/>
          <a:srcRect/>
          <a:stretch>
            <a:fillRect/>
          </a:stretch>
        </p:blipFill>
        <p:spPr bwMode="auto">
          <a:xfrm>
            <a:off x="6946900" y="4038600"/>
            <a:ext cx="1968500" cy="2590800"/>
          </a:xfrm>
          <a:prstGeom prst="rect">
            <a:avLst/>
          </a:prstGeom>
          <a:noFill/>
          <a:ln w="9525">
            <a:solidFill>
              <a:srgbClr val="000080"/>
            </a:solidFill>
            <a:miter lim="800000"/>
            <a:headEnd/>
            <a:tailEnd/>
          </a:ln>
        </p:spPr>
      </p:pic>
      <p:sp>
        <p:nvSpPr>
          <p:cNvPr id="17413" name="Text Box 5"/>
          <p:cNvSpPr txBox="1">
            <a:spLocks noChangeArrowheads="1"/>
          </p:cNvSpPr>
          <p:nvPr/>
        </p:nvSpPr>
        <p:spPr bwMode="auto">
          <a:xfrm>
            <a:off x="2895600" y="4876800"/>
            <a:ext cx="3957638" cy="1069975"/>
          </a:xfrm>
          <a:prstGeom prst="rect">
            <a:avLst/>
          </a:prstGeom>
          <a:noFill/>
          <a:ln w="9525">
            <a:noFill/>
            <a:miter lim="800000"/>
            <a:headEnd/>
            <a:tailEnd/>
          </a:ln>
          <a:effectLst/>
        </p:spPr>
        <p:txBody>
          <a:bodyPr>
            <a:spAutoFit/>
          </a:bodyPr>
          <a:lstStyle/>
          <a:p>
            <a:pPr algn="r"/>
            <a:r>
              <a:rPr lang="en-US" sz="1600" b="1">
                <a:solidFill>
                  <a:srgbClr val="000066"/>
                </a:solidFill>
              </a:rPr>
              <a:t>Abraham sacrificing </a:t>
            </a:r>
          </a:p>
          <a:p>
            <a:pPr algn="r"/>
            <a:r>
              <a:rPr lang="en-US" sz="1600" b="1">
                <a:solidFill>
                  <a:srgbClr val="000066"/>
                </a:solidFill>
              </a:rPr>
              <a:t>his son, Ishmael</a:t>
            </a:r>
          </a:p>
          <a:p>
            <a:pPr algn="r"/>
            <a:r>
              <a:rPr lang="en-US" sz="1600" b="1">
                <a:solidFill>
                  <a:srgbClr val="000066"/>
                </a:solidFill>
              </a:rPr>
              <a:t>15</a:t>
            </a:r>
            <a:r>
              <a:rPr lang="en-US" sz="1600" b="1" baseline="30000">
                <a:solidFill>
                  <a:srgbClr val="000066"/>
                </a:solidFill>
              </a:rPr>
              <a:t>th</a:t>
            </a:r>
            <a:r>
              <a:rPr lang="en-US" sz="1600" b="1">
                <a:solidFill>
                  <a:srgbClr val="000066"/>
                </a:solidFill>
              </a:rPr>
              <a:t> Century Miniature </a:t>
            </a:r>
          </a:p>
          <a:p>
            <a:pPr algn="r"/>
            <a:r>
              <a:rPr lang="en-US" sz="1600" b="1">
                <a:solidFill>
                  <a:srgbClr val="000066"/>
                </a:solidFill>
              </a:rPr>
              <a:t>from Iran</a:t>
            </a:r>
          </a:p>
        </p:txBody>
      </p:sp>
      <p:pic>
        <p:nvPicPr>
          <p:cNvPr id="17414" name="Picture 6" descr="DSCN2375Rt"/>
          <p:cNvPicPr>
            <a:picLocks noGrp="1" noChangeAspect="1" noChangeArrowheads="1"/>
          </p:cNvPicPr>
          <p:nvPr>
            <p:ph sz="half" idx="2"/>
          </p:nvPr>
        </p:nvPicPr>
        <p:blipFill>
          <a:blip r:embed="rId4" cstate="print"/>
          <a:srcRect/>
          <a:stretch>
            <a:fillRect/>
          </a:stretch>
        </p:blipFill>
        <p:spPr>
          <a:xfrm>
            <a:off x="6248400" y="1676400"/>
            <a:ext cx="2590800" cy="1943100"/>
          </a:xfrm>
          <a:noFill/>
          <a:ln>
            <a:solidFill>
              <a:srgbClr val="000000"/>
            </a:solidFill>
          </a:ln>
        </p:spPr>
      </p:pic>
      <p:pic>
        <p:nvPicPr>
          <p:cNvPr id="17415" name="Picture 7" descr="Palestine flag"/>
          <p:cNvPicPr>
            <a:picLocks noChangeAspect="1" noChangeArrowheads="1"/>
          </p:cNvPicPr>
          <p:nvPr/>
        </p:nvPicPr>
        <p:blipFill>
          <a:blip r:embed="rId5" cstate="print"/>
          <a:srcRect/>
          <a:stretch>
            <a:fillRect/>
          </a:stretch>
        </p:blipFill>
        <p:spPr bwMode="auto">
          <a:xfrm rot="1496527">
            <a:off x="7162800" y="493713"/>
            <a:ext cx="1676400" cy="1106487"/>
          </a:xfrm>
          <a:prstGeom prst="rect">
            <a:avLst/>
          </a:prstGeom>
          <a:noFill/>
          <a:ln w="9525">
            <a:solidFill>
              <a:srgbClr val="000000"/>
            </a:solidFill>
            <a:miter lim="800000"/>
            <a:headEnd/>
            <a:tailEnd/>
          </a:ln>
        </p:spPr>
      </p:pic>
      <p:sp>
        <p:nvSpPr>
          <p:cNvPr id="17416" name="Text Box 8"/>
          <p:cNvSpPr txBox="1">
            <a:spLocks noChangeArrowheads="1"/>
          </p:cNvSpPr>
          <p:nvPr/>
        </p:nvSpPr>
        <p:spPr bwMode="auto">
          <a:xfrm>
            <a:off x="3805238" y="2386013"/>
            <a:ext cx="2243137" cy="581025"/>
          </a:xfrm>
          <a:prstGeom prst="rect">
            <a:avLst/>
          </a:prstGeom>
          <a:noFill/>
          <a:ln w="9525">
            <a:noFill/>
            <a:miter lim="800000"/>
            <a:headEnd/>
            <a:tailEnd/>
          </a:ln>
          <a:effectLst/>
        </p:spPr>
        <p:txBody>
          <a:bodyPr wrap="none">
            <a:spAutoFit/>
          </a:bodyPr>
          <a:lstStyle/>
          <a:p>
            <a:r>
              <a:rPr lang="en-US" sz="1600" b="1">
                <a:solidFill>
                  <a:srgbClr val="000066"/>
                </a:solidFill>
              </a:rPr>
              <a:t>Ka’aba</a:t>
            </a:r>
          </a:p>
          <a:p>
            <a:r>
              <a:rPr lang="en-US" sz="1600" b="1">
                <a:solidFill>
                  <a:srgbClr val="000066"/>
                </a:solidFill>
              </a:rPr>
              <a:t>Mecca, Saudi Arabia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r>
              <a:rPr lang="en-US" dirty="0"/>
              <a:t>ALIYAHS</a:t>
            </a:r>
          </a:p>
        </p:txBody>
      </p:sp>
      <p:sp>
        <p:nvSpPr>
          <p:cNvPr id="95235" name="Rectangle 3"/>
          <p:cNvSpPr>
            <a:spLocks noGrp="1" noRot="1" noChangeArrowheads="1"/>
          </p:cNvSpPr>
          <p:nvPr>
            <p:ph type="body" idx="1"/>
          </p:nvPr>
        </p:nvSpPr>
        <p:spPr>
          <a:xfrm>
            <a:off x="301625" y="2054225"/>
            <a:ext cx="3889375" cy="4575175"/>
          </a:xfrm>
        </p:spPr>
        <p:txBody>
          <a:bodyPr/>
          <a:lstStyle/>
          <a:p>
            <a:pPr>
              <a:lnSpc>
                <a:spcPct val="90000"/>
              </a:lnSpc>
            </a:pPr>
            <a:r>
              <a:rPr lang="en-US" sz="2400" i="1" dirty="0" err="1"/>
              <a:t>Aliyahs</a:t>
            </a:r>
            <a:endParaRPr lang="en-US" sz="2400" i="1" dirty="0"/>
          </a:p>
          <a:p>
            <a:pPr marL="838200" lvl="1">
              <a:lnSpc>
                <a:spcPct val="90000"/>
              </a:lnSpc>
            </a:pPr>
            <a:r>
              <a:rPr lang="en-US" sz="2000" dirty="0"/>
              <a:t>Waves of Immigration</a:t>
            </a:r>
          </a:p>
          <a:p>
            <a:pPr marL="838200" lvl="1">
              <a:lnSpc>
                <a:spcPct val="90000"/>
              </a:lnSpc>
            </a:pPr>
            <a:r>
              <a:rPr lang="en-US" sz="2000" dirty="0"/>
              <a:t>From 1882-1903</a:t>
            </a:r>
          </a:p>
          <a:p>
            <a:pPr>
              <a:lnSpc>
                <a:spcPct val="90000"/>
              </a:lnSpc>
            </a:pPr>
            <a:r>
              <a:rPr lang="en-US" sz="2400" dirty="0"/>
              <a:t>Petah </a:t>
            </a:r>
            <a:r>
              <a:rPr lang="en-US" sz="2400" dirty="0" err="1"/>
              <a:t>Tikva</a:t>
            </a:r>
            <a:endParaRPr lang="en-US" sz="2400" dirty="0"/>
          </a:p>
          <a:p>
            <a:pPr marL="838200" lvl="1">
              <a:lnSpc>
                <a:spcPct val="90000"/>
              </a:lnSpc>
            </a:pPr>
            <a:r>
              <a:rPr lang="en-US" sz="2000" dirty="0"/>
              <a:t>First agricultural communal settlement</a:t>
            </a:r>
          </a:p>
          <a:p>
            <a:pPr marL="838200" lvl="1">
              <a:lnSpc>
                <a:spcPct val="90000"/>
              </a:lnSpc>
            </a:pPr>
            <a:r>
              <a:rPr lang="en-US" sz="2000" dirty="0"/>
              <a:t>Precursor to </a:t>
            </a:r>
            <a:r>
              <a:rPr lang="en-US" sz="2000" i="1" dirty="0"/>
              <a:t>kibbutzim</a:t>
            </a:r>
          </a:p>
          <a:p>
            <a:pPr>
              <a:lnSpc>
                <a:spcPct val="90000"/>
              </a:lnSpc>
            </a:pPr>
            <a:r>
              <a:rPr lang="en-US" sz="2400" dirty="0"/>
              <a:t>Second </a:t>
            </a:r>
            <a:r>
              <a:rPr lang="en-US" sz="2400" dirty="0" err="1"/>
              <a:t>Aliyah</a:t>
            </a:r>
            <a:r>
              <a:rPr lang="en-US" sz="2400" dirty="0"/>
              <a:t> 1904</a:t>
            </a:r>
          </a:p>
          <a:p>
            <a:pPr marL="838200" lvl="1">
              <a:lnSpc>
                <a:spcPct val="90000"/>
              </a:lnSpc>
            </a:pPr>
            <a:r>
              <a:rPr lang="en-US" sz="2000" dirty="0"/>
              <a:t>Founded Tel Aviv</a:t>
            </a:r>
          </a:p>
          <a:p>
            <a:pPr marL="838200" lvl="1">
              <a:lnSpc>
                <a:spcPct val="90000"/>
              </a:lnSpc>
            </a:pPr>
            <a:r>
              <a:rPr lang="en-US" sz="2000" dirty="0"/>
              <a:t>First modern Jewish city built on land bought from Ottomans. </a:t>
            </a:r>
          </a:p>
          <a:p>
            <a:pPr>
              <a:lnSpc>
                <a:spcPct val="90000"/>
              </a:lnSpc>
            </a:pPr>
            <a:endParaRPr lang="en-US" sz="2400" dirty="0"/>
          </a:p>
          <a:p>
            <a:pPr marL="838200" lvl="1">
              <a:lnSpc>
                <a:spcPct val="90000"/>
              </a:lnSpc>
            </a:pPr>
            <a:endParaRPr lang="en-US" sz="2000" dirty="0"/>
          </a:p>
          <a:p>
            <a:pPr>
              <a:lnSpc>
                <a:spcPct val="90000"/>
              </a:lnSpc>
            </a:pPr>
            <a:endParaRPr lang="en-US" sz="2400" dirty="0"/>
          </a:p>
        </p:txBody>
      </p:sp>
      <p:pic>
        <p:nvPicPr>
          <p:cNvPr id="95236" name="Picture 4" descr="PetachTikwa"/>
          <p:cNvPicPr>
            <a:picLocks noChangeAspect="1" noChangeArrowheads="1"/>
          </p:cNvPicPr>
          <p:nvPr/>
        </p:nvPicPr>
        <p:blipFill>
          <a:blip r:embed="rId3" cstate="print"/>
          <a:srcRect/>
          <a:stretch>
            <a:fillRect/>
          </a:stretch>
        </p:blipFill>
        <p:spPr bwMode="auto">
          <a:xfrm>
            <a:off x="4257675" y="1681163"/>
            <a:ext cx="4657725" cy="2890837"/>
          </a:xfrm>
          <a:prstGeom prst="rect">
            <a:avLst/>
          </a:prstGeom>
          <a:noFill/>
          <a:ln w="9525">
            <a:solidFill>
              <a:srgbClr val="000000"/>
            </a:solidFill>
            <a:miter lim="800000"/>
            <a:headEnd/>
            <a:tailEnd/>
          </a:ln>
        </p:spPr>
      </p:pic>
      <p:pic>
        <p:nvPicPr>
          <p:cNvPr id="95237" name="Picture 5" descr="Petah_Tiqwa_Logo"/>
          <p:cNvPicPr>
            <a:picLocks noChangeAspect="1" noChangeArrowheads="1"/>
          </p:cNvPicPr>
          <p:nvPr/>
        </p:nvPicPr>
        <p:blipFill>
          <a:blip r:embed="rId4" cstate="print"/>
          <a:srcRect/>
          <a:stretch>
            <a:fillRect/>
          </a:stretch>
        </p:blipFill>
        <p:spPr bwMode="auto">
          <a:xfrm>
            <a:off x="6837363" y="4114800"/>
            <a:ext cx="2073275" cy="2362200"/>
          </a:xfrm>
          <a:prstGeom prst="rect">
            <a:avLst/>
          </a:prstGeom>
          <a:noFill/>
        </p:spPr>
      </p:pic>
      <p:sp>
        <p:nvSpPr>
          <p:cNvPr id="95238" name="Text Box 6"/>
          <p:cNvSpPr txBox="1">
            <a:spLocks noChangeArrowheads="1"/>
          </p:cNvSpPr>
          <p:nvPr/>
        </p:nvSpPr>
        <p:spPr bwMode="auto">
          <a:xfrm>
            <a:off x="4457700" y="4724400"/>
            <a:ext cx="2387600" cy="366713"/>
          </a:xfrm>
          <a:prstGeom prst="rect">
            <a:avLst/>
          </a:prstGeom>
          <a:noFill/>
          <a:ln w="9525">
            <a:noFill/>
            <a:miter lim="800000"/>
            <a:headEnd/>
            <a:tailEnd/>
          </a:ln>
          <a:effectLst/>
        </p:spPr>
        <p:txBody>
          <a:bodyPr wrap="none">
            <a:spAutoFit/>
          </a:bodyPr>
          <a:lstStyle/>
          <a:p>
            <a:r>
              <a:rPr lang="en-US" b="1">
                <a:solidFill>
                  <a:srgbClr val="000066"/>
                </a:solidFill>
              </a:rPr>
              <a:t>Petah Tikva (1914)</a:t>
            </a:r>
          </a:p>
        </p:txBody>
      </p:sp>
      <p:sp>
        <p:nvSpPr>
          <p:cNvPr id="95239" name="Text Box 7"/>
          <p:cNvSpPr txBox="1">
            <a:spLocks noChangeArrowheads="1"/>
          </p:cNvSpPr>
          <p:nvPr/>
        </p:nvSpPr>
        <p:spPr bwMode="auto">
          <a:xfrm>
            <a:off x="5370513" y="6248400"/>
            <a:ext cx="2154237" cy="366713"/>
          </a:xfrm>
          <a:prstGeom prst="rect">
            <a:avLst/>
          </a:prstGeom>
          <a:noFill/>
          <a:ln w="9525">
            <a:noFill/>
            <a:miter lim="800000"/>
            <a:headEnd/>
            <a:tailEnd/>
          </a:ln>
          <a:effectLst/>
        </p:spPr>
        <p:txBody>
          <a:bodyPr wrap="none">
            <a:spAutoFit/>
          </a:bodyPr>
          <a:lstStyle/>
          <a:p>
            <a:r>
              <a:rPr lang="en-US" b="1">
                <a:solidFill>
                  <a:srgbClr val="000066"/>
                </a:solidFill>
              </a:rPr>
              <a:t>Petah Tikva Logo</a:t>
            </a:r>
          </a:p>
        </p:txBody>
      </p:sp>
      <p:pic>
        <p:nvPicPr>
          <p:cNvPr id="95240" name="Picture 8" descr="Israeli flag"/>
          <p:cNvPicPr>
            <a:picLocks noChangeAspect="1" noChangeArrowheads="1"/>
          </p:cNvPicPr>
          <p:nvPr/>
        </p:nvPicPr>
        <p:blipFill>
          <a:blip r:embed="rId5" cstate="print"/>
          <a:srcRect/>
          <a:stretch>
            <a:fillRect/>
          </a:stretch>
        </p:blipFill>
        <p:spPr bwMode="auto">
          <a:xfrm rot="-1458907">
            <a:off x="381000" y="785813"/>
            <a:ext cx="1274763" cy="866775"/>
          </a:xfrm>
          <a:prstGeom prst="rect">
            <a:avLst/>
          </a:prstGeom>
          <a:noFill/>
          <a:ln w="9525">
            <a:solidFill>
              <a:srgbClr val="000000"/>
            </a:solid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a:xfrm>
            <a:off x="838200" y="228600"/>
            <a:ext cx="8004175" cy="1143000"/>
          </a:xfrm>
        </p:spPr>
        <p:txBody>
          <a:bodyPr/>
          <a:lstStyle/>
          <a:p>
            <a:r>
              <a:rPr lang="en-US" sz="3000" dirty="0"/>
              <a:t>BALFOUR DECLARATION (1917)</a:t>
            </a:r>
          </a:p>
        </p:txBody>
      </p:sp>
      <p:sp>
        <p:nvSpPr>
          <p:cNvPr id="97283" name="Rectangle 3"/>
          <p:cNvSpPr>
            <a:spLocks noGrp="1" noRot="1" noChangeArrowheads="1"/>
          </p:cNvSpPr>
          <p:nvPr>
            <p:ph type="body" sz="half" idx="1"/>
          </p:nvPr>
        </p:nvSpPr>
        <p:spPr>
          <a:xfrm>
            <a:off x="301625" y="1981200"/>
            <a:ext cx="3965575" cy="4117975"/>
          </a:xfrm>
        </p:spPr>
        <p:txBody>
          <a:bodyPr/>
          <a:lstStyle/>
          <a:p>
            <a:pPr>
              <a:lnSpc>
                <a:spcPct val="90000"/>
              </a:lnSpc>
            </a:pPr>
            <a:r>
              <a:rPr lang="en-US" sz="2800" dirty="0"/>
              <a:t>British agreed to establish a home for the Jewish people in Palestine.</a:t>
            </a:r>
          </a:p>
          <a:p>
            <a:pPr>
              <a:lnSpc>
                <a:spcPct val="90000"/>
              </a:lnSpc>
            </a:pPr>
            <a:r>
              <a:rPr lang="en-US" sz="2800" dirty="0"/>
              <a:t>In exchange for Jewish support during WWI</a:t>
            </a:r>
          </a:p>
          <a:p>
            <a:pPr lvl="1">
              <a:lnSpc>
                <a:spcPct val="90000"/>
              </a:lnSpc>
            </a:pPr>
            <a:r>
              <a:rPr lang="en-US" sz="2400" dirty="0"/>
              <a:t>Also hoped to win the support of American Jews. </a:t>
            </a:r>
          </a:p>
        </p:txBody>
      </p:sp>
      <p:pic>
        <p:nvPicPr>
          <p:cNvPr id="97284" name="Picture 4" descr="Israeli flag"/>
          <p:cNvPicPr>
            <a:picLocks noChangeAspect="1" noChangeArrowheads="1"/>
          </p:cNvPicPr>
          <p:nvPr/>
        </p:nvPicPr>
        <p:blipFill>
          <a:blip r:embed="rId3" cstate="print"/>
          <a:srcRect/>
          <a:stretch>
            <a:fillRect/>
          </a:stretch>
        </p:blipFill>
        <p:spPr bwMode="auto">
          <a:xfrm rot="-1458907">
            <a:off x="284163" y="506413"/>
            <a:ext cx="1371600" cy="931862"/>
          </a:xfrm>
          <a:prstGeom prst="rect">
            <a:avLst/>
          </a:prstGeom>
          <a:noFill/>
          <a:ln w="9525">
            <a:solidFill>
              <a:srgbClr val="000000"/>
            </a:solidFill>
            <a:miter lim="800000"/>
            <a:headEnd/>
            <a:tailEnd/>
          </a:ln>
        </p:spPr>
      </p:pic>
      <p:pic>
        <p:nvPicPr>
          <p:cNvPr id="97285" name="Picture 5" descr="Balfour - Weizmann_Truman_1948"/>
          <p:cNvPicPr>
            <a:picLocks noGrp="1" noChangeAspect="1" noChangeArrowheads="1"/>
          </p:cNvPicPr>
          <p:nvPr>
            <p:ph sz="half" idx="2"/>
          </p:nvPr>
        </p:nvPicPr>
        <p:blipFill>
          <a:blip r:embed="rId4" cstate="print"/>
          <a:srcRect/>
          <a:stretch>
            <a:fillRect/>
          </a:stretch>
        </p:blipFill>
        <p:spPr>
          <a:xfrm>
            <a:off x="4267200" y="1371600"/>
            <a:ext cx="1752600" cy="1395413"/>
          </a:xfrm>
          <a:noFill/>
          <a:ln>
            <a:solidFill>
              <a:srgbClr val="000000"/>
            </a:solidFill>
          </a:ln>
        </p:spPr>
      </p:pic>
      <p:pic>
        <p:nvPicPr>
          <p:cNvPr id="97286" name="Picture 6" descr="Balfour-Alfred"/>
          <p:cNvPicPr>
            <a:picLocks noChangeAspect="1" noChangeArrowheads="1"/>
          </p:cNvPicPr>
          <p:nvPr/>
        </p:nvPicPr>
        <p:blipFill>
          <a:blip r:embed="rId5" cstate="print"/>
          <a:srcRect/>
          <a:stretch>
            <a:fillRect/>
          </a:stretch>
        </p:blipFill>
        <p:spPr bwMode="auto">
          <a:xfrm>
            <a:off x="4495800" y="2971800"/>
            <a:ext cx="1220788" cy="1447800"/>
          </a:xfrm>
          <a:prstGeom prst="rect">
            <a:avLst/>
          </a:prstGeom>
          <a:noFill/>
          <a:ln w="9525">
            <a:solidFill>
              <a:srgbClr val="000000"/>
            </a:solidFill>
            <a:miter lim="800000"/>
            <a:headEnd/>
            <a:tailEnd/>
          </a:ln>
        </p:spPr>
      </p:pic>
      <p:pic>
        <p:nvPicPr>
          <p:cNvPr id="97287" name="Picture 7" descr="Balfour - Walter_Rothschild"/>
          <p:cNvPicPr>
            <a:picLocks noChangeAspect="1" noChangeArrowheads="1"/>
          </p:cNvPicPr>
          <p:nvPr/>
        </p:nvPicPr>
        <p:blipFill>
          <a:blip r:embed="rId6" cstate="print"/>
          <a:srcRect/>
          <a:stretch>
            <a:fillRect/>
          </a:stretch>
        </p:blipFill>
        <p:spPr bwMode="auto">
          <a:xfrm>
            <a:off x="4495800" y="4800600"/>
            <a:ext cx="1236663" cy="1447800"/>
          </a:xfrm>
          <a:prstGeom prst="rect">
            <a:avLst/>
          </a:prstGeom>
          <a:noFill/>
          <a:ln w="9525">
            <a:solidFill>
              <a:srgbClr val="000000"/>
            </a:solidFill>
            <a:miter lim="800000"/>
            <a:headEnd/>
            <a:tailEnd/>
          </a:ln>
        </p:spPr>
      </p:pic>
      <p:sp>
        <p:nvSpPr>
          <p:cNvPr id="97288" name="Text Box 8"/>
          <p:cNvSpPr txBox="1">
            <a:spLocks noChangeArrowheads="1"/>
          </p:cNvSpPr>
          <p:nvPr/>
        </p:nvSpPr>
        <p:spPr bwMode="auto">
          <a:xfrm>
            <a:off x="6288088" y="1447800"/>
            <a:ext cx="1962150" cy="1069975"/>
          </a:xfrm>
          <a:prstGeom prst="rect">
            <a:avLst/>
          </a:prstGeom>
          <a:noFill/>
          <a:ln w="9525">
            <a:noFill/>
            <a:miter lim="800000"/>
            <a:headEnd/>
            <a:tailEnd/>
          </a:ln>
          <a:effectLst/>
        </p:spPr>
        <p:txBody>
          <a:bodyPr wrap="none">
            <a:spAutoFit/>
          </a:bodyPr>
          <a:lstStyle/>
          <a:p>
            <a:r>
              <a:rPr lang="en-US" sz="1600" b="1">
                <a:solidFill>
                  <a:srgbClr val="000066"/>
                </a:solidFill>
              </a:rPr>
              <a:t>Chaim Weizmann</a:t>
            </a:r>
          </a:p>
          <a:p>
            <a:r>
              <a:rPr lang="en-US" sz="1600" b="1">
                <a:solidFill>
                  <a:srgbClr val="000066"/>
                </a:solidFill>
              </a:rPr>
              <a:t>And </a:t>
            </a:r>
          </a:p>
          <a:p>
            <a:r>
              <a:rPr lang="en-US" sz="1600" b="1">
                <a:solidFill>
                  <a:srgbClr val="000066"/>
                </a:solidFill>
              </a:rPr>
              <a:t>U.S. President</a:t>
            </a:r>
          </a:p>
          <a:p>
            <a:r>
              <a:rPr lang="en-US" sz="1600" b="1">
                <a:solidFill>
                  <a:srgbClr val="000066"/>
                </a:solidFill>
              </a:rPr>
              <a:t>Harry S. Truman</a:t>
            </a:r>
          </a:p>
        </p:txBody>
      </p:sp>
      <p:sp>
        <p:nvSpPr>
          <p:cNvPr id="97289" name="Text Box 9"/>
          <p:cNvSpPr txBox="1">
            <a:spLocks noChangeArrowheads="1"/>
          </p:cNvSpPr>
          <p:nvPr/>
        </p:nvSpPr>
        <p:spPr bwMode="auto">
          <a:xfrm>
            <a:off x="4241800" y="4443413"/>
            <a:ext cx="1652588" cy="336550"/>
          </a:xfrm>
          <a:prstGeom prst="rect">
            <a:avLst/>
          </a:prstGeom>
          <a:noFill/>
          <a:ln w="9525">
            <a:noFill/>
            <a:miter lim="800000"/>
            <a:headEnd/>
            <a:tailEnd/>
          </a:ln>
          <a:effectLst/>
        </p:spPr>
        <p:txBody>
          <a:bodyPr wrap="none">
            <a:spAutoFit/>
          </a:bodyPr>
          <a:lstStyle/>
          <a:p>
            <a:r>
              <a:rPr lang="en-US" sz="1600" b="1">
                <a:solidFill>
                  <a:srgbClr val="000066"/>
                </a:solidFill>
              </a:rPr>
              <a:t>Arthur Balfour</a:t>
            </a:r>
          </a:p>
        </p:txBody>
      </p:sp>
      <p:sp>
        <p:nvSpPr>
          <p:cNvPr id="97290" name="Text Box 10"/>
          <p:cNvSpPr txBox="1">
            <a:spLocks noChangeArrowheads="1"/>
          </p:cNvSpPr>
          <p:nvPr/>
        </p:nvSpPr>
        <p:spPr bwMode="auto">
          <a:xfrm>
            <a:off x="4243388" y="6362700"/>
            <a:ext cx="1785937" cy="336550"/>
          </a:xfrm>
          <a:prstGeom prst="rect">
            <a:avLst/>
          </a:prstGeom>
          <a:noFill/>
          <a:ln w="9525">
            <a:noFill/>
            <a:miter lim="800000"/>
            <a:headEnd/>
            <a:tailEnd/>
          </a:ln>
          <a:effectLst/>
        </p:spPr>
        <p:txBody>
          <a:bodyPr wrap="none">
            <a:spAutoFit/>
          </a:bodyPr>
          <a:lstStyle/>
          <a:p>
            <a:r>
              <a:rPr lang="en-US" sz="1600" b="1">
                <a:solidFill>
                  <a:srgbClr val="000066"/>
                </a:solidFill>
              </a:rPr>
              <a:t>Lord Rothschild</a:t>
            </a:r>
          </a:p>
        </p:txBody>
      </p:sp>
      <p:pic>
        <p:nvPicPr>
          <p:cNvPr id="97291" name="Picture 11" descr="Balfour 1917"/>
          <p:cNvPicPr>
            <a:picLocks noChangeAspect="1" noChangeArrowheads="1"/>
          </p:cNvPicPr>
          <p:nvPr/>
        </p:nvPicPr>
        <p:blipFill>
          <a:blip r:embed="rId7" cstate="print"/>
          <a:srcRect/>
          <a:stretch>
            <a:fillRect/>
          </a:stretch>
        </p:blipFill>
        <p:spPr bwMode="auto">
          <a:xfrm>
            <a:off x="6064250" y="2819400"/>
            <a:ext cx="2774950" cy="3657600"/>
          </a:xfrm>
          <a:prstGeom prst="rect">
            <a:avLst/>
          </a:prstGeom>
          <a:noFill/>
          <a:ln w="9525">
            <a:solidFill>
              <a:srgbClr val="000000"/>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normAutofit fontScale="90000"/>
          </a:bodyPr>
          <a:lstStyle/>
          <a:p>
            <a:r>
              <a:rPr lang="en-US" sz="4000" dirty="0"/>
              <a:t>Decline of the </a:t>
            </a:r>
            <a:br>
              <a:rPr lang="en-US" sz="4000" dirty="0"/>
            </a:br>
            <a:r>
              <a:rPr lang="en-US" sz="4000" dirty="0"/>
              <a:t>Ottoman Empire</a:t>
            </a:r>
          </a:p>
        </p:txBody>
      </p:sp>
      <p:sp>
        <p:nvSpPr>
          <p:cNvPr id="99331" name="Rectangle 3"/>
          <p:cNvSpPr>
            <a:spLocks noGrp="1" noRot="1" noChangeArrowheads="1"/>
          </p:cNvSpPr>
          <p:nvPr>
            <p:ph type="body" sz="half" idx="1"/>
          </p:nvPr>
        </p:nvSpPr>
        <p:spPr>
          <a:xfrm>
            <a:off x="301625" y="1600200"/>
            <a:ext cx="4651375" cy="4953000"/>
          </a:xfrm>
        </p:spPr>
        <p:txBody>
          <a:bodyPr/>
          <a:lstStyle/>
          <a:p>
            <a:r>
              <a:rPr lang="en-US" sz="2400" dirty="0"/>
              <a:t>Intellectual/technological stagnation</a:t>
            </a:r>
          </a:p>
          <a:p>
            <a:r>
              <a:rPr lang="en-US" sz="2400" dirty="0"/>
              <a:t>Higher taxes</a:t>
            </a:r>
          </a:p>
          <a:p>
            <a:r>
              <a:rPr lang="en-US" sz="2400" dirty="0"/>
              <a:t>Rerouted trade routes</a:t>
            </a:r>
          </a:p>
          <a:p>
            <a:r>
              <a:rPr lang="en-US" sz="2400" i="1" dirty="0"/>
              <a:t>Millets</a:t>
            </a:r>
            <a:r>
              <a:rPr lang="en-US" sz="2400" dirty="0"/>
              <a:t> (religious communities)</a:t>
            </a:r>
          </a:p>
          <a:p>
            <a:pPr lvl="1"/>
            <a:r>
              <a:rPr lang="en-US" sz="2000" dirty="0"/>
              <a:t>Europeans represented interests of religious minorities</a:t>
            </a:r>
          </a:p>
          <a:p>
            <a:pPr lvl="2"/>
            <a:r>
              <a:rPr lang="en-US" sz="1800" dirty="0"/>
              <a:t>France was protector of Catholics in the Ottoman Empire</a:t>
            </a:r>
          </a:p>
          <a:p>
            <a:pPr lvl="2"/>
            <a:r>
              <a:rPr lang="en-US" sz="1800" dirty="0"/>
              <a:t>Russians protected Russian Orthodox Christians</a:t>
            </a:r>
          </a:p>
          <a:p>
            <a:pPr lvl="2"/>
            <a:r>
              <a:rPr lang="en-US" sz="1800" dirty="0"/>
              <a:t>British protected Jews, Druze and Protestants. </a:t>
            </a:r>
          </a:p>
        </p:txBody>
      </p:sp>
      <p:pic>
        <p:nvPicPr>
          <p:cNvPr id="99332"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99333" name="Picture 5" descr="Ottoman Empire - mine copy"/>
          <p:cNvPicPr>
            <a:picLocks noGrp="1" noChangeAspect="1" noChangeArrowheads="1"/>
          </p:cNvPicPr>
          <p:nvPr>
            <p:ph sz="quarter" idx="2"/>
          </p:nvPr>
        </p:nvPicPr>
        <p:blipFill>
          <a:blip r:embed="rId4" cstate="print"/>
          <a:srcRect/>
          <a:stretch>
            <a:fillRect/>
          </a:stretch>
        </p:blipFill>
        <p:spPr>
          <a:xfrm>
            <a:off x="5029200" y="2362200"/>
            <a:ext cx="3733800" cy="2819400"/>
          </a:xfrm>
          <a:noFill/>
          <a:ln>
            <a:solidFill>
              <a:srgbClr val="000000"/>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normAutofit fontScale="90000"/>
          </a:bodyPr>
          <a:lstStyle/>
          <a:p>
            <a:r>
              <a:rPr lang="en-US" sz="4000" dirty="0"/>
              <a:t>Decline of the</a:t>
            </a:r>
            <a:br>
              <a:rPr lang="en-US" sz="4000" dirty="0"/>
            </a:br>
            <a:r>
              <a:rPr lang="en-US" sz="4000" dirty="0"/>
              <a:t>Ottoman Empire</a:t>
            </a:r>
          </a:p>
        </p:txBody>
      </p:sp>
      <p:sp>
        <p:nvSpPr>
          <p:cNvPr id="101379" name="Rectangle 3"/>
          <p:cNvSpPr>
            <a:spLocks noGrp="1" noRot="1" noChangeArrowheads="1"/>
          </p:cNvSpPr>
          <p:nvPr>
            <p:ph type="body" sz="half" idx="1"/>
          </p:nvPr>
        </p:nvSpPr>
        <p:spPr>
          <a:xfrm>
            <a:off x="0" y="2590800"/>
            <a:ext cx="3657600" cy="3352800"/>
          </a:xfrm>
        </p:spPr>
        <p:txBody>
          <a:bodyPr/>
          <a:lstStyle/>
          <a:p>
            <a:r>
              <a:rPr lang="en-US" sz="2800" dirty="0"/>
              <a:t>Decline in military strength</a:t>
            </a:r>
          </a:p>
          <a:p>
            <a:r>
              <a:rPr lang="en-US" sz="2800" dirty="0"/>
              <a:t>Ottoman Empire called the “Sick Man of Europe” </a:t>
            </a:r>
            <a:br>
              <a:rPr lang="en-US" sz="2800" dirty="0"/>
            </a:br>
            <a:r>
              <a:rPr lang="en-US" sz="2800" dirty="0"/>
              <a:t>(end 19</a:t>
            </a:r>
            <a:r>
              <a:rPr lang="en-US" sz="2800" baseline="30000" dirty="0"/>
              <a:t>th</a:t>
            </a:r>
            <a:r>
              <a:rPr lang="en-US" sz="2800" dirty="0"/>
              <a:t> c.)</a:t>
            </a:r>
          </a:p>
          <a:p>
            <a:pPr lvl="1"/>
            <a:endParaRPr lang="en-US" sz="2400" dirty="0"/>
          </a:p>
        </p:txBody>
      </p:sp>
      <p:pic>
        <p:nvPicPr>
          <p:cNvPr id="101380"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101381" name="Picture 5" descr="Ottoman Empire Mine New"/>
          <p:cNvPicPr>
            <a:picLocks noGrp="1" noChangeAspect="1" noChangeArrowheads="1"/>
          </p:cNvPicPr>
          <p:nvPr>
            <p:ph sz="half" idx="2"/>
          </p:nvPr>
        </p:nvPicPr>
        <p:blipFill>
          <a:blip r:embed="rId4" cstate="print"/>
          <a:srcRect/>
          <a:stretch>
            <a:fillRect/>
          </a:stretch>
        </p:blipFill>
        <p:spPr>
          <a:xfrm>
            <a:off x="3429000" y="2133600"/>
            <a:ext cx="5486400" cy="3763963"/>
          </a:xfrm>
          <a:noFill/>
          <a:ln>
            <a:solidFill>
              <a:srgbClr val="000080"/>
            </a:solid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normAutofit fontScale="90000"/>
          </a:bodyPr>
          <a:lstStyle/>
          <a:p>
            <a:r>
              <a:rPr lang="en-US" sz="4000" dirty="0"/>
              <a:t>DISCONTENT IN</a:t>
            </a:r>
            <a:br>
              <a:rPr lang="en-US" sz="4000" dirty="0"/>
            </a:br>
            <a:r>
              <a:rPr lang="en-US" sz="4000" dirty="0"/>
              <a:t>OTTOMAN EMPIRE</a:t>
            </a:r>
          </a:p>
        </p:txBody>
      </p:sp>
      <p:sp>
        <p:nvSpPr>
          <p:cNvPr id="103427" name="Rectangle 3"/>
          <p:cNvSpPr>
            <a:spLocks noGrp="1" noRot="1" noChangeArrowheads="1"/>
          </p:cNvSpPr>
          <p:nvPr>
            <p:ph type="body" idx="1"/>
          </p:nvPr>
        </p:nvSpPr>
        <p:spPr>
          <a:xfrm>
            <a:off x="4419600" y="1981200"/>
            <a:ext cx="4498975" cy="3810000"/>
          </a:xfrm>
        </p:spPr>
        <p:txBody>
          <a:bodyPr/>
          <a:lstStyle/>
          <a:p>
            <a:r>
              <a:rPr lang="en-US" sz="2800" dirty="0"/>
              <a:t>Crippling taxes</a:t>
            </a:r>
          </a:p>
          <a:p>
            <a:r>
              <a:rPr lang="en-US" sz="2800" dirty="0"/>
              <a:t>Corruption</a:t>
            </a:r>
          </a:p>
          <a:p>
            <a:r>
              <a:rPr lang="en-US" sz="2800" dirty="0" err="1"/>
              <a:t>Turkification</a:t>
            </a:r>
            <a:endParaRPr lang="en-US" sz="2800" dirty="0"/>
          </a:p>
          <a:p>
            <a:pPr lvl="1"/>
            <a:r>
              <a:rPr lang="en-US" sz="2400" dirty="0"/>
              <a:t>Population forced to adopt Turkish customs</a:t>
            </a:r>
          </a:p>
          <a:p>
            <a:pPr lvl="1"/>
            <a:r>
              <a:rPr lang="en-US" sz="2400" dirty="0"/>
              <a:t>Armenian Genocide</a:t>
            </a:r>
          </a:p>
          <a:p>
            <a:r>
              <a:rPr lang="en-US" sz="2800" dirty="0"/>
              <a:t>Non-Turks wanted autonomy</a:t>
            </a:r>
          </a:p>
        </p:txBody>
      </p:sp>
      <p:pic>
        <p:nvPicPr>
          <p:cNvPr id="103428" name="Picture 4" descr="Palestine flag"/>
          <p:cNvPicPr>
            <a:picLocks noChangeAspect="1" noChangeArrowheads="1"/>
          </p:cNvPicPr>
          <p:nvPr/>
        </p:nvPicPr>
        <p:blipFill>
          <a:blip r:embed="rId3" cstate="print"/>
          <a:srcRect/>
          <a:stretch>
            <a:fillRect/>
          </a:stretch>
        </p:blipFill>
        <p:spPr bwMode="auto">
          <a:xfrm rot="1496527">
            <a:off x="7239000" y="609600"/>
            <a:ext cx="1676400" cy="1106488"/>
          </a:xfrm>
          <a:prstGeom prst="rect">
            <a:avLst/>
          </a:prstGeom>
          <a:noFill/>
          <a:ln w="9525">
            <a:solidFill>
              <a:srgbClr val="000000"/>
            </a:solidFill>
            <a:miter lim="800000"/>
            <a:headEnd/>
            <a:tailEnd/>
          </a:ln>
        </p:spPr>
      </p:pic>
      <p:pic>
        <p:nvPicPr>
          <p:cNvPr id="103429" name="Picture 5" descr="Young Turks"/>
          <p:cNvPicPr>
            <a:picLocks noChangeAspect="1" noChangeArrowheads="1"/>
          </p:cNvPicPr>
          <p:nvPr/>
        </p:nvPicPr>
        <p:blipFill>
          <a:blip r:embed="rId4" cstate="print"/>
          <a:srcRect/>
          <a:stretch>
            <a:fillRect/>
          </a:stretch>
        </p:blipFill>
        <p:spPr bwMode="auto">
          <a:xfrm>
            <a:off x="685800" y="1828800"/>
            <a:ext cx="3616325" cy="3962400"/>
          </a:xfrm>
          <a:prstGeom prst="rect">
            <a:avLst/>
          </a:prstGeom>
          <a:noFill/>
          <a:ln w="9525">
            <a:solidFill>
              <a:srgbClr val="000000"/>
            </a:solidFill>
            <a:miter lim="800000"/>
            <a:headEnd/>
            <a:tailEnd/>
          </a:ln>
        </p:spPr>
      </p:pic>
      <p:sp>
        <p:nvSpPr>
          <p:cNvPr id="103430" name="Text Box 6"/>
          <p:cNvSpPr txBox="1">
            <a:spLocks noChangeArrowheads="1"/>
          </p:cNvSpPr>
          <p:nvPr/>
        </p:nvSpPr>
        <p:spPr bwMode="auto">
          <a:xfrm>
            <a:off x="1743075" y="5867400"/>
            <a:ext cx="1622425" cy="366713"/>
          </a:xfrm>
          <a:prstGeom prst="rect">
            <a:avLst/>
          </a:prstGeom>
          <a:noFill/>
          <a:ln w="9525">
            <a:noFill/>
            <a:miter lim="800000"/>
            <a:headEnd/>
            <a:tailEnd/>
          </a:ln>
          <a:effectLst/>
        </p:spPr>
        <p:txBody>
          <a:bodyPr wrap="none">
            <a:spAutoFit/>
          </a:bodyPr>
          <a:lstStyle/>
          <a:p>
            <a:r>
              <a:rPr lang="en-US" b="1">
                <a:solidFill>
                  <a:srgbClr val="000066"/>
                </a:solidFill>
              </a:rPr>
              <a:t>Young Turks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normAutofit fontScale="90000"/>
          </a:bodyPr>
          <a:lstStyle/>
          <a:p>
            <a:r>
              <a:rPr lang="en-US" sz="4000" dirty="0"/>
              <a:t>WORLD WAR I</a:t>
            </a:r>
            <a:br>
              <a:rPr lang="en-US" sz="4000" dirty="0"/>
            </a:br>
            <a:r>
              <a:rPr lang="en-US" sz="4000" dirty="0"/>
              <a:t>1914-1918</a:t>
            </a:r>
          </a:p>
        </p:txBody>
      </p:sp>
      <p:sp>
        <p:nvSpPr>
          <p:cNvPr id="105475" name="Rectangle 3"/>
          <p:cNvSpPr>
            <a:spLocks noGrp="1" noRot="1" noChangeArrowheads="1"/>
          </p:cNvSpPr>
          <p:nvPr>
            <p:ph type="body" sz="half" idx="1"/>
          </p:nvPr>
        </p:nvSpPr>
        <p:spPr>
          <a:xfrm>
            <a:off x="301625" y="1600200"/>
            <a:ext cx="3660775" cy="4876800"/>
          </a:xfrm>
        </p:spPr>
        <p:txBody>
          <a:bodyPr/>
          <a:lstStyle/>
          <a:p>
            <a:r>
              <a:rPr lang="en-US" sz="2800" b="1" dirty="0"/>
              <a:t>Entente Powers</a:t>
            </a:r>
          </a:p>
          <a:p>
            <a:pPr lvl="1"/>
            <a:r>
              <a:rPr lang="en-US" sz="2400" dirty="0"/>
              <a:t>France</a:t>
            </a:r>
          </a:p>
          <a:p>
            <a:pPr lvl="1"/>
            <a:r>
              <a:rPr lang="en-US" sz="2400" dirty="0"/>
              <a:t>Russia</a:t>
            </a:r>
          </a:p>
          <a:p>
            <a:pPr lvl="1"/>
            <a:r>
              <a:rPr lang="en-US" sz="2400" dirty="0"/>
              <a:t>Great Britain</a:t>
            </a:r>
          </a:p>
          <a:p>
            <a:pPr lvl="1"/>
            <a:r>
              <a:rPr lang="en-US" sz="2400" dirty="0"/>
              <a:t>Italy</a:t>
            </a:r>
          </a:p>
          <a:p>
            <a:pPr lvl="1"/>
            <a:r>
              <a:rPr lang="en-US" sz="2400" dirty="0"/>
              <a:t>U.S. (from 1917)</a:t>
            </a:r>
          </a:p>
          <a:p>
            <a:r>
              <a:rPr lang="en-US" sz="2800" b="1" dirty="0"/>
              <a:t>Central Powers</a:t>
            </a:r>
          </a:p>
          <a:p>
            <a:pPr lvl="1"/>
            <a:r>
              <a:rPr lang="en-US" sz="2400" dirty="0"/>
              <a:t>Austro-Hungarians</a:t>
            </a:r>
          </a:p>
          <a:p>
            <a:pPr lvl="1"/>
            <a:r>
              <a:rPr lang="en-US" sz="2400" dirty="0"/>
              <a:t>Germans</a:t>
            </a:r>
          </a:p>
          <a:p>
            <a:pPr lvl="1"/>
            <a:r>
              <a:rPr lang="en-US" sz="2400" dirty="0"/>
              <a:t>Ottomans</a:t>
            </a:r>
          </a:p>
          <a:p>
            <a:endParaRPr lang="en-US" sz="2800" dirty="0"/>
          </a:p>
        </p:txBody>
      </p:sp>
      <p:pic>
        <p:nvPicPr>
          <p:cNvPr id="105476" name="Picture 4" descr="Europe_1914 - wwi"/>
          <p:cNvPicPr>
            <a:picLocks noGrp="1" noChangeAspect="1" noChangeArrowheads="1"/>
          </p:cNvPicPr>
          <p:nvPr>
            <p:ph sz="half" idx="2"/>
          </p:nvPr>
        </p:nvPicPr>
        <p:blipFill>
          <a:blip r:embed="rId3" cstate="print"/>
          <a:srcRect/>
          <a:stretch>
            <a:fillRect/>
          </a:stretch>
        </p:blipFill>
        <p:spPr>
          <a:xfrm>
            <a:off x="3962400" y="1949450"/>
            <a:ext cx="4803775" cy="3460750"/>
          </a:xfrm>
          <a:noFill/>
          <a:ln>
            <a:solidFill>
              <a:srgbClr val="000000"/>
            </a:solid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p:txBody>
          <a:bodyPr>
            <a:normAutofit fontScale="90000"/>
          </a:bodyPr>
          <a:lstStyle/>
          <a:p>
            <a:r>
              <a:rPr lang="en-US" sz="4000" dirty="0"/>
              <a:t>MCMAHON-HUSSEIN </a:t>
            </a:r>
            <a:br>
              <a:rPr lang="en-US" sz="4000" dirty="0"/>
            </a:br>
            <a:r>
              <a:rPr lang="en-US" sz="4000" dirty="0"/>
              <a:t>AGREEMENT (1915)</a:t>
            </a:r>
          </a:p>
        </p:txBody>
      </p:sp>
      <p:sp>
        <p:nvSpPr>
          <p:cNvPr id="107523" name="Rectangle 3"/>
          <p:cNvSpPr>
            <a:spLocks noGrp="1" noRot="1" noChangeArrowheads="1"/>
          </p:cNvSpPr>
          <p:nvPr>
            <p:ph type="body" idx="1"/>
          </p:nvPr>
        </p:nvSpPr>
        <p:spPr>
          <a:xfrm>
            <a:off x="4648200" y="1752600"/>
            <a:ext cx="4117975" cy="4876800"/>
          </a:xfrm>
        </p:spPr>
        <p:txBody>
          <a:bodyPr/>
          <a:lstStyle/>
          <a:p>
            <a:pPr>
              <a:lnSpc>
                <a:spcPct val="90000"/>
              </a:lnSpc>
            </a:pPr>
            <a:r>
              <a:rPr lang="en-US" sz="2800" dirty="0"/>
              <a:t>British </a:t>
            </a:r>
          </a:p>
          <a:p>
            <a:pPr lvl="1">
              <a:lnSpc>
                <a:spcPct val="90000"/>
              </a:lnSpc>
            </a:pPr>
            <a:r>
              <a:rPr lang="en-US" sz="2400" dirty="0"/>
              <a:t>Urged Arabs to revolt against Ottomans</a:t>
            </a:r>
          </a:p>
          <a:p>
            <a:pPr>
              <a:lnSpc>
                <a:spcPct val="90000"/>
              </a:lnSpc>
            </a:pPr>
            <a:r>
              <a:rPr lang="en-US" sz="2800" dirty="0"/>
              <a:t>McMahon </a:t>
            </a:r>
          </a:p>
          <a:p>
            <a:pPr lvl="1">
              <a:lnSpc>
                <a:spcPct val="90000"/>
              </a:lnSpc>
            </a:pPr>
            <a:r>
              <a:rPr lang="en-US" sz="2400" dirty="0"/>
              <a:t>Assured </a:t>
            </a:r>
            <a:r>
              <a:rPr lang="en-US" sz="2400" dirty="0" err="1"/>
              <a:t>Sherif</a:t>
            </a:r>
            <a:r>
              <a:rPr lang="en-US" sz="2400" dirty="0"/>
              <a:t> Hussein of Arabia that his Hashemite clan would rule independent Arab provinces</a:t>
            </a:r>
          </a:p>
          <a:p>
            <a:pPr>
              <a:lnSpc>
                <a:spcPct val="90000"/>
              </a:lnSpc>
            </a:pPr>
            <a:r>
              <a:rPr lang="en-US" sz="2800" dirty="0"/>
              <a:t>Lawrence of Arabia</a:t>
            </a:r>
          </a:p>
          <a:p>
            <a:pPr lvl="1">
              <a:lnSpc>
                <a:spcPct val="90000"/>
              </a:lnSpc>
            </a:pPr>
            <a:r>
              <a:rPr lang="en-US" sz="2400" dirty="0"/>
              <a:t>Was recruited to lead the Arab revolt. </a:t>
            </a:r>
          </a:p>
        </p:txBody>
      </p:sp>
      <p:pic>
        <p:nvPicPr>
          <p:cNvPr id="107524" name="Picture 4" descr="Palestine flag"/>
          <p:cNvPicPr>
            <a:picLocks noChangeAspect="1" noChangeArrowheads="1"/>
          </p:cNvPicPr>
          <p:nvPr/>
        </p:nvPicPr>
        <p:blipFill>
          <a:blip r:embed="rId3" cstate="print"/>
          <a:srcRect/>
          <a:stretch>
            <a:fillRect/>
          </a:stretch>
        </p:blipFill>
        <p:spPr bwMode="auto">
          <a:xfrm rot="1496527">
            <a:off x="7332663" y="515938"/>
            <a:ext cx="1163637" cy="768350"/>
          </a:xfrm>
          <a:prstGeom prst="rect">
            <a:avLst/>
          </a:prstGeom>
          <a:noFill/>
          <a:ln w="9525">
            <a:solidFill>
              <a:srgbClr val="000000"/>
            </a:solidFill>
            <a:miter lim="800000"/>
            <a:headEnd/>
            <a:tailEnd/>
          </a:ln>
        </p:spPr>
      </p:pic>
      <p:pic>
        <p:nvPicPr>
          <p:cNvPr id="107525" name="Picture 5" descr="Lawrence 2"/>
          <p:cNvPicPr>
            <a:picLocks noChangeAspect="1" noChangeArrowheads="1"/>
          </p:cNvPicPr>
          <p:nvPr/>
        </p:nvPicPr>
        <p:blipFill>
          <a:blip r:embed="rId4" cstate="print"/>
          <a:srcRect/>
          <a:stretch>
            <a:fillRect/>
          </a:stretch>
        </p:blipFill>
        <p:spPr bwMode="auto">
          <a:xfrm>
            <a:off x="609600" y="1524000"/>
            <a:ext cx="1676400" cy="2514600"/>
          </a:xfrm>
          <a:prstGeom prst="rect">
            <a:avLst/>
          </a:prstGeom>
          <a:noFill/>
          <a:ln w="9525">
            <a:solidFill>
              <a:srgbClr val="000000"/>
            </a:solidFill>
            <a:miter lim="800000"/>
            <a:headEnd/>
            <a:tailEnd/>
          </a:ln>
        </p:spPr>
      </p:pic>
      <p:pic>
        <p:nvPicPr>
          <p:cNvPr id="107526" name="Picture 6" descr="Lawrence 1"/>
          <p:cNvPicPr>
            <a:picLocks noChangeAspect="1" noChangeArrowheads="1"/>
          </p:cNvPicPr>
          <p:nvPr/>
        </p:nvPicPr>
        <p:blipFill>
          <a:blip r:embed="rId5" cstate="print"/>
          <a:srcRect/>
          <a:stretch>
            <a:fillRect/>
          </a:stretch>
        </p:blipFill>
        <p:spPr bwMode="auto">
          <a:xfrm>
            <a:off x="609600" y="4167188"/>
            <a:ext cx="3733800" cy="2005012"/>
          </a:xfrm>
          <a:prstGeom prst="rect">
            <a:avLst/>
          </a:prstGeom>
          <a:noFill/>
          <a:ln w="9525">
            <a:solidFill>
              <a:srgbClr val="000000"/>
            </a:solidFill>
            <a:miter lim="800000"/>
            <a:headEnd/>
            <a:tailEnd/>
          </a:ln>
        </p:spPr>
      </p:pic>
      <p:pic>
        <p:nvPicPr>
          <p:cNvPr id="107527" name="Picture 7" descr="Ottoman Empire Mine New"/>
          <p:cNvPicPr>
            <a:picLocks noChangeAspect="1" noChangeArrowheads="1"/>
          </p:cNvPicPr>
          <p:nvPr/>
        </p:nvPicPr>
        <p:blipFill>
          <a:blip r:embed="rId6" cstate="print"/>
          <a:srcRect l="47223"/>
          <a:stretch>
            <a:fillRect/>
          </a:stretch>
        </p:blipFill>
        <p:spPr bwMode="auto">
          <a:xfrm>
            <a:off x="2438400" y="1524000"/>
            <a:ext cx="1874838" cy="2514600"/>
          </a:xfrm>
          <a:prstGeom prst="rect">
            <a:avLst/>
          </a:prstGeom>
          <a:noFill/>
          <a:ln w="9525">
            <a:solidFill>
              <a:srgbClr val="000080"/>
            </a:solidFill>
            <a:miter lim="800000"/>
            <a:headEnd/>
            <a:tailEnd/>
          </a:ln>
        </p:spPr>
      </p:pic>
      <p:sp>
        <p:nvSpPr>
          <p:cNvPr id="107528" name="Text Box 8"/>
          <p:cNvSpPr txBox="1">
            <a:spLocks noChangeArrowheads="1"/>
          </p:cNvSpPr>
          <p:nvPr/>
        </p:nvSpPr>
        <p:spPr bwMode="auto">
          <a:xfrm>
            <a:off x="1169988" y="6172200"/>
            <a:ext cx="2395537" cy="366713"/>
          </a:xfrm>
          <a:prstGeom prst="rect">
            <a:avLst/>
          </a:prstGeom>
          <a:noFill/>
          <a:ln w="9525">
            <a:noFill/>
            <a:miter lim="800000"/>
            <a:headEnd/>
            <a:tailEnd/>
          </a:ln>
          <a:effectLst/>
        </p:spPr>
        <p:txBody>
          <a:bodyPr wrap="none">
            <a:spAutoFit/>
          </a:bodyPr>
          <a:lstStyle/>
          <a:p>
            <a:r>
              <a:rPr lang="en-US" b="1">
                <a:solidFill>
                  <a:srgbClr val="000066"/>
                </a:solidFill>
              </a:rPr>
              <a:t>Lawrence of Arabia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p:txBody>
          <a:bodyPr/>
          <a:lstStyle/>
          <a:p>
            <a:r>
              <a:rPr lang="en-US" dirty="0"/>
              <a:t>SYKES-PICOT(1916)</a:t>
            </a:r>
          </a:p>
        </p:txBody>
      </p:sp>
      <p:sp>
        <p:nvSpPr>
          <p:cNvPr id="109571" name="Rectangle 3"/>
          <p:cNvSpPr>
            <a:spLocks noGrp="1" noRot="1" noChangeArrowheads="1"/>
          </p:cNvSpPr>
          <p:nvPr>
            <p:ph type="body" idx="1"/>
          </p:nvPr>
        </p:nvSpPr>
        <p:spPr>
          <a:xfrm>
            <a:off x="4572000" y="1295400"/>
            <a:ext cx="4572000" cy="5334000"/>
          </a:xfrm>
        </p:spPr>
        <p:txBody>
          <a:bodyPr/>
          <a:lstStyle/>
          <a:p>
            <a:pPr>
              <a:lnSpc>
                <a:spcPct val="90000"/>
              </a:lnSpc>
            </a:pPr>
            <a:r>
              <a:rPr lang="en-US" sz="2400" dirty="0"/>
              <a:t>Agreement between Britain, France and Russia.</a:t>
            </a:r>
          </a:p>
          <a:p>
            <a:pPr>
              <a:lnSpc>
                <a:spcPct val="90000"/>
              </a:lnSpc>
            </a:pPr>
            <a:r>
              <a:rPr lang="en-US" sz="2400" dirty="0"/>
              <a:t>Britain</a:t>
            </a:r>
          </a:p>
          <a:p>
            <a:pPr lvl="1">
              <a:lnSpc>
                <a:spcPct val="90000"/>
              </a:lnSpc>
            </a:pPr>
            <a:r>
              <a:rPr lang="en-US" sz="2000" dirty="0"/>
              <a:t>Would get Transjordan and southern Iraq</a:t>
            </a:r>
          </a:p>
          <a:p>
            <a:pPr>
              <a:lnSpc>
                <a:spcPct val="90000"/>
              </a:lnSpc>
            </a:pPr>
            <a:r>
              <a:rPr lang="en-US" sz="2400" dirty="0"/>
              <a:t>France</a:t>
            </a:r>
          </a:p>
          <a:p>
            <a:pPr lvl="1">
              <a:lnSpc>
                <a:spcPct val="90000"/>
              </a:lnSpc>
            </a:pPr>
            <a:r>
              <a:rPr lang="en-US" sz="2000" dirty="0"/>
              <a:t>Would get northern Iraq and Syria</a:t>
            </a:r>
          </a:p>
          <a:p>
            <a:pPr>
              <a:lnSpc>
                <a:spcPct val="90000"/>
              </a:lnSpc>
            </a:pPr>
            <a:r>
              <a:rPr lang="en-US" sz="2400" dirty="0"/>
              <a:t>Russia</a:t>
            </a:r>
          </a:p>
          <a:p>
            <a:pPr lvl="1">
              <a:lnSpc>
                <a:spcPct val="90000"/>
              </a:lnSpc>
            </a:pPr>
            <a:r>
              <a:rPr lang="en-US" sz="2000" dirty="0"/>
              <a:t>Would get Constantinople region and Armenia</a:t>
            </a:r>
          </a:p>
          <a:p>
            <a:pPr>
              <a:lnSpc>
                <a:spcPct val="90000"/>
              </a:lnSpc>
            </a:pPr>
            <a:r>
              <a:rPr lang="en-US" sz="2400" dirty="0"/>
              <a:t>San Remo Conference </a:t>
            </a:r>
            <a:r>
              <a:rPr lang="en-US" sz="2000" dirty="0"/>
              <a:t>(1920)</a:t>
            </a:r>
          </a:p>
          <a:p>
            <a:pPr lvl="1">
              <a:lnSpc>
                <a:spcPct val="90000"/>
              </a:lnSpc>
            </a:pPr>
            <a:r>
              <a:rPr lang="en-US" sz="2000" dirty="0"/>
              <a:t>Sykes-Picot Agreement was confirmed</a:t>
            </a:r>
          </a:p>
        </p:txBody>
      </p:sp>
      <p:pic>
        <p:nvPicPr>
          <p:cNvPr id="109572" name="Picture 4" descr="sykes-picot"/>
          <p:cNvPicPr>
            <a:picLocks noChangeAspect="1" noChangeArrowheads="1"/>
          </p:cNvPicPr>
          <p:nvPr/>
        </p:nvPicPr>
        <p:blipFill>
          <a:blip r:embed="rId3" cstate="print"/>
          <a:srcRect/>
          <a:stretch>
            <a:fillRect/>
          </a:stretch>
        </p:blipFill>
        <p:spPr bwMode="auto">
          <a:xfrm>
            <a:off x="381000" y="1524000"/>
            <a:ext cx="4084638" cy="4343400"/>
          </a:xfrm>
          <a:prstGeom prst="rect">
            <a:avLst/>
          </a:prstGeom>
          <a:noFill/>
          <a:ln w="9525">
            <a:solidFill>
              <a:srgbClr val="000000"/>
            </a:solid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r>
              <a:rPr lang="en-US" dirty="0"/>
              <a:t>BRITISH AGREEMENTS</a:t>
            </a:r>
          </a:p>
        </p:txBody>
      </p:sp>
      <p:sp>
        <p:nvSpPr>
          <p:cNvPr id="111619" name="Rectangle 3"/>
          <p:cNvSpPr>
            <a:spLocks noGrp="1" noRot="1" noChangeArrowheads="1"/>
          </p:cNvSpPr>
          <p:nvPr>
            <p:ph type="body" idx="1"/>
          </p:nvPr>
        </p:nvSpPr>
        <p:spPr>
          <a:xfrm>
            <a:off x="301625" y="2057400"/>
            <a:ext cx="8540750" cy="4041775"/>
          </a:xfrm>
        </p:spPr>
        <p:txBody>
          <a:bodyPr/>
          <a:lstStyle/>
          <a:p>
            <a:r>
              <a:rPr lang="en-US" dirty="0"/>
              <a:t>To win victory over Central Powers in WWI the British entered into three contradictory agreements regarding territories of the Ottoman Empire</a:t>
            </a:r>
          </a:p>
          <a:p>
            <a:pPr lvl="1"/>
            <a:r>
              <a:rPr lang="en-US" dirty="0"/>
              <a:t>McMahon-Hussein Agreement (1915)</a:t>
            </a:r>
          </a:p>
          <a:p>
            <a:pPr lvl="1"/>
            <a:r>
              <a:rPr lang="en-US" dirty="0"/>
              <a:t>Sykes-Picot settlement (1916)</a:t>
            </a:r>
          </a:p>
          <a:p>
            <a:pPr lvl="1"/>
            <a:r>
              <a:rPr lang="en-US" dirty="0"/>
              <a:t>Balfour Declaration (1917)</a:t>
            </a:r>
          </a:p>
        </p:txBody>
      </p:sp>
      <p:pic>
        <p:nvPicPr>
          <p:cNvPr id="111620" name="Picture 4" descr="Palestine flag"/>
          <p:cNvPicPr>
            <a:picLocks noChangeAspect="1" noChangeArrowheads="1"/>
          </p:cNvPicPr>
          <p:nvPr/>
        </p:nvPicPr>
        <p:blipFill>
          <a:blip r:embed="rId3" cstate="print"/>
          <a:srcRect/>
          <a:stretch>
            <a:fillRect/>
          </a:stretch>
        </p:blipFill>
        <p:spPr bwMode="auto">
          <a:xfrm rot="1496527">
            <a:off x="7848600" y="457200"/>
            <a:ext cx="952500" cy="628650"/>
          </a:xfrm>
          <a:prstGeom prst="rect">
            <a:avLst/>
          </a:prstGeom>
          <a:noFill/>
          <a:ln w="9525">
            <a:solidFill>
              <a:srgbClr val="000000"/>
            </a:solidFill>
            <a:miter lim="800000"/>
            <a:headEnd/>
            <a:tailEnd/>
          </a:ln>
        </p:spPr>
      </p:pic>
      <p:pic>
        <p:nvPicPr>
          <p:cNvPr id="111621" name="Picture 5" descr="Israeli flag"/>
          <p:cNvPicPr>
            <a:picLocks noChangeAspect="1" noChangeArrowheads="1"/>
          </p:cNvPicPr>
          <p:nvPr/>
        </p:nvPicPr>
        <p:blipFill>
          <a:blip r:embed="rId4" cstate="print"/>
          <a:srcRect/>
          <a:stretch>
            <a:fillRect/>
          </a:stretch>
        </p:blipFill>
        <p:spPr bwMode="auto">
          <a:xfrm rot="-1458907">
            <a:off x="457200" y="457200"/>
            <a:ext cx="893763" cy="606425"/>
          </a:xfrm>
          <a:prstGeom prst="rect">
            <a:avLst/>
          </a:prstGeom>
          <a:noFill/>
          <a:ln w="9525">
            <a:solidFill>
              <a:srgbClr val="000000"/>
            </a:solid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r>
              <a:rPr lang="en-US" dirty="0"/>
              <a:t>End of WWI</a:t>
            </a:r>
          </a:p>
        </p:txBody>
      </p:sp>
      <p:sp>
        <p:nvSpPr>
          <p:cNvPr id="113667" name="Rectangle 3"/>
          <p:cNvSpPr>
            <a:spLocks noGrp="1" noRot="1" noChangeArrowheads="1"/>
          </p:cNvSpPr>
          <p:nvPr>
            <p:ph type="body" idx="1"/>
          </p:nvPr>
        </p:nvSpPr>
        <p:spPr>
          <a:xfrm>
            <a:off x="152400" y="1600200"/>
            <a:ext cx="4194175" cy="4495800"/>
          </a:xfrm>
        </p:spPr>
        <p:txBody>
          <a:bodyPr/>
          <a:lstStyle/>
          <a:p>
            <a:r>
              <a:rPr lang="en-US" sz="2800" dirty="0"/>
              <a:t>Entente Powers won</a:t>
            </a:r>
          </a:p>
          <a:p>
            <a:r>
              <a:rPr lang="en-US" sz="2800" dirty="0"/>
              <a:t>Ottoman Empire disintegrated </a:t>
            </a:r>
          </a:p>
          <a:p>
            <a:pPr lvl="1"/>
            <a:r>
              <a:rPr lang="en-US" sz="2400" dirty="0"/>
              <a:t>Treaty of Sevres</a:t>
            </a:r>
          </a:p>
          <a:p>
            <a:r>
              <a:rPr lang="en-US" sz="2800" dirty="0"/>
              <a:t>Germans lost colonies</a:t>
            </a:r>
          </a:p>
          <a:p>
            <a:pPr lvl="1"/>
            <a:r>
              <a:rPr lang="en-US" sz="2400" dirty="0"/>
              <a:t>Poland, Lithuania etc.</a:t>
            </a:r>
          </a:p>
          <a:p>
            <a:pPr lvl="1"/>
            <a:r>
              <a:rPr lang="en-US" sz="2400" dirty="0"/>
              <a:t>And had to pay large reparations</a:t>
            </a:r>
          </a:p>
        </p:txBody>
      </p:sp>
      <p:pic>
        <p:nvPicPr>
          <p:cNvPr id="113668" name="Picture 4" descr="world war i"/>
          <p:cNvPicPr>
            <a:picLocks noChangeAspect="1" noChangeArrowheads="1"/>
          </p:cNvPicPr>
          <p:nvPr/>
        </p:nvPicPr>
        <p:blipFill>
          <a:blip r:embed="rId3" cstate="print"/>
          <a:srcRect/>
          <a:stretch>
            <a:fillRect/>
          </a:stretch>
        </p:blipFill>
        <p:spPr bwMode="auto">
          <a:xfrm>
            <a:off x="4114800" y="4251325"/>
            <a:ext cx="2743200" cy="2073275"/>
          </a:xfrm>
          <a:prstGeom prst="rect">
            <a:avLst/>
          </a:prstGeom>
          <a:noFill/>
          <a:ln w="9525">
            <a:solidFill>
              <a:srgbClr val="000000"/>
            </a:solidFill>
            <a:miter lim="800000"/>
            <a:headEnd/>
            <a:tailEnd/>
          </a:ln>
        </p:spPr>
      </p:pic>
      <p:pic>
        <p:nvPicPr>
          <p:cNvPr id="113669" name="Picture 5" descr="world-war-1"/>
          <p:cNvPicPr>
            <a:picLocks noChangeAspect="1" noChangeArrowheads="1"/>
          </p:cNvPicPr>
          <p:nvPr/>
        </p:nvPicPr>
        <p:blipFill>
          <a:blip r:embed="rId4" cstate="print"/>
          <a:srcRect/>
          <a:stretch>
            <a:fillRect/>
          </a:stretch>
        </p:blipFill>
        <p:spPr bwMode="auto">
          <a:xfrm>
            <a:off x="7086600" y="4191000"/>
            <a:ext cx="1676400" cy="2133600"/>
          </a:xfrm>
          <a:prstGeom prst="rect">
            <a:avLst/>
          </a:prstGeom>
          <a:noFill/>
          <a:ln w="9525">
            <a:solidFill>
              <a:srgbClr val="000000"/>
            </a:solidFill>
            <a:miter lim="800000"/>
            <a:headEnd/>
            <a:tailEnd/>
          </a:ln>
        </p:spPr>
      </p:pic>
      <p:pic>
        <p:nvPicPr>
          <p:cNvPr id="113670" name="Picture 6" descr="TreatyOfSevres_%28corrected%29"/>
          <p:cNvPicPr>
            <a:picLocks noChangeAspect="1" noChangeArrowheads="1"/>
          </p:cNvPicPr>
          <p:nvPr/>
        </p:nvPicPr>
        <p:blipFill>
          <a:blip r:embed="rId5" cstate="print"/>
          <a:srcRect/>
          <a:stretch>
            <a:fillRect/>
          </a:stretch>
        </p:blipFill>
        <p:spPr bwMode="auto">
          <a:xfrm>
            <a:off x="4724400" y="1447800"/>
            <a:ext cx="3657600" cy="2636838"/>
          </a:xfrm>
          <a:prstGeom prst="rect">
            <a:avLst/>
          </a:prstGeom>
          <a:noFill/>
          <a:ln w="9525">
            <a:solidFill>
              <a:srgbClr val="000000"/>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r>
              <a:rPr lang="en-US" dirty="0"/>
              <a:t>MOSES AND EGYPT</a:t>
            </a:r>
          </a:p>
        </p:txBody>
      </p:sp>
      <p:sp>
        <p:nvSpPr>
          <p:cNvPr id="19459" name="Rectangle 3"/>
          <p:cNvSpPr>
            <a:spLocks noGrp="1" noRot="1" noChangeArrowheads="1"/>
          </p:cNvSpPr>
          <p:nvPr>
            <p:ph type="body" sz="half" idx="2"/>
          </p:nvPr>
        </p:nvSpPr>
        <p:spPr>
          <a:xfrm>
            <a:off x="4343400" y="1600200"/>
            <a:ext cx="4498975" cy="4800600"/>
          </a:xfrm>
        </p:spPr>
        <p:txBody>
          <a:bodyPr/>
          <a:lstStyle/>
          <a:p>
            <a:r>
              <a:rPr lang="en-US" sz="2800" dirty="0"/>
              <a:t>Pharaoh (Egyptian king)</a:t>
            </a:r>
          </a:p>
          <a:p>
            <a:pPr lvl="1"/>
            <a:r>
              <a:rPr lang="en-US" sz="2200" dirty="0"/>
              <a:t>Enslaved Israelites</a:t>
            </a:r>
          </a:p>
          <a:p>
            <a:r>
              <a:rPr lang="en-US" sz="2800" dirty="0"/>
              <a:t>Moses</a:t>
            </a:r>
          </a:p>
          <a:p>
            <a:pPr lvl="1"/>
            <a:r>
              <a:rPr lang="en-US" sz="2200" dirty="0"/>
              <a:t>Led Israelites out of Egypt</a:t>
            </a:r>
          </a:p>
          <a:p>
            <a:pPr lvl="1"/>
            <a:r>
              <a:rPr lang="en-US" sz="2200" dirty="0"/>
              <a:t>Parted the Red Sea</a:t>
            </a:r>
          </a:p>
          <a:p>
            <a:r>
              <a:rPr lang="en-US" sz="2800" dirty="0"/>
              <a:t>Mt. Sinai</a:t>
            </a:r>
          </a:p>
          <a:p>
            <a:pPr lvl="1"/>
            <a:r>
              <a:rPr lang="en-US" sz="2200" dirty="0"/>
              <a:t>Moses received 10 commandments from God</a:t>
            </a:r>
          </a:p>
          <a:p>
            <a:r>
              <a:rPr lang="en-US" sz="2800" dirty="0" err="1"/>
              <a:t>Eretz</a:t>
            </a:r>
            <a:r>
              <a:rPr lang="en-US" sz="2800" dirty="0"/>
              <a:t>-Israel</a:t>
            </a:r>
          </a:p>
          <a:p>
            <a:pPr lvl="1"/>
            <a:r>
              <a:rPr lang="en-US" sz="2200" dirty="0"/>
              <a:t>After 40 years Israelites enter Canaan.</a:t>
            </a:r>
          </a:p>
        </p:txBody>
      </p:sp>
      <p:pic>
        <p:nvPicPr>
          <p:cNvPr id="19460" name="Picture 4" descr="Moses by Rembrandt"/>
          <p:cNvPicPr>
            <a:picLocks noGrp="1" noChangeAspect="1" noChangeArrowheads="1"/>
          </p:cNvPicPr>
          <p:nvPr>
            <p:ph sz="half" idx="1"/>
          </p:nvPr>
        </p:nvPicPr>
        <p:blipFill>
          <a:blip r:embed="rId3" cstate="print"/>
          <a:srcRect/>
          <a:stretch>
            <a:fillRect/>
          </a:stretch>
        </p:blipFill>
        <p:spPr>
          <a:xfrm>
            <a:off x="685800" y="1600200"/>
            <a:ext cx="3424238" cy="4498975"/>
          </a:xfrm>
          <a:noFill/>
          <a:ln>
            <a:solidFill>
              <a:srgbClr val="000000"/>
            </a:solidFill>
          </a:ln>
        </p:spPr>
      </p:pic>
      <p:sp>
        <p:nvSpPr>
          <p:cNvPr id="19461" name="Text Box 5"/>
          <p:cNvSpPr txBox="1">
            <a:spLocks noChangeArrowheads="1"/>
          </p:cNvSpPr>
          <p:nvPr/>
        </p:nvSpPr>
        <p:spPr bwMode="auto">
          <a:xfrm>
            <a:off x="76200" y="6178550"/>
            <a:ext cx="4718050" cy="304800"/>
          </a:xfrm>
          <a:prstGeom prst="rect">
            <a:avLst/>
          </a:prstGeom>
          <a:noFill/>
          <a:ln w="9525">
            <a:noFill/>
            <a:miter lim="800000"/>
            <a:headEnd/>
            <a:tailEnd/>
          </a:ln>
          <a:effectLst/>
        </p:spPr>
        <p:txBody>
          <a:bodyPr wrap="none">
            <a:spAutoFit/>
          </a:bodyPr>
          <a:lstStyle/>
          <a:p>
            <a:pPr algn="l"/>
            <a:r>
              <a:rPr lang="en-US" sz="1400" b="1">
                <a:solidFill>
                  <a:srgbClr val="000066"/>
                </a:solidFill>
              </a:rPr>
              <a:t>Moses with the 10 Commandments, By Rembrandt</a:t>
            </a:r>
          </a:p>
        </p:txBody>
      </p:sp>
      <p:pic>
        <p:nvPicPr>
          <p:cNvPr id="19462" name="Picture 6" descr="Israeli flag"/>
          <p:cNvPicPr>
            <a:picLocks noChangeAspect="1" noChangeArrowheads="1"/>
          </p:cNvPicPr>
          <p:nvPr/>
        </p:nvPicPr>
        <p:blipFill>
          <a:blip r:embed="rId4" cstate="print"/>
          <a:srcRect/>
          <a:stretch>
            <a:fillRect/>
          </a:stretch>
        </p:blipFill>
        <p:spPr bwMode="auto">
          <a:xfrm rot="-1458907">
            <a:off x="457200" y="381000"/>
            <a:ext cx="1579563" cy="1073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normAutofit fontScale="90000"/>
          </a:bodyPr>
          <a:lstStyle/>
          <a:p>
            <a:r>
              <a:rPr lang="en-US" sz="4000" dirty="0"/>
              <a:t>British Palestine Mandate</a:t>
            </a:r>
            <a:br>
              <a:rPr lang="en-US" sz="4000" dirty="0"/>
            </a:br>
            <a:r>
              <a:rPr lang="en-US" sz="4000" dirty="0"/>
              <a:t>(1920-1948)</a:t>
            </a:r>
          </a:p>
        </p:txBody>
      </p:sp>
      <p:sp>
        <p:nvSpPr>
          <p:cNvPr id="115715" name="Rectangle 3"/>
          <p:cNvSpPr>
            <a:spLocks noGrp="1" noRot="1" noChangeArrowheads="1"/>
          </p:cNvSpPr>
          <p:nvPr>
            <p:ph type="body" idx="1"/>
          </p:nvPr>
        </p:nvSpPr>
        <p:spPr>
          <a:xfrm>
            <a:off x="301625" y="1600200"/>
            <a:ext cx="3889375" cy="4572000"/>
          </a:xfrm>
        </p:spPr>
        <p:txBody>
          <a:bodyPr/>
          <a:lstStyle/>
          <a:p>
            <a:pPr>
              <a:lnSpc>
                <a:spcPct val="80000"/>
              </a:lnSpc>
            </a:pPr>
            <a:r>
              <a:rPr lang="en-US" sz="2800" dirty="0"/>
              <a:t>“Mandate”</a:t>
            </a:r>
          </a:p>
          <a:p>
            <a:pPr lvl="1">
              <a:lnSpc>
                <a:spcPct val="80000"/>
              </a:lnSpc>
            </a:pPr>
            <a:r>
              <a:rPr lang="en-US" sz="2400" dirty="0"/>
              <a:t>Administrative control over a region until a functioning government is installed.</a:t>
            </a:r>
          </a:p>
          <a:p>
            <a:pPr>
              <a:lnSpc>
                <a:spcPct val="80000"/>
              </a:lnSpc>
            </a:pPr>
            <a:r>
              <a:rPr lang="en-US" sz="2800" dirty="0"/>
              <a:t>British Mandate</a:t>
            </a:r>
          </a:p>
          <a:p>
            <a:pPr lvl="1">
              <a:lnSpc>
                <a:spcPct val="80000"/>
              </a:lnSpc>
            </a:pPr>
            <a:r>
              <a:rPr lang="en-US" sz="2400" dirty="0"/>
              <a:t>Palestine (Israel), Transjordan, northern Iraq. </a:t>
            </a:r>
          </a:p>
          <a:p>
            <a:pPr>
              <a:lnSpc>
                <a:spcPct val="80000"/>
              </a:lnSpc>
            </a:pPr>
            <a:r>
              <a:rPr lang="en-US" sz="2800" dirty="0"/>
              <a:t>French Mandate</a:t>
            </a:r>
          </a:p>
          <a:p>
            <a:pPr lvl="1">
              <a:lnSpc>
                <a:spcPct val="80000"/>
              </a:lnSpc>
            </a:pPr>
            <a:r>
              <a:rPr lang="en-US" sz="2400" dirty="0"/>
              <a:t>Lebanon and Syria</a:t>
            </a:r>
          </a:p>
          <a:p>
            <a:pPr>
              <a:lnSpc>
                <a:spcPct val="80000"/>
              </a:lnSpc>
            </a:pPr>
            <a:endParaRPr lang="en-US" sz="2800" dirty="0"/>
          </a:p>
        </p:txBody>
      </p:sp>
      <p:pic>
        <p:nvPicPr>
          <p:cNvPr id="115716" name="Picture 4" descr="mandate 1 - mine copy"/>
          <p:cNvPicPr>
            <a:picLocks noChangeAspect="1" noChangeArrowheads="1"/>
          </p:cNvPicPr>
          <p:nvPr/>
        </p:nvPicPr>
        <p:blipFill>
          <a:blip r:embed="rId3" cstate="print"/>
          <a:srcRect/>
          <a:stretch>
            <a:fillRect/>
          </a:stretch>
        </p:blipFill>
        <p:spPr bwMode="auto">
          <a:xfrm>
            <a:off x="4976813" y="1600200"/>
            <a:ext cx="3481387" cy="4495800"/>
          </a:xfrm>
          <a:prstGeom prst="rect">
            <a:avLst/>
          </a:prstGeom>
          <a:noFill/>
          <a:ln w="9525">
            <a:solidFill>
              <a:srgbClr val="000000"/>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normAutofit fontScale="90000"/>
          </a:bodyPr>
          <a:lstStyle/>
          <a:p>
            <a:r>
              <a:rPr lang="en-US" sz="4000" dirty="0"/>
              <a:t>JEWS UNDER</a:t>
            </a:r>
            <a:br>
              <a:rPr lang="en-US" sz="4000" dirty="0"/>
            </a:br>
            <a:r>
              <a:rPr lang="en-US" sz="4000" dirty="0"/>
              <a:t>THE MANDATE</a:t>
            </a:r>
          </a:p>
        </p:txBody>
      </p:sp>
      <p:sp>
        <p:nvSpPr>
          <p:cNvPr id="117763" name="Rectangle 3"/>
          <p:cNvSpPr>
            <a:spLocks noGrp="1" noRot="1" noChangeArrowheads="1"/>
          </p:cNvSpPr>
          <p:nvPr>
            <p:ph type="body" idx="1"/>
          </p:nvPr>
        </p:nvSpPr>
        <p:spPr>
          <a:xfrm>
            <a:off x="4648200" y="1981200"/>
            <a:ext cx="4117975" cy="4572000"/>
          </a:xfrm>
        </p:spPr>
        <p:txBody>
          <a:bodyPr/>
          <a:lstStyle/>
          <a:p>
            <a:r>
              <a:rPr lang="en-US" sz="2800" dirty="0"/>
              <a:t>British </a:t>
            </a:r>
          </a:p>
          <a:p>
            <a:pPr lvl="1"/>
            <a:r>
              <a:rPr lang="en-US" sz="2400" dirty="0"/>
              <a:t>incorporated tenets of the Balfour Declaration</a:t>
            </a:r>
          </a:p>
          <a:p>
            <a:r>
              <a:rPr lang="en-US" sz="2800" dirty="0"/>
              <a:t>Jews aided by Zionist organizations</a:t>
            </a:r>
          </a:p>
          <a:p>
            <a:r>
              <a:rPr lang="en-US" sz="2800" dirty="0"/>
              <a:t>Jewish Agency</a:t>
            </a:r>
          </a:p>
          <a:p>
            <a:pPr lvl="1"/>
            <a:r>
              <a:rPr lang="en-US" sz="2400" dirty="0"/>
              <a:t>Represented Jewish interests in Mandate Palestine</a:t>
            </a:r>
          </a:p>
        </p:txBody>
      </p:sp>
      <p:pic>
        <p:nvPicPr>
          <p:cNvPr id="117764" name="Picture 4" descr="Israeli flag"/>
          <p:cNvPicPr>
            <a:picLocks noChangeAspect="1" noChangeArrowheads="1"/>
          </p:cNvPicPr>
          <p:nvPr/>
        </p:nvPicPr>
        <p:blipFill>
          <a:blip r:embed="rId3"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pic>
        <p:nvPicPr>
          <p:cNvPr id="117765" name="Picture 5" descr="mandate - jews"/>
          <p:cNvPicPr>
            <a:picLocks noChangeAspect="1" noChangeArrowheads="1"/>
          </p:cNvPicPr>
          <p:nvPr/>
        </p:nvPicPr>
        <p:blipFill>
          <a:blip r:embed="rId4" cstate="print"/>
          <a:srcRect/>
          <a:stretch>
            <a:fillRect/>
          </a:stretch>
        </p:blipFill>
        <p:spPr bwMode="auto">
          <a:xfrm>
            <a:off x="609600" y="2209800"/>
            <a:ext cx="3581400" cy="2686050"/>
          </a:xfrm>
          <a:prstGeom prst="rect">
            <a:avLst/>
          </a:prstGeom>
          <a:noFill/>
          <a:ln w="9525">
            <a:solidFill>
              <a:srgbClr val="000000"/>
            </a:solidFill>
            <a:miter lim="800000"/>
            <a:headEnd/>
            <a:tailEnd/>
          </a:ln>
        </p:spPr>
      </p:pic>
      <p:sp>
        <p:nvSpPr>
          <p:cNvPr id="117766" name="Text Box 6"/>
          <p:cNvSpPr txBox="1">
            <a:spLocks noChangeArrowheads="1"/>
          </p:cNvSpPr>
          <p:nvPr/>
        </p:nvSpPr>
        <p:spPr bwMode="auto">
          <a:xfrm>
            <a:off x="457200" y="4953000"/>
            <a:ext cx="3886200" cy="1739900"/>
          </a:xfrm>
          <a:prstGeom prst="rect">
            <a:avLst/>
          </a:prstGeom>
          <a:noFill/>
          <a:ln w="9525">
            <a:noFill/>
            <a:miter lim="800000"/>
            <a:headEnd/>
            <a:tailEnd/>
          </a:ln>
          <a:effectLst/>
        </p:spPr>
        <p:txBody>
          <a:bodyPr>
            <a:spAutoFit/>
          </a:bodyPr>
          <a:lstStyle/>
          <a:p>
            <a:r>
              <a:rPr lang="en-US" b="1">
                <a:solidFill>
                  <a:srgbClr val="000066"/>
                </a:solidFill>
              </a:rPr>
              <a:t>Jewish Agency, arm of the World Zionist Organization representing the Jewish community in Palestine during the British Mandate.</a:t>
            </a:r>
          </a:p>
          <a:p>
            <a:pPr algn="l"/>
            <a:endParaRPr lang="en-US" b="1">
              <a:solidFill>
                <a:srgbClr val="00006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p:txBody>
          <a:bodyPr>
            <a:normAutofit fontScale="90000"/>
          </a:bodyPr>
          <a:lstStyle/>
          <a:p>
            <a:r>
              <a:rPr lang="en-US" sz="4000" dirty="0"/>
              <a:t>ARABS UNDER</a:t>
            </a:r>
            <a:br>
              <a:rPr lang="en-US" sz="4000" dirty="0"/>
            </a:br>
            <a:r>
              <a:rPr lang="en-US" sz="4000" dirty="0"/>
              <a:t>THE MANDATE</a:t>
            </a:r>
          </a:p>
        </p:txBody>
      </p:sp>
      <p:sp>
        <p:nvSpPr>
          <p:cNvPr id="119811" name="Rectangle 3"/>
          <p:cNvSpPr>
            <a:spLocks noGrp="1" noRot="1" noChangeArrowheads="1"/>
          </p:cNvSpPr>
          <p:nvPr>
            <p:ph type="body" idx="1"/>
          </p:nvPr>
        </p:nvSpPr>
        <p:spPr>
          <a:xfrm>
            <a:off x="228600" y="1600200"/>
            <a:ext cx="5334000" cy="4724400"/>
          </a:xfrm>
        </p:spPr>
        <p:txBody>
          <a:bodyPr/>
          <a:lstStyle/>
          <a:p>
            <a:pPr>
              <a:lnSpc>
                <a:spcPct val="90000"/>
              </a:lnSpc>
            </a:pPr>
            <a:r>
              <a:rPr lang="en-US" sz="2800" dirty="0"/>
              <a:t>Arabs poor</a:t>
            </a:r>
          </a:p>
          <a:p>
            <a:pPr lvl="1">
              <a:lnSpc>
                <a:spcPct val="90000"/>
              </a:lnSpc>
            </a:pPr>
            <a:r>
              <a:rPr lang="en-US" sz="2400" dirty="0"/>
              <a:t>Agricultural workers and tenant farmers were replaced by Jewish employees. </a:t>
            </a:r>
          </a:p>
          <a:p>
            <a:pPr lvl="1">
              <a:lnSpc>
                <a:spcPct val="90000"/>
              </a:lnSpc>
            </a:pPr>
            <a:r>
              <a:rPr lang="en-US" sz="2400" dirty="0"/>
              <a:t>Became landless and jobless</a:t>
            </a:r>
          </a:p>
          <a:p>
            <a:pPr lvl="1">
              <a:lnSpc>
                <a:spcPct val="90000"/>
              </a:lnSpc>
            </a:pPr>
            <a:r>
              <a:rPr lang="en-US" sz="2400" dirty="0"/>
              <a:t>Arab shantytowns developed near major cities. </a:t>
            </a:r>
          </a:p>
          <a:p>
            <a:pPr>
              <a:lnSpc>
                <a:spcPct val="90000"/>
              </a:lnSpc>
            </a:pPr>
            <a:r>
              <a:rPr lang="en-US" sz="2800" dirty="0"/>
              <a:t>Palestine Congress</a:t>
            </a:r>
          </a:p>
          <a:p>
            <a:pPr lvl="1">
              <a:lnSpc>
                <a:spcPct val="90000"/>
              </a:lnSpc>
            </a:pPr>
            <a:r>
              <a:rPr lang="en-US" sz="2400" dirty="0"/>
              <a:t>To discuss questions of Zionism and future. </a:t>
            </a:r>
          </a:p>
          <a:p>
            <a:pPr>
              <a:lnSpc>
                <a:spcPct val="90000"/>
              </a:lnSpc>
            </a:pPr>
            <a:r>
              <a:rPr lang="en-US" sz="2800" dirty="0"/>
              <a:t>Discontent and demonstrations</a:t>
            </a:r>
          </a:p>
          <a:p>
            <a:pPr>
              <a:lnSpc>
                <a:spcPct val="90000"/>
              </a:lnSpc>
            </a:pPr>
            <a:endParaRPr lang="en-US" sz="2800" dirty="0"/>
          </a:p>
        </p:txBody>
      </p:sp>
      <p:pic>
        <p:nvPicPr>
          <p:cNvPr id="119812" name="Picture 4" descr="Palestine flag"/>
          <p:cNvPicPr>
            <a:picLocks noChangeAspect="1" noChangeArrowheads="1"/>
          </p:cNvPicPr>
          <p:nvPr/>
        </p:nvPicPr>
        <p:blipFill>
          <a:blip r:embed="rId3" cstate="print"/>
          <a:srcRect/>
          <a:stretch>
            <a:fillRect/>
          </a:stretch>
        </p:blipFill>
        <p:spPr bwMode="auto">
          <a:xfrm rot="1496527">
            <a:off x="7332663" y="515938"/>
            <a:ext cx="1163637" cy="768350"/>
          </a:xfrm>
          <a:prstGeom prst="rect">
            <a:avLst/>
          </a:prstGeom>
          <a:noFill/>
          <a:ln w="9525">
            <a:solidFill>
              <a:srgbClr val="000000"/>
            </a:solidFill>
            <a:miter lim="800000"/>
            <a:headEnd/>
            <a:tailEnd/>
          </a:ln>
        </p:spPr>
      </p:pic>
      <p:pic>
        <p:nvPicPr>
          <p:cNvPr id="119813" name="Picture 5" descr="Palestine congress"/>
          <p:cNvPicPr>
            <a:picLocks noChangeAspect="1" noChangeArrowheads="1"/>
          </p:cNvPicPr>
          <p:nvPr/>
        </p:nvPicPr>
        <p:blipFill>
          <a:blip r:embed="rId4" cstate="print"/>
          <a:srcRect l="2348" t="3278" r="7047" b="5205"/>
          <a:stretch>
            <a:fillRect/>
          </a:stretch>
        </p:blipFill>
        <p:spPr bwMode="auto">
          <a:xfrm>
            <a:off x="5562600" y="1752600"/>
            <a:ext cx="2376488" cy="3657600"/>
          </a:xfrm>
          <a:prstGeom prst="rect">
            <a:avLst/>
          </a:prstGeom>
          <a:noFill/>
          <a:ln w="9525">
            <a:solidFill>
              <a:srgbClr val="000000"/>
            </a:solidFill>
            <a:miter lim="800000"/>
            <a:headEnd/>
            <a:tailEnd/>
          </a:ln>
        </p:spPr>
      </p:pic>
      <p:sp>
        <p:nvSpPr>
          <p:cNvPr id="119814" name="Text Box 6"/>
          <p:cNvSpPr txBox="1">
            <a:spLocks noChangeArrowheads="1"/>
          </p:cNvSpPr>
          <p:nvPr/>
        </p:nvSpPr>
        <p:spPr bwMode="auto">
          <a:xfrm rot="10800000" flipV="1">
            <a:off x="4419600" y="5638800"/>
            <a:ext cx="4370388" cy="915988"/>
          </a:xfrm>
          <a:prstGeom prst="rect">
            <a:avLst/>
          </a:prstGeom>
          <a:noFill/>
          <a:ln w="9525">
            <a:noFill/>
            <a:miter lim="800000"/>
            <a:headEnd/>
            <a:tailEnd/>
          </a:ln>
          <a:effectLst/>
        </p:spPr>
        <p:txBody>
          <a:bodyPr>
            <a:spAutoFit/>
          </a:bodyPr>
          <a:lstStyle/>
          <a:p>
            <a:r>
              <a:rPr lang="en-US" b="1">
                <a:solidFill>
                  <a:srgbClr val="000066"/>
                </a:solidFill>
              </a:rPr>
              <a:t>Sa’id Shawa, Gaza delegate to the 1st Palestinian Arab Congress held in Jerusalem in 1919.</a:t>
            </a:r>
            <a:r>
              <a:rPr lang="en-US">
                <a:solidFill>
                  <a:srgbClr val="000066"/>
                </a:solidFill>
              </a:rPr>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p:txBody>
          <a:bodyPr/>
          <a:lstStyle/>
          <a:p>
            <a:r>
              <a:rPr lang="en-US" sz="4000" dirty="0"/>
              <a:t>CHURCHILL WHITE PAPER (1922)</a:t>
            </a:r>
          </a:p>
        </p:txBody>
      </p:sp>
      <p:sp>
        <p:nvSpPr>
          <p:cNvPr id="121859" name="Rectangle 3"/>
          <p:cNvSpPr>
            <a:spLocks noGrp="1" noRot="1" noChangeArrowheads="1"/>
          </p:cNvSpPr>
          <p:nvPr>
            <p:ph type="body" idx="1"/>
          </p:nvPr>
        </p:nvSpPr>
        <p:spPr>
          <a:xfrm>
            <a:off x="4572000" y="1600200"/>
            <a:ext cx="4270375" cy="4343400"/>
          </a:xfrm>
        </p:spPr>
        <p:txBody>
          <a:bodyPr/>
          <a:lstStyle/>
          <a:p>
            <a:pPr>
              <a:lnSpc>
                <a:spcPct val="80000"/>
              </a:lnSpc>
            </a:pPr>
            <a:r>
              <a:rPr lang="en-US" sz="2800" dirty="0"/>
              <a:t>Reaffirmed Balfour Declaration</a:t>
            </a:r>
          </a:p>
          <a:p>
            <a:pPr>
              <a:lnSpc>
                <a:spcPct val="80000"/>
              </a:lnSpc>
            </a:pPr>
            <a:r>
              <a:rPr lang="en-US" sz="2800" dirty="0"/>
              <a:t>Denied claims of </a:t>
            </a:r>
            <a:r>
              <a:rPr lang="en-US" sz="2800" dirty="0" err="1"/>
              <a:t>Sherif</a:t>
            </a:r>
            <a:r>
              <a:rPr lang="en-US" sz="2800" dirty="0"/>
              <a:t> Hussein (1915 McMahon-Hussein agreement)</a:t>
            </a:r>
          </a:p>
          <a:p>
            <a:pPr>
              <a:lnSpc>
                <a:spcPct val="80000"/>
              </a:lnSpc>
            </a:pPr>
            <a:r>
              <a:rPr lang="en-US" sz="2800" dirty="0"/>
              <a:t>Realized the Jewish home was disturbing the Arab population</a:t>
            </a:r>
          </a:p>
          <a:p>
            <a:pPr lvl="1">
              <a:lnSpc>
                <a:spcPct val="80000"/>
              </a:lnSpc>
            </a:pPr>
            <a:r>
              <a:rPr lang="en-US" sz="2400" dirty="0"/>
              <a:t>Limited Jewish immigration. </a:t>
            </a:r>
          </a:p>
        </p:txBody>
      </p:sp>
      <p:pic>
        <p:nvPicPr>
          <p:cNvPr id="121860" name="Picture 4" descr="Winston_Churchill"/>
          <p:cNvPicPr>
            <a:picLocks noChangeAspect="1" noChangeArrowheads="1"/>
          </p:cNvPicPr>
          <p:nvPr/>
        </p:nvPicPr>
        <p:blipFill>
          <a:blip r:embed="rId3" cstate="print"/>
          <a:srcRect/>
          <a:stretch>
            <a:fillRect/>
          </a:stretch>
        </p:blipFill>
        <p:spPr bwMode="auto">
          <a:xfrm>
            <a:off x="762000" y="1371600"/>
            <a:ext cx="3590925" cy="4340225"/>
          </a:xfrm>
          <a:prstGeom prst="rect">
            <a:avLst/>
          </a:prstGeom>
          <a:noFill/>
          <a:ln w="9525">
            <a:solidFill>
              <a:srgbClr val="000000"/>
            </a:solidFill>
            <a:miter lim="800000"/>
            <a:headEnd/>
            <a:tailEnd/>
          </a:ln>
        </p:spPr>
      </p:pic>
      <p:sp>
        <p:nvSpPr>
          <p:cNvPr id="121861" name="Text Box 5"/>
          <p:cNvSpPr txBox="1">
            <a:spLocks noChangeArrowheads="1"/>
          </p:cNvSpPr>
          <p:nvPr/>
        </p:nvSpPr>
        <p:spPr bwMode="auto">
          <a:xfrm>
            <a:off x="90488" y="5715000"/>
            <a:ext cx="5127625" cy="915988"/>
          </a:xfrm>
          <a:prstGeom prst="rect">
            <a:avLst/>
          </a:prstGeom>
          <a:noFill/>
          <a:ln w="9525">
            <a:noFill/>
            <a:miter lim="800000"/>
            <a:headEnd/>
            <a:tailEnd/>
          </a:ln>
          <a:effectLst/>
        </p:spPr>
        <p:txBody>
          <a:bodyPr wrap="none">
            <a:spAutoFit/>
          </a:bodyPr>
          <a:lstStyle/>
          <a:p>
            <a:r>
              <a:rPr lang="en-US" b="1">
                <a:solidFill>
                  <a:srgbClr val="000066"/>
                </a:solidFill>
              </a:rPr>
              <a:t>Winston Churchill, </a:t>
            </a:r>
          </a:p>
          <a:p>
            <a:r>
              <a:rPr lang="en-US" b="1">
                <a:solidFill>
                  <a:srgbClr val="000066"/>
                </a:solidFill>
              </a:rPr>
              <a:t>Secretary of State for the Colonies in 1922 </a:t>
            </a:r>
          </a:p>
          <a:p>
            <a:r>
              <a:rPr lang="en-US" b="1">
                <a:solidFill>
                  <a:srgbClr val="000066"/>
                </a:solidFill>
              </a:rPr>
              <a:t>Prime Minister of Britain (1951-1955)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normAutofit fontScale="90000"/>
          </a:bodyPr>
          <a:lstStyle/>
          <a:p>
            <a:r>
              <a:rPr lang="en-US" sz="4000" dirty="0"/>
              <a:t>WAILING WALL</a:t>
            </a:r>
            <a:br>
              <a:rPr lang="en-US" sz="4000" dirty="0"/>
            </a:br>
            <a:r>
              <a:rPr lang="en-US" sz="4000" dirty="0"/>
              <a:t>CRISIS (1929)</a:t>
            </a:r>
          </a:p>
        </p:txBody>
      </p:sp>
      <p:sp>
        <p:nvSpPr>
          <p:cNvPr id="123907" name="Rectangle 3"/>
          <p:cNvSpPr>
            <a:spLocks noGrp="1" noRot="1" noChangeArrowheads="1"/>
          </p:cNvSpPr>
          <p:nvPr>
            <p:ph type="body" idx="1"/>
          </p:nvPr>
        </p:nvSpPr>
        <p:spPr>
          <a:xfrm>
            <a:off x="0" y="1600200"/>
            <a:ext cx="4114800" cy="4876800"/>
          </a:xfrm>
        </p:spPr>
        <p:txBody>
          <a:bodyPr/>
          <a:lstStyle/>
          <a:p>
            <a:pPr>
              <a:lnSpc>
                <a:spcPct val="90000"/>
              </a:lnSpc>
            </a:pPr>
            <a:r>
              <a:rPr lang="en-US" sz="2400" dirty="0"/>
              <a:t>Arab peasants - issues</a:t>
            </a:r>
          </a:p>
          <a:p>
            <a:pPr lvl="1">
              <a:lnSpc>
                <a:spcPct val="90000"/>
              </a:lnSpc>
            </a:pPr>
            <a:r>
              <a:rPr lang="en-US" sz="2000" dirty="0"/>
              <a:t>High taxes</a:t>
            </a:r>
          </a:p>
          <a:p>
            <a:pPr lvl="1">
              <a:lnSpc>
                <a:spcPct val="90000"/>
              </a:lnSpc>
            </a:pPr>
            <a:r>
              <a:rPr lang="en-US" sz="2000" dirty="0"/>
              <a:t>Displacement by Jews</a:t>
            </a:r>
          </a:p>
          <a:p>
            <a:pPr lvl="1">
              <a:lnSpc>
                <a:spcPct val="90000"/>
              </a:lnSpc>
            </a:pPr>
            <a:r>
              <a:rPr lang="en-US" sz="2000" dirty="0"/>
              <a:t>Drought, earthquake and locust plague</a:t>
            </a:r>
          </a:p>
          <a:p>
            <a:pPr>
              <a:lnSpc>
                <a:spcPct val="90000"/>
              </a:lnSpc>
            </a:pPr>
            <a:r>
              <a:rPr lang="en-US" sz="2400" dirty="0"/>
              <a:t>Wailing Wall Crisis</a:t>
            </a:r>
          </a:p>
          <a:p>
            <a:pPr lvl="1">
              <a:lnSpc>
                <a:spcPct val="90000"/>
              </a:lnSpc>
            </a:pPr>
            <a:r>
              <a:rPr lang="en-US" sz="2000" dirty="0"/>
              <a:t>Violence</a:t>
            </a:r>
          </a:p>
          <a:p>
            <a:pPr>
              <a:lnSpc>
                <a:spcPct val="90000"/>
              </a:lnSpc>
            </a:pPr>
            <a:r>
              <a:rPr lang="en-US" sz="2400" dirty="0"/>
              <a:t>British sent commissions</a:t>
            </a:r>
          </a:p>
          <a:p>
            <a:pPr lvl="1">
              <a:lnSpc>
                <a:spcPct val="90000"/>
              </a:lnSpc>
            </a:pPr>
            <a:r>
              <a:rPr lang="en-US" sz="2000" dirty="0"/>
              <a:t>Who determined there was not enough land to support continuing Jewish immigration</a:t>
            </a:r>
          </a:p>
          <a:p>
            <a:pPr lvl="1">
              <a:lnSpc>
                <a:spcPct val="90000"/>
              </a:lnSpc>
            </a:pPr>
            <a:r>
              <a:rPr lang="en-US" sz="2000" dirty="0"/>
              <a:t>Solution:  stop Jewish immigration</a:t>
            </a:r>
          </a:p>
        </p:txBody>
      </p:sp>
      <p:pic>
        <p:nvPicPr>
          <p:cNvPr id="123908" name="Picture 4" descr="wailing wall 1927"/>
          <p:cNvPicPr>
            <a:picLocks noChangeAspect="1" noChangeArrowheads="1"/>
          </p:cNvPicPr>
          <p:nvPr/>
        </p:nvPicPr>
        <p:blipFill>
          <a:blip r:embed="rId3" cstate="print"/>
          <a:srcRect r="6000" b="8853"/>
          <a:stretch>
            <a:fillRect/>
          </a:stretch>
        </p:blipFill>
        <p:spPr bwMode="auto">
          <a:xfrm>
            <a:off x="4267200" y="1828800"/>
            <a:ext cx="4572000" cy="3382963"/>
          </a:xfrm>
          <a:prstGeom prst="rect">
            <a:avLst/>
          </a:prstGeom>
          <a:noFill/>
          <a:ln w="9525">
            <a:solidFill>
              <a:srgbClr val="000000"/>
            </a:solidFill>
            <a:miter lim="800000"/>
            <a:headEnd/>
            <a:tailEnd/>
          </a:ln>
        </p:spPr>
      </p:pic>
      <p:sp>
        <p:nvSpPr>
          <p:cNvPr id="123909" name="Text Box 5"/>
          <p:cNvSpPr txBox="1">
            <a:spLocks noChangeArrowheads="1"/>
          </p:cNvSpPr>
          <p:nvPr/>
        </p:nvSpPr>
        <p:spPr bwMode="auto">
          <a:xfrm>
            <a:off x="5307013" y="5348288"/>
            <a:ext cx="2535237" cy="366712"/>
          </a:xfrm>
          <a:prstGeom prst="rect">
            <a:avLst/>
          </a:prstGeom>
          <a:noFill/>
          <a:ln w="9525">
            <a:noFill/>
            <a:miter lim="800000"/>
            <a:headEnd/>
            <a:tailEnd/>
          </a:ln>
          <a:effectLst/>
        </p:spPr>
        <p:txBody>
          <a:bodyPr wrap="none">
            <a:spAutoFit/>
          </a:bodyPr>
          <a:lstStyle/>
          <a:p>
            <a:r>
              <a:rPr lang="en-US" b="1">
                <a:solidFill>
                  <a:srgbClr val="000066"/>
                </a:solidFill>
              </a:rPr>
              <a:t>Wailing Wall c. 1927</a:t>
            </a:r>
          </a:p>
        </p:txBody>
      </p:sp>
      <p:pic>
        <p:nvPicPr>
          <p:cNvPr id="123910" name="Picture 6" descr="Palestine flag"/>
          <p:cNvPicPr>
            <a:picLocks noChangeAspect="1" noChangeArrowheads="1"/>
          </p:cNvPicPr>
          <p:nvPr/>
        </p:nvPicPr>
        <p:blipFill>
          <a:blip r:embed="rId4" cstate="print"/>
          <a:srcRect/>
          <a:stretch>
            <a:fillRect/>
          </a:stretch>
        </p:blipFill>
        <p:spPr bwMode="auto">
          <a:xfrm rot="1496527">
            <a:off x="7332663" y="515938"/>
            <a:ext cx="1163637" cy="768350"/>
          </a:xfrm>
          <a:prstGeom prst="rect">
            <a:avLst/>
          </a:prstGeom>
          <a:noFill/>
          <a:ln w="9525">
            <a:solidFill>
              <a:srgbClr val="000000"/>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rrowheads="1"/>
          </p:cNvSpPr>
          <p:nvPr>
            <p:ph type="title"/>
          </p:nvPr>
        </p:nvSpPr>
        <p:spPr/>
        <p:txBody>
          <a:bodyPr/>
          <a:lstStyle/>
          <a:p>
            <a:r>
              <a:rPr lang="en-US" dirty="0"/>
              <a:t>World War II</a:t>
            </a:r>
          </a:p>
        </p:txBody>
      </p:sp>
      <p:sp>
        <p:nvSpPr>
          <p:cNvPr id="125955" name="Rectangle 3"/>
          <p:cNvSpPr>
            <a:spLocks noGrp="1" noRot="1" noChangeArrowheads="1"/>
          </p:cNvSpPr>
          <p:nvPr>
            <p:ph type="body" sz="half" idx="1"/>
          </p:nvPr>
        </p:nvSpPr>
        <p:spPr>
          <a:xfrm>
            <a:off x="301625" y="2054225"/>
            <a:ext cx="4194175" cy="4498975"/>
          </a:xfrm>
        </p:spPr>
        <p:txBody>
          <a:bodyPr/>
          <a:lstStyle/>
          <a:p>
            <a:pPr>
              <a:lnSpc>
                <a:spcPct val="80000"/>
              </a:lnSpc>
            </a:pPr>
            <a:r>
              <a:rPr lang="en-US" sz="2400" dirty="0"/>
              <a:t>Ten million Jews living in Europe in 1939</a:t>
            </a:r>
          </a:p>
          <a:p>
            <a:pPr lvl="1">
              <a:lnSpc>
                <a:spcPct val="80000"/>
              </a:lnSpc>
            </a:pPr>
            <a:r>
              <a:rPr lang="en-US" sz="2000" dirty="0"/>
              <a:t>British decreed only 75,000 Jews could immigrate to Palestine</a:t>
            </a:r>
          </a:p>
          <a:p>
            <a:pPr>
              <a:lnSpc>
                <a:spcPct val="80000"/>
              </a:lnSpc>
            </a:pPr>
            <a:r>
              <a:rPr lang="en-US" sz="2400" dirty="0"/>
              <a:t>Hitler’s army swept through Europe (Blitzkrieg)</a:t>
            </a:r>
          </a:p>
          <a:p>
            <a:pPr>
              <a:lnSpc>
                <a:spcPct val="80000"/>
              </a:lnSpc>
            </a:pPr>
            <a:r>
              <a:rPr lang="en-US" sz="2400" dirty="0"/>
              <a:t>Hitler penned his “Final Solution to the Jewish Problem” (1941)</a:t>
            </a:r>
          </a:p>
          <a:p>
            <a:pPr lvl="1">
              <a:lnSpc>
                <a:spcPct val="80000"/>
              </a:lnSpc>
            </a:pPr>
            <a:r>
              <a:rPr lang="en-US" sz="2000" dirty="0"/>
              <a:t>Mass slaughter of millions of Jews, gypsies, Communists, homosexuals etc. (deemed “enemies of the state”). </a:t>
            </a:r>
          </a:p>
          <a:p>
            <a:pPr>
              <a:lnSpc>
                <a:spcPct val="80000"/>
              </a:lnSpc>
            </a:pPr>
            <a:endParaRPr lang="en-US" sz="2400" dirty="0"/>
          </a:p>
        </p:txBody>
      </p:sp>
      <p:pic>
        <p:nvPicPr>
          <p:cNvPr id="125956" name="Picture 4" descr="hitler"/>
          <p:cNvPicPr>
            <a:picLocks noGrp="1" noChangeAspect="1" noChangeArrowheads="1"/>
          </p:cNvPicPr>
          <p:nvPr>
            <p:ph sz="half" idx="2"/>
          </p:nvPr>
        </p:nvPicPr>
        <p:blipFill>
          <a:blip r:embed="rId3" cstate="print"/>
          <a:srcRect/>
          <a:stretch>
            <a:fillRect/>
          </a:stretch>
        </p:blipFill>
        <p:spPr>
          <a:xfrm>
            <a:off x="4648200" y="1676400"/>
            <a:ext cx="4194175" cy="2908300"/>
          </a:xfrm>
          <a:noFill/>
          <a:ln>
            <a:solidFill>
              <a:srgbClr val="000000"/>
            </a:solidFill>
          </a:ln>
        </p:spPr>
      </p:pic>
      <p:pic>
        <p:nvPicPr>
          <p:cNvPr id="125957" name="Picture 5" descr="Anti-semitism"/>
          <p:cNvPicPr>
            <a:picLocks noChangeAspect="1" noChangeArrowheads="1"/>
          </p:cNvPicPr>
          <p:nvPr/>
        </p:nvPicPr>
        <p:blipFill>
          <a:blip r:embed="rId4" cstate="print"/>
          <a:srcRect/>
          <a:stretch>
            <a:fillRect/>
          </a:stretch>
        </p:blipFill>
        <p:spPr bwMode="auto">
          <a:xfrm>
            <a:off x="6705600" y="4756150"/>
            <a:ext cx="1966913" cy="1949450"/>
          </a:xfrm>
          <a:prstGeom prst="rect">
            <a:avLst/>
          </a:prstGeom>
          <a:noFill/>
          <a:ln w="9525">
            <a:solidFill>
              <a:srgbClr val="000000"/>
            </a:solidFill>
            <a:miter lim="800000"/>
            <a:headEnd/>
            <a:tailEnd/>
          </a:ln>
        </p:spPr>
      </p:pic>
      <p:pic>
        <p:nvPicPr>
          <p:cNvPr id="125958" name="Picture 6" descr="Israeli flag"/>
          <p:cNvPicPr>
            <a:picLocks noChangeAspect="1" noChangeArrowheads="1"/>
          </p:cNvPicPr>
          <p:nvPr/>
        </p:nvPicPr>
        <p:blipFill>
          <a:blip r:embed="rId5" cstate="print"/>
          <a:srcRect/>
          <a:stretch>
            <a:fillRect/>
          </a:stretch>
        </p:blipFill>
        <p:spPr bwMode="auto">
          <a:xfrm rot="-1458907">
            <a:off x="304800" y="457200"/>
            <a:ext cx="1579563" cy="1073150"/>
          </a:xfrm>
          <a:prstGeom prst="rect">
            <a:avLst/>
          </a:prstGeom>
          <a:noFill/>
          <a:ln w="9525">
            <a:solidFill>
              <a:srgbClr val="000000"/>
            </a:solid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rhallcsv\Desktop\COURSE FILES\CONTEMPORARY WORLD ISSUES\images[4].jpg"/>
          <p:cNvPicPr>
            <a:picLocks noChangeAspect="1" noChangeArrowheads="1"/>
          </p:cNvPicPr>
          <p:nvPr/>
        </p:nvPicPr>
        <p:blipFill>
          <a:blip r:embed="rId3" cstate="print"/>
          <a:srcRect/>
          <a:stretch>
            <a:fillRect/>
          </a:stretch>
        </p:blipFill>
        <p:spPr bwMode="auto">
          <a:xfrm>
            <a:off x="2590800" y="609600"/>
            <a:ext cx="3960495" cy="50292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rhallcsv\Desktop\COURSE FILES\CONTEMPORARY WORLD ISSUES\Camp David.jpg"/>
          <p:cNvPicPr>
            <a:picLocks noChangeAspect="1" noChangeArrowheads="1"/>
          </p:cNvPicPr>
          <p:nvPr/>
        </p:nvPicPr>
        <p:blipFill>
          <a:blip r:embed="rId3" cstate="print"/>
          <a:srcRect/>
          <a:stretch>
            <a:fillRect/>
          </a:stretch>
        </p:blipFill>
        <p:spPr bwMode="auto">
          <a:xfrm>
            <a:off x="3124200" y="609600"/>
            <a:ext cx="3286125" cy="3755571"/>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rhallcsv\Desktop\COURSE FILES\CONTEMPORARY WORLD ISSUES\early Jewish refugee camps.jpg"/>
          <p:cNvPicPr>
            <a:picLocks noChangeAspect="1" noChangeArrowheads="1"/>
          </p:cNvPicPr>
          <p:nvPr/>
        </p:nvPicPr>
        <p:blipFill>
          <a:blip r:embed="rId3" cstate="print"/>
          <a:srcRect/>
          <a:stretch>
            <a:fillRect/>
          </a:stretch>
        </p:blipFill>
        <p:spPr bwMode="auto">
          <a:xfrm>
            <a:off x="2057400" y="609600"/>
            <a:ext cx="5116005" cy="3318985"/>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drhallcsv\Desktop\COURSE FILES\CONTEMPORARY WORLD ISSUES\gaza.gif"/>
          <p:cNvPicPr>
            <a:picLocks noChangeAspect="1" noChangeArrowheads="1"/>
          </p:cNvPicPr>
          <p:nvPr/>
        </p:nvPicPr>
        <p:blipFill>
          <a:blip r:embed="rId3" cstate="print"/>
          <a:srcRect/>
          <a:stretch>
            <a:fillRect/>
          </a:stretch>
        </p:blipFill>
        <p:spPr bwMode="auto">
          <a:xfrm>
            <a:off x="2514600" y="381000"/>
            <a:ext cx="4412981" cy="4733925"/>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TotalTime>
  <Words>45242</Words>
  <Application>Microsoft Office PowerPoint</Application>
  <PresentationFormat>On-screen Show (4:3)</PresentationFormat>
  <Paragraphs>2733</Paragraphs>
  <Slides>227</Slides>
  <Notes>227</Notes>
  <HiddenSlides>0</HiddenSlides>
  <MMClips>0</MMClips>
  <ScaleCrop>false</ScaleCrop>
  <HeadingPairs>
    <vt:vector size="4" baseType="variant">
      <vt:variant>
        <vt:lpstr>Theme</vt:lpstr>
      </vt:variant>
      <vt:variant>
        <vt:i4>1</vt:i4>
      </vt:variant>
      <vt:variant>
        <vt:lpstr>Slide Titles</vt:lpstr>
      </vt:variant>
      <vt:variant>
        <vt:i4>227</vt:i4>
      </vt:variant>
    </vt:vector>
  </HeadingPairs>
  <TitlesOfParts>
    <vt:vector size="228" baseType="lpstr">
      <vt:lpstr>Office Theme</vt:lpstr>
      <vt:lpstr>History of the Middle East Conflict</vt:lpstr>
      <vt:lpstr>ISRAEL-PALESTINE IN A NUTSHELL</vt:lpstr>
      <vt:lpstr>Symbol Key</vt:lpstr>
      <vt:lpstr>CANAAN</vt:lpstr>
      <vt:lpstr>CANAAN</vt:lpstr>
      <vt:lpstr>BIBLICAL HISTORY</vt:lpstr>
      <vt:lpstr>ABRAHAM Judeo-Christian Perspective</vt:lpstr>
      <vt:lpstr>ABRAHAM Muslim Perspective</vt:lpstr>
      <vt:lpstr>MOSES AND EGYPT</vt:lpstr>
      <vt:lpstr>ISRAELITES IN CANAAN</vt:lpstr>
      <vt:lpstr>SOLOMON’S TEMPLE</vt:lpstr>
      <vt:lpstr>DISINTEGRATION</vt:lpstr>
      <vt:lpstr>Slide 13</vt:lpstr>
      <vt:lpstr>Slide 14</vt:lpstr>
      <vt:lpstr>BABYLONIAN  CAPTIVITY</vt:lpstr>
      <vt:lpstr>CYRUS THE GREAT</vt:lpstr>
      <vt:lpstr>GRECO-ROMAN PERIOD</vt:lpstr>
      <vt:lpstr>MACCABEAN REVOLT</vt:lpstr>
      <vt:lpstr>KING HEROD</vt:lpstr>
      <vt:lpstr>JESUS CHRIST</vt:lpstr>
      <vt:lpstr>Crucifixion</vt:lpstr>
      <vt:lpstr>Jesus (“Issa”) Muslim Perspective</vt:lpstr>
      <vt:lpstr>CHRISTIAN  PERSECUTION</vt:lpstr>
      <vt:lpstr>CONSTANTINE</vt:lpstr>
      <vt:lpstr>JEWISH PERSECUTION  The Great Revolt (AD 66-73)</vt:lpstr>
      <vt:lpstr>SIMON BAR KOCHBA</vt:lpstr>
      <vt:lpstr>Christianity</vt:lpstr>
      <vt:lpstr>Roman Empire</vt:lpstr>
      <vt:lpstr>Slide 29</vt:lpstr>
      <vt:lpstr>GRECO-ROMAN PERIOD</vt:lpstr>
      <vt:lpstr>MACCABEAN REVOLT</vt:lpstr>
      <vt:lpstr>KING HEROD</vt:lpstr>
      <vt:lpstr>Slide 33</vt:lpstr>
      <vt:lpstr>JESUS CHRIST</vt:lpstr>
      <vt:lpstr>Crucifixion</vt:lpstr>
      <vt:lpstr>Jesus (“Issa”) Muslim Perspective</vt:lpstr>
      <vt:lpstr>CHRISTIAN  PERSECUTION</vt:lpstr>
      <vt:lpstr>CONSTANTINE</vt:lpstr>
      <vt:lpstr>JEWISH PERSECUTION  The Great Revolt (AD 66-73)</vt:lpstr>
      <vt:lpstr>SIMON BAR KOCHBA</vt:lpstr>
      <vt:lpstr>Christianity</vt:lpstr>
      <vt:lpstr>Roman Empire</vt:lpstr>
      <vt:lpstr>Islam</vt:lpstr>
      <vt:lpstr>Muhammad’s “Night Journey”</vt:lpstr>
      <vt:lpstr>Slide 45</vt:lpstr>
      <vt:lpstr>Spread of Islam</vt:lpstr>
      <vt:lpstr>Spread of Islam</vt:lpstr>
      <vt:lpstr>Slide 48</vt:lpstr>
      <vt:lpstr>Slide 49</vt:lpstr>
      <vt:lpstr>Slide 50</vt:lpstr>
      <vt:lpstr>Slide 51</vt:lpstr>
      <vt:lpstr>Slide 52</vt:lpstr>
      <vt:lpstr>Slide 53</vt:lpstr>
      <vt:lpstr>Umayyad Dynasty</vt:lpstr>
      <vt:lpstr>Slide 55</vt:lpstr>
      <vt:lpstr>Dome of the Rock Al-Aqsa Mosque</vt:lpstr>
      <vt:lpstr>Holy of Holies (Foundation Rock)</vt:lpstr>
      <vt:lpstr>Slide 58</vt:lpstr>
      <vt:lpstr>Slide 59</vt:lpstr>
      <vt:lpstr>Slide 60</vt:lpstr>
      <vt:lpstr>Abbasid Dynasty</vt:lpstr>
      <vt:lpstr>Seljuk Turks</vt:lpstr>
      <vt:lpstr>Slide 63</vt:lpstr>
      <vt:lpstr>Crusades</vt:lpstr>
      <vt:lpstr>Slide 65</vt:lpstr>
      <vt:lpstr>Slide 66</vt:lpstr>
      <vt:lpstr>Slide 67</vt:lpstr>
      <vt:lpstr>Slide 68</vt:lpstr>
      <vt:lpstr>Slide 69</vt:lpstr>
      <vt:lpstr>Slide 70</vt:lpstr>
      <vt:lpstr>Slide 71</vt:lpstr>
      <vt:lpstr>Slide 72</vt:lpstr>
      <vt:lpstr>Anti-Semitism</vt:lpstr>
      <vt:lpstr>Sephardic Jews</vt:lpstr>
      <vt:lpstr>Ashkenazi Jews</vt:lpstr>
      <vt:lpstr>Pale of Settlement</vt:lpstr>
      <vt:lpstr>Dreyfus Affair</vt:lpstr>
      <vt:lpstr>Zionism</vt:lpstr>
      <vt:lpstr>World Zionist Council</vt:lpstr>
      <vt:lpstr>ALIYAHS</vt:lpstr>
      <vt:lpstr>BALFOUR DECLARATION (1917)</vt:lpstr>
      <vt:lpstr>Decline of the  Ottoman Empire</vt:lpstr>
      <vt:lpstr>Decline of the Ottoman Empire</vt:lpstr>
      <vt:lpstr>DISCONTENT IN OTTOMAN EMPIRE</vt:lpstr>
      <vt:lpstr>WORLD WAR I 1914-1918</vt:lpstr>
      <vt:lpstr>MCMAHON-HUSSEIN  AGREEMENT (1915)</vt:lpstr>
      <vt:lpstr>SYKES-PICOT(1916)</vt:lpstr>
      <vt:lpstr>BRITISH AGREEMENTS</vt:lpstr>
      <vt:lpstr>End of WWI</vt:lpstr>
      <vt:lpstr>British Palestine Mandate (1920-1948)</vt:lpstr>
      <vt:lpstr>JEWS UNDER THE MANDATE</vt:lpstr>
      <vt:lpstr>ARABS UNDER THE MANDATE</vt:lpstr>
      <vt:lpstr>CHURCHILL WHITE PAPER (1922)</vt:lpstr>
      <vt:lpstr>WAILING WALL CRISIS (1929)</vt:lpstr>
      <vt:lpstr>World War II</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ISRAEL-PALESTINE IN A NUTSHELL</vt:lpstr>
      <vt:lpstr>Symbol Key</vt:lpstr>
      <vt:lpstr>CANAAN</vt:lpstr>
      <vt:lpstr>CANAAN</vt:lpstr>
      <vt:lpstr>BIBLICAL HISTORY</vt:lpstr>
      <vt:lpstr>ABRAHAM Judeo-Christian Perspective</vt:lpstr>
      <vt:lpstr>ABRAHAM Muslim Perspective</vt:lpstr>
      <vt:lpstr>MOSES AND EGYPT</vt:lpstr>
      <vt:lpstr>ISRAELITES IN CANAAN</vt:lpstr>
      <vt:lpstr>SOLOMON’S TEMPLE</vt:lpstr>
      <vt:lpstr>DISINTEGRATION</vt:lpstr>
      <vt:lpstr>BABYLONIAN  CAPTIVITY</vt:lpstr>
      <vt:lpstr>CYRUS THE GREAT</vt:lpstr>
      <vt:lpstr>GRECO-ROMAN PERIOD</vt:lpstr>
      <vt:lpstr>MACCABEAN REVOLT</vt:lpstr>
      <vt:lpstr>KING HEROD</vt:lpstr>
      <vt:lpstr>JESUS CHRIST</vt:lpstr>
      <vt:lpstr>Crucifixion</vt:lpstr>
      <vt:lpstr>Jesus (“Issa”) Muslim Perspective</vt:lpstr>
      <vt:lpstr>CHRISTIAN  PERSECUTION</vt:lpstr>
      <vt:lpstr>CONSTANTINE</vt:lpstr>
      <vt:lpstr>JEWISH PERSECUTION  The Great Revolt (AD 66-73)</vt:lpstr>
      <vt:lpstr>SIMON BAR KOCHBA</vt:lpstr>
      <vt:lpstr>Christianity</vt:lpstr>
      <vt:lpstr>Roman Empire</vt:lpstr>
      <vt:lpstr>Islam</vt:lpstr>
      <vt:lpstr>Muhammad’s “Night Journey”</vt:lpstr>
      <vt:lpstr>Spread of Islam</vt:lpstr>
      <vt:lpstr>Umayyad Dynasty</vt:lpstr>
      <vt:lpstr>Dome of the Rock Al-Aqsa Mosque</vt:lpstr>
      <vt:lpstr>Holy of Holies (Foundation Rock)</vt:lpstr>
      <vt:lpstr>Abbasid Dynasty</vt:lpstr>
      <vt:lpstr>Seljuk Turks</vt:lpstr>
      <vt:lpstr>Crusades</vt:lpstr>
      <vt:lpstr>Crusades</vt:lpstr>
      <vt:lpstr>Ottoman Empire</vt:lpstr>
      <vt:lpstr>Palestine  after the Holocaust</vt:lpstr>
      <vt:lpstr>JEWISH REBELLION</vt:lpstr>
      <vt:lpstr>UN PARTITION PLAN (1947)</vt:lpstr>
      <vt:lpstr>MIDDLE EAST AFTER WWII Transjordan</vt:lpstr>
      <vt:lpstr> MIDDLE EAST AFTER WWII Syria</vt:lpstr>
      <vt:lpstr>MIDDLE EAST AFTER WWII Lebanon</vt:lpstr>
      <vt:lpstr>MIDDLE EAST AFTER WWII Egypt</vt:lpstr>
      <vt:lpstr>ISRAEL’S  WAR OF INDEPENDENCE  ( May 14, 1948)</vt:lpstr>
      <vt:lpstr>AL-NAKBAH (1948) (“The Catastrophe”)</vt:lpstr>
      <vt:lpstr>End of War 1949</vt:lpstr>
      <vt:lpstr>ISRAEL’S NEW  GOVERNMENT</vt:lpstr>
      <vt:lpstr>REFUGEES (Palestinian Perspective)</vt:lpstr>
      <vt:lpstr>Sinai Campaign (1956)</vt:lpstr>
      <vt:lpstr>PLO Palestine Liberation  Organization</vt:lpstr>
      <vt:lpstr>Aims of the PLO</vt:lpstr>
      <vt:lpstr>Six Day War Causes</vt:lpstr>
      <vt:lpstr>SIX-DAY WAR (1967)  Egyptians</vt:lpstr>
      <vt:lpstr>Six-Day War Israelis</vt:lpstr>
      <vt:lpstr>SIX-DAY WAR Consequences</vt:lpstr>
      <vt:lpstr>YOM KIPPUR WAR/ RAMADAN WAR (1973)</vt:lpstr>
      <vt:lpstr>YOM KIPPUR/RAMADAN WAR CONSEQUENCES</vt:lpstr>
      <vt:lpstr>Black September 1970</vt:lpstr>
      <vt:lpstr>Lebanon War 1982</vt:lpstr>
      <vt:lpstr>Consequences of  the Lebanon War</vt:lpstr>
      <vt:lpstr>First Intifada (1987-1993)</vt:lpstr>
      <vt:lpstr>HAMAS Creation</vt:lpstr>
      <vt:lpstr>HAMAS Ideology</vt:lpstr>
      <vt:lpstr>Gulf War (1991)</vt:lpstr>
      <vt:lpstr>PEACE TREATIES</vt:lpstr>
      <vt:lpstr>Camp David Accords (1977)</vt:lpstr>
      <vt:lpstr>Madrid (1991)</vt:lpstr>
      <vt:lpstr>Oslo (1993)</vt:lpstr>
      <vt:lpstr>Declaration of Principles</vt:lpstr>
      <vt:lpstr>Declaration of Principles Conclusion</vt:lpstr>
      <vt:lpstr>Oslo II  (signed Sept. 28, 1995)</vt:lpstr>
      <vt:lpstr>Oslo II</vt:lpstr>
      <vt:lpstr>Second (Al-Aqsa) Intifada</vt:lpstr>
      <vt:lpstr>Road Map for Peace June 2002</vt:lpstr>
      <vt:lpstr>Road Map for Peace</vt:lpstr>
      <vt:lpstr>Geneva Plan</vt:lpstr>
      <vt:lpstr>Arafat and Sharon</vt:lpstr>
      <vt:lpstr>Annapolis (2007)</vt:lpstr>
      <vt:lpstr>MAJOR ISSUES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drhallcsv</dc:creator>
  <cp:lastModifiedBy>drhallcsv</cp:lastModifiedBy>
  <cp:revision>125</cp:revision>
  <dcterms:created xsi:type="dcterms:W3CDTF">2012-08-01T22:29:08Z</dcterms:created>
  <dcterms:modified xsi:type="dcterms:W3CDTF">2013-08-05T18:21:22Z</dcterms:modified>
</cp:coreProperties>
</file>